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64" r:id="rId3"/>
    <p:sldId id="362" r:id="rId4"/>
    <p:sldId id="361" r:id="rId5"/>
    <p:sldId id="364" r:id="rId6"/>
    <p:sldId id="336" r:id="rId7"/>
    <p:sldId id="330" r:id="rId8"/>
    <p:sldId id="553" r:id="rId9"/>
    <p:sldId id="559" r:id="rId10"/>
    <p:sldId id="560" r:id="rId11"/>
    <p:sldId id="557" r:id="rId12"/>
    <p:sldId id="339" r:id="rId13"/>
    <p:sldId id="338" r:id="rId14"/>
    <p:sldId id="340" r:id="rId15"/>
    <p:sldId id="561" r:id="rId16"/>
    <p:sldId id="446" r:id="rId17"/>
    <p:sldId id="447" r:id="rId18"/>
    <p:sldId id="548" r:id="rId19"/>
    <p:sldId id="549" r:id="rId20"/>
    <p:sldId id="517" r:id="rId21"/>
    <p:sldId id="518" r:id="rId22"/>
    <p:sldId id="510" r:id="rId23"/>
    <p:sldId id="562" r:id="rId24"/>
    <p:sldId id="522" r:id="rId25"/>
    <p:sldId id="551" r:id="rId26"/>
    <p:sldId id="563" r:id="rId27"/>
    <p:sldId id="565" r:id="rId28"/>
    <p:sldId id="564" r:id="rId29"/>
    <p:sldId id="333" r:id="rId30"/>
    <p:sldId id="554" r:id="rId31"/>
    <p:sldId id="507" r:id="rId32"/>
    <p:sldId id="451" r:id="rId33"/>
  </p:sldIdLst>
  <p:sldSz cx="9144000" cy="6858000" type="screen4x3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itchFamily="66" charset="0"/>
        <a:ea typeface="Droid Sans Fallback"/>
        <a:cs typeface="Droid Sans Fallback"/>
      </a:defRPr>
    </a:lvl1pPr>
    <a:lvl2pPr marL="742950" indent="-28575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itchFamily="66" charset="0"/>
        <a:ea typeface="Droid Sans Fallback"/>
        <a:cs typeface="Droid Sans Fallback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itchFamily="66" charset="0"/>
        <a:ea typeface="Droid Sans Fallback"/>
        <a:cs typeface="Droid Sans Fallback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itchFamily="66" charset="0"/>
        <a:ea typeface="Droid Sans Fallback"/>
        <a:cs typeface="Droid Sans Fallback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Comic Sans MS" pitchFamily="66" charset="0"/>
        <a:ea typeface="Droid Sans Fallback"/>
        <a:cs typeface="Droid Sans Fallback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omic Sans MS" pitchFamily="66" charset="0"/>
        <a:ea typeface="Droid Sans Fallback"/>
        <a:cs typeface="Droid Sans Fallback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omic Sans MS" pitchFamily="66" charset="0"/>
        <a:ea typeface="Droid Sans Fallback"/>
        <a:cs typeface="Droid Sans Fallback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omic Sans MS" pitchFamily="66" charset="0"/>
        <a:ea typeface="Droid Sans Fallback"/>
        <a:cs typeface="Droid Sans Fallback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omic Sans MS" pitchFamily="66" charset="0"/>
        <a:ea typeface="Droid Sans Fallback"/>
        <a:cs typeface="Droid Sans Fallback"/>
      </a:defRPr>
    </a:lvl9pPr>
  </p:defaultTextStyle>
  <p:extLst>
    <p:ext uri="{EFAFB233-063F-42B5-8137-9DF3F51BA10A}">
      <p15:sldGuideLst xmlns:p15="http://schemas.microsoft.com/office/powerpoint/2012/main">
        <p15:guide id="1" orient="horz" pos="26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6FF"/>
    <a:srgbClr val="0432FF"/>
    <a:srgbClr val="CCFFCC"/>
    <a:srgbClr val="FF2F92"/>
    <a:srgbClr val="660066"/>
    <a:srgbClr val="FF9900"/>
    <a:srgbClr val="002046"/>
    <a:srgbClr val="000000"/>
    <a:srgbClr val="009999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A889FA-07E6-A97F-3285-649E7AA7CB9B}" v="1487" dt="2022-11-21T23:04:21.377"/>
    <p1510:client id="{679DA18C-B54F-1BEE-E613-7084AAED8CCB}" v="4" dt="2022-11-22T09:37:36.735"/>
    <p1510:client id="{69F04584-F581-4040-848E-DE296C36EDF5}" v="2" dt="2022-11-22T09:22:22.695"/>
    <p1510:client id="{C335AFC9-BE0E-6633-1CF8-C3AD0349AFC3}" v="2" dt="2022-11-22T10:02:49.4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65"/>
    <p:restoredTop sz="94744"/>
  </p:normalViewPr>
  <p:slideViewPr>
    <p:cSldViewPr snapToGrid="0">
      <p:cViewPr varScale="1">
        <p:scale>
          <a:sx n="111" d="100"/>
          <a:sy n="111" d="100"/>
        </p:scale>
        <p:origin x="680" y="200"/>
      </p:cViewPr>
      <p:guideLst>
        <p:guide orient="horz" pos="26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31747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31750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/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924F16CB-E9E8-421B-AC63-F7593562C25F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066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77363" algn="l"/>
                <a:tab pos="954725" algn="l"/>
                <a:tab pos="1432088" algn="l"/>
                <a:tab pos="1909450" algn="l"/>
                <a:tab pos="2386813" algn="l"/>
                <a:tab pos="2864175" algn="l"/>
                <a:tab pos="3341538" algn="l"/>
                <a:tab pos="3818900" algn="l"/>
                <a:tab pos="4296263" algn="l"/>
                <a:tab pos="4773625" algn="l"/>
                <a:tab pos="5250988" algn="l"/>
                <a:tab pos="5728350" algn="l"/>
                <a:tab pos="6205713" algn="l"/>
                <a:tab pos="6683075" algn="l"/>
                <a:tab pos="7160438" algn="l"/>
                <a:tab pos="7637800" algn="l"/>
                <a:tab pos="8115163" algn="l"/>
                <a:tab pos="8592525" algn="l"/>
                <a:tab pos="9069888" algn="l"/>
                <a:tab pos="954725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77363" algn="l"/>
                <a:tab pos="954725" algn="l"/>
                <a:tab pos="1432088" algn="l"/>
                <a:tab pos="1909450" algn="l"/>
                <a:tab pos="2386813" algn="l"/>
                <a:tab pos="2864175" algn="l"/>
                <a:tab pos="3341538" algn="l"/>
                <a:tab pos="3818900" algn="l"/>
                <a:tab pos="4296263" algn="l"/>
                <a:tab pos="4773625" algn="l"/>
                <a:tab pos="5250988" algn="l"/>
                <a:tab pos="5728350" algn="l"/>
                <a:tab pos="6205713" algn="l"/>
                <a:tab pos="6683075" algn="l"/>
                <a:tab pos="7160438" algn="l"/>
                <a:tab pos="7637800" algn="l"/>
                <a:tab pos="8115163" algn="l"/>
                <a:tab pos="8592525" algn="l"/>
                <a:tab pos="9069888" algn="l"/>
                <a:tab pos="954725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77363" algn="l"/>
                <a:tab pos="954725" algn="l"/>
                <a:tab pos="1432088" algn="l"/>
                <a:tab pos="1909450" algn="l"/>
                <a:tab pos="2386813" algn="l"/>
                <a:tab pos="2864175" algn="l"/>
                <a:tab pos="3341538" algn="l"/>
                <a:tab pos="3818900" algn="l"/>
                <a:tab pos="4296263" algn="l"/>
                <a:tab pos="4773625" algn="l"/>
                <a:tab pos="5250988" algn="l"/>
                <a:tab pos="5728350" algn="l"/>
                <a:tab pos="6205713" algn="l"/>
                <a:tab pos="6683075" algn="l"/>
                <a:tab pos="7160438" algn="l"/>
                <a:tab pos="7637800" algn="l"/>
                <a:tab pos="8115163" algn="l"/>
                <a:tab pos="8592525" algn="l"/>
                <a:tab pos="9069888" algn="l"/>
                <a:tab pos="954725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77363" algn="l"/>
                <a:tab pos="954725" algn="l"/>
                <a:tab pos="1432088" algn="l"/>
                <a:tab pos="1909450" algn="l"/>
                <a:tab pos="2386813" algn="l"/>
                <a:tab pos="2864175" algn="l"/>
                <a:tab pos="3341538" algn="l"/>
                <a:tab pos="3818900" algn="l"/>
                <a:tab pos="4296263" algn="l"/>
                <a:tab pos="4773625" algn="l"/>
                <a:tab pos="5250988" algn="l"/>
                <a:tab pos="5728350" algn="l"/>
                <a:tab pos="6205713" algn="l"/>
                <a:tab pos="6683075" algn="l"/>
                <a:tab pos="7160438" algn="l"/>
                <a:tab pos="7637800" algn="l"/>
                <a:tab pos="8115163" algn="l"/>
                <a:tab pos="8592525" algn="l"/>
                <a:tab pos="9069888" algn="l"/>
                <a:tab pos="954725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77363" algn="l"/>
                <a:tab pos="954725" algn="l"/>
                <a:tab pos="1432088" algn="l"/>
                <a:tab pos="1909450" algn="l"/>
                <a:tab pos="2386813" algn="l"/>
                <a:tab pos="2864175" algn="l"/>
                <a:tab pos="3341538" algn="l"/>
                <a:tab pos="3818900" algn="l"/>
                <a:tab pos="4296263" algn="l"/>
                <a:tab pos="4773625" algn="l"/>
                <a:tab pos="5250988" algn="l"/>
                <a:tab pos="5728350" algn="l"/>
                <a:tab pos="6205713" algn="l"/>
                <a:tab pos="6683075" algn="l"/>
                <a:tab pos="7160438" algn="l"/>
                <a:tab pos="7637800" algn="l"/>
                <a:tab pos="8115163" algn="l"/>
                <a:tab pos="8592525" algn="l"/>
                <a:tab pos="9069888" algn="l"/>
                <a:tab pos="954725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625494" indent="-238681" defTabSz="47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7363" algn="l"/>
                <a:tab pos="954725" algn="l"/>
                <a:tab pos="1432088" algn="l"/>
                <a:tab pos="1909450" algn="l"/>
                <a:tab pos="2386813" algn="l"/>
                <a:tab pos="2864175" algn="l"/>
                <a:tab pos="3341538" algn="l"/>
                <a:tab pos="3818900" algn="l"/>
                <a:tab pos="4296263" algn="l"/>
                <a:tab pos="4773625" algn="l"/>
                <a:tab pos="5250988" algn="l"/>
                <a:tab pos="5728350" algn="l"/>
                <a:tab pos="6205713" algn="l"/>
                <a:tab pos="6683075" algn="l"/>
                <a:tab pos="7160438" algn="l"/>
                <a:tab pos="7637800" algn="l"/>
                <a:tab pos="8115163" algn="l"/>
                <a:tab pos="8592525" algn="l"/>
                <a:tab pos="9069888" algn="l"/>
                <a:tab pos="954725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3102856" indent="-238681" defTabSz="47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7363" algn="l"/>
                <a:tab pos="954725" algn="l"/>
                <a:tab pos="1432088" algn="l"/>
                <a:tab pos="1909450" algn="l"/>
                <a:tab pos="2386813" algn="l"/>
                <a:tab pos="2864175" algn="l"/>
                <a:tab pos="3341538" algn="l"/>
                <a:tab pos="3818900" algn="l"/>
                <a:tab pos="4296263" algn="l"/>
                <a:tab pos="4773625" algn="l"/>
                <a:tab pos="5250988" algn="l"/>
                <a:tab pos="5728350" algn="l"/>
                <a:tab pos="6205713" algn="l"/>
                <a:tab pos="6683075" algn="l"/>
                <a:tab pos="7160438" algn="l"/>
                <a:tab pos="7637800" algn="l"/>
                <a:tab pos="8115163" algn="l"/>
                <a:tab pos="8592525" algn="l"/>
                <a:tab pos="9069888" algn="l"/>
                <a:tab pos="954725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580219" indent="-238681" defTabSz="47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7363" algn="l"/>
                <a:tab pos="954725" algn="l"/>
                <a:tab pos="1432088" algn="l"/>
                <a:tab pos="1909450" algn="l"/>
                <a:tab pos="2386813" algn="l"/>
                <a:tab pos="2864175" algn="l"/>
                <a:tab pos="3341538" algn="l"/>
                <a:tab pos="3818900" algn="l"/>
                <a:tab pos="4296263" algn="l"/>
                <a:tab pos="4773625" algn="l"/>
                <a:tab pos="5250988" algn="l"/>
                <a:tab pos="5728350" algn="l"/>
                <a:tab pos="6205713" algn="l"/>
                <a:tab pos="6683075" algn="l"/>
                <a:tab pos="7160438" algn="l"/>
                <a:tab pos="7637800" algn="l"/>
                <a:tab pos="8115163" algn="l"/>
                <a:tab pos="8592525" algn="l"/>
                <a:tab pos="9069888" algn="l"/>
                <a:tab pos="954725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4057581" indent="-238681" defTabSz="4773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77363" algn="l"/>
                <a:tab pos="954725" algn="l"/>
                <a:tab pos="1432088" algn="l"/>
                <a:tab pos="1909450" algn="l"/>
                <a:tab pos="2386813" algn="l"/>
                <a:tab pos="2864175" algn="l"/>
                <a:tab pos="3341538" algn="l"/>
                <a:tab pos="3818900" algn="l"/>
                <a:tab pos="4296263" algn="l"/>
                <a:tab pos="4773625" algn="l"/>
                <a:tab pos="5250988" algn="l"/>
                <a:tab pos="5728350" algn="l"/>
                <a:tab pos="6205713" algn="l"/>
                <a:tab pos="6683075" algn="l"/>
                <a:tab pos="7160438" algn="l"/>
                <a:tab pos="7637800" algn="l"/>
                <a:tab pos="8115163" algn="l"/>
                <a:tab pos="8592525" algn="l"/>
                <a:tab pos="9069888" algn="l"/>
                <a:tab pos="954725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BD353975-6116-4EB9-99B8-A73E5D4A87A7}" type="slidenum">
              <a:rPr lang="en-GB" smtClean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eaLnBrk="1" hangingPunct="1"/>
              <a:t>1</a:t>
            </a:fld>
            <a:endParaRPr lang="en-GB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4021294" y="9721106"/>
            <a:ext cx="3074720" cy="50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969" tIns="48864" rIns="93969" bIns="48864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3FC90395-9E06-4AAD-88FC-2BA7B5F69AB1}" type="slidenum">
              <a:rPr lang="en-GB" sz="130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algn="r" eaLnBrk="1" hangingPunct="1">
                <a:buSzPct val="100000"/>
              </a:pPr>
              <a:t>1</a:t>
            </a:fld>
            <a:endParaRPr lang="en-GB" sz="130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4021294" y="9721106"/>
            <a:ext cx="3076364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969" tIns="48864" rIns="93969" bIns="48864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872B0F16-7F2A-4559-B3CA-DA5463218AAA}" type="slidenum">
              <a:rPr lang="en-GB" sz="13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buSzPct val="100000"/>
              </a:pPr>
              <a:t>1</a:t>
            </a:fld>
            <a:endParaRPr lang="en-GB" sz="13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9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09931" y="4861441"/>
            <a:ext cx="5679440" cy="4626898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>
            <a:extLst>
              <a:ext uri="{FF2B5EF4-FFF2-40B4-BE49-F238E27FC236}">
                <a16:creationId xmlns:a16="http://schemas.microsoft.com/office/drawing/2014/main" id="{B765281B-42CC-17D6-7703-86813BCAFB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9F9948-F04D-4F3D-B72E-F7C0BBA0AA70}" type="slidenum">
              <a:rPr lang="en-GB" altLang="gl-ES" sz="1200">
                <a:solidFill>
                  <a:srgbClr val="000000"/>
                </a:solidFill>
              </a:rPr>
              <a:pPr eaLnBrk="1" hangingPunct="1"/>
              <a:t>10</a:t>
            </a:fld>
            <a:endParaRPr lang="en-GB" altLang="gl-ES" sz="1200">
              <a:solidFill>
                <a:srgbClr val="000000"/>
              </a:solidFill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A7F2A15A-C210-3E06-84B0-7AB5CDEA7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</a:pPr>
            <a:fld id="{92DE4F4F-2940-40DC-A662-EE85A2F80568}" type="slidenum">
              <a:rPr lang="en-GB" altLang="gl-ES" sz="1200">
                <a:solidFill>
                  <a:srgbClr val="000000"/>
                </a:solidFill>
                <a:ea typeface="DejaVu Sans"/>
                <a:cs typeface="DejaVu Sans"/>
              </a:rPr>
              <a:pPr algn="r" eaLnBrk="1" hangingPunct="1">
                <a:buSzPct val="100000"/>
              </a:pPr>
              <a:t>10</a:t>
            </a:fld>
            <a:endParaRPr lang="en-GB" altLang="gl-ES" sz="120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9AF906EC-4F60-FA25-B909-F69D5885A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</a:pPr>
            <a:fld id="{80D8A588-86E2-41BA-AE10-79FD9AB758AC}" type="slidenum">
              <a:rPr lang="en-GB" altLang="gl-ES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</a:t>
            </a:fld>
            <a:endParaRPr lang="en-GB" altLang="gl-ES" sz="1200">
              <a:solidFill>
                <a:srgbClr val="000000"/>
              </a:solidFill>
            </a:endParaRPr>
          </a:p>
        </p:txBody>
      </p:sp>
      <p:sp>
        <p:nvSpPr>
          <p:cNvPr id="110597" name="Rectangle 3">
            <a:extLst>
              <a:ext uri="{FF2B5EF4-FFF2-40B4-BE49-F238E27FC236}">
                <a16:creationId xmlns:a16="http://schemas.microsoft.com/office/drawing/2014/main" id="{53AD1A51-666C-ECE7-08CC-ECB63DBE7E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8" name="Rectangle 4">
            <a:extLst>
              <a:ext uri="{FF2B5EF4-FFF2-40B4-BE49-F238E27FC236}">
                <a16:creationId xmlns:a16="http://schemas.microsoft.com/office/drawing/2014/main" id="{DB0557CE-60FD-C477-67D7-B2E80D26C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gl-ES">
              <a:latin typeface="Arial" panose="020B0604020202020204" pitchFamily="34" charset="0"/>
              <a:ea typeface="Droid Sans Fallback"/>
              <a:cs typeface="Droid Sans Fallback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B04BB442-E832-4F3B-A5E1-464494A95E98}" type="slidenum">
              <a:rPr lang="en-GB" smtClean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eaLnBrk="1" hangingPunct="1"/>
              <a:t>11</a:t>
            </a:fld>
            <a:endParaRPr lang="en-GB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71ECA26A-1C01-4CD0-A237-57FBC0E7A497}" type="slidenum">
              <a:rPr lang="en-GB" sz="120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algn="r" eaLnBrk="1" hangingPunct="1">
                <a:buSzPct val="100000"/>
              </a:pPr>
              <a:t>11</a:t>
            </a:fld>
            <a:endParaRPr lang="en-GB" sz="120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9682CDA4-9969-453E-85AD-DE81FEE37069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buSzPct val="100000"/>
              </a:pPr>
              <a:t>11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s-ES">
              <a:latin typeface="Arial" pitchFamily="34" charset="0"/>
              <a:ea typeface="Droid Sans Fallback"/>
              <a:cs typeface="Droid Sans Fallback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F6A3277B-693B-49C4-AD6F-122E7AA69C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ABE1964D-5217-4C59-9DF6-564CF738FB5D}" type="slidenum">
              <a:rPr lang="en-GB" altLang="es-ES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12</a:t>
            </a:fld>
            <a:endParaRPr lang="en-GB" altLang="es-ES">
              <a:solidFill>
                <a:srgbClr val="000000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E6EE022-8EB3-4D90-B970-FEBCD1CB2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E52A472-C5A3-45C5-9016-B189ABEE4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 noProof="0" dirty="0">
              <a:latin typeface="Arial" panose="020B0604020202020204" pitchFamily="34" charset="0"/>
            </a:endParaRPr>
          </a:p>
          <a:p>
            <a:pPr eaLnBrk="1" hangingPunct="1"/>
            <a:endParaRPr lang="en-US" altLang="es-ES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69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F6A3277B-693B-49C4-AD6F-122E7AA69C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ABE1964D-5217-4C59-9DF6-564CF738FB5D}" type="slidenum">
              <a:rPr lang="en-GB" altLang="es-ES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13</a:t>
            </a:fld>
            <a:endParaRPr lang="en-GB" altLang="es-ES">
              <a:solidFill>
                <a:srgbClr val="000000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E6EE022-8EB3-4D90-B970-FEBCD1CB2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E52A472-C5A3-45C5-9016-B189ABEE4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 noProof="0" dirty="0">
              <a:latin typeface="Arial" panose="020B0604020202020204" pitchFamily="34" charset="0"/>
            </a:endParaRPr>
          </a:p>
          <a:p>
            <a:pPr eaLnBrk="1" hangingPunct="1"/>
            <a:endParaRPr lang="en-US" altLang="es-ES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885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A0C4F96C-F7C2-487B-9EF2-0D40845A4A8A}" type="slidenum">
              <a:rPr lang="en-GB" smtClean="0">
                <a:solidFill>
                  <a:schemeClr val="tx1"/>
                </a:solidFill>
                <a:latin typeface="Arial" pitchFamily="34" charset="0"/>
              </a:rPr>
              <a:pPr>
                <a:defRPr/>
              </a:pPr>
              <a:t>14</a:t>
            </a:fld>
            <a:endParaRPr lang="en-GB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4339" name="Rectangle 614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6147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99C06-5D5C-43A0-23CF-502A38302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34727-C928-2968-E20A-A9363929ED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0C5CF-600F-F33D-6AA1-36AB9C25E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1D309-5780-E920-CB20-F506326356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A39DB-36AB-1D42-B345-BE06E5FD1807}" type="slidenum">
              <a:rPr lang="en-ES" smtClean="0"/>
              <a:t>15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46101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7BEC7-EFAB-D241-4040-9446E81D8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F81BF6-EF82-1DC9-99E5-379ADB4C5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C9DEA0-4FF0-2408-62FA-6D3AA902F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AF279-ABDE-CEE5-A535-F8BCB3A6D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A39DB-36AB-1D42-B345-BE06E5FD1807}" type="slidenum">
              <a:rPr lang="en-ES" smtClean="0"/>
              <a:t>16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2110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13A0C-63C3-4EB9-A519-2CDDED46E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28012F-EFD5-7DC4-2FAB-F138C01BC3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7BA2AE-64EA-BC13-81B4-4C5F2CF1B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3785C-730F-6E22-B8C1-7090285C6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A39DB-36AB-1D42-B345-BE06E5FD1807}" type="slidenum">
              <a:rPr lang="en-ES" smtClean="0"/>
              <a:t>17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718778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BC62F-FC38-1390-9CDB-4B66532B6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40D92-5A5A-5019-AB2A-D07DD27AA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7FEEA9-4BD4-2C9A-6022-8B5A87880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653E6-4A01-B66D-7EE8-D1E4ABABBC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A39DB-36AB-1D42-B345-BE06E5FD1807}" type="slidenum">
              <a:rPr lang="en-ES" smtClean="0"/>
              <a:t>18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095133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24D68F83-A859-CD5C-54D9-40DB73E6B9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SzPct val="100000"/>
            </a:pPr>
            <a:fld id="{2CD01BFD-5A8C-44C2-BF7F-35E714DD376D}" type="slidenum">
              <a:rPr lang="en-GB" altLang="es-ES" sz="1200">
                <a:solidFill>
                  <a:srgbClr val="000000"/>
                </a:solidFill>
                <a:ea typeface="DejaVu Sans"/>
                <a:cs typeface="DejaVu Sans"/>
              </a:rPr>
              <a:pPr eaLnBrk="1" hangingPunct="1">
                <a:buSzPct val="100000"/>
              </a:pPr>
              <a:t>19</a:t>
            </a:fld>
            <a:endParaRPr lang="en-GB" altLang="es-ES" sz="120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61B9FDE8-D936-C035-A804-DD0297E9B1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FE89AB2C-DA33-9D2E-BFB8-AC26E6BDC1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E6C4D786-8883-4BD8-BA0B-C65DE8356FB4}" type="slidenum">
              <a:rPr lang="en-GB" smtClean="0">
                <a:latin typeface="Arial" pitchFamily="34" charset="0"/>
              </a:rPr>
              <a:pPr eaLnBrk="1" hangingPunct="1"/>
              <a:t>2</a:t>
            </a:fld>
            <a:endParaRPr lang="en-GB">
              <a:latin typeface="Arial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A4DFC956-5255-C86A-8ED2-17380CA3E4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SzPct val="100000"/>
            </a:pPr>
            <a:fld id="{17F3F04D-B8F2-469E-BBCF-239D4912E903}" type="slidenum">
              <a:rPr lang="en-GB" altLang="es-ES" sz="1200">
                <a:solidFill>
                  <a:srgbClr val="000000"/>
                </a:solidFill>
                <a:ea typeface="DejaVu Sans"/>
                <a:cs typeface="DejaVu Sans"/>
              </a:rPr>
              <a:pPr eaLnBrk="1" hangingPunct="1">
                <a:buSzPct val="100000"/>
              </a:pPr>
              <a:t>20</a:t>
            </a:fld>
            <a:endParaRPr lang="en-GB" altLang="es-ES" sz="120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AA1964E8-CBD2-84CC-B40A-437F4C890F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65171FB6-C706-FBFE-4BB9-CB280F8FE3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>
            <a:extLst>
              <a:ext uri="{FF2B5EF4-FFF2-40B4-BE49-F238E27FC236}">
                <a16:creationId xmlns:a16="http://schemas.microsoft.com/office/drawing/2014/main" id="{39D388FE-BF61-6849-B7AB-F5B24C4EEF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E8C4A7-ECB2-40CE-B53D-FADE20D5DD78}" type="slidenum">
              <a:rPr lang="en-GB" altLang="gl-ES" sz="1200">
                <a:solidFill>
                  <a:srgbClr val="000000"/>
                </a:solidFill>
              </a:rPr>
              <a:pPr eaLnBrk="1" hangingPunct="1"/>
              <a:t>21</a:t>
            </a:fld>
            <a:endParaRPr lang="en-GB" altLang="gl-ES" sz="1200">
              <a:solidFill>
                <a:srgbClr val="000000"/>
              </a:solidFill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4EC95F0A-692C-5054-F657-5CFD9AFD2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</a:pPr>
            <a:fld id="{5C2962B9-F2EE-41E6-952C-B4027B29D5FC}" type="slidenum">
              <a:rPr lang="en-GB" altLang="gl-ES" sz="1200">
                <a:solidFill>
                  <a:srgbClr val="000000"/>
                </a:solidFill>
                <a:ea typeface="DejaVu Sans"/>
                <a:cs typeface="DejaVu Sans"/>
              </a:rPr>
              <a:pPr algn="r" eaLnBrk="1" hangingPunct="1">
                <a:buSzPct val="100000"/>
              </a:pPr>
              <a:t>21</a:t>
            </a:fld>
            <a:endParaRPr lang="en-GB" altLang="gl-ES" sz="120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BDB9E99A-883D-37F7-7D3A-7E29DED5A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</a:pPr>
            <a:fld id="{45463D69-EE4D-4D58-B5E4-0700C66C3792}" type="slidenum">
              <a:rPr lang="en-GB" altLang="gl-ES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21</a:t>
            </a:fld>
            <a:endParaRPr lang="en-GB" altLang="gl-ES" sz="1200">
              <a:solidFill>
                <a:srgbClr val="000000"/>
              </a:solidFill>
            </a:endParaRPr>
          </a:p>
        </p:txBody>
      </p:sp>
      <p:sp>
        <p:nvSpPr>
          <p:cNvPr id="121861" name="Rectangle 3">
            <a:extLst>
              <a:ext uri="{FF2B5EF4-FFF2-40B4-BE49-F238E27FC236}">
                <a16:creationId xmlns:a16="http://schemas.microsoft.com/office/drawing/2014/main" id="{F3102AA2-7925-A21B-A016-5762CD76DD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62" name="Rectangle 4">
            <a:extLst>
              <a:ext uri="{FF2B5EF4-FFF2-40B4-BE49-F238E27FC236}">
                <a16:creationId xmlns:a16="http://schemas.microsoft.com/office/drawing/2014/main" id="{23DB1C52-C441-842E-722C-B1704D4FE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gl-ES">
              <a:latin typeface="Arial" panose="020B0604020202020204" pitchFamily="34" charset="0"/>
              <a:ea typeface="Droid Sans Fallback"/>
              <a:cs typeface="Droid Sans Fallback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957E6E9D-F443-4FE7-9AB1-FFF98461304E}" type="slidenum">
              <a:rPr lang="en-GB" smtClean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eaLnBrk="1" hangingPunct="1"/>
              <a:t>22</a:t>
            </a:fld>
            <a:endParaRPr lang="en-GB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/>
            <a:fld id="{F9A7B27B-FEE5-47BF-99EA-485BC038F680}" type="slidenum">
              <a:rPr lang="en-GB" sz="120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algn="r" eaLnBrk="1" hangingPunct="1"/>
              <a:t>22</a:t>
            </a:fld>
            <a:endParaRPr lang="en-GB" sz="120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/>
            <a:fld id="{1A311E1C-523D-4871-8801-AAC4B6343499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 eaLnBrk="1" hangingPunct="1"/>
              <a:t>22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379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8" name="Rectangle 4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s-ES">
              <a:latin typeface="Arial" pitchFamily="34" charset="0"/>
              <a:ea typeface="Droid Sans Fallback"/>
              <a:cs typeface="Droid Sans Fallback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72A4B9DC-D838-C605-7616-CEC6E11713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SzPct val="100000"/>
            </a:pPr>
            <a:fld id="{3136A779-EC98-407F-892A-7C24735BA140}" type="slidenum">
              <a:rPr lang="en-GB" altLang="es-ES" sz="1200">
                <a:solidFill>
                  <a:srgbClr val="000000"/>
                </a:solidFill>
                <a:ea typeface="DejaVu Sans"/>
                <a:cs typeface="DejaVu Sans"/>
              </a:rPr>
              <a:pPr eaLnBrk="1" hangingPunct="1">
                <a:buSzPct val="100000"/>
              </a:pPr>
              <a:t>23</a:t>
            </a:fld>
            <a:endParaRPr lang="en-GB" altLang="es-ES" sz="120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6E661205-F058-11A5-A60F-C533D9DB30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3EC40FFB-EF34-97D7-F4EE-27F12AB950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F4BDD6B5-C13F-4DF5-B27E-0212CC911D15}" type="slidenum">
              <a:rPr lang="en-GB" smtClean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eaLnBrk="1" hangingPunct="1"/>
              <a:t>24</a:t>
            </a:fld>
            <a:endParaRPr lang="en-GB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04216A02-D3D6-4133-AFAB-1199E4903B76}" type="slidenum">
              <a:rPr lang="en-GB" sz="120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algn="r" eaLnBrk="1" hangingPunct="1">
                <a:buSzPct val="100000"/>
              </a:pPr>
              <a:t>24</a:t>
            </a:fld>
            <a:endParaRPr lang="en-GB" sz="120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0A57B1DE-41AD-43C6-846B-589958163CB9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buSzPct val="100000"/>
              </a:pPr>
              <a:t>24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AU" dirty="0">
              <a:latin typeface="Arial" pitchFamily="34" charset="0"/>
              <a:ea typeface="Droid Sans Fallback"/>
              <a:cs typeface="Droid Sans Fallback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AE3456-0686-81AD-E939-CF3A59798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DD858EE7-F7DE-63A6-BA99-A42956C99E7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75214684-603E-41E3-9905-7F77918F257D}" type="slidenum">
              <a:rPr lang="en-GB" smtClean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eaLnBrk="1" hangingPunct="1"/>
              <a:t>25</a:t>
            </a:fld>
            <a:endParaRPr lang="en-GB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44094504-396C-DC0E-18EB-CE9228E55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8E961ACA-8493-4A29-8155-45DF3005BB52}" type="slidenum">
              <a:rPr lang="en-GB" sz="120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algn="r" eaLnBrk="1" hangingPunct="1">
                <a:buSzPct val="100000"/>
              </a:pPr>
              <a:t>25</a:t>
            </a:fld>
            <a:endParaRPr lang="en-GB" sz="120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6EBC8825-C133-496F-D9A7-F91C75BF4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372C4A0C-BDB0-4E87-9A3F-E89D4BDE3FE5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buSzPct val="100000"/>
              </a:pPr>
              <a:t>25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A7930E5C-5D96-349F-C5F9-9C7F118893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6" name="Rectangle 4">
            <a:extLst>
              <a:ext uri="{FF2B5EF4-FFF2-40B4-BE49-F238E27FC236}">
                <a16:creationId xmlns:a16="http://schemas.microsoft.com/office/drawing/2014/main" id="{A318EC1E-634F-CD99-2913-5D1513D5A3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s-ES">
              <a:latin typeface="Arial" pitchFamily="34" charset="0"/>
              <a:ea typeface="Droid Sans Fallback"/>
              <a:cs typeface="Droid Sans Fallback"/>
            </a:endParaRPr>
          </a:p>
        </p:txBody>
      </p:sp>
    </p:spTree>
    <p:extLst>
      <p:ext uri="{BB962C8B-B14F-4D97-AF65-F5344CB8AC3E}">
        <p14:creationId xmlns:p14="http://schemas.microsoft.com/office/powerpoint/2010/main" val="2302313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98AC4-9150-1D61-DB89-053CDF29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19FF8807-697A-3A2D-B97E-51BC45263F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75214684-603E-41E3-9905-7F77918F257D}" type="slidenum">
              <a:rPr lang="en-GB" smtClean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eaLnBrk="1" hangingPunct="1"/>
              <a:t>26</a:t>
            </a:fld>
            <a:endParaRPr lang="en-GB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5CB1025A-0DFD-62D8-5F47-C50D55916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8E961ACA-8493-4A29-8155-45DF3005BB52}" type="slidenum">
              <a:rPr lang="en-GB" sz="120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algn="r" eaLnBrk="1" hangingPunct="1">
                <a:buSzPct val="100000"/>
              </a:pPr>
              <a:t>26</a:t>
            </a:fld>
            <a:endParaRPr lang="en-GB" sz="120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5E9A9708-C2E1-1105-275F-867C59E52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372C4A0C-BDB0-4E87-9A3F-E89D4BDE3FE5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buSzPct val="100000"/>
              </a:pPr>
              <a:t>26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74155B9B-BCE6-A192-2136-78CDC0E61C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6" name="Rectangle 4">
            <a:extLst>
              <a:ext uri="{FF2B5EF4-FFF2-40B4-BE49-F238E27FC236}">
                <a16:creationId xmlns:a16="http://schemas.microsoft.com/office/drawing/2014/main" id="{D133BCCA-0C0F-0B7C-B6FB-34057AA65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s-ES">
              <a:latin typeface="Arial" pitchFamily="34" charset="0"/>
              <a:ea typeface="Droid Sans Fallback"/>
              <a:cs typeface="Droid Sans Fallback"/>
            </a:endParaRPr>
          </a:p>
        </p:txBody>
      </p:sp>
    </p:spTree>
    <p:extLst>
      <p:ext uri="{BB962C8B-B14F-4D97-AF65-F5344CB8AC3E}">
        <p14:creationId xmlns:p14="http://schemas.microsoft.com/office/powerpoint/2010/main" val="1749151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2C504B-E204-DE2C-E825-CC913759F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C64B608A-19CC-44F2-C781-CC4CF3F226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75214684-603E-41E3-9905-7F77918F257D}" type="slidenum">
              <a:rPr lang="en-GB" smtClean="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eaLnBrk="1" hangingPunct="1"/>
              <a:t>27</a:t>
            </a:fld>
            <a:endParaRPr lang="en-GB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DEA09E60-DD1B-9F03-3E6F-E079A103B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8E961ACA-8493-4A29-8155-45DF3005BB52}" type="slidenum">
              <a:rPr lang="en-GB" sz="1200">
                <a:solidFill>
                  <a:srgbClr val="000000"/>
                </a:solidFill>
                <a:latin typeface="Arial" pitchFamily="34" charset="0"/>
                <a:ea typeface="DejaVu Sans"/>
                <a:cs typeface="DejaVu Sans"/>
              </a:rPr>
              <a:pPr algn="r" eaLnBrk="1" hangingPunct="1">
                <a:buSzPct val="100000"/>
              </a:pPr>
              <a:t>27</a:t>
            </a:fld>
            <a:endParaRPr lang="en-GB" sz="1200">
              <a:solidFill>
                <a:srgbClr val="000000"/>
              </a:solidFill>
              <a:latin typeface="Arial" pitchFamily="34" charset="0"/>
              <a:ea typeface="DejaVu Sans"/>
              <a:cs typeface="DejaVu Sans"/>
            </a:endParaRPr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7CFD5958-6793-CDDF-3585-F93E117B9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r" eaLnBrk="1" hangingPunct="1">
              <a:buSzPct val="100000"/>
            </a:pPr>
            <a:fld id="{372C4A0C-BDB0-4E87-9A3F-E89D4BDE3FE5}" type="slidenum">
              <a:rPr lang="en-GB" sz="1200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buSzPct val="100000"/>
              </a:pPr>
              <a:t>27</a:t>
            </a:fld>
            <a:endParaRPr lang="en-GB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72D04FB2-917E-9E55-A526-231A7288C2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6" name="Rectangle 4">
            <a:extLst>
              <a:ext uri="{FF2B5EF4-FFF2-40B4-BE49-F238E27FC236}">
                <a16:creationId xmlns:a16="http://schemas.microsoft.com/office/drawing/2014/main" id="{2FF9BA99-0009-9154-3FB7-85C79D78D3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s-ES">
              <a:latin typeface="Arial" pitchFamily="34" charset="0"/>
              <a:ea typeface="Droid Sans Fallback"/>
              <a:cs typeface="Droid Sans Fallback"/>
            </a:endParaRPr>
          </a:p>
        </p:txBody>
      </p:sp>
    </p:spTree>
    <p:extLst>
      <p:ext uri="{BB962C8B-B14F-4D97-AF65-F5344CB8AC3E}">
        <p14:creationId xmlns:p14="http://schemas.microsoft.com/office/powerpoint/2010/main" val="37387546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F6A3277B-693B-49C4-AD6F-122E7AA69C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anose="030F0702030302020204" pitchFamily="66" charset="0"/>
                <a:ea typeface="Droid Sans Fallback"/>
                <a:cs typeface="Droid Sans Fallback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ABE1964D-5217-4C59-9DF6-564CF738FB5D}" type="slidenum">
              <a:rPr lang="en-GB" altLang="es-ES" smtClean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rPr>
              <a:pPr defTabSz="457200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28</a:t>
            </a:fld>
            <a:endParaRPr lang="en-GB" altLang="es-ES">
              <a:solidFill>
                <a:srgbClr val="000000"/>
              </a:solidFill>
              <a:latin typeface="Arial" panose="020B0604020202020204" pitchFamily="34" charset="0"/>
              <a:ea typeface="DejaVu Sans"/>
              <a:cs typeface="DejaVu Sans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E6EE022-8EB3-4D90-B970-FEBCD1CB2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E52A472-C5A3-45C5-9016-B189ABEE49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s-ES" noProof="0" dirty="0">
              <a:latin typeface="Arial" panose="020B0604020202020204" pitchFamily="34" charset="0"/>
            </a:endParaRPr>
          </a:p>
          <a:p>
            <a:pPr eaLnBrk="1" hangingPunct="1"/>
            <a:endParaRPr lang="en-US" altLang="es-ES" noProof="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s-ES" noProof="0" dirty="0">
                <a:latin typeface="Arial" panose="020B0604020202020204" pitchFamily="34" charset="0"/>
              </a:rPr>
              <a:t>The first peak appearing in the TOF signals is the gamma flash, which englobes all the radiation produced in the interaction, and marks the zero time.</a:t>
            </a:r>
          </a:p>
          <a:p>
            <a:pPr eaLnBrk="1" hangingPunct="1"/>
            <a:r>
              <a:rPr lang="en-US" altLang="es-ES" noProof="0" dirty="0">
                <a:latin typeface="Arial" panose="020B0604020202020204" pitchFamily="34" charset="0"/>
              </a:rPr>
              <a:t>The second peak represents the protons arrival some ns after the interaction, with the time and space we can obtain the energy of the protons.</a:t>
            </a:r>
          </a:p>
          <a:p>
            <a:pPr eaLnBrk="1" hangingPunct="1"/>
            <a:endParaRPr lang="en-US" altLang="es-ES" noProof="0" dirty="0">
              <a:latin typeface="Arial" panose="020B0604020202020204" pitchFamily="34" charset="0"/>
            </a:endParaRPr>
          </a:p>
          <a:p>
            <a:pPr eaLnBrk="1" hangingPunct="1"/>
            <a:r>
              <a:rPr lang="en-US" altLang="es-ES" noProof="0" dirty="0">
                <a:latin typeface="Arial" panose="020B0604020202020204" pitchFamily="34" charset="0"/>
              </a:rPr>
              <a:t>Moreover, the calibrated TOF detector give us also de number of proton per shot in an online configuration.</a:t>
            </a:r>
          </a:p>
          <a:p>
            <a:pPr eaLnBrk="1" hangingPunct="1"/>
            <a:r>
              <a:rPr lang="en-US" altLang="es-ES" noProof="0" dirty="0">
                <a:latin typeface="Arial" panose="020B0604020202020204" pitchFamily="34" charset="0"/>
              </a:rPr>
              <a:t>The first experimental results at the L2A2 are 10^10 protons per shot up to 1.5 MeV obtained not with best parameters possible.</a:t>
            </a:r>
          </a:p>
          <a:p>
            <a:pPr eaLnBrk="1" hangingPunct="1"/>
            <a:r>
              <a:rPr lang="en-US" altLang="es-ES" noProof="0" dirty="0">
                <a:latin typeface="Arial" panose="020B0604020202020204" pitchFamily="34" charset="0"/>
              </a:rPr>
              <a:t>Working with suitable laser and target parameters the L2A2 facility should produce 10^12 protons per shot up to 10 MeV.</a:t>
            </a:r>
          </a:p>
          <a:p>
            <a:pPr eaLnBrk="1" hangingPunct="1"/>
            <a:endParaRPr lang="en-US" altLang="es-ES" noProof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7010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AEA2-2040-08A7-DF2D-D2F12456A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:a16="http://schemas.microsoft.com/office/drawing/2014/main" id="{E66C053E-BD3C-05E8-9060-E327169FE5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E9500C32-3694-4DD8-B903-82BEBFB642EC}" type="slidenum">
              <a:rPr lang="en-GB" smtClean="0">
                <a:latin typeface="Arial" pitchFamily="34" charset="0"/>
              </a:rPr>
              <a:pPr eaLnBrk="1" hangingPunct="1"/>
              <a:t>29</a:t>
            </a:fld>
            <a:endParaRPr lang="en-GB">
              <a:latin typeface="Arial" pitchFamily="34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656BD543-A7A2-3B9E-9D3B-429A72644B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B0F40BC3-FD7A-8467-DC79-842FCC7CCB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4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738F5630-3DBE-4CFD-92BD-71E2CEC57D22}" type="slidenum">
              <a:rPr lang="en-GB" smtClean="0">
                <a:latin typeface="Arial" pitchFamily="34" charset="0"/>
              </a:rPr>
              <a:pPr eaLnBrk="1" hangingPunct="1"/>
              <a:t>3</a:t>
            </a:fld>
            <a:endParaRPr lang="en-GB">
              <a:latin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>
            <a:extLst>
              <a:ext uri="{FF2B5EF4-FFF2-40B4-BE49-F238E27FC236}">
                <a16:creationId xmlns:a16="http://schemas.microsoft.com/office/drawing/2014/main" id="{B765281B-42CC-17D6-7703-86813BCAFB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9F9948-F04D-4F3D-B72E-F7C0BBA0AA70}" type="slidenum">
              <a:rPr lang="en-GB" altLang="gl-ES" sz="1200">
                <a:solidFill>
                  <a:srgbClr val="000000"/>
                </a:solidFill>
              </a:rPr>
              <a:pPr eaLnBrk="1" hangingPunct="1"/>
              <a:t>30</a:t>
            </a:fld>
            <a:endParaRPr lang="en-GB" altLang="gl-ES" sz="1200">
              <a:solidFill>
                <a:srgbClr val="000000"/>
              </a:solidFill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A7F2A15A-C210-3E06-84B0-7AB5CDEA7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</a:pPr>
            <a:fld id="{92DE4F4F-2940-40DC-A662-EE85A2F80568}" type="slidenum">
              <a:rPr lang="en-GB" altLang="gl-ES" sz="1200">
                <a:solidFill>
                  <a:srgbClr val="000000"/>
                </a:solidFill>
                <a:ea typeface="DejaVu Sans"/>
                <a:cs typeface="DejaVu Sans"/>
              </a:rPr>
              <a:pPr algn="r" eaLnBrk="1" hangingPunct="1">
                <a:buSzPct val="100000"/>
              </a:pPr>
              <a:t>30</a:t>
            </a:fld>
            <a:endParaRPr lang="en-GB" altLang="gl-ES" sz="1200">
              <a:solidFill>
                <a:srgbClr val="000000"/>
              </a:solidFill>
              <a:ea typeface="DejaVu Sans"/>
              <a:cs typeface="DejaVu Sans"/>
            </a:endParaRPr>
          </a:p>
        </p:txBody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9AF906EC-4F60-FA25-B909-F69D5885A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SzPct val="100000"/>
            </a:pPr>
            <a:fld id="{80D8A588-86E2-41BA-AE10-79FD9AB758AC}" type="slidenum">
              <a:rPr lang="en-GB" altLang="gl-ES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30</a:t>
            </a:fld>
            <a:endParaRPr lang="en-GB" altLang="gl-ES" sz="1200">
              <a:solidFill>
                <a:srgbClr val="000000"/>
              </a:solidFill>
            </a:endParaRPr>
          </a:p>
        </p:txBody>
      </p:sp>
      <p:sp>
        <p:nvSpPr>
          <p:cNvPr id="110597" name="Rectangle 3">
            <a:extLst>
              <a:ext uri="{FF2B5EF4-FFF2-40B4-BE49-F238E27FC236}">
                <a16:creationId xmlns:a16="http://schemas.microsoft.com/office/drawing/2014/main" id="{53AD1A51-666C-ECE7-08CC-ECB63DBE7E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8" name="Rectangle 4">
            <a:extLst>
              <a:ext uri="{FF2B5EF4-FFF2-40B4-BE49-F238E27FC236}">
                <a16:creationId xmlns:a16="http://schemas.microsoft.com/office/drawing/2014/main" id="{DB0557CE-60FD-C477-67D7-B2E80D26CC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gl-ES">
              <a:latin typeface="Arial" panose="020B0604020202020204" pitchFamily="34" charset="0"/>
              <a:ea typeface="Droid Sans Fallback"/>
              <a:cs typeface="Droid Sans Fallback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87D3B-7876-9EAB-6252-BC736A88B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5ED4B7-9028-DDB6-72DB-8482CC6CE3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861BC3-BC3F-9580-985D-4AE59FA4A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0215A-76A6-C32C-BC07-F34571A7F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A39DB-36AB-1D42-B345-BE06E5FD1807}" type="slidenum">
              <a:rPr lang="en-ES" smtClean="0"/>
              <a:t>31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11992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fld id="{9E12C2AE-2660-4F16-9296-5944461B5E20}" type="slidenum">
              <a:rPr lang="en-GB" smtClean="0">
                <a:latin typeface="Arial" pitchFamily="34" charset="0"/>
              </a:rPr>
              <a:pPr eaLnBrk="1" hangingPunct="1"/>
              <a:t>4</a:t>
            </a:fld>
            <a:endParaRPr lang="en-GB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839B3713-6590-4B46-9C6B-2A195FD097D4}" type="slidenum">
              <a:rPr lang="en-GB" smtClean="0">
                <a:solidFill>
                  <a:schemeClr val="tx1"/>
                </a:solidFill>
                <a:latin typeface="Arial" pitchFamily="34" charset="0"/>
              </a:rPr>
              <a:pPr>
                <a:defRPr/>
              </a:pPr>
              <a:t>5</a:t>
            </a:fld>
            <a:endParaRPr lang="en-GB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s-E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/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798484D5-C53F-4469-93FA-6867B52DA883}" type="slidenum">
              <a:rPr lang="en-GB" smtClean="0">
                <a:latin typeface="Arial" pitchFamily="34" charset="0"/>
              </a:rPr>
              <a:pPr>
                <a:defRPr/>
              </a:pPr>
              <a:t>6</a:t>
            </a:fld>
            <a:endParaRPr lang="en-GB">
              <a:latin typeface="Arial" pitchFamily="34" charset="0"/>
            </a:endParaRPr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SzPct val="100000"/>
              <a:defRPr/>
            </a:pPr>
            <a:fld id="{61E54D48-6E10-4020-937B-77126F6F0CBE}" type="slidenum">
              <a:rPr lang="en-GB" smtClean="0">
                <a:latin typeface="Arial" pitchFamily="34" charset="0"/>
                <a:ea typeface="DejaVu Sans" charset="0"/>
                <a:cs typeface="DejaVu Sans" charset="0"/>
              </a:rPr>
              <a:pPr algn="r" eaLnBrk="1" hangingPunct="1">
                <a:buSzPct val="100000"/>
                <a:defRPr/>
              </a:pPr>
              <a:t>6</a:t>
            </a:fld>
            <a:endParaRPr lang="en-GB">
              <a:latin typeface="Arial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SzPct val="100000"/>
              <a:defRPr/>
            </a:pPr>
            <a:fld id="{8B0000BD-60D8-4A46-BC21-C7DBB7249B22}" type="slidenum">
              <a:rPr lang="en-GB" smtClean="0">
                <a:latin typeface="Arial" pitchFamily="34" charset="0"/>
              </a:rPr>
              <a:pPr algn="r" eaLnBrk="1" hangingPunct="1">
                <a:buSzPct val="100000"/>
                <a:defRPr/>
              </a:pPr>
              <a:t>6</a:t>
            </a:fld>
            <a:endParaRPr lang="en-GB">
              <a:latin typeface="Arial" pitchFamily="34" charset="0"/>
            </a:endParaRPr>
          </a:p>
        </p:txBody>
      </p:sp>
      <p:sp>
        <p:nvSpPr>
          <p:cNvPr id="1229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s-ES">
              <a:latin typeface="Arial" charset="0"/>
              <a:ea typeface="Droid Sans Fallback" charset="0"/>
              <a:cs typeface="Droid Sans Fallback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01AAA-5728-E160-1CDD-1D1C5BEAF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>
            <a:extLst>
              <a:ext uri="{FF2B5EF4-FFF2-40B4-BE49-F238E27FC236}">
                <a16:creationId xmlns:a16="http://schemas.microsoft.com/office/drawing/2014/main" id="{73FD6861-6AF5-B93C-CA72-BC6B0E21643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798484D5-C53F-4469-93FA-6867B52DA883}" type="slidenum">
              <a:rPr lang="en-GB" smtClean="0">
                <a:latin typeface="Arial" pitchFamily="34" charset="0"/>
              </a:rPr>
              <a:pPr>
                <a:defRPr/>
              </a:pPr>
              <a:t>7</a:t>
            </a:fld>
            <a:endParaRPr lang="en-GB">
              <a:latin typeface="Arial" pitchFamily="34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4F347932-D127-73CE-89B5-E48C4D8C2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SzPct val="100000"/>
              <a:defRPr/>
            </a:pPr>
            <a:fld id="{61E54D48-6E10-4020-937B-77126F6F0CBE}" type="slidenum">
              <a:rPr lang="en-GB" smtClean="0">
                <a:latin typeface="Arial" pitchFamily="34" charset="0"/>
                <a:ea typeface="DejaVu Sans" charset="0"/>
                <a:cs typeface="DejaVu Sans" charset="0"/>
              </a:rPr>
              <a:pPr algn="r" eaLnBrk="1" hangingPunct="1">
                <a:buSzPct val="100000"/>
                <a:defRPr/>
              </a:pPr>
              <a:t>7</a:t>
            </a:fld>
            <a:endParaRPr lang="en-GB">
              <a:latin typeface="Arial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50045AAA-8FB3-8581-1843-FEE66F572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SzPct val="100000"/>
              <a:defRPr/>
            </a:pPr>
            <a:fld id="{8B0000BD-60D8-4A46-BC21-C7DBB7249B22}" type="slidenum">
              <a:rPr lang="en-GB" smtClean="0">
                <a:latin typeface="Arial" pitchFamily="34" charset="0"/>
              </a:rPr>
              <a:pPr algn="r" eaLnBrk="1" hangingPunct="1">
                <a:buSzPct val="100000"/>
                <a:defRPr/>
              </a:pPr>
              <a:t>7</a:t>
            </a:fld>
            <a:endParaRPr lang="en-GB">
              <a:latin typeface="Arial" pitchFamily="34" charset="0"/>
            </a:endParaRP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A297BBCA-98AB-1535-DBEE-5A977A4B3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4" name="Rectangle 4">
            <a:extLst>
              <a:ext uri="{FF2B5EF4-FFF2-40B4-BE49-F238E27FC236}">
                <a16:creationId xmlns:a16="http://schemas.microsoft.com/office/drawing/2014/main" id="{DF1AD87B-0C32-5C5D-6411-086802BD76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s-ES">
              <a:latin typeface="Arial" charset="0"/>
              <a:ea typeface="Droid Sans Fallback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17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B5234D-C234-7D88-0613-55DF1A9FF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>
            <a:extLst>
              <a:ext uri="{FF2B5EF4-FFF2-40B4-BE49-F238E27FC236}">
                <a16:creationId xmlns:a16="http://schemas.microsoft.com/office/drawing/2014/main" id="{AF7DFB1C-1DFF-48FC-5708-4023AB7913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798484D5-C53F-4469-93FA-6867B52DA883}" type="slidenum">
              <a:rPr lang="en-GB" smtClean="0">
                <a:latin typeface="Arial" pitchFamily="34" charset="0"/>
              </a:rPr>
              <a:pPr>
                <a:defRPr/>
              </a:pPr>
              <a:t>8</a:t>
            </a:fld>
            <a:endParaRPr lang="en-GB">
              <a:latin typeface="Arial" pitchFamily="34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C34C46EE-2832-8125-2B23-DDC69D00E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SzPct val="100000"/>
              <a:defRPr/>
            </a:pPr>
            <a:fld id="{61E54D48-6E10-4020-937B-77126F6F0CBE}" type="slidenum">
              <a:rPr lang="en-GB" smtClean="0">
                <a:latin typeface="Arial" pitchFamily="34" charset="0"/>
                <a:ea typeface="DejaVu Sans" charset="0"/>
                <a:cs typeface="DejaVu Sans" charset="0"/>
              </a:rPr>
              <a:pPr algn="r" eaLnBrk="1" hangingPunct="1">
                <a:buSzPct val="100000"/>
                <a:defRPr/>
              </a:pPr>
              <a:t>8</a:t>
            </a:fld>
            <a:endParaRPr lang="en-GB">
              <a:latin typeface="Arial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539A26B5-A814-D786-7269-D3673681E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SzPct val="100000"/>
              <a:defRPr/>
            </a:pPr>
            <a:fld id="{8B0000BD-60D8-4A46-BC21-C7DBB7249B22}" type="slidenum">
              <a:rPr lang="en-GB" smtClean="0">
                <a:latin typeface="Arial" pitchFamily="34" charset="0"/>
              </a:rPr>
              <a:pPr algn="r" eaLnBrk="1" hangingPunct="1">
                <a:buSzPct val="100000"/>
                <a:defRPr/>
              </a:pPr>
              <a:t>8</a:t>
            </a:fld>
            <a:endParaRPr lang="en-GB">
              <a:latin typeface="Arial" pitchFamily="34" charset="0"/>
            </a:endParaRP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6EDB13E9-0A18-396A-4F5B-03A87BF064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4" name="Rectangle 4">
            <a:extLst>
              <a:ext uri="{FF2B5EF4-FFF2-40B4-BE49-F238E27FC236}">
                <a16:creationId xmlns:a16="http://schemas.microsoft.com/office/drawing/2014/main" id="{FBE40649-BD82-60F4-9FFC-2C8B56FD7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s-ES">
              <a:latin typeface="Arial" charset="0"/>
              <a:ea typeface="Droid Sans Fallback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764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0A2E34-C1F5-572E-10FD-7467AFD88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8">
            <a:extLst>
              <a:ext uri="{FF2B5EF4-FFF2-40B4-BE49-F238E27FC236}">
                <a16:creationId xmlns:a16="http://schemas.microsoft.com/office/drawing/2014/main" id="{7674BBB7-2601-439A-FB14-E07096137A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798484D5-C53F-4469-93FA-6867B52DA883}" type="slidenum">
              <a:rPr lang="en-GB" smtClean="0">
                <a:latin typeface="Arial" pitchFamily="34" charset="0"/>
              </a:rPr>
              <a:pPr>
                <a:defRPr/>
              </a:pPr>
              <a:t>9</a:t>
            </a:fld>
            <a:endParaRPr lang="en-GB">
              <a:latin typeface="Arial" pitchFamily="34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05875ADA-D2C3-49D9-CD35-FB0B916F5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SzPct val="100000"/>
              <a:defRPr/>
            </a:pPr>
            <a:fld id="{61E54D48-6E10-4020-937B-77126F6F0CBE}" type="slidenum">
              <a:rPr lang="en-GB" smtClean="0">
                <a:latin typeface="Arial" pitchFamily="34" charset="0"/>
                <a:ea typeface="DejaVu Sans" charset="0"/>
                <a:cs typeface="DejaVu Sans" charset="0"/>
              </a:rPr>
              <a:pPr algn="r" eaLnBrk="1" hangingPunct="1">
                <a:buSzPct val="100000"/>
                <a:defRPr/>
              </a:pPr>
              <a:t>9</a:t>
            </a:fld>
            <a:endParaRPr lang="en-GB">
              <a:latin typeface="Arial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D455B4EB-B356-CD8C-EC6E-33B973C88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SzPct val="100000"/>
              <a:defRPr/>
            </a:pPr>
            <a:fld id="{8B0000BD-60D8-4A46-BC21-C7DBB7249B22}" type="slidenum">
              <a:rPr lang="en-GB" smtClean="0">
                <a:latin typeface="Arial" pitchFamily="34" charset="0"/>
              </a:rPr>
              <a:pPr algn="r" eaLnBrk="1" hangingPunct="1">
                <a:buSzPct val="100000"/>
                <a:defRPr/>
              </a:pPr>
              <a:t>9</a:t>
            </a:fld>
            <a:endParaRPr lang="en-GB">
              <a:latin typeface="Arial" pitchFamily="34" charset="0"/>
            </a:endParaRPr>
          </a:p>
        </p:txBody>
      </p:sp>
      <p:sp>
        <p:nvSpPr>
          <p:cNvPr id="12293" name="Rectangle 3">
            <a:extLst>
              <a:ext uri="{FF2B5EF4-FFF2-40B4-BE49-F238E27FC236}">
                <a16:creationId xmlns:a16="http://schemas.microsoft.com/office/drawing/2014/main" id="{A8CE86EE-66C2-4CB0-689D-C356A3405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4" name="Rectangle 4">
            <a:extLst>
              <a:ext uri="{FF2B5EF4-FFF2-40B4-BE49-F238E27FC236}">
                <a16:creationId xmlns:a16="http://schemas.microsoft.com/office/drawing/2014/main" id="{40A5726E-7741-D95D-4507-D0E65A64B1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s-ES">
              <a:latin typeface="Arial" charset="0"/>
              <a:ea typeface="Droid Sans Fallback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8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F0B71-5830-489B-984B-B0822DE68581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06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80E06-D7F2-434D-9026-EDAA557C601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95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A5D22-C7C7-4C67-B10C-238B3CFB332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861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90D49F-021A-4DEE-9F57-DF396F890B7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961CA-37D7-44C3-B9AB-EA721DE01A40}" type="slidenum">
              <a:rPr lang="en-GB" altLang="es-ES" smtClean="0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2242597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236D73-0276-4E77-A8E7-76F7E5DDCA4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76B75F-5308-4518-A367-430FAC6AA466}" type="slidenum">
              <a:rPr lang="en-GB" altLang="es-ES" smtClean="0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404990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5CC5ACE-4376-4A61-B721-6313C1C153D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7CB4A-E0EF-4772-8EF2-22FD89A45F15}" type="slidenum">
              <a:rPr lang="en-GB" altLang="es-ES" smtClean="0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72072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4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8120C3-CAF1-4E20-ACC6-5959D6B1FF4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B1D43-AF2F-4661-9966-B15DD70C49D7}" type="slidenum">
              <a:rPr lang="en-GB" altLang="es-ES" smtClean="0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346080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C2535A0-2516-477E-979F-E68C43ABD77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B118D-D1EC-401B-88EB-8CEAF204016F}" type="slidenum">
              <a:rPr lang="en-GB" altLang="es-ES" smtClean="0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128743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7A8128-E1D6-4FD3-AF76-E0C411FB7BD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E7D65-4B97-4DA9-9DA0-A6A56AE28024}" type="slidenum">
              <a:rPr lang="en-GB" altLang="es-ES" smtClean="0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2794488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947EB891-2802-443E-B105-8B8BD94CE8F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A82AD9-0E1B-40D8-B930-9C340EA62CE3}" type="slidenum">
              <a:rPr lang="en-GB" altLang="es-ES" smtClean="0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844092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FF12BA-0D58-4790-A65E-0A3FF16FDBD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B1796-B039-44B4-9BB7-63B710665305}" type="slidenum">
              <a:rPr lang="en-GB" altLang="es-ES" smtClean="0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83098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07D2D-2236-4E7A-8F33-AC94A82B0AE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100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0170A4-B486-4C74-8D52-8AE0902B2B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AF04F-2F2A-4317-AE6F-B3709C7AF3B0}" type="slidenum">
              <a:rPr lang="en-GB" altLang="es-ES" smtClean="0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779068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BFD546-5C4A-45AB-96CE-8D99551AF4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BCFD9-D564-4D96-AFE2-BC82BBC43142}" type="slidenum">
              <a:rPr lang="en-GB" altLang="es-ES" smtClean="0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127193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7814" y="274638"/>
            <a:ext cx="2055812" cy="58483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8213" cy="58483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4E1CFD-F373-4C99-BAFF-2494218AC45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8B5F1E-9788-477F-B9C9-E5A8B7033C5E}" type="slidenum">
              <a:rPr lang="en-GB" altLang="es-ES" smtClean="0"/>
              <a:pPr/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3474853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B76C7-A1F8-47C6-9473-6480FA4C155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62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BEDFB-26E8-45F0-9467-53706E40A73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77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89798-9BE8-4D66-907C-9882BA947C2D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47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A3FB8-FECF-4067-BC6A-6A0ADEE828A5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5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F6A3A-0D21-4885-B558-9215D5CB4CD3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44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D1B0B-32B7-41CA-BE86-BAB538269A64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234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702A6-1CDE-436E-A70D-39DC3D9DCDAE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50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Comic Sans MS" pitchFamily="6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C9C6989-8790-4F23-9170-BD1CAA39B9A7}" type="slidenum">
              <a:rPr lang="en-GB"/>
              <a:pPr>
                <a:defRPr/>
              </a:pPr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8511C807-04DE-4053-B57A-F505DFB81F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74640"/>
            <a:ext cx="8226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FC64CC4-AD12-484B-AE81-54F1AB0D7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1" y="1600200"/>
            <a:ext cx="8226425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outline text format</a:t>
            </a:r>
          </a:p>
          <a:p>
            <a:pPr lvl="1"/>
            <a:r>
              <a:rPr lang="en-GB" altLang="es-ES"/>
              <a:t>Second Outline Level</a:t>
            </a:r>
          </a:p>
          <a:p>
            <a:pPr lvl="2"/>
            <a:r>
              <a:rPr lang="en-GB" altLang="es-ES"/>
              <a:t>Third Outline Level</a:t>
            </a:r>
          </a:p>
          <a:p>
            <a:pPr lvl="3"/>
            <a:r>
              <a:rPr lang="en-GB" altLang="es-ES"/>
              <a:t>Fourth Outline Level</a:t>
            </a:r>
          </a:p>
          <a:p>
            <a:pPr lvl="4"/>
            <a:r>
              <a:rPr lang="en-GB" altLang="es-ES"/>
              <a:t>Fifth Outline Level</a:t>
            </a:r>
          </a:p>
          <a:p>
            <a:pPr lvl="4"/>
            <a:r>
              <a:rPr lang="en-GB" altLang="es-ES"/>
              <a:t>Sixth Outline Level</a:t>
            </a:r>
          </a:p>
          <a:p>
            <a:pPr lvl="4"/>
            <a:r>
              <a:rPr lang="en-GB" altLang="es-ES"/>
              <a:t>Seventh Outline Level</a:t>
            </a:r>
          </a:p>
        </p:txBody>
      </p:sp>
      <p:sp>
        <p:nvSpPr>
          <p:cNvPr id="1028" name="Text Box 3">
            <a:extLst>
              <a:ext uri="{FF2B5EF4-FFF2-40B4-BE49-F238E27FC236}">
                <a16:creationId xmlns:a16="http://schemas.microsoft.com/office/drawing/2014/main" id="{B63BA172-77DD-46DA-8484-8E6E45746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Text Box 4">
            <a:extLst>
              <a:ext uri="{FF2B5EF4-FFF2-40B4-BE49-F238E27FC236}">
                <a16:creationId xmlns:a16="http://schemas.microsoft.com/office/drawing/2014/main" id="{19248252-5BD5-4D4D-96B6-800D6CBB6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AEBC570-E30E-468D-BF8E-C2F0171A045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1" y="6245227"/>
            <a:ext cx="2130425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DBE004A-6B3A-49DF-9DB0-6AB652E66B2F}" type="slidenum">
              <a:rPr lang="es-ES" smtClean="0">
                <a:latin typeface="Arial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E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64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png"/><Relationship Id="rId5" Type="http://schemas.openxmlformats.org/officeDocument/2006/relationships/image" Target="../media/image34.jpeg"/><Relationship Id="rId10" Type="http://schemas.openxmlformats.org/officeDocument/2006/relationships/image" Target="../media/image39.jp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1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25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11" Type="http://schemas.openxmlformats.org/officeDocument/2006/relationships/image" Target="../media/image70.jpeg"/><Relationship Id="rId5" Type="http://schemas.openxmlformats.org/officeDocument/2006/relationships/image" Target="../media/image66.png"/><Relationship Id="rId10" Type="http://schemas.openxmlformats.org/officeDocument/2006/relationships/image" Target="../media/image69.jpeg"/><Relationship Id="rId4" Type="http://schemas.openxmlformats.org/officeDocument/2006/relationships/image" Target="../media/image65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0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15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89.png"/><Relationship Id="rId10" Type="http://schemas.openxmlformats.org/officeDocument/2006/relationships/image" Target="../media/image91.png"/><Relationship Id="rId4" Type="http://schemas.openxmlformats.org/officeDocument/2006/relationships/image" Target="../media/image88.jpeg"/><Relationship Id="rId9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56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png"/><Relationship Id="rId5" Type="http://schemas.openxmlformats.org/officeDocument/2006/relationships/image" Target="../media/image93.JPG"/><Relationship Id="rId4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gif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395288" y="1655150"/>
            <a:ext cx="8497887" cy="56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algn="ctr" eaLnBrk="1" hangingPunct="1">
              <a:lnSpc>
                <a:spcPct val="120000"/>
              </a:lnSpc>
              <a:spcAft>
                <a:spcPts val="600"/>
              </a:spcAft>
              <a:buSzPct val="100000"/>
            </a:pPr>
            <a:r>
              <a:rPr lang="en-GB" sz="2800" b="1" i="1" dirty="0">
                <a:solidFill>
                  <a:srgbClr val="A50021"/>
                </a:solidFill>
                <a:latin typeface="Arial Narrow" pitchFamily="34" charset="0"/>
              </a:rPr>
              <a:t>Medical applications with laser accelerators</a:t>
            </a: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3628627" y="5030854"/>
            <a:ext cx="187220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400" dirty="0">
                <a:solidFill>
                  <a:srgbClr val="000000"/>
                </a:solidFill>
                <a:latin typeface="Arial Narrow" pitchFamily="34" charset="0"/>
              </a:rPr>
              <a:t>Jose Benlliure </a:t>
            </a: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1619672" y="5546989"/>
            <a:ext cx="597098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>
                <a:solidFill>
                  <a:srgbClr val="666699"/>
                </a:solidFill>
                <a:latin typeface="Arial Narrow" pitchFamily="34" charset="0"/>
              </a:rPr>
              <a:t>Instituto de </a:t>
            </a:r>
            <a:r>
              <a:rPr lang="en-GB" sz="2000" dirty="0" err="1">
                <a:solidFill>
                  <a:srgbClr val="666699"/>
                </a:solidFill>
                <a:latin typeface="Arial Narrow" pitchFamily="34" charset="0"/>
              </a:rPr>
              <a:t>Física</a:t>
            </a:r>
            <a:r>
              <a:rPr lang="en-GB" sz="2000" dirty="0">
                <a:solidFill>
                  <a:srgbClr val="666699"/>
                </a:solidFill>
                <a:latin typeface="Arial Narrow" pitchFamily="34" charset="0"/>
              </a:rPr>
              <a:t> Corpuscular (CSIC – Univ. Valencia), Spain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699792" y="4077072"/>
            <a:ext cx="3744416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>
                <a:solidFill>
                  <a:srgbClr val="0070C0"/>
                </a:solidFill>
                <a:latin typeface="Arial Narrow" pitchFamily="34" charset="0"/>
              </a:rPr>
              <a:t>30 October 2025, Valencia, Spain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0636A59-F805-3D95-D9B1-2AEF733F2753}"/>
              </a:ext>
            </a:extLst>
          </p:cNvPr>
          <p:cNvSpPr txBox="1"/>
          <p:nvPr/>
        </p:nvSpPr>
        <p:spPr>
          <a:xfrm>
            <a:off x="3251017" y="3570514"/>
            <a:ext cx="2650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chemeClr val="tx1"/>
                </a:solidFill>
                <a:latin typeface="+mj-lt"/>
              </a:rPr>
              <a:t>Jornadas PROMESA </a:t>
            </a:r>
          </a:p>
        </p:txBody>
      </p:sp>
    </p:spTree>
    <p:extLst>
      <p:ext uri="{BB962C8B-B14F-4D97-AF65-F5344CB8AC3E}">
        <p14:creationId xmlns:p14="http://schemas.microsoft.com/office/powerpoint/2010/main" val="40195483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CBD0DAB5-EF59-89A9-EF27-929784DE0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71DDBA7D-DFDF-E95D-DE8E-DF1BBCAD93A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8B6DB5B8-ED9E-528F-BF26-5CF9F2CDC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559550"/>
            <a:ext cx="117633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gl-ES" sz="1500">
                <a:solidFill>
                  <a:srgbClr val="777777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José Benlliure</a:t>
            </a:r>
          </a:p>
        </p:txBody>
      </p:sp>
      <p:sp>
        <p:nvSpPr>
          <p:cNvPr id="46087" name="Text Box 4">
            <a:extLst>
              <a:ext uri="{FF2B5EF4-FFF2-40B4-BE49-F238E27FC236}">
                <a16:creationId xmlns:a16="http://schemas.microsoft.com/office/drawing/2014/main" id="{52DC027A-42B7-55FD-60B0-8CC4DB077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349438"/>
            <a:ext cx="271450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High repetition rate </a:t>
            </a:r>
            <a:r>
              <a:rPr lang="en-GB" sz="2000" noProof="0" dirty="0">
                <a:solidFill>
                  <a:srgbClr val="C00000"/>
                </a:solidFill>
                <a:latin typeface="Arial Narrow" panose="020B0606020202030204" pitchFamily="34" charset="0"/>
              </a:rPr>
              <a:t>targets</a:t>
            </a:r>
            <a:r>
              <a:rPr lang="en-GB" sz="2000" noProof="0" dirty="0">
                <a:solidFill>
                  <a:srgbClr val="C0000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 </a:t>
            </a:r>
          </a:p>
        </p:txBody>
      </p:sp>
      <p:sp>
        <p:nvSpPr>
          <p:cNvPr id="46089" name="Text Box 4">
            <a:extLst>
              <a:ext uri="{FF2B5EF4-FFF2-40B4-BE49-F238E27FC236}">
                <a16:creationId xmlns:a16="http://schemas.microsoft.com/office/drawing/2014/main" id="{7DB93F14-026E-1637-9BD8-CA38A7A0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1" y="1737388"/>
            <a:ext cx="3937000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The target material used to accelerate the ions (~ 1 </a:t>
            </a:r>
            <a:r>
              <a:rPr lang="en-GB" noProof="0" dirty="0">
                <a:solidFill>
                  <a:srgbClr val="0033CC"/>
                </a:solidFill>
                <a:latin typeface="Symbol" pitchFamily="2" charset="2"/>
              </a:rPr>
              <a:t>m</a:t>
            </a: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m) has to be replaced and positioned with an accuracy better than 10 </a:t>
            </a:r>
            <a:r>
              <a:rPr lang="en-GB" noProof="0" dirty="0">
                <a:solidFill>
                  <a:srgbClr val="0033CC"/>
                </a:solidFill>
                <a:latin typeface="Symbol" pitchFamily="2" charset="2"/>
              </a:rPr>
              <a:t>m</a:t>
            </a: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m every 100 </a:t>
            </a:r>
            <a:r>
              <a:rPr lang="en-GB" noProof="0" dirty="0" err="1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ms</a:t>
            </a: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 (10 Hz).</a:t>
            </a:r>
          </a:p>
        </p:txBody>
      </p:sp>
      <p:sp>
        <p:nvSpPr>
          <p:cNvPr id="46090" name="Slide Number Placeholder 5">
            <a:extLst>
              <a:ext uri="{FF2B5EF4-FFF2-40B4-BE49-F238E27FC236}">
                <a16:creationId xmlns:a16="http://schemas.microsoft.com/office/drawing/2014/main" id="{93D7B7D0-0DEE-60AE-3D13-DD6D2A2505C7}"/>
              </a:ext>
            </a:extLst>
          </p:cNvPr>
          <p:cNvSpPr txBox="1">
            <a:spLocks noGrp="1"/>
          </p:cNvSpPr>
          <p:nvPr/>
        </p:nvSpPr>
        <p:spPr bwMode="auto">
          <a:xfrm>
            <a:off x="3492500" y="6575425"/>
            <a:ext cx="213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gl-ES" sz="1400" dirty="0">
                <a:ea typeface="ＭＳ Ｐゴシック" panose="020B0600070205080204" pitchFamily="34" charset="-128"/>
              </a:rPr>
              <a:t>7</a:t>
            </a:r>
          </a:p>
        </p:txBody>
      </p:sp>
      <p:pic>
        <p:nvPicPr>
          <p:cNvPr id="46091" name="Imagen 10" descr="Imagen que contiene viendo, lentes, hombre, línea&#10;&#10;Descripción generada automáticamente">
            <a:extLst>
              <a:ext uri="{FF2B5EF4-FFF2-40B4-BE49-F238E27FC236}">
                <a16:creationId xmlns:a16="http://schemas.microsoft.com/office/drawing/2014/main" id="{53342FF0-D93E-2804-ACE7-D0B2318CB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53" y="5343524"/>
            <a:ext cx="1901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3 Imagen">
            <a:extLst>
              <a:ext uri="{FF2B5EF4-FFF2-40B4-BE49-F238E27FC236}">
                <a16:creationId xmlns:a16="http://schemas.microsoft.com/office/drawing/2014/main" id="{597E9074-0295-D23E-7E50-F7A88D4C8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0"/>
            <a:ext cx="94932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4 Imagen">
            <a:extLst>
              <a:ext uri="{FF2B5EF4-FFF2-40B4-BE49-F238E27FC236}">
                <a16:creationId xmlns:a16="http://schemas.microsoft.com/office/drawing/2014/main" id="{8C43C932-FD9C-AC3C-5786-FA398686A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2593975"/>
            <a:ext cx="10795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7" name="Text Box 57">
            <a:extLst>
              <a:ext uri="{FF2B5EF4-FFF2-40B4-BE49-F238E27FC236}">
                <a16:creationId xmlns:a16="http://schemas.microsoft.com/office/drawing/2014/main" id="{E065C0D8-9FB5-AD28-2A7D-9B7A50F22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618238"/>
            <a:ext cx="863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1 hour  operation.</a:t>
            </a:r>
            <a:r>
              <a:rPr lang="en-GB" noProof="0" dirty="0">
                <a:solidFill>
                  <a:schemeClr val="bg2"/>
                </a:solidFill>
              </a:rPr>
              <a:t> </a:t>
            </a:r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46098" name="Text Box 57">
            <a:extLst>
              <a:ext uri="{FF2B5EF4-FFF2-40B4-BE49-F238E27FC236}">
                <a16:creationId xmlns:a16="http://schemas.microsoft.com/office/drawing/2014/main" id="{B507EB30-954A-F15C-87FE-14C97A43C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4618238"/>
            <a:ext cx="9953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Continuous</a:t>
            </a:r>
          </a:p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operation.</a:t>
            </a:r>
            <a:r>
              <a:rPr lang="en-GB" noProof="0" dirty="0">
                <a:solidFill>
                  <a:schemeClr val="bg2"/>
                </a:solidFill>
              </a:rPr>
              <a:t> </a:t>
            </a:r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</p:txBody>
      </p:sp>
      <p:cxnSp>
        <p:nvCxnSpPr>
          <p:cNvPr id="46103" name="57 Conector recto de flecha">
            <a:extLst>
              <a:ext uri="{FF2B5EF4-FFF2-40B4-BE49-F238E27FC236}">
                <a16:creationId xmlns:a16="http://schemas.microsoft.com/office/drawing/2014/main" id="{9539EFB8-0F6D-DE80-6C82-A196A84BBD9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62137" y="6196960"/>
            <a:ext cx="649288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104" name="56 CuadroTexto">
            <a:extLst>
              <a:ext uri="{FF2B5EF4-FFF2-40B4-BE49-F238E27FC236}">
                <a16:creationId xmlns:a16="http://schemas.microsoft.com/office/drawing/2014/main" id="{02B68B04-2BE8-B3CC-8C17-08CD9F1FA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6198547"/>
            <a:ext cx="6175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gl-ES" sz="1100" b="1">
                <a:latin typeface="Arial Narrow" panose="020B0606020202030204" pitchFamily="34" charset="0"/>
              </a:rPr>
              <a:t>~10 </a:t>
            </a:r>
            <a:r>
              <a:rPr lang="es-ES" altLang="gl-ES" sz="1100" b="1">
                <a:latin typeface="Symbol" panose="05050102010706020507" pitchFamily="18" charset="2"/>
              </a:rPr>
              <a:t>m</a:t>
            </a:r>
            <a:r>
              <a:rPr lang="es-ES" altLang="gl-ES" sz="1100" b="1">
                <a:latin typeface="Arial Narrow" panose="020B0606020202030204" pitchFamily="34" charset="0"/>
              </a:rPr>
              <a:t>m</a:t>
            </a:r>
          </a:p>
        </p:txBody>
      </p:sp>
      <p:pic>
        <p:nvPicPr>
          <p:cNvPr id="46105" name="32 Imagen">
            <a:extLst>
              <a:ext uri="{FF2B5EF4-FFF2-40B4-BE49-F238E27FC236}">
                <a16:creationId xmlns:a16="http://schemas.microsoft.com/office/drawing/2014/main" id="{E19E046F-8A11-98F3-5DE0-58AA1B87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2603500"/>
            <a:ext cx="10064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B94872CD-5CDA-03AA-5736-55FB9D78B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474663"/>
            <a:ext cx="608882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GB" sz="2800" dirty="0">
                <a:solidFill>
                  <a:srgbClr val="003366"/>
                </a:solidFill>
                <a:latin typeface="Arial Narrow"/>
              </a:rPr>
              <a:t>Key technologies in laser acceleration at IFIC</a:t>
            </a:r>
            <a:endParaRPr lang="en-GB" noProof="0" dirty="0"/>
          </a:p>
        </p:txBody>
      </p:sp>
      <p:sp>
        <p:nvSpPr>
          <p:cNvPr id="3" name="Text Box 57">
            <a:extLst>
              <a:ext uri="{FF2B5EF4-FFF2-40B4-BE49-F238E27FC236}">
                <a16:creationId xmlns:a16="http://schemas.microsoft.com/office/drawing/2014/main" id="{74A798B0-D5D0-96C5-BC98-96657A9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14" y="4631738"/>
            <a:ext cx="9953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15 minutes  operation.</a:t>
            </a:r>
            <a:r>
              <a:rPr lang="en-GB" noProof="0" dirty="0">
                <a:solidFill>
                  <a:schemeClr val="bg2"/>
                </a:solidFill>
              </a:rPr>
              <a:t> </a:t>
            </a:r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798A517-2DFC-CDBB-C72B-E1BAD44A81B4}"/>
              </a:ext>
            </a:extLst>
          </p:cNvPr>
          <p:cNvSpPr/>
          <p:nvPr/>
        </p:nvSpPr>
        <p:spPr bwMode="auto">
          <a:xfrm>
            <a:off x="6701655" y="3784946"/>
            <a:ext cx="605744" cy="1753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omic Sans MS" pitchFamily="6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7AAAC6F-DF1F-0B6D-F948-4DFC0347C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4413" y="1380225"/>
            <a:ext cx="177193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000" noProof="0" dirty="0">
                <a:solidFill>
                  <a:srgbClr val="C0000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New diagnostics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4BFBCD7C-1250-E1B3-D491-AC87BB6C8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523" y="1720864"/>
            <a:ext cx="4089208" cy="123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noProof="0" dirty="0">
                <a:solidFill>
                  <a:srgbClr val="0033CC"/>
                </a:solidFill>
                <a:latin typeface="Arial Narrow" pitchFamily="34" charset="0"/>
              </a:rPr>
              <a:t>The detection of laser-accelerated particles faces two major challenges</a:t>
            </a:r>
            <a:r>
              <a:rPr lang="en-GB" noProof="0" dirty="0">
                <a:solidFill>
                  <a:srgbClr val="0033CC"/>
                </a:solidFill>
                <a:latin typeface="Arial Narrow" pitchFamily="34" charset="0"/>
                <a:ea typeface="Droid Sans Fallback"/>
                <a:cs typeface="Droid Sans Fallback"/>
              </a:rPr>
              <a:t>:</a:t>
            </a:r>
          </a:p>
          <a:p>
            <a:pPr marL="285750" indent="-285750" eaLnBrk="1" hangingPunct="1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GB" noProof="0" dirty="0">
                <a:solidFill>
                  <a:srgbClr val="0033CC"/>
                </a:solidFill>
                <a:latin typeface="Arial Narrow" pitchFamily="34" charset="0"/>
              </a:rPr>
              <a:t>Huge particle fluxes</a:t>
            </a:r>
            <a:r>
              <a:rPr lang="en-GB" noProof="0" dirty="0">
                <a:solidFill>
                  <a:srgbClr val="0033CC"/>
                </a:solidFill>
                <a:latin typeface="Arial Narrow" pitchFamily="34" charset="0"/>
                <a:ea typeface="Droid Sans Fallback"/>
                <a:cs typeface="Droid Sans Fallback"/>
              </a:rPr>
              <a:t> (~10</a:t>
            </a:r>
            <a:r>
              <a:rPr lang="en-GB" baseline="30000" noProof="0" dirty="0">
                <a:solidFill>
                  <a:srgbClr val="0033CC"/>
                </a:solidFill>
                <a:latin typeface="Arial Narrow" pitchFamily="34" charset="0"/>
                <a:ea typeface="Droid Sans Fallback"/>
                <a:cs typeface="Droid Sans Fallback"/>
              </a:rPr>
              <a:t>12</a:t>
            </a:r>
            <a:r>
              <a:rPr lang="en-GB" noProof="0" dirty="0">
                <a:solidFill>
                  <a:srgbClr val="0033CC"/>
                </a:solidFill>
                <a:latin typeface="Arial Narrow" pitchFamily="34" charset="0"/>
                <a:ea typeface="Droid Sans Fallback"/>
                <a:cs typeface="Droid Sans Fallback"/>
              </a:rPr>
              <a:t> ions in t </a:t>
            </a:r>
            <a:r>
              <a:rPr lang="en-GB" noProof="0" dirty="0">
                <a:solidFill>
                  <a:srgbClr val="0033CC"/>
                </a:solidFill>
                <a:latin typeface="Arial Narrow"/>
              </a:rPr>
              <a:t>&lt; 1 </a:t>
            </a:r>
            <a:r>
              <a:rPr lang="en-GB" noProof="0" dirty="0" err="1">
                <a:solidFill>
                  <a:srgbClr val="0033CC"/>
                </a:solidFill>
                <a:latin typeface="Arial Narrow"/>
              </a:rPr>
              <a:t>ps</a:t>
            </a:r>
            <a:r>
              <a:rPr lang="en-GB" noProof="0" dirty="0">
                <a:solidFill>
                  <a:srgbClr val="0033CC"/>
                </a:solidFill>
                <a:latin typeface="Arial Narrow" pitchFamily="34" charset="0"/>
                <a:ea typeface="Droid Sans Fallback"/>
                <a:cs typeface="Droid Sans Fallback"/>
              </a:rPr>
              <a:t>).</a:t>
            </a:r>
          </a:p>
          <a:p>
            <a:pPr marL="285750" indent="-285750" eaLnBrk="1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noProof="0" dirty="0">
                <a:solidFill>
                  <a:srgbClr val="0033CC"/>
                </a:solidFill>
                <a:latin typeface="Arial Narrow" pitchFamily="34" charset="0"/>
              </a:rPr>
              <a:t>Large electromagnetic noise</a:t>
            </a:r>
            <a:r>
              <a:rPr lang="en-GB" noProof="0" dirty="0">
                <a:solidFill>
                  <a:srgbClr val="0033CC"/>
                </a:solidFill>
                <a:latin typeface="Arial Narrow" pitchFamily="34" charset="0"/>
                <a:ea typeface="Droid Sans Fallback"/>
                <a:cs typeface="Droid Sans Fallback"/>
              </a:rPr>
              <a:t>.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71BC7843-C9BE-59DD-EC1C-6E58AC653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182" y="3048000"/>
            <a:ext cx="4088549" cy="98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GB" noProof="0" dirty="0">
                <a:solidFill>
                  <a:srgbClr val="0070C0"/>
                </a:solidFill>
                <a:latin typeface="Arial Narrow" pitchFamily="34" charset="0"/>
              </a:rPr>
              <a:t>Integral measurements with quasi-optical detectors</a:t>
            </a:r>
            <a:r>
              <a:rPr lang="en-GB" noProof="0" dirty="0">
                <a:solidFill>
                  <a:srgbClr val="0070C0"/>
                </a:solidFill>
                <a:latin typeface="Arial Narrow" pitchFamily="34" charset="0"/>
                <a:ea typeface="Droid Sans Fallback"/>
                <a:cs typeface="Droid Sans Fallback"/>
              </a:rPr>
              <a:t>:</a:t>
            </a:r>
          </a:p>
          <a:p>
            <a:pPr marL="285750" indent="-285750" eaLnBrk="1" hangingPunct="1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GB" dirty="0">
                <a:solidFill>
                  <a:srgbClr val="0070C0"/>
                </a:solidFill>
                <a:latin typeface="Arial Narrow" pitchFamily="34" charset="0"/>
              </a:rPr>
              <a:t>S</a:t>
            </a:r>
            <a:r>
              <a:rPr lang="en-GB" noProof="0" dirty="0" err="1">
                <a:solidFill>
                  <a:srgbClr val="0070C0"/>
                </a:solidFill>
                <a:latin typeface="Arial Narrow" pitchFamily="34" charset="0"/>
                <a:ea typeface="Droid Sans Fallback"/>
                <a:cs typeface="Droid Sans Fallback"/>
              </a:rPr>
              <a:t>cintillating</a:t>
            </a:r>
            <a:r>
              <a:rPr lang="en-GB" noProof="0" dirty="0">
                <a:solidFill>
                  <a:srgbClr val="0070C0"/>
                </a:solidFill>
                <a:latin typeface="Arial Narrow" pitchFamily="34" charset="0"/>
                <a:ea typeface="Droid Sans Fallback"/>
                <a:cs typeface="Droid Sans Fallback"/>
              </a:rPr>
              <a:t> plastics or gases.</a:t>
            </a:r>
          </a:p>
          <a:p>
            <a:pPr marL="285750" indent="-285750" eaLnBrk="1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GB" dirty="0">
                <a:solidFill>
                  <a:srgbClr val="0070C0"/>
                </a:solidFill>
                <a:latin typeface="Arial Narrow" pitchFamily="34" charset="0"/>
              </a:rPr>
              <a:t>P</a:t>
            </a:r>
            <a:r>
              <a:rPr lang="en-GB" noProof="0" dirty="0" err="1">
                <a:solidFill>
                  <a:srgbClr val="0070C0"/>
                </a:solidFill>
                <a:latin typeface="Arial Narrow" pitchFamily="34" charset="0"/>
              </a:rPr>
              <a:t>hoto</a:t>
            </a:r>
            <a:r>
              <a:rPr lang="en-GB" noProof="0" dirty="0">
                <a:solidFill>
                  <a:srgbClr val="0070C0"/>
                </a:solidFill>
                <a:latin typeface="Arial Narrow" pitchFamily="34" charset="0"/>
              </a:rPr>
              <a:t>-sensors decoupled with optical </a:t>
            </a:r>
            <a:r>
              <a:rPr lang="en-GB" noProof="0" dirty="0" err="1">
                <a:solidFill>
                  <a:srgbClr val="0070C0"/>
                </a:solidFill>
                <a:latin typeface="Arial Narrow" pitchFamily="34" charset="0"/>
              </a:rPr>
              <a:t>fibers</a:t>
            </a:r>
            <a:r>
              <a:rPr lang="en-GB" noProof="0" dirty="0">
                <a:solidFill>
                  <a:srgbClr val="0070C0"/>
                </a:solidFill>
                <a:latin typeface="Arial Narrow" pitchFamily="34" charset="0"/>
                <a:ea typeface="Droid Sans Fallback"/>
                <a:cs typeface="Droid Sans Fallback"/>
              </a:rPr>
              <a:t>.</a:t>
            </a:r>
          </a:p>
        </p:txBody>
      </p:sp>
      <p:pic>
        <p:nvPicPr>
          <p:cNvPr id="10" name="Imagen 15">
            <a:extLst>
              <a:ext uri="{FF2B5EF4-FFF2-40B4-BE49-F238E27FC236}">
                <a16:creationId xmlns:a16="http://schemas.microsoft.com/office/drawing/2014/main" id="{84BB1E84-DEAB-8863-4418-0EE95A86F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57" y="4302946"/>
            <a:ext cx="1888198" cy="69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5 CuadroTexto">
            <a:extLst>
              <a:ext uri="{FF2B5EF4-FFF2-40B4-BE49-F238E27FC236}">
                <a16:creationId xmlns:a16="http://schemas.microsoft.com/office/drawing/2014/main" id="{2310391B-E436-EC73-C0D9-626146E20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388" y="4003156"/>
            <a:ext cx="1556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noProof="0" dirty="0">
                <a:latin typeface="Arial Narrow" panose="020B0606020202030204" pitchFamily="34" charset="0"/>
              </a:rPr>
              <a:t>Plastic scintillators</a:t>
            </a:r>
          </a:p>
        </p:txBody>
      </p:sp>
      <p:pic>
        <p:nvPicPr>
          <p:cNvPr id="12" name="1 Imagen">
            <a:extLst>
              <a:ext uri="{FF2B5EF4-FFF2-40B4-BE49-F238E27FC236}">
                <a16:creationId xmlns:a16="http://schemas.microsoft.com/office/drawing/2014/main" id="{022272A7-A3D1-4BB2-34B7-C16E71C76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431" y="4353830"/>
            <a:ext cx="950913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34 CuadroTexto">
            <a:extLst>
              <a:ext uri="{FF2B5EF4-FFF2-40B4-BE49-F238E27FC236}">
                <a16:creationId xmlns:a16="http://schemas.microsoft.com/office/drawing/2014/main" id="{549DE30F-076D-C04D-AB89-CDEF5C8A0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6031" y="4236355"/>
            <a:ext cx="10310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noProof="0" dirty="0">
                <a:latin typeface="Arial Narrow" panose="020B0606020202030204" pitchFamily="34" charset="0"/>
              </a:rPr>
              <a:t>Scintillating</a:t>
            </a:r>
          </a:p>
          <a:p>
            <a:pPr eaLnBrk="1" hangingPunct="1"/>
            <a:r>
              <a:rPr lang="en-GB" noProof="0" dirty="0" err="1">
                <a:latin typeface="Arial Narrow" panose="020B0606020202030204" pitchFamily="34" charset="0"/>
              </a:rPr>
              <a:t>fibers</a:t>
            </a:r>
            <a:endParaRPr lang="en-GB" noProof="0" dirty="0">
              <a:latin typeface="Arial Narrow" panose="020B0606020202030204" pitchFamily="34" charset="0"/>
            </a:endParaRPr>
          </a:p>
        </p:txBody>
      </p:sp>
      <p:grpSp>
        <p:nvGrpSpPr>
          <p:cNvPr id="14" name="4126 Grupo">
            <a:extLst>
              <a:ext uri="{FF2B5EF4-FFF2-40B4-BE49-F238E27FC236}">
                <a16:creationId xmlns:a16="http://schemas.microsoft.com/office/drawing/2014/main" id="{5590749B-3F27-7E31-2DAE-6BAA38D9C8B1}"/>
              </a:ext>
            </a:extLst>
          </p:cNvPr>
          <p:cNvGrpSpPr>
            <a:grpSpLocks/>
          </p:cNvGrpSpPr>
          <p:nvPr/>
        </p:nvGrpSpPr>
        <p:grpSpPr bwMode="auto">
          <a:xfrm>
            <a:off x="4837336" y="5307235"/>
            <a:ext cx="2371725" cy="1528762"/>
            <a:chOff x="5399363" y="2708920"/>
            <a:chExt cx="2373241" cy="1529326"/>
          </a:xfrm>
        </p:grpSpPr>
        <p:sp>
          <p:nvSpPr>
            <p:cNvPr id="15" name="5 Rectángulo">
              <a:extLst>
                <a:ext uri="{FF2B5EF4-FFF2-40B4-BE49-F238E27FC236}">
                  <a16:creationId xmlns:a16="http://schemas.microsoft.com/office/drawing/2014/main" id="{3196957A-3640-5A96-BC0E-600F4A89CC59}"/>
                </a:ext>
              </a:extLst>
            </p:cNvPr>
            <p:cNvSpPr/>
            <p:nvPr/>
          </p:nvSpPr>
          <p:spPr>
            <a:xfrm>
              <a:off x="5626520" y="2924900"/>
              <a:ext cx="899099" cy="10957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8 Forma libre">
              <a:extLst>
                <a:ext uri="{FF2B5EF4-FFF2-40B4-BE49-F238E27FC236}">
                  <a16:creationId xmlns:a16="http://schemas.microsoft.com/office/drawing/2014/main" id="{F717119C-3595-8698-75A8-CF6A2011939B}"/>
                </a:ext>
              </a:extLst>
            </p:cNvPr>
            <p:cNvSpPr/>
            <p:nvPr/>
          </p:nvSpPr>
          <p:spPr>
            <a:xfrm>
              <a:off x="6525619" y="2942368"/>
              <a:ext cx="724363" cy="414491"/>
            </a:xfrm>
            <a:custGeom>
              <a:avLst/>
              <a:gdLst>
                <a:gd name="connsiteX0" fmla="*/ 0 w 724395"/>
                <a:gd name="connsiteY0" fmla="*/ 0 h 357123"/>
                <a:gd name="connsiteX1" fmla="*/ 296883 w 724395"/>
                <a:gd name="connsiteY1" fmla="*/ 118753 h 357123"/>
                <a:gd name="connsiteX2" fmla="*/ 522514 w 724395"/>
                <a:gd name="connsiteY2" fmla="*/ 320634 h 357123"/>
                <a:gd name="connsiteX3" fmla="*/ 724395 w 724395"/>
                <a:gd name="connsiteY3" fmla="*/ 356260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395" h="357123">
                  <a:moveTo>
                    <a:pt x="0" y="0"/>
                  </a:moveTo>
                  <a:cubicBezTo>
                    <a:pt x="104898" y="32657"/>
                    <a:pt x="209797" y="65314"/>
                    <a:pt x="296883" y="118753"/>
                  </a:cubicBezTo>
                  <a:cubicBezTo>
                    <a:pt x="383969" y="172192"/>
                    <a:pt x="451262" y="281050"/>
                    <a:pt x="522514" y="320634"/>
                  </a:cubicBezTo>
                  <a:cubicBezTo>
                    <a:pt x="593766" y="360219"/>
                    <a:pt x="659080" y="358239"/>
                    <a:pt x="724395" y="356260"/>
                  </a:cubicBezTo>
                </a:path>
              </a:pathLst>
            </a:custGeom>
            <a:ln w="25400"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34 Forma libre">
              <a:extLst>
                <a:ext uri="{FF2B5EF4-FFF2-40B4-BE49-F238E27FC236}">
                  <a16:creationId xmlns:a16="http://schemas.microsoft.com/office/drawing/2014/main" id="{70CDAB54-86AE-42DD-7996-889C84587B38}"/>
                </a:ext>
              </a:extLst>
            </p:cNvPr>
            <p:cNvSpPr/>
            <p:nvPr/>
          </p:nvSpPr>
          <p:spPr>
            <a:xfrm>
              <a:off x="6525619" y="3069415"/>
              <a:ext cx="724363" cy="316030"/>
            </a:xfrm>
            <a:custGeom>
              <a:avLst/>
              <a:gdLst>
                <a:gd name="connsiteX0" fmla="*/ 0 w 724395"/>
                <a:gd name="connsiteY0" fmla="*/ 0 h 357123"/>
                <a:gd name="connsiteX1" fmla="*/ 296883 w 724395"/>
                <a:gd name="connsiteY1" fmla="*/ 118753 h 357123"/>
                <a:gd name="connsiteX2" fmla="*/ 522514 w 724395"/>
                <a:gd name="connsiteY2" fmla="*/ 320634 h 357123"/>
                <a:gd name="connsiteX3" fmla="*/ 724395 w 724395"/>
                <a:gd name="connsiteY3" fmla="*/ 356260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395" h="357123">
                  <a:moveTo>
                    <a:pt x="0" y="0"/>
                  </a:moveTo>
                  <a:cubicBezTo>
                    <a:pt x="104898" y="32657"/>
                    <a:pt x="209797" y="65314"/>
                    <a:pt x="296883" y="118753"/>
                  </a:cubicBezTo>
                  <a:cubicBezTo>
                    <a:pt x="383969" y="172192"/>
                    <a:pt x="451262" y="281050"/>
                    <a:pt x="522514" y="320634"/>
                  </a:cubicBezTo>
                  <a:cubicBezTo>
                    <a:pt x="593766" y="360219"/>
                    <a:pt x="659080" y="358239"/>
                    <a:pt x="724395" y="356260"/>
                  </a:cubicBezTo>
                </a:path>
              </a:pathLst>
            </a:custGeom>
            <a:ln w="25400"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8" name="10 Conector recto">
              <a:extLst>
                <a:ext uri="{FF2B5EF4-FFF2-40B4-BE49-F238E27FC236}">
                  <a16:creationId xmlns:a16="http://schemas.microsoft.com/office/drawing/2014/main" id="{B170EBCE-8415-6376-CA50-97B808D452CA}"/>
                </a:ext>
              </a:extLst>
            </p:cNvPr>
            <p:cNvCxnSpPr>
              <a:endCxn id="15" idx="3"/>
            </p:cNvCxnSpPr>
            <p:nvPr/>
          </p:nvCxnSpPr>
          <p:spPr>
            <a:xfrm flipH="1" flipV="1">
              <a:off x="6525619" y="3472789"/>
              <a:ext cx="724363" cy="28586"/>
            </a:xfrm>
            <a:prstGeom prst="line">
              <a:avLst/>
            </a:prstGeom>
            <a:ln w="25400"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37 Forma libre">
              <a:extLst>
                <a:ext uri="{FF2B5EF4-FFF2-40B4-BE49-F238E27FC236}">
                  <a16:creationId xmlns:a16="http://schemas.microsoft.com/office/drawing/2014/main" id="{944A6691-9091-3022-81AE-2A246AC29695}"/>
                </a:ext>
              </a:extLst>
            </p:cNvPr>
            <p:cNvSpPr/>
            <p:nvPr/>
          </p:nvSpPr>
          <p:spPr>
            <a:xfrm>
              <a:off x="6525619" y="3177405"/>
              <a:ext cx="724363" cy="250918"/>
            </a:xfrm>
            <a:custGeom>
              <a:avLst/>
              <a:gdLst>
                <a:gd name="connsiteX0" fmla="*/ 0 w 724395"/>
                <a:gd name="connsiteY0" fmla="*/ 0 h 357123"/>
                <a:gd name="connsiteX1" fmla="*/ 296883 w 724395"/>
                <a:gd name="connsiteY1" fmla="*/ 118753 h 357123"/>
                <a:gd name="connsiteX2" fmla="*/ 522514 w 724395"/>
                <a:gd name="connsiteY2" fmla="*/ 320634 h 357123"/>
                <a:gd name="connsiteX3" fmla="*/ 724395 w 724395"/>
                <a:gd name="connsiteY3" fmla="*/ 356260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395" h="357123">
                  <a:moveTo>
                    <a:pt x="0" y="0"/>
                  </a:moveTo>
                  <a:cubicBezTo>
                    <a:pt x="104898" y="32657"/>
                    <a:pt x="209797" y="65314"/>
                    <a:pt x="296883" y="118753"/>
                  </a:cubicBezTo>
                  <a:cubicBezTo>
                    <a:pt x="383969" y="172192"/>
                    <a:pt x="451262" y="281050"/>
                    <a:pt x="522514" y="320634"/>
                  </a:cubicBezTo>
                  <a:cubicBezTo>
                    <a:pt x="593766" y="360219"/>
                    <a:pt x="659080" y="358239"/>
                    <a:pt x="724395" y="356260"/>
                  </a:cubicBezTo>
                </a:path>
              </a:pathLst>
            </a:custGeom>
            <a:ln w="25400"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39 Forma libre">
              <a:extLst>
                <a:ext uri="{FF2B5EF4-FFF2-40B4-BE49-F238E27FC236}">
                  <a16:creationId xmlns:a16="http://schemas.microsoft.com/office/drawing/2014/main" id="{B1A26E95-3700-7421-1F86-37CD058F125A}"/>
                </a:ext>
              </a:extLst>
            </p:cNvPr>
            <p:cNvSpPr/>
            <p:nvPr/>
          </p:nvSpPr>
          <p:spPr>
            <a:xfrm>
              <a:off x="6525619" y="3298099"/>
              <a:ext cx="724363" cy="174689"/>
            </a:xfrm>
            <a:custGeom>
              <a:avLst/>
              <a:gdLst>
                <a:gd name="connsiteX0" fmla="*/ 0 w 724395"/>
                <a:gd name="connsiteY0" fmla="*/ 0 h 357123"/>
                <a:gd name="connsiteX1" fmla="*/ 296883 w 724395"/>
                <a:gd name="connsiteY1" fmla="*/ 118753 h 357123"/>
                <a:gd name="connsiteX2" fmla="*/ 522514 w 724395"/>
                <a:gd name="connsiteY2" fmla="*/ 320634 h 357123"/>
                <a:gd name="connsiteX3" fmla="*/ 724395 w 724395"/>
                <a:gd name="connsiteY3" fmla="*/ 356260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395" h="357123">
                  <a:moveTo>
                    <a:pt x="0" y="0"/>
                  </a:moveTo>
                  <a:cubicBezTo>
                    <a:pt x="104898" y="32657"/>
                    <a:pt x="209797" y="65314"/>
                    <a:pt x="296883" y="118753"/>
                  </a:cubicBezTo>
                  <a:cubicBezTo>
                    <a:pt x="383969" y="172192"/>
                    <a:pt x="451262" y="281050"/>
                    <a:pt x="522514" y="320634"/>
                  </a:cubicBezTo>
                  <a:cubicBezTo>
                    <a:pt x="593766" y="360219"/>
                    <a:pt x="659080" y="358239"/>
                    <a:pt x="724395" y="356260"/>
                  </a:cubicBezTo>
                </a:path>
              </a:pathLst>
            </a:custGeom>
            <a:ln w="25400"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40 Forma libre">
              <a:extLst>
                <a:ext uri="{FF2B5EF4-FFF2-40B4-BE49-F238E27FC236}">
                  <a16:creationId xmlns:a16="http://schemas.microsoft.com/office/drawing/2014/main" id="{423A37D4-99FE-6B74-4454-AF0553C962EF}"/>
                </a:ext>
              </a:extLst>
            </p:cNvPr>
            <p:cNvSpPr/>
            <p:nvPr/>
          </p:nvSpPr>
          <p:spPr>
            <a:xfrm flipV="1">
              <a:off x="6525619" y="3644302"/>
              <a:ext cx="724363" cy="325558"/>
            </a:xfrm>
            <a:custGeom>
              <a:avLst/>
              <a:gdLst>
                <a:gd name="connsiteX0" fmla="*/ 0 w 724395"/>
                <a:gd name="connsiteY0" fmla="*/ 0 h 357123"/>
                <a:gd name="connsiteX1" fmla="*/ 296883 w 724395"/>
                <a:gd name="connsiteY1" fmla="*/ 118753 h 357123"/>
                <a:gd name="connsiteX2" fmla="*/ 522514 w 724395"/>
                <a:gd name="connsiteY2" fmla="*/ 320634 h 357123"/>
                <a:gd name="connsiteX3" fmla="*/ 724395 w 724395"/>
                <a:gd name="connsiteY3" fmla="*/ 356260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395" h="357123">
                  <a:moveTo>
                    <a:pt x="0" y="0"/>
                  </a:moveTo>
                  <a:cubicBezTo>
                    <a:pt x="104898" y="32657"/>
                    <a:pt x="209797" y="65314"/>
                    <a:pt x="296883" y="118753"/>
                  </a:cubicBezTo>
                  <a:cubicBezTo>
                    <a:pt x="383969" y="172192"/>
                    <a:pt x="451262" y="281050"/>
                    <a:pt x="522514" y="320634"/>
                  </a:cubicBezTo>
                  <a:cubicBezTo>
                    <a:pt x="593766" y="360219"/>
                    <a:pt x="659080" y="358239"/>
                    <a:pt x="724395" y="356260"/>
                  </a:cubicBezTo>
                </a:path>
              </a:pathLst>
            </a:custGeom>
            <a:ln w="25400"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41 Forma libre">
              <a:extLst>
                <a:ext uri="{FF2B5EF4-FFF2-40B4-BE49-F238E27FC236}">
                  <a16:creationId xmlns:a16="http://schemas.microsoft.com/office/drawing/2014/main" id="{B39A32CA-87FD-F82C-91C6-E67281538837}"/>
                </a:ext>
              </a:extLst>
            </p:cNvPr>
            <p:cNvSpPr/>
            <p:nvPr/>
          </p:nvSpPr>
          <p:spPr>
            <a:xfrm flipV="1">
              <a:off x="6525619" y="3614129"/>
              <a:ext cx="724363" cy="257270"/>
            </a:xfrm>
            <a:custGeom>
              <a:avLst/>
              <a:gdLst>
                <a:gd name="connsiteX0" fmla="*/ 0 w 724395"/>
                <a:gd name="connsiteY0" fmla="*/ 0 h 357123"/>
                <a:gd name="connsiteX1" fmla="*/ 296883 w 724395"/>
                <a:gd name="connsiteY1" fmla="*/ 118753 h 357123"/>
                <a:gd name="connsiteX2" fmla="*/ 522514 w 724395"/>
                <a:gd name="connsiteY2" fmla="*/ 320634 h 357123"/>
                <a:gd name="connsiteX3" fmla="*/ 724395 w 724395"/>
                <a:gd name="connsiteY3" fmla="*/ 356260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395" h="357123">
                  <a:moveTo>
                    <a:pt x="0" y="0"/>
                  </a:moveTo>
                  <a:cubicBezTo>
                    <a:pt x="104898" y="32657"/>
                    <a:pt x="209797" y="65314"/>
                    <a:pt x="296883" y="118753"/>
                  </a:cubicBezTo>
                  <a:cubicBezTo>
                    <a:pt x="383969" y="172192"/>
                    <a:pt x="451262" y="281050"/>
                    <a:pt x="522514" y="320634"/>
                  </a:cubicBezTo>
                  <a:cubicBezTo>
                    <a:pt x="593766" y="360219"/>
                    <a:pt x="659080" y="358239"/>
                    <a:pt x="724395" y="356260"/>
                  </a:cubicBezTo>
                </a:path>
              </a:pathLst>
            </a:custGeom>
            <a:ln w="25400"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42 Forma libre">
              <a:extLst>
                <a:ext uri="{FF2B5EF4-FFF2-40B4-BE49-F238E27FC236}">
                  <a16:creationId xmlns:a16="http://schemas.microsoft.com/office/drawing/2014/main" id="{267144B5-1074-5089-812C-C55640CCD1AA}"/>
                </a:ext>
              </a:extLst>
            </p:cNvPr>
            <p:cNvSpPr/>
            <p:nvPr/>
          </p:nvSpPr>
          <p:spPr>
            <a:xfrm flipV="1">
              <a:off x="6525619" y="3572839"/>
              <a:ext cx="724363" cy="161985"/>
            </a:xfrm>
            <a:custGeom>
              <a:avLst/>
              <a:gdLst>
                <a:gd name="connsiteX0" fmla="*/ 0 w 724395"/>
                <a:gd name="connsiteY0" fmla="*/ 0 h 357123"/>
                <a:gd name="connsiteX1" fmla="*/ 296883 w 724395"/>
                <a:gd name="connsiteY1" fmla="*/ 118753 h 357123"/>
                <a:gd name="connsiteX2" fmla="*/ 522514 w 724395"/>
                <a:gd name="connsiteY2" fmla="*/ 320634 h 357123"/>
                <a:gd name="connsiteX3" fmla="*/ 724395 w 724395"/>
                <a:gd name="connsiteY3" fmla="*/ 356260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395" h="357123">
                  <a:moveTo>
                    <a:pt x="0" y="0"/>
                  </a:moveTo>
                  <a:cubicBezTo>
                    <a:pt x="104898" y="32657"/>
                    <a:pt x="209797" y="65314"/>
                    <a:pt x="296883" y="118753"/>
                  </a:cubicBezTo>
                  <a:cubicBezTo>
                    <a:pt x="383969" y="172192"/>
                    <a:pt x="451262" y="281050"/>
                    <a:pt x="522514" y="320634"/>
                  </a:cubicBezTo>
                  <a:cubicBezTo>
                    <a:pt x="593766" y="360219"/>
                    <a:pt x="659080" y="358239"/>
                    <a:pt x="724395" y="356260"/>
                  </a:cubicBezTo>
                </a:path>
              </a:pathLst>
            </a:custGeom>
            <a:ln w="25400"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43 Forma libre">
              <a:extLst>
                <a:ext uri="{FF2B5EF4-FFF2-40B4-BE49-F238E27FC236}">
                  <a16:creationId xmlns:a16="http://schemas.microsoft.com/office/drawing/2014/main" id="{8AE20989-E56D-8057-42FE-CEB931EFA861}"/>
                </a:ext>
              </a:extLst>
            </p:cNvPr>
            <p:cNvSpPr/>
            <p:nvPr/>
          </p:nvSpPr>
          <p:spPr>
            <a:xfrm flipV="1">
              <a:off x="6524031" y="3534725"/>
              <a:ext cx="724363" cy="95285"/>
            </a:xfrm>
            <a:custGeom>
              <a:avLst/>
              <a:gdLst>
                <a:gd name="connsiteX0" fmla="*/ 0 w 724395"/>
                <a:gd name="connsiteY0" fmla="*/ 0 h 357123"/>
                <a:gd name="connsiteX1" fmla="*/ 296883 w 724395"/>
                <a:gd name="connsiteY1" fmla="*/ 118753 h 357123"/>
                <a:gd name="connsiteX2" fmla="*/ 522514 w 724395"/>
                <a:gd name="connsiteY2" fmla="*/ 320634 h 357123"/>
                <a:gd name="connsiteX3" fmla="*/ 724395 w 724395"/>
                <a:gd name="connsiteY3" fmla="*/ 356260 h 35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4395" h="357123">
                  <a:moveTo>
                    <a:pt x="0" y="0"/>
                  </a:moveTo>
                  <a:cubicBezTo>
                    <a:pt x="104898" y="32657"/>
                    <a:pt x="209797" y="65314"/>
                    <a:pt x="296883" y="118753"/>
                  </a:cubicBezTo>
                  <a:cubicBezTo>
                    <a:pt x="383969" y="172192"/>
                    <a:pt x="451262" y="281050"/>
                    <a:pt x="522514" y="320634"/>
                  </a:cubicBezTo>
                  <a:cubicBezTo>
                    <a:pt x="593766" y="360219"/>
                    <a:pt x="659080" y="358239"/>
                    <a:pt x="724395" y="356260"/>
                  </a:cubicBezTo>
                </a:path>
              </a:pathLst>
            </a:custGeom>
            <a:ln w="25400">
              <a:solidFill>
                <a:schemeClr val="tx2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35 Rectángulo">
              <a:extLst>
                <a:ext uri="{FF2B5EF4-FFF2-40B4-BE49-F238E27FC236}">
                  <a16:creationId xmlns:a16="http://schemas.microsoft.com/office/drawing/2014/main" id="{5A9A5F6C-949E-C9C8-FA5F-4C5DC2A11B90}"/>
                </a:ext>
              </a:extLst>
            </p:cNvPr>
            <p:cNvSpPr/>
            <p:nvPr/>
          </p:nvSpPr>
          <p:spPr>
            <a:xfrm>
              <a:off x="7249982" y="3302864"/>
              <a:ext cx="58776" cy="41449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6" name="4099 Grupo">
              <a:extLst>
                <a:ext uri="{FF2B5EF4-FFF2-40B4-BE49-F238E27FC236}">
                  <a16:creationId xmlns:a16="http://schemas.microsoft.com/office/drawing/2014/main" id="{5B3BABBD-7466-635B-647A-AC724852E2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52120" y="2712072"/>
              <a:ext cx="837976" cy="223327"/>
              <a:chOff x="5652120" y="2712072"/>
              <a:chExt cx="837976" cy="223327"/>
            </a:xfrm>
          </p:grpSpPr>
          <p:cxnSp>
            <p:nvCxnSpPr>
              <p:cNvPr id="60" name="38 Conector recto">
                <a:extLst>
                  <a:ext uri="{FF2B5EF4-FFF2-40B4-BE49-F238E27FC236}">
                    <a16:creationId xmlns:a16="http://schemas.microsoft.com/office/drawing/2014/main" id="{C8713681-0357-1BB8-00CF-7F29904C728C}"/>
                  </a:ext>
                </a:extLst>
              </p:cNvPr>
              <p:cNvCxnSpPr>
                <a:stCxn id="15" idx="0"/>
              </p:cNvCxnSpPr>
              <p:nvPr/>
            </p:nvCxnSpPr>
            <p:spPr>
              <a:xfrm flipV="1">
                <a:off x="6076070" y="2712096"/>
                <a:ext cx="0" cy="212803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51 Conector recto">
                <a:extLst>
                  <a:ext uri="{FF2B5EF4-FFF2-40B4-BE49-F238E27FC236}">
                    <a16:creationId xmlns:a16="http://schemas.microsoft.com/office/drawing/2014/main" id="{E4F91A48-BBC8-5EAC-164B-003966BCC5C8}"/>
                  </a:ext>
                </a:extLst>
              </p:cNvPr>
              <p:cNvCxnSpPr/>
              <p:nvPr/>
            </p:nvCxnSpPr>
            <p:spPr>
              <a:xfrm flipV="1">
                <a:off x="5651936" y="2721625"/>
                <a:ext cx="108019" cy="200098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53 Conector recto">
                <a:extLst>
                  <a:ext uri="{FF2B5EF4-FFF2-40B4-BE49-F238E27FC236}">
                    <a16:creationId xmlns:a16="http://schemas.microsoft.com/office/drawing/2014/main" id="{F0B3BF38-EDD5-8038-DBF2-B0098CC04D07}"/>
                  </a:ext>
                </a:extLst>
              </p:cNvPr>
              <p:cNvCxnSpPr/>
              <p:nvPr/>
            </p:nvCxnSpPr>
            <p:spPr>
              <a:xfrm flipV="1">
                <a:off x="5759955" y="2721625"/>
                <a:ext cx="114373" cy="209627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54 Conector recto">
                <a:extLst>
                  <a:ext uri="{FF2B5EF4-FFF2-40B4-BE49-F238E27FC236}">
                    <a16:creationId xmlns:a16="http://schemas.microsoft.com/office/drawing/2014/main" id="{85EE051B-A776-B33E-6FC0-636A04C64FAB}"/>
                  </a:ext>
                </a:extLst>
              </p:cNvPr>
              <p:cNvCxnSpPr/>
              <p:nvPr/>
            </p:nvCxnSpPr>
            <p:spPr>
              <a:xfrm flipV="1">
                <a:off x="5874328" y="2726388"/>
                <a:ext cx="71484" cy="204863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6" name="55 Conector recto">
                <a:extLst>
                  <a:ext uri="{FF2B5EF4-FFF2-40B4-BE49-F238E27FC236}">
                    <a16:creationId xmlns:a16="http://schemas.microsoft.com/office/drawing/2014/main" id="{6FDA148C-85FC-607D-3CF2-537B198AD06B}"/>
                  </a:ext>
                </a:extLst>
              </p:cNvPr>
              <p:cNvCxnSpPr/>
              <p:nvPr/>
            </p:nvCxnSpPr>
            <p:spPr>
              <a:xfrm flipV="1">
                <a:off x="5972816" y="2712096"/>
                <a:ext cx="36536" cy="223919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7" name="58 Conector recto">
                <a:extLst>
                  <a:ext uri="{FF2B5EF4-FFF2-40B4-BE49-F238E27FC236}">
                    <a16:creationId xmlns:a16="http://schemas.microsoft.com/office/drawing/2014/main" id="{AD78A5D4-FC91-DF9F-90B6-9AEA4BCDECBF}"/>
                  </a:ext>
                </a:extLst>
              </p:cNvPr>
              <p:cNvCxnSpPr/>
              <p:nvPr/>
            </p:nvCxnSpPr>
            <p:spPr>
              <a:xfrm flipH="1" flipV="1">
                <a:off x="6373121" y="2715272"/>
                <a:ext cx="117550" cy="203275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0" name="64 Conector recto">
                <a:extLst>
                  <a:ext uri="{FF2B5EF4-FFF2-40B4-BE49-F238E27FC236}">
                    <a16:creationId xmlns:a16="http://schemas.microsoft.com/office/drawing/2014/main" id="{3984B55E-2C88-87A9-13C4-AA34606F5125}"/>
                  </a:ext>
                </a:extLst>
              </p:cNvPr>
              <p:cNvCxnSpPr/>
              <p:nvPr/>
            </p:nvCxnSpPr>
            <p:spPr>
              <a:xfrm flipH="1" flipV="1">
                <a:off x="6145964" y="2713684"/>
                <a:ext cx="11119" cy="219155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1" name="66 Conector recto">
                <a:extLst>
                  <a:ext uri="{FF2B5EF4-FFF2-40B4-BE49-F238E27FC236}">
                    <a16:creationId xmlns:a16="http://schemas.microsoft.com/office/drawing/2014/main" id="{ADA8E9AB-FFDD-5D37-BBA6-D0CAB023C788}"/>
                  </a:ext>
                </a:extLst>
              </p:cNvPr>
              <p:cNvCxnSpPr/>
              <p:nvPr/>
            </p:nvCxnSpPr>
            <p:spPr>
              <a:xfrm flipH="1" flipV="1">
                <a:off x="6207916" y="2724801"/>
                <a:ext cx="46067" cy="195334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2" name="68 Conector recto">
                <a:extLst>
                  <a:ext uri="{FF2B5EF4-FFF2-40B4-BE49-F238E27FC236}">
                    <a16:creationId xmlns:a16="http://schemas.microsoft.com/office/drawing/2014/main" id="{C0BC027E-CA76-8FF6-7AA3-4C93DD72FA52}"/>
                  </a:ext>
                </a:extLst>
              </p:cNvPr>
              <p:cNvCxnSpPr/>
              <p:nvPr/>
            </p:nvCxnSpPr>
            <p:spPr>
              <a:xfrm flipH="1" flipV="1">
                <a:off x="6300050" y="2726388"/>
                <a:ext cx="57187" cy="204863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73 Grupo">
              <a:extLst>
                <a:ext uri="{FF2B5EF4-FFF2-40B4-BE49-F238E27FC236}">
                  <a16:creationId xmlns:a16="http://schemas.microsoft.com/office/drawing/2014/main" id="{7A3A481F-3B7B-D627-36AC-D2AF3C0B558B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5664734" y="4014919"/>
              <a:ext cx="837976" cy="223327"/>
              <a:chOff x="5652120" y="2712072"/>
              <a:chExt cx="837976" cy="223327"/>
            </a:xfrm>
          </p:grpSpPr>
          <p:cxnSp>
            <p:nvCxnSpPr>
              <p:cNvPr id="51" name="74 Conector recto">
                <a:extLst>
                  <a:ext uri="{FF2B5EF4-FFF2-40B4-BE49-F238E27FC236}">
                    <a16:creationId xmlns:a16="http://schemas.microsoft.com/office/drawing/2014/main" id="{4CBAA4FE-F166-10F3-44DA-B9549990B0AE}"/>
                  </a:ext>
                </a:extLst>
              </p:cNvPr>
              <p:cNvCxnSpPr/>
              <p:nvPr/>
            </p:nvCxnSpPr>
            <p:spPr>
              <a:xfrm flipV="1">
                <a:off x="6078759" y="2708896"/>
                <a:ext cx="0" cy="212803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75 Conector recto">
                <a:extLst>
                  <a:ext uri="{FF2B5EF4-FFF2-40B4-BE49-F238E27FC236}">
                    <a16:creationId xmlns:a16="http://schemas.microsoft.com/office/drawing/2014/main" id="{427BC25D-8430-52C7-9567-ACBAE411837A}"/>
                  </a:ext>
                </a:extLst>
              </p:cNvPr>
              <p:cNvCxnSpPr/>
              <p:nvPr/>
            </p:nvCxnSpPr>
            <p:spPr>
              <a:xfrm flipV="1">
                <a:off x="5654627" y="2718424"/>
                <a:ext cx="108019" cy="200098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76 Conector recto">
                <a:extLst>
                  <a:ext uri="{FF2B5EF4-FFF2-40B4-BE49-F238E27FC236}">
                    <a16:creationId xmlns:a16="http://schemas.microsoft.com/office/drawing/2014/main" id="{35695393-966F-F626-192B-0AED31BFCA4A}"/>
                  </a:ext>
                </a:extLst>
              </p:cNvPr>
              <p:cNvCxnSpPr/>
              <p:nvPr/>
            </p:nvCxnSpPr>
            <p:spPr>
              <a:xfrm flipV="1">
                <a:off x="5762646" y="2718424"/>
                <a:ext cx="114373" cy="209627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77 Conector recto">
                <a:extLst>
                  <a:ext uri="{FF2B5EF4-FFF2-40B4-BE49-F238E27FC236}">
                    <a16:creationId xmlns:a16="http://schemas.microsoft.com/office/drawing/2014/main" id="{00B5D645-8F0A-716F-1A64-49019C985280}"/>
                  </a:ext>
                </a:extLst>
              </p:cNvPr>
              <p:cNvCxnSpPr/>
              <p:nvPr/>
            </p:nvCxnSpPr>
            <p:spPr>
              <a:xfrm flipV="1">
                <a:off x="5880196" y="2726364"/>
                <a:ext cx="71483" cy="204863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78 Conector recto">
                <a:extLst>
                  <a:ext uri="{FF2B5EF4-FFF2-40B4-BE49-F238E27FC236}">
                    <a16:creationId xmlns:a16="http://schemas.microsoft.com/office/drawing/2014/main" id="{7C3D3282-DBE5-758F-9B5D-FDD5600723AA}"/>
                  </a:ext>
                </a:extLst>
              </p:cNvPr>
              <p:cNvCxnSpPr/>
              <p:nvPr/>
            </p:nvCxnSpPr>
            <p:spPr>
              <a:xfrm flipV="1">
                <a:off x="5978683" y="2712072"/>
                <a:ext cx="36535" cy="223919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79 Conector recto">
                <a:extLst>
                  <a:ext uri="{FF2B5EF4-FFF2-40B4-BE49-F238E27FC236}">
                    <a16:creationId xmlns:a16="http://schemas.microsoft.com/office/drawing/2014/main" id="{EC1E180B-9B16-C968-2AD5-B0A5186D1317}"/>
                  </a:ext>
                </a:extLst>
              </p:cNvPr>
              <p:cNvCxnSpPr/>
              <p:nvPr/>
            </p:nvCxnSpPr>
            <p:spPr>
              <a:xfrm flipH="1" flipV="1">
                <a:off x="6375812" y="2712072"/>
                <a:ext cx="117550" cy="203275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80 Conector recto">
                <a:extLst>
                  <a:ext uri="{FF2B5EF4-FFF2-40B4-BE49-F238E27FC236}">
                    <a16:creationId xmlns:a16="http://schemas.microsoft.com/office/drawing/2014/main" id="{4A4A311D-A327-9E9C-E83F-FE58B34D3BB9}"/>
                  </a:ext>
                </a:extLst>
              </p:cNvPr>
              <p:cNvCxnSpPr/>
              <p:nvPr/>
            </p:nvCxnSpPr>
            <p:spPr>
              <a:xfrm flipH="1" flipV="1">
                <a:off x="6151831" y="2710483"/>
                <a:ext cx="11120" cy="219155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81 Conector recto">
                <a:extLst>
                  <a:ext uri="{FF2B5EF4-FFF2-40B4-BE49-F238E27FC236}">
                    <a16:creationId xmlns:a16="http://schemas.microsoft.com/office/drawing/2014/main" id="{030EA756-F6BC-F4E0-1902-DFF60DAE4CEF}"/>
                  </a:ext>
                </a:extLst>
              </p:cNvPr>
              <p:cNvCxnSpPr/>
              <p:nvPr/>
            </p:nvCxnSpPr>
            <p:spPr>
              <a:xfrm flipH="1" flipV="1">
                <a:off x="6213784" y="2724777"/>
                <a:ext cx="46066" cy="195334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82 Conector recto">
                <a:extLst>
                  <a:ext uri="{FF2B5EF4-FFF2-40B4-BE49-F238E27FC236}">
                    <a16:creationId xmlns:a16="http://schemas.microsoft.com/office/drawing/2014/main" id="{21996A12-6E91-6A15-6361-5641EBDB10E4}"/>
                  </a:ext>
                </a:extLst>
              </p:cNvPr>
              <p:cNvCxnSpPr/>
              <p:nvPr/>
            </p:nvCxnSpPr>
            <p:spPr>
              <a:xfrm flipH="1" flipV="1">
                <a:off x="6302740" y="2726364"/>
                <a:ext cx="57187" cy="204863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83 Grupo">
              <a:extLst>
                <a:ext uri="{FF2B5EF4-FFF2-40B4-BE49-F238E27FC236}">
                  <a16:creationId xmlns:a16="http://schemas.microsoft.com/office/drawing/2014/main" id="{E615FD24-5AA1-F589-E0CA-57B2549490E4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4974446" y="3366673"/>
              <a:ext cx="1073162" cy="223327"/>
              <a:chOff x="5652120" y="2712072"/>
              <a:chExt cx="837976" cy="223327"/>
            </a:xfrm>
          </p:grpSpPr>
          <p:cxnSp>
            <p:nvCxnSpPr>
              <p:cNvPr id="42" name="84 Conector recto">
                <a:extLst>
                  <a:ext uri="{FF2B5EF4-FFF2-40B4-BE49-F238E27FC236}">
                    <a16:creationId xmlns:a16="http://schemas.microsoft.com/office/drawing/2014/main" id="{64A50237-F684-47FE-255B-11C55A80BF53}"/>
                  </a:ext>
                </a:extLst>
              </p:cNvPr>
              <p:cNvCxnSpPr/>
              <p:nvPr/>
            </p:nvCxnSpPr>
            <p:spPr>
              <a:xfrm flipV="1">
                <a:off x="6074200" y="2712071"/>
                <a:ext cx="0" cy="212861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85 Conector recto">
                <a:extLst>
                  <a:ext uri="{FF2B5EF4-FFF2-40B4-BE49-F238E27FC236}">
                    <a16:creationId xmlns:a16="http://schemas.microsoft.com/office/drawing/2014/main" id="{C27472BC-79D6-9860-1BAA-9C72ABFE3B11}"/>
                  </a:ext>
                </a:extLst>
              </p:cNvPr>
              <p:cNvCxnSpPr/>
              <p:nvPr/>
            </p:nvCxnSpPr>
            <p:spPr>
              <a:xfrm flipV="1">
                <a:off x="5652582" y="2721602"/>
                <a:ext cx="107885" cy="200153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86 Conector recto">
                <a:extLst>
                  <a:ext uri="{FF2B5EF4-FFF2-40B4-BE49-F238E27FC236}">
                    <a16:creationId xmlns:a16="http://schemas.microsoft.com/office/drawing/2014/main" id="{97322CE3-BEB4-54F9-5DD9-DC5D82AC69DA}"/>
                  </a:ext>
                </a:extLst>
              </p:cNvPr>
              <p:cNvCxnSpPr/>
              <p:nvPr/>
            </p:nvCxnSpPr>
            <p:spPr>
              <a:xfrm flipV="1">
                <a:off x="5757987" y="2721602"/>
                <a:ext cx="114085" cy="209684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87 Conector recto">
                <a:extLst>
                  <a:ext uri="{FF2B5EF4-FFF2-40B4-BE49-F238E27FC236}">
                    <a16:creationId xmlns:a16="http://schemas.microsoft.com/office/drawing/2014/main" id="{A610DD61-D51B-97E5-ECD0-5654477E7A00}"/>
                  </a:ext>
                </a:extLst>
              </p:cNvPr>
              <p:cNvCxnSpPr/>
              <p:nvPr/>
            </p:nvCxnSpPr>
            <p:spPr>
              <a:xfrm flipV="1">
                <a:off x="5872071" y="2726367"/>
                <a:ext cx="71923" cy="204919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88 Conector recto">
                <a:extLst>
                  <a:ext uri="{FF2B5EF4-FFF2-40B4-BE49-F238E27FC236}">
                    <a16:creationId xmlns:a16="http://schemas.microsoft.com/office/drawing/2014/main" id="{C85BD91A-F9D8-0402-E160-36E1185D1113}"/>
                  </a:ext>
                </a:extLst>
              </p:cNvPr>
              <p:cNvCxnSpPr/>
              <p:nvPr/>
            </p:nvCxnSpPr>
            <p:spPr>
              <a:xfrm flipV="1">
                <a:off x="5973756" y="2712071"/>
                <a:ext cx="35961" cy="223980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89 Conector recto">
                <a:extLst>
                  <a:ext uri="{FF2B5EF4-FFF2-40B4-BE49-F238E27FC236}">
                    <a16:creationId xmlns:a16="http://schemas.microsoft.com/office/drawing/2014/main" id="{FA4F006D-09FD-86BF-7D0B-781A2B316280}"/>
                  </a:ext>
                </a:extLst>
              </p:cNvPr>
              <p:cNvCxnSpPr/>
              <p:nvPr/>
            </p:nvCxnSpPr>
            <p:spPr>
              <a:xfrm flipH="1" flipV="1">
                <a:off x="6371812" y="2715248"/>
                <a:ext cx="117805" cy="203330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90 Conector recto">
                <a:extLst>
                  <a:ext uri="{FF2B5EF4-FFF2-40B4-BE49-F238E27FC236}">
                    <a16:creationId xmlns:a16="http://schemas.microsoft.com/office/drawing/2014/main" id="{2A581DCA-976B-06D3-7432-3376072F6065}"/>
                  </a:ext>
                </a:extLst>
              </p:cNvPr>
              <p:cNvCxnSpPr/>
              <p:nvPr/>
            </p:nvCxnSpPr>
            <p:spPr>
              <a:xfrm flipH="1" flipV="1">
                <a:off x="6144883" y="2713659"/>
                <a:ext cx="11160" cy="219215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91 Conector recto">
                <a:extLst>
                  <a:ext uri="{FF2B5EF4-FFF2-40B4-BE49-F238E27FC236}">
                    <a16:creationId xmlns:a16="http://schemas.microsoft.com/office/drawing/2014/main" id="{D2919C8E-A8AA-2451-8E19-436B5ABD5F78}"/>
                  </a:ext>
                </a:extLst>
              </p:cNvPr>
              <p:cNvCxnSpPr/>
              <p:nvPr/>
            </p:nvCxnSpPr>
            <p:spPr>
              <a:xfrm flipH="1" flipV="1">
                <a:off x="6206885" y="2724779"/>
                <a:ext cx="45882" cy="195387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92 Conector recto">
                <a:extLst>
                  <a:ext uri="{FF2B5EF4-FFF2-40B4-BE49-F238E27FC236}">
                    <a16:creationId xmlns:a16="http://schemas.microsoft.com/office/drawing/2014/main" id="{A6318B17-EA42-C35E-D54C-F6D22BDC2896}"/>
                  </a:ext>
                </a:extLst>
              </p:cNvPr>
              <p:cNvCxnSpPr/>
              <p:nvPr/>
            </p:nvCxnSpPr>
            <p:spPr>
              <a:xfrm flipH="1" flipV="1">
                <a:off x="6297409" y="2726367"/>
                <a:ext cx="57042" cy="204919"/>
              </a:xfrm>
              <a:prstGeom prst="line">
                <a:avLst/>
              </a:prstGeom>
              <a:ln w="25400">
                <a:solidFill>
                  <a:schemeClr val="tx2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4101 Elipse">
              <a:extLst>
                <a:ext uri="{FF2B5EF4-FFF2-40B4-BE49-F238E27FC236}">
                  <a16:creationId xmlns:a16="http://schemas.microsoft.com/office/drawing/2014/main" id="{90586DDC-CAC3-132F-60A8-01A0601EBDFB}"/>
                </a:ext>
              </a:extLst>
            </p:cNvPr>
            <p:cNvSpPr/>
            <p:nvPr/>
          </p:nvSpPr>
          <p:spPr>
            <a:xfrm>
              <a:off x="6079247" y="3302864"/>
              <a:ext cx="44478" cy="73052"/>
            </a:xfrm>
            <a:prstGeom prst="ellipse">
              <a:avLst/>
            </a:prstGeom>
            <a:solidFill>
              <a:srgbClr val="FD8603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0" name="4103 Conector recto de flecha">
              <a:extLst>
                <a:ext uri="{FF2B5EF4-FFF2-40B4-BE49-F238E27FC236}">
                  <a16:creationId xmlns:a16="http://schemas.microsoft.com/office/drawing/2014/main" id="{8C8ED3A0-3E18-FE4B-931C-3F847E5E314B}"/>
                </a:ext>
              </a:extLst>
            </p:cNvPr>
            <p:cNvCxnSpPr/>
            <p:nvPr/>
          </p:nvCxnSpPr>
          <p:spPr>
            <a:xfrm flipV="1">
              <a:off x="6115783" y="2942368"/>
              <a:ext cx="277991" cy="36049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97 Conector recto de flecha">
              <a:extLst>
                <a:ext uri="{FF2B5EF4-FFF2-40B4-BE49-F238E27FC236}">
                  <a16:creationId xmlns:a16="http://schemas.microsoft.com/office/drawing/2014/main" id="{2093F9F0-C449-42D3-A9FD-83B075E4B3D0}"/>
                </a:ext>
              </a:extLst>
            </p:cNvPr>
            <p:cNvCxnSpPr/>
            <p:nvPr/>
          </p:nvCxnSpPr>
          <p:spPr>
            <a:xfrm>
              <a:off x="6125314" y="3344154"/>
              <a:ext cx="384421" cy="4446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104 Conector recto de flecha">
              <a:extLst>
                <a:ext uri="{FF2B5EF4-FFF2-40B4-BE49-F238E27FC236}">
                  <a16:creationId xmlns:a16="http://schemas.microsoft.com/office/drawing/2014/main" id="{E525D7DB-33F6-7402-438C-42B26A4E2BCE}"/>
                </a:ext>
              </a:extLst>
            </p:cNvPr>
            <p:cNvCxnSpPr/>
            <p:nvPr/>
          </p:nvCxnSpPr>
          <p:spPr>
            <a:xfrm flipV="1">
              <a:off x="6123726" y="3226636"/>
              <a:ext cx="400306" cy="1032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107 Conector recto de flecha">
              <a:extLst>
                <a:ext uri="{FF2B5EF4-FFF2-40B4-BE49-F238E27FC236}">
                  <a16:creationId xmlns:a16="http://schemas.microsoft.com/office/drawing/2014/main" id="{C203D0EE-F246-3B90-DB76-9FC3A05B4FE8}"/>
                </a:ext>
              </a:extLst>
            </p:cNvPr>
            <p:cNvCxnSpPr/>
            <p:nvPr/>
          </p:nvCxnSpPr>
          <p:spPr>
            <a:xfrm flipH="1">
              <a:off x="5631286" y="3331450"/>
              <a:ext cx="449549" cy="20803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110 Conector recto de flecha">
              <a:extLst>
                <a:ext uri="{FF2B5EF4-FFF2-40B4-BE49-F238E27FC236}">
                  <a16:creationId xmlns:a16="http://schemas.microsoft.com/office/drawing/2014/main" id="{C85A5957-24A2-8882-769B-7846FF2B5C04}"/>
                </a:ext>
              </a:extLst>
            </p:cNvPr>
            <p:cNvCxnSpPr/>
            <p:nvPr/>
          </p:nvCxnSpPr>
          <p:spPr>
            <a:xfrm flipH="1">
              <a:off x="5844147" y="3363211"/>
              <a:ext cx="238277" cy="6161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113 Conector recto de flecha">
              <a:extLst>
                <a:ext uri="{FF2B5EF4-FFF2-40B4-BE49-F238E27FC236}">
                  <a16:creationId xmlns:a16="http://schemas.microsoft.com/office/drawing/2014/main" id="{5EAD29F0-F732-3064-827B-FCE349066375}"/>
                </a:ext>
              </a:extLst>
            </p:cNvPr>
            <p:cNvCxnSpPr/>
            <p:nvPr/>
          </p:nvCxnSpPr>
          <p:spPr>
            <a:xfrm flipH="1" flipV="1">
              <a:off x="5921984" y="2913783"/>
              <a:ext cx="168383" cy="38749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115 Conector recto de flecha">
              <a:extLst>
                <a:ext uri="{FF2B5EF4-FFF2-40B4-BE49-F238E27FC236}">
                  <a16:creationId xmlns:a16="http://schemas.microsoft.com/office/drawing/2014/main" id="{D9358769-ED26-710B-B248-F70432BA0818}"/>
                </a:ext>
              </a:extLst>
            </p:cNvPr>
            <p:cNvCxnSpPr/>
            <p:nvPr/>
          </p:nvCxnSpPr>
          <p:spPr>
            <a:xfrm>
              <a:off x="6117372" y="3363211"/>
              <a:ext cx="331999" cy="65905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118 Conector recto de flecha">
              <a:extLst>
                <a:ext uri="{FF2B5EF4-FFF2-40B4-BE49-F238E27FC236}">
                  <a16:creationId xmlns:a16="http://schemas.microsoft.com/office/drawing/2014/main" id="{B7AA670E-C882-80F8-0771-136BC57B1902}"/>
                </a:ext>
              </a:extLst>
            </p:cNvPr>
            <p:cNvCxnSpPr/>
            <p:nvPr/>
          </p:nvCxnSpPr>
          <p:spPr>
            <a:xfrm flipH="1">
              <a:off x="5624932" y="3320332"/>
              <a:ext cx="452726" cy="635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121 Conector recto de flecha">
              <a:extLst>
                <a:ext uri="{FF2B5EF4-FFF2-40B4-BE49-F238E27FC236}">
                  <a16:creationId xmlns:a16="http://schemas.microsoft.com/office/drawing/2014/main" id="{4F41894E-917B-02D7-F91C-3BCFD129760D}"/>
                </a:ext>
              </a:extLst>
            </p:cNvPr>
            <p:cNvCxnSpPr/>
            <p:nvPr/>
          </p:nvCxnSpPr>
          <p:spPr>
            <a:xfrm>
              <a:off x="6111018" y="3372740"/>
              <a:ext cx="150908" cy="6304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4125 CuadroTexto">
              <a:extLst>
                <a:ext uri="{FF2B5EF4-FFF2-40B4-BE49-F238E27FC236}">
                  <a16:creationId xmlns:a16="http://schemas.microsoft.com/office/drawing/2014/main" id="{212FD046-45D4-4C20-099A-5A2A1A4931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0112" y="2884874"/>
              <a:ext cx="7537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gl-ES" sz="1000">
                  <a:latin typeface="Arial Narrow" panose="020B0606020202030204" pitchFamily="34" charset="0"/>
                </a:rPr>
                <a:t>gas</a:t>
              </a:r>
            </a:p>
            <a:p>
              <a:pPr eaLnBrk="1" hangingPunct="1"/>
              <a:r>
                <a:rPr lang="es-ES" altLang="gl-ES" sz="1000">
                  <a:latin typeface="Arial Narrow" panose="020B0606020202030204" pitchFamily="34" charset="0"/>
                </a:rPr>
                <a:t>centelleador</a:t>
              </a:r>
              <a:endParaRPr lang="en-US" altLang="gl-ES" sz="1000">
                <a:latin typeface="Arial Narrow" panose="020B0606020202030204" pitchFamily="34" charset="0"/>
              </a:endParaRPr>
            </a:p>
          </p:txBody>
        </p:sp>
        <p:sp>
          <p:nvSpPr>
            <p:cNvPr id="40" name="127 CuadroTexto">
              <a:extLst>
                <a:ext uri="{FF2B5EF4-FFF2-40B4-BE49-F238E27FC236}">
                  <a16:creationId xmlns:a16="http://schemas.microsoft.com/office/drawing/2014/main" id="{1ABAB819-DE92-F1D2-0EAE-6233634A35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2240" y="2708920"/>
              <a:ext cx="46358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gl-ES" sz="1000">
                  <a:latin typeface="Arial Narrow" panose="020B0606020202030204" pitchFamily="34" charset="0"/>
                </a:rPr>
                <a:t>fibra</a:t>
              </a:r>
            </a:p>
            <a:p>
              <a:pPr eaLnBrk="1" hangingPunct="1"/>
              <a:r>
                <a:rPr lang="es-ES" altLang="gl-ES" sz="1000">
                  <a:latin typeface="Arial Narrow" panose="020B0606020202030204" pitchFamily="34" charset="0"/>
                </a:rPr>
                <a:t>óptica</a:t>
              </a:r>
              <a:endParaRPr lang="en-US" altLang="gl-ES" sz="1000">
                <a:latin typeface="Arial Narrow" panose="020B0606020202030204" pitchFamily="34" charset="0"/>
              </a:endParaRPr>
            </a:p>
          </p:txBody>
        </p:sp>
        <p:sp>
          <p:nvSpPr>
            <p:cNvPr id="41" name="128 CuadroTexto">
              <a:extLst>
                <a:ext uri="{FF2B5EF4-FFF2-40B4-BE49-F238E27FC236}">
                  <a16:creationId xmlns:a16="http://schemas.microsoft.com/office/drawing/2014/main" id="{1137BBB2-4850-A143-1621-899E5EF06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3749" y="3276273"/>
              <a:ext cx="4988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" altLang="gl-ES" sz="1000">
                  <a:latin typeface="Arial Narrow" panose="020B0606020202030204" pitchFamily="34" charset="0"/>
                </a:rPr>
                <a:t>foto</a:t>
              </a:r>
            </a:p>
            <a:p>
              <a:pPr eaLnBrk="1" hangingPunct="1"/>
              <a:r>
                <a:rPr lang="es-ES" altLang="gl-ES" sz="1000">
                  <a:latin typeface="Arial Narrow" panose="020B0606020202030204" pitchFamily="34" charset="0"/>
                </a:rPr>
                <a:t>sensor</a:t>
              </a:r>
              <a:endParaRPr lang="en-US" altLang="gl-ES" sz="1000">
                <a:latin typeface="Arial Narrow" panose="020B0606020202030204" pitchFamily="34" charset="0"/>
              </a:endParaRPr>
            </a:p>
          </p:txBody>
        </p:sp>
      </p:grpSp>
      <p:sp>
        <p:nvSpPr>
          <p:cNvPr id="4103" name="135 CuadroTexto">
            <a:extLst>
              <a:ext uri="{FF2B5EF4-FFF2-40B4-BE49-F238E27FC236}">
                <a16:creationId xmlns:a16="http://schemas.microsoft.com/office/drawing/2014/main" id="{C9D693BC-A671-FD90-C11F-330A108F0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597" y="5058584"/>
            <a:ext cx="11998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noProof="0" dirty="0">
                <a:latin typeface="Arial Narrow" panose="020B0606020202030204" pitchFamily="34" charset="0"/>
              </a:rPr>
              <a:t>Optical PPAC</a:t>
            </a:r>
          </a:p>
        </p:txBody>
      </p:sp>
      <p:sp>
        <p:nvSpPr>
          <p:cNvPr id="4" name="Text Box 59">
            <a:extLst>
              <a:ext uri="{FF2B5EF4-FFF2-40B4-BE49-F238E27FC236}">
                <a16:creationId xmlns:a16="http://schemas.microsoft.com/office/drawing/2014/main" id="{4FB3939E-3A3C-AB63-5E87-EE2FF772A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>
            <a:grpSpLocks noChangeAspect="1"/>
          </p:cNvGrpSpPr>
          <p:nvPr/>
        </p:nvGrpSpPr>
        <p:grpSpPr>
          <a:xfrm>
            <a:off x="-1499456" y="2129725"/>
            <a:ext cx="9256396" cy="5037773"/>
            <a:chOff x="-1147763" y="1261166"/>
            <a:chExt cx="10763251" cy="5857875"/>
          </a:xfrm>
        </p:grpSpPr>
        <p:pic>
          <p:nvPicPr>
            <p:cNvPr id="13314" name="1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92594">
              <a:off x="-1147763" y="1261166"/>
              <a:ext cx="10763251" cy="585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0" name="Text Box 9"/>
            <p:cNvSpPr txBox="1">
              <a:spLocks noChangeArrowheads="1"/>
            </p:cNvSpPr>
            <p:nvPr/>
          </p:nvSpPr>
          <p:spPr bwMode="auto">
            <a:xfrm>
              <a:off x="6156325" y="3772549"/>
              <a:ext cx="1695450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9pPr>
            </a:lstStyle>
            <a:p>
              <a:pPr eaLnBrk="1" hangingPunct="1">
                <a:buSzPct val="100000"/>
              </a:pPr>
              <a:r>
                <a:rPr lang="es-ES" sz="1400" b="1">
                  <a:latin typeface="Arial Narrow" pitchFamily="34" charset="0"/>
                </a:rPr>
                <a:t>Micro-machining </a:t>
              </a:r>
            </a:p>
            <a:p>
              <a:pPr eaLnBrk="1" hangingPunct="1">
                <a:buSzPct val="100000"/>
              </a:pPr>
              <a:r>
                <a:rPr lang="es-ES" sz="1400" b="1">
                  <a:latin typeface="Arial Narrow" pitchFamily="34" charset="0"/>
                </a:rPr>
                <a:t>lab.</a:t>
              </a:r>
            </a:p>
          </p:txBody>
        </p:sp>
        <p:sp>
          <p:nvSpPr>
            <p:cNvPr id="13323" name="Text Box 9"/>
            <p:cNvSpPr txBox="1">
              <a:spLocks noChangeArrowheads="1"/>
            </p:cNvSpPr>
            <p:nvPr/>
          </p:nvSpPr>
          <p:spPr bwMode="auto">
            <a:xfrm>
              <a:off x="1476375" y="2568859"/>
              <a:ext cx="1303338" cy="525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9pPr>
            </a:lstStyle>
            <a:p>
              <a:pPr eaLnBrk="1" hangingPunct="1">
                <a:buSzPct val="100000"/>
              </a:pPr>
              <a:r>
                <a:rPr lang="es-ES" sz="1400" b="1">
                  <a:latin typeface="Arial Narrow" pitchFamily="34" charset="0"/>
                </a:rPr>
                <a:t>Radioprotected </a:t>
              </a:r>
            </a:p>
            <a:p>
              <a:pPr eaLnBrk="1" hangingPunct="1">
                <a:buSzPct val="100000"/>
              </a:pPr>
              <a:r>
                <a:rPr lang="es-ES" sz="1400" b="1">
                  <a:latin typeface="Arial Narrow" pitchFamily="34" charset="0"/>
                </a:rPr>
                <a:t>area</a:t>
              </a:r>
            </a:p>
          </p:txBody>
        </p:sp>
        <p:sp>
          <p:nvSpPr>
            <p:cNvPr id="13324" name="Text Box 9"/>
            <p:cNvSpPr txBox="1">
              <a:spLocks noChangeArrowheads="1"/>
            </p:cNvSpPr>
            <p:nvPr/>
          </p:nvSpPr>
          <p:spPr bwMode="auto">
            <a:xfrm>
              <a:off x="4716462" y="4992971"/>
              <a:ext cx="706437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9pPr>
            </a:lstStyle>
            <a:p>
              <a:pPr eaLnBrk="1" hangingPunct="1">
                <a:buSzPct val="100000"/>
              </a:pPr>
              <a:r>
                <a:rPr lang="es-ES" sz="1400" b="1">
                  <a:latin typeface="Arial Narrow" pitchFamily="34" charset="0"/>
                </a:rPr>
                <a:t>Control</a:t>
              </a:r>
            </a:p>
            <a:p>
              <a:pPr eaLnBrk="1" hangingPunct="1">
                <a:buSzPct val="100000"/>
              </a:pPr>
              <a:r>
                <a:rPr lang="es-ES" sz="1400" b="1">
                  <a:latin typeface="Arial Narrow" pitchFamily="34" charset="0"/>
                </a:rPr>
                <a:t>room</a:t>
              </a:r>
            </a:p>
          </p:txBody>
        </p:sp>
        <p:sp>
          <p:nvSpPr>
            <p:cNvPr id="13325" name="Text Box 9"/>
            <p:cNvSpPr txBox="1">
              <a:spLocks noChangeArrowheads="1"/>
            </p:cNvSpPr>
            <p:nvPr/>
          </p:nvSpPr>
          <p:spPr bwMode="auto">
            <a:xfrm>
              <a:off x="5953125" y="5322195"/>
              <a:ext cx="1066800" cy="309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9pPr>
            </a:lstStyle>
            <a:p>
              <a:pPr eaLnBrk="1" hangingPunct="1">
                <a:buSzPct val="100000"/>
              </a:pPr>
              <a:r>
                <a:rPr lang="es-ES" sz="1400" b="1">
                  <a:latin typeface="Arial Narrow" pitchFamily="34" charset="0"/>
                </a:rPr>
                <a:t>Laser lab.</a:t>
              </a:r>
            </a:p>
          </p:txBody>
        </p:sp>
        <p:sp>
          <p:nvSpPr>
            <p:cNvPr id="13326" name="Text Box 9"/>
            <p:cNvSpPr txBox="1">
              <a:spLocks noChangeArrowheads="1"/>
            </p:cNvSpPr>
            <p:nvPr/>
          </p:nvSpPr>
          <p:spPr bwMode="auto">
            <a:xfrm>
              <a:off x="1104207" y="3838370"/>
              <a:ext cx="1616971" cy="610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9pPr>
            </a:lstStyle>
            <a:p>
              <a:pPr eaLnBrk="1" hangingPunct="1">
                <a:buSzPct val="100000"/>
              </a:pPr>
              <a:r>
                <a:rPr lang="es-ES" sz="1400" b="1">
                  <a:latin typeface="Arial Narrow" pitchFamily="34" charset="0"/>
                </a:rPr>
                <a:t>Instrumentation lab.</a:t>
              </a:r>
            </a:p>
          </p:txBody>
        </p:sp>
        <p:pic>
          <p:nvPicPr>
            <p:cNvPr id="13328" name="3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3441748"/>
              <a:ext cx="433387" cy="34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4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0000">
              <a:off x="5172075" y="3616925"/>
              <a:ext cx="3175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6 Conector recto"/>
            <p:cNvCxnSpPr/>
            <p:nvPr/>
          </p:nvCxnSpPr>
          <p:spPr bwMode="auto">
            <a:xfrm rot="-60000">
              <a:off x="4545013" y="3678238"/>
              <a:ext cx="763587" cy="2032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30 Conector recto"/>
            <p:cNvCxnSpPr/>
            <p:nvPr/>
          </p:nvCxnSpPr>
          <p:spPr bwMode="auto">
            <a:xfrm>
              <a:off x="5508625" y="3929063"/>
              <a:ext cx="576263" cy="13335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33 Conector recto"/>
            <p:cNvCxnSpPr/>
            <p:nvPr/>
          </p:nvCxnSpPr>
          <p:spPr bwMode="auto">
            <a:xfrm>
              <a:off x="3851275" y="3500438"/>
              <a:ext cx="490538" cy="13176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39 Conector recto"/>
            <p:cNvCxnSpPr/>
            <p:nvPr/>
          </p:nvCxnSpPr>
          <p:spPr bwMode="auto">
            <a:xfrm flipH="1">
              <a:off x="3765550" y="3500438"/>
              <a:ext cx="90488" cy="227012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41 Conector recto"/>
            <p:cNvCxnSpPr/>
            <p:nvPr/>
          </p:nvCxnSpPr>
          <p:spPr bwMode="auto">
            <a:xfrm>
              <a:off x="5003800" y="3601568"/>
              <a:ext cx="276226" cy="6350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335" name="Text Box 9"/>
            <p:cNvSpPr txBox="1">
              <a:spLocks noChangeArrowheads="1"/>
            </p:cNvSpPr>
            <p:nvPr/>
          </p:nvSpPr>
          <p:spPr bwMode="auto">
            <a:xfrm>
              <a:off x="3779838" y="3184809"/>
              <a:ext cx="595312" cy="465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9pPr>
            </a:lstStyle>
            <a:p>
              <a:pPr eaLnBrk="1" hangingPunct="1">
                <a:buSzPct val="100000"/>
              </a:pPr>
              <a:r>
                <a:rPr lang="es-ES" sz="1200" b="1">
                  <a:solidFill>
                    <a:srgbClr val="FFC000"/>
                  </a:solidFill>
                  <a:latin typeface="Arial Narrow" pitchFamily="34" charset="0"/>
                </a:rPr>
                <a:t>X-ray</a:t>
              </a:r>
            </a:p>
            <a:p>
              <a:pPr eaLnBrk="1" hangingPunct="1">
                <a:buSzPct val="100000"/>
              </a:pPr>
              <a:r>
                <a:rPr lang="es-ES" sz="1200" b="1">
                  <a:solidFill>
                    <a:srgbClr val="FFC000"/>
                  </a:solidFill>
                  <a:latin typeface="Arial Narrow" pitchFamily="34" charset="0"/>
                </a:rPr>
                <a:t>station</a:t>
              </a:r>
            </a:p>
          </p:txBody>
        </p:sp>
        <p:sp>
          <p:nvSpPr>
            <p:cNvPr id="13336" name="Text Box 9"/>
            <p:cNvSpPr txBox="1">
              <a:spLocks noChangeArrowheads="1"/>
            </p:cNvSpPr>
            <p:nvPr/>
          </p:nvSpPr>
          <p:spPr bwMode="auto">
            <a:xfrm>
              <a:off x="2339975" y="3019546"/>
              <a:ext cx="595313" cy="46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9pPr>
            </a:lstStyle>
            <a:p>
              <a:pPr eaLnBrk="1" hangingPunct="1">
                <a:buSzPct val="100000"/>
              </a:pPr>
              <a:r>
                <a:rPr lang="es-ES" sz="1200" b="1">
                  <a:solidFill>
                    <a:srgbClr val="FFC000"/>
                  </a:solidFill>
                  <a:latin typeface="Arial Narrow" pitchFamily="34" charset="0"/>
                </a:rPr>
                <a:t>proton</a:t>
              </a:r>
            </a:p>
            <a:p>
              <a:pPr eaLnBrk="1" hangingPunct="1">
                <a:buSzPct val="100000"/>
              </a:pPr>
              <a:r>
                <a:rPr lang="es-ES" sz="1200" b="1">
                  <a:solidFill>
                    <a:srgbClr val="FFC000"/>
                  </a:solidFill>
                  <a:latin typeface="Arial Narrow" pitchFamily="34" charset="0"/>
                </a:rPr>
                <a:t>Exp.</a:t>
              </a:r>
            </a:p>
          </p:txBody>
        </p:sp>
        <p:sp>
          <p:nvSpPr>
            <p:cNvPr id="13322" name="Text Box 9"/>
            <p:cNvSpPr txBox="1">
              <a:spLocks noChangeArrowheads="1"/>
            </p:cNvSpPr>
            <p:nvPr/>
          </p:nvSpPr>
          <p:spPr bwMode="auto">
            <a:xfrm>
              <a:off x="4369203" y="3730648"/>
              <a:ext cx="1126550" cy="610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pitchFamily="66" charset="0"/>
                  <a:ea typeface="Droid Sans Fallback"/>
                  <a:cs typeface="Droid Sans Fallback"/>
                </a:defRPr>
              </a:lvl9pPr>
            </a:lstStyle>
            <a:p>
              <a:pPr eaLnBrk="1" hangingPunct="1">
                <a:buSzPct val="100000"/>
              </a:pPr>
              <a:r>
                <a:rPr lang="es-ES" sz="1400" b="1" dirty="0">
                  <a:latin typeface="Arial Narrow" pitchFamily="34" charset="0"/>
                </a:rPr>
                <a:t>Laser </a:t>
              </a:r>
            </a:p>
            <a:p>
              <a:pPr eaLnBrk="1" hangingPunct="1">
                <a:buSzPct val="100000"/>
              </a:pPr>
              <a:r>
                <a:rPr lang="es-ES" sz="1400" b="1" dirty="0" err="1">
                  <a:latin typeface="Arial Narrow" pitchFamily="34" charset="0"/>
                </a:rPr>
                <a:t>clean</a:t>
              </a:r>
              <a:r>
                <a:rPr lang="es-ES" sz="1400" b="1" dirty="0">
                  <a:latin typeface="Arial Narrow" pitchFamily="34" charset="0"/>
                </a:rPr>
                <a:t> </a:t>
              </a:r>
              <a:r>
                <a:rPr lang="es-ES" sz="1400" b="1" dirty="0" err="1">
                  <a:latin typeface="Arial Narrow" pitchFamily="34" charset="0"/>
                </a:rPr>
                <a:t>room</a:t>
              </a:r>
              <a:endParaRPr lang="es-ES" sz="1400" b="1" dirty="0">
                <a:latin typeface="Arial Narrow" pitchFamily="34" charset="0"/>
              </a:endParaRPr>
            </a:p>
          </p:txBody>
        </p:sp>
      </p:grp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33" name="1 CuadroTexto"/>
          <p:cNvSpPr txBox="1">
            <a:spLocks noChangeArrowheads="1"/>
          </p:cNvSpPr>
          <p:nvPr/>
        </p:nvSpPr>
        <p:spPr bwMode="auto">
          <a:xfrm>
            <a:off x="5991104" y="3492500"/>
            <a:ext cx="313733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 marL="285750" indent="-285750" eaLnBrk="0" hangingPunct="0"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marL="0" indent="0" eaLnBrk="1" hangingPunct="1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s-ES" b="1" dirty="0" err="1">
                <a:solidFill>
                  <a:srgbClr val="3366CC"/>
                </a:solidFill>
                <a:latin typeface="Arial Narrow" pitchFamily="34" charset="0"/>
              </a:rPr>
              <a:t>Facilities</a:t>
            </a:r>
            <a:r>
              <a:rPr lang="es-ES" dirty="0">
                <a:solidFill>
                  <a:srgbClr val="0070C0"/>
                </a:solidFill>
                <a:latin typeface="Arial Narrow" pitchFamily="34" charset="0"/>
              </a:rPr>
              <a:t>:</a:t>
            </a:r>
          </a:p>
          <a:p>
            <a:pPr marL="0" indent="0" eaLnBrk="1" hangingPunct="1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s-ES" dirty="0">
                <a:solidFill>
                  <a:srgbClr val="0070C0"/>
                </a:solidFill>
                <a:latin typeface="Arial Narrow"/>
              </a:rPr>
              <a:t>- Alpha 10/XS laser </a:t>
            </a:r>
            <a:r>
              <a:rPr lang="es-ES" dirty="0" err="1">
                <a:solidFill>
                  <a:srgbClr val="0070C0"/>
                </a:solidFill>
                <a:latin typeface="Arial Narrow"/>
              </a:rPr>
              <a:t>from</a:t>
            </a:r>
            <a:r>
              <a:rPr lang="es-ES" dirty="0">
                <a:solidFill>
                  <a:srgbClr val="0070C0"/>
                </a:solidFill>
                <a:latin typeface="Arial Narrow"/>
              </a:rPr>
              <a:t> Thales.</a:t>
            </a:r>
          </a:p>
          <a:p>
            <a:pPr marL="0" indent="0" eaLnBrk="1" hangingPunct="1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s-ES" dirty="0">
                <a:solidFill>
                  <a:srgbClr val="0070C0"/>
                </a:solidFill>
                <a:latin typeface="Arial Narrow"/>
              </a:rPr>
              <a:t>- </a:t>
            </a:r>
            <a:r>
              <a:rPr lang="es-ES" dirty="0" err="1">
                <a:solidFill>
                  <a:srgbClr val="0070C0"/>
                </a:solidFill>
                <a:latin typeface="Arial Narrow"/>
              </a:rPr>
              <a:t>Clean</a:t>
            </a:r>
            <a:r>
              <a:rPr lang="es-ES" dirty="0">
                <a:solidFill>
                  <a:srgbClr val="0070C0"/>
                </a:solidFill>
                <a:latin typeface="Arial Narrow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Arial Narrow"/>
              </a:rPr>
              <a:t>room</a:t>
            </a:r>
            <a:r>
              <a:rPr lang="es-ES" dirty="0">
                <a:solidFill>
                  <a:srgbClr val="0070C0"/>
                </a:solidFill>
                <a:latin typeface="Arial Narrow"/>
              </a:rPr>
              <a:t>.</a:t>
            </a:r>
          </a:p>
          <a:p>
            <a:pPr marL="0" indent="0" eaLnBrk="1" hangingPunct="1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s-ES" dirty="0">
                <a:solidFill>
                  <a:srgbClr val="0070C0"/>
                </a:solidFill>
                <a:latin typeface="Arial Narrow"/>
              </a:rPr>
              <a:t>- </a:t>
            </a:r>
            <a:r>
              <a:rPr lang="es-ES" dirty="0" err="1">
                <a:solidFill>
                  <a:srgbClr val="0070C0"/>
                </a:solidFill>
                <a:latin typeface="Arial Narrow"/>
              </a:rPr>
              <a:t>Radioprotected</a:t>
            </a:r>
            <a:r>
              <a:rPr lang="es-ES" dirty="0">
                <a:solidFill>
                  <a:srgbClr val="0070C0"/>
                </a:solidFill>
                <a:latin typeface="Arial Narrow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Arial Narrow"/>
              </a:rPr>
              <a:t>acceleration</a:t>
            </a:r>
            <a:r>
              <a:rPr lang="es-ES" dirty="0">
                <a:solidFill>
                  <a:srgbClr val="0070C0"/>
                </a:solidFill>
                <a:latin typeface="Arial Narrow"/>
              </a:rPr>
              <a:t> </a:t>
            </a:r>
            <a:r>
              <a:rPr lang="es-ES" dirty="0" err="1">
                <a:solidFill>
                  <a:srgbClr val="0070C0"/>
                </a:solidFill>
                <a:latin typeface="Arial Narrow"/>
              </a:rPr>
              <a:t>area</a:t>
            </a:r>
            <a:r>
              <a:rPr lang="es-ES" dirty="0">
                <a:solidFill>
                  <a:srgbClr val="0070C0"/>
                </a:solidFill>
                <a:latin typeface="Arial Narrow"/>
              </a:rPr>
              <a:t>.</a:t>
            </a:r>
          </a:p>
          <a:p>
            <a:pPr marL="0" indent="0" eaLnBrk="1" hangingPunct="1">
              <a:buClr>
                <a:srgbClr val="000000"/>
              </a:buClr>
              <a:buSzPct val="100000"/>
            </a:pPr>
            <a:r>
              <a:rPr lang="es-ES" dirty="0">
                <a:solidFill>
                  <a:srgbClr val="0070C0"/>
                </a:solidFill>
                <a:latin typeface="Arial Narrow"/>
              </a:rPr>
              <a:t>- </a:t>
            </a:r>
            <a:r>
              <a:rPr lang="es-ES" dirty="0" err="1">
                <a:solidFill>
                  <a:srgbClr val="0070C0"/>
                </a:solidFill>
                <a:latin typeface="Arial Narrow"/>
              </a:rPr>
              <a:t>Instrumentation</a:t>
            </a:r>
            <a:r>
              <a:rPr lang="es-ES" dirty="0">
                <a:solidFill>
                  <a:srgbClr val="0070C0"/>
                </a:solidFill>
                <a:latin typeface="Arial Narrow"/>
              </a:rPr>
              <a:t> and laser </a:t>
            </a:r>
            <a:r>
              <a:rPr lang="es-ES" dirty="0" err="1">
                <a:solidFill>
                  <a:srgbClr val="0070C0"/>
                </a:solidFill>
                <a:latin typeface="Arial Narrow"/>
              </a:rPr>
              <a:t>labs</a:t>
            </a:r>
            <a:r>
              <a:rPr lang="es-ES" dirty="0">
                <a:solidFill>
                  <a:srgbClr val="0070C0"/>
                </a:solidFill>
                <a:latin typeface="Arial Narrow"/>
              </a:rPr>
              <a:t>.</a:t>
            </a: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37" name="1 CuadroTexto"/>
          <p:cNvSpPr txBox="1">
            <a:spLocks noChangeArrowheads="1"/>
          </p:cNvSpPr>
          <p:nvPr/>
        </p:nvSpPr>
        <p:spPr bwMode="auto">
          <a:xfrm>
            <a:off x="5940152" y="5440553"/>
            <a:ext cx="324036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marL="0" indent="0" eaLnBrk="1" hangingPunct="1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s-ES" b="1" dirty="0" err="1">
                <a:solidFill>
                  <a:srgbClr val="0070C0"/>
                </a:solidFill>
                <a:latin typeface="Arial Narrow" pitchFamily="34" charset="0"/>
              </a:rPr>
              <a:t>Two</a:t>
            </a:r>
            <a:r>
              <a:rPr lang="es-ES" b="1" dirty="0">
                <a:solidFill>
                  <a:srgbClr val="0070C0"/>
                </a:solidFill>
                <a:latin typeface="Arial Narrow" pitchFamily="34" charset="0"/>
              </a:rPr>
              <a:t> laser </a:t>
            </a:r>
            <a:r>
              <a:rPr lang="es-ES" b="1" dirty="0" err="1">
                <a:solidFill>
                  <a:srgbClr val="0070C0"/>
                </a:solidFill>
                <a:latin typeface="Arial Narrow" pitchFamily="34" charset="0"/>
              </a:rPr>
              <a:t>lines</a:t>
            </a:r>
            <a:r>
              <a:rPr lang="es-ES" dirty="0">
                <a:solidFill>
                  <a:srgbClr val="0070C0"/>
                </a:solidFill>
                <a:latin typeface="Arial Narrow" pitchFamily="34" charset="0"/>
              </a:rPr>
              <a:t>:</a:t>
            </a:r>
          </a:p>
          <a:p>
            <a:pPr marL="0" indent="0" eaLnBrk="1" hangingPunct="1">
              <a:spcAft>
                <a:spcPts val="900"/>
              </a:spcAft>
              <a:buClr>
                <a:srgbClr val="000000"/>
              </a:buClr>
              <a:buSzPct val="100000"/>
            </a:pPr>
            <a:r>
              <a:rPr lang="es-ES" sz="1600" dirty="0">
                <a:solidFill>
                  <a:srgbClr val="0070C0"/>
                </a:solidFill>
                <a:latin typeface="Arial Narrow" pitchFamily="34" charset="0"/>
              </a:rPr>
              <a:t> - 1 </a:t>
            </a:r>
            <a:r>
              <a:rPr lang="es-ES" sz="1600" dirty="0" err="1">
                <a:solidFill>
                  <a:srgbClr val="0070C0"/>
                </a:solidFill>
                <a:latin typeface="Arial Narrow" pitchFamily="34" charset="0"/>
              </a:rPr>
              <a:t>mJ</a:t>
            </a:r>
            <a:r>
              <a:rPr lang="es-ES" sz="1600" dirty="0">
                <a:solidFill>
                  <a:srgbClr val="0070C0"/>
                </a:solidFill>
                <a:latin typeface="Arial Narrow" pitchFamily="34" charset="0"/>
              </a:rPr>
              <a:t>, 1 kHz, 35 </a:t>
            </a:r>
            <a:r>
              <a:rPr lang="es-ES" sz="1600" dirty="0" err="1">
                <a:solidFill>
                  <a:srgbClr val="0070C0"/>
                </a:solidFill>
                <a:latin typeface="Arial Narrow" pitchFamily="34" charset="0"/>
              </a:rPr>
              <a:t>fs</a:t>
            </a:r>
            <a:r>
              <a:rPr lang="es-ES" sz="1600" dirty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Arial Narrow" pitchFamily="34" charset="0"/>
              </a:rPr>
              <a:t>for</a:t>
            </a:r>
            <a:r>
              <a:rPr lang="es-ES" sz="1600" dirty="0">
                <a:solidFill>
                  <a:srgbClr val="0070C0"/>
                </a:solidFill>
                <a:latin typeface="Arial Narrow" pitchFamily="34" charset="0"/>
              </a:rPr>
              <a:t> X-</a:t>
            </a:r>
            <a:r>
              <a:rPr lang="es-ES" sz="1600" dirty="0" err="1">
                <a:solidFill>
                  <a:srgbClr val="0070C0"/>
                </a:solidFill>
                <a:latin typeface="Arial Narrow" pitchFamily="34" charset="0"/>
              </a:rPr>
              <a:t>ray</a:t>
            </a:r>
            <a:r>
              <a:rPr lang="es-ES" sz="1600" dirty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Arial Narrow" pitchFamily="34" charset="0"/>
              </a:rPr>
              <a:t>generation</a:t>
            </a:r>
            <a:endParaRPr lang="es-ES" sz="1600" dirty="0">
              <a:solidFill>
                <a:srgbClr val="0070C0"/>
              </a:solidFill>
              <a:latin typeface="Arial Narrow" pitchFamily="34" charset="0"/>
            </a:endParaRPr>
          </a:p>
          <a:p>
            <a:pPr marL="0" indent="0" eaLnBrk="1" hangingPunct="1">
              <a:spcAft>
                <a:spcPts val="600"/>
              </a:spcAft>
              <a:buClr>
                <a:srgbClr val="000000"/>
              </a:buClr>
              <a:buSzPct val="100000"/>
            </a:pPr>
            <a:r>
              <a:rPr lang="es-ES" sz="1600" dirty="0">
                <a:solidFill>
                  <a:srgbClr val="0070C0"/>
                </a:solidFill>
                <a:latin typeface="Arial Narrow" pitchFamily="34" charset="0"/>
              </a:rPr>
              <a:t> - 1 J, 10 Hz, 25 </a:t>
            </a:r>
            <a:r>
              <a:rPr lang="es-ES" sz="1600" dirty="0" err="1">
                <a:solidFill>
                  <a:srgbClr val="0070C0"/>
                </a:solidFill>
                <a:latin typeface="Arial Narrow" pitchFamily="34" charset="0"/>
              </a:rPr>
              <a:t>fs</a:t>
            </a:r>
            <a:r>
              <a:rPr lang="es-ES" sz="1600" dirty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Arial Narrow" pitchFamily="34" charset="0"/>
              </a:rPr>
              <a:t>for</a:t>
            </a:r>
            <a:r>
              <a:rPr lang="es-ES" sz="1600" dirty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Arial Narrow" pitchFamily="34" charset="0"/>
              </a:rPr>
              <a:t>proton</a:t>
            </a:r>
            <a:r>
              <a:rPr lang="es-ES" sz="1600" dirty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es-ES" sz="1600" dirty="0" err="1">
                <a:solidFill>
                  <a:srgbClr val="0070C0"/>
                </a:solidFill>
                <a:latin typeface="Arial Narrow" pitchFamily="34" charset="0"/>
              </a:rPr>
              <a:t>acceleration</a:t>
            </a:r>
            <a:r>
              <a:rPr lang="es-ES" sz="1600" dirty="0">
                <a:solidFill>
                  <a:srgbClr val="0070C0"/>
                </a:solidFill>
                <a:latin typeface="Arial Narrow" pitchFamily="34" charset="0"/>
              </a:rPr>
              <a:t>  </a:t>
            </a:r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168400" y="474663"/>
            <a:ext cx="6777038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s-ES" sz="2800">
                <a:solidFill>
                  <a:srgbClr val="003366"/>
                </a:solidFill>
                <a:latin typeface="Arial Narrow" pitchFamily="34" charset="0"/>
              </a:rPr>
              <a:t>Laser </a:t>
            </a:r>
            <a:r>
              <a:rPr lang="es-ES" sz="2800" err="1">
                <a:solidFill>
                  <a:srgbClr val="003366"/>
                </a:solidFill>
                <a:latin typeface="Arial Narrow" pitchFamily="34" charset="0"/>
              </a:rPr>
              <a:t>Laboratory</a:t>
            </a:r>
            <a:r>
              <a:rPr lang="es-ES" sz="2800">
                <a:solidFill>
                  <a:srgbClr val="003366"/>
                </a:solidFill>
                <a:latin typeface="Arial Narrow" pitchFamily="34" charset="0"/>
              </a:rPr>
              <a:t> </a:t>
            </a:r>
            <a:r>
              <a:rPr lang="es-ES" sz="2800" err="1">
                <a:solidFill>
                  <a:srgbClr val="003366"/>
                </a:solidFill>
                <a:latin typeface="Arial Narrow" pitchFamily="34" charset="0"/>
              </a:rPr>
              <a:t>for</a:t>
            </a:r>
            <a:r>
              <a:rPr lang="es-ES" sz="2800">
                <a:solidFill>
                  <a:srgbClr val="003366"/>
                </a:solidFill>
                <a:latin typeface="Arial Narrow" pitchFamily="34" charset="0"/>
              </a:rPr>
              <a:t> </a:t>
            </a:r>
            <a:r>
              <a:rPr lang="es-ES" sz="2800" err="1">
                <a:solidFill>
                  <a:srgbClr val="003366"/>
                </a:solidFill>
                <a:latin typeface="Arial Narrow" pitchFamily="34" charset="0"/>
              </a:rPr>
              <a:t>Acceleration</a:t>
            </a:r>
            <a:r>
              <a:rPr lang="es-ES" sz="2800">
                <a:solidFill>
                  <a:srgbClr val="003366"/>
                </a:solidFill>
                <a:latin typeface="Arial Narrow" pitchFamily="34" charset="0"/>
              </a:rPr>
              <a:t> and </a:t>
            </a:r>
            <a:r>
              <a:rPr lang="es-ES" sz="2800" err="1">
                <a:solidFill>
                  <a:srgbClr val="003366"/>
                </a:solidFill>
                <a:latin typeface="Arial Narrow" pitchFamily="34" charset="0"/>
              </a:rPr>
              <a:t>Applications</a:t>
            </a:r>
            <a:r>
              <a:rPr lang="es-ES" sz="2800">
                <a:solidFill>
                  <a:srgbClr val="003366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39" name="Imagen 24" descr="Imagen que contiene interior, pared, rojo, mesa&#10;&#10;Descripción generada automáticamente">
            <a:extLst>
              <a:ext uri="{FF2B5EF4-FFF2-40B4-BE49-F238E27FC236}">
                <a16:creationId xmlns:a16="http://schemas.microsoft.com/office/drawing/2014/main" id="{5810EA54-7AF4-45A9-B5AF-83F08672BB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03" y="2107122"/>
            <a:ext cx="2136790" cy="1410656"/>
          </a:xfrm>
          <a:prstGeom prst="rect">
            <a:avLst/>
          </a:prstGeom>
        </p:spPr>
      </p:pic>
      <p:pic>
        <p:nvPicPr>
          <p:cNvPr id="6" name="Imaxe 7" descr="Unha imaxe na que se mostra interior, parede, cociña, ferramenta&#10;&#10;Descrición xerada automaticamente">
            <a:extLst>
              <a:ext uri="{FF2B5EF4-FFF2-40B4-BE49-F238E27FC236}">
                <a16:creationId xmlns:a16="http://schemas.microsoft.com/office/drawing/2014/main" id="{A1EF3DCD-FF00-A5D3-D46A-BAFFDC5E1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834" y="1348019"/>
            <a:ext cx="2714625" cy="1543050"/>
          </a:xfrm>
          <a:prstGeom prst="rect">
            <a:avLst/>
          </a:prstGeom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FB2DD71A-487A-D33B-19FD-C5584397D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980" y="4692488"/>
            <a:ext cx="607536" cy="45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s-ES" sz="1400" b="1">
                <a:latin typeface="Arial Narrow" pitchFamily="34" charset="0"/>
              </a:rPr>
              <a:t>Control</a:t>
            </a:r>
          </a:p>
          <a:p>
            <a:pPr eaLnBrk="1" hangingPunct="1">
              <a:buSzPct val="100000"/>
            </a:pPr>
            <a:r>
              <a:rPr lang="es-ES" sz="1400" b="1">
                <a:latin typeface="Arial Narrow" pitchFamily="34" charset="0"/>
              </a:rPr>
              <a:t>room</a:t>
            </a:r>
          </a:p>
        </p:txBody>
      </p:sp>
      <p:pic>
        <p:nvPicPr>
          <p:cNvPr id="10" name="Imaxe 10" descr="Unha imaxe na que se mostra texto, interior, cociña, sala de hospital&#10;&#10;Descrición xerada automaticamente">
            <a:extLst>
              <a:ext uri="{FF2B5EF4-FFF2-40B4-BE49-F238E27FC236}">
                <a16:creationId xmlns:a16="http://schemas.microsoft.com/office/drawing/2014/main" id="{8CC3A50C-3C12-08A9-200D-8A0F2915D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24" y="5386156"/>
            <a:ext cx="1834810" cy="1134862"/>
          </a:xfrm>
          <a:prstGeom prst="rect">
            <a:avLst/>
          </a:prstGeom>
        </p:spPr>
      </p:pic>
      <p:pic>
        <p:nvPicPr>
          <p:cNvPr id="11" name="Imaxe 11" descr="Unha imaxe na que se mostra texto, interior, chan, sala&#10;&#10;Descrición xerada automaticamente">
            <a:extLst>
              <a:ext uri="{FF2B5EF4-FFF2-40B4-BE49-F238E27FC236}">
                <a16:creationId xmlns:a16="http://schemas.microsoft.com/office/drawing/2014/main" id="{5D08EEF1-201E-DA51-F1E0-C17C40B22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6219" y="5666682"/>
            <a:ext cx="1638300" cy="1095375"/>
          </a:xfrm>
          <a:prstGeom prst="rect">
            <a:avLst/>
          </a:prstGeom>
        </p:spPr>
      </p:pic>
      <p:pic>
        <p:nvPicPr>
          <p:cNvPr id="35" name="Picture 1">
            <a:extLst>
              <a:ext uri="{FF2B5EF4-FFF2-40B4-BE49-F238E27FC236}">
                <a16:creationId xmlns:a16="http://schemas.microsoft.com/office/drawing/2014/main" id="{712850F6-9F70-6A3C-8401-AB551CABBDC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658018" y="1325482"/>
            <a:ext cx="3325962" cy="1945883"/>
          </a:xfrm>
          <a:prstGeom prst="roundRect">
            <a:avLst>
              <a:gd name="adj" fmla="val 8474"/>
            </a:avLst>
          </a:prstGeom>
          <a:ln w="12700">
            <a:solidFill>
              <a:srgbClr val="022147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1 Marcador de pie de página">
            <a:extLst>
              <a:ext uri="{FF2B5EF4-FFF2-40B4-BE49-F238E27FC236}">
                <a16:creationId xmlns:a16="http://schemas.microsoft.com/office/drawing/2014/main" id="{37ACF2FD-AD07-228F-5A99-CB53A7DB57A2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11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6" descr="usc">
            <a:extLst>
              <a:ext uri="{FF2B5EF4-FFF2-40B4-BE49-F238E27FC236}">
                <a16:creationId xmlns:a16="http://schemas.microsoft.com/office/drawing/2014/main" id="{926AB6C5-6B5A-CECB-A9EC-CF9F7073F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47" y="1341437"/>
            <a:ext cx="9906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334E49E-C3B2-2F4E-DB54-20E1AA5CE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13" y="1348963"/>
            <a:ext cx="595630" cy="59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59">
            <a:extLst>
              <a:ext uri="{FF2B5EF4-FFF2-40B4-BE49-F238E27FC236}">
                <a16:creationId xmlns:a16="http://schemas.microsoft.com/office/drawing/2014/main" id="{E921375F-C226-D7F2-33B8-1CFA8E94D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832036088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>
            <a:extLst>
              <a:ext uri="{FF2B5EF4-FFF2-40B4-BE49-F238E27FC236}">
                <a16:creationId xmlns:a16="http://schemas.microsoft.com/office/drawing/2014/main" id="{D1CA5E38-C58F-4A9E-87D5-4AEACD6E4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5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BE2C5516-EFCD-48D6-98AA-08F3802A6EC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7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169988" y="474663"/>
            <a:ext cx="435437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Laser-accelerated ions at CLPU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 dirty="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FFB82484-0727-E129-6A1B-025D78009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760" y="1410828"/>
            <a:ext cx="4103479" cy="2753017"/>
          </a:xfrm>
          <a:prstGeom prst="roundRect">
            <a:avLst>
              <a:gd name="adj" fmla="val 7441"/>
            </a:avLst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95A2B706-23B9-836B-F1B0-60F019760B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523" b="34384"/>
          <a:stretch/>
        </p:blipFill>
        <p:spPr>
          <a:xfrm>
            <a:off x="0" y="4265786"/>
            <a:ext cx="9144000" cy="2578044"/>
          </a:xfrm>
          <a:prstGeom prst="rect">
            <a:avLst/>
          </a:prstGeom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79120" y="1619676"/>
            <a:ext cx="4272621" cy="134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dirty="0">
                <a:solidFill>
                  <a:srgbClr val="0033CC"/>
                </a:solidFill>
                <a:latin typeface="Arial Narrow"/>
              </a:rPr>
              <a:t>Beam times at CLPU (October 2022, May 2024):</a:t>
            </a:r>
            <a:endParaRPr lang="en-US" dirty="0">
              <a:solidFill>
                <a:srgbClr val="0033CC"/>
              </a:solidFill>
              <a:latin typeface="Arial Narrow" pitchFamily="34" charset="0"/>
            </a:endParaRPr>
          </a:p>
          <a:p>
            <a:pPr>
              <a:spcAft>
                <a:spcPts val="600"/>
              </a:spcAft>
              <a:buClr>
                <a:srgbClr val="0099CC"/>
              </a:buClr>
              <a:buFont typeface="Arial Narrow" pitchFamily="34" charset="0"/>
              <a:buChar char="-"/>
            </a:pPr>
            <a:r>
              <a:rPr lang="en-US" sz="1600" dirty="0">
                <a:solidFill>
                  <a:srgbClr val="0099CC"/>
                </a:solidFill>
                <a:latin typeface="Arial Narrow"/>
              </a:rPr>
              <a:t> Laser-induced neutron generation.</a:t>
            </a:r>
          </a:p>
          <a:p>
            <a:pPr eaLnBrk="1" hangingPunct="1">
              <a:spcAft>
                <a:spcPts val="600"/>
              </a:spcAft>
              <a:buClr>
                <a:srgbClr val="0099CC"/>
              </a:buClr>
              <a:buFont typeface="Arial Narrow" pitchFamily="34" charset="0"/>
              <a:buChar char="-"/>
            </a:pPr>
            <a:r>
              <a:rPr lang="en-US" sz="1600" dirty="0">
                <a:solidFill>
                  <a:srgbClr val="0099CC"/>
                </a:solidFill>
                <a:latin typeface="Arial Narrow"/>
              </a:rPr>
              <a:t> Ion acceleration with the L2A2 wheel target.</a:t>
            </a:r>
          </a:p>
          <a:p>
            <a:pPr eaLnBrk="1" hangingPunct="1">
              <a:spcAft>
                <a:spcPts val="600"/>
              </a:spcAft>
              <a:buClr>
                <a:srgbClr val="0099CC"/>
              </a:buClr>
              <a:buFont typeface="Arial Narrow" pitchFamily="34" charset="0"/>
              <a:buChar char="-"/>
            </a:pPr>
            <a:r>
              <a:rPr lang="en-US" sz="1600" dirty="0">
                <a:solidFill>
                  <a:srgbClr val="0099CC"/>
                </a:solidFill>
                <a:latin typeface="Arial Narrow"/>
              </a:rPr>
              <a:t> </a:t>
            </a:r>
            <a:r>
              <a:rPr lang="en-US" sz="1600" baseline="30000" dirty="0">
                <a:solidFill>
                  <a:srgbClr val="0099CC"/>
                </a:solidFill>
                <a:latin typeface="Arial Narrow"/>
              </a:rPr>
              <a:t>11</a:t>
            </a:r>
            <a:r>
              <a:rPr lang="en-US" sz="1600" dirty="0">
                <a:solidFill>
                  <a:srgbClr val="0099CC"/>
                </a:solidFill>
                <a:latin typeface="Arial Narrow"/>
              </a:rPr>
              <a:t>C production with a 1 PW laser system.</a:t>
            </a:r>
          </a:p>
        </p:txBody>
      </p:sp>
    </p:spTree>
    <p:extLst>
      <p:ext uri="{BB962C8B-B14F-4D97-AF65-F5344CB8AC3E}">
        <p14:creationId xmlns:p14="http://schemas.microsoft.com/office/powerpoint/2010/main" val="532408942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">
            <a:extLst>
              <a:ext uri="{FF2B5EF4-FFF2-40B4-BE49-F238E27FC236}">
                <a16:creationId xmlns:a16="http://schemas.microsoft.com/office/drawing/2014/main" id="{D1CA5E38-C58F-4A9E-87D5-4AEACD6E4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5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BE2C5516-EFCD-48D6-98AA-08F3802A6EC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7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169988" y="474663"/>
            <a:ext cx="435437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Laser-accelerated ions at CLPU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55D98-B061-F545-BD78-2D9FC0DBF6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2" t="6602" r="12997" b="9903"/>
          <a:stretch/>
        </p:blipFill>
        <p:spPr>
          <a:xfrm>
            <a:off x="5225252" y="1421787"/>
            <a:ext cx="2008397" cy="27843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48CFF5-39FA-3A24-BB99-B7E185E44F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2" r="24223" b="20830"/>
          <a:stretch/>
        </p:blipFill>
        <p:spPr>
          <a:xfrm>
            <a:off x="525685" y="1728392"/>
            <a:ext cx="4699567" cy="2406277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875121" y="4206140"/>
            <a:ext cx="3089104" cy="2582271"/>
            <a:chOff x="875121" y="4206140"/>
            <a:chExt cx="3089104" cy="2582271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121" y="4237808"/>
              <a:ext cx="3089104" cy="2550603"/>
            </a:xfrm>
            <a:prstGeom prst="rect">
              <a:avLst/>
            </a:prstGeom>
          </p:spPr>
        </p:pic>
        <p:sp>
          <p:nvSpPr>
            <p:cNvPr id="6" name="5 Rectángulo"/>
            <p:cNvSpPr/>
            <p:nvPr/>
          </p:nvSpPr>
          <p:spPr bwMode="auto">
            <a:xfrm>
              <a:off x="1730242" y="4206140"/>
              <a:ext cx="1325059" cy="1249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4" charset="0"/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4691253" y="4222652"/>
            <a:ext cx="3828463" cy="2626994"/>
            <a:chOff x="4056184" y="4222652"/>
            <a:chExt cx="3828463" cy="2626994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84" y="4237808"/>
              <a:ext cx="3828463" cy="2611838"/>
            </a:xfrm>
            <a:prstGeom prst="rect">
              <a:avLst/>
            </a:prstGeom>
          </p:spPr>
        </p:pic>
        <p:sp>
          <p:nvSpPr>
            <p:cNvPr id="14" name="13 Rectángulo"/>
            <p:cNvSpPr/>
            <p:nvPr/>
          </p:nvSpPr>
          <p:spPr bwMode="auto">
            <a:xfrm>
              <a:off x="5274527" y="4222652"/>
              <a:ext cx="1325059" cy="1249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4" charset="0"/>
              </a:endParaRPr>
            </a:p>
          </p:txBody>
        </p:sp>
      </p:grp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 dirty="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481013" y="1311275"/>
            <a:ext cx="268084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000" dirty="0">
                <a:solidFill>
                  <a:srgbClr val="990033"/>
                </a:solidFill>
                <a:latin typeface="Arial Narrow"/>
              </a:rPr>
              <a:t>Multi-shot ion acceleration.</a:t>
            </a:r>
            <a:endParaRPr lang="en-US" sz="2000" dirty="0">
              <a:solidFill>
                <a:srgbClr val="990033"/>
              </a:solidFill>
              <a:latin typeface="Arial Narrow" pitchFamily="34" charset="0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074" y="1418281"/>
            <a:ext cx="3162069" cy="2787859"/>
          </a:xfrm>
          <a:prstGeom prst="rect">
            <a:avLst/>
          </a:prstGeom>
        </p:spPr>
      </p:pic>
      <p:sp>
        <p:nvSpPr>
          <p:cNvPr id="7" name="1 Marcador de pie de página">
            <a:extLst>
              <a:ext uri="{FF2B5EF4-FFF2-40B4-BE49-F238E27FC236}">
                <a16:creationId xmlns:a16="http://schemas.microsoft.com/office/drawing/2014/main" id="{38144418-1D33-81B1-B8D0-2B3FC539284D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13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399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6149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36838"/>
            <a:ext cx="136048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13 CuadroTexto"/>
          <p:cNvSpPr txBox="1">
            <a:spLocks noChangeArrowheads="1"/>
          </p:cNvSpPr>
          <p:nvPr/>
        </p:nvSpPr>
        <p:spPr bwMode="auto">
          <a:xfrm>
            <a:off x="461963" y="1412875"/>
            <a:ext cx="84312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>
                <a:solidFill>
                  <a:srgbClr val="0033CC"/>
                </a:solidFill>
                <a:latin typeface="Arial Narrow" pitchFamily="34" charset="0"/>
              </a:rPr>
              <a:t>Laser-plasma acceleration could be the enabling technology to produce in-house on-demand doses of PET probes of interest at low cost, in an automated, user-friendly device. The compact size of laser-plasma accelerators would reduce the capital cost of the accelerator and the required infrastructures, in particular radiation shielding.</a:t>
            </a:r>
            <a:endParaRPr lang="es-ES">
              <a:solidFill>
                <a:srgbClr val="0033CC"/>
              </a:solidFill>
              <a:latin typeface="Arial Narrow" pitchFamily="34" charset="0"/>
            </a:endParaRPr>
          </a:p>
        </p:txBody>
      </p:sp>
      <p:grpSp>
        <p:nvGrpSpPr>
          <p:cNvPr id="6152" name="28 Grupo"/>
          <p:cNvGrpSpPr>
            <a:grpSpLocks/>
          </p:cNvGrpSpPr>
          <p:nvPr/>
        </p:nvGrpSpPr>
        <p:grpSpPr bwMode="auto">
          <a:xfrm>
            <a:off x="7083425" y="2708275"/>
            <a:ext cx="1520825" cy="1430338"/>
            <a:chOff x="7452320" y="4941762"/>
            <a:chExt cx="1520715" cy="1430463"/>
          </a:xfrm>
        </p:grpSpPr>
        <p:pic>
          <p:nvPicPr>
            <p:cNvPr id="6166" name="27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4941762"/>
              <a:ext cx="1520715" cy="143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7" name="30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7305" y="5067728"/>
              <a:ext cx="268477" cy="15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8" name="31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1544" y="5505076"/>
              <a:ext cx="268477" cy="15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9" name="32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358" y="5806997"/>
              <a:ext cx="268477" cy="15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0" name="33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236" y="5349999"/>
              <a:ext cx="268477" cy="15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1" name="34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7385" y="6012044"/>
              <a:ext cx="268477" cy="15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53" name="45 Grupo"/>
          <p:cNvGrpSpPr>
            <a:grpSpLocks/>
          </p:cNvGrpSpPr>
          <p:nvPr/>
        </p:nvGrpSpPr>
        <p:grpSpPr bwMode="auto">
          <a:xfrm>
            <a:off x="2528888" y="2727325"/>
            <a:ext cx="1519237" cy="1430338"/>
            <a:chOff x="7461955" y="3321050"/>
            <a:chExt cx="1520715" cy="1430463"/>
          </a:xfrm>
        </p:grpSpPr>
        <p:pic>
          <p:nvPicPr>
            <p:cNvPr id="6160" name="28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955" y="3321050"/>
              <a:ext cx="1520715" cy="143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1" name="5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652" y="3757715"/>
              <a:ext cx="307588" cy="415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9" name="48 Conector recto de flecha"/>
            <p:cNvCxnSpPr/>
            <p:nvPr/>
          </p:nvCxnSpPr>
          <p:spPr bwMode="auto">
            <a:xfrm flipV="1">
              <a:off x="7922778" y="3644928"/>
              <a:ext cx="54028" cy="325466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49 Conector recto de flecha"/>
            <p:cNvCxnSpPr/>
            <p:nvPr/>
          </p:nvCxnSpPr>
          <p:spPr bwMode="auto">
            <a:xfrm flipH="1">
              <a:off x="7813133" y="4037076"/>
              <a:ext cx="77864" cy="354043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50 Conector recto de flecha"/>
            <p:cNvCxnSpPr/>
            <p:nvPr/>
          </p:nvCxnSpPr>
          <p:spPr bwMode="auto">
            <a:xfrm flipV="1">
              <a:off x="7992696" y="3929116"/>
              <a:ext cx="471946" cy="47629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51 Conector recto de flecha"/>
            <p:cNvCxnSpPr/>
            <p:nvPr/>
          </p:nvCxnSpPr>
          <p:spPr bwMode="auto">
            <a:xfrm>
              <a:off x="7976805" y="4065653"/>
              <a:ext cx="282850" cy="334991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54" name="Picture 29" descr="figura_0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757488"/>
            <a:ext cx="17526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asted-imag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4437063"/>
            <a:ext cx="245110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5" name="pasted-imag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4292600"/>
            <a:ext cx="14287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03263" y="5948363"/>
            <a:ext cx="8189912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t">
            <a:spAutoFit/>
          </a:bodyPr>
          <a:lstStyle>
            <a:lvl1pPr>
              <a:tabLst>
                <a:tab pos="282575" algn="l"/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</a:tabLst>
              <a:defRPr sz="3200"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282575" algn="l"/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</a:tabLst>
              <a:defRPr sz="2800"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282575" algn="l"/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282575" algn="l"/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</a:tabLst>
              <a:defRPr sz="2000"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282575" algn="l"/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</a:tabLst>
              <a:defRPr sz="2000"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5pPr>
            <a:lvl6pPr>
              <a:buFont typeface="Times New Roman" pitchFamily="18" charset="0"/>
              <a:tabLst>
                <a:tab pos="282575" algn="l"/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</a:tabLst>
              <a:defRPr sz="2000"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6pPr>
            <a:lvl7pPr>
              <a:buFont typeface="Times New Roman" pitchFamily="18" charset="0"/>
              <a:tabLst>
                <a:tab pos="282575" algn="l"/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</a:tabLst>
              <a:defRPr sz="2000"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7pPr>
            <a:lvl8pPr>
              <a:buFont typeface="Times New Roman" pitchFamily="18" charset="0"/>
              <a:tabLst>
                <a:tab pos="282575" algn="l"/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</a:tabLst>
              <a:defRPr sz="2000"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8pPr>
            <a:lvl9pPr>
              <a:buFont typeface="Times New Roman" pitchFamily="18" charset="0"/>
              <a:tabLst>
                <a:tab pos="282575" algn="l"/>
                <a:tab pos="739775" algn="l"/>
                <a:tab pos="1196975" algn="l"/>
                <a:tab pos="1654175" algn="l"/>
                <a:tab pos="2111375" algn="l"/>
                <a:tab pos="2568575" algn="l"/>
                <a:tab pos="3025775" algn="l"/>
                <a:tab pos="3482975" algn="l"/>
                <a:tab pos="3940175" algn="l"/>
                <a:tab pos="4397375" algn="l"/>
                <a:tab pos="4854575" algn="l"/>
                <a:tab pos="5311775" algn="l"/>
                <a:tab pos="5768975" algn="l"/>
                <a:tab pos="6226175" algn="l"/>
                <a:tab pos="6683375" algn="l"/>
                <a:tab pos="7140575" algn="l"/>
                <a:tab pos="7597775" algn="l"/>
                <a:tab pos="8054975" algn="l"/>
                <a:tab pos="8512175" algn="l"/>
                <a:tab pos="8969375" algn="l"/>
                <a:tab pos="9426575" algn="l"/>
              </a:tabLst>
              <a:defRPr sz="2000"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spcAft>
                <a:spcPts val="600"/>
              </a:spcAft>
              <a:buSzPct val="100000"/>
              <a:buFont typeface="Times New Roman" pitchFamily="18" charset="0"/>
              <a:buNone/>
              <a:defRPr/>
            </a:pPr>
            <a:r>
              <a:rPr lang="en-US" sz="1800">
                <a:solidFill>
                  <a:srgbClr val="FF9900"/>
                </a:solidFill>
                <a:latin typeface="Arial Narrow"/>
              </a:rPr>
              <a:t>Similar arguments are also valid for the production of radio-nuclides of interest for medical applications other than PET, e.g. </a:t>
            </a:r>
            <a:r>
              <a:rPr lang="en-US" sz="1800" baseline="30000">
                <a:solidFill>
                  <a:srgbClr val="0099CC"/>
                </a:solidFill>
                <a:latin typeface="Arial Narrow"/>
              </a:rPr>
              <a:t>226</a:t>
            </a:r>
            <a:r>
              <a:rPr lang="en-US" sz="1800">
                <a:solidFill>
                  <a:srgbClr val="0099CC"/>
                </a:solidFill>
                <a:latin typeface="Arial Narrow"/>
              </a:rPr>
              <a:t>Rd(</a:t>
            </a:r>
            <a:r>
              <a:rPr lang="en-US" sz="1800" err="1">
                <a:solidFill>
                  <a:srgbClr val="0099CC"/>
                </a:solidFill>
                <a:latin typeface="Symbol"/>
                <a:sym typeface="Symbol"/>
              </a:rPr>
              <a:t>g</a:t>
            </a:r>
            <a:r>
              <a:rPr lang="en-US" sz="1800" err="1">
                <a:solidFill>
                  <a:srgbClr val="0099CC"/>
                </a:solidFill>
                <a:latin typeface="Arial Narrow"/>
              </a:rPr>
              <a:t>,n</a:t>
            </a:r>
            <a:r>
              <a:rPr lang="en-US" sz="1800">
                <a:solidFill>
                  <a:srgbClr val="0099CC"/>
                </a:solidFill>
                <a:latin typeface="Arial Narrow"/>
              </a:rPr>
              <a:t>)</a:t>
            </a:r>
            <a:r>
              <a:rPr lang="en-US" sz="1800" baseline="30000">
                <a:solidFill>
                  <a:srgbClr val="0099CC"/>
                </a:solidFill>
                <a:latin typeface="Arial Narrow"/>
              </a:rPr>
              <a:t>225</a:t>
            </a:r>
            <a:r>
              <a:rPr lang="en-US" sz="1800">
                <a:solidFill>
                  <a:srgbClr val="0099CC"/>
                </a:solidFill>
                <a:latin typeface="Arial Narrow"/>
              </a:rPr>
              <a:t>Rd--&gt;</a:t>
            </a:r>
            <a:r>
              <a:rPr lang="en-US" sz="1800" baseline="30000">
                <a:solidFill>
                  <a:srgbClr val="0099CC"/>
                </a:solidFill>
                <a:latin typeface="Arial Narrow"/>
                <a:sym typeface="Wingdings" pitchFamily="2" charset="2"/>
              </a:rPr>
              <a:t>225</a:t>
            </a:r>
            <a:r>
              <a:rPr lang="en-US" sz="1800">
                <a:solidFill>
                  <a:srgbClr val="0099CC"/>
                </a:solidFill>
                <a:latin typeface="Arial Narrow"/>
                <a:sym typeface="Wingdings" pitchFamily="2" charset="2"/>
              </a:rPr>
              <a:t>Ac</a:t>
            </a:r>
            <a:endParaRPr lang="en-US" sz="1800">
              <a:solidFill>
                <a:srgbClr val="009999"/>
              </a:solidFill>
              <a:latin typeface="Arial Narrow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5690E2B0-F723-84A0-B887-4244EF2B2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74663"/>
            <a:ext cx="554848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Radioisotope production for PET-imaging</a:t>
            </a:r>
          </a:p>
        </p:txBody>
      </p:sp>
      <p:sp>
        <p:nvSpPr>
          <p:cNvPr id="2" name="1 Marcador de pie de página">
            <a:extLst>
              <a:ext uri="{FF2B5EF4-FFF2-40B4-BE49-F238E27FC236}">
                <a16:creationId xmlns:a16="http://schemas.microsoft.com/office/drawing/2014/main" id="{585327CF-B88B-79B0-DF84-30AF1704DA0B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14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59">
            <a:extLst>
              <a:ext uri="{FF2B5EF4-FFF2-40B4-BE49-F238E27FC236}">
                <a16:creationId xmlns:a16="http://schemas.microsoft.com/office/drawing/2014/main" id="{19E670EE-68AC-BA5C-1EBD-AAA3FFDD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1638515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5A55C-2791-6894-2455-1225EC26D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19E1D69-6F13-A377-C255-0F0C65941DE2}"/>
              </a:ext>
            </a:extLst>
          </p:cNvPr>
          <p:cNvSpPr txBox="1">
            <a:spLocks/>
          </p:cNvSpPr>
          <p:nvPr/>
        </p:nvSpPr>
        <p:spPr>
          <a:xfrm>
            <a:off x="471487" y="1131095"/>
            <a:ext cx="6595739" cy="5733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baseline="30000" dirty="0">
                <a:solidFill>
                  <a:schemeClr val="bg1"/>
                </a:solidFill>
                <a:latin typeface="CMU Bright SemiBold" panose="02000603000000000000" pitchFamily="2" charset="0"/>
                <a:ea typeface="CMU Bright SemiBold" panose="02000603000000000000" pitchFamily="2" charset="0"/>
                <a:cs typeface="CMU Bright SemiBold" panose="02000603000000000000" pitchFamily="2" charset="0"/>
              </a:rPr>
              <a:t>11</a:t>
            </a:r>
            <a:r>
              <a:rPr lang="en-GB" sz="3000" b="1" dirty="0">
                <a:solidFill>
                  <a:schemeClr val="bg1"/>
                </a:solidFill>
                <a:latin typeface="CMU Bright SemiBold" panose="02000603000000000000" pitchFamily="2" charset="0"/>
                <a:ea typeface="CMU Bright SemiBold" panose="02000603000000000000" pitchFamily="2" charset="0"/>
                <a:cs typeface="CMU Bright SemiBold" panose="02000603000000000000" pitchFamily="2" charset="0"/>
              </a:rPr>
              <a:t>C isotope production</a:t>
            </a:r>
          </a:p>
          <a:p>
            <a:endParaRPr lang="en-GB" sz="3000" b="1" dirty="0">
              <a:solidFill>
                <a:schemeClr val="bg1"/>
              </a:solidFill>
              <a:latin typeface="CMU Bright SemiBold" panose="02000603000000000000" pitchFamily="2" charset="0"/>
              <a:ea typeface="CMU Bright SemiBold" panose="02000603000000000000" pitchFamily="2" charset="0"/>
              <a:cs typeface="CMU Bright SemiBold" panose="02000603000000000000" pitchFamily="2" charset="0"/>
            </a:endParaRP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E92B42F1-8F30-BE84-BF07-8CB09A011D5F}"/>
              </a:ext>
            </a:extLst>
          </p:cNvPr>
          <p:cNvSpPr txBox="1"/>
          <p:nvPr/>
        </p:nvSpPr>
        <p:spPr>
          <a:xfrm>
            <a:off x="214875" y="1831465"/>
            <a:ext cx="3874159" cy="950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Aft>
                <a:spcPts val="900"/>
              </a:spcAft>
              <a:buClr>
                <a:srgbClr val="21235C"/>
              </a:buClr>
            </a:pP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Using the 1PW VEGA system, energies are sufficient to produce </a:t>
            </a:r>
            <a:r>
              <a:rPr lang="en-US" sz="1600" baseline="300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11</a:t>
            </a: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C through proton-induced reactions on Boron, </a:t>
            </a:r>
            <a:r>
              <a:rPr lang="en-US" sz="1600" baseline="300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11</a:t>
            </a: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B(</a:t>
            </a:r>
            <a:r>
              <a:rPr lang="en-US" sz="1600" dirty="0" err="1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p,n</a:t>
            </a: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)</a:t>
            </a:r>
            <a:r>
              <a:rPr lang="en-US" sz="1600" baseline="300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11</a:t>
            </a: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C.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A8C5F7F1-936C-E4FC-4461-E090A1B2C6C4}"/>
              </a:ext>
            </a:extLst>
          </p:cNvPr>
          <p:cNvSpPr txBox="1"/>
          <p:nvPr/>
        </p:nvSpPr>
        <p:spPr>
          <a:xfrm>
            <a:off x="4572000" y="1819891"/>
            <a:ext cx="4461301" cy="165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20000"/>
              </a:lnSpc>
              <a:spcAft>
                <a:spcPts val="900"/>
              </a:spcAft>
              <a:buClr>
                <a:srgbClr val="21235C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A compact setup was developed to enable irradiation of an activation sample and measure its activity in vacuum conditions (no need for let-up).</a:t>
            </a:r>
          </a:p>
          <a:p>
            <a:pPr marL="285750" indent="-285750" algn="just">
              <a:lnSpc>
                <a:spcPct val="120000"/>
              </a:lnSpc>
              <a:spcAft>
                <a:spcPts val="900"/>
              </a:spcAft>
              <a:buClr>
                <a:srgbClr val="21235C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Measurements based on coincidence detection (only measurements of β</a:t>
            </a:r>
            <a:r>
              <a:rPr lang="en-US" sz="1600" baseline="300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+</a:t>
            </a: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 decays).</a:t>
            </a:r>
          </a:p>
        </p:txBody>
      </p:sp>
      <p:pic>
        <p:nvPicPr>
          <p:cNvPr id="8" name="Imagen 13">
            <a:extLst>
              <a:ext uri="{FF2B5EF4-FFF2-40B4-BE49-F238E27FC236}">
                <a16:creationId xmlns:a16="http://schemas.microsoft.com/office/drawing/2014/main" id="{FADB3B69-65BA-BFC5-D6E3-E1A1E1843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357" y="3242533"/>
            <a:ext cx="2113104" cy="2495154"/>
          </a:xfrm>
          <a:prstGeom prst="rect">
            <a:avLst/>
          </a:prstGeom>
        </p:spPr>
      </p:pic>
      <p:pic>
        <p:nvPicPr>
          <p:cNvPr id="9" name="Imagen 1">
            <a:extLst>
              <a:ext uri="{FF2B5EF4-FFF2-40B4-BE49-F238E27FC236}">
                <a16:creationId xmlns:a16="http://schemas.microsoft.com/office/drawing/2014/main" id="{7566354B-469E-DDD7-50E0-E89B0AEA4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02" y="3242533"/>
            <a:ext cx="1781566" cy="949096"/>
          </a:xfrm>
          <a:prstGeom prst="rect">
            <a:avLst/>
          </a:prstGeom>
        </p:spPr>
      </p:pic>
      <p:pic>
        <p:nvPicPr>
          <p:cNvPr id="10" name="Imagen 4">
            <a:extLst>
              <a:ext uri="{FF2B5EF4-FFF2-40B4-BE49-F238E27FC236}">
                <a16:creationId xmlns:a16="http://schemas.microsoft.com/office/drawing/2014/main" id="{FE5038D7-AF43-D182-2AC4-B8CF98F3A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274" y="4253813"/>
            <a:ext cx="1785497" cy="1429911"/>
          </a:xfrm>
          <a:prstGeom prst="rect">
            <a:avLst/>
          </a:prstGeom>
        </p:spPr>
      </p:pic>
      <p:sp>
        <p:nvSpPr>
          <p:cNvPr id="11" name="CuadroTexto 5">
            <a:extLst>
              <a:ext uri="{FF2B5EF4-FFF2-40B4-BE49-F238E27FC236}">
                <a16:creationId xmlns:a16="http://schemas.microsoft.com/office/drawing/2014/main" id="{C49685F2-FCD0-2DD0-FEF9-23849569B3F1}"/>
              </a:ext>
            </a:extLst>
          </p:cNvPr>
          <p:cNvSpPr txBox="1"/>
          <p:nvPr/>
        </p:nvSpPr>
        <p:spPr>
          <a:xfrm>
            <a:off x="1238921" y="3690180"/>
            <a:ext cx="699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68"/>
                </a:solidFill>
              </a:rPr>
              <a:t>L2A2</a:t>
            </a:r>
          </a:p>
        </p:txBody>
      </p:sp>
      <p:sp>
        <p:nvSpPr>
          <p:cNvPr id="12" name="CuadroTexto 6">
            <a:extLst>
              <a:ext uri="{FF2B5EF4-FFF2-40B4-BE49-F238E27FC236}">
                <a16:creationId xmlns:a16="http://schemas.microsoft.com/office/drawing/2014/main" id="{CA50446B-DF10-EDE7-E882-CA5B8D3161AE}"/>
              </a:ext>
            </a:extLst>
          </p:cNvPr>
          <p:cNvSpPr txBox="1"/>
          <p:nvPr/>
        </p:nvSpPr>
        <p:spPr>
          <a:xfrm>
            <a:off x="566068" y="5165034"/>
            <a:ext cx="679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68"/>
                </a:solidFill>
              </a:rPr>
              <a:t>CLPU</a:t>
            </a:r>
          </a:p>
        </p:txBody>
      </p:sp>
      <p:sp>
        <p:nvSpPr>
          <p:cNvPr id="13" name="Rectángulo 8">
            <a:extLst>
              <a:ext uri="{FF2B5EF4-FFF2-40B4-BE49-F238E27FC236}">
                <a16:creationId xmlns:a16="http://schemas.microsoft.com/office/drawing/2014/main" id="{8E93D26F-D402-BD00-44C4-7EA6D7DCA7D0}"/>
              </a:ext>
            </a:extLst>
          </p:cNvPr>
          <p:cNvSpPr/>
          <p:nvPr/>
        </p:nvSpPr>
        <p:spPr>
          <a:xfrm>
            <a:off x="2509389" y="3683817"/>
            <a:ext cx="1340489" cy="1688712"/>
          </a:xfrm>
          <a:prstGeom prst="rect">
            <a:avLst/>
          </a:prstGeom>
          <a:solidFill>
            <a:srgbClr val="C00000">
              <a:alpha val="15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ángulo 11">
            <a:extLst>
              <a:ext uri="{FF2B5EF4-FFF2-40B4-BE49-F238E27FC236}">
                <a16:creationId xmlns:a16="http://schemas.microsoft.com/office/drawing/2014/main" id="{10B94B60-C616-2E2B-50E5-F30BBE7149C6}"/>
              </a:ext>
            </a:extLst>
          </p:cNvPr>
          <p:cNvSpPr/>
          <p:nvPr/>
        </p:nvSpPr>
        <p:spPr>
          <a:xfrm flipH="1">
            <a:off x="2509388" y="4077042"/>
            <a:ext cx="433298" cy="1295487"/>
          </a:xfrm>
          <a:prstGeom prst="rect">
            <a:avLst/>
          </a:prstGeom>
          <a:solidFill>
            <a:srgbClr val="62A9D6">
              <a:alpha val="15000"/>
            </a:srgb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agen 12">
            <a:extLst>
              <a:ext uri="{FF2B5EF4-FFF2-40B4-BE49-F238E27FC236}">
                <a16:creationId xmlns:a16="http://schemas.microsoft.com/office/drawing/2014/main" id="{E47E6BE9-DB0A-7091-6203-0960CDD8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19" b="70084"/>
          <a:stretch/>
        </p:blipFill>
        <p:spPr>
          <a:xfrm>
            <a:off x="3150437" y="3242533"/>
            <a:ext cx="1035024" cy="746438"/>
          </a:xfrm>
          <a:prstGeom prst="rect">
            <a:avLst/>
          </a:prstGeom>
        </p:spPr>
      </p:pic>
      <p:cxnSp>
        <p:nvCxnSpPr>
          <p:cNvPr id="16" name="Conector recto de flecha 17">
            <a:extLst>
              <a:ext uri="{FF2B5EF4-FFF2-40B4-BE49-F238E27FC236}">
                <a16:creationId xmlns:a16="http://schemas.microsoft.com/office/drawing/2014/main" id="{BBD1BCF3-579D-C569-E4B6-E6F3C7667EFF}"/>
              </a:ext>
            </a:extLst>
          </p:cNvPr>
          <p:cNvCxnSpPr>
            <a:cxnSpLocks/>
          </p:cNvCxnSpPr>
          <p:nvPr/>
        </p:nvCxnSpPr>
        <p:spPr>
          <a:xfrm flipV="1">
            <a:off x="1821508" y="5165034"/>
            <a:ext cx="1616173" cy="102506"/>
          </a:xfrm>
          <a:prstGeom prst="straightConnector1">
            <a:avLst/>
          </a:prstGeom>
          <a:ln w="19050" cap="rnd">
            <a:solidFill>
              <a:srgbClr val="C00000"/>
            </a:solidFill>
            <a:round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28">
            <a:extLst>
              <a:ext uri="{FF2B5EF4-FFF2-40B4-BE49-F238E27FC236}">
                <a16:creationId xmlns:a16="http://schemas.microsoft.com/office/drawing/2014/main" id="{C4B7C6D7-A376-78D9-CFAA-20A41C27AC80}"/>
              </a:ext>
            </a:extLst>
          </p:cNvPr>
          <p:cNvCxnSpPr>
            <a:cxnSpLocks/>
          </p:cNvCxnSpPr>
          <p:nvPr/>
        </p:nvCxnSpPr>
        <p:spPr>
          <a:xfrm>
            <a:off x="1881666" y="3507219"/>
            <a:ext cx="812132" cy="995333"/>
          </a:xfrm>
          <a:prstGeom prst="straightConnector1">
            <a:avLst/>
          </a:prstGeom>
          <a:ln w="19050" cap="rnd">
            <a:solidFill>
              <a:srgbClr val="62A9D6"/>
            </a:solidFill>
            <a:round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4">
            <a:extLst>
              <a:ext uri="{FF2B5EF4-FFF2-40B4-BE49-F238E27FC236}">
                <a16:creationId xmlns:a16="http://schemas.microsoft.com/office/drawing/2014/main" id="{EF046BE5-84F8-600A-EAA3-8DB21876F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834" y="3663524"/>
            <a:ext cx="1611803" cy="2331564"/>
          </a:xfrm>
          <a:prstGeom prst="rect">
            <a:avLst/>
          </a:prstGeom>
        </p:spPr>
      </p:pic>
      <p:grpSp>
        <p:nvGrpSpPr>
          <p:cNvPr id="19" name="Grupo 20">
            <a:extLst>
              <a:ext uri="{FF2B5EF4-FFF2-40B4-BE49-F238E27FC236}">
                <a16:creationId xmlns:a16="http://schemas.microsoft.com/office/drawing/2014/main" id="{6C9545BD-03D5-8C9F-2651-B67D78BD224A}"/>
              </a:ext>
            </a:extLst>
          </p:cNvPr>
          <p:cNvGrpSpPr>
            <a:grpSpLocks noChangeAspect="1"/>
          </p:cNvGrpSpPr>
          <p:nvPr/>
        </p:nvGrpSpPr>
        <p:grpSpPr>
          <a:xfrm>
            <a:off x="6801679" y="3673402"/>
            <a:ext cx="1866071" cy="2219208"/>
            <a:chOff x="2893108" y="29651627"/>
            <a:chExt cx="2749052" cy="3269283"/>
          </a:xfrm>
        </p:grpSpPr>
        <p:grpSp>
          <p:nvGrpSpPr>
            <p:cNvPr id="20" name="Grupo 21">
              <a:extLst>
                <a:ext uri="{FF2B5EF4-FFF2-40B4-BE49-F238E27FC236}">
                  <a16:creationId xmlns:a16="http://schemas.microsoft.com/office/drawing/2014/main" id="{4FBE0261-F494-617F-ED37-31B09F7E8D7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93135" y="29651627"/>
              <a:ext cx="2549025" cy="3269283"/>
              <a:chOff x="11078906" y="27465494"/>
              <a:chExt cx="3352453" cy="4299729"/>
            </a:xfrm>
          </p:grpSpPr>
          <p:pic>
            <p:nvPicPr>
              <p:cNvPr id="23" name="Imagen 24" descr="Imagen que contiene interior, tabla&#10;&#10;Descripción generada automáticamente">
                <a:extLst>
                  <a:ext uri="{FF2B5EF4-FFF2-40B4-BE49-F238E27FC236}">
                    <a16:creationId xmlns:a16="http://schemas.microsoft.com/office/drawing/2014/main" id="{C64DD0B2-1507-15C3-46D5-69004BE2EA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71" t="-200" r="10425" b="3127"/>
              <a:stretch/>
            </p:blipFill>
            <p:spPr>
              <a:xfrm>
                <a:off x="11078906" y="27465494"/>
                <a:ext cx="3352453" cy="4299729"/>
              </a:xfrm>
              <a:prstGeom prst="roundRect">
                <a:avLst>
                  <a:gd name="adj" fmla="val 4840"/>
                </a:avLst>
              </a:prstGeom>
            </p:spPr>
          </p:pic>
          <p:cxnSp>
            <p:nvCxnSpPr>
              <p:cNvPr id="24" name="Conector recto de flecha 25">
                <a:extLst>
                  <a:ext uri="{FF2B5EF4-FFF2-40B4-BE49-F238E27FC236}">
                    <a16:creationId xmlns:a16="http://schemas.microsoft.com/office/drawing/2014/main" id="{201238C5-26A5-EC16-E2F1-38A72400FC7E}"/>
                  </a:ext>
                </a:extLst>
              </p:cNvPr>
              <p:cNvCxnSpPr>
                <a:cxnSpLocks/>
                <a:stCxn id="22" idx="1"/>
              </p:cNvCxnSpPr>
              <p:nvPr/>
            </p:nvCxnSpPr>
            <p:spPr>
              <a:xfrm flipH="1" flipV="1">
                <a:off x="12487317" y="30389545"/>
                <a:ext cx="513798" cy="584125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de flecha 26">
                <a:extLst>
                  <a:ext uri="{FF2B5EF4-FFF2-40B4-BE49-F238E27FC236}">
                    <a16:creationId xmlns:a16="http://schemas.microsoft.com/office/drawing/2014/main" id="{57B49F7D-ADB6-1285-5DCF-5454A30E4265}"/>
                  </a:ext>
                </a:extLst>
              </p:cNvPr>
              <p:cNvCxnSpPr>
                <a:cxnSpLocks/>
                <a:stCxn id="22" idx="0"/>
              </p:cNvCxnSpPr>
              <p:nvPr/>
            </p:nvCxnSpPr>
            <p:spPr>
              <a:xfrm flipV="1">
                <a:off x="13585517" y="29713737"/>
                <a:ext cx="87965" cy="946536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de flecha 27">
                <a:extLst>
                  <a:ext uri="{FF2B5EF4-FFF2-40B4-BE49-F238E27FC236}">
                    <a16:creationId xmlns:a16="http://schemas.microsoft.com/office/drawing/2014/main" id="{E16EF8D2-7080-4FDD-4718-2613DE2B752C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V="1">
                <a:off x="11945340" y="28153479"/>
                <a:ext cx="172719" cy="87544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ángulo: esquinas redondeadas 22">
              <a:extLst>
                <a:ext uri="{FF2B5EF4-FFF2-40B4-BE49-F238E27FC236}">
                  <a16:creationId xmlns:a16="http://schemas.microsoft.com/office/drawing/2014/main" id="{3369DC21-51C0-8B84-2122-13E868462289}"/>
                </a:ext>
              </a:extLst>
            </p:cNvPr>
            <p:cNvSpPr/>
            <p:nvPr/>
          </p:nvSpPr>
          <p:spPr>
            <a:xfrm>
              <a:off x="2893108" y="30003007"/>
              <a:ext cx="858816" cy="4765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600" baseline="30000" dirty="0" err="1">
                  <a:solidFill>
                    <a:schemeClr val="tx1"/>
                  </a:solidFill>
                </a:rPr>
                <a:t>nat</a:t>
              </a:r>
              <a:r>
                <a:rPr lang="es-ES" sz="1600" dirty="0" err="1">
                  <a:solidFill>
                    <a:schemeClr val="tx1"/>
                  </a:solidFill>
                </a:rPr>
                <a:t>B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ángulo: esquinas redondeadas 23">
              <a:extLst>
                <a:ext uri="{FF2B5EF4-FFF2-40B4-BE49-F238E27FC236}">
                  <a16:creationId xmlns:a16="http://schemas.microsoft.com/office/drawing/2014/main" id="{B887A3B1-CA34-BC4C-4605-43275D335453}"/>
                </a:ext>
              </a:extLst>
            </p:cNvPr>
            <p:cNvSpPr/>
            <p:nvPr/>
          </p:nvSpPr>
          <p:spPr>
            <a:xfrm>
              <a:off x="4554679" y="32080765"/>
              <a:ext cx="888695" cy="4765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CsI</a:t>
              </a:r>
              <a:endParaRPr lang="en-GB" sz="1350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Rectangle 2">
            <a:extLst>
              <a:ext uri="{FF2B5EF4-FFF2-40B4-BE49-F238E27FC236}">
                <a16:creationId xmlns:a16="http://schemas.microsoft.com/office/drawing/2014/main" id="{E75895B7-73CA-E154-68AB-75128B303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5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AAA48421-988D-E6C1-5A4C-F6B896B579E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7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49170624-27C7-F02E-727E-320364351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74663"/>
            <a:ext cx="371246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Production of </a:t>
            </a:r>
            <a:r>
              <a:rPr lang="en-GB" sz="2800" baseline="30000" noProof="0" dirty="0">
                <a:solidFill>
                  <a:srgbClr val="003366"/>
                </a:solidFill>
                <a:latin typeface="Arial Narrow"/>
              </a:rPr>
              <a:t>11</a:t>
            </a: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C at CLPU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C1886859-C1F9-EDBC-0ACB-68FE62A89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 dirty="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id="{2A6EBEE9-A3B0-10FF-44F1-B90C7D7DD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1311275"/>
            <a:ext cx="254298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000" dirty="0">
                <a:solidFill>
                  <a:srgbClr val="990033"/>
                </a:solidFill>
                <a:latin typeface="Arial Narrow"/>
              </a:rPr>
              <a:t>Activation measurements</a:t>
            </a:r>
            <a:endParaRPr lang="en-US" sz="2000" dirty="0">
              <a:solidFill>
                <a:srgbClr val="990033"/>
              </a:solidFill>
              <a:latin typeface="Arial Narrow" pitchFamily="34" charset="0"/>
            </a:endParaRPr>
          </a:p>
        </p:txBody>
      </p:sp>
      <p:sp>
        <p:nvSpPr>
          <p:cNvPr id="40" name="1 Marcador de pie de página">
            <a:extLst>
              <a:ext uri="{FF2B5EF4-FFF2-40B4-BE49-F238E27FC236}">
                <a16:creationId xmlns:a16="http://schemas.microsoft.com/office/drawing/2014/main" id="{AF0049FC-C7E8-B2C8-5006-1571341B1C31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15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59">
            <a:extLst>
              <a:ext uri="{FF2B5EF4-FFF2-40B4-BE49-F238E27FC236}">
                <a16:creationId xmlns:a16="http://schemas.microsoft.com/office/drawing/2014/main" id="{AA51ACBB-88AE-8863-1489-3489AF0D9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131974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30B9F-C5DB-7958-8971-131422BD9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B2AB2C-263D-60FF-2F3B-64F322BC1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84" y="996095"/>
            <a:ext cx="2998423" cy="270000"/>
          </a:xfrm>
          <a:prstGeom prst="rect">
            <a:avLst/>
          </a:prstGeom>
        </p:spPr>
      </p:pic>
      <p:sp>
        <p:nvSpPr>
          <p:cNvPr id="28" name="TextBox 16">
            <a:extLst>
              <a:ext uri="{FF2B5EF4-FFF2-40B4-BE49-F238E27FC236}">
                <a16:creationId xmlns:a16="http://schemas.microsoft.com/office/drawing/2014/main" id="{813A6166-0D87-DC4D-CFB5-AC3A387D388E}"/>
              </a:ext>
            </a:extLst>
          </p:cNvPr>
          <p:cNvSpPr txBox="1"/>
          <p:nvPr/>
        </p:nvSpPr>
        <p:spPr>
          <a:xfrm>
            <a:off x="367160" y="1830987"/>
            <a:ext cx="4086165" cy="1584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algn="just">
              <a:spcAft>
                <a:spcPts val="1200"/>
              </a:spcAft>
              <a:buClr>
                <a:srgbClr val="21235C"/>
              </a:buClr>
              <a:buFont typeface="Segoe UI" panose="020B0502040204020203" pitchFamily="34" charset="0"/>
              <a:buChar char="→"/>
            </a:pPr>
            <a:r>
              <a:rPr lang="en-GB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Demonstrated continuous </a:t>
            </a:r>
            <a:r>
              <a:rPr lang="en-GB" sz="1600" baseline="300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11</a:t>
            </a:r>
            <a:r>
              <a:rPr lang="en-GB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C production in multi-shot operation (series of 20 shots at 0,1 Hz).</a:t>
            </a:r>
          </a:p>
          <a:p>
            <a:pPr marL="214313" indent="-214313" algn="just">
              <a:lnSpc>
                <a:spcPct val="150000"/>
              </a:lnSpc>
              <a:spcAft>
                <a:spcPts val="1200"/>
              </a:spcAft>
              <a:buClr>
                <a:srgbClr val="21235C"/>
              </a:buClr>
              <a:buFont typeface="Segoe UI" panose="020B0502040204020203" pitchFamily="34" charset="0"/>
              <a:buChar char="→"/>
            </a:pPr>
            <a:r>
              <a:rPr lang="en-GB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Reproducing the decay curve and half-life of </a:t>
            </a:r>
            <a:r>
              <a:rPr lang="en-GB" sz="1600" baseline="300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11</a:t>
            </a:r>
            <a:r>
              <a:rPr lang="en-GB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C. </a:t>
            </a:r>
          </a:p>
          <a:p>
            <a:pPr marL="214313" indent="-214313" algn="just">
              <a:lnSpc>
                <a:spcPct val="150000"/>
              </a:lnSpc>
              <a:spcAft>
                <a:spcPts val="900"/>
              </a:spcAft>
              <a:buClr>
                <a:srgbClr val="21235C"/>
              </a:buClr>
              <a:buFont typeface="Segoe UI" panose="020B0502040204020203" pitchFamily="34" charset="0"/>
              <a:buChar char="→"/>
            </a:pPr>
            <a:r>
              <a:rPr lang="en-GB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Achieved activities above 10 </a:t>
            </a:r>
            <a:r>
              <a:rPr lang="en-GB" sz="1600" dirty="0" err="1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kBq</a:t>
            </a:r>
            <a:r>
              <a:rPr lang="en-GB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 per shot.</a:t>
            </a:r>
          </a:p>
        </p:txBody>
      </p:sp>
      <p:grpSp>
        <p:nvGrpSpPr>
          <p:cNvPr id="29" name="Grupo 11">
            <a:extLst>
              <a:ext uri="{FF2B5EF4-FFF2-40B4-BE49-F238E27FC236}">
                <a16:creationId xmlns:a16="http://schemas.microsoft.com/office/drawing/2014/main" id="{4A6A76D4-747E-7B00-E534-C06978EC33D2}"/>
              </a:ext>
            </a:extLst>
          </p:cNvPr>
          <p:cNvGrpSpPr/>
          <p:nvPr/>
        </p:nvGrpSpPr>
        <p:grpSpPr>
          <a:xfrm>
            <a:off x="4273987" y="1714731"/>
            <a:ext cx="2923834" cy="2277951"/>
            <a:chOff x="4202567" y="1866900"/>
            <a:chExt cx="3898445" cy="3037268"/>
          </a:xfrm>
        </p:grpSpPr>
        <p:pic>
          <p:nvPicPr>
            <p:cNvPr id="30" name="Imagen 7">
              <a:extLst>
                <a:ext uri="{FF2B5EF4-FFF2-40B4-BE49-F238E27FC236}">
                  <a16:creationId xmlns:a16="http://schemas.microsoft.com/office/drawing/2014/main" id="{23AC9F77-3F8E-444F-3763-D419AEFEF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02567" y="1866900"/>
              <a:ext cx="3898445" cy="3037268"/>
            </a:xfrm>
            <a:prstGeom prst="rect">
              <a:avLst/>
            </a:prstGeom>
          </p:spPr>
        </p:pic>
        <p:sp>
          <p:nvSpPr>
            <p:cNvPr id="31" name="Rectángulo 8">
              <a:extLst>
                <a:ext uri="{FF2B5EF4-FFF2-40B4-BE49-F238E27FC236}">
                  <a16:creationId xmlns:a16="http://schemas.microsoft.com/office/drawing/2014/main" id="{2EA1B2C6-09FB-C0C7-FE8C-B330F65DC1FC}"/>
                </a:ext>
              </a:extLst>
            </p:cNvPr>
            <p:cNvSpPr/>
            <p:nvPr/>
          </p:nvSpPr>
          <p:spPr>
            <a:xfrm>
              <a:off x="7513983" y="2047461"/>
              <a:ext cx="397565" cy="32773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6E1303D-A23B-D8F7-04EC-841544B2AFD0}"/>
              </a:ext>
            </a:extLst>
          </p:cNvPr>
          <p:cNvSpPr/>
          <p:nvPr/>
        </p:nvSpPr>
        <p:spPr>
          <a:xfrm>
            <a:off x="2986673" y="5474645"/>
            <a:ext cx="196516" cy="132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8687098-FCBF-65A7-048E-7EAC7908D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5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4407F0A-3515-DA6A-F441-B5A6939D03A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7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7C1D9E95-2099-7744-D853-362E9045B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74663"/>
            <a:ext cx="371246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Production of </a:t>
            </a:r>
            <a:r>
              <a:rPr lang="en-GB" sz="2800" baseline="30000" noProof="0" dirty="0">
                <a:solidFill>
                  <a:srgbClr val="003366"/>
                </a:solidFill>
                <a:latin typeface="Arial Narrow"/>
              </a:rPr>
              <a:t>11</a:t>
            </a: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C at CLPU</a:t>
            </a:r>
          </a:p>
        </p:txBody>
      </p:sp>
      <p:sp>
        <p:nvSpPr>
          <p:cNvPr id="9" name="TextBox 34">
            <a:extLst>
              <a:ext uri="{FF2B5EF4-FFF2-40B4-BE49-F238E27FC236}">
                <a16:creationId xmlns:a16="http://schemas.microsoft.com/office/drawing/2014/main" id="{887C97AF-A705-7D1A-1881-424C5817DCB6}"/>
              </a:ext>
            </a:extLst>
          </p:cNvPr>
          <p:cNvSpPr txBox="1"/>
          <p:nvPr/>
        </p:nvSpPr>
        <p:spPr>
          <a:xfrm>
            <a:off x="1221796" y="6017880"/>
            <a:ext cx="646364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noProof="0" dirty="0">
                <a:solidFill>
                  <a:srgbClr val="0070C0"/>
                </a:solidFill>
                <a:latin typeface="Arial Narrow" panose="020B0604020202020204" pitchFamily="34" charset="0"/>
                <a:ea typeface="CMU Bright Roman" panose="02000603000000000000" pitchFamily="2" charset="0"/>
                <a:cs typeface="Arial Narrow" panose="020B0604020202020204" pitchFamily="34" charset="0"/>
              </a:rPr>
              <a:t>On the path to generate pre-clinical activity levels using laser-driven sources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936EEB8-1214-326C-ED45-5BB8EA51C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 dirty="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11" name="8 CuadroTexto">
            <a:extLst>
              <a:ext uri="{FF2B5EF4-FFF2-40B4-BE49-F238E27FC236}">
                <a16:creationId xmlns:a16="http://schemas.microsoft.com/office/drawing/2014/main" id="{6DB947E0-5204-05C9-C247-5BD65A6926ED}"/>
              </a:ext>
            </a:extLst>
          </p:cNvPr>
          <p:cNvSpPr txBox="1"/>
          <p:nvPr/>
        </p:nvSpPr>
        <p:spPr>
          <a:xfrm>
            <a:off x="4983065" y="1880887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sz="1200" dirty="0">
                <a:solidFill>
                  <a:schemeClr val="tx1"/>
                </a:solidFill>
              </a:rPr>
              <a:t>T</a:t>
            </a:r>
            <a:r>
              <a:rPr lang="es-ES" sz="1200" baseline="-25000" dirty="0">
                <a:solidFill>
                  <a:schemeClr val="tx1"/>
                </a:solidFill>
              </a:rPr>
              <a:t>1/2</a:t>
            </a:r>
            <a:r>
              <a:rPr lang="es-ES" sz="1200" dirty="0">
                <a:solidFill>
                  <a:schemeClr val="tx1"/>
                </a:solidFill>
              </a:rPr>
              <a:t> = 1221,8 s 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12" name="6 Imagen">
            <a:extLst>
              <a:ext uri="{FF2B5EF4-FFF2-40B4-BE49-F238E27FC236}">
                <a16:creationId xmlns:a16="http://schemas.microsoft.com/office/drawing/2014/main" id="{F8696CE7-C4AE-511A-5107-E2FC652AC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21" y="1200430"/>
            <a:ext cx="2303580" cy="1892728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92E6C551-2545-2B13-DAF4-574E8528E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1392300"/>
            <a:ext cx="177193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000" dirty="0">
                <a:solidFill>
                  <a:srgbClr val="990033"/>
                </a:solidFill>
                <a:latin typeface="Arial Narrow"/>
              </a:rPr>
              <a:t>Experiment 2022</a:t>
            </a:r>
            <a:endParaRPr lang="en-US" sz="2000" dirty="0">
              <a:solidFill>
                <a:srgbClr val="990033"/>
              </a:solidFill>
              <a:latin typeface="Arial Narrow" pitchFamily="34" charset="0"/>
            </a:endParaRPr>
          </a:p>
        </p:txBody>
      </p:sp>
      <p:sp>
        <p:nvSpPr>
          <p:cNvPr id="17" name="15 CuadroTexto">
            <a:extLst>
              <a:ext uri="{FF2B5EF4-FFF2-40B4-BE49-F238E27FC236}">
                <a16:creationId xmlns:a16="http://schemas.microsoft.com/office/drawing/2014/main" id="{0357F0F1-1B37-F668-EFE8-ACC31D3C28AB}"/>
              </a:ext>
            </a:extLst>
          </p:cNvPr>
          <p:cNvSpPr txBox="1"/>
          <p:nvPr/>
        </p:nvSpPr>
        <p:spPr bwMode="auto">
          <a:xfrm>
            <a:off x="2008052" y="4086843"/>
            <a:ext cx="3525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J. Peñas et al., 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Scientifc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 </a:t>
            </a:r>
            <a:r>
              <a:rPr lang="es-ES" sz="1400" dirty="0" err="1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Reports</a:t>
            </a:r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, 14, 11448 (2024)</a:t>
            </a:r>
          </a:p>
        </p:txBody>
      </p:sp>
      <p:sp>
        <p:nvSpPr>
          <p:cNvPr id="18" name="1 Marcador de pie de página">
            <a:extLst>
              <a:ext uri="{FF2B5EF4-FFF2-40B4-BE49-F238E27FC236}">
                <a16:creationId xmlns:a16="http://schemas.microsoft.com/office/drawing/2014/main" id="{229CF891-F25E-43F3-AB78-F12D88365AA3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16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" name="Tabla 99">
            <a:extLst>
              <a:ext uri="{FF2B5EF4-FFF2-40B4-BE49-F238E27FC236}">
                <a16:creationId xmlns:a16="http://schemas.microsoft.com/office/drawing/2014/main" id="{7771ED38-A336-DC46-14F6-104B31760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576673"/>
              </p:ext>
            </p:extLst>
          </p:nvPr>
        </p:nvGraphicFramePr>
        <p:xfrm>
          <a:off x="2008052" y="4433889"/>
          <a:ext cx="4907980" cy="134112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915439">
                  <a:extLst>
                    <a:ext uri="{9D8B030D-6E8A-4147-A177-3AD203B41FA5}">
                      <a16:colId xmlns:a16="http://schemas.microsoft.com/office/drawing/2014/main" val="290921209"/>
                    </a:ext>
                  </a:extLst>
                </a:gridCol>
                <a:gridCol w="967149">
                  <a:extLst>
                    <a:ext uri="{9D8B030D-6E8A-4147-A177-3AD203B41FA5}">
                      <a16:colId xmlns:a16="http://schemas.microsoft.com/office/drawing/2014/main" val="2958668873"/>
                    </a:ext>
                  </a:extLst>
                </a:gridCol>
                <a:gridCol w="765856">
                  <a:extLst>
                    <a:ext uri="{9D8B030D-6E8A-4147-A177-3AD203B41FA5}">
                      <a16:colId xmlns:a16="http://schemas.microsoft.com/office/drawing/2014/main" val="3103423404"/>
                    </a:ext>
                  </a:extLst>
                </a:gridCol>
                <a:gridCol w="1092088">
                  <a:extLst>
                    <a:ext uri="{9D8B030D-6E8A-4147-A177-3AD203B41FA5}">
                      <a16:colId xmlns:a16="http://schemas.microsoft.com/office/drawing/2014/main" val="2939483685"/>
                    </a:ext>
                  </a:extLst>
                </a:gridCol>
                <a:gridCol w="1167448">
                  <a:extLst>
                    <a:ext uri="{9D8B030D-6E8A-4147-A177-3AD203B41FA5}">
                      <a16:colId xmlns:a16="http://schemas.microsoft.com/office/drawing/2014/main" val="3903710567"/>
                    </a:ext>
                  </a:extLst>
                </a:gridCol>
              </a:tblGrid>
              <a:tr h="418517"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noProof="0" dirty="0">
                          <a:solidFill>
                            <a:srgbClr val="000068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Laser energy </a:t>
                      </a:r>
                      <a:r>
                        <a:rPr lang="en-GB" sz="1400" b="1" kern="1200" baseline="0" noProof="0" dirty="0">
                          <a:solidFill>
                            <a:srgbClr val="000068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[J]</a:t>
                      </a:r>
                      <a:endParaRPr lang="en-GB" sz="1400" b="1" kern="1200" noProof="0" dirty="0">
                        <a:solidFill>
                          <a:srgbClr val="000068"/>
                        </a:solidFill>
                        <a:latin typeface="CMU SANS SERIF MEDIUM" panose="02000603000000000000" pitchFamily="2" charset="0"/>
                        <a:ea typeface="CMU SANS SERIF MEDIUM" panose="02000603000000000000" pitchFamily="2" charset="0"/>
                        <a:cs typeface="CMU SANS SERIF MEDIUM" panose="02000603000000000000" pitchFamily="2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22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noProof="0" dirty="0">
                          <a:solidFill>
                            <a:srgbClr val="000068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Repetition Rate [Hz]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22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noProof="0" dirty="0">
                          <a:solidFill>
                            <a:srgbClr val="000068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# shots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22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kern="1200" noProof="0">
                          <a:solidFill>
                            <a:srgbClr val="000068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Activity per shot [kBq]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22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kern="1200" noProof="0" dirty="0">
                          <a:solidFill>
                            <a:srgbClr val="000068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Total </a:t>
                      </a:r>
                      <a:r>
                        <a:rPr lang="en-GB" sz="1400" b="1" kern="1200" noProof="0" dirty="0">
                          <a:solidFill>
                            <a:srgbClr val="000068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activity</a:t>
                      </a:r>
                      <a:r>
                        <a:rPr lang="es-ES" sz="1400" b="1" kern="1200" noProof="0" dirty="0">
                          <a:solidFill>
                            <a:srgbClr val="000068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 [kBq]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22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6420062"/>
                  </a:ext>
                </a:extLst>
              </a:tr>
              <a:tr h="270941">
                <a:tc>
                  <a:txBody>
                    <a:bodyPr/>
                    <a:lstStyle/>
                    <a:p>
                      <a:pPr algn="ctr"/>
                      <a:r>
                        <a:rPr lang="en-GB" sz="1400" b="0" kern="1200" baseline="0" noProof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12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kern="1200" baseline="0" noProof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0,2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kern="1200" baseline="0" noProof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40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kern="1200" baseline="0" noProof="0" dirty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1.8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kern="1200" noProof="0" dirty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68.6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4385383"/>
                  </a:ext>
                </a:extLst>
              </a:tr>
              <a:tr h="2709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0,1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10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3.2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0" kern="1200" noProof="0" dirty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31.5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38884232"/>
                  </a:ext>
                </a:extLst>
              </a:tr>
              <a:tr h="2709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25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22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 dirty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0,1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22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 dirty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20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22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 dirty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12.4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22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b="0" kern="1200" noProof="0" dirty="0">
                          <a:solidFill>
                            <a:schemeClr val="tx1"/>
                          </a:solidFill>
                          <a:latin typeface="CMU Sans Serif Medium" panose="02000603000000000000" pitchFamily="2" charset="0"/>
                          <a:ea typeface="CMU Sans Serif Medium" panose="02000603000000000000" pitchFamily="2" charset="0"/>
                          <a:cs typeface="CMU Sans Serif Medium" panose="02000603000000000000" pitchFamily="2" charset="0"/>
                        </a:rPr>
                        <a:t>233.8</a:t>
                      </a:r>
                    </a:p>
                  </a:txBody>
                  <a:tcPr marL="68580" marR="68580" marT="34290" marB="3429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221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5646825"/>
                  </a:ext>
                </a:extLst>
              </a:tr>
            </a:tbl>
          </a:graphicData>
        </a:graphic>
      </p:graphicFrame>
      <p:sp>
        <p:nvSpPr>
          <p:cNvPr id="2" name="Text Box 59">
            <a:extLst>
              <a:ext uri="{FF2B5EF4-FFF2-40B4-BE49-F238E27FC236}">
                <a16:creationId xmlns:a16="http://schemas.microsoft.com/office/drawing/2014/main" id="{8AA2DEE4-BD3F-6A8E-8126-604D432BB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15482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6D6C7-EC0C-516D-52E2-7306989D6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2E58E5-629E-A92D-052D-57416897F730}"/>
              </a:ext>
            </a:extLst>
          </p:cNvPr>
          <p:cNvSpPr txBox="1">
            <a:spLocks/>
          </p:cNvSpPr>
          <p:nvPr/>
        </p:nvSpPr>
        <p:spPr>
          <a:xfrm>
            <a:off x="471487" y="1131095"/>
            <a:ext cx="6595739" cy="5733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chemeClr val="bg1"/>
                </a:solidFill>
                <a:latin typeface="CMU Bright SemiBold" panose="02000603000000000000" pitchFamily="2" charset="0"/>
                <a:ea typeface="CMU Bright SemiBold" panose="02000603000000000000" pitchFamily="2" charset="0"/>
                <a:cs typeface="CMU Bright SemiBold" panose="02000603000000000000" pitchFamily="2" charset="0"/>
              </a:rPr>
              <a:t>Target operation @ 1Hz, 1PW</a:t>
            </a:r>
          </a:p>
          <a:p>
            <a:endParaRPr lang="en-GB" sz="3000" b="1" dirty="0">
              <a:solidFill>
                <a:schemeClr val="bg1"/>
              </a:solidFill>
              <a:latin typeface="CMU Bright SemiBold" panose="02000603000000000000" pitchFamily="2" charset="0"/>
              <a:ea typeface="CMU Bright SemiBold" panose="02000603000000000000" pitchFamily="2" charset="0"/>
              <a:cs typeface="CMU Bright SemiBold" panose="02000603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7EFBB-8489-CCC2-7DF7-327B77840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84" y="996095"/>
            <a:ext cx="2998423" cy="270000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43AD6137-C1FC-6B69-C781-B84E6AE3D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5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484DD9AA-8E8E-E281-059A-3F831777971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7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C87B1D30-6FE3-5958-5BD7-C94AEA7A5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74663"/>
            <a:ext cx="371246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Production of </a:t>
            </a:r>
            <a:r>
              <a:rPr lang="en-GB" sz="2800" baseline="30000" noProof="0" dirty="0">
                <a:solidFill>
                  <a:srgbClr val="003366"/>
                </a:solidFill>
                <a:latin typeface="Arial Narrow"/>
              </a:rPr>
              <a:t>11</a:t>
            </a: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C at CLPU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4E70E30E-CD1F-6781-D20B-F82BF6B05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1392300"/>
            <a:ext cx="572494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000" dirty="0">
                <a:solidFill>
                  <a:srgbClr val="990033"/>
                </a:solidFill>
                <a:latin typeface="Arial Narrow"/>
              </a:rPr>
              <a:t>Experiment 2024: laser-driven proton source @ 1 Hz, 1 PW</a:t>
            </a:r>
            <a:endParaRPr lang="en-US" sz="2000" dirty="0">
              <a:solidFill>
                <a:srgbClr val="990033"/>
              </a:solidFill>
              <a:latin typeface="Arial Narrow" pitchFamily="34" charset="0"/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E31F7E81-0783-3BAB-2723-C6BC9938F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348" y="2721331"/>
            <a:ext cx="4957799" cy="3247773"/>
          </a:xfrm>
          <a:prstGeom prst="rect">
            <a:avLst/>
          </a:prstGeom>
        </p:spPr>
      </p:pic>
      <p:sp>
        <p:nvSpPr>
          <p:cNvPr id="6" name="Rounded Rectangle 20">
            <a:extLst>
              <a:ext uri="{FF2B5EF4-FFF2-40B4-BE49-F238E27FC236}">
                <a16:creationId xmlns:a16="http://schemas.microsoft.com/office/drawing/2014/main" id="{99041DDF-9D5B-8124-929E-FFCAEFA68BDF}"/>
              </a:ext>
            </a:extLst>
          </p:cNvPr>
          <p:cNvSpPr/>
          <p:nvPr/>
        </p:nvSpPr>
        <p:spPr>
          <a:xfrm>
            <a:off x="3343484" y="4929402"/>
            <a:ext cx="1992445" cy="403064"/>
          </a:xfrm>
          <a:prstGeom prst="roundRect">
            <a:avLst>
              <a:gd name="adj" fmla="val 22085"/>
            </a:avLst>
          </a:prstGeom>
          <a:noFill/>
          <a:ln w="25400" cap="rnd">
            <a:solidFill>
              <a:schemeClr val="tx1"/>
            </a:solidFill>
            <a:prstDash val="sysDash"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38EEC4A8-14DF-B07B-4966-13D614F030D7}"/>
              </a:ext>
            </a:extLst>
          </p:cNvPr>
          <p:cNvSpPr txBox="1"/>
          <p:nvPr/>
        </p:nvSpPr>
        <p:spPr>
          <a:xfrm>
            <a:off x="489223" y="1855412"/>
            <a:ext cx="7578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Aft>
                <a:spcPts val="600"/>
              </a:spcAft>
              <a:buClr>
                <a:srgbClr val="21235C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Continuous activation over long series of shots (~800) was achieved.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3B2B0F00-ADD5-6CC0-9C03-1AE1138FBD0F}"/>
              </a:ext>
            </a:extLst>
          </p:cNvPr>
          <p:cNvSpPr txBox="1"/>
          <p:nvPr/>
        </p:nvSpPr>
        <p:spPr>
          <a:xfrm>
            <a:off x="448667" y="6116038"/>
            <a:ext cx="8475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rgbClr val="21235C"/>
              </a:buClr>
            </a:pPr>
            <a:r>
              <a:rPr lang="en-US" sz="1600" dirty="0">
                <a:solidFill>
                  <a:srgbClr val="0070C0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The present bottle-neck for a continuous proton source driven by PW laser systems is the heating of the optics.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EC6023E-1802-3774-E80C-491A2D322AAD}"/>
              </a:ext>
            </a:extLst>
          </p:cNvPr>
          <p:cNvSpPr txBox="1"/>
          <p:nvPr/>
        </p:nvSpPr>
        <p:spPr>
          <a:xfrm>
            <a:off x="5366282" y="4929402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tx1"/>
                </a:solidFill>
              </a:rPr>
              <a:t>1 Hz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F0B1443-04E7-C23F-02E0-883D9FF72665}"/>
              </a:ext>
            </a:extLst>
          </p:cNvPr>
          <p:cNvSpPr txBox="1"/>
          <p:nvPr/>
        </p:nvSpPr>
        <p:spPr>
          <a:xfrm>
            <a:off x="5183015" y="4341021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F0000"/>
                </a:solidFill>
              </a:rPr>
              <a:t>0,2 Hz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2DA52DD-A1A8-B0AD-2360-9343EF44A67C}"/>
              </a:ext>
            </a:extLst>
          </p:cNvPr>
          <p:cNvSpPr txBox="1"/>
          <p:nvPr/>
        </p:nvSpPr>
        <p:spPr>
          <a:xfrm>
            <a:off x="3747753" y="3253003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solidFill>
                  <a:schemeClr val="tx1"/>
                </a:solidFill>
              </a:rPr>
              <a:t>Expected</a:t>
            </a:r>
            <a:r>
              <a:rPr lang="es-ES" sz="1400" dirty="0">
                <a:solidFill>
                  <a:schemeClr val="tx1"/>
                </a:solidFill>
              </a:rPr>
              <a:t> 1 Hz</a:t>
            </a:r>
          </a:p>
        </p:txBody>
      </p:sp>
      <p:sp>
        <p:nvSpPr>
          <p:cNvPr id="24" name="Rectangle: Rounded Corners 13">
            <a:extLst>
              <a:ext uri="{FF2B5EF4-FFF2-40B4-BE49-F238E27FC236}">
                <a16:creationId xmlns:a16="http://schemas.microsoft.com/office/drawing/2014/main" id="{166E6DC4-B381-E623-263A-BD14F221A108}"/>
              </a:ext>
            </a:extLst>
          </p:cNvPr>
          <p:cNvSpPr/>
          <p:nvPr/>
        </p:nvSpPr>
        <p:spPr>
          <a:xfrm>
            <a:off x="5324354" y="3797648"/>
            <a:ext cx="895147" cy="338554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omic Sans MS" panose="030F0902030302020204" pitchFamily="66" charset="0"/>
                <a:ea typeface="CMU Sans Serif Medium" panose="02000603000000000000" pitchFamily="2" charset="0"/>
                <a:cs typeface="CMU Sans Serif Medium" panose="02000603000000000000" pitchFamily="2" charset="0"/>
              </a:rPr>
              <a:t>&gt; 4MBq!</a:t>
            </a:r>
          </a:p>
        </p:txBody>
      </p:sp>
      <p:sp>
        <p:nvSpPr>
          <p:cNvPr id="26" name="5-point Star 17">
            <a:extLst>
              <a:ext uri="{FF2B5EF4-FFF2-40B4-BE49-F238E27FC236}">
                <a16:creationId xmlns:a16="http://schemas.microsoft.com/office/drawing/2014/main" id="{3BFCAD69-0BFD-5EE7-3DB6-BDAB82C678E6}"/>
              </a:ext>
            </a:extLst>
          </p:cNvPr>
          <p:cNvSpPr/>
          <p:nvPr/>
        </p:nvSpPr>
        <p:spPr>
          <a:xfrm>
            <a:off x="4931585" y="3776095"/>
            <a:ext cx="411480" cy="372719"/>
          </a:xfrm>
          <a:prstGeom prst="star5">
            <a:avLst/>
          </a:prstGeom>
          <a:noFill/>
          <a:ln w="25400" cap="rnd">
            <a:solidFill>
              <a:srgbClr val="C0000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189DE8B8-D8DD-9681-A8A2-0BB63B8DFCED}"/>
              </a:ext>
            </a:extLst>
          </p:cNvPr>
          <p:cNvSpPr txBox="1"/>
          <p:nvPr/>
        </p:nvSpPr>
        <p:spPr>
          <a:xfrm>
            <a:off x="488068" y="2507040"/>
            <a:ext cx="7578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Aft>
                <a:spcPts val="600"/>
              </a:spcAft>
              <a:buClr>
                <a:srgbClr val="21235C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At 0,2 Hz the laser optics have time to cool between shots.</a:t>
            </a: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CF806C93-4335-A423-BEA7-C968F527F0DB}"/>
              </a:ext>
            </a:extLst>
          </p:cNvPr>
          <p:cNvSpPr txBox="1"/>
          <p:nvPr/>
        </p:nvSpPr>
        <p:spPr>
          <a:xfrm>
            <a:off x="488069" y="2162070"/>
            <a:ext cx="7578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Aft>
                <a:spcPts val="600"/>
              </a:spcAft>
              <a:buClr>
                <a:srgbClr val="21235C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At 1 Hz the heating of the optics reduces the proton energy and then the final activities.</a:t>
            </a:r>
          </a:p>
        </p:txBody>
      </p:sp>
      <p:sp>
        <p:nvSpPr>
          <p:cNvPr id="29" name="1 Marcador de pie de página">
            <a:extLst>
              <a:ext uri="{FF2B5EF4-FFF2-40B4-BE49-F238E27FC236}">
                <a16:creationId xmlns:a16="http://schemas.microsoft.com/office/drawing/2014/main" id="{ED9F005B-3B27-3624-F3C2-EAA668E01BB1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17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AB306567-186D-7E79-EAC1-E33C0D679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 dirty="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4" name="Text Box 59">
            <a:extLst>
              <a:ext uri="{FF2B5EF4-FFF2-40B4-BE49-F238E27FC236}">
                <a16:creationId xmlns:a16="http://schemas.microsoft.com/office/drawing/2014/main" id="{E660204A-9029-F850-F16F-70E9F4B24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39025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3" grpId="0"/>
      <p:bldP spid="22" grpId="0"/>
      <p:bldP spid="24" grpId="0" animBg="1"/>
      <p:bldP spid="26" grpId="0" animBg="1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2B400-348E-F262-6FE6-A635E0DEB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F92B125-4368-73AD-A493-04B2D3826081}"/>
              </a:ext>
            </a:extLst>
          </p:cNvPr>
          <p:cNvSpPr txBox="1">
            <a:spLocks/>
          </p:cNvSpPr>
          <p:nvPr/>
        </p:nvSpPr>
        <p:spPr>
          <a:xfrm>
            <a:off x="471487" y="1131095"/>
            <a:ext cx="6595739" cy="5733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chemeClr val="bg1"/>
                </a:solidFill>
                <a:latin typeface="CMU Bright SemiBold" panose="02000603000000000000" pitchFamily="2" charset="0"/>
                <a:ea typeface="CMU Bright SemiBold" panose="02000603000000000000" pitchFamily="2" charset="0"/>
                <a:cs typeface="CMU Bright SemiBold" panose="02000603000000000000" pitchFamily="2" charset="0"/>
              </a:rPr>
              <a:t>Target operation @ 1Hz, 1PW</a:t>
            </a:r>
          </a:p>
          <a:p>
            <a:endParaRPr lang="en-GB" sz="3000" b="1" dirty="0">
              <a:solidFill>
                <a:schemeClr val="bg1"/>
              </a:solidFill>
              <a:latin typeface="CMU Bright SemiBold" panose="02000603000000000000" pitchFamily="2" charset="0"/>
              <a:ea typeface="CMU Bright SemiBold" panose="02000603000000000000" pitchFamily="2" charset="0"/>
              <a:cs typeface="CMU Bright SemiBold" panose="02000603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15723F-09D5-069D-A498-1368BA5B1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84" y="996095"/>
            <a:ext cx="2998423" cy="270000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4315E316-10F2-F0F1-93A0-E483941B8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5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DEC8DD72-9371-6167-E14D-5DF858AC8C7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7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F540F332-6D51-254F-5E48-46AC156C6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74663"/>
            <a:ext cx="588614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Perspectives for the laser production of </a:t>
            </a:r>
            <a:r>
              <a:rPr lang="en-GB" sz="2800" baseline="30000" noProof="0" dirty="0">
                <a:solidFill>
                  <a:srgbClr val="003366"/>
                </a:solidFill>
                <a:latin typeface="Arial Narrow"/>
              </a:rPr>
              <a:t>11</a:t>
            </a: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C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AA8C586C-A2D9-D81D-689E-16E3C5BD8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 dirty="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C6409E0-8C47-1991-4BAE-2F3316A0C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78" y="1509125"/>
            <a:ext cx="6743700" cy="3492500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98868F-494F-00FA-B46C-02823FBA9DC6}"/>
              </a:ext>
            </a:extLst>
          </p:cNvPr>
          <p:cNvSpPr txBox="1"/>
          <p:nvPr/>
        </p:nvSpPr>
        <p:spPr>
          <a:xfrm>
            <a:off x="697570" y="5015304"/>
            <a:ext cx="7578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Aft>
                <a:spcPts val="600"/>
              </a:spcAft>
              <a:buClr>
                <a:srgbClr val="21235C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PW laser systems are probably not the most cost efficient solution for the production of </a:t>
            </a:r>
            <a:r>
              <a:rPr lang="en-US" sz="1600" baseline="300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11</a:t>
            </a: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C.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38B56CC7-6F87-509E-264D-8FEDEB74C104}"/>
              </a:ext>
            </a:extLst>
          </p:cNvPr>
          <p:cNvSpPr txBox="1"/>
          <p:nvPr/>
        </p:nvSpPr>
        <p:spPr>
          <a:xfrm>
            <a:off x="696416" y="5461551"/>
            <a:ext cx="7578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Aft>
                <a:spcPts val="600"/>
              </a:spcAft>
              <a:buClr>
                <a:srgbClr val="21235C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Compact ~100 TW systems at 100 Hz could represent a good option.</a:t>
            </a:r>
          </a:p>
        </p:txBody>
      </p:sp>
      <p:sp>
        <p:nvSpPr>
          <p:cNvPr id="20" name="1 Marcador de pie de página">
            <a:extLst>
              <a:ext uri="{FF2B5EF4-FFF2-40B4-BE49-F238E27FC236}">
                <a16:creationId xmlns:a16="http://schemas.microsoft.com/office/drawing/2014/main" id="{CA702488-5151-6838-493E-5DEE03785C11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18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 Box 59">
            <a:extLst>
              <a:ext uri="{FF2B5EF4-FFF2-40B4-BE49-F238E27FC236}">
                <a16:creationId xmlns:a16="http://schemas.microsoft.com/office/drawing/2014/main" id="{22E99D22-D2B4-837D-4E4D-888278A96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724616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5 Grupo">
            <a:extLst>
              <a:ext uri="{FF2B5EF4-FFF2-40B4-BE49-F238E27FC236}">
                <a16:creationId xmlns:a16="http://schemas.microsoft.com/office/drawing/2014/main" id="{E92C56BE-20FE-3F97-AA2A-E50FE232D302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4365625"/>
            <a:ext cx="7202488" cy="2519363"/>
            <a:chOff x="35496" y="4149080"/>
            <a:chExt cx="7201957" cy="2520280"/>
          </a:xfrm>
        </p:grpSpPr>
        <p:pic>
          <p:nvPicPr>
            <p:cNvPr id="55337" name="2 Imagen">
              <a:extLst>
                <a:ext uri="{FF2B5EF4-FFF2-40B4-BE49-F238E27FC236}">
                  <a16:creationId xmlns:a16="http://schemas.microsoft.com/office/drawing/2014/main" id="{6159EC11-33DB-8726-4578-793973212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272051"/>
              <a:ext cx="7201957" cy="2397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38" name="Rectángulo 10">
              <a:extLst>
                <a:ext uri="{FF2B5EF4-FFF2-40B4-BE49-F238E27FC236}">
                  <a16:creationId xmlns:a16="http://schemas.microsoft.com/office/drawing/2014/main" id="{529A1EAC-2FAB-E743-C80E-DEAEC165A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480" y="4265569"/>
              <a:ext cx="462579" cy="833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gl-ES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5339" name="3 Rectángulo">
              <a:extLst>
                <a:ext uri="{FF2B5EF4-FFF2-40B4-BE49-F238E27FC236}">
                  <a16:creationId xmlns:a16="http://schemas.microsoft.com/office/drawing/2014/main" id="{12B4AD53-C0D3-6650-6AF1-F6823EF49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776" y="4149080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gl-ES" sz="180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CD2313C5-7DFE-3065-E55A-E9196241D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5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s-ES" dirty="0">
              <a:solidFill>
                <a:srgbClr val="FFFFFF"/>
              </a:solidFill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EEEEA54F-0AB5-1206-B651-E476B7D2072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7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s-ES" dirty="0">
              <a:solidFill>
                <a:srgbClr val="FFFFFF"/>
              </a:solidFill>
            </a:endParaRPr>
          </a:p>
        </p:txBody>
      </p:sp>
      <p:sp>
        <p:nvSpPr>
          <p:cNvPr id="55306" name="Text Box 5">
            <a:extLst>
              <a:ext uri="{FF2B5EF4-FFF2-40B4-BE49-F238E27FC236}">
                <a16:creationId xmlns:a16="http://schemas.microsoft.com/office/drawing/2014/main" id="{EBEFC685-E233-F286-5B9E-A955C778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559550"/>
            <a:ext cx="117633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gl-ES" sz="1500">
                <a:solidFill>
                  <a:srgbClr val="777777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José Benlliure</a:t>
            </a:r>
          </a:p>
        </p:txBody>
      </p:sp>
      <p:sp>
        <p:nvSpPr>
          <p:cNvPr id="55307" name="13 CuadroTexto">
            <a:extLst>
              <a:ext uri="{FF2B5EF4-FFF2-40B4-BE49-F238E27FC236}">
                <a16:creationId xmlns:a16="http://schemas.microsoft.com/office/drawing/2014/main" id="{8CC4C1E0-7296-5D5F-58C8-30DC31D65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709800"/>
            <a:ext cx="52625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</a:rPr>
              <a:t>Numerous studies have demonstrated the efficacy of the use of high dose rates in reducing radiotoxicity in healthy tissues. </a:t>
            </a:r>
          </a:p>
        </p:txBody>
      </p:sp>
      <p:pic>
        <p:nvPicPr>
          <p:cNvPr id="55308" name="1 Imagen">
            <a:extLst>
              <a:ext uri="{FF2B5EF4-FFF2-40B4-BE49-F238E27FC236}">
                <a16:creationId xmlns:a16="http://schemas.microsoft.com/office/drawing/2014/main" id="{554C72D7-B1F0-75D7-95B0-5016FD58E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0" y="1341438"/>
            <a:ext cx="34893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8 Imagen">
            <a:extLst>
              <a:ext uri="{FF2B5EF4-FFF2-40B4-BE49-F238E27FC236}">
                <a16:creationId xmlns:a16="http://schemas.microsoft.com/office/drawing/2014/main" id="{D215824C-A92E-9A44-5935-125960379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4686300"/>
            <a:ext cx="10556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0" name="9 Imagen">
            <a:extLst>
              <a:ext uri="{FF2B5EF4-FFF2-40B4-BE49-F238E27FC236}">
                <a16:creationId xmlns:a16="http://schemas.microsoft.com/office/drawing/2014/main" id="{D59F5344-5BDC-FDD3-5A4F-02603C20B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5437188"/>
            <a:ext cx="19478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2" name="12 CuadroTexto">
            <a:extLst>
              <a:ext uri="{FF2B5EF4-FFF2-40B4-BE49-F238E27FC236}">
                <a16:creationId xmlns:a16="http://schemas.microsoft.com/office/drawing/2014/main" id="{00F388F2-5A12-3865-B3FB-1FC638800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4418013"/>
            <a:ext cx="12652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gl-ES" sz="1400">
                <a:solidFill>
                  <a:srgbClr val="C00000"/>
                </a:solidFill>
                <a:latin typeface="Arial Narrow" panose="020B0606020202030204" pitchFamily="34" charset="0"/>
              </a:rPr>
              <a:t>Michael Seimetz</a:t>
            </a:r>
            <a:endParaRPr lang="en-US" altLang="gl-ES" sz="140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5313" name="27 CuadroTexto">
            <a:extLst>
              <a:ext uri="{FF2B5EF4-FFF2-40B4-BE49-F238E27FC236}">
                <a16:creationId xmlns:a16="http://schemas.microsoft.com/office/drawing/2014/main" id="{A5349C1C-E9AA-1B18-47DB-9E86C80B7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550" y="5157788"/>
            <a:ext cx="823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gl-ES" sz="1400">
                <a:solidFill>
                  <a:srgbClr val="C00000"/>
                </a:solidFill>
                <a:latin typeface="Arial Narrow" panose="020B0606020202030204" pitchFamily="34" charset="0"/>
              </a:rPr>
              <a:t>Ana Vega</a:t>
            </a:r>
            <a:endParaRPr lang="en-US" altLang="gl-ES" sz="140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5314" name="28 CuadroTexto">
            <a:extLst>
              <a:ext uri="{FF2B5EF4-FFF2-40B4-BE49-F238E27FC236}">
                <a16:creationId xmlns:a16="http://schemas.microsoft.com/office/drawing/2014/main" id="{2B3C88F7-0FCD-E944-4B73-3E5ABE67C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663" y="5929313"/>
            <a:ext cx="1108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gl-ES" sz="1400">
                <a:solidFill>
                  <a:srgbClr val="C00000"/>
                </a:solidFill>
                <a:latin typeface="Arial Narrow" panose="020B0606020202030204" pitchFamily="34" charset="0"/>
              </a:rPr>
              <a:t>José Benlliure</a:t>
            </a:r>
            <a:endParaRPr lang="en-US" altLang="gl-ES" sz="140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5315" name="13 CuadroTexto">
            <a:extLst>
              <a:ext uri="{FF2B5EF4-FFF2-40B4-BE49-F238E27FC236}">
                <a16:creationId xmlns:a16="http://schemas.microsoft.com/office/drawing/2014/main" id="{28C031E6-ADEC-629C-E14B-8AB095184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573463"/>
            <a:ext cx="5400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</a:rPr>
              <a:t>Laser accelerators naturally produce ultra-short particle pulses that meet the requirements of flash radio-therapy and do not require a gantry.</a:t>
            </a:r>
          </a:p>
        </p:txBody>
      </p:sp>
      <p:graphicFrame>
        <p:nvGraphicFramePr>
          <p:cNvPr id="5" name="4 Tabla">
            <a:extLst>
              <a:ext uri="{FF2B5EF4-FFF2-40B4-BE49-F238E27FC236}">
                <a16:creationId xmlns:a16="http://schemas.microsoft.com/office/drawing/2014/main" id="{E11F9C32-A98F-6F96-0376-30EBC374BD54}"/>
              </a:ext>
            </a:extLst>
          </p:cNvPr>
          <p:cNvGraphicFramePr>
            <a:graphicFrameLocks noGrp="1"/>
          </p:cNvGraphicFramePr>
          <p:nvPr/>
        </p:nvGraphicFramePr>
        <p:xfrm>
          <a:off x="792163" y="2370620"/>
          <a:ext cx="4140200" cy="90646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6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894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91454" marR="91454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baseline="0" noProof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 dose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4" marR="91454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baseline="0" noProof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Dose rate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4" marR="91454" marT="45755" marB="4575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784">
                <a:tc>
                  <a:txBody>
                    <a:bodyPr/>
                    <a:lstStyle/>
                    <a:p>
                      <a:r>
                        <a:rPr lang="en-GB" sz="1300" noProof="0" dirty="0">
                          <a:latin typeface="+mj-lt"/>
                        </a:rPr>
                        <a:t>Conventional therapy</a:t>
                      </a:r>
                    </a:p>
                  </a:txBody>
                  <a:tcPr marL="91454" marR="91454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 dirty="0">
                          <a:latin typeface="Arial" pitchFamily="34" charset="0"/>
                          <a:cs typeface="Arial" pitchFamily="34" charset="0"/>
                        </a:rPr>
                        <a:t>1-10 Gy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4" marR="91454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 dirty="0">
                          <a:latin typeface="Arial" pitchFamily="34" charset="0"/>
                          <a:cs typeface="Arial" pitchFamily="34" charset="0"/>
                        </a:rPr>
                        <a:t>1 Gy/min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4" marR="91454" marT="45755" marB="4575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784">
                <a:tc>
                  <a:txBody>
                    <a:bodyPr/>
                    <a:lstStyle/>
                    <a:p>
                      <a:r>
                        <a:rPr lang="en-GB" sz="1300" noProof="0" dirty="0">
                          <a:latin typeface="Arial" pitchFamily="34" charset="0"/>
                          <a:cs typeface="Arial" pitchFamily="34" charset="0"/>
                        </a:rPr>
                        <a:t>Flash therapy</a:t>
                      </a:r>
                    </a:p>
                  </a:txBody>
                  <a:tcPr marL="91454" marR="91454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 dirty="0">
                          <a:latin typeface="Arial" pitchFamily="34" charset="0"/>
                          <a:cs typeface="Arial" pitchFamily="34" charset="0"/>
                        </a:rPr>
                        <a:t>1-10 Gy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4" marR="91454" marT="45755" marB="4575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300" dirty="0">
                          <a:latin typeface="Arial" pitchFamily="34" charset="0"/>
                          <a:cs typeface="Arial" pitchFamily="34" charset="0"/>
                        </a:rPr>
                        <a:t>&gt; 10 Gy/s</a:t>
                      </a:r>
                      <a:endParaRPr lang="en-US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4" marR="91454" marT="45755" marB="4575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5335" name="Text Box 20">
            <a:extLst>
              <a:ext uri="{FF2B5EF4-FFF2-40B4-BE49-F238E27FC236}">
                <a16:creationId xmlns:a16="http://schemas.microsoft.com/office/drawing/2014/main" id="{C81B34E9-D0C2-F44E-C41F-2DC3A38BF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381000"/>
            <a:ext cx="70904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800" noProof="0" dirty="0">
                <a:solidFill>
                  <a:srgbClr val="003366"/>
                </a:solidFill>
                <a:latin typeface="Arial Narrow" panose="020B0606020202030204" pitchFamily="34" charset="0"/>
              </a:rPr>
              <a:t>Radiobiology studies with laser accelerated particles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B5B08C9-B9E5-6B1E-BC45-39C5ED8A0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5" y="6227185"/>
            <a:ext cx="855511" cy="557942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F0532CEB-795F-75C3-AD83-894DBB342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291563"/>
            <a:ext cx="285030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000" noProof="0" dirty="0">
                <a:solidFill>
                  <a:srgbClr val="C0000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In-vitro studies of flash effect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0" y="6516688"/>
            <a:ext cx="1227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  <a:endParaRPr lang="en-GB" sz="1400">
              <a:solidFill>
                <a:srgbClr val="777777"/>
              </a:solidFill>
              <a:latin typeface="Arial Narrow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68" y="1779156"/>
            <a:ext cx="3646106" cy="2016224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143000" y="474663"/>
            <a:ext cx="58945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800" noProof="0" dirty="0">
                <a:solidFill>
                  <a:srgbClr val="003366"/>
                </a:solidFill>
                <a:latin typeface="Arial Narrow" pitchFamily="34" charset="0"/>
              </a:rPr>
              <a:t>The societal impact of particle accelerators 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47" y="3835989"/>
            <a:ext cx="4145203" cy="1344129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4824413" y="1779155"/>
            <a:ext cx="3714747" cy="3520869"/>
            <a:chOff x="4824413" y="2276871"/>
            <a:chExt cx="3714747" cy="3520869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6978" y="2276871"/>
              <a:ext cx="3051406" cy="2012159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4413" y="4329186"/>
              <a:ext cx="3714747" cy="1468554"/>
            </a:xfrm>
            <a:prstGeom prst="rect">
              <a:avLst/>
            </a:prstGeom>
          </p:spPr>
        </p:pic>
      </p:grpSp>
      <p:sp>
        <p:nvSpPr>
          <p:cNvPr id="7" name="1 Marcador de pie de página">
            <a:extLst>
              <a:ext uri="{FF2B5EF4-FFF2-40B4-BE49-F238E27FC236}">
                <a16:creationId xmlns:a16="http://schemas.microsoft.com/office/drawing/2014/main" id="{7C51695E-C658-2F84-2693-3FC90F610FEF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2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AFA14560-13AB-3463-6267-697B69B4E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085" y="5501728"/>
            <a:ext cx="4677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Particle accelerators have evolved from a research tool to a technology with a major societal impact.</a:t>
            </a:r>
          </a:p>
        </p:txBody>
      </p:sp>
      <p:sp>
        <p:nvSpPr>
          <p:cNvPr id="9" name="Text Box 59">
            <a:extLst>
              <a:ext uri="{FF2B5EF4-FFF2-40B4-BE49-F238E27FC236}">
                <a16:creationId xmlns:a16="http://schemas.microsoft.com/office/drawing/2014/main" id="{FAFD12A3-ACD9-0D10-9EFD-F41F419A4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419133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2FD1169B-13A8-7601-A797-71CFFD497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5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s-ES" dirty="0">
              <a:solidFill>
                <a:srgbClr val="FFFFFF"/>
              </a:solidFill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39067BD7-3FC0-D8F7-B4B8-80C24041D85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7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s-ES" dirty="0">
              <a:solidFill>
                <a:srgbClr val="FFFFFF"/>
              </a:solidFill>
            </a:endParaRPr>
          </a:p>
        </p:txBody>
      </p:sp>
      <p:sp>
        <p:nvSpPr>
          <p:cNvPr id="56329" name="Text Box 5">
            <a:extLst>
              <a:ext uri="{FF2B5EF4-FFF2-40B4-BE49-F238E27FC236}">
                <a16:creationId xmlns:a16="http://schemas.microsoft.com/office/drawing/2014/main" id="{E9C9B866-A7D3-E901-AB71-1B25681A5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559550"/>
            <a:ext cx="117633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gl-ES" sz="1500">
                <a:solidFill>
                  <a:srgbClr val="777777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José Benlliure</a:t>
            </a:r>
          </a:p>
        </p:txBody>
      </p:sp>
      <p:grpSp>
        <p:nvGrpSpPr>
          <p:cNvPr id="56330" name="29 Grupo">
            <a:extLst>
              <a:ext uri="{FF2B5EF4-FFF2-40B4-BE49-F238E27FC236}">
                <a16:creationId xmlns:a16="http://schemas.microsoft.com/office/drawing/2014/main" id="{7AB00A9B-5632-F2E9-B0BB-224EB9A5FF42}"/>
              </a:ext>
            </a:extLst>
          </p:cNvPr>
          <p:cNvGrpSpPr>
            <a:grpSpLocks/>
          </p:cNvGrpSpPr>
          <p:nvPr/>
        </p:nvGrpSpPr>
        <p:grpSpPr bwMode="auto">
          <a:xfrm>
            <a:off x="34925" y="4365625"/>
            <a:ext cx="7202488" cy="2519363"/>
            <a:chOff x="35496" y="4149080"/>
            <a:chExt cx="7201957" cy="2520280"/>
          </a:xfrm>
        </p:grpSpPr>
        <p:pic>
          <p:nvPicPr>
            <p:cNvPr id="56341" name="30 Imagen">
              <a:extLst>
                <a:ext uri="{FF2B5EF4-FFF2-40B4-BE49-F238E27FC236}">
                  <a16:creationId xmlns:a16="http://schemas.microsoft.com/office/drawing/2014/main" id="{190FB250-7FE6-D4EE-2B31-F2E2AD09E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272051"/>
              <a:ext cx="7201957" cy="2397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42" name="Rectángulo 10">
              <a:extLst>
                <a:ext uri="{FF2B5EF4-FFF2-40B4-BE49-F238E27FC236}">
                  <a16:creationId xmlns:a16="http://schemas.microsoft.com/office/drawing/2014/main" id="{A8B90E53-5DD0-28EB-C166-0E6151FEB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480" y="4265569"/>
              <a:ext cx="462579" cy="833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gl-ES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6343" name="32 Rectángulo">
              <a:extLst>
                <a:ext uri="{FF2B5EF4-FFF2-40B4-BE49-F238E27FC236}">
                  <a16:creationId xmlns:a16="http://schemas.microsoft.com/office/drawing/2014/main" id="{A1E669D5-302E-581D-CF0C-E3C1A7499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776" y="4149080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gl-ES" sz="180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5" name="13 CuadroTexto">
            <a:extLst>
              <a:ext uri="{FF2B5EF4-FFF2-40B4-BE49-F238E27FC236}">
                <a16:creationId xmlns:a16="http://schemas.microsoft.com/office/drawing/2014/main" id="{C5FBE967-38C1-6583-C375-976CD1316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666875"/>
            <a:ext cx="8324850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dirty="0">
                <a:solidFill>
                  <a:srgbClr val="0033CC"/>
                </a:solidFill>
                <a:latin typeface="Arial Narrow" pitchFamily="34" charset="0"/>
              </a:rPr>
              <a:t>The benefit</a:t>
            </a:r>
            <a:r>
              <a:rPr lang="en-GB" noProof="0" dirty="0">
                <a:solidFill>
                  <a:srgbClr val="0033CC"/>
                </a:solidFill>
                <a:latin typeface="Arial Narrow" pitchFamily="34" charset="0"/>
              </a:rPr>
              <a:t> of flash radio-therapy seems to be accepted but, there are still many parameters that should be optimised: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GB" noProof="0" dirty="0">
                <a:solidFill>
                  <a:srgbClr val="009999"/>
                </a:solidFill>
                <a:latin typeface="Arial Narrow" pitchFamily="34" charset="0"/>
              </a:rPr>
              <a:t>Type of radiation: electrons, protons, … 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GB" noProof="0" dirty="0">
                <a:solidFill>
                  <a:srgbClr val="009999"/>
                </a:solidFill>
                <a:latin typeface="Arial Narrow" pitchFamily="34" charset="0"/>
              </a:rPr>
              <a:t>Dose rate (&gt; 10 Gy/s).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en-GB" noProof="0" dirty="0">
                <a:solidFill>
                  <a:srgbClr val="009999"/>
                </a:solidFill>
                <a:latin typeface="Arial Narrow" pitchFamily="34" charset="0"/>
              </a:rPr>
              <a:t>Pulse duration and number: </a:t>
            </a:r>
          </a:p>
          <a:p>
            <a:pPr>
              <a:spcAft>
                <a:spcPts val="600"/>
              </a:spcAft>
              <a:defRPr/>
            </a:pPr>
            <a:r>
              <a:rPr lang="en-GB" noProof="0" dirty="0">
                <a:solidFill>
                  <a:srgbClr val="009999"/>
                </a:solidFill>
                <a:latin typeface="Arial Narrow" pitchFamily="34" charset="0"/>
                <a:sym typeface="Wingdings" pitchFamily="2" charset="2"/>
              </a:rPr>
              <a:t>       100 pulses of 0,1 Gy in 1 </a:t>
            </a:r>
            <a:r>
              <a:rPr lang="en-GB" noProof="0" dirty="0" err="1">
                <a:solidFill>
                  <a:srgbClr val="009999"/>
                </a:solidFill>
                <a:latin typeface="Arial Narrow" pitchFamily="34" charset="0"/>
                <a:sym typeface="Wingdings" pitchFamily="2" charset="2"/>
              </a:rPr>
              <a:t>ms</a:t>
            </a:r>
            <a:r>
              <a:rPr lang="en-GB" noProof="0" dirty="0">
                <a:solidFill>
                  <a:srgbClr val="009999"/>
                </a:solidFill>
                <a:latin typeface="Arial Narrow" pitchFamily="34" charset="0"/>
                <a:sym typeface="Wingdings" pitchFamily="2" charset="2"/>
              </a:rPr>
              <a:t>: 10 Gy with 10</a:t>
            </a:r>
            <a:r>
              <a:rPr lang="en-GB" baseline="30000" noProof="0" dirty="0">
                <a:solidFill>
                  <a:srgbClr val="009999"/>
                </a:solidFill>
                <a:latin typeface="Arial Narrow" pitchFamily="34" charset="0"/>
                <a:sym typeface="Wingdings" pitchFamily="2" charset="2"/>
              </a:rPr>
              <a:t>2</a:t>
            </a:r>
            <a:r>
              <a:rPr lang="en-GB" noProof="0" dirty="0">
                <a:solidFill>
                  <a:srgbClr val="009999"/>
                </a:solidFill>
                <a:latin typeface="Arial Narrow" pitchFamily="34" charset="0"/>
                <a:sym typeface="Wingdings" pitchFamily="2" charset="2"/>
              </a:rPr>
              <a:t> Gy/s.</a:t>
            </a:r>
          </a:p>
          <a:p>
            <a:pPr>
              <a:spcAft>
                <a:spcPts val="600"/>
              </a:spcAft>
              <a:defRPr/>
            </a:pPr>
            <a:r>
              <a:rPr lang="en-GB" noProof="0" dirty="0">
                <a:solidFill>
                  <a:srgbClr val="009999"/>
                </a:solidFill>
                <a:latin typeface="Arial Narrow" pitchFamily="34" charset="0"/>
                <a:sym typeface="Wingdings" pitchFamily="2" charset="2"/>
              </a:rPr>
              <a:t>       1000 pulses of 0,01 Gy in 1 </a:t>
            </a:r>
            <a:r>
              <a:rPr lang="en-GB" noProof="0" dirty="0" err="1">
                <a:solidFill>
                  <a:srgbClr val="009999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GB" noProof="0" dirty="0" err="1">
                <a:solidFill>
                  <a:srgbClr val="009999"/>
                </a:solidFill>
                <a:latin typeface="Arial Narrow" pitchFamily="34" charset="0"/>
                <a:sym typeface="Wingdings" pitchFamily="2" charset="2"/>
              </a:rPr>
              <a:t>s</a:t>
            </a:r>
            <a:r>
              <a:rPr lang="en-GB" noProof="0" dirty="0">
                <a:solidFill>
                  <a:srgbClr val="009999"/>
                </a:solidFill>
                <a:latin typeface="Arial Narrow" pitchFamily="34" charset="0"/>
                <a:sym typeface="Wingdings" pitchFamily="2" charset="2"/>
              </a:rPr>
              <a:t>: 10 Gy with 10</a:t>
            </a:r>
            <a:r>
              <a:rPr lang="en-GB" baseline="30000" noProof="0" dirty="0">
                <a:solidFill>
                  <a:srgbClr val="009999"/>
                </a:solidFill>
                <a:latin typeface="Arial Narrow" pitchFamily="34" charset="0"/>
                <a:sym typeface="Wingdings" pitchFamily="2" charset="2"/>
              </a:rPr>
              <a:t>4</a:t>
            </a:r>
            <a:r>
              <a:rPr lang="en-GB" noProof="0" dirty="0">
                <a:solidFill>
                  <a:srgbClr val="009999"/>
                </a:solidFill>
                <a:latin typeface="Arial Narrow" pitchFamily="34" charset="0"/>
                <a:sym typeface="Wingdings" pitchFamily="2" charset="2"/>
              </a:rPr>
              <a:t> Gy/s.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GB" noProof="0" dirty="0">
                <a:solidFill>
                  <a:srgbClr val="009999"/>
                </a:solidFill>
                <a:latin typeface="Arial Narrow" pitchFamily="34" charset="0"/>
              </a:rPr>
              <a:t>Time between pulses.</a:t>
            </a:r>
          </a:p>
        </p:txBody>
      </p:sp>
      <p:pic>
        <p:nvPicPr>
          <p:cNvPr id="56332" name="8 Imagen">
            <a:extLst>
              <a:ext uri="{FF2B5EF4-FFF2-40B4-BE49-F238E27FC236}">
                <a16:creationId xmlns:a16="http://schemas.microsoft.com/office/drawing/2014/main" id="{3F2F4AD4-A00C-71FF-1FAE-644D5C9CE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4686300"/>
            <a:ext cx="10556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9 Imagen">
            <a:extLst>
              <a:ext uri="{FF2B5EF4-FFF2-40B4-BE49-F238E27FC236}">
                <a16:creationId xmlns:a16="http://schemas.microsoft.com/office/drawing/2014/main" id="{78AF9DB8-1D0F-5CDB-5511-D6805062F4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5437188"/>
            <a:ext cx="19478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5" name="12 CuadroTexto">
            <a:extLst>
              <a:ext uri="{FF2B5EF4-FFF2-40B4-BE49-F238E27FC236}">
                <a16:creationId xmlns:a16="http://schemas.microsoft.com/office/drawing/2014/main" id="{168999B2-AEE1-1A7B-BA60-E0F113015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4418013"/>
            <a:ext cx="12652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gl-ES" sz="1400">
                <a:solidFill>
                  <a:srgbClr val="C00000"/>
                </a:solidFill>
                <a:latin typeface="Arial Narrow" panose="020B0606020202030204" pitchFamily="34" charset="0"/>
              </a:rPr>
              <a:t>Michael Seimetz</a:t>
            </a:r>
            <a:endParaRPr lang="en-US" altLang="gl-ES" sz="140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6336" name="27 CuadroTexto">
            <a:extLst>
              <a:ext uri="{FF2B5EF4-FFF2-40B4-BE49-F238E27FC236}">
                <a16:creationId xmlns:a16="http://schemas.microsoft.com/office/drawing/2014/main" id="{DDCF7B1A-DF79-CF77-1D81-294BB4285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550" y="5157788"/>
            <a:ext cx="823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gl-ES" sz="1400">
                <a:solidFill>
                  <a:srgbClr val="C00000"/>
                </a:solidFill>
                <a:latin typeface="Arial Narrow" panose="020B0606020202030204" pitchFamily="34" charset="0"/>
              </a:rPr>
              <a:t>Ana Vega</a:t>
            </a:r>
            <a:endParaRPr lang="en-US" altLang="gl-ES" sz="140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6337" name="28 CuadroTexto">
            <a:extLst>
              <a:ext uri="{FF2B5EF4-FFF2-40B4-BE49-F238E27FC236}">
                <a16:creationId xmlns:a16="http://schemas.microsoft.com/office/drawing/2014/main" id="{6186FF41-E034-032B-8484-657D53284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663" y="5929313"/>
            <a:ext cx="1108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gl-ES" sz="1400">
                <a:solidFill>
                  <a:srgbClr val="C00000"/>
                </a:solidFill>
                <a:latin typeface="Arial Narrow" panose="020B0606020202030204" pitchFamily="34" charset="0"/>
              </a:rPr>
              <a:t>José Benlliure</a:t>
            </a:r>
            <a:endParaRPr lang="en-US" altLang="gl-ES" sz="140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 Box 20">
            <a:extLst>
              <a:ext uri="{FF2B5EF4-FFF2-40B4-BE49-F238E27FC236}">
                <a16:creationId xmlns:a16="http://schemas.microsoft.com/office/drawing/2014/main" id="{E7D36A2E-A7E8-5719-EF0C-949D69AB1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381000"/>
            <a:ext cx="70904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800" noProof="0" dirty="0">
                <a:solidFill>
                  <a:srgbClr val="003366"/>
                </a:solidFill>
                <a:latin typeface="Arial Narrow" panose="020B0606020202030204" pitchFamily="34" charset="0"/>
              </a:rPr>
              <a:t>Radiobiology studies with laser accelerated particles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C92C4A-1F4E-D7AA-F002-7F63C8A53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5" y="6227185"/>
            <a:ext cx="855511" cy="557942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9B2162E5-2BD2-9868-A5C5-3F903D83D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291563"/>
            <a:ext cx="285030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000" noProof="0" dirty="0">
                <a:solidFill>
                  <a:srgbClr val="C0000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In-vitro studies of flash effect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agen 7">
            <a:extLst>
              <a:ext uri="{FF2B5EF4-FFF2-40B4-BE49-F238E27FC236}">
                <a16:creationId xmlns:a16="http://schemas.microsoft.com/office/drawing/2014/main" id="{B71EA4B2-2F7A-1C00-3FB5-487B7B2F5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3987800"/>
            <a:ext cx="20589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1">
            <a:extLst>
              <a:ext uri="{FF2B5EF4-FFF2-40B4-BE49-F238E27FC236}">
                <a16:creationId xmlns:a16="http://schemas.microsoft.com/office/drawing/2014/main" id="{00FF3AAB-5CBE-263F-B20F-5A16595D4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7C7C584A-EB0A-5564-B9C1-AD7CCEFDEAD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57350" name="Text Box 5">
            <a:extLst>
              <a:ext uri="{FF2B5EF4-FFF2-40B4-BE49-F238E27FC236}">
                <a16:creationId xmlns:a16="http://schemas.microsoft.com/office/drawing/2014/main" id="{11921B78-81F4-A749-F3F7-AFF6B2494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559550"/>
            <a:ext cx="117633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gl-ES" sz="1500">
                <a:solidFill>
                  <a:srgbClr val="777777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José Benlliure</a:t>
            </a:r>
          </a:p>
        </p:txBody>
      </p:sp>
      <p:pic>
        <p:nvPicPr>
          <p:cNvPr id="57355" name="18 Imagen">
            <a:extLst>
              <a:ext uri="{FF2B5EF4-FFF2-40B4-BE49-F238E27FC236}">
                <a16:creationId xmlns:a16="http://schemas.microsoft.com/office/drawing/2014/main" id="{961029BD-9F3E-BC62-DB30-FE083B197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2133600"/>
            <a:ext cx="161131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Imagen 3">
            <a:extLst>
              <a:ext uri="{FF2B5EF4-FFF2-40B4-BE49-F238E27FC236}">
                <a16:creationId xmlns:a16="http://schemas.microsoft.com/office/drawing/2014/main" id="{FB9B7554-E858-994A-9A93-49ADFD35C9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74138"/>
            <a:ext cx="3402013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Imagen 1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81A3DD03-D80A-4F0F-0F57-D11594CD0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5058563"/>
            <a:ext cx="25177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1 Imagen">
            <a:extLst>
              <a:ext uri="{FF2B5EF4-FFF2-40B4-BE49-F238E27FC236}">
                <a16:creationId xmlns:a16="http://schemas.microsoft.com/office/drawing/2014/main" id="{D74D0D0A-D287-AFFD-4D3D-27DA5C329F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928938"/>
            <a:ext cx="26416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23 Imagen">
            <a:extLst>
              <a:ext uri="{FF2B5EF4-FFF2-40B4-BE49-F238E27FC236}">
                <a16:creationId xmlns:a16="http://schemas.microsoft.com/office/drawing/2014/main" id="{0DE01D31-B0B1-77F6-2211-7D9E6B5391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3" y="4686300"/>
            <a:ext cx="10556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0" name="24 Imagen">
            <a:extLst>
              <a:ext uri="{FF2B5EF4-FFF2-40B4-BE49-F238E27FC236}">
                <a16:creationId xmlns:a16="http://schemas.microsoft.com/office/drawing/2014/main" id="{DA3AF1B9-D90E-AB9C-C4D8-D3EC25A1C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5437188"/>
            <a:ext cx="1947862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2" name="26 CuadroTexto">
            <a:extLst>
              <a:ext uri="{FF2B5EF4-FFF2-40B4-BE49-F238E27FC236}">
                <a16:creationId xmlns:a16="http://schemas.microsoft.com/office/drawing/2014/main" id="{163054DD-C8F4-836C-DBFB-F2C51899E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8200" y="4418013"/>
            <a:ext cx="12636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gl-ES" sz="1400">
                <a:solidFill>
                  <a:srgbClr val="C00000"/>
                </a:solidFill>
                <a:latin typeface="Arial Narrow" panose="020B0606020202030204" pitchFamily="34" charset="0"/>
              </a:rPr>
              <a:t>Michael Seimetz</a:t>
            </a:r>
            <a:endParaRPr lang="en-US" altLang="gl-ES" sz="140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7363" name="27 CuadroTexto">
            <a:extLst>
              <a:ext uri="{FF2B5EF4-FFF2-40B4-BE49-F238E27FC236}">
                <a16:creationId xmlns:a16="http://schemas.microsoft.com/office/drawing/2014/main" id="{2C7FCDC5-7B69-280C-D518-342BB67A9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550" y="5157788"/>
            <a:ext cx="823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gl-ES" sz="1400">
                <a:solidFill>
                  <a:srgbClr val="C00000"/>
                </a:solidFill>
                <a:latin typeface="Arial Narrow" panose="020B0606020202030204" pitchFamily="34" charset="0"/>
              </a:rPr>
              <a:t>Ana Vega</a:t>
            </a:r>
            <a:endParaRPr lang="en-US" altLang="gl-ES" sz="140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7364" name="28 CuadroTexto">
            <a:extLst>
              <a:ext uri="{FF2B5EF4-FFF2-40B4-BE49-F238E27FC236}">
                <a16:creationId xmlns:a16="http://schemas.microsoft.com/office/drawing/2014/main" id="{E66E3C9E-6698-4E3F-D97B-DA13113D5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663" y="5929313"/>
            <a:ext cx="1108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gl-ES" sz="1400">
                <a:solidFill>
                  <a:srgbClr val="C00000"/>
                </a:solidFill>
                <a:latin typeface="Arial Narrow" panose="020B0606020202030204" pitchFamily="34" charset="0"/>
              </a:rPr>
              <a:t>José Benlliure</a:t>
            </a:r>
            <a:endParaRPr lang="en-US" altLang="gl-ES" sz="140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7365" name="Text Box 4">
            <a:extLst>
              <a:ext uri="{FF2B5EF4-FFF2-40B4-BE49-F238E27FC236}">
                <a16:creationId xmlns:a16="http://schemas.microsoft.com/office/drawing/2014/main" id="{583F28CC-8E27-DA64-2A09-5AFA98CB9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00213"/>
            <a:ext cx="4175125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Proof of concept with X </a:t>
            </a:r>
            <a:r>
              <a:rPr lang="en-GB" noProof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rays at </a:t>
            </a: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L2A2, Nov. 2021:</a:t>
            </a:r>
          </a:p>
          <a:p>
            <a:pPr marL="285750" indent="-285750"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GB" noProof="0" dirty="0">
                <a:solidFill>
                  <a:srgbClr val="0070C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Cell culture and transport.</a:t>
            </a:r>
          </a:p>
          <a:p>
            <a:pPr marL="285750" indent="-285750"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GB" noProof="0" dirty="0">
                <a:solidFill>
                  <a:srgbClr val="0070C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Dose determination.</a:t>
            </a:r>
          </a:p>
          <a:p>
            <a:pPr marL="285750" indent="-285750"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GB" noProof="0" dirty="0">
                <a:solidFill>
                  <a:srgbClr val="0070C0"/>
                </a:solidFill>
                <a:latin typeface="Arial Narrow" panose="020B0606020202030204" pitchFamily="34" charset="0"/>
              </a:rPr>
              <a:t>Irradiation protocol</a:t>
            </a:r>
            <a:r>
              <a:rPr lang="en-GB" noProof="0" dirty="0">
                <a:solidFill>
                  <a:srgbClr val="0070C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.</a:t>
            </a:r>
          </a:p>
          <a:p>
            <a:pPr marL="285750" indent="-285750"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GB" noProof="0" dirty="0">
                <a:solidFill>
                  <a:srgbClr val="0070C0"/>
                </a:solidFill>
                <a:latin typeface="Arial Narrow" panose="020B0606020202030204" pitchFamily="34" charset="0"/>
              </a:rPr>
              <a:t>Analysis procedures</a:t>
            </a: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.</a:t>
            </a:r>
            <a:endParaRPr lang="es-ES" altLang="gl-ES" dirty="0">
              <a:solidFill>
                <a:srgbClr val="0033CC"/>
              </a:solidFill>
              <a:latin typeface="Arial Narrow" panose="020B0606020202030204" pitchFamily="34" charset="0"/>
              <a:ea typeface="Droid Sans Fallback"/>
              <a:cs typeface="Droid Sans Fallback"/>
            </a:endParaRPr>
          </a:p>
        </p:txBody>
      </p:sp>
      <p:sp>
        <p:nvSpPr>
          <p:cNvPr id="57366" name="Text Box 4">
            <a:extLst>
              <a:ext uri="{FF2B5EF4-FFF2-40B4-BE49-F238E27FC236}">
                <a16:creationId xmlns:a16="http://schemas.microsoft.com/office/drawing/2014/main" id="{F69E2B32-1F7D-67A5-3D70-237F5CD0C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700213"/>
            <a:ext cx="388937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Irradiations with protons at CLPU, Oct. 2023:</a:t>
            </a:r>
          </a:p>
          <a:p>
            <a:pPr marL="285750" indent="-285750"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GB" noProof="0" dirty="0">
                <a:solidFill>
                  <a:srgbClr val="0070C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Selection of the proton energy.</a:t>
            </a:r>
          </a:p>
          <a:p>
            <a:pPr marL="285750" indent="-285750"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GB" noProof="0" dirty="0">
                <a:solidFill>
                  <a:srgbClr val="0070C0"/>
                </a:solidFill>
                <a:latin typeface="Arial Narrow" panose="020B0606020202030204" pitchFamily="34" charset="0"/>
              </a:rPr>
              <a:t>Precise determination of the dose</a:t>
            </a:r>
            <a:r>
              <a:rPr lang="en-GB" noProof="0" dirty="0">
                <a:solidFill>
                  <a:srgbClr val="0070C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.</a:t>
            </a:r>
          </a:p>
        </p:txBody>
      </p:sp>
      <p:sp>
        <p:nvSpPr>
          <p:cNvPr id="57367" name="Text Box 57">
            <a:extLst>
              <a:ext uri="{FF2B5EF4-FFF2-40B4-BE49-F238E27FC236}">
                <a16:creationId xmlns:a16="http://schemas.microsoft.com/office/drawing/2014/main" id="{EE51DEA5-7D65-9E57-5B42-0E439972A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925" y="5876925"/>
            <a:ext cx="24812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gl-ES" sz="1400" dirty="0">
                <a:solidFill>
                  <a:schemeClr val="bg2"/>
                </a:solidFill>
                <a:latin typeface="Arial Narrow" panose="020B0606020202030204" pitchFamily="34" charset="0"/>
              </a:rPr>
              <a:t>A. </a:t>
            </a:r>
            <a:r>
              <a:rPr lang="es-ES_tradnl" altLang="gl-ES" sz="1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Reija</a:t>
            </a:r>
            <a:r>
              <a:rPr lang="es-ES_tradnl" altLang="gl-ES" sz="1400" dirty="0">
                <a:solidFill>
                  <a:schemeClr val="bg2"/>
                </a:solidFill>
                <a:latin typeface="Arial Narrow" panose="020B0606020202030204" pitchFamily="34" charset="0"/>
              </a:rPr>
              <a:t>: PhD USC (</a:t>
            </a:r>
            <a:r>
              <a:rPr lang="es-ES_tradnl" altLang="gl-ES" sz="1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prev</a:t>
            </a:r>
            <a:r>
              <a:rPr lang="es-ES_tradnl" altLang="gl-ES" sz="1400" dirty="0">
                <a:solidFill>
                  <a:schemeClr val="bg2"/>
                </a:solidFill>
                <a:latin typeface="Arial Narrow" panose="020B0606020202030204" pitchFamily="34" charset="0"/>
              </a:rPr>
              <a:t>. 2025). </a:t>
            </a:r>
            <a:r>
              <a:rPr lang="es-ES_tradnl" altLang="gl-ES" dirty="0">
                <a:solidFill>
                  <a:schemeClr val="bg2"/>
                </a:solidFill>
              </a:rPr>
              <a:t> </a:t>
            </a:r>
            <a:r>
              <a:rPr lang="es-ES_tradnl" altLang="gl-ES" sz="14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endParaRPr lang="es-ES" altLang="gl-ES" sz="1400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pic>
        <p:nvPicPr>
          <p:cNvPr id="57368" name="32 Imagen">
            <a:extLst>
              <a:ext uri="{FF2B5EF4-FFF2-40B4-BE49-F238E27FC236}">
                <a16:creationId xmlns:a16="http://schemas.microsoft.com/office/drawing/2014/main" id="{E8B34A7A-BA4D-47E1-230E-793F6276EC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0" y="1419225"/>
            <a:ext cx="88582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9" name="2 Imagen">
            <a:extLst>
              <a:ext uri="{FF2B5EF4-FFF2-40B4-BE49-F238E27FC236}">
                <a16:creationId xmlns:a16="http://schemas.microsoft.com/office/drawing/2014/main" id="{2E2739B8-E73F-78E2-7A96-0516F8E668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2619375"/>
            <a:ext cx="7223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20">
            <a:extLst>
              <a:ext uri="{FF2B5EF4-FFF2-40B4-BE49-F238E27FC236}">
                <a16:creationId xmlns:a16="http://schemas.microsoft.com/office/drawing/2014/main" id="{4A44B7D0-2C58-5172-4FAC-9967528F3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381000"/>
            <a:ext cx="70904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800" noProof="0" dirty="0">
                <a:solidFill>
                  <a:srgbClr val="003366"/>
                </a:solidFill>
                <a:latin typeface="Arial Narrow" panose="020B0606020202030204" pitchFamily="34" charset="0"/>
              </a:rPr>
              <a:t>Radiobiology studies with laser accelerated particles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107B97F-5D39-A433-8BB5-99FBE7B539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5" y="6227185"/>
            <a:ext cx="855511" cy="557942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2163925A-181E-78E7-BB3E-009725CFC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291563"/>
            <a:ext cx="2850309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000" noProof="0" dirty="0">
                <a:solidFill>
                  <a:srgbClr val="C0000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In-vitro studies of flash effect</a:t>
            </a:r>
          </a:p>
        </p:txBody>
      </p:sp>
      <p:sp>
        <p:nvSpPr>
          <p:cNvPr id="57353" name="Slide Number Placeholder 5">
            <a:extLst>
              <a:ext uri="{FF2B5EF4-FFF2-40B4-BE49-F238E27FC236}">
                <a16:creationId xmlns:a16="http://schemas.microsoft.com/office/drawing/2014/main" id="{93B553A5-7253-1BE0-7092-DA3DB9FD960C}"/>
              </a:ext>
            </a:extLst>
          </p:cNvPr>
          <p:cNvSpPr txBox="1">
            <a:spLocks noGrp="1"/>
          </p:cNvSpPr>
          <p:nvPr/>
        </p:nvSpPr>
        <p:spPr bwMode="auto">
          <a:xfrm>
            <a:off x="3492500" y="6575425"/>
            <a:ext cx="213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3801BF43-76BE-4406-9E0C-DA42A91E7234}" type="slidenum">
              <a:rPr lang="en-GB" altLang="gl-ES" sz="1400">
                <a:ea typeface="ＭＳ Ｐゴシック" panose="020B0600070205080204" pitchFamily="34" charset="-128"/>
              </a:rPr>
              <a:pPr algn="ctr" eaLnBrk="1" hangingPunct="1"/>
              <a:t>21</a:t>
            </a:fld>
            <a:endParaRPr lang="en-GB" altLang="gl-ES" sz="1400" dirty="0">
              <a:ea typeface="ＭＳ Ｐゴシック" panose="020B0600070205080204" pitchFamily="34" charset="-128"/>
            </a:endParaRPr>
          </a:p>
        </p:txBody>
      </p:sp>
      <p:sp>
        <p:nvSpPr>
          <p:cNvPr id="6" name="Text Box 57">
            <a:extLst>
              <a:ext uri="{FF2B5EF4-FFF2-40B4-BE49-F238E27FC236}">
                <a16:creationId xmlns:a16="http://schemas.microsoft.com/office/drawing/2014/main" id="{D04900C4-3274-50DA-A0E0-A3CB70F3F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17" y="3477536"/>
            <a:ext cx="24812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Human lung adenocarcinoma cells </a:t>
            </a:r>
            <a:r>
              <a:rPr lang="en-GB" noProof="0" dirty="0">
                <a:solidFill>
                  <a:schemeClr val="bg2"/>
                </a:solidFill>
              </a:rPr>
              <a:t> </a:t>
            </a:r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169988" y="474663"/>
            <a:ext cx="325792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2800" noProof="0" dirty="0">
                <a:solidFill>
                  <a:srgbClr val="003366"/>
                </a:solidFill>
                <a:latin typeface="Arial Narrow" pitchFamily="34" charset="0"/>
              </a:rPr>
              <a:t>Phase contrast imaging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0" y="6516688"/>
            <a:ext cx="1227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6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268760"/>
            <a:ext cx="4419235" cy="2133424"/>
          </a:xfrm>
          <a:prstGeom prst="rect">
            <a:avLst/>
          </a:prstGeom>
        </p:spPr>
      </p:pic>
      <p:sp>
        <p:nvSpPr>
          <p:cNvPr id="16" name="17 CuadroTexto"/>
          <p:cNvSpPr txBox="1">
            <a:spLocks noChangeArrowheads="1"/>
          </p:cNvSpPr>
          <p:nvPr/>
        </p:nvSpPr>
        <p:spPr bwMode="auto">
          <a:xfrm>
            <a:off x="395536" y="1484784"/>
            <a:ext cx="43204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  <a:latin typeface="Arial Narrow" pitchFamily="34" charset="0"/>
              </a:rPr>
              <a:t>Objects exposed to a radiation field not only cause radiation absorption, but also a phase shift. </a:t>
            </a:r>
          </a:p>
        </p:txBody>
      </p:sp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395536" y="3717032"/>
            <a:ext cx="85956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  <a:latin typeface="Arial Narrow" pitchFamily="34" charset="0"/>
              </a:rPr>
              <a:t>Information on the phase shift can be retrieved from the intensity variations due to the interference pattern created by the refraction produced by the phase shift. However, a X-ray source with high transverse coherence is required.</a:t>
            </a:r>
          </a:p>
        </p:txBody>
      </p:sp>
      <p:sp>
        <p:nvSpPr>
          <p:cNvPr id="19" name="18 CuadroTexto"/>
          <p:cNvSpPr txBox="1">
            <a:spLocks noChangeArrowheads="1"/>
          </p:cNvSpPr>
          <p:nvPr/>
        </p:nvSpPr>
        <p:spPr bwMode="auto">
          <a:xfrm>
            <a:off x="395535" y="2742019"/>
            <a:ext cx="43204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99FF"/>
                </a:solidFill>
                <a:latin typeface="Arial Narrow" pitchFamily="34" charset="0"/>
              </a:rPr>
              <a:t>For materials with low absorption (e.g. biological matter) the phase shift can gives orders of magnitude stronger contrast than absorption</a:t>
            </a:r>
            <a:r>
              <a:rPr lang="en-US" sz="1600" dirty="0">
                <a:solidFill>
                  <a:srgbClr val="3399FF"/>
                </a:solidFill>
                <a:latin typeface="Arial Narrow" pitchFamily="34" charset="0"/>
              </a:rPr>
              <a:t>.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Arial Narrow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CuadroTexto"/>
              <p:cNvSpPr txBox="1"/>
              <p:nvPr/>
            </p:nvSpPr>
            <p:spPr>
              <a:xfrm>
                <a:off x="467544" y="4451153"/>
                <a:ext cx="3076868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baseline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</m:t>
                          </m:r>
                        </m:e>
                        <m:sub>
                          <m:r>
                            <a:rPr lang="es-ES" sz="1600" b="0" i="1" baseline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1600" b="0" i="0" baseline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600" b="0" i="1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baseline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s-ES" sz="1600" b="0" i="1" baseline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𝑅</m:t>
                          </m:r>
                        </m:num>
                        <m:den>
                          <m:r>
                            <a:rPr lang="en-US" sz="1600" b="0" i="1" baseline="0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den>
                      </m:f>
                      <m:r>
                        <a:rPr lang="es-ES" sz="1600" b="0" i="0" baseline="0" smtClean="0">
                          <a:solidFill>
                            <a:schemeClr val="tx1"/>
                          </a:solidFill>
                          <a:latin typeface="Cambria Math"/>
                        </a:rPr>
                        <m:t>&gt;</m:t>
                      </m:r>
                      <m:f>
                        <m:fPr>
                          <m:ctrlPr>
                            <a:rPr lang="es-ES" sz="1600" b="0" i="1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ES" sz="16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1600" b="0" i="1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  <m:r>
                                <a:rPr lang="es-ES" sz="1600" b="0" i="1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𝐷</m:t>
                              </m:r>
                            </m:e>
                          </m:rad>
                        </m:num>
                        <m:den>
                          <m:r>
                            <a:rPr lang="es-ES" sz="1600" b="0" i="1" baseline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s-ES" sz="16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1600" b="0" i="1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es-ES" sz="1600" b="0" i="1" baseline="0" smtClean="0">
                          <a:solidFill>
                            <a:schemeClr val="tx1"/>
                          </a:solidFill>
                          <a:latin typeface="Cambria Math"/>
                        </a:rPr>
                        <m:t>   </m:t>
                      </m:r>
                      <m:r>
                        <a:rPr lang="es-ES" sz="1600" b="0" i="1" baseline="0" smtClean="0">
                          <a:solidFill>
                            <a:schemeClr val="tx1"/>
                          </a:solidFill>
                          <a:latin typeface="Cambria Math"/>
                        </a:rPr>
                        <m:t>𝑤𝑖𝑡h</m:t>
                      </m:r>
                      <m:r>
                        <a:rPr lang="es-ES" sz="1600" b="0" i="1" baseline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a:rPr lang="es-ES" sz="1600" b="0" i="1" baseline="0" smtClean="0">
                          <a:solidFill>
                            <a:schemeClr val="tx1"/>
                          </a:solidFill>
                          <a:latin typeface="Cambria Math"/>
                        </a:rPr>
                        <m:t>𝐷</m:t>
                      </m:r>
                      <m:r>
                        <a:rPr lang="es-ES" sz="1600" b="0" i="1" baseline="0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600" b="0" i="1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600" b="0" i="1" baseline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𝑧𝑑</m:t>
                          </m:r>
                        </m:num>
                        <m:den>
                          <m:r>
                            <a:rPr lang="es-ES" sz="1600" b="0" i="1" baseline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  <m:r>
                            <a:rPr lang="es-ES" sz="1600" b="0" i="1" baseline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s-ES" sz="1600" b="0" i="1" baseline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2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451153"/>
                <a:ext cx="3076868" cy="65889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19 CuadroTexto"/>
          <p:cNvSpPr txBox="1">
            <a:spLocks noChangeArrowheads="1"/>
          </p:cNvSpPr>
          <p:nvPr/>
        </p:nvSpPr>
        <p:spPr bwMode="auto">
          <a:xfrm>
            <a:off x="3580080" y="4365104"/>
            <a:ext cx="17972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7030A0"/>
                </a:solidFill>
                <a:latin typeface="Symbol" pitchFamily="18" charset="2"/>
              </a:rPr>
              <a:t>s</a:t>
            </a:r>
            <a:r>
              <a:rPr lang="es-ES" sz="1200" dirty="0">
                <a:solidFill>
                  <a:srgbClr val="7030A0"/>
                </a:solidFill>
                <a:latin typeface="Arial Narrow" pitchFamily="34" charset="0"/>
              </a:rPr>
              <a:t>: </a:t>
            </a:r>
            <a:r>
              <a:rPr lang="en-GB" sz="1200" noProof="0" dirty="0">
                <a:solidFill>
                  <a:srgbClr val="7030A0"/>
                </a:solidFill>
                <a:latin typeface="Arial Narrow" pitchFamily="34" charset="0"/>
              </a:rPr>
              <a:t>source size</a:t>
            </a:r>
          </a:p>
          <a:p>
            <a:r>
              <a:rPr lang="en-GB" sz="1200" i="1" noProof="0" dirty="0">
                <a:solidFill>
                  <a:srgbClr val="7030A0"/>
                </a:solidFill>
                <a:latin typeface="Arial Narrow" pitchFamily="34" charset="0"/>
              </a:rPr>
              <a:t>R</a:t>
            </a:r>
            <a:r>
              <a:rPr lang="en-GB" sz="1200" noProof="0" dirty="0">
                <a:solidFill>
                  <a:srgbClr val="7030A0"/>
                </a:solidFill>
                <a:latin typeface="Arial Narrow" pitchFamily="34" charset="0"/>
              </a:rPr>
              <a:t>: source-detector distance</a:t>
            </a:r>
          </a:p>
          <a:p>
            <a:r>
              <a:rPr lang="en-GB" sz="1200" i="1" noProof="0" dirty="0">
                <a:solidFill>
                  <a:srgbClr val="7030A0"/>
                </a:solidFill>
                <a:latin typeface="Arial Narrow" pitchFamily="34" charset="0"/>
              </a:rPr>
              <a:t>d</a:t>
            </a:r>
            <a:r>
              <a:rPr lang="en-GB" sz="1200" noProof="0" dirty="0">
                <a:solidFill>
                  <a:srgbClr val="7030A0"/>
                </a:solidFill>
                <a:latin typeface="Arial Narrow" pitchFamily="34" charset="0"/>
              </a:rPr>
              <a:t>: source-sample distance</a:t>
            </a:r>
          </a:p>
          <a:p>
            <a:r>
              <a:rPr lang="en-GB" sz="1200" i="1" noProof="0" dirty="0">
                <a:solidFill>
                  <a:srgbClr val="7030A0"/>
                </a:solidFill>
                <a:latin typeface="Arial Narrow" pitchFamily="34" charset="0"/>
              </a:rPr>
              <a:t>z</a:t>
            </a:r>
            <a:r>
              <a:rPr lang="en-GB" sz="1200" noProof="0" dirty="0">
                <a:solidFill>
                  <a:srgbClr val="7030A0"/>
                </a:solidFill>
                <a:latin typeface="Arial Narrow" pitchFamily="34" charset="0"/>
              </a:rPr>
              <a:t>: sample-detector </a:t>
            </a:r>
            <a:r>
              <a:rPr lang="en-GB" sz="1200" dirty="0">
                <a:solidFill>
                  <a:srgbClr val="7030A0"/>
                </a:solidFill>
                <a:latin typeface="Arial Narrow" pitchFamily="34" charset="0"/>
              </a:rPr>
              <a:t>distance</a:t>
            </a:r>
            <a:endParaRPr lang="en-US" sz="1200" dirty="0">
              <a:solidFill>
                <a:srgbClr val="7030A0"/>
              </a:solidFill>
              <a:latin typeface="Arial Narrow" pitchFamily="34" charset="0"/>
            </a:endParaRPr>
          </a:p>
        </p:txBody>
      </p:sp>
      <p:sp>
        <p:nvSpPr>
          <p:cNvPr id="21" name="20 CuadroTexto"/>
          <p:cNvSpPr txBox="1">
            <a:spLocks noChangeArrowheads="1"/>
          </p:cNvSpPr>
          <p:nvPr/>
        </p:nvSpPr>
        <p:spPr bwMode="auto">
          <a:xfrm>
            <a:off x="425764" y="5210036"/>
            <a:ext cx="4794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3399FF"/>
                </a:solidFill>
                <a:latin typeface="Arial Narrow" pitchFamily="34" charset="0"/>
              </a:rPr>
              <a:t>Transverse coherence can be obtained with small size sources or large source-to-sample distance (Fresnel approximation). </a:t>
            </a:r>
            <a:endParaRPr lang="en-US" sz="1400" i="1" dirty="0">
              <a:solidFill>
                <a:schemeClr val="accent3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395536" y="5877272"/>
            <a:ext cx="65527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  <a:latin typeface="Arial Narrow" pitchFamily="34" charset="0"/>
              </a:rPr>
              <a:t>Laser-induced X-ray sources fulfill the conditions for phase-contrast imaging: small size sources (~10 </a:t>
            </a:r>
            <a:r>
              <a:rPr lang="en-US" sz="1600" dirty="0">
                <a:solidFill>
                  <a:srgbClr val="0033CC"/>
                </a:solidFill>
                <a:latin typeface="Symbol" pitchFamily="2" charset="2"/>
              </a:rPr>
              <a:t>m</a:t>
            </a:r>
            <a:r>
              <a:rPr lang="en-US" sz="1600" dirty="0">
                <a:solidFill>
                  <a:srgbClr val="0033CC"/>
                </a:solidFill>
                <a:latin typeface="Arial Narrow" pitchFamily="34" charset="0"/>
              </a:rPr>
              <a:t>m) and high fluxes.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CuadroTexto"/>
              <p:cNvSpPr txBox="1"/>
              <p:nvPr/>
            </p:nvSpPr>
            <p:spPr>
              <a:xfrm>
                <a:off x="436472" y="2132856"/>
                <a:ext cx="17592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1 −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𝑖</m:t>
                      </m:r>
                      <m:r>
                        <a:rPr lang="es-E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72" y="2132856"/>
                <a:ext cx="1759264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16 CuadroTexto"/>
          <p:cNvSpPr txBox="1">
            <a:spLocks noChangeArrowheads="1"/>
          </p:cNvSpPr>
          <p:nvPr/>
        </p:nvSpPr>
        <p:spPr bwMode="auto">
          <a:xfrm>
            <a:off x="2236505" y="2081440"/>
            <a:ext cx="1903447" cy="5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s-ES" sz="1200" dirty="0">
                <a:solidFill>
                  <a:srgbClr val="7030A0"/>
                </a:solidFill>
                <a:latin typeface="Symbol" pitchFamily="18" charset="2"/>
              </a:rPr>
              <a:t>b</a:t>
            </a:r>
            <a:r>
              <a:rPr lang="en-GB" sz="1200" noProof="0" dirty="0">
                <a:solidFill>
                  <a:srgbClr val="7030A0"/>
                </a:solidFill>
                <a:latin typeface="Arial Narrow" pitchFamily="34" charset="0"/>
              </a:rPr>
              <a:t>: absorption refraction index.</a:t>
            </a:r>
          </a:p>
          <a:p>
            <a:r>
              <a:rPr lang="en-GB" sz="1200" i="1" noProof="0" dirty="0">
                <a:solidFill>
                  <a:srgbClr val="7030A0"/>
                </a:solidFill>
                <a:latin typeface="Symbol" pitchFamily="18" charset="2"/>
              </a:rPr>
              <a:t>d</a:t>
            </a:r>
            <a:r>
              <a:rPr lang="en-GB" sz="1200" noProof="0" dirty="0">
                <a:solidFill>
                  <a:srgbClr val="7030A0"/>
                </a:solidFill>
                <a:latin typeface="Arial Narrow" pitchFamily="34" charset="0"/>
              </a:rPr>
              <a:t>: phase shift refraction index</a:t>
            </a:r>
            <a:r>
              <a:rPr lang="es-ES" sz="1200" dirty="0">
                <a:solidFill>
                  <a:srgbClr val="7030A0"/>
                </a:solidFill>
                <a:latin typeface="Arial Narrow" pitchFamily="34" charset="0"/>
              </a:rPr>
              <a:t>.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014" y="4365104"/>
            <a:ext cx="1695450" cy="1695450"/>
          </a:xfrm>
          <a:prstGeom prst="rect">
            <a:avLst/>
          </a:prstGeom>
        </p:spPr>
      </p:pic>
      <p:sp>
        <p:nvSpPr>
          <p:cNvPr id="23" name="22 CuadroTexto"/>
          <p:cNvSpPr txBox="1">
            <a:spLocks noChangeArrowheads="1"/>
          </p:cNvSpPr>
          <p:nvPr/>
        </p:nvSpPr>
        <p:spPr bwMode="auto">
          <a:xfrm>
            <a:off x="6876256" y="6021288"/>
            <a:ext cx="209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1200" noProof="0" dirty="0">
                <a:solidFill>
                  <a:srgbClr val="7030A0"/>
                </a:solidFill>
                <a:latin typeface="Arial Narrow" pitchFamily="34" charset="0"/>
              </a:rPr>
              <a:t>Tomographic image of anatomical features of a live mouse.</a:t>
            </a:r>
          </a:p>
        </p:txBody>
      </p:sp>
      <p:sp>
        <p:nvSpPr>
          <p:cNvPr id="6" name="1 Marcador de pie de página">
            <a:extLst>
              <a:ext uri="{FF2B5EF4-FFF2-40B4-BE49-F238E27FC236}">
                <a16:creationId xmlns:a16="http://schemas.microsoft.com/office/drawing/2014/main" id="{64CBAD34-173D-4F7A-08D6-01520F03162A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22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59">
            <a:extLst>
              <a:ext uri="{FF2B5EF4-FFF2-40B4-BE49-F238E27FC236}">
                <a16:creationId xmlns:a16="http://schemas.microsoft.com/office/drawing/2014/main" id="{14A568BE-7BA5-797C-6B1D-339A5003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272819050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82D23290-9626-EAA6-7A94-EA97D0856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5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s-ES" dirty="0">
              <a:solidFill>
                <a:srgbClr val="FFFFFF"/>
              </a:solidFill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AB795BE-F865-6E50-E9F9-D1A7EE10A2E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7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altLang="es-ES" dirty="0">
              <a:solidFill>
                <a:srgbClr val="FFFFFF"/>
              </a:solidFill>
            </a:endParaRPr>
          </a:p>
        </p:txBody>
      </p:sp>
      <p:sp>
        <p:nvSpPr>
          <p:cNvPr id="59401" name="Text Box 5">
            <a:extLst>
              <a:ext uri="{FF2B5EF4-FFF2-40B4-BE49-F238E27FC236}">
                <a16:creationId xmlns:a16="http://schemas.microsoft.com/office/drawing/2014/main" id="{F8321373-A513-F8E3-1FFA-7354C2DE1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559550"/>
            <a:ext cx="117633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gl-ES" sz="1500">
                <a:solidFill>
                  <a:srgbClr val="777777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José Benlliure</a:t>
            </a:r>
          </a:p>
        </p:txBody>
      </p:sp>
      <p:pic>
        <p:nvPicPr>
          <p:cNvPr id="59402" name="picture">
            <a:extLst>
              <a:ext uri="{FF2B5EF4-FFF2-40B4-BE49-F238E27FC236}">
                <a16:creationId xmlns:a16="http://schemas.microsoft.com/office/drawing/2014/main" id="{6EC41BCF-B0C0-84D4-D947-322BDB76C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17838"/>
            <a:ext cx="451485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0 Imagen">
            <a:extLst>
              <a:ext uri="{FF2B5EF4-FFF2-40B4-BE49-F238E27FC236}">
                <a16:creationId xmlns:a16="http://schemas.microsoft.com/office/drawing/2014/main" id="{43C4B81B-A6DF-CD16-25B5-914848ECE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017838"/>
            <a:ext cx="295592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1 Imagen">
            <a:extLst>
              <a:ext uri="{FF2B5EF4-FFF2-40B4-BE49-F238E27FC236}">
                <a16:creationId xmlns:a16="http://schemas.microsoft.com/office/drawing/2014/main" id="{C85A33B4-FC7F-EB06-88FE-F0836140C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5651500"/>
            <a:ext cx="123507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9" name="2 Imagen">
            <a:extLst>
              <a:ext uri="{FF2B5EF4-FFF2-40B4-BE49-F238E27FC236}">
                <a16:creationId xmlns:a16="http://schemas.microsoft.com/office/drawing/2014/main" id="{3461AD19-032B-2EF5-1F85-BBE35AD39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5813425"/>
            <a:ext cx="16732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10" name="Text Box 57">
            <a:extLst>
              <a:ext uri="{FF2B5EF4-FFF2-40B4-BE49-F238E27FC236}">
                <a16:creationId xmlns:a16="http://schemas.microsoft.com/office/drawing/2014/main" id="{7B438A54-2B69-57DA-3F76-8DB9B9500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5876925"/>
            <a:ext cx="29130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gl-ES" sz="1400" dirty="0">
                <a:solidFill>
                  <a:schemeClr val="bg2"/>
                </a:solidFill>
                <a:latin typeface="Arial Narrow" panose="020B0606020202030204" pitchFamily="34" charset="0"/>
              </a:rPr>
              <a:t>A. </a:t>
            </a:r>
            <a:r>
              <a:rPr lang="es-ES_tradnl" altLang="gl-ES" sz="1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Coathup</a:t>
            </a:r>
            <a:r>
              <a:rPr lang="es-ES_tradnl" altLang="gl-ES" sz="1400" dirty="0">
                <a:solidFill>
                  <a:schemeClr val="bg2"/>
                </a:solidFill>
                <a:latin typeface="Arial Narrow" panose="020B0606020202030204" pitchFamily="34" charset="0"/>
              </a:rPr>
              <a:t>: PhD USC (</a:t>
            </a:r>
            <a:r>
              <a:rPr lang="es-ES_tradnl" altLang="gl-ES" sz="1400" dirty="0" err="1">
                <a:solidFill>
                  <a:schemeClr val="bg2"/>
                </a:solidFill>
                <a:latin typeface="Arial Narrow" panose="020B0606020202030204" pitchFamily="34" charset="0"/>
              </a:rPr>
              <a:t>prev</a:t>
            </a:r>
            <a:r>
              <a:rPr lang="es-ES_tradnl" altLang="gl-ES" sz="1400" dirty="0">
                <a:solidFill>
                  <a:schemeClr val="bg2"/>
                </a:solidFill>
                <a:latin typeface="Arial Narrow" panose="020B0606020202030204" pitchFamily="34" charset="0"/>
              </a:rPr>
              <a:t>. 2025). </a:t>
            </a:r>
            <a:r>
              <a:rPr lang="es-ES_tradnl" altLang="gl-ES" dirty="0">
                <a:solidFill>
                  <a:schemeClr val="bg2"/>
                </a:solidFill>
              </a:rPr>
              <a:t> </a:t>
            </a:r>
            <a:r>
              <a:rPr lang="es-ES_tradnl" altLang="gl-ES" sz="140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  <a:endParaRPr lang="es-ES" altLang="gl-ES" sz="1400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9411" name="Slide Number Placeholder 5">
            <a:extLst>
              <a:ext uri="{FF2B5EF4-FFF2-40B4-BE49-F238E27FC236}">
                <a16:creationId xmlns:a16="http://schemas.microsoft.com/office/drawing/2014/main" id="{15789120-7863-52AE-B141-E698498122AF}"/>
              </a:ext>
            </a:extLst>
          </p:cNvPr>
          <p:cNvSpPr txBox="1">
            <a:spLocks noGrp="1"/>
          </p:cNvSpPr>
          <p:nvPr/>
        </p:nvSpPr>
        <p:spPr bwMode="auto">
          <a:xfrm>
            <a:off x="3492500" y="6575425"/>
            <a:ext cx="213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6800E0B9-2716-407D-907C-98A93C644325}" type="slidenum">
              <a:rPr lang="en-GB" altLang="gl-ES" sz="1400">
                <a:ea typeface="ＭＳ Ｐゴシック" panose="020B0600070205080204" pitchFamily="34" charset="-128"/>
              </a:rPr>
              <a:pPr algn="ctr" eaLnBrk="1" hangingPunct="1"/>
              <a:t>23</a:t>
            </a:fld>
            <a:endParaRPr lang="en-GB" altLang="gl-ES" sz="1400">
              <a:ea typeface="ＭＳ Ｐゴシック" panose="020B0600070205080204" pitchFamily="34" charset="-128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4B789F44-1D25-95C6-1FA9-7BE1E038F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74663"/>
            <a:ext cx="325792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2800" noProof="0" dirty="0">
                <a:solidFill>
                  <a:srgbClr val="003366"/>
                </a:solidFill>
                <a:latin typeface="Arial Narrow" pitchFamily="34" charset="0"/>
              </a:rPr>
              <a:t>Phase contrast imaging</a:t>
            </a:r>
          </a:p>
        </p:txBody>
      </p:sp>
      <p:sp>
        <p:nvSpPr>
          <p:cNvPr id="3" name="1 CuadroTexto">
            <a:extLst>
              <a:ext uri="{FF2B5EF4-FFF2-40B4-BE49-F238E27FC236}">
                <a16:creationId xmlns:a16="http://schemas.microsoft.com/office/drawing/2014/main" id="{C9549BA6-9662-D2E4-C86A-64C1A0789786}"/>
              </a:ext>
            </a:extLst>
          </p:cNvPr>
          <p:cNvSpPr txBox="1"/>
          <p:nvPr/>
        </p:nvSpPr>
        <p:spPr>
          <a:xfrm>
            <a:off x="539750" y="1412875"/>
            <a:ext cx="8569325" cy="15850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s-ES" dirty="0">
                <a:solidFill>
                  <a:srgbClr val="C00000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A</a:t>
            </a:r>
            <a:r>
              <a:rPr lang="en-US" dirty="0">
                <a:solidFill>
                  <a:srgbClr val="C00000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 compact kHz X-ray source running on air. 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ü"/>
              <a:defRPr/>
            </a:pPr>
            <a:r>
              <a:rPr lang="en-US" sz="1600" dirty="0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Laser parameters: ~ 1 </a:t>
            </a:r>
            <a:r>
              <a:rPr lang="en-US" sz="1600" dirty="0" err="1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mJ</a:t>
            </a:r>
            <a:r>
              <a:rPr lang="en-US" sz="1600" dirty="0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, 35 </a:t>
            </a:r>
            <a:r>
              <a:rPr lang="en-US" sz="1600" dirty="0" err="1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fs</a:t>
            </a:r>
            <a:r>
              <a:rPr lang="en-US" sz="1600" dirty="0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, 1kHz.</a:t>
            </a:r>
          </a:p>
          <a:p>
            <a:pPr marL="285750" indent="-285750">
              <a:spcAft>
                <a:spcPts val="600"/>
              </a:spcAft>
              <a:buClr>
                <a:srgbClr val="000000"/>
              </a:buClr>
              <a:buSzPct val="100000"/>
              <a:buFont typeface="Wingdings" pitchFamily="2" charset="2"/>
              <a:buChar char="ü"/>
              <a:defRPr/>
            </a:pPr>
            <a:r>
              <a:rPr lang="es-ES" sz="1600" dirty="0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Target material: 100x100x1 mm</a:t>
            </a:r>
            <a:r>
              <a:rPr lang="es-ES" sz="1600" baseline="30000" dirty="0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3 </a:t>
            </a:r>
            <a:r>
              <a:rPr lang="en-US" sz="1600" dirty="0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copper plates, beam focus </a:t>
            </a:r>
            <a:r>
              <a:rPr lang="es-ES" sz="1600" dirty="0">
                <a:solidFill>
                  <a:srgbClr val="0099CC"/>
                </a:solidFill>
                <a:latin typeface="Symbol" pitchFamily="18" charset="2"/>
                <a:ea typeface="Droid Sans Fallback" charset="0"/>
                <a:cs typeface="Droid Sans Fallback" charset="0"/>
              </a:rPr>
              <a:t>s</a:t>
            </a:r>
            <a:r>
              <a:rPr lang="es-ES" sz="1600" baseline="-25000" dirty="0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xy</a:t>
            </a:r>
            <a:r>
              <a:rPr lang="es-ES" sz="1600" dirty="0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~2 </a:t>
            </a:r>
            <a:r>
              <a:rPr lang="es-ES" sz="1600" dirty="0" err="1">
                <a:solidFill>
                  <a:srgbClr val="0099CC"/>
                </a:solidFill>
                <a:latin typeface="Symbol" pitchFamily="18" charset="2"/>
                <a:ea typeface="Droid Sans Fallback" charset="0"/>
                <a:cs typeface="Droid Sans Fallback" charset="0"/>
              </a:rPr>
              <a:t>m</a:t>
            </a:r>
            <a:r>
              <a:rPr lang="es-ES" sz="1600" dirty="0" err="1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m.</a:t>
            </a:r>
            <a:endParaRPr lang="es-ES" sz="1600" dirty="0">
              <a:solidFill>
                <a:srgbClr val="0099CC"/>
              </a:solidFill>
              <a:latin typeface="Arial Narrow" pitchFamily="34" charset="0"/>
              <a:ea typeface="Droid Sans Fallback" charset="0"/>
              <a:cs typeface="Droid Sans Fallback" charset="0"/>
            </a:endParaRPr>
          </a:p>
          <a:p>
            <a:pPr marL="285750" indent="-285750">
              <a:buClr>
                <a:srgbClr val="000000"/>
              </a:buClr>
              <a:buSzPct val="100000"/>
              <a:buFont typeface="Wingdings" pitchFamily="2" charset="2"/>
              <a:buChar char="ü"/>
              <a:defRPr/>
            </a:pPr>
            <a:r>
              <a:rPr lang="es-ES" sz="1600" dirty="0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Target </a:t>
            </a:r>
            <a:r>
              <a:rPr lang="en-US" sz="1600" dirty="0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replenishment: shot-by-shot moving plate along concentric circles of impacts (two linear and one rotating stages</a:t>
            </a:r>
            <a:r>
              <a:rPr lang="es-ES" sz="1600" dirty="0">
                <a:solidFill>
                  <a:srgbClr val="0099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).</a:t>
            </a:r>
            <a:endParaRPr lang="en-US" sz="1600" dirty="0">
              <a:solidFill>
                <a:srgbClr val="0099CC"/>
              </a:solidFill>
              <a:latin typeface="Arial Narrow" pitchFamily="34" charset="0"/>
              <a:ea typeface="Droid Sans Fallback" charset="0"/>
              <a:cs typeface="Droid Sans Fallback" charset="0"/>
            </a:endParaRPr>
          </a:p>
        </p:txBody>
      </p:sp>
      <p:sp>
        <p:nvSpPr>
          <p:cNvPr id="4" name="Text Box 59">
            <a:extLst>
              <a:ext uri="{FF2B5EF4-FFF2-40B4-BE49-F238E27FC236}">
                <a16:creationId xmlns:a16="http://schemas.microsoft.com/office/drawing/2014/main" id="{65C78011-9AC6-BF31-7107-9248C3ABB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 flipV="1">
            <a:off x="250825" y="1212850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0" y="6516688"/>
            <a:ext cx="1227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GB" sz="16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1212850" y="474663"/>
            <a:ext cx="641423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800" dirty="0">
                <a:solidFill>
                  <a:srgbClr val="003366"/>
                </a:solidFill>
                <a:latin typeface="Arial Narrow" pitchFamily="34" charset="0"/>
              </a:rPr>
              <a:t>Laser-induced X-ray 2D phase-contrast imaging</a:t>
            </a:r>
          </a:p>
        </p:txBody>
      </p:sp>
      <p:pic>
        <p:nvPicPr>
          <p:cNvPr id="9" name="Imagen 47">
            <a:extLst>
              <a:ext uri="{FF2B5EF4-FFF2-40B4-BE49-F238E27FC236}">
                <a16:creationId xmlns:a16="http://schemas.microsoft.com/office/drawing/2014/main" id="{43314C15-AD3A-41D6-B7C9-892E626ECB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1" t="8778" r="19246" b="12357"/>
          <a:stretch/>
        </p:blipFill>
        <p:spPr>
          <a:xfrm>
            <a:off x="4849714" y="2659368"/>
            <a:ext cx="2922415" cy="220979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10" name="Imagen 63">
            <a:extLst>
              <a:ext uri="{FF2B5EF4-FFF2-40B4-BE49-F238E27FC236}">
                <a16:creationId xmlns:a16="http://schemas.microsoft.com/office/drawing/2014/main" id="{103482D7-F911-4C90-BFC3-6968702C47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0" t="7239" r="24234" b="13013"/>
          <a:stretch/>
        </p:blipFill>
        <p:spPr>
          <a:xfrm>
            <a:off x="7463760" y="2145970"/>
            <a:ext cx="1356712" cy="169315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1" name="Rectángulo 65">
            <a:extLst>
              <a:ext uri="{FF2B5EF4-FFF2-40B4-BE49-F238E27FC236}">
                <a16:creationId xmlns:a16="http://schemas.microsoft.com/office/drawing/2014/main" id="{D008A48E-083F-4D5A-AAC7-3AD9965EF083}"/>
              </a:ext>
            </a:extLst>
          </p:cNvPr>
          <p:cNvSpPr/>
          <p:nvPr/>
        </p:nvSpPr>
        <p:spPr>
          <a:xfrm>
            <a:off x="6876256" y="3218308"/>
            <a:ext cx="360040" cy="28925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3" name="Conector recto 67">
            <a:extLst>
              <a:ext uri="{FF2B5EF4-FFF2-40B4-BE49-F238E27FC236}">
                <a16:creationId xmlns:a16="http://schemas.microsoft.com/office/drawing/2014/main" id="{F2A764DF-EDD2-4499-806B-2C8D78A37038}"/>
              </a:ext>
            </a:extLst>
          </p:cNvPr>
          <p:cNvCxnSpPr/>
          <p:nvPr/>
        </p:nvCxnSpPr>
        <p:spPr>
          <a:xfrm flipV="1">
            <a:off x="6876256" y="2132856"/>
            <a:ext cx="530047" cy="107233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69">
            <a:extLst>
              <a:ext uri="{FF2B5EF4-FFF2-40B4-BE49-F238E27FC236}">
                <a16:creationId xmlns:a16="http://schemas.microsoft.com/office/drawing/2014/main" id="{1E56B1AB-090E-42F3-95A3-50EB3411F384}"/>
              </a:ext>
            </a:extLst>
          </p:cNvPr>
          <p:cNvCxnSpPr/>
          <p:nvPr/>
        </p:nvCxnSpPr>
        <p:spPr>
          <a:xfrm>
            <a:off x="6876256" y="3507565"/>
            <a:ext cx="587503" cy="35619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70">
            <a:extLst>
              <a:ext uri="{FF2B5EF4-FFF2-40B4-BE49-F238E27FC236}">
                <a16:creationId xmlns:a16="http://schemas.microsoft.com/office/drawing/2014/main" id="{3E119B3F-C4A0-49A8-BEA4-DECB68BF4BCB}"/>
              </a:ext>
            </a:extLst>
          </p:cNvPr>
          <p:cNvCxnSpPr/>
          <p:nvPr/>
        </p:nvCxnSpPr>
        <p:spPr>
          <a:xfrm flipV="1">
            <a:off x="7239327" y="3086295"/>
            <a:ext cx="166976" cy="11889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71">
            <a:extLst>
              <a:ext uri="{FF2B5EF4-FFF2-40B4-BE49-F238E27FC236}">
                <a16:creationId xmlns:a16="http://schemas.microsoft.com/office/drawing/2014/main" id="{DCBC589B-3000-4283-AAD5-40386996722F}"/>
              </a:ext>
            </a:extLst>
          </p:cNvPr>
          <p:cNvCxnSpPr/>
          <p:nvPr/>
        </p:nvCxnSpPr>
        <p:spPr>
          <a:xfrm>
            <a:off x="7236532" y="3526710"/>
            <a:ext cx="197101" cy="5574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89">
            <a:extLst>
              <a:ext uri="{FF2B5EF4-FFF2-40B4-BE49-F238E27FC236}">
                <a16:creationId xmlns:a16="http://schemas.microsoft.com/office/drawing/2014/main" id="{A7863D25-2281-4457-8D2D-CC5445F5E4CD}"/>
              </a:ext>
            </a:extLst>
          </p:cNvPr>
          <p:cNvSpPr txBox="1"/>
          <p:nvPr/>
        </p:nvSpPr>
        <p:spPr>
          <a:xfrm>
            <a:off x="5337174" y="2173430"/>
            <a:ext cx="1708249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Retrieval</a:t>
            </a:r>
          </a:p>
        </p:txBody>
      </p:sp>
      <p:pic>
        <p:nvPicPr>
          <p:cNvPr id="27" name="Imagen 54">
            <a:extLst>
              <a:ext uri="{FF2B5EF4-FFF2-40B4-BE49-F238E27FC236}">
                <a16:creationId xmlns:a16="http://schemas.microsoft.com/office/drawing/2014/main" id="{5811C3A2-3512-439A-97DD-4D480B5F0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6" t="8530" r="19666" b="11798"/>
          <a:stretch/>
        </p:blipFill>
        <p:spPr>
          <a:xfrm>
            <a:off x="467544" y="2659368"/>
            <a:ext cx="2837108" cy="2209792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28" name="Imagen 42">
            <a:extLst>
              <a:ext uri="{FF2B5EF4-FFF2-40B4-BE49-F238E27FC236}">
                <a16:creationId xmlns:a16="http://schemas.microsoft.com/office/drawing/2014/main" id="{E7012A9A-4703-4CAC-B8A5-E535B4D93F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0" t="7318" r="23791" b="10967"/>
          <a:stretch/>
        </p:blipFill>
        <p:spPr>
          <a:xfrm>
            <a:off x="3113153" y="2132856"/>
            <a:ext cx="1386839" cy="1757203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29" name="Rectángulo 65">
            <a:extLst>
              <a:ext uri="{FF2B5EF4-FFF2-40B4-BE49-F238E27FC236}">
                <a16:creationId xmlns:a16="http://schemas.microsoft.com/office/drawing/2014/main" id="{D008A48E-083F-4D5A-AAC7-3AD9965EF083}"/>
              </a:ext>
            </a:extLst>
          </p:cNvPr>
          <p:cNvSpPr/>
          <p:nvPr/>
        </p:nvSpPr>
        <p:spPr>
          <a:xfrm>
            <a:off x="2411760" y="3212976"/>
            <a:ext cx="360040" cy="28925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CuadroTexto 89">
            <a:extLst>
              <a:ext uri="{FF2B5EF4-FFF2-40B4-BE49-F238E27FC236}">
                <a16:creationId xmlns:a16="http://schemas.microsoft.com/office/drawing/2014/main" id="{A7863D25-2281-4457-8D2D-CC5445F5E4CD}"/>
              </a:ext>
            </a:extLst>
          </p:cNvPr>
          <p:cNvSpPr txBox="1"/>
          <p:nvPr/>
        </p:nvSpPr>
        <p:spPr>
          <a:xfrm>
            <a:off x="827584" y="2204864"/>
            <a:ext cx="2124132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Amplitude Retrieval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-36512" y="5085184"/>
            <a:ext cx="3707606" cy="8729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457200" lvl="1" indent="0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Arial Narrow" pitchFamily="34" charset="0"/>
              </a:rPr>
              <a:t>Phase retrieval algorithm</a:t>
            </a:r>
          </a:p>
          <a:p>
            <a:pPr marL="457200" lvl="1" indent="0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latin typeface="Arial Narrow" pitchFamily="34" charset="0"/>
              </a:rPr>
              <a:t>- 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Propagation-based phase-contrast imaging.</a:t>
            </a:r>
          </a:p>
          <a:p>
            <a:pPr marL="457200" lvl="1" indent="0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-  Single image at one source-to-object distance</a:t>
            </a:r>
            <a:r>
              <a:rPr lang="en-US" sz="1400" i="1" dirty="0">
                <a:solidFill>
                  <a:schemeClr val="tx1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34" name="33 CuadroTexto"/>
          <p:cNvSpPr txBox="1"/>
          <p:nvPr/>
        </p:nvSpPr>
        <p:spPr>
          <a:xfrm>
            <a:off x="3325715" y="5085184"/>
            <a:ext cx="24096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/>
            <a:r>
              <a:rPr lang="en-US" sz="1400" dirty="0">
                <a:solidFill>
                  <a:schemeClr val="tx1"/>
                </a:solidFill>
                <a:latin typeface="Arial Narrow" pitchFamily="34" charset="0"/>
              </a:rPr>
              <a:t>Assumptions:</a:t>
            </a:r>
          </a:p>
          <a:p>
            <a:pPr marL="457200" lvl="1" indent="0"/>
            <a:r>
              <a:rPr lang="en-US" sz="1400" i="1" dirty="0">
                <a:solidFill>
                  <a:schemeClr val="tx1"/>
                </a:solidFill>
                <a:latin typeface="Arial Narrow" pitchFamily="34" charset="0"/>
              </a:rPr>
              <a:t>- 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Not negligible absorption</a:t>
            </a:r>
          </a:p>
          <a:p>
            <a:pPr marL="457200" lvl="1" indent="0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-  δ  and </a:t>
            </a:r>
            <a:r>
              <a:rPr lang="el-GR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μ</a:t>
            </a:r>
            <a:r>
              <a:rPr lang="es-E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are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proportional</a:t>
            </a:r>
          </a:p>
          <a:p>
            <a:pPr marL="457200" lvl="1" indent="0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-  Fresnel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21 CuadroTexto"/>
              <p:cNvSpPr txBox="1"/>
              <p:nvPr/>
            </p:nvSpPr>
            <p:spPr>
              <a:xfrm>
                <a:off x="5337174" y="5958106"/>
                <a:ext cx="1231363" cy="6232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sz="1200" b="0" i="1" smtClean="0">
                          <a:solidFill>
                            <a:srgbClr val="660066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1200" i="1" smtClean="0">
                          <a:solidFill>
                            <a:srgbClr val="660066"/>
                          </a:solidFill>
                          <a:latin typeface="Cambria Math"/>
                        </a:rPr>
                        <m:t>=</m:t>
                      </m:r>
                      <m:r>
                        <a:rPr lang="es-ES" sz="1200" b="0" i="1" smtClean="0">
                          <a:solidFill>
                            <a:srgbClr val="660066"/>
                          </a:solidFill>
                          <a:latin typeface="Cambria Math"/>
                        </a:rPr>
                        <m:t>1 −</m:t>
                      </m:r>
                      <m:r>
                        <a:rPr lang="es-ES" sz="1200" b="0" i="1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  <m:r>
                        <a:rPr lang="es-ES" sz="1200" b="0" i="1" smtClean="0">
                          <a:solidFill>
                            <a:srgbClr val="660066"/>
                          </a:solidFill>
                          <a:latin typeface="Cambria Math"/>
                        </a:rPr>
                        <m:t>+</m:t>
                      </m:r>
                      <m:r>
                        <a:rPr lang="es-ES" sz="1200" b="0" i="1" smtClean="0">
                          <a:solidFill>
                            <a:srgbClr val="660066"/>
                          </a:solidFill>
                          <a:latin typeface="Cambria Math"/>
                        </a:rPr>
                        <m:t>𝑖</m:t>
                      </m:r>
                      <m:r>
                        <a:rPr lang="es-ES" sz="1200" b="0" i="1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</m:oMath>
                  </m:oMathPara>
                </a14:m>
                <a:endParaRPr lang="es-ES" sz="1200" b="0" i="1" dirty="0">
                  <a:solidFill>
                    <a:srgbClr val="660066"/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 dirty="0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sz="1200" i="1" dirty="0" smtClean="0">
                          <a:solidFill>
                            <a:srgbClr val="660066"/>
                          </a:solidFill>
                          <a:latin typeface="Cambria Math"/>
                        </a:rPr>
                        <m:t>=</m:t>
                      </m:r>
                      <m:r>
                        <a:rPr lang="el-GR" sz="1200" i="1" dirty="0" smtClean="0">
                          <a:solidFill>
                            <a:srgbClr val="660066"/>
                          </a:solidFill>
                          <a:latin typeface="Cambria Math"/>
                        </a:rPr>
                        <m:t>𝜋</m:t>
                      </m:r>
                      <m:f>
                        <m:fPr>
                          <m:ctrlPr>
                            <a:rPr lang="el-GR" sz="1200" i="1" dirty="0" smtClean="0">
                              <a:solidFill>
                                <a:srgbClr val="66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200" b="0" i="1" dirty="0" smtClean="0">
                              <a:solidFill>
                                <a:srgbClr val="660066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s-ES" sz="1200" b="0" i="1" dirty="0" smtClean="0">
                              <a:solidFill>
                                <a:srgbClr val="660066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l-GR" sz="1200" i="1" dirty="0" smtClean="0">
                              <a:solidFill>
                                <a:srgbClr val="660066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el-GR" sz="1200" i="1" dirty="0" smtClean="0">
                          <a:solidFill>
                            <a:srgbClr val="660066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</m:oMath>
                  </m:oMathPara>
                </a14:m>
                <a:endParaRPr lang="en-US" sz="1200" dirty="0">
                  <a:solidFill>
                    <a:srgbClr val="660066"/>
                  </a:solidFill>
                </a:endParaRPr>
              </a:p>
            </p:txBody>
          </p:sp>
        </mc:Choice>
        <mc:Fallback xmlns="">
          <p:sp>
            <p:nvSpPr>
              <p:cNvPr id="22" name="21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7174" y="5958106"/>
                <a:ext cx="1231363" cy="62324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uadroTexto 92">
            <a:extLst>
              <a:ext uri="{FF2B5EF4-FFF2-40B4-BE49-F238E27FC236}">
                <a16:creationId xmlns:a16="http://schemas.microsoft.com/office/drawing/2014/main" id="{54B72C7F-822F-440F-A906-C0A94F36BE1F}"/>
              </a:ext>
            </a:extLst>
          </p:cNvPr>
          <p:cNvSpPr txBox="1"/>
          <p:nvPr/>
        </p:nvSpPr>
        <p:spPr>
          <a:xfrm>
            <a:off x="6547993" y="5157192"/>
            <a:ext cx="2448271" cy="116955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Arial Narrow" pitchFamily="34" charset="0"/>
              </a:rPr>
              <a:t>Dried insect material: </a:t>
            </a:r>
          </a:p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- Chitin ( C</a:t>
            </a:r>
            <a:r>
              <a:rPr lang="en-US" sz="1400" i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8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</a:t>
            </a:r>
            <a:r>
              <a:rPr lang="en-US" sz="1400" i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13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NO</a:t>
            </a:r>
            <a:r>
              <a:rPr lang="en-US" sz="1400" i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5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)</a:t>
            </a:r>
          </a:p>
          <a:p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- µ = 7,015 mm</a:t>
            </a:r>
            <a:r>
              <a:rPr lang="en-US" sz="14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-1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  </a:t>
            </a:r>
            <a:r>
              <a:rPr lang="el-GR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δ</a:t>
            </a:r>
            <a:r>
              <a:rPr lang="es-E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= 1.38 x 10</a:t>
            </a:r>
            <a:r>
              <a:rPr lang="es-ES" sz="1400" i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-5</a:t>
            </a:r>
            <a:r>
              <a:rPr lang="es-E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</a:t>
            </a:r>
          </a:p>
          <a:p>
            <a:r>
              <a:rPr lang="es-E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- </a:t>
            </a:r>
            <a:r>
              <a:rPr lang="en-GB" sz="1400" i="1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Magnification =</a:t>
            </a:r>
            <a:r>
              <a:rPr lang="es-E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 1,21      </a:t>
            </a:r>
          </a:p>
          <a:p>
            <a:r>
              <a:rPr lang="es-E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- d = 62 mm     z = 13 mm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539751" y="1340768"/>
            <a:ext cx="7993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1600" dirty="0">
                <a:solidFill>
                  <a:srgbClr val="0033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Phase-contrast imaging provides a better contrast compared to amplitude imaging</a:t>
            </a:r>
            <a:r>
              <a:rPr lang="en-US" dirty="0">
                <a:solidFill>
                  <a:srgbClr val="0033CC"/>
                </a:solidFill>
                <a:latin typeface="Arial Narrow" pitchFamily="34" charset="0"/>
                <a:ea typeface="Droid Sans Fallback" charset="0"/>
                <a:cs typeface="Droid Sans Fallback" charset="0"/>
              </a:rPr>
              <a:t>.</a:t>
            </a:r>
          </a:p>
        </p:txBody>
      </p:sp>
      <p:cxnSp>
        <p:nvCxnSpPr>
          <p:cNvPr id="25" name="Conector recto 67">
            <a:extLst>
              <a:ext uri="{FF2B5EF4-FFF2-40B4-BE49-F238E27FC236}">
                <a16:creationId xmlns:a16="http://schemas.microsoft.com/office/drawing/2014/main" id="{F2A764DF-EDD2-4499-806B-2C8D78A37038}"/>
              </a:ext>
            </a:extLst>
          </p:cNvPr>
          <p:cNvCxnSpPr/>
          <p:nvPr/>
        </p:nvCxnSpPr>
        <p:spPr>
          <a:xfrm flipV="1">
            <a:off x="2396818" y="2127524"/>
            <a:ext cx="691484" cy="108545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69">
            <a:extLst>
              <a:ext uri="{FF2B5EF4-FFF2-40B4-BE49-F238E27FC236}">
                <a16:creationId xmlns:a16="http://schemas.microsoft.com/office/drawing/2014/main" id="{1E56B1AB-090E-42F3-95A3-50EB3411F384}"/>
              </a:ext>
            </a:extLst>
          </p:cNvPr>
          <p:cNvCxnSpPr/>
          <p:nvPr/>
        </p:nvCxnSpPr>
        <p:spPr>
          <a:xfrm>
            <a:off x="2391544" y="3497029"/>
            <a:ext cx="721609" cy="39303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70">
            <a:extLst>
              <a:ext uri="{FF2B5EF4-FFF2-40B4-BE49-F238E27FC236}">
                <a16:creationId xmlns:a16="http://schemas.microsoft.com/office/drawing/2014/main" id="{3E119B3F-C4A0-49A8-BEA4-DECB68BF4BCB}"/>
              </a:ext>
            </a:extLst>
          </p:cNvPr>
          <p:cNvCxnSpPr>
            <a:endCxn id="28" idx="1"/>
          </p:cNvCxnSpPr>
          <p:nvPr/>
        </p:nvCxnSpPr>
        <p:spPr>
          <a:xfrm flipV="1">
            <a:off x="2771800" y="3011458"/>
            <a:ext cx="341353" cy="20151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71">
            <a:extLst>
              <a:ext uri="{FF2B5EF4-FFF2-40B4-BE49-F238E27FC236}">
                <a16:creationId xmlns:a16="http://schemas.microsoft.com/office/drawing/2014/main" id="{DCBC589B-3000-4283-AAD5-40386996722F}"/>
              </a:ext>
            </a:extLst>
          </p:cNvPr>
          <p:cNvCxnSpPr/>
          <p:nvPr/>
        </p:nvCxnSpPr>
        <p:spPr>
          <a:xfrm>
            <a:off x="2784740" y="3515550"/>
            <a:ext cx="328413" cy="8899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Marcador de pie de página">
            <a:extLst>
              <a:ext uri="{FF2B5EF4-FFF2-40B4-BE49-F238E27FC236}">
                <a16:creationId xmlns:a16="http://schemas.microsoft.com/office/drawing/2014/main" id="{E2D6F438-C88D-AF27-DC03-D7C912D6820E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24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59">
            <a:extLst>
              <a:ext uri="{FF2B5EF4-FFF2-40B4-BE49-F238E27FC236}">
                <a16:creationId xmlns:a16="http://schemas.microsoft.com/office/drawing/2014/main" id="{20A1ADE7-5E22-99FF-E9AE-9DD62E08C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3378569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7E8CE-344F-BEBC-B618-7C8CEC0C4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802C2B89-4844-1D79-7357-1011ED4AF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CFB1FC80-0246-CC45-9510-4CFDA8A9E58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25604" name="Text Box 3">
            <a:extLst>
              <a:ext uri="{FF2B5EF4-FFF2-40B4-BE49-F238E27FC236}">
                <a16:creationId xmlns:a16="http://schemas.microsoft.com/office/drawing/2014/main" id="{21F308B3-B665-BDE5-C80E-626FC559B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74663"/>
            <a:ext cx="628599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800" dirty="0">
                <a:solidFill>
                  <a:srgbClr val="003366"/>
                </a:solidFill>
                <a:latin typeface="Arial Narrow" pitchFamily="34" charset="0"/>
              </a:rPr>
              <a:t>Contribution to the next PROMETEO proposal </a:t>
            </a:r>
          </a:p>
        </p:txBody>
      </p:sp>
      <p:sp>
        <p:nvSpPr>
          <p:cNvPr id="25606" name="Text Box 5">
            <a:extLst>
              <a:ext uri="{FF2B5EF4-FFF2-40B4-BE49-F238E27FC236}">
                <a16:creationId xmlns:a16="http://schemas.microsoft.com/office/drawing/2014/main" id="{F6B08596-CDF6-CD9B-7516-5BF2D3177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16688"/>
            <a:ext cx="1227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GB" sz="16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25607" name="Text Box 6">
            <a:extLst>
              <a:ext uri="{FF2B5EF4-FFF2-40B4-BE49-F238E27FC236}">
                <a16:creationId xmlns:a16="http://schemas.microsoft.com/office/drawing/2014/main" id="{0F79807E-1BEF-F7BC-AC07-234C3C4CD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99" y="1763310"/>
            <a:ext cx="8531795" cy="1279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FF"/>
              </a:buClr>
              <a:buSzPct val="100000"/>
            </a:pPr>
            <a:r>
              <a:rPr lang="en-GB" dirty="0">
                <a:solidFill>
                  <a:srgbClr val="0000FF"/>
                </a:solidFill>
                <a:latin typeface="Arial Narrow" pitchFamily="34" charset="0"/>
              </a:rPr>
              <a:t>Construction and commissioning of advanced target assemblies for the continuous operation of laser accelerators to be used in compact generators of medical radio-isotopes and advanced systems for phase-contrast X-ray imaging.</a:t>
            </a:r>
          </a:p>
          <a:p>
            <a:pPr eaLnBrk="1" hangingPunct="1">
              <a:spcAft>
                <a:spcPts val="600"/>
              </a:spcAft>
              <a:buSzPct val="100000"/>
            </a:pPr>
            <a:r>
              <a:rPr lang="en-GB" dirty="0">
                <a:solidFill>
                  <a:srgbClr val="0099CC"/>
                </a:solidFill>
                <a:latin typeface="Arial Narrow" pitchFamily="34" charset="0"/>
              </a:rPr>
              <a:t>     </a:t>
            </a:r>
            <a:endParaRPr lang="en-GB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2" name="1 Marcador de pie de página">
            <a:extLst>
              <a:ext uri="{FF2B5EF4-FFF2-40B4-BE49-F238E27FC236}">
                <a16:creationId xmlns:a16="http://schemas.microsoft.com/office/drawing/2014/main" id="{9C7169BC-086F-3DB4-7AB4-DCDEECA1E915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25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838D1A8A-1298-3FF5-087A-54C2866B9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384163"/>
            <a:ext cx="105860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Objective</a:t>
            </a:r>
            <a:endParaRPr lang="en-GB" sz="2000" noProof="0" dirty="0">
              <a:solidFill>
                <a:srgbClr val="C00000"/>
              </a:solidFill>
              <a:latin typeface="Arial Narrow" panose="020B0606020202030204" pitchFamily="34" charset="0"/>
              <a:ea typeface="Droid Sans Fallback"/>
              <a:cs typeface="Droid Sans Fallback"/>
            </a:endParaRPr>
          </a:p>
        </p:txBody>
      </p:sp>
      <p:pic>
        <p:nvPicPr>
          <p:cNvPr id="4" name="3 Imagen">
            <a:extLst>
              <a:ext uri="{FF2B5EF4-FFF2-40B4-BE49-F238E27FC236}">
                <a16:creationId xmlns:a16="http://schemas.microsoft.com/office/drawing/2014/main" id="{6CA79B29-3AD6-A5C2-69B6-2253B6933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138" y="3193810"/>
            <a:ext cx="987061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7">
            <a:extLst>
              <a:ext uri="{FF2B5EF4-FFF2-40B4-BE49-F238E27FC236}">
                <a16:creationId xmlns:a16="http://schemas.microsoft.com/office/drawing/2014/main" id="{201A67F7-A243-5D3B-BF39-859B1331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215" y="5208548"/>
            <a:ext cx="863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1 hour  operation.</a:t>
            </a:r>
            <a:r>
              <a:rPr lang="en-GB" noProof="0" dirty="0">
                <a:solidFill>
                  <a:schemeClr val="bg2"/>
                </a:solidFill>
              </a:rPr>
              <a:t> </a:t>
            </a:r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7" name="Text Box 57">
            <a:extLst>
              <a:ext uri="{FF2B5EF4-FFF2-40B4-BE49-F238E27FC236}">
                <a16:creationId xmlns:a16="http://schemas.microsoft.com/office/drawing/2014/main" id="{4613A48A-F044-8E62-EA77-A27153EAD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4570" y="5208548"/>
            <a:ext cx="9953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Continuous</a:t>
            </a:r>
          </a:p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operation.</a:t>
            </a:r>
            <a:r>
              <a:rPr lang="en-GB" noProof="0" dirty="0">
                <a:solidFill>
                  <a:schemeClr val="bg2"/>
                </a:solidFill>
              </a:rPr>
              <a:t> </a:t>
            </a:r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8" name="32 Imagen">
            <a:extLst>
              <a:ext uri="{FF2B5EF4-FFF2-40B4-BE49-F238E27FC236}">
                <a16:creationId xmlns:a16="http://schemas.microsoft.com/office/drawing/2014/main" id="{428F84B4-49F4-F2B5-1CB1-E31A7E2A1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03" y="3193810"/>
            <a:ext cx="10064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7">
            <a:extLst>
              <a:ext uri="{FF2B5EF4-FFF2-40B4-BE49-F238E27FC236}">
                <a16:creationId xmlns:a16="http://schemas.microsoft.com/office/drawing/2014/main" id="{DBA509A0-17AB-3F45-62D6-698F36369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138" y="5222048"/>
            <a:ext cx="9953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15 minutes  operation.</a:t>
            </a:r>
            <a:r>
              <a:rPr lang="en-GB" noProof="0" dirty="0">
                <a:solidFill>
                  <a:schemeClr val="bg2"/>
                </a:solidFill>
              </a:rPr>
              <a:t> </a:t>
            </a:r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20E4685-F73A-990F-3AB6-830D56344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63" y="3165848"/>
            <a:ext cx="1006475" cy="208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176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D8F13-61EF-EEA8-8D97-5AB21E61C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386E6E06-2B75-CA93-728C-0B7076CC1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4435E70D-9669-27DB-5A7D-143A2081D70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25604" name="Text Box 3">
            <a:extLst>
              <a:ext uri="{FF2B5EF4-FFF2-40B4-BE49-F238E27FC236}">
                <a16:creationId xmlns:a16="http://schemas.microsoft.com/office/drawing/2014/main" id="{6C72A78F-C8D7-5F09-BF0C-E077D8905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74663"/>
            <a:ext cx="628599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800" dirty="0">
                <a:solidFill>
                  <a:srgbClr val="003366"/>
                </a:solidFill>
                <a:latin typeface="Arial Narrow" pitchFamily="34" charset="0"/>
              </a:rPr>
              <a:t>Contribution to the next PROMETEO proposal </a:t>
            </a:r>
          </a:p>
        </p:txBody>
      </p:sp>
      <p:sp>
        <p:nvSpPr>
          <p:cNvPr id="25606" name="Text Box 5">
            <a:extLst>
              <a:ext uri="{FF2B5EF4-FFF2-40B4-BE49-F238E27FC236}">
                <a16:creationId xmlns:a16="http://schemas.microsoft.com/office/drawing/2014/main" id="{713CE750-D7DF-7376-1CBB-137D27FDE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16688"/>
            <a:ext cx="1227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GB" sz="16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25607" name="Text Box 6">
            <a:extLst>
              <a:ext uri="{FF2B5EF4-FFF2-40B4-BE49-F238E27FC236}">
                <a16:creationId xmlns:a16="http://schemas.microsoft.com/office/drawing/2014/main" id="{8CA7A3F7-5EFE-089D-B88C-4FFC2524E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0" y="2087405"/>
            <a:ext cx="6734950" cy="212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marL="285750" indent="-285750" eaLnBrk="1" hangingPunct="1">
              <a:spcAft>
                <a:spcPts val="2400"/>
              </a:spcAft>
              <a:buClr>
                <a:srgbClr val="0000FF"/>
              </a:buClr>
              <a:buSzPct val="100000"/>
              <a:buFont typeface="Wingdings" pitchFamily="2" charset="2"/>
              <a:buChar char="ü"/>
            </a:pPr>
            <a:r>
              <a:rPr lang="en-GB" dirty="0">
                <a:solidFill>
                  <a:srgbClr val="0000FF"/>
                </a:solidFill>
                <a:latin typeface="Arial Narrow" pitchFamily="34" charset="0"/>
              </a:rPr>
              <a:t>Phase 1: Commissioning of the tape-drive target existing at L2A2.</a:t>
            </a:r>
          </a:p>
          <a:p>
            <a:pPr marL="285750" indent="-285750" eaLnBrk="1" hangingPunct="1">
              <a:spcAft>
                <a:spcPts val="2400"/>
              </a:spcAft>
              <a:buClr>
                <a:srgbClr val="0000FF"/>
              </a:buClr>
              <a:buSzPct val="100000"/>
              <a:buFont typeface="Wingdings" pitchFamily="2" charset="2"/>
              <a:buChar char="ü"/>
            </a:pPr>
            <a:r>
              <a:rPr lang="en-GB" dirty="0">
                <a:solidFill>
                  <a:srgbClr val="0000FF"/>
                </a:solidFill>
                <a:latin typeface="Arial Narrow" pitchFamily="34" charset="0"/>
              </a:rPr>
              <a:t>Phase 2: Construction of a target characterization system.</a:t>
            </a:r>
          </a:p>
          <a:p>
            <a:pPr marL="285750" indent="-285750" eaLnBrk="1" hangingPunct="1">
              <a:spcAft>
                <a:spcPts val="2400"/>
              </a:spcAft>
              <a:buClr>
                <a:srgbClr val="0000FF"/>
              </a:buClr>
              <a:buSzPct val="100000"/>
              <a:buFont typeface="Wingdings" pitchFamily="2" charset="2"/>
              <a:buChar char="ü"/>
            </a:pPr>
            <a:r>
              <a:rPr lang="en-GB" dirty="0">
                <a:solidFill>
                  <a:srgbClr val="0000FF"/>
                </a:solidFill>
                <a:latin typeface="Arial Narrow" pitchFamily="34" charset="0"/>
              </a:rPr>
              <a:t>Phase 3: Design, construction and commissioning of a liquid-jet target.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0000FF"/>
              </a:buClr>
              <a:buSzPct val="100000"/>
              <a:buFont typeface="Wingdings" pitchFamily="2" charset="2"/>
              <a:buChar char="ü"/>
            </a:pPr>
            <a:r>
              <a:rPr lang="en-GB" dirty="0">
                <a:solidFill>
                  <a:srgbClr val="0000FF"/>
                </a:solidFill>
                <a:latin typeface="Arial Narrow" pitchFamily="34" charset="0"/>
              </a:rPr>
              <a:t>Phase 4: First experiments with the targets: X-ray and 11C production.</a:t>
            </a:r>
          </a:p>
        </p:txBody>
      </p:sp>
      <p:sp>
        <p:nvSpPr>
          <p:cNvPr id="2" name="1 Marcador de pie de página">
            <a:extLst>
              <a:ext uri="{FF2B5EF4-FFF2-40B4-BE49-F238E27FC236}">
                <a16:creationId xmlns:a16="http://schemas.microsoft.com/office/drawing/2014/main" id="{B2A33B11-B688-8A84-48F2-E5E3D02D5CEB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9A62186F-C560-3B20-FB54-BA6A02B0A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499913"/>
            <a:ext cx="140600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000" noProof="0" dirty="0">
                <a:solidFill>
                  <a:srgbClr val="C0000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Working </a:t>
            </a:r>
            <a:r>
              <a:rPr lang="en-GB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plan</a:t>
            </a:r>
            <a:endParaRPr lang="en-GB" sz="2000" noProof="0" dirty="0">
              <a:solidFill>
                <a:srgbClr val="C00000"/>
              </a:solidFill>
              <a:latin typeface="Arial Narrow" panose="020B0606020202030204" pitchFamily="34" charset="0"/>
              <a:ea typeface="Droid Sans Fallback"/>
              <a:cs typeface="Droid Sans Fallback"/>
            </a:endParaRPr>
          </a:p>
        </p:txBody>
      </p:sp>
    </p:spTree>
    <p:extLst>
      <p:ext uri="{BB962C8B-B14F-4D97-AF65-F5344CB8AC3E}">
        <p14:creationId xmlns:p14="http://schemas.microsoft.com/office/powerpoint/2010/main" val="25977354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A228C-A430-621D-9026-600D5383D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5C1CC9B0-59C6-7B7B-54AA-0891EE83F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F922651B-CEC2-1EE8-4FB2-B63689A5121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/>
          </a:p>
        </p:txBody>
      </p:sp>
      <p:sp>
        <p:nvSpPr>
          <p:cNvPr id="25604" name="Text Box 3">
            <a:extLst>
              <a:ext uri="{FF2B5EF4-FFF2-40B4-BE49-F238E27FC236}">
                <a16:creationId xmlns:a16="http://schemas.microsoft.com/office/drawing/2014/main" id="{11299D7A-B9B9-D2F7-9276-387D2FB59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474663"/>
            <a:ext cx="6285993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800" dirty="0">
                <a:solidFill>
                  <a:srgbClr val="003366"/>
                </a:solidFill>
                <a:latin typeface="Arial Narrow" pitchFamily="34" charset="0"/>
              </a:rPr>
              <a:t>Contribution to the next PROMETEO proposal </a:t>
            </a:r>
          </a:p>
        </p:txBody>
      </p:sp>
      <p:sp>
        <p:nvSpPr>
          <p:cNvPr id="25606" name="Text Box 5">
            <a:extLst>
              <a:ext uri="{FF2B5EF4-FFF2-40B4-BE49-F238E27FC236}">
                <a16:creationId xmlns:a16="http://schemas.microsoft.com/office/drawing/2014/main" id="{DADE4DDE-E994-728B-730F-539B4FBF3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16688"/>
            <a:ext cx="1227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GB" sz="16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25607" name="Text Box 6">
            <a:extLst>
              <a:ext uri="{FF2B5EF4-FFF2-40B4-BE49-F238E27FC236}">
                <a16:creationId xmlns:a16="http://schemas.microsoft.com/office/drawing/2014/main" id="{85F5D2D2-C77D-8AEE-FCAF-D1F354AD8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0" y="2932360"/>
            <a:ext cx="6734950" cy="323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marL="285750" indent="-285750" eaLnBrk="1" hangingPunct="1">
              <a:spcAft>
                <a:spcPts val="600"/>
              </a:spcAft>
              <a:buClr>
                <a:srgbClr val="0000FF"/>
              </a:buClr>
              <a:buSzPct val="100000"/>
              <a:buFont typeface="Wingdings" pitchFamily="2" charset="2"/>
              <a:buChar char="ü"/>
            </a:pPr>
            <a:r>
              <a:rPr lang="en-GB" dirty="0">
                <a:solidFill>
                  <a:srgbClr val="0000FF"/>
                </a:solidFill>
                <a:latin typeface="Arial Narrow" pitchFamily="34" charset="0"/>
              </a:rPr>
              <a:t>Equipment:</a:t>
            </a:r>
          </a:p>
          <a:p>
            <a:pPr eaLnBrk="1" hangingPunct="1">
              <a:spcAft>
                <a:spcPts val="600"/>
              </a:spcAft>
              <a:buClr>
                <a:srgbClr val="0000FF"/>
              </a:buClr>
              <a:buSzPct val="100000"/>
            </a:pPr>
            <a:r>
              <a:rPr lang="en-GB" dirty="0">
                <a:solidFill>
                  <a:srgbClr val="0000FF"/>
                </a:solidFill>
                <a:latin typeface="Arial Narrow" pitchFamily="34" charset="0"/>
              </a:rPr>
              <a:t>      </a:t>
            </a:r>
            <a:r>
              <a:rPr lang="en-GB" dirty="0">
                <a:solidFill>
                  <a:srgbClr val="0096FF"/>
                </a:solidFill>
                <a:latin typeface="Arial Narrow" pitchFamily="34" charset="0"/>
              </a:rPr>
              <a:t>- Vacuum chamber and associated pumping system: </a:t>
            </a:r>
            <a:r>
              <a:rPr lang="en-GB" dirty="0">
                <a:solidFill>
                  <a:srgbClr val="0070C0"/>
                </a:solidFill>
                <a:latin typeface="Arial Narrow" pitchFamily="34" charset="0"/>
              </a:rPr>
              <a:t>75 k€ (other call)</a:t>
            </a:r>
          </a:p>
          <a:p>
            <a:pPr eaLnBrk="1" hangingPunct="1">
              <a:spcAft>
                <a:spcPts val="600"/>
              </a:spcAft>
              <a:buClr>
                <a:srgbClr val="0000FF"/>
              </a:buClr>
              <a:buSzPct val="100000"/>
            </a:pPr>
            <a:r>
              <a:rPr lang="en-GB" dirty="0">
                <a:solidFill>
                  <a:srgbClr val="0096FF"/>
                </a:solidFill>
                <a:latin typeface="Arial Narrow" pitchFamily="34" charset="0"/>
              </a:rPr>
              <a:t>      - Target characterization system: 20 k (this call)</a:t>
            </a:r>
          </a:p>
          <a:p>
            <a:pPr eaLnBrk="1" hangingPunct="1">
              <a:spcAft>
                <a:spcPts val="1800"/>
              </a:spcAft>
              <a:buClr>
                <a:srgbClr val="0000FF"/>
              </a:buClr>
              <a:buSzPct val="100000"/>
            </a:pPr>
            <a:r>
              <a:rPr lang="en-GB" dirty="0">
                <a:solidFill>
                  <a:srgbClr val="0096FF"/>
                </a:solidFill>
                <a:latin typeface="Arial Narrow" pitchFamily="34" charset="0"/>
              </a:rPr>
              <a:t>      - Liquid-target assembly: 25 k€ (this call)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0000FF"/>
              </a:buClr>
              <a:buSzPct val="100000"/>
              <a:buFont typeface="Wingdings" pitchFamily="2" charset="2"/>
              <a:buChar char="ü"/>
            </a:pPr>
            <a:r>
              <a:rPr lang="en-GB" dirty="0">
                <a:solidFill>
                  <a:srgbClr val="0000FF"/>
                </a:solidFill>
                <a:latin typeface="Arial Narrow" pitchFamily="34" charset="0"/>
              </a:rPr>
              <a:t>Consumables: </a:t>
            </a:r>
            <a:r>
              <a:rPr lang="en-GB" dirty="0">
                <a:solidFill>
                  <a:srgbClr val="0070C0"/>
                </a:solidFill>
                <a:latin typeface="Arial Narrow" pitchFamily="34" charset="0"/>
              </a:rPr>
              <a:t>15 k€ (another call)</a:t>
            </a:r>
          </a:p>
          <a:p>
            <a:pPr marL="285750" indent="-285750" eaLnBrk="1" hangingPunct="1">
              <a:spcAft>
                <a:spcPts val="600"/>
              </a:spcAft>
              <a:buClr>
                <a:srgbClr val="0000FF"/>
              </a:buClr>
              <a:buSzPct val="100000"/>
              <a:buFont typeface="Wingdings" pitchFamily="2" charset="2"/>
              <a:buChar char="ü"/>
            </a:pPr>
            <a:r>
              <a:rPr lang="en-GB" dirty="0">
                <a:solidFill>
                  <a:srgbClr val="0000FF"/>
                </a:solidFill>
                <a:latin typeface="Arial Narrow" pitchFamily="34" charset="0"/>
              </a:rPr>
              <a:t>Personnel</a:t>
            </a:r>
          </a:p>
          <a:p>
            <a:pPr eaLnBrk="1" hangingPunct="1">
              <a:spcAft>
                <a:spcPts val="2400"/>
              </a:spcAft>
              <a:buClr>
                <a:srgbClr val="0000FF"/>
              </a:buClr>
              <a:buSzPct val="100000"/>
            </a:pPr>
            <a:r>
              <a:rPr lang="en-GB" dirty="0">
                <a:solidFill>
                  <a:srgbClr val="0000FF"/>
                </a:solidFill>
                <a:latin typeface="Arial Narrow" pitchFamily="34" charset="0"/>
              </a:rPr>
              <a:t>      </a:t>
            </a:r>
            <a:r>
              <a:rPr lang="en-GB" dirty="0">
                <a:solidFill>
                  <a:srgbClr val="0096FF"/>
                </a:solidFill>
                <a:latin typeface="Arial Narrow" pitchFamily="34" charset="0"/>
              </a:rPr>
              <a:t>- 3 years PhD contract: 75 k€ (this call)</a:t>
            </a:r>
          </a:p>
          <a:p>
            <a:pPr marL="285750" indent="-285750" eaLnBrk="1" hangingPunct="1">
              <a:spcAft>
                <a:spcPts val="2400"/>
              </a:spcAft>
              <a:buClr>
                <a:srgbClr val="0000FF"/>
              </a:buClr>
              <a:buSzPct val="100000"/>
              <a:buFont typeface="Wingdings" pitchFamily="2" charset="2"/>
              <a:buChar char="ü"/>
            </a:pPr>
            <a:r>
              <a:rPr lang="en-GB" dirty="0">
                <a:solidFill>
                  <a:srgbClr val="0432FF"/>
                </a:solidFill>
                <a:latin typeface="Arial Narrow" pitchFamily="34" charset="0"/>
              </a:rPr>
              <a:t>Travels: </a:t>
            </a:r>
            <a:r>
              <a:rPr lang="en-GB" dirty="0">
                <a:solidFill>
                  <a:srgbClr val="0096FF"/>
                </a:solidFill>
                <a:latin typeface="Arial Narrow" pitchFamily="34" charset="0"/>
              </a:rPr>
              <a:t>15 k€ (this call)</a:t>
            </a:r>
          </a:p>
        </p:txBody>
      </p:sp>
      <p:sp>
        <p:nvSpPr>
          <p:cNvPr id="2" name="1 Marcador de pie de página">
            <a:extLst>
              <a:ext uri="{FF2B5EF4-FFF2-40B4-BE49-F238E27FC236}">
                <a16:creationId xmlns:a16="http://schemas.microsoft.com/office/drawing/2014/main" id="{658AC131-F98E-7418-DB79-6B7C282411FC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27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B3B10A35-0312-0DFC-956C-384F9D4DC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488338"/>
            <a:ext cx="170140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000" dirty="0">
                <a:solidFill>
                  <a:srgbClr val="C00000"/>
                </a:solidFill>
                <a:latin typeface="Arial Narrow" panose="020B0606020202030204" pitchFamily="34" charset="0"/>
              </a:rPr>
              <a:t>Funding request</a:t>
            </a:r>
            <a:endParaRPr lang="en-GB" sz="2000" noProof="0" dirty="0">
              <a:solidFill>
                <a:srgbClr val="C00000"/>
              </a:solidFill>
              <a:latin typeface="Arial Narrow" panose="020B0606020202030204" pitchFamily="34" charset="0"/>
              <a:ea typeface="Droid Sans Fallback"/>
              <a:cs typeface="Droid Sans Fallback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5B42346C-022E-EC89-2F17-74482DFE3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00" y="1960083"/>
            <a:ext cx="8251234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spcAft>
                <a:spcPts val="0"/>
              </a:spcAft>
              <a:buClr>
                <a:srgbClr val="0000FF"/>
              </a:buClr>
              <a:buSzPct val="100000"/>
            </a:pPr>
            <a:r>
              <a:rPr lang="en-GB" dirty="0">
                <a:solidFill>
                  <a:srgbClr val="0000FF"/>
                </a:solidFill>
                <a:latin typeface="Arial Narrow" pitchFamily="34" charset="0"/>
              </a:rPr>
              <a:t>We intend to set up a new laboratory at IFIC to develop key laser-plasma acceleration technologies relevant for medical applications. Our needs are as follows: </a:t>
            </a:r>
          </a:p>
        </p:txBody>
      </p:sp>
    </p:spTree>
    <p:extLst>
      <p:ext uri="{BB962C8B-B14F-4D97-AF65-F5344CB8AC3E}">
        <p14:creationId xmlns:p14="http://schemas.microsoft.com/office/powerpoint/2010/main" val="7662105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07C284C5-F3DE-4518-8361-4734F8577A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"/>
          <a:stretch/>
        </p:blipFill>
        <p:spPr>
          <a:xfrm>
            <a:off x="4915030" y="4005065"/>
            <a:ext cx="3476206" cy="2806768"/>
          </a:xfrm>
          <a:prstGeom prst="rect">
            <a:avLst/>
          </a:prstGeom>
        </p:spPr>
      </p:pic>
      <p:pic>
        <p:nvPicPr>
          <p:cNvPr id="35" name="Imagen 3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C331522D-97C4-484D-9644-5BEEDBD15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65" y="4126894"/>
            <a:ext cx="3531213" cy="2648409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6F2549A2-252E-42D0-B3DF-502672B95AB5}"/>
              </a:ext>
            </a:extLst>
          </p:cNvPr>
          <p:cNvSpPr txBox="1"/>
          <p:nvPr/>
        </p:nvSpPr>
        <p:spPr>
          <a:xfrm>
            <a:off x="2987825" y="4360887"/>
            <a:ext cx="115116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TOF signals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DFEE7BE4-D293-4B7F-B00B-0EC3FCFE5D75}"/>
              </a:ext>
            </a:extLst>
          </p:cNvPr>
          <p:cNvSpPr txBox="1"/>
          <p:nvPr/>
        </p:nvSpPr>
        <p:spPr>
          <a:xfrm>
            <a:off x="6948264" y="4314946"/>
            <a:ext cx="135397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Proton Spectra</a:t>
            </a:r>
          </a:p>
        </p:txBody>
      </p:sp>
      <p:pic>
        <p:nvPicPr>
          <p:cNvPr id="3" name="Imagen 2" descr="Imagen que contiene pared, interior, cocina, objeto&#10;&#10;Descripción generada automáticamente">
            <a:extLst>
              <a:ext uri="{FF2B5EF4-FFF2-40B4-BE49-F238E27FC236}">
                <a16:creationId xmlns:a16="http://schemas.microsoft.com/office/drawing/2014/main" id="{B2E2CD61-17FD-4048-96C3-AF12C33103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38" y="1972705"/>
            <a:ext cx="2841597" cy="2131198"/>
          </a:xfrm>
          <a:prstGeom prst="rect">
            <a:avLst/>
          </a:prstGeom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D1CA5E38-C58F-4A9E-87D5-4AEACD6E4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5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BE2C5516-EFCD-48D6-98AA-08F3802A6EC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7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pic>
        <p:nvPicPr>
          <p:cNvPr id="9" name="Imagen 8" descr="Imagen que contiene interior&#10;&#10;Descripción generada automáticamente">
            <a:extLst>
              <a:ext uri="{FF2B5EF4-FFF2-40B4-BE49-F238E27FC236}">
                <a16:creationId xmlns:a16="http://schemas.microsoft.com/office/drawing/2014/main" id="{F8B484F6-534C-420F-B49E-36D260B9B9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0" y="1436465"/>
            <a:ext cx="4629014" cy="270531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C7F3524-F867-4EE0-9EAF-C1F0BF99213E}"/>
              </a:ext>
            </a:extLst>
          </p:cNvPr>
          <p:cNvSpPr txBox="1"/>
          <p:nvPr/>
        </p:nvSpPr>
        <p:spPr>
          <a:xfrm>
            <a:off x="358003" y="3662530"/>
            <a:ext cx="131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Alingment</a:t>
            </a:r>
            <a:r>
              <a:rPr lang="en-US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beam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ED597BA-19DC-48D2-AEF5-90EC77E28E0C}"/>
              </a:ext>
            </a:extLst>
          </p:cNvPr>
          <p:cNvSpPr txBox="1"/>
          <p:nvPr/>
        </p:nvSpPr>
        <p:spPr>
          <a:xfrm>
            <a:off x="1022294" y="1777869"/>
            <a:ext cx="110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IR beam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3FC41D9-08F3-4151-B035-8BB417EB2227}"/>
              </a:ext>
            </a:extLst>
          </p:cNvPr>
          <p:cNvSpPr txBox="1"/>
          <p:nvPr/>
        </p:nvSpPr>
        <p:spPr>
          <a:xfrm>
            <a:off x="2442729" y="3582751"/>
            <a:ext cx="171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Proton beam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B187F41-6965-4B16-A16C-A321949CB61D}"/>
              </a:ext>
            </a:extLst>
          </p:cNvPr>
          <p:cNvSpPr txBox="1"/>
          <p:nvPr/>
        </p:nvSpPr>
        <p:spPr>
          <a:xfrm>
            <a:off x="2723546" y="1946754"/>
            <a:ext cx="110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OAP F/2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D8F4B58-3A6D-48C0-80D5-021A7A1132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5569" y="1897233"/>
            <a:ext cx="2191043" cy="81038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3F3F8AA-8D4C-4DC6-87DC-E591DF5B1C1F}"/>
              </a:ext>
            </a:extLst>
          </p:cNvPr>
          <p:cNvSpPr txBox="1"/>
          <p:nvPr/>
        </p:nvSpPr>
        <p:spPr>
          <a:xfrm>
            <a:off x="5004048" y="1475492"/>
            <a:ext cx="2478750" cy="369332"/>
          </a:xfrm>
          <a:prstGeom prst="rect">
            <a:avLst/>
          </a:prstGeom>
          <a:solidFill>
            <a:srgbClr val="FF616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>
            <a:defPPr>
              <a:defRPr lang="es-ES"/>
            </a:defPPr>
            <a:lvl1pPr algn="ctr"/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00000"/>
                </a:solidFill>
                <a:latin typeface="Arial Narrow" pitchFamily="34" charset="0"/>
              </a:rPr>
              <a:t>Time-of-flight detector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AA40F8B-401A-4BC7-9C8D-704328657312}"/>
              </a:ext>
            </a:extLst>
          </p:cNvPr>
          <p:cNvSpPr txBox="1"/>
          <p:nvPr/>
        </p:nvSpPr>
        <p:spPr>
          <a:xfrm>
            <a:off x="979092" y="1468275"/>
            <a:ext cx="348890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Intensity on target 0.1 – 1.5 x 10 </a:t>
            </a:r>
            <a:r>
              <a:rPr lang="en-US" sz="1400" baseline="30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21 </a:t>
            </a:r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W/cm</a:t>
            </a:r>
            <a:r>
              <a:rPr lang="en-US" sz="1400" baseline="300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</a:t>
            </a:r>
            <a:endParaRPr lang="en-US" sz="1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09DEF34-EB9C-4515-83F3-13F755580206}"/>
              </a:ext>
            </a:extLst>
          </p:cNvPr>
          <p:cNvSpPr/>
          <p:nvPr/>
        </p:nvSpPr>
        <p:spPr bwMode="auto">
          <a:xfrm>
            <a:off x="5396999" y="3042018"/>
            <a:ext cx="499733" cy="267742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>
              <a:solidFill>
                <a:srgbClr val="FFFFFF"/>
              </a:solidFill>
              <a:latin typeface="Comic Sans MS" pitchFamily="64" charset="0"/>
            </a:endParaRPr>
          </a:p>
        </p:txBody>
      </p:sp>
      <p:pic>
        <p:nvPicPr>
          <p:cNvPr id="24" name="Imagen 23" descr="Imagen que contiene interior, objeto&#10;&#10;Descripción generada automáticamente">
            <a:extLst>
              <a:ext uri="{FF2B5EF4-FFF2-40B4-BE49-F238E27FC236}">
                <a16:creationId xmlns:a16="http://schemas.microsoft.com/office/drawing/2014/main" id="{51250369-4E40-489A-A02A-31C0B6525D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55"/>
          <a:stretch/>
        </p:blipFill>
        <p:spPr>
          <a:xfrm>
            <a:off x="219518" y="2997703"/>
            <a:ext cx="1367191" cy="1157415"/>
          </a:xfrm>
          <a:prstGeom prst="rect">
            <a:avLst/>
          </a:prstGeom>
          <a:ln w="57150" cap="sq">
            <a:solidFill>
              <a:schemeClr val="tx1">
                <a:lumMod val="95000"/>
                <a:lumOff val="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EE09CFBC-2A7E-4EA4-B113-453A05755495}"/>
              </a:ext>
            </a:extLst>
          </p:cNvPr>
          <p:cNvSpPr/>
          <p:nvPr/>
        </p:nvSpPr>
        <p:spPr bwMode="auto">
          <a:xfrm>
            <a:off x="2868713" y="2418652"/>
            <a:ext cx="449734" cy="356939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>
              <a:solidFill>
                <a:srgbClr val="FFFFFF"/>
              </a:solidFill>
              <a:latin typeface="Comic Sans MS" pitchFamily="64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D7DB5BF-302D-44EF-9900-3D47A5A51620}"/>
              </a:ext>
            </a:extLst>
          </p:cNvPr>
          <p:cNvCxnSpPr/>
          <p:nvPr/>
        </p:nvCxnSpPr>
        <p:spPr bwMode="auto">
          <a:xfrm flipH="1">
            <a:off x="1108824" y="2732995"/>
            <a:ext cx="1808157" cy="95492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15331664-4E31-487B-A32D-A7DC376742CC}"/>
              </a:ext>
            </a:extLst>
          </p:cNvPr>
          <p:cNvSpPr txBox="1"/>
          <p:nvPr/>
        </p:nvSpPr>
        <p:spPr>
          <a:xfrm>
            <a:off x="131787" y="4126895"/>
            <a:ext cx="1523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rgbClr val="2D2DB9"/>
                </a:solidFill>
                <a:latin typeface="Arial Narrow" pitchFamily="34" charset="0"/>
              </a:rPr>
              <a:t>Target holder</a:t>
            </a:r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BF8E0BBE-6A70-4B4B-9043-AB90F06486E4}"/>
              </a:ext>
            </a:extLst>
          </p:cNvPr>
          <p:cNvCxnSpPr/>
          <p:nvPr/>
        </p:nvCxnSpPr>
        <p:spPr bwMode="auto">
          <a:xfrm flipH="1">
            <a:off x="5584518" y="2482854"/>
            <a:ext cx="1898280" cy="72366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C0DAECF7-AF78-4441-A0BC-A00012FE8498}"/>
              </a:ext>
            </a:extLst>
          </p:cNvPr>
          <p:cNvSpPr/>
          <p:nvPr/>
        </p:nvSpPr>
        <p:spPr bwMode="auto">
          <a:xfrm>
            <a:off x="4264888" y="5167901"/>
            <a:ext cx="667152" cy="338554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>
              <a:solidFill>
                <a:srgbClr val="FFFFFF"/>
              </a:solidFill>
              <a:latin typeface="Comic Sans MS" pitchFamily="64" charset="0"/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1169988" y="474663"/>
            <a:ext cx="425498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s-ES" altLang="x-none" sz="2800">
                <a:solidFill>
                  <a:srgbClr val="003366"/>
                </a:solidFill>
                <a:latin typeface="Arial Narrow"/>
              </a:rPr>
              <a:t>Laser-</a:t>
            </a:r>
            <a:r>
              <a:rPr lang="es-ES" altLang="x-none" sz="2800" err="1">
                <a:solidFill>
                  <a:srgbClr val="003366"/>
                </a:solidFill>
                <a:latin typeface="Arial Narrow"/>
              </a:rPr>
              <a:t>accelerated</a:t>
            </a:r>
            <a:r>
              <a:rPr lang="es-ES" altLang="x-none" sz="2800">
                <a:solidFill>
                  <a:srgbClr val="003366"/>
                </a:solidFill>
                <a:latin typeface="Arial Narrow"/>
              </a:rPr>
              <a:t> </a:t>
            </a:r>
            <a:r>
              <a:rPr lang="es-ES" altLang="x-none" sz="2800" err="1">
                <a:solidFill>
                  <a:srgbClr val="003366"/>
                </a:solidFill>
                <a:latin typeface="Arial Narrow"/>
              </a:rPr>
              <a:t>ions</a:t>
            </a:r>
            <a:r>
              <a:rPr lang="es-ES" altLang="x-none" sz="2800">
                <a:solidFill>
                  <a:srgbClr val="003366"/>
                </a:solidFill>
                <a:latin typeface="Arial Narrow"/>
              </a:rPr>
              <a:t> at L2A2</a:t>
            </a:r>
            <a:endParaRPr lang="es-ES" altLang="x-none" sz="2800" err="1">
              <a:solidFill>
                <a:srgbClr val="003366"/>
              </a:solidFill>
              <a:latin typeface="Arial Narrow"/>
            </a:endParaRP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2" name="1 Marcador de pie de página">
            <a:extLst>
              <a:ext uri="{FF2B5EF4-FFF2-40B4-BE49-F238E27FC236}">
                <a16:creationId xmlns:a16="http://schemas.microsoft.com/office/drawing/2014/main" id="{32226F0D-246F-F3A2-58E6-9DCADE9C2D60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28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215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EDC78-EACF-858F-0976-52A91B2FC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>
            <a:extLst>
              <a:ext uri="{FF2B5EF4-FFF2-40B4-BE49-F238E27FC236}">
                <a16:creationId xmlns:a16="http://schemas.microsoft.com/office/drawing/2014/main" id="{3EC7EFE2-84CA-BA54-E8C1-AE36F82D8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6FC2B472-EB6F-E706-26F7-9ABE3B19754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Text Box 4">
            <a:extLst>
              <a:ext uri="{FF2B5EF4-FFF2-40B4-BE49-F238E27FC236}">
                <a16:creationId xmlns:a16="http://schemas.microsoft.com/office/drawing/2014/main" id="{3B467A2C-E4B2-5622-D048-81E098F9A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4663"/>
            <a:ext cx="36375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800" noProof="0" dirty="0">
                <a:solidFill>
                  <a:srgbClr val="003366"/>
                </a:solidFill>
                <a:latin typeface="Arial Narrow" pitchFamily="34" charset="0"/>
              </a:rPr>
              <a:t>High power laser systems 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5522A2A7-A2A3-715E-30EF-CEF0AF3ED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16688"/>
            <a:ext cx="1227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  <a:endParaRPr lang="en-GB" sz="1400">
              <a:solidFill>
                <a:srgbClr val="777777"/>
              </a:solidFill>
              <a:latin typeface="Arial Narrow" pitchFamily="34" charset="0"/>
            </a:endParaRPr>
          </a:p>
        </p:txBody>
      </p:sp>
      <p:sp>
        <p:nvSpPr>
          <p:cNvPr id="28681" name="Text Box 11">
            <a:extLst>
              <a:ext uri="{FF2B5EF4-FFF2-40B4-BE49-F238E27FC236}">
                <a16:creationId xmlns:a16="http://schemas.microsoft.com/office/drawing/2014/main" id="{DC169209-A23C-45DB-3F3B-741ADE2291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38" y="1341438"/>
            <a:ext cx="461857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s-ES_tradnl" sz="2200" dirty="0">
                <a:solidFill>
                  <a:srgbClr val="800000"/>
                </a:solidFill>
                <a:latin typeface="Arial Narrow" pitchFamily="34" charset="0"/>
              </a:rPr>
              <a:t>Ultra intense laser pulses (I&gt;5 10</a:t>
            </a:r>
            <a:r>
              <a:rPr lang="es-ES_tradnl" sz="2200" baseline="30000" dirty="0">
                <a:solidFill>
                  <a:srgbClr val="800000"/>
                </a:solidFill>
                <a:latin typeface="Arial Narrow" pitchFamily="34" charset="0"/>
              </a:rPr>
              <a:t>18</a:t>
            </a:r>
            <a:r>
              <a:rPr lang="es-ES_tradnl" sz="2200" dirty="0">
                <a:solidFill>
                  <a:srgbClr val="800000"/>
                </a:solidFill>
                <a:latin typeface="Arial Narrow" pitchFamily="34" charset="0"/>
              </a:rPr>
              <a:t> W/cm</a:t>
            </a:r>
            <a:r>
              <a:rPr lang="es-ES_tradnl" sz="2200" baseline="30000" dirty="0">
                <a:solidFill>
                  <a:srgbClr val="800000"/>
                </a:solidFill>
                <a:latin typeface="Arial Narrow" pitchFamily="34" charset="0"/>
              </a:rPr>
              <a:t>2</a:t>
            </a:r>
            <a:r>
              <a:rPr lang="es-ES_tradnl" sz="2200" dirty="0">
                <a:solidFill>
                  <a:srgbClr val="800000"/>
                </a:solidFill>
                <a:latin typeface="Arial Narrow" pitchFamily="34" charset="0"/>
              </a:rPr>
              <a:t>):</a:t>
            </a:r>
          </a:p>
        </p:txBody>
      </p:sp>
      <p:sp>
        <p:nvSpPr>
          <p:cNvPr id="28683" name="Text Box 14">
            <a:extLst>
              <a:ext uri="{FF2B5EF4-FFF2-40B4-BE49-F238E27FC236}">
                <a16:creationId xmlns:a16="http://schemas.microsoft.com/office/drawing/2014/main" id="{AEC37B5A-F889-DAA8-4769-16021BC79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62" y="1807963"/>
            <a:ext cx="767174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285750" indent="-285750" eaLnBrk="1" hangingPunct="1"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1600" dirty="0">
                <a:solidFill>
                  <a:srgbClr val="0070C0"/>
                </a:solidFill>
                <a:latin typeface="Arial Narrow" pitchFamily="34" charset="0"/>
              </a:rPr>
              <a:t>Lasers are pulsed with relatively low frequency: large </a:t>
            </a:r>
            <a:r>
              <a:rPr lang="en-US" sz="1600" b="1" dirty="0">
                <a:solidFill>
                  <a:srgbClr val="0070C0"/>
                </a:solidFill>
                <a:latin typeface="Arial Narrow" pitchFamily="34" charset="0"/>
              </a:rPr>
              <a:t>peak power </a:t>
            </a:r>
            <a:r>
              <a:rPr lang="en-US" sz="1600" dirty="0">
                <a:solidFill>
                  <a:srgbClr val="0070C0"/>
                </a:solidFill>
                <a:latin typeface="Arial Narrow" pitchFamily="34" charset="0"/>
              </a:rPr>
              <a:t>and modest average power.</a:t>
            </a:r>
          </a:p>
          <a:p>
            <a:pPr marL="285750" indent="-285750" eaLnBrk="1" hangingPunct="1">
              <a:buFont typeface="Wingdings" pitchFamily="2" charset="2"/>
              <a:buChar char="ü"/>
            </a:pPr>
            <a:r>
              <a:rPr lang="en-US" sz="1600" dirty="0">
                <a:solidFill>
                  <a:srgbClr val="0070C0"/>
                </a:solidFill>
                <a:latin typeface="Arial Narrow" pitchFamily="34" charset="0"/>
              </a:rPr>
              <a:t>The intensity of the pulses depends on three parameters: </a:t>
            </a:r>
            <a:r>
              <a:rPr lang="en-US" sz="1600" b="1" dirty="0">
                <a:solidFill>
                  <a:srgbClr val="0070C0"/>
                </a:solidFill>
                <a:latin typeface="Arial Narrow" pitchFamily="34" charset="0"/>
              </a:rPr>
              <a:t>energy, time </a:t>
            </a:r>
            <a:r>
              <a:rPr lang="en-US" sz="1600" dirty="0">
                <a:solidFill>
                  <a:srgbClr val="0070C0"/>
                </a:solidFill>
                <a:latin typeface="Arial Narrow" pitchFamily="34" charset="0"/>
              </a:rPr>
              <a:t>and</a:t>
            </a:r>
            <a:r>
              <a:rPr lang="en-US" sz="1600" b="1" dirty="0">
                <a:solidFill>
                  <a:srgbClr val="0070C0"/>
                </a:solidFill>
                <a:latin typeface="Arial Narrow" pitchFamily="34" charset="0"/>
              </a:rPr>
              <a:t> surface</a:t>
            </a:r>
            <a:r>
              <a:rPr lang="en-US" sz="1600" dirty="0">
                <a:solidFill>
                  <a:srgbClr val="0070C0"/>
                </a:solidFill>
                <a:latin typeface="Arial Narrow" pitchFamily="34" charset="0"/>
              </a:rPr>
              <a:t>. </a:t>
            </a:r>
            <a:endParaRPr lang="es-ES" sz="1600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28684" name="Text Box 15">
            <a:extLst>
              <a:ext uri="{FF2B5EF4-FFF2-40B4-BE49-F238E27FC236}">
                <a16:creationId xmlns:a16="http://schemas.microsoft.com/office/drawing/2014/main" id="{6640A2E5-E13D-46E9-43F6-F416780E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970" y="3190543"/>
            <a:ext cx="30754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66FF"/>
                </a:solidFill>
                <a:latin typeface="Arial Narrow" pitchFamily="34" charset="0"/>
              </a:rPr>
              <a:t>High energy laser systems: </a:t>
            </a:r>
          </a:p>
          <a:p>
            <a:pPr eaLnBrk="1" hangingPunct="1"/>
            <a:r>
              <a:rPr lang="en-US" sz="1600" dirty="0">
                <a:solidFill>
                  <a:srgbClr val="0066FF"/>
                </a:solidFill>
                <a:latin typeface="Arial Narrow" pitchFamily="34" charset="0"/>
              </a:rPr>
              <a:t>E ~ 1 KJ - 1 MJ, t ~ 1 </a:t>
            </a:r>
            <a:r>
              <a:rPr lang="en-US" sz="1600" dirty="0" err="1">
                <a:solidFill>
                  <a:srgbClr val="0066FF"/>
                </a:solidFill>
                <a:latin typeface="Arial Narrow" pitchFamily="34" charset="0"/>
              </a:rPr>
              <a:t>ps</a:t>
            </a:r>
            <a:r>
              <a:rPr lang="en-US" sz="1600" dirty="0">
                <a:solidFill>
                  <a:srgbClr val="0066FF"/>
                </a:solidFill>
                <a:latin typeface="Arial Narrow" pitchFamily="34" charset="0"/>
              </a:rPr>
              <a:t>, A~0.1 mm</a:t>
            </a:r>
            <a:r>
              <a:rPr lang="en-US" sz="1600" baseline="30000" dirty="0">
                <a:solidFill>
                  <a:srgbClr val="0066FF"/>
                </a:solidFill>
                <a:latin typeface="Arial Narrow" pitchFamily="34" charset="0"/>
              </a:rPr>
              <a:t>2</a:t>
            </a:r>
            <a:endParaRPr lang="es-ES" sz="1600" baseline="30000" dirty="0">
              <a:solidFill>
                <a:srgbClr val="0066FF"/>
              </a:solidFill>
              <a:latin typeface="Arial Narrow" pitchFamily="34" charset="0"/>
            </a:endParaRPr>
          </a:p>
        </p:txBody>
      </p:sp>
      <p:sp>
        <p:nvSpPr>
          <p:cNvPr id="28685" name="Text Box 16">
            <a:extLst>
              <a:ext uri="{FF2B5EF4-FFF2-40B4-BE49-F238E27FC236}">
                <a16:creationId xmlns:a16="http://schemas.microsoft.com/office/drawing/2014/main" id="{87001B49-BDE0-92AA-5942-11501097F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625" y="3218180"/>
            <a:ext cx="30754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66FF"/>
                </a:solidFill>
                <a:latin typeface="Arial Narrow" pitchFamily="34" charset="0"/>
              </a:rPr>
              <a:t>Ultra-short laser pulses: </a:t>
            </a:r>
          </a:p>
          <a:p>
            <a:pPr eaLnBrk="1" hangingPunct="1"/>
            <a:r>
              <a:rPr lang="en-US" sz="1600" dirty="0">
                <a:solidFill>
                  <a:srgbClr val="0066FF"/>
                </a:solidFill>
                <a:latin typeface="Arial Narrow" pitchFamily="34" charset="0"/>
              </a:rPr>
              <a:t>E ~ 1 J - 10 J, t ~ 10-100 fs, A~1 </a:t>
            </a:r>
            <a:r>
              <a:rPr lang="en-US" sz="1600" dirty="0">
                <a:solidFill>
                  <a:srgbClr val="0066FF"/>
                </a:solidFill>
                <a:latin typeface="Symbol" pitchFamily="18" charset="2"/>
              </a:rPr>
              <a:t>m</a:t>
            </a:r>
            <a:r>
              <a:rPr lang="en-US" sz="1600" dirty="0">
                <a:solidFill>
                  <a:srgbClr val="0066FF"/>
                </a:solidFill>
                <a:latin typeface="Arial Narrow" pitchFamily="34" charset="0"/>
              </a:rPr>
              <a:t>m</a:t>
            </a:r>
            <a:r>
              <a:rPr lang="en-US" sz="1600" baseline="30000" dirty="0">
                <a:solidFill>
                  <a:srgbClr val="0066FF"/>
                </a:solidFill>
                <a:latin typeface="Arial Narrow" pitchFamily="34" charset="0"/>
              </a:rPr>
              <a:t>2</a:t>
            </a:r>
            <a:endParaRPr lang="es-ES" sz="1600" baseline="30000" dirty="0">
              <a:solidFill>
                <a:srgbClr val="0066FF"/>
              </a:solidFill>
              <a:latin typeface="Arial Narrow" pitchFamily="34" charset="0"/>
            </a:endParaRPr>
          </a:p>
        </p:txBody>
      </p:sp>
      <p:sp>
        <p:nvSpPr>
          <p:cNvPr id="2" name="1 Marcador de pie de página">
            <a:extLst>
              <a:ext uri="{FF2B5EF4-FFF2-40B4-BE49-F238E27FC236}">
                <a16:creationId xmlns:a16="http://schemas.microsoft.com/office/drawing/2014/main" id="{5C5AB12F-BB5D-4936-0A88-7DAED3BF7AD3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29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F674D84-AF4C-BEAC-8104-E9D93A929286}"/>
              </a:ext>
            </a:extLst>
          </p:cNvPr>
          <p:cNvGrpSpPr/>
          <p:nvPr/>
        </p:nvGrpSpPr>
        <p:grpSpPr>
          <a:xfrm>
            <a:off x="1467461" y="3720206"/>
            <a:ext cx="2248016" cy="2564197"/>
            <a:chOff x="1467461" y="3720206"/>
            <a:chExt cx="2248016" cy="2564197"/>
          </a:xfrm>
        </p:grpSpPr>
        <p:pic>
          <p:nvPicPr>
            <p:cNvPr id="3" name="5 Imagen">
              <a:extLst>
                <a:ext uri="{FF2B5EF4-FFF2-40B4-BE49-F238E27FC236}">
                  <a16:creationId xmlns:a16="http://schemas.microsoft.com/office/drawing/2014/main" id="{F1E18437-51C2-216B-A428-936A1A790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084" y="4052010"/>
              <a:ext cx="2232393" cy="2232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8 Imagen">
              <a:extLst>
                <a:ext uri="{FF2B5EF4-FFF2-40B4-BE49-F238E27FC236}">
                  <a16:creationId xmlns:a16="http://schemas.microsoft.com/office/drawing/2014/main" id="{08B4A50E-7F71-0C17-792F-452FD3D97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461" y="3720206"/>
              <a:ext cx="1552575" cy="56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7 Imagen">
              <a:extLst>
                <a:ext uri="{FF2B5EF4-FFF2-40B4-BE49-F238E27FC236}">
                  <a16:creationId xmlns:a16="http://schemas.microsoft.com/office/drawing/2014/main" id="{7A6E2CFE-0809-D210-8C29-5ADA2A5C4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369" y="5962356"/>
              <a:ext cx="939800" cy="31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n 24" descr="Imagen que contiene interior, pared, rojo, mesa&#10;&#10;Descripción generada automáticamente">
            <a:extLst>
              <a:ext uri="{FF2B5EF4-FFF2-40B4-BE49-F238E27FC236}">
                <a16:creationId xmlns:a16="http://schemas.microsoft.com/office/drawing/2014/main" id="{7EAC0DAD-8477-B310-AE62-801F36D4E8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36" y="4098587"/>
            <a:ext cx="2720050" cy="1795710"/>
          </a:xfrm>
          <a:prstGeom prst="rect">
            <a:avLst/>
          </a:prstGeom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355C4996-748F-0CEE-523C-39941D03E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38" y="2644359"/>
            <a:ext cx="48718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333399"/>
                </a:solidFill>
                <a:latin typeface="Arial Narrow" pitchFamily="34" charset="0"/>
              </a:rPr>
              <a:t>Two approaches are used to produce ultra intense laser pulses: </a:t>
            </a:r>
            <a:endParaRPr lang="es-ES" sz="1600" dirty="0">
              <a:solidFill>
                <a:srgbClr val="333399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51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4" grpId="0"/>
      <p:bldP spid="2868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0" y="6516688"/>
            <a:ext cx="1227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  <a:endParaRPr lang="en-GB" sz="1400">
              <a:solidFill>
                <a:srgbClr val="777777"/>
              </a:solidFill>
              <a:latin typeface="Arial Narrow" pitchFamily="34" charset="0"/>
            </a:endParaRPr>
          </a:p>
        </p:txBody>
      </p:sp>
      <p:sp>
        <p:nvSpPr>
          <p:cNvPr id="17415" name="Text Box 17"/>
          <p:cNvSpPr txBox="1">
            <a:spLocks noChangeArrowheads="1"/>
          </p:cNvSpPr>
          <p:nvPr/>
        </p:nvSpPr>
        <p:spPr bwMode="auto">
          <a:xfrm>
            <a:off x="691587" y="1325563"/>
            <a:ext cx="181331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200" noProof="0" dirty="0">
                <a:solidFill>
                  <a:srgbClr val="800000"/>
                </a:solidFill>
                <a:latin typeface="Arial Narrow" pitchFamily="34" charset="0"/>
              </a:rPr>
              <a:t>Some numbers</a:t>
            </a:r>
          </a:p>
        </p:txBody>
      </p:sp>
      <p:sp>
        <p:nvSpPr>
          <p:cNvPr id="17416" name="Text Box 18"/>
          <p:cNvSpPr txBox="1">
            <a:spLocks noChangeArrowheads="1"/>
          </p:cNvSpPr>
          <p:nvPr/>
        </p:nvSpPr>
        <p:spPr bwMode="auto">
          <a:xfrm>
            <a:off x="762000" y="1745675"/>
            <a:ext cx="670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sz="2000" dirty="0">
                <a:solidFill>
                  <a:srgbClr val="0033CC"/>
                </a:solidFill>
                <a:latin typeface="Arial Narrow" pitchFamily="34" charset="0"/>
              </a:rPr>
              <a:t> There are about 35,000 accelerators in operation worldwide.</a:t>
            </a:r>
            <a:endParaRPr lang="es-ES" sz="2000" dirty="0">
              <a:solidFill>
                <a:srgbClr val="0033CC"/>
              </a:solidFill>
              <a:latin typeface="Arial Narrow" pitchFamily="34" charset="0"/>
            </a:endParaRPr>
          </a:p>
        </p:txBody>
      </p:sp>
      <p:sp>
        <p:nvSpPr>
          <p:cNvPr id="17417" name="Text Box 19"/>
          <p:cNvSpPr txBox="1">
            <a:spLocks noChangeArrowheads="1"/>
          </p:cNvSpPr>
          <p:nvPr/>
        </p:nvSpPr>
        <p:spPr bwMode="auto">
          <a:xfrm>
            <a:off x="1066800" y="2126675"/>
            <a:ext cx="7315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666699"/>
                </a:solidFill>
                <a:latin typeface="Arial Narrow" pitchFamily="34" charset="0"/>
              </a:rPr>
              <a:t> 34% medical applications (~10000 e-, ~ 1400 protons, ~14 ions). 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666699"/>
                </a:solidFill>
                <a:latin typeface="Arial Narrow" pitchFamily="34" charset="0"/>
              </a:rPr>
              <a:t> 34% ion implantation (~12000) 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666699"/>
                </a:solidFill>
                <a:latin typeface="Arial Narrow" pitchFamily="34" charset="0"/>
              </a:rPr>
              <a:t> 28% industrial </a:t>
            </a:r>
            <a:r>
              <a:rPr lang="en-US" sz="2000" dirty="0" err="1">
                <a:solidFill>
                  <a:srgbClr val="666699"/>
                </a:solidFill>
                <a:latin typeface="Arial Narrow" pitchFamily="34" charset="0"/>
              </a:rPr>
              <a:t>sterilisation</a:t>
            </a:r>
            <a:r>
              <a:rPr lang="en-US" sz="2000" dirty="0">
                <a:solidFill>
                  <a:srgbClr val="666699"/>
                </a:solidFill>
                <a:latin typeface="Arial Narrow" pitchFamily="34" charset="0"/>
              </a:rPr>
              <a:t> (~10000 e-) 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666699"/>
                </a:solidFill>
                <a:latin typeface="Arial Narrow" pitchFamily="34" charset="0"/>
              </a:rPr>
              <a:t> 6% fundamental research (~200 ).</a:t>
            </a:r>
            <a:endParaRPr lang="es-ES" sz="2000" dirty="0">
              <a:solidFill>
                <a:srgbClr val="666699"/>
              </a:solidFill>
              <a:latin typeface="Arial Narrow" pitchFamily="34" charset="0"/>
            </a:endParaRPr>
          </a:p>
        </p:txBody>
      </p:sp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762000" y="3561775"/>
            <a:ext cx="7467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sz="2000" dirty="0">
                <a:solidFill>
                  <a:srgbClr val="0033CC"/>
                </a:solidFill>
                <a:latin typeface="Arial Narrow" pitchFamily="34" charset="0"/>
              </a:rPr>
              <a:t> The market for accelerators dedicated to medical and industrial applications exceeds $5000M per year and is growing at more than 8% annually.</a:t>
            </a:r>
            <a:endParaRPr lang="es-ES" sz="2000" dirty="0">
              <a:solidFill>
                <a:srgbClr val="0033CC"/>
              </a:solidFill>
              <a:latin typeface="Arial Narrow" pitchFamily="34" charset="0"/>
            </a:endParaRPr>
          </a:p>
        </p:txBody>
      </p:sp>
      <p:sp>
        <p:nvSpPr>
          <p:cNvPr id="17419" name="Text Box 21"/>
          <p:cNvSpPr txBox="1">
            <a:spLocks noChangeArrowheads="1"/>
          </p:cNvSpPr>
          <p:nvPr/>
        </p:nvSpPr>
        <p:spPr bwMode="auto">
          <a:xfrm>
            <a:off x="762000" y="4475250"/>
            <a:ext cx="746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en-US" sz="2000" dirty="0">
                <a:solidFill>
                  <a:srgbClr val="0033CC"/>
                </a:solidFill>
                <a:latin typeface="Arial Narrow" pitchFamily="34" charset="0"/>
              </a:rPr>
              <a:t> Some 250 accelerators are in operation in Spain.</a:t>
            </a:r>
            <a:endParaRPr lang="es-ES" sz="2000" dirty="0">
              <a:solidFill>
                <a:srgbClr val="0033CC"/>
              </a:solidFill>
              <a:latin typeface="Arial Narrow" pitchFamily="34" charset="0"/>
            </a:endParaRPr>
          </a:p>
        </p:txBody>
      </p:sp>
      <p:sp>
        <p:nvSpPr>
          <p:cNvPr id="17420" name="Text Box 22"/>
          <p:cNvSpPr txBox="1">
            <a:spLocks noChangeArrowheads="1"/>
          </p:cNvSpPr>
          <p:nvPr/>
        </p:nvSpPr>
        <p:spPr bwMode="auto">
          <a:xfrm>
            <a:off x="1080300" y="4856250"/>
            <a:ext cx="77454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666699"/>
                </a:solidFill>
                <a:latin typeface="Arial Narrow" pitchFamily="34" charset="0"/>
              </a:rPr>
              <a:t> 231 electron accelerators for radiotherapy.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666699"/>
                </a:solidFill>
                <a:latin typeface="Arial Narrow" pitchFamily="34" charset="0"/>
              </a:rPr>
              <a:t> 17 cyclotrons for the production of PET radioisotopes.</a:t>
            </a:r>
          </a:p>
          <a:p>
            <a:pPr eaLnBrk="1" hangingPunct="1">
              <a:buFontTx/>
              <a:buChar char="-"/>
            </a:pPr>
            <a:r>
              <a:rPr lang="es-ES" sz="2000" dirty="0">
                <a:solidFill>
                  <a:srgbClr val="666699"/>
                </a:solidFill>
                <a:latin typeface="Arial Narrow" pitchFamily="34" charset="0"/>
              </a:rPr>
              <a:t> 2 </a:t>
            </a:r>
            <a:r>
              <a:rPr lang="en-GB" sz="2000" noProof="0" dirty="0">
                <a:solidFill>
                  <a:srgbClr val="666699"/>
                </a:solidFill>
                <a:latin typeface="Arial Narrow" pitchFamily="34" charset="0"/>
              </a:rPr>
              <a:t>cyclotrons for proton therapy (11 more soon).</a:t>
            </a:r>
          </a:p>
          <a:p>
            <a:pPr eaLnBrk="1" hangingPunct="1">
              <a:buFontTx/>
              <a:buChar char="-"/>
            </a:pPr>
            <a:r>
              <a:rPr lang="en-US" sz="2000" dirty="0">
                <a:solidFill>
                  <a:srgbClr val="666699"/>
                </a:solidFill>
                <a:latin typeface="Arial Narrow" pitchFamily="34" charset="0"/>
              </a:rPr>
              <a:t> 3 accelerators for fundamental and applied research (CNA-Sevilla, CMAM-</a:t>
            </a:r>
          </a:p>
          <a:p>
            <a:pPr eaLnBrk="1" hangingPunct="1"/>
            <a:r>
              <a:rPr lang="en-US" sz="2000" dirty="0">
                <a:solidFill>
                  <a:srgbClr val="666699"/>
                </a:solidFill>
                <a:latin typeface="Arial Narrow" pitchFamily="34" charset="0"/>
              </a:rPr>
              <a:t>  Madrid y ALBA-Barcelona).</a:t>
            </a:r>
            <a:endParaRPr lang="es-ES" sz="2000" dirty="0">
              <a:solidFill>
                <a:srgbClr val="666699"/>
              </a:solidFill>
              <a:latin typeface="Arial Narrow" pitchFamily="34" charset="0"/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0F696E3-F949-B66B-B465-F1BC8AD83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4663"/>
            <a:ext cx="58448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800" noProof="0" dirty="0">
                <a:solidFill>
                  <a:srgbClr val="003366"/>
                </a:solidFill>
                <a:latin typeface="Arial Narrow" pitchFamily="34" charset="0"/>
              </a:rPr>
              <a:t>The societal impact of particle accelerators </a:t>
            </a:r>
          </a:p>
        </p:txBody>
      </p:sp>
      <p:sp>
        <p:nvSpPr>
          <p:cNvPr id="3" name="1 Marcador de pie de página">
            <a:extLst>
              <a:ext uri="{FF2B5EF4-FFF2-40B4-BE49-F238E27FC236}">
                <a16:creationId xmlns:a16="http://schemas.microsoft.com/office/drawing/2014/main" id="{90DEB2D3-0034-BF47-06F3-4A730D031340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3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 Box 59">
            <a:extLst>
              <a:ext uri="{FF2B5EF4-FFF2-40B4-BE49-F238E27FC236}">
                <a16:creationId xmlns:a16="http://schemas.microsoft.com/office/drawing/2014/main" id="{03B22422-F5EF-3B52-49F1-5D210BCED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332905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CBD0DAB5-EF59-89A9-EF27-929784DE0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71DDBA7D-DFDF-E95D-DE8E-DF1BBCAD93A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8B6DB5B8-ED9E-528F-BF26-5CF9F2CDC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6559550"/>
            <a:ext cx="117633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gl-ES" sz="1500">
                <a:solidFill>
                  <a:srgbClr val="777777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José Benlliure</a:t>
            </a:r>
          </a:p>
        </p:txBody>
      </p:sp>
      <p:sp>
        <p:nvSpPr>
          <p:cNvPr id="46087" name="Text Box 4">
            <a:extLst>
              <a:ext uri="{FF2B5EF4-FFF2-40B4-BE49-F238E27FC236}">
                <a16:creationId xmlns:a16="http://schemas.microsoft.com/office/drawing/2014/main" id="{52DC027A-42B7-55FD-60B0-8CC4DB077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349438"/>
            <a:ext cx="5296941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2000" noProof="0" dirty="0">
                <a:solidFill>
                  <a:srgbClr val="C00000"/>
                </a:solidFill>
                <a:latin typeface="Arial Narrow" panose="020B0606020202030204" pitchFamily="34" charset="0"/>
              </a:rPr>
              <a:t>Replenishing and positioning of the acceleration target</a:t>
            </a:r>
            <a:r>
              <a:rPr lang="en-GB" sz="2000" noProof="0" dirty="0">
                <a:solidFill>
                  <a:srgbClr val="C00000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 </a:t>
            </a:r>
          </a:p>
        </p:txBody>
      </p:sp>
      <p:sp>
        <p:nvSpPr>
          <p:cNvPr id="46089" name="Text Box 4">
            <a:extLst>
              <a:ext uri="{FF2B5EF4-FFF2-40B4-BE49-F238E27FC236}">
                <a16:creationId xmlns:a16="http://schemas.microsoft.com/office/drawing/2014/main" id="{7DB93F14-026E-1637-9BD8-CA38A7A0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737388"/>
            <a:ext cx="6704013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The target material used to accelerate the ions (~ 1 </a:t>
            </a:r>
            <a:r>
              <a:rPr lang="en-GB" noProof="0" dirty="0">
                <a:solidFill>
                  <a:srgbClr val="0033CC"/>
                </a:solidFill>
                <a:latin typeface="Symbol" pitchFamily="2" charset="2"/>
              </a:rPr>
              <a:t>m</a:t>
            </a: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m Al) volatilises after each impact of the laser pulses and has to be replaced and positioned with an accuracy better than 10 </a:t>
            </a:r>
            <a:r>
              <a:rPr lang="en-GB" noProof="0" dirty="0">
                <a:solidFill>
                  <a:srgbClr val="0033CC"/>
                </a:solidFill>
                <a:latin typeface="Symbol" pitchFamily="2" charset="2"/>
              </a:rPr>
              <a:t>m</a:t>
            </a: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m every 100 </a:t>
            </a:r>
            <a:r>
              <a:rPr lang="en-GB" noProof="0" dirty="0" err="1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ms</a:t>
            </a: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  <a:ea typeface="Droid Sans Fallback"/>
                <a:cs typeface="Droid Sans Fallback"/>
              </a:rPr>
              <a:t> (10 Hz).</a:t>
            </a:r>
          </a:p>
        </p:txBody>
      </p:sp>
      <p:sp>
        <p:nvSpPr>
          <p:cNvPr id="46090" name="Slide Number Placeholder 5">
            <a:extLst>
              <a:ext uri="{FF2B5EF4-FFF2-40B4-BE49-F238E27FC236}">
                <a16:creationId xmlns:a16="http://schemas.microsoft.com/office/drawing/2014/main" id="{93D7B7D0-0DEE-60AE-3D13-DD6D2A2505C7}"/>
              </a:ext>
            </a:extLst>
          </p:cNvPr>
          <p:cNvSpPr txBox="1">
            <a:spLocks noGrp="1"/>
          </p:cNvSpPr>
          <p:nvPr/>
        </p:nvSpPr>
        <p:spPr bwMode="auto">
          <a:xfrm>
            <a:off x="3492500" y="6575425"/>
            <a:ext cx="2133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fld id="{C8BBF9BB-C17F-44D6-8457-A643D55FF733}" type="slidenum">
              <a:rPr lang="en-GB" altLang="gl-ES" sz="1400">
                <a:ea typeface="ＭＳ Ｐゴシック" panose="020B0600070205080204" pitchFamily="34" charset="-128"/>
              </a:rPr>
              <a:pPr algn="ctr" eaLnBrk="1" hangingPunct="1"/>
              <a:t>30</a:t>
            </a:fld>
            <a:endParaRPr lang="en-GB" altLang="gl-ES" sz="1400">
              <a:ea typeface="ＭＳ Ｐゴシック" panose="020B0600070205080204" pitchFamily="34" charset="-128"/>
            </a:endParaRPr>
          </a:p>
        </p:txBody>
      </p:sp>
      <p:pic>
        <p:nvPicPr>
          <p:cNvPr id="46091" name="Imagen 10" descr="Imagen que contiene viendo, lentes, hombre, línea&#10;&#10;Descripción generada automáticamente">
            <a:extLst>
              <a:ext uri="{FF2B5EF4-FFF2-40B4-BE49-F238E27FC236}">
                <a16:creationId xmlns:a16="http://schemas.microsoft.com/office/drawing/2014/main" id="{53342FF0-D93E-2804-ACE7-D0B2318CB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500188"/>
            <a:ext cx="1901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Imagen 4" descr="Imagen que contiene coche, horno, cocina, estufa&#10;&#10;Descripción generada automáticamente">
            <a:extLst>
              <a:ext uri="{FF2B5EF4-FFF2-40B4-BE49-F238E27FC236}">
                <a16:creationId xmlns:a16="http://schemas.microsoft.com/office/drawing/2014/main" id="{0AF6E559-33B7-5725-43D5-4BE3B28DC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2720975"/>
            <a:ext cx="155416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Imagen 3" descr="Diagrama&#10;&#10;Descripción generada automáticamente">
            <a:extLst>
              <a:ext uri="{FF2B5EF4-FFF2-40B4-BE49-F238E27FC236}">
                <a16:creationId xmlns:a16="http://schemas.microsoft.com/office/drawing/2014/main" id="{0A222672-D944-592C-D448-DF6E253815A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2708275"/>
            <a:ext cx="11874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3 Imagen">
            <a:extLst>
              <a:ext uri="{FF2B5EF4-FFF2-40B4-BE49-F238E27FC236}">
                <a16:creationId xmlns:a16="http://schemas.microsoft.com/office/drawing/2014/main" id="{597E9074-0295-D23E-7E50-F7A88D4C8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0"/>
            <a:ext cx="949325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4 Imagen">
            <a:extLst>
              <a:ext uri="{FF2B5EF4-FFF2-40B4-BE49-F238E27FC236}">
                <a16:creationId xmlns:a16="http://schemas.microsoft.com/office/drawing/2014/main" id="{8C43C932-FD9C-AC3C-5786-FA398686A5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2593975"/>
            <a:ext cx="10795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7" name="Text Box 57">
            <a:extLst>
              <a:ext uri="{FF2B5EF4-FFF2-40B4-BE49-F238E27FC236}">
                <a16:creationId xmlns:a16="http://schemas.microsoft.com/office/drawing/2014/main" id="{E065C0D8-9FB5-AD28-2A7D-9B7A50F22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4618238"/>
            <a:ext cx="863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1 hour  operation.</a:t>
            </a:r>
            <a:r>
              <a:rPr lang="en-GB" noProof="0" dirty="0">
                <a:solidFill>
                  <a:schemeClr val="bg2"/>
                </a:solidFill>
              </a:rPr>
              <a:t> </a:t>
            </a:r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46098" name="Text Box 57">
            <a:extLst>
              <a:ext uri="{FF2B5EF4-FFF2-40B4-BE49-F238E27FC236}">
                <a16:creationId xmlns:a16="http://schemas.microsoft.com/office/drawing/2014/main" id="{B507EB30-954A-F15C-87FE-14C97A43C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563" y="4618238"/>
            <a:ext cx="9953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Continuous</a:t>
            </a:r>
          </a:p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operation.</a:t>
            </a:r>
            <a:r>
              <a:rPr lang="en-GB" noProof="0" dirty="0">
                <a:solidFill>
                  <a:schemeClr val="bg2"/>
                </a:solidFill>
              </a:rPr>
              <a:t> </a:t>
            </a:r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46099" name="Imagen 3">
            <a:extLst>
              <a:ext uri="{FF2B5EF4-FFF2-40B4-BE49-F238E27FC236}">
                <a16:creationId xmlns:a16="http://schemas.microsoft.com/office/drawing/2014/main" id="{77D74FCE-5E97-4343-AEA1-817DEB4A75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5157788"/>
            <a:ext cx="2919413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2" name="Text Box 18">
            <a:extLst>
              <a:ext uri="{FF2B5EF4-FFF2-40B4-BE49-F238E27FC236}">
                <a16:creationId xmlns:a16="http://schemas.microsoft.com/office/drawing/2014/main" id="{1B1CAF66-D2DC-4306-EEDC-A6BD5F62B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2690813"/>
            <a:ext cx="17287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1400" noProof="0" dirty="0">
                <a:solidFill>
                  <a:srgbClr val="7030A0"/>
                </a:solidFill>
                <a:latin typeface="Arial Narrow" panose="020B0606020202030204" pitchFamily="34" charset="0"/>
              </a:rPr>
              <a:t>3D mapping of impact positions on the target enables an accurate  positioning.</a:t>
            </a:r>
          </a:p>
        </p:txBody>
      </p:sp>
      <p:cxnSp>
        <p:nvCxnSpPr>
          <p:cNvPr id="46103" name="57 Conector recto de flecha">
            <a:extLst>
              <a:ext uri="{FF2B5EF4-FFF2-40B4-BE49-F238E27FC236}">
                <a16:creationId xmlns:a16="http://schemas.microsoft.com/office/drawing/2014/main" id="{9539EFB8-0F6D-DE80-6C82-A196A84BBD9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80325" y="2325688"/>
            <a:ext cx="649288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104" name="56 CuadroTexto">
            <a:extLst>
              <a:ext uri="{FF2B5EF4-FFF2-40B4-BE49-F238E27FC236}">
                <a16:creationId xmlns:a16="http://schemas.microsoft.com/office/drawing/2014/main" id="{02B68B04-2BE8-B3CC-8C17-08CD9F1FA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363" y="2327275"/>
            <a:ext cx="6175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" altLang="gl-ES" sz="1100" b="1">
                <a:latin typeface="Arial Narrow" panose="020B0606020202030204" pitchFamily="34" charset="0"/>
              </a:rPr>
              <a:t>~10 </a:t>
            </a:r>
            <a:r>
              <a:rPr lang="es-ES" altLang="gl-ES" sz="1100" b="1">
                <a:latin typeface="Symbol" panose="05050102010706020507" pitchFamily="18" charset="2"/>
              </a:rPr>
              <a:t>m</a:t>
            </a:r>
            <a:r>
              <a:rPr lang="es-ES" altLang="gl-ES" sz="1100" b="1">
                <a:latin typeface="Arial Narrow" panose="020B0606020202030204" pitchFamily="34" charset="0"/>
              </a:rPr>
              <a:t>m</a:t>
            </a:r>
          </a:p>
        </p:txBody>
      </p:sp>
      <p:pic>
        <p:nvPicPr>
          <p:cNvPr id="46105" name="32 Imagen">
            <a:extLst>
              <a:ext uri="{FF2B5EF4-FFF2-40B4-BE49-F238E27FC236}">
                <a16:creationId xmlns:a16="http://schemas.microsoft.com/office/drawing/2014/main" id="{E19E046F-8A11-98F3-5DE0-58AA1B87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2603500"/>
            <a:ext cx="1006475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6" name="Text Box 57">
            <a:extLst>
              <a:ext uri="{FF2B5EF4-FFF2-40B4-BE49-F238E27FC236}">
                <a16:creationId xmlns:a16="http://schemas.microsoft.com/office/drawing/2014/main" id="{A585C74F-CF0E-4370-3269-FDE2FE977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6237288"/>
            <a:ext cx="2867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gl-ES" sz="1400" dirty="0">
                <a:solidFill>
                  <a:schemeClr val="bg2"/>
                </a:solidFill>
                <a:latin typeface="Arial Narrow" panose="020B0606020202030204" pitchFamily="34" charset="0"/>
              </a:rPr>
              <a:t>J. Peñas: PhD USC (2023). </a:t>
            </a:r>
          </a:p>
          <a:p>
            <a:pPr eaLnBrk="1" hangingPunct="1"/>
            <a:r>
              <a:rPr lang="es-ES" sz="1400" dirty="0">
                <a:solidFill>
                  <a:schemeClr val="bg1">
                    <a:lumMod val="50000"/>
                  </a:schemeClr>
                </a:solidFill>
                <a:latin typeface="Arial Narrow" pitchFamily="34" charset="0"/>
              </a:rPr>
              <a:t>J. Peñas et al., HPLE 11, e22 (2024)</a:t>
            </a: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B94872CD-5CDA-03AA-5736-55FB9D78B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474663"/>
            <a:ext cx="3665084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GB" sz="2800" noProof="0" dirty="0">
                <a:solidFill>
                  <a:srgbClr val="003366"/>
                </a:solidFill>
                <a:latin typeface="Arial Narrow"/>
              </a:rPr>
              <a:t>High-repetition rate targets</a:t>
            </a:r>
            <a:endParaRPr lang="en-GB" noProof="0" dirty="0"/>
          </a:p>
        </p:txBody>
      </p:sp>
      <p:sp>
        <p:nvSpPr>
          <p:cNvPr id="3" name="Text Box 57">
            <a:extLst>
              <a:ext uri="{FF2B5EF4-FFF2-40B4-BE49-F238E27FC236}">
                <a16:creationId xmlns:a16="http://schemas.microsoft.com/office/drawing/2014/main" id="{74A798B0-D5D0-96C5-BC98-96657A90E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14" y="4631738"/>
            <a:ext cx="99536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15 minutes  operation.</a:t>
            </a:r>
            <a:r>
              <a:rPr lang="en-GB" noProof="0" dirty="0">
                <a:solidFill>
                  <a:schemeClr val="bg2"/>
                </a:solidFill>
              </a:rPr>
              <a:t> </a:t>
            </a:r>
            <a:r>
              <a:rPr lang="en-GB" sz="1400" noProof="0" dirty="0">
                <a:solidFill>
                  <a:schemeClr val="bg2"/>
                </a:solidFill>
                <a:latin typeface="Arial Narrow" panose="020B0606020202030204" pitchFamily="34" charset="0"/>
              </a:rPr>
              <a:t>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D2FAF23-A808-28B5-CBCE-4DB0E9130DBB}"/>
              </a:ext>
            </a:extLst>
          </p:cNvPr>
          <p:cNvGrpSpPr>
            <a:grpSpLocks noChangeAspect="1"/>
          </p:cNvGrpSpPr>
          <p:nvPr/>
        </p:nvGrpSpPr>
        <p:grpSpPr>
          <a:xfrm>
            <a:off x="5464013" y="3784946"/>
            <a:ext cx="3680050" cy="3088615"/>
            <a:chOff x="6199632" y="4386834"/>
            <a:chExt cx="2987040" cy="250698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B04AB16-BBE7-8258-B175-24259FE25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9632" y="4386834"/>
              <a:ext cx="2987040" cy="2506980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798A517-2DFC-CDBB-C72B-E1BAD44A81B4}"/>
                </a:ext>
              </a:extLst>
            </p:cNvPr>
            <p:cNvSpPr/>
            <p:nvPr/>
          </p:nvSpPr>
          <p:spPr bwMode="auto">
            <a:xfrm>
              <a:off x="7204207" y="4386834"/>
              <a:ext cx="491673" cy="14236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BAD70-5304-825B-95B5-94EE285DE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2310DA6-5080-0E2C-88F5-5CD92ED848EF}"/>
              </a:ext>
            </a:extLst>
          </p:cNvPr>
          <p:cNvSpPr txBox="1">
            <a:spLocks/>
          </p:cNvSpPr>
          <p:nvPr/>
        </p:nvSpPr>
        <p:spPr>
          <a:xfrm>
            <a:off x="471487" y="1131095"/>
            <a:ext cx="6595739" cy="5733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dirty="0">
                <a:solidFill>
                  <a:schemeClr val="bg1"/>
                </a:solidFill>
                <a:latin typeface="CMU Bright SemiBold" panose="02000603000000000000" pitchFamily="2" charset="0"/>
                <a:ea typeface="CMU Bright SemiBold" panose="02000603000000000000" pitchFamily="2" charset="0"/>
                <a:cs typeface="CMU Bright SemiBold" panose="02000603000000000000" pitchFamily="2" charset="0"/>
              </a:rPr>
              <a:t>Target operation @ 1Hz, 1PW</a:t>
            </a:r>
          </a:p>
          <a:p>
            <a:endParaRPr lang="en-GB" sz="3000" b="1" dirty="0">
              <a:solidFill>
                <a:schemeClr val="bg1"/>
              </a:solidFill>
              <a:latin typeface="CMU Bright SemiBold" panose="02000603000000000000" pitchFamily="2" charset="0"/>
              <a:ea typeface="CMU Bright SemiBold" panose="02000603000000000000" pitchFamily="2" charset="0"/>
              <a:cs typeface="CMU Bright SemiBold" panose="02000603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911BD4-D6A0-175E-2CC1-28571232B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84" y="996095"/>
            <a:ext cx="2998423" cy="2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0EA46A-8D3F-1B92-10DA-C9EE438C6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040" y="5203497"/>
            <a:ext cx="3331952" cy="1571465"/>
          </a:xfrm>
          <a:prstGeom prst="rect">
            <a:avLst/>
          </a:prstGeom>
        </p:spPr>
      </p:pic>
      <p:pic>
        <p:nvPicPr>
          <p:cNvPr id="8" name="Imagen 15" descr="Imagen que contiene tabla, motor, cubierto, medidor&#10;&#10;Descripción generada automáticamente">
            <a:extLst>
              <a:ext uri="{FF2B5EF4-FFF2-40B4-BE49-F238E27FC236}">
                <a16:creationId xmlns:a16="http://schemas.microsoft.com/office/drawing/2014/main" id="{85EC2AB7-B53B-F183-E1F3-BDBB5C9124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36" t="6858" r="30502"/>
          <a:stretch/>
        </p:blipFill>
        <p:spPr>
          <a:xfrm rot="5400000">
            <a:off x="7258684" y="3538432"/>
            <a:ext cx="1571465" cy="1563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8B6FD435-FAA4-35BA-3D45-AB336E96B373}"/>
              </a:ext>
            </a:extLst>
          </p:cNvPr>
          <p:cNvSpPr txBox="1"/>
          <p:nvPr/>
        </p:nvSpPr>
        <p:spPr>
          <a:xfrm>
            <a:off x="469891" y="1866196"/>
            <a:ext cx="50821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rgbClr val="21235C"/>
              </a:buClr>
            </a:pP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Several improvements on the wheel to minimize impact of EMP.</a:t>
            </a:r>
          </a:p>
          <a:p>
            <a:pPr marL="230188" lvl="1" indent="-219075" algn="just">
              <a:spcAft>
                <a:spcPts val="600"/>
              </a:spcAft>
              <a:buClr>
                <a:srgbClr val="21235C"/>
              </a:buClr>
              <a:buFont typeface="Segoe UI" panose="020B0502040204020203" pitchFamily="34" charset="0"/>
              <a:buChar char="→"/>
            </a:pP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Relay system to physically disconnect the motors and controller during the shots.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1E96FB4-606F-F559-80A9-2307F5829D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52" y="1659047"/>
            <a:ext cx="3477228" cy="1753208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05BB7CE0-251E-2F30-D5C4-DD1E18B03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5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D7FC8816-7775-995C-9E6E-7325D1C3318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7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s-ES">
              <a:solidFill>
                <a:srgbClr val="FFFFFF"/>
              </a:solidFill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B2B1ED73-567D-FDF3-7DB1-06C7CC6DA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988" y="474663"/>
            <a:ext cx="371246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s-ES" altLang="x-none" sz="2800" dirty="0" err="1">
                <a:solidFill>
                  <a:srgbClr val="003366"/>
                </a:solidFill>
                <a:latin typeface="Arial Narrow"/>
              </a:rPr>
              <a:t>Production</a:t>
            </a:r>
            <a:r>
              <a:rPr lang="es-ES" altLang="x-none" sz="2800" dirty="0">
                <a:solidFill>
                  <a:srgbClr val="003366"/>
                </a:solidFill>
                <a:latin typeface="Arial Narrow"/>
              </a:rPr>
              <a:t> </a:t>
            </a:r>
            <a:r>
              <a:rPr lang="es-ES" altLang="x-none" sz="2800" dirty="0" err="1">
                <a:solidFill>
                  <a:srgbClr val="003366"/>
                </a:solidFill>
                <a:latin typeface="Arial Narrow"/>
              </a:rPr>
              <a:t>of</a:t>
            </a:r>
            <a:r>
              <a:rPr lang="es-ES" altLang="x-none" sz="2800" dirty="0">
                <a:solidFill>
                  <a:srgbClr val="003366"/>
                </a:solidFill>
                <a:latin typeface="Arial Narrow"/>
              </a:rPr>
              <a:t> </a:t>
            </a:r>
            <a:r>
              <a:rPr lang="es-ES" altLang="x-none" sz="2800" baseline="30000" dirty="0">
                <a:solidFill>
                  <a:srgbClr val="003366"/>
                </a:solidFill>
                <a:latin typeface="Arial Narrow"/>
              </a:rPr>
              <a:t>11</a:t>
            </a:r>
            <a:r>
              <a:rPr lang="es-ES" altLang="x-none" sz="2800" dirty="0">
                <a:solidFill>
                  <a:srgbClr val="003366"/>
                </a:solidFill>
                <a:latin typeface="Arial Narrow"/>
              </a:rPr>
              <a:t>C at CLPU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6C81685A-534D-CE45-19A6-A6AF926D3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1392300"/>
            <a:ext cx="5724942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000" dirty="0">
                <a:solidFill>
                  <a:srgbClr val="990033"/>
                </a:solidFill>
                <a:latin typeface="Arial Narrow"/>
              </a:rPr>
              <a:t>Experiment 2024: laser-driven proton source @ 1 Hz, 1 PW</a:t>
            </a:r>
            <a:endParaRPr lang="en-US" sz="2000" dirty="0">
              <a:solidFill>
                <a:srgbClr val="990033"/>
              </a:solidFill>
              <a:latin typeface="Arial Narrow" pitchFamily="34" charset="0"/>
            </a:endParaRPr>
          </a:p>
        </p:txBody>
      </p:sp>
      <p:pic>
        <p:nvPicPr>
          <p:cNvPr id="18" name="Imaxe 6" descr="Unha imaxe na que se mostra interior, abarrotado&#10;&#10;Descrición xerada automaticamente">
            <a:extLst>
              <a:ext uri="{FF2B5EF4-FFF2-40B4-BE49-F238E27FC236}">
                <a16:creationId xmlns:a16="http://schemas.microsoft.com/office/drawing/2014/main" id="{56F27358-F801-E694-1249-0A3CBFF06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8314" y="3379302"/>
            <a:ext cx="1339096" cy="17647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DB4AA4-5AC2-461B-023F-671FE1907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399" y="3244541"/>
            <a:ext cx="3788335" cy="2457770"/>
          </a:xfrm>
          <a:prstGeom prst="rect">
            <a:avLst/>
          </a:prstGeom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06763899-BF12-FA96-E521-C82886B3AEA4}"/>
              </a:ext>
            </a:extLst>
          </p:cNvPr>
          <p:cNvSpPr txBox="1"/>
          <p:nvPr/>
        </p:nvSpPr>
        <p:spPr>
          <a:xfrm>
            <a:off x="448667" y="5896113"/>
            <a:ext cx="508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600"/>
              </a:spcAft>
              <a:buClr>
                <a:srgbClr val="21235C"/>
              </a:buClr>
            </a:pPr>
            <a:r>
              <a:rPr lang="en-US" sz="1600" dirty="0">
                <a:solidFill>
                  <a:srgbClr val="0070C0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The operation of the target is stable at 1 Hz but the laser cannot keep up at such rates because of the heating of the optics.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5AAF660-C8A7-7CF7-4C7D-85A6B6C5CD1D}"/>
              </a:ext>
            </a:extLst>
          </p:cNvPr>
          <p:cNvSpPr txBox="1"/>
          <p:nvPr/>
        </p:nvSpPr>
        <p:spPr>
          <a:xfrm>
            <a:off x="5819876" y="2664682"/>
            <a:ext cx="1157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err="1">
                <a:solidFill>
                  <a:srgbClr val="C00000"/>
                </a:solidFill>
              </a:rPr>
              <a:t>Electromagnetic</a:t>
            </a:r>
            <a:endParaRPr lang="es-ES" sz="1000" dirty="0">
              <a:solidFill>
                <a:srgbClr val="C00000"/>
              </a:solidFill>
            </a:endParaRPr>
          </a:p>
          <a:p>
            <a:r>
              <a:rPr lang="es-ES" sz="1000" dirty="0">
                <a:solidFill>
                  <a:srgbClr val="C00000"/>
                </a:solidFill>
              </a:rPr>
              <a:t>pulse (EMP) 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97768F7E-101D-8B41-390B-CDD8328CD8FF}"/>
              </a:ext>
            </a:extLst>
          </p:cNvPr>
          <p:cNvCxnSpPr/>
          <p:nvPr/>
        </p:nvCxnSpPr>
        <p:spPr bwMode="auto">
          <a:xfrm flipV="1">
            <a:off x="6212684" y="2535651"/>
            <a:ext cx="489058" cy="129031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16">
            <a:extLst>
              <a:ext uri="{FF2B5EF4-FFF2-40B4-BE49-F238E27FC236}">
                <a16:creationId xmlns:a16="http://schemas.microsoft.com/office/drawing/2014/main" id="{107B1E74-7ACB-4E67-1FCC-ED9C8297BD64}"/>
              </a:ext>
            </a:extLst>
          </p:cNvPr>
          <p:cNvSpPr txBox="1"/>
          <p:nvPr/>
        </p:nvSpPr>
        <p:spPr>
          <a:xfrm>
            <a:off x="489224" y="2781387"/>
            <a:ext cx="5082150" cy="35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 algn="just">
              <a:lnSpc>
                <a:spcPct val="120000"/>
              </a:lnSpc>
              <a:spcAft>
                <a:spcPts val="900"/>
              </a:spcAft>
              <a:buClr>
                <a:srgbClr val="21235C"/>
              </a:buClr>
              <a:buFont typeface="Segoe UI" panose="020B0502040204020203" pitchFamily="34" charset="0"/>
              <a:buChar char="→"/>
            </a:pPr>
            <a:r>
              <a:rPr lang="en-US" sz="1600" dirty="0">
                <a:solidFill>
                  <a:schemeClr val="accent2"/>
                </a:solidFill>
                <a:latin typeface="Arial Narrow" panose="020B0604020202020204" pitchFamily="34" charset="0"/>
                <a:ea typeface="CMU Sans Serif Medium" panose="02000603000000000000" pitchFamily="2" charset="0"/>
                <a:cs typeface="Arial Narrow" panose="020B0604020202020204" pitchFamily="34" charset="0"/>
              </a:rPr>
              <a:t>A continuous reduction of the proton energy is observed.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D523337D-4363-BEF3-F324-8BDD1357F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 dirty="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27" name="1 Marcador de pie de página">
            <a:extLst>
              <a:ext uri="{FF2B5EF4-FFF2-40B4-BE49-F238E27FC236}">
                <a16:creationId xmlns:a16="http://schemas.microsoft.com/office/drawing/2014/main" id="{5C39418E-90C8-52DF-E967-0772B2695B1E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31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2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143000" y="474663"/>
            <a:ext cx="48638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800" noProof="0" dirty="0">
                <a:solidFill>
                  <a:srgbClr val="003366"/>
                </a:solidFill>
                <a:latin typeface="Arial Narrow" pitchFamily="34" charset="0"/>
              </a:rPr>
              <a:t>RF particle acceleration technology 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0" y="6516688"/>
            <a:ext cx="1227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16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  <a:endParaRPr lang="en-GB" sz="1400">
              <a:solidFill>
                <a:srgbClr val="777777"/>
              </a:solidFill>
              <a:latin typeface="Arial Narrow" pitchFamily="34" charset="0"/>
            </a:endParaRP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228600" y="1454550"/>
            <a:ext cx="455765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200" noProof="0" dirty="0">
                <a:solidFill>
                  <a:srgbClr val="800000"/>
                </a:solidFill>
                <a:latin typeface="Arial Narrow" pitchFamily="34" charset="0"/>
              </a:rPr>
              <a:t>Mature technology facing some challenges</a:t>
            </a:r>
          </a:p>
        </p:txBody>
      </p:sp>
      <p:pic>
        <p:nvPicPr>
          <p:cNvPr id="18440" name="Picture 16" descr="figura_14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1371600"/>
            <a:ext cx="323691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17"/>
          <p:cNvSpPr txBox="1">
            <a:spLocks noChangeArrowheads="1"/>
          </p:cNvSpPr>
          <p:nvPr/>
        </p:nvSpPr>
        <p:spPr bwMode="auto">
          <a:xfrm>
            <a:off x="228600" y="1981200"/>
            <a:ext cx="59638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noProof="0" dirty="0">
                <a:solidFill>
                  <a:srgbClr val="0033CC"/>
                </a:solidFill>
                <a:latin typeface="Arial Narrow" pitchFamily="34" charset="0"/>
              </a:rPr>
              <a:t>Accelerator technology made great strides during the 20th century.</a:t>
            </a:r>
          </a:p>
        </p:txBody>
      </p:sp>
      <p:pic>
        <p:nvPicPr>
          <p:cNvPr id="18442" name="Picture 18" descr="figura_1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4750"/>
            <a:ext cx="1177925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9" descr="figura_13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56800"/>
            <a:ext cx="243840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 Box 20"/>
          <p:cNvSpPr txBox="1">
            <a:spLocks noChangeArrowheads="1"/>
          </p:cNvSpPr>
          <p:nvPr/>
        </p:nvSpPr>
        <p:spPr bwMode="auto">
          <a:xfrm>
            <a:off x="1060450" y="2564750"/>
            <a:ext cx="61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1931</a:t>
            </a:r>
            <a:endParaRPr lang="es-ES" sz="1600"/>
          </a:p>
        </p:txBody>
      </p:sp>
      <p:sp>
        <p:nvSpPr>
          <p:cNvPr id="18445" name="Text Box 21"/>
          <p:cNvSpPr txBox="1">
            <a:spLocks noChangeArrowheads="1"/>
          </p:cNvSpPr>
          <p:nvPr/>
        </p:nvSpPr>
        <p:spPr bwMode="auto">
          <a:xfrm>
            <a:off x="5029200" y="2488550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2010</a:t>
            </a:r>
            <a:endParaRPr lang="es-ES" sz="1600"/>
          </a:p>
        </p:txBody>
      </p:sp>
      <p:grpSp>
        <p:nvGrpSpPr>
          <p:cNvPr id="18446" name="Group 26"/>
          <p:cNvGrpSpPr>
            <a:grpSpLocks/>
          </p:cNvGrpSpPr>
          <p:nvPr/>
        </p:nvGrpSpPr>
        <p:grpSpPr bwMode="auto">
          <a:xfrm>
            <a:off x="381000" y="3021950"/>
            <a:ext cx="339725" cy="722313"/>
            <a:chOff x="362" y="3238"/>
            <a:chExt cx="214" cy="455"/>
          </a:xfrm>
        </p:grpSpPr>
        <p:sp>
          <p:nvSpPr>
            <p:cNvPr id="18455" name="Line 22"/>
            <p:cNvSpPr>
              <a:spLocks noChangeShapeType="1"/>
            </p:cNvSpPr>
            <p:nvPr/>
          </p:nvSpPr>
          <p:spPr bwMode="auto">
            <a:xfrm>
              <a:off x="576" y="331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Text Box 23"/>
            <p:cNvSpPr txBox="1">
              <a:spLocks noChangeArrowheads="1"/>
            </p:cNvSpPr>
            <p:nvPr/>
          </p:nvSpPr>
          <p:spPr bwMode="auto">
            <a:xfrm rot="-5400000">
              <a:off x="240" y="3360"/>
              <a:ext cx="45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600"/>
                <a:t>10 cm</a:t>
              </a:r>
              <a:endParaRPr lang="es-ES" sz="1600"/>
            </a:p>
          </p:txBody>
        </p:sp>
      </p:grpSp>
      <p:sp>
        <p:nvSpPr>
          <p:cNvPr id="18447" name="Line 24"/>
          <p:cNvSpPr>
            <a:spLocks noChangeShapeType="1"/>
          </p:cNvSpPr>
          <p:nvPr/>
        </p:nvSpPr>
        <p:spPr bwMode="auto">
          <a:xfrm>
            <a:off x="3505200" y="286955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8" name="Text Box 25"/>
          <p:cNvSpPr txBox="1">
            <a:spLocks noChangeArrowheads="1"/>
          </p:cNvSpPr>
          <p:nvPr/>
        </p:nvSpPr>
        <p:spPr bwMode="auto">
          <a:xfrm rot="-5400000">
            <a:off x="3001168" y="3189432"/>
            <a:ext cx="823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1600"/>
              <a:t>4.5 Km</a:t>
            </a:r>
            <a:endParaRPr lang="es-ES" sz="1600"/>
          </a:p>
        </p:txBody>
      </p:sp>
      <p:grpSp>
        <p:nvGrpSpPr>
          <p:cNvPr id="18449" name="Group 30"/>
          <p:cNvGrpSpPr>
            <a:grpSpLocks/>
          </p:cNvGrpSpPr>
          <p:nvPr/>
        </p:nvGrpSpPr>
        <p:grpSpPr bwMode="auto">
          <a:xfrm>
            <a:off x="1676400" y="3098150"/>
            <a:ext cx="1447800" cy="336550"/>
            <a:chOff x="912" y="3264"/>
            <a:chExt cx="912" cy="212"/>
          </a:xfrm>
        </p:grpSpPr>
        <p:sp>
          <p:nvSpPr>
            <p:cNvPr id="18452" name="Text Box 27"/>
            <p:cNvSpPr txBox="1">
              <a:spLocks noChangeArrowheads="1"/>
            </p:cNvSpPr>
            <p:nvPr/>
          </p:nvSpPr>
          <p:spPr bwMode="auto">
            <a:xfrm>
              <a:off x="912" y="3264"/>
              <a:ext cx="3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600"/>
                <a:t>MeV</a:t>
              </a:r>
              <a:endParaRPr lang="es-ES" sz="1600"/>
            </a:p>
          </p:txBody>
        </p:sp>
        <p:sp>
          <p:nvSpPr>
            <p:cNvPr id="18453" name="Text Box 28"/>
            <p:cNvSpPr txBox="1">
              <a:spLocks noChangeArrowheads="1"/>
            </p:cNvSpPr>
            <p:nvPr/>
          </p:nvSpPr>
          <p:spPr bwMode="auto">
            <a:xfrm>
              <a:off x="1468" y="3264"/>
              <a:ext cx="3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sz="1600"/>
                <a:t>TeV</a:t>
              </a:r>
              <a:endParaRPr lang="es-ES" sz="1600"/>
            </a:p>
          </p:txBody>
        </p:sp>
        <p:sp>
          <p:nvSpPr>
            <p:cNvPr id="18454" name="Line 29"/>
            <p:cNvSpPr>
              <a:spLocks noChangeShapeType="1"/>
            </p:cNvSpPr>
            <p:nvPr/>
          </p:nvSpPr>
          <p:spPr bwMode="auto">
            <a:xfrm>
              <a:off x="1256" y="336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50" name="Text Box 31"/>
          <p:cNvSpPr txBox="1">
            <a:spLocks noChangeArrowheads="1"/>
          </p:cNvSpPr>
          <p:nvPr/>
        </p:nvSpPr>
        <p:spPr bwMode="auto">
          <a:xfrm>
            <a:off x="304800" y="4676175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Aft>
                <a:spcPct val="50000"/>
              </a:spcAft>
            </a:pPr>
            <a:r>
              <a:rPr lang="en-GB" noProof="0" dirty="0">
                <a:solidFill>
                  <a:srgbClr val="0033CC"/>
                </a:solidFill>
                <a:latin typeface="Arial Narrow" pitchFamily="34" charset="0"/>
              </a:rPr>
              <a:t>But in the 21st century it has encountered two main limitations: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en-GB" noProof="0" dirty="0">
                <a:solidFill>
                  <a:srgbClr val="0033CC"/>
                </a:solidFill>
                <a:latin typeface="Arial Narrow" pitchFamily="34" charset="0"/>
                <a:sym typeface="Wingdings" pitchFamily="2" charset="2"/>
              </a:rPr>
              <a:t> Difficult to increase the acceleration gradient with RF technology ~10</a:t>
            </a:r>
            <a:r>
              <a:rPr lang="en-GB" baseline="30000" noProof="0" dirty="0">
                <a:solidFill>
                  <a:srgbClr val="0033CC"/>
                </a:solidFill>
                <a:latin typeface="Arial Narrow" pitchFamily="34" charset="0"/>
                <a:sym typeface="Wingdings" pitchFamily="2" charset="2"/>
              </a:rPr>
              <a:t>7</a:t>
            </a:r>
            <a:r>
              <a:rPr lang="en-GB" noProof="0" dirty="0">
                <a:solidFill>
                  <a:srgbClr val="0033CC"/>
                </a:solidFill>
                <a:latin typeface="Arial Narrow" pitchFamily="34" charset="0"/>
                <a:sym typeface="Wingdings" pitchFamily="2" charset="2"/>
              </a:rPr>
              <a:t> V/m.</a:t>
            </a:r>
          </a:p>
          <a:p>
            <a:pPr eaLnBrk="1" hangingPunct="1">
              <a:spcAft>
                <a:spcPct val="50000"/>
              </a:spcAft>
              <a:buFont typeface="Wingdings" pitchFamily="2" charset="2"/>
              <a:buNone/>
            </a:pPr>
            <a:r>
              <a:rPr lang="en-GB" noProof="0" dirty="0">
                <a:solidFill>
                  <a:srgbClr val="0033CC"/>
                </a:solidFill>
                <a:latin typeface="Arial Narrow" pitchFamily="34" charset="0"/>
                <a:sym typeface="Wingdings" pitchFamily="2" charset="2"/>
              </a:rPr>
              <a:t>     </a:t>
            </a:r>
            <a:r>
              <a:rPr lang="en-GB" noProof="0" dirty="0">
                <a:solidFill>
                  <a:srgbClr val="0066FF"/>
                </a:solidFill>
                <a:latin typeface="Arial Narrow" pitchFamily="34" charset="0"/>
                <a:sym typeface="Wingdings" pitchFamily="2" charset="2"/>
              </a:rPr>
              <a:t>Energy can only be increased with length (future circular collider e-e+ 100 TeV ~100 km)</a:t>
            </a:r>
          </a:p>
          <a:p>
            <a:pPr eaLnBrk="1" hangingPunct="1">
              <a:buFont typeface="Wingdings" pitchFamily="2" charset="2"/>
              <a:buChar char="à"/>
            </a:pPr>
            <a:r>
              <a:rPr lang="en-GB" noProof="0" dirty="0">
                <a:solidFill>
                  <a:srgbClr val="0033CC"/>
                </a:solidFill>
                <a:latin typeface="Arial Narrow" pitchFamily="34" charset="0"/>
              </a:rPr>
              <a:t> The cost of accelerators increases with the physical space they occupy. </a:t>
            </a:r>
          </a:p>
          <a:p>
            <a:pPr eaLnBrk="1" hangingPunct="1">
              <a:spcAft>
                <a:spcPct val="30000"/>
              </a:spcAft>
              <a:buFont typeface="Wingdings" pitchFamily="2" charset="2"/>
              <a:buNone/>
            </a:pPr>
            <a:r>
              <a:rPr lang="en-GB" noProof="0" dirty="0">
                <a:solidFill>
                  <a:srgbClr val="0033CC"/>
                </a:solidFill>
                <a:latin typeface="Arial Narrow" pitchFamily="34" charset="0"/>
              </a:rPr>
              <a:t>     </a:t>
            </a:r>
            <a:r>
              <a:rPr lang="en-GB" noProof="0" dirty="0">
                <a:solidFill>
                  <a:srgbClr val="0066FF"/>
                </a:solidFill>
                <a:latin typeface="Arial Narrow" pitchFamily="34" charset="0"/>
              </a:rPr>
              <a:t>Accelerator shielding (concrete) costs more than the accelerator itself.</a:t>
            </a:r>
          </a:p>
        </p:txBody>
      </p:sp>
      <p:sp>
        <p:nvSpPr>
          <p:cNvPr id="2" name="1 Marcador de pie de página">
            <a:extLst>
              <a:ext uri="{FF2B5EF4-FFF2-40B4-BE49-F238E27FC236}">
                <a16:creationId xmlns:a16="http://schemas.microsoft.com/office/drawing/2014/main" id="{A8FB1ADC-D034-E266-14CA-D1EE18266E6E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4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59">
            <a:extLst>
              <a:ext uri="{FF2B5EF4-FFF2-40B4-BE49-F238E27FC236}">
                <a16:creationId xmlns:a16="http://schemas.microsoft.com/office/drawing/2014/main" id="{69F22266-C230-71E1-846C-540ED9219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4088005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525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s-ES"/>
          </a:p>
        </p:txBody>
      </p:sp>
      <p:pic>
        <p:nvPicPr>
          <p:cNvPr id="534558" name="Picture 30" descr="figura_15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963"/>
            <a:ext cx="61245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31"/>
          <p:cNvSpPr txBox="1">
            <a:spLocks noChangeArrowheads="1"/>
          </p:cNvSpPr>
          <p:nvPr/>
        </p:nvSpPr>
        <p:spPr bwMode="auto">
          <a:xfrm>
            <a:off x="1143000" y="474663"/>
            <a:ext cx="56991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_tradnl" sz="2800" dirty="0">
                <a:solidFill>
                  <a:srgbClr val="003366"/>
                </a:solidFill>
                <a:latin typeface="Arial Narrow" pitchFamily="34" charset="0"/>
              </a:rPr>
              <a:t>A new </a:t>
            </a:r>
            <a:r>
              <a:rPr lang="es-ES_tradnl" sz="2800" dirty="0" err="1">
                <a:solidFill>
                  <a:srgbClr val="003366"/>
                </a:solidFill>
                <a:latin typeface="Arial Narrow" pitchFamily="34" charset="0"/>
              </a:rPr>
              <a:t>technology</a:t>
            </a:r>
            <a:r>
              <a:rPr lang="es-ES_tradnl" sz="2800" dirty="0">
                <a:solidFill>
                  <a:srgbClr val="003366"/>
                </a:solidFill>
                <a:latin typeface="Arial Narrow" pitchFamily="34" charset="0"/>
              </a:rPr>
              <a:t> </a:t>
            </a:r>
            <a:r>
              <a:rPr lang="es-ES_tradnl" sz="2800" dirty="0" err="1">
                <a:solidFill>
                  <a:srgbClr val="003366"/>
                </a:solidFill>
                <a:latin typeface="Arial Narrow" pitchFamily="34" charset="0"/>
              </a:rPr>
              <a:t>for</a:t>
            </a:r>
            <a:r>
              <a:rPr lang="es-ES_tradnl" sz="2800" dirty="0">
                <a:solidFill>
                  <a:srgbClr val="003366"/>
                </a:solidFill>
                <a:latin typeface="Arial Narrow" pitchFamily="34" charset="0"/>
              </a:rPr>
              <a:t> </a:t>
            </a:r>
            <a:r>
              <a:rPr lang="es-ES_tradnl" sz="2800" dirty="0" err="1">
                <a:solidFill>
                  <a:srgbClr val="003366"/>
                </a:solidFill>
                <a:latin typeface="Arial Narrow" pitchFamily="34" charset="0"/>
              </a:rPr>
              <a:t>particle</a:t>
            </a:r>
            <a:r>
              <a:rPr lang="es-ES_tradnl" sz="2800" dirty="0">
                <a:solidFill>
                  <a:srgbClr val="003366"/>
                </a:solidFill>
                <a:latin typeface="Arial Narrow" pitchFamily="34" charset="0"/>
              </a:rPr>
              <a:t> </a:t>
            </a:r>
            <a:r>
              <a:rPr lang="es-ES_tradnl" sz="2800" dirty="0" err="1">
                <a:solidFill>
                  <a:srgbClr val="003366"/>
                </a:solidFill>
                <a:latin typeface="Arial Narrow" pitchFamily="34" charset="0"/>
              </a:rPr>
              <a:t>acceleration</a:t>
            </a:r>
            <a:r>
              <a:rPr lang="es-ES_tradnl" sz="2800" dirty="0">
                <a:solidFill>
                  <a:srgbClr val="003366"/>
                </a:solidFill>
                <a:latin typeface="Arial Narrow" pitchFamily="34" charset="0"/>
              </a:rPr>
              <a:t> </a:t>
            </a:r>
            <a:endParaRPr lang="en-GB" sz="2800" dirty="0">
              <a:solidFill>
                <a:srgbClr val="003366"/>
              </a:solidFill>
              <a:latin typeface="Arial Narrow" pitchFamily="34" charset="0"/>
            </a:endParaRPr>
          </a:p>
        </p:txBody>
      </p:sp>
      <p:sp>
        <p:nvSpPr>
          <p:cNvPr id="534560" name="Rectangle 32"/>
          <p:cNvSpPr>
            <a:spLocks noChangeArrowheads="1"/>
          </p:cNvSpPr>
          <p:nvPr/>
        </p:nvSpPr>
        <p:spPr bwMode="auto">
          <a:xfrm>
            <a:off x="3348038" y="2793325"/>
            <a:ext cx="1223962" cy="257175"/>
          </a:xfrm>
          <a:prstGeom prst="rect">
            <a:avLst/>
          </a:prstGeom>
          <a:solidFill>
            <a:srgbClr val="FF9900">
              <a:alpha val="2196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534561" name="Rectangle 33"/>
          <p:cNvSpPr>
            <a:spLocks noChangeArrowheads="1"/>
          </p:cNvSpPr>
          <p:nvPr/>
        </p:nvSpPr>
        <p:spPr bwMode="auto">
          <a:xfrm>
            <a:off x="1547813" y="3056850"/>
            <a:ext cx="3024187" cy="312738"/>
          </a:xfrm>
          <a:prstGeom prst="rect">
            <a:avLst/>
          </a:prstGeom>
          <a:solidFill>
            <a:srgbClr val="FF9900">
              <a:alpha val="2196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534562" name="Rectangle 34"/>
          <p:cNvSpPr>
            <a:spLocks noChangeArrowheads="1"/>
          </p:cNvSpPr>
          <p:nvPr/>
        </p:nvSpPr>
        <p:spPr bwMode="auto">
          <a:xfrm>
            <a:off x="1547813" y="3369588"/>
            <a:ext cx="2592387" cy="257175"/>
          </a:xfrm>
          <a:prstGeom prst="rect">
            <a:avLst/>
          </a:prstGeom>
          <a:solidFill>
            <a:srgbClr val="FF9900">
              <a:alpha val="2196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s-ES"/>
          </a:p>
        </p:txBody>
      </p:sp>
      <p:sp>
        <p:nvSpPr>
          <p:cNvPr id="3084" name="Text Box 5"/>
          <p:cNvSpPr txBox="1">
            <a:spLocks noChangeArrowheads="1"/>
          </p:cNvSpPr>
          <p:nvPr/>
        </p:nvSpPr>
        <p:spPr bwMode="auto">
          <a:xfrm>
            <a:off x="481013" y="1311275"/>
            <a:ext cx="965200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s-ES" altLang="x-none" sz="2000" b="1">
                <a:solidFill>
                  <a:srgbClr val="990033"/>
                </a:solidFill>
                <a:latin typeface="Arial Narrow" charset="0"/>
              </a:rPr>
              <a:t>2004</a:t>
            </a:r>
          </a:p>
        </p:txBody>
      </p:sp>
      <p:grpSp>
        <p:nvGrpSpPr>
          <p:cNvPr id="5" name="4 Grupo"/>
          <p:cNvGrpSpPr>
            <a:grpSpLocks/>
          </p:cNvGrpSpPr>
          <p:nvPr/>
        </p:nvGrpSpPr>
        <p:grpSpPr bwMode="auto">
          <a:xfrm>
            <a:off x="4824413" y="1341438"/>
            <a:ext cx="4229100" cy="4954587"/>
            <a:chOff x="4824414" y="1340768"/>
            <a:chExt cx="4228402" cy="4955778"/>
          </a:xfrm>
        </p:grpSpPr>
        <p:sp>
          <p:nvSpPr>
            <p:cNvPr id="3086" name="Text Box 5"/>
            <p:cNvSpPr txBox="1">
              <a:spLocks noChangeArrowheads="1"/>
            </p:cNvSpPr>
            <p:nvPr/>
          </p:nvSpPr>
          <p:spPr bwMode="auto">
            <a:xfrm>
              <a:off x="4859333" y="1340768"/>
              <a:ext cx="966627" cy="401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charset="0"/>
                  <a:ea typeface="Droid Sans Fallback" charset="0"/>
                  <a:cs typeface="Droid Sans Fallback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charset="0"/>
                  <a:ea typeface="Droid Sans Fallback" charset="0"/>
                  <a:cs typeface="Droid Sans Fallback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charset="0"/>
                  <a:ea typeface="Droid Sans Fallback" charset="0"/>
                  <a:cs typeface="Droid Sans Fallback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charset="0"/>
                  <a:ea typeface="Droid Sans Fallback" charset="0"/>
                  <a:cs typeface="Droid Sans Fallback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omic Sans MS" charset="0"/>
                  <a:ea typeface="Droid Sans Fallback" charset="0"/>
                  <a:cs typeface="Droid Sans Fallback" charset="0"/>
                </a:defRPr>
              </a:lvl9pPr>
            </a:lstStyle>
            <a:p>
              <a:pPr eaLnBrk="1" hangingPunct="1">
                <a:buSzPct val="100000"/>
                <a:defRPr/>
              </a:pPr>
              <a:r>
                <a:rPr lang="es-ES" altLang="x-none" sz="2000" b="1">
                  <a:solidFill>
                    <a:srgbClr val="990033"/>
                  </a:solidFill>
                  <a:latin typeface="Arial Narrow" charset="0"/>
                </a:rPr>
                <a:t>2018</a:t>
              </a:r>
            </a:p>
          </p:txBody>
        </p:sp>
        <p:sp>
          <p:nvSpPr>
            <p:cNvPr id="3087" name="Text Box 15"/>
            <p:cNvSpPr txBox="1">
              <a:spLocks noChangeArrowheads="1"/>
            </p:cNvSpPr>
            <p:nvPr/>
          </p:nvSpPr>
          <p:spPr bwMode="auto">
            <a:xfrm>
              <a:off x="5508513" y="5373987"/>
              <a:ext cx="3168127" cy="922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US" altLang="x-none" dirty="0">
                  <a:solidFill>
                    <a:srgbClr val="3366FF"/>
                  </a:solidFill>
                  <a:latin typeface="Arial Narrow" charset="0"/>
                </a:rPr>
                <a:t>Laser-plasma accelerators rely on the Chirped Pulse Amplification invented by </a:t>
              </a:r>
              <a:r>
                <a:rPr lang="en-US" altLang="x-none" dirty="0" err="1">
                  <a:solidFill>
                    <a:srgbClr val="3366FF"/>
                  </a:solidFill>
                  <a:latin typeface="Arial Narrow" charset="0"/>
                </a:rPr>
                <a:t>Mourou</a:t>
              </a:r>
              <a:r>
                <a:rPr lang="en-US" altLang="x-none" dirty="0">
                  <a:solidFill>
                    <a:srgbClr val="3366FF"/>
                  </a:solidFill>
                  <a:latin typeface="Arial Narrow" charset="0"/>
                </a:rPr>
                <a:t> and Strickland.</a:t>
              </a:r>
            </a:p>
          </p:txBody>
        </p:sp>
        <p:pic>
          <p:nvPicPr>
            <p:cNvPr id="3088" name="3 Imagen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414" y="1859260"/>
              <a:ext cx="4228402" cy="340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 dirty="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2" name="1 Marcador de pie de página">
            <a:extLst>
              <a:ext uri="{FF2B5EF4-FFF2-40B4-BE49-F238E27FC236}">
                <a16:creationId xmlns:a16="http://schemas.microsoft.com/office/drawing/2014/main" id="{304AE2F6-1DDD-5C0C-CC42-3A0D466F4824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5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 Box 59">
            <a:extLst>
              <a:ext uri="{FF2B5EF4-FFF2-40B4-BE49-F238E27FC236}">
                <a16:creationId xmlns:a16="http://schemas.microsoft.com/office/drawing/2014/main" id="{B3D11887-B33B-9112-1188-07483D4D3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14964465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0" grpId="0" animBg="1"/>
      <p:bldP spid="534561" grpId="0" animBg="1"/>
      <p:bldP spid="5345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168400" y="474663"/>
            <a:ext cx="5286375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altLang="x-none" sz="2800">
                <a:solidFill>
                  <a:srgbClr val="003366"/>
                </a:solidFill>
                <a:latin typeface="Arial Narrow" charset="0"/>
              </a:rPr>
              <a:t>Laser-plasma acceleration in a nutshell</a:t>
            </a:r>
          </a:p>
        </p:txBody>
      </p:sp>
      <p:pic>
        <p:nvPicPr>
          <p:cNvPr id="4103" name="Picture 14" descr="Y:\tex\congresos\clpu11\acceleration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4988"/>
            <a:ext cx="47847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15"/>
          <p:cNvSpPr txBox="1">
            <a:spLocks noChangeArrowheads="1"/>
          </p:cNvSpPr>
          <p:nvPr/>
        </p:nvSpPr>
        <p:spPr bwMode="auto">
          <a:xfrm>
            <a:off x="323850" y="4872625"/>
            <a:ext cx="4868636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Ultra-intense and ultra-short laser pulses with power densities above </a:t>
            </a:r>
            <a:r>
              <a:rPr lang="en-US" altLang="x-none" b="1" dirty="0">
                <a:solidFill>
                  <a:srgbClr val="3366FF"/>
                </a:solidFill>
                <a:latin typeface="Arial Narrow" charset="0"/>
              </a:rPr>
              <a:t>10</a:t>
            </a:r>
            <a:r>
              <a:rPr lang="en-US" altLang="x-none" b="1" baseline="30000" dirty="0">
                <a:solidFill>
                  <a:srgbClr val="3366FF"/>
                </a:solidFill>
                <a:latin typeface="Arial Narrow" charset="0"/>
              </a:rPr>
              <a:t>18</a:t>
            </a:r>
            <a:r>
              <a:rPr lang="en-US" altLang="x-none" b="1" dirty="0">
                <a:solidFill>
                  <a:srgbClr val="3366FF"/>
                </a:solidFill>
                <a:latin typeface="Arial Narrow" charset="0"/>
              </a:rPr>
              <a:t> W/cm</a:t>
            </a:r>
            <a:r>
              <a:rPr lang="en-US" altLang="x-none" b="1" baseline="30000" dirty="0">
                <a:solidFill>
                  <a:srgbClr val="3366FF"/>
                </a:solidFill>
                <a:latin typeface="Arial Narrow" charset="0"/>
              </a:rPr>
              <a:t>2 </a:t>
            </a: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, traversing an electron plasma, create a charge separation which can build up to a charge-density wave (</a:t>
            </a:r>
            <a:r>
              <a:rPr lang="en-US" altLang="x-none" dirty="0" err="1">
                <a:solidFill>
                  <a:srgbClr val="3366FF"/>
                </a:solidFill>
                <a:latin typeface="Arial Narrow" charset="0"/>
              </a:rPr>
              <a:t>wakefield</a:t>
            </a: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) of the order of </a:t>
            </a:r>
            <a:r>
              <a:rPr lang="en-US" altLang="x-none" b="1" dirty="0">
                <a:solidFill>
                  <a:srgbClr val="3366FF"/>
                </a:solidFill>
                <a:latin typeface="Arial Narrow" charset="0"/>
              </a:rPr>
              <a:t>TV/m</a:t>
            </a: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. Electrons entering this </a:t>
            </a:r>
            <a:r>
              <a:rPr lang="en-US" altLang="x-none" dirty="0" err="1">
                <a:solidFill>
                  <a:srgbClr val="3366FF"/>
                </a:solidFill>
                <a:latin typeface="Arial Narrow" charset="0"/>
              </a:rPr>
              <a:t>wakefield</a:t>
            </a: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 are</a:t>
            </a:r>
            <a:r>
              <a:rPr lang="en-US" altLang="x-none" b="1" dirty="0">
                <a:solidFill>
                  <a:srgbClr val="3366FF"/>
                </a:solidFill>
                <a:latin typeface="Arial Narrow" charset="0"/>
              </a:rPr>
              <a:t> </a:t>
            </a: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accelerated to relativistic energies.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3" name="1 Marcador de pie de página">
            <a:extLst>
              <a:ext uri="{FF2B5EF4-FFF2-40B4-BE49-F238E27FC236}">
                <a16:creationId xmlns:a16="http://schemas.microsoft.com/office/drawing/2014/main" id="{06F8B9F7-3DAB-8694-3CD5-7B015A3C7A76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FFB864-E016-1A4D-41B2-B8B867AE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48" y="1739977"/>
            <a:ext cx="2844237" cy="178238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1568B7B-3830-74BB-7A2D-91B36FA51771}"/>
              </a:ext>
            </a:extLst>
          </p:cNvPr>
          <p:cNvSpPr txBox="1"/>
          <p:nvPr/>
        </p:nvSpPr>
        <p:spPr>
          <a:xfrm>
            <a:off x="5891514" y="3588145"/>
            <a:ext cx="1798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noProof="0" dirty="0">
                <a:solidFill>
                  <a:schemeClr val="bg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 section of RF cavity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4E535F3-B9D2-29E0-AC74-4D0699522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548" y="4197747"/>
            <a:ext cx="2844238" cy="127867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FFB20BE-DD5E-0EDF-C0FC-65CAEEE79A7D}"/>
              </a:ext>
            </a:extLst>
          </p:cNvPr>
          <p:cNvSpPr txBox="1"/>
          <p:nvPr/>
        </p:nvSpPr>
        <p:spPr>
          <a:xfrm>
            <a:off x="5893440" y="5430447"/>
            <a:ext cx="131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>
                <a:solidFill>
                  <a:schemeClr val="bg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 plasma wave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455D3C64-C78A-FFF2-2682-42EE96CE4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80925"/>
            <a:ext cx="233910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200" dirty="0">
                <a:solidFill>
                  <a:srgbClr val="800000"/>
                </a:solidFill>
                <a:latin typeface="Arial Narrow" pitchFamily="34" charset="0"/>
              </a:rPr>
              <a:t>Electron acceleration</a:t>
            </a:r>
            <a:endParaRPr lang="en-GB" sz="2200" noProof="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2" name="Text Box 59">
            <a:extLst>
              <a:ext uri="{FF2B5EF4-FFF2-40B4-BE49-F238E27FC236}">
                <a16:creationId xmlns:a16="http://schemas.microsoft.com/office/drawing/2014/main" id="{75BA9FEF-8D74-766C-0BBC-88FDECB11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13260704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42ECE-E12D-3313-E752-0C6A5A838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AF03F8AD-215F-5C17-302C-FD1CC36A9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2FADBFC6-A796-DC3B-1B5F-0566A4CBE36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100" name="Text Box 3">
            <a:extLst>
              <a:ext uri="{FF2B5EF4-FFF2-40B4-BE49-F238E27FC236}">
                <a16:creationId xmlns:a16="http://schemas.microsoft.com/office/drawing/2014/main" id="{2124F1C5-61E0-3B1B-CDC6-2C25B5DFD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474663"/>
            <a:ext cx="5286375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altLang="x-none" sz="2800">
                <a:solidFill>
                  <a:srgbClr val="003366"/>
                </a:solidFill>
                <a:latin typeface="Arial Narrow" charset="0"/>
              </a:rPr>
              <a:t>Laser-plasma acceleration in a nutshell</a:t>
            </a:r>
          </a:p>
        </p:txBody>
      </p:sp>
      <p:pic>
        <p:nvPicPr>
          <p:cNvPr id="4103" name="Picture 14" descr="Y:\tex\congresos\clpu11\acceleration4.jpg">
            <a:extLst>
              <a:ext uri="{FF2B5EF4-FFF2-40B4-BE49-F238E27FC236}">
                <a16:creationId xmlns:a16="http://schemas.microsoft.com/office/drawing/2014/main" id="{89214439-F87C-A83E-4F08-8C82E3CC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34988"/>
            <a:ext cx="47847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15">
            <a:extLst>
              <a:ext uri="{FF2B5EF4-FFF2-40B4-BE49-F238E27FC236}">
                <a16:creationId xmlns:a16="http://schemas.microsoft.com/office/drawing/2014/main" id="{B3079A00-2EEA-E3F0-22F8-8AD0827C5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872625"/>
            <a:ext cx="4893863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Ultra-intense and ultra-short laser pulses with power densities above </a:t>
            </a:r>
            <a:r>
              <a:rPr lang="en-US" altLang="x-none" b="1" dirty="0">
                <a:solidFill>
                  <a:srgbClr val="3366FF"/>
                </a:solidFill>
                <a:latin typeface="Arial Narrow" charset="0"/>
              </a:rPr>
              <a:t>10</a:t>
            </a:r>
            <a:r>
              <a:rPr lang="en-US" altLang="x-none" b="1" baseline="30000" dirty="0">
                <a:solidFill>
                  <a:srgbClr val="3366FF"/>
                </a:solidFill>
                <a:latin typeface="Arial Narrow" charset="0"/>
              </a:rPr>
              <a:t>18</a:t>
            </a:r>
            <a:r>
              <a:rPr lang="en-US" altLang="x-none" b="1" dirty="0">
                <a:solidFill>
                  <a:srgbClr val="3366FF"/>
                </a:solidFill>
                <a:latin typeface="Arial Narrow" charset="0"/>
              </a:rPr>
              <a:t> W/cm</a:t>
            </a:r>
            <a:r>
              <a:rPr lang="en-US" altLang="x-none" b="1" baseline="30000" dirty="0">
                <a:solidFill>
                  <a:srgbClr val="3366FF"/>
                </a:solidFill>
                <a:latin typeface="Arial Narrow" charset="0"/>
              </a:rPr>
              <a:t>2 </a:t>
            </a: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, traversing an electron plasma, create a charge separation which can build up to a charge-density wave (</a:t>
            </a:r>
            <a:r>
              <a:rPr lang="en-US" altLang="x-none" dirty="0" err="1">
                <a:solidFill>
                  <a:srgbClr val="3366FF"/>
                </a:solidFill>
                <a:latin typeface="Arial Narrow" charset="0"/>
              </a:rPr>
              <a:t>wakefield</a:t>
            </a: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) of the order of </a:t>
            </a:r>
            <a:r>
              <a:rPr lang="en-US" altLang="x-none" b="1" dirty="0">
                <a:solidFill>
                  <a:srgbClr val="3366FF"/>
                </a:solidFill>
                <a:latin typeface="Arial Narrow" charset="0"/>
              </a:rPr>
              <a:t>TV/m</a:t>
            </a: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. Electrons entering this </a:t>
            </a:r>
            <a:r>
              <a:rPr lang="en-US" altLang="x-none" dirty="0" err="1">
                <a:solidFill>
                  <a:srgbClr val="3366FF"/>
                </a:solidFill>
                <a:latin typeface="Arial Narrow" charset="0"/>
              </a:rPr>
              <a:t>wakefield</a:t>
            </a: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 are</a:t>
            </a:r>
            <a:r>
              <a:rPr lang="en-US" altLang="x-none" b="1" dirty="0">
                <a:solidFill>
                  <a:srgbClr val="3366FF"/>
                </a:solidFill>
                <a:latin typeface="Arial Narrow" charset="0"/>
              </a:rPr>
              <a:t> </a:t>
            </a:r>
            <a:r>
              <a:rPr lang="en-US" altLang="x-none" dirty="0">
                <a:solidFill>
                  <a:srgbClr val="3366FF"/>
                </a:solidFill>
                <a:latin typeface="Arial Narrow" charset="0"/>
              </a:rPr>
              <a:t>accelerated to relativistic energies.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58168782-18D8-5E37-2A65-7FA2DD9F5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3" name="1 Marcador de pie de página">
            <a:extLst>
              <a:ext uri="{FF2B5EF4-FFF2-40B4-BE49-F238E27FC236}">
                <a16:creationId xmlns:a16="http://schemas.microsoft.com/office/drawing/2014/main" id="{2A85AEA4-CFD0-CA5F-0149-0AF9DD0534E9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7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4B00D08D-E57D-E9DD-E1F8-0ADFC3CF4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80925"/>
            <a:ext cx="233910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200" dirty="0">
                <a:solidFill>
                  <a:srgbClr val="800000"/>
                </a:solidFill>
                <a:latin typeface="Arial Narrow" pitchFamily="34" charset="0"/>
              </a:rPr>
              <a:t>Electron acceleration</a:t>
            </a:r>
            <a:endParaRPr lang="en-GB" sz="2200" noProof="0" dirty="0">
              <a:solidFill>
                <a:srgbClr val="800000"/>
              </a:solidFill>
              <a:latin typeface="Arial Narrow" pitchFamily="34" charset="0"/>
            </a:endParaRPr>
          </a:p>
        </p:txBody>
      </p:sp>
      <p:grpSp>
        <p:nvGrpSpPr>
          <p:cNvPr id="2" name="1 Grupo">
            <a:extLst>
              <a:ext uri="{FF2B5EF4-FFF2-40B4-BE49-F238E27FC236}">
                <a16:creationId xmlns:a16="http://schemas.microsoft.com/office/drawing/2014/main" id="{AE4DE9C3-8C13-DAEE-5DCA-89126C40DA47}"/>
              </a:ext>
            </a:extLst>
          </p:cNvPr>
          <p:cNvGrpSpPr>
            <a:grpSpLocks/>
          </p:cNvGrpSpPr>
          <p:nvPr/>
        </p:nvGrpSpPr>
        <p:grpSpPr bwMode="auto">
          <a:xfrm>
            <a:off x="5217713" y="1742538"/>
            <a:ext cx="3995737" cy="4618989"/>
            <a:chOff x="5148064" y="1556792"/>
            <a:chExt cx="3995936" cy="4619644"/>
          </a:xfrm>
        </p:grpSpPr>
        <p:pic>
          <p:nvPicPr>
            <p:cNvPr id="4" name="pasted-image.png">
              <a:extLst>
                <a:ext uri="{FF2B5EF4-FFF2-40B4-BE49-F238E27FC236}">
                  <a16:creationId xmlns:a16="http://schemas.microsoft.com/office/drawing/2014/main" id="{8679A1FA-B931-DC49-2013-77444FA62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556792"/>
              <a:ext cx="3729609" cy="2675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7" name="Text Box 15">
              <a:extLst>
                <a:ext uri="{FF2B5EF4-FFF2-40B4-BE49-F238E27FC236}">
                  <a16:creationId xmlns:a16="http://schemas.microsoft.com/office/drawing/2014/main" id="{9BBEA5A1-2F28-38FF-7F46-9B55EF51B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9505" y="4698899"/>
              <a:ext cx="3924495" cy="147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US" altLang="x-none" dirty="0">
                  <a:solidFill>
                    <a:srgbClr val="3366FF"/>
                  </a:solidFill>
                  <a:latin typeface="Arial Narrow" charset="0"/>
                </a:rPr>
                <a:t>The cloud of accelerated electrons leaves the target material, ionizing its rear surface and forming a charge-separation field, also of the order of </a:t>
              </a:r>
              <a:r>
                <a:rPr lang="en-US" altLang="x-none" b="1" dirty="0">
                  <a:solidFill>
                    <a:srgbClr val="3366FF"/>
                  </a:solidFill>
                  <a:latin typeface="Arial Narrow" charset="0"/>
                </a:rPr>
                <a:t>TV/m</a:t>
              </a:r>
              <a:r>
                <a:rPr lang="en-US" altLang="x-none" dirty="0">
                  <a:solidFill>
                    <a:srgbClr val="3366FF"/>
                  </a:solidFill>
                  <a:latin typeface="Arial Narrow" charset="0"/>
                </a:rPr>
                <a:t>. Such fields accelerate the ions, normal to the surface.</a:t>
              </a:r>
            </a:p>
          </p:txBody>
        </p:sp>
      </p:grpSp>
      <p:sp>
        <p:nvSpPr>
          <p:cNvPr id="11" name="Text Box 11">
            <a:extLst>
              <a:ext uri="{FF2B5EF4-FFF2-40B4-BE49-F238E27FC236}">
                <a16:creationId xmlns:a16="http://schemas.microsoft.com/office/drawing/2014/main" id="{F0B109EF-4DB4-D686-FDB8-819B5F0FA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393" y="1282850"/>
            <a:ext cx="181331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200" dirty="0">
                <a:solidFill>
                  <a:srgbClr val="800000"/>
                </a:solidFill>
                <a:latin typeface="Arial Narrow" pitchFamily="34" charset="0"/>
              </a:rPr>
              <a:t>Ion acceleration</a:t>
            </a:r>
            <a:endParaRPr lang="en-GB" sz="2200" noProof="0" dirty="0">
              <a:solidFill>
                <a:srgbClr val="800000"/>
              </a:solidFill>
              <a:latin typeface="Arial Narrow" pitchFamily="34" charset="0"/>
            </a:endParaRPr>
          </a:p>
        </p:txBody>
      </p:sp>
      <p:sp>
        <p:nvSpPr>
          <p:cNvPr id="5" name="Text Box 59">
            <a:extLst>
              <a:ext uri="{FF2B5EF4-FFF2-40B4-BE49-F238E27FC236}">
                <a16:creationId xmlns:a16="http://schemas.microsoft.com/office/drawing/2014/main" id="{8D8499C3-8B65-B033-659B-D926D8981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2054238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09484-70A7-49B0-F3A7-7D295AE3A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6CDB4D8C-F64A-554E-779E-CDB7B7C1D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CFCD5D1-C268-7453-105E-67B2C626684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100" name="Text Box 3">
            <a:extLst>
              <a:ext uri="{FF2B5EF4-FFF2-40B4-BE49-F238E27FC236}">
                <a16:creationId xmlns:a16="http://schemas.microsoft.com/office/drawing/2014/main" id="{42DEA80A-3E9F-01B6-DD81-AC5F0E64E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474663"/>
            <a:ext cx="5286375" cy="5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altLang="x-none" sz="2800">
                <a:solidFill>
                  <a:srgbClr val="003366"/>
                </a:solidFill>
                <a:latin typeface="Arial Narrow" charset="0"/>
              </a:rPr>
              <a:t>Laser-plasma acceleration in a nutshell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D730F10-10E6-B042-BD21-40B53184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3" name="1 Marcador de pie de página">
            <a:extLst>
              <a:ext uri="{FF2B5EF4-FFF2-40B4-BE49-F238E27FC236}">
                <a16:creationId xmlns:a16="http://schemas.microsoft.com/office/drawing/2014/main" id="{410EE851-2A6F-B771-0EDE-4FDD44B56D74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8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AFA19335-7B33-796A-A39F-FE0A64806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89" y="3992080"/>
            <a:ext cx="65915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200" noProof="0" dirty="0">
                <a:solidFill>
                  <a:srgbClr val="800000"/>
                </a:solidFill>
                <a:latin typeface="Arial Narrow" pitchFamily="34" charset="0"/>
              </a:rPr>
              <a:t>Pros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7D5906E6-D193-CF9B-7E07-530B0AB4A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5934" y="3993011"/>
            <a:ext cx="7232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GB" sz="2200" noProof="0" dirty="0">
                <a:solidFill>
                  <a:srgbClr val="800000"/>
                </a:solidFill>
                <a:latin typeface="Arial Narrow" pitchFamily="34" charset="0"/>
              </a:rPr>
              <a:t>Cons</a:t>
            </a:r>
          </a:p>
        </p:txBody>
      </p:sp>
      <p:pic>
        <p:nvPicPr>
          <p:cNvPr id="5" name="Imagen 4" descr="Imagen que contiene interior&#10;&#10;Descripción generada automáticamente">
            <a:extLst>
              <a:ext uri="{FF2B5EF4-FFF2-40B4-BE49-F238E27FC236}">
                <a16:creationId xmlns:a16="http://schemas.microsoft.com/office/drawing/2014/main" id="{5A9AAAD8-34E6-2B99-F882-BB6365F7EB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80" y="1529802"/>
            <a:ext cx="3868907" cy="226109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AFA0FF-5ADD-76FC-2DC2-70B00E032E89}"/>
              </a:ext>
            </a:extLst>
          </p:cNvPr>
          <p:cNvSpPr txBox="1"/>
          <p:nvPr/>
        </p:nvSpPr>
        <p:spPr>
          <a:xfrm>
            <a:off x="559158" y="1765844"/>
            <a:ext cx="1107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IR beam</a:t>
            </a: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E4AA65CC-D5E1-BDE1-448B-D7DE8D9C80D0}"/>
              </a:ext>
            </a:extLst>
          </p:cNvPr>
          <p:cNvGrpSpPr/>
          <p:nvPr/>
        </p:nvGrpSpPr>
        <p:grpSpPr>
          <a:xfrm>
            <a:off x="2478024" y="1182449"/>
            <a:ext cx="3308456" cy="1981724"/>
            <a:chOff x="2478024" y="1182449"/>
            <a:chExt cx="3308456" cy="1981724"/>
          </a:xfrm>
        </p:grpSpPr>
        <p:pic>
          <p:nvPicPr>
            <p:cNvPr id="4" name="pasted-image.png">
              <a:extLst>
                <a:ext uri="{FF2B5EF4-FFF2-40B4-BE49-F238E27FC236}">
                  <a16:creationId xmlns:a16="http://schemas.microsoft.com/office/drawing/2014/main" id="{F1951EB0-9E76-0E5A-A8C1-1E579C601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19" y="1182449"/>
              <a:ext cx="2428961" cy="1742015"/>
            </a:xfrm>
            <a:prstGeom prst="rect">
              <a:avLst/>
            </a:prstGeom>
            <a:noFill/>
            <a:ln>
              <a:noFill/>
            </a:ln>
            <a:effectLst>
              <a:softEdge rad="145082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ECC51EEB-5405-EAD4-9DA5-C674CE126A93}"/>
                </a:ext>
              </a:extLst>
            </p:cNvPr>
            <p:cNvCxnSpPr/>
            <p:nvPr/>
          </p:nvCxnSpPr>
          <p:spPr bwMode="auto">
            <a:xfrm flipV="1">
              <a:off x="2478024" y="1636873"/>
              <a:ext cx="996696" cy="893877"/>
            </a:xfrm>
            <a:prstGeom prst="line">
              <a:avLst/>
            </a:prstGeom>
            <a:solidFill>
              <a:srgbClr val="00B8FF"/>
            </a:solidFill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F3EAA1BD-8EB7-4976-486C-678772BCD8BE}"/>
                </a:ext>
              </a:extLst>
            </p:cNvPr>
            <p:cNvCxnSpPr/>
            <p:nvPr/>
          </p:nvCxnSpPr>
          <p:spPr bwMode="auto">
            <a:xfrm>
              <a:off x="2583712" y="2626242"/>
              <a:ext cx="891008" cy="112404"/>
            </a:xfrm>
            <a:prstGeom prst="line">
              <a:avLst/>
            </a:prstGeom>
            <a:solidFill>
              <a:srgbClr val="00B8FF"/>
            </a:solidFill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57 Conector recto de flecha">
              <a:extLst>
                <a:ext uri="{FF2B5EF4-FFF2-40B4-BE49-F238E27FC236}">
                  <a16:creationId xmlns:a16="http://schemas.microsoft.com/office/drawing/2014/main" id="{DB5148C2-23B0-8936-07A6-756BB499BA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239577" y="2864072"/>
              <a:ext cx="433007" cy="0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56 CuadroTexto">
              <a:extLst>
                <a:ext uri="{FF2B5EF4-FFF2-40B4-BE49-F238E27FC236}">
                  <a16:creationId xmlns:a16="http://schemas.microsoft.com/office/drawing/2014/main" id="{1EA18AF6-6450-2EB2-56C3-FC2B759494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311" y="2902235"/>
              <a:ext cx="617537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" altLang="gl-ES" sz="1100" b="1" dirty="0">
                  <a:latin typeface="Arial Narrow" panose="020B0606020202030204" pitchFamily="34" charset="0"/>
                </a:rPr>
                <a:t>~10 </a:t>
              </a:r>
              <a:r>
                <a:rPr lang="es-ES" altLang="gl-ES" sz="1100" b="1" dirty="0">
                  <a:latin typeface="Symbol" panose="05050102010706020507" pitchFamily="18" charset="2"/>
                </a:rPr>
                <a:t>m</a:t>
              </a:r>
              <a:r>
                <a:rPr lang="es-ES" altLang="gl-ES" sz="1100" b="1" dirty="0">
                  <a:latin typeface="Arial Narrow" panose="020B0606020202030204" pitchFamily="34" charset="0"/>
                </a:rPr>
                <a:t>m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55456BA-E93C-17D4-4436-FE4A149B98AA}"/>
              </a:ext>
            </a:extLst>
          </p:cNvPr>
          <p:cNvGrpSpPr/>
          <p:nvPr/>
        </p:nvGrpSpPr>
        <p:grpSpPr>
          <a:xfrm>
            <a:off x="2123902" y="1801897"/>
            <a:ext cx="683306" cy="1022235"/>
            <a:chOff x="2123902" y="2237850"/>
            <a:chExt cx="683306" cy="1022235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6CC3B80-F095-C078-2033-B43EAF574129}"/>
                </a:ext>
              </a:extLst>
            </p:cNvPr>
            <p:cNvSpPr/>
            <p:nvPr/>
          </p:nvSpPr>
          <p:spPr bwMode="auto">
            <a:xfrm>
              <a:off x="2186082" y="2564667"/>
              <a:ext cx="621126" cy="695418"/>
            </a:xfrm>
            <a:prstGeom prst="ellipse">
              <a:avLst/>
            </a:prstGeom>
            <a:noFill/>
            <a:ln w="5715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pitchFamily="64" charset="0"/>
              </a:endParaRPr>
            </a:p>
          </p:txBody>
        </p:sp>
        <p:sp>
          <p:nvSpPr>
            <p:cNvPr id="22" name="56 CuadroTexto">
              <a:extLst>
                <a:ext uri="{FF2B5EF4-FFF2-40B4-BE49-F238E27FC236}">
                  <a16:creationId xmlns:a16="http://schemas.microsoft.com/office/drawing/2014/main" id="{8EB8FF55-587A-D996-CBBE-D7646E6997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902" y="2237850"/>
              <a:ext cx="66396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s-ES" altLang="gl-ES" sz="12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anose="020B0606020202030204" pitchFamily="34" charset="0"/>
                </a:rPr>
                <a:t>~20 cm</a:t>
              </a:r>
              <a:r>
                <a:rPr lang="es-ES" altLang="gl-ES" sz="1200" b="1" baseline="30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Narrow" panose="020B0606020202030204" pitchFamily="34" charset="0"/>
                </a:rPr>
                <a:t>3</a:t>
              </a:r>
            </a:p>
          </p:txBody>
        </p:sp>
      </p:grpSp>
      <p:pic>
        <p:nvPicPr>
          <p:cNvPr id="25" name="Imagen 24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A5E19203-DE5F-8C52-7C32-8D8232E979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"/>
          <a:stretch/>
        </p:blipFill>
        <p:spPr>
          <a:xfrm>
            <a:off x="5886686" y="1570362"/>
            <a:ext cx="2942779" cy="2376067"/>
          </a:xfrm>
          <a:prstGeom prst="rect">
            <a:avLst/>
          </a:prstGeom>
        </p:spPr>
      </p:pic>
      <p:sp>
        <p:nvSpPr>
          <p:cNvPr id="30" name="Text Box 20">
            <a:extLst>
              <a:ext uri="{FF2B5EF4-FFF2-40B4-BE49-F238E27FC236}">
                <a16:creationId xmlns:a16="http://schemas.microsoft.com/office/drawing/2014/main" id="{1CEFFBF3-0354-8246-CFC7-7485B8528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37" y="4359206"/>
            <a:ext cx="4384161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0033CC"/>
                </a:solidFill>
                <a:latin typeface="Arial Narrow" pitchFamily="34" charset="0"/>
              </a:rPr>
              <a:t> </a:t>
            </a:r>
            <a:r>
              <a:rPr lang="en-US" dirty="0">
                <a:solidFill>
                  <a:srgbClr val="0033CC"/>
                </a:solidFill>
                <a:latin typeface="Arial Narrow" pitchFamily="34" charset="0"/>
              </a:rPr>
              <a:t>Extremely high acceleration gradients (~TV/m).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rgbClr val="0033CC"/>
                </a:solidFill>
                <a:latin typeface="Arial Narrow" pitchFamily="34" charset="0"/>
              </a:rPr>
              <a:t> Compactness and portability.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rgbClr val="0033CC"/>
                </a:solidFill>
                <a:latin typeface="Arial Narrow" pitchFamily="34" charset="0"/>
              </a:rPr>
              <a:t> Lower cost (laser and shielding).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s-ES" dirty="0">
                <a:solidFill>
                  <a:srgbClr val="0033CC"/>
                </a:solidFill>
                <a:latin typeface="Arial Narrow" pitchFamily="34" charset="0"/>
              </a:rPr>
              <a:t> </a:t>
            </a:r>
            <a:r>
              <a:rPr lang="en-GB" noProof="0" dirty="0">
                <a:solidFill>
                  <a:srgbClr val="0033CC"/>
                </a:solidFill>
                <a:latin typeface="Arial Narrow" pitchFamily="34" charset="0"/>
              </a:rPr>
              <a:t>Flexibility in particle species.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GB" dirty="0">
                <a:solidFill>
                  <a:srgbClr val="0033CC"/>
                </a:solidFill>
                <a:latin typeface="Arial Narrow" pitchFamily="34" charset="0"/>
              </a:rPr>
              <a:t> Ultra-short ion bunches.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GB" dirty="0">
                <a:solidFill>
                  <a:srgbClr val="0033CC"/>
                </a:solidFill>
                <a:latin typeface="Arial Narrow" pitchFamily="34" charset="0"/>
              </a:rPr>
              <a:t> High beam currents (~10</a:t>
            </a:r>
            <a:r>
              <a:rPr lang="en-GB" baseline="30000" dirty="0">
                <a:solidFill>
                  <a:srgbClr val="0033CC"/>
                </a:solidFill>
                <a:latin typeface="Arial Narrow" pitchFamily="34" charset="0"/>
              </a:rPr>
              <a:t>12</a:t>
            </a:r>
            <a:r>
              <a:rPr lang="en-GB" dirty="0">
                <a:solidFill>
                  <a:srgbClr val="0033CC"/>
                </a:solidFill>
                <a:latin typeface="Arial Narrow" pitchFamily="34" charset="0"/>
              </a:rPr>
              <a:t> ions/pulse).</a:t>
            </a:r>
            <a:endParaRPr lang="es-ES" dirty="0">
              <a:solidFill>
                <a:srgbClr val="0033CC"/>
              </a:solidFill>
              <a:latin typeface="Arial Narrow" pitchFamily="34" charset="0"/>
            </a:endParaRPr>
          </a:p>
        </p:txBody>
      </p:sp>
      <p:sp>
        <p:nvSpPr>
          <p:cNvPr id="31" name="Text Box 20">
            <a:extLst>
              <a:ext uri="{FF2B5EF4-FFF2-40B4-BE49-F238E27FC236}">
                <a16:creationId xmlns:a16="http://schemas.microsoft.com/office/drawing/2014/main" id="{7DA43D60-305F-FF35-B444-32CEF8A51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2769" y="4362744"/>
            <a:ext cx="438416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dirty="0">
                <a:solidFill>
                  <a:srgbClr val="0096FF"/>
                </a:solidFill>
                <a:latin typeface="Arial Narrow" pitchFamily="34" charset="0"/>
              </a:rPr>
              <a:t> </a:t>
            </a:r>
            <a:r>
              <a:rPr lang="en-US" dirty="0">
                <a:solidFill>
                  <a:srgbClr val="0096FF"/>
                </a:solidFill>
                <a:latin typeface="Arial Narrow" pitchFamily="34" charset="0"/>
              </a:rPr>
              <a:t>Energy spread and poor beam quality.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rgbClr val="0096FF"/>
                </a:solidFill>
                <a:latin typeface="Arial Narrow" pitchFamily="34" charset="0"/>
              </a:rPr>
              <a:t> Limited reproducibility.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US" dirty="0">
                <a:solidFill>
                  <a:srgbClr val="0096FF"/>
                </a:solidFill>
                <a:latin typeface="Arial Narrow" pitchFamily="34" charset="0"/>
              </a:rPr>
              <a:t> Relatively low maximum energies (~150 MeV).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s-ES" dirty="0">
                <a:solidFill>
                  <a:srgbClr val="0096FF"/>
                </a:solidFill>
                <a:latin typeface="Arial Narrow" pitchFamily="34" charset="0"/>
              </a:rPr>
              <a:t> </a:t>
            </a:r>
            <a:r>
              <a:rPr lang="en-GB" dirty="0">
                <a:solidFill>
                  <a:srgbClr val="0096FF"/>
                </a:solidFill>
                <a:latin typeface="Arial Narrow" pitchFamily="34" charset="0"/>
              </a:rPr>
              <a:t>Target replenishment and debris</a:t>
            </a:r>
            <a:r>
              <a:rPr lang="en-GB" noProof="0" dirty="0">
                <a:solidFill>
                  <a:srgbClr val="0096FF"/>
                </a:solidFill>
                <a:latin typeface="Arial Narrow" pitchFamily="34" charset="0"/>
              </a:rPr>
              <a:t>.</a:t>
            </a:r>
          </a:p>
          <a:p>
            <a:pPr eaLnBrk="1" hangingPunct="1">
              <a:spcAft>
                <a:spcPts val="600"/>
              </a:spcAft>
              <a:buFont typeface="Wingdings" pitchFamily="2" charset="2"/>
              <a:buChar char="ü"/>
            </a:pPr>
            <a:r>
              <a:rPr lang="en-GB" dirty="0">
                <a:solidFill>
                  <a:srgbClr val="0096FF"/>
                </a:solidFill>
                <a:latin typeface="Arial Narrow" pitchFamily="34" charset="0"/>
              </a:rPr>
              <a:t> Low repetition rate (&lt; 100 Hz).</a:t>
            </a:r>
          </a:p>
        </p:txBody>
      </p:sp>
      <p:sp>
        <p:nvSpPr>
          <p:cNvPr id="2" name="Text Box 59">
            <a:extLst>
              <a:ext uri="{FF2B5EF4-FFF2-40B4-BE49-F238E27FC236}">
                <a16:creationId xmlns:a16="http://schemas.microsoft.com/office/drawing/2014/main" id="{13B9DE22-9DF8-63F7-425E-1DF0F8AAE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306277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E0FB2-54E0-C44A-9B64-5530A0929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80450B3E-81A7-2CAC-3844-AA0B99BEA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052513"/>
            <a:ext cx="7416800" cy="73025"/>
          </a:xfrm>
          <a:prstGeom prst="rect">
            <a:avLst/>
          </a:prstGeom>
          <a:solidFill>
            <a:srgbClr val="808080"/>
          </a:solidFill>
          <a:ln w="9360">
            <a:solidFill>
              <a:srgbClr val="29292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EBB60BF3-ADB8-376D-C6C4-FF479D4C065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825" y="1196975"/>
            <a:ext cx="6840538" cy="73025"/>
          </a:xfrm>
          <a:prstGeom prst="rect">
            <a:avLst/>
          </a:prstGeom>
          <a:solidFill>
            <a:srgbClr val="6666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s-ES"/>
          </a:p>
        </p:txBody>
      </p:sp>
      <p:sp>
        <p:nvSpPr>
          <p:cNvPr id="4100" name="Text Box 3">
            <a:extLst>
              <a:ext uri="{FF2B5EF4-FFF2-40B4-BE49-F238E27FC236}">
                <a16:creationId xmlns:a16="http://schemas.microsoft.com/office/drawing/2014/main" id="{A1DF6316-6BB8-7A38-5AEC-2E61FC54E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00" y="474663"/>
            <a:ext cx="6399807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charset="0"/>
                <a:ea typeface="Droid Sans Fallback" charset="0"/>
                <a:cs typeface="Droid Sans Fallback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en-US" altLang="x-none" sz="2800" dirty="0">
                <a:solidFill>
                  <a:srgbClr val="003366"/>
                </a:solidFill>
                <a:latin typeface="Arial Narrow" charset="0"/>
              </a:rPr>
              <a:t>Medical applications with laser-accelerated ions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5BA15015-BDFE-655A-A4B3-0D7DA80B5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560038"/>
            <a:ext cx="1175620" cy="32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r>
              <a:rPr lang="en-GB" sz="1500">
                <a:solidFill>
                  <a:srgbClr val="777777"/>
                </a:solidFill>
                <a:latin typeface="Arial Narrow" pitchFamily="34" charset="0"/>
              </a:rPr>
              <a:t>José Benlliure</a:t>
            </a:r>
          </a:p>
        </p:txBody>
      </p:sp>
      <p:sp>
        <p:nvSpPr>
          <p:cNvPr id="3" name="1 Marcador de pie de página">
            <a:extLst>
              <a:ext uri="{FF2B5EF4-FFF2-40B4-BE49-F238E27FC236}">
                <a16:creationId xmlns:a16="http://schemas.microsoft.com/office/drawing/2014/main" id="{DA32792D-DC3F-BFB9-4C64-80BB6BE72F90}"/>
              </a:ext>
            </a:extLst>
          </p:cNvPr>
          <p:cNvSpPr txBox="1">
            <a:spLocks/>
          </p:cNvSpPr>
          <p:nvPr/>
        </p:nvSpPr>
        <p:spPr>
          <a:xfrm>
            <a:off x="4319588" y="6537325"/>
            <a:ext cx="468312" cy="276225"/>
          </a:xfrm>
          <a:prstGeom prst="rect">
            <a:avLst/>
          </a:prstGeom>
        </p:spPr>
        <p:txBody>
          <a:bodyPr lIns="36000" tIns="36000" rIns="36000" bIns="36000"/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 Narrow" panose="020B0606020202030204" pitchFamily="34" charset="0"/>
                <a:ea typeface="Droid Sans Fallback"/>
                <a:cs typeface="Droid Sans Fallback"/>
              </a:defRPr>
            </a:lvl9pPr>
          </a:lstStyle>
          <a:p>
            <a:pPr eaLnBrk="1" hangingPunct="1"/>
            <a:fld id="{E1DD1084-6D59-4F3D-8F9E-9DD0A34F6F82}" type="slidenum">
              <a:rPr lang="en-GB" altLang="gl-ES" sz="1400" smtClean="0">
                <a:solidFill>
                  <a:srgbClr val="777777"/>
                </a:solidFill>
                <a:latin typeface="Arial" panose="020B0604020202020204" pitchFamily="34" charset="0"/>
              </a:rPr>
              <a:pPr eaLnBrk="1" hangingPunct="1"/>
              <a:t>9</a:t>
            </a:fld>
            <a:endParaRPr lang="en-GB" altLang="gl-ES" sz="1400" dirty="0">
              <a:solidFill>
                <a:srgbClr val="777777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CA50BCA2-DBD5-7B83-4EFD-256BCF84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9" y="1742238"/>
            <a:ext cx="889160" cy="133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28 Grupo">
            <a:extLst>
              <a:ext uri="{FF2B5EF4-FFF2-40B4-BE49-F238E27FC236}">
                <a16:creationId xmlns:a16="http://schemas.microsoft.com/office/drawing/2014/main" id="{EB83DE42-949A-A33B-E0A8-6F8BAA25CA4A}"/>
              </a:ext>
            </a:extLst>
          </p:cNvPr>
          <p:cNvGrpSpPr>
            <a:grpSpLocks/>
          </p:cNvGrpSpPr>
          <p:nvPr/>
        </p:nvGrpSpPr>
        <p:grpSpPr bwMode="auto">
          <a:xfrm>
            <a:off x="7487462" y="1666875"/>
            <a:ext cx="1520825" cy="1430338"/>
            <a:chOff x="7452320" y="4941762"/>
            <a:chExt cx="1520715" cy="1430463"/>
          </a:xfrm>
        </p:grpSpPr>
        <p:pic>
          <p:nvPicPr>
            <p:cNvPr id="15" name="27 Imagen">
              <a:extLst>
                <a:ext uri="{FF2B5EF4-FFF2-40B4-BE49-F238E27FC236}">
                  <a16:creationId xmlns:a16="http://schemas.microsoft.com/office/drawing/2014/main" id="{726B8B16-FACE-EFCC-99DC-54308FF67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4941762"/>
              <a:ext cx="1520715" cy="143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30 Imagen">
              <a:extLst>
                <a:ext uri="{FF2B5EF4-FFF2-40B4-BE49-F238E27FC236}">
                  <a16:creationId xmlns:a16="http://schemas.microsoft.com/office/drawing/2014/main" id="{6810BFB5-CECC-84D6-9868-0F3DE8762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7305" y="5067728"/>
              <a:ext cx="268477" cy="15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31 Imagen">
              <a:extLst>
                <a:ext uri="{FF2B5EF4-FFF2-40B4-BE49-F238E27FC236}">
                  <a16:creationId xmlns:a16="http://schemas.microsoft.com/office/drawing/2014/main" id="{4C1F443C-84D2-8939-CDB8-1F574EF84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1544" y="5505076"/>
              <a:ext cx="268477" cy="15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32 Imagen">
              <a:extLst>
                <a:ext uri="{FF2B5EF4-FFF2-40B4-BE49-F238E27FC236}">
                  <a16:creationId xmlns:a16="http://schemas.microsoft.com/office/drawing/2014/main" id="{55701DBA-2846-FE0D-3ECF-E53874B3C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8358" y="5806997"/>
              <a:ext cx="268477" cy="15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33 Imagen">
              <a:extLst>
                <a:ext uri="{FF2B5EF4-FFF2-40B4-BE49-F238E27FC236}">
                  <a16:creationId xmlns:a16="http://schemas.microsoft.com/office/drawing/2014/main" id="{33B8D0B8-C713-3579-EB54-AB991A905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236" y="5349999"/>
              <a:ext cx="268477" cy="15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34 Imagen">
              <a:extLst>
                <a:ext uri="{FF2B5EF4-FFF2-40B4-BE49-F238E27FC236}">
                  <a16:creationId xmlns:a16="http://schemas.microsoft.com/office/drawing/2014/main" id="{0ACFF284-BC74-4EAE-C45E-14835756D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7385" y="6012044"/>
              <a:ext cx="268477" cy="151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45 Grupo">
            <a:extLst>
              <a:ext uri="{FF2B5EF4-FFF2-40B4-BE49-F238E27FC236}">
                <a16:creationId xmlns:a16="http://schemas.microsoft.com/office/drawing/2014/main" id="{98678B15-54DB-BA82-3CB2-C6264463A76B}"/>
              </a:ext>
            </a:extLst>
          </p:cNvPr>
          <p:cNvGrpSpPr>
            <a:grpSpLocks/>
          </p:cNvGrpSpPr>
          <p:nvPr/>
        </p:nvGrpSpPr>
        <p:grpSpPr bwMode="auto">
          <a:xfrm>
            <a:off x="5250846" y="1685925"/>
            <a:ext cx="1519237" cy="1430338"/>
            <a:chOff x="7461955" y="3321050"/>
            <a:chExt cx="1520715" cy="1430463"/>
          </a:xfrm>
        </p:grpSpPr>
        <p:pic>
          <p:nvPicPr>
            <p:cNvPr id="28" name="28 Imagen">
              <a:extLst>
                <a:ext uri="{FF2B5EF4-FFF2-40B4-BE49-F238E27FC236}">
                  <a16:creationId xmlns:a16="http://schemas.microsoft.com/office/drawing/2014/main" id="{9FA20DF2-012F-C9D6-9EAD-6A50D728F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1955" y="3321050"/>
              <a:ext cx="1520715" cy="1430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5 Imagen">
              <a:extLst>
                <a:ext uri="{FF2B5EF4-FFF2-40B4-BE49-F238E27FC236}">
                  <a16:creationId xmlns:a16="http://schemas.microsoft.com/office/drawing/2014/main" id="{A7BA66CE-CF05-94A5-B0A3-73AC91EB5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652" y="3757715"/>
              <a:ext cx="307588" cy="415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48 Conector recto de flecha">
              <a:extLst>
                <a:ext uri="{FF2B5EF4-FFF2-40B4-BE49-F238E27FC236}">
                  <a16:creationId xmlns:a16="http://schemas.microsoft.com/office/drawing/2014/main" id="{16CCA854-DCF6-3499-78A2-7D9E4882EB62}"/>
                </a:ext>
              </a:extLst>
            </p:cNvPr>
            <p:cNvCxnSpPr/>
            <p:nvPr/>
          </p:nvCxnSpPr>
          <p:spPr bwMode="auto">
            <a:xfrm flipV="1">
              <a:off x="7922778" y="3644928"/>
              <a:ext cx="54028" cy="325466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49 Conector recto de flecha">
              <a:extLst>
                <a:ext uri="{FF2B5EF4-FFF2-40B4-BE49-F238E27FC236}">
                  <a16:creationId xmlns:a16="http://schemas.microsoft.com/office/drawing/2014/main" id="{AF385858-62D5-D59F-C90B-97C14988530F}"/>
                </a:ext>
              </a:extLst>
            </p:cNvPr>
            <p:cNvCxnSpPr/>
            <p:nvPr/>
          </p:nvCxnSpPr>
          <p:spPr bwMode="auto">
            <a:xfrm flipH="1">
              <a:off x="7813133" y="4037076"/>
              <a:ext cx="77864" cy="354043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50 Conector recto de flecha">
              <a:extLst>
                <a:ext uri="{FF2B5EF4-FFF2-40B4-BE49-F238E27FC236}">
                  <a16:creationId xmlns:a16="http://schemas.microsoft.com/office/drawing/2014/main" id="{A8B6EDB5-9FF6-D457-11C2-4F72941709EF}"/>
                </a:ext>
              </a:extLst>
            </p:cNvPr>
            <p:cNvCxnSpPr/>
            <p:nvPr/>
          </p:nvCxnSpPr>
          <p:spPr bwMode="auto">
            <a:xfrm flipV="1">
              <a:off x="7992696" y="3929116"/>
              <a:ext cx="471946" cy="47629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51 Conector recto de flecha">
              <a:extLst>
                <a:ext uri="{FF2B5EF4-FFF2-40B4-BE49-F238E27FC236}">
                  <a16:creationId xmlns:a16="http://schemas.microsoft.com/office/drawing/2014/main" id="{2924D176-5355-79F0-82C4-62BD59452EF9}"/>
                </a:ext>
              </a:extLst>
            </p:cNvPr>
            <p:cNvCxnSpPr/>
            <p:nvPr/>
          </p:nvCxnSpPr>
          <p:spPr bwMode="auto">
            <a:xfrm>
              <a:off x="7976805" y="4065653"/>
              <a:ext cx="282850" cy="334991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29" descr="figura_0b">
            <a:extLst>
              <a:ext uri="{FF2B5EF4-FFF2-40B4-BE49-F238E27FC236}">
                <a16:creationId xmlns:a16="http://schemas.microsoft.com/office/drawing/2014/main" id="{C4815B4E-EBBD-EF7C-1EE4-107EF811C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83" y="1322321"/>
            <a:ext cx="1023096" cy="76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5 Imagen">
            <a:extLst>
              <a:ext uri="{FF2B5EF4-FFF2-40B4-BE49-F238E27FC236}">
                <a16:creationId xmlns:a16="http://schemas.microsoft.com/office/drawing/2014/main" id="{7663DBD7-2892-35B9-79F5-35BD253550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697" y="1376892"/>
            <a:ext cx="857105" cy="115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60CEFA04-4EF6-014B-EEB9-F5A0A6ACB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8" y="3591381"/>
            <a:ext cx="1884519" cy="1235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1 Imagen">
            <a:extLst>
              <a:ext uri="{FF2B5EF4-FFF2-40B4-BE49-F238E27FC236}">
                <a16:creationId xmlns:a16="http://schemas.microsoft.com/office/drawing/2014/main" id="{EC6DDA7F-6627-8640-3234-287F5314FE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44" y="5299426"/>
            <a:ext cx="2768424" cy="1336481"/>
          </a:xfrm>
          <a:prstGeom prst="rect">
            <a:avLst/>
          </a:prstGeom>
        </p:spPr>
      </p:pic>
      <p:grpSp>
        <p:nvGrpSpPr>
          <p:cNvPr id="40" name="29 Grupo">
            <a:extLst>
              <a:ext uri="{FF2B5EF4-FFF2-40B4-BE49-F238E27FC236}">
                <a16:creationId xmlns:a16="http://schemas.microsoft.com/office/drawing/2014/main" id="{1B012D26-746C-904D-D065-F20F71701861}"/>
              </a:ext>
            </a:extLst>
          </p:cNvPr>
          <p:cNvGrpSpPr>
            <a:grpSpLocks/>
          </p:cNvGrpSpPr>
          <p:nvPr/>
        </p:nvGrpSpPr>
        <p:grpSpPr bwMode="auto">
          <a:xfrm>
            <a:off x="4294877" y="3934720"/>
            <a:ext cx="4537075" cy="1223963"/>
            <a:chOff x="35496" y="4149080"/>
            <a:chExt cx="7201957" cy="2520280"/>
          </a:xfrm>
        </p:grpSpPr>
        <p:pic>
          <p:nvPicPr>
            <p:cNvPr id="41" name="30 Imagen">
              <a:extLst>
                <a:ext uri="{FF2B5EF4-FFF2-40B4-BE49-F238E27FC236}">
                  <a16:creationId xmlns:a16="http://schemas.microsoft.com/office/drawing/2014/main" id="{34079F88-A784-B3AD-1E1E-591C15A9E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272051"/>
              <a:ext cx="7201957" cy="2397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Rectángulo 10">
              <a:extLst>
                <a:ext uri="{FF2B5EF4-FFF2-40B4-BE49-F238E27FC236}">
                  <a16:creationId xmlns:a16="http://schemas.microsoft.com/office/drawing/2014/main" id="{EDB8CFD0-8133-A837-7E05-4267A18AC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480" y="4265569"/>
              <a:ext cx="462579" cy="833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gl-ES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" name="32 Rectángulo">
              <a:extLst>
                <a:ext uri="{FF2B5EF4-FFF2-40B4-BE49-F238E27FC236}">
                  <a16:creationId xmlns:a16="http://schemas.microsoft.com/office/drawing/2014/main" id="{986BB3B2-FC00-66E5-4BF7-F9914F768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776" y="4149080"/>
              <a:ext cx="72008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572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gl-ES" sz="180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4" name="8 Imagen">
            <a:extLst>
              <a:ext uri="{FF2B5EF4-FFF2-40B4-BE49-F238E27FC236}">
                <a16:creationId xmlns:a16="http://schemas.microsoft.com/office/drawing/2014/main" id="{D193EEF4-6A55-A500-E4EF-18C26B6829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663" y="4431103"/>
            <a:ext cx="10556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12 CuadroTexto">
            <a:extLst>
              <a:ext uri="{FF2B5EF4-FFF2-40B4-BE49-F238E27FC236}">
                <a16:creationId xmlns:a16="http://schemas.microsoft.com/office/drawing/2014/main" id="{F2B9941C-52A4-1162-23F2-C3C61C933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9740" y="4184101"/>
            <a:ext cx="1111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gl-ES" sz="1200" dirty="0">
                <a:solidFill>
                  <a:srgbClr val="C00000"/>
                </a:solidFill>
                <a:latin typeface="Arial Narrow" panose="020B0606020202030204" pitchFamily="34" charset="0"/>
              </a:rPr>
              <a:t>Michael </a:t>
            </a:r>
            <a:r>
              <a:rPr lang="es-ES" altLang="gl-ES" sz="12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Seimetz</a:t>
            </a:r>
            <a:endParaRPr lang="en-US" altLang="gl-ES" sz="12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6" name="Text Box 5">
            <a:extLst>
              <a:ext uri="{FF2B5EF4-FFF2-40B4-BE49-F238E27FC236}">
                <a16:creationId xmlns:a16="http://schemas.microsoft.com/office/drawing/2014/main" id="{2B73CE13-F7D0-27A3-B32E-D4726EAED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1311275"/>
            <a:ext cx="2450007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000" dirty="0">
                <a:solidFill>
                  <a:srgbClr val="990033"/>
                </a:solidFill>
                <a:latin typeface="Arial Narrow"/>
              </a:rPr>
              <a:t>Radioisotope production</a:t>
            </a:r>
            <a:endParaRPr lang="en-US" sz="2000" dirty="0">
              <a:solidFill>
                <a:srgbClr val="990033"/>
              </a:solidFill>
              <a:latin typeface="Arial Narrow" pitchFamily="34" charset="0"/>
            </a:endParaRPr>
          </a:p>
        </p:txBody>
      </p:sp>
      <p:sp>
        <p:nvSpPr>
          <p:cNvPr id="47" name="Text Box 5">
            <a:extLst>
              <a:ext uri="{FF2B5EF4-FFF2-40B4-BE49-F238E27FC236}">
                <a16:creationId xmlns:a16="http://schemas.microsoft.com/office/drawing/2014/main" id="{2AB76665-58E7-1790-7BCD-589AE6B2F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3225135"/>
            <a:ext cx="269687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000" dirty="0">
                <a:solidFill>
                  <a:srgbClr val="990033"/>
                </a:solidFill>
                <a:latin typeface="Arial Narrow"/>
              </a:rPr>
              <a:t>UHDR (Flash) radiobiology</a:t>
            </a:r>
            <a:endParaRPr lang="en-US" sz="2000" dirty="0">
              <a:solidFill>
                <a:srgbClr val="990033"/>
              </a:solidFill>
              <a:latin typeface="Arial Narrow" pitchFamily="34" charset="0"/>
            </a:endParaRPr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CEC22A22-B637-8C80-CBB6-F6B6075DF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919" y="4972425"/>
            <a:ext cx="2954953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t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omic Sans MS" pitchFamily="66" charset="0"/>
                <a:ea typeface="Droid Sans Fallback"/>
                <a:cs typeface="Droid Sans Fallback"/>
              </a:defRPr>
            </a:lvl9pPr>
          </a:lstStyle>
          <a:p>
            <a:pPr eaLnBrk="1" hangingPunct="1">
              <a:buSzPct val="100000"/>
            </a:pPr>
            <a:r>
              <a:rPr lang="en-US" sz="2000" dirty="0">
                <a:solidFill>
                  <a:srgbClr val="990033"/>
                </a:solidFill>
                <a:latin typeface="Arial Narrow"/>
              </a:rPr>
              <a:t>Phase-contrast X-ray imaging</a:t>
            </a:r>
            <a:endParaRPr lang="en-US" sz="2000" dirty="0">
              <a:solidFill>
                <a:srgbClr val="990033"/>
              </a:solidFill>
              <a:latin typeface="Arial Narrow" pitchFamily="34" charset="0"/>
            </a:endParaRPr>
          </a:p>
        </p:txBody>
      </p:sp>
      <p:sp>
        <p:nvSpPr>
          <p:cNvPr id="49" name="13 CuadroTexto">
            <a:extLst>
              <a:ext uri="{FF2B5EF4-FFF2-40B4-BE49-F238E27FC236}">
                <a16:creationId xmlns:a16="http://schemas.microsoft.com/office/drawing/2014/main" id="{A6866C23-6EDE-C0AF-7124-50CBF465A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304" y="1678947"/>
            <a:ext cx="297764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en-US" sz="1600" dirty="0">
                <a:solidFill>
                  <a:srgbClr val="0033CC"/>
                </a:solidFill>
                <a:latin typeface="Arial Narrow" pitchFamily="34" charset="0"/>
              </a:rPr>
              <a:t>LPA could be the enabling technology to produce in-house on-demand doses of PET probes of interest at low cost, in an automated, user-friendly device (short-lived, i.e. </a:t>
            </a:r>
            <a:r>
              <a:rPr lang="en-US" sz="1600" baseline="30000" dirty="0">
                <a:solidFill>
                  <a:srgbClr val="0033CC"/>
                </a:solidFill>
                <a:latin typeface="Arial Narrow" pitchFamily="34" charset="0"/>
              </a:rPr>
              <a:t>11</a:t>
            </a:r>
            <a:r>
              <a:rPr lang="en-US" sz="1600" dirty="0">
                <a:solidFill>
                  <a:srgbClr val="0033CC"/>
                </a:solidFill>
                <a:latin typeface="Arial Narrow" pitchFamily="34" charset="0"/>
              </a:rPr>
              <a:t>C). </a:t>
            </a:r>
            <a:endParaRPr lang="es-ES" sz="1600" dirty="0">
              <a:solidFill>
                <a:srgbClr val="0033CC"/>
              </a:solidFill>
              <a:latin typeface="Arial Narrow" pitchFamily="34" charset="0"/>
            </a:endParaRPr>
          </a:p>
        </p:txBody>
      </p:sp>
      <p:sp>
        <p:nvSpPr>
          <p:cNvPr id="50" name="13 CuadroTexto">
            <a:extLst>
              <a:ext uri="{FF2B5EF4-FFF2-40B4-BE49-F238E27FC236}">
                <a16:creationId xmlns:a16="http://schemas.microsoft.com/office/drawing/2014/main" id="{FDD29C14-4D97-00E2-9CE8-92FC6930A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102" y="3509213"/>
            <a:ext cx="5400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GB" noProof="0" dirty="0">
                <a:solidFill>
                  <a:srgbClr val="0033CC"/>
                </a:solidFill>
                <a:latin typeface="Arial Narrow" panose="020B0606020202030204" pitchFamily="34" charset="0"/>
              </a:rPr>
              <a:t>Laser accelerators naturally produce ultra-short particle pulses that meet the requirements of flash radio-therapy. Moreover, they do not require a gantry.</a:t>
            </a:r>
          </a:p>
        </p:txBody>
      </p:sp>
      <p:sp>
        <p:nvSpPr>
          <p:cNvPr id="51" name="18 CuadroTexto">
            <a:extLst>
              <a:ext uri="{FF2B5EF4-FFF2-40B4-BE49-F238E27FC236}">
                <a16:creationId xmlns:a16="http://schemas.microsoft.com/office/drawing/2014/main" id="{FE0A4301-AA42-1E2C-63EC-8E22E3828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4878" y="5337119"/>
            <a:ext cx="53520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3399FF"/>
                </a:solidFill>
                <a:latin typeface="Arial Narrow" pitchFamily="34" charset="0"/>
              </a:rPr>
              <a:t>For materials with low absorption (e.g. biological matter) the phase shift can gives orders of magnitude stronger contrast than absorption</a:t>
            </a:r>
            <a:r>
              <a:rPr lang="en-US" sz="1600" dirty="0">
                <a:solidFill>
                  <a:srgbClr val="3399FF"/>
                </a:solidFill>
                <a:latin typeface="Arial Narrow" pitchFamily="34" charset="0"/>
              </a:rPr>
              <a:t>.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2" name="21 CuadroTexto">
            <a:extLst>
              <a:ext uri="{FF2B5EF4-FFF2-40B4-BE49-F238E27FC236}">
                <a16:creationId xmlns:a16="http://schemas.microsoft.com/office/drawing/2014/main" id="{4497A8D8-936E-E9AE-0805-09D69174E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0076" y="6023211"/>
            <a:ext cx="51959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33CC"/>
                </a:solidFill>
                <a:latin typeface="Arial Narrow" pitchFamily="34" charset="0"/>
              </a:rPr>
              <a:t>Laser-induced X-ray sources fulfill the conditions for phase-contrast imaging: small size sources (~10 </a:t>
            </a:r>
            <a:r>
              <a:rPr lang="en-US" sz="1600" dirty="0">
                <a:solidFill>
                  <a:srgbClr val="0033CC"/>
                </a:solidFill>
                <a:latin typeface="Symbol" pitchFamily="2" charset="2"/>
              </a:rPr>
              <a:t>m</a:t>
            </a:r>
            <a:r>
              <a:rPr lang="en-US" sz="1600" dirty="0">
                <a:solidFill>
                  <a:srgbClr val="0033CC"/>
                </a:solidFill>
                <a:latin typeface="Arial Narrow" pitchFamily="34" charset="0"/>
              </a:rPr>
              <a:t>m) and high fluxes.</a:t>
            </a:r>
          </a:p>
        </p:txBody>
      </p:sp>
      <p:sp>
        <p:nvSpPr>
          <p:cNvPr id="4" name="Text Box 59">
            <a:extLst>
              <a:ext uri="{FF2B5EF4-FFF2-40B4-BE49-F238E27FC236}">
                <a16:creationId xmlns:a16="http://schemas.microsoft.com/office/drawing/2014/main" id="{CBCBA27A-2BA9-1B1A-0E69-C64889861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18" y="6524625"/>
            <a:ext cx="335588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 Narrow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GB" sz="1600" dirty="0">
                <a:solidFill>
                  <a:srgbClr val="777777"/>
                </a:solidFill>
              </a:rPr>
              <a:t> </a:t>
            </a:r>
            <a:r>
              <a:rPr lang="en-GB" sz="1600" dirty="0" err="1">
                <a:solidFill>
                  <a:srgbClr val="777777"/>
                </a:solidFill>
              </a:rPr>
              <a:t>Jornada</a:t>
            </a:r>
            <a:r>
              <a:rPr lang="en-GB" sz="1600" dirty="0">
                <a:solidFill>
                  <a:srgbClr val="777777"/>
                </a:solidFill>
              </a:rPr>
              <a:t> PROMESA, 30 de October de 2025</a:t>
            </a:r>
          </a:p>
        </p:txBody>
      </p:sp>
    </p:spTree>
    <p:extLst>
      <p:ext uri="{BB962C8B-B14F-4D97-AF65-F5344CB8AC3E}">
        <p14:creationId xmlns:p14="http://schemas.microsoft.com/office/powerpoint/2010/main" val="11922021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36103</TotalTime>
  <Words>2939</Words>
  <Application>Microsoft Macintosh PowerPoint</Application>
  <PresentationFormat>Presentación en pantalla (4:3)</PresentationFormat>
  <Paragraphs>475</Paragraphs>
  <Slides>31</Slides>
  <Notes>31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46" baseType="lpstr">
      <vt:lpstr>ＭＳ Ｐゴシック</vt:lpstr>
      <vt:lpstr>Arial</vt:lpstr>
      <vt:lpstr>Arial Narrow</vt:lpstr>
      <vt:lpstr>Cambria Math</vt:lpstr>
      <vt:lpstr>CMU Bright SemiBold</vt:lpstr>
      <vt:lpstr>CMU Sans Serif Medium</vt:lpstr>
      <vt:lpstr>CMU Sans Serif Medium</vt:lpstr>
      <vt:lpstr>Comic Sans MS</vt:lpstr>
      <vt:lpstr>DejaVu Sans</vt:lpstr>
      <vt:lpstr>Segoe UI</vt:lpstr>
      <vt:lpstr>Symbol</vt:lpstr>
      <vt:lpstr>Times New Roman</vt:lpstr>
      <vt:lpstr>Wingdings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lola</dc:creator>
  <cp:lastModifiedBy>Jose Benlliure</cp:lastModifiedBy>
  <cp:revision>92</cp:revision>
  <cp:lastPrinted>1601-01-01T00:00:00Z</cp:lastPrinted>
  <dcterms:created xsi:type="dcterms:W3CDTF">2002-06-07T23:04:37Z</dcterms:created>
  <dcterms:modified xsi:type="dcterms:W3CDTF">2025-10-30T07:46:24Z</dcterms:modified>
</cp:coreProperties>
</file>