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711" r:id="rId6"/>
    <p:sldId id="710" r:id="rId7"/>
    <p:sldId id="714" r:id="rId8"/>
    <p:sldId id="715" r:id="rId9"/>
    <p:sldId id="730" r:id="rId10"/>
    <p:sldId id="716" r:id="rId11"/>
    <p:sldId id="729" r:id="rId12"/>
    <p:sldId id="717" r:id="rId13"/>
    <p:sldId id="731" r:id="rId14"/>
    <p:sldId id="732" r:id="rId15"/>
    <p:sldId id="733" r:id="rId16"/>
    <p:sldId id="718" r:id="rId17"/>
    <p:sldId id="719" r:id="rId18"/>
    <p:sldId id="720" r:id="rId19"/>
    <p:sldId id="721" r:id="rId20"/>
    <p:sldId id="722" r:id="rId21"/>
    <p:sldId id="723" r:id="rId22"/>
    <p:sldId id="724" r:id="rId23"/>
    <p:sldId id="734" r:id="rId24"/>
    <p:sldId id="725" r:id="rId25"/>
    <p:sldId id="736" r:id="rId26"/>
    <p:sldId id="735" r:id="rId27"/>
    <p:sldId id="726" r:id="rId28"/>
    <p:sldId id="72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9C0DA"/>
    <a:srgbClr val="482583"/>
    <a:srgbClr val="FECF9C"/>
    <a:srgbClr val="532476"/>
    <a:srgbClr val="414042"/>
    <a:srgbClr val="CBA9E5"/>
    <a:srgbClr val="F39200"/>
    <a:srgbClr val="8FFF6F"/>
    <a:srgbClr val="EA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B7E6C-3B14-4FFD-AE82-BDFFA5CF0743}" v="121" dt="2025-10-30T06:21:00.796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31" autoAdjust="0"/>
    <p:restoredTop sz="90409" autoAdjust="0"/>
  </p:normalViewPr>
  <p:slideViewPr>
    <p:cSldViewPr snapToGrid="0">
      <p:cViewPr>
        <p:scale>
          <a:sx n="125" d="100"/>
          <a:sy n="125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E3799-1F3F-4BA5-B64A-12E812938007}" type="datetimeFigureOut">
              <a:rPr lang="nl-NL" smtClean="0"/>
              <a:t>29-10-2025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2A601-FDAF-47ED-9D1E-5B5D977FAA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14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3920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1449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82583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Subtitle/Date/Extra info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886" y="456365"/>
            <a:ext cx="2609850" cy="91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18" y="-109448"/>
            <a:ext cx="3775184" cy="302492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44817" y="6458712"/>
            <a:ext cx="11302365" cy="0"/>
          </a:xfrm>
          <a:prstGeom prst="line">
            <a:avLst/>
          </a:prstGeom>
          <a:ln w="12700">
            <a:solidFill>
              <a:srgbClr val="F392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1" y="6540346"/>
            <a:ext cx="843980" cy="189406"/>
          </a:xfrm>
          <a:prstGeom prst="rect">
            <a:avLst/>
          </a:prstGeom>
        </p:spPr>
      </p:pic>
      <p:pic>
        <p:nvPicPr>
          <p:cNvPr id="11" name="Picture 1" descr="Description: Description: Description: Description: Description: cid:7be816a6-b2a9-454e-8cd6-4f56ec462d38@unimaas.nl">
            <a:extLst>
              <a:ext uri="{FF2B5EF4-FFF2-40B4-BE49-F238E27FC236}">
                <a16:creationId xmlns:a16="http://schemas.microsoft.com/office/drawing/2014/main" id="{8C5F052C-DDDD-42A1-BFC1-35649D8C2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36" y="6497046"/>
            <a:ext cx="367295" cy="34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mumc.nl/sites/default/files/styles/token-image-medium/public/uploads/mumc_logo_web1200_0.png?itok=T9z30nnA">
            <a:extLst>
              <a:ext uri="{FF2B5EF4-FFF2-40B4-BE49-F238E27FC236}">
                <a16:creationId xmlns:a16="http://schemas.microsoft.com/office/drawing/2014/main" id="{1999FCC7-BDB2-43C9-80E3-35CAD53638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45" y="6503176"/>
            <a:ext cx="1632715" cy="33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6" y="6545470"/>
            <a:ext cx="939644" cy="296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64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4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16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76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82583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128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0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85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94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6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363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oco" panose="020B0504050202020203" pitchFamily="34" charset="0"/>
                <a:cs typeface="Foco" panose="020B0504050202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A114-0E35-4B1F-8F95-54AEEE629766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8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3982" y="61027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39200"/>
                </a:solidFill>
              </a:defRPr>
            </a:lvl1pPr>
          </a:lstStyle>
          <a:p>
            <a:fld id="{4AA1A114-0E35-4B1F-8F95-54AEEE6297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4817" y="6458712"/>
            <a:ext cx="11302365" cy="0"/>
          </a:xfrm>
          <a:prstGeom prst="line">
            <a:avLst/>
          </a:prstGeom>
          <a:ln w="12700">
            <a:solidFill>
              <a:srgbClr val="F392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1" y="6540346"/>
            <a:ext cx="843980" cy="189406"/>
          </a:xfrm>
          <a:prstGeom prst="rect">
            <a:avLst/>
          </a:prstGeom>
        </p:spPr>
      </p:pic>
      <p:pic>
        <p:nvPicPr>
          <p:cNvPr id="9" name="Picture 1" descr="Description: Description: Description: Description: Description: cid:7be816a6-b2a9-454e-8cd6-4f56ec462d38@unimaas.nl">
            <a:extLst>
              <a:ext uri="{FF2B5EF4-FFF2-40B4-BE49-F238E27FC236}">
                <a16:creationId xmlns:a16="http://schemas.microsoft.com/office/drawing/2014/main" id="{8C5F052C-DDDD-42A1-BFC1-35649D8C2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36" y="6497046"/>
            <a:ext cx="367295" cy="34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mumc.nl/sites/default/files/styles/token-image-medium/public/uploads/mumc_logo_web1200_0.png?itok=T9z30nnA">
            <a:extLst>
              <a:ext uri="{FF2B5EF4-FFF2-40B4-BE49-F238E27FC236}">
                <a16:creationId xmlns:a16="http://schemas.microsoft.com/office/drawing/2014/main" id="{1999FCC7-BDB2-43C9-80E3-35CAD53638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45" y="6503176"/>
            <a:ext cx="1632715" cy="33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6" y="6545470"/>
            <a:ext cx="939644" cy="2965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0849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39200"/>
          </a:solidFill>
          <a:latin typeface="Foco" panose="020B0504050202020203" pitchFamily="34" charset="0"/>
          <a:ea typeface="+mj-ea"/>
          <a:cs typeface="Foco" panose="020B0504050202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258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258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258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258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258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1950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Model-Based Dose Calculation in Brachytherapy: Current Status and Future Directions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63786"/>
            <a:ext cx="9144000" cy="714498"/>
          </a:xfrm>
        </p:spPr>
        <p:txBody>
          <a:bodyPr>
            <a:normAutofit/>
          </a:bodyPr>
          <a:lstStyle/>
          <a:p>
            <a:r>
              <a:rPr lang="nl-NL" dirty="0"/>
              <a:t>Gabriel Paiva Fonseca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977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00211-1BFC-8559-5E0B-86C18878F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0B7A-BD40-2F3C-9045-D7664B3E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85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Voxel-by-voxel cross-section assignment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2526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EB87-C3E4-0551-9637-A5052B05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Mat. Characterization and segmentation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AD0F-DFE0-F56B-5A2A-BC5FA7182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04" y="1405001"/>
            <a:ext cx="10515600" cy="4351338"/>
          </a:xfrm>
        </p:spPr>
        <p:txBody>
          <a:bodyPr/>
          <a:lstStyle/>
          <a:p>
            <a:r>
              <a:rPr lang="en-US" dirty="0"/>
              <a:t>Material characterization</a:t>
            </a:r>
          </a:p>
          <a:p>
            <a:r>
              <a:rPr lang="en-US" dirty="0"/>
              <a:t>CT/CBCT/DECT/Spectral segmentation</a:t>
            </a:r>
          </a:p>
          <a:p>
            <a:r>
              <a:rPr lang="en-US" dirty="0"/>
              <a:t>CT artefacts</a:t>
            </a:r>
          </a:p>
          <a:p>
            <a:r>
              <a:rPr lang="en-US" dirty="0"/>
              <a:t>Calcifications … Applicators … etc.</a:t>
            </a:r>
          </a:p>
          <a:p>
            <a:r>
              <a:rPr lang="en-US" dirty="0"/>
              <a:t>Contrast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FE173-400C-360A-D9F9-E2904D9C83B2}"/>
              </a:ext>
            </a:extLst>
          </p:cNvPr>
          <p:cNvSpPr txBox="1"/>
          <p:nvPr/>
        </p:nvSpPr>
        <p:spPr>
          <a:xfrm>
            <a:off x="1438656" y="4652510"/>
            <a:ext cx="8558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 common in brachytherapy … additional steps</a:t>
            </a:r>
          </a:p>
        </p:txBody>
      </p:sp>
    </p:spTree>
    <p:extLst>
      <p:ext uri="{BB962C8B-B14F-4D97-AF65-F5344CB8AC3E}">
        <p14:creationId xmlns:p14="http://schemas.microsoft.com/office/powerpoint/2010/main" val="7887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5797-ADDA-73B9-3EFD-A2159A2F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3ABBA-C971-7D38-68F2-159AFE16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85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Commissioning TG186 and beyond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6567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EA9DE1-4F8A-B171-457E-73EB088A747E}"/>
              </a:ext>
            </a:extLst>
          </p:cNvPr>
          <p:cNvSpPr txBox="1"/>
          <p:nvPr/>
        </p:nvSpPr>
        <p:spPr>
          <a:xfrm>
            <a:off x="1139952" y="2847132"/>
            <a:ext cx="10213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The TG-186 report introduced two levels of</a:t>
            </a:r>
            <a:r>
              <a:rPr lang="en-US" dirty="0"/>
              <a:t> </a:t>
            </a:r>
            <a:r>
              <a:rPr lang="en-NL" dirty="0"/>
              <a:t>commissioning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Level 1 pertains to the veriﬁcation</a:t>
            </a:r>
            <a:r>
              <a:rPr lang="en-US" dirty="0"/>
              <a:t> </a:t>
            </a:r>
            <a:r>
              <a:rPr lang="en-NL" dirty="0"/>
              <a:t>of the algorithm in reference conditions for the dosimetric characterization of a source according to TG-43.</a:t>
            </a:r>
            <a:r>
              <a:rPr lang="en-US" dirty="0"/>
              <a:t> </a:t>
            </a:r>
            <a:r>
              <a:rPr lang="en-NL" dirty="0"/>
              <a:t>Tolerances &lt; 2% (in dose or dose rate) are expected</a:t>
            </a:r>
            <a:r>
              <a:rPr lang="en-US" dirty="0"/>
              <a:t> </a:t>
            </a:r>
            <a:r>
              <a:rPr lang="en-NL" dirty="0"/>
              <a:t>at clinically relevant distances.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Level 2 pertains</a:t>
            </a:r>
            <a:r>
              <a:rPr lang="en-US" dirty="0"/>
              <a:t> </a:t>
            </a:r>
            <a:r>
              <a:rPr lang="en-NL" dirty="0"/>
              <a:t>to the comparison of the end-user’s MBDCA results</a:t>
            </a:r>
            <a:r>
              <a:rPr lang="en-US" dirty="0"/>
              <a:t> </a:t>
            </a:r>
            <a:r>
              <a:rPr lang="en-NL" dirty="0"/>
              <a:t>with corresponding reference data in speciﬁc virtual</a:t>
            </a:r>
            <a:r>
              <a:rPr lang="en-US" dirty="0"/>
              <a:t> </a:t>
            </a:r>
            <a:r>
              <a:rPr lang="en-NL" dirty="0"/>
              <a:t>phantoms mimicking clinical scenarios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8710F-CB40-82F4-3C33-E91EF0BB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5" y="72364"/>
            <a:ext cx="6096000" cy="213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8ADB7-7D9D-CE34-A89A-6E22FEE9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624" y="0"/>
            <a:ext cx="3342599" cy="8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5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F727-93FA-F9B0-EB35-90E8BC73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Workflow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3AD1-4C74-78C9-D00C-86EC46B73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6" y="1801241"/>
            <a:ext cx="5184648" cy="4351338"/>
          </a:xfrm>
        </p:spPr>
        <p:txBody>
          <a:bodyPr/>
          <a:lstStyle/>
          <a:p>
            <a:r>
              <a:rPr lang="en-US" dirty="0"/>
              <a:t>Based on reference data</a:t>
            </a:r>
          </a:p>
          <a:p>
            <a:r>
              <a:rPr lang="en-US" dirty="0"/>
              <a:t>User most know limitations of the model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DB8DA-1524-5967-09BE-455C44E1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3"/>
          <a:stretch>
            <a:fillRect/>
          </a:stretch>
        </p:blipFill>
        <p:spPr>
          <a:xfrm>
            <a:off x="5957787" y="129731"/>
            <a:ext cx="5954748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4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3E09-4C38-0A03-DB38-1CCA2A7B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What about now …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465DC-F2C8-3A2E-CA14-92EE65B6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1343818"/>
            <a:ext cx="6044912" cy="3435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280E1-C5E1-C747-CAE9-6FDE511E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79" y="4181129"/>
            <a:ext cx="6293521" cy="1771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3CBF53-563A-3BD8-71F3-9116B19A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819" y="289379"/>
            <a:ext cx="4420217" cy="2772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83C7C8-7E7E-D678-94C1-ABE2B58DBD3A}"/>
              </a:ext>
            </a:extLst>
          </p:cNvPr>
          <p:cNvSpPr txBox="1"/>
          <p:nvPr/>
        </p:nvSpPr>
        <p:spPr>
          <a:xfrm>
            <a:off x="381600" y="5329516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Moving to </a:t>
            </a:r>
            <a:r>
              <a:rPr lang="en-US" dirty="0" err="1"/>
              <a:t>Zenodo</a:t>
            </a:r>
            <a:r>
              <a:rPr lang="en-US" dirty="0"/>
              <a:t> soon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0004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13E1-E497-9F75-1DDA-8706CE8D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GYN case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9714A-89B9-7EB6-76DF-024879B0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576120"/>
            <a:ext cx="4909441" cy="32762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Coming: </a:t>
            </a:r>
          </a:p>
          <a:p>
            <a:pPr lvl="1"/>
            <a:r>
              <a:rPr lang="en-US" dirty="0"/>
              <a:t>Head and Neck</a:t>
            </a:r>
          </a:p>
          <a:p>
            <a:pPr lvl="1"/>
            <a:r>
              <a:rPr lang="en-US" dirty="0"/>
              <a:t>Prostate Iodine </a:t>
            </a:r>
          </a:p>
          <a:p>
            <a:r>
              <a:rPr lang="en-US" dirty="0"/>
              <a:t>In-preparation:</a:t>
            </a:r>
          </a:p>
          <a:p>
            <a:pPr lvl="1"/>
            <a:r>
              <a:rPr lang="en-US" dirty="0"/>
              <a:t>Valencia/Leipzig</a:t>
            </a:r>
          </a:p>
          <a:p>
            <a:pPr lvl="1"/>
            <a:r>
              <a:rPr lang="en-US" dirty="0"/>
              <a:t>Skin</a:t>
            </a:r>
          </a:p>
          <a:p>
            <a:pPr lvl="1"/>
            <a:r>
              <a:rPr lang="en-US" dirty="0"/>
              <a:t>Neuro – Gamma tile</a:t>
            </a:r>
          </a:p>
          <a:p>
            <a:pPr lvl="1"/>
            <a:r>
              <a:rPr lang="en-US" dirty="0"/>
              <a:t>60Co - Gyn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EEAB1-8563-9A73-3804-50058B6B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59" y="681036"/>
            <a:ext cx="5111130" cy="2953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9D6FB2-83C8-6C3E-2D76-12BA30C88453}"/>
              </a:ext>
            </a:extLst>
          </p:cNvPr>
          <p:cNvSpPr txBox="1"/>
          <p:nvPr/>
        </p:nvSpPr>
        <p:spPr>
          <a:xfrm>
            <a:off x="6096000" y="4465624"/>
            <a:ext cx="5004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Case not intended to proof clinical relevance, but to provide a reference for a wide variety of scenarios </a:t>
            </a:r>
            <a:endParaRPr lang="en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39E6-AD62-0E7D-9E06-C4A12141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737649"/>
          </a:xfrm>
        </p:spPr>
        <p:txBody>
          <a:bodyPr/>
          <a:lstStyle/>
          <a:p>
            <a:r>
              <a:rPr lang="en-US" dirty="0"/>
              <a:t>Clinical use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8063-5F76-8297-DF7B-F8FE879DF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16" y="995585"/>
            <a:ext cx="10515600" cy="4351338"/>
          </a:xfrm>
        </p:spPr>
        <p:txBody>
          <a:bodyPr/>
          <a:lstStyle/>
          <a:p>
            <a:r>
              <a:rPr lang="en-US" dirty="0"/>
              <a:t>Available TPS</a:t>
            </a:r>
          </a:p>
          <a:p>
            <a:pPr lvl="1"/>
            <a:r>
              <a:rPr lang="en-US" dirty="0" err="1"/>
              <a:t>Oncentra</a:t>
            </a:r>
            <a:r>
              <a:rPr lang="en-US" dirty="0"/>
              <a:t> ACE – Collapse cone </a:t>
            </a:r>
          </a:p>
          <a:p>
            <a:pPr lvl="1"/>
            <a:r>
              <a:rPr lang="en-US" dirty="0" err="1"/>
              <a:t>BrachyVision</a:t>
            </a:r>
            <a:r>
              <a:rPr lang="en-US" dirty="0"/>
              <a:t> – </a:t>
            </a:r>
            <a:r>
              <a:rPr lang="en-US" dirty="0" err="1"/>
              <a:t>AcurosBV</a:t>
            </a:r>
            <a:r>
              <a:rPr lang="en-US" dirty="0"/>
              <a:t> Deterministic approach</a:t>
            </a:r>
          </a:p>
          <a:p>
            <a:pPr lvl="1"/>
            <a:r>
              <a:rPr lang="en-US" dirty="0" err="1"/>
              <a:t>RayStation</a:t>
            </a:r>
            <a:r>
              <a:rPr lang="en-US" dirty="0"/>
              <a:t> - MC</a:t>
            </a:r>
          </a:p>
          <a:p>
            <a:pPr lvl="1"/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1C16C-895A-CE01-26DB-A35C27F48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599" y="149185"/>
            <a:ext cx="4414569" cy="2539001"/>
          </a:xfrm>
          <a:prstGeom prst="rect">
            <a:avLst/>
          </a:prstGeom>
        </p:spPr>
      </p:pic>
      <p:pic>
        <p:nvPicPr>
          <p:cNvPr id="2050" name="Picture 2" descr="Brachytherapy | Varian">
            <a:extLst>
              <a:ext uri="{FF2B5EF4-FFF2-40B4-BE49-F238E27FC236}">
                <a16:creationId xmlns:a16="http://schemas.microsoft.com/office/drawing/2014/main" id="{8531D0FA-2632-D6F8-567A-FAAEA2BC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27" y="3000566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chytherapy in RayStation | RaySearch ...">
            <a:extLst>
              <a:ext uri="{FF2B5EF4-FFF2-40B4-BE49-F238E27FC236}">
                <a16:creationId xmlns:a16="http://schemas.microsoft.com/office/drawing/2014/main" id="{0BB39F06-3192-CD33-AA73-AFE349B12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97" y="3873976"/>
            <a:ext cx="2988091" cy="19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78B31F-5BDB-9C4F-4A6D-C8BAEF38D56C}"/>
              </a:ext>
            </a:extLst>
          </p:cNvPr>
          <p:cNvSpPr txBox="1"/>
          <p:nvPr/>
        </p:nvSpPr>
        <p:spPr>
          <a:xfrm>
            <a:off x="6961632" y="5493083"/>
            <a:ext cx="4322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Mostly in research setting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Very slow clinical adoption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6461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2CBD-6AEE-E042-2397-23493D14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GYN</a:t>
            </a:r>
            <a:endParaRPr lang="en-NL" dirty="0"/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F855C856-D9AC-79F8-10EA-D721A5FCEE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AD9A0-C33D-81F3-A35B-BE93DB98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6" y="1325563"/>
            <a:ext cx="6312888" cy="37751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F8440-F89E-DD6E-5527-D521FA7AA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488" y="1981200"/>
            <a:ext cx="5410200" cy="455542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800" i="1" dirty="0"/>
              <a:t>This study includes 32 patients with a total of 156 fractions treated with T&amp;O applicators with titanium interstitial needles. ... The </a:t>
            </a:r>
            <a:r>
              <a:rPr lang="en-US" sz="1800" i="1" dirty="0" err="1"/>
              <a:t>AcurosBV</a:t>
            </a:r>
            <a:r>
              <a:rPr lang="en-US" sz="1800" i="1" dirty="0"/>
              <a:t> calculated doses are always lower than TG43 calculated dose. The average dose reduction was 4.20 % for target and 5.90 % for OARs. The maximal dose reduction was 9.68% for target and 29.03% for vaginal wall OAR.</a:t>
            </a:r>
          </a:p>
          <a:p>
            <a:pPr algn="just"/>
            <a:endParaRPr lang="en-US" sz="1800" i="1" dirty="0"/>
          </a:p>
          <a:p>
            <a:pPr algn="just"/>
            <a:r>
              <a:rPr lang="en-US" sz="1800" i="1" dirty="0"/>
              <a:t>Clinical implementation of a MBDCA </a:t>
            </a:r>
            <a:r>
              <a:rPr lang="en-US" sz="1800" i="1" dirty="0" err="1"/>
              <a:t>AcurosBV</a:t>
            </a:r>
            <a:r>
              <a:rPr lang="en-US" sz="1800" i="1" dirty="0"/>
              <a:t> style algorithm is challenging due to both logistical </a:t>
            </a:r>
            <a:r>
              <a:rPr lang="en-US" sz="1800" b="1" i="1" dirty="0"/>
              <a:t>complexities and strain on computational resources. </a:t>
            </a:r>
            <a:r>
              <a:rPr lang="en-US" sz="1800" i="1" dirty="0"/>
              <a:t>The results of this study do not present enough clinical dosimetric change to warrant using an MBDCA approach for the primary algorithm for HDR 192Ir T&amp;O gynecological treatments. However, MBDCA approach could be utilized as a supplemental check or verification tool. Due to </a:t>
            </a:r>
            <a:r>
              <a:rPr lang="en-US" sz="1800" b="1" i="1" dirty="0"/>
              <a:t>calculation speed</a:t>
            </a:r>
            <a:r>
              <a:rPr lang="en-US" sz="1800" i="1" dirty="0"/>
              <a:t>, TG43 could be utilized as the primary algorithm with </a:t>
            </a:r>
            <a:r>
              <a:rPr lang="en-US" sz="1800" i="1" dirty="0" err="1"/>
              <a:t>AcurosBV</a:t>
            </a:r>
            <a:r>
              <a:rPr lang="en-US" sz="1800" i="1" dirty="0"/>
              <a:t> calculated dose as a second verification check.</a:t>
            </a:r>
            <a:endParaRPr lang="en-NL" sz="1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007C-B936-C5E2-FA20-D5C0374B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80" y="96244"/>
            <a:ext cx="4686694" cy="12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23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5673-127B-F862-3CA6-1F38B069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Lung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19F4F-2B8A-2BDE-5554-254DF477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665" y="2026793"/>
            <a:ext cx="4955792" cy="4351338"/>
          </a:xfrm>
        </p:spPr>
        <p:txBody>
          <a:bodyPr/>
          <a:lstStyle/>
          <a:p>
            <a:r>
              <a:rPr lang="en-US" dirty="0"/>
              <a:t>Lung – to be submitted</a:t>
            </a:r>
          </a:p>
          <a:p>
            <a:r>
              <a:rPr lang="en-US" dirty="0"/>
              <a:t>Large differences in low dose regions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AF8F3-C870-A84E-8373-5A286053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92" y="130848"/>
            <a:ext cx="5895343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8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6F7A-5E7B-77F0-2475-1FF0F56D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178B-6497-319F-E640-A9D125747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544" y="1825625"/>
            <a:ext cx="7763256" cy="4351338"/>
          </a:xfrm>
        </p:spPr>
        <p:txBody>
          <a:bodyPr/>
          <a:lstStyle/>
          <a:p>
            <a:r>
              <a:rPr lang="en-US" dirty="0"/>
              <a:t>TG43</a:t>
            </a:r>
          </a:p>
          <a:p>
            <a:r>
              <a:rPr lang="en-US" dirty="0"/>
              <a:t>TG186</a:t>
            </a:r>
          </a:p>
          <a:p>
            <a:r>
              <a:rPr lang="en-US" dirty="0"/>
              <a:t>TPS commissioning</a:t>
            </a:r>
          </a:p>
          <a:p>
            <a:r>
              <a:rPr lang="en-US" dirty="0"/>
              <a:t>Reference database </a:t>
            </a:r>
          </a:p>
          <a:p>
            <a:r>
              <a:rPr lang="en-US" dirty="0"/>
              <a:t>Clinical results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3025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AE5C7-7839-B6D4-1815-F25CB873F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6ECE-D41C-3674-F278-5407F25F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Liver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BA02-1548-B3E9-E5F8-1F20BE8B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88" y="1375099"/>
            <a:ext cx="4955792" cy="4351338"/>
          </a:xfrm>
        </p:spPr>
        <p:txBody>
          <a:bodyPr/>
          <a:lstStyle/>
          <a:p>
            <a:r>
              <a:rPr lang="en-US" dirty="0"/>
              <a:t>Up to ~7% V5Gy</a:t>
            </a:r>
          </a:p>
          <a:p>
            <a:r>
              <a:rPr lang="en-US" dirty="0"/>
              <a:t>Similar CTV coverage 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9AB81-EA59-0159-8152-2FFD7CDA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368" y="136225"/>
            <a:ext cx="5846064" cy="1673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C3046-C02C-104B-7827-7B076F2B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929"/>
          <a:stretch>
            <a:fillRect/>
          </a:stretch>
        </p:blipFill>
        <p:spPr>
          <a:xfrm>
            <a:off x="4481032" y="2096720"/>
            <a:ext cx="3229936" cy="2908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C6CFC-F555-C8CE-C0AE-E345D415C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6" t="48181" r="987" b="25952"/>
          <a:stretch>
            <a:fillRect/>
          </a:stretch>
        </p:blipFill>
        <p:spPr>
          <a:xfrm>
            <a:off x="8034528" y="3333423"/>
            <a:ext cx="3425951" cy="28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37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4742-E6F0-8E30-67E5-E88A0311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Where can it be more important ? </a:t>
            </a:r>
            <a:endParaRPr lang="en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01B97B-35FB-F861-B9D6-C9BC50E79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5264" y="3866825"/>
            <a:ext cx="4388055" cy="2486565"/>
          </a:xfrm>
          <a:prstGeom prst="rect">
            <a:avLst/>
          </a:prstGeom>
        </p:spPr>
      </p:pic>
      <p:pic>
        <p:nvPicPr>
          <p:cNvPr id="4098" name="Picture 2" descr="Aronnijs Fotogr Maastro14nov23 HR 003">
            <a:extLst>
              <a:ext uri="{FF2B5EF4-FFF2-40B4-BE49-F238E27FC236}">
                <a16:creationId xmlns:a16="http://schemas.microsoft.com/office/drawing/2014/main" id="{F1BF0D37-CAB2-D47C-F348-19E58B73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784" y="1143000"/>
            <a:ext cx="3342132" cy="222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14647-99DE-3153-54CF-37A81983F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0" y="1820186"/>
            <a:ext cx="2187282" cy="1740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4CCEE-46C6-677B-544A-91D4760B1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79" y="3439803"/>
            <a:ext cx="2969429" cy="167030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5E58A-1F0A-498A-9641-40012D058590}"/>
              </a:ext>
            </a:extLst>
          </p:cNvPr>
          <p:cNvSpPr txBox="1">
            <a:spLocks/>
          </p:cNvSpPr>
          <p:nvPr/>
        </p:nvSpPr>
        <p:spPr>
          <a:xfrm>
            <a:off x="179497" y="2958521"/>
            <a:ext cx="4955792" cy="2511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Low energy – Lacking TPS</a:t>
            </a:r>
            <a:endParaRPr lang="en-N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F5B5D8-6E61-D29F-72D8-82A0CAB82C9D}"/>
              </a:ext>
            </a:extLst>
          </p:cNvPr>
          <p:cNvSpPr txBox="1">
            <a:spLocks/>
          </p:cNvSpPr>
          <p:nvPr/>
        </p:nvSpPr>
        <p:spPr>
          <a:xfrm>
            <a:off x="1206794" y="1200278"/>
            <a:ext cx="4955792" cy="2511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Skin and shielded applicators</a:t>
            </a:r>
          </a:p>
          <a:p>
            <a:pPr marL="0" indent="0">
              <a:buNone/>
            </a:pPr>
            <a:r>
              <a:rPr lang="en-US" dirty="0"/>
              <a:t>Needs to be added to the TPS library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1520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7C79-4C3E-D885-D398-A56CC3A4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3D printed applicators</a:t>
            </a:r>
            <a:endParaRPr lang="en-NL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399641F-A547-292D-1561-AE04D9EF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2029710"/>
            <a:ext cx="8930640" cy="440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19DFF94-F437-FD80-840D-7F80FCCD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" y="1787652"/>
            <a:ext cx="1943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063B5-F9D3-D6EB-BD9B-1225CCB3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72" y="60036"/>
            <a:ext cx="4784686" cy="15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6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35D5F-AC5F-30AF-AD12-F74676FF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CDB5-FCA0-44BC-736E-CB7AA3D5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Where can it be more important ? </a:t>
            </a:r>
            <a:endParaRPr lang="en-NL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216C6F8-89AE-A634-9100-3A0B47D34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2" t="6985"/>
          <a:stretch>
            <a:fillRect/>
          </a:stretch>
        </p:blipFill>
        <p:spPr bwMode="auto">
          <a:xfrm>
            <a:off x="7262791" y="2852927"/>
            <a:ext cx="4118441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D3C43-3B0E-F227-087B-83D48EF2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281" y="1912195"/>
            <a:ext cx="4916375" cy="781268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EF77770-F5D2-3911-E668-C9C21B38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" y="1325563"/>
            <a:ext cx="5203672" cy="39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0387CB-8399-371E-BE1A-C0B6184C1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34" y="5333999"/>
            <a:ext cx="3869850" cy="10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44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EE6E-D2EE-CC78-CDC7-E367A0AE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D4F12-2BF4-0CA9-6B64-3319D9EEA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data needed</a:t>
            </a:r>
          </a:p>
          <a:p>
            <a:r>
              <a:rPr lang="en-US" dirty="0"/>
              <a:t>TPS adoption is very slow ($$$)</a:t>
            </a:r>
          </a:p>
          <a:p>
            <a:r>
              <a:rPr lang="en-US" dirty="0"/>
              <a:t>Limited possibility in TPS for customization </a:t>
            </a:r>
          </a:p>
          <a:p>
            <a:r>
              <a:rPr lang="en-US" dirty="0"/>
              <a:t>New possibilities including for dosimetry (</a:t>
            </a:r>
            <a:r>
              <a:rPr lang="en-US" dirty="0" err="1"/>
              <a:t>e.g.g</a:t>
            </a:r>
            <a:r>
              <a:rPr lang="en-US" dirty="0"/>
              <a:t> energy correction)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48182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A737-B1F7-7A18-7288-4903E30D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168" y="2761488"/>
            <a:ext cx="3407664" cy="855536"/>
          </a:xfrm>
        </p:spPr>
        <p:txBody>
          <a:bodyPr/>
          <a:lstStyle/>
          <a:p>
            <a:r>
              <a:rPr lang="en-US" dirty="0"/>
              <a:t>Thank you !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5495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0A9E-D493-4B04-BC0C-21A76B25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82668"/>
          </a:xfrm>
        </p:spPr>
        <p:txBody>
          <a:bodyPr>
            <a:normAutofit fontScale="90000"/>
          </a:bodyPr>
          <a:lstStyle/>
          <a:p>
            <a:r>
              <a:rPr lang="en-US" dirty="0"/>
              <a:t>TG43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540C93-EA49-DE28-2E6E-EEA8669B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6772"/>
          <a:stretch>
            <a:fillRect/>
          </a:stretch>
        </p:blipFill>
        <p:spPr>
          <a:xfrm>
            <a:off x="7158625" y="1"/>
            <a:ext cx="4908727" cy="789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989F1F-1F95-CDB5-ACA8-F10EE161A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432" y="3658309"/>
            <a:ext cx="3783864" cy="809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97AC3-F7B2-FB57-4DB0-1CF050FC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29" y="1002082"/>
            <a:ext cx="2916916" cy="182483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A2A3107-9A85-74FA-23EA-7546DE5CA4E7}"/>
              </a:ext>
            </a:extLst>
          </p:cNvPr>
          <p:cNvSpPr txBox="1">
            <a:spLocks/>
          </p:cNvSpPr>
          <p:nvPr/>
        </p:nvSpPr>
        <p:spPr>
          <a:xfrm>
            <a:off x="1060537" y="1002082"/>
            <a:ext cx="4025030" cy="1986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Simple formalism</a:t>
            </a:r>
          </a:p>
          <a:p>
            <a:r>
              <a:rPr lang="nl-NL" dirty="0"/>
              <a:t>Tabulated data</a:t>
            </a:r>
          </a:p>
          <a:p>
            <a:r>
              <a:rPr lang="nl-NL" dirty="0"/>
              <a:t>Easy to implement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CC912E-C542-4679-86A8-B3B2E8A4A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605" y="4240928"/>
            <a:ext cx="3553455" cy="152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7AA6-C60B-8406-0227-58F60328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76822"/>
          </a:xfrm>
        </p:spPr>
        <p:txBody>
          <a:bodyPr/>
          <a:lstStyle/>
          <a:p>
            <a:r>
              <a:rPr lang="en-US" dirty="0"/>
              <a:t>TG43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211D6-531B-0B72-FF26-F64E9517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1027"/>
            <a:ext cx="10515600" cy="2080952"/>
          </a:xfrm>
        </p:spPr>
        <p:txBody>
          <a:bodyPr/>
          <a:lstStyle/>
          <a:p>
            <a:r>
              <a:rPr lang="en-US" dirty="0"/>
              <a:t>Robust … but a bit insensitive</a:t>
            </a:r>
            <a:endParaRPr lang="en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6588AC-0711-9E69-0E49-3A3B9C8E0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r="67226"/>
          <a:stretch>
            <a:fillRect/>
          </a:stretch>
        </p:blipFill>
        <p:spPr bwMode="auto">
          <a:xfrm>
            <a:off x="4627853" y="1288530"/>
            <a:ext cx="2238755" cy="20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uction of Metal Artifacts from Hip Prostheses on CT Images of the Pelvis:  Value of Iterative Reconstructions | Radiology">
            <a:extLst>
              <a:ext uri="{FF2B5EF4-FFF2-40B4-BE49-F238E27FC236}">
                <a16:creationId xmlns:a16="http://schemas.microsoft.com/office/drawing/2014/main" id="{94C76CA1-9842-45B1-7851-00EA91FF7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08" y="1288530"/>
            <a:ext cx="3881117" cy="20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0C092-9B2B-9FAF-FCBB-C252CFA42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29" y="4255669"/>
            <a:ext cx="2065291" cy="20652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02AD34-64B1-67A5-824E-3FF59039F027}"/>
              </a:ext>
            </a:extLst>
          </p:cNvPr>
          <p:cNvSpPr txBox="1">
            <a:spLocks/>
          </p:cNvSpPr>
          <p:nvPr/>
        </p:nvSpPr>
        <p:spPr>
          <a:xfrm>
            <a:off x="838200" y="775038"/>
            <a:ext cx="10515600" cy="2080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25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Robust … can handle bad images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573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F7FA4-CD30-409C-5862-3836B5A7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63879"/>
          </a:xfrm>
        </p:spPr>
        <p:txBody>
          <a:bodyPr>
            <a:normAutofit fontScale="90000"/>
          </a:bodyPr>
          <a:lstStyle/>
          <a:p>
            <a:r>
              <a:rPr lang="en-US" dirty="0"/>
              <a:t>TG186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D7AA2-D2B4-8013-2D31-A2EF1B5E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512" y="0"/>
            <a:ext cx="7239488" cy="1590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BA87AA-6985-1564-A386-A5E4F206843B}"/>
              </a:ext>
            </a:extLst>
          </p:cNvPr>
          <p:cNvSpPr txBox="1"/>
          <p:nvPr/>
        </p:nvSpPr>
        <p:spPr>
          <a:xfrm>
            <a:off x="471292" y="2029154"/>
            <a:ext cx="782093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report addresses three major issues associated with the advent of MBDCAs, namely,</a:t>
            </a:r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Choice of dose speciﬁcation medium (Sec. III), because there are energy-dependent differences even when non water materials are included in the radiation-transport model depending on whether dose is speciﬁed to a water reference medium or the local tissue medium.</a:t>
            </a:r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Voxel-by-voxel cross-section assignment, as neither conventional single-energy CT nor ICRU/ICRP tissue composition recipes are de facto accurate guides for the task (Sec. IV).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pPr marL="342900" indent="-342900">
              <a:buAutoNum type="arabicParenBoth"/>
            </a:pPr>
            <a:r>
              <a:rPr lang="en-US" dirty="0"/>
              <a:t>Commissioning procedures for MBDCAs (Sec. V).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8830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5464-8093-C958-933F-7D28ABE1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851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Dose Speciﬁcation Medium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2196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7473B8-E720-BAA1-7F90-51F1C8A7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837705"/>
            <a:ext cx="9467785" cy="54001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DF7FB3-4CBF-7CD1-C37F-33718A18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758564"/>
          </a:xfrm>
        </p:spPr>
        <p:txBody>
          <a:bodyPr/>
          <a:lstStyle/>
          <a:p>
            <a:r>
              <a:rPr lang="en-US" dirty="0"/>
              <a:t>Dose reporting</a:t>
            </a:r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8D4EF6-E461-D411-0CAB-CE9D37FDB726}"/>
              </a:ext>
            </a:extLst>
          </p:cNvPr>
          <p:cNvSpPr/>
          <p:nvPr/>
        </p:nvSpPr>
        <p:spPr>
          <a:xfrm>
            <a:off x="1465545" y="3089753"/>
            <a:ext cx="1202499" cy="3987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49908B-C76B-8541-4FD9-B074D544EC41}"/>
              </a:ext>
            </a:extLst>
          </p:cNvPr>
          <p:cNvSpPr/>
          <p:nvPr/>
        </p:nvSpPr>
        <p:spPr>
          <a:xfrm>
            <a:off x="1465544" y="2102284"/>
            <a:ext cx="1202499" cy="3987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605A30-1667-D123-958C-8C2A7651F340}"/>
              </a:ext>
            </a:extLst>
          </p:cNvPr>
          <p:cNvSpPr/>
          <p:nvPr/>
        </p:nvSpPr>
        <p:spPr>
          <a:xfrm>
            <a:off x="1465544" y="4663801"/>
            <a:ext cx="1334023" cy="3987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5130B9-C8E0-C66A-0128-35BEFA8FA8C2}"/>
              </a:ext>
            </a:extLst>
          </p:cNvPr>
          <p:cNvSpPr/>
          <p:nvPr/>
        </p:nvSpPr>
        <p:spPr>
          <a:xfrm>
            <a:off x="1465544" y="5251452"/>
            <a:ext cx="1334023" cy="3987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7C86B-7168-BF44-69A1-E2214317A454}"/>
              </a:ext>
            </a:extLst>
          </p:cNvPr>
          <p:cNvSpPr/>
          <p:nvPr/>
        </p:nvSpPr>
        <p:spPr>
          <a:xfrm>
            <a:off x="6751529" y="5341222"/>
            <a:ext cx="3544866" cy="815320"/>
          </a:xfrm>
          <a:prstGeom prst="rect">
            <a:avLst/>
          </a:prstGeom>
          <a:solidFill>
            <a:srgbClr val="FF0000">
              <a:alpha val="20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9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138AA7-987E-E685-C7E0-B2C7F66AADC5}"/>
              </a:ext>
            </a:extLst>
          </p:cNvPr>
          <p:cNvSpPr txBox="1">
            <a:spLocks/>
          </p:cNvSpPr>
          <p:nvPr/>
        </p:nvSpPr>
        <p:spPr>
          <a:xfrm>
            <a:off x="0" y="18256"/>
            <a:ext cx="10515600" cy="75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39200"/>
                </a:solidFill>
                <a:latin typeface="Foco" panose="020B0504050202020203" pitchFamily="34" charset="0"/>
                <a:ea typeface="+mj-ea"/>
                <a:cs typeface="Foco" panose="020B0504050202020203" pitchFamily="34" charset="0"/>
              </a:defRPr>
            </a:lvl1pPr>
          </a:lstStyle>
          <a:p>
            <a:r>
              <a:rPr lang="en-US"/>
              <a:t>Dose reporting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52BED-F621-B616-BFD7-07439748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57" y="2719893"/>
            <a:ext cx="3660941" cy="3194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1A1170-D3E2-DC07-4AFE-054AABBB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56" y="2719892"/>
            <a:ext cx="3612445" cy="3314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7811FF-48E4-9E95-AD29-4B6826ECC982}"/>
              </a:ext>
            </a:extLst>
          </p:cNvPr>
          <p:cNvSpPr txBox="1"/>
          <p:nvPr/>
        </p:nvSpPr>
        <p:spPr>
          <a:xfrm>
            <a:off x="811060" y="1242588"/>
            <a:ext cx="9122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should we convert D</a:t>
            </a:r>
            <a:r>
              <a:rPr lang="en-US" baseline="-25000" dirty="0"/>
              <a:t>m,m</a:t>
            </a:r>
            <a:r>
              <a:rPr lang="en-US" dirty="0"/>
              <a:t> to D</a:t>
            </a:r>
            <a:r>
              <a:rPr lang="en-US" baseline="-25000" dirty="0"/>
              <a:t>w,m</a:t>
            </a:r>
            <a:r>
              <a:rPr lang="en-US" dirty="0"/>
              <a:t> ? 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A4DFD9-4FFF-0A8F-A7F6-DA4C6FE03D1D}"/>
              </a:ext>
            </a:extLst>
          </p:cNvPr>
          <p:cNvSpPr txBox="1"/>
          <p:nvPr/>
        </p:nvSpPr>
        <p:spPr>
          <a:xfrm>
            <a:off x="1292644" y="1981240"/>
            <a:ext cx="9122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 depends on the volume of interest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124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A633-08CB-01B1-16E0-103CBF94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Dose reporting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72546-6E33-0867-4846-44E739F07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97" y="1484249"/>
            <a:ext cx="10515600" cy="4351338"/>
          </a:xfrm>
        </p:spPr>
        <p:txBody>
          <a:bodyPr/>
          <a:lstStyle/>
          <a:p>
            <a:r>
              <a:rPr lang="en-US" dirty="0"/>
              <a:t>Even for 192Ir it can be relevant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379E4-06D5-1C68-272F-F38F2457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04" y="1"/>
            <a:ext cx="5741096" cy="3959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D46C30-9C8B-70D1-8A5A-ED712573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84" y="2412203"/>
            <a:ext cx="3739020" cy="37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OFFICE THEME" val="qZe1njKl"/>
  <p:tag name="ARTICULATE_SLIDE_COUNT" val="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4F8BBFDB36214E813981FFB686650D" ma:contentTypeVersion="14" ma:contentTypeDescription="Create a new document." ma:contentTypeScope="" ma:versionID="cc9223637aad01b82ac3e2a9db20b424">
  <xsd:schema xmlns:xsd="http://www.w3.org/2001/XMLSchema" xmlns:xs="http://www.w3.org/2001/XMLSchema" xmlns:p="http://schemas.microsoft.com/office/2006/metadata/properties" xmlns:ns2="b6b06624-9b07-413f-bf9c-b9f53179117e" xmlns:ns3="9b819d54-d933-4811-b451-4db2acff1d49" targetNamespace="http://schemas.microsoft.com/office/2006/metadata/properties" ma:root="true" ma:fieldsID="de2b937230a390e1d4610e5971eaf128" ns2:_="" ns3:_="">
    <xsd:import namespace="b6b06624-9b07-413f-bf9c-b9f53179117e"/>
    <xsd:import namespace="9b819d54-d933-4811-b451-4db2acff1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06624-9b07-413f-bf9c-b9f531791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19d54-d933-4811-b451-4db2acff1d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09D011-0A41-4774-889F-69E810AA63C7}">
  <ds:schemaRefs>
    <ds:schemaRef ds:uri="9b819d54-d933-4811-b451-4db2acff1d49"/>
    <ds:schemaRef ds:uri="http://schemas.microsoft.com/office/2006/documentManagement/types"/>
    <ds:schemaRef ds:uri="http://purl.org/dc/elements/1.1/"/>
    <ds:schemaRef ds:uri="b6b06624-9b07-413f-bf9c-b9f53179117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5341FC-03FD-4032-8EF8-EAE44D8611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066F4-2121-44D3-8B06-59946AF1D1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06624-9b07-413f-bf9c-b9f53179117e"/>
    <ds:schemaRef ds:uri="9b819d54-d933-4811-b451-4db2acff1d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Microsoft Office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Foco</vt:lpstr>
      <vt:lpstr>Arial</vt:lpstr>
      <vt:lpstr>Calibri</vt:lpstr>
      <vt:lpstr>Office Theme</vt:lpstr>
      <vt:lpstr>Model-Based Dose Calculation in Brachytherapy: Current Status and Future Directions</vt:lpstr>
      <vt:lpstr>Summary</vt:lpstr>
      <vt:lpstr>TG43</vt:lpstr>
      <vt:lpstr>TG43</vt:lpstr>
      <vt:lpstr>TG186</vt:lpstr>
      <vt:lpstr>Dose Speciﬁcation Medium</vt:lpstr>
      <vt:lpstr>Dose reporting</vt:lpstr>
      <vt:lpstr>PowerPoint Presentation</vt:lpstr>
      <vt:lpstr>Dose reporting</vt:lpstr>
      <vt:lpstr>Voxel-by-voxel cross-section assignment</vt:lpstr>
      <vt:lpstr>Mat. Characterization and segmentation</vt:lpstr>
      <vt:lpstr>Commissioning TG186 and beyond </vt:lpstr>
      <vt:lpstr>PowerPoint Presentation</vt:lpstr>
      <vt:lpstr>Workflow</vt:lpstr>
      <vt:lpstr>What about now …</vt:lpstr>
      <vt:lpstr>GYN case</vt:lpstr>
      <vt:lpstr>Clinical use</vt:lpstr>
      <vt:lpstr>GYN</vt:lpstr>
      <vt:lpstr>Lung</vt:lpstr>
      <vt:lpstr>Liver</vt:lpstr>
      <vt:lpstr>Where can it be more important ? </vt:lpstr>
      <vt:lpstr>3D printed applicators</vt:lpstr>
      <vt:lpstr>Where can it be more important ? </vt:lpstr>
      <vt:lpstr>Conclusion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Jean Coenen</dc:creator>
  <cp:lastModifiedBy>Gabriel Paiva Fonseca</cp:lastModifiedBy>
  <cp:revision>138</cp:revision>
  <dcterms:created xsi:type="dcterms:W3CDTF">2019-06-14T11:56:51Z</dcterms:created>
  <dcterms:modified xsi:type="dcterms:W3CDTF">2025-10-30T07:50:46Z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62728D9B-F20B-4916-B80A-B6FAC19992FD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0x0101009C4F8BBFDB36214E813981FFB686650D</vt:lpwstr>
  </property>
  <property fmtid="{D5CDD505-2E9C-101B-9397-08002B2CF9AE}" pid="5" name="MediaServiceImageTags">
    <vt:lpwstr/>
  </property>
</Properties>
</file>