
<file path=[Content_Types].xml><?xml version="1.0" encoding="utf-8"?>
<Types xmlns="http://schemas.openxmlformats.org/package/2006/content-types">
  <Default Extension="emf" ContentType="image/x-emf"/>
  <Default Extension="gif" ContentType="image/gif"/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7"/>
  </p:notesMasterIdLst>
  <p:sldIdLst>
    <p:sldId id="2198" r:id="rId4"/>
    <p:sldId id="1488" r:id="rId5"/>
    <p:sldId id="2216" r:id="rId6"/>
    <p:sldId id="1491" r:id="rId7"/>
    <p:sldId id="2187" r:id="rId8"/>
    <p:sldId id="2222" r:id="rId9"/>
    <p:sldId id="1490" r:id="rId10"/>
    <p:sldId id="2217" r:id="rId11"/>
    <p:sldId id="2144" r:id="rId12"/>
    <p:sldId id="2188" r:id="rId13"/>
    <p:sldId id="2145" r:id="rId14"/>
    <p:sldId id="2218" r:id="rId15"/>
    <p:sldId id="2199" r:id="rId16"/>
    <p:sldId id="2156" r:id="rId17"/>
    <p:sldId id="2223" r:id="rId18"/>
    <p:sldId id="2202" r:id="rId19"/>
    <p:sldId id="2201" r:id="rId20"/>
    <p:sldId id="2220" r:id="rId21"/>
    <p:sldId id="2205" r:id="rId22"/>
    <p:sldId id="2209" r:id="rId23"/>
    <p:sldId id="2219" r:id="rId24"/>
    <p:sldId id="2148" r:id="rId25"/>
    <p:sldId id="2192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F85"/>
    <a:srgbClr val="FF6A61"/>
    <a:srgbClr val="FFFFFF"/>
    <a:srgbClr val="323E50"/>
    <a:srgbClr val="222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035"/>
  </p:normalViewPr>
  <p:slideViewPr>
    <p:cSldViewPr snapToGrid="0" snapToObjects="1">
      <p:cViewPr>
        <p:scale>
          <a:sx n="100" d="100"/>
          <a:sy n="100" d="100"/>
        </p:scale>
        <p:origin x="3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1F974C-0311-4116-BE3D-CE84FBDF8DEF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356BDA4-DD95-48E7-9D75-B580489F6D88}">
      <dgm:prSet phldrT="[Texto]"/>
      <dgm:spPr>
        <a:solidFill>
          <a:srgbClr val="222A35"/>
        </a:solidFill>
      </dgm:spPr>
      <dgm:t>
        <a:bodyPr/>
        <a:lstStyle/>
        <a:p>
          <a:pPr>
            <a:buClr>
              <a:schemeClr val="bg1"/>
            </a:buClr>
            <a:buSzPct val="120000"/>
            <a:buFont typeface="Tipo de letra del sistema"/>
            <a:buChar char="-"/>
          </a:pPr>
          <a:r>
            <a:rPr lang="en-US" dirty="0"/>
            <a:t>Total Body PET: High Sensitivity Molecular Imaging (IMAS)</a:t>
          </a:r>
          <a:r>
            <a:rPr lang="en-GB" dirty="0"/>
            <a:t> project</a:t>
          </a:r>
        </a:p>
      </dgm:t>
    </dgm:pt>
    <dgm:pt modelId="{B49F4CB8-CE35-42F2-A0A3-64C88015D401}" type="parTrans" cxnId="{EDA7AF64-4671-4A54-9A12-17C8476248A5}">
      <dgm:prSet/>
      <dgm:spPr/>
      <dgm:t>
        <a:bodyPr/>
        <a:lstStyle/>
        <a:p>
          <a:endParaRPr lang="en-GB"/>
        </a:p>
      </dgm:t>
    </dgm:pt>
    <dgm:pt modelId="{B2A3EF5A-741A-459A-BF35-4653036F7A9A}" type="sibTrans" cxnId="{EDA7AF64-4671-4A54-9A12-17C8476248A5}">
      <dgm:prSet/>
      <dgm:spPr>
        <a:ln>
          <a:solidFill>
            <a:srgbClr val="222A35"/>
          </a:solidFill>
        </a:ln>
      </dgm:spPr>
      <dgm:t>
        <a:bodyPr/>
        <a:lstStyle/>
        <a:p>
          <a:endParaRPr lang="en-GB"/>
        </a:p>
      </dgm:t>
    </dgm:pt>
    <dgm:pt modelId="{9A2E40BD-0AAC-4D16-9D76-3D830405F2B1}">
      <dgm:prSet phldrT="[Texto]"/>
      <dgm:spPr>
        <a:solidFill>
          <a:srgbClr val="222A35"/>
        </a:solidFill>
      </dgm:spPr>
      <dgm:t>
        <a:bodyPr/>
        <a:lstStyle/>
        <a:p>
          <a:pPr>
            <a:buClr>
              <a:schemeClr val="bg1"/>
            </a:buClr>
            <a:buSzPct val="120000"/>
            <a:buFont typeface="Tipo de letra del sistema"/>
            <a:buChar char="-"/>
          </a:pPr>
          <a:r>
            <a:rPr lang="en-GB" dirty="0"/>
            <a:t>Materials and Methods </a:t>
          </a:r>
        </a:p>
      </dgm:t>
    </dgm:pt>
    <dgm:pt modelId="{4E5FBBF1-5427-45D6-B146-F15A59B51ABF}" type="parTrans" cxnId="{CF68B544-3376-4632-95DE-FABC3C75472D}">
      <dgm:prSet/>
      <dgm:spPr/>
      <dgm:t>
        <a:bodyPr/>
        <a:lstStyle/>
        <a:p>
          <a:endParaRPr lang="en-GB"/>
        </a:p>
      </dgm:t>
    </dgm:pt>
    <dgm:pt modelId="{77DD8CC2-F69D-4A3F-A252-C74F4AE3FFB0}" type="sibTrans" cxnId="{CF68B544-3376-4632-95DE-FABC3C75472D}">
      <dgm:prSet/>
      <dgm:spPr/>
      <dgm:t>
        <a:bodyPr/>
        <a:lstStyle/>
        <a:p>
          <a:endParaRPr lang="en-GB"/>
        </a:p>
      </dgm:t>
    </dgm:pt>
    <dgm:pt modelId="{45BCBF3F-96E1-4FA9-8B03-0EAD50E5C78C}">
      <dgm:prSet phldrT="[Texto]" phldr="0"/>
      <dgm:spPr>
        <a:solidFill>
          <a:srgbClr val="222A35"/>
        </a:solidFill>
      </dgm:spPr>
      <dgm:t>
        <a:bodyPr/>
        <a:lstStyle/>
        <a:p>
          <a:r>
            <a:rPr lang="en-GB" dirty="0"/>
            <a:t>System Performance</a:t>
          </a:r>
        </a:p>
      </dgm:t>
    </dgm:pt>
    <dgm:pt modelId="{F223EF0A-88D6-4A42-B647-F338C0F48423}" type="parTrans" cxnId="{460C1BC1-5CA0-4347-B129-48C2ABE52828}">
      <dgm:prSet/>
      <dgm:spPr/>
      <dgm:t>
        <a:bodyPr/>
        <a:lstStyle/>
        <a:p>
          <a:endParaRPr lang="en-GB"/>
        </a:p>
      </dgm:t>
    </dgm:pt>
    <dgm:pt modelId="{A5CDFC55-1B68-4105-AA32-E1A53DC96E43}" type="sibTrans" cxnId="{460C1BC1-5CA0-4347-B129-48C2ABE52828}">
      <dgm:prSet/>
      <dgm:spPr/>
      <dgm:t>
        <a:bodyPr/>
        <a:lstStyle/>
        <a:p>
          <a:endParaRPr lang="en-GB"/>
        </a:p>
      </dgm:t>
    </dgm:pt>
    <dgm:pt modelId="{93328AED-1083-4E45-935C-6C6CD3EB7CDA}">
      <dgm:prSet phldrT="[Texto]" phldr="0"/>
      <dgm:spPr>
        <a:solidFill>
          <a:srgbClr val="222A35"/>
        </a:solidFill>
      </dgm:spPr>
      <dgm:t>
        <a:bodyPr/>
        <a:lstStyle/>
        <a:p>
          <a:r>
            <a:rPr lang="en-GB" dirty="0"/>
            <a:t>Conclusions and next steps</a:t>
          </a:r>
        </a:p>
      </dgm:t>
    </dgm:pt>
    <dgm:pt modelId="{0A3DC291-94B6-47EE-AF0F-8597DBB8C580}" type="parTrans" cxnId="{5CCB365D-EC08-4616-9B66-8CFA5FA4C064}">
      <dgm:prSet/>
      <dgm:spPr/>
      <dgm:t>
        <a:bodyPr/>
        <a:lstStyle/>
        <a:p>
          <a:endParaRPr lang="en-GB"/>
        </a:p>
      </dgm:t>
    </dgm:pt>
    <dgm:pt modelId="{0A870567-C1D9-4C9E-8501-3610D52462CB}" type="sibTrans" cxnId="{5CCB365D-EC08-4616-9B66-8CFA5FA4C064}">
      <dgm:prSet/>
      <dgm:spPr/>
      <dgm:t>
        <a:bodyPr/>
        <a:lstStyle/>
        <a:p>
          <a:endParaRPr lang="en-GB"/>
        </a:p>
      </dgm:t>
    </dgm:pt>
    <dgm:pt modelId="{D7EFFBCF-FB83-419D-B9D4-BCB7468507E1}" type="pres">
      <dgm:prSet presAssocID="{C01F974C-0311-4116-BE3D-CE84FBDF8DEF}" presName="Name0" presStyleCnt="0">
        <dgm:presLayoutVars>
          <dgm:chMax val="7"/>
          <dgm:chPref val="7"/>
          <dgm:dir/>
        </dgm:presLayoutVars>
      </dgm:prSet>
      <dgm:spPr/>
    </dgm:pt>
    <dgm:pt modelId="{75AD5EBD-B506-4AFF-965E-5093A4054186}" type="pres">
      <dgm:prSet presAssocID="{C01F974C-0311-4116-BE3D-CE84FBDF8DEF}" presName="Name1" presStyleCnt="0"/>
      <dgm:spPr/>
    </dgm:pt>
    <dgm:pt modelId="{F30E1A43-C799-47FF-B121-F79DC6FBEE67}" type="pres">
      <dgm:prSet presAssocID="{C01F974C-0311-4116-BE3D-CE84FBDF8DEF}" presName="cycle" presStyleCnt="0"/>
      <dgm:spPr/>
    </dgm:pt>
    <dgm:pt modelId="{49719D35-82AF-4316-925A-90D507B93A05}" type="pres">
      <dgm:prSet presAssocID="{C01F974C-0311-4116-BE3D-CE84FBDF8DEF}" presName="srcNode" presStyleLbl="node1" presStyleIdx="0" presStyleCnt="4"/>
      <dgm:spPr/>
    </dgm:pt>
    <dgm:pt modelId="{D1A0D86A-CB75-4F15-BF9F-FD30024AB6EC}" type="pres">
      <dgm:prSet presAssocID="{C01F974C-0311-4116-BE3D-CE84FBDF8DEF}" presName="conn" presStyleLbl="parChTrans1D2" presStyleIdx="0" presStyleCnt="1"/>
      <dgm:spPr/>
    </dgm:pt>
    <dgm:pt modelId="{697D4153-2462-40B0-9E4B-BA9976F7BC7F}" type="pres">
      <dgm:prSet presAssocID="{C01F974C-0311-4116-BE3D-CE84FBDF8DEF}" presName="extraNode" presStyleLbl="node1" presStyleIdx="0" presStyleCnt="4"/>
      <dgm:spPr/>
    </dgm:pt>
    <dgm:pt modelId="{B685367F-5D3A-4353-B1C8-2BE3F84681C2}" type="pres">
      <dgm:prSet presAssocID="{C01F974C-0311-4116-BE3D-CE84FBDF8DEF}" presName="dstNode" presStyleLbl="node1" presStyleIdx="0" presStyleCnt="4"/>
      <dgm:spPr/>
    </dgm:pt>
    <dgm:pt modelId="{0103F263-D7C7-449C-8CD8-34BDBE0E8CD7}" type="pres">
      <dgm:prSet presAssocID="{5356BDA4-DD95-48E7-9D75-B580489F6D88}" presName="text_1" presStyleLbl="node1" presStyleIdx="0" presStyleCnt="4">
        <dgm:presLayoutVars>
          <dgm:bulletEnabled val="1"/>
        </dgm:presLayoutVars>
      </dgm:prSet>
      <dgm:spPr/>
    </dgm:pt>
    <dgm:pt modelId="{A78188CE-C107-483C-93D7-EAA9E6300961}" type="pres">
      <dgm:prSet presAssocID="{5356BDA4-DD95-48E7-9D75-B580489F6D88}" presName="accent_1" presStyleCnt="0"/>
      <dgm:spPr/>
    </dgm:pt>
    <dgm:pt modelId="{7A3DC12F-BFB6-47FA-A037-65B402637DB1}" type="pres">
      <dgm:prSet presAssocID="{5356BDA4-DD95-48E7-9D75-B580489F6D88}" presName="accentRepeatNode" presStyleLbl="solidFgAcc1" presStyleIdx="0" presStyleCnt="4"/>
      <dgm:spPr>
        <a:ln>
          <a:solidFill>
            <a:srgbClr val="222A35"/>
          </a:solidFill>
        </a:ln>
      </dgm:spPr>
    </dgm:pt>
    <dgm:pt modelId="{ED09344D-BCAC-4D33-9070-5F2F3757C6F8}" type="pres">
      <dgm:prSet presAssocID="{9A2E40BD-0AAC-4D16-9D76-3D830405F2B1}" presName="text_2" presStyleLbl="node1" presStyleIdx="1" presStyleCnt="4">
        <dgm:presLayoutVars>
          <dgm:bulletEnabled val="1"/>
        </dgm:presLayoutVars>
      </dgm:prSet>
      <dgm:spPr/>
    </dgm:pt>
    <dgm:pt modelId="{66FACF42-BE4C-4FD8-9EC0-D618C814FD60}" type="pres">
      <dgm:prSet presAssocID="{9A2E40BD-0AAC-4D16-9D76-3D830405F2B1}" presName="accent_2" presStyleCnt="0"/>
      <dgm:spPr/>
    </dgm:pt>
    <dgm:pt modelId="{59EA35F7-0C14-4424-B05F-1A192A8A592E}" type="pres">
      <dgm:prSet presAssocID="{9A2E40BD-0AAC-4D16-9D76-3D830405F2B1}" presName="accentRepeatNode" presStyleLbl="solidFgAcc1" presStyleIdx="1" presStyleCnt="4"/>
      <dgm:spPr>
        <a:ln>
          <a:solidFill>
            <a:srgbClr val="222A35"/>
          </a:solidFill>
        </a:ln>
      </dgm:spPr>
    </dgm:pt>
    <dgm:pt modelId="{A01B5A97-7940-485C-8AFB-6B9C14666BFB}" type="pres">
      <dgm:prSet presAssocID="{45BCBF3F-96E1-4FA9-8B03-0EAD50E5C78C}" presName="text_3" presStyleLbl="node1" presStyleIdx="2" presStyleCnt="4">
        <dgm:presLayoutVars>
          <dgm:bulletEnabled val="1"/>
        </dgm:presLayoutVars>
      </dgm:prSet>
      <dgm:spPr/>
    </dgm:pt>
    <dgm:pt modelId="{372DB14C-0A69-4DC1-A4AD-59A38B4B3343}" type="pres">
      <dgm:prSet presAssocID="{45BCBF3F-96E1-4FA9-8B03-0EAD50E5C78C}" presName="accent_3" presStyleCnt="0"/>
      <dgm:spPr/>
    </dgm:pt>
    <dgm:pt modelId="{AB24DBDA-9E0E-4B35-ABF5-D7A55E049A0C}" type="pres">
      <dgm:prSet presAssocID="{45BCBF3F-96E1-4FA9-8B03-0EAD50E5C78C}" presName="accentRepeatNode" presStyleLbl="solidFgAcc1" presStyleIdx="2" presStyleCnt="4"/>
      <dgm:spPr>
        <a:ln>
          <a:solidFill>
            <a:srgbClr val="222A35"/>
          </a:solidFill>
        </a:ln>
      </dgm:spPr>
    </dgm:pt>
    <dgm:pt modelId="{C0EFA000-567F-461B-AA7D-BCFAB242C44C}" type="pres">
      <dgm:prSet presAssocID="{93328AED-1083-4E45-935C-6C6CD3EB7CDA}" presName="text_4" presStyleLbl="node1" presStyleIdx="3" presStyleCnt="4">
        <dgm:presLayoutVars>
          <dgm:bulletEnabled val="1"/>
        </dgm:presLayoutVars>
      </dgm:prSet>
      <dgm:spPr/>
    </dgm:pt>
    <dgm:pt modelId="{6DB54598-7DA5-4382-BBCD-6FCCB518A1CE}" type="pres">
      <dgm:prSet presAssocID="{93328AED-1083-4E45-935C-6C6CD3EB7CDA}" presName="accent_4" presStyleCnt="0"/>
      <dgm:spPr/>
    </dgm:pt>
    <dgm:pt modelId="{12722CFF-EE2F-4E29-A89A-2E833C910B93}" type="pres">
      <dgm:prSet presAssocID="{93328AED-1083-4E45-935C-6C6CD3EB7CDA}" presName="accentRepeatNode" presStyleLbl="solidFgAcc1" presStyleIdx="3" presStyleCnt="4"/>
      <dgm:spPr>
        <a:ln>
          <a:solidFill>
            <a:srgbClr val="222A35"/>
          </a:solidFill>
        </a:ln>
      </dgm:spPr>
    </dgm:pt>
  </dgm:ptLst>
  <dgm:cxnLst>
    <dgm:cxn modelId="{036DCE0E-C56B-420E-9E23-F921D5DD2648}" type="presOf" srcId="{45BCBF3F-96E1-4FA9-8B03-0EAD50E5C78C}" destId="{A01B5A97-7940-485C-8AFB-6B9C14666BFB}" srcOrd="0" destOrd="0" presId="urn:microsoft.com/office/officeart/2008/layout/VerticalCurvedList"/>
    <dgm:cxn modelId="{06D65F1D-F39F-414E-AF8C-5D06AE8FF40A}" type="presOf" srcId="{5356BDA4-DD95-48E7-9D75-B580489F6D88}" destId="{0103F263-D7C7-449C-8CD8-34BDBE0E8CD7}" srcOrd="0" destOrd="0" presId="urn:microsoft.com/office/officeart/2008/layout/VerticalCurvedList"/>
    <dgm:cxn modelId="{F9EA7A2E-B6FE-4EEA-AA66-AB6B8CD229B6}" type="presOf" srcId="{9A2E40BD-0AAC-4D16-9D76-3D830405F2B1}" destId="{ED09344D-BCAC-4D33-9070-5F2F3757C6F8}" srcOrd="0" destOrd="0" presId="urn:microsoft.com/office/officeart/2008/layout/VerticalCurvedList"/>
    <dgm:cxn modelId="{2E260339-5AE3-46A0-9B7F-88993F2D0B54}" type="presOf" srcId="{B2A3EF5A-741A-459A-BF35-4653036F7A9A}" destId="{D1A0D86A-CB75-4F15-BF9F-FD30024AB6EC}" srcOrd="0" destOrd="0" presId="urn:microsoft.com/office/officeart/2008/layout/VerticalCurvedList"/>
    <dgm:cxn modelId="{5CCB365D-EC08-4616-9B66-8CFA5FA4C064}" srcId="{C01F974C-0311-4116-BE3D-CE84FBDF8DEF}" destId="{93328AED-1083-4E45-935C-6C6CD3EB7CDA}" srcOrd="3" destOrd="0" parTransId="{0A3DC291-94B6-47EE-AF0F-8597DBB8C580}" sibTransId="{0A870567-C1D9-4C9E-8501-3610D52462CB}"/>
    <dgm:cxn modelId="{EDA7AF64-4671-4A54-9A12-17C8476248A5}" srcId="{C01F974C-0311-4116-BE3D-CE84FBDF8DEF}" destId="{5356BDA4-DD95-48E7-9D75-B580489F6D88}" srcOrd="0" destOrd="0" parTransId="{B49F4CB8-CE35-42F2-A0A3-64C88015D401}" sibTransId="{B2A3EF5A-741A-459A-BF35-4653036F7A9A}"/>
    <dgm:cxn modelId="{CF68B544-3376-4632-95DE-FABC3C75472D}" srcId="{C01F974C-0311-4116-BE3D-CE84FBDF8DEF}" destId="{9A2E40BD-0AAC-4D16-9D76-3D830405F2B1}" srcOrd="1" destOrd="0" parTransId="{4E5FBBF1-5427-45D6-B146-F15A59B51ABF}" sibTransId="{77DD8CC2-F69D-4A3F-A252-C74F4AE3FFB0}"/>
    <dgm:cxn modelId="{5008A59E-CA6B-46F2-A7AE-786B5B30E2F4}" type="presOf" srcId="{C01F974C-0311-4116-BE3D-CE84FBDF8DEF}" destId="{D7EFFBCF-FB83-419D-B9D4-BCB7468507E1}" srcOrd="0" destOrd="0" presId="urn:microsoft.com/office/officeart/2008/layout/VerticalCurvedList"/>
    <dgm:cxn modelId="{DEF713A3-7D57-4D9D-9F8D-B69DC23B52AD}" type="presOf" srcId="{93328AED-1083-4E45-935C-6C6CD3EB7CDA}" destId="{C0EFA000-567F-461B-AA7D-BCFAB242C44C}" srcOrd="0" destOrd="0" presId="urn:microsoft.com/office/officeart/2008/layout/VerticalCurvedList"/>
    <dgm:cxn modelId="{460C1BC1-5CA0-4347-B129-48C2ABE52828}" srcId="{C01F974C-0311-4116-BE3D-CE84FBDF8DEF}" destId="{45BCBF3F-96E1-4FA9-8B03-0EAD50E5C78C}" srcOrd="2" destOrd="0" parTransId="{F223EF0A-88D6-4A42-B647-F338C0F48423}" sibTransId="{A5CDFC55-1B68-4105-AA32-E1A53DC96E43}"/>
    <dgm:cxn modelId="{7CF2355B-5316-49E2-B593-DE9A4F7BD16C}" type="presParOf" srcId="{D7EFFBCF-FB83-419D-B9D4-BCB7468507E1}" destId="{75AD5EBD-B506-4AFF-965E-5093A4054186}" srcOrd="0" destOrd="0" presId="urn:microsoft.com/office/officeart/2008/layout/VerticalCurvedList"/>
    <dgm:cxn modelId="{1CABFF6C-25C3-4D9E-BE63-CCA8DFD4BB13}" type="presParOf" srcId="{75AD5EBD-B506-4AFF-965E-5093A4054186}" destId="{F30E1A43-C799-47FF-B121-F79DC6FBEE67}" srcOrd="0" destOrd="0" presId="urn:microsoft.com/office/officeart/2008/layout/VerticalCurvedList"/>
    <dgm:cxn modelId="{327DAA69-156A-4189-9E50-259542CC78E1}" type="presParOf" srcId="{F30E1A43-C799-47FF-B121-F79DC6FBEE67}" destId="{49719D35-82AF-4316-925A-90D507B93A05}" srcOrd="0" destOrd="0" presId="urn:microsoft.com/office/officeart/2008/layout/VerticalCurvedList"/>
    <dgm:cxn modelId="{AD6187CB-BD32-4481-A65D-25B36C943361}" type="presParOf" srcId="{F30E1A43-C799-47FF-B121-F79DC6FBEE67}" destId="{D1A0D86A-CB75-4F15-BF9F-FD30024AB6EC}" srcOrd="1" destOrd="0" presId="urn:microsoft.com/office/officeart/2008/layout/VerticalCurvedList"/>
    <dgm:cxn modelId="{1803325A-506D-4DFE-B985-96DAC8F9B902}" type="presParOf" srcId="{F30E1A43-C799-47FF-B121-F79DC6FBEE67}" destId="{697D4153-2462-40B0-9E4B-BA9976F7BC7F}" srcOrd="2" destOrd="0" presId="urn:microsoft.com/office/officeart/2008/layout/VerticalCurvedList"/>
    <dgm:cxn modelId="{9206B143-4583-4177-9C5F-055EDB1653AF}" type="presParOf" srcId="{F30E1A43-C799-47FF-B121-F79DC6FBEE67}" destId="{B685367F-5D3A-4353-B1C8-2BE3F84681C2}" srcOrd="3" destOrd="0" presId="urn:microsoft.com/office/officeart/2008/layout/VerticalCurvedList"/>
    <dgm:cxn modelId="{6CF57796-6414-4073-B54D-7E5F70E4F518}" type="presParOf" srcId="{75AD5EBD-B506-4AFF-965E-5093A4054186}" destId="{0103F263-D7C7-449C-8CD8-34BDBE0E8CD7}" srcOrd="1" destOrd="0" presId="urn:microsoft.com/office/officeart/2008/layout/VerticalCurvedList"/>
    <dgm:cxn modelId="{98377E3D-9641-449B-A10A-933EA9851E0E}" type="presParOf" srcId="{75AD5EBD-B506-4AFF-965E-5093A4054186}" destId="{A78188CE-C107-483C-93D7-EAA9E6300961}" srcOrd="2" destOrd="0" presId="urn:microsoft.com/office/officeart/2008/layout/VerticalCurvedList"/>
    <dgm:cxn modelId="{604626DB-DB8B-443A-9F6A-3FDBDA4A0245}" type="presParOf" srcId="{A78188CE-C107-483C-93D7-EAA9E6300961}" destId="{7A3DC12F-BFB6-47FA-A037-65B402637DB1}" srcOrd="0" destOrd="0" presId="urn:microsoft.com/office/officeart/2008/layout/VerticalCurvedList"/>
    <dgm:cxn modelId="{65C677A5-5CB7-4D4C-877D-FFA4789AC8B9}" type="presParOf" srcId="{75AD5EBD-B506-4AFF-965E-5093A4054186}" destId="{ED09344D-BCAC-4D33-9070-5F2F3757C6F8}" srcOrd="3" destOrd="0" presId="urn:microsoft.com/office/officeart/2008/layout/VerticalCurvedList"/>
    <dgm:cxn modelId="{33915AE9-2037-4EFC-8645-CF8122CB9E08}" type="presParOf" srcId="{75AD5EBD-B506-4AFF-965E-5093A4054186}" destId="{66FACF42-BE4C-4FD8-9EC0-D618C814FD60}" srcOrd="4" destOrd="0" presId="urn:microsoft.com/office/officeart/2008/layout/VerticalCurvedList"/>
    <dgm:cxn modelId="{2ECD3161-44DF-4889-A537-F25090415DEE}" type="presParOf" srcId="{66FACF42-BE4C-4FD8-9EC0-D618C814FD60}" destId="{59EA35F7-0C14-4424-B05F-1A192A8A592E}" srcOrd="0" destOrd="0" presId="urn:microsoft.com/office/officeart/2008/layout/VerticalCurvedList"/>
    <dgm:cxn modelId="{F59429E5-6F21-442B-AB89-AE34D481A47A}" type="presParOf" srcId="{75AD5EBD-B506-4AFF-965E-5093A4054186}" destId="{A01B5A97-7940-485C-8AFB-6B9C14666BFB}" srcOrd="5" destOrd="0" presId="urn:microsoft.com/office/officeart/2008/layout/VerticalCurvedList"/>
    <dgm:cxn modelId="{94BF200E-576E-4D32-BE48-645505EC6275}" type="presParOf" srcId="{75AD5EBD-B506-4AFF-965E-5093A4054186}" destId="{372DB14C-0A69-4DC1-A4AD-59A38B4B3343}" srcOrd="6" destOrd="0" presId="urn:microsoft.com/office/officeart/2008/layout/VerticalCurvedList"/>
    <dgm:cxn modelId="{6EC427C4-E008-4904-8DB6-F11C899762DB}" type="presParOf" srcId="{372DB14C-0A69-4DC1-A4AD-59A38B4B3343}" destId="{AB24DBDA-9E0E-4B35-ABF5-D7A55E049A0C}" srcOrd="0" destOrd="0" presId="urn:microsoft.com/office/officeart/2008/layout/VerticalCurvedList"/>
    <dgm:cxn modelId="{22C18817-00DC-42C1-86C8-E0E41F9E9178}" type="presParOf" srcId="{75AD5EBD-B506-4AFF-965E-5093A4054186}" destId="{C0EFA000-567F-461B-AA7D-BCFAB242C44C}" srcOrd="7" destOrd="0" presId="urn:microsoft.com/office/officeart/2008/layout/VerticalCurvedList"/>
    <dgm:cxn modelId="{FDB647C7-7C16-4B20-BC61-E0306AC4004D}" type="presParOf" srcId="{75AD5EBD-B506-4AFF-965E-5093A4054186}" destId="{6DB54598-7DA5-4382-BBCD-6FCCB518A1CE}" srcOrd="8" destOrd="0" presId="urn:microsoft.com/office/officeart/2008/layout/VerticalCurvedList"/>
    <dgm:cxn modelId="{B861052F-18A6-4653-8E7E-B5043967B38B}" type="presParOf" srcId="{6DB54598-7DA5-4382-BBCD-6FCCB518A1CE}" destId="{12722CFF-EE2F-4E29-A89A-2E833C910B9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1F974C-0311-4116-BE3D-CE84FBDF8DEF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356BDA4-DD95-48E7-9D75-B580489F6D88}">
      <dgm:prSet phldrT="[Texto]"/>
      <dgm:spPr>
        <a:solidFill>
          <a:srgbClr val="222A35"/>
        </a:solidFill>
      </dgm:spPr>
      <dgm:t>
        <a:bodyPr/>
        <a:lstStyle/>
        <a:p>
          <a:pPr>
            <a:buClr>
              <a:schemeClr val="bg1"/>
            </a:buClr>
            <a:buSzPct val="120000"/>
            <a:buFont typeface="Tipo de letra del sistema"/>
            <a:buChar char="-"/>
          </a:pPr>
          <a:r>
            <a:rPr lang="en-US" dirty="0"/>
            <a:t>Total Body PET: High Sensitivity Molecular Imaging (IMAS)</a:t>
          </a:r>
          <a:r>
            <a:rPr lang="en-GB" dirty="0"/>
            <a:t> project</a:t>
          </a:r>
        </a:p>
      </dgm:t>
    </dgm:pt>
    <dgm:pt modelId="{B49F4CB8-CE35-42F2-A0A3-64C88015D401}" type="parTrans" cxnId="{EDA7AF64-4671-4A54-9A12-17C8476248A5}">
      <dgm:prSet/>
      <dgm:spPr/>
      <dgm:t>
        <a:bodyPr/>
        <a:lstStyle/>
        <a:p>
          <a:endParaRPr lang="en-GB"/>
        </a:p>
      </dgm:t>
    </dgm:pt>
    <dgm:pt modelId="{B2A3EF5A-741A-459A-BF35-4653036F7A9A}" type="sibTrans" cxnId="{EDA7AF64-4671-4A54-9A12-17C8476248A5}">
      <dgm:prSet/>
      <dgm:spPr>
        <a:ln>
          <a:solidFill>
            <a:srgbClr val="222A35"/>
          </a:solidFill>
        </a:ln>
      </dgm:spPr>
      <dgm:t>
        <a:bodyPr/>
        <a:lstStyle/>
        <a:p>
          <a:endParaRPr lang="en-GB"/>
        </a:p>
      </dgm:t>
    </dgm:pt>
    <dgm:pt modelId="{9A2E40BD-0AAC-4D16-9D76-3D830405F2B1}">
      <dgm:prSet phldrT="[Texto]"/>
      <dgm:spPr>
        <a:solidFill>
          <a:srgbClr val="797F85"/>
        </a:solidFill>
      </dgm:spPr>
      <dgm:t>
        <a:bodyPr/>
        <a:lstStyle/>
        <a:p>
          <a:pPr>
            <a:buClr>
              <a:schemeClr val="bg1"/>
            </a:buClr>
            <a:buSzPct val="120000"/>
            <a:buFont typeface="Tipo de letra del sistema"/>
            <a:buChar char="-"/>
          </a:pPr>
          <a:r>
            <a:rPr lang="en-GB" dirty="0"/>
            <a:t>Materials and Methods </a:t>
          </a:r>
        </a:p>
      </dgm:t>
    </dgm:pt>
    <dgm:pt modelId="{4E5FBBF1-5427-45D6-B146-F15A59B51ABF}" type="parTrans" cxnId="{CF68B544-3376-4632-95DE-FABC3C75472D}">
      <dgm:prSet/>
      <dgm:spPr/>
      <dgm:t>
        <a:bodyPr/>
        <a:lstStyle/>
        <a:p>
          <a:endParaRPr lang="en-GB"/>
        </a:p>
      </dgm:t>
    </dgm:pt>
    <dgm:pt modelId="{77DD8CC2-F69D-4A3F-A252-C74F4AE3FFB0}" type="sibTrans" cxnId="{CF68B544-3376-4632-95DE-FABC3C75472D}">
      <dgm:prSet/>
      <dgm:spPr/>
      <dgm:t>
        <a:bodyPr/>
        <a:lstStyle/>
        <a:p>
          <a:endParaRPr lang="en-GB"/>
        </a:p>
      </dgm:t>
    </dgm:pt>
    <dgm:pt modelId="{45BCBF3F-96E1-4FA9-8B03-0EAD50E5C78C}">
      <dgm:prSet phldrT="[Texto]" phldr="0"/>
      <dgm:spPr>
        <a:solidFill>
          <a:srgbClr val="797F85"/>
        </a:solidFill>
      </dgm:spPr>
      <dgm:t>
        <a:bodyPr/>
        <a:lstStyle/>
        <a:p>
          <a:r>
            <a:rPr lang="en-GB" dirty="0"/>
            <a:t>System Performance</a:t>
          </a:r>
        </a:p>
      </dgm:t>
    </dgm:pt>
    <dgm:pt modelId="{F223EF0A-88D6-4A42-B647-F338C0F48423}" type="parTrans" cxnId="{460C1BC1-5CA0-4347-B129-48C2ABE52828}">
      <dgm:prSet/>
      <dgm:spPr/>
      <dgm:t>
        <a:bodyPr/>
        <a:lstStyle/>
        <a:p>
          <a:endParaRPr lang="en-GB"/>
        </a:p>
      </dgm:t>
    </dgm:pt>
    <dgm:pt modelId="{A5CDFC55-1B68-4105-AA32-E1A53DC96E43}" type="sibTrans" cxnId="{460C1BC1-5CA0-4347-B129-48C2ABE52828}">
      <dgm:prSet/>
      <dgm:spPr/>
      <dgm:t>
        <a:bodyPr/>
        <a:lstStyle/>
        <a:p>
          <a:endParaRPr lang="en-GB"/>
        </a:p>
      </dgm:t>
    </dgm:pt>
    <dgm:pt modelId="{93328AED-1083-4E45-935C-6C6CD3EB7CDA}">
      <dgm:prSet phldrT="[Texto]" phldr="0"/>
      <dgm:spPr>
        <a:solidFill>
          <a:srgbClr val="797F85"/>
        </a:solidFill>
      </dgm:spPr>
      <dgm:t>
        <a:bodyPr/>
        <a:lstStyle/>
        <a:p>
          <a:r>
            <a:rPr lang="en-GB" dirty="0"/>
            <a:t>Conclusions and next steps</a:t>
          </a:r>
        </a:p>
      </dgm:t>
    </dgm:pt>
    <dgm:pt modelId="{0A3DC291-94B6-47EE-AF0F-8597DBB8C580}" type="parTrans" cxnId="{5CCB365D-EC08-4616-9B66-8CFA5FA4C064}">
      <dgm:prSet/>
      <dgm:spPr/>
      <dgm:t>
        <a:bodyPr/>
        <a:lstStyle/>
        <a:p>
          <a:endParaRPr lang="en-GB"/>
        </a:p>
      </dgm:t>
    </dgm:pt>
    <dgm:pt modelId="{0A870567-C1D9-4C9E-8501-3610D52462CB}" type="sibTrans" cxnId="{5CCB365D-EC08-4616-9B66-8CFA5FA4C064}">
      <dgm:prSet/>
      <dgm:spPr/>
      <dgm:t>
        <a:bodyPr/>
        <a:lstStyle/>
        <a:p>
          <a:endParaRPr lang="en-GB"/>
        </a:p>
      </dgm:t>
    </dgm:pt>
    <dgm:pt modelId="{D7EFFBCF-FB83-419D-B9D4-BCB7468507E1}" type="pres">
      <dgm:prSet presAssocID="{C01F974C-0311-4116-BE3D-CE84FBDF8DEF}" presName="Name0" presStyleCnt="0">
        <dgm:presLayoutVars>
          <dgm:chMax val="7"/>
          <dgm:chPref val="7"/>
          <dgm:dir/>
        </dgm:presLayoutVars>
      </dgm:prSet>
      <dgm:spPr/>
    </dgm:pt>
    <dgm:pt modelId="{75AD5EBD-B506-4AFF-965E-5093A4054186}" type="pres">
      <dgm:prSet presAssocID="{C01F974C-0311-4116-BE3D-CE84FBDF8DEF}" presName="Name1" presStyleCnt="0"/>
      <dgm:spPr/>
    </dgm:pt>
    <dgm:pt modelId="{F30E1A43-C799-47FF-B121-F79DC6FBEE67}" type="pres">
      <dgm:prSet presAssocID="{C01F974C-0311-4116-BE3D-CE84FBDF8DEF}" presName="cycle" presStyleCnt="0"/>
      <dgm:spPr/>
    </dgm:pt>
    <dgm:pt modelId="{49719D35-82AF-4316-925A-90D507B93A05}" type="pres">
      <dgm:prSet presAssocID="{C01F974C-0311-4116-BE3D-CE84FBDF8DEF}" presName="srcNode" presStyleLbl="node1" presStyleIdx="0" presStyleCnt="4"/>
      <dgm:spPr/>
    </dgm:pt>
    <dgm:pt modelId="{D1A0D86A-CB75-4F15-BF9F-FD30024AB6EC}" type="pres">
      <dgm:prSet presAssocID="{C01F974C-0311-4116-BE3D-CE84FBDF8DEF}" presName="conn" presStyleLbl="parChTrans1D2" presStyleIdx="0" presStyleCnt="1"/>
      <dgm:spPr/>
    </dgm:pt>
    <dgm:pt modelId="{697D4153-2462-40B0-9E4B-BA9976F7BC7F}" type="pres">
      <dgm:prSet presAssocID="{C01F974C-0311-4116-BE3D-CE84FBDF8DEF}" presName="extraNode" presStyleLbl="node1" presStyleIdx="0" presStyleCnt="4"/>
      <dgm:spPr/>
    </dgm:pt>
    <dgm:pt modelId="{B685367F-5D3A-4353-B1C8-2BE3F84681C2}" type="pres">
      <dgm:prSet presAssocID="{C01F974C-0311-4116-BE3D-CE84FBDF8DEF}" presName="dstNode" presStyleLbl="node1" presStyleIdx="0" presStyleCnt="4"/>
      <dgm:spPr/>
    </dgm:pt>
    <dgm:pt modelId="{0103F263-D7C7-449C-8CD8-34BDBE0E8CD7}" type="pres">
      <dgm:prSet presAssocID="{5356BDA4-DD95-48E7-9D75-B580489F6D88}" presName="text_1" presStyleLbl="node1" presStyleIdx="0" presStyleCnt="4">
        <dgm:presLayoutVars>
          <dgm:bulletEnabled val="1"/>
        </dgm:presLayoutVars>
      </dgm:prSet>
      <dgm:spPr/>
    </dgm:pt>
    <dgm:pt modelId="{A78188CE-C107-483C-93D7-EAA9E6300961}" type="pres">
      <dgm:prSet presAssocID="{5356BDA4-DD95-48E7-9D75-B580489F6D88}" presName="accent_1" presStyleCnt="0"/>
      <dgm:spPr/>
    </dgm:pt>
    <dgm:pt modelId="{7A3DC12F-BFB6-47FA-A037-65B402637DB1}" type="pres">
      <dgm:prSet presAssocID="{5356BDA4-DD95-48E7-9D75-B580489F6D88}" presName="accentRepeatNode" presStyleLbl="solidFgAcc1" presStyleIdx="0" presStyleCnt="4"/>
      <dgm:spPr>
        <a:ln>
          <a:solidFill>
            <a:srgbClr val="222A35"/>
          </a:solidFill>
        </a:ln>
      </dgm:spPr>
    </dgm:pt>
    <dgm:pt modelId="{ED09344D-BCAC-4D33-9070-5F2F3757C6F8}" type="pres">
      <dgm:prSet presAssocID="{9A2E40BD-0AAC-4D16-9D76-3D830405F2B1}" presName="text_2" presStyleLbl="node1" presStyleIdx="1" presStyleCnt="4">
        <dgm:presLayoutVars>
          <dgm:bulletEnabled val="1"/>
        </dgm:presLayoutVars>
      </dgm:prSet>
      <dgm:spPr/>
    </dgm:pt>
    <dgm:pt modelId="{66FACF42-BE4C-4FD8-9EC0-D618C814FD60}" type="pres">
      <dgm:prSet presAssocID="{9A2E40BD-0AAC-4D16-9D76-3D830405F2B1}" presName="accent_2" presStyleCnt="0"/>
      <dgm:spPr/>
    </dgm:pt>
    <dgm:pt modelId="{59EA35F7-0C14-4424-B05F-1A192A8A592E}" type="pres">
      <dgm:prSet presAssocID="{9A2E40BD-0AAC-4D16-9D76-3D830405F2B1}" presName="accentRepeatNode" presStyleLbl="solidFgAcc1" presStyleIdx="1" presStyleCnt="4"/>
      <dgm:spPr>
        <a:ln>
          <a:solidFill>
            <a:srgbClr val="222A35"/>
          </a:solidFill>
        </a:ln>
      </dgm:spPr>
    </dgm:pt>
    <dgm:pt modelId="{A01B5A97-7940-485C-8AFB-6B9C14666BFB}" type="pres">
      <dgm:prSet presAssocID="{45BCBF3F-96E1-4FA9-8B03-0EAD50E5C78C}" presName="text_3" presStyleLbl="node1" presStyleIdx="2" presStyleCnt="4">
        <dgm:presLayoutVars>
          <dgm:bulletEnabled val="1"/>
        </dgm:presLayoutVars>
      </dgm:prSet>
      <dgm:spPr/>
    </dgm:pt>
    <dgm:pt modelId="{372DB14C-0A69-4DC1-A4AD-59A38B4B3343}" type="pres">
      <dgm:prSet presAssocID="{45BCBF3F-96E1-4FA9-8B03-0EAD50E5C78C}" presName="accent_3" presStyleCnt="0"/>
      <dgm:spPr/>
    </dgm:pt>
    <dgm:pt modelId="{AB24DBDA-9E0E-4B35-ABF5-D7A55E049A0C}" type="pres">
      <dgm:prSet presAssocID="{45BCBF3F-96E1-4FA9-8B03-0EAD50E5C78C}" presName="accentRepeatNode" presStyleLbl="solidFgAcc1" presStyleIdx="2" presStyleCnt="4"/>
      <dgm:spPr>
        <a:ln>
          <a:solidFill>
            <a:srgbClr val="222A35"/>
          </a:solidFill>
        </a:ln>
      </dgm:spPr>
    </dgm:pt>
    <dgm:pt modelId="{C0EFA000-567F-461B-AA7D-BCFAB242C44C}" type="pres">
      <dgm:prSet presAssocID="{93328AED-1083-4E45-935C-6C6CD3EB7CDA}" presName="text_4" presStyleLbl="node1" presStyleIdx="3" presStyleCnt="4">
        <dgm:presLayoutVars>
          <dgm:bulletEnabled val="1"/>
        </dgm:presLayoutVars>
      </dgm:prSet>
      <dgm:spPr/>
    </dgm:pt>
    <dgm:pt modelId="{6DB54598-7DA5-4382-BBCD-6FCCB518A1CE}" type="pres">
      <dgm:prSet presAssocID="{93328AED-1083-4E45-935C-6C6CD3EB7CDA}" presName="accent_4" presStyleCnt="0"/>
      <dgm:spPr/>
    </dgm:pt>
    <dgm:pt modelId="{12722CFF-EE2F-4E29-A89A-2E833C910B93}" type="pres">
      <dgm:prSet presAssocID="{93328AED-1083-4E45-935C-6C6CD3EB7CDA}" presName="accentRepeatNode" presStyleLbl="solidFgAcc1" presStyleIdx="3" presStyleCnt="4"/>
      <dgm:spPr>
        <a:ln>
          <a:solidFill>
            <a:srgbClr val="222A35"/>
          </a:solidFill>
        </a:ln>
      </dgm:spPr>
    </dgm:pt>
  </dgm:ptLst>
  <dgm:cxnLst>
    <dgm:cxn modelId="{036DCE0E-C56B-420E-9E23-F921D5DD2648}" type="presOf" srcId="{45BCBF3F-96E1-4FA9-8B03-0EAD50E5C78C}" destId="{A01B5A97-7940-485C-8AFB-6B9C14666BFB}" srcOrd="0" destOrd="0" presId="urn:microsoft.com/office/officeart/2008/layout/VerticalCurvedList"/>
    <dgm:cxn modelId="{06D65F1D-F39F-414E-AF8C-5D06AE8FF40A}" type="presOf" srcId="{5356BDA4-DD95-48E7-9D75-B580489F6D88}" destId="{0103F263-D7C7-449C-8CD8-34BDBE0E8CD7}" srcOrd="0" destOrd="0" presId="urn:microsoft.com/office/officeart/2008/layout/VerticalCurvedList"/>
    <dgm:cxn modelId="{F9EA7A2E-B6FE-4EEA-AA66-AB6B8CD229B6}" type="presOf" srcId="{9A2E40BD-0AAC-4D16-9D76-3D830405F2B1}" destId="{ED09344D-BCAC-4D33-9070-5F2F3757C6F8}" srcOrd="0" destOrd="0" presId="urn:microsoft.com/office/officeart/2008/layout/VerticalCurvedList"/>
    <dgm:cxn modelId="{2E260339-5AE3-46A0-9B7F-88993F2D0B54}" type="presOf" srcId="{B2A3EF5A-741A-459A-BF35-4653036F7A9A}" destId="{D1A0D86A-CB75-4F15-BF9F-FD30024AB6EC}" srcOrd="0" destOrd="0" presId="urn:microsoft.com/office/officeart/2008/layout/VerticalCurvedList"/>
    <dgm:cxn modelId="{5CCB365D-EC08-4616-9B66-8CFA5FA4C064}" srcId="{C01F974C-0311-4116-BE3D-CE84FBDF8DEF}" destId="{93328AED-1083-4E45-935C-6C6CD3EB7CDA}" srcOrd="3" destOrd="0" parTransId="{0A3DC291-94B6-47EE-AF0F-8597DBB8C580}" sibTransId="{0A870567-C1D9-4C9E-8501-3610D52462CB}"/>
    <dgm:cxn modelId="{EDA7AF64-4671-4A54-9A12-17C8476248A5}" srcId="{C01F974C-0311-4116-BE3D-CE84FBDF8DEF}" destId="{5356BDA4-DD95-48E7-9D75-B580489F6D88}" srcOrd="0" destOrd="0" parTransId="{B49F4CB8-CE35-42F2-A0A3-64C88015D401}" sibTransId="{B2A3EF5A-741A-459A-BF35-4653036F7A9A}"/>
    <dgm:cxn modelId="{CF68B544-3376-4632-95DE-FABC3C75472D}" srcId="{C01F974C-0311-4116-BE3D-CE84FBDF8DEF}" destId="{9A2E40BD-0AAC-4D16-9D76-3D830405F2B1}" srcOrd="1" destOrd="0" parTransId="{4E5FBBF1-5427-45D6-B146-F15A59B51ABF}" sibTransId="{77DD8CC2-F69D-4A3F-A252-C74F4AE3FFB0}"/>
    <dgm:cxn modelId="{5008A59E-CA6B-46F2-A7AE-786B5B30E2F4}" type="presOf" srcId="{C01F974C-0311-4116-BE3D-CE84FBDF8DEF}" destId="{D7EFFBCF-FB83-419D-B9D4-BCB7468507E1}" srcOrd="0" destOrd="0" presId="urn:microsoft.com/office/officeart/2008/layout/VerticalCurvedList"/>
    <dgm:cxn modelId="{DEF713A3-7D57-4D9D-9F8D-B69DC23B52AD}" type="presOf" srcId="{93328AED-1083-4E45-935C-6C6CD3EB7CDA}" destId="{C0EFA000-567F-461B-AA7D-BCFAB242C44C}" srcOrd="0" destOrd="0" presId="urn:microsoft.com/office/officeart/2008/layout/VerticalCurvedList"/>
    <dgm:cxn modelId="{460C1BC1-5CA0-4347-B129-48C2ABE52828}" srcId="{C01F974C-0311-4116-BE3D-CE84FBDF8DEF}" destId="{45BCBF3F-96E1-4FA9-8B03-0EAD50E5C78C}" srcOrd="2" destOrd="0" parTransId="{F223EF0A-88D6-4A42-B647-F338C0F48423}" sibTransId="{A5CDFC55-1B68-4105-AA32-E1A53DC96E43}"/>
    <dgm:cxn modelId="{7CF2355B-5316-49E2-B593-DE9A4F7BD16C}" type="presParOf" srcId="{D7EFFBCF-FB83-419D-B9D4-BCB7468507E1}" destId="{75AD5EBD-B506-4AFF-965E-5093A4054186}" srcOrd="0" destOrd="0" presId="urn:microsoft.com/office/officeart/2008/layout/VerticalCurvedList"/>
    <dgm:cxn modelId="{1CABFF6C-25C3-4D9E-BE63-CCA8DFD4BB13}" type="presParOf" srcId="{75AD5EBD-B506-4AFF-965E-5093A4054186}" destId="{F30E1A43-C799-47FF-B121-F79DC6FBEE67}" srcOrd="0" destOrd="0" presId="urn:microsoft.com/office/officeart/2008/layout/VerticalCurvedList"/>
    <dgm:cxn modelId="{327DAA69-156A-4189-9E50-259542CC78E1}" type="presParOf" srcId="{F30E1A43-C799-47FF-B121-F79DC6FBEE67}" destId="{49719D35-82AF-4316-925A-90D507B93A05}" srcOrd="0" destOrd="0" presId="urn:microsoft.com/office/officeart/2008/layout/VerticalCurvedList"/>
    <dgm:cxn modelId="{AD6187CB-BD32-4481-A65D-25B36C943361}" type="presParOf" srcId="{F30E1A43-C799-47FF-B121-F79DC6FBEE67}" destId="{D1A0D86A-CB75-4F15-BF9F-FD30024AB6EC}" srcOrd="1" destOrd="0" presId="urn:microsoft.com/office/officeart/2008/layout/VerticalCurvedList"/>
    <dgm:cxn modelId="{1803325A-506D-4DFE-B985-96DAC8F9B902}" type="presParOf" srcId="{F30E1A43-C799-47FF-B121-F79DC6FBEE67}" destId="{697D4153-2462-40B0-9E4B-BA9976F7BC7F}" srcOrd="2" destOrd="0" presId="urn:microsoft.com/office/officeart/2008/layout/VerticalCurvedList"/>
    <dgm:cxn modelId="{9206B143-4583-4177-9C5F-055EDB1653AF}" type="presParOf" srcId="{F30E1A43-C799-47FF-B121-F79DC6FBEE67}" destId="{B685367F-5D3A-4353-B1C8-2BE3F84681C2}" srcOrd="3" destOrd="0" presId="urn:microsoft.com/office/officeart/2008/layout/VerticalCurvedList"/>
    <dgm:cxn modelId="{6CF57796-6414-4073-B54D-7E5F70E4F518}" type="presParOf" srcId="{75AD5EBD-B506-4AFF-965E-5093A4054186}" destId="{0103F263-D7C7-449C-8CD8-34BDBE0E8CD7}" srcOrd="1" destOrd="0" presId="urn:microsoft.com/office/officeart/2008/layout/VerticalCurvedList"/>
    <dgm:cxn modelId="{98377E3D-9641-449B-A10A-933EA9851E0E}" type="presParOf" srcId="{75AD5EBD-B506-4AFF-965E-5093A4054186}" destId="{A78188CE-C107-483C-93D7-EAA9E6300961}" srcOrd="2" destOrd="0" presId="urn:microsoft.com/office/officeart/2008/layout/VerticalCurvedList"/>
    <dgm:cxn modelId="{604626DB-DB8B-443A-9F6A-3FDBDA4A0245}" type="presParOf" srcId="{A78188CE-C107-483C-93D7-EAA9E6300961}" destId="{7A3DC12F-BFB6-47FA-A037-65B402637DB1}" srcOrd="0" destOrd="0" presId="urn:microsoft.com/office/officeart/2008/layout/VerticalCurvedList"/>
    <dgm:cxn modelId="{65C677A5-5CB7-4D4C-877D-FFA4789AC8B9}" type="presParOf" srcId="{75AD5EBD-B506-4AFF-965E-5093A4054186}" destId="{ED09344D-BCAC-4D33-9070-5F2F3757C6F8}" srcOrd="3" destOrd="0" presId="urn:microsoft.com/office/officeart/2008/layout/VerticalCurvedList"/>
    <dgm:cxn modelId="{33915AE9-2037-4EFC-8645-CF8122CB9E08}" type="presParOf" srcId="{75AD5EBD-B506-4AFF-965E-5093A4054186}" destId="{66FACF42-BE4C-4FD8-9EC0-D618C814FD60}" srcOrd="4" destOrd="0" presId="urn:microsoft.com/office/officeart/2008/layout/VerticalCurvedList"/>
    <dgm:cxn modelId="{2ECD3161-44DF-4889-A537-F25090415DEE}" type="presParOf" srcId="{66FACF42-BE4C-4FD8-9EC0-D618C814FD60}" destId="{59EA35F7-0C14-4424-B05F-1A192A8A592E}" srcOrd="0" destOrd="0" presId="urn:microsoft.com/office/officeart/2008/layout/VerticalCurvedList"/>
    <dgm:cxn modelId="{F59429E5-6F21-442B-AB89-AE34D481A47A}" type="presParOf" srcId="{75AD5EBD-B506-4AFF-965E-5093A4054186}" destId="{A01B5A97-7940-485C-8AFB-6B9C14666BFB}" srcOrd="5" destOrd="0" presId="urn:microsoft.com/office/officeart/2008/layout/VerticalCurvedList"/>
    <dgm:cxn modelId="{94BF200E-576E-4D32-BE48-645505EC6275}" type="presParOf" srcId="{75AD5EBD-B506-4AFF-965E-5093A4054186}" destId="{372DB14C-0A69-4DC1-A4AD-59A38B4B3343}" srcOrd="6" destOrd="0" presId="urn:microsoft.com/office/officeart/2008/layout/VerticalCurvedList"/>
    <dgm:cxn modelId="{6EC427C4-E008-4904-8DB6-F11C899762DB}" type="presParOf" srcId="{372DB14C-0A69-4DC1-A4AD-59A38B4B3343}" destId="{AB24DBDA-9E0E-4B35-ABF5-D7A55E049A0C}" srcOrd="0" destOrd="0" presId="urn:microsoft.com/office/officeart/2008/layout/VerticalCurvedList"/>
    <dgm:cxn modelId="{22C18817-00DC-42C1-86C8-E0E41F9E9178}" type="presParOf" srcId="{75AD5EBD-B506-4AFF-965E-5093A4054186}" destId="{C0EFA000-567F-461B-AA7D-BCFAB242C44C}" srcOrd="7" destOrd="0" presId="urn:microsoft.com/office/officeart/2008/layout/VerticalCurvedList"/>
    <dgm:cxn modelId="{FDB647C7-7C16-4B20-BC61-E0306AC4004D}" type="presParOf" srcId="{75AD5EBD-B506-4AFF-965E-5093A4054186}" destId="{6DB54598-7DA5-4382-BBCD-6FCCB518A1CE}" srcOrd="8" destOrd="0" presId="urn:microsoft.com/office/officeart/2008/layout/VerticalCurvedList"/>
    <dgm:cxn modelId="{B861052F-18A6-4653-8E7E-B5043967B38B}" type="presParOf" srcId="{6DB54598-7DA5-4382-BBCD-6FCCB518A1CE}" destId="{12722CFF-EE2F-4E29-A89A-2E833C910B9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1F974C-0311-4116-BE3D-CE84FBDF8DEF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356BDA4-DD95-48E7-9D75-B580489F6D88}">
      <dgm:prSet phldrT="[Texto]"/>
      <dgm:spPr>
        <a:solidFill>
          <a:srgbClr val="797F85"/>
        </a:solidFill>
      </dgm:spPr>
      <dgm:t>
        <a:bodyPr/>
        <a:lstStyle/>
        <a:p>
          <a:pPr>
            <a:buClr>
              <a:schemeClr val="bg1"/>
            </a:buClr>
            <a:buSzPct val="120000"/>
            <a:buFont typeface="Tipo de letra del sistema"/>
            <a:buChar char="-"/>
          </a:pPr>
          <a:r>
            <a:rPr lang="en-US" dirty="0"/>
            <a:t>Total Body PET: High Sensitivity Molecular Imaging (IMAS)</a:t>
          </a:r>
          <a:r>
            <a:rPr lang="en-GB" dirty="0"/>
            <a:t> project</a:t>
          </a:r>
        </a:p>
      </dgm:t>
    </dgm:pt>
    <dgm:pt modelId="{B49F4CB8-CE35-42F2-A0A3-64C88015D401}" type="parTrans" cxnId="{EDA7AF64-4671-4A54-9A12-17C8476248A5}">
      <dgm:prSet/>
      <dgm:spPr/>
      <dgm:t>
        <a:bodyPr/>
        <a:lstStyle/>
        <a:p>
          <a:endParaRPr lang="en-GB"/>
        </a:p>
      </dgm:t>
    </dgm:pt>
    <dgm:pt modelId="{B2A3EF5A-741A-459A-BF35-4653036F7A9A}" type="sibTrans" cxnId="{EDA7AF64-4671-4A54-9A12-17C8476248A5}">
      <dgm:prSet/>
      <dgm:spPr>
        <a:ln>
          <a:solidFill>
            <a:srgbClr val="222A35"/>
          </a:solidFill>
        </a:ln>
      </dgm:spPr>
      <dgm:t>
        <a:bodyPr/>
        <a:lstStyle/>
        <a:p>
          <a:endParaRPr lang="en-GB"/>
        </a:p>
      </dgm:t>
    </dgm:pt>
    <dgm:pt modelId="{9A2E40BD-0AAC-4D16-9D76-3D830405F2B1}">
      <dgm:prSet phldrT="[Texto]"/>
      <dgm:spPr>
        <a:solidFill>
          <a:srgbClr val="222A35"/>
        </a:solidFill>
      </dgm:spPr>
      <dgm:t>
        <a:bodyPr/>
        <a:lstStyle/>
        <a:p>
          <a:pPr>
            <a:buClr>
              <a:schemeClr val="bg1"/>
            </a:buClr>
            <a:buSzPct val="120000"/>
            <a:buFont typeface="Tipo de letra del sistema"/>
            <a:buChar char="-"/>
          </a:pPr>
          <a:r>
            <a:rPr lang="en-GB" dirty="0"/>
            <a:t>Materials and Methods </a:t>
          </a:r>
        </a:p>
      </dgm:t>
    </dgm:pt>
    <dgm:pt modelId="{4E5FBBF1-5427-45D6-B146-F15A59B51ABF}" type="parTrans" cxnId="{CF68B544-3376-4632-95DE-FABC3C75472D}">
      <dgm:prSet/>
      <dgm:spPr/>
      <dgm:t>
        <a:bodyPr/>
        <a:lstStyle/>
        <a:p>
          <a:endParaRPr lang="en-GB"/>
        </a:p>
      </dgm:t>
    </dgm:pt>
    <dgm:pt modelId="{77DD8CC2-F69D-4A3F-A252-C74F4AE3FFB0}" type="sibTrans" cxnId="{CF68B544-3376-4632-95DE-FABC3C75472D}">
      <dgm:prSet/>
      <dgm:spPr/>
      <dgm:t>
        <a:bodyPr/>
        <a:lstStyle/>
        <a:p>
          <a:endParaRPr lang="en-GB"/>
        </a:p>
      </dgm:t>
    </dgm:pt>
    <dgm:pt modelId="{45BCBF3F-96E1-4FA9-8B03-0EAD50E5C78C}">
      <dgm:prSet phldrT="[Texto]" phldr="0"/>
      <dgm:spPr>
        <a:solidFill>
          <a:srgbClr val="797F85"/>
        </a:solidFill>
      </dgm:spPr>
      <dgm:t>
        <a:bodyPr/>
        <a:lstStyle/>
        <a:p>
          <a:r>
            <a:rPr lang="en-GB" dirty="0"/>
            <a:t>System Performance</a:t>
          </a:r>
        </a:p>
      </dgm:t>
    </dgm:pt>
    <dgm:pt modelId="{F223EF0A-88D6-4A42-B647-F338C0F48423}" type="parTrans" cxnId="{460C1BC1-5CA0-4347-B129-48C2ABE52828}">
      <dgm:prSet/>
      <dgm:spPr/>
      <dgm:t>
        <a:bodyPr/>
        <a:lstStyle/>
        <a:p>
          <a:endParaRPr lang="en-GB"/>
        </a:p>
      </dgm:t>
    </dgm:pt>
    <dgm:pt modelId="{A5CDFC55-1B68-4105-AA32-E1A53DC96E43}" type="sibTrans" cxnId="{460C1BC1-5CA0-4347-B129-48C2ABE52828}">
      <dgm:prSet/>
      <dgm:spPr/>
      <dgm:t>
        <a:bodyPr/>
        <a:lstStyle/>
        <a:p>
          <a:endParaRPr lang="en-GB"/>
        </a:p>
      </dgm:t>
    </dgm:pt>
    <dgm:pt modelId="{93328AED-1083-4E45-935C-6C6CD3EB7CDA}">
      <dgm:prSet phldrT="[Texto]" phldr="0"/>
      <dgm:spPr>
        <a:solidFill>
          <a:srgbClr val="797F85"/>
        </a:solidFill>
      </dgm:spPr>
      <dgm:t>
        <a:bodyPr/>
        <a:lstStyle/>
        <a:p>
          <a:r>
            <a:rPr lang="en-GB" dirty="0"/>
            <a:t>Conclusions and next steps</a:t>
          </a:r>
        </a:p>
      </dgm:t>
    </dgm:pt>
    <dgm:pt modelId="{0A3DC291-94B6-47EE-AF0F-8597DBB8C580}" type="parTrans" cxnId="{5CCB365D-EC08-4616-9B66-8CFA5FA4C064}">
      <dgm:prSet/>
      <dgm:spPr/>
      <dgm:t>
        <a:bodyPr/>
        <a:lstStyle/>
        <a:p>
          <a:endParaRPr lang="en-GB"/>
        </a:p>
      </dgm:t>
    </dgm:pt>
    <dgm:pt modelId="{0A870567-C1D9-4C9E-8501-3610D52462CB}" type="sibTrans" cxnId="{5CCB365D-EC08-4616-9B66-8CFA5FA4C064}">
      <dgm:prSet/>
      <dgm:spPr/>
      <dgm:t>
        <a:bodyPr/>
        <a:lstStyle/>
        <a:p>
          <a:endParaRPr lang="en-GB"/>
        </a:p>
      </dgm:t>
    </dgm:pt>
    <dgm:pt modelId="{D7EFFBCF-FB83-419D-B9D4-BCB7468507E1}" type="pres">
      <dgm:prSet presAssocID="{C01F974C-0311-4116-BE3D-CE84FBDF8DEF}" presName="Name0" presStyleCnt="0">
        <dgm:presLayoutVars>
          <dgm:chMax val="7"/>
          <dgm:chPref val="7"/>
          <dgm:dir/>
        </dgm:presLayoutVars>
      </dgm:prSet>
      <dgm:spPr/>
    </dgm:pt>
    <dgm:pt modelId="{75AD5EBD-B506-4AFF-965E-5093A4054186}" type="pres">
      <dgm:prSet presAssocID="{C01F974C-0311-4116-BE3D-CE84FBDF8DEF}" presName="Name1" presStyleCnt="0"/>
      <dgm:spPr/>
    </dgm:pt>
    <dgm:pt modelId="{F30E1A43-C799-47FF-B121-F79DC6FBEE67}" type="pres">
      <dgm:prSet presAssocID="{C01F974C-0311-4116-BE3D-CE84FBDF8DEF}" presName="cycle" presStyleCnt="0"/>
      <dgm:spPr/>
    </dgm:pt>
    <dgm:pt modelId="{49719D35-82AF-4316-925A-90D507B93A05}" type="pres">
      <dgm:prSet presAssocID="{C01F974C-0311-4116-BE3D-CE84FBDF8DEF}" presName="srcNode" presStyleLbl="node1" presStyleIdx="0" presStyleCnt="4"/>
      <dgm:spPr/>
    </dgm:pt>
    <dgm:pt modelId="{D1A0D86A-CB75-4F15-BF9F-FD30024AB6EC}" type="pres">
      <dgm:prSet presAssocID="{C01F974C-0311-4116-BE3D-CE84FBDF8DEF}" presName="conn" presStyleLbl="parChTrans1D2" presStyleIdx="0" presStyleCnt="1"/>
      <dgm:spPr/>
    </dgm:pt>
    <dgm:pt modelId="{697D4153-2462-40B0-9E4B-BA9976F7BC7F}" type="pres">
      <dgm:prSet presAssocID="{C01F974C-0311-4116-BE3D-CE84FBDF8DEF}" presName="extraNode" presStyleLbl="node1" presStyleIdx="0" presStyleCnt="4"/>
      <dgm:spPr/>
    </dgm:pt>
    <dgm:pt modelId="{B685367F-5D3A-4353-B1C8-2BE3F84681C2}" type="pres">
      <dgm:prSet presAssocID="{C01F974C-0311-4116-BE3D-CE84FBDF8DEF}" presName="dstNode" presStyleLbl="node1" presStyleIdx="0" presStyleCnt="4"/>
      <dgm:spPr/>
    </dgm:pt>
    <dgm:pt modelId="{0103F263-D7C7-449C-8CD8-34BDBE0E8CD7}" type="pres">
      <dgm:prSet presAssocID="{5356BDA4-DD95-48E7-9D75-B580489F6D88}" presName="text_1" presStyleLbl="node1" presStyleIdx="0" presStyleCnt="4">
        <dgm:presLayoutVars>
          <dgm:bulletEnabled val="1"/>
        </dgm:presLayoutVars>
      </dgm:prSet>
      <dgm:spPr/>
    </dgm:pt>
    <dgm:pt modelId="{A78188CE-C107-483C-93D7-EAA9E6300961}" type="pres">
      <dgm:prSet presAssocID="{5356BDA4-DD95-48E7-9D75-B580489F6D88}" presName="accent_1" presStyleCnt="0"/>
      <dgm:spPr/>
    </dgm:pt>
    <dgm:pt modelId="{7A3DC12F-BFB6-47FA-A037-65B402637DB1}" type="pres">
      <dgm:prSet presAssocID="{5356BDA4-DD95-48E7-9D75-B580489F6D88}" presName="accentRepeatNode" presStyleLbl="solidFgAcc1" presStyleIdx="0" presStyleCnt="4"/>
      <dgm:spPr>
        <a:ln>
          <a:solidFill>
            <a:srgbClr val="222A35"/>
          </a:solidFill>
        </a:ln>
      </dgm:spPr>
    </dgm:pt>
    <dgm:pt modelId="{ED09344D-BCAC-4D33-9070-5F2F3757C6F8}" type="pres">
      <dgm:prSet presAssocID="{9A2E40BD-0AAC-4D16-9D76-3D830405F2B1}" presName="text_2" presStyleLbl="node1" presStyleIdx="1" presStyleCnt="4">
        <dgm:presLayoutVars>
          <dgm:bulletEnabled val="1"/>
        </dgm:presLayoutVars>
      </dgm:prSet>
      <dgm:spPr/>
    </dgm:pt>
    <dgm:pt modelId="{66FACF42-BE4C-4FD8-9EC0-D618C814FD60}" type="pres">
      <dgm:prSet presAssocID="{9A2E40BD-0AAC-4D16-9D76-3D830405F2B1}" presName="accent_2" presStyleCnt="0"/>
      <dgm:spPr/>
    </dgm:pt>
    <dgm:pt modelId="{59EA35F7-0C14-4424-B05F-1A192A8A592E}" type="pres">
      <dgm:prSet presAssocID="{9A2E40BD-0AAC-4D16-9D76-3D830405F2B1}" presName="accentRepeatNode" presStyleLbl="solidFgAcc1" presStyleIdx="1" presStyleCnt="4"/>
      <dgm:spPr>
        <a:ln>
          <a:solidFill>
            <a:srgbClr val="222A35"/>
          </a:solidFill>
        </a:ln>
      </dgm:spPr>
    </dgm:pt>
    <dgm:pt modelId="{A01B5A97-7940-485C-8AFB-6B9C14666BFB}" type="pres">
      <dgm:prSet presAssocID="{45BCBF3F-96E1-4FA9-8B03-0EAD50E5C78C}" presName="text_3" presStyleLbl="node1" presStyleIdx="2" presStyleCnt="4">
        <dgm:presLayoutVars>
          <dgm:bulletEnabled val="1"/>
        </dgm:presLayoutVars>
      </dgm:prSet>
      <dgm:spPr/>
    </dgm:pt>
    <dgm:pt modelId="{372DB14C-0A69-4DC1-A4AD-59A38B4B3343}" type="pres">
      <dgm:prSet presAssocID="{45BCBF3F-96E1-4FA9-8B03-0EAD50E5C78C}" presName="accent_3" presStyleCnt="0"/>
      <dgm:spPr/>
    </dgm:pt>
    <dgm:pt modelId="{AB24DBDA-9E0E-4B35-ABF5-D7A55E049A0C}" type="pres">
      <dgm:prSet presAssocID="{45BCBF3F-96E1-4FA9-8B03-0EAD50E5C78C}" presName="accentRepeatNode" presStyleLbl="solidFgAcc1" presStyleIdx="2" presStyleCnt="4"/>
      <dgm:spPr>
        <a:ln>
          <a:solidFill>
            <a:srgbClr val="222A35"/>
          </a:solidFill>
        </a:ln>
      </dgm:spPr>
    </dgm:pt>
    <dgm:pt modelId="{C0EFA000-567F-461B-AA7D-BCFAB242C44C}" type="pres">
      <dgm:prSet presAssocID="{93328AED-1083-4E45-935C-6C6CD3EB7CDA}" presName="text_4" presStyleLbl="node1" presStyleIdx="3" presStyleCnt="4">
        <dgm:presLayoutVars>
          <dgm:bulletEnabled val="1"/>
        </dgm:presLayoutVars>
      </dgm:prSet>
      <dgm:spPr/>
    </dgm:pt>
    <dgm:pt modelId="{6DB54598-7DA5-4382-BBCD-6FCCB518A1CE}" type="pres">
      <dgm:prSet presAssocID="{93328AED-1083-4E45-935C-6C6CD3EB7CDA}" presName="accent_4" presStyleCnt="0"/>
      <dgm:spPr/>
    </dgm:pt>
    <dgm:pt modelId="{12722CFF-EE2F-4E29-A89A-2E833C910B93}" type="pres">
      <dgm:prSet presAssocID="{93328AED-1083-4E45-935C-6C6CD3EB7CDA}" presName="accentRepeatNode" presStyleLbl="solidFgAcc1" presStyleIdx="3" presStyleCnt="4"/>
      <dgm:spPr>
        <a:ln>
          <a:solidFill>
            <a:srgbClr val="222A35"/>
          </a:solidFill>
        </a:ln>
      </dgm:spPr>
    </dgm:pt>
  </dgm:ptLst>
  <dgm:cxnLst>
    <dgm:cxn modelId="{036DCE0E-C56B-420E-9E23-F921D5DD2648}" type="presOf" srcId="{45BCBF3F-96E1-4FA9-8B03-0EAD50E5C78C}" destId="{A01B5A97-7940-485C-8AFB-6B9C14666BFB}" srcOrd="0" destOrd="0" presId="urn:microsoft.com/office/officeart/2008/layout/VerticalCurvedList"/>
    <dgm:cxn modelId="{06D65F1D-F39F-414E-AF8C-5D06AE8FF40A}" type="presOf" srcId="{5356BDA4-DD95-48E7-9D75-B580489F6D88}" destId="{0103F263-D7C7-449C-8CD8-34BDBE0E8CD7}" srcOrd="0" destOrd="0" presId="urn:microsoft.com/office/officeart/2008/layout/VerticalCurvedList"/>
    <dgm:cxn modelId="{F9EA7A2E-B6FE-4EEA-AA66-AB6B8CD229B6}" type="presOf" srcId="{9A2E40BD-0AAC-4D16-9D76-3D830405F2B1}" destId="{ED09344D-BCAC-4D33-9070-5F2F3757C6F8}" srcOrd="0" destOrd="0" presId="urn:microsoft.com/office/officeart/2008/layout/VerticalCurvedList"/>
    <dgm:cxn modelId="{2E260339-5AE3-46A0-9B7F-88993F2D0B54}" type="presOf" srcId="{B2A3EF5A-741A-459A-BF35-4653036F7A9A}" destId="{D1A0D86A-CB75-4F15-BF9F-FD30024AB6EC}" srcOrd="0" destOrd="0" presId="urn:microsoft.com/office/officeart/2008/layout/VerticalCurvedList"/>
    <dgm:cxn modelId="{5CCB365D-EC08-4616-9B66-8CFA5FA4C064}" srcId="{C01F974C-0311-4116-BE3D-CE84FBDF8DEF}" destId="{93328AED-1083-4E45-935C-6C6CD3EB7CDA}" srcOrd="3" destOrd="0" parTransId="{0A3DC291-94B6-47EE-AF0F-8597DBB8C580}" sibTransId="{0A870567-C1D9-4C9E-8501-3610D52462CB}"/>
    <dgm:cxn modelId="{EDA7AF64-4671-4A54-9A12-17C8476248A5}" srcId="{C01F974C-0311-4116-BE3D-CE84FBDF8DEF}" destId="{5356BDA4-DD95-48E7-9D75-B580489F6D88}" srcOrd="0" destOrd="0" parTransId="{B49F4CB8-CE35-42F2-A0A3-64C88015D401}" sibTransId="{B2A3EF5A-741A-459A-BF35-4653036F7A9A}"/>
    <dgm:cxn modelId="{CF68B544-3376-4632-95DE-FABC3C75472D}" srcId="{C01F974C-0311-4116-BE3D-CE84FBDF8DEF}" destId="{9A2E40BD-0AAC-4D16-9D76-3D830405F2B1}" srcOrd="1" destOrd="0" parTransId="{4E5FBBF1-5427-45D6-B146-F15A59B51ABF}" sibTransId="{77DD8CC2-F69D-4A3F-A252-C74F4AE3FFB0}"/>
    <dgm:cxn modelId="{5008A59E-CA6B-46F2-A7AE-786B5B30E2F4}" type="presOf" srcId="{C01F974C-0311-4116-BE3D-CE84FBDF8DEF}" destId="{D7EFFBCF-FB83-419D-B9D4-BCB7468507E1}" srcOrd="0" destOrd="0" presId="urn:microsoft.com/office/officeart/2008/layout/VerticalCurvedList"/>
    <dgm:cxn modelId="{DEF713A3-7D57-4D9D-9F8D-B69DC23B52AD}" type="presOf" srcId="{93328AED-1083-4E45-935C-6C6CD3EB7CDA}" destId="{C0EFA000-567F-461B-AA7D-BCFAB242C44C}" srcOrd="0" destOrd="0" presId="urn:microsoft.com/office/officeart/2008/layout/VerticalCurvedList"/>
    <dgm:cxn modelId="{460C1BC1-5CA0-4347-B129-48C2ABE52828}" srcId="{C01F974C-0311-4116-BE3D-CE84FBDF8DEF}" destId="{45BCBF3F-96E1-4FA9-8B03-0EAD50E5C78C}" srcOrd="2" destOrd="0" parTransId="{F223EF0A-88D6-4A42-B647-F338C0F48423}" sibTransId="{A5CDFC55-1B68-4105-AA32-E1A53DC96E43}"/>
    <dgm:cxn modelId="{7CF2355B-5316-49E2-B593-DE9A4F7BD16C}" type="presParOf" srcId="{D7EFFBCF-FB83-419D-B9D4-BCB7468507E1}" destId="{75AD5EBD-B506-4AFF-965E-5093A4054186}" srcOrd="0" destOrd="0" presId="urn:microsoft.com/office/officeart/2008/layout/VerticalCurvedList"/>
    <dgm:cxn modelId="{1CABFF6C-25C3-4D9E-BE63-CCA8DFD4BB13}" type="presParOf" srcId="{75AD5EBD-B506-4AFF-965E-5093A4054186}" destId="{F30E1A43-C799-47FF-B121-F79DC6FBEE67}" srcOrd="0" destOrd="0" presId="urn:microsoft.com/office/officeart/2008/layout/VerticalCurvedList"/>
    <dgm:cxn modelId="{327DAA69-156A-4189-9E50-259542CC78E1}" type="presParOf" srcId="{F30E1A43-C799-47FF-B121-F79DC6FBEE67}" destId="{49719D35-82AF-4316-925A-90D507B93A05}" srcOrd="0" destOrd="0" presId="urn:microsoft.com/office/officeart/2008/layout/VerticalCurvedList"/>
    <dgm:cxn modelId="{AD6187CB-BD32-4481-A65D-25B36C943361}" type="presParOf" srcId="{F30E1A43-C799-47FF-B121-F79DC6FBEE67}" destId="{D1A0D86A-CB75-4F15-BF9F-FD30024AB6EC}" srcOrd="1" destOrd="0" presId="urn:microsoft.com/office/officeart/2008/layout/VerticalCurvedList"/>
    <dgm:cxn modelId="{1803325A-506D-4DFE-B985-96DAC8F9B902}" type="presParOf" srcId="{F30E1A43-C799-47FF-B121-F79DC6FBEE67}" destId="{697D4153-2462-40B0-9E4B-BA9976F7BC7F}" srcOrd="2" destOrd="0" presId="urn:microsoft.com/office/officeart/2008/layout/VerticalCurvedList"/>
    <dgm:cxn modelId="{9206B143-4583-4177-9C5F-055EDB1653AF}" type="presParOf" srcId="{F30E1A43-C799-47FF-B121-F79DC6FBEE67}" destId="{B685367F-5D3A-4353-B1C8-2BE3F84681C2}" srcOrd="3" destOrd="0" presId="urn:microsoft.com/office/officeart/2008/layout/VerticalCurvedList"/>
    <dgm:cxn modelId="{6CF57796-6414-4073-B54D-7E5F70E4F518}" type="presParOf" srcId="{75AD5EBD-B506-4AFF-965E-5093A4054186}" destId="{0103F263-D7C7-449C-8CD8-34BDBE0E8CD7}" srcOrd="1" destOrd="0" presId="urn:microsoft.com/office/officeart/2008/layout/VerticalCurvedList"/>
    <dgm:cxn modelId="{98377E3D-9641-449B-A10A-933EA9851E0E}" type="presParOf" srcId="{75AD5EBD-B506-4AFF-965E-5093A4054186}" destId="{A78188CE-C107-483C-93D7-EAA9E6300961}" srcOrd="2" destOrd="0" presId="urn:microsoft.com/office/officeart/2008/layout/VerticalCurvedList"/>
    <dgm:cxn modelId="{604626DB-DB8B-443A-9F6A-3FDBDA4A0245}" type="presParOf" srcId="{A78188CE-C107-483C-93D7-EAA9E6300961}" destId="{7A3DC12F-BFB6-47FA-A037-65B402637DB1}" srcOrd="0" destOrd="0" presId="urn:microsoft.com/office/officeart/2008/layout/VerticalCurvedList"/>
    <dgm:cxn modelId="{65C677A5-5CB7-4D4C-877D-FFA4789AC8B9}" type="presParOf" srcId="{75AD5EBD-B506-4AFF-965E-5093A4054186}" destId="{ED09344D-BCAC-4D33-9070-5F2F3757C6F8}" srcOrd="3" destOrd="0" presId="urn:microsoft.com/office/officeart/2008/layout/VerticalCurvedList"/>
    <dgm:cxn modelId="{33915AE9-2037-4EFC-8645-CF8122CB9E08}" type="presParOf" srcId="{75AD5EBD-B506-4AFF-965E-5093A4054186}" destId="{66FACF42-BE4C-4FD8-9EC0-D618C814FD60}" srcOrd="4" destOrd="0" presId="urn:microsoft.com/office/officeart/2008/layout/VerticalCurvedList"/>
    <dgm:cxn modelId="{2ECD3161-44DF-4889-A537-F25090415DEE}" type="presParOf" srcId="{66FACF42-BE4C-4FD8-9EC0-D618C814FD60}" destId="{59EA35F7-0C14-4424-B05F-1A192A8A592E}" srcOrd="0" destOrd="0" presId="urn:microsoft.com/office/officeart/2008/layout/VerticalCurvedList"/>
    <dgm:cxn modelId="{F59429E5-6F21-442B-AB89-AE34D481A47A}" type="presParOf" srcId="{75AD5EBD-B506-4AFF-965E-5093A4054186}" destId="{A01B5A97-7940-485C-8AFB-6B9C14666BFB}" srcOrd="5" destOrd="0" presId="urn:microsoft.com/office/officeart/2008/layout/VerticalCurvedList"/>
    <dgm:cxn modelId="{94BF200E-576E-4D32-BE48-645505EC6275}" type="presParOf" srcId="{75AD5EBD-B506-4AFF-965E-5093A4054186}" destId="{372DB14C-0A69-4DC1-A4AD-59A38B4B3343}" srcOrd="6" destOrd="0" presId="urn:microsoft.com/office/officeart/2008/layout/VerticalCurvedList"/>
    <dgm:cxn modelId="{6EC427C4-E008-4904-8DB6-F11C899762DB}" type="presParOf" srcId="{372DB14C-0A69-4DC1-A4AD-59A38B4B3343}" destId="{AB24DBDA-9E0E-4B35-ABF5-D7A55E049A0C}" srcOrd="0" destOrd="0" presId="urn:microsoft.com/office/officeart/2008/layout/VerticalCurvedList"/>
    <dgm:cxn modelId="{22C18817-00DC-42C1-86C8-E0E41F9E9178}" type="presParOf" srcId="{75AD5EBD-B506-4AFF-965E-5093A4054186}" destId="{C0EFA000-567F-461B-AA7D-BCFAB242C44C}" srcOrd="7" destOrd="0" presId="urn:microsoft.com/office/officeart/2008/layout/VerticalCurvedList"/>
    <dgm:cxn modelId="{FDB647C7-7C16-4B20-BC61-E0306AC4004D}" type="presParOf" srcId="{75AD5EBD-B506-4AFF-965E-5093A4054186}" destId="{6DB54598-7DA5-4382-BBCD-6FCCB518A1CE}" srcOrd="8" destOrd="0" presId="urn:microsoft.com/office/officeart/2008/layout/VerticalCurvedList"/>
    <dgm:cxn modelId="{B861052F-18A6-4653-8E7E-B5043967B38B}" type="presParOf" srcId="{6DB54598-7DA5-4382-BBCD-6FCCB518A1CE}" destId="{12722CFF-EE2F-4E29-A89A-2E833C910B9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1F974C-0311-4116-BE3D-CE84FBDF8DEF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356BDA4-DD95-48E7-9D75-B580489F6D88}">
      <dgm:prSet phldrT="[Texto]"/>
      <dgm:spPr>
        <a:solidFill>
          <a:srgbClr val="797F85"/>
        </a:solidFill>
      </dgm:spPr>
      <dgm:t>
        <a:bodyPr/>
        <a:lstStyle/>
        <a:p>
          <a:pPr>
            <a:buClr>
              <a:schemeClr val="bg1"/>
            </a:buClr>
            <a:buSzPct val="120000"/>
            <a:buFont typeface="Tipo de letra del sistema"/>
            <a:buChar char="-"/>
          </a:pPr>
          <a:r>
            <a:rPr lang="en-US" dirty="0"/>
            <a:t>Total Body PET: High Sensitivity Molecular Imaging (IMAS)</a:t>
          </a:r>
          <a:r>
            <a:rPr lang="en-GB" dirty="0"/>
            <a:t> project</a:t>
          </a:r>
        </a:p>
      </dgm:t>
    </dgm:pt>
    <dgm:pt modelId="{B49F4CB8-CE35-42F2-A0A3-64C88015D401}" type="parTrans" cxnId="{EDA7AF64-4671-4A54-9A12-17C8476248A5}">
      <dgm:prSet/>
      <dgm:spPr/>
      <dgm:t>
        <a:bodyPr/>
        <a:lstStyle/>
        <a:p>
          <a:endParaRPr lang="en-GB"/>
        </a:p>
      </dgm:t>
    </dgm:pt>
    <dgm:pt modelId="{B2A3EF5A-741A-459A-BF35-4653036F7A9A}" type="sibTrans" cxnId="{EDA7AF64-4671-4A54-9A12-17C8476248A5}">
      <dgm:prSet/>
      <dgm:spPr>
        <a:ln>
          <a:solidFill>
            <a:srgbClr val="222A35"/>
          </a:solidFill>
        </a:ln>
      </dgm:spPr>
      <dgm:t>
        <a:bodyPr/>
        <a:lstStyle/>
        <a:p>
          <a:endParaRPr lang="en-GB"/>
        </a:p>
      </dgm:t>
    </dgm:pt>
    <dgm:pt modelId="{9A2E40BD-0AAC-4D16-9D76-3D830405F2B1}">
      <dgm:prSet phldrT="[Texto]"/>
      <dgm:spPr>
        <a:solidFill>
          <a:srgbClr val="797F85"/>
        </a:solidFill>
      </dgm:spPr>
      <dgm:t>
        <a:bodyPr/>
        <a:lstStyle/>
        <a:p>
          <a:pPr>
            <a:buClr>
              <a:schemeClr val="bg1"/>
            </a:buClr>
            <a:buSzPct val="120000"/>
            <a:buFont typeface="Tipo de letra del sistema"/>
            <a:buChar char="-"/>
          </a:pPr>
          <a:r>
            <a:rPr lang="en-GB" dirty="0"/>
            <a:t>Materials and Methods </a:t>
          </a:r>
        </a:p>
      </dgm:t>
    </dgm:pt>
    <dgm:pt modelId="{4E5FBBF1-5427-45D6-B146-F15A59B51ABF}" type="parTrans" cxnId="{CF68B544-3376-4632-95DE-FABC3C75472D}">
      <dgm:prSet/>
      <dgm:spPr/>
      <dgm:t>
        <a:bodyPr/>
        <a:lstStyle/>
        <a:p>
          <a:endParaRPr lang="en-GB"/>
        </a:p>
      </dgm:t>
    </dgm:pt>
    <dgm:pt modelId="{77DD8CC2-F69D-4A3F-A252-C74F4AE3FFB0}" type="sibTrans" cxnId="{CF68B544-3376-4632-95DE-FABC3C75472D}">
      <dgm:prSet/>
      <dgm:spPr/>
      <dgm:t>
        <a:bodyPr/>
        <a:lstStyle/>
        <a:p>
          <a:endParaRPr lang="en-GB"/>
        </a:p>
      </dgm:t>
    </dgm:pt>
    <dgm:pt modelId="{45BCBF3F-96E1-4FA9-8B03-0EAD50E5C78C}">
      <dgm:prSet phldrT="[Texto]" phldr="0"/>
      <dgm:spPr>
        <a:solidFill>
          <a:srgbClr val="222A35"/>
        </a:solidFill>
      </dgm:spPr>
      <dgm:t>
        <a:bodyPr/>
        <a:lstStyle/>
        <a:p>
          <a:r>
            <a:rPr lang="en-GB" dirty="0"/>
            <a:t>System Performance</a:t>
          </a:r>
        </a:p>
      </dgm:t>
    </dgm:pt>
    <dgm:pt modelId="{F223EF0A-88D6-4A42-B647-F338C0F48423}" type="parTrans" cxnId="{460C1BC1-5CA0-4347-B129-48C2ABE52828}">
      <dgm:prSet/>
      <dgm:spPr/>
      <dgm:t>
        <a:bodyPr/>
        <a:lstStyle/>
        <a:p>
          <a:endParaRPr lang="en-GB"/>
        </a:p>
      </dgm:t>
    </dgm:pt>
    <dgm:pt modelId="{A5CDFC55-1B68-4105-AA32-E1A53DC96E43}" type="sibTrans" cxnId="{460C1BC1-5CA0-4347-B129-48C2ABE52828}">
      <dgm:prSet/>
      <dgm:spPr/>
      <dgm:t>
        <a:bodyPr/>
        <a:lstStyle/>
        <a:p>
          <a:endParaRPr lang="en-GB"/>
        </a:p>
      </dgm:t>
    </dgm:pt>
    <dgm:pt modelId="{93328AED-1083-4E45-935C-6C6CD3EB7CDA}">
      <dgm:prSet phldrT="[Texto]" phldr="0"/>
      <dgm:spPr>
        <a:solidFill>
          <a:srgbClr val="797F85"/>
        </a:solidFill>
      </dgm:spPr>
      <dgm:t>
        <a:bodyPr/>
        <a:lstStyle/>
        <a:p>
          <a:r>
            <a:rPr lang="en-GB" dirty="0"/>
            <a:t>Conclusions and next steps</a:t>
          </a:r>
        </a:p>
      </dgm:t>
    </dgm:pt>
    <dgm:pt modelId="{0A3DC291-94B6-47EE-AF0F-8597DBB8C580}" type="parTrans" cxnId="{5CCB365D-EC08-4616-9B66-8CFA5FA4C064}">
      <dgm:prSet/>
      <dgm:spPr/>
      <dgm:t>
        <a:bodyPr/>
        <a:lstStyle/>
        <a:p>
          <a:endParaRPr lang="en-GB"/>
        </a:p>
      </dgm:t>
    </dgm:pt>
    <dgm:pt modelId="{0A870567-C1D9-4C9E-8501-3610D52462CB}" type="sibTrans" cxnId="{5CCB365D-EC08-4616-9B66-8CFA5FA4C064}">
      <dgm:prSet/>
      <dgm:spPr/>
      <dgm:t>
        <a:bodyPr/>
        <a:lstStyle/>
        <a:p>
          <a:endParaRPr lang="en-GB"/>
        </a:p>
      </dgm:t>
    </dgm:pt>
    <dgm:pt modelId="{D7EFFBCF-FB83-419D-B9D4-BCB7468507E1}" type="pres">
      <dgm:prSet presAssocID="{C01F974C-0311-4116-BE3D-CE84FBDF8DEF}" presName="Name0" presStyleCnt="0">
        <dgm:presLayoutVars>
          <dgm:chMax val="7"/>
          <dgm:chPref val="7"/>
          <dgm:dir/>
        </dgm:presLayoutVars>
      </dgm:prSet>
      <dgm:spPr/>
    </dgm:pt>
    <dgm:pt modelId="{75AD5EBD-B506-4AFF-965E-5093A4054186}" type="pres">
      <dgm:prSet presAssocID="{C01F974C-0311-4116-BE3D-CE84FBDF8DEF}" presName="Name1" presStyleCnt="0"/>
      <dgm:spPr/>
    </dgm:pt>
    <dgm:pt modelId="{F30E1A43-C799-47FF-B121-F79DC6FBEE67}" type="pres">
      <dgm:prSet presAssocID="{C01F974C-0311-4116-BE3D-CE84FBDF8DEF}" presName="cycle" presStyleCnt="0"/>
      <dgm:spPr/>
    </dgm:pt>
    <dgm:pt modelId="{49719D35-82AF-4316-925A-90D507B93A05}" type="pres">
      <dgm:prSet presAssocID="{C01F974C-0311-4116-BE3D-CE84FBDF8DEF}" presName="srcNode" presStyleLbl="node1" presStyleIdx="0" presStyleCnt="4"/>
      <dgm:spPr/>
    </dgm:pt>
    <dgm:pt modelId="{D1A0D86A-CB75-4F15-BF9F-FD30024AB6EC}" type="pres">
      <dgm:prSet presAssocID="{C01F974C-0311-4116-BE3D-CE84FBDF8DEF}" presName="conn" presStyleLbl="parChTrans1D2" presStyleIdx="0" presStyleCnt="1"/>
      <dgm:spPr/>
    </dgm:pt>
    <dgm:pt modelId="{697D4153-2462-40B0-9E4B-BA9976F7BC7F}" type="pres">
      <dgm:prSet presAssocID="{C01F974C-0311-4116-BE3D-CE84FBDF8DEF}" presName="extraNode" presStyleLbl="node1" presStyleIdx="0" presStyleCnt="4"/>
      <dgm:spPr/>
    </dgm:pt>
    <dgm:pt modelId="{B685367F-5D3A-4353-B1C8-2BE3F84681C2}" type="pres">
      <dgm:prSet presAssocID="{C01F974C-0311-4116-BE3D-CE84FBDF8DEF}" presName="dstNode" presStyleLbl="node1" presStyleIdx="0" presStyleCnt="4"/>
      <dgm:spPr/>
    </dgm:pt>
    <dgm:pt modelId="{0103F263-D7C7-449C-8CD8-34BDBE0E8CD7}" type="pres">
      <dgm:prSet presAssocID="{5356BDA4-DD95-48E7-9D75-B580489F6D88}" presName="text_1" presStyleLbl="node1" presStyleIdx="0" presStyleCnt="4">
        <dgm:presLayoutVars>
          <dgm:bulletEnabled val="1"/>
        </dgm:presLayoutVars>
      </dgm:prSet>
      <dgm:spPr/>
    </dgm:pt>
    <dgm:pt modelId="{A78188CE-C107-483C-93D7-EAA9E6300961}" type="pres">
      <dgm:prSet presAssocID="{5356BDA4-DD95-48E7-9D75-B580489F6D88}" presName="accent_1" presStyleCnt="0"/>
      <dgm:spPr/>
    </dgm:pt>
    <dgm:pt modelId="{7A3DC12F-BFB6-47FA-A037-65B402637DB1}" type="pres">
      <dgm:prSet presAssocID="{5356BDA4-DD95-48E7-9D75-B580489F6D88}" presName="accentRepeatNode" presStyleLbl="solidFgAcc1" presStyleIdx="0" presStyleCnt="4"/>
      <dgm:spPr>
        <a:ln>
          <a:solidFill>
            <a:srgbClr val="222A35"/>
          </a:solidFill>
        </a:ln>
      </dgm:spPr>
    </dgm:pt>
    <dgm:pt modelId="{ED09344D-BCAC-4D33-9070-5F2F3757C6F8}" type="pres">
      <dgm:prSet presAssocID="{9A2E40BD-0AAC-4D16-9D76-3D830405F2B1}" presName="text_2" presStyleLbl="node1" presStyleIdx="1" presStyleCnt="4">
        <dgm:presLayoutVars>
          <dgm:bulletEnabled val="1"/>
        </dgm:presLayoutVars>
      </dgm:prSet>
      <dgm:spPr/>
    </dgm:pt>
    <dgm:pt modelId="{66FACF42-BE4C-4FD8-9EC0-D618C814FD60}" type="pres">
      <dgm:prSet presAssocID="{9A2E40BD-0AAC-4D16-9D76-3D830405F2B1}" presName="accent_2" presStyleCnt="0"/>
      <dgm:spPr/>
    </dgm:pt>
    <dgm:pt modelId="{59EA35F7-0C14-4424-B05F-1A192A8A592E}" type="pres">
      <dgm:prSet presAssocID="{9A2E40BD-0AAC-4D16-9D76-3D830405F2B1}" presName="accentRepeatNode" presStyleLbl="solidFgAcc1" presStyleIdx="1" presStyleCnt="4"/>
      <dgm:spPr>
        <a:ln>
          <a:solidFill>
            <a:srgbClr val="222A35"/>
          </a:solidFill>
        </a:ln>
      </dgm:spPr>
    </dgm:pt>
    <dgm:pt modelId="{A01B5A97-7940-485C-8AFB-6B9C14666BFB}" type="pres">
      <dgm:prSet presAssocID="{45BCBF3F-96E1-4FA9-8B03-0EAD50E5C78C}" presName="text_3" presStyleLbl="node1" presStyleIdx="2" presStyleCnt="4">
        <dgm:presLayoutVars>
          <dgm:bulletEnabled val="1"/>
        </dgm:presLayoutVars>
      </dgm:prSet>
      <dgm:spPr/>
    </dgm:pt>
    <dgm:pt modelId="{372DB14C-0A69-4DC1-A4AD-59A38B4B3343}" type="pres">
      <dgm:prSet presAssocID="{45BCBF3F-96E1-4FA9-8B03-0EAD50E5C78C}" presName="accent_3" presStyleCnt="0"/>
      <dgm:spPr/>
    </dgm:pt>
    <dgm:pt modelId="{AB24DBDA-9E0E-4B35-ABF5-D7A55E049A0C}" type="pres">
      <dgm:prSet presAssocID="{45BCBF3F-96E1-4FA9-8B03-0EAD50E5C78C}" presName="accentRepeatNode" presStyleLbl="solidFgAcc1" presStyleIdx="2" presStyleCnt="4"/>
      <dgm:spPr>
        <a:ln>
          <a:solidFill>
            <a:srgbClr val="222A35"/>
          </a:solidFill>
        </a:ln>
      </dgm:spPr>
    </dgm:pt>
    <dgm:pt modelId="{C0EFA000-567F-461B-AA7D-BCFAB242C44C}" type="pres">
      <dgm:prSet presAssocID="{93328AED-1083-4E45-935C-6C6CD3EB7CDA}" presName="text_4" presStyleLbl="node1" presStyleIdx="3" presStyleCnt="4">
        <dgm:presLayoutVars>
          <dgm:bulletEnabled val="1"/>
        </dgm:presLayoutVars>
      </dgm:prSet>
      <dgm:spPr/>
    </dgm:pt>
    <dgm:pt modelId="{6DB54598-7DA5-4382-BBCD-6FCCB518A1CE}" type="pres">
      <dgm:prSet presAssocID="{93328AED-1083-4E45-935C-6C6CD3EB7CDA}" presName="accent_4" presStyleCnt="0"/>
      <dgm:spPr/>
    </dgm:pt>
    <dgm:pt modelId="{12722CFF-EE2F-4E29-A89A-2E833C910B93}" type="pres">
      <dgm:prSet presAssocID="{93328AED-1083-4E45-935C-6C6CD3EB7CDA}" presName="accentRepeatNode" presStyleLbl="solidFgAcc1" presStyleIdx="3" presStyleCnt="4"/>
      <dgm:spPr>
        <a:ln>
          <a:solidFill>
            <a:srgbClr val="222A35"/>
          </a:solidFill>
        </a:ln>
      </dgm:spPr>
    </dgm:pt>
  </dgm:ptLst>
  <dgm:cxnLst>
    <dgm:cxn modelId="{036DCE0E-C56B-420E-9E23-F921D5DD2648}" type="presOf" srcId="{45BCBF3F-96E1-4FA9-8B03-0EAD50E5C78C}" destId="{A01B5A97-7940-485C-8AFB-6B9C14666BFB}" srcOrd="0" destOrd="0" presId="urn:microsoft.com/office/officeart/2008/layout/VerticalCurvedList"/>
    <dgm:cxn modelId="{06D65F1D-F39F-414E-AF8C-5D06AE8FF40A}" type="presOf" srcId="{5356BDA4-DD95-48E7-9D75-B580489F6D88}" destId="{0103F263-D7C7-449C-8CD8-34BDBE0E8CD7}" srcOrd="0" destOrd="0" presId="urn:microsoft.com/office/officeart/2008/layout/VerticalCurvedList"/>
    <dgm:cxn modelId="{F9EA7A2E-B6FE-4EEA-AA66-AB6B8CD229B6}" type="presOf" srcId="{9A2E40BD-0AAC-4D16-9D76-3D830405F2B1}" destId="{ED09344D-BCAC-4D33-9070-5F2F3757C6F8}" srcOrd="0" destOrd="0" presId="urn:microsoft.com/office/officeart/2008/layout/VerticalCurvedList"/>
    <dgm:cxn modelId="{2E260339-5AE3-46A0-9B7F-88993F2D0B54}" type="presOf" srcId="{B2A3EF5A-741A-459A-BF35-4653036F7A9A}" destId="{D1A0D86A-CB75-4F15-BF9F-FD30024AB6EC}" srcOrd="0" destOrd="0" presId="urn:microsoft.com/office/officeart/2008/layout/VerticalCurvedList"/>
    <dgm:cxn modelId="{5CCB365D-EC08-4616-9B66-8CFA5FA4C064}" srcId="{C01F974C-0311-4116-BE3D-CE84FBDF8DEF}" destId="{93328AED-1083-4E45-935C-6C6CD3EB7CDA}" srcOrd="3" destOrd="0" parTransId="{0A3DC291-94B6-47EE-AF0F-8597DBB8C580}" sibTransId="{0A870567-C1D9-4C9E-8501-3610D52462CB}"/>
    <dgm:cxn modelId="{EDA7AF64-4671-4A54-9A12-17C8476248A5}" srcId="{C01F974C-0311-4116-BE3D-CE84FBDF8DEF}" destId="{5356BDA4-DD95-48E7-9D75-B580489F6D88}" srcOrd="0" destOrd="0" parTransId="{B49F4CB8-CE35-42F2-A0A3-64C88015D401}" sibTransId="{B2A3EF5A-741A-459A-BF35-4653036F7A9A}"/>
    <dgm:cxn modelId="{CF68B544-3376-4632-95DE-FABC3C75472D}" srcId="{C01F974C-0311-4116-BE3D-CE84FBDF8DEF}" destId="{9A2E40BD-0AAC-4D16-9D76-3D830405F2B1}" srcOrd="1" destOrd="0" parTransId="{4E5FBBF1-5427-45D6-B146-F15A59B51ABF}" sibTransId="{77DD8CC2-F69D-4A3F-A252-C74F4AE3FFB0}"/>
    <dgm:cxn modelId="{5008A59E-CA6B-46F2-A7AE-786B5B30E2F4}" type="presOf" srcId="{C01F974C-0311-4116-BE3D-CE84FBDF8DEF}" destId="{D7EFFBCF-FB83-419D-B9D4-BCB7468507E1}" srcOrd="0" destOrd="0" presId="urn:microsoft.com/office/officeart/2008/layout/VerticalCurvedList"/>
    <dgm:cxn modelId="{DEF713A3-7D57-4D9D-9F8D-B69DC23B52AD}" type="presOf" srcId="{93328AED-1083-4E45-935C-6C6CD3EB7CDA}" destId="{C0EFA000-567F-461B-AA7D-BCFAB242C44C}" srcOrd="0" destOrd="0" presId="urn:microsoft.com/office/officeart/2008/layout/VerticalCurvedList"/>
    <dgm:cxn modelId="{460C1BC1-5CA0-4347-B129-48C2ABE52828}" srcId="{C01F974C-0311-4116-BE3D-CE84FBDF8DEF}" destId="{45BCBF3F-96E1-4FA9-8B03-0EAD50E5C78C}" srcOrd="2" destOrd="0" parTransId="{F223EF0A-88D6-4A42-B647-F338C0F48423}" sibTransId="{A5CDFC55-1B68-4105-AA32-E1A53DC96E43}"/>
    <dgm:cxn modelId="{7CF2355B-5316-49E2-B593-DE9A4F7BD16C}" type="presParOf" srcId="{D7EFFBCF-FB83-419D-B9D4-BCB7468507E1}" destId="{75AD5EBD-B506-4AFF-965E-5093A4054186}" srcOrd="0" destOrd="0" presId="urn:microsoft.com/office/officeart/2008/layout/VerticalCurvedList"/>
    <dgm:cxn modelId="{1CABFF6C-25C3-4D9E-BE63-CCA8DFD4BB13}" type="presParOf" srcId="{75AD5EBD-B506-4AFF-965E-5093A4054186}" destId="{F30E1A43-C799-47FF-B121-F79DC6FBEE67}" srcOrd="0" destOrd="0" presId="urn:microsoft.com/office/officeart/2008/layout/VerticalCurvedList"/>
    <dgm:cxn modelId="{327DAA69-156A-4189-9E50-259542CC78E1}" type="presParOf" srcId="{F30E1A43-C799-47FF-B121-F79DC6FBEE67}" destId="{49719D35-82AF-4316-925A-90D507B93A05}" srcOrd="0" destOrd="0" presId="urn:microsoft.com/office/officeart/2008/layout/VerticalCurvedList"/>
    <dgm:cxn modelId="{AD6187CB-BD32-4481-A65D-25B36C943361}" type="presParOf" srcId="{F30E1A43-C799-47FF-B121-F79DC6FBEE67}" destId="{D1A0D86A-CB75-4F15-BF9F-FD30024AB6EC}" srcOrd="1" destOrd="0" presId="urn:microsoft.com/office/officeart/2008/layout/VerticalCurvedList"/>
    <dgm:cxn modelId="{1803325A-506D-4DFE-B985-96DAC8F9B902}" type="presParOf" srcId="{F30E1A43-C799-47FF-B121-F79DC6FBEE67}" destId="{697D4153-2462-40B0-9E4B-BA9976F7BC7F}" srcOrd="2" destOrd="0" presId="urn:microsoft.com/office/officeart/2008/layout/VerticalCurvedList"/>
    <dgm:cxn modelId="{9206B143-4583-4177-9C5F-055EDB1653AF}" type="presParOf" srcId="{F30E1A43-C799-47FF-B121-F79DC6FBEE67}" destId="{B685367F-5D3A-4353-B1C8-2BE3F84681C2}" srcOrd="3" destOrd="0" presId="urn:microsoft.com/office/officeart/2008/layout/VerticalCurvedList"/>
    <dgm:cxn modelId="{6CF57796-6414-4073-B54D-7E5F70E4F518}" type="presParOf" srcId="{75AD5EBD-B506-4AFF-965E-5093A4054186}" destId="{0103F263-D7C7-449C-8CD8-34BDBE0E8CD7}" srcOrd="1" destOrd="0" presId="urn:microsoft.com/office/officeart/2008/layout/VerticalCurvedList"/>
    <dgm:cxn modelId="{98377E3D-9641-449B-A10A-933EA9851E0E}" type="presParOf" srcId="{75AD5EBD-B506-4AFF-965E-5093A4054186}" destId="{A78188CE-C107-483C-93D7-EAA9E6300961}" srcOrd="2" destOrd="0" presId="urn:microsoft.com/office/officeart/2008/layout/VerticalCurvedList"/>
    <dgm:cxn modelId="{604626DB-DB8B-443A-9F6A-3FDBDA4A0245}" type="presParOf" srcId="{A78188CE-C107-483C-93D7-EAA9E6300961}" destId="{7A3DC12F-BFB6-47FA-A037-65B402637DB1}" srcOrd="0" destOrd="0" presId="urn:microsoft.com/office/officeart/2008/layout/VerticalCurvedList"/>
    <dgm:cxn modelId="{65C677A5-5CB7-4D4C-877D-FFA4789AC8B9}" type="presParOf" srcId="{75AD5EBD-B506-4AFF-965E-5093A4054186}" destId="{ED09344D-BCAC-4D33-9070-5F2F3757C6F8}" srcOrd="3" destOrd="0" presId="urn:microsoft.com/office/officeart/2008/layout/VerticalCurvedList"/>
    <dgm:cxn modelId="{33915AE9-2037-4EFC-8645-CF8122CB9E08}" type="presParOf" srcId="{75AD5EBD-B506-4AFF-965E-5093A4054186}" destId="{66FACF42-BE4C-4FD8-9EC0-D618C814FD60}" srcOrd="4" destOrd="0" presId="urn:microsoft.com/office/officeart/2008/layout/VerticalCurvedList"/>
    <dgm:cxn modelId="{2ECD3161-44DF-4889-A537-F25090415DEE}" type="presParOf" srcId="{66FACF42-BE4C-4FD8-9EC0-D618C814FD60}" destId="{59EA35F7-0C14-4424-B05F-1A192A8A592E}" srcOrd="0" destOrd="0" presId="urn:microsoft.com/office/officeart/2008/layout/VerticalCurvedList"/>
    <dgm:cxn modelId="{F59429E5-6F21-442B-AB89-AE34D481A47A}" type="presParOf" srcId="{75AD5EBD-B506-4AFF-965E-5093A4054186}" destId="{A01B5A97-7940-485C-8AFB-6B9C14666BFB}" srcOrd="5" destOrd="0" presId="urn:microsoft.com/office/officeart/2008/layout/VerticalCurvedList"/>
    <dgm:cxn modelId="{94BF200E-576E-4D32-BE48-645505EC6275}" type="presParOf" srcId="{75AD5EBD-B506-4AFF-965E-5093A4054186}" destId="{372DB14C-0A69-4DC1-A4AD-59A38B4B3343}" srcOrd="6" destOrd="0" presId="urn:microsoft.com/office/officeart/2008/layout/VerticalCurvedList"/>
    <dgm:cxn modelId="{6EC427C4-E008-4904-8DB6-F11C899762DB}" type="presParOf" srcId="{372DB14C-0A69-4DC1-A4AD-59A38B4B3343}" destId="{AB24DBDA-9E0E-4B35-ABF5-D7A55E049A0C}" srcOrd="0" destOrd="0" presId="urn:microsoft.com/office/officeart/2008/layout/VerticalCurvedList"/>
    <dgm:cxn modelId="{22C18817-00DC-42C1-86C8-E0E41F9E9178}" type="presParOf" srcId="{75AD5EBD-B506-4AFF-965E-5093A4054186}" destId="{C0EFA000-567F-461B-AA7D-BCFAB242C44C}" srcOrd="7" destOrd="0" presId="urn:microsoft.com/office/officeart/2008/layout/VerticalCurvedList"/>
    <dgm:cxn modelId="{FDB647C7-7C16-4B20-BC61-E0306AC4004D}" type="presParOf" srcId="{75AD5EBD-B506-4AFF-965E-5093A4054186}" destId="{6DB54598-7DA5-4382-BBCD-6FCCB518A1CE}" srcOrd="8" destOrd="0" presId="urn:microsoft.com/office/officeart/2008/layout/VerticalCurvedList"/>
    <dgm:cxn modelId="{B861052F-18A6-4653-8E7E-B5043967B38B}" type="presParOf" srcId="{6DB54598-7DA5-4382-BBCD-6FCCB518A1CE}" destId="{12722CFF-EE2F-4E29-A89A-2E833C910B9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1F974C-0311-4116-BE3D-CE84FBDF8DEF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356BDA4-DD95-48E7-9D75-B580489F6D88}">
      <dgm:prSet phldrT="[Texto]"/>
      <dgm:spPr>
        <a:solidFill>
          <a:srgbClr val="797F85"/>
        </a:solidFill>
      </dgm:spPr>
      <dgm:t>
        <a:bodyPr/>
        <a:lstStyle/>
        <a:p>
          <a:pPr>
            <a:buClr>
              <a:schemeClr val="bg1"/>
            </a:buClr>
            <a:buSzPct val="120000"/>
            <a:buFont typeface="Tipo de letra del sistema"/>
            <a:buChar char="-"/>
          </a:pPr>
          <a:r>
            <a:rPr lang="en-US" dirty="0"/>
            <a:t>Total Body PET: High Sensitivity Molecular Imaging (IMAS)</a:t>
          </a:r>
          <a:r>
            <a:rPr lang="en-GB" dirty="0"/>
            <a:t> project</a:t>
          </a:r>
        </a:p>
      </dgm:t>
    </dgm:pt>
    <dgm:pt modelId="{B49F4CB8-CE35-42F2-A0A3-64C88015D401}" type="parTrans" cxnId="{EDA7AF64-4671-4A54-9A12-17C8476248A5}">
      <dgm:prSet/>
      <dgm:spPr/>
      <dgm:t>
        <a:bodyPr/>
        <a:lstStyle/>
        <a:p>
          <a:endParaRPr lang="en-GB"/>
        </a:p>
      </dgm:t>
    </dgm:pt>
    <dgm:pt modelId="{B2A3EF5A-741A-459A-BF35-4653036F7A9A}" type="sibTrans" cxnId="{EDA7AF64-4671-4A54-9A12-17C8476248A5}">
      <dgm:prSet/>
      <dgm:spPr>
        <a:ln>
          <a:solidFill>
            <a:srgbClr val="222A35"/>
          </a:solidFill>
        </a:ln>
      </dgm:spPr>
      <dgm:t>
        <a:bodyPr/>
        <a:lstStyle/>
        <a:p>
          <a:endParaRPr lang="en-GB"/>
        </a:p>
      </dgm:t>
    </dgm:pt>
    <dgm:pt modelId="{9A2E40BD-0AAC-4D16-9D76-3D830405F2B1}">
      <dgm:prSet phldrT="[Texto]"/>
      <dgm:spPr>
        <a:solidFill>
          <a:srgbClr val="797F85"/>
        </a:solidFill>
      </dgm:spPr>
      <dgm:t>
        <a:bodyPr/>
        <a:lstStyle/>
        <a:p>
          <a:pPr>
            <a:buClr>
              <a:schemeClr val="bg1"/>
            </a:buClr>
            <a:buSzPct val="120000"/>
            <a:buFont typeface="Tipo de letra del sistema"/>
            <a:buChar char="-"/>
          </a:pPr>
          <a:r>
            <a:rPr lang="en-GB" dirty="0"/>
            <a:t>Materials and Methods </a:t>
          </a:r>
        </a:p>
      </dgm:t>
    </dgm:pt>
    <dgm:pt modelId="{4E5FBBF1-5427-45D6-B146-F15A59B51ABF}" type="parTrans" cxnId="{CF68B544-3376-4632-95DE-FABC3C75472D}">
      <dgm:prSet/>
      <dgm:spPr/>
      <dgm:t>
        <a:bodyPr/>
        <a:lstStyle/>
        <a:p>
          <a:endParaRPr lang="en-GB"/>
        </a:p>
      </dgm:t>
    </dgm:pt>
    <dgm:pt modelId="{77DD8CC2-F69D-4A3F-A252-C74F4AE3FFB0}" type="sibTrans" cxnId="{CF68B544-3376-4632-95DE-FABC3C75472D}">
      <dgm:prSet/>
      <dgm:spPr/>
      <dgm:t>
        <a:bodyPr/>
        <a:lstStyle/>
        <a:p>
          <a:endParaRPr lang="en-GB"/>
        </a:p>
      </dgm:t>
    </dgm:pt>
    <dgm:pt modelId="{45BCBF3F-96E1-4FA9-8B03-0EAD50E5C78C}">
      <dgm:prSet phldrT="[Texto]" phldr="0"/>
      <dgm:spPr>
        <a:solidFill>
          <a:srgbClr val="797F85"/>
        </a:solidFill>
      </dgm:spPr>
      <dgm:t>
        <a:bodyPr/>
        <a:lstStyle/>
        <a:p>
          <a:r>
            <a:rPr lang="en-GB" dirty="0"/>
            <a:t>System Performance</a:t>
          </a:r>
        </a:p>
      </dgm:t>
    </dgm:pt>
    <dgm:pt modelId="{F223EF0A-88D6-4A42-B647-F338C0F48423}" type="parTrans" cxnId="{460C1BC1-5CA0-4347-B129-48C2ABE52828}">
      <dgm:prSet/>
      <dgm:spPr/>
      <dgm:t>
        <a:bodyPr/>
        <a:lstStyle/>
        <a:p>
          <a:endParaRPr lang="en-GB"/>
        </a:p>
      </dgm:t>
    </dgm:pt>
    <dgm:pt modelId="{A5CDFC55-1B68-4105-AA32-E1A53DC96E43}" type="sibTrans" cxnId="{460C1BC1-5CA0-4347-B129-48C2ABE52828}">
      <dgm:prSet/>
      <dgm:spPr/>
      <dgm:t>
        <a:bodyPr/>
        <a:lstStyle/>
        <a:p>
          <a:endParaRPr lang="en-GB"/>
        </a:p>
      </dgm:t>
    </dgm:pt>
    <dgm:pt modelId="{93328AED-1083-4E45-935C-6C6CD3EB7CDA}">
      <dgm:prSet phldrT="[Texto]" phldr="0"/>
      <dgm:spPr>
        <a:solidFill>
          <a:srgbClr val="222A35"/>
        </a:solidFill>
      </dgm:spPr>
      <dgm:t>
        <a:bodyPr/>
        <a:lstStyle/>
        <a:p>
          <a:r>
            <a:rPr lang="en-GB" dirty="0"/>
            <a:t>Conclusions and next steps</a:t>
          </a:r>
        </a:p>
      </dgm:t>
    </dgm:pt>
    <dgm:pt modelId="{0A3DC291-94B6-47EE-AF0F-8597DBB8C580}" type="parTrans" cxnId="{5CCB365D-EC08-4616-9B66-8CFA5FA4C064}">
      <dgm:prSet/>
      <dgm:spPr/>
      <dgm:t>
        <a:bodyPr/>
        <a:lstStyle/>
        <a:p>
          <a:endParaRPr lang="en-GB"/>
        </a:p>
      </dgm:t>
    </dgm:pt>
    <dgm:pt modelId="{0A870567-C1D9-4C9E-8501-3610D52462CB}" type="sibTrans" cxnId="{5CCB365D-EC08-4616-9B66-8CFA5FA4C064}">
      <dgm:prSet/>
      <dgm:spPr/>
      <dgm:t>
        <a:bodyPr/>
        <a:lstStyle/>
        <a:p>
          <a:endParaRPr lang="en-GB"/>
        </a:p>
      </dgm:t>
    </dgm:pt>
    <dgm:pt modelId="{D7EFFBCF-FB83-419D-B9D4-BCB7468507E1}" type="pres">
      <dgm:prSet presAssocID="{C01F974C-0311-4116-BE3D-CE84FBDF8DEF}" presName="Name0" presStyleCnt="0">
        <dgm:presLayoutVars>
          <dgm:chMax val="7"/>
          <dgm:chPref val="7"/>
          <dgm:dir/>
        </dgm:presLayoutVars>
      </dgm:prSet>
      <dgm:spPr/>
    </dgm:pt>
    <dgm:pt modelId="{75AD5EBD-B506-4AFF-965E-5093A4054186}" type="pres">
      <dgm:prSet presAssocID="{C01F974C-0311-4116-BE3D-CE84FBDF8DEF}" presName="Name1" presStyleCnt="0"/>
      <dgm:spPr/>
    </dgm:pt>
    <dgm:pt modelId="{F30E1A43-C799-47FF-B121-F79DC6FBEE67}" type="pres">
      <dgm:prSet presAssocID="{C01F974C-0311-4116-BE3D-CE84FBDF8DEF}" presName="cycle" presStyleCnt="0"/>
      <dgm:spPr/>
    </dgm:pt>
    <dgm:pt modelId="{49719D35-82AF-4316-925A-90D507B93A05}" type="pres">
      <dgm:prSet presAssocID="{C01F974C-0311-4116-BE3D-CE84FBDF8DEF}" presName="srcNode" presStyleLbl="node1" presStyleIdx="0" presStyleCnt="4"/>
      <dgm:spPr/>
    </dgm:pt>
    <dgm:pt modelId="{D1A0D86A-CB75-4F15-BF9F-FD30024AB6EC}" type="pres">
      <dgm:prSet presAssocID="{C01F974C-0311-4116-BE3D-CE84FBDF8DEF}" presName="conn" presStyleLbl="parChTrans1D2" presStyleIdx="0" presStyleCnt="1"/>
      <dgm:spPr/>
    </dgm:pt>
    <dgm:pt modelId="{697D4153-2462-40B0-9E4B-BA9976F7BC7F}" type="pres">
      <dgm:prSet presAssocID="{C01F974C-0311-4116-BE3D-CE84FBDF8DEF}" presName="extraNode" presStyleLbl="node1" presStyleIdx="0" presStyleCnt="4"/>
      <dgm:spPr/>
    </dgm:pt>
    <dgm:pt modelId="{B685367F-5D3A-4353-B1C8-2BE3F84681C2}" type="pres">
      <dgm:prSet presAssocID="{C01F974C-0311-4116-BE3D-CE84FBDF8DEF}" presName="dstNode" presStyleLbl="node1" presStyleIdx="0" presStyleCnt="4"/>
      <dgm:spPr/>
    </dgm:pt>
    <dgm:pt modelId="{0103F263-D7C7-449C-8CD8-34BDBE0E8CD7}" type="pres">
      <dgm:prSet presAssocID="{5356BDA4-DD95-48E7-9D75-B580489F6D88}" presName="text_1" presStyleLbl="node1" presStyleIdx="0" presStyleCnt="4">
        <dgm:presLayoutVars>
          <dgm:bulletEnabled val="1"/>
        </dgm:presLayoutVars>
      </dgm:prSet>
      <dgm:spPr/>
    </dgm:pt>
    <dgm:pt modelId="{A78188CE-C107-483C-93D7-EAA9E6300961}" type="pres">
      <dgm:prSet presAssocID="{5356BDA4-DD95-48E7-9D75-B580489F6D88}" presName="accent_1" presStyleCnt="0"/>
      <dgm:spPr/>
    </dgm:pt>
    <dgm:pt modelId="{7A3DC12F-BFB6-47FA-A037-65B402637DB1}" type="pres">
      <dgm:prSet presAssocID="{5356BDA4-DD95-48E7-9D75-B580489F6D88}" presName="accentRepeatNode" presStyleLbl="solidFgAcc1" presStyleIdx="0" presStyleCnt="4"/>
      <dgm:spPr>
        <a:ln>
          <a:solidFill>
            <a:srgbClr val="222A35"/>
          </a:solidFill>
        </a:ln>
      </dgm:spPr>
    </dgm:pt>
    <dgm:pt modelId="{ED09344D-BCAC-4D33-9070-5F2F3757C6F8}" type="pres">
      <dgm:prSet presAssocID="{9A2E40BD-0AAC-4D16-9D76-3D830405F2B1}" presName="text_2" presStyleLbl="node1" presStyleIdx="1" presStyleCnt="4">
        <dgm:presLayoutVars>
          <dgm:bulletEnabled val="1"/>
        </dgm:presLayoutVars>
      </dgm:prSet>
      <dgm:spPr/>
    </dgm:pt>
    <dgm:pt modelId="{66FACF42-BE4C-4FD8-9EC0-D618C814FD60}" type="pres">
      <dgm:prSet presAssocID="{9A2E40BD-0AAC-4D16-9D76-3D830405F2B1}" presName="accent_2" presStyleCnt="0"/>
      <dgm:spPr/>
    </dgm:pt>
    <dgm:pt modelId="{59EA35F7-0C14-4424-B05F-1A192A8A592E}" type="pres">
      <dgm:prSet presAssocID="{9A2E40BD-0AAC-4D16-9D76-3D830405F2B1}" presName="accentRepeatNode" presStyleLbl="solidFgAcc1" presStyleIdx="1" presStyleCnt="4"/>
      <dgm:spPr>
        <a:ln>
          <a:solidFill>
            <a:srgbClr val="222A35"/>
          </a:solidFill>
        </a:ln>
      </dgm:spPr>
    </dgm:pt>
    <dgm:pt modelId="{A01B5A97-7940-485C-8AFB-6B9C14666BFB}" type="pres">
      <dgm:prSet presAssocID="{45BCBF3F-96E1-4FA9-8B03-0EAD50E5C78C}" presName="text_3" presStyleLbl="node1" presStyleIdx="2" presStyleCnt="4">
        <dgm:presLayoutVars>
          <dgm:bulletEnabled val="1"/>
        </dgm:presLayoutVars>
      </dgm:prSet>
      <dgm:spPr/>
    </dgm:pt>
    <dgm:pt modelId="{372DB14C-0A69-4DC1-A4AD-59A38B4B3343}" type="pres">
      <dgm:prSet presAssocID="{45BCBF3F-96E1-4FA9-8B03-0EAD50E5C78C}" presName="accent_3" presStyleCnt="0"/>
      <dgm:spPr/>
    </dgm:pt>
    <dgm:pt modelId="{AB24DBDA-9E0E-4B35-ABF5-D7A55E049A0C}" type="pres">
      <dgm:prSet presAssocID="{45BCBF3F-96E1-4FA9-8B03-0EAD50E5C78C}" presName="accentRepeatNode" presStyleLbl="solidFgAcc1" presStyleIdx="2" presStyleCnt="4"/>
      <dgm:spPr>
        <a:ln>
          <a:solidFill>
            <a:srgbClr val="222A35"/>
          </a:solidFill>
        </a:ln>
      </dgm:spPr>
    </dgm:pt>
    <dgm:pt modelId="{C0EFA000-567F-461B-AA7D-BCFAB242C44C}" type="pres">
      <dgm:prSet presAssocID="{93328AED-1083-4E45-935C-6C6CD3EB7CDA}" presName="text_4" presStyleLbl="node1" presStyleIdx="3" presStyleCnt="4">
        <dgm:presLayoutVars>
          <dgm:bulletEnabled val="1"/>
        </dgm:presLayoutVars>
      </dgm:prSet>
      <dgm:spPr/>
    </dgm:pt>
    <dgm:pt modelId="{6DB54598-7DA5-4382-BBCD-6FCCB518A1CE}" type="pres">
      <dgm:prSet presAssocID="{93328AED-1083-4E45-935C-6C6CD3EB7CDA}" presName="accent_4" presStyleCnt="0"/>
      <dgm:spPr/>
    </dgm:pt>
    <dgm:pt modelId="{12722CFF-EE2F-4E29-A89A-2E833C910B93}" type="pres">
      <dgm:prSet presAssocID="{93328AED-1083-4E45-935C-6C6CD3EB7CDA}" presName="accentRepeatNode" presStyleLbl="solidFgAcc1" presStyleIdx="3" presStyleCnt="4"/>
      <dgm:spPr>
        <a:ln>
          <a:solidFill>
            <a:srgbClr val="222A35"/>
          </a:solidFill>
        </a:ln>
      </dgm:spPr>
    </dgm:pt>
  </dgm:ptLst>
  <dgm:cxnLst>
    <dgm:cxn modelId="{036DCE0E-C56B-420E-9E23-F921D5DD2648}" type="presOf" srcId="{45BCBF3F-96E1-4FA9-8B03-0EAD50E5C78C}" destId="{A01B5A97-7940-485C-8AFB-6B9C14666BFB}" srcOrd="0" destOrd="0" presId="urn:microsoft.com/office/officeart/2008/layout/VerticalCurvedList"/>
    <dgm:cxn modelId="{06D65F1D-F39F-414E-AF8C-5D06AE8FF40A}" type="presOf" srcId="{5356BDA4-DD95-48E7-9D75-B580489F6D88}" destId="{0103F263-D7C7-449C-8CD8-34BDBE0E8CD7}" srcOrd="0" destOrd="0" presId="urn:microsoft.com/office/officeart/2008/layout/VerticalCurvedList"/>
    <dgm:cxn modelId="{F9EA7A2E-B6FE-4EEA-AA66-AB6B8CD229B6}" type="presOf" srcId="{9A2E40BD-0AAC-4D16-9D76-3D830405F2B1}" destId="{ED09344D-BCAC-4D33-9070-5F2F3757C6F8}" srcOrd="0" destOrd="0" presId="urn:microsoft.com/office/officeart/2008/layout/VerticalCurvedList"/>
    <dgm:cxn modelId="{2E260339-5AE3-46A0-9B7F-88993F2D0B54}" type="presOf" srcId="{B2A3EF5A-741A-459A-BF35-4653036F7A9A}" destId="{D1A0D86A-CB75-4F15-BF9F-FD30024AB6EC}" srcOrd="0" destOrd="0" presId="urn:microsoft.com/office/officeart/2008/layout/VerticalCurvedList"/>
    <dgm:cxn modelId="{5CCB365D-EC08-4616-9B66-8CFA5FA4C064}" srcId="{C01F974C-0311-4116-BE3D-CE84FBDF8DEF}" destId="{93328AED-1083-4E45-935C-6C6CD3EB7CDA}" srcOrd="3" destOrd="0" parTransId="{0A3DC291-94B6-47EE-AF0F-8597DBB8C580}" sibTransId="{0A870567-C1D9-4C9E-8501-3610D52462CB}"/>
    <dgm:cxn modelId="{EDA7AF64-4671-4A54-9A12-17C8476248A5}" srcId="{C01F974C-0311-4116-BE3D-CE84FBDF8DEF}" destId="{5356BDA4-DD95-48E7-9D75-B580489F6D88}" srcOrd="0" destOrd="0" parTransId="{B49F4CB8-CE35-42F2-A0A3-64C88015D401}" sibTransId="{B2A3EF5A-741A-459A-BF35-4653036F7A9A}"/>
    <dgm:cxn modelId="{CF68B544-3376-4632-95DE-FABC3C75472D}" srcId="{C01F974C-0311-4116-BE3D-CE84FBDF8DEF}" destId="{9A2E40BD-0AAC-4D16-9D76-3D830405F2B1}" srcOrd="1" destOrd="0" parTransId="{4E5FBBF1-5427-45D6-B146-F15A59B51ABF}" sibTransId="{77DD8CC2-F69D-4A3F-A252-C74F4AE3FFB0}"/>
    <dgm:cxn modelId="{5008A59E-CA6B-46F2-A7AE-786B5B30E2F4}" type="presOf" srcId="{C01F974C-0311-4116-BE3D-CE84FBDF8DEF}" destId="{D7EFFBCF-FB83-419D-B9D4-BCB7468507E1}" srcOrd="0" destOrd="0" presId="urn:microsoft.com/office/officeart/2008/layout/VerticalCurvedList"/>
    <dgm:cxn modelId="{DEF713A3-7D57-4D9D-9F8D-B69DC23B52AD}" type="presOf" srcId="{93328AED-1083-4E45-935C-6C6CD3EB7CDA}" destId="{C0EFA000-567F-461B-AA7D-BCFAB242C44C}" srcOrd="0" destOrd="0" presId="urn:microsoft.com/office/officeart/2008/layout/VerticalCurvedList"/>
    <dgm:cxn modelId="{460C1BC1-5CA0-4347-B129-48C2ABE52828}" srcId="{C01F974C-0311-4116-BE3D-CE84FBDF8DEF}" destId="{45BCBF3F-96E1-4FA9-8B03-0EAD50E5C78C}" srcOrd="2" destOrd="0" parTransId="{F223EF0A-88D6-4A42-B647-F338C0F48423}" sibTransId="{A5CDFC55-1B68-4105-AA32-E1A53DC96E43}"/>
    <dgm:cxn modelId="{7CF2355B-5316-49E2-B593-DE9A4F7BD16C}" type="presParOf" srcId="{D7EFFBCF-FB83-419D-B9D4-BCB7468507E1}" destId="{75AD5EBD-B506-4AFF-965E-5093A4054186}" srcOrd="0" destOrd="0" presId="urn:microsoft.com/office/officeart/2008/layout/VerticalCurvedList"/>
    <dgm:cxn modelId="{1CABFF6C-25C3-4D9E-BE63-CCA8DFD4BB13}" type="presParOf" srcId="{75AD5EBD-B506-4AFF-965E-5093A4054186}" destId="{F30E1A43-C799-47FF-B121-F79DC6FBEE67}" srcOrd="0" destOrd="0" presId="urn:microsoft.com/office/officeart/2008/layout/VerticalCurvedList"/>
    <dgm:cxn modelId="{327DAA69-156A-4189-9E50-259542CC78E1}" type="presParOf" srcId="{F30E1A43-C799-47FF-B121-F79DC6FBEE67}" destId="{49719D35-82AF-4316-925A-90D507B93A05}" srcOrd="0" destOrd="0" presId="urn:microsoft.com/office/officeart/2008/layout/VerticalCurvedList"/>
    <dgm:cxn modelId="{AD6187CB-BD32-4481-A65D-25B36C943361}" type="presParOf" srcId="{F30E1A43-C799-47FF-B121-F79DC6FBEE67}" destId="{D1A0D86A-CB75-4F15-BF9F-FD30024AB6EC}" srcOrd="1" destOrd="0" presId="urn:microsoft.com/office/officeart/2008/layout/VerticalCurvedList"/>
    <dgm:cxn modelId="{1803325A-506D-4DFE-B985-96DAC8F9B902}" type="presParOf" srcId="{F30E1A43-C799-47FF-B121-F79DC6FBEE67}" destId="{697D4153-2462-40B0-9E4B-BA9976F7BC7F}" srcOrd="2" destOrd="0" presId="urn:microsoft.com/office/officeart/2008/layout/VerticalCurvedList"/>
    <dgm:cxn modelId="{9206B143-4583-4177-9C5F-055EDB1653AF}" type="presParOf" srcId="{F30E1A43-C799-47FF-B121-F79DC6FBEE67}" destId="{B685367F-5D3A-4353-B1C8-2BE3F84681C2}" srcOrd="3" destOrd="0" presId="urn:microsoft.com/office/officeart/2008/layout/VerticalCurvedList"/>
    <dgm:cxn modelId="{6CF57796-6414-4073-B54D-7E5F70E4F518}" type="presParOf" srcId="{75AD5EBD-B506-4AFF-965E-5093A4054186}" destId="{0103F263-D7C7-449C-8CD8-34BDBE0E8CD7}" srcOrd="1" destOrd="0" presId="urn:microsoft.com/office/officeart/2008/layout/VerticalCurvedList"/>
    <dgm:cxn modelId="{98377E3D-9641-449B-A10A-933EA9851E0E}" type="presParOf" srcId="{75AD5EBD-B506-4AFF-965E-5093A4054186}" destId="{A78188CE-C107-483C-93D7-EAA9E6300961}" srcOrd="2" destOrd="0" presId="urn:microsoft.com/office/officeart/2008/layout/VerticalCurvedList"/>
    <dgm:cxn modelId="{604626DB-DB8B-443A-9F6A-3FDBDA4A0245}" type="presParOf" srcId="{A78188CE-C107-483C-93D7-EAA9E6300961}" destId="{7A3DC12F-BFB6-47FA-A037-65B402637DB1}" srcOrd="0" destOrd="0" presId="urn:microsoft.com/office/officeart/2008/layout/VerticalCurvedList"/>
    <dgm:cxn modelId="{65C677A5-5CB7-4D4C-877D-FFA4789AC8B9}" type="presParOf" srcId="{75AD5EBD-B506-4AFF-965E-5093A4054186}" destId="{ED09344D-BCAC-4D33-9070-5F2F3757C6F8}" srcOrd="3" destOrd="0" presId="urn:microsoft.com/office/officeart/2008/layout/VerticalCurvedList"/>
    <dgm:cxn modelId="{33915AE9-2037-4EFC-8645-CF8122CB9E08}" type="presParOf" srcId="{75AD5EBD-B506-4AFF-965E-5093A4054186}" destId="{66FACF42-BE4C-4FD8-9EC0-D618C814FD60}" srcOrd="4" destOrd="0" presId="urn:microsoft.com/office/officeart/2008/layout/VerticalCurvedList"/>
    <dgm:cxn modelId="{2ECD3161-44DF-4889-A537-F25090415DEE}" type="presParOf" srcId="{66FACF42-BE4C-4FD8-9EC0-D618C814FD60}" destId="{59EA35F7-0C14-4424-B05F-1A192A8A592E}" srcOrd="0" destOrd="0" presId="urn:microsoft.com/office/officeart/2008/layout/VerticalCurvedList"/>
    <dgm:cxn modelId="{F59429E5-6F21-442B-AB89-AE34D481A47A}" type="presParOf" srcId="{75AD5EBD-B506-4AFF-965E-5093A4054186}" destId="{A01B5A97-7940-485C-8AFB-6B9C14666BFB}" srcOrd="5" destOrd="0" presId="urn:microsoft.com/office/officeart/2008/layout/VerticalCurvedList"/>
    <dgm:cxn modelId="{94BF200E-576E-4D32-BE48-645505EC6275}" type="presParOf" srcId="{75AD5EBD-B506-4AFF-965E-5093A4054186}" destId="{372DB14C-0A69-4DC1-A4AD-59A38B4B3343}" srcOrd="6" destOrd="0" presId="urn:microsoft.com/office/officeart/2008/layout/VerticalCurvedList"/>
    <dgm:cxn modelId="{6EC427C4-E008-4904-8DB6-F11C899762DB}" type="presParOf" srcId="{372DB14C-0A69-4DC1-A4AD-59A38B4B3343}" destId="{AB24DBDA-9E0E-4B35-ABF5-D7A55E049A0C}" srcOrd="0" destOrd="0" presId="urn:microsoft.com/office/officeart/2008/layout/VerticalCurvedList"/>
    <dgm:cxn modelId="{22C18817-00DC-42C1-86C8-E0E41F9E9178}" type="presParOf" srcId="{75AD5EBD-B506-4AFF-965E-5093A4054186}" destId="{C0EFA000-567F-461B-AA7D-BCFAB242C44C}" srcOrd="7" destOrd="0" presId="urn:microsoft.com/office/officeart/2008/layout/VerticalCurvedList"/>
    <dgm:cxn modelId="{FDB647C7-7C16-4B20-BC61-E0306AC4004D}" type="presParOf" srcId="{75AD5EBD-B506-4AFF-965E-5093A4054186}" destId="{6DB54598-7DA5-4382-BBCD-6FCCB518A1CE}" srcOrd="8" destOrd="0" presId="urn:microsoft.com/office/officeart/2008/layout/VerticalCurvedList"/>
    <dgm:cxn modelId="{B861052F-18A6-4653-8E7E-B5043967B38B}" type="presParOf" srcId="{6DB54598-7DA5-4382-BBCD-6FCCB518A1CE}" destId="{12722CFF-EE2F-4E29-A89A-2E833C910B9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A0D86A-CB75-4F15-BF9F-FD30024AB6EC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03F263-D7C7-449C-8CD8-34BDBE0E8CD7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rgbClr val="222A3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bg1"/>
            </a:buClr>
            <a:buSzPct val="120000"/>
            <a:buFont typeface="Tipo de letra del sistema"/>
            <a:buNone/>
          </a:pPr>
          <a:r>
            <a:rPr lang="en-US" sz="2500" kern="1200" dirty="0"/>
            <a:t>Total Body PET: High Sensitivity Molecular Imaging (IMAS)</a:t>
          </a:r>
          <a:r>
            <a:rPr lang="en-GB" sz="2500" kern="1200" dirty="0"/>
            <a:t> project</a:t>
          </a:r>
        </a:p>
      </dsp:txBody>
      <dsp:txXfrm>
        <a:off x="610504" y="416587"/>
        <a:ext cx="7440913" cy="833607"/>
      </dsp:txXfrm>
    </dsp:sp>
    <dsp:sp modelId="{7A3DC12F-BFB6-47FA-A037-65B402637DB1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09344D-BCAC-4D33-9070-5F2F3757C6F8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rgbClr val="222A3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bg1"/>
            </a:buClr>
            <a:buSzPct val="120000"/>
            <a:buFont typeface="Tipo de letra del sistema"/>
            <a:buNone/>
          </a:pPr>
          <a:r>
            <a:rPr lang="en-GB" sz="2500" kern="1200" dirty="0"/>
            <a:t>Materials and Methods </a:t>
          </a:r>
        </a:p>
      </dsp:txBody>
      <dsp:txXfrm>
        <a:off x="1088431" y="1667215"/>
        <a:ext cx="6962986" cy="833607"/>
      </dsp:txXfrm>
    </dsp:sp>
    <dsp:sp modelId="{59EA35F7-0C14-4424-B05F-1A192A8A592E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1B5A97-7940-485C-8AFB-6B9C14666BFB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rgbClr val="222A3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System Performance</a:t>
          </a:r>
        </a:p>
      </dsp:txBody>
      <dsp:txXfrm>
        <a:off x="1088431" y="2917843"/>
        <a:ext cx="6962986" cy="833607"/>
      </dsp:txXfrm>
    </dsp:sp>
    <dsp:sp modelId="{AB24DBDA-9E0E-4B35-ABF5-D7A55E049A0C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EFA000-567F-461B-AA7D-BCFAB242C44C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rgbClr val="222A3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Conclusions and next steps</a:t>
          </a:r>
        </a:p>
      </dsp:txBody>
      <dsp:txXfrm>
        <a:off x="610504" y="4168472"/>
        <a:ext cx="7440913" cy="833607"/>
      </dsp:txXfrm>
    </dsp:sp>
    <dsp:sp modelId="{12722CFF-EE2F-4E29-A89A-2E833C910B93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A0D86A-CB75-4F15-BF9F-FD30024AB6EC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03F263-D7C7-449C-8CD8-34BDBE0E8CD7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rgbClr val="222A3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bg1"/>
            </a:buClr>
            <a:buSzPct val="120000"/>
            <a:buFont typeface="Tipo de letra del sistema"/>
            <a:buNone/>
          </a:pPr>
          <a:r>
            <a:rPr lang="en-US" sz="2500" kern="1200" dirty="0"/>
            <a:t>Total Body PET: High Sensitivity Molecular Imaging (IMAS)</a:t>
          </a:r>
          <a:r>
            <a:rPr lang="en-GB" sz="2500" kern="1200" dirty="0"/>
            <a:t> project</a:t>
          </a:r>
        </a:p>
      </dsp:txBody>
      <dsp:txXfrm>
        <a:off x="610504" y="416587"/>
        <a:ext cx="7440913" cy="833607"/>
      </dsp:txXfrm>
    </dsp:sp>
    <dsp:sp modelId="{7A3DC12F-BFB6-47FA-A037-65B402637DB1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09344D-BCAC-4D33-9070-5F2F3757C6F8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rgbClr val="797F8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bg1"/>
            </a:buClr>
            <a:buSzPct val="120000"/>
            <a:buFont typeface="Tipo de letra del sistema"/>
            <a:buNone/>
          </a:pPr>
          <a:r>
            <a:rPr lang="en-GB" sz="2500" kern="1200" dirty="0"/>
            <a:t>Materials and Methods </a:t>
          </a:r>
        </a:p>
      </dsp:txBody>
      <dsp:txXfrm>
        <a:off x="1088431" y="1667215"/>
        <a:ext cx="6962986" cy="833607"/>
      </dsp:txXfrm>
    </dsp:sp>
    <dsp:sp modelId="{59EA35F7-0C14-4424-B05F-1A192A8A592E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1B5A97-7940-485C-8AFB-6B9C14666BFB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rgbClr val="797F8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System Performance</a:t>
          </a:r>
        </a:p>
      </dsp:txBody>
      <dsp:txXfrm>
        <a:off x="1088431" y="2917843"/>
        <a:ext cx="6962986" cy="833607"/>
      </dsp:txXfrm>
    </dsp:sp>
    <dsp:sp modelId="{AB24DBDA-9E0E-4B35-ABF5-D7A55E049A0C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EFA000-567F-461B-AA7D-BCFAB242C44C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rgbClr val="797F8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Conclusions and next steps</a:t>
          </a:r>
        </a:p>
      </dsp:txBody>
      <dsp:txXfrm>
        <a:off x="610504" y="4168472"/>
        <a:ext cx="7440913" cy="833607"/>
      </dsp:txXfrm>
    </dsp:sp>
    <dsp:sp modelId="{12722CFF-EE2F-4E29-A89A-2E833C910B93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A0D86A-CB75-4F15-BF9F-FD30024AB6EC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03F263-D7C7-449C-8CD8-34BDBE0E8CD7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rgbClr val="797F8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bg1"/>
            </a:buClr>
            <a:buSzPct val="120000"/>
            <a:buFont typeface="Tipo de letra del sistema"/>
            <a:buNone/>
          </a:pPr>
          <a:r>
            <a:rPr lang="en-US" sz="2500" kern="1200" dirty="0"/>
            <a:t>Total Body PET: High Sensitivity Molecular Imaging (IMAS)</a:t>
          </a:r>
          <a:r>
            <a:rPr lang="en-GB" sz="2500" kern="1200" dirty="0"/>
            <a:t> project</a:t>
          </a:r>
        </a:p>
      </dsp:txBody>
      <dsp:txXfrm>
        <a:off x="610504" y="416587"/>
        <a:ext cx="7440913" cy="833607"/>
      </dsp:txXfrm>
    </dsp:sp>
    <dsp:sp modelId="{7A3DC12F-BFB6-47FA-A037-65B402637DB1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09344D-BCAC-4D33-9070-5F2F3757C6F8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rgbClr val="222A3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bg1"/>
            </a:buClr>
            <a:buSzPct val="120000"/>
            <a:buFont typeface="Tipo de letra del sistema"/>
            <a:buNone/>
          </a:pPr>
          <a:r>
            <a:rPr lang="en-GB" sz="2500" kern="1200" dirty="0"/>
            <a:t>Materials and Methods </a:t>
          </a:r>
        </a:p>
      </dsp:txBody>
      <dsp:txXfrm>
        <a:off x="1088431" y="1667215"/>
        <a:ext cx="6962986" cy="833607"/>
      </dsp:txXfrm>
    </dsp:sp>
    <dsp:sp modelId="{59EA35F7-0C14-4424-B05F-1A192A8A592E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1B5A97-7940-485C-8AFB-6B9C14666BFB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rgbClr val="797F8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System Performance</a:t>
          </a:r>
        </a:p>
      </dsp:txBody>
      <dsp:txXfrm>
        <a:off x="1088431" y="2917843"/>
        <a:ext cx="6962986" cy="833607"/>
      </dsp:txXfrm>
    </dsp:sp>
    <dsp:sp modelId="{AB24DBDA-9E0E-4B35-ABF5-D7A55E049A0C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EFA000-567F-461B-AA7D-BCFAB242C44C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rgbClr val="797F8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Conclusions and next steps</a:t>
          </a:r>
        </a:p>
      </dsp:txBody>
      <dsp:txXfrm>
        <a:off x="610504" y="4168472"/>
        <a:ext cx="7440913" cy="833607"/>
      </dsp:txXfrm>
    </dsp:sp>
    <dsp:sp modelId="{12722CFF-EE2F-4E29-A89A-2E833C910B93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A0D86A-CB75-4F15-BF9F-FD30024AB6EC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03F263-D7C7-449C-8CD8-34BDBE0E8CD7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rgbClr val="797F8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bg1"/>
            </a:buClr>
            <a:buSzPct val="120000"/>
            <a:buFont typeface="Tipo de letra del sistema"/>
            <a:buNone/>
          </a:pPr>
          <a:r>
            <a:rPr lang="en-US" sz="2500" kern="1200" dirty="0"/>
            <a:t>Total Body PET: High Sensitivity Molecular Imaging (IMAS)</a:t>
          </a:r>
          <a:r>
            <a:rPr lang="en-GB" sz="2500" kern="1200" dirty="0"/>
            <a:t> project</a:t>
          </a:r>
        </a:p>
      </dsp:txBody>
      <dsp:txXfrm>
        <a:off x="610504" y="416587"/>
        <a:ext cx="7440913" cy="833607"/>
      </dsp:txXfrm>
    </dsp:sp>
    <dsp:sp modelId="{7A3DC12F-BFB6-47FA-A037-65B402637DB1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09344D-BCAC-4D33-9070-5F2F3757C6F8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rgbClr val="797F8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bg1"/>
            </a:buClr>
            <a:buSzPct val="120000"/>
            <a:buFont typeface="Tipo de letra del sistema"/>
            <a:buNone/>
          </a:pPr>
          <a:r>
            <a:rPr lang="en-GB" sz="2500" kern="1200" dirty="0"/>
            <a:t>Materials and Methods </a:t>
          </a:r>
        </a:p>
      </dsp:txBody>
      <dsp:txXfrm>
        <a:off x="1088431" y="1667215"/>
        <a:ext cx="6962986" cy="833607"/>
      </dsp:txXfrm>
    </dsp:sp>
    <dsp:sp modelId="{59EA35F7-0C14-4424-B05F-1A192A8A592E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1B5A97-7940-485C-8AFB-6B9C14666BFB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rgbClr val="222A3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System Performance</a:t>
          </a:r>
        </a:p>
      </dsp:txBody>
      <dsp:txXfrm>
        <a:off x="1088431" y="2917843"/>
        <a:ext cx="6962986" cy="833607"/>
      </dsp:txXfrm>
    </dsp:sp>
    <dsp:sp modelId="{AB24DBDA-9E0E-4B35-ABF5-D7A55E049A0C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EFA000-567F-461B-AA7D-BCFAB242C44C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rgbClr val="797F8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Conclusions and next steps</a:t>
          </a:r>
        </a:p>
      </dsp:txBody>
      <dsp:txXfrm>
        <a:off x="610504" y="4168472"/>
        <a:ext cx="7440913" cy="833607"/>
      </dsp:txXfrm>
    </dsp:sp>
    <dsp:sp modelId="{12722CFF-EE2F-4E29-A89A-2E833C910B93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A0D86A-CB75-4F15-BF9F-FD30024AB6EC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03F263-D7C7-449C-8CD8-34BDBE0E8CD7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rgbClr val="797F8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bg1"/>
            </a:buClr>
            <a:buSzPct val="120000"/>
            <a:buFont typeface="Tipo de letra del sistema"/>
            <a:buNone/>
          </a:pPr>
          <a:r>
            <a:rPr lang="en-US" sz="2500" kern="1200" dirty="0"/>
            <a:t>Total Body PET: High Sensitivity Molecular Imaging (IMAS)</a:t>
          </a:r>
          <a:r>
            <a:rPr lang="en-GB" sz="2500" kern="1200" dirty="0"/>
            <a:t> project</a:t>
          </a:r>
        </a:p>
      </dsp:txBody>
      <dsp:txXfrm>
        <a:off x="610504" y="416587"/>
        <a:ext cx="7440913" cy="833607"/>
      </dsp:txXfrm>
    </dsp:sp>
    <dsp:sp modelId="{7A3DC12F-BFB6-47FA-A037-65B402637DB1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09344D-BCAC-4D33-9070-5F2F3757C6F8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rgbClr val="797F8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bg1"/>
            </a:buClr>
            <a:buSzPct val="120000"/>
            <a:buFont typeface="Tipo de letra del sistema"/>
            <a:buNone/>
          </a:pPr>
          <a:r>
            <a:rPr lang="en-GB" sz="2500" kern="1200" dirty="0"/>
            <a:t>Materials and Methods </a:t>
          </a:r>
        </a:p>
      </dsp:txBody>
      <dsp:txXfrm>
        <a:off x="1088431" y="1667215"/>
        <a:ext cx="6962986" cy="833607"/>
      </dsp:txXfrm>
    </dsp:sp>
    <dsp:sp modelId="{59EA35F7-0C14-4424-B05F-1A192A8A592E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1B5A97-7940-485C-8AFB-6B9C14666BFB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rgbClr val="797F8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System Performance</a:t>
          </a:r>
        </a:p>
      </dsp:txBody>
      <dsp:txXfrm>
        <a:off x="1088431" y="2917843"/>
        <a:ext cx="6962986" cy="833607"/>
      </dsp:txXfrm>
    </dsp:sp>
    <dsp:sp modelId="{AB24DBDA-9E0E-4B35-ABF5-D7A55E049A0C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EFA000-567F-461B-AA7D-BCFAB242C44C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rgbClr val="222A3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Conclusions and next steps</a:t>
          </a:r>
        </a:p>
      </dsp:txBody>
      <dsp:txXfrm>
        <a:off x="610504" y="4168472"/>
        <a:ext cx="7440913" cy="833607"/>
      </dsp:txXfrm>
    </dsp:sp>
    <dsp:sp modelId="{12722CFF-EE2F-4E29-A89A-2E833C910B93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222A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C3A93-6179-E04A-BA8C-DF42EA38C9AE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D3E33-39FE-DF46-8266-03A2C5BEC9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32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76F2F-CE2B-9149-9B97-F63A99723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32F389-68B0-9047-9303-9A30B0DA6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CC5A9F-76A2-614E-8587-D2BB599F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BBA-3A07-0944-BCE1-47EC2129CE33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FE3D2D-CEE5-DC44-8BAD-4E8F2CC6F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82B2EB-2A46-CD47-8A52-E345921AA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F9EE-4E5D-B048-A344-52823ACD65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6106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CF25FE-DD1F-AC41-A13B-F0F8551BA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DEFE5D-A53B-6242-8C56-0DAC01CF4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D98EC1-9F73-1F46-9E41-1E8EB58EA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BBA-3A07-0944-BCE1-47EC2129CE33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E81640-ABA9-E84A-95A6-D16BE0C2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B6019A-9B4A-9C49-B623-C6E46E777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F9EE-4E5D-B048-A344-52823ACD65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723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6D6A5BB-BA52-FB46-8BE7-BD87E8DEB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1A0F28-DF8B-8E40-86FD-079B8CF31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4DFA71-3561-8746-8991-9F7CF88B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BBA-3A07-0944-BCE1-47EC2129CE33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669CD6-00FF-C540-8B7C-430081C24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BF6896-4CD0-B348-A3C3-A867112E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F9EE-4E5D-B048-A344-52823ACD65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071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9FB6BC-5680-E44D-905B-4D35A3A59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BA45E8-2908-8148-999E-5B6EC142C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D5606C-6C1E-6144-B4FF-8B49FCD50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BBA-3A07-0944-BCE1-47EC2129CE33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155030-7B76-E548-9D5A-E313551FA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C4DF09-D242-E345-8C75-0249CD98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F9EE-4E5D-B048-A344-52823ACD65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2999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01655-669D-E640-ABAF-A1600918D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4E7A6F-0665-CD4D-85F1-C9F76298D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B40813-2931-0847-8D8E-EBA8EA31A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BBA-3A07-0944-BCE1-47EC2129CE33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F9267D-D7C5-E94B-82CF-4DDDA180F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9953E8-67D4-8E4C-B3C3-F6DF3CD4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F9EE-4E5D-B048-A344-52823ACD65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8470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80506F-3810-6F4F-BBF7-DF250525E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3DF4A8-9DE7-5241-BCC1-1E62F2C97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58C2087-3857-3C4E-A5AB-0F1CE3C54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0C2FC5-BC26-2947-888F-6612BD3AD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BBA-3A07-0944-BCE1-47EC2129CE33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454EA0-10CD-7F4A-BA2D-1D63BF593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B814BA9-DDDD-0945-9872-22E078A2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F9EE-4E5D-B048-A344-52823ACD65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6349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F5DFC-4A45-6748-B3E2-BA694E59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BEFDF-7D0A-1A44-8B75-16EFB6711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2B03196-A4A6-674A-81FC-92332B75B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1F8C316-7C5D-3242-8BE0-8AC5ED5A4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0D25F9-025D-4D4E-B558-6A3A60533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DE999EE-A08D-A04C-8077-A33C1D0EB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BBA-3A07-0944-BCE1-47EC2129CE33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BEFBC64-6E78-BD4B-9A97-6B4188AB3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6236ECE-F02A-854F-8C7A-7323AA8B4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F9EE-4E5D-B048-A344-52823ACD65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724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688BA9-2B88-D746-9441-B1CB28E84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B7C940-6979-7745-8587-02CB7E4C3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BBA-3A07-0944-BCE1-47EC2129CE33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50A9032-FDAB-D440-A28D-033A64A57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528921-C23C-844C-9503-DEF5C3149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F9EE-4E5D-B048-A344-52823ACD65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592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411FAF-1836-B940-BB44-769CF105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BBA-3A07-0944-BCE1-47EC2129CE33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638D776-3156-2448-A3FE-D0453B70F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F8272B-0C3F-1B47-ABA5-57B354C17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F9EE-4E5D-B048-A344-52823ACD65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076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16FD9-8F4D-684B-B246-315CC6789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B25551-8098-4642-8BB5-16F731502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CFB6D7-A620-3143-81E5-390CD3FC2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8FBAB0-F42A-1F4F-B91B-34C77F8FD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BBA-3A07-0944-BCE1-47EC2129CE33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CA942B-EB39-5648-A4BF-78949842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76D8776-50A6-944E-AF08-A44D895A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F9EE-4E5D-B048-A344-52823ACD65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551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B5AB3-42E1-EE41-A056-A33EA267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05D0C88-94E0-8146-9FEC-1A0CEEE37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74D615-023F-E048-9A54-F7819806C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D8D5CA-68C8-A944-B8B0-15C582A9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BBA-3A07-0944-BCE1-47EC2129CE33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0C810B-411C-6446-A6EE-6AE72CD7F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FB5E42-C0EC-5641-989F-9140319ED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F9EE-4E5D-B048-A344-52823ACD65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2542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7E976E9-B890-594F-ACF3-7BED9784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B604FF-75D2-5644-A1EB-E2CEAC5D9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CAF3E3-5CC4-0B40-85BF-6D406611B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4BBA-3A07-0944-BCE1-47EC2129CE33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AF6D91-17DC-F240-B53F-E2F6576D0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84D7EB-AC9C-1743-8557-19576F352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F9EE-4E5D-B048-A344-52823ACD65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96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Relationship Id="rId9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8.heic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2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7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5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heic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29.jpe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8.heic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8.heic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13" Type="http://schemas.openxmlformats.org/officeDocument/2006/relationships/image" Target="../media/image29.jpeg"/><Relationship Id="rId3" Type="http://schemas.openxmlformats.org/officeDocument/2006/relationships/image" Target="../media/image7.png"/><Relationship Id="rId7" Type="http://schemas.openxmlformats.org/officeDocument/2006/relationships/image" Target="../media/image2.tiff"/><Relationship Id="rId12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f"/><Relationship Id="rId11" Type="http://schemas.openxmlformats.org/officeDocument/2006/relationships/image" Target="../media/image27.tiff"/><Relationship Id="rId5" Type="http://schemas.openxmlformats.org/officeDocument/2006/relationships/image" Target="../media/image22.png"/><Relationship Id="rId10" Type="http://schemas.openxmlformats.org/officeDocument/2006/relationships/image" Target="../media/image26.tiff"/><Relationship Id="rId4" Type="http://schemas.openxmlformats.org/officeDocument/2006/relationships/image" Target="../media/image1.png"/><Relationship Id="rId9" Type="http://schemas.openxmlformats.org/officeDocument/2006/relationships/image" Target="../media/image25.tiff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8.heic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7.png"/><Relationship Id="rId7" Type="http://schemas.openxmlformats.org/officeDocument/2006/relationships/image" Target="../media/image34.jpeg"/><Relationship Id="rId12" Type="http://schemas.openxmlformats.org/officeDocument/2006/relationships/image" Target="../media/image26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DCFBE-E330-DAD6-80F2-BC24E9354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Rectángulo">
            <a:extLst>
              <a:ext uri="{FF2B5EF4-FFF2-40B4-BE49-F238E27FC236}">
                <a16:creationId xmlns:a16="http://schemas.microsoft.com/office/drawing/2014/main" id="{44CEC58E-2AC9-3A4A-E8BC-377BEB7C5167}"/>
              </a:ext>
            </a:extLst>
          </p:cNvPr>
          <p:cNvSpPr/>
          <p:nvPr/>
        </p:nvSpPr>
        <p:spPr>
          <a:xfrm>
            <a:off x="0" y="0"/>
            <a:ext cx="12192000" cy="347240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endParaRPr lang="en-US" sz="2800" b="1" i="1" noProof="0" dirty="0">
              <a:solidFill>
                <a:schemeClr val="bg1"/>
              </a:solidFill>
            </a:endParaRPr>
          </a:p>
        </p:txBody>
      </p:sp>
      <p:sp>
        <p:nvSpPr>
          <p:cNvPr id="6" name="9 Rectángulo">
            <a:extLst>
              <a:ext uri="{FF2B5EF4-FFF2-40B4-BE49-F238E27FC236}">
                <a16:creationId xmlns:a16="http://schemas.microsoft.com/office/drawing/2014/main" id="{CDABAEF5-16AF-A684-C34B-E27E01719E7F}"/>
              </a:ext>
            </a:extLst>
          </p:cNvPr>
          <p:cNvSpPr/>
          <p:nvPr/>
        </p:nvSpPr>
        <p:spPr>
          <a:xfrm>
            <a:off x="2957494" y="4241900"/>
            <a:ext cx="918051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3200" b="1" noProof="0" dirty="0"/>
          </a:p>
          <a:p>
            <a:pPr algn="r"/>
            <a:endParaRPr lang="en-US" sz="2400" b="1" noProof="0" dirty="0"/>
          </a:p>
          <a:p>
            <a:pPr algn="r"/>
            <a:endParaRPr lang="en-US" sz="2400" b="1" noProof="0" dirty="0"/>
          </a:p>
          <a:p>
            <a:pPr algn="r"/>
            <a:endParaRPr lang="en-US" sz="2000" b="1" noProof="0" dirty="0"/>
          </a:p>
          <a:p>
            <a:pPr algn="r"/>
            <a:r>
              <a:rPr lang="en-US" b="1" dirty="0"/>
              <a:t>Institute for Instrumentation in Molecular Imaging, i3M</a:t>
            </a:r>
          </a:p>
          <a:p>
            <a:pPr algn="r"/>
            <a:r>
              <a:rPr lang="en-US" b="1" dirty="0"/>
              <a:t>Valencia, October 27</a:t>
            </a:r>
            <a:r>
              <a:rPr lang="en-US" b="1" baseline="30000" dirty="0"/>
              <a:t>th</a:t>
            </a:r>
            <a:r>
              <a:rPr lang="en-US" b="1" dirty="0"/>
              <a:t> 2025</a:t>
            </a:r>
          </a:p>
          <a:p>
            <a:pPr algn="r"/>
            <a:endParaRPr lang="en-US" b="1" noProof="0" dirty="0"/>
          </a:p>
        </p:txBody>
      </p:sp>
      <p:pic>
        <p:nvPicPr>
          <p:cNvPr id="7" name="Imagen 8">
            <a:extLst>
              <a:ext uri="{FF2B5EF4-FFF2-40B4-BE49-F238E27FC236}">
                <a16:creationId xmlns:a16="http://schemas.microsoft.com/office/drawing/2014/main" id="{D29F8065-F7DD-E542-4D6E-D0A2D53007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311" y="5015325"/>
            <a:ext cx="1714254" cy="720080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BBFD361-DAB1-0CDC-4D55-5E5329C50D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838" y="5015325"/>
            <a:ext cx="2077738" cy="73105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7783A4E-02EC-64E0-02F1-2E1F395C32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34" t="22003" r="10309" b="14219"/>
          <a:stretch/>
        </p:blipFill>
        <p:spPr>
          <a:xfrm>
            <a:off x="5248892" y="5007501"/>
            <a:ext cx="2455308" cy="76883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9089B00-7E37-8351-D57B-4033BFF7F3CB}"/>
              </a:ext>
            </a:extLst>
          </p:cNvPr>
          <p:cNvSpPr txBox="1"/>
          <p:nvPr/>
        </p:nvSpPr>
        <p:spPr>
          <a:xfrm>
            <a:off x="711855" y="1859763"/>
            <a:ext cx="11125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u="sng" noProof="0" dirty="0">
                <a:solidFill>
                  <a:schemeClr val="bg1"/>
                </a:solidFill>
              </a:rPr>
              <a:t>Álvaro Anreus</a:t>
            </a:r>
            <a:r>
              <a:rPr lang="en-US" sz="2000" noProof="0" dirty="0">
                <a:solidFill>
                  <a:schemeClr val="bg1"/>
                </a:solidFill>
              </a:rPr>
              <a:t>, Marta Freire, David Sánchez, Santiago Jiménez-Serrano, Edwing Y. Ulin-Barreño, Jorge Álamo, Julio Barberá, Neus Cucarella, Andrea González-Montoro, Alfonso Ríos, Irene Torres, Luis F. Vidal, Marc Gil, José M. Benlloch and Antonio J. González </a:t>
            </a:r>
            <a:endParaRPr lang="en-US" sz="2000" i="1" u="sng" noProof="0" dirty="0">
              <a:solidFill>
                <a:schemeClr val="bg1"/>
              </a:solidFill>
            </a:endParaRPr>
          </a:p>
          <a:p>
            <a:pPr algn="r"/>
            <a:endParaRPr lang="en-US" sz="2000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FDA411C-A2C2-8ADE-D911-0A3E5D32C791}"/>
              </a:ext>
            </a:extLst>
          </p:cNvPr>
          <p:cNvSpPr txBox="1"/>
          <p:nvPr/>
        </p:nvSpPr>
        <p:spPr>
          <a:xfrm>
            <a:off x="711855" y="200661"/>
            <a:ext cx="1148014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400" b="1" noProof="0" dirty="0">
                <a:solidFill>
                  <a:schemeClr val="bg1"/>
                </a:solidFill>
              </a:rPr>
              <a:t>IMAS: a Total-Body PET system with TOF and DOI capabilities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78725CF-ECDB-6889-57BF-B8E1702131CB}"/>
              </a:ext>
            </a:extLst>
          </p:cNvPr>
          <p:cNvSpPr txBox="1"/>
          <p:nvPr/>
        </p:nvSpPr>
        <p:spPr>
          <a:xfrm>
            <a:off x="136138" y="6073170"/>
            <a:ext cx="2954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/>
              <a:t>contact: </a:t>
            </a:r>
            <a:r>
              <a:rPr lang="en-US" b="1" u="sng" noProof="0" dirty="0">
                <a:solidFill>
                  <a:srgbClr val="002060"/>
                </a:solidFill>
              </a:rPr>
              <a:t>aanrval@i3m.upv.es</a:t>
            </a:r>
          </a:p>
          <a:p>
            <a:endParaRPr lang="en-US" noProof="0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A2A79E4A-6D68-3EBA-62AB-63A1642CA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742454"/>
            <a:ext cx="12192000" cy="4480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C4EBE68-8AE6-8005-C7E7-78DC54E3666D}"/>
              </a:ext>
            </a:extLst>
          </p:cNvPr>
          <p:cNvSpPr txBox="1"/>
          <p:nvPr/>
        </p:nvSpPr>
        <p:spPr>
          <a:xfrm>
            <a:off x="0" y="5093352"/>
            <a:ext cx="4243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V Jornadas RSEF / IFIMED de Física Médica</a:t>
            </a:r>
            <a:endParaRPr lang="en-US" sz="20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715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>
            <a:extLst>
              <a:ext uri="{FF2B5EF4-FFF2-40B4-BE49-F238E27FC236}">
                <a16:creationId xmlns:a16="http://schemas.microsoft.com/office/drawing/2014/main" id="{58DBED85-4DCB-7F3B-0203-014478802FA7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3200" b="1" dirty="0">
                <a:solidFill>
                  <a:schemeClr val="bg1"/>
                </a:solidFill>
              </a:rPr>
              <a:t>IMAS Calibration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7E3C61A-4169-6211-F25C-B306375DA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A0D6CF-7E87-E45B-AF8C-D90FE31CA8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30"/>
          <a:stretch/>
        </p:blipFill>
        <p:spPr>
          <a:xfrm>
            <a:off x="974840" y="1076587"/>
            <a:ext cx="2567129" cy="2177554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C9E2EB1B-D0D0-83AE-8B16-DBC67373E4A2}"/>
              </a:ext>
            </a:extLst>
          </p:cNvPr>
          <p:cNvSpPr/>
          <p:nvPr/>
        </p:nvSpPr>
        <p:spPr>
          <a:xfrm>
            <a:off x="2323850" y="1864794"/>
            <a:ext cx="330367" cy="30480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arcador de número de diapositiva 1">
            <a:extLst>
              <a:ext uri="{FF2B5EF4-FFF2-40B4-BE49-F238E27FC236}">
                <a16:creationId xmlns:a16="http://schemas.microsoft.com/office/drawing/2014/main" id="{FE121B1A-33C4-F3DE-9380-9F83046A2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04" y="6538912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10</a:t>
            </a:fld>
            <a:endParaRPr lang="es-ES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801C7C1-2BF9-7AF3-6383-07D0D4BD0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grpSp>
        <p:nvGrpSpPr>
          <p:cNvPr id="57" name="Grupo 56">
            <a:extLst>
              <a:ext uri="{FF2B5EF4-FFF2-40B4-BE49-F238E27FC236}">
                <a16:creationId xmlns:a16="http://schemas.microsoft.com/office/drawing/2014/main" id="{4EF8D944-8917-59AC-4F2B-C25CE9FB2ADC}"/>
              </a:ext>
            </a:extLst>
          </p:cNvPr>
          <p:cNvGrpSpPr/>
          <p:nvPr/>
        </p:nvGrpSpPr>
        <p:grpSpPr>
          <a:xfrm>
            <a:off x="4855615" y="3474999"/>
            <a:ext cx="6822339" cy="3242793"/>
            <a:chOff x="5203978" y="3474999"/>
            <a:chExt cx="6822339" cy="3242793"/>
          </a:xfrm>
        </p:grpSpPr>
        <p:pic>
          <p:nvPicPr>
            <p:cNvPr id="47" name="Imagen 46" descr="Gráfico, Gráfico de barras&#10;&#10;El contenido generado por IA puede ser incorrecto.">
              <a:extLst>
                <a:ext uri="{FF2B5EF4-FFF2-40B4-BE49-F238E27FC236}">
                  <a16:creationId xmlns:a16="http://schemas.microsoft.com/office/drawing/2014/main" id="{6E8B1956-AE69-514F-EA16-EEA4715E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3" t="4899" r="8112"/>
            <a:stretch>
              <a:fillRect/>
            </a:stretch>
          </p:blipFill>
          <p:spPr>
            <a:xfrm>
              <a:off x="8562819" y="3864636"/>
              <a:ext cx="3463498" cy="2853156"/>
            </a:xfrm>
            <a:prstGeom prst="rect">
              <a:avLst/>
            </a:prstGeom>
          </p:spPr>
        </p:pic>
        <p:pic>
          <p:nvPicPr>
            <p:cNvPr id="44" name="Imagen 43" descr="Gráfico, Gráfico de barras&#10;&#10;El contenido generado por IA puede ser incorrecto.">
              <a:extLst>
                <a:ext uri="{FF2B5EF4-FFF2-40B4-BE49-F238E27FC236}">
                  <a16:creationId xmlns:a16="http://schemas.microsoft.com/office/drawing/2014/main" id="{596A9D2B-6663-6830-D0B6-9DC20037B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4899" r="7571"/>
            <a:stretch>
              <a:fillRect/>
            </a:stretch>
          </p:blipFill>
          <p:spPr>
            <a:xfrm>
              <a:off x="5203978" y="3864636"/>
              <a:ext cx="3395929" cy="2797495"/>
            </a:xfrm>
            <a:prstGeom prst="rect">
              <a:avLst/>
            </a:prstGeom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D23250E7-46B7-B29C-E2E6-AE822CD392F4}"/>
                </a:ext>
              </a:extLst>
            </p:cNvPr>
            <p:cNvSpPr txBox="1"/>
            <p:nvPr/>
          </p:nvSpPr>
          <p:spPr>
            <a:xfrm>
              <a:off x="6284828" y="3474999"/>
              <a:ext cx="49188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Spatial performance for the reference SM</a:t>
              </a:r>
              <a:endParaRPr lang="en-GB" dirty="0"/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54B125D6-6CEB-D17C-8371-30C864A2B3E0}"/>
              </a:ext>
            </a:extLst>
          </p:cNvPr>
          <p:cNvSpPr txBox="1"/>
          <p:nvPr/>
        </p:nvSpPr>
        <p:spPr>
          <a:xfrm>
            <a:off x="380544" y="5493182"/>
            <a:ext cx="390181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 The trained NN are used to estimate the impact position in </a:t>
            </a:r>
            <a:r>
              <a:rPr lang="en-GB" sz="1600" i="1" dirty="0">
                <a:sym typeface="Wingdings" panose="05000000000000000000" pitchFamily="2" charset="2"/>
              </a:rPr>
              <a:t>y-</a:t>
            </a:r>
            <a:r>
              <a:rPr lang="en-GB" sz="1600" dirty="0">
                <a:sym typeface="Wingdings" panose="05000000000000000000" pitchFamily="2" charset="2"/>
              </a:rPr>
              <a:t>monolithic and DOI direction in all the SM of the IMAS system </a:t>
            </a:r>
            <a:endParaRPr lang="en-GB" sz="1600" dirty="0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C1561F07-AAFC-35EC-BA45-00764D54C244}"/>
              </a:ext>
            </a:extLst>
          </p:cNvPr>
          <p:cNvGrpSpPr/>
          <p:nvPr/>
        </p:nvGrpSpPr>
        <p:grpSpPr>
          <a:xfrm>
            <a:off x="8441231" y="1107952"/>
            <a:ext cx="3147777" cy="1880498"/>
            <a:chOff x="5949857" y="997300"/>
            <a:chExt cx="3147777" cy="1880498"/>
          </a:xfrm>
        </p:grpSpPr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95C17595-0627-DA42-BAE3-801AA2F22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9857" y="1350730"/>
              <a:ext cx="3147777" cy="1527068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8B00E962-2C6A-8237-3782-206BB427BC9D}"/>
                </a:ext>
              </a:extLst>
            </p:cNvPr>
            <p:cNvSpPr txBox="1"/>
            <p:nvPr/>
          </p:nvSpPr>
          <p:spPr>
            <a:xfrm>
              <a:off x="6916979" y="997300"/>
              <a:ext cx="1406988" cy="33855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Reference SM 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CE1B4128-E80E-8FA9-A893-9856A81BCDA2}"/>
              </a:ext>
            </a:extLst>
          </p:cNvPr>
          <p:cNvGrpSpPr/>
          <p:nvPr/>
        </p:nvGrpSpPr>
        <p:grpSpPr>
          <a:xfrm>
            <a:off x="735177" y="3404005"/>
            <a:ext cx="2806792" cy="1939312"/>
            <a:chOff x="9323629" y="1013680"/>
            <a:chExt cx="2806792" cy="1939312"/>
          </a:xfrm>
        </p:grpSpPr>
        <p:pic>
          <p:nvPicPr>
            <p:cNvPr id="7" name="Imagen 6" descr="Diagrama&#10;&#10;El contenido generado por IA puede ser incorrecto.">
              <a:extLst>
                <a:ext uri="{FF2B5EF4-FFF2-40B4-BE49-F238E27FC236}">
                  <a16:creationId xmlns:a16="http://schemas.microsoft.com/office/drawing/2014/main" id="{925C6C65-DC08-10BC-53BF-1A492E724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23629" y="1371358"/>
              <a:ext cx="2806792" cy="1581634"/>
            </a:xfrm>
            <a:prstGeom prst="rect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4BEB531F-2331-50E8-707B-38AED3E24343}"/>
                </a:ext>
              </a:extLst>
            </p:cNvPr>
            <p:cNvSpPr txBox="1"/>
            <p:nvPr/>
          </p:nvSpPr>
          <p:spPr>
            <a:xfrm>
              <a:off x="10030046" y="1013680"/>
              <a:ext cx="1537985" cy="338554"/>
            </a:xfrm>
            <a:prstGeom prst="rect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Neural Network</a:t>
              </a: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202A4-EDFC-8290-EFF9-1B789CDFC9AC}"/>
              </a:ext>
            </a:extLst>
          </p:cNvPr>
          <p:cNvSpPr txBox="1"/>
          <p:nvPr/>
        </p:nvSpPr>
        <p:spPr>
          <a:xfrm>
            <a:off x="1506659" y="1069384"/>
            <a:ext cx="1503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Reference SM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F2849B7B-3B63-6854-8366-B5554E4F16E9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2236096" y="1391975"/>
            <a:ext cx="252938" cy="47281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upo 57">
            <a:extLst>
              <a:ext uri="{FF2B5EF4-FFF2-40B4-BE49-F238E27FC236}">
                <a16:creationId xmlns:a16="http://schemas.microsoft.com/office/drawing/2014/main" id="{8132D8D9-B28B-EC8F-073A-54B19701F33D}"/>
              </a:ext>
            </a:extLst>
          </p:cNvPr>
          <p:cNvGrpSpPr/>
          <p:nvPr/>
        </p:nvGrpSpPr>
        <p:grpSpPr>
          <a:xfrm>
            <a:off x="4551998" y="874411"/>
            <a:ext cx="3344162" cy="2473011"/>
            <a:chOff x="4551998" y="874411"/>
            <a:chExt cx="3344162" cy="2473011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59EEBE37-75F5-D1BB-CA26-08EEF8621CEF}"/>
                </a:ext>
              </a:extLst>
            </p:cNvPr>
            <p:cNvGrpSpPr/>
            <p:nvPr/>
          </p:nvGrpSpPr>
          <p:grpSpPr>
            <a:xfrm>
              <a:off x="4551998" y="874411"/>
              <a:ext cx="3344162" cy="2393748"/>
              <a:chOff x="2705683" y="818375"/>
              <a:chExt cx="3344162" cy="2393748"/>
            </a:xfrm>
            <a:solidFill>
              <a:schemeClr val="bg1"/>
            </a:solidFill>
          </p:grpSpPr>
          <p:pic>
            <p:nvPicPr>
              <p:cNvPr id="43" name="Imagen 42" descr="Diagrama, Dibujo de ingeniería&#10;&#10;El contenido generado por IA puede ser incorrecto.">
                <a:extLst>
                  <a:ext uri="{FF2B5EF4-FFF2-40B4-BE49-F238E27FC236}">
                    <a16:creationId xmlns:a16="http://schemas.microsoft.com/office/drawing/2014/main" id="{812B9732-01D1-637B-0139-83B6136EB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18099" t="3744" r="5469" b="5474"/>
              <a:stretch>
                <a:fillRect/>
              </a:stretch>
            </p:blipFill>
            <p:spPr>
              <a:xfrm>
                <a:off x="2901220" y="1176794"/>
                <a:ext cx="2953088" cy="1891458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</a:ln>
            </p:spPr>
          </p:pic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7A4D6737-52CA-2AC9-C880-F42D431126E9}"/>
                  </a:ext>
                </a:extLst>
              </p:cNvPr>
              <p:cNvSpPr txBox="1"/>
              <p:nvPr/>
            </p:nvSpPr>
            <p:spPr>
              <a:xfrm>
                <a:off x="5441791" y="2771387"/>
                <a:ext cx="608054" cy="26161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Motor</a:t>
                </a:r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BF2B171B-F430-8471-DFD3-B16685CC600A}"/>
                  </a:ext>
                </a:extLst>
              </p:cNvPr>
              <p:cNvSpPr txBox="1"/>
              <p:nvPr/>
            </p:nvSpPr>
            <p:spPr>
              <a:xfrm>
                <a:off x="2705683" y="2781236"/>
                <a:ext cx="972538" cy="43088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SM for coincidences</a:t>
                </a:r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8643AE74-D2CF-D795-2FBB-472ACD0124D3}"/>
                  </a:ext>
                </a:extLst>
              </p:cNvPr>
              <p:cNvSpPr txBox="1"/>
              <p:nvPr/>
            </p:nvSpPr>
            <p:spPr>
              <a:xfrm>
                <a:off x="4774698" y="1196659"/>
                <a:ext cx="1079610" cy="26161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Reference SM</a:t>
                </a:r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1B54A784-BD75-DB08-FA5B-C5ED8D8E3FE8}"/>
                  </a:ext>
                </a:extLst>
              </p:cNvPr>
              <p:cNvSpPr txBox="1"/>
              <p:nvPr/>
            </p:nvSpPr>
            <p:spPr>
              <a:xfrm>
                <a:off x="2961987" y="1245229"/>
                <a:ext cx="1079610" cy="43088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baseline="30000" dirty="0"/>
                  <a:t>22</a:t>
                </a:r>
                <a:r>
                  <a:rPr lang="en-US" sz="1100" b="1" dirty="0"/>
                  <a:t>Na point sources</a:t>
                </a:r>
              </a:p>
            </p:txBody>
          </p:sp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158AC9E6-C9F6-85F4-E8F5-FB5AF878983B}"/>
                  </a:ext>
                </a:extLst>
              </p:cNvPr>
              <p:cNvSpPr txBox="1"/>
              <p:nvPr/>
            </p:nvSpPr>
            <p:spPr>
              <a:xfrm>
                <a:off x="3425851" y="818375"/>
                <a:ext cx="1896160" cy="338554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/>
                  <a:t>Experimental set-up</a:t>
                </a:r>
              </a:p>
            </p:txBody>
          </p:sp>
          <p:cxnSp>
            <p:nvCxnSpPr>
              <p:cNvPr id="52" name="Conector recto de flecha 51">
                <a:extLst>
                  <a:ext uri="{FF2B5EF4-FFF2-40B4-BE49-F238E27FC236}">
                    <a16:creationId xmlns:a16="http://schemas.microsoft.com/office/drawing/2014/main" id="{088966B7-F132-749B-2315-B8DBF1038A1E}"/>
                  </a:ext>
                </a:extLst>
              </p:cNvPr>
              <p:cNvCxnSpPr>
                <a:cxnSpLocks/>
                <a:stCxn id="35" idx="3"/>
              </p:cNvCxnSpPr>
              <p:nvPr/>
            </p:nvCxnSpPr>
            <p:spPr>
              <a:xfrm>
                <a:off x="4041597" y="1460673"/>
                <a:ext cx="84388" cy="284434"/>
              </a:xfrm>
              <a:prstGeom prst="straightConnector1">
                <a:avLst/>
              </a:prstGeom>
              <a:grpFill/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cto de flecha 58">
                <a:extLst>
                  <a:ext uri="{FF2B5EF4-FFF2-40B4-BE49-F238E27FC236}">
                    <a16:creationId xmlns:a16="http://schemas.microsoft.com/office/drawing/2014/main" id="{CCC94020-5007-EA87-A230-0F70DE7406ED}"/>
                  </a:ext>
                </a:extLst>
              </p:cNvPr>
              <p:cNvCxnSpPr>
                <a:cxnSpLocks/>
                <a:stCxn id="30" idx="0"/>
              </p:cNvCxnSpPr>
              <p:nvPr/>
            </p:nvCxnSpPr>
            <p:spPr>
              <a:xfrm flipV="1">
                <a:off x="3191952" y="2310075"/>
                <a:ext cx="884427" cy="471161"/>
              </a:xfrm>
              <a:prstGeom prst="straightConnector1">
                <a:avLst/>
              </a:prstGeom>
              <a:grpFill/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ector recto de flecha 63">
                <a:extLst>
                  <a:ext uri="{FF2B5EF4-FFF2-40B4-BE49-F238E27FC236}">
                    <a16:creationId xmlns:a16="http://schemas.microsoft.com/office/drawing/2014/main" id="{20A6436C-E007-0D40-5338-95A105E7CECA}"/>
                  </a:ext>
                </a:extLst>
              </p:cNvPr>
              <p:cNvCxnSpPr>
                <a:cxnSpLocks/>
                <a:stCxn id="33" idx="2"/>
              </p:cNvCxnSpPr>
              <p:nvPr/>
            </p:nvCxnSpPr>
            <p:spPr>
              <a:xfrm flipH="1">
                <a:off x="4947952" y="1458269"/>
                <a:ext cx="366551" cy="324386"/>
              </a:xfrm>
              <a:prstGeom prst="straightConnector1">
                <a:avLst/>
              </a:prstGeom>
              <a:grpFill/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ector recto de flecha 67">
                <a:extLst>
                  <a:ext uri="{FF2B5EF4-FFF2-40B4-BE49-F238E27FC236}">
                    <a16:creationId xmlns:a16="http://schemas.microsoft.com/office/drawing/2014/main" id="{732D1E85-B7F8-512D-4595-B66064BD6D5F}"/>
                  </a:ext>
                </a:extLst>
              </p:cNvPr>
              <p:cNvCxnSpPr>
                <a:cxnSpLocks/>
                <a:stCxn id="28" idx="0"/>
              </p:cNvCxnSpPr>
              <p:nvPr/>
            </p:nvCxnSpPr>
            <p:spPr>
              <a:xfrm flipH="1" flipV="1">
                <a:off x="5241057" y="2584652"/>
                <a:ext cx="504761" cy="186735"/>
              </a:xfrm>
              <a:prstGeom prst="straightConnector1">
                <a:avLst/>
              </a:prstGeom>
              <a:grpFill/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24A67564-6B3D-C8EE-F3D2-1D4A61318312}"/>
                </a:ext>
              </a:extLst>
            </p:cNvPr>
            <p:cNvSpPr txBox="1"/>
            <p:nvPr/>
          </p:nvSpPr>
          <p:spPr>
            <a:xfrm>
              <a:off x="6008789" y="2916535"/>
              <a:ext cx="972538" cy="43088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Slit collimator</a:t>
              </a:r>
            </a:p>
          </p:txBody>
        </p:sp>
      </p:grp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7E116AAE-5B37-4DAD-750F-99AC58986DE4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6426203" y="2511834"/>
            <a:ext cx="68855" cy="40470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58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F14DF4C6-E40E-CE34-289B-CB4718DA83CD}"/>
              </a:ext>
            </a:extLst>
          </p:cNvPr>
          <p:cNvSpPr/>
          <p:nvPr/>
        </p:nvSpPr>
        <p:spPr>
          <a:xfrm>
            <a:off x="1216995" y="2541982"/>
            <a:ext cx="4057849" cy="337351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Imagen 7" descr="Diagrama&#10;&#10;El contenido generado por IA puede ser incorrecto.">
            <a:extLst>
              <a:ext uri="{FF2B5EF4-FFF2-40B4-BE49-F238E27FC236}">
                <a16:creationId xmlns:a16="http://schemas.microsoft.com/office/drawing/2014/main" id="{2E44FDB8-4224-B15D-62CC-EC7BB00A8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386" y="3633362"/>
            <a:ext cx="2337066" cy="1316941"/>
          </a:xfrm>
          <a:prstGeom prst="rect">
            <a:avLst/>
          </a:prstGeom>
        </p:spPr>
      </p:pic>
      <p:sp>
        <p:nvSpPr>
          <p:cNvPr id="10" name="6 Rectángulo">
            <a:extLst>
              <a:ext uri="{FF2B5EF4-FFF2-40B4-BE49-F238E27FC236}">
                <a16:creationId xmlns:a16="http://schemas.microsoft.com/office/drawing/2014/main" id="{B40F46EA-B7F6-600D-34A0-43B9233EADE6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3200" b="1" dirty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3907653-B17F-DC4B-AD51-7A4C8D16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11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DBAE5C-E9D2-EA49-9B11-9B0381AE9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A70E78-B260-F041-ABB4-AA2AE0E74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F8B0773-5D0B-D587-9DA9-0A3CCC862ED1}"/>
              </a:ext>
            </a:extLst>
          </p:cNvPr>
          <p:cNvSpPr/>
          <p:nvPr/>
        </p:nvSpPr>
        <p:spPr>
          <a:xfrm>
            <a:off x="372861" y="1420427"/>
            <a:ext cx="1491449" cy="77235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Raw data </a:t>
            </a:r>
            <a:r>
              <a:rPr lang="en-US" b="1" dirty="0" err="1"/>
              <a:t>PETsys</a:t>
            </a:r>
            <a:endParaRPr lang="en-US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7671CB0-CDD2-4C2F-75C0-05AD3D21FDC5}"/>
              </a:ext>
            </a:extLst>
          </p:cNvPr>
          <p:cNvSpPr/>
          <p:nvPr/>
        </p:nvSpPr>
        <p:spPr>
          <a:xfrm>
            <a:off x="5088413" y="1444106"/>
            <a:ext cx="1729636" cy="77235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LM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51120EB-1AE2-CFC0-6AB2-E464E5B65985}"/>
              </a:ext>
            </a:extLst>
          </p:cNvPr>
          <p:cNvSpPr/>
          <p:nvPr/>
        </p:nvSpPr>
        <p:spPr>
          <a:xfrm>
            <a:off x="9504257" y="1469088"/>
            <a:ext cx="1849543" cy="77235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Reconstructed image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4C95603D-2D34-BA98-024C-F35435B9A853}"/>
              </a:ext>
            </a:extLst>
          </p:cNvPr>
          <p:cNvCxnSpPr>
            <a:stCxn id="3" idx="3"/>
            <a:endCxn id="4" idx="1"/>
          </p:cNvCxnSpPr>
          <p:nvPr/>
        </p:nvCxnSpPr>
        <p:spPr>
          <a:xfrm>
            <a:off x="1864310" y="1806606"/>
            <a:ext cx="3224103" cy="236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A58C244C-00FA-E168-AF99-F56E7E57007D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>
          <a:xfrm>
            <a:off x="6818049" y="1830285"/>
            <a:ext cx="2686208" cy="249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17B4B30-B662-1F2C-CD1A-78456AA0C5FB}"/>
              </a:ext>
            </a:extLst>
          </p:cNvPr>
          <p:cNvSpPr txBox="1"/>
          <p:nvPr/>
        </p:nvSpPr>
        <p:spPr>
          <a:xfrm>
            <a:off x="1349404" y="2711156"/>
            <a:ext cx="3925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 coordinates are estimated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y- and DOI coordinates are calculated using NN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93D3397-BBBF-9C1A-CC9B-07F12D7518A0}"/>
              </a:ext>
            </a:extLst>
          </p:cNvPr>
          <p:cNvSpPr txBox="1"/>
          <p:nvPr/>
        </p:nvSpPr>
        <p:spPr>
          <a:xfrm>
            <a:off x="1322017" y="4931423"/>
            <a:ext cx="3739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calibrated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DOI information included for correcting parallax errors 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EDDD44A5-E9D3-B82A-0D25-AB1AAB61E879}"/>
              </a:ext>
            </a:extLst>
          </p:cNvPr>
          <p:cNvSpPr/>
          <p:nvPr/>
        </p:nvSpPr>
        <p:spPr>
          <a:xfrm>
            <a:off x="6224727" y="2518303"/>
            <a:ext cx="4224290" cy="349353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lecha: hacia abajo 20">
            <a:extLst>
              <a:ext uri="{FF2B5EF4-FFF2-40B4-BE49-F238E27FC236}">
                <a16:creationId xmlns:a16="http://schemas.microsoft.com/office/drawing/2014/main" id="{5F1158BE-2227-BB20-A453-BF777827F471}"/>
              </a:ext>
            </a:extLst>
          </p:cNvPr>
          <p:cNvSpPr/>
          <p:nvPr/>
        </p:nvSpPr>
        <p:spPr>
          <a:xfrm>
            <a:off x="3027285" y="1867266"/>
            <a:ext cx="328474" cy="6510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78A5CB7F-7207-CAA0-CD97-266AF87C73A2}"/>
              </a:ext>
            </a:extLst>
          </p:cNvPr>
          <p:cNvSpPr/>
          <p:nvPr/>
        </p:nvSpPr>
        <p:spPr>
          <a:xfrm>
            <a:off x="7996916" y="1890945"/>
            <a:ext cx="328474" cy="6510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4C52ACF-C651-F9A9-9846-D7E1032FFA35}"/>
              </a:ext>
            </a:extLst>
          </p:cNvPr>
          <p:cNvSpPr txBox="1"/>
          <p:nvPr/>
        </p:nvSpPr>
        <p:spPr>
          <a:xfrm>
            <a:off x="6592365" y="2572618"/>
            <a:ext cx="2809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MLEM or OSEM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Normalization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Attenuation correction</a:t>
            </a:r>
          </a:p>
        </p:txBody>
      </p:sp>
      <p:pic>
        <p:nvPicPr>
          <p:cNvPr id="112" name="Imagen 11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779D5B0-F3B5-7F2C-8976-8A2ED9B37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672" y="3511685"/>
            <a:ext cx="2217435" cy="24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9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9408A-10CE-3E75-557C-268C92260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F02B815-5589-4F40-EA13-BCAE3EB95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12</a:t>
            </a:fld>
            <a:endParaRPr lang="es-ES"/>
          </a:p>
        </p:txBody>
      </p:sp>
      <p:sp>
        <p:nvSpPr>
          <p:cNvPr id="4" name="6 Rectángulo">
            <a:extLst>
              <a:ext uri="{FF2B5EF4-FFF2-40B4-BE49-F238E27FC236}">
                <a16:creationId xmlns:a16="http://schemas.microsoft.com/office/drawing/2014/main" id="{9F8901AA-6C24-EC50-262B-E3F2ED8A6B23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222A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s-ES" sz="4000" b="1" dirty="0">
                <a:solidFill>
                  <a:schemeClr val="bg1"/>
                </a:solidFill>
              </a:rPr>
              <a:t>Overview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86B639-AD4B-6D8D-51B0-FA5F6A4D3C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8EDF8BC-88EE-8EE5-EFDC-E2EEED89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E6D7549-8580-ADF7-C70F-060A040D7D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5276825"/>
              </p:ext>
            </p:extLst>
          </p:nvPr>
        </p:nvGraphicFramePr>
        <p:xfrm>
          <a:off x="3399162" y="92550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738E4EEF-4199-160A-A857-E8B6883EEBF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7572" r="16765"/>
          <a:stretch>
            <a:fillRect/>
          </a:stretch>
        </p:blipFill>
        <p:spPr>
          <a:xfrm rot="5400000">
            <a:off x="-118369" y="2089414"/>
            <a:ext cx="3817398" cy="3090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9026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5DA0D-2F4C-3564-12C8-2F5756352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 descr="Imagen que contiene Aplicación&#10;&#10;El contenido generado por IA puede ser incorrecto.">
            <a:extLst>
              <a:ext uri="{FF2B5EF4-FFF2-40B4-BE49-F238E27FC236}">
                <a16:creationId xmlns:a16="http://schemas.microsoft.com/office/drawing/2014/main" id="{7087D9AB-5CF0-5AD5-BDA9-2ABFFBCD7B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94" r="9774"/>
          <a:stretch>
            <a:fillRect/>
          </a:stretch>
        </p:blipFill>
        <p:spPr>
          <a:xfrm>
            <a:off x="2921240" y="1346667"/>
            <a:ext cx="9204465" cy="2277394"/>
          </a:xfrm>
          <a:prstGeom prst="rect">
            <a:avLst/>
          </a:prstGeom>
        </p:spPr>
      </p:pic>
      <p:sp>
        <p:nvSpPr>
          <p:cNvPr id="29" name="6 Rectángulo">
            <a:extLst>
              <a:ext uri="{FF2B5EF4-FFF2-40B4-BE49-F238E27FC236}">
                <a16:creationId xmlns:a16="http://schemas.microsoft.com/office/drawing/2014/main" id="{1A60E07C-2D8A-ED25-1933-18C7C464137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3200" b="1" dirty="0">
                <a:solidFill>
                  <a:schemeClr val="bg1"/>
                </a:solidFill>
              </a:rPr>
              <a:t>Spatial resolution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5B2E885-81D2-9BD7-4493-E62DD504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13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CAA15E-8F31-1F31-1F8A-D98547126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D487DA8-AD62-E780-0B78-F99C0A998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7C9818D-91B5-9D7A-3B35-4AFA0740BD40}"/>
              </a:ext>
            </a:extLst>
          </p:cNvPr>
          <p:cNvSpPr txBox="1"/>
          <p:nvPr/>
        </p:nvSpPr>
        <p:spPr>
          <a:xfrm>
            <a:off x="25741" y="1214960"/>
            <a:ext cx="3172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Point source</a:t>
            </a:r>
            <a:r>
              <a:rPr lang="es-ES" sz="1600" baseline="30000" dirty="0"/>
              <a:t> 22</a:t>
            </a:r>
            <a:r>
              <a:rPr lang="es-ES" sz="1600" dirty="0"/>
              <a:t>Na, activity 6.2 µCi and 1 mm active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MLEM reconstruction, 15 iter</a:t>
            </a:r>
          </a:p>
        </p:txBody>
      </p:sp>
      <p:pic>
        <p:nvPicPr>
          <p:cNvPr id="13" name="Imagen 12" descr="Imagen que contiene interior, bicicleta, metal, estante&#10;&#10;Descripción generada automáticamente">
            <a:extLst>
              <a:ext uri="{FF2B5EF4-FFF2-40B4-BE49-F238E27FC236}">
                <a16:creationId xmlns:a16="http://schemas.microsoft.com/office/drawing/2014/main" id="{6A63781C-0E2E-5F39-836F-222AC8DAA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94" y="2003764"/>
            <a:ext cx="2214279" cy="2650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3352675-940E-A139-8AE0-843EEECC747F}"/>
              </a:ext>
            </a:extLst>
          </p:cNvPr>
          <p:cNvSpPr txBox="1"/>
          <p:nvPr/>
        </p:nvSpPr>
        <p:spPr>
          <a:xfrm rot="16200000">
            <a:off x="2255338" y="2285309"/>
            <a:ext cx="79220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cFOV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B20EDF-4694-14B7-FCBF-EC32D4B95682}"/>
              </a:ext>
            </a:extLst>
          </p:cNvPr>
          <p:cNvSpPr txBox="1"/>
          <p:nvPr/>
        </p:nvSpPr>
        <p:spPr>
          <a:xfrm rot="16200000">
            <a:off x="2114040" y="4404832"/>
            <a:ext cx="10748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3/8 FOV</a:t>
            </a:r>
          </a:p>
        </p:txBody>
      </p:sp>
      <p:pic>
        <p:nvPicPr>
          <p:cNvPr id="40" name="Imagen 39" descr="Gráfico&#10;&#10;El contenido generado por IA puede ser incorrecto.">
            <a:extLst>
              <a:ext uri="{FF2B5EF4-FFF2-40B4-BE49-F238E27FC236}">
                <a16:creationId xmlns:a16="http://schemas.microsoft.com/office/drawing/2014/main" id="{69ABCA8F-BEDA-F10D-2FAE-801B6EFA92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469" r="9848"/>
          <a:stretch>
            <a:fillRect/>
          </a:stretch>
        </p:blipFill>
        <p:spPr>
          <a:xfrm>
            <a:off x="2921240" y="3624062"/>
            <a:ext cx="9187216" cy="227739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0E6D08A-026C-2BE8-661F-F0794707CF92}"/>
              </a:ext>
            </a:extLst>
          </p:cNvPr>
          <p:cNvSpPr txBox="1"/>
          <p:nvPr/>
        </p:nvSpPr>
        <p:spPr>
          <a:xfrm>
            <a:off x="48635" y="905253"/>
            <a:ext cx="306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Point sources</a:t>
            </a:r>
          </a:p>
        </p:txBody>
      </p:sp>
      <p:pic>
        <p:nvPicPr>
          <p:cNvPr id="18" name="Picture 6" descr="Hospital La Fe - NEUROTEC">
            <a:extLst>
              <a:ext uri="{FF2B5EF4-FFF2-40B4-BE49-F238E27FC236}">
                <a16:creationId xmlns:a16="http://schemas.microsoft.com/office/drawing/2014/main" id="{A8DC3C59-5C4F-A865-643A-BCCA79582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994" y="0"/>
            <a:ext cx="1705764" cy="86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74B7D4D-E158-F3D2-1A53-B681ED4995B3}"/>
              </a:ext>
            </a:extLst>
          </p:cNvPr>
          <p:cNvSpPr/>
          <p:nvPr/>
        </p:nvSpPr>
        <p:spPr>
          <a:xfrm>
            <a:off x="6096000" y="866420"/>
            <a:ext cx="6096000" cy="5347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9E70D016-7BAF-5DEA-338F-6278C30F288B}"/>
              </a:ext>
            </a:extLst>
          </p:cNvPr>
          <p:cNvCxnSpPr>
            <a:cxnSpLocks/>
          </p:cNvCxnSpPr>
          <p:nvPr/>
        </p:nvCxnSpPr>
        <p:spPr>
          <a:xfrm flipV="1">
            <a:off x="1129928" y="3817398"/>
            <a:ext cx="663936" cy="730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29E3C7C1-632E-3AA6-6385-06F3AE8EFF14}"/>
              </a:ext>
            </a:extLst>
          </p:cNvPr>
          <p:cNvCxnSpPr>
            <a:cxnSpLocks/>
          </p:cNvCxnSpPr>
          <p:nvPr/>
        </p:nvCxnSpPr>
        <p:spPr>
          <a:xfrm flipH="1" flipV="1">
            <a:off x="1106265" y="3265318"/>
            <a:ext cx="35510" cy="6250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60067B71-0CC3-A5FB-9070-CB12730448F7}"/>
              </a:ext>
            </a:extLst>
          </p:cNvPr>
          <p:cNvCxnSpPr>
            <a:cxnSpLocks/>
          </p:cNvCxnSpPr>
          <p:nvPr/>
        </p:nvCxnSpPr>
        <p:spPr>
          <a:xfrm>
            <a:off x="1029132" y="4148188"/>
            <a:ext cx="225286" cy="5885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n 25">
            <a:extLst>
              <a:ext uri="{FF2B5EF4-FFF2-40B4-BE49-F238E27FC236}">
                <a16:creationId xmlns:a16="http://schemas.microsoft.com/office/drawing/2014/main" id="{68E21E3D-31F9-AC41-BD9A-E8FF179FF9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345" t="27272" r="9716" b="9777"/>
          <a:stretch>
            <a:fillRect/>
          </a:stretch>
        </p:blipFill>
        <p:spPr>
          <a:xfrm rot="10800000">
            <a:off x="83544" y="4686567"/>
            <a:ext cx="2183754" cy="730408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13AC9C58-34AC-C770-FE86-00B6F6128F45}"/>
              </a:ext>
            </a:extLst>
          </p:cNvPr>
          <p:cNvGrpSpPr/>
          <p:nvPr/>
        </p:nvGrpSpPr>
        <p:grpSpPr>
          <a:xfrm>
            <a:off x="2377153" y="1274585"/>
            <a:ext cx="3543833" cy="5347949"/>
            <a:chOff x="2377153" y="1274585"/>
            <a:chExt cx="3543833" cy="534794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B7238D32-E0D7-1F4C-401B-420EE64C4646}"/>
                </a:ext>
              </a:extLst>
            </p:cNvPr>
            <p:cNvSpPr/>
            <p:nvPr/>
          </p:nvSpPr>
          <p:spPr>
            <a:xfrm>
              <a:off x="2883013" y="1274585"/>
              <a:ext cx="3037973" cy="53479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8D30F78-9915-B8E9-875B-0E4E2CE65BAC}"/>
                </a:ext>
              </a:extLst>
            </p:cNvPr>
            <p:cNvSpPr/>
            <p:nvPr/>
          </p:nvSpPr>
          <p:spPr>
            <a:xfrm>
              <a:off x="2377153" y="2054458"/>
              <a:ext cx="734662" cy="897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7E5E861B-5819-5CDE-5191-C560D7443463}"/>
                </a:ext>
              </a:extLst>
            </p:cNvPr>
            <p:cNvSpPr/>
            <p:nvPr/>
          </p:nvSpPr>
          <p:spPr>
            <a:xfrm>
              <a:off x="2428175" y="3969711"/>
              <a:ext cx="734662" cy="12048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6" name="Imagen 35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495F0FBB-0617-8899-4052-557846000CE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1304" t="45731" r="19308" b="13010"/>
          <a:stretch>
            <a:fillRect/>
          </a:stretch>
        </p:blipFill>
        <p:spPr>
          <a:xfrm rot="10800000">
            <a:off x="83545" y="5553390"/>
            <a:ext cx="2183754" cy="730407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F03E18E5-F5F5-2655-A8FA-020E4D87E0A4}"/>
              </a:ext>
            </a:extLst>
          </p:cNvPr>
          <p:cNvSpPr txBox="1"/>
          <p:nvPr/>
        </p:nvSpPr>
        <p:spPr>
          <a:xfrm>
            <a:off x="702391" y="470289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No-DOI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C656579-5C28-87C3-197C-64A0EC353C5C}"/>
              </a:ext>
            </a:extLst>
          </p:cNvPr>
          <p:cNvSpPr txBox="1"/>
          <p:nvPr/>
        </p:nvSpPr>
        <p:spPr>
          <a:xfrm>
            <a:off x="873110" y="5530294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DOI</a:t>
            </a:r>
          </a:p>
        </p:txBody>
      </p:sp>
    </p:spTree>
    <p:extLst>
      <p:ext uri="{BB962C8B-B14F-4D97-AF65-F5344CB8AC3E}">
        <p14:creationId xmlns:p14="http://schemas.microsoft.com/office/powerpoint/2010/main" val="318537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28B0A-031F-E74B-ACD8-0D642A2AB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6 Rectángulo">
            <a:extLst>
              <a:ext uri="{FF2B5EF4-FFF2-40B4-BE49-F238E27FC236}">
                <a16:creationId xmlns:a16="http://schemas.microsoft.com/office/drawing/2014/main" id="{E4E44426-0E61-52C0-BBCF-23E80CDC9524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3200" b="1" dirty="0">
                <a:solidFill>
                  <a:schemeClr val="bg1"/>
                </a:solidFill>
              </a:rPr>
              <a:t>Sensitivity NEMA 2018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F9AB692-DA15-2E5F-2E46-4B1DDC199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14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8B5399-929D-CD4A-7F45-7A1164064C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90A3F6B-F7E5-205A-E462-263828B36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E5873E7-556F-09F7-90DE-E9E7E1456B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99" y="1906904"/>
            <a:ext cx="2701381" cy="3592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EA40397-BBEF-BF99-DF67-0A0640CA22E2}"/>
              </a:ext>
            </a:extLst>
          </p:cNvPr>
          <p:cNvSpPr txBox="1"/>
          <p:nvPr/>
        </p:nvSpPr>
        <p:spPr>
          <a:xfrm>
            <a:off x="477533" y="1205066"/>
            <a:ext cx="2985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Pipe filled with FDG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 activity of 15.5 MBq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2069802-53DF-10BB-F31D-50E9C28C6F5A}"/>
              </a:ext>
            </a:extLst>
          </p:cNvPr>
          <p:cNvGrpSpPr/>
          <p:nvPr/>
        </p:nvGrpSpPr>
        <p:grpSpPr>
          <a:xfrm>
            <a:off x="3949053" y="1364067"/>
            <a:ext cx="5928824" cy="4678162"/>
            <a:chOff x="5833569" y="1831345"/>
            <a:chExt cx="6211028" cy="4140685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C439C0DA-E128-AB96-26C7-73F19C053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833569" y="1831345"/>
              <a:ext cx="6211028" cy="4140685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582896E-B584-6932-2F5B-290E1D753F39}"/>
                </a:ext>
              </a:extLst>
            </p:cNvPr>
            <p:cNvSpPr/>
            <p:nvPr/>
          </p:nvSpPr>
          <p:spPr>
            <a:xfrm>
              <a:off x="6625673" y="5623226"/>
              <a:ext cx="4806057" cy="3231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Axial position (mm)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0299F085-A1B0-51C9-4804-A23DF0FB8BEB}"/>
                </a:ext>
              </a:extLst>
            </p:cNvPr>
            <p:cNvSpPr/>
            <p:nvPr/>
          </p:nvSpPr>
          <p:spPr>
            <a:xfrm rot="16200000">
              <a:off x="4671230" y="3740104"/>
              <a:ext cx="2679576" cy="323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Sensitivity (</a:t>
              </a:r>
              <a:r>
                <a:rPr lang="en-US" sz="2000" dirty="0" err="1">
                  <a:solidFill>
                    <a:schemeClr val="tx1"/>
                  </a:solidFill>
                </a:rPr>
                <a:t>kcps</a:t>
              </a:r>
              <a:r>
                <a:rPr lang="en-US" sz="2000" dirty="0">
                  <a:solidFill>
                    <a:schemeClr val="tx1"/>
                  </a:solidFill>
                </a:rPr>
                <a:t>/MBq)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431CBC4-3D75-F1C4-C112-315F6CA7D9D5}"/>
              </a:ext>
            </a:extLst>
          </p:cNvPr>
          <p:cNvSpPr txBox="1"/>
          <p:nvPr/>
        </p:nvSpPr>
        <p:spPr>
          <a:xfrm>
            <a:off x="9982200" y="2025759"/>
            <a:ext cx="2098460" cy="769441"/>
          </a:xfrm>
          <a:prstGeom prst="rect">
            <a:avLst/>
          </a:prstGeom>
          <a:solidFill>
            <a:srgbClr val="FF6A61">
              <a:alpha val="37671"/>
            </a:srgbClr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Total Sensitivity:</a:t>
            </a:r>
          </a:p>
          <a:p>
            <a:r>
              <a:rPr lang="en-US" sz="2400" b="1" u="sng" dirty="0">
                <a:solidFill>
                  <a:srgbClr val="FF0000"/>
                </a:solidFill>
              </a:rPr>
              <a:t>56.5 </a:t>
            </a:r>
            <a:r>
              <a:rPr lang="en-US" sz="2400" b="1" u="sng" dirty="0" err="1">
                <a:solidFill>
                  <a:srgbClr val="FF0000"/>
                </a:solidFill>
              </a:rPr>
              <a:t>kcps</a:t>
            </a:r>
            <a:r>
              <a:rPr lang="en-US" sz="2400" b="1" u="sng" dirty="0">
                <a:solidFill>
                  <a:srgbClr val="FF0000"/>
                </a:solidFill>
              </a:rPr>
              <a:t>/MBq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E00DD61-4DC0-231A-FD23-FEECC3C8F834}"/>
              </a:ext>
            </a:extLst>
          </p:cNvPr>
          <p:cNvSpPr txBox="1"/>
          <p:nvPr/>
        </p:nvSpPr>
        <p:spPr>
          <a:xfrm>
            <a:off x="484100" y="863445"/>
            <a:ext cx="3063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Sensitivity phantom</a:t>
            </a:r>
          </a:p>
        </p:txBody>
      </p:sp>
      <p:pic>
        <p:nvPicPr>
          <p:cNvPr id="26" name="Picture 6" descr="Hospital La Fe - NEUROTEC">
            <a:extLst>
              <a:ext uri="{FF2B5EF4-FFF2-40B4-BE49-F238E27FC236}">
                <a16:creationId xmlns:a16="http://schemas.microsoft.com/office/drawing/2014/main" id="{E8022AE2-5548-2F71-7B8B-68A92481A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994" y="0"/>
            <a:ext cx="1705764" cy="86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746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53F50-79C4-B429-3343-58D0EEC14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30E4742F-D43E-9EF6-9E7F-F4672ABF57EC}"/>
              </a:ext>
            </a:extLst>
          </p:cNvPr>
          <p:cNvSpPr/>
          <p:nvPr/>
        </p:nvSpPr>
        <p:spPr>
          <a:xfrm>
            <a:off x="768903" y="801419"/>
            <a:ext cx="10737112" cy="81275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6 Rectángulo">
            <a:extLst>
              <a:ext uri="{FF2B5EF4-FFF2-40B4-BE49-F238E27FC236}">
                <a16:creationId xmlns:a16="http://schemas.microsoft.com/office/drawing/2014/main" id="{47B3A0A8-85F1-4478-B7FF-05BCF34B699D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3200" b="1" dirty="0">
                <a:solidFill>
                  <a:schemeClr val="bg1"/>
                </a:solidFill>
              </a:rPr>
              <a:t>Count rate performance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65B5D53-D704-A93E-8117-C264A8BB8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15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91B8035-B810-6A17-C940-527F88A71A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1DE3BD4-F89E-C615-ADDA-40A00DBFE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pic>
        <p:nvPicPr>
          <p:cNvPr id="14" name="Imagen 13" descr="Imagen que contiene motor, pastel, tabla, decorado&#10;&#10;Descripción generada automáticamente">
            <a:extLst>
              <a:ext uri="{FF2B5EF4-FFF2-40B4-BE49-F238E27FC236}">
                <a16:creationId xmlns:a16="http://schemas.microsoft.com/office/drawing/2014/main" id="{D53E212D-A9C4-27E1-C93B-660E0A87AF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09" t="5402" r="3161" b="3656"/>
          <a:stretch/>
        </p:blipFill>
        <p:spPr>
          <a:xfrm>
            <a:off x="172790" y="2421197"/>
            <a:ext cx="2507933" cy="3240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C8B72E0-5A5A-45CE-6D27-0AB5CE1E1E38}"/>
              </a:ext>
            </a:extLst>
          </p:cNvPr>
          <p:cNvSpPr txBox="1"/>
          <p:nvPr/>
        </p:nvSpPr>
        <p:spPr>
          <a:xfrm>
            <a:off x="5106970" y="1489628"/>
            <a:ext cx="1435614" cy="615553"/>
          </a:xfrm>
          <a:prstGeom prst="rect">
            <a:avLst/>
          </a:prstGeom>
          <a:solidFill>
            <a:srgbClr val="FF6A61">
              <a:alpha val="37671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Loss counts at:  </a:t>
            </a:r>
          </a:p>
          <a:p>
            <a:pPr algn="ctr"/>
            <a:r>
              <a:rPr lang="en-US" b="1" u="sng" dirty="0">
                <a:solidFill>
                  <a:srgbClr val="FF0000"/>
                </a:solidFill>
              </a:rPr>
              <a:t>~28 MBq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1E8C4CA-77DB-67EF-CF7F-32AF9AA7B71E}"/>
              </a:ext>
            </a:extLst>
          </p:cNvPr>
          <p:cNvSpPr txBox="1"/>
          <p:nvPr/>
        </p:nvSpPr>
        <p:spPr>
          <a:xfrm>
            <a:off x="2022938" y="1007740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2023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A006ECF-3DAC-9A88-7B23-0B371531179B}"/>
              </a:ext>
            </a:extLst>
          </p:cNvPr>
          <p:cNvSpPr txBox="1"/>
          <p:nvPr/>
        </p:nvSpPr>
        <p:spPr>
          <a:xfrm>
            <a:off x="5494773" y="101844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2024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0D7A756-7E72-95BB-5690-ECB87D91C753}"/>
              </a:ext>
            </a:extLst>
          </p:cNvPr>
          <p:cNvSpPr txBox="1"/>
          <p:nvPr/>
        </p:nvSpPr>
        <p:spPr>
          <a:xfrm>
            <a:off x="9059675" y="1020807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2025</a:t>
            </a:r>
            <a:endParaRPr lang="en-GB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38BE213-AA1E-8E9F-B858-70712094626C}"/>
              </a:ext>
            </a:extLst>
          </p:cNvPr>
          <p:cNvSpPr txBox="1"/>
          <p:nvPr/>
        </p:nvSpPr>
        <p:spPr>
          <a:xfrm>
            <a:off x="1572161" y="1535783"/>
            <a:ext cx="1524903" cy="615553"/>
          </a:xfrm>
          <a:prstGeom prst="rect">
            <a:avLst/>
          </a:prstGeom>
          <a:solidFill>
            <a:srgbClr val="FF6A61">
              <a:alpha val="37671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Loss counts at: </a:t>
            </a:r>
          </a:p>
          <a:p>
            <a:pPr algn="ctr"/>
            <a:r>
              <a:rPr lang="en-US" sz="1600" b="1" u="sng" dirty="0">
                <a:solidFill>
                  <a:srgbClr val="FF0000"/>
                </a:solidFill>
              </a:rPr>
              <a:t>~</a:t>
            </a:r>
            <a:r>
              <a:rPr lang="en-US" b="1" u="sng" dirty="0">
                <a:solidFill>
                  <a:srgbClr val="FF0000"/>
                </a:solidFill>
              </a:rPr>
              <a:t>9.3 MBq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F046174-2D95-D70A-BA4D-7E52F1DE658E}"/>
              </a:ext>
            </a:extLst>
          </p:cNvPr>
          <p:cNvSpPr txBox="1"/>
          <p:nvPr/>
        </p:nvSpPr>
        <p:spPr>
          <a:xfrm>
            <a:off x="8674760" y="1533245"/>
            <a:ext cx="1435615" cy="615553"/>
          </a:xfrm>
          <a:prstGeom prst="rect">
            <a:avLst/>
          </a:prstGeom>
          <a:solidFill>
            <a:srgbClr val="FF6A61">
              <a:alpha val="37671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Loss counts at: </a:t>
            </a:r>
          </a:p>
          <a:p>
            <a:pPr algn="ctr"/>
            <a:r>
              <a:rPr lang="en-US" b="1" u="sng" dirty="0">
                <a:solidFill>
                  <a:srgbClr val="FF0000"/>
                </a:solidFill>
              </a:rPr>
              <a:t>~44 MBq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87F51C6-01F0-670E-9DCB-3C7BB2DBCB64}"/>
              </a:ext>
            </a:extLst>
          </p:cNvPr>
          <p:cNvSpPr txBox="1"/>
          <p:nvPr/>
        </p:nvSpPr>
        <p:spPr>
          <a:xfrm>
            <a:off x="4151885" y="2421197"/>
            <a:ext cx="31999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Improvements 2024: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Installation of a second DAQ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SW/FW writing into disk performance increased: </a:t>
            </a:r>
            <a:r>
              <a:rPr lang="en-US" dirty="0">
                <a:solidFill>
                  <a:srgbClr val="FF0000"/>
                </a:solidFill>
              </a:rPr>
              <a:t>writing at 3 Gb/s into disk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FW implementation of a threshold on the minimum number of hits:</a:t>
            </a:r>
            <a:r>
              <a:rPr lang="en-US" dirty="0">
                <a:solidFill>
                  <a:srgbClr val="FF0000"/>
                </a:solidFill>
              </a:rPr>
              <a:t> remove noise events</a:t>
            </a:r>
            <a:endParaRPr lang="en-US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56EAB93-D763-323F-7606-D4EC9E1E11D8}"/>
              </a:ext>
            </a:extLst>
          </p:cNvPr>
          <p:cNvSpPr txBox="1"/>
          <p:nvPr/>
        </p:nvSpPr>
        <p:spPr>
          <a:xfrm>
            <a:off x="7833012" y="2421197"/>
            <a:ext cx="31191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Improvements 2025: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FW implementation of a threshold on the minimum energy:</a:t>
            </a:r>
            <a:r>
              <a:rPr lang="en-US" dirty="0">
                <a:solidFill>
                  <a:srgbClr val="FF0000"/>
                </a:solidFill>
              </a:rPr>
              <a:t> remove low energy events</a:t>
            </a:r>
            <a:endParaRPr lang="en-US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217EAF9-B66E-EB10-B5DD-4AA4A13ECF6E}"/>
              </a:ext>
            </a:extLst>
          </p:cNvPr>
          <p:cNvSpPr txBox="1"/>
          <p:nvPr/>
        </p:nvSpPr>
        <p:spPr>
          <a:xfrm>
            <a:off x="4050541" y="6305228"/>
            <a:ext cx="6126823" cy="338554"/>
          </a:xfrm>
          <a:prstGeom prst="rect">
            <a:avLst/>
          </a:prstGeom>
          <a:solidFill>
            <a:srgbClr val="FF6A61">
              <a:alpha val="37671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ym typeface="Wingdings" panose="05000000000000000000" pitchFamily="2" charset="2"/>
              </a:rPr>
              <a:t> </a:t>
            </a:r>
            <a:r>
              <a:rPr lang="en-US" sz="1600" b="1" dirty="0"/>
              <a:t>We are in discussions with PETsys  to improve rate performance</a:t>
            </a:r>
          </a:p>
        </p:txBody>
      </p:sp>
      <p:pic>
        <p:nvPicPr>
          <p:cNvPr id="30" name="Picture 6" descr="Hospital La Fe - NEUROTEC">
            <a:extLst>
              <a:ext uri="{FF2B5EF4-FFF2-40B4-BE49-F238E27FC236}">
                <a16:creationId xmlns:a16="http://schemas.microsoft.com/office/drawing/2014/main" id="{9993715C-D550-07C5-1542-87B83B7FF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994" y="0"/>
            <a:ext cx="1705764" cy="86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723255F1-F614-219D-237C-BCCE2688C1FF}"/>
              </a:ext>
            </a:extLst>
          </p:cNvPr>
          <p:cNvCxnSpPr>
            <a:cxnSpLocks/>
          </p:cNvCxnSpPr>
          <p:nvPr/>
        </p:nvCxnSpPr>
        <p:spPr>
          <a:xfrm>
            <a:off x="3921550" y="1005138"/>
            <a:ext cx="0" cy="4027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30EE7B09-DB74-2914-4119-A701121434B0}"/>
              </a:ext>
            </a:extLst>
          </p:cNvPr>
          <p:cNvCxnSpPr>
            <a:cxnSpLocks/>
          </p:cNvCxnSpPr>
          <p:nvPr/>
        </p:nvCxnSpPr>
        <p:spPr>
          <a:xfrm>
            <a:off x="7486453" y="1005138"/>
            <a:ext cx="0" cy="4027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435ACCB5-D4B8-8580-E5B4-B1C1F8EA7637}"/>
              </a:ext>
            </a:extLst>
          </p:cNvPr>
          <p:cNvSpPr/>
          <p:nvPr/>
        </p:nvSpPr>
        <p:spPr>
          <a:xfrm>
            <a:off x="7016689" y="4682636"/>
            <a:ext cx="4099012" cy="13704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Future improvements: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Improve write performance into disk: </a:t>
            </a:r>
          </a:p>
          <a:p>
            <a:r>
              <a:rPr lang="en-US" dirty="0">
                <a:solidFill>
                  <a:schemeClr val="tx1"/>
                </a:solidFill>
              </a:rPr>
              <a:t>      limit is found at 6 Gb/s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Reduce coincidence window</a:t>
            </a:r>
          </a:p>
        </p:txBody>
      </p:sp>
      <p:sp>
        <p:nvSpPr>
          <p:cNvPr id="11" name="Doble onda 10">
            <a:extLst>
              <a:ext uri="{FF2B5EF4-FFF2-40B4-BE49-F238E27FC236}">
                <a16:creationId xmlns:a16="http://schemas.microsoft.com/office/drawing/2014/main" id="{A03775B1-51D1-891F-5447-F844083A7647}"/>
              </a:ext>
            </a:extLst>
          </p:cNvPr>
          <p:cNvSpPr/>
          <p:nvPr/>
        </p:nvSpPr>
        <p:spPr>
          <a:xfrm>
            <a:off x="9944006" y="4464424"/>
            <a:ext cx="1091547" cy="542096"/>
          </a:xfrm>
          <a:prstGeom prst="doubleWav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2026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6AFA0AE-3BD5-470B-332B-0CD1444598C7}"/>
              </a:ext>
            </a:extLst>
          </p:cNvPr>
          <p:cNvSpPr/>
          <p:nvPr/>
        </p:nvSpPr>
        <p:spPr>
          <a:xfrm>
            <a:off x="6790099" y="4390931"/>
            <a:ext cx="4879818" cy="1662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10CDA73-FE1A-BDD6-AF88-24C5101C5C8B}"/>
              </a:ext>
            </a:extLst>
          </p:cNvPr>
          <p:cNvSpPr/>
          <p:nvPr/>
        </p:nvSpPr>
        <p:spPr>
          <a:xfrm>
            <a:off x="3934758" y="757625"/>
            <a:ext cx="8185522" cy="5073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92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76339-C3B9-55E3-44CC-D46E6AE5F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75FC799E-072F-9BF6-8CD5-4E4B6E4547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25" r="3633"/>
          <a:stretch>
            <a:fillRect/>
          </a:stretch>
        </p:blipFill>
        <p:spPr>
          <a:xfrm>
            <a:off x="4963886" y="4207465"/>
            <a:ext cx="6500300" cy="2385196"/>
          </a:xfrm>
          <a:prstGeom prst="rect">
            <a:avLst/>
          </a:prstGeom>
        </p:spPr>
      </p:pic>
      <p:sp>
        <p:nvSpPr>
          <p:cNvPr id="29" name="6 Rectángulo">
            <a:extLst>
              <a:ext uri="{FF2B5EF4-FFF2-40B4-BE49-F238E27FC236}">
                <a16:creationId xmlns:a16="http://schemas.microsoft.com/office/drawing/2014/main" id="{CBFB0901-D447-0C3F-1B6B-D0CF7BC07C6E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3200" b="1" dirty="0">
                <a:solidFill>
                  <a:schemeClr val="bg1"/>
                </a:solidFill>
              </a:rPr>
              <a:t>Images: Torso NEMA 2018  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E5BB834-DB78-8EC6-A7D6-11DAF40F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16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CFE0C1-4008-E39B-4F61-25A12C8C3D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D0EDCA1-25CB-6576-67C3-3F681BCAC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DC42D8-6A68-581D-E7FE-22BD5311CD37}"/>
              </a:ext>
            </a:extLst>
          </p:cNvPr>
          <p:cNvSpPr txBox="1"/>
          <p:nvPr/>
        </p:nvSpPr>
        <p:spPr>
          <a:xfrm>
            <a:off x="489798" y="976475"/>
            <a:ext cx="377558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Torso Phantom: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Ratio 1:10 FDG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OSEM reconstruction, 10 iter + 5 subset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Normalization applied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Attenuation corrected using CT</a:t>
            </a:r>
          </a:p>
        </p:txBody>
      </p:sp>
      <p:pic>
        <p:nvPicPr>
          <p:cNvPr id="11" name="Imagen 10" descr="Imagen que contiene aparato, interior, secadora, tabla&#10;&#10;Descripción generada automáticamente">
            <a:extLst>
              <a:ext uri="{FF2B5EF4-FFF2-40B4-BE49-F238E27FC236}">
                <a16:creationId xmlns:a16="http://schemas.microsoft.com/office/drawing/2014/main" id="{E2F88DBF-AADC-3D86-0A52-54B504B829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903" t="20279" r="22750" b="14304"/>
          <a:stretch/>
        </p:blipFill>
        <p:spPr>
          <a:xfrm>
            <a:off x="743681" y="2694343"/>
            <a:ext cx="3335646" cy="3187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14F6780-DA47-EB2C-F6AB-1C883D61E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22335" r="4921" b="2384"/>
          <a:stretch>
            <a:fillRect/>
          </a:stretch>
        </p:blipFill>
        <p:spPr bwMode="auto">
          <a:xfrm>
            <a:off x="4778524" y="921882"/>
            <a:ext cx="7003916" cy="321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ospital La Fe - NEUROTEC">
            <a:extLst>
              <a:ext uri="{FF2B5EF4-FFF2-40B4-BE49-F238E27FC236}">
                <a16:creationId xmlns:a16="http://schemas.microsoft.com/office/drawing/2014/main" id="{463F0111-830B-7FD3-3BFF-D427A8711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994" y="0"/>
            <a:ext cx="1705764" cy="86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326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699A9-3C5D-8087-EFB1-55D51E714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6 Rectángulo">
            <a:extLst>
              <a:ext uri="{FF2B5EF4-FFF2-40B4-BE49-F238E27FC236}">
                <a16:creationId xmlns:a16="http://schemas.microsoft.com/office/drawing/2014/main" id="{25BD27F0-8A4C-AECC-0B0A-F6CB18F58612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3200" b="1" noProof="0" dirty="0">
                <a:solidFill>
                  <a:schemeClr val="bg1"/>
                </a:solidFill>
              </a:rPr>
              <a:t>Patients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3B6F74A-E8E4-033F-AD9B-54CD2546A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9454" y="6372808"/>
            <a:ext cx="2743200" cy="365125"/>
          </a:xfrm>
        </p:spPr>
        <p:txBody>
          <a:bodyPr/>
          <a:lstStyle/>
          <a:p>
            <a:fld id="{1CA055BB-7854-441B-8DC8-AA488BBBB88D}" type="slidenum">
              <a:rPr lang="en-GB" noProof="0" smtClean="0"/>
              <a:t>17</a:t>
            </a:fld>
            <a:endParaRPr lang="en-GB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6955D9-9F1F-3E63-A737-4B716BEF9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5224E1-5979-17A4-BF16-60B821483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1584E30-C1A9-7ED0-246D-A3F40EC11DB3}"/>
              </a:ext>
            </a:extLst>
          </p:cNvPr>
          <p:cNvSpPr txBox="1"/>
          <p:nvPr/>
        </p:nvSpPr>
        <p:spPr>
          <a:xfrm>
            <a:off x="382150" y="1192736"/>
            <a:ext cx="10826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Ethics committee approval September 2024. Room approval to use FDG February 2025.</a:t>
            </a:r>
          </a:p>
          <a:p>
            <a:r>
              <a:rPr lang="en-GB" b="1" noProof="0" dirty="0"/>
              <a:t>Protocol is very “wide” allowing all recruited patients for conventional PET/CT to be asked for an IMAS PET/CT </a:t>
            </a:r>
          </a:p>
        </p:txBody>
      </p:sp>
      <p:pic>
        <p:nvPicPr>
          <p:cNvPr id="13" name="Picture 6" descr="Hospital La Fe - NEUROTEC">
            <a:extLst>
              <a:ext uri="{FF2B5EF4-FFF2-40B4-BE49-F238E27FC236}">
                <a16:creationId xmlns:a16="http://schemas.microsoft.com/office/drawing/2014/main" id="{88C77D24-3FC7-826C-3681-E1EE349BC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994" y="0"/>
            <a:ext cx="1705764" cy="86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66F8F96-97E5-81A0-F90B-ECC0031E5E63}"/>
              </a:ext>
            </a:extLst>
          </p:cNvPr>
          <p:cNvSpPr txBox="1"/>
          <p:nvPr/>
        </p:nvSpPr>
        <p:spPr>
          <a:xfrm>
            <a:off x="3948610" y="2139735"/>
            <a:ext cx="3693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u="sng" noProof="0" dirty="0"/>
              <a:t>Patient Protocol at Hospital La Fe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E669683-B98B-D4C7-8878-F76CC6770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38" y="4098322"/>
            <a:ext cx="1111042" cy="1111042"/>
          </a:xfrm>
          <a:prstGeom prst="rect">
            <a:avLst/>
          </a:prstGeom>
        </p:spPr>
      </p:pic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5FE882F0-BDF1-4D05-9744-888E70AA7108}"/>
              </a:ext>
            </a:extLst>
          </p:cNvPr>
          <p:cNvSpPr/>
          <p:nvPr/>
        </p:nvSpPr>
        <p:spPr>
          <a:xfrm>
            <a:off x="637189" y="2948525"/>
            <a:ext cx="1659118" cy="80210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Patient injection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EE8D75ED-544F-BA08-BB70-137A92DF9EB3}"/>
              </a:ext>
            </a:extLst>
          </p:cNvPr>
          <p:cNvCxnSpPr>
            <a:cxnSpLocks/>
          </p:cNvCxnSpPr>
          <p:nvPr/>
        </p:nvCxnSpPr>
        <p:spPr>
          <a:xfrm>
            <a:off x="2417331" y="3339307"/>
            <a:ext cx="734747" cy="0"/>
          </a:xfrm>
          <a:prstGeom prst="straightConnector1">
            <a:avLst/>
          </a:prstGeom>
          <a:ln w="603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D1A2C40E-D63A-1241-0304-A0DEDB787F95}"/>
              </a:ext>
            </a:extLst>
          </p:cNvPr>
          <p:cNvSpPr/>
          <p:nvPr/>
        </p:nvSpPr>
        <p:spPr>
          <a:xfrm>
            <a:off x="6257520" y="2948525"/>
            <a:ext cx="1954237" cy="81386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Patient consent obtained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9B67C163-C608-5087-BEFD-4CB3004E643B}"/>
              </a:ext>
            </a:extLst>
          </p:cNvPr>
          <p:cNvSpPr/>
          <p:nvPr/>
        </p:nvSpPr>
        <p:spPr>
          <a:xfrm>
            <a:off x="9162340" y="2959747"/>
            <a:ext cx="2210314" cy="82122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TB-PET IMAS (no CT)</a:t>
            </a:r>
          </a:p>
        </p:txBody>
      </p:sp>
      <p:pic>
        <p:nvPicPr>
          <p:cNvPr id="32" name="Imagen 31" descr="Imagen que contiene interior, tabla, pastel, chocolate&#10;&#10;El contenido generado por IA puede ser incorrecto.">
            <a:extLst>
              <a:ext uri="{FF2B5EF4-FFF2-40B4-BE49-F238E27FC236}">
                <a16:creationId xmlns:a16="http://schemas.microsoft.com/office/drawing/2014/main" id="{A2E0BCFC-4756-28FF-C5B1-9D0237E4B3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85" b="17697"/>
          <a:stretch>
            <a:fillRect/>
          </a:stretch>
        </p:blipFill>
        <p:spPr>
          <a:xfrm>
            <a:off x="9417931" y="3888284"/>
            <a:ext cx="1422098" cy="2468066"/>
          </a:xfrm>
          <a:prstGeom prst="rect">
            <a:avLst/>
          </a:prstGeom>
        </p:spPr>
      </p:pic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BF3E710F-E079-88C7-B08A-FAFAD61A19FA}"/>
              </a:ext>
            </a:extLst>
          </p:cNvPr>
          <p:cNvCxnSpPr>
            <a:cxnSpLocks/>
          </p:cNvCxnSpPr>
          <p:nvPr/>
        </p:nvCxnSpPr>
        <p:spPr>
          <a:xfrm>
            <a:off x="5363386" y="3359624"/>
            <a:ext cx="734747" cy="0"/>
          </a:xfrm>
          <a:prstGeom prst="straightConnector1">
            <a:avLst/>
          </a:prstGeom>
          <a:ln w="603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76C02396-4F75-A8FF-1080-939AE374196E}"/>
              </a:ext>
            </a:extLst>
          </p:cNvPr>
          <p:cNvCxnSpPr>
            <a:cxnSpLocks/>
          </p:cNvCxnSpPr>
          <p:nvPr/>
        </p:nvCxnSpPr>
        <p:spPr>
          <a:xfrm>
            <a:off x="8371144" y="3359624"/>
            <a:ext cx="734747" cy="0"/>
          </a:xfrm>
          <a:prstGeom prst="straightConnector1">
            <a:avLst/>
          </a:prstGeom>
          <a:ln w="603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n 36" descr="Icono&#10;&#10;El contenido generado por IA puede ser incorrecto.">
            <a:extLst>
              <a:ext uri="{FF2B5EF4-FFF2-40B4-BE49-F238E27FC236}">
                <a16:creationId xmlns:a16="http://schemas.microsoft.com/office/drawing/2014/main" id="{3F8BA9AC-B9CE-5224-FBB1-6C660AE50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0155" y="4098322"/>
            <a:ext cx="1779696" cy="1779696"/>
          </a:xfrm>
          <a:prstGeom prst="rect">
            <a:avLst/>
          </a:prstGeom>
        </p:spPr>
      </p:pic>
      <p:pic>
        <p:nvPicPr>
          <p:cNvPr id="39" name="Imagen 38" descr="Imagen que contiene interior, computadora, monitor, tabla&#10;&#10;El contenido generado por IA puede ser incorrecto.">
            <a:extLst>
              <a:ext uri="{FF2B5EF4-FFF2-40B4-BE49-F238E27FC236}">
                <a16:creationId xmlns:a16="http://schemas.microsoft.com/office/drawing/2014/main" id="{AB9A41BD-5387-745E-D598-EAB6DAB726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4818" y="4127188"/>
            <a:ext cx="2616200" cy="1714500"/>
          </a:xfrm>
          <a:prstGeom prst="rect">
            <a:avLst/>
          </a:prstGeom>
        </p:spPr>
      </p:pic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A9B5D951-BE49-A9B8-7273-7A38114091F7}"/>
              </a:ext>
            </a:extLst>
          </p:cNvPr>
          <p:cNvSpPr/>
          <p:nvPr/>
        </p:nvSpPr>
        <p:spPr>
          <a:xfrm>
            <a:off x="3325210" y="2961242"/>
            <a:ext cx="1954237" cy="81386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WB-PET/CT from La Fe</a:t>
            </a:r>
          </a:p>
        </p:txBody>
      </p:sp>
    </p:spTree>
    <p:extLst>
      <p:ext uri="{BB962C8B-B14F-4D97-AF65-F5344CB8AC3E}">
        <p14:creationId xmlns:p14="http://schemas.microsoft.com/office/powerpoint/2010/main" val="3058759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DE7F9-5F99-2F45-7248-FB0737C19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6 Rectángulo">
            <a:extLst>
              <a:ext uri="{FF2B5EF4-FFF2-40B4-BE49-F238E27FC236}">
                <a16:creationId xmlns:a16="http://schemas.microsoft.com/office/drawing/2014/main" id="{AD24936D-FE05-1B1D-3772-EE2B9DF65CD5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 dirty="0">
                <a:solidFill>
                  <a:schemeClr val="bg1"/>
                </a:solidFill>
              </a:rPr>
              <a:t>Patients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C142940-90A4-74EA-83A0-67878622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18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AE8FF2-2802-6346-2B88-4EF4A89B45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BFA013F-007F-7F72-E615-81232761F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201E686-30F5-28B9-39B7-6CEFCC864B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699"/>
          <a:stretch>
            <a:fillRect/>
          </a:stretch>
        </p:blipFill>
        <p:spPr>
          <a:xfrm>
            <a:off x="2592697" y="2267740"/>
            <a:ext cx="4111375" cy="338609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3999003-C7FF-C7FF-A883-AD15511CD6A2}"/>
              </a:ext>
            </a:extLst>
          </p:cNvPr>
          <p:cNvSpPr txBox="1"/>
          <p:nvPr/>
        </p:nvSpPr>
        <p:spPr>
          <a:xfrm>
            <a:off x="235249" y="1047929"/>
            <a:ext cx="4152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RESULTS IMAS Patient 01 – 14/03/2025</a:t>
            </a:r>
            <a:endParaRPr lang="en-US" sz="1800" b="1" dirty="0"/>
          </a:p>
        </p:txBody>
      </p:sp>
      <p:pic>
        <p:nvPicPr>
          <p:cNvPr id="10" name="Imagen 9" descr="Pantalla de computadora&#10;&#10;El contenido generado por IA puede ser incorrecto.">
            <a:extLst>
              <a:ext uri="{FF2B5EF4-FFF2-40B4-BE49-F238E27FC236}">
                <a16:creationId xmlns:a16="http://schemas.microsoft.com/office/drawing/2014/main" id="{96129A5B-3B06-F7BE-41AF-D8AC6373F5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243" t="4727"/>
          <a:stretch>
            <a:fillRect/>
          </a:stretch>
        </p:blipFill>
        <p:spPr>
          <a:xfrm>
            <a:off x="6854479" y="2477472"/>
            <a:ext cx="5245010" cy="3083458"/>
          </a:xfrm>
          <a:prstGeom prst="rect">
            <a:avLst/>
          </a:prstGeom>
        </p:spPr>
      </p:pic>
      <p:sp>
        <p:nvSpPr>
          <p:cNvPr id="9" name="Rectángulo redondeado 10">
            <a:extLst>
              <a:ext uri="{FF2B5EF4-FFF2-40B4-BE49-F238E27FC236}">
                <a16:creationId xmlns:a16="http://schemas.microsoft.com/office/drawing/2014/main" id="{2BCF6C11-77C3-1CB3-34BB-9A09753B20D3}"/>
              </a:ext>
            </a:extLst>
          </p:cNvPr>
          <p:cNvSpPr/>
          <p:nvPr/>
        </p:nvSpPr>
        <p:spPr>
          <a:xfrm>
            <a:off x="9122845" y="1232595"/>
            <a:ext cx="2461231" cy="63365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Activity 3.59 mCi (FDG)</a:t>
            </a:r>
          </a:p>
          <a:p>
            <a:r>
              <a:rPr lang="en-GB" dirty="0"/>
              <a:t>Time acquisition 800s</a:t>
            </a:r>
          </a:p>
        </p:txBody>
      </p:sp>
      <p:pic>
        <p:nvPicPr>
          <p:cNvPr id="12" name="Imagen 11" descr="Imagen que contiene interior, tabla, pastel, chocolate&#10;&#10;El contenido generado por IA puede ser incorrecto.">
            <a:extLst>
              <a:ext uri="{FF2B5EF4-FFF2-40B4-BE49-F238E27FC236}">
                <a16:creationId xmlns:a16="http://schemas.microsoft.com/office/drawing/2014/main" id="{154E67D4-D3F3-A0E7-692E-21E5C698F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85" b="17697"/>
          <a:stretch>
            <a:fillRect/>
          </a:stretch>
        </p:blipFill>
        <p:spPr>
          <a:xfrm>
            <a:off x="235249" y="2073948"/>
            <a:ext cx="2143937" cy="3720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6" descr="Hospital La Fe - NEUROTEC">
            <a:extLst>
              <a:ext uri="{FF2B5EF4-FFF2-40B4-BE49-F238E27FC236}">
                <a16:creationId xmlns:a16="http://schemas.microsoft.com/office/drawing/2014/main" id="{112DB706-5C2C-B402-455E-DA0C8EBFD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994" y="0"/>
            <a:ext cx="1705764" cy="86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246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D0C85-ABC6-DB0C-BED2-ED187E73F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D29D3439-166E-41E4-BE44-6B0589927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89" y="2058342"/>
            <a:ext cx="3996491" cy="4105190"/>
          </a:xfrm>
          <a:prstGeom prst="rect">
            <a:avLst/>
          </a:prstGeom>
        </p:spPr>
      </p:pic>
      <p:sp>
        <p:nvSpPr>
          <p:cNvPr id="29" name="6 Rectángulo">
            <a:extLst>
              <a:ext uri="{FF2B5EF4-FFF2-40B4-BE49-F238E27FC236}">
                <a16:creationId xmlns:a16="http://schemas.microsoft.com/office/drawing/2014/main" id="{5101C2EF-7660-58CD-2A59-CAB1D7F9FC33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3200" b="1" dirty="0">
                <a:solidFill>
                  <a:schemeClr val="bg1"/>
                </a:solidFill>
              </a:rPr>
              <a:t>Patients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2069C09-CE0D-B157-CAA3-8C8531563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19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F36BC8-2EB0-06EE-EC11-BE1FE77944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53D5D6D-35A9-BB20-8AB6-AEB5E1D62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73E01F7-4DFF-9171-E2CC-CA4A03F4604D}"/>
              </a:ext>
            </a:extLst>
          </p:cNvPr>
          <p:cNvSpPr txBox="1"/>
          <p:nvPr/>
        </p:nvSpPr>
        <p:spPr>
          <a:xfrm>
            <a:off x="259315" y="1213168"/>
            <a:ext cx="4152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RESULTS IMAS Patient 02 – 03/04/2025</a:t>
            </a:r>
            <a:endParaRPr lang="en-US" sz="1800" b="1" dirty="0"/>
          </a:p>
        </p:txBody>
      </p:sp>
      <p:sp>
        <p:nvSpPr>
          <p:cNvPr id="12" name="Rectángulo redondeado 10">
            <a:extLst>
              <a:ext uri="{FF2B5EF4-FFF2-40B4-BE49-F238E27FC236}">
                <a16:creationId xmlns:a16="http://schemas.microsoft.com/office/drawing/2014/main" id="{1FC3C4B4-453C-9BAC-A32E-16454C80A7B6}"/>
              </a:ext>
            </a:extLst>
          </p:cNvPr>
          <p:cNvSpPr/>
          <p:nvPr/>
        </p:nvSpPr>
        <p:spPr>
          <a:xfrm>
            <a:off x="9008289" y="1199022"/>
            <a:ext cx="2407888" cy="63365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Activity 3.41 mCi (FDG)</a:t>
            </a:r>
          </a:p>
          <a:p>
            <a:r>
              <a:rPr lang="en-GB" dirty="0"/>
              <a:t>Time acquisition 1200s</a:t>
            </a:r>
          </a:p>
        </p:txBody>
      </p:sp>
      <p:pic>
        <p:nvPicPr>
          <p:cNvPr id="15" name="Imagen 14" descr="Imagen que contiene foto, viendo, espejo, diferente&#10;&#10;El contenido generado por IA puede ser incorrecto.">
            <a:extLst>
              <a:ext uri="{FF2B5EF4-FFF2-40B4-BE49-F238E27FC236}">
                <a16:creationId xmlns:a16="http://schemas.microsoft.com/office/drawing/2014/main" id="{06BFF970-A6B0-716F-3665-383D4D8D4C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"/>
          <a:stretch>
            <a:fillRect/>
          </a:stretch>
        </p:blipFill>
        <p:spPr bwMode="auto">
          <a:xfrm>
            <a:off x="5920366" y="2308471"/>
            <a:ext cx="6175846" cy="3362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C471AC6-D79A-2127-A0D0-34E41051E4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-14805"/>
          <a:stretch>
            <a:fillRect/>
          </a:stretch>
        </p:blipFill>
        <p:spPr bwMode="auto">
          <a:xfrm>
            <a:off x="4241361" y="2558600"/>
            <a:ext cx="1707547" cy="3362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6" descr="Hospital La Fe - NEUROTEC">
            <a:extLst>
              <a:ext uri="{FF2B5EF4-FFF2-40B4-BE49-F238E27FC236}">
                <a16:creationId xmlns:a16="http://schemas.microsoft.com/office/drawing/2014/main" id="{615FF61A-8E8B-F6AF-4A20-A79EDB772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994" y="0"/>
            <a:ext cx="1705764" cy="86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28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3907653-B17F-DC4B-AD51-7A4C8D16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2</a:t>
            </a:fld>
            <a:endParaRPr lang="es-ES"/>
          </a:p>
        </p:txBody>
      </p:sp>
      <p:sp>
        <p:nvSpPr>
          <p:cNvPr id="4" name="6 Rectángulo">
            <a:extLst>
              <a:ext uri="{FF2B5EF4-FFF2-40B4-BE49-F238E27FC236}">
                <a16:creationId xmlns:a16="http://schemas.microsoft.com/office/drawing/2014/main" id="{323B9A25-56DD-A841-BA0F-02B8557F9D54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222A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s-ES" sz="4000" b="1" dirty="0">
                <a:solidFill>
                  <a:schemeClr val="bg1"/>
                </a:solidFill>
              </a:rPr>
              <a:t>Overview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DBAE5C-E9D2-EA49-9B11-9B0381AE9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A70E78-B260-F041-ABB4-AA2AE0E74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516DB975-9268-2714-0898-5759BA2219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1885015"/>
              </p:ext>
            </p:extLst>
          </p:nvPr>
        </p:nvGraphicFramePr>
        <p:xfrm>
          <a:off x="3399162" y="92550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32128B0C-0D27-0B2A-E9EB-77E3D7F65E5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7572" r="16765"/>
          <a:stretch>
            <a:fillRect/>
          </a:stretch>
        </p:blipFill>
        <p:spPr>
          <a:xfrm rot="5400000">
            <a:off x="-118369" y="2089414"/>
            <a:ext cx="3817398" cy="3090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160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2BB06-5F15-0F2C-1E9F-9C56D2BA4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6 Rectángulo">
            <a:extLst>
              <a:ext uri="{FF2B5EF4-FFF2-40B4-BE49-F238E27FC236}">
                <a16:creationId xmlns:a16="http://schemas.microsoft.com/office/drawing/2014/main" id="{F15B0646-42AC-51CE-F038-9AA58298B630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3200" b="1" dirty="0">
                <a:solidFill>
                  <a:schemeClr val="bg1"/>
                </a:solidFill>
              </a:rPr>
              <a:t>Patients: CT co-register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FF5A7F0-D7BF-061C-0EA0-4B15B61E8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20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D3A7ED-D82C-98A3-75D3-D5CF33529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B99AE00-55E2-BFED-D570-84B14E16A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FCB28F0-05DB-4991-CEF7-01D63E59310D}"/>
              </a:ext>
            </a:extLst>
          </p:cNvPr>
          <p:cNvSpPr txBox="1"/>
          <p:nvPr/>
        </p:nvSpPr>
        <p:spPr>
          <a:xfrm>
            <a:off x="344156" y="985958"/>
            <a:ext cx="4152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RESULTS IMAS Patient 02 – 03/04/2025</a:t>
            </a:r>
            <a:endParaRPr lang="en-US" sz="1800" b="1" dirty="0"/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68D2DEF7-DBE6-4938-BAB2-2A7FFCEA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5" y="2262665"/>
            <a:ext cx="4885539" cy="2650948"/>
          </a:xfrm>
          <a:prstGeom prst="rect">
            <a:avLst/>
          </a:prstGeom>
        </p:spPr>
      </p:pic>
      <p:sp>
        <p:nvSpPr>
          <p:cNvPr id="16" name="Rectángulo redondeado 10">
            <a:extLst>
              <a:ext uri="{FF2B5EF4-FFF2-40B4-BE49-F238E27FC236}">
                <a16:creationId xmlns:a16="http://schemas.microsoft.com/office/drawing/2014/main" id="{F32BF65D-6749-4848-A854-ECEDD2227AF1}"/>
              </a:ext>
            </a:extLst>
          </p:cNvPr>
          <p:cNvSpPr/>
          <p:nvPr/>
        </p:nvSpPr>
        <p:spPr>
          <a:xfrm>
            <a:off x="1275806" y="1508060"/>
            <a:ext cx="2886376" cy="63365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>
                <a:solidFill>
                  <a:schemeClr val="tx1"/>
                </a:solidFill>
              </a:rPr>
              <a:t>CT Philips -Radiant DICOM Viewer</a:t>
            </a:r>
            <a:endParaRPr lang="es-ES" sz="1400" b="1" dirty="0">
              <a:solidFill>
                <a:schemeClr val="tx1"/>
              </a:solidFill>
            </a:endParaRPr>
          </a:p>
        </p:txBody>
      </p:sp>
      <p:sp>
        <p:nvSpPr>
          <p:cNvPr id="17" name="Rectángulo redondeado 10">
            <a:extLst>
              <a:ext uri="{FF2B5EF4-FFF2-40B4-BE49-F238E27FC236}">
                <a16:creationId xmlns:a16="http://schemas.microsoft.com/office/drawing/2014/main" id="{08CE9DA7-D7A1-BA8F-D5C2-972BB13C1628}"/>
              </a:ext>
            </a:extLst>
          </p:cNvPr>
          <p:cNvSpPr/>
          <p:nvPr/>
        </p:nvSpPr>
        <p:spPr>
          <a:xfrm>
            <a:off x="4815035" y="5585031"/>
            <a:ext cx="2528402" cy="471913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chemeClr val="tx1"/>
                </a:solidFill>
              </a:rPr>
              <a:t>CT Philips + PET IMAS 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22" name="Picture 6" descr="Hospital La Fe - NEUROTEC">
            <a:extLst>
              <a:ext uri="{FF2B5EF4-FFF2-40B4-BE49-F238E27FC236}">
                <a16:creationId xmlns:a16="http://schemas.microsoft.com/office/drawing/2014/main" id="{FBA552AD-8CAA-DE8D-C77C-E8F7A9760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994" y="0"/>
            <a:ext cx="1705764" cy="86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0605678-329C-5874-558D-2EC224425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5898" y="1027920"/>
            <a:ext cx="4429877" cy="5564740"/>
          </a:xfrm>
          <a:prstGeom prst="rect">
            <a:avLst/>
          </a:prstGeom>
        </p:spPr>
      </p:pic>
      <p:sp>
        <p:nvSpPr>
          <p:cNvPr id="9" name="Rectángulo redondeado 10">
            <a:extLst>
              <a:ext uri="{FF2B5EF4-FFF2-40B4-BE49-F238E27FC236}">
                <a16:creationId xmlns:a16="http://schemas.microsoft.com/office/drawing/2014/main" id="{50B18C46-D177-EF00-ABA6-8412F2060DC0}"/>
              </a:ext>
            </a:extLst>
          </p:cNvPr>
          <p:cNvSpPr/>
          <p:nvPr/>
        </p:nvSpPr>
        <p:spPr>
          <a:xfrm>
            <a:off x="5746218" y="3616714"/>
            <a:ext cx="1284020" cy="38956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chemeClr val="tx1"/>
                </a:solidFill>
              </a:rPr>
              <a:t>PET IMAS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0" name="Rectángulo redondeado 10">
            <a:extLst>
              <a:ext uri="{FF2B5EF4-FFF2-40B4-BE49-F238E27FC236}">
                <a16:creationId xmlns:a16="http://schemas.microsoft.com/office/drawing/2014/main" id="{2FC2A858-D5CF-BCC0-B5E3-5B252F064FA8}"/>
              </a:ext>
            </a:extLst>
          </p:cNvPr>
          <p:cNvSpPr/>
          <p:nvPr/>
        </p:nvSpPr>
        <p:spPr>
          <a:xfrm>
            <a:off x="5870529" y="1838841"/>
            <a:ext cx="1280965" cy="360517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chemeClr val="tx1"/>
                </a:solidFill>
              </a:rPr>
              <a:t>CT Philips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25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A3359-7712-68F5-1312-E1F3BA915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4C1913F-66DE-E82C-C48C-866DA3ED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21</a:t>
            </a:fld>
            <a:endParaRPr lang="es-ES"/>
          </a:p>
        </p:txBody>
      </p:sp>
      <p:sp>
        <p:nvSpPr>
          <p:cNvPr id="4" name="6 Rectángulo">
            <a:extLst>
              <a:ext uri="{FF2B5EF4-FFF2-40B4-BE49-F238E27FC236}">
                <a16:creationId xmlns:a16="http://schemas.microsoft.com/office/drawing/2014/main" id="{062AD920-FCA3-5B78-1D67-1CC007D69DAF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222A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s-ES" sz="4000" b="1" dirty="0">
                <a:solidFill>
                  <a:schemeClr val="bg1"/>
                </a:solidFill>
              </a:rPr>
              <a:t>Overview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6D8367-B6F9-9512-A5A7-8CF91272B3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C7B8D6F-4E66-8A91-30C2-168DBF58A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E300F5BC-34A9-607B-7678-BC5F822768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1912916"/>
              </p:ext>
            </p:extLst>
          </p:nvPr>
        </p:nvGraphicFramePr>
        <p:xfrm>
          <a:off x="3399162" y="92550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1E21FB40-BC09-37E3-5109-3A46B80DACB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7572" r="16765"/>
          <a:stretch>
            <a:fillRect/>
          </a:stretch>
        </p:blipFill>
        <p:spPr>
          <a:xfrm rot="5400000">
            <a:off x="-118369" y="2089414"/>
            <a:ext cx="3817398" cy="3090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9259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>
            <a:extLst>
              <a:ext uri="{FF2B5EF4-FFF2-40B4-BE49-F238E27FC236}">
                <a16:creationId xmlns:a16="http://schemas.microsoft.com/office/drawing/2014/main" id="{5A069809-2945-4E5D-89A6-02A8F1B746DB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3200" b="1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3907653-B17F-DC4B-AD51-7A4C8D16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22</a:t>
            </a:fld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DBAE5C-E9D2-EA49-9B11-9B0381AE9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A70E78-B260-F041-ABB4-AA2AE0E74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1C05EEA-316C-C389-FC5B-8C44E33B21FC}"/>
              </a:ext>
            </a:extLst>
          </p:cNvPr>
          <p:cNvSpPr txBox="1"/>
          <p:nvPr/>
        </p:nvSpPr>
        <p:spPr>
          <a:xfrm>
            <a:off x="50306" y="579778"/>
            <a:ext cx="12091387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/>
              <a:t>Spatial resolution </a:t>
            </a:r>
            <a:r>
              <a:rPr lang="en-US" sz="1700" dirty="0"/>
              <a:t>along the center of FOV of scanner is around </a:t>
            </a:r>
            <a:r>
              <a:rPr lang="en-US" sz="1700" b="1" dirty="0"/>
              <a:t>3 mm</a:t>
            </a:r>
            <a:r>
              <a:rPr lang="en-US" sz="1700" dirty="0"/>
              <a:t> with DOI correction, whereas without DOI correction it increases exponentially in the radial direction.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/>
              <a:t>Sensitivity</a:t>
            </a:r>
            <a:r>
              <a:rPr lang="en-US" sz="1700" dirty="0"/>
              <a:t> of the IMAS is around </a:t>
            </a:r>
            <a:r>
              <a:rPr lang="en-US" sz="1700" b="1" dirty="0"/>
              <a:t>56 kcps/MBq</a:t>
            </a:r>
            <a:r>
              <a:rPr lang="en-US" sz="17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/>
              <a:t>NECR </a:t>
            </a:r>
            <a:r>
              <a:rPr lang="en-US" sz="1700" dirty="0"/>
              <a:t>performance is below expected, due to count rate limitations at the DAQ level and some limitations of the system design. The system currently loss counts at activity of 44 MBq.</a:t>
            </a:r>
            <a:endParaRPr lang="en-US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Significant efforts are being made in collaboration with PETsys into </a:t>
            </a:r>
            <a:r>
              <a:rPr lang="en-US" sz="1700" b="1" dirty="0">
                <a:solidFill>
                  <a:srgbClr val="C00000"/>
                </a:solidFill>
              </a:rPr>
              <a:t>data transmission bottle neck and rate capabilities </a:t>
            </a:r>
            <a:r>
              <a:rPr lang="en-US" sz="1700" dirty="0"/>
              <a:t>of the system (a lot of events/s due to high sensitivity of the device).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/>
              <a:t>First patient images </a:t>
            </a:r>
            <a:r>
              <a:rPr lang="en-US" sz="1700" dirty="0"/>
              <a:t>acquired with IMAS system demonstrate excellent image quality and confirm the expected performance.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018CB93-3E03-D56C-B463-2DB79B76ED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916288"/>
              </p:ext>
            </p:extLst>
          </p:nvPr>
        </p:nvGraphicFramePr>
        <p:xfrm>
          <a:off x="1195909" y="1631862"/>
          <a:ext cx="6761205" cy="1524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00431">
                  <a:extLst>
                    <a:ext uri="{9D8B030D-6E8A-4147-A177-3AD203B41FA5}">
                      <a16:colId xmlns:a16="http://schemas.microsoft.com/office/drawing/2014/main" val="2940911383"/>
                    </a:ext>
                  </a:extLst>
                </a:gridCol>
                <a:gridCol w="1338222">
                  <a:extLst>
                    <a:ext uri="{9D8B030D-6E8A-4147-A177-3AD203B41FA5}">
                      <a16:colId xmlns:a16="http://schemas.microsoft.com/office/drawing/2014/main" val="3724662513"/>
                    </a:ext>
                  </a:extLst>
                </a:gridCol>
                <a:gridCol w="2100257">
                  <a:extLst>
                    <a:ext uri="{9D8B030D-6E8A-4147-A177-3AD203B41FA5}">
                      <a16:colId xmlns:a16="http://schemas.microsoft.com/office/drawing/2014/main" val="1370599895"/>
                    </a:ext>
                  </a:extLst>
                </a:gridCol>
                <a:gridCol w="1822295">
                  <a:extLst>
                    <a:ext uri="{9D8B030D-6E8A-4147-A177-3AD203B41FA5}">
                      <a16:colId xmlns:a16="http://schemas.microsoft.com/office/drawing/2014/main" val="3523117506"/>
                    </a:ext>
                  </a:extLst>
                </a:gridCol>
              </a:tblGrid>
              <a:tr h="24527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System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Axial FOV (cm)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Detector design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FWHM @20 cm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261154"/>
                  </a:ext>
                </a:extLst>
              </a:tr>
              <a:tr h="24527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uExplorer</a:t>
                      </a:r>
                      <a:r>
                        <a:rPr lang="en-US" sz="1400" baseline="300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Pixel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4.7 (BP)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999897"/>
                  </a:ext>
                </a:extLst>
              </a:tr>
              <a:tr h="24527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PennPET</a:t>
                      </a:r>
                      <a:r>
                        <a:rPr lang="en-US" sz="1400" baseline="30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140 (no gaps)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Pixel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5.6 (OSEM)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977913"/>
                  </a:ext>
                </a:extLst>
              </a:tr>
              <a:tr h="24527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Siemens Quadra</a:t>
                      </a:r>
                      <a:r>
                        <a:rPr lang="en-US" sz="1400" baseline="300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Pixel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5.83 (BP)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3136766"/>
                  </a:ext>
                </a:extLst>
              </a:tr>
              <a:tr h="2452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IMAS</a:t>
                      </a:r>
                      <a:endParaRPr lang="en-US" sz="1400" b="1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70 (with gaps)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Semi-monolithic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3.2 (MLEM)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255911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DD398BC-91B8-6B21-A6F1-08977F40F8E2}"/>
              </a:ext>
            </a:extLst>
          </p:cNvPr>
          <p:cNvSpPr txBox="1"/>
          <p:nvPr/>
        </p:nvSpPr>
        <p:spPr>
          <a:xfrm>
            <a:off x="8007421" y="2252948"/>
            <a:ext cx="4101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/>
              <a:t>1</a:t>
            </a:r>
            <a:r>
              <a:rPr lang="en-US" sz="1000" dirty="0"/>
              <a:t>Spencer, B. A., et al., Journal of Nuclear Medicine, 62(6), 861-870, </a:t>
            </a:r>
          </a:p>
          <a:p>
            <a:r>
              <a:rPr lang="en-US" sz="1000" baseline="30000" dirty="0"/>
              <a:t>2</a:t>
            </a:r>
            <a:r>
              <a:rPr lang="en-US" sz="1000" dirty="0"/>
              <a:t>Dai, Bing, et al., Physics in Medicine &amp; Biology 68.9 (2023): 095007, </a:t>
            </a:r>
          </a:p>
          <a:p>
            <a:r>
              <a:rPr lang="en-US" sz="1000" baseline="30000" dirty="0"/>
              <a:t>3</a:t>
            </a:r>
            <a:r>
              <a:rPr lang="en-US" sz="1000" dirty="0"/>
              <a:t>Prenosil, George A., et al., Journal of nuclear medicine 63.3 (2022): 476-484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A2D1C78-767A-3DF9-63AB-590CC4936BBE}"/>
              </a:ext>
            </a:extLst>
          </p:cNvPr>
          <p:cNvSpPr/>
          <p:nvPr/>
        </p:nvSpPr>
        <p:spPr>
          <a:xfrm>
            <a:off x="4277528" y="6121085"/>
            <a:ext cx="3080552" cy="7078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Apply TOF in reconstructions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More patients </a:t>
            </a:r>
          </a:p>
        </p:txBody>
      </p:sp>
      <p:sp>
        <p:nvSpPr>
          <p:cNvPr id="14" name="Doble onda 13">
            <a:extLst>
              <a:ext uri="{FF2B5EF4-FFF2-40B4-BE49-F238E27FC236}">
                <a16:creationId xmlns:a16="http://schemas.microsoft.com/office/drawing/2014/main" id="{166BD2ED-412C-4212-D399-099507EC17AC}"/>
              </a:ext>
            </a:extLst>
          </p:cNvPr>
          <p:cNvSpPr/>
          <p:nvPr/>
        </p:nvSpPr>
        <p:spPr>
          <a:xfrm>
            <a:off x="3454345" y="5697153"/>
            <a:ext cx="1202852" cy="534370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Nest steps</a:t>
            </a:r>
          </a:p>
        </p:txBody>
      </p:sp>
    </p:spTree>
    <p:extLst>
      <p:ext uri="{BB962C8B-B14F-4D97-AF65-F5344CB8AC3E}">
        <p14:creationId xmlns:p14="http://schemas.microsoft.com/office/powerpoint/2010/main" val="108738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9B83F-6CC4-4E5A-73CD-1A2DE6595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Rectángulo">
            <a:extLst>
              <a:ext uri="{FF2B5EF4-FFF2-40B4-BE49-F238E27FC236}">
                <a16:creationId xmlns:a16="http://schemas.microsoft.com/office/drawing/2014/main" id="{D6A6231F-0354-F3FC-7792-F587BFA0D546}"/>
              </a:ext>
            </a:extLst>
          </p:cNvPr>
          <p:cNvSpPr/>
          <p:nvPr/>
        </p:nvSpPr>
        <p:spPr>
          <a:xfrm>
            <a:off x="0" y="0"/>
            <a:ext cx="12192000" cy="42419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/>
              <a:t>Thank you for attention!</a:t>
            </a:r>
          </a:p>
        </p:txBody>
      </p:sp>
      <p:sp>
        <p:nvSpPr>
          <p:cNvPr id="6" name="9 Rectángulo">
            <a:extLst>
              <a:ext uri="{FF2B5EF4-FFF2-40B4-BE49-F238E27FC236}">
                <a16:creationId xmlns:a16="http://schemas.microsoft.com/office/drawing/2014/main" id="{5E41A486-7DBB-7736-2DD7-8BC7FC66C2C3}"/>
              </a:ext>
            </a:extLst>
          </p:cNvPr>
          <p:cNvSpPr/>
          <p:nvPr/>
        </p:nvSpPr>
        <p:spPr>
          <a:xfrm>
            <a:off x="2957494" y="4241900"/>
            <a:ext cx="918051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3200" b="1" dirty="0"/>
          </a:p>
          <a:p>
            <a:pPr algn="r"/>
            <a:endParaRPr lang="en-US" sz="2000" b="1" dirty="0"/>
          </a:p>
          <a:p>
            <a:pPr algn="r"/>
            <a:endParaRPr lang="en-US" sz="2000" b="1" dirty="0"/>
          </a:p>
          <a:p>
            <a:pPr algn="r"/>
            <a:r>
              <a:rPr lang="en-US" sz="2000" b="1" dirty="0"/>
              <a:t>Institute for Instrumentation in Molecular Imaging, i3M</a:t>
            </a:r>
            <a:endParaRPr lang="en-US" sz="2400" b="1" dirty="0"/>
          </a:p>
          <a:p>
            <a:pPr algn="r"/>
            <a:endParaRPr lang="en-US" sz="2400" b="1" dirty="0"/>
          </a:p>
          <a:p>
            <a:pPr algn="r"/>
            <a:endParaRPr lang="en-US" sz="2000" b="1" dirty="0"/>
          </a:p>
          <a:p>
            <a:pPr algn="r"/>
            <a:endParaRPr lang="en-US" b="1" dirty="0"/>
          </a:p>
        </p:txBody>
      </p:sp>
      <p:pic>
        <p:nvPicPr>
          <p:cNvPr id="7" name="Imagen 8">
            <a:extLst>
              <a:ext uri="{FF2B5EF4-FFF2-40B4-BE49-F238E27FC236}">
                <a16:creationId xmlns:a16="http://schemas.microsoft.com/office/drawing/2014/main" id="{9240B9E0-BAD6-27F8-7241-B93557595A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311" y="5728519"/>
            <a:ext cx="1714254" cy="720080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44A07F5-ABCF-EEDF-4D30-068F1BD55A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577" y="5736147"/>
            <a:ext cx="2077738" cy="73105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CB5D1A2-F692-AFD8-2708-2F7A747F18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34" t="22003" r="10309" b="14219"/>
          <a:stretch/>
        </p:blipFill>
        <p:spPr>
          <a:xfrm>
            <a:off x="5258871" y="5775453"/>
            <a:ext cx="2455308" cy="76883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CB3D172-9F9B-6659-F551-B9DF40E71B8C}"/>
              </a:ext>
            </a:extLst>
          </p:cNvPr>
          <p:cNvSpPr txBox="1"/>
          <p:nvPr/>
        </p:nvSpPr>
        <p:spPr>
          <a:xfrm>
            <a:off x="136138" y="6073170"/>
            <a:ext cx="2954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contact: </a:t>
            </a:r>
            <a:r>
              <a:rPr lang="en-US" b="1" u="sng" dirty="0">
                <a:solidFill>
                  <a:srgbClr val="002060"/>
                </a:solidFill>
              </a:rPr>
              <a:t>aanrval@i3m.upv.es</a:t>
            </a:r>
          </a:p>
          <a:p>
            <a:endParaRPr lang="en-GB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1A0C1F15-3BC3-AABD-8ECD-C50270417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369043"/>
            <a:ext cx="12192000" cy="448025"/>
          </a:xfrm>
          <a:prstGeom prst="rect">
            <a:avLst/>
          </a:prstGeom>
        </p:spPr>
      </p:pic>
      <p:pic>
        <p:nvPicPr>
          <p:cNvPr id="10" name="Imagen 9" descr="Un grupo de personas en frente de un edificio&#10;&#10;El contenido generado por IA puede ser incorrecto.">
            <a:extLst>
              <a:ext uri="{FF2B5EF4-FFF2-40B4-BE49-F238E27FC236}">
                <a16:creationId xmlns:a16="http://schemas.microsoft.com/office/drawing/2014/main" id="{24CFDF87-272C-73B0-327E-E6A0C1C37B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508" t="33194" r="13438"/>
          <a:stretch>
            <a:fillRect/>
          </a:stretch>
        </p:blipFill>
        <p:spPr>
          <a:xfrm>
            <a:off x="0" y="0"/>
            <a:ext cx="6486525" cy="421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55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1BD67-DCA7-46C5-BC46-B06AE0BFF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D849F81-1A8A-5020-45B3-D05969D1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3</a:t>
            </a:fld>
            <a:endParaRPr lang="es-ES"/>
          </a:p>
        </p:txBody>
      </p:sp>
      <p:sp>
        <p:nvSpPr>
          <p:cNvPr id="4" name="6 Rectángulo">
            <a:extLst>
              <a:ext uri="{FF2B5EF4-FFF2-40B4-BE49-F238E27FC236}">
                <a16:creationId xmlns:a16="http://schemas.microsoft.com/office/drawing/2014/main" id="{3A466970-D8C5-BC54-88F5-8088AA1FB652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222A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s-ES" sz="4000" b="1" dirty="0">
                <a:solidFill>
                  <a:schemeClr val="bg1"/>
                </a:solidFill>
              </a:rPr>
              <a:t>Overview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D68C83-80A6-7CC6-4961-1835EF397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8D27031-15EA-52C4-725F-BBD2F6731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D8FCD910-7AD3-337D-0471-372154222E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8923373"/>
              </p:ext>
            </p:extLst>
          </p:nvPr>
        </p:nvGraphicFramePr>
        <p:xfrm>
          <a:off x="3399162" y="92550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C2FC3501-73D9-95FD-3D8F-4953CC3E3DD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7572" r="16765"/>
          <a:stretch>
            <a:fillRect/>
          </a:stretch>
        </p:blipFill>
        <p:spPr>
          <a:xfrm rot="5400000">
            <a:off x="-118369" y="2089414"/>
            <a:ext cx="3817398" cy="3090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9745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6 Rectángulo">
            <a:extLst>
              <a:ext uri="{FF2B5EF4-FFF2-40B4-BE49-F238E27FC236}">
                <a16:creationId xmlns:a16="http://schemas.microsoft.com/office/drawing/2014/main" id="{7615816F-8F03-F6E0-03EF-98AA3FAFF516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rgbClr val="222A35"/>
          </a:solidFill>
          <a:ln>
            <a:solidFill>
              <a:srgbClr val="222A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3200" b="1" dirty="0">
                <a:solidFill>
                  <a:schemeClr val="bg1"/>
                </a:solidFill>
              </a:rPr>
              <a:t>PET systems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3907653-B17F-DC4B-AD51-7A4C8D16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4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DBAE5C-E9D2-EA49-9B11-9B0381AE9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A70E78-B260-F041-ABB4-AA2AE0E74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2E574B-3253-EBA2-8D62-AC52B92C54D4}"/>
              </a:ext>
            </a:extLst>
          </p:cNvPr>
          <p:cNvSpPr txBox="1">
            <a:spLocks/>
          </p:cNvSpPr>
          <p:nvPr/>
        </p:nvSpPr>
        <p:spPr>
          <a:xfrm>
            <a:off x="726744" y="885802"/>
            <a:ext cx="11081657" cy="1280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defTabSz="457200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PET is a non-invasive, highly sensitive molecular imaging technique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 functional information at the molecular level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defTabSz="457200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But these studies are still limited by statistics, radiation dose and efficiency geometry</a:t>
            </a:r>
          </a:p>
          <a:p>
            <a:pPr marL="342900" indent="-342900" defTabSz="457200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Total Body PET increases axial coverage and sensitivity. 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BECDC397-A601-C053-7328-428617E37B4B}"/>
              </a:ext>
            </a:extLst>
          </p:cNvPr>
          <p:cNvSpPr txBox="1"/>
          <p:nvPr/>
        </p:nvSpPr>
        <p:spPr>
          <a:xfrm>
            <a:off x="1295588" y="5648464"/>
            <a:ext cx="868661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Current PET scanners only collect about 1% of the emitted signals. TB-PET can increase sensitivity around x20. </a:t>
            </a:r>
            <a:endParaRPr lang="en-US" sz="2000" b="1" i="1" dirty="0">
              <a:latin typeface="Arial"/>
              <a:cs typeface="Arial"/>
            </a:endParaRPr>
          </a:p>
        </p:txBody>
      </p:sp>
      <p:pic>
        <p:nvPicPr>
          <p:cNvPr id="1026" name="Picture 2" descr="Potential and Promise of Total-Body PET Imaging - NCI">
            <a:extLst>
              <a:ext uri="{FF2B5EF4-FFF2-40B4-BE49-F238E27FC236}">
                <a16:creationId xmlns:a16="http://schemas.microsoft.com/office/drawing/2014/main" id="{136E82D6-2540-94B7-5DB2-06F35A08F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5"/>
          <a:stretch>
            <a:fillRect/>
          </a:stretch>
        </p:blipFill>
        <p:spPr bwMode="auto">
          <a:xfrm>
            <a:off x="1730791" y="2495134"/>
            <a:ext cx="3297239" cy="302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otential and Promise of Total-Body PET Imaging - NCI">
            <a:extLst>
              <a:ext uri="{FF2B5EF4-FFF2-40B4-BE49-F238E27FC236}">
                <a16:creationId xmlns:a16="http://schemas.microsoft.com/office/drawing/2014/main" id="{EBEAD04C-965A-B087-BA26-717D319DB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8"/>
          <a:stretch>
            <a:fillRect/>
          </a:stretch>
        </p:blipFill>
        <p:spPr bwMode="auto">
          <a:xfrm>
            <a:off x="5910070" y="2495134"/>
            <a:ext cx="3646117" cy="302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242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E13164-6454-4E48-A842-7B7CC255429A}"/>
              </a:ext>
            </a:extLst>
          </p:cNvPr>
          <p:cNvSpPr txBox="1"/>
          <p:nvPr/>
        </p:nvSpPr>
        <p:spPr>
          <a:xfrm>
            <a:off x="2075231" y="1236585"/>
            <a:ext cx="2188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PennPET</a:t>
            </a:r>
            <a:r>
              <a:rPr lang="en-US" sz="1200" b="1" dirty="0"/>
              <a:t> EXPLORER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1D052-4E47-7049-80B2-FDCE7A2BC627}"/>
              </a:ext>
            </a:extLst>
          </p:cNvPr>
          <p:cNvSpPr txBox="1"/>
          <p:nvPr/>
        </p:nvSpPr>
        <p:spPr>
          <a:xfrm>
            <a:off x="2140331" y="4295818"/>
            <a:ext cx="2018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dirty="0"/>
              <a:t>TOF 250 ps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dirty="0"/>
              <a:t>70 - 140 cm long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dirty="0"/>
              <a:t>Philips technology platform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/>
              <a:t>Pixels, no DOI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 err="1"/>
              <a:t>dSiPM</a:t>
            </a:r>
            <a:r>
              <a:rPr lang="en-US" sz="1200" b="1" dirty="0"/>
              <a:t> Philips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/>
              <a:t>$??</a:t>
            </a:r>
          </a:p>
        </p:txBody>
      </p:sp>
      <p:pic>
        <p:nvPicPr>
          <p:cNvPr id="7" name="Picture 6" descr="3ring_back&amp;front_May2018.png">
            <a:extLst>
              <a:ext uri="{FF2B5EF4-FFF2-40B4-BE49-F238E27FC236}">
                <a16:creationId xmlns:a16="http://schemas.microsoft.com/office/drawing/2014/main" id="{6A03B773-6B65-7642-9779-C93D66D16C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9299" y="1558514"/>
            <a:ext cx="1824509" cy="2377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B58AC3-E146-1942-AD29-486CB9B634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02" y="1558514"/>
            <a:ext cx="1850230" cy="237732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555C86-FA13-7242-A0EA-6E785A39EBCE}"/>
              </a:ext>
            </a:extLst>
          </p:cNvPr>
          <p:cNvSpPr txBox="1"/>
          <p:nvPr/>
        </p:nvSpPr>
        <p:spPr>
          <a:xfrm>
            <a:off x="45584" y="1229072"/>
            <a:ext cx="2188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United Imaging </a:t>
            </a:r>
            <a:r>
              <a:rPr lang="en-US" sz="1200" b="1" dirty="0" err="1"/>
              <a:t>uEXPLORER</a:t>
            </a:r>
            <a:endParaRPr lang="en-US" sz="1200" b="1" dirty="0"/>
          </a:p>
        </p:txBody>
      </p:sp>
      <p:pic>
        <p:nvPicPr>
          <p:cNvPr id="1026" name="Picture 2" descr="product image vision quadra">
            <a:extLst>
              <a:ext uri="{FF2B5EF4-FFF2-40B4-BE49-F238E27FC236}">
                <a16:creationId xmlns:a16="http://schemas.microsoft.com/office/drawing/2014/main" id="{D9CEAA98-E6CE-5047-8EDB-FEE5244B1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8579" y="1558514"/>
            <a:ext cx="1792876" cy="237732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5A2A39-20D9-0C4F-8615-87D82F20C244}"/>
              </a:ext>
            </a:extLst>
          </p:cNvPr>
          <p:cNvSpPr txBox="1"/>
          <p:nvPr/>
        </p:nvSpPr>
        <p:spPr>
          <a:xfrm>
            <a:off x="3910802" y="1259050"/>
            <a:ext cx="2188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Siemens Quadra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C09B6D7D-7080-97A4-2629-983D332CAE58}"/>
              </a:ext>
            </a:extLst>
          </p:cNvPr>
          <p:cNvSpPr txBox="1"/>
          <p:nvPr/>
        </p:nvSpPr>
        <p:spPr>
          <a:xfrm>
            <a:off x="102326" y="4244992"/>
            <a:ext cx="2131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dirty="0"/>
              <a:t>Highest sensitivity,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dirty="0"/>
              <a:t>400 ps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dirty="0"/>
              <a:t>2 m long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dirty="0"/>
              <a:t>United imaging Healthcare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/>
              <a:t>Pixels, no DOI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 err="1"/>
              <a:t>SiPM</a:t>
            </a:r>
            <a:r>
              <a:rPr lang="en-US" sz="1200" b="1" dirty="0"/>
              <a:t> On-Semi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/>
              <a:t>$$$$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048A47F8-0ABE-8260-9DD3-A59F18CD2D21}"/>
              </a:ext>
            </a:extLst>
          </p:cNvPr>
          <p:cNvSpPr txBox="1"/>
          <p:nvPr/>
        </p:nvSpPr>
        <p:spPr>
          <a:xfrm>
            <a:off x="4141156" y="4244992"/>
            <a:ext cx="1806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dirty="0"/>
              <a:t>TOF &lt;214 ps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dirty="0"/>
              <a:t>1.06 m long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dirty="0"/>
              <a:t>Siemens Vision tech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/>
              <a:t>Pixels, no DOI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 err="1"/>
              <a:t>SiPM</a:t>
            </a:r>
            <a:r>
              <a:rPr lang="en-US" sz="1200" b="1" dirty="0"/>
              <a:t> Hama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/>
              <a:t>$$$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85D9B34F-4EF8-3E97-C490-1F9341FE0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0171" y="1513584"/>
            <a:ext cx="1997869" cy="250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13">
            <a:extLst>
              <a:ext uri="{FF2B5EF4-FFF2-40B4-BE49-F238E27FC236}">
                <a16:creationId xmlns:a16="http://schemas.microsoft.com/office/drawing/2014/main" id="{6717157E-EC38-88C5-FDE9-63795B0C15A6}"/>
              </a:ext>
            </a:extLst>
          </p:cNvPr>
          <p:cNvSpPr txBox="1"/>
          <p:nvPr/>
        </p:nvSpPr>
        <p:spPr>
          <a:xfrm>
            <a:off x="6054890" y="1181634"/>
            <a:ext cx="2188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J-PET</a:t>
            </a: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27F68715-EAB1-A1E1-87EF-576C53F5260F}"/>
              </a:ext>
            </a:extLst>
          </p:cNvPr>
          <p:cNvSpPr txBox="1"/>
          <p:nvPr/>
        </p:nvSpPr>
        <p:spPr>
          <a:xfrm>
            <a:off x="6320862" y="4244992"/>
            <a:ext cx="1806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dirty="0"/>
              <a:t>TOF impact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dirty="0"/>
              <a:t>70 cm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dirty="0"/>
              <a:t>Plastic scintillator</a:t>
            </a:r>
            <a:endParaRPr lang="en-US" sz="1200" b="1" dirty="0"/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/>
              <a:t>DOI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endParaRPr lang="en-US" sz="1200" b="1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3A2F3EC-C5B7-F350-64F2-190EECDE3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C9C2-5268-4785-AD22-0BFFB160984D}" type="slidenum">
              <a:rPr lang="es-ES" smtClean="0"/>
              <a:pPr/>
              <a:t>5</a:t>
            </a:fld>
            <a:endParaRPr lang="es-ES"/>
          </a:p>
        </p:txBody>
      </p:sp>
      <p:sp>
        <p:nvSpPr>
          <p:cNvPr id="11" name="6 Rectángulo">
            <a:extLst>
              <a:ext uri="{FF2B5EF4-FFF2-40B4-BE49-F238E27FC236}">
                <a16:creationId xmlns:a16="http://schemas.microsoft.com/office/drawing/2014/main" id="{90919868-4611-9B38-34D9-505F69D51E52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3200" b="1" dirty="0">
                <a:solidFill>
                  <a:schemeClr val="bg1"/>
                </a:solidFill>
              </a:rPr>
              <a:t>Total Body PET system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C70E6477-8BBA-D24E-A808-E5F34BB806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F2BC98F-2584-8B48-BA57-C186AFEFDA8A}"/>
              </a:ext>
            </a:extLst>
          </p:cNvPr>
          <p:cNvSpPr txBox="1"/>
          <p:nvPr/>
        </p:nvSpPr>
        <p:spPr>
          <a:xfrm>
            <a:off x="4501418" y="6192282"/>
            <a:ext cx="1541769" cy="36933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On the market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084F53AF-AF39-F22A-B9C7-0AB82F477759}"/>
              </a:ext>
            </a:extLst>
          </p:cNvPr>
          <p:cNvCxnSpPr>
            <a:stCxn id="4" idx="0"/>
            <a:endCxn id="17" idx="2"/>
          </p:cNvCxnSpPr>
          <p:nvPr/>
        </p:nvCxnSpPr>
        <p:spPr>
          <a:xfrm flipH="1" flipV="1">
            <a:off x="1168170" y="5629987"/>
            <a:ext cx="4104133" cy="56229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C015B6C6-4CE2-9FB3-165D-323B05C688E4}"/>
              </a:ext>
            </a:extLst>
          </p:cNvPr>
          <p:cNvCxnSpPr>
            <a:cxnSpLocks/>
            <a:stCxn id="4" idx="0"/>
            <a:endCxn id="18" idx="2"/>
          </p:cNvCxnSpPr>
          <p:nvPr/>
        </p:nvCxnSpPr>
        <p:spPr>
          <a:xfrm flipH="1" flipV="1">
            <a:off x="5044609" y="5445321"/>
            <a:ext cx="227694" cy="74696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0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6D3B5FE5-6639-113F-2EC7-FCC321A2B7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5199" y="1503907"/>
            <a:ext cx="1653350" cy="2479805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F8C54964-E6B6-CC43-5833-E89A20E49EA0}"/>
              </a:ext>
            </a:extLst>
          </p:cNvPr>
          <p:cNvSpPr txBox="1"/>
          <p:nvPr/>
        </p:nvSpPr>
        <p:spPr>
          <a:xfrm>
            <a:off x="8127768" y="1268852"/>
            <a:ext cx="2188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GE Omni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D007E0-6A6C-5EC1-87AA-8808F9AB541B}"/>
              </a:ext>
            </a:extLst>
          </p:cNvPr>
          <p:cNvSpPr txBox="1"/>
          <p:nvPr/>
        </p:nvSpPr>
        <p:spPr>
          <a:xfrm>
            <a:off x="8382922" y="4233237"/>
            <a:ext cx="1806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dirty="0"/>
              <a:t>32 cm -&gt; 96 cm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dirty="0"/>
              <a:t>GE Omni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/>
              <a:t>BGO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/>
              <a:t>Pixels, no DOI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/>
              <a:t>$$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F05EB0D-1690-270C-24A2-C3E4E59354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880" y="1506070"/>
            <a:ext cx="1932902" cy="25089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9" name="TextBox 13">
            <a:extLst>
              <a:ext uri="{FF2B5EF4-FFF2-40B4-BE49-F238E27FC236}">
                <a16:creationId xmlns:a16="http://schemas.microsoft.com/office/drawing/2014/main" id="{25087BB1-D50B-B17B-4E95-835EE73978DB}"/>
              </a:ext>
            </a:extLst>
          </p:cNvPr>
          <p:cNvSpPr txBox="1"/>
          <p:nvPr/>
        </p:nvSpPr>
        <p:spPr>
          <a:xfrm>
            <a:off x="10060607" y="1229071"/>
            <a:ext cx="2188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IMAS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D7FB1BF6-F5D5-1ECC-3991-D2AE0DCAAFE6}"/>
              </a:ext>
            </a:extLst>
          </p:cNvPr>
          <p:cNvSpPr txBox="1"/>
          <p:nvPr/>
        </p:nvSpPr>
        <p:spPr>
          <a:xfrm>
            <a:off x="10316197" y="4205467"/>
            <a:ext cx="1883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/>
              <a:t>DOI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/>
              <a:t>TOF 450 ps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/>
              <a:t>71 cm long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/>
              <a:t>Semi-monolithic LYSO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/>
              <a:t>DOI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 err="1"/>
              <a:t>SiPM</a:t>
            </a:r>
            <a:r>
              <a:rPr lang="en-US" sz="1200" b="1" dirty="0"/>
              <a:t> Hama</a:t>
            </a:r>
          </a:p>
          <a:p>
            <a:pPr marL="285715" indent="-285715">
              <a:buFont typeface="Arial" panose="020B0604020202020204" pitchFamily="34" charset="0"/>
              <a:buChar char="•"/>
            </a:pPr>
            <a:r>
              <a:rPr lang="en-US" sz="1200" b="1" dirty="0"/>
              <a:t>$$</a:t>
            </a:r>
          </a:p>
        </p:txBody>
      </p:sp>
    </p:spTree>
    <p:extLst>
      <p:ext uri="{BB962C8B-B14F-4D97-AF65-F5344CB8AC3E}">
        <p14:creationId xmlns:p14="http://schemas.microsoft.com/office/powerpoint/2010/main" val="591447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DDB97-DAA6-9236-73E3-853A6DFD0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32 Grupo">
            <a:extLst>
              <a:ext uri="{FF2B5EF4-FFF2-40B4-BE49-F238E27FC236}">
                <a16:creationId xmlns:a16="http://schemas.microsoft.com/office/drawing/2014/main" id="{FDFC9265-1C4A-4F94-86F8-FCB17E6C6CEA}"/>
              </a:ext>
            </a:extLst>
          </p:cNvPr>
          <p:cNvGrpSpPr>
            <a:grpSpLocks noChangeAspect="1"/>
          </p:cNvGrpSpPr>
          <p:nvPr/>
        </p:nvGrpSpPr>
        <p:grpSpPr>
          <a:xfrm>
            <a:off x="191308" y="4060944"/>
            <a:ext cx="3059124" cy="2290992"/>
            <a:chOff x="1229778" y="16130047"/>
            <a:chExt cx="6738692" cy="5328586"/>
          </a:xfrm>
        </p:grpSpPr>
        <p:pic>
          <p:nvPicPr>
            <p:cNvPr id="44" name="Picture 8">
              <a:extLst>
                <a:ext uri="{FF2B5EF4-FFF2-40B4-BE49-F238E27FC236}">
                  <a16:creationId xmlns:a16="http://schemas.microsoft.com/office/drawing/2014/main" id="{E83ECEAF-7068-D415-D6A3-EECCB4B59B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778" y="16130047"/>
              <a:ext cx="6738692" cy="532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22 Rectángulo">
              <a:extLst>
                <a:ext uri="{FF2B5EF4-FFF2-40B4-BE49-F238E27FC236}">
                  <a16:creationId xmlns:a16="http://schemas.microsoft.com/office/drawing/2014/main" id="{F4172F28-932A-2350-C5C5-1D22A7E88590}"/>
                </a:ext>
              </a:extLst>
            </p:cNvPr>
            <p:cNvSpPr/>
            <p:nvPr/>
          </p:nvSpPr>
          <p:spPr>
            <a:xfrm>
              <a:off x="2772521" y="19586437"/>
              <a:ext cx="3024337" cy="720080"/>
            </a:xfrm>
            <a:prstGeom prst="rect">
              <a:avLst/>
            </a:prstGeom>
            <a:solidFill>
              <a:schemeClr val="accent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135 Rectángulo">
              <a:extLst>
                <a:ext uri="{FF2B5EF4-FFF2-40B4-BE49-F238E27FC236}">
                  <a16:creationId xmlns:a16="http://schemas.microsoft.com/office/drawing/2014/main" id="{AB5A5133-4DCE-0D78-B4D2-63B2073D7CB5}"/>
                </a:ext>
              </a:extLst>
            </p:cNvPr>
            <p:cNvSpPr/>
            <p:nvPr/>
          </p:nvSpPr>
          <p:spPr>
            <a:xfrm>
              <a:off x="5796856" y="19586450"/>
              <a:ext cx="1826603" cy="720080"/>
            </a:xfrm>
            <a:prstGeom prst="rect">
              <a:avLst/>
            </a:prstGeom>
            <a:solidFill>
              <a:schemeClr val="accent6">
                <a:lumMod val="7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7" name="6 Rectángulo">
            <a:extLst>
              <a:ext uri="{FF2B5EF4-FFF2-40B4-BE49-F238E27FC236}">
                <a16:creationId xmlns:a16="http://schemas.microsoft.com/office/drawing/2014/main" id="{F1118F64-9448-3858-022F-73ED535565D2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noProof="0" dirty="0">
                <a:solidFill>
                  <a:schemeClr val="bg1"/>
                </a:solidFill>
              </a:rPr>
              <a:t>Total Body PET with DOI and TOF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C0E1C32-1E9D-B82C-A48B-93A845BDC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n-US" noProof="0" smtClean="0"/>
              <a:t>6</a:t>
            </a:fld>
            <a:endParaRPr lang="en-US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5CCB916-9588-89B7-A0E0-59806B41C7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9203B69-DE6B-726C-D1B8-7753871C1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C2D214D7-1C9D-6C7B-AEF1-572B11B341AD}"/>
              </a:ext>
            </a:extLst>
          </p:cNvPr>
          <p:cNvSpPr txBox="1"/>
          <p:nvPr/>
        </p:nvSpPr>
        <p:spPr>
          <a:xfrm>
            <a:off x="412692" y="724332"/>
            <a:ext cx="1579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noProof="0" dirty="0">
                <a:solidFill>
                  <a:srgbClr val="002060"/>
                </a:solidFill>
              </a:rPr>
              <a:t>Role of DOI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A4A9591-4AD2-0086-516E-D5D63D3E293A}"/>
              </a:ext>
            </a:extLst>
          </p:cNvPr>
          <p:cNvSpPr txBox="1"/>
          <p:nvPr/>
        </p:nvSpPr>
        <p:spPr>
          <a:xfrm>
            <a:off x="2672811" y="189330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891D9F34-35C5-B153-A811-A683CE7ED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520" y="1689556"/>
            <a:ext cx="3857197" cy="2250435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F86C0379-382E-7583-8F31-2D05972680BC}"/>
              </a:ext>
            </a:extLst>
          </p:cNvPr>
          <p:cNvSpPr txBox="1"/>
          <p:nvPr/>
        </p:nvSpPr>
        <p:spPr>
          <a:xfrm>
            <a:off x="255576" y="1045746"/>
            <a:ext cx="4980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noProof="0" dirty="0">
                <a:latin typeface="Calibri" panose="020F0502020204030204" pitchFamily="34" charset="0"/>
                <a:cs typeface="Calibri" panose="020F0502020204030204" pitchFamily="34" charset="0"/>
              </a:rPr>
              <a:t>DOI (Depth of Interaction) is the depth at which the annihilation photon interacts within the detector.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85AB87A5-E85B-8725-A96A-527CF36472A4}"/>
              </a:ext>
            </a:extLst>
          </p:cNvPr>
          <p:cNvSpPr txBox="1"/>
          <p:nvPr/>
        </p:nvSpPr>
        <p:spPr>
          <a:xfrm>
            <a:off x="6142762" y="744972"/>
            <a:ext cx="1502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noProof="0" dirty="0">
                <a:solidFill>
                  <a:srgbClr val="002060"/>
                </a:solidFill>
              </a:rPr>
              <a:t>Role of TOF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B32EA3C2-08A0-4200-8A30-8AF4FE82EB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902"/>
          <a:stretch/>
        </p:blipFill>
        <p:spPr>
          <a:xfrm>
            <a:off x="8001632" y="1165949"/>
            <a:ext cx="4105619" cy="2331888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0BAF2645-7510-1D90-29B0-A5658F4C60B4}"/>
              </a:ext>
            </a:extLst>
          </p:cNvPr>
          <p:cNvSpPr txBox="1"/>
          <p:nvPr/>
        </p:nvSpPr>
        <p:spPr>
          <a:xfrm>
            <a:off x="6894186" y="3615795"/>
            <a:ext cx="2842615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noProof="0" dirty="0">
                <a:latin typeface="Calibri" panose="020F0502020204030204" pitchFamily="34" charset="0"/>
                <a:cs typeface="Calibri" panose="020F0502020204030204" pitchFamily="34" charset="0"/>
              </a:rPr>
              <a:t>TOF information </a:t>
            </a:r>
            <a:r>
              <a:rPr lang="en-US" sz="1400" noProof="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increases the </a:t>
            </a:r>
            <a:r>
              <a:rPr lang="en-US" sz="1400" noProof="0" dirty="0">
                <a:latin typeface="Calibri" panose="020F0502020204030204" pitchFamily="34" charset="0"/>
                <a:cs typeface="Calibri" panose="020F0502020204030204" pitchFamily="34" charset="0"/>
              </a:rPr>
              <a:t>image Signal to Noise Ratio (SNR)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33A168B-11D6-0F1A-1B98-C145F46639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4186" y="4472603"/>
            <a:ext cx="2885538" cy="2248872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F4800638-03CC-6AAE-4A18-AC18D7E9A507}"/>
              </a:ext>
            </a:extLst>
          </p:cNvPr>
          <p:cNvSpPr txBox="1"/>
          <p:nvPr/>
        </p:nvSpPr>
        <p:spPr>
          <a:xfrm>
            <a:off x="6282603" y="2759173"/>
            <a:ext cx="23279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noProof="0" dirty="0">
                <a:solidFill>
                  <a:srgbClr val="FF0000"/>
                </a:solidFill>
                <a:cs typeface="Calibri" panose="020F0502020204030204" pitchFamily="34" charset="0"/>
              </a:rPr>
              <a:t>With TOF: </a:t>
            </a:r>
            <a:r>
              <a:rPr lang="en-US" sz="1400" noProof="0" dirty="0">
                <a:cs typeface="Calibri" panose="020F0502020204030204" pitchFamily="34" charset="0"/>
              </a:rPr>
              <a:t>better localization of the true annihilation point along the LOR</a:t>
            </a:r>
            <a:endParaRPr lang="en-US" sz="1400" noProof="0" dirty="0">
              <a:effectLst/>
              <a:cs typeface="Calibri" panose="020F0502020204030204" pitchFamily="3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87D9AD33-2493-749A-66DA-422AFAB27CF5}"/>
              </a:ext>
            </a:extLst>
          </p:cNvPr>
          <p:cNvSpPr txBox="1"/>
          <p:nvPr/>
        </p:nvSpPr>
        <p:spPr>
          <a:xfrm>
            <a:off x="6052680" y="1084843"/>
            <a:ext cx="5917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/>
              <a:t>TOF (Time of Flight): the difference in the arrival time of the two annihilation photons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9C40F985-08A9-8C01-F688-19356A25DE69}"/>
              </a:ext>
            </a:extLst>
          </p:cNvPr>
          <p:cNvSpPr txBox="1"/>
          <p:nvPr/>
        </p:nvSpPr>
        <p:spPr>
          <a:xfrm>
            <a:off x="3250432" y="4795287"/>
            <a:ext cx="2378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DOI: </a:t>
            </a:r>
            <a:r>
              <a:rPr lang="en-US" sz="1400" noProof="0" dirty="0">
                <a:latin typeface="Calibri" panose="020F0502020204030204" pitchFamily="34" charset="0"/>
                <a:cs typeface="Calibri" panose="020F0502020204030204" pitchFamily="34" charset="0"/>
              </a:rPr>
              <a:t>the true Line of Response (LOR) is determined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377007DB-8438-56DF-D2AC-647EE3C3ADD7}"/>
              </a:ext>
            </a:extLst>
          </p:cNvPr>
          <p:cNvSpPr txBox="1"/>
          <p:nvPr/>
        </p:nvSpPr>
        <p:spPr>
          <a:xfrm>
            <a:off x="3363528" y="6015692"/>
            <a:ext cx="3206636" cy="73866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400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 information </a:t>
            </a:r>
            <a:r>
              <a:rPr lang="en-US" sz="1400" noProof="0" dirty="0"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1400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provide homogeneous </a:t>
            </a:r>
          </a:p>
          <a:p>
            <a:r>
              <a:rPr lang="en-US" sz="1400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spatial resolution across the entire Field of View (FOV)</a:t>
            </a: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3CEF6CB0-4068-D5FC-8C29-B00535A8C7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4740" y="4191574"/>
            <a:ext cx="1440659" cy="1126933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7BBA6080-33E9-B12B-79EE-76CA3C83A1B2}"/>
              </a:ext>
            </a:extLst>
          </p:cNvPr>
          <p:cNvSpPr txBox="1"/>
          <p:nvPr/>
        </p:nvSpPr>
        <p:spPr>
          <a:xfrm>
            <a:off x="10499136" y="3892007"/>
            <a:ext cx="971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noProof="0" dirty="0"/>
              <a:t>Non TOF</a:t>
            </a: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7C0EE7A7-550D-FF12-B5DF-7C5BC239DF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4086" y="5613341"/>
            <a:ext cx="1443187" cy="1126933"/>
          </a:xfrm>
          <a:prstGeom prst="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0551CE9E-5520-FB4E-2C99-0A0BE8D48142}"/>
              </a:ext>
            </a:extLst>
          </p:cNvPr>
          <p:cNvSpPr txBox="1"/>
          <p:nvPr/>
        </p:nvSpPr>
        <p:spPr>
          <a:xfrm>
            <a:off x="10401711" y="5275814"/>
            <a:ext cx="1303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noProof="0" dirty="0"/>
              <a:t>TOF (210 ps)</a:t>
            </a:r>
          </a:p>
        </p:txBody>
      </p:sp>
    </p:spTree>
    <p:extLst>
      <p:ext uri="{BB962C8B-B14F-4D97-AF65-F5344CB8AC3E}">
        <p14:creationId xmlns:p14="http://schemas.microsoft.com/office/powerpoint/2010/main" val="48426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 animBg="1"/>
      <p:bldP spid="52" grpId="0"/>
      <p:bldP spid="53" grpId="0"/>
      <p:bldP spid="57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>
            <a:extLst>
              <a:ext uri="{FF2B5EF4-FFF2-40B4-BE49-F238E27FC236}">
                <a16:creationId xmlns:a16="http://schemas.microsoft.com/office/drawing/2014/main" id="{3D283D6C-7A69-B9CE-DD47-DB100C013906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Total Body PET: High Sensitivity Molecular Imaging (IMAS) project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3907653-B17F-DC4B-AD51-7A4C8D16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7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DBAE5C-E9D2-EA49-9B11-9B0381AE9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A70E78-B260-F041-ABB4-AA2AE0E74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pic>
        <p:nvPicPr>
          <p:cNvPr id="3" name="Imagen 8">
            <a:extLst>
              <a:ext uri="{FF2B5EF4-FFF2-40B4-BE49-F238E27FC236}">
                <a16:creationId xmlns:a16="http://schemas.microsoft.com/office/drawing/2014/main" id="{597A12C9-2194-BAE0-2354-65E9996F0B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27"/>
          <a:stretch>
            <a:fillRect/>
          </a:stretch>
        </p:blipFill>
        <p:spPr>
          <a:xfrm>
            <a:off x="1053296" y="1763429"/>
            <a:ext cx="1453669" cy="639574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B567DCE-0A3E-AC74-B0AB-844014D88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490" y="878228"/>
            <a:ext cx="3226300" cy="629929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D3060F81-8FA0-5C15-03DD-5FBBEF75A8BE}"/>
              </a:ext>
            </a:extLst>
          </p:cNvPr>
          <p:cNvSpPr/>
          <p:nvPr/>
        </p:nvSpPr>
        <p:spPr>
          <a:xfrm>
            <a:off x="6767102" y="1716931"/>
            <a:ext cx="5313514" cy="1033715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AB0F9EB3-8FB5-CDF9-2F78-7AE89F74E25F}"/>
              </a:ext>
            </a:extLst>
          </p:cNvPr>
          <p:cNvGrpSpPr/>
          <p:nvPr/>
        </p:nvGrpSpPr>
        <p:grpSpPr>
          <a:xfrm>
            <a:off x="3097985" y="1761958"/>
            <a:ext cx="3406403" cy="1017559"/>
            <a:chOff x="7863050" y="772937"/>
            <a:chExt cx="3406403" cy="1017559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41E6496E-CB38-AAD5-6D57-01F907908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2903" y="772937"/>
              <a:ext cx="1456550" cy="957161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E496982-2967-30C2-8A59-9050B44EE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3050" y="1251517"/>
              <a:ext cx="1608138" cy="538979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6B790D1A-9BC5-EA2C-A436-02C49C3A4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3050" y="808249"/>
              <a:ext cx="1608139" cy="449746"/>
            </a:xfrm>
            <a:prstGeom prst="rect">
              <a:avLst/>
            </a:prstGeom>
          </p:spPr>
        </p:pic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D9E0807E-1593-9384-250B-AA49E1796D62}"/>
              </a:ext>
            </a:extLst>
          </p:cNvPr>
          <p:cNvGrpSpPr/>
          <p:nvPr/>
        </p:nvGrpSpPr>
        <p:grpSpPr>
          <a:xfrm>
            <a:off x="6931911" y="1736130"/>
            <a:ext cx="5148705" cy="972142"/>
            <a:chOff x="6560279" y="1839439"/>
            <a:chExt cx="5148705" cy="972142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DA9F30A-A8FD-D16B-AA75-627440444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60279" y="1839439"/>
              <a:ext cx="1341131" cy="972142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3098C5D-A2B4-BA13-24C5-8F10C000A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3669" y="2006742"/>
              <a:ext cx="1656307" cy="691811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AB674F27-1906-9063-968F-53762CE87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4448" y="1968738"/>
              <a:ext cx="1894536" cy="639948"/>
            </a:xfrm>
            <a:prstGeom prst="rect">
              <a:avLst/>
            </a:prstGeom>
          </p:spPr>
        </p:pic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B0F4BA7-F324-57CE-B2B4-05689689CC97}"/>
              </a:ext>
            </a:extLst>
          </p:cNvPr>
          <p:cNvSpPr txBox="1"/>
          <p:nvPr/>
        </p:nvSpPr>
        <p:spPr>
          <a:xfrm>
            <a:off x="3429692" y="3439665"/>
            <a:ext cx="8373764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Construction of a TB-PET system:</a:t>
            </a:r>
          </a:p>
          <a:p>
            <a:pPr marL="342900" indent="-342900">
              <a:buAutoNum type="arabicPeriod"/>
            </a:pPr>
            <a:r>
              <a:rPr lang="en-US" sz="2400" dirty="0"/>
              <a:t>Long axial coverture (71 cm), 5 rings with a diameter of 82 cm and axial length of 10 cm each, separated by 5 cm between rings.</a:t>
            </a:r>
          </a:p>
          <a:p>
            <a:pPr marL="342900" indent="-342900">
              <a:buAutoNum type="arabicPeriod"/>
            </a:pPr>
            <a:r>
              <a:rPr lang="en-US" sz="2400" dirty="0"/>
              <a:t>Without a high-cost impact: using semi-monolithic crystals and a </a:t>
            </a:r>
            <a:r>
              <a:rPr lang="en-US" sz="2400" dirty="0">
                <a:solidFill>
                  <a:srgbClr val="FF0000"/>
                </a:solidFill>
              </a:rPr>
              <a:t>signal reduction readout </a:t>
            </a:r>
            <a:r>
              <a:rPr lang="en-US" sz="2400" dirty="0"/>
              <a:t>that significantly reduces the cost.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Detector technology with DOI and TOF capabilities: semi-monolithic crystal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1848FFF-3D69-D693-69FA-8D5B3B97D69A}"/>
              </a:ext>
            </a:extLst>
          </p:cNvPr>
          <p:cNvSpPr txBox="1"/>
          <p:nvPr/>
        </p:nvSpPr>
        <p:spPr>
          <a:xfrm>
            <a:off x="3570702" y="2916445"/>
            <a:ext cx="672241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IMAS</a:t>
            </a:r>
            <a:r>
              <a:rPr lang="en-US" sz="2800" dirty="0"/>
              <a:t>,</a:t>
            </a:r>
            <a:r>
              <a:rPr lang="en-US" sz="2800" b="1" dirty="0"/>
              <a:t> </a:t>
            </a:r>
            <a:r>
              <a:rPr lang="en-US" sz="2800" dirty="0"/>
              <a:t>Imagen Molecular de Alta Sensibilidad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A0D4422A-B54B-72D9-C353-6BF75712F1E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424" b="14665"/>
          <a:stretch>
            <a:fillRect/>
          </a:stretch>
        </p:blipFill>
        <p:spPr>
          <a:xfrm>
            <a:off x="599184" y="1533525"/>
            <a:ext cx="2336542" cy="3271124"/>
          </a:xfrm>
          <a:prstGeom prst="rect">
            <a:avLst/>
          </a:prstGeom>
        </p:spPr>
      </p:pic>
      <p:pic>
        <p:nvPicPr>
          <p:cNvPr id="4" name="Picture 6" descr="Hospital La Fe - NEUROTEC">
            <a:extLst>
              <a:ext uri="{FF2B5EF4-FFF2-40B4-BE49-F238E27FC236}">
                <a16:creationId xmlns:a16="http://schemas.microsoft.com/office/drawing/2014/main" id="{1B2287CF-4C37-1E34-A7F0-E44C25B57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6222" y="827200"/>
            <a:ext cx="1260886" cy="6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40B282E-94D9-0443-B29B-D6ABFCC82E2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36" y="4468617"/>
            <a:ext cx="2743200" cy="1887733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1FC697D0-21B4-A710-D535-081D90784FC9}"/>
              </a:ext>
            </a:extLst>
          </p:cNvPr>
          <p:cNvSpPr/>
          <p:nvPr/>
        </p:nvSpPr>
        <p:spPr>
          <a:xfrm>
            <a:off x="3040658" y="1724151"/>
            <a:ext cx="3564185" cy="1033715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9048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BBD55-DA7C-C21C-A6F6-B59CCD3AD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17CD885-853A-534A-72D2-1BAF4A7F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8</a:t>
            </a:fld>
            <a:endParaRPr lang="es-ES"/>
          </a:p>
        </p:txBody>
      </p:sp>
      <p:sp>
        <p:nvSpPr>
          <p:cNvPr id="4" name="6 Rectángulo">
            <a:extLst>
              <a:ext uri="{FF2B5EF4-FFF2-40B4-BE49-F238E27FC236}">
                <a16:creationId xmlns:a16="http://schemas.microsoft.com/office/drawing/2014/main" id="{6D260947-976E-DC7B-92F8-78A27657C9ED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222A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s-ES" sz="4000" b="1" dirty="0">
                <a:solidFill>
                  <a:schemeClr val="bg1"/>
                </a:solidFill>
              </a:rPr>
              <a:t>Overview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5EA8B7-0C3E-2832-992F-FC29961D5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B9D7CC-B690-3031-8956-B9BDB00EF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B112500-39C8-8FF8-1CDD-7D619048FD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9933103"/>
              </p:ext>
            </p:extLst>
          </p:nvPr>
        </p:nvGraphicFramePr>
        <p:xfrm>
          <a:off x="3399162" y="92550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52ED7946-97CD-89C8-4F98-D74542A80A7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7572" r="16765"/>
          <a:stretch>
            <a:fillRect/>
          </a:stretch>
        </p:blipFill>
        <p:spPr>
          <a:xfrm rot="5400000">
            <a:off x="-118369" y="2089414"/>
            <a:ext cx="3817398" cy="3090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0951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Rectángulo">
            <a:extLst>
              <a:ext uri="{FF2B5EF4-FFF2-40B4-BE49-F238E27FC236}">
                <a16:creationId xmlns:a16="http://schemas.microsoft.com/office/drawing/2014/main" id="{349C5C2B-D2E5-C3E6-7B80-85AFA3D8CB5F}"/>
              </a:ext>
            </a:extLst>
          </p:cNvPr>
          <p:cNvSpPr/>
          <p:nvPr/>
        </p:nvSpPr>
        <p:spPr>
          <a:xfrm>
            <a:off x="0" y="0"/>
            <a:ext cx="12192000" cy="7639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r>
              <a:rPr lang="en-US" sz="3200" b="1" dirty="0">
                <a:solidFill>
                  <a:schemeClr val="bg1"/>
                </a:solidFill>
              </a:rPr>
              <a:t>Materials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3907653-B17F-DC4B-AD51-7A4C8D16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04" y="6538912"/>
            <a:ext cx="2743200" cy="365125"/>
          </a:xfrm>
        </p:spPr>
        <p:txBody>
          <a:bodyPr/>
          <a:lstStyle/>
          <a:p>
            <a:fld id="{1CA055BB-7854-441B-8DC8-AA488BBBB88D}" type="slidenum">
              <a:rPr lang="es-ES" smtClean="0"/>
              <a:t>9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DBAE5C-E9D2-EA49-9B11-9B0381AE9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06592" cy="884883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A70E78-B260-F041-ABB4-AA2AE0E74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6350"/>
            <a:ext cx="2860119" cy="47262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83C767C-8DD5-5766-1B30-C9D3EB96439E}"/>
              </a:ext>
            </a:extLst>
          </p:cNvPr>
          <p:cNvSpPr txBox="1"/>
          <p:nvPr/>
        </p:nvSpPr>
        <p:spPr>
          <a:xfrm>
            <a:off x="357043" y="813752"/>
            <a:ext cx="28525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Mini-Module (MM):</a:t>
            </a:r>
          </a:p>
          <a:p>
            <a:r>
              <a:rPr lang="en-US" sz="1600" dirty="0"/>
              <a:t>LYSO semi-monolithic coupled to 8x8 </a:t>
            </a:r>
            <a:r>
              <a:rPr lang="en-US" sz="1600" dirty="0" err="1"/>
              <a:t>SiPM</a:t>
            </a:r>
            <a:r>
              <a:rPr lang="en-US" sz="1600" dirty="0"/>
              <a:t> matrix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96138803-9DBD-C82C-5AA4-CE701B6B59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52768" y="3921719"/>
            <a:ext cx="5043951" cy="2806093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E03E91D6-AB56-CABA-7E11-7CE51B927238}"/>
              </a:ext>
            </a:extLst>
          </p:cNvPr>
          <p:cNvSpPr txBox="1"/>
          <p:nvPr/>
        </p:nvSpPr>
        <p:spPr>
          <a:xfrm>
            <a:off x="3790356" y="763930"/>
            <a:ext cx="2168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Reduction readout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FE0FC6D3-3FF3-7673-F3C4-4659EE95BA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769" b="13585"/>
          <a:stretch/>
        </p:blipFill>
        <p:spPr>
          <a:xfrm>
            <a:off x="10054488" y="1259457"/>
            <a:ext cx="1710926" cy="2424669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47D51069-83C6-51E9-4EFA-625270E2BF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89" r="3670" b="1991"/>
          <a:stretch/>
        </p:blipFill>
        <p:spPr>
          <a:xfrm>
            <a:off x="7174253" y="2156238"/>
            <a:ext cx="1710927" cy="1384409"/>
          </a:xfrm>
          <a:prstGeom prst="rect">
            <a:avLst/>
          </a:prstGeom>
        </p:spPr>
      </p:pic>
      <p:pic>
        <p:nvPicPr>
          <p:cNvPr id="52" name="Imagen 51" descr="Una caja de cartón&#10;&#10;Descripción generada automáticamente con confianza media">
            <a:extLst>
              <a:ext uri="{FF2B5EF4-FFF2-40B4-BE49-F238E27FC236}">
                <a16:creationId xmlns:a16="http://schemas.microsoft.com/office/drawing/2014/main" id="{09555BA2-EC27-40A8-47D5-4BF5F2AEA5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35793" y="1756126"/>
            <a:ext cx="1810545" cy="1978913"/>
          </a:xfrm>
          <a:prstGeom prst="rect">
            <a:avLst/>
          </a:prstGeom>
          <a:ln w="28575">
            <a:noFill/>
          </a:ln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E5B74279-A2F7-52F3-DF53-AF57D5E3B6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6909" y="1163893"/>
            <a:ext cx="749293" cy="738555"/>
          </a:xfrm>
          <a:prstGeom prst="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6DB6484E-BE74-D1CA-D636-C6FC0B4E49BF}"/>
              </a:ext>
            </a:extLst>
          </p:cNvPr>
          <p:cNvSpPr txBox="1"/>
          <p:nvPr/>
        </p:nvSpPr>
        <p:spPr>
          <a:xfrm>
            <a:off x="7317181" y="732087"/>
            <a:ext cx="2088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PETsys</a:t>
            </a:r>
            <a:r>
              <a:rPr lang="en-US" sz="2000" b="1" dirty="0"/>
              <a:t> electronics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9A04BC82-2EAD-220F-6C0D-1B7F23BE7312}"/>
              </a:ext>
            </a:extLst>
          </p:cNvPr>
          <p:cNvSpPr txBox="1"/>
          <p:nvPr/>
        </p:nvSpPr>
        <p:spPr>
          <a:xfrm>
            <a:off x="7431510" y="1926029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FEM256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9E0D798A-11FB-F781-2521-CD5497475083}"/>
              </a:ext>
            </a:extLst>
          </p:cNvPr>
          <p:cNvSpPr txBox="1"/>
          <p:nvPr/>
        </p:nvSpPr>
        <p:spPr>
          <a:xfrm>
            <a:off x="8403472" y="3362011"/>
            <a:ext cx="752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FEB/D 8k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4F7361B1-1CB1-86C6-EA1B-A5FA3ADAF0BF}"/>
              </a:ext>
            </a:extLst>
          </p:cNvPr>
          <p:cNvSpPr txBox="1"/>
          <p:nvPr/>
        </p:nvSpPr>
        <p:spPr>
          <a:xfrm>
            <a:off x="140550" y="3806406"/>
            <a:ext cx="6219523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System components: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16 x MM </a:t>
            </a:r>
            <a:r>
              <a:rPr lang="en-US" dirty="0">
                <a:sym typeface="Wingdings" panose="05000000000000000000" pitchFamily="2" charset="2"/>
              </a:rPr>
              <a:t> 1 Super-Module (SM), </a:t>
            </a:r>
            <a:r>
              <a:rPr lang="en-US" dirty="0"/>
              <a:t>readout by 1 x FEM256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24 x SM </a:t>
            </a:r>
            <a:r>
              <a:rPr lang="en-US" dirty="0">
                <a:sym typeface="Wingdings" panose="05000000000000000000" pitchFamily="2" charset="2"/>
              </a:rPr>
              <a:t> 1 Ring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IMAS PET system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5 Rings: Axial length of 71 cm (5 cm gap)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122 880 SiPMs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30 720 channels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15 360 slabs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cooling for temperature stabilization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Installation on May-June 2023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E615BEF0-F128-1150-86E5-96950864BD16}"/>
              </a:ext>
            </a:extLst>
          </p:cNvPr>
          <p:cNvSpPr txBox="1"/>
          <p:nvPr/>
        </p:nvSpPr>
        <p:spPr>
          <a:xfrm>
            <a:off x="8893653" y="4060302"/>
            <a:ext cx="523895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CT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C496BE32-0FCB-0C9D-ACD6-1BE88DA267F6}"/>
              </a:ext>
            </a:extLst>
          </p:cNvPr>
          <p:cNvSpPr txBox="1"/>
          <p:nvPr/>
        </p:nvSpPr>
        <p:spPr>
          <a:xfrm>
            <a:off x="10085777" y="4070919"/>
            <a:ext cx="6649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PET</a:t>
            </a:r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C2079E85-C53E-1E84-A202-24D01C322EDC}"/>
              </a:ext>
            </a:extLst>
          </p:cNvPr>
          <p:cNvCxnSpPr>
            <a:cxnSpLocks/>
          </p:cNvCxnSpPr>
          <p:nvPr/>
        </p:nvCxnSpPr>
        <p:spPr>
          <a:xfrm>
            <a:off x="2249434" y="2008532"/>
            <a:ext cx="0" cy="1433888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106E263C-D1C1-6708-B44E-9A80B21CE3A2}"/>
              </a:ext>
            </a:extLst>
          </p:cNvPr>
          <p:cNvCxnSpPr>
            <a:cxnSpLocks/>
          </p:cNvCxnSpPr>
          <p:nvPr/>
        </p:nvCxnSpPr>
        <p:spPr>
          <a:xfrm>
            <a:off x="818486" y="3521000"/>
            <a:ext cx="1288106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" descr="Hospital La Fe - NEUROTEC">
            <a:extLst>
              <a:ext uri="{FF2B5EF4-FFF2-40B4-BE49-F238E27FC236}">
                <a16:creationId xmlns:a16="http://schemas.microsoft.com/office/drawing/2014/main" id="{6BDC51D8-58A8-E4B5-AD9D-525BCF0AE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9349" y="3919274"/>
            <a:ext cx="1260886" cy="6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CuadroTexto 66">
            <a:extLst>
              <a:ext uri="{FF2B5EF4-FFF2-40B4-BE49-F238E27FC236}">
                <a16:creationId xmlns:a16="http://schemas.microsoft.com/office/drawing/2014/main" id="{71A7ACAD-6833-8113-01FF-3214C34B5C58}"/>
              </a:ext>
            </a:extLst>
          </p:cNvPr>
          <p:cNvSpPr txBox="1"/>
          <p:nvPr/>
        </p:nvSpPr>
        <p:spPr>
          <a:xfrm>
            <a:off x="1202775" y="3493723"/>
            <a:ext cx="1198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25.8 mm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6D6E292B-4EC7-45F4-9843-AA24E15961CA}"/>
              </a:ext>
            </a:extLst>
          </p:cNvPr>
          <p:cNvSpPr txBox="1"/>
          <p:nvPr/>
        </p:nvSpPr>
        <p:spPr>
          <a:xfrm rot="16200000">
            <a:off x="1755786" y="2313673"/>
            <a:ext cx="1198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25.8 mm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198D2A-8C26-3EEB-052D-2D3B02081B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5646" y="1279224"/>
            <a:ext cx="2693924" cy="252718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BE9C352-815D-EFA5-E951-EF95636AAF54}"/>
              </a:ext>
            </a:extLst>
          </p:cNvPr>
          <p:cNvSpPr txBox="1"/>
          <p:nvPr/>
        </p:nvSpPr>
        <p:spPr>
          <a:xfrm>
            <a:off x="10085777" y="749529"/>
            <a:ext cx="1645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IMAS scanner</a:t>
            </a:r>
          </a:p>
        </p:txBody>
      </p:sp>
      <p:pic>
        <p:nvPicPr>
          <p:cNvPr id="8" name="Picture 4" descr="Petsys - Portugal Ventures">
            <a:extLst>
              <a:ext uri="{FF2B5EF4-FFF2-40B4-BE49-F238E27FC236}">
                <a16:creationId xmlns:a16="http://schemas.microsoft.com/office/drawing/2014/main" id="{2AD89E71-D757-08C4-7760-3B9594602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9" b="31458"/>
          <a:stretch>
            <a:fillRect/>
          </a:stretch>
        </p:blipFill>
        <p:spPr bwMode="auto">
          <a:xfrm>
            <a:off x="8297721" y="1132197"/>
            <a:ext cx="1108430" cy="41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45DAB4C-3029-8BAF-9563-1FEC7A3EE31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332" y="1071339"/>
            <a:ext cx="785610" cy="32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619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32F138F31A5F4CA3D1325326ED0E49" ma:contentTypeVersion="12" ma:contentTypeDescription="Create a new document." ma:contentTypeScope="" ma:versionID="aecfe006dd43ac6263b0c7605ed4e87e">
  <xsd:schema xmlns:xsd="http://www.w3.org/2001/XMLSchema" xmlns:xs="http://www.w3.org/2001/XMLSchema" xmlns:p="http://schemas.microsoft.com/office/2006/metadata/properties" xmlns:ns2="e03097e9-e386-4f55-b741-2d767f7f6710" xmlns:ns3="58f5ad27-a898-4c9a-9933-fcc5e29e4f34" targetNamespace="http://schemas.microsoft.com/office/2006/metadata/properties" ma:root="true" ma:fieldsID="8f8da39d8845c1a41938e6cef3024067" ns2:_="" ns3:_="">
    <xsd:import namespace="e03097e9-e386-4f55-b741-2d767f7f6710"/>
    <xsd:import namespace="58f5ad27-a898-4c9a-9933-fcc5e29e4f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097e9-e386-4f55-b741-2d767f7f67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2575e52-3e5f-4a4c-9122-9f0195bc6a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5ad27-a898-4c9a-9933-fcc5e29e4f3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c93a027-b825-4fa2-b3cc-a10af3628347}" ma:internalName="TaxCatchAll" ma:showField="CatchAllData" ma:web="58f5ad27-a898-4c9a-9933-fcc5e29e4f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A370E9-1040-438B-9959-77C0E1D544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3097e9-e386-4f55-b741-2d767f7f6710"/>
    <ds:schemaRef ds:uri="58f5ad27-a898-4c9a-9933-fcc5e29e4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381FE1-3171-4D09-B26A-0F4D078556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33185</TotalTime>
  <Words>1341</Words>
  <Application>Microsoft Office PowerPoint</Application>
  <PresentationFormat>Panorámica</PresentationFormat>
  <Paragraphs>286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Tipo de letra del sistema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Gonzalez</dc:creator>
  <cp:lastModifiedBy>Álvaro Anreus Valero</cp:lastModifiedBy>
  <cp:revision>198</cp:revision>
  <dcterms:created xsi:type="dcterms:W3CDTF">2021-10-12T18:05:55Z</dcterms:created>
  <dcterms:modified xsi:type="dcterms:W3CDTF">2025-10-27T09:12:23Z</dcterms:modified>
</cp:coreProperties>
</file>