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0"/>
  </p:notesMasterIdLst>
  <p:sldIdLst>
    <p:sldId id="281" r:id="rId2"/>
    <p:sldId id="315" r:id="rId3"/>
    <p:sldId id="292" r:id="rId4"/>
    <p:sldId id="310" r:id="rId5"/>
    <p:sldId id="256" r:id="rId6"/>
    <p:sldId id="257" r:id="rId7"/>
    <p:sldId id="311" r:id="rId8"/>
    <p:sldId id="258" r:id="rId9"/>
    <p:sldId id="317" r:id="rId10"/>
    <p:sldId id="316" r:id="rId11"/>
    <p:sldId id="260" r:id="rId12"/>
    <p:sldId id="318" r:id="rId13"/>
    <p:sldId id="305" r:id="rId14"/>
    <p:sldId id="261" r:id="rId15"/>
    <p:sldId id="297" r:id="rId16"/>
    <p:sldId id="262" r:id="rId17"/>
    <p:sldId id="263" r:id="rId18"/>
    <p:sldId id="264" r:id="rId19"/>
    <p:sldId id="265" r:id="rId20"/>
    <p:sldId id="266" r:id="rId21"/>
    <p:sldId id="267" r:id="rId22"/>
    <p:sldId id="268" r:id="rId23"/>
    <p:sldId id="269" r:id="rId24"/>
    <p:sldId id="270" r:id="rId25"/>
    <p:sldId id="271" r:id="rId26"/>
    <p:sldId id="288" r:id="rId27"/>
    <p:sldId id="300" r:id="rId28"/>
    <p:sldId id="308" r:id="rId29"/>
    <p:sldId id="303" r:id="rId30"/>
    <p:sldId id="285" r:id="rId31"/>
    <p:sldId id="312" r:id="rId32"/>
    <p:sldId id="286" r:id="rId33"/>
    <p:sldId id="293" r:id="rId34"/>
    <p:sldId id="278" r:id="rId35"/>
    <p:sldId id="289" r:id="rId36"/>
    <p:sldId id="304" r:id="rId37"/>
    <p:sldId id="309" r:id="rId38"/>
    <p:sldId id="301" r:id="rId39"/>
    <p:sldId id="273" r:id="rId40"/>
    <p:sldId id="274" r:id="rId41"/>
    <p:sldId id="313" r:id="rId42"/>
    <p:sldId id="314" r:id="rId43"/>
    <p:sldId id="275" r:id="rId44"/>
    <p:sldId id="298" r:id="rId45"/>
    <p:sldId id="276" r:id="rId46"/>
    <p:sldId id="299" r:id="rId47"/>
    <p:sldId id="294" r:id="rId48"/>
    <p:sldId id="302" r:id="rId49"/>
  </p:sldIdLst>
  <p:sldSz cx="9144000" cy="5143500" type="screen16x9"/>
  <p:notesSz cx="6858000" cy="9144000"/>
  <p:embeddedFontLst>
    <p:embeddedFont>
      <p:font typeface="Cambria Math" panose="02040503050406030204" pitchFamily="18" charset="0"/>
      <p:regular r:id="rId51"/>
    </p:embeddedFont>
    <p:embeddedFont>
      <p:font typeface="Helvetica Neue" panose="02000503040000020004" pitchFamily="50" charset="-52"/>
      <p:regular r:id="rId52"/>
      <p:bold r:id="rId53"/>
      <p:italic r:id="rId54"/>
      <p:boldItalic r:id="rId55"/>
    </p:embeddedFont>
    <p:embeddedFont>
      <p:font typeface="Helvetica Neue Light" panose="020B0604020202020204" charset="0"/>
      <p:regular r:id="rId56"/>
      <p:bold r:id="rId57"/>
      <p:italic r:id="rId58"/>
      <p:boldItalic r:id="rId59"/>
    </p:embeddedFont>
    <p:embeddedFont>
      <p:font typeface="Roboto Light" panose="02000000000000000000" pitchFamily="2"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34343"/>
    <a:srgbClr val="636363"/>
    <a:srgbClr val="0000FF"/>
    <a:srgbClr val="009FA9"/>
    <a:srgbClr val="FF0000"/>
    <a:srgbClr val="FDC300"/>
    <a:srgbClr val="1D4A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14" autoAdjust="0"/>
    <p:restoredTop sz="75033" autoAdjust="0"/>
  </p:normalViewPr>
  <p:slideViewPr>
    <p:cSldViewPr snapToGrid="0">
      <p:cViewPr varScale="1">
        <p:scale>
          <a:sx n="82" d="100"/>
          <a:sy n="82" d="100"/>
        </p:scale>
        <p:origin x="1325" y="5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2" d="100"/>
          <a:sy n="62" d="100"/>
        </p:scale>
        <p:origin x="917"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43906011-B89A-9BE0-7C5A-4766C8669E4A}"/>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6B0310B7-849E-D796-B348-24154B5AE6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93CB903C-4AFA-3B14-4FF2-2C719B5EFCA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24607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a:extLst>
            <a:ext uri="{FF2B5EF4-FFF2-40B4-BE49-F238E27FC236}">
              <a16:creationId xmlns:a16="http://schemas.microsoft.com/office/drawing/2014/main" id="{F5D817F0-B4BE-D04D-5801-79CC3A9B6321}"/>
            </a:ext>
          </a:extLst>
        </p:cNvPr>
        <p:cNvGrpSpPr/>
        <p:nvPr/>
      </p:nvGrpSpPr>
      <p:grpSpPr>
        <a:xfrm>
          <a:off x="0" y="0"/>
          <a:ext cx="0" cy="0"/>
          <a:chOff x="0" y="0"/>
          <a:chExt cx="0" cy="0"/>
        </a:xfrm>
      </p:grpSpPr>
      <p:sp>
        <p:nvSpPr>
          <p:cNvPr id="107" name="Google Shape;107;g2e4e392ea88_0_11:notes">
            <a:extLst>
              <a:ext uri="{FF2B5EF4-FFF2-40B4-BE49-F238E27FC236}">
                <a16:creationId xmlns:a16="http://schemas.microsoft.com/office/drawing/2014/main" id="{BD73FE3E-DF7D-6C93-876A-AD23C25A88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e4e392ea88_0_11:notes">
            <a:extLst>
              <a:ext uri="{FF2B5EF4-FFF2-40B4-BE49-F238E27FC236}">
                <a16:creationId xmlns:a16="http://schemas.microsoft.com/office/drawing/2014/main" id="{B56F2D2A-C0AE-EC2C-376E-6FD4CE8F22D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dirty="0"/>
              <a:t>Treatment deviations reflect how treatment might go wrong</a:t>
            </a:r>
          </a:p>
        </p:txBody>
      </p:sp>
    </p:spTree>
    <p:extLst>
      <p:ext uri="{BB962C8B-B14F-4D97-AF65-F5344CB8AC3E}">
        <p14:creationId xmlns:p14="http://schemas.microsoft.com/office/powerpoint/2010/main" val="3266519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e5b641fcca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e5b641fcc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b="1" dirty="0" err="1"/>
              <a:t>Displacements</a:t>
            </a:r>
            <a:r>
              <a:rPr lang="es-ES" b="1" dirty="0"/>
              <a:t> in the </a:t>
            </a:r>
            <a:r>
              <a:rPr lang="es-ES" b="1" dirty="0" err="1"/>
              <a:t>directions</a:t>
            </a:r>
            <a:r>
              <a:rPr lang="es-ES" b="1" dirty="0"/>
              <a:t> </a:t>
            </a:r>
            <a:r>
              <a:rPr lang="es-ES" b="1" dirty="0" err="1"/>
              <a:t>parallel</a:t>
            </a:r>
            <a:r>
              <a:rPr lang="es-ES" b="1" dirty="0"/>
              <a:t> to the </a:t>
            </a:r>
            <a:r>
              <a:rPr lang="es-ES" b="1" dirty="0" err="1"/>
              <a:t>couch</a:t>
            </a:r>
            <a:endParaRPr lang="es-ES" b="1"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a:extLst>
            <a:ext uri="{FF2B5EF4-FFF2-40B4-BE49-F238E27FC236}">
              <a16:creationId xmlns:a16="http://schemas.microsoft.com/office/drawing/2014/main" id="{3280764B-8F44-AA37-589F-CCF93572A32E}"/>
            </a:ext>
          </a:extLst>
        </p:cNvPr>
        <p:cNvGrpSpPr/>
        <p:nvPr/>
      </p:nvGrpSpPr>
      <p:grpSpPr>
        <a:xfrm>
          <a:off x="0" y="0"/>
          <a:ext cx="0" cy="0"/>
          <a:chOff x="0" y="0"/>
          <a:chExt cx="0" cy="0"/>
        </a:xfrm>
      </p:grpSpPr>
      <p:sp>
        <p:nvSpPr>
          <p:cNvPr id="107" name="Google Shape;107;g2e4e392ea88_0_11:notes">
            <a:extLst>
              <a:ext uri="{FF2B5EF4-FFF2-40B4-BE49-F238E27FC236}">
                <a16:creationId xmlns:a16="http://schemas.microsoft.com/office/drawing/2014/main" id="{CA1FD935-2787-0BAD-D5C7-73DC0D071F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e4e392ea88_0_11:notes">
            <a:extLst>
              <a:ext uri="{FF2B5EF4-FFF2-40B4-BE49-F238E27FC236}">
                <a16:creationId xmlns:a16="http://schemas.microsoft.com/office/drawing/2014/main" id="{11962CBF-B8C8-3918-FB58-E662D8CFE5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p>
        </p:txBody>
      </p:sp>
    </p:spTree>
    <p:extLst>
      <p:ext uri="{BB962C8B-B14F-4D97-AF65-F5344CB8AC3E}">
        <p14:creationId xmlns:p14="http://schemas.microsoft.com/office/powerpoint/2010/main" val="3507993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a:extLst>
            <a:ext uri="{FF2B5EF4-FFF2-40B4-BE49-F238E27FC236}">
              <a16:creationId xmlns:a16="http://schemas.microsoft.com/office/drawing/2014/main" id="{D4A15B64-066F-BB87-4E6B-46FCABA13548}"/>
            </a:ext>
          </a:extLst>
        </p:cNvPr>
        <p:cNvGrpSpPr/>
        <p:nvPr/>
      </p:nvGrpSpPr>
      <p:grpSpPr>
        <a:xfrm>
          <a:off x="0" y="0"/>
          <a:ext cx="0" cy="0"/>
          <a:chOff x="0" y="0"/>
          <a:chExt cx="0" cy="0"/>
        </a:xfrm>
      </p:grpSpPr>
      <p:sp>
        <p:nvSpPr>
          <p:cNvPr id="107" name="Google Shape;107;g2e4e392ea88_0_11:notes">
            <a:extLst>
              <a:ext uri="{FF2B5EF4-FFF2-40B4-BE49-F238E27FC236}">
                <a16:creationId xmlns:a16="http://schemas.microsoft.com/office/drawing/2014/main" id="{A1FCFC54-7495-CF3C-1857-A5C584C291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e4e392ea88_0_11:notes">
            <a:extLst>
              <a:ext uri="{FF2B5EF4-FFF2-40B4-BE49-F238E27FC236}">
                <a16:creationId xmlns:a16="http://schemas.microsoft.com/office/drawing/2014/main" id="{393400A4-7D59-BE5C-C3E2-BE5EEAD041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p>
        </p:txBody>
      </p:sp>
    </p:spTree>
    <p:extLst>
      <p:ext uri="{BB962C8B-B14F-4D97-AF65-F5344CB8AC3E}">
        <p14:creationId xmlns:p14="http://schemas.microsoft.com/office/powerpoint/2010/main" val="3277144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e4e392ea88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e4e392ea88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Tx/>
              <a:buChar char="-"/>
            </a:pPr>
            <a:r>
              <a:rPr lang="en-GB" b="1" dirty="0"/>
              <a:t>CT is provided for anatomical context</a:t>
            </a:r>
            <a:br>
              <a:rPr lang="en-GB" dirty="0"/>
            </a:br>
            <a:r>
              <a:rPr lang="en-GB" b="1" dirty="0" err="1"/>
              <a:t>Unet</a:t>
            </a:r>
            <a:r>
              <a:rPr lang="en-GB" b="1" dirty="0"/>
              <a:t>-like models extract high and low level features</a:t>
            </a:r>
            <a:r>
              <a:rPr lang="en-GB" dirty="0"/>
              <a:t>; </a:t>
            </a:r>
            <a:r>
              <a:rPr lang="en-GB" b="1" dirty="0"/>
              <a:t>attention captures relationships between distant parts of the image</a:t>
            </a:r>
            <a:endParaRPr lang="en-GB" b="0" dirty="0"/>
          </a:p>
          <a:p>
            <a:pPr marL="457200" lvl="0" indent="-298450" algn="l" rtl="0">
              <a:spcBef>
                <a:spcPts val="0"/>
              </a:spcBef>
              <a:spcAft>
                <a:spcPts val="0"/>
              </a:spcAft>
              <a:buSzPts val="1100"/>
              <a:buChar char="-"/>
            </a:pPr>
            <a:endParaRPr lang="en-GB" b="0" dirty="0"/>
          </a:p>
          <a:p>
            <a:pPr marL="158750" lvl="0" indent="0" algn="l" rtl="0">
              <a:spcBef>
                <a:spcPts val="0"/>
              </a:spcBef>
              <a:spcAft>
                <a:spcPts val="0"/>
              </a:spcAft>
              <a:buSzPts val="1100"/>
              <a:buNone/>
            </a:pPr>
            <a:r>
              <a:rPr lang="en-GB" b="0" dirty="0"/>
              <a:t>Extra:</a:t>
            </a:r>
          </a:p>
          <a:p>
            <a:pPr marL="457200" lvl="0" indent="-298450" algn="l" rtl="0">
              <a:spcBef>
                <a:spcPts val="0"/>
              </a:spcBef>
              <a:spcAft>
                <a:spcPts val="0"/>
              </a:spcAft>
              <a:buSzPts val="1100"/>
              <a:buChar char="-"/>
            </a:pPr>
            <a:r>
              <a:rPr lang="en-GB" b="0" dirty="0"/>
              <a:t>DPB starts at penultimate encoder layer because the spatial representation was potentially overly compressed at the bottleneck and information was lost before that</a:t>
            </a:r>
          </a:p>
          <a:p>
            <a:pPr marL="457200" lvl="0" indent="-298450" algn="l" rtl="0">
              <a:spcBef>
                <a:spcPts val="0"/>
              </a:spcBef>
              <a:spcAft>
                <a:spcPts val="0"/>
              </a:spcAft>
              <a:buSzPts val="1100"/>
              <a:buChar char="-"/>
            </a:pPr>
            <a:r>
              <a:rPr lang="en-GB" dirty="0"/>
              <a:t>L</a:t>
            </a:r>
            <a:r>
              <a:rPr lang="es" dirty="0"/>
              <a:t>ambda is a hyperparameter that was tuned experimentally</a:t>
            </a:r>
          </a:p>
          <a:p>
            <a:pPr marL="457200" lvl="0" indent="-298450" algn="l" rtl="0">
              <a:spcBef>
                <a:spcPts val="0"/>
              </a:spcBef>
              <a:spcAft>
                <a:spcPts val="0"/>
              </a:spcAft>
              <a:buSzPts val="1100"/>
              <a:buChar char="-"/>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a:extLst>
            <a:ext uri="{FF2B5EF4-FFF2-40B4-BE49-F238E27FC236}">
              <a16:creationId xmlns:a16="http://schemas.microsoft.com/office/drawing/2014/main" id="{62027FD0-6E65-DAFF-2938-392F2C475D77}"/>
            </a:ext>
          </a:extLst>
        </p:cNvPr>
        <p:cNvGrpSpPr/>
        <p:nvPr/>
      </p:nvGrpSpPr>
      <p:grpSpPr>
        <a:xfrm>
          <a:off x="0" y="0"/>
          <a:ext cx="0" cy="0"/>
          <a:chOff x="0" y="0"/>
          <a:chExt cx="0" cy="0"/>
        </a:xfrm>
      </p:grpSpPr>
      <p:sp>
        <p:nvSpPr>
          <p:cNvPr id="107" name="Google Shape;107;g2e4e392ea88_0_11:notes">
            <a:extLst>
              <a:ext uri="{FF2B5EF4-FFF2-40B4-BE49-F238E27FC236}">
                <a16:creationId xmlns:a16="http://schemas.microsoft.com/office/drawing/2014/main" id="{4970254F-E65A-7BB2-EA61-0C4F43D57E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e4e392ea88_0_11:notes">
            <a:extLst>
              <a:ext uri="{FF2B5EF4-FFF2-40B4-BE49-F238E27FC236}">
                <a16:creationId xmlns:a16="http://schemas.microsoft.com/office/drawing/2014/main" id="{0FAE2454-CE62-085F-1909-086EB00E2B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F</a:t>
            </a:r>
            <a:r>
              <a:rPr lang="es" b="1" dirty="0"/>
              <a:t>or anyone that want to take a look at it and maybe try it out</a:t>
            </a:r>
            <a:endParaRPr b="1" dirty="0"/>
          </a:p>
        </p:txBody>
      </p:sp>
    </p:spTree>
    <p:extLst>
      <p:ext uri="{BB962C8B-B14F-4D97-AF65-F5344CB8AC3E}">
        <p14:creationId xmlns:p14="http://schemas.microsoft.com/office/powerpoint/2010/main" val="3462231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e4e392ea88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e4e392ea88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b="1" dirty="0" err="1"/>
              <a:t>Let’s</a:t>
            </a:r>
            <a:r>
              <a:rPr lang="es-ES" b="1" dirty="0"/>
              <a:t> </a:t>
            </a:r>
            <a:r>
              <a:rPr lang="es-ES" b="1" dirty="0" err="1"/>
              <a:t>see</a:t>
            </a:r>
            <a:r>
              <a:rPr lang="es-ES" b="1" dirty="0"/>
              <a:t> </a:t>
            </a:r>
            <a:r>
              <a:rPr lang="es-ES" b="1" dirty="0" err="1"/>
              <a:t>how</a:t>
            </a:r>
            <a:r>
              <a:rPr lang="es-ES" b="1" dirty="0"/>
              <a:t> </a:t>
            </a:r>
            <a:r>
              <a:rPr lang="es-ES" b="1" dirty="0" err="1"/>
              <a:t>this</a:t>
            </a:r>
            <a:r>
              <a:rPr lang="es-ES" b="1" dirty="0"/>
              <a:t> </a:t>
            </a:r>
            <a:r>
              <a:rPr lang="es-ES" b="1" dirty="0" err="1"/>
              <a:t>would</a:t>
            </a:r>
            <a:r>
              <a:rPr lang="es-ES" b="1" dirty="0"/>
              <a:t> </a:t>
            </a:r>
            <a:r>
              <a:rPr lang="es-ES" b="1" dirty="0" err="1"/>
              <a:t>work</a:t>
            </a:r>
            <a:r>
              <a:rPr lang="es-ES" b="1" dirty="0"/>
              <a:t> </a:t>
            </a:r>
            <a:r>
              <a:rPr lang="es-ES" b="1" dirty="0" err="1"/>
              <a:t>for</a:t>
            </a:r>
            <a:r>
              <a:rPr lang="es-ES" b="1" dirty="0"/>
              <a:t> a </a:t>
            </a:r>
            <a:r>
              <a:rPr lang="es-ES" b="1" dirty="0" err="1"/>
              <a:t>patient</a:t>
            </a:r>
            <a:r>
              <a:rPr lang="es-ES" b="1" dirty="0"/>
              <a:t>: </a:t>
            </a:r>
            <a:r>
              <a:rPr lang="es-ES" b="1" dirty="0" err="1"/>
              <a:t>they</a:t>
            </a:r>
            <a:r>
              <a:rPr lang="es-ES" b="1" dirty="0"/>
              <a:t> </a:t>
            </a:r>
            <a:r>
              <a:rPr lang="es-ES" b="1" dirty="0" err="1"/>
              <a:t>have</a:t>
            </a:r>
            <a:r>
              <a:rPr lang="es-ES" b="1" dirty="0"/>
              <a:t> a tumor …, the </a:t>
            </a:r>
            <a:r>
              <a:rPr lang="es-ES" b="1" dirty="0" err="1"/>
              <a:t>treatment</a:t>
            </a:r>
            <a:r>
              <a:rPr lang="es-ES" b="1" dirty="0"/>
              <a:t> </a:t>
            </a:r>
            <a:r>
              <a:rPr lang="es-ES" b="1" dirty="0" err="1"/>
              <a:t>might</a:t>
            </a:r>
            <a:r>
              <a:rPr lang="es-ES" b="1" dirty="0"/>
              <a:t> </a:t>
            </a:r>
            <a:r>
              <a:rPr lang="es-ES" b="1" dirty="0" err="1"/>
              <a:t>have</a:t>
            </a:r>
            <a:r>
              <a:rPr lang="es-ES" b="1" dirty="0"/>
              <a:t> </a:t>
            </a:r>
            <a:r>
              <a:rPr lang="es-ES" b="1" dirty="0" err="1"/>
              <a:t>gone</a:t>
            </a:r>
            <a:r>
              <a:rPr lang="es-ES" b="1" dirty="0"/>
              <a:t> </a:t>
            </a:r>
            <a:r>
              <a:rPr lang="es-ES" b="1" dirty="0" err="1"/>
              <a:t>wrong</a:t>
            </a:r>
            <a:r>
              <a:rPr lang="es-ES" b="1" dirty="0"/>
              <a:t> </a:t>
            </a:r>
            <a:r>
              <a:rPr lang="es-ES" b="1" dirty="0" err="1"/>
              <a:t>due</a:t>
            </a:r>
            <a:r>
              <a:rPr lang="es-ES" b="1" dirty="0"/>
              <a:t> to </a:t>
            </a:r>
            <a:r>
              <a:rPr lang="es-ES" b="1" dirty="0" err="1"/>
              <a:t>unexpected</a:t>
            </a:r>
            <a:r>
              <a:rPr lang="es-ES" b="1" dirty="0"/>
              <a:t> </a:t>
            </a:r>
            <a:r>
              <a:rPr lang="es-ES" b="1" dirty="0" err="1"/>
              <a:t>patient</a:t>
            </a:r>
            <a:r>
              <a:rPr lang="es-ES" b="1" dirty="0"/>
              <a:t> </a:t>
            </a:r>
            <a:r>
              <a:rPr lang="es-ES" b="1" dirty="0" err="1"/>
              <a:t>motion</a:t>
            </a:r>
            <a:endParaRPr lang="es-ES" b="1" dirty="0"/>
          </a:p>
          <a:p>
            <a:pPr marL="0" lvl="0" indent="0" algn="l" rtl="0">
              <a:spcBef>
                <a:spcPts val="0"/>
              </a:spcBef>
              <a:spcAft>
                <a:spcPts val="0"/>
              </a:spcAft>
              <a:buNone/>
            </a:pPr>
            <a:endParaRPr lang="es-ES" b="1" dirty="0"/>
          </a:p>
          <a:p>
            <a:pPr marL="0" lvl="0" indent="0" algn="l" rtl="0">
              <a:spcBef>
                <a:spcPts val="0"/>
              </a:spcBef>
              <a:spcAft>
                <a:spcPts val="0"/>
              </a:spcAft>
              <a:buNone/>
            </a:pPr>
            <a:r>
              <a:rPr lang="es-ES" b="1" dirty="0"/>
              <a:t>Offline </a:t>
            </a:r>
            <a:r>
              <a:rPr lang="es-ES" b="1" dirty="0" err="1"/>
              <a:t>only</a:t>
            </a:r>
            <a:r>
              <a:rPr lang="es-ES" b="1" dirty="0"/>
              <a:t> </a:t>
            </a:r>
            <a:r>
              <a:rPr lang="es-ES" b="1" dirty="0" err="1"/>
              <a:t>requires</a:t>
            </a:r>
            <a:r>
              <a:rPr lang="es-ES" b="1" dirty="0"/>
              <a:t> a </a:t>
            </a:r>
            <a:r>
              <a:rPr lang="es-ES" b="1" dirty="0" err="1"/>
              <a:t>convenional</a:t>
            </a:r>
            <a:r>
              <a:rPr lang="es-ES" b="1" dirty="0"/>
              <a:t> PET</a:t>
            </a:r>
            <a:endParaRPr b="1"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e5886523e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e5886523e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GB" b="0" dirty="0"/>
              <a:t>It’s a test sample</a:t>
            </a:r>
            <a:endParaRPr lang="es" b="1" dirty="0"/>
          </a:p>
          <a:p>
            <a:pPr marL="0" lvl="0" indent="0" algn="l" rtl="0">
              <a:spcBef>
                <a:spcPts val="0"/>
              </a:spcBef>
              <a:spcAft>
                <a:spcPts val="0"/>
              </a:spcAft>
              <a:buNone/>
            </a:pPr>
            <a:r>
              <a:rPr lang="es" dirty="0"/>
              <a:t>- en diferentes métricas mejora bastante respecto al caso en que no se estima la deposicion de dosis y se considera que es igual a la planeada</a:t>
            </a:r>
          </a:p>
          <a:p>
            <a:pPr marL="0" lvl="0" indent="0" algn="l" rtl="0">
              <a:spcBef>
                <a:spcPts val="0"/>
              </a:spcBef>
              <a:spcAft>
                <a:spcPts val="0"/>
              </a:spcAft>
              <a:buNone/>
            </a:pPr>
            <a:r>
              <a:rPr lang="en-GB" b="1" dirty="0"/>
              <a:t>W</a:t>
            </a:r>
            <a:r>
              <a:rPr lang="es" b="1" dirty="0"/>
              <a:t>ithout prototwin-pet, we would not be aware of the difference between the planned and actual delivered dose; with it, we can correct it in following sessions</a:t>
            </a:r>
            <a:endParaRPr b="1"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e4e392ea8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e4e392ea8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b="0" dirty="0" err="1"/>
              <a:t>Submillimetric</a:t>
            </a:r>
            <a:r>
              <a:rPr lang="es-ES" b="0" dirty="0"/>
              <a:t> </a:t>
            </a:r>
            <a:r>
              <a:rPr lang="es-ES" b="0" dirty="0" err="1"/>
              <a:t>precision</a:t>
            </a:r>
            <a:r>
              <a:rPr lang="es-ES" b="0" dirty="0"/>
              <a:t> in </a:t>
            </a:r>
            <a:r>
              <a:rPr lang="es-ES" b="0" dirty="0" err="1"/>
              <a:t>silico</a:t>
            </a:r>
            <a:r>
              <a:rPr lang="es-ES" b="0" dirty="0"/>
              <a:t>, in </a:t>
            </a:r>
            <a:r>
              <a:rPr lang="es-ES" b="0" dirty="0" err="1"/>
              <a:t>our</a:t>
            </a:r>
            <a:r>
              <a:rPr lang="es-ES" b="0" dirty="0"/>
              <a:t> </a:t>
            </a:r>
            <a:r>
              <a:rPr lang="es-ES" b="0" dirty="0" err="1"/>
              <a:t>simulation</a:t>
            </a:r>
            <a:r>
              <a:rPr lang="es-ES" b="0" dirty="0"/>
              <a:t>, in </a:t>
            </a:r>
            <a:r>
              <a:rPr lang="es-ES" b="0" dirty="0" err="1"/>
              <a:t>reality</a:t>
            </a:r>
            <a:r>
              <a:rPr lang="es-ES" b="0" dirty="0"/>
              <a:t> </a:t>
            </a:r>
            <a:r>
              <a:rPr lang="es-ES" b="0" dirty="0" err="1"/>
              <a:t>we</a:t>
            </a:r>
            <a:r>
              <a:rPr lang="es-ES" b="0" dirty="0"/>
              <a:t> </a:t>
            </a:r>
            <a:r>
              <a:rPr lang="es-ES" b="0" dirty="0" err="1"/>
              <a:t>would</a:t>
            </a:r>
            <a:r>
              <a:rPr lang="es-ES" b="0" dirty="0"/>
              <a:t> </a:t>
            </a:r>
            <a:r>
              <a:rPr lang="es-ES" b="0" dirty="0" err="1"/>
              <a:t>have</a:t>
            </a:r>
            <a:r>
              <a:rPr lang="es-ES" b="0" dirty="0"/>
              <a:t> to </a:t>
            </a:r>
            <a:r>
              <a:rPr lang="es-ES" b="0" dirty="0" err="1"/>
              <a:t>see</a:t>
            </a:r>
            <a:r>
              <a:rPr lang="es-ES" b="0" dirty="0"/>
              <a:t> </a:t>
            </a:r>
            <a:r>
              <a:rPr lang="es-ES" b="0" dirty="0" err="1"/>
              <a:t>how</a:t>
            </a:r>
            <a:r>
              <a:rPr lang="es-ES" b="0" dirty="0"/>
              <a:t> </a:t>
            </a:r>
            <a:r>
              <a:rPr lang="es-ES" b="0" dirty="0" err="1"/>
              <a:t>accurate</a:t>
            </a:r>
            <a:r>
              <a:rPr lang="es-ES" b="0" dirty="0"/>
              <a:t> </a:t>
            </a:r>
            <a:r>
              <a:rPr lang="es-ES" b="0" dirty="0" err="1"/>
              <a:t>we</a:t>
            </a:r>
            <a:r>
              <a:rPr lang="es-ES" b="0" dirty="0"/>
              <a:t> can be</a:t>
            </a:r>
            <a:endParaRPr b="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e8b24d26c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e8b24d26c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O</a:t>
            </a:r>
            <a:r>
              <a:rPr lang="es" b="1" dirty="0"/>
              <a:t>ne may wonder: this workflow is complicated, but how necessary is including the steps to make the PET image realistic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A8D75F2E-8CB6-414C-0905-C0524C3003B9}"/>
            </a:ext>
          </a:extLst>
        </p:cNvPr>
        <p:cNvGrpSpPr/>
        <p:nvPr/>
      </p:nvGrpSpPr>
      <p:grpSpPr>
        <a:xfrm>
          <a:off x="0" y="0"/>
          <a:ext cx="0" cy="0"/>
          <a:chOff x="0" y="0"/>
          <a:chExt cx="0" cy="0"/>
        </a:xfrm>
      </p:grpSpPr>
      <p:sp>
        <p:nvSpPr>
          <p:cNvPr id="62" name="Google Shape;62;g2e35386c5b4_0_19:notes">
            <a:extLst>
              <a:ext uri="{FF2B5EF4-FFF2-40B4-BE49-F238E27FC236}">
                <a16:creationId xmlns:a16="http://schemas.microsoft.com/office/drawing/2014/main" id="{4C300E76-6DFC-80F7-4CE2-6A01C88FDE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e35386c5b4_0_19:notes">
            <a:extLst>
              <a:ext uri="{FF2B5EF4-FFF2-40B4-BE49-F238E27FC236}">
                <a16:creationId xmlns:a16="http://schemas.microsoft.com/office/drawing/2014/main" id="{012747B4-ADFF-D799-198A-ACC26BC2534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dirty="0"/>
              <a:t>With better PET (improved time-of-flight) and AI you can improve PET beyond what was possible; PET had been studied for proton therapy in the past but it is still not widely used</a:t>
            </a:r>
          </a:p>
        </p:txBody>
      </p:sp>
    </p:spTree>
    <p:extLst>
      <p:ext uri="{BB962C8B-B14F-4D97-AF65-F5344CB8AC3E}">
        <p14:creationId xmlns:p14="http://schemas.microsoft.com/office/powerpoint/2010/main" val="1097219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09e8cc9ff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09e8cc9ff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09e8cc9ff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09e8cc9ff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09e8cc9ff4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09e8cc9ff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09e8cc9ff4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09e8cc9ff4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e8b24d26c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e8b24d26c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The performance downgrade is most significant for models trained without the realistic PET acquisition simulation and washout effects. In contrast, the impact is less severe when only 11C activations are considered and the positron range is omitted. This outcome is expected since positrons emitted from activated isotopes have relatively low energies, and 11C is the most uniformly and abundantly contributing isotope</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e4fccb61c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e4fccb61c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a:extLst>
            <a:ext uri="{FF2B5EF4-FFF2-40B4-BE49-F238E27FC236}">
              <a16:creationId xmlns:a16="http://schemas.microsoft.com/office/drawing/2014/main" id="{5C743217-C5DB-A7B7-62A0-EC1FBA47D8E0}"/>
            </a:ext>
          </a:extLst>
        </p:cNvPr>
        <p:cNvGrpSpPr/>
        <p:nvPr/>
      </p:nvGrpSpPr>
      <p:grpSpPr>
        <a:xfrm>
          <a:off x="0" y="0"/>
          <a:ext cx="0" cy="0"/>
          <a:chOff x="0" y="0"/>
          <a:chExt cx="0" cy="0"/>
        </a:xfrm>
      </p:grpSpPr>
      <p:sp>
        <p:nvSpPr>
          <p:cNvPr id="249" name="Google Shape;249;g2e4fccb61c3_1_1:notes">
            <a:extLst>
              <a:ext uri="{FF2B5EF4-FFF2-40B4-BE49-F238E27FC236}">
                <a16:creationId xmlns:a16="http://schemas.microsoft.com/office/drawing/2014/main" id="{7E1FA1A8-B648-18CE-C179-5B9E028A38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e4fccb61c3_1_1:notes">
            <a:extLst>
              <a:ext uri="{FF2B5EF4-FFF2-40B4-BE49-F238E27FC236}">
                <a16:creationId xmlns:a16="http://schemas.microsoft.com/office/drawing/2014/main" id="{9D54DE74-5645-B5E2-5661-FE7C97828F3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p>
        </p:txBody>
      </p:sp>
    </p:spTree>
    <p:extLst>
      <p:ext uri="{BB962C8B-B14F-4D97-AF65-F5344CB8AC3E}">
        <p14:creationId xmlns:p14="http://schemas.microsoft.com/office/powerpoint/2010/main" val="114889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a:extLst>
            <a:ext uri="{FF2B5EF4-FFF2-40B4-BE49-F238E27FC236}">
              <a16:creationId xmlns:a16="http://schemas.microsoft.com/office/drawing/2014/main" id="{C33E0A4E-7CA1-C997-271C-4E5B61C4AE6D}"/>
            </a:ext>
          </a:extLst>
        </p:cNvPr>
        <p:cNvGrpSpPr/>
        <p:nvPr/>
      </p:nvGrpSpPr>
      <p:grpSpPr>
        <a:xfrm>
          <a:off x="0" y="0"/>
          <a:ext cx="0" cy="0"/>
          <a:chOff x="0" y="0"/>
          <a:chExt cx="0" cy="0"/>
        </a:xfrm>
      </p:grpSpPr>
      <p:sp>
        <p:nvSpPr>
          <p:cNvPr id="249" name="Google Shape;249;g2e4fccb61c3_1_1:notes">
            <a:extLst>
              <a:ext uri="{FF2B5EF4-FFF2-40B4-BE49-F238E27FC236}">
                <a16:creationId xmlns:a16="http://schemas.microsoft.com/office/drawing/2014/main" id="{2F43EFCB-B80A-9F69-98BF-3573340DBC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e4fccb61c3_1_1:notes">
            <a:extLst>
              <a:ext uri="{FF2B5EF4-FFF2-40B4-BE49-F238E27FC236}">
                <a16:creationId xmlns:a16="http://schemas.microsoft.com/office/drawing/2014/main" id="{71C3122B-409E-E76B-A5BE-E3FC016CF3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sz="36000" baseline="-25000" dirty="0"/>
              <a:t>Data </a:t>
            </a:r>
            <a:r>
              <a:rPr lang="es-ES" sz="36000" baseline="-25000" dirty="0" err="1"/>
              <a:t>infrautilized</a:t>
            </a:r>
            <a:endParaRPr lang="es-ES" sz="36000" baseline="-25000" dirty="0"/>
          </a:p>
          <a:p>
            <a:pPr marL="0" lvl="0" indent="0" algn="l" rtl="0">
              <a:spcBef>
                <a:spcPts val="0"/>
              </a:spcBef>
              <a:spcAft>
                <a:spcPts val="0"/>
              </a:spcAft>
              <a:buNone/>
            </a:pPr>
            <a:r>
              <a:rPr lang="es-ES" sz="36000" b="1" baseline="-25000" dirty="0"/>
              <a:t>Massachusetts general hospital</a:t>
            </a:r>
            <a:endParaRPr sz="36000" b="1" baseline="-25000" dirty="0"/>
          </a:p>
        </p:txBody>
      </p:sp>
    </p:spTree>
    <p:extLst>
      <p:ext uri="{BB962C8B-B14F-4D97-AF65-F5344CB8AC3E}">
        <p14:creationId xmlns:p14="http://schemas.microsoft.com/office/powerpoint/2010/main" val="478996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C62E3A6B-1935-F936-FB8C-76C6964BE151}"/>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0BF5E424-DDC9-ABBE-BE1E-156F1D1650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58C8DBAF-45DB-E672-0710-77D6B69CCF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b="1" dirty="0"/>
              <a:t>Can </a:t>
            </a:r>
            <a:r>
              <a:rPr lang="es-ES" b="1" dirty="0" err="1"/>
              <a:t>we</a:t>
            </a:r>
            <a:r>
              <a:rPr lang="es-ES" b="1" dirty="0"/>
              <a:t> </a:t>
            </a:r>
            <a:r>
              <a:rPr lang="es-ES" b="1" dirty="0" err="1"/>
              <a:t>get</a:t>
            </a:r>
            <a:r>
              <a:rPr lang="es-ES" b="1" dirty="0"/>
              <a:t> </a:t>
            </a:r>
            <a:r>
              <a:rPr lang="es-ES" b="1" dirty="0" err="1"/>
              <a:t>any</a:t>
            </a:r>
            <a:r>
              <a:rPr lang="es-ES" b="1" dirty="0"/>
              <a:t> more </a:t>
            </a:r>
            <a:r>
              <a:rPr lang="es-ES" b="1" dirty="0" err="1"/>
              <a:t>information</a:t>
            </a:r>
            <a:r>
              <a:rPr lang="es-ES" b="1"/>
              <a:t>: Dynamic PET to extract biological insight</a:t>
            </a:r>
            <a:endParaRPr b="1" dirty="0"/>
          </a:p>
        </p:txBody>
      </p:sp>
    </p:spTree>
    <p:extLst>
      <p:ext uri="{BB962C8B-B14F-4D97-AF65-F5344CB8AC3E}">
        <p14:creationId xmlns:p14="http://schemas.microsoft.com/office/powerpoint/2010/main" val="1758092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 </a:t>
            </a:r>
            <a:r>
              <a:rPr lang="en-US" noProof="0" dirty="0">
                <a:latin typeface="Helvetica Neue Light" panose="020B0604020202020204" charset="0"/>
              </a:rPr>
              <a:t>like perfusion and cellular metabolism</a:t>
            </a:r>
            <a:endParaRPr lang="en-US" noProof="0" dirty="0">
              <a:solidFill>
                <a:schemeClr val="dk1"/>
              </a:solidFill>
              <a:latin typeface="Helvetica Neue Light" panose="020B0604020202020204" charset="0"/>
              <a:sym typeface="Helvetica Neue"/>
            </a:endParaRPr>
          </a:p>
          <a:p>
            <a:pPr marL="158750" indent="0">
              <a:buNone/>
            </a:pPr>
            <a:r>
              <a:rPr lang="en-GB" dirty="0"/>
              <a:t>- </a:t>
            </a:r>
            <a:r>
              <a:rPr lang="en-GB" b="0" dirty="0"/>
              <a:t>refer</a:t>
            </a:r>
            <a:r>
              <a:rPr lang="en-GB" dirty="0"/>
              <a:t> back to the first part (treatment verification)</a:t>
            </a:r>
          </a:p>
        </p:txBody>
      </p:sp>
    </p:spTree>
    <p:extLst>
      <p:ext uri="{BB962C8B-B14F-4D97-AF65-F5344CB8AC3E}">
        <p14:creationId xmlns:p14="http://schemas.microsoft.com/office/powerpoint/2010/main" val="4287684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D6AC9326-E4C6-7D1C-5033-E8B09360FABA}"/>
            </a:ext>
          </a:extLst>
        </p:cNvPr>
        <p:cNvGrpSpPr/>
        <p:nvPr/>
      </p:nvGrpSpPr>
      <p:grpSpPr>
        <a:xfrm>
          <a:off x="0" y="0"/>
          <a:ext cx="0" cy="0"/>
          <a:chOff x="0" y="0"/>
          <a:chExt cx="0" cy="0"/>
        </a:xfrm>
      </p:grpSpPr>
      <p:sp>
        <p:nvSpPr>
          <p:cNvPr id="62" name="Google Shape;62;g2e35386c5b4_0_19:notes">
            <a:extLst>
              <a:ext uri="{FF2B5EF4-FFF2-40B4-BE49-F238E27FC236}">
                <a16:creationId xmlns:a16="http://schemas.microsoft.com/office/drawing/2014/main" id="{32C0A24A-11AC-4DF4-93C8-821E8F44C5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e35386c5b4_0_19:notes">
            <a:extLst>
              <a:ext uri="{FF2B5EF4-FFF2-40B4-BE49-F238E27FC236}">
                <a16:creationId xmlns:a16="http://schemas.microsoft.com/office/drawing/2014/main" id="{7BD43080-3A8F-CEDB-9854-EC4A0D5BB8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err="1">
                <a:solidFill>
                  <a:schemeClr val="dk1"/>
                </a:solidFill>
              </a:rPr>
              <a:t>Delivers</a:t>
            </a:r>
            <a:r>
              <a:rPr lang="es-ES" dirty="0">
                <a:solidFill>
                  <a:schemeClr val="dk1"/>
                </a:solidFill>
              </a:rPr>
              <a:t> </a:t>
            </a:r>
            <a:r>
              <a:rPr lang="es-ES" dirty="0" err="1">
                <a:solidFill>
                  <a:schemeClr val="dk1"/>
                </a:solidFill>
              </a:rPr>
              <a:t>most</a:t>
            </a:r>
            <a:r>
              <a:rPr lang="es-ES" dirty="0">
                <a:solidFill>
                  <a:schemeClr val="dk1"/>
                </a:solidFill>
              </a:rPr>
              <a:t> </a:t>
            </a:r>
            <a:r>
              <a:rPr lang="es-ES" dirty="0" err="1">
                <a:solidFill>
                  <a:schemeClr val="dk1"/>
                </a:solidFill>
              </a:rPr>
              <a:t>of</a:t>
            </a:r>
            <a:r>
              <a:rPr lang="es-ES" dirty="0">
                <a:solidFill>
                  <a:schemeClr val="dk1"/>
                </a:solidFill>
              </a:rPr>
              <a:t> </a:t>
            </a:r>
            <a:r>
              <a:rPr lang="es-ES" dirty="0" err="1">
                <a:solidFill>
                  <a:schemeClr val="dk1"/>
                </a:solidFill>
              </a:rPr>
              <a:t>their</a:t>
            </a:r>
            <a:r>
              <a:rPr lang="es-ES" dirty="0">
                <a:solidFill>
                  <a:schemeClr val="dk1"/>
                </a:solidFill>
              </a:rPr>
              <a:t> </a:t>
            </a:r>
            <a:r>
              <a:rPr lang="es-ES" dirty="0" err="1">
                <a:solidFill>
                  <a:schemeClr val="dk1"/>
                </a:solidFill>
              </a:rPr>
              <a:t>energy</a:t>
            </a:r>
            <a:r>
              <a:rPr lang="es-ES" dirty="0">
                <a:solidFill>
                  <a:schemeClr val="dk1"/>
                </a:solidFill>
              </a:rPr>
              <a:t> </a:t>
            </a:r>
            <a:r>
              <a:rPr lang="es-ES" dirty="0" err="1">
                <a:solidFill>
                  <a:schemeClr val="dk1"/>
                </a:solidFill>
              </a:rPr>
              <a:t>within</a:t>
            </a:r>
            <a:r>
              <a:rPr lang="es-ES" dirty="0">
                <a:solidFill>
                  <a:schemeClr val="dk1"/>
                </a:solidFill>
              </a:rPr>
              <a:t> the tumor, as </a:t>
            </a:r>
            <a:r>
              <a:rPr lang="es-ES" dirty="0" err="1">
                <a:solidFill>
                  <a:schemeClr val="dk1"/>
                </a:solidFill>
              </a:rPr>
              <a:t>opposed</a:t>
            </a:r>
            <a:r>
              <a:rPr lang="es-ES" dirty="0">
                <a:solidFill>
                  <a:schemeClr val="dk1"/>
                </a:solidFill>
              </a:rPr>
              <a:t> to </a:t>
            </a:r>
            <a:r>
              <a:rPr lang="es-ES" dirty="0" err="1">
                <a:solidFill>
                  <a:schemeClr val="dk1"/>
                </a:solidFill>
              </a:rPr>
              <a:t>photons</a:t>
            </a:r>
            <a:r>
              <a:rPr lang="es-ES" dirty="0">
                <a:solidFill>
                  <a:schemeClr val="dk1"/>
                </a:solidFill>
              </a:rPr>
              <a:t>, </a:t>
            </a:r>
            <a:r>
              <a:rPr lang="es-ES" dirty="0" err="1">
                <a:solidFill>
                  <a:schemeClr val="dk1"/>
                </a:solidFill>
              </a:rPr>
              <a:t>due</a:t>
            </a:r>
            <a:r>
              <a:rPr lang="es-ES" dirty="0">
                <a:solidFill>
                  <a:schemeClr val="dk1"/>
                </a:solidFill>
              </a:rPr>
              <a:t> to the </a:t>
            </a:r>
            <a:r>
              <a:rPr lang="es-ES" dirty="0" err="1">
                <a:solidFill>
                  <a:schemeClr val="dk1"/>
                </a:solidFill>
              </a:rPr>
              <a:t>interaction</a:t>
            </a:r>
            <a:r>
              <a:rPr lang="es-ES" dirty="0">
                <a:solidFill>
                  <a:schemeClr val="dk1"/>
                </a:solidFill>
              </a:rPr>
              <a:t> </a:t>
            </a:r>
            <a:r>
              <a:rPr lang="es-ES" dirty="0" err="1">
                <a:solidFill>
                  <a:schemeClr val="dk1"/>
                </a:solidFill>
              </a:rPr>
              <a:t>between</a:t>
            </a:r>
            <a:r>
              <a:rPr lang="es-ES" dirty="0">
                <a:solidFill>
                  <a:schemeClr val="dk1"/>
                </a:solidFill>
              </a:rPr>
              <a:t> </a:t>
            </a:r>
            <a:r>
              <a:rPr lang="es-ES" dirty="0" err="1">
                <a:solidFill>
                  <a:schemeClr val="dk1"/>
                </a:solidFill>
              </a:rPr>
              <a:t>protons</a:t>
            </a:r>
            <a:r>
              <a:rPr lang="es-ES" dirty="0">
                <a:solidFill>
                  <a:schemeClr val="dk1"/>
                </a:solidFill>
              </a:rPr>
              <a:t> and the </a:t>
            </a:r>
            <a:r>
              <a:rPr lang="es-ES" dirty="0" err="1">
                <a:solidFill>
                  <a:schemeClr val="dk1"/>
                </a:solidFill>
              </a:rPr>
              <a:t>patients</a:t>
            </a:r>
            <a:r>
              <a:rPr lang="es-ES" dirty="0">
                <a:solidFill>
                  <a:schemeClr val="dk1"/>
                </a:solidFill>
              </a:rPr>
              <a:t> </a:t>
            </a:r>
            <a:r>
              <a:rPr lang="es-ES" dirty="0" err="1">
                <a:solidFill>
                  <a:schemeClr val="dk1"/>
                </a:solidFill>
              </a:rPr>
              <a:t>bodies</a:t>
            </a:r>
            <a:endParaRPr lang="es-ES" dirty="0">
              <a:solidFill>
                <a:schemeClr val="dk1"/>
              </a:solidFill>
            </a:endParaRPr>
          </a:p>
        </p:txBody>
      </p:sp>
    </p:spTree>
    <p:extLst>
      <p:ext uri="{BB962C8B-B14F-4D97-AF65-F5344CB8AC3E}">
        <p14:creationId xmlns:p14="http://schemas.microsoft.com/office/powerpoint/2010/main" val="2600857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Higher washout rates mean that the tumor is more perfused</a:t>
            </a:r>
          </a:p>
          <a:p>
            <a:r>
              <a:rPr lang="en-US" noProof="0" dirty="0"/>
              <a:t>with DCE-MRI and histological analysis</a:t>
            </a:r>
            <a:endParaRPr lang="en-GB" dirty="0"/>
          </a:p>
        </p:txBody>
      </p:sp>
    </p:spTree>
    <p:extLst>
      <p:ext uri="{BB962C8B-B14F-4D97-AF65-F5344CB8AC3E}">
        <p14:creationId xmlns:p14="http://schemas.microsoft.com/office/powerpoint/2010/main" val="2233999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E386D-74CD-F100-BB8E-98D6E5038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A7E9B4-7D82-F1F5-DF71-9DB9AAF792A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AB2CCFA-B933-50EF-1BCA-7152B7E39AF6}"/>
              </a:ext>
            </a:extLst>
          </p:cNvPr>
          <p:cNvSpPr>
            <a:spLocks noGrp="1"/>
          </p:cNvSpPr>
          <p:nvPr>
            <p:ph type="body" idx="1"/>
          </p:nvPr>
        </p:nvSpPr>
        <p:spPr/>
        <p:txBody>
          <a:bodyPr/>
          <a:lstStyle/>
          <a:p>
            <a:pPr marL="114300" indent="0">
              <a:lnSpc>
                <a:spcPct val="150000"/>
              </a:lnSpc>
              <a:buNone/>
            </a:pPr>
            <a:endParaRPr lang="en-US" sz="1100" noProof="0" dirty="0"/>
          </a:p>
          <a:p>
            <a:pPr marL="114300" indent="0">
              <a:lnSpc>
                <a:spcPct val="150000"/>
              </a:lnSpc>
              <a:buNone/>
            </a:pPr>
            <a:r>
              <a:rPr lang="en-US" b="1" noProof="0" dirty="0"/>
              <a:t>(e.g. finding aggressive regions)</a:t>
            </a:r>
          </a:p>
          <a:p>
            <a:pPr marL="114300" indent="0">
              <a:lnSpc>
                <a:spcPct val="150000"/>
              </a:lnSpc>
              <a:buNone/>
            </a:pPr>
            <a:endParaRPr lang="en-US" noProof="0" dirty="0"/>
          </a:p>
          <a:p>
            <a:pPr marL="114300" indent="0">
              <a:lnSpc>
                <a:spcPct val="150000"/>
              </a:lnSpc>
              <a:buNone/>
            </a:pPr>
            <a:r>
              <a:rPr lang="en-US" noProof="0" dirty="0"/>
              <a:t>Extra:</a:t>
            </a:r>
          </a:p>
          <a:p>
            <a:pPr marL="114300" indent="0">
              <a:lnSpc>
                <a:spcPct val="150000"/>
              </a:lnSpc>
              <a:buNone/>
            </a:pPr>
            <a:r>
              <a:rPr lang="en-GB" dirty="0"/>
              <a:t>Normal-tissue exposure from a full external-beam radiotherapy course (beam leakage/scatter): 300 mSv</a:t>
            </a:r>
          </a:p>
          <a:p>
            <a:pPr marL="114300" indent="0">
              <a:lnSpc>
                <a:spcPct val="150000"/>
              </a:lnSpc>
              <a:buNone/>
            </a:pPr>
            <a:endParaRPr lang="en-GB" dirty="0"/>
          </a:p>
          <a:p>
            <a:pPr marL="114300" indent="0">
              <a:lnSpc>
                <a:spcPct val="150000"/>
              </a:lnSpc>
              <a:buNone/>
            </a:pPr>
            <a:r>
              <a:rPr lang="en-GB" dirty="0"/>
              <a:t>Additional radiation due to PET imaging: ~5 mSv</a:t>
            </a:r>
          </a:p>
        </p:txBody>
      </p:sp>
    </p:spTree>
    <p:extLst>
      <p:ext uri="{BB962C8B-B14F-4D97-AF65-F5344CB8AC3E}">
        <p14:creationId xmlns:p14="http://schemas.microsoft.com/office/powerpoint/2010/main" val="3030051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14300" indent="0">
              <a:lnSpc>
                <a:spcPct val="150000"/>
              </a:lnSpc>
              <a:buNone/>
            </a:pPr>
            <a:endParaRPr lang="en-US" sz="1100" noProof="0" dirty="0"/>
          </a:p>
          <a:p>
            <a:pPr marL="114300" indent="0">
              <a:lnSpc>
                <a:spcPct val="150000"/>
              </a:lnSpc>
              <a:buNone/>
            </a:pPr>
            <a:r>
              <a:rPr lang="en-US" noProof="0" dirty="0"/>
              <a:t>(e.g. finding aggressive regions)</a:t>
            </a:r>
            <a:endParaRPr lang="en-US" sz="1100" noProof="0" dirty="0"/>
          </a:p>
          <a:p>
            <a:pPr marL="114300" indent="0">
              <a:lnSpc>
                <a:spcPct val="150000"/>
              </a:lnSpc>
              <a:buNone/>
            </a:pPr>
            <a:endParaRPr lang="en-US" sz="1100" noProof="0" dirty="0"/>
          </a:p>
          <a:p>
            <a:pPr marL="114300" indent="0">
              <a:lnSpc>
                <a:spcPct val="150000"/>
              </a:lnSpc>
              <a:buNone/>
            </a:pPr>
            <a:r>
              <a:rPr lang="en-US" sz="1100" noProof="0" dirty="0"/>
              <a:t>To overcome the </a:t>
            </a:r>
            <a:r>
              <a:rPr lang="en-US" sz="1100" b="1" noProof="0" dirty="0"/>
              <a:t>low SNR, we develop a deep learning workflow</a:t>
            </a:r>
            <a:endParaRPr lang="en-GB" dirty="0"/>
          </a:p>
        </p:txBody>
      </p:sp>
    </p:spTree>
    <p:extLst>
      <p:ext uri="{BB962C8B-B14F-4D97-AF65-F5344CB8AC3E}">
        <p14:creationId xmlns:p14="http://schemas.microsoft.com/office/powerpoint/2010/main" val="2662101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GB" b="1" dirty="0"/>
              <a:t>- WE WANT TO TURN THIS PROBLEM OF WASHOUT INTO AN OPPORTUNITY FOR BIOLOGICAL TUMOR ASSESSMENT. This is how we do it</a:t>
            </a:r>
          </a:p>
          <a:p>
            <a:pPr marL="171450" lvl="0" indent="-171450" algn="l" rtl="0">
              <a:spcBef>
                <a:spcPts val="0"/>
              </a:spcBef>
              <a:spcAft>
                <a:spcPts val="0"/>
              </a:spcAft>
              <a:buFontTx/>
              <a:buChar char="-"/>
            </a:pPr>
            <a:r>
              <a:rPr lang="es-ES" b="1" dirty="0" err="1"/>
              <a:t>For</a:t>
            </a:r>
            <a:r>
              <a:rPr lang="es-ES" b="1" dirty="0"/>
              <a:t> </a:t>
            </a:r>
            <a:r>
              <a:rPr lang="es-ES" b="1" dirty="0" err="1"/>
              <a:t>each</a:t>
            </a:r>
            <a:r>
              <a:rPr lang="es-ES" b="1" dirty="0"/>
              <a:t> </a:t>
            </a:r>
            <a:r>
              <a:rPr lang="es-ES" b="1" dirty="0" err="1"/>
              <a:t>patient’s</a:t>
            </a:r>
            <a:r>
              <a:rPr lang="es-ES" b="1" dirty="0"/>
              <a:t> digital </a:t>
            </a:r>
            <a:r>
              <a:rPr lang="es-ES" b="1" dirty="0" err="1"/>
              <a:t>twin</a:t>
            </a:r>
            <a:r>
              <a:rPr lang="es-ES" b="1" dirty="0"/>
              <a:t> </a:t>
            </a:r>
            <a:r>
              <a:rPr lang="es-ES" b="1" dirty="0" err="1"/>
              <a:t>we</a:t>
            </a:r>
            <a:r>
              <a:rPr lang="es-ES" b="1" dirty="0"/>
              <a:t> introduce </a:t>
            </a:r>
            <a:r>
              <a:rPr lang="es-ES" b="1" dirty="0" err="1"/>
              <a:t>heterogeneities</a:t>
            </a:r>
            <a:r>
              <a:rPr lang="es-ES" dirty="0"/>
              <a:t> </a:t>
            </a:r>
            <a:r>
              <a:rPr lang="es-ES" dirty="0" err="1"/>
              <a:t>inside</a:t>
            </a:r>
            <a:r>
              <a:rPr lang="es-ES" dirty="0"/>
              <a:t> the tumor, áreas </a:t>
            </a:r>
            <a:r>
              <a:rPr lang="es-ES" dirty="0" err="1"/>
              <a:t>with</a:t>
            </a:r>
            <a:r>
              <a:rPr lang="es-ES" dirty="0"/>
              <a:t> </a:t>
            </a:r>
            <a:r>
              <a:rPr lang="es-ES" dirty="0" err="1"/>
              <a:t>different</a:t>
            </a:r>
            <a:r>
              <a:rPr lang="es-ES" dirty="0"/>
              <a:t> </a:t>
            </a:r>
            <a:r>
              <a:rPr lang="es-ES" dirty="0" err="1"/>
              <a:t>washout</a:t>
            </a:r>
            <a:r>
              <a:rPr lang="es-ES" dirty="0"/>
              <a:t> </a:t>
            </a:r>
            <a:r>
              <a:rPr lang="es-ES" dirty="0" err="1"/>
              <a:t>rates</a:t>
            </a:r>
            <a:endParaRPr lang="es-ES" dirty="0"/>
          </a:p>
          <a:p>
            <a:pPr marL="171450" lvl="0" indent="-171450" algn="l" rtl="0">
              <a:spcBef>
                <a:spcPts val="0"/>
              </a:spcBef>
              <a:spcAft>
                <a:spcPts val="0"/>
              </a:spcAft>
              <a:buFontTx/>
              <a:buChar char="-"/>
            </a:pPr>
            <a:r>
              <a:rPr lang="es-ES" dirty="0"/>
              <a:t>At </a:t>
            </a:r>
            <a:r>
              <a:rPr lang="es-ES" dirty="0" err="1"/>
              <a:t>imaging</a:t>
            </a:r>
            <a:r>
              <a:rPr lang="es-ES" dirty="0"/>
              <a:t> times, </a:t>
            </a:r>
            <a:r>
              <a:rPr lang="es-ES" dirty="0" err="1"/>
              <a:t>activity</a:t>
            </a:r>
            <a:r>
              <a:rPr lang="es-ES" dirty="0"/>
              <a:t> Will be </a:t>
            </a:r>
            <a:r>
              <a:rPr lang="es-ES" dirty="0" err="1"/>
              <a:t>governed</a:t>
            </a:r>
            <a:r>
              <a:rPr lang="es-ES" dirty="0"/>
              <a:t> </a:t>
            </a:r>
            <a:r>
              <a:rPr lang="es-ES" dirty="0" err="1"/>
              <a:t>by</a:t>
            </a:r>
            <a:r>
              <a:rPr lang="es-ES" dirty="0"/>
              <a:t> the </a:t>
            </a:r>
            <a:r>
              <a:rPr lang="es-ES" dirty="0" err="1"/>
              <a:t>slower</a:t>
            </a:r>
            <a:r>
              <a:rPr lang="es-ES" dirty="0"/>
              <a:t> </a:t>
            </a:r>
            <a:r>
              <a:rPr lang="es-ES" dirty="0" err="1"/>
              <a:t>components</a:t>
            </a:r>
            <a:r>
              <a:rPr lang="es-ES" dirty="0"/>
              <a:t> </a:t>
            </a:r>
            <a:r>
              <a:rPr lang="es-ES" dirty="0" err="1"/>
              <a:t>of</a:t>
            </a:r>
            <a:r>
              <a:rPr lang="es-ES" dirty="0"/>
              <a:t> 11C </a:t>
            </a:r>
            <a:r>
              <a:rPr lang="es-ES" dirty="0" err="1"/>
              <a:t>washout</a:t>
            </a:r>
            <a:r>
              <a:rPr lang="es-ES" dirty="0"/>
              <a:t>. </a:t>
            </a:r>
            <a:r>
              <a:rPr lang="es-ES" dirty="0" err="1"/>
              <a:t>We</a:t>
            </a:r>
            <a:r>
              <a:rPr lang="es-ES" dirty="0"/>
              <a:t> are </a:t>
            </a:r>
            <a:r>
              <a:rPr lang="es-ES" dirty="0" err="1"/>
              <a:t>focusing</a:t>
            </a:r>
            <a:r>
              <a:rPr lang="es-ES" dirty="0"/>
              <a:t> </a:t>
            </a:r>
            <a:r>
              <a:rPr lang="es-ES" dirty="0" err="1"/>
              <a:t>on</a:t>
            </a:r>
            <a:r>
              <a:rPr lang="es-ES" dirty="0"/>
              <a:t> the </a:t>
            </a:r>
            <a:r>
              <a:rPr lang="es-ES" dirty="0" err="1"/>
              <a:t>washout</a:t>
            </a:r>
            <a:r>
              <a:rPr lang="es-ES" dirty="0"/>
              <a:t> </a:t>
            </a:r>
            <a:r>
              <a:rPr lang="es-ES" dirty="0" err="1"/>
              <a:t>rate</a:t>
            </a:r>
            <a:r>
              <a:rPr lang="es-ES" dirty="0"/>
              <a:t> </a:t>
            </a:r>
            <a:r>
              <a:rPr lang="es-ES" dirty="0" err="1"/>
              <a:t>but</a:t>
            </a:r>
            <a:r>
              <a:rPr lang="es-ES" dirty="0"/>
              <a:t> </a:t>
            </a:r>
            <a:r>
              <a:rPr lang="es-ES" dirty="0" err="1"/>
              <a:t>we</a:t>
            </a:r>
            <a:r>
              <a:rPr lang="es-ES" dirty="0"/>
              <a:t> </a:t>
            </a:r>
            <a:r>
              <a:rPr lang="es-ES" dirty="0" err="1"/>
              <a:t>have</a:t>
            </a:r>
            <a:r>
              <a:rPr lang="es-ES" dirty="0"/>
              <a:t> </a:t>
            </a:r>
            <a:r>
              <a:rPr lang="es-ES" dirty="0" err="1"/>
              <a:t>developed</a:t>
            </a:r>
            <a:r>
              <a:rPr lang="es-ES" dirty="0"/>
              <a:t> </a:t>
            </a:r>
            <a:r>
              <a:rPr lang="es-ES" dirty="0" err="1"/>
              <a:t>another</a:t>
            </a:r>
            <a:r>
              <a:rPr lang="es-ES" dirty="0"/>
              <a:t> </a:t>
            </a:r>
            <a:r>
              <a:rPr lang="es-ES" dirty="0" err="1"/>
              <a:t>way</a:t>
            </a:r>
            <a:r>
              <a:rPr lang="es-ES" dirty="0"/>
              <a:t> to </a:t>
            </a:r>
            <a:r>
              <a:rPr lang="es-ES" dirty="0" err="1"/>
              <a:t>include</a:t>
            </a:r>
            <a:r>
              <a:rPr lang="es-ES" dirty="0"/>
              <a:t> the </a:t>
            </a:r>
            <a:r>
              <a:rPr lang="es-ES" dirty="0" err="1"/>
              <a:t>faster</a:t>
            </a:r>
            <a:r>
              <a:rPr lang="es-ES" dirty="0"/>
              <a:t> </a:t>
            </a:r>
            <a:r>
              <a:rPr lang="es-ES" dirty="0" err="1"/>
              <a:t>components</a:t>
            </a:r>
            <a:r>
              <a:rPr lang="es-ES" dirty="0"/>
              <a:t>, look at the </a:t>
            </a:r>
            <a:r>
              <a:rPr lang="es-ES" dirty="0" err="1"/>
              <a:t>preprint</a:t>
            </a:r>
            <a:endParaRPr lang="es-ES" dirty="0"/>
          </a:p>
          <a:p>
            <a:r>
              <a:rPr lang="es-ES" dirty="0"/>
              <a:t>- </a:t>
            </a:r>
            <a:r>
              <a:rPr lang="en-US" sz="1100" noProof="0" dirty="0">
                <a:latin typeface="Helvetica Neue Light" panose="020B0604020202020204" charset="0"/>
                <a:ea typeface="Helvetica Neue"/>
                <a:cs typeface="Helvetica Neue"/>
                <a:sym typeface="Helvetica Neue"/>
              </a:rPr>
              <a:t>* Uncertainty = Aleatoric (intrinsic noise; learned </a:t>
            </a:r>
            <a:r>
              <a:rPr lang="el-GR" sz="1100" dirty="0">
                <a:latin typeface="Helvetica Neue Light" panose="020B0604020202020204" charset="0"/>
                <a:ea typeface="Helvetica Neue"/>
                <a:cs typeface="Helvetica Neue"/>
                <a:sym typeface="Helvetica Neue"/>
              </a:rPr>
              <a:t>β−</a:t>
            </a:r>
            <a:r>
              <a:rPr lang="en-US" sz="1100" dirty="0">
                <a:latin typeface="Helvetica Neue Light" panose="020B0604020202020204" charset="0"/>
                <a:ea typeface="Helvetica Neue"/>
                <a:cs typeface="Helvetica Neue"/>
                <a:sym typeface="Helvetica Neue"/>
              </a:rPr>
              <a:t>NLL loss) + </a:t>
            </a:r>
          </a:p>
          <a:p>
            <a:r>
              <a:rPr lang="en-US" sz="1100" dirty="0">
                <a:latin typeface="Helvetica Neue Light" panose="020B0604020202020204" charset="0"/>
                <a:ea typeface="Helvetica Neue"/>
                <a:cs typeface="Helvetica Neue"/>
                <a:sym typeface="Helvetica Neue"/>
              </a:rPr>
              <a:t>Epistemic (model stability;  Monte Carlo Dropout)</a:t>
            </a:r>
            <a:endParaRPr lang="en-US" sz="1100" dirty="0">
              <a:latin typeface="Roboto Light" panose="02000000000000000000" pitchFamily="2" charset="0"/>
              <a:ea typeface="Roboto Light" panose="02000000000000000000" pitchFamily="2" charset="0"/>
            </a:endParaRPr>
          </a:p>
          <a:p>
            <a:pPr marL="171450" lvl="0" indent="-171450" algn="l" rtl="0">
              <a:spcBef>
                <a:spcPts val="0"/>
              </a:spcBef>
              <a:spcAft>
                <a:spcPts val="0"/>
              </a:spcAft>
              <a:buFontTx/>
              <a:buChar char="-"/>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noProof="0" dirty="0"/>
              <a:t>Let’s see the tumors of some patients….; how would it help the patient/oncologist?</a:t>
            </a:r>
          </a:p>
          <a:p>
            <a:r>
              <a:rPr lang="en-US" b="1" noProof="0" dirty="0"/>
              <a:t>Uncorrected maps suffer from spillover effects</a:t>
            </a:r>
            <a:endParaRPr lang="en-US" noProof="0" dirty="0"/>
          </a:p>
          <a:p>
            <a:r>
              <a:rPr lang="en-US" b="0" noProof="0" dirty="0"/>
              <a:t>Uncertainty estimates align with regions of higher error (also made a </a:t>
            </a:r>
            <a:r>
              <a:rPr lang="en-US" b="0" noProof="0" dirty="0" err="1"/>
              <a:t>sparsification</a:t>
            </a:r>
            <a:r>
              <a:rPr lang="en-US" b="0" noProof="0" dirty="0"/>
              <a:t> error plot)</a:t>
            </a:r>
          </a:p>
          <a:p>
            <a:r>
              <a:rPr lang="en-US" b="1" noProof="0" dirty="0"/>
              <a:t>You activate regions that you would not reach with blood flow (conventional radiotracer)</a:t>
            </a:r>
          </a:p>
          <a:p>
            <a:endParaRPr lang="en-US" b="0" noProof="0" dirty="0"/>
          </a:p>
          <a:p>
            <a:endParaRPr lang="en-US" b="0" noProof="0" dirty="0"/>
          </a:p>
          <a:p>
            <a:pPr marL="158750" indent="0">
              <a:buNone/>
            </a:pPr>
            <a:r>
              <a:rPr lang="en-US" b="0" noProof="0" dirty="0"/>
              <a:t>Extra:</a:t>
            </a:r>
          </a:p>
          <a:p>
            <a:r>
              <a:rPr lang="en-US" b="0" noProof="0" dirty="0"/>
              <a:t>(Epistemic uncertainty was low compared to aleatoric, reflecting that most</a:t>
            </a:r>
          </a:p>
          <a:p>
            <a:r>
              <a:rPr lang="en-US" b="0" noProof="0" dirty="0"/>
              <a:t>Techniques which can be applied to Dynamic low-dose PET</a:t>
            </a:r>
          </a:p>
        </p:txBody>
      </p:sp>
    </p:spTree>
    <p:extLst>
      <p:ext uri="{BB962C8B-B14F-4D97-AF65-F5344CB8AC3E}">
        <p14:creationId xmlns:p14="http://schemas.microsoft.com/office/powerpoint/2010/main" val="2490800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s-ES" b="1" dirty="0"/>
              <a:t>As </a:t>
            </a:r>
            <a:r>
              <a:rPr lang="es-ES" b="1" dirty="0" err="1"/>
              <a:t>expected</a:t>
            </a:r>
            <a:r>
              <a:rPr lang="es-ES" b="1" dirty="0"/>
              <a:t>, </a:t>
            </a:r>
            <a:r>
              <a:rPr lang="es-ES" b="1" dirty="0" err="1"/>
              <a:t>higher</a:t>
            </a:r>
            <a:r>
              <a:rPr lang="es-ES" b="1" dirty="0"/>
              <a:t> error </a:t>
            </a:r>
            <a:r>
              <a:rPr lang="es-ES" b="1" dirty="0" err="1"/>
              <a:t>for</a:t>
            </a:r>
            <a:r>
              <a:rPr lang="es-ES" b="1" dirty="0"/>
              <a:t> </a:t>
            </a:r>
            <a:r>
              <a:rPr lang="es-ES" b="1" dirty="0" err="1"/>
              <a:t>smaller</a:t>
            </a:r>
            <a:r>
              <a:rPr lang="es-ES" b="1" dirty="0"/>
              <a:t> </a:t>
            </a:r>
            <a:r>
              <a:rPr lang="es-ES" b="1" dirty="0" err="1"/>
              <a:t>regions</a:t>
            </a:r>
            <a:endParaRPr lang="es-ES" b="1" dirty="0"/>
          </a:p>
          <a:p>
            <a:pPr marL="0" lvl="0" indent="0" algn="l" rtl="0">
              <a:spcBef>
                <a:spcPts val="0"/>
              </a:spcBef>
              <a:spcAft>
                <a:spcPts val="0"/>
              </a:spcAft>
              <a:buFontTx/>
              <a:buNone/>
            </a:pPr>
            <a:r>
              <a:rPr lang="es-ES" dirty="0"/>
              <a:t>- </a:t>
            </a:r>
            <a:r>
              <a:rPr lang="es-ES" dirty="0" err="1"/>
              <a:t>Differences</a:t>
            </a:r>
            <a:r>
              <a:rPr lang="es-ES" dirty="0"/>
              <a:t> </a:t>
            </a:r>
            <a:r>
              <a:rPr lang="es-ES" dirty="0" err="1"/>
              <a:t>between</a:t>
            </a:r>
            <a:r>
              <a:rPr lang="es-ES" dirty="0"/>
              <a:t> </a:t>
            </a:r>
            <a:r>
              <a:rPr lang="es-ES" dirty="0" err="1"/>
              <a:t>hypoxic</a:t>
            </a:r>
            <a:r>
              <a:rPr lang="es-ES" dirty="0"/>
              <a:t> and control and </a:t>
            </a:r>
            <a:r>
              <a:rPr lang="es-ES" dirty="0" err="1"/>
              <a:t>perfused</a:t>
            </a:r>
            <a:r>
              <a:rPr lang="es-ES" dirty="0"/>
              <a:t> and control </a:t>
            </a:r>
            <a:r>
              <a:rPr lang="es-ES" dirty="0" err="1"/>
              <a:t>regions</a:t>
            </a:r>
            <a:r>
              <a:rPr lang="es-ES" dirty="0"/>
              <a:t> are </a:t>
            </a:r>
            <a:r>
              <a:rPr lang="es-ES" dirty="0" err="1"/>
              <a:t>close</a:t>
            </a:r>
            <a:r>
              <a:rPr lang="es-ES" dirty="0"/>
              <a:t> to 0.01</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e4fccb61c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e4fccb61c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dirty="0">
                <a:solidFill>
                  <a:schemeClr val="dk1"/>
                </a:solidFill>
                <a:latin typeface="Helvetica Neue Light" panose="020B0604020202020204" charset="0"/>
                <a:ea typeface="Helvetica Neue"/>
                <a:cs typeface="Helvetica Neue"/>
                <a:sym typeface="Helvetica Neue"/>
              </a:rPr>
              <a:t>Non-invasive because it leverages intrinsic radioactivity </a:t>
            </a:r>
            <a:endParaRPr b="1"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a:extLst>
            <a:ext uri="{FF2B5EF4-FFF2-40B4-BE49-F238E27FC236}">
              <a16:creationId xmlns:a16="http://schemas.microsoft.com/office/drawing/2014/main" id="{C3B2069E-3231-BC9B-B428-CA2FE0D6B50F}"/>
            </a:ext>
          </a:extLst>
        </p:cNvPr>
        <p:cNvGrpSpPr/>
        <p:nvPr/>
      </p:nvGrpSpPr>
      <p:grpSpPr>
        <a:xfrm>
          <a:off x="0" y="0"/>
          <a:ext cx="0" cy="0"/>
          <a:chOff x="0" y="0"/>
          <a:chExt cx="0" cy="0"/>
        </a:xfrm>
      </p:grpSpPr>
      <p:sp>
        <p:nvSpPr>
          <p:cNvPr id="249" name="Google Shape;249;g2e4fccb61c3_1_1:notes">
            <a:extLst>
              <a:ext uri="{FF2B5EF4-FFF2-40B4-BE49-F238E27FC236}">
                <a16:creationId xmlns:a16="http://schemas.microsoft.com/office/drawing/2014/main" id="{96DADBDF-A854-4505-6D8C-34FE2ACB72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e4fccb61c3_1_1:notes">
            <a:extLst>
              <a:ext uri="{FF2B5EF4-FFF2-40B4-BE49-F238E27FC236}">
                <a16:creationId xmlns:a16="http://schemas.microsoft.com/office/drawing/2014/main" id="{AD62C829-87AC-FC18-7F66-1BD7BAB00B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sz="36000" baseline="-25000" dirty="0"/>
              <a:t>Data </a:t>
            </a:r>
            <a:r>
              <a:rPr lang="es-ES" sz="36000" baseline="-25000" dirty="0" err="1"/>
              <a:t>infrautilized</a:t>
            </a:r>
            <a:endParaRPr lang="es-ES" sz="36000" baseline="-25000" dirty="0"/>
          </a:p>
          <a:p>
            <a:pPr marL="1143000" lvl="0" indent="-1143000" algn="l" rtl="0">
              <a:spcBef>
                <a:spcPts val="0"/>
              </a:spcBef>
              <a:spcAft>
                <a:spcPts val="0"/>
              </a:spcAft>
              <a:buFontTx/>
              <a:buChar char="-"/>
            </a:pPr>
            <a:r>
              <a:rPr lang="en-GB" sz="36000" baseline="-25000" dirty="0"/>
              <a:t>MGH, USA </a:t>
            </a:r>
          </a:p>
          <a:p>
            <a:pPr marL="1143000" lvl="0" indent="-1143000" algn="l" rtl="0">
              <a:spcBef>
                <a:spcPts val="0"/>
              </a:spcBef>
              <a:spcAft>
                <a:spcPts val="0"/>
              </a:spcAft>
              <a:buFontTx/>
              <a:buChar char="-"/>
            </a:pPr>
            <a:r>
              <a:rPr lang="en-GB" sz="36000" baseline="-25000" dirty="0"/>
              <a:t>Introducing our framework to enhance separation of washout in different tissues</a:t>
            </a:r>
          </a:p>
          <a:p>
            <a:pPr marL="0" lvl="0" indent="0" algn="l" rtl="0">
              <a:spcBef>
                <a:spcPts val="0"/>
              </a:spcBef>
              <a:spcAft>
                <a:spcPts val="0"/>
              </a:spcAft>
              <a:buNone/>
            </a:pPr>
            <a:endParaRPr lang="en-GB" sz="36000" baseline="-25000" dirty="0"/>
          </a:p>
          <a:p>
            <a:pPr marL="0" lvl="0" indent="0" algn="l" rtl="0">
              <a:spcBef>
                <a:spcPts val="0"/>
              </a:spcBef>
              <a:spcAft>
                <a:spcPts val="0"/>
              </a:spcAft>
              <a:buNone/>
            </a:pPr>
            <a:r>
              <a:rPr lang="en-GB" sz="36000" baseline="-25000" dirty="0"/>
              <a:t>-e.g. are hypoxic regions also hypoxic in the obtained washout maps?</a:t>
            </a:r>
          </a:p>
          <a:p>
            <a:pPr marL="1143000" lvl="0" indent="-1143000" algn="l" rtl="0">
              <a:spcBef>
                <a:spcPts val="0"/>
              </a:spcBef>
              <a:spcAft>
                <a:spcPts val="0"/>
              </a:spcAft>
              <a:buFontTx/>
              <a:buChar char="-"/>
            </a:pPr>
            <a:r>
              <a:rPr lang="en-GB" sz="36000" baseline="-25000" dirty="0"/>
              <a:t>Count rate: 10k/second</a:t>
            </a:r>
          </a:p>
          <a:p>
            <a:pPr marL="1143000" lvl="0" indent="-1143000" algn="l" rtl="0">
              <a:spcBef>
                <a:spcPts val="0"/>
              </a:spcBef>
              <a:spcAft>
                <a:spcPts val="0"/>
              </a:spcAft>
              <a:buFontTx/>
              <a:buChar char="-"/>
            </a:pPr>
            <a:r>
              <a:rPr lang="en-GB" sz="36000" baseline="-25000" dirty="0"/>
              <a:t>Randoms rate: 0.05%</a:t>
            </a:r>
          </a:p>
          <a:p>
            <a:pPr marL="0" lvl="0" indent="0" algn="l" rtl="0">
              <a:spcBef>
                <a:spcPts val="0"/>
              </a:spcBef>
              <a:spcAft>
                <a:spcPts val="0"/>
              </a:spcAft>
              <a:buNone/>
            </a:pPr>
            <a:endParaRPr sz="36000" baseline="-25000" dirty="0"/>
          </a:p>
        </p:txBody>
      </p:sp>
    </p:spTree>
    <p:extLst>
      <p:ext uri="{BB962C8B-B14F-4D97-AF65-F5344CB8AC3E}">
        <p14:creationId xmlns:p14="http://schemas.microsoft.com/office/powerpoint/2010/main" val="1406107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e4fccb61c3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e4fccb61c3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e4fccb61c3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e4fccb61c3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FC18FF39-CAE8-A6FB-F80C-664B4CE142B8}"/>
            </a:ext>
          </a:extLst>
        </p:cNvPr>
        <p:cNvGrpSpPr/>
        <p:nvPr/>
      </p:nvGrpSpPr>
      <p:grpSpPr>
        <a:xfrm>
          <a:off x="0" y="0"/>
          <a:ext cx="0" cy="0"/>
          <a:chOff x="0" y="0"/>
          <a:chExt cx="0" cy="0"/>
        </a:xfrm>
      </p:grpSpPr>
      <p:sp>
        <p:nvSpPr>
          <p:cNvPr id="62" name="Google Shape;62;g2e35386c5b4_0_19:notes">
            <a:extLst>
              <a:ext uri="{FF2B5EF4-FFF2-40B4-BE49-F238E27FC236}">
                <a16:creationId xmlns:a16="http://schemas.microsoft.com/office/drawing/2014/main" id="{C70F2780-344A-E43F-1F34-2F2EB1CF25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e35386c5b4_0_19:notes">
            <a:extLst>
              <a:ext uri="{FF2B5EF4-FFF2-40B4-BE49-F238E27FC236}">
                <a16:creationId xmlns:a16="http://schemas.microsoft.com/office/drawing/2014/main" id="{887622A9-2BFF-F761-63F3-E3CE0235A9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b="1" dirty="0">
                <a:solidFill>
                  <a:schemeClr val="dk1"/>
                </a:solidFill>
              </a:rPr>
              <a:t>- </a:t>
            </a:r>
            <a:r>
              <a:rPr lang="es-ES" b="1" dirty="0" err="1">
                <a:solidFill>
                  <a:schemeClr val="dk1"/>
                </a:solidFill>
              </a:rPr>
              <a:t>Proton</a:t>
            </a:r>
            <a:r>
              <a:rPr lang="es-ES" b="1" dirty="0">
                <a:solidFill>
                  <a:schemeClr val="dk1"/>
                </a:solidFill>
              </a:rPr>
              <a:t> </a:t>
            </a:r>
            <a:r>
              <a:rPr lang="es-ES" b="1" dirty="0" err="1">
                <a:solidFill>
                  <a:schemeClr val="dk1"/>
                </a:solidFill>
              </a:rPr>
              <a:t>therapy</a:t>
            </a:r>
            <a:r>
              <a:rPr lang="es-ES" b="1" dirty="0">
                <a:solidFill>
                  <a:schemeClr val="dk1"/>
                </a:solidFill>
              </a:rPr>
              <a:t>, has </a:t>
            </a:r>
            <a:r>
              <a:rPr lang="es-ES" b="1" dirty="0" err="1">
                <a:solidFill>
                  <a:schemeClr val="dk1"/>
                </a:solidFill>
              </a:rPr>
              <a:t>been</a:t>
            </a:r>
            <a:r>
              <a:rPr lang="es-ES" b="1" dirty="0">
                <a:solidFill>
                  <a:schemeClr val="dk1"/>
                </a:solidFill>
              </a:rPr>
              <a:t> </a:t>
            </a:r>
            <a:r>
              <a:rPr lang="es-ES" b="1" dirty="0" err="1">
                <a:solidFill>
                  <a:schemeClr val="dk1"/>
                </a:solidFill>
              </a:rPr>
              <a:t>growing</a:t>
            </a:r>
            <a:r>
              <a:rPr lang="es-ES" b="1" dirty="0">
                <a:solidFill>
                  <a:schemeClr val="dk1"/>
                </a:solidFill>
              </a:rPr>
              <a:t> in </a:t>
            </a:r>
            <a:r>
              <a:rPr lang="es-ES" b="1" dirty="0" err="1">
                <a:solidFill>
                  <a:schemeClr val="dk1"/>
                </a:solidFill>
              </a:rPr>
              <a:t>terms</a:t>
            </a:r>
            <a:r>
              <a:rPr lang="es-ES" b="1" dirty="0">
                <a:solidFill>
                  <a:schemeClr val="dk1"/>
                </a:solidFill>
              </a:rPr>
              <a:t> </a:t>
            </a:r>
            <a:r>
              <a:rPr lang="es-ES" b="1" dirty="0" err="1">
                <a:solidFill>
                  <a:schemeClr val="dk1"/>
                </a:solidFill>
              </a:rPr>
              <a:t>of</a:t>
            </a:r>
            <a:r>
              <a:rPr lang="es-ES" b="1" dirty="0">
                <a:solidFill>
                  <a:schemeClr val="dk1"/>
                </a:solidFill>
              </a:rPr>
              <a:t> </a:t>
            </a:r>
            <a:r>
              <a:rPr lang="es-ES" b="1" dirty="0" err="1">
                <a:solidFill>
                  <a:schemeClr val="dk1"/>
                </a:solidFill>
              </a:rPr>
              <a:t>numbers</a:t>
            </a:r>
            <a:r>
              <a:rPr lang="es-ES" b="1" dirty="0">
                <a:solidFill>
                  <a:schemeClr val="dk1"/>
                </a:solidFill>
              </a:rPr>
              <a:t> </a:t>
            </a:r>
            <a:r>
              <a:rPr lang="es-ES" b="1" dirty="0" err="1">
                <a:solidFill>
                  <a:schemeClr val="dk1"/>
                </a:solidFill>
              </a:rPr>
              <a:t>of</a:t>
            </a:r>
            <a:r>
              <a:rPr lang="es-ES" b="1" dirty="0">
                <a:solidFill>
                  <a:schemeClr val="dk1"/>
                </a:solidFill>
              </a:rPr>
              <a:t> </a:t>
            </a:r>
            <a:r>
              <a:rPr lang="es-ES" b="1" dirty="0" err="1">
                <a:solidFill>
                  <a:schemeClr val="dk1"/>
                </a:solidFill>
              </a:rPr>
              <a:t>patients</a:t>
            </a:r>
            <a:r>
              <a:rPr lang="es-ES" b="1" dirty="0">
                <a:solidFill>
                  <a:schemeClr val="dk1"/>
                </a:solidFill>
              </a:rPr>
              <a:t> </a:t>
            </a:r>
            <a:r>
              <a:rPr lang="es-ES" b="1" dirty="0" err="1">
                <a:solidFill>
                  <a:schemeClr val="dk1"/>
                </a:solidFill>
              </a:rPr>
              <a:t>treated</a:t>
            </a:r>
            <a:r>
              <a:rPr lang="es-ES" b="1" dirty="0">
                <a:solidFill>
                  <a:schemeClr val="dk1"/>
                </a:solidFill>
              </a:rPr>
              <a:t> (&gt;500k) and </a:t>
            </a:r>
            <a:r>
              <a:rPr lang="es-ES" b="1" dirty="0" err="1">
                <a:solidFill>
                  <a:schemeClr val="dk1"/>
                </a:solidFill>
              </a:rPr>
              <a:t>number</a:t>
            </a:r>
            <a:r>
              <a:rPr lang="es-ES" b="1" dirty="0">
                <a:solidFill>
                  <a:schemeClr val="dk1"/>
                </a:solidFill>
              </a:rPr>
              <a:t> </a:t>
            </a:r>
            <a:r>
              <a:rPr lang="es-ES" b="1" dirty="0" err="1">
                <a:solidFill>
                  <a:schemeClr val="dk1"/>
                </a:solidFill>
              </a:rPr>
              <a:t>of</a:t>
            </a:r>
            <a:r>
              <a:rPr lang="es-ES" b="1" dirty="0">
                <a:solidFill>
                  <a:schemeClr val="dk1"/>
                </a:solidFill>
              </a:rPr>
              <a:t> </a:t>
            </a:r>
            <a:r>
              <a:rPr lang="es-ES" b="1" dirty="0" err="1">
                <a:solidFill>
                  <a:schemeClr val="dk1"/>
                </a:solidFill>
              </a:rPr>
              <a:t>clinical</a:t>
            </a:r>
            <a:r>
              <a:rPr lang="es-ES" b="1" dirty="0">
                <a:solidFill>
                  <a:schemeClr val="dk1"/>
                </a:solidFill>
              </a:rPr>
              <a:t> </a:t>
            </a:r>
            <a:r>
              <a:rPr lang="es-ES" b="1" dirty="0" err="1">
                <a:solidFill>
                  <a:schemeClr val="dk1"/>
                </a:solidFill>
              </a:rPr>
              <a:t>facilities</a:t>
            </a:r>
            <a:endParaRPr lang="es-ES" b="1" dirty="0">
              <a:solidFill>
                <a:schemeClr val="dk1"/>
              </a:solidFill>
            </a:endParaRPr>
          </a:p>
          <a:p>
            <a:pPr marL="0" lvl="0" indent="0" algn="l" rtl="0">
              <a:spcBef>
                <a:spcPts val="0"/>
              </a:spcBef>
              <a:spcAft>
                <a:spcPts val="0"/>
              </a:spcAft>
              <a:buNone/>
            </a:pPr>
            <a:r>
              <a:rPr lang="es-ES" b="1" dirty="0">
                <a:solidFill>
                  <a:schemeClr val="dk1"/>
                </a:solidFill>
              </a:rPr>
              <a:t>- </a:t>
            </a:r>
            <a:r>
              <a:rPr lang="es-ES" b="1" dirty="0" err="1">
                <a:solidFill>
                  <a:schemeClr val="dk1"/>
                </a:solidFill>
              </a:rPr>
              <a:t>Since</a:t>
            </a:r>
            <a:r>
              <a:rPr lang="es-ES" b="1" dirty="0">
                <a:solidFill>
                  <a:schemeClr val="dk1"/>
                </a:solidFill>
              </a:rPr>
              <a:t> the </a:t>
            </a:r>
            <a:r>
              <a:rPr lang="es-ES" b="1" dirty="0" err="1">
                <a:solidFill>
                  <a:schemeClr val="dk1"/>
                </a:solidFill>
              </a:rPr>
              <a:t>five</a:t>
            </a:r>
            <a:r>
              <a:rPr lang="es-ES" b="1" dirty="0">
                <a:solidFill>
                  <a:schemeClr val="dk1"/>
                </a:solidFill>
              </a:rPr>
              <a:t> </a:t>
            </a:r>
            <a:r>
              <a:rPr lang="es-ES" b="1" dirty="0" err="1">
                <a:solidFill>
                  <a:schemeClr val="dk1"/>
                </a:solidFill>
              </a:rPr>
              <a:t>year</a:t>
            </a:r>
            <a:r>
              <a:rPr lang="es-ES" b="1" dirty="0">
                <a:solidFill>
                  <a:schemeClr val="dk1"/>
                </a:solidFill>
              </a:rPr>
              <a:t> </a:t>
            </a:r>
            <a:r>
              <a:rPr lang="es-ES" b="1" dirty="0" err="1">
                <a:solidFill>
                  <a:schemeClr val="dk1"/>
                </a:solidFill>
              </a:rPr>
              <a:t>survival</a:t>
            </a:r>
            <a:r>
              <a:rPr lang="es-ES" b="1" dirty="0">
                <a:solidFill>
                  <a:schemeClr val="dk1"/>
                </a:solidFill>
              </a:rPr>
              <a:t> </a:t>
            </a:r>
            <a:r>
              <a:rPr lang="es-ES" b="1" dirty="0" err="1">
                <a:solidFill>
                  <a:schemeClr val="dk1"/>
                </a:solidFill>
              </a:rPr>
              <a:t>rate</a:t>
            </a:r>
            <a:r>
              <a:rPr lang="es-ES" b="1" dirty="0">
                <a:solidFill>
                  <a:schemeClr val="dk1"/>
                </a:solidFill>
              </a:rPr>
              <a:t> </a:t>
            </a:r>
            <a:r>
              <a:rPr lang="es-ES" b="1" dirty="0" err="1">
                <a:solidFill>
                  <a:schemeClr val="dk1"/>
                </a:solidFill>
              </a:rPr>
              <a:t>for</a:t>
            </a:r>
            <a:r>
              <a:rPr lang="es-ES" b="1" dirty="0">
                <a:solidFill>
                  <a:schemeClr val="dk1"/>
                </a:solidFill>
              </a:rPr>
              <a:t> </a:t>
            </a:r>
            <a:r>
              <a:rPr lang="es-ES" b="1" dirty="0" err="1">
                <a:solidFill>
                  <a:schemeClr val="dk1"/>
                </a:solidFill>
              </a:rPr>
              <a:t>cancer</a:t>
            </a:r>
            <a:r>
              <a:rPr lang="es-ES" b="1" dirty="0">
                <a:solidFill>
                  <a:schemeClr val="dk1"/>
                </a:solidFill>
              </a:rPr>
              <a:t> </a:t>
            </a:r>
            <a:r>
              <a:rPr lang="es-ES" b="1" dirty="0" err="1">
                <a:solidFill>
                  <a:schemeClr val="dk1"/>
                </a:solidFill>
              </a:rPr>
              <a:t>is</a:t>
            </a:r>
            <a:r>
              <a:rPr lang="es-ES" b="1" dirty="0">
                <a:solidFill>
                  <a:schemeClr val="dk1"/>
                </a:solidFill>
              </a:rPr>
              <a:t> at </a:t>
            </a:r>
            <a:r>
              <a:rPr lang="es-ES" b="1" dirty="0" err="1">
                <a:solidFill>
                  <a:schemeClr val="dk1"/>
                </a:solidFill>
              </a:rPr>
              <a:t>approximately</a:t>
            </a:r>
            <a:r>
              <a:rPr lang="es-ES" b="1" dirty="0">
                <a:solidFill>
                  <a:schemeClr val="dk1"/>
                </a:solidFill>
              </a:rPr>
              <a:t> 70%, a </a:t>
            </a:r>
            <a:r>
              <a:rPr lang="es-ES" b="1" dirty="0" err="1">
                <a:solidFill>
                  <a:schemeClr val="dk1"/>
                </a:solidFill>
              </a:rPr>
              <a:t>priority</a:t>
            </a:r>
            <a:r>
              <a:rPr lang="es-ES" b="1" dirty="0">
                <a:solidFill>
                  <a:schemeClr val="dk1"/>
                </a:solidFill>
              </a:rPr>
              <a:t> </a:t>
            </a:r>
            <a:r>
              <a:rPr lang="es-ES" b="1" dirty="0" err="1">
                <a:solidFill>
                  <a:schemeClr val="dk1"/>
                </a:solidFill>
              </a:rPr>
              <a:t>is</a:t>
            </a:r>
            <a:r>
              <a:rPr lang="es-ES" b="1" dirty="0">
                <a:solidFill>
                  <a:schemeClr val="dk1"/>
                </a:solidFill>
              </a:rPr>
              <a:t> </a:t>
            </a:r>
            <a:r>
              <a:rPr lang="es-ES" b="1" dirty="0" err="1">
                <a:solidFill>
                  <a:schemeClr val="dk1"/>
                </a:solidFill>
              </a:rPr>
              <a:t>minimizing</a:t>
            </a:r>
            <a:r>
              <a:rPr lang="es-ES" b="1" dirty="0">
                <a:solidFill>
                  <a:schemeClr val="dk1"/>
                </a:solidFill>
              </a:rPr>
              <a:t> </a:t>
            </a:r>
            <a:r>
              <a:rPr lang="es-ES" b="1" dirty="0" err="1">
                <a:solidFill>
                  <a:schemeClr val="dk1"/>
                </a:solidFill>
              </a:rPr>
              <a:t>secondary</a:t>
            </a:r>
            <a:r>
              <a:rPr lang="es-ES" b="1" dirty="0">
                <a:solidFill>
                  <a:schemeClr val="dk1"/>
                </a:solidFill>
              </a:rPr>
              <a:t> </a:t>
            </a:r>
            <a:r>
              <a:rPr lang="es-ES" b="1" dirty="0" err="1">
                <a:solidFill>
                  <a:schemeClr val="dk1"/>
                </a:solidFill>
              </a:rPr>
              <a:t>effect</a:t>
            </a:r>
            <a:r>
              <a:rPr lang="es-ES" b="1" dirty="0">
                <a:solidFill>
                  <a:schemeClr val="dk1"/>
                </a:solidFill>
              </a:rPr>
              <a:t>, </a:t>
            </a:r>
            <a:r>
              <a:rPr lang="es-ES" b="1" dirty="0" err="1">
                <a:solidFill>
                  <a:schemeClr val="dk1"/>
                </a:solidFill>
              </a:rPr>
              <a:t>e.g</a:t>
            </a:r>
            <a:r>
              <a:rPr lang="es-ES" b="1" dirty="0">
                <a:solidFill>
                  <a:schemeClr val="dk1"/>
                </a:solidFill>
              </a:rPr>
              <a:t>. cognitive decline in </a:t>
            </a:r>
            <a:r>
              <a:rPr lang="es-ES" b="1" dirty="0" err="1">
                <a:solidFill>
                  <a:schemeClr val="dk1"/>
                </a:solidFill>
              </a:rPr>
              <a:t>pediatric</a:t>
            </a:r>
            <a:r>
              <a:rPr lang="es-ES" b="1" dirty="0">
                <a:solidFill>
                  <a:schemeClr val="dk1"/>
                </a:solidFill>
              </a:rPr>
              <a:t> </a:t>
            </a:r>
            <a:r>
              <a:rPr lang="es-ES" b="1" dirty="0" err="1">
                <a:solidFill>
                  <a:schemeClr val="dk1"/>
                </a:solidFill>
              </a:rPr>
              <a:t>pediatric</a:t>
            </a:r>
            <a:r>
              <a:rPr lang="es-ES" b="1" dirty="0">
                <a:solidFill>
                  <a:schemeClr val="dk1"/>
                </a:solidFill>
              </a:rPr>
              <a:t> CNS </a:t>
            </a:r>
            <a:r>
              <a:rPr lang="es-ES" b="1" dirty="0" err="1">
                <a:solidFill>
                  <a:schemeClr val="dk1"/>
                </a:solidFill>
              </a:rPr>
              <a:t>patients</a:t>
            </a:r>
            <a:r>
              <a:rPr lang="es-ES" b="1" dirty="0">
                <a:solidFill>
                  <a:schemeClr val="dk1"/>
                </a:solidFill>
              </a:rPr>
              <a:t> </a:t>
            </a:r>
            <a:r>
              <a:rPr lang="es-ES" b="1" dirty="0" err="1">
                <a:solidFill>
                  <a:schemeClr val="dk1"/>
                </a:solidFill>
              </a:rPr>
              <a:t>or</a:t>
            </a:r>
            <a:r>
              <a:rPr lang="es-ES" b="1" dirty="0">
                <a:solidFill>
                  <a:schemeClr val="dk1"/>
                </a:solidFill>
              </a:rPr>
              <a:t> xerostomía in head and </a:t>
            </a:r>
            <a:r>
              <a:rPr lang="es-ES" b="1" dirty="0" err="1">
                <a:solidFill>
                  <a:schemeClr val="dk1"/>
                </a:solidFill>
              </a:rPr>
              <a:t>neck</a:t>
            </a:r>
            <a:r>
              <a:rPr lang="es-ES" b="1" dirty="0">
                <a:solidFill>
                  <a:schemeClr val="dk1"/>
                </a:solidFill>
              </a:rPr>
              <a:t> </a:t>
            </a:r>
            <a:r>
              <a:rPr lang="es-ES" b="1" dirty="0" err="1">
                <a:solidFill>
                  <a:schemeClr val="dk1"/>
                </a:solidFill>
              </a:rPr>
              <a:t>patients</a:t>
            </a:r>
            <a:endParaRPr b="1" dirty="0">
              <a:solidFill>
                <a:schemeClr val="dk1"/>
              </a:solidFill>
            </a:endParaRPr>
          </a:p>
        </p:txBody>
      </p:sp>
    </p:spTree>
    <p:extLst>
      <p:ext uri="{BB962C8B-B14F-4D97-AF65-F5344CB8AC3E}">
        <p14:creationId xmlns:p14="http://schemas.microsoft.com/office/powerpoint/2010/main" val="356960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e62556ab85_2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e62556ab85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a:extLst>
            <a:ext uri="{FF2B5EF4-FFF2-40B4-BE49-F238E27FC236}">
              <a16:creationId xmlns:a16="http://schemas.microsoft.com/office/drawing/2014/main" id="{720F281D-003B-5246-53A7-E6F3B0E37968}"/>
            </a:ext>
          </a:extLst>
        </p:cNvPr>
        <p:cNvGrpSpPr/>
        <p:nvPr/>
      </p:nvGrpSpPr>
      <p:grpSpPr>
        <a:xfrm>
          <a:off x="0" y="0"/>
          <a:ext cx="0" cy="0"/>
          <a:chOff x="0" y="0"/>
          <a:chExt cx="0" cy="0"/>
        </a:xfrm>
      </p:grpSpPr>
      <p:sp>
        <p:nvSpPr>
          <p:cNvPr id="270" name="Google Shape;270;g2e4fccb61c3_1_8:notes">
            <a:extLst>
              <a:ext uri="{FF2B5EF4-FFF2-40B4-BE49-F238E27FC236}">
                <a16:creationId xmlns:a16="http://schemas.microsoft.com/office/drawing/2014/main" id="{B76A2655-895C-AF91-22B0-E21B5CFF4F4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e4fccb61c3_1_8:notes">
            <a:extLst>
              <a:ext uri="{FF2B5EF4-FFF2-40B4-BE49-F238E27FC236}">
                <a16:creationId xmlns:a16="http://schemas.microsoft.com/office/drawing/2014/main" id="{A8562744-6982-783C-0818-D7CB9BC2C9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623791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a:extLst>
            <a:ext uri="{FF2B5EF4-FFF2-40B4-BE49-F238E27FC236}">
              <a16:creationId xmlns:a16="http://schemas.microsoft.com/office/drawing/2014/main" id="{FD093029-56E8-257B-BEA5-BDA5BE33929C}"/>
            </a:ext>
          </a:extLst>
        </p:cNvPr>
        <p:cNvGrpSpPr/>
        <p:nvPr/>
      </p:nvGrpSpPr>
      <p:grpSpPr>
        <a:xfrm>
          <a:off x="0" y="0"/>
          <a:ext cx="0" cy="0"/>
          <a:chOff x="0" y="0"/>
          <a:chExt cx="0" cy="0"/>
        </a:xfrm>
      </p:grpSpPr>
      <p:sp>
        <p:nvSpPr>
          <p:cNvPr id="270" name="Google Shape;270;g2e4fccb61c3_1_8:notes">
            <a:extLst>
              <a:ext uri="{FF2B5EF4-FFF2-40B4-BE49-F238E27FC236}">
                <a16:creationId xmlns:a16="http://schemas.microsoft.com/office/drawing/2014/main" id="{A377E9AA-2946-8938-23C8-7021ACE182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e4fccb61c3_1_8:notes">
            <a:extLst>
              <a:ext uri="{FF2B5EF4-FFF2-40B4-BE49-F238E27FC236}">
                <a16:creationId xmlns:a16="http://schemas.microsoft.com/office/drawing/2014/main" id="{740297FF-A857-E87E-CB09-18543C68D2F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37673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e4e392ea88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e4e392ea88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a:extLst>
            <a:ext uri="{FF2B5EF4-FFF2-40B4-BE49-F238E27FC236}">
              <a16:creationId xmlns:a16="http://schemas.microsoft.com/office/drawing/2014/main" id="{BEBEDE42-587D-6DBE-3FDE-F224ACD27F14}"/>
            </a:ext>
          </a:extLst>
        </p:cNvPr>
        <p:cNvGrpSpPr/>
        <p:nvPr/>
      </p:nvGrpSpPr>
      <p:grpSpPr>
        <a:xfrm>
          <a:off x="0" y="0"/>
          <a:ext cx="0" cy="0"/>
          <a:chOff x="0" y="0"/>
          <a:chExt cx="0" cy="0"/>
        </a:xfrm>
      </p:grpSpPr>
      <p:sp>
        <p:nvSpPr>
          <p:cNvPr id="284" name="Google Shape;284;g2e4e392ea88_0_193:notes">
            <a:extLst>
              <a:ext uri="{FF2B5EF4-FFF2-40B4-BE49-F238E27FC236}">
                <a16:creationId xmlns:a16="http://schemas.microsoft.com/office/drawing/2014/main" id="{B3B4645B-D61A-348A-72DF-6704FE332D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e4e392ea88_0_193:notes">
            <a:extLst>
              <a:ext uri="{FF2B5EF4-FFF2-40B4-BE49-F238E27FC236}">
                <a16:creationId xmlns:a16="http://schemas.microsoft.com/office/drawing/2014/main" id="{12042322-CAD3-6EA8-09AF-C101B042B6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err="1"/>
              <a:t>Question</a:t>
            </a:r>
            <a:r>
              <a:rPr lang="es-ES" dirty="0"/>
              <a:t> </a:t>
            </a:r>
            <a:r>
              <a:rPr lang="es-ES" dirty="0" err="1"/>
              <a:t>may</a:t>
            </a:r>
            <a:r>
              <a:rPr lang="es-ES" dirty="0"/>
              <a:t> be: </a:t>
            </a:r>
            <a:r>
              <a:rPr lang="es-ES" dirty="0" err="1"/>
              <a:t>why</a:t>
            </a:r>
            <a:r>
              <a:rPr lang="es-ES" dirty="0"/>
              <a:t> </a:t>
            </a:r>
            <a:r>
              <a:rPr lang="es-ES" dirty="0" err="1"/>
              <a:t>is</a:t>
            </a:r>
            <a:r>
              <a:rPr lang="es-ES" dirty="0"/>
              <a:t> </a:t>
            </a:r>
            <a:r>
              <a:rPr lang="es-ES" dirty="0" err="1"/>
              <a:t>nnFormer</a:t>
            </a:r>
            <a:r>
              <a:rPr lang="es-ES" dirty="0"/>
              <a:t> </a:t>
            </a:r>
            <a:r>
              <a:rPr lang="es-ES" dirty="0" err="1"/>
              <a:t>outperforming</a:t>
            </a:r>
            <a:r>
              <a:rPr lang="es-ES" dirty="0"/>
              <a:t> </a:t>
            </a:r>
            <a:r>
              <a:rPr lang="es-ES" dirty="0" err="1"/>
              <a:t>other</a:t>
            </a:r>
            <a:r>
              <a:rPr lang="es-ES" dirty="0"/>
              <a:t> </a:t>
            </a:r>
            <a:r>
              <a:rPr lang="es-ES" dirty="0" err="1"/>
              <a:t>models</a:t>
            </a:r>
            <a:r>
              <a:rPr lang="es-ES" dirty="0"/>
              <a:t>?</a:t>
            </a:r>
            <a:endParaRPr dirty="0"/>
          </a:p>
        </p:txBody>
      </p:sp>
    </p:spTree>
    <p:extLst>
      <p:ext uri="{BB962C8B-B14F-4D97-AF65-F5344CB8AC3E}">
        <p14:creationId xmlns:p14="http://schemas.microsoft.com/office/powerpoint/2010/main" val="659334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e4e392ea88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e4e392ea88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A5CF4-B43E-C6AA-A048-5195B8EFC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F9AB81-1AF5-877D-9A95-C1BFFDD96DD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2F044BF-E944-7EE2-10A6-A505CE599ED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524027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a:extLst>
            <a:ext uri="{FF2B5EF4-FFF2-40B4-BE49-F238E27FC236}">
              <a16:creationId xmlns:a16="http://schemas.microsoft.com/office/drawing/2014/main" id="{C33E0A4E-7CA1-C997-271C-4E5B61C4AE6D}"/>
            </a:ext>
          </a:extLst>
        </p:cNvPr>
        <p:cNvGrpSpPr/>
        <p:nvPr/>
      </p:nvGrpSpPr>
      <p:grpSpPr>
        <a:xfrm>
          <a:off x="0" y="0"/>
          <a:ext cx="0" cy="0"/>
          <a:chOff x="0" y="0"/>
          <a:chExt cx="0" cy="0"/>
        </a:xfrm>
      </p:grpSpPr>
      <p:sp>
        <p:nvSpPr>
          <p:cNvPr id="249" name="Google Shape;249;g2e4fccb61c3_1_1:notes">
            <a:extLst>
              <a:ext uri="{FF2B5EF4-FFF2-40B4-BE49-F238E27FC236}">
                <a16:creationId xmlns:a16="http://schemas.microsoft.com/office/drawing/2014/main" id="{2F43EFCB-B80A-9F69-98BF-3573340DBC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e4fccb61c3_1_1:notes">
            <a:extLst>
              <a:ext uri="{FF2B5EF4-FFF2-40B4-BE49-F238E27FC236}">
                <a16:creationId xmlns:a16="http://schemas.microsoft.com/office/drawing/2014/main" id="{71C3122B-409E-E76B-A5BE-E3FC016CF3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sz="36000" baseline="-25000" dirty="0"/>
              <a:t>Data </a:t>
            </a:r>
            <a:r>
              <a:rPr lang="es-ES" sz="36000" baseline="-25000" dirty="0" err="1"/>
              <a:t>infrautilized</a:t>
            </a:r>
            <a:endParaRPr sz="36000" baseline="-25000" dirty="0"/>
          </a:p>
        </p:txBody>
      </p:sp>
    </p:spTree>
    <p:extLst>
      <p:ext uri="{BB962C8B-B14F-4D97-AF65-F5344CB8AC3E}">
        <p14:creationId xmlns:p14="http://schemas.microsoft.com/office/powerpoint/2010/main" val="4789969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e4fccb61c3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e4fccb61c3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s-ES" b="1"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e35386c5b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e35386c5b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dirty="0">
                <a:solidFill>
                  <a:schemeClr val="dk1"/>
                </a:solidFill>
              </a:rPr>
              <a:t>- treatment are very sensitive to uncertainties due to the highly localized dose delivery make the </a:t>
            </a:r>
            <a:endParaRPr lang="es-ES" b="1" dirty="0">
              <a:solidFill>
                <a:schemeClr val="dk1"/>
              </a:solidFill>
            </a:endParaRPr>
          </a:p>
          <a:p>
            <a:pPr marL="171450" lvl="0" indent="-171450" algn="l" rtl="0">
              <a:spcBef>
                <a:spcPts val="0"/>
              </a:spcBef>
              <a:spcAft>
                <a:spcPts val="0"/>
              </a:spcAft>
              <a:buFontTx/>
              <a:buChar char="-"/>
            </a:pPr>
            <a:r>
              <a:rPr lang="es-ES" b="1" dirty="0" err="1">
                <a:solidFill>
                  <a:schemeClr val="dk1"/>
                </a:solidFill>
              </a:rPr>
              <a:t>Margins</a:t>
            </a:r>
            <a:r>
              <a:rPr lang="es-ES" b="1" dirty="0">
                <a:solidFill>
                  <a:schemeClr val="dk1"/>
                </a:solidFill>
              </a:rPr>
              <a:t> are </a:t>
            </a:r>
            <a:r>
              <a:rPr lang="es-ES" b="1" dirty="0" err="1">
                <a:solidFill>
                  <a:schemeClr val="dk1"/>
                </a:solidFill>
              </a:rPr>
              <a:t>introduced</a:t>
            </a:r>
            <a:r>
              <a:rPr lang="es-ES" b="1" dirty="0">
                <a:solidFill>
                  <a:schemeClr val="dk1"/>
                </a:solidFill>
              </a:rPr>
              <a:t> in the </a:t>
            </a:r>
            <a:r>
              <a:rPr lang="es-ES" b="1" dirty="0" err="1">
                <a:solidFill>
                  <a:schemeClr val="dk1"/>
                </a:solidFill>
              </a:rPr>
              <a:t>planning</a:t>
            </a:r>
            <a:r>
              <a:rPr lang="es-ES" b="1" dirty="0">
                <a:solidFill>
                  <a:schemeClr val="dk1"/>
                </a:solidFill>
              </a:rPr>
              <a:t> target volumen to </a:t>
            </a:r>
            <a:r>
              <a:rPr lang="es-ES" b="1" dirty="0" err="1">
                <a:solidFill>
                  <a:schemeClr val="dk1"/>
                </a:solidFill>
              </a:rPr>
              <a:t>ensure</a:t>
            </a:r>
            <a:r>
              <a:rPr lang="es-ES" b="1" dirty="0">
                <a:solidFill>
                  <a:schemeClr val="dk1"/>
                </a:solidFill>
              </a:rPr>
              <a:t> </a:t>
            </a:r>
            <a:r>
              <a:rPr lang="es-ES" b="1" dirty="0" err="1">
                <a:solidFill>
                  <a:schemeClr val="dk1"/>
                </a:solidFill>
              </a:rPr>
              <a:t>that</a:t>
            </a:r>
            <a:r>
              <a:rPr lang="es-ES" b="1" dirty="0">
                <a:solidFill>
                  <a:schemeClr val="dk1"/>
                </a:solidFill>
              </a:rPr>
              <a:t> </a:t>
            </a:r>
            <a:r>
              <a:rPr lang="es-ES" b="1" dirty="0" err="1">
                <a:solidFill>
                  <a:schemeClr val="dk1"/>
                </a:solidFill>
              </a:rPr>
              <a:t>there</a:t>
            </a:r>
            <a:r>
              <a:rPr lang="es-ES" b="1" dirty="0">
                <a:solidFill>
                  <a:schemeClr val="dk1"/>
                </a:solidFill>
              </a:rPr>
              <a:t> </a:t>
            </a:r>
            <a:r>
              <a:rPr lang="es-ES" b="1" dirty="0" err="1">
                <a:solidFill>
                  <a:schemeClr val="dk1"/>
                </a:solidFill>
              </a:rPr>
              <a:t>is</a:t>
            </a:r>
            <a:r>
              <a:rPr lang="es-ES" b="1" dirty="0">
                <a:solidFill>
                  <a:schemeClr val="dk1"/>
                </a:solidFill>
              </a:rPr>
              <a:t> no </a:t>
            </a:r>
            <a:r>
              <a:rPr lang="es-ES" b="1" dirty="0" err="1">
                <a:solidFill>
                  <a:schemeClr val="dk1"/>
                </a:solidFill>
              </a:rPr>
              <a:t>cancer</a:t>
            </a:r>
            <a:r>
              <a:rPr lang="es-ES" b="1" dirty="0">
                <a:solidFill>
                  <a:schemeClr val="dk1"/>
                </a:solidFill>
              </a:rPr>
              <a:t> </a:t>
            </a:r>
            <a:r>
              <a:rPr lang="es-ES" b="1" dirty="0" err="1">
                <a:solidFill>
                  <a:schemeClr val="dk1"/>
                </a:solidFill>
              </a:rPr>
              <a:t>recurrence</a:t>
            </a:r>
            <a:endParaRPr lang="es-ES" b="1"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EB2DD544-651B-4B1F-13BB-88FD637E5D40}"/>
            </a:ext>
          </a:extLst>
        </p:cNvPr>
        <p:cNvGrpSpPr/>
        <p:nvPr/>
      </p:nvGrpSpPr>
      <p:grpSpPr>
        <a:xfrm>
          <a:off x="0" y="0"/>
          <a:ext cx="0" cy="0"/>
          <a:chOff x="0" y="0"/>
          <a:chExt cx="0" cy="0"/>
        </a:xfrm>
      </p:grpSpPr>
      <p:sp>
        <p:nvSpPr>
          <p:cNvPr id="62" name="Google Shape;62;g2e35386c5b4_0_19:notes">
            <a:extLst>
              <a:ext uri="{FF2B5EF4-FFF2-40B4-BE49-F238E27FC236}">
                <a16:creationId xmlns:a16="http://schemas.microsoft.com/office/drawing/2014/main" id="{0100AD48-5E46-B385-02D3-A24A0C4716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e35386c5b4_0_19:notes">
            <a:extLst>
              <a:ext uri="{FF2B5EF4-FFF2-40B4-BE49-F238E27FC236}">
                <a16:creationId xmlns:a16="http://schemas.microsoft.com/office/drawing/2014/main" id="{7BBC69D1-4525-41EE-3DF6-EBC4F248FF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noProof="0" dirty="0">
                <a:solidFill>
                  <a:schemeClr val="dk1"/>
                </a:solidFill>
                <a:latin typeface="Helvetica Neue Light" panose="020B0604020202020204" charset="0"/>
                <a:ea typeface="Helvetica Neue"/>
                <a:cs typeface="Helvetica Neue"/>
                <a:sym typeface="Helvetica Neue"/>
              </a:rPr>
              <a:t>Since protons stop inside the patient, dose delivery verification </a:t>
            </a:r>
            <a:r>
              <a:rPr lang="en-GB" sz="1100" noProof="0" dirty="0" err="1">
                <a:solidFill>
                  <a:schemeClr val="dk1"/>
                </a:solidFill>
                <a:latin typeface="Helvetica Neue Light" panose="020B0604020202020204" charset="0"/>
                <a:ea typeface="Helvetica Neue"/>
                <a:cs typeface="Helvetica Neue"/>
                <a:sym typeface="Helvetica Neue"/>
              </a:rPr>
              <a:t>relis</a:t>
            </a:r>
            <a:r>
              <a:rPr lang="en-GB" sz="1100" noProof="0" dirty="0">
                <a:solidFill>
                  <a:schemeClr val="dk1"/>
                </a:solidFill>
                <a:latin typeface="Helvetica Neue Light" panose="020B0604020202020204" charset="0"/>
                <a:ea typeface="Helvetica Neue"/>
                <a:cs typeface="Helvetica Neue"/>
                <a:sym typeface="Helvetica Neue"/>
              </a:rPr>
              <a:t> on secondary emissions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0" dirty="0"/>
              <a:t>Positron Emission Tomography has been studied the most and the approach I consider in my work</a:t>
            </a:r>
          </a:p>
          <a:p>
            <a:pPr marL="0" lvl="0" indent="0" algn="l" rtl="0">
              <a:spcBef>
                <a:spcPts val="0"/>
              </a:spcBef>
              <a:spcAft>
                <a:spcPts val="0"/>
              </a:spcAft>
              <a:buNone/>
            </a:pPr>
            <a:endParaRPr lang="en-GB"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chemeClr val="dk1"/>
                </a:solidFill>
              </a:rPr>
              <a:t>We need to know where the radiation, which is usually called radiation dose, or dose is delivered to know if treatment has gone as planned or if we have damaged healthy tissue and underdosed the </a:t>
            </a:r>
            <a:r>
              <a:rPr lang="en-GB" dirty="0" err="1">
                <a:solidFill>
                  <a:schemeClr val="dk1"/>
                </a:solidFill>
              </a:rPr>
              <a:t>tumor</a:t>
            </a:r>
            <a:r>
              <a:rPr lang="en-GB" dirty="0">
                <a:solidFill>
                  <a:schemeClr val="dk1"/>
                </a:solidFill>
              </a:rPr>
              <a:t>. </a:t>
            </a:r>
            <a:r>
              <a:rPr lang="en-GB" b="1" dirty="0"/>
              <a:t>Since radiation therapy treatments are spaced across around 30 sessions, dose delivery errors in one session can be corrected in following sessions</a:t>
            </a:r>
          </a:p>
          <a:p>
            <a:pPr marL="0" lvl="0" indent="0" algn="l" rtl="0">
              <a:spcBef>
                <a:spcPts val="0"/>
              </a:spcBef>
              <a:spcAft>
                <a:spcPts val="0"/>
              </a:spcAft>
              <a:buNone/>
            </a:pPr>
            <a:endParaRPr lang="en-GB" b="0" dirty="0"/>
          </a:p>
        </p:txBody>
      </p:sp>
    </p:spTree>
    <p:extLst>
      <p:ext uri="{BB962C8B-B14F-4D97-AF65-F5344CB8AC3E}">
        <p14:creationId xmlns:p14="http://schemas.microsoft.com/office/powerpoint/2010/main" val="2343074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e4a28dc0f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e4a28dc0f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dirty="0"/>
              <a:t>W</a:t>
            </a:r>
            <a:r>
              <a:rPr lang="es" dirty="0"/>
              <a:t>e can compare obtained and expected PET distributions, but it is not as insightful</a:t>
            </a:r>
            <a:endParaRPr dirty="0"/>
          </a:p>
          <a:p>
            <a:pPr marL="457200" lvl="0" indent="-298450" algn="l" rtl="0">
              <a:spcBef>
                <a:spcPts val="0"/>
              </a:spcBef>
              <a:spcAft>
                <a:spcPts val="0"/>
              </a:spcAft>
              <a:buSzPts val="1100"/>
              <a:buChar char="-"/>
            </a:pPr>
            <a:r>
              <a:rPr lang="es" dirty="0"/>
              <a:t>the conversion from PET to dose is not straightforward because, while dose depositions are related to interactions between protons and the atomic electrons, destroying the cell dna, PET activations correspond to nuclear interactions, and thus take place at different energies and are not directly correlated. unrealistic datasets do not consider effects that will appear in the clinical practice and that our model needs to be shown in training so that it can work in the clinical practice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1" dirty="0"/>
              <a:t>M</a:t>
            </a:r>
            <a:r>
              <a:rPr lang="es" b="1" dirty="0"/>
              <a:t>ade key advancements</a:t>
            </a:r>
          </a:p>
          <a:p>
            <a:pPr marL="158750" lvl="0" indent="0" algn="l" rtl="0">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a:extLst>
            <a:ext uri="{FF2B5EF4-FFF2-40B4-BE49-F238E27FC236}">
              <a16:creationId xmlns:a16="http://schemas.microsoft.com/office/drawing/2014/main" id="{1DC8B0BC-C16D-FF0B-41EB-7F0D7D1C8C6E}"/>
            </a:ext>
          </a:extLst>
        </p:cNvPr>
        <p:cNvGrpSpPr/>
        <p:nvPr/>
      </p:nvGrpSpPr>
      <p:grpSpPr>
        <a:xfrm>
          <a:off x="0" y="0"/>
          <a:ext cx="0" cy="0"/>
          <a:chOff x="0" y="0"/>
          <a:chExt cx="0" cy="0"/>
        </a:xfrm>
      </p:grpSpPr>
      <p:sp>
        <p:nvSpPr>
          <p:cNvPr id="107" name="Google Shape;107;g2e4e392ea88_0_11:notes">
            <a:extLst>
              <a:ext uri="{FF2B5EF4-FFF2-40B4-BE49-F238E27FC236}">
                <a16:creationId xmlns:a16="http://schemas.microsoft.com/office/drawing/2014/main" id="{9B590BED-86B3-0DD2-08BC-7723E9F3E0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e4e392ea88_0_11:notes">
            <a:extLst>
              <a:ext uri="{FF2B5EF4-FFF2-40B4-BE49-F238E27FC236}">
                <a16:creationId xmlns:a16="http://schemas.microsoft.com/office/drawing/2014/main" id="{8731B5FD-9541-5DD4-319A-CDF0B3BAFD2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dirty="0"/>
              <a:t>Treatment deviations reflect how treatment might go wrong</a:t>
            </a:r>
          </a:p>
        </p:txBody>
      </p:sp>
    </p:spTree>
    <p:extLst>
      <p:ext uri="{BB962C8B-B14F-4D97-AF65-F5344CB8AC3E}">
        <p14:creationId xmlns:p14="http://schemas.microsoft.com/office/powerpoint/2010/main" val="1714469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atin typeface="Helvetica Neue Light" panose="020B060402020202020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atin typeface="Helvetica Neue Light" panose="020B0604020202020204"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atin typeface="Helvetica Neue Light" panose="020B060402020202020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extLst>
      <p:ext uri="{BB962C8B-B14F-4D97-AF65-F5344CB8AC3E}">
        <p14:creationId xmlns:p14="http://schemas.microsoft.com/office/powerpoint/2010/main" val="918633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atin typeface="Helvetica Neue Light" panose="020B060402020202020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atin typeface="Helvetica Neue Light" panose="020B0604020202020204" charset="0"/>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atin typeface="Helvetica Neue Light" panose="020B060402020202020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atin typeface="Helvetica Neue Light" panose="020B0604020202020204"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atin typeface="Helvetica Neue Light" panose="020B0604020202020204"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atin typeface="Helvetica Neue Light" panose="020B060402020202020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atin typeface="Helvetica Neue Light" panose="020B0604020202020204"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atin typeface="Helvetica Neue Light" panose="020B0604020202020204"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atin typeface="Helvetica Neue Light" panose="020B060402020202020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atin typeface="Helvetica Neue Light" panose="020B060402020202020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atin typeface="Helvetica Neue Light" panose="020B060402020202020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atin typeface="Helvetica Neue Light" panose="020B0604020202020204" charset="0"/>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atin typeface="Helvetica Neue Light" panose="020B0604020202020204" charset="0"/>
              </a:defRPr>
            </a:lvl1pPr>
          </a:lstStyle>
          <a:p>
            <a:endParaRPr dirty="0"/>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atin typeface="Helvetica Neue Light" panose="020B0604020202020204"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atin typeface="Helvetica Neue Light" panose="020B0604020202020204" charset="0"/>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dirty="0"/>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1pPr>
            <a:lvl2pPr lvl="1">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2pPr>
            <a:lvl3pPr lvl="2">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3pPr>
            <a:lvl4pPr lvl="3">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4pPr>
            <a:lvl5pPr lvl="4">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5pPr>
            <a:lvl6pPr lvl="5">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6pPr>
            <a:lvl7pPr lvl="6">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7pPr>
            <a:lvl8pPr lvl="7">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8pPr>
            <a:lvl9pPr lvl="8">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Helvetica Neue"/>
              <a:buChar char="●"/>
              <a:defRPr sz="1800">
                <a:solidFill>
                  <a:schemeClr val="dk1"/>
                </a:solidFill>
                <a:latin typeface="Helvetica Neue"/>
                <a:ea typeface="Helvetica Neue"/>
                <a:cs typeface="Helvetica Neue"/>
                <a:sym typeface="Helvetica Neue"/>
              </a:defRPr>
            </a:lvl1pPr>
            <a:lvl2pPr marL="914400" lvl="1" indent="-31750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2pPr>
            <a:lvl3pPr marL="1371600" lvl="2" indent="-31750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3pPr>
            <a:lvl4pPr marL="1828800" lvl="3" indent="-31750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4pPr>
            <a:lvl5pPr marL="2286000" lvl="4" indent="-31750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5pPr>
            <a:lvl6pPr marL="2743200" lvl="5" indent="-31750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6pPr>
            <a:lvl7pPr marL="3200400" lvl="6" indent="-31750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7pPr>
            <a:lvl8pPr marL="3657600" lvl="7" indent="-31750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8pPr>
            <a:lvl9pPr marL="4114800" lvl="8" indent="-31750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Helvetica Neue Light" panose="020B0604020202020204" charset="0"/>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s" smtClean="0"/>
              <a:pPr/>
              <a:t>‹#›</a:t>
            </a:fld>
            <a:endParaRPr lang="es"/>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 Neue Light" panose="020B0604020202020204" charset="0"/>
          <a:ea typeface="Helvetica Neue Light" panose="020B060402020202020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 Neue Light" panose="020B0604020202020204" charset="0"/>
          <a:ea typeface="Helvetica Neue Light" panose="020B060402020202020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cabrale@ucm.es"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hyperlink" Target="https://github.com/pcabrales/prototwin-pet" TargetMode="External"/><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hyperlink" Target="https://doi.org/10.1109/TRPMS.2025.3531536" TargetMode="Externa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hyperlink" Target="https://github.com/pcabrales/prototwin-pet"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hyperlink" Target="https://github.com/pcabrales/prototwin-pet" TargetMode="External"/><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hyperlink" Target="https://doi.org/10.1109/TRPMS.2025.3531536" TargetMode="Externa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pcabrales/prototwin-pet" TargetMode="External"/><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hyperlink" Target="https://doi.org/10.1109/TRPMS.2025.3531536" TargetMode="Externa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hyperlink" Target="https://doi.org/10.1109/TRPMS.2025.3531536"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hyperlink" Target="https://github.com/pcabrales/prototwin-pet" TargetMode="External"/><Relationship Id="rId10" Type="http://schemas.openxmlformats.org/officeDocument/2006/relationships/image" Target="../media/image37.png"/><Relationship Id="rId4" Type="http://schemas.openxmlformats.org/officeDocument/2006/relationships/image" Target="../media/image25.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27.jp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3.sv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4.sv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gi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3.gif"/><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2.png"/><Relationship Id="rId26" Type="http://schemas.openxmlformats.org/officeDocument/2006/relationships/image" Target="../media/image89.png"/><Relationship Id="rId3" Type="http://schemas.openxmlformats.org/officeDocument/2006/relationships/image" Target="../media/image68.png"/><Relationship Id="rId21" Type="http://schemas.openxmlformats.org/officeDocument/2006/relationships/image" Target="../media/image85.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1.png"/><Relationship Id="rId25" Type="http://schemas.openxmlformats.org/officeDocument/2006/relationships/image" Target="../media/image88.jpg"/><Relationship Id="rId2" Type="http://schemas.openxmlformats.org/officeDocument/2006/relationships/notesSlide" Target="../notesSlides/notesSlide33.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hyperlink" Target="https://github.com/pcabrales/" TargetMode="External"/><Relationship Id="rId5" Type="http://schemas.openxmlformats.org/officeDocument/2006/relationships/image" Target="../media/image70.png"/><Relationship Id="rId15" Type="http://schemas.openxmlformats.org/officeDocument/2006/relationships/image" Target="../media/image6.png"/><Relationship Id="rId23" Type="http://schemas.openxmlformats.org/officeDocument/2006/relationships/image" Target="../media/image87.png"/><Relationship Id="rId28" Type="http://schemas.openxmlformats.org/officeDocument/2006/relationships/image" Target="../media/image90.jp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6.png"/><Relationship Id="rId27"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97.png"/><Relationship Id="rId5" Type="http://schemas.openxmlformats.org/officeDocument/2006/relationships/image" Target="../media/image92.png"/><Relationship Id="rId10" Type="http://schemas.openxmlformats.org/officeDocument/2006/relationships/image" Target="../media/image96.png"/><Relationship Id="rId4" Type="http://schemas.openxmlformats.org/officeDocument/2006/relationships/image" Target="../media/image73.png"/><Relationship Id="rId9" Type="http://schemas.openxmlformats.org/officeDocument/2006/relationships/image" Target="../media/image95.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56.jpe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g"/><Relationship Id="rId7"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jpg"/><Relationship Id="rId9" Type="http://schemas.openxmlformats.org/officeDocument/2006/relationships/image" Target="../media/image105.jpg"/></Relationships>
</file>

<file path=ppt/slides/_rels/slide39.xml.rels><?xml version="1.0" encoding="UTF-8" standalone="yes"?>
<Relationships xmlns="http://schemas.openxmlformats.org/package/2006/relationships"><Relationship Id="rId3" Type="http://schemas.openxmlformats.org/officeDocument/2006/relationships/hyperlink" Target="mailto:pcabrale@ucm.es" TargetMode="External"/><Relationship Id="rId7" Type="http://schemas.openxmlformats.org/officeDocument/2006/relationships/image" Target="../media/image88.jp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63.gif"/><Relationship Id="rId5" Type="http://schemas.openxmlformats.org/officeDocument/2006/relationships/image" Target="../media/image108.jpg"/><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mailto:pcabrale@ucm.es" TargetMode="External"/><Relationship Id="rId7" Type="http://schemas.openxmlformats.org/officeDocument/2006/relationships/image" Target="../media/image109.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4.gif"/><Relationship Id="rId5" Type="http://schemas.openxmlformats.org/officeDocument/2006/relationships/image" Target="../media/image63.gif"/><Relationship Id="rId4" Type="http://schemas.openxmlformats.org/officeDocument/2006/relationships/image" Target="../media/image88.jpg"/></Relationships>
</file>

<file path=ppt/slides/_rels/slide42.xml.rels><?xml version="1.0" encoding="UTF-8" standalone="yes"?>
<Relationships xmlns="http://schemas.openxmlformats.org/package/2006/relationships"><Relationship Id="rId8" Type="http://schemas.openxmlformats.org/officeDocument/2006/relationships/image" Target="../media/image64.gif"/><Relationship Id="rId3" Type="http://schemas.openxmlformats.org/officeDocument/2006/relationships/hyperlink" Target="mailto:pcabrale@ucm.es" TargetMode="External"/><Relationship Id="rId7" Type="http://schemas.openxmlformats.org/officeDocument/2006/relationships/image" Target="../media/image63.gif"/><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88.jpg"/></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15.jpg"/><Relationship Id="rId5" Type="http://schemas.openxmlformats.org/officeDocument/2006/relationships/image" Target="../media/image650.png"/><Relationship Id="rId4" Type="http://schemas.openxmlformats.org/officeDocument/2006/relationships/image" Target="../media/image114.png"/></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116.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56.jpe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8" Type="http://schemas.openxmlformats.org/officeDocument/2006/relationships/image" Target="../media/image64.gif"/><Relationship Id="rId3" Type="http://schemas.openxmlformats.org/officeDocument/2006/relationships/hyperlink" Target="mailto:pcabrale@ucm.es" TargetMode="External"/><Relationship Id="rId7" Type="http://schemas.openxmlformats.org/officeDocument/2006/relationships/image" Target="../media/image63.gif"/><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88.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9.png"/><Relationship Id="rId7"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image" Target="../media/image20.sv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hyperlink" Target="https://github.com/pcabrales/prototwin-pet" TargetMode="External"/><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hyperlink" Target="https://doi.org/10.1109/TRPMS.2025.3531536" TargetMode="Externa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F4D4CE50-3152-53DE-42D6-08C59FFE88D0}"/>
            </a:ext>
          </a:extLst>
        </p:cNvPr>
        <p:cNvGrpSpPr/>
        <p:nvPr/>
      </p:nvGrpSpPr>
      <p:grpSpPr>
        <a:xfrm>
          <a:off x="0" y="0"/>
          <a:ext cx="0" cy="0"/>
          <a:chOff x="0" y="0"/>
          <a:chExt cx="0" cy="0"/>
        </a:xfrm>
      </p:grpSpPr>
      <p:sp>
        <p:nvSpPr>
          <p:cNvPr id="54" name="Google Shape;54;p13">
            <a:extLst>
              <a:ext uri="{FF2B5EF4-FFF2-40B4-BE49-F238E27FC236}">
                <a16:creationId xmlns:a16="http://schemas.microsoft.com/office/drawing/2014/main" id="{1276D512-ECD2-579D-A424-590AE4766768}"/>
              </a:ext>
            </a:extLst>
          </p:cNvPr>
          <p:cNvSpPr txBox="1"/>
          <p:nvPr/>
        </p:nvSpPr>
        <p:spPr>
          <a:xfrm>
            <a:off x="-203814" y="877388"/>
            <a:ext cx="9551628" cy="1468764"/>
          </a:xfrm>
          <a:prstGeom prst="rect">
            <a:avLst/>
          </a:prstGeom>
          <a:noFill/>
          <a:ln>
            <a:noFill/>
          </a:ln>
        </p:spPr>
        <p:txBody>
          <a:bodyPr spcFirstLastPara="1" wrap="square" lIns="91425" tIns="91425" rIns="91425" bIns="91425" anchor="b" anchorCtr="0">
            <a:noAutofit/>
          </a:bodyPr>
          <a:lstStyle/>
          <a:p>
            <a:pPr marL="0" lvl="0" indent="0" algn="ctr" rtl="0">
              <a:lnSpc>
                <a:spcPct val="130000"/>
              </a:lnSpc>
              <a:spcBef>
                <a:spcPts val="0"/>
              </a:spcBef>
              <a:spcAft>
                <a:spcPts val="0"/>
              </a:spcAft>
              <a:buSzPts val="852"/>
              <a:buNone/>
            </a:pPr>
            <a:r>
              <a:rPr lang="en-US" sz="2800" b="1" noProof="0" dirty="0">
                <a:solidFill>
                  <a:srgbClr val="000000"/>
                </a:solidFill>
                <a:latin typeface="Helvetica Neue Light" panose="020B0604020202020204" charset="0"/>
                <a:ea typeface="Helvetica Neue"/>
                <a:cs typeface="Helvetica Neue"/>
                <a:sym typeface="Helvetica Neue"/>
              </a:rPr>
              <a:t>PROTOTWIN: </a:t>
            </a:r>
          </a:p>
          <a:p>
            <a:pPr marL="0" lvl="0" indent="0" algn="ctr" rtl="0">
              <a:lnSpc>
                <a:spcPct val="130000"/>
              </a:lnSpc>
              <a:spcBef>
                <a:spcPts val="0"/>
              </a:spcBef>
              <a:spcAft>
                <a:spcPts val="0"/>
              </a:spcAft>
              <a:buSzPts val="852"/>
              <a:buNone/>
            </a:pPr>
            <a:r>
              <a:rPr lang="en-US" sz="2800" b="1" noProof="0" dirty="0">
                <a:solidFill>
                  <a:srgbClr val="000000"/>
                </a:solidFill>
                <a:latin typeface="Helvetica Neue Light" panose="020B0604020202020204" charset="0"/>
                <a:ea typeface="Helvetica Neue"/>
                <a:cs typeface="Helvetica Neue"/>
                <a:sym typeface="Helvetica Neue"/>
              </a:rPr>
              <a:t>PET Imaging and </a:t>
            </a:r>
            <a:r>
              <a:rPr lang="en-US" sz="2800" b="1" noProof="0" dirty="0">
                <a:latin typeface="Helvetica Neue Light" panose="020B0604020202020204" charset="0"/>
                <a:ea typeface="Helvetica Neue"/>
                <a:cs typeface="Helvetica Neue"/>
                <a:sym typeface="Helvetica Neue"/>
              </a:rPr>
              <a:t>AI to Improve Proton Therapy</a:t>
            </a:r>
            <a:endParaRPr lang="en-US" sz="2800" b="1" noProof="0" dirty="0">
              <a:solidFill>
                <a:srgbClr val="000000"/>
              </a:solidFill>
              <a:latin typeface="Helvetica Neue Light" panose="020B0604020202020204" charset="0"/>
              <a:ea typeface="Helvetica Neue"/>
              <a:cs typeface="Helvetica Neue"/>
              <a:sym typeface="Helvetica Neue"/>
            </a:endParaRPr>
          </a:p>
        </p:txBody>
      </p:sp>
      <p:sp>
        <p:nvSpPr>
          <p:cNvPr id="3" name="TextBox 2">
            <a:extLst>
              <a:ext uri="{FF2B5EF4-FFF2-40B4-BE49-F238E27FC236}">
                <a16:creationId xmlns:a16="http://schemas.microsoft.com/office/drawing/2014/main" id="{A60F5248-5C13-28A2-72D1-21DD296B7ECD}"/>
              </a:ext>
            </a:extLst>
          </p:cNvPr>
          <p:cNvSpPr txBox="1"/>
          <p:nvPr/>
        </p:nvSpPr>
        <p:spPr>
          <a:xfrm>
            <a:off x="935388" y="4549907"/>
            <a:ext cx="7232182" cy="327205"/>
          </a:xfrm>
          <a:prstGeom prst="rect">
            <a:avLst/>
          </a:prstGeom>
          <a:noFill/>
        </p:spPr>
        <p:txBody>
          <a:bodyPr wrap="square">
            <a:spAutoFit/>
          </a:bodyPr>
          <a:lstStyle/>
          <a:p>
            <a:pPr algn="ctr">
              <a:lnSpc>
                <a:spcPct val="115000"/>
              </a:lnSpc>
            </a:pPr>
            <a:r>
              <a:rPr lang="en-US" noProof="0" dirty="0">
                <a:solidFill>
                  <a:srgbClr val="000000"/>
                </a:solidFill>
                <a:latin typeface="Helvetica Neue Light" panose="020B0604020202020204" charset="0"/>
                <a:ea typeface="Helvetica Neue"/>
                <a:cs typeface="Helvetica Neue"/>
                <a:sym typeface="Helvetica Neue"/>
              </a:rPr>
              <a:t>Pablo Cabrales Miró-Granada (</a:t>
            </a:r>
            <a:r>
              <a:rPr lang="en-US" b="1" u="sng" noProof="0" dirty="0">
                <a:solidFill>
                  <a:srgbClr val="0097A7"/>
                </a:solidFill>
                <a:latin typeface="Helvetica Neue Light" panose="020B0604020202020204" charset="0"/>
                <a:ea typeface="Helvetica Neue"/>
                <a:cs typeface="Helvetica Neue"/>
                <a:sym typeface="Helvetica Neue"/>
                <a:hlinkClick r:id="rId3">
                  <a:extLst>
                    <a:ext uri="{A12FA001-AC4F-418D-AE19-62706E023703}">
                      <ahyp:hlinkClr xmlns:ahyp="http://schemas.microsoft.com/office/drawing/2018/hyperlinkcolor" val="tx"/>
                    </a:ext>
                  </a:extLst>
                </a:hlinkClick>
              </a:rPr>
              <a:t>pcabrale@ucm.es</a:t>
            </a:r>
            <a:r>
              <a:rPr lang="en-US" b="1" u="sng" noProof="0" dirty="0">
                <a:solidFill>
                  <a:srgbClr val="0097A7"/>
                </a:solidFill>
                <a:latin typeface="Helvetica Neue Light" panose="020B0604020202020204" charset="0"/>
                <a:ea typeface="Helvetica Neue"/>
                <a:cs typeface="Helvetica Neue"/>
                <a:sym typeface="Helvetica Neue"/>
              </a:rPr>
              <a:t>)</a:t>
            </a:r>
            <a:endParaRPr lang="en-US" noProof="0" dirty="0">
              <a:latin typeface="Helvetica Neue Light" panose="020B0604020202020204" charset="0"/>
              <a:ea typeface="Helvetica Neue"/>
              <a:cs typeface="Helvetica Neue"/>
              <a:sym typeface="Helvetica Neue"/>
            </a:endParaRPr>
          </a:p>
        </p:txBody>
      </p:sp>
      <p:pic>
        <p:nvPicPr>
          <p:cNvPr id="2" name="Picture 1" descr="A side view of a human head&#10;&#10;AI-generated content may be incorrect.">
            <a:extLst>
              <a:ext uri="{FF2B5EF4-FFF2-40B4-BE49-F238E27FC236}">
                <a16:creationId xmlns:a16="http://schemas.microsoft.com/office/drawing/2014/main" id="{F996D39A-8664-08B1-8DF8-044860423100}"/>
              </a:ext>
            </a:extLst>
          </p:cNvPr>
          <p:cNvPicPr>
            <a:picLocks noChangeAspect="1"/>
          </p:cNvPicPr>
          <p:nvPr/>
        </p:nvPicPr>
        <p:blipFill>
          <a:blip r:embed="rId4"/>
          <a:stretch>
            <a:fillRect/>
          </a:stretch>
        </p:blipFill>
        <p:spPr>
          <a:xfrm flipH="1">
            <a:off x="2042245" y="2388057"/>
            <a:ext cx="2068904" cy="2119944"/>
          </a:xfrm>
          <a:prstGeom prst="rect">
            <a:avLst/>
          </a:prstGeom>
        </p:spPr>
      </p:pic>
      <p:pic>
        <p:nvPicPr>
          <p:cNvPr id="1028" name="Picture 4" descr="Neural networks deep learning deals">
            <a:extLst>
              <a:ext uri="{FF2B5EF4-FFF2-40B4-BE49-F238E27FC236}">
                <a16:creationId xmlns:a16="http://schemas.microsoft.com/office/drawing/2014/main" id="{9F3649BC-B5B6-75D1-135E-036147138D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1149" y="2520048"/>
            <a:ext cx="2874867" cy="1915381"/>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56;p13">
            <a:extLst>
              <a:ext uri="{FF2B5EF4-FFF2-40B4-BE49-F238E27FC236}">
                <a16:creationId xmlns:a16="http://schemas.microsoft.com/office/drawing/2014/main" id="{3DE000A3-D92B-6458-DC55-8E9AA9934F1F}"/>
              </a:ext>
            </a:extLst>
          </p:cNvPr>
          <p:cNvPicPr preferRelativeResize="0"/>
          <p:nvPr/>
        </p:nvPicPr>
        <p:blipFill rotWithShape="1">
          <a:blip r:embed="rId6">
            <a:alphaModFix/>
          </a:blip>
          <a:srcRect t="5676" r="12914" b="9857"/>
          <a:stretch/>
        </p:blipFill>
        <p:spPr>
          <a:xfrm>
            <a:off x="173682" y="204164"/>
            <a:ext cx="2374445" cy="1351745"/>
          </a:xfrm>
          <a:prstGeom prst="rect">
            <a:avLst/>
          </a:prstGeom>
          <a:noFill/>
          <a:ln>
            <a:noFill/>
          </a:ln>
        </p:spPr>
      </p:pic>
      <p:pic>
        <p:nvPicPr>
          <p:cNvPr id="12" name="Google Shape;59;p13">
            <a:extLst>
              <a:ext uri="{FF2B5EF4-FFF2-40B4-BE49-F238E27FC236}">
                <a16:creationId xmlns:a16="http://schemas.microsoft.com/office/drawing/2014/main" id="{F0B54463-46F5-9642-2F6D-017F81E483AF}"/>
              </a:ext>
            </a:extLst>
          </p:cNvPr>
          <p:cNvPicPr preferRelativeResize="0"/>
          <p:nvPr/>
        </p:nvPicPr>
        <p:blipFill rotWithShape="1">
          <a:blip r:embed="rId7">
            <a:alphaModFix/>
          </a:blip>
          <a:srcRect l="50000"/>
          <a:stretch/>
        </p:blipFill>
        <p:spPr>
          <a:xfrm>
            <a:off x="7359685" y="99705"/>
            <a:ext cx="1615769" cy="1560661"/>
          </a:xfrm>
          <a:prstGeom prst="rect">
            <a:avLst/>
          </a:prstGeom>
          <a:noFill/>
          <a:ln>
            <a:noFill/>
          </a:ln>
        </p:spPr>
      </p:pic>
    </p:spTree>
    <p:extLst>
      <p:ext uri="{BB962C8B-B14F-4D97-AF65-F5344CB8AC3E}">
        <p14:creationId xmlns:p14="http://schemas.microsoft.com/office/powerpoint/2010/main" val="1404064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a:extLst>
            <a:ext uri="{FF2B5EF4-FFF2-40B4-BE49-F238E27FC236}">
              <a16:creationId xmlns:a16="http://schemas.microsoft.com/office/drawing/2014/main" id="{E881B0AD-DE76-8AE1-139E-DB61F7944CAB}"/>
            </a:ext>
          </a:extLst>
        </p:cNvPr>
        <p:cNvGrpSpPr/>
        <p:nvPr/>
      </p:nvGrpSpPr>
      <p:grpSpPr>
        <a:xfrm>
          <a:off x="0" y="0"/>
          <a:ext cx="0" cy="0"/>
          <a:chOff x="0" y="0"/>
          <a:chExt cx="0" cy="0"/>
        </a:xfrm>
      </p:grpSpPr>
      <p:cxnSp>
        <p:nvCxnSpPr>
          <p:cNvPr id="110" name="Google Shape;110;p16">
            <a:extLst>
              <a:ext uri="{FF2B5EF4-FFF2-40B4-BE49-F238E27FC236}">
                <a16:creationId xmlns:a16="http://schemas.microsoft.com/office/drawing/2014/main" id="{429CC680-B7E5-8966-D6E1-C21AC3C0B667}"/>
              </a:ext>
            </a:extLst>
          </p:cNvPr>
          <p:cNvCxnSpPr/>
          <p:nvPr/>
        </p:nvCxnSpPr>
        <p:spPr>
          <a:xfrm>
            <a:off x="9637025" y="663425"/>
            <a:ext cx="130800" cy="0"/>
          </a:xfrm>
          <a:prstGeom prst="straightConnector1">
            <a:avLst/>
          </a:prstGeom>
          <a:noFill/>
          <a:ln w="9525" cap="flat" cmpd="sng">
            <a:solidFill>
              <a:schemeClr val="dk2"/>
            </a:solidFill>
            <a:prstDash val="solid"/>
            <a:round/>
            <a:headEnd type="none" w="med" len="med"/>
            <a:tailEnd type="none" w="med" len="med"/>
          </a:ln>
        </p:spPr>
      </p:cxnSp>
      <p:sp>
        <p:nvSpPr>
          <p:cNvPr id="5" name="TextBox 4">
            <a:extLst>
              <a:ext uri="{FF2B5EF4-FFF2-40B4-BE49-F238E27FC236}">
                <a16:creationId xmlns:a16="http://schemas.microsoft.com/office/drawing/2014/main" id="{995EC428-8B22-543F-F1A9-BF8A25B099AD}"/>
              </a:ext>
            </a:extLst>
          </p:cNvPr>
          <p:cNvSpPr txBox="1"/>
          <p:nvPr/>
        </p:nvSpPr>
        <p:spPr>
          <a:xfrm>
            <a:off x="782365" y="4657191"/>
            <a:ext cx="3789635" cy="325474"/>
          </a:xfrm>
          <a:prstGeom prst="rect">
            <a:avLst/>
          </a:prstGeom>
          <a:noFill/>
        </p:spPr>
        <p:txBody>
          <a:bodyPr wrap="square">
            <a:spAutoFit/>
          </a:bodyPr>
          <a:lstStyle/>
          <a:p>
            <a:pPr marL="0" lvl="0" indent="0" algn="ctr" rtl="0">
              <a:lnSpc>
                <a:spcPct val="115000"/>
              </a:lnSpc>
              <a:spcBef>
                <a:spcPts val="0"/>
              </a:spcBef>
              <a:spcAft>
                <a:spcPts val="0"/>
              </a:spcAft>
              <a:buNone/>
            </a:pPr>
            <a:r>
              <a:rPr lang="en-US" sz="1400" u="sng" noProof="0" dirty="0">
                <a:solidFill>
                  <a:srgbClr val="0097A7"/>
                </a:solidFill>
                <a:latin typeface="Helvetica Neue Light" panose="020B0604020202020204" charset="0"/>
                <a:ea typeface="Helvetica Neue"/>
                <a:cs typeface="Helvetica Neue"/>
                <a:sym typeface="Helvetica Neue"/>
                <a:hlinkClick r:id="rId3">
                  <a:extLst>
                    <a:ext uri="{A12FA001-AC4F-418D-AE19-62706E023703}">
                      <ahyp:hlinkClr xmlns:ahyp="http://schemas.microsoft.com/office/drawing/2018/hyperlinkcolor" val="tx"/>
                    </a:ext>
                  </a:extLst>
                </a:hlinkClick>
              </a:rPr>
              <a:t>github.com/pcabrales/prototwin-pet</a:t>
            </a:r>
            <a:endParaRPr lang="en-US" sz="1400" noProof="0" dirty="0">
              <a:solidFill>
                <a:srgbClr val="000000"/>
              </a:solidFill>
              <a:latin typeface="Helvetica Neue Light" panose="020B0604020202020204" charset="0"/>
              <a:ea typeface="Helvetica Neue"/>
              <a:cs typeface="Helvetica Neue"/>
              <a:sym typeface="Helvetica Neue"/>
            </a:endParaRPr>
          </a:p>
        </p:txBody>
      </p:sp>
      <p:pic>
        <p:nvPicPr>
          <p:cNvPr id="1026" name="Picture 2" descr="GitHub Logos and Usage · GitHub">
            <a:extLst>
              <a:ext uri="{FF2B5EF4-FFF2-40B4-BE49-F238E27FC236}">
                <a16:creationId xmlns:a16="http://schemas.microsoft.com/office/drawing/2014/main" id="{B11E7B81-C839-262D-8274-EC049C3076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048" y="4613286"/>
            <a:ext cx="415938" cy="4159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194FC15-F0FA-0238-8255-FF95055A1958}"/>
              </a:ext>
            </a:extLst>
          </p:cNvPr>
          <p:cNvSpPr txBox="1"/>
          <p:nvPr/>
        </p:nvSpPr>
        <p:spPr>
          <a:xfrm>
            <a:off x="5211838" y="4698167"/>
            <a:ext cx="3515602" cy="307777"/>
          </a:xfrm>
          <a:prstGeom prst="rect">
            <a:avLst/>
          </a:prstGeom>
          <a:noFill/>
        </p:spPr>
        <p:txBody>
          <a:bodyPr wrap="square">
            <a:spAutoFit/>
          </a:bodyPr>
          <a:lstStyle/>
          <a:p>
            <a:r>
              <a:rPr lang="en-US" noProof="0" dirty="0">
                <a:latin typeface="Helvetica Neue Light" panose="020B0604020202020204" charset="0"/>
                <a:hlinkClick r:id="rId5"/>
              </a:rPr>
              <a:t>doi.org/10.1109/TRPMS.2025.3531536</a:t>
            </a:r>
            <a:endParaRPr lang="en-US" noProof="0" dirty="0">
              <a:latin typeface="Helvetica Neue Light" panose="020B0604020202020204" charset="0"/>
            </a:endParaRPr>
          </a:p>
        </p:txBody>
      </p:sp>
      <p:pic>
        <p:nvPicPr>
          <p:cNvPr id="8" name="Picture 7" descr="A black and white image of a test tube&#10;&#10;Description automatically generated">
            <a:extLst>
              <a:ext uri="{FF2B5EF4-FFF2-40B4-BE49-F238E27FC236}">
                <a16:creationId xmlns:a16="http://schemas.microsoft.com/office/drawing/2014/main" id="{FE7F2C5C-61C3-0047-8713-BF75FFB30946}"/>
              </a:ext>
            </a:extLst>
          </p:cNvPr>
          <p:cNvPicPr>
            <a:picLocks noChangeAspect="1"/>
          </p:cNvPicPr>
          <p:nvPr/>
        </p:nvPicPr>
        <p:blipFill>
          <a:blip r:embed="rId6"/>
          <a:stretch>
            <a:fillRect/>
          </a:stretch>
        </p:blipFill>
        <p:spPr>
          <a:xfrm>
            <a:off x="4882191" y="4657191"/>
            <a:ext cx="329647" cy="329647"/>
          </a:xfrm>
          <a:prstGeom prst="rect">
            <a:avLst/>
          </a:prstGeom>
        </p:spPr>
      </p:pic>
      <p:pic>
        <p:nvPicPr>
          <p:cNvPr id="13" name="Picture 12" descr="A diagram of a dog&#10;&#10;AI-generated content may be incorrect.">
            <a:extLst>
              <a:ext uri="{FF2B5EF4-FFF2-40B4-BE49-F238E27FC236}">
                <a16:creationId xmlns:a16="http://schemas.microsoft.com/office/drawing/2014/main" id="{4592AA8A-D8DF-4DFD-7559-9850D23C9D9A}"/>
              </a:ext>
            </a:extLst>
          </p:cNvPr>
          <p:cNvPicPr>
            <a:picLocks noChangeAspect="1"/>
          </p:cNvPicPr>
          <p:nvPr/>
        </p:nvPicPr>
        <p:blipFill>
          <a:blip r:embed="rId7"/>
          <a:stretch>
            <a:fillRect/>
          </a:stretch>
        </p:blipFill>
        <p:spPr>
          <a:xfrm>
            <a:off x="96128" y="906504"/>
            <a:ext cx="8951744" cy="3428091"/>
          </a:xfrm>
          <a:prstGeom prst="rect">
            <a:avLst/>
          </a:prstGeom>
        </p:spPr>
      </p:pic>
      <p:sp>
        <p:nvSpPr>
          <p:cNvPr id="4" name="Google Shape;112;p16">
            <a:extLst>
              <a:ext uri="{FF2B5EF4-FFF2-40B4-BE49-F238E27FC236}">
                <a16:creationId xmlns:a16="http://schemas.microsoft.com/office/drawing/2014/main" id="{860F1B5E-16CC-76FE-5931-4A8E156925AD}"/>
              </a:ext>
            </a:extLst>
          </p:cNvPr>
          <p:cNvSpPr txBox="1"/>
          <p:nvPr/>
        </p:nvSpPr>
        <p:spPr>
          <a:xfrm>
            <a:off x="0" y="192375"/>
            <a:ext cx="9144000" cy="571553"/>
          </a:xfrm>
          <a:prstGeom prst="rect">
            <a:avLst/>
          </a:prstGeom>
          <a:noFill/>
          <a:ln>
            <a:noFill/>
          </a:ln>
        </p:spPr>
        <p:txBody>
          <a:bodyPr spcFirstLastPara="1" wrap="square" lIns="91425" tIns="91425" rIns="91425" bIns="91425" anchor="t" anchorCtr="0">
            <a:noAutofit/>
          </a:bodyPr>
          <a:lstStyle/>
          <a:p>
            <a:pPr lvl="0" algn="ctr"/>
            <a:r>
              <a:rPr lang="en-US" sz="2800" b="1" dirty="0">
                <a:solidFill>
                  <a:schemeClr val="dk1"/>
                </a:solidFill>
                <a:latin typeface="Helvetica Neue Light" panose="020B0604020202020204" charset="0"/>
                <a:ea typeface="Helvetica Neue"/>
                <a:cs typeface="Helvetica Neue"/>
                <a:sym typeface="Helvetica Neue"/>
              </a:rPr>
              <a:t>Proposed Workflow for Improved Verification</a:t>
            </a:r>
          </a:p>
        </p:txBody>
      </p:sp>
      <p:pic>
        <p:nvPicPr>
          <p:cNvPr id="7" name="Picture 6" descr="A diagram of a dog&#10;&#10;AI-generated content may be incorrect.">
            <a:extLst>
              <a:ext uri="{FF2B5EF4-FFF2-40B4-BE49-F238E27FC236}">
                <a16:creationId xmlns:a16="http://schemas.microsoft.com/office/drawing/2014/main" id="{C76D944A-AE2B-B04C-4E6B-8EDD35BD4FCF}"/>
              </a:ext>
            </a:extLst>
          </p:cNvPr>
          <p:cNvPicPr>
            <a:picLocks noChangeAspect="1"/>
          </p:cNvPicPr>
          <p:nvPr/>
        </p:nvPicPr>
        <p:blipFill>
          <a:blip r:embed="rId7">
            <a:grayscl/>
          </a:blip>
          <a:srcRect t="54693"/>
          <a:stretch>
            <a:fillRect/>
          </a:stretch>
        </p:blipFill>
        <p:spPr>
          <a:xfrm>
            <a:off x="96128" y="2777767"/>
            <a:ext cx="8951744" cy="1553185"/>
          </a:xfrm>
          <a:prstGeom prst="rect">
            <a:avLst/>
          </a:prstGeom>
        </p:spPr>
      </p:pic>
      <p:sp>
        <p:nvSpPr>
          <p:cNvPr id="3" name="Google Shape;183;p23">
            <a:extLst>
              <a:ext uri="{FF2B5EF4-FFF2-40B4-BE49-F238E27FC236}">
                <a16:creationId xmlns:a16="http://schemas.microsoft.com/office/drawing/2014/main" id="{6D5B61A0-0C6A-623C-35D7-B1B9D0D1710B}"/>
              </a:ext>
            </a:extLst>
          </p:cNvPr>
          <p:cNvSpPr/>
          <p:nvPr/>
        </p:nvSpPr>
        <p:spPr>
          <a:xfrm>
            <a:off x="1493520" y="2959590"/>
            <a:ext cx="6506897" cy="1415981"/>
          </a:xfrm>
          <a:prstGeom prst="rect">
            <a:avLst/>
          </a:prstGeom>
          <a:solidFill>
            <a:schemeClr val="bg1">
              <a:alpha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pic>
        <p:nvPicPr>
          <p:cNvPr id="2" name="Picture 1" descr="A diagram of a dog&#10;&#10;AI-generated content may be incorrect.">
            <a:extLst>
              <a:ext uri="{FF2B5EF4-FFF2-40B4-BE49-F238E27FC236}">
                <a16:creationId xmlns:a16="http://schemas.microsoft.com/office/drawing/2014/main" id="{46F52271-8E8E-266B-A025-8F7285311383}"/>
              </a:ext>
            </a:extLst>
          </p:cNvPr>
          <p:cNvPicPr>
            <a:picLocks noChangeAspect="1"/>
          </p:cNvPicPr>
          <p:nvPr/>
        </p:nvPicPr>
        <p:blipFill>
          <a:blip r:embed="rId7">
            <a:grayscl/>
          </a:blip>
          <a:srcRect l="39672" t="21865" r="9595" b="45520"/>
          <a:stretch>
            <a:fillRect/>
          </a:stretch>
        </p:blipFill>
        <p:spPr>
          <a:xfrm>
            <a:off x="3647440" y="1656079"/>
            <a:ext cx="4541520" cy="1118045"/>
          </a:xfrm>
          <a:prstGeom prst="rect">
            <a:avLst/>
          </a:prstGeom>
        </p:spPr>
      </p:pic>
      <p:sp>
        <p:nvSpPr>
          <p:cNvPr id="10" name="Google Shape;183;p23">
            <a:extLst>
              <a:ext uri="{FF2B5EF4-FFF2-40B4-BE49-F238E27FC236}">
                <a16:creationId xmlns:a16="http://schemas.microsoft.com/office/drawing/2014/main" id="{CEFC884F-1C32-9C90-898A-3EDB65E5637D}"/>
              </a:ext>
            </a:extLst>
          </p:cNvPr>
          <p:cNvSpPr/>
          <p:nvPr/>
        </p:nvSpPr>
        <p:spPr>
          <a:xfrm>
            <a:off x="3308256" y="1666682"/>
            <a:ext cx="5419183" cy="1020173"/>
          </a:xfrm>
          <a:prstGeom prst="rect">
            <a:avLst/>
          </a:prstGeom>
          <a:solidFill>
            <a:schemeClr val="bg1">
              <a:alpha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
        <p:nvSpPr>
          <p:cNvPr id="11" name="Google Shape;183;p23">
            <a:extLst>
              <a:ext uri="{FF2B5EF4-FFF2-40B4-BE49-F238E27FC236}">
                <a16:creationId xmlns:a16="http://schemas.microsoft.com/office/drawing/2014/main" id="{43B2E30D-9F39-392C-EB77-8CDC4D628C7A}"/>
              </a:ext>
            </a:extLst>
          </p:cNvPr>
          <p:cNvSpPr/>
          <p:nvPr/>
        </p:nvSpPr>
        <p:spPr>
          <a:xfrm>
            <a:off x="8727439" y="1909719"/>
            <a:ext cx="320433" cy="710830"/>
          </a:xfrm>
          <a:prstGeom prst="rect">
            <a:avLst/>
          </a:prstGeom>
          <a:solidFill>
            <a:schemeClr val="bg1">
              <a:alpha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Tree>
    <p:extLst>
      <p:ext uri="{BB962C8B-B14F-4D97-AF65-F5344CB8AC3E}">
        <p14:creationId xmlns:p14="http://schemas.microsoft.com/office/powerpoint/2010/main" val="2576852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cxnSp>
        <p:nvCxnSpPr>
          <p:cNvPr id="117" name="Google Shape;117;p17"/>
          <p:cNvCxnSpPr/>
          <p:nvPr/>
        </p:nvCxnSpPr>
        <p:spPr>
          <a:xfrm>
            <a:off x="9637025" y="561825"/>
            <a:ext cx="130800" cy="0"/>
          </a:xfrm>
          <a:prstGeom prst="straightConnector1">
            <a:avLst/>
          </a:prstGeom>
          <a:noFill/>
          <a:ln w="9525" cap="flat" cmpd="sng">
            <a:solidFill>
              <a:schemeClr val="dk2"/>
            </a:solidFill>
            <a:prstDash val="solid"/>
            <a:round/>
            <a:headEnd type="none" w="med" len="med"/>
            <a:tailEnd type="none" w="med" len="med"/>
          </a:ln>
        </p:spPr>
      </p:cxnSp>
      <p:sp>
        <p:nvSpPr>
          <p:cNvPr id="118" name="Google Shape;118;p17"/>
          <p:cNvSpPr txBox="1"/>
          <p:nvPr/>
        </p:nvSpPr>
        <p:spPr>
          <a:xfrm>
            <a:off x="710200" y="192375"/>
            <a:ext cx="7724086" cy="6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dirty="0">
                <a:solidFill>
                  <a:schemeClr val="dk1"/>
                </a:solidFill>
                <a:latin typeface="Helvetica Neue Light" panose="020B0604020202020204" charset="0"/>
                <a:ea typeface="Helvetica Neue"/>
                <a:cs typeface="Helvetica Neue"/>
                <a:sym typeface="Helvetica Neue"/>
              </a:rPr>
              <a:t>R</a:t>
            </a:r>
            <a:r>
              <a:rPr lang="en-US" sz="2800" b="1" noProof="0" dirty="0" err="1">
                <a:solidFill>
                  <a:schemeClr val="dk1"/>
                </a:solidFill>
                <a:latin typeface="Helvetica Neue Light" panose="020B0604020202020204" charset="0"/>
                <a:ea typeface="Helvetica Neue"/>
                <a:cs typeface="Helvetica Neue"/>
                <a:sym typeface="Helvetica Neue"/>
              </a:rPr>
              <a:t>ealistic</a:t>
            </a:r>
            <a:r>
              <a:rPr lang="en-US" sz="2800" b="1" noProof="0" dirty="0">
                <a:solidFill>
                  <a:schemeClr val="dk1"/>
                </a:solidFill>
                <a:latin typeface="Helvetica Neue Light" panose="020B0604020202020204" charset="0"/>
                <a:ea typeface="Helvetica Neue"/>
                <a:cs typeface="Helvetica Neue"/>
                <a:sym typeface="Helvetica Neue"/>
              </a:rPr>
              <a:t> </a:t>
            </a:r>
            <a:r>
              <a:rPr lang="en-US" sz="2800" b="1" dirty="0">
                <a:solidFill>
                  <a:schemeClr val="dk1"/>
                </a:solidFill>
                <a:latin typeface="Helvetica Neue Light" panose="020B0604020202020204" charset="0"/>
                <a:ea typeface="Helvetica Neue"/>
                <a:cs typeface="Helvetica Neue"/>
                <a:sym typeface="Helvetica Neue"/>
              </a:rPr>
              <a:t>d</a:t>
            </a:r>
            <a:r>
              <a:rPr lang="en-US" sz="2800" b="1" noProof="0" dirty="0" err="1">
                <a:solidFill>
                  <a:schemeClr val="dk1"/>
                </a:solidFill>
                <a:latin typeface="Helvetica Neue Light" panose="020B0604020202020204" charset="0"/>
                <a:ea typeface="Helvetica Neue"/>
                <a:cs typeface="Helvetica Neue"/>
                <a:sym typeface="Helvetica Neue"/>
              </a:rPr>
              <a:t>ataset</a:t>
            </a:r>
            <a:r>
              <a:rPr lang="en-US" sz="2800" b="1" noProof="0" dirty="0">
                <a:solidFill>
                  <a:schemeClr val="dk1"/>
                </a:solidFill>
                <a:latin typeface="Helvetica Neue Light" panose="020B0604020202020204" charset="0"/>
                <a:ea typeface="Helvetica Neue"/>
                <a:cs typeface="Helvetica Neue"/>
                <a:sym typeface="Helvetica Neue"/>
              </a:rPr>
              <a:t> is generated for training</a:t>
            </a:r>
          </a:p>
        </p:txBody>
      </p:sp>
      <p:sp>
        <p:nvSpPr>
          <p:cNvPr id="119" name="Google Shape;119;p17"/>
          <p:cNvSpPr txBox="1"/>
          <p:nvPr/>
        </p:nvSpPr>
        <p:spPr>
          <a:xfrm>
            <a:off x="570350" y="2149936"/>
            <a:ext cx="5022369" cy="1912883"/>
          </a:xfrm>
          <a:prstGeom prst="rect">
            <a:avLst/>
          </a:prstGeom>
          <a:noFill/>
          <a:ln>
            <a:noFill/>
          </a:ln>
        </p:spPr>
        <p:txBody>
          <a:bodyPr spcFirstLastPara="1" wrap="square" lIns="91425" tIns="91425" rIns="91425" bIns="91425" anchor="t" anchorCtr="0">
            <a:noAutofit/>
          </a:bodyPr>
          <a:lstStyle/>
          <a:p>
            <a:pPr marL="400050" lvl="0" indent="-285750" algn="l" rtl="0">
              <a:lnSpc>
                <a:spcPct val="150000"/>
              </a:lnSpc>
              <a:spcBef>
                <a:spcPts val="0"/>
              </a:spcBef>
              <a:spcAft>
                <a:spcPts val="0"/>
              </a:spcAft>
              <a:buClr>
                <a:schemeClr val="dk1"/>
              </a:buClr>
              <a:buSzPts val="1800"/>
              <a:buFont typeface="Arial" panose="020B0604020202020204" pitchFamily="34" charset="0"/>
              <a:buChar char="•"/>
            </a:pPr>
            <a:r>
              <a:rPr lang="en-US" sz="1800" noProof="0" dirty="0">
                <a:solidFill>
                  <a:schemeClr val="dk1"/>
                </a:solidFill>
                <a:latin typeface="Helvetica Neue Light" panose="020B0604020202020204" charset="0"/>
                <a:ea typeface="Helvetica Neue"/>
                <a:cs typeface="Helvetica Neue"/>
                <a:sym typeface="Helvetica Neue"/>
              </a:rPr>
              <a:t>Physical parameters (tissue density and ionization energy, up to 10%)</a:t>
            </a:r>
          </a:p>
          <a:p>
            <a:pPr marL="114300" lvl="0" algn="l" rtl="0">
              <a:lnSpc>
                <a:spcPct val="150000"/>
              </a:lnSpc>
              <a:spcBef>
                <a:spcPts val="0"/>
              </a:spcBef>
              <a:spcAft>
                <a:spcPts val="0"/>
              </a:spcAft>
              <a:buClr>
                <a:schemeClr val="dk1"/>
              </a:buClr>
              <a:buSzPts val="1800"/>
            </a:pPr>
            <a:r>
              <a:rPr lang="en-US" sz="1800" dirty="0">
                <a:solidFill>
                  <a:schemeClr val="dk1"/>
                </a:solidFill>
                <a:latin typeface="Helvetica Neue Light" panose="020B0604020202020204" charset="0"/>
                <a:ea typeface="Helvetica Neue"/>
                <a:cs typeface="Helvetica Neue"/>
                <a:sym typeface="Helvetica Neue"/>
              </a:rPr>
              <a:t>Model t</a:t>
            </a:r>
            <a:r>
              <a:rPr lang="en-US" sz="1800" noProof="0" dirty="0">
                <a:solidFill>
                  <a:schemeClr val="dk1"/>
                </a:solidFill>
                <a:latin typeface="Helvetica Neue Light" panose="020B0604020202020204" charset="0"/>
                <a:ea typeface="Helvetica Neue"/>
                <a:cs typeface="Helvetica Neue"/>
                <a:sym typeface="Helvetica Neue"/>
              </a:rPr>
              <a:t>raining with </a:t>
            </a:r>
            <a:r>
              <a:rPr lang="en-US" sz="1800" b="1" noProof="0" dirty="0">
                <a:solidFill>
                  <a:schemeClr val="dk1"/>
                </a:solidFill>
                <a:latin typeface="Helvetica Neue Light" panose="020B0604020202020204" charset="0"/>
                <a:ea typeface="Helvetica Neue"/>
                <a:cs typeface="Helvetica Neue"/>
                <a:sym typeface="Helvetica Neue"/>
              </a:rPr>
              <a:t>&gt;100 </a:t>
            </a:r>
            <a:r>
              <a:rPr lang="en-US" sz="1800" dirty="0">
                <a:solidFill>
                  <a:schemeClr val="dk1"/>
                </a:solidFill>
                <a:latin typeface="Helvetica Neue Light" panose="020B0604020202020204" charset="0"/>
                <a:ea typeface="Helvetica Neue"/>
                <a:cs typeface="Helvetica Neue"/>
                <a:sym typeface="Helvetica Neue"/>
              </a:rPr>
              <a:t>PET-dose </a:t>
            </a:r>
            <a:r>
              <a:rPr lang="en-US" sz="1800" noProof="0" dirty="0">
                <a:solidFill>
                  <a:schemeClr val="dk1"/>
                </a:solidFill>
                <a:latin typeface="Helvetica Neue Light" panose="020B0604020202020204" charset="0"/>
                <a:ea typeface="Helvetica Neue"/>
                <a:cs typeface="Helvetica Neue"/>
                <a:sym typeface="Helvetica Neue"/>
              </a:rPr>
              <a:t>pairs</a:t>
            </a:r>
          </a:p>
          <a:p>
            <a:pPr marL="114300">
              <a:lnSpc>
                <a:spcPct val="150000"/>
              </a:lnSpc>
              <a:buClr>
                <a:schemeClr val="dk1"/>
              </a:buClr>
              <a:buSzPts val="1800"/>
            </a:pPr>
            <a:r>
              <a:rPr lang="en-US" sz="1800" dirty="0">
                <a:solidFill>
                  <a:schemeClr val="dk1"/>
                </a:solidFill>
                <a:latin typeface="Helvetica Neue Light" panose="020B0604020202020204" charset="0"/>
                <a:ea typeface="Helvetica Neue"/>
                <a:cs typeface="Helvetica Neue"/>
                <a:sym typeface="Helvetica Neue"/>
              </a:rPr>
              <a:t>Details at </a:t>
            </a:r>
            <a:r>
              <a:rPr lang="en-US" sz="1800" u="sng" dirty="0">
                <a:solidFill>
                  <a:srgbClr val="0097A7"/>
                </a:solidFill>
                <a:latin typeface="Helvetica Neue Light" panose="020B0604020202020204" charset="0"/>
                <a:ea typeface="Helvetica Neue"/>
                <a:cs typeface="Helvetica Neue"/>
                <a:sym typeface="Helvetica Neue"/>
                <a:hlinkClick r:id="rId3">
                  <a:extLst>
                    <a:ext uri="{A12FA001-AC4F-418D-AE19-62706E023703}">
                      <ahyp:hlinkClr xmlns:ahyp="http://schemas.microsoft.com/office/drawing/2018/hyperlinkcolor" val="tx"/>
                    </a:ext>
                  </a:extLst>
                </a:hlinkClick>
              </a:rPr>
              <a:t>github.com/</a:t>
            </a:r>
            <a:r>
              <a:rPr lang="en-US" sz="1800" u="sng" dirty="0" err="1">
                <a:solidFill>
                  <a:srgbClr val="0097A7"/>
                </a:solidFill>
                <a:latin typeface="Helvetica Neue Light" panose="020B0604020202020204" charset="0"/>
                <a:ea typeface="Helvetica Neue"/>
                <a:cs typeface="Helvetica Neue"/>
                <a:sym typeface="Helvetica Neue"/>
                <a:hlinkClick r:id="rId3">
                  <a:extLst>
                    <a:ext uri="{A12FA001-AC4F-418D-AE19-62706E023703}">
                      <ahyp:hlinkClr xmlns:ahyp="http://schemas.microsoft.com/office/drawing/2018/hyperlinkcolor" val="tx"/>
                    </a:ext>
                  </a:extLst>
                </a:hlinkClick>
              </a:rPr>
              <a:t>pcabrales</a:t>
            </a:r>
            <a:r>
              <a:rPr lang="en-US" sz="1800" u="sng" dirty="0">
                <a:solidFill>
                  <a:srgbClr val="0097A7"/>
                </a:solidFill>
                <a:latin typeface="Helvetica Neue Light" panose="020B0604020202020204" charset="0"/>
                <a:ea typeface="Helvetica Neue"/>
                <a:cs typeface="Helvetica Neue"/>
                <a:sym typeface="Helvetica Neue"/>
                <a:hlinkClick r:id="rId3">
                  <a:extLst>
                    <a:ext uri="{A12FA001-AC4F-418D-AE19-62706E023703}">
                      <ahyp:hlinkClr xmlns:ahyp="http://schemas.microsoft.com/office/drawing/2018/hyperlinkcolor" val="tx"/>
                    </a:ext>
                  </a:extLst>
                </a:hlinkClick>
              </a:rPr>
              <a:t>/</a:t>
            </a:r>
            <a:r>
              <a:rPr lang="en-US" sz="1800" u="sng" dirty="0" err="1">
                <a:solidFill>
                  <a:srgbClr val="0097A7"/>
                </a:solidFill>
                <a:latin typeface="Helvetica Neue Light" panose="020B0604020202020204" charset="0"/>
                <a:ea typeface="Helvetica Neue"/>
                <a:cs typeface="Helvetica Neue"/>
                <a:sym typeface="Helvetica Neue"/>
                <a:hlinkClick r:id="rId3">
                  <a:extLst>
                    <a:ext uri="{A12FA001-AC4F-418D-AE19-62706E023703}">
                      <ahyp:hlinkClr xmlns:ahyp="http://schemas.microsoft.com/office/drawing/2018/hyperlinkcolor" val="tx"/>
                    </a:ext>
                  </a:extLst>
                </a:hlinkClick>
              </a:rPr>
              <a:t>prototwin</a:t>
            </a:r>
            <a:r>
              <a:rPr lang="en-US" sz="1800" u="sng" dirty="0">
                <a:solidFill>
                  <a:srgbClr val="0097A7"/>
                </a:solidFill>
                <a:latin typeface="Helvetica Neue Light" panose="020B0604020202020204" charset="0"/>
                <a:ea typeface="Helvetica Neue"/>
                <a:cs typeface="Helvetica Neue"/>
                <a:sym typeface="Helvetica Neue"/>
                <a:hlinkClick r:id="rId3">
                  <a:extLst>
                    <a:ext uri="{A12FA001-AC4F-418D-AE19-62706E023703}">
                      <ahyp:hlinkClr xmlns:ahyp="http://schemas.microsoft.com/office/drawing/2018/hyperlinkcolor" val="tx"/>
                    </a:ext>
                  </a:extLst>
                </a:hlinkClick>
              </a:rPr>
              <a:t>-pet</a:t>
            </a:r>
            <a:endParaRPr lang="en-US" sz="1800" dirty="0">
              <a:latin typeface="Helvetica Neue Light" panose="020B0604020202020204" charset="0"/>
              <a:ea typeface="Helvetica Neue"/>
              <a:cs typeface="Helvetica Neue"/>
              <a:sym typeface="Helvetica Neue"/>
            </a:endParaRPr>
          </a:p>
          <a:p>
            <a:pPr marL="114300" lvl="0" algn="l" rtl="0">
              <a:lnSpc>
                <a:spcPct val="150000"/>
              </a:lnSpc>
              <a:spcBef>
                <a:spcPts val="0"/>
              </a:spcBef>
              <a:spcAft>
                <a:spcPts val="0"/>
              </a:spcAft>
              <a:buClr>
                <a:schemeClr val="dk1"/>
              </a:buClr>
              <a:buSzPts val="1800"/>
            </a:pPr>
            <a:endParaRPr lang="en-US" sz="1800" noProof="0" dirty="0">
              <a:solidFill>
                <a:schemeClr val="dk1"/>
              </a:solidFill>
              <a:latin typeface="Helvetica Neue Light" panose="020B0604020202020204" charset="0"/>
              <a:ea typeface="Helvetica Neue"/>
              <a:cs typeface="Helvetica Neue"/>
              <a:sym typeface="Helvetica Neue"/>
            </a:endParaRPr>
          </a:p>
        </p:txBody>
      </p:sp>
      <p:pic>
        <p:nvPicPr>
          <p:cNvPr id="120" name="Google Shape;120;p17"/>
          <p:cNvPicPr preferRelativeResize="0"/>
          <p:nvPr/>
        </p:nvPicPr>
        <p:blipFill>
          <a:blip r:embed="rId4">
            <a:alphaModFix/>
          </a:blip>
          <a:stretch>
            <a:fillRect/>
          </a:stretch>
        </p:blipFill>
        <p:spPr>
          <a:xfrm>
            <a:off x="5732569" y="1055044"/>
            <a:ext cx="2619740" cy="828056"/>
          </a:xfrm>
          <a:prstGeom prst="rect">
            <a:avLst/>
          </a:prstGeom>
          <a:noFill/>
          <a:ln>
            <a:noFill/>
          </a:ln>
        </p:spPr>
      </p:pic>
      <p:sp>
        <p:nvSpPr>
          <p:cNvPr id="7" name="TextBox 6">
            <a:extLst>
              <a:ext uri="{FF2B5EF4-FFF2-40B4-BE49-F238E27FC236}">
                <a16:creationId xmlns:a16="http://schemas.microsoft.com/office/drawing/2014/main" id="{349E8AD5-1DE5-EB37-34C7-69F39220672D}"/>
              </a:ext>
            </a:extLst>
          </p:cNvPr>
          <p:cNvSpPr txBox="1"/>
          <p:nvPr/>
        </p:nvSpPr>
        <p:spPr>
          <a:xfrm>
            <a:off x="570350" y="950872"/>
            <a:ext cx="4892040" cy="882614"/>
          </a:xfrm>
          <a:prstGeom prst="rect">
            <a:avLst/>
          </a:prstGeom>
          <a:noFill/>
        </p:spPr>
        <p:txBody>
          <a:bodyPr wrap="square">
            <a:spAutoFit/>
          </a:bodyPr>
          <a:lstStyle/>
          <a:p>
            <a:pPr marL="114300" marR="0" lvl="0" indent="0" algn="l" defTabSz="914400" rtl="0" eaLnBrk="1" fontAlgn="auto" latinLnBrk="0" hangingPunct="1">
              <a:lnSpc>
                <a:spcPct val="15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Helvetica Neue Light" panose="020B0604020202020204" charset="0"/>
                <a:ea typeface="Helvetica Neue"/>
                <a:cs typeface="Helvetica Neue"/>
                <a:sym typeface="Helvetica Neue"/>
              </a:rPr>
              <a:t>Each 3D PET-Dose pair reflects a realistic </a:t>
            </a:r>
            <a:r>
              <a:rPr kumimoji="0" lang="en-US" sz="1800" b="1" i="0" u="none" strike="noStrike" kern="0" cap="none" spc="0" normalizeH="0" baseline="0" noProof="0" dirty="0">
                <a:ln>
                  <a:noFill/>
                </a:ln>
                <a:solidFill>
                  <a:srgbClr val="000000"/>
                </a:solidFill>
                <a:effectLst/>
                <a:uLnTx/>
                <a:uFillTx/>
                <a:latin typeface="Helvetica Neue Light" panose="020B0604020202020204" charset="0"/>
                <a:ea typeface="Helvetica Neue"/>
                <a:cs typeface="Helvetica Neue"/>
                <a:sym typeface="Helvetica Neue"/>
              </a:rPr>
              <a:t>treatment deviation</a:t>
            </a:r>
            <a:endParaRPr kumimoji="0" lang="en-US" sz="1800" b="0" i="0" u="none" strike="noStrike" kern="0" cap="none" spc="0" normalizeH="0" baseline="0" noProof="0" dirty="0">
              <a:ln>
                <a:noFill/>
              </a:ln>
              <a:solidFill>
                <a:srgbClr val="000000"/>
              </a:solidFill>
              <a:effectLst/>
              <a:uLnTx/>
              <a:uFillTx/>
              <a:latin typeface="Helvetica Neue Light" panose="020B0604020202020204" charset="0"/>
              <a:ea typeface="Helvetica Neue"/>
              <a:cs typeface="Helvetica Neue"/>
              <a:sym typeface="Helvetica Neue"/>
            </a:endParaRPr>
          </a:p>
        </p:txBody>
      </p:sp>
      <p:sp>
        <p:nvSpPr>
          <p:cNvPr id="8" name="Google Shape;119;p17">
            <a:extLst>
              <a:ext uri="{FF2B5EF4-FFF2-40B4-BE49-F238E27FC236}">
                <a16:creationId xmlns:a16="http://schemas.microsoft.com/office/drawing/2014/main" id="{6851FC22-C9B9-4C83-1CB9-CE5C5040E32C}"/>
              </a:ext>
            </a:extLst>
          </p:cNvPr>
          <p:cNvSpPr txBox="1"/>
          <p:nvPr/>
        </p:nvSpPr>
        <p:spPr>
          <a:xfrm>
            <a:off x="570350" y="1734070"/>
            <a:ext cx="5022369" cy="667471"/>
          </a:xfrm>
          <a:prstGeom prst="rect">
            <a:avLst/>
          </a:prstGeom>
          <a:noFill/>
          <a:ln>
            <a:noFill/>
          </a:ln>
        </p:spPr>
        <p:txBody>
          <a:bodyPr spcFirstLastPara="1" wrap="square" lIns="91425" tIns="91425" rIns="91425" bIns="91425" anchor="t" anchorCtr="0">
            <a:noAutofit/>
          </a:bodyPr>
          <a:lstStyle/>
          <a:p>
            <a:pPr marL="400050" lvl="0" indent="-285750" algn="l" rtl="0">
              <a:lnSpc>
                <a:spcPct val="150000"/>
              </a:lnSpc>
              <a:spcBef>
                <a:spcPts val="0"/>
              </a:spcBef>
              <a:spcAft>
                <a:spcPts val="0"/>
              </a:spcAft>
              <a:buClr>
                <a:schemeClr val="dk1"/>
              </a:buClr>
              <a:buSzPts val="1800"/>
              <a:buFont typeface="Arial" panose="020B0604020202020204" pitchFamily="34" charset="0"/>
              <a:buChar char="•"/>
            </a:pPr>
            <a:r>
              <a:rPr lang="en-US" sz="1800" noProof="0" dirty="0">
                <a:solidFill>
                  <a:schemeClr val="dk1"/>
                </a:solidFill>
                <a:latin typeface="Helvetica Neue Light" panose="020B0604020202020204" charset="0"/>
                <a:ea typeface="Helvetica Neue"/>
                <a:cs typeface="Helvetica Neue"/>
                <a:sym typeface="Helvetica Neue"/>
              </a:rPr>
              <a:t>Patient setup</a:t>
            </a:r>
          </a:p>
        </p:txBody>
      </p:sp>
      <p:pic>
        <p:nvPicPr>
          <p:cNvPr id="3" name="Graphic 2">
            <a:extLst>
              <a:ext uri="{FF2B5EF4-FFF2-40B4-BE49-F238E27FC236}">
                <a16:creationId xmlns:a16="http://schemas.microsoft.com/office/drawing/2014/main" id="{E2851922-5D88-1351-79E3-A241BD046F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7649" y="1907107"/>
            <a:ext cx="2636001" cy="30440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
          <a:extLst>
            <a:ext uri="{FF2B5EF4-FFF2-40B4-BE49-F238E27FC236}">
              <a16:creationId xmlns:a16="http://schemas.microsoft.com/office/drawing/2014/main" id="{4867B32A-ADC3-7034-2167-6A14D8AED688}"/>
            </a:ext>
          </a:extLst>
        </p:cNvPr>
        <p:cNvGrpSpPr/>
        <p:nvPr/>
      </p:nvGrpSpPr>
      <p:grpSpPr>
        <a:xfrm>
          <a:off x="0" y="0"/>
          <a:ext cx="0" cy="0"/>
          <a:chOff x="0" y="0"/>
          <a:chExt cx="0" cy="0"/>
        </a:xfrm>
      </p:grpSpPr>
      <p:cxnSp>
        <p:nvCxnSpPr>
          <p:cNvPr id="110" name="Google Shape;110;p16">
            <a:extLst>
              <a:ext uri="{FF2B5EF4-FFF2-40B4-BE49-F238E27FC236}">
                <a16:creationId xmlns:a16="http://schemas.microsoft.com/office/drawing/2014/main" id="{339340C1-C6C5-52AF-BED0-FECEB85A3C64}"/>
              </a:ext>
            </a:extLst>
          </p:cNvPr>
          <p:cNvCxnSpPr/>
          <p:nvPr/>
        </p:nvCxnSpPr>
        <p:spPr>
          <a:xfrm>
            <a:off x="9637025" y="643105"/>
            <a:ext cx="130800" cy="0"/>
          </a:xfrm>
          <a:prstGeom prst="straightConnector1">
            <a:avLst/>
          </a:prstGeom>
          <a:noFill/>
          <a:ln w="9525" cap="flat" cmpd="sng">
            <a:solidFill>
              <a:schemeClr val="dk2"/>
            </a:solidFill>
            <a:prstDash val="solid"/>
            <a:round/>
            <a:headEnd type="none" w="med" len="med"/>
            <a:tailEnd type="none" w="med" len="med"/>
          </a:ln>
        </p:spPr>
      </p:cxnSp>
      <p:sp>
        <p:nvSpPr>
          <p:cNvPr id="5" name="TextBox 4">
            <a:extLst>
              <a:ext uri="{FF2B5EF4-FFF2-40B4-BE49-F238E27FC236}">
                <a16:creationId xmlns:a16="http://schemas.microsoft.com/office/drawing/2014/main" id="{5D3F23ED-1869-0A2F-04E3-ABFFA17C9EF6}"/>
              </a:ext>
            </a:extLst>
          </p:cNvPr>
          <p:cNvSpPr txBox="1"/>
          <p:nvPr/>
        </p:nvSpPr>
        <p:spPr>
          <a:xfrm>
            <a:off x="782365" y="4657191"/>
            <a:ext cx="3789635" cy="325474"/>
          </a:xfrm>
          <a:prstGeom prst="rect">
            <a:avLst/>
          </a:prstGeom>
          <a:noFill/>
        </p:spPr>
        <p:txBody>
          <a:bodyPr wrap="square">
            <a:spAutoFit/>
          </a:bodyPr>
          <a:lstStyle/>
          <a:p>
            <a:pPr marL="0" lvl="0" indent="0" algn="ctr" rtl="0">
              <a:lnSpc>
                <a:spcPct val="115000"/>
              </a:lnSpc>
              <a:spcBef>
                <a:spcPts val="0"/>
              </a:spcBef>
              <a:spcAft>
                <a:spcPts val="0"/>
              </a:spcAft>
              <a:buNone/>
            </a:pPr>
            <a:r>
              <a:rPr lang="en-US" sz="1400" u="sng" noProof="0" dirty="0">
                <a:solidFill>
                  <a:srgbClr val="0097A7"/>
                </a:solidFill>
                <a:latin typeface="Helvetica Neue Light" panose="020B0604020202020204" charset="0"/>
                <a:ea typeface="Helvetica Neue"/>
                <a:cs typeface="Helvetica Neue"/>
                <a:sym typeface="Helvetica Neue"/>
                <a:hlinkClick r:id="rId3">
                  <a:extLst>
                    <a:ext uri="{A12FA001-AC4F-418D-AE19-62706E023703}">
                      <ahyp:hlinkClr xmlns:ahyp="http://schemas.microsoft.com/office/drawing/2018/hyperlinkcolor" val="tx"/>
                    </a:ext>
                  </a:extLst>
                </a:hlinkClick>
              </a:rPr>
              <a:t>github.com/pcabrales/prototwin-pet</a:t>
            </a:r>
            <a:endParaRPr lang="en-US" sz="1400" noProof="0" dirty="0">
              <a:solidFill>
                <a:srgbClr val="000000"/>
              </a:solidFill>
              <a:latin typeface="Helvetica Neue Light" panose="020B0604020202020204" charset="0"/>
              <a:ea typeface="Helvetica Neue"/>
              <a:cs typeface="Helvetica Neue"/>
              <a:sym typeface="Helvetica Neue"/>
            </a:endParaRPr>
          </a:p>
        </p:txBody>
      </p:sp>
      <p:pic>
        <p:nvPicPr>
          <p:cNvPr id="1026" name="Picture 2" descr="GitHub Logos and Usage · GitHub">
            <a:extLst>
              <a:ext uri="{FF2B5EF4-FFF2-40B4-BE49-F238E27FC236}">
                <a16:creationId xmlns:a16="http://schemas.microsoft.com/office/drawing/2014/main" id="{9FEB2F53-688F-DCA8-DCDA-B539882FE7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048" y="4613286"/>
            <a:ext cx="415938" cy="4159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5A0ADAF-3336-E74E-4FC5-4F15D697CB20}"/>
              </a:ext>
            </a:extLst>
          </p:cNvPr>
          <p:cNvSpPr txBox="1"/>
          <p:nvPr/>
        </p:nvSpPr>
        <p:spPr>
          <a:xfrm>
            <a:off x="5211838" y="4698167"/>
            <a:ext cx="3515602" cy="307777"/>
          </a:xfrm>
          <a:prstGeom prst="rect">
            <a:avLst/>
          </a:prstGeom>
          <a:noFill/>
        </p:spPr>
        <p:txBody>
          <a:bodyPr wrap="square">
            <a:spAutoFit/>
          </a:bodyPr>
          <a:lstStyle/>
          <a:p>
            <a:r>
              <a:rPr lang="en-US" noProof="0" dirty="0">
                <a:latin typeface="Helvetica Neue Light" panose="020B0604020202020204" charset="0"/>
                <a:hlinkClick r:id="rId5"/>
              </a:rPr>
              <a:t>doi.org/10.1109/TRPMS.2025.3531536</a:t>
            </a:r>
            <a:endParaRPr lang="en-US" noProof="0" dirty="0">
              <a:latin typeface="Helvetica Neue Light" panose="020B0604020202020204" charset="0"/>
            </a:endParaRPr>
          </a:p>
        </p:txBody>
      </p:sp>
      <p:pic>
        <p:nvPicPr>
          <p:cNvPr id="8" name="Picture 7" descr="A black and white image of a test tube&#10;&#10;Description automatically generated">
            <a:extLst>
              <a:ext uri="{FF2B5EF4-FFF2-40B4-BE49-F238E27FC236}">
                <a16:creationId xmlns:a16="http://schemas.microsoft.com/office/drawing/2014/main" id="{B3A297FD-F2E3-DC57-E249-B198EE431771}"/>
              </a:ext>
            </a:extLst>
          </p:cNvPr>
          <p:cNvPicPr>
            <a:picLocks noChangeAspect="1"/>
          </p:cNvPicPr>
          <p:nvPr/>
        </p:nvPicPr>
        <p:blipFill>
          <a:blip r:embed="rId6"/>
          <a:stretch>
            <a:fillRect/>
          </a:stretch>
        </p:blipFill>
        <p:spPr>
          <a:xfrm>
            <a:off x="4882191" y="4657191"/>
            <a:ext cx="329647" cy="329647"/>
          </a:xfrm>
          <a:prstGeom prst="rect">
            <a:avLst/>
          </a:prstGeom>
        </p:spPr>
      </p:pic>
      <p:pic>
        <p:nvPicPr>
          <p:cNvPr id="13" name="Picture 12" descr="A diagram of a dog&#10;&#10;AI-generated content may be incorrect.">
            <a:extLst>
              <a:ext uri="{FF2B5EF4-FFF2-40B4-BE49-F238E27FC236}">
                <a16:creationId xmlns:a16="http://schemas.microsoft.com/office/drawing/2014/main" id="{E62203DD-62AF-A964-B509-E490BA9D4174}"/>
              </a:ext>
            </a:extLst>
          </p:cNvPr>
          <p:cNvPicPr>
            <a:picLocks noChangeAspect="1"/>
          </p:cNvPicPr>
          <p:nvPr/>
        </p:nvPicPr>
        <p:blipFill>
          <a:blip r:embed="rId7"/>
          <a:stretch>
            <a:fillRect/>
          </a:stretch>
        </p:blipFill>
        <p:spPr>
          <a:xfrm>
            <a:off x="96128" y="886184"/>
            <a:ext cx="8951744" cy="3428091"/>
          </a:xfrm>
          <a:prstGeom prst="rect">
            <a:avLst/>
          </a:prstGeom>
        </p:spPr>
      </p:pic>
      <p:sp>
        <p:nvSpPr>
          <p:cNvPr id="4" name="Google Shape;112;p16">
            <a:extLst>
              <a:ext uri="{FF2B5EF4-FFF2-40B4-BE49-F238E27FC236}">
                <a16:creationId xmlns:a16="http://schemas.microsoft.com/office/drawing/2014/main" id="{2635687E-80C2-055E-FB94-5F33628B9AB2}"/>
              </a:ext>
            </a:extLst>
          </p:cNvPr>
          <p:cNvSpPr txBox="1"/>
          <p:nvPr/>
        </p:nvSpPr>
        <p:spPr>
          <a:xfrm>
            <a:off x="0" y="192375"/>
            <a:ext cx="9144000" cy="571553"/>
          </a:xfrm>
          <a:prstGeom prst="rect">
            <a:avLst/>
          </a:prstGeom>
          <a:noFill/>
          <a:ln>
            <a:noFill/>
          </a:ln>
        </p:spPr>
        <p:txBody>
          <a:bodyPr spcFirstLastPara="1" wrap="square" lIns="91425" tIns="91425" rIns="91425" bIns="91425" anchor="t" anchorCtr="0">
            <a:noAutofit/>
          </a:bodyPr>
          <a:lstStyle/>
          <a:p>
            <a:pPr lvl="0" algn="ctr"/>
            <a:r>
              <a:rPr lang="en-US" sz="2800" b="1" dirty="0">
                <a:solidFill>
                  <a:schemeClr val="dk1"/>
                </a:solidFill>
                <a:latin typeface="Helvetica Neue Light" panose="020B0604020202020204" charset="0"/>
                <a:ea typeface="Helvetica Neue"/>
                <a:cs typeface="Helvetica Neue"/>
                <a:sym typeface="Helvetica Neue"/>
              </a:rPr>
              <a:t>Proposed Workflow for Improved Dose Verification</a:t>
            </a:r>
          </a:p>
        </p:txBody>
      </p:sp>
      <p:sp>
        <p:nvSpPr>
          <p:cNvPr id="2" name="Google Shape;183;p23">
            <a:extLst>
              <a:ext uri="{FF2B5EF4-FFF2-40B4-BE49-F238E27FC236}">
                <a16:creationId xmlns:a16="http://schemas.microsoft.com/office/drawing/2014/main" id="{907A26EF-28EE-F85D-6324-B0DFC2B8AC02}"/>
              </a:ext>
            </a:extLst>
          </p:cNvPr>
          <p:cNvSpPr/>
          <p:nvPr/>
        </p:nvSpPr>
        <p:spPr>
          <a:xfrm>
            <a:off x="5697831" y="3088439"/>
            <a:ext cx="2247290" cy="1415981"/>
          </a:xfrm>
          <a:prstGeom prst="rect">
            <a:avLst/>
          </a:prstGeom>
          <a:solidFill>
            <a:schemeClr val="bg1">
              <a:alpha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
        <p:nvSpPr>
          <p:cNvPr id="3" name="Google Shape;183;p23">
            <a:extLst>
              <a:ext uri="{FF2B5EF4-FFF2-40B4-BE49-F238E27FC236}">
                <a16:creationId xmlns:a16="http://schemas.microsoft.com/office/drawing/2014/main" id="{375D6912-078B-CF95-B142-B1C11336DF13}"/>
              </a:ext>
            </a:extLst>
          </p:cNvPr>
          <p:cNvSpPr/>
          <p:nvPr/>
        </p:nvSpPr>
        <p:spPr>
          <a:xfrm>
            <a:off x="1493520" y="2908790"/>
            <a:ext cx="4204311" cy="1415981"/>
          </a:xfrm>
          <a:prstGeom prst="rect">
            <a:avLst/>
          </a:prstGeom>
          <a:solidFill>
            <a:schemeClr val="bg1">
              <a:alpha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Tree>
    <p:extLst>
      <p:ext uri="{BB962C8B-B14F-4D97-AF65-F5344CB8AC3E}">
        <p14:creationId xmlns:p14="http://schemas.microsoft.com/office/powerpoint/2010/main" val="2982883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
          <a:extLst>
            <a:ext uri="{FF2B5EF4-FFF2-40B4-BE49-F238E27FC236}">
              <a16:creationId xmlns:a16="http://schemas.microsoft.com/office/drawing/2014/main" id="{34EEE59C-9F7D-2293-1CDC-284512F7215F}"/>
            </a:ext>
          </a:extLst>
        </p:cNvPr>
        <p:cNvGrpSpPr/>
        <p:nvPr/>
      </p:nvGrpSpPr>
      <p:grpSpPr>
        <a:xfrm>
          <a:off x="0" y="0"/>
          <a:ext cx="0" cy="0"/>
          <a:chOff x="0" y="0"/>
          <a:chExt cx="0" cy="0"/>
        </a:xfrm>
      </p:grpSpPr>
      <p:cxnSp>
        <p:nvCxnSpPr>
          <p:cNvPr id="110" name="Google Shape;110;p16">
            <a:extLst>
              <a:ext uri="{FF2B5EF4-FFF2-40B4-BE49-F238E27FC236}">
                <a16:creationId xmlns:a16="http://schemas.microsoft.com/office/drawing/2014/main" id="{E4A3C4C2-89DC-EF28-D886-AA17D12854F2}"/>
              </a:ext>
            </a:extLst>
          </p:cNvPr>
          <p:cNvCxnSpPr/>
          <p:nvPr/>
        </p:nvCxnSpPr>
        <p:spPr>
          <a:xfrm>
            <a:off x="9637025" y="643105"/>
            <a:ext cx="130800" cy="0"/>
          </a:xfrm>
          <a:prstGeom prst="straightConnector1">
            <a:avLst/>
          </a:prstGeom>
          <a:noFill/>
          <a:ln w="9525" cap="flat" cmpd="sng">
            <a:solidFill>
              <a:schemeClr val="dk2"/>
            </a:solidFill>
            <a:prstDash val="solid"/>
            <a:round/>
            <a:headEnd type="none" w="med" len="med"/>
            <a:tailEnd type="none" w="med" len="med"/>
          </a:ln>
        </p:spPr>
      </p:cxnSp>
      <p:sp>
        <p:nvSpPr>
          <p:cNvPr id="5" name="TextBox 4">
            <a:extLst>
              <a:ext uri="{FF2B5EF4-FFF2-40B4-BE49-F238E27FC236}">
                <a16:creationId xmlns:a16="http://schemas.microsoft.com/office/drawing/2014/main" id="{CC98FD26-CF43-8DB9-FB52-626DB1412D97}"/>
              </a:ext>
            </a:extLst>
          </p:cNvPr>
          <p:cNvSpPr txBox="1"/>
          <p:nvPr/>
        </p:nvSpPr>
        <p:spPr>
          <a:xfrm>
            <a:off x="782365" y="4657191"/>
            <a:ext cx="3789635" cy="325474"/>
          </a:xfrm>
          <a:prstGeom prst="rect">
            <a:avLst/>
          </a:prstGeom>
          <a:noFill/>
        </p:spPr>
        <p:txBody>
          <a:bodyPr wrap="square">
            <a:spAutoFit/>
          </a:bodyPr>
          <a:lstStyle/>
          <a:p>
            <a:pPr marL="0" lvl="0" indent="0" algn="ctr" rtl="0">
              <a:lnSpc>
                <a:spcPct val="115000"/>
              </a:lnSpc>
              <a:spcBef>
                <a:spcPts val="0"/>
              </a:spcBef>
              <a:spcAft>
                <a:spcPts val="0"/>
              </a:spcAft>
              <a:buNone/>
            </a:pPr>
            <a:r>
              <a:rPr lang="en-US" sz="1400" u="sng" noProof="0" dirty="0">
                <a:solidFill>
                  <a:srgbClr val="0097A7"/>
                </a:solidFill>
                <a:latin typeface="Helvetica Neue Light" panose="020B0604020202020204" charset="0"/>
                <a:ea typeface="Helvetica Neue"/>
                <a:cs typeface="Helvetica Neue"/>
                <a:sym typeface="Helvetica Neue"/>
                <a:hlinkClick r:id="rId3">
                  <a:extLst>
                    <a:ext uri="{A12FA001-AC4F-418D-AE19-62706E023703}">
                      <ahyp:hlinkClr xmlns:ahyp="http://schemas.microsoft.com/office/drawing/2018/hyperlinkcolor" val="tx"/>
                    </a:ext>
                  </a:extLst>
                </a:hlinkClick>
              </a:rPr>
              <a:t>github.com/pcabrales/prototwin-pet</a:t>
            </a:r>
            <a:endParaRPr lang="en-US" sz="1400" noProof="0" dirty="0">
              <a:solidFill>
                <a:srgbClr val="000000"/>
              </a:solidFill>
              <a:latin typeface="Helvetica Neue Light" panose="020B0604020202020204" charset="0"/>
              <a:ea typeface="Helvetica Neue"/>
              <a:cs typeface="Helvetica Neue"/>
              <a:sym typeface="Helvetica Neue"/>
            </a:endParaRPr>
          </a:p>
        </p:txBody>
      </p:sp>
      <p:pic>
        <p:nvPicPr>
          <p:cNvPr id="1026" name="Picture 2" descr="GitHub Logos and Usage · GitHub">
            <a:extLst>
              <a:ext uri="{FF2B5EF4-FFF2-40B4-BE49-F238E27FC236}">
                <a16:creationId xmlns:a16="http://schemas.microsoft.com/office/drawing/2014/main" id="{24DFC1BE-992B-FE87-02C1-3D9819BC7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048" y="4613286"/>
            <a:ext cx="415938" cy="4159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835FB52-C070-2C9C-6A4E-5EAC5F55D305}"/>
              </a:ext>
            </a:extLst>
          </p:cNvPr>
          <p:cNvSpPr txBox="1"/>
          <p:nvPr/>
        </p:nvSpPr>
        <p:spPr>
          <a:xfrm>
            <a:off x="5211838" y="4698167"/>
            <a:ext cx="3515602" cy="307777"/>
          </a:xfrm>
          <a:prstGeom prst="rect">
            <a:avLst/>
          </a:prstGeom>
          <a:noFill/>
        </p:spPr>
        <p:txBody>
          <a:bodyPr wrap="square">
            <a:spAutoFit/>
          </a:bodyPr>
          <a:lstStyle/>
          <a:p>
            <a:r>
              <a:rPr lang="en-US" noProof="0" dirty="0">
                <a:latin typeface="Helvetica Neue Light" panose="020B0604020202020204" charset="0"/>
                <a:hlinkClick r:id="rId5"/>
              </a:rPr>
              <a:t>doi.org/10.1109/TRPMS.2025.3531536</a:t>
            </a:r>
            <a:endParaRPr lang="en-US" noProof="0" dirty="0">
              <a:latin typeface="Helvetica Neue Light" panose="020B0604020202020204" charset="0"/>
            </a:endParaRPr>
          </a:p>
        </p:txBody>
      </p:sp>
      <p:pic>
        <p:nvPicPr>
          <p:cNvPr id="8" name="Picture 7" descr="A black and white image of a test tube&#10;&#10;Description automatically generated">
            <a:extLst>
              <a:ext uri="{FF2B5EF4-FFF2-40B4-BE49-F238E27FC236}">
                <a16:creationId xmlns:a16="http://schemas.microsoft.com/office/drawing/2014/main" id="{17732C13-38CF-F94B-912B-4A88085AF9E3}"/>
              </a:ext>
            </a:extLst>
          </p:cNvPr>
          <p:cNvPicPr>
            <a:picLocks noChangeAspect="1"/>
          </p:cNvPicPr>
          <p:nvPr/>
        </p:nvPicPr>
        <p:blipFill>
          <a:blip r:embed="rId6"/>
          <a:stretch>
            <a:fillRect/>
          </a:stretch>
        </p:blipFill>
        <p:spPr>
          <a:xfrm>
            <a:off x="4882191" y="4657191"/>
            <a:ext cx="329647" cy="329647"/>
          </a:xfrm>
          <a:prstGeom prst="rect">
            <a:avLst/>
          </a:prstGeom>
        </p:spPr>
      </p:pic>
      <p:pic>
        <p:nvPicPr>
          <p:cNvPr id="13" name="Picture 12" descr="A diagram of a dog&#10;&#10;AI-generated content may be incorrect.">
            <a:extLst>
              <a:ext uri="{FF2B5EF4-FFF2-40B4-BE49-F238E27FC236}">
                <a16:creationId xmlns:a16="http://schemas.microsoft.com/office/drawing/2014/main" id="{542F66C8-F8FE-97D3-FB39-B5E27BED0559}"/>
              </a:ext>
            </a:extLst>
          </p:cNvPr>
          <p:cNvPicPr>
            <a:picLocks noChangeAspect="1"/>
          </p:cNvPicPr>
          <p:nvPr/>
        </p:nvPicPr>
        <p:blipFill>
          <a:blip r:embed="rId7"/>
          <a:stretch>
            <a:fillRect/>
          </a:stretch>
        </p:blipFill>
        <p:spPr>
          <a:xfrm>
            <a:off x="96128" y="886184"/>
            <a:ext cx="8951744" cy="3428091"/>
          </a:xfrm>
          <a:prstGeom prst="rect">
            <a:avLst/>
          </a:prstGeom>
        </p:spPr>
      </p:pic>
      <p:sp>
        <p:nvSpPr>
          <p:cNvPr id="4" name="Google Shape;112;p16">
            <a:extLst>
              <a:ext uri="{FF2B5EF4-FFF2-40B4-BE49-F238E27FC236}">
                <a16:creationId xmlns:a16="http://schemas.microsoft.com/office/drawing/2014/main" id="{D043093B-EE1B-0B87-E78B-69C4788EE60D}"/>
              </a:ext>
            </a:extLst>
          </p:cNvPr>
          <p:cNvSpPr txBox="1"/>
          <p:nvPr/>
        </p:nvSpPr>
        <p:spPr>
          <a:xfrm>
            <a:off x="0" y="192375"/>
            <a:ext cx="9144000" cy="571553"/>
          </a:xfrm>
          <a:prstGeom prst="rect">
            <a:avLst/>
          </a:prstGeom>
          <a:noFill/>
          <a:ln>
            <a:noFill/>
          </a:ln>
        </p:spPr>
        <p:txBody>
          <a:bodyPr spcFirstLastPara="1" wrap="square" lIns="91425" tIns="91425" rIns="91425" bIns="91425" anchor="t" anchorCtr="0">
            <a:noAutofit/>
          </a:bodyPr>
          <a:lstStyle/>
          <a:p>
            <a:pPr lvl="0" algn="ctr"/>
            <a:r>
              <a:rPr lang="en-US" sz="2800" b="1" dirty="0">
                <a:solidFill>
                  <a:schemeClr val="dk1"/>
                </a:solidFill>
                <a:latin typeface="Helvetica Neue Light" panose="020B0604020202020204" charset="0"/>
                <a:ea typeface="Helvetica Neue"/>
                <a:cs typeface="Helvetica Neue"/>
                <a:sym typeface="Helvetica Neue"/>
              </a:rPr>
              <a:t>Proposed Workflow for Improved Dose Verification</a:t>
            </a:r>
          </a:p>
        </p:txBody>
      </p:sp>
      <p:sp>
        <p:nvSpPr>
          <p:cNvPr id="2" name="Google Shape;183;p23">
            <a:extLst>
              <a:ext uri="{FF2B5EF4-FFF2-40B4-BE49-F238E27FC236}">
                <a16:creationId xmlns:a16="http://schemas.microsoft.com/office/drawing/2014/main" id="{457ABE7A-1054-7C22-DCDC-69CFDCDAC7AA}"/>
              </a:ext>
            </a:extLst>
          </p:cNvPr>
          <p:cNvSpPr/>
          <p:nvPr/>
        </p:nvSpPr>
        <p:spPr>
          <a:xfrm>
            <a:off x="5697831" y="3088439"/>
            <a:ext cx="2247290" cy="1415981"/>
          </a:xfrm>
          <a:prstGeom prst="rect">
            <a:avLst/>
          </a:prstGeom>
          <a:solidFill>
            <a:schemeClr val="bg1">
              <a:alpha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Tree>
    <p:extLst>
      <p:ext uri="{BB962C8B-B14F-4D97-AF65-F5344CB8AC3E}">
        <p14:creationId xmlns:p14="http://schemas.microsoft.com/office/powerpoint/2010/main" val="1583599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 name="Picture 2" descr="A diagram of a diagram&#10;&#10;AI-generated content may be incorrect.">
            <a:extLst>
              <a:ext uri="{FF2B5EF4-FFF2-40B4-BE49-F238E27FC236}">
                <a16:creationId xmlns:a16="http://schemas.microsoft.com/office/drawing/2014/main" id="{F246A967-5FD8-6081-2346-03D8451F4A15}"/>
              </a:ext>
            </a:extLst>
          </p:cNvPr>
          <p:cNvPicPr>
            <a:picLocks noChangeAspect="1"/>
          </p:cNvPicPr>
          <p:nvPr/>
        </p:nvPicPr>
        <p:blipFill>
          <a:blip r:embed="rId3"/>
          <a:stretch>
            <a:fillRect/>
          </a:stretch>
        </p:blipFill>
        <p:spPr>
          <a:xfrm>
            <a:off x="1021957" y="1300481"/>
            <a:ext cx="6329820" cy="3616960"/>
          </a:xfrm>
          <a:prstGeom prst="rect">
            <a:avLst/>
          </a:prstGeom>
        </p:spPr>
      </p:pic>
      <p:cxnSp>
        <p:nvCxnSpPr>
          <p:cNvPr id="127" name="Google Shape;127;p18"/>
          <p:cNvCxnSpPr/>
          <p:nvPr/>
        </p:nvCxnSpPr>
        <p:spPr>
          <a:xfrm>
            <a:off x="9637025" y="561825"/>
            <a:ext cx="130800" cy="0"/>
          </a:xfrm>
          <a:prstGeom prst="straightConnector1">
            <a:avLst/>
          </a:prstGeom>
          <a:noFill/>
          <a:ln w="9525" cap="flat" cmpd="sng">
            <a:solidFill>
              <a:schemeClr val="dk2"/>
            </a:solidFill>
            <a:prstDash val="solid"/>
            <a:round/>
            <a:headEnd type="none" w="med" len="med"/>
            <a:tailEnd type="none" w="med" len="med"/>
          </a:ln>
        </p:spPr>
      </p:cxnSp>
      <p:pic>
        <p:nvPicPr>
          <p:cNvPr id="128" name="Google Shape;128;p18"/>
          <p:cNvPicPr preferRelativeResize="0"/>
          <p:nvPr/>
        </p:nvPicPr>
        <p:blipFill>
          <a:blip r:embed="rId4">
            <a:alphaModFix/>
          </a:blip>
          <a:stretch>
            <a:fillRect/>
          </a:stretch>
        </p:blipFill>
        <p:spPr>
          <a:xfrm>
            <a:off x="5883298" y="4527184"/>
            <a:ext cx="2792338" cy="646796"/>
          </a:xfrm>
          <a:prstGeom prst="rect">
            <a:avLst/>
          </a:prstGeom>
          <a:noFill/>
          <a:ln>
            <a:noFill/>
          </a:ln>
        </p:spPr>
      </p:pic>
      <p:sp>
        <p:nvSpPr>
          <p:cNvPr id="129" name="Google Shape;129;p18"/>
          <p:cNvSpPr txBox="1"/>
          <p:nvPr/>
        </p:nvSpPr>
        <p:spPr>
          <a:xfrm>
            <a:off x="710199" y="192375"/>
            <a:ext cx="8293123" cy="9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b="1" dirty="0">
                <a:solidFill>
                  <a:schemeClr val="dk1"/>
                </a:solidFill>
                <a:latin typeface="Helvetica Neue Light" panose="020B0604020202020204" charset="0"/>
                <a:ea typeface="Helvetica Neue"/>
                <a:cs typeface="Helvetica Neue"/>
                <a:sym typeface="Helvetica Neue"/>
              </a:rPr>
              <a:t>Model is trained to simultaneously estimate dose and setup errors from the PET image</a:t>
            </a:r>
            <a:endParaRPr lang="en-US" sz="3200" b="1" noProof="0" dirty="0">
              <a:solidFill>
                <a:schemeClr val="dk1"/>
              </a:solidFill>
              <a:latin typeface="Helvetica Neue Light" panose="020B0604020202020204" charset="0"/>
              <a:ea typeface="Helvetica Neue"/>
              <a:cs typeface="Helvetica Neue"/>
              <a:sym typeface="Helvetica Neue"/>
            </a:endParaRPr>
          </a:p>
        </p:txBody>
      </p:sp>
      <p:pic>
        <p:nvPicPr>
          <p:cNvPr id="130" name="Google Shape;130;p18"/>
          <p:cNvPicPr preferRelativeResize="0"/>
          <p:nvPr/>
        </p:nvPicPr>
        <p:blipFill rotWithShape="1">
          <a:blip r:embed="rId4">
            <a:alphaModFix/>
          </a:blip>
          <a:srcRect l="74555" t="27546" r="16945" b="25277"/>
          <a:stretch/>
        </p:blipFill>
        <p:spPr>
          <a:xfrm>
            <a:off x="6973751" y="3472182"/>
            <a:ext cx="378025" cy="486039"/>
          </a:xfrm>
          <a:prstGeom prst="rect">
            <a:avLst/>
          </a:prstGeom>
          <a:noFill/>
          <a:ln>
            <a:noFill/>
          </a:ln>
        </p:spPr>
      </p:pic>
      <p:pic>
        <p:nvPicPr>
          <p:cNvPr id="131" name="Google Shape;131;p18"/>
          <p:cNvPicPr preferRelativeResize="0"/>
          <p:nvPr/>
        </p:nvPicPr>
        <p:blipFill rotWithShape="1">
          <a:blip r:embed="rId4">
            <a:alphaModFix/>
          </a:blip>
          <a:srcRect l="18012" t="20718" r="74573" b="30624"/>
          <a:stretch/>
        </p:blipFill>
        <p:spPr>
          <a:xfrm>
            <a:off x="7341481" y="1564018"/>
            <a:ext cx="276469" cy="42026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
          <a:extLst>
            <a:ext uri="{FF2B5EF4-FFF2-40B4-BE49-F238E27FC236}">
              <a16:creationId xmlns:a16="http://schemas.microsoft.com/office/drawing/2014/main" id="{B7251AB1-439B-B98A-93BD-E6AE2E3F94D0}"/>
            </a:ext>
          </a:extLst>
        </p:cNvPr>
        <p:cNvGrpSpPr/>
        <p:nvPr/>
      </p:nvGrpSpPr>
      <p:grpSpPr>
        <a:xfrm>
          <a:off x="0" y="0"/>
          <a:ext cx="0" cy="0"/>
          <a:chOff x="0" y="0"/>
          <a:chExt cx="0" cy="0"/>
        </a:xfrm>
      </p:grpSpPr>
      <p:pic>
        <p:nvPicPr>
          <p:cNvPr id="13" name="Picture 12" descr="A diagram of a dog&#10;&#10;AI-generated content may be incorrect.">
            <a:extLst>
              <a:ext uri="{FF2B5EF4-FFF2-40B4-BE49-F238E27FC236}">
                <a16:creationId xmlns:a16="http://schemas.microsoft.com/office/drawing/2014/main" id="{A7F3E4B2-4F85-49D3-43B9-7BCEBD302C55}"/>
              </a:ext>
            </a:extLst>
          </p:cNvPr>
          <p:cNvPicPr>
            <a:picLocks noChangeAspect="1"/>
          </p:cNvPicPr>
          <p:nvPr/>
        </p:nvPicPr>
        <p:blipFill>
          <a:blip r:embed="rId3"/>
          <a:stretch>
            <a:fillRect/>
          </a:stretch>
        </p:blipFill>
        <p:spPr>
          <a:xfrm>
            <a:off x="96128" y="892280"/>
            <a:ext cx="8951744" cy="3428091"/>
          </a:xfrm>
          <a:prstGeom prst="rect">
            <a:avLst/>
          </a:prstGeom>
        </p:spPr>
      </p:pic>
      <p:sp>
        <p:nvSpPr>
          <p:cNvPr id="26" name="Rectangle 25">
            <a:extLst>
              <a:ext uri="{FF2B5EF4-FFF2-40B4-BE49-F238E27FC236}">
                <a16:creationId xmlns:a16="http://schemas.microsoft.com/office/drawing/2014/main" id="{452D294F-A482-367B-5CD3-59E6149B4EEE}"/>
              </a:ext>
            </a:extLst>
          </p:cNvPr>
          <p:cNvSpPr/>
          <p:nvPr/>
        </p:nvSpPr>
        <p:spPr>
          <a:xfrm>
            <a:off x="5753015" y="3378693"/>
            <a:ext cx="2445138" cy="6897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88;p15">
            <a:extLst>
              <a:ext uri="{FF2B5EF4-FFF2-40B4-BE49-F238E27FC236}">
                <a16:creationId xmlns:a16="http://schemas.microsoft.com/office/drawing/2014/main" id="{DAFA8D30-139F-406C-14B4-68B25AC86F6B}"/>
              </a:ext>
            </a:extLst>
          </p:cNvPr>
          <p:cNvPicPr preferRelativeResize="0"/>
          <p:nvPr/>
        </p:nvPicPr>
        <p:blipFill>
          <a:blip r:embed="rId4">
            <a:alphaModFix/>
          </a:blip>
          <a:stretch>
            <a:fillRect/>
          </a:stretch>
        </p:blipFill>
        <p:spPr>
          <a:xfrm flipH="1">
            <a:off x="6413546" y="3858046"/>
            <a:ext cx="580181" cy="556394"/>
          </a:xfrm>
          <a:prstGeom prst="rect">
            <a:avLst/>
          </a:prstGeom>
          <a:noFill/>
          <a:ln>
            <a:noFill/>
          </a:ln>
        </p:spPr>
      </p:pic>
      <p:sp>
        <p:nvSpPr>
          <p:cNvPr id="9" name="Rectangle 8">
            <a:extLst>
              <a:ext uri="{FF2B5EF4-FFF2-40B4-BE49-F238E27FC236}">
                <a16:creationId xmlns:a16="http://schemas.microsoft.com/office/drawing/2014/main" id="{A73D1249-33D5-C20B-42CD-7131EB8E5692}"/>
              </a:ext>
            </a:extLst>
          </p:cNvPr>
          <p:cNvSpPr/>
          <p:nvPr/>
        </p:nvSpPr>
        <p:spPr>
          <a:xfrm>
            <a:off x="6458007" y="3879647"/>
            <a:ext cx="249936" cy="2187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Google Shape;110;p16">
            <a:extLst>
              <a:ext uri="{FF2B5EF4-FFF2-40B4-BE49-F238E27FC236}">
                <a16:creationId xmlns:a16="http://schemas.microsoft.com/office/drawing/2014/main" id="{5F8F5B1D-3B57-E508-E4F9-682754EFA03C}"/>
              </a:ext>
            </a:extLst>
          </p:cNvPr>
          <p:cNvCxnSpPr/>
          <p:nvPr/>
        </p:nvCxnSpPr>
        <p:spPr>
          <a:xfrm>
            <a:off x="9637025" y="765025"/>
            <a:ext cx="130800" cy="0"/>
          </a:xfrm>
          <a:prstGeom prst="straightConnector1">
            <a:avLst/>
          </a:prstGeom>
          <a:noFill/>
          <a:ln w="9525" cap="flat" cmpd="sng">
            <a:solidFill>
              <a:schemeClr val="dk2"/>
            </a:solidFill>
            <a:prstDash val="solid"/>
            <a:round/>
            <a:headEnd type="none" w="med" len="med"/>
            <a:tailEnd type="none" w="med" len="med"/>
          </a:ln>
        </p:spPr>
      </p:cxnSp>
      <p:sp>
        <p:nvSpPr>
          <p:cNvPr id="5" name="TextBox 4">
            <a:extLst>
              <a:ext uri="{FF2B5EF4-FFF2-40B4-BE49-F238E27FC236}">
                <a16:creationId xmlns:a16="http://schemas.microsoft.com/office/drawing/2014/main" id="{14174AE3-E6B1-FF20-5D42-0DCB96922405}"/>
              </a:ext>
            </a:extLst>
          </p:cNvPr>
          <p:cNvSpPr txBox="1"/>
          <p:nvPr/>
        </p:nvSpPr>
        <p:spPr>
          <a:xfrm>
            <a:off x="782365" y="4657191"/>
            <a:ext cx="3789635" cy="325474"/>
          </a:xfrm>
          <a:prstGeom prst="rect">
            <a:avLst/>
          </a:prstGeom>
          <a:noFill/>
        </p:spPr>
        <p:txBody>
          <a:bodyPr wrap="square">
            <a:spAutoFit/>
          </a:bodyPr>
          <a:lstStyle/>
          <a:p>
            <a:pPr marL="0" lvl="0" indent="0" algn="ctr" rtl="0">
              <a:lnSpc>
                <a:spcPct val="115000"/>
              </a:lnSpc>
              <a:spcBef>
                <a:spcPts val="0"/>
              </a:spcBef>
              <a:spcAft>
                <a:spcPts val="0"/>
              </a:spcAft>
              <a:buNone/>
            </a:pPr>
            <a:r>
              <a:rPr lang="en-US" sz="1400" u="sng" noProof="0" dirty="0">
                <a:solidFill>
                  <a:srgbClr val="0097A7"/>
                </a:solidFill>
                <a:latin typeface="Helvetica Neue Light" panose="020B0604020202020204" charset="0"/>
                <a:ea typeface="Helvetica Neue"/>
                <a:cs typeface="Helvetica Neue"/>
                <a:sym typeface="Helvetica Neue"/>
                <a:hlinkClick r:id="rId5">
                  <a:extLst>
                    <a:ext uri="{A12FA001-AC4F-418D-AE19-62706E023703}">
                      <ahyp:hlinkClr xmlns:ahyp="http://schemas.microsoft.com/office/drawing/2018/hyperlinkcolor" val="tx"/>
                    </a:ext>
                  </a:extLst>
                </a:hlinkClick>
              </a:rPr>
              <a:t>github.com/pcabrales/prototwin-pet</a:t>
            </a:r>
            <a:endParaRPr lang="en-US" sz="1400" noProof="0" dirty="0">
              <a:solidFill>
                <a:srgbClr val="000000"/>
              </a:solidFill>
              <a:latin typeface="Helvetica Neue Light" panose="020B0604020202020204" charset="0"/>
              <a:ea typeface="Helvetica Neue"/>
              <a:cs typeface="Helvetica Neue"/>
              <a:sym typeface="Helvetica Neue"/>
            </a:endParaRPr>
          </a:p>
        </p:txBody>
      </p:sp>
      <p:pic>
        <p:nvPicPr>
          <p:cNvPr id="1026" name="Picture 2" descr="GitHub Logos and Usage · GitHub">
            <a:extLst>
              <a:ext uri="{FF2B5EF4-FFF2-40B4-BE49-F238E27FC236}">
                <a16:creationId xmlns:a16="http://schemas.microsoft.com/office/drawing/2014/main" id="{E9DA30B1-E2DA-0F09-5F98-10D45888CA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048" y="4613286"/>
            <a:ext cx="415938" cy="4159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2C9D43-B4A5-C6EF-8225-1996516F61C1}"/>
              </a:ext>
            </a:extLst>
          </p:cNvPr>
          <p:cNvSpPr txBox="1"/>
          <p:nvPr/>
        </p:nvSpPr>
        <p:spPr>
          <a:xfrm>
            <a:off x="5211838" y="4698167"/>
            <a:ext cx="3515602" cy="307777"/>
          </a:xfrm>
          <a:prstGeom prst="rect">
            <a:avLst/>
          </a:prstGeom>
          <a:noFill/>
        </p:spPr>
        <p:txBody>
          <a:bodyPr wrap="square">
            <a:spAutoFit/>
          </a:bodyPr>
          <a:lstStyle/>
          <a:p>
            <a:r>
              <a:rPr lang="en-US" noProof="0" dirty="0">
                <a:latin typeface="Helvetica Neue Light" panose="020B0604020202020204" charset="0"/>
                <a:hlinkClick r:id="rId7"/>
              </a:rPr>
              <a:t>doi.org/10.1109/TRPMS.2025.3531536</a:t>
            </a:r>
            <a:endParaRPr lang="en-US" noProof="0" dirty="0">
              <a:latin typeface="Helvetica Neue Light" panose="020B0604020202020204" charset="0"/>
            </a:endParaRPr>
          </a:p>
        </p:txBody>
      </p:sp>
      <p:pic>
        <p:nvPicPr>
          <p:cNvPr id="8" name="Picture 7" descr="A black and white image of a test tube&#10;&#10;Description automatically generated">
            <a:extLst>
              <a:ext uri="{FF2B5EF4-FFF2-40B4-BE49-F238E27FC236}">
                <a16:creationId xmlns:a16="http://schemas.microsoft.com/office/drawing/2014/main" id="{13E8D046-B8DB-297C-DAAD-AB50E0F9EBEB}"/>
              </a:ext>
            </a:extLst>
          </p:cNvPr>
          <p:cNvPicPr>
            <a:picLocks noChangeAspect="1"/>
          </p:cNvPicPr>
          <p:nvPr/>
        </p:nvPicPr>
        <p:blipFill>
          <a:blip r:embed="rId8"/>
          <a:stretch>
            <a:fillRect/>
          </a:stretch>
        </p:blipFill>
        <p:spPr>
          <a:xfrm>
            <a:off x="4882191" y="4657191"/>
            <a:ext cx="329647" cy="329647"/>
          </a:xfrm>
          <a:prstGeom prst="rect">
            <a:avLst/>
          </a:prstGeom>
        </p:spPr>
      </p:pic>
      <p:sp>
        <p:nvSpPr>
          <p:cNvPr id="3" name="TextBox 2">
            <a:extLst>
              <a:ext uri="{FF2B5EF4-FFF2-40B4-BE49-F238E27FC236}">
                <a16:creationId xmlns:a16="http://schemas.microsoft.com/office/drawing/2014/main" id="{B4E47195-3E0C-9293-17BB-6BC34D7BF572}"/>
              </a:ext>
            </a:extLst>
          </p:cNvPr>
          <p:cNvSpPr txBox="1"/>
          <p:nvPr/>
        </p:nvSpPr>
        <p:spPr>
          <a:xfrm>
            <a:off x="5628400" y="3608884"/>
            <a:ext cx="1573210" cy="383759"/>
          </a:xfrm>
          <a:prstGeom prst="rect">
            <a:avLst/>
          </a:prstGeom>
          <a:noFill/>
        </p:spPr>
        <p:txBody>
          <a:bodyPr wrap="square">
            <a:spAutoFit/>
          </a:bodyPr>
          <a:lstStyle/>
          <a:p>
            <a:pPr marL="114300" lvl="0" algn="l" rtl="0">
              <a:lnSpc>
                <a:spcPct val="150000"/>
              </a:lnSpc>
              <a:spcBef>
                <a:spcPts val="0"/>
              </a:spcBef>
              <a:spcAft>
                <a:spcPts val="0"/>
              </a:spcAft>
              <a:buClr>
                <a:schemeClr val="dk1"/>
              </a:buClr>
              <a:buSzPts val="1800"/>
            </a:pPr>
            <a:r>
              <a:rPr lang="en-US" noProof="0" dirty="0">
                <a:solidFill>
                  <a:schemeClr val="dk1"/>
                </a:solidFill>
                <a:latin typeface="Helvetica Neue Light" panose="020B0604020202020204" charset="0"/>
                <a:ea typeface="Helvetica Neue"/>
                <a:cs typeface="Helvetica Neue"/>
                <a:sym typeface="Helvetica Neue"/>
              </a:rPr>
              <a:t>Enables </a:t>
            </a:r>
            <a:r>
              <a:rPr lang="en-US" b="1" noProof="0" dirty="0">
                <a:solidFill>
                  <a:schemeClr val="dk1"/>
                </a:solidFill>
                <a:latin typeface="Helvetica Neue Light" panose="020B0604020202020204" charset="0"/>
                <a:ea typeface="Helvetica Neue"/>
                <a:cs typeface="Helvetica Neue"/>
                <a:sym typeface="Helvetica Neue"/>
              </a:rPr>
              <a:t>online</a:t>
            </a:r>
            <a:endParaRPr lang="en-US" noProof="0" dirty="0">
              <a:solidFill>
                <a:schemeClr val="dk1"/>
              </a:solidFill>
              <a:latin typeface="Helvetica Neue Light" panose="020B0604020202020204" charset="0"/>
              <a:ea typeface="Helvetica Neue"/>
              <a:cs typeface="Helvetica Neue"/>
              <a:sym typeface="Helvetica Neue"/>
            </a:endParaRPr>
          </a:p>
        </p:txBody>
      </p:sp>
      <p:sp>
        <p:nvSpPr>
          <p:cNvPr id="4" name="Google Shape;112;p16">
            <a:extLst>
              <a:ext uri="{FF2B5EF4-FFF2-40B4-BE49-F238E27FC236}">
                <a16:creationId xmlns:a16="http://schemas.microsoft.com/office/drawing/2014/main" id="{0C8B9B62-019C-8215-1B17-83F7086043FC}"/>
              </a:ext>
            </a:extLst>
          </p:cNvPr>
          <p:cNvSpPr txBox="1"/>
          <p:nvPr/>
        </p:nvSpPr>
        <p:spPr>
          <a:xfrm>
            <a:off x="0" y="192375"/>
            <a:ext cx="9144000" cy="571553"/>
          </a:xfrm>
          <a:prstGeom prst="rect">
            <a:avLst/>
          </a:prstGeom>
          <a:noFill/>
          <a:ln>
            <a:noFill/>
          </a:ln>
        </p:spPr>
        <p:txBody>
          <a:bodyPr spcFirstLastPara="1" wrap="square" lIns="91425" tIns="91425" rIns="91425" bIns="91425" anchor="t" anchorCtr="0">
            <a:noAutofit/>
          </a:bodyPr>
          <a:lstStyle/>
          <a:p>
            <a:pPr lvl="0" algn="ctr"/>
            <a:r>
              <a:rPr lang="en-US" sz="2800" b="1" dirty="0">
                <a:solidFill>
                  <a:schemeClr val="dk1"/>
                </a:solidFill>
                <a:latin typeface="Helvetica Neue Light" panose="020B0604020202020204" charset="0"/>
                <a:ea typeface="Helvetica Neue"/>
                <a:cs typeface="Helvetica Neue"/>
                <a:sym typeface="Helvetica Neue"/>
              </a:rPr>
              <a:t>Proposed Workflow for Improved Dose Verification</a:t>
            </a:r>
          </a:p>
        </p:txBody>
      </p:sp>
      <p:pic>
        <p:nvPicPr>
          <p:cNvPr id="2052" name="Picture 4">
            <a:extLst>
              <a:ext uri="{FF2B5EF4-FFF2-40B4-BE49-F238E27FC236}">
                <a16:creationId xmlns:a16="http://schemas.microsoft.com/office/drawing/2014/main" id="{FB38125E-1FE4-73E6-8F1D-B959EF6E1284}"/>
              </a:ext>
            </a:extLst>
          </p:cNvPr>
          <p:cNvPicPr>
            <a:picLocks noChangeAspect="1" noChangeArrowheads="1"/>
          </p:cNvPicPr>
          <p:nvPr/>
        </p:nvPicPr>
        <p:blipFill rotWithShape="1">
          <a:blip r:embed="rId9">
            <a:biLevel thresh="50000"/>
            <a:extLst>
              <a:ext uri="{28A0092B-C50C-407E-A947-70E740481C1C}">
                <a14:useLocalDpi xmlns:a14="http://schemas.microsoft.com/office/drawing/2010/main" val="0"/>
              </a:ext>
            </a:extLst>
          </a:blip>
          <a:srcRect l="60356" b="47635"/>
          <a:stretch>
            <a:fillRect/>
          </a:stretch>
        </p:blipFill>
        <p:spPr bwMode="auto">
          <a:xfrm rot="18059040">
            <a:off x="6530649" y="3951236"/>
            <a:ext cx="193084" cy="2550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02E5417-553C-43B8-C9E7-F8EC665C0A7A}"/>
              </a:ext>
            </a:extLst>
          </p:cNvPr>
          <p:cNvPicPr>
            <a:picLocks noChangeAspect="1"/>
          </p:cNvPicPr>
          <p:nvPr/>
        </p:nvPicPr>
        <p:blipFill>
          <a:blip r:embed="rId10"/>
          <a:stretch>
            <a:fillRect/>
          </a:stretch>
        </p:blipFill>
        <p:spPr>
          <a:xfrm>
            <a:off x="7354816" y="3988035"/>
            <a:ext cx="761128" cy="468845"/>
          </a:xfrm>
          <a:prstGeom prst="rect">
            <a:avLst/>
          </a:prstGeom>
        </p:spPr>
      </p:pic>
      <p:sp>
        <p:nvSpPr>
          <p:cNvPr id="21" name="Google Shape;87;p15">
            <a:extLst>
              <a:ext uri="{FF2B5EF4-FFF2-40B4-BE49-F238E27FC236}">
                <a16:creationId xmlns:a16="http://schemas.microsoft.com/office/drawing/2014/main" id="{4A4BCF55-FB9F-1239-567E-B79F63EA4A63}"/>
              </a:ext>
            </a:extLst>
          </p:cNvPr>
          <p:cNvSpPr/>
          <p:nvPr/>
        </p:nvSpPr>
        <p:spPr>
          <a:xfrm>
            <a:off x="8115944" y="3988035"/>
            <a:ext cx="94958" cy="319618"/>
          </a:xfrm>
          <a:prstGeom prst="homePlate">
            <a:avLst>
              <a:gd name="adj" fmla="val 135963"/>
            </a:avLst>
          </a:prstGeom>
          <a:solidFill>
            <a:schemeClr val="dk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pic>
        <p:nvPicPr>
          <p:cNvPr id="22" name="Google Shape;88;p15">
            <a:extLst>
              <a:ext uri="{FF2B5EF4-FFF2-40B4-BE49-F238E27FC236}">
                <a16:creationId xmlns:a16="http://schemas.microsoft.com/office/drawing/2014/main" id="{10812D5B-CC4E-7CA1-28C0-B2C916349623}"/>
              </a:ext>
            </a:extLst>
          </p:cNvPr>
          <p:cNvPicPr preferRelativeResize="0"/>
          <p:nvPr/>
        </p:nvPicPr>
        <p:blipFill>
          <a:blip r:embed="rId4">
            <a:alphaModFix/>
          </a:blip>
          <a:stretch>
            <a:fillRect/>
          </a:stretch>
        </p:blipFill>
        <p:spPr>
          <a:xfrm flipH="1">
            <a:off x="8269151" y="3823313"/>
            <a:ext cx="580181" cy="556394"/>
          </a:xfrm>
          <a:prstGeom prst="rect">
            <a:avLst/>
          </a:prstGeom>
          <a:noFill/>
          <a:ln>
            <a:noFill/>
          </a:ln>
        </p:spPr>
      </p:pic>
      <p:sp>
        <p:nvSpPr>
          <p:cNvPr id="23" name="Rectangle 22">
            <a:extLst>
              <a:ext uri="{FF2B5EF4-FFF2-40B4-BE49-F238E27FC236}">
                <a16:creationId xmlns:a16="http://schemas.microsoft.com/office/drawing/2014/main" id="{A900E073-87E4-8DD4-88B9-92D92ED4A9DA}"/>
              </a:ext>
            </a:extLst>
          </p:cNvPr>
          <p:cNvSpPr/>
          <p:nvPr/>
        </p:nvSpPr>
        <p:spPr>
          <a:xfrm>
            <a:off x="8307030" y="3800616"/>
            <a:ext cx="249936" cy="3077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D860928-9CFF-89CA-05DE-466816689F2F}"/>
              </a:ext>
            </a:extLst>
          </p:cNvPr>
          <p:cNvSpPr txBox="1"/>
          <p:nvPr/>
        </p:nvSpPr>
        <p:spPr>
          <a:xfrm>
            <a:off x="7003886" y="3691225"/>
            <a:ext cx="2168601" cy="307777"/>
          </a:xfrm>
          <a:prstGeom prst="rect">
            <a:avLst/>
          </a:prstGeom>
          <a:noFill/>
        </p:spPr>
        <p:txBody>
          <a:bodyPr wrap="square">
            <a:spAutoFit/>
          </a:bodyPr>
          <a:lstStyle/>
          <a:p>
            <a:r>
              <a:rPr lang="en-US" dirty="0">
                <a:latin typeface="Helvetica Neue Light" panose="020B0604020202020204" charset="0"/>
              </a:rPr>
              <a:t>        and </a:t>
            </a:r>
            <a:r>
              <a:rPr lang="en-US" b="1" dirty="0">
                <a:latin typeface="Helvetica Neue Light" panose="020B0604020202020204" charset="0"/>
              </a:rPr>
              <a:t>offline</a:t>
            </a:r>
            <a:endParaRPr lang="en-US" dirty="0">
              <a:latin typeface="Helvetica Neue Light" panose="020B0604020202020204" charset="0"/>
            </a:endParaRPr>
          </a:p>
        </p:txBody>
      </p:sp>
      <p:sp>
        <p:nvSpPr>
          <p:cNvPr id="31" name="TextBox 30">
            <a:extLst>
              <a:ext uri="{FF2B5EF4-FFF2-40B4-BE49-F238E27FC236}">
                <a16:creationId xmlns:a16="http://schemas.microsoft.com/office/drawing/2014/main" id="{F065C859-9086-FA2A-F25D-483C035E570C}"/>
              </a:ext>
            </a:extLst>
          </p:cNvPr>
          <p:cNvSpPr txBox="1"/>
          <p:nvPr/>
        </p:nvSpPr>
        <p:spPr>
          <a:xfrm>
            <a:off x="5628400" y="3268452"/>
            <a:ext cx="3318652" cy="383759"/>
          </a:xfrm>
          <a:prstGeom prst="rect">
            <a:avLst/>
          </a:prstGeom>
          <a:noFill/>
        </p:spPr>
        <p:txBody>
          <a:bodyPr wrap="square">
            <a:spAutoFit/>
          </a:bodyPr>
          <a:lstStyle/>
          <a:p>
            <a:pPr marL="114300" lvl="0" algn="l" rtl="0">
              <a:lnSpc>
                <a:spcPct val="150000"/>
              </a:lnSpc>
              <a:spcBef>
                <a:spcPts val="0"/>
              </a:spcBef>
              <a:spcAft>
                <a:spcPts val="0"/>
              </a:spcAft>
              <a:buClr>
                <a:schemeClr val="dk1"/>
              </a:buClr>
              <a:buSzPts val="1800"/>
            </a:pPr>
            <a:r>
              <a:rPr lang="en-US" b="1" noProof="0" dirty="0">
                <a:solidFill>
                  <a:schemeClr val="dk1"/>
                </a:solidFill>
                <a:latin typeface="Helvetica Neue Light" panose="020B0604020202020204" charset="0"/>
                <a:ea typeface="Helvetica Neue"/>
                <a:cs typeface="Helvetica Neue"/>
                <a:sym typeface="Helvetica Neue"/>
              </a:rPr>
              <a:t>Dose Verification from PET Scan</a:t>
            </a:r>
          </a:p>
        </p:txBody>
      </p:sp>
    </p:spTree>
    <p:extLst>
      <p:ext uri="{BB962C8B-B14F-4D97-AF65-F5344CB8AC3E}">
        <p14:creationId xmlns:p14="http://schemas.microsoft.com/office/powerpoint/2010/main" val="348306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21" grpId="0" animBg="1"/>
      <p:bldP spid="23"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1" name="Google Shape;88;p15">
            <a:extLst>
              <a:ext uri="{FF2B5EF4-FFF2-40B4-BE49-F238E27FC236}">
                <a16:creationId xmlns:a16="http://schemas.microsoft.com/office/drawing/2014/main" id="{9845D476-CC5D-F1AF-690A-1A67045E4342}"/>
              </a:ext>
            </a:extLst>
          </p:cNvPr>
          <p:cNvPicPr preferRelativeResize="0"/>
          <p:nvPr/>
        </p:nvPicPr>
        <p:blipFill>
          <a:blip r:embed="rId3">
            <a:alphaModFix/>
          </a:blip>
          <a:stretch>
            <a:fillRect/>
          </a:stretch>
        </p:blipFill>
        <p:spPr>
          <a:xfrm flipH="1">
            <a:off x="1966585" y="2057787"/>
            <a:ext cx="580181" cy="556394"/>
          </a:xfrm>
          <a:prstGeom prst="rect">
            <a:avLst/>
          </a:prstGeom>
          <a:noFill/>
          <a:ln>
            <a:noFill/>
          </a:ln>
        </p:spPr>
      </p:pic>
      <p:sp>
        <p:nvSpPr>
          <p:cNvPr id="13" name="Rectangle 12">
            <a:extLst>
              <a:ext uri="{FF2B5EF4-FFF2-40B4-BE49-F238E27FC236}">
                <a16:creationId xmlns:a16="http://schemas.microsoft.com/office/drawing/2014/main" id="{F88C6476-4A35-6323-53E5-DF3644B4E46D}"/>
              </a:ext>
            </a:extLst>
          </p:cNvPr>
          <p:cNvSpPr/>
          <p:nvPr/>
        </p:nvSpPr>
        <p:spPr>
          <a:xfrm>
            <a:off x="1993372" y="2011072"/>
            <a:ext cx="249936" cy="3077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oogle Shape;96;p15">
            <a:extLst>
              <a:ext uri="{FF2B5EF4-FFF2-40B4-BE49-F238E27FC236}">
                <a16:creationId xmlns:a16="http://schemas.microsoft.com/office/drawing/2014/main" id="{2B633F60-326D-3BBB-1FB2-0B633E74C04E}"/>
              </a:ext>
            </a:extLst>
          </p:cNvPr>
          <p:cNvPicPr preferRelativeResize="0"/>
          <p:nvPr/>
        </p:nvPicPr>
        <p:blipFill rotWithShape="1">
          <a:blip r:embed="rId4">
            <a:alphaModFix/>
          </a:blip>
          <a:srcRect l="2771" t="6462" r="79065" b="67329"/>
          <a:stretch/>
        </p:blipFill>
        <p:spPr>
          <a:xfrm>
            <a:off x="1931900" y="3092715"/>
            <a:ext cx="1922482" cy="1793031"/>
          </a:xfrm>
          <a:prstGeom prst="rect">
            <a:avLst/>
          </a:prstGeom>
          <a:noFill/>
          <a:ln>
            <a:noFill/>
          </a:ln>
        </p:spPr>
      </p:pic>
      <p:cxnSp>
        <p:nvCxnSpPr>
          <p:cNvPr id="136" name="Google Shape;136;p19"/>
          <p:cNvCxnSpPr/>
          <p:nvPr/>
        </p:nvCxnSpPr>
        <p:spPr>
          <a:xfrm>
            <a:off x="9637025" y="561825"/>
            <a:ext cx="130800" cy="0"/>
          </a:xfrm>
          <a:prstGeom prst="straightConnector1">
            <a:avLst/>
          </a:prstGeom>
          <a:noFill/>
          <a:ln w="9525" cap="flat" cmpd="sng">
            <a:solidFill>
              <a:schemeClr val="dk2"/>
            </a:solidFill>
            <a:prstDash val="solid"/>
            <a:round/>
            <a:headEnd type="none" w="med" len="med"/>
            <a:tailEnd type="none" w="med" len="med"/>
          </a:ln>
        </p:spPr>
      </p:cxnSp>
      <p:sp>
        <p:nvSpPr>
          <p:cNvPr id="138" name="Google Shape;138;p19"/>
          <p:cNvSpPr/>
          <p:nvPr/>
        </p:nvSpPr>
        <p:spPr>
          <a:xfrm>
            <a:off x="5896550" y="894100"/>
            <a:ext cx="130800" cy="11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
        <p:nvSpPr>
          <p:cNvPr id="139" name="Google Shape;139;p19"/>
          <p:cNvSpPr txBox="1"/>
          <p:nvPr/>
        </p:nvSpPr>
        <p:spPr>
          <a:xfrm>
            <a:off x="583200" y="720321"/>
            <a:ext cx="8664972" cy="1846629"/>
          </a:xfrm>
          <a:prstGeom prst="rect">
            <a:avLst/>
          </a:prstGeom>
          <a:noFill/>
          <a:ln>
            <a:noFill/>
          </a:ln>
        </p:spPr>
        <p:txBody>
          <a:bodyPr spcFirstLastPara="1" wrap="square" lIns="91425" tIns="91425" rIns="91425" bIns="91425" anchor="t" anchorCtr="0">
            <a:spAutoFit/>
          </a:bodyPr>
          <a:lstStyle/>
          <a:p>
            <a:pPr marL="127000" lvl="0" algn="l" rtl="0">
              <a:lnSpc>
                <a:spcPct val="150000"/>
              </a:lnSpc>
              <a:spcBef>
                <a:spcPts val="0"/>
              </a:spcBef>
              <a:spcAft>
                <a:spcPts val="0"/>
              </a:spcAft>
              <a:buClr>
                <a:schemeClr val="dk1"/>
              </a:buClr>
              <a:buSzPts val="1600"/>
            </a:pPr>
            <a:r>
              <a:rPr lang="en-US" sz="1800" noProof="0" dirty="0">
                <a:solidFill>
                  <a:schemeClr val="dk1"/>
                </a:solidFill>
                <a:latin typeface="Helvetica Neue Light" panose="020B0604020202020204" charset="0"/>
                <a:ea typeface="Helvetica Neue"/>
                <a:cs typeface="Helvetica Neue"/>
                <a:sym typeface="Helvetica Neue"/>
              </a:rPr>
              <a:t>150</a:t>
            </a:r>
            <a:r>
              <a:rPr lang="en-US" sz="1800" b="1" noProof="0" dirty="0">
                <a:solidFill>
                  <a:schemeClr val="dk1"/>
                </a:solidFill>
                <a:latin typeface="Helvetica Neue Light" panose="020B0604020202020204" charset="0"/>
                <a:ea typeface="Helvetica Neue"/>
                <a:cs typeface="Helvetica Neue"/>
                <a:sym typeface="Helvetica Neue"/>
              </a:rPr>
              <a:t> </a:t>
            </a:r>
            <a:r>
              <a:rPr lang="en-US" sz="1800" noProof="0" dirty="0">
                <a:solidFill>
                  <a:schemeClr val="dk1"/>
                </a:solidFill>
                <a:latin typeface="Helvetica Neue Light" panose="020B0604020202020204" charset="0"/>
                <a:ea typeface="Helvetica Neue"/>
                <a:cs typeface="Helvetica Neue"/>
                <a:sym typeface="Helvetica Neue"/>
              </a:rPr>
              <a:t>training PET-Dose pairs for </a:t>
            </a:r>
            <a:r>
              <a:rPr lang="en-US" sz="1800" b="1" noProof="0" dirty="0">
                <a:solidFill>
                  <a:schemeClr val="dk1"/>
                </a:solidFill>
                <a:latin typeface="Helvetica Neue Light" panose="020B0604020202020204" charset="0"/>
                <a:ea typeface="Helvetica Neue"/>
                <a:cs typeface="Helvetica Neue"/>
                <a:sym typeface="Helvetica Neue"/>
              </a:rPr>
              <a:t>oropharyngeal cancer patient</a:t>
            </a:r>
            <a:r>
              <a:rPr lang="en-US" sz="1800" b="1" dirty="0">
                <a:solidFill>
                  <a:schemeClr val="dk1"/>
                </a:solidFill>
                <a:latin typeface="Helvetica Neue Light" panose="020B0604020202020204" charset="0"/>
                <a:ea typeface="Helvetica Neue"/>
                <a:cs typeface="Helvetica Neue"/>
                <a:sym typeface="Helvetica Neue"/>
              </a:rPr>
              <a:t> </a:t>
            </a:r>
            <a:r>
              <a:rPr lang="en-US" sz="1800" dirty="0">
                <a:solidFill>
                  <a:schemeClr val="dk1"/>
                </a:solidFill>
                <a:latin typeface="Helvetica Neue Light" panose="020B0604020202020204" charset="0"/>
                <a:ea typeface="Helvetica Neue"/>
                <a:cs typeface="Helvetica Neue"/>
                <a:sym typeface="Helvetica Neue"/>
              </a:rPr>
              <a:t>(</a:t>
            </a:r>
            <a:r>
              <a:rPr lang="en-US" sz="1800" noProof="0" dirty="0">
                <a:solidFill>
                  <a:schemeClr val="dk1"/>
                </a:solidFill>
                <a:latin typeface="Helvetica Neue Light" panose="020B0604020202020204" charset="0"/>
                <a:ea typeface="Helvetica Neue"/>
                <a:cs typeface="Helvetica Neue"/>
                <a:sym typeface="Helvetica Neue"/>
              </a:rPr>
              <a:t>2.2 Gy, 2</a:t>
            </a:r>
            <a:r>
              <a:rPr lang="en-US" sz="1800" dirty="0">
                <a:solidFill>
                  <a:schemeClr val="dk1"/>
                </a:solidFill>
                <a:latin typeface="Helvetica Neue Light" panose="020B0604020202020204" charset="0"/>
                <a:ea typeface="Helvetica Neue"/>
                <a:cs typeface="Helvetica Neue"/>
                <a:sym typeface="Helvetica Neue"/>
              </a:rPr>
              <a:t> fields</a:t>
            </a:r>
            <a:r>
              <a:rPr lang="en-US" sz="1800" noProof="0" dirty="0">
                <a:solidFill>
                  <a:schemeClr val="dk1"/>
                </a:solidFill>
                <a:latin typeface="Helvetica Neue Light" panose="020B0604020202020204" charset="0"/>
                <a:ea typeface="Helvetica Neue"/>
                <a:cs typeface="Helvetica Neue"/>
                <a:sym typeface="Helvetica Neue"/>
              </a:rPr>
              <a:t>)</a:t>
            </a:r>
            <a:endParaRPr lang="en-US" sz="1800" dirty="0">
              <a:solidFill>
                <a:schemeClr val="dk1"/>
              </a:solidFill>
              <a:latin typeface="Helvetica Neue Light" panose="020B0604020202020204" charset="0"/>
              <a:ea typeface="Helvetica Neue"/>
              <a:cs typeface="Helvetica Neue"/>
              <a:sym typeface="Helvetica Neue"/>
            </a:endParaRPr>
          </a:p>
          <a:p>
            <a:pPr marL="412750" lvl="0" indent="-285750">
              <a:lnSpc>
                <a:spcPct val="150000"/>
              </a:lnSpc>
              <a:buClr>
                <a:schemeClr val="dk1"/>
              </a:buClr>
              <a:buSzPts val="1600"/>
              <a:buFont typeface="Arial" panose="020B0604020202020204" pitchFamily="34" charset="0"/>
              <a:buChar char="•"/>
            </a:pPr>
            <a:r>
              <a:rPr lang="en-US" sz="1800" dirty="0">
                <a:solidFill>
                  <a:schemeClr val="dk1"/>
                </a:solidFill>
                <a:latin typeface="Helvetica Neue Light" panose="020B0604020202020204" charset="0"/>
                <a:ea typeface="Helvetica Neue"/>
                <a:cs typeface="Helvetica Neue"/>
                <a:sym typeface="Helvetica Neue"/>
              </a:rPr>
              <a:t>Generated in &lt; 20 hours, model trained in 3 hours </a:t>
            </a:r>
            <a:r>
              <a:rPr lang="en-GB" sz="1800" dirty="0">
                <a:solidFill>
                  <a:schemeClr val="dk1"/>
                </a:solidFill>
                <a:latin typeface="Helvetica Neue Light" panose="020B0604020202020204" charset="0"/>
                <a:ea typeface="Helvetica Neue"/>
                <a:cs typeface="Helvetica Neue"/>
                <a:sym typeface="Helvetica Neue"/>
              </a:rPr>
              <a:t>(RTX 4080 GPU)</a:t>
            </a:r>
            <a:endParaRPr lang="en-US" sz="1800" noProof="0" dirty="0">
              <a:solidFill>
                <a:schemeClr val="dk1"/>
              </a:solidFill>
              <a:latin typeface="Helvetica Neue Light" panose="020B0604020202020204" charset="0"/>
              <a:ea typeface="Helvetica Neue"/>
              <a:cs typeface="Helvetica Neue"/>
              <a:sym typeface="Helvetica Neue"/>
            </a:endParaRPr>
          </a:p>
          <a:p>
            <a:pPr marL="412750" lvl="0" indent="-285750" algn="l" rtl="0">
              <a:lnSpc>
                <a:spcPct val="150000"/>
              </a:lnSpc>
              <a:spcBef>
                <a:spcPts val="0"/>
              </a:spcBef>
              <a:spcAft>
                <a:spcPts val="0"/>
              </a:spcAft>
              <a:buClr>
                <a:schemeClr val="dk1"/>
              </a:buClr>
              <a:buSzPts val="1600"/>
              <a:buFont typeface="Arial" panose="020B0604020202020204" pitchFamily="34" charset="0"/>
              <a:buChar char="•"/>
            </a:pPr>
            <a:r>
              <a:rPr lang="en-US" sz="1800" noProof="0" dirty="0">
                <a:solidFill>
                  <a:schemeClr val="dk1"/>
                </a:solidFill>
                <a:latin typeface="Helvetica Neue Light" panose="020B0604020202020204" charset="0"/>
                <a:ea typeface="Helvetica Neue"/>
                <a:cs typeface="Helvetica Neue"/>
                <a:sym typeface="Helvetica Neue"/>
              </a:rPr>
              <a:t>Offline verification: </a:t>
            </a:r>
            <a:r>
              <a:rPr lang="en-US" sz="1800" b="1" noProof="0" dirty="0">
                <a:solidFill>
                  <a:schemeClr val="dk1"/>
                </a:solidFill>
                <a:latin typeface="Helvetica Neue Light" panose="020B0604020202020204" charset="0"/>
                <a:ea typeface="Helvetica Neue"/>
                <a:cs typeface="Helvetica Neue"/>
                <a:sym typeface="Helvetica Neue"/>
              </a:rPr>
              <a:t>10 minutes </a:t>
            </a:r>
            <a:r>
              <a:rPr lang="en-US" sz="1800" noProof="0" dirty="0">
                <a:solidFill>
                  <a:schemeClr val="dk1"/>
                </a:solidFill>
                <a:latin typeface="Helvetica Neue Light" panose="020B0604020202020204" charset="0"/>
                <a:ea typeface="Helvetica Neue"/>
                <a:cs typeface="Helvetica Neue"/>
                <a:sym typeface="Helvetica Neue"/>
              </a:rPr>
              <a:t>post-irradiation</a:t>
            </a:r>
            <a:r>
              <a:rPr lang="en-US" sz="1800" dirty="0">
                <a:solidFill>
                  <a:schemeClr val="dk1"/>
                </a:solidFill>
                <a:latin typeface="Helvetica Neue Light" panose="020B0604020202020204" charset="0"/>
                <a:ea typeface="Helvetica Neue"/>
                <a:cs typeface="Helvetica Neue"/>
                <a:sym typeface="Helvetica Neue"/>
              </a:rPr>
              <a:t>, </a:t>
            </a:r>
          </a:p>
          <a:p>
            <a:pPr marL="127000" lvl="0" algn="l" rtl="0">
              <a:lnSpc>
                <a:spcPct val="150000"/>
              </a:lnSpc>
              <a:spcBef>
                <a:spcPts val="0"/>
              </a:spcBef>
              <a:spcAft>
                <a:spcPts val="0"/>
              </a:spcAft>
              <a:buClr>
                <a:schemeClr val="dk1"/>
              </a:buClr>
              <a:buSzPts val="1600"/>
            </a:pPr>
            <a:r>
              <a:rPr lang="en-US" sz="1800" b="1" noProof="0" dirty="0">
                <a:solidFill>
                  <a:schemeClr val="dk1"/>
                </a:solidFill>
                <a:latin typeface="Helvetica Neue Light" panose="020B0604020202020204" charset="0"/>
                <a:ea typeface="Helvetica Neue"/>
                <a:cs typeface="Helvetica Neue"/>
                <a:sym typeface="Helvetica Neue"/>
              </a:rPr>
              <a:t>                                   30-minute</a:t>
            </a:r>
            <a:r>
              <a:rPr lang="en-US" sz="1800" noProof="0" dirty="0">
                <a:solidFill>
                  <a:schemeClr val="dk1"/>
                </a:solidFill>
                <a:latin typeface="Helvetica Neue Light" panose="020B0604020202020204" charset="0"/>
                <a:ea typeface="Helvetica Neue"/>
                <a:cs typeface="Helvetica Neue"/>
                <a:sym typeface="Helvetica Neue"/>
              </a:rPr>
              <a:t> Siemens Biograph Vision PET scan</a:t>
            </a:r>
          </a:p>
        </p:txBody>
      </p:sp>
      <p:sp>
        <p:nvSpPr>
          <p:cNvPr id="141" name="Google Shape;141;p19"/>
          <p:cNvSpPr txBox="1"/>
          <p:nvPr/>
        </p:nvSpPr>
        <p:spPr>
          <a:xfrm>
            <a:off x="710200" y="192375"/>
            <a:ext cx="6975900" cy="6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b="1" noProof="0" dirty="0">
                <a:solidFill>
                  <a:schemeClr val="dk1"/>
                </a:solidFill>
                <a:latin typeface="Helvetica Neue Light" panose="020B0604020202020204" charset="0"/>
                <a:ea typeface="Helvetica Neue"/>
                <a:cs typeface="Helvetica Neue"/>
                <a:sym typeface="Helvetica Neue"/>
              </a:rPr>
              <a:t>Workflow is validated </a:t>
            </a:r>
            <a:r>
              <a:rPr lang="en-US" sz="2800" b="1" i="1" noProof="0" dirty="0">
                <a:solidFill>
                  <a:schemeClr val="dk1"/>
                </a:solidFill>
                <a:latin typeface="Helvetica Neue Light" panose="020B0604020202020204" charset="0"/>
                <a:ea typeface="Helvetica Neue"/>
                <a:cs typeface="Helvetica Neue"/>
                <a:sym typeface="Helvetica Neue"/>
              </a:rPr>
              <a:t>in </a:t>
            </a:r>
            <a:r>
              <a:rPr lang="en-US" sz="2800" b="1" i="1" dirty="0">
                <a:solidFill>
                  <a:schemeClr val="dk1"/>
                </a:solidFill>
                <a:latin typeface="Helvetica Neue Light" panose="020B0604020202020204" charset="0"/>
                <a:ea typeface="Helvetica Neue"/>
                <a:cs typeface="Helvetica Neue"/>
                <a:sym typeface="Helvetica Neue"/>
              </a:rPr>
              <a:t>s</a:t>
            </a:r>
            <a:r>
              <a:rPr lang="en-US" sz="2800" b="1" i="1" noProof="0" dirty="0" err="1">
                <a:solidFill>
                  <a:schemeClr val="dk1"/>
                </a:solidFill>
                <a:latin typeface="Helvetica Neue Light" panose="020B0604020202020204" charset="0"/>
                <a:ea typeface="Helvetica Neue"/>
                <a:cs typeface="Helvetica Neue"/>
                <a:sym typeface="Helvetica Neue"/>
              </a:rPr>
              <a:t>ilico</a:t>
            </a:r>
            <a:endParaRPr lang="en-US" sz="3200" b="1" i="1" noProof="0" dirty="0">
              <a:solidFill>
                <a:schemeClr val="dk1"/>
              </a:solidFill>
              <a:latin typeface="Helvetica Neue Light" panose="020B0604020202020204" charset="0"/>
              <a:ea typeface="Helvetica Neue"/>
              <a:cs typeface="Helvetica Neue"/>
              <a:sym typeface="Helvetica Neue"/>
            </a:endParaRPr>
          </a:p>
        </p:txBody>
      </p:sp>
      <p:sp>
        <p:nvSpPr>
          <p:cNvPr id="4" name="Google Shape;83;p15">
            <a:extLst>
              <a:ext uri="{FF2B5EF4-FFF2-40B4-BE49-F238E27FC236}">
                <a16:creationId xmlns:a16="http://schemas.microsoft.com/office/drawing/2014/main" id="{DEEF3F4E-BE26-B9D8-65EE-EA08C99ED286}"/>
              </a:ext>
            </a:extLst>
          </p:cNvPr>
          <p:cNvSpPr txBox="1"/>
          <p:nvPr/>
        </p:nvSpPr>
        <p:spPr>
          <a:xfrm>
            <a:off x="1438393" y="2618940"/>
            <a:ext cx="2452295" cy="600134"/>
          </a:xfrm>
          <a:prstGeom prst="rect">
            <a:avLst/>
          </a:prstGeom>
          <a:noFill/>
          <a:ln>
            <a:noFill/>
          </a:ln>
        </p:spPr>
        <p:txBody>
          <a:bodyPr spcFirstLastPara="1" wrap="square" lIns="91425" tIns="91425" rIns="91425" bIns="91425" anchor="t" anchorCtr="0">
            <a:spAutoFit/>
          </a:bodyPr>
          <a:lstStyle/>
          <a:p>
            <a:pPr marL="457200" lvl="0" indent="0" algn="l" rtl="0">
              <a:lnSpc>
                <a:spcPct val="150000"/>
              </a:lnSpc>
              <a:spcBef>
                <a:spcPts val="0"/>
              </a:spcBef>
              <a:spcAft>
                <a:spcPts val="0"/>
              </a:spcAft>
              <a:buNone/>
            </a:pPr>
            <a:r>
              <a:rPr lang="en-US" sz="1800" noProof="0" dirty="0">
                <a:solidFill>
                  <a:srgbClr val="0000FF"/>
                </a:solidFill>
                <a:latin typeface="Roboto Light" panose="02000000000000000000" pitchFamily="2" charset="0"/>
                <a:ea typeface="Roboto Light" panose="02000000000000000000" pitchFamily="2" charset="0"/>
                <a:cs typeface="Helvetica" panose="020B0604020202020204" pitchFamily="34" charset="0"/>
                <a:sym typeface="Helvetica Neue"/>
              </a:rPr>
              <a:t>Input: PET and CT</a:t>
            </a:r>
            <a:endParaRPr lang="en-US" sz="1800" noProof="0" dirty="0">
              <a:solidFill>
                <a:srgbClr val="58595B"/>
              </a:solidFill>
              <a:latin typeface="Roboto Light" panose="02000000000000000000" pitchFamily="2" charset="0"/>
              <a:ea typeface="Roboto Light" panose="02000000000000000000" pitchFamily="2" charset="0"/>
              <a:cs typeface="Helvetica" panose="020B0604020202020204" pitchFamily="34" charset="0"/>
              <a:sym typeface="Helvetica Neue"/>
            </a:endParaRPr>
          </a:p>
        </p:txBody>
      </p:sp>
      <p:sp>
        <p:nvSpPr>
          <p:cNvPr id="5" name="Google Shape;84;p15">
            <a:extLst>
              <a:ext uri="{FF2B5EF4-FFF2-40B4-BE49-F238E27FC236}">
                <a16:creationId xmlns:a16="http://schemas.microsoft.com/office/drawing/2014/main" id="{CBCFB632-CF50-9839-DCD0-846EFA4CB09B}"/>
              </a:ext>
            </a:extLst>
          </p:cNvPr>
          <p:cNvSpPr txBox="1"/>
          <p:nvPr/>
        </p:nvSpPr>
        <p:spPr>
          <a:xfrm>
            <a:off x="5282700" y="2628022"/>
            <a:ext cx="3004800" cy="600134"/>
          </a:xfrm>
          <a:prstGeom prst="rect">
            <a:avLst/>
          </a:prstGeom>
          <a:noFill/>
          <a:ln>
            <a:noFill/>
          </a:ln>
        </p:spPr>
        <p:txBody>
          <a:bodyPr spcFirstLastPara="1" wrap="square" lIns="91425" tIns="91425" rIns="91425" bIns="91425" anchor="t" anchorCtr="0">
            <a:spAutoFit/>
          </a:bodyPr>
          <a:lstStyle/>
          <a:p>
            <a:pPr marL="457200" lvl="0" indent="0" algn="l" rtl="0">
              <a:lnSpc>
                <a:spcPct val="150000"/>
              </a:lnSpc>
              <a:spcBef>
                <a:spcPts val="0"/>
              </a:spcBef>
              <a:spcAft>
                <a:spcPts val="0"/>
              </a:spcAft>
              <a:buNone/>
            </a:pPr>
            <a:r>
              <a:rPr lang="en-US" sz="1800" noProof="0" dirty="0">
                <a:solidFill>
                  <a:srgbClr val="FF0000"/>
                </a:solidFill>
                <a:latin typeface="Roboto Light" panose="02000000000000000000" pitchFamily="2" charset="0"/>
                <a:ea typeface="Roboto Light" panose="02000000000000000000" pitchFamily="2" charset="0"/>
                <a:cs typeface="Helvetica Neue"/>
                <a:sym typeface="Helvetica Neue"/>
              </a:rPr>
              <a:t>Output: Dose</a:t>
            </a:r>
            <a:endParaRPr lang="en-US" sz="1600" noProof="0" dirty="0">
              <a:solidFill>
                <a:srgbClr val="FF0000"/>
              </a:solidFill>
              <a:latin typeface="Roboto Light" panose="02000000000000000000" pitchFamily="2" charset="0"/>
              <a:ea typeface="Roboto Light" panose="02000000000000000000" pitchFamily="2" charset="0"/>
              <a:cs typeface="Helvetica Neue"/>
              <a:sym typeface="Helvetica Neue"/>
            </a:endParaRPr>
          </a:p>
        </p:txBody>
      </p:sp>
      <p:pic>
        <p:nvPicPr>
          <p:cNvPr id="12" name="Google Shape;94;p15">
            <a:extLst>
              <a:ext uri="{FF2B5EF4-FFF2-40B4-BE49-F238E27FC236}">
                <a16:creationId xmlns:a16="http://schemas.microsoft.com/office/drawing/2014/main" id="{913E51E4-22A2-9CA1-55D7-3FA1AE3D38FE}"/>
              </a:ext>
            </a:extLst>
          </p:cNvPr>
          <p:cNvPicPr preferRelativeResize="0"/>
          <p:nvPr/>
        </p:nvPicPr>
        <p:blipFill rotWithShape="1">
          <a:blip r:embed="rId5">
            <a:alphaModFix/>
          </a:blip>
          <a:srcRect l="22125" t="61659" r="59757" b="12260"/>
          <a:stretch/>
        </p:blipFill>
        <p:spPr>
          <a:xfrm>
            <a:off x="5601460" y="3092715"/>
            <a:ext cx="1893999" cy="1793031"/>
          </a:xfrm>
          <a:prstGeom prst="rect">
            <a:avLst/>
          </a:prstGeom>
          <a:noFill/>
          <a:ln>
            <a:noFill/>
          </a:ln>
        </p:spPr>
      </p:pic>
      <p:pic>
        <p:nvPicPr>
          <p:cNvPr id="15" name="Google Shape;97;p15">
            <a:extLst>
              <a:ext uri="{FF2B5EF4-FFF2-40B4-BE49-F238E27FC236}">
                <a16:creationId xmlns:a16="http://schemas.microsoft.com/office/drawing/2014/main" id="{B0756D43-5CDF-A6E3-10ED-8AE619ADD62D}"/>
              </a:ext>
            </a:extLst>
          </p:cNvPr>
          <p:cNvPicPr preferRelativeResize="0"/>
          <p:nvPr/>
        </p:nvPicPr>
        <p:blipFill rotWithShape="1">
          <a:blip r:embed="rId4">
            <a:alphaModFix/>
          </a:blip>
          <a:srcRect l="23313" t="89811" r="22621" b="7445"/>
          <a:stretch/>
        </p:blipFill>
        <p:spPr>
          <a:xfrm rot="-5400000">
            <a:off x="4571958" y="3852449"/>
            <a:ext cx="1641602" cy="220118"/>
          </a:xfrm>
          <a:prstGeom prst="rect">
            <a:avLst/>
          </a:prstGeom>
          <a:noFill/>
          <a:ln>
            <a:noFill/>
          </a:ln>
        </p:spPr>
      </p:pic>
      <p:sp>
        <p:nvSpPr>
          <p:cNvPr id="19" name="Google Shape;101;p15">
            <a:extLst>
              <a:ext uri="{FF2B5EF4-FFF2-40B4-BE49-F238E27FC236}">
                <a16:creationId xmlns:a16="http://schemas.microsoft.com/office/drawing/2014/main" id="{69F8D3DC-8895-0B00-3801-E5A75021AC74}"/>
              </a:ext>
            </a:extLst>
          </p:cNvPr>
          <p:cNvSpPr txBox="1"/>
          <p:nvPr/>
        </p:nvSpPr>
        <p:spPr>
          <a:xfrm>
            <a:off x="5184298" y="4717896"/>
            <a:ext cx="5964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solidFill>
                  <a:schemeClr val="dk1"/>
                </a:solidFill>
                <a:latin typeface="Helvetica Neue Light"/>
                <a:ea typeface="Helvetica Neue Light"/>
                <a:cs typeface="Helvetica Neue Light"/>
                <a:sym typeface="Helvetica Neue Light"/>
              </a:rPr>
              <a:t>Gy</a:t>
            </a:r>
          </a:p>
        </p:txBody>
      </p:sp>
      <p:pic>
        <p:nvPicPr>
          <p:cNvPr id="2" name="Google Shape;95;p15">
            <a:extLst>
              <a:ext uri="{FF2B5EF4-FFF2-40B4-BE49-F238E27FC236}">
                <a16:creationId xmlns:a16="http://schemas.microsoft.com/office/drawing/2014/main" id="{10225D93-0EDD-9A87-9667-630B359C9894}"/>
              </a:ext>
            </a:extLst>
          </p:cNvPr>
          <p:cNvPicPr preferRelativeResize="0"/>
          <p:nvPr/>
        </p:nvPicPr>
        <p:blipFill rotWithShape="1">
          <a:blip r:embed="rId4">
            <a:alphaModFix/>
          </a:blip>
          <a:srcRect l="3534" t="89764" r="79756" b="7334"/>
          <a:stretch/>
        </p:blipFill>
        <p:spPr>
          <a:xfrm rot="-5400000">
            <a:off x="889071" y="3797896"/>
            <a:ext cx="1649368" cy="239006"/>
          </a:xfrm>
          <a:prstGeom prst="rect">
            <a:avLst/>
          </a:prstGeom>
          <a:noFill/>
          <a:ln>
            <a:noFill/>
          </a:ln>
        </p:spPr>
      </p:pic>
      <p:sp>
        <p:nvSpPr>
          <p:cNvPr id="3" name="Google Shape;98;p15">
            <a:extLst>
              <a:ext uri="{FF2B5EF4-FFF2-40B4-BE49-F238E27FC236}">
                <a16:creationId xmlns:a16="http://schemas.microsoft.com/office/drawing/2014/main" id="{E3943D35-F7A7-5FDA-3E8B-6267738C89C9}"/>
              </a:ext>
            </a:extLst>
          </p:cNvPr>
          <p:cNvSpPr txBox="1"/>
          <p:nvPr/>
        </p:nvSpPr>
        <p:spPr>
          <a:xfrm>
            <a:off x="1218200" y="4685765"/>
            <a:ext cx="797484"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err="1">
                <a:solidFill>
                  <a:schemeClr val="dk1"/>
                </a:solidFill>
                <a:latin typeface="Helvetica Neue Light"/>
                <a:ea typeface="Helvetica Neue Light"/>
                <a:cs typeface="Helvetica Neue Light"/>
                <a:sym typeface="Helvetica Neue Light"/>
              </a:rPr>
              <a:t>kBq</a:t>
            </a:r>
            <a:r>
              <a:rPr lang="en-US" noProof="0" dirty="0">
                <a:solidFill>
                  <a:schemeClr val="dk1"/>
                </a:solidFill>
                <a:latin typeface="Helvetica Neue Light"/>
                <a:ea typeface="Helvetica Neue Light"/>
                <a:cs typeface="Helvetica Neue Light"/>
                <a:sym typeface="Helvetica Neue Light"/>
              </a:rPr>
              <a:t>/cc</a:t>
            </a:r>
          </a:p>
        </p:txBody>
      </p:sp>
      <p:pic>
        <p:nvPicPr>
          <p:cNvPr id="9" name="Picture 8">
            <a:extLst>
              <a:ext uri="{FF2B5EF4-FFF2-40B4-BE49-F238E27FC236}">
                <a16:creationId xmlns:a16="http://schemas.microsoft.com/office/drawing/2014/main" id="{9C4369AB-75D7-62E3-75F6-4F532CA3364C}"/>
              </a:ext>
            </a:extLst>
          </p:cNvPr>
          <p:cNvPicPr>
            <a:picLocks noChangeAspect="1"/>
          </p:cNvPicPr>
          <p:nvPr/>
        </p:nvPicPr>
        <p:blipFill>
          <a:blip r:embed="rId6"/>
          <a:stretch>
            <a:fillRect/>
          </a:stretch>
        </p:blipFill>
        <p:spPr>
          <a:xfrm>
            <a:off x="1072130" y="2267501"/>
            <a:ext cx="761128" cy="468845"/>
          </a:xfrm>
          <a:prstGeom prst="rect">
            <a:avLst/>
          </a:prstGeom>
        </p:spPr>
      </p:pic>
      <p:sp>
        <p:nvSpPr>
          <p:cNvPr id="10" name="Google Shape;87;p15">
            <a:extLst>
              <a:ext uri="{FF2B5EF4-FFF2-40B4-BE49-F238E27FC236}">
                <a16:creationId xmlns:a16="http://schemas.microsoft.com/office/drawing/2014/main" id="{8D2F0BC0-92F2-339D-5B54-A14FB70C778F}"/>
              </a:ext>
            </a:extLst>
          </p:cNvPr>
          <p:cNvSpPr/>
          <p:nvPr/>
        </p:nvSpPr>
        <p:spPr>
          <a:xfrm>
            <a:off x="1833258" y="2267501"/>
            <a:ext cx="94958" cy="319618"/>
          </a:xfrm>
          <a:prstGeom prst="homePlate">
            <a:avLst>
              <a:gd name="adj" fmla="val 135963"/>
            </a:avLst>
          </a:prstGeom>
          <a:solidFill>
            <a:schemeClr val="dk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9" name="Google Shape;90;p15">
            <a:extLst>
              <a:ext uri="{FF2B5EF4-FFF2-40B4-BE49-F238E27FC236}">
                <a16:creationId xmlns:a16="http://schemas.microsoft.com/office/drawing/2014/main" id="{01D8F541-FA90-C66E-052F-D77A5A922025}"/>
              </a:ext>
            </a:extLst>
          </p:cNvPr>
          <p:cNvPicPr preferRelativeResize="0"/>
          <p:nvPr/>
        </p:nvPicPr>
        <p:blipFill rotWithShape="1">
          <a:blip r:embed="rId3">
            <a:alphaModFix/>
          </a:blip>
          <a:srcRect l="18365" t="9372" r="20962" b="10518"/>
          <a:stretch/>
        </p:blipFill>
        <p:spPr>
          <a:xfrm>
            <a:off x="276457" y="4174134"/>
            <a:ext cx="503562" cy="501764"/>
          </a:xfrm>
          <a:prstGeom prst="rect">
            <a:avLst/>
          </a:prstGeom>
          <a:noFill/>
          <a:ln>
            <a:noFill/>
          </a:ln>
        </p:spPr>
      </p:pic>
      <p:sp>
        <p:nvSpPr>
          <p:cNvPr id="147" name="Google Shape;147;p20"/>
          <p:cNvSpPr txBox="1"/>
          <p:nvPr/>
        </p:nvSpPr>
        <p:spPr>
          <a:xfrm>
            <a:off x="5782388" y="2747721"/>
            <a:ext cx="1072844" cy="507801"/>
          </a:xfrm>
          <a:prstGeom prst="rect">
            <a:avLst/>
          </a:prstGeom>
          <a:noFill/>
          <a:ln>
            <a:noFill/>
          </a:ln>
        </p:spPr>
        <p:txBody>
          <a:bodyPr spcFirstLastPara="1" wrap="square" lIns="91425" tIns="91425" rIns="91425" bIns="91425" anchor="t" anchorCtr="0">
            <a:spAutoFit/>
          </a:bodyPr>
          <a:lstStyle/>
          <a:p>
            <a:pPr marL="127000" lvl="0" algn="l" rtl="0">
              <a:lnSpc>
                <a:spcPct val="150000"/>
              </a:lnSpc>
              <a:spcBef>
                <a:spcPts val="0"/>
              </a:spcBef>
              <a:spcAft>
                <a:spcPts val="0"/>
              </a:spcAft>
              <a:buClr>
                <a:schemeClr val="dk1"/>
              </a:buClr>
              <a:buSzPts val="1600"/>
            </a:pPr>
            <a:r>
              <a:rPr lang="en-US" noProof="0" dirty="0">
                <a:solidFill>
                  <a:schemeClr val="dk1"/>
                </a:solidFill>
                <a:latin typeface="Helvetica Neue Light" panose="020B0604020202020204" charset="0"/>
                <a:ea typeface="Helvetica Neue"/>
                <a:cs typeface="Helvetica Neue"/>
                <a:sym typeface="Helvetica Neue"/>
              </a:rPr>
              <a:t>30 </a:t>
            </a:r>
            <a:r>
              <a:rPr lang="en-US" noProof="0" dirty="0" err="1">
                <a:solidFill>
                  <a:schemeClr val="dk1"/>
                </a:solidFill>
                <a:latin typeface="Helvetica Neue Light" panose="020B0604020202020204" charset="0"/>
                <a:ea typeface="Helvetica Neue"/>
                <a:cs typeface="Helvetica Neue"/>
                <a:sym typeface="Helvetica Neue"/>
              </a:rPr>
              <a:t>ms</a:t>
            </a:r>
            <a:endParaRPr lang="en-US" noProof="0" dirty="0">
              <a:solidFill>
                <a:schemeClr val="dk1"/>
              </a:solidFill>
              <a:latin typeface="Helvetica Neue Light" panose="020B0604020202020204" charset="0"/>
              <a:ea typeface="Helvetica Neue"/>
              <a:cs typeface="Helvetica Neue"/>
              <a:sym typeface="Helvetica Neue"/>
            </a:endParaRPr>
          </a:p>
        </p:txBody>
      </p:sp>
      <p:sp>
        <p:nvSpPr>
          <p:cNvPr id="151" name="Google Shape;151;p20"/>
          <p:cNvSpPr txBox="1"/>
          <p:nvPr/>
        </p:nvSpPr>
        <p:spPr>
          <a:xfrm>
            <a:off x="2252398" y="4509065"/>
            <a:ext cx="7041467" cy="600134"/>
          </a:xfrm>
          <a:prstGeom prst="rect">
            <a:avLst/>
          </a:prstGeom>
          <a:noFill/>
          <a:ln>
            <a:noFill/>
          </a:ln>
        </p:spPr>
        <p:txBody>
          <a:bodyPr spcFirstLastPara="1" wrap="square" lIns="91425" tIns="91425" rIns="91425" bIns="91425" anchor="t" anchorCtr="0">
            <a:spAutoFit/>
          </a:bodyPr>
          <a:lstStyle/>
          <a:p>
            <a:pPr marL="127000" lvl="0">
              <a:lnSpc>
                <a:spcPct val="150000"/>
              </a:lnSpc>
              <a:buClr>
                <a:schemeClr val="dk1"/>
              </a:buClr>
              <a:buSzPts val="1600"/>
            </a:pPr>
            <a:r>
              <a:rPr lang="en-US" sz="1600" noProof="0" dirty="0">
                <a:solidFill>
                  <a:schemeClr val="dk1"/>
                </a:solidFill>
                <a:latin typeface="Helvetica Neue Light" panose="020B0604020202020204" charset="0"/>
                <a:ea typeface="Helvetica Neue"/>
                <a:cs typeface="Helvetica Neue"/>
                <a:sym typeface="Helvetica Neue"/>
              </a:rPr>
              <a:t>              Previous works:          ~</a:t>
            </a:r>
            <a:r>
              <a:rPr lang="en-US" sz="1800" noProof="0" dirty="0">
                <a:solidFill>
                  <a:schemeClr val="dk1"/>
                </a:solidFill>
                <a:latin typeface="Times New Roman" panose="02020603050405020304" pitchFamily="18" charset="0"/>
                <a:ea typeface="Helvetica Neue"/>
                <a:cs typeface="Times New Roman" panose="02020603050405020304" pitchFamily="18" charset="0"/>
                <a:sym typeface="Helvetica Neue"/>
              </a:rPr>
              <a:t>1.5 </a:t>
            </a:r>
            <a:r>
              <a:rPr lang="en-US" sz="1600" noProof="0" dirty="0">
                <a:solidFill>
                  <a:schemeClr val="dk1"/>
                </a:solidFill>
                <a:latin typeface="Helvetica Neue Light" panose="020B0604020202020204" charset="0"/>
                <a:ea typeface="Helvetica Neue"/>
                <a:cs typeface="Helvetica Neue"/>
                <a:sym typeface="Helvetica Neue"/>
              </a:rPr>
              <a:t>      </a:t>
            </a:r>
          </a:p>
        </p:txBody>
      </p:sp>
      <p:sp>
        <p:nvSpPr>
          <p:cNvPr id="154" name="Google Shape;154;p20"/>
          <p:cNvSpPr txBox="1"/>
          <p:nvPr/>
        </p:nvSpPr>
        <p:spPr>
          <a:xfrm>
            <a:off x="392736" y="192374"/>
            <a:ext cx="8497264" cy="912077"/>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2800" b="1" noProof="0" dirty="0">
                <a:solidFill>
                  <a:schemeClr val="dk1"/>
                </a:solidFill>
                <a:latin typeface="Helvetica Neue Light" panose="020B0604020202020204" charset="0"/>
                <a:ea typeface="Helvetica Neue"/>
                <a:cs typeface="Helvetica Neue"/>
                <a:sym typeface="Helvetica Neue"/>
              </a:rPr>
              <a:t>Trained model accurately estimates delivered dose for clinically significant deviations</a:t>
            </a:r>
          </a:p>
          <a:p>
            <a:pPr marL="0" lvl="0" indent="0" algn="l" rtl="0">
              <a:spcBef>
                <a:spcPts val="0"/>
              </a:spcBef>
              <a:spcAft>
                <a:spcPts val="0"/>
              </a:spcAft>
              <a:buClr>
                <a:schemeClr val="dk1"/>
              </a:buClr>
              <a:buSzPts val="1100"/>
              <a:buFont typeface="Arial"/>
              <a:buNone/>
            </a:pPr>
            <a:endParaRPr lang="en-US" sz="2800" b="1" noProof="0" dirty="0">
              <a:solidFill>
                <a:schemeClr val="dk1"/>
              </a:solidFill>
              <a:latin typeface="Helvetica Neue Light" panose="020B0604020202020204" charset="0"/>
              <a:ea typeface="Helvetica Neue"/>
              <a:cs typeface="Helvetica Neue"/>
              <a:sym typeface="Helvetica Neue"/>
            </a:endParaRPr>
          </a:p>
        </p:txBody>
      </p:sp>
      <p:sp>
        <p:nvSpPr>
          <p:cNvPr id="2" name="Google Shape;152;p20">
            <a:extLst>
              <a:ext uri="{FF2B5EF4-FFF2-40B4-BE49-F238E27FC236}">
                <a16:creationId xmlns:a16="http://schemas.microsoft.com/office/drawing/2014/main" id="{0C820A62-6D14-9DBC-9765-703715ADC901}"/>
              </a:ext>
            </a:extLst>
          </p:cNvPr>
          <p:cNvSpPr/>
          <p:nvPr/>
        </p:nvSpPr>
        <p:spPr>
          <a:xfrm>
            <a:off x="4937760" y="4640337"/>
            <a:ext cx="1242034" cy="347304"/>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pic>
        <p:nvPicPr>
          <p:cNvPr id="150" name="Google Shape;150;p20"/>
          <p:cNvPicPr preferRelativeResize="0"/>
          <p:nvPr/>
        </p:nvPicPr>
        <p:blipFill>
          <a:blip r:embed="rId4">
            <a:alphaModFix/>
          </a:blip>
          <a:srcRect t="-502" b="1035"/>
          <a:stretch>
            <a:fillRect/>
          </a:stretch>
        </p:blipFill>
        <p:spPr>
          <a:xfrm>
            <a:off x="924560" y="3205003"/>
            <a:ext cx="7294880" cy="1435334"/>
          </a:xfrm>
          <a:prstGeom prst="rect">
            <a:avLst/>
          </a:prstGeom>
          <a:noFill/>
          <a:ln>
            <a:noFill/>
          </a:ln>
        </p:spPr>
      </p:pic>
      <p:pic>
        <p:nvPicPr>
          <p:cNvPr id="6" name="Picture 5">
            <a:extLst>
              <a:ext uri="{FF2B5EF4-FFF2-40B4-BE49-F238E27FC236}">
                <a16:creationId xmlns:a16="http://schemas.microsoft.com/office/drawing/2014/main" id="{389BA936-6B3F-A49A-0A42-55B47EEE643B}"/>
              </a:ext>
            </a:extLst>
          </p:cNvPr>
          <p:cNvPicPr>
            <a:picLocks noChangeAspect="1"/>
          </p:cNvPicPr>
          <p:nvPr/>
        </p:nvPicPr>
        <p:blipFill>
          <a:blip r:embed="rId5"/>
          <a:srcRect t="490" r="67431"/>
          <a:stretch/>
        </p:blipFill>
        <p:spPr>
          <a:xfrm>
            <a:off x="4489920" y="1216728"/>
            <a:ext cx="1222252" cy="1848884"/>
          </a:xfrm>
          <a:prstGeom prst="rect">
            <a:avLst/>
          </a:prstGeom>
        </p:spPr>
      </p:pic>
      <p:pic>
        <p:nvPicPr>
          <p:cNvPr id="8" name="Picture 7">
            <a:extLst>
              <a:ext uri="{FF2B5EF4-FFF2-40B4-BE49-F238E27FC236}">
                <a16:creationId xmlns:a16="http://schemas.microsoft.com/office/drawing/2014/main" id="{7747AAB1-62E6-7018-C3AA-971773838B1F}"/>
              </a:ext>
            </a:extLst>
          </p:cNvPr>
          <p:cNvPicPr>
            <a:picLocks noChangeAspect="1"/>
          </p:cNvPicPr>
          <p:nvPr/>
        </p:nvPicPr>
        <p:blipFill>
          <a:blip r:embed="rId6"/>
          <a:stretch>
            <a:fillRect/>
          </a:stretch>
        </p:blipFill>
        <p:spPr>
          <a:xfrm>
            <a:off x="449236" y="1203485"/>
            <a:ext cx="3796147" cy="1869816"/>
          </a:xfrm>
          <a:prstGeom prst="rect">
            <a:avLst/>
          </a:prstGeom>
        </p:spPr>
      </p:pic>
      <p:pic>
        <p:nvPicPr>
          <p:cNvPr id="5" name="Picture 4">
            <a:extLst>
              <a:ext uri="{FF2B5EF4-FFF2-40B4-BE49-F238E27FC236}">
                <a16:creationId xmlns:a16="http://schemas.microsoft.com/office/drawing/2014/main" id="{9B40390B-302F-0E7F-D96D-D95986DDA44D}"/>
              </a:ext>
            </a:extLst>
          </p:cNvPr>
          <p:cNvPicPr>
            <a:picLocks noChangeAspect="1"/>
          </p:cNvPicPr>
          <p:nvPr/>
        </p:nvPicPr>
        <p:blipFill>
          <a:blip r:embed="rId5"/>
          <a:srcRect l="32486" t="620" r="34377" b="736"/>
          <a:stretch/>
        </p:blipFill>
        <p:spPr>
          <a:xfrm>
            <a:off x="6491746" y="1225598"/>
            <a:ext cx="1243548" cy="1832761"/>
          </a:xfrm>
          <a:prstGeom prst="rect">
            <a:avLst/>
          </a:prstGeom>
        </p:spPr>
      </p:pic>
      <p:sp>
        <p:nvSpPr>
          <p:cNvPr id="10" name="Google Shape;87;p15">
            <a:extLst>
              <a:ext uri="{FF2B5EF4-FFF2-40B4-BE49-F238E27FC236}">
                <a16:creationId xmlns:a16="http://schemas.microsoft.com/office/drawing/2014/main" id="{43E92F45-FD1E-6FF7-F68C-7E674BE27FEE}"/>
              </a:ext>
            </a:extLst>
          </p:cNvPr>
          <p:cNvSpPr/>
          <p:nvPr/>
        </p:nvSpPr>
        <p:spPr>
          <a:xfrm>
            <a:off x="6396803" y="1629628"/>
            <a:ext cx="94958" cy="319618"/>
          </a:xfrm>
          <a:prstGeom prst="homePlate">
            <a:avLst>
              <a:gd name="adj" fmla="val 135963"/>
            </a:avLst>
          </a:prstGeom>
          <a:solidFill>
            <a:schemeClr val="dk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pic>
        <p:nvPicPr>
          <p:cNvPr id="11" name="Google Shape;90;p15">
            <a:extLst>
              <a:ext uri="{FF2B5EF4-FFF2-40B4-BE49-F238E27FC236}">
                <a16:creationId xmlns:a16="http://schemas.microsoft.com/office/drawing/2014/main" id="{EDADCCD0-69E6-0943-0D7B-8ACF20AE626F}"/>
              </a:ext>
            </a:extLst>
          </p:cNvPr>
          <p:cNvPicPr preferRelativeResize="0"/>
          <p:nvPr/>
        </p:nvPicPr>
        <p:blipFill rotWithShape="1">
          <a:blip r:embed="rId3">
            <a:alphaModFix/>
          </a:blip>
          <a:srcRect l="18365" t="9372" r="20962" b="10518"/>
          <a:stretch/>
        </p:blipFill>
        <p:spPr>
          <a:xfrm>
            <a:off x="5735131" y="1500006"/>
            <a:ext cx="603005" cy="580339"/>
          </a:xfrm>
          <a:prstGeom prst="rect">
            <a:avLst/>
          </a:prstGeom>
          <a:noFill/>
          <a:ln>
            <a:noFill/>
          </a:ln>
        </p:spPr>
      </p:pic>
      <p:sp>
        <p:nvSpPr>
          <p:cNvPr id="13" name="TextBox 12">
            <a:extLst>
              <a:ext uri="{FF2B5EF4-FFF2-40B4-BE49-F238E27FC236}">
                <a16:creationId xmlns:a16="http://schemas.microsoft.com/office/drawing/2014/main" id="{F9CC66B6-41D1-0FC6-A5B1-7382E0FDF54B}"/>
              </a:ext>
            </a:extLst>
          </p:cNvPr>
          <p:cNvSpPr txBox="1"/>
          <p:nvPr/>
        </p:nvSpPr>
        <p:spPr>
          <a:xfrm>
            <a:off x="212752" y="4640337"/>
            <a:ext cx="782724" cy="553998"/>
          </a:xfrm>
          <a:prstGeom prst="rect">
            <a:avLst/>
          </a:prstGeom>
          <a:noFill/>
        </p:spPr>
        <p:txBody>
          <a:bodyPr wrap="square">
            <a:spAutoFit/>
          </a:bodyPr>
          <a:lstStyle/>
          <a:p>
            <a:r>
              <a:rPr lang="en-US" sz="1000" b="1" noProof="0" dirty="0">
                <a:solidFill>
                  <a:srgbClr val="000000"/>
                </a:solidFill>
                <a:latin typeface="Helvetica Neue Light" panose="020B0604020202020204" charset="0"/>
                <a:ea typeface="Helvetica Neue"/>
                <a:cs typeface="Helvetica Neue"/>
                <a:sym typeface="Helvetica Neue"/>
              </a:rPr>
              <a:t>PROTO-</a:t>
            </a:r>
          </a:p>
          <a:p>
            <a:r>
              <a:rPr lang="en-US" sz="1000" b="1" noProof="0" dirty="0">
                <a:solidFill>
                  <a:srgbClr val="000000"/>
                </a:solidFill>
                <a:latin typeface="Helvetica Neue Light" panose="020B0604020202020204" charset="0"/>
                <a:ea typeface="Helvetica Neue"/>
                <a:cs typeface="Helvetica Neue"/>
                <a:sym typeface="Helvetica Neue"/>
              </a:rPr>
              <a:t>TWIN-</a:t>
            </a:r>
          </a:p>
          <a:p>
            <a:r>
              <a:rPr lang="en-US" sz="1000" b="1" noProof="0" dirty="0">
                <a:solidFill>
                  <a:srgbClr val="000000"/>
                </a:solidFill>
                <a:latin typeface="Helvetica Neue Light" panose="020B0604020202020204" charset="0"/>
                <a:ea typeface="Helvetica Neue"/>
                <a:cs typeface="Helvetica Neue"/>
                <a:sym typeface="Helvetica Neue"/>
              </a:rPr>
              <a:t>PET</a:t>
            </a:r>
            <a:endParaRPr lang="en-US" sz="1100" dirty="0"/>
          </a:p>
        </p:txBody>
      </p:sp>
      <p:pic>
        <p:nvPicPr>
          <p:cNvPr id="14" name="Picture 13">
            <a:extLst>
              <a:ext uri="{FF2B5EF4-FFF2-40B4-BE49-F238E27FC236}">
                <a16:creationId xmlns:a16="http://schemas.microsoft.com/office/drawing/2014/main" id="{16E7FF9B-DAD7-D45E-2C19-F6DA30F2F9D3}"/>
              </a:ext>
            </a:extLst>
          </p:cNvPr>
          <p:cNvPicPr>
            <a:picLocks noChangeAspect="1"/>
          </p:cNvPicPr>
          <p:nvPr/>
        </p:nvPicPr>
        <p:blipFill>
          <a:blip r:embed="rId5"/>
          <a:srcRect l="66641" t="811" r="222" b="67"/>
          <a:stretch/>
        </p:blipFill>
        <p:spPr>
          <a:xfrm>
            <a:off x="7809917" y="1225599"/>
            <a:ext cx="1243548" cy="1841632"/>
          </a:xfrm>
          <a:prstGeom prst="rect">
            <a:avLst/>
          </a:prstGeom>
        </p:spPr>
      </p:pic>
      <p:sp>
        <p:nvSpPr>
          <p:cNvPr id="15" name="Google Shape;154;p20">
            <a:extLst>
              <a:ext uri="{FF2B5EF4-FFF2-40B4-BE49-F238E27FC236}">
                <a16:creationId xmlns:a16="http://schemas.microsoft.com/office/drawing/2014/main" id="{E64675C1-6D99-4455-DC19-12DB27DF1857}"/>
              </a:ext>
            </a:extLst>
          </p:cNvPr>
          <p:cNvSpPr txBox="1"/>
          <p:nvPr/>
        </p:nvSpPr>
        <p:spPr>
          <a:xfrm rot="16200000">
            <a:off x="-205277" y="1829634"/>
            <a:ext cx="1094425" cy="49846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noProof="0" dirty="0">
                <a:solidFill>
                  <a:schemeClr val="dk1"/>
                </a:solidFill>
                <a:latin typeface="Helvetica Neue Light" panose="020B0604020202020204" charset="0"/>
                <a:ea typeface="Helvetica Neue"/>
                <a:cs typeface="Helvetica Neue"/>
                <a:sym typeface="Helvetica Neue"/>
              </a:rPr>
              <a:t>Test Case</a:t>
            </a:r>
          </a:p>
        </p:txBody>
      </p:sp>
      <p:sp>
        <p:nvSpPr>
          <p:cNvPr id="16" name="Rectangle 15">
            <a:extLst>
              <a:ext uri="{FF2B5EF4-FFF2-40B4-BE49-F238E27FC236}">
                <a16:creationId xmlns:a16="http://schemas.microsoft.com/office/drawing/2014/main" id="{455C818F-429F-BF47-BB4A-F93192454460}"/>
              </a:ext>
            </a:extLst>
          </p:cNvPr>
          <p:cNvSpPr/>
          <p:nvPr/>
        </p:nvSpPr>
        <p:spPr>
          <a:xfrm>
            <a:off x="1790408" y="1462535"/>
            <a:ext cx="1194600" cy="119091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8D6D09-720B-72EC-3662-30E3BD4F05B1}"/>
              </a:ext>
            </a:extLst>
          </p:cNvPr>
          <p:cNvSpPr/>
          <p:nvPr/>
        </p:nvSpPr>
        <p:spPr>
          <a:xfrm>
            <a:off x="6540694" y="1462535"/>
            <a:ext cx="1194600" cy="119091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A2DBCA-5BCB-D63B-DC00-5C616F8DBD93}"/>
              </a:ext>
            </a:extLst>
          </p:cNvPr>
          <p:cNvSpPr/>
          <p:nvPr/>
        </p:nvSpPr>
        <p:spPr>
          <a:xfrm>
            <a:off x="7834391" y="1462535"/>
            <a:ext cx="1194600" cy="119091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59B112-FDB1-EB10-9BCC-14D006A118DB}"/>
              </a:ext>
            </a:extLst>
          </p:cNvPr>
          <p:cNvPicPr>
            <a:picLocks noChangeAspect="1"/>
          </p:cNvPicPr>
          <p:nvPr/>
        </p:nvPicPr>
        <p:blipFill>
          <a:blip r:embed="rId7"/>
          <a:stretch>
            <a:fillRect/>
          </a:stretch>
        </p:blipFill>
        <p:spPr>
          <a:xfrm>
            <a:off x="5643871" y="2847555"/>
            <a:ext cx="326487" cy="326487"/>
          </a:xfrm>
          <a:prstGeom prst="rect">
            <a:avLst/>
          </a:prstGeom>
        </p:spPr>
      </p:pic>
      <p:sp>
        <p:nvSpPr>
          <p:cNvPr id="12" name="TextBox 11">
            <a:extLst>
              <a:ext uri="{FF2B5EF4-FFF2-40B4-BE49-F238E27FC236}">
                <a16:creationId xmlns:a16="http://schemas.microsoft.com/office/drawing/2014/main" id="{21D236DD-216A-248A-EE3E-45FAC30265A1}"/>
              </a:ext>
            </a:extLst>
          </p:cNvPr>
          <p:cNvSpPr txBox="1"/>
          <p:nvPr/>
        </p:nvSpPr>
        <p:spPr>
          <a:xfrm>
            <a:off x="6087433" y="4647351"/>
            <a:ext cx="2690807" cy="430887"/>
          </a:xfrm>
          <a:prstGeom prst="rect">
            <a:avLst/>
          </a:prstGeom>
          <a:noFill/>
        </p:spPr>
        <p:txBody>
          <a:bodyPr wrap="square">
            <a:spAutoFit/>
          </a:bodyPr>
          <a:lstStyle/>
          <a:p>
            <a:pPr marL="127000" lvl="0">
              <a:buClr>
                <a:schemeClr val="dk1"/>
              </a:buClr>
              <a:buSzPts val="1600"/>
            </a:pPr>
            <a:r>
              <a:rPr lang="en-US" sz="1100" noProof="0" dirty="0">
                <a:solidFill>
                  <a:schemeClr val="dk1"/>
                </a:solidFill>
                <a:latin typeface="Roboto Light" panose="02000000000000000000" pitchFamily="2" charset="0"/>
                <a:ea typeface="Roboto Light" panose="02000000000000000000" pitchFamily="2" charset="0"/>
                <a:cs typeface="Helvetica Neue"/>
                <a:sym typeface="Helvetica Neue Light"/>
              </a:rPr>
              <a:t>[</a:t>
            </a:r>
            <a:r>
              <a:rPr lang="en-US" sz="1100" noProof="0" dirty="0">
                <a:solidFill>
                  <a:schemeClr val="dk1"/>
                </a:solidFill>
                <a:latin typeface="Roboto Light" panose="02000000000000000000" pitchFamily="2" charset="0"/>
                <a:ea typeface="Roboto Light" panose="02000000000000000000" pitchFamily="2" charset="0"/>
                <a:cs typeface="Helvetica Neue Light"/>
                <a:sym typeface="Helvetica Neue Light"/>
              </a:rPr>
              <a:t>Ma et al., Med. Phys. (2020), </a:t>
            </a:r>
          </a:p>
          <a:p>
            <a:pPr marL="127000" lvl="0">
              <a:buClr>
                <a:schemeClr val="dk1"/>
              </a:buClr>
              <a:buSzPts val="1600"/>
            </a:pPr>
            <a:r>
              <a:rPr lang="en-US" sz="1100" noProof="0" dirty="0">
                <a:solidFill>
                  <a:schemeClr val="dk1"/>
                </a:solidFill>
                <a:latin typeface="Roboto Light" panose="02000000000000000000" pitchFamily="2" charset="0"/>
                <a:ea typeface="Roboto Light" panose="02000000000000000000" pitchFamily="2" charset="0"/>
                <a:cs typeface="Helvetica Neue Light"/>
                <a:sym typeface="Helvetica Neue Light"/>
              </a:rPr>
              <a:t>Rahman et al., Phys. Med. Biol. (2022)] </a:t>
            </a:r>
            <a:endParaRPr lang="en-US" sz="1800" noProof="0" dirty="0">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7FA92905-A7F2-7134-2ED0-A32B061BE765}"/>
              </a:ext>
            </a:extLst>
          </p:cNvPr>
          <p:cNvSpPr txBox="1"/>
          <p:nvPr/>
        </p:nvSpPr>
        <p:spPr>
          <a:xfrm>
            <a:off x="994772" y="3827259"/>
            <a:ext cx="2019192" cy="276999"/>
          </a:xfrm>
          <a:prstGeom prst="rect">
            <a:avLst/>
          </a:prstGeom>
          <a:solidFill>
            <a:schemeClr val="bg1"/>
          </a:solidFill>
        </p:spPr>
        <p:txBody>
          <a:bodyPr wrap="square" rtlCol="0">
            <a:spAutoFit/>
          </a:bodyPr>
          <a:lstStyle/>
          <a:p>
            <a:r>
              <a:rPr lang="en-US" sz="1200" i="1" dirty="0">
                <a:latin typeface="Times New Roman" panose="02020603050405020304" pitchFamily="18" charset="0"/>
                <a:cs typeface="Times New Roman" panose="02020603050405020304" pitchFamily="18" charset="0"/>
              </a:rPr>
              <a:t>Reference: Planned vs Actual</a:t>
            </a:r>
          </a:p>
        </p:txBody>
      </p:sp>
      <p:sp>
        <p:nvSpPr>
          <p:cNvPr id="7" name="TextBox 6">
            <a:extLst>
              <a:ext uri="{FF2B5EF4-FFF2-40B4-BE49-F238E27FC236}">
                <a16:creationId xmlns:a16="http://schemas.microsoft.com/office/drawing/2014/main" id="{516C4074-8D74-9CFA-7D71-159616757748}"/>
              </a:ext>
            </a:extLst>
          </p:cNvPr>
          <p:cNvSpPr txBox="1"/>
          <p:nvPr/>
        </p:nvSpPr>
        <p:spPr>
          <a:xfrm>
            <a:off x="994772" y="4258238"/>
            <a:ext cx="1990236" cy="276999"/>
          </a:xfrm>
          <a:prstGeom prst="rect">
            <a:avLst/>
          </a:prstGeom>
          <a:solidFill>
            <a:schemeClr val="bg1"/>
          </a:solidFill>
        </p:spPr>
        <p:txBody>
          <a:bodyPr wrap="square" rtlCol="0">
            <a:spAutoFit/>
          </a:bodyPr>
          <a:lstStyle/>
          <a:p>
            <a:r>
              <a:rPr lang="en-US" sz="1200" b="1" i="1" dirty="0">
                <a:latin typeface="Times New Roman" panose="02020603050405020304" pitchFamily="18" charset="0"/>
                <a:cs typeface="Times New Roman" panose="02020603050405020304" pitchFamily="18" charset="0"/>
              </a:rPr>
              <a:t>Actual vs Estimated</a:t>
            </a:r>
          </a:p>
        </p:txBody>
      </p:sp>
      <p:sp>
        <p:nvSpPr>
          <p:cNvPr id="19" name="Google Shape;87;p15">
            <a:extLst>
              <a:ext uri="{FF2B5EF4-FFF2-40B4-BE49-F238E27FC236}">
                <a16:creationId xmlns:a16="http://schemas.microsoft.com/office/drawing/2014/main" id="{12551945-463A-3610-85EA-0E6BFEE5FBA7}"/>
              </a:ext>
            </a:extLst>
          </p:cNvPr>
          <p:cNvSpPr/>
          <p:nvPr/>
        </p:nvSpPr>
        <p:spPr>
          <a:xfrm>
            <a:off x="834193" y="4254968"/>
            <a:ext cx="94958" cy="319618"/>
          </a:xfrm>
          <a:prstGeom prst="homePlate">
            <a:avLst>
              <a:gd name="adj" fmla="val 135963"/>
            </a:avLst>
          </a:prstGeom>
          <a:solidFill>
            <a:schemeClr val="dk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
        <p:nvSpPr>
          <p:cNvPr id="20" name="TextBox 19">
            <a:extLst>
              <a:ext uri="{FF2B5EF4-FFF2-40B4-BE49-F238E27FC236}">
                <a16:creationId xmlns:a16="http://schemas.microsoft.com/office/drawing/2014/main" id="{D27EF1AA-B33F-2D85-D564-3292B1B09449}"/>
              </a:ext>
            </a:extLst>
          </p:cNvPr>
          <p:cNvSpPr txBox="1"/>
          <p:nvPr/>
        </p:nvSpPr>
        <p:spPr>
          <a:xfrm>
            <a:off x="5747787" y="2078867"/>
            <a:ext cx="782724" cy="600164"/>
          </a:xfrm>
          <a:prstGeom prst="rect">
            <a:avLst/>
          </a:prstGeom>
          <a:noFill/>
        </p:spPr>
        <p:txBody>
          <a:bodyPr wrap="square">
            <a:spAutoFit/>
          </a:bodyPr>
          <a:lstStyle/>
          <a:p>
            <a:r>
              <a:rPr lang="en-US" sz="1100" b="1" noProof="0" dirty="0">
                <a:solidFill>
                  <a:srgbClr val="000000"/>
                </a:solidFill>
                <a:latin typeface="Helvetica Neue Light" panose="020B0604020202020204" charset="0"/>
                <a:ea typeface="Helvetica Neue"/>
                <a:cs typeface="Helvetica Neue"/>
                <a:sym typeface="Helvetica Neue"/>
              </a:rPr>
              <a:t>PROTO-</a:t>
            </a:r>
          </a:p>
          <a:p>
            <a:r>
              <a:rPr lang="en-US" sz="1100" b="1" noProof="0" dirty="0">
                <a:solidFill>
                  <a:srgbClr val="000000"/>
                </a:solidFill>
                <a:latin typeface="Helvetica Neue Light" panose="020B0604020202020204" charset="0"/>
                <a:ea typeface="Helvetica Neue"/>
                <a:cs typeface="Helvetica Neue"/>
                <a:sym typeface="Helvetica Neue"/>
              </a:rPr>
              <a:t>TWIN-</a:t>
            </a:r>
          </a:p>
          <a:p>
            <a:r>
              <a:rPr lang="en-US" sz="1100" b="1" noProof="0" dirty="0">
                <a:solidFill>
                  <a:srgbClr val="000000"/>
                </a:solidFill>
                <a:latin typeface="Helvetica Neue Light" panose="020B0604020202020204" charset="0"/>
                <a:ea typeface="Helvetica Neue"/>
                <a:cs typeface="Helvetica Neue"/>
                <a:sym typeface="Helvetica Neue"/>
              </a:rPr>
              <a:t>PET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7" grpId="0" animBg="1"/>
      <p:bldP spid="18" grpId="0" animBg="1"/>
      <p:bldP spid="12" grpId="0"/>
      <p:bldP spid="3" grpId="0" animBg="1"/>
      <p:bldP spid="7"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1"/>
          <p:cNvPicPr preferRelativeResize="0"/>
          <p:nvPr/>
        </p:nvPicPr>
        <p:blipFill>
          <a:blip r:embed="rId3">
            <a:alphaModFix/>
          </a:blip>
          <a:srcRect b="10061"/>
          <a:stretch>
            <a:fillRect/>
          </a:stretch>
        </p:blipFill>
        <p:spPr>
          <a:xfrm>
            <a:off x="4297680" y="1642510"/>
            <a:ext cx="4511800" cy="2360342"/>
          </a:xfrm>
          <a:prstGeom prst="rect">
            <a:avLst/>
          </a:prstGeom>
          <a:noFill/>
          <a:ln>
            <a:noFill/>
          </a:ln>
        </p:spPr>
      </p:pic>
      <p:cxnSp>
        <p:nvCxnSpPr>
          <p:cNvPr id="160" name="Google Shape;160;p21"/>
          <p:cNvCxnSpPr/>
          <p:nvPr/>
        </p:nvCxnSpPr>
        <p:spPr>
          <a:xfrm>
            <a:off x="9637025" y="561825"/>
            <a:ext cx="130800" cy="0"/>
          </a:xfrm>
          <a:prstGeom prst="straightConnector1">
            <a:avLst/>
          </a:prstGeom>
          <a:noFill/>
          <a:ln w="9525" cap="flat" cmpd="sng">
            <a:solidFill>
              <a:schemeClr val="dk2"/>
            </a:solidFill>
            <a:prstDash val="solid"/>
            <a:round/>
            <a:headEnd type="none" w="med" len="med"/>
            <a:tailEnd type="none" w="med" len="med"/>
          </a:ln>
        </p:spPr>
      </p:cxnSp>
      <p:sp>
        <p:nvSpPr>
          <p:cNvPr id="161" name="Google Shape;161;p21"/>
          <p:cNvSpPr txBox="1"/>
          <p:nvPr/>
        </p:nvSpPr>
        <p:spPr>
          <a:xfrm>
            <a:off x="710200" y="1288403"/>
            <a:ext cx="3750040" cy="1846629"/>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1800" noProof="0" dirty="0">
                <a:latin typeface="Helvetica Neue Light" panose="020B0604020202020204" charset="0"/>
                <a:ea typeface="Helvetica Neue"/>
                <a:cs typeface="Helvetica Neue"/>
                <a:sym typeface="Helvetica Neue"/>
              </a:rPr>
              <a:t>Across 50 test cases (MRE &lt; 2%):</a:t>
            </a:r>
          </a:p>
          <a:p>
            <a:pPr marL="0" lvl="0" indent="0" algn="l" rtl="0">
              <a:lnSpc>
                <a:spcPct val="150000"/>
              </a:lnSpc>
              <a:spcBef>
                <a:spcPts val="0"/>
              </a:spcBef>
              <a:spcAft>
                <a:spcPts val="0"/>
              </a:spcAft>
              <a:buNone/>
            </a:pPr>
            <a:r>
              <a:rPr lang="en-US" sz="1800" noProof="0" dirty="0">
                <a:latin typeface="Times New Roman"/>
                <a:ea typeface="Times New Roman"/>
                <a:cs typeface="Times New Roman"/>
                <a:sym typeface="Times New Roman"/>
              </a:rPr>
              <a:t>|</a:t>
            </a:r>
            <a:r>
              <a:rPr lang="en-US" sz="1800" noProof="0" dirty="0" err="1">
                <a:latin typeface="Times New Roman"/>
                <a:ea typeface="Times New Roman"/>
                <a:cs typeface="Times New Roman"/>
                <a:sym typeface="Times New Roman"/>
              </a:rPr>
              <a:t>Δx</a:t>
            </a:r>
            <a:r>
              <a:rPr lang="en-US" sz="1800" baseline="-25000" noProof="0" dirty="0" err="1">
                <a:latin typeface="Times New Roman"/>
                <a:ea typeface="Times New Roman"/>
                <a:cs typeface="Times New Roman"/>
                <a:sym typeface="Times New Roman"/>
              </a:rPr>
              <a:t>estimated</a:t>
            </a:r>
            <a:r>
              <a:rPr lang="en-US" sz="1800" noProof="0" dirty="0">
                <a:latin typeface="Times New Roman"/>
                <a:ea typeface="Times New Roman"/>
                <a:cs typeface="Times New Roman"/>
                <a:sym typeface="Times New Roman"/>
              </a:rPr>
              <a:t> - </a:t>
            </a:r>
            <a:r>
              <a:rPr lang="en-US" sz="1800" noProof="0" dirty="0" err="1">
                <a:latin typeface="Times New Roman"/>
                <a:ea typeface="Times New Roman"/>
                <a:cs typeface="Times New Roman"/>
                <a:sym typeface="Times New Roman"/>
              </a:rPr>
              <a:t>Δx</a:t>
            </a:r>
            <a:r>
              <a:rPr lang="en-US" sz="1800" baseline="-25000" noProof="0" dirty="0" err="1">
                <a:solidFill>
                  <a:schemeClr val="dk1"/>
                </a:solidFill>
                <a:latin typeface="Times New Roman"/>
                <a:ea typeface="Times New Roman"/>
                <a:cs typeface="Times New Roman"/>
                <a:sym typeface="Times New Roman"/>
              </a:rPr>
              <a:t>actual</a:t>
            </a:r>
            <a:r>
              <a:rPr lang="en-US" sz="1800" noProof="0" dirty="0">
                <a:latin typeface="Times New Roman"/>
                <a:ea typeface="Times New Roman"/>
                <a:cs typeface="Times New Roman"/>
                <a:sym typeface="Times New Roman"/>
              </a:rPr>
              <a:t>| = 0.04 ± 0.07 mm</a:t>
            </a:r>
          </a:p>
          <a:p>
            <a:pPr marL="0" lvl="0" indent="0" algn="l" rtl="0">
              <a:lnSpc>
                <a:spcPct val="150000"/>
              </a:lnSpc>
              <a:spcBef>
                <a:spcPts val="0"/>
              </a:spcBef>
              <a:spcAft>
                <a:spcPts val="0"/>
              </a:spcAft>
              <a:buNone/>
            </a:pPr>
            <a:r>
              <a:rPr lang="en-US" sz="1800" noProof="0" dirty="0">
                <a:latin typeface="Times New Roman"/>
                <a:ea typeface="Times New Roman"/>
                <a:cs typeface="Times New Roman"/>
                <a:sym typeface="Times New Roman"/>
              </a:rPr>
              <a:t>|</a:t>
            </a:r>
            <a:r>
              <a:rPr lang="en-US" sz="1800" noProof="0" dirty="0" err="1">
                <a:latin typeface="Times New Roman"/>
                <a:ea typeface="Times New Roman"/>
                <a:cs typeface="Times New Roman"/>
                <a:sym typeface="Times New Roman"/>
              </a:rPr>
              <a:t>Δy</a:t>
            </a:r>
            <a:r>
              <a:rPr lang="en-US" sz="1800" baseline="-25000" noProof="0" dirty="0" err="1">
                <a:solidFill>
                  <a:schemeClr val="dk1"/>
                </a:solidFill>
                <a:latin typeface="Times New Roman"/>
                <a:ea typeface="Times New Roman"/>
                <a:cs typeface="Times New Roman"/>
                <a:sym typeface="Times New Roman"/>
              </a:rPr>
              <a:t>estimated</a:t>
            </a:r>
            <a:r>
              <a:rPr lang="en-US" sz="1800" noProof="0" dirty="0">
                <a:latin typeface="Times New Roman"/>
                <a:ea typeface="Times New Roman"/>
                <a:cs typeface="Times New Roman"/>
                <a:sym typeface="Times New Roman"/>
              </a:rPr>
              <a:t> - </a:t>
            </a:r>
            <a:r>
              <a:rPr lang="en-US" sz="1800" noProof="0" dirty="0" err="1">
                <a:latin typeface="Times New Roman"/>
                <a:ea typeface="Times New Roman"/>
                <a:cs typeface="Times New Roman"/>
                <a:sym typeface="Times New Roman"/>
              </a:rPr>
              <a:t>Δy</a:t>
            </a:r>
            <a:r>
              <a:rPr lang="en-US" sz="1800" baseline="-25000" noProof="0" dirty="0" err="1">
                <a:solidFill>
                  <a:schemeClr val="dk1"/>
                </a:solidFill>
                <a:latin typeface="Times New Roman"/>
                <a:ea typeface="Times New Roman"/>
                <a:cs typeface="Times New Roman"/>
                <a:sym typeface="Times New Roman"/>
              </a:rPr>
              <a:t>actual</a:t>
            </a:r>
            <a:r>
              <a:rPr lang="en-US" sz="1800" noProof="0" dirty="0">
                <a:latin typeface="Times New Roman"/>
                <a:ea typeface="Times New Roman"/>
                <a:cs typeface="Times New Roman"/>
                <a:sym typeface="Times New Roman"/>
              </a:rPr>
              <a:t>| = 0.03 ± 0.05 mm</a:t>
            </a:r>
          </a:p>
          <a:p>
            <a:pPr marL="0" lvl="0" indent="0" algn="l" rtl="0">
              <a:lnSpc>
                <a:spcPct val="150000"/>
              </a:lnSpc>
              <a:spcBef>
                <a:spcPts val="0"/>
              </a:spcBef>
              <a:spcAft>
                <a:spcPts val="0"/>
              </a:spcAft>
              <a:buNone/>
            </a:pPr>
            <a:r>
              <a:rPr lang="en-US" sz="1800" noProof="0" dirty="0">
                <a:latin typeface="Times New Roman"/>
                <a:ea typeface="Times New Roman"/>
                <a:cs typeface="Times New Roman"/>
                <a:sym typeface="Times New Roman"/>
              </a:rPr>
              <a:t>|</a:t>
            </a:r>
            <a:r>
              <a:rPr lang="en-US" sz="1800" noProof="0" dirty="0" err="1">
                <a:latin typeface="Times New Roman"/>
                <a:ea typeface="Times New Roman"/>
                <a:cs typeface="Times New Roman"/>
                <a:sym typeface="Times New Roman"/>
              </a:rPr>
              <a:t>Δθ</a:t>
            </a:r>
            <a:r>
              <a:rPr lang="en-US" sz="1800" baseline="-25000" noProof="0" dirty="0" err="1">
                <a:solidFill>
                  <a:schemeClr val="dk1"/>
                </a:solidFill>
                <a:latin typeface="Times New Roman"/>
                <a:ea typeface="Times New Roman"/>
                <a:cs typeface="Times New Roman"/>
                <a:sym typeface="Times New Roman"/>
              </a:rPr>
              <a:t>estimated</a:t>
            </a:r>
            <a:r>
              <a:rPr lang="en-US" sz="1800" noProof="0" dirty="0">
                <a:latin typeface="Times New Roman"/>
                <a:ea typeface="Times New Roman"/>
                <a:cs typeface="Times New Roman"/>
                <a:sym typeface="Times New Roman"/>
              </a:rPr>
              <a:t> - </a:t>
            </a:r>
            <a:r>
              <a:rPr lang="en-US" sz="1800" noProof="0" dirty="0" err="1">
                <a:latin typeface="Times New Roman"/>
                <a:ea typeface="Times New Roman"/>
                <a:cs typeface="Times New Roman"/>
                <a:sym typeface="Times New Roman"/>
              </a:rPr>
              <a:t>Δ</a:t>
            </a:r>
            <a:r>
              <a:rPr lang="en-US" sz="1800" noProof="0" dirty="0" err="1">
                <a:solidFill>
                  <a:schemeClr val="dk1"/>
                </a:solidFill>
                <a:latin typeface="Times New Roman"/>
                <a:ea typeface="Times New Roman"/>
                <a:cs typeface="Times New Roman"/>
                <a:sym typeface="Times New Roman"/>
              </a:rPr>
              <a:t>θ</a:t>
            </a:r>
            <a:r>
              <a:rPr lang="en-US" sz="1800" baseline="-25000" noProof="0" dirty="0" err="1">
                <a:solidFill>
                  <a:schemeClr val="dk1"/>
                </a:solidFill>
                <a:latin typeface="Times New Roman"/>
                <a:ea typeface="Times New Roman"/>
                <a:cs typeface="Times New Roman"/>
                <a:sym typeface="Times New Roman"/>
              </a:rPr>
              <a:t>actual</a:t>
            </a:r>
            <a:r>
              <a:rPr lang="en-US" sz="1800" noProof="0" dirty="0">
                <a:latin typeface="Times New Roman"/>
                <a:ea typeface="Times New Roman"/>
                <a:cs typeface="Times New Roman"/>
                <a:sym typeface="Times New Roman"/>
              </a:rPr>
              <a:t>| = 0.05 ± 0.07 º</a:t>
            </a:r>
          </a:p>
        </p:txBody>
      </p:sp>
      <p:sp>
        <p:nvSpPr>
          <p:cNvPr id="165" name="Google Shape;165;p21"/>
          <p:cNvSpPr txBox="1"/>
          <p:nvPr/>
        </p:nvSpPr>
        <p:spPr>
          <a:xfrm>
            <a:off x="710200" y="192374"/>
            <a:ext cx="8373600" cy="86991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b="1" dirty="0">
                <a:solidFill>
                  <a:schemeClr val="dk1"/>
                </a:solidFill>
                <a:latin typeface="Helvetica Neue Light" panose="020B0604020202020204" charset="0"/>
                <a:ea typeface="Helvetica Neue"/>
                <a:cs typeface="Helvetica Neue"/>
                <a:sym typeface="Helvetica Neue"/>
              </a:rPr>
              <a:t>Trained model detects s</a:t>
            </a:r>
            <a:r>
              <a:rPr lang="en-US" sz="2800" b="1" noProof="0" dirty="0" err="1">
                <a:solidFill>
                  <a:schemeClr val="dk1"/>
                </a:solidFill>
                <a:latin typeface="Helvetica Neue Light" panose="020B0604020202020204" charset="0"/>
                <a:ea typeface="Helvetica Neue"/>
                <a:cs typeface="Helvetica Neue"/>
                <a:sym typeface="Helvetica Neue"/>
              </a:rPr>
              <a:t>etup</a:t>
            </a:r>
            <a:r>
              <a:rPr lang="en-US" sz="2800" b="1" noProof="0" dirty="0">
                <a:solidFill>
                  <a:schemeClr val="dk1"/>
                </a:solidFill>
                <a:latin typeface="Helvetica Neue Light" panose="020B0604020202020204" charset="0"/>
                <a:ea typeface="Helvetica Neue"/>
                <a:cs typeface="Helvetica Neue"/>
                <a:sym typeface="Helvetica Neue"/>
              </a:rPr>
              <a:t> errors with </a:t>
            </a:r>
            <a:r>
              <a:rPr lang="en-US" sz="2800" b="1" noProof="0" dirty="0" err="1">
                <a:solidFill>
                  <a:schemeClr val="dk1"/>
                </a:solidFill>
                <a:latin typeface="Helvetica Neue Light" panose="020B0604020202020204" charset="0"/>
                <a:ea typeface="Helvetica Neue"/>
                <a:cs typeface="Helvetica Neue"/>
                <a:sym typeface="Helvetica Neue"/>
              </a:rPr>
              <a:t>submillimetric</a:t>
            </a:r>
            <a:r>
              <a:rPr lang="en-US" sz="2800" b="1" noProof="0" dirty="0">
                <a:solidFill>
                  <a:schemeClr val="dk1"/>
                </a:solidFill>
                <a:latin typeface="Helvetica Neue Light" panose="020B0604020202020204" charset="0"/>
                <a:ea typeface="Helvetica Neue"/>
                <a:cs typeface="Helvetica Neue"/>
                <a:sym typeface="Helvetica Neue"/>
              </a:rPr>
              <a:t> accuracy </a:t>
            </a:r>
            <a:r>
              <a:rPr lang="en-US" sz="2800" noProof="0" dirty="0">
                <a:solidFill>
                  <a:schemeClr val="dk1"/>
                </a:solidFill>
                <a:latin typeface="Helvetica Neue Light" panose="020B0604020202020204" charset="0"/>
                <a:ea typeface="Helvetica Neue"/>
                <a:cs typeface="Helvetica Neue"/>
                <a:sym typeface="Helvetica Neue"/>
              </a:rPr>
              <a:t>(in silico)</a:t>
            </a:r>
            <a:endParaRPr lang="en-US" sz="2800" b="1" noProof="0" dirty="0">
              <a:solidFill>
                <a:schemeClr val="dk1"/>
              </a:solidFill>
              <a:latin typeface="Helvetica Neue Light" panose="020B0604020202020204" charset="0"/>
              <a:ea typeface="Helvetica Neue"/>
              <a:cs typeface="Helvetica Neue"/>
              <a:sym typeface="Helvetica Neue"/>
            </a:endParaRPr>
          </a:p>
        </p:txBody>
      </p:sp>
      <p:sp>
        <p:nvSpPr>
          <p:cNvPr id="2" name="TextBox 1">
            <a:extLst>
              <a:ext uri="{FF2B5EF4-FFF2-40B4-BE49-F238E27FC236}">
                <a16:creationId xmlns:a16="http://schemas.microsoft.com/office/drawing/2014/main" id="{70E857F7-E38D-E85B-E0DE-9277C1FC341D}"/>
              </a:ext>
            </a:extLst>
          </p:cNvPr>
          <p:cNvSpPr txBox="1"/>
          <p:nvPr/>
        </p:nvSpPr>
        <p:spPr>
          <a:xfrm>
            <a:off x="5254533" y="4079654"/>
            <a:ext cx="3454400" cy="307777"/>
          </a:xfrm>
          <a:prstGeom prst="rect">
            <a:avLst/>
          </a:prstGeom>
          <a:noFill/>
        </p:spPr>
        <p:txBody>
          <a:bodyPr wrap="square" rtlCol="0">
            <a:spAutoFit/>
          </a:bodyPr>
          <a:lstStyle/>
          <a:p>
            <a:r>
              <a:rPr lang="en-US" dirty="0"/>
              <a:t>Setup Deviation Error (º or mm)</a:t>
            </a:r>
          </a:p>
        </p:txBody>
      </p:sp>
      <p:pic>
        <p:nvPicPr>
          <p:cNvPr id="3" name="Graphic 2">
            <a:extLst>
              <a:ext uri="{FF2B5EF4-FFF2-40B4-BE49-F238E27FC236}">
                <a16:creationId xmlns:a16="http://schemas.microsoft.com/office/drawing/2014/main" id="{6F19564D-59A2-AEEC-0A69-067774B9C8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3761" y="3198582"/>
            <a:ext cx="1548748" cy="1788474"/>
          </a:xfrm>
          <a:prstGeom prst="rect">
            <a:avLst/>
          </a:prstGeom>
        </p:spPr>
      </p:pic>
      <p:pic>
        <p:nvPicPr>
          <p:cNvPr id="162" name="Google Shape;162;p21"/>
          <p:cNvPicPr preferRelativeResize="0"/>
          <p:nvPr/>
        </p:nvPicPr>
        <p:blipFill>
          <a:blip r:embed="rId6">
            <a:alphaModFix/>
          </a:blip>
          <a:stretch>
            <a:fillRect/>
          </a:stretch>
        </p:blipFill>
        <p:spPr>
          <a:xfrm>
            <a:off x="2277551" y="3769131"/>
            <a:ext cx="2020129" cy="618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cxnSp>
        <p:nvCxnSpPr>
          <p:cNvPr id="170" name="Google Shape;170;p22"/>
          <p:cNvCxnSpPr/>
          <p:nvPr/>
        </p:nvCxnSpPr>
        <p:spPr>
          <a:xfrm>
            <a:off x="9637025" y="561825"/>
            <a:ext cx="130800" cy="0"/>
          </a:xfrm>
          <a:prstGeom prst="straightConnector1">
            <a:avLst/>
          </a:prstGeom>
          <a:noFill/>
          <a:ln w="9525" cap="flat" cmpd="sng">
            <a:solidFill>
              <a:schemeClr val="dk2"/>
            </a:solidFill>
            <a:prstDash val="solid"/>
            <a:round/>
            <a:headEnd type="none" w="med" len="med"/>
            <a:tailEnd type="none" w="med" len="med"/>
          </a:ln>
        </p:spPr>
      </p:cxnSp>
      <p:pic>
        <p:nvPicPr>
          <p:cNvPr id="171" name="Google Shape;171;p22"/>
          <p:cNvPicPr preferRelativeResize="0"/>
          <p:nvPr/>
        </p:nvPicPr>
        <p:blipFill rotWithShape="1">
          <a:blip r:embed="rId3">
            <a:alphaModFix/>
          </a:blip>
          <a:srcRect l="10610" t="9867" b="46434"/>
          <a:stretch/>
        </p:blipFill>
        <p:spPr>
          <a:xfrm>
            <a:off x="1497393" y="1253039"/>
            <a:ext cx="6529659" cy="1552351"/>
          </a:xfrm>
          <a:prstGeom prst="rect">
            <a:avLst/>
          </a:prstGeom>
          <a:noFill/>
          <a:ln>
            <a:noFill/>
          </a:ln>
        </p:spPr>
      </p:pic>
      <p:pic>
        <p:nvPicPr>
          <p:cNvPr id="172" name="Google Shape;172;p22"/>
          <p:cNvPicPr preferRelativeResize="0"/>
          <p:nvPr/>
        </p:nvPicPr>
        <p:blipFill rotWithShape="1">
          <a:blip r:embed="rId4">
            <a:alphaModFix/>
          </a:blip>
          <a:srcRect l="7375" r="74326"/>
          <a:stretch/>
        </p:blipFill>
        <p:spPr>
          <a:xfrm>
            <a:off x="1116924" y="3049850"/>
            <a:ext cx="1485276" cy="1720150"/>
          </a:xfrm>
          <a:prstGeom prst="rect">
            <a:avLst/>
          </a:prstGeom>
          <a:noFill/>
          <a:ln>
            <a:noFill/>
          </a:ln>
        </p:spPr>
      </p:pic>
      <p:sp>
        <p:nvSpPr>
          <p:cNvPr id="174" name="Google Shape;174;p22"/>
          <p:cNvSpPr/>
          <p:nvPr/>
        </p:nvSpPr>
        <p:spPr>
          <a:xfrm>
            <a:off x="1061982" y="3049825"/>
            <a:ext cx="1576500" cy="17202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
        <p:nvSpPr>
          <p:cNvPr id="175" name="Google Shape;175;p22"/>
          <p:cNvSpPr txBox="1"/>
          <p:nvPr/>
        </p:nvSpPr>
        <p:spPr>
          <a:xfrm>
            <a:off x="710200" y="192374"/>
            <a:ext cx="7787624" cy="106063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b="1" noProof="0" dirty="0">
                <a:solidFill>
                  <a:schemeClr val="dk1"/>
                </a:solidFill>
                <a:latin typeface="Helvetica Neue Light" panose="020B0604020202020204" charset="0"/>
                <a:ea typeface="Helvetica Neue"/>
                <a:cs typeface="Helvetica Neue"/>
                <a:sym typeface="Helvetica Neue"/>
              </a:rPr>
              <a:t>Ablation Study: </a:t>
            </a:r>
            <a:r>
              <a:rPr lang="en-US" sz="2800" noProof="0" dirty="0">
                <a:solidFill>
                  <a:schemeClr val="dk1"/>
                </a:solidFill>
                <a:latin typeface="Helvetica Neue Light" panose="020B0604020202020204" charset="0"/>
                <a:ea typeface="Helvetica Neue"/>
                <a:cs typeface="Helvetica Neue"/>
                <a:sym typeface="Helvetica Neue"/>
              </a:rPr>
              <a:t>How does training models with </a:t>
            </a:r>
            <a:r>
              <a:rPr lang="en-US" sz="2800" dirty="0">
                <a:solidFill>
                  <a:schemeClr val="dk1"/>
                </a:solidFill>
                <a:latin typeface="Helvetica Neue Light" panose="020B0604020202020204" charset="0"/>
                <a:ea typeface="Helvetica Neue"/>
                <a:cs typeface="Helvetica Neue"/>
                <a:sym typeface="Helvetica Neue"/>
              </a:rPr>
              <a:t>u</a:t>
            </a:r>
            <a:r>
              <a:rPr lang="en-US" sz="2800" noProof="0" dirty="0" err="1">
                <a:solidFill>
                  <a:schemeClr val="dk1"/>
                </a:solidFill>
                <a:latin typeface="Helvetica Neue Light" panose="020B0604020202020204" charset="0"/>
                <a:ea typeface="Helvetica Neue"/>
                <a:cs typeface="Helvetica Neue"/>
                <a:sym typeface="Helvetica Neue"/>
              </a:rPr>
              <a:t>nrealistic</a:t>
            </a:r>
            <a:r>
              <a:rPr lang="en-US" sz="2800" noProof="0" dirty="0">
                <a:solidFill>
                  <a:schemeClr val="dk1"/>
                </a:solidFill>
                <a:latin typeface="Helvetica Neue Light" panose="020B0604020202020204" charset="0"/>
                <a:ea typeface="Helvetica Neue"/>
                <a:cs typeface="Helvetica Neue"/>
                <a:sym typeface="Helvetica Neue"/>
              </a:rPr>
              <a:t> PET inputs impact performance?</a:t>
            </a:r>
          </a:p>
          <a:p>
            <a:pPr marL="0" lvl="0" indent="0" algn="l" rtl="0">
              <a:spcBef>
                <a:spcPts val="0"/>
              </a:spcBef>
              <a:spcAft>
                <a:spcPts val="0"/>
              </a:spcAft>
              <a:buClr>
                <a:schemeClr val="dk1"/>
              </a:buClr>
              <a:buSzPts val="1100"/>
              <a:buFont typeface="Arial"/>
              <a:buNone/>
            </a:pPr>
            <a:endParaRPr lang="en-US" sz="2800" b="1" noProof="0" dirty="0">
              <a:solidFill>
                <a:schemeClr val="dk1"/>
              </a:solidFill>
              <a:latin typeface="Helvetica Neue Light" panose="020B0604020202020204" charset="0"/>
              <a:ea typeface="Helvetica Neue"/>
              <a:cs typeface="Helvetica Neue"/>
              <a:sym typeface="Helvetica Neue"/>
            </a:endParaRPr>
          </a:p>
        </p:txBody>
      </p:sp>
      <p:pic>
        <p:nvPicPr>
          <p:cNvPr id="2" name="Picture 1">
            <a:extLst>
              <a:ext uri="{FF2B5EF4-FFF2-40B4-BE49-F238E27FC236}">
                <a16:creationId xmlns:a16="http://schemas.microsoft.com/office/drawing/2014/main" id="{B5A03DAF-E534-06FC-F754-B95794D1C58B}"/>
              </a:ext>
            </a:extLst>
          </p:cNvPr>
          <p:cNvPicPr>
            <a:picLocks noChangeAspect="1"/>
          </p:cNvPicPr>
          <p:nvPr/>
        </p:nvPicPr>
        <p:blipFill>
          <a:blip r:embed="rId5"/>
          <a:stretch>
            <a:fillRect/>
          </a:stretch>
        </p:blipFill>
        <p:spPr>
          <a:xfrm>
            <a:off x="490632" y="3280162"/>
            <a:ext cx="507326" cy="1412903"/>
          </a:xfrm>
          <a:prstGeom prst="rect">
            <a:avLst/>
          </a:prstGeom>
        </p:spPr>
      </p:pic>
      <p:pic>
        <p:nvPicPr>
          <p:cNvPr id="3" name="Picture 2">
            <a:extLst>
              <a:ext uri="{FF2B5EF4-FFF2-40B4-BE49-F238E27FC236}">
                <a16:creationId xmlns:a16="http://schemas.microsoft.com/office/drawing/2014/main" id="{A9F4A3CF-6F19-7283-3400-E8C4781F431D}"/>
              </a:ext>
            </a:extLst>
          </p:cNvPr>
          <p:cNvPicPr>
            <a:picLocks noChangeAspect="1"/>
          </p:cNvPicPr>
          <p:nvPr/>
        </p:nvPicPr>
        <p:blipFill>
          <a:blip r:embed="rId6"/>
          <a:stretch>
            <a:fillRect/>
          </a:stretch>
        </p:blipFill>
        <p:spPr>
          <a:xfrm>
            <a:off x="413135" y="3033825"/>
            <a:ext cx="591621" cy="20671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59BD6796-F086-FE7D-DA9C-8B2EC94B4F3F}"/>
            </a:ext>
          </a:extLst>
        </p:cNvPr>
        <p:cNvGrpSpPr/>
        <p:nvPr/>
      </p:nvGrpSpPr>
      <p:grpSpPr>
        <a:xfrm>
          <a:off x="0" y="0"/>
          <a:ext cx="0" cy="0"/>
          <a:chOff x="0" y="0"/>
          <a:chExt cx="0" cy="0"/>
        </a:xfrm>
      </p:grpSpPr>
      <p:sp>
        <p:nvSpPr>
          <p:cNvPr id="67" name="Google Shape;67;p14">
            <a:extLst>
              <a:ext uri="{FF2B5EF4-FFF2-40B4-BE49-F238E27FC236}">
                <a16:creationId xmlns:a16="http://schemas.microsoft.com/office/drawing/2014/main" id="{88092BDF-E0EB-5560-FEB8-EA133B46B483}"/>
              </a:ext>
            </a:extLst>
          </p:cNvPr>
          <p:cNvSpPr txBox="1"/>
          <p:nvPr/>
        </p:nvSpPr>
        <p:spPr>
          <a:xfrm>
            <a:off x="726525" y="192375"/>
            <a:ext cx="8143156" cy="65424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noProof="0" dirty="0">
                <a:solidFill>
                  <a:schemeClr val="dk1"/>
                </a:solidFill>
                <a:latin typeface="Helvetica Neue Light" panose="020B0604020202020204" charset="0"/>
                <a:ea typeface="Helvetica Neue"/>
                <a:cs typeface="Helvetica Neue"/>
                <a:sym typeface="Helvetica Neue"/>
              </a:rPr>
              <a:t>How can PET and AI improve proton therapy?</a:t>
            </a:r>
            <a:endParaRPr lang="en-US" sz="2800" noProof="0" dirty="0">
              <a:solidFill>
                <a:schemeClr val="dk1"/>
              </a:solidFill>
              <a:latin typeface="Helvetica Neue Light" panose="020B0604020202020204" charset="0"/>
              <a:ea typeface="Helvetica Neue"/>
              <a:cs typeface="Helvetica Neue"/>
              <a:sym typeface="Helvetica Neue"/>
            </a:endParaRPr>
          </a:p>
        </p:txBody>
      </p:sp>
      <p:sp>
        <p:nvSpPr>
          <p:cNvPr id="71" name="Google Shape;71;p14">
            <a:extLst>
              <a:ext uri="{FF2B5EF4-FFF2-40B4-BE49-F238E27FC236}">
                <a16:creationId xmlns:a16="http://schemas.microsoft.com/office/drawing/2014/main" id="{26D7CA5F-29F6-000E-5647-9CEB619ECA75}"/>
              </a:ext>
            </a:extLst>
          </p:cNvPr>
          <p:cNvSpPr txBox="1"/>
          <p:nvPr/>
        </p:nvSpPr>
        <p:spPr>
          <a:xfrm>
            <a:off x="635059" y="747079"/>
            <a:ext cx="7939981" cy="600134"/>
          </a:xfrm>
          <a:prstGeom prst="rect">
            <a:avLst/>
          </a:prstGeom>
        </p:spPr>
        <p:txBody>
          <a:bodyPr spcFirstLastPara="1" wrap="square" lIns="91425" tIns="91425" rIns="91425" bIns="91425" anchor="t" anchorCtr="0">
            <a:spAutoFit/>
          </a:bodyPr>
          <a:lstStyle/>
          <a:p>
            <a:pPr marL="127000" lvl="0" algn="l" rtl="0">
              <a:lnSpc>
                <a:spcPct val="150000"/>
              </a:lnSpc>
              <a:spcBef>
                <a:spcPts val="0"/>
              </a:spcBef>
              <a:spcAft>
                <a:spcPts val="0"/>
              </a:spcAft>
              <a:buClr>
                <a:schemeClr val="dk1"/>
              </a:buClr>
              <a:buSzPts val="1600"/>
            </a:pPr>
            <a:r>
              <a:rPr lang="en-US" sz="1800" dirty="0">
                <a:solidFill>
                  <a:schemeClr val="dk1"/>
                </a:solidFill>
                <a:latin typeface="Helvetica Neue Light" panose="020B0604020202020204" charset="0"/>
                <a:ea typeface="Helvetica Neue"/>
                <a:cs typeface="Helvetica Neue"/>
                <a:sym typeface="Helvetica Neue"/>
              </a:rPr>
              <a:t>Providing clinicians crucial information to:</a:t>
            </a:r>
            <a:endParaRPr lang="en-US" sz="1800" noProof="0" dirty="0">
              <a:solidFill>
                <a:schemeClr val="dk1"/>
              </a:solidFill>
              <a:latin typeface="Helvetica Neue Light" panose="020B0604020202020204" charset="0"/>
              <a:ea typeface="Helvetica Neue"/>
              <a:cs typeface="Helvetica Neue"/>
              <a:sym typeface="Helvetica Neue"/>
            </a:endParaRPr>
          </a:p>
        </p:txBody>
      </p:sp>
      <p:cxnSp>
        <p:nvCxnSpPr>
          <p:cNvPr id="9" name="Straight Connector 8">
            <a:extLst>
              <a:ext uri="{FF2B5EF4-FFF2-40B4-BE49-F238E27FC236}">
                <a16:creationId xmlns:a16="http://schemas.microsoft.com/office/drawing/2014/main" id="{0A95FD6B-7BFC-A93F-945E-21C7A7A33FF3}"/>
              </a:ext>
            </a:extLst>
          </p:cNvPr>
          <p:cNvCxnSpPr/>
          <p:nvPr/>
        </p:nvCxnSpPr>
        <p:spPr>
          <a:xfrm>
            <a:off x="849460" y="1663652"/>
            <a:ext cx="30059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76C884CB-5E9D-79E4-0FBD-C7E25D041241}"/>
              </a:ext>
            </a:extLst>
          </p:cNvPr>
          <p:cNvCxnSpPr/>
          <p:nvPr/>
        </p:nvCxnSpPr>
        <p:spPr>
          <a:xfrm>
            <a:off x="4743208" y="1666867"/>
            <a:ext cx="3005959"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Google Shape;71;p14">
            <a:extLst>
              <a:ext uri="{FF2B5EF4-FFF2-40B4-BE49-F238E27FC236}">
                <a16:creationId xmlns:a16="http://schemas.microsoft.com/office/drawing/2014/main" id="{8CB261AC-F0B8-F82B-0729-433BF8BD24EF}"/>
              </a:ext>
            </a:extLst>
          </p:cNvPr>
          <p:cNvSpPr txBox="1"/>
          <p:nvPr/>
        </p:nvSpPr>
        <p:spPr>
          <a:xfrm>
            <a:off x="633181" y="1146693"/>
            <a:ext cx="3148490" cy="600134"/>
          </a:xfrm>
          <a:prstGeom prst="rect">
            <a:avLst/>
          </a:prstGeom>
          <a:noFill/>
          <a:ln>
            <a:noFill/>
          </a:ln>
        </p:spPr>
        <p:txBody>
          <a:bodyPr spcFirstLastPara="1" wrap="square" lIns="91425" tIns="91425" rIns="91425" bIns="91425" anchor="t" anchorCtr="0">
            <a:spAutoFit/>
          </a:bodyPr>
          <a:lstStyle/>
          <a:p>
            <a:pPr marL="127000" lvl="0" algn="l" rtl="0">
              <a:lnSpc>
                <a:spcPct val="150000"/>
              </a:lnSpc>
              <a:spcBef>
                <a:spcPts val="0"/>
              </a:spcBef>
              <a:spcAft>
                <a:spcPts val="0"/>
              </a:spcAft>
              <a:buClr>
                <a:schemeClr val="dk1"/>
              </a:buClr>
              <a:buSzPts val="1600"/>
            </a:pPr>
            <a:r>
              <a:rPr lang="en-US" sz="1800" noProof="0" dirty="0">
                <a:solidFill>
                  <a:schemeClr val="dk1"/>
                </a:solidFill>
                <a:latin typeface="Helvetica Neue Light" panose="020B0604020202020204" charset="0"/>
                <a:ea typeface="Helvetica Neue"/>
                <a:cs typeface="Helvetica Neue"/>
                <a:sym typeface="Helvetica Neue"/>
              </a:rPr>
              <a:t>Part 1: </a:t>
            </a:r>
            <a:r>
              <a:rPr lang="en-US" sz="1800" b="1" noProof="0" dirty="0">
                <a:solidFill>
                  <a:schemeClr val="dk1"/>
                </a:solidFill>
                <a:latin typeface="Helvetica Neue Light" panose="020B0604020202020204" charset="0"/>
                <a:ea typeface="Helvetica Neue"/>
                <a:cs typeface="Helvetica Neue"/>
                <a:sym typeface="Helvetica Neue"/>
              </a:rPr>
              <a:t>Verify</a:t>
            </a:r>
            <a:r>
              <a:rPr lang="en-US" sz="1800" noProof="0" dirty="0">
                <a:solidFill>
                  <a:schemeClr val="dk1"/>
                </a:solidFill>
                <a:latin typeface="Helvetica Neue Light" panose="020B0604020202020204" charset="0"/>
                <a:ea typeface="Helvetica Neue"/>
                <a:cs typeface="Helvetica Neue"/>
                <a:sym typeface="Helvetica Neue"/>
              </a:rPr>
              <a:t> the treatment</a:t>
            </a:r>
          </a:p>
        </p:txBody>
      </p:sp>
      <p:sp>
        <p:nvSpPr>
          <p:cNvPr id="13" name="Google Shape;71;p14">
            <a:extLst>
              <a:ext uri="{FF2B5EF4-FFF2-40B4-BE49-F238E27FC236}">
                <a16:creationId xmlns:a16="http://schemas.microsoft.com/office/drawing/2014/main" id="{FD1A1BB8-D41C-5CF1-0E01-984B4BDD5A7A}"/>
              </a:ext>
            </a:extLst>
          </p:cNvPr>
          <p:cNvSpPr txBox="1"/>
          <p:nvPr/>
        </p:nvSpPr>
        <p:spPr>
          <a:xfrm>
            <a:off x="4554660" y="1155425"/>
            <a:ext cx="3148490" cy="600134"/>
          </a:xfrm>
          <a:prstGeom prst="rect">
            <a:avLst/>
          </a:prstGeom>
          <a:noFill/>
          <a:ln>
            <a:noFill/>
          </a:ln>
        </p:spPr>
        <p:txBody>
          <a:bodyPr spcFirstLastPara="1" wrap="square" lIns="91425" tIns="91425" rIns="91425" bIns="91425" anchor="t" anchorCtr="0">
            <a:spAutoFit/>
          </a:bodyPr>
          <a:lstStyle/>
          <a:p>
            <a:pPr marL="127000" lvl="0" algn="l" rtl="0">
              <a:lnSpc>
                <a:spcPct val="150000"/>
              </a:lnSpc>
              <a:spcBef>
                <a:spcPts val="0"/>
              </a:spcBef>
              <a:spcAft>
                <a:spcPts val="0"/>
              </a:spcAft>
              <a:buClr>
                <a:schemeClr val="dk1"/>
              </a:buClr>
              <a:buSzPts val="1600"/>
            </a:pPr>
            <a:r>
              <a:rPr lang="en-US" sz="1800" dirty="0">
                <a:solidFill>
                  <a:schemeClr val="dk1"/>
                </a:solidFill>
                <a:latin typeface="Helvetica Neue Light" panose="020B0604020202020204" charset="0"/>
                <a:ea typeface="Helvetica Neue"/>
                <a:cs typeface="Helvetica Neue"/>
                <a:sym typeface="Helvetica Neue"/>
              </a:rPr>
              <a:t>Part 2: </a:t>
            </a:r>
            <a:r>
              <a:rPr lang="en-US" sz="1800" b="1" dirty="0">
                <a:solidFill>
                  <a:schemeClr val="dk1"/>
                </a:solidFill>
                <a:latin typeface="Helvetica Neue Light" panose="020B0604020202020204" charset="0"/>
                <a:ea typeface="Helvetica Neue"/>
                <a:cs typeface="Helvetica Neue"/>
                <a:sym typeface="Helvetica Neue"/>
              </a:rPr>
              <a:t>Adapt</a:t>
            </a:r>
            <a:r>
              <a:rPr lang="en-US" sz="1800" dirty="0">
                <a:solidFill>
                  <a:schemeClr val="dk1"/>
                </a:solidFill>
                <a:latin typeface="Helvetica Neue Light" panose="020B0604020202020204" charset="0"/>
                <a:ea typeface="Helvetica Neue"/>
                <a:cs typeface="Helvetica Neue"/>
                <a:sym typeface="Helvetica Neue"/>
              </a:rPr>
              <a:t> the treatment</a:t>
            </a:r>
            <a:endParaRPr lang="en-US" sz="1800" noProof="0" dirty="0">
              <a:solidFill>
                <a:schemeClr val="dk1"/>
              </a:solidFill>
              <a:latin typeface="Helvetica Neue Light" panose="020B0604020202020204" charset="0"/>
              <a:ea typeface="Helvetica Neue"/>
              <a:cs typeface="Helvetica Neue"/>
              <a:sym typeface="Helvetica Neue"/>
            </a:endParaRPr>
          </a:p>
        </p:txBody>
      </p:sp>
      <p:sp>
        <p:nvSpPr>
          <p:cNvPr id="6" name="TextBox 5">
            <a:extLst>
              <a:ext uri="{FF2B5EF4-FFF2-40B4-BE49-F238E27FC236}">
                <a16:creationId xmlns:a16="http://schemas.microsoft.com/office/drawing/2014/main" id="{D55BBF8D-6D93-4B31-3F19-B2DAD8DA377D}"/>
              </a:ext>
            </a:extLst>
          </p:cNvPr>
          <p:cNvSpPr txBox="1"/>
          <p:nvPr/>
        </p:nvSpPr>
        <p:spPr>
          <a:xfrm>
            <a:off x="714136" y="3693914"/>
            <a:ext cx="7814314" cy="464807"/>
          </a:xfrm>
          <a:prstGeom prst="rect">
            <a:avLst/>
          </a:prstGeom>
          <a:noFill/>
        </p:spPr>
        <p:txBody>
          <a:bodyPr wrap="square">
            <a:spAutoFit/>
          </a:bodyPr>
          <a:lstStyle/>
          <a:p>
            <a:pPr>
              <a:lnSpc>
                <a:spcPct val="150000"/>
              </a:lnSpc>
            </a:pPr>
            <a:r>
              <a:rPr lang="en-US" sz="1800" dirty="0">
                <a:solidFill>
                  <a:schemeClr val="dk1"/>
                </a:solidFill>
                <a:latin typeface="Helvetica Neue Light" panose="020B0604020202020204" charset="0"/>
                <a:ea typeface="Helvetica Neue"/>
                <a:cs typeface="Helvetica Neue"/>
                <a:sym typeface="Helvetica Neue"/>
              </a:rPr>
              <a:t>Enabling more </a:t>
            </a:r>
            <a:r>
              <a:rPr lang="en-US" sz="1800" b="1" dirty="0">
                <a:solidFill>
                  <a:schemeClr val="dk1"/>
                </a:solidFill>
                <a:latin typeface="Helvetica Neue Light" panose="020B0604020202020204" charset="0"/>
                <a:ea typeface="Helvetica Neue"/>
                <a:cs typeface="Helvetica Neue"/>
                <a:sym typeface="Helvetica Neue"/>
              </a:rPr>
              <a:t>personalized</a:t>
            </a:r>
            <a:r>
              <a:rPr lang="en-US" sz="1800" dirty="0">
                <a:solidFill>
                  <a:schemeClr val="dk1"/>
                </a:solidFill>
                <a:latin typeface="Helvetica Neue Light" panose="020B0604020202020204" charset="0"/>
                <a:ea typeface="Helvetica Neue"/>
                <a:cs typeface="Helvetica Neue"/>
                <a:sym typeface="Helvetica Neue"/>
              </a:rPr>
              <a:t> and effective patient treatment</a:t>
            </a:r>
            <a:endParaRPr lang="en-US" sz="1800" b="1" dirty="0"/>
          </a:p>
        </p:txBody>
      </p:sp>
      <p:pic>
        <p:nvPicPr>
          <p:cNvPr id="8" name="Picture 7" descr="A diagram of a dog&#10;&#10;AI-generated content may be incorrect.">
            <a:extLst>
              <a:ext uri="{FF2B5EF4-FFF2-40B4-BE49-F238E27FC236}">
                <a16:creationId xmlns:a16="http://schemas.microsoft.com/office/drawing/2014/main" id="{FF84673F-C2CA-61DE-1F08-43894BC1A3CB}"/>
              </a:ext>
            </a:extLst>
          </p:cNvPr>
          <p:cNvPicPr>
            <a:picLocks noChangeAspect="1"/>
          </p:cNvPicPr>
          <p:nvPr/>
        </p:nvPicPr>
        <p:blipFill>
          <a:blip r:embed="rId3"/>
          <a:srcRect l="19810" t="70294" r="43190"/>
          <a:stretch>
            <a:fillRect/>
          </a:stretch>
        </p:blipFill>
        <p:spPr>
          <a:xfrm>
            <a:off x="589280" y="2473125"/>
            <a:ext cx="3844180" cy="1181939"/>
          </a:xfrm>
          <a:prstGeom prst="rect">
            <a:avLst/>
          </a:prstGeom>
        </p:spPr>
      </p:pic>
      <p:sp>
        <p:nvSpPr>
          <p:cNvPr id="17" name="TextBox 16">
            <a:extLst>
              <a:ext uri="{FF2B5EF4-FFF2-40B4-BE49-F238E27FC236}">
                <a16:creationId xmlns:a16="http://schemas.microsoft.com/office/drawing/2014/main" id="{2390D283-6306-1142-1A55-1035ABB5C774}"/>
              </a:ext>
            </a:extLst>
          </p:cNvPr>
          <p:cNvSpPr txBox="1"/>
          <p:nvPr/>
        </p:nvSpPr>
        <p:spPr>
          <a:xfrm>
            <a:off x="781932" y="1755559"/>
            <a:ext cx="3479196" cy="646331"/>
          </a:xfrm>
          <a:prstGeom prst="rect">
            <a:avLst/>
          </a:prstGeom>
          <a:noFill/>
        </p:spPr>
        <p:txBody>
          <a:bodyPr wrap="square">
            <a:spAutoFit/>
          </a:bodyPr>
          <a:lstStyle/>
          <a:p>
            <a:r>
              <a:rPr lang="en-US" sz="1800" b="1" noProof="0" dirty="0">
                <a:solidFill>
                  <a:schemeClr val="dk1"/>
                </a:solidFill>
                <a:latin typeface="Helvetica Neue Light" panose="020B0604020202020204" charset="0"/>
                <a:ea typeface="Helvetica Neue"/>
                <a:cs typeface="Helvetica Neue"/>
                <a:sym typeface="Helvetica Neue"/>
              </a:rPr>
              <a:t>Physical</a:t>
            </a:r>
            <a:r>
              <a:rPr lang="en-US" sz="1800" noProof="0" dirty="0">
                <a:solidFill>
                  <a:schemeClr val="dk1"/>
                </a:solidFill>
                <a:latin typeface="Helvetica Neue Light" panose="020B0604020202020204" charset="0"/>
                <a:ea typeface="Helvetica Neue"/>
                <a:cs typeface="Helvetica Neue"/>
                <a:sym typeface="Helvetica Neue"/>
              </a:rPr>
              <a:t> information (dose) from </a:t>
            </a:r>
            <a:r>
              <a:rPr lang="en-US" sz="1800" b="1" noProof="0" dirty="0">
                <a:solidFill>
                  <a:schemeClr val="dk1"/>
                </a:solidFill>
                <a:latin typeface="Helvetica Neue Light" panose="020B0604020202020204" charset="0"/>
                <a:ea typeface="Helvetica Neue"/>
                <a:cs typeface="Helvetica Neue"/>
                <a:sym typeface="Helvetica Neue"/>
              </a:rPr>
              <a:t>s</a:t>
            </a:r>
            <a:r>
              <a:rPr lang="en-US" sz="1800" b="1" dirty="0" err="1">
                <a:solidFill>
                  <a:schemeClr val="dk1"/>
                </a:solidFill>
                <a:latin typeface="Helvetica Neue Light" panose="020B0604020202020204" charset="0"/>
                <a:sym typeface="Helvetica Neue"/>
              </a:rPr>
              <a:t>tatic</a:t>
            </a:r>
            <a:r>
              <a:rPr lang="en-US" sz="1800" dirty="0">
                <a:solidFill>
                  <a:schemeClr val="dk1"/>
                </a:solidFill>
                <a:latin typeface="Helvetica Neue Light" panose="020B0604020202020204" charset="0"/>
                <a:sym typeface="Helvetica Neue"/>
              </a:rPr>
              <a:t> PET</a:t>
            </a:r>
            <a:endParaRPr lang="en-US" sz="1800" dirty="0"/>
          </a:p>
        </p:txBody>
      </p:sp>
      <p:sp>
        <p:nvSpPr>
          <p:cNvPr id="18" name="TextBox 17">
            <a:extLst>
              <a:ext uri="{FF2B5EF4-FFF2-40B4-BE49-F238E27FC236}">
                <a16:creationId xmlns:a16="http://schemas.microsoft.com/office/drawing/2014/main" id="{8A90D4CC-B7EC-7EB8-805A-3872606DD4CE}"/>
              </a:ext>
            </a:extLst>
          </p:cNvPr>
          <p:cNvSpPr txBox="1"/>
          <p:nvPr/>
        </p:nvSpPr>
        <p:spPr>
          <a:xfrm>
            <a:off x="4689255" y="1755559"/>
            <a:ext cx="4056276" cy="646331"/>
          </a:xfrm>
          <a:prstGeom prst="rect">
            <a:avLst/>
          </a:prstGeom>
          <a:noFill/>
        </p:spPr>
        <p:txBody>
          <a:bodyPr wrap="square">
            <a:spAutoFit/>
          </a:bodyPr>
          <a:lstStyle/>
          <a:p>
            <a:r>
              <a:rPr lang="en-US" sz="1800" b="1" noProof="0" dirty="0">
                <a:solidFill>
                  <a:schemeClr val="dk1"/>
                </a:solidFill>
                <a:latin typeface="Helvetica Neue Light" panose="020B0604020202020204" charset="0"/>
                <a:ea typeface="Helvetica Neue"/>
                <a:cs typeface="Helvetica Neue"/>
                <a:sym typeface="Helvetica Neue"/>
              </a:rPr>
              <a:t>Biological</a:t>
            </a:r>
            <a:r>
              <a:rPr lang="en-US" sz="1800" noProof="0" dirty="0">
                <a:solidFill>
                  <a:schemeClr val="dk1"/>
                </a:solidFill>
                <a:latin typeface="Helvetica Neue Light" panose="020B0604020202020204" charset="0"/>
                <a:ea typeface="Helvetica Neue"/>
                <a:cs typeface="Helvetica Neue"/>
                <a:sym typeface="Helvetica Neue"/>
              </a:rPr>
              <a:t> information (tumor status) from </a:t>
            </a:r>
            <a:r>
              <a:rPr lang="en-US" sz="1800" b="1" noProof="0" dirty="0">
                <a:solidFill>
                  <a:schemeClr val="dk1"/>
                </a:solidFill>
                <a:latin typeface="Helvetica Neue Light" panose="020B0604020202020204" charset="0"/>
                <a:ea typeface="Helvetica Neue"/>
                <a:cs typeface="Helvetica Neue"/>
                <a:sym typeface="Helvetica Neue"/>
              </a:rPr>
              <a:t>dynamic</a:t>
            </a:r>
            <a:r>
              <a:rPr lang="en-US" sz="1800" dirty="0">
                <a:solidFill>
                  <a:schemeClr val="dk1"/>
                </a:solidFill>
                <a:latin typeface="Helvetica Neue Light" panose="020B0604020202020204" charset="0"/>
                <a:sym typeface="Helvetica Neue"/>
              </a:rPr>
              <a:t> PET</a:t>
            </a:r>
            <a:endParaRPr lang="en-US" sz="1800" dirty="0"/>
          </a:p>
        </p:txBody>
      </p:sp>
      <p:sp>
        <p:nvSpPr>
          <p:cNvPr id="19" name="Rectangle 18">
            <a:extLst>
              <a:ext uri="{FF2B5EF4-FFF2-40B4-BE49-F238E27FC236}">
                <a16:creationId xmlns:a16="http://schemas.microsoft.com/office/drawing/2014/main" id="{C15C19D5-C53A-5B8B-1C9B-0D086AB233C8}"/>
              </a:ext>
            </a:extLst>
          </p:cNvPr>
          <p:cNvSpPr/>
          <p:nvPr/>
        </p:nvSpPr>
        <p:spPr>
          <a:xfrm>
            <a:off x="8596246" y="3378987"/>
            <a:ext cx="261046" cy="148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20" name="Google Shape;243;p13">
            <a:extLst>
              <a:ext uri="{FF2B5EF4-FFF2-40B4-BE49-F238E27FC236}">
                <a16:creationId xmlns:a16="http://schemas.microsoft.com/office/drawing/2014/main" id="{F329C57B-F908-FA40-9B74-A9BE660E91FB}"/>
              </a:ext>
            </a:extLst>
          </p:cNvPr>
          <p:cNvPicPr preferRelativeResize="0"/>
          <p:nvPr/>
        </p:nvPicPr>
        <p:blipFill>
          <a:blip r:embed="rId4">
            <a:alphaModFix/>
          </a:blip>
          <a:stretch>
            <a:fillRect/>
          </a:stretch>
        </p:blipFill>
        <p:spPr>
          <a:xfrm rot="16200000">
            <a:off x="7487525" y="2869974"/>
            <a:ext cx="912620" cy="133514"/>
          </a:xfrm>
          <a:prstGeom prst="rect">
            <a:avLst/>
          </a:prstGeom>
          <a:noFill/>
          <a:ln>
            <a:noFill/>
          </a:ln>
        </p:spPr>
      </p:pic>
      <p:sp>
        <p:nvSpPr>
          <p:cNvPr id="21" name="Google Shape;244;p13">
            <a:extLst>
              <a:ext uri="{FF2B5EF4-FFF2-40B4-BE49-F238E27FC236}">
                <a16:creationId xmlns:a16="http://schemas.microsoft.com/office/drawing/2014/main" id="{812B7A0F-7435-DF4F-009E-0A757FB400D6}"/>
              </a:ext>
            </a:extLst>
          </p:cNvPr>
          <p:cNvSpPr txBox="1"/>
          <p:nvPr/>
        </p:nvSpPr>
        <p:spPr>
          <a:xfrm>
            <a:off x="7785495" y="3326213"/>
            <a:ext cx="411002" cy="254372"/>
          </a:xfrm>
          <a:prstGeom prst="rect">
            <a:avLst/>
          </a:prstGeom>
          <a:noFill/>
          <a:ln>
            <a:noFill/>
          </a:ln>
        </p:spPr>
        <p:txBody>
          <a:bodyPr spcFirstLastPara="1" wrap="square" lIns="42136" tIns="42136" rIns="42136" bIns="42136" anchor="t" anchorCtr="0">
            <a:spAutoFit/>
          </a:bodyPr>
          <a:lstStyle/>
          <a:p>
            <a:r>
              <a:rPr lang="en-US" sz="1100" noProof="0" dirty="0">
                <a:solidFill>
                  <a:srgbClr val="434343"/>
                </a:solidFill>
                <a:latin typeface="Helvetica Neue Light" panose="020B0604020202020204" charset="0"/>
                <a:ea typeface="Helvetica Neue"/>
                <a:cs typeface="Helvetica Neue"/>
                <a:sym typeface="Helvetica Neue"/>
              </a:rPr>
              <a:t>min</a:t>
            </a:r>
            <a:r>
              <a:rPr lang="en-US" sz="1100" baseline="30000" noProof="0" dirty="0">
                <a:solidFill>
                  <a:srgbClr val="434343"/>
                </a:solidFill>
                <a:latin typeface="Helvetica Neue Light" panose="020B0604020202020204" charset="0"/>
                <a:ea typeface="Helvetica Neue"/>
                <a:cs typeface="Helvetica Neue"/>
                <a:sym typeface="Helvetica Neue"/>
              </a:rPr>
              <a:t>-1</a:t>
            </a:r>
            <a:endParaRPr lang="en-US" sz="1200" noProof="0" dirty="0"/>
          </a:p>
        </p:txBody>
      </p:sp>
      <p:sp>
        <p:nvSpPr>
          <p:cNvPr id="22" name="Google Shape;244;p13">
            <a:extLst>
              <a:ext uri="{FF2B5EF4-FFF2-40B4-BE49-F238E27FC236}">
                <a16:creationId xmlns:a16="http://schemas.microsoft.com/office/drawing/2014/main" id="{B4795941-AFF6-DB7D-BE05-5C336BCF9D7B}"/>
              </a:ext>
            </a:extLst>
          </p:cNvPr>
          <p:cNvSpPr txBox="1"/>
          <p:nvPr/>
        </p:nvSpPr>
        <p:spPr>
          <a:xfrm rot="16200000">
            <a:off x="7558035" y="2424502"/>
            <a:ext cx="1441416" cy="515982"/>
          </a:xfrm>
          <a:prstGeom prst="rect">
            <a:avLst/>
          </a:prstGeom>
          <a:noFill/>
          <a:ln>
            <a:noFill/>
          </a:ln>
        </p:spPr>
        <p:txBody>
          <a:bodyPr spcFirstLastPara="1" wrap="square" lIns="42136" tIns="42136" rIns="42136" bIns="42136" anchor="t" anchorCtr="0">
            <a:spAutoFit/>
          </a:bodyPr>
          <a:lstStyle/>
          <a:p>
            <a:r>
              <a:rPr lang="en-US" noProof="0" dirty="0">
                <a:solidFill>
                  <a:schemeClr val="tx1"/>
                </a:solidFill>
                <a:latin typeface="Helvetica Neue Light" panose="020B0604020202020204" charset="0"/>
                <a:ea typeface="Helvetica Neue"/>
                <a:cs typeface="Helvetica Neue"/>
                <a:sym typeface="Helvetica Neue"/>
              </a:rPr>
              <a:t>Washout</a:t>
            </a:r>
          </a:p>
          <a:p>
            <a:r>
              <a:rPr lang="en-US" noProof="0" dirty="0">
                <a:solidFill>
                  <a:schemeClr val="tx1"/>
                </a:solidFill>
                <a:latin typeface="Helvetica Neue Light" panose="020B0604020202020204" charset="0"/>
                <a:ea typeface="Helvetica Neue"/>
                <a:cs typeface="Helvetica Neue"/>
                <a:sym typeface="Helvetica Neue"/>
              </a:rPr>
              <a:t>Rate</a:t>
            </a:r>
            <a:endParaRPr lang="en-US" sz="1600" noProof="0" dirty="0">
              <a:solidFill>
                <a:schemeClr val="tx1"/>
              </a:solidFill>
            </a:endParaRPr>
          </a:p>
        </p:txBody>
      </p:sp>
      <p:pic>
        <p:nvPicPr>
          <p:cNvPr id="27" name="Google Shape;55;p13" title="single-sample-decay-rate-1.png">
            <a:extLst>
              <a:ext uri="{FF2B5EF4-FFF2-40B4-BE49-F238E27FC236}">
                <a16:creationId xmlns:a16="http://schemas.microsoft.com/office/drawing/2014/main" id="{E5F49AAA-1FE2-55B2-7915-6678F394CA77}"/>
              </a:ext>
            </a:extLst>
          </p:cNvPr>
          <p:cNvPicPr preferRelativeResize="0"/>
          <p:nvPr/>
        </p:nvPicPr>
        <p:blipFill>
          <a:blip r:embed="rId5">
            <a:alphaModFix/>
          </a:blip>
          <a:srcRect l="30266" t="7583" r="55936" b="67294"/>
          <a:stretch>
            <a:fillRect/>
          </a:stretch>
        </p:blipFill>
        <p:spPr>
          <a:xfrm>
            <a:off x="4794008" y="2490580"/>
            <a:ext cx="945474" cy="904499"/>
          </a:xfrm>
          <a:prstGeom prst="rect">
            <a:avLst/>
          </a:prstGeom>
          <a:noFill/>
          <a:ln>
            <a:noFill/>
          </a:ln>
        </p:spPr>
      </p:pic>
      <p:pic>
        <p:nvPicPr>
          <p:cNvPr id="28" name="Picture 27" descr="A diagram of a dog&#10;&#10;AI-generated content may be incorrect.">
            <a:extLst>
              <a:ext uri="{FF2B5EF4-FFF2-40B4-BE49-F238E27FC236}">
                <a16:creationId xmlns:a16="http://schemas.microsoft.com/office/drawing/2014/main" id="{2F76B72B-18C8-9A10-B623-986DF84BABE7}"/>
              </a:ext>
            </a:extLst>
          </p:cNvPr>
          <p:cNvPicPr>
            <a:picLocks noChangeAspect="1"/>
          </p:cNvPicPr>
          <p:nvPr/>
        </p:nvPicPr>
        <p:blipFill>
          <a:blip r:embed="rId3"/>
          <a:srcRect l="33381" t="70294" r="56351" b="7029"/>
          <a:stretch>
            <a:fillRect/>
          </a:stretch>
        </p:blipFill>
        <p:spPr>
          <a:xfrm>
            <a:off x="5773534" y="2477397"/>
            <a:ext cx="1066800" cy="902287"/>
          </a:xfrm>
          <a:prstGeom prst="rect">
            <a:avLst/>
          </a:prstGeom>
        </p:spPr>
      </p:pic>
      <p:sp>
        <p:nvSpPr>
          <p:cNvPr id="23" name="TextBox 22">
            <a:extLst>
              <a:ext uri="{FF2B5EF4-FFF2-40B4-BE49-F238E27FC236}">
                <a16:creationId xmlns:a16="http://schemas.microsoft.com/office/drawing/2014/main" id="{C41FFEAB-DBAE-8439-2049-EF840043B975}"/>
              </a:ext>
            </a:extLst>
          </p:cNvPr>
          <p:cNvSpPr txBox="1"/>
          <p:nvPr/>
        </p:nvSpPr>
        <p:spPr>
          <a:xfrm>
            <a:off x="5065626" y="2702149"/>
            <a:ext cx="272651" cy="461665"/>
          </a:xfrm>
          <a:prstGeom prst="rect">
            <a:avLst/>
          </a:prstGeom>
          <a:noFill/>
        </p:spPr>
        <p:txBody>
          <a:bodyPr wrap="square" rtlCol="0">
            <a:spAutoFit/>
          </a:bodyPr>
          <a:lstStyle/>
          <a:p>
            <a:r>
              <a:rPr lang="en-US" sz="2400" b="1" dirty="0">
                <a:solidFill>
                  <a:srgbClr val="01F57C"/>
                </a:solidFill>
              </a:rPr>
              <a:t>?</a:t>
            </a:r>
          </a:p>
        </p:txBody>
      </p:sp>
      <p:pic>
        <p:nvPicPr>
          <p:cNvPr id="26" name="Google Shape;55;p13" title="single-sample-decay-rate-1.png">
            <a:extLst>
              <a:ext uri="{FF2B5EF4-FFF2-40B4-BE49-F238E27FC236}">
                <a16:creationId xmlns:a16="http://schemas.microsoft.com/office/drawing/2014/main" id="{D54E1312-5F82-8247-033A-CFCB3FBBBEE3}"/>
              </a:ext>
            </a:extLst>
          </p:cNvPr>
          <p:cNvPicPr preferRelativeResize="0"/>
          <p:nvPr/>
        </p:nvPicPr>
        <p:blipFill>
          <a:blip r:embed="rId5">
            <a:alphaModFix/>
          </a:blip>
          <a:srcRect l="44515" t="7583" r="42063" b="67294"/>
          <a:stretch>
            <a:fillRect/>
          </a:stretch>
        </p:blipFill>
        <p:spPr>
          <a:xfrm>
            <a:off x="6902967" y="2498701"/>
            <a:ext cx="921638" cy="904499"/>
          </a:xfrm>
          <a:prstGeom prst="rect">
            <a:avLst/>
          </a:prstGeom>
          <a:noFill/>
          <a:ln>
            <a:noFill/>
          </a:ln>
        </p:spPr>
      </p:pic>
      <p:pic>
        <p:nvPicPr>
          <p:cNvPr id="29" name="Google Shape;55;p13" title="single-sample-decay-rate-1.png">
            <a:extLst>
              <a:ext uri="{FF2B5EF4-FFF2-40B4-BE49-F238E27FC236}">
                <a16:creationId xmlns:a16="http://schemas.microsoft.com/office/drawing/2014/main" id="{71D0D273-3A06-D0F7-252D-7E82FA95153D}"/>
              </a:ext>
            </a:extLst>
          </p:cNvPr>
          <p:cNvPicPr preferRelativeResize="0"/>
          <p:nvPr/>
        </p:nvPicPr>
        <p:blipFill>
          <a:blip r:embed="rId5">
            <a:alphaModFix/>
          </a:blip>
          <a:srcRect l="30266" t="2914" r="55936" b="92546"/>
          <a:stretch>
            <a:fillRect/>
          </a:stretch>
        </p:blipFill>
        <p:spPr>
          <a:xfrm>
            <a:off x="4805262" y="3396797"/>
            <a:ext cx="945474" cy="163457"/>
          </a:xfrm>
          <a:prstGeom prst="rect">
            <a:avLst/>
          </a:prstGeom>
          <a:noFill/>
          <a:ln>
            <a:noFill/>
          </a:ln>
        </p:spPr>
      </p:pic>
      <p:pic>
        <p:nvPicPr>
          <p:cNvPr id="30" name="Google Shape;55;p13" title="single-sample-decay-rate-1.png">
            <a:extLst>
              <a:ext uri="{FF2B5EF4-FFF2-40B4-BE49-F238E27FC236}">
                <a16:creationId xmlns:a16="http://schemas.microsoft.com/office/drawing/2014/main" id="{447CB41D-3787-72DD-94BB-77FD026FC98D}"/>
              </a:ext>
            </a:extLst>
          </p:cNvPr>
          <p:cNvPicPr preferRelativeResize="0"/>
          <p:nvPr/>
        </p:nvPicPr>
        <p:blipFill>
          <a:blip r:embed="rId5">
            <a:alphaModFix/>
          </a:blip>
          <a:srcRect l="44515" t="2913" r="42063" b="92547"/>
          <a:stretch>
            <a:fillRect/>
          </a:stretch>
        </p:blipFill>
        <p:spPr>
          <a:xfrm>
            <a:off x="6902791" y="3403201"/>
            <a:ext cx="921638" cy="163457"/>
          </a:xfrm>
          <a:prstGeom prst="rect">
            <a:avLst/>
          </a:prstGeom>
          <a:noFill/>
          <a:ln>
            <a:noFill/>
          </a:ln>
        </p:spPr>
      </p:pic>
      <p:sp>
        <p:nvSpPr>
          <p:cNvPr id="32" name="TextBox 31">
            <a:extLst>
              <a:ext uri="{FF2B5EF4-FFF2-40B4-BE49-F238E27FC236}">
                <a16:creationId xmlns:a16="http://schemas.microsoft.com/office/drawing/2014/main" id="{99F256B9-B95F-DD27-1E66-7333725EA54B}"/>
              </a:ext>
            </a:extLst>
          </p:cNvPr>
          <p:cNvSpPr txBox="1"/>
          <p:nvPr/>
        </p:nvSpPr>
        <p:spPr>
          <a:xfrm>
            <a:off x="714136" y="4076375"/>
            <a:ext cx="1403913" cy="464807"/>
          </a:xfrm>
          <a:prstGeom prst="rect">
            <a:avLst/>
          </a:prstGeom>
          <a:noFill/>
        </p:spPr>
        <p:txBody>
          <a:bodyPr wrap="square">
            <a:spAutoFit/>
          </a:bodyPr>
          <a:lstStyle/>
          <a:p>
            <a:pPr>
              <a:lnSpc>
                <a:spcPct val="150000"/>
              </a:lnSpc>
            </a:pPr>
            <a:r>
              <a:rPr lang="en-US" sz="1800" b="1" dirty="0">
                <a:solidFill>
                  <a:schemeClr val="dk1"/>
                </a:solidFill>
                <a:latin typeface="Helvetica Neue Light" panose="020B0604020202020204" charset="0"/>
                <a:sym typeface="Helvetica Neue"/>
              </a:rPr>
              <a:t>Why now?</a:t>
            </a:r>
            <a:endParaRPr lang="en-US" sz="1800" b="1" dirty="0"/>
          </a:p>
        </p:txBody>
      </p:sp>
      <p:sp>
        <p:nvSpPr>
          <p:cNvPr id="33" name="TextBox 32">
            <a:extLst>
              <a:ext uri="{FF2B5EF4-FFF2-40B4-BE49-F238E27FC236}">
                <a16:creationId xmlns:a16="http://schemas.microsoft.com/office/drawing/2014/main" id="{6D5AD5D1-E126-4FB8-9EFC-FFC9ADE59F82}"/>
              </a:ext>
            </a:extLst>
          </p:cNvPr>
          <p:cNvSpPr txBox="1"/>
          <p:nvPr/>
        </p:nvSpPr>
        <p:spPr>
          <a:xfrm>
            <a:off x="714136" y="4455838"/>
            <a:ext cx="7882110" cy="464807"/>
          </a:xfrm>
          <a:prstGeom prst="rect">
            <a:avLst/>
          </a:prstGeom>
          <a:noFill/>
        </p:spPr>
        <p:txBody>
          <a:bodyPr wrap="square">
            <a:spAutoFit/>
          </a:bodyPr>
          <a:lstStyle/>
          <a:p>
            <a:pPr>
              <a:lnSpc>
                <a:spcPct val="150000"/>
              </a:lnSpc>
            </a:pPr>
            <a:r>
              <a:rPr lang="en-US" sz="1800" dirty="0">
                <a:solidFill>
                  <a:schemeClr val="dk1"/>
                </a:solidFill>
                <a:latin typeface="Helvetica Neue Light" panose="020B0604020202020204" charset="0"/>
                <a:sym typeface="Helvetica Neue"/>
              </a:rPr>
              <a:t>But let’s start with an </a:t>
            </a:r>
            <a:r>
              <a:rPr lang="en-US" sz="1800" b="1" dirty="0">
                <a:solidFill>
                  <a:schemeClr val="dk1"/>
                </a:solidFill>
                <a:latin typeface="Helvetica Neue Light" panose="020B0604020202020204" charset="0"/>
                <a:sym typeface="Helvetica Neue"/>
              </a:rPr>
              <a:t>introduction</a:t>
            </a:r>
            <a:r>
              <a:rPr lang="en-US" sz="1800" dirty="0">
                <a:solidFill>
                  <a:schemeClr val="dk1"/>
                </a:solidFill>
                <a:latin typeface="Helvetica Neue Light" panose="020B0604020202020204" charset="0"/>
                <a:sym typeface="Helvetica Neue"/>
              </a:rPr>
              <a:t>…</a:t>
            </a:r>
            <a:endParaRPr lang="en-US" sz="1800" dirty="0"/>
          </a:p>
        </p:txBody>
      </p:sp>
      <p:sp>
        <p:nvSpPr>
          <p:cNvPr id="5" name="TextBox 4">
            <a:extLst>
              <a:ext uri="{FF2B5EF4-FFF2-40B4-BE49-F238E27FC236}">
                <a16:creationId xmlns:a16="http://schemas.microsoft.com/office/drawing/2014/main" id="{2FFE2745-164B-88CA-05C8-2002A01AAE56}"/>
              </a:ext>
            </a:extLst>
          </p:cNvPr>
          <p:cNvSpPr txBox="1"/>
          <p:nvPr/>
        </p:nvSpPr>
        <p:spPr>
          <a:xfrm>
            <a:off x="1975128" y="4175342"/>
            <a:ext cx="6454736" cy="369332"/>
          </a:xfrm>
          <a:prstGeom prst="rect">
            <a:avLst/>
          </a:prstGeom>
          <a:noFill/>
        </p:spPr>
        <p:txBody>
          <a:bodyPr wrap="square">
            <a:spAutoFit/>
          </a:bodyPr>
          <a:lstStyle/>
          <a:p>
            <a:r>
              <a:rPr lang="en-US" sz="1800" dirty="0">
                <a:solidFill>
                  <a:schemeClr val="dk1"/>
                </a:solidFill>
                <a:latin typeface="Helvetica Neue Light" panose="020B0604020202020204" charset="0"/>
                <a:sym typeface="Helvetica Neue"/>
              </a:rPr>
              <a:t>Greater sensitivity (e.g. time-of-flight) and AI enhance PET</a:t>
            </a:r>
            <a:endParaRPr lang="en-US" sz="1800" dirty="0"/>
          </a:p>
        </p:txBody>
      </p:sp>
    </p:spTree>
    <p:extLst>
      <p:ext uri="{BB962C8B-B14F-4D97-AF65-F5344CB8AC3E}">
        <p14:creationId xmlns:p14="http://schemas.microsoft.com/office/powerpoint/2010/main" val="49697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6" grpId="0"/>
      <p:bldP spid="17" grpId="0"/>
      <p:bldP spid="18" grpId="0"/>
      <p:bldP spid="19" grpId="0" animBg="1"/>
      <p:bldP spid="21" grpId="0"/>
      <p:bldP spid="22" grpId="0"/>
      <p:bldP spid="23" grpId="0"/>
      <p:bldP spid="32" grpId="0"/>
      <p:bldP spid="3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cxnSp>
        <p:nvCxnSpPr>
          <p:cNvPr id="180" name="Google Shape;180;p23"/>
          <p:cNvCxnSpPr/>
          <p:nvPr/>
        </p:nvCxnSpPr>
        <p:spPr>
          <a:xfrm>
            <a:off x="9637025" y="561825"/>
            <a:ext cx="130800" cy="0"/>
          </a:xfrm>
          <a:prstGeom prst="straightConnector1">
            <a:avLst/>
          </a:prstGeom>
          <a:noFill/>
          <a:ln w="9525" cap="flat" cmpd="sng">
            <a:solidFill>
              <a:schemeClr val="dk2"/>
            </a:solidFill>
            <a:prstDash val="solid"/>
            <a:round/>
            <a:headEnd type="none" w="med" len="med"/>
            <a:tailEnd type="none" w="med" len="med"/>
          </a:ln>
        </p:spPr>
      </p:cxnSp>
      <p:pic>
        <p:nvPicPr>
          <p:cNvPr id="181" name="Google Shape;181;p23"/>
          <p:cNvPicPr preferRelativeResize="0"/>
          <p:nvPr/>
        </p:nvPicPr>
        <p:blipFill rotWithShape="1">
          <a:blip r:embed="rId3">
            <a:alphaModFix/>
          </a:blip>
          <a:srcRect l="10610" t="9867" b="46434"/>
          <a:stretch/>
        </p:blipFill>
        <p:spPr>
          <a:xfrm>
            <a:off x="1497393" y="1253039"/>
            <a:ext cx="6529659" cy="1552351"/>
          </a:xfrm>
          <a:prstGeom prst="rect">
            <a:avLst/>
          </a:prstGeom>
          <a:noFill/>
          <a:ln>
            <a:noFill/>
          </a:ln>
        </p:spPr>
      </p:pic>
      <p:sp>
        <p:nvSpPr>
          <p:cNvPr id="183" name="Google Shape;183;p23"/>
          <p:cNvSpPr/>
          <p:nvPr/>
        </p:nvSpPr>
        <p:spPr>
          <a:xfrm>
            <a:off x="5509450" y="1644175"/>
            <a:ext cx="2214600" cy="588900"/>
          </a:xfrm>
          <a:prstGeom prst="rect">
            <a:avLst/>
          </a:prstGeom>
          <a:solidFill>
            <a:schemeClr val="bg1">
              <a:alpha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pic>
        <p:nvPicPr>
          <p:cNvPr id="185" name="Google Shape;185;p23"/>
          <p:cNvPicPr preferRelativeResize="0"/>
          <p:nvPr/>
        </p:nvPicPr>
        <p:blipFill rotWithShape="1">
          <a:blip r:embed="rId4">
            <a:alphaModFix/>
          </a:blip>
          <a:srcRect l="7377" r="55718"/>
          <a:stretch/>
        </p:blipFill>
        <p:spPr>
          <a:xfrm>
            <a:off x="1116926" y="3049850"/>
            <a:ext cx="2995625" cy="1720150"/>
          </a:xfrm>
          <a:prstGeom prst="rect">
            <a:avLst/>
          </a:prstGeom>
          <a:noFill/>
          <a:ln>
            <a:noFill/>
          </a:ln>
        </p:spPr>
      </p:pic>
      <p:sp>
        <p:nvSpPr>
          <p:cNvPr id="187" name="Google Shape;187;p23"/>
          <p:cNvSpPr/>
          <p:nvPr/>
        </p:nvSpPr>
        <p:spPr>
          <a:xfrm>
            <a:off x="2565988" y="3033825"/>
            <a:ext cx="1576500" cy="17202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
        <p:nvSpPr>
          <p:cNvPr id="188" name="Google Shape;188;p23"/>
          <p:cNvSpPr txBox="1"/>
          <p:nvPr/>
        </p:nvSpPr>
        <p:spPr>
          <a:xfrm>
            <a:off x="5476400" y="2608525"/>
            <a:ext cx="2135100" cy="32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noProof="0" dirty="0">
                <a:solidFill>
                  <a:schemeClr val="dk1"/>
                </a:solidFill>
                <a:latin typeface="Helvetica Neue Light" panose="020B0604020202020204" charset="0"/>
                <a:ea typeface="Helvetica Neue"/>
                <a:cs typeface="Helvetica Neue"/>
                <a:sym typeface="Helvetica Neue"/>
              </a:rPr>
              <a:t>Gaussian blurring</a:t>
            </a:r>
          </a:p>
          <a:p>
            <a:pPr marL="0" lvl="0" indent="0" algn="ctr" rtl="0">
              <a:spcBef>
                <a:spcPts val="0"/>
              </a:spcBef>
              <a:spcAft>
                <a:spcPts val="0"/>
              </a:spcAft>
              <a:buNone/>
            </a:pPr>
            <a:r>
              <a:rPr lang="en-US" sz="1600" noProof="0" dirty="0">
                <a:solidFill>
                  <a:schemeClr val="dk1"/>
                </a:solidFill>
                <a:latin typeface="Helvetica Neue Light" panose="020B0604020202020204" charset="0"/>
                <a:ea typeface="Helvetica Neue"/>
                <a:cs typeface="Helvetica Neue"/>
                <a:sym typeface="Helvetica Neue"/>
              </a:rPr>
              <a:t>instead</a:t>
            </a:r>
          </a:p>
        </p:txBody>
      </p:sp>
      <p:pic>
        <p:nvPicPr>
          <p:cNvPr id="7" name="Google Shape;195;p24">
            <a:extLst>
              <a:ext uri="{FF2B5EF4-FFF2-40B4-BE49-F238E27FC236}">
                <a16:creationId xmlns:a16="http://schemas.microsoft.com/office/drawing/2014/main" id="{0A492B22-946C-82AB-2E2A-2951C2F24842}"/>
              </a:ext>
            </a:extLst>
          </p:cNvPr>
          <p:cNvPicPr preferRelativeResize="0"/>
          <p:nvPr/>
        </p:nvPicPr>
        <p:blipFill rotWithShape="1">
          <a:blip r:embed="rId3">
            <a:alphaModFix/>
            <a:grayscl/>
          </a:blip>
          <a:srcRect l="79128" t="37372" r="408" b="50281"/>
          <a:stretch>
            <a:fillRect/>
          </a:stretch>
        </p:blipFill>
        <p:spPr>
          <a:xfrm>
            <a:off x="6502400" y="2230120"/>
            <a:ext cx="1494790" cy="438635"/>
          </a:xfrm>
          <a:prstGeom prst="rect">
            <a:avLst/>
          </a:prstGeom>
          <a:noFill/>
          <a:ln>
            <a:noFill/>
          </a:ln>
        </p:spPr>
      </p:pic>
      <p:pic>
        <p:nvPicPr>
          <p:cNvPr id="4" name="Picture 3">
            <a:extLst>
              <a:ext uri="{FF2B5EF4-FFF2-40B4-BE49-F238E27FC236}">
                <a16:creationId xmlns:a16="http://schemas.microsoft.com/office/drawing/2014/main" id="{BED7A904-40EF-5558-3C67-D386FC3FA80D}"/>
              </a:ext>
            </a:extLst>
          </p:cNvPr>
          <p:cNvPicPr>
            <a:picLocks noChangeAspect="1"/>
          </p:cNvPicPr>
          <p:nvPr/>
        </p:nvPicPr>
        <p:blipFill>
          <a:blip r:embed="rId5"/>
          <a:stretch>
            <a:fillRect/>
          </a:stretch>
        </p:blipFill>
        <p:spPr>
          <a:xfrm>
            <a:off x="579120" y="3280162"/>
            <a:ext cx="507326" cy="1412903"/>
          </a:xfrm>
          <a:prstGeom prst="rect">
            <a:avLst/>
          </a:prstGeom>
        </p:spPr>
      </p:pic>
      <p:pic>
        <p:nvPicPr>
          <p:cNvPr id="6" name="Picture 5">
            <a:extLst>
              <a:ext uri="{FF2B5EF4-FFF2-40B4-BE49-F238E27FC236}">
                <a16:creationId xmlns:a16="http://schemas.microsoft.com/office/drawing/2014/main" id="{824871F6-C223-B6DE-17C9-A5B86079CFE6}"/>
              </a:ext>
            </a:extLst>
          </p:cNvPr>
          <p:cNvPicPr>
            <a:picLocks noChangeAspect="1"/>
          </p:cNvPicPr>
          <p:nvPr/>
        </p:nvPicPr>
        <p:blipFill>
          <a:blip r:embed="rId6"/>
          <a:stretch>
            <a:fillRect/>
          </a:stretch>
        </p:blipFill>
        <p:spPr>
          <a:xfrm>
            <a:off x="501623" y="3033825"/>
            <a:ext cx="591621" cy="206711"/>
          </a:xfrm>
          <a:prstGeom prst="rect">
            <a:avLst/>
          </a:prstGeom>
        </p:spPr>
      </p:pic>
      <p:sp>
        <p:nvSpPr>
          <p:cNvPr id="182" name="Google Shape;182;p23"/>
          <p:cNvSpPr/>
          <p:nvPr/>
        </p:nvSpPr>
        <p:spPr>
          <a:xfrm>
            <a:off x="5395425" y="2270275"/>
            <a:ext cx="2440800" cy="438635"/>
          </a:xfrm>
          <a:prstGeom prst="rect">
            <a:avLst/>
          </a:prstGeom>
          <a:solidFill>
            <a:schemeClr val="bg1">
              <a:alpha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
        <p:nvSpPr>
          <p:cNvPr id="184" name="Google Shape;184;p23"/>
          <p:cNvSpPr/>
          <p:nvPr/>
        </p:nvSpPr>
        <p:spPr>
          <a:xfrm>
            <a:off x="6012528" y="1543155"/>
            <a:ext cx="1190700" cy="1125600"/>
          </a:xfrm>
          <a:prstGeom prst="mathMultiply">
            <a:avLst>
              <a:gd name="adj1" fmla="val 13358"/>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
        <p:nvSpPr>
          <p:cNvPr id="2" name="Google Shape;175;p22">
            <a:extLst>
              <a:ext uri="{FF2B5EF4-FFF2-40B4-BE49-F238E27FC236}">
                <a16:creationId xmlns:a16="http://schemas.microsoft.com/office/drawing/2014/main" id="{EEA5D5B8-646A-E522-54D7-2A2B47A2CB00}"/>
              </a:ext>
            </a:extLst>
          </p:cNvPr>
          <p:cNvSpPr txBox="1"/>
          <p:nvPr/>
        </p:nvSpPr>
        <p:spPr>
          <a:xfrm>
            <a:off x="710200" y="192374"/>
            <a:ext cx="7787624" cy="106063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b="1" noProof="0" dirty="0">
                <a:solidFill>
                  <a:schemeClr val="dk1"/>
                </a:solidFill>
                <a:latin typeface="Helvetica Neue Light" panose="020B0604020202020204" charset="0"/>
                <a:ea typeface="Helvetica Neue"/>
                <a:cs typeface="Helvetica Neue"/>
                <a:sym typeface="Helvetica Neue"/>
              </a:rPr>
              <a:t>Ablation Study: </a:t>
            </a:r>
            <a:r>
              <a:rPr lang="en-US" sz="2800" noProof="0" dirty="0">
                <a:solidFill>
                  <a:schemeClr val="dk1"/>
                </a:solidFill>
                <a:latin typeface="Helvetica Neue Light" panose="020B0604020202020204" charset="0"/>
                <a:ea typeface="Helvetica Neue"/>
                <a:cs typeface="Helvetica Neue"/>
                <a:sym typeface="Helvetica Neue"/>
              </a:rPr>
              <a:t>How does training models with </a:t>
            </a:r>
            <a:r>
              <a:rPr lang="en-US" sz="2800" dirty="0">
                <a:solidFill>
                  <a:schemeClr val="dk1"/>
                </a:solidFill>
                <a:latin typeface="Helvetica Neue Light" panose="020B0604020202020204" charset="0"/>
                <a:ea typeface="Helvetica Neue"/>
                <a:cs typeface="Helvetica Neue"/>
                <a:sym typeface="Helvetica Neue"/>
              </a:rPr>
              <a:t>u</a:t>
            </a:r>
            <a:r>
              <a:rPr lang="en-US" sz="2800" noProof="0" dirty="0" err="1">
                <a:solidFill>
                  <a:schemeClr val="dk1"/>
                </a:solidFill>
                <a:latin typeface="Helvetica Neue Light" panose="020B0604020202020204" charset="0"/>
                <a:ea typeface="Helvetica Neue"/>
                <a:cs typeface="Helvetica Neue"/>
                <a:sym typeface="Helvetica Neue"/>
              </a:rPr>
              <a:t>nrealistic</a:t>
            </a:r>
            <a:r>
              <a:rPr lang="en-US" sz="2800" noProof="0" dirty="0">
                <a:solidFill>
                  <a:schemeClr val="dk1"/>
                </a:solidFill>
                <a:latin typeface="Helvetica Neue Light" panose="020B0604020202020204" charset="0"/>
                <a:ea typeface="Helvetica Neue"/>
                <a:cs typeface="Helvetica Neue"/>
                <a:sym typeface="Helvetica Neue"/>
              </a:rPr>
              <a:t> PET inputs impact performance?</a:t>
            </a:r>
          </a:p>
          <a:p>
            <a:pPr marL="0" lvl="0" indent="0" algn="l" rtl="0">
              <a:spcBef>
                <a:spcPts val="0"/>
              </a:spcBef>
              <a:spcAft>
                <a:spcPts val="0"/>
              </a:spcAft>
              <a:buClr>
                <a:schemeClr val="dk1"/>
              </a:buClr>
              <a:buSzPts val="1100"/>
              <a:buFont typeface="Arial"/>
              <a:buNone/>
            </a:pPr>
            <a:endParaRPr lang="en-US" sz="2800" b="1" noProof="0" dirty="0">
              <a:solidFill>
                <a:schemeClr val="dk1"/>
              </a:solidFill>
              <a:latin typeface="Helvetica Neue Light" panose="020B0604020202020204" charset="0"/>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cxnSp>
        <p:nvCxnSpPr>
          <p:cNvPr id="194" name="Google Shape;194;p24"/>
          <p:cNvCxnSpPr/>
          <p:nvPr/>
        </p:nvCxnSpPr>
        <p:spPr>
          <a:xfrm>
            <a:off x="9637025" y="561825"/>
            <a:ext cx="130800" cy="0"/>
          </a:xfrm>
          <a:prstGeom prst="straightConnector1">
            <a:avLst/>
          </a:prstGeom>
          <a:noFill/>
          <a:ln w="9525" cap="flat" cmpd="sng">
            <a:solidFill>
              <a:schemeClr val="dk2"/>
            </a:solidFill>
            <a:prstDash val="solid"/>
            <a:round/>
            <a:headEnd type="none" w="med" len="med"/>
            <a:tailEnd type="none" w="med" len="med"/>
          </a:ln>
        </p:spPr>
      </p:cxnSp>
      <p:pic>
        <p:nvPicPr>
          <p:cNvPr id="195" name="Google Shape;195;p24"/>
          <p:cNvPicPr preferRelativeResize="0"/>
          <p:nvPr/>
        </p:nvPicPr>
        <p:blipFill rotWithShape="1">
          <a:blip r:embed="rId3">
            <a:alphaModFix/>
          </a:blip>
          <a:srcRect l="10610" t="9867" b="46434"/>
          <a:stretch/>
        </p:blipFill>
        <p:spPr>
          <a:xfrm>
            <a:off x="1497393" y="1253039"/>
            <a:ext cx="6529659" cy="1552351"/>
          </a:xfrm>
          <a:prstGeom prst="rect">
            <a:avLst/>
          </a:prstGeom>
          <a:noFill/>
          <a:ln>
            <a:noFill/>
          </a:ln>
        </p:spPr>
      </p:pic>
      <p:sp>
        <p:nvSpPr>
          <p:cNvPr id="197" name="Google Shape;197;p24"/>
          <p:cNvSpPr/>
          <p:nvPr/>
        </p:nvSpPr>
        <p:spPr>
          <a:xfrm>
            <a:off x="3339550" y="1795275"/>
            <a:ext cx="597300" cy="474900"/>
          </a:xfrm>
          <a:prstGeom prst="rect">
            <a:avLst/>
          </a:prstGeom>
          <a:solidFill>
            <a:schemeClr val="bg1">
              <a:alpha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pic>
        <p:nvPicPr>
          <p:cNvPr id="198" name="Google Shape;198;p24"/>
          <p:cNvPicPr preferRelativeResize="0"/>
          <p:nvPr/>
        </p:nvPicPr>
        <p:blipFill rotWithShape="1">
          <a:blip r:embed="rId4">
            <a:alphaModFix/>
          </a:blip>
          <a:srcRect l="7377" r="37358"/>
          <a:stretch/>
        </p:blipFill>
        <p:spPr>
          <a:xfrm>
            <a:off x="1116925" y="3049850"/>
            <a:ext cx="4486026" cy="1720150"/>
          </a:xfrm>
          <a:prstGeom prst="rect">
            <a:avLst/>
          </a:prstGeom>
          <a:noFill/>
          <a:ln>
            <a:noFill/>
          </a:ln>
        </p:spPr>
      </p:pic>
      <p:sp>
        <p:nvSpPr>
          <p:cNvPr id="200" name="Google Shape;200;p24"/>
          <p:cNvSpPr/>
          <p:nvPr/>
        </p:nvSpPr>
        <p:spPr>
          <a:xfrm>
            <a:off x="4069463" y="3049825"/>
            <a:ext cx="1576500" cy="17202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pic>
        <p:nvPicPr>
          <p:cNvPr id="202" name="Google Shape;202;p24"/>
          <p:cNvPicPr preferRelativeResize="0"/>
          <p:nvPr/>
        </p:nvPicPr>
        <p:blipFill rotWithShape="1">
          <a:blip r:embed="rId5">
            <a:alphaModFix/>
          </a:blip>
          <a:srcRect l="30814" r="21418"/>
          <a:stretch/>
        </p:blipFill>
        <p:spPr>
          <a:xfrm>
            <a:off x="6346500" y="3182582"/>
            <a:ext cx="1982995" cy="1476457"/>
          </a:xfrm>
          <a:prstGeom prst="rect">
            <a:avLst/>
          </a:prstGeom>
          <a:noFill/>
          <a:ln>
            <a:noFill/>
          </a:ln>
        </p:spPr>
      </p:pic>
      <p:pic>
        <p:nvPicPr>
          <p:cNvPr id="203" name="Google Shape;203;p24"/>
          <p:cNvPicPr preferRelativeResize="0"/>
          <p:nvPr/>
        </p:nvPicPr>
        <p:blipFill rotWithShape="1">
          <a:blip r:embed="rId5">
            <a:alphaModFix/>
          </a:blip>
          <a:srcRect l="1477" t="35830" r="84963" b="29789"/>
          <a:stretch/>
        </p:blipFill>
        <p:spPr>
          <a:xfrm flipH="1">
            <a:off x="6346499" y="3790700"/>
            <a:ext cx="153360" cy="331711"/>
          </a:xfrm>
          <a:prstGeom prst="rect">
            <a:avLst/>
          </a:prstGeom>
          <a:noFill/>
          <a:ln>
            <a:noFill/>
          </a:ln>
        </p:spPr>
      </p:pic>
      <p:pic>
        <p:nvPicPr>
          <p:cNvPr id="204" name="Google Shape;204;p24"/>
          <p:cNvPicPr preferRelativeResize="0"/>
          <p:nvPr/>
        </p:nvPicPr>
        <p:blipFill rotWithShape="1">
          <a:blip r:embed="rId5">
            <a:alphaModFix/>
          </a:blip>
          <a:srcRect l="1477" t="35830" r="84963" b="29789"/>
          <a:stretch/>
        </p:blipFill>
        <p:spPr>
          <a:xfrm>
            <a:off x="6865642" y="3817953"/>
            <a:ext cx="554502" cy="331711"/>
          </a:xfrm>
          <a:prstGeom prst="rect">
            <a:avLst/>
          </a:prstGeom>
          <a:noFill/>
          <a:ln>
            <a:noFill/>
          </a:ln>
        </p:spPr>
      </p:pic>
      <p:pic>
        <p:nvPicPr>
          <p:cNvPr id="205" name="Google Shape;205;p24"/>
          <p:cNvPicPr preferRelativeResize="0"/>
          <p:nvPr/>
        </p:nvPicPr>
        <p:blipFill rotWithShape="1">
          <a:blip r:embed="rId5">
            <a:alphaModFix/>
          </a:blip>
          <a:srcRect l="1477" t="35830" r="84963" b="29789"/>
          <a:stretch/>
        </p:blipFill>
        <p:spPr>
          <a:xfrm>
            <a:off x="7739402" y="3855553"/>
            <a:ext cx="590093" cy="331711"/>
          </a:xfrm>
          <a:prstGeom prst="rect">
            <a:avLst/>
          </a:prstGeom>
          <a:noFill/>
          <a:ln>
            <a:noFill/>
          </a:ln>
        </p:spPr>
      </p:pic>
      <p:pic>
        <p:nvPicPr>
          <p:cNvPr id="206" name="Google Shape;206;p24"/>
          <p:cNvPicPr preferRelativeResize="0"/>
          <p:nvPr/>
        </p:nvPicPr>
        <p:blipFill rotWithShape="1">
          <a:blip r:embed="rId5">
            <a:alphaModFix/>
          </a:blip>
          <a:srcRect l="1477" t="35830" r="84963" b="29789"/>
          <a:stretch/>
        </p:blipFill>
        <p:spPr>
          <a:xfrm>
            <a:off x="6739619" y="3266617"/>
            <a:ext cx="751939" cy="102836"/>
          </a:xfrm>
          <a:prstGeom prst="rect">
            <a:avLst/>
          </a:prstGeom>
          <a:noFill/>
          <a:ln>
            <a:noFill/>
          </a:ln>
        </p:spPr>
      </p:pic>
      <p:sp>
        <p:nvSpPr>
          <p:cNvPr id="207" name="Google Shape;207;p24"/>
          <p:cNvSpPr txBox="1"/>
          <p:nvPr/>
        </p:nvSpPr>
        <p:spPr>
          <a:xfrm>
            <a:off x="7643699" y="3754955"/>
            <a:ext cx="732000" cy="6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b="1" noProof="0" dirty="0">
                <a:solidFill>
                  <a:srgbClr val="000000"/>
                </a:solidFill>
                <a:latin typeface="Helvetica Neue Light" panose="020B0604020202020204" charset="0"/>
                <a:ea typeface="Helvetica Neue"/>
                <a:cs typeface="Helvetica Neue"/>
                <a:sym typeface="Helvetica Neue"/>
              </a:rPr>
              <a:t>C</a:t>
            </a:r>
            <a:r>
              <a:rPr lang="en-US" sz="2600" b="1" baseline="30000" noProof="0" dirty="0">
                <a:solidFill>
                  <a:srgbClr val="000000"/>
                </a:solidFill>
                <a:latin typeface="Helvetica Neue Light" panose="020B0604020202020204" charset="0"/>
                <a:ea typeface="Helvetica Neue"/>
                <a:cs typeface="Helvetica Neue"/>
                <a:sym typeface="Helvetica Neue"/>
              </a:rPr>
              <a:t>11</a:t>
            </a:r>
          </a:p>
        </p:txBody>
      </p:sp>
      <p:sp>
        <p:nvSpPr>
          <p:cNvPr id="208" name="Google Shape;208;p24"/>
          <p:cNvSpPr txBox="1"/>
          <p:nvPr/>
        </p:nvSpPr>
        <p:spPr>
          <a:xfrm>
            <a:off x="6590609" y="3160813"/>
            <a:ext cx="1255200" cy="1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noProof="0" dirty="0">
                <a:solidFill>
                  <a:srgbClr val="000000"/>
                </a:solidFill>
                <a:latin typeface="Helvetica Neue Light" panose="020B0604020202020204" charset="0"/>
                <a:ea typeface="Helvetica Neue"/>
                <a:cs typeface="Helvetica Neue"/>
                <a:sym typeface="Helvetica Neue"/>
              </a:rPr>
              <a:t>Capillary</a:t>
            </a:r>
          </a:p>
        </p:txBody>
      </p:sp>
      <p:sp>
        <p:nvSpPr>
          <p:cNvPr id="209" name="Google Shape;209;p24"/>
          <p:cNvSpPr txBox="1"/>
          <p:nvPr/>
        </p:nvSpPr>
        <p:spPr>
          <a:xfrm>
            <a:off x="6825866" y="3817956"/>
            <a:ext cx="732000" cy="1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noProof="0" dirty="0">
                <a:solidFill>
                  <a:srgbClr val="000000"/>
                </a:solidFill>
                <a:latin typeface="Helvetica Neue Light" panose="020B0604020202020204" charset="0"/>
                <a:ea typeface="Helvetica Neue"/>
                <a:cs typeface="Helvetica Neue"/>
                <a:sym typeface="Helvetica Neue"/>
              </a:rPr>
              <a:t>Blood Cells</a:t>
            </a:r>
          </a:p>
        </p:txBody>
      </p:sp>
      <p:pic>
        <p:nvPicPr>
          <p:cNvPr id="3" name="Picture 2">
            <a:extLst>
              <a:ext uri="{FF2B5EF4-FFF2-40B4-BE49-F238E27FC236}">
                <a16:creationId xmlns:a16="http://schemas.microsoft.com/office/drawing/2014/main" id="{F1AD99F1-B7B5-6C68-8F2D-745CE4DD325C}"/>
              </a:ext>
            </a:extLst>
          </p:cNvPr>
          <p:cNvPicPr>
            <a:picLocks noChangeAspect="1"/>
          </p:cNvPicPr>
          <p:nvPr/>
        </p:nvPicPr>
        <p:blipFill>
          <a:blip r:embed="rId6"/>
          <a:stretch>
            <a:fillRect/>
          </a:stretch>
        </p:blipFill>
        <p:spPr>
          <a:xfrm>
            <a:off x="579120" y="3280162"/>
            <a:ext cx="507326" cy="1412903"/>
          </a:xfrm>
          <a:prstGeom prst="rect">
            <a:avLst/>
          </a:prstGeom>
        </p:spPr>
      </p:pic>
      <p:pic>
        <p:nvPicPr>
          <p:cNvPr id="4" name="Picture 3">
            <a:extLst>
              <a:ext uri="{FF2B5EF4-FFF2-40B4-BE49-F238E27FC236}">
                <a16:creationId xmlns:a16="http://schemas.microsoft.com/office/drawing/2014/main" id="{51C40E84-C6CD-728F-452D-44330E03377B}"/>
              </a:ext>
            </a:extLst>
          </p:cNvPr>
          <p:cNvPicPr>
            <a:picLocks noChangeAspect="1"/>
          </p:cNvPicPr>
          <p:nvPr/>
        </p:nvPicPr>
        <p:blipFill>
          <a:blip r:embed="rId7"/>
          <a:stretch>
            <a:fillRect/>
          </a:stretch>
        </p:blipFill>
        <p:spPr>
          <a:xfrm>
            <a:off x="501623" y="3033825"/>
            <a:ext cx="591621" cy="206711"/>
          </a:xfrm>
          <a:prstGeom prst="rect">
            <a:avLst/>
          </a:prstGeom>
        </p:spPr>
      </p:pic>
      <p:pic>
        <p:nvPicPr>
          <p:cNvPr id="6" name="Google Shape;195;p24">
            <a:extLst>
              <a:ext uri="{FF2B5EF4-FFF2-40B4-BE49-F238E27FC236}">
                <a16:creationId xmlns:a16="http://schemas.microsoft.com/office/drawing/2014/main" id="{E5ECB021-0E91-5ECA-7EE2-EE8EE988695D}"/>
              </a:ext>
            </a:extLst>
          </p:cNvPr>
          <p:cNvPicPr preferRelativeResize="0"/>
          <p:nvPr/>
        </p:nvPicPr>
        <p:blipFill rotWithShape="1">
          <a:blip r:embed="rId3">
            <a:alphaModFix/>
            <a:grayscl/>
          </a:blip>
          <a:srcRect l="36387" t="36988" r="55436" b="49795"/>
          <a:stretch>
            <a:fillRect/>
          </a:stretch>
        </p:blipFill>
        <p:spPr>
          <a:xfrm>
            <a:off x="3389914" y="2223361"/>
            <a:ext cx="597300" cy="469498"/>
          </a:xfrm>
          <a:prstGeom prst="rect">
            <a:avLst/>
          </a:prstGeom>
          <a:noFill/>
          <a:ln>
            <a:noFill/>
          </a:ln>
        </p:spPr>
      </p:pic>
      <p:sp>
        <p:nvSpPr>
          <p:cNvPr id="196" name="Google Shape;196;p24"/>
          <p:cNvSpPr/>
          <p:nvPr/>
        </p:nvSpPr>
        <p:spPr>
          <a:xfrm>
            <a:off x="3372932" y="2197325"/>
            <a:ext cx="597300" cy="588900"/>
          </a:xfrm>
          <a:prstGeom prst="rect">
            <a:avLst/>
          </a:prstGeom>
          <a:solidFill>
            <a:schemeClr val="bg1">
              <a:alpha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
        <p:nvSpPr>
          <p:cNvPr id="201" name="Google Shape;201;p24"/>
          <p:cNvSpPr/>
          <p:nvPr/>
        </p:nvSpPr>
        <p:spPr>
          <a:xfrm>
            <a:off x="3053000" y="1482913"/>
            <a:ext cx="1190700" cy="1125600"/>
          </a:xfrm>
          <a:prstGeom prst="mathMultiply">
            <a:avLst>
              <a:gd name="adj1" fmla="val 13358"/>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
        <p:nvSpPr>
          <p:cNvPr id="2" name="Google Shape;175;p22">
            <a:extLst>
              <a:ext uri="{FF2B5EF4-FFF2-40B4-BE49-F238E27FC236}">
                <a16:creationId xmlns:a16="http://schemas.microsoft.com/office/drawing/2014/main" id="{3DA53DB5-3791-ED3E-603E-80104140CE64}"/>
              </a:ext>
            </a:extLst>
          </p:cNvPr>
          <p:cNvSpPr txBox="1"/>
          <p:nvPr/>
        </p:nvSpPr>
        <p:spPr>
          <a:xfrm>
            <a:off x="710200" y="192374"/>
            <a:ext cx="7787624" cy="106063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b="1" noProof="0" dirty="0">
                <a:solidFill>
                  <a:schemeClr val="dk1"/>
                </a:solidFill>
                <a:latin typeface="Helvetica Neue Light" panose="020B0604020202020204" charset="0"/>
                <a:ea typeface="Helvetica Neue"/>
                <a:cs typeface="Helvetica Neue"/>
                <a:sym typeface="Helvetica Neue"/>
              </a:rPr>
              <a:t>Ablation Study: </a:t>
            </a:r>
            <a:r>
              <a:rPr lang="en-US" sz="2800" noProof="0" dirty="0">
                <a:solidFill>
                  <a:schemeClr val="dk1"/>
                </a:solidFill>
                <a:latin typeface="Helvetica Neue Light" panose="020B0604020202020204" charset="0"/>
                <a:ea typeface="Helvetica Neue"/>
                <a:cs typeface="Helvetica Neue"/>
                <a:sym typeface="Helvetica Neue"/>
              </a:rPr>
              <a:t>How does training models with </a:t>
            </a:r>
            <a:r>
              <a:rPr lang="en-US" sz="2800" dirty="0">
                <a:solidFill>
                  <a:schemeClr val="dk1"/>
                </a:solidFill>
                <a:latin typeface="Helvetica Neue Light" panose="020B0604020202020204" charset="0"/>
                <a:ea typeface="Helvetica Neue"/>
                <a:cs typeface="Helvetica Neue"/>
                <a:sym typeface="Helvetica Neue"/>
              </a:rPr>
              <a:t>u</a:t>
            </a:r>
            <a:r>
              <a:rPr lang="en-US" sz="2800" noProof="0" dirty="0" err="1">
                <a:solidFill>
                  <a:schemeClr val="dk1"/>
                </a:solidFill>
                <a:latin typeface="Helvetica Neue Light" panose="020B0604020202020204" charset="0"/>
                <a:ea typeface="Helvetica Neue"/>
                <a:cs typeface="Helvetica Neue"/>
                <a:sym typeface="Helvetica Neue"/>
              </a:rPr>
              <a:t>nrealistic</a:t>
            </a:r>
            <a:r>
              <a:rPr lang="en-US" sz="2800" noProof="0" dirty="0">
                <a:solidFill>
                  <a:schemeClr val="dk1"/>
                </a:solidFill>
                <a:latin typeface="Helvetica Neue Light" panose="020B0604020202020204" charset="0"/>
                <a:ea typeface="Helvetica Neue"/>
                <a:cs typeface="Helvetica Neue"/>
                <a:sym typeface="Helvetica Neue"/>
              </a:rPr>
              <a:t> PET inputs impact performance?</a:t>
            </a:r>
          </a:p>
          <a:p>
            <a:pPr marL="0" lvl="0" indent="0" algn="l" rtl="0">
              <a:spcBef>
                <a:spcPts val="0"/>
              </a:spcBef>
              <a:spcAft>
                <a:spcPts val="0"/>
              </a:spcAft>
              <a:buClr>
                <a:schemeClr val="dk1"/>
              </a:buClr>
              <a:buSzPts val="1100"/>
              <a:buFont typeface="Arial"/>
              <a:buNone/>
            </a:pPr>
            <a:endParaRPr lang="en-US" sz="2800" b="1" noProof="0" dirty="0">
              <a:solidFill>
                <a:schemeClr val="dk1"/>
              </a:solidFill>
              <a:latin typeface="Helvetica Neue Light" panose="020B0604020202020204" charset="0"/>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cxnSp>
        <p:nvCxnSpPr>
          <p:cNvPr id="215" name="Google Shape;215;p25"/>
          <p:cNvCxnSpPr/>
          <p:nvPr/>
        </p:nvCxnSpPr>
        <p:spPr>
          <a:xfrm>
            <a:off x="9637025" y="561825"/>
            <a:ext cx="130800" cy="0"/>
          </a:xfrm>
          <a:prstGeom prst="straightConnector1">
            <a:avLst/>
          </a:prstGeom>
          <a:noFill/>
          <a:ln w="9525" cap="flat" cmpd="sng">
            <a:solidFill>
              <a:schemeClr val="dk2"/>
            </a:solidFill>
            <a:prstDash val="solid"/>
            <a:round/>
            <a:headEnd type="none" w="med" len="med"/>
            <a:tailEnd type="none" w="med" len="med"/>
          </a:ln>
        </p:spPr>
      </p:cxnSp>
      <p:pic>
        <p:nvPicPr>
          <p:cNvPr id="216" name="Google Shape;216;p25"/>
          <p:cNvPicPr preferRelativeResize="0"/>
          <p:nvPr/>
        </p:nvPicPr>
        <p:blipFill rotWithShape="1">
          <a:blip r:embed="rId3">
            <a:alphaModFix/>
          </a:blip>
          <a:srcRect l="10610" t="9867" b="46434"/>
          <a:stretch/>
        </p:blipFill>
        <p:spPr>
          <a:xfrm>
            <a:off x="1497393" y="1253039"/>
            <a:ext cx="6529659" cy="1552351"/>
          </a:xfrm>
          <a:prstGeom prst="rect">
            <a:avLst/>
          </a:prstGeom>
          <a:noFill/>
          <a:ln>
            <a:noFill/>
          </a:ln>
        </p:spPr>
      </p:pic>
      <p:sp>
        <p:nvSpPr>
          <p:cNvPr id="218" name="Google Shape;218;p25"/>
          <p:cNvSpPr/>
          <p:nvPr/>
        </p:nvSpPr>
        <p:spPr>
          <a:xfrm>
            <a:off x="1799875" y="1638700"/>
            <a:ext cx="1174200" cy="603000"/>
          </a:xfrm>
          <a:prstGeom prst="rect">
            <a:avLst/>
          </a:prstGeom>
          <a:solidFill>
            <a:schemeClr val="bg1">
              <a:alpha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pic>
        <p:nvPicPr>
          <p:cNvPr id="219" name="Google Shape;219;p25"/>
          <p:cNvPicPr preferRelativeResize="0"/>
          <p:nvPr/>
        </p:nvPicPr>
        <p:blipFill rotWithShape="1">
          <a:blip r:embed="rId4">
            <a:alphaModFix/>
          </a:blip>
          <a:srcRect l="7379" r="18524"/>
          <a:stretch/>
        </p:blipFill>
        <p:spPr>
          <a:xfrm>
            <a:off x="1116925" y="3049850"/>
            <a:ext cx="6014623" cy="1720150"/>
          </a:xfrm>
          <a:prstGeom prst="rect">
            <a:avLst/>
          </a:prstGeom>
          <a:noFill/>
          <a:ln>
            <a:noFill/>
          </a:ln>
        </p:spPr>
      </p:pic>
      <p:sp>
        <p:nvSpPr>
          <p:cNvPr id="221" name="Google Shape;221;p25"/>
          <p:cNvSpPr/>
          <p:nvPr/>
        </p:nvSpPr>
        <p:spPr>
          <a:xfrm>
            <a:off x="5582088" y="3049825"/>
            <a:ext cx="1576500" cy="17202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
        <p:nvSpPr>
          <p:cNvPr id="222" name="Google Shape;222;p25"/>
          <p:cNvSpPr/>
          <p:nvPr/>
        </p:nvSpPr>
        <p:spPr>
          <a:xfrm>
            <a:off x="1350275" y="1830450"/>
            <a:ext cx="488700" cy="467700"/>
          </a:xfrm>
          <a:prstGeom prst="rect">
            <a:avLst/>
          </a:prstGeom>
          <a:solidFill>
            <a:schemeClr val="bg1">
              <a:alpha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pic>
        <p:nvPicPr>
          <p:cNvPr id="3" name="Picture 2">
            <a:extLst>
              <a:ext uri="{FF2B5EF4-FFF2-40B4-BE49-F238E27FC236}">
                <a16:creationId xmlns:a16="http://schemas.microsoft.com/office/drawing/2014/main" id="{6B16D358-550C-DEAD-B68C-19A18200C52E}"/>
              </a:ext>
            </a:extLst>
          </p:cNvPr>
          <p:cNvPicPr>
            <a:picLocks noChangeAspect="1"/>
          </p:cNvPicPr>
          <p:nvPr/>
        </p:nvPicPr>
        <p:blipFill>
          <a:blip r:embed="rId5"/>
          <a:stretch>
            <a:fillRect/>
          </a:stretch>
        </p:blipFill>
        <p:spPr>
          <a:xfrm>
            <a:off x="579120" y="3280162"/>
            <a:ext cx="507326" cy="1412903"/>
          </a:xfrm>
          <a:prstGeom prst="rect">
            <a:avLst/>
          </a:prstGeom>
        </p:spPr>
      </p:pic>
      <p:pic>
        <p:nvPicPr>
          <p:cNvPr id="4" name="Picture 3">
            <a:extLst>
              <a:ext uri="{FF2B5EF4-FFF2-40B4-BE49-F238E27FC236}">
                <a16:creationId xmlns:a16="http://schemas.microsoft.com/office/drawing/2014/main" id="{2792E624-9168-513E-B24E-C2657F4126AF}"/>
              </a:ext>
            </a:extLst>
          </p:cNvPr>
          <p:cNvPicPr>
            <a:picLocks noChangeAspect="1"/>
          </p:cNvPicPr>
          <p:nvPr/>
        </p:nvPicPr>
        <p:blipFill>
          <a:blip r:embed="rId6"/>
          <a:stretch>
            <a:fillRect/>
          </a:stretch>
        </p:blipFill>
        <p:spPr>
          <a:xfrm>
            <a:off x="501623" y="3033825"/>
            <a:ext cx="591621" cy="206711"/>
          </a:xfrm>
          <a:prstGeom prst="rect">
            <a:avLst/>
          </a:prstGeom>
        </p:spPr>
      </p:pic>
      <p:pic>
        <p:nvPicPr>
          <p:cNvPr id="5" name="Google Shape;216;p25">
            <a:extLst>
              <a:ext uri="{FF2B5EF4-FFF2-40B4-BE49-F238E27FC236}">
                <a16:creationId xmlns:a16="http://schemas.microsoft.com/office/drawing/2014/main" id="{9C98FE33-F04D-C723-2094-1447D27DD9C8}"/>
              </a:ext>
            </a:extLst>
          </p:cNvPr>
          <p:cNvPicPr preferRelativeResize="0"/>
          <p:nvPr/>
        </p:nvPicPr>
        <p:blipFill rotWithShape="1">
          <a:blip r:embed="rId3">
            <a:alphaModFix/>
            <a:grayscl/>
          </a:blip>
          <a:srcRect l="24752" t="37706" r="64856" b="46434"/>
          <a:stretch>
            <a:fillRect/>
          </a:stretch>
        </p:blipFill>
        <p:spPr>
          <a:xfrm>
            <a:off x="2528490" y="2238040"/>
            <a:ext cx="759125" cy="563400"/>
          </a:xfrm>
          <a:prstGeom prst="rect">
            <a:avLst/>
          </a:prstGeom>
          <a:noFill/>
          <a:ln>
            <a:noFill/>
          </a:ln>
        </p:spPr>
      </p:pic>
      <p:sp>
        <p:nvSpPr>
          <p:cNvPr id="217" name="Google Shape;217;p25"/>
          <p:cNvSpPr/>
          <p:nvPr/>
        </p:nvSpPr>
        <p:spPr>
          <a:xfrm>
            <a:off x="1497400" y="2241850"/>
            <a:ext cx="1689600" cy="563400"/>
          </a:xfrm>
          <a:prstGeom prst="rect">
            <a:avLst/>
          </a:prstGeom>
          <a:solidFill>
            <a:schemeClr val="bg1">
              <a:alpha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
        <p:nvSpPr>
          <p:cNvPr id="223" name="Google Shape;223;p25"/>
          <p:cNvSpPr/>
          <p:nvPr/>
        </p:nvSpPr>
        <p:spPr>
          <a:xfrm>
            <a:off x="1833800" y="1482913"/>
            <a:ext cx="1190700" cy="1125600"/>
          </a:xfrm>
          <a:prstGeom prst="mathMultiply">
            <a:avLst>
              <a:gd name="adj1" fmla="val 13358"/>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
        <p:nvSpPr>
          <p:cNvPr id="2" name="Google Shape;175;p22">
            <a:extLst>
              <a:ext uri="{FF2B5EF4-FFF2-40B4-BE49-F238E27FC236}">
                <a16:creationId xmlns:a16="http://schemas.microsoft.com/office/drawing/2014/main" id="{6D2AAB16-BB99-0902-C8F9-5F81F1D29194}"/>
              </a:ext>
            </a:extLst>
          </p:cNvPr>
          <p:cNvSpPr txBox="1"/>
          <p:nvPr/>
        </p:nvSpPr>
        <p:spPr>
          <a:xfrm>
            <a:off x="710200" y="192374"/>
            <a:ext cx="7787624" cy="106063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b="1" noProof="0" dirty="0">
                <a:solidFill>
                  <a:schemeClr val="dk1"/>
                </a:solidFill>
                <a:latin typeface="Helvetica Neue Light" panose="020B0604020202020204" charset="0"/>
                <a:ea typeface="Helvetica Neue"/>
                <a:cs typeface="Helvetica Neue"/>
                <a:sym typeface="Helvetica Neue"/>
              </a:rPr>
              <a:t>Ablation Study: </a:t>
            </a:r>
            <a:r>
              <a:rPr lang="en-US" sz="2800" noProof="0" dirty="0">
                <a:solidFill>
                  <a:schemeClr val="dk1"/>
                </a:solidFill>
                <a:latin typeface="Helvetica Neue Light" panose="020B0604020202020204" charset="0"/>
                <a:ea typeface="Helvetica Neue"/>
                <a:cs typeface="Helvetica Neue"/>
                <a:sym typeface="Helvetica Neue"/>
              </a:rPr>
              <a:t>How does training models with </a:t>
            </a:r>
            <a:r>
              <a:rPr lang="en-US" sz="2800" dirty="0">
                <a:solidFill>
                  <a:schemeClr val="dk1"/>
                </a:solidFill>
                <a:latin typeface="Helvetica Neue Light" panose="020B0604020202020204" charset="0"/>
                <a:ea typeface="Helvetica Neue"/>
                <a:cs typeface="Helvetica Neue"/>
                <a:sym typeface="Helvetica Neue"/>
              </a:rPr>
              <a:t>u</a:t>
            </a:r>
            <a:r>
              <a:rPr lang="en-US" sz="2800" noProof="0" dirty="0" err="1">
                <a:solidFill>
                  <a:schemeClr val="dk1"/>
                </a:solidFill>
                <a:latin typeface="Helvetica Neue Light" panose="020B0604020202020204" charset="0"/>
                <a:ea typeface="Helvetica Neue"/>
                <a:cs typeface="Helvetica Neue"/>
                <a:sym typeface="Helvetica Neue"/>
              </a:rPr>
              <a:t>nrealistic</a:t>
            </a:r>
            <a:r>
              <a:rPr lang="en-US" sz="2800" noProof="0" dirty="0">
                <a:solidFill>
                  <a:schemeClr val="dk1"/>
                </a:solidFill>
                <a:latin typeface="Helvetica Neue Light" panose="020B0604020202020204" charset="0"/>
                <a:ea typeface="Helvetica Neue"/>
                <a:cs typeface="Helvetica Neue"/>
                <a:sym typeface="Helvetica Neue"/>
              </a:rPr>
              <a:t> PET inputs impact performance?</a:t>
            </a:r>
          </a:p>
          <a:p>
            <a:pPr marL="0" lvl="0" indent="0" algn="l" rtl="0">
              <a:spcBef>
                <a:spcPts val="0"/>
              </a:spcBef>
              <a:spcAft>
                <a:spcPts val="0"/>
              </a:spcAft>
              <a:buClr>
                <a:schemeClr val="dk1"/>
              </a:buClr>
              <a:buSzPts val="1100"/>
              <a:buFont typeface="Arial"/>
              <a:buNone/>
            </a:pPr>
            <a:endParaRPr lang="en-US" sz="2800" b="1" noProof="0" dirty="0">
              <a:solidFill>
                <a:schemeClr val="dk1"/>
              </a:solidFill>
              <a:latin typeface="Helvetica Neue Light" panose="020B0604020202020204" charset="0"/>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cxnSp>
        <p:nvCxnSpPr>
          <p:cNvPr id="229" name="Google Shape;229;p26"/>
          <p:cNvCxnSpPr/>
          <p:nvPr/>
        </p:nvCxnSpPr>
        <p:spPr>
          <a:xfrm>
            <a:off x="9637025" y="561825"/>
            <a:ext cx="130800" cy="0"/>
          </a:xfrm>
          <a:prstGeom prst="straightConnector1">
            <a:avLst/>
          </a:prstGeom>
          <a:noFill/>
          <a:ln w="9525" cap="flat" cmpd="sng">
            <a:solidFill>
              <a:schemeClr val="dk2"/>
            </a:solidFill>
            <a:prstDash val="solid"/>
            <a:round/>
            <a:headEnd type="none" w="med" len="med"/>
            <a:tailEnd type="none" w="med" len="med"/>
          </a:ln>
        </p:spPr>
      </p:cxnSp>
      <p:pic>
        <p:nvPicPr>
          <p:cNvPr id="230" name="Google Shape;230;p26"/>
          <p:cNvPicPr preferRelativeResize="0"/>
          <p:nvPr/>
        </p:nvPicPr>
        <p:blipFill rotWithShape="1">
          <a:blip r:embed="rId3">
            <a:alphaModFix/>
          </a:blip>
          <a:srcRect l="10610" t="9867" b="46434"/>
          <a:stretch/>
        </p:blipFill>
        <p:spPr>
          <a:xfrm>
            <a:off x="1497393" y="1253039"/>
            <a:ext cx="6529659" cy="1552351"/>
          </a:xfrm>
          <a:prstGeom prst="rect">
            <a:avLst/>
          </a:prstGeom>
          <a:noFill/>
          <a:ln>
            <a:noFill/>
          </a:ln>
        </p:spPr>
      </p:pic>
      <p:sp>
        <p:nvSpPr>
          <p:cNvPr id="231" name="Google Shape;231;p26"/>
          <p:cNvSpPr/>
          <p:nvPr/>
        </p:nvSpPr>
        <p:spPr>
          <a:xfrm>
            <a:off x="4248025" y="2241700"/>
            <a:ext cx="960900" cy="563400"/>
          </a:xfrm>
          <a:prstGeom prst="rect">
            <a:avLst/>
          </a:prstGeom>
          <a:solidFill>
            <a:schemeClr val="bg1">
              <a:alpha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pic>
        <p:nvPicPr>
          <p:cNvPr id="233" name="Google Shape;233;p26"/>
          <p:cNvPicPr preferRelativeResize="0"/>
          <p:nvPr/>
        </p:nvPicPr>
        <p:blipFill rotWithShape="1">
          <a:blip r:embed="rId4">
            <a:alphaModFix/>
          </a:blip>
          <a:srcRect l="7381"/>
          <a:stretch/>
        </p:blipFill>
        <p:spPr>
          <a:xfrm>
            <a:off x="1116925" y="3049850"/>
            <a:ext cx="7518275" cy="1720150"/>
          </a:xfrm>
          <a:prstGeom prst="rect">
            <a:avLst/>
          </a:prstGeom>
          <a:noFill/>
          <a:ln>
            <a:noFill/>
          </a:ln>
        </p:spPr>
      </p:pic>
      <p:sp>
        <p:nvSpPr>
          <p:cNvPr id="235" name="Google Shape;235;p26"/>
          <p:cNvSpPr/>
          <p:nvPr/>
        </p:nvSpPr>
        <p:spPr>
          <a:xfrm>
            <a:off x="7096363" y="3049825"/>
            <a:ext cx="1538837" cy="17202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pic>
        <p:nvPicPr>
          <p:cNvPr id="3" name="Picture 2">
            <a:extLst>
              <a:ext uri="{FF2B5EF4-FFF2-40B4-BE49-F238E27FC236}">
                <a16:creationId xmlns:a16="http://schemas.microsoft.com/office/drawing/2014/main" id="{1ECA10E6-5006-36EF-B159-6D9FD88CC195}"/>
              </a:ext>
            </a:extLst>
          </p:cNvPr>
          <p:cNvPicPr>
            <a:picLocks noChangeAspect="1"/>
          </p:cNvPicPr>
          <p:nvPr/>
        </p:nvPicPr>
        <p:blipFill>
          <a:blip r:embed="rId5"/>
          <a:stretch>
            <a:fillRect/>
          </a:stretch>
        </p:blipFill>
        <p:spPr>
          <a:xfrm>
            <a:off x="579120" y="3280162"/>
            <a:ext cx="507326" cy="1412903"/>
          </a:xfrm>
          <a:prstGeom prst="rect">
            <a:avLst/>
          </a:prstGeom>
        </p:spPr>
      </p:pic>
      <p:pic>
        <p:nvPicPr>
          <p:cNvPr id="4" name="Picture 3">
            <a:extLst>
              <a:ext uri="{FF2B5EF4-FFF2-40B4-BE49-F238E27FC236}">
                <a16:creationId xmlns:a16="http://schemas.microsoft.com/office/drawing/2014/main" id="{FE9AC177-38D6-A4C8-BE53-3EEF67141785}"/>
              </a:ext>
            </a:extLst>
          </p:cNvPr>
          <p:cNvPicPr>
            <a:picLocks noChangeAspect="1"/>
          </p:cNvPicPr>
          <p:nvPr/>
        </p:nvPicPr>
        <p:blipFill>
          <a:blip r:embed="rId6"/>
          <a:stretch>
            <a:fillRect/>
          </a:stretch>
        </p:blipFill>
        <p:spPr>
          <a:xfrm>
            <a:off x="501623" y="3033825"/>
            <a:ext cx="591621" cy="206711"/>
          </a:xfrm>
          <a:prstGeom prst="rect">
            <a:avLst/>
          </a:prstGeom>
        </p:spPr>
      </p:pic>
      <p:pic>
        <p:nvPicPr>
          <p:cNvPr id="5" name="Google Shape;230;p26">
            <a:extLst>
              <a:ext uri="{FF2B5EF4-FFF2-40B4-BE49-F238E27FC236}">
                <a16:creationId xmlns:a16="http://schemas.microsoft.com/office/drawing/2014/main" id="{D30F96F0-0C4D-1BFA-89D0-93602BB80767}"/>
              </a:ext>
            </a:extLst>
          </p:cNvPr>
          <p:cNvPicPr preferRelativeResize="0"/>
          <p:nvPr/>
        </p:nvPicPr>
        <p:blipFill rotWithShape="1">
          <a:blip r:embed="rId3">
            <a:alphaModFix/>
            <a:grayscl/>
          </a:blip>
          <a:srcRect l="47903" t="37706" r="37520" b="46434"/>
          <a:stretch>
            <a:fillRect/>
          </a:stretch>
        </p:blipFill>
        <p:spPr>
          <a:xfrm>
            <a:off x="4237962" y="2240983"/>
            <a:ext cx="1064845" cy="563400"/>
          </a:xfrm>
          <a:prstGeom prst="rect">
            <a:avLst/>
          </a:prstGeom>
          <a:noFill/>
          <a:ln>
            <a:noFill/>
          </a:ln>
        </p:spPr>
      </p:pic>
      <p:sp>
        <p:nvSpPr>
          <p:cNvPr id="232" name="Google Shape;232;p26"/>
          <p:cNvSpPr/>
          <p:nvPr/>
        </p:nvSpPr>
        <p:spPr>
          <a:xfrm>
            <a:off x="4291965" y="1621410"/>
            <a:ext cx="902095" cy="1125600"/>
          </a:xfrm>
          <a:prstGeom prst="rect">
            <a:avLst/>
          </a:prstGeom>
          <a:solidFill>
            <a:schemeClr val="bg1">
              <a:alpha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
        <p:nvSpPr>
          <p:cNvPr id="237" name="Google Shape;237;p26"/>
          <p:cNvSpPr/>
          <p:nvPr/>
        </p:nvSpPr>
        <p:spPr>
          <a:xfrm>
            <a:off x="4133125" y="1497473"/>
            <a:ext cx="1190700" cy="1125600"/>
          </a:xfrm>
          <a:prstGeom prst="mathMultiply">
            <a:avLst>
              <a:gd name="adj1" fmla="val 13358"/>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
        <p:nvSpPr>
          <p:cNvPr id="2" name="Google Shape;175;p22">
            <a:extLst>
              <a:ext uri="{FF2B5EF4-FFF2-40B4-BE49-F238E27FC236}">
                <a16:creationId xmlns:a16="http://schemas.microsoft.com/office/drawing/2014/main" id="{704333A1-FACD-2EBF-CDA9-D44C8BACDC5F}"/>
              </a:ext>
            </a:extLst>
          </p:cNvPr>
          <p:cNvSpPr txBox="1"/>
          <p:nvPr/>
        </p:nvSpPr>
        <p:spPr>
          <a:xfrm>
            <a:off x="710200" y="192374"/>
            <a:ext cx="7787624" cy="106063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b="1" noProof="0" dirty="0">
                <a:solidFill>
                  <a:schemeClr val="dk1"/>
                </a:solidFill>
                <a:latin typeface="Helvetica Neue Light" panose="020B0604020202020204" charset="0"/>
                <a:ea typeface="Helvetica Neue"/>
                <a:cs typeface="Helvetica Neue"/>
                <a:sym typeface="Helvetica Neue"/>
              </a:rPr>
              <a:t>Ablation Study: </a:t>
            </a:r>
            <a:r>
              <a:rPr lang="en-US" sz="2800" noProof="0" dirty="0">
                <a:solidFill>
                  <a:schemeClr val="dk1"/>
                </a:solidFill>
                <a:latin typeface="Helvetica Neue Light" panose="020B0604020202020204" charset="0"/>
                <a:ea typeface="Helvetica Neue"/>
                <a:cs typeface="Helvetica Neue"/>
                <a:sym typeface="Helvetica Neue"/>
              </a:rPr>
              <a:t>How does training models with </a:t>
            </a:r>
            <a:r>
              <a:rPr lang="en-US" sz="2800" dirty="0">
                <a:solidFill>
                  <a:schemeClr val="dk1"/>
                </a:solidFill>
                <a:latin typeface="Helvetica Neue Light" panose="020B0604020202020204" charset="0"/>
                <a:ea typeface="Helvetica Neue"/>
                <a:cs typeface="Helvetica Neue"/>
                <a:sym typeface="Helvetica Neue"/>
              </a:rPr>
              <a:t>u</a:t>
            </a:r>
            <a:r>
              <a:rPr lang="en-US" sz="2800" noProof="0" dirty="0" err="1">
                <a:solidFill>
                  <a:schemeClr val="dk1"/>
                </a:solidFill>
                <a:latin typeface="Helvetica Neue Light" panose="020B0604020202020204" charset="0"/>
                <a:ea typeface="Helvetica Neue"/>
                <a:cs typeface="Helvetica Neue"/>
                <a:sym typeface="Helvetica Neue"/>
              </a:rPr>
              <a:t>nrealistic</a:t>
            </a:r>
            <a:r>
              <a:rPr lang="en-US" sz="2800" noProof="0" dirty="0">
                <a:solidFill>
                  <a:schemeClr val="dk1"/>
                </a:solidFill>
                <a:latin typeface="Helvetica Neue Light" panose="020B0604020202020204" charset="0"/>
                <a:ea typeface="Helvetica Neue"/>
                <a:cs typeface="Helvetica Neue"/>
                <a:sym typeface="Helvetica Neue"/>
              </a:rPr>
              <a:t> PET inputs impact performance?</a:t>
            </a:r>
          </a:p>
          <a:p>
            <a:pPr marL="0" lvl="0" indent="0" algn="l" rtl="0">
              <a:spcBef>
                <a:spcPts val="0"/>
              </a:spcBef>
              <a:spcAft>
                <a:spcPts val="0"/>
              </a:spcAft>
              <a:buClr>
                <a:schemeClr val="dk1"/>
              </a:buClr>
              <a:buSzPts val="1100"/>
              <a:buFont typeface="Arial"/>
              <a:buNone/>
            </a:pPr>
            <a:endParaRPr lang="en-US" sz="2800" b="1" noProof="0" dirty="0">
              <a:solidFill>
                <a:schemeClr val="dk1"/>
              </a:solidFill>
              <a:latin typeface="Helvetica Neue Light" panose="020B0604020202020204" charset="0"/>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7"/>
          <p:cNvPicPr preferRelativeResize="0"/>
          <p:nvPr/>
        </p:nvPicPr>
        <p:blipFill>
          <a:blip r:embed="rId3">
            <a:alphaModFix/>
          </a:blip>
          <a:stretch>
            <a:fillRect/>
          </a:stretch>
        </p:blipFill>
        <p:spPr>
          <a:xfrm>
            <a:off x="1216325" y="1813657"/>
            <a:ext cx="6069962" cy="3109678"/>
          </a:xfrm>
          <a:prstGeom prst="rect">
            <a:avLst/>
          </a:prstGeom>
          <a:noFill/>
          <a:ln>
            <a:noFill/>
          </a:ln>
        </p:spPr>
      </p:pic>
      <p:sp>
        <p:nvSpPr>
          <p:cNvPr id="244" name="Google Shape;244;p27"/>
          <p:cNvSpPr txBox="1"/>
          <p:nvPr/>
        </p:nvSpPr>
        <p:spPr>
          <a:xfrm>
            <a:off x="703765" y="1233778"/>
            <a:ext cx="7292922" cy="88458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noProof="0" dirty="0">
                <a:solidFill>
                  <a:schemeClr val="dk1"/>
                </a:solidFill>
                <a:latin typeface="Helvetica Neue Light" panose="020B0604020202020204" charset="0"/>
                <a:ea typeface="Helvetica Neue"/>
                <a:cs typeface="Helvetica Neue"/>
                <a:sym typeface="Helvetica Neue"/>
              </a:rPr>
              <a:t>PET simulation </a:t>
            </a:r>
            <a:r>
              <a:rPr lang="en-US" sz="1800" noProof="0" dirty="0">
                <a:solidFill>
                  <a:schemeClr val="dk1"/>
                </a:solidFill>
                <a:latin typeface="Helvetica Neue Light" panose="020B0604020202020204" charset="0"/>
                <a:ea typeface="Helvetica Neue"/>
                <a:cs typeface="Helvetica Neue"/>
                <a:sym typeface="Helvetica Neue"/>
              </a:rPr>
              <a:t>and </a:t>
            </a:r>
            <a:r>
              <a:rPr lang="en-US" sz="1800" b="1" noProof="0" dirty="0">
                <a:solidFill>
                  <a:schemeClr val="dk1"/>
                </a:solidFill>
                <a:latin typeface="Helvetica Neue Light" panose="020B0604020202020204" charset="0"/>
                <a:ea typeface="Helvetica Neue"/>
                <a:cs typeface="Helvetica Neue"/>
                <a:sym typeface="Helvetica Neue"/>
              </a:rPr>
              <a:t>washout</a:t>
            </a:r>
            <a:r>
              <a:rPr lang="en-US" sz="1800" noProof="0" dirty="0">
                <a:solidFill>
                  <a:schemeClr val="dk1"/>
                </a:solidFill>
                <a:latin typeface="Helvetica Neue Light" panose="020B0604020202020204" charset="0"/>
                <a:ea typeface="Helvetica Neue"/>
                <a:cs typeface="Helvetica Neue"/>
                <a:sym typeface="Helvetica Neue"/>
              </a:rPr>
              <a:t> </a:t>
            </a:r>
            <a:r>
              <a:rPr lang="en-US" sz="1800" dirty="0">
                <a:solidFill>
                  <a:schemeClr val="dk1"/>
                </a:solidFill>
                <a:latin typeface="Helvetica Neue Light" panose="020B0604020202020204" charset="0"/>
                <a:ea typeface="Helvetica Neue"/>
                <a:cs typeface="Helvetica Neue"/>
                <a:sym typeface="Helvetica Neue"/>
              </a:rPr>
              <a:t>are</a:t>
            </a:r>
            <a:r>
              <a:rPr lang="en-US" sz="1800" noProof="0" dirty="0">
                <a:solidFill>
                  <a:schemeClr val="dk1"/>
                </a:solidFill>
                <a:latin typeface="Helvetica Neue Light" panose="020B0604020202020204" charset="0"/>
                <a:ea typeface="Helvetica Neue"/>
                <a:cs typeface="Helvetica Neue"/>
                <a:sym typeface="Helvetica Neue"/>
              </a:rPr>
              <a:t> critical for reliable dose estimation</a:t>
            </a:r>
          </a:p>
        </p:txBody>
      </p:sp>
      <p:sp>
        <p:nvSpPr>
          <p:cNvPr id="2" name="Rectangle 1">
            <a:extLst>
              <a:ext uri="{FF2B5EF4-FFF2-40B4-BE49-F238E27FC236}">
                <a16:creationId xmlns:a16="http://schemas.microsoft.com/office/drawing/2014/main" id="{EE5E2639-5AEF-978D-5DF8-F5014273DDC4}"/>
              </a:ext>
            </a:extLst>
          </p:cNvPr>
          <p:cNvSpPr/>
          <p:nvPr/>
        </p:nvSpPr>
        <p:spPr>
          <a:xfrm>
            <a:off x="1250829" y="2780804"/>
            <a:ext cx="5931885" cy="8321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Google Shape;175;p22">
            <a:extLst>
              <a:ext uri="{FF2B5EF4-FFF2-40B4-BE49-F238E27FC236}">
                <a16:creationId xmlns:a16="http://schemas.microsoft.com/office/drawing/2014/main" id="{D51164B6-9CF0-583F-2064-B6DB6EE73D1A}"/>
              </a:ext>
            </a:extLst>
          </p:cNvPr>
          <p:cNvSpPr txBox="1"/>
          <p:nvPr/>
        </p:nvSpPr>
        <p:spPr>
          <a:xfrm>
            <a:off x="710200" y="192374"/>
            <a:ext cx="8179800" cy="106063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b="1" noProof="0" dirty="0">
                <a:solidFill>
                  <a:schemeClr val="dk1"/>
                </a:solidFill>
                <a:latin typeface="Helvetica Neue Light" panose="020B0604020202020204" charset="0"/>
                <a:ea typeface="Helvetica Neue"/>
                <a:cs typeface="Helvetica Neue"/>
                <a:sym typeface="Helvetica Neue"/>
              </a:rPr>
              <a:t>Ablation Study: </a:t>
            </a:r>
            <a:r>
              <a:rPr lang="en-US" sz="2800" noProof="0" dirty="0">
                <a:solidFill>
                  <a:schemeClr val="dk1"/>
                </a:solidFill>
                <a:latin typeface="Helvetica Neue Light" panose="020B0604020202020204" charset="0"/>
                <a:ea typeface="Helvetica Neue"/>
                <a:cs typeface="Helvetica Neue"/>
                <a:sym typeface="Helvetica Neue"/>
              </a:rPr>
              <a:t>training models with </a:t>
            </a:r>
            <a:r>
              <a:rPr lang="en-US" sz="2800" dirty="0">
                <a:solidFill>
                  <a:schemeClr val="dk1"/>
                </a:solidFill>
                <a:latin typeface="Helvetica Neue Light" panose="020B0604020202020204" charset="0"/>
                <a:ea typeface="Helvetica Neue"/>
                <a:cs typeface="Helvetica Neue"/>
                <a:sym typeface="Helvetica Neue"/>
              </a:rPr>
              <a:t>u</a:t>
            </a:r>
            <a:r>
              <a:rPr lang="en-US" sz="2800" noProof="0" dirty="0" err="1">
                <a:solidFill>
                  <a:schemeClr val="dk1"/>
                </a:solidFill>
                <a:latin typeface="Helvetica Neue Light" panose="020B0604020202020204" charset="0"/>
                <a:ea typeface="Helvetica Neue"/>
                <a:cs typeface="Helvetica Neue"/>
                <a:sym typeface="Helvetica Neue"/>
              </a:rPr>
              <a:t>nrealistic</a:t>
            </a:r>
            <a:r>
              <a:rPr lang="en-US" sz="2800" noProof="0" dirty="0">
                <a:solidFill>
                  <a:schemeClr val="dk1"/>
                </a:solidFill>
                <a:latin typeface="Helvetica Neue Light" panose="020B0604020202020204" charset="0"/>
                <a:ea typeface="Helvetica Neue"/>
                <a:cs typeface="Helvetica Neue"/>
                <a:sym typeface="Helvetica Neue"/>
              </a:rPr>
              <a:t> PET inputs </a:t>
            </a:r>
            <a:r>
              <a:rPr lang="en-US" sz="2800" b="1" noProof="0" dirty="0">
                <a:solidFill>
                  <a:schemeClr val="dk1"/>
                </a:solidFill>
                <a:latin typeface="Helvetica Neue Light" panose="020B0604020202020204" charset="0"/>
                <a:ea typeface="Helvetica Neue"/>
                <a:cs typeface="Helvetica Neue"/>
                <a:sym typeface="Helvetica Neue"/>
              </a:rPr>
              <a:t>significantly degrades </a:t>
            </a:r>
            <a:r>
              <a:rPr lang="en-US" sz="2800" noProof="0" dirty="0">
                <a:solidFill>
                  <a:schemeClr val="dk1"/>
                </a:solidFill>
                <a:latin typeface="Helvetica Neue Light" panose="020B0604020202020204" charset="0"/>
                <a:ea typeface="Helvetica Neue"/>
                <a:cs typeface="Helvetica Neue"/>
                <a:sym typeface="Helvetica Neue"/>
              </a:rPr>
              <a:t>performance</a:t>
            </a:r>
          </a:p>
          <a:p>
            <a:pPr marL="0" lvl="0" indent="0" algn="l" rtl="0">
              <a:spcBef>
                <a:spcPts val="0"/>
              </a:spcBef>
              <a:spcAft>
                <a:spcPts val="0"/>
              </a:spcAft>
              <a:buClr>
                <a:schemeClr val="dk1"/>
              </a:buClr>
              <a:buSzPts val="1100"/>
              <a:buFont typeface="Arial"/>
              <a:buNone/>
            </a:pPr>
            <a:endParaRPr lang="en-US" sz="2800" b="1" noProof="0" dirty="0">
              <a:solidFill>
                <a:schemeClr val="dk1"/>
              </a:solidFill>
              <a:latin typeface="Helvetica Neue Light" panose="020B0604020202020204" charset="0"/>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cxnSp>
        <p:nvCxnSpPr>
          <p:cNvPr id="252" name="Google Shape;252;p28"/>
          <p:cNvCxnSpPr/>
          <p:nvPr/>
        </p:nvCxnSpPr>
        <p:spPr>
          <a:xfrm>
            <a:off x="9586225" y="978385"/>
            <a:ext cx="130800" cy="0"/>
          </a:xfrm>
          <a:prstGeom prst="straightConnector1">
            <a:avLst/>
          </a:prstGeom>
          <a:noFill/>
          <a:ln w="9525" cap="flat" cmpd="sng">
            <a:solidFill>
              <a:schemeClr val="dk2"/>
            </a:solidFill>
            <a:prstDash val="solid"/>
            <a:round/>
            <a:headEnd type="none" w="med" len="med"/>
            <a:tailEnd type="none" w="med" len="med"/>
          </a:ln>
        </p:spPr>
      </p:cxnSp>
      <p:sp>
        <p:nvSpPr>
          <p:cNvPr id="253" name="Google Shape;253;p28"/>
          <p:cNvSpPr txBox="1"/>
          <p:nvPr/>
        </p:nvSpPr>
        <p:spPr>
          <a:xfrm>
            <a:off x="628920" y="1389970"/>
            <a:ext cx="7875000" cy="856533"/>
          </a:xfrm>
          <a:prstGeom prst="rect">
            <a:avLst/>
          </a:prstGeom>
          <a:noFill/>
          <a:ln>
            <a:noFill/>
          </a:ln>
        </p:spPr>
        <p:txBody>
          <a:bodyPr spcFirstLastPara="1" wrap="square" lIns="91425" tIns="91425" rIns="91425" bIns="91425" anchor="t" anchorCtr="0">
            <a:noAutofit/>
          </a:bodyPr>
          <a:lstStyle/>
          <a:p>
            <a:pPr marL="457200" lvl="0" indent="-342900">
              <a:lnSpc>
                <a:spcPct val="150000"/>
              </a:lnSpc>
              <a:buClr>
                <a:schemeClr val="dk1"/>
              </a:buClr>
              <a:buSzPts val="1800"/>
              <a:buFont typeface="Arial" panose="020B0604020202020204" pitchFamily="34" charset="0"/>
              <a:buChar char="•"/>
            </a:pPr>
            <a:r>
              <a:rPr lang="en-US" sz="1800" dirty="0">
                <a:solidFill>
                  <a:schemeClr val="dk1"/>
                </a:solidFill>
                <a:latin typeface="Helvetica Neue Light" panose="020B0604020202020204" charset="0"/>
                <a:ea typeface="Helvetica Neue"/>
                <a:cs typeface="Helvetica Neue"/>
                <a:sym typeface="Helvetica Neue"/>
              </a:rPr>
              <a:t>Potential to shrink margins and minimize healthy tissue damage</a:t>
            </a:r>
            <a:endParaRPr lang="en-US" sz="1800" noProof="0" dirty="0">
              <a:solidFill>
                <a:schemeClr val="dk1"/>
              </a:solidFill>
              <a:latin typeface="Helvetica Neue Light" panose="020B0604020202020204" charset="0"/>
              <a:ea typeface="Helvetica Neue"/>
              <a:cs typeface="Helvetica Neue"/>
              <a:sym typeface="Helvetica Neue"/>
            </a:endParaRPr>
          </a:p>
        </p:txBody>
      </p:sp>
      <p:sp>
        <p:nvSpPr>
          <p:cNvPr id="254" name="Google Shape;254;p28"/>
          <p:cNvSpPr txBox="1"/>
          <p:nvPr/>
        </p:nvSpPr>
        <p:spPr>
          <a:xfrm>
            <a:off x="710200" y="192374"/>
            <a:ext cx="8373600" cy="996345"/>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2800" noProof="0" dirty="0">
                <a:solidFill>
                  <a:schemeClr val="dk1"/>
                </a:solidFill>
                <a:latin typeface="Helvetica Neue Light" panose="020B0604020202020204" charset="0"/>
                <a:ea typeface="Helvetica Neue"/>
                <a:cs typeface="Helvetica Neue"/>
                <a:sym typeface="Helvetica Neue"/>
              </a:rPr>
              <a:t>Conclusion</a:t>
            </a:r>
            <a:r>
              <a:rPr lang="en-US" sz="2800" dirty="0">
                <a:solidFill>
                  <a:schemeClr val="dk1"/>
                </a:solidFill>
                <a:latin typeface="Helvetica Neue Light" panose="020B0604020202020204" charset="0"/>
                <a:ea typeface="Helvetica Neue"/>
                <a:cs typeface="Helvetica Neue"/>
                <a:sym typeface="Helvetica Neue"/>
              </a:rPr>
              <a:t>s: </a:t>
            </a:r>
            <a:r>
              <a:rPr lang="en-US" sz="2800" b="1" dirty="0">
                <a:solidFill>
                  <a:schemeClr val="dk1"/>
                </a:solidFill>
                <a:latin typeface="Helvetica Neue Light" panose="020B0604020202020204" charset="0"/>
                <a:ea typeface="Helvetica Neue"/>
                <a:cs typeface="Helvetica Neue"/>
                <a:sym typeface="Helvetica Neue"/>
              </a:rPr>
              <a:t>PROTOTWIN-PET accurately verifies dose delivery in milliseconds</a:t>
            </a:r>
            <a:endParaRPr lang="en-US" sz="2800" b="1" noProof="0" dirty="0">
              <a:solidFill>
                <a:schemeClr val="dk1"/>
              </a:solidFill>
              <a:latin typeface="Helvetica Neue Light" panose="020B0604020202020204" charset="0"/>
              <a:ea typeface="Helvetica Neue"/>
              <a:cs typeface="Helvetica Neue"/>
              <a:sym typeface="Helvetica Neue"/>
            </a:endParaRPr>
          </a:p>
        </p:txBody>
      </p:sp>
      <p:sp>
        <p:nvSpPr>
          <p:cNvPr id="7" name="TextBox 6">
            <a:extLst>
              <a:ext uri="{FF2B5EF4-FFF2-40B4-BE49-F238E27FC236}">
                <a16:creationId xmlns:a16="http://schemas.microsoft.com/office/drawing/2014/main" id="{4371DA16-F3DB-8113-7E24-446D94C564AE}"/>
              </a:ext>
            </a:extLst>
          </p:cNvPr>
          <p:cNvSpPr txBox="1"/>
          <p:nvPr/>
        </p:nvSpPr>
        <p:spPr>
          <a:xfrm>
            <a:off x="628920" y="2246503"/>
            <a:ext cx="7321805" cy="882614"/>
          </a:xfrm>
          <a:prstGeom prst="rect">
            <a:avLst/>
          </a:prstGeom>
          <a:noFill/>
        </p:spPr>
        <p:txBody>
          <a:bodyPr wrap="square">
            <a:spAutoFit/>
          </a:bodyPr>
          <a:lstStyle/>
          <a:p>
            <a:pPr marL="457200" lvl="0" indent="-342900" algn="l" rtl="0">
              <a:lnSpc>
                <a:spcPct val="150000"/>
              </a:lnSpc>
              <a:spcBef>
                <a:spcPts val="0"/>
              </a:spcBef>
              <a:spcAft>
                <a:spcPts val="0"/>
              </a:spcAft>
              <a:buClr>
                <a:schemeClr val="dk1"/>
              </a:buClr>
              <a:buSzPts val="1800"/>
              <a:buFont typeface="Arial" panose="020B0604020202020204" pitchFamily="34" charset="0"/>
              <a:buChar char="•"/>
            </a:pPr>
            <a:r>
              <a:rPr lang="en-US" sz="1800" b="1" dirty="0">
                <a:solidFill>
                  <a:schemeClr val="dk1"/>
                </a:solidFill>
                <a:latin typeface="Helvetica Neue Light" panose="020B0604020202020204" charset="0"/>
                <a:ea typeface="Helvetica Neue"/>
                <a:cs typeface="Helvetica Neue"/>
                <a:sym typeface="Helvetica Neue"/>
              </a:rPr>
              <a:t>Limitations</a:t>
            </a:r>
            <a:r>
              <a:rPr lang="en-US" sz="1800" dirty="0">
                <a:solidFill>
                  <a:schemeClr val="dk1"/>
                </a:solidFill>
                <a:latin typeface="Helvetica Neue Light" panose="020B0604020202020204" charset="0"/>
                <a:ea typeface="Helvetica Neue"/>
                <a:cs typeface="Helvetica Neue"/>
                <a:sym typeface="Helvetica Neue"/>
              </a:rPr>
              <a:t>: u</a:t>
            </a:r>
            <a:r>
              <a:rPr lang="en-US" sz="1800" noProof="0" dirty="0" err="1">
                <a:solidFill>
                  <a:schemeClr val="dk1"/>
                </a:solidFill>
                <a:latin typeface="Helvetica Neue Light" panose="020B0604020202020204" charset="0"/>
                <a:ea typeface="Helvetica Neue"/>
                <a:cs typeface="Helvetica Neue"/>
                <a:sym typeface="Helvetica Neue"/>
              </a:rPr>
              <a:t>ncertainty</a:t>
            </a:r>
            <a:r>
              <a:rPr lang="en-US" sz="1800" noProof="0" dirty="0">
                <a:solidFill>
                  <a:schemeClr val="dk1"/>
                </a:solidFill>
                <a:latin typeface="Helvetica Neue Light" panose="020B0604020202020204" charset="0"/>
                <a:ea typeface="Helvetica Neue"/>
                <a:cs typeface="Helvetica Neue"/>
                <a:sym typeface="Helvetica Neue"/>
              </a:rPr>
              <a:t> remains in interaction cross-sections, PET-CT registration, or </a:t>
            </a:r>
            <a:r>
              <a:rPr lang="en-US" sz="1800" b="1" noProof="0" dirty="0">
                <a:solidFill>
                  <a:schemeClr val="dk1"/>
                </a:solidFill>
                <a:latin typeface="Helvetica Neue Light" panose="020B0604020202020204" charset="0"/>
                <a:ea typeface="Helvetica Neue"/>
                <a:cs typeface="Helvetica Neue"/>
                <a:sym typeface="Helvetica Neue"/>
              </a:rPr>
              <a:t>biological washout parameters</a:t>
            </a:r>
          </a:p>
        </p:txBody>
      </p:sp>
      <p:sp>
        <p:nvSpPr>
          <p:cNvPr id="9" name="TextBox 8">
            <a:extLst>
              <a:ext uri="{FF2B5EF4-FFF2-40B4-BE49-F238E27FC236}">
                <a16:creationId xmlns:a16="http://schemas.microsoft.com/office/drawing/2014/main" id="{A7629AFF-0044-35CA-F310-BD1EC21559D0}"/>
              </a:ext>
            </a:extLst>
          </p:cNvPr>
          <p:cNvSpPr txBox="1"/>
          <p:nvPr/>
        </p:nvSpPr>
        <p:spPr>
          <a:xfrm>
            <a:off x="628920" y="3444204"/>
            <a:ext cx="7321805" cy="882614"/>
          </a:xfrm>
          <a:prstGeom prst="rect">
            <a:avLst/>
          </a:prstGeom>
          <a:noFill/>
        </p:spPr>
        <p:txBody>
          <a:bodyPr wrap="square">
            <a:spAutoFit/>
          </a:bodyPr>
          <a:lstStyle/>
          <a:p>
            <a:pPr marL="457200" lvl="0" indent="-342900" algn="l" rtl="0">
              <a:lnSpc>
                <a:spcPct val="150000"/>
              </a:lnSpc>
              <a:spcBef>
                <a:spcPts val="0"/>
              </a:spcBef>
              <a:spcAft>
                <a:spcPts val="0"/>
              </a:spcAft>
              <a:buClr>
                <a:schemeClr val="dk1"/>
              </a:buClr>
              <a:buSzPts val="1800"/>
              <a:buFont typeface="Arial" panose="020B0604020202020204" pitchFamily="34" charset="0"/>
              <a:buChar char="•"/>
            </a:pPr>
            <a:r>
              <a:rPr lang="en-US" sz="1800" noProof="0" dirty="0">
                <a:solidFill>
                  <a:schemeClr val="dk1"/>
                </a:solidFill>
                <a:latin typeface="Helvetica Neue Light" panose="020B0604020202020204" charset="0"/>
                <a:ea typeface="Helvetica Neue"/>
                <a:cs typeface="Helvetica Neue"/>
                <a:sym typeface="Helvetica Neue"/>
              </a:rPr>
              <a:t>Validation in real scenarios is essential: </a:t>
            </a:r>
            <a:r>
              <a:rPr lang="en-US" sz="1800" b="1" noProof="0" dirty="0" err="1">
                <a:solidFill>
                  <a:schemeClr val="dk1"/>
                </a:solidFill>
                <a:latin typeface="Helvetica Neue Light" panose="020B0604020202020204" charset="0"/>
                <a:ea typeface="Helvetica Neue"/>
                <a:cs typeface="Helvetica Neue"/>
                <a:sym typeface="Helvetica Neue"/>
              </a:rPr>
              <a:t>Clínica</a:t>
            </a:r>
            <a:r>
              <a:rPr lang="en-US" sz="1800" b="1" noProof="0" dirty="0">
                <a:solidFill>
                  <a:schemeClr val="dk1"/>
                </a:solidFill>
                <a:latin typeface="Helvetica Neue Light" panose="020B0604020202020204" charset="0"/>
                <a:ea typeface="Helvetica Neue"/>
                <a:cs typeface="Helvetica Neue"/>
                <a:sym typeface="Helvetica Neue"/>
              </a:rPr>
              <a:t> Universidad de Navarra (CUN)</a:t>
            </a:r>
            <a:r>
              <a:rPr lang="en-US" sz="1800" noProof="0" dirty="0">
                <a:solidFill>
                  <a:schemeClr val="dk1"/>
                </a:solidFill>
                <a:latin typeface="Helvetica Neue Light" panose="020B0604020202020204" charset="0"/>
                <a:ea typeface="Helvetica Neue"/>
                <a:cs typeface="Helvetica Neue"/>
                <a:sym typeface="Helvetica Neue"/>
              </a:rPr>
              <a:t> and </a:t>
            </a:r>
            <a:r>
              <a:rPr lang="en-US" sz="1800" b="1" noProof="0" dirty="0">
                <a:solidFill>
                  <a:schemeClr val="dk1"/>
                </a:solidFill>
                <a:latin typeface="Helvetica Neue Light" panose="020B0604020202020204" charset="0"/>
                <a:ea typeface="Helvetica Neue"/>
                <a:cs typeface="Helvetica Neue"/>
                <a:sym typeface="Helvetica Neue"/>
              </a:rPr>
              <a:t>Massachusetts General Hospital (MGH) …</a:t>
            </a:r>
            <a:endParaRPr lang="en-US" sz="1800" noProof="0" dirty="0">
              <a:solidFill>
                <a:schemeClr val="dk1"/>
              </a:solidFill>
              <a:latin typeface="Helvetica Neue Light" panose="020B0604020202020204" charset="0"/>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
          <a:extLst>
            <a:ext uri="{FF2B5EF4-FFF2-40B4-BE49-F238E27FC236}">
              <a16:creationId xmlns:a16="http://schemas.microsoft.com/office/drawing/2014/main" id="{11A9A5CB-2DCB-9416-BFE3-E6B06E509C4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E682F60-B03F-5714-9F71-CF9C9E9CB5D9}"/>
              </a:ext>
            </a:extLst>
          </p:cNvPr>
          <p:cNvPicPr>
            <a:picLocks noChangeAspect="1"/>
          </p:cNvPicPr>
          <p:nvPr/>
        </p:nvPicPr>
        <p:blipFill>
          <a:blip r:embed="rId3"/>
          <a:srcRect l="5703" t="-6247" r="582" b="6568"/>
          <a:stretch>
            <a:fillRect/>
          </a:stretch>
        </p:blipFill>
        <p:spPr>
          <a:xfrm>
            <a:off x="4756750" y="1376350"/>
            <a:ext cx="3713616" cy="2962475"/>
          </a:xfrm>
          <a:prstGeom prst="rect">
            <a:avLst/>
          </a:prstGeom>
        </p:spPr>
      </p:pic>
      <p:pic>
        <p:nvPicPr>
          <p:cNvPr id="6" name="Picture 5">
            <a:extLst>
              <a:ext uri="{FF2B5EF4-FFF2-40B4-BE49-F238E27FC236}">
                <a16:creationId xmlns:a16="http://schemas.microsoft.com/office/drawing/2014/main" id="{BC83111B-FBCD-B661-5983-5D7ECCA407F5}"/>
              </a:ext>
            </a:extLst>
          </p:cNvPr>
          <p:cNvPicPr>
            <a:picLocks noChangeAspect="1"/>
          </p:cNvPicPr>
          <p:nvPr/>
        </p:nvPicPr>
        <p:blipFill>
          <a:blip r:embed="rId4"/>
          <a:srcRect l="17863" t="3740" r="9511" b="14869"/>
          <a:stretch>
            <a:fillRect/>
          </a:stretch>
        </p:blipFill>
        <p:spPr>
          <a:xfrm>
            <a:off x="881931" y="1553308"/>
            <a:ext cx="3302209" cy="2774577"/>
          </a:xfrm>
          <a:prstGeom prst="rect">
            <a:avLst/>
          </a:prstGeom>
        </p:spPr>
      </p:pic>
      <p:cxnSp>
        <p:nvCxnSpPr>
          <p:cNvPr id="252" name="Google Shape;252;p28">
            <a:extLst>
              <a:ext uri="{FF2B5EF4-FFF2-40B4-BE49-F238E27FC236}">
                <a16:creationId xmlns:a16="http://schemas.microsoft.com/office/drawing/2014/main" id="{618F8335-0B6C-FAA8-069B-6B0DA4E93F90}"/>
              </a:ext>
            </a:extLst>
          </p:cNvPr>
          <p:cNvCxnSpPr/>
          <p:nvPr/>
        </p:nvCxnSpPr>
        <p:spPr>
          <a:xfrm>
            <a:off x="9637025" y="561825"/>
            <a:ext cx="130800" cy="0"/>
          </a:xfrm>
          <a:prstGeom prst="straightConnector1">
            <a:avLst/>
          </a:prstGeom>
          <a:noFill/>
          <a:ln w="9525" cap="flat" cmpd="sng">
            <a:solidFill>
              <a:schemeClr val="dk2"/>
            </a:solidFill>
            <a:prstDash val="solid"/>
            <a:round/>
            <a:headEnd type="none" w="med" len="med"/>
            <a:tailEnd type="none" w="med" len="med"/>
          </a:ln>
        </p:spPr>
      </p:cxnSp>
      <p:sp>
        <p:nvSpPr>
          <p:cNvPr id="254" name="Google Shape;254;p28">
            <a:extLst>
              <a:ext uri="{FF2B5EF4-FFF2-40B4-BE49-F238E27FC236}">
                <a16:creationId xmlns:a16="http://schemas.microsoft.com/office/drawing/2014/main" id="{591A51C6-9A40-5027-50D8-6C9A02133F9B}"/>
              </a:ext>
            </a:extLst>
          </p:cNvPr>
          <p:cNvSpPr txBox="1"/>
          <p:nvPr/>
        </p:nvSpPr>
        <p:spPr>
          <a:xfrm>
            <a:off x="710200" y="192375"/>
            <a:ext cx="6676120" cy="6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b="1" noProof="0" dirty="0">
                <a:solidFill>
                  <a:schemeClr val="dk1"/>
                </a:solidFill>
                <a:latin typeface="Helvetica Neue Light" panose="020B0604020202020204" charset="0"/>
                <a:ea typeface="Helvetica Neue"/>
                <a:cs typeface="Helvetica Neue"/>
                <a:sym typeface="Helvetica Neue"/>
              </a:rPr>
              <a:t>Experiments at CUN aim to validate simulations and AI models</a:t>
            </a:r>
          </a:p>
        </p:txBody>
      </p:sp>
      <p:sp>
        <p:nvSpPr>
          <p:cNvPr id="16" name="TextBox 15">
            <a:extLst>
              <a:ext uri="{FF2B5EF4-FFF2-40B4-BE49-F238E27FC236}">
                <a16:creationId xmlns:a16="http://schemas.microsoft.com/office/drawing/2014/main" id="{0A265B10-F6B1-A3CE-3C1E-B11675F32752}"/>
              </a:ext>
            </a:extLst>
          </p:cNvPr>
          <p:cNvSpPr txBox="1"/>
          <p:nvPr/>
        </p:nvSpPr>
        <p:spPr>
          <a:xfrm>
            <a:off x="961714" y="1597344"/>
            <a:ext cx="2662177" cy="307777"/>
          </a:xfrm>
          <a:prstGeom prst="rect">
            <a:avLst/>
          </a:prstGeom>
          <a:noFill/>
        </p:spPr>
        <p:txBody>
          <a:bodyPr wrap="square" rtlCol="0">
            <a:spAutoFit/>
          </a:bodyPr>
          <a:lstStyle/>
          <a:p>
            <a:endParaRPr lang="en-US" noProof="0" dirty="0"/>
          </a:p>
        </p:txBody>
      </p:sp>
      <p:sp>
        <p:nvSpPr>
          <p:cNvPr id="18" name="TextBox 17">
            <a:extLst>
              <a:ext uri="{FF2B5EF4-FFF2-40B4-BE49-F238E27FC236}">
                <a16:creationId xmlns:a16="http://schemas.microsoft.com/office/drawing/2014/main" id="{FA7077E0-2E6C-01E4-D8FF-B12CA44887AE}"/>
              </a:ext>
            </a:extLst>
          </p:cNvPr>
          <p:cNvSpPr txBox="1"/>
          <p:nvPr/>
        </p:nvSpPr>
        <p:spPr>
          <a:xfrm>
            <a:off x="673634" y="1181391"/>
            <a:ext cx="4896090" cy="383759"/>
          </a:xfrm>
          <a:prstGeom prst="rect">
            <a:avLst/>
          </a:prstGeom>
          <a:noFill/>
        </p:spPr>
        <p:txBody>
          <a:bodyPr wrap="square">
            <a:spAutoFit/>
          </a:bodyPr>
          <a:lstStyle/>
          <a:p>
            <a:pPr marL="114300">
              <a:lnSpc>
                <a:spcPct val="150000"/>
              </a:lnSpc>
              <a:buClr>
                <a:schemeClr val="dk1"/>
              </a:buClr>
              <a:buSzPts val="1800"/>
            </a:pPr>
            <a:r>
              <a:rPr lang="en-US" dirty="0">
                <a:solidFill>
                  <a:schemeClr val="dk1"/>
                </a:solidFill>
                <a:latin typeface="Helvetica Neue Light" panose="020B0604020202020204" charset="0"/>
                <a:ea typeface="Helvetica Neue"/>
                <a:cs typeface="Helvetica Neue"/>
                <a:sym typeface="Helvetica Neue"/>
              </a:rPr>
              <a:t>July </a:t>
            </a:r>
            <a:r>
              <a:rPr lang="en-US" sz="1400" noProof="0" dirty="0">
                <a:solidFill>
                  <a:schemeClr val="dk1"/>
                </a:solidFill>
                <a:latin typeface="Helvetica Neue Light" panose="020B0604020202020204" charset="0"/>
                <a:ea typeface="Helvetica Neue"/>
                <a:cs typeface="Helvetica Neue"/>
                <a:sym typeface="Helvetica Neue"/>
              </a:rPr>
              <a:t>2025</a:t>
            </a:r>
          </a:p>
        </p:txBody>
      </p:sp>
      <p:sp>
        <p:nvSpPr>
          <p:cNvPr id="19" name="Google Shape;89;p15">
            <a:extLst>
              <a:ext uri="{FF2B5EF4-FFF2-40B4-BE49-F238E27FC236}">
                <a16:creationId xmlns:a16="http://schemas.microsoft.com/office/drawing/2014/main" id="{9F42387C-1F80-66F5-B8C4-E8818F1F64A1}"/>
              </a:ext>
            </a:extLst>
          </p:cNvPr>
          <p:cNvSpPr txBox="1"/>
          <p:nvPr/>
        </p:nvSpPr>
        <p:spPr>
          <a:xfrm>
            <a:off x="4756750" y="1614754"/>
            <a:ext cx="674231" cy="45075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noProof="0" dirty="0">
                <a:solidFill>
                  <a:schemeClr val="bg1">
                    <a:lumMod val="95000"/>
                  </a:schemeClr>
                </a:solidFill>
                <a:latin typeface="Helvetica Neue Light" panose="020B0604020202020204" charset="0"/>
                <a:ea typeface="Helvetica Neue"/>
                <a:cs typeface="Helvetica Neue"/>
                <a:sym typeface="Helvetica Neue"/>
              </a:rPr>
              <a:t>PET</a:t>
            </a:r>
            <a:r>
              <a:rPr lang="en-US" sz="1800" noProof="0" dirty="0">
                <a:solidFill>
                  <a:schemeClr val="bg1">
                    <a:lumMod val="95000"/>
                  </a:schemeClr>
                </a:solidFill>
                <a:latin typeface="Helvetica Neue Light" panose="020B0604020202020204" charset="0"/>
                <a:ea typeface="Helvetica Neue"/>
                <a:cs typeface="Helvetica Neue"/>
                <a:sym typeface="Helvetica Neue"/>
              </a:rPr>
              <a:t> </a:t>
            </a:r>
          </a:p>
        </p:txBody>
      </p:sp>
      <p:sp>
        <p:nvSpPr>
          <p:cNvPr id="21" name="TextBox 20">
            <a:extLst>
              <a:ext uri="{FF2B5EF4-FFF2-40B4-BE49-F238E27FC236}">
                <a16:creationId xmlns:a16="http://schemas.microsoft.com/office/drawing/2014/main" id="{AD3FA84D-2150-EE59-5397-15B10BE0FF28}"/>
              </a:ext>
            </a:extLst>
          </p:cNvPr>
          <p:cNvSpPr txBox="1"/>
          <p:nvPr/>
        </p:nvSpPr>
        <p:spPr>
          <a:xfrm>
            <a:off x="810141" y="1553308"/>
            <a:ext cx="1915951" cy="646331"/>
          </a:xfrm>
          <a:prstGeom prst="rect">
            <a:avLst/>
          </a:prstGeom>
          <a:noFill/>
        </p:spPr>
        <p:txBody>
          <a:bodyPr wrap="square" rtlCol="0">
            <a:spAutoFit/>
          </a:bodyPr>
          <a:lstStyle/>
          <a:p>
            <a:r>
              <a:rPr lang="en-US" sz="1800" b="1" noProof="0" dirty="0">
                <a:solidFill>
                  <a:schemeClr val="bg1">
                    <a:lumMod val="95000"/>
                  </a:schemeClr>
                </a:solidFill>
                <a:latin typeface="Helvetica Neue Light" panose="020B0604020202020204" charset="0"/>
              </a:rPr>
              <a:t>Proton </a:t>
            </a:r>
          </a:p>
          <a:p>
            <a:r>
              <a:rPr lang="en-US" sz="1800" b="1" noProof="0" dirty="0">
                <a:solidFill>
                  <a:schemeClr val="bg1">
                    <a:lumMod val="95000"/>
                  </a:schemeClr>
                </a:solidFill>
                <a:latin typeface="Helvetica Neue Light" panose="020B0604020202020204" charset="0"/>
              </a:rPr>
              <a:t>Therapy</a:t>
            </a:r>
          </a:p>
        </p:txBody>
      </p:sp>
      <p:pic>
        <p:nvPicPr>
          <p:cNvPr id="1028" name="Picture 4" descr="Clínica Universidad de Navarra. conference from career guidance de  Enfermería. University of Navarra">
            <a:extLst>
              <a:ext uri="{FF2B5EF4-FFF2-40B4-BE49-F238E27FC236}">
                <a16:creationId xmlns:a16="http://schemas.microsoft.com/office/drawing/2014/main" id="{7B921779-CF80-23C3-C073-4D08B1764B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613" y="224110"/>
            <a:ext cx="1783687" cy="69918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253;p28">
            <a:extLst>
              <a:ext uri="{FF2B5EF4-FFF2-40B4-BE49-F238E27FC236}">
                <a16:creationId xmlns:a16="http://schemas.microsoft.com/office/drawing/2014/main" id="{123A33B2-D0E6-BCFB-E4DB-9AE473AFFB84}"/>
              </a:ext>
            </a:extLst>
          </p:cNvPr>
          <p:cNvSpPr txBox="1"/>
          <p:nvPr/>
        </p:nvSpPr>
        <p:spPr>
          <a:xfrm>
            <a:off x="710200" y="4502245"/>
            <a:ext cx="8093100" cy="561335"/>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1"/>
              </a:buClr>
              <a:buSzPts val="1800"/>
            </a:pPr>
            <a:r>
              <a:rPr lang="en-US" sz="1600" noProof="0" dirty="0">
                <a:solidFill>
                  <a:schemeClr val="dk1"/>
                </a:solidFill>
                <a:latin typeface="Helvetica Neue" panose="02000503040000020004" pitchFamily="50" charset="-52"/>
                <a:ea typeface="Helvetica Neue"/>
                <a:cs typeface="Helvetica Neue"/>
                <a:sym typeface="Helvetica Neue"/>
              </a:rPr>
              <a:t>Thanks to Dr. Diego Azcona, Dr. Ana García Sanz, Dr. Edgar Guillén, Lucía </a:t>
            </a:r>
            <a:r>
              <a:rPr lang="en-US" sz="1600" noProof="0" dirty="0" err="1">
                <a:solidFill>
                  <a:schemeClr val="dk1"/>
                </a:solidFill>
                <a:latin typeface="Helvetica Neue" panose="02000503040000020004" pitchFamily="50" charset="-52"/>
                <a:ea typeface="Helvetica Neue"/>
                <a:cs typeface="Helvetica Neue"/>
                <a:sym typeface="Helvetica Neue"/>
              </a:rPr>
              <a:t>Meijón</a:t>
            </a:r>
            <a:endParaRPr lang="en-US" sz="1600" noProof="0" dirty="0">
              <a:solidFill>
                <a:schemeClr val="dk1"/>
              </a:solidFill>
              <a:latin typeface="Helvetica Neue" panose="02000503040000020004" pitchFamily="50" charset="-52"/>
              <a:ea typeface="Helvetica Neue"/>
              <a:cs typeface="Helvetica Neue"/>
              <a:sym typeface="Helvetica Neue"/>
            </a:endParaRPr>
          </a:p>
        </p:txBody>
      </p:sp>
      <p:sp>
        <p:nvSpPr>
          <p:cNvPr id="2" name="Google Shape;72;p13">
            <a:extLst>
              <a:ext uri="{FF2B5EF4-FFF2-40B4-BE49-F238E27FC236}">
                <a16:creationId xmlns:a16="http://schemas.microsoft.com/office/drawing/2014/main" id="{135D3903-4E20-7B57-B1B4-58688D6E24BB}"/>
              </a:ext>
            </a:extLst>
          </p:cNvPr>
          <p:cNvSpPr/>
          <p:nvPr/>
        </p:nvSpPr>
        <p:spPr>
          <a:xfrm>
            <a:off x="4335713" y="2635543"/>
            <a:ext cx="236287" cy="591641"/>
          </a:xfrm>
          <a:prstGeom prst="homePlate">
            <a:avLst>
              <a:gd name="adj" fmla="val 135963"/>
            </a:avLst>
          </a:prstGeom>
          <a:solidFill>
            <a:srgbClr val="666666"/>
          </a:solidFill>
          <a:ln w="9525" cap="flat" cmpd="sng">
            <a:solidFill>
              <a:srgbClr val="666666"/>
            </a:solidFill>
            <a:prstDash val="solid"/>
            <a:round/>
            <a:headEnd type="none" w="sm" len="sm"/>
            <a:tailEnd type="none" w="sm" len="sm"/>
          </a:ln>
        </p:spPr>
        <p:txBody>
          <a:bodyPr spcFirstLastPara="1" wrap="square" lIns="42136" tIns="42136" rIns="42136" bIns="42136" anchor="ctr" anchorCtr="0">
            <a:noAutofit/>
          </a:bodyPr>
          <a:lstStyle/>
          <a:p>
            <a:pPr algn="ctr"/>
            <a:endParaRPr lang="en-US" sz="645" noProof="0" dirty="0">
              <a:latin typeface="Helvetica Neue Light" panose="020B0604020202020204" charset="0"/>
              <a:ea typeface="Helvetica Neue"/>
              <a:cs typeface="Helvetica Neue"/>
              <a:sym typeface="Helvetica Neue"/>
            </a:endParaRPr>
          </a:p>
        </p:txBody>
      </p:sp>
      <p:sp>
        <p:nvSpPr>
          <p:cNvPr id="8" name="Rectangle 7">
            <a:extLst>
              <a:ext uri="{FF2B5EF4-FFF2-40B4-BE49-F238E27FC236}">
                <a16:creationId xmlns:a16="http://schemas.microsoft.com/office/drawing/2014/main" id="{DB66ACD9-081F-4006-2333-CDFF94FE1CFB}"/>
              </a:ext>
            </a:extLst>
          </p:cNvPr>
          <p:cNvSpPr/>
          <p:nvPr/>
        </p:nvSpPr>
        <p:spPr>
          <a:xfrm>
            <a:off x="673634" y="1553309"/>
            <a:ext cx="7982686" cy="28729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A644723-893E-DFA5-A526-2E75D94535CD}"/>
              </a:ext>
            </a:extLst>
          </p:cNvPr>
          <p:cNvPicPr>
            <a:picLocks noChangeAspect="1"/>
          </p:cNvPicPr>
          <p:nvPr/>
        </p:nvPicPr>
        <p:blipFill>
          <a:blip r:embed="rId6"/>
          <a:srcRect l="29813" t="16643" r="13444" b="17274"/>
          <a:stretch>
            <a:fillRect/>
          </a:stretch>
        </p:blipFill>
        <p:spPr>
          <a:xfrm>
            <a:off x="1468602" y="1760109"/>
            <a:ext cx="5991326" cy="2742136"/>
          </a:xfrm>
          <a:prstGeom prst="rect">
            <a:avLst/>
          </a:prstGeom>
        </p:spPr>
      </p:pic>
      <p:sp>
        <p:nvSpPr>
          <p:cNvPr id="11" name="TextBox 10">
            <a:extLst>
              <a:ext uri="{FF2B5EF4-FFF2-40B4-BE49-F238E27FC236}">
                <a16:creationId xmlns:a16="http://schemas.microsoft.com/office/drawing/2014/main" id="{C999B351-4499-5854-93A1-F386C3E72824}"/>
              </a:ext>
            </a:extLst>
          </p:cNvPr>
          <p:cNvSpPr txBox="1"/>
          <p:nvPr/>
        </p:nvSpPr>
        <p:spPr>
          <a:xfrm>
            <a:off x="1928097" y="1367019"/>
            <a:ext cx="1915951" cy="467116"/>
          </a:xfrm>
          <a:prstGeom prst="rect">
            <a:avLst/>
          </a:prstGeom>
          <a:noFill/>
        </p:spPr>
        <p:txBody>
          <a:bodyPr wrap="square">
            <a:spAutoFit/>
          </a:bodyPr>
          <a:lstStyle/>
          <a:p>
            <a:pPr marL="114300" algn="ctr">
              <a:lnSpc>
                <a:spcPct val="150000"/>
              </a:lnSpc>
              <a:buClr>
                <a:schemeClr val="dk1"/>
              </a:buClr>
              <a:buSzPts val="1800"/>
            </a:pPr>
            <a:r>
              <a:rPr lang="en-US" sz="1800" dirty="0">
                <a:solidFill>
                  <a:schemeClr val="dk1"/>
                </a:solidFill>
                <a:latin typeface="Helvetica Neue Light" panose="020B0604020202020204" charset="0"/>
                <a:ea typeface="Helvetica Neue"/>
                <a:cs typeface="Helvetica Neue"/>
                <a:sym typeface="Helvetica Neue"/>
              </a:rPr>
              <a:t>Simulated PET</a:t>
            </a:r>
            <a:endParaRPr lang="en-US" sz="1800" noProof="0" dirty="0">
              <a:solidFill>
                <a:schemeClr val="dk1"/>
              </a:solidFill>
              <a:latin typeface="Helvetica Neue Light" panose="020B0604020202020204" charset="0"/>
              <a:ea typeface="Helvetica Neue"/>
              <a:cs typeface="Helvetica Neue"/>
              <a:sym typeface="Helvetica Neue"/>
            </a:endParaRPr>
          </a:p>
        </p:txBody>
      </p:sp>
      <p:sp>
        <p:nvSpPr>
          <p:cNvPr id="12" name="TextBox 11">
            <a:extLst>
              <a:ext uri="{FF2B5EF4-FFF2-40B4-BE49-F238E27FC236}">
                <a16:creationId xmlns:a16="http://schemas.microsoft.com/office/drawing/2014/main" id="{6DB52F47-2C9E-BC93-E7CD-E4EB9473494C}"/>
              </a:ext>
            </a:extLst>
          </p:cNvPr>
          <p:cNvSpPr txBox="1"/>
          <p:nvPr/>
        </p:nvSpPr>
        <p:spPr>
          <a:xfrm>
            <a:off x="5103662" y="1381778"/>
            <a:ext cx="1915951" cy="467116"/>
          </a:xfrm>
          <a:prstGeom prst="rect">
            <a:avLst/>
          </a:prstGeom>
          <a:noFill/>
        </p:spPr>
        <p:txBody>
          <a:bodyPr wrap="square">
            <a:spAutoFit/>
          </a:bodyPr>
          <a:lstStyle/>
          <a:p>
            <a:pPr marL="114300" algn="ctr">
              <a:lnSpc>
                <a:spcPct val="150000"/>
              </a:lnSpc>
              <a:buClr>
                <a:schemeClr val="dk1"/>
              </a:buClr>
              <a:buSzPts val="1800"/>
            </a:pPr>
            <a:r>
              <a:rPr lang="en-US" sz="1800" dirty="0">
                <a:solidFill>
                  <a:schemeClr val="dk1"/>
                </a:solidFill>
                <a:latin typeface="Helvetica Neue Light" panose="020B0604020202020204" charset="0"/>
                <a:ea typeface="Helvetica Neue"/>
                <a:cs typeface="Helvetica Neue"/>
                <a:sym typeface="Helvetica Neue"/>
              </a:rPr>
              <a:t>Real PET</a:t>
            </a:r>
            <a:endParaRPr lang="en-US" sz="1800" noProof="0" dirty="0">
              <a:solidFill>
                <a:schemeClr val="dk1"/>
              </a:solidFill>
              <a:latin typeface="Helvetica Neue Light" panose="020B0604020202020204" charset="0"/>
              <a:ea typeface="Helvetica Neue"/>
              <a:cs typeface="Helvetica Neue"/>
              <a:sym typeface="Helvetica Neue"/>
            </a:endParaRPr>
          </a:p>
        </p:txBody>
      </p:sp>
      <p:pic>
        <p:nvPicPr>
          <p:cNvPr id="13" name="Google Shape;243;p13">
            <a:extLst>
              <a:ext uri="{FF2B5EF4-FFF2-40B4-BE49-F238E27FC236}">
                <a16:creationId xmlns:a16="http://schemas.microsoft.com/office/drawing/2014/main" id="{DAEFD199-FC23-20F4-58D0-06695B32EEE4}"/>
              </a:ext>
            </a:extLst>
          </p:cNvPr>
          <p:cNvPicPr preferRelativeResize="0"/>
          <p:nvPr/>
        </p:nvPicPr>
        <p:blipFill>
          <a:blip r:embed="rId7">
            <a:alphaModFix/>
          </a:blip>
          <a:stretch>
            <a:fillRect/>
          </a:stretch>
        </p:blipFill>
        <p:spPr>
          <a:xfrm rot="16200000">
            <a:off x="6758980" y="3541471"/>
            <a:ext cx="1663316" cy="169521"/>
          </a:xfrm>
          <a:prstGeom prst="rect">
            <a:avLst/>
          </a:prstGeom>
          <a:noFill/>
          <a:ln>
            <a:noFill/>
          </a:ln>
        </p:spPr>
      </p:pic>
      <p:sp>
        <p:nvSpPr>
          <p:cNvPr id="14" name="TextBox 13">
            <a:extLst>
              <a:ext uri="{FF2B5EF4-FFF2-40B4-BE49-F238E27FC236}">
                <a16:creationId xmlns:a16="http://schemas.microsoft.com/office/drawing/2014/main" id="{8789AEF4-9688-A42A-410F-3A943D27C700}"/>
              </a:ext>
            </a:extLst>
          </p:cNvPr>
          <p:cNvSpPr txBox="1"/>
          <p:nvPr/>
        </p:nvSpPr>
        <p:spPr>
          <a:xfrm rot="16200000">
            <a:off x="6845405" y="3754645"/>
            <a:ext cx="1915951" cy="383759"/>
          </a:xfrm>
          <a:prstGeom prst="rect">
            <a:avLst/>
          </a:prstGeom>
          <a:noFill/>
        </p:spPr>
        <p:txBody>
          <a:bodyPr wrap="square">
            <a:spAutoFit/>
          </a:bodyPr>
          <a:lstStyle/>
          <a:p>
            <a:pPr marL="114300" algn="ctr">
              <a:lnSpc>
                <a:spcPct val="150000"/>
              </a:lnSpc>
              <a:buClr>
                <a:schemeClr val="dk1"/>
              </a:buClr>
              <a:buSzPts val="1800"/>
            </a:pPr>
            <a:r>
              <a:rPr lang="en-US" dirty="0">
                <a:solidFill>
                  <a:schemeClr val="dk1"/>
                </a:solidFill>
                <a:latin typeface="Helvetica Neue Light" panose="020B0604020202020204" charset="0"/>
                <a:ea typeface="Helvetica Neue"/>
                <a:cs typeface="Helvetica Neue"/>
                <a:sym typeface="Helvetica Neue"/>
              </a:rPr>
              <a:t>Activity (A.U.)</a:t>
            </a:r>
            <a:endParaRPr lang="en-US" noProof="0" dirty="0">
              <a:solidFill>
                <a:schemeClr val="dk1"/>
              </a:solidFill>
              <a:latin typeface="Helvetica Neue Light" panose="020B0604020202020204" charset="0"/>
              <a:ea typeface="Helvetica Neue"/>
              <a:cs typeface="Helvetica Neue"/>
              <a:sym typeface="Helvetica Neue"/>
            </a:endParaRPr>
          </a:p>
        </p:txBody>
      </p:sp>
    </p:spTree>
    <p:extLst>
      <p:ext uri="{BB962C8B-B14F-4D97-AF65-F5344CB8AC3E}">
        <p14:creationId xmlns:p14="http://schemas.microsoft.com/office/powerpoint/2010/main" val="118384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1">
          <a:extLst>
            <a:ext uri="{FF2B5EF4-FFF2-40B4-BE49-F238E27FC236}">
              <a16:creationId xmlns:a16="http://schemas.microsoft.com/office/drawing/2014/main" id="{58ACEB8C-0EF4-C420-CEA0-51D6C344F97D}"/>
            </a:ext>
          </a:extLst>
        </p:cNvPr>
        <p:cNvGrpSpPr/>
        <p:nvPr/>
      </p:nvGrpSpPr>
      <p:grpSpPr>
        <a:xfrm>
          <a:off x="0" y="0"/>
          <a:ext cx="0" cy="0"/>
          <a:chOff x="0" y="0"/>
          <a:chExt cx="0" cy="0"/>
        </a:xfrm>
      </p:grpSpPr>
      <p:sp>
        <p:nvSpPr>
          <p:cNvPr id="31" name="Google Shape;253;p28">
            <a:extLst>
              <a:ext uri="{FF2B5EF4-FFF2-40B4-BE49-F238E27FC236}">
                <a16:creationId xmlns:a16="http://schemas.microsoft.com/office/drawing/2014/main" id="{8D22DD4D-E90E-97D8-82C7-CFC5C41CAC02}"/>
              </a:ext>
            </a:extLst>
          </p:cNvPr>
          <p:cNvSpPr txBox="1"/>
          <p:nvPr/>
        </p:nvSpPr>
        <p:spPr>
          <a:xfrm>
            <a:off x="1298873" y="1763940"/>
            <a:ext cx="1338628" cy="530494"/>
          </a:xfrm>
          <a:prstGeom prst="rect">
            <a:avLst/>
          </a:prstGeom>
          <a:noFill/>
          <a:ln>
            <a:noFill/>
          </a:ln>
        </p:spPr>
        <p:txBody>
          <a:bodyPr spcFirstLastPara="1" wrap="square" lIns="91425" tIns="91425" rIns="91425" bIns="91425" anchor="t" anchorCtr="0">
            <a:noAutofit/>
          </a:bodyPr>
          <a:lstStyle/>
          <a:p>
            <a:pPr marL="114300" lvl="0" algn="ctr" rtl="0">
              <a:lnSpc>
                <a:spcPct val="150000"/>
              </a:lnSpc>
              <a:spcBef>
                <a:spcPts val="0"/>
              </a:spcBef>
              <a:spcAft>
                <a:spcPts val="0"/>
              </a:spcAft>
              <a:buClr>
                <a:schemeClr val="dk1"/>
              </a:buClr>
              <a:buSzPts val="1800"/>
            </a:pPr>
            <a:r>
              <a:rPr lang="en-US" noProof="0" dirty="0">
                <a:solidFill>
                  <a:schemeClr val="dk1"/>
                </a:solidFill>
                <a:latin typeface="Helvetica Neue Light" panose="020B0604020202020204" charset="0"/>
                <a:ea typeface="Helvetica Neue"/>
                <a:cs typeface="Helvetica Neue"/>
                <a:sym typeface="Helvetica Neue"/>
              </a:rPr>
              <a:t>Real PET</a:t>
            </a:r>
          </a:p>
        </p:txBody>
      </p:sp>
      <p:sp>
        <p:nvSpPr>
          <p:cNvPr id="32" name="Google Shape;253;p28">
            <a:extLst>
              <a:ext uri="{FF2B5EF4-FFF2-40B4-BE49-F238E27FC236}">
                <a16:creationId xmlns:a16="http://schemas.microsoft.com/office/drawing/2014/main" id="{1203AB62-7B1F-E498-49DE-2E125AFC7783}"/>
              </a:ext>
            </a:extLst>
          </p:cNvPr>
          <p:cNvSpPr txBox="1"/>
          <p:nvPr/>
        </p:nvSpPr>
        <p:spPr>
          <a:xfrm>
            <a:off x="2701122" y="1757237"/>
            <a:ext cx="3128302" cy="612130"/>
          </a:xfrm>
          <a:prstGeom prst="rect">
            <a:avLst/>
          </a:prstGeom>
          <a:noFill/>
          <a:ln>
            <a:noFill/>
          </a:ln>
        </p:spPr>
        <p:txBody>
          <a:bodyPr spcFirstLastPara="1" wrap="square" lIns="91425" tIns="91425" rIns="91425" bIns="91425" anchor="t" anchorCtr="0">
            <a:noAutofit/>
          </a:bodyPr>
          <a:lstStyle/>
          <a:p>
            <a:pPr marL="114300" lvl="0" algn="ctr" rtl="0">
              <a:lnSpc>
                <a:spcPct val="150000"/>
              </a:lnSpc>
              <a:spcBef>
                <a:spcPts val="0"/>
              </a:spcBef>
              <a:spcAft>
                <a:spcPts val="0"/>
              </a:spcAft>
              <a:buClr>
                <a:schemeClr val="dk1"/>
              </a:buClr>
              <a:buSzPts val="1800"/>
            </a:pPr>
            <a:r>
              <a:rPr lang="en-US" noProof="0" dirty="0">
                <a:solidFill>
                  <a:schemeClr val="dk1"/>
                </a:solidFill>
                <a:latin typeface="Helvetica Neue Light" panose="020B0604020202020204" charset="0"/>
                <a:ea typeface="Helvetica Neue"/>
                <a:cs typeface="Helvetica Neue"/>
                <a:sym typeface="Helvetica Neue"/>
              </a:rPr>
              <a:t>Before: “Simulated” PET</a:t>
            </a:r>
          </a:p>
        </p:txBody>
      </p:sp>
      <p:sp>
        <p:nvSpPr>
          <p:cNvPr id="33" name="Google Shape;253;p28">
            <a:extLst>
              <a:ext uri="{FF2B5EF4-FFF2-40B4-BE49-F238E27FC236}">
                <a16:creationId xmlns:a16="http://schemas.microsoft.com/office/drawing/2014/main" id="{6DD78C8B-39EC-BF88-1A9F-0FA8AF511590}"/>
              </a:ext>
            </a:extLst>
          </p:cNvPr>
          <p:cNvSpPr txBox="1"/>
          <p:nvPr/>
        </p:nvSpPr>
        <p:spPr>
          <a:xfrm>
            <a:off x="4921128" y="1759045"/>
            <a:ext cx="3128302" cy="612130"/>
          </a:xfrm>
          <a:prstGeom prst="rect">
            <a:avLst/>
          </a:prstGeom>
          <a:noFill/>
          <a:ln>
            <a:noFill/>
          </a:ln>
        </p:spPr>
        <p:txBody>
          <a:bodyPr spcFirstLastPara="1" wrap="square" lIns="91425" tIns="91425" rIns="91425" bIns="91425" anchor="t" anchorCtr="0">
            <a:noAutofit/>
          </a:bodyPr>
          <a:lstStyle/>
          <a:p>
            <a:pPr marL="114300" lvl="0" algn="ctr" rtl="0">
              <a:lnSpc>
                <a:spcPct val="150000"/>
              </a:lnSpc>
              <a:spcBef>
                <a:spcPts val="0"/>
              </a:spcBef>
              <a:spcAft>
                <a:spcPts val="0"/>
              </a:spcAft>
              <a:buClr>
                <a:schemeClr val="dk1"/>
              </a:buClr>
              <a:buSzPts val="1800"/>
            </a:pPr>
            <a:r>
              <a:rPr lang="en-US" noProof="0" dirty="0">
                <a:solidFill>
                  <a:schemeClr val="dk1"/>
                </a:solidFill>
                <a:latin typeface="Helvetica Neue Light" panose="020B0604020202020204" charset="0"/>
                <a:ea typeface="Helvetica Neue"/>
                <a:cs typeface="Helvetica Neue"/>
                <a:sym typeface="Helvetica Neue"/>
              </a:rPr>
              <a:t>After: Simulated PET</a:t>
            </a:r>
          </a:p>
        </p:txBody>
      </p:sp>
      <p:pic>
        <p:nvPicPr>
          <p:cNvPr id="7" name="Picture 6">
            <a:extLst>
              <a:ext uri="{FF2B5EF4-FFF2-40B4-BE49-F238E27FC236}">
                <a16:creationId xmlns:a16="http://schemas.microsoft.com/office/drawing/2014/main" id="{C88F1D45-7EED-5EFE-28C9-A724F8C0B8BF}"/>
              </a:ext>
            </a:extLst>
          </p:cNvPr>
          <p:cNvPicPr>
            <a:picLocks noChangeAspect="1"/>
          </p:cNvPicPr>
          <p:nvPr/>
        </p:nvPicPr>
        <p:blipFill>
          <a:blip r:embed="rId3"/>
          <a:srcRect l="75074" t="16771"/>
          <a:stretch>
            <a:fillRect/>
          </a:stretch>
        </p:blipFill>
        <p:spPr>
          <a:xfrm>
            <a:off x="5471160" y="2101553"/>
            <a:ext cx="2279261" cy="2257666"/>
          </a:xfrm>
          <a:prstGeom prst="rect">
            <a:avLst/>
          </a:prstGeom>
        </p:spPr>
      </p:pic>
      <p:pic>
        <p:nvPicPr>
          <p:cNvPr id="3" name="Picture 2">
            <a:extLst>
              <a:ext uri="{FF2B5EF4-FFF2-40B4-BE49-F238E27FC236}">
                <a16:creationId xmlns:a16="http://schemas.microsoft.com/office/drawing/2014/main" id="{DFF54BCE-9244-3F1A-A358-CD0B41198E5B}"/>
              </a:ext>
            </a:extLst>
          </p:cNvPr>
          <p:cNvPicPr>
            <a:picLocks noChangeAspect="1"/>
          </p:cNvPicPr>
          <p:nvPr/>
        </p:nvPicPr>
        <p:blipFill>
          <a:blip r:embed="rId4"/>
          <a:srcRect l="75074" t="17417"/>
          <a:stretch>
            <a:fillRect/>
          </a:stretch>
        </p:blipFill>
        <p:spPr>
          <a:xfrm>
            <a:off x="5471160" y="2120900"/>
            <a:ext cx="2279261" cy="2240127"/>
          </a:xfrm>
          <a:prstGeom prst="rect">
            <a:avLst/>
          </a:prstGeom>
        </p:spPr>
      </p:pic>
      <p:pic>
        <p:nvPicPr>
          <p:cNvPr id="5" name="Picture 4">
            <a:extLst>
              <a:ext uri="{FF2B5EF4-FFF2-40B4-BE49-F238E27FC236}">
                <a16:creationId xmlns:a16="http://schemas.microsoft.com/office/drawing/2014/main" id="{A5ECE304-B14F-9496-1E0F-B231A15C87FA}"/>
              </a:ext>
            </a:extLst>
          </p:cNvPr>
          <p:cNvPicPr>
            <a:picLocks noChangeAspect="1"/>
          </p:cNvPicPr>
          <p:nvPr/>
        </p:nvPicPr>
        <p:blipFill>
          <a:blip r:embed="rId5"/>
          <a:srcRect t="17485" r="50000"/>
          <a:stretch>
            <a:fillRect/>
          </a:stretch>
        </p:blipFill>
        <p:spPr>
          <a:xfrm>
            <a:off x="906780" y="2120900"/>
            <a:ext cx="4572000" cy="2238319"/>
          </a:xfrm>
          <a:prstGeom prst="rect">
            <a:avLst/>
          </a:prstGeom>
        </p:spPr>
      </p:pic>
      <p:sp>
        <p:nvSpPr>
          <p:cNvPr id="25" name="Rectangle 24">
            <a:extLst>
              <a:ext uri="{FF2B5EF4-FFF2-40B4-BE49-F238E27FC236}">
                <a16:creationId xmlns:a16="http://schemas.microsoft.com/office/drawing/2014/main" id="{471433EB-1AE1-F590-FE01-8AB99DB9C021}"/>
              </a:ext>
            </a:extLst>
          </p:cNvPr>
          <p:cNvSpPr/>
          <p:nvPr/>
        </p:nvSpPr>
        <p:spPr>
          <a:xfrm>
            <a:off x="710200" y="1688537"/>
            <a:ext cx="7034302" cy="29731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Google Shape;253;p28">
            <a:extLst>
              <a:ext uri="{FF2B5EF4-FFF2-40B4-BE49-F238E27FC236}">
                <a16:creationId xmlns:a16="http://schemas.microsoft.com/office/drawing/2014/main" id="{13C70D65-7BCB-7C1D-3B9D-AD17AE88735B}"/>
              </a:ext>
            </a:extLst>
          </p:cNvPr>
          <p:cNvSpPr txBox="1"/>
          <p:nvPr/>
        </p:nvSpPr>
        <p:spPr>
          <a:xfrm>
            <a:off x="710200" y="1198229"/>
            <a:ext cx="8093100" cy="502235"/>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1"/>
              </a:buClr>
              <a:buSzPts val="1800"/>
            </a:pPr>
            <a:r>
              <a:rPr lang="en-US" sz="1800" noProof="0" dirty="0">
                <a:solidFill>
                  <a:schemeClr val="dk1"/>
                </a:solidFill>
                <a:latin typeface="Helvetica Neue Light" panose="020B0604020202020204" charset="0"/>
                <a:ea typeface="Helvetica Neue"/>
                <a:cs typeface="Helvetica Neue"/>
                <a:sym typeface="Helvetica Neue"/>
              </a:rPr>
              <a:t>&gt;70 </a:t>
            </a:r>
            <a:r>
              <a:rPr lang="en-US" sz="1800" dirty="0">
                <a:solidFill>
                  <a:schemeClr val="dk1"/>
                </a:solidFill>
                <a:latin typeface="Helvetica Neue Light" panose="020B0604020202020204" charset="0"/>
                <a:ea typeface="Helvetica Neue"/>
                <a:cs typeface="Helvetica Neue"/>
                <a:sym typeface="Helvetica Neue"/>
              </a:rPr>
              <a:t>p</a:t>
            </a:r>
            <a:r>
              <a:rPr lang="en-US" sz="1800" noProof="0" dirty="0" err="1">
                <a:solidFill>
                  <a:schemeClr val="dk1"/>
                </a:solidFill>
                <a:latin typeface="Helvetica Neue Light" panose="020B0604020202020204" charset="0"/>
                <a:ea typeface="Helvetica Neue"/>
                <a:cs typeface="Helvetica Neue"/>
                <a:sym typeface="Helvetica Neue"/>
              </a:rPr>
              <a:t>ost</a:t>
            </a:r>
            <a:r>
              <a:rPr lang="en-US" sz="1800" noProof="0" dirty="0">
                <a:solidFill>
                  <a:schemeClr val="dk1"/>
                </a:solidFill>
                <a:latin typeface="Helvetica Neue Light" panose="020B0604020202020204" charset="0"/>
                <a:ea typeface="Helvetica Neue"/>
                <a:cs typeface="Helvetica Neue"/>
                <a:sym typeface="Helvetica Neue"/>
              </a:rPr>
              <a:t>-proton therapy PET scans </a:t>
            </a:r>
            <a:r>
              <a:rPr lang="en-US" sz="1800" dirty="0">
                <a:solidFill>
                  <a:schemeClr val="dk1"/>
                </a:solidFill>
                <a:latin typeface="Helvetica Neue Light" panose="020B0604020202020204" charset="0"/>
                <a:ea typeface="Helvetica Neue"/>
                <a:cs typeface="Helvetica Neue"/>
                <a:sym typeface="Helvetica Neue"/>
              </a:rPr>
              <a:t>(</a:t>
            </a:r>
            <a:r>
              <a:rPr lang="en-US" sz="1800" noProof="0" dirty="0">
                <a:solidFill>
                  <a:schemeClr val="dk1"/>
                </a:solidFill>
                <a:latin typeface="Helvetica Neue Light" panose="020B0604020202020204" charset="0"/>
                <a:ea typeface="Helvetica Neue"/>
                <a:cs typeface="Helvetica Neue"/>
                <a:sym typeface="Helvetica Neue"/>
              </a:rPr>
              <a:t>2014 to 2020)</a:t>
            </a:r>
          </a:p>
        </p:txBody>
      </p:sp>
      <p:sp>
        <p:nvSpPr>
          <p:cNvPr id="254" name="Google Shape;254;p28">
            <a:extLst>
              <a:ext uri="{FF2B5EF4-FFF2-40B4-BE49-F238E27FC236}">
                <a16:creationId xmlns:a16="http://schemas.microsoft.com/office/drawing/2014/main" id="{6F8EBED2-7F0E-69F2-BDE0-AEB3C70FE8A7}"/>
              </a:ext>
            </a:extLst>
          </p:cNvPr>
          <p:cNvSpPr txBox="1"/>
          <p:nvPr/>
        </p:nvSpPr>
        <p:spPr>
          <a:xfrm>
            <a:off x="710200" y="192375"/>
            <a:ext cx="8373600" cy="6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b="1" noProof="0" dirty="0">
                <a:solidFill>
                  <a:schemeClr val="dk1"/>
                </a:solidFill>
                <a:latin typeface="Helvetica Neue Light" panose="020B0604020202020204" charset="0"/>
                <a:ea typeface="Helvetica Neue"/>
                <a:cs typeface="Helvetica Neue"/>
                <a:sym typeface="Helvetica Neue"/>
              </a:rPr>
              <a:t>Analysis of MGH data reveals the importance of PET simulation</a:t>
            </a:r>
          </a:p>
        </p:txBody>
      </p:sp>
      <p:sp>
        <p:nvSpPr>
          <p:cNvPr id="12" name="Google Shape;253;p28">
            <a:extLst>
              <a:ext uri="{FF2B5EF4-FFF2-40B4-BE49-F238E27FC236}">
                <a16:creationId xmlns:a16="http://schemas.microsoft.com/office/drawing/2014/main" id="{C70BE306-DAA7-0FFB-F53F-2BF496109778}"/>
              </a:ext>
            </a:extLst>
          </p:cNvPr>
          <p:cNvSpPr txBox="1"/>
          <p:nvPr/>
        </p:nvSpPr>
        <p:spPr>
          <a:xfrm>
            <a:off x="710200" y="4502245"/>
            <a:ext cx="8093100" cy="561335"/>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1"/>
              </a:buClr>
              <a:buSzPts val="1800"/>
            </a:pPr>
            <a:r>
              <a:rPr lang="en-US" sz="1600" noProof="0" dirty="0">
                <a:solidFill>
                  <a:schemeClr val="dk1"/>
                </a:solidFill>
                <a:latin typeface="Helvetica Neue" panose="02000503040000020004" pitchFamily="50" charset="-52"/>
                <a:ea typeface="Helvetica Neue"/>
                <a:cs typeface="Helvetica Neue"/>
                <a:sym typeface="Helvetica Neue"/>
              </a:rPr>
              <a:t>Thanks to Dr. Helen A. Shih, Dr. Kira Grogg, Dr. </a:t>
            </a:r>
            <a:r>
              <a:rPr lang="en-US" sz="1600" noProof="0" dirty="0" err="1">
                <a:solidFill>
                  <a:schemeClr val="dk1"/>
                </a:solidFill>
                <a:latin typeface="Helvetica Neue" panose="02000503040000020004" pitchFamily="50" charset="-52"/>
                <a:ea typeface="Helvetica Neue"/>
                <a:cs typeface="Helvetica Neue"/>
                <a:sym typeface="Helvetica Neue"/>
              </a:rPr>
              <a:t>Xuping</a:t>
            </a:r>
            <a:r>
              <a:rPr lang="en-US" sz="1600" noProof="0" dirty="0">
                <a:solidFill>
                  <a:schemeClr val="dk1"/>
                </a:solidFill>
                <a:latin typeface="Helvetica Neue" panose="02000503040000020004" pitchFamily="50" charset="-52"/>
                <a:ea typeface="Helvetica Neue"/>
                <a:cs typeface="Helvetica Neue"/>
                <a:sym typeface="Helvetica Neue"/>
              </a:rPr>
              <a:t> Zhu</a:t>
            </a:r>
          </a:p>
        </p:txBody>
      </p:sp>
      <p:pic>
        <p:nvPicPr>
          <p:cNvPr id="5126" name="Picture 6" descr="Massachusett General Hospital New Logo PNG vector in SVG, PDF, AI, CDR  format">
            <a:extLst>
              <a:ext uri="{FF2B5EF4-FFF2-40B4-BE49-F238E27FC236}">
                <a16:creationId xmlns:a16="http://schemas.microsoft.com/office/drawing/2014/main" id="{C1A55761-1078-5BF3-82A9-816E147E93A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0320" b="40030"/>
          <a:stretch/>
        </p:blipFill>
        <p:spPr bwMode="auto">
          <a:xfrm>
            <a:off x="5391636" y="705680"/>
            <a:ext cx="3752364" cy="5533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9916C2-2A60-1FBA-3DAC-A1FC95FE09F1}"/>
              </a:ext>
            </a:extLst>
          </p:cNvPr>
          <p:cNvPicPr>
            <a:picLocks noChangeAspect="1"/>
          </p:cNvPicPr>
          <p:nvPr/>
        </p:nvPicPr>
        <p:blipFill>
          <a:blip r:embed="rId7"/>
          <a:srcRect r="50000"/>
          <a:stretch>
            <a:fillRect/>
          </a:stretch>
        </p:blipFill>
        <p:spPr>
          <a:xfrm>
            <a:off x="1094570" y="1939082"/>
            <a:ext cx="4572000" cy="2647680"/>
          </a:xfrm>
          <a:prstGeom prst="rect">
            <a:avLst/>
          </a:prstGeom>
        </p:spPr>
      </p:pic>
      <p:sp>
        <p:nvSpPr>
          <p:cNvPr id="10" name="Rectangle 9">
            <a:extLst>
              <a:ext uri="{FF2B5EF4-FFF2-40B4-BE49-F238E27FC236}">
                <a16:creationId xmlns:a16="http://schemas.microsoft.com/office/drawing/2014/main" id="{600CAC2C-98C1-1AA0-A9D9-5AA6EEEF0427}"/>
              </a:ext>
            </a:extLst>
          </p:cNvPr>
          <p:cNvSpPr/>
          <p:nvPr/>
        </p:nvSpPr>
        <p:spPr>
          <a:xfrm>
            <a:off x="4501649" y="3644404"/>
            <a:ext cx="240030" cy="561186"/>
          </a:xfrm>
          <a:prstGeom prst="rect">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9E359BF-2C2B-F88E-54D2-64AFB87CB938}"/>
              </a:ext>
            </a:extLst>
          </p:cNvPr>
          <p:cNvPicPr>
            <a:picLocks noChangeAspect="1"/>
          </p:cNvPicPr>
          <p:nvPr/>
        </p:nvPicPr>
        <p:blipFill>
          <a:blip r:embed="rId7"/>
          <a:srcRect l="37590" t="63857" r="59479" b="15459"/>
          <a:stretch>
            <a:fillRect/>
          </a:stretch>
        </p:blipFill>
        <p:spPr>
          <a:xfrm>
            <a:off x="5863150" y="2042946"/>
            <a:ext cx="1193878" cy="2439952"/>
          </a:xfrm>
          <a:prstGeom prst="rect">
            <a:avLst/>
          </a:prstGeom>
          <a:ln w="38100">
            <a:solidFill>
              <a:schemeClr val="tx1"/>
            </a:solidFill>
            <a:prstDash val="dash"/>
          </a:ln>
        </p:spPr>
        <p:style>
          <a:lnRef idx="1">
            <a:schemeClr val="dk1"/>
          </a:lnRef>
          <a:fillRef idx="0">
            <a:schemeClr val="dk1"/>
          </a:fillRef>
          <a:effectRef idx="0">
            <a:schemeClr val="dk1"/>
          </a:effectRef>
          <a:fontRef idx="minor">
            <a:schemeClr val="tx1"/>
          </a:fontRef>
        </p:style>
      </p:pic>
      <p:cxnSp>
        <p:nvCxnSpPr>
          <p:cNvPr id="16" name="Straight Connector 15">
            <a:extLst>
              <a:ext uri="{FF2B5EF4-FFF2-40B4-BE49-F238E27FC236}">
                <a16:creationId xmlns:a16="http://schemas.microsoft.com/office/drawing/2014/main" id="{C4E8D84D-E493-60B8-2732-B7BA880CC339}"/>
              </a:ext>
            </a:extLst>
          </p:cNvPr>
          <p:cNvCxnSpPr>
            <a:cxnSpLocks/>
          </p:cNvCxnSpPr>
          <p:nvPr/>
        </p:nvCxnSpPr>
        <p:spPr>
          <a:xfrm flipV="1">
            <a:off x="4741679" y="2023599"/>
            <a:ext cx="1112681" cy="1649440"/>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60320774-7C7D-E059-0FFF-129D25CFAF6C}"/>
              </a:ext>
            </a:extLst>
          </p:cNvPr>
          <p:cNvCxnSpPr>
            <a:cxnSpLocks/>
          </p:cNvCxnSpPr>
          <p:nvPr/>
        </p:nvCxnSpPr>
        <p:spPr>
          <a:xfrm>
            <a:off x="4741679" y="4205590"/>
            <a:ext cx="1121471" cy="294847"/>
          </a:xfrm>
          <a:prstGeom prst="line">
            <a:avLst/>
          </a:prstGeom>
          <a:ln w="28575"/>
        </p:spPr>
        <p:style>
          <a:lnRef idx="1">
            <a:schemeClr val="dk1"/>
          </a:lnRef>
          <a:fillRef idx="0">
            <a:schemeClr val="dk1"/>
          </a:fillRef>
          <a:effectRef idx="0">
            <a:schemeClr val="dk1"/>
          </a:effectRef>
          <a:fontRef idx="minor">
            <a:schemeClr val="tx1"/>
          </a:fontRef>
        </p:style>
      </p:cxnSp>
      <p:pic>
        <p:nvPicPr>
          <p:cNvPr id="5128" name="Picture 8" descr="Dr. Carri Glide-Hurst على X: &quot;Lovely tour at @MGHCancerCenter to see the  different ways they deliver #ProtonTherapy. Treating since 2001, &gt;10K  patients w/onsite engineers keeping it running behind the scenes! S/O to">
            <a:extLst>
              <a:ext uri="{FF2B5EF4-FFF2-40B4-BE49-F238E27FC236}">
                <a16:creationId xmlns:a16="http://schemas.microsoft.com/office/drawing/2014/main" id="{0A534DD2-7797-E849-3FA3-AF3AED58E40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43" t="1554" r="12998" b="7556"/>
          <a:stretch/>
        </p:blipFill>
        <p:spPr bwMode="auto">
          <a:xfrm>
            <a:off x="730820" y="1888798"/>
            <a:ext cx="4010859" cy="26440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EUROLOGICAL PET/CT — Photo Diagnostic Systems">
            <a:extLst>
              <a:ext uri="{FF2B5EF4-FFF2-40B4-BE49-F238E27FC236}">
                <a16:creationId xmlns:a16="http://schemas.microsoft.com/office/drawing/2014/main" id="{AC45736B-0210-B5C8-623F-34B11D7BB8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1994" y="1892107"/>
            <a:ext cx="3700812" cy="2643603"/>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53;p28">
            <a:extLst>
              <a:ext uri="{FF2B5EF4-FFF2-40B4-BE49-F238E27FC236}">
                <a16:creationId xmlns:a16="http://schemas.microsoft.com/office/drawing/2014/main" id="{3C51F728-A969-4474-8BD7-F2401FEBE402}"/>
              </a:ext>
            </a:extLst>
          </p:cNvPr>
          <p:cNvSpPr txBox="1"/>
          <p:nvPr/>
        </p:nvSpPr>
        <p:spPr>
          <a:xfrm>
            <a:off x="6381327" y="4254577"/>
            <a:ext cx="2210984" cy="502235"/>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1"/>
              </a:buClr>
              <a:buSzPts val="1800"/>
            </a:pPr>
            <a:r>
              <a:rPr lang="en-US" sz="1200" noProof="0" dirty="0">
                <a:solidFill>
                  <a:schemeClr val="dk1"/>
                </a:solidFill>
                <a:latin typeface="Helvetica Neue Light" panose="020B0604020202020204" charset="0"/>
                <a:ea typeface="Helvetica Neue"/>
                <a:cs typeface="Helvetica Neue"/>
                <a:sym typeface="Helvetica Neue"/>
              </a:rPr>
              <a:t>* Red line = beam </a:t>
            </a:r>
            <a:r>
              <a:rPr lang="en-US" sz="1200" dirty="0">
                <a:solidFill>
                  <a:schemeClr val="dk1"/>
                </a:solidFill>
                <a:latin typeface="Helvetica Neue Light" panose="020B0604020202020204" charset="0"/>
                <a:ea typeface="Helvetica Neue"/>
                <a:cs typeface="Helvetica Neue"/>
                <a:sym typeface="Helvetica Neue"/>
              </a:rPr>
              <a:t>direction</a:t>
            </a:r>
            <a:endParaRPr lang="en-US" sz="1200" noProof="0" dirty="0">
              <a:solidFill>
                <a:schemeClr val="dk1"/>
              </a:solidFill>
              <a:latin typeface="Helvetica Neue Light" panose="020B0604020202020204" charset="0"/>
              <a:ea typeface="Helvetica Neue"/>
              <a:cs typeface="Helvetica Neue"/>
              <a:sym typeface="Helvetica Neue"/>
            </a:endParaRPr>
          </a:p>
        </p:txBody>
      </p:sp>
    </p:spTree>
    <p:extLst>
      <p:ext uri="{BB962C8B-B14F-4D97-AF65-F5344CB8AC3E}">
        <p14:creationId xmlns:p14="http://schemas.microsoft.com/office/powerpoint/2010/main" val="165418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3" grpId="0"/>
      <p:bldP spid="10" grpId="0" animBg="1"/>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15292B57-DCFC-471D-F70D-2D49AE2BB301}"/>
            </a:ext>
          </a:extLst>
        </p:cNvPr>
        <p:cNvGrpSpPr/>
        <p:nvPr/>
      </p:nvGrpSpPr>
      <p:grpSpPr>
        <a:xfrm>
          <a:off x="0" y="0"/>
          <a:ext cx="0" cy="0"/>
          <a:chOff x="0" y="0"/>
          <a:chExt cx="0" cy="0"/>
        </a:xfrm>
      </p:grpSpPr>
      <p:sp>
        <p:nvSpPr>
          <p:cNvPr id="54" name="Google Shape;54;p13">
            <a:extLst>
              <a:ext uri="{FF2B5EF4-FFF2-40B4-BE49-F238E27FC236}">
                <a16:creationId xmlns:a16="http://schemas.microsoft.com/office/drawing/2014/main" id="{F483E6D5-A75B-32C0-81FF-8F2EAFEC806C}"/>
              </a:ext>
            </a:extLst>
          </p:cNvPr>
          <p:cNvSpPr txBox="1"/>
          <p:nvPr/>
        </p:nvSpPr>
        <p:spPr>
          <a:xfrm>
            <a:off x="260900" y="718631"/>
            <a:ext cx="8638166" cy="1916967"/>
          </a:xfrm>
          <a:prstGeom prst="rect">
            <a:avLst/>
          </a:prstGeom>
          <a:noFill/>
          <a:ln>
            <a:noFill/>
          </a:ln>
        </p:spPr>
        <p:txBody>
          <a:bodyPr spcFirstLastPara="1" wrap="square" lIns="91425" tIns="91425" rIns="91425" bIns="91425" anchor="b" anchorCtr="0">
            <a:noAutofit/>
          </a:bodyPr>
          <a:lstStyle/>
          <a:p>
            <a:pPr marL="0" lvl="0" indent="0" algn="ctr" rtl="0">
              <a:lnSpc>
                <a:spcPct val="130000"/>
              </a:lnSpc>
              <a:spcBef>
                <a:spcPts val="0"/>
              </a:spcBef>
              <a:spcAft>
                <a:spcPts val="0"/>
              </a:spcAft>
              <a:buSzPts val="852"/>
              <a:buNone/>
            </a:pPr>
            <a:r>
              <a:rPr lang="en-US" sz="2400" noProof="0" dirty="0">
                <a:solidFill>
                  <a:srgbClr val="000000"/>
                </a:solidFill>
                <a:latin typeface="Helvetica Neue" panose="02000503040000020004" pitchFamily="50" charset="-52"/>
                <a:ea typeface="Helvetica Neue"/>
                <a:cs typeface="Helvetica" panose="020B0604020202020204" pitchFamily="34" charset="0"/>
                <a:sym typeface="Helvetica Neue"/>
              </a:rPr>
              <a:t>Part 2 of 2:</a:t>
            </a:r>
          </a:p>
          <a:p>
            <a:pPr marL="0" lvl="0" indent="0" algn="ctr" rtl="0">
              <a:lnSpc>
                <a:spcPct val="130000"/>
              </a:lnSpc>
              <a:spcBef>
                <a:spcPts val="0"/>
              </a:spcBef>
              <a:spcAft>
                <a:spcPts val="0"/>
              </a:spcAft>
              <a:buSzPts val="852"/>
              <a:buNone/>
            </a:pPr>
            <a:r>
              <a:rPr lang="en-US" sz="2800" b="1" dirty="0">
                <a:latin typeface="Helvetica Neue Light" panose="020B0604020202020204" charset="0"/>
                <a:ea typeface="Helvetica Neue"/>
                <a:cs typeface="Helvetica Neue"/>
                <a:sym typeface="Helvetica Neue"/>
              </a:rPr>
              <a:t>Mapping </a:t>
            </a:r>
            <a:r>
              <a:rPr lang="en-US" sz="2800" b="1" dirty="0" err="1">
                <a:latin typeface="Helvetica Neue Light" panose="020B0604020202020204" charset="0"/>
                <a:ea typeface="Helvetica Neue"/>
                <a:cs typeface="Helvetica Neue"/>
                <a:sym typeface="Helvetica Neue"/>
              </a:rPr>
              <a:t>Intratumoral</a:t>
            </a:r>
            <a:r>
              <a:rPr lang="en-US" sz="2800" b="1" dirty="0">
                <a:latin typeface="Helvetica Neue Light" panose="020B0604020202020204" charset="0"/>
                <a:ea typeface="Helvetica Neue"/>
                <a:cs typeface="Helvetica Neue"/>
                <a:sym typeface="Helvetica Neue"/>
              </a:rPr>
              <a:t> Heterogeneity Through </a:t>
            </a:r>
          </a:p>
          <a:p>
            <a:pPr lvl="0" algn="ctr">
              <a:lnSpc>
                <a:spcPct val="130000"/>
              </a:lnSpc>
              <a:buSzPts val="852"/>
            </a:pPr>
            <a:r>
              <a:rPr lang="en-US" sz="2800" b="1" dirty="0">
                <a:latin typeface="Helvetica Neue Light" panose="020B0604020202020204" charset="0"/>
                <a:ea typeface="Helvetica Neue"/>
                <a:cs typeface="Helvetica Neue"/>
                <a:sym typeface="Helvetica Neue"/>
              </a:rPr>
              <a:t>PET-Derived Washout After Proton Therapy</a:t>
            </a:r>
            <a:endParaRPr lang="en-US" sz="6000" b="1" dirty="0">
              <a:latin typeface="Helvetica Neue Light" panose="020B0604020202020204" charset="0"/>
              <a:ea typeface="Helvetica Neue"/>
              <a:cs typeface="Helvetica Neue"/>
              <a:sym typeface="Helvetica Neue"/>
            </a:endParaRPr>
          </a:p>
          <a:p>
            <a:pPr marL="0" lvl="0" indent="0" algn="ctr" rtl="0">
              <a:lnSpc>
                <a:spcPct val="130000"/>
              </a:lnSpc>
              <a:spcBef>
                <a:spcPts val="0"/>
              </a:spcBef>
              <a:spcAft>
                <a:spcPts val="0"/>
              </a:spcAft>
              <a:buSzPts val="852"/>
              <a:buNone/>
            </a:pPr>
            <a:endParaRPr lang="en-US" sz="2800" b="1" noProof="0" dirty="0">
              <a:solidFill>
                <a:srgbClr val="000000"/>
              </a:solidFill>
              <a:latin typeface="Helvetica Neue Light" panose="020B0604020202020204" charset="0"/>
              <a:ea typeface="Helvetica Neue"/>
              <a:cs typeface="Helvetica Neue"/>
              <a:sym typeface="Helvetica Neue"/>
            </a:endParaRPr>
          </a:p>
        </p:txBody>
      </p:sp>
      <p:sp>
        <p:nvSpPr>
          <p:cNvPr id="55" name="Google Shape;55;p13">
            <a:extLst>
              <a:ext uri="{FF2B5EF4-FFF2-40B4-BE49-F238E27FC236}">
                <a16:creationId xmlns:a16="http://schemas.microsoft.com/office/drawing/2014/main" id="{8961A129-ECA8-DD0D-07CC-AADB4717897A}"/>
              </a:ext>
            </a:extLst>
          </p:cNvPr>
          <p:cNvSpPr txBox="1"/>
          <p:nvPr/>
        </p:nvSpPr>
        <p:spPr>
          <a:xfrm>
            <a:off x="155850" y="2123302"/>
            <a:ext cx="8832300" cy="938711"/>
          </a:xfrm>
          <a:prstGeom prst="rect">
            <a:avLst/>
          </a:prstGeom>
          <a:noFill/>
          <a:ln>
            <a:noFill/>
          </a:ln>
        </p:spPr>
        <p:txBody>
          <a:bodyPr spcFirstLastPara="1" wrap="square" lIns="91425" tIns="91425" rIns="91425" bIns="91425" anchor="t" anchorCtr="0">
            <a:normAutofit/>
          </a:bodyPr>
          <a:lstStyle/>
          <a:p>
            <a:pPr lvl="0" algn="ctr">
              <a:lnSpc>
                <a:spcPct val="115000"/>
              </a:lnSpc>
              <a:spcBef>
                <a:spcPts val="113"/>
              </a:spcBef>
            </a:pPr>
            <a:r>
              <a:rPr lang="en-US" sz="1800" b="1" noProof="0" dirty="0">
                <a:solidFill>
                  <a:srgbClr val="000000"/>
                </a:solidFill>
                <a:latin typeface="Helvetica Neue Light" panose="020B0604020202020204" charset="0"/>
                <a:ea typeface="Helvetica Neue"/>
                <a:cs typeface="Helvetica Neue"/>
                <a:sym typeface="Helvetica Neue"/>
              </a:rPr>
              <a:t>Pablo Cabrales</a:t>
            </a:r>
            <a:r>
              <a:rPr lang="en-US" sz="1800" b="1" baseline="30000" noProof="0" dirty="0">
                <a:solidFill>
                  <a:srgbClr val="000000"/>
                </a:solidFill>
                <a:latin typeface="Helvetica Neue Light" panose="020B0604020202020204" charset="0"/>
                <a:ea typeface="Helvetica Neue"/>
                <a:cs typeface="Helvetica Neue"/>
                <a:sym typeface="Helvetica Neue"/>
              </a:rPr>
              <a:t>1,2</a:t>
            </a:r>
            <a:r>
              <a:rPr lang="en-US" sz="1800" noProof="0" dirty="0">
                <a:solidFill>
                  <a:srgbClr val="000000"/>
                </a:solidFill>
                <a:latin typeface="Helvetica Neue Light" panose="020B0604020202020204" charset="0"/>
                <a:ea typeface="Helvetica Neue"/>
                <a:cs typeface="Helvetica Neue"/>
                <a:sym typeface="Helvetica Neue"/>
              </a:rPr>
              <a:t>, David G</a:t>
            </a:r>
            <a:r>
              <a:rPr lang="en-US" sz="1800" noProof="0" dirty="0">
                <a:latin typeface="Helvetica Neue Light" panose="020B0604020202020204" charset="0"/>
                <a:ea typeface="Helvetica Neue"/>
                <a:cs typeface="Helvetica Neue"/>
                <a:sym typeface="Helvetica Neue"/>
              </a:rPr>
              <a:t>.</a:t>
            </a:r>
            <a:r>
              <a:rPr lang="en-US" sz="1800" noProof="0" dirty="0">
                <a:solidFill>
                  <a:srgbClr val="000000"/>
                </a:solidFill>
                <a:latin typeface="Helvetica Neue Light" panose="020B0604020202020204" charset="0"/>
                <a:ea typeface="Helvetica Neue"/>
                <a:cs typeface="Helvetica Neue"/>
                <a:sym typeface="Helvetica Neue"/>
              </a:rPr>
              <a:t> Izquierdo</a:t>
            </a:r>
            <a:r>
              <a:rPr lang="en-US" sz="1800" baseline="30000" noProof="0" dirty="0">
                <a:latin typeface="Helvetica Neue Light" panose="020B0604020202020204" charset="0"/>
                <a:ea typeface="Helvetica Neue"/>
                <a:cs typeface="Helvetica Neue"/>
                <a:sym typeface="Helvetica Neue"/>
              </a:rPr>
              <a:t>3</a:t>
            </a:r>
            <a:r>
              <a:rPr lang="en-US" sz="1800" noProof="0" dirty="0">
                <a:solidFill>
                  <a:srgbClr val="000000"/>
                </a:solidFill>
                <a:latin typeface="Helvetica Neue Light" panose="020B0604020202020204" charset="0"/>
                <a:ea typeface="Helvetica Neue"/>
                <a:cs typeface="Helvetica Neue"/>
                <a:sym typeface="Helvetica Neue"/>
              </a:rPr>
              <a:t>, </a:t>
            </a:r>
            <a:r>
              <a:rPr lang="en-US" sz="1800" dirty="0">
                <a:latin typeface="Helvetica Neue Light" panose="020B0604020202020204" charset="0"/>
                <a:ea typeface="Helvetica Neue"/>
                <a:cs typeface="Helvetica Neue"/>
                <a:sym typeface="Helvetica Neue"/>
              </a:rPr>
              <a:t>Víctor V. Onecha</a:t>
            </a:r>
            <a:r>
              <a:rPr lang="en-US" sz="1800" baseline="30000" dirty="0">
                <a:latin typeface="Helvetica Neue Light" panose="020B0604020202020204" charset="0"/>
                <a:ea typeface="Helvetica Neue"/>
                <a:cs typeface="Helvetica Neue"/>
                <a:sym typeface="Helvetica Neue"/>
              </a:rPr>
              <a:t>3</a:t>
            </a:r>
            <a:r>
              <a:rPr lang="en-US" sz="1800" dirty="0">
                <a:latin typeface="Helvetica Neue Light" panose="020B0604020202020204" charset="0"/>
                <a:ea typeface="Helvetica Neue"/>
                <a:cs typeface="Helvetica Neue"/>
                <a:sym typeface="Helvetica Neue"/>
              </a:rPr>
              <a:t>, Mailyn Pérez-Liva, </a:t>
            </a:r>
          </a:p>
          <a:p>
            <a:pPr lvl="0" algn="ctr">
              <a:lnSpc>
                <a:spcPct val="115000"/>
              </a:lnSpc>
              <a:spcBef>
                <a:spcPts val="113"/>
              </a:spcBef>
            </a:pPr>
            <a:r>
              <a:rPr lang="en-US" sz="1800" noProof="0" dirty="0">
                <a:solidFill>
                  <a:srgbClr val="000000"/>
                </a:solidFill>
                <a:latin typeface="Helvetica Neue Light" panose="020B0604020202020204" charset="0"/>
                <a:ea typeface="Helvetica Neue"/>
                <a:cs typeface="Helvetica Neue"/>
                <a:sym typeface="Helvetica Neue"/>
              </a:rPr>
              <a:t>Jos</a:t>
            </a:r>
            <a:r>
              <a:rPr lang="en-US" sz="1800" noProof="0" dirty="0">
                <a:latin typeface="Helvetica Neue Light" panose="020B0604020202020204" charset="0"/>
                <a:ea typeface="Helvetica Neue"/>
                <a:cs typeface="Helvetica Neue"/>
                <a:sym typeface="Helvetica Neue"/>
              </a:rPr>
              <a:t>é Manuel Udías</a:t>
            </a:r>
            <a:r>
              <a:rPr lang="en-US" sz="1800" baseline="30000" noProof="0" dirty="0">
                <a:solidFill>
                  <a:schemeClr val="dk1"/>
                </a:solidFill>
                <a:latin typeface="Helvetica Neue Light" panose="020B0604020202020204" charset="0"/>
                <a:ea typeface="Helvetica Neue"/>
                <a:cs typeface="Helvetica Neue"/>
                <a:sym typeface="Helvetica Neue"/>
              </a:rPr>
              <a:t>1,2</a:t>
            </a:r>
            <a:r>
              <a:rPr lang="en-US" sz="1800" noProof="0" dirty="0">
                <a:latin typeface="Helvetica Neue Light" panose="020B0604020202020204" charset="0"/>
                <a:ea typeface="Helvetica Neue"/>
                <a:cs typeface="Helvetica Neue"/>
                <a:sym typeface="Helvetica Neue"/>
              </a:rPr>
              <a:t>,</a:t>
            </a:r>
            <a:r>
              <a:rPr lang="en-US" sz="1800" noProof="0" dirty="0">
                <a:solidFill>
                  <a:srgbClr val="000000"/>
                </a:solidFill>
                <a:latin typeface="Helvetica Neue Light" panose="020B0604020202020204" charset="0"/>
                <a:ea typeface="Helvetica Neue"/>
                <a:cs typeface="Helvetica Neue"/>
                <a:sym typeface="Helvetica Neue"/>
              </a:rPr>
              <a:t> Luis Mario Fraile</a:t>
            </a:r>
            <a:r>
              <a:rPr lang="en-US" sz="1800" baseline="30000" noProof="0" dirty="0">
                <a:solidFill>
                  <a:schemeClr val="dk1"/>
                </a:solidFill>
                <a:latin typeface="Helvetica Neue Light" panose="020B0604020202020204" charset="0"/>
                <a:ea typeface="Helvetica Neue"/>
                <a:cs typeface="Helvetica Neue"/>
                <a:sym typeface="Helvetica Neue"/>
              </a:rPr>
              <a:t>1,2</a:t>
            </a:r>
            <a:r>
              <a:rPr lang="en-US" sz="1800" noProof="0" dirty="0">
                <a:latin typeface="Helvetica Neue Light" panose="020B0604020202020204" charset="0"/>
                <a:ea typeface="Helvetica Neue"/>
                <a:cs typeface="Helvetica Neue"/>
                <a:sym typeface="Helvetica Neue"/>
              </a:rPr>
              <a:t>,</a:t>
            </a:r>
            <a:r>
              <a:rPr lang="en-US" sz="1800" noProof="0" dirty="0">
                <a:solidFill>
                  <a:srgbClr val="000000"/>
                </a:solidFill>
                <a:latin typeface="Helvetica Neue Light" panose="020B0604020202020204" charset="0"/>
                <a:ea typeface="Helvetica Neue"/>
                <a:cs typeface="Helvetica Neue"/>
                <a:sym typeface="Helvetica Neue"/>
              </a:rPr>
              <a:t> and Joaquín L. Herraiz</a:t>
            </a:r>
            <a:r>
              <a:rPr lang="en-US" sz="1800" baseline="30000" noProof="0" dirty="0">
                <a:solidFill>
                  <a:srgbClr val="000000"/>
                </a:solidFill>
                <a:latin typeface="Helvetica Neue Light" panose="020B0604020202020204" charset="0"/>
                <a:ea typeface="Helvetica Neue"/>
                <a:cs typeface="Helvetica Neue"/>
                <a:sym typeface="Helvetica Neue"/>
              </a:rPr>
              <a:t>1,</a:t>
            </a:r>
            <a:r>
              <a:rPr lang="en-US" sz="1800" baseline="30000" noProof="0" dirty="0">
                <a:latin typeface="Helvetica Neue Light" panose="020B0604020202020204" charset="0"/>
                <a:ea typeface="Helvetica Neue"/>
                <a:cs typeface="Helvetica Neue"/>
                <a:sym typeface="Helvetica Neue"/>
              </a:rPr>
              <a:t>2</a:t>
            </a:r>
            <a:endParaRPr lang="en-US" sz="1800" noProof="0" dirty="0">
              <a:solidFill>
                <a:srgbClr val="595959"/>
              </a:solidFill>
              <a:latin typeface="Helvetica Neue Light" panose="020B0604020202020204" charset="0"/>
              <a:ea typeface="Helvetica Neue"/>
              <a:cs typeface="Helvetica Neue"/>
              <a:sym typeface="Helvetica Neue"/>
            </a:endParaRPr>
          </a:p>
        </p:txBody>
      </p:sp>
      <p:sp>
        <p:nvSpPr>
          <p:cNvPr id="3" name="TextBox 2">
            <a:extLst>
              <a:ext uri="{FF2B5EF4-FFF2-40B4-BE49-F238E27FC236}">
                <a16:creationId xmlns:a16="http://schemas.microsoft.com/office/drawing/2014/main" id="{11BDFC66-873B-F13F-12CB-FF8DAA7D1AA1}"/>
              </a:ext>
            </a:extLst>
          </p:cNvPr>
          <p:cNvSpPr txBox="1"/>
          <p:nvPr/>
        </p:nvSpPr>
        <p:spPr>
          <a:xfrm>
            <a:off x="493294" y="4667928"/>
            <a:ext cx="7563586" cy="307777"/>
          </a:xfrm>
          <a:prstGeom prst="rect">
            <a:avLst/>
          </a:prstGeom>
          <a:noFill/>
        </p:spPr>
        <p:txBody>
          <a:bodyPr wrap="square">
            <a:spAutoFit/>
          </a:bodyPr>
          <a:lstStyle/>
          <a:p>
            <a:r>
              <a:rPr lang="en-US" noProof="0" dirty="0">
                <a:latin typeface="Helvetica Neue Light" panose="020B0604020202020204" charset="0"/>
              </a:rPr>
              <a:t>📜 Preprint in </a:t>
            </a:r>
            <a:r>
              <a:rPr lang="en-US" b="1" noProof="0" dirty="0" err="1"/>
              <a:t>arXiv</a:t>
            </a:r>
            <a:r>
              <a:rPr lang="en-US" b="1" noProof="0" dirty="0"/>
              <a:t> </a:t>
            </a:r>
            <a:r>
              <a:rPr lang="en-US" noProof="0" dirty="0"/>
              <a:t>(2025)</a:t>
            </a:r>
            <a:endParaRPr lang="en-US" noProof="0" dirty="0">
              <a:latin typeface="Helvetica Neue Light" panose="020B0604020202020204" charset="0"/>
            </a:endParaRPr>
          </a:p>
        </p:txBody>
      </p:sp>
      <p:pic>
        <p:nvPicPr>
          <p:cNvPr id="12" name="Google Shape;56;p13">
            <a:extLst>
              <a:ext uri="{FF2B5EF4-FFF2-40B4-BE49-F238E27FC236}">
                <a16:creationId xmlns:a16="http://schemas.microsoft.com/office/drawing/2014/main" id="{B65473EB-A211-4902-F158-49C7D7C34B60}"/>
              </a:ext>
            </a:extLst>
          </p:cNvPr>
          <p:cNvPicPr preferRelativeResize="0"/>
          <p:nvPr/>
        </p:nvPicPr>
        <p:blipFill rotWithShape="1">
          <a:blip r:embed="rId3">
            <a:alphaModFix/>
          </a:blip>
          <a:srcRect t="5676" r="12914" b="9857"/>
          <a:stretch/>
        </p:blipFill>
        <p:spPr>
          <a:xfrm>
            <a:off x="194134" y="3040085"/>
            <a:ext cx="2547015" cy="1471200"/>
          </a:xfrm>
          <a:prstGeom prst="rect">
            <a:avLst/>
          </a:prstGeom>
          <a:noFill/>
          <a:ln>
            <a:noFill/>
          </a:ln>
        </p:spPr>
      </p:pic>
      <p:pic>
        <p:nvPicPr>
          <p:cNvPr id="13" name="Google Shape;58;p13">
            <a:extLst>
              <a:ext uri="{FF2B5EF4-FFF2-40B4-BE49-F238E27FC236}">
                <a16:creationId xmlns:a16="http://schemas.microsoft.com/office/drawing/2014/main" id="{02BD8A72-75FE-A05F-90E0-A7EA2BE4FEF2}"/>
              </a:ext>
            </a:extLst>
          </p:cNvPr>
          <p:cNvPicPr preferRelativeResize="0"/>
          <p:nvPr/>
        </p:nvPicPr>
        <p:blipFill rotWithShape="1">
          <a:blip r:embed="rId4">
            <a:alphaModFix/>
          </a:blip>
          <a:srcRect l="4489" t="13786" r="6605" b="22266"/>
          <a:stretch/>
        </p:blipFill>
        <p:spPr>
          <a:xfrm>
            <a:off x="4386989" y="3106722"/>
            <a:ext cx="1852924" cy="1332801"/>
          </a:xfrm>
          <a:prstGeom prst="rect">
            <a:avLst/>
          </a:prstGeom>
          <a:noFill/>
          <a:ln>
            <a:noFill/>
          </a:ln>
        </p:spPr>
      </p:pic>
      <p:pic>
        <p:nvPicPr>
          <p:cNvPr id="14" name="Google Shape;59;p13">
            <a:extLst>
              <a:ext uri="{FF2B5EF4-FFF2-40B4-BE49-F238E27FC236}">
                <a16:creationId xmlns:a16="http://schemas.microsoft.com/office/drawing/2014/main" id="{BEFE0799-1C81-1776-08A8-910011F35BCE}"/>
              </a:ext>
            </a:extLst>
          </p:cNvPr>
          <p:cNvPicPr preferRelativeResize="0"/>
          <p:nvPr/>
        </p:nvPicPr>
        <p:blipFill rotWithShape="1">
          <a:blip r:embed="rId5">
            <a:alphaModFix/>
          </a:blip>
          <a:srcRect l="50000"/>
          <a:stretch/>
        </p:blipFill>
        <p:spPr>
          <a:xfrm>
            <a:off x="2798803" y="2987310"/>
            <a:ext cx="1508349" cy="1508325"/>
          </a:xfrm>
          <a:prstGeom prst="rect">
            <a:avLst/>
          </a:prstGeom>
          <a:noFill/>
          <a:ln>
            <a:noFill/>
          </a:ln>
        </p:spPr>
      </p:pic>
      <p:pic>
        <p:nvPicPr>
          <p:cNvPr id="15" name="Graphic 14">
            <a:extLst>
              <a:ext uri="{FF2B5EF4-FFF2-40B4-BE49-F238E27FC236}">
                <a16:creationId xmlns:a16="http://schemas.microsoft.com/office/drawing/2014/main" id="{8EC50926-4BFF-BD08-E98B-1B22596F879E}"/>
              </a:ext>
            </a:extLst>
          </p:cNvPr>
          <p:cNvPicPr>
            <a:picLocks noChangeAspect="1"/>
          </p:cNvPicPr>
          <p:nvPr/>
        </p:nvPicPr>
        <p:blipFill>
          <a:blip r:embed="rId6">
            <a:extLst>
              <a:ext uri="{96DAC541-7B7A-43D3-8B79-37D633B846F1}">
                <asvg:svgBlip xmlns:asvg="http://schemas.microsoft.com/office/drawing/2016/SVG/main" r:embed="rId7"/>
              </a:ext>
            </a:extLst>
          </a:blip>
          <a:srcRect r="89055"/>
          <a:stretch/>
        </p:blipFill>
        <p:spPr>
          <a:xfrm>
            <a:off x="6592407" y="3328124"/>
            <a:ext cx="792480" cy="1010294"/>
          </a:xfrm>
          <a:prstGeom prst="rect">
            <a:avLst/>
          </a:prstGeom>
        </p:spPr>
      </p:pic>
      <p:pic>
        <p:nvPicPr>
          <p:cNvPr id="16" name="Graphic 15">
            <a:extLst>
              <a:ext uri="{FF2B5EF4-FFF2-40B4-BE49-F238E27FC236}">
                <a16:creationId xmlns:a16="http://schemas.microsoft.com/office/drawing/2014/main" id="{5512A596-C5C2-E7AE-6B29-B17F9E4D4E02}"/>
              </a:ext>
            </a:extLst>
          </p:cNvPr>
          <p:cNvPicPr>
            <a:picLocks noChangeAspect="1"/>
          </p:cNvPicPr>
          <p:nvPr/>
        </p:nvPicPr>
        <p:blipFill>
          <a:blip r:embed="rId6">
            <a:extLst>
              <a:ext uri="{96DAC541-7B7A-43D3-8B79-37D633B846F1}">
                <asvg:svgBlip xmlns:asvg="http://schemas.microsoft.com/office/drawing/2016/SVG/main" r:embed="rId7"/>
              </a:ext>
            </a:extLst>
          </a:blip>
          <a:srcRect l="12180" r="66772"/>
          <a:stretch/>
        </p:blipFill>
        <p:spPr>
          <a:xfrm>
            <a:off x="7371993" y="3226982"/>
            <a:ext cx="775420" cy="514043"/>
          </a:xfrm>
          <a:prstGeom prst="rect">
            <a:avLst/>
          </a:prstGeom>
        </p:spPr>
      </p:pic>
      <p:pic>
        <p:nvPicPr>
          <p:cNvPr id="17" name="Graphic 16">
            <a:extLst>
              <a:ext uri="{FF2B5EF4-FFF2-40B4-BE49-F238E27FC236}">
                <a16:creationId xmlns:a16="http://schemas.microsoft.com/office/drawing/2014/main" id="{9B857AD3-8473-B78A-556F-0CEA41F6257D}"/>
              </a:ext>
            </a:extLst>
          </p:cNvPr>
          <p:cNvPicPr>
            <a:picLocks noChangeAspect="1"/>
          </p:cNvPicPr>
          <p:nvPr/>
        </p:nvPicPr>
        <p:blipFill>
          <a:blip r:embed="rId6">
            <a:extLst>
              <a:ext uri="{96DAC541-7B7A-43D3-8B79-37D633B846F1}">
                <asvg:svgBlip xmlns:asvg="http://schemas.microsoft.com/office/drawing/2016/SVG/main" r:embed="rId7"/>
              </a:ext>
            </a:extLst>
          </a:blip>
          <a:srcRect l="35204" t="25865" r="34066" b="8964"/>
          <a:stretch/>
        </p:blipFill>
        <p:spPr>
          <a:xfrm>
            <a:off x="7412810" y="3669546"/>
            <a:ext cx="1132113" cy="335007"/>
          </a:xfrm>
          <a:prstGeom prst="rect">
            <a:avLst/>
          </a:prstGeom>
        </p:spPr>
      </p:pic>
      <p:pic>
        <p:nvPicPr>
          <p:cNvPr id="18" name="Graphic 17">
            <a:extLst>
              <a:ext uri="{FF2B5EF4-FFF2-40B4-BE49-F238E27FC236}">
                <a16:creationId xmlns:a16="http://schemas.microsoft.com/office/drawing/2014/main" id="{C65A8ED4-AE4D-E05A-ACF4-A9F92C78B8D9}"/>
              </a:ext>
            </a:extLst>
          </p:cNvPr>
          <p:cNvPicPr>
            <a:picLocks noChangeAspect="1"/>
          </p:cNvPicPr>
          <p:nvPr/>
        </p:nvPicPr>
        <p:blipFill>
          <a:blip r:embed="rId6">
            <a:extLst>
              <a:ext uri="{96DAC541-7B7A-43D3-8B79-37D633B846F1}">
                <asvg:svgBlip xmlns:asvg="http://schemas.microsoft.com/office/drawing/2016/SVG/main" r:embed="rId7"/>
              </a:ext>
            </a:extLst>
          </a:blip>
          <a:srcRect l="67414" t="23052" r="-1486" b="-135"/>
          <a:stretch/>
        </p:blipFill>
        <p:spPr>
          <a:xfrm>
            <a:off x="7395479" y="3961519"/>
            <a:ext cx="1255227" cy="396233"/>
          </a:xfrm>
          <a:prstGeom prst="rect">
            <a:avLst/>
          </a:prstGeom>
        </p:spPr>
      </p:pic>
      <p:sp>
        <p:nvSpPr>
          <p:cNvPr id="20" name="TextBox 19">
            <a:extLst>
              <a:ext uri="{FF2B5EF4-FFF2-40B4-BE49-F238E27FC236}">
                <a16:creationId xmlns:a16="http://schemas.microsoft.com/office/drawing/2014/main" id="{9A18223F-ED83-12F3-9F06-07E52339530A}"/>
              </a:ext>
            </a:extLst>
          </p:cNvPr>
          <p:cNvSpPr txBox="1"/>
          <p:nvPr/>
        </p:nvSpPr>
        <p:spPr>
          <a:xfrm>
            <a:off x="493294" y="3035885"/>
            <a:ext cx="7811495" cy="400110"/>
          </a:xfrm>
          <a:prstGeom prst="rect">
            <a:avLst/>
          </a:prstGeom>
          <a:noFill/>
        </p:spPr>
        <p:txBody>
          <a:bodyPr wrap="square">
            <a:spAutoFit/>
          </a:bodyPr>
          <a:lstStyle/>
          <a:p>
            <a:r>
              <a:rPr lang="en-US" sz="2000" baseline="30000" noProof="0" dirty="0">
                <a:solidFill>
                  <a:srgbClr val="000000"/>
                </a:solidFill>
                <a:latin typeface="Helvetica Neue Light" panose="020B0604020202020204" charset="0"/>
                <a:ea typeface="Helvetica Neue"/>
                <a:cs typeface="Helvetica Neue"/>
                <a:sym typeface="Helvetica Neue"/>
              </a:rPr>
              <a:t>(1)                                        (2)                                   (3)                                       (4)</a:t>
            </a:r>
            <a:endParaRPr lang="en-US" sz="2000" dirty="0"/>
          </a:p>
        </p:txBody>
      </p:sp>
    </p:spTree>
    <p:extLst>
      <p:ext uri="{BB962C8B-B14F-4D97-AF65-F5344CB8AC3E}">
        <p14:creationId xmlns:p14="http://schemas.microsoft.com/office/powerpoint/2010/main" val="1226745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B17E2-6CE9-A48C-1850-EADBE3DC5E3B}"/>
              </a:ext>
            </a:extLst>
          </p:cNvPr>
          <p:cNvPicPr>
            <a:picLocks noChangeAspect="1"/>
          </p:cNvPicPr>
          <p:nvPr/>
        </p:nvPicPr>
        <p:blipFill>
          <a:blip r:embed="rId3"/>
          <a:srcRect l="6931"/>
          <a:stretch>
            <a:fillRect/>
          </a:stretch>
        </p:blipFill>
        <p:spPr>
          <a:xfrm>
            <a:off x="3360420" y="2517425"/>
            <a:ext cx="2949361" cy="2611142"/>
          </a:xfrm>
          <a:prstGeom prst="rect">
            <a:avLst/>
          </a:prstGeom>
        </p:spPr>
      </p:pic>
      <p:sp>
        <p:nvSpPr>
          <p:cNvPr id="4" name="Text Placeholder 3">
            <a:extLst>
              <a:ext uri="{FF2B5EF4-FFF2-40B4-BE49-F238E27FC236}">
                <a16:creationId xmlns:a16="http://schemas.microsoft.com/office/drawing/2014/main" id="{A9D83390-259C-E555-6993-9A8F595A8594}"/>
              </a:ext>
            </a:extLst>
          </p:cNvPr>
          <p:cNvSpPr>
            <a:spLocks noGrp="1"/>
          </p:cNvSpPr>
          <p:nvPr>
            <p:ph type="body" idx="1"/>
          </p:nvPr>
        </p:nvSpPr>
        <p:spPr>
          <a:xfrm>
            <a:off x="609431" y="1174630"/>
            <a:ext cx="6029156" cy="2592094"/>
          </a:xfrm>
        </p:spPr>
        <p:txBody>
          <a:bodyPr>
            <a:noAutofit/>
          </a:bodyPr>
          <a:lstStyle/>
          <a:p>
            <a:pPr marL="114300" indent="0">
              <a:lnSpc>
                <a:spcPct val="150000"/>
              </a:lnSpc>
              <a:buNone/>
            </a:pPr>
            <a:r>
              <a:rPr lang="en-US" noProof="0" dirty="0">
                <a:latin typeface="Helvetica Neue Light" panose="020B0604020202020204" charset="0"/>
              </a:rPr>
              <a:t>Dynamic, complex, tissue-dependent processes </a:t>
            </a:r>
            <a:r>
              <a:rPr lang="en-US" dirty="0"/>
              <a:t>displacing proton-produced positron emitters </a:t>
            </a:r>
            <a:r>
              <a:rPr lang="en-US" noProof="0" dirty="0">
                <a:solidFill>
                  <a:schemeClr val="dk1"/>
                </a:solidFill>
                <a:latin typeface="Helvetica Neue Light" panose="020B0604020202020204" charset="0"/>
                <a:sym typeface="Helvetica Neue"/>
              </a:rPr>
              <a:t>and</a:t>
            </a:r>
            <a:r>
              <a:rPr lang="en-US" dirty="0"/>
              <a:t> </a:t>
            </a:r>
            <a:r>
              <a:rPr lang="en-US" b="1" noProof="0" dirty="0" err="1">
                <a:solidFill>
                  <a:schemeClr val="dk1"/>
                </a:solidFill>
                <a:latin typeface="Helvetica Neue Light" panose="020B0604020202020204" charset="0"/>
                <a:sym typeface="Helvetica Neue"/>
              </a:rPr>
              <a:t>reduc</a:t>
            </a:r>
            <a:r>
              <a:rPr lang="en-US" b="1" dirty="0" err="1"/>
              <a:t>ing</a:t>
            </a:r>
            <a:r>
              <a:rPr lang="en-US" b="1" noProof="0" dirty="0">
                <a:solidFill>
                  <a:schemeClr val="dk1"/>
                </a:solidFill>
                <a:latin typeface="Helvetica Neue Light" panose="020B0604020202020204" charset="0"/>
                <a:sym typeface="Helvetica Neue"/>
              </a:rPr>
              <a:t> PET image SNR</a:t>
            </a:r>
          </a:p>
        </p:txBody>
      </p:sp>
      <p:pic>
        <p:nvPicPr>
          <p:cNvPr id="11" name="Picture 10">
            <a:extLst>
              <a:ext uri="{FF2B5EF4-FFF2-40B4-BE49-F238E27FC236}">
                <a16:creationId xmlns:a16="http://schemas.microsoft.com/office/drawing/2014/main" id="{2D46134C-D1C9-E4B7-3F26-419D35299F56}"/>
              </a:ext>
            </a:extLst>
          </p:cNvPr>
          <p:cNvPicPr>
            <a:picLocks noChangeAspect="1"/>
          </p:cNvPicPr>
          <p:nvPr/>
        </p:nvPicPr>
        <p:blipFill>
          <a:blip r:embed="rId4"/>
          <a:srcRect l="2173" r="2634" b="1772"/>
          <a:stretch/>
        </p:blipFill>
        <p:spPr>
          <a:xfrm>
            <a:off x="6740965" y="388413"/>
            <a:ext cx="2078800" cy="1628347"/>
          </a:xfrm>
          <a:prstGeom prst="rect">
            <a:avLst/>
          </a:prstGeom>
        </p:spPr>
      </p:pic>
      <p:pic>
        <p:nvPicPr>
          <p:cNvPr id="18" name="Picture 17">
            <a:extLst>
              <a:ext uri="{FF2B5EF4-FFF2-40B4-BE49-F238E27FC236}">
                <a16:creationId xmlns:a16="http://schemas.microsoft.com/office/drawing/2014/main" id="{A6911401-C15E-5EA6-EF11-2BDF630F0188}"/>
              </a:ext>
            </a:extLst>
          </p:cNvPr>
          <p:cNvPicPr>
            <a:picLocks noChangeAspect="1"/>
          </p:cNvPicPr>
          <p:nvPr/>
        </p:nvPicPr>
        <p:blipFill>
          <a:blip r:embed="rId5"/>
          <a:stretch>
            <a:fillRect/>
          </a:stretch>
        </p:blipFill>
        <p:spPr>
          <a:xfrm>
            <a:off x="809385" y="3399227"/>
            <a:ext cx="2263750" cy="347994"/>
          </a:xfrm>
          <a:prstGeom prst="rect">
            <a:avLst/>
          </a:prstGeom>
        </p:spPr>
      </p:pic>
      <p:sp>
        <p:nvSpPr>
          <p:cNvPr id="20" name="TextBox 19">
            <a:extLst>
              <a:ext uri="{FF2B5EF4-FFF2-40B4-BE49-F238E27FC236}">
                <a16:creationId xmlns:a16="http://schemas.microsoft.com/office/drawing/2014/main" id="{76670636-FE26-6324-22D4-8E8218E785F0}"/>
              </a:ext>
            </a:extLst>
          </p:cNvPr>
          <p:cNvSpPr txBox="1"/>
          <p:nvPr/>
        </p:nvSpPr>
        <p:spPr>
          <a:xfrm>
            <a:off x="726525" y="3806781"/>
            <a:ext cx="3043484" cy="307777"/>
          </a:xfrm>
          <a:prstGeom prst="rect">
            <a:avLst/>
          </a:prstGeom>
          <a:noFill/>
        </p:spPr>
        <p:txBody>
          <a:bodyPr wrap="square">
            <a:spAutoFit/>
          </a:bodyPr>
          <a:lstStyle/>
          <a:p>
            <a:r>
              <a:rPr lang="en-US" noProof="0" dirty="0" err="1">
                <a:latin typeface="Helvetica Neue Light" panose="020B0604020202020204" charset="0"/>
              </a:rPr>
              <a:t>λ</a:t>
            </a:r>
            <a:r>
              <a:rPr lang="en-US" baseline="-25000" noProof="0" dirty="0" err="1">
                <a:latin typeface="Helvetica Neue Light" panose="020B0604020202020204" charset="0"/>
              </a:rPr>
              <a:t>B</a:t>
            </a:r>
            <a:r>
              <a:rPr lang="en-US" noProof="0" dirty="0">
                <a:latin typeface="Helvetica Neue Light" panose="020B0604020202020204" charset="0"/>
              </a:rPr>
              <a:t>: Biological Washout Rate</a:t>
            </a:r>
            <a:r>
              <a:rPr lang="en-US" baseline="-25000" noProof="0" dirty="0">
                <a:latin typeface="Helvetica Neue Light" panose="020B0604020202020204" charset="0"/>
              </a:rPr>
              <a:t> </a:t>
            </a:r>
            <a:endParaRPr lang="en-US" noProof="0" dirty="0">
              <a:latin typeface="Helvetica Neue Light" panose="020B0604020202020204" charset="0"/>
            </a:endParaRPr>
          </a:p>
        </p:txBody>
      </p:sp>
      <p:sp>
        <p:nvSpPr>
          <p:cNvPr id="9" name="TextBox 8">
            <a:extLst>
              <a:ext uri="{FF2B5EF4-FFF2-40B4-BE49-F238E27FC236}">
                <a16:creationId xmlns:a16="http://schemas.microsoft.com/office/drawing/2014/main" id="{DA6DA462-D996-E30A-93C0-C7883B68AB32}"/>
              </a:ext>
            </a:extLst>
          </p:cNvPr>
          <p:cNvSpPr txBox="1"/>
          <p:nvPr/>
        </p:nvSpPr>
        <p:spPr>
          <a:xfrm>
            <a:off x="6237461" y="4595646"/>
            <a:ext cx="2906539" cy="523220"/>
          </a:xfrm>
          <a:prstGeom prst="rect">
            <a:avLst/>
          </a:prstGeom>
          <a:noFill/>
        </p:spPr>
        <p:txBody>
          <a:bodyPr wrap="square" rtlCol="0">
            <a:spAutoFit/>
          </a:bodyPr>
          <a:lstStyle/>
          <a:p>
            <a:pPr algn="ctr"/>
            <a:r>
              <a:rPr lang="en-US" noProof="0" dirty="0">
                <a:latin typeface="Helvetica Neue" panose="02000503040000020004" pitchFamily="50" charset="-52"/>
              </a:rPr>
              <a:t>Dynamic post-proton therapy </a:t>
            </a:r>
          </a:p>
          <a:p>
            <a:pPr algn="ctr"/>
            <a:r>
              <a:rPr lang="en-US" noProof="0" dirty="0">
                <a:latin typeface="Helvetica Neue" panose="02000503040000020004" pitchFamily="50" charset="-52"/>
              </a:rPr>
              <a:t>PET</a:t>
            </a:r>
            <a:r>
              <a:rPr lang="en-US" dirty="0">
                <a:latin typeface="Helvetica Neue" panose="02000503040000020004" pitchFamily="50" charset="-52"/>
              </a:rPr>
              <a:t> at </a:t>
            </a:r>
            <a:r>
              <a:rPr lang="en-US" noProof="0" dirty="0">
                <a:latin typeface="Helvetica Neue" panose="02000503040000020004" pitchFamily="50" charset="-52"/>
              </a:rPr>
              <a:t>MGH</a:t>
            </a:r>
          </a:p>
        </p:txBody>
      </p:sp>
      <p:sp>
        <p:nvSpPr>
          <p:cNvPr id="14" name="Google Shape;98;p15">
            <a:extLst>
              <a:ext uri="{FF2B5EF4-FFF2-40B4-BE49-F238E27FC236}">
                <a16:creationId xmlns:a16="http://schemas.microsoft.com/office/drawing/2014/main" id="{50871B1F-34D2-1842-D8CF-947CD27A1B49}"/>
              </a:ext>
            </a:extLst>
          </p:cNvPr>
          <p:cNvSpPr txBox="1"/>
          <p:nvPr/>
        </p:nvSpPr>
        <p:spPr>
          <a:xfrm>
            <a:off x="6187895" y="2980474"/>
            <a:ext cx="616197" cy="335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i="1" noProof="0" dirty="0" err="1">
                <a:solidFill>
                  <a:schemeClr val="dk1"/>
                </a:solidFill>
                <a:latin typeface="Helvetica Neue Light"/>
                <a:ea typeface="Helvetica Neue Light"/>
                <a:cs typeface="Helvetica Neue Light"/>
                <a:sym typeface="Helvetica Neue Light"/>
              </a:rPr>
              <a:t>kBq</a:t>
            </a:r>
            <a:r>
              <a:rPr lang="en-US" sz="1000" i="1" noProof="0" dirty="0">
                <a:solidFill>
                  <a:schemeClr val="dk1"/>
                </a:solidFill>
                <a:latin typeface="Helvetica Neue Light"/>
                <a:ea typeface="Helvetica Neue Light"/>
                <a:cs typeface="Helvetica Neue Light"/>
                <a:sym typeface="Helvetica Neue Light"/>
              </a:rPr>
              <a:t>/cc</a:t>
            </a:r>
          </a:p>
        </p:txBody>
      </p:sp>
      <p:sp>
        <p:nvSpPr>
          <p:cNvPr id="2" name="Google Shape;67;p14">
            <a:extLst>
              <a:ext uri="{FF2B5EF4-FFF2-40B4-BE49-F238E27FC236}">
                <a16:creationId xmlns:a16="http://schemas.microsoft.com/office/drawing/2014/main" id="{44832C3F-2B15-D8D3-F61D-735CAE4E6B47}"/>
              </a:ext>
            </a:extLst>
          </p:cNvPr>
          <p:cNvSpPr txBox="1"/>
          <p:nvPr/>
        </p:nvSpPr>
        <p:spPr>
          <a:xfrm>
            <a:off x="726525" y="146330"/>
            <a:ext cx="7524600" cy="98824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kumimoji="0" lang="en-US" sz="2800" i="0" u="none" strike="noStrike" kern="0" cap="none" spc="0" normalizeH="0" baseline="0" noProof="0" dirty="0">
                <a:ln>
                  <a:noFill/>
                </a:ln>
                <a:solidFill>
                  <a:srgbClr val="000000"/>
                </a:solidFill>
                <a:effectLst/>
                <a:uLnTx/>
                <a:uFillTx/>
                <a:latin typeface="Helvetica Neue Light" panose="020B0604020202020204" charset="0"/>
                <a:sym typeface="Helvetica Neue"/>
              </a:rPr>
              <a:t>Biological washout: </a:t>
            </a:r>
          </a:p>
          <a:p>
            <a:pPr marL="0" lvl="0" indent="0" algn="l" rtl="0">
              <a:spcBef>
                <a:spcPts val="0"/>
              </a:spcBef>
              <a:spcAft>
                <a:spcPts val="0"/>
              </a:spcAft>
              <a:buNone/>
            </a:pPr>
            <a:r>
              <a:rPr kumimoji="0" lang="en-US" sz="2800" b="1" i="0" strike="noStrike" kern="0" cap="none" spc="0" normalizeH="0" baseline="0" noProof="0" dirty="0">
                <a:ln>
                  <a:noFill/>
                </a:ln>
                <a:solidFill>
                  <a:srgbClr val="000000"/>
                </a:solidFill>
                <a:effectLst/>
                <a:uLnTx/>
                <a:uFillTx/>
                <a:latin typeface="Helvetica Neue Light" panose="020B0604020202020204" charset="0"/>
                <a:sym typeface="Helvetica Neue"/>
              </a:rPr>
              <a:t>problem</a:t>
            </a:r>
            <a:r>
              <a:rPr kumimoji="0" lang="en-US" sz="2800" b="0" i="0" u="none" strike="noStrike" kern="0" cap="none" spc="0" normalizeH="0" baseline="0" noProof="0" dirty="0">
                <a:ln>
                  <a:noFill/>
                </a:ln>
                <a:solidFill>
                  <a:srgbClr val="000000"/>
                </a:solidFill>
                <a:effectLst/>
                <a:uLnTx/>
                <a:uFillTx/>
                <a:latin typeface="Helvetica Neue Light" panose="020B0604020202020204" charset="0"/>
                <a:sym typeface="Helvetica Neue"/>
              </a:rPr>
              <a:t> or opportunity?</a:t>
            </a:r>
            <a:br>
              <a:rPr kumimoji="0" lang="en-US" sz="2800" b="1" i="0" u="none" strike="noStrike" kern="0" cap="none" spc="0" normalizeH="0" baseline="0" noProof="0" dirty="0">
                <a:ln>
                  <a:noFill/>
                </a:ln>
                <a:solidFill>
                  <a:srgbClr val="000000"/>
                </a:solidFill>
                <a:effectLst/>
                <a:uLnTx/>
                <a:uFillTx/>
                <a:latin typeface="Helvetica Neue Light" panose="020B0604020202020204" charset="0"/>
                <a:sym typeface="Helvetica Neue"/>
              </a:rPr>
            </a:br>
            <a:endParaRPr lang="en-US" sz="2400" noProof="0" dirty="0">
              <a:solidFill>
                <a:schemeClr val="dk1"/>
              </a:solidFill>
              <a:latin typeface="Helvetica Neue Light" panose="020B0604020202020204" charset="0"/>
              <a:ea typeface="Helvetica Neue"/>
              <a:cs typeface="Helvetica Neue"/>
              <a:sym typeface="Helvetica Neue"/>
            </a:endParaRPr>
          </a:p>
        </p:txBody>
      </p:sp>
      <p:pic>
        <p:nvPicPr>
          <p:cNvPr id="35" name="Picture 34" descr="A close-up of a skull&#10;&#10;AI-generated content may be incorrect.">
            <a:extLst>
              <a:ext uri="{FF2B5EF4-FFF2-40B4-BE49-F238E27FC236}">
                <a16:creationId xmlns:a16="http://schemas.microsoft.com/office/drawing/2014/main" id="{E2BED9D7-6504-DBBC-F9D0-4CDBD92A0AF4}"/>
              </a:ext>
            </a:extLst>
          </p:cNvPr>
          <p:cNvPicPr>
            <a:picLocks noChangeAspect="1"/>
          </p:cNvPicPr>
          <p:nvPr/>
        </p:nvPicPr>
        <p:blipFill>
          <a:blip r:embed="rId6"/>
          <a:srcRect l="20361" t="885" r="2290" b="6196"/>
          <a:stretch/>
        </p:blipFill>
        <p:spPr>
          <a:xfrm>
            <a:off x="6740966" y="2038028"/>
            <a:ext cx="2078800" cy="2497276"/>
          </a:xfrm>
          <a:prstGeom prst="rect">
            <a:avLst/>
          </a:prstGeom>
        </p:spPr>
      </p:pic>
      <p:pic>
        <p:nvPicPr>
          <p:cNvPr id="41" name="Picture 40" descr="A black background with white letters&#10;&#10;AI-generated content may be incorrect.">
            <a:extLst>
              <a:ext uri="{FF2B5EF4-FFF2-40B4-BE49-F238E27FC236}">
                <a16:creationId xmlns:a16="http://schemas.microsoft.com/office/drawing/2014/main" id="{DF3CB1A2-B27B-9B4A-4B15-D64F135DAC64}"/>
              </a:ext>
            </a:extLst>
          </p:cNvPr>
          <p:cNvPicPr>
            <a:picLocks noChangeAspect="1"/>
          </p:cNvPicPr>
          <p:nvPr/>
        </p:nvPicPr>
        <p:blipFill>
          <a:blip r:embed="rId7"/>
          <a:stretch>
            <a:fillRect/>
          </a:stretch>
        </p:blipFill>
        <p:spPr>
          <a:xfrm>
            <a:off x="6717147" y="4105685"/>
            <a:ext cx="1469883" cy="489961"/>
          </a:xfrm>
          <a:prstGeom prst="rect">
            <a:avLst/>
          </a:prstGeom>
        </p:spPr>
      </p:pic>
      <p:pic>
        <p:nvPicPr>
          <p:cNvPr id="43" name="Picture 42">
            <a:extLst>
              <a:ext uri="{FF2B5EF4-FFF2-40B4-BE49-F238E27FC236}">
                <a16:creationId xmlns:a16="http://schemas.microsoft.com/office/drawing/2014/main" id="{2B9D53B5-50B4-146B-5D69-A7156B7B651F}"/>
              </a:ext>
            </a:extLst>
          </p:cNvPr>
          <p:cNvPicPr>
            <a:picLocks noChangeAspect="1"/>
          </p:cNvPicPr>
          <p:nvPr/>
        </p:nvPicPr>
        <p:blipFill>
          <a:blip r:embed="rId8"/>
          <a:stretch>
            <a:fillRect/>
          </a:stretch>
        </p:blipFill>
        <p:spPr>
          <a:xfrm rot="16200000">
            <a:off x="5995067" y="3822936"/>
            <a:ext cx="1287041" cy="157349"/>
          </a:xfrm>
          <a:prstGeom prst="rect">
            <a:avLst/>
          </a:prstGeom>
        </p:spPr>
      </p:pic>
      <p:sp>
        <p:nvSpPr>
          <p:cNvPr id="5" name="TextBox 4">
            <a:extLst>
              <a:ext uri="{FF2B5EF4-FFF2-40B4-BE49-F238E27FC236}">
                <a16:creationId xmlns:a16="http://schemas.microsoft.com/office/drawing/2014/main" id="{820F5A49-87C9-65E8-7DD7-6DF722F8C415}"/>
              </a:ext>
            </a:extLst>
          </p:cNvPr>
          <p:cNvSpPr txBox="1"/>
          <p:nvPr/>
        </p:nvSpPr>
        <p:spPr>
          <a:xfrm>
            <a:off x="1614411" y="4881890"/>
            <a:ext cx="2874414" cy="261610"/>
          </a:xfrm>
          <a:prstGeom prst="rect">
            <a:avLst/>
          </a:prstGeom>
          <a:noFill/>
        </p:spPr>
        <p:txBody>
          <a:bodyPr wrap="square">
            <a:spAutoFit/>
          </a:bodyPr>
          <a:lstStyle/>
          <a:p>
            <a:r>
              <a:rPr lang="en-US" sz="1050" noProof="0" dirty="0">
                <a:latin typeface="Helvetica Neue" panose="02000503040000020004" pitchFamily="50" charset="-52"/>
              </a:rPr>
              <a:t>Credit: Mizuno et al 2003 Phys. Med. Biol.</a:t>
            </a:r>
          </a:p>
        </p:txBody>
      </p:sp>
      <p:pic>
        <p:nvPicPr>
          <p:cNvPr id="6" name="Picture 5">
            <a:extLst>
              <a:ext uri="{FF2B5EF4-FFF2-40B4-BE49-F238E27FC236}">
                <a16:creationId xmlns:a16="http://schemas.microsoft.com/office/drawing/2014/main" id="{550A12F4-6474-797F-920E-A8B0D47C37F1}"/>
              </a:ext>
            </a:extLst>
          </p:cNvPr>
          <p:cNvPicPr>
            <a:picLocks noChangeAspect="1"/>
          </p:cNvPicPr>
          <p:nvPr/>
        </p:nvPicPr>
        <p:blipFill>
          <a:blip r:embed="rId3"/>
          <a:srcRect l="748" t="25024" r="94090" b="38696"/>
          <a:stretch>
            <a:fillRect/>
          </a:stretch>
        </p:blipFill>
        <p:spPr>
          <a:xfrm>
            <a:off x="3378200" y="2875672"/>
            <a:ext cx="171834" cy="947324"/>
          </a:xfrm>
          <a:prstGeom prst="rect">
            <a:avLst/>
          </a:prstGeom>
        </p:spPr>
      </p:pic>
    </p:spTree>
    <p:extLst>
      <p:ext uri="{BB962C8B-B14F-4D97-AF65-F5344CB8AC3E}">
        <p14:creationId xmlns:p14="http://schemas.microsoft.com/office/powerpoint/2010/main" val="358283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8E26260D-CC41-549A-2A0E-4548680E7AF1}"/>
            </a:ext>
          </a:extLst>
        </p:cNvPr>
        <p:cNvGrpSpPr/>
        <p:nvPr/>
      </p:nvGrpSpPr>
      <p:grpSpPr>
        <a:xfrm>
          <a:off x="0" y="0"/>
          <a:ext cx="0" cy="0"/>
          <a:chOff x="0" y="0"/>
          <a:chExt cx="0" cy="0"/>
        </a:xfrm>
      </p:grpSpPr>
      <p:sp>
        <p:nvSpPr>
          <p:cNvPr id="67" name="Google Shape;67;p14">
            <a:extLst>
              <a:ext uri="{FF2B5EF4-FFF2-40B4-BE49-F238E27FC236}">
                <a16:creationId xmlns:a16="http://schemas.microsoft.com/office/drawing/2014/main" id="{FCAA73CE-8E66-F697-4A5A-8467C69AB3C1}"/>
              </a:ext>
            </a:extLst>
          </p:cNvPr>
          <p:cNvSpPr txBox="1"/>
          <p:nvPr/>
        </p:nvSpPr>
        <p:spPr>
          <a:xfrm>
            <a:off x="726525" y="192375"/>
            <a:ext cx="8143156" cy="98999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noProof="0" dirty="0">
                <a:solidFill>
                  <a:schemeClr val="dk1"/>
                </a:solidFill>
                <a:latin typeface="Helvetica Neue Light" panose="020B0604020202020204" charset="0"/>
                <a:ea typeface="Helvetica Neue"/>
                <a:cs typeface="Helvetica Neue"/>
                <a:sym typeface="Helvetica Neue"/>
              </a:rPr>
              <a:t>Proton therapy targets tumors more precisely </a:t>
            </a:r>
            <a:r>
              <a:rPr lang="en-US" sz="2800" b="1" noProof="0" dirty="0" err="1">
                <a:solidFill>
                  <a:schemeClr val="dk1"/>
                </a:solidFill>
                <a:latin typeface="Helvetica Neue Light" panose="020B0604020202020204" charset="0"/>
                <a:ea typeface="Helvetica Neue"/>
                <a:cs typeface="Helvetica Neue"/>
                <a:sym typeface="Helvetica Neue"/>
              </a:rPr>
              <a:t>tha</a:t>
            </a:r>
            <a:r>
              <a:rPr lang="en-US" sz="2800" b="1" dirty="0">
                <a:solidFill>
                  <a:schemeClr val="dk1"/>
                </a:solidFill>
                <a:latin typeface="Helvetica Neue Light" panose="020B0604020202020204" charset="0"/>
                <a:ea typeface="Helvetica Neue"/>
                <a:cs typeface="Helvetica Neue"/>
                <a:sym typeface="Helvetica Neue"/>
              </a:rPr>
              <a:t>n photon-based radiotherapy</a:t>
            </a:r>
            <a:endParaRPr lang="en-US" sz="2800" noProof="0" dirty="0">
              <a:solidFill>
                <a:schemeClr val="dk1"/>
              </a:solidFill>
              <a:latin typeface="Helvetica Neue Light" panose="020B0604020202020204" charset="0"/>
              <a:ea typeface="Helvetica Neue"/>
              <a:cs typeface="Helvetica Neue"/>
              <a:sym typeface="Helvetica Neue"/>
            </a:endParaRPr>
          </a:p>
        </p:txBody>
      </p:sp>
      <p:sp>
        <p:nvSpPr>
          <p:cNvPr id="69" name="Google Shape;69;p14">
            <a:extLst>
              <a:ext uri="{FF2B5EF4-FFF2-40B4-BE49-F238E27FC236}">
                <a16:creationId xmlns:a16="http://schemas.microsoft.com/office/drawing/2014/main" id="{ACC3CEEC-4F52-6405-76ED-22EAEE2051D8}"/>
              </a:ext>
            </a:extLst>
          </p:cNvPr>
          <p:cNvSpPr txBox="1"/>
          <p:nvPr/>
        </p:nvSpPr>
        <p:spPr>
          <a:xfrm>
            <a:off x="750953" y="4044821"/>
            <a:ext cx="725400" cy="35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noProof="0" dirty="0">
                <a:solidFill>
                  <a:schemeClr val="lt1"/>
                </a:solidFill>
                <a:latin typeface="Helvetica Neue Light" panose="020B0604020202020204" charset="0"/>
                <a:ea typeface="Helvetica Neue"/>
                <a:cs typeface="Helvetica Neue"/>
                <a:sym typeface="Helvetica Neue"/>
              </a:rPr>
              <a:t>X-rays</a:t>
            </a:r>
          </a:p>
        </p:txBody>
      </p:sp>
      <p:sp>
        <p:nvSpPr>
          <p:cNvPr id="71" name="Google Shape;71;p14">
            <a:extLst>
              <a:ext uri="{FF2B5EF4-FFF2-40B4-BE49-F238E27FC236}">
                <a16:creationId xmlns:a16="http://schemas.microsoft.com/office/drawing/2014/main" id="{03690465-B8C7-C475-97D8-697BB8257C24}"/>
              </a:ext>
            </a:extLst>
          </p:cNvPr>
          <p:cNvSpPr txBox="1"/>
          <p:nvPr/>
        </p:nvSpPr>
        <p:spPr>
          <a:xfrm>
            <a:off x="635059" y="1223007"/>
            <a:ext cx="7939981" cy="600134"/>
          </a:xfrm>
          <a:prstGeom prst="rect">
            <a:avLst/>
          </a:prstGeom>
          <a:noFill/>
          <a:ln>
            <a:noFill/>
          </a:ln>
        </p:spPr>
        <p:txBody>
          <a:bodyPr spcFirstLastPara="1" wrap="square" lIns="91425" tIns="91425" rIns="91425" bIns="91425" anchor="t" anchorCtr="0">
            <a:spAutoFit/>
          </a:bodyPr>
          <a:lstStyle/>
          <a:p>
            <a:pPr marL="127000">
              <a:lnSpc>
                <a:spcPct val="150000"/>
              </a:lnSpc>
              <a:buClr>
                <a:schemeClr val="dk1"/>
              </a:buClr>
              <a:buSzPts val="1600"/>
            </a:pPr>
            <a:r>
              <a:rPr lang="en-US" sz="1800" b="1" noProof="0" dirty="0">
                <a:solidFill>
                  <a:schemeClr val="dk1"/>
                </a:solidFill>
                <a:latin typeface="Helvetica Neue Light" panose="020B0604020202020204" charset="0"/>
                <a:ea typeface="Helvetica Neue"/>
                <a:cs typeface="Helvetica Neue"/>
                <a:sym typeface="Helvetica Neue"/>
              </a:rPr>
              <a:t>Protons</a:t>
            </a:r>
            <a:r>
              <a:rPr lang="en-US" sz="1800" dirty="0">
                <a:solidFill>
                  <a:schemeClr val="dk1"/>
                </a:solidFill>
                <a:latin typeface="Helvetica Neue Light" panose="020B0604020202020204" charset="0"/>
                <a:ea typeface="Helvetica Neue"/>
                <a:cs typeface="Helvetica Neue"/>
                <a:sym typeface="Helvetica Neue"/>
              </a:rPr>
              <a:t> </a:t>
            </a:r>
            <a:r>
              <a:rPr lang="en-US" sz="1800" noProof="0" dirty="0">
                <a:solidFill>
                  <a:schemeClr val="dk1"/>
                </a:solidFill>
                <a:latin typeface="Helvetica Neue Light" panose="020B0604020202020204" charset="0"/>
                <a:ea typeface="Helvetica Neue"/>
                <a:cs typeface="Helvetica Neue"/>
                <a:sym typeface="Helvetica Neue"/>
              </a:rPr>
              <a:t>deliver most of their energy within the tumor (Bragg </a:t>
            </a:r>
            <a:r>
              <a:rPr lang="en-US" sz="1800" dirty="0">
                <a:solidFill>
                  <a:schemeClr val="dk1"/>
                </a:solidFill>
                <a:latin typeface="Helvetica Neue Light" panose="020B0604020202020204" charset="0"/>
                <a:ea typeface="Helvetica Neue"/>
                <a:cs typeface="Helvetica Neue"/>
                <a:sym typeface="Helvetica Neue"/>
              </a:rPr>
              <a:t>P</a:t>
            </a:r>
            <a:r>
              <a:rPr lang="en-US" sz="1800" noProof="0" dirty="0" err="1">
                <a:solidFill>
                  <a:schemeClr val="dk1"/>
                </a:solidFill>
                <a:latin typeface="Helvetica Neue Light" panose="020B0604020202020204" charset="0"/>
                <a:ea typeface="Helvetica Neue"/>
                <a:cs typeface="Helvetica Neue"/>
                <a:sym typeface="Helvetica Neue"/>
              </a:rPr>
              <a:t>eak</a:t>
            </a:r>
            <a:r>
              <a:rPr lang="en-US" sz="1800" dirty="0"/>
              <a:t>🎯</a:t>
            </a:r>
            <a:r>
              <a:rPr lang="en-US" sz="1800" noProof="0" dirty="0">
                <a:solidFill>
                  <a:schemeClr val="dk1"/>
                </a:solidFill>
                <a:latin typeface="Helvetica Neue Light" panose="020B0604020202020204" charset="0"/>
                <a:ea typeface="Helvetica Neue"/>
                <a:cs typeface="Helvetica Neue"/>
                <a:sym typeface="Helvetica Neue"/>
              </a:rPr>
              <a:t>)</a:t>
            </a:r>
          </a:p>
        </p:txBody>
      </p:sp>
      <p:pic>
        <p:nvPicPr>
          <p:cNvPr id="4" name="Picture 3" descr="A diagram of a person's body&#10;&#10;AI-generated content may be incorrect.">
            <a:extLst>
              <a:ext uri="{FF2B5EF4-FFF2-40B4-BE49-F238E27FC236}">
                <a16:creationId xmlns:a16="http://schemas.microsoft.com/office/drawing/2014/main" id="{E4C3AF7B-D792-A30F-B420-30FB6FBDC9FC}"/>
              </a:ext>
            </a:extLst>
          </p:cNvPr>
          <p:cNvPicPr>
            <a:picLocks noChangeAspect="1"/>
          </p:cNvPicPr>
          <p:nvPr/>
        </p:nvPicPr>
        <p:blipFill>
          <a:blip r:embed="rId3"/>
          <a:srcRect l="53212" t="27273" r="2380"/>
          <a:stretch>
            <a:fillRect/>
          </a:stretch>
        </p:blipFill>
        <p:spPr>
          <a:xfrm>
            <a:off x="4706745" y="2408363"/>
            <a:ext cx="3081946" cy="2285551"/>
          </a:xfrm>
          <a:prstGeom prst="rect">
            <a:avLst/>
          </a:prstGeom>
          <a:ln w="19050">
            <a:noFill/>
          </a:ln>
        </p:spPr>
      </p:pic>
      <p:pic>
        <p:nvPicPr>
          <p:cNvPr id="5" name="Picture 4" descr="A diagram of a person's body&#10;&#10;AI-generated content may be incorrect.">
            <a:extLst>
              <a:ext uri="{FF2B5EF4-FFF2-40B4-BE49-F238E27FC236}">
                <a16:creationId xmlns:a16="http://schemas.microsoft.com/office/drawing/2014/main" id="{E71F5121-0CB0-1184-9912-526C7E9C8F44}"/>
              </a:ext>
            </a:extLst>
          </p:cNvPr>
          <p:cNvPicPr>
            <a:picLocks noChangeAspect="1"/>
          </p:cNvPicPr>
          <p:nvPr/>
        </p:nvPicPr>
        <p:blipFill>
          <a:blip r:embed="rId3"/>
          <a:srcRect l="2187" t="23821" r="52700"/>
          <a:stretch>
            <a:fillRect/>
          </a:stretch>
        </p:blipFill>
        <p:spPr>
          <a:xfrm>
            <a:off x="847488" y="2479496"/>
            <a:ext cx="2945987" cy="2252668"/>
          </a:xfrm>
          <a:prstGeom prst="rect">
            <a:avLst/>
          </a:prstGeom>
        </p:spPr>
      </p:pic>
      <p:sp>
        <p:nvSpPr>
          <p:cNvPr id="14" name="TextBox 13">
            <a:extLst>
              <a:ext uri="{FF2B5EF4-FFF2-40B4-BE49-F238E27FC236}">
                <a16:creationId xmlns:a16="http://schemas.microsoft.com/office/drawing/2014/main" id="{72F8BD52-C697-4D05-60AF-BFC9A5884707}"/>
              </a:ext>
            </a:extLst>
          </p:cNvPr>
          <p:cNvSpPr txBox="1"/>
          <p:nvPr/>
        </p:nvSpPr>
        <p:spPr>
          <a:xfrm>
            <a:off x="460533" y="4783441"/>
            <a:ext cx="1306240" cy="276999"/>
          </a:xfrm>
          <a:prstGeom prst="rect">
            <a:avLst/>
          </a:prstGeom>
          <a:noFill/>
        </p:spPr>
        <p:txBody>
          <a:bodyPr wrap="square" rtlCol="0">
            <a:spAutoFit/>
          </a:bodyPr>
          <a:lstStyle/>
          <a:p>
            <a:pPr algn="r"/>
            <a:r>
              <a:rPr lang="en-US" sz="1200" noProof="0" dirty="0">
                <a:latin typeface="Helvetica Neue" panose="02000503040000020004" pitchFamily="50" charset="-52"/>
              </a:rPr>
              <a:t>Credit: IBA</a:t>
            </a:r>
          </a:p>
        </p:txBody>
      </p:sp>
      <p:pic>
        <p:nvPicPr>
          <p:cNvPr id="3" name="Picture 2" descr="A close-up of a x-ray scan&#10;&#10;AI-generated content may be incorrect.">
            <a:extLst>
              <a:ext uri="{FF2B5EF4-FFF2-40B4-BE49-F238E27FC236}">
                <a16:creationId xmlns:a16="http://schemas.microsoft.com/office/drawing/2014/main" id="{A01F7A7A-E4EE-C50D-7466-14D8825AC676}"/>
              </a:ext>
            </a:extLst>
          </p:cNvPr>
          <p:cNvPicPr>
            <a:picLocks noChangeAspect="1"/>
          </p:cNvPicPr>
          <p:nvPr/>
        </p:nvPicPr>
        <p:blipFill>
          <a:blip r:embed="rId4"/>
          <a:srcRect t="6188" r="49439"/>
          <a:stretch>
            <a:fillRect/>
          </a:stretch>
        </p:blipFill>
        <p:spPr>
          <a:xfrm>
            <a:off x="915027" y="2304413"/>
            <a:ext cx="2942270" cy="2661321"/>
          </a:xfrm>
          <a:prstGeom prst="rect">
            <a:avLst/>
          </a:prstGeom>
        </p:spPr>
      </p:pic>
      <p:cxnSp>
        <p:nvCxnSpPr>
          <p:cNvPr id="9" name="Straight Connector 8">
            <a:extLst>
              <a:ext uri="{FF2B5EF4-FFF2-40B4-BE49-F238E27FC236}">
                <a16:creationId xmlns:a16="http://schemas.microsoft.com/office/drawing/2014/main" id="{D958A605-3FA2-7A0A-F668-289318F21E88}"/>
              </a:ext>
            </a:extLst>
          </p:cNvPr>
          <p:cNvCxnSpPr/>
          <p:nvPr/>
        </p:nvCxnSpPr>
        <p:spPr>
          <a:xfrm>
            <a:off x="851338" y="2212506"/>
            <a:ext cx="30059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2371134-EE67-6525-72D2-088E540D9DD4}"/>
              </a:ext>
            </a:extLst>
          </p:cNvPr>
          <p:cNvCxnSpPr/>
          <p:nvPr/>
        </p:nvCxnSpPr>
        <p:spPr>
          <a:xfrm>
            <a:off x="4745086" y="2215721"/>
            <a:ext cx="3005959"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Google Shape;71;p14">
            <a:extLst>
              <a:ext uri="{FF2B5EF4-FFF2-40B4-BE49-F238E27FC236}">
                <a16:creationId xmlns:a16="http://schemas.microsoft.com/office/drawing/2014/main" id="{E6F22D32-8643-7AF5-CD0A-77B84B710223}"/>
              </a:ext>
            </a:extLst>
          </p:cNvPr>
          <p:cNvSpPr txBox="1"/>
          <p:nvPr/>
        </p:nvSpPr>
        <p:spPr>
          <a:xfrm>
            <a:off x="635059" y="1695547"/>
            <a:ext cx="3148490" cy="600134"/>
          </a:xfrm>
          <a:prstGeom prst="rect">
            <a:avLst/>
          </a:prstGeom>
          <a:noFill/>
          <a:ln>
            <a:noFill/>
          </a:ln>
        </p:spPr>
        <p:txBody>
          <a:bodyPr spcFirstLastPara="1" wrap="square" lIns="91425" tIns="91425" rIns="91425" bIns="91425" anchor="t" anchorCtr="0">
            <a:spAutoFit/>
          </a:bodyPr>
          <a:lstStyle/>
          <a:p>
            <a:pPr marL="127000" lvl="0" algn="l" rtl="0">
              <a:lnSpc>
                <a:spcPct val="150000"/>
              </a:lnSpc>
              <a:spcBef>
                <a:spcPts val="0"/>
              </a:spcBef>
              <a:spcAft>
                <a:spcPts val="0"/>
              </a:spcAft>
              <a:buClr>
                <a:schemeClr val="dk1"/>
              </a:buClr>
              <a:buSzPts val="1600"/>
            </a:pPr>
            <a:r>
              <a:rPr lang="en-US" sz="1800" noProof="0" dirty="0">
                <a:solidFill>
                  <a:schemeClr val="dk1"/>
                </a:solidFill>
                <a:latin typeface="Helvetica Neue Light" panose="020B0604020202020204" charset="0"/>
                <a:ea typeface="Helvetica Neue"/>
                <a:cs typeface="Helvetica Neue"/>
                <a:sym typeface="Helvetica Neue"/>
              </a:rPr>
              <a:t>Photon-based radiotherapy</a:t>
            </a:r>
          </a:p>
        </p:txBody>
      </p:sp>
      <p:sp>
        <p:nvSpPr>
          <p:cNvPr id="13" name="Google Shape;71;p14">
            <a:extLst>
              <a:ext uri="{FF2B5EF4-FFF2-40B4-BE49-F238E27FC236}">
                <a16:creationId xmlns:a16="http://schemas.microsoft.com/office/drawing/2014/main" id="{14F245B8-6569-5509-698A-14AA1ADE99FE}"/>
              </a:ext>
            </a:extLst>
          </p:cNvPr>
          <p:cNvSpPr txBox="1"/>
          <p:nvPr/>
        </p:nvSpPr>
        <p:spPr>
          <a:xfrm>
            <a:off x="4556538" y="1704279"/>
            <a:ext cx="3148490" cy="600134"/>
          </a:xfrm>
          <a:prstGeom prst="rect">
            <a:avLst/>
          </a:prstGeom>
          <a:noFill/>
          <a:ln>
            <a:noFill/>
          </a:ln>
        </p:spPr>
        <p:txBody>
          <a:bodyPr spcFirstLastPara="1" wrap="square" lIns="91425" tIns="91425" rIns="91425" bIns="91425" anchor="t" anchorCtr="0">
            <a:spAutoFit/>
          </a:bodyPr>
          <a:lstStyle/>
          <a:p>
            <a:pPr marL="127000" lvl="0" algn="l" rtl="0">
              <a:lnSpc>
                <a:spcPct val="150000"/>
              </a:lnSpc>
              <a:spcBef>
                <a:spcPts val="0"/>
              </a:spcBef>
              <a:spcAft>
                <a:spcPts val="0"/>
              </a:spcAft>
              <a:buClr>
                <a:schemeClr val="dk1"/>
              </a:buClr>
              <a:buSzPts val="1600"/>
            </a:pPr>
            <a:r>
              <a:rPr lang="en-US" sz="1800" b="1" noProof="0" dirty="0">
                <a:solidFill>
                  <a:schemeClr val="dk1"/>
                </a:solidFill>
                <a:latin typeface="Helvetica Neue Light" panose="020B0604020202020204" charset="0"/>
                <a:ea typeface="Helvetica Neue"/>
                <a:cs typeface="Helvetica Neue"/>
                <a:sym typeface="Helvetica Neue"/>
              </a:rPr>
              <a:t>Proton</a:t>
            </a:r>
            <a:r>
              <a:rPr lang="en-US" sz="1800" noProof="0" dirty="0">
                <a:solidFill>
                  <a:schemeClr val="dk1"/>
                </a:solidFill>
                <a:latin typeface="Helvetica Neue Light" panose="020B0604020202020204" charset="0"/>
                <a:ea typeface="Helvetica Neue"/>
                <a:cs typeface="Helvetica Neue"/>
                <a:sym typeface="Helvetica Neue"/>
              </a:rPr>
              <a:t> therapy</a:t>
            </a:r>
          </a:p>
        </p:txBody>
      </p:sp>
      <p:pic>
        <p:nvPicPr>
          <p:cNvPr id="15" name="Picture 14" descr="A close-up of a x-ray scan&#10;&#10;AI-generated content may be incorrect.">
            <a:extLst>
              <a:ext uri="{FF2B5EF4-FFF2-40B4-BE49-F238E27FC236}">
                <a16:creationId xmlns:a16="http://schemas.microsoft.com/office/drawing/2014/main" id="{75BF56E5-7A90-9D51-809E-183673916129}"/>
              </a:ext>
            </a:extLst>
          </p:cNvPr>
          <p:cNvPicPr>
            <a:picLocks noChangeAspect="1"/>
          </p:cNvPicPr>
          <p:nvPr/>
        </p:nvPicPr>
        <p:blipFill>
          <a:blip r:embed="rId4"/>
          <a:srcRect l="49878" t="6434"/>
          <a:stretch>
            <a:fillRect/>
          </a:stretch>
        </p:blipFill>
        <p:spPr>
          <a:xfrm>
            <a:off x="4811104" y="2332163"/>
            <a:ext cx="2893924" cy="2633571"/>
          </a:xfrm>
          <a:prstGeom prst="rect">
            <a:avLst/>
          </a:prstGeom>
        </p:spPr>
      </p:pic>
    </p:spTree>
    <p:extLst>
      <p:ext uri="{BB962C8B-B14F-4D97-AF65-F5344CB8AC3E}">
        <p14:creationId xmlns:p14="http://schemas.microsoft.com/office/powerpoint/2010/main" val="10552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E03E9F3-3375-B514-52DA-59DA64B75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3682" y="452510"/>
            <a:ext cx="3348262" cy="39592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DB97233-C69B-8349-1E15-454CB1090003}"/>
              </a:ext>
            </a:extLst>
          </p:cNvPr>
          <p:cNvSpPr txBox="1"/>
          <p:nvPr/>
        </p:nvSpPr>
        <p:spPr>
          <a:xfrm>
            <a:off x="6929121" y="1249706"/>
            <a:ext cx="985520" cy="307777"/>
          </a:xfrm>
          <a:prstGeom prst="rect">
            <a:avLst/>
          </a:prstGeom>
          <a:noFill/>
        </p:spPr>
        <p:txBody>
          <a:bodyPr wrap="square" rtlCol="0">
            <a:spAutoFit/>
          </a:bodyPr>
          <a:lstStyle/>
          <a:p>
            <a:r>
              <a:rPr lang="en-US" b="1" noProof="0" dirty="0">
                <a:latin typeface="Helvetica Neue Light" panose="020B0604020202020204" charset="0"/>
              </a:rPr>
              <a:t>Perfused</a:t>
            </a:r>
          </a:p>
        </p:txBody>
      </p:sp>
      <p:sp>
        <p:nvSpPr>
          <p:cNvPr id="12" name="TextBox 11">
            <a:extLst>
              <a:ext uri="{FF2B5EF4-FFF2-40B4-BE49-F238E27FC236}">
                <a16:creationId xmlns:a16="http://schemas.microsoft.com/office/drawing/2014/main" id="{B35DCC71-A3A4-D589-8BB9-D241B0F85148}"/>
              </a:ext>
            </a:extLst>
          </p:cNvPr>
          <p:cNvSpPr txBox="1"/>
          <p:nvPr/>
        </p:nvSpPr>
        <p:spPr>
          <a:xfrm>
            <a:off x="8087716" y="2882876"/>
            <a:ext cx="873464" cy="307777"/>
          </a:xfrm>
          <a:prstGeom prst="rect">
            <a:avLst/>
          </a:prstGeom>
          <a:noFill/>
        </p:spPr>
        <p:txBody>
          <a:bodyPr wrap="square" rtlCol="0">
            <a:spAutoFit/>
          </a:bodyPr>
          <a:lstStyle/>
          <a:p>
            <a:r>
              <a:rPr lang="en-US" b="1" noProof="0" dirty="0">
                <a:latin typeface="Helvetica Neue Light" panose="020B0604020202020204" charset="0"/>
              </a:rPr>
              <a:t>Hypoxic</a:t>
            </a:r>
          </a:p>
        </p:txBody>
      </p:sp>
      <p:sp>
        <p:nvSpPr>
          <p:cNvPr id="13" name="TextBox 12">
            <a:extLst>
              <a:ext uri="{FF2B5EF4-FFF2-40B4-BE49-F238E27FC236}">
                <a16:creationId xmlns:a16="http://schemas.microsoft.com/office/drawing/2014/main" id="{83B3865D-0E17-D561-2A2F-A4830C25576C}"/>
              </a:ext>
            </a:extLst>
          </p:cNvPr>
          <p:cNvSpPr txBox="1"/>
          <p:nvPr/>
        </p:nvSpPr>
        <p:spPr>
          <a:xfrm>
            <a:off x="5836176" y="4478059"/>
            <a:ext cx="3229541" cy="523220"/>
          </a:xfrm>
          <a:prstGeom prst="rect">
            <a:avLst/>
          </a:prstGeom>
          <a:noFill/>
        </p:spPr>
        <p:txBody>
          <a:bodyPr wrap="square">
            <a:spAutoFit/>
          </a:bodyPr>
          <a:lstStyle/>
          <a:p>
            <a:r>
              <a:rPr lang="en-US" dirty="0">
                <a:latin typeface="Helvetica Neue" panose="02000503040000020004" pitchFamily="50" charset="-52"/>
              </a:rPr>
              <a:t>* </a:t>
            </a:r>
            <a:r>
              <a:rPr lang="en-US" noProof="0" dirty="0" err="1">
                <a:latin typeface="Roboto Light" panose="02000000000000000000" pitchFamily="2" charset="0"/>
                <a:ea typeface="Roboto Light" panose="02000000000000000000" pitchFamily="2" charset="0"/>
              </a:rPr>
              <a:t>Toramatsu</a:t>
            </a:r>
            <a:r>
              <a:rPr lang="en-US" noProof="0" dirty="0">
                <a:latin typeface="Roboto Light" panose="02000000000000000000" pitchFamily="2" charset="0"/>
                <a:ea typeface="Roboto Light" panose="02000000000000000000" pitchFamily="2" charset="0"/>
              </a:rPr>
              <a:t> et al., Phys Med Biol, 2022 </a:t>
            </a:r>
          </a:p>
          <a:p>
            <a:r>
              <a:rPr lang="en-US" dirty="0">
                <a:latin typeface="Roboto Light" panose="02000000000000000000" pitchFamily="2" charset="0"/>
                <a:ea typeface="Roboto Light" panose="02000000000000000000" pitchFamily="2" charset="0"/>
              </a:rPr>
              <a:t>   Fiedler et al., Acta </a:t>
            </a:r>
            <a:r>
              <a:rPr lang="en-US" dirty="0" err="1">
                <a:latin typeface="Roboto Light" panose="02000000000000000000" pitchFamily="2" charset="0"/>
                <a:ea typeface="Roboto Light" panose="02000000000000000000" pitchFamily="2" charset="0"/>
              </a:rPr>
              <a:t>Oncologica</a:t>
            </a:r>
            <a:r>
              <a:rPr lang="en-US" dirty="0">
                <a:latin typeface="Roboto Light" panose="02000000000000000000" pitchFamily="2" charset="0"/>
                <a:ea typeface="Roboto Light" panose="02000000000000000000" pitchFamily="2" charset="0"/>
              </a:rPr>
              <a:t> 2010</a:t>
            </a:r>
          </a:p>
        </p:txBody>
      </p:sp>
      <p:sp>
        <p:nvSpPr>
          <p:cNvPr id="8" name="Google Shape;244;p13">
            <a:extLst>
              <a:ext uri="{FF2B5EF4-FFF2-40B4-BE49-F238E27FC236}">
                <a16:creationId xmlns:a16="http://schemas.microsoft.com/office/drawing/2014/main" id="{6B78DBAE-5F9E-B48A-5E81-B1938F0AA898}"/>
              </a:ext>
            </a:extLst>
          </p:cNvPr>
          <p:cNvSpPr txBox="1"/>
          <p:nvPr/>
        </p:nvSpPr>
        <p:spPr>
          <a:xfrm rot="16200000">
            <a:off x="5108627" y="3061224"/>
            <a:ext cx="1439038" cy="300539"/>
          </a:xfrm>
          <a:prstGeom prst="rect">
            <a:avLst/>
          </a:prstGeom>
          <a:noFill/>
          <a:ln>
            <a:noFill/>
          </a:ln>
        </p:spPr>
        <p:txBody>
          <a:bodyPr spcFirstLastPara="1" wrap="square" lIns="42136" tIns="42136" rIns="42136" bIns="42136" anchor="t" anchorCtr="0">
            <a:spAutoFit/>
          </a:bodyPr>
          <a:lstStyle/>
          <a:p>
            <a:r>
              <a:rPr lang="en-US" noProof="0" dirty="0">
                <a:solidFill>
                  <a:schemeClr val="tx1"/>
                </a:solidFill>
                <a:latin typeface="Helvetica Neue Light" panose="020B0604020202020204" charset="0"/>
                <a:ea typeface="Helvetica Neue"/>
                <a:cs typeface="Helvetica Neue"/>
                <a:sym typeface="Helvetica Neue"/>
              </a:rPr>
              <a:t>Washout Rate</a:t>
            </a:r>
            <a:endParaRPr lang="en-US" sz="1600" noProof="0" dirty="0">
              <a:solidFill>
                <a:schemeClr val="tx1"/>
              </a:solidFill>
            </a:endParaRPr>
          </a:p>
        </p:txBody>
      </p:sp>
      <p:sp>
        <p:nvSpPr>
          <p:cNvPr id="16" name="TextBox 15">
            <a:extLst>
              <a:ext uri="{FF2B5EF4-FFF2-40B4-BE49-F238E27FC236}">
                <a16:creationId xmlns:a16="http://schemas.microsoft.com/office/drawing/2014/main" id="{97028EA0-0525-54AB-CB30-7D5413BBA8C5}"/>
              </a:ext>
            </a:extLst>
          </p:cNvPr>
          <p:cNvSpPr txBox="1"/>
          <p:nvPr/>
        </p:nvSpPr>
        <p:spPr>
          <a:xfrm>
            <a:off x="616408" y="3525521"/>
            <a:ext cx="4107992" cy="1298112"/>
          </a:xfrm>
          <a:prstGeom prst="rect">
            <a:avLst/>
          </a:prstGeom>
          <a:noFill/>
        </p:spPr>
        <p:txBody>
          <a:bodyPr wrap="square">
            <a:spAutoFit/>
          </a:bodyPr>
          <a:lstStyle/>
          <a:p>
            <a:pPr marL="114300" marR="0" lvl="0" indent="0" algn="l" defTabSz="914400" rtl="0" eaLnBrk="1" fontAlgn="auto" latinLnBrk="0" hangingPunct="1">
              <a:lnSpc>
                <a:spcPct val="150000"/>
              </a:lnSpc>
              <a:spcBef>
                <a:spcPts val="0"/>
              </a:spcBef>
              <a:spcAft>
                <a:spcPts val="0"/>
              </a:spcAft>
              <a:buClr>
                <a:srgbClr val="000000"/>
              </a:buClr>
              <a:buSzPts val="1800"/>
              <a:buFont typeface="Helvetica Neue"/>
              <a:buNone/>
              <a:tabLst/>
              <a:defRPr/>
            </a:pPr>
            <a:r>
              <a:rPr kumimoji="0" lang="en-US" sz="1800" b="0" i="0" u="none" strike="noStrike" kern="0" cap="none" spc="0" normalizeH="0" baseline="0" noProof="0" dirty="0">
                <a:ln>
                  <a:noFill/>
                </a:ln>
                <a:solidFill>
                  <a:srgbClr val="000000"/>
                </a:solidFill>
                <a:effectLst/>
                <a:uLnTx/>
                <a:uFillTx/>
                <a:latin typeface="Helvetica Neue Light" panose="020B0604020202020204" charset="0"/>
                <a:sym typeface="Helvetica Neue"/>
              </a:rPr>
              <a:t>Can accurate washout mapping at </a:t>
            </a:r>
            <a:r>
              <a:rPr lang="en-US" sz="1800" b="1" dirty="0">
                <a:latin typeface="Helvetica Neue Light" panose="020B0604020202020204" charset="0"/>
                <a:sym typeface="Helvetica Neue"/>
              </a:rPr>
              <a:t>intra</a:t>
            </a:r>
            <a:r>
              <a:rPr kumimoji="0" lang="en-US" sz="1800" b="1" i="0" u="none" strike="noStrike" kern="0" cap="none" spc="0" normalizeH="0" baseline="0" noProof="0" dirty="0">
                <a:ln>
                  <a:noFill/>
                </a:ln>
                <a:solidFill>
                  <a:srgbClr val="000000"/>
                </a:solidFill>
                <a:effectLst/>
                <a:uLnTx/>
                <a:uFillTx/>
                <a:latin typeface="Helvetica Neue Light" panose="020B0604020202020204" charset="0"/>
                <a:sym typeface="Helvetica Neue"/>
              </a:rPr>
              <a:t>tumoral scales </a:t>
            </a:r>
            <a:r>
              <a:rPr kumimoji="0" lang="en-US" sz="1800" b="0" i="0" u="none" strike="noStrike" kern="0" cap="none" spc="0" normalizeH="0" baseline="0" noProof="0" dirty="0">
                <a:ln>
                  <a:noFill/>
                </a:ln>
                <a:solidFill>
                  <a:srgbClr val="000000"/>
                </a:solidFill>
                <a:effectLst/>
                <a:uLnTx/>
                <a:uFillTx/>
                <a:latin typeface="Helvetica Neue Light" panose="020B0604020202020204" charset="0"/>
                <a:sym typeface="Helvetica Neue"/>
              </a:rPr>
              <a:t>provide </a:t>
            </a:r>
            <a:r>
              <a:rPr kumimoji="0" lang="en-US" sz="1800" b="1" i="0" u="none" strike="noStrike" kern="0" cap="none" spc="0" normalizeH="0" baseline="0" noProof="0" dirty="0">
                <a:ln>
                  <a:noFill/>
                </a:ln>
                <a:solidFill>
                  <a:srgbClr val="000000"/>
                </a:solidFill>
                <a:effectLst/>
                <a:uLnTx/>
                <a:uFillTx/>
                <a:latin typeface="Helvetica Neue Light" panose="020B0604020202020204" charset="0"/>
                <a:sym typeface="Helvetica Neue"/>
              </a:rPr>
              <a:t>clinically relevant information</a:t>
            </a:r>
            <a:r>
              <a:rPr kumimoji="0" lang="en-US" sz="1800" b="0" i="0" u="none" strike="noStrike" kern="0" cap="none" spc="0" normalizeH="0" baseline="0" noProof="0" dirty="0">
                <a:ln>
                  <a:noFill/>
                </a:ln>
                <a:solidFill>
                  <a:srgbClr val="000000"/>
                </a:solidFill>
                <a:effectLst/>
                <a:uLnTx/>
                <a:uFillTx/>
                <a:latin typeface="Helvetica Neue Light" panose="020B0604020202020204" charset="0"/>
                <a:sym typeface="Helvetica Neue"/>
              </a:rPr>
              <a:t>?</a:t>
            </a:r>
          </a:p>
        </p:txBody>
      </p:sp>
      <p:sp>
        <p:nvSpPr>
          <p:cNvPr id="21" name="TextBox 20">
            <a:extLst>
              <a:ext uri="{FF2B5EF4-FFF2-40B4-BE49-F238E27FC236}">
                <a16:creationId xmlns:a16="http://schemas.microsoft.com/office/drawing/2014/main" id="{B15EA109-2792-C154-E4D2-F3BD47387B81}"/>
              </a:ext>
            </a:extLst>
          </p:cNvPr>
          <p:cNvSpPr txBox="1"/>
          <p:nvPr/>
        </p:nvSpPr>
        <p:spPr>
          <a:xfrm>
            <a:off x="609774" y="1198099"/>
            <a:ext cx="5063908" cy="1298112"/>
          </a:xfrm>
          <a:prstGeom prst="rect">
            <a:avLst/>
          </a:prstGeom>
          <a:noFill/>
        </p:spPr>
        <p:txBody>
          <a:bodyPr wrap="square">
            <a:spAutoFit/>
          </a:bodyPr>
          <a:lstStyle/>
          <a:p>
            <a:pPr marL="114300" lvl="0" algn="l" rtl="0">
              <a:lnSpc>
                <a:spcPct val="150000"/>
              </a:lnSpc>
              <a:spcBef>
                <a:spcPts val="0"/>
              </a:spcBef>
              <a:spcAft>
                <a:spcPts val="0"/>
              </a:spcAft>
              <a:buClr>
                <a:schemeClr val="dk1"/>
              </a:buClr>
              <a:buSzPts val="1800"/>
            </a:pPr>
            <a:r>
              <a:rPr lang="en-US" sz="1800" noProof="0" dirty="0">
                <a:solidFill>
                  <a:schemeClr val="dk1"/>
                </a:solidFill>
                <a:latin typeface="Helvetica Neue Light" panose="020B0604020202020204" charset="0"/>
                <a:ea typeface="Helvetica Neue"/>
                <a:cs typeface="Helvetica Neue"/>
                <a:sym typeface="Helvetica Neue"/>
              </a:rPr>
              <a:t>Washout can be </a:t>
            </a:r>
            <a:r>
              <a:rPr lang="en-US" sz="1800" dirty="0">
                <a:solidFill>
                  <a:schemeClr val="dk1"/>
                </a:solidFill>
                <a:latin typeface="Helvetica Neue Light" panose="020B0604020202020204" charset="0"/>
                <a:ea typeface="Helvetica Neue"/>
                <a:cs typeface="Helvetica Neue"/>
                <a:sym typeface="Helvetica Neue"/>
              </a:rPr>
              <a:t>estimated with </a:t>
            </a:r>
            <a:r>
              <a:rPr lang="en-US" sz="1800" b="1" dirty="0">
                <a:solidFill>
                  <a:schemeClr val="dk1"/>
                </a:solidFill>
                <a:latin typeface="Helvetica Neue Light" panose="020B0604020202020204" charset="0"/>
                <a:ea typeface="Helvetica Neue"/>
                <a:cs typeface="Helvetica Neue"/>
                <a:sym typeface="Helvetica Neue"/>
              </a:rPr>
              <a:t>dynamic PET </a:t>
            </a:r>
            <a:r>
              <a:rPr lang="en-US" sz="1800" dirty="0">
                <a:solidFill>
                  <a:schemeClr val="dk1"/>
                </a:solidFill>
                <a:latin typeface="Helvetica Neue Light" panose="020B0604020202020204" charset="0"/>
                <a:ea typeface="Helvetica Neue"/>
                <a:cs typeface="Helvetica Neue"/>
                <a:sym typeface="Helvetica Neue"/>
              </a:rPr>
              <a:t>post-treatment to </a:t>
            </a:r>
            <a:r>
              <a:rPr lang="en-US" sz="1800" b="1" dirty="0">
                <a:solidFill>
                  <a:schemeClr val="dk1"/>
                </a:solidFill>
                <a:latin typeface="Helvetica Neue Light" panose="020B0604020202020204" charset="0"/>
                <a:ea typeface="Helvetica Neue"/>
                <a:cs typeface="Helvetica Neue"/>
                <a:sym typeface="Helvetica Neue"/>
              </a:rPr>
              <a:t>correct it </a:t>
            </a:r>
            <a:r>
              <a:rPr lang="en-US" sz="1800" dirty="0">
                <a:solidFill>
                  <a:schemeClr val="dk1"/>
                </a:solidFill>
                <a:latin typeface="Helvetica Neue Light" panose="020B0604020202020204" charset="0"/>
                <a:ea typeface="Helvetica Neue"/>
                <a:cs typeface="Helvetica Neue"/>
                <a:sym typeface="Helvetica Neue"/>
              </a:rPr>
              <a:t>and</a:t>
            </a:r>
            <a:r>
              <a:rPr lang="en-US" sz="1800" b="1" dirty="0">
                <a:solidFill>
                  <a:schemeClr val="dk1"/>
                </a:solidFill>
                <a:latin typeface="Helvetica Neue Light" panose="020B0604020202020204" charset="0"/>
                <a:ea typeface="Helvetica Neue"/>
                <a:cs typeface="Helvetica Neue"/>
                <a:sym typeface="Helvetica Neue"/>
              </a:rPr>
              <a:t> inform </a:t>
            </a:r>
            <a:r>
              <a:rPr lang="en-US" sz="1800" b="1" noProof="0" dirty="0">
                <a:solidFill>
                  <a:schemeClr val="dk1"/>
                </a:solidFill>
                <a:latin typeface="Helvetica Neue Light" panose="020B0604020202020204" charset="0"/>
                <a:ea typeface="Helvetica Neue"/>
                <a:cs typeface="Helvetica Neue"/>
                <a:sym typeface="Helvetica Neue"/>
              </a:rPr>
              <a:t>tumoral status </a:t>
            </a:r>
            <a:r>
              <a:rPr lang="en-US" sz="1800" noProof="0" dirty="0">
                <a:solidFill>
                  <a:schemeClr val="dk1"/>
                </a:solidFill>
                <a:latin typeface="Helvetica Neue Light" panose="020B0604020202020204" charset="0"/>
                <a:ea typeface="Helvetica Neue"/>
                <a:cs typeface="Helvetica Neue"/>
                <a:sym typeface="Helvetica Neue"/>
              </a:rPr>
              <a:t>(vascularity, tissue response*)</a:t>
            </a:r>
          </a:p>
        </p:txBody>
      </p:sp>
      <p:sp>
        <p:nvSpPr>
          <p:cNvPr id="2" name="Google Shape;67;p14">
            <a:extLst>
              <a:ext uri="{FF2B5EF4-FFF2-40B4-BE49-F238E27FC236}">
                <a16:creationId xmlns:a16="http://schemas.microsoft.com/office/drawing/2014/main" id="{A108FF0A-FF6D-6A2F-C1E3-0318330DF7E8}"/>
              </a:ext>
            </a:extLst>
          </p:cNvPr>
          <p:cNvSpPr txBox="1"/>
          <p:nvPr/>
        </p:nvSpPr>
        <p:spPr>
          <a:xfrm>
            <a:off x="726525" y="146330"/>
            <a:ext cx="7524600" cy="98824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kumimoji="0" lang="en-US" sz="2800" i="0" u="none" strike="noStrike" kern="0" cap="none" spc="0" normalizeH="0" baseline="0" noProof="0" dirty="0">
                <a:ln>
                  <a:noFill/>
                </a:ln>
                <a:solidFill>
                  <a:srgbClr val="000000"/>
                </a:solidFill>
                <a:effectLst/>
                <a:uLnTx/>
                <a:uFillTx/>
                <a:latin typeface="Helvetica Neue Light" panose="020B0604020202020204" charset="0"/>
                <a:sym typeface="Helvetica Neue"/>
              </a:rPr>
              <a:t>Biological washout: </a:t>
            </a:r>
          </a:p>
          <a:p>
            <a:pPr marL="0" lvl="0" indent="0" algn="l" rtl="0">
              <a:spcBef>
                <a:spcPts val="0"/>
              </a:spcBef>
              <a:spcAft>
                <a:spcPts val="0"/>
              </a:spcAft>
              <a:buNone/>
            </a:pPr>
            <a:r>
              <a:rPr kumimoji="0" lang="en-US" sz="2800" i="0" strike="noStrike" kern="0" cap="none" spc="0" normalizeH="0" baseline="0" noProof="0" dirty="0">
                <a:ln>
                  <a:noFill/>
                </a:ln>
                <a:solidFill>
                  <a:srgbClr val="000000"/>
                </a:solidFill>
                <a:effectLst/>
                <a:uLnTx/>
                <a:uFillTx/>
                <a:latin typeface="Helvetica Neue Light" panose="020B0604020202020204" charset="0"/>
                <a:sym typeface="Helvetica Neue"/>
              </a:rPr>
              <a:t>problem</a:t>
            </a:r>
            <a:r>
              <a:rPr kumimoji="0" lang="en-US" sz="2800" b="0" i="0" u="none" strike="noStrike" kern="0" cap="none" spc="0" normalizeH="0" baseline="0" noProof="0" dirty="0">
                <a:ln>
                  <a:noFill/>
                </a:ln>
                <a:solidFill>
                  <a:srgbClr val="000000"/>
                </a:solidFill>
                <a:effectLst/>
                <a:uLnTx/>
                <a:uFillTx/>
                <a:latin typeface="Helvetica Neue Light" panose="020B0604020202020204" charset="0"/>
                <a:sym typeface="Helvetica Neue"/>
              </a:rPr>
              <a:t> or </a:t>
            </a:r>
            <a:r>
              <a:rPr kumimoji="0" lang="en-US" sz="2800" b="1" i="0" u="none" strike="noStrike" kern="0" cap="none" spc="0" normalizeH="0" baseline="0" noProof="0" dirty="0">
                <a:ln>
                  <a:noFill/>
                </a:ln>
                <a:solidFill>
                  <a:srgbClr val="000000"/>
                </a:solidFill>
                <a:effectLst/>
                <a:uLnTx/>
                <a:uFillTx/>
                <a:latin typeface="Helvetica Neue Light" panose="020B0604020202020204" charset="0"/>
                <a:sym typeface="Helvetica Neue"/>
              </a:rPr>
              <a:t>opportunity</a:t>
            </a:r>
            <a:r>
              <a:rPr kumimoji="0" lang="en-US" sz="2800" b="0" i="0" u="none" strike="noStrike" kern="0" cap="none" spc="0" normalizeH="0" baseline="0" noProof="0" dirty="0">
                <a:ln>
                  <a:noFill/>
                </a:ln>
                <a:solidFill>
                  <a:srgbClr val="000000"/>
                </a:solidFill>
                <a:effectLst/>
                <a:uLnTx/>
                <a:uFillTx/>
                <a:latin typeface="Helvetica Neue Light" panose="020B0604020202020204" charset="0"/>
                <a:sym typeface="Helvetica Neue"/>
              </a:rPr>
              <a:t>?</a:t>
            </a:r>
            <a:br>
              <a:rPr kumimoji="0" lang="en-US" sz="2800" b="1" i="0" u="none" strike="noStrike" kern="0" cap="none" spc="0" normalizeH="0" baseline="0" noProof="0" dirty="0">
                <a:ln>
                  <a:noFill/>
                </a:ln>
                <a:solidFill>
                  <a:srgbClr val="000000"/>
                </a:solidFill>
                <a:effectLst/>
                <a:uLnTx/>
                <a:uFillTx/>
                <a:latin typeface="Helvetica Neue Light" panose="020B0604020202020204" charset="0"/>
                <a:sym typeface="Helvetica Neue"/>
              </a:rPr>
            </a:br>
            <a:endParaRPr lang="en-US" sz="2400" noProof="0" dirty="0">
              <a:solidFill>
                <a:schemeClr val="dk1"/>
              </a:solidFill>
              <a:latin typeface="Helvetica Neue Light" panose="020B0604020202020204" charset="0"/>
              <a:ea typeface="Helvetica Neue"/>
              <a:cs typeface="Helvetica Neue"/>
              <a:sym typeface="Helvetica Neue"/>
            </a:endParaRPr>
          </a:p>
        </p:txBody>
      </p:sp>
      <p:sp>
        <p:nvSpPr>
          <p:cNvPr id="5" name="Text Placeholder 4">
            <a:extLst>
              <a:ext uri="{FF2B5EF4-FFF2-40B4-BE49-F238E27FC236}">
                <a16:creationId xmlns:a16="http://schemas.microsoft.com/office/drawing/2014/main" id="{78615528-A05E-618F-5E09-5151163D3C39}"/>
              </a:ext>
            </a:extLst>
          </p:cNvPr>
          <p:cNvSpPr>
            <a:spLocks noGrp="1"/>
          </p:cNvSpPr>
          <p:nvPr>
            <p:ph type="body" idx="1"/>
          </p:nvPr>
        </p:nvSpPr>
        <p:spPr>
          <a:xfrm>
            <a:off x="616408" y="2532614"/>
            <a:ext cx="4910632" cy="1140745"/>
          </a:xfrm>
        </p:spPr>
        <p:txBody>
          <a:bodyPr>
            <a:normAutofit/>
          </a:bodyPr>
          <a:lstStyle/>
          <a:p>
            <a:pPr marL="114300" indent="0">
              <a:lnSpc>
                <a:spcPct val="150000"/>
              </a:lnSpc>
              <a:buNone/>
            </a:pPr>
            <a:r>
              <a:rPr lang="en-US" b="1" dirty="0"/>
              <a:t>But</a:t>
            </a:r>
            <a:r>
              <a:rPr lang="en-US" dirty="0"/>
              <a:t> low SNR limits washout estimation (approximate, </a:t>
            </a:r>
            <a:r>
              <a:rPr lang="en-US" b="1" dirty="0"/>
              <a:t>tumor-wide</a:t>
            </a:r>
            <a:r>
              <a:rPr lang="en-US" dirty="0"/>
              <a:t>)</a:t>
            </a:r>
          </a:p>
          <a:p>
            <a:pPr>
              <a:lnSpc>
                <a:spcPct val="150000"/>
              </a:lnSpc>
            </a:pPr>
            <a:endParaRPr lang="en-US" dirty="0"/>
          </a:p>
        </p:txBody>
      </p:sp>
    </p:spTree>
    <p:extLst>
      <p:ext uri="{BB962C8B-B14F-4D97-AF65-F5344CB8AC3E}">
        <p14:creationId xmlns:p14="http://schemas.microsoft.com/office/powerpoint/2010/main" val="257760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8" grpId="0"/>
      <p:bldP spid="16" grpId="0"/>
      <p:bldP spid="21" grpId="0"/>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FBDCC-B9A3-20F7-F7D5-26C48BCF89B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95ED5F2-6C81-FED8-0E08-928CE69926C5}"/>
              </a:ext>
            </a:extLst>
          </p:cNvPr>
          <p:cNvSpPr>
            <a:spLocks noGrp="1"/>
          </p:cNvSpPr>
          <p:nvPr>
            <p:ph type="body" idx="1"/>
          </p:nvPr>
        </p:nvSpPr>
        <p:spPr>
          <a:xfrm>
            <a:off x="654968" y="782983"/>
            <a:ext cx="8288435" cy="1643318"/>
          </a:xfrm>
        </p:spPr>
        <p:txBody>
          <a:bodyPr>
            <a:noAutofit/>
          </a:bodyPr>
          <a:lstStyle/>
          <a:p>
            <a:pPr marL="114300" indent="0">
              <a:lnSpc>
                <a:spcPct val="150000"/>
              </a:lnSpc>
              <a:buNone/>
            </a:pPr>
            <a:r>
              <a:rPr lang="en-US" b="1" dirty="0" err="1"/>
              <a:t>Intratumoral</a:t>
            </a:r>
            <a:r>
              <a:rPr lang="en-US" b="1" dirty="0"/>
              <a:t> heterogeneity </a:t>
            </a:r>
            <a:r>
              <a:rPr lang="en-US" dirty="0"/>
              <a:t>relates to tumor progression and survival: surrogate m</a:t>
            </a:r>
            <a:r>
              <a:rPr lang="en-US" noProof="0" dirty="0" err="1"/>
              <a:t>arker</a:t>
            </a:r>
            <a:r>
              <a:rPr lang="en-US" noProof="0" dirty="0"/>
              <a:t> to improve </a:t>
            </a:r>
            <a:r>
              <a:rPr lang="en-US" b="1" noProof="0" dirty="0"/>
              <a:t>risk stratification, tumor assessment</a:t>
            </a:r>
            <a:r>
              <a:rPr lang="en-US" noProof="0" dirty="0"/>
              <a:t>, and </a:t>
            </a:r>
            <a:r>
              <a:rPr lang="en-US" b="1" noProof="0" dirty="0"/>
              <a:t>personalized</a:t>
            </a:r>
            <a:r>
              <a:rPr lang="en-US" noProof="0" dirty="0"/>
              <a:t> </a:t>
            </a:r>
            <a:r>
              <a:rPr lang="en-US" b="1" noProof="0" dirty="0"/>
              <a:t>treatment</a:t>
            </a:r>
            <a:r>
              <a:rPr lang="en-US" b="1" dirty="0"/>
              <a:t> </a:t>
            </a:r>
            <a:r>
              <a:rPr lang="en-US" sz="1400" dirty="0"/>
              <a:t>[</a:t>
            </a:r>
            <a:r>
              <a:rPr lang="en-US" sz="1400" dirty="0">
                <a:latin typeface="Roboto Light" panose="02000000000000000000" pitchFamily="2" charset="0"/>
                <a:ea typeface="Roboto Light" panose="02000000000000000000" pitchFamily="2" charset="0"/>
              </a:rPr>
              <a:t>Zhao et al., </a:t>
            </a:r>
            <a:r>
              <a:rPr lang="en-US" sz="1400" dirty="0" err="1">
                <a:latin typeface="Roboto Light" panose="02000000000000000000" pitchFamily="2" charset="0"/>
                <a:ea typeface="Roboto Light" panose="02000000000000000000" pitchFamily="2" charset="0"/>
              </a:rPr>
              <a:t>Eur</a:t>
            </a:r>
            <a:r>
              <a:rPr lang="en-US" sz="1400" dirty="0">
                <a:latin typeface="Roboto Light" panose="02000000000000000000" pitchFamily="2" charset="0"/>
                <a:ea typeface="Roboto Light" panose="02000000000000000000" pitchFamily="2" charset="0"/>
              </a:rPr>
              <a:t> J </a:t>
            </a:r>
            <a:r>
              <a:rPr lang="en-US" sz="1400" dirty="0" err="1">
                <a:latin typeface="Roboto Light" panose="02000000000000000000" pitchFamily="2" charset="0"/>
                <a:ea typeface="Roboto Light" panose="02000000000000000000" pitchFamily="2" charset="0"/>
              </a:rPr>
              <a:t>Nucl</a:t>
            </a:r>
            <a:r>
              <a:rPr lang="en-US" sz="1400" dirty="0">
                <a:latin typeface="Roboto Light" panose="02000000000000000000" pitchFamily="2" charset="0"/>
                <a:ea typeface="Roboto Light" panose="02000000000000000000" pitchFamily="2" charset="0"/>
              </a:rPr>
              <a:t> Med Mol Imaging, 2022]</a:t>
            </a:r>
            <a:endParaRPr lang="en-US" sz="1400" noProof="0" dirty="0"/>
          </a:p>
        </p:txBody>
      </p:sp>
      <p:sp>
        <p:nvSpPr>
          <p:cNvPr id="4" name="Google Shape;67;p14">
            <a:extLst>
              <a:ext uri="{FF2B5EF4-FFF2-40B4-BE49-F238E27FC236}">
                <a16:creationId xmlns:a16="http://schemas.microsoft.com/office/drawing/2014/main" id="{AAF17918-5F4F-9F4B-D942-AF2087F215F7}"/>
              </a:ext>
            </a:extLst>
          </p:cNvPr>
          <p:cNvSpPr txBox="1"/>
          <p:nvPr/>
        </p:nvSpPr>
        <p:spPr>
          <a:xfrm>
            <a:off x="726524" y="192375"/>
            <a:ext cx="8729991" cy="907412"/>
          </a:xfrm>
          <a:prstGeom prst="rect">
            <a:avLst/>
          </a:prstGeom>
          <a:noFill/>
          <a:ln>
            <a:noFill/>
          </a:ln>
        </p:spPr>
        <p:txBody>
          <a:bodyPr spcFirstLastPara="1" wrap="square" lIns="91425" tIns="91425" rIns="91425" bIns="91425" anchor="t" anchorCtr="0">
            <a:noAutofit/>
          </a:bodyPr>
          <a:lstStyle/>
          <a:p>
            <a:r>
              <a:rPr lang="en-US" sz="2800" b="1" dirty="0"/>
              <a:t>Heterogeneous tumors respond worse</a:t>
            </a:r>
            <a:endParaRPr lang="en-US" sz="2000" noProof="0" dirty="0">
              <a:solidFill>
                <a:schemeClr val="dk1"/>
              </a:solidFill>
              <a:latin typeface="Helvetica Neue Light" panose="020B0604020202020204" charset="0"/>
              <a:ea typeface="Helvetica Neue"/>
              <a:cs typeface="Helvetica Neue"/>
              <a:sym typeface="Helvetica Neue"/>
            </a:endParaRPr>
          </a:p>
        </p:txBody>
      </p:sp>
      <p:pic>
        <p:nvPicPr>
          <p:cNvPr id="1026" name="Picture 2" descr="Fig. 1">
            <a:extLst>
              <a:ext uri="{FF2B5EF4-FFF2-40B4-BE49-F238E27FC236}">
                <a16:creationId xmlns:a16="http://schemas.microsoft.com/office/drawing/2014/main" id="{153E34A1-3AA5-72B9-8FB3-97B1AF4C8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520" y="2290968"/>
            <a:ext cx="6116320" cy="23594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C3C2735-E40D-0A3E-7073-258C0122D71B}"/>
              </a:ext>
            </a:extLst>
          </p:cNvPr>
          <p:cNvSpPr txBox="1"/>
          <p:nvPr/>
        </p:nvSpPr>
        <p:spPr>
          <a:xfrm>
            <a:off x="2207260" y="4782066"/>
            <a:ext cx="2706384" cy="307777"/>
          </a:xfrm>
          <a:prstGeom prst="rect">
            <a:avLst/>
          </a:prstGeom>
          <a:noFill/>
        </p:spPr>
        <p:txBody>
          <a:bodyPr wrap="square">
            <a:spAutoFit/>
          </a:bodyPr>
          <a:lstStyle/>
          <a:p>
            <a:r>
              <a:rPr lang="en-US" sz="1400" dirty="0">
                <a:latin typeface="Roboto Light" panose="02000000000000000000" pitchFamily="2" charset="0"/>
                <a:ea typeface="Roboto Light" panose="02000000000000000000" pitchFamily="2" charset="0"/>
              </a:rPr>
              <a:t>Beaton et al., Br J Cancer, 2019</a:t>
            </a:r>
            <a:endParaRPr lang="en-US" dirty="0"/>
          </a:p>
        </p:txBody>
      </p:sp>
      <p:sp>
        <p:nvSpPr>
          <p:cNvPr id="6" name="TextBox 5">
            <a:extLst>
              <a:ext uri="{FF2B5EF4-FFF2-40B4-BE49-F238E27FC236}">
                <a16:creationId xmlns:a16="http://schemas.microsoft.com/office/drawing/2014/main" id="{4B9B4753-F3EA-C79C-B72D-272580BAAC07}"/>
              </a:ext>
            </a:extLst>
          </p:cNvPr>
          <p:cNvSpPr txBox="1"/>
          <p:nvPr/>
        </p:nvSpPr>
        <p:spPr>
          <a:xfrm>
            <a:off x="6441918" y="2187567"/>
            <a:ext cx="2501485" cy="923330"/>
          </a:xfrm>
          <a:prstGeom prst="rect">
            <a:avLst/>
          </a:prstGeom>
          <a:noFill/>
        </p:spPr>
        <p:txBody>
          <a:bodyPr wrap="square" rtlCol="0">
            <a:spAutoFit/>
          </a:bodyPr>
          <a:lstStyle/>
          <a:p>
            <a:r>
              <a:rPr lang="en-US" sz="1800" b="1" dirty="0">
                <a:solidFill>
                  <a:srgbClr val="FF0000"/>
                </a:solidFill>
                <a:latin typeface="Helvetica Neue Light" panose="020B0604020202020204" charset="0"/>
              </a:rPr>
              <a:t>Currently</a:t>
            </a:r>
            <a:r>
              <a:rPr lang="en-US" sz="1800" dirty="0">
                <a:solidFill>
                  <a:srgbClr val="FF0000"/>
                </a:solidFill>
                <a:latin typeface="Helvetica Neue Light" panose="020B0604020202020204" charset="0"/>
              </a:rPr>
              <a:t>:</a:t>
            </a:r>
            <a:r>
              <a:rPr lang="en-US" sz="1800" dirty="0">
                <a:latin typeface="Helvetica Neue Light" panose="020B0604020202020204" charset="0"/>
              </a:rPr>
              <a:t> tracers (&gt;2000$*), + radiation, may not reach regions </a:t>
            </a:r>
          </a:p>
        </p:txBody>
      </p:sp>
      <p:cxnSp>
        <p:nvCxnSpPr>
          <p:cNvPr id="10" name="Connector: Elbow 9">
            <a:extLst>
              <a:ext uri="{FF2B5EF4-FFF2-40B4-BE49-F238E27FC236}">
                <a16:creationId xmlns:a16="http://schemas.microsoft.com/office/drawing/2014/main" id="{819A4BEE-FF04-C4F9-B05A-1DB610D844FD}"/>
              </a:ext>
            </a:extLst>
          </p:cNvPr>
          <p:cNvCxnSpPr>
            <a:cxnSpLocks/>
            <a:stCxn id="6" idx="2"/>
          </p:cNvCxnSpPr>
          <p:nvPr/>
        </p:nvCxnSpPr>
        <p:spPr>
          <a:xfrm rot="5400000">
            <a:off x="6957032" y="2595784"/>
            <a:ext cx="220516" cy="1250743"/>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14" name="Connector: Elbow 13">
            <a:extLst>
              <a:ext uri="{FF2B5EF4-FFF2-40B4-BE49-F238E27FC236}">
                <a16:creationId xmlns:a16="http://schemas.microsoft.com/office/drawing/2014/main" id="{D68F4041-3E7F-D051-1BB5-A92BC0ADB885}"/>
              </a:ext>
            </a:extLst>
          </p:cNvPr>
          <p:cNvCxnSpPr>
            <a:cxnSpLocks/>
            <a:stCxn id="6" idx="2"/>
          </p:cNvCxnSpPr>
          <p:nvPr/>
        </p:nvCxnSpPr>
        <p:spPr>
          <a:xfrm rot="5400000">
            <a:off x="6903529" y="3059581"/>
            <a:ext cx="737816" cy="840448"/>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3EF3B56-15C7-B1D0-9A30-AA0EB5A74290}"/>
              </a:ext>
            </a:extLst>
          </p:cNvPr>
          <p:cNvSpPr txBox="1"/>
          <p:nvPr/>
        </p:nvSpPr>
        <p:spPr>
          <a:xfrm>
            <a:off x="5967487" y="4753824"/>
            <a:ext cx="4729480" cy="276999"/>
          </a:xfrm>
          <a:prstGeom prst="rect">
            <a:avLst/>
          </a:prstGeom>
          <a:noFill/>
        </p:spPr>
        <p:txBody>
          <a:bodyPr wrap="square">
            <a:spAutoFit/>
          </a:bodyPr>
          <a:lstStyle/>
          <a:p>
            <a:r>
              <a:rPr lang="en-US" sz="1200" dirty="0">
                <a:latin typeface="Roboto Light" panose="02000000000000000000" pitchFamily="2" charset="0"/>
                <a:ea typeface="Roboto Light" panose="02000000000000000000" pitchFamily="2" charset="0"/>
              </a:rPr>
              <a:t>*www.martinos.org/core-services-fee-chart</a:t>
            </a:r>
            <a:endParaRPr lang="en-US" sz="1200" dirty="0"/>
          </a:p>
        </p:txBody>
      </p:sp>
    </p:spTree>
    <p:extLst>
      <p:ext uri="{BB962C8B-B14F-4D97-AF65-F5344CB8AC3E}">
        <p14:creationId xmlns:p14="http://schemas.microsoft.com/office/powerpoint/2010/main" val="393934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77116-2CA9-5679-4706-CA2822E123F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CBE5E5D-C4A7-5184-CB71-7B29B0E7C2A5}"/>
              </a:ext>
            </a:extLst>
          </p:cNvPr>
          <p:cNvSpPr/>
          <p:nvPr/>
        </p:nvSpPr>
        <p:spPr>
          <a:xfrm>
            <a:off x="8503920" y="3235454"/>
            <a:ext cx="311700" cy="172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Google Shape;67;p14">
            <a:extLst>
              <a:ext uri="{FF2B5EF4-FFF2-40B4-BE49-F238E27FC236}">
                <a16:creationId xmlns:a16="http://schemas.microsoft.com/office/drawing/2014/main" id="{8F983E27-9AD7-7226-EDBE-069FF68175BF}"/>
              </a:ext>
            </a:extLst>
          </p:cNvPr>
          <p:cNvSpPr txBox="1"/>
          <p:nvPr/>
        </p:nvSpPr>
        <p:spPr>
          <a:xfrm>
            <a:off x="686169" y="210207"/>
            <a:ext cx="7583789" cy="907412"/>
          </a:xfrm>
          <a:prstGeom prst="rect">
            <a:avLst/>
          </a:prstGeom>
          <a:noFill/>
          <a:ln>
            <a:noFill/>
          </a:ln>
        </p:spPr>
        <p:txBody>
          <a:bodyPr spcFirstLastPara="1" wrap="square" lIns="91425" tIns="91425" rIns="91425" bIns="91425" anchor="t" anchorCtr="0">
            <a:noAutofit/>
          </a:bodyPr>
          <a:lstStyle/>
          <a:p>
            <a:r>
              <a:rPr lang="en-US" sz="2800" b="1" dirty="0"/>
              <a:t>Can we accurately map washout to reveal </a:t>
            </a:r>
            <a:r>
              <a:rPr lang="en-US" sz="2800" b="1" dirty="0" err="1"/>
              <a:t>intratumoral</a:t>
            </a:r>
            <a:r>
              <a:rPr lang="en-US" sz="2800" b="1" dirty="0"/>
              <a:t> heterogeneity non-invasively?</a:t>
            </a:r>
            <a:endParaRPr lang="en-US" sz="2000" noProof="0" dirty="0">
              <a:solidFill>
                <a:schemeClr val="dk1"/>
              </a:solidFill>
              <a:latin typeface="Helvetica Neue Light" panose="020B0604020202020204" charset="0"/>
              <a:ea typeface="Helvetica Neue"/>
              <a:cs typeface="Helvetica Neue"/>
              <a:sym typeface="Helvetica Neue"/>
            </a:endParaRPr>
          </a:p>
        </p:txBody>
      </p:sp>
      <p:pic>
        <p:nvPicPr>
          <p:cNvPr id="8" name="Google Shape;55;p13" title="single-sample-decay-rate-1.png">
            <a:extLst>
              <a:ext uri="{FF2B5EF4-FFF2-40B4-BE49-F238E27FC236}">
                <a16:creationId xmlns:a16="http://schemas.microsoft.com/office/drawing/2014/main" id="{003FFF3F-908F-44E5-26BA-FB51DDC41A4F}"/>
              </a:ext>
            </a:extLst>
          </p:cNvPr>
          <p:cNvPicPr preferRelativeResize="0"/>
          <p:nvPr/>
        </p:nvPicPr>
        <p:blipFill>
          <a:blip r:embed="rId3">
            <a:alphaModFix/>
          </a:blip>
          <a:srcRect l="2361" t="2913" r="56261" b="67294"/>
          <a:stretch/>
        </p:blipFill>
        <p:spPr>
          <a:xfrm>
            <a:off x="755485" y="2571750"/>
            <a:ext cx="4480051" cy="1672848"/>
          </a:xfrm>
          <a:prstGeom prst="rect">
            <a:avLst/>
          </a:prstGeom>
          <a:noFill/>
          <a:ln>
            <a:noFill/>
          </a:ln>
        </p:spPr>
      </p:pic>
      <p:pic>
        <p:nvPicPr>
          <p:cNvPr id="30" name="Google Shape;243;p13">
            <a:extLst>
              <a:ext uri="{FF2B5EF4-FFF2-40B4-BE49-F238E27FC236}">
                <a16:creationId xmlns:a16="http://schemas.microsoft.com/office/drawing/2014/main" id="{6B8551FF-0F76-8AA6-6D54-EF278A717E0C}"/>
              </a:ext>
            </a:extLst>
          </p:cNvPr>
          <p:cNvPicPr preferRelativeResize="0"/>
          <p:nvPr/>
        </p:nvPicPr>
        <p:blipFill>
          <a:blip r:embed="rId4">
            <a:alphaModFix/>
          </a:blip>
          <a:stretch>
            <a:fillRect/>
          </a:stretch>
        </p:blipFill>
        <p:spPr>
          <a:xfrm rot="-5400000">
            <a:off x="7291357" y="3454656"/>
            <a:ext cx="1404034" cy="162633"/>
          </a:xfrm>
          <a:prstGeom prst="rect">
            <a:avLst/>
          </a:prstGeom>
          <a:noFill/>
          <a:ln>
            <a:noFill/>
          </a:ln>
        </p:spPr>
      </p:pic>
      <p:sp>
        <p:nvSpPr>
          <p:cNvPr id="33" name="Google Shape;244;p13">
            <a:extLst>
              <a:ext uri="{FF2B5EF4-FFF2-40B4-BE49-F238E27FC236}">
                <a16:creationId xmlns:a16="http://schemas.microsoft.com/office/drawing/2014/main" id="{F46E633E-EC18-2720-20CA-99B11317794C}"/>
              </a:ext>
            </a:extLst>
          </p:cNvPr>
          <p:cNvSpPr txBox="1"/>
          <p:nvPr/>
        </p:nvSpPr>
        <p:spPr>
          <a:xfrm>
            <a:off x="7823991" y="4272150"/>
            <a:ext cx="490755" cy="254372"/>
          </a:xfrm>
          <a:prstGeom prst="rect">
            <a:avLst/>
          </a:prstGeom>
          <a:noFill/>
          <a:ln>
            <a:noFill/>
          </a:ln>
        </p:spPr>
        <p:txBody>
          <a:bodyPr spcFirstLastPara="1" wrap="square" lIns="42136" tIns="42136" rIns="42136" bIns="42136" anchor="t" anchorCtr="0">
            <a:spAutoFit/>
          </a:bodyPr>
          <a:lstStyle/>
          <a:p>
            <a:r>
              <a:rPr lang="en-US" sz="1100" noProof="0" dirty="0">
                <a:solidFill>
                  <a:srgbClr val="434343"/>
                </a:solidFill>
                <a:latin typeface="Helvetica Neue Light" panose="020B0604020202020204" charset="0"/>
                <a:ea typeface="Helvetica Neue"/>
                <a:cs typeface="Helvetica Neue"/>
                <a:sym typeface="Helvetica Neue"/>
              </a:rPr>
              <a:t>min</a:t>
            </a:r>
            <a:r>
              <a:rPr lang="en-US" sz="1100" baseline="30000" noProof="0" dirty="0">
                <a:solidFill>
                  <a:srgbClr val="434343"/>
                </a:solidFill>
                <a:latin typeface="Helvetica Neue Light" panose="020B0604020202020204" charset="0"/>
                <a:ea typeface="Helvetica Neue"/>
                <a:cs typeface="Helvetica Neue"/>
                <a:sym typeface="Helvetica Neue"/>
              </a:rPr>
              <a:t>-1</a:t>
            </a:r>
            <a:endParaRPr lang="en-US" sz="1200" noProof="0" dirty="0"/>
          </a:p>
        </p:txBody>
      </p:sp>
      <p:sp>
        <p:nvSpPr>
          <p:cNvPr id="12" name="Google Shape;244;p13">
            <a:extLst>
              <a:ext uri="{FF2B5EF4-FFF2-40B4-BE49-F238E27FC236}">
                <a16:creationId xmlns:a16="http://schemas.microsoft.com/office/drawing/2014/main" id="{7DAB3886-0D41-971A-CA7C-99B483D98B0C}"/>
              </a:ext>
            </a:extLst>
          </p:cNvPr>
          <p:cNvSpPr txBox="1"/>
          <p:nvPr/>
        </p:nvSpPr>
        <p:spPr>
          <a:xfrm rot="16200000">
            <a:off x="7433534" y="3238264"/>
            <a:ext cx="1672849" cy="362094"/>
          </a:xfrm>
          <a:prstGeom prst="rect">
            <a:avLst/>
          </a:prstGeom>
          <a:noFill/>
          <a:ln>
            <a:noFill/>
          </a:ln>
        </p:spPr>
        <p:txBody>
          <a:bodyPr spcFirstLastPara="1" wrap="square" lIns="42136" tIns="42136" rIns="42136" bIns="42136" anchor="t" anchorCtr="0">
            <a:spAutoFit/>
          </a:bodyPr>
          <a:lstStyle/>
          <a:p>
            <a:r>
              <a:rPr lang="en-US" sz="1800" noProof="0" dirty="0">
                <a:solidFill>
                  <a:schemeClr val="tx1"/>
                </a:solidFill>
                <a:latin typeface="Helvetica Neue Light" panose="020B0604020202020204" charset="0"/>
                <a:ea typeface="Helvetica Neue"/>
                <a:cs typeface="Helvetica Neue"/>
                <a:sym typeface="Helvetica Neue"/>
              </a:rPr>
              <a:t>Washout Rate</a:t>
            </a:r>
            <a:endParaRPr lang="en-US" sz="2000" noProof="0" dirty="0">
              <a:solidFill>
                <a:schemeClr val="tx1"/>
              </a:solidFill>
            </a:endParaRPr>
          </a:p>
        </p:txBody>
      </p:sp>
      <p:cxnSp>
        <p:nvCxnSpPr>
          <p:cNvPr id="13" name="Straight Arrow Connector 12">
            <a:extLst>
              <a:ext uri="{FF2B5EF4-FFF2-40B4-BE49-F238E27FC236}">
                <a16:creationId xmlns:a16="http://schemas.microsoft.com/office/drawing/2014/main" id="{C183DCB6-C94A-4BAF-5A68-FE435D1087FD}"/>
              </a:ext>
            </a:extLst>
          </p:cNvPr>
          <p:cNvCxnSpPr>
            <a:cxnSpLocks/>
            <a:stCxn id="8" idx="2"/>
          </p:cNvCxnSpPr>
          <p:nvPr/>
        </p:nvCxnSpPr>
        <p:spPr>
          <a:xfrm flipV="1">
            <a:off x="2995511" y="3687051"/>
            <a:ext cx="131656" cy="557547"/>
          </a:xfrm>
          <a:prstGeom prst="straightConnector1">
            <a:avLst/>
          </a:prstGeom>
          <a:ln w="19050" cap="flat" cmpd="sng" algn="ctr">
            <a:solidFill>
              <a:srgbClr val="FF00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Arrow Connector 17">
            <a:extLst>
              <a:ext uri="{FF2B5EF4-FFF2-40B4-BE49-F238E27FC236}">
                <a16:creationId xmlns:a16="http://schemas.microsoft.com/office/drawing/2014/main" id="{DF019D4D-E4D9-173B-B96E-B220283E529B}"/>
              </a:ext>
            </a:extLst>
          </p:cNvPr>
          <p:cNvCxnSpPr>
            <a:cxnSpLocks/>
            <a:stCxn id="26" idx="0"/>
          </p:cNvCxnSpPr>
          <p:nvPr/>
        </p:nvCxnSpPr>
        <p:spPr>
          <a:xfrm flipV="1">
            <a:off x="1558747" y="3353595"/>
            <a:ext cx="1402475" cy="995095"/>
          </a:xfrm>
          <a:prstGeom prst="straightConnector1">
            <a:avLst/>
          </a:prstGeom>
          <a:ln w="19050" cap="flat" cmpd="sng" algn="ctr">
            <a:solidFill>
              <a:srgbClr val="FF00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0E5904DE-B0C5-5736-5FEB-9763442B6611}"/>
              </a:ext>
            </a:extLst>
          </p:cNvPr>
          <p:cNvCxnSpPr>
            <a:cxnSpLocks/>
            <a:stCxn id="31" idx="0"/>
          </p:cNvCxnSpPr>
          <p:nvPr/>
        </p:nvCxnSpPr>
        <p:spPr>
          <a:xfrm flipH="1" flipV="1">
            <a:off x="3218234" y="3606526"/>
            <a:ext cx="490756" cy="851492"/>
          </a:xfrm>
          <a:prstGeom prst="straightConnector1">
            <a:avLst/>
          </a:prstGeom>
          <a:ln w="19050" cap="flat" cmpd="sng" algn="ctr">
            <a:solidFill>
              <a:srgbClr val="FF00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D0F9901F-5BB1-96BA-074F-D7C548291154}"/>
              </a:ext>
            </a:extLst>
          </p:cNvPr>
          <p:cNvCxnSpPr>
            <a:cxnSpLocks/>
            <a:stCxn id="27" idx="0"/>
          </p:cNvCxnSpPr>
          <p:nvPr/>
        </p:nvCxnSpPr>
        <p:spPr>
          <a:xfrm flipV="1">
            <a:off x="2224693" y="3687051"/>
            <a:ext cx="681767" cy="742164"/>
          </a:xfrm>
          <a:prstGeom prst="straightConnector1">
            <a:avLst/>
          </a:prstGeom>
          <a:ln w="19050" cap="flat" cmpd="sng" algn="ctr">
            <a:solidFill>
              <a:srgbClr val="FF00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6" name="TextBox 25">
            <a:extLst>
              <a:ext uri="{FF2B5EF4-FFF2-40B4-BE49-F238E27FC236}">
                <a16:creationId xmlns:a16="http://schemas.microsoft.com/office/drawing/2014/main" id="{AC726B84-0C31-EF07-D311-3F1B12AC3FC3}"/>
              </a:ext>
            </a:extLst>
          </p:cNvPr>
          <p:cNvSpPr txBox="1"/>
          <p:nvPr/>
        </p:nvSpPr>
        <p:spPr>
          <a:xfrm>
            <a:off x="1156213" y="4348690"/>
            <a:ext cx="805068" cy="261610"/>
          </a:xfrm>
          <a:prstGeom prst="rect">
            <a:avLst/>
          </a:prstGeom>
          <a:noFill/>
        </p:spPr>
        <p:txBody>
          <a:bodyPr wrap="square">
            <a:spAutoFit/>
          </a:bodyPr>
          <a:lstStyle/>
          <a:p>
            <a:r>
              <a:rPr lang="en-US" sz="1100" dirty="0">
                <a:latin typeface="Helvetica Neue Light" panose="020B0604020202020204" charset="0"/>
              </a:rPr>
              <a:t>Cluster 1</a:t>
            </a:r>
          </a:p>
        </p:txBody>
      </p:sp>
      <p:sp>
        <p:nvSpPr>
          <p:cNvPr id="27" name="TextBox 26">
            <a:extLst>
              <a:ext uri="{FF2B5EF4-FFF2-40B4-BE49-F238E27FC236}">
                <a16:creationId xmlns:a16="http://schemas.microsoft.com/office/drawing/2014/main" id="{B8CD694F-3C48-62A5-B6FB-87D698FC492E}"/>
              </a:ext>
            </a:extLst>
          </p:cNvPr>
          <p:cNvSpPr txBox="1"/>
          <p:nvPr/>
        </p:nvSpPr>
        <p:spPr>
          <a:xfrm>
            <a:off x="1822159" y="4429215"/>
            <a:ext cx="805068" cy="261610"/>
          </a:xfrm>
          <a:prstGeom prst="rect">
            <a:avLst/>
          </a:prstGeom>
          <a:noFill/>
        </p:spPr>
        <p:txBody>
          <a:bodyPr wrap="square">
            <a:spAutoFit/>
          </a:bodyPr>
          <a:lstStyle/>
          <a:p>
            <a:r>
              <a:rPr lang="en-US" sz="1100" dirty="0">
                <a:latin typeface="Helvetica Neue Light" panose="020B0604020202020204" charset="0"/>
              </a:rPr>
              <a:t>Cluster 2</a:t>
            </a:r>
          </a:p>
        </p:txBody>
      </p:sp>
      <p:sp>
        <p:nvSpPr>
          <p:cNvPr id="29" name="TextBox 28">
            <a:extLst>
              <a:ext uri="{FF2B5EF4-FFF2-40B4-BE49-F238E27FC236}">
                <a16:creationId xmlns:a16="http://schemas.microsoft.com/office/drawing/2014/main" id="{42E492B3-8F0B-F997-3704-0171AB2F91D2}"/>
              </a:ext>
            </a:extLst>
          </p:cNvPr>
          <p:cNvSpPr txBox="1"/>
          <p:nvPr/>
        </p:nvSpPr>
        <p:spPr>
          <a:xfrm>
            <a:off x="2543485" y="4422942"/>
            <a:ext cx="805068" cy="261610"/>
          </a:xfrm>
          <a:prstGeom prst="rect">
            <a:avLst/>
          </a:prstGeom>
          <a:noFill/>
        </p:spPr>
        <p:txBody>
          <a:bodyPr wrap="square">
            <a:spAutoFit/>
          </a:bodyPr>
          <a:lstStyle/>
          <a:p>
            <a:r>
              <a:rPr lang="en-US" sz="1100" dirty="0">
                <a:latin typeface="Helvetica Neue Light" panose="020B0604020202020204" charset="0"/>
              </a:rPr>
              <a:t>Cluster 3</a:t>
            </a:r>
          </a:p>
        </p:txBody>
      </p:sp>
      <p:sp>
        <p:nvSpPr>
          <p:cNvPr id="31" name="TextBox 30">
            <a:extLst>
              <a:ext uri="{FF2B5EF4-FFF2-40B4-BE49-F238E27FC236}">
                <a16:creationId xmlns:a16="http://schemas.microsoft.com/office/drawing/2014/main" id="{E439C405-39EA-2250-F255-B6250DD3C47A}"/>
              </a:ext>
            </a:extLst>
          </p:cNvPr>
          <p:cNvSpPr txBox="1"/>
          <p:nvPr/>
        </p:nvSpPr>
        <p:spPr>
          <a:xfrm>
            <a:off x="3264810" y="4458018"/>
            <a:ext cx="888359" cy="261610"/>
          </a:xfrm>
          <a:prstGeom prst="rect">
            <a:avLst/>
          </a:prstGeom>
          <a:noFill/>
        </p:spPr>
        <p:txBody>
          <a:bodyPr wrap="square">
            <a:spAutoFit/>
          </a:bodyPr>
          <a:lstStyle/>
          <a:p>
            <a:r>
              <a:rPr lang="en-US" sz="1100" dirty="0">
                <a:latin typeface="Helvetica Neue Light" panose="020B0604020202020204" charset="0"/>
              </a:rPr>
              <a:t>Cluster 4</a:t>
            </a:r>
          </a:p>
        </p:txBody>
      </p:sp>
      <p:sp>
        <p:nvSpPr>
          <p:cNvPr id="37" name="TextBox 36">
            <a:extLst>
              <a:ext uri="{FF2B5EF4-FFF2-40B4-BE49-F238E27FC236}">
                <a16:creationId xmlns:a16="http://schemas.microsoft.com/office/drawing/2014/main" id="{147C4D30-3CB9-6E69-37BF-189E0843B043}"/>
              </a:ext>
            </a:extLst>
          </p:cNvPr>
          <p:cNvSpPr txBox="1"/>
          <p:nvPr/>
        </p:nvSpPr>
        <p:spPr>
          <a:xfrm>
            <a:off x="4339142" y="3279920"/>
            <a:ext cx="325557" cy="461665"/>
          </a:xfrm>
          <a:prstGeom prst="rect">
            <a:avLst/>
          </a:prstGeom>
          <a:noFill/>
        </p:spPr>
        <p:txBody>
          <a:bodyPr wrap="square" rtlCol="0">
            <a:spAutoFit/>
          </a:bodyPr>
          <a:lstStyle/>
          <a:p>
            <a:r>
              <a:rPr lang="en-US" sz="2400" b="1" dirty="0">
                <a:solidFill>
                  <a:srgbClr val="01F57C"/>
                </a:solidFill>
              </a:rPr>
              <a:t>?</a:t>
            </a:r>
          </a:p>
        </p:txBody>
      </p:sp>
      <p:sp>
        <p:nvSpPr>
          <p:cNvPr id="59" name="Google Shape;87;p15">
            <a:extLst>
              <a:ext uri="{FF2B5EF4-FFF2-40B4-BE49-F238E27FC236}">
                <a16:creationId xmlns:a16="http://schemas.microsoft.com/office/drawing/2014/main" id="{CE86900C-E699-F619-51FA-F4295FA9B155}"/>
              </a:ext>
            </a:extLst>
          </p:cNvPr>
          <p:cNvSpPr/>
          <p:nvPr/>
        </p:nvSpPr>
        <p:spPr>
          <a:xfrm>
            <a:off x="6175942" y="3414976"/>
            <a:ext cx="94958" cy="319618"/>
          </a:xfrm>
          <a:prstGeom prst="homePlate">
            <a:avLst>
              <a:gd name="adj" fmla="val 135963"/>
            </a:avLst>
          </a:prstGeom>
          <a:solidFill>
            <a:schemeClr val="dk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pic>
        <p:nvPicPr>
          <p:cNvPr id="60" name="Google Shape;90;p15">
            <a:extLst>
              <a:ext uri="{FF2B5EF4-FFF2-40B4-BE49-F238E27FC236}">
                <a16:creationId xmlns:a16="http://schemas.microsoft.com/office/drawing/2014/main" id="{9F2A186D-B6EA-C2CB-D834-5E49658DFB66}"/>
              </a:ext>
            </a:extLst>
          </p:cNvPr>
          <p:cNvPicPr preferRelativeResize="0"/>
          <p:nvPr/>
        </p:nvPicPr>
        <p:blipFill rotWithShape="1">
          <a:blip r:embed="rId5">
            <a:alphaModFix/>
          </a:blip>
          <a:srcRect l="18365" t="9372" r="20962" b="10518"/>
          <a:stretch/>
        </p:blipFill>
        <p:spPr>
          <a:xfrm>
            <a:off x="5235536" y="3175519"/>
            <a:ext cx="887492" cy="882614"/>
          </a:xfrm>
          <a:prstGeom prst="rect">
            <a:avLst/>
          </a:prstGeom>
          <a:noFill/>
          <a:ln>
            <a:noFill/>
          </a:ln>
        </p:spPr>
      </p:pic>
      <p:pic>
        <p:nvPicPr>
          <p:cNvPr id="62" name="Google Shape;55;p13" title="single-sample-decay-rate-1.png">
            <a:extLst>
              <a:ext uri="{FF2B5EF4-FFF2-40B4-BE49-F238E27FC236}">
                <a16:creationId xmlns:a16="http://schemas.microsoft.com/office/drawing/2014/main" id="{171920EF-930D-AF7B-E954-A1D1708366EC}"/>
              </a:ext>
            </a:extLst>
          </p:cNvPr>
          <p:cNvPicPr preferRelativeResize="0"/>
          <p:nvPr/>
        </p:nvPicPr>
        <p:blipFill>
          <a:blip r:embed="rId3">
            <a:alphaModFix/>
          </a:blip>
          <a:srcRect l="44515" t="2913" r="42063" b="67294"/>
          <a:stretch/>
        </p:blipFill>
        <p:spPr>
          <a:xfrm>
            <a:off x="6292757" y="2571751"/>
            <a:ext cx="1483160" cy="1672848"/>
          </a:xfrm>
          <a:prstGeom prst="rect">
            <a:avLst/>
          </a:prstGeom>
          <a:noFill/>
          <a:ln>
            <a:noFill/>
          </a:ln>
        </p:spPr>
      </p:pic>
      <p:sp>
        <p:nvSpPr>
          <p:cNvPr id="2051" name="TextBox 2050">
            <a:extLst>
              <a:ext uri="{FF2B5EF4-FFF2-40B4-BE49-F238E27FC236}">
                <a16:creationId xmlns:a16="http://schemas.microsoft.com/office/drawing/2014/main" id="{9B45B338-AD0C-3DAF-886A-FAD6FA292098}"/>
              </a:ext>
            </a:extLst>
          </p:cNvPr>
          <p:cNvSpPr txBox="1"/>
          <p:nvPr/>
        </p:nvSpPr>
        <p:spPr>
          <a:xfrm>
            <a:off x="583781" y="1331039"/>
            <a:ext cx="7920139" cy="882614"/>
          </a:xfrm>
          <a:prstGeom prst="rect">
            <a:avLst/>
          </a:prstGeom>
          <a:noFill/>
        </p:spPr>
        <p:txBody>
          <a:bodyPr wrap="square">
            <a:spAutoFit/>
          </a:bodyPr>
          <a:lstStyle/>
          <a:p>
            <a:pPr marL="114300" marR="0" lvl="0" algn="l" defTabSz="914400" rtl="0" eaLnBrk="1" fontAlgn="auto" latinLnBrk="0" hangingPunct="1">
              <a:lnSpc>
                <a:spcPct val="150000"/>
              </a:lnSpc>
              <a:spcBef>
                <a:spcPts val="0"/>
              </a:spcBef>
              <a:spcAft>
                <a:spcPts val="0"/>
              </a:spcAft>
              <a:buClr>
                <a:srgbClr val="000000"/>
              </a:buClr>
              <a:buSzPts val="1800"/>
              <a:tabLst/>
              <a:defRPr/>
            </a:pPr>
            <a:r>
              <a:rPr kumimoji="0" lang="en-US" sz="1800" b="1" i="0" u="none" strike="noStrike" kern="0" cap="none" spc="0" normalizeH="0" baseline="0" noProof="0" dirty="0">
                <a:ln>
                  <a:noFill/>
                </a:ln>
                <a:solidFill>
                  <a:srgbClr val="000000"/>
                </a:solidFill>
                <a:effectLst/>
                <a:uLnTx/>
                <a:uFillTx/>
                <a:latin typeface="Helvetica Neue Light" panose="020B0604020202020204" charset="0"/>
                <a:sym typeface="Helvetica Neue"/>
              </a:rPr>
              <a:t>Challenge: </a:t>
            </a:r>
            <a:r>
              <a:rPr lang="en-US" sz="1800" dirty="0">
                <a:latin typeface="Helvetica Neue Light" panose="020B0604020202020204" charset="0"/>
                <a:sym typeface="Helvetica Neue"/>
              </a:rPr>
              <a:t>direct </a:t>
            </a:r>
            <a:r>
              <a:rPr kumimoji="0" lang="en-US" sz="1800" b="0" i="0" u="none" strike="noStrike" kern="0" cap="none" spc="0" normalizeH="0" baseline="0" noProof="0" dirty="0">
                <a:ln>
                  <a:noFill/>
                </a:ln>
                <a:solidFill>
                  <a:srgbClr val="000000"/>
                </a:solidFill>
                <a:effectLst/>
                <a:uLnTx/>
                <a:uFillTx/>
                <a:latin typeface="Helvetica Neue Light" panose="020B0604020202020204" charset="0"/>
                <a:sym typeface="Helvetica Neue"/>
              </a:rPr>
              <a:t>estimation from dynamic PET after proton therapy is noisy and blurred due</a:t>
            </a:r>
            <a:r>
              <a:rPr kumimoji="0" lang="en-US" sz="1800" b="0" i="0" u="none" strike="noStrike" kern="0" cap="none" spc="0" normalizeH="0" noProof="0" dirty="0">
                <a:ln>
                  <a:noFill/>
                </a:ln>
                <a:solidFill>
                  <a:srgbClr val="000000"/>
                </a:solidFill>
                <a:effectLst/>
                <a:uLnTx/>
                <a:uFillTx/>
                <a:latin typeface="Helvetica Neue Light" panose="020B0604020202020204" charset="0"/>
                <a:sym typeface="Helvetica Neue"/>
              </a:rPr>
              <a:t> to low counts</a:t>
            </a:r>
            <a:endParaRPr kumimoji="0" lang="en-US" sz="1800" b="1" i="0" u="none" strike="noStrike" kern="0" cap="none" spc="0" normalizeH="0" baseline="0" noProof="0" dirty="0">
              <a:ln>
                <a:noFill/>
              </a:ln>
              <a:solidFill>
                <a:srgbClr val="000000"/>
              </a:solidFill>
              <a:effectLst/>
              <a:uLnTx/>
              <a:uFillTx/>
              <a:latin typeface="Helvetica Neue Light" panose="020B0604020202020204" charset="0"/>
              <a:sym typeface="Helvetica Neue"/>
            </a:endParaRPr>
          </a:p>
        </p:txBody>
      </p:sp>
      <p:cxnSp>
        <p:nvCxnSpPr>
          <p:cNvPr id="5" name="Connector: Elbow 4">
            <a:extLst>
              <a:ext uri="{FF2B5EF4-FFF2-40B4-BE49-F238E27FC236}">
                <a16:creationId xmlns:a16="http://schemas.microsoft.com/office/drawing/2014/main" id="{4AD6866E-0FFB-3D7B-3FEC-925F01A3DE6D}"/>
              </a:ext>
            </a:extLst>
          </p:cNvPr>
          <p:cNvCxnSpPr>
            <a:cxnSpLocks/>
          </p:cNvCxnSpPr>
          <p:nvPr/>
        </p:nvCxnSpPr>
        <p:spPr>
          <a:xfrm rot="16200000" flipH="1">
            <a:off x="4353602" y="2225406"/>
            <a:ext cx="488644" cy="108149"/>
          </a:xfrm>
          <a:prstGeom prst="bentConnector3">
            <a:avLst>
              <a:gd name="adj1" fmla="val 9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34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2" grpId="0"/>
      <p:bldP spid="26" grpId="0"/>
      <p:bldP spid="27" grpId="0"/>
      <p:bldP spid="29" grpId="0"/>
      <p:bldP spid="31" grpId="0"/>
      <p:bldP spid="37" grpId="0"/>
      <p:bldP spid="205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62" name="Google Shape;62;p13"/>
          <p:cNvSpPr txBox="1"/>
          <p:nvPr/>
        </p:nvSpPr>
        <p:spPr>
          <a:xfrm>
            <a:off x="3068691" y="1434014"/>
            <a:ext cx="1102553" cy="500593"/>
          </a:xfrm>
          <a:prstGeom prst="rect">
            <a:avLst/>
          </a:prstGeom>
          <a:noFill/>
          <a:ln>
            <a:noFill/>
          </a:ln>
        </p:spPr>
        <p:txBody>
          <a:bodyPr spcFirstLastPara="1" wrap="square" lIns="42136" tIns="42136" rIns="42136" bIns="42136" anchor="t" anchorCtr="0">
            <a:spAutoFit/>
          </a:bodyPr>
          <a:lstStyle/>
          <a:p>
            <a:r>
              <a:rPr lang="en-US" sz="900" noProof="0" dirty="0">
                <a:solidFill>
                  <a:schemeClr val="dk1"/>
                </a:solidFill>
                <a:latin typeface="Helvetica Neue Light" panose="020B0604020202020204" charset="0"/>
                <a:ea typeface="Helvetica Neue"/>
                <a:cs typeface="Helvetica Neue"/>
                <a:sym typeface="Helvetica Neue"/>
              </a:rPr>
              <a:t>(C) Proton </a:t>
            </a:r>
          </a:p>
          <a:p>
            <a:r>
              <a:rPr lang="en-US" sz="900" noProof="0" dirty="0">
                <a:solidFill>
                  <a:schemeClr val="dk1"/>
                </a:solidFill>
                <a:latin typeface="Helvetica Neue Light" panose="020B0604020202020204" charset="0"/>
                <a:ea typeface="Helvetica Neue"/>
                <a:cs typeface="Helvetica Neue"/>
                <a:sym typeface="Helvetica Neue"/>
              </a:rPr>
              <a:t>Therapy</a:t>
            </a:r>
          </a:p>
          <a:p>
            <a:r>
              <a:rPr lang="en-US" sz="900" noProof="0" dirty="0">
                <a:solidFill>
                  <a:schemeClr val="dk1"/>
                </a:solidFill>
                <a:latin typeface="Helvetica Neue Light" panose="020B0604020202020204" charset="0"/>
                <a:ea typeface="Helvetica Neue"/>
                <a:cs typeface="Helvetica Neue"/>
                <a:sym typeface="Helvetica Neue"/>
              </a:rPr>
              <a:t>Simulation  </a:t>
            </a:r>
          </a:p>
        </p:txBody>
      </p:sp>
      <p:pic>
        <p:nvPicPr>
          <p:cNvPr id="63" name="Google Shape;63;p13"/>
          <p:cNvPicPr preferRelativeResize="0"/>
          <p:nvPr/>
        </p:nvPicPr>
        <p:blipFill>
          <a:blip r:embed="rId3">
            <a:alphaModFix/>
          </a:blip>
          <a:stretch>
            <a:fillRect/>
          </a:stretch>
        </p:blipFill>
        <p:spPr>
          <a:xfrm>
            <a:off x="5022312" y="1880651"/>
            <a:ext cx="781183" cy="772233"/>
          </a:xfrm>
          <a:prstGeom prst="rect">
            <a:avLst/>
          </a:prstGeom>
          <a:noFill/>
          <a:ln>
            <a:noFill/>
          </a:ln>
        </p:spPr>
      </p:pic>
      <p:pic>
        <p:nvPicPr>
          <p:cNvPr id="64" name="Google Shape;64;p13"/>
          <p:cNvPicPr preferRelativeResize="0"/>
          <p:nvPr/>
        </p:nvPicPr>
        <p:blipFill>
          <a:blip r:embed="rId4">
            <a:alphaModFix/>
          </a:blip>
          <a:stretch>
            <a:fillRect/>
          </a:stretch>
        </p:blipFill>
        <p:spPr>
          <a:xfrm>
            <a:off x="5199211" y="2092587"/>
            <a:ext cx="435948" cy="430977"/>
          </a:xfrm>
          <a:prstGeom prst="rect">
            <a:avLst/>
          </a:prstGeom>
          <a:noFill/>
          <a:ln>
            <a:noFill/>
          </a:ln>
        </p:spPr>
      </p:pic>
      <p:sp>
        <p:nvSpPr>
          <p:cNvPr id="65" name="Google Shape;65;p13"/>
          <p:cNvSpPr/>
          <p:nvPr/>
        </p:nvSpPr>
        <p:spPr>
          <a:xfrm>
            <a:off x="3887872" y="2064094"/>
            <a:ext cx="75216" cy="279156"/>
          </a:xfrm>
          <a:prstGeom prst="homePlate">
            <a:avLst>
              <a:gd name="adj" fmla="val 135963"/>
            </a:avLst>
          </a:prstGeom>
          <a:solidFill>
            <a:srgbClr val="666666"/>
          </a:solidFill>
          <a:ln w="9525" cap="flat" cmpd="sng">
            <a:solidFill>
              <a:srgbClr val="666666"/>
            </a:solidFill>
            <a:prstDash val="solid"/>
            <a:round/>
            <a:headEnd type="none" w="sm" len="sm"/>
            <a:tailEnd type="none" w="sm" len="sm"/>
          </a:ln>
        </p:spPr>
        <p:txBody>
          <a:bodyPr spcFirstLastPara="1" wrap="square" lIns="42136" tIns="42136" rIns="42136" bIns="42136" anchor="ctr" anchorCtr="0">
            <a:noAutofit/>
          </a:bodyPr>
          <a:lstStyle/>
          <a:p>
            <a:pPr algn="ctr"/>
            <a:endParaRPr lang="en-US" sz="645" noProof="0" dirty="0">
              <a:latin typeface="Helvetica Neue Light" panose="020B0604020202020204" charset="0"/>
              <a:ea typeface="Helvetica Neue"/>
              <a:cs typeface="Helvetica Neue"/>
              <a:sym typeface="Helvetica Neue"/>
            </a:endParaRPr>
          </a:p>
        </p:txBody>
      </p:sp>
      <p:sp>
        <p:nvSpPr>
          <p:cNvPr id="68" name="Google Shape;68;p13"/>
          <p:cNvSpPr txBox="1"/>
          <p:nvPr/>
        </p:nvSpPr>
        <p:spPr>
          <a:xfrm>
            <a:off x="3921928" y="1406084"/>
            <a:ext cx="1241649" cy="500593"/>
          </a:xfrm>
          <a:prstGeom prst="rect">
            <a:avLst/>
          </a:prstGeom>
          <a:noFill/>
          <a:ln>
            <a:noFill/>
          </a:ln>
        </p:spPr>
        <p:txBody>
          <a:bodyPr spcFirstLastPara="1" wrap="square" lIns="42136" tIns="42136" rIns="42136" bIns="42136" anchor="t" anchorCtr="0">
            <a:spAutoFit/>
          </a:bodyPr>
          <a:lstStyle/>
          <a:p>
            <a:r>
              <a:rPr lang="en-US" sz="900" noProof="0" dirty="0">
                <a:solidFill>
                  <a:schemeClr val="dk1"/>
                </a:solidFill>
                <a:latin typeface="Helvetica Neue Light" panose="020B0604020202020204" charset="0"/>
                <a:ea typeface="Helvetica Neue"/>
                <a:cs typeface="Helvetica Neue"/>
                <a:sym typeface="Helvetica Neue"/>
              </a:rPr>
              <a:t>(D) Introducing</a:t>
            </a:r>
          </a:p>
          <a:p>
            <a:r>
              <a:rPr lang="en-US" sz="900" noProof="0" dirty="0">
                <a:solidFill>
                  <a:schemeClr val="dk1"/>
                </a:solidFill>
                <a:latin typeface="Helvetica Neue Light" panose="020B0604020202020204" charset="0"/>
                <a:ea typeface="Helvetica Neue"/>
                <a:cs typeface="Helvetica Neue"/>
                <a:sym typeface="Helvetica Neue"/>
              </a:rPr>
              <a:t>Tumor </a:t>
            </a:r>
            <a:r>
              <a:rPr lang="en-US" sz="900" dirty="0">
                <a:solidFill>
                  <a:schemeClr val="dk1"/>
                </a:solidFill>
                <a:latin typeface="Helvetica Neue Light" panose="020B0604020202020204" charset="0"/>
                <a:ea typeface="Helvetica Neue"/>
                <a:cs typeface="Helvetica Neue"/>
                <a:sym typeface="Helvetica Neue"/>
              </a:rPr>
              <a:t>He</a:t>
            </a:r>
            <a:r>
              <a:rPr lang="en-US" sz="900" noProof="0" dirty="0" err="1">
                <a:solidFill>
                  <a:schemeClr val="dk1"/>
                </a:solidFill>
                <a:latin typeface="Helvetica Neue Light" panose="020B0604020202020204" charset="0"/>
                <a:ea typeface="Helvetica Neue"/>
                <a:cs typeface="Helvetica Neue"/>
                <a:sym typeface="Helvetica Neue"/>
              </a:rPr>
              <a:t>terogeneities</a:t>
            </a:r>
            <a:endParaRPr lang="en-US" sz="900" noProof="0" dirty="0">
              <a:solidFill>
                <a:schemeClr val="dk1"/>
              </a:solidFill>
            </a:endParaRPr>
          </a:p>
        </p:txBody>
      </p:sp>
      <p:sp>
        <p:nvSpPr>
          <p:cNvPr id="69" name="Google Shape;69;p13"/>
          <p:cNvSpPr txBox="1"/>
          <p:nvPr/>
        </p:nvSpPr>
        <p:spPr>
          <a:xfrm>
            <a:off x="1267365" y="1434150"/>
            <a:ext cx="650120" cy="362094"/>
          </a:xfrm>
          <a:prstGeom prst="rect">
            <a:avLst/>
          </a:prstGeom>
          <a:noFill/>
          <a:ln>
            <a:noFill/>
          </a:ln>
        </p:spPr>
        <p:txBody>
          <a:bodyPr spcFirstLastPara="1" wrap="square" lIns="42136" tIns="42136" rIns="42136" bIns="42136" anchor="t" anchorCtr="0">
            <a:spAutoFit/>
          </a:bodyPr>
          <a:lstStyle/>
          <a:p>
            <a:r>
              <a:rPr lang="en-US" sz="900" noProof="0" dirty="0">
                <a:solidFill>
                  <a:schemeClr val="dk1"/>
                </a:solidFill>
                <a:latin typeface="Helvetica Neue Light" panose="020B0604020202020204" charset="0"/>
                <a:ea typeface="Helvetica Neue"/>
                <a:cs typeface="Helvetica Neue"/>
                <a:sym typeface="Helvetica Neue"/>
              </a:rPr>
              <a:t>(A) Patient Selection</a:t>
            </a:r>
          </a:p>
        </p:txBody>
      </p:sp>
      <p:pic>
        <p:nvPicPr>
          <p:cNvPr id="70" name="Google Shape;70;p13"/>
          <p:cNvPicPr preferRelativeResize="0"/>
          <p:nvPr/>
        </p:nvPicPr>
        <p:blipFill>
          <a:blip r:embed="rId4">
            <a:alphaModFix/>
          </a:blip>
          <a:stretch>
            <a:fillRect/>
          </a:stretch>
        </p:blipFill>
        <p:spPr>
          <a:xfrm>
            <a:off x="3329498" y="1980512"/>
            <a:ext cx="514898" cy="548172"/>
          </a:xfrm>
          <a:prstGeom prst="rect">
            <a:avLst/>
          </a:prstGeom>
          <a:noFill/>
          <a:ln>
            <a:noFill/>
          </a:ln>
        </p:spPr>
      </p:pic>
      <p:pic>
        <p:nvPicPr>
          <p:cNvPr id="71" name="Google Shape;71;p13"/>
          <p:cNvPicPr preferRelativeResize="0"/>
          <p:nvPr/>
        </p:nvPicPr>
        <p:blipFill>
          <a:blip r:embed="rId5">
            <a:alphaModFix/>
          </a:blip>
          <a:stretch>
            <a:fillRect/>
          </a:stretch>
        </p:blipFill>
        <p:spPr>
          <a:xfrm rot="-7348598">
            <a:off x="3123754" y="2095343"/>
            <a:ext cx="366718" cy="366718"/>
          </a:xfrm>
          <a:prstGeom prst="rect">
            <a:avLst/>
          </a:prstGeom>
          <a:noFill/>
          <a:ln>
            <a:noFill/>
          </a:ln>
        </p:spPr>
      </p:pic>
      <p:sp>
        <p:nvSpPr>
          <p:cNvPr id="72" name="Google Shape;72;p13"/>
          <p:cNvSpPr/>
          <p:nvPr/>
        </p:nvSpPr>
        <p:spPr>
          <a:xfrm>
            <a:off x="1991041" y="2055867"/>
            <a:ext cx="75216" cy="279156"/>
          </a:xfrm>
          <a:prstGeom prst="homePlate">
            <a:avLst>
              <a:gd name="adj" fmla="val 135963"/>
            </a:avLst>
          </a:prstGeom>
          <a:solidFill>
            <a:srgbClr val="666666"/>
          </a:solidFill>
          <a:ln w="9525" cap="flat" cmpd="sng">
            <a:solidFill>
              <a:srgbClr val="666666"/>
            </a:solidFill>
            <a:prstDash val="solid"/>
            <a:round/>
            <a:headEnd type="none" w="sm" len="sm"/>
            <a:tailEnd type="none" w="sm" len="sm"/>
          </a:ln>
        </p:spPr>
        <p:txBody>
          <a:bodyPr spcFirstLastPara="1" wrap="square" lIns="42136" tIns="42136" rIns="42136" bIns="42136" anchor="ctr" anchorCtr="0">
            <a:noAutofit/>
          </a:bodyPr>
          <a:lstStyle/>
          <a:p>
            <a:pPr algn="ctr"/>
            <a:endParaRPr lang="en-US" sz="645" noProof="0" dirty="0">
              <a:latin typeface="Helvetica Neue Light" panose="020B0604020202020204" charset="0"/>
              <a:ea typeface="Helvetica Neue"/>
              <a:cs typeface="Helvetica Neue"/>
              <a:sym typeface="Helvetica Neue"/>
            </a:endParaRPr>
          </a:p>
        </p:txBody>
      </p:sp>
      <p:pic>
        <p:nvPicPr>
          <p:cNvPr id="73" name="Google Shape;73;p13"/>
          <p:cNvPicPr preferRelativeResize="0"/>
          <p:nvPr/>
        </p:nvPicPr>
        <p:blipFill>
          <a:blip r:embed="rId6">
            <a:alphaModFix/>
          </a:blip>
          <a:stretch>
            <a:fillRect/>
          </a:stretch>
        </p:blipFill>
        <p:spPr>
          <a:xfrm>
            <a:off x="1282145" y="2170789"/>
            <a:ext cx="240212" cy="223178"/>
          </a:xfrm>
          <a:prstGeom prst="rect">
            <a:avLst/>
          </a:prstGeom>
          <a:noFill/>
          <a:ln>
            <a:noFill/>
          </a:ln>
        </p:spPr>
      </p:pic>
      <p:pic>
        <p:nvPicPr>
          <p:cNvPr id="74" name="Google Shape;74;p13"/>
          <p:cNvPicPr preferRelativeResize="0"/>
          <p:nvPr/>
        </p:nvPicPr>
        <p:blipFill>
          <a:blip r:embed="rId6">
            <a:alphaModFix/>
          </a:blip>
          <a:stretch>
            <a:fillRect/>
          </a:stretch>
        </p:blipFill>
        <p:spPr>
          <a:xfrm>
            <a:off x="1412994" y="2170789"/>
            <a:ext cx="240212" cy="223178"/>
          </a:xfrm>
          <a:prstGeom prst="rect">
            <a:avLst/>
          </a:prstGeom>
          <a:noFill/>
          <a:ln>
            <a:noFill/>
          </a:ln>
        </p:spPr>
      </p:pic>
      <p:pic>
        <p:nvPicPr>
          <p:cNvPr id="75" name="Google Shape;75;p13"/>
          <p:cNvPicPr preferRelativeResize="0"/>
          <p:nvPr/>
        </p:nvPicPr>
        <p:blipFill>
          <a:blip r:embed="rId6">
            <a:alphaModFix/>
          </a:blip>
          <a:stretch>
            <a:fillRect/>
          </a:stretch>
        </p:blipFill>
        <p:spPr>
          <a:xfrm>
            <a:off x="1543284" y="2170789"/>
            <a:ext cx="240212" cy="223178"/>
          </a:xfrm>
          <a:prstGeom prst="rect">
            <a:avLst/>
          </a:prstGeom>
          <a:noFill/>
          <a:ln>
            <a:noFill/>
          </a:ln>
        </p:spPr>
      </p:pic>
      <p:pic>
        <p:nvPicPr>
          <p:cNvPr id="76" name="Google Shape;76;p13"/>
          <p:cNvPicPr preferRelativeResize="0"/>
          <p:nvPr/>
        </p:nvPicPr>
        <p:blipFill>
          <a:blip r:embed="rId4">
            <a:alphaModFix/>
          </a:blip>
          <a:stretch>
            <a:fillRect/>
          </a:stretch>
        </p:blipFill>
        <p:spPr>
          <a:xfrm>
            <a:off x="1281873" y="1924881"/>
            <a:ext cx="240212" cy="223178"/>
          </a:xfrm>
          <a:prstGeom prst="rect">
            <a:avLst/>
          </a:prstGeom>
          <a:noFill/>
          <a:ln>
            <a:noFill/>
          </a:ln>
        </p:spPr>
      </p:pic>
      <p:pic>
        <p:nvPicPr>
          <p:cNvPr id="77" name="Google Shape;77;p13"/>
          <p:cNvPicPr preferRelativeResize="0"/>
          <p:nvPr/>
        </p:nvPicPr>
        <p:blipFill>
          <a:blip r:embed="rId4">
            <a:alphaModFix/>
          </a:blip>
          <a:stretch>
            <a:fillRect/>
          </a:stretch>
        </p:blipFill>
        <p:spPr>
          <a:xfrm>
            <a:off x="1412721" y="1924881"/>
            <a:ext cx="240212" cy="223178"/>
          </a:xfrm>
          <a:prstGeom prst="rect">
            <a:avLst/>
          </a:prstGeom>
          <a:noFill/>
          <a:ln>
            <a:noFill/>
          </a:ln>
        </p:spPr>
      </p:pic>
      <p:pic>
        <p:nvPicPr>
          <p:cNvPr id="78" name="Google Shape;78;p13"/>
          <p:cNvPicPr preferRelativeResize="0"/>
          <p:nvPr/>
        </p:nvPicPr>
        <p:blipFill>
          <a:blip r:embed="rId4">
            <a:alphaModFix/>
          </a:blip>
          <a:stretch>
            <a:fillRect/>
          </a:stretch>
        </p:blipFill>
        <p:spPr>
          <a:xfrm>
            <a:off x="1543011" y="1924881"/>
            <a:ext cx="240212" cy="223178"/>
          </a:xfrm>
          <a:prstGeom prst="rect">
            <a:avLst/>
          </a:prstGeom>
          <a:noFill/>
          <a:ln>
            <a:noFill/>
          </a:ln>
        </p:spPr>
      </p:pic>
      <p:sp>
        <p:nvSpPr>
          <p:cNvPr id="79" name="Google Shape;79;p13"/>
          <p:cNvSpPr/>
          <p:nvPr/>
        </p:nvSpPr>
        <p:spPr>
          <a:xfrm>
            <a:off x="4820102" y="2078051"/>
            <a:ext cx="75216" cy="279156"/>
          </a:xfrm>
          <a:prstGeom prst="homePlate">
            <a:avLst>
              <a:gd name="adj" fmla="val 135963"/>
            </a:avLst>
          </a:prstGeom>
          <a:solidFill>
            <a:srgbClr val="666666"/>
          </a:solidFill>
          <a:ln w="9525" cap="flat" cmpd="sng">
            <a:solidFill>
              <a:srgbClr val="666666"/>
            </a:solidFill>
            <a:prstDash val="solid"/>
            <a:round/>
            <a:headEnd type="none" w="sm" len="sm"/>
            <a:tailEnd type="none" w="sm" len="sm"/>
          </a:ln>
        </p:spPr>
        <p:txBody>
          <a:bodyPr spcFirstLastPara="1" wrap="square" lIns="42136" tIns="42136" rIns="42136" bIns="42136" anchor="ctr" anchorCtr="0">
            <a:noAutofit/>
          </a:bodyPr>
          <a:lstStyle/>
          <a:p>
            <a:pPr algn="ctr"/>
            <a:endParaRPr lang="en-US" sz="645" noProof="0" dirty="0">
              <a:latin typeface="Helvetica Neue Light" panose="020B0604020202020204" charset="0"/>
              <a:ea typeface="Helvetica Neue"/>
              <a:cs typeface="Helvetica Neue"/>
              <a:sym typeface="Helvetica Neue"/>
            </a:endParaRPr>
          </a:p>
        </p:txBody>
      </p:sp>
      <p:sp>
        <p:nvSpPr>
          <p:cNvPr id="80" name="Google Shape;80;p13"/>
          <p:cNvSpPr txBox="1"/>
          <p:nvPr/>
        </p:nvSpPr>
        <p:spPr>
          <a:xfrm>
            <a:off x="5032256" y="1408275"/>
            <a:ext cx="820047" cy="500593"/>
          </a:xfrm>
          <a:prstGeom prst="rect">
            <a:avLst/>
          </a:prstGeom>
          <a:noFill/>
          <a:ln>
            <a:noFill/>
          </a:ln>
        </p:spPr>
        <p:txBody>
          <a:bodyPr spcFirstLastPara="1" wrap="square" lIns="42136" tIns="42136" rIns="42136" bIns="42136" anchor="t" anchorCtr="0">
            <a:spAutoFit/>
          </a:bodyPr>
          <a:lstStyle/>
          <a:p>
            <a:r>
              <a:rPr lang="en-US" sz="900" noProof="0" dirty="0">
                <a:solidFill>
                  <a:schemeClr val="dk1"/>
                </a:solidFill>
                <a:latin typeface="Helvetica Neue Light" panose="020B0604020202020204" charset="0"/>
                <a:ea typeface="Helvetica Neue"/>
                <a:cs typeface="Helvetica Neue"/>
                <a:sym typeface="Helvetica Neue"/>
              </a:rPr>
              <a:t>(E) PET acquisition</a:t>
            </a:r>
          </a:p>
          <a:p>
            <a:r>
              <a:rPr lang="en-US" sz="900" noProof="0" dirty="0">
                <a:solidFill>
                  <a:schemeClr val="dk1"/>
                </a:solidFill>
                <a:latin typeface="Helvetica Neue Light" panose="020B0604020202020204" charset="0"/>
                <a:ea typeface="Helvetica Neue"/>
                <a:cs typeface="Helvetica Neue"/>
                <a:sym typeface="Helvetica Neue"/>
              </a:rPr>
              <a:t>simulation</a:t>
            </a:r>
          </a:p>
        </p:txBody>
      </p:sp>
      <p:sp>
        <p:nvSpPr>
          <p:cNvPr id="81" name="Google Shape;81;p13"/>
          <p:cNvSpPr/>
          <p:nvPr/>
        </p:nvSpPr>
        <p:spPr>
          <a:xfrm>
            <a:off x="5867600" y="2102435"/>
            <a:ext cx="75216" cy="279156"/>
          </a:xfrm>
          <a:prstGeom prst="homePlate">
            <a:avLst>
              <a:gd name="adj" fmla="val 135963"/>
            </a:avLst>
          </a:prstGeom>
          <a:solidFill>
            <a:srgbClr val="666666"/>
          </a:solidFill>
          <a:ln w="9525" cap="flat" cmpd="sng">
            <a:solidFill>
              <a:srgbClr val="666666"/>
            </a:solidFill>
            <a:prstDash val="solid"/>
            <a:round/>
            <a:headEnd type="none" w="sm" len="sm"/>
            <a:tailEnd type="none" w="sm" len="sm"/>
          </a:ln>
        </p:spPr>
        <p:txBody>
          <a:bodyPr spcFirstLastPara="1" wrap="square" lIns="42136" tIns="42136" rIns="42136" bIns="42136" anchor="ctr" anchorCtr="0">
            <a:noAutofit/>
          </a:bodyPr>
          <a:lstStyle/>
          <a:p>
            <a:pPr algn="ctr"/>
            <a:endParaRPr lang="en-US" sz="645" noProof="0" dirty="0">
              <a:latin typeface="Helvetica Neue Light" panose="020B0604020202020204" charset="0"/>
              <a:ea typeface="Helvetica Neue"/>
              <a:cs typeface="Helvetica Neue"/>
              <a:sym typeface="Helvetica Neue"/>
            </a:endParaRPr>
          </a:p>
        </p:txBody>
      </p:sp>
      <p:sp>
        <p:nvSpPr>
          <p:cNvPr id="82" name="Google Shape;82;p13"/>
          <p:cNvSpPr txBox="1"/>
          <p:nvPr/>
        </p:nvSpPr>
        <p:spPr>
          <a:xfrm>
            <a:off x="5902135" y="1406417"/>
            <a:ext cx="995365" cy="362094"/>
          </a:xfrm>
          <a:prstGeom prst="rect">
            <a:avLst/>
          </a:prstGeom>
          <a:noFill/>
          <a:ln>
            <a:noFill/>
          </a:ln>
        </p:spPr>
        <p:txBody>
          <a:bodyPr spcFirstLastPara="1" wrap="square" lIns="42136" tIns="42136" rIns="42136" bIns="42136" anchor="t" anchorCtr="0">
            <a:spAutoFit/>
          </a:bodyPr>
          <a:lstStyle/>
          <a:p>
            <a:r>
              <a:rPr lang="en-US" sz="900" noProof="0" dirty="0">
                <a:solidFill>
                  <a:schemeClr val="dk1"/>
                </a:solidFill>
                <a:latin typeface="Helvetica Neue Light" panose="020B0604020202020204" charset="0"/>
                <a:ea typeface="Helvetica Neue"/>
                <a:cs typeface="Helvetica Neue"/>
                <a:sym typeface="Helvetica Neue"/>
              </a:rPr>
              <a:t>(</a:t>
            </a:r>
            <a:r>
              <a:rPr lang="en-US" sz="900" dirty="0">
                <a:solidFill>
                  <a:schemeClr val="dk1"/>
                </a:solidFill>
                <a:latin typeface="Helvetica Neue Light" panose="020B0604020202020204" charset="0"/>
                <a:ea typeface="Helvetica Neue"/>
                <a:cs typeface="Helvetica Neue"/>
                <a:sym typeface="Helvetica Neue"/>
              </a:rPr>
              <a:t>F</a:t>
            </a:r>
            <a:r>
              <a:rPr lang="en-US" sz="900" noProof="0" dirty="0">
                <a:solidFill>
                  <a:schemeClr val="dk1"/>
                </a:solidFill>
                <a:latin typeface="Helvetica Neue Light" panose="020B0604020202020204" charset="0"/>
                <a:ea typeface="Helvetica Neue"/>
                <a:cs typeface="Helvetica Neue"/>
                <a:sym typeface="Helvetica Neue"/>
              </a:rPr>
              <a:t>) Dynamic PET</a:t>
            </a:r>
          </a:p>
          <a:p>
            <a:r>
              <a:rPr lang="en-US" sz="900" noProof="0" dirty="0">
                <a:solidFill>
                  <a:schemeClr val="dk1"/>
                </a:solidFill>
                <a:latin typeface="Helvetica Neue Light" panose="020B0604020202020204" charset="0"/>
                <a:ea typeface="Helvetica Neue"/>
                <a:cs typeface="Helvetica Neue"/>
                <a:sym typeface="Helvetica Neue"/>
              </a:rPr>
              <a:t>reconstruction</a:t>
            </a:r>
          </a:p>
        </p:txBody>
      </p:sp>
      <p:sp>
        <p:nvSpPr>
          <p:cNvPr id="84" name="Google Shape;84;p13"/>
          <p:cNvSpPr txBox="1"/>
          <p:nvPr/>
        </p:nvSpPr>
        <p:spPr>
          <a:xfrm>
            <a:off x="6947332" y="1431841"/>
            <a:ext cx="2250256" cy="362094"/>
          </a:xfrm>
          <a:prstGeom prst="rect">
            <a:avLst/>
          </a:prstGeom>
          <a:noFill/>
          <a:ln>
            <a:noFill/>
          </a:ln>
        </p:spPr>
        <p:txBody>
          <a:bodyPr spcFirstLastPara="1" wrap="square" lIns="42136" tIns="42136" rIns="42136" bIns="42136" anchor="t" anchorCtr="0">
            <a:spAutoFit/>
          </a:bodyPr>
          <a:lstStyle/>
          <a:p>
            <a:r>
              <a:rPr lang="en-US" sz="900" noProof="0" dirty="0">
                <a:solidFill>
                  <a:srgbClr val="E45B30"/>
                </a:solidFill>
                <a:latin typeface="Helvetica Neue Light" panose="020B0604020202020204" charset="0"/>
                <a:ea typeface="Helvetica Neue"/>
                <a:cs typeface="Helvetica Neue"/>
                <a:sym typeface="Helvetica Neue"/>
              </a:rPr>
              <a:t>(G) Voxel-wise</a:t>
            </a:r>
          </a:p>
          <a:p>
            <a:r>
              <a:rPr lang="en-US" sz="900" noProof="0" dirty="0">
                <a:solidFill>
                  <a:srgbClr val="E45B30"/>
                </a:solidFill>
                <a:latin typeface="Helvetica Neue Light" panose="020B0604020202020204" charset="0"/>
                <a:ea typeface="Helvetica Neue"/>
                <a:cs typeface="Helvetica Neue"/>
                <a:sym typeface="Helvetica Neue"/>
              </a:rPr>
              <a:t>activity fit</a:t>
            </a:r>
          </a:p>
        </p:txBody>
      </p:sp>
      <p:sp>
        <p:nvSpPr>
          <p:cNvPr id="85" name="Google Shape;85;p13"/>
          <p:cNvSpPr txBox="1"/>
          <p:nvPr/>
        </p:nvSpPr>
        <p:spPr>
          <a:xfrm>
            <a:off x="7680360" y="2194502"/>
            <a:ext cx="161355" cy="193294"/>
          </a:xfrm>
          <a:prstGeom prst="rect">
            <a:avLst/>
          </a:prstGeom>
          <a:noFill/>
          <a:ln>
            <a:noFill/>
          </a:ln>
        </p:spPr>
        <p:txBody>
          <a:bodyPr spcFirstLastPara="1" wrap="square" lIns="42136" tIns="42136" rIns="42136" bIns="42136" anchor="t" anchorCtr="0">
            <a:noAutofit/>
          </a:bodyPr>
          <a:lstStyle/>
          <a:p>
            <a:r>
              <a:rPr lang="en-US" sz="830" b="1" noProof="0" dirty="0">
                <a:solidFill>
                  <a:srgbClr val="434343"/>
                </a:solidFill>
                <a:latin typeface="Helvetica Neue Light" panose="020B0604020202020204" charset="0"/>
                <a:ea typeface="Helvetica Neue"/>
                <a:cs typeface="Helvetica Neue"/>
                <a:sym typeface="Helvetica Neue"/>
              </a:rPr>
              <a:t>…</a:t>
            </a:r>
          </a:p>
        </p:txBody>
      </p:sp>
      <p:sp>
        <p:nvSpPr>
          <p:cNvPr id="86" name="Google Shape;86;p13"/>
          <p:cNvSpPr txBox="1"/>
          <p:nvPr/>
        </p:nvSpPr>
        <p:spPr>
          <a:xfrm>
            <a:off x="7012814" y="2070776"/>
            <a:ext cx="339578" cy="163130"/>
          </a:xfrm>
          <a:prstGeom prst="rect">
            <a:avLst/>
          </a:prstGeom>
          <a:noFill/>
          <a:ln>
            <a:noFill/>
          </a:ln>
        </p:spPr>
        <p:txBody>
          <a:bodyPr spcFirstLastPara="1" wrap="square" lIns="42136" tIns="42136" rIns="42136" bIns="42136" anchor="t" anchorCtr="0">
            <a:spAutoFit/>
          </a:bodyPr>
          <a:lstStyle/>
          <a:p>
            <a:pPr algn="r"/>
            <a:r>
              <a:rPr lang="en-US" sz="507" noProof="0" dirty="0">
                <a:solidFill>
                  <a:srgbClr val="434343"/>
                </a:solidFill>
                <a:latin typeface="Helvetica Neue Light" panose="020B0604020202020204" charset="0"/>
                <a:ea typeface="Helvetica Neue"/>
                <a:cs typeface="Helvetica Neue"/>
                <a:sym typeface="Helvetica Neue"/>
              </a:rPr>
              <a:t>A</a:t>
            </a:r>
          </a:p>
        </p:txBody>
      </p:sp>
      <p:cxnSp>
        <p:nvCxnSpPr>
          <p:cNvPr id="87" name="Google Shape;87;p13"/>
          <p:cNvCxnSpPr>
            <a:cxnSpLocks/>
          </p:cNvCxnSpPr>
          <p:nvPr/>
        </p:nvCxnSpPr>
        <p:spPr>
          <a:xfrm>
            <a:off x="7338686" y="2403973"/>
            <a:ext cx="514897" cy="1106"/>
          </a:xfrm>
          <a:prstGeom prst="straightConnector1">
            <a:avLst/>
          </a:prstGeom>
          <a:noFill/>
          <a:ln w="19050" cap="flat" cmpd="sng">
            <a:solidFill>
              <a:srgbClr val="000000"/>
            </a:solidFill>
            <a:prstDash val="solid"/>
            <a:round/>
            <a:headEnd type="none" w="med" len="med"/>
            <a:tailEnd type="none" w="med" len="med"/>
          </a:ln>
        </p:spPr>
      </p:cxnSp>
      <p:cxnSp>
        <p:nvCxnSpPr>
          <p:cNvPr id="88" name="Google Shape;88;p13"/>
          <p:cNvCxnSpPr>
            <a:cxnSpLocks/>
          </p:cNvCxnSpPr>
          <p:nvPr/>
        </p:nvCxnSpPr>
        <p:spPr>
          <a:xfrm rot="10800000">
            <a:off x="7339181" y="2065778"/>
            <a:ext cx="3871" cy="341375"/>
          </a:xfrm>
          <a:prstGeom prst="straightConnector1">
            <a:avLst/>
          </a:prstGeom>
          <a:noFill/>
          <a:ln w="19050" cap="flat" cmpd="sng">
            <a:solidFill>
              <a:srgbClr val="000000"/>
            </a:solidFill>
            <a:prstDash val="solid"/>
            <a:round/>
            <a:headEnd type="none" w="med" len="med"/>
            <a:tailEnd type="none" w="med" len="med"/>
          </a:ln>
        </p:spPr>
      </p:cxnSp>
      <p:sp>
        <p:nvSpPr>
          <p:cNvPr id="89" name="Google Shape;89;p13"/>
          <p:cNvSpPr txBox="1"/>
          <p:nvPr/>
        </p:nvSpPr>
        <p:spPr>
          <a:xfrm>
            <a:off x="7668476" y="2369669"/>
            <a:ext cx="276114" cy="163130"/>
          </a:xfrm>
          <a:prstGeom prst="rect">
            <a:avLst/>
          </a:prstGeom>
          <a:noFill/>
          <a:ln>
            <a:noFill/>
          </a:ln>
        </p:spPr>
        <p:txBody>
          <a:bodyPr spcFirstLastPara="1" wrap="square" lIns="42136" tIns="42136" rIns="42136" bIns="42136" anchor="t" anchorCtr="0">
            <a:spAutoFit/>
          </a:bodyPr>
          <a:lstStyle/>
          <a:p>
            <a:r>
              <a:rPr lang="en-US" sz="507" noProof="0" dirty="0">
                <a:solidFill>
                  <a:srgbClr val="434343"/>
                </a:solidFill>
                <a:latin typeface="Helvetica Neue Light" panose="020B0604020202020204" charset="0"/>
                <a:ea typeface="Helvetica Neue"/>
                <a:cs typeface="Helvetica Neue"/>
                <a:sym typeface="Helvetica Neue"/>
              </a:rPr>
              <a:t>t (min) </a:t>
            </a:r>
            <a:endParaRPr lang="en-US" sz="691" noProof="0" dirty="0"/>
          </a:p>
        </p:txBody>
      </p:sp>
      <p:cxnSp>
        <p:nvCxnSpPr>
          <p:cNvPr id="90" name="Google Shape;90;p13"/>
          <p:cNvCxnSpPr>
            <a:cxnSpLocks/>
          </p:cNvCxnSpPr>
          <p:nvPr/>
        </p:nvCxnSpPr>
        <p:spPr>
          <a:xfrm>
            <a:off x="7433432" y="2403973"/>
            <a:ext cx="0" cy="35534"/>
          </a:xfrm>
          <a:prstGeom prst="straightConnector1">
            <a:avLst/>
          </a:prstGeom>
          <a:noFill/>
          <a:ln w="19050" cap="flat" cmpd="sng">
            <a:solidFill>
              <a:srgbClr val="000000"/>
            </a:solidFill>
            <a:prstDash val="solid"/>
            <a:round/>
            <a:headEnd type="none" w="med" len="med"/>
            <a:tailEnd type="none" w="med" len="med"/>
          </a:ln>
        </p:spPr>
      </p:cxnSp>
      <p:cxnSp>
        <p:nvCxnSpPr>
          <p:cNvPr id="91" name="Google Shape;91;p13"/>
          <p:cNvCxnSpPr>
            <a:cxnSpLocks/>
          </p:cNvCxnSpPr>
          <p:nvPr/>
        </p:nvCxnSpPr>
        <p:spPr>
          <a:xfrm>
            <a:off x="7544150" y="2403970"/>
            <a:ext cx="0" cy="35534"/>
          </a:xfrm>
          <a:prstGeom prst="straightConnector1">
            <a:avLst/>
          </a:prstGeom>
          <a:noFill/>
          <a:ln w="19050" cap="flat" cmpd="sng">
            <a:solidFill>
              <a:srgbClr val="000000"/>
            </a:solidFill>
            <a:prstDash val="solid"/>
            <a:round/>
            <a:headEnd type="none" w="med" len="med"/>
            <a:tailEnd type="none" w="med" len="med"/>
          </a:ln>
        </p:spPr>
      </p:cxnSp>
      <p:sp>
        <p:nvSpPr>
          <p:cNvPr id="92" name="Google Shape;92;p13"/>
          <p:cNvSpPr/>
          <p:nvPr/>
        </p:nvSpPr>
        <p:spPr>
          <a:xfrm>
            <a:off x="7522099" y="2249560"/>
            <a:ext cx="44106" cy="50605"/>
          </a:xfrm>
          <a:prstGeom prst="mathPlus">
            <a:avLst>
              <a:gd name="adj1" fmla="val 2116"/>
            </a:avLst>
          </a:prstGeom>
          <a:solidFill>
            <a:srgbClr val="000000"/>
          </a:solidFill>
          <a:ln w="9525" cap="flat" cmpd="sng">
            <a:solidFill>
              <a:srgbClr val="000000"/>
            </a:solidFill>
            <a:prstDash val="solid"/>
            <a:round/>
            <a:headEnd type="none" w="sm" len="sm"/>
            <a:tailEnd type="none" w="sm" len="sm"/>
          </a:ln>
        </p:spPr>
        <p:txBody>
          <a:bodyPr spcFirstLastPara="1" wrap="square" lIns="42136" tIns="42136" rIns="42136" bIns="42136" anchor="ctr" anchorCtr="0">
            <a:noAutofit/>
          </a:bodyPr>
          <a:lstStyle/>
          <a:p>
            <a:pPr algn="ctr"/>
            <a:endParaRPr lang="en-US" sz="645" noProof="0" dirty="0">
              <a:latin typeface="Helvetica Neue Light" panose="020B0604020202020204" charset="0"/>
              <a:ea typeface="Helvetica Neue"/>
              <a:cs typeface="Helvetica Neue"/>
              <a:sym typeface="Helvetica Neue"/>
            </a:endParaRPr>
          </a:p>
        </p:txBody>
      </p:sp>
      <p:sp>
        <p:nvSpPr>
          <p:cNvPr id="93" name="Google Shape;93;p13"/>
          <p:cNvSpPr/>
          <p:nvPr/>
        </p:nvSpPr>
        <p:spPr>
          <a:xfrm>
            <a:off x="7404075" y="2092212"/>
            <a:ext cx="298089" cy="225926"/>
          </a:xfrm>
          <a:custGeom>
            <a:avLst/>
            <a:gdLst/>
            <a:ahLst/>
            <a:cxnLst/>
            <a:rect l="l" t="t" r="r" b="b"/>
            <a:pathLst>
              <a:path w="33704" h="19050" extrusionOk="0">
                <a:moveTo>
                  <a:pt x="0" y="0"/>
                </a:moveTo>
                <a:cubicBezTo>
                  <a:pt x="5337" y="11750"/>
                  <a:pt x="20827" y="18192"/>
                  <a:pt x="33704" y="19050"/>
                </a:cubicBezTo>
              </a:path>
            </a:pathLst>
          </a:custGeom>
          <a:noFill/>
          <a:ln w="9525" cap="flat" cmpd="sng">
            <a:solidFill>
              <a:srgbClr val="595959"/>
            </a:solidFill>
            <a:prstDash val="dash"/>
            <a:round/>
            <a:headEnd type="none" w="med" len="med"/>
            <a:tailEnd type="none" w="med" len="med"/>
          </a:ln>
        </p:spPr>
        <p:txBody>
          <a:bodyPr/>
          <a:lstStyle/>
          <a:p>
            <a:endParaRPr lang="en-US" sz="645" noProof="0" dirty="0"/>
          </a:p>
        </p:txBody>
      </p:sp>
      <p:sp>
        <p:nvSpPr>
          <p:cNvPr id="94" name="Google Shape;94;p13"/>
          <p:cNvSpPr/>
          <p:nvPr/>
        </p:nvSpPr>
        <p:spPr>
          <a:xfrm>
            <a:off x="7411378" y="2155239"/>
            <a:ext cx="44106" cy="50605"/>
          </a:xfrm>
          <a:prstGeom prst="mathPlus">
            <a:avLst>
              <a:gd name="adj1" fmla="val 2116"/>
            </a:avLst>
          </a:prstGeom>
          <a:solidFill>
            <a:srgbClr val="000000"/>
          </a:solidFill>
          <a:ln w="9525" cap="flat" cmpd="sng">
            <a:solidFill>
              <a:srgbClr val="000000"/>
            </a:solidFill>
            <a:prstDash val="solid"/>
            <a:round/>
            <a:headEnd type="none" w="sm" len="sm"/>
            <a:tailEnd type="none" w="sm" len="sm"/>
          </a:ln>
        </p:spPr>
        <p:txBody>
          <a:bodyPr spcFirstLastPara="1" wrap="square" lIns="42136" tIns="42136" rIns="42136" bIns="42136" anchor="ctr" anchorCtr="0">
            <a:noAutofit/>
          </a:bodyPr>
          <a:lstStyle/>
          <a:p>
            <a:pPr algn="ctr"/>
            <a:endParaRPr lang="en-US" sz="645" noProof="0" dirty="0">
              <a:latin typeface="Helvetica Neue Light" panose="020B0604020202020204" charset="0"/>
              <a:ea typeface="Helvetica Neue"/>
              <a:cs typeface="Helvetica Neue"/>
              <a:sym typeface="Helvetica Neue"/>
            </a:endParaRPr>
          </a:p>
        </p:txBody>
      </p:sp>
      <p:sp>
        <p:nvSpPr>
          <p:cNvPr id="95" name="Google Shape;95;p13"/>
          <p:cNvSpPr txBox="1"/>
          <p:nvPr/>
        </p:nvSpPr>
        <p:spPr>
          <a:xfrm>
            <a:off x="6888353" y="2562272"/>
            <a:ext cx="1438228" cy="262426"/>
          </a:xfrm>
          <a:prstGeom prst="rect">
            <a:avLst/>
          </a:prstGeom>
          <a:noFill/>
          <a:ln>
            <a:noFill/>
          </a:ln>
        </p:spPr>
        <p:txBody>
          <a:bodyPr spcFirstLastPara="1" wrap="square" lIns="42136" tIns="42136" rIns="42136" bIns="42136" anchor="t" anchorCtr="0">
            <a:noAutofit/>
          </a:bodyPr>
          <a:lstStyle/>
          <a:p>
            <a:r>
              <a:rPr lang="en-US" sz="700" b="1" noProof="0" dirty="0" err="1">
                <a:solidFill>
                  <a:srgbClr val="434343"/>
                </a:solidFill>
                <a:latin typeface="Helvetica Neue Light" panose="020B0604020202020204" charset="0"/>
                <a:ea typeface="Helvetica Neue"/>
                <a:cs typeface="Helvetica Neue"/>
                <a:sym typeface="Helvetica Neue"/>
              </a:rPr>
              <a:t>λ</a:t>
            </a:r>
            <a:r>
              <a:rPr lang="en-US" sz="700" b="1" baseline="-25000" noProof="0" dirty="0" err="1">
                <a:solidFill>
                  <a:srgbClr val="434343"/>
                </a:solidFill>
                <a:latin typeface="Helvetica Neue Light" panose="020B0604020202020204" charset="0"/>
                <a:ea typeface="Helvetica Neue"/>
                <a:cs typeface="Helvetica Neue"/>
                <a:sym typeface="Helvetica Neue"/>
              </a:rPr>
              <a:t>B</a:t>
            </a:r>
            <a:r>
              <a:rPr lang="en-US" sz="700" b="1" baseline="-25000" noProof="0" dirty="0">
                <a:solidFill>
                  <a:srgbClr val="434343"/>
                </a:solidFill>
                <a:latin typeface="Helvetica Neue Light" panose="020B0604020202020204" charset="0"/>
                <a:ea typeface="Helvetica Neue"/>
                <a:cs typeface="Helvetica Neue"/>
                <a:sym typeface="Helvetica Neue"/>
              </a:rPr>
              <a:t> </a:t>
            </a:r>
            <a:r>
              <a:rPr lang="en-US" sz="700" noProof="0" dirty="0">
                <a:solidFill>
                  <a:srgbClr val="434343"/>
                </a:solidFill>
                <a:latin typeface="Helvetica Neue Light" panose="020B0604020202020204" charset="0"/>
                <a:ea typeface="Helvetica Neue"/>
                <a:cs typeface="Helvetica Neue"/>
                <a:sym typeface="Helvetica Neue"/>
              </a:rPr>
              <a:t>: Biological Washout Rate</a:t>
            </a:r>
          </a:p>
        </p:txBody>
      </p:sp>
      <p:sp>
        <p:nvSpPr>
          <p:cNvPr id="96" name="Google Shape;96;p13"/>
          <p:cNvSpPr/>
          <p:nvPr/>
        </p:nvSpPr>
        <p:spPr>
          <a:xfrm>
            <a:off x="7636350" y="2265847"/>
            <a:ext cx="44106" cy="50605"/>
          </a:xfrm>
          <a:prstGeom prst="mathPlus">
            <a:avLst>
              <a:gd name="adj1" fmla="val 2116"/>
            </a:avLst>
          </a:prstGeom>
          <a:solidFill>
            <a:srgbClr val="000000"/>
          </a:solidFill>
          <a:ln w="9525" cap="flat" cmpd="sng">
            <a:solidFill>
              <a:srgbClr val="000000"/>
            </a:solidFill>
            <a:prstDash val="solid"/>
            <a:round/>
            <a:headEnd type="none" w="sm" len="sm"/>
            <a:tailEnd type="none" w="sm" len="sm"/>
          </a:ln>
        </p:spPr>
        <p:txBody>
          <a:bodyPr spcFirstLastPara="1" wrap="square" lIns="42136" tIns="42136" rIns="42136" bIns="42136" anchor="ctr" anchorCtr="0">
            <a:noAutofit/>
          </a:bodyPr>
          <a:lstStyle/>
          <a:p>
            <a:pPr algn="ctr"/>
            <a:endParaRPr lang="en-US" sz="645" noProof="0" dirty="0">
              <a:latin typeface="Helvetica Neue Light" panose="020B0604020202020204" charset="0"/>
              <a:ea typeface="Helvetica Neue"/>
              <a:cs typeface="Helvetica Neue"/>
              <a:sym typeface="Helvetica Neue"/>
            </a:endParaRPr>
          </a:p>
        </p:txBody>
      </p:sp>
      <p:cxnSp>
        <p:nvCxnSpPr>
          <p:cNvPr id="97" name="Google Shape;97;p13"/>
          <p:cNvCxnSpPr>
            <a:cxnSpLocks/>
          </p:cNvCxnSpPr>
          <p:nvPr/>
        </p:nvCxnSpPr>
        <p:spPr>
          <a:xfrm>
            <a:off x="7659601" y="2403970"/>
            <a:ext cx="0" cy="35534"/>
          </a:xfrm>
          <a:prstGeom prst="straightConnector1">
            <a:avLst/>
          </a:prstGeom>
          <a:noFill/>
          <a:ln w="19050" cap="flat" cmpd="sng">
            <a:solidFill>
              <a:srgbClr val="000000"/>
            </a:solidFill>
            <a:prstDash val="solid"/>
            <a:round/>
            <a:headEnd type="none" w="med" len="med"/>
            <a:tailEnd type="none" w="med" len="med"/>
          </a:ln>
        </p:spPr>
      </p:cxnSp>
      <p:sp>
        <p:nvSpPr>
          <p:cNvPr id="117" name="Google Shape;117;p13"/>
          <p:cNvSpPr/>
          <p:nvPr/>
        </p:nvSpPr>
        <p:spPr>
          <a:xfrm>
            <a:off x="1311178" y="3569529"/>
            <a:ext cx="1096781" cy="136052"/>
          </a:xfrm>
          <a:prstGeom prst="rightArrow">
            <a:avLst>
              <a:gd name="adj1" fmla="val 50000"/>
              <a:gd name="adj2" fmla="val 50000"/>
            </a:avLst>
          </a:prstGeom>
          <a:solidFill>
            <a:srgbClr val="E45B30"/>
          </a:solidFill>
          <a:ln>
            <a:noFill/>
          </a:ln>
        </p:spPr>
        <p:txBody>
          <a:bodyPr spcFirstLastPara="1" wrap="square" lIns="42136" tIns="42136" rIns="42136" bIns="42136" anchor="ctr" anchorCtr="0">
            <a:noAutofit/>
          </a:bodyPr>
          <a:lstStyle/>
          <a:p>
            <a:pPr algn="ctr"/>
            <a:endParaRPr lang="en-US" sz="645" noProof="0" dirty="0"/>
          </a:p>
        </p:txBody>
      </p:sp>
      <p:sp>
        <p:nvSpPr>
          <p:cNvPr id="118" name="Google Shape;118;p13"/>
          <p:cNvSpPr txBox="1"/>
          <p:nvPr/>
        </p:nvSpPr>
        <p:spPr>
          <a:xfrm>
            <a:off x="1284280" y="3393197"/>
            <a:ext cx="1685030" cy="223594"/>
          </a:xfrm>
          <a:prstGeom prst="rect">
            <a:avLst/>
          </a:prstGeom>
          <a:noFill/>
          <a:ln>
            <a:noFill/>
          </a:ln>
        </p:spPr>
        <p:txBody>
          <a:bodyPr spcFirstLastPara="1" wrap="square" lIns="42136" tIns="42136" rIns="42136" bIns="42136" anchor="t" anchorCtr="0">
            <a:spAutoFit/>
          </a:bodyPr>
          <a:lstStyle/>
          <a:p>
            <a:r>
              <a:rPr lang="en-US" sz="900" b="1" noProof="0" dirty="0">
                <a:solidFill>
                  <a:srgbClr val="EA6329"/>
                </a:solidFill>
                <a:latin typeface="Helvetica Neue Light" panose="020B0604020202020204" charset="0"/>
                <a:ea typeface="Helvetica Neue"/>
                <a:cs typeface="Helvetica Neue"/>
                <a:sym typeface="Helvetica Neue"/>
              </a:rPr>
              <a:t>(H) Fit Correction</a:t>
            </a:r>
          </a:p>
        </p:txBody>
      </p:sp>
      <p:sp>
        <p:nvSpPr>
          <p:cNvPr id="121" name="Google Shape;121;p13"/>
          <p:cNvSpPr txBox="1"/>
          <p:nvPr/>
        </p:nvSpPr>
        <p:spPr>
          <a:xfrm>
            <a:off x="1287916" y="4046853"/>
            <a:ext cx="1685030" cy="223594"/>
          </a:xfrm>
          <a:prstGeom prst="rect">
            <a:avLst/>
          </a:prstGeom>
          <a:noFill/>
          <a:ln>
            <a:noFill/>
          </a:ln>
        </p:spPr>
        <p:txBody>
          <a:bodyPr spcFirstLastPara="1" wrap="square" lIns="42136" tIns="42136" rIns="42136" bIns="42136" anchor="t" anchorCtr="0">
            <a:spAutoFit/>
          </a:bodyPr>
          <a:lstStyle/>
          <a:p>
            <a:r>
              <a:rPr lang="en-US" sz="900" b="1" noProof="0" dirty="0">
                <a:solidFill>
                  <a:srgbClr val="70176E"/>
                </a:solidFill>
                <a:latin typeface="Helvetica Neue Light" panose="020B0604020202020204" charset="0"/>
                <a:ea typeface="Helvetica Neue"/>
                <a:cs typeface="Helvetica Neue"/>
                <a:sym typeface="Helvetica Neue"/>
              </a:rPr>
              <a:t>(I) Direct Estimation</a:t>
            </a:r>
          </a:p>
        </p:txBody>
      </p:sp>
      <p:sp>
        <p:nvSpPr>
          <p:cNvPr id="122" name="Google Shape;122;p13"/>
          <p:cNvSpPr/>
          <p:nvPr/>
        </p:nvSpPr>
        <p:spPr>
          <a:xfrm>
            <a:off x="1311179" y="3966877"/>
            <a:ext cx="1096781" cy="136052"/>
          </a:xfrm>
          <a:prstGeom prst="rightArrow">
            <a:avLst>
              <a:gd name="adj1" fmla="val 50000"/>
              <a:gd name="adj2" fmla="val 50000"/>
            </a:avLst>
          </a:prstGeom>
          <a:solidFill>
            <a:srgbClr val="70176E"/>
          </a:solidFill>
          <a:ln>
            <a:noFill/>
          </a:ln>
        </p:spPr>
        <p:txBody>
          <a:bodyPr spcFirstLastPara="1" wrap="square" lIns="42136" tIns="42136" rIns="42136" bIns="42136" anchor="ctr" anchorCtr="0">
            <a:noAutofit/>
          </a:bodyPr>
          <a:lstStyle/>
          <a:p>
            <a:pPr algn="ctr"/>
            <a:endParaRPr lang="en-US" sz="645" noProof="0" dirty="0"/>
          </a:p>
        </p:txBody>
      </p:sp>
      <p:sp>
        <p:nvSpPr>
          <p:cNvPr id="123" name="Google Shape;123;p13"/>
          <p:cNvSpPr/>
          <p:nvPr/>
        </p:nvSpPr>
        <p:spPr>
          <a:xfrm>
            <a:off x="4422687" y="3499494"/>
            <a:ext cx="75216" cy="279156"/>
          </a:xfrm>
          <a:prstGeom prst="homePlate">
            <a:avLst>
              <a:gd name="adj" fmla="val 135963"/>
            </a:avLst>
          </a:prstGeom>
          <a:solidFill>
            <a:srgbClr val="E45B30"/>
          </a:solidFill>
          <a:ln w="9525" cap="flat" cmpd="sng">
            <a:solidFill>
              <a:srgbClr val="666666"/>
            </a:solidFill>
            <a:prstDash val="solid"/>
            <a:round/>
            <a:headEnd type="none" w="sm" len="sm"/>
            <a:tailEnd type="none" w="sm" len="sm"/>
          </a:ln>
        </p:spPr>
        <p:txBody>
          <a:bodyPr spcFirstLastPara="1" wrap="square" lIns="42136" tIns="42136" rIns="42136" bIns="42136" anchor="ctr" anchorCtr="0">
            <a:noAutofit/>
          </a:bodyPr>
          <a:lstStyle/>
          <a:p>
            <a:pPr algn="ctr"/>
            <a:endParaRPr lang="en-US" sz="645" noProof="0" dirty="0">
              <a:latin typeface="Helvetica Neue Light" panose="020B0604020202020204" charset="0"/>
              <a:ea typeface="Helvetica Neue"/>
              <a:cs typeface="Helvetica Neue"/>
              <a:sym typeface="Helvetica Neue"/>
            </a:endParaRPr>
          </a:p>
        </p:txBody>
      </p:sp>
      <p:sp>
        <p:nvSpPr>
          <p:cNvPr id="124" name="Google Shape;124;p13"/>
          <p:cNvSpPr/>
          <p:nvPr/>
        </p:nvSpPr>
        <p:spPr>
          <a:xfrm>
            <a:off x="4424503" y="3881842"/>
            <a:ext cx="75216" cy="279156"/>
          </a:xfrm>
          <a:prstGeom prst="homePlate">
            <a:avLst>
              <a:gd name="adj" fmla="val 135963"/>
            </a:avLst>
          </a:prstGeom>
          <a:solidFill>
            <a:srgbClr val="70176E"/>
          </a:solidFill>
          <a:ln w="9525" cap="flat" cmpd="sng">
            <a:solidFill>
              <a:srgbClr val="666666"/>
            </a:solidFill>
            <a:prstDash val="solid"/>
            <a:round/>
            <a:headEnd type="none" w="sm" len="sm"/>
            <a:tailEnd type="none" w="sm" len="sm"/>
          </a:ln>
        </p:spPr>
        <p:txBody>
          <a:bodyPr spcFirstLastPara="1" wrap="square" lIns="42136" tIns="42136" rIns="42136" bIns="42136" anchor="ctr" anchorCtr="0">
            <a:noAutofit/>
          </a:bodyPr>
          <a:lstStyle/>
          <a:p>
            <a:pPr algn="ctr"/>
            <a:endParaRPr lang="en-US" sz="645" noProof="0" dirty="0">
              <a:latin typeface="Helvetica Neue Light" panose="020B0604020202020204" charset="0"/>
              <a:ea typeface="Helvetica Neue"/>
              <a:cs typeface="Helvetica Neue"/>
              <a:sym typeface="Helvetica Neue"/>
            </a:endParaRPr>
          </a:p>
        </p:txBody>
      </p:sp>
      <p:pic>
        <p:nvPicPr>
          <p:cNvPr id="125" name="Google Shape;125;p13"/>
          <p:cNvPicPr preferRelativeResize="0"/>
          <p:nvPr/>
        </p:nvPicPr>
        <p:blipFill>
          <a:blip r:embed="rId7">
            <a:alphaModFix/>
          </a:blip>
          <a:stretch>
            <a:fillRect/>
          </a:stretch>
        </p:blipFill>
        <p:spPr>
          <a:xfrm rot="-5400000">
            <a:off x="5377268" y="3818857"/>
            <a:ext cx="579474" cy="102088"/>
          </a:xfrm>
          <a:prstGeom prst="rect">
            <a:avLst/>
          </a:prstGeom>
          <a:noFill/>
          <a:ln>
            <a:noFill/>
          </a:ln>
        </p:spPr>
      </p:pic>
      <p:sp>
        <p:nvSpPr>
          <p:cNvPr id="128" name="Google Shape;128;p13"/>
          <p:cNvSpPr txBox="1"/>
          <p:nvPr/>
        </p:nvSpPr>
        <p:spPr>
          <a:xfrm>
            <a:off x="4470116" y="4210889"/>
            <a:ext cx="601188" cy="208206"/>
          </a:xfrm>
          <a:prstGeom prst="rect">
            <a:avLst/>
          </a:prstGeom>
          <a:noFill/>
          <a:ln>
            <a:noFill/>
          </a:ln>
        </p:spPr>
        <p:txBody>
          <a:bodyPr spcFirstLastPara="1" wrap="square" lIns="42136" tIns="42136" rIns="42136" bIns="42136" anchor="t" anchorCtr="0">
            <a:spAutoFit/>
          </a:bodyPr>
          <a:lstStyle/>
          <a:p>
            <a:pPr algn="ctr"/>
            <a:r>
              <a:rPr lang="en-US" sz="800" noProof="0" dirty="0">
                <a:solidFill>
                  <a:srgbClr val="434343"/>
                </a:solidFill>
                <a:latin typeface="Helvetica Neue Light" panose="020B0604020202020204" charset="0"/>
                <a:ea typeface="Helvetica Neue"/>
                <a:cs typeface="Helvetica Neue"/>
                <a:sym typeface="Helvetica Neue"/>
              </a:rPr>
              <a:t>min</a:t>
            </a:r>
            <a:r>
              <a:rPr lang="en-US" sz="800" baseline="30000" noProof="0" dirty="0">
                <a:solidFill>
                  <a:srgbClr val="434343"/>
                </a:solidFill>
                <a:latin typeface="Helvetica Neue Light" panose="020B0604020202020204" charset="0"/>
                <a:ea typeface="Helvetica Neue"/>
                <a:cs typeface="Helvetica Neue"/>
                <a:sym typeface="Helvetica Neue"/>
              </a:rPr>
              <a:t>-1</a:t>
            </a:r>
            <a:endParaRPr lang="en-US" sz="800" noProof="0" dirty="0"/>
          </a:p>
        </p:txBody>
      </p:sp>
      <p:sp>
        <p:nvSpPr>
          <p:cNvPr id="129" name="Google Shape;129;p13"/>
          <p:cNvSpPr txBox="1"/>
          <p:nvPr/>
        </p:nvSpPr>
        <p:spPr>
          <a:xfrm>
            <a:off x="5554669" y="4210889"/>
            <a:ext cx="416877" cy="208206"/>
          </a:xfrm>
          <a:prstGeom prst="rect">
            <a:avLst/>
          </a:prstGeom>
          <a:noFill/>
          <a:ln>
            <a:noFill/>
          </a:ln>
        </p:spPr>
        <p:txBody>
          <a:bodyPr spcFirstLastPara="1" wrap="square" lIns="42136" tIns="42136" rIns="42136" bIns="42136" anchor="t" anchorCtr="0">
            <a:spAutoFit/>
          </a:bodyPr>
          <a:lstStyle/>
          <a:p>
            <a:r>
              <a:rPr lang="en-US" sz="800" noProof="0" dirty="0">
                <a:solidFill>
                  <a:srgbClr val="434343"/>
                </a:solidFill>
                <a:latin typeface="Helvetica Neue Light" panose="020B0604020202020204" charset="0"/>
                <a:ea typeface="Helvetica Neue"/>
                <a:cs typeface="Helvetica Neue"/>
                <a:sym typeface="Helvetica Neue"/>
              </a:rPr>
              <a:t>min</a:t>
            </a:r>
            <a:r>
              <a:rPr lang="en-US" sz="800" baseline="30000" noProof="0" dirty="0">
                <a:solidFill>
                  <a:srgbClr val="434343"/>
                </a:solidFill>
                <a:latin typeface="Helvetica Neue Light" panose="020B0604020202020204" charset="0"/>
                <a:ea typeface="Helvetica Neue"/>
                <a:cs typeface="Helvetica Neue"/>
                <a:sym typeface="Helvetica Neue"/>
              </a:rPr>
              <a:t>-1</a:t>
            </a:r>
            <a:endParaRPr lang="en-US" sz="800" noProof="0" dirty="0"/>
          </a:p>
        </p:txBody>
      </p:sp>
      <p:sp>
        <p:nvSpPr>
          <p:cNvPr id="132" name="Google Shape;132;p13"/>
          <p:cNvSpPr txBox="1"/>
          <p:nvPr/>
        </p:nvSpPr>
        <p:spPr>
          <a:xfrm>
            <a:off x="1052438" y="4657502"/>
            <a:ext cx="3786858" cy="315927"/>
          </a:xfrm>
          <a:prstGeom prst="rect">
            <a:avLst/>
          </a:prstGeom>
          <a:noFill/>
          <a:ln>
            <a:noFill/>
          </a:ln>
        </p:spPr>
        <p:txBody>
          <a:bodyPr spcFirstLastPara="1" wrap="square" lIns="42136" tIns="42136" rIns="42136" bIns="42136" anchor="t" anchorCtr="0">
            <a:spAutoFit/>
          </a:bodyPr>
          <a:lstStyle/>
          <a:p>
            <a:r>
              <a:rPr lang="en-US" sz="800" dirty="0">
                <a:latin typeface="Roboto Light" panose="02000000000000000000" pitchFamily="2" charset="0"/>
                <a:ea typeface="Roboto Light" panose="02000000000000000000" pitchFamily="2" charset="0"/>
              </a:rPr>
              <a:t>*[Kendall et al., </a:t>
            </a:r>
            <a:r>
              <a:rPr lang="en-US" sz="800" dirty="0" err="1">
                <a:latin typeface="Roboto Light" panose="02000000000000000000" pitchFamily="2" charset="0"/>
                <a:ea typeface="Roboto Light" panose="02000000000000000000" pitchFamily="2" charset="0"/>
              </a:rPr>
              <a:t>NeurIPS</a:t>
            </a:r>
            <a:r>
              <a:rPr lang="en-US" sz="800" dirty="0">
                <a:latin typeface="Roboto Light" panose="02000000000000000000" pitchFamily="2" charset="0"/>
                <a:ea typeface="Roboto Light" panose="02000000000000000000" pitchFamily="2" charset="0"/>
              </a:rPr>
              <a:t> Proceedings, 2017; Seitzer et al., arXiv:2203.09168, 2022]</a:t>
            </a:r>
          </a:p>
          <a:p>
            <a:pPr marL="171450" indent="-171450">
              <a:buFont typeface="Arial" panose="020B0604020202020204" pitchFamily="34" charset="0"/>
              <a:buChar char="•"/>
            </a:pPr>
            <a:endParaRPr lang="en-US" sz="700" noProof="0" dirty="0"/>
          </a:p>
        </p:txBody>
      </p:sp>
      <p:sp>
        <p:nvSpPr>
          <p:cNvPr id="134" name="Google Shape;134;p13"/>
          <p:cNvSpPr/>
          <p:nvPr/>
        </p:nvSpPr>
        <p:spPr>
          <a:xfrm rot="5400000">
            <a:off x="5419573" y="2558573"/>
            <a:ext cx="97401" cy="1716211"/>
          </a:xfrm>
          <a:prstGeom prst="leftBracket">
            <a:avLst>
              <a:gd name="adj" fmla="val 0"/>
            </a:avLst>
          </a:prstGeom>
          <a:noFill/>
          <a:ln w="19050" cap="flat" cmpd="sng">
            <a:solidFill>
              <a:srgbClr val="000000"/>
            </a:solidFill>
            <a:prstDash val="solid"/>
            <a:round/>
            <a:headEnd type="none" w="sm" len="sm"/>
            <a:tailEnd type="none" w="sm" len="sm"/>
          </a:ln>
        </p:spPr>
        <p:txBody>
          <a:bodyPr spcFirstLastPara="1" wrap="square" lIns="42136" tIns="42136" rIns="42136" bIns="42136" anchor="ctr" anchorCtr="0">
            <a:noAutofit/>
          </a:bodyPr>
          <a:lstStyle/>
          <a:p>
            <a:pPr algn="ctr"/>
            <a:endParaRPr lang="en-US" sz="645" noProof="0" dirty="0">
              <a:latin typeface="Times New Roman"/>
              <a:ea typeface="Times New Roman"/>
              <a:cs typeface="Times New Roman"/>
              <a:sym typeface="Times New Roman"/>
            </a:endParaRPr>
          </a:p>
        </p:txBody>
      </p:sp>
      <p:sp>
        <p:nvSpPr>
          <p:cNvPr id="135" name="Google Shape;135;p13"/>
          <p:cNvSpPr txBox="1"/>
          <p:nvPr/>
        </p:nvSpPr>
        <p:spPr>
          <a:xfrm>
            <a:off x="4568828" y="2997457"/>
            <a:ext cx="1813942" cy="362094"/>
          </a:xfrm>
          <a:prstGeom prst="rect">
            <a:avLst/>
          </a:prstGeom>
          <a:noFill/>
          <a:ln>
            <a:noFill/>
          </a:ln>
        </p:spPr>
        <p:txBody>
          <a:bodyPr spcFirstLastPara="1" wrap="square" lIns="42136" tIns="42136" rIns="42136" bIns="42136" anchor="t" anchorCtr="0">
            <a:spAutoFit/>
          </a:bodyPr>
          <a:lstStyle/>
          <a:p>
            <a:pPr lvl="0" algn="ctr"/>
            <a:r>
              <a:rPr lang="en-GB" sz="900" b="1" dirty="0">
                <a:solidFill>
                  <a:srgbClr val="38761D"/>
                </a:solidFill>
                <a:latin typeface="Helvetica Neue Light" panose="020B0604020202020204" charset="0"/>
                <a:ea typeface="Helvetica Neue"/>
                <a:cs typeface="Helvetica Neue"/>
                <a:sym typeface="Helvetica Neue"/>
              </a:rPr>
              <a:t>Washout Rate Map (</a:t>
            </a:r>
            <a:r>
              <a:rPr lang="en-GB" sz="900" b="1" dirty="0" err="1">
                <a:solidFill>
                  <a:srgbClr val="38761D"/>
                </a:solidFill>
                <a:latin typeface="Helvetica Neue Light" panose="020B0604020202020204" charset="0"/>
                <a:ea typeface="Helvetica Neue"/>
                <a:cs typeface="Helvetica Neue"/>
                <a:sym typeface="Helvetica Neue"/>
              </a:rPr>
              <a:t>λ</a:t>
            </a:r>
            <a:r>
              <a:rPr lang="en-GB" sz="900" b="1" baseline="-25000" dirty="0" err="1">
                <a:solidFill>
                  <a:srgbClr val="38761D"/>
                </a:solidFill>
                <a:latin typeface="Helvetica Neue Light" panose="020B0604020202020204" charset="0"/>
                <a:ea typeface="Helvetica Neue"/>
                <a:cs typeface="Helvetica Neue"/>
                <a:sym typeface="Helvetica Neue"/>
              </a:rPr>
              <a:t>B</a:t>
            </a:r>
            <a:r>
              <a:rPr lang="en-GB" sz="900" b="1" dirty="0">
                <a:solidFill>
                  <a:srgbClr val="38761D"/>
                </a:solidFill>
                <a:latin typeface="Helvetica Neue Light" panose="020B0604020202020204" charset="0"/>
                <a:ea typeface="Helvetica Neue"/>
                <a:cs typeface="Helvetica Neue"/>
                <a:sym typeface="Helvetica Neue"/>
              </a:rPr>
              <a:t>)</a:t>
            </a:r>
          </a:p>
          <a:p>
            <a:pPr lvl="0" algn="ctr"/>
            <a:r>
              <a:rPr lang="en-GB" sz="900" b="1" dirty="0">
                <a:solidFill>
                  <a:srgbClr val="38761D"/>
                </a:solidFill>
                <a:latin typeface="Helvetica Neue Light" panose="020B0604020202020204" charset="0"/>
                <a:ea typeface="Helvetica Neue"/>
                <a:cs typeface="Helvetica Neue"/>
                <a:sym typeface="Helvetica Neue"/>
              </a:rPr>
              <a:t>with Uncertainty*</a:t>
            </a:r>
          </a:p>
        </p:txBody>
      </p:sp>
      <p:sp>
        <p:nvSpPr>
          <p:cNvPr id="136" name="Google Shape;136;p13"/>
          <p:cNvSpPr/>
          <p:nvPr/>
        </p:nvSpPr>
        <p:spPr>
          <a:xfrm>
            <a:off x="6928415" y="2468367"/>
            <a:ext cx="1438228" cy="136052"/>
          </a:xfrm>
          <a:prstGeom prst="rightArrow">
            <a:avLst>
              <a:gd name="adj1" fmla="val 50000"/>
              <a:gd name="adj2" fmla="val 50000"/>
            </a:avLst>
          </a:prstGeom>
          <a:solidFill>
            <a:srgbClr val="70176E"/>
          </a:solidFill>
          <a:ln>
            <a:noFill/>
          </a:ln>
        </p:spPr>
        <p:txBody>
          <a:bodyPr spcFirstLastPara="1" wrap="square" lIns="42136" tIns="42136" rIns="42136" bIns="42136" anchor="ctr" anchorCtr="0">
            <a:noAutofit/>
          </a:bodyPr>
          <a:lstStyle/>
          <a:p>
            <a:pPr algn="ctr"/>
            <a:endParaRPr lang="en-US" sz="645" b="1" noProof="0" dirty="0"/>
          </a:p>
        </p:txBody>
      </p:sp>
      <p:sp>
        <p:nvSpPr>
          <p:cNvPr id="181" name="Google Shape;181;p13"/>
          <p:cNvSpPr txBox="1"/>
          <p:nvPr/>
        </p:nvSpPr>
        <p:spPr>
          <a:xfrm>
            <a:off x="3840772" y="2582882"/>
            <a:ext cx="1106348" cy="332855"/>
          </a:xfrm>
          <a:prstGeom prst="rect">
            <a:avLst/>
          </a:prstGeom>
          <a:noFill/>
          <a:ln>
            <a:noFill/>
          </a:ln>
        </p:spPr>
        <p:txBody>
          <a:bodyPr spcFirstLastPara="1" wrap="square" lIns="42136" tIns="42136" rIns="42136" bIns="42136" anchor="t" anchorCtr="0">
            <a:spAutoFit/>
          </a:bodyPr>
          <a:lstStyle/>
          <a:p>
            <a:pPr algn="ctr">
              <a:lnSpc>
                <a:spcPct val="115000"/>
              </a:lnSpc>
            </a:pPr>
            <a:r>
              <a:rPr lang="en-US" sz="700" b="1" noProof="0" dirty="0">
                <a:solidFill>
                  <a:srgbClr val="434343"/>
                </a:solidFill>
                <a:latin typeface="Helvetica Neue Light" panose="020B0604020202020204" charset="0"/>
                <a:ea typeface="Helvetica Neue"/>
                <a:cs typeface="Helvetica Neue"/>
                <a:sym typeface="Helvetica Neue"/>
              </a:rPr>
              <a:t>Ground Truths</a:t>
            </a:r>
          </a:p>
          <a:p>
            <a:pPr algn="ctr">
              <a:lnSpc>
                <a:spcPct val="115000"/>
              </a:lnSpc>
            </a:pPr>
            <a:r>
              <a:rPr lang="en-US" sz="700" noProof="0" dirty="0">
                <a:solidFill>
                  <a:srgbClr val="434343"/>
                </a:solidFill>
                <a:latin typeface="Helvetica Neue Light" panose="020B0604020202020204" charset="0"/>
                <a:ea typeface="Helvetica Neue"/>
                <a:cs typeface="Helvetica Neue"/>
                <a:sym typeface="Helvetica Neue"/>
              </a:rPr>
              <a:t>(75 digital twins)</a:t>
            </a:r>
          </a:p>
        </p:txBody>
      </p:sp>
      <p:pic>
        <p:nvPicPr>
          <p:cNvPr id="182" name="Google Shape;182;p13"/>
          <p:cNvPicPr preferRelativeResize="0"/>
          <p:nvPr/>
        </p:nvPicPr>
        <p:blipFill rotWithShape="1">
          <a:blip r:embed="rId8">
            <a:alphaModFix/>
          </a:blip>
          <a:srcRect l="31261" t="26911" r="29025" b="26585"/>
          <a:stretch/>
        </p:blipFill>
        <p:spPr>
          <a:xfrm>
            <a:off x="3473577" y="2047690"/>
            <a:ext cx="125268" cy="146692"/>
          </a:xfrm>
          <a:prstGeom prst="rect">
            <a:avLst/>
          </a:prstGeom>
          <a:noFill/>
          <a:ln>
            <a:noFill/>
          </a:ln>
        </p:spPr>
      </p:pic>
      <p:pic>
        <p:nvPicPr>
          <p:cNvPr id="184" name="Google Shape;184;p13"/>
          <p:cNvPicPr preferRelativeResize="0"/>
          <p:nvPr/>
        </p:nvPicPr>
        <p:blipFill rotWithShape="1">
          <a:blip r:embed="rId9">
            <a:alphaModFix/>
          </a:blip>
          <a:srcRect l="27922" t="25394" r="30582" b="25580"/>
          <a:stretch/>
        </p:blipFill>
        <p:spPr>
          <a:xfrm>
            <a:off x="4314762" y="2019908"/>
            <a:ext cx="416176" cy="491685"/>
          </a:xfrm>
          <a:prstGeom prst="rect">
            <a:avLst/>
          </a:prstGeom>
          <a:noFill/>
          <a:ln>
            <a:noFill/>
          </a:ln>
        </p:spPr>
      </p:pic>
      <p:pic>
        <p:nvPicPr>
          <p:cNvPr id="185" name="Google Shape;185;p13"/>
          <p:cNvPicPr preferRelativeResize="0"/>
          <p:nvPr/>
        </p:nvPicPr>
        <p:blipFill rotWithShape="1">
          <a:blip r:embed="rId9">
            <a:alphaModFix/>
          </a:blip>
          <a:srcRect l="27922" t="25394" r="30582" b="25580"/>
          <a:stretch/>
        </p:blipFill>
        <p:spPr>
          <a:xfrm>
            <a:off x="5322343" y="2134371"/>
            <a:ext cx="125268" cy="147992"/>
          </a:xfrm>
          <a:prstGeom prst="rect">
            <a:avLst/>
          </a:prstGeom>
          <a:noFill/>
          <a:ln>
            <a:noFill/>
          </a:ln>
        </p:spPr>
      </p:pic>
      <p:pic>
        <p:nvPicPr>
          <p:cNvPr id="186" name="Google Shape;186;p13"/>
          <p:cNvPicPr preferRelativeResize="0"/>
          <p:nvPr/>
        </p:nvPicPr>
        <p:blipFill rotWithShape="1">
          <a:blip r:embed="rId10">
            <a:alphaModFix/>
          </a:blip>
          <a:srcRect l="18361" t="15002" r="18844" b="15023"/>
          <a:stretch/>
        </p:blipFill>
        <p:spPr>
          <a:xfrm>
            <a:off x="6040676" y="1897369"/>
            <a:ext cx="359142" cy="379407"/>
          </a:xfrm>
          <a:prstGeom prst="rect">
            <a:avLst/>
          </a:prstGeom>
          <a:noFill/>
          <a:ln>
            <a:noFill/>
          </a:ln>
        </p:spPr>
      </p:pic>
      <p:pic>
        <p:nvPicPr>
          <p:cNvPr id="187" name="Google Shape;187;p13"/>
          <p:cNvPicPr preferRelativeResize="0"/>
          <p:nvPr/>
        </p:nvPicPr>
        <p:blipFill rotWithShape="1">
          <a:blip r:embed="rId11">
            <a:alphaModFix/>
          </a:blip>
          <a:srcRect l="18367" t="13741" r="18838" b="15023"/>
          <a:stretch/>
        </p:blipFill>
        <p:spPr>
          <a:xfrm>
            <a:off x="6126725" y="1972179"/>
            <a:ext cx="359142" cy="386241"/>
          </a:xfrm>
          <a:prstGeom prst="rect">
            <a:avLst/>
          </a:prstGeom>
          <a:noFill/>
          <a:ln>
            <a:noFill/>
          </a:ln>
        </p:spPr>
      </p:pic>
      <p:pic>
        <p:nvPicPr>
          <p:cNvPr id="188" name="Google Shape;188;p13"/>
          <p:cNvPicPr preferRelativeResize="0"/>
          <p:nvPr/>
        </p:nvPicPr>
        <p:blipFill rotWithShape="1">
          <a:blip r:embed="rId12">
            <a:alphaModFix/>
          </a:blip>
          <a:srcRect l="18366" t="14608" r="19728" b="15023"/>
          <a:stretch/>
        </p:blipFill>
        <p:spPr>
          <a:xfrm>
            <a:off x="6212774" y="2058500"/>
            <a:ext cx="354050" cy="381559"/>
          </a:xfrm>
          <a:prstGeom prst="rect">
            <a:avLst/>
          </a:prstGeom>
          <a:noFill/>
          <a:ln>
            <a:noFill/>
          </a:ln>
        </p:spPr>
      </p:pic>
      <p:pic>
        <p:nvPicPr>
          <p:cNvPr id="189" name="Google Shape;189;p13"/>
          <p:cNvPicPr preferRelativeResize="0"/>
          <p:nvPr/>
        </p:nvPicPr>
        <p:blipFill rotWithShape="1">
          <a:blip r:embed="rId13">
            <a:alphaModFix/>
          </a:blip>
          <a:srcRect l="18367" t="14608" r="18838" b="15023"/>
          <a:stretch/>
        </p:blipFill>
        <p:spPr>
          <a:xfrm>
            <a:off x="6298822" y="2140142"/>
            <a:ext cx="359142" cy="381559"/>
          </a:xfrm>
          <a:prstGeom prst="rect">
            <a:avLst/>
          </a:prstGeom>
          <a:noFill/>
          <a:ln>
            <a:noFill/>
          </a:ln>
        </p:spPr>
      </p:pic>
      <p:pic>
        <p:nvPicPr>
          <p:cNvPr id="190" name="Google Shape;190;p13"/>
          <p:cNvPicPr preferRelativeResize="0"/>
          <p:nvPr/>
        </p:nvPicPr>
        <p:blipFill rotWithShape="1">
          <a:blip r:embed="rId14">
            <a:alphaModFix/>
          </a:blip>
          <a:srcRect l="18367" t="14608" r="18838" b="15023"/>
          <a:stretch/>
        </p:blipFill>
        <p:spPr>
          <a:xfrm>
            <a:off x="6378826" y="2222861"/>
            <a:ext cx="359142" cy="381559"/>
          </a:xfrm>
          <a:prstGeom prst="rect">
            <a:avLst/>
          </a:prstGeom>
          <a:noFill/>
          <a:ln>
            <a:noFill/>
          </a:ln>
        </p:spPr>
      </p:pic>
      <p:pic>
        <p:nvPicPr>
          <p:cNvPr id="203" name="Google Shape;203;p13"/>
          <p:cNvPicPr preferRelativeResize="0"/>
          <p:nvPr/>
        </p:nvPicPr>
        <p:blipFill>
          <a:blip r:embed="rId15">
            <a:alphaModFix/>
          </a:blip>
          <a:stretch>
            <a:fillRect/>
          </a:stretch>
        </p:blipFill>
        <p:spPr>
          <a:xfrm rot="-5400000">
            <a:off x="4480235" y="3820998"/>
            <a:ext cx="583535" cy="104850"/>
          </a:xfrm>
          <a:prstGeom prst="rect">
            <a:avLst/>
          </a:prstGeom>
          <a:noFill/>
          <a:ln>
            <a:noFill/>
          </a:ln>
        </p:spPr>
      </p:pic>
      <p:pic>
        <p:nvPicPr>
          <p:cNvPr id="206" name="Google Shape;206;p13"/>
          <p:cNvPicPr preferRelativeResize="0"/>
          <p:nvPr/>
        </p:nvPicPr>
        <p:blipFill rotWithShape="1">
          <a:blip r:embed="rId16">
            <a:alphaModFix/>
          </a:blip>
          <a:srcRect l="27597" t="26561" r="29535" b="27404"/>
          <a:stretch/>
        </p:blipFill>
        <p:spPr>
          <a:xfrm>
            <a:off x="4801190" y="3516010"/>
            <a:ext cx="675565" cy="687864"/>
          </a:xfrm>
          <a:prstGeom prst="rect">
            <a:avLst/>
          </a:prstGeom>
          <a:noFill/>
          <a:ln>
            <a:noFill/>
          </a:ln>
        </p:spPr>
      </p:pic>
      <p:pic>
        <p:nvPicPr>
          <p:cNvPr id="207" name="Google Shape;207;p13"/>
          <p:cNvPicPr preferRelativeResize="0"/>
          <p:nvPr/>
        </p:nvPicPr>
        <p:blipFill rotWithShape="1">
          <a:blip r:embed="rId17">
            <a:alphaModFix/>
          </a:blip>
          <a:srcRect l="31029" t="26003" r="28625" b="27118"/>
          <a:stretch/>
        </p:blipFill>
        <p:spPr>
          <a:xfrm>
            <a:off x="5743791" y="3524178"/>
            <a:ext cx="658149" cy="725044"/>
          </a:xfrm>
          <a:prstGeom prst="rect">
            <a:avLst/>
          </a:prstGeom>
          <a:noFill/>
          <a:ln>
            <a:noFill/>
          </a:ln>
        </p:spPr>
      </p:pic>
      <p:pic>
        <p:nvPicPr>
          <p:cNvPr id="216" name="Google Shape;216;p13"/>
          <p:cNvPicPr preferRelativeResize="0"/>
          <p:nvPr/>
        </p:nvPicPr>
        <p:blipFill>
          <a:blip r:embed="rId15">
            <a:alphaModFix/>
          </a:blip>
          <a:stretch>
            <a:fillRect/>
          </a:stretch>
        </p:blipFill>
        <p:spPr>
          <a:xfrm rot="-5400000">
            <a:off x="3976132" y="2213159"/>
            <a:ext cx="417582" cy="79905"/>
          </a:xfrm>
          <a:prstGeom prst="rect">
            <a:avLst/>
          </a:prstGeom>
          <a:noFill/>
          <a:ln>
            <a:noFill/>
          </a:ln>
        </p:spPr>
      </p:pic>
      <p:sp>
        <p:nvSpPr>
          <p:cNvPr id="217" name="Google Shape;217;p13"/>
          <p:cNvSpPr txBox="1"/>
          <p:nvPr/>
        </p:nvSpPr>
        <p:spPr>
          <a:xfrm>
            <a:off x="3904969" y="1868313"/>
            <a:ext cx="667934" cy="208975"/>
          </a:xfrm>
          <a:prstGeom prst="rect">
            <a:avLst/>
          </a:prstGeom>
          <a:noFill/>
          <a:ln>
            <a:noFill/>
          </a:ln>
        </p:spPr>
        <p:txBody>
          <a:bodyPr spcFirstLastPara="1" wrap="square" lIns="42136" tIns="42136" rIns="42136" bIns="42136" anchor="t" anchorCtr="0">
            <a:spAutoFit/>
          </a:bodyPr>
          <a:lstStyle/>
          <a:p>
            <a:pPr algn="ctr">
              <a:lnSpc>
                <a:spcPct val="115000"/>
              </a:lnSpc>
            </a:pPr>
            <a:r>
              <a:rPr lang="en-US" sz="700" i="1" noProof="0" dirty="0">
                <a:solidFill>
                  <a:srgbClr val="434343"/>
                </a:solidFill>
                <a:latin typeface="Helvetica Neue Light" panose="020B0604020202020204" charset="0"/>
                <a:ea typeface="Helvetica Neue"/>
                <a:cs typeface="Helvetica Neue"/>
                <a:sym typeface="Helvetica Neue"/>
              </a:rPr>
              <a:t>Vascularized</a:t>
            </a:r>
            <a:endParaRPr lang="en-US" sz="700" i="1" noProof="0" dirty="0"/>
          </a:p>
        </p:txBody>
      </p:sp>
      <p:sp>
        <p:nvSpPr>
          <p:cNvPr id="218" name="Google Shape;218;p13"/>
          <p:cNvSpPr txBox="1"/>
          <p:nvPr/>
        </p:nvSpPr>
        <p:spPr>
          <a:xfrm>
            <a:off x="3924400" y="2433594"/>
            <a:ext cx="506815" cy="208975"/>
          </a:xfrm>
          <a:prstGeom prst="rect">
            <a:avLst/>
          </a:prstGeom>
          <a:noFill/>
          <a:ln>
            <a:noFill/>
          </a:ln>
        </p:spPr>
        <p:txBody>
          <a:bodyPr spcFirstLastPara="1" wrap="square" lIns="42136" tIns="42136" rIns="42136" bIns="42136" anchor="t" anchorCtr="0">
            <a:spAutoFit/>
          </a:bodyPr>
          <a:lstStyle/>
          <a:p>
            <a:pPr algn="ctr">
              <a:lnSpc>
                <a:spcPct val="115000"/>
              </a:lnSpc>
            </a:pPr>
            <a:r>
              <a:rPr lang="en-US" sz="700" i="1" noProof="0" dirty="0">
                <a:solidFill>
                  <a:srgbClr val="434343"/>
                </a:solidFill>
                <a:latin typeface="Helvetica Neue Light" panose="020B0604020202020204" charset="0"/>
                <a:ea typeface="Helvetica Neue"/>
                <a:cs typeface="Helvetica Neue"/>
                <a:sym typeface="Helvetica Neue"/>
              </a:rPr>
              <a:t>Necrotic</a:t>
            </a:r>
            <a:endParaRPr lang="en-US" sz="700" i="1" noProof="0" dirty="0"/>
          </a:p>
        </p:txBody>
      </p:sp>
      <p:pic>
        <p:nvPicPr>
          <p:cNvPr id="209" name="Google Shape;209;p13" title="output-onlinepngtools.png"/>
          <p:cNvPicPr preferRelativeResize="0"/>
          <p:nvPr/>
        </p:nvPicPr>
        <p:blipFill>
          <a:blip r:embed="rId18">
            <a:alphaModFix/>
          </a:blip>
          <a:stretch>
            <a:fillRect/>
          </a:stretch>
        </p:blipFill>
        <p:spPr>
          <a:xfrm>
            <a:off x="3890276" y="3874730"/>
            <a:ext cx="450535" cy="450535"/>
          </a:xfrm>
          <a:prstGeom prst="rect">
            <a:avLst/>
          </a:prstGeom>
          <a:noFill/>
          <a:ln>
            <a:noFill/>
          </a:ln>
        </p:spPr>
      </p:pic>
      <p:pic>
        <p:nvPicPr>
          <p:cNvPr id="222" name="Google Shape;222;p13" title="output-onlinepngtools.png"/>
          <p:cNvPicPr preferRelativeResize="0"/>
          <p:nvPr/>
        </p:nvPicPr>
        <p:blipFill>
          <a:blip r:embed="rId19">
            <a:alphaModFix/>
          </a:blip>
          <a:stretch>
            <a:fillRect/>
          </a:stretch>
        </p:blipFill>
        <p:spPr>
          <a:xfrm>
            <a:off x="3887200" y="3328783"/>
            <a:ext cx="450535" cy="450535"/>
          </a:xfrm>
          <a:prstGeom prst="rect">
            <a:avLst/>
          </a:prstGeom>
          <a:noFill/>
          <a:ln>
            <a:noFill/>
          </a:ln>
        </p:spPr>
      </p:pic>
      <p:pic>
        <p:nvPicPr>
          <p:cNvPr id="224" name="Google Shape;224;p13"/>
          <p:cNvPicPr preferRelativeResize="0"/>
          <p:nvPr/>
        </p:nvPicPr>
        <p:blipFill>
          <a:blip r:embed="rId20">
            <a:alphaModFix/>
          </a:blip>
          <a:stretch>
            <a:fillRect/>
          </a:stretch>
        </p:blipFill>
        <p:spPr>
          <a:xfrm>
            <a:off x="7076542" y="1787783"/>
            <a:ext cx="934392" cy="194241"/>
          </a:xfrm>
          <a:prstGeom prst="rect">
            <a:avLst/>
          </a:prstGeom>
          <a:noFill/>
          <a:ln w="19050" cap="flat" cmpd="sng">
            <a:noFill/>
            <a:prstDash val="solid"/>
            <a:round/>
            <a:headEnd type="none" w="sm" len="sm"/>
            <a:tailEnd type="none" w="sm" len="sm"/>
          </a:ln>
        </p:spPr>
      </p:pic>
      <p:pic>
        <p:nvPicPr>
          <p:cNvPr id="243" name="Google Shape;243;p13"/>
          <p:cNvPicPr preferRelativeResize="0"/>
          <p:nvPr/>
        </p:nvPicPr>
        <p:blipFill>
          <a:blip r:embed="rId15">
            <a:alphaModFix/>
          </a:blip>
          <a:stretch>
            <a:fillRect/>
          </a:stretch>
        </p:blipFill>
        <p:spPr>
          <a:xfrm rot="-5400000">
            <a:off x="2416875" y="3594092"/>
            <a:ext cx="364247" cy="61654"/>
          </a:xfrm>
          <a:prstGeom prst="rect">
            <a:avLst/>
          </a:prstGeom>
          <a:noFill/>
          <a:ln>
            <a:noFill/>
          </a:ln>
        </p:spPr>
      </p:pic>
      <p:sp>
        <p:nvSpPr>
          <p:cNvPr id="244" name="Google Shape;244;p13"/>
          <p:cNvSpPr txBox="1"/>
          <p:nvPr/>
        </p:nvSpPr>
        <p:spPr>
          <a:xfrm>
            <a:off x="2492728" y="3781546"/>
            <a:ext cx="352214" cy="192817"/>
          </a:xfrm>
          <a:prstGeom prst="rect">
            <a:avLst/>
          </a:prstGeom>
          <a:noFill/>
          <a:ln>
            <a:noFill/>
          </a:ln>
        </p:spPr>
        <p:txBody>
          <a:bodyPr spcFirstLastPara="1" wrap="square" lIns="42136" tIns="42136" rIns="42136" bIns="42136" anchor="t" anchorCtr="0">
            <a:spAutoFit/>
          </a:bodyPr>
          <a:lstStyle/>
          <a:p>
            <a:r>
              <a:rPr lang="en-US" sz="700" noProof="0" dirty="0">
                <a:solidFill>
                  <a:srgbClr val="434343"/>
                </a:solidFill>
                <a:latin typeface="Helvetica Neue Light" panose="020B0604020202020204" charset="0"/>
                <a:ea typeface="Helvetica Neue"/>
                <a:cs typeface="Helvetica Neue"/>
                <a:sym typeface="Helvetica Neue"/>
              </a:rPr>
              <a:t>min</a:t>
            </a:r>
            <a:r>
              <a:rPr lang="en-US" sz="700" baseline="30000" noProof="0" dirty="0">
                <a:solidFill>
                  <a:srgbClr val="434343"/>
                </a:solidFill>
                <a:latin typeface="Helvetica Neue Light" panose="020B0604020202020204" charset="0"/>
                <a:ea typeface="Helvetica Neue"/>
                <a:cs typeface="Helvetica Neue"/>
                <a:sym typeface="Helvetica Neue"/>
              </a:rPr>
              <a:t>-1</a:t>
            </a:r>
            <a:endParaRPr lang="en-US" sz="800" noProof="0" dirty="0"/>
          </a:p>
        </p:txBody>
      </p:sp>
      <p:sp>
        <p:nvSpPr>
          <p:cNvPr id="245" name="Google Shape;245;p13"/>
          <p:cNvSpPr txBox="1"/>
          <p:nvPr/>
        </p:nvSpPr>
        <p:spPr>
          <a:xfrm>
            <a:off x="2947133" y="3781545"/>
            <a:ext cx="430104" cy="192817"/>
          </a:xfrm>
          <a:prstGeom prst="rect">
            <a:avLst/>
          </a:prstGeom>
          <a:noFill/>
          <a:ln>
            <a:noFill/>
          </a:ln>
        </p:spPr>
        <p:txBody>
          <a:bodyPr spcFirstLastPara="1" wrap="square" lIns="42136" tIns="42136" rIns="42136" bIns="42136" anchor="t" anchorCtr="0">
            <a:spAutoFit/>
          </a:bodyPr>
          <a:lstStyle/>
          <a:p>
            <a:r>
              <a:rPr lang="en-US" sz="700" noProof="0" dirty="0" err="1">
                <a:solidFill>
                  <a:srgbClr val="434343"/>
                </a:solidFill>
                <a:latin typeface="Helvetica Neue Light" panose="020B0604020202020204" charset="0"/>
                <a:ea typeface="Helvetica Neue"/>
                <a:cs typeface="Helvetica Neue"/>
                <a:sym typeface="Helvetica Neue"/>
              </a:rPr>
              <a:t>kBq</a:t>
            </a:r>
            <a:r>
              <a:rPr lang="en-US" sz="700" noProof="0" dirty="0">
                <a:solidFill>
                  <a:srgbClr val="434343"/>
                </a:solidFill>
                <a:latin typeface="Helvetica Neue Light" panose="020B0604020202020204" charset="0"/>
                <a:ea typeface="Helvetica Neue"/>
                <a:cs typeface="Helvetica Neue"/>
                <a:sym typeface="Helvetica Neue"/>
              </a:rPr>
              <a:t>/cc</a:t>
            </a:r>
            <a:endParaRPr lang="en-US" sz="800" noProof="0" dirty="0"/>
          </a:p>
        </p:txBody>
      </p:sp>
      <p:sp>
        <p:nvSpPr>
          <p:cNvPr id="246" name="Google Shape;246;p13"/>
          <p:cNvSpPr/>
          <p:nvPr/>
        </p:nvSpPr>
        <p:spPr>
          <a:xfrm>
            <a:off x="3554887" y="3597684"/>
            <a:ext cx="227722" cy="136052"/>
          </a:xfrm>
          <a:prstGeom prst="rightArrow">
            <a:avLst>
              <a:gd name="adj1" fmla="val 50000"/>
              <a:gd name="adj2" fmla="val 50000"/>
            </a:avLst>
          </a:prstGeom>
          <a:solidFill>
            <a:srgbClr val="E45B30"/>
          </a:solidFill>
          <a:ln>
            <a:noFill/>
          </a:ln>
        </p:spPr>
        <p:txBody>
          <a:bodyPr spcFirstLastPara="1" wrap="square" lIns="42136" tIns="42136" rIns="42136" bIns="42136" anchor="ctr" anchorCtr="0">
            <a:noAutofit/>
          </a:bodyPr>
          <a:lstStyle/>
          <a:p>
            <a:pPr algn="ctr"/>
            <a:endParaRPr lang="en-US" sz="645" noProof="0" dirty="0"/>
          </a:p>
        </p:txBody>
      </p:sp>
      <p:pic>
        <p:nvPicPr>
          <p:cNvPr id="247" name="Google Shape;247;p13"/>
          <p:cNvPicPr preferRelativeResize="0"/>
          <p:nvPr/>
        </p:nvPicPr>
        <p:blipFill rotWithShape="1">
          <a:blip r:embed="rId21">
            <a:alphaModFix/>
          </a:blip>
          <a:srcRect l="29652" t="24671" r="29170" b="25669"/>
          <a:stretch/>
        </p:blipFill>
        <p:spPr>
          <a:xfrm>
            <a:off x="2652189" y="3432814"/>
            <a:ext cx="328241" cy="395835"/>
          </a:xfrm>
          <a:prstGeom prst="rect">
            <a:avLst/>
          </a:prstGeom>
          <a:noFill/>
          <a:ln>
            <a:noFill/>
          </a:ln>
        </p:spPr>
      </p:pic>
      <p:pic>
        <p:nvPicPr>
          <p:cNvPr id="248" name="Google Shape;248;p13"/>
          <p:cNvPicPr preferRelativeResize="0"/>
          <p:nvPr/>
        </p:nvPicPr>
        <p:blipFill rotWithShape="1">
          <a:blip r:embed="rId22">
            <a:alphaModFix/>
          </a:blip>
          <a:srcRect l="20078" t="44791" r="1551" b="51773"/>
          <a:stretch/>
        </p:blipFill>
        <p:spPr>
          <a:xfrm rot="-5400000">
            <a:off x="2907953" y="3595373"/>
            <a:ext cx="364662" cy="58670"/>
          </a:xfrm>
          <a:prstGeom prst="rect">
            <a:avLst/>
          </a:prstGeom>
          <a:noFill/>
          <a:ln>
            <a:noFill/>
          </a:ln>
        </p:spPr>
      </p:pic>
      <p:pic>
        <p:nvPicPr>
          <p:cNvPr id="249" name="Google Shape;249;p13"/>
          <p:cNvPicPr preferRelativeResize="0"/>
          <p:nvPr/>
        </p:nvPicPr>
        <p:blipFill rotWithShape="1">
          <a:blip r:embed="rId23">
            <a:alphaModFix/>
          </a:blip>
          <a:srcRect l="30497" t="25855" r="28323" b="26148"/>
          <a:stretch/>
        </p:blipFill>
        <p:spPr>
          <a:xfrm>
            <a:off x="3136028" y="3427886"/>
            <a:ext cx="339631" cy="395840"/>
          </a:xfrm>
          <a:prstGeom prst="rect">
            <a:avLst/>
          </a:prstGeom>
          <a:noFill/>
          <a:ln>
            <a:noFill/>
          </a:ln>
        </p:spPr>
      </p:pic>
      <p:sp>
        <p:nvSpPr>
          <p:cNvPr id="250" name="Google Shape;250;p13"/>
          <p:cNvSpPr/>
          <p:nvPr/>
        </p:nvSpPr>
        <p:spPr>
          <a:xfrm>
            <a:off x="8124749" y="2149603"/>
            <a:ext cx="227722" cy="136052"/>
          </a:xfrm>
          <a:prstGeom prst="rightArrow">
            <a:avLst>
              <a:gd name="adj1" fmla="val 50000"/>
              <a:gd name="adj2" fmla="val 50000"/>
            </a:avLst>
          </a:prstGeom>
          <a:solidFill>
            <a:srgbClr val="E45B30"/>
          </a:solidFill>
          <a:ln>
            <a:noFill/>
          </a:ln>
        </p:spPr>
        <p:txBody>
          <a:bodyPr spcFirstLastPara="1" wrap="square" lIns="42136" tIns="42136" rIns="42136" bIns="42136" anchor="ctr" anchorCtr="0">
            <a:noAutofit/>
          </a:bodyPr>
          <a:lstStyle/>
          <a:p>
            <a:pPr algn="ctr"/>
            <a:endParaRPr lang="en-US" sz="645" noProof="0" dirty="0"/>
          </a:p>
        </p:txBody>
      </p:sp>
      <p:sp>
        <p:nvSpPr>
          <p:cNvPr id="251" name="Google Shape;251;p13"/>
          <p:cNvSpPr txBox="1"/>
          <p:nvPr/>
        </p:nvSpPr>
        <p:spPr>
          <a:xfrm>
            <a:off x="2582799" y="3067207"/>
            <a:ext cx="821857" cy="223594"/>
          </a:xfrm>
          <a:prstGeom prst="rect">
            <a:avLst/>
          </a:prstGeom>
          <a:noFill/>
          <a:ln>
            <a:noFill/>
          </a:ln>
        </p:spPr>
        <p:txBody>
          <a:bodyPr spcFirstLastPara="1" wrap="square" lIns="42136" tIns="42136" rIns="42136" bIns="42136" anchor="t" anchorCtr="0">
            <a:spAutoFit/>
          </a:bodyPr>
          <a:lstStyle/>
          <a:p>
            <a:pPr algn="ctr"/>
            <a:r>
              <a:rPr lang="en-US" sz="900" b="1" noProof="0" dirty="0">
                <a:solidFill>
                  <a:srgbClr val="EA6329"/>
                </a:solidFill>
                <a:latin typeface="Helvetica Neue Light" panose="020B0604020202020204" charset="0"/>
                <a:ea typeface="Helvetica Neue"/>
                <a:cs typeface="Helvetica Neue"/>
                <a:sym typeface="Helvetica Neue"/>
              </a:rPr>
              <a:t> Uncorrected </a:t>
            </a:r>
            <a:endParaRPr lang="en-US" sz="900" noProof="0" dirty="0"/>
          </a:p>
        </p:txBody>
      </p:sp>
      <p:sp>
        <p:nvSpPr>
          <p:cNvPr id="252" name="Google Shape;252;p13"/>
          <p:cNvSpPr txBox="1"/>
          <p:nvPr/>
        </p:nvSpPr>
        <p:spPr>
          <a:xfrm>
            <a:off x="2666395" y="3210327"/>
            <a:ext cx="219564" cy="223594"/>
          </a:xfrm>
          <a:prstGeom prst="rect">
            <a:avLst/>
          </a:prstGeom>
          <a:noFill/>
          <a:ln>
            <a:noFill/>
          </a:ln>
        </p:spPr>
        <p:txBody>
          <a:bodyPr spcFirstLastPara="1" wrap="square" lIns="42136" tIns="42136" rIns="42136" bIns="42136" anchor="t" anchorCtr="0">
            <a:spAutoFit/>
          </a:bodyPr>
          <a:lstStyle/>
          <a:p>
            <a:pPr algn="ctr"/>
            <a:r>
              <a:rPr lang="en-US" sz="900" b="1" noProof="0" dirty="0" err="1">
                <a:solidFill>
                  <a:srgbClr val="EA6329"/>
                </a:solidFill>
                <a:latin typeface="Helvetica Neue Light" panose="020B0604020202020204" charset="0"/>
                <a:ea typeface="Helvetica Neue"/>
                <a:cs typeface="Helvetica Neue"/>
                <a:sym typeface="Helvetica Neue"/>
              </a:rPr>
              <a:t>λ</a:t>
            </a:r>
            <a:r>
              <a:rPr lang="en-US" sz="900" b="1" baseline="-25000" noProof="0" dirty="0" err="1">
                <a:solidFill>
                  <a:srgbClr val="EA6329"/>
                </a:solidFill>
                <a:latin typeface="Helvetica Neue Light" panose="020B0604020202020204" charset="0"/>
                <a:ea typeface="Helvetica Neue"/>
                <a:cs typeface="Helvetica Neue"/>
                <a:sym typeface="Helvetica Neue"/>
              </a:rPr>
              <a:t>B</a:t>
            </a:r>
            <a:r>
              <a:rPr lang="en-US" sz="900" b="1" noProof="0" dirty="0">
                <a:solidFill>
                  <a:srgbClr val="EA6329"/>
                </a:solidFill>
                <a:latin typeface="Helvetica Neue Light" panose="020B0604020202020204" charset="0"/>
                <a:ea typeface="Helvetica Neue"/>
                <a:cs typeface="Helvetica Neue"/>
                <a:sym typeface="Helvetica Neue"/>
              </a:rPr>
              <a:t>  </a:t>
            </a:r>
            <a:endParaRPr lang="en-US" sz="900" noProof="0" dirty="0"/>
          </a:p>
        </p:txBody>
      </p:sp>
      <p:sp>
        <p:nvSpPr>
          <p:cNvPr id="253" name="Google Shape;253;p13"/>
          <p:cNvSpPr txBox="1"/>
          <p:nvPr/>
        </p:nvSpPr>
        <p:spPr>
          <a:xfrm>
            <a:off x="3150124" y="3216986"/>
            <a:ext cx="219564" cy="223594"/>
          </a:xfrm>
          <a:prstGeom prst="rect">
            <a:avLst/>
          </a:prstGeom>
          <a:noFill/>
          <a:ln>
            <a:noFill/>
          </a:ln>
        </p:spPr>
        <p:txBody>
          <a:bodyPr spcFirstLastPara="1" wrap="square" lIns="42136" tIns="42136" rIns="42136" bIns="42136" anchor="t" anchorCtr="0">
            <a:spAutoFit/>
          </a:bodyPr>
          <a:lstStyle/>
          <a:p>
            <a:pPr algn="ctr"/>
            <a:r>
              <a:rPr lang="en-US" sz="900" b="1" noProof="0" dirty="0">
                <a:solidFill>
                  <a:srgbClr val="EA6329"/>
                </a:solidFill>
                <a:latin typeface="Helvetica Neue Light" panose="020B0604020202020204" charset="0"/>
                <a:ea typeface="Helvetica Neue"/>
                <a:cs typeface="Helvetica Neue"/>
                <a:sym typeface="Helvetica Neue"/>
              </a:rPr>
              <a:t>A</a:t>
            </a:r>
            <a:r>
              <a:rPr lang="en-US" sz="900" b="1" baseline="-25000" noProof="0" dirty="0">
                <a:solidFill>
                  <a:srgbClr val="EA6329"/>
                </a:solidFill>
                <a:latin typeface="Helvetica Neue Light" panose="020B0604020202020204" charset="0"/>
                <a:ea typeface="Helvetica Neue"/>
                <a:cs typeface="Helvetica Neue"/>
                <a:sym typeface="Helvetica Neue"/>
              </a:rPr>
              <a:t>o</a:t>
            </a:r>
            <a:endParaRPr lang="en-US" sz="900" noProof="0" dirty="0">
              <a:solidFill>
                <a:schemeClr val="dk1"/>
              </a:solidFill>
            </a:endParaRPr>
          </a:p>
        </p:txBody>
      </p:sp>
      <p:sp>
        <p:nvSpPr>
          <p:cNvPr id="12" name="Google Shape;181;p13">
            <a:extLst>
              <a:ext uri="{FF2B5EF4-FFF2-40B4-BE49-F238E27FC236}">
                <a16:creationId xmlns:a16="http://schemas.microsoft.com/office/drawing/2014/main" id="{5622C382-2683-8216-CF8B-AAE75C231642}"/>
              </a:ext>
            </a:extLst>
          </p:cNvPr>
          <p:cNvSpPr txBox="1"/>
          <p:nvPr/>
        </p:nvSpPr>
        <p:spPr>
          <a:xfrm>
            <a:off x="4806706" y="2596623"/>
            <a:ext cx="1218510" cy="332855"/>
          </a:xfrm>
          <a:prstGeom prst="rect">
            <a:avLst/>
          </a:prstGeom>
          <a:noFill/>
          <a:ln>
            <a:noFill/>
          </a:ln>
        </p:spPr>
        <p:txBody>
          <a:bodyPr spcFirstLastPara="1" wrap="square" lIns="42136" tIns="42136" rIns="42136" bIns="42136" anchor="t" anchorCtr="0">
            <a:spAutoFit/>
          </a:bodyPr>
          <a:lstStyle/>
          <a:p>
            <a:pPr algn="ctr">
              <a:lnSpc>
                <a:spcPct val="115000"/>
              </a:lnSpc>
            </a:pPr>
            <a:r>
              <a:rPr lang="en-US" sz="700" dirty="0">
                <a:solidFill>
                  <a:srgbClr val="434343"/>
                </a:solidFill>
                <a:latin typeface="Helvetica Neue Light" panose="020B0604020202020204" charset="0"/>
                <a:ea typeface="Helvetica Neue"/>
                <a:cs typeface="Helvetica Neue"/>
                <a:sym typeface="Helvetica Neue"/>
              </a:rPr>
              <a:t>15 min delay, </a:t>
            </a:r>
          </a:p>
          <a:p>
            <a:pPr algn="ctr">
              <a:lnSpc>
                <a:spcPct val="115000"/>
              </a:lnSpc>
            </a:pPr>
            <a:r>
              <a:rPr lang="en-US" sz="700" dirty="0">
                <a:solidFill>
                  <a:srgbClr val="434343"/>
                </a:solidFill>
                <a:latin typeface="Helvetica Neue Light" panose="020B0604020202020204" charset="0"/>
                <a:ea typeface="Helvetica Neue"/>
                <a:cs typeface="Helvetica Neue"/>
                <a:sym typeface="Helvetica Neue"/>
              </a:rPr>
              <a:t>30 min scan</a:t>
            </a:r>
            <a:endParaRPr lang="en-US" sz="700" noProof="0" dirty="0">
              <a:solidFill>
                <a:srgbClr val="434343"/>
              </a:solidFill>
              <a:latin typeface="Helvetica Neue Light" panose="020B0604020202020204" charset="0"/>
              <a:ea typeface="Helvetica Neue"/>
              <a:cs typeface="Helvetica Neue"/>
              <a:sym typeface="Helvetica Neue"/>
            </a:endParaRPr>
          </a:p>
        </p:txBody>
      </p:sp>
      <p:sp>
        <p:nvSpPr>
          <p:cNvPr id="14" name="Google Shape;181;p13">
            <a:extLst>
              <a:ext uri="{FF2B5EF4-FFF2-40B4-BE49-F238E27FC236}">
                <a16:creationId xmlns:a16="http://schemas.microsoft.com/office/drawing/2014/main" id="{114342E5-6DAB-EAE6-76FB-299BAEFEB965}"/>
              </a:ext>
            </a:extLst>
          </p:cNvPr>
          <p:cNvSpPr txBox="1"/>
          <p:nvPr/>
        </p:nvSpPr>
        <p:spPr>
          <a:xfrm>
            <a:off x="1086992" y="2391549"/>
            <a:ext cx="1030379" cy="332855"/>
          </a:xfrm>
          <a:prstGeom prst="rect">
            <a:avLst/>
          </a:prstGeom>
          <a:noFill/>
          <a:ln>
            <a:noFill/>
          </a:ln>
        </p:spPr>
        <p:txBody>
          <a:bodyPr spcFirstLastPara="1" wrap="square" lIns="42136" tIns="42136" rIns="42136" bIns="42136" anchor="t" anchorCtr="0">
            <a:spAutoFit/>
          </a:bodyPr>
          <a:lstStyle/>
          <a:p>
            <a:pPr algn="ctr">
              <a:lnSpc>
                <a:spcPct val="115000"/>
              </a:lnSpc>
            </a:pPr>
            <a:r>
              <a:rPr lang="en-US" sz="700" dirty="0">
                <a:solidFill>
                  <a:srgbClr val="434343"/>
                </a:solidFill>
                <a:latin typeface="Helvetica Neue Light" panose="020B0604020202020204" charset="0"/>
                <a:ea typeface="Helvetica Neue"/>
                <a:cs typeface="Helvetica Neue"/>
                <a:sym typeface="Helvetica Neue"/>
              </a:rPr>
              <a:t>Head and neck </a:t>
            </a:r>
          </a:p>
          <a:p>
            <a:pPr algn="ctr">
              <a:lnSpc>
                <a:spcPct val="115000"/>
              </a:lnSpc>
            </a:pPr>
            <a:r>
              <a:rPr lang="en-US" sz="700" dirty="0">
                <a:solidFill>
                  <a:srgbClr val="434343"/>
                </a:solidFill>
                <a:latin typeface="Helvetica Neue Light" panose="020B0604020202020204" charset="0"/>
                <a:ea typeface="Helvetica Neue"/>
                <a:cs typeface="Helvetica Neue"/>
                <a:sym typeface="Helvetica Neue"/>
              </a:rPr>
              <a:t>cancer</a:t>
            </a:r>
            <a:endParaRPr lang="en-US" sz="700" noProof="0" dirty="0">
              <a:solidFill>
                <a:srgbClr val="434343"/>
              </a:solidFill>
              <a:latin typeface="Helvetica Neue Light" panose="020B0604020202020204" charset="0"/>
              <a:ea typeface="Helvetica Neue"/>
              <a:cs typeface="Helvetica Neue"/>
              <a:sym typeface="Helvetica Neue"/>
            </a:endParaRPr>
          </a:p>
        </p:txBody>
      </p:sp>
      <p:sp>
        <p:nvSpPr>
          <p:cNvPr id="16" name="TextBox 15">
            <a:extLst>
              <a:ext uri="{FF2B5EF4-FFF2-40B4-BE49-F238E27FC236}">
                <a16:creationId xmlns:a16="http://schemas.microsoft.com/office/drawing/2014/main" id="{E41C831E-D8DC-F100-1E5F-3A9F0E0AB8C6}"/>
              </a:ext>
            </a:extLst>
          </p:cNvPr>
          <p:cNvSpPr txBox="1"/>
          <p:nvPr/>
        </p:nvSpPr>
        <p:spPr>
          <a:xfrm>
            <a:off x="4765092" y="4611478"/>
            <a:ext cx="3269451" cy="293670"/>
          </a:xfrm>
          <a:prstGeom prst="rect">
            <a:avLst/>
          </a:prstGeom>
          <a:noFill/>
        </p:spPr>
        <p:txBody>
          <a:bodyPr wrap="square">
            <a:spAutoFit/>
          </a:bodyPr>
          <a:lstStyle/>
          <a:p>
            <a:pPr marL="0" lvl="0" indent="0" algn="ctr" rtl="0">
              <a:lnSpc>
                <a:spcPct val="115000"/>
              </a:lnSpc>
              <a:spcBef>
                <a:spcPts val="0"/>
              </a:spcBef>
              <a:spcAft>
                <a:spcPts val="0"/>
              </a:spcAft>
              <a:buNone/>
            </a:pPr>
            <a:r>
              <a:rPr lang="en-US" sz="1200" u="sng" noProof="0" dirty="0">
                <a:solidFill>
                  <a:srgbClr val="0097A7"/>
                </a:solidFill>
                <a:latin typeface="Helvetica Neue Light" panose="020B0604020202020204" charset="0"/>
                <a:ea typeface="Helvetica Neue"/>
                <a:cs typeface="Helvetica Neue"/>
                <a:sym typeface="Helvetica Neue"/>
                <a:hlinkClick r:id="rId24">
                  <a:extLst>
                    <a:ext uri="{A12FA001-AC4F-418D-AE19-62706E023703}">
                      <ahyp:hlinkClr xmlns:ahyp="http://schemas.microsoft.com/office/drawing/2018/hyperlinkcolor" val="tx"/>
                    </a:ext>
                  </a:extLst>
                </a:hlinkClick>
              </a:rPr>
              <a:t>https://github.com/pcabrales/</a:t>
            </a:r>
            <a:r>
              <a:rPr lang="en-US" sz="1200" u="sng" dirty="0" err="1">
                <a:solidFill>
                  <a:srgbClr val="0097A7"/>
                </a:solidFill>
                <a:latin typeface="Helvetica Neue Light" panose="020B0604020202020204" charset="0"/>
                <a:ea typeface="Helvetica Neue"/>
                <a:cs typeface="Helvetica Neue"/>
                <a:sym typeface="Helvetica Neue"/>
              </a:rPr>
              <a:t>ppw</a:t>
            </a:r>
            <a:endParaRPr lang="en-US" sz="1200" noProof="0" dirty="0">
              <a:solidFill>
                <a:srgbClr val="000000"/>
              </a:solidFill>
              <a:latin typeface="Helvetica Neue Light" panose="020B0604020202020204" charset="0"/>
              <a:ea typeface="Helvetica Neue"/>
              <a:cs typeface="Helvetica Neue"/>
              <a:sym typeface="Helvetica Neue"/>
            </a:endParaRPr>
          </a:p>
        </p:txBody>
      </p:sp>
      <p:sp>
        <p:nvSpPr>
          <p:cNvPr id="18" name="Google Shape;67;p14">
            <a:extLst>
              <a:ext uri="{FF2B5EF4-FFF2-40B4-BE49-F238E27FC236}">
                <a16:creationId xmlns:a16="http://schemas.microsoft.com/office/drawing/2014/main" id="{44E6C916-0420-FA90-7C65-5CB3CA3798B5}"/>
              </a:ext>
            </a:extLst>
          </p:cNvPr>
          <p:cNvSpPr txBox="1"/>
          <p:nvPr/>
        </p:nvSpPr>
        <p:spPr>
          <a:xfrm>
            <a:off x="852813" y="70827"/>
            <a:ext cx="8572317" cy="66742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Helvetica Neue Light" panose="020B0604020202020204" charset="0"/>
                <a:ea typeface="Helvetica Neue"/>
                <a:cs typeface="Helvetica Neue"/>
                <a:sym typeface="Helvetica Neue"/>
              </a:rPr>
              <a:t>Proposed Workflow for Improving Washout Mapping and Revealing Heterogeneity</a:t>
            </a:r>
          </a:p>
        </p:txBody>
      </p:sp>
      <p:pic>
        <p:nvPicPr>
          <p:cNvPr id="19" name="Picture 18" descr="A qr code with a cat&#10;&#10;AI-generated content may be incorrect.">
            <a:extLst>
              <a:ext uri="{FF2B5EF4-FFF2-40B4-BE49-F238E27FC236}">
                <a16:creationId xmlns:a16="http://schemas.microsoft.com/office/drawing/2014/main" id="{8BCD388A-6CA9-C907-1527-E96FC6923A8B}"/>
              </a:ext>
            </a:extLst>
          </p:cNvPr>
          <p:cNvPicPr>
            <a:picLocks noChangeAspect="1"/>
          </p:cNvPicPr>
          <p:nvPr/>
        </p:nvPicPr>
        <p:blipFill>
          <a:blip r:embed="rId25"/>
          <a:stretch>
            <a:fillRect/>
          </a:stretch>
        </p:blipFill>
        <p:spPr>
          <a:xfrm>
            <a:off x="7686610" y="4497797"/>
            <a:ext cx="562149" cy="562149"/>
          </a:xfrm>
          <a:prstGeom prst="rect">
            <a:avLst/>
          </a:prstGeom>
        </p:spPr>
      </p:pic>
      <p:sp>
        <p:nvSpPr>
          <p:cNvPr id="34" name="Google Shape;159;p13">
            <a:extLst>
              <a:ext uri="{FF2B5EF4-FFF2-40B4-BE49-F238E27FC236}">
                <a16:creationId xmlns:a16="http://schemas.microsoft.com/office/drawing/2014/main" id="{17492B78-DF72-448E-E97D-AB3194956D6B}"/>
              </a:ext>
            </a:extLst>
          </p:cNvPr>
          <p:cNvSpPr/>
          <p:nvPr/>
        </p:nvSpPr>
        <p:spPr>
          <a:xfrm>
            <a:off x="1067874" y="1371996"/>
            <a:ext cx="109071" cy="1577954"/>
          </a:xfrm>
          <a:prstGeom prst="leftBracket">
            <a:avLst>
              <a:gd name="adj" fmla="val 8333"/>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000000"/>
              </a:solidFill>
              <a:latin typeface="Helvetica Neue Light" panose="020B0604020202020204" charset="0"/>
              <a:ea typeface="Times New Roman"/>
              <a:cs typeface="Times New Roman"/>
              <a:sym typeface="Times New Roman"/>
            </a:endParaRPr>
          </a:p>
        </p:txBody>
      </p:sp>
      <p:sp>
        <p:nvSpPr>
          <p:cNvPr id="35" name="Google Shape;160;p13">
            <a:extLst>
              <a:ext uri="{FF2B5EF4-FFF2-40B4-BE49-F238E27FC236}">
                <a16:creationId xmlns:a16="http://schemas.microsoft.com/office/drawing/2014/main" id="{0AC05103-3C48-5637-2148-FF5AE0DC1528}"/>
              </a:ext>
            </a:extLst>
          </p:cNvPr>
          <p:cNvSpPr txBox="1"/>
          <p:nvPr/>
        </p:nvSpPr>
        <p:spPr>
          <a:xfrm rot="-5400000">
            <a:off x="-1011" y="2022879"/>
            <a:ext cx="1708790" cy="24436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200" b="1" dirty="0">
                <a:latin typeface="Helvetica Neue Light" panose="020B0604020202020204" charset="0"/>
                <a:ea typeface="Helvetica Neue"/>
                <a:cs typeface="Helvetica Neue"/>
                <a:sym typeface="Helvetica Neue"/>
              </a:rPr>
              <a:t>Dataset Generation</a:t>
            </a:r>
            <a:endParaRPr sz="1200" dirty="0">
              <a:solidFill>
                <a:srgbClr val="000000"/>
              </a:solidFill>
              <a:latin typeface="Helvetica Neue Light" panose="020B0604020202020204" charset="0"/>
              <a:ea typeface="Helvetica Neue"/>
              <a:cs typeface="Helvetica Neue"/>
              <a:sym typeface="Helvetica Neue"/>
            </a:endParaRPr>
          </a:p>
        </p:txBody>
      </p:sp>
      <p:sp>
        <p:nvSpPr>
          <p:cNvPr id="36" name="Google Shape;178;p13">
            <a:extLst>
              <a:ext uri="{FF2B5EF4-FFF2-40B4-BE49-F238E27FC236}">
                <a16:creationId xmlns:a16="http://schemas.microsoft.com/office/drawing/2014/main" id="{02E7ACEE-780F-A8B9-B5AC-91E4CF9DC8CA}"/>
              </a:ext>
            </a:extLst>
          </p:cNvPr>
          <p:cNvSpPr/>
          <p:nvPr/>
        </p:nvSpPr>
        <p:spPr>
          <a:xfrm>
            <a:off x="1054088" y="3043581"/>
            <a:ext cx="133017" cy="1431899"/>
          </a:xfrm>
          <a:prstGeom prst="leftBracket">
            <a:avLst>
              <a:gd name="adj" fmla="val 8333"/>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000000"/>
              </a:solidFill>
              <a:latin typeface="Helvetica Neue Light" panose="020B0604020202020204" charset="0"/>
              <a:ea typeface="Times New Roman"/>
              <a:cs typeface="Times New Roman"/>
              <a:sym typeface="Times New Roman"/>
            </a:endParaRPr>
          </a:p>
        </p:txBody>
      </p:sp>
      <p:sp>
        <p:nvSpPr>
          <p:cNvPr id="37" name="Google Shape;179;p13">
            <a:extLst>
              <a:ext uri="{FF2B5EF4-FFF2-40B4-BE49-F238E27FC236}">
                <a16:creationId xmlns:a16="http://schemas.microsoft.com/office/drawing/2014/main" id="{DEC88D56-6B66-C418-30FB-C5551153EB82}"/>
              </a:ext>
            </a:extLst>
          </p:cNvPr>
          <p:cNvSpPr txBox="1"/>
          <p:nvPr/>
        </p:nvSpPr>
        <p:spPr>
          <a:xfrm rot="-5400000">
            <a:off x="-38772" y="3604870"/>
            <a:ext cx="1778583" cy="24436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200" b="1" dirty="0">
                <a:latin typeface="Helvetica Neue Light" panose="020B0604020202020204" charset="0"/>
                <a:ea typeface="Helvetica Neue"/>
                <a:cs typeface="Helvetica Neue"/>
                <a:sym typeface="Helvetica Neue"/>
              </a:rPr>
              <a:t>Model Training</a:t>
            </a:r>
            <a:endParaRPr sz="1200" dirty="0">
              <a:solidFill>
                <a:srgbClr val="000000"/>
              </a:solidFill>
              <a:latin typeface="Helvetica Neue Light" panose="020B0604020202020204" charset="0"/>
              <a:ea typeface="Helvetica Neue"/>
              <a:cs typeface="Helvetica Neue"/>
              <a:sym typeface="Helvetica Neue"/>
            </a:endParaRPr>
          </a:p>
        </p:txBody>
      </p:sp>
      <p:sp>
        <p:nvSpPr>
          <p:cNvPr id="41" name="Google Shape;69;p13">
            <a:extLst>
              <a:ext uri="{FF2B5EF4-FFF2-40B4-BE49-F238E27FC236}">
                <a16:creationId xmlns:a16="http://schemas.microsoft.com/office/drawing/2014/main" id="{01D2DC89-D829-0AFD-72F6-01E5C9791BC4}"/>
              </a:ext>
            </a:extLst>
          </p:cNvPr>
          <p:cNvSpPr txBox="1"/>
          <p:nvPr/>
        </p:nvSpPr>
        <p:spPr>
          <a:xfrm>
            <a:off x="2100484" y="1434150"/>
            <a:ext cx="834303" cy="362094"/>
          </a:xfrm>
          <a:prstGeom prst="rect">
            <a:avLst/>
          </a:prstGeom>
          <a:noFill/>
          <a:ln>
            <a:noFill/>
          </a:ln>
        </p:spPr>
        <p:txBody>
          <a:bodyPr spcFirstLastPara="1" wrap="square" lIns="42136" tIns="42136" rIns="42136" bIns="42136" anchor="t" anchorCtr="0">
            <a:spAutoFit/>
          </a:bodyPr>
          <a:lstStyle/>
          <a:p>
            <a:r>
              <a:rPr lang="en-US" sz="900" noProof="0" dirty="0">
                <a:solidFill>
                  <a:schemeClr val="dk1"/>
                </a:solidFill>
                <a:latin typeface="Helvetica Neue Light" panose="020B0604020202020204" charset="0"/>
                <a:ea typeface="Helvetica Neue"/>
                <a:cs typeface="Helvetica Neue"/>
                <a:sym typeface="Helvetica Neue"/>
              </a:rPr>
              <a:t>(</a:t>
            </a:r>
            <a:r>
              <a:rPr lang="en-US" sz="900" dirty="0">
                <a:solidFill>
                  <a:schemeClr val="dk1"/>
                </a:solidFill>
                <a:latin typeface="Helvetica Neue Light" panose="020B0604020202020204" charset="0"/>
                <a:ea typeface="Helvetica Neue"/>
                <a:cs typeface="Helvetica Neue"/>
                <a:sym typeface="Helvetica Neue"/>
              </a:rPr>
              <a:t>B</a:t>
            </a:r>
            <a:r>
              <a:rPr lang="en-US" sz="900" noProof="0" dirty="0">
                <a:solidFill>
                  <a:schemeClr val="dk1"/>
                </a:solidFill>
                <a:latin typeface="Helvetica Neue Light" panose="020B0604020202020204" charset="0"/>
                <a:ea typeface="Helvetica Neue"/>
                <a:cs typeface="Helvetica Neue"/>
                <a:sym typeface="Helvetica Neue"/>
              </a:rPr>
              <a:t>) Treatment Planning</a:t>
            </a:r>
          </a:p>
        </p:txBody>
      </p:sp>
      <p:pic>
        <p:nvPicPr>
          <p:cNvPr id="42" name="Google Shape;78;p13">
            <a:extLst>
              <a:ext uri="{FF2B5EF4-FFF2-40B4-BE49-F238E27FC236}">
                <a16:creationId xmlns:a16="http://schemas.microsoft.com/office/drawing/2014/main" id="{3421BB3D-3367-F4FB-5C3E-C0B5A7852DFB}"/>
              </a:ext>
            </a:extLst>
          </p:cNvPr>
          <p:cNvPicPr preferRelativeResize="0"/>
          <p:nvPr/>
        </p:nvPicPr>
        <p:blipFill>
          <a:blip r:embed="rId4">
            <a:alphaModFix/>
          </a:blip>
          <a:stretch>
            <a:fillRect/>
          </a:stretch>
        </p:blipFill>
        <p:spPr>
          <a:xfrm>
            <a:off x="1680466" y="1927087"/>
            <a:ext cx="240212" cy="223178"/>
          </a:xfrm>
          <a:prstGeom prst="rect">
            <a:avLst/>
          </a:prstGeom>
          <a:noFill/>
          <a:ln>
            <a:noFill/>
          </a:ln>
        </p:spPr>
      </p:pic>
      <p:pic>
        <p:nvPicPr>
          <p:cNvPr id="43" name="Google Shape;75;p13">
            <a:extLst>
              <a:ext uri="{FF2B5EF4-FFF2-40B4-BE49-F238E27FC236}">
                <a16:creationId xmlns:a16="http://schemas.microsoft.com/office/drawing/2014/main" id="{452D9EF1-9053-28C1-A3CF-DC2B0CF6E0D1}"/>
              </a:ext>
            </a:extLst>
          </p:cNvPr>
          <p:cNvPicPr preferRelativeResize="0"/>
          <p:nvPr/>
        </p:nvPicPr>
        <p:blipFill>
          <a:blip r:embed="rId6">
            <a:alphaModFix/>
          </a:blip>
          <a:stretch>
            <a:fillRect/>
          </a:stretch>
        </p:blipFill>
        <p:spPr>
          <a:xfrm>
            <a:off x="1691975" y="2170262"/>
            <a:ext cx="240212" cy="223178"/>
          </a:xfrm>
          <a:prstGeom prst="rect">
            <a:avLst/>
          </a:prstGeom>
          <a:noFill/>
          <a:ln>
            <a:noFill/>
          </a:ln>
        </p:spPr>
      </p:pic>
      <p:sp>
        <p:nvSpPr>
          <p:cNvPr id="45" name="Google Shape;72;p13">
            <a:extLst>
              <a:ext uri="{FF2B5EF4-FFF2-40B4-BE49-F238E27FC236}">
                <a16:creationId xmlns:a16="http://schemas.microsoft.com/office/drawing/2014/main" id="{C98ED786-D9CE-94A0-51C8-C25533F92B38}"/>
              </a:ext>
            </a:extLst>
          </p:cNvPr>
          <p:cNvSpPr/>
          <p:nvPr/>
        </p:nvSpPr>
        <p:spPr>
          <a:xfrm>
            <a:off x="2981293" y="2056747"/>
            <a:ext cx="75216" cy="279156"/>
          </a:xfrm>
          <a:prstGeom prst="homePlate">
            <a:avLst>
              <a:gd name="adj" fmla="val 135963"/>
            </a:avLst>
          </a:prstGeom>
          <a:solidFill>
            <a:srgbClr val="666666"/>
          </a:solidFill>
          <a:ln w="9525" cap="flat" cmpd="sng">
            <a:solidFill>
              <a:srgbClr val="666666"/>
            </a:solidFill>
            <a:prstDash val="solid"/>
            <a:round/>
            <a:headEnd type="none" w="sm" len="sm"/>
            <a:tailEnd type="none" w="sm" len="sm"/>
          </a:ln>
        </p:spPr>
        <p:txBody>
          <a:bodyPr spcFirstLastPara="1" wrap="square" lIns="42136" tIns="42136" rIns="42136" bIns="42136" anchor="ctr" anchorCtr="0">
            <a:noAutofit/>
          </a:bodyPr>
          <a:lstStyle/>
          <a:p>
            <a:pPr algn="ctr"/>
            <a:endParaRPr lang="en-US" sz="645" noProof="0" dirty="0">
              <a:latin typeface="Helvetica Neue Light" panose="020B0604020202020204" charset="0"/>
              <a:ea typeface="Helvetica Neue"/>
              <a:cs typeface="Helvetica Neue"/>
              <a:sym typeface="Helvetica Neue"/>
            </a:endParaRPr>
          </a:p>
        </p:txBody>
      </p:sp>
      <p:pic>
        <p:nvPicPr>
          <p:cNvPr id="52" name="Picture 51">
            <a:extLst>
              <a:ext uri="{FF2B5EF4-FFF2-40B4-BE49-F238E27FC236}">
                <a16:creationId xmlns:a16="http://schemas.microsoft.com/office/drawing/2014/main" id="{574A14DB-7156-C816-A2AA-379694365519}"/>
              </a:ext>
            </a:extLst>
          </p:cNvPr>
          <p:cNvPicPr>
            <a:picLocks noChangeAspect="1"/>
          </p:cNvPicPr>
          <p:nvPr/>
        </p:nvPicPr>
        <p:blipFill>
          <a:blip r:embed="rId26"/>
          <a:stretch>
            <a:fillRect/>
          </a:stretch>
        </p:blipFill>
        <p:spPr>
          <a:xfrm>
            <a:off x="2193199" y="1907082"/>
            <a:ext cx="714003" cy="616509"/>
          </a:xfrm>
          <a:prstGeom prst="rect">
            <a:avLst/>
          </a:prstGeom>
        </p:spPr>
      </p:pic>
      <p:sp>
        <p:nvSpPr>
          <p:cNvPr id="53" name="Google Shape;250;p13">
            <a:extLst>
              <a:ext uri="{FF2B5EF4-FFF2-40B4-BE49-F238E27FC236}">
                <a16:creationId xmlns:a16="http://schemas.microsoft.com/office/drawing/2014/main" id="{022AEF66-35D1-0931-6300-509572A73BD9}"/>
              </a:ext>
            </a:extLst>
          </p:cNvPr>
          <p:cNvSpPr/>
          <p:nvPr/>
        </p:nvSpPr>
        <p:spPr>
          <a:xfrm>
            <a:off x="6928502" y="2140142"/>
            <a:ext cx="181932" cy="154978"/>
          </a:xfrm>
          <a:prstGeom prst="rightArrow">
            <a:avLst>
              <a:gd name="adj1" fmla="val 50000"/>
              <a:gd name="adj2" fmla="val 50000"/>
            </a:avLst>
          </a:prstGeom>
          <a:solidFill>
            <a:srgbClr val="E45B30"/>
          </a:solidFill>
          <a:ln>
            <a:noFill/>
          </a:ln>
        </p:spPr>
        <p:txBody>
          <a:bodyPr spcFirstLastPara="1" wrap="square" lIns="42136" tIns="42136" rIns="42136" bIns="42136" anchor="ctr" anchorCtr="0">
            <a:noAutofit/>
          </a:bodyPr>
          <a:lstStyle/>
          <a:p>
            <a:pPr algn="ctr"/>
            <a:endParaRPr lang="en-US" sz="645" noProof="0" dirty="0"/>
          </a:p>
        </p:txBody>
      </p:sp>
      <p:pic>
        <p:nvPicPr>
          <p:cNvPr id="66" name="Google Shape;186;p13">
            <a:extLst>
              <a:ext uri="{FF2B5EF4-FFF2-40B4-BE49-F238E27FC236}">
                <a16:creationId xmlns:a16="http://schemas.microsoft.com/office/drawing/2014/main" id="{6EC18D49-ED5B-97EE-D3D2-7BDD9A6503C1}"/>
              </a:ext>
            </a:extLst>
          </p:cNvPr>
          <p:cNvPicPr preferRelativeResize="0"/>
          <p:nvPr/>
        </p:nvPicPr>
        <p:blipFill rotWithShape="1">
          <a:blip r:embed="rId10">
            <a:alphaModFix/>
          </a:blip>
          <a:srcRect l="18361" t="15002" r="18844" b="15023"/>
          <a:stretch/>
        </p:blipFill>
        <p:spPr>
          <a:xfrm>
            <a:off x="2630940" y="3980643"/>
            <a:ext cx="395056" cy="383310"/>
          </a:xfrm>
          <a:prstGeom prst="rect">
            <a:avLst/>
          </a:prstGeom>
          <a:noFill/>
          <a:ln>
            <a:noFill/>
          </a:ln>
        </p:spPr>
      </p:pic>
      <p:pic>
        <p:nvPicPr>
          <p:cNvPr id="99" name="Google Shape;187;p13">
            <a:extLst>
              <a:ext uri="{FF2B5EF4-FFF2-40B4-BE49-F238E27FC236}">
                <a16:creationId xmlns:a16="http://schemas.microsoft.com/office/drawing/2014/main" id="{4C163841-340C-07B7-8F26-C8EFA7F99190}"/>
              </a:ext>
            </a:extLst>
          </p:cNvPr>
          <p:cNvPicPr preferRelativeResize="0"/>
          <p:nvPr/>
        </p:nvPicPr>
        <p:blipFill rotWithShape="1">
          <a:blip r:embed="rId11">
            <a:alphaModFix/>
          </a:blip>
          <a:srcRect l="18367" t="13741" r="18838" b="15023"/>
          <a:stretch/>
        </p:blipFill>
        <p:spPr>
          <a:xfrm>
            <a:off x="2737499" y="4023567"/>
            <a:ext cx="359142" cy="386241"/>
          </a:xfrm>
          <a:prstGeom prst="rect">
            <a:avLst/>
          </a:prstGeom>
          <a:noFill/>
          <a:ln>
            <a:noFill/>
          </a:ln>
        </p:spPr>
      </p:pic>
      <p:pic>
        <p:nvPicPr>
          <p:cNvPr id="100" name="Google Shape;188;p13">
            <a:extLst>
              <a:ext uri="{FF2B5EF4-FFF2-40B4-BE49-F238E27FC236}">
                <a16:creationId xmlns:a16="http://schemas.microsoft.com/office/drawing/2014/main" id="{84675989-1139-AC73-CD73-EA671446C2D3}"/>
              </a:ext>
            </a:extLst>
          </p:cNvPr>
          <p:cNvPicPr preferRelativeResize="0"/>
          <p:nvPr/>
        </p:nvPicPr>
        <p:blipFill rotWithShape="1">
          <a:blip r:embed="rId12">
            <a:alphaModFix/>
          </a:blip>
          <a:srcRect l="18366" t="14608" r="19728" b="15023"/>
          <a:stretch/>
        </p:blipFill>
        <p:spPr>
          <a:xfrm>
            <a:off x="2840082" y="4065717"/>
            <a:ext cx="354050" cy="381559"/>
          </a:xfrm>
          <a:prstGeom prst="rect">
            <a:avLst/>
          </a:prstGeom>
          <a:noFill/>
          <a:ln>
            <a:noFill/>
          </a:ln>
        </p:spPr>
      </p:pic>
      <p:pic>
        <p:nvPicPr>
          <p:cNvPr id="101" name="Google Shape;189;p13">
            <a:extLst>
              <a:ext uri="{FF2B5EF4-FFF2-40B4-BE49-F238E27FC236}">
                <a16:creationId xmlns:a16="http://schemas.microsoft.com/office/drawing/2014/main" id="{98501B33-544D-BB2A-2F2A-1C83CF3F49C5}"/>
              </a:ext>
            </a:extLst>
          </p:cNvPr>
          <p:cNvPicPr preferRelativeResize="0"/>
          <p:nvPr/>
        </p:nvPicPr>
        <p:blipFill rotWithShape="1">
          <a:blip r:embed="rId13">
            <a:alphaModFix/>
          </a:blip>
          <a:srcRect l="18367" t="14608" r="18838" b="15023"/>
          <a:stretch/>
        </p:blipFill>
        <p:spPr>
          <a:xfrm>
            <a:off x="2943879" y="4103122"/>
            <a:ext cx="359142" cy="381559"/>
          </a:xfrm>
          <a:prstGeom prst="rect">
            <a:avLst/>
          </a:prstGeom>
          <a:noFill/>
          <a:ln>
            <a:noFill/>
          </a:ln>
        </p:spPr>
      </p:pic>
      <p:pic>
        <p:nvPicPr>
          <p:cNvPr id="102" name="Google Shape;190;p13">
            <a:extLst>
              <a:ext uri="{FF2B5EF4-FFF2-40B4-BE49-F238E27FC236}">
                <a16:creationId xmlns:a16="http://schemas.microsoft.com/office/drawing/2014/main" id="{29F5FE24-1859-D6FC-F064-6B3CDF6C7F34}"/>
              </a:ext>
            </a:extLst>
          </p:cNvPr>
          <p:cNvPicPr preferRelativeResize="0"/>
          <p:nvPr/>
        </p:nvPicPr>
        <p:blipFill rotWithShape="1">
          <a:blip r:embed="rId14">
            <a:alphaModFix/>
          </a:blip>
          <a:srcRect l="18367" t="14608" r="18838" b="15023"/>
          <a:stretch/>
        </p:blipFill>
        <p:spPr>
          <a:xfrm>
            <a:off x="3053197" y="4137163"/>
            <a:ext cx="359142" cy="381559"/>
          </a:xfrm>
          <a:prstGeom prst="rect">
            <a:avLst/>
          </a:prstGeom>
          <a:noFill/>
          <a:ln>
            <a:noFill/>
          </a:ln>
        </p:spPr>
      </p:pic>
      <p:sp>
        <p:nvSpPr>
          <p:cNvPr id="103" name="Google Shape;122;p13">
            <a:extLst>
              <a:ext uri="{FF2B5EF4-FFF2-40B4-BE49-F238E27FC236}">
                <a16:creationId xmlns:a16="http://schemas.microsoft.com/office/drawing/2014/main" id="{00FD7009-D910-6565-C15D-FB209B0F143C}"/>
              </a:ext>
            </a:extLst>
          </p:cNvPr>
          <p:cNvSpPr/>
          <p:nvPr/>
        </p:nvSpPr>
        <p:spPr>
          <a:xfrm>
            <a:off x="3553122" y="3966296"/>
            <a:ext cx="227722" cy="136052"/>
          </a:xfrm>
          <a:prstGeom prst="rightArrow">
            <a:avLst>
              <a:gd name="adj1" fmla="val 50000"/>
              <a:gd name="adj2" fmla="val 50000"/>
            </a:avLst>
          </a:prstGeom>
          <a:solidFill>
            <a:srgbClr val="70176E"/>
          </a:solidFill>
          <a:ln>
            <a:noFill/>
          </a:ln>
        </p:spPr>
        <p:txBody>
          <a:bodyPr spcFirstLastPara="1" wrap="square" lIns="42136" tIns="42136" rIns="42136" bIns="42136" anchor="ctr" anchorCtr="0">
            <a:noAutofit/>
          </a:bodyPr>
          <a:lstStyle/>
          <a:p>
            <a:pPr algn="ctr"/>
            <a:endParaRPr lang="en-US" sz="645" noProof="0" dirty="0"/>
          </a:p>
        </p:txBody>
      </p:sp>
      <p:sp>
        <p:nvSpPr>
          <p:cNvPr id="104" name="Google Shape;156;p13">
            <a:extLst>
              <a:ext uri="{FF2B5EF4-FFF2-40B4-BE49-F238E27FC236}">
                <a16:creationId xmlns:a16="http://schemas.microsoft.com/office/drawing/2014/main" id="{494B1203-1CE3-B558-7B93-9AD93865464A}"/>
              </a:ext>
            </a:extLst>
          </p:cNvPr>
          <p:cNvSpPr txBox="1"/>
          <p:nvPr/>
        </p:nvSpPr>
        <p:spPr>
          <a:xfrm>
            <a:off x="6512942" y="3992264"/>
            <a:ext cx="2269173" cy="71595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900" b="1" dirty="0">
                <a:latin typeface="Helvetica Neue Light" panose="020B0604020202020204" charset="0"/>
                <a:ea typeface="Helvetica Neue"/>
                <a:cs typeface="Helvetica Neue"/>
                <a:sym typeface="Helvetica Neue"/>
              </a:rPr>
              <a:t>Washout Mapping </a:t>
            </a:r>
            <a:r>
              <a:rPr lang="es" sz="900" b="1" dirty="0">
                <a:solidFill>
                  <a:srgbClr val="000000"/>
                </a:solidFill>
                <a:latin typeface="Helvetica Neue Light" panose="020B0604020202020204" charset="0"/>
                <a:ea typeface="Helvetica Neue"/>
                <a:cs typeface="Helvetica Neue"/>
                <a:sym typeface="Helvetica Neue"/>
              </a:rPr>
              <a:t>after</a:t>
            </a:r>
            <a:r>
              <a:rPr lang="es" sz="900" b="1" dirty="0">
                <a:latin typeface="Helvetica Neue Light" panose="020B0604020202020204" charset="0"/>
                <a:ea typeface="Helvetica Neue"/>
                <a:cs typeface="Helvetica Neue"/>
                <a:sym typeface="Helvetica Neue"/>
              </a:rPr>
              <a:t> Proton Therapy </a:t>
            </a:r>
            <a:r>
              <a:rPr lang="es" sz="900" b="1" dirty="0">
                <a:solidFill>
                  <a:srgbClr val="000000"/>
                </a:solidFill>
                <a:latin typeface="Helvetica Neue Light" panose="020B0604020202020204" charset="0"/>
                <a:ea typeface="Helvetica Neue"/>
                <a:cs typeface="Helvetica Neue"/>
                <a:sym typeface="Helvetica Neue"/>
              </a:rPr>
              <a:t>from PET Scan</a:t>
            </a:r>
            <a:endParaRPr sz="900" dirty="0">
              <a:solidFill>
                <a:srgbClr val="000000"/>
              </a:solidFill>
              <a:latin typeface="Helvetica Neue Light" panose="020B0604020202020204" charset="0"/>
              <a:ea typeface="Helvetica Neue"/>
              <a:cs typeface="Helvetica Neue"/>
              <a:sym typeface="Helvetica Neue"/>
            </a:endParaRPr>
          </a:p>
        </p:txBody>
      </p:sp>
      <p:pic>
        <p:nvPicPr>
          <p:cNvPr id="105" name="Google Shape;157;p13">
            <a:extLst>
              <a:ext uri="{FF2B5EF4-FFF2-40B4-BE49-F238E27FC236}">
                <a16:creationId xmlns:a16="http://schemas.microsoft.com/office/drawing/2014/main" id="{36C2AC02-EF9A-0B9E-2157-3D46A932F4D6}"/>
              </a:ext>
            </a:extLst>
          </p:cNvPr>
          <p:cNvPicPr preferRelativeResize="0"/>
          <p:nvPr/>
        </p:nvPicPr>
        <p:blipFill>
          <a:blip r:embed="rId27">
            <a:alphaModFix/>
          </a:blip>
          <a:stretch>
            <a:fillRect/>
          </a:stretch>
        </p:blipFill>
        <p:spPr>
          <a:xfrm flipH="1">
            <a:off x="7164069" y="3202464"/>
            <a:ext cx="944561" cy="844389"/>
          </a:xfrm>
          <a:prstGeom prst="rect">
            <a:avLst/>
          </a:prstGeom>
          <a:noFill/>
          <a:ln>
            <a:noFill/>
          </a:ln>
        </p:spPr>
      </p:pic>
      <p:sp>
        <p:nvSpPr>
          <p:cNvPr id="109" name="Google Shape;158;p13">
            <a:extLst>
              <a:ext uri="{FF2B5EF4-FFF2-40B4-BE49-F238E27FC236}">
                <a16:creationId xmlns:a16="http://schemas.microsoft.com/office/drawing/2014/main" id="{5CAD4095-DCB0-0F2D-AD89-B1F6963C1006}"/>
              </a:ext>
            </a:extLst>
          </p:cNvPr>
          <p:cNvSpPr/>
          <p:nvPr/>
        </p:nvSpPr>
        <p:spPr>
          <a:xfrm>
            <a:off x="6492089" y="3704451"/>
            <a:ext cx="255332" cy="262426"/>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sp>
        <p:nvSpPr>
          <p:cNvPr id="6160" name="Rectangle 6159">
            <a:extLst>
              <a:ext uri="{FF2B5EF4-FFF2-40B4-BE49-F238E27FC236}">
                <a16:creationId xmlns:a16="http://schemas.microsoft.com/office/drawing/2014/main" id="{8F280DB1-2138-38E8-984F-CA75437B2EBF}"/>
              </a:ext>
            </a:extLst>
          </p:cNvPr>
          <p:cNvSpPr/>
          <p:nvPr/>
        </p:nvSpPr>
        <p:spPr>
          <a:xfrm>
            <a:off x="9353962" y="3569529"/>
            <a:ext cx="3490973" cy="8966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6163" name="Google Shape;224;p13">
            <a:extLst>
              <a:ext uri="{FF2B5EF4-FFF2-40B4-BE49-F238E27FC236}">
                <a16:creationId xmlns:a16="http://schemas.microsoft.com/office/drawing/2014/main" id="{3F956244-450C-F6D1-161E-C2F0CE1AEB30}"/>
              </a:ext>
            </a:extLst>
          </p:cNvPr>
          <p:cNvPicPr preferRelativeResize="0"/>
          <p:nvPr/>
        </p:nvPicPr>
        <p:blipFill>
          <a:blip r:embed="rId20">
            <a:alphaModFix/>
          </a:blip>
          <a:stretch>
            <a:fillRect/>
          </a:stretch>
        </p:blipFill>
        <p:spPr>
          <a:xfrm>
            <a:off x="10831271" y="3807039"/>
            <a:ext cx="1996839" cy="393623"/>
          </a:xfrm>
          <a:prstGeom prst="rect">
            <a:avLst/>
          </a:prstGeom>
          <a:noFill/>
          <a:ln w="19050" cap="flat" cmpd="sng">
            <a:noFill/>
            <a:prstDash val="solid"/>
            <a:round/>
            <a:headEnd type="none" w="sm" len="sm"/>
            <a:tailEnd type="none" w="sm" len="sm"/>
          </a:ln>
        </p:spPr>
      </p:pic>
      <p:sp>
        <p:nvSpPr>
          <p:cNvPr id="6166" name="Arrow: Chevron 6165">
            <a:extLst>
              <a:ext uri="{FF2B5EF4-FFF2-40B4-BE49-F238E27FC236}">
                <a16:creationId xmlns:a16="http://schemas.microsoft.com/office/drawing/2014/main" id="{95010D1C-766F-B92E-C290-2C580B1A0CC8}"/>
              </a:ext>
            </a:extLst>
          </p:cNvPr>
          <p:cNvSpPr/>
          <p:nvPr/>
        </p:nvSpPr>
        <p:spPr>
          <a:xfrm>
            <a:off x="10430415" y="3919129"/>
            <a:ext cx="332388" cy="240509"/>
          </a:xfrm>
          <a:prstGeom prst="chevron">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6165" name="TextBox 6164">
            <a:extLst>
              <a:ext uri="{FF2B5EF4-FFF2-40B4-BE49-F238E27FC236}">
                <a16:creationId xmlns:a16="http://schemas.microsoft.com/office/drawing/2014/main" id="{B59BEE72-71AD-F7B6-66D1-8552C8AA8B2E}"/>
              </a:ext>
            </a:extLst>
          </p:cNvPr>
          <p:cNvSpPr txBox="1"/>
          <p:nvPr/>
        </p:nvSpPr>
        <p:spPr>
          <a:xfrm>
            <a:off x="9414241" y="3839104"/>
            <a:ext cx="935246" cy="415498"/>
          </a:xfrm>
          <a:prstGeom prst="rect">
            <a:avLst/>
          </a:prstGeom>
          <a:noFill/>
        </p:spPr>
        <p:txBody>
          <a:bodyPr wrap="square" rtlCol="0">
            <a:spAutoFit/>
          </a:bodyPr>
          <a:lstStyle/>
          <a:p>
            <a:r>
              <a:rPr lang="en-US" sz="1000" noProof="0" dirty="0">
                <a:latin typeface="Helvetica Neue Light" panose="020B0604020202020204" charset="0"/>
              </a:rPr>
              <a:t>15 min delay</a:t>
            </a:r>
          </a:p>
          <a:p>
            <a:r>
              <a:rPr lang="en-US" sz="1000" noProof="0" dirty="0">
                <a:latin typeface="Helvetica Neue Light" panose="020B0604020202020204" charset="0"/>
              </a:rPr>
              <a:t>~80% is </a:t>
            </a:r>
            <a:r>
              <a:rPr lang="en-US" sz="1000" b="1" baseline="30000" noProof="0" dirty="0">
                <a:solidFill>
                  <a:srgbClr val="434343"/>
                </a:solidFill>
                <a:latin typeface="Helvetica Neue Light" panose="020B0604020202020204" charset="0"/>
              </a:rPr>
              <a:t>11</a:t>
            </a:r>
            <a:r>
              <a:rPr lang="en-US" sz="1000" b="1" noProof="0" dirty="0">
                <a:solidFill>
                  <a:srgbClr val="434343"/>
                </a:solidFill>
                <a:latin typeface="Helvetica Neue Light" panose="020B0604020202020204" charset="0"/>
              </a:rPr>
              <a:t>C</a:t>
            </a:r>
            <a:endParaRPr lang="en-US" sz="1000" noProof="0" dirty="0">
              <a:latin typeface="Helvetica Neue Light" panose="020B0604020202020204" charset="0"/>
            </a:endParaRPr>
          </a:p>
        </p:txBody>
      </p:sp>
      <p:pic>
        <p:nvPicPr>
          <p:cNvPr id="11" name="Picture 10" descr="A diagram of a diagram with a graph&#10;&#10;AI-generated content may be incorrect.">
            <a:extLst>
              <a:ext uri="{FF2B5EF4-FFF2-40B4-BE49-F238E27FC236}">
                <a16:creationId xmlns:a16="http://schemas.microsoft.com/office/drawing/2014/main" id="{6701CCD9-C4E8-98A4-4224-F0BDE99FD038}"/>
              </a:ext>
            </a:extLst>
          </p:cNvPr>
          <p:cNvPicPr>
            <a:picLocks noChangeAspect="1"/>
          </p:cNvPicPr>
          <p:nvPr/>
        </p:nvPicPr>
        <p:blipFill>
          <a:blip r:embed="rId28"/>
          <a:stretch>
            <a:fillRect/>
          </a:stretch>
        </p:blipFill>
        <p:spPr>
          <a:xfrm>
            <a:off x="9339498" y="830772"/>
            <a:ext cx="3517028" cy="27667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8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1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1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1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16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16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16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16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6160"/>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6163"/>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6165"/>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6166"/>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6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6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8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8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8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2"/>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8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8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88"/>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89"/>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90"/>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84"/>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85"/>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86"/>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87"/>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88"/>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90"/>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91"/>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9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93"/>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94"/>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96"/>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97"/>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224"/>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250"/>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17"/>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18"/>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23"/>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222"/>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243"/>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244"/>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245"/>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246"/>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247"/>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248"/>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249"/>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251"/>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252"/>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253"/>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89"/>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95"/>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53"/>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grpId="0" nodeType="clickEffect">
                                  <p:stCondLst>
                                    <p:cond delay="0"/>
                                  </p:stCondLst>
                                  <p:childTnLst>
                                    <p:set>
                                      <p:cBhvr>
                                        <p:cTn id="192" dur="1" fill="hold">
                                          <p:stCondLst>
                                            <p:cond delay="0"/>
                                          </p:stCondLst>
                                        </p:cTn>
                                        <p:tgtEl>
                                          <p:spTgt spid="136"/>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121"/>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122"/>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124"/>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209"/>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0"/>
                                          </p:stCondLst>
                                        </p:cTn>
                                        <p:tgtEl>
                                          <p:spTgt spid="66"/>
                                        </p:tgtEl>
                                        <p:attrNameLst>
                                          <p:attrName>style.visibility</p:attrName>
                                        </p:attrNameLst>
                                      </p:cBhvr>
                                      <p:to>
                                        <p:strVal val="visible"/>
                                      </p:to>
                                    </p:set>
                                  </p:childTnLst>
                                </p:cTn>
                              </p:par>
                              <p:par>
                                <p:cTn id="203" presetID="1" presetClass="entr" presetSubtype="0" fill="hold" nodeType="withEffect">
                                  <p:stCondLst>
                                    <p:cond delay="0"/>
                                  </p:stCondLst>
                                  <p:childTnLst>
                                    <p:set>
                                      <p:cBhvr>
                                        <p:cTn id="204" dur="1" fill="hold">
                                          <p:stCondLst>
                                            <p:cond delay="0"/>
                                          </p:stCondLst>
                                        </p:cTn>
                                        <p:tgtEl>
                                          <p:spTgt spid="99"/>
                                        </p:tgtEl>
                                        <p:attrNameLst>
                                          <p:attrName>style.visibility</p:attrName>
                                        </p:attrNameLst>
                                      </p:cBhvr>
                                      <p:to>
                                        <p:strVal val="visible"/>
                                      </p:to>
                                    </p:set>
                                  </p:childTnLst>
                                </p:cTn>
                              </p:par>
                              <p:par>
                                <p:cTn id="205" presetID="1" presetClass="entr" presetSubtype="0" fill="hold" nodeType="withEffect">
                                  <p:stCondLst>
                                    <p:cond delay="0"/>
                                  </p:stCondLst>
                                  <p:childTnLst>
                                    <p:set>
                                      <p:cBhvr>
                                        <p:cTn id="206" dur="1" fill="hold">
                                          <p:stCondLst>
                                            <p:cond delay="0"/>
                                          </p:stCondLst>
                                        </p:cTn>
                                        <p:tgtEl>
                                          <p:spTgt spid="100"/>
                                        </p:tgtEl>
                                        <p:attrNameLst>
                                          <p:attrName>style.visibility</p:attrName>
                                        </p:attrNameLst>
                                      </p:cBhvr>
                                      <p:to>
                                        <p:strVal val="visible"/>
                                      </p:to>
                                    </p:set>
                                  </p:childTnLst>
                                </p:cTn>
                              </p:par>
                              <p:par>
                                <p:cTn id="207" presetID="1" presetClass="entr" presetSubtype="0" fill="hold" nodeType="withEffect">
                                  <p:stCondLst>
                                    <p:cond delay="0"/>
                                  </p:stCondLst>
                                  <p:childTnLst>
                                    <p:set>
                                      <p:cBhvr>
                                        <p:cTn id="208" dur="1" fill="hold">
                                          <p:stCondLst>
                                            <p:cond delay="0"/>
                                          </p:stCondLst>
                                        </p:cTn>
                                        <p:tgtEl>
                                          <p:spTgt spid="101"/>
                                        </p:tgtEl>
                                        <p:attrNameLst>
                                          <p:attrName>style.visibility</p:attrName>
                                        </p:attrNameLst>
                                      </p:cBhvr>
                                      <p:to>
                                        <p:strVal val="visible"/>
                                      </p:to>
                                    </p:set>
                                  </p:childTnLst>
                                </p:cTn>
                              </p:par>
                              <p:par>
                                <p:cTn id="209" presetID="1" presetClass="entr" presetSubtype="0" fill="hold" nodeType="withEffect">
                                  <p:stCondLst>
                                    <p:cond delay="0"/>
                                  </p:stCondLst>
                                  <p:childTnLst>
                                    <p:set>
                                      <p:cBhvr>
                                        <p:cTn id="210" dur="1" fill="hold">
                                          <p:stCondLst>
                                            <p:cond delay="0"/>
                                          </p:stCondLst>
                                        </p:cTn>
                                        <p:tgtEl>
                                          <p:spTgt spid="102"/>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103"/>
                                        </p:tgtEl>
                                        <p:attrNameLst>
                                          <p:attrName>style.visibility</p:attrName>
                                        </p:attrNameLst>
                                      </p:cBhvr>
                                      <p:to>
                                        <p:strVal val="visible"/>
                                      </p:to>
                                    </p:se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nodeType="clickEffect">
                                  <p:stCondLst>
                                    <p:cond delay="0"/>
                                  </p:stCondLst>
                                  <p:childTnLst>
                                    <p:set>
                                      <p:cBhvr>
                                        <p:cTn id="216" dur="1" fill="hold">
                                          <p:stCondLst>
                                            <p:cond delay="0"/>
                                          </p:stCondLst>
                                        </p:cTn>
                                        <p:tgtEl>
                                          <p:spTgt spid="125"/>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129"/>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134"/>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135"/>
                                        </p:tgtEl>
                                        <p:attrNameLst>
                                          <p:attrName>style.visibility</p:attrName>
                                        </p:attrNameLst>
                                      </p:cBhvr>
                                      <p:to>
                                        <p:strVal val="visible"/>
                                      </p:to>
                                    </p:set>
                                  </p:childTnLst>
                                </p:cTn>
                              </p:par>
                              <p:par>
                                <p:cTn id="223" presetID="1" presetClass="entr" presetSubtype="0" fill="hold" nodeType="withEffect">
                                  <p:stCondLst>
                                    <p:cond delay="0"/>
                                  </p:stCondLst>
                                  <p:childTnLst>
                                    <p:set>
                                      <p:cBhvr>
                                        <p:cTn id="224" dur="1" fill="hold">
                                          <p:stCondLst>
                                            <p:cond delay="0"/>
                                          </p:stCondLst>
                                        </p:cTn>
                                        <p:tgtEl>
                                          <p:spTgt spid="203"/>
                                        </p:tgtEl>
                                        <p:attrNameLst>
                                          <p:attrName>style.visibility</p:attrName>
                                        </p:attrNameLst>
                                      </p:cBhvr>
                                      <p:to>
                                        <p:strVal val="visible"/>
                                      </p:to>
                                    </p:set>
                                  </p:childTnLst>
                                </p:cTn>
                              </p:par>
                              <p:par>
                                <p:cTn id="225" presetID="1" presetClass="entr" presetSubtype="0" fill="hold" nodeType="withEffect">
                                  <p:stCondLst>
                                    <p:cond delay="0"/>
                                  </p:stCondLst>
                                  <p:childTnLst>
                                    <p:set>
                                      <p:cBhvr>
                                        <p:cTn id="226" dur="1" fill="hold">
                                          <p:stCondLst>
                                            <p:cond delay="0"/>
                                          </p:stCondLst>
                                        </p:cTn>
                                        <p:tgtEl>
                                          <p:spTgt spid="206"/>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207"/>
                                        </p:tgtEl>
                                        <p:attrNameLst>
                                          <p:attrName>style.visibility</p:attrName>
                                        </p:attrNameLst>
                                      </p:cBhvr>
                                      <p:to>
                                        <p:strVal val="visible"/>
                                      </p:to>
                                    </p:set>
                                  </p:childTnLst>
                                </p:cTn>
                              </p:par>
                              <p:par>
                                <p:cTn id="229" presetID="1" presetClass="entr" presetSubtype="0" fill="hold" grpId="0" nodeType="withEffect">
                                  <p:stCondLst>
                                    <p:cond delay="0"/>
                                  </p:stCondLst>
                                  <p:childTnLst>
                                    <p:set>
                                      <p:cBhvr>
                                        <p:cTn id="230" dur="1" fill="hold">
                                          <p:stCondLst>
                                            <p:cond delay="0"/>
                                          </p:stCondLst>
                                        </p:cTn>
                                        <p:tgtEl>
                                          <p:spTgt spid="128"/>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132"/>
                                        </p:tgtEl>
                                        <p:attrNameLst>
                                          <p:attrName>style.visibility</p:attrName>
                                        </p:attrNameLst>
                                      </p:cBhvr>
                                      <p:to>
                                        <p:strVal val="visible"/>
                                      </p:to>
                                    </p:set>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104"/>
                                        </p:tgtEl>
                                        <p:attrNameLst>
                                          <p:attrName>style.visibility</p:attrName>
                                        </p:attrNameLst>
                                      </p:cBhvr>
                                      <p:to>
                                        <p:strVal val="visible"/>
                                      </p:to>
                                    </p:set>
                                  </p:childTnLst>
                                </p:cTn>
                              </p:par>
                              <p:par>
                                <p:cTn id="237" presetID="1" presetClass="entr" presetSubtype="0" fill="hold" nodeType="withEffect">
                                  <p:stCondLst>
                                    <p:cond delay="0"/>
                                  </p:stCondLst>
                                  <p:childTnLst>
                                    <p:set>
                                      <p:cBhvr>
                                        <p:cTn id="238" dur="1" fill="hold">
                                          <p:stCondLst>
                                            <p:cond delay="0"/>
                                          </p:stCondLst>
                                        </p:cTn>
                                        <p:tgtEl>
                                          <p:spTgt spid="105"/>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animBg="1"/>
      <p:bldP spid="68" grpId="0"/>
      <p:bldP spid="69" grpId="0"/>
      <p:bldP spid="72" grpId="0" animBg="1"/>
      <p:bldP spid="79" grpId="0" animBg="1"/>
      <p:bldP spid="80" grpId="0"/>
      <p:bldP spid="81" grpId="0" animBg="1"/>
      <p:bldP spid="82" grpId="0"/>
      <p:bldP spid="84" grpId="0"/>
      <p:bldP spid="85" grpId="0"/>
      <p:bldP spid="86" grpId="0"/>
      <p:bldP spid="89" grpId="0"/>
      <p:bldP spid="92" grpId="0" animBg="1"/>
      <p:bldP spid="93" grpId="0" animBg="1"/>
      <p:bldP spid="94" grpId="0" animBg="1"/>
      <p:bldP spid="95" grpId="0"/>
      <p:bldP spid="96" grpId="0" animBg="1"/>
      <p:bldP spid="117" grpId="0" animBg="1"/>
      <p:bldP spid="118" grpId="0"/>
      <p:bldP spid="121" grpId="0"/>
      <p:bldP spid="122" grpId="0" animBg="1"/>
      <p:bldP spid="123" grpId="0" animBg="1"/>
      <p:bldP spid="124" grpId="0" animBg="1"/>
      <p:bldP spid="128" grpId="0"/>
      <p:bldP spid="129" grpId="0"/>
      <p:bldP spid="132" grpId="0"/>
      <p:bldP spid="134" grpId="0" animBg="1"/>
      <p:bldP spid="135" grpId="0"/>
      <p:bldP spid="136" grpId="0" animBg="1"/>
      <p:bldP spid="181" grpId="0"/>
      <p:bldP spid="217" grpId="0"/>
      <p:bldP spid="218" grpId="0"/>
      <p:bldP spid="244" grpId="0"/>
      <p:bldP spid="245" grpId="0"/>
      <p:bldP spid="246" grpId="0" animBg="1"/>
      <p:bldP spid="250" grpId="0" animBg="1"/>
      <p:bldP spid="251" grpId="0"/>
      <p:bldP spid="252" grpId="0"/>
      <p:bldP spid="253" grpId="0"/>
      <p:bldP spid="12" grpId="0"/>
      <p:bldP spid="14" grpId="0"/>
      <p:bldP spid="34" grpId="0" animBg="1"/>
      <p:bldP spid="35" grpId="0"/>
      <p:bldP spid="36" grpId="0" animBg="1"/>
      <p:bldP spid="37" grpId="0"/>
      <p:bldP spid="41" grpId="0"/>
      <p:bldP spid="45" grpId="0" animBg="1"/>
      <p:bldP spid="53" grpId="0" animBg="1"/>
      <p:bldP spid="103" grpId="0" animBg="1"/>
      <p:bldP spid="104" grpId="0"/>
      <p:bldP spid="109" grpId="0" animBg="1"/>
      <p:bldP spid="6160" grpId="0" animBg="1"/>
      <p:bldP spid="6160" grpId="1" animBg="1"/>
      <p:bldP spid="6166" grpId="0" animBg="1"/>
      <p:bldP spid="6166" grpId="1" animBg="1"/>
      <p:bldP spid="6165" grpId="0"/>
      <p:bldP spid="616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Google Shape;55;p13" title="single-sample-decay-rate-1.png"/>
          <p:cNvPicPr preferRelativeResize="0"/>
          <p:nvPr/>
        </p:nvPicPr>
        <p:blipFill>
          <a:blip r:embed="rId3">
            <a:alphaModFix/>
          </a:blip>
          <a:stretch>
            <a:fillRect/>
          </a:stretch>
        </p:blipFill>
        <p:spPr>
          <a:xfrm>
            <a:off x="726524" y="829681"/>
            <a:ext cx="7775219" cy="3744684"/>
          </a:xfrm>
          <a:prstGeom prst="rect">
            <a:avLst/>
          </a:prstGeom>
          <a:noFill/>
          <a:ln>
            <a:noFill/>
          </a:ln>
        </p:spPr>
      </p:pic>
      <p:sp>
        <p:nvSpPr>
          <p:cNvPr id="2" name="Google Shape;67;p14">
            <a:extLst>
              <a:ext uri="{FF2B5EF4-FFF2-40B4-BE49-F238E27FC236}">
                <a16:creationId xmlns:a16="http://schemas.microsoft.com/office/drawing/2014/main" id="{0CE6B6DF-057D-6172-52B2-6928EF3775D0}"/>
              </a:ext>
            </a:extLst>
          </p:cNvPr>
          <p:cNvSpPr txBox="1"/>
          <p:nvPr/>
        </p:nvSpPr>
        <p:spPr>
          <a:xfrm>
            <a:off x="726524" y="192375"/>
            <a:ext cx="8729991" cy="66742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Helvetica Neue Light" panose="020B0604020202020204" charset="0"/>
                <a:ea typeface="Helvetica Neue"/>
                <a:cs typeface="Helvetica Neue"/>
                <a:sym typeface="Helvetica Neue"/>
              </a:rPr>
              <a:t>Trained models </a:t>
            </a:r>
            <a:r>
              <a:rPr lang="en-US" sz="2800" b="1" dirty="0">
                <a:latin typeface="Helvetica Neue Light" panose="020B0604020202020204" charset="0"/>
                <a:ea typeface="Helvetica Neue"/>
                <a:cs typeface="Helvetica Neue"/>
                <a:sym typeface="Helvetica Neue"/>
              </a:rPr>
              <a:t>help reveal</a:t>
            </a:r>
            <a:r>
              <a:rPr kumimoji="0" lang="en-US" sz="2800" b="1" i="0" u="none" strike="noStrike" kern="0" cap="none" spc="0" normalizeH="0" baseline="0" noProof="0" dirty="0">
                <a:ln>
                  <a:noFill/>
                </a:ln>
                <a:solidFill>
                  <a:srgbClr val="000000"/>
                </a:solidFill>
                <a:effectLst/>
                <a:uLnTx/>
                <a:uFillTx/>
                <a:latin typeface="Helvetica Neue Light" panose="020B0604020202020204" charset="0"/>
                <a:ea typeface="Helvetica Neue"/>
                <a:cs typeface="Helvetica Neue"/>
                <a:sym typeface="Helvetica Neue"/>
              </a:rPr>
              <a:t> </a:t>
            </a:r>
            <a:r>
              <a:rPr lang="en-US" sz="2800" b="1" dirty="0">
                <a:latin typeface="Helvetica Neue Light" panose="020B0604020202020204" charset="0"/>
                <a:ea typeface="Helvetica Neue"/>
                <a:cs typeface="Helvetica Neue"/>
                <a:sym typeface="Helvetica Neue"/>
              </a:rPr>
              <a:t>h</a:t>
            </a:r>
            <a:r>
              <a:rPr kumimoji="0" lang="en-US" sz="2800" b="1" i="0" u="none" strike="noStrike" kern="0" cap="none" spc="0" normalizeH="0" baseline="0" noProof="0" dirty="0" err="1">
                <a:ln>
                  <a:noFill/>
                </a:ln>
                <a:solidFill>
                  <a:srgbClr val="000000"/>
                </a:solidFill>
                <a:effectLst/>
                <a:uLnTx/>
                <a:uFillTx/>
                <a:latin typeface="Helvetica Neue Light" panose="020B0604020202020204" charset="0"/>
                <a:ea typeface="Helvetica Neue"/>
                <a:cs typeface="Helvetica Neue"/>
                <a:sym typeface="Helvetica Neue"/>
              </a:rPr>
              <a:t>eterogeneity</a:t>
            </a:r>
            <a:endParaRPr kumimoji="0" lang="en-US" sz="2800" b="1" i="0" u="none" strike="noStrike" kern="0" cap="none" spc="0" normalizeH="0" baseline="0" noProof="0" dirty="0">
              <a:ln>
                <a:noFill/>
              </a:ln>
              <a:solidFill>
                <a:srgbClr val="000000"/>
              </a:solidFill>
              <a:effectLst/>
              <a:uLnTx/>
              <a:uFillTx/>
              <a:latin typeface="Helvetica Neue Light" panose="020B0604020202020204" charset="0"/>
              <a:ea typeface="Helvetica Neue"/>
              <a:cs typeface="Helvetica Neue"/>
              <a:sym typeface="Helvetica Neue"/>
            </a:endParaRPr>
          </a:p>
        </p:txBody>
      </p:sp>
      <p:cxnSp>
        <p:nvCxnSpPr>
          <p:cNvPr id="5" name="Straight Arrow Connector 4">
            <a:extLst>
              <a:ext uri="{FF2B5EF4-FFF2-40B4-BE49-F238E27FC236}">
                <a16:creationId xmlns:a16="http://schemas.microsoft.com/office/drawing/2014/main" id="{9A79FA47-BF40-DADC-D6CC-602E1A90EE9B}"/>
              </a:ext>
            </a:extLst>
          </p:cNvPr>
          <p:cNvCxnSpPr>
            <a:cxnSpLocks/>
          </p:cNvCxnSpPr>
          <p:nvPr/>
        </p:nvCxnSpPr>
        <p:spPr>
          <a:xfrm flipH="1">
            <a:off x="6891580" y="1413297"/>
            <a:ext cx="76200" cy="16423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48A0AA75-D9F9-956E-F77B-675F7E19300F}"/>
              </a:ext>
            </a:extLst>
          </p:cNvPr>
          <p:cNvCxnSpPr>
            <a:cxnSpLocks/>
          </p:cNvCxnSpPr>
          <p:nvPr/>
        </p:nvCxnSpPr>
        <p:spPr>
          <a:xfrm flipH="1">
            <a:off x="7937136" y="1415333"/>
            <a:ext cx="76200" cy="16423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6943CE5F-C1B9-E12F-858A-27829F3A4E28}"/>
              </a:ext>
            </a:extLst>
          </p:cNvPr>
          <p:cNvCxnSpPr>
            <a:cxnSpLocks/>
          </p:cNvCxnSpPr>
          <p:nvPr/>
        </p:nvCxnSpPr>
        <p:spPr>
          <a:xfrm flipH="1">
            <a:off x="6967780" y="2418010"/>
            <a:ext cx="76200" cy="16423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43B54A87-BC18-2CCF-2299-7BFA57581E13}"/>
              </a:ext>
            </a:extLst>
          </p:cNvPr>
          <p:cNvCxnSpPr>
            <a:cxnSpLocks/>
          </p:cNvCxnSpPr>
          <p:nvPr/>
        </p:nvCxnSpPr>
        <p:spPr>
          <a:xfrm flipH="1">
            <a:off x="8007168" y="2444031"/>
            <a:ext cx="76200" cy="16423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D85B73B7-C97A-5AC4-0BA6-A45FF361696A}"/>
              </a:ext>
            </a:extLst>
          </p:cNvPr>
          <p:cNvCxnSpPr>
            <a:cxnSpLocks/>
          </p:cNvCxnSpPr>
          <p:nvPr/>
        </p:nvCxnSpPr>
        <p:spPr>
          <a:xfrm flipH="1">
            <a:off x="6877531" y="3330495"/>
            <a:ext cx="76200" cy="16423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AD821C53-A7CE-0536-7378-21215FDC25B9}"/>
              </a:ext>
            </a:extLst>
          </p:cNvPr>
          <p:cNvCxnSpPr>
            <a:cxnSpLocks/>
          </p:cNvCxnSpPr>
          <p:nvPr/>
        </p:nvCxnSpPr>
        <p:spPr>
          <a:xfrm flipH="1">
            <a:off x="7948681" y="3308248"/>
            <a:ext cx="76200" cy="16423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2" name="Google Shape;260;p13">
            <a:extLst>
              <a:ext uri="{FF2B5EF4-FFF2-40B4-BE49-F238E27FC236}">
                <a16:creationId xmlns:a16="http://schemas.microsoft.com/office/drawing/2014/main" id="{28D91112-7F55-6B2E-9193-1DE671C24F82}"/>
              </a:ext>
            </a:extLst>
          </p:cNvPr>
          <p:cNvSpPr txBox="1"/>
          <p:nvPr/>
        </p:nvSpPr>
        <p:spPr>
          <a:xfrm>
            <a:off x="4265220" y="4444288"/>
            <a:ext cx="5557520" cy="667424"/>
          </a:xfrm>
          <a:prstGeom prst="rect">
            <a:avLst/>
          </a:prstGeom>
          <a:noFill/>
          <a:ln>
            <a:noFill/>
          </a:ln>
        </p:spPr>
        <p:style>
          <a:lnRef idx="2">
            <a:schemeClr val="dk1"/>
          </a:lnRef>
          <a:fillRef idx="1">
            <a:schemeClr val="lt1"/>
          </a:fillRef>
          <a:effectRef idx="0">
            <a:schemeClr val="dk1"/>
          </a:effectRef>
          <a:fontRef idx="minor">
            <a:schemeClr val="dk1"/>
          </a:fontRef>
        </p:style>
        <p:txBody>
          <a:bodyPr spcFirstLastPara="1" wrap="square" lIns="108000" tIns="108000" rIns="42136" bIns="42136" anchor="t" anchorCtr="0">
            <a:noAutofit/>
          </a:bodyPr>
          <a:lstStyle/>
          <a:p>
            <a:pPr>
              <a:lnSpc>
                <a:spcPct val="150000"/>
              </a:lnSpc>
            </a:pPr>
            <a:r>
              <a:rPr lang="en-US" sz="1800" dirty="0">
                <a:latin typeface="Helvetica Neue Light" panose="020B0604020202020204" charset="0"/>
              </a:rPr>
              <a:t>High u</a:t>
            </a:r>
            <a:r>
              <a:rPr lang="en-US" sz="1800" noProof="0" dirty="0" err="1">
                <a:latin typeface="Helvetica Neue Light" panose="020B0604020202020204" charset="0"/>
              </a:rPr>
              <a:t>ncertainty</a:t>
            </a:r>
            <a:r>
              <a:rPr lang="en-US" sz="1800" dirty="0">
                <a:latin typeface="Helvetica Neue Light" panose="020B0604020202020204" charset="0"/>
              </a:rPr>
              <a:t> </a:t>
            </a:r>
            <a:r>
              <a:rPr lang="en-US" sz="1800" noProof="0" dirty="0">
                <a:latin typeface="Helvetica Neue Light" panose="020B0604020202020204" charset="0"/>
              </a:rPr>
              <a:t>aligns with higher errors </a:t>
            </a:r>
            <a:r>
              <a:rPr lang="en-GB" sz="2000" b="1" dirty="0">
                <a:solidFill>
                  <a:srgbClr val="00B050"/>
                </a:solidFill>
              </a:rPr>
              <a:t>✓</a:t>
            </a:r>
            <a:endParaRPr lang="en-US" sz="1800" b="1" dirty="0">
              <a:solidFill>
                <a:srgbClr val="00B050"/>
              </a:solidFill>
            </a:endParaRPr>
          </a:p>
        </p:txBody>
      </p:sp>
      <p:sp>
        <p:nvSpPr>
          <p:cNvPr id="3" name="Rectangle 2">
            <a:extLst>
              <a:ext uri="{FF2B5EF4-FFF2-40B4-BE49-F238E27FC236}">
                <a16:creationId xmlns:a16="http://schemas.microsoft.com/office/drawing/2014/main" id="{977F462F-3090-0F2E-3BCE-E2EE60B2EFD0}"/>
              </a:ext>
            </a:extLst>
          </p:cNvPr>
          <p:cNvSpPr/>
          <p:nvPr/>
        </p:nvSpPr>
        <p:spPr>
          <a:xfrm>
            <a:off x="4145280" y="829680"/>
            <a:ext cx="1107440" cy="3229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7AB79C-EBA5-F63D-9D42-84EBB3605CB5}"/>
              </a:ext>
            </a:extLst>
          </p:cNvPr>
          <p:cNvSpPr/>
          <p:nvPr/>
        </p:nvSpPr>
        <p:spPr>
          <a:xfrm>
            <a:off x="6332221" y="740339"/>
            <a:ext cx="1033779" cy="3229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2B8D91-1945-F3A9-2D0D-DB311C2A8EB4}"/>
              </a:ext>
            </a:extLst>
          </p:cNvPr>
          <p:cNvSpPr/>
          <p:nvPr/>
        </p:nvSpPr>
        <p:spPr>
          <a:xfrm>
            <a:off x="7396231" y="800069"/>
            <a:ext cx="1107439" cy="32291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190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4"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60" name="Google Shape;260;p13"/>
          <p:cNvSpPr txBox="1"/>
          <p:nvPr/>
        </p:nvSpPr>
        <p:spPr>
          <a:xfrm>
            <a:off x="5191361" y="812302"/>
            <a:ext cx="2949557" cy="529576"/>
          </a:xfrm>
          <a:prstGeom prst="rect">
            <a:avLst/>
          </a:prstGeom>
          <a:ln>
            <a:noFill/>
          </a:ln>
        </p:spPr>
        <p:style>
          <a:lnRef idx="2">
            <a:schemeClr val="dk1"/>
          </a:lnRef>
          <a:fillRef idx="1">
            <a:schemeClr val="lt1"/>
          </a:fillRef>
          <a:effectRef idx="0">
            <a:schemeClr val="dk1"/>
          </a:effectRef>
          <a:fontRef idx="minor">
            <a:schemeClr val="dk1"/>
          </a:fontRef>
        </p:style>
        <p:txBody>
          <a:bodyPr spcFirstLastPara="1" wrap="square" lIns="108000" tIns="108000" rIns="42136" bIns="42136" anchor="t" anchorCtr="0">
            <a:noAutofit/>
          </a:bodyPr>
          <a:lstStyle/>
          <a:p>
            <a:r>
              <a:rPr lang="en-US" sz="1800" noProof="0" dirty="0">
                <a:solidFill>
                  <a:schemeClr val="dk1"/>
                </a:solidFill>
                <a:latin typeface="Helvetica Neue Light" panose="020B0604020202020204" charset="0"/>
              </a:rPr>
              <a:t>Models generalize across</a:t>
            </a:r>
          </a:p>
        </p:txBody>
      </p:sp>
      <p:pic>
        <p:nvPicPr>
          <p:cNvPr id="216" name="Google Shape;245;p13">
            <a:extLst>
              <a:ext uri="{FF2B5EF4-FFF2-40B4-BE49-F238E27FC236}">
                <a16:creationId xmlns:a16="http://schemas.microsoft.com/office/drawing/2014/main" id="{65D8D141-D0D2-1FD1-34B4-984708113508}"/>
              </a:ext>
            </a:extLst>
          </p:cNvPr>
          <p:cNvPicPr preferRelativeResize="0"/>
          <p:nvPr/>
        </p:nvPicPr>
        <p:blipFill>
          <a:blip r:embed="rId3">
            <a:alphaModFix/>
          </a:blip>
          <a:stretch>
            <a:fillRect/>
          </a:stretch>
        </p:blipFill>
        <p:spPr>
          <a:xfrm>
            <a:off x="7001733" y="1938497"/>
            <a:ext cx="502450" cy="545184"/>
          </a:xfrm>
          <a:prstGeom prst="rect">
            <a:avLst/>
          </a:prstGeom>
          <a:noFill/>
          <a:ln>
            <a:noFill/>
          </a:ln>
        </p:spPr>
      </p:pic>
      <p:pic>
        <p:nvPicPr>
          <p:cNvPr id="263" name="Google Shape;263;p13"/>
          <p:cNvPicPr preferRelativeResize="0"/>
          <p:nvPr/>
        </p:nvPicPr>
        <p:blipFill rotWithShape="1">
          <a:blip r:embed="rId4">
            <a:alphaModFix/>
          </a:blip>
          <a:srcRect l="31261" t="26911" r="29025" b="26585"/>
          <a:stretch/>
        </p:blipFill>
        <p:spPr>
          <a:xfrm>
            <a:off x="7097751" y="2228985"/>
            <a:ext cx="161690" cy="203359"/>
          </a:xfrm>
          <a:prstGeom prst="rect">
            <a:avLst/>
          </a:prstGeom>
          <a:noFill/>
          <a:ln>
            <a:noFill/>
          </a:ln>
        </p:spPr>
      </p:pic>
      <p:pic>
        <p:nvPicPr>
          <p:cNvPr id="264" name="Google Shape;264;p13"/>
          <p:cNvPicPr preferRelativeResize="0"/>
          <p:nvPr/>
        </p:nvPicPr>
        <p:blipFill>
          <a:blip r:embed="rId5">
            <a:alphaModFix/>
          </a:blip>
          <a:stretch>
            <a:fillRect/>
          </a:stretch>
        </p:blipFill>
        <p:spPr>
          <a:xfrm>
            <a:off x="7313167" y="2681597"/>
            <a:ext cx="502451" cy="507227"/>
          </a:xfrm>
          <a:prstGeom prst="rect">
            <a:avLst/>
          </a:prstGeom>
          <a:noFill/>
          <a:ln>
            <a:noFill/>
          </a:ln>
        </p:spPr>
      </p:pic>
      <p:pic>
        <p:nvPicPr>
          <p:cNvPr id="294" name="Google Shape;189;p13">
            <a:extLst>
              <a:ext uri="{FF2B5EF4-FFF2-40B4-BE49-F238E27FC236}">
                <a16:creationId xmlns:a16="http://schemas.microsoft.com/office/drawing/2014/main" id="{23E40716-6FB8-2922-39E8-9100CFF37B9A}"/>
              </a:ext>
            </a:extLst>
          </p:cNvPr>
          <p:cNvPicPr preferRelativeResize="0"/>
          <p:nvPr/>
        </p:nvPicPr>
        <p:blipFill>
          <a:blip r:embed="rId6">
            <a:alphaModFix/>
          </a:blip>
          <a:stretch>
            <a:fillRect/>
          </a:stretch>
        </p:blipFill>
        <p:spPr>
          <a:xfrm>
            <a:off x="6956312" y="1365321"/>
            <a:ext cx="300520" cy="293173"/>
          </a:xfrm>
          <a:prstGeom prst="rect">
            <a:avLst/>
          </a:prstGeom>
          <a:noFill/>
          <a:ln>
            <a:noFill/>
          </a:ln>
        </p:spPr>
      </p:pic>
      <p:pic>
        <p:nvPicPr>
          <p:cNvPr id="295" name="Google Shape;252;p13">
            <a:extLst>
              <a:ext uri="{FF2B5EF4-FFF2-40B4-BE49-F238E27FC236}">
                <a16:creationId xmlns:a16="http://schemas.microsoft.com/office/drawing/2014/main" id="{22A690C9-36D4-097F-079D-3934984416BA}"/>
              </a:ext>
            </a:extLst>
          </p:cNvPr>
          <p:cNvPicPr preferRelativeResize="0"/>
          <p:nvPr/>
        </p:nvPicPr>
        <p:blipFill>
          <a:blip r:embed="rId6">
            <a:alphaModFix/>
          </a:blip>
          <a:stretch>
            <a:fillRect/>
          </a:stretch>
        </p:blipFill>
        <p:spPr>
          <a:xfrm>
            <a:off x="7449849" y="1339723"/>
            <a:ext cx="365769" cy="372051"/>
          </a:xfrm>
          <a:prstGeom prst="rect">
            <a:avLst/>
          </a:prstGeom>
          <a:noFill/>
          <a:ln>
            <a:noFill/>
          </a:ln>
        </p:spPr>
      </p:pic>
      <p:sp>
        <p:nvSpPr>
          <p:cNvPr id="296" name="Google Shape;253;p13">
            <a:extLst>
              <a:ext uri="{FF2B5EF4-FFF2-40B4-BE49-F238E27FC236}">
                <a16:creationId xmlns:a16="http://schemas.microsoft.com/office/drawing/2014/main" id="{C9530D62-14E9-06BF-0DF7-73FA5BCF738D}"/>
              </a:ext>
            </a:extLst>
          </p:cNvPr>
          <p:cNvSpPr/>
          <p:nvPr/>
        </p:nvSpPr>
        <p:spPr>
          <a:xfrm>
            <a:off x="7445077" y="1251338"/>
            <a:ext cx="370541" cy="528527"/>
          </a:xfrm>
          <a:prstGeom prst="roundRect">
            <a:avLst>
              <a:gd name="adj" fmla="val 16667"/>
            </a:avLst>
          </a:prstGeom>
          <a:noFill/>
          <a:ln w="38100" cap="flat" cmpd="sng">
            <a:solidFill>
              <a:schemeClr val="dk2"/>
            </a:solidFill>
            <a:prstDash val="solid"/>
            <a:round/>
            <a:headEnd type="none" w="sm" len="sm"/>
            <a:tailEnd type="none" w="sm" len="sm"/>
          </a:ln>
        </p:spPr>
        <p:txBody>
          <a:bodyPr spcFirstLastPara="1" wrap="square" lIns="42136" tIns="42136" rIns="42136" bIns="42136" anchor="ctr" anchorCtr="0">
            <a:noAutofit/>
          </a:bodyPr>
          <a:lstStyle/>
          <a:p>
            <a:pPr algn="ctr"/>
            <a:endParaRPr lang="en-US" sz="1800" noProof="0" dirty="0"/>
          </a:p>
        </p:txBody>
      </p:sp>
      <p:sp>
        <p:nvSpPr>
          <p:cNvPr id="297" name="Google Shape;254;p13">
            <a:extLst>
              <a:ext uri="{FF2B5EF4-FFF2-40B4-BE49-F238E27FC236}">
                <a16:creationId xmlns:a16="http://schemas.microsoft.com/office/drawing/2014/main" id="{C3620F12-C80A-766D-322C-41322469B5F2}"/>
              </a:ext>
            </a:extLst>
          </p:cNvPr>
          <p:cNvSpPr/>
          <p:nvPr/>
        </p:nvSpPr>
        <p:spPr>
          <a:xfrm>
            <a:off x="6917862" y="1341544"/>
            <a:ext cx="370541" cy="246265"/>
          </a:xfrm>
          <a:prstGeom prst="roundRect">
            <a:avLst>
              <a:gd name="adj" fmla="val 16667"/>
            </a:avLst>
          </a:prstGeom>
          <a:noFill/>
          <a:ln w="38100" cap="flat" cmpd="sng">
            <a:solidFill>
              <a:schemeClr val="dk2"/>
            </a:solidFill>
            <a:prstDash val="solid"/>
            <a:round/>
            <a:headEnd type="none" w="sm" len="sm"/>
            <a:tailEnd type="none" w="sm" len="sm"/>
          </a:ln>
        </p:spPr>
        <p:txBody>
          <a:bodyPr spcFirstLastPara="1" wrap="square" lIns="42136" tIns="42136" rIns="42136" bIns="42136" anchor="ctr" anchorCtr="0">
            <a:noAutofit/>
          </a:bodyPr>
          <a:lstStyle/>
          <a:p>
            <a:pPr algn="ctr"/>
            <a:endParaRPr lang="en-US" sz="1800" noProof="0" dirty="0"/>
          </a:p>
        </p:txBody>
      </p:sp>
      <p:sp>
        <p:nvSpPr>
          <p:cNvPr id="240" name="TextBox 239">
            <a:extLst>
              <a:ext uri="{FF2B5EF4-FFF2-40B4-BE49-F238E27FC236}">
                <a16:creationId xmlns:a16="http://schemas.microsoft.com/office/drawing/2014/main" id="{C6376E57-3125-A992-1432-87603A326BDA}"/>
              </a:ext>
            </a:extLst>
          </p:cNvPr>
          <p:cNvSpPr txBox="1"/>
          <p:nvPr/>
        </p:nvSpPr>
        <p:spPr>
          <a:xfrm>
            <a:off x="5207125" y="1869737"/>
            <a:ext cx="2241902" cy="712952"/>
          </a:xfrm>
          <a:prstGeom prst="rect">
            <a:avLst/>
          </a:prstGeom>
          <a:noFill/>
        </p:spPr>
        <p:txBody>
          <a:bodyPr wrap="square">
            <a:spAutoFit/>
          </a:bodyPr>
          <a:lstStyle/>
          <a:p>
            <a:pPr marL="221204" indent="-171450">
              <a:lnSpc>
                <a:spcPct val="115000"/>
              </a:lnSpc>
              <a:buClr>
                <a:schemeClr val="dk1"/>
              </a:buClr>
              <a:buSzPts val="1900"/>
              <a:buFont typeface="Arial" panose="020B0604020202020204" pitchFamily="34" charset="0"/>
              <a:buChar char="•"/>
            </a:pPr>
            <a:r>
              <a:rPr lang="en-US" sz="1800" noProof="0" dirty="0">
                <a:solidFill>
                  <a:schemeClr val="dk1"/>
                </a:solidFill>
                <a:latin typeface="Helvetica Neue Light" panose="020B0604020202020204" charset="0"/>
              </a:rPr>
              <a:t>Anatomical regions</a:t>
            </a:r>
          </a:p>
        </p:txBody>
      </p:sp>
      <p:sp>
        <p:nvSpPr>
          <p:cNvPr id="245" name="TextBox 244">
            <a:extLst>
              <a:ext uri="{FF2B5EF4-FFF2-40B4-BE49-F238E27FC236}">
                <a16:creationId xmlns:a16="http://schemas.microsoft.com/office/drawing/2014/main" id="{2E5BB0D6-1242-0DA4-6D98-6DC9AF959B4A}"/>
              </a:ext>
            </a:extLst>
          </p:cNvPr>
          <p:cNvSpPr txBox="1"/>
          <p:nvPr/>
        </p:nvSpPr>
        <p:spPr>
          <a:xfrm>
            <a:off x="5207126" y="2590053"/>
            <a:ext cx="2081277" cy="712952"/>
          </a:xfrm>
          <a:prstGeom prst="rect">
            <a:avLst/>
          </a:prstGeom>
          <a:noFill/>
        </p:spPr>
        <p:txBody>
          <a:bodyPr wrap="square">
            <a:spAutoFit/>
          </a:bodyPr>
          <a:lstStyle/>
          <a:p>
            <a:pPr marL="221204" indent="-171450">
              <a:lnSpc>
                <a:spcPct val="115000"/>
              </a:lnSpc>
              <a:buClr>
                <a:schemeClr val="dk1"/>
              </a:buClr>
              <a:buSzPts val="1900"/>
              <a:buFont typeface="Arial" panose="020B0604020202020204" pitchFamily="34" charset="0"/>
              <a:buChar char="•"/>
            </a:pPr>
            <a:r>
              <a:rPr lang="en-US" sz="1800" dirty="0">
                <a:solidFill>
                  <a:schemeClr val="dk1"/>
                </a:solidFill>
                <a:latin typeface="Helvetica Neue Light" panose="020B0604020202020204" charset="0"/>
              </a:rPr>
              <a:t>PET a</a:t>
            </a:r>
            <a:r>
              <a:rPr lang="en-US" sz="1800" noProof="0" dirty="0" err="1">
                <a:solidFill>
                  <a:schemeClr val="dk1"/>
                </a:solidFill>
                <a:latin typeface="Helvetica Neue Light" panose="020B0604020202020204" charset="0"/>
              </a:rPr>
              <a:t>cquisition</a:t>
            </a:r>
            <a:r>
              <a:rPr lang="en-US" sz="1800" dirty="0">
                <a:solidFill>
                  <a:schemeClr val="dk1"/>
                </a:solidFill>
                <a:latin typeface="Helvetica Neue Light" panose="020B0604020202020204" charset="0"/>
              </a:rPr>
              <a:t> </a:t>
            </a:r>
            <a:r>
              <a:rPr lang="en-US" sz="1800" noProof="0" dirty="0">
                <a:solidFill>
                  <a:schemeClr val="dk1"/>
                </a:solidFill>
                <a:latin typeface="Helvetica Neue Light" panose="020B0604020202020204" charset="0"/>
              </a:rPr>
              <a:t>timings</a:t>
            </a:r>
          </a:p>
        </p:txBody>
      </p:sp>
      <p:pic>
        <p:nvPicPr>
          <p:cNvPr id="259" name="Google Shape;259;p13" title="error-vs-size-decay-rate-1.png"/>
          <p:cNvPicPr preferRelativeResize="0"/>
          <p:nvPr/>
        </p:nvPicPr>
        <p:blipFill>
          <a:blip r:embed="rId7">
            <a:alphaModFix/>
          </a:blip>
          <a:stretch>
            <a:fillRect/>
          </a:stretch>
        </p:blipFill>
        <p:spPr>
          <a:xfrm>
            <a:off x="481208" y="2916589"/>
            <a:ext cx="4003649" cy="2200058"/>
          </a:xfrm>
          <a:prstGeom prst="rect">
            <a:avLst/>
          </a:prstGeom>
          <a:noFill/>
          <a:ln>
            <a:noFill/>
          </a:ln>
        </p:spPr>
      </p:pic>
      <p:pic>
        <p:nvPicPr>
          <p:cNvPr id="7" name="Picture 6">
            <a:extLst>
              <a:ext uri="{FF2B5EF4-FFF2-40B4-BE49-F238E27FC236}">
                <a16:creationId xmlns:a16="http://schemas.microsoft.com/office/drawing/2014/main" id="{847E8F7A-7081-6D3C-9CF5-3F3D1629F94E}"/>
              </a:ext>
            </a:extLst>
          </p:cNvPr>
          <p:cNvPicPr>
            <a:picLocks noChangeAspect="1"/>
          </p:cNvPicPr>
          <p:nvPr/>
        </p:nvPicPr>
        <p:blipFill>
          <a:blip r:embed="rId8"/>
          <a:stretch>
            <a:fillRect/>
          </a:stretch>
        </p:blipFill>
        <p:spPr>
          <a:xfrm>
            <a:off x="986834" y="2003056"/>
            <a:ext cx="4004920" cy="407318"/>
          </a:xfrm>
          <a:prstGeom prst="rect">
            <a:avLst/>
          </a:prstGeom>
        </p:spPr>
      </p:pic>
      <p:pic>
        <p:nvPicPr>
          <p:cNvPr id="39" name="Picture 38">
            <a:extLst>
              <a:ext uri="{FF2B5EF4-FFF2-40B4-BE49-F238E27FC236}">
                <a16:creationId xmlns:a16="http://schemas.microsoft.com/office/drawing/2014/main" id="{89F63729-D64B-72D3-76BE-D9991A6F49BE}"/>
              </a:ext>
            </a:extLst>
          </p:cNvPr>
          <p:cNvPicPr>
            <a:picLocks noChangeAspect="1"/>
          </p:cNvPicPr>
          <p:nvPr/>
        </p:nvPicPr>
        <p:blipFill>
          <a:blip r:embed="rId9"/>
          <a:stretch>
            <a:fillRect/>
          </a:stretch>
        </p:blipFill>
        <p:spPr>
          <a:xfrm>
            <a:off x="986834" y="1987986"/>
            <a:ext cx="4094194" cy="785622"/>
          </a:xfrm>
          <a:prstGeom prst="rect">
            <a:avLst/>
          </a:prstGeom>
        </p:spPr>
      </p:pic>
      <p:pic>
        <p:nvPicPr>
          <p:cNvPr id="41" name="Picture 40">
            <a:extLst>
              <a:ext uri="{FF2B5EF4-FFF2-40B4-BE49-F238E27FC236}">
                <a16:creationId xmlns:a16="http://schemas.microsoft.com/office/drawing/2014/main" id="{0D4A1D1B-0DCF-F3DF-92E1-6E2C0A9CF852}"/>
              </a:ext>
            </a:extLst>
          </p:cNvPr>
          <p:cNvPicPr>
            <a:picLocks noChangeAspect="1"/>
          </p:cNvPicPr>
          <p:nvPr/>
        </p:nvPicPr>
        <p:blipFill>
          <a:blip r:embed="rId10"/>
          <a:stretch>
            <a:fillRect/>
          </a:stretch>
        </p:blipFill>
        <p:spPr>
          <a:xfrm>
            <a:off x="994878" y="1987986"/>
            <a:ext cx="4004920" cy="426958"/>
          </a:xfrm>
          <a:prstGeom prst="rect">
            <a:avLst/>
          </a:prstGeom>
        </p:spPr>
      </p:pic>
      <p:sp>
        <p:nvSpPr>
          <p:cNvPr id="43" name="Google Shape;260;p13">
            <a:extLst>
              <a:ext uri="{FF2B5EF4-FFF2-40B4-BE49-F238E27FC236}">
                <a16:creationId xmlns:a16="http://schemas.microsoft.com/office/drawing/2014/main" id="{05E4B748-E7B6-20C4-1DC3-B90E22B6D1D8}"/>
              </a:ext>
            </a:extLst>
          </p:cNvPr>
          <p:cNvSpPr txBox="1"/>
          <p:nvPr/>
        </p:nvSpPr>
        <p:spPr>
          <a:xfrm>
            <a:off x="4615808" y="3590780"/>
            <a:ext cx="4487996" cy="1552720"/>
          </a:xfrm>
          <a:prstGeom prst="rect">
            <a:avLst/>
          </a:prstGeom>
          <a:ln>
            <a:noFill/>
          </a:ln>
        </p:spPr>
        <p:style>
          <a:lnRef idx="2">
            <a:schemeClr val="dk1"/>
          </a:lnRef>
          <a:fillRef idx="1">
            <a:schemeClr val="lt1"/>
          </a:fillRef>
          <a:effectRef idx="0">
            <a:schemeClr val="dk1"/>
          </a:effectRef>
          <a:fontRef idx="minor">
            <a:schemeClr val="dk1"/>
          </a:fontRef>
        </p:style>
        <p:txBody>
          <a:bodyPr spcFirstLastPara="1" wrap="square" lIns="108000" tIns="108000" rIns="42136" bIns="42136" anchor="t" anchorCtr="0">
            <a:noAutofit/>
          </a:bodyPr>
          <a:lstStyle/>
          <a:p>
            <a:pPr>
              <a:lnSpc>
                <a:spcPct val="150000"/>
              </a:lnSpc>
            </a:pPr>
            <a:r>
              <a:rPr lang="en-US" sz="1800" b="1" noProof="0" dirty="0">
                <a:latin typeface="Helvetica Neue Light" panose="020B0604020202020204" charset="0"/>
              </a:rPr>
              <a:t>Trained models enable separating </a:t>
            </a:r>
            <a:r>
              <a:rPr lang="en-US" sz="1800" b="1" dirty="0" err="1">
                <a:latin typeface="Helvetica Neue Light" panose="020B0604020202020204" charset="0"/>
              </a:rPr>
              <a:t>intratumoral</a:t>
            </a:r>
            <a:r>
              <a:rPr lang="en-US" sz="1800" b="1" dirty="0">
                <a:latin typeface="Helvetica Neue Light" panose="020B0604020202020204" charset="0"/>
              </a:rPr>
              <a:t> regions larger than 5 mL </a:t>
            </a:r>
          </a:p>
          <a:p>
            <a:pPr>
              <a:lnSpc>
                <a:spcPct val="150000"/>
              </a:lnSpc>
            </a:pPr>
            <a:r>
              <a:rPr lang="en-US" dirty="0">
                <a:latin typeface="Helvetica Neue Light" panose="020B0604020202020204" charset="0"/>
              </a:rPr>
              <a:t>[</a:t>
            </a:r>
            <a:r>
              <a:rPr lang="en-US" dirty="0" err="1">
                <a:latin typeface="Roboto Light" panose="02000000000000000000" pitchFamily="2" charset="0"/>
                <a:ea typeface="Roboto Light" panose="02000000000000000000" pitchFamily="2" charset="0"/>
              </a:rPr>
              <a:t>Toramatsu</a:t>
            </a:r>
            <a:r>
              <a:rPr lang="en-US" dirty="0">
                <a:latin typeface="Roboto Light" panose="02000000000000000000" pitchFamily="2" charset="0"/>
                <a:ea typeface="Roboto Light" panose="02000000000000000000" pitchFamily="2" charset="0"/>
              </a:rPr>
              <a:t> et al., Phys Med Biol, 2022]</a:t>
            </a:r>
            <a:endParaRPr lang="en-US" dirty="0"/>
          </a:p>
        </p:txBody>
      </p:sp>
      <p:pic>
        <p:nvPicPr>
          <p:cNvPr id="49" name="Picture 48">
            <a:extLst>
              <a:ext uri="{FF2B5EF4-FFF2-40B4-BE49-F238E27FC236}">
                <a16:creationId xmlns:a16="http://schemas.microsoft.com/office/drawing/2014/main" id="{81285347-BEA6-D7B2-B3D9-2E6691855DAB}"/>
              </a:ext>
            </a:extLst>
          </p:cNvPr>
          <p:cNvPicPr>
            <a:picLocks noChangeAspect="1"/>
          </p:cNvPicPr>
          <p:nvPr/>
        </p:nvPicPr>
        <p:blipFill>
          <a:blip r:embed="rId11"/>
          <a:stretch>
            <a:fillRect/>
          </a:stretch>
        </p:blipFill>
        <p:spPr>
          <a:xfrm>
            <a:off x="1017410" y="910631"/>
            <a:ext cx="3982387" cy="1049019"/>
          </a:xfrm>
          <a:prstGeom prst="rect">
            <a:avLst/>
          </a:prstGeom>
        </p:spPr>
      </p:pic>
      <p:sp>
        <p:nvSpPr>
          <p:cNvPr id="54" name="Google Shape;98;p13">
            <a:extLst>
              <a:ext uri="{FF2B5EF4-FFF2-40B4-BE49-F238E27FC236}">
                <a16:creationId xmlns:a16="http://schemas.microsoft.com/office/drawing/2014/main" id="{35A187BE-EE99-3485-9936-51219BFF0055}"/>
              </a:ext>
            </a:extLst>
          </p:cNvPr>
          <p:cNvSpPr/>
          <p:nvPr/>
        </p:nvSpPr>
        <p:spPr>
          <a:xfrm>
            <a:off x="1003082" y="1477443"/>
            <a:ext cx="57901" cy="407319"/>
          </a:xfrm>
          <a:prstGeom prst="leftBracket">
            <a:avLst>
              <a:gd name="adj" fmla="val 8333"/>
            </a:avLst>
          </a:prstGeom>
          <a:noFill/>
          <a:ln w="38100" cap="flat" cmpd="sng">
            <a:solidFill>
              <a:srgbClr val="000000"/>
            </a:solidFill>
            <a:prstDash val="solid"/>
            <a:round/>
            <a:headEnd type="none" w="sm" len="sm"/>
            <a:tailEnd type="none" w="sm" len="sm"/>
          </a:ln>
        </p:spPr>
        <p:txBody>
          <a:bodyPr spcFirstLastPara="1" wrap="square" lIns="42136" tIns="42136" rIns="42136" bIns="42136" anchor="ctr" anchorCtr="0">
            <a:noAutofit/>
          </a:bodyPr>
          <a:lstStyle/>
          <a:p>
            <a:pPr algn="ctr"/>
            <a:endParaRPr lang="en-US" sz="645" noProof="0" dirty="0">
              <a:latin typeface="Times New Roman"/>
              <a:ea typeface="Times New Roman"/>
              <a:cs typeface="Times New Roman"/>
              <a:sym typeface="Times New Roman"/>
            </a:endParaRPr>
          </a:p>
        </p:txBody>
      </p:sp>
      <p:sp>
        <p:nvSpPr>
          <p:cNvPr id="56" name="Google Shape;260;p13">
            <a:extLst>
              <a:ext uri="{FF2B5EF4-FFF2-40B4-BE49-F238E27FC236}">
                <a16:creationId xmlns:a16="http://schemas.microsoft.com/office/drawing/2014/main" id="{74A0727D-50BB-217F-FDBE-11D7FC254862}"/>
              </a:ext>
            </a:extLst>
          </p:cNvPr>
          <p:cNvSpPr txBox="1"/>
          <p:nvPr/>
        </p:nvSpPr>
        <p:spPr>
          <a:xfrm>
            <a:off x="-111225" y="1288237"/>
            <a:ext cx="1074931" cy="582721"/>
          </a:xfrm>
          <a:prstGeom prst="rect">
            <a:avLst/>
          </a:prstGeom>
          <a:noFill/>
          <a:ln>
            <a:noFill/>
          </a:ln>
        </p:spPr>
        <p:style>
          <a:lnRef idx="2">
            <a:schemeClr val="dk1"/>
          </a:lnRef>
          <a:fillRef idx="1">
            <a:schemeClr val="lt1"/>
          </a:fillRef>
          <a:effectRef idx="0">
            <a:schemeClr val="dk1"/>
          </a:effectRef>
          <a:fontRef idx="minor">
            <a:schemeClr val="dk1"/>
          </a:fontRef>
        </p:style>
        <p:txBody>
          <a:bodyPr spcFirstLastPara="1" wrap="square" lIns="108000" tIns="108000" rIns="42136" bIns="42136" anchor="t" anchorCtr="0">
            <a:noAutofit/>
          </a:bodyPr>
          <a:lstStyle/>
          <a:p>
            <a:pPr algn="r"/>
            <a:r>
              <a:rPr lang="en-US" sz="1800" b="1" dirty="0">
                <a:latin typeface="Helvetica Neue Light" panose="020B0604020202020204" charset="0"/>
              </a:rPr>
              <a:t>Trained</a:t>
            </a:r>
          </a:p>
          <a:p>
            <a:pPr algn="r"/>
            <a:r>
              <a:rPr lang="en-US" sz="1800" b="1" dirty="0">
                <a:latin typeface="Helvetica Neue Light" panose="020B0604020202020204" charset="0"/>
              </a:rPr>
              <a:t>Models</a:t>
            </a:r>
            <a:endParaRPr lang="en-US" sz="1800" b="1" dirty="0"/>
          </a:p>
        </p:txBody>
      </p:sp>
      <p:sp>
        <p:nvSpPr>
          <p:cNvPr id="38" name="TextBox 37">
            <a:extLst>
              <a:ext uri="{FF2B5EF4-FFF2-40B4-BE49-F238E27FC236}">
                <a16:creationId xmlns:a16="http://schemas.microsoft.com/office/drawing/2014/main" id="{DE98622A-0935-D31C-B983-E83741F5A497}"/>
              </a:ext>
            </a:extLst>
          </p:cNvPr>
          <p:cNvSpPr txBox="1"/>
          <p:nvPr/>
        </p:nvSpPr>
        <p:spPr>
          <a:xfrm>
            <a:off x="1036697" y="2781323"/>
            <a:ext cx="396240" cy="307777"/>
          </a:xfrm>
          <a:prstGeom prst="rect">
            <a:avLst/>
          </a:prstGeom>
          <a:noFill/>
        </p:spPr>
        <p:txBody>
          <a:bodyPr wrap="square" rtlCol="0">
            <a:spAutoFit/>
          </a:bodyPr>
          <a:lstStyle/>
          <a:p>
            <a:r>
              <a:rPr lang="en-US" dirty="0">
                <a:latin typeface="Helvetica Neue Light" panose="020B0604020202020204" charset="0"/>
              </a:rPr>
              <a:t>***</a:t>
            </a:r>
          </a:p>
        </p:txBody>
      </p:sp>
      <p:cxnSp>
        <p:nvCxnSpPr>
          <p:cNvPr id="40" name="Straight Connector 39">
            <a:extLst>
              <a:ext uri="{FF2B5EF4-FFF2-40B4-BE49-F238E27FC236}">
                <a16:creationId xmlns:a16="http://schemas.microsoft.com/office/drawing/2014/main" id="{99227B78-19CD-F197-6F1F-55D839886571}"/>
              </a:ext>
            </a:extLst>
          </p:cNvPr>
          <p:cNvCxnSpPr>
            <a:cxnSpLocks/>
          </p:cNvCxnSpPr>
          <p:nvPr/>
        </p:nvCxnSpPr>
        <p:spPr>
          <a:xfrm>
            <a:off x="1075547" y="2937453"/>
            <a:ext cx="286512" cy="0"/>
          </a:xfrm>
          <a:prstGeom prst="line">
            <a:avLst/>
          </a:prstGeom>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EFCB0A85-17C8-EF83-D641-8DE64F742D5B}"/>
              </a:ext>
            </a:extLst>
          </p:cNvPr>
          <p:cNvSpPr txBox="1"/>
          <p:nvPr/>
        </p:nvSpPr>
        <p:spPr>
          <a:xfrm>
            <a:off x="1395624" y="2776303"/>
            <a:ext cx="396240" cy="307777"/>
          </a:xfrm>
          <a:prstGeom prst="rect">
            <a:avLst/>
          </a:prstGeom>
          <a:noFill/>
        </p:spPr>
        <p:txBody>
          <a:bodyPr wrap="square" rtlCol="0">
            <a:spAutoFit/>
          </a:bodyPr>
          <a:lstStyle/>
          <a:p>
            <a:r>
              <a:rPr lang="en-US" dirty="0">
                <a:latin typeface="Helvetica Neue Light" panose="020B0604020202020204" charset="0"/>
              </a:rPr>
              <a:t>***</a:t>
            </a:r>
          </a:p>
        </p:txBody>
      </p:sp>
      <p:cxnSp>
        <p:nvCxnSpPr>
          <p:cNvPr id="44" name="Straight Connector 43">
            <a:extLst>
              <a:ext uri="{FF2B5EF4-FFF2-40B4-BE49-F238E27FC236}">
                <a16:creationId xmlns:a16="http://schemas.microsoft.com/office/drawing/2014/main" id="{2DF41056-F7D7-21E5-17EF-76E3BBC5749A}"/>
              </a:ext>
            </a:extLst>
          </p:cNvPr>
          <p:cNvCxnSpPr>
            <a:cxnSpLocks/>
          </p:cNvCxnSpPr>
          <p:nvPr/>
        </p:nvCxnSpPr>
        <p:spPr>
          <a:xfrm>
            <a:off x="1435248" y="2935212"/>
            <a:ext cx="286512" cy="0"/>
          </a:xfrm>
          <a:prstGeom prst="line">
            <a:avLst/>
          </a:prstGeom>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4C01AB7B-CEC6-8362-851E-E5D2013A48CA}"/>
              </a:ext>
            </a:extLst>
          </p:cNvPr>
          <p:cNvSpPr txBox="1"/>
          <p:nvPr/>
        </p:nvSpPr>
        <p:spPr>
          <a:xfrm>
            <a:off x="1739899" y="2773446"/>
            <a:ext cx="396240" cy="307777"/>
          </a:xfrm>
          <a:prstGeom prst="rect">
            <a:avLst/>
          </a:prstGeom>
          <a:noFill/>
        </p:spPr>
        <p:txBody>
          <a:bodyPr wrap="square" rtlCol="0">
            <a:spAutoFit/>
          </a:bodyPr>
          <a:lstStyle/>
          <a:p>
            <a:r>
              <a:rPr lang="en-US" dirty="0">
                <a:latin typeface="Helvetica Neue Light" panose="020B0604020202020204" charset="0"/>
              </a:rPr>
              <a:t>***</a:t>
            </a:r>
          </a:p>
        </p:txBody>
      </p:sp>
      <p:cxnSp>
        <p:nvCxnSpPr>
          <p:cNvPr id="46" name="Straight Connector 45">
            <a:extLst>
              <a:ext uri="{FF2B5EF4-FFF2-40B4-BE49-F238E27FC236}">
                <a16:creationId xmlns:a16="http://schemas.microsoft.com/office/drawing/2014/main" id="{0F86C56F-C701-5144-E229-F7E66E03A350}"/>
              </a:ext>
            </a:extLst>
          </p:cNvPr>
          <p:cNvCxnSpPr>
            <a:cxnSpLocks/>
          </p:cNvCxnSpPr>
          <p:nvPr/>
        </p:nvCxnSpPr>
        <p:spPr>
          <a:xfrm>
            <a:off x="1775238" y="2936772"/>
            <a:ext cx="286512" cy="0"/>
          </a:xfrm>
          <a:prstGeom prst="line">
            <a:avLst/>
          </a:prstGeom>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1AAE4D3E-850B-6E2D-7F77-FD0C9EDBACB8}"/>
              </a:ext>
            </a:extLst>
          </p:cNvPr>
          <p:cNvSpPr txBox="1"/>
          <p:nvPr/>
        </p:nvSpPr>
        <p:spPr>
          <a:xfrm>
            <a:off x="2061750" y="2766523"/>
            <a:ext cx="396240" cy="307777"/>
          </a:xfrm>
          <a:prstGeom prst="rect">
            <a:avLst/>
          </a:prstGeom>
          <a:noFill/>
        </p:spPr>
        <p:txBody>
          <a:bodyPr wrap="square" rtlCol="0">
            <a:spAutoFit/>
          </a:bodyPr>
          <a:lstStyle/>
          <a:p>
            <a:r>
              <a:rPr lang="en-US" dirty="0">
                <a:latin typeface="Helvetica Neue Light" panose="020B0604020202020204" charset="0"/>
              </a:rPr>
              <a:t>***</a:t>
            </a:r>
          </a:p>
        </p:txBody>
      </p:sp>
      <p:cxnSp>
        <p:nvCxnSpPr>
          <p:cNvPr id="48" name="Straight Connector 47">
            <a:extLst>
              <a:ext uri="{FF2B5EF4-FFF2-40B4-BE49-F238E27FC236}">
                <a16:creationId xmlns:a16="http://schemas.microsoft.com/office/drawing/2014/main" id="{899323D5-36C5-5381-2B37-1B4BE5D227A0}"/>
              </a:ext>
            </a:extLst>
          </p:cNvPr>
          <p:cNvCxnSpPr>
            <a:cxnSpLocks/>
          </p:cNvCxnSpPr>
          <p:nvPr/>
        </p:nvCxnSpPr>
        <p:spPr>
          <a:xfrm>
            <a:off x="2096931" y="2936772"/>
            <a:ext cx="286512" cy="0"/>
          </a:xfrm>
          <a:prstGeom prst="line">
            <a:avLst/>
          </a:prstGeom>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C8DAE67E-26EF-C914-9A2F-140EE3231D79}"/>
              </a:ext>
            </a:extLst>
          </p:cNvPr>
          <p:cNvSpPr txBox="1"/>
          <p:nvPr/>
        </p:nvSpPr>
        <p:spPr>
          <a:xfrm>
            <a:off x="2400588" y="2773446"/>
            <a:ext cx="396240" cy="307777"/>
          </a:xfrm>
          <a:prstGeom prst="rect">
            <a:avLst/>
          </a:prstGeom>
          <a:noFill/>
        </p:spPr>
        <p:txBody>
          <a:bodyPr wrap="square" rtlCol="0">
            <a:spAutoFit/>
          </a:bodyPr>
          <a:lstStyle/>
          <a:p>
            <a:r>
              <a:rPr lang="en-US" dirty="0">
                <a:latin typeface="Helvetica Neue Light" panose="020B0604020202020204" charset="0"/>
              </a:rPr>
              <a:t>***</a:t>
            </a:r>
          </a:p>
        </p:txBody>
      </p:sp>
      <p:cxnSp>
        <p:nvCxnSpPr>
          <p:cNvPr id="51" name="Straight Connector 50">
            <a:extLst>
              <a:ext uri="{FF2B5EF4-FFF2-40B4-BE49-F238E27FC236}">
                <a16:creationId xmlns:a16="http://schemas.microsoft.com/office/drawing/2014/main" id="{44E56461-9345-C09C-2B35-837DA5C973C3}"/>
              </a:ext>
            </a:extLst>
          </p:cNvPr>
          <p:cNvCxnSpPr>
            <a:cxnSpLocks/>
          </p:cNvCxnSpPr>
          <p:nvPr/>
        </p:nvCxnSpPr>
        <p:spPr>
          <a:xfrm>
            <a:off x="2442737" y="2936772"/>
            <a:ext cx="286512" cy="0"/>
          </a:xfrm>
          <a:prstGeom prst="line">
            <a:avLst/>
          </a:prstGeom>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DCA8F011-917F-55A7-71EE-0CFC74900E6E}"/>
              </a:ext>
            </a:extLst>
          </p:cNvPr>
          <p:cNvSpPr txBox="1"/>
          <p:nvPr/>
        </p:nvSpPr>
        <p:spPr>
          <a:xfrm>
            <a:off x="2739824" y="2773448"/>
            <a:ext cx="396240" cy="307777"/>
          </a:xfrm>
          <a:prstGeom prst="rect">
            <a:avLst/>
          </a:prstGeom>
          <a:noFill/>
        </p:spPr>
        <p:txBody>
          <a:bodyPr wrap="square" rtlCol="0">
            <a:spAutoFit/>
          </a:bodyPr>
          <a:lstStyle/>
          <a:p>
            <a:r>
              <a:rPr lang="en-US" dirty="0">
                <a:latin typeface="Helvetica Neue Light" panose="020B0604020202020204" charset="0"/>
              </a:rPr>
              <a:t>***</a:t>
            </a:r>
          </a:p>
        </p:txBody>
      </p:sp>
      <p:cxnSp>
        <p:nvCxnSpPr>
          <p:cNvPr id="53" name="Straight Connector 52">
            <a:extLst>
              <a:ext uri="{FF2B5EF4-FFF2-40B4-BE49-F238E27FC236}">
                <a16:creationId xmlns:a16="http://schemas.microsoft.com/office/drawing/2014/main" id="{811782A7-8DDE-8F92-E448-53CCD173E066}"/>
              </a:ext>
            </a:extLst>
          </p:cNvPr>
          <p:cNvCxnSpPr>
            <a:cxnSpLocks/>
          </p:cNvCxnSpPr>
          <p:nvPr/>
        </p:nvCxnSpPr>
        <p:spPr>
          <a:xfrm>
            <a:off x="2794688" y="2938866"/>
            <a:ext cx="286512" cy="0"/>
          </a:xfrm>
          <a:prstGeom prst="line">
            <a:avLst/>
          </a:prstGeom>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C85DC1CB-AC43-7371-030B-164FEE1AE72C}"/>
              </a:ext>
            </a:extLst>
          </p:cNvPr>
          <p:cNvSpPr txBox="1"/>
          <p:nvPr/>
        </p:nvSpPr>
        <p:spPr>
          <a:xfrm>
            <a:off x="3107335" y="2773447"/>
            <a:ext cx="396240" cy="307777"/>
          </a:xfrm>
          <a:prstGeom prst="rect">
            <a:avLst/>
          </a:prstGeom>
          <a:noFill/>
        </p:spPr>
        <p:txBody>
          <a:bodyPr wrap="square" rtlCol="0">
            <a:spAutoFit/>
          </a:bodyPr>
          <a:lstStyle/>
          <a:p>
            <a:r>
              <a:rPr lang="en-US" dirty="0">
                <a:latin typeface="Helvetica Neue Light" panose="020B0604020202020204" charset="0"/>
              </a:rPr>
              <a:t>***</a:t>
            </a:r>
          </a:p>
        </p:txBody>
      </p:sp>
      <p:cxnSp>
        <p:nvCxnSpPr>
          <p:cNvPr id="57" name="Straight Connector 56">
            <a:extLst>
              <a:ext uri="{FF2B5EF4-FFF2-40B4-BE49-F238E27FC236}">
                <a16:creationId xmlns:a16="http://schemas.microsoft.com/office/drawing/2014/main" id="{BBBE0401-2649-BC6C-5E4A-F1A515D96707}"/>
              </a:ext>
            </a:extLst>
          </p:cNvPr>
          <p:cNvCxnSpPr>
            <a:cxnSpLocks/>
          </p:cNvCxnSpPr>
          <p:nvPr/>
        </p:nvCxnSpPr>
        <p:spPr>
          <a:xfrm>
            <a:off x="3146639" y="2938866"/>
            <a:ext cx="286512" cy="0"/>
          </a:xfrm>
          <a:prstGeom prst="line">
            <a:avLst/>
          </a:prstGeom>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3C1CE8EF-1CCE-68D5-8B86-87FE98354617}"/>
              </a:ext>
            </a:extLst>
          </p:cNvPr>
          <p:cNvSpPr txBox="1"/>
          <p:nvPr/>
        </p:nvSpPr>
        <p:spPr>
          <a:xfrm>
            <a:off x="3779110" y="2773447"/>
            <a:ext cx="396240" cy="307777"/>
          </a:xfrm>
          <a:prstGeom prst="rect">
            <a:avLst/>
          </a:prstGeom>
          <a:noFill/>
        </p:spPr>
        <p:txBody>
          <a:bodyPr wrap="square" rtlCol="0">
            <a:spAutoFit/>
          </a:bodyPr>
          <a:lstStyle/>
          <a:p>
            <a:r>
              <a:rPr lang="en-US" dirty="0">
                <a:latin typeface="Helvetica Neue Light" panose="020B0604020202020204" charset="0"/>
              </a:rPr>
              <a:t>***</a:t>
            </a:r>
          </a:p>
        </p:txBody>
      </p:sp>
      <p:cxnSp>
        <p:nvCxnSpPr>
          <p:cNvPr id="59" name="Straight Connector 58">
            <a:extLst>
              <a:ext uri="{FF2B5EF4-FFF2-40B4-BE49-F238E27FC236}">
                <a16:creationId xmlns:a16="http://schemas.microsoft.com/office/drawing/2014/main" id="{5F38E164-EB9E-3EEA-A42F-582B0DB1A689}"/>
              </a:ext>
            </a:extLst>
          </p:cNvPr>
          <p:cNvCxnSpPr>
            <a:cxnSpLocks/>
          </p:cNvCxnSpPr>
          <p:nvPr/>
        </p:nvCxnSpPr>
        <p:spPr>
          <a:xfrm>
            <a:off x="3819204" y="2938866"/>
            <a:ext cx="286512" cy="0"/>
          </a:xfrm>
          <a:prstGeom prst="line">
            <a:avLst/>
          </a:prstGeom>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C2CF0C38-8BD1-4292-D094-E884009988EF}"/>
              </a:ext>
            </a:extLst>
          </p:cNvPr>
          <p:cNvSpPr txBox="1"/>
          <p:nvPr/>
        </p:nvSpPr>
        <p:spPr>
          <a:xfrm>
            <a:off x="4105095" y="2775127"/>
            <a:ext cx="396240" cy="307777"/>
          </a:xfrm>
          <a:prstGeom prst="rect">
            <a:avLst/>
          </a:prstGeom>
          <a:noFill/>
        </p:spPr>
        <p:txBody>
          <a:bodyPr wrap="square" rtlCol="0">
            <a:spAutoFit/>
          </a:bodyPr>
          <a:lstStyle/>
          <a:p>
            <a:r>
              <a:rPr lang="en-US" dirty="0">
                <a:latin typeface="Helvetica Neue Light" panose="020B0604020202020204" charset="0"/>
              </a:rPr>
              <a:t>***</a:t>
            </a:r>
          </a:p>
        </p:txBody>
      </p:sp>
      <p:cxnSp>
        <p:nvCxnSpPr>
          <p:cNvPr id="61" name="Straight Connector 60">
            <a:extLst>
              <a:ext uri="{FF2B5EF4-FFF2-40B4-BE49-F238E27FC236}">
                <a16:creationId xmlns:a16="http://schemas.microsoft.com/office/drawing/2014/main" id="{F540571B-0845-2C77-D71A-77FC73E32537}"/>
              </a:ext>
            </a:extLst>
          </p:cNvPr>
          <p:cNvCxnSpPr>
            <a:cxnSpLocks/>
          </p:cNvCxnSpPr>
          <p:nvPr/>
        </p:nvCxnSpPr>
        <p:spPr>
          <a:xfrm>
            <a:off x="4148388" y="2938866"/>
            <a:ext cx="286512" cy="0"/>
          </a:xfrm>
          <a:prstGeom prst="line">
            <a:avLst/>
          </a:prstGeom>
        </p:spPr>
        <p:style>
          <a:lnRef idx="1">
            <a:schemeClr val="dk1"/>
          </a:lnRef>
          <a:fillRef idx="0">
            <a:schemeClr val="dk1"/>
          </a:fillRef>
          <a:effectRef idx="0">
            <a:schemeClr val="dk1"/>
          </a:effectRef>
          <a:fontRef idx="minor">
            <a:schemeClr val="tx1"/>
          </a:fontRef>
        </p:style>
      </p:cxnSp>
      <p:sp>
        <p:nvSpPr>
          <p:cNvPr id="194" name="TextBox 193">
            <a:extLst>
              <a:ext uri="{FF2B5EF4-FFF2-40B4-BE49-F238E27FC236}">
                <a16:creationId xmlns:a16="http://schemas.microsoft.com/office/drawing/2014/main" id="{170577AA-5070-04A9-D163-A856588028D5}"/>
              </a:ext>
            </a:extLst>
          </p:cNvPr>
          <p:cNvSpPr txBox="1"/>
          <p:nvPr/>
        </p:nvSpPr>
        <p:spPr>
          <a:xfrm>
            <a:off x="3453125" y="2776303"/>
            <a:ext cx="396240" cy="307777"/>
          </a:xfrm>
          <a:prstGeom prst="rect">
            <a:avLst/>
          </a:prstGeom>
          <a:noFill/>
        </p:spPr>
        <p:txBody>
          <a:bodyPr wrap="square" rtlCol="0">
            <a:spAutoFit/>
          </a:bodyPr>
          <a:lstStyle/>
          <a:p>
            <a:r>
              <a:rPr lang="en-US" dirty="0">
                <a:latin typeface="Helvetica Neue Light" panose="020B0604020202020204" charset="0"/>
              </a:rPr>
              <a:t>***</a:t>
            </a:r>
          </a:p>
        </p:txBody>
      </p:sp>
      <p:cxnSp>
        <p:nvCxnSpPr>
          <p:cNvPr id="195" name="Straight Connector 194">
            <a:extLst>
              <a:ext uri="{FF2B5EF4-FFF2-40B4-BE49-F238E27FC236}">
                <a16:creationId xmlns:a16="http://schemas.microsoft.com/office/drawing/2014/main" id="{8939E942-F017-86C6-8208-BD32C3394E71}"/>
              </a:ext>
            </a:extLst>
          </p:cNvPr>
          <p:cNvCxnSpPr>
            <a:cxnSpLocks/>
          </p:cNvCxnSpPr>
          <p:nvPr/>
        </p:nvCxnSpPr>
        <p:spPr>
          <a:xfrm>
            <a:off x="3492598" y="2936772"/>
            <a:ext cx="286512" cy="0"/>
          </a:xfrm>
          <a:prstGeom prst="line">
            <a:avLst/>
          </a:prstGeom>
        </p:spPr>
        <p:style>
          <a:lnRef idx="1">
            <a:schemeClr val="dk1"/>
          </a:lnRef>
          <a:fillRef idx="0">
            <a:schemeClr val="dk1"/>
          </a:fillRef>
          <a:effectRef idx="0">
            <a:schemeClr val="dk1"/>
          </a:effectRef>
          <a:fontRef idx="minor">
            <a:schemeClr val="tx1"/>
          </a:fontRef>
        </p:style>
      </p:cxnSp>
      <p:sp>
        <p:nvSpPr>
          <p:cNvPr id="2" name="Google Shape;67;p14">
            <a:extLst>
              <a:ext uri="{FF2B5EF4-FFF2-40B4-BE49-F238E27FC236}">
                <a16:creationId xmlns:a16="http://schemas.microsoft.com/office/drawing/2014/main" id="{5C42B9F2-5047-64FB-4116-4F8D773680E1}"/>
              </a:ext>
            </a:extLst>
          </p:cNvPr>
          <p:cNvSpPr txBox="1"/>
          <p:nvPr/>
        </p:nvSpPr>
        <p:spPr>
          <a:xfrm>
            <a:off x="726524" y="192375"/>
            <a:ext cx="8729991" cy="66742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Helvetica Neue Light" panose="020B0604020202020204" charset="0"/>
                <a:ea typeface="Helvetica Neue"/>
                <a:cs typeface="Helvetica Neue"/>
                <a:sym typeface="Helvetica Neue"/>
              </a:rPr>
              <a:t>Trained models </a:t>
            </a:r>
            <a:r>
              <a:rPr lang="en-US" sz="2800" b="1" dirty="0" err="1">
                <a:latin typeface="Helvetica Neue Light" panose="020B0604020202020204" charset="0"/>
                <a:ea typeface="Helvetica Neue"/>
                <a:cs typeface="Helvetica Neue"/>
                <a:sym typeface="Helvetica Neue"/>
              </a:rPr>
              <a:t>i</a:t>
            </a:r>
            <a:r>
              <a:rPr kumimoji="0" lang="en-US" sz="2800" b="1" i="0" u="none" strike="noStrike" kern="0" cap="none" spc="0" normalizeH="0" baseline="0" noProof="0" dirty="0" err="1">
                <a:ln>
                  <a:noFill/>
                </a:ln>
                <a:solidFill>
                  <a:srgbClr val="000000"/>
                </a:solidFill>
                <a:effectLst/>
                <a:uLnTx/>
                <a:uFillTx/>
                <a:latin typeface="Helvetica Neue Light" panose="020B0604020202020204" charset="0"/>
                <a:ea typeface="Helvetica Neue"/>
                <a:cs typeface="Helvetica Neue"/>
                <a:sym typeface="Helvetica Neue"/>
              </a:rPr>
              <a:t>mprove</a:t>
            </a:r>
            <a:r>
              <a:rPr kumimoji="0" lang="en-US" sz="2800" b="1" i="0" u="none" strike="noStrike" kern="0" cap="none" spc="0" normalizeH="0" baseline="0" noProof="0" dirty="0">
                <a:ln>
                  <a:noFill/>
                </a:ln>
                <a:solidFill>
                  <a:srgbClr val="000000"/>
                </a:solidFill>
                <a:effectLst/>
                <a:uLnTx/>
                <a:uFillTx/>
                <a:latin typeface="Helvetica Neue Light" panose="020B0604020202020204" charset="0"/>
                <a:ea typeface="Helvetica Neue"/>
                <a:cs typeface="Helvetica Neue"/>
                <a:sym typeface="Helvetica Neue"/>
              </a:rPr>
              <a:t> </a:t>
            </a:r>
            <a:r>
              <a:rPr lang="en-US" sz="2800" b="1" dirty="0">
                <a:latin typeface="Helvetica Neue Light" panose="020B0604020202020204" charset="0"/>
                <a:ea typeface="Helvetica Neue"/>
                <a:cs typeface="Helvetica Neue"/>
                <a:sym typeface="Helvetica Neue"/>
              </a:rPr>
              <a:t>w</a:t>
            </a:r>
            <a:r>
              <a:rPr kumimoji="0" lang="en-US" sz="2800" b="1" i="0" u="none" strike="noStrike" kern="0" cap="none" spc="0" normalizeH="0" baseline="0" noProof="0" dirty="0" err="1">
                <a:ln>
                  <a:noFill/>
                </a:ln>
                <a:solidFill>
                  <a:srgbClr val="000000"/>
                </a:solidFill>
                <a:effectLst/>
                <a:uLnTx/>
                <a:uFillTx/>
                <a:latin typeface="Helvetica Neue Light" panose="020B0604020202020204" charset="0"/>
                <a:ea typeface="Helvetica Neue"/>
                <a:cs typeface="Helvetica Neue"/>
                <a:sym typeface="Helvetica Neue"/>
              </a:rPr>
              <a:t>ashout</a:t>
            </a:r>
            <a:r>
              <a:rPr kumimoji="0" lang="en-US" sz="2800" b="1" i="0" u="none" strike="noStrike" kern="0" cap="none" spc="0" normalizeH="0" noProof="0" dirty="0">
                <a:ln>
                  <a:noFill/>
                </a:ln>
                <a:solidFill>
                  <a:srgbClr val="000000"/>
                </a:solidFill>
                <a:effectLst/>
                <a:uLnTx/>
                <a:uFillTx/>
                <a:latin typeface="Helvetica Neue Light" panose="020B0604020202020204" charset="0"/>
                <a:ea typeface="Helvetica Neue"/>
                <a:cs typeface="Helvetica Neue"/>
                <a:sym typeface="Helvetica Neue"/>
              </a:rPr>
              <a:t> </a:t>
            </a:r>
            <a:r>
              <a:rPr lang="en-US" sz="2800" b="1" dirty="0">
                <a:latin typeface="Helvetica Neue Light" panose="020B0604020202020204" charset="0"/>
                <a:ea typeface="Helvetica Neue"/>
                <a:cs typeface="Helvetica Neue"/>
                <a:sym typeface="Helvetica Neue"/>
              </a:rPr>
              <a:t>m</a:t>
            </a:r>
            <a:r>
              <a:rPr kumimoji="0" lang="en-US" sz="2800" b="1" i="0" u="none" strike="noStrike" kern="0" cap="none" spc="0" normalizeH="0" baseline="0" noProof="0" dirty="0">
                <a:ln>
                  <a:noFill/>
                </a:ln>
                <a:solidFill>
                  <a:srgbClr val="000000"/>
                </a:solidFill>
                <a:effectLst/>
                <a:uLnTx/>
                <a:uFillTx/>
                <a:latin typeface="Helvetica Neue Light" panose="020B0604020202020204" charset="0"/>
                <a:ea typeface="Helvetica Neue"/>
                <a:cs typeface="Helvetica Neue"/>
                <a:sym typeface="Helvetica Neue"/>
              </a:rPr>
              <a:t>aps</a:t>
            </a:r>
          </a:p>
        </p:txBody>
      </p:sp>
      <p:sp>
        <p:nvSpPr>
          <p:cNvPr id="4" name="TextBox 3">
            <a:extLst>
              <a:ext uri="{FF2B5EF4-FFF2-40B4-BE49-F238E27FC236}">
                <a16:creationId xmlns:a16="http://schemas.microsoft.com/office/drawing/2014/main" id="{9AEC1F2F-E6E8-AF60-73C0-4C69A68958A3}"/>
              </a:ext>
            </a:extLst>
          </p:cNvPr>
          <p:cNvSpPr txBox="1"/>
          <p:nvPr/>
        </p:nvSpPr>
        <p:spPr>
          <a:xfrm>
            <a:off x="5207125" y="1236224"/>
            <a:ext cx="1509234" cy="712952"/>
          </a:xfrm>
          <a:prstGeom prst="rect">
            <a:avLst/>
          </a:prstGeom>
          <a:noFill/>
        </p:spPr>
        <p:txBody>
          <a:bodyPr wrap="square">
            <a:spAutoFit/>
          </a:bodyPr>
          <a:lstStyle/>
          <a:p>
            <a:pPr marL="221204" indent="-171450">
              <a:lnSpc>
                <a:spcPct val="115000"/>
              </a:lnSpc>
              <a:buClr>
                <a:schemeClr val="dk1"/>
              </a:buClr>
              <a:buSzPts val="1900"/>
              <a:buFont typeface="Arial" panose="020B0604020202020204" pitchFamily="34" charset="0"/>
              <a:buChar char="•"/>
            </a:pPr>
            <a:r>
              <a:rPr lang="en-US" sz="1800" dirty="0">
                <a:solidFill>
                  <a:schemeClr val="dk1"/>
                </a:solidFill>
                <a:latin typeface="Helvetica Neue Light" panose="020B0604020202020204" charset="0"/>
              </a:rPr>
              <a:t>PET s</a:t>
            </a:r>
            <a:r>
              <a:rPr lang="en-US" sz="1800" noProof="0" dirty="0">
                <a:solidFill>
                  <a:schemeClr val="dk1"/>
                </a:solidFill>
                <a:latin typeface="Helvetica Neue Light" panose="020B0604020202020204" charset="0"/>
              </a:rPr>
              <a:t>canners</a:t>
            </a:r>
          </a:p>
        </p:txBody>
      </p:sp>
      <p:sp>
        <p:nvSpPr>
          <p:cNvPr id="5" name="Oval 4">
            <a:extLst>
              <a:ext uri="{FF2B5EF4-FFF2-40B4-BE49-F238E27FC236}">
                <a16:creationId xmlns:a16="http://schemas.microsoft.com/office/drawing/2014/main" id="{02040F2A-0907-E944-107F-F1B901D99274}"/>
              </a:ext>
            </a:extLst>
          </p:cNvPr>
          <p:cNvSpPr/>
          <p:nvPr/>
        </p:nvSpPr>
        <p:spPr>
          <a:xfrm>
            <a:off x="1255549" y="4089672"/>
            <a:ext cx="536315" cy="907021"/>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70046031-CCE0-25C8-655E-6A35DC637E3D}"/>
              </a:ext>
            </a:extLst>
          </p:cNvPr>
          <p:cNvCxnSpPr/>
          <p:nvPr/>
        </p:nvCxnSpPr>
        <p:spPr>
          <a:xfrm flipV="1">
            <a:off x="2457990" y="981456"/>
            <a:ext cx="0" cy="15849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E5244035-F0DB-F7BA-A0B9-A84B4395BBD7}"/>
              </a:ext>
            </a:extLst>
          </p:cNvPr>
          <p:cNvCxnSpPr>
            <a:cxnSpLocks/>
          </p:cNvCxnSpPr>
          <p:nvPr/>
        </p:nvCxnSpPr>
        <p:spPr>
          <a:xfrm>
            <a:off x="3642553" y="981456"/>
            <a:ext cx="0" cy="18131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26303067-46B3-5A2D-76DB-7DA0D6363C30}"/>
              </a:ext>
            </a:extLst>
          </p:cNvPr>
          <p:cNvCxnSpPr>
            <a:cxnSpLocks/>
          </p:cNvCxnSpPr>
          <p:nvPr/>
        </p:nvCxnSpPr>
        <p:spPr>
          <a:xfrm>
            <a:off x="1046607" y="4352296"/>
            <a:ext cx="3388293" cy="14844"/>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3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9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9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animBg="1"/>
      <p:bldP spid="296" grpId="0" animBg="1"/>
      <p:bldP spid="297" grpId="0" animBg="1"/>
      <p:bldP spid="240" grpId="0"/>
      <p:bldP spid="245" grpId="0"/>
      <p:bldP spid="43" grpId="0" animBg="1"/>
      <p:bldP spid="38" grpId="0"/>
      <p:bldP spid="42" grpId="0"/>
      <p:bldP spid="45" grpId="0"/>
      <p:bldP spid="47" grpId="0"/>
      <p:bldP spid="50" grpId="0"/>
      <p:bldP spid="52" grpId="0"/>
      <p:bldP spid="55" grpId="0"/>
      <p:bldP spid="58" grpId="0"/>
      <p:bldP spid="60" grpId="0"/>
      <p:bldP spid="194" grpId="0"/>
      <p:bldP spid="4"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cxnSp>
        <p:nvCxnSpPr>
          <p:cNvPr id="252" name="Google Shape;252;p28"/>
          <p:cNvCxnSpPr/>
          <p:nvPr/>
        </p:nvCxnSpPr>
        <p:spPr>
          <a:xfrm>
            <a:off x="9637025" y="561825"/>
            <a:ext cx="130800" cy="0"/>
          </a:xfrm>
          <a:prstGeom prst="straightConnector1">
            <a:avLst/>
          </a:prstGeom>
          <a:noFill/>
          <a:ln w="9525" cap="flat" cmpd="sng">
            <a:solidFill>
              <a:schemeClr val="dk2"/>
            </a:solidFill>
            <a:prstDash val="solid"/>
            <a:round/>
            <a:headEnd type="none" w="med" len="med"/>
            <a:tailEnd type="none" w="med" len="med"/>
          </a:ln>
        </p:spPr>
      </p:cxnSp>
      <p:sp>
        <p:nvSpPr>
          <p:cNvPr id="254" name="Google Shape;254;p28"/>
          <p:cNvSpPr txBox="1"/>
          <p:nvPr/>
        </p:nvSpPr>
        <p:spPr>
          <a:xfrm>
            <a:off x="710200" y="192375"/>
            <a:ext cx="8373600" cy="1016666"/>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2800" noProof="0" dirty="0">
                <a:solidFill>
                  <a:schemeClr val="dk1"/>
                </a:solidFill>
                <a:latin typeface="Helvetica Neue Light" panose="020B0604020202020204" charset="0"/>
                <a:ea typeface="Helvetica Neue"/>
                <a:cs typeface="Helvetica Neue"/>
                <a:sym typeface="Helvetica Neue"/>
              </a:rPr>
              <a:t>Conclusions: </a:t>
            </a:r>
            <a:r>
              <a:rPr lang="en-US" sz="2800" b="1" noProof="0" dirty="0">
                <a:solidFill>
                  <a:schemeClr val="dk1"/>
                </a:solidFill>
                <a:latin typeface="Helvetica Neue Light" panose="020B0604020202020204" charset="0"/>
                <a:ea typeface="Helvetica Neue"/>
                <a:cs typeface="Helvetica Neue"/>
                <a:sym typeface="Helvetica Neue"/>
              </a:rPr>
              <a:t>non-invasive, robust washout estimation and </a:t>
            </a:r>
            <a:r>
              <a:rPr lang="en-US" sz="2800" b="1" dirty="0">
                <a:solidFill>
                  <a:schemeClr val="dk1"/>
                </a:solidFill>
                <a:latin typeface="Helvetica Neue Light" panose="020B0604020202020204" charset="0"/>
                <a:ea typeface="Helvetica Neue"/>
                <a:cs typeface="Helvetica Neue"/>
                <a:sym typeface="Helvetica Neue"/>
              </a:rPr>
              <a:t>heterogeneity assessment</a:t>
            </a:r>
          </a:p>
        </p:txBody>
      </p:sp>
      <p:sp>
        <p:nvSpPr>
          <p:cNvPr id="7" name="TextBox 6">
            <a:extLst>
              <a:ext uri="{FF2B5EF4-FFF2-40B4-BE49-F238E27FC236}">
                <a16:creationId xmlns:a16="http://schemas.microsoft.com/office/drawing/2014/main" id="{4371DA16-F3DB-8113-7E24-446D94C564AE}"/>
              </a:ext>
            </a:extLst>
          </p:cNvPr>
          <p:cNvSpPr txBox="1"/>
          <p:nvPr/>
        </p:nvSpPr>
        <p:spPr>
          <a:xfrm>
            <a:off x="599472" y="1182280"/>
            <a:ext cx="8006849" cy="2129109"/>
          </a:xfrm>
          <a:prstGeom prst="rect">
            <a:avLst/>
          </a:prstGeom>
          <a:noFill/>
        </p:spPr>
        <p:txBody>
          <a:bodyPr wrap="square">
            <a:spAutoFit/>
          </a:bodyPr>
          <a:lstStyle/>
          <a:p>
            <a:pPr marL="114300" lvl="0">
              <a:lnSpc>
                <a:spcPct val="150000"/>
              </a:lnSpc>
              <a:buClr>
                <a:schemeClr val="dk1"/>
              </a:buClr>
              <a:buSzPts val="1800"/>
            </a:pPr>
            <a:r>
              <a:rPr lang="en-US" sz="1800" dirty="0">
                <a:solidFill>
                  <a:schemeClr val="dk1"/>
                </a:solidFill>
                <a:latin typeface="Helvetica Neue Light" panose="020B0604020202020204" charset="0"/>
                <a:ea typeface="Helvetica Neue"/>
                <a:cs typeface="Helvetica Neue"/>
                <a:sym typeface="Helvetica Neue"/>
              </a:rPr>
              <a:t>Potentially enabling:</a:t>
            </a:r>
          </a:p>
          <a:p>
            <a:pPr marL="457200" lvl="0" indent="-342900">
              <a:lnSpc>
                <a:spcPct val="150000"/>
              </a:lnSpc>
              <a:buClr>
                <a:schemeClr val="dk1"/>
              </a:buClr>
              <a:buSzPts val="1800"/>
              <a:buFont typeface="Helvetica Neue"/>
              <a:buChar char="●"/>
            </a:pPr>
            <a:r>
              <a:rPr lang="en-US" sz="1800" dirty="0">
                <a:solidFill>
                  <a:schemeClr val="dk1"/>
                </a:solidFill>
                <a:latin typeface="Helvetica Neue Light" panose="020B0604020202020204" charset="0"/>
                <a:ea typeface="Helvetica Neue"/>
                <a:cs typeface="Helvetica Neue"/>
                <a:sym typeface="Helvetica Neue"/>
              </a:rPr>
              <a:t>Tumor</a:t>
            </a:r>
            <a:r>
              <a:rPr lang="en-US" sz="1800" b="1" dirty="0">
                <a:solidFill>
                  <a:schemeClr val="dk1"/>
                </a:solidFill>
                <a:latin typeface="Helvetica Neue Light" panose="020B0604020202020204" charset="0"/>
                <a:ea typeface="Helvetica Neue"/>
                <a:cs typeface="Helvetica Neue"/>
                <a:sym typeface="Helvetica Neue"/>
              </a:rPr>
              <a:t> </a:t>
            </a:r>
            <a:r>
              <a:rPr lang="en-US" sz="1800" dirty="0">
                <a:solidFill>
                  <a:schemeClr val="dk1"/>
                </a:solidFill>
                <a:latin typeface="Helvetica Neue Light" panose="020B0604020202020204" charset="0"/>
                <a:ea typeface="Helvetica Neue"/>
                <a:cs typeface="Helvetica Neue"/>
                <a:sym typeface="Helvetica Neue"/>
              </a:rPr>
              <a:t>response evaluation and risk </a:t>
            </a:r>
            <a:r>
              <a:rPr lang="en-US" sz="1800" b="1" dirty="0">
                <a:solidFill>
                  <a:schemeClr val="dk1"/>
                </a:solidFill>
                <a:latin typeface="Helvetica Neue Light" panose="020B0604020202020204" charset="0"/>
                <a:ea typeface="Helvetica Neue"/>
                <a:cs typeface="Helvetica Neue"/>
                <a:sym typeface="Helvetica Neue"/>
              </a:rPr>
              <a:t>stratification</a:t>
            </a:r>
          </a:p>
          <a:p>
            <a:pPr marL="457200" lvl="0" indent="-342900">
              <a:lnSpc>
                <a:spcPct val="150000"/>
              </a:lnSpc>
              <a:buClr>
                <a:schemeClr val="dk1"/>
              </a:buClr>
              <a:buSzPts val="1800"/>
              <a:buFont typeface="Helvetica Neue"/>
              <a:buChar char="●"/>
            </a:pPr>
            <a:r>
              <a:rPr lang="en-US" sz="1800" dirty="0">
                <a:solidFill>
                  <a:schemeClr val="dk1"/>
                </a:solidFill>
                <a:latin typeface="Helvetica Neue Light" panose="020B0604020202020204" charset="0"/>
                <a:ea typeface="Helvetica Neue"/>
                <a:cs typeface="Helvetica Neue"/>
                <a:sym typeface="Helvetica Neue"/>
              </a:rPr>
              <a:t>Treatment </a:t>
            </a:r>
            <a:r>
              <a:rPr lang="en-US" sz="1800" b="1" dirty="0">
                <a:solidFill>
                  <a:schemeClr val="dk1"/>
                </a:solidFill>
                <a:latin typeface="Helvetica Neue Light" panose="020B0604020202020204" charset="0"/>
                <a:ea typeface="Helvetica Neue"/>
                <a:cs typeface="Helvetica Neue"/>
                <a:sym typeface="Helvetica Neue"/>
              </a:rPr>
              <a:t>adaptation </a:t>
            </a:r>
            <a:r>
              <a:rPr lang="en-US" sz="1800" dirty="0">
                <a:solidFill>
                  <a:schemeClr val="dk1"/>
                </a:solidFill>
                <a:latin typeface="Helvetica Neue Light" panose="020B0604020202020204" charset="0"/>
                <a:ea typeface="Helvetica Neue"/>
                <a:cs typeface="Helvetica Neue"/>
                <a:sym typeface="Helvetica Neue"/>
              </a:rPr>
              <a:t>(e.g. dose painting)</a:t>
            </a:r>
          </a:p>
          <a:p>
            <a:pPr marL="457200" indent="-342900">
              <a:lnSpc>
                <a:spcPct val="150000"/>
              </a:lnSpc>
              <a:buClr>
                <a:schemeClr val="dk1"/>
              </a:buClr>
              <a:buSzPts val="1800"/>
              <a:buFont typeface="Helvetica Neue"/>
              <a:buChar char="●"/>
            </a:pPr>
            <a:r>
              <a:rPr lang="en-US" sz="1800" dirty="0">
                <a:solidFill>
                  <a:schemeClr val="dk1"/>
                </a:solidFill>
                <a:latin typeface="Helvetica Neue Light" panose="020B0604020202020204" charset="0"/>
                <a:ea typeface="Helvetica Neue"/>
                <a:cs typeface="Helvetica Neue"/>
                <a:sym typeface="Helvetica Neue"/>
              </a:rPr>
              <a:t>Improved PET-based treatment </a:t>
            </a:r>
            <a:r>
              <a:rPr lang="en-US" sz="1800" b="1" dirty="0">
                <a:solidFill>
                  <a:schemeClr val="dk1"/>
                </a:solidFill>
                <a:latin typeface="Helvetica Neue Light" panose="020B0604020202020204" charset="0"/>
                <a:ea typeface="Helvetica Neue"/>
                <a:cs typeface="Helvetica Neue"/>
                <a:sym typeface="Helvetica Neue"/>
              </a:rPr>
              <a:t>verification</a:t>
            </a:r>
            <a:r>
              <a:rPr lang="en-US" sz="1800" dirty="0">
                <a:solidFill>
                  <a:schemeClr val="dk1"/>
                </a:solidFill>
                <a:latin typeface="Helvetica Neue Light" panose="020B0604020202020204" charset="0"/>
                <a:ea typeface="Helvetica Neue"/>
                <a:cs typeface="Helvetica Neue"/>
                <a:sym typeface="Helvetica Neue"/>
              </a:rPr>
              <a:t> </a:t>
            </a:r>
            <a:r>
              <a:rPr lang="en-US" dirty="0">
                <a:latin typeface="Roboto Light" panose="02000000000000000000" pitchFamily="2" charset="0"/>
                <a:ea typeface="Roboto Light" panose="02000000000000000000" pitchFamily="2" charset="0"/>
              </a:rPr>
              <a:t>[Cabrales et al., IEEE TRPMS, 2025]</a:t>
            </a:r>
          </a:p>
          <a:p>
            <a:pPr marL="457200" lvl="0" indent="-342900">
              <a:lnSpc>
                <a:spcPct val="150000"/>
              </a:lnSpc>
              <a:buClr>
                <a:schemeClr val="dk1"/>
              </a:buClr>
              <a:buSzPts val="1800"/>
              <a:buFont typeface="Helvetica Neue"/>
              <a:buChar char="●"/>
            </a:pPr>
            <a:endParaRPr lang="en-US" sz="1800" dirty="0">
              <a:solidFill>
                <a:schemeClr val="dk1"/>
              </a:solidFill>
              <a:latin typeface="Helvetica Neue Light" panose="020B0604020202020204" charset="0"/>
              <a:ea typeface="Helvetica Neue"/>
              <a:cs typeface="Helvetica Neue"/>
              <a:sym typeface="Helvetica Neue"/>
            </a:endParaRPr>
          </a:p>
        </p:txBody>
      </p:sp>
      <p:sp>
        <p:nvSpPr>
          <p:cNvPr id="9" name="TextBox 8">
            <a:extLst>
              <a:ext uri="{FF2B5EF4-FFF2-40B4-BE49-F238E27FC236}">
                <a16:creationId xmlns:a16="http://schemas.microsoft.com/office/drawing/2014/main" id="{A7629AFF-0044-35CA-F310-BD1EC21559D0}"/>
              </a:ext>
            </a:extLst>
          </p:cNvPr>
          <p:cNvSpPr txBox="1"/>
          <p:nvPr/>
        </p:nvSpPr>
        <p:spPr>
          <a:xfrm>
            <a:off x="569992" y="4155637"/>
            <a:ext cx="8373600" cy="882614"/>
          </a:xfrm>
          <a:prstGeom prst="rect">
            <a:avLst/>
          </a:prstGeom>
          <a:noFill/>
        </p:spPr>
        <p:txBody>
          <a:bodyPr wrap="square">
            <a:spAutoFit/>
          </a:bodyPr>
          <a:lstStyle/>
          <a:p>
            <a:pPr marL="114300" lvl="0">
              <a:lnSpc>
                <a:spcPct val="150000"/>
              </a:lnSpc>
              <a:buClr>
                <a:schemeClr val="dk1"/>
              </a:buClr>
              <a:buSzPts val="1800"/>
            </a:pPr>
            <a:r>
              <a:rPr lang="en-US" sz="1800" noProof="0" dirty="0">
                <a:solidFill>
                  <a:schemeClr val="dk1"/>
                </a:solidFill>
                <a:latin typeface="Helvetica Neue Light" panose="020B0604020202020204" charset="0"/>
                <a:ea typeface="Helvetica Neue"/>
                <a:cs typeface="Helvetica Neue"/>
                <a:sym typeface="Helvetica Neue"/>
              </a:rPr>
              <a:t>Validation in real patients is essential: </a:t>
            </a:r>
            <a:r>
              <a:rPr lang="en-US" sz="1800" b="1" noProof="0" dirty="0">
                <a:solidFill>
                  <a:schemeClr val="dk1"/>
                </a:solidFill>
                <a:latin typeface="Helvetica Neue Light" panose="020B0604020202020204" charset="0"/>
                <a:ea typeface="Helvetica Neue"/>
                <a:cs typeface="Helvetica Neue"/>
                <a:sym typeface="Helvetica Neue"/>
              </a:rPr>
              <a:t>Massachusetts General Hospital (MGH) </a:t>
            </a:r>
            <a:r>
              <a:rPr lang="en-US" sz="1800" dirty="0">
                <a:solidFill>
                  <a:schemeClr val="dk1"/>
                </a:solidFill>
                <a:latin typeface="Helvetica Neue Light" panose="020B0604020202020204" charset="0"/>
                <a:ea typeface="Helvetica Neue"/>
                <a:cs typeface="Helvetica Neue"/>
                <a:sym typeface="Helvetica Neue"/>
              </a:rPr>
              <a:t>and</a:t>
            </a:r>
            <a:r>
              <a:rPr lang="en-US" sz="1800" b="1" dirty="0">
                <a:solidFill>
                  <a:schemeClr val="dk1"/>
                </a:solidFill>
                <a:latin typeface="Helvetica Neue Light" panose="020B0604020202020204" charset="0"/>
                <a:ea typeface="Helvetica Neue"/>
                <a:cs typeface="Helvetica Neue"/>
                <a:sym typeface="Helvetica Neue"/>
              </a:rPr>
              <a:t> </a:t>
            </a:r>
            <a:r>
              <a:rPr lang="en-US" sz="1800" b="1" dirty="0" err="1">
                <a:solidFill>
                  <a:schemeClr val="dk1"/>
                </a:solidFill>
                <a:latin typeface="Helvetica Neue Light" panose="020B0604020202020204" charset="0"/>
                <a:ea typeface="Helvetica Neue"/>
                <a:cs typeface="Helvetica Neue"/>
                <a:sym typeface="Helvetica Neue"/>
              </a:rPr>
              <a:t>Clínica</a:t>
            </a:r>
            <a:r>
              <a:rPr lang="en-US" sz="1800" b="1" dirty="0">
                <a:solidFill>
                  <a:schemeClr val="dk1"/>
                </a:solidFill>
                <a:latin typeface="Helvetica Neue Light" panose="020B0604020202020204" charset="0"/>
                <a:ea typeface="Helvetica Neue"/>
                <a:cs typeface="Helvetica Neue"/>
                <a:sym typeface="Helvetica Neue"/>
              </a:rPr>
              <a:t> Universidad de Navarra (CUN)</a:t>
            </a:r>
            <a:r>
              <a:rPr lang="en-US" sz="1800" b="1" noProof="0" dirty="0">
                <a:solidFill>
                  <a:schemeClr val="dk1"/>
                </a:solidFill>
                <a:latin typeface="Helvetica Neue Light" panose="020B0604020202020204" charset="0"/>
                <a:ea typeface="Helvetica Neue"/>
                <a:cs typeface="Helvetica Neue"/>
                <a:sym typeface="Helvetica Neue"/>
              </a:rPr>
              <a:t>…</a:t>
            </a:r>
            <a:endParaRPr lang="en-US" sz="1800" noProof="0" dirty="0">
              <a:solidFill>
                <a:schemeClr val="dk1"/>
              </a:solidFill>
              <a:latin typeface="Helvetica Neue Light" panose="020B0604020202020204" charset="0"/>
              <a:ea typeface="Helvetica Neue"/>
              <a:cs typeface="Helvetica Neue"/>
              <a:sym typeface="Helvetica Neue"/>
            </a:endParaRPr>
          </a:p>
        </p:txBody>
      </p:sp>
      <p:pic>
        <p:nvPicPr>
          <p:cNvPr id="2" name="Google Shape;55;p13" title="single-sample-decay-rate-1.png">
            <a:extLst>
              <a:ext uri="{FF2B5EF4-FFF2-40B4-BE49-F238E27FC236}">
                <a16:creationId xmlns:a16="http://schemas.microsoft.com/office/drawing/2014/main" id="{19F37F50-A4C9-F8F0-9F74-BF6420A84DA8}"/>
              </a:ext>
            </a:extLst>
          </p:cNvPr>
          <p:cNvPicPr preferRelativeResize="0"/>
          <p:nvPr/>
        </p:nvPicPr>
        <p:blipFill>
          <a:blip r:embed="rId3">
            <a:alphaModFix/>
          </a:blip>
          <a:srcRect l="2361" t="2913" r="42063" b="67294"/>
          <a:stretch/>
        </p:blipFill>
        <p:spPr>
          <a:xfrm>
            <a:off x="1524838" y="2915446"/>
            <a:ext cx="4666272" cy="1272452"/>
          </a:xfrm>
          <a:prstGeom prst="rect">
            <a:avLst/>
          </a:prstGeom>
          <a:noFill/>
          <a:ln>
            <a:noFill/>
          </a:ln>
        </p:spPr>
      </p:pic>
      <p:pic>
        <p:nvPicPr>
          <p:cNvPr id="3" name="Google Shape;243;p13">
            <a:extLst>
              <a:ext uri="{FF2B5EF4-FFF2-40B4-BE49-F238E27FC236}">
                <a16:creationId xmlns:a16="http://schemas.microsoft.com/office/drawing/2014/main" id="{4FD7D760-D9EC-6497-1B18-69413A9A5F18}"/>
              </a:ext>
            </a:extLst>
          </p:cNvPr>
          <p:cNvPicPr preferRelativeResize="0"/>
          <p:nvPr/>
        </p:nvPicPr>
        <p:blipFill>
          <a:blip r:embed="rId4">
            <a:alphaModFix/>
          </a:blip>
          <a:stretch>
            <a:fillRect/>
          </a:stretch>
        </p:blipFill>
        <p:spPr>
          <a:xfrm rot="-5400000">
            <a:off x="5824799" y="3574795"/>
            <a:ext cx="1076567" cy="182984"/>
          </a:xfrm>
          <a:prstGeom prst="rect">
            <a:avLst/>
          </a:prstGeom>
          <a:noFill/>
          <a:ln>
            <a:noFill/>
          </a:ln>
        </p:spPr>
      </p:pic>
      <p:sp>
        <p:nvSpPr>
          <p:cNvPr id="4" name="Google Shape;244;p13">
            <a:extLst>
              <a:ext uri="{FF2B5EF4-FFF2-40B4-BE49-F238E27FC236}">
                <a16:creationId xmlns:a16="http://schemas.microsoft.com/office/drawing/2014/main" id="{206425FF-5321-D11A-6993-5DE29AB994A7}"/>
              </a:ext>
            </a:extLst>
          </p:cNvPr>
          <p:cNvSpPr txBox="1"/>
          <p:nvPr/>
        </p:nvSpPr>
        <p:spPr>
          <a:xfrm>
            <a:off x="6191110" y="2858242"/>
            <a:ext cx="495324" cy="269761"/>
          </a:xfrm>
          <a:prstGeom prst="rect">
            <a:avLst/>
          </a:prstGeom>
          <a:noFill/>
          <a:ln>
            <a:noFill/>
          </a:ln>
        </p:spPr>
        <p:txBody>
          <a:bodyPr spcFirstLastPara="1" wrap="square" lIns="42136" tIns="42136" rIns="42136" bIns="42136" anchor="t" anchorCtr="0">
            <a:spAutoFit/>
          </a:bodyPr>
          <a:lstStyle/>
          <a:p>
            <a:r>
              <a:rPr lang="en-US" sz="1200" noProof="0" dirty="0">
                <a:solidFill>
                  <a:srgbClr val="434343"/>
                </a:solidFill>
                <a:latin typeface="Helvetica Neue Light" panose="020B0604020202020204" charset="0"/>
                <a:ea typeface="Helvetica Neue"/>
                <a:cs typeface="Helvetica Neue"/>
                <a:sym typeface="Helvetica Neue"/>
              </a:rPr>
              <a:t>min</a:t>
            </a:r>
            <a:r>
              <a:rPr lang="en-US" sz="1200" baseline="30000" noProof="0" dirty="0">
                <a:solidFill>
                  <a:srgbClr val="434343"/>
                </a:solidFill>
                <a:latin typeface="Helvetica Neue Light" panose="020B0604020202020204" charset="0"/>
                <a:ea typeface="Helvetica Neue"/>
                <a:cs typeface="Helvetica Neue"/>
                <a:sym typeface="Helvetica Neue"/>
              </a:rPr>
              <a:t>-1</a:t>
            </a:r>
            <a:endParaRPr lang="en-US" noProof="0" dirty="0"/>
          </a:p>
        </p:txBody>
      </p:sp>
      <p:sp>
        <p:nvSpPr>
          <p:cNvPr id="6" name="Google Shape;244;p13">
            <a:extLst>
              <a:ext uri="{FF2B5EF4-FFF2-40B4-BE49-F238E27FC236}">
                <a16:creationId xmlns:a16="http://schemas.microsoft.com/office/drawing/2014/main" id="{FC16531E-FF71-E81E-7BE1-8179010A08C7}"/>
              </a:ext>
            </a:extLst>
          </p:cNvPr>
          <p:cNvSpPr txBox="1"/>
          <p:nvPr/>
        </p:nvSpPr>
        <p:spPr>
          <a:xfrm rot="16200000">
            <a:off x="6095918" y="3391395"/>
            <a:ext cx="1076566" cy="254372"/>
          </a:xfrm>
          <a:prstGeom prst="rect">
            <a:avLst/>
          </a:prstGeom>
          <a:noFill/>
          <a:ln>
            <a:noFill/>
          </a:ln>
        </p:spPr>
        <p:txBody>
          <a:bodyPr spcFirstLastPara="1" wrap="square" lIns="42136" tIns="42136" rIns="42136" bIns="42136" anchor="t" anchorCtr="0">
            <a:spAutoFit/>
          </a:bodyPr>
          <a:lstStyle/>
          <a:p>
            <a:r>
              <a:rPr lang="en-US" sz="1100" noProof="0" dirty="0">
                <a:solidFill>
                  <a:schemeClr val="tx1"/>
                </a:solidFill>
                <a:latin typeface="Helvetica Neue Light" panose="020B0604020202020204" charset="0"/>
                <a:ea typeface="Helvetica Neue"/>
                <a:cs typeface="Helvetica Neue"/>
                <a:sym typeface="Helvetica Neue"/>
              </a:rPr>
              <a:t>Washout Rate</a:t>
            </a:r>
            <a:endParaRPr lang="en-US" sz="1200" noProof="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1">
          <a:extLst>
            <a:ext uri="{FF2B5EF4-FFF2-40B4-BE49-F238E27FC236}">
              <a16:creationId xmlns:a16="http://schemas.microsoft.com/office/drawing/2014/main" id="{54D94A38-8F5F-8672-297E-AE9120D03384}"/>
            </a:ext>
          </a:extLst>
        </p:cNvPr>
        <p:cNvGrpSpPr/>
        <p:nvPr/>
      </p:nvGrpSpPr>
      <p:grpSpPr>
        <a:xfrm>
          <a:off x="0" y="0"/>
          <a:ext cx="0" cy="0"/>
          <a:chOff x="0" y="0"/>
          <a:chExt cx="0" cy="0"/>
        </a:xfrm>
      </p:grpSpPr>
      <p:pic>
        <p:nvPicPr>
          <p:cNvPr id="5128" name="Picture 8" descr="Dr. Carri Glide-Hurst على X: &quot;Lovely tour at @MGHCancerCenter to see the  different ways they deliver #ProtonTherapy. Treating since 2001, &gt;10K  patients w/onsite engineers keeping it running behind the scenes! S/O to">
            <a:extLst>
              <a:ext uri="{FF2B5EF4-FFF2-40B4-BE49-F238E27FC236}">
                <a16:creationId xmlns:a16="http://schemas.microsoft.com/office/drawing/2014/main" id="{7371D2B9-E9CD-29BD-9B95-D220441C0A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3" t="1554" r="12998" b="7556"/>
          <a:stretch/>
        </p:blipFill>
        <p:spPr bwMode="auto">
          <a:xfrm>
            <a:off x="1100485" y="2205519"/>
            <a:ext cx="3286766" cy="2166693"/>
          </a:xfrm>
          <a:prstGeom prst="rect">
            <a:avLst/>
          </a:prstGeom>
          <a:noFill/>
          <a:extLst>
            <a:ext uri="{909E8E84-426E-40DD-AFC4-6F175D3DCCD1}">
              <a14:hiddenFill xmlns:a14="http://schemas.microsoft.com/office/drawing/2010/main">
                <a:solidFill>
                  <a:srgbClr val="FFFFFF"/>
                </a:solidFill>
              </a14:hiddenFill>
            </a:ext>
          </a:extLst>
        </p:spPr>
      </p:pic>
      <p:cxnSp>
        <p:nvCxnSpPr>
          <p:cNvPr id="252" name="Google Shape;252;p28">
            <a:extLst>
              <a:ext uri="{FF2B5EF4-FFF2-40B4-BE49-F238E27FC236}">
                <a16:creationId xmlns:a16="http://schemas.microsoft.com/office/drawing/2014/main" id="{8221893A-9183-66AF-BF03-14B0071EA568}"/>
              </a:ext>
            </a:extLst>
          </p:cNvPr>
          <p:cNvCxnSpPr/>
          <p:nvPr/>
        </p:nvCxnSpPr>
        <p:spPr>
          <a:xfrm>
            <a:off x="9637025" y="561825"/>
            <a:ext cx="130800" cy="0"/>
          </a:xfrm>
          <a:prstGeom prst="straightConnector1">
            <a:avLst/>
          </a:prstGeom>
          <a:noFill/>
          <a:ln w="9525" cap="flat" cmpd="sng">
            <a:solidFill>
              <a:schemeClr val="dk2"/>
            </a:solidFill>
            <a:prstDash val="solid"/>
            <a:round/>
            <a:headEnd type="none" w="med" len="med"/>
            <a:tailEnd type="none" w="med" len="med"/>
          </a:ln>
        </p:spPr>
      </p:cxnSp>
      <p:sp>
        <p:nvSpPr>
          <p:cNvPr id="253" name="Google Shape;253;p28">
            <a:extLst>
              <a:ext uri="{FF2B5EF4-FFF2-40B4-BE49-F238E27FC236}">
                <a16:creationId xmlns:a16="http://schemas.microsoft.com/office/drawing/2014/main" id="{C83F3778-0B52-5728-EE67-96D6597E9BF3}"/>
              </a:ext>
            </a:extLst>
          </p:cNvPr>
          <p:cNvSpPr txBox="1"/>
          <p:nvPr/>
        </p:nvSpPr>
        <p:spPr>
          <a:xfrm>
            <a:off x="710200" y="817279"/>
            <a:ext cx="8093100" cy="502235"/>
          </a:xfrm>
          <a:prstGeom prst="rect">
            <a:avLst/>
          </a:prstGeom>
          <a:noFill/>
          <a:ln>
            <a:noFill/>
          </a:ln>
        </p:spPr>
        <p:txBody>
          <a:bodyPr spcFirstLastPara="1" wrap="square" lIns="91425" tIns="91425" rIns="91425" bIns="91425" anchor="t" anchorCtr="0">
            <a:noAutofit/>
          </a:bodyPr>
          <a:lstStyle/>
          <a:p>
            <a:pPr marL="400050" lvl="0" indent="-285750" algn="l" rtl="0">
              <a:lnSpc>
                <a:spcPct val="150000"/>
              </a:lnSpc>
              <a:spcBef>
                <a:spcPts val="0"/>
              </a:spcBef>
              <a:spcAft>
                <a:spcPts val="0"/>
              </a:spcAft>
              <a:buClr>
                <a:schemeClr val="dk1"/>
              </a:buClr>
              <a:buSzPts val="1800"/>
              <a:buFont typeface="Arial" panose="020B0604020202020204" pitchFamily="34" charset="0"/>
              <a:buChar char="•"/>
            </a:pPr>
            <a:r>
              <a:rPr lang="en-US" sz="1800" noProof="0" dirty="0">
                <a:solidFill>
                  <a:schemeClr val="dk1"/>
                </a:solidFill>
                <a:latin typeface="Helvetica Neue Light" panose="020B0604020202020204" charset="0"/>
                <a:ea typeface="Helvetica Neue"/>
                <a:cs typeface="Helvetica Neue"/>
                <a:sym typeface="Helvetica Neue"/>
              </a:rPr>
              <a:t>&gt;70 </a:t>
            </a:r>
            <a:r>
              <a:rPr lang="en-US" sz="1800" dirty="0">
                <a:solidFill>
                  <a:schemeClr val="dk1"/>
                </a:solidFill>
                <a:latin typeface="Helvetica Neue Light" panose="020B0604020202020204" charset="0"/>
                <a:ea typeface="Helvetica Neue"/>
                <a:cs typeface="Helvetica Neue"/>
                <a:sym typeface="Helvetica Neue"/>
              </a:rPr>
              <a:t>p</a:t>
            </a:r>
            <a:r>
              <a:rPr lang="en-US" sz="1800" noProof="0" dirty="0" err="1">
                <a:solidFill>
                  <a:schemeClr val="dk1"/>
                </a:solidFill>
                <a:latin typeface="Helvetica Neue Light" panose="020B0604020202020204" charset="0"/>
                <a:ea typeface="Helvetica Neue"/>
                <a:cs typeface="Helvetica Neue"/>
                <a:sym typeface="Helvetica Neue"/>
              </a:rPr>
              <a:t>ost</a:t>
            </a:r>
            <a:r>
              <a:rPr lang="en-US" sz="1800" noProof="0" dirty="0">
                <a:solidFill>
                  <a:schemeClr val="dk1"/>
                </a:solidFill>
                <a:latin typeface="Helvetica Neue Light" panose="020B0604020202020204" charset="0"/>
                <a:ea typeface="Helvetica Neue"/>
                <a:cs typeface="Helvetica Neue"/>
                <a:sym typeface="Helvetica Neue"/>
              </a:rPr>
              <a:t>-proton therapy PET scans </a:t>
            </a:r>
            <a:r>
              <a:rPr lang="en-US" sz="1800" dirty="0">
                <a:solidFill>
                  <a:schemeClr val="dk1"/>
                </a:solidFill>
                <a:latin typeface="Helvetica Neue Light" panose="020B0604020202020204" charset="0"/>
                <a:ea typeface="Helvetica Neue"/>
                <a:cs typeface="Helvetica Neue"/>
                <a:sym typeface="Helvetica Neue"/>
              </a:rPr>
              <a:t>(</a:t>
            </a:r>
            <a:r>
              <a:rPr lang="en-US" sz="1800" noProof="0" dirty="0">
                <a:solidFill>
                  <a:schemeClr val="dk1"/>
                </a:solidFill>
                <a:latin typeface="Helvetica Neue Light" panose="020B0604020202020204" charset="0"/>
                <a:ea typeface="Helvetica Neue"/>
                <a:cs typeface="Helvetica Neue"/>
                <a:sym typeface="Helvetica Neue"/>
              </a:rPr>
              <a:t>2014 to 2020)</a:t>
            </a:r>
          </a:p>
        </p:txBody>
      </p:sp>
      <p:sp>
        <p:nvSpPr>
          <p:cNvPr id="254" name="Google Shape;254;p28">
            <a:extLst>
              <a:ext uri="{FF2B5EF4-FFF2-40B4-BE49-F238E27FC236}">
                <a16:creationId xmlns:a16="http://schemas.microsoft.com/office/drawing/2014/main" id="{65B7996B-0082-A89D-1C07-ECB0C866B3F2}"/>
              </a:ext>
            </a:extLst>
          </p:cNvPr>
          <p:cNvSpPr txBox="1"/>
          <p:nvPr/>
        </p:nvSpPr>
        <p:spPr>
          <a:xfrm>
            <a:off x="710200" y="192375"/>
            <a:ext cx="8373600" cy="6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b="1" noProof="0" dirty="0">
                <a:solidFill>
                  <a:schemeClr val="dk1"/>
                </a:solidFill>
                <a:latin typeface="Helvetica Neue Light" panose="020B0604020202020204" charset="0"/>
                <a:ea typeface="Helvetica Neue"/>
                <a:cs typeface="Helvetica Neue"/>
                <a:sym typeface="Helvetica Neue"/>
              </a:rPr>
              <a:t>Analyzing MGH study data</a:t>
            </a:r>
          </a:p>
        </p:txBody>
      </p:sp>
      <p:pic>
        <p:nvPicPr>
          <p:cNvPr id="5124" name="Picture 4" descr="NEUROLOGICAL PET/CT — Photo Diagnostic Systems">
            <a:extLst>
              <a:ext uri="{FF2B5EF4-FFF2-40B4-BE49-F238E27FC236}">
                <a16:creationId xmlns:a16="http://schemas.microsoft.com/office/drawing/2014/main" id="{8DD39A22-2596-BDE8-B001-7F81A1008E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510" y="2205518"/>
            <a:ext cx="3016376" cy="21666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D023C05-8132-1F1A-8C23-56E7F83B36D8}"/>
              </a:ext>
            </a:extLst>
          </p:cNvPr>
          <p:cNvSpPr txBox="1"/>
          <p:nvPr/>
        </p:nvSpPr>
        <p:spPr>
          <a:xfrm>
            <a:off x="710200" y="1259248"/>
            <a:ext cx="8281400" cy="882614"/>
          </a:xfrm>
          <a:prstGeom prst="rect">
            <a:avLst/>
          </a:prstGeom>
          <a:noFill/>
        </p:spPr>
        <p:txBody>
          <a:bodyPr wrap="square">
            <a:spAutoFit/>
          </a:bodyPr>
          <a:lstStyle/>
          <a:p>
            <a:pPr marL="400050" lvl="0" indent="-285750">
              <a:lnSpc>
                <a:spcPct val="150000"/>
              </a:lnSpc>
              <a:buClr>
                <a:schemeClr val="dk1"/>
              </a:buClr>
              <a:buSzPts val="1800"/>
              <a:buFont typeface="Arial" panose="020B0604020202020204" pitchFamily="34" charset="0"/>
              <a:buChar char="•"/>
            </a:pPr>
            <a:r>
              <a:rPr lang="en-US" sz="1800" noProof="0" dirty="0">
                <a:solidFill>
                  <a:schemeClr val="dk1"/>
                </a:solidFill>
                <a:latin typeface="Helvetica Neue Light" panose="020B0604020202020204" charset="0"/>
                <a:ea typeface="Helvetica Neue"/>
                <a:cs typeface="Helvetica Neue"/>
                <a:sym typeface="Helvetica Neue"/>
              </a:rPr>
              <a:t>In progress: </a:t>
            </a:r>
            <a:r>
              <a:rPr lang="en-US" sz="1800" dirty="0">
                <a:solidFill>
                  <a:schemeClr val="dk1"/>
                </a:solidFill>
                <a:latin typeface="Helvetica Neue Light" panose="020B0604020202020204" charset="0"/>
                <a:ea typeface="Helvetica Neue"/>
                <a:cs typeface="Helvetica Neue"/>
                <a:sym typeface="Helvetica Neue"/>
              </a:rPr>
              <a:t>assessing if regions observed with PET match those from other modalities after applying our framework</a:t>
            </a:r>
            <a:endParaRPr lang="en-US" sz="1800" noProof="0" dirty="0">
              <a:solidFill>
                <a:schemeClr val="dk1"/>
              </a:solidFill>
              <a:latin typeface="Helvetica Neue Light" panose="020B0604020202020204" charset="0"/>
              <a:ea typeface="Helvetica Neue"/>
              <a:cs typeface="Helvetica Neue"/>
              <a:sym typeface="Helvetica Neue"/>
            </a:endParaRPr>
          </a:p>
        </p:txBody>
      </p:sp>
      <p:sp>
        <p:nvSpPr>
          <p:cNvPr id="12" name="Google Shape;253;p28">
            <a:extLst>
              <a:ext uri="{FF2B5EF4-FFF2-40B4-BE49-F238E27FC236}">
                <a16:creationId xmlns:a16="http://schemas.microsoft.com/office/drawing/2014/main" id="{A5CA673C-DD0D-D8ED-3F98-290CA9B5A64C}"/>
              </a:ext>
            </a:extLst>
          </p:cNvPr>
          <p:cNvSpPr txBox="1"/>
          <p:nvPr/>
        </p:nvSpPr>
        <p:spPr>
          <a:xfrm>
            <a:off x="710200" y="4502245"/>
            <a:ext cx="8093100" cy="561335"/>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1"/>
              </a:buClr>
              <a:buSzPts val="1800"/>
            </a:pPr>
            <a:r>
              <a:rPr lang="en-US" sz="1600" noProof="0" dirty="0">
                <a:solidFill>
                  <a:schemeClr val="dk1"/>
                </a:solidFill>
                <a:latin typeface="Helvetica Neue" panose="02000503040000020004" pitchFamily="50" charset="-52"/>
                <a:ea typeface="Helvetica Neue"/>
                <a:cs typeface="Helvetica Neue"/>
                <a:sym typeface="Helvetica Neue"/>
              </a:rPr>
              <a:t>Thanks to Dr. </a:t>
            </a:r>
            <a:r>
              <a:rPr lang="en-US" sz="1600" noProof="0">
                <a:solidFill>
                  <a:schemeClr val="dk1"/>
                </a:solidFill>
                <a:latin typeface="Helvetica Neue" panose="02000503040000020004" pitchFamily="50" charset="-52"/>
                <a:ea typeface="Helvetica Neue"/>
                <a:cs typeface="Helvetica Neue"/>
                <a:sym typeface="Helvetica Neue"/>
              </a:rPr>
              <a:t>Helen A. </a:t>
            </a:r>
            <a:r>
              <a:rPr lang="en-US" sz="1600" noProof="0" dirty="0">
                <a:solidFill>
                  <a:schemeClr val="dk1"/>
                </a:solidFill>
                <a:latin typeface="Helvetica Neue" panose="02000503040000020004" pitchFamily="50" charset="-52"/>
                <a:ea typeface="Helvetica Neue"/>
                <a:cs typeface="Helvetica Neue"/>
                <a:sym typeface="Helvetica Neue"/>
              </a:rPr>
              <a:t>Shih, Dr. Kira Grogg, Dr. </a:t>
            </a:r>
            <a:r>
              <a:rPr lang="en-US" sz="1600" noProof="0" dirty="0" err="1">
                <a:solidFill>
                  <a:schemeClr val="dk1"/>
                </a:solidFill>
                <a:latin typeface="Helvetica Neue" panose="02000503040000020004" pitchFamily="50" charset="-52"/>
                <a:ea typeface="Helvetica Neue"/>
                <a:cs typeface="Helvetica Neue"/>
                <a:sym typeface="Helvetica Neue"/>
              </a:rPr>
              <a:t>Xuping</a:t>
            </a:r>
            <a:r>
              <a:rPr lang="en-US" sz="1600" noProof="0" dirty="0">
                <a:solidFill>
                  <a:schemeClr val="dk1"/>
                </a:solidFill>
                <a:latin typeface="Helvetica Neue" panose="02000503040000020004" pitchFamily="50" charset="-52"/>
                <a:ea typeface="Helvetica Neue"/>
                <a:cs typeface="Helvetica Neue"/>
                <a:sym typeface="Helvetica Neue"/>
              </a:rPr>
              <a:t> Zhu</a:t>
            </a:r>
          </a:p>
        </p:txBody>
      </p:sp>
      <p:pic>
        <p:nvPicPr>
          <p:cNvPr id="5126" name="Picture 6" descr="Massachusett General Hospital New Logo PNG vector in SVG, PDF, AI, CDR  format">
            <a:extLst>
              <a:ext uri="{FF2B5EF4-FFF2-40B4-BE49-F238E27FC236}">
                <a16:creationId xmlns:a16="http://schemas.microsoft.com/office/drawing/2014/main" id="{17E52317-8EC5-8B95-FE2C-67BBB13683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0320" b="40030"/>
          <a:stretch/>
        </p:blipFill>
        <p:spPr bwMode="auto">
          <a:xfrm>
            <a:off x="5471160" y="144146"/>
            <a:ext cx="3752364" cy="5533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8F5FD1-02BB-85DC-3306-62B9E6621804}"/>
              </a:ext>
            </a:extLst>
          </p:cNvPr>
          <p:cNvPicPr>
            <a:picLocks noChangeAspect="1"/>
          </p:cNvPicPr>
          <p:nvPr/>
        </p:nvPicPr>
        <p:blipFill>
          <a:blip r:embed="rId6"/>
          <a:stretch>
            <a:fillRect/>
          </a:stretch>
        </p:blipFill>
        <p:spPr>
          <a:xfrm>
            <a:off x="957267" y="2072597"/>
            <a:ext cx="7787265" cy="2432533"/>
          </a:xfrm>
          <a:prstGeom prst="rect">
            <a:avLst/>
          </a:prstGeom>
        </p:spPr>
      </p:pic>
      <p:sp>
        <p:nvSpPr>
          <p:cNvPr id="4" name="TextBox 3">
            <a:extLst>
              <a:ext uri="{FF2B5EF4-FFF2-40B4-BE49-F238E27FC236}">
                <a16:creationId xmlns:a16="http://schemas.microsoft.com/office/drawing/2014/main" id="{1669C5A5-02B8-2C3D-27B0-58D4440ED92F}"/>
              </a:ext>
            </a:extLst>
          </p:cNvPr>
          <p:cNvSpPr txBox="1"/>
          <p:nvPr/>
        </p:nvSpPr>
        <p:spPr>
          <a:xfrm>
            <a:off x="1015542" y="2590435"/>
            <a:ext cx="7976057" cy="1323439"/>
          </a:xfrm>
          <a:prstGeom prst="rect">
            <a:avLst/>
          </a:prstGeom>
          <a:noFill/>
        </p:spPr>
        <p:txBody>
          <a:bodyPr wrap="square">
            <a:spAutoFit/>
          </a:bodyPr>
          <a:lstStyle/>
          <a:p>
            <a:r>
              <a:rPr lang="en-US" sz="8000" b="1" noProof="0" dirty="0">
                <a:solidFill>
                  <a:schemeClr val="bg2">
                    <a:alpha val="52000"/>
                  </a:schemeClr>
                </a:solidFill>
                <a:latin typeface="Helvetica Neue Light" panose="020B0604020202020204" charset="0"/>
                <a:ea typeface="Helvetica Neue"/>
                <a:cs typeface="Helvetica Neue"/>
                <a:sym typeface="Helvetica Neue"/>
              </a:rPr>
              <a:t>PRELIMINARY</a:t>
            </a:r>
            <a:endParaRPr lang="en-US" sz="8000" dirty="0">
              <a:solidFill>
                <a:schemeClr val="bg2">
                  <a:alpha val="52000"/>
                </a:schemeClr>
              </a:solidFill>
            </a:endParaRPr>
          </a:p>
        </p:txBody>
      </p:sp>
    </p:spTree>
    <p:extLst>
      <p:ext uri="{BB962C8B-B14F-4D97-AF65-F5344CB8AC3E}">
        <p14:creationId xmlns:p14="http://schemas.microsoft.com/office/powerpoint/2010/main" val="127774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12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cxnSp>
        <p:nvCxnSpPr>
          <p:cNvPr id="259" name="Google Shape;259;p29"/>
          <p:cNvCxnSpPr/>
          <p:nvPr/>
        </p:nvCxnSpPr>
        <p:spPr>
          <a:xfrm>
            <a:off x="9637025" y="561825"/>
            <a:ext cx="130800" cy="0"/>
          </a:xfrm>
          <a:prstGeom prst="straightConnector1">
            <a:avLst/>
          </a:prstGeom>
          <a:noFill/>
          <a:ln w="9525" cap="flat" cmpd="sng">
            <a:solidFill>
              <a:schemeClr val="dk2"/>
            </a:solidFill>
            <a:prstDash val="solid"/>
            <a:round/>
            <a:headEnd type="none" w="med" len="med"/>
            <a:tailEnd type="none" w="med" len="med"/>
          </a:ln>
        </p:spPr>
      </p:cxnSp>
      <p:pic>
        <p:nvPicPr>
          <p:cNvPr id="261" name="Google Shape;261;p29" descr="Diagrama, Logotipo&#10;&#10;Descripción generada automáticamente"/>
          <p:cNvPicPr preferRelativeResize="0"/>
          <p:nvPr/>
        </p:nvPicPr>
        <p:blipFill rotWithShape="1">
          <a:blip r:embed="rId3">
            <a:alphaModFix/>
          </a:blip>
          <a:srcRect/>
          <a:stretch/>
        </p:blipFill>
        <p:spPr>
          <a:xfrm>
            <a:off x="458931" y="114191"/>
            <a:ext cx="572438" cy="655737"/>
          </a:xfrm>
          <a:prstGeom prst="rect">
            <a:avLst/>
          </a:prstGeom>
          <a:noFill/>
          <a:ln>
            <a:noFill/>
          </a:ln>
        </p:spPr>
      </p:pic>
      <p:pic>
        <p:nvPicPr>
          <p:cNvPr id="262" name="Google Shape;262;p29" descr="Imagen que contiene Icono&#10;&#10;Descripción generada automáticamente"/>
          <p:cNvPicPr preferRelativeResize="0"/>
          <p:nvPr/>
        </p:nvPicPr>
        <p:blipFill rotWithShape="1">
          <a:blip r:embed="rId4">
            <a:alphaModFix/>
          </a:blip>
          <a:srcRect/>
          <a:stretch/>
        </p:blipFill>
        <p:spPr>
          <a:xfrm>
            <a:off x="1356623" y="87333"/>
            <a:ext cx="796587" cy="778061"/>
          </a:xfrm>
          <a:prstGeom prst="rect">
            <a:avLst/>
          </a:prstGeom>
          <a:noFill/>
          <a:ln>
            <a:noFill/>
          </a:ln>
        </p:spPr>
      </p:pic>
      <p:sp>
        <p:nvSpPr>
          <p:cNvPr id="263" name="Google Shape;263;p29"/>
          <p:cNvSpPr txBox="1"/>
          <p:nvPr/>
        </p:nvSpPr>
        <p:spPr>
          <a:xfrm>
            <a:off x="406381" y="932931"/>
            <a:ext cx="8141421" cy="1007938"/>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sz="1600" b="1" noProof="0" dirty="0">
                <a:solidFill>
                  <a:srgbClr val="000000"/>
                </a:solidFill>
                <a:latin typeface="Helvetica Neue Light" panose="020B0604020202020204" charset="0"/>
                <a:ea typeface="Helvetica Neue"/>
                <a:cs typeface="Helvetica Neue"/>
                <a:sym typeface="Helvetica Neue"/>
              </a:rPr>
              <a:t>Acknowledgements</a:t>
            </a:r>
            <a:endParaRPr lang="en-US" sz="1600" b="1" dirty="0">
              <a:latin typeface="Helvetica Neue Light" panose="020B0604020202020204" charset="0"/>
              <a:ea typeface="Helvetica Neue"/>
              <a:cs typeface="Helvetica Neue"/>
              <a:sym typeface="Helvetica Neue"/>
            </a:endParaRPr>
          </a:p>
          <a:p>
            <a:pPr lvl="0" algn="just"/>
            <a:r>
              <a:rPr lang="en-US" sz="900" dirty="0">
                <a:latin typeface="Helvetica Neue Light" panose="020B0604020202020204" charset="0"/>
                <a:ea typeface="Helvetica Neue"/>
                <a:cs typeface="Helvetica Neue"/>
                <a:sym typeface="Helvetica Neue"/>
              </a:rPr>
              <a:t>Supported by Spanish MCIN/AEI/10.13039/501100011033 and the European Union </a:t>
            </a:r>
            <a:r>
              <a:rPr lang="en-US" sz="900" dirty="0" err="1">
                <a:latin typeface="Helvetica Neue Light" panose="020B0604020202020204" charset="0"/>
                <a:ea typeface="Helvetica Neue"/>
                <a:cs typeface="Helvetica Neue"/>
                <a:sym typeface="Helvetica Neue"/>
              </a:rPr>
              <a:t>NextGenerationEU</a:t>
            </a:r>
            <a:r>
              <a:rPr lang="en-US" sz="900" dirty="0">
                <a:latin typeface="Helvetica Neue Light" panose="020B0604020202020204" charset="0"/>
                <a:ea typeface="Helvetica Neue"/>
                <a:cs typeface="Helvetica Neue"/>
                <a:sym typeface="Helvetica Neue"/>
              </a:rPr>
              <a:t>/PRTR under grants TED2021-130592B-I00 </a:t>
            </a:r>
            <a:r>
              <a:rPr lang="en-US" sz="900" b="1" dirty="0">
                <a:latin typeface="Helvetica Neue Light" panose="020B0604020202020204" charset="0"/>
                <a:ea typeface="Helvetica Neue"/>
                <a:cs typeface="Helvetica Neue"/>
                <a:sym typeface="Helvetica Neue"/>
              </a:rPr>
              <a:t>PROTOTWIN</a:t>
            </a:r>
            <a:r>
              <a:rPr lang="en-US" sz="900" dirty="0">
                <a:latin typeface="Helvetica Neue Light" panose="020B0604020202020204" charset="0"/>
                <a:ea typeface="Helvetica Neue"/>
                <a:cs typeface="Helvetica Neue"/>
                <a:sym typeface="Helvetica Neue"/>
              </a:rPr>
              <a:t>, PID2021-126998OB-I00 </a:t>
            </a:r>
            <a:r>
              <a:rPr lang="en-US" sz="900" b="1" dirty="0">
                <a:latin typeface="Helvetica Neue Light" panose="020B0604020202020204" charset="0"/>
                <a:ea typeface="Helvetica Neue"/>
                <a:cs typeface="Helvetica Neue"/>
                <a:sym typeface="Helvetica Neue"/>
              </a:rPr>
              <a:t>FASCINA</a:t>
            </a:r>
            <a:r>
              <a:rPr lang="en-US" sz="900" dirty="0">
                <a:latin typeface="Helvetica Neue Light" panose="020B0604020202020204" charset="0"/>
                <a:ea typeface="Helvetica Neue"/>
                <a:cs typeface="Helvetica Neue"/>
                <a:sym typeface="Helvetica Neue"/>
              </a:rPr>
              <a:t>, and PDC2022-133057-I00 </a:t>
            </a:r>
            <a:r>
              <a:rPr lang="en-US" sz="900" b="1" dirty="0">
                <a:latin typeface="Helvetica Neue Light" panose="020B0604020202020204" charset="0"/>
                <a:ea typeface="Helvetica Neue"/>
                <a:cs typeface="Helvetica Neue"/>
                <a:sym typeface="Helvetica Neue"/>
              </a:rPr>
              <a:t>3PET</a:t>
            </a:r>
            <a:r>
              <a:rPr lang="en-US" sz="900" dirty="0">
                <a:latin typeface="Helvetica Neue Light" panose="020B0604020202020204" charset="0"/>
                <a:ea typeface="Helvetica Neue"/>
                <a:cs typeface="Helvetica Neue"/>
                <a:sym typeface="Helvetica Neue"/>
              </a:rPr>
              <a:t>; by </a:t>
            </a:r>
            <a:r>
              <a:rPr lang="en-US" sz="900" dirty="0" err="1">
                <a:latin typeface="Helvetica Neue Light" panose="020B0604020202020204" charset="0"/>
                <a:ea typeface="Helvetica Neue"/>
                <a:cs typeface="Helvetica Neue"/>
                <a:sym typeface="Helvetica Neue"/>
              </a:rPr>
              <a:t>Comunidad</a:t>
            </a:r>
            <a:r>
              <a:rPr lang="en-US" sz="900" dirty="0">
                <a:latin typeface="Helvetica Neue Light" panose="020B0604020202020204" charset="0"/>
                <a:ea typeface="Helvetica Neue"/>
                <a:cs typeface="Helvetica Neue"/>
                <a:sym typeface="Helvetica Neue"/>
              </a:rPr>
              <a:t> de Madrid (Spain) under projects ASAP-CM P2022/BMD-7434 and TAU-CM PR47/21 (PRTR), and by Grupo de </a:t>
            </a:r>
            <a:r>
              <a:rPr lang="en-US" sz="900" dirty="0" err="1">
                <a:latin typeface="Helvetica Neue Light" panose="020B0604020202020204" charset="0"/>
                <a:ea typeface="Helvetica Neue"/>
                <a:cs typeface="Helvetica Neue"/>
                <a:sym typeface="Helvetica Neue"/>
              </a:rPr>
              <a:t>Física</a:t>
            </a:r>
            <a:r>
              <a:rPr lang="en-US" sz="900" dirty="0">
                <a:latin typeface="Helvetica Neue Light" panose="020B0604020202020204" charset="0"/>
                <a:ea typeface="Helvetica Neue"/>
                <a:cs typeface="Helvetica Neue"/>
                <a:sym typeface="Helvetica Neue"/>
              </a:rPr>
              <a:t> Nuclear (910059) at Universidad Complutense de Madrid. Additionally, Pablo Cabrales acknowledges support from the Complutense University Predoctoral Fellowship (CT15-23), funded by the Universidad Complutense de Madrid and Banco Santander, as well as from the </a:t>
            </a:r>
            <a:r>
              <a:rPr lang="en-US" sz="900" i="1" dirty="0">
                <a:latin typeface="Helvetica Neue Light" panose="020B0604020202020204" charset="0"/>
                <a:ea typeface="Helvetica Neue"/>
                <a:cs typeface="Helvetica Neue"/>
                <a:sym typeface="Helvetica Neue"/>
              </a:rPr>
              <a:t>Ayuda para estancias breves </a:t>
            </a:r>
            <a:r>
              <a:rPr lang="en-US" sz="900" dirty="0">
                <a:latin typeface="Helvetica Neue Light" panose="020B0604020202020204" charset="0"/>
                <a:ea typeface="Helvetica Neue"/>
                <a:cs typeface="Helvetica Neue"/>
                <a:sym typeface="Helvetica Neue"/>
              </a:rPr>
              <a:t>fellowship (EB33/24), funded by the Universidad Complutense de Madrid.</a:t>
            </a:r>
            <a:endParaRPr lang="en-US" sz="1050" noProof="0" dirty="0">
              <a:solidFill>
                <a:srgbClr val="000000"/>
              </a:solidFill>
            </a:endParaRPr>
          </a:p>
        </p:txBody>
      </p:sp>
      <p:pic>
        <p:nvPicPr>
          <p:cNvPr id="264" name="Google Shape;264;p29" descr="Imagen que contiene Logotipo&#10;&#10;Descripción generada automáticamente"/>
          <p:cNvPicPr preferRelativeResize="0"/>
          <p:nvPr/>
        </p:nvPicPr>
        <p:blipFill rotWithShape="1">
          <a:blip r:embed="rId5">
            <a:alphaModFix/>
          </a:blip>
          <a:srcRect/>
          <a:stretch/>
        </p:blipFill>
        <p:spPr>
          <a:xfrm>
            <a:off x="2545013" y="98790"/>
            <a:ext cx="1372095" cy="755146"/>
          </a:xfrm>
          <a:prstGeom prst="rect">
            <a:avLst/>
          </a:prstGeom>
          <a:noFill/>
          <a:ln>
            <a:noFill/>
          </a:ln>
        </p:spPr>
      </p:pic>
      <p:sp>
        <p:nvSpPr>
          <p:cNvPr id="265" name="Google Shape;265;p29" descr="Inicio"/>
          <p:cNvSpPr/>
          <p:nvPr/>
        </p:nvSpPr>
        <p:spPr>
          <a:xfrm>
            <a:off x="4457700" y="2457450"/>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en-US" sz="1400" noProof="0" dirty="0">
              <a:solidFill>
                <a:srgbClr val="000000"/>
              </a:solidFill>
              <a:latin typeface="Calibri"/>
              <a:ea typeface="Calibri"/>
              <a:cs typeface="Calibri"/>
              <a:sym typeface="Calibri"/>
            </a:endParaRPr>
          </a:p>
        </p:txBody>
      </p:sp>
      <p:pic>
        <p:nvPicPr>
          <p:cNvPr id="266" name="Google Shape;266;p29"/>
          <p:cNvPicPr preferRelativeResize="0"/>
          <p:nvPr/>
        </p:nvPicPr>
        <p:blipFill rotWithShape="1">
          <a:blip r:embed="rId6">
            <a:alphaModFix/>
          </a:blip>
          <a:srcRect r="23406"/>
          <a:stretch/>
        </p:blipFill>
        <p:spPr>
          <a:xfrm>
            <a:off x="4173879" y="144175"/>
            <a:ext cx="2637324" cy="664375"/>
          </a:xfrm>
          <a:prstGeom prst="rect">
            <a:avLst/>
          </a:prstGeom>
          <a:noFill/>
          <a:ln>
            <a:noFill/>
          </a:ln>
        </p:spPr>
      </p:pic>
      <p:pic>
        <p:nvPicPr>
          <p:cNvPr id="267" name="Google Shape;267;p29"/>
          <p:cNvPicPr preferRelativeResize="0"/>
          <p:nvPr/>
        </p:nvPicPr>
        <p:blipFill rotWithShape="1">
          <a:blip r:embed="rId7">
            <a:alphaModFix/>
          </a:blip>
          <a:srcRect/>
          <a:stretch/>
        </p:blipFill>
        <p:spPr>
          <a:xfrm>
            <a:off x="425224" y="4388259"/>
            <a:ext cx="8293551" cy="611066"/>
          </a:xfrm>
          <a:prstGeom prst="rect">
            <a:avLst/>
          </a:prstGeom>
          <a:noFill/>
          <a:ln>
            <a:noFill/>
          </a:ln>
        </p:spPr>
      </p:pic>
      <p:pic>
        <p:nvPicPr>
          <p:cNvPr id="268" name="Google Shape;268;p29"/>
          <p:cNvPicPr preferRelativeResize="0"/>
          <p:nvPr/>
        </p:nvPicPr>
        <p:blipFill>
          <a:blip r:embed="rId8">
            <a:alphaModFix/>
          </a:blip>
          <a:stretch>
            <a:fillRect/>
          </a:stretch>
        </p:blipFill>
        <p:spPr>
          <a:xfrm>
            <a:off x="7068240" y="101475"/>
            <a:ext cx="1255238" cy="681175"/>
          </a:xfrm>
          <a:prstGeom prst="rect">
            <a:avLst/>
          </a:prstGeom>
          <a:noFill/>
          <a:ln>
            <a:noFill/>
          </a:ln>
        </p:spPr>
      </p:pic>
      <p:pic>
        <p:nvPicPr>
          <p:cNvPr id="3" name="Picture 2" descr="A group of people standing in a line&#10;&#10;AI-generated content may be incorrect.">
            <a:extLst>
              <a:ext uri="{FF2B5EF4-FFF2-40B4-BE49-F238E27FC236}">
                <a16:creationId xmlns:a16="http://schemas.microsoft.com/office/drawing/2014/main" id="{4FEFB76D-2D59-39C8-F2D8-167C904DEB19}"/>
              </a:ext>
            </a:extLst>
          </p:cNvPr>
          <p:cNvPicPr>
            <a:picLocks noChangeAspect="1"/>
          </p:cNvPicPr>
          <p:nvPr/>
        </p:nvPicPr>
        <p:blipFill>
          <a:blip r:embed="rId9"/>
          <a:srcRect l="11756" t="28486" r="18420" b="16544"/>
          <a:stretch>
            <a:fillRect/>
          </a:stretch>
        </p:blipFill>
        <p:spPr>
          <a:xfrm>
            <a:off x="2950355" y="2010975"/>
            <a:ext cx="5768420" cy="2307178"/>
          </a:xfrm>
          <a:prstGeom prst="rect">
            <a:avLst/>
          </a:prstGeom>
        </p:spPr>
      </p:pic>
      <p:pic>
        <p:nvPicPr>
          <p:cNvPr id="7" name="Picture 6">
            <a:extLst>
              <a:ext uri="{FF2B5EF4-FFF2-40B4-BE49-F238E27FC236}">
                <a16:creationId xmlns:a16="http://schemas.microsoft.com/office/drawing/2014/main" id="{2A99FD72-ED7A-D687-8949-7D0FAA1818CF}"/>
              </a:ext>
            </a:extLst>
          </p:cNvPr>
          <p:cNvPicPr>
            <a:picLocks noChangeAspect="1"/>
          </p:cNvPicPr>
          <p:nvPr/>
        </p:nvPicPr>
        <p:blipFill>
          <a:blip r:embed="rId10"/>
          <a:srcRect l="12720" t="8326" r="22303" b="8371"/>
          <a:stretch>
            <a:fillRect/>
          </a:stretch>
        </p:blipFill>
        <p:spPr>
          <a:xfrm>
            <a:off x="502482" y="2008406"/>
            <a:ext cx="2400325" cy="230717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cxnSp>
        <p:nvCxnSpPr>
          <p:cNvPr id="274" name="Google Shape;274;p30"/>
          <p:cNvCxnSpPr/>
          <p:nvPr/>
        </p:nvCxnSpPr>
        <p:spPr>
          <a:xfrm>
            <a:off x="9637025" y="1161265"/>
            <a:ext cx="130800" cy="0"/>
          </a:xfrm>
          <a:prstGeom prst="straightConnector1">
            <a:avLst/>
          </a:prstGeom>
          <a:noFill/>
          <a:ln w="9525" cap="flat" cmpd="sng">
            <a:solidFill>
              <a:schemeClr val="dk2"/>
            </a:solidFill>
            <a:prstDash val="solid"/>
            <a:round/>
            <a:headEnd type="none" w="med" len="med"/>
            <a:tailEnd type="none" w="med" len="med"/>
          </a:ln>
        </p:spPr>
      </p:cxnSp>
      <p:sp>
        <p:nvSpPr>
          <p:cNvPr id="275" name="Google Shape;275;p30"/>
          <p:cNvSpPr txBox="1"/>
          <p:nvPr/>
        </p:nvSpPr>
        <p:spPr>
          <a:xfrm>
            <a:off x="5764192" y="73894"/>
            <a:ext cx="2913197" cy="1175676"/>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endParaRPr lang="en-US" noProof="0" dirty="0">
              <a:solidFill>
                <a:srgbClr val="000000"/>
              </a:solidFill>
              <a:latin typeface="Helvetica Neue Light" panose="020B0604020202020204" charset="0"/>
              <a:ea typeface="Helvetica Neue"/>
              <a:cs typeface="Helvetica Neue"/>
              <a:sym typeface="Helvetica Neue"/>
            </a:endParaRPr>
          </a:p>
          <a:p>
            <a:pPr algn="r">
              <a:lnSpc>
                <a:spcPct val="115000"/>
              </a:lnSpc>
            </a:pPr>
            <a:r>
              <a:rPr lang="en-US" noProof="0" dirty="0">
                <a:solidFill>
                  <a:srgbClr val="000000"/>
                </a:solidFill>
                <a:latin typeface="Helvetica Neue Light" panose="020B0604020202020204" charset="0"/>
                <a:ea typeface="Helvetica Neue"/>
                <a:cs typeface="Helvetica Neue"/>
                <a:sym typeface="Helvetica Neue"/>
              </a:rPr>
              <a:t>Pablo Cabrales Miró-Granada</a:t>
            </a:r>
            <a:endParaRPr lang="en-US" noProof="0" dirty="0">
              <a:latin typeface="Helvetica Neue Light" panose="020B0604020202020204" charset="0"/>
              <a:ea typeface="Helvetica Neue"/>
              <a:cs typeface="Helvetica Neue"/>
              <a:sym typeface="Helvetica Neue"/>
            </a:endParaRPr>
          </a:p>
          <a:p>
            <a:pPr algn="r">
              <a:lnSpc>
                <a:spcPct val="115000"/>
              </a:lnSpc>
            </a:pPr>
            <a:r>
              <a:rPr lang="en-US" b="1" u="sng" noProof="0" dirty="0">
                <a:solidFill>
                  <a:srgbClr val="0097A7"/>
                </a:solidFill>
                <a:latin typeface="Helvetica Neue Light" panose="020B0604020202020204" charset="0"/>
                <a:ea typeface="Helvetica Neue"/>
                <a:cs typeface="Helvetica Neue"/>
                <a:sym typeface="Helvetica Neue"/>
                <a:hlinkClick r:id="rId3">
                  <a:extLst>
                    <a:ext uri="{A12FA001-AC4F-418D-AE19-62706E023703}">
                      <ahyp:hlinkClr xmlns:ahyp="http://schemas.microsoft.com/office/drawing/2018/hyperlinkcolor" val="tx"/>
                    </a:ext>
                  </a:extLst>
                </a:hlinkClick>
              </a:rPr>
              <a:t>pcabrale@ucm.es</a:t>
            </a:r>
            <a:r>
              <a:rPr lang="en-US" b="1" noProof="0" dirty="0">
                <a:latin typeface="Helvetica Neue Light" panose="020B0604020202020204" charset="0"/>
                <a:ea typeface="Helvetica Neue"/>
                <a:cs typeface="Helvetica Neue"/>
                <a:sym typeface="Helvetica Neue"/>
              </a:rPr>
              <a:t> </a:t>
            </a:r>
            <a:endParaRPr lang="en-US" b="1" noProof="0" dirty="0"/>
          </a:p>
          <a:p>
            <a:pPr marL="0" lvl="0" indent="0" algn="r" rtl="0">
              <a:lnSpc>
                <a:spcPct val="115000"/>
              </a:lnSpc>
              <a:spcBef>
                <a:spcPts val="0"/>
              </a:spcBef>
              <a:spcAft>
                <a:spcPts val="0"/>
              </a:spcAft>
              <a:buNone/>
            </a:pPr>
            <a:r>
              <a:rPr lang="en-US" noProof="0" dirty="0">
                <a:solidFill>
                  <a:srgbClr val="000000"/>
                </a:solidFill>
                <a:latin typeface="Helvetica Neue Light" panose="020B0604020202020204" charset="0"/>
                <a:ea typeface="Helvetica Neue"/>
                <a:cs typeface="Helvetica Neue"/>
                <a:sym typeface="Helvetica Neue"/>
              </a:rPr>
              <a:t> </a:t>
            </a:r>
            <a:endParaRPr lang="en-US" noProof="0" dirty="0"/>
          </a:p>
        </p:txBody>
      </p:sp>
      <p:sp>
        <p:nvSpPr>
          <p:cNvPr id="276" name="Google Shape;276;p30"/>
          <p:cNvSpPr txBox="1"/>
          <p:nvPr/>
        </p:nvSpPr>
        <p:spPr>
          <a:xfrm>
            <a:off x="564976" y="352582"/>
            <a:ext cx="4481586" cy="6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b="1" noProof="0" dirty="0">
                <a:solidFill>
                  <a:schemeClr val="dk1"/>
                </a:solidFill>
                <a:latin typeface="Helvetica Neue Light" panose="020B0604020202020204" charset="0"/>
                <a:ea typeface="Helvetica Neue"/>
                <a:cs typeface="Helvetica Neue"/>
                <a:sym typeface="Helvetica Neue"/>
              </a:rPr>
              <a:t>Questions? </a:t>
            </a:r>
            <a:r>
              <a:rPr lang="en-US" sz="2800" noProof="0" dirty="0">
                <a:solidFill>
                  <a:schemeClr val="dk1"/>
                </a:solidFill>
                <a:latin typeface="Helvetica Neue Light" panose="020B0604020202020204" charset="0"/>
                <a:ea typeface="Helvetica Neue"/>
                <a:cs typeface="Helvetica Neue"/>
                <a:sym typeface="Helvetica Neue"/>
              </a:rPr>
              <a:t>Thank you</a:t>
            </a:r>
          </a:p>
        </p:txBody>
      </p:sp>
      <p:sp>
        <p:nvSpPr>
          <p:cNvPr id="17" name="TextBox 16">
            <a:extLst>
              <a:ext uri="{FF2B5EF4-FFF2-40B4-BE49-F238E27FC236}">
                <a16:creationId xmlns:a16="http://schemas.microsoft.com/office/drawing/2014/main" id="{6751069C-E73E-E0BE-A6D9-56BC583EF3FF}"/>
              </a:ext>
            </a:extLst>
          </p:cNvPr>
          <p:cNvSpPr txBox="1"/>
          <p:nvPr/>
        </p:nvSpPr>
        <p:spPr>
          <a:xfrm>
            <a:off x="6929718" y="2391258"/>
            <a:ext cx="1833607" cy="574966"/>
          </a:xfrm>
          <a:prstGeom prst="rect">
            <a:avLst/>
          </a:prstGeom>
          <a:noFill/>
        </p:spPr>
        <p:txBody>
          <a:bodyPr wrap="square">
            <a:spAutoFit/>
          </a:bodyPr>
          <a:lstStyle/>
          <a:p>
            <a:pPr marL="0" lvl="0" indent="0" algn="r" rtl="0">
              <a:lnSpc>
                <a:spcPct val="115000"/>
              </a:lnSpc>
              <a:spcBef>
                <a:spcPts val="0"/>
              </a:spcBef>
              <a:spcAft>
                <a:spcPts val="0"/>
              </a:spcAft>
              <a:buNone/>
            </a:pPr>
            <a:r>
              <a:rPr lang="en-US" noProof="0" dirty="0">
                <a:solidFill>
                  <a:schemeClr val="dk1"/>
                </a:solidFill>
                <a:latin typeface="Helvetica Neue Light" panose="020B0604020202020204" charset="0"/>
                <a:ea typeface="Helvetica Neue"/>
                <a:cs typeface="Helvetica Neue"/>
                <a:sym typeface="Helvetica Neue"/>
              </a:rPr>
              <a:t>Published in </a:t>
            </a:r>
          </a:p>
          <a:p>
            <a:pPr marL="0" lvl="0" indent="0" algn="r" rtl="0">
              <a:lnSpc>
                <a:spcPct val="115000"/>
              </a:lnSpc>
              <a:spcBef>
                <a:spcPts val="0"/>
              </a:spcBef>
              <a:spcAft>
                <a:spcPts val="0"/>
              </a:spcAft>
              <a:buNone/>
            </a:pPr>
            <a:r>
              <a:rPr lang="en-US" i="1" noProof="0" dirty="0">
                <a:solidFill>
                  <a:schemeClr val="dk1"/>
                </a:solidFill>
                <a:latin typeface="Helvetica Neue Light" panose="020B0604020202020204" charset="0"/>
                <a:ea typeface="Helvetica Neue"/>
                <a:cs typeface="Helvetica Neue"/>
                <a:sym typeface="Helvetica Neue"/>
              </a:rPr>
              <a:t>IEEE TRPMS</a:t>
            </a:r>
            <a:r>
              <a:rPr lang="en-US" noProof="0" dirty="0">
                <a:solidFill>
                  <a:schemeClr val="dk1"/>
                </a:solidFill>
                <a:latin typeface="Helvetica Neue Light" panose="020B0604020202020204" charset="0"/>
                <a:ea typeface="Helvetica Neue"/>
                <a:cs typeface="Helvetica Neue"/>
                <a:sym typeface="Helvetica Neue"/>
              </a:rPr>
              <a:t>, 2025</a:t>
            </a:r>
          </a:p>
        </p:txBody>
      </p:sp>
      <p:pic>
        <p:nvPicPr>
          <p:cNvPr id="4" name="Picture 3" descr="A qr code with text&#10;&#10;Description automatically generated">
            <a:extLst>
              <a:ext uri="{FF2B5EF4-FFF2-40B4-BE49-F238E27FC236}">
                <a16:creationId xmlns:a16="http://schemas.microsoft.com/office/drawing/2014/main" id="{705BE9CD-E290-E231-A35B-FD42C74C78B6}"/>
              </a:ext>
            </a:extLst>
          </p:cNvPr>
          <p:cNvPicPr>
            <a:picLocks noChangeAspect="1"/>
          </p:cNvPicPr>
          <p:nvPr/>
        </p:nvPicPr>
        <p:blipFill>
          <a:blip r:embed="rId4"/>
          <a:stretch>
            <a:fillRect/>
          </a:stretch>
        </p:blipFill>
        <p:spPr>
          <a:xfrm>
            <a:off x="7373166" y="1129784"/>
            <a:ext cx="1304223" cy="1304223"/>
          </a:xfrm>
          <a:prstGeom prst="rect">
            <a:avLst/>
          </a:prstGeom>
        </p:spPr>
      </p:pic>
      <p:pic>
        <p:nvPicPr>
          <p:cNvPr id="7" name="Picture 6" descr="A comparison of a dog's neck&#10;&#10;Description automatically generated">
            <a:extLst>
              <a:ext uri="{FF2B5EF4-FFF2-40B4-BE49-F238E27FC236}">
                <a16:creationId xmlns:a16="http://schemas.microsoft.com/office/drawing/2014/main" id="{EB4664A5-0561-861E-BDF8-9ABBA8326C24}"/>
              </a:ext>
            </a:extLst>
          </p:cNvPr>
          <p:cNvPicPr>
            <a:picLocks noChangeAspect="1"/>
          </p:cNvPicPr>
          <p:nvPr/>
        </p:nvPicPr>
        <p:blipFill>
          <a:blip r:embed="rId5"/>
          <a:stretch>
            <a:fillRect/>
          </a:stretch>
        </p:blipFill>
        <p:spPr>
          <a:xfrm>
            <a:off x="436141" y="1391721"/>
            <a:ext cx="3572760" cy="2949396"/>
          </a:xfrm>
          <a:prstGeom prst="rect">
            <a:avLst/>
          </a:prstGeom>
        </p:spPr>
      </p:pic>
      <p:pic>
        <p:nvPicPr>
          <p:cNvPr id="2" name="Picture 1" descr="A close-up of a skull&#10;&#10;AI-generated content may be incorrect.">
            <a:extLst>
              <a:ext uri="{FF2B5EF4-FFF2-40B4-BE49-F238E27FC236}">
                <a16:creationId xmlns:a16="http://schemas.microsoft.com/office/drawing/2014/main" id="{C1B8311D-59D0-7148-9F47-587E476E0A91}"/>
              </a:ext>
            </a:extLst>
          </p:cNvPr>
          <p:cNvPicPr>
            <a:picLocks noChangeAspect="1"/>
          </p:cNvPicPr>
          <p:nvPr/>
        </p:nvPicPr>
        <p:blipFill>
          <a:blip r:embed="rId6"/>
          <a:srcRect l="20361" t="885" r="2290" b="6196"/>
          <a:stretch/>
        </p:blipFill>
        <p:spPr>
          <a:xfrm>
            <a:off x="4207190" y="1195863"/>
            <a:ext cx="2468773" cy="2965755"/>
          </a:xfrm>
          <a:prstGeom prst="rect">
            <a:avLst/>
          </a:prstGeom>
        </p:spPr>
      </p:pic>
      <p:sp>
        <p:nvSpPr>
          <p:cNvPr id="3" name="TextBox 2">
            <a:extLst>
              <a:ext uri="{FF2B5EF4-FFF2-40B4-BE49-F238E27FC236}">
                <a16:creationId xmlns:a16="http://schemas.microsoft.com/office/drawing/2014/main" id="{EC86A133-1B6A-B7E9-8D65-44A070ADE709}"/>
              </a:ext>
            </a:extLst>
          </p:cNvPr>
          <p:cNvSpPr txBox="1"/>
          <p:nvPr/>
        </p:nvSpPr>
        <p:spPr>
          <a:xfrm>
            <a:off x="6134227" y="4251051"/>
            <a:ext cx="2641864" cy="574966"/>
          </a:xfrm>
          <a:prstGeom prst="rect">
            <a:avLst/>
          </a:prstGeom>
          <a:noFill/>
        </p:spPr>
        <p:txBody>
          <a:bodyPr wrap="square">
            <a:spAutoFit/>
          </a:bodyPr>
          <a:lstStyle/>
          <a:p>
            <a:pPr marL="0" lvl="0" indent="0" algn="r" rtl="0">
              <a:lnSpc>
                <a:spcPct val="115000"/>
              </a:lnSpc>
              <a:spcBef>
                <a:spcPts val="0"/>
              </a:spcBef>
              <a:spcAft>
                <a:spcPts val="0"/>
              </a:spcAft>
              <a:buNone/>
            </a:pPr>
            <a:r>
              <a:rPr lang="en-US" noProof="0" dirty="0">
                <a:solidFill>
                  <a:schemeClr val="tx1"/>
                </a:solidFill>
                <a:latin typeface="Helvetica Neue Light" panose="020B0604020202020204" charset="0"/>
                <a:ea typeface="Helvetica Neue"/>
                <a:cs typeface="Helvetica Neue"/>
                <a:sym typeface="Helvetica Neue"/>
              </a:rPr>
              <a:t>Code is available on GitHub </a:t>
            </a:r>
          </a:p>
          <a:p>
            <a:pPr marL="0" lvl="0" indent="0" algn="r" rtl="0">
              <a:lnSpc>
                <a:spcPct val="115000"/>
              </a:lnSpc>
              <a:spcBef>
                <a:spcPts val="0"/>
              </a:spcBef>
              <a:spcAft>
                <a:spcPts val="0"/>
              </a:spcAft>
              <a:buNone/>
            </a:pPr>
            <a:r>
              <a:rPr lang="en-US" u="sng" dirty="0">
                <a:solidFill>
                  <a:srgbClr val="0097A7"/>
                </a:solidFill>
                <a:latin typeface="Helvetica Neue Light" panose="020B0604020202020204" charset="0"/>
                <a:ea typeface="Helvetica Neue"/>
                <a:cs typeface="Helvetica Neue"/>
                <a:sym typeface="Helvetica Neue"/>
              </a:rPr>
              <a:t>github.com/</a:t>
            </a:r>
            <a:r>
              <a:rPr lang="en-US" u="sng" dirty="0" err="1">
                <a:solidFill>
                  <a:srgbClr val="0097A7"/>
                </a:solidFill>
                <a:latin typeface="Helvetica Neue Light" panose="020B0604020202020204" charset="0"/>
                <a:ea typeface="Helvetica Neue"/>
                <a:cs typeface="Helvetica Neue"/>
                <a:sym typeface="Helvetica Neue"/>
              </a:rPr>
              <a:t>pcabrales</a:t>
            </a:r>
            <a:r>
              <a:rPr lang="en-US" u="sng" dirty="0">
                <a:solidFill>
                  <a:srgbClr val="0097A7"/>
                </a:solidFill>
                <a:latin typeface="Helvetica Neue Light" panose="020B0604020202020204" charset="0"/>
                <a:ea typeface="Helvetica Neue"/>
                <a:cs typeface="Helvetica Neue"/>
                <a:sym typeface="Helvetica Neue"/>
              </a:rPr>
              <a:t>/</a:t>
            </a:r>
            <a:r>
              <a:rPr lang="en-US" u="sng" dirty="0" err="1">
                <a:solidFill>
                  <a:srgbClr val="0097A7"/>
                </a:solidFill>
                <a:latin typeface="Helvetica Neue Light" panose="020B0604020202020204" charset="0"/>
                <a:ea typeface="Helvetica Neue"/>
                <a:cs typeface="Helvetica Neue"/>
                <a:sym typeface="Helvetica Neue"/>
              </a:rPr>
              <a:t>ppw</a:t>
            </a:r>
            <a:endParaRPr lang="en-US" noProof="0" dirty="0">
              <a:solidFill>
                <a:srgbClr val="000000"/>
              </a:solidFill>
              <a:latin typeface="Helvetica Neue Light" panose="020B0604020202020204" charset="0"/>
              <a:ea typeface="Helvetica Neue"/>
              <a:cs typeface="Helvetica Neue"/>
              <a:sym typeface="Helvetica Neue"/>
            </a:endParaRPr>
          </a:p>
        </p:txBody>
      </p:sp>
      <p:pic>
        <p:nvPicPr>
          <p:cNvPr id="6" name="Picture 5" descr="A qr code with a cat&#10;&#10;AI-generated content may be incorrect.">
            <a:extLst>
              <a:ext uri="{FF2B5EF4-FFF2-40B4-BE49-F238E27FC236}">
                <a16:creationId xmlns:a16="http://schemas.microsoft.com/office/drawing/2014/main" id="{B85E4AE1-7B58-92B6-7537-B028826A631B}"/>
              </a:ext>
            </a:extLst>
          </p:cNvPr>
          <p:cNvPicPr>
            <a:picLocks noChangeAspect="1"/>
          </p:cNvPicPr>
          <p:nvPr/>
        </p:nvPicPr>
        <p:blipFill>
          <a:blip r:embed="rId7"/>
          <a:stretch>
            <a:fillRect/>
          </a:stretch>
        </p:blipFill>
        <p:spPr>
          <a:xfrm>
            <a:off x="7455159" y="3055657"/>
            <a:ext cx="1155158" cy="115515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41471F93-F65A-9830-AE5D-0A9F7CB0F5A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3C51850D-8975-2DDC-CCD6-FEC5529AB009}"/>
              </a:ext>
            </a:extLst>
          </p:cNvPr>
          <p:cNvPicPr>
            <a:picLocks noChangeAspect="1"/>
          </p:cNvPicPr>
          <p:nvPr/>
        </p:nvPicPr>
        <p:blipFill>
          <a:blip r:embed="rId3"/>
          <a:stretch>
            <a:fillRect/>
          </a:stretch>
        </p:blipFill>
        <p:spPr>
          <a:xfrm>
            <a:off x="4329965" y="1733316"/>
            <a:ext cx="4453080" cy="3339810"/>
          </a:xfrm>
          <a:prstGeom prst="rect">
            <a:avLst/>
          </a:prstGeom>
        </p:spPr>
      </p:pic>
      <p:sp>
        <p:nvSpPr>
          <p:cNvPr id="67" name="Google Shape;67;p14">
            <a:extLst>
              <a:ext uri="{FF2B5EF4-FFF2-40B4-BE49-F238E27FC236}">
                <a16:creationId xmlns:a16="http://schemas.microsoft.com/office/drawing/2014/main" id="{B3419D84-FB5D-38CC-7856-85D5EAECE5D4}"/>
              </a:ext>
            </a:extLst>
          </p:cNvPr>
          <p:cNvSpPr txBox="1"/>
          <p:nvPr/>
        </p:nvSpPr>
        <p:spPr>
          <a:xfrm>
            <a:off x="726525" y="192375"/>
            <a:ext cx="7843376" cy="72095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noProof="0" dirty="0">
                <a:solidFill>
                  <a:schemeClr val="dk1"/>
                </a:solidFill>
                <a:latin typeface="Helvetica Neue Light" panose="020B0604020202020204" charset="0"/>
                <a:ea typeface="Helvetica Neue"/>
                <a:cs typeface="Helvetica Neue"/>
                <a:sym typeface="Helvetica Neue"/>
              </a:rPr>
              <a:t>Proton </a:t>
            </a:r>
            <a:r>
              <a:rPr lang="en-US" sz="2800" b="1" dirty="0">
                <a:solidFill>
                  <a:schemeClr val="dk1"/>
                </a:solidFill>
                <a:latin typeface="Helvetica Neue Light" panose="020B0604020202020204" charset="0"/>
                <a:ea typeface="Helvetica Neue"/>
                <a:cs typeface="Helvetica Neue"/>
                <a:sym typeface="Helvetica Neue"/>
              </a:rPr>
              <a:t>t</a:t>
            </a:r>
            <a:r>
              <a:rPr lang="en-US" sz="2800" b="1" noProof="0" dirty="0" err="1">
                <a:solidFill>
                  <a:schemeClr val="dk1"/>
                </a:solidFill>
                <a:latin typeface="Helvetica Neue Light" panose="020B0604020202020204" charset="0"/>
                <a:ea typeface="Helvetica Neue"/>
                <a:cs typeface="Helvetica Neue"/>
                <a:sym typeface="Helvetica Neue"/>
              </a:rPr>
              <a:t>herapy</a:t>
            </a:r>
            <a:r>
              <a:rPr lang="en-US" sz="2800" b="1" dirty="0">
                <a:solidFill>
                  <a:schemeClr val="dk1"/>
                </a:solidFill>
                <a:latin typeface="Helvetica Neue Light" panose="020B0604020202020204" charset="0"/>
                <a:ea typeface="Helvetica Neue"/>
                <a:cs typeface="Helvetica Neue"/>
                <a:sym typeface="Helvetica Neue"/>
              </a:rPr>
              <a:t> keeps improving and growing</a:t>
            </a:r>
            <a:endParaRPr lang="en-US" sz="2800" noProof="0" dirty="0">
              <a:solidFill>
                <a:schemeClr val="dk1"/>
              </a:solidFill>
              <a:latin typeface="Helvetica Neue Light" panose="020B0604020202020204" charset="0"/>
              <a:ea typeface="Helvetica Neue"/>
              <a:cs typeface="Helvetica Neue"/>
              <a:sym typeface="Helvetica Neue"/>
            </a:endParaRPr>
          </a:p>
        </p:txBody>
      </p:sp>
      <p:sp>
        <p:nvSpPr>
          <p:cNvPr id="71" name="Google Shape;71;p14">
            <a:extLst>
              <a:ext uri="{FF2B5EF4-FFF2-40B4-BE49-F238E27FC236}">
                <a16:creationId xmlns:a16="http://schemas.microsoft.com/office/drawing/2014/main" id="{C0733A1C-9655-EE49-2070-200409432C0E}"/>
              </a:ext>
            </a:extLst>
          </p:cNvPr>
          <p:cNvSpPr txBox="1"/>
          <p:nvPr/>
        </p:nvSpPr>
        <p:spPr>
          <a:xfrm>
            <a:off x="635059" y="781250"/>
            <a:ext cx="8305741" cy="600134"/>
          </a:xfrm>
          <a:prstGeom prst="rect">
            <a:avLst/>
          </a:prstGeom>
          <a:noFill/>
          <a:ln>
            <a:noFill/>
          </a:ln>
        </p:spPr>
        <p:txBody>
          <a:bodyPr spcFirstLastPara="1" wrap="square" lIns="91425" tIns="91425" rIns="91425" bIns="91425" anchor="t" anchorCtr="0">
            <a:spAutoFit/>
          </a:bodyPr>
          <a:lstStyle/>
          <a:p>
            <a:pPr marL="127000">
              <a:lnSpc>
                <a:spcPct val="150000"/>
              </a:lnSpc>
              <a:buClr>
                <a:schemeClr val="dk1"/>
              </a:buClr>
              <a:buSzPts val="1600"/>
            </a:pPr>
            <a:r>
              <a:rPr lang="en-US" sz="1800" noProof="0" dirty="0">
                <a:solidFill>
                  <a:schemeClr val="dk1"/>
                </a:solidFill>
                <a:latin typeface="Helvetica Neue Light" panose="020B0604020202020204" charset="0"/>
                <a:ea typeface="Helvetica Neue"/>
                <a:cs typeface="Helvetica Neue"/>
                <a:sym typeface="Helvetica Neue"/>
              </a:rPr>
              <a:t>Advances in treatment delivery, adaptation, optimization </a:t>
            </a:r>
            <a:r>
              <a:rPr lang="en-US" sz="1100" noProof="0" dirty="0">
                <a:solidFill>
                  <a:schemeClr val="dk1"/>
                </a:solidFill>
                <a:latin typeface="Helvetica Neue Light" panose="020B0604020202020204" charset="0"/>
                <a:ea typeface="Helvetica Neue"/>
                <a:cs typeface="Helvetica Neue"/>
                <a:sym typeface="Helvetica Neue"/>
              </a:rPr>
              <a:t>[</a:t>
            </a:r>
            <a:r>
              <a:rPr lang="en-US" sz="1100" dirty="0">
                <a:latin typeface="Helvetica Neue" panose="02000503040000020004" pitchFamily="50" charset="-52"/>
                <a:ea typeface="Roboto Light" panose="02000000000000000000" pitchFamily="2" charset="0"/>
              </a:rPr>
              <a:t>Mohan, Prec. </a:t>
            </a:r>
            <a:r>
              <a:rPr lang="en-US" sz="1100" dirty="0" err="1">
                <a:latin typeface="Helvetica Neue" panose="02000503040000020004" pitchFamily="50" charset="-52"/>
                <a:ea typeface="Roboto Light" panose="02000000000000000000" pitchFamily="2" charset="0"/>
              </a:rPr>
              <a:t>Radiat</a:t>
            </a:r>
            <a:r>
              <a:rPr lang="en-US" sz="1100" dirty="0">
                <a:latin typeface="Helvetica Neue" panose="02000503040000020004" pitchFamily="50" charset="-52"/>
                <a:ea typeface="Roboto Light" panose="02000000000000000000" pitchFamily="2" charset="0"/>
              </a:rPr>
              <a:t>. Oncol., 2022</a:t>
            </a:r>
            <a:r>
              <a:rPr lang="en-US" sz="1100" dirty="0">
                <a:solidFill>
                  <a:schemeClr val="dk1"/>
                </a:solidFill>
                <a:latin typeface="Helvetica Neue" panose="02000503040000020004" pitchFamily="50" charset="-52"/>
                <a:ea typeface="Roboto Light" panose="02000000000000000000" pitchFamily="2" charset="0"/>
                <a:sym typeface="Helvetica Neue"/>
              </a:rPr>
              <a:t>]</a:t>
            </a:r>
            <a:endParaRPr lang="en-US" sz="1800" noProof="0" dirty="0">
              <a:solidFill>
                <a:schemeClr val="dk1"/>
              </a:solidFill>
              <a:latin typeface="Helvetica Neue Light" panose="020B0604020202020204" charset="0"/>
              <a:ea typeface="Helvetica Neue"/>
              <a:cs typeface="Helvetica Neue"/>
              <a:sym typeface="Helvetica Neue"/>
            </a:endParaRPr>
          </a:p>
        </p:txBody>
      </p:sp>
      <p:sp>
        <p:nvSpPr>
          <p:cNvPr id="6" name="TextBox 5">
            <a:extLst>
              <a:ext uri="{FF2B5EF4-FFF2-40B4-BE49-F238E27FC236}">
                <a16:creationId xmlns:a16="http://schemas.microsoft.com/office/drawing/2014/main" id="{5B1CD259-1A2F-4DFB-F124-EB0C750F37AD}"/>
              </a:ext>
            </a:extLst>
          </p:cNvPr>
          <p:cNvSpPr txBox="1"/>
          <p:nvPr/>
        </p:nvSpPr>
        <p:spPr>
          <a:xfrm>
            <a:off x="6023445" y="4796127"/>
            <a:ext cx="2668399" cy="276999"/>
          </a:xfrm>
          <a:prstGeom prst="rect">
            <a:avLst/>
          </a:prstGeom>
          <a:noFill/>
        </p:spPr>
        <p:txBody>
          <a:bodyPr wrap="square" rtlCol="0">
            <a:spAutoFit/>
          </a:bodyPr>
          <a:lstStyle/>
          <a:p>
            <a:pPr algn="r"/>
            <a:r>
              <a:rPr lang="en-US" sz="1200" noProof="0" dirty="0">
                <a:latin typeface="Helvetica Neue" panose="02000503040000020004" pitchFamily="50" charset="-52"/>
              </a:rPr>
              <a:t>Source: </a:t>
            </a:r>
            <a:r>
              <a:rPr lang="en-US" sz="1200" noProof="0" dirty="0" err="1">
                <a:solidFill>
                  <a:schemeClr val="tx1"/>
                </a:solidFill>
                <a:latin typeface="Helvetica Neue" panose="02000503040000020004" pitchFamily="50" charset="-52"/>
              </a:rPr>
              <a:t>ptcog.site</a:t>
            </a:r>
            <a:endParaRPr lang="en-US" sz="1200" noProof="0" dirty="0">
              <a:solidFill>
                <a:schemeClr val="tx1"/>
              </a:solidFill>
              <a:latin typeface="Helvetica Neue" panose="02000503040000020004" pitchFamily="50" charset="-52"/>
            </a:endParaRPr>
          </a:p>
        </p:txBody>
      </p:sp>
      <p:sp>
        <p:nvSpPr>
          <p:cNvPr id="10" name="TextBox 9">
            <a:extLst>
              <a:ext uri="{FF2B5EF4-FFF2-40B4-BE49-F238E27FC236}">
                <a16:creationId xmlns:a16="http://schemas.microsoft.com/office/drawing/2014/main" id="{300DC671-F72E-93C1-6EF8-5835F7401156}"/>
              </a:ext>
            </a:extLst>
          </p:cNvPr>
          <p:cNvSpPr txBox="1"/>
          <p:nvPr/>
        </p:nvSpPr>
        <p:spPr>
          <a:xfrm>
            <a:off x="635058" y="1273163"/>
            <a:ext cx="8691821" cy="467116"/>
          </a:xfrm>
          <a:prstGeom prst="rect">
            <a:avLst/>
          </a:prstGeom>
          <a:noFill/>
        </p:spPr>
        <p:txBody>
          <a:bodyPr wrap="square">
            <a:spAutoFit/>
          </a:bodyPr>
          <a:lstStyle/>
          <a:p>
            <a:pPr marL="127000" lvl="0">
              <a:lnSpc>
                <a:spcPct val="150000"/>
              </a:lnSpc>
              <a:buSzPts val="1600"/>
            </a:pPr>
            <a:r>
              <a:rPr lang="en-US" sz="1800" noProof="0" dirty="0">
                <a:solidFill>
                  <a:schemeClr val="dk1"/>
                </a:solidFill>
                <a:latin typeface="Helvetica Neue Light" panose="020B0604020202020204" charset="0"/>
                <a:ea typeface="Helvetica Neue"/>
                <a:cs typeface="Helvetica Neue"/>
                <a:sym typeface="Helvetica Neue"/>
              </a:rPr>
              <a:t>Cumulative evidence: clinical trials for head-and-neck, brain, </a:t>
            </a:r>
            <a:r>
              <a:rPr lang="en-US" sz="1800" b="1" noProof="0" dirty="0">
                <a:solidFill>
                  <a:schemeClr val="dk1"/>
                </a:solidFill>
                <a:latin typeface="Helvetica Neue Light" panose="020B0604020202020204" charset="0"/>
                <a:ea typeface="Helvetica Neue"/>
                <a:cs typeface="Helvetica Neue"/>
                <a:sym typeface="Helvetica Neue"/>
              </a:rPr>
              <a:t>pediatric</a:t>
            </a:r>
            <a:r>
              <a:rPr lang="en-US" sz="1800" noProof="0" dirty="0">
                <a:solidFill>
                  <a:schemeClr val="dk1"/>
                </a:solidFill>
                <a:latin typeface="Helvetica Neue Light" panose="020B0604020202020204" charset="0"/>
                <a:ea typeface="Helvetica Neue"/>
                <a:cs typeface="Helvetica Neue"/>
                <a:sym typeface="Helvetica Neue"/>
              </a:rPr>
              <a:t>…</a:t>
            </a:r>
          </a:p>
        </p:txBody>
      </p:sp>
      <p:pic>
        <p:nvPicPr>
          <p:cNvPr id="2" name="Picture 1">
            <a:extLst>
              <a:ext uri="{FF2B5EF4-FFF2-40B4-BE49-F238E27FC236}">
                <a16:creationId xmlns:a16="http://schemas.microsoft.com/office/drawing/2014/main" id="{0F042D06-23B4-5815-8334-26EDF7751B81}"/>
              </a:ext>
            </a:extLst>
          </p:cNvPr>
          <p:cNvPicPr>
            <a:picLocks noChangeAspect="1"/>
          </p:cNvPicPr>
          <p:nvPr/>
        </p:nvPicPr>
        <p:blipFill>
          <a:blip r:embed="rId4"/>
          <a:srcRect l="17863" t="3740" r="9511" b="14869"/>
          <a:stretch>
            <a:fillRect/>
          </a:stretch>
        </p:blipFill>
        <p:spPr>
          <a:xfrm>
            <a:off x="824764" y="1833983"/>
            <a:ext cx="3381195" cy="2840943"/>
          </a:xfrm>
          <a:prstGeom prst="rect">
            <a:avLst/>
          </a:prstGeom>
        </p:spPr>
      </p:pic>
      <p:sp>
        <p:nvSpPr>
          <p:cNvPr id="13" name="TextBox 12">
            <a:extLst>
              <a:ext uri="{FF2B5EF4-FFF2-40B4-BE49-F238E27FC236}">
                <a16:creationId xmlns:a16="http://schemas.microsoft.com/office/drawing/2014/main" id="{38686FA0-AC43-176B-18EE-79BF8F54D308}"/>
              </a:ext>
            </a:extLst>
          </p:cNvPr>
          <p:cNvSpPr txBox="1"/>
          <p:nvPr/>
        </p:nvSpPr>
        <p:spPr>
          <a:xfrm>
            <a:off x="753404" y="4756822"/>
            <a:ext cx="3818596" cy="276999"/>
          </a:xfrm>
          <a:prstGeom prst="rect">
            <a:avLst/>
          </a:prstGeom>
          <a:noFill/>
        </p:spPr>
        <p:txBody>
          <a:bodyPr wrap="square" rtlCol="0">
            <a:spAutoFit/>
          </a:bodyPr>
          <a:lstStyle/>
          <a:p>
            <a:r>
              <a:rPr lang="en-US" sz="1200" noProof="0" dirty="0">
                <a:solidFill>
                  <a:schemeClr val="tx1"/>
                </a:solidFill>
                <a:latin typeface="Helvetica Neue" panose="02000503040000020004" pitchFamily="50" charset="-52"/>
              </a:rPr>
              <a:t>Proton facility at </a:t>
            </a:r>
            <a:r>
              <a:rPr lang="en-US" sz="1200" noProof="0" dirty="0" err="1">
                <a:solidFill>
                  <a:schemeClr val="tx1"/>
                </a:solidFill>
                <a:latin typeface="Helvetica Neue" panose="02000503040000020004" pitchFamily="50" charset="-52"/>
              </a:rPr>
              <a:t>Clínica</a:t>
            </a:r>
            <a:r>
              <a:rPr lang="en-US" sz="1200" noProof="0" dirty="0">
                <a:solidFill>
                  <a:schemeClr val="tx1"/>
                </a:solidFill>
                <a:latin typeface="Helvetica Neue" panose="02000503040000020004" pitchFamily="50" charset="-52"/>
              </a:rPr>
              <a:t> Universidad de Navarra</a:t>
            </a:r>
          </a:p>
        </p:txBody>
      </p:sp>
    </p:spTree>
    <p:extLst>
      <p:ext uri="{BB962C8B-B14F-4D97-AF65-F5344CB8AC3E}">
        <p14:creationId xmlns:p14="http://schemas.microsoft.com/office/powerpoint/2010/main" val="42872187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noProof="0" dirty="0"/>
              <a:t>Additional material</a:t>
            </a:r>
          </a:p>
        </p:txBody>
      </p:sp>
      <p:sp>
        <p:nvSpPr>
          <p:cNvPr id="282" name="Google Shape;282;p3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lang="en-US" noProof="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2">
          <a:extLst>
            <a:ext uri="{FF2B5EF4-FFF2-40B4-BE49-F238E27FC236}">
              <a16:creationId xmlns:a16="http://schemas.microsoft.com/office/drawing/2014/main" id="{D91B5D4D-93AB-87AF-5B83-0CDC06A88F9F}"/>
            </a:ext>
          </a:extLst>
        </p:cNvPr>
        <p:cNvGrpSpPr/>
        <p:nvPr/>
      </p:nvGrpSpPr>
      <p:grpSpPr>
        <a:xfrm>
          <a:off x="0" y="0"/>
          <a:ext cx="0" cy="0"/>
          <a:chOff x="0" y="0"/>
          <a:chExt cx="0" cy="0"/>
        </a:xfrm>
      </p:grpSpPr>
      <p:sp>
        <p:nvSpPr>
          <p:cNvPr id="275" name="Google Shape;275;p30">
            <a:extLst>
              <a:ext uri="{FF2B5EF4-FFF2-40B4-BE49-F238E27FC236}">
                <a16:creationId xmlns:a16="http://schemas.microsoft.com/office/drawing/2014/main" id="{7B223D47-30B9-5B0C-0E0E-3BF125FF8EF4}"/>
              </a:ext>
            </a:extLst>
          </p:cNvPr>
          <p:cNvSpPr txBox="1"/>
          <p:nvPr/>
        </p:nvSpPr>
        <p:spPr>
          <a:xfrm>
            <a:off x="710200" y="4033910"/>
            <a:ext cx="3074012" cy="1175676"/>
          </a:xfrm>
          <a:prstGeom prst="rect">
            <a:avLst/>
          </a:prstGeom>
          <a:noFill/>
          <a:ln>
            <a:noFill/>
          </a:ln>
        </p:spPr>
        <p:txBody>
          <a:bodyPr spcFirstLastPara="1" wrap="square" lIns="91425" tIns="91425" rIns="91425" bIns="91425" anchor="t" anchorCtr="0">
            <a:spAutoFit/>
          </a:bodyPr>
          <a:lstStyle/>
          <a:p>
            <a:pPr>
              <a:lnSpc>
                <a:spcPct val="115000"/>
              </a:lnSpc>
            </a:pPr>
            <a:r>
              <a:rPr lang="en-US" noProof="0" dirty="0">
                <a:solidFill>
                  <a:srgbClr val="000000"/>
                </a:solidFill>
                <a:latin typeface="Helvetica Neue Light" panose="020B0604020202020204" charset="0"/>
                <a:ea typeface="Helvetica Neue"/>
                <a:cs typeface="Helvetica Neue"/>
                <a:sym typeface="Helvetica Neue"/>
              </a:rPr>
              <a:t>Pablo Cabrales Miró-Granada</a:t>
            </a:r>
            <a:endParaRPr lang="en-US" noProof="0" dirty="0">
              <a:latin typeface="Helvetica Neue Light" panose="020B0604020202020204" charset="0"/>
              <a:ea typeface="Helvetica Neue"/>
              <a:cs typeface="Helvetica Neue"/>
              <a:sym typeface="Helvetica Neue"/>
            </a:endParaRPr>
          </a:p>
          <a:p>
            <a:pPr>
              <a:lnSpc>
                <a:spcPct val="115000"/>
              </a:lnSpc>
            </a:pPr>
            <a:r>
              <a:rPr lang="en-US" noProof="0" dirty="0">
                <a:solidFill>
                  <a:srgbClr val="000000"/>
                </a:solidFill>
                <a:latin typeface="Helvetica Neue Light" panose="020B0604020202020204" charset="0"/>
                <a:ea typeface="Helvetica Neue"/>
                <a:cs typeface="Helvetica Neue"/>
                <a:sym typeface="Helvetica Neue"/>
              </a:rPr>
              <a:t>Grupo de </a:t>
            </a:r>
            <a:r>
              <a:rPr lang="en-US" noProof="0" dirty="0" err="1">
                <a:solidFill>
                  <a:srgbClr val="000000"/>
                </a:solidFill>
                <a:latin typeface="Helvetica Neue Light" panose="020B0604020202020204" charset="0"/>
                <a:ea typeface="Helvetica Neue"/>
                <a:cs typeface="Helvetica Neue"/>
                <a:sym typeface="Helvetica Neue"/>
              </a:rPr>
              <a:t>Física</a:t>
            </a:r>
            <a:r>
              <a:rPr lang="en-US" noProof="0" dirty="0">
                <a:solidFill>
                  <a:srgbClr val="000000"/>
                </a:solidFill>
                <a:latin typeface="Helvetica Neue Light" panose="020B0604020202020204" charset="0"/>
                <a:ea typeface="Helvetica Neue"/>
                <a:cs typeface="Helvetica Neue"/>
                <a:sym typeface="Helvetica Neue"/>
              </a:rPr>
              <a:t> Nuclear @ UCM</a:t>
            </a:r>
            <a:endParaRPr lang="en-US" noProof="0" dirty="0">
              <a:latin typeface="Helvetica Neue Light" panose="020B0604020202020204" charset="0"/>
              <a:ea typeface="Helvetica Neue"/>
              <a:cs typeface="Helvetica Neue"/>
              <a:sym typeface="Helvetica Neue"/>
            </a:endParaRPr>
          </a:p>
          <a:p>
            <a:pPr>
              <a:lnSpc>
                <a:spcPct val="115000"/>
              </a:lnSpc>
            </a:pPr>
            <a:r>
              <a:rPr lang="en-US" u="sng" noProof="0" dirty="0">
                <a:solidFill>
                  <a:srgbClr val="0097A7"/>
                </a:solidFill>
                <a:latin typeface="Helvetica Neue Light" panose="020B0604020202020204" charset="0"/>
                <a:ea typeface="Helvetica Neue"/>
                <a:cs typeface="Helvetica Neue"/>
                <a:sym typeface="Helvetica Neue"/>
                <a:hlinkClick r:id="rId3">
                  <a:extLst>
                    <a:ext uri="{A12FA001-AC4F-418D-AE19-62706E023703}">
                      <ahyp:hlinkClr xmlns:ahyp="http://schemas.microsoft.com/office/drawing/2018/hyperlinkcolor" val="tx"/>
                    </a:ext>
                  </a:extLst>
                </a:hlinkClick>
              </a:rPr>
              <a:t>pcabrale@ucm.es</a:t>
            </a:r>
            <a:r>
              <a:rPr lang="en-US" noProof="0" dirty="0">
                <a:latin typeface="Helvetica Neue Light" panose="020B0604020202020204" charset="0"/>
                <a:ea typeface="Helvetica Neue"/>
                <a:cs typeface="Helvetica Neue"/>
                <a:sym typeface="Helvetica Neue"/>
              </a:rPr>
              <a:t> </a:t>
            </a:r>
            <a:endParaRPr lang="en-US" noProof="0" dirty="0"/>
          </a:p>
          <a:p>
            <a:pPr marL="0" lvl="0" indent="0" rtl="0">
              <a:lnSpc>
                <a:spcPct val="115000"/>
              </a:lnSpc>
              <a:spcBef>
                <a:spcPts val="0"/>
              </a:spcBef>
              <a:spcAft>
                <a:spcPts val="0"/>
              </a:spcAft>
              <a:buNone/>
            </a:pPr>
            <a:r>
              <a:rPr lang="en-US" noProof="0" dirty="0">
                <a:solidFill>
                  <a:srgbClr val="000000"/>
                </a:solidFill>
                <a:latin typeface="Helvetica Neue Light" panose="020B0604020202020204" charset="0"/>
                <a:ea typeface="Helvetica Neue"/>
                <a:cs typeface="Helvetica Neue"/>
                <a:sym typeface="Helvetica Neue"/>
              </a:rPr>
              <a:t> </a:t>
            </a:r>
            <a:endParaRPr lang="en-US" noProof="0" dirty="0"/>
          </a:p>
        </p:txBody>
      </p:sp>
      <p:sp>
        <p:nvSpPr>
          <p:cNvPr id="11" name="TextBox 10">
            <a:extLst>
              <a:ext uri="{FF2B5EF4-FFF2-40B4-BE49-F238E27FC236}">
                <a16:creationId xmlns:a16="http://schemas.microsoft.com/office/drawing/2014/main" id="{C2A9857F-1C02-E6A9-AC73-A4B518026786}"/>
              </a:ext>
            </a:extLst>
          </p:cNvPr>
          <p:cNvSpPr txBox="1"/>
          <p:nvPr/>
        </p:nvSpPr>
        <p:spPr>
          <a:xfrm>
            <a:off x="5811879" y="4046782"/>
            <a:ext cx="2641864" cy="574966"/>
          </a:xfrm>
          <a:prstGeom prst="rect">
            <a:avLst/>
          </a:prstGeom>
          <a:noFill/>
        </p:spPr>
        <p:txBody>
          <a:bodyPr wrap="square">
            <a:spAutoFit/>
          </a:bodyPr>
          <a:lstStyle/>
          <a:p>
            <a:pPr marL="0" lvl="0" indent="0" algn="r" rtl="0">
              <a:lnSpc>
                <a:spcPct val="115000"/>
              </a:lnSpc>
              <a:spcBef>
                <a:spcPts val="0"/>
              </a:spcBef>
              <a:spcAft>
                <a:spcPts val="0"/>
              </a:spcAft>
              <a:buNone/>
            </a:pPr>
            <a:r>
              <a:rPr lang="en-US" noProof="0" dirty="0">
                <a:solidFill>
                  <a:schemeClr val="tx1"/>
                </a:solidFill>
                <a:latin typeface="Helvetica Neue Light" panose="020B0604020202020204" charset="0"/>
                <a:ea typeface="Helvetica Neue"/>
                <a:cs typeface="Helvetica Neue"/>
                <a:sym typeface="Helvetica Neue"/>
              </a:rPr>
              <a:t>Code is available on GitHub </a:t>
            </a:r>
          </a:p>
          <a:p>
            <a:pPr marL="0" lvl="0" indent="0" algn="r" rtl="0">
              <a:lnSpc>
                <a:spcPct val="115000"/>
              </a:lnSpc>
              <a:spcBef>
                <a:spcPts val="0"/>
              </a:spcBef>
              <a:spcAft>
                <a:spcPts val="0"/>
              </a:spcAft>
              <a:buNone/>
            </a:pPr>
            <a:r>
              <a:rPr lang="en-US" u="sng" dirty="0">
                <a:solidFill>
                  <a:srgbClr val="0097A7"/>
                </a:solidFill>
                <a:latin typeface="Helvetica Neue Light" panose="020B0604020202020204" charset="0"/>
                <a:ea typeface="Helvetica Neue"/>
                <a:cs typeface="Helvetica Neue"/>
                <a:sym typeface="Helvetica Neue"/>
              </a:rPr>
              <a:t>github.com/</a:t>
            </a:r>
            <a:r>
              <a:rPr lang="en-US" u="sng" dirty="0" err="1">
                <a:solidFill>
                  <a:srgbClr val="0097A7"/>
                </a:solidFill>
                <a:latin typeface="Helvetica Neue Light" panose="020B0604020202020204" charset="0"/>
                <a:ea typeface="Helvetica Neue"/>
                <a:cs typeface="Helvetica Neue"/>
                <a:sym typeface="Helvetica Neue"/>
              </a:rPr>
              <a:t>pcabrales</a:t>
            </a:r>
            <a:r>
              <a:rPr lang="en-US" u="sng" dirty="0">
                <a:solidFill>
                  <a:srgbClr val="0097A7"/>
                </a:solidFill>
                <a:latin typeface="Helvetica Neue Light" panose="020B0604020202020204" charset="0"/>
                <a:ea typeface="Helvetica Neue"/>
                <a:cs typeface="Helvetica Neue"/>
                <a:sym typeface="Helvetica Neue"/>
              </a:rPr>
              <a:t>/</a:t>
            </a:r>
            <a:r>
              <a:rPr lang="en-US" u="sng" dirty="0" err="1">
                <a:solidFill>
                  <a:srgbClr val="0097A7"/>
                </a:solidFill>
                <a:latin typeface="Helvetica Neue Light" panose="020B0604020202020204" charset="0"/>
                <a:ea typeface="Helvetica Neue"/>
                <a:cs typeface="Helvetica Neue"/>
                <a:sym typeface="Helvetica Neue"/>
              </a:rPr>
              <a:t>ppw</a:t>
            </a:r>
            <a:endParaRPr lang="en-US" noProof="0" dirty="0">
              <a:solidFill>
                <a:srgbClr val="000000"/>
              </a:solidFill>
              <a:latin typeface="Helvetica Neue Light" panose="020B0604020202020204" charset="0"/>
              <a:ea typeface="Helvetica Neue"/>
              <a:cs typeface="Helvetica Neue"/>
              <a:sym typeface="Helvetica Neue"/>
            </a:endParaRPr>
          </a:p>
        </p:txBody>
      </p:sp>
      <p:pic>
        <p:nvPicPr>
          <p:cNvPr id="3" name="Picture 2" descr="A qr code with a cat&#10;&#10;AI-generated content may be incorrect.">
            <a:extLst>
              <a:ext uri="{FF2B5EF4-FFF2-40B4-BE49-F238E27FC236}">
                <a16:creationId xmlns:a16="http://schemas.microsoft.com/office/drawing/2014/main" id="{F8A1CEEB-DCE3-67F6-3AA4-1FA657675DE9}"/>
              </a:ext>
            </a:extLst>
          </p:cNvPr>
          <p:cNvPicPr>
            <a:picLocks noChangeAspect="1"/>
          </p:cNvPicPr>
          <p:nvPr/>
        </p:nvPicPr>
        <p:blipFill>
          <a:blip r:embed="rId4"/>
          <a:stretch>
            <a:fillRect/>
          </a:stretch>
        </p:blipFill>
        <p:spPr>
          <a:xfrm>
            <a:off x="7107022" y="2691980"/>
            <a:ext cx="1279649" cy="1279649"/>
          </a:xfrm>
          <a:prstGeom prst="rect">
            <a:avLst/>
          </a:prstGeom>
        </p:spPr>
      </p:pic>
      <p:sp>
        <p:nvSpPr>
          <p:cNvPr id="8" name="Google Shape;254;p28">
            <a:extLst>
              <a:ext uri="{FF2B5EF4-FFF2-40B4-BE49-F238E27FC236}">
                <a16:creationId xmlns:a16="http://schemas.microsoft.com/office/drawing/2014/main" id="{2AE4A0B2-845B-9DA8-61F1-71A7C3D5BC1A}"/>
              </a:ext>
            </a:extLst>
          </p:cNvPr>
          <p:cNvSpPr txBox="1"/>
          <p:nvPr/>
        </p:nvSpPr>
        <p:spPr>
          <a:xfrm>
            <a:off x="710200" y="192375"/>
            <a:ext cx="4433300" cy="6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300" b="1" noProof="0" dirty="0">
                <a:solidFill>
                  <a:schemeClr val="dk1"/>
                </a:solidFill>
                <a:latin typeface="Helvetica Neue Light" panose="020B0604020202020204" charset="0"/>
                <a:ea typeface="Helvetica Neue"/>
                <a:cs typeface="Helvetica Neue"/>
                <a:sym typeface="Helvetica Neue"/>
              </a:rPr>
              <a:t>Questions? </a:t>
            </a:r>
            <a:r>
              <a:rPr lang="en-US" sz="2300" noProof="0" dirty="0">
                <a:solidFill>
                  <a:schemeClr val="dk1"/>
                </a:solidFill>
                <a:latin typeface="Helvetica Neue Light" panose="020B0604020202020204" charset="0"/>
                <a:ea typeface="Helvetica Neue"/>
                <a:cs typeface="Helvetica Neue"/>
                <a:sym typeface="Helvetica Neue"/>
              </a:rPr>
              <a:t>Thank you</a:t>
            </a:r>
          </a:p>
        </p:txBody>
      </p:sp>
      <p:pic>
        <p:nvPicPr>
          <p:cNvPr id="20" name="Picture 19" descr="A close-up of a skull&#10;&#10;AI-generated content may be incorrect.">
            <a:extLst>
              <a:ext uri="{FF2B5EF4-FFF2-40B4-BE49-F238E27FC236}">
                <a16:creationId xmlns:a16="http://schemas.microsoft.com/office/drawing/2014/main" id="{6B946642-DC0C-3DEA-8544-9EE03670E1A6}"/>
              </a:ext>
            </a:extLst>
          </p:cNvPr>
          <p:cNvPicPr>
            <a:picLocks noChangeAspect="1"/>
          </p:cNvPicPr>
          <p:nvPr/>
        </p:nvPicPr>
        <p:blipFill>
          <a:blip r:embed="rId5"/>
          <a:srcRect l="20361" t="885" r="2290" b="6196"/>
          <a:stretch/>
        </p:blipFill>
        <p:spPr>
          <a:xfrm>
            <a:off x="3996744" y="810675"/>
            <a:ext cx="2631263" cy="3160954"/>
          </a:xfrm>
          <a:prstGeom prst="rect">
            <a:avLst/>
          </a:prstGeom>
        </p:spPr>
      </p:pic>
      <p:pic>
        <p:nvPicPr>
          <p:cNvPr id="21" name="Picture 20" descr="A black background with white letters&#10;&#10;AI-generated content may be incorrect.">
            <a:extLst>
              <a:ext uri="{FF2B5EF4-FFF2-40B4-BE49-F238E27FC236}">
                <a16:creationId xmlns:a16="http://schemas.microsoft.com/office/drawing/2014/main" id="{C9F16EA0-2170-2F32-746E-7EAA77D79991}"/>
              </a:ext>
            </a:extLst>
          </p:cNvPr>
          <p:cNvPicPr>
            <a:picLocks noChangeAspect="1"/>
          </p:cNvPicPr>
          <p:nvPr/>
        </p:nvPicPr>
        <p:blipFill>
          <a:blip r:embed="rId6"/>
          <a:stretch>
            <a:fillRect/>
          </a:stretch>
        </p:blipFill>
        <p:spPr>
          <a:xfrm>
            <a:off x="4008936" y="3475083"/>
            <a:ext cx="1599211" cy="533070"/>
          </a:xfrm>
          <a:prstGeom prst="rect">
            <a:avLst/>
          </a:prstGeom>
        </p:spPr>
      </p:pic>
      <p:pic>
        <p:nvPicPr>
          <p:cNvPr id="6" name="Picture 5" descr="A hand holding a plaque&#10;&#10;AI-generated content may be incorrect.">
            <a:extLst>
              <a:ext uri="{FF2B5EF4-FFF2-40B4-BE49-F238E27FC236}">
                <a16:creationId xmlns:a16="http://schemas.microsoft.com/office/drawing/2014/main" id="{D829B58A-4098-2E89-C82F-A6071ED25286}"/>
              </a:ext>
            </a:extLst>
          </p:cNvPr>
          <p:cNvPicPr>
            <a:picLocks noChangeAspect="1"/>
          </p:cNvPicPr>
          <p:nvPr/>
        </p:nvPicPr>
        <p:blipFill>
          <a:blip r:embed="rId7"/>
          <a:stretch>
            <a:fillRect/>
          </a:stretch>
        </p:blipFill>
        <p:spPr>
          <a:xfrm>
            <a:off x="757329" y="810675"/>
            <a:ext cx="2644239" cy="3211312"/>
          </a:xfrm>
          <a:prstGeom prst="rect">
            <a:avLst/>
          </a:prstGeom>
        </p:spPr>
      </p:pic>
    </p:spTree>
    <p:extLst>
      <p:ext uri="{BB962C8B-B14F-4D97-AF65-F5344CB8AC3E}">
        <p14:creationId xmlns:p14="http://schemas.microsoft.com/office/powerpoint/2010/main" val="3431159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2">
          <a:extLst>
            <a:ext uri="{FF2B5EF4-FFF2-40B4-BE49-F238E27FC236}">
              <a16:creationId xmlns:a16="http://schemas.microsoft.com/office/drawing/2014/main" id="{55FE1FB4-8501-DF62-54CA-D2078050BC39}"/>
            </a:ext>
          </a:extLst>
        </p:cNvPr>
        <p:cNvGrpSpPr/>
        <p:nvPr/>
      </p:nvGrpSpPr>
      <p:grpSpPr>
        <a:xfrm>
          <a:off x="0" y="0"/>
          <a:ext cx="0" cy="0"/>
          <a:chOff x="0" y="0"/>
          <a:chExt cx="0" cy="0"/>
        </a:xfrm>
      </p:grpSpPr>
      <p:sp>
        <p:nvSpPr>
          <p:cNvPr id="275" name="Google Shape;275;p30">
            <a:extLst>
              <a:ext uri="{FF2B5EF4-FFF2-40B4-BE49-F238E27FC236}">
                <a16:creationId xmlns:a16="http://schemas.microsoft.com/office/drawing/2014/main" id="{BEB6CCD3-24C1-B435-CC4E-D46D768E2360}"/>
              </a:ext>
            </a:extLst>
          </p:cNvPr>
          <p:cNvSpPr txBox="1"/>
          <p:nvPr/>
        </p:nvSpPr>
        <p:spPr>
          <a:xfrm>
            <a:off x="667564" y="3654573"/>
            <a:ext cx="3074012" cy="1423436"/>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endParaRPr lang="en-US" noProof="0" dirty="0">
              <a:solidFill>
                <a:srgbClr val="000000"/>
              </a:solidFill>
              <a:latin typeface="Helvetica Neue Light" panose="020B0604020202020204" charset="0"/>
              <a:ea typeface="Helvetica Neue"/>
              <a:cs typeface="Helvetica Neue"/>
              <a:sym typeface="Helvetica Neue"/>
            </a:endParaRPr>
          </a:p>
          <a:p>
            <a:pPr>
              <a:lnSpc>
                <a:spcPct val="115000"/>
              </a:lnSpc>
            </a:pPr>
            <a:r>
              <a:rPr lang="en-US" noProof="0" dirty="0">
                <a:solidFill>
                  <a:srgbClr val="000000"/>
                </a:solidFill>
                <a:latin typeface="Helvetica Neue Light" panose="020B0604020202020204" charset="0"/>
                <a:ea typeface="Helvetica Neue"/>
                <a:cs typeface="Helvetica Neue"/>
                <a:sym typeface="Helvetica Neue"/>
              </a:rPr>
              <a:t>Pablo Cabrales Miró-Granada</a:t>
            </a:r>
            <a:endParaRPr lang="en-US" noProof="0" dirty="0">
              <a:latin typeface="Helvetica Neue Light" panose="020B0604020202020204" charset="0"/>
              <a:ea typeface="Helvetica Neue"/>
              <a:cs typeface="Helvetica Neue"/>
              <a:sym typeface="Helvetica Neue"/>
            </a:endParaRPr>
          </a:p>
          <a:p>
            <a:pPr>
              <a:lnSpc>
                <a:spcPct val="115000"/>
              </a:lnSpc>
            </a:pPr>
            <a:r>
              <a:rPr lang="en-US" noProof="0" dirty="0">
                <a:solidFill>
                  <a:srgbClr val="000000"/>
                </a:solidFill>
                <a:latin typeface="Helvetica Neue Light" panose="020B0604020202020204" charset="0"/>
                <a:ea typeface="Helvetica Neue"/>
                <a:cs typeface="Helvetica Neue"/>
                <a:sym typeface="Helvetica Neue"/>
              </a:rPr>
              <a:t>Grupo de </a:t>
            </a:r>
            <a:r>
              <a:rPr lang="en-US" noProof="0" dirty="0" err="1">
                <a:solidFill>
                  <a:srgbClr val="000000"/>
                </a:solidFill>
                <a:latin typeface="Helvetica Neue Light" panose="020B0604020202020204" charset="0"/>
                <a:ea typeface="Helvetica Neue"/>
                <a:cs typeface="Helvetica Neue"/>
                <a:sym typeface="Helvetica Neue"/>
              </a:rPr>
              <a:t>Física</a:t>
            </a:r>
            <a:r>
              <a:rPr lang="en-US" noProof="0" dirty="0">
                <a:solidFill>
                  <a:srgbClr val="000000"/>
                </a:solidFill>
                <a:latin typeface="Helvetica Neue Light" panose="020B0604020202020204" charset="0"/>
                <a:ea typeface="Helvetica Neue"/>
                <a:cs typeface="Helvetica Neue"/>
                <a:sym typeface="Helvetica Neue"/>
              </a:rPr>
              <a:t> Nuclear @ UCM</a:t>
            </a:r>
            <a:endParaRPr lang="en-US" noProof="0" dirty="0">
              <a:latin typeface="Helvetica Neue Light" panose="020B0604020202020204" charset="0"/>
              <a:ea typeface="Helvetica Neue"/>
              <a:cs typeface="Helvetica Neue"/>
              <a:sym typeface="Helvetica Neue"/>
            </a:endParaRPr>
          </a:p>
          <a:p>
            <a:pPr>
              <a:lnSpc>
                <a:spcPct val="115000"/>
              </a:lnSpc>
            </a:pPr>
            <a:r>
              <a:rPr lang="en-US" u="sng" noProof="0" dirty="0">
                <a:solidFill>
                  <a:srgbClr val="0097A7"/>
                </a:solidFill>
                <a:latin typeface="Helvetica Neue Light" panose="020B0604020202020204" charset="0"/>
                <a:ea typeface="Helvetica Neue"/>
                <a:cs typeface="Helvetica Neue"/>
                <a:sym typeface="Helvetica Neue"/>
                <a:hlinkClick r:id="rId3">
                  <a:extLst>
                    <a:ext uri="{A12FA001-AC4F-418D-AE19-62706E023703}">
                      <ahyp:hlinkClr xmlns:ahyp="http://schemas.microsoft.com/office/drawing/2018/hyperlinkcolor" val="tx"/>
                    </a:ext>
                  </a:extLst>
                </a:hlinkClick>
              </a:rPr>
              <a:t>pcabrale@ucm.es</a:t>
            </a:r>
            <a:r>
              <a:rPr lang="en-US" noProof="0" dirty="0">
                <a:latin typeface="Helvetica Neue Light" panose="020B0604020202020204" charset="0"/>
                <a:ea typeface="Helvetica Neue"/>
                <a:cs typeface="Helvetica Neue"/>
                <a:sym typeface="Helvetica Neue"/>
              </a:rPr>
              <a:t> </a:t>
            </a:r>
            <a:endParaRPr lang="en-US" noProof="0" dirty="0"/>
          </a:p>
          <a:p>
            <a:pPr marL="0" lvl="0" indent="0" rtl="0">
              <a:lnSpc>
                <a:spcPct val="115000"/>
              </a:lnSpc>
              <a:spcBef>
                <a:spcPts val="0"/>
              </a:spcBef>
              <a:spcAft>
                <a:spcPts val="0"/>
              </a:spcAft>
              <a:buNone/>
            </a:pPr>
            <a:r>
              <a:rPr lang="en-US" noProof="0" dirty="0">
                <a:solidFill>
                  <a:srgbClr val="000000"/>
                </a:solidFill>
                <a:latin typeface="Helvetica Neue Light" panose="020B0604020202020204" charset="0"/>
                <a:ea typeface="Helvetica Neue"/>
                <a:cs typeface="Helvetica Neue"/>
                <a:sym typeface="Helvetica Neue"/>
              </a:rPr>
              <a:t> </a:t>
            </a:r>
            <a:endParaRPr lang="en-US" noProof="0" dirty="0"/>
          </a:p>
        </p:txBody>
      </p:sp>
      <p:sp>
        <p:nvSpPr>
          <p:cNvPr id="11" name="TextBox 10">
            <a:extLst>
              <a:ext uri="{FF2B5EF4-FFF2-40B4-BE49-F238E27FC236}">
                <a16:creationId xmlns:a16="http://schemas.microsoft.com/office/drawing/2014/main" id="{65FA918E-3C43-0AE8-AEA1-955008BA6393}"/>
              </a:ext>
            </a:extLst>
          </p:cNvPr>
          <p:cNvSpPr txBox="1"/>
          <p:nvPr/>
        </p:nvSpPr>
        <p:spPr>
          <a:xfrm>
            <a:off x="3804313" y="4194424"/>
            <a:ext cx="2641864" cy="574966"/>
          </a:xfrm>
          <a:prstGeom prst="rect">
            <a:avLst/>
          </a:prstGeom>
          <a:noFill/>
        </p:spPr>
        <p:txBody>
          <a:bodyPr wrap="square">
            <a:spAutoFit/>
          </a:bodyPr>
          <a:lstStyle/>
          <a:p>
            <a:pPr marL="0" lvl="0" indent="0" algn="r" rtl="0">
              <a:lnSpc>
                <a:spcPct val="115000"/>
              </a:lnSpc>
              <a:spcBef>
                <a:spcPts val="0"/>
              </a:spcBef>
              <a:spcAft>
                <a:spcPts val="0"/>
              </a:spcAft>
              <a:buNone/>
            </a:pPr>
            <a:r>
              <a:rPr lang="en-US" noProof="0" dirty="0">
                <a:solidFill>
                  <a:schemeClr val="tx1"/>
                </a:solidFill>
                <a:latin typeface="Helvetica Neue Light" panose="020B0604020202020204" charset="0"/>
                <a:ea typeface="Helvetica Neue"/>
                <a:cs typeface="Helvetica Neue"/>
                <a:sym typeface="Helvetica Neue"/>
              </a:rPr>
              <a:t>Code is available on GitHub </a:t>
            </a:r>
          </a:p>
          <a:p>
            <a:pPr marL="0" lvl="0" indent="0" algn="r" rtl="0">
              <a:lnSpc>
                <a:spcPct val="115000"/>
              </a:lnSpc>
              <a:spcBef>
                <a:spcPts val="0"/>
              </a:spcBef>
              <a:spcAft>
                <a:spcPts val="0"/>
              </a:spcAft>
              <a:buNone/>
            </a:pPr>
            <a:r>
              <a:rPr lang="en-US" u="sng" dirty="0">
                <a:solidFill>
                  <a:srgbClr val="0097A7"/>
                </a:solidFill>
                <a:latin typeface="Helvetica Neue Light" panose="020B0604020202020204" charset="0"/>
                <a:ea typeface="Helvetica Neue"/>
                <a:cs typeface="Helvetica Neue"/>
                <a:sym typeface="Helvetica Neue"/>
              </a:rPr>
              <a:t>github.com/</a:t>
            </a:r>
            <a:r>
              <a:rPr lang="en-US" u="sng" dirty="0" err="1">
                <a:solidFill>
                  <a:srgbClr val="0097A7"/>
                </a:solidFill>
                <a:latin typeface="Helvetica Neue Light" panose="020B0604020202020204" charset="0"/>
                <a:ea typeface="Helvetica Neue"/>
                <a:cs typeface="Helvetica Neue"/>
                <a:sym typeface="Helvetica Neue"/>
              </a:rPr>
              <a:t>pcabrales</a:t>
            </a:r>
            <a:r>
              <a:rPr lang="en-US" u="sng" dirty="0">
                <a:solidFill>
                  <a:srgbClr val="0097A7"/>
                </a:solidFill>
                <a:latin typeface="Helvetica Neue Light" panose="020B0604020202020204" charset="0"/>
                <a:ea typeface="Helvetica Neue"/>
                <a:cs typeface="Helvetica Neue"/>
                <a:sym typeface="Helvetica Neue"/>
              </a:rPr>
              <a:t>/</a:t>
            </a:r>
            <a:r>
              <a:rPr lang="en-US" u="sng" dirty="0" err="1">
                <a:solidFill>
                  <a:srgbClr val="0097A7"/>
                </a:solidFill>
                <a:latin typeface="Helvetica Neue Light" panose="020B0604020202020204" charset="0"/>
                <a:ea typeface="Helvetica Neue"/>
                <a:cs typeface="Helvetica Neue"/>
                <a:sym typeface="Helvetica Neue"/>
              </a:rPr>
              <a:t>ppw</a:t>
            </a:r>
            <a:endParaRPr lang="en-US" noProof="0" dirty="0">
              <a:solidFill>
                <a:srgbClr val="000000"/>
              </a:solidFill>
              <a:latin typeface="Helvetica Neue Light" panose="020B0604020202020204" charset="0"/>
              <a:ea typeface="Helvetica Neue"/>
              <a:cs typeface="Helvetica Neue"/>
              <a:sym typeface="Helvetica Neue"/>
            </a:endParaRPr>
          </a:p>
        </p:txBody>
      </p:sp>
      <p:pic>
        <p:nvPicPr>
          <p:cNvPr id="3" name="Picture 2" descr="A qr code with a cat&#10;&#10;AI-generated content may be incorrect.">
            <a:extLst>
              <a:ext uri="{FF2B5EF4-FFF2-40B4-BE49-F238E27FC236}">
                <a16:creationId xmlns:a16="http://schemas.microsoft.com/office/drawing/2014/main" id="{43FF091B-7A17-8673-E449-03796662F88B}"/>
              </a:ext>
            </a:extLst>
          </p:cNvPr>
          <p:cNvPicPr>
            <a:picLocks noChangeAspect="1"/>
          </p:cNvPicPr>
          <p:nvPr/>
        </p:nvPicPr>
        <p:blipFill>
          <a:blip r:embed="rId4"/>
          <a:stretch>
            <a:fillRect/>
          </a:stretch>
        </p:blipFill>
        <p:spPr>
          <a:xfrm>
            <a:off x="5125245" y="3075957"/>
            <a:ext cx="1103442" cy="1103442"/>
          </a:xfrm>
          <a:prstGeom prst="rect">
            <a:avLst/>
          </a:prstGeom>
        </p:spPr>
      </p:pic>
      <p:sp>
        <p:nvSpPr>
          <p:cNvPr id="8" name="Google Shape;254;p28">
            <a:extLst>
              <a:ext uri="{FF2B5EF4-FFF2-40B4-BE49-F238E27FC236}">
                <a16:creationId xmlns:a16="http://schemas.microsoft.com/office/drawing/2014/main" id="{54D07917-50DD-A0E9-EA0E-84D99A1903A8}"/>
              </a:ext>
            </a:extLst>
          </p:cNvPr>
          <p:cNvSpPr txBox="1"/>
          <p:nvPr/>
        </p:nvSpPr>
        <p:spPr>
          <a:xfrm>
            <a:off x="710200" y="192375"/>
            <a:ext cx="4433300" cy="6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300" b="1" noProof="0" dirty="0">
                <a:solidFill>
                  <a:schemeClr val="dk1"/>
                </a:solidFill>
                <a:latin typeface="Helvetica Neue Light" panose="020B0604020202020204" charset="0"/>
                <a:ea typeface="Helvetica Neue"/>
                <a:cs typeface="Helvetica Neue"/>
                <a:sym typeface="Helvetica Neue"/>
              </a:rPr>
              <a:t>Questions? </a:t>
            </a:r>
            <a:r>
              <a:rPr lang="en-US" sz="2300" noProof="0" dirty="0">
                <a:solidFill>
                  <a:schemeClr val="dk1"/>
                </a:solidFill>
                <a:latin typeface="Helvetica Neue Light" panose="020B0604020202020204" charset="0"/>
                <a:ea typeface="Helvetica Neue"/>
                <a:cs typeface="Helvetica Neue"/>
                <a:sym typeface="Helvetica Neue"/>
              </a:rPr>
              <a:t>Thank you</a:t>
            </a:r>
          </a:p>
        </p:txBody>
      </p:sp>
      <p:pic>
        <p:nvPicPr>
          <p:cNvPr id="12" name="Google Shape;55;p13" title="single-sample-decay-rate-1.png">
            <a:extLst>
              <a:ext uri="{FF2B5EF4-FFF2-40B4-BE49-F238E27FC236}">
                <a16:creationId xmlns:a16="http://schemas.microsoft.com/office/drawing/2014/main" id="{4503FD84-1BFB-1248-DDC5-6ADCAE3AD8C5}"/>
              </a:ext>
            </a:extLst>
          </p:cNvPr>
          <p:cNvPicPr preferRelativeResize="0"/>
          <p:nvPr/>
        </p:nvPicPr>
        <p:blipFill>
          <a:blip r:embed="rId5">
            <a:alphaModFix/>
          </a:blip>
          <a:srcRect l="2361" t="2913" r="42063" b="67294"/>
          <a:stretch/>
        </p:blipFill>
        <p:spPr>
          <a:xfrm>
            <a:off x="730301" y="1056231"/>
            <a:ext cx="5638227" cy="1624693"/>
          </a:xfrm>
          <a:prstGeom prst="rect">
            <a:avLst/>
          </a:prstGeom>
          <a:noFill/>
          <a:ln>
            <a:noFill/>
          </a:ln>
        </p:spPr>
      </p:pic>
      <p:pic>
        <p:nvPicPr>
          <p:cNvPr id="13" name="Google Shape;243;p13">
            <a:extLst>
              <a:ext uri="{FF2B5EF4-FFF2-40B4-BE49-F238E27FC236}">
                <a16:creationId xmlns:a16="http://schemas.microsoft.com/office/drawing/2014/main" id="{0A3FB43E-7E7B-392E-8368-B2B467EFD6A5}"/>
              </a:ext>
            </a:extLst>
          </p:cNvPr>
          <p:cNvPicPr preferRelativeResize="0"/>
          <p:nvPr/>
        </p:nvPicPr>
        <p:blipFill>
          <a:blip r:embed="rId6">
            <a:alphaModFix/>
          </a:blip>
          <a:stretch>
            <a:fillRect/>
          </a:stretch>
        </p:blipFill>
        <p:spPr>
          <a:xfrm>
            <a:off x="2210614" y="2760128"/>
            <a:ext cx="4134764" cy="120052"/>
          </a:xfrm>
          <a:prstGeom prst="rect">
            <a:avLst/>
          </a:prstGeom>
          <a:noFill/>
          <a:ln>
            <a:noFill/>
          </a:ln>
        </p:spPr>
      </p:pic>
      <p:sp>
        <p:nvSpPr>
          <p:cNvPr id="16" name="Google Shape;244;p13">
            <a:extLst>
              <a:ext uri="{FF2B5EF4-FFF2-40B4-BE49-F238E27FC236}">
                <a16:creationId xmlns:a16="http://schemas.microsoft.com/office/drawing/2014/main" id="{C67924F9-4B7D-236F-1A10-D24785B3FAD0}"/>
              </a:ext>
            </a:extLst>
          </p:cNvPr>
          <p:cNvSpPr txBox="1"/>
          <p:nvPr/>
        </p:nvSpPr>
        <p:spPr>
          <a:xfrm>
            <a:off x="2216029" y="2892163"/>
            <a:ext cx="1675172" cy="254372"/>
          </a:xfrm>
          <a:prstGeom prst="rect">
            <a:avLst/>
          </a:prstGeom>
          <a:noFill/>
          <a:ln>
            <a:noFill/>
          </a:ln>
        </p:spPr>
        <p:txBody>
          <a:bodyPr spcFirstLastPara="1" wrap="square" lIns="42136" tIns="42136" rIns="42136" bIns="42136" anchor="t" anchorCtr="0">
            <a:spAutoFit/>
          </a:bodyPr>
          <a:lstStyle/>
          <a:p>
            <a:pPr lvl="0"/>
            <a:r>
              <a:rPr lang="en-US" sz="1100" noProof="0" dirty="0">
                <a:solidFill>
                  <a:schemeClr val="tx1"/>
                </a:solidFill>
                <a:latin typeface="Helvetica Neue Light" panose="020B0604020202020204" charset="0"/>
                <a:ea typeface="Helvetica Neue"/>
                <a:cs typeface="Helvetica Neue"/>
                <a:sym typeface="Helvetica Neue"/>
              </a:rPr>
              <a:t>Washout Rate (</a:t>
            </a:r>
            <a:r>
              <a:rPr lang="en-US" sz="1100" dirty="0">
                <a:solidFill>
                  <a:srgbClr val="434343"/>
                </a:solidFill>
                <a:latin typeface="Helvetica Neue Light" panose="020B0604020202020204" charset="0"/>
                <a:ea typeface="Helvetica Neue"/>
                <a:cs typeface="Helvetica Neue"/>
                <a:sym typeface="Helvetica Neue"/>
              </a:rPr>
              <a:t>min</a:t>
            </a:r>
            <a:r>
              <a:rPr lang="en-US" sz="1100" baseline="30000" dirty="0">
                <a:solidFill>
                  <a:srgbClr val="434343"/>
                </a:solidFill>
                <a:latin typeface="Helvetica Neue Light" panose="020B0604020202020204" charset="0"/>
                <a:ea typeface="Helvetica Neue"/>
                <a:cs typeface="Helvetica Neue"/>
                <a:sym typeface="Helvetica Neue"/>
              </a:rPr>
              <a:t>-1</a:t>
            </a:r>
            <a:r>
              <a:rPr lang="en-US" sz="1100" noProof="0" dirty="0">
                <a:solidFill>
                  <a:schemeClr val="tx1"/>
                </a:solidFill>
                <a:latin typeface="Helvetica Neue Light" panose="020B0604020202020204" charset="0"/>
                <a:ea typeface="Helvetica Neue"/>
                <a:cs typeface="Helvetica Neue"/>
                <a:sym typeface="Helvetica Neue"/>
              </a:rPr>
              <a:t>) </a:t>
            </a:r>
            <a:endParaRPr lang="en-US" sz="1200" noProof="0" dirty="0">
              <a:solidFill>
                <a:schemeClr val="tx1"/>
              </a:solidFill>
            </a:endParaRPr>
          </a:p>
        </p:txBody>
      </p:sp>
      <p:sp>
        <p:nvSpPr>
          <p:cNvPr id="19" name="TextBox 18">
            <a:extLst>
              <a:ext uri="{FF2B5EF4-FFF2-40B4-BE49-F238E27FC236}">
                <a16:creationId xmlns:a16="http://schemas.microsoft.com/office/drawing/2014/main" id="{50B16BA8-B764-6687-4A14-9A2D6F4871D0}"/>
              </a:ext>
            </a:extLst>
          </p:cNvPr>
          <p:cNvSpPr txBox="1"/>
          <p:nvPr/>
        </p:nvSpPr>
        <p:spPr>
          <a:xfrm>
            <a:off x="5125245" y="844992"/>
            <a:ext cx="4572000" cy="307777"/>
          </a:xfrm>
          <a:prstGeom prst="rect">
            <a:avLst/>
          </a:prstGeom>
          <a:noFill/>
        </p:spPr>
        <p:txBody>
          <a:bodyPr wrap="square">
            <a:spAutoFit/>
          </a:bodyPr>
          <a:lstStyle/>
          <a:p>
            <a:r>
              <a:rPr lang="en-US" b="1" noProof="0" dirty="0">
                <a:solidFill>
                  <a:srgbClr val="000000"/>
                </a:solidFill>
                <a:latin typeface="Helvetica Neue Light" panose="020B0604020202020204" charset="0"/>
                <a:ea typeface="Helvetica Neue"/>
                <a:cs typeface="Helvetica Neue"/>
                <a:sym typeface="Helvetica Neue"/>
              </a:rPr>
              <a:t>This work:</a:t>
            </a:r>
            <a:endParaRPr lang="en-US" b="1" dirty="0"/>
          </a:p>
        </p:txBody>
      </p:sp>
      <p:pic>
        <p:nvPicPr>
          <p:cNvPr id="20" name="Picture 19" descr="A close-up of a skull&#10;&#10;AI-generated content may be incorrect.">
            <a:extLst>
              <a:ext uri="{FF2B5EF4-FFF2-40B4-BE49-F238E27FC236}">
                <a16:creationId xmlns:a16="http://schemas.microsoft.com/office/drawing/2014/main" id="{989BD8E9-B880-26A0-048C-C4BF6D2CA27C}"/>
              </a:ext>
            </a:extLst>
          </p:cNvPr>
          <p:cNvPicPr>
            <a:picLocks noChangeAspect="1"/>
          </p:cNvPicPr>
          <p:nvPr/>
        </p:nvPicPr>
        <p:blipFill>
          <a:blip r:embed="rId7"/>
          <a:srcRect l="20361" t="885" r="2290" b="6196"/>
          <a:stretch/>
        </p:blipFill>
        <p:spPr>
          <a:xfrm>
            <a:off x="6471720" y="1315097"/>
            <a:ext cx="2261703" cy="2716999"/>
          </a:xfrm>
          <a:prstGeom prst="rect">
            <a:avLst/>
          </a:prstGeom>
        </p:spPr>
      </p:pic>
      <p:pic>
        <p:nvPicPr>
          <p:cNvPr id="21" name="Picture 20" descr="A black background with white letters&#10;&#10;AI-generated content may be incorrect.">
            <a:extLst>
              <a:ext uri="{FF2B5EF4-FFF2-40B4-BE49-F238E27FC236}">
                <a16:creationId xmlns:a16="http://schemas.microsoft.com/office/drawing/2014/main" id="{F06A3EF9-1B3F-D68F-6A76-B1192426A1DE}"/>
              </a:ext>
            </a:extLst>
          </p:cNvPr>
          <p:cNvPicPr>
            <a:picLocks noChangeAspect="1"/>
          </p:cNvPicPr>
          <p:nvPr/>
        </p:nvPicPr>
        <p:blipFill>
          <a:blip r:embed="rId8"/>
          <a:stretch>
            <a:fillRect/>
          </a:stretch>
        </p:blipFill>
        <p:spPr>
          <a:xfrm>
            <a:off x="6471720" y="3499026"/>
            <a:ext cx="1599211" cy="533070"/>
          </a:xfrm>
          <a:prstGeom prst="rect">
            <a:avLst/>
          </a:prstGeom>
        </p:spPr>
      </p:pic>
    </p:spTree>
    <p:extLst>
      <p:ext uri="{BB962C8B-B14F-4D97-AF65-F5344CB8AC3E}">
        <p14:creationId xmlns:p14="http://schemas.microsoft.com/office/powerpoint/2010/main" val="37055471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cxnSp>
        <p:nvCxnSpPr>
          <p:cNvPr id="287" name="Google Shape;287;p32"/>
          <p:cNvCxnSpPr/>
          <p:nvPr/>
        </p:nvCxnSpPr>
        <p:spPr>
          <a:xfrm>
            <a:off x="9637025" y="561825"/>
            <a:ext cx="130800" cy="0"/>
          </a:xfrm>
          <a:prstGeom prst="straightConnector1">
            <a:avLst/>
          </a:prstGeom>
          <a:noFill/>
          <a:ln w="9525" cap="flat" cmpd="sng">
            <a:solidFill>
              <a:schemeClr val="dk2"/>
            </a:solidFill>
            <a:prstDash val="solid"/>
            <a:round/>
            <a:headEnd type="none" w="med" len="med"/>
            <a:tailEnd type="none" w="med" len="med"/>
          </a:ln>
        </p:spPr>
      </p:cxnSp>
      <p:sp>
        <p:nvSpPr>
          <p:cNvPr id="288" name="Google Shape;288;p32"/>
          <p:cNvSpPr txBox="1"/>
          <p:nvPr/>
        </p:nvSpPr>
        <p:spPr>
          <a:xfrm>
            <a:off x="650775" y="561825"/>
            <a:ext cx="8595600" cy="51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noProof="0" dirty="0">
                <a:solidFill>
                  <a:schemeClr val="dk1"/>
                </a:solidFill>
                <a:latin typeface="Helvetica Neue Light" panose="020B0604020202020204" charset="0"/>
                <a:ea typeface="Helvetica Neue"/>
                <a:cs typeface="Helvetica Neue"/>
                <a:sym typeface="Helvetica Neue"/>
              </a:rPr>
              <a:t>Role of the Vision Transformer: </a:t>
            </a:r>
            <a:r>
              <a:rPr lang="en-US" sz="2300" b="1" noProof="0" dirty="0" err="1">
                <a:solidFill>
                  <a:schemeClr val="dk1"/>
                </a:solidFill>
                <a:latin typeface="Helvetica Neue Light" panose="020B0604020202020204" charset="0"/>
                <a:ea typeface="Helvetica Neue"/>
                <a:cs typeface="Helvetica Neue"/>
                <a:sym typeface="Helvetica Neue"/>
              </a:rPr>
              <a:t>nnUnet</a:t>
            </a:r>
            <a:r>
              <a:rPr lang="en-US" sz="2300" b="1" noProof="0" dirty="0">
                <a:solidFill>
                  <a:schemeClr val="dk1"/>
                </a:solidFill>
                <a:latin typeface="Helvetica Neue Light" panose="020B0604020202020204" charset="0"/>
                <a:ea typeface="Helvetica Neue"/>
                <a:cs typeface="Helvetica Neue"/>
                <a:sym typeface="Helvetica Neue"/>
              </a:rPr>
              <a:t> vs </a:t>
            </a:r>
            <a:r>
              <a:rPr lang="en-US" sz="2300" b="1" noProof="0" dirty="0" err="1">
                <a:solidFill>
                  <a:schemeClr val="dk1"/>
                </a:solidFill>
                <a:latin typeface="Helvetica Neue Light" panose="020B0604020202020204" charset="0"/>
                <a:ea typeface="Helvetica Neue"/>
                <a:cs typeface="Helvetica Neue"/>
                <a:sym typeface="Helvetica Neue"/>
              </a:rPr>
              <a:t>nnFormer</a:t>
            </a:r>
            <a:endParaRPr lang="en-US" sz="2300" b="1" noProof="0" dirty="0">
              <a:solidFill>
                <a:schemeClr val="dk1"/>
              </a:solidFill>
              <a:latin typeface="Helvetica Neue Light" panose="020B0604020202020204" charset="0"/>
              <a:ea typeface="Helvetica Neue"/>
              <a:cs typeface="Helvetica Neue"/>
              <a:sym typeface="Helvetica Neue"/>
            </a:endParaRPr>
          </a:p>
        </p:txBody>
      </p:sp>
      <p:sp>
        <p:nvSpPr>
          <p:cNvPr id="289" name="Google Shape;289;p32"/>
          <p:cNvSpPr txBox="1"/>
          <p:nvPr/>
        </p:nvSpPr>
        <p:spPr>
          <a:xfrm>
            <a:off x="821874" y="3560775"/>
            <a:ext cx="7012200" cy="1336078"/>
          </a:xfrm>
          <a:prstGeom prst="rect">
            <a:avLst/>
          </a:prstGeom>
          <a:noFill/>
          <a:ln>
            <a:noFill/>
          </a:ln>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US" sz="1800" dirty="0">
                <a:solidFill>
                  <a:schemeClr val="dk1"/>
                </a:solidFill>
                <a:latin typeface="Helvetica Neue Light" panose="020B0604020202020204" charset="0"/>
                <a:ea typeface="Helvetica Neue"/>
                <a:cs typeface="Helvetica Neue"/>
                <a:sym typeface="Helvetica Neue"/>
              </a:rPr>
              <a:t>Vision transformers m</a:t>
            </a:r>
            <a:r>
              <a:rPr lang="en-US" sz="1800" noProof="0" dirty="0">
                <a:solidFill>
                  <a:schemeClr val="dk1"/>
                </a:solidFill>
                <a:latin typeface="Helvetica Neue Light" panose="020B0604020202020204" charset="0"/>
                <a:ea typeface="Helvetica Neue"/>
                <a:cs typeface="Helvetica Neue"/>
                <a:sym typeface="Helvetica Neue"/>
              </a:rPr>
              <a:t>ay improve results by capturing correlated effects through the image</a:t>
            </a:r>
          </a:p>
          <a:p>
            <a:pPr marL="285750" lvl="0" indent="-285750" algn="l" rtl="0">
              <a:spcBef>
                <a:spcPts val="0"/>
              </a:spcBef>
              <a:spcAft>
                <a:spcPts val="0"/>
              </a:spcAft>
              <a:buFont typeface="Arial" panose="020B0604020202020204" pitchFamily="34" charset="0"/>
              <a:buChar char="•"/>
            </a:pPr>
            <a:r>
              <a:rPr lang="en-US" sz="1800" dirty="0" err="1">
                <a:solidFill>
                  <a:schemeClr val="dk1"/>
                </a:solidFill>
                <a:latin typeface="Helvetica Neue Light" panose="020B0604020202020204" charset="0"/>
                <a:ea typeface="Helvetica Neue"/>
                <a:cs typeface="Helvetica Neue"/>
                <a:sym typeface="Helvetica Neue"/>
              </a:rPr>
              <a:t>nnFormer</a:t>
            </a:r>
            <a:r>
              <a:rPr lang="en-US" sz="1800" dirty="0">
                <a:solidFill>
                  <a:schemeClr val="dk1"/>
                </a:solidFill>
                <a:latin typeface="Helvetica Neue Light" panose="020B0604020202020204" charset="0"/>
                <a:ea typeface="Helvetica Neue"/>
                <a:cs typeface="Helvetica Neue"/>
                <a:sym typeface="Helvetica Neue"/>
              </a:rPr>
              <a:t> also outperformed (and is </a:t>
            </a:r>
            <a:r>
              <a:rPr lang="en-US" sz="1800" b="1" dirty="0">
                <a:solidFill>
                  <a:schemeClr val="dk1"/>
                </a:solidFill>
                <a:latin typeface="Helvetica Neue Light" panose="020B0604020202020204" charset="0"/>
                <a:ea typeface="Helvetica Neue"/>
                <a:cs typeface="Helvetica Neue"/>
                <a:sym typeface="Helvetica Neue"/>
              </a:rPr>
              <a:t>lighter</a:t>
            </a:r>
            <a:r>
              <a:rPr lang="en-US" sz="1800" dirty="0">
                <a:solidFill>
                  <a:schemeClr val="dk1"/>
                </a:solidFill>
                <a:latin typeface="Helvetica Neue Light" panose="020B0604020202020204" charset="0"/>
                <a:ea typeface="Helvetica Neue"/>
                <a:cs typeface="Helvetica Neue"/>
                <a:sym typeface="Helvetica Neue"/>
              </a:rPr>
              <a:t>) than </a:t>
            </a:r>
            <a:r>
              <a:rPr lang="en-US" sz="1800" dirty="0" err="1">
                <a:solidFill>
                  <a:schemeClr val="dk1"/>
                </a:solidFill>
                <a:latin typeface="Helvetica Neue Light" panose="020B0604020202020204" charset="0"/>
                <a:ea typeface="Helvetica Neue"/>
                <a:cs typeface="Helvetica Neue"/>
                <a:sym typeface="Helvetica Neue"/>
              </a:rPr>
              <a:t>UXNet</a:t>
            </a:r>
            <a:r>
              <a:rPr lang="en-US" sz="1800" dirty="0">
                <a:solidFill>
                  <a:schemeClr val="dk1"/>
                </a:solidFill>
                <a:latin typeface="Helvetica Neue Light" panose="020B0604020202020204" charset="0"/>
                <a:ea typeface="Helvetica Neue"/>
                <a:cs typeface="Helvetica Neue"/>
                <a:sym typeface="Helvetica Neue"/>
              </a:rPr>
              <a:t>, </a:t>
            </a:r>
            <a:r>
              <a:rPr lang="en-US" sz="1800" dirty="0" err="1">
                <a:solidFill>
                  <a:schemeClr val="dk1"/>
                </a:solidFill>
                <a:latin typeface="Helvetica Neue Light" panose="020B0604020202020204" charset="0"/>
                <a:ea typeface="Helvetica Neue"/>
                <a:cs typeface="Helvetica Neue"/>
                <a:sym typeface="Helvetica Neue"/>
              </a:rPr>
              <a:t>SwinUNETR</a:t>
            </a:r>
            <a:r>
              <a:rPr lang="en-US" sz="1800" dirty="0">
                <a:solidFill>
                  <a:schemeClr val="dk1"/>
                </a:solidFill>
                <a:latin typeface="Helvetica Neue Light" panose="020B0604020202020204" charset="0"/>
                <a:ea typeface="Helvetica Neue"/>
                <a:cs typeface="Helvetica Neue"/>
                <a:sym typeface="Helvetica Neue"/>
              </a:rPr>
              <a:t>, </a:t>
            </a:r>
            <a:r>
              <a:rPr lang="en-US" sz="1800" dirty="0" err="1">
                <a:solidFill>
                  <a:schemeClr val="dk1"/>
                </a:solidFill>
                <a:latin typeface="Helvetica Neue Light" panose="020B0604020202020204" charset="0"/>
                <a:ea typeface="Helvetica Neue"/>
                <a:cs typeface="Helvetica Neue"/>
                <a:sym typeface="Helvetica Neue"/>
              </a:rPr>
              <a:t>TransBTS</a:t>
            </a:r>
            <a:r>
              <a:rPr lang="en-US" sz="1800" dirty="0">
                <a:solidFill>
                  <a:schemeClr val="dk1"/>
                </a:solidFill>
                <a:latin typeface="Helvetica Neue Light" panose="020B0604020202020204" charset="0"/>
                <a:ea typeface="Helvetica Neue"/>
                <a:cs typeface="Helvetica Neue"/>
                <a:sym typeface="Helvetica Neue"/>
              </a:rPr>
              <a:t>, attention </a:t>
            </a:r>
            <a:r>
              <a:rPr lang="en-US" sz="1800" dirty="0" err="1">
                <a:solidFill>
                  <a:schemeClr val="dk1"/>
                </a:solidFill>
                <a:latin typeface="Helvetica Neue Light" panose="020B0604020202020204" charset="0"/>
                <a:ea typeface="Helvetica Neue"/>
                <a:cs typeface="Helvetica Neue"/>
                <a:sym typeface="Helvetica Neue"/>
              </a:rPr>
              <a:t>UNet</a:t>
            </a:r>
            <a:r>
              <a:rPr lang="en-US" sz="1800" dirty="0">
                <a:solidFill>
                  <a:schemeClr val="dk1"/>
                </a:solidFill>
                <a:latin typeface="Helvetica Neue Light" panose="020B0604020202020204" charset="0"/>
                <a:ea typeface="Helvetica Neue"/>
                <a:cs typeface="Helvetica Neue"/>
                <a:sym typeface="Helvetica Neue"/>
              </a:rPr>
              <a:t>, vanilla </a:t>
            </a:r>
            <a:r>
              <a:rPr lang="en-US" sz="1800" dirty="0" err="1">
                <a:solidFill>
                  <a:schemeClr val="dk1"/>
                </a:solidFill>
                <a:latin typeface="Helvetica Neue Light" panose="020B0604020202020204" charset="0"/>
                <a:ea typeface="Helvetica Neue"/>
                <a:cs typeface="Helvetica Neue"/>
                <a:sym typeface="Helvetica Neue"/>
              </a:rPr>
              <a:t>UNet</a:t>
            </a:r>
            <a:endParaRPr lang="en-US" sz="1800" noProof="0" dirty="0">
              <a:solidFill>
                <a:schemeClr val="dk1"/>
              </a:solidFill>
              <a:latin typeface="Helvetica Neue Light" panose="020B0604020202020204" charset="0"/>
              <a:ea typeface="Helvetica Neue"/>
              <a:cs typeface="Helvetica Neue"/>
              <a:sym typeface="Helvetica Neue"/>
            </a:endParaRPr>
          </a:p>
        </p:txBody>
      </p:sp>
      <p:pic>
        <p:nvPicPr>
          <p:cNvPr id="290" name="Google Shape;290;p32"/>
          <p:cNvPicPr preferRelativeResize="0"/>
          <p:nvPr/>
        </p:nvPicPr>
        <p:blipFill>
          <a:blip r:embed="rId3">
            <a:alphaModFix/>
          </a:blip>
          <a:stretch>
            <a:fillRect/>
          </a:stretch>
        </p:blipFill>
        <p:spPr>
          <a:xfrm>
            <a:off x="1203416" y="1359618"/>
            <a:ext cx="6249115" cy="191456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6">
          <a:extLst>
            <a:ext uri="{FF2B5EF4-FFF2-40B4-BE49-F238E27FC236}">
              <a16:creationId xmlns:a16="http://schemas.microsoft.com/office/drawing/2014/main" id="{CF080DC9-C5E5-27E4-E6FC-FB3B74E7A972}"/>
            </a:ext>
          </a:extLst>
        </p:cNvPr>
        <p:cNvGrpSpPr/>
        <p:nvPr/>
      </p:nvGrpSpPr>
      <p:grpSpPr>
        <a:xfrm>
          <a:off x="0" y="0"/>
          <a:ext cx="0" cy="0"/>
          <a:chOff x="0" y="0"/>
          <a:chExt cx="0" cy="0"/>
        </a:xfrm>
      </p:grpSpPr>
      <p:cxnSp>
        <p:nvCxnSpPr>
          <p:cNvPr id="287" name="Google Shape;287;p32">
            <a:extLst>
              <a:ext uri="{FF2B5EF4-FFF2-40B4-BE49-F238E27FC236}">
                <a16:creationId xmlns:a16="http://schemas.microsoft.com/office/drawing/2014/main" id="{A2231D78-0C99-2144-F8D4-3BCD76B5E5EC}"/>
              </a:ext>
            </a:extLst>
          </p:cNvPr>
          <p:cNvCxnSpPr/>
          <p:nvPr/>
        </p:nvCxnSpPr>
        <p:spPr>
          <a:xfrm>
            <a:off x="9637025" y="561825"/>
            <a:ext cx="130800" cy="0"/>
          </a:xfrm>
          <a:prstGeom prst="straightConnector1">
            <a:avLst/>
          </a:prstGeom>
          <a:noFill/>
          <a:ln w="9525" cap="flat" cmpd="sng">
            <a:solidFill>
              <a:schemeClr val="dk2"/>
            </a:solidFill>
            <a:prstDash val="solid"/>
            <a:round/>
            <a:headEnd type="none" w="med" len="med"/>
            <a:tailEnd type="none" w="med" len="med"/>
          </a:ln>
        </p:spPr>
      </p:cxnSp>
      <p:sp>
        <p:nvSpPr>
          <p:cNvPr id="288" name="Google Shape;288;p32">
            <a:extLst>
              <a:ext uri="{FF2B5EF4-FFF2-40B4-BE49-F238E27FC236}">
                <a16:creationId xmlns:a16="http://schemas.microsoft.com/office/drawing/2014/main" id="{FE077B35-0000-F5A8-B816-96B415150899}"/>
              </a:ext>
            </a:extLst>
          </p:cNvPr>
          <p:cNvSpPr txBox="1"/>
          <p:nvPr/>
        </p:nvSpPr>
        <p:spPr>
          <a:xfrm>
            <a:off x="650775" y="561825"/>
            <a:ext cx="8595600" cy="51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noProof="0" dirty="0">
                <a:solidFill>
                  <a:schemeClr val="dk1"/>
                </a:solidFill>
                <a:latin typeface="Helvetica Neue Light" panose="020B0604020202020204" charset="0"/>
                <a:ea typeface="Helvetica Neue"/>
                <a:cs typeface="Helvetica Neue"/>
                <a:sym typeface="Helvetica Neue"/>
              </a:rPr>
              <a:t>Role of the Vision Transformer: </a:t>
            </a:r>
            <a:r>
              <a:rPr lang="en-US" sz="2300" b="1" noProof="0" dirty="0" err="1">
                <a:solidFill>
                  <a:schemeClr val="dk1"/>
                </a:solidFill>
                <a:latin typeface="Helvetica Neue Light" panose="020B0604020202020204" charset="0"/>
                <a:ea typeface="Helvetica Neue"/>
                <a:cs typeface="Helvetica Neue"/>
                <a:sym typeface="Helvetica Neue"/>
              </a:rPr>
              <a:t>nnUnet</a:t>
            </a:r>
            <a:r>
              <a:rPr lang="en-US" sz="2300" b="1" noProof="0" dirty="0">
                <a:solidFill>
                  <a:schemeClr val="dk1"/>
                </a:solidFill>
                <a:latin typeface="Helvetica Neue Light" panose="020B0604020202020204" charset="0"/>
                <a:ea typeface="Helvetica Neue"/>
                <a:cs typeface="Helvetica Neue"/>
                <a:sym typeface="Helvetica Neue"/>
              </a:rPr>
              <a:t> vs </a:t>
            </a:r>
            <a:r>
              <a:rPr lang="en-US" sz="2300" b="1" noProof="0" dirty="0" err="1">
                <a:solidFill>
                  <a:schemeClr val="dk1"/>
                </a:solidFill>
                <a:latin typeface="Helvetica Neue Light" panose="020B0604020202020204" charset="0"/>
                <a:ea typeface="Helvetica Neue"/>
                <a:cs typeface="Helvetica Neue"/>
                <a:sym typeface="Helvetica Neue"/>
              </a:rPr>
              <a:t>nnFormer</a:t>
            </a:r>
            <a:endParaRPr lang="en-US" sz="2300" b="1" noProof="0" dirty="0">
              <a:solidFill>
                <a:schemeClr val="dk1"/>
              </a:solidFill>
              <a:latin typeface="Helvetica Neue Light" panose="020B0604020202020204" charset="0"/>
              <a:ea typeface="Helvetica Neue"/>
              <a:cs typeface="Helvetica Neue"/>
              <a:sym typeface="Helvetica Neue"/>
            </a:endParaRPr>
          </a:p>
        </p:txBody>
      </p:sp>
      <p:sp>
        <p:nvSpPr>
          <p:cNvPr id="289" name="Google Shape;289;p32">
            <a:extLst>
              <a:ext uri="{FF2B5EF4-FFF2-40B4-BE49-F238E27FC236}">
                <a16:creationId xmlns:a16="http://schemas.microsoft.com/office/drawing/2014/main" id="{558C2609-2A87-30AC-87A1-A2A67FD1486E}"/>
              </a:ext>
            </a:extLst>
          </p:cNvPr>
          <p:cNvSpPr txBox="1"/>
          <p:nvPr/>
        </p:nvSpPr>
        <p:spPr>
          <a:xfrm>
            <a:off x="842194" y="3649933"/>
            <a:ext cx="7245166" cy="1336078"/>
          </a:xfrm>
          <a:prstGeom prst="rect">
            <a:avLst/>
          </a:prstGeom>
          <a:noFill/>
          <a:ln>
            <a:noFill/>
          </a:ln>
        </p:spPr>
        <p:txBody>
          <a:bodyPr spcFirstLastPara="1" wrap="square" lIns="91425" tIns="91425" rIns="91425" bIns="91425" anchor="t" anchorCtr="0">
            <a:noAutofit/>
          </a:bodyPr>
          <a:lstStyle/>
          <a:p>
            <a:pPr lvl="0" algn="l" rtl="0">
              <a:lnSpc>
                <a:spcPct val="150000"/>
              </a:lnSpc>
              <a:spcBef>
                <a:spcPts val="0"/>
              </a:spcBef>
              <a:spcAft>
                <a:spcPts val="0"/>
              </a:spcAft>
            </a:pPr>
            <a:r>
              <a:rPr lang="en-US" sz="1600" dirty="0">
                <a:solidFill>
                  <a:schemeClr val="dk1"/>
                </a:solidFill>
                <a:latin typeface="Helvetica Neue Light" panose="020B0604020202020204" charset="0"/>
                <a:ea typeface="Helvetica Neue"/>
                <a:cs typeface="Helvetica Neue"/>
                <a:sym typeface="Helvetica Neue"/>
              </a:rPr>
              <a:t>Vision transformer role is greater in </a:t>
            </a:r>
            <a:r>
              <a:rPr lang="en-US" sz="1600" dirty="0" err="1">
                <a:solidFill>
                  <a:schemeClr val="dk1"/>
                </a:solidFill>
                <a:latin typeface="Helvetica Neue Light" panose="020B0604020202020204" charset="0"/>
                <a:ea typeface="Helvetica Neue"/>
                <a:cs typeface="Helvetica Neue"/>
                <a:sym typeface="Helvetica Neue"/>
              </a:rPr>
              <a:t>nnFormer</a:t>
            </a:r>
            <a:r>
              <a:rPr lang="en-US" sz="1600" dirty="0">
                <a:solidFill>
                  <a:schemeClr val="dk1"/>
                </a:solidFill>
                <a:latin typeface="Helvetica Neue Light" panose="020B0604020202020204" charset="0"/>
                <a:ea typeface="Helvetica Neue"/>
                <a:cs typeface="Helvetica Neue"/>
                <a:sym typeface="Helvetica Neue"/>
              </a:rPr>
              <a:t> than other CNN + transformer architectures, may indicate that it is the differential factor </a:t>
            </a:r>
            <a:r>
              <a:rPr lang="en-US" sz="1600" b="1" dirty="0">
                <a:solidFill>
                  <a:schemeClr val="dk1"/>
                </a:solidFill>
                <a:latin typeface="Helvetica Neue Light" panose="020B0604020202020204" charset="0"/>
                <a:ea typeface="Helvetica Neue"/>
                <a:cs typeface="Helvetica Neue"/>
                <a:sym typeface="Helvetica Neue"/>
              </a:rPr>
              <a:t>for our task </a:t>
            </a:r>
            <a:r>
              <a:rPr lang="en-US" sz="1600" dirty="0">
                <a:solidFill>
                  <a:schemeClr val="dk1"/>
                </a:solidFill>
                <a:latin typeface="Helvetica Neue Light" panose="020B0604020202020204" charset="0"/>
                <a:ea typeface="Helvetica Neue"/>
                <a:cs typeface="Helvetica Neue"/>
                <a:sym typeface="Helvetica Neue"/>
              </a:rPr>
              <a:t>(image translation: PET → Dose) where long-term spatial correlations are significant</a:t>
            </a:r>
            <a:endParaRPr lang="en-US" sz="1600" noProof="0" dirty="0">
              <a:solidFill>
                <a:schemeClr val="dk1"/>
              </a:solidFill>
              <a:latin typeface="Helvetica Neue Light" panose="020B0604020202020204" charset="0"/>
              <a:ea typeface="Helvetica Neue"/>
              <a:cs typeface="Helvetica Neue"/>
              <a:sym typeface="Helvetica Neue"/>
            </a:endParaRPr>
          </a:p>
        </p:txBody>
      </p:sp>
      <p:pic>
        <p:nvPicPr>
          <p:cNvPr id="3" name="Picture 2">
            <a:extLst>
              <a:ext uri="{FF2B5EF4-FFF2-40B4-BE49-F238E27FC236}">
                <a16:creationId xmlns:a16="http://schemas.microsoft.com/office/drawing/2014/main" id="{48A6B0FA-7615-7CF4-019E-BAA3E6927AAE}"/>
              </a:ext>
            </a:extLst>
          </p:cNvPr>
          <p:cNvPicPr>
            <a:picLocks noChangeAspect="1"/>
          </p:cNvPicPr>
          <p:nvPr/>
        </p:nvPicPr>
        <p:blipFill>
          <a:blip r:embed="rId3"/>
          <a:srcRect r="47604"/>
          <a:stretch/>
        </p:blipFill>
        <p:spPr>
          <a:xfrm>
            <a:off x="1636295" y="1149282"/>
            <a:ext cx="2508985" cy="2454874"/>
          </a:xfrm>
          <a:prstGeom prst="rect">
            <a:avLst/>
          </a:prstGeom>
        </p:spPr>
      </p:pic>
      <p:sp>
        <p:nvSpPr>
          <p:cNvPr id="6" name="TextBox 5">
            <a:extLst>
              <a:ext uri="{FF2B5EF4-FFF2-40B4-BE49-F238E27FC236}">
                <a16:creationId xmlns:a16="http://schemas.microsoft.com/office/drawing/2014/main" id="{23147622-D184-7EBF-BEA9-0A839762304A}"/>
              </a:ext>
            </a:extLst>
          </p:cNvPr>
          <p:cNvSpPr txBox="1"/>
          <p:nvPr/>
        </p:nvSpPr>
        <p:spPr>
          <a:xfrm>
            <a:off x="6424863" y="1296133"/>
            <a:ext cx="1911417" cy="1168781"/>
          </a:xfrm>
          <a:prstGeom prst="rect">
            <a:avLst/>
          </a:prstGeom>
          <a:noFill/>
        </p:spPr>
        <p:txBody>
          <a:bodyPr wrap="square">
            <a:spAutoFit/>
          </a:bodyPr>
          <a:lstStyle/>
          <a:p>
            <a:pPr>
              <a:lnSpc>
                <a:spcPct val="150000"/>
              </a:lnSpc>
            </a:pPr>
            <a:r>
              <a:rPr lang="en-US" sz="1200" dirty="0">
                <a:latin typeface="Helvetica Neue" panose="02000503040000020004" pitchFamily="50" charset="-52"/>
                <a:ea typeface="Roboto Light" panose="02000000000000000000" pitchFamily="2" charset="0"/>
              </a:rPr>
              <a:t>(For biomedical image segmentation) </a:t>
            </a:r>
          </a:p>
          <a:p>
            <a:pPr>
              <a:lnSpc>
                <a:spcPct val="150000"/>
              </a:lnSpc>
            </a:pPr>
            <a:r>
              <a:rPr lang="en-US" sz="1200" dirty="0">
                <a:latin typeface="Roboto Light" panose="02000000000000000000" pitchFamily="2" charset="0"/>
                <a:ea typeface="Roboto Light" panose="02000000000000000000" pitchFamily="2" charset="0"/>
              </a:rPr>
              <a:t>[Wald</a:t>
            </a:r>
            <a:r>
              <a:rPr lang="en-US" sz="1200" noProof="0" dirty="0">
                <a:latin typeface="Roboto Light" panose="02000000000000000000" pitchFamily="2" charset="0"/>
                <a:ea typeface="Roboto Light" panose="02000000000000000000" pitchFamily="2" charset="0"/>
              </a:rPr>
              <a:t> et al., 2025</a:t>
            </a:r>
          </a:p>
          <a:p>
            <a:pPr>
              <a:lnSpc>
                <a:spcPct val="150000"/>
              </a:lnSpc>
            </a:pPr>
            <a:r>
              <a:rPr lang="en-GB" sz="1200" b="1" i="0" dirty="0">
                <a:solidFill>
                  <a:srgbClr val="000000"/>
                </a:solidFill>
                <a:effectLst/>
                <a:latin typeface="Roboto Light" panose="02000000000000000000" pitchFamily="2" charset="0"/>
                <a:ea typeface="Roboto Light" panose="02000000000000000000" pitchFamily="2" charset="0"/>
              </a:rPr>
              <a:t>arXiv:2503.01835</a:t>
            </a:r>
            <a:r>
              <a:rPr lang="en-US" sz="1200" noProof="0" dirty="0">
                <a:latin typeface="Roboto Light" panose="02000000000000000000" pitchFamily="2" charset="0"/>
                <a:ea typeface="Roboto Light" panose="02000000000000000000" pitchFamily="2" charset="0"/>
              </a:rPr>
              <a:t>]</a:t>
            </a:r>
          </a:p>
        </p:txBody>
      </p:sp>
      <p:pic>
        <p:nvPicPr>
          <p:cNvPr id="10" name="Picture 9">
            <a:extLst>
              <a:ext uri="{FF2B5EF4-FFF2-40B4-BE49-F238E27FC236}">
                <a16:creationId xmlns:a16="http://schemas.microsoft.com/office/drawing/2014/main" id="{CC0AE44D-784B-3797-9408-44D45829C98C}"/>
              </a:ext>
            </a:extLst>
          </p:cNvPr>
          <p:cNvPicPr>
            <a:picLocks noChangeAspect="1"/>
          </p:cNvPicPr>
          <p:nvPr/>
        </p:nvPicPr>
        <p:blipFill>
          <a:blip r:embed="rId4"/>
          <a:stretch>
            <a:fillRect/>
          </a:stretch>
        </p:blipFill>
        <p:spPr>
          <a:xfrm>
            <a:off x="4063999" y="1190502"/>
            <a:ext cx="2317457" cy="2243578"/>
          </a:xfrm>
          <a:prstGeom prst="rect">
            <a:avLst/>
          </a:prstGeom>
        </p:spPr>
      </p:pic>
      <p:pic>
        <p:nvPicPr>
          <p:cNvPr id="11" name="Picture 10">
            <a:extLst>
              <a:ext uri="{FF2B5EF4-FFF2-40B4-BE49-F238E27FC236}">
                <a16:creationId xmlns:a16="http://schemas.microsoft.com/office/drawing/2014/main" id="{AEFDF4FD-09F0-041B-1E60-D0CE6ACE0A07}"/>
              </a:ext>
            </a:extLst>
          </p:cNvPr>
          <p:cNvPicPr>
            <a:picLocks noChangeAspect="1"/>
          </p:cNvPicPr>
          <p:nvPr/>
        </p:nvPicPr>
        <p:blipFill>
          <a:blip r:embed="rId3"/>
          <a:srcRect t="90947" r="47604"/>
          <a:stretch/>
        </p:blipFill>
        <p:spPr>
          <a:xfrm>
            <a:off x="3895331" y="3383280"/>
            <a:ext cx="2508985" cy="222226"/>
          </a:xfrm>
          <a:prstGeom prst="rect">
            <a:avLst/>
          </a:prstGeom>
        </p:spPr>
      </p:pic>
      <p:pic>
        <p:nvPicPr>
          <p:cNvPr id="12" name="Picture 11">
            <a:extLst>
              <a:ext uri="{FF2B5EF4-FFF2-40B4-BE49-F238E27FC236}">
                <a16:creationId xmlns:a16="http://schemas.microsoft.com/office/drawing/2014/main" id="{BFDFF835-2E9E-2C39-B7BD-40E1DF8286BC}"/>
              </a:ext>
            </a:extLst>
          </p:cNvPr>
          <p:cNvPicPr>
            <a:picLocks noChangeAspect="1"/>
          </p:cNvPicPr>
          <p:nvPr/>
        </p:nvPicPr>
        <p:blipFill>
          <a:blip r:embed="rId3"/>
          <a:srcRect l="65365" t="55944" r="3687" b="20304"/>
          <a:stretch/>
        </p:blipFill>
        <p:spPr>
          <a:xfrm>
            <a:off x="4710897" y="2541270"/>
            <a:ext cx="1481945" cy="583087"/>
          </a:xfrm>
          <a:prstGeom prst="rect">
            <a:avLst/>
          </a:prstGeom>
        </p:spPr>
      </p:pic>
      <p:pic>
        <p:nvPicPr>
          <p:cNvPr id="14" name="Picture 13">
            <a:extLst>
              <a:ext uri="{FF2B5EF4-FFF2-40B4-BE49-F238E27FC236}">
                <a16:creationId xmlns:a16="http://schemas.microsoft.com/office/drawing/2014/main" id="{71B303CA-4111-8F7D-1DEB-51B7A29385D7}"/>
              </a:ext>
            </a:extLst>
          </p:cNvPr>
          <p:cNvPicPr>
            <a:picLocks noChangeAspect="1"/>
          </p:cNvPicPr>
          <p:nvPr/>
        </p:nvPicPr>
        <p:blipFill>
          <a:blip r:embed="rId5"/>
          <a:stretch>
            <a:fillRect/>
          </a:stretch>
        </p:blipFill>
        <p:spPr>
          <a:xfrm>
            <a:off x="807720" y="1102953"/>
            <a:ext cx="5617143" cy="2511944"/>
          </a:xfrm>
          <a:prstGeom prst="rect">
            <a:avLst/>
          </a:prstGeom>
        </p:spPr>
      </p:pic>
    </p:spTree>
    <p:extLst>
      <p:ext uri="{BB962C8B-B14F-4D97-AF65-F5344CB8AC3E}">
        <p14:creationId xmlns:p14="http://schemas.microsoft.com/office/powerpoint/2010/main" val="71498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cxnSp>
        <p:nvCxnSpPr>
          <p:cNvPr id="295" name="Google Shape;295;p33"/>
          <p:cNvCxnSpPr/>
          <p:nvPr/>
        </p:nvCxnSpPr>
        <p:spPr>
          <a:xfrm>
            <a:off x="9637025" y="561825"/>
            <a:ext cx="130800" cy="0"/>
          </a:xfrm>
          <a:prstGeom prst="straightConnector1">
            <a:avLst/>
          </a:prstGeom>
          <a:noFill/>
          <a:ln w="9525" cap="flat" cmpd="sng">
            <a:solidFill>
              <a:schemeClr val="dk2"/>
            </a:solidFill>
            <a:prstDash val="solid"/>
            <a:round/>
            <a:headEnd type="none" w="med" len="med"/>
            <a:tailEnd type="none" w="med" len="med"/>
          </a:ln>
        </p:spPr>
      </p:cxnSp>
      <p:sp>
        <p:nvSpPr>
          <p:cNvPr id="296" name="Google Shape;296;p33"/>
          <p:cNvSpPr txBox="1"/>
          <p:nvPr/>
        </p:nvSpPr>
        <p:spPr>
          <a:xfrm>
            <a:off x="710100" y="875175"/>
            <a:ext cx="8433900" cy="4129375"/>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1"/>
              </a:buClr>
              <a:buSzPts val="1800"/>
              <a:buFont typeface="Helvetica Neue"/>
              <a:buChar char="●"/>
            </a:pPr>
            <a:r>
              <a:rPr lang="en-US" sz="1800" noProof="0" dirty="0">
                <a:solidFill>
                  <a:schemeClr val="dk1"/>
                </a:solidFill>
                <a:latin typeface="Helvetica Neue Light" panose="020B0604020202020204" charset="0"/>
                <a:ea typeface="Helvetica Neue"/>
                <a:cs typeface="Helvetica Neue"/>
                <a:sym typeface="Helvetica Neue"/>
              </a:rPr>
              <a:t>Protons leave correlated effect through image</a:t>
            </a:r>
          </a:p>
          <a:p>
            <a:pPr marL="914400" lvl="1" indent="-342900" algn="l" rtl="0">
              <a:lnSpc>
                <a:spcPct val="150000"/>
              </a:lnSpc>
              <a:spcBef>
                <a:spcPts val="0"/>
              </a:spcBef>
              <a:spcAft>
                <a:spcPts val="0"/>
              </a:spcAft>
              <a:buClr>
                <a:schemeClr val="dk1"/>
              </a:buClr>
              <a:buSzPts val="1800"/>
              <a:buFont typeface="Helvetica Neue"/>
              <a:buChar char="○"/>
            </a:pPr>
            <a:r>
              <a:rPr lang="en-US" sz="1800" noProof="0" dirty="0">
                <a:solidFill>
                  <a:schemeClr val="dk1"/>
                </a:solidFill>
                <a:latin typeface="Helvetica Neue Light" panose="020B0604020202020204" charset="0"/>
                <a:ea typeface="Helvetica Neue"/>
                <a:cs typeface="Helvetica Neue"/>
                <a:sym typeface="Helvetica Neue"/>
              </a:rPr>
              <a:t>CNN + Vision Transformers (</a:t>
            </a:r>
            <a:r>
              <a:rPr lang="en-US" sz="1800" noProof="0" dirty="0" err="1">
                <a:solidFill>
                  <a:schemeClr val="dk1"/>
                </a:solidFill>
                <a:latin typeface="Helvetica Neue Light" panose="020B0604020202020204" charset="0"/>
                <a:ea typeface="Helvetica Neue"/>
                <a:cs typeface="Helvetica Neue"/>
                <a:sym typeface="Helvetica Neue"/>
              </a:rPr>
              <a:t>nnFormer</a:t>
            </a:r>
            <a:r>
              <a:rPr lang="en-US" sz="1800" noProof="0" dirty="0">
                <a:solidFill>
                  <a:schemeClr val="dk1"/>
                </a:solidFill>
                <a:latin typeface="Helvetica Neue Light" panose="020B0604020202020204" charset="0"/>
                <a:ea typeface="Helvetica Neue"/>
                <a:cs typeface="Helvetica Neue"/>
                <a:sym typeface="Helvetica Neue"/>
              </a:rPr>
              <a:t>) better than </a:t>
            </a:r>
          </a:p>
          <a:p>
            <a:pPr marL="914400" lvl="0" indent="0" algn="l" rtl="0">
              <a:lnSpc>
                <a:spcPct val="150000"/>
              </a:lnSpc>
              <a:spcBef>
                <a:spcPts val="0"/>
              </a:spcBef>
              <a:spcAft>
                <a:spcPts val="0"/>
              </a:spcAft>
              <a:buNone/>
            </a:pPr>
            <a:r>
              <a:rPr lang="en-US" sz="1800" noProof="0" dirty="0">
                <a:solidFill>
                  <a:schemeClr val="dk1"/>
                </a:solidFill>
                <a:latin typeface="Helvetica Neue Light" panose="020B0604020202020204" charset="0"/>
                <a:ea typeface="Helvetica Neue"/>
                <a:cs typeface="Helvetica Neue"/>
                <a:sym typeface="Helvetica Neue"/>
              </a:rPr>
              <a:t>pure CNN (</a:t>
            </a:r>
            <a:r>
              <a:rPr lang="en-US" sz="1800" noProof="0" dirty="0" err="1">
                <a:solidFill>
                  <a:schemeClr val="dk1"/>
                </a:solidFill>
                <a:latin typeface="Helvetica Neue Light" panose="020B0604020202020204" charset="0"/>
                <a:ea typeface="Helvetica Neue"/>
                <a:cs typeface="Helvetica Neue"/>
                <a:sym typeface="Helvetica Neue"/>
              </a:rPr>
              <a:t>nnUnet</a:t>
            </a:r>
            <a:r>
              <a:rPr lang="en-US" sz="1800" noProof="0" dirty="0">
                <a:solidFill>
                  <a:schemeClr val="dk1"/>
                </a:solidFill>
                <a:latin typeface="Helvetica Neue Light" panose="020B0604020202020204" charset="0"/>
                <a:ea typeface="Helvetica Neue"/>
                <a:cs typeface="Helvetica Neue"/>
                <a:sym typeface="Helvetica Neue"/>
              </a:rPr>
              <a:t>)?</a:t>
            </a:r>
          </a:p>
          <a:p>
            <a:pPr marL="914400" lvl="1" indent="-342900" algn="l" rtl="0">
              <a:lnSpc>
                <a:spcPct val="150000"/>
              </a:lnSpc>
              <a:spcBef>
                <a:spcPts val="0"/>
              </a:spcBef>
              <a:spcAft>
                <a:spcPts val="0"/>
              </a:spcAft>
              <a:buClr>
                <a:schemeClr val="dk1"/>
              </a:buClr>
              <a:buSzPts val="1800"/>
              <a:buFont typeface="Helvetica Neue"/>
              <a:buChar char="○"/>
            </a:pPr>
            <a:r>
              <a:rPr lang="en-US" sz="1800" noProof="0" dirty="0">
                <a:solidFill>
                  <a:schemeClr val="dk1"/>
                </a:solidFill>
                <a:latin typeface="Helvetica Neue Light" panose="020B0604020202020204" charset="0"/>
                <a:ea typeface="Helvetica Neue"/>
                <a:cs typeface="Helvetica Neue"/>
                <a:sym typeface="Helvetica Neue"/>
              </a:rPr>
              <a:t>Compared architectures (detailed later)</a:t>
            </a:r>
          </a:p>
          <a:p>
            <a:pPr marL="457200" lvl="0" indent="-342900" algn="l" rtl="0">
              <a:lnSpc>
                <a:spcPct val="150000"/>
              </a:lnSpc>
              <a:spcBef>
                <a:spcPts val="0"/>
              </a:spcBef>
              <a:spcAft>
                <a:spcPts val="0"/>
              </a:spcAft>
              <a:buClr>
                <a:schemeClr val="dk1"/>
              </a:buClr>
              <a:buSzPts val="1800"/>
              <a:buFont typeface="Helvetica Neue"/>
              <a:buChar char="●"/>
            </a:pPr>
            <a:r>
              <a:rPr lang="en-US" sz="1800" noProof="0" dirty="0">
                <a:solidFill>
                  <a:schemeClr val="dk1"/>
                </a:solidFill>
                <a:latin typeface="Helvetica Neue Light" panose="020B0604020202020204" charset="0"/>
                <a:ea typeface="Helvetica Neue"/>
                <a:cs typeface="Helvetica Neue"/>
                <a:sym typeface="Helvetica Neue"/>
              </a:rPr>
              <a:t>Images are 3D and large (128⨯96x128) for GPU</a:t>
            </a:r>
          </a:p>
          <a:p>
            <a:pPr marL="914400" lvl="0" indent="0" algn="l" rtl="0">
              <a:lnSpc>
                <a:spcPct val="150000"/>
              </a:lnSpc>
              <a:spcBef>
                <a:spcPts val="0"/>
              </a:spcBef>
              <a:spcAft>
                <a:spcPts val="0"/>
              </a:spcAft>
              <a:buNone/>
            </a:pPr>
            <a:r>
              <a:rPr lang="en-US" sz="1800" noProof="0" dirty="0">
                <a:solidFill>
                  <a:schemeClr val="dk1"/>
                </a:solidFill>
                <a:latin typeface="Helvetica Neue Light" panose="020B0604020202020204" charset="0"/>
                <a:ea typeface="Helvetica Neue"/>
                <a:cs typeface="Helvetica Neue"/>
                <a:sym typeface="Helvetica Neue"/>
              </a:rPr>
              <a:t>Batch size = 1, accumulated gradients (4 batches) for stability</a:t>
            </a:r>
            <a:endParaRPr lang="en-US" sz="1800" b="1" noProof="0" dirty="0">
              <a:solidFill>
                <a:schemeClr val="dk1"/>
              </a:solidFill>
              <a:latin typeface="Helvetica Neue Light" panose="020B0604020202020204" charset="0"/>
              <a:ea typeface="Helvetica Neue"/>
              <a:cs typeface="Helvetica Neue"/>
              <a:sym typeface="Helvetica Neue"/>
            </a:endParaRPr>
          </a:p>
          <a:p>
            <a:pPr marL="457200" lvl="0" indent="-342900" algn="l" rtl="0">
              <a:lnSpc>
                <a:spcPct val="150000"/>
              </a:lnSpc>
              <a:spcBef>
                <a:spcPts val="0"/>
              </a:spcBef>
              <a:spcAft>
                <a:spcPts val="0"/>
              </a:spcAft>
              <a:buClr>
                <a:schemeClr val="dk1"/>
              </a:buClr>
              <a:buSzPts val="1800"/>
              <a:buFont typeface="Helvetica Neue"/>
              <a:buChar char="●"/>
            </a:pPr>
            <a:r>
              <a:rPr lang="en-US" sz="1800" noProof="0" dirty="0" err="1">
                <a:solidFill>
                  <a:schemeClr val="dk1"/>
                </a:solidFill>
                <a:latin typeface="Helvetica Neue Light" panose="020B0604020202020204" charset="0"/>
                <a:ea typeface="Helvetica Neue"/>
                <a:cs typeface="Helvetica Neue"/>
                <a:sym typeface="Helvetica Neue"/>
              </a:rPr>
              <a:t>AdamW</a:t>
            </a:r>
            <a:r>
              <a:rPr lang="en-US" sz="1800" noProof="0" dirty="0">
                <a:solidFill>
                  <a:schemeClr val="dk1"/>
                </a:solidFill>
                <a:latin typeface="Helvetica Neue Light" panose="020B0604020202020204" charset="0"/>
                <a:ea typeface="Helvetica Neue"/>
                <a:cs typeface="Helvetica Neue"/>
                <a:sym typeface="Helvetica Neue"/>
              </a:rPr>
              <a:t> (learning rate = 0.001) and cosine annealing scheduling</a:t>
            </a:r>
            <a:endParaRPr lang="en-US" sz="1800" dirty="0">
              <a:solidFill>
                <a:schemeClr val="dk1"/>
              </a:solidFill>
              <a:latin typeface="Helvetica Neue Light" panose="020B0604020202020204" charset="0"/>
              <a:ea typeface="Helvetica Neue"/>
              <a:cs typeface="Helvetica Neue"/>
              <a:sym typeface="Helvetica Neue"/>
            </a:endParaRPr>
          </a:p>
          <a:p>
            <a:pPr marL="457200" lvl="0" indent="-342900" algn="l" rtl="0">
              <a:lnSpc>
                <a:spcPct val="150000"/>
              </a:lnSpc>
              <a:spcBef>
                <a:spcPts val="0"/>
              </a:spcBef>
              <a:spcAft>
                <a:spcPts val="0"/>
              </a:spcAft>
              <a:buClr>
                <a:schemeClr val="dk1"/>
              </a:buClr>
              <a:buSzPts val="1800"/>
              <a:buFont typeface="Helvetica Neue"/>
              <a:buChar char="●"/>
            </a:pPr>
            <a:r>
              <a:rPr lang="en-US" sz="1800" noProof="0" dirty="0">
                <a:solidFill>
                  <a:schemeClr val="dk1"/>
                </a:solidFill>
                <a:latin typeface="Helvetica Neue Light" panose="020B0604020202020204" charset="0"/>
                <a:ea typeface="Helvetica Neue"/>
                <a:cs typeface="Helvetica Neue"/>
                <a:sym typeface="Helvetica Neue"/>
              </a:rPr>
              <a:t>600 epochs with early stopping (patience = 50 epochs)</a:t>
            </a:r>
          </a:p>
          <a:p>
            <a:pPr marL="457200" lvl="0" indent="-342900" algn="l" rtl="0">
              <a:lnSpc>
                <a:spcPct val="150000"/>
              </a:lnSpc>
              <a:spcBef>
                <a:spcPts val="0"/>
              </a:spcBef>
              <a:spcAft>
                <a:spcPts val="0"/>
              </a:spcAft>
              <a:buClr>
                <a:schemeClr val="dk1"/>
              </a:buClr>
              <a:buSzPts val="1800"/>
              <a:buFont typeface="Helvetica Neue"/>
              <a:buChar char="●"/>
            </a:pPr>
            <a:r>
              <a:rPr lang="en-US" sz="1800" dirty="0">
                <a:solidFill>
                  <a:schemeClr val="dk1"/>
                </a:solidFill>
                <a:latin typeface="Helvetica Neue Light" panose="020B0604020202020204" charset="0"/>
                <a:ea typeface="Helvetica Neue"/>
                <a:cs typeface="Helvetica Neue"/>
                <a:sym typeface="Helvetica Neue"/>
              </a:rPr>
              <a:t>Patient position is important: n</a:t>
            </a:r>
            <a:r>
              <a:rPr lang="en-US" sz="1800" noProof="0" dirty="0">
                <a:solidFill>
                  <a:schemeClr val="dk1"/>
                </a:solidFill>
                <a:latin typeface="Helvetica Neue Light" panose="020B0604020202020204" charset="0"/>
                <a:ea typeface="Helvetica Neue"/>
                <a:cs typeface="Helvetica Neue"/>
                <a:sym typeface="Helvetica Neue"/>
              </a:rPr>
              <a:t>o spatial (e.g. rotation) data augmentation</a:t>
            </a:r>
          </a:p>
        </p:txBody>
      </p:sp>
      <p:sp>
        <p:nvSpPr>
          <p:cNvPr id="297" name="Google Shape;297;p33"/>
          <p:cNvSpPr txBox="1"/>
          <p:nvPr/>
        </p:nvSpPr>
        <p:spPr>
          <a:xfrm>
            <a:off x="710200" y="192375"/>
            <a:ext cx="6485100" cy="6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noProof="0" dirty="0">
                <a:solidFill>
                  <a:schemeClr val="dk1"/>
                </a:solidFill>
                <a:latin typeface="Helvetica Neue Light" panose="020B0604020202020204" charset="0"/>
                <a:ea typeface="Helvetica Neue"/>
                <a:cs typeface="Helvetica Neue"/>
                <a:sym typeface="Helvetica Neue"/>
              </a:rPr>
              <a:t>Deep Learning Training</a:t>
            </a:r>
            <a:endParaRPr lang="en-US" sz="2400" b="1" noProof="0" dirty="0">
              <a:solidFill>
                <a:schemeClr val="dk1"/>
              </a:solidFill>
              <a:latin typeface="Helvetica Neue Light" panose="020B0604020202020204" charset="0"/>
              <a:ea typeface="Helvetica Neue"/>
              <a:cs typeface="Helvetica Neue"/>
              <a:sym typeface="Helvetica Neue"/>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6E5F8-EA24-4BD7-D0BD-FE9F5BBA5D0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CCE4A542-728B-5DB5-1C62-904720E3DBAD}"/>
                  </a:ext>
                </a:extLst>
              </p:cNvPr>
              <p:cNvSpPr>
                <a:spLocks noGrp="1"/>
              </p:cNvSpPr>
              <p:nvPr>
                <p:ph type="body" idx="1"/>
              </p:nvPr>
            </p:nvSpPr>
            <p:spPr>
              <a:xfrm>
                <a:off x="5636261" y="1075247"/>
                <a:ext cx="3312160" cy="3875877"/>
              </a:xfrm>
            </p:spPr>
            <p:txBody>
              <a:bodyPr>
                <a:noAutofit/>
              </a:bodyPr>
              <a:lstStyle/>
              <a:p>
                <a:pPr marL="114300" indent="0">
                  <a:lnSpc>
                    <a:spcPct val="114000"/>
                  </a:lnSpc>
                  <a:buNone/>
                </a:pPr>
                <a:r>
                  <a:rPr lang="es-ES" sz="1100" dirty="0"/>
                  <a:t>Trustworthiness in medical AI </a:t>
                </a:r>
                <a:r>
                  <a:rPr lang="es-ES" sz="1100" dirty="0" err="1"/>
                  <a:t>is</a:t>
                </a:r>
                <a:r>
                  <a:rPr lang="es-ES" sz="1100" dirty="0"/>
                  <a:t> </a:t>
                </a:r>
                <a:r>
                  <a:rPr lang="es-ES" sz="1100" dirty="0" err="1"/>
                  <a:t>key</a:t>
                </a:r>
                <a:r>
                  <a:rPr lang="es-ES" sz="1100" dirty="0"/>
                  <a:t>: </a:t>
                </a:r>
                <a:r>
                  <a:rPr lang="es-ES" sz="1100" i="1" dirty="0" err="1"/>
                  <a:t>know</a:t>
                </a:r>
                <a:r>
                  <a:rPr lang="es-ES" sz="1100" i="1" dirty="0"/>
                  <a:t> </a:t>
                </a:r>
                <a:r>
                  <a:rPr lang="es-ES" sz="1100" i="1" dirty="0" err="1"/>
                  <a:t>what</a:t>
                </a:r>
                <a:r>
                  <a:rPr lang="es-ES" sz="1100" i="1" dirty="0"/>
                  <a:t> the </a:t>
                </a:r>
                <a:r>
                  <a:rPr lang="es-ES" sz="1100" i="1" dirty="0" err="1"/>
                  <a:t>model</a:t>
                </a:r>
                <a:r>
                  <a:rPr lang="es-ES" sz="1100" i="1" dirty="0"/>
                  <a:t> </a:t>
                </a:r>
                <a:r>
                  <a:rPr lang="es-ES" sz="1100" i="1" dirty="0" err="1"/>
                  <a:t>doesn’t</a:t>
                </a:r>
                <a:r>
                  <a:rPr lang="es-ES" sz="1100" i="1" dirty="0"/>
                  <a:t> </a:t>
                </a:r>
                <a:r>
                  <a:rPr lang="es-ES" sz="1100" i="1" dirty="0" err="1"/>
                  <a:t>know</a:t>
                </a:r>
                <a:endParaRPr lang="es-ES" sz="1100" i="1" dirty="0"/>
              </a:p>
              <a:p>
                <a:pPr marL="114300" indent="0">
                  <a:lnSpc>
                    <a:spcPct val="150000"/>
                  </a:lnSpc>
                  <a:buNone/>
                </a:pPr>
                <a14:m>
                  <m:oMathPara xmlns:m="http://schemas.openxmlformats.org/officeDocument/2006/math">
                    <m:oMathParaPr>
                      <m:jc m:val="centerGroup"/>
                    </m:oMathParaPr>
                    <m:oMath xmlns:m="http://schemas.openxmlformats.org/officeDocument/2006/math">
                      <m:sSup>
                        <m:sSupPr>
                          <m:ctrlPr>
                            <a:rPr lang="en-US" sz="1100" i="1" smtClean="0">
                              <a:latin typeface="Cambria Math" panose="02040503050406030204" pitchFamily="18" charset="0"/>
                            </a:rPr>
                          </m:ctrlPr>
                        </m:sSupPr>
                        <m:e>
                          <m:r>
                            <a:rPr lang="es-ES" sz="1100" i="1" smtClean="0">
                              <a:latin typeface="Cambria Math" panose="02040503050406030204" pitchFamily="18" charset="0"/>
                            </a:rPr>
                            <m:t> </m:t>
                          </m:r>
                          <m:r>
                            <a:rPr lang="es-ES" sz="1100" i="1" smtClean="0">
                              <a:latin typeface="Cambria Math" panose="02040503050406030204" pitchFamily="18" charset="0"/>
                            </a:rPr>
                            <m:t>𝑇𝑜𝑡𝑎𝑙</m:t>
                          </m:r>
                          <m:r>
                            <a:rPr lang="es-ES" sz="1100" i="1" smtClean="0">
                              <a:latin typeface="Cambria Math" panose="02040503050406030204" pitchFamily="18" charset="0"/>
                            </a:rPr>
                            <m:t> </m:t>
                          </m:r>
                          <m:r>
                            <a:rPr lang="es-ES" sz="1100" i="1" smtClean="0">
                              <a:latin typeface="Cambria Math" panose="02040503050406030204" pitchFamily="18" charset="0"/>
                            </a:rPr>
                            <m:t>𝑈𝑛𝑐𝑒𝑟𝑡𝑎𝑖𝑛𝑡𝑦</m:t>
                          </m:r>
                          <m:r>
                            <a:rPr lang="es-ES" sz="1100" i="1" smtClean="0">
                              <a:latin typeface="Cambria Math" panose="02040503050406030204" pitchFamily="18" charset="0"/>
                            </a:rPr>
                            <m:t>= (</m:t>
                          </m:r>
                          <m:r>
                            <a:rPr lang="es-ES" sz="1100" b="0" i="1" smtClean="0">
                              <a:latin typeface="Cambria Math" panose="02040503050406030204" pitchFamily="18" charset="0"/>
                            </a:rPr>
                            <m:t>𝐴𝑙𝑒𝑎𝑡𝑜𝑟𝑖𝑐</m:t>
                          </m:r>
                        </m:e>
                        <m:sup>
                          <m:r>
                            <a:rPr lang="en-US" sz="1100" i="1" smtClean="0">
                              <a:latin typeface="Cambria Math" panose="02040503050406030204" pitchFamily="18" charset="0"/>
                            </a:rPr>
                            <m:t>2</m:t>
                          </m:r>
                        </m:sup>
                      </m:sSup>
                      <m:r>
                        <a:rPr lang="es-ES" sz="1100" i="1" smtClean="0">
                          <a:latin typeface="Cambria Math" panose="02040503050406030204" pitchFamily="18" charset="0"/>
                        </a:rPr>
                        <m:t>+</m:t>
                      </m:r>
                      <m:sSup>
                        <m:sSupPr>
                          <m:ctrlPr>
                            <a:rPr lang="en-US" sz="1100" i="1">
                              <a:latin typeface="Cambria Math" panose="02040503050406030204" pitchFamily="18" charset="0"/>
                            </a:rPr>
                          </m:ctrlPr>
                        </m:sSupPr>
                        <m:e>
                          <m:r>
                            <a:rPr lang="es-ES" sz="1100" b="0" i="1" smtClean="0">
                              <a:latin typeface="Cambria Math" panose="02040503050406030204" pitchFamily="18" charset="0"/>
                            </a:rPr>
                            <m:t>𝐸𝑝𝑖𝑠𝑡𝑒𝑚𝑖𝑐</m:t>
                          </m:r>
                        </m:e>
                        <m:sup>
                          <m:r>
                            <a:rPr lang="en-US" sz="1100" i="1" smtClean="0">
                              <a:latin typeface="Cambria Math" panose="02040503050406030204" pitchFamily="18" charset="0"/>
                            </a:rPr>
                            <m:t>2</m:t>
                          </m:r>
                        </m:sup>
                      </m:sSup>
                      <m:sSup>
                        <m:sSupPr>
                          <m:ctrlPr>
                            <a:rPr lang="en-US" sz="1100" i="1" smtClean="0">
                              <a:latin typeface="Cambria Math" panose="02040503050406030204" pitchFamily="18" charset="0"/>
                            </a:rPr>
                          </m:ctrlPr>
                        </m:sSupPr>
                        <m:e>
                          <m:r>
                            <a:rPr lang="es-ES" sz="1100" i="1" smtClean="0">
                              <a:latin typeface="Cambria Math" panose="02040503050406030204" pitchFamily="18" charset="0"/>
                            </a:rPr>
                            <m:t>)</m:t>
                          </m:r>
                        </m:e>
                        <m:sup>
                          <m:r>
                            <a:rPr lang="es-ES" sz="1100" i="1" smtClean="0">
                              <a:latin typeface="Cambria Math" panose="02040503050406030204" pitchFamily="18" charset="0"/>
                            </a:rPr>
                            <m:t>0.5</m:t>
                          </m:r>
                        </m:sup>
                      </m:sSup>
                    </m:oMath>
                  </m:oMathPara>
                </a14:m>
                <a:endParaRPr lang="es-ES" sz="1100" i="1" dirty="0"/>
              </a:p>
              <a:p>
                <a:pPr>
                  <a:lnSpc>
                    <a:spcPct val="150000"/>
                  </a:lnSpc>
                  <a:buFont typeface="Arial" panose="020B0604020202020204" pitchFamily="34" charset="0"/>
                  <a:buChar char="•"/>
                </a:pPr>
                <a:r>
                  <a:rPr lang="es-ES" sz="1100" dirty="0" err="1"/>
                  <a:t>Aleatoric</a:t>
                </a:r>
                <a:r>
                  <a:rPr lang="es-ES" sz="1100" dirty="0"/>
                  <a:t> </a:t>
                </a:r>
                <a:r>
                  <a:rPr lang="es-ES" sz="1100" dirty="0" err="1"/>
                  <a:t>uncertainty</a:t>
                </a:r>
                <a:endParaRPr lang="es-ES" sz="1100" dirty="0"/>
              </a:p>
              <a:p>
                <a:pPr lvl="1">
                  <a:buFont typeface="Arial" panose="020B0604020202020204" pitchFamily="34" charset="0"/>
                  <a:buChar char="•"/>
                </a:pPr>
                <a:r>
                  <a:rPr lang="es-ES" sz="1100" dirty="0" err="1">
                    <a:latin typeface="Helvetica Neue Light" panose="020B0604020202020204" charset="0"/>
                  </a:rPr>
                  <a:t>Reflects</a:t>
                </a:r>
                <a:r>
                  <a:rPr lang="es-ES" sz="1100" dirty="0">
                    <a:latin typeface="Helvetica Neue Light" panose="020B0604020202020204" charset="0"/>
                  </a:rPr>
                  <a:t> </a:t>
                </a:r>
                <a:r>
                  <a:rPr lang="es-ES" sz="1100" dirty="0" err="1">
                    <a:latin typeface="Helvetica Neue Light" panose="020B0604020202020204" charset="0"/>
                  </a:rPr>
                  <a:t>intrinsic</a:t>
                </a:r>
                <a:r>
                  <a:rPr lang="es-ES" sz="1100" dirty="0">
                    <a:latin typeface="Helvetica Neue Light" panose="020B0604020202020204" charset="0"/>
                  </a:rPr>
                  <a:t> </a:t>
                </a:r>
                <a:r>
                  <a:rPr lang="es-ES" sz="1100" dirty="0" err="1">
                    <a:latin typeface="Helvetica Neue Light" panose="020B0604020202020204" charset="0"/>
                  </a:rPr>
                  <a:t>noise</a:t>
                </a:r>
                <a:r>
                  <a:rPr lang="es-ES" sz="1100" dirty="0">
                    <a:latin typeface="Helvetica Neue Light" panose="020B0604020202020204" charset="0"/>
                  </a:rPr>
                  <a:t> in PET data</a:t>
                </a:r>
              </a:p>
              <a:p>
                <a:pPr lvl="1">
                  <a:buFont typeface="Arial" panose="020B0604020202020204" pitchFamily="34" charset="0"/>
                  <a:buChar char="•"/>
                </a:pPr>
                <a:r>
                  <a:rPr lang="es-ES" sz="1100" dirty="0" err="1">
                    <a:latin typeface="Helvetica Neue Light" panose="020B0604020202020204" charset="0"/>
                  </a:rPr>
                  <a:t>Estimated</a:t>
                </a:r>
                <a:r>
                  <a:rPr lang="es-ES" sz="1100" dirty="0">
                    <a:latin typeface="Helvetica Neue Light" panose="020B0604020202020204" charset="0"/>
                  </a:rPr>
                  <a:t> </a:t>
                </a:r>
                <a:r>
                  <a:rPr lang="es-ES" sz="1100" dirty="0" err="1">
                    <a:latin typeface="Helvetica Neue Light" panose="020B0604020202020204" charset="0"/>
                  </a:rPr>
                  <a:t>by</a:t>
                </a:r>
                <a:r>
                  <a:rPr lang="es-ES" sz="1100" dirty="0">
                    <a:latin typeface="Helvetica Neue Light" panose="020B0604020202020204" charset="0"/>
                  </a:rPr>
                  <a:t> the </a:t>
                </a:r>
                <a:r>
                  <a:rPr lang="es-ES" sz="1100" dirty="0" err="1">
                    <a:latin typeface="Helvetica Neue Light" panose="020B0604020202020204" charset="0"/>
                  </a:rPr>
                  <a:t>model</a:t>
                </a:r>
                <a:endParaRPr lang="es-ES" sz="1100" dirty="0">
                  <a:latin typeface="Helvetica Neue Light" panose="020B0604020202020204" charset="0"/>
                </a:endParaRPr>
              </a:p>
              <a:p>
                <a:pPr marL="596900" lvl="1" indent="0">
                  <a:buNone/>
                </a:pPr>
                <a:r>
                  <a:rPr lang="es-ES" sz="1100" dirty="0">
                    <a:latin typeface="Helvetica Neue Light" panose="020B0604020202020204" charset="0"/>
                  </a:rPr>
                  <a:t>	Output A = </a:t>
                </a:r>
                <a14:m>
                  <m:oMath xmlns:m="http://schemas.openxmlformats.org/officeDocument/2006/math">
                    <m:acc>
                      <m:accPr>
                        <m:chr m:val="̂"/>
                        <m:ctrlPr>
                          <a:rPr lang="es-ES" sz="1100" i="1" smtClean="0">
                            <a:latin typeface="Cambria Math" panose="02040503050406030204" pitchFamily="18" charset="0"/>
                            <a:ea typeface="Cambria Math" panose="02040503050406030204" pitchFamily="18" charset="0"/>
                          </a:rPr>
                        </m:ctrlPr>
                      </m:accPr>
                      <m:e>
                        <m:r>
                          <a:rPr lang="es-ES" sz="1100" i="1">
                            <a:latin typeface="Cambria Math" panose="02040503050406030204" pitchFamily="18" charset="0"/>
                            <a:ea typeface="Cambria Math" panose="02040503050406030204" pitchFamily="18" charset="0"/>
                          </a:rPr>
                          <m:t>𝜇</m:t>
                        </m:r>
                      </m:e>
                    </m:acc>
                    <m:r>
                      <a:rPr lang="es-ES" sz="1100" b="0" i="1" smtClean="0">
                        <a:latin typeface="Cambria Math" panose="02040503050406030204" pitchFamily="18" charset="0"/>
                        <a:ea typeface="Cambria Math" panose="02040503050406030204" pitchFamily="18" charset="0"/>
                      </a:rPr>
                      <m:t>,</m:t>
                    </m:r>
                    <m:r>
                      <m:rPr>
                        <m:nor/>
                      </m:rPr>
                      <a:rPr lang="es-ES" sz="1100" dirty="0">
                        <a:latin typeface="Helvetica Neue Light" panose="020B0604020202020204" charset="0"/>
                      </a:rPr>
                      <m:t>Output</m:t>
                    </m:r>
                    <m:r>
                      <m:rPr>
                        <m:nor/>
                      </m:rPr>
                      <a:rPr lang="es-ES" sz="1100" dirty="0">
                        <a:latin typeface="Helvetica Neue Light" panose="020B0604020202020204" charset="0"/>
                      </a:rPr>
                      <m:t> </m:t>
                    </m:r>
                    <m:r>
                      <m:rPr>
                        <m:nor/>
                      </m:rPr>
                      <a:rPr lang="es-ES" sz="1100" b="0" i="0" dirty="0" smtClean="0">
                        <a:latin typeface="Helvetica Neue Light" panose="020B0604020202020204" charset="0"/>
                      </a:rPr>
                      <m:t>B</m:t>
                    </m:r>
                    <m:r>
                      <m:rPr>
                        <m:nor/>
                      </m:rPr>
                      <a:rPr lang="es-ES" sz="1100" dirty="0">
                        <a:latin typeface="Helvetica Neue Light" panose="020B0604020202020204" charset="0"/>
                      </a:rPr>
                      <m:t> = </m:t>
                    </m:r>
                    <m:acc>
                      <m:accPr>
                        <m:chr m:val="̂"/>
                        <m:ctrlPr>
                          <a:rPr lang="es-ES" sz="1100" i="1">
                            <a:latin typeface="Cambria Math" panose="02040503050406030204" pitchFamily="18" charset="0"/>
                            <a:ea typeface="Cambria Math" panose="02040503050406030204" pitchFamily="18" charset="0"/>
                          </a:rPr>
                        </m:ctrlPr>
                      </m:accPr>
                      <m:e>
                        <m:r>
                          <a:rPr lang="es-ES" sz="1100" i="1" smtClean="0">
                            <a:latin typeface="Cambria Math" panose="02040503050406030204" pitchFamily="18" charset="0"/>
                            <a:ea typeface="Cambria Math" panose="02040503050406030204" pitchFamily="18" charset="0"/>
                          </a:rPr>
                          <m:t>𝜎</m:t>
                        </m:r>
                      </m:e>
                    </m:acc>
                  </m:oMath>
                </a14:m>
                <a:endParaRPr lang="es-ES" sz="1100" dirty="0"/>
              </a:p>
              <a:p>
                <a:pPr marL="596900" lvl="1" indent="0">
                  <a:buNone/>
                </a:pPr>
                <a:endParaRPr lang="es-ES" sz="1100" dirty="0"/>
              </a:p>
              <a:p>
                <a:pPr marL="596900" lvl="1" indent="0">
                  <a:buNone/>
                </a:pPr>
                <a:endParaRPr lang="es-ES" sz="1100" dirty="0"/>
              </a:p>
              <a:p>
                <a:pPr marL="596900" lvl="1" indent="0">
                  <a:buNone/>
                </a:pPr>
                <a:endParaRPr lang="es-ES" sz="1100" dirty="0"/>
              </a:p>
              <a:p>
                <a:pPr marL="596900" lvl="1" indent="0">
                  <a:buNone/>
                </a:pPr>
                <a:endParaRPr lang="es-ES" sz="1100" dirty="0"/>
              </a:p>
              <a:p>
                <a:pPr>
                  <a:buFont typeface="Arial" panose="020B0604020202020204" pitchFamily="34" charset="0"/>
                  <a:buChar char="•"/>
                </a:pPr>
                <a:r>
                  <a:rPr lang="es-ES" sz="1100" dirty="0" err="1"/>
                  <a:t>Epistemic</a:t>
                </a:r>
                <a:r>
                  <a:rPr lang="es-ES" sz="1100" dirty="0"/>
                  <a:t> </a:t>
                </a:r>
                <a:r>
                  <a:rPr lang="es-ES" sz="1100" dirty="0" err="1"/>
                  <a:t>uncertainty</a:t>
                </a:r>
                <a:endParaRPr lang="es-ES" sz="1100" dirty="0">
                  <a:latin typeface="Helvetica Neue Light" panose="020B0604020202020204" charset="0"/>
                </a:endParaRPr>
              </a:p>
              <a:p>
                <a:pPr lvl="1">
                  <a:buFont typeface="Arial" panose="020B0604020202020204" pitchFamily="34" charset="0"/>
                  <a:buChar char="•"/>
                </a:pPr>
                <a:r>
                  <a:rPr lang="es-ES" sz="1100" dirty="0" err="1">
                    <a:latin typeface="Helvetica Neue Light" panose="020B0604020202020204" charset="0"/>
                  </a:rPr>
                  <a:t>Reflects</a:t>
                </a:r>
                <a:r>
                  <a:rPr lang="es-ES" sz="1100" dirty="0">
                    <a:latin typeface="Helvetica Neue Light" panose="020B0604020202020204" charset="0"/>
                  </a:rPr>
                  <a:t> </a:t>
                </a:r>
                <a:r>
                  <a:rPr lang="es-ES" sz="1100" dirty="0" err="1">
                    <a:latin typeface="Helvetica Neue Light" panose="020B0604020202020204" charset="0"/>
                  </a:rPr>
                  <a:t>lack</a:t>
                </a:r>
                <a:r>
                  <a:rPr lang="es-ES" sz="1100" dirty="0">
                    <a:latin typeface="Helvetica Neue Light" panose="020B0604020202020204" charset="0"/>
                  </a:rPr>
                  <a:t> </a:t>
                </a:r>
                <a:r>
                  <a:rPr lang="es-ES" sz="1100" dirty="0" err="1">
                    <a:latin typeface="Helvetica Neue Light" panose="020B0604020202020204" charset="0"/>
                  </a:rPr>
                  <a:t>of</a:t>
                </a:r>
                <a:r>
                  <a:rPr lang="es-ES" sz="1100" dirty="0">
                    <a:latin typeface="Helvetica Neue Light" panose="020B0604020202020204" charset="0"/>
                  </a:rPr>
                  <a:t> </a:t>
                </a:r>
                <a:r>
                  <a:rPr lang="es-ES" sz="1100" dirty="0" err="1">
                    <a:latin typeface="Helvetica Neue Light" panose="020B0604020202020204" charset="0"/>
                  </a:rPr>
                  <a:t>model</a:t>
                </a:r>
                <a:r>
                  <a:rPr lang="es-ES" sz="1100" dirty="0">
                    <a:latin typeface="Helvetica Neue Light" panose="020B0604020202020204" charset="0"/>
                  </a:rPr>
                  <a:t> </a:t>
                </a:r>
                <a:r>
                  <a:rPr lang="es-ES" sz="1100" dirty="0" err="1">
                    <a:latin typeface="Helvetica Neue Light" panose="020B0604020202020204" charset="0"/>
                  </a:rPr>
                  <a:t>knowledge</a:t>
                </a:r>
                <a:r>
                  <a:rPr lang="es-ES" sz="1100" dirty="0">
                    <a:latin typeface="Helvetica Neue Light" panose="020B0604020202020204" charset="0"/>
                  </a:rPr>
                  <a:t> and </a:t>
                </a:r>
                <a:r>
                  <a:rPr lang="es-ES" sz="1100" dirty="0" err="1">
                    <a:latin typeface="Helvetica Neue Light" panose="020B0604020202020204" charset="0"/>
                  </a:rPr>
                  <a:t>stability</a:t>
                </a:r>
                <a:endParaRPr lang="es-ES" sz="1100" dirty="0"/>
              </a:p>
              <a:p>
                <a:pPr lvl="1">
                  <a:buFont typeface="Arial" panose="020B0604020202020204" pitchFamily="34" charset="0"/>
                  <a:buChar char="•"/>
                </a:pPr>
                <a:r>
                  <a:rPr lang="es-ES" sz="1100" dirty="0" err="1">
                    <a:latin typeface="Helvetica Neue Light" panose="020B0604020202020204" charset="0"/>
                  </a:rPr>
                  <a:t>Std</a:t>
                </a:r>
                <a:r>
                  <a:rPr lang="es-ES" sz="1100" dirty="0">
                    <a:latin typeface="Helvetica Neue Light" panose="020B0604020202020204" charset="0"/>
                  </a:rPr>
                  <a:t> </a:t>
                </a:r>
                <a:r>
                  <a:rPr lang="es-ES" sz="1100" dirty="0" err="1">
                    <a:latin typeface="Helvetica Neue Light" panose="020B0604020202020204" charset="0"/>
                  </a:rPr>
                  <a:t>dev</a:t>
                </a:r>
                <a:r>
                  <a:rPr lang="es-ES" sz="1100" dirty="0">
                    <a:latin typeface="Helvetica Neue Light" panose="020B0604020202020204" charset="0"/>
                  </a:rPr>
                  <a:t> </a:t>
                </a:r>
                <a:r>
                  <a:rPr lang="es-ES" sz="1100" dirty="0" err="1">
                    <a:latin typeface="Helvetica Neue Light" panose="020B0604020202020204" charset="0"/>
                  </a:rPr>
                  <a:t>of</a:t>
                </a:r>
                <a:r>
                  <a:rPr lang="es-ES" sz="1100" dirty="0">
                    <a:latin typeface="Helvetica Neue Light" panose="020B0604020202020204" charset="0"/>
                  </a:rPr>
                  <a:t> 20 MC </a:t>
                </a:r>
                <a:r>
                  <a:rPr lang="es-ES" sz="1100" dirty="0" err="1">
                    <a:latin typeface="Helvetica Neue Light" panose="020B0604020202020204" charset="0"/>
                  </a:rPr>
                  <a:t>dropout</a:t>
                </a:r>
                <a:r>
                  <a:rPr lang="es-ES" sz="1100" dirty="0">
                    <a:latin typeface="Helvetica Neue Light" panose="020B0604020202020204" charset="0"/>
                  </a:rPr>
                  <a:t> </a:t>
                </a:r>
                <a:r>
                  <a:rPr lang="es-ES" sz="1100" dirty="0" err="1">
                    <a:latin typeface="Helvetica Neue Light" panose="020B0604020202020204" charset="0"/>
                  </a:rPr>
                  <a:t>passes</a:t>
                </a:r>
                <a:r>
                  <a:rPr lang="es-ES" sz="1100" dirty="0">
                    <a:latin typeface="Helvetica Neue Light" panose="020B0604020202020204" charset="0"/>
                  </a:rPr>
                  <a:t> </a:t>
                </a:r>
                <a:r>
                  <a:rPr lang="es-ES" sz="1100" dirty="0" err="1">
                    <a:latin typeface="Helvetica Neue Light" panose="020B0604020202020204" charset="0"/>
                  </a:rPr>
                  <a:t>with</a:t>
                </a:r>
                <a:r>
                  <a:rPr lang="es-ES" sz="1100" dirty="0">
                    <a:latin typeface="Helvetica Neue Light" panose="020B0604020202020204" charset="0"/>
                  </a:rPr>
                  <a:t> 20% </a:t>
                </a:r>
                <a:r>
                  <a:rPr lang="es-ES" sz="1100" dirty="0" err="1">
                    <a:latin typeface="Helvetica Neue Light" panose="020B0604020202020204" charset="0"/>
                  </a:rPr>
                  <a:t>dropout</a:t>
                </a:r>
                <a:r>
                  <a:rPr lang="es-ES" sz="1100" dirty="0">
                    <a:latin typeface="Helvetica Neue Light" panose="020B0604020202020204" charset="0"/>
                  </a:rPr>
                  <a:t> </a:t>
                </a:r>
                <a:r>
                  <a:rPr lang="es-ES" sz="1100" dirty="0" err="1">
                    <a:latin typeface="Helvetica Neue Light" panose="020B0604020202020204" charset="0"/>
                  </a:rPr>
                  <a:t>rate</a:t>
                </a:r>
                <a:endParaRPr lang="es-ES" sz="1100" dirty="0">
                  <a:latin typeface="Helvetica Neue Light" panose="020B0604020202020204" charset="0"/>
                </a:endParaRPr>
              </a:p>
              <a:p>
                <a:pPr marL="114300" indent="0">
                  <a:buNone/>
                </a:pPr>
                <a:endParaRPr lang="en-US" sz="900" dirty="0">
                  <a:latin typeface="Roboto Light" panose="02000000000000000000" pitchFamily="2" charset="0"/>
                  <a:ea typeface="Roboto Light" panose="02000000000000000000" pitchFamily="2" charset="0"/>
                </a:endParaRPr>
              </a:p>
              <a:p>
                <a:pPr marL="114300" indent="0">
                  <a:buNone/>
                </a:pPr>
                <a:r>
                  <a:rPr lang="en-US" sz="900" dirty="0">
                    <a:latin typeface="Roboto Light" panose="02000000000000000000" pitchFamily="2" charset="0"/>
                    <a:ea typeface="Roboto Light" panose="02000000000000000000" pitchFamily="2" charset="0"/>
                  </a:rPr>
                  <a:t>[Kendall et al., </a:t>
                </a:r>
                <a:r>
                  <a:rPr lang="en-US" sz="900" dirty="0" err="1">
                    <a:latin typeface="Roboto Light" panose="02000000000000000000" pitchFamily="2" charset="0"/>
                    <a:ea typeface="Roboto Light" panose="02000000000000000000" pitchFamily="2" charset="0"/>
                  </a:rPr>
                  <a:t>NeurIPS</a:t>
                </a:r>
                <a:r>
                  <a:rPr lang="en-US" sz="900" dirty="0">
                    <a:latin typeface="Roboto Light" panose="02000000000000000000" pitchFamily="2" charset="0"/>
                    <a:ea typeface="Roboto Light" panose="02000000000000000000" pitchFamily="2" charset="0"/>
                  </a:rPr>
                  <a:t> Proceedings, 2017; </a:t>
                </a:r>
              </a:p>
              <a:p>
                <a:pPr marL="114300" indent="0">
                  <a:buNone/>
                </a:pPr>
                <a:r>
                  <a:rPr lang="en-US" sz="900" noProof="0" dirty="0">
                    <a:latin typeface="Roboto Light" panose="02000000000000000000" pitchFamily="2" charset="0"/>
                    <a:ea typeface="Roboto Light" panose="02000000000000000000" pitchFamily="2" charset="0"/>
                  </a:rPr>
                  <a:t>Seitzer et al., arXiv:2203.09168, 2022]</a:t>
                </a:r>
              </a:p>
              <a:p>
                <a:pPr marL="596900" lvl="1" indent="0">
                  <a:buNone/>
                </a:pPr>
                <a:endParaRPr lang="es-ES" sz="1100" dirty="0">
                  <a:latin typeface="Helvetica Neue Light" panose="020B0604020202020204" charset="0"/>
                </a:endParaRPr>
              </a:p>
            </p:txBody>
          </p:sp>
        </mc:Choice>
        <mc:Fallback xmlns="">
          <p:sp>
            <p:nvSpPr>
              <p:cNvPr id="4" name="Text Placeholder 3">
                <a:extLst>
                  <a:ext uri="{FF2B5EF4-FFF2-40B4-BE49-F238E27FC236}">
                    <a16:creationId xmlns:a16="http://schemas.microsoft.com/office/drawing/2014/main" id="{CCE4A542-728B-5DB5-1C62-904720E3DBAD}"/>
                  </a:ext>
                </a:extLst>
              </p:cNvPr>
              <p:cNvSpPr>
                <a:spLocks noGrp="1" noRot="1" noChangeAspect="1" noMove="1" noResize="1" noEditPoints="1" noAdjustHandles="1" noChangeArrowheads="1" noChangeShapeType="1" noTextEdit="1"/>
              </p:cNvSpPr>
              <p:nvPr>
                <p:ph type="body" idx="1"/>
              </p:nvPr>
            </p:nvSpPr>
            <p:spPr>
              <a:xfrm>
                <a:off x="5636261" y="1075247"/>
                <a:ext cx="3312160" cy="3875877"/>
              </a:xfrm>
              <a:blipFill>
                <a:blip r:embed="rId3"/>
                <a:stretch>
                  <a:fillRect r="-921"/>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DF443E9A-D546-40AA-26CE-8396935CB7D8}"/>
              </a:ext>
            </a:extLst>
          </p:cNvPr>
          <p:cNvPicPr>
            <a:picLocks noChangeAspect="1"/>
          </p:cNvPicPr>
          <p:nvPr/>
        </p:nvPicPr>
        <p:blipFill>
          <a:blip r:embed="rId4"/>
          <a:stretch>
            <a:fillRect/>
          </a:stretch>
        </p:blipFill>
        <p:spPr>
          <a:xfrm>
            <a:off x="5636261" y="2775628"/>
            <a:ext cx="3312160" cy="39102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CCF8297-7644-0AB2-7F5C-E50DE4F0922A}"/>
                  </a:ext>
                </a:extLst>
              </p:cNvPr>
              <p:cNvSpPr txBox="1"/>
              <p:nvPr/>
            </p:nvSpPr>
            <p:spPr>
              <a:xfrm>
                <a:off x="1597661" y="4065713"/>
                <a:ext cx="3312160" cy="307777"/>
              </a:xfrm>
              <a:prstGeom prst="rect">
                <a:avLst/>
              </a:prstGeom>
              <a:noFill/>
            </p:spPr>
            <p:txBody>
              <a:bodyPr wrap="square">
                <a:spAutoFit/>
              </a:bodyPr>
              <a:lstStyle/>
              <a:p>
                <a:pPr marL="596900" lvl="1" indent="0">
                  <a:buNone/>
                </a:pPr>
                <a14:m>
                  <m:oMathPara xmlns:m="http://schemas.openxmlformats.org/officeDocument/2006/math">
                    <m:oMathParaPr>
                      <m:jc m:val="centerGroup"/>
                    </m:oMathParaPr>
                    <m:oMath xmlns:m="http://schemas.openxmlformats.org/officeDocument/2006/math">
                      <m:r>
                        <a:rPr lang="es-ES" sz="1400" b="0" i="1" smtClean="0">
                          <a:latin typeface="Cambria Math" panose="02040503050406030204" pitchFamily="18" charset="0"/>
                        </a:rPr>
                        <m:t>𝐿</m:t>
                      </m:r>
                      <m:r>
                        <a:rPr lang="es-ES" sz="1400" b="0" i="1" smtClean="0">
                          <a:latin typeface="Cambria Math" panose="02040503050406030204" pitchFamily="18" charset="0"/>
                        </a:rPr>
                        <m:t>=0.9</m:t>
                      </m:r>
                      <m:r>
                        <m:rPr>
                          <m:nor/>
                        </m:rPr>
                        <a:rPr lang="es-ES" sz="1400" b="0" i="1" smtClean="0">
                          <a:latin typeface="Helvetica Neue Light" panose="020B0604020202020204" charset="0"/>
                        </a:rPr>
                        <m:t> </m:t>
                      </m:r>
                      <m:r>
                        <m:rPr>
                          <m:nor/>
                        </m:rPr>
                        <a:rPr lang="el-GR" sz="1400" i="1" dirty="0" smtClean="0">
                          <a:latin typeface="Helvetica Neue Light" panose="020B0604020202020204" charset="0"/>
                        </a:rPr>
                        <m:t>β</m:t>
                      </m:r>
                      <m:r>
                        <m:rPr>
                          <m:nor/>
                        </m:rPr>
                        <a:rPr lang="es-ES" sz="1400" i="1" dirty="0" smtClean="0">
                          <a:latin typeface="Helvetica Neue Light" panose="020B0604020202020204" charset="0"/>
                        </a:rPr>
                        <m:t>−</m:t>
                      </m:r>
                      <m:r>
                        <m:rPr>
                          <m:nor/>
                        </m:rPr>
                        <a:rPr lang="es-ES" sz="1400" i="1" dirty="0" smtClean="0">
                          <a:latin typeface="Helvetica Neue Light" panose="020B0604020202020204" charset="0"/>
                        </a:rPr>
                        <m:t>NLL</m:t>
                      </m:r>
                      <m:r>
                        <m:rPr>
                          <m:nor/>
                        </m:rPr>
                        <a:rPr lang="es-ES" sz="1400" i="1" dirty="0" smtClean="0">
                          <a:latin typeface="Helvetica Neue Light" panose="020B0604020202020204" charset="0"/>
                        </a:rPr>
                        <m:t> +</m:t>
                      </m:r>
                      <m:r>
                        <a:rPr lang="es-ES" sz="1400" b="0" i="1" dirty="0" smtClean="0">
                          <a:latin typeface="Cambria Math" panose="02040503050406030204" pitchFamily="18" charset="0"/>
                        </a:rPr>
                        <m:t>0.1</m:t>
                      </m:r>
                      <m:r>
                        <a:rPr lang="es-ES" sz="1400" i="1" dirty="0" smtClean="0">
                          <a:latin typeface="Cambria Math" panose="02040503050406030204" pitchFamily="18" charset="0"/>
                        </a:rPr>
                        <m:t> </m:t>
                      </m:r>
                      <m:r>
                        <m:rPr>
                          <m:nor/>
                        </m:rPr>
                        <a:rPr lang="es-ES" sz="1400" i="1" dirty="0">
                          <a:latin typeface="Helvetica Neue Light" panose="020B0604020202020204" charset="0"/>
                        </a:rPr>
                        <m:t>SSIM</m:t>
                      </m:r>
                    </m:oMath>
                  </m:oMathPara>
                </a14:m>
                <a:endParaRPr lang="es-ES" sz="1400" i="1" dirty="0">
                  <a:latin typeface="Helvetica Neue Light" panose="020B0604020202020204" charset="0"/>
                </a:endParaRPr>
              </a:p>
            </p:txBody>
          </p:sp>
        </mc:Choice>
        <mc:Fallback xmlns="">
          <p:sp>
            <p:nvSpPr>
              <p:cNvPr id="14" name="TextBox 13">
                <a:extLst>
                  <a:ext uri="{FF2B5EF4-FFF2-40B4-BE49-F238E27FC236}">
                    <a16:creationId xmlns:a16="http://schemas.microsoft.com/office/drawing/2014/main" id="{DCCF8297-7644-0AB2-7F5C-E50DE4F0922A}"/>
                  </a:ext>
                </a:extLst>
              </p:cNvPr>
              <p:cNvSpPr txBox="1">
                <a:spLocks noRot="1" noChangeAspect="1" noMove="1" noResize="1" noEditPoints="1" noAdjustHandles="1" noChangeArrowheads="1" noChangeShapeType="1" noTextEdit="1"/>
              </p:cNvSpPr>
              <p:nvPr/>
            </p:nvSpPr>
            <p:spPr>
              <a:xfrm>
                <a:off x="1597661" y="4065713"/>
                <a:ext cx="3312160" cy="307777"/>
              </a:xfrm>
              <a:prstGeom prst="rect">
                <a:avLst/>
              </a:prstGeom>
              <a:blipFill>
                <a:blip r:embed="rId5"/>
                <a:stretch>
                  <a:fillRect b="-8000"/>
                </a:stretch>
              </a:blipFill>
            </p:spPr>
            <p:txBody>
              <a:bodyPr/>
              <a:lstStyle/>
              <a:p>
                <a:r>
                  <a:rPr lang="en-US">
                    <a:noFill/>
                  </a:rPr>
                  <a:t> </a:t>
                </a:r>
              </a:p>
            </p:txBody>
          </p:sp>
        </mc:Fallback>
      </mc:AlternateContent>
      <p:pic>
        <p:nvPicPr>
          <p:cNvPr id="5" name="Picture 4" descr="A diagram of a machine learning process&#10;&#10;AI-generated content may be incorrect.">
            <a:extLst>
              <a:ext uri="{FF2B5EF4-FFF2-40B4-BE49-F238E27FC236}">
                <a16:creationId xmlns:a16="http://schemas.microsoft.com/office/drawing/2014/main" id="{9E349247-4D90-DD24-4D8E-35129A01CFFA}"/>
              </a:ext>
            </a:extLst>
          </p:cNvPr>
          <p:cNvPicPr>
            <a:picLocks noChangeAspect="1"/>
          </p:cNvPicPr>
          <p:nvPr/>
        </p:nvPicPr>
        <p:blipFill>
          <a:blip r:embed="rId6"/>
          <a:stretch>
            <a:fillRect/>
          </a:stretch>
        </p:blipFill>
        <p:spPr>
          <a:xfrm>
            <a:off x="678900" y="1246267"/>
            <a:ext cx="4807500" cy="2805506"/>
          </a:xfrm>
          <a:prstGeom prst="rect">
            <a:avLst/>
          </a:prstGeom>
        </p:spPr>
      </p:pic>
      <p:sp>
        <p:nvSpPr>
          <p:cNvPr id="7" name="Google Shape;67;p14">
            <a:extLst>
              <a:ext uri="{FF2B5EF4-FFF2-40B4-BE49-F238E27FC236}">
                <a16:creationId xmlns:a16="http://schemas.microsoft.com/office/drawing/2014/main" id="{CC90B447-219C-4825-3AB3-8BAC9DFFB286}"/>
              </a:ext>
            </a:extLst>
          </p:cNvPr>
          <p:cNvSpPr txBox="1"/>
          <p:nvPr/>
        </p:nvSpPr>
        <p:spPr>
          <a:xfrm>
            <a:off x="726524" y="192375"/>
            <a:ext cx="8729991" cy="66742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00000"/>
                </a:solidFill>
                <a:effectLst/>
                <a:uLnTx/>
                <a:uFillTx/>
                <a:latin typeface="Helvetica Neue Light" panose="020B0604020202020204" charset="0"/>
                <a:sym typeface="Helvetica Neue"/>
              </a:rPr>
              <a:t>Model Architecture and Uncertainty Estimation</a:t>
            </a:r>
            <a:endParaRPr kumimoji="0" lang="en-US" sz="2400" b="1" i="0" u="none" strike="noStrike" kern="0" cap="none" spc="0" normalizeH="0" baseline="0" noProof="0" dirty="0">
              <a:ln>
                <a:noFill/>
              </a:ln>
              <a:solidFill>
                <a:srgbClr val="000000"/>
              </a:solidFill>
              <a:effectLst/>
              <a:uLnTx/>
              <a:uFillTx/>
              <a:latin typeface="Helvetica Neue Light" panose="020B0604020202020204" charset="0"/>
              <a:ea typeface="Helvetica Neue"/>
              <a:cs typeface="Helvetica Neue"/>
              <a:sym typeface="Helvetica Neue"/>
            </a:endParaRPr>
          </a:p>
        </p:txBody>
      </p:sp>
    </p:spTree>
    <p:extLst>
      <p:ext uri="{BB962C8B-B14F-4D97-AF65-F5344CB8AC3E}">
        <p14:creationId xmlns:p14="http://schemas.microsoft.com/office/powerpoint/2010/main" val="2368592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1">
          <a:extLst>
            <a:ext uri="{FF2B5EF4-FFF2-40B4-BE49-F238E27FC236}">
              <a16:creationId xmlns:a16="http://schemas.microsoft.com/office/drawing/2014/main" id="{58ACEB8C-0EF4-C420-CEA0-51D6C344F97D}"/>
            </a:ext>
          </a:extLst>
        </p:cNvPr>
        <p:cNvGrpSpPr/>
        <p:nvPr/>
      </p:nvGrpSpPr>
      <p:grpSpPr>
        <a:xfrm>
          <a:off x="0" y="0"/>
          <a:ext cx="0" cy="0"/>
          <a:chOff x="0" y="0"/>
          <a:chExt cx="0" cy="0"/>
        </a:xfrm>
      </p:grpSpPr>
      <p:pic>
        <p:nvPicPr>
          <p:cNvPr id="5128" name="Picture 8" descr="Dr. Carri Glide-Hurst على X: &quot;Lovely tour at @MGHCancerCenter to see the  different ways they deliver #ProtonTherapy. Treating since 2001, &gt;10K  patients w/onsite engineers keeping it running behind the scenes! S/O to">
            <a:extLst>
              <a:ext uri="{FF2B5EF4-FFF2-40B4-BE49-F238E27FC236}">
                <a16:creationId xmlns:a16="http://schemas.microsoft.com/office/drawing/2014/main" id="{0A534DD2-7797-E849-3FA3-AF3AED58E4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3" t="1554" r="12998" b="7556"/>
          <a:stretch/>
        </p:blipFill>
        <p:spPr bwMode="auto">
          <a:xfrm>
            <a:off x="866011" y="1867320"/>
            <a:ext cx="3759750" cy="2478493"/>
          </a:xfrm>
          <a:prstGeom prst="rect">
            <a:avLst/>
          </a:prstGeom>
          <a:noFill/>
          <a:extLst>
            <a:ext uri="{909E8E84-426E-40DD-AFC4-6F175D3DCCD1}">
              <a14:hiddenFill xmlns:a14="http://schemas.microsoft.com/office/drawing/2010/main">
                <a:solidFill>
                  <a:srgbClr val="FFFFFF"/>
                </a:solidFill>
              </a14:hiddenFill>
            </a:ext>
          </a:extLst>
        </p:spPr>
      </p:pic>
      <p:cxnSp>
        <p:nvCxnSpPr>
          <p:cNvPr id="252" name="Google Shape;252;p28">
            <a:extLst>
              <a:ext uri="{FF2B5EF4-FFF2-40B4-BE49-F238E27FC236}">
                <a16:creationId xmlns:a16="http://schemas.microsoft.com/office/drawing/2014/main" id="{81B7AD28-1197-5E72-7842-657FEB1515F1}"/>
              </a:ext>
            </a:extLst>
          </p:cNvPr>
          <p:cNvCxnSpPr/>
          <p:nvPr/>
        </p:nvCxnSpPr>
        <p:spPr>
          <a:xfrm>
            <a:off x="9637025" y="561825"/>
            <a:ext cx="130800" cy="0"/>
          </a:xfrm>
          <a:prstGeom prst="straightConnector1">
            <a:avLst/>
          </a:prstGeom>
          <a:noFill/>
          <a:ln w="9525" cap="flat" cmpd="sng">
            <a:solidFill>
              <a:schemeClr val="dk2"/>
            </a:solidFill>
            <a:prstDash val="solid"/>
            <a:round/>
            <a:headEnd type="none" w="med" len="med"/>
            <a:tailEnd type="none" w="med" len="med"/>
          </a:ln>
        </p:spPr>
      </p:cxnSp>
      <p:sp>
        <p:nvSpPr>
          <p:cNvPr id="253" name="Google Shape;253;p28">
            <a:extLst>
              <a:ext uri="{FF2B5EF4-FFF2-40B4-BE49-F238E27FC236}">
                <a16:creationId xmlns:a16="http://schemas.microsoft.com/office/drawing/2014/main" id="{13C70D65-7BCB-7C1D-3B9D-AD17AE88735B}"/>
              </a:ext>
            </a:extLst>
          </p:cNvPr>
          <p:cNvSpPr txBox="1"/>
          <p:nvPr/>
        </p:nvSpPr>
        <p:spPr>
          <a:xfrm>
            <a:off x="710200" y="817279"/>
            <a:ext cx="8093100" cy="502235"/>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1"/>
              </a:buClr>
              <a:buSzPts val="1800"/>
            </a:pPr>
            <a:r>
              <a:rPr lang="en-US" noProof="0" dirty="0">
                <a:solidFill>
                  <a:schemeClr val="dk1"/>
                </a:solidFill>
                <a:latin typeface="Helvetica Neue Light" panose="020B0604020202020204" charset="0"/>
                <a:ea typeface="Helvetica Neue"/>
                <a:cs typeface="Helvetica Neue"/>
                <a:sym typeface="Helvetica Neue"/>
              </a:rPr>
              <a:t>- Post-proton therapy PET scans conducted from 2014 to 2020 (&gt;30 patients, &gt;70 scans, </a:t>
            </a:r>
            <a:r>
              <a:rPr lang="en-US" b="1" noProof="0" dirty="0">
                <a:solidFill>
                  <a:schemeClr val="dk1"/>
                </a:solidFill>
                <a:latin typeface="Helvetica Neue Light" panose="020B0604020202020204" charset="0"/>
                <a:ea typeface="Helvetica Neue"/>
                <a:cs typeface="Helvetica Neue"/>
                <a:sym typeface="Helvetica Neue"/>
              </a:rPr>
              <a:t>MRIs</a:t>
            </a:r>
            <a:r>
              <a:rPr lang="en-US" noProof="0" dirty="0">
                <a:solidFill>
                  <a:schemeClr val="dk1"/>
                </a:solidFill>
                <a:latin typeface="Helvetica Neue Light" panose="020B0604020202020204" charset="0"/>
                <a:ea typeface="Helvetica Neue"/>
                <a:cs typeface="Helvetica Neue"/>
                <a:sym typeface="Helvetica Neue"/>
              </a:rPr>
              <a:t>)</a:t>
            </a:r>
          </a:p>
        </p:txBody>
      </p:sp>
      <p:sp>
        <p:nvSpPr>
          <p:cNvPr id="254" name="Google Shape;254;p28">
            <a:extLst>
              <a:ext uri="{FF2B5EF4-FFF2-40B4-BE49-F238E27FC236}">
                <a16:creationId xmlns:a16="http://schemas.microsoft.com/office/drawing/2014/main" id="{6F8EBED2-7F0E-69F2-BDE0-AEB3C70FE8A7}"/>
              </a:ext>
            </a:extLst>
          </p:cNvPr>
          <p:cNvSpPr txBox="1"/>
          <p:nvPr/>
        </p:nvSpPr>
        <p:spPr>
          <a:xfrm>
            <a:off x="710200" y="192375"/>
            <a:ext cx="8373600" cy="6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300" b="1" noProof="0" dirty="0">
                <a:solidFill>
                  <a:schemeClr val="dk1"/>
                </a:solidFill>
                <a:latin typeface="Helvetica Neue Light" panose="020B0604020202020204" charset="0"/>
                <a:ea typeface="Helvetica Neue"/>
                <a:cs typeface="Helvetica Neue"/>
                <a:sym typeface="Helvetica Neue"/>
              </a:rPr>
              <a:t>MGH study data analysis</a:t>
            </a:r>
          </a:p>
        </p:txBody>
      </p:sp>
      <p:pic>
        <p:nvPicPr>
          <p:cNvPr id="5124" name="Picture 4" descr="NEUROLOGICAL PET/CT — Photo Diagnostic Systems">
            <a:extLst>
              <a:ext uri="{FF2B5EF4-FFF2-40B4-BE49-F238E27FC236}">
                <a16:creationId xmlns:a16="http://schemas.microsoft.com/office/drawing/2014/main" id="{AC45736B-0210-B5C8-623F-34B11D7BB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061" y="1867320"/>
            <a:ext cx="3469114" cy="24918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87C76DD-26B4-7319-3A56-E3C06E42D2C2}"/>
              </a:ext>
            </a:extLst>
          </p:cNvPr>
          <p:cNvSpPr txBox="1"/>
          <p:nvPr/>
        </p:nvSpPr>
        <p:spPr>
          <a:xfrm>
            <a:off x="710199" y="851171"/>
            <a:ext cx="7334205" cy="706925"/>
          </a:xfrm>
          <a:prstGeom prst="rect">
            <a:avLst/>
          </a:prstGeom>
          <a:noFill/>
        </p:spPr>
        <p:txBody>
          <a:bodyPr wrap="square">
            <a:spAutoFit/>
          </a:bodyPr>
          <a:lstStyle/>
          <a:p>
            <a:pPr marL="114300" lvl="0" algn="l" rtl="0">
              <a:lnSpc>
                <a:spcPct val="150000"/>
              </a:lnSpc>
              <a:spcBef>
                <a:spcPts val="0"/>
              </a:spcBef>
              <a:spcAft>
                <a:spcPts val="0"/>
              </a:spcAft>
              <a:buClr>
                <a:schemeClr val="dk1"/>
              </a:buClr>
              <a:buSzPts val="1800"/>
            </a:pPr>
            <a:endParaRPr lang="en-US" noProof="0" dirty="0">
              <a:solidFill>
                <a:schemeClr val="dk1"/>
              </a:solidFill>
              <a:latin typeface="Helvetica Neue Light" panose="020B0604020202020204" charset="0"/>
              <a:ea typeface="Helvetica Neue"/>
              <a:cs typeface="Helvetica Neue"/>
              <a:sym typeface="Helvetica Neue"/>
            </a:endParaRPr>
          </a:p>
          <a:p>
            <a:pPr marL="114300" lvl="0" algn="l" rtl="0">
              <a:lnSpc>
                <a:spcPct val="150000"/>
              </a:lnSpc>
              <a:spcBef>
                <a:spcPts val="0"/>
              </a:spcBef>
              <a:spcAft>
                <a:spcPts val="0"/>
              </a:spcAft>
              <a:buClr>
                <a:schemeClr val="dk1"/>
              </a:buClr>
              <a:buSzPts val="1800"/>
            </a:pPr>
            <a:r>
              <a:rPr lang="en-US" noProof="0" dirty="0">
                <a:solidFill>
                  <a:schemeClr val="dk1"/>
                </a:solidFill>
                <a:latin typeface="Helvetica Neue Light" panose="020B0604020202020204" charset="0"/>
                <a:ea typeface="Helvetica Neue"/>
                <a:cs typeface="Helvetica Neue"/>
                <a:sym typeface="Helvetica Neue"/>
              </a:rPr>
              <a:t>- Analysis in progress: already seeing the importance of PET simulation</a:t>
            </a:r>
          </a:p>
        </p:txBody>
      </p:sp>
      <p:sp>
        <p:nvSpPr>
          <p:cNvPr id="12" name="Google Shape;253;p28">
            <a:extLst>
              <a:ext uri="{FF2B5EF4-FFF2-40B4-BE49-F238E27FC236}">
                <a16:creationId xmlns:a16="http://schemas.microsoft.com/office/drawing/2014/main" id="{C70BE306-DAA7-0FFB-F53F-2BF496109778}"/>
              </a:ext>
            </a:extLst>
          </p:cNvPr>
          <p:cNvSpPr txBox="1"/>
          <p:nvPr/>
        </p:nvSpPr>
        <p:spPr>
          <a:xfrm>
            <a:off x="710200" y="4502245"/>
            <a:ext cx="8093100" cy="561335"/>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1"/>
              </a:buClr>
              <a:buSzPts val="1800"/>
            </a:pPr>
            <a:r>
              <a:rPr lang="en-US" sz="1600" noProof="0" dirty="0">
                <a:solidFill>
                  <a:schemeClr val="dk1"/>
                </a:solidFill>
                <a:latin typeface="Helvetica Neue" panose="02000503040000020004" pitchFamily="50" charset="-52"/>
                <a:ea typeface="Helvetica Neue"/>
                <a:cs typeface="Helvetica Neue"/>
                <a:sym typeface="Helvetica Neue"/>
              </a:rPr>
              <a:t>Thanks to Dr. </a:t>
            </a:r>
            <a:r>
              <a:rPr lang="en-US" sz="1600" noProof="0">
                <a:solidFill>
                  <a:schemeClr val="dk1"/>
                </a:solidFill>
                <a:latin typeface="Helvetica Neue" panose="02000503040000020004" pitchFamily="50" charset="-52"/>
                <a:ea typeface="Helvetica Neue"/>
                <a:cs typeface="Helvetica Neue"/>
                <a:sym typeface="Helvetica Neue"/>
              </a:rPr>
              <a:t>Helen A. </a:t>
            </a:r>
            <a:r>
              <a:rPr lang="en-US" sz="1600" noProof="0" dirty="0">
                <a:solidFill>
                  <a:schemeClr val="dk1"/>
                </a:solidFill>
                <a:latin typeface="Helvetica Neue" panose="02000503040000020004" pitchFamily="50" charset="-52"/>
                <a:ea typeface="Helvetica Neue"/>
                <a:cs typeface="Helvetica Neue"/>
                <a:sym typeface="Helvetica Neue"/>
              </a:rPr>
              <a:t>Shih, Dr. Kira Grogg, Dr. </a:t>
            </a:r>
            <a:r>
              <a:rPr lang="en-US" sz="1600" noProof="0" dirty="0" err="1">
                <a:solidFill>
                  <a:schemeClr val="dk1"/>
                </a:solidFill>
                <a:latin typeface="Helvetica Neue" panose="02000503040000020004" pitchFamily="50" charset="-52"/>
                <a:ea typeface="Helvetica Neue"/>
                <a:cs typeface="Helvetica Neue"/>
                <a:sym typeface="Helvetica Neue"/>
              </a:rPr>
              <a:t>Xuping</a:t>
            </a:r>
            <a:r>
              <a:rPr lang="en-US" sz="1600" noProof="0" dirty="0">
                <a:solidFill>
                  <a:schemeClr val="dk1"/>
                </a:solidFill>
                <a:latin typeface="Helvetica Neue" panose="02000503040000020004" pitchFamily="50" charset="-52"/>
                <a:ea typeface="Helvetica Neue"/>
                <a:cs typeface="Helvetica Neue"/>
                <a:sym typeface="Helvetica Neue"/>
              </a:rPr>
              <a:t> Zhu</a:t>
            </a:r>
          </a:p>
        </p:txBody>
      </p:sp>
      <p:pic>
        <p:nvPicPr>
          <p:cNvPr id="5126" name="Picture 6" descr="Massachusett General Hospital New Logo PNG vector in SVG, PDF, AI, CDR  format">
            <a:extLst>
              <a:ext uri="{FF2B5EF4-FFF2-40B4-BE49-F238E27FC236}">
                <a16:creationId xmlns:a16="http://schemas.microsoft.com/office/drawing/2014/main" id="{C1A55761-1078-5BF3-82A9-816E147E93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0320" b="40030"/>
          <a:stretch/>
        </p:blipFill>
        <p:spPr bwMode="auto">
          <a:xfrm>
            <a:off x="5844540" y="257286"/>
            <a:ext cx="2958080" cy="436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diagram of a dog&#10;&#10;AI-generated content may be incorrect.">
            <a:extLst>
              <a:ext uri="{FF2B5EF4-FFF2-40B4-BE49-F238E27FC236}">
                <a16:creationId xmlns:a16="http://schemas.microsoft.com/office/drawing/2014/main" id="{06077E35-0847-7346-6511-5FE0BB4EB8FD}"/>
              </a:ext>
            </a:extLst>
          </p:cNvPr>
          <p:cNvPicPr>
            <a:picLocks noChangeAspect="1"/>
          </p:cNvPicPr>
          <p:nvPr/>
        </p:nvPicPr>
        <p:blipFill>
          <a:blip r:embed="rId6"/>
          <a:stretch>
            <a:fillRect/>
          </a:stretch>
        </p:blipFill>
        <p:spPr>
          <a:xfrm>
            <a:off x="866011" y="1558096"/>
            <a:ext cx="7725908" cy="2958654"/>
          </a:xfrm>
          <a:prstGeom prst="rect">
            <a:avLst/>
          </a:prstGeom>
        </p:spPr>
      </p:pic>
      <p:sp>
        <p:nvSpPr>
          <p:cNvPr id="3" name="Google Shape;183;p23">
            <a:extLst>
              <a:ext uri="{FF2B5EF4-FFF2-40B4-BE49-F238E27FC236}">
                <a16:creationId xmlns:a16="http://schemas.microsoft.com/office/drawing/2014/main" id="{387F3D5D-1967-519B-7E08-AC49167C36D6}"/>
              </a:ext>
            </a:extLst>
          </p:cNvPr>
          <p:cNvSpPr/>
          <p:nvPr/>
        </p:nvSpPr>
        <p:spPr>
          <a:xfrm>
            <a:off x="1929632" y="3491416"/>
            <a:ext cx="5780650" cy="1097253"/>
          </a:xfrm>
          <a:prstGeom prst="rect">
            <a:avLst/>
          </a:prstGeom>
          <a:solidFill>
            <a:schemeClr val="bg1">
              <a:alpha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pic>
        <p:nvPicPr>
          <p:cNvPr id="4" name="Picture 3" descr="A comparison of a red and purple image&#10;&#10;AI-generated content may be incorrect.">
            <a:extLst>
              <a:ext uri="{FF2B5EF4-FFF2-40B4-BE49-F238E27FC236}">
                <a16:creationId xmlns:a16="http://schemas.microsoft.com/office/drawing/2014/main" id="{BC403D39-ED5E-2200-55BF-D1B0C9200083}"/>
              </a:ext>
            </a:extLst>
          </p:cNvPr>
          <p:cNvPicPr>
            <a:picLocks noChangeAspect="1"/>
          </p:cNvPicPr>
          <p:nvPr/>
        </p:nvPicPr>
        <p:blipFill>
          <a:blip r:embed="rId7"/>
          <a:srcRect t="282" b="-10776"/>
          <a:stretch/>
        </p:blipFill>
        <p:spPr>
          <a:xfrm>
            <a:off x="821059" y="1931190"/>
            <a:ext cx="7997795" cy="2621519"/>
          </a:xfrm>
          <a:prstGeom prst="rect">
            <a:avLst/>
          </a:prstGeom>
        </p:spPr>
      </p:pic>
    </p:spTree>
    <p:extLst>
      <p:ext uri="{BB962C8B-B14F-4D97-AF65-F5344CB8AC3E}">
        <p14:creationId xmlns:p14="http://schemas.microsoft.com/office/powerpoint/2010/main" val="410604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5" name="Google Shape;275;p30"/>
          <p:cNvSpPr txBox="1"/>
          <p:nvPr/>
        </p:nvSpPr>
        <p:spPr>
          <a:xfrm>
            <a:off x="667564" y="3654573"/>
            <a:ext cx="3074012" cy="1423436"/>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endParaRPr lang="en-US" noProof="0" dirty="0">
              <a:solidFill>
                <a:srgbClr val="000000"/>
              </a:solidFill>
              <a:latin typeface="Helvetica Neue Light" panose="020B0604020202020204" charset="0"/>
              <a:ea typeface="Helvetica Neue"/>
              <a:cs typeface="Helvetica Neue"/>
              <a:sym typeface="Helvetica Neue"/>
            </a:endParaRPr>
          </a:p>
          <a:p>
            <a:pPr>
              <a:lnSpc>
                <a:spcPct val="115000"/>
              </a:lnSpc>
            </a:pPr>
            <a:r>
              <a:rPr lang="en-US" noProof="0" dirty="0">
                <a:solidFill>
                  <a:srgbClr val="000000"/>
                </a:solidFill>
                <a:latin typeface="Helvetica Neue Light" panose="020B0604020202020204" charset="0"/>
                <a:ea typeface="Helvetica Neue"/>
                <a:cs typeface="Helvetica Neue"/>
                <a:sym typeface="Helvetica Neue"/>
              </a:rPr>
              <a:t>Pablo Cabrales Miró-Granada</a:t>
            </a:r>
            <a:endParaRPr lang="en-US" noProof="0" dirty="0">
              <a:latin typeface="Helvetica Neue Light" panose="020B0604020202020204" charset="0"/>
              <a:ea typeface="Helvetica Neue"/>
              <a:cs typeface="Helvetica Neue"/>
              <a:sym typeface="Helvetica Neue"/>
            </a:endParaRPr>
          </a:p>
          <a:p>
            <a:pPr>
              <a:lnSpc>
                <a:spcPct val="115000"/>
              </a:lnSpc>
            </a:pPr>
            <a:r>
              <a:rPr lang="en-US" noProof="0" dirty="0">
                <a:solidFill>
                  <a:srgbClr val="000000"/>
                </a:solidFill>
                <a:latin typeface="Helvetica Neue Light" panose="020B0604020202020204" charset="0"/>
                <a:ea typeface="Helvetica Neue"/>
                <a:cs typeface="Helvetica Neue"/>
                <a:sym typeface="Helvetica Neue"/>
              </a:rPr>
              <a:t>Grupo de </a:t>
            </a:r>
            <a:r>
              <a:rPr lang="en-US" noProof="0" dirty="0" err="1">
                <a:solidFill>
                  <a:srgbClr val="000000"/>
                </a:solidFill>
                <a:latin typeface="Helvetica Neue Light" panose="020B0604020202020204" charset="0"/>
                <a:ea typeface="Helvetica Neue"/>
                <a:cs typeface="Helvetica Neue"/>
                <a:sym typeface="Helvetica Neue"/>
              </a:rPr>
              <a:t>Física</a:t>
            </a:r>
            <a:r>
              <a:rPr lang="en-US" noProof="0" dirty="0">
                <a:solidFill>
                  <a:srgbClr val="000000"/>
                </a:solidFill>
                <a:latin typeface="Helvetica Neue Light" panose="020B0604020202020204" charset="0"/>
                <a:ea typeface="Helvetica Neue"/>
                <a:cs typeface="Helvetica Neue"/>
                <a:sym typeface="Helvetica Neue"/>
              </a:rPr>
              <a:t> Nuclear @ UCM</a:t>
            </a:r>
            <a:endParaRPr lang="en-US" noProof="0" dirty="0">
              <a:latin typeface="Helvetica Neue Light" panose="020B0604020202020204" charset="0"/>
              <a:ea typeface="Helvetica Neue"/>
              <a:cs typeface="Helvetica Neue"/>
              <a:sym typeface="Helvetica Neue"/>
            </a:endParaRPr>
          </a:p>
          <a:p>
            <a:pPr>
              <a:lnSpc>
                <a:spcPct val="115000"/>
              </a:lnSpc>
            </a:pPr>
            <a:r>
              <a:rPr lang="en-US" u="sng" noProof="0" dirty="0">
                <a:solidFill>
                  <a:srgbClr val="0097A7"/>
                </a:solidFill>
                <a:latin typeface="Helvetica Neue Light" panose="020B0604020202020204" charset="0"/>
                <a:ea typeface="Helvetica Neue"/>
                <a:cs typeface="Helvetica Neue"/>
                <a:sym typeface="Helvetica Neue"/>
                <a:hlinkClick r:id="rId3">
                  <a:extLst>
                    <a:ext uri="{A12FA001-AC4F-418D-AE19-62706E023703}">
                      <ahyp:hlinkClr xmlns:ahyp="http://schemas.microsoft.com/office/drawing/2018/hyperlinkcolor" val="tx"/>
                    </a:ext>
                  </a:extLst>
                </a:hlinkClick>
              </a:rPr>
              <a:t>pcabrale@ucm.es</a:t>
            </a:r>
            <a:r>
              <a:rPr lang="en-US" noProof="0" dirty="0">
                <a:latin typeface="Helvetica Neue Light" panose="020B0604020202020204" charset="0"/>
                <a:ea typeface="Helvetica Neue"/>
                <a:cs typeface="Helvetica Neue"/>
                <a:sym typeface="Helvetica Neue"/>
              </a:rPr>
              <a:t> </a:t>
            </a:r>
            <a:endParaRPr lang="en-US" noProof="0" dirty="0"/>
          </a:p>
          <a:p>
            <a:pPr marL="0" lvl="0" indent="0" rtl="0">
              <a:lnSpc>
                <a:spcPct val="115000"/>
              </a:lnSpc>
              <a:spcBef>
                <a:spcPts val="0"/>
              </a:spcBef>
              <a:spcAft>
                <a:spcPts val="0"/>
              </a:spcAft>
              <a:buNone/>
            </a:pPr>
            <a:r>
              <a:rPr lang="en-US" noProof="0" dirty="0">
                <a:solidFill>
                  <a:srgbClr val="000000"/>
                </a:solidFill>
                <a:latin typeface="Helvetica Neue Light" panose="020B0604020202020204" charset="0"/>
                <a:ea typeface="Helvetica Neue"/>
                <a:cs typeface="Helvetica Neue"/>
                <a:sym typeface="Helvetica Neue"/>
              </a:rPr>
              <a:t> </a:t>
            </a:r>
            <a:endParaRPr lang="en-US" noProof="0" dirty="0"/>
          </a:p>
        </p:txBody>
      </p:sp>
      <p:sp>
        <p:nvSpPr>
          <p:cNvPr id="11" name="TextBox 10">
            <a:extLst>
              <a:ext uri="{FF2B5EF4-FFF2-40B4-BE49-F238E27FC236}">
                <a16:creationId xmlns:a16="http://schemas.microsoft.com/office/drawing/2014/main" id="{9E8D061E-BC94-2F9B-F9F8-1E79C6AD446D}"/>
              </a:ext>
            </a:extLst>
          </p:cNvPr>
          <p:cNvSpPr txBox="1"/>
          <p:nvPr/>
        </p:nvSpPr>
        <p:spPr>
          <a:xfrm>
            <a:off x="3804313" y="4194424"/>
            <a:ext cx="2641864" cy="574966"/>
          </a:xfrm>
          <a:prstGeom prst="rect">
            <a:avLst/>
          </a:prstGeom>
          <a:noFill/>
        </p:spPr>
        <p:txBody>
          <a:bodyPr wrap="square">
            <a:spAutoFit/>
          </a:bodyPr>
          <a:lstStyle/>
          <a:p>
            <a:pPr marL="0" lvl="0" indent="0" algn="r" rtl="0">
              <a:lnSpc>
                <a:spcPct val="115000"/>
              </a:lnSpc>
              <a:spcBef>
                <a:spcPts val="0"/>
              </a:spcBef>
              <a:spcAft>
                <a:spcPts val="0"/>
              </a:spcAft>
              <a:buNone/>
            </a:pPr>
            <a:r>
              <a:rPr lang="en-US" noProof="0" dirty="0">
                <a:solidFill>
                  <a:schemeClr val="tx1"/>
                </a:solidFill>
                <a:latin typeface="Helvetica Neue Light" panose="020B0604020202020204" charset="0"/>
                <a:ea typeface="Helvetica Neue"/>
                <a:cs typeface="Helvetica Neue"/>
                <a:sym typeface="Helvetica Neue"/>
              </a:rPr>
              <a:t>Code is available on GitHub </a:t>
            </a:r>
          </a:p>
          <a:p>
            <a:pPr marL="0" lvl="0" indent="0" algn="r" rtl="0">
              <a:lnSpc>
                <a:spcPct val="115000"/>
              </a:lnSpc>
              <a:spcBef>
                <a:spcPts val="0"/>
              </a:spcBef>
              <a:spcAft>
                <a:spcPts val="0"/>
              </a:spcAft>
              <a:buNone/>
            </a:pPr>
            <a:r>
              <a:rPr lang="en-US" u="sng" dirty="0">
                <a:solidFill>
                  <a:srgbClr val="0097A7"/>
                </a:solidFill>
                <a:latin typeface="Helvetica Neue Light" panose="020B0604020202020204" charset="0"/>
                <a:ea typeface="Helvetica Neue"/>
                <a:cs typeface="Helvetica Neue"/>
                <a:sym typeface="Helvetica Neue"/>
              </a:rPr>
              <a:t>github.com/</a:t>
            </a:r>
            <a:r>
              <a:rPr lang="en-US" u="sng" dirty="0" err="1">
                <a:solidFill>
                  <a:srgbClr val="0097A7"/>
                </a:solidFill>
                <a:latin typeface="Helvetica Neue Light" panose="020B0604020202020204" charset="0"/>
                <a:ea typeface="Helvetica Neue"/>
                <a:cs typeface="Helvetica Neue"/>
                <a:sym typeface="Helvetica Neue"/>
              </a:rPr>
              <a:t>pcabrales</a:t>
            </a:r>
            <a:r>
              <a:rPr lang="en-US" u="sng" dirty="0">
                <a:solidFill>
                  <a:srgbClr val="0097A7"/>
                </a:solidFill>
                <a:latin typeface="Helvetica Neue Light" panose="020B0604020202020204" charset="0"/>
                <a:ea typeface="Helvetica Neue"/>
                <a:cs typeface="Helvetica Neue"/>
                <a:sym typeface="Helvetica Neue"/>
              </a:rPr>
              <a:t>/</a:t>
            </a:r>
            <a:r>
              <a:rPr lang="en-US" u="sng" dirty="0" err="1">
                <a:solidFill>
                  <a:srgbClr val="0097A7"/>
                </a:solidFill>
                <a:latin typeface="Helvetica Neue Light" panose="020B0604020202020204" charset="0"/>
                <a:ea typeface="Helvetica Neue"/>
                <a:cs typeface="Helvetica Neue"/>
                <a:sym typeface="Helvetica Neue"/>
              </a:rPr>
              <a:t>ppw</a:t>
            </a:r>
            <a:endParaRPr lang="en-US" noProof="0" dirty="0">
              <a:solidFill>
                <a:srgbClr val="000000"/>
              </a:solidFill>
              <a:latin typeface="Helvetica Neue Light" panose="020B0604020202020204" charset="0"/>
              <a:ea typeface="Helvetica Neue"/>
              <a:cs typeface="Helvetica Neue"/>
              <a:sym typeface="Helvetica Neue"/>
            </a:endParaRPr>
          </a:p>
        </p:txBody>
      </p:sp>
      <p:pic>
        <p:nvPicPr>
          <p:cNvPr id="3" name="Picture 2" descr="A qr code with a cat&#10;&#10;AI-generated content may be incorrect.">
            <a:extLst>
              <a:ext uri="{FF2B5EF4-FFF2-40B4-BE49-F238E27FC236}">
                <a16:creationId xmlns:a16="http://schemas.microsoft.com/office/drawing/2014/main" id="{8383F998-70B3-0549-3632-C2AD1FED6C8F}"/>
              </a:ext>
            </a:extLst>
          </p:cNvPr>
          <p:cNvPicPr>
            <a:picLocks noChangeAspect="1"/>
          </p:cNvPicPr>
          <p:nvPr/>
        </p:nvPicPr>
        <p:blipFill>
          <a:blip r:embed="rId4"/>
          <a:stretch>
            <a:fillRect/>
          </a:stretch>
        </p:blipFill>
        <p:spPr>
          <a:xfrm>
            <a:off x="5125245" y="3075957"/>
            <a:ext cx="1103442" cy="1103442"/>
          </a:xfrm>
          <a:prstGeom prst="rect">
            <a:avLst/>
          </a:prstGeom>
        </p:spPr>
      </p:pic>
      <p:sp>
        <p:nvSpPr>
          <p:cNvPr id="8" name="Google Shape;254;p28">
            <a:extLst>
              <a:ext uri="{FF2B5EF4-FFF2-40B4-BE49-F238E27FC236}">
                <a16:creationId xmlns:a16="http://schemas.microsoft.com/office/drawing/2014/main" id="{BC89755E-5654-7E45-AD08-113D1DA39DEA}"/>
              </a:ext>
            </a:extLst>
          </p:cNvPr>
          <p:cNvSpPr txBox="1"/>
          <p:nvPr/>
        </p:nvSpPr>
        <p:spPr>
          <a:xfrm>
            <a:off x="710200" y="192375"/>
            <a:ext cx="4433300" cy="6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300" b="1" noProof="0" dirty="0">
                <a:solidFill>
                  <a:schemeClr val="dk1"/>
                </a:solidFill>
                <a:latin typeface="Helvetica Neue Light" panose="020B0604020202020204" charset="0"/>
                <a:ea typeface="Helvetica Neue"/>
                <a:cs typeface="Helvetica Neue"/>
                <a:sym typeface="Helvetica Neue"/>
              </a:rPr>
              <a:t>Questions? </a:t>
            </a:r>
            <a:r>
              <a:rPr lang="en-US" sz="2300" noProof="0" dirty="0">
                <a:solidFill>
                  <a:schemeClr val="dk1"/>
                </a:solidFill>
                <a:latin typeface="Helvetica Neue Light" panose="020B0604020202020204" charset="0"/>
                <a:ea typeface="Helvetica Neue"/>
                <a:cs typeface="Helvetica Neue"/>
                <a:sym typeface="Helvetica Neue"/>
              </a:rPr>
              <a:t>Thank you</a:t>
            </a:r>
          </a:p>
        </p:txBody>
      </p:sp>
      <p:pic>
        <p:nvPicPr>
          <p:cNvPr id="12" name="Google Shape;55;p13" title="single-sample-decay-rate-1.png">
            <a:extLst>
              <a:ext uri="{FF2B5EF4-FFF2-40B4-BE49-F238E27FC236}">
                <a16:creationId xmlns:a16="http://schemas.microsoft.com/office/drawing/2014/main" id="{36DE3073-8566-279A-2D24-91C76625E88C}"/>
              </a:ext>
            </a:extLst>
          </p:cNvPr>
          <p:cNvPicPr preferRelativeResize="0"/>
          <p:nvPr/>
        </p:nvPicPr>
        <p:blipFill>
          <a:blip r:embed="rId5">
            <a:alphaModFix/>
          </a:blip>
          <a:srcRect l="2361" t="2913" r="42063" b="67294"/>
          <a:stretch/>
        </p:blipFill>
        <p:spPr>
          <a:xfrm>
            <a:off x="730301" y="1056231"/>
            <a:ext cx="5638227" cy="1624693"/>
          </a:xfrm>
          <a:prstGeom prst="rect">
            <a:avLst/>
          </a:prstGeom>
          <a:noFill/>
          <a:ln>
            <a:noFill/>
          </a:ln>
        </p:spPr>
      </p:pic>
      <p:pic>
        <p:nvPicPr>
          <p:cNvPr id="13" name="Google Shape;243;p13">
            <a:extLst>
              <a:ext uri="{FF2B5EF4-FFF2-40B4-BE49-F238E27FC236}">
                <a16:creationId xmlns:a16="http://schemas.microsoft.com/office/drawing/2014/main" id="{C8978501-0657-9DA5-75BC-CFE48ABC0C13}"/>
              </a:ext>
            </a:extLst>
          </p:cNvPr>
          <p:cNvPicPr preferRelativeResize="0"/>
          <p:nvPr/>
        </p:nvPicPr>
        <p:blipFill>
          <a:blip r:embed="rId6">
            <a:alphaModFix/>
          </a:blip>
          <a:stretch>
            <a:fillRect/>
          </a:stretch>
        </p:blipFill>
        <p:spPr>
          <a:xfrm>
            <a:off x="2210614" y="2760128"/>
            <a:ext cx="4134764" cy="120052"/>
          </a:xfrm>
          <a:prstGeom prst="rect">
            <a:avLst/>
          </a:prstGeom>
          <a:noFill/>
          <a:ln>
            <a:noFill/>
          </a:ln>
        </p:spPr>
      </p:pic>
      <p:sp>
        <p:nvSpPr>
          <p:cNvPr id="16" name="Google Shape;244;p13">
            <a:extLst>
              <a:ext uri="{FF2B5EF4-FFF2-40B4-BE49-F238E27FC236}">
                <a16:creationId xmlns:a16="http://schemas.microsoft.com/office/drawing/2014/main" id="{37B3AD19-4062-3CE9-02B0-6B4527B064B1}"/>
              </a:ext>
            </a:extLst>
          </p:cNvPr>
          <p:cNvSpPr txBox="1"/>
          <p:nvPr/>
        </p:nvSpPr>
        <p:spPr>
          <a:xfrm>
            <a:off x="2216029" y="2892163"/>
            <a:ext cx="1675172" cy="254372"/>
          </a:xfrm>
          <a:prstGeom prst="rect">
            <a:avLst/>
          </a:prstGeom>
          <a:noFill/>
          <a:ln>
            <a:noFill/>
          </a:ln>
        </p:spPr>
        <p:txBody>
          <a:bodyPr spcFirstLastPara="1" wrap="square" lIns="42136" tIns="42136" rIns="42136" bIns="42136" anchor="t" anchorCtr="0">
            <a:spAutoFit/>
          </a:bodyPr>
          <a:lstStyle/>
          <a:p>
            <a:pPr lvl="0"/>
            <a:r>
              <a:rPr lang="en-US" sz="1100" noProof="0" dirty="0">
                <a:solidFill>
                  <a:schemeClr val="tx1"/>
                </a:solidFill>
                <a:latin typeface="Helvetica Neue Light" panose="020B0604020202020204" charset="0"/>
                <a:ea typeface="Helvetica Neue"/>
                <a:cs typeface="Helvetica Neue"/>
                <a:sym typeface="Helvetica Neue"/>
              </a:rPr>
              <a:t>Washout Rate (</a:t>
            </a:r>
            <a:r>
              <a:rPr lang="en-US" sz="1100" dirty="0">
                <a:solidFill>
                  <a:srgbClr val="434343"/>
                </a:solidFill>
                <a:latin typeface="Helvetica Neue Light" panose="020B0604020202020204" charset="0"/>
                <a:ea typeface="Helvetica Neue"/>
                <a:cs typeface="Helvetica Neue"/>
                <a:sym typeface="Helvetica Neue"/>
              </a:rPr>
              <a:t>min</a:t>
            </a:r>
            <a:r>
              <a:rPr lang="en-US" sz="1100" baseline="30000" dirty="0">
                <a:solidFill>
                  <a:srgbClr val="434343"/>
                </a:solidFill>
                <a:latin typeface="Helvetica Neue Light" panose="020B0604020202020204" charset="0"/>
                <a:ea typeface="Helvetica Neue"/>
                <a:cs typeface="Helvetica Neue"/>
                <a:sym typeface="Helvetica Neue"/>
              </a:rPr>
              <a:t>-1</a:t>
            </a:r>
            <a:r>
              <a:rPr lang="en-US" sz="1100" noProof="0" dirty="0">
                <a:solidFill>
                  <a:schemeClr val="tx1"/>
                </a:solidFill>
                <a:latin typeface="Helvetica Neue Light" panose="020B0604020202020204" charset="0"/>
                <a:ea typeface="Helvetica Neue"/>
                <a:cs typeface="Helvetica Neue"/>
                <a:sym typeface="Helvetica Neue"/>
              </a:rPr>
              <a:t>) </a:t>
            </a:r>
            <a:endParaRPr lang="en-US" sz="1200" noProof="0" dirty="0">
              <a:solidFill>
                <a:schemeClr val="tx1"/>
              </a:solidFill>
            </a:endParaRPr>
          </a:p>
        </p:txBody>
      </p:sp>
      <p:sp>
        <p:nvSpPr>
          <p:cNvPr id="19" name="TextBox 18">
            <a:extLst>
              <a:ext uri="{FF2B5EF4-FFF2-40B4-BE49-F238E27FC236}">
                <a16:creationId xmlns:a16="http://schemas.microsoft.com/office/drawing/2014/main" id="{587F386A-F666-4D9E-DDDA-EE588A5D9842}"/>
              </a:ext>
            </a:extLst>
          </p:cNvPr>
          <p:cNvSpPr txBox="1"/>
          <p:nvPr/>
        </p:nvSpPr>
        <p:spPr>
          <a:xfrm>
            <a:off x="5125245" y="844992"/>
            <a:ext cx="4572000" cy="307777"/>
          </a:xfrm>
          <a:prstGeom prst="rect">
            <a:avLst/>
          </a:prstGeom>
          <a:noFill/>
        </p:spPr>
        <p:txBody>
          <a:bodyPr wrap="square">
            <a:spAutoFit/>
          </a:bodyPr>
          <a:lstStyle/>
          <a:p>
            <a:r>
              <a:rPr lang="en-US" b="1" noProof="0" dirty="0">
                <a:solidFill>
                  <a:srgbClr val="000000"/>
                </a:solidFill>
                <a:latin typeface="Helvetica Neue Light" panose="020B0604020202020204" charset="0"/>
                <a:ea typeface="Helvetica Neue"/>
                <a:cs typeface="Helvetica Neue"/>
                <a:sym typeface="Helvetica Neue"/>
              </a:rPr>
              <a:t>This work:</a:t>
            </a:r>
            <a:endParaRPr lang="en-US" b="1" dirty="0"/>
          </a:p>
        </p:txBody>
      </p:sp>
      <p:pic>
        <p:nvPicPr>
          <p:cNvPr id="20" name="Picture 19" descr="A close-up of a skull&#10;&#10;AI-generated content may be incorrect.">
            <a:extLst>
              <a:ext uri="{FF2B5EF4-FFF2-40B4-BE49-F238E27FC236}">
                <a16:creationId xmlns:a16="http://schemas.microsoft.com/office/drawing/2014/main" id="{7C10532C-F495-56CC-0E36-660729DE88E1}"/>
              </a:ext>
            </a:extLst>
          </p:cNvPr>
          <p:cNvPicPr>
            <a:picLocks noChangeAspect="1"/>
          </p:cNvPicPr>
          <p:nvPr/>
        </p:nvPicPr>
        <p:blipFill>
          <a:blip r:embed="rId7"/>
          <a:srcRect l="20361" t="885" r="2290" b="6196"/>
          <a:stretch/>
        </p:blipFill>
        <p:spPr>
          <a:xfrm>
            <a:off x="6471720" y="1315097"/>
            <a:ext cx="2261703" cy="2716999"/>
          </a:xfrm>
          <a:prstGeom prst="rect">
            <a:avLst/>
          </a:prstGeom>
        </p:spPr>
      </p:pic>
      <p:pic>
        <p:nvPicPr>
          <p:cNvPr id="21" name="Picture 20" descr="A black background with white letters&#10;&#10;AI-generated content may be incorrect.">
            <a:extLst>
              <a:ext uri="{FF2B5EF4-FFF2-40B4-BE49-F238E27FC236}">
                <a16:creationId xmlns:a16="http://schemas.microsoft.com/office/drawing/2014/main" id="{A47CCE9B-5557-31DF-5380-D9B76094620F}"/>
              </a:ext>
            </a:extLst>
          </p:cNvPr>
          <p:cNvPicPr>
            <a:picLocks noChangeAspect="1"/>
          </p:cNvPicPr>
          <p:nvPr/>
        </p:nvPicPr>
        <p:blipFill>
          <a:blip r:embed="rId8"/>
          <a:stretch>
            <a:fillRect/>
          </a:stretch>
        </p:blipFill>
        <p:spPr>
          <a:xfrm>
            <a:off x="6471720" y="3499026"/>
            <a:ext cx="1599211" cy="5330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194134" y="354865"/>
            <a:ext cx="8638166" cy="1916967"/>
          </a:xfrm>
          <a:prstGeom prst="rect">
            <a:avLst/>
          </a:prstGeom>
          <a:noFill/>
          <a:ln>
            <a:noFill/>
          </a:ln>
        </p:spPr>
        <p:txBody>
          <a:bodyPr spcFirstLastPara="1" wrap="square" lIns="91425" tIns="91425" rIns="91425" bIns="91425" anchor="b" anchorCtr="0">
            <a:noAutofit/>
          </a:bodyPr>
          <a:lstStyle/>
          <a:p>
            <a:pPr marL="0" lvl="0" indent="0" algn="ctr" rtl="0">
              <a:lnSpc>
                <a:spcPct val="130000"/>
              </a:lnSpc>
              <a:spcBef>
                <a:spcPts val="0"/>
              </a:spcBef>
              <a:spcAft>
                <a:spcPts val="0"/>
              </a:spcAft>
              <a:buSzPts val="852"/>
              <a:buNone/>
            </a:pPr>
            <a:r>
              <a:rPr lang="en-US" sz="2400" noProof="0" dirty="0">
                <a:solidFill>
                  <a:srgbClr val="000000"/>
                </a:solidFill>
                <a:latin typeface="Helvetica Neue" panose="02000503040000020004" pitchFamily="50" charset="-52"/>
                <a:ea typeface="Helvetica Neue"/>
                <a:cs typeface="Helvetica" panose="020B0604020202020204" pitchFamily="34" charset="0"/>
                <a:sym typeface="Helvetica Neue"/>
              </a:rPr>
              <a:t>Part 1 of 2:</a:t>
            </a:r>
          </a:p>
          <a:p>
            <a:pPr marL="0" lvl="0" indent="0" algn="ctr" rtl="0">
              <a:lnSpc>
                <a:spcPct val="130000"/>
              </a:lnSpc>
              <a:spcBef>
                <a:spcPts val="0"/>
              </a:spcBef>
              <a:spcAft>
                <a:spcPts val="0"/>
              </a:spcAft>
              <a:buSzPts val="852"/>
              <a:buNone/>
            </a:pPr>
            <a:r>
              <a:rPr lang="en-US" sz="2800" b="1" noProof="0" dirty="0">
                <a:solidFill>
                  <a:srgbClr val="000000"/>
                </a:solidFill>
                <a:latin typeface="Helvetica Neue Light" panose="020B0604020202020204" charset="0"/>
                <a:ea typeface="Helvetica Neue"/>
                <a:cs typeface="Helvetica Neue"/>
                <a:sym typeface="Helvetica Neue"/>
              </a:rPr>
              <a:t>PROTOTWIN-PET: </a:t>
            </a:r>
          </a:p>
          <a:p>
            <a:pPr marL="0" lvl="0" indent="0" algn="ctr" rtl="0">
              <a:lnSpc>
                <a:spcPct val="130000"/>
              </a:lnSpc>
              <a:spcBef>
                <a:spcPts val="0"/>
              </a:spcBef>
              <a:spcAft>
                <a:spcPts val="0"/>
              </a:spcAft>
              <a:buSzPts val="852"/>
              <a:buNone/>
            </a:pPr>
            <a:r>
              <a:rPr lang="en-US" sz="2800" b="1" noProof="0" dirty="0">
                <a:solidFill>
                  <a:srgbClr val="000000"/>
                </a:solidFill>
                <a:latin typeface="Helvetica Neue Light" panose="020B0604020202020204" charset="0"/>
                <a:ea typeface="Helvetica Neue"/>
                <a:cs typeface="Helvetica Neue"/>
                <a:sym typeface="Helvetica Neue"/>
              </a:rPr>
              <a:t>A Deep Learning and GPU-Based Workflow </a:t>
            </a:r>
          </a:p>
          <a:p>
            <a:pPr marL="0" lvl="0" indent="0" algn="ctr" rtl="0">
              <a:lnSpc>
                <a:spcPct val="130000"/>
              </a:lnSpc>
              <a:spcBef>
                <a:spcPts val="0"/>
              </a:spcBef>
              <a:spcAft>
                <a:spcPts val="0"/>
              </a:spcAft>
              <a:buSzPts val="852"/>
              <a:buNone/>
            </a:pPr>
            <a:r>
              <a:rPr lang="en-US" sz="2800" b="1" noProof="0" dirty="0">
                <a:solidFill>
                  <a:srgbClr val="000000"/>
                </a:solidFill>
                <a:latin typeface="Helvetica Neue Light" panose="020B0604020202020204" charset="0"/>
                <a:ea typeface="Helvetica Neue"/>
                <a:cs typeface="Helvetica Neue"/>
                <a:sym typeface="Helvetica Neue"/>
              </a:rPr>
              <a:t>for Dose Verification in Proton Therapy with PET</a:t>
            </a:r>
          </a:p>
        </p:txBody>
      </p:sp>
      <p:sp>
        <p:nvSpPr>
          <p:cNvPr id="55" name="Google Shape;55;p13"/>
          <p:cNvSpPr txBox="1"/>
          <p:nvPr/>
        </p:nvSpPr>
        <p:spPr>
          <a:xfrm>
            <a:off x="311700" y="2168011"/>
            <a:ext cx="8520600" cy="792600"/>
          </a:xfrm>
          <a:prstGeom prst="rect">
            <a:avLst/>
          </a:prstGeom>
          <a:noFill/>
          <a:ln>
            <a:noFill/>
          </a:ln>
        </p:spPr>
        <p:txBody>
          <a:bodyPr spcFirstLastPara="1" wrap="square" lIns="91425" tIns="91425" rIns="91425" bIns="91425" anchor="t" anchorCtr="0">
            <a:normAutofit lnSpcReduction="10000"/>
          </a:bodyPr>
          <a:lstStyle/>
          <a:p>
            <a:pPr marL="0" lvl="0" indent="0" algn="ctr" rtl="0">
              <a:lnSpc>
                <a:spcPct val="115000"/>
              </a:lnSpc>
              <a:spcBef>
                <a:spcPts val="113"/>
              </a:spcBef>
              <a:spcAft>
                <a:spcPts val="0"/>
              </a:spcAft>
              <a:buNone/>
            </a:pPr>
            <a:r>
              <a:rPr lang="en-US" sz="1800" b="1" noProof="0" dirty="0">
                <a:solidFill>
                  <a:srgbClr val="000000"/>
                </a:solidFill>
                <a:latin typeface="Helvetica Neue Light" panose="020B0604020202020204" charset="0"/>
                <a:ea typeface="Helvetica Neue"/>
                <a:cs typeface="Helvetica Neue"/>
                <a:sym typeface="Helvetica Neue"/>
              </a:rPr>
              <a:t>Pablo Cabrales</a:t>
            </a:r>
            <a:r>
              <a:rPr lang="en-US" sz="1800" b="1" baseline="30000" noProof="0" dirty="0">
                <a:solidFill>
                  <a:srgbClr val="000000"/>
                </a:solidFill>
                <a:latin typeface="Helvetica Neue Light" panose="020B0604020202020204" charset="0"/>
                <a:ea typeface="Helvetica Neue"/>
                <a:cs typeface="Helvetica Neue"/>
                <a:sym typeface="Helvetica Neue"/>
              </a:rPr>
              <a:t>1,2</a:t>
            </a:r>
            <a:r>
              <a:rPr lang="en-US" sz="1800" noProof="0" dirty="0">
                <a:solidFill>
                  <a:srgbClr val="000000"/>
                </a:solidFill>
                <a:latin typeface="Helvetica Neue Light" panose="020B0604020202020204" charset="0"/>
                <a:ea typeface="Helvetica Neue"/>
                <a:cs typeface="Helvetica Neue"/>
                <a:sym typeface="Helvetica Neue"/>
              </a:rPr>
              <a:t>, Víctor V. Onecha</a:t>
            </a:r>
            <a:r>
              <a:rPr lang="en-US" sz="1800" baseline="30000" noProof="0" dirty="0">
                <a:latin typeface="Helvetica Neue Light" panose="020B0604020202020204" charset="0"/>
                <a:ea typeface="Helvetica Neue"/>
                <a:cs typeface="Helvetica Neue"/>
                <a:sym typeface="Helvetica Neue"/>
              </a:rPr>
              <a:t>3</a:t>
            </a:r>
            <a:r>
              <a:rPr lang="en-US" sz="1800" noProof="0" dirty="0">
                <a:solidFill>
                  <a:srgbClr val="000000"/>
                </a:solidFill>
                <a:latin typeface="Helvetica Neue Light" panose="020B0604020202020204" charset="0"/>
                <a:ea typeface="Helvetica Neue"/>
                <a:cs typeface="Helvetica Neue"/>
                <a:sym typeface="Helvetica Neue"/>
              </a:rPr>
              <a:t>, David G</a:t>
            </a:r>
            <a:r>
              <a:rPr lang="en-US" sz="1800" noProof="0" dirty="0">
                <a:latin typeface="Helvetica Neue Light" panose="020B0604020202020204" charset="0"/>
                <a:ea typeface="Helvetica Neue"/>
                <a:cs typeface="Helvetica Neue"/>
                <a:sym typeface="Helvetica Neue"/>
              </a:rPr>
              <a:t>.</a:t>
            </a:r>
            <a:r>
              <a:rPr lang="en-US" sz="1800" noProof="0" dirty="0">
                <a:solidFill>
                  <a:srgbClr val="000000"/>
                </a:solidFill>
                <a:latin typeface="Helvetica Neue Light" panose="020B0604020202020204" charset="0"/>
                <a:ea typeface="Helvetica Neue"/>
                <a:cs typeface="Helvetica Neue"/>
                <a:sym typeface="Helvetica Neue"/>
              </a:rPr>
              <a:t> Izquierdo</a:t>
            </a:r>
            <a:r>
              <a:rPr lang="en-US" sz="1800" baseline="30000" noProof="0" dirty="0">
                <a:latin typeface="Helvetica Neue Light" panose="020B0604020202020204" charset="0"/>
                <a:ea typeface="Helvetica Neue"/>
                <a:cs typeface="Helvetica Neue"/>
                <a:sym typeface="Helvetica Neue"/>
              </a:rPr>
              <a:t>3</a:t>
            </a:r>
            <a:r>
              <a:rPr lang="en-US" sz="1800" noProof="0" dirty="0">
                <a:solidFill>
                  <a:srgbClr val="000000"/>
                </a:solidFill>
                <a:latin typeface="Helvetica Neue Light" panose="020B0604020202020204" charset="0"/>
                <a:ea typeface="Helvetica Neue"/>
                <a:cs typeface="Helvetica Neue"/>
                <a:sym typeface="Helvetica Neue"/>
              </a:rPr>
              <a:t>, Jos</a:t>
            </a:r>
            <a:r>
              <a:rPr lang="en-US" sz="1800" noProof="0" dirty="0">
                <a:latin typeface="Helvetica Neue Light" panose="020B0604020202020204" charset="0"/>
                <a:ea typeface="Helvetica Neue"/>
                <a:cs typeface="Helvetica Neue"/>
                <a:sym typeface="Helvetica Neue"/>
              </a:rPr>
              <a:t>é Manuel Udías</a:t>
            </a:r>
            <a:r>
              <a:rPr lang="en-US" sz="1800" baseline="30000" noProof="0" dirty="0">
                <a:solidFill>
                  <a:schemeClr val="dk1"/>
                </a:solidFill>
                <a:latin typeface="Helvetica Neue Light" panose="020B0604020202020204" charset="0"/>
                <a:ea typeface="Helvetica Neue"/>
                <a:cs typeface="Helvetica Neue"/>
                <a:sym typeface="Helvetica Neue"/>
              </a:rPr>
              <a:t>1,2</a:t>
            </a:r>
            <a:r>
              <a:rPr lang="en-US" sz="1800" noProof="0" dirty="0">
                <a:latin typeface="Helvetica Neue Light" panose="020B0604020202020204" charset="0"/>
                <a:ea typeface="Helvetica Neue"/>
                <a:cs typeface="Helvetica Neue"/>
                <a:sym typeface="Helvetica Neue"/>
              </a:rPr>
              <a:t>,</a:t>
            </a:r>
            <a:r>
              <a:rPr lang="en-US" sz="1800" noProof="0" dirty="0">
                <a:solidFill>
                  <a:srgbClr val="000000"/>
                </a:solidFill>
                <a:latin typeface="Helvetica Neue Light" panose="020B0604020202020204" charset="0"/>
                <a:ea typeface="Helvetica Neue"/>
                <a:cs typeface="Helvetica Neue"/>
                <a:sym typeface="Helvetica Neue"/>
              </a:rPr>
              <a:t> </a:t>
            </a:r>
          </a:p>
          <a:p>
            <a:pPr marL="0" lvl="0" indent="0" algn="ctr" rtl="0">
              <a:lnSpc>
                <a:spcPct val="115000"/>
              </a:lnSpc>
              <a:spcBef>
                <a:spcPts val="113"/>
              </a:spcBef>
              <a:spcAft>
                <a:spcPts val="0"/>
              </a:spcAft>
              <a:buNone/>
            </a:pPr>
            <a:r>
              <a:rPr lang="en-US" sz="1800" noProof="0" dirty="0">
                <a:solidFill>
                  <a:srgbClr val="000000"/>
                </a:solidFill>
                <a:latin typeface="Helvetica Neue Light" panose="020B0604020202020204" charset="0"/>
                <a:ea typeface="Helvetica Neue"/>
                <a:cs typeface="Helvetica Neue"/>
                <a:sym typeface="Helvetica Neue"/>
              </a:rPr>
              <a:t>Luis Mario Fraile</a:t>
            </a:r>
            <a:r>
              <a:rPr lang="en-US" sz="1800" baseline="30000" noProof="0" dirty="0">
                <a:solidFill>
                  <a:schemeClr val="dk1"/>
                </a:solidFill>
                <a:latin typeface="Helvetica Neue Light" panose="020B0604020202020204" charset="0"/>
                <a:ea typeface="Helvetica Neue"/>
                <a:cs typeface="Helvetica Neue"/>
                <a:sym typeface="Helvetica Neue"/>
              </a:rPr>
              <a:t>1,2</a:t>
            </a:r>
            <a:r>
              <a:rPr lang="en-US" sz="1800" noProof="0" dirty="0">
                <a:latin typeface="Helvetica Neue Light" panose="020B0604020202020204" charset="0"/>
                <a:ea typeface="Helvetica Neue"/>
                <a:cs typeface="Helvetica Neue"/>
                <a:sym typeface="Helvetica Neue"/>
              </a:rPr>
              <a:t>,</a:t>
            </a:r>
            <a:r>
              <a:rPr lang="en-US" sz="1800" noProof="0" dirty="0">
                <a:solidFill>
                  <a:srgbClr val="000000"/>
                </a:solidFill>
                <a:latin typeface="Helvetica Neue Light" panose="020B0604020202020204" charset="0"/>
                <a:ea typeface="Helvetica Neue"/>
                <a:cs typeface="Helvetica Neue"/>
                <a:sym typeface="Helvetica Neue"/>
              </a:rPr>
              <a:t> and Joaquín L. Herraiz</a:t>
            </a:r>
            <a:r>
              <a:rPr lang="en-US" sz="1800" baseline="30000" noProof="0" dirty="0">
                <a:solidFill>
                  <a:srgbClr val="000000"/>
                </a:solidFill>
                <a:latin typeface="Helvetica Neue Light" panose="020B0604020202020204" charset="0"/>
                <a:ea typeface="Helvetica Neue"/>
                <a:cs typeface="Helvetica Neue"/>
                <a:sym typeface="Helvetica Neue"/>
              </a:rPr>
              <a:t>1,</a:t>
            </a:r>
            <a:r>
              <a:rPr lang="en-US" sz="1800" baseline="30000" noProof="0" dirty="0">
                <a:latin typeface="Helvetica Neue Light" panose="020B0604020202020204" charset="0"/>
                <a:ea typeface="Helvetica Neue"/>
                <a:cs typeface="Helvetica Neue"/>
                <a:sym typeface="Helvetica Neue"/>
              </a:rPr>
              <a:t>2</a:t>
            </a:r>
            <a:endParaRPr lang="en-US" sz="1800" noProof="0" dirty="0">
              <a:solidFill>
                <a:srgbClr val="595959"/>
              </a:solidFill>
              <a:latin typeface="Helvetica Neue Light" panose="020B0604020202020204" charset="0"/>
              <a:ea typeface="Helvetica Neue"/>
              <a:cs typeface="Helvetica Neue"/>
              <a:sym typeface="Helvetica Neue"/>
            </a:endParaRPr>
          </a:p>
        </p:txBody>
      </p:sp>
      <p:sp>
        <p:nvSpPr>
          <p:cNvPr id="3" name="TextBox 2">
            <a:extLst>
              <a:ext uri="{FF2B5EF4-FFF2-40B4-BE49-F238E27FC236}">
                <a16:creationId xmlns:a16="http://schemas.microsoft.com/office/drawing/2014/main" id="{20F647E5-DAA1-B1F8-B906-A68B2D76057B}"/>
              </a:ext>
            </a:extLst>
          </p:cNvPr>
          <p:cNvSpPr txBox="1"/>
          <p:nvPr/>
        </p:nvSpPr>
        <p:spPr>
          <a:xfrm>
            <a:off x="493294" y="4667928"/>
            <a:ext cx="7563586" cy="307777"/>
          </a:xfrm>
          <a:prstGeom prst="rect">
            <a:avLst/>
          </a:prstGeom>
          <a:noFill/>
        </p:spPr>
        <p:txBody>
          <a:bodyPr wrap="square">
            <a:spAutoFit/>
          </a:bodyPr>
          <a:lstStyle/>
          <a:p>
            <a:r>
              <a:rPr lang="en-US" noProof="0" dirty="0">
                <a:latin typeface="Helvetica Neue Light" panose="020B0604020202020204" charset="0"/>
              </a:rPr>
              <a:t>📜 Published in </a:t>
            </a:r>
            <a:r>
              <a:rPr lang="en-US" b="1" noProof="0" dirty="0"/>
              <a:t>IEEE TRPMS </a:t>
            </a:r>
            <a:r>
              <a:rPr lang="en-US" noProof="0" dirty="0"/>
              <a:t>(2025)</a:t>
            </a:r>
            <a:endParaRPr lang="en-US" noProof="0" dirty="0">
              <a:latin typeface="Helvetica Neue Light" panose="020B0604020202020204" charset="0"/>
            </a:endParaRPr>
          </a:p>
        </p:txBody>
      </p:sp>
      <p:pic>
        <p:nvPicPr>
          <p:cNvPr id="12" name="Google Shape;56;p13"/>
          <p:cNvPicPr preferRelativeResize="0"/>
          <p:nvPr/>
        </p:nvPicPr>
        <p:blipFill rotWithShape="1">
          <a:blip r:embed="rId3">
            <a:alphaModFix/>
          </a:blip>
          <a:srcRect t="5676" r="12914" b="9857"/>
          <a:stretch/>
        </p:blipFill>
        <p:spPr>
          <a:xfrm>
            <a:off x="194134" y="3040085"/>
            <a:ext cx="2547015" cy="1471200"/>
          </a:xfrm>
          <a:prstGeom prst="rect">
            <a:avLst/>
          </a:prstGeom>
          <a:noFill/>
          <a:ln>
            <a:noFill/>
          </a:ln>
        </p:spPr>
      </p:pic>
      <p:pic>
        <p:nvPicPr>
          <p:cNvPr id="13" name="Google Shape;58;p13"/>
          <p:cNvPicPr preferRelativeResize="0"/>
          <p:nvPr/>
        </p:nvPicPr>
        <p:blipFill rotWithShape="1">
          <a:blip r:embed="rId4">
            <a:alphaModFix/>
          </a:blip>
          <a:srcRect l="4489" t="13786" r="6605" b="22266"/>
          <a:stretch/>
        </p:blipFill>
        <p:spPr>
          <a:xfrm>
            <a:off x="4386989" y="3106722"/>
            <a:ext cx="1852924" cy="1332801"/>
          </a:xfrm>
          <a:prstGeom prst="rect">
            <a:avLst/>
          </a:prstGeom>
          <a:noFill/>
          <a:ln>
            <a:noFill/>
          </a:ln>
        </p:spPr>
      </p:pic>
      <p:pic>
        <p:nvPicPr>
          <p:cNvPr id="14" name="Google Shape;59;p13"/>
          <p:cNvPicPr preferRelativeResize="0"/>
          <p:nvPr/>
        </p:nvPicPr>
        <p:blipFill rotWithShape="1">
          <a:blip r:embed="rId5">
            <a:alphaModFix/>
          </a:blip>
          <a:srcRect l="50000"/>
          <a:stretch/>
        </p:blipFill>
        <p:spPr>
          <a:xfrm>
            <a:off x="2798803" y="2987310"/>
            <a:ext cx="1508349" cy="1508325"/>
          </a:xfrm>
          <a:prstGeom prst="rect">
            <a:avLst/>
          </a:prstGeom>
          <a:noFill/>
          <a:ln>
            <a:noFill/>
          </a:ln>
        </p:spPr>
      </p:pic>
      <p:pic>
        <p:nvPicPr>
          <p:cNvPr id="15" name="Graphic 14">
            <a:extLst>
              <a:ext uri="{FF2B5EF4-FFF2-40B4-BE49-F238E27FC236}">
                <a16:creationId xmlns:a16="http://schemas.microsoft.com/office/drawing/2014/main" id="{DCFBBF2B-990B-D418-D7BE-A22AE710A873}"/>
              </a:ext>
            </a:extLst>
          </p:cNvPr>
          <p:cNvPicPr>
            <a:picLocks noChangeAspect="1"/>
          </p:cNvPicPr>
          <p:nvPr/>
        </p:nvPicPr>
        <p:blipFill>
          <a:blip r:embed="rId6">
            <a:extLst>
              <a:ext uri="{96DAC541-7B7A-43D3-8B79-37D633B846F1}">
                <asvg:svgBlip xmlns:asvg="http://schemas.microsoft.com/office/drawing/2016/SVG/main" r:embed="rId7"/>
              </a:ext>
            </a:extLst>
          </a:blip>
          <a:srcRect r="89055"/>
          <a:stretch/>
        </p:blipFill>
        <p:spPr>
          <a:xfrm>
            <a:off x="6592407" y="3328124"/>
            <a:ext cx="792480" cy="1010294"/>
          </a:xfrm>
          <a:prstGeom prst="rect">
            <a:avLst/>
          </a:prstGeom>
        </p:spPr>
      </p:pic>
      <p:pic>
        <p:nvPicPr>
          <p:cNvPr id="16" name="Graphic 15">
            <a:extLst>
              <a:ext uri="{FF2B5EF4-FFF2-40B4-BE49-F238E27FC236}">
                <a16:creationId xmlns:a16="http://schemas.microsoft.com/office/drawing/2014/main" id="{1D9D0E05-68C9-AE4D-DE14-5AE727FC61E4}"/>
              </a:ext>
            </a:extLst>
          </p:cNvPr>
          <p:cNvPicPr>
            <a:picLocks noChangeAspect="1"/>
          </p:cNvPicPr>
          <p:nvPr/>
        </p:nvPicPr>
        <p:blipFill>
          <a:blip r:embed="rId6">
            <a:extLst>
              <a:ext uri="{96DAC541-7B7A-43D3-8B79-37D633B846F1}">
                <asvg:svgBlip xmlns:asvg="http://schemas.microsoft.com/office/drawing/2016/SVG/main" r:embed="rId7"/>
              </a:ext>
            </a:extLst>
          </a:blip>
          <a:srcRect l="12180" r="66772"/>
          <a:stretch/>
        </p:blipFill>
        <p:spPr>
          <a:xfrm>
            <a:off x="7371993" y="3226982"/>
            <a:ext cx="775420" cy="514043"/>
          </a:xfrm>
          <a:prstGeom prst="rect">
            <a:avLst/>
          </a:prstGeom>
        </p:spPr>
      </p:pic>
      <p:pic>
        <p:nvPicPr>
          <p:cNvPr id="17" name="Graphic 16">
            <a:extLst>
              <a:ext uri="{FF2B5EF4-FFF2-40B4-BE49-F238E27FC236}">
                <a16:creationId xmlns:a16="http://schemas.microsoft.com/office/drawing/2014/main" id="{74363FED-77CC-177F-1065-E661F00D5B8D}"/>
              </a:ext>
            </a:extLst>
          </p:cNvPr>
          <p:cNvPicPr>
            <a:picLocks noChangeAspect="1"/>
          </p:cNvPicPr>
          <p:nvPr/>
        </p:nvPicPr>
        <p:blipFill>
          <a:blip r:embed="rId6">
            <a:extLst>
              <a:ext uri="{96DAC541-7B7A-43D3-8B79-37D633B846F1}">
                <asvg:svgBlip xmlns:asvg="http://schemas.microsoft.com/office/drawing/2016/SVG/main" r:embed="rId7"/>
              </a:ext>
            </a:extLst>
          </a:blip>
          <a:srcRect l="35204" t="25865" r="34066" b="8964"/>
          <a:stretch/>
        </p:blipFill>
        <p:spPr>
          <a:xfrm>
            <a:off x="7412810" y="3669546"/>
            <a:ext cx="1132113" cy="335007"/>
          </a:xfrm>
          <a:prstGeom prst="rect">
            <a:avLst/>
          </a:prstGeom>
        </p:spPr>
      </p:pic>
      <p:pic>
        <p:nvPicPr>
          <p:cNvPr id="18" name="Graphic 17">
            <a:extLst>
              <a:ext uri="{FF2B5EF4-FFF2-40B4-BE49-F238E27FC236}">
                <a16:creationId xmlns:a16="http://schemas.microsoft.com/office/drawing/2014/main" id="{617201A9-41CC-CD6D-0566-4805BFA866BC}"/>
              </a:ext>
            </a:extLst>
          </p:cNvPr>
          <p:cNvPicPr>
            <a:picLocks noChangeAspect="1"/>
          </p:cNvPicPr>
          <p:nvPr/>
        </p:nvPicPr>
        <p:blipFill>
          <a:blip r:embed="rId6">
            <a:extLst>
              <a:ext uri="{96DAC541-7B7A-43D3-8B79-37D633B846F1}">
                <asvg:svgBlip xmlns:asvg="http://schemas.microsoft.com/office/drawing/2016/SVG/main" r:embed="rId7"/>
              </a:ext>
            </a:extLst>
          </a:blip>
          <a:srcRect l="67414" t="23052" r="-1486" b="-135"/>
          <a:stretch/>
        </p:blipFill>
        <p:spPr>
          <a:xfrm>
            <a:off x="7395479" y="3961519"/>
            <a:ext cx="1255227" cy="396233"/>
          </a:xfrm>
          <a:prstGeom prst="rect">
            <a:avLst/>
          </a:prstGeom>
        </p:spPr>
      </p:pic>
      <p:sp>
        <p:nvSpPr>
          <p:cNvPr id="20" name="TextBox 19">
            <a:extLst>
              <a:ext uri="{FF2B5EF4-FFF2-40B4-BE49-F238E27FC236}">
                <a16:creationId xmlns:a16="http://schemas.microsoft.com/office/drawing/2014/main" id="{BE329C8C-B282-EC9F-F887-048E5D01379B}"/>
              </a:ext>
            </a:extLst>
          </p:cNvPr>
          <p:cNvSpPr txBox="1"/>
          <p:nvPr/>
        </p:nvSpPr>
        <p:spPr>
          <a:xfrm>
            <a:off x="493294" y="3035885"/>
            <a:ext cx="7811495" cy="400110"/>
          </a:xfrm>
          <a:prstGeom prst="rect">
            <a:avLst/>
          </a:prstGeom>
          <a:noFill/>
        </p:spPr>
        <p:txBody>
          <a:bodyPr wrap="square">
            <a:spAutoFit/>
          </a:bodyPr>
          <a:lstStyle/>
          <a:p>
            <a:r>
              <a:rPr lang="en-US" sz="2000" baseline="30000" noProof="0" dirty="0">
                <a:solidFill>
                  <a:srgbClr val="000000"/>
                </a:solidFill>
                <a:latin typeface="Helvetica Neue Light" panose="020B0604020202020204" charset="0"/>
                <a:ea typeface="Helvetica Neue"/>
                <a:cs typeface="Helvetica Neue"/>
                <a:sym typeface="Helvetica Neue"/>
              </a:rPr>
              <a:t>(1)                                        (2)                                   (3)                                       (4)</a:t>
            </a:r>
            <a:endParaRPr lang="en-US"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7" name="Google Shape;67;p14"/>
          <p:cNvSpPr txBox="1"/>
          <p:nvPr/>
        </p:nvSpPr>
        <p:spPr>
          <a:xfrm>
            <a:off x="726524" y="192375"/>
            <a:ext cx="8245971" cy="69532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dirty="0">
                <a:solidFill>
                  <a:schemeClr val="dk1"/>
                </a:solidFill>
                <a:latin typeface="Helvetica Neue Light" panose="020B0604020202020204" charset="0"/>
                <a:ea typeface="Helvetica Neue"/>
                <a:cs typeface="Helvetica Neue"/>
                <a:sym typeface="Helvetica Neue"/>
              </a:rPr>
              <a:t>Treatment uncertainties</a:t>
            </a:r>
            <a:r>
              <a:rPr lang="en-US" sz="2800" b="1" noProof="0" dirty="0">
                <a:solidFill>
                  <a:schemeClr val="dk1"/>
                </a:solidFill>
                <a:latin typeface="Helvetica Neue Light" panose="020B0604020202020204" charset="0"/>
                <a:ea typeface="Helvetica Neue"/>
                <a:cs typeface="Helvetica Neue"/>
                <a:sym typeface="Helvetica Neue"/>
              </a:rPr>
              <a:t> limit proton advantage</a:t>
            </a:r>
          </a:p>
        </p:txBody>
      </p:sp>
      <p:sp>
        <p:nvSpPr>
          <p:cNvPr id="71" name="Google Shape;71;p14"/>
          <p:cNvSpPr txBox="1"/>
          <p:nvPr/>
        </p:nvSpPr>
        <p:spPr>
          <a:xfrm>
            <a:off x="664260" y="832139"/>
            <a:ext cx="4583093" cy="2677626"/>
          </a:xfrm>
          <a:prstGeom prst="rect">
            <a:avLst/>
          </a:prstGeom>
          <a:noFill/>
          <a:ln>
            <a:noFill/>
          </a:ln>
        </p:spPr>
        <p:txBody>
          <a:bodyPr spcFirstLastPara="1" wrap="square" lIns="91425" tIns="91425" rIns="91425" bIns="91425" anchor="t" anchorCtr="0">
            <a:spAutoFit/>
          </a:bodyPr>
          <a:lstStyle/>
          <a:p>
            <a:pPr marL="127000" lvl="0" algn="l" rtl="0">
              <a:lnSpc>
                <a:spcPct val="150000"/>
              </a:lnSpc>
              <a:spcBef>
                <a:spcPts val="0"/>
              </a:spcBef>
              <a:spcAft>
                <a:spcPts val="0"/>
              </a:spcAft>
              <a:buClr>
                <a:schemeClr val="dk1"/>
              </a:buClr>
              <a:buSzPts val="1600"/>
            </a:pPr>
            <a:r>
              <a:rPr lang="en-US" sz="1800" noProof="0" dirty="0">
                <a:solidFill>
                  <a:schemeClr val="dk1"/>
                </a:solidFill>
                <a:latin typeface="Helvetica Neue Light" panose="020B0604020202020204" charset="0"/>
                <a:ea typeface="Helvetica Neue"/>
                <a:cs typeface="Helvetica Neue"/>
                <a:sym typeface="Helvetica Neue"/>
              </a:rPr>
              <a:t>Protons can be very precise, but the real world is messy: treatments are </a:t>
            </a:r>
            <a:r>
              <a:rPr lang="en-US" sz="1800" b="1" noProof="0" dirty="0">
                <a:solidFill>
                  <a:schemeClr val="dk1"/>
                </a:solidFill>
                <a:latin typeface="Helvetica Neue Light" panose="020B0604020202020204" charset="0"/>
                <a:ea typeface="Helvetica Neue"/>
                <a:cs typeface="Helvetica Neue"/>
                <a:sym typeface="Helvetica Neue"/>
              </a:rPr>
              <a:t>sensitive to uncertainties</a:t>
            </a:r>
          </a:p>
          <a:p>
            <a:pPr marL="412750" lvl="0" indent="-285750" algn="l" rtl="0">
              <a:lnSpc>
                <a:spcPct val="150000"/>
              </a:lnSpc>
              <a:spcBef>
                <a:spcPts val="0"/>
              </a:spcBef>
              <a:spcAft>
                <a:spcPts val="0"/>
              </a:spcAft>
              <a:buClr>
                <a:schemeClr val="dk1"/>
              </a:buClr>
              <a:buSzPts val="1600"/>
              <a:buFont typeface="Arial" panose="020B0604020202020204" pitchFamily="34" charset="0"/>
              <a:buChar char="•"/>
            </a:pPr>
            <a:r>
              <a:rPr lang="en-US" sz="1800" noProof="0" dirty="0">
                <a:solidFill>
                  <a:schemeClr val="dk1"/>
                </a:solidFill>
                <a:latin typeface="Helvetica Neue Light" panose="020B0604020202020204" charset="0"/>
                <a:ea typeface="Helvetica Neue"/>
                <a:cs typeface="Helvetica Neue"/>
                <a:sym typeface="Helvetica Neue"/>
              </a:rPr>
              <a:t>Patient setup</a:t>
            </a:r>
          </a:p>
          <a:p>
            <a:pPr marL="412750" lvl="0" indent="-285750" algn="l" rtl="0">
              <a:lnSpc>
                <a:spcPct val="150000"/>
              </a:lnSpc>
              <a:spcBef>
                <a:spcPts val="0"/>
              </a:spcBef>
              <a:spcAft>
                <a:spcPts val="0"/>
              </a:spcAft>
              <a:buClr>
                <a:schemeClr val="dk1"/>
              </a:buClr>
              <a:buSzPts val="1600"/>
              <a:buFont typeface="Arial" panose="020B0604020202020204" pitchFamily="34" charset="0"/>
              <a:buChar char="•"/>
            </a:pPr>
            <a:r>
              <a:rPr lang="en-US" sz="1800" noProof="0" dirty="0">
                <a:solidFill>
                  <a:schemeClr val="dk1"/>
                </a:solidFill>
                <a:latin typeface="Helvetica Neue Light" panose="020B0604020202020204" charset="0"/>
                <a:ea typeface="Helvetica Neue"/>
                <a:cs typeface="Helvetica Neue"/>
                <a:sym typeface="Helvetica Neue"/>
              </a:rPr>
              <a:t>Organ motion</a:t>
            </a:r>
          </a:p>
          <a:p>
            <a:pPr marL="412750" lvl="0" indent="-285750" algn="l" rtl="0">
              <a:lnSpc>
                <a:spcPct val="150000"/>
              </a:lnSpc>
              <a:spcBef>
                <a:spcPts val="0"/>
              </a:spcBef>
              <a:spcAft>
                <a:spcPts val="0"/>
              </a:spcAft>
              <a:buClr>
                <a:schemeClr val="dk1"/>
              </a:buClr>
              <a:buSzPts val="1600"/>
              <a:buFont typeface="Arial" panose="020B0604020202020204" pitchFamily="34" charset="0"/>
              <a:buChar char="•"/>
            </a:pPr>
            <a:r>
              <a:rPr lang="en-US" sz="1800" dirty="0">
                <a:solidFill>
                  <a:schemeClr val="dk1"/>
                </a:solidFill>
                <a:latin typeface="Helvetica Neue Light" panose="020B0604020202020204" charset="0"/>
                <a:ea typeface="Helvetica Neue"/>
                <a:cs typeface="Helvetica Neue"/>
                <a:sym typeface="Helvetica Neue"/>
              </a:rPr>
              <a:t>Tissue properties</a:t>
            </a:r>
            <a:endParaRPr lang="en-US" sz="1800" noProof="0" dirty="0">
              <a:solidFill>
                <a:schemeClr val="dk1"/>
              </a:solidFill>
              <a:latin typeface="Helvetica Neue Light" panose="020B0604020202020204" charset="0"/>
              <a:ea typeface="Helvetica Neue"/>
              <a:cs typeface="Helvetica Neue"/>
              <a:sym typeface="Helvetica Neue"/>
            </a:endParaRPr>
          </a:p>
        </p:txBody>
      </p:sp>
      <p:pic>
        <p:nvPicPr>
          <p:cNvPr id="2050" name="Picture 2">
            <a:extLst>
              <a:ext uri="{FF2B5EF4-FFF2-40B4-BE49-F238E27FC236}">
                <a16:creationId xmlns:a16="http://schemas.microsoft.com/office/drawing/2014/main" id="{B1B05AF5-9FB2-9DEC-8EE9-50E40D4D6A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96" t="64000" r="64485" b="2537"/>
          <a:stretch/>
        </p:blipFill>
        <p:spPr bwMode="auto">
          <a:xfrm>
            <a:off x="5537426" y="1340564"/>
            <a:ext cx="1686185" cy="14648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6FC1EA39-092E-08C9-4EF8-929DDA6D51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205" t="63232" r="2376" b="3305"/>
          <a:stretch/>
        </p:blipFill>
        <p:spPr bwMode="auto">
          <a:xfrm>
            <a:off x="7286311" y="1306338"/>
            <a:ext cx="1686184" cy="14648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1058D9C-31AF-9533-B8DA-E9CF4F215CBC}"/>
              </a:ext>
            </a:extLst>
          </p:cNvPr>
          <p:cNvSpPr txBox="1"/>
          <p:nvPr/>
        </p:nvSpPr>
        <p:spPr>
          <a:xfrm>
            <a:off x="5495620" y="1000226"/>
            <a:ext cx="1306240" cy="307777"/>
          </a:xfrm>
          <a:prstGeom prst="rect">
            <a:avLst/>
          </a:prstGeom>
          <a:noFill/>
        </p:spPr>
        <p:txBody>
          <a:bodyPr wrap="square" rtlCol="0">
            <a:spAutoFit/>
          </a:bodyPr>
          <a:lstStyle/>
          <a:p>
            <a:pPr algn="r"/>
            <a:r>
              <a:rPr lang="en-US" b="1" noProof="0" dirty="0">
                <a:latin typeface="Helvetica Neue Light" panose="020B0604020202020204" charset="0"/>
              </a:rPr>
              <a:t>Photons</a:t>
            </a:r>
          </a:p>
        </p:txBody>
      </p:sp>
      <p:sp>
        <p:nvSpPr>
          <p:cNvPr id="7" name="TextBox 6">
            <a:extLst>
              <a:ext uri="{FF2B5EF4-FFF2-40B4-BE49-F238E27FC236}">
                <a16:creationId xmlns:a16="http://schemas.microsoft.com/office/drawing/2014/main" id="{F36AB1B9-47AB-40F4-0130-9E33360BB6C0}"/>
              </a:ext>
            </a:extLst>
          </p:cNvPr>
          <p:cNvSpPr txBox="1"/>
          <p:nvPr/>
        </p:nvSpPr>
        <p:spPr>
          <a:xfrm>
            <a:off x="7242090" y="999495"/>
            <a:ext cx="1306240" cy="307777"/>
          </a:xfrm>
          <a:prstGeom prst="rect">
            <a:avLst/>
          </a:prstGeom>
          <a:noFill/>
        </p:spPr>
        <p:txBody>
          <a:bodyPr wrap="square" rtlCol="0">
            <a:spAutoFit/>
          </a:bodyPr>
          <a:lstStyle/>
          <a:p>
            <a:pPr algn="r"/>
            <a:r>
              <a:rPr lang="en-US" b="1" noProof="0" dirty="0">
                <a:latin typeface="Helvetica Neue Light" panose="020B0604020202020204" charset="0"/>
              </a:rPr>
              <a:t>Protons</a:t>
            </a:r>
          </a:p>
        </p:txBody>
      </p:sp>
      <p:sp>
        <p:nvSpPr>
          <p:cNvPr id="11" name="TextBox 10">
            <a:extLst>
              <a:ext uri="{FF2B5EF4-FFF2-40B4-BE49-F238E27FC236}">
                <a16:creationId xmlns:a16="http://schemas.microsoft.com/office/drawing/2014/main" id="{73ECAF54-EA51-0760-4F97-57CB3958E730}"/>
              </a:ext>
            </a:extLst>
          </p:cNvPr>
          <p:cNvSpPr txBox="1"/>
          <p:nvPr/>
        </p:nvSpPr>
        <p:spPr>
          <a:xfrm rot="20064469">
            <a:off x="6587153" y="1496438"/>
            <a:ext cx="869589" cy="523220"/>
          </a:xfrm>
          <a:prstGeom prst="rect">
            <a:avLst/>
          </a:prstGeom>
          <a:noFill/>
        </p:spPr>
        <p:txBody>
          <a:bodyPr wrap="square" rtlCol="0">
            <a:spAutoFit/>
          </a:bodyPr>
          <a:lstStyle/>
          <a:p>
            <a:pPr algn="r"/>
            <a:r>
              <a:rPr lang="en-US" i="1" dirty="0">
                <a:latin typeface="Helvetica Neue Light" panose="020B0604020202020204" charset="0"/>
              </a:rPr>
              <a:t>Organ-at-risk</a:t>
            </a:r>
          </a:p>
        </p:txBody>
      </p:sp>
      <p:sp>
        <p:nvSpPr>
          <p:cNvPr id="16" name="TextBox 15">
            <a:extLst>
              <a:ext uri="{FF2B5EF4-FFF2-40B4-BE49-F238E27FC236}">
                <a16:creationId xmlns:a16="http://schemas.microsoft.com/office/drawing/2014/main" id="{DAF4E2E7-B823-75EC-FF12-C57614474518}"/>
              </a:ext>
            </a:extLst>
          </p:cNvPr>
          <p:cNvSpPr txBox="1"/>
          <p:nvPr/>
        </p:nvSpPr>
        <p:spPr>
          <a:xfrm>
            <a:off x="4572000" y="1065825"/>
            <a:ext cx="1306240" cy="307777"/>
          </a:xfrm>
          <a:prstGeom prst="rect">
            <a:avLst/>
          </a:prstGeom>
          <a:noFill/>
        </p:spPr>
        <p:txBody>
          <a:bodyPr wrap="square" rtlCol="0">
            <a:spAutoFit/>
          </a:bodyPr>
          <a:lstStyle/>
          <a:p>
            <a:pPr algn="r"/>
            <a:r>
              <a:rPr lang="en-US" dirty="0">
                <a:latin typeface="Helvetica Neue Light" panose="020B0604020202020204" charset="0"/>
              </a:rPr>
              <a:t>D</a:t>
            </a:r>
            <a:r>
              <a:rPr lang="en-US" noProof="0" dirty="0" err="1">
                <a:latin typeface="Helvetica Neue Light" panose="020B0604020202020204" charset="0"/>
              </a:rPr>
              <a:t>ose</a:t>
            </a:r>
            <a:endParaRPr lang="en-US" noProof="0" dirty="0">
              <a:latin typeface="Helvetica Neue Light" panose="020B0604020202020204" charset="0"/>
            </a:endParaRPr>
          </a:p>
        </p:txBody>
      </p:sp>
      <p:sp>
        <p:nvSpPr>
          <p:cNvPr id="17" name="TextBox 16">
            <a:extLst>
              <a:ext uri="{FF2B5EF4-FFF2-40B4-BE49-F238E27FC236}">
                <a16:creationId xmlns:a16="http://schemas.microsoft.com/office/drawing/2014/main" id="{6A416449-7B53-2792-4FC5-FE8A23CC394C}"/>
              </a:ext>
            </a:extLst>
          </p:cNvPr>
          <p:cNvSpPr txBox="1"/>
          <p:nvPr/>
        </p:nvSpPr>
        <p:spPr>
          <a:xfrm>
            <a:off x="4292946" y="1989006"/>
            <a:ext cx="1306240" cy="769441"/>
          </a:xfrm>
          <a:prstGeom prst="rect">
            <a:avLst/>
          </a:prstGeom>
          <a:noFill/>
        </p:spPr>
        <p:txBody>
          <a:bodyPr wrap="square" rtlCol="0">
            <a:spAutoFit/>
          </a:bodyPr>
          <a:lstStyle/>
          <a:p>
            <a:pPr algn="r"/>
            <a:r>
              <a:rPr lang="en-US" sz="1100" noProof="0" dirty="0">
                <a:latin typeface="Helvetica Neue" panose="02000503040000020004" pitchFamily="50" charset="-52"/>
              </a:rPr>
              <a:t>Adapted from: </a:t>
            </a:r>
          </a:p>
          <a:p>
            <a:pPr algn="r"/>
            <a:r>
              <a:rPr lang="en-US" sz="1100" noProof="0" dirty="0">
                <a:latin typeface="Helvetica Neue" panose="02000503040000020004" pitchFamily="50" charset="-52"/>
              </a:rPr>
              <a:t>Knopf, Lomax, </a:t>
            </a:r>
          </a:p>
          <a:p>
            <a:pPr algn="r"/>
            <a:r>
              <a:rPr lang="en-US" sz="1100" noProof="0" dirty="0">
                <a:latin typeface="Helvetica Neue" panose="02000503040000020004" pitchFamily="50" charset="-52"/>
              </a:rPr>
              <a:t>Phys. Med. Biol., </a:t>
            </a:r>
          </a:p>
          <a:p>
            <a:pPr algn="r"/>
            <a:r>
              <a:rPr lang="en-US" sz="1100" noProof="0" dirty="0">
                <a:latin typeface="Helvetica Neue" panose="02000503040000020004" pitchFamily="50" charset="-52"/>
              </a:rPr>
              <a:t>2013 </a:t>
            </a:r>
          </a:p>
        </p:txBody>
      </p:sp>
      <p:sp>
        <p:nvSpPr>
          <p:cNvPr id="3" name="TextBox 2">
            <a:extLst>
              <a:ext uri="{FF2B5EF4-FFF2-40B4-BE49-F238E27FC236}">
                <a16:creationId xmlns:a16="http://schemas.microsoft.com/office/drawing/2014/main" id="{32D0A3A8-846E-B89A-3189-3A6FFC6AB464}"/>
              </a:ext>
            </a:extLst>
          </p:cNvPr>
          <p:cNvSpPr txBox="1"/>
          <p:nvPr/>
        </p:nvSpPr>
        <p:spPr>
          <a:xfrm>
            <a:off x="6291782" y="1043165"/>
            <a:ext cx="1306240" cy="307777"/>
          </a:xfrm>
          <a:prstGeom prst="rect">
            <a:avLst/>
          </a:prstGeom>
          <a:noFill/>
        </p:spPr>
        <p:txBody>
          <a:bodyPr wrap="square" rtlCol="0">
            <a:spAutoFit/>
          </a:bodyPr>
          <a:lstStyle/>
          <a:p>
            <a:pPr algn="r"/>
            <a:r>
              <a:rPr lang="en-US" dirty="0">
                <a:latin typeface="Helvetica Neue Light" panose="020B0604020202020204" charset="0"/>
              </a:rPr>
              <a:t>D</a:t>
            </a:r>
            <a:r>
              <a:rPr lang="en-US" noProof="0" dirty="0" err="1">
                <a:latin typeface="Helvetica Neue Light" panose="020B0604020202020204" charset="0"/>
              </a:rPr>
              <a:t>ose</a:t>
            </a:r>
            <a:endParaRPr lang="en-US" noProof="0" dirty="0">
              <a:latin typeface="Helvetica Neue Light" panose="020B0604020202020204" charset="0"/>
            </a:endParaRPr>
          </a:p>
        </p:txBody>
      </p:sp>
      <p:sp>
        <p:nvSpPr>
          <p:cNvPr id="4" name="TextBox 3">
            <a:extLst>
              <a:ext uri="{FF2B5EF4-FFF2-40B4-BE49-F238E27FC236}">
                <a16:creationId xmlns:a16="http://schemas.microsoft.com/office/drawing/2014/main" id="{7E550414-BE57-CE9A-7EC1-97B48DD89871}"/>
              </a:ext>
            </a:extLst>
          </p:cNvPr>
          <p:cNvSpPr txBox="1"/>
          <p:nvPr/>
        </p:nvSpPr>
        <p:spPr>
          <a:xfrm rot="20336515">
            <a:off x="8072969" y="1340220"/>
            <a:ext cx="709965" cy="307777"/>
          </a:xfrm>
          <a:prstGeom prst="rect">
            <a:avLst/>
          </a:prstGeom>
          <a:noFill/>
        </p:spPr>
        <p:txBody>
          <a:bodyPr wrap="square" rtlCol="0">
            <a:spAutoFit/>
          </a:bodyPr>
          <a:lstStyle/>
          <a:p>
            <a:pPr algn="r"/>
            <a:r>
              <a:rPr lang="en-US" i="1" noProof="0" dirty="0">
                <a:latin typeface="Helvetica Neue Light" panose="020B0604020202020204" charset="0"/>
              </a:rPr>
              <a:t>Tumor</a:t>
            </a:r>
          </a:p>
        </p:txBody>
      </p:sp>
      <p:sp>
        <p:nvSpPr>
          <p:cNvPr id="5" name="Google Shape;71;p14">
            <a:extLst>
              <a:ext uri="{FF2B5EF4-FFF2-40B4-BE49-F238E27FC236}">
                <a16:creationId xmlns:a16="http://schemas.microsoft.com/office/drawing/2014/main" id="{775A5521-BD09-AD28-F3B4-7CF241E69950}"/>
              </a:ext>
            </a:extLst>
          </p:cNvPr>
          <p:cNvSpPr txBox="1"/>
          <p:nvPr/>
        </p:nvSpPr>
        <p:spPr>
          <a:xfrm>
            <a:off x="664260" y="3524418"/>
            <a:ext cx="3775660" cy="1431131"/>
          </a:xfrm>
          <a:prstGeom prst="rect">
            <a:avLst/>
          </a:prstGeom>
          <a:noFill/>
          <a:ln>
            <a:noFill/>
          </a:ln>
        </p:spPr>
        <p:txBody>
          <a:bodyPr spcFirstLastPara="1" wrap="square" lIns="91425" tIns="91425" rIns="91425" bIns="91425" anchor="t" anchorCtr="0">
            <a:spAutoFit/>
          </a:bodyPr>
          <a:lstStyle/>
          <a:p>
            <a:pPr marL="127000" lvl="0">
              <a:lnSpc>
                <a:spcPct val="150000"/>
              </a:lnSpc>
              <a:buClr>
                <a:schemeClr val="dk1"/>
              </a:buClr>
              <a:buSzPts val="1600"/>
            </a:pPr>
            <a:r>
              <a:rPr lang="en-US" sz="1800" dirty="0">
                <a:solidFill>
                  <a:schemeClr val="dk1"/>
                </a:solidFill>
                <a:latin typeface="Helvetica Neue Light" panose="020B0604020202020204" charset="0"/>
                <a:ea typeface="Helvetica Neue"/>
                <a:cs typeface="Helvetica Neue"/>
                <a:sym typeface="Helvetica Neue"/>
              </a:rPr>
              <a:t>Irradiation margins are introduced to ensure tumor coverage, damaging organs-at-risk</a:t>
            </a:r>
            <a:endParaRPr lang="en-US" sz="1800" noProof="0" dirty="0">
              <a:solidFill>
                <a:schemeClr val="dk1"/>
              </a:solidFill>
              <a:latin typeface="Helvetica Neue Light" panose="020B0604020202020204" charset="0"/>
              <a:ea typeface="Helvetica Neue"/>
              <a:cs typeface="Helvetica Neue"/>
              <a:sym typeface="Helvetica Neue"/>
            </a:endParaRPr>
          </a:p>
        </p:txBody>
      </p:sp>
      <p:pic>
        <p:nvPicPr>
          <p:cNvPr id="35" name="Graphic 34">
            <a:extLst>
              <a:ext uri="{FF2B5EF4-FFF2-40B4-BE49-F238E27FC236}">
                <a16:creationId xmlns:a16="http://schemas.microsoft.com/office/drawing/2014/main" id="{6C591713-C9C6-1F01-3DC9-155D119404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85458" y="2848538"/>
            <a:ext cx="3938360" cy="2215328"/>
          </a:xfrm>
          <a:prstGeom prst="rect">
            <a:avLst/>
          </a:prstGeom>
        </p:spPr>
      </p:pic>
      <p:sp>
        <p:nvSpPr>
          <p:cNvPr id="36" name="TextBox 35">
            <a:extLst>
              <a:ext uri="{FF2B5EF4-FFF2-40B4-BE49-F238E27FC236}">
                <a16:creationId xmlns:a16="http://schemas.microsoft.com/office/drawing/2014/main" id="{FAA62041-91BE-8B52-0404-A2E2C8E25108}"/>
              </a:ext>
            </a:extLst>
          </p:cNvPr>
          <p:cNvSpPr txBox="1"/>
          <p:nvPr/>
        </p:nvSpPr>
        <p:spPr>
          <a:xfrm rot="20064469">
            <a:off x="7843780" y="4029648"/>
            <a:ext cx="814692" cy="523220"/>
          </a:xfrm>
          <a:prstGeom prst="rect">
            <a:avLst/>
          </a:prstGeom>
          <a:noFill/>
        </p:spPr>
        <p:txBody>
          <a:bodyPr wrap="square" rtlCol="0">
            <a:spAutoFit/>
          </a:bodyPr>
          <a:lstStyle/>
          <a:p>
            <a:pPr algn="r"/>
            <a:r>
              <a:rPr lang="en-US" i="1" dirty="0">
                <a:latin typeface="Helvetica Neue Light" panose="020B0604020202020204" charset="0"/>
              </a:rPr>
              <a:t>Organ-at-risk</a:t>
            </a:r>
          </a:p>
        </p:txBody>
      </p:sp>
      <p:sp>
        <p:nvSpPr>
          <p:cNvPr id="37" name="TextBox 36">
            <a:extLst>
              <a:ext uri="{FF2B5EF4-FFF2-40B4-BE49-F238E27FC236}">
                <a16:creationId xmlns:a16="http://schemas.microsoft.com/office/drawing/2014/main" id="{CF4590DC-84FE-4402-5A6B-2E9F55973CD1}"/>
              </a:ext>
            </a:extLst>
          </p:cNvPr>
          <p:cNvSpPr txBox="1"/>
          <p:nvPr/>
        </p:nvSpPr>
        <p:spPr>
          <a:xfrm rot="20336515">
            <a:off x="6349214" y="1400407"/>
            <a:ext cx="709965" cy="307777"/>
          </a:xfrm>
          <a:prstGeom prst="rect">
            <a:avLst/>
          </a:prstGeom>
          <a:noFill/>
        </p:spPr>
        <p:txBody>
          <a:bodyPr wrap="square" rtlCol="0">
            <a:spAutoFit/>
          </a:bodyPr>
          <a:lstStyle/>
          <a:p>
            <a:pPr algn="r"/>
            <a:r>
              <a:rPr lang="en-US" i="1" noProof="0" dirty="0">
                <a:latin typeface="Helvetica Neue Light" panose="020B0604020202020204" charset="0"/>
              </a:rPr>
              <a:t>Tumor</a:t>
            </a:r>
          </a:p>
        </p:txBody>
      </p:sp>
      <p:sp>
        <p:nvSpPr>
          <p:cNvPr id="8" name="TextBox 7">
            <a:extLst>
              <a:ext uri="{FF2B5EF4-FFF2-40B4-BE49-F238E27FC236}">
                <a16:creationId xmlns:a16="http://schemas.microsoft.com/office/drawing/2014/main" id="{3D6F2D4C-F423-990B-5810-373EFAD4929C}"/>
              </a:ext>
            </a:extLst>
          </p:cNvPr>
          <p:cNvSpPr txBox="1"/>
          <p:nvPr/>
        </p:nvSpPr>
        <p:spPr>
          <a:xfrm rot="20336515">
            <a:off x="6097027" y="3556412"/>
            <a:ext cx="885504" cy="307777"/>
          </a:xfrm>
          <a:prstGeom prst="rect">
            <a:avLst/>
          </a:prstGeom>
          <a:noFill/>
        </p:spPr>
        <p:txBody>
          <a:bodyPr wrap="square" rtlCol="0">
            <a:spAutoFit/>
          </a:bodyPr>
          <a:lstStyle/>
          <a:p>
            <a:pPr algn="r"/>
            <a:r>
              <a:rPr lang="en-US" i="1" noProof="0" dirty="0">
                <a:latin typeface="Helvetica Neue Light" panose="020B0604020202020204" charset="0"/>
              </a:rPr>
              <a:t>Tumor</a:t>
            </a:r>
          </a:p>
        </p:txBody>
      </p:sp>
      <p:sp>
        <p:nvSpPr>
          <p:cNvPr id="40" name="TextBox 39">
            <a:extLst>
              <a:ext uri="{FF2B5EF4-FFF2-40B4-BE49-F238E27FC236}">
                <a16:creationId xmlns:a16="http://schemas.microsoft.com/office/drawing/2014/main" id="{02E16E4F-DCAB-4272-096D-29E72CD9BFAA}"/>
              </a:ext>
            </a:extLst>
          </p:cNvPr>
          <p:cNvSpPr txBox="1"/>
          <p:nvPr/>
        </p:nvSpPr>
        <p:spPr>
          <a:xfrm rot="21230313">
            <a:off x="5272571" y="3112241"/>
            <a:ext cx="1910267" cy="523220"/>
          </a:xfrm>
          <a:prstGeom prst="rect">
            <a:avLst/>
          </a:prstGeom>
          <a:noFill/>
        </p:spPr>
        <p:txBody>
          <a:bodyPr wrap="square" rtlCol="0">
            <a:spAutoFit/>
          </a:bodyPr>
          <a:lstStyle/>
          <a:p>
            <a:pPr algn="r"/>
            <a:r>
              <a:rPr lang="en-US" i="1" dirty="0">
                <a:solidFill>
                  <a:schemeClr val="dk1"/>
                </a:solidFill>
                <a:latin typeface="Helvetica Neue Light" panose="020B0604020202020204" charset="0"/>
                <a:ea typeface="Helvetica Neue"/>
                <a:cs typeface="Helvetica Neue"/>
                <a:sym typeface="Helvetica Neue"/>
              </a:rPr>
              <a:t>Irradiation margins </a:t>
            </a:r>
            <a:endParaRPr lang="en-US" i="1" dirty="0"/>
          </a:p>
          <a:p>
            <a:pPr algn="r"/>
            <a:endParaRPr lang="en-US" i="1" noProof="0" dirty="0">
              <a:latin typeface="Helvetica Neue Light" panose="020B0604020202020204" charset="0"/>
            </a:endParaRPr>
          </a:p>
        </p:txBody>
      </p:sp>
      <p:sp>
        <p:nvSpPr>
          <p:cNvPr id="55" name="TextBox 54">
            <a:extLst>
              <a:ext uri="{FF2B5EF4-FFF2-40B4-BE49-F238E27FC236}">
                <a16:creationId xmlns:a16="http://schemas.microsoft.com/office/drawing/2014/main" id="{C2B788F7-C788-9E45-AF5B-63A728B7BF6B}"/>
              </a:ext>
            </a:extLst>
          </p:cNvPr>
          <p:cNvSpPr txBox="1"/>
          <p:nvPr/>
        </p:nvSpPr>
        <p:spPr>
          <a:xfrm rot="20064469">
            <a:off x="8309080" y="1452143"/>
            <a:ext cx="869589" cy="523220"/>
          </a:xfrm>
          <a:prstGeom prst="rect">
            <a:avLst/>
          </a:prstGeom>
          <a:noFill/>
        </p:spPr>
        <p:txBody>
          <a:bodyPr wrap="square" rtlCol="0">
            <a:spAutoFit/>
          </a:bodyPr>
          <a:lstStyle/>
          <a:p>
            <a:pPr algn="r"/>
            <a:r>
              <a:rPr lang="en-US" i="1" dirty="0">
                <a:latin typeface="Helvetica Neue Light" panose="020B0604020202020204" charset="0"/>
              </a:rPr>
              <a:t>Organ-at-risk</a:t>
            </a:r>
          </a:p>
        </p:txBody>
      </p:sp>
      <p:pic>
        <p:nvPicPr>
          <p:cNvPr id="57" name="Picture 56">
            <a:extLst>
              <a:ext uri="{FF2B5EF4-FFF2-40B4-BE49-F238E27FC236}">
                <a16:creationId xmlns:a16="http://schemas.microsoft.com/office/drawing/2014/main" id="{B74568C3-CA8B-CAEE-EA74-8C4BD0EB72AA}"/>
              </a:ext>
            </a:extLst>
          </p:cNvPr>
          <p:cNvPicPr>
            <a:picLocks noChangeAspect="1"/>
          </p:cNvPicPr>
          <p:nvPr/>
        </p:nvPicPr>
        <p:blipFill>
          <a:blip r:embed="rId6"/>
          <a:stretch>
            <a:fillRect/>
          </a:stretch>
        </p:blipFill>
        <p:spPr>
          <a:xfrm>
            <a:off x="7286311" y="3601133"/>
            <a:ext cx="390968" cy="3909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6" grpId="0"/>
      <p:bldP spid="8"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DF23752B-F048-7DFB-5297-0263CF3F6EAC}"/>
            </a:ext>
          </a:extLst>
        </p:cNvPr>
        <p:cNvGrpSpPr/>
        <p:nvPr/>
      </p:nvGrpSpPr>
      <p:grpSpPr>
        <a:xfrm>
          <a:off x="0" y="0"/>
          <a:ext cx="0" cy="0"/>
          <a:chOff x="0" y="0"/>
          <a:chExt cx="0" cy="0"/>
        </a:xfrm>
      </p:grpSpPr>
      <p:pic>
        <p:nvPicPr>
          <p:cNvPr id="19" name="Graphic 18">
            <a:extLst>
              <a:ext uri="{FF2B5EF4-FFF2-40B4-BE49-F238E27FC236}">
                <a16:creationId xmlns:a16="http://schemas.microsoft.com/office/drawing/2014/main" id="{C6B7E1C2-0EBE-8299-F717-DEC29E1938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6885" y="2824822"/>
            <a:ext cx="4229085" cy="2378860"/>
          </a:xfrm>
          <a:prstGeom prst="rect">
            <a:avLst/>
          </a:prstGeom>
        </p:spPr>
      </p:pic>
      <p:pic>
        <p:nvPicPr>
          <p:cNvPr id="22" name="Picture 21">
            <a:extLst>
              <a:ext uri="{FF2B5EF4-FFF2-40B4-BE49-F238E27FC236}">
                <a16:creationId xmlns:a16="http://schemas.microsoft.com/office/drawing/2014/main" id="{A9BDE886-B528-D23C-03ED-A05461057747}"/>
              </a:ext>
            </a:extLst>
          </p:cNvPr>
          <p:cNvPicPr>
            <a:picLocks noChangeAspect="1"/>
          </p:cNvPicPr>
          <p:nvPr/>
        </p:nvPicPr>
        <p:blipFill>
          <a:blip r:embed="rId5"/>
          <a:stretch>
            <a:fillRect/>
          </a:stretch>
        </p:blipFill>
        <p:spPr>
          <a:xfrm>
            <a:off x="6835546" y="4477010"/>
            <a:ext cx="555723" cy="555723"/>
          </a:xfrm>
          <a:prstGeom prst="rect">
            <a:avLst/>
          </a:prstGeom>
        </p:spPr>
      </p:pic>
      <p:pic>
        <p:nvPicPr>
          <p:cNvPr id="9" name="Graphic 8">
            <a:extLst>
              <a:ext uri="{FF2B5EF4-FFF2-40B4-BE49-F238E27FC236}">
                <a16:creationId xmlns:a16="http://schemas.microsoft.com/office/drawing/2014/main" id="{E59147A7-ACED-D702-C5BD-4FAD69269F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12733" y="2824810"/>
            <a:ext cx="4230399" cy="2379600"/>
          </a:xfrm>
          <a:prstGeom prst="rect">
            <a:avLst/>
          </a:prstGeom>
        </p:spPr>
      </p:pic>
      <p:sp>
        <p:nvSpPr>
          <p:cNvPr id="67" name="Google Shape;67;p14">
            <a:extLst>
              <a:ext uri="{FF2B5EF4-FFF2-40B4-BE49-F238E27FC236}">
                <a16:creationId xmlns:a16="http://schemas.microsoft.com/office/drawing/2014/main" id="{EACBB116-1559-FEF4-8C36-2E8F15B09664}"/>
              </a:ext>
            </a:extLst>
          </p:cNvPr>
          <p:cNvSpPr txBox="1"/>
          <p:nvPr/>
        </p:nvSpPr>
        <p:spPr>
          <a:xfrm>
            <a:off x="726524" y="192375"/>
            <a:ext cx="7757075" cy="69532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dirty="0">
                <a:solidFill>
                  <a:schemeClr val="dk1"/>
                </a:solidFill>
                <a:latin typeface="Helvetica Neue Light" panose="020B0604020202020204" charset="0"/>
                <a:ea typeface="Helvetica Neue"/>
                <a:cs typeface="Helvetica Neue"/>
                <a:sym typeface="Helvetica Neue"/>
              </a:rPr>
              <a:t>Treatment verification can improve efficacy</a:t>
            </a:r>
            <a:endParaRPr lang="en-US" sz="2800" b="1" noProof="0" dirty="0">
              <a:solidFill>
                <a:schemeClr val="dk1"/>
              </a:solidFill>
              <a:latin typeface="Helvetica Neue Light" panose="020B0604020202020204" charset="0"/>
              <a:ea typeface="Helvetica Neue"/>
              <a:cs typeface="Helvetica Neue"/>
              <a:sym typeface="Helvetica Neue"/>
            </a:endParaRPr>
          </a:p>
        </p:txBody>
      </p:sp>
      <p:sp>
        <p:nvSpPr>
          <p:cNvPr id="21" name="Google Shape;71;p14">
            <a:extLst>
              <a:ext uri="{FF2B5EF4-FFF2-40B4-BE49-F238E27FC236}">
                <a16:creationId xmlns:a16="http://schemas.microsoft.com/office/drawing/2014/main" id="{716C1C75-74FE-1DDE-22B4-D667B392E155}"/>
              </a:ext>
            </a:extLst>
          </p:cNvPr>
          <p:cNvSpPr txBox="1"/>
          <p:nvPr/>
        </p:nvSpPr>
        <p:spPr>
          <a:xfrm>
            <a:off x="640888" y="1739964"/>
            <a:ext cx="4617810" cy="1846629"/>
          </a:xfrm>
          <a:prstGeom prst="rect">
            <a:avLst/>
          </a:prstGeom>
          <a:noFill/>
          <a:ln>
            <a:noFill/>
          </a:ln>
        </p:spPr>
        <p:txBody>
          <a:bodyPr spcFirstLastPara="1" wrap="square" lIns="91425" tIns="91425" rIns="91425" bIns="91425" anchor="t" anchorCtr="0">
            <a:spAutoFit/>
          </a:bodyPr>
          <a:lstStyle/>
          <a:p>
            <a:pPr marL="127000" lvl="0" algn="l" rtl="0">
              <a:lnSpc>
                <a:spcPct val="150000"/>
              </a:lnSpc>
              <a:spcBef>
                <a:spcPts val="0"/>
              </a:spcBef>
              <a:spcAft>
                <a:spcPts val="0"/>
              </a:spcAft>
              <a:buClr>
                <a:schemeClr val="dk1"/>
              </a:buClr>
              <a:buSzPts val="1600"/>
            </a:pPr>
            <a:r>
              <a:rPr lang="en-US" sz="1800" b="1" dirty="0">
                <a:solidFill>
                  <a:schemeClr val="dk1"/>
                </a:solidFill>
                <a:latin typeface="Helvetica Neue Light" panose="020B0604020202020204" charset="0"/>
                <a:ea typeface="Helvetica Neue"/>
                <a:cs typeface="Helvetica Neue"/>
                <a:sym typeface="Helvetica Neue"/>
              </a:rPr>
              <a:t>S</a:t>
            </a:r>
            <a:r>
              <a:rPr lang="en-US" sz="1800" b="1" noProof="0" dirty="0" err="1">
                <a:solidFill>
                  <a:schemeClr val="dk1"/>
                </a:solidFill>
                <a:latin typeface="Helvetica Neue Light" panose="020B0604020202020204" charset="0"/>
                <a:ea typeface="Helvetica Neue"/>
                <a:cs typeface="Helvetica Neue"/>
                <a:sym typeface="Helvetica Neue"/>
              </a:rPr>
              <a:t>econdary</a:t>
            </a:r>
            <a:r>
              <a:rPr lang="en-US" sz="1800" b="1" noProof="0" dirty="0">
                <a:solidFill>
                  <a:schemeClr val="dk1"/>
                </a:solidFill>
                <a:latin typeface="Helvetica Neue Light" panose="020B0604020202020204" charset="0"/>
                <a:ea typeface="Helvetica Neue"/>
                <a:cs typeface="Helvetica Neue"/>
                <a:sym typeface="Helvetica Neue"/>
              </a:rPr>
              <a:t> emissions</a:t>
            </a:r>
            <a:r>
              <a:rPr lang="en-US" sz="1800" noProof="0" dirty="0">
                <a:solidFill>
                  <a:schemeClr val="dk1"/>
                </a:solidFill>
                <a:latin typeface="Helvetica Neue Light" panose="020B0604020202020204" charset="0"/>
                <a:ea typeface="Helvetica Neue"/>
                <a:cs typeface="Helvetica Neue"/>
                <a:sym typeface="Helvetica Neue"/>
              </a:rPr>
              <a:t> like</a:t>
            </a:r>
            <a:r>
              <a:rPr lang="en-US" sz="1800" dirty="0">
                <a:solidFill>
                  <a:schemeClr val="dk1"/>
                </a:solidFill>
                <a:latin typeface="Helvetica Neue Light" panose="020B0604020202020204" charset="0"/>
                <a:ea typeface="Helvetica Neue"/>
                <a:cs typeface="Helvetica Neue"/>
                <a:sym typeface="Helvetica Neue"/>
              </a:rPr>
              <a:t> a</a:t>
            </a:r>
            <a:r>
              <a:rPr lang="en-US" sz="1800" noProof="0" dirty="0" err="1">
                <a:solidFill>
                  <a:schemeClr val="dk1"/>
                </a:solidFill>
                <a:latin typeface="Helvetica Neue Light" panose="020B0604020202020204" charset="0"/>
                <a:ea typeface="Helvetica Neue"/>
                <a:cs typeface="Helvetica Neue"/>
                <a:sym typeface="Helvetica Neue"/>
              </a:rPr>
              <a:t>coustic</a:t>
            </a:r>
            <a:r>
              <a:rPr lang="en-US" sz="1800" noProof="0" dirty="0">
                <a:solidFill>
                  <a:schemeClr val="dk1"/>
                </a:solidFill>
                <a:latin typeface="Helvetica Neue Light" panose="020B0604020202020204" charset="0"/>
                <a:ea typeface="Helvetica Neue"/>
                <a:cs typeface="Helvetica Neue"/>
                <a:sym typeface="Helvetica Neue"/>
              </a:rPr>
              <a:t> waves, prompt gamma photons, </a:t>
            </a:r>
            <a:r>
              <a:rPr lang="en-US" sz="1800" b="1" dirty="0">
                <a:solidFill>
                  <a:schemeClr val="dk1"/>
                </a:solidFill>
                <a:latin typeface="Helvetica Neue Light" panose="020B0604020202020204" charset="0"/>
                <a:ea typeface="Helvetica Neue"/>
                <a:cs typeface="Helvetica Neue"/>
                <a:sym typeface="Helvetica Neue"/>
              </a:rPr>
              <a:t>p</a:t>
            </a:r>
            <a:r>
              <a:rPr lang="en-US" sz="1800" b="1" noProof="0" dirty="0" err="1">
                <a:solidFill>
                  <a:schemeClr val="dk1"/>
                </a:solidFill>
                <a:latin typeface="Helvetica Neue Light" panose="020B0604020202020204" charset="0"/>
                <a:ea typeface="Helvetica Neue"/>
                <a:cs typeface="Helvetica Neue"/>
                <a:sym typeface="Helvetica Neue"/>
              </a:rPr>
              <a:t>ositron</a:t>
            </a:r>
            <a:r>
              <a:rPr lang="en-US" sz="1800" b="1" noProof="0" dirty="0">
                <a:solidFill>
                  <a:schemeClr val="dk1"/>
                </a:solidFill>
                <a:latin typeface="Helvetica Neue Light" panose="020B0604020202020204" charset="0"/>
                <a:ea typeface="Helvetica Neue"/>
                <a:cs typeface="Helvetica Neue"/>
                <a:sym typeface="Helvetica Neue"/>
              </a:rPr>
              <a:t>-emitting isotopes </a:t>
            </a:r>
            <a:r>
              <a:rPr lang="en-US" sz="1800" b="1" baseline="30000" noProof="0" dirty="0">
                <a:solidFill>
                  <a:srgbClr val="0000FF"/>
                </a:solidFill>
                <a:latin typeface="Helvetica Neue Light" panose="020B0604020202020204" charset="0"/>
              </a:rPr>
              <a:t>11</a:t>
            </a:r>
            <a:r>
              <a:rPr lang="en-US" sz="1800" b="1" noProof="0" dirty="0">
                <a:solidFill>
                  <a:srgbClr val="0000FF"/>
                </a:solidFill>
                <a:latin typeface="Helvetica Neue Light" panose="020B0604020202020204" charset="0"/>
              </a:rPr>
              <a:t>C, </a:t>
            </a:r>
            <a:r>
              <a:rPr lang="en-US" sz="1800" b="1" baseline="30000" noProof="0" dirty="0">
                <a:solidFill>
                  <a:srgbClr val="0000FF"/>
                </a:solidFill>
                <a:latin typeface="Helvetica Neue Light" panose="020B0604020202020204" charset="0"/>
              </a:rPr>
              <a:t>13</a:t>
            </a:r>
            <a:r>
              <a:rPr lang="en-US" sz="1800" b="1" noProof="0" dirty="0">
                <a:solidFill>
                  <a:srgbClr val="0000FF"/>
                </a:solidFill>
                <a:latin typeface="Helvetica Neue Light" panose="020B0604020202020204" charset="0"/>
              </a:rPr>
              <a:t>N, </a:t>
            </a:r>
            <a:r>
              <a:rPr lang="en-US" sz="1800" b="1" baseline="30000" noProof="0" dirty="0">
                <a:solidFill>
                  <a:srgbClr val="0000FF"/>
                </a:solidFill>
                <a:latin typeface="Helvetica Neue Light" panose="020B0604020202020204" charset="0"/>
              </a:rPr>
              <a:t>38</a:t>
            </a:r>
            <a:r>
              <a:rPr lang="en-US" sz="1800" b="1" noProof="0" dirty="0">
                <a:solidFill>
                  <a:srgbClr val="0000FF"/>
                </a:solidFill>
                <a:latin typeface="Helvetica Neue Light" panose="020B0604020202020204" charset="0"/>
              </a:rPr>
              <a:t>K →  </a:t>
            </a:r>
            <a:r>
              <a:rPr lang="en-US" sz="1800" noProof="0" dirty="0">
                <a:solidFill>
                  <a:schemeClr val="dk1"/>
                </a:solidFill>
                <a:latin typeface="Helvetica Neue Light" panose="020B0604020202020204" charset="0"/>
                <a:ea typeface="Helvetica Neue"/>
                <a:cs typeface="Helvetica Neue"/>
                <a:sym typeface="Helvetica Neue"/>
              </a:rPr>
              <a:t>Positron Emission Tomography (</a:t>
            </a:r>
            <a:r>
              <a:rPr lang="en-US" sz="1800" b="1" noProof="0" dirty="0">
                <a:solidFill>
                  <a:schemeClr val="dk1"/>
                </a:solidFill>
                <a:latin typeface="Helvetica Neue Light" panose="020B0604020202020204" charset="0"/>
                <a:ea typeface="Helvetica Neue"/>
                <a:cs typeface="Helvetica Neue"/>
                <a:sym typeface="Helvetica Neue"/>
              </a:rPr>
              <a:t>PET</a:t>
            </a:r>
            <a:r>
              <a:rPr lang="en-US" sz="1800" noProof="0" dirty="0">
                <a:solidFill>
                  <a:schemeClr val="dk1"/>
                </a:solidFill>
                <a:latin typeface="Helvetica Neue Light" panose="020B0604020202020204" charset="0"/>
                <a:ea typeface="Helvetica Neue"/>
                <a:cs typeface="Helvetica Neue"/>
                <a:sym typeface="Helvetica Neue"/>
              </a:rPr>
              <a:t>)</a:t>
            </a:r>
          </a:p>
        </p:txBody>
      </p:sp>
      <p:pic>
        <p:nvPicPr>
          <p:cNvPr id="41" name="Picture 40" descr="A side view of a human head&#10;&#10;AI-generated content may be incorrect.">
            <a:extLst>
              <a:ext uri="{FF2B5EF4-FFF2-40B4-BE49-F238E27FC236}">
                <a16:creationId xmlns:a16="http://schemas.microsoft.com/office/drawing/2014/main" id="{D6227AD4-E51B-1022-E214-0C4DE863FF8A}"/>
              </a:ext>
            </a:extLst>
          </p:cNvPr>
          <p:cNvPicPr>
            <a:picLocks noChangeAspect="1"/>
          </p:cNvPicPr>
          <p:nvPr/>
        </p:nvPicPr>
        <p:blipFill>
          <a:blip r:embed="rId8"/>
          <a:stretch>
            <a:fillRect/>
          </a:stretch>
        </p:blipFill>
        <p:spPr>
          <a:xfrm>
            <a:off x="5427223" y="860618"/>
            <a:ext cx="1686185" cy="1727785"/>
          </a:xfrm>
          <a:prstGeom prst="rect">
            <a:avLst/>
          </a:prstGeom>
        </p:spPr>
      </p:pic>
      <p:sp>
        <p:nvSpPr>
          <p:cNvPr id="42" name="TextBox 41">
            <a:extLst>
              <a:ext uri="{FF2B5EF4-FFF2-40B4-BE49-F238E27FC236}">
                <a16:creationId xmlns:a16="http://schemas.microsoft.com/office/drawing/2014/main" id="{772D667B-75D7-7E6D-2317-E32E0BF8D64D}"/>
              </a:ext>
            </a:extLst>
          </p:cNvPr>
          <p:cNvSpPr txBox="1"/>
          <p:nvPr/>
        </p:nvSpPr>
        <p:spPr>
          <a:xfrm>
            <a:off x="5539391" y="1854459"/>
            <a:ext cx="656956" cy="316173"/>
          </a:xfrm>
          <a:prstGeom prst="rect">
            <a:avLst/>
          </a:prstGeom>
          <a:noFill/>
        </p:spPr>
        <p:txBody>
          <a:bodyPr wrap="square" rtlCol="0">
            <a:spAutoFit/>
          </a:bodyPr>
          <a:lstStyle/>
          <a:p>
            <a:r>
              <a:rPr lang="en-US" b="1" noProof="0" dirty="0">
                <a:solidFill>
                  <a:srgbClr val="FF0000"/>
                </a:solidFill>
                <a:latin typeface="Helvetica Neue Light" panose="020B0604020202020204" charset="0"/>
              </a:rPr>
              <a:t>p</a:t>
            </a:r>
            <a:r>
              <a:rPr lang="en-US" b="1" baseline="30000" noProof="0" dirty="0">
                <a:solidFill>
                  <a:srgbClr val="FF0000"/>
                </a:solidFill>
                <a:latin typeface="Helvetica Neue Light" panose="020B0604020202020204" charset="0"/>
              </a:rPr>
              <a:t>+</a:t>
            </a:r>
            <a:endParaRPr lang="en-US" b="1" noProof="0" dirty="0">
              <a:solidFill>
                <a:srgbClr val="FF0000"/>
              </a:solidFill>
              <a:latin typeface="Helvetica Neue Light" panose="020B0604020202020204" charset="0"/>
            </a:endParaRPr>
          </a:p>
        </p:txBody>
      </p:sp>
      <p:sp>
        <p:nvSpPr>
          <p:cNvPr id="43" name="TextBox 42">
            <a:extLst>
              <a:ext uri="{FF2B5EF4-FFF2-40B4-BE49-F238E27FC236}">
                <a16:creationId xmlns:a16="http://schemas.microsoft.com/office/drawing/2014/main" id="{60B7EBBA-19C6-6434-BCA9-1CBF497B8CB5}"/>
              </a:ext>
            </a:extLst>
          </p:cNvPr>
          <p:cNvSpPr txBox="1"/>
          <p:nvPr/>
        </p:nvSpPr>
        <p:spPr>
          <a:xfrm>
            <a:off x="5710462" y="878370"/>
            <a:ext cx="562750" cy="316173"/>
          </a:xfrm>
          <a:prstGeom prst="rect">
            <a:avLst/>
          </a:prstGeom>
          <a:noFill/>
        </p:spPr>
        <p:txBody>
          <a:bodyPr wrap="square" rtlCol="0">
            <a:spAutoFit/>
          </a:bodyPr>
          <a:lstStyle/>
          <a:p>
            <a:r>
              <a:rPr lang="en-US" b="1" noProof="0" dirty="0">
                <a:solidFill>
                  <a:srgbClr val="0000FF"/>
                </a:solidFill>
                <a:latin typeface="Helvetica Neue Light" panose="020B0604020202020204" charset="0"/>
              </a:rPr>
              <a:t>γ</a:t>
            </a:r>
          </a:p>
        </p:txBody>
      </p:sp>
      <p:sp>
        <p:nvSpPr>
          <p:cNvPr id="44" name="TextBox 43">
            <a:extLst>
              <a:ext uri="{FF2B5EF4-FFF2-40B4-BE49-F238E27FC236}">
                <a16:creationId xmlns:a16="http://schemas.microsoft.com/office/drawing/2014/main" id="{AA4CBE87-DB59-4E94-D832-91F2D0356388}"/>
              </a:ext>
            </a:extLst>
          </p:cNvPr>
          <p:cNvSpPr txBox="1"/>
          <p:nvPr/>
        </p:nvSpPr>
        <p:spPr>
          <a:xfrm>
            <a:off x="6065387" y="2585740"/>
            <a:ext cx="2935688" cy="276999"/>
          </a:xfrm>
          <a:prstGeom prst="rect">
            <a:avLst/>
          </a:prstGeom>
          <a:noFill/>
        </p:spPr>
        <p:txBody>
          <a:bodyPr wrap="square">
            <a:spAutoFit/>
          </a:bodyPr>
          <a:lstStyle/>
          <a:p>
            <a:r>
              <a:rPr lang="en-US" sz="1200" noProof="0" dirty="0">
                <a:latin typeface="Helvetica Neue" panose="02000503040000020004" pitchFamily="50" charset="-52"/>
              </a:rPr>
              <a:t>Credit: LMU and Jens Maus</a:t>
            </a:r>
          </a:p>
        </p:txBody>
      </p:sp>
      <p:sp>
        <p:nvSpPr>
          <p:cNvPr id="45" name="TextBox 44">
            <a:extLst>
              <a:ext uri="{FF2B5EF4-FFF2-40B4-BE49-F238E27FC236}">
                <a16:creationId xmlns:a16="http://schemas.microsoft.com/office/drawing/2014/main" id="{F2707457-E69C-C509-47CB-4B9A8E6EC887}"/>
              </a:ext>
            </a:extLst>
          </p:cNvPr>
          <p:cNvSpPr txBox="1"/>
          <p:nvPr/>
        </p:nvSpPr>
        <p:spPr>
          <a:xfrm>
            <a:off x="6507520" y="2111247"/>
            <a:ext cx="656956" cy="316173"/>
          </a:xfrm>
          <a:prstGeom prst="rect">
            <a:avLst/>
          </a:prstGeom>
          <a:noFill/>
        </p:spPr>
        <p:txBody>
          <a:bodyPr wrap="square" rtlCol="0">
            <a:spAutoFit/>
          </a:bodyPr>
          <a:lstStyle/>
          <a:p>
            <a:r>
              <a:rPr lang="en-US" b="1" noProof="0" dirty="0">
                <a:solidFill>
                  <a:srgbClr val="0000FF"/>
                </a:solidFill>
                <a:latin typeface="Helvetica Neue Light" panose="020B0604020202020204" charset="0"/>
              </a:rPr>
              <a:t>γ</a:t>
            </a:r>
          </a:p>
        </p:txBody>
      </p:sp>
      <p:pic>
        <p:nvPicPr>
          <p:cNvPr id="46" name="Picture 45" descr="A diagram of a computer&#10;&#10;AI-generated content may be incorrect.">
            <a:extLst>
              <a:ext uri="{FF2B5EF4-FFF2-40B4-BE49-F238E27FC236}">
                <a16:creationId xmlns:a16="http://schemas.microsoft.com/office/drawing/2014/main" id="{40A76384-A4D1-F2DC-74DF-C4171CBCDA95}"/>
              </a:ext>
            </a:extLst>
          </p:cNvPr>
          <p:cNvPicPr>
            <a:picLocks noChangeAspect="1"/>
          </p:cNvPicPr>
          <p:nvPr/>
        </p:nvPicPr>
        <p:blipFill>
          <a:blip r:embed="rId9"/>
          <a:srcRect t="2693" r="52593" b="37590"/>
          <a:stretch/>
        </p:blipFill>
        <p:spPr>
          <a:xfrm>
            <a:off x="6965471" y="828246"/>
            <a:ext cx="1972836" cy="1821117"/>
          </a:xfrm>
          <a:prstGeom prst="rect">
            <a:avLst/>
          </a:prstGeom>
        </p:spPr>
      </p:pic>
      <p:sp>
        <p:nvSpPr>
          <p:cNvPr id="47" name="Rectangle 46">
            <a:extLst>
              <a:ext uri="{FF2B5EF4-FFF2-40B4-BE49-F238E27FC236}">
                <a16:creationId xmlns:a16="http://schemas.microsoft.com/office/drawing/2014/main" id="{1B9601DF-D6E9-3099-F167-84A02C005780}"/>
              </a:ext>
            </a:extLst>
          </p:cNvPr>
          <p:cNvSpPr/>
          <p:nvPr/>
        </p:nvSpPr>
        <p:spPr>
          <a:xfrm>
            <a:off x="8811656" y="2010796"/>
            <a:ext cx="189419" cy="665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8" name="Rectangle 47">
            <a:extLst>
              <a:ext uri="{FF2B5EF4-FFF2-40B4-BE49-F238E27FC236}">
                <a16:creationId xmlns:a16="http://schemas.microsoft.com/office/drawing/2014/main" id="{303E46C0-40E7-B95B-D17D-B8F28776D51F}"/>
              </a:ext>
            </a:extLst>
          </p:cNvPr>
          <p:cNvSpPr/>
          <p:nvPr/>
        </p:nvSpPr>
        <p:spPr>
          <a:xfrm>
            <a:off x="7517146" y="814962"/>
            <a:ext cx="54213" cy="4345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Rectangle 48">
            <a:extLst>
              <a:ext uri="{FF2B5EF4-FFF2-40B4-BE49-F238E27FC236}">
                <a16:creationId xmlns:a16="http://schemas.microsoft.com/office/drawing/2014/main" id="{368383BD-4674-8650-41E2-1FBBFCA7B9A1}"/>
              </a:ext>
            </a:extLst>
          </p:cNvPr>
          <p:cNvSpPr/>
          <p:nvPr/>
        </p:nvSpPr>
        <p:spPr>
          <a:xfrm>
            <a:off x="8654231" y="2073506"/>
            <a:ext cx="168904" cy="500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0" name="Picture 49" descr="A diagram of a computer&#10;&#10;AI-generated content may be incorrect.">
            <a:extLst>
              <a:ext uri="{FF2B5EF4-FFF2-40B4-BE49-F238E27FC236}">
                <a16:creationId xmlns:a16="http://schemas.microsoft.com/office/drawing/2014/main" id="{F84639D9-73A5-C90F-148C-58D4B05737C3}"/>
              </a:ext>
            </a:extLst>
          </p:cNvPr>
          <p:cNvPicPr>
            <a:picLocks noChangeAspect="1"/>
          </p:cNvPicPr>
          <p:nvPr/>
        </p:nvPicPr>
        <p:blipFill>
          <a:blip r:embed="rId9"/>
          <a:srcRect l="41035" t="36154" r="54906" b="59733"/>
          <a:stretch>
            <a:fillRect/>
          </a:stretch>
        </p:blipFill>
        <p:spPr>
          <a:xfrm>
            <a:off x="8651656" y="2007148"/>
            <a:ext cx="193384" cy="125420"/>
          </a:xfrm>
          <a:prstGeom prst="rect">
            <a:avLst/>
          </a:prstGeom>
        </p:spPr>
      </p:pic>
      <p:pic>
        <p:nvPicPr>
          <p:cNvPr id="51" name="Picture 50" descr="A diagram of a computer&#10;&#10;AI-generated content may be incorrect.">
            <a:extLst>
              <a:ext uri="{FF2B5EF4-FFF2-40B4-BE49-F238E27FC236}">
                <a16:creationId xmlns:a16="http://schemas.microsoft.com/office/drawing/2014/main" id="{F2F7FD5E-9276-F252-76DB-5C59C5857C52}"/>
              </a:ext>
            </a:extLst>
          </p:cNvPr>
          <p:cNvPicPr>
            <a:picLocks noChangeAspect="1"/>
          </p:cNvPicPr>
          <p:nvPr/>
        </p:nvPicPr>
        <p:blipFill>
          <a:blip r:embed="rId9"/>
          <a:srcRect l="14515" t="14542" r="84182" b="83286"/>
          <a:stretch>
            <a:fillRect/>
          </a:stretch>
        </p:blipFill>
        <p:spPr>
          <a:xfrm>
            <a:off x="7567793" y="1409562"/>
            <a:ext cx="54213" cy="66263"/>
          </a:xfrm>
          <a:prstGeom prst="rect">
            <a:avLst/>
          </a:prstGeom>
        </p:spPr>
      </p:pic>
      <p:sp>
        <p:nvSpPr>
          <p:cNvPr id="52" name="Rectangle 51">
            <a:extLst>
              <a:ext uri="{FF2B5EF4-FFF2-40B4-BE49-F238E27FC236}">
                <a16:creationId xmlns:a16="http://schemas.microsoft.com/office/drawing/2014/main" id="{9FA02B56-1CCF-903D-66F5-8F4310217311}"/>
              </a:ext>
            </a:extLst>
          </p:cNvPr>
          <p:cNvSpPr/>
          <p:nvPr/>
        </p:nvSpPr>
        <p:spPr>
          <a:xfrm>
            <a:off x="7622005" y="2398783"/>
            <a:ext cx="130535" cy="2505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Google Shape;71;p14">
            <a:extLst>
              <a:ext uri="{FF2B5EF4-FFF2-40B4-BE49-F238E27FC236}">
                <a16:creationId xmlns:a16="http://schemas.microsoft.com/office/drawing/2014/main" id="{EC1975CA-EE80-2F17-FF99-7E300FC6E4CB}"/>
              </a:ext>
            </a:extLst>
          </p:cNvPr>
          <p:cNvSpPr txBox="1"/>
          <p:nvPr/>
        </p:nvSpPr>
        <p:spPr>
          <a:xfrm>
            <a:off x="658050" y="3587955"/>
            <a:ext cx="3775660" cy="1015632"/>
          </a:xfrm>
          <a:prstGeom prst="rect">
            <a:avLst/>
          </a:prstGeom>
          <a:noFill/>
          <a:ln>
            <a:noFill/>
          </a:ln>
        </p:spPr>
        <p:txBody>
          <a:bodyPr spcFirstLastPara="1" wrap="square" lIns="91425" tIns="91425" rIns="91425" bIns="91425" anchor="t" anchorCtr="0">
            <a:spAutoFit/>
          </a:bodyPr>
          <a:lstStyle/>
          <a:p>
            <a:pPr marL="127000" lvl="0">
              <a:lnSpc>
                <a:spcPct val="150000"/>
              </a:lnSpc>
              <a:buClr>
                <a:schemeClr val="dk1"/>
              </a:buClr>
              <a:buSzPts val="1600"/>
            </a:pPr>
            <a:r>
              <a:rPr lang="en-US" sz="1800" noProof="0" dirty="0">
                <a:solidFill>
                  <a:schemeClr val="dk1"/>
                </a:solidFill>
                <a:latin typeface="Helvetica Neue Light" panose="020B0604020202020204" charset="0"/>
                <a:ea typeface="Helvetica Neue"/>
                <a:cs typeface="Helvetica Neue"/>
                <a:sym typeface="Helvetica Neue"/>
              </a:rPr>
              <a:t>Detecting deviations enables adaptation and reducing margins</a:t>
            </a:r>
          </a:p>
        </p:txBody>
      </p:sp>
      <p:pic>
        <p:nvPicPr>
          <p:cNvPr id="15" name="Picture 14">
            <a:extLst>
              <a:ext uri="{FF2B5EF4-FFF2-40B4-BE49-F238E27FC236}">
                <a16:creationId xmlns:a16="http://schemas.microsoft.com/office/drawing/2014/main" id="{00736F2A-D754-570C-DD29-CBBD6CB14A29}"/>
              </a:ext>
            </a:extLst>
          </p:cNvPr>
          <p:cNvPicPr>
            <a:picLocks noChangeAspect="1"/>
          </p:cNvPicPr>
          <p:nvPr/>
        </p:nvPicPr>
        <p:blipFill>
          <a:blip r:embed="rId10"/>
          <a:stretch>
            <a:fillRect/>
          </a:stretch>
        </p:blipFill>
        <p:spPr>
          <a:xfrm>
            <a:off x="7183633" y="3657691"/>
            <a:ext cx="390968" cy="390968"/>
          </a:xfrm>
          <a:prstGeom prst="rect">
            <a:avLst/>
          </a:prstGeom>
        </p:spPr>
      </p:pic>
      <p:sp>
        <p:nvSpPr>
          <p:cNvPr id="23" name="TextBox 22">
            <a:extLst>
              <a:ext uri="{FF2B5EF4-FFF2-40B4-BE49-F238E27FC236}">
                <a16:creationId xmlns:a16="http://schemas.microsoft.com/office/drawing/2014/main" id="{C301E357-FD8E-269C-D5D5-1E1A35706819}"/>
              </a:ext>
            </a:extLst>
          </p:cNvPr>
          <p:cNvSpPr txBox="1"/>
          <p:nvPr/>
        </p:nvSpPr>
        <p:spPr>
          <a:xfrm rot="20064469">
            <a:off x="7745129" y="4019955"/>
            <a:ext cx="814692" cy="523220"/>
          </a:xfrm>
          <a:prstGeom prst="rect">
            <a:avLst/>
          </a:prstGeom>
          <a:noFill/>
        </p:spPr>
        <p:txBody>
          <a:bodyPr wrap="square" rtlCol="0">
            <a:spAutoFit/>
          </a:bodyPr>
          <a:lstStyle/>
          <a:p>
            <a:pPr algn="r"/>
            <a:r>
              <a:rPr lang="en-US" i="1" dirty="0">
                <a:latin typeface="Helvetica Neue Light" panose="020B0604020202020204" charset="0"/>
              </a:rPr>
              <a:t>Organ-at-risk</a:t>
            </a:r>
          </a:p>
        </p:txBody>
      </p:sp>
      <p:sp>
        <p:nvSpPr>
          <p:cNvPr id="13" name="TextBox 12">
            <a:extLst>
              <a:ext uri="{FF2B5EF4-FFF2-40B4-BE49-F238E27FC236}">
                <a16:creationId xmlns:a16="http://schemas.microsoft.com/office/drawing/2014/main" id="{A0C4AF38-6B66-A7D6-DD45-68C45807A79A}"/>
              </a:ext>
            </a:extLst>
          </p:cNvPr>
          <p:cNvSpPr txBox="1"/>
          <p:nvPr/>
        </p:nvSpPr>
        <p:spPr>
          <a:xfrm rot="20336515">
            <a:off x="6169698" y="3935088"/>
            <a:ext cx="709965" cy="307777"/>
          </a:xfrm>
          <a:prstGeom prst="rect">
            <a:avLst/>
          </a:prstGeom>
          <a:noFill/>
        </p:spPr>
        <p:txBody>
          <a:bodyPr wrap="square" rtlCol="0">
            <a:spAutoFit/>
          </a:bodyPr>
          <a:lstStyle/>
          <a:p>
            <a:pPr algn="r"/>
            <a:r>
              <a:rPr lang="en-US" i="1" noProof="0" dirty="0">
                <a:latin typeface="Helvetica Neue Light" panose="020B0604020202020204" charset="0"/>
              </a:rPr>
              <a:t>Tumor</a:t>
            </a:r>
          </a:p>
        </p:txBody>
      </p:sp>
      <p:sp>
        <p:nvSpPr>
          <p:cNvPr id="14" name="TextBox 13">
            <a:extLst>
              <a:ext uri="{FF2B5EF4-FFF2-40B4-BE49-F238E27FC236}">
                <a16:creationId xmlns:a16="http://schemas.microsoft.com/office/drawing/2014/main" id="{6F852FD1-F8C9-D613-9C59-0B0175E652E8}"/>
              </a:ext>
            </a:extLst>
          </p:cNvPr>
          <p:cNvSpPr txBox="1"/>
          <p:nvPr/>
        </p:nvSpPr>
        <p:spPr>
          <a:xfrm rot="21230313">
            <a:off x="4903098" y="3080841"/>
            <a:ext cx="2038988" cy="523220"/>
          </a:xfrm>
          <a:prstGeom prst="rect">
            <a:avLst/>
          </a:prstGeom>
          <a:noFill/>
        </p:spPr>
        <p:txBody>
          <a:bodyPr wrap="square" rtlCol="0">
            <a:spAutoFit/>
          </a:bodyPr>
          <a:lstStyle/>
          <a:p>
            <a:pPr algn="r"/>
            <a:r>
              <a:rPr lang="en-US" i="1" dirty="0">
                <a:solidFill>
                  <a:schemeClr val="dk1"/>
                </a:solidFill>
                <a:latin typeface="Helvetica Neue Light" panose="020B0604020202020204" charset="0"/>
                <a:ea typeface="Helvetica Neue"/>
                <a:cs typeface="Helvetica Neue"/>
                <a:sym typeface="Helvetica Neue"/>
              </a:rPr>
              <a:t>Irradiation margins </a:t>
            </a:r>
            <a:endParaRPr lang="en-US" i="1" dirty="0"/>
          </a:p>
          <a:p>
            <a:pPr algn="r"/>
            <a:endParaRPr lang="en-US" i="1" noProof="0" dirty="0">
              <a:latin typeface="Helvetica Neue Light" panose="020B0604020202020204" charset="0"/>
            </a:endParaRPr>
          </a:p>
        </p:txBody>
      </p:sp>
      <p:sp>
        <p:nvSpPr>
          <p:cNvPr id="2" name="Google Shape;71;p14">
            <a:extLst>
              <a:ext uri="{FF2B5EF4-FFF2-40B4-BE49-F238E27FC236}">
                <a16:creationId xmlns:a16="http://schemas.microsoft.com/office/drawing/2014/main" id="{610B348C-B3D9-14C0-62CF-F1887C2D710A}"/>
              </a:ext>
            </a:extLst>
          </p:cNvPr>
          <p:cNvSpPr txBox="1"/>
          <p:nvPr/>
        </p:nvSpPr>
        <p:spPr>
          <a:xfrm>
            <a:off x="658050" y="856386"/>
            <a:ext cx="4799653" cy="1015632"/>
          </a:xfrm>
          <a:prstGeom prst="rect">
            <a:avLst/>
          </a:prstGeom>
          <a:noFill/>
          <a:ln>
            <a:noFill/>
          </a:ln>
        </p:spPr>
        <p:txBody>
          <a:bodyPr spcFirstLastPara="1" wrap="square" lIns="91425" tIns="91425" rIns="91425" bIns="91425" anchor="t" anchorCtr="0">
            <a:spAutoFit/>
          </a:bodyPr>
          <a:lstStyle/>
          <a:p>
            <a:pPr marL="127000" lvl="0" algn="l" rtl="0">
              <a:lnSpc>
                <a:spcPct val="150000"/>
              </a:lnSpc>
              <a:spcBef>
                <a:spcPts val="0"/>
              </a:spcBef>
              <a:spcAft>
                <a:spcPts val="0"/>
              </a:spcAft>
              <a:buClr>
                <a:schemeClr val="dk1"/>
              </a:buClr>
              <a:buSzPts val="1600"/>
            </a:pPr>
            <a:r>
              <a:rPr lang="en-US" sz="1800" noProof="0" dirty="0">
                <a:solidFill>
                  <a:schemeClr val="dk1"/>
                </a:solidFill>
                <a:latin typeface="Helvetica Neue Light" panose="020B0604020202020204" charset="0"/>
                <a:ea typeface="Helvetica Neue"/>
                <a:cs typeface="Helvetica Neue"/>
                <a:sym typeface="Helvetica Neue"/>
              </a:rPr>
              <a:t>How can we know if we have hit (or missed)</a:t>
            </a:r>
          </a:p>
          <a:p>
            <a:pPr marL="127000" lvl="0" algn="l" rtl="0">
              <a:lnSpc>
                <a:spcPct val="150000"/>
              </a:lnSpc>
              <a:spcBef>
                <a:spcPts val="0"/>
              </a:spcBef>
              <a:spcAft>
                <a:spcPts val="0"/>
              </a:spcAft>
              <a:buClr>
                <a:schemeClr val="dk1"/>
              </a:buClr>
              <a:buSzPts val="1600"/>
            </a:pPr>
            <a:r>
              <a:rPr lang="en-US" sz="1800" noProof="0" dirty="0">
                <a:solidFill>
                  <a:schemeClr val="dk1"/>
                </a:solidFill>
                <a:latin typeface="Helvetica Neue Light" panose="020B0604020202020204" charset="0"/>
                <a:ea typeface="Helvetica Neue"/>
                <a:cs typeface="Helvetica Neue"/>
                <a:sym typeface="Helvetica Neue"/>
              </a:rPr>
              <a:t>the target? </a:t>
            </a:r>
            <a:r>
              <a:rPr lang="en-US" sz="1800" b="1" noProof="0" dirty="0">
                <a:solidFill>
                  <a:schemeClr val="dk1"/>
                </a:solidFill>
                <a:latin typeface="Helvetica Neue Light" panose="020B0604020202020204" charset="0"/>
                <a:ea typeface="Helvetica Neue"/>
                <a:cs typeface="Helvetica Neue"/>
                <a:sym typeface="Helvetica Neue"/>
              </a:rPr>
              <a:t>Treatment verification</a:t>
            </a:r>
          </a:p>
        </p:txBody>
      </p:sp>
    </p:spTree>
    <p:extLst>
      <p:ext uri="{BB962C8B-B14F-4D97-AF65-F5344CB8AC3E}">
        <p14:creationId xmlns:p14="http://schemas.microsoft.com/office/powerpoint/2010/main" val="109357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2" grpId="0"/>
      <p:bldP spid="43" grpId="0"/>
      <p:bldP spid="44" grpId="0"/>
      <p:bldP spid="45" grpId="0"/>
      <p:bldP spid="47" grpId="0" animBg="1"/>
      <p:bldP spid="48" grpId="0" animBg="1"/>
      <p:bldP spid="49" grpId="0" animBg="1"/>
      <p:bldP spid="52" grpId="0" animBg="1"/>
      <p:bldP spid="5" grpId="0"/>
      <p:bldP spid="23"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4" name="Graphic 3" descr="Question Mark with solid fill">
            <a:extLst>
              <a:ext uri="{FF2B5EF4-FFF2-40B4-BE49-F238E27FC236}">
                <a16:creationId xmlns:a16="http://schemas.microsoft.com/office/drawing/2014/main" id="{0011D7E4-ADDE-71E4-5118-B48F5ACB88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53376" y="1705541"/>
            <a:ext cx="1074691" cy="1074691"/>
          </a:xfrm>
          <a:prstGeom prst="rect">
            <a:avLst/>
          </a:prstGeom>
        </p:spPr>
      </p:pic>
      <p:sp>
        <p:nvSpPr>
          <p:cNvPr id="83" name="Google Shape;83;p15"/>
          <p:cNvSpPr txBox="1"/>
          <p:nvPr/>
        </p:nvSpPr>
        <p:spPr>
          <a:xfrm>
            <a:off x="653666" y="1112120"/>
            <a:ext cx="3628500" cy="553968"/>
          </a:xfrm>
          <a:prstGeom prst="rect">
            <a:avLst/>
          </a:prstGeom>
          <a:noFill/>
          <a:ln>
            <a:noFill/>
          </a:ln>
        </p:spPr>
        <p:txBody>
          <a:bodyPr spcFirstLastPara="1" wrap="square" lIns="91425" tIns="91425" rIns="91425" bIns="91425" anchor="t" anchorCtr="0">
            <a:spAutoFit/>
          </a:bodyPr>
          <a:lstStyle/>
          <a:p>
            <a:pPr marL="457200" lvl="0" indent="0" algn="l" rtl="0">
              <a:lnSpc>
                <a:spcPct val="150000"/>
              </a:lnSpc>
              <a:spcBef>
                <a:spcPts val="0"/>
              </a:spcBef>
              <a:spcAft>
                <a:spcPts val="0"/>
              </a:spcAft>
              <a:buNone/>
            </a:pPr>
            <a:r>
              <a:rPr lang="en-US" sz="1600" noProof="0" dirty="0">
                <a:solidFill>
                  <a:srgbClr val="0000FF"/>
                </a:solidFill>
                <a:latin typeface="Roboto Light" panose="02000000000000000000" pitchFamily="2" charset="0"/>
                <a:ea typeface="Roboto Light" panose="02000000000000000000" pitchFamily="2" charset="0"/>
                <a:cs typeface="Helvetica" panose="020B0604020202020204" pitchFamily="34" charset="0"/>
                <a:sym typeface="Helvetica Neue"/>
              </a:rPr>
              <a:t>Produced Positron Emitters</a:t>
            </a:r>
            <a:endParaRPr lang="en-US" sz="1600" noProof="0" dirty="0">
              <a:solidFill>
                <a:srgbClr val="58595B"/>
              </a:solidFill>
              <a:latin typeface="Roboto Light" panose="02000000000000000000" pitchFamily="2" charset="0"/>
              <a:ea typeface="Roboto Light" panose="02000000000000000000" pitchFamily="2" charset="0"/>
              <a:cs typeface="Helvetica" panose="020B0604020202020204" pitchFamily="34" charset="0"/>
              <a:sym typeface="Helvetica Neue"/>
            </a:endParaRPr>
          </a:p>
        </p:txBody>
      </p:sp>
      <p:sp>
        <p:nvSpPr>
          <p:cNvPr id="84" name="Google Shape;84;p15"/>
          <p:cNvSpPr txBox="1"/>
          <p:nvPr/>
        </p:nvSpPr>
        <p:spPr>
          <a:xfrm>
            <a:off x="5966777" y="1112120"/>
            <a:ext cx="3004800" cy="553968"/>
          </a:xfrm>
          <a:prstGeom prst="rect">
            <a:avLst/>
          </a:prstGeom>
          <a:noFill/>
          <a:ln>
            <a:noFill/>
          </a:ln>
        </p:spPr>
        <p:txBody>
          <a:bodyPr spcFirstLastPara="1" wrap="square" lIns="91425" tIns="91425" rIns="91425" bIns="91425" anchor="t" anchorCtr="0">
            <a:spAutoFit/>
          </a:bodyPr>
          <a:lstStyle/>
          <a:p>
            <a:pPr marL="457200" lvl="0" indent="0" algn="l" rtl="0">
              <a:lnSpc>
                <a:spcPct val="150000"/>
              </a:lnSpc>
              <a:spcBef>
                <a:spcPts val="0"/>
              </a:spcBef>
              <a:spcAft>
                <a:spcPts val="0"/>
              </a:spcAft>
              <a:buNone/>
            </a:pPr>
            <a:r>
              <a:rPr lang="en-US" sz="1600" noProof="0" dirty="0">
                <a:solidFill>
                  <a:srgbClr val="FF0000"/>
                </a:solidFill>
                <a:latin typeface="Roboto Light" panose="02000000000000000000" pitchFamily="2" charset="0"/>
                <a:ea typeface="Roboto Light" panose="02000000000000000000" pitchFamily="2" charset="0"/>
                <a:cs typeface="Helvetica Neue"/>
                <a:sym typeface="Helvetica Neue"/>
              </a:rPr>
              <a:t>Estimated Radiation Dose</a:t>
            </a:r>
            <a:endParaRPr lang="en-US" noProof="0" dirty="0">
              <a:solidFill>
                <a:srgbClr val="FF0000"/>
              </a:solidFill>
              <a:latin typeface="Roboto Light" panose="02000000000000000000" pitchFamily="2" charset="0"/>
              <a:ea typeface="Roboto Light" panose="02000000000000000000" pitchFamily="2" charset="0"/>
              <a:cs typeface="Helvetica Neue"/>
              <a:sym typeface="Helvetica Neue"/>
            </a:endParaRPr>
          </a:p>
        </p:txBody>
      </p:sp>
      <p:sp>
        <p:nvSpPr>
          <p:cNvPr id="85" name="Google Shape;85;p15"/>
          <p:cNvSpPr/>
          <p:nvPr/>
        </p:nvSpPr>
        <p:spPr>
          <a:xfrm flipH="1">
            <a:off x="355973" y="2027273"/>
            <a:ext cx="892200" cy="377100"/>
          </a:xfrm>
          <a:prstGeom prst="leftArrow">
            <a:avLst>
              <a:gd name="adj1" fmla="val 50000"/>
              <a:gd name="adj2" fmla="val 50000"/>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
        <p:nvSpPr>
          <p:cNvPr id="86" name="Google Shape;86;p15"/>
          <p:cNvSpPr txBox="1"/>
          <p:nvPr/>
        </p:nvSpPr>
        <p:spPr>
          <a:xfrm>
            <a:off x="-63375" y="1689375"/>
            <a:ext cx="1579800" cy="4327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noProof="0" dirty="0">
                <a:solidFill>
                  <a:schemeClr val="dk1"/>
                </a:solidFill>
                <a:latin typeface="Helvetica Neue Light" panose="020B0604020202020204" charset="0"/>
                <a:ea typeface="Helvetica Neue"/>
                <a:cs typeface="Helvetica Neue"/>
                <a:sym typeface="Helvetica Neue"/>
              </a:rPr>
              <a:t>Protons</a:t>
            </a:r>
            <a:endParaRPr lang="en-US" sz="1600" noProof="0" dirty="0">
              <a:solidFill>
                <a:schemeClr val="dk1"/>
              </a:solidFill>
              <a:latin typeface="Helvetica Neue Light" panose="020B0604020202020204" charset="0"/>
              <a:ea typeface="Helvetica Neue"/>
              <a:cs typeface="Helvetica Neue"/>
              <a:sym typeface="Helvetica Neue"/>
            </a:endParaRPr>
          </a:p>
        </p:txBody>
      </p:sp>
      <p:sp>
        <p:nvSpPr>
          <p:cNvPr id="87" name="Google Shape;87;p15"/>
          <p:cNvSpPr/>
          <p:nvPr/>
        </p:nvSpPr>
        <p:spPr>
          <a:xfrm>
            <a:off x="6145333" y="2019036"/>
            <a:ext cx="343500" cy="442200"/>
          </a:xfrm>
          <a:prstGeom prst="homePlate">
            <a:avLst>
              <a:gd name="adj" fmla="val 135963"/>
            </a:avLst>
          </a:prstGeom>
          <a:solidFill>
            <a:schemeClr val="dk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pic>
        <p:nvPicPr>
          <p:cNvPr id="88" name="Google Shape;88;p15"/>
          <p:cNvPicPr preferRelativeResize="0"/>
          <p:nvPr/>
        </p:nvPicPr>
        <p:blipFill>
          <a:blip r:embed="rId5">
            <a:alphaModFix/>
          </a:blip>
          <a:stretch>
            <a:fillRect/>
          </a:stretch>
        </p:blipFill>
        <p:spPr>
          <a:xfrm flipH="1">
            <a:off x="3437083" y="2005143"/>
            <a:ext cx="966825" cy="987608"/>
          </a:xfrm>
          <a:prstGeom prst="rect">
            <a:avLst/>
          </a:prstGeom>
          <a:noFill/>
          <a:ln>
            <a:noFill/>
          </a:ln>
        </p:spPr>
      </p:pic>
      <p:sp>
        <p:nvSpPr>
          <p:cNvPr id="89" name="Google Shape;89;p15"/>
          <p:cNvSpPr txBox="1"/>
          <p:nvPr/>
        </p:nvSpPr>
        <p:spPr>
          <a:xfrm>
            <a:off x="3577414" y="1591582"/>
            <a:ext cx="1098600" cy="4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noProof="0" dirty="0">
                <a:solidFill>
                  <a:srgbClr val="0000FF"/>
                </a:solidFill>
                <a:latin typeface="Helvetica Neue Light" panose="020B0604020202020204" charset="0"/>
                <a:ea typeface="Helvetica Neue"/>
                <a:cs typeface="Helvetica Neue"/>
                <a:sym typeface="Helvetica Neue"/>
              </a:rPr>
              <a:t>PET</a:t>
            </a:r>
            <a:r>
              <a:rPr lang="en-US" sz="1800" noProof="0" dirty="0">
                <a:solidFill>
                  <a:srgbClr val="0000FF"/>
                </a:solidFill>
                <a:latin typeface="Helvetica Neue Light" panose="020B0604020202020204" charset="0"/>
                <a:ea typeface="Helvetica Neue"/>
                <a:cs typeface="Helvetica Neue"/>
                <a:sym typeface="Helvetica Neue"/>
              </a:rPr>
              <a:t> </a:t>
            </a:r>
          </a:p>
        </p:txBody>
      </p:sp>
      <p:pic>
        <p:nvPicPr>
          <p:cNvPr id="90" name="Google Shape;90;p15"/>
          <p:cNvPicPr preferRelativeResize="0"/>
          <p:nvPr/>
        </p:nvPicPr>
        <p:blipFill rotWithShape="1">
          <a:blip r:embed="rId6">
            <a:alphaModFix/>
          </a:blip>
          <a:srcRect l="18365" t="9372" r="20962" b="10518"/>
          <a:stretch/>
        </p:blipFill>
        <p:spPr>
          <a:xfrm>
            <a:off x="4549080" y="1631510"/>
            <a:ext cx="1306034" cy="1217252"/>
          </a:xfrm>
          <a:prstGeom prst="rect">
            <a:avLst/>
          </a:prstGeom>
          <a:noFill/>
          <a:ln>
            <a:noFill/>
          </a:ln>
        </p:spPr>
      </p:pic>
      <p:sp>
        <p:nvSpPr>
          <p:cNvPr id="91" name="Google Shape;91;p15"/>
          <p:cNvSpPr txBox="1"/>
          <p:nvPr/>
        </p:nvSpPr>
        <p:spPr>
          <a:xfrm>
            <a:off x="4558319" y="1159675"/>
            <a:ext cx="1881000" cy="37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US" sz="1800" noProof="0" dirty="0">
              <a:solidFill>
                <a:schemeClr val="dk1"/>
              </a:solidFill>
              <a:latin typeface="Helvetica Neue Light" panose="020B0604020202020204" charset="0"/>
              <a:ea typeface="Helvetica Neue"/>
              <a:cs typeface="Helvetica Neue"/>
              <a:sym typeface="Helvetica Neue"/>
            </a:endParaRPr>
          </a:p>
        </p:txBody>
      </p:sp>
      <p:sp>
        <p:nvSpPr>
          <p:cNvPr id="92" name="Google Shape;92;p15"/>
          <p:cNvSpPr txBox="1"/>
          <p:nvPr/>
        </p:nvSpPr>
        <p:spPr>
          <a:xfrm>
            <a:off x="4017150" y="1165933"/>
            <a:ext cx="2394757" cy="37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900" b="1" noProof="0" dirty="0">
                <a:solidFill>
                  <a:schemeClr val="dk1"/>
                </a:solidFill>
                <a:latin typeface="Helvetica Neue Light" panose="020B0604020202020204" charset="0"/>
                <a:ea typeface="Helvetica Neue"/>
                <a:cs typeface="Helvetica Neue"/>
                <a:sym typeface="Helvetica Neue"/>
              </a:rPr>
              <a:t>Deep Learning (DL)</a:t>
            </a:r>
          </a:p>
        </p:txBody>
      </p:sp>
      <p:sp>
        <p:nvSpPr>
          <p:cNvPr id="93" name="Google Shape;93;p15"/>
          <p:cNvSpPr txBox="1"/>
          <p:nvPr/>
        </p:nvSpPr>
        <p:spPr>
          <a:xfrm>
            <a:off x="449300" y="3436492"/>
            <a:ext cx="8247797" cy="1614410"/>
          </a:xfrm>
          <a:prstGeom prst="rect">
            <a:avLst/>
          </a:prstGeom>
          <a:noFill/>
          <a:ln>
            <a:noFill/>
          </a:ln>
        </p:spPr>
        <p:txBody>
          <a:bodyPr spcFirstLastPara="1" wrap="square" lIns="91425" tIns="91425" rIns="91425" bIns="91425" anchor="t" anchorCtr="0">
            <a:noAutofit/>
          </a:bodyPr>
          <a:lstStyle/>
          <a:p>
            <a:pPr lvl="0">
              <a:lnSpc>
                <a:spcPct val="150000"/>
              </a:lnSpc>
            </a:pPr>
            <a:r>
              <a:rPr lang="en-US" sz="1800" noProof="0" dirty="0">
                <a:solidFill>
                  <a:schemeClr val="dk1"/>
                </a:solidFill>
                <a:latin typeface="Helvetica Neue Light" panose="020B0604020202020204" charset="0"/>
                <a:ea typeface="Helvetica Neue"/>
                <a:cs typeface="Helvetica Neue"/>
                <a:sym typeface="Helvetica Neue"/>
              </a:rPr>
              <a:t>Current DL approaches </a:t>
            </a:r>
            <a:r>
              <a:rPr lang="en-US" dirty="0">
                <a:solidFill>
                  <a:schemeClr val="dk1"/>
                </a:solidFill>
                <a:latin typeface="Roboto Light" panose="02000000000000000000" pitchFamily="2" charset="0"/>
                <a:ea typeface="Roboto Light" panose="02000000000000000000" pitchFamily="2" charset="0"/>
                <a:cs typeface="Helvetica Neue"/>
                <a:sym typeface="Helvetica Neue Light"/>
              </a:rPr>
              <a:t>[</a:t>
            </a:r>
            <a:r>
              <a:rPr lang="en-US" noProof="0" dirty="0">
                <a:solidFill>
                  <a:schemeClr val="dk1"/>
                </a:solidFill>
                <a:latin typeface="Roboto Light" panose="02000000000000000000" pitchFamily="2" charset="0"/>
                <a:ea typeface="Roboto Light" panose="02000000000000000000" pitchFamily="2" charset="0"/>
                <a:cs typeface="Helvetica Neue Light"/>
                <a:sym typeface="Helvetica Neue Light"/>
              </a:rPr>
              <a:t>Peng et al., IEEE TRPMS 2023]</a:t>
            </a:r>
            <a:r>
              <a:rPr lang="en-US" noProof="0" dirty="0">
                <a:solidFill>
                  <a:schemeClr val="dk1"/>
                </a:solidFill>
                <a:latin typeface="Helvetica Neue Light" panose="020B0604020202020204" charset="0"/>
                <a:ea typeface="Helvetica Neue"/>
                <a:cs typeface="Helvetica Neue"/>
                <a:sym typeface="Helvetica Neue"/>
              </a:rPr>
              <a:t>:</a:t>
            </a:r>
          </a:p>
          <a:p>
            <a:pPr marL="457200" lvl="0" indent="-330200" algn="l" rtl="0">
              <a:lnSpc>
                <a:spcPct val="125000"/>
              </a:lnSpc>
              <a:spcBef>
                <a:spcPts val="0"/>
              </a:spcBef>
              <a:spcAft>
                <a:spcPts val="0"/>
              </a:spcAft>
              <a:buClr>
                <a:schemeClr val="dk1"/>
              </a:buClr>
              <a:buSzPts val="1600"/>
              <a:buFont typeface="Helvetica Neue"/>
              <a:buChar char="●"/>
            </a:pPr>
            <a:r>
              <a:rPr lang="en-US" sz="1800" b="1" noProof="0" dirty="0">
                <a:solidFill>
                  <a:schemeClr val="dk1"/>
                </a:solidFill>
                <a:latin typeface="Helvetica Neue Light" panose="020B0604020202020204" charset="0"/>
                <a:ea typeface="Helvetica Neue"/>
                <a:cs typeface="Helvetica Neue"/>
                <a:sym typeface="Helvetica Neue"/>
              </a:rPr>
              <a:t>Unrealistic </a:t>
            </a:r>
            <a:r>
              <a:rPr lang="en-US" sz="1800" noProof="0" dirty="0">
                <a:solidFill>
                  <a:schemeClr val="dk1"/>
                </a:solidFill>
                <a:latin typeface="Helvetica Neue Light" panose="020B0604020202020204" charset="0"/>
                <a:ea typeface="Helvetica Neue"/>
                <a:cs typeface="Helvetica Neue"/>
                <a:sym typeface="Helvetica Neue"/>
              </a:rPr>
              <a:t>training data (missing PET simulation, clinical uncertainties) and CPU-based tools</a:t>
            </a:r>
            <a:r>
              <a:rPr lang="en-US" sz="1800" dirty="0">
                <a:solidFill>
                  <a:schemeClr val="dk1"/>
                </a:solidFill>
                <a:latin typeface="Helvetica Neue Light" panose="020B0604020202020204" charset="0"/>
                <a:ea typeface="Helvetica Neue"/>
                <a:cs typeface="Helvetica Neue"/>
                <a:sym typeface="Helvetica Neue"/>
              </a:rPr>
              <a:t> (</a:t>
            </a:r>
            <a:r>
              <a:rPr lang="en-US" sz="1800" b="1" noProof="0" dirty="0">
                <a:solidFill>
                  <a:schemeClr val="dk1"/>
                </a:solidFill>
                <a:latin typeface="Helvetica Neue Light" panose="020B0604020202020204" charset="0"/>
                <a:ea typeface="Helvetica Neue"/>
                <a:cs typeface="Helvetica Neue"/>
                <a:sym typeface="Helvetica Neue"/>
              </a:rPr>
              <a:t>slow</a:t>
            </a:r>
            <a:r>
              <a:rPr lang="en-US" sz="1800" dirty="0">
                <a:solidFill>
                  <a:schemeClr val="dk1"/>
                </a:solidFill>
                <a:latin typeface="Helvetica Neue Light" panose="020B0604020202020204" charset="0"/>
                <a:ea typeface="Helvetica Neue"/>
                <a:cs typeface="Helvetica Neue"/>
                <a:sym typeface="Helvetica Neue"/>
              </a:rPr>
              <a:t>)</a:t>
            </a:r>
          </a:p>
          <a:p>
            <a:pPr marL="457200" lvl="0" indent="-330200" algn="l" rtl="0">
              <a:lnSpc>
                <a:spcPct val="125000"/>
              </a:lnSpc>
              <a:spcBef>
                <a:spcPts val="0"/>
              </a:spcBef>
              <a:spcAft>
                <a:spcPts val="0"/>
              </a:spcAft>
              <a:buClr>
                <a:schemeClr val="dk1"/>
              </a:buClr>
              <a:buSzPts val="1600"/>
              <a:buFont typeface="Helvetica Neue"/>
              <a:buChar char="●"/>
            </a:pPr>
            <a:r>
              <a:rPr lang="en-US" sz="1800" noProof="0" dirty="0">
                <a:solidFill>
                  <a:schemeClr val="dk1"/>
                </a:solidFill>
                <a:latin typeface="Helvetica Neue Light" panose="020B0604020202020204" charset="0"/>
                <a:ea typeface="Helvetica Neue"/>
                <a:cs typeface="Helvetica Neue"/>
                <a:sym typeface="Helvetica Neue"/>
              </a:rPr>
              <a:t>Lack </a:t>
            </a:r>
            <a:r>
              <a:rPr lang="en-US" sz="1800" b="1" noProof="0" dirty="0">
                <a:solidFill>
                  <a:schemeClr val="dk1"/>
                </a:solidFill>
                <a:latin typeface="Helvetica Neue Light" panose="020B0604020202020204" charset="0"/>
                <a:ea typeface="Helvetica Neue"/>
                <a:cs typeface="Helvetica Neue"/>
                <a:sym typeface="Helvetica Neue"/>
              </a:rPr>
              <a:t>end-to-end workflows</a:t>
            </a:r>
            <a:endParaRPr lang="en-US" sz="1800" noProof="0" dirty="0">
              <a:solidFill>
                <a:schemeClr val="dk1"/>
              </a:solidFill>
              <a:latin typeface="Helvetica Neue Light" panose="020B0604020202020204" charset="0"/>
              <a:ea typeface="Helvetica Neue"/>
              <a:cs typeface="Helvetica Neue"/>
              <a:sym typeface="Helvetica Neue"/>
            </a:endParaRPr>
          </a:p>
        </p:txBody>
      </p:sp>
      <p:pic>
        <p:nvPicPr>
          <p:cNvPr id="94" name="Google Shape;94;p15"/>
          <p:cNvPicPr preferRelativeResize="0"/>
          <p:nvPr/>
        </p:nvPicPr>
        <p:blipFill rotWithShape="1">
          <a:blip r:embed="rId7">
            <a:alphaModFix/>
          </a:blip>
          <a:srcRect l="22125" t="61659" r="59757" b="12260"/>
          <a:stretch/>
        </p:blipFill>
        <p:spPr>
          <a:xfrm>
            <a:off x="7020186" y="1576628"/>
            <a:ext cx="1489510" cy="1416123"/>
          </a:xfrm>
          <a:prstGeom prst="rect">
            <a:avLst/>
          </a:prstGeom>
          <a:noFill/>
          <a:ln>
            <a:noFill/>
          </a:ln>
        </p:spPr>
      </p:pic>
      <p:pic>
        <p:nvPicPr>
          <p:cNvPr id="95" name="Google Shape;95;p15"/>
          <p:cNvPicPr preferRelativeResize="0"/>
          <p:nvPr/>
        </p:nvPicPr>
        <p:blipFill rotWithShape="1">
          <a:blip r:embed="rId8">
            <a:alphaModFix/>
          </a:blip>
          <a:srcRect l="3534" t="89764" r="79756" b="7334"/>
          <a:stretch/>
        </p:blipFill>
        <p:spPr>
          <a:xfrm rot="-5400000">
            <a:off x="916651" y="2103772"/>
            <a:ext cx="1212826" cy="153909"/>
          </a:xfrm>
          <a:prstGeom prst="rect">
            <a:avLst/>
          </a:prstGeom>
          <a:noFill/>
          <a:ln>
            <a:noFill/>
          </a:ln>
        </p:spPr>
      </p:pic>
      <p:pic>
        <p:nvPicPr>
          <p:cNvPr id="96" name="Google Shape;96;p15"/>
          <p:cNvPicPr preferRelativeResize="0"/>
          <p:nvPr/>
        </p:nvPicPr>
        <p:blipFill rotWithShape="1">
          <a:blip r:embed="rId8">
            <a:alphaModFix/>
          </a:blip>
          <a:srcRect l="2771" t="6462" r="79065" b="67329"/>
          <a:stretch/>
        </p:blipFill>
        <p:spPr>
          <a:xfrm>
            <a:off x="1683383" y="1589008"/>
            <a:ext cx="1455131" cy="1419126"/>
          </a:xfrm>
          <a:prstGeom prst="rect">
            <a:avLst/>
          </a:prstGeom>
          <a:noFill/>
          <a:ln>
            <a:noFill/>
          </a:ln>
        </p:spPr>
      </p:pic>
      <p:pic>
        <p:nvPicPr>
          <p:cNvPr id="97" name="Google Shape;97;p15"/>
          <p:cNvPicPr preferRelativeResize="0"/>
          <p:nvPr/>
        </p:nvPicPr>
        <p:blipFill rotWithShape="1">
          <a:blip r:embed="rId8">
            <a:alphaModFix/>
          </a:blip>
          <a:srcRect l="23313" t="89811" r="22621" b="7445"/>
          <a:stretch/>
        </p:blipFill>
        <p:spPr>
          <a:xfrm rot="-5400000">
            <a:off x="6244370" y="2112474"/>
            <a:ext cx="1217249" cy="139552"/>
          </a:xfrm>
          <a:prstGeom prst="rect">
            <a:avLst/>
          </a:prstGeom>
          <a:noFill/>
          <a:ln>
            <a:noFill/>
          </a:ln>
        </p:spPr>
      </p:pic>
      <p:sp>
        <p:nvSpPr>
          <p:cNvPr id="98" name="Google Shape;98;p15"/>
          <p:cNvSpPr txBox="1"/>
          <p:nvPr/>
        </p:nvSpPr>
        <p:spPr>
          <a:xfrm>
            <a:off x="1012981" y="2740113"/>
            <a:ext cx="797484"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err="1">
                <a:solidFill>
                  <a:schemeClr val="dk1"/>
                </a:solidFill>
                <a:latin typeface="Helvetica Neue Light"/>
                <a:ea typeface="Helvetica Neue Light"/>
                <a:cs typeface="Helvetica Neue Light"/>
                <a:sym typeface="Helvetica Neue Light"/>
              </a:rPr>
              <a:t>kBq</a:t>
            </a:r>
            <a:r>
              <a:rPr lang="en-US" noProof="0" dirty="0">
                <a:solidFill>
                  <a:schemeClr val="dk1"/>
                </a:solidFill>
                <a:latin typeface="Helvetica Neue Light"/>
                <a:ea typeface="Helvetica Neue Light"/>
                <a:cs typeface="Helvetica Neue Light"/>
                <a:sym typeface="Helvetica Neue Light"/>
              </a:rPr>
              <a:t>/cc</a:t>
            </a:r>
          </a:p>
        </p:txBody>
      </p:sp>
      <p:sp>
        <p:nvSpPr>
          <p:cNvPr id="101" name="Google Shape;101;p15"/>
          <p:cNvSpPr txBox="1"/>
          <p:nvPr/>
        </p:nvSpPr>
        <p:spPr>
          <a:xfrm>
            <a:off x="6602955" y="2724965"/>
            <a:ext cx="5964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noProof="0" dirty="0">
                <a:solidFill>
                  <a:schemeClr val="dk1"/>
                </a:solidFill>
                <a:latin typeface="Helvetica Neue Light"/>
                <a:ea typeface="Helvetica Neue Light"/>
                <a:cs typeface="Helvetica Neue Light"/>
                <a:sym typeface="Helvetica Neue Light"/>
              </a:rPr>
              <a:t>Gy</a:t>
            </a:r>
          </a:p>
        </p:txBody>
      </p:sp>
      <p:sp>
        <p:nvSpPr>
          <p:cNvPr id="104" name="Google Shape;104;p15"/>
          <p:cNvSpPr txBox="1"/>
          <p:nvPr/>
        </p:nvSpPr>
        <p:spPr>
          <a:xfrm>
            <a:off x="446903" y="3111896"/>
            <a:ext cx="8382137" cy="682838"/>
          </a:xfrm>
          <a:prstGeom prst="rect">
            <a:avLst/>
          </a:prstGeom>
          <a:noFill/>
          <a:ln>
            <a:noFill/>
          </a:ln>
        </p:spPr>
        <p:txBody>
          <a:bodyPr spcFirstLastPara="1" wrap="square" lIns="91425" tIns="91425" rIns="91425" bIns="91425" anchor="t" anchorCtr="0">
            <a:noAutofit/>
          </a:bodyPr>
          <a:lstStyle/>
          <a:p>
            <a:pPr lvl="0">
              <a:lnSpc>
                <a:spcPct val="125000"/>
              </a:lnSpc>
              <a:buClr>
                <a:schemeClr val="dk1"/>
              </a:buClr>
              <a:buSzPts val="1100"/>
            </a:pPr>
            <a:r>
              <a:rPr lang="en-US" sz="1800" b="1" noProof="0" dirty="0">
                <a:solidFill>
                  <a:schemeClr val="dk1"/>
                </a:solidFill>
                <a:latin typeface="Helvetica Neue Light" panose="020B0604020202020204" charset="0"/>
                <a:ea typeface="Helvetica Neue"/>
                <a:cs typeface="Helvetica Neue"/>
                <a:sym typeface="Helvetica Neue"/>
              </a:rPr>
              <a:t>Challenging!</a:t>
            </a:r>
            <a:r>
              <a:rPr lang="en-US" sz="1800" noProof="0" dirty="0">
                <a:solidFill>
                  <a:schemeClr val="dk1"/>
                </a:solidFill>
                <a:latin typeface="Helvetica Neue Light" panose="020B0604020202020204" charset="0"/>
                <a:ea typeface="Helvetica Neue"/>
                <a:cs typeface="Helvetica Neue"/>
                <a:sym typeface="Helvetica Neue"/>
              </a:rPr>
              <a:t> Different processes, noisy PET </a:t>
            </a:r>
            <a:r>
              <a:rPr lang="en-US" sz="1800" dirty="0">
                <a:solidFill>
                  <a:schemeClr val="dk1"/>
                </a:solidFill>
                <a:latin typeface="Helvetica Neue Light" panose="020B0604020202020204" charset="0"/>
                <a:ea typeface="Helvetica Neue"/>
                <a:cs typeface="Helvetica Neue"/>
                <a:sym typeface="Helvetica Neue"/>
              </a:rPr>
              <a:t>images (low counts, </a:t>
            </a:r>
            <a:r>
              <a:rPr lang="en-US" sz="1800" b="1" dirty="0">
                <a:solidFill>
                  <a:schemeClr val="dk1"/>
                </a:solidFill>
                <a:latin typeface="Helvetica Neue Light" panose="020B0604020202020204" charset="0"/>
                <a:ea typeface="Helvetica Neue"/>
                <a:cs typeface="Helvetica Neue"/>
                <a:sym typeface="Helvetica Neue"/>
              </a:rPr>
              <a:t>washout</a:t>
            </a:r>
            <a:r>
              <a:rPr lang="en-US" sz="1800" dirty="0">
                <a:solidFill>
                  <a:schemeClr val="dk1"/>
                </a:solidFill>
                <a:latin typeface="Helvetica Neue Light" panose="020B0604020202020204" charset="0"/>
                <a:ea typeface="Helvetica Neue"/>
                <a:cs typeface="Helvetica Neue"/>
                <a:sym typeface="Helvetica Neue"/>
              </a:rPr>
              <a:t>)</a:t>
            </a:r>
            <a:endParaRPr lang="en-US" sz="1800" noProof="0" dirty="0">
              <a:solidFill>
                <a:schemeClr val="dk1"/>
              </a:solidFill>
              <a:latin typeface="Helvetica Neue Light" panose="020B0604020202020204" charset="0"/>
              <a:ea typeface="Helvetica Neue"/>
              <a:cs typeface="Helvetica Neue"/>
              <a:sym typeface="Helvetica Neue"/>
            </a:endParaRPr>
          </a:p>
        </p:txBody>
      </p:sp>
      <p:sp>
        <p:nvSpPr>
          <p:cNvPr id="105" name="Google Shape;105;p15"/>
          <p:cNvSpPr txBox="1"/>
          <p:nvPr/>
        </p:nvSpPr>
        <p:spPr>
          <a:xfrm>
            <a:off x="726524" y="192375"/>
            <a:ext cx="7783172" cy="111811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noProof="0" dirty="0">
                <a:solidFill>
                  <a:schemeClr val="dk1"/>
                </a:solidFill>
                <a:latin typeface="Helvetica Neue Light" panose="020B0604020202020204" charset="0"/>
                <a:ea typeface="Helvetica Neue"/>
                <a:cs typeface="Helvetica Neue"/>
                <a:sym typeface="Helvetica Neue"/>
              </a:rPr>
              <a:t>PET-based </a:t>
            </a:r>
            <a:r>
              <a:rPr lang="en-US" sz="2800" b="1" dirty="0">
                <a:solidFill>
                  <a:schemeClr val="dk1"/>
                </a:solidFill>
                <a:latin typeface="Helvetica Neue Light" panose="020B0604020202020204" charset="0"/>
                <a:ea typeface="Helvetica Neue"/>
                <a:cs typeface="Helvetica Neue"/>
                <a:sym typeface="Helvetica Neue"/>
              </a:rPr>
              <a:t>v</a:t>
            </a:r>
            <a:r>
              <a:rPr lang="en-US" sz="2800" b="1" noProof="0" dirty="0" err="1">
                <a:solidFill>
                  <a:schemeClr val="dk1"/>
                </a:solidFill>
                <a:latin typeface="Helvetica Neue Light" panose="020B0604020202020204" charset="0"/>
                <a:ea typeface="Helvetica Neue"/>
                <a:cs typeface="Helvetica Neue"/>
                <a:sym typeface="Helvetica Neue"/>
              </a:rPr>
              <a:t>erification</a:t>
            </a:r>
            <a:r>
              <a:rPr lang="en-US" sz="2800" b="1" noProof="0" dirty="0">
                <a:solidFill>
                  <a:schemeClr val="dk1"/>
                </a:solidFill>
                <a:latin typeface="Helvetica Neue Light" panose="020B0604020202020204" charset="0"/>
                <a:ea typeface="Helvetica Neue"/>
                <a:cs typeface="Helvetica Neue"/>
                <a:sym typeface="Helvetica Neue"/>
              </a:rPr>
              <a:t> requires fast and accurate end-to-end workflows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a:extLst>
            <a:ext uri="{FF2B5EF4-FFF2-40B4-BE49-F238E27FC236}">
              <a16:creationId xmlns:a16="http://schemas.microsoft.com/office/drawing/2014/main" id="{6C9CB0D8-38DA-20EF-6876-7D9A54390E04}"/>
            </a:ext>
          </a:extLst>
        </p:cNvPr>
        <p:cNvGrpSpPr/>
        <p:nvPr/>
      </p:nvGrpSpPr>
      <p:grpSpPr>
        <a:xfrm>
          <a:off x="0" y="0"/>
          <a:ext cx="0" cy="0"/>
          <a:chOff x="0" y="0"/>
          <a:chExt cx="0" cy="0"/>
        </a:xfrm>
      </p:grpSpPr>
      <p:cxnSp>
        <p:nvCxnSpPr>
          <p:cNvPr id="110" name="Google Shape;110;p16">
            <a:extLst>
              <a:ext uri="{FF2B5EF4-FFF2-40B4-BE49-F238E27FC236}">
                <a16:creationId xmlns:a16="http://schemas.microsoft.com/office/drawing/2014/main" id="{1FB6F2C6-B746-73A6-D204-CF9A46C4EBEB}"/>
              </a:ext>
            </a:extLst>
          </p:cNvPr>
          <p:cNvCxnSpPr/>
          <p:nvPr/>
        </p:nvCxnSpPr>
        <p:spPr>
          <a:xfrm>
            <a:off x="9637025" y="663425"/>
            <a:ext cx="130800" cy="0"/>
          </a:xfrm>
          <a:prstGeom prst="straightConnector1">
            <a:avLst/>
          </a:prstGeom>
          <a:noFill/>
          <a:ln w="9525" cap="flat" cmpd="sng">
            <a:solidFill>
              <a:schemeClr val="dk2"/>
            </a:solidFill>
            <a:prstDash val="solid"/>
            <a:round/>
            <a:headEnd type="none" w="med" len="med"/>
            <a:tailEnd type="none" w="med" len="med"/>
          </a:ln>
        </p:spPr>
      </p:cxnSp>
      <p:sp>
        <p:nvSpPr>
          <p:cNvPr id="5" name="TextBox 4">
            <a:extLst>
              <a:ext uri="{FF2B5EF4-FFF2-40B4-BE49-F238E27FC236}">
                <a16:creationId xmlns:a16="http://schemas.microsoft.com/office/drawing/2014/main" id="{3F2D29E6-749F-314C-FBD6-00671F998F83}"/>
              </a:ext>
            </a:extLst>
          </p:cNvPr>
          <p:cNvSpPr txBox="1"/>
          <p:nvPr/>
        </p:nvSpPr>
        <p:spPr>
          <a:xfrm>
            <a:off x="782365" y="4657191"/>
            <a:ext cx="3789635" cy="325474"/>
          </a:xfrm>
          <a:prstGeom prst="rect">
            <a:avLst/>
          </a:prstGeom>
          <a:noFill/>
        </p:spPr>
        <p:txBody>
          <a:bodyPr wrap="square">
            <a:spAutoFit/>
          </a:bodyPr>
          <a:lstStyle/>
          <a:p>
            <a:pPr marL="0" lvl="0" indent="0" algn="ctr" rtl="0">
              <a:lnSpc>
                <a:spcPct val="115000"/>
              </a:lnSpc>
              <a:spcBef>
                <a:spcPts val="0"/>
              </a:spcBef>
              <a:spcAft>
                <a:spcPts val="0"/>
              </a:spcAft>
              <a:buNone/>
            </a:pPr>
            <a:r>
              <a:rPr lang="en-US" sz="1400" u="sng" noProof="0" dirty="0">
                <a:solidFill>
                  <a:srgbClr val="0097A7"/>
                </a:solidFill>
                <a:latin typeface="Helvetica Neue Light" panose="020B0604020202020204" charset="0"/>
                <a:ea typeface="Helvetica Neue"/>
                <a:cs typeface="Helvetica Neue"/>
                <a:sym typeface="Helvetica Neue"/>
                <a:hlinkClick r:id="rId3">
                  <a:extLst>
                    <a:ext uri="{A12FA001-AC4F-418D-AE19-62706E023703}">
                      <ahyp:hlinkClr xmlns:ahyp="http://schemas.microsoft.com/office/drawing/2018/hyperlinkcolor" val="tx"/>
                    </a:ext>
                  </a:extLst>
                </a:hlinkClick>
              </a:rPr>
              <a:t>github.com/pcabrales/prototwin-pet</a:t>
            </a:r>
            <a:endParaRPr lang="en-US" sz="1400" noProof="0" dirty="0">
              <a:solidFill>
                <a:srgbClr val="000000"/>
              </a:solidFill>
              <a:latin typeface="Helvetica Neue Light" panose="020B0604020202020204" charset="0"/>
              <a:ea typeface="Helvetica Neue"/>
              <a:cs typeface="Helvetica Neue"/>
              <a:sym typeface="Helvetica Neue"/>
            </a:endParaRPr>
          </a:p>
        </p:txBody>
      </p:sp>
      <p:pic>
        <p:nvPicPr>
          <p:cNvPr id="1026" name="Picture 2" descr="GitHub Logos and Usage · GitHub">
            <a:extLst>
              <a:ext uri="{FF2B5EF4-FFF2-40B4-BE49-F238E27FC236}">
                <a16:creationId xmlns:a16="http://schemas.microsoft.com/office/drawing/2014/main" id="{08C0E1FA-6E6B-8DB1-511E-E36AF1B3C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048" y="4613286"/>
            <a:ext cx="415938" cy="4159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04E5BD-CBDB-15BB-A707-7BE38CDACD4A}"/>
              </a:ext>
            </a:extLst>
          </p:cNvPr>
          <p:cNvSpPr txBox="1"/>
          <p:nvPr/>
        </p:nvSpPr>
        <p:spPr>
          <a:xfrm>
            <a:off x="5211838" y="4698167"/>
            <a:ext cx="3515602" cy="307777"/>
          </a:xfrm>
          <a:prstGeom prst="rect">
            <a:avLst/>
          </a:prstGeom>
          <a:noFill/>
        </p:spPr>
        <p:txBody>
          <a:bodyPr wrap="square">
            <a:spAutoFit/>
          </a:bodyPr>
          <a:lstStyle/>
          <a:p>
            <a:r>
              <a:rPr lang="en-US" noProof="0" dirty="0">
                <a:latin typeface="Helvetica Neue Light" panose="020B0604020202020204" charset="0"/>
                <a:hlinkClick r:id="rId5"/>
              </a:rPr>
              <a:t>doi.org/10.1109/TRPMS.2025.3531536</a:t>
            </a:r>
            <a:endParaRPr lang="en-US" noProof="0" dirty="0">
              <a:latin typeface="Helvetica Neue Light" panose="020B0604020202020204" charset="0"/>
            </a:endParaRPr>
          </a:p>
        </p:txBody>
      </p:sp>
      <p:pic>
        <p:nvPicPr>
          <p:cNvPr id="8" name="Picture 7" descr="A black and white image of a test tube&#10;&#10;Description automatically generated">
            <a:extLst>
              <a:ext uri="{FF2B5EF4-FFF2-40B4-BE49-F238E27FC236}">
                <a16:creationId xmlns:a16="http://schemas.microsoft.com/office/drawing/2014/main" id="{08AB82A4-1432-F8DC-4828-6E10C33816EE}"/>
              </a:ext>
            </a:extLst>
          </p:cNvPr>
          <p:cNvPicPr>
            <a:picLocks noChangeAspect="1"/>
          </p:cNvPicPr>
          <p:nvPr/>
        </p:nvPicPr>
        <p:blipFill>
          <a:blip r:embed="rId6"/>
          <a:stretch>
            <a:fillRect/>
          </a:stretch>
        </p:blipFill>
        <p:spPr>
          <a:xfrm>
            <a:off x="4882191" y="4657191"/>
            <a:ext cx="329647" cy="329647"/>
          </a:xfrm>
          <a:prstGeom prst="rect">
            <a:avLst/>
          </a:prstGeom>
        </p:spPr>
      </p:pic>
      <p:pic>
        <p:nvPicPr>
          <p:cNvPr id="13" name="Picture 12" descr="A diagram of a dog&#10;&#10;AI-generated content may be incorrect.">
            <a:extLst>
              <a:ext uri="{FF2B5EF4-FFF2-40B4-BE49-F238E27FC236}">
                <a16:creationId xmlns:a16="http://schemas.microsoft.com/office/drawing/2014/main" id="{2BDA0A2F-D7CC-90FD-F276-02728879F5D2}"/>
              </a:ext>
            </a:extLst>
          </p:cNvPr>
          <p:cNvPicPr>
            <a:picLocks noChangeAspect="1"/>
          </p:cNvPicPr>
          <p:nvPr/>
        </p:nvPicPr>
        <p:blipFill>
          <a:blip r:embed="rId7"/>
          <a:stretch>
            <a:fillRect/>
          </a:stretch>
        </p:blipFill>
        <p:spPr>
          <a:xfrm>
            <a:off x="96128" y="906504"/>
            <a:ext cx="8951744" cy="3428091"/>
          </a:xfrm>
          <a:prstGeom prst="rect">
            <a:avLst/>
          </a:prstGeom>
        </p:spPr>
      </p:pic>
      <p:sp>
        <p:nvSpPr>
          <p:cNvPr id="4" name="Google Shape;112;p16">
            <a:extLst>
              <a:ext uri="{FF2B5EF4-FFF2-40B4-BE49-F238E27FC236}">
                <a16:creationId xmlns:a16="http://schemas.microsoft.com/office/drawing/2014/main" id="{C7D825EE-141F-427E-01E0-54732429D8C8}"/>
              </a:ext>
            </a:extLst>
          </p:cNvPr>
          <p:cNvSpPr txBox="1"/>
          <p:nvPr/>
        </p:nvSpPr>
        <p:spPr>
          <a:xfrm>
            <a:off x="0" y="192375"/>
            <a:ext cx="9144000" cy="571553"/>
          </a:xfrm>
          <a:prstGeom prst="rect">
            <a:avLst/>
          </a:prstGeom>
          <a:noFill/>
          <a:ln>
            <a:noFill/>
          </a:ln>
        </p:spPr>
        <p:txBody>
          <a:bodyPr spcFirstLastPara="1" wrap="square" lIns="91425" tIns="91425" rIns="91425" bIns="91425" anchor="t" anchorCtr="0">
            <a:noAutofit/>
          </a:bodyPr>
          <a:lstStyle/>
          <a:p>
            <a:pPr lvl="0" algn="ctr"/>
            <a:r>
              <a:rPr lang="en-US" sz="2800" b="1" dirty="0">
                <a:solidFill>
                  <a:schemeClr val="dk1"/>
                </a:solidFill>
                <a:latin typeface="Helvetica Neue Light" panose="020B0604020202020204" charset="0"/>
                <a:ea typeface="Helvetica Neue"/>
                <a:cs typeface="Helvetica Neue"/>
                <a:sym typeface="Helvetica Neue"/>
              </a:rPr>
              <a:t>Proposed Workflow for Improved Verification</a:t>
            </a:r>
          </a:p>
        </p:txBody>
      </p:sp>
      <p:pic>
        <p:nvPicPr>
          <p:cNvPr id="7" name="Picture 6" descr="A diagram of a dog&#10;&#10;AI-generated content may be incorrect.">
            <a:extLst>
              <a:ext uri="{FF2B5EF4-FFF2-40B4-BE49-F238E27FC236}">
                <a16:creationId xmlns:a16="http://schemas.microsoft.com/office/drawing/2014/main" id="{BDBF192D-9B58-9634-341C-2F31FC7D3F23}"/>
              </a:ext>
            </a:extLst>
          </p:cNvPr>
          <p:cNvPicPr>
            <a:picLocks noChangeAspect="1"/>
          </p:cNvPicPr>
          <p:nvPr/>
        </p:nvPicPr>
        <p:blipFill>
          <a:blip r:embed="rId7">
            <a:grayscl/>
          </a:blip>
          <a:srcRect t="54693"/>
          <a:stretch>
            <a:fillRect/>
          </a:stretch>
        </p:blipFill>
        <p:spPr>
          <a:xfrm>
            <a:off x="96128" y="2777767"/>
            <a:ext cx="8951744" cy="1553185"/>
          </a:xfrm>
          <a:prstGeom prst="rect">
            <a:avLst/>
          </a:prstGeom>
        </p:spPr>
      </p:pic>
      <p:sp>
        <p:nvSpPr>
          <p:cNvPr id="3" name="Google Shape;183;p23">
            <a:extLst>
              <a:ext uri="{FF2B5EF4-FFF2-40B4-BE49-F238E27FC236}">
                <a16:creationId xmlns:a16="http://schemas.microsoft.com/office/drawing/2014/main" id="{FC5F8FCC-F731-8987-AD19-39E022556376}"/>
              </a:ext>
            </a:extLst>
          </p:cNvPr>
          <p:cNvSpPr/>
          <p:nvPr/>
        </p:nvSpPr>
        <p:spPr>
          <a:xfrm>
            <a:off x="1493520" y="2959590"/>
            <a:ext cx="6506897" cy="1415981"/>
          </a:xfrm>
          <a:prstGeom prst="rect">
            <a:avLst/>
          </a:prstGeom>
          <a:solidFill>
            <a:schemeClr val="bg1">
              <a:alpha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pic>
        <p:nvPicPr>
          <p:cNvPr id="2" name="Picture 1" descr="A diagram of a dog&#10;&#10;AI-generated content may be incorrect.">
            <a:extLst>
              <a:ext uri="{FF2B5EF4-FFF2-40B4-BE49-F238E27FC236}">
                <a16:creationId xmlns:a16="http://schemas.microsoft.com/office/drawing/2014/main" id="{0B87EE9B-6C8B-84C0-A9A5-4C54CCDC6B19}"/>
              </a:ext>
            </a:extLst>
          </p:cNvPr>
          <p:cNvPicPr>
            <a:picLocks noChangeAspect="1"/>
          </p:cNvPicPr>
          <p:nvPr/>
        </p:nvPicPr>
        <p:blipFill>
          <a:blip r:embed="rId7">
            <a:grayscl/>
          </a:blip>
          <a:srcRect l="39672" t="21865" r="9595" b="45520"/>
          <a:stretch>
            <a:fillRect/>
          </a:stretch>
        </p:blipFill>
        <p:spPr>
          <a:xfrm>
            <a:off x="3647440" y="1656079"/>
            <a:ext cx="4541520" cy="1118045"/>
          </a:xfrm>
          <a:prstGeom prst="rect">
            <a:avLst/>
          </a:prstGeom>
        </p:spPr>
      </p:pic>
      <p:sp>
        <p:nvSpPr>
          <p:cNvPr id="10" name="Google Shape;183;p23">
            <a:extLst>
              <a:ext uri="{FF2B5EF4-FFF2-40B4-BE49-F238E27FC236}">
                <a16:creationId xmlns:a16="http://schemas.microsoft.com/office/drawing/2014/main" id="{4375C1A1-75CD-6F8B-D189-9A5EEC83562B}"/>
              </a:ext>
            </a:extLst>
          </p:cNvPr>
          <p:cNvSpPr/>
          <p:nvPr/>
        </p:nvSpPr>
        <p:spPr>
          <a:xfrm>
            <a:off x="3308256" y="1666682"/>
            <a:ext cx="5419183" cy="1020173"/>
          </a:xfrm>
          <a:prstGeom prst="rect">
            <a:avLst/>
          </a:prstGeom>
          <a:solidFill>
            <a:schemeClr val="bg1">
              <a:alpha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
        <p:nvSpPr>
          <p:cNvPr id="11" name="Google Shape;183;p23">
            <a:extLst>
              <a:ext uri="{FF2B5EF4-FFF2-40B4-BE49-F238E27FC236}">
                <a16:creationId xmlns:a16="http://schemas.microsoft.com/office/drawing/2014/main" id="{B1175CF1-D587-CCB7-6FA5-96B0B6EE6C34}"/>
              </a:ext>
            </a:extLst>
          </p:cNvPr>
          <p:cNvSpPr/>
          <p:nvPr/>
        </p:nvSpPr>
        <p:spPr>
          <a:xfrm>
            <a:off x="8727439" y="1909719"/>
            <a:ext cx="320433" cy="710830"/>
          </a:xfrm>
          <a:prstGeom prst="rect">
            <a:avLst/>
          </a:prstGeom>
          <a:solidFill>
            <a:schemeClr val="bg1">
              <a:alpha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
        <p:nvSpPr>
          <p:cNvPr id="9" name="Google Shape;183;p23">
            <a:extLst>
              <a:ext uri="{FF2B5EF4-FFF2-40B4-BE49-F238E27FC236}">
                <a16:creationId xmlns:a16="http://schemas.microsoft.com/office/drawing/2014/main" id="{83930A8E-36A0-4B6D-17F8-F8C569147D34}"/>
              </a:ext>
            </a:extLst>
          </p:cNvPr>
          <p:cNvSpPr/>
          <p:nvPr/>
        </p:nvSpPr>
        <p:spPr>
          <a:xfrm>
            <a:off x="0" y="1320204"/>
            <a:ext cx="8951744" cy="1553185"/>
          </a:xfrm>
          <a:prstGeom prst="rect">
            <a:avLst/>
          </a:prstGeom>
          <a:solidFill>
            <a:schemeClr val="bg1">
              <a:alpha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dirty="0">
              <a:latin typeface="Helvetica Neue Light" panose="020B0604020202020204" charset="0"/>
              <a:ea typeface="Helvetica Neue"/>
              <a:cs typeface="Helvetica Neue"/>
              <a:sym typeface="Helvetica Neue"/>
            </a:endParaRPr>
          </a:p>
        </p:txBody>
      </p:sp>
    </p:spTree>
    <p:extLst>
      <p:ext uri="{BB962C8B-B14F-4D97-AF65-F5344CB8AC3E}">
        <p14:creationId xmlns:p14="http://schemas.microsoft.com/office/powerpoint/2010/main" val="70922280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82061</TotalTime>
  <Words>3313</Words>
  <Application>Microsoft Office PowerPoint</Application>
  <PresentationFormat>On-screen Show (16:9)</PresentationFormat>
  <Paragraphs>441</Paragraphs>
  <Slides>48</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Calibri</vt:lpstr>
      <vt:lpstr>Cambria Math</vt:lpstr>
      <vt:lpstr>Helvetica Neue Light</vt:lpstr>
      <vt:lpstr>Helvetica Neue</vt:lpstr>
      <vt:lpstr>Arial</vt:lpstr>
      <vt:lpstr>Times New Roman</vt:lpstr>
      <vt:lpstr>Roboto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material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Pablo Cabrales</dc:creator>
  <cp:lastModifiedBy>PABLO CABRALES MIRO-GRANADA</cp:lastModifiedBy>
  <cp:revision>537</cp:revision>
  <dcterms:modified xsi:type="dcterms:W3CDTF">2025-10-28T07:34:36Z</dcterms:modified>
</cp:coreProperties>
</file>