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8" r:id="rId3"/>
    <p:sldId id="269" r:id="rId4"/>
    <p:sldId id="265" r:id="rId5"/>
    <p:sldId id="267" r:id="rId6"/>
    <p:sldId id="266" r:id="rId7"/>
    <p:sldId id="264" r:id="rId8"/>
    <p:sldId id="259" r:id="rId9"/>
    <p:sldId id="270" r:id="rId10"/>
    <p:sldId id="258" r:id="rId11"/>
    <p:sldId id="257" r:id="rId12"/>
    <p:sldId id="260" r:id="rId13"/>
    <p:sldId id="263" r:id="rId14"/>
    <p:sldId id="261" r:id="rId15"/>
    <p:sldId id="262" r:id="rId16"/>
  </p:sldIdLst>
  <p:sldSz cx="12192000" cy="6858000"/>
  <p:notesSz cx="6858000" cy="9144000"/>
  <p:defaultTextStyle>
    <a:defPPr>
      <a:defRPr lang="en-150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15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FC43F-5F41-4D92-A52F-EE7464BDB272}" type="datetimeFigureOut">
              <a:rPr lang="en-150" smtClean="0"/>
              <a:t>23/06/2025</a:t>
            </a:fld>
            <a:endParaRPr lang="en-15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15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15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15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78923-AE61-4826-94E4-F51477090332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904350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78923-AE61-4826-94E4-F51477090332}" type="slidenum">
              <a:rPr lang="en-150" smtClean="0"/>
              <a:t>6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151612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C6D03-C76E-75DA-F2B7-8BB1F6516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15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828686-521B-F9A9-B6E2-DAA784348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6E247-AE07-D3F9-7561-7770168C7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9054-1F87-4316-B9D5-8A236BD43DEB}" type="datetime8">
              <a:rPr lang="en-150" smtClean="0"/>
              <a:t>23/06/2025 12:05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E5DAC-0D49-225D-E0D8-CEA647EA8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81BDB-50F4-4A13-274E-30E1AFE2C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250704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8CD5-41F5-BFB1-3D3C-5C068EF6D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15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A1D90-64A5-82BD-72D0-08E343E18D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B9D50-8306-5D16-A381-2CCDB03D5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FC55-D60D-43C9-AFFE-DF117224992F}" type="datetime8">
              <a:rPr lang="en-150" smtClean="0"/>
              <a:t>23/06/2025 12:05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804E9-76F7-E3CF-EB06-1A6CE910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F241E-67F4-AAA8-A127-13D5DF44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724266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2BB27B-3820-8464-0075-97A4B67B97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15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657DA1-33C8-C2DA-C76D-5F07D64EF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5A0A6-4D03-7551-9681-8CB24338D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42FB-B5AE-405E-B951-8311CE60335F}" type="datetime8">
              <a:rPr lang="en-150" smtClean="0"/>
              <a:t>23/06/2025 12:05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7DCB5-0409-9ADC-5D06-3965E82A8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E100D-1CEF-16AF-27DE-068EBE7D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93307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10765-329A-DC61-FDEB-47DC3C2E2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DBE95-8218-C73F-76D2-BD1FCAA67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97ED6-E0FB-D0B8-2B8D-5F4BF1653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A078-9FC6-4994-8A1C-E250A8D34619}" type="datetime8">
              <a:rPr lang="en-150" smtClean="0"/>
              <a:t>23/06/2025 12:05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03B34-43CF-D878-3583-2372640B7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4E28E-BE22-7DE2-5F79-FC3B78DE2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013351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F55B-936C-FF5F-2C57-222DE868D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868E7-A4A9-120D-918E-E00D8FC6D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0991B-B294-1149-8788-FDF7D174E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6D04-BAA3-4785-A337-0731C97133C1}" type="datetime8">
              <a:rPr lang="en-150" smtClean="0"/>
              <a:t>23/06/2025 12:05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F0335-C031-BAE3-E6B4-AA3E8C932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723D6-9C89-BDA7-F77C-FC7265291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1054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ADB36-CC37-46F0-AB19-FA9A63F7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A6F71-1846-CFE4-237D-3B1B2A6D0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15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68516-BEC4-14DF-5EAE-3D3398D5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15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5D58F-8EE0-4911-194A-FB539F1F1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0C777-DCBD-41E0-A5A0-C9400FDBEAFC}" type="datetime8">
              <a:rPr lang="en-150" smtClean="0"/>
              <a:t>23/06/2025 12:05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F9552-0D24-114A-C258-599D60650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77C85-620B-0DAC-5004-5F6EE2BC6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677683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E8AD0-C062-EA53-76BD-83E675EC7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28BB7-A40C-0E19-D3DD-E14AF6336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5F9268-C9CE-344D-8B19-59AC9F7A5B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15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224D6B-AE76-530F-8384-75B6B6D34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2DEEB4-9C7A-086F-39EB-C095BF5C91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15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0582EA-2284-06E3-11D6-C2599AB2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F621-9E13-41DA-BA13-B3FE4468C51C}" type="datetime8">
              <a:rPr lang="en-150" smtClean="0"/>
              <a:t>23/06/2025 12:05</a:t>
            </a:fld>
            <a:endParaRPr lang="en-15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697980-17F5-1BDC-A4D6-62437B78F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F7B9C8-711B-8AF6-F88E-65FD5C98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57356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A2A4B-1795-665F-B2D4-45B7A755D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1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552A46-FAA8-9FF5-04E5-08C0831F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970F-8172-4F86-87BF-C64B0205280E}" type="datetime8">
              <a:rPr lang="en-150" smtClean="0"/>
              <a:t>23/06/2025 12:05</a:t>
            </a:fld>
            <a:endParaRPr lang="en-15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B094C-5BD5-1ADA-F32B-ADA7BBA9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44074F-A9DF-D13E-53AD-4A86B574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900189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BED7A6-7860-B1D4-02F2-32EF8195A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0063-2EC7-431D-9320-1940B3FCDDBD}" type="datetime8">
              <a:rPr lang="en-150" smtClean="0"/>
              <a:t>23/06/2025 12:05</a:t>
            </a:fld>
            <a:endParaRPr lang="en-15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682F0-1366-702F-7A7E-E42755FCC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C86DF-B490-59D3-E11A-E9C8368A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528218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DA76-ED09-9DF7-EEB7-D0B7CC6C3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21A44-DF70-72C5-2909-33C9F2B7E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1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766C6-B7A6-748A-8A2D-6DD1F72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0BA8E-4C12-200F-A0D6-71090447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FA0F-E48F-4F88-8799-AB9B614EDEE2}" type="datetime8">
              <a:rPr lang="en-150" smtClean="0"/>
              <a:t>23/06/2025 12:05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EB4C5-55B7-1E79-2959-B3A8B2899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73738-AF83-E398-9C38-8E90CD30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678300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41E28-0C88-EDB6-E2FA-304FCDC7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15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1F3C10-F822-B13B-6A72-8678F6AB8C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1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7C604E-C775-A270-0D9B-F5CC9BDEC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B0ED8-0BCA-C697-8E80-76C54B643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3E373-3DE4-4B43-A9BC-597C72746451}" type="datetime8">
              <a:rPr lang="en-150" smtClean="0"/>
              <a:t>23/06/2025 12:05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8BEDC-6CF8-CE41-C723-5E70B7D4E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122B9-E32A-0580-6603-37C94996B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412097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B0B080-5E01-12CF-837D-EFD637975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E40B3-1A82-72A6-81B7-B81631AE5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4989A-EC02-5E05-8802-CA935E3A3D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B8AFF1-AA8B-4DE4-A5B7-8F07F541CDFC}" type="datetime8">
              <a:rPr lang="en-150" smtClean="0"/>
              <a:t>23/06/2025 12:05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3C9F0-4AC9-8119-D4F3-9FD922C49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67D18-6F57-AB56-A3AC-BEB7E9AB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221023-EAC0-4B1D-AF5D-F676FF3E4EE2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75226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150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1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3712F-E347-9687-A57A-A4442F646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743" y="774019"/>
            <a:ext cx="10091057" cy="2387600"/>
          </a:xfrm>
        </p:spPr>
        <p:txBody>
          <a:bodyPr>
            <a:normAutofit fontScale="90000"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resolution measurements of our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SiPM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tile with the C3 amplification board</a:t>
            </a:r>
            <a:endParaRPr lang="en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58262-AD27-66A8-C141-7316AE517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1</a:t>
            </a:fld>
            <a:endParaRPr lang="en-15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22C8DF7-F349-40EA-25BF-3FD7F09B6F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843" y="3602688"/>
            <a:ext cx="11876314" cy="3091543"/>
          </a:xfrm>
        </p:spPr>
        <p:txBody>
          <a:bodyPr>
            <a:normAutofit/>
          </a:bodyPr>
          <a:lstStyle/>
          <a:p>
            <a:r>
              <a:rPr lang="es-ES" sz="2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Carlos </a:t>
            </a:r>
            <a:r>
              <a:rPr lang="es-ES" sz="2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Benitez</a:t>
            </a:r>
            <a:r>
              <a:rPr lang="es-ES" sz="2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Justo Martín-Albo, Raheema Hafeji</a:t>
            </a:r>
          </a:p>
          <a:p>
            <a:pPr algn="l"/>
            <a:endParaRPr lang="en-GB" sz="3100" dirty="0">
              <a:solidFill>
                <a:srgbClr val="002060"/>
              </a:solidFill>
              <a:latin typeface="+mj-lt"/>
            </a:endParaRPr>
          </a:p>
          <a:p>
            <a:r>
              <a:rPr lang="en-GB" sz="1900" dirty="0" err="1">
                <a:solidFill>
                  <a:srgbClr val="002060"/>
                </a:solidFill>
                <a:latin typeface="+mj-lt"/>
              </a:rPr>
              <a:t>NDGAr</a:t>
            </a:r>
            <a:r>
              <a:rPr lang="en-GB" sz="1900" dirty="0">
                <a:solidFill>
                  <a:srgbClr val="002060"/>
                </a:solidFill>
                <a:latin typeface="+mj-lt"/>
              </a:rPr>
              <a:t> Project Meeting </a:t>
            </a:r>
          </a:p>
          <a:p>
            <a:r>
              <a:rPr lang="en-GB" sz="1900" dirty="0">
                <a:solidFill>
                  <a:srgbClr val="002060"/>
                </a:solidFill>
                <a:latin typeface="+mj-lt"/>
              </a:rPr>
              <a:t>IFIC-IGFAE-Vigo</a:t>
            </a:r>
          </a:p>
          <a:p>
            <a:pPr algn="l"/>
            <a:endParaRPr lang="es-ES" sz="2400" b="0" i="0" u="none" strike="noStrike" dirty="0">
              <a:effectLst/>
              <a:latin typeface="Arial" panose="020B0604020202020204" pitchFamily="34" charset="0"/>
            </a:endParaRPr>
          </a:p>
          <a:p>
            <a:pPr algn="l"/>
            <a:endParaRPr lang="es-ES" sz="16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lang="es-ES" sz="1900" dirty="0" err="1">
                <a:latin typeface="Arial" panose="020B0604020202020204" pitchFamily="34" charset="0"/>
              </a:rPr>
              <a:t>Monday</a:t>
            </a:r>
            <a:r>
              <a:rPr lang="es-ES" sz="1900" dirty="0">
                <a:latin typeface="Arial" panose="020B0604020202020204" pitchFamily="34" charset="0"/>
              </a:rPr>
              <a:t> 23rd June 2025</a:t>
            </a:r>
            <a:endParaRPr lang="en-150" sz="1900" dirty="0"/>
          </a:p>
        </p:txBody>
      </p:sp>
    </p:spTree>
    <p:extLst>
      <p:ext uri="{BB962C8B-B14F-4D97-AF65-F5344CB8AC3E}">
        <p14:creationId xmlns:p14="http://schemas.microsoft.com/office/powerpoint/2010/main" val="435851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EB6B3-DD88-9DBB-BA0A-03D385B45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659" y="4064827"/>
            <a:ext cx="2787786" cy="2033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755C5D-349E-8A2C-F135-9C3091F59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104" y="3999631"/>
            <a:ext cx="2787787" cy="2033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73FCC8-D9D7-3D5F-A0B7-889890AC5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98" y="4026450"/>
            <a:ext cx="2714248" cy="1979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3963EA-A986-0405-8713-F9E9A37DF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1203" y="969797"/>
            <a:ext cx="2735037" cy="19949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259E79-2F06-4797-C887-49BAA16F6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8274" y="947135"/>
            <a:ext cx="2966555" cy="21637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78DDB2-7291-5815-6DDF-F0234046E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5445" y="3999631"/>
            <a:ext cx="2966555" cy="21637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3FE60B-2ACD-B198-B145-CADE212B16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702" y="950560"/>
            <a:ext cx="2735037" cy="20333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87C34B-0965-8935-2D44-1C3603D678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5788" y="950560"/>
            <a:ext cx="2988031" cy="2221485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6D497C7-26A4-AF32-6BCD-2A1BE2D3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10</a:t>
            </a:fld>
            <a:endParaRPr lang="en-15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665B59F-6540-1B03-C553-21F8D421A34C}"/>
              </a:ext>
            </a:extLst>
          </p:cNvPr>
          <p:cNvSpPr txBox="1">
            <a:spLocks/>
          </p:cNvSpPr>
          <p:nvPr/>
        </p:nvSpPr>
        <p:spPr>
          <a:xfrm>
            <a:off x="216667" y="155766"/>
            <a:ext cx="10515600" cy="5984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SiPM</a:t>
            </a:r>
            <a:r>
              <a:rPr lang="en-GB" sz="2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3V overvoltage</a:t>
            </a:r>
            <a:endParaRPr lang="en-150" sz="28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3700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A413A5-1DD7-CF3D-8015-DB1243C06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871" y="2200312"/>
            <a:ext cx="2636426" cy="1922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3F4837-28D2-1AC6-D11C-DEAA8D8E0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047" y="4325705"/>
            <a:ext cx="2600274" cy="18966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D2413E-96A1-D18A-F0C6-BAA9DFF92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199" y="4325705"/>
            <a:ext cx="2600274" cy="1896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EE95F2-87A3-6CC6-FA4C-51EF20DB7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857" y="4325705"/>
            <a:ext cx="2600273" cy="18966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4BCD00-DF85-B31F-7AC0-F3F3A8927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7723" y="2082022"/>
            <a:ext cx="2818823" cy="20560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3A854E-D302-7395-B03F-A3B743249D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1297" y="2212234"/>
            <a:ext cx="2636426" cy="19229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EA5988-971B-8E28-3838-ABDD91B00A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2922" y="4360791"/>
            <a:ext cx="2368427" cy="17275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F005BA-453B-ECB6-460C-FAFE06E09C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9473" y="192567"/>
            <a:ext cx="2421718" cy="18004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0CBFF7-5A35-C559-C886-993782B446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7933" y="133536"/>
            <a:ext cx="2458404" cy="1827728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2231C752-CC33-24BA-E796-549125C59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11</a:t>
            </a:fld>
            <a:endParaRPr lang="en-15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82CB9D0-A108-43D6-E765-C1EB4917B111}"/>
              </a:ext>
            </a:extLst>
          </p:cNvPr>
          <p:cNvSpPr txBox="1">
            <a:spLocks/>
          </p:cNvSpPr>
          <p:nvPr/>
        </p:nvSpPr>
        <p:spPr>
          <a:xfrm>
            <a:off x="231536" y="195272"/>
            <a:ext cx="10515600" cy="5984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SiPM</a:t>
            </a:r>
            <a:r>
              <a:rPr lang="en-GB" sz="2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4V overvoltage</a:t>
            </a:r>
            <a:endParaRPr lang="en-150" sz="28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2227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592767-96B3-C6E4-3FAD-F6D9DF963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859" y="854588"/>
            <a:ext cx="3440648" cy="23290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0D9D46-D038-665E-4B8F-4A0965924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01" y="803169"/>
            <a:ext cx="3592569" cy="24319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CE2D00-4FA4-2D75-AEBF-80FF52D8B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896" y="854588"/>
            <a:ext cx="3440648" cy="2360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BDDC9C-FA5F-C52A-6C69-4BA2E1DA1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24" y="3429000"/>
            <a:ext cx="4163820" cy="28564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C576A8-DC5B-7689-FE1F-7D7F05097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4152" y="3419539"/>
            <a:ext cx="4074380" cy="27950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CEE39F-09F2-E716-1E8F-573372D9D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4055" y="3429000"/>
            <a:ext cx="3724489" cy="2600673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85936F8-503A-405A-13E9-67D213A4C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12</a:t>
            </a:fld>
            <a:endParaRPr lang="en-15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BB34621-C62D-8F5C-D1D9-A26C798C44A0}"/>
              </a:ext>
            </a:extLst>
          </p:cNvPr>
          <p:cNvSpPr txBox="1">
            <a:spLocks/>
          </p:cNvSpPr>
          <p:nvPr/>
        </p:nvSpPr>
        <p:spPr>
          <a:xfrm>
            <a:off x="231536" y="195272"/>
            <a:ext cx="10515600" cy="5984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PMT </a:t>
            </a:r>
            <a:endParaRPr lang="en-150" sz="28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7238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683C54-F5AB-0D0E-9B48-0C290F1BA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147" y="1969942"/>
            <a:ext cx="3234930" cy="2232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7166D4-97D2-C556-D012-51530055E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346" y="2213028"/>
            <a:ext cx="3524332" cy="2431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E561B2-191A-F077-977D-38E641733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401886"/>
            <a:ext cx="3536023" cy="2440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7A2D6E-95EB-1EF9-E18B-832374254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161" y="4459145"/>
            <a:ext cx="3378501" cy="230363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6E1874F-F63F-0447-1D7A-6DE7ED2AB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13</a:t>
            </a:fld>
            <a:endParaRPr lang="en-15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F84A5CF-DEBA-596C-8E24-7CD04DE20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547" y="1969942"/>
            <a:ext cx="3524331" cy="24319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E955B1-F4A4-DD27-8132-C36AD896AB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0600" y="38150"/>
            <a:ext cx="3012675" cy="2103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0CB53B-C43F-BF08-0E91-1A94DC22DB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600" y="4459145"/>
            <a:ext cx="3348078" cy="225664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FE25841-ACA2-ECD8-A47B-5C4DD1190ACD}"/>
              </a:ext>
            </a:extLst>
          </p:cNvPr>
          <p:cNvSpPr txBox="1">
            <a:spLocks/>
          </p:cNvSpPr>
          <p:nvPr/>
        </p:nvSpPr>
        <p:spPr>
          <a:xfrm>
            <a:off x="231536" y="195272"/>
            <a:ext cx="10515600" cy="5984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PMT </a:t>
            </a:r>
            <a:endParaRPr lang="en-150" sz="28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7540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4796E0-C9D0-60DD-6ED3-E13CFE86C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116" y="3559627"/>
            <a:ext cx="4608518" cy="31614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20AC90-2135-F674-B3AF-C0205294B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248" y="127416"/>
            <a:ext cx="4794254" cy="3288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EE2ED5-7E84-C685-DB35-4F310EFC3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87" y="72587"/>
            <a:ext cx="4702265" cy="3225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382EE9-FFF7-7178-FDA6-C106719B2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86" y="3632214"/>
            <a:ext cx="4702266" cy="3225786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ED31C5A-0AF1-1871-ADF4-2EFA57EB0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14</a:t>
            </a:fld>
            <a:endParaRPr lang="en-15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B243729-DEE2-6638-F91F-74BEA70EFD40}"/>
              </a:ext>
            </a:extLst>
          </p:cNvPr>
          <p:cNvSpPr txBox="1">
            <a:spLocks/>
          </p:cNvSpPr>
          <p:nvPr/>
        </p:nvSpPr>
        <p:spPr>
          <a:xfrm>
            <a:off x="4549030" y="3260035"/>
            <a:ext cx="10515600" cy="5984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frequencies</a:t>
            </a:r>
            <a:endParaRPr lang="en-150" sz="28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1338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C7C762-59CB-C62F-1430-92CF53526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35" y="3469134"/>
            <a:ext cx="4836884" cy="3337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03BB77-DA4B-9D70-98CB-7D2A288F0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36" y="0"/>
            <a:ext cx="5139907" cy="3546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163588-E22D-34F0-4185-B84176567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043" y="0"/>
            <a:ext cx="5024021" cy="3466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41693-7368-C330-1E4E-7A5670722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183" y="3429000"/>
            <a:ext cx="4836884" cy="3337663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C34EAE-F491-EF0D-DD92-002E2183B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864" y="6441672"/>
            <a:ext cx="2743200" cy="365125"/>
          </a:xfrm>
        </p:spPr>
        <p:txBody>
          <a:bodyPr/>
          <a:lstStyle/>
          <a:p>
            <a:fld id="{AB221023-EAC0-4B1D-AF5D-F676FF3E4EE2}" type="slidenum">
              <a:rPr lang="en-150" smtClean="0"/>
              <a:t>15</a:t>
            </a:fld>
            <a:endParaRPr lang="en-15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F7AA18E-D111-E58E-7152-B37B591283E0}"/>
              </a:ext>
            </a:extLst>
          </p:cNvPr>
          <p:cNvSpPr txBox="1">
            <a:spLocks/>
          </p:cNvSpPr>
          <p:nvPr/>
        </p:nvSpPr>
        <p:spPr>
          <a:xfrm>
            <a:off x="4788516" y="3247544"/>
            <a:ext cx="3179827" cy="59843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frequencies</a:t>
            </a:r>
            <a:endParaRPr lang="en-150" sz="28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3721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FD6C1-6916-F8F1-2903-74D84A9A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2</a:t>
            </a:fld>
            <a:endParaRPr lang="en-150"/>
          </a:p>
        </p:txBody>
      </p:sp>
      <p:pic>
        <p:nvPicPr>
          <p:cNvPr id="6" name="Picture 5" descr="A machine with a red and green device&#10;&#10;AI-generated content may be incorrect.">
            <a:extLst>
              <a:ext uri="{FF2B5EF4-FFF2-40B4-BE49-F238E27FC236}">
                <a16:creationId xmlns:a16="http://schemas.microsoft.com/office/drawing/2014/main" id="{CBDCD455-EB09-37A6-C559-D75B9BD04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2"/>
          <a:stretch>
            <a:fillRect/>
          </a:stretch>
        </p:blipFill>
        <p:spPr>
          <a:xfrm>
            <a:off x="381020" y="1166369"/>
            <a:ext cx="5746566" cy="367369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Picture 7" descr="A metal pipe on a black surface&#10;&#10;AI-generated content may be incorrect.">
            <a:extLst>
              <a:ext uri="{FF2B5EF4-FFF2-40B4-BE49-F238E27FC236}">
                <a16:creationId xmlns:a16="http://schemas.microsoft.com/office/drawing/2014/main" id="{0312DF45-D5A8-B4D9-7C49-1CE249F2B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3" r="27194"/>
          <a:stretch>
            <a:fillRect/>
          </a:stretch>
        </p:blipFill>
        <p:spPr>
          <a:xfrm rot="5400000">
            <a:off x="2278238" y="4203559"/>
            <a:ext cx="2852054" cy="215434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" name="Picture 9" descr="A group of electronic devices&#10;&#10;AI-generated content may be incorrect.">
            <a:extLst>
              <a:ext uri="{FF2B5EF4-FFF2-40B4-BE49-F238E27FC236}">
                <a16:creationId xmlns:a16="http://schemas.microsoft.com/office/drawing/2014/main" id="{DAD4014D-2BFB-D39D-7EB8-78A420310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9117" y="821713"/>
            <a:ext cx="4764315" cy="357323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B040224-58D3-C93C-E89B-DBF3815C3DA8}"/>
              </a:ext>
            </a:extLst>
          </p:cNvPr>
          <p:cNvSpPr txBox="1">
            <a:spLocks/>
          </p:cNvSpPr>
          <p:nvPr/>
        </p:nvSpPr>
        <p:spPr>
          <a:xfrm>
            <a:off x="-1" y="63522"/>
            <a:ext cx="12093677" cy="8787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setup</a:t>
            </a:r>
            <a:endParaRPr lang="en-150" sz="24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5F244D-812B-C6EE-6CEA-63F630116E38}"/>
              </a:ext>
            </a:extLst>
          </p:cNvPr>
          <p:cNvSpPr txBox="1"/>
          <p:nvPr/>
        </p:nvSpPr>
        <p:spPr>
          <a:xfrm>
            <a:off x="2995705" y="472923"/>
            <a:ext cx="300941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Measurements carried out at 22.5 °C in a light-tight optical box.</a:t>
            </a:r>
            <a:endParaRPr lang="en-1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5B2DB3-FEAB-A00D-18BD-F88683D9B996}"/>
              </a:ext>
            </a:extLst>
          </p:cNvPr>
          <p:cNvSpPr txBox="1"/>
          <p:nvPr/>
        </p:nvSpPr>
        <p:spPr>
          <a:xfrm>
            <a:off x="5050994" y="5351980"/>
            <a:ext cx="2923448" cy="138499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 Thorlabs NPL45C 450 nm laser, set to  FWHM 6 ns and externally triggered with the R&amp;S HMF2550 function generator at (mainly) 50 Hz with 1V input voltage, 20ns high width and 8ns edge time pulses.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052D92-9AC4-B7CE-D119-83F268258B5C}"/>
              </a:ext>
            </a:extLst>
          </p:cNvPr>
          <p:cNvSpPr txBox="1"/>
          <p:nvPr/>
        </p:nvSpPr>
        <p:spPr>
          <a:xfrm>
            <a:off x="392486" y="4978596"/>
            <a:ext cx="2051305" cy="181588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A holder allowing  Thorlabs Neutral Density filters and a Thorlabs diffuser to be placed in series in front of a collimated laser beam (diffuser facing photosensor).</a:t>
            </a:r>
            <a:endParaRPr lang="en-1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6D494B-E77A-F629-739E-005B041D203F}"/>
              </a:ext>
            </a:extLst>
          </p:cNvPr>
          <p:cNvSpPr txBox="1"/>
          <p:nvPr/>
        </p:nvSpPr>
        <p:spPr>
          <a:xfrm>
            <a:off x="8156913" y="5153140"/>
            <a:ext cx="3849679" cy="160043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1000 waveforms</a:t>
            </a:r>
          </a:p>
          <a:p>
            <a:r>
              <a:rPr lang="en-GB" sz="1400" dirty="0">
                <a:solidFill>
                  <a:srgbClr val="002060"/>
                </a:solidFill>
              </a:rPr>
              <a:t>6.25 </a:t>
            </a:r>
            <a:r>
              <a:rPr lang="en-GB" sz="1400" dirty="0" err="1">
                <a:solidFill>
                  <a:srgbClr val="002060"/>
                </a:solidFill>
              </a:rPr>
              <a:t>kpts</a:t>
            </a:r>
            <a:r>
              <a:rPr lang="en-GB" sz="1400" dirty="0">
                <a:solidFill>
                  <a:srgbClr val="002060"/>
                </a:solidFill>
              </a:rPr>
              <a:t> RL</a:t>
            </a:r>
          </a:p>
          <a:p>
            <a:r>
              <a:rPr lang="en-GB" sz="1400" dirty="0">
                <a:solidFill>
                  <a:srgbClr val="002060"/>
                </a:solidFill>
              </a:rPr>
              <a:t>3.125 </a:t>
            </a:r>
            <a:r>
              <a:rPr lang="en-GB" sz="1400" dirty="0" err="1">
                <a:solidFill>
                  <a:srgbClr val="002060"/>
                </a:solidFill>
              </a:rPr>
              <a:t>Gs</a:t>
            </a:r>
            <a:r>
              <a:rPr lang="en-GB" sz="1400" dirty="0">
                <a:solidFill>
                  <a:srgbClr val="002060"/>
                </a:solidFill>
              </a:rPr>
              <a:t>/s SR</a:t>
            </a:r>
          </a:p>
          <a:p>
            <a:r>
              <a:rPr lang="en-GB" sz="1400" dirty="0">
                <a:solidFill>
                  <a:srgbClr val="002060"/>
                </a:solidFill>
              </a:rPr>
              <a:t>320 </a:t>
            </a:r>
            <a:r>
              <a:rPr lang="en-GB" sz="1400" dirty="0" err="1">
                <a:solidFill>
                  <a:srgbClr val="002060"/>
                </a:solidFill>
              </a:rPr>
              <a:t>ps</a:t>
            </a:r>
            <a:r>
              <a:rPr lang="en-GB" sz="1400" dirty="0">
                <a:solidFill>
                  <a:srgbClr val="002060"/>
                </a:solidFill>
              </a:rPr>
              <a:t>/pt</a:t>
            </a:r>
          </a:p>
          <a:p>
            <a:r>
              <a:rPr lang="en-GB" sz="1400" dirty="0">
                <a:solidFill>
                  <a:srgbClr val="002060"/>
                </a:solidFill>
              </a:rPr>
              <a:t>12 bits</a:t>
            </a:r>
          </a:p>
          <a:p>
            <a:r>
              <a:rPr lang="en-GB" sz="1400" dirty="0">
                <a:solidFill>
                  <a:srgbClr val="002060"/>
                </a:solidFill>
              </a:rPr>
              <a:t>Oscilloscope triggered on laser output signal at 50% (1.12 V).</a:t>
            </a:r>
            <a:endParaRPr lang="en-1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FCE397-6E13-22A1-B832-853B025A6BC2}"/>
              </a:ext>
            </a:extLst>
          </p:cNvPr>
          <p:cNvSpPr txBox="1"/>
          <p:nvPr/>
        </p:nvSpPr>
        <p:spPr>
          <a:xfrm>
            <a:off x="6275436" y="1106661"/>
            <a:ext cx="1606869" cy="73866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E2924 PMT, operated at 1000V.</a:t>
            </a:r>
            <a:endParaRPr lang="en-1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C6E98F-91EE-7492-4BCD-E3ECD6A78B70}"/>
              </a:ext>
            </a:extLst>
          </p:cNvPr>
          <p:cNvSpPr txBox="1"/>
          <p:nvPr/>
        </p:nvSpPr>
        <p:spPr>
          <a:xfrm>
            <a:off x="6382591" y="2272284"/>
            <a:ext cx="1296365" cy="138499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S14161-6050HS-04 </a:t>
            </a:r>
            <a:r>
              <a:rPr lang="en-GB" sz="1400" dirty="0" err="1">
                <a:solidFill>
                  <a:srgbClr val="002060"/>
                </a:solidFill>
              </a:rPr>
              <a:t>SiPM</a:t>
            </a:r>
            <a:r>
              <a:rPr lang="en-GB" sz="1400" dirty="0">
                <a:solidFill>
                  <a:srgbClr val="002060"/>
                </a:solidFill>
              </a:rPr>
              <a:t> tile + C3 board, operated at 2V/3V/4V OV. </a:t>
            </a:r>
            <a:endParaRPr lang="en-15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6B755-2B36-D7A8-EFA2-3A08B48C3CAC}"/>
              </a:ext>
            </a:extLst>
          </p:cNvPr>
          <p:cNvSpPr txBox="1"/>
          <p:nvPr/>
        </p:nvSpPr>
        <p:spPr>
          <a:xfrm>
            <a:off x="6308082" y="3971919"/>
            <a:ext cx="1486077" cy="95410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29 cm  between collimation hole and </a:t>
            </a:r>
            <a:r>
              <a:rPr lang="en-GB" sz="1400" dirty="0" err="1">
                <a:solidFill>
                  <a:srgbClr val="002060"/>
                </a:solidFill>
              </a:rPr>
              <a:t>SiPM</a:t>
            </a:r>
            <a:r>
              <a:rPr lang="en-GB" sz="1400" dirty="0">
                <a:solidFill>
                  <a:srgbClr val="002060"/>
                </a:solidFill>
              </a:rPr>
              <a:t> surface.</a:t>
            </a:r>
            <a:endParaRPr lang="en-150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28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56BB7D-1B09-804A-BE4E-550CDB02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3</a:t>
            </a:fld>
            <a:endParaRPr lang="en-1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9AD238-7A7D-9948-F4E7-8F9D9448B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79" y="1563019"/>
            <a:ext cx="7033870" cy="2385267"/>
          </a:xfrm>
          <a:prstGeom prst="rect">
            <a:avLst/>
          </a:prstGeom>
        </p:spPr>
      </p:pic>
      <p:pic>
        <p:nvPicPr>
          <p:cNvPr id="5" name="image14.png" title="Imagen">
            <a:extLst>
              <a:ext uri="{FF2B5EF4-FFF2-40B4-BE49-F238E27FC236}">
                <a16:creationId xmlns:a16="http://schemas.microsoft.com/office/drawing/2014/main" id="{00000000-0008-0000-0200-00000A000000}"/>
              </a:ext>
            </a:extLst>
          </p:cNvPr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7331349" y="1211727"/>
            <a:ext cx="3524250" cy="221932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625DBA-427E-68A8-7928-A5CF24E31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78" y="5244387"/>
            <a:ext cx="7224386" cy="586791"/>
          </a:xfrm>
          <a:prstGeom prst="rect">
            <a:avLst/>
          </a:prstGeom>
        </p:spPr>
      </p:pic>
      <p:pic>
        <p:nvPicPr>
          <p:cNvPr id="8" name="image4.png" title="Imagen">
            <a:extLst>
              <a:ext uri="{FF2B5EF4-FFF2-40B4-BE49-F238E27FC236}">
                <a16:creationId xmlns:a16="http://schemas.microsoft.com/office/drawing/2014/main" id="{00000000-0008-0000-0300-000003000000}"/>
              </a:ext>
            </a:extLst>
          </p:cNvPr>
          <p:cNvPicPr preferRelativeResize="0"/>
          <p:nvPr/>
        </p:nvPicPr>
        <p:blipFill>
          <a:blip r:embed="rId5" cstate="print"/>
          <a:stretch>
            <a:fillRect/>
          </a:stretch>
        </p:blipFill>
        <p:spPr>
          <a:xfrm>
            <a:off x="5928289" y="3867616"/>
            <a:ext cx="3810000" cy="2838450"/>
          </a:xfrm>
          <a:prstGeom prst="rect">
            <a:avLst/>
          </a:prstGeom>
          <a:noFill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5C78BBC-4CF0-AB2F-5199-9CEA6240DE82}"/>
              </a:ext>
            </a:extLst>
          </p:cNvPr>
          <p:cNvSpPr txBox="1">
            <a:spLocks/>
          </p:cNvSpPr>
          <p:nvPr/>
        </p:nvSpPr>
        <p:spPr>
          <a:xfrm>
            <a:off x="-1" y="63522"/>
            <a:ext cx="12093677" cy="8787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Thorlabs filters: attenuators and diffuser</a:t>
            </a:r>
            <a:endParaRPr lang="en-150" sz="24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12.png" title="Imagen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PicPr preferRelativeResize="0"/>
          <p:nvPr/>
        </p:nvPicPr>
        <p:blipFill>
          <a:blip r:embed="rId6" cstate="print"/>
          <a:stretch>
            <a:fillRect/>
          </a:stretch>
        </p:blipFill>
        <p:spPr>
          <a:xfrm>
            <a:off x="9982200" y="4995861"/>
            <a:ext cx="1971675" cy="923925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47A492-1BFC-7501-6D6A-6E094FF126CF}"/>
              </a:ext>
            </a:extLst>
          </p:cNvPr>
          <p:cNvSpPr txBox="1"/>
          <p:nvPr/>
        </p:nvSpPr>
        <p:spPr>
          <a:xfrm>
            <a:off x="-1" y="572986"/>
            <a:ext cx="9592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filters were stacked in series, to reach the required levels of attenuation.</a:t>
            </a:r>
          </a:p>
        </p:txBody>
      </p:sp>
    </p:spTree>
    <p:extLst>
      <p:ext uri="{BB962C8B-B14F-4D97-AF65-F5344CB8AC3E}">
        <p14:creationId xmlns:p14="http://schemas.microsoft.com/office/powerpoint/2010/main" val="1459170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B03558-1F98-67BE-1F0E-8479039DA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514" y="-1"/>
            <a:ext cx="6710777" cy="4894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DFDCB0-E443-162D-EFF4-3BFB422BC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07" y="3887673"/>
            <a:ext cx="4322679" cy="297032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12C44-36E2-FD52-260F-B95207753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4</a:t>
            </a:fld>
            <a:endParaRPr lang="en-15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D5641-0278-129A-C948-71CB12F3FD88}"/>
              </a:ext>
            </a:extLst>
          </p:cNvPr>
          <p:cNvSpPr txBox="1">
            <a:spLocks/>
          </p:cNvSpPr>
          <p:nvPr/>
        </p:nvSpPr>
        <p:spPr>
          <a:xfrm>
            <a:off x="169607" y="136525"/>
            <a:ext cx="10515600" cy="5984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resolution measurements</a:t>
            </a:r>
            <a:endParaRPr lang="en-150" sz="28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5038C6-E0D7-B973-D26B-3E52045D61A3}"/>
              </a:ext>
            </a:extLst>
          </p:cNvPr>
          <p:cNvCxnSpPr>
            <a:cxnSpLocks/>
          </p:cNvCxnSpPr>
          <p:nvPr/>
        </p:nvCxnSpPr>
        <p:spPr>
          <a:xfrm flipH="1" flipV="1">
            <a:off x="4492286" y="4016829"/>
            <a:ext cx="3639343" cy="23948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1F0978-BCE6-63A3-6F1F-3258876D758D}"/>
              </a:ext>
            </a:extLst>
          </p:cNvPr>
          <p:cNvCxnSpPr>
            <a:cxnSpLocks/>
          </p:cNvCxnSpPr>
          <p:nvPr/>
        </p:nvCxnSpPr>
        <p:spPr>
          <a:xfrm flipH="1">
            <a:off x="4410261" y="4256314"/>
            <a:ext cx="4420641" cy="210003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3F1802C-205B-6805-40D6-A516B3E01389}"/>
              </a:ext>
            </a:extLst>
          </p:cNvPr>
          <p:cNvSpPr txBox="1"/>
          <p:nvPr/>
        </p:nvSpPr>
        <p:spPr>
          <a:xfrm rot="19981910">
            <a:off x="5670433" y="520861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Zoomed view</a:t>
            </a:r>
            <a:endParaRPr lang="en-150" i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A33C94-C361-4AEA-C81C-3A3A1B5F90FA}"/>
              </a:ext>
            </a:extLst>
          </p:cNvPr>
          <p:cNvSpPr txBox="1"/>
          <p:nvPr/>
        </p:nvSpPr>
        <p:spPr>
          <a:xfrm>
            <a:off x="256693" y="550811"/>
            <a:ext cx="448947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 for the time resolution were carried out, with light intensities ranging from 0.000005% to 1% transmission.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doesn’t appear to be something groundbreaking happening, from this initial cursory inspection.</a:t>
            </a:r>
            <a:endParaRPr lang="en-GB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Although no detailed analysis has yet been carried out, the time delay with the </a:t>
            </a:r>
            <a:r>
              <a:rPr lang="en-GB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(~40ns from end of laser trigger) seems similar to what is seen with the PMT (see next slide).</a:t>
            </a:r>
            <a:endParaRPr lang="en-GB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7D719E-AD2F-B009-E324-ADF4EBA6F773}"/>
              </a:ext>
            </a:extLst>
          </p:cNvPr>
          <p:cNvSpPr txBox="1"/>
          <p:nvPr/>
        </p:nvSpPr>
        <p:spPr>
          <a:xfrm>
            <a:off x="7524496" y="5023952"/>
            <a:ext cx="4322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To measure the photosensor signal delay:</a:t>
            </a:r>
          </a:p>
          <a:p>
            <a:r>
              <a:rPr lang="en-GB" dirty="0">
                <a:solidFill>
                  <a:srgbClr val="002060"/>
                </a:solidFill>
              </a:rPr>
              <a:t>&gt;The ‘start’ point is the time of the laser trigger.</a:t>
            </a:r>
          </a:p>
          <a:p>
            <a:r>
              <a:rPr lang="en-GB" dirty="0">
                <a:solidFill>
                  <a:srgbClr val="002060"/>
                </a:solidFill>
              </a:rPr>
              <a:t>&gt; What leading edge threshold of the photosensor  signal should be used to determine the ‘stop’ time?</a:t>
            </a:r>
            <a:endParaRPr lang="en-1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95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5B537-E3A6-E21B-429A-AA4CAFDE9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5</a:t>
            </a:fld>
            <a:endParaRPr lang="en-1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D5630-D670-6AE2-2896-414A4FF07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229" y="1026806"/>
            <a:ext cx="6289241" cy="433985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D81B1A4-A69F-9F26-3E67-0BDC32B674DB}"/>
              </a:ext>
            </a:extLst>
          </p:cNvPr>
          <p:cNvSpPr txBox="1">
            <a:spLocks/>
          </p:cNvSpPr>
          <p:nvPr/>
        </p:nvSpPr>
        <p:spPr>
          <a:xfrm>
            <a:off x="169607" y="136525"/>
            <a:ext cx="10515600" cy="5984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PMT signal delay</a:t>
            </a:r>
            <a:endParaRPr lang="en-150" sz="28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4E1BBE-50D8-BEA4-D5EC-A0F3BA51043F}"/>
              </a:ext>
            </a:extLst>
          </p:cNvPr>
          <p:cNvSpPr txBox="1"/>
          <p:nvPr/>
        </p:nvSpPr>
        <p:spPr>
          <a:xfrm>
            <a:off x="971530" y="1622362"/>
            <a:ext cx="221798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PMT signal delay, which was being used to characterise the acquisition chain, also appears to be around ~40ns (more light intensity measurements shown in the extra slides) 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2839593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2B4B31-18CD-21B2-51BA-D32A36C28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2524"/>
            <a:ext cx="4336025" cy="2974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0AEF9E-D370-B5A9-9F75-EAFBF7BE7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520" y="3762468"/>
            <a:ext cx="3879960" cy="28845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E6ADBE-1486-CC9D-106D-E8D1007F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6</a:t>
            </a:fld>
            <a:endParaRPr lang="en-1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01E4B8-FA0C-FB17-9919-5B8FCAF01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539" y="532817"/>
            <a:ext cx="4068759" cy="30844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A3F0FB-5F7C-518B-2EE1-BF53AF7FF2C8}"/>
              </a:ext>
            </a:extLst>
          </p:cNvPr>
          <p:cNvSpPr txBox="1"/>
          <p:nvPr/>
        </p:nvSpPr>
        <p:spPr>
          <a:xfrm>
            <a:off x="8208007" y="546614"/>
            <a:ext cx="3983993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looking at the dark counts of the PMT, the PMT single photon level was determined to be 0.5 mV (see red plot).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found that the nearest level of laser light attenuation, with our available filters, needed to reach a PMT signal at 0.5 mV for single photon level was a reduction in the laser transmission to 0.000032% (see bottom left plot).</a:t>
            </a:r>
          </a:p>
          <a:p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I assumed that attenuating the laser light to 0.000032% will also give me single photon level detection in the </a:t>
            </a:r>
            <a:r>
              <a:rPr lang="en-GB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the </a:t>
            </a:r>
            <a:r>
              <a:rPr lang="en-GB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signal from the laser disappears into the DCR band well before this level of transmission. It is already no longer possible to discriminate external light from DCR at 0.001% transmission (see bottom right plot, more detailed views in extra slides).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1F418D-5088-0C0A-FA5D-71A6518D75A1}"/>
              </a:ext>
            </a:extLst>
          </p:cNvPr>
          <p:cNvSpPr txBox="1">
            <a:spLocks/>
          </p:cNvSpPr>
          <p:nvPr/>
        </p:nvSpPr>
        <p:spPr>
          <a:xfrm>
            <a:off x="-1" y="63522"/>
            <a:ext cx="12093677" cy="8787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Determining the level of laser attenuation needed to reach single photon level</a:t>
            </a:r>
            <a:endParaRPr lang="en-150" sz="24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9050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BACF85-E732-3507-8C24-89CB45B59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033" y="4040697"/>
            <a:ext cx="3410711" cy="2564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89CA78-EA09-7772-1A5B-63269D91D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335" y="4040697"/>
            <a:ext cx="3512846" cy="2640970"/>
          </a:xfrm>
          <a:prstGeom prst="rect">
            <a:avLst/>
          </a:prstGeom>
        </p:spPr>
      </p:pic>
      <p:pic>
        <p:nvPicPr>
          <p:cNvPr id="8" name="Picture 7" descr="A graph of a graph&#10;&#10;Description automatically generated">
            <a:extLst>
              <a:ext uri="{FF2B5EF4-FFF2-40B4-BE49-F238E27FC236}">
                <a16:creationId xmlns:a16="http://schemas.microsoft.com/office/drawing/2014/main" id="{A95FA087-C770-5969-1662-0CD6E6259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758" y="1040583"/>
            <a:ext cx="3889986" cy="29018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186D7-3CCB-F658-3B78-7E5A170A501E}"/>
              </a:ext>
            </a:extLst>
          </p:cNvPr>
          <p:cNvSpPr txBox="1"/>
          <p:nvPr/>
        </p:nvSpPr>
        <p:spPr>
          <a:xfrm>
            <a:off x="255639" y="1700431"/>
            <a:ext cx="375914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my old analysis, I know that the </a:t>
            </a:r>
            <a:r>
              <a:rPr lang="en-GB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single photon level is at 5 mV (see blue plot).</a:t>
            </a:r>
          </a:p>
          <a:p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room temperature, the </a:t>
            </a:r>
            <a:r>
              <a:rPr lang="en-GB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dark counts band reaches 40 mV (see left green plot).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not possible, at room temperature, to discriminate between </a:t>
            </a:r>
            <a:r>
              <a:rPr lang="en-GB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GB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single photon signals that are at 5 mV, as they are hidden in the dark counts band which reaches 40 mV (see right green plot).</a:t>
            </a:r>
            <a:endParaRPr lang="en-150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6BD146-EA5F-2514-1D93-41B0573E3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194" y="6492875"/>
            <a:ext cx="2743200" cy="365125"/>
          </a:xfrm>
        </p:spPr>
        <p:txBody>
          <a:bodyPr/>
          <a:lstStyle/>
          <a:p>
            <a:fld id="{AB221023-EAC0-4B1D-AF5D-F676FF3E4EE2}" type="slidenum">
              <a:rPr lang="en-150" smtClean="0"/>
              <a:t>7</a:t>
            </a:fld>
            <a:endParaRPr lang="en-1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0DA37D-AF61-AD63-2092-AC87F0933E19}"/>
              </a:ext>
            </a:extLst>
          </p:cNvPr>
          <p:cNvSpPr txBox="1">
            <a:spLocks/>
          </p:cNvSpPr>
          <p:nvPr/>
        </p:nvSpPr>
        <p:spPr>
          <a:xfrm>
            <a:off x="-1" y="63522"/>
            <a:ext cx="12093677" cy="8787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at it from another angle: can we discriminate between  </a:t>
            </a:r>
            <a:r>
              <a:rPr lang="en-GB" sz="24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SiPM</a:t>
            </a:r>
            <a:r>
              <a:rPr lang="en-GB" sz="24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external single photon signals and the DCR band at room temperature?</a:t>
            </a:r>
            <a:endParaRPr lang="en-150" sz="24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65352F-F189-52CB-C587-C67CF15C1B1C}"/>
              </a:ext>
            </a:extLst>
          </p:cNvPr>
          <p:cNvCxnSpPr>
            <a:cxnSpLocks/>
          </p:cNvCxnSpPr>
          <p:nvPr/>
        </p:nvCxnSpPr>
        <p:spPr>
          <a:xfrm>
            <a:off x="7737437" y="5515533"/>
            <a:ext cx="74022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E65076C-04F4-3C21-2875-0FECCAB7966D}"/>
              </a:ext>
            </a:extLst>
          </p:cNvPr>
          <p:cNvSpPr txBox="1"/>
          <p:nvPr/>
        </p:nvSpPr>
        <p:spPr>
          <a:xfrm>
            <a:off x="7638383" y="5207756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SP level</a:t>
            </a:r>
            <a:endParaRPr lang="en-150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62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5EB1E9-8AB6-7494-28F7-38025F2CF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05" y="4101747"/>
            <a:ext cx="2820019" cy="2056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C50719-16DD-B9AB-7FB0-F032B8DB1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672" y="4265621"/>
            <a:ext cx="2546239" cy="1893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076534-9F2E-F4C4-E445-9625F56A7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0314" y="2010887"/>
            <a:ext cx="2601686" cy="1897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B64EEB-564F-25F9-0D7A-408B6C1C4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737" y="2034876"/>
            <a:ext cx="2397538" cy="1748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E72E07-D0EA-A3A4-2635-7C86AC979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938" y="2032101"/>
            <a:ext cx="2397538" cy="1748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9A32E9-F2B3-EB60-89CA-51118A8DE5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172" y="1912915"/>
            <a:ext cx="2397539" cy="17487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261141-571F-21AA-6D90-25CE5B845D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0299" y="4170397"/>
            <a:ext cx="2820019" cy="20569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94A1D7-C97A-C74C-EC1A-15422B0DF6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0262" y="136524"/>
            <a:ext cx="2236011" cy="16623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E8C02E-9F2F-1E02-0C4A-1D85287F57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8373" y="35334"/>
            <a:ext cx="2397539" cy="17824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D53041-786A-D891-BE9E-6165CC4482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5906" y="4143178"/>
            <a:ext cx="2743199" cy="2039461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564D140-807C-71F4-6D49-21754EB86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8</a:t>
            </a:fld>
            <a:endParaRPr lang="en-15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95FDDD1-6DC2-39EB-DA0D-96FFB7CE754A}"/>
              </a:ext>
            </a:extLst>
          </p:cNvPr>
          <p:cNvSpPr txBox="1">
            <a:spLocks/>
          </p:cNvSpPr>
          <p:nvPr/>
        </p:nvSpPr>
        <p:spPr>
          <a:xfrm>
            <a:off x="366884" y="147302"/>
            <a:ext cx="10515600" cy="5984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SiPM</a:t>
            </a:r>
            <a:r>
              <a:rPr lang="en-GB" sz="2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2V overvoltage</a:t>
            </a:r>
            <a:endParaRPr lang="en-150" sz="28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493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8128D1-1B6A-AD28-5402-C9B1873B23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 slides</a:t>
            </a:r>
            <a:endParaRPr lang="en-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29BB63-C72B-4B48-BE1D-4472A22AA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1023-EAC0-4B1D-AF5D-F676FF3E4EE2}" type="slidenum">
              <a:rPr lang="en-150" smtClean="0"/>
              <a:t>9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753665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650</Words>
  <Application>Microsoft Office PowerPoint</Application>
  <PresentationFormat>Widescreen</PresentationFormat>
  <Paragraphs>73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Courier New</vt:lpstr>
      <vt:lpstr>Office Theme</vt:lpstr>
      <vt:lpstr>Time resolution measurements of our SiPM tile with the C3 amplification 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Hafeji, Raheema (PG/T - Maths &amp; Physics)</dc:creator>
  <cp:lastModifiedBy>Hafeji, Raheema (PG/T - Maths &amp; Physics)</cp:lastModifiedBy>
  <cp:revision>6</cp:revision>
  <dcterms:created xsi:type="dcterms:W3CDTF">2025-06-23T03:27:15Z</dcterms:created>
  <dcterms:modified xsi:type="dcterms:W3CDTF">2025-06-23T11:54:37Z</dcterms:modified>
</cp:coreProperties>
</file>