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301" r:id="rId3"/>
    <p:sldId id="273" r:id="rId4"/>
    <p:sldId id="302" r:id="rId5"/>
    <p:sldId id="275" r:id="rId6"/>
    <p:sldId id="305" r:id="rId7"/>
    <p:sldId id="295" r:id="rId8"/>
  </p:sldIdLst>
  <p:sldSz cx="12192000" cy="6858000"/>
  <p:notesSz cx="6858000" cy="9144000"/>
  <p:defaultTextStyle>
    <a:defPPr marL="0" marR="0" indent="0" algn="l" defTabSz="91437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ica DB" initials="A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365C0"/>
              </a:solidFill>
              <a:prstDash val="solid"/>
              <a:round/>
            </a:ln>
          </a:left>
          <a:right>
            <a:ln w="12700" cap="flat">
              <a:solidFill>
                <a:srgbClr val="0365C0"/>
              </a:solidFill>
              <a:prstDash val="solid"/>
              <a:round/>
            </a:ln>
          </a:right>
          <a:top>
            <a:ln w="12700" cap="flat">
              <a:solidFill>
                <a:srgbClr val="0365C0"/>
              </a:solidFill>
              <a:prstDash val="solid"/>
              <a:round/>
            </a:ln>
          </a:top>
          <a:bottom>
            <a:ln w="12700" cap="flat">
              <a:solidFill>
                <a:srgbClr val="0365C0"/>
              </a:solidFill>
              <a:prstDash val="solid"/>
              <a:round/>
            </a:ln>
          </a:bottom>
          <a:insideH>
            <a:ln w="12700" cap="flat">
              <a:solidFill>
                <a:srgbClr val="0365C0"/>
              </a:solidFill>
              <a:prstDash val="solid"/>
              <a:round/>
            </a:ln>
          </a:insideH>
          <a:insideV>
            <a:ln w="12700" cap="flat">
              <a:solidFill>
                <a:srgbClr val="0365C0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365C0"/>
              </a:solidFill>
              <a:prstDash val="solid"/>
              <a:round/>
            </a:ln>
          </a:left>
          <a:right>
            <a:ln w="12700" cap="flat">
              <a:solidFill>
                <a:srgbClr val="0365C0"/>
              </a:solidFill>
              <a:prstDash val="solid"/>
              <a:round/>
            </a:ln>
          </a:right>
          <a:top>
            <a:ln w="12700" cap="flat">
              <a:solidFill>
                <a:srgbClr val="0365C0"/>
              </a:solidFill>
              <a:prstDash val="solid"/>
              <a:round/>
            </a:ln>
          </a:top>
          <a:bottom>
            <a:ln w="12700" cap="flat">
              <a:solidFill>
                <a:srgbClr val="0365C0"/>
              </a:solidFill>
              <a:prstDash val="solid"/>
              <a:round/>
            </a:ln>
          </a:bottom>
          <a:insideH>
            <a:ln w="12700" cap="flat">
              <a:solidFill>
                <a:srgbClr val="0365C0"/>
              </a:solidFill>
              <a:prstDash val="solid"/>
              <a:round/>
            </a:ln>
          </a:insideH>
          <a:insideV>
            <a:ln w="12700" cap="flat">
              <a:solidFill>
                <a:srgbClr val="0365C0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365C0"/>
              </a:solidFill>
              <a:prstDash val="solid"/>
              <a:round/>
            </a:ln>
          </a:left>
          <a:right>
            <a:ln w="12700" cap="flat">
              <a:solidFill>
                <a:srgbClr val="0365C0"/>
              </a:solidFill>
              <a:prstDash val="solid"/>
              <a:round/>
            </a:ln>
          </a:right>
          <a:top>
            <a:ln w="25400" cap="flat">
              <a:solidFill>
                <a:srgbClr val="0365C0"/>
              </a:solidFill>
              <a:prstDash val="solid"/>
              <a:round/>
            </a:ln>
          </a:top>
          <a:bottom>
            <a:ln w="12700" cap="flat">
              <a:solidFill>
                <a:srgbClr val="0365C0"/>
              </a:solidFill>
              <a:prstDash val="solid"/>
              <a:round/>
            </a:ln>
          </a:bottom>
          <a:insideH>
            <a:ln w="12700" cap="flat">
              <a:solidFill>
                <a:srgbClr val="0365C0"/>
              </a:solidFill>
              <a:prstDash val="solid"/>
              <a:round/>
            </a:ln>
          </a:insideH>
          <a:insideV>
            <a:ln w="12700" cap="flat">
              <a:solidFill>
                <a:srgbClr val="0365C0"/>
              </a:solidFill>
              <a:prstDash val="solid"/>
              <a:round/>
            </a:ln>
          </a:insideV>
        </a:tcBdr>
        <a:fill>
          <a:solidFill>
            <a:srgbClr val="E6EAF4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365C0"/>
              </a:solidFill>
              <a:prstDash val="solid"/>
              <a:round/>
            </a:ln>
          </a:left>
          <a:right>
            <a:ln w="12700" cap="flat">
              <a:solidFill>
                <a:srgbClr val="0365C0"/>
              </a:solidFill>
              <a:prstDash val="solid"/>
              <a:round/>
            </a:ln>
          </a:right>
          <a:top>
            <a:ln w="12700" cap="flat">
              <a:solidFill>
                <a:srgbClr val="0365C0"/>
              </a:solidFill>
              <a:prstDash val="solid"/>
              <a:round/>
            </a:ln>
          </a:top>
          <a:bottom>
            <a:ln w="12700" cap="flat">
              <a:solidFill>
                <a:srgbClr val="0365C0"/>
              </a:solidFill>
              <a:prstDash val="solid"/>
              <a:round/>
            </a:ln>
          </a:bottom>
          <a:insideH>
            <a:ln w="12700" cap="flat">
              <a:solidFill>
                <a:srgbClr val="0365C0"/>
              </a:solidFill>
              <a:prstDash val="solid"/>
              <a:round/>
            </a:ln>
          </a:insideH>
          <a:insideV>
            <a:ln w="12700" cap="flat">
              <a:solidFill>
                <a:srgbClr val="0365C0"/>
              </a:solidFill>
              <a:prstDash val="solid"/>
              <a:round/>
            </a:ln>
          </a:insideV>
        </a:tcBdr>
        <a:fill>
          <a:solidFill>
            <a:srgbClr val="E6EAF4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08"/>
    <p:restoredTop sz="93342"/>
  </p:normalViewPr>
  <p:slideViewPr>
    <p:cSldViewPr snapToGrid="0">
      <p:cViewPr varScale="1">
        <p:scale>
          <a:sx n="115" d="100"/>
          <a:sy n="115" d="100"/>
        </p:scale>
        <p:origin x="80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0-16T12:56:13.448" idx="1">
    <p:pos x="6000" y="0"/>
    <p:text>@jose.enrique.garcia@gmail.com aquí está la presentación para el miércoles
Anica DB
a ver cómo la ves ahora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0-16T12:56:13.448" idx="3">
    <p:pos x="6000" y="0"/>
    <p:text>@jose.enrique.garcia@gmail.com aquí está la presentación para el miércoles
Anica DB
a ver cómo la ves ahora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594" latinLnBrk="0">
      <a:defRPr sz="1400">
        <a:latin typeface="+mj-lt"/>
        <a:ea typeface="+mj-ea"/>
        <a:cs typeface="+mj-cs"/>
        <a:sym typeface="Arial"/>
      </a:defRPr>
    </a:lvl2pPr>
    <a:lvl3pPr indent="457189" latinLnBrk="0">
      <a:defRPr sz="1400">
        <a:latin typeface="+mj-lt"/>
        <a:ea typeface="+mj-ea"/>
        <a:cs typeface="+mj-cs"/>
        <a:sym typeface="Arial"/>
      </a:defRPr>
    </a:lvl3pPr>
    <a:lvl4pPr indent="685783" latinLnBrk="0">
      <a:defRPr sz="1400">
        <a:latin typeface="+mj-lt"/>
        <a:ea typeface="+mj-ea"/>
        <a:cs typeface="+mj-cs"/>
        <a:sym typeface="Arial"/>
      </a:defRPr>
    </a:lvl4pPr>
    <a:lvl5pPr indent="914377" latinLnBrk="0">
      <a:defRPr sz="1400">
        <a:latin typeface="+mj-lt"/>
        <a:ea typeface="+mj-ea"/>
        <a:cs typeface="+mj-cs"/>
        <a:sym typeface="Arial"/>
      </a:defRPr>
    </a:lvl5pPr>
    <a:lvl6pPr indent="1142971" latinLnBrk="0">
      <a:defRPr sz="1400">
        <a:latin typeface="+mj-lt"/>
        <a:ea typeface="+mj-ea"/>
        <a:cs typeface="+mj-cs"/>
        <a:sym typeface="Arial"/>
      </a:defRPr>
    </a:lvl6pPr>
    <a:lvl7pPr indent="1371566" latinLnBrk="0">
      <a:defRPr sz="1400">
        <a:latin typeface="+mj-lt"/>
        <a:ea typeface="+mj-ea"/>
        <a:cs typeface="+mj-cs"/>
        <a:sym typeface="Arial"/>
      </a:defRPr>
    </a:lvl7pPr>
    <a:lvl8pPr indent="1600160" latinLnBrk="0">
      <a:defRPr sz="1400">
        <a:latin typeface="+mj-lt"/>
        <a:ea typeface="+mj-ea"/>
        <a:cs typeface="+mj-cs"/>
        <a:sym typeface="Arial"/>
      </a:defRPr>
    </a:lvl8pPr>
    <a:lvl9pPr indent="1828754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</a:rPr>
              <a:t>Fue creado en los años 50 como sección local del Instituto de óptica Daza de Valdés del  CSIC</a:t>
            </a:r>
          </a:p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</a:rPr>
              <a:t>España vuelve al CERN en 1984. En 1985, se constituye el IFIC como centro mixto del </a:t>
            </a:r>
            <a:r>
              <a:rPr lang="es-ES" sz="1400" b="1" dirty="0">
                <a:solidFill>
                  <a:schemeClr val="bg1"/>
                </a:solidFill>
              </a:rPr>
              <a:t>CSIC </a:t>
            </a:r>
            <a:r>
              <a:rPr lang="es-ES" sz="1400" dirty="0">
                <a:solidFill>
                  <a:schemeClr val="bg1"/>
                </a:solidFill>
              </a:rPr>
              <a:t>y la </a:t>
            </a:r>
            <a:r>
              <a:rPr lang="es-ES" sz="1400" b="1" dirty="0" err="1">
                <a:solidFill>
                  <a:schemeClr val="bg1"/>
                </a:solidFill>
              </a:rPr>
              <a:t>Universitat</a:t>
            </a:r>
            <a:r>
              <a:rPr lang="es-ES" sz="1400" b="1" dirty="0">
                <a:solidFill>
                  <a:schemeClr val="bg1"/>
                </a:solidFill>
              </a:rPr>
              <a:t> de València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266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26 nacionalidades distintas</a:t>
            </a:r>
          </a:p>
        </p:txBody>
      </p:sp>
    </p:spTree>
    <p:extLst>
      <p:ext uri="{BB962C8B-B14F-4D97-AF65-F5344CB8AC3E}">
        <p14:creationId xmlns:p14="http://schemas.microsoft.com/office/powerpoint/2010/main" val="216771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390" indent="-355591" algn="ctr">
              <a:buClrTx/>
              <a:buSzTx/>
              <a:buFontTx/>
              <a:buNone/>
              <a:defRPr sz="2400"/>
            </a:lvl1pPr>
            <a:lvl2pPr marL="406390" indent="126997" algn="ctr">
              <a:buClrTx/>
              <a:buSzTx/>
              <a:buFontTx/>
              <a:buNone/>
              <a:defRPr sz="2400"/>
            </a:lvl2pPr>
            <a:lvl3pPr marL="406390" indent="609585" algn="ctr">
              <a:buClrTx/>
              <a:buSzTx/>
              <a:buFontTx/>
              <a:buNone/>
              <a:defRPr sz="2400"/>
            </a:lvl3pPr>
            <a:lvl4pPr marL="406390" indent="1079473" algn="ctr">
              <a:buClrTx/>
              <a:buSzTx/>
              <a:buFontTx/>
              <a:buNone/>
              <a:defRPr sz="2400"/>
            </a:lvl4pPr>
            <a:lvl5pPr marL="406390" indent="1536662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F746C-F3D8-A545-F9BD-2855C5A50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735" y="6321938"/>
            <a:ext cx="3674469" cy="433949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9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49" y="4589463"/>
            <a:ext cx="10515600" cy="1500188"/>
          </a:xfrm>
          <a:prstGeom prst="rect">
            <a:avLst/>
          </a:prstGeom>
        </p:spPr>
        <p:txBody>
          <a:bodyPr/>
          <a:lstStyle>
            <a:lvl1pPr marL="228594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594" indent="457189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594" indent="914377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594" indent="1371566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594" indent="1828754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36;p32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228594" indent="0">
              <a:buClrTx/>
              <a:buSzTx/>
              <a:buFontTx/>
              <a:buNone/>
              <a:defRPr sz="2400" b="1"/>
            </a:lvl1pPr>
            <a:lvl2pPr marL="228594" indent="457189">
              <a:buClrTx/>
              <a:buSzTx/>
              <a:buFontTx/>
              <a:buNone/>
              <a:defRPr sz="2400" b="1"/>
            </a:lvl2pPr>
            <a:lvl3pPr marL="228594" indent="914377">
              <a:buClrTx/>
              <a:buSzTx/>
              <a:buFontTx/>
              <a:buNone/>
              <a:defRPr sz="2400" b="1"/>
            </a:lvl3pPr>
            <a:lvl4pPr marL="228594" indent="1371566">
              <a:buClrTx/>
              <a:buSzTx/>
              <a:buFontTx/>
              <a:buNone/>
              <a:defRPr sz="2400" b="1"/>
            </a:lvl4pPr>
            <a:lvl5pPr marL="228594" indent="1828754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Google Shape;43;p33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9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Google Shape;44;p33"/>
          <p:cNvSpPr txBox="1">
            <a:spLocks noGrp="1"/>
          </p:cNvSpPr>
          <p:nvPr>
            <p:ph type="body" sz="quarter" idx="22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304792" indent="0">
              <a:buClrTx/>
              <a:buSzTx/>
              <a:buFontTx/>
              <a:buNone/>
              <a:defRPr sz="2400" b="1"/>
            </a:lvl1pPr>
          </a:lstStyle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Google Shape;45;p33"/>
          <p:cNvSpPr txBox="1">
            <a:spLocks noGrp="1"/>
          </p:cNvSpPr>
          <p:nvPr>
            <p:ph type="body" sz="half" idx="23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 indent="-431789">
              <a:buSzPts val="3200"/>
              <a:defRPr sz="3200"/>
            </a:lvl1pPr>
            <a:lvl2pPr marL="972433" indent="-464446">
              <a:buSzPts val="3200"/>
              <a:defRPr sz="3200"/>
            </a:lvl2pPr>
            <a:lvl3pPr marL="1498563" indent="-507987">
              <a:buSzPts val="3200"/>
              <a:defRPr sz="3200"/>
            </a:lvl3pPr>
            <a:lvl4pPr marL="2042109" indent="-568946">
              <a:buSzPts val="3200"/>
              <a:defRPr sz="3200"/>
            </a:lvl4pPr>
            <a:lvl5pPr marL="2499298" indent="-568946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61;p36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1"/>
            <a:ext cx="3932239" cy="3811588"/>
          </a:xfrm>
          <a:prstGeom prst="rect">
            <a:avLst/>
          </a:prstGeom>
        </p:spPr>
        <p:txBody>
          <a:bodyPr/>
          <a:lstStyle>
            <a:lvl1pPr marL="304792" indent="0">
              <a:buClrTx/>
              <a:buSzTx/>
              <a:buFontTx/>
              <a:buNone/>
              <a:defRPr sz="1600"/>
            </a:lvl1pPr>
          </a:lstStyle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Google Shape;67;p37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1"/>
            <a:ext cx="3932239" cy="3811588"/>
          </a:xfrm>
          <a:prstGeom prst="rect">
            <a:avLst/>
          </a:prstGeom>
        </p:spPr>
        <p:txBody>
          <a:bodyPr/>
          <a:lstStyle>
            <a:lvl1pPr marL="228594" indent="0">
              <a:buClrTx/>
              <a:buSzTx/>
              <a:buFontTx/>
              <a:buNone/>
              <a:defRPr sz="1600"/>
            </a:lvl1pPr>
            <a:lvl2pPr marL="228594" indent="457189">
              <a:buClrTx/>
              <a:buSzTx/>
              <a:buFontTx/>
              <a:buNone/>
              <a:defRPr sz="1600"/>
            </a:lvl2pPr>
            <a:lvl3pPr marL="228594" indent="914377">
              <a:buClrTx/>
              <a:buSzTx/>
              <a:buFontTx/>
              <a:buNone/>
              <a:defRPr sz="1600"/>
            </a:lvl3pPr>
            <a:lvl4pPr marL="228594" indent="1371566">
              <a:buClrTx/>
              <a:buSzTx/>
              <a:buFontTx/>
              <a:buNone/>
              <a:defRPr sz="1600"/>
            </a:lvl4pPr>
            <a:lvl5pPr marL="228594" indent="1828754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4"/>
            <a:ext cx="4351339" cy="10515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90604" y="6400435"/>
            <a:ext cx="363198" cy="276956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0280F-D7E8-5CB7-D9EA-8A583F95DA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735" y="6321938"/>
            <a:ext cx="3674469" cy="4339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189" marR="0" indent="-3428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26" marR="0" indent="-40004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22" marR="0" indent="-480048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250" marR="0" indent="-533387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438" marR="0" indent="-533387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627" marR="0" indent="-533387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815" marR="0" indent="-533387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004" marR="0" indent="-533387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192" marR="0" indent="-533387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s://atlas.cern/" TargetMode="External"/><Relationship Id="rId18" Type="http://schemas.openxmlformats.org/officeDocument/2006/relationships/hyperlink" Target="http://lhcb.web.cern.ch/" TargetMode="External"/><Relationship Id="rId26" Type="http://schemas.openxmlformats.org/officeDocument/2006/relationships/hyperlink" Target="https://t2k-experiment.org/" TargetMode="External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jpeg"/><Relationship Id="rId25" Type="http://schemas.openxmlformats.org/officeDocument/2006/relationships/image" Target="../media/image25.jpe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20.jpeg"/><Relationship Id="rId20" Type="http://schemas.openxmlformats.org/officeDocument/2006/relationships/hyperlink" Target="https://next.ific.uv.es/nex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m3net.org/" TargetMode="External"/><Relationship Id="rId11" Type="http://schemas.openxmlformats.org/officeDocument/2006/relationships/hyperlink" Target="https://www.dunescience.org/" TargetMode="External"/><Relationship Id="rId24" Type="http://schemas.openxmlformats.org/officeDocument/2006/relationships/hyperlink" Target="https://www.riken.jp/en/research/labs/aip/" TargetMode="External"/><Relationship Id="rId5" Type="http://schemas.openxmlformats.org/officeDocument/2006/relationships/image" Target="../media/image14.jpeg"/><Relationship Id="rId15" Type="http://schemas.openxmlformats.org/officeDocument/2006/relationships/hyperlink" Target="https://home.cern/science/experiments/moedal" TargetMode="External"/><Relationship Id="rId23" Type="http://schemas.openxmlformats.org/officeDocument/2006/relationships/image" Target="../media/image24.png"/><Relationship Id="rId28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2.jpeg"/><Relationship Id="rId4" Type="http://schemas.openxmlformats.org/officeDocument/2006/relationships/hyperlink" Target="https://fair-center.eu/" TargetMode="External"/><Relationship Id="rId9" Type="http://schemas.openxmlformats.org/officeDocument/2006/relationships/hyperlink" Target="https://ntof-exp.web.cern.ch/index.php?page=organization" TargetMode="External"/><Relationship Id="rId14" Type="http://schemas.openxmlformats.org/officeDocument/2006/relationships/image" Target="../media/image19.png"/><Relationship Id="rId22" Type="http://schemas.openxmlformats.org/officeDocument/2006/relationships/hyperlink" Target="https://www.belle2.org/" TargetMode="External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adroTexto 7"/>
          <p:cNvSpPr txBox="1"/>
          <p:nvPr/>
        </p:nvSpPr>
        <p:spPr>
          <a:xfrm>
            <a:off x="4871612" y="1042721"/>
            <a:ext cx="676106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6000" dirty="0"/>
              <a:t>Introducción al IFIC</a:t>
            </a:r>
            <a:endParaRPr sz="6000" dirty="0"/>
          </a:p>
        </p:txBody>
      </p: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F8881B43-ACAA-945C-968A-0A943A31D64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7805" t="10637" r="1346" b="4059"/>
          <a:stretch/>
        </p:blipFill>
        <p:spPr>
          <a:xfrm>
            <a:off x="559325" y="1208317"/>
            <a:ext cx="3966955" cy="371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CDC542E-D194-DBC1-3E0B-1E73C2020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66" y="2342656"/>
            <a:ext cx="4128702" cy="38806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1E37F2-F51C-EE36-6C6F-1D6946D6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62" y="2247324"/>
            <a:ext cx="3565159" cy="104212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BC21A9A-881A-A795-D4EA-1576C8D8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301"/>
            <a:ext cx="12192000" cy="960457"/>
          </a:xfrm>
          <a:noFill/>
        </p:spPr>
        <p:txBody>
          <a:bodyPr>
            <a:normAutofit/>
          </a:bodyPr>
          <a:lstStyle/>
          <a:p>
            <a:pPr algn="ctr"/>
            <a:r>
              <a:rPr lang="es-ES_tradnl" sz="36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Instituto de Física Corpuscular (IFIC)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AA1B9A0-B5AE-CA2B-3684-0EB43A64A324}"/>
              </a:ext>
            </a:extLst>
          </p:cNvPr>
          <p:cNvSpPr/>
          <p:nvPr/>
        </p:nvSpPr>
        <p:spPr>
          <a:xfrm>
            <a:off x="2" y="1521827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>
                <a:solidFill>
                  <a:schemeClr val="bg1"/>
                </a:solidFill>
              </a:rPr>
              <a:t>El IFIC es un instituto de investigación </a:t>
            </a:r>
            <a:r>
              <a:rPr lang="es-ES_tradnl" sz="2800" b="1" dirty="0">
                <a:solidFill>
                  <a:schemeClr val="bg1"/>
                </a:solidFill>
              </a:rPr>
              <a:t>mixto</a:t>
            </a:r>
            <a:r>
              <a:rPr lang="es-ES_tradnl" sz="2800" dirty="0">
                <a:solidFill>
                  <a:schemeClr val="bg1"/>
                </a:solidFill>
              </a:rPr>
              <a:t>, pertenece 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718D96B-AB16-821E-0BA2-925E6A0025F8}"/>
              </a:ext>
            </a:extLst>
          </p:cNvPr>
          <p:cNvSpPr/>
          <p:nvPr/>
        </p:nvSpPr>
        <p:spPr>
          <a:xfrm>
            <a:off x="722938" y="3396515"/>
            <a:ext cx="49688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"/>
            </a:pPr>
            <a:r>
              <a:rPr lang="es-ES_tradnl" sz="2400" dirty="0">
                <a:solidFill>
                  <a:schemeClr val="bg1"/>
                </a:solidFill>
              </a:rPr>
              <a:t> La mayor institución dedicada a la investigación en España </a:t>
            </a:r>
          </a:p>
          <a:p>
            <a:r>
              <a:rPr lang="es-ES_tradnl" sz="2400" dirty="0">
                <a:solidFill>
                  <a:schemeClr val="bg1"/>
                </a:solidFill>
              </a:rPr>
              <a:t>(3ª en Europa)</a:t>
            </a:r>
          </a:p>
          <a:p>
            <a:pPr>
              <a:buFont typeface="Wingdings" charset="2"/>
              <a:buChar char=""/>
            </a:pPr>
            <a:r>
              <a:rPr lang="es-ES_tradnl" sz="2400" dirty="0">
                <a:solidFill>
                  <a:schemeClr val="bg1"/>
                </a:solidFill>
              </a:rPr>
              <a:t> 120 institutos de investigación </a:t>
            </a:r>
          </a:p>
          <a:p>
            <a:r>
              <a:rPr lang="es-ES_tradnl" sz="2400" dirty="0">
                <a:solidFill>
                  <a:schemeClr val="bg1"/>
                </a:solidFill>
              </a:rPr>
              <a:t>(11 en la CV)</a:t>
            </a:r>
          </a:p>
          <a:p>
            <a:pPr>
              <a:buFont typeface="Wingdings" charset="2"/>
              <a:buChar char=""/>
            </a:pPr>
            <a:r>
              <a:rPr lang="es-ES_tradnl" sz="2400" dirty="0">
                <a:solidFill>
                  <a:schemeClr val="bg1"/>
                </a:solidFill>
              </a:rPr>
              <a:t> Multidisciplinar</a:t>
            </a:r>
          </a:p>
          <a:p>
            <a:r>
              <a:rPr lang="es-ES_tradnl" sz="2400" dirty="0">
                <a:solidFill>
                  <a:schemeClr val="bg1"/>
                </a:solidFill>
              </a:rPr>
              <a:t>(muchos temas)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F467C61-F6CF-6973-ABF2-2894C741531A}"/>
              </a:ext>
            </a:extLst>
          </p:cNvPr>
          <p:cNvSpPr/>
          <p:nvPr/>
        </p:nvSpPr>
        <p:spPr>
          <a:xfrm>
            <a:off x="6351433" y="3421767"/>
            <a:ext cx="4809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"/>
            </a:pPr>
            <a:r>
              <a:rPr lang="es-ES_tradnl" sz="2400" dirty="0">
                <a:solidFill>
                  <a:schemeClr val="bg1"/>
                </a:solidFill>
              </a:rPr>
              <a:t> Una de las más importantes de España (desde 1499)</a:t>
            </a:r>
          </a:p>
          <a:p>
            <a:pPr>
              <a:buFont typeface="Wingdings" charset="2"/>
              <a:buChar char=""/>
            </a:pPr>
            <a:r>
              <a:rPr lang="es-ES_tradnl" sz="2400" dirty="0">
                <a:solidFill>
                  <a:schemeClr val="bg1"/>
                </a:solidFill>
              </a:rPr>
              <a:t> 58.000 estudiantes</a:t>
            </a:r>
          </a:p>
          <a:p>
            <a:pPr>
              <a:buFont typeface="Wingdings" charset="2"/>
              <a:buChar char=""/>
            </a:pPr>
            <a:r>
              <a:rPr lang="es-ES_tradnl" sz="2400" dirty="0">
                <a:solidFill>
                  <a:schemeClr val="bg1"/>
                </a:solidFill>
              </a:rPr>
              <a:t> 3 campus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C437A0-91CB-02BB-E218-78F8B251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933" y="5128813"/>
            <a:ext cx="1946327" cy="945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B4D817-831F-5EB5-6544-4FA8134F2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159" y="4991427"/>
            <a:ext cx="1832429" cy="14612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4302290-477C-3FAC-F3B6-FB2BF4A72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172" y="2276840"/>
            <a:ext cx="4097544" cy="992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126795E-FD76-7E5F-3EEF-4A7BAA571E98}"/>
              </a:ext>
            </a:extLst>
          </p:cNvPr>
          <p:cNvSpPr txBox="1">
            <a:spLocks/>
          </p:cNvSpPr>
          <p:nvPr/>
        </p:nvSpPr>
        <p:spPr>
          <a:xfrm>
            <a:off x="0" y="817917"/>
            <a:ext cx="12192000" cy="96045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 hangingPunct="1"/>
            <a:r>
              <a:rPr lang="es-ES_tradnl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s-ES_tradnl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ific.uv.es</a:t>
            </a:r>
            <a:r>
              <a:rPr lang="es-ES_tradnl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8137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05;p81">
            <a:extLst>
              <a:ext uri="{FF2B5EF4-FFF2-40B4-BE49-F238E27FC236}">
                <a16:creationId xmlns:a16="http://schemas.microsoft.com/office/drawing/2014/main" id="{38AFB997-7340-64C0-524B-A90A6404CE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9445" y="369371"/>
            <a:ext cx="2381571" cy="17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9;p13">
            <a:extLst>
              <a:ext uri="{FF2B5EF4-FFF2-40B4-BE49-F238E27FC236}">
                <a16:creationId xmlns:a16="http://schemas.microsoft.com/office/drawing/2014/main" id="{3D37F97C-5806-5023-F1FD-00223BA4AFF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309" y="2098057"/>
            <a:ext cx="3305707" cy="21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6C1B7AB5-1A34-4815-AE5B-163A52CA73C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346" y="365771"/>
            <a:ext cx="2741745" cy="20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10">
            <a:extLst>
              <a:ext uri="{FF2B5EF4-FFF2-40B4-BE49-F238E27FC236}">
                <a16:creationId xmlns:a16="http://schemas.microsoft.com/office/drawing/2014/main" id="{ACD69F01-6EA0-EC81-9B6B-12FF1C1BFBF3}"/>
              </a:ext>
            </a:extLst>
          </p:cNvPr>
          <p:cNvSpPr/>
          <p:nvPr/>
        </p:nvSpPr>
        <p:spPr>
          <a:xfrm>
            <a:off x="782075" y="4250443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Investigación, </a:t>
            </a:r>
            <a:r>
              <a:rPr lang="es-ES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experimental</a:t>
            </a:r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s-ES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teórica</a:t>
            </a:r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en física de partículas, </a:t>
            </a:r>
            <a:r>
              <a:rPr lang="es-ES" sz="2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Astropartículas</a:t>
            </a:r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Nuclear, y sus </a:t>
            </a:r>
            <a:r>
              <a:rPr lang="es-ES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aplicaciones</a:t>
            </a:r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 Física Médica y otros campos de la Ciencia y Tecnología</a:t>
            </a:r>
            <a:endParaRPr lang="es-ES" sz="2600" dirty="0">
              <a:solidFill>
                <a:schemeClr val="bg1"/>
              </a:solidFill>
              <a:latin typeface="+mn-lt"/>
              <a:ea typeface="Chalkduster" charset="0"/>
              <a:cs typeface="Chalkduster" charset="0"/>
            </a:endParaRPr>
          </a:p>
        </p:txBody>
      </p:sp>
      <p:sp>
        <p:nvSpPr>
          <p:cNvPr id="2" name="CuadroTexto 9">
            <a:extLst>
              <a:ext uri="{FF2B5EF4-FFF2-40B4-BE49-F238E27FC236}">
                <a16:creationId xmlns:a16="http://schemas.microsoft.com/office/drawing/2014/main" id="{CD630CDC-4F3C-B5AA-883E-AD033AC16708}"/>
              </a:ext>
            </a:extLst>
          </p:cNvPr>
          <p:cNvSpPr txBox="1"/>
          <p:nvPr/>
        </p:nvSpPr>
        <p:spPr>
          <a:xfrm>
            <a:off x="8348931" y="3542783"/>
            <a:ext cx="2529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Nunito Sans Normal" pitchFamily="2" charset="77"/>
              </a:rPr>
              <a:t>2015-19, 2024-30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399787-60E0-8F85-6A04-210EAD8D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924" y="2401800"/>
            <a:ext cx="2529723" cy="121776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F78C1ED-CCED-0803-6EB2-56F83CDBD1E4}"/>
              </a:ext>
            </a:extLst>
          </p:cNvPr>
          <p:cNvSpPr txBox="1"/>
          <p:nvPr/>
        </p:nvSpPr>
        <p:spPr>
          <a:xfrm>
            <a:off x="7916342" y="4183641"/>
            <a:ext cx="3574885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Acreditado como </a:t>
            </a:r>
            <a:r>
              <a:rPr lang="es-ES" sz="2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Centro de Excelencia Severo Ochoa </a:t>
            </a:r>
            <a:r>
              <a:rPr lang="es-E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dos ocasiones</a:t>
            </a:r>
            <a:endParaRPr lang="es-ES" sz="2600" dirty="0"/>
          </a:p>
        </p:txBody>
      </p:sp>
    </p:spTree>
    <p:extLst>
      <p:ext uri="{BB962C8B-B14F-4D97-AF65-F5344CB8AC3E}">
        <p14:creationId xmlns:p14="http://schemas.microsoft.com/office/powerpoint/2010/main" val="39680984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upo 126">
            <a:extLst>
              <a:ext uri="{FF2B5EF4-FFF2-40B4-BE49-F238E27FC236}">
                <a16:creationId xmlns:a16="http://schemas.microsoft.com/office/drawing/2014/main" id="{63A085FD-96EE-3E91-60EE-C362A77DAE33}"/>
              </a:ext>
            </a:extLst>
          </p:cNvPr>
          <p:cNvGrpSpPr/>
          <p:nvPr/>
        </p:nvGrpSpPr>
        <p:grpSpPr>
          <a:xfrm>
            <a:off x="-5072" y="941585"/>
            <a:ext cx="12176294" cy="5383530"/>
            <a:chOff x="-5072" y="731520"/>
            <a:chExt cx="12176294" cy="5383530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2FCC4135-563B-E4DB-8287-9C3959C582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2975341"/>
                </p:ext>
              </p:extLst>
            </p:nvPr>
          </p:nvGraphicFramePr>
          <p:xfrm>
            <a:off x="-5072" y="731520"/>
            <a:ext cx="12176294" cy="5383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11568254" imgH="6158730" progId="">
                    <p:embed/>
                  </p:oleObj>
                </mc:Choice>
                <mc:Fallback>
                  <p:oleObj name="Image" r:id="rId2" imgW="11568254" imgH="6158730" progId="">
                    <p:embed/>
                    <p:pic>
                      <p:nvPicPr>
                        <p:cNvPr id="4301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072" y="731520"/>
                          <a:ext cx="12176294" cy="53835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0" name="Picture 19" descr="Picture 19">
              <a:hlinkClick r:id="rId4"/>
              <a:extLst>
                <a:ext uri="{FF2B5EF4-FFF2-40B4-BE49-F238E27FC236}">
                  <a16:creationId xmlns:a16="http://schemas.microsoft.com/office/drawing/2014/main" id="{F71E8906-6586-FDF8-611D-88EB0345E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1365" y="1453603"/>
              <a:ext cx="628328" cy="585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Picture 21" descr="Picture 21">
              <a:hlinkClick r:id="rId6"/>
              <a:extLst>
                <a:ext uri="{FF2B5EF4-FFF2-40B4-BE49-F238E27FC236}">
                  <a16:creationId xmlns:a16="http://schemas.microsoft.com/office/drawing/2014/main" id="{AA60CF37-A6B7-7CC5-D9EF-0F71CF426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7451" y="5448336"/>
              <a:ext cx="2047640" cy="58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Picture 27" descr="Picture 27">
              <a:extLst>
                <a:ext uri="{FF2B5EF4-FFF2-40B4-BE49-F238E27FC236}">
                  <a16:creationId xmlns:a16="http://schemas.microsoft.com/office/drawing/2014/main" id="{5E718CC7-B300-1A00-EA71-22F606B69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7221" y="3450225"/>
              <a:ext cx="654757" cy="825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Picture 31" descr="Picture 31">
              <a:hlinkClick r:id="rId9"/>
              <a:extLst>
                <a:ext uri="{FF2B5EF4-FFF2-40B4-BE49-F238E27FC236}">
                  <a16:creationId xmlns:a16="http://schemas.microsoft.com/office/drawing/2014/main" id="{B94A4483-5316-5131-F697-3E6DF077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4160" y="2572648"/>
              <a:ext cx="933830" cy="53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4" name="Grupo 123">
              <a:extLst>
                <a:ext uri="{FF2B5EF4-FFF2-40B4-BE49-F238E27FC236}">
                  <a16:creationId xmlns:a16="http://schemas.microsoft.com/office/drawing/2014/main" id="{027E8CE0-9220-B2D8-6D0E-148EFA389B89}"/>
                </a:ext>
              </a:extLst>
            </p:cNvPr>
            <p:cNvGrpSpPr/>
            <p:nvPr/>
          </p:nvGrpSpPr>
          <p:grpSpPr>
            <a:xfrm>
              <a:off x="1849476" y="2019331"/>
              <a:ext cx="1129832" cy="2396373"/>
              <a:chOff x="774715" y="1766517"/>
              <a:chExt cx="1129832" cy="2396373"/>
            </a:xfrm>
          </p:grpSpPr>
          <p:sp>
            <p:nvSpPr>
              <p:cNvPr id="74" name="Elipse 22">
                <a:extLst>
                  <a:ext uri="{FF2B5EF4-FFF2-40B4-BE49-F238E27FC236}">
                    <a16:creationId xmlns:a16="http://schemas.microsoft.com/office/drawing/2014/main" id="{96AFA048-3300-AE8A-AA36-15841D2D6C38}"/>
                  </a:ext>
                </a:extLst>
              </p:cNvPr>
              <p:cNvSpPr/>
              <p:nvPr/>
            </p:nvSpPr>
            <p:spPr>
              <a:xfrm>
                <a:off x="1778346" y="1766517"/>
                <a:ext cx="126201" cy="117567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051"/>
              </a:p>
            </p:txBody>
          </p:sp>
          <p:grpSp>
            <p:nvGrpSpPr>
              <p:cNvPr id="123" name="Grupo 122">
                <a:extLst>
                  <a:ext uri="{FF2B5EF4-FFF2-40B4-BE49-F238E27FC236}">
                    <a16:creationId xmlns:a16="http://schemas.microsoft.com/office/drawing/2014/main" id="{E7B37E03-A975-CD1A-7959-1031E76A501E}"/>
                  </a:ext>
                </a:extLst>
              </p:cNvPr>
              <p:cNvGrpSpPr/>
              <p:nvPr/>
            </p:nvGrpSpPr>
            <p:grpSpPr>
              <a:xfrm>
                <a:off x="774715" y="1821954"/>
                <a:ext cx="1129831" cy="2340936"/>
                <a:chOff x="774715" y="1821954"/>
                <a:chExt cx="1129831" cy="2340936"/>
              </a:xfrm>
            </p:grpSpPr>
            <p:sp>
              <p:nvSpPr>
                <p:cNvPr id="75" name="Conector recto 24">
                  <a:extLst>
                    <a:ext uri="{FF2B5EF4-FFF2-40B4-BE49-F238E27FC236}">
                      <a16:creationId xmlns:a16="http://schemas.microsoft.com/office/drawing/2014/main" id="{AF9C9746-14FF-1F8B-5EFB-023560628F06}"/>
                    </a:ext>
                  </a:extLst>
                </p:cNvPr>
                <p:cNvSpPr/>
                <p:nvPr/>
              </p:nvSpPr>
              <p:spPr>
                <a:xfrm flipV="1">
                  <a:off x="1321648" y="1821954"/>
                  <a:ext cx="1" cy="1902388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051"/>
                </a:p>
              </p:txBody>
            </p:sp>
            <p:sp>
              <p:nvSpPr>
                <p:cNvPr id="76" name="Conector recto 26">
                  <a:extLst>
                    <a:ext uri="{FF2B5EF4-FFF2-40B4-BE49-F238E27FC236}">
                      <a16:creationId xmlns:a16="http://schemas.microsoft.com/office/drawing/2014/main" id="{86345D40-5F73-7EC3-3FA5-83A56D66DF84}"/>
                    </a:ext>
                  </a:extLst>
                </p:cNvPr>
                <p:cNvSpPr/>
                <p:nvPr/>
              </p:nvSpPr>
              <p:spPr>
                <a:xfrm>
                  <a:off x="1321648" y="1821955"/>
                  <a:ext cx="476160" cy="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051"/>
                </a:p>
              </p:txBody>
            </p:sp>
            <p:pic>
              <p:nvPicPr>
                <p:cNvPr id="77" name="Picture 17" descr="Picture 17">
                  <a:hlinkClick r:id="rId11"/>
                  <a:extLst>
                    <a:ext uri="{FF2B5EF4-FFF2-40B4-BE49-F238E27FC236}">
                      <a16:creationId xmlns:a16="http://schemas.microsoft.com/office/drawing/2014/main" id="{7929D04A-4BB7-DDB0-D5A9-DBDC95445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4715" y="3463560"/>
                  <a:ext cx="1129831" cy="6993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78" name="Elipse 28">
              <a:extLst>
                <a:ext uri="{FF2B5EF4-FFF2-40B4-BE49-F238E27FC236}">
                  <a16:creationId xmlns:a16="http://schemas.microsoft.com/office/drawing/2014/main" id="{94F3050A-0AFB-F94F-0E7D-3A9C3B06D897}"/>
                </a:ext>
              </a:extLst>
            </p:cNvPr>
            <p:cNvSpPr/>
            <p:nvPr/>
          </p:nvSpPr>
          <p:spPr>
            <a:xfrm>
              <a:off x="5653249" y="2019329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79" name="Conector recto 30">
              <a:extLst>
                <a:ext uri="{FF2B5EF4-FFF2-40B4-BE49-F238E27FC236}">
                  <a16:creationId xmlns:a16="http://schemas.microsoft.com/office/drawing/2014/main" id="{A011E31A-D0E5-41D4-F0A8-2F228BE1238F}"/>
                </a:ext>
              </a:extLst>
            </p:cNvPr>
            <p:cNvSpPr/>
            <p:nvPr/>
          </p:nvSpPr>
          <p:spPr>
            <a:xfrm flipV="1">
              <a:off x="4101682" y="2074766"/>
              <a:ext cx="1" cy="362850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80" name="Conector recto 32">
              <a:extLst>
                <a:ext uri="{FF2B5EF4-FFF2-40B4-BE49-F238E27FC236}">
                  <a16:creationId xmlns:a16="http://schemas.microsoft.com/office/drawing/2014/main" id="{79DC1EC3-6CA4-2EBA-943F-323F8E896FE6}"/>
                </a:ext>
              </a:extLst>
            </p:cNvPr>
            <p:cNvSpPr/>
            <p:nvPr/>
          </p:nvSpPr>
          <p:spPr>
            <a:xfrm>
              <a:off x="4101682" y="2074767"/>
              <a:ext cx="1571029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81" name="Elipse 34">
              <a:extLst>
                <a:ext uri="{FF2B5EF4-FFF2-40B4-BE49-F238E27FC236}">
                  <a16:creationId xmlns:a16="http://schemas.microsoft.com/office/drawing/2014/main" id="{2D4575C5-D015-B67C-1CC2-02706DB34080}"/>
                </a:ext>
              </a:extLst>
            </p:cNvPr>
            <p:cNvSpPr/>
            <p:nvPr/>
          </p:nvSpPr>
          <p:spPr>
            <a:xfrm>
              <a:off x="6003348" y="1845217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82" name="Conector recto 36">
              <a:extLst>
                <a:ext uri="{FF2B5EF4-FFF2-40B4-BE49-F238E27FC236}">
                  <a16:creationId xmlns:a16="http://schemas.microsoft.com/office/drawing/2014/main" id="{81802D0F-69F4-44E2-45DB-0ECD27F7206B}"/>
                </a:ext>
              </a:extLst>
            </p:cNvPr>
            <p:cNvSpPr/>
            <p:nvPr/>
          </p:nvSpPr>
          <p:spPr>
            <a:xfrm flipV="1">
              <a:off x="5870112" y="1903999"/>
              <a:ext cx="1" cy="81548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pic>
          <p:nvPicPr>
            <p:cNvPr id="83" name="Picture 2" descr="Picture 2">
              <a:hlinkClick r:id="rId13"/>
              <a:extLst>
                <a:ext uri="{FF2B5EF4-FFF2-40B4-BE49-F238E27FC236}">
                  <a16:creationId xmlns:a16="http://schemas.microsoft.com/office/drawing/2014/main" id="{B3CF525C-5B86-D8D2-FF48-70AEC38AA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35571" y="4065994"/>
              <a:ext cx="1250623" cy="613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Conector recto 45">
              <a:extLst>
                <a:ext uri="{FF2B5EF4-FFF2-40B4-BE49-F238E27FC236}">
                  <a16:creationId xmlns:a16="http://schemas.microsoft.com/office/drawing/2014/main" id="{462302A5-1668-8A8B-BB6D-C4B8C64604B1}"/>
                </a:ext>
              </a:extLst>
            </p:cNvPr>
            <p:cNvSpPr/>
            <p:nvPr/>
          </p:nvSpPr>
          <p:spPr>
            <a:xfrm flipV="1">
              <a:off x="6597008" y="2336548"/>
              <a:ext cx="1" cy="311178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85" name="Elipse 44">
              <a:extLst>
                <a:ext uri="{FF2B5EF4-FFF2-40B4-BE49-F238E27FC236}">
                  <a16:creationId xmlns:a16="http://schemas.microsoft.com/office/drawing/2014/main" id="{7BCCCCDF-B9F6-56DE-5C44-E42C618E0130}"/>
                </a:ext>
              </a:extLst>
            </p:cNvPr>
            <p:cNvSpPr/>
            <p:nvPr/>
          </p:nvSpPr>
          <p:spPr>
            <a:xfrm>
              <a:off x="6331695" y="2281110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86" name="Conector recto 46">
              <a:extLst>
                <a:ext uri="{FF2B5EF4-FFF2-40B4-BE49-F238E27FC236}">
                  <a16:creationId xmlns:a16="http://schemas.microsoft.com/office/drawing/2014/main" id="{CC4812F8-AD01-5359-E073-4CD861425C51}"/>
                </a:ext>
              </a:extLst>
            </p:cNvPr>
            <p:cNvSpPr/>
            <p:nvPr/>
          </p:nvSpPr>
          <p:spPr>
            <a:xfrm>
              <a:off x="6394794" y="2336548"/>
              <a:ext cx="202214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87" name="Conector recto 48">
              <a:extLst>
                <a:ext uri="{FF2B5EF4-FFF2-40B4-BE49-F238E27FC236}">
                  <a16:creationId xmlns:a16="http://schemas.microsoft.com/office/drawing/2014/main" id="{F5C319B9-E03E-9C91-4BC4-E2699C32ED2A}"/>
                </a:ext>
              </a:extLst>
            </p:cNvPr>
            <p:cNvSpPr/>
            <p:nvPr/>
          </p:nvSpPr>
          <p:spPr>
            <a:xfrm flipV="1">
              <a:off x="6695565" y="2118565"/>
              <a:ext cx="1" cy="153269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88" name="Elipse 50">
              <a:extLst>
                <a:ext uri="{FF2B5EF4-FFF2-40B4-BE49-F238E27FC236}">
                  <a16:creationId xmlns:a16="http://schemas.microsoft.com/office/drawing/2014/main" id="{122E89C1-978B-685C-5198-257814D97B9F}"/>
                </a:ext>
              </a:extLst>
            </p:cNvPr>
            <p:cNvSpPr/>
            <p:nvPr/>
          </p:nvSpPr>
          <p:spPr>
            <a:xfrm>
              <a:off x="6363699" y="2063127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89" name="Conector recto 51">
              <a:extLst>
                <a:ext uri="{FF2B5EF4-FFF2-40B4-BE49-F238E27FC236}">
                  <a16:creationId xmlns:a16="http://schemas.microsoft.com/office/drawing/2014/main" id="{E58409B0-D74E-89E9-F58E-B2097268947B}"/>
                </a:ext>
              </a:extLst>
            </p:cNvPr>
            <p:cNvSpPr/>
            <p:nvPr/>
          </p:nvSpPr>
          <p:spPr>
            <a:xfrm>
              <a:off x="6426799" y="2118565"/>
              <a:ext cx="272345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0" name="Conector recto 52">
              <a:extLst>
                <a:ext uri="{FF2B5EF4-FFF2-40B4-BE49-F238E27FC236}">
                  <a16:creationId xmlns:a16="http://schemas.microsoft.com/office/drawing/2014/main" id="{39418CE1-CF89-7BB1-151C-480981ED02D6}"/>
                </a:ext>
              </a:extLst>
            </p:cNvPr>
            <p:cNvSpPr/>
            <p:nvPr/>
          </p:nvSpPr>
          <p:spPr>
            <a:xfrm flipV="1">
              <a:off x="6980938" y="1910638"/>
              <a:ext cx="1" cy="102304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1" name="Conector recto 55">
              <a:extLst>
                <a:ext uri="{FF2B5EF4-FFF2-40B4-BE49-F238E27FC236}">
                  <a16:creationId xmlns:a16="http://schemas.microsoft.com/office/drawing/2014/main" id="{E9F3466B-09C4-9D4E-7C89-CC47426811F0}"/>
                </a:ext>
              </a:extLst>
            </p:cNvPr>
            <p:cNvSpPr/>
            <p:nvPr/>
          </p:nvSpPr>
          <p:spPr>
            <a:xfrm>
              <a:off x="6700109" y="3655299"/>
              <a:ext cx="561658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2" name="Conector recto 57">
              <a:extLst>
                <a:ext uri="{FF2B5EF4-FFF2-40B4-BE49-F238E27FC236}">
                  <a16:creationId xmlns:a16="http://schemas.microsoft.com/office/drawing/2014/main" id="{A49DE6DA-4803-DECA-1EDB-DCD7BA223965}"/>
                </a:ext>
              </a:extLst>
            </p:cNvPr>
            <p:cNvSpPr/>
            <p:nvPr/>
          </p:nvSpPr>
          <p:spPr>
            <a:xfrm>
              <a:off x="6980938" y="2933682"/>
              <a:ext cx="561658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3" name="Elipse 66">
              <a:extLst>
                <a:ext uri="{FF2B5EF4-FFF2-40B4-BE49-F238E27FC236}">
                  <a16:creationId xmlns:a16="http://schemas.microsoft.com/office/drawing/2014/main" id="{38F87B3D-DC6F-6BD7-E3AE-22548155776E}"/>
                </a:ext>
              </a:extLst>
            </p:cNvPr>
            <p:cNvSpPr/>
            <p:nvPr/>
          </p:nvSpPr>
          <p:spPr>
            <a:xfrm>
              <a:off x="5997412" y="1688116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94" name="Conector recto 67">
              <a:extLst>
                <a:ext uri="{FF2B5EF4-FFF2-40B4-BE49-F238E27FC236}">
                  <a16:creationId xmlns:a16="http://schemas.microsoft.com/office/drawing/2014/main" id="{6B3DA137-FEDA-7B7D-DB2A-C9F31BEFB942}"/>
                </a:ext>
              </a:extLst>
            </p:cNvPr>
            <p:cNvSpPr/>
            <p:nvPr/>
          </p:nvSpPr>
          <p:spPr>
            <a:xfrm flipV="1">
              <a:off x="6261411" y="1109465"/>
              <a:ext cx="1" cy="79759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5" name="Conector recto 68">
              <a:extLst>
                <a:ext uri="{FF2B5EF4-FFF2-40B4-BE49-F238E27FC236}">
                  <a16:creationId xmlns:a16="http://schemas.microsoft.com/office/drawing/2014/main" id="{1E978D10-12E6-879B-F2D9-19AE592396F9}"/>
                </a:ext>
              </a:extLst>
            </p:cNvPr>
            <p:cNvSpPr/>
            <p:nvPr/>
          </p:nvSpPr>
          <p:spPr>
            <a:xfrm flipV="1">
              <a:off x="4729692" y="1743554"/>
              <a:ext cx="1287182" cy="27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6" name="Conector recto 73">
              <a:extLst>
                <a:ext uri="{FF2B5EF4-FFF2-40B4-BE49-F238E27FC236}">
                  <a16:creationId xmlns:a16="http://schemas.microsoft.com/office/drawing/2014/main" id="{FA56AEB4-3505-240F-D249-D4795E200197}"/>
                </a:ext>
              </a:extLst>
            </p:cNvPr>
            <p:cNvSpPr/>
            <p:nvPr/>
          </p:nvSpPr>
          <p:spPr>
            <a:xfrm flipV="1">
              <a:off x="6838074" y="951211"/>
              <a:ext cx="1" cy="95942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7" name="Conector recto 78">
              <a:extLst>
                <a:ext uri="{FF2B5EF4-FFF2-40B4-BE49-F238E27FC236}">
                  <a16:creationId xmlns:a16="http://schemas.microsoft.com/office/drawing/2014/main" id="{03349611-28C4-F1A3-C290-CE3B31443D9D}"/>
                </a:ext>
              </a:extLst>
            </p:cNvPr>
            <p:cNvSpPr/>
            <p:nvPr/>
          </p:nvSpPr>
          <p:spPr>
            <a:xfrm>
              <a:off x="6838073" y="951209"/>
              <a:ext cx="942104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98" name="Conector recto 82">
              <a:extLst>
                <a:ext uri="{FF2B5EF4-FFF2-40B4-BE49-F238E27FC236}">
                  <a16:creationId xmlns:a16="http://schemas.microsoft.com/office/drawing/2014/main" id="{64B8B7E6-A4D4-FDC9-1D06-966AF9E4685A}"/>
                </a:ext>
              </a:extLst>
            </p:cNvPr>
            <p:cNvSpPr/>
            <p:nvPr/>
          </p:nvSpPr>
          <p:spPr>
            <a:xfrm flipV="1">
              <a:off x="5591802" y="2703716"/>
              <a:ext cx="1" cy="151605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102" name="Conector recto 88">
              <a:extLst>
                <a:ext uri="{FF2B5EF4-FFF2-40B4-BE49-F238E27FC236}">
                  <a16:creationId xmlns:a16="http://schemas.microsoft.com/office/drawing/2014/main" id="{F53F2728-C204-0A36-4983-02120881982B}"/>
                </a:ext>
              </a:extLst>
            </p:cNvPr>
            <p:cNvSpPr/>
            <p:nvPr/>
          </p:nvSpPr>
          <p:spPr>
            <a:xfrm>
              <a:off x="5872623" y="1907054"/>
              <a:ext cx="202214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103" name="Conector recto 105">
              <a:extLst>
                <a:ext uri="{FF2B5EF4-FFF2-40B4-BE49-F238E27FC236}">
                  <a16:creationId xmlns:a16="http://schemas.microsoft.com/office/drawing/2014/main" id="{9F428ED8-01E0-1153-A1D5-B36869A5347D}"/>
                </a:ext>
              </a:extLst>
            </p:cNvPr>
            <p:cNvSpPr/>
            <p:nvPr/>
          </p:nvSpPr>
          <p:spPr>
            <a:xfrm>
              <a:off x="6032015" y="1910638"/>
              <a:ext cx="1424253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pic>
          <p:nvPicPr>
            <p:cNvPr id="104" name="Picture 29" descr="Picture 29">
              <a:hlinkClick r:id="rId15"/>
              <a:extLst>
                <a:ext uri="{FF2B5EF4-FFF2-40B4-BE49-F238E27FC236}">
                  <a16:creationId xmlns:a16="http://schemas.microsoft.com/office/drawing/2014/main" id="{1B2B6788-F63D-92D2-5523-2B23B529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92900" y="1435578"/>
              <a:ext cx="908881" cy="846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Picture 13" descr="Picture 13">
              <a:extLst>
                <a:ext uri="{FF2B5EF4-FFF2-40B4-BE49-F238E27FC236}">
                  <a16:creationId xmlns:a16="http://schemas.microsoft.com/office/drawing/2014/main" id="{A5BD7EDE-B39C-367F-6005-1C37166B4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56358" y="745831"/>
              <a:ext cx="1623228" cy="627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Picture 23" descr="Picture 23">
              <a:hlinkClick r:id="rId18"/>
              <a:extLst>
                <a:ext uri="{FF2B5EF4-FFF2-40B4-BE49-F238E27FC236}">
                  <a16:creationId xmlns:a16="http://schemas.microsoft.com/office/drawing/2014/main" id="{82E928F3-1197-B2BF-24F1-E596A8B87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36848" y="732696"/>
              <a:ext cx="832305" cy="540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icture 25" descr="Picture 25">
              <a:hlinkClick r:id="rId20"/>
              <a:extLst>
                <a:ext uri="{FF2B5EF4-FFF2-40B4-BE49-F238E27FC236}">
                  <a16:creationId xmlns:a16="http://schemas.microsoft.com/office/drawing/2014/main" id="{D790F568-D9D7-78C4-83AC-C24ED1313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39112" y="5385957"/>
              <a:ext cx="1313470" cy="545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Conector recto 116">
              <a:extLst>
                <a:ext uri="{FF2B5EF4-FFF2-40B4-BE49-F238E27FC236}">
                  <a16:creationId xmlns:a16="http://schemas.microsoft.com/office/drawing/2014/main" id="{6CA4D0A9-5E99-8A0D-7F43-9AEDD061CD32}"/>
                </a:ext>
              </a:extLst>
            </p:cNvPr>
            <p:cNvSpPr/>
            <p:nvPr/>
          </p:nvSpPr>
          <p:spPr>
            <a:xfrm flipV="1">
              <a:off x="10939803" y="2292358"/>
              <a:ext cx="1" cy="133344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109" name="Elipse 118">
              <a:extLst>
                <a:ext uri="{FF2B5EF4-FFF2-40B4-BE49-F238E27FC236}">
                  <a16:creationId xmlns:a16="http://schemas.microsoft.com/office/drawing/2014/main" id="{0AD2BC83-76EC-FD5C-90E1-CCF975869D2D}"/>
                </a:ext>
              </a:extLst>
            </p:cNvPr>
            <p:cNvSpPr/>
            <p:nvPr/>
          </p:nvSpPr>
          <p:spPr>
            <a:xfrm>
              <a:off x="10087424" y="2234138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110" name="Conector recto 119">
              <a:extLst>
                <a:ext uri="{FF2B5EF4-FFF2-40B4-BE49-F238E27FC236}">
                  <a16:creationId xmlns:a16="http://schemas.microsoft.com/office/drawing/2014/main" id="{1A8B2C2B-BB28-6C1E-D708-C89DF7C8CEDC}"/>
                </a:ext>
              </a:extLst>
            </p:cNvPr>
            <p:cNvSpPr/>
            <p:nvPr/>
          </p:nvSpPr>
          <p:spPr>
            <a:xfrm>
              <a:off x="10150523" y="2289577"/>
              <a:ext cx="78928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pic>
          <p:nvPicPr>
            <p:cNvPr id="111" name="Picture 4" descr="Picture 4">
              <a:hlinkClick r:id="rId22"/>
              <a:extLst>
                <a:ext uri="{FF2B5EF4-FFF2-40B4-BE49-F238E27FC236}">
                  <a16:creationId xmlns:a16="http://schemas.microsoft.com/office/drawing/2014/main" id="{EDC42D05-9E0C-686A-BE77-CAFA4A0E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11497" y="3339188"/>
              <a:ext cx="912293" cy="690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Elipse 122">
              <a:extLst>
                <a:ext uri="{FF2B5EF4-FFF2-40B4-BE49-F238E27FC236}">
                  <a16:creationId xmlns:a16="http://schemas.microsoft.com/office/drawing/2014/main" id="{EB01D4B4-04BF-381D-875C-AB10FB42B2A0}"/>
                </a:ext>
              </a:extLst>
            </p:cNvPr>
            <p:cNvSpPr/>
            <p:nvPr/>
          </p:nvSpPr>
          <p:spPr>
            <a:xfrm>
              <a:off x="10014894" y="2135084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113" name="Conector recto 124">
              <a:extLst>
                <a:ext uri="{FF2B5EF4-FFF2-40B4-BE49-F238E27FC236}">
                  <a16:creationId xmlns:a16="http://schemas.microsoft.com/office/drawing/2014/main" id="{6C488ADB-3A3A-94B3-ABC6-EC1E949F110F}"/>
                </a:ext>
              </a:extLst>
            </p:cNvPr>
            <p:cNvSpPr/>
            <p:nvPr/>
          </p:nvSpPr>
          <p:spPr>
            <a:xfrm flipV="1">
              <a:off x="9760644" y="2175832"/>
              <a:ext cx="1" cy="90159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114" name="Conector recto 126">
              <a:extLst>
                <a:ext uri="{FF2B5EF4-FFF2-40B4-BE49-F238E27FC236}">
                  <a16:creationId xmlns:a16="http://schemas.microsoft.com/office/drawing/2014/main" id="{51EEA5F1-F5EA-A37D-1CD9-551030656307}"/>
                </a:ext>
              </a:extLst>
            </p:cNvPr>
            <p:cNvSpPr/>
            <p:nvPr/>
          </p:nvSpPr>
          <p:spPr>
            <a:xfrm flipV="1">
              <a:off x="10486874" y="1208664"/>
              <a:ext cx="1" cy="93036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115" name="Conector recto 128">
              <a:extLst>
                <a:ext uri="{FF2B5EF4-FFF2-40B4-BE49-F238E27FC236}">
                  <a16:creationId xmlns:a16="http://schemas.microsoft.com/office/drawing/2014/main" id="{7675B171-BF40-9CBB-DCB8-37B4A2847393}"/>
                </a:ext>
              </a:extLst>
            </p:cNvPr>
            <p:cNvSpPr/>
            <p:nvPr/>
          </p:nvSpPr>
          <p:spPr>
            <a:xfrm>
              <a:off x="9760644" y="2176422"/>
              <a:ext cx="371024" cy="1427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pic>
          <p:nvPicPr>
            <p:cNvPr id="116" name="Picture 35" descr="Picture 35">
              <a:hlinkClick r:id="rId24"/>
              <a:extLst>
                <a:ext uri="{FF2B5EF4-FFF2-40B4-BE49-F238E27FC236}">
                  <a16:creationId xmlns:a16="http://schemas.microsoft.com/office/drawing/2014/main" id="{5684110C-B88B-47C7-2520-562B5A430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243461" y="2959536"/>
              <a:ext cx="1007888" cy="938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" name="Elipse 137">
              <a:extLst>
                <a:ext uri="{FF2B5EF4-FFF2-40B4-BE49-F238E27FC236}">
                  <a16:creationId xmlns:a16="http://schemas.microsoft.com/office/drawing/2014/main" id="{70465514-03A2-24F4-255F-2AC80E72E6A7}"/>
                </a:ext>
              </a:extLst>
            </p:cNvPr>
            <p:cNvSpPr/>
            <p:nvPr/>
          </p:nvSpPr>
          <p:spPr>
            <a:xfrm>
              <a:off x="10150523" y="2063127"/>
              <a:ext cx="126201" cy="11756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sp>
          <p:nvSpPr>
            <p:cNvPr id="118" name="Conector recto 138">
              <a:extLst>
                <a:ext uri="{FF2B5EF4-FFF2-40B4-BE49-F238E27FC236}">
                  <a16:creationId xmlns:a16="http://schemas.microsoft.com/office/drawing/2014/main" id="{3DFAC822-68FD-5ADE-D557-961CBC2A1F0B}"/>
                </a:ext>
              </a:extLst>
            </p:cNvPr>
            <p:cNvSpPr/>
            <p:nvPr/>
          </p:nvSpPr>
          <p:spPr>
            <a:xfrm>
              <a:off x="10286175" y="2128842"/>
              <a:ext cx="202214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sp>
          <p:nvSpPr>
            <p:cNvPr id="119" name="Rectángulo 139">
              <a:extLst>
                <a:ext uri="{FF2B5EF4-FFF2-40B4-BE49-F238E27FC236}">
                  <a16:creationId xmlns:a16="http://schemas.microsoft.com/office/drawing/2014/main" id="{7102D902-94A8-AFDF-D126-FD9AF301E5F7}"/>
                </a:ext>
              </a:extLst>
            </p:cNvPr>
            <p:cNvSpPr/>
            <p:nvPr/>
          </p:nvSpPr>
          <p:spPr>
            <a:xfrm>
              <a:off x="9688950" y="748018"/>
              <a:ext cx="1371530" cy="6894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051"/>
            </a:p>
          </p:txBody>
        </p:sp>
        <p:pic>
          <p:nvPicPr>
            <p:cNvPr id="120" name="Imagen 131" descr="Imagen 131">
              <a:hlinkClick r:id="rId26"/>
              <a:extLst>
                <a:ext uri="{FF2B5EF4-FFF2-40B4-BE49-F238E27FC236}">
                  <a16:creationId xmlns:a16="http://schemas.microsoft.com/office/drawing/2014/main" id="{C5F52CDF-6C2F-565F-0EE5-5801521F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693874" y="779496"/>
              <a:ext cx="1348583" cy="689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" name="Conector recto 32">
              <a:extLst>
                <a:ext uri="{FF2B5EF4-FFF2-40B4-BE49-F238E27FC236}">
                  <a16:creationId xmlns:a16="http://schemas.microsoft.com/office/drawing/2014/main" id="{B22A6FD1-E959-F998-FE7F-B210250489B5}"/>
                </a:ext>
              </a:extLst>
            </p:cNvPr>
            <p:cNvSpPr/>
            <p:nvPr/>
          </p:nvSpPr>
          <p:spPr>
            <a:xfrm>
              <a:off x="5143863" y="2705228"/>
              <a:ext cx="725054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51"/>
            </a:p>
          </p:txBody>
        </p:sp>
        <p:pic>
          <p:nvPicPr>
            <p:cNvPr id="122" name="Picture 18" descr="Picture 18">
              <a:extLst>
                <a:ext uri="{FF2B5EF4-FFF2-40B4-BE49-F238E27FC236}">
                  <a16:creationId xmlns:a16="http://schemas.microsoft.com/office/drawing/2014/main" id="{74618794-AF1B-3EF5-BE35-D5462A6F7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272807" y="2378003"/>
              <a:ext cx="869493" cy="6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01E58B48-8ADB-03A2-CDEB-6AED392728C7}"/>
              </a:ext>
            </a:extLst>
          </p:cNvPr>
          <p:cNvSpPr txBox="1"/>
          <p:nvPr/>
        </p:nvSpPr>
        <p:spPr>
          <a:xfrm>
            <a:off x="314165" y="176108"/>
            <a:ext cx="393841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Algunos </a:t>
            </a:r>
            <a:r>
              <a:rPr lang="es-ES_tradnl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experimentos</a:t>
            </a:r>
            <a:r>
              <a:rPr lang="es-ES_tradnl" sz="20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con grupos del IFIC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DB35EA23-0CBE-47B6-7618-7F53C819E107}"/>
              </a:ext>
            </a:extLst>
          </p:cNvPr>
          <p:cNvSpPr txBox="1"/>
          <p:nvPr/>
        </p:nvSpPr>
        <p:spPr>
          <a:xfrm>
            <a:off x="5142301" y="227913"/>
            <a:ext cx="7028923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Colaboraciones internacionales </a:t>
            </a:r>
            <a:r>
              <a:rPr lang="es-ES_tradnl" sz="2000" dirty="0">
                <a:solidFill>
                  <a:schemeClr val="bg1"/>
                </a:solidFill>
              </a:rPr>
              <a:t>que se ponen de acuerdo </a:t>
            </a:r>
          </a:p>
          <a:p>
            <a:pPr algn="ctr"/>
            <a:r>
              <a:rPr lang="es-ES_tradnl" sz="2000" dirty="0">
                <a:solidFill>
                  <a:schemeClr val="bg1"/>
                </a:solidFill>
              </a:rPr>
              <a:t>para construir y gestionar los experimentos</a:t>
            </a:r>
            <a:endParaRPr lang="es-ES_tradnl" sz="20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204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adroTexto 12"/>
          <p:cNvSpPr txBox="1"/>
          <p:nvPr/>
        </p:nvSpPr>
        <p:spPr>
          <a:xfrm>
            <a:off x="1627602" y="425652"/>
            <a:ext cx="846839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dirty="0">
                <a:solidFill>
                  <a:schemeClr val="bg1"/>
                </a:solidFill>
                <a:latin typeface="Fibon Sans" pitchFamily="50" charset="0"/>
              </a:rPr>
              <a:t>Personal total</a:t>
            </a:r>
            <a:endParaRPr lang="en-GB" dirty="0">
              <a:solidFill>
                <a:schemeClr val="bg1"/>
              </a:solidFill>
              <a:latin typeface="Fibon Sans" pitchFamily="50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D404E8B-0123-3885-D134-354C827B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66" y="1155555"/>
            <a:ext cx="4831396" cy="32867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172B362-2298-C121-2B40-ED85F2033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39" y="1155554"/>
            <a:ext cx="4831396" cy="3286743"/>
          </a:xfrm>
          <a:prstGeom prst="rect">
            <a:avLst/>
          </a:prstGeom>
        </p:spPr>
      </p:pic>
      <p:sp>
        <p:nvSpPr>
          <p:cNvPr id="15" name="Rectángulo 8">
            <a:extLst>
              <a:ext uri="{FF2B5EF4-FFF2-40B4-BE49-F238E27FC236}">
                <a16:creationId xmlns:a16="http://schemas.microsoft.com/office/drawing/2014/main" id="{9EB29D5A-E636-B36C-D81A-152E61D28D8B}"/>
              </a:ext>
            </a:extLst>
          </p:cNvPr>
          <p:cNvSpPr/>
          <p:nvPr/>
        </p:nvSpPr>
        <p:spPr>
          <a:xfrm>
            <a:off x="1" y="464884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400 miembros en total (300 científicos)</a:t>
            </a:r>
          </a:p>
        </p:txBody>
      </p:sp>
    </p:spTree>
    <p:extLst>
      <p:ext uri="{BB962C8B-B14F-4D97-AF65-F5344CB8AC3E}">
        <p14:creationId xmlns:p14="http://schemas.microsoft.com/office/powerpoint/2010/main" val="29142921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adroTexto 12"/>
          <p:cNvSpPr txBox="1"/>
          <p:nvPr/>
        </p:nvSpPr>
        <p:spPr>
          <a:xfrm>
            <a:off x="1627602" y="425653"/>
            <a:ext cx="846839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000000"/>
              </a:buClr>
              <a:buSzPts val="2400"/>
            </a:pPr>
            <a:r>
              <a:rPr lang="es-ES" dirty="0">
                <a:solidFill>
                  <a:schemeClr val="lt1"/>
                </a:solidFill>
              </a:rPr>
              <a:t>Personal científico predoctoral</a:t>
            </a:r>
            <a:endParaRPr lang="es-ES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9EB29D5A-E636-B36C-D81A-152E61D28D8B}"/>
              </a:ext>
            </a:extLst>
          </p:cNvPr>
          <p:cNvSpPr/>
          <p:nvPr/>
        </p:nvSpPr>
        <p:spPr>
          <a:xfrm>
            <a:off x="550453" y="4648846"/>
            <a:ext cx="11777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112 personas: 49 % extranjeras</a:t>
            </a:r>
          </a:p>
          <a:p>
            <a:pPr algn="ctr"/>
            <a:r>
              <a:rPr lang="es-E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(47 % CSIC, 53 % UV)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BB9B78-A5E5-777B-8CDE-93D34A316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75" y="1241642"/>
            <a:ext cx="4843011" cy="32867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1B269B-1133-1F41-7C2F-81C356BC0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30" y="1254001"/>
            <a:ext cx="4831396" cy="32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1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78" y="2520755"/>
            <a:ext cx="2736757" cy="178897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CuadroTexto 7"/>
          <p:cNvSpPr txBox="1"/>
          <p:nvPr/>
        </p:nvSpPr>
        <p:spPr>
          <a:xfrm>
            <a:off x="4565227" y="3737209"/>
            <a:ext cx="676106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4000" dirty="0">
                <a:latin typeface="Nunito Sans Normal" pitchFamily="2" charset="77"/>
              </a:rPr>
              <a:t>FORMACIÓN</a:t>
            </a:r>
            <a:endParaRPr sz="4000" dirty="0">
              <a:latin typeface="Nunito Sans Normal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DB33E5-6135-D2E8-1E21-A9C7A11260CF}"/>
              </a:ext>
            </a:extLst>
          </p:cNvPr>
          <p:cNvCxnSpPr/>
          <p:nvPr/>
        </p:nvCxnSpPr>
        <p:spPr>
          <a:xfrm>
            <a:off x="4459935" y="2652459"/>
            <a:ext cx="0" cy="1591475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930403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5419</TotalTime>
  <Words>213</Words>
  <Application>Microsoft Macintosh PowerPoint</Application>
  <PresentationFormat>Panorámica</PresentationFormat>
  <Paragraphs>28</Paragraphs>
  <Slides>7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Fibon Sans</vt:lpstr>
      <vt:lpstr>Nunito Sans Normal</vt:lpstr>
      <vt:lpstr>Wingdings</vt:lpstr>
      <vt:lpstr>Tema de Office</vt:lpstr>
      <vt:lpstr>Image</vt:lpstr>
      <vt:lpstr>Presentación de PowerPoint</vt:lpstr>
      <vt:lpstr>Instituto de Física Corpuscular (IFIC)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Dolores Cortina Gil</cp:lastModifiedBy>
  <cp:revision>61</cp:revision>
  <cp:lastPrinted>2025-03-12T14:27:26Z</cp:lastPrinted>
  <dcterms:modified xsi:type="dcterms:W3CDTF">2025-05-27T13:13:23Z</dcterms:modified>
</cp:coreProperties>
</file>