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3" r:id="rId2"/>
    <p:sldId id="278" r:id="rId3"/>
    <p:sldId id="284" r:id="rId4"/>
    <p:sldId id="371" r:id="rId5"/>
    <p:sldId id="351" r:id="rId6"/>
    <p:sldId id="352" r:id="rId7"/>
    <p:sldId id="353" r:id="rId8"/>
    <p:sldId id="350" r:id="rId9"/>
    <p:sldId id="354" r:id="rId10"/>
    <p:sldId id="359" r:id="rId11"/>
    <p:sldId id="357" r:id="rId12"/>
    <p:sldId id="360" r:id="rId13"/>
    <p:sldId id="361" r:id="rId14"/>
    <p:sldId id="358" r:id="rId15"/>
    <p:sldId id="364" r:id="rId16"/>
    <p:sldId id="365" r:id="rId17"/>
    <p:sldId id="362" r:id="rId18"/>
    <p:sldId id="366" r:id="rId19"/>
    <p:sldId id="363" r:id="rId20"/>
    <p:sldId id="367" r:id="rId21"/>
    <p:sldId id="368" r:id="rId22"/>
    <p:sldId id="370" r:id="rId23"/>
    <p:sldId id="355" r:id="rId24"/>
    <p:sldId id="330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adas" id="{556C6AAA-A85D-4AEC-BC6A-9BFA91E07610}">
          <p14:sldIdLst>
            <p14:sldId id="273"/>
          </p14:sldIdLst>
        </p14:section>
        <p14:section name="Índices (elegir 1 tipo)" id="{CC5673D4-9D61-4E2B-B5E4-2F5D5FD7FD1C}">
          <p14:sldIdLst>
            <p14:sldId id="278"/>
          </p14:sldIdLst>
        </p14:section>
        <p14:section name="Secciones" id="{87EB524C-4999-4632-AE4A-639CC13769A1}">
          <p14:sldIdLst/>
        </p14:section>
        <p14:section name="Slide texto" id="{392FD06F-4CD0-4823-9541-579721D68232}">
          <p14:sldIdLst>
            <p14:sldId id="284"/>
            <p14:sldId id="371"/>
            <p14:sldId id="351"/>
            <p14:sldId id="352"/>
            <p14:sldId id="353"/>
            <p14:sldId id="350"/>
            <p14:sldId id="354"/>
            <p14:sldId id="359"/>
            <p14:sldId id="357"/>
            <p14:sldId id="360"/>
            <p14:sldId id="361"/>
            <p14:sldId id="358"/>
            <p14:sldId id="364"/>
            <p14:sldId id="365"/>
            <p14:sldId id="362"/>
            <p14:sldId id="366"/>
            <p14:sldId id="363"/>
            <p14:sldId id="367"/>
            <p14:sldId id="368"/>
            <p14:sldId id="370"/>
            <p14:sldId id="355"/>
          </p14:sldIdLst>
        </p14:section>
        <p14:section name="Enumeraciones y apartados" id="{B261C28C-A62F-40C2-84A6-0E322BFC614E}">
          <p14:sldIdLst/>
        </p14:section>
        <p14:section name="Slide texto + gráfica" id="{C663CA96-ADD6-4948-8C6C-0E742FF95B6B}">
          <p14:sldIdLst/>
        </p14:section>
        <p14:section name="Slide texto + foto" id="{511F966D-7D61-41A3-9A2E-0825B2ACE406}">
          <p14:sldIdLst/>
        </p14:section>
        <p14:section name="Diagramas y gráficas" id="{EE103999-E9D1-41E2-A6D9-A7B1DE16B2E7}">
          <p14:sldIdLst/>
        </p14:section>
        <p14:section name="Iconos" id="{06A75E35-F9B0-43C2-B853-2739535B65A7}">
          <p14:sldIdLst>
            <p14:sldId id="330"/>
          </p14:sldIdLst>
        </p14:section>
        <p14:section name="Conclusión" id="{4FFA26F1-3786-47C5-9F51-8EA1EFCA9A2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FF"/>
    <a:srgbClr val="000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7BE1F-474D-4161-8D2D-F5EDD5AA86EE}" type="datetimeFigureOut">
              <a:rPr lang="es-ES" smtClean="0"/>
              <a:t>29/05/2025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95B57-4DBB-43A7-ACC4-84A3FE05D7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037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CF9E97-1127-828D-88E1-4B681CFD8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D0FFBC-B6C8-5F4F-7638-2CF7838B4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294E06-E9FC-7FF4-0F50-155217285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2103-7939-4021-9110-725F18FC8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6870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40C3D3-A4AB-E436-D2C3-5C356DE02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98" y="457200"/>
            <a:ext cx="369782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A21816-CDE3-B8A3-1697-F8B333819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93461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A4923F-7DB1-DE5E-19DB-F8424AD2B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4198" y="2057400"/>
            <a:ext cx="369782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E6A079-E377-932C-ED6A-7B2E53EA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2103-7939-4021-9110-725F18FC8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529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2BA8E6-6C2F-B5C5-7359-F14AB0434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B649C2-7E57-006C-0699-FCB87BCEA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02B9DF-2D0C-0F19-0970-24822CB1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2103-7939-4021-9110-725F18FC8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9149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4296B1-78D3-B592-7180-36D5929AC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681037"/>
            <a:ext cx="2392902" cy="54959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48CC77-2166-F395-4BE4-B38690175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4198" y="681037"/>
            <a:ext cx="7498302" cy="5495925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DC917C-10A5-0927-F934-9DFC4C04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2103-7939-4021-9110-725F18FC8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3415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4D7CCB-CB06-4B65-2354-5D2752B9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721A57-49EA-C4DC-3EF1-4DBFABCD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0088"/>
                </a:solidFill>
              </a:defRPr>
            </a:lvl1pPr>
          </a:lstStyle>
          <a:p>
            <a:fld id="{5ED6E246-D293-4BC3-A61A-6CCA0F08AD7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A0CB5F8F-8A7F-F636-C94C-C170218A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90" y="833751"/>
            <a:ext cx="10067215" cy="6167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4620EFC1-2F75-95CD-E730-61CA2DD4B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2391" y="1679429"/>
            <a:ext cx="10079022" cy="4497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Haga clic para modificar los estilos de texto del patrón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Segundo nivel</a:t>
            </a:r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Tercer nivel</a:t>
            </a:r>
          </a:p>
          <a:p>
            <a:pPr marL="1371600" marR="0" lvl="3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Cuarto nivel</a:t>
            </a:r>
          </a:p>
          <a:p>
            <a:pPr marL="1828800" marR="0" lvl="4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0000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03442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2E291-280E-11F9-B71C-EDA7B6EF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0A12B3-CFC8-92D2-5EA6-61A0D8572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09FD28-1404-D6A4-9FE4-45D4A0F6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2103-7939-4021-9110-725F18FC8A59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43F8317C-03DD-0ADC-2817-914DCDD18FB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074198" y="1073051"/>
            <a:ext cx="10043604" cy="375158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5816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611B31-6071-8EEC-4C3A-17E81840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3A87FB-683F-C50E-193E-909263281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739704-E298-90F0-CB9C-159EDA9F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AD3A9-F283-4B52-8536-A16EF24FA5AA}" type="datetimeFigureOut">
              <a:rPr lang="es-ES" smtClean="0"/>
              <a:t>29/05/2025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47D0B6-D41E-1639-5FC7-72C60D63C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205C87-B1EB-5065-BF18-71E00EA3F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2103-7939-4021-9110-725F18FC8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452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2A6AA8-340C-00FB-5C08-6B34E9150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7A81A8-FDD9-7A23-F523-A60B6D371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4198" y="1825625"/>
            <a:ext cx="4945602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E3AE30-418D-A13A-7C2F-A0848DA04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45602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34368C-48CE-6001-CAED-EE7757CA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AD3A9-F283-4B52-8536-A16EF24FA5AA}" type="datetimeFigureOut">
              <a:rPr lang="es-ES" smtClean="0"/>
              <a:t>29/05/2025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F0BE83-53DE-82D7-B0C2-E95BC9CE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BF0E49-BF20-70C9-3840-642629D12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2103-7939-4021-9110-725F18FC8A59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018E8818-B921-6B32-F472-70F703CC8A5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074198" y="1073051"/>
            <a:ext cx="10043604" cy="375158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25421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3E599C-C132-549B-8234-150221D7A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4198" y="1681163"/>
            <a:ext cx="492337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C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42E1EC-6DDE-1628-66FA-7AFAE3A6F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4198" y="2505075"/>
            <a:ext cx="492337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DE429F-D60D-F235-E2B0-4026119E8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4560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C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4700188-1B16-EB52-7130-765512A03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45602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4CF493F-9D46-1D6F-3C78-C11AC78B1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2103-7939-4021-9110-725F18FC8A59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FBEEEF5-7529-597C-B96E-13C2E2D1C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98" y="681038"/>
            <a:ext cx="10043604" cy="57959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114FF5E7-A685-B36D-6976-CF80727C145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074198" y="1073051"/>
            <a:ext cx="10043604" cy="375158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92813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747C42-29AF-555E-06BC-6B4C4DC9A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97CBDD-66F0-6BA5-0C39-401EA1826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2103-7939-4021-9110-725F18FC8A59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46AF9D1C-3F71-57AB-3243-4B6CDCAB90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074198" y="1073051"/>
            <a:ext cx="10043604" cy="375158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0818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FCD379F-9EA7-1BBA-4FCD-DFE25502C4C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5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3A4AE5-92A2-5A53-9A82-01C71E3FA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2103-7939-4021-9110-725F18FC8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5422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FCD379F-9EA7-1BBA-4FCD-DFE25502C4C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3A4AE5-92A2-5A53-9A82-01C71E3FA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2103-7939-4021-9110-725F18FC8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53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FFDFE7-EA70-76DA-D578-7BF1EE81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98" y="457200"/>
            <a:ext cx="369782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565681-025C-57BA-2822-A16DB8889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934614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E75938C-DC06-DC75-FF13-5A11AA97B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4198" y="2057400"/>
            <a:ext cx="369782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EC0D00-84EB-8C64-9A8D-F59B7AA1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2103-7939-4021-9110-725F18FC8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528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1CA633-014D-7C2A-2301-39696BAD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98" y="681038"/>
            <a:ext cx="10043604" cy="579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1FEA9C-897B-0296-0434-64A63781C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4198" y="1825625"/>
            <a:ext cx="100436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7F8B1D-FF67-BADC-9199-FB84027B9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6526" y="99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2DA2103-7939-4021-9110-725F18FC8A5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51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ES" sz="2800" b="1" kern="1200" smtClean="0">
          <a:solidFill>
            <a:srgbClr val="00008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rgbClr val="0000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0000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0000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0000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0000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emf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Relationship Id="rId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emf"/><Relationship Id="rId4" Type="http://schemas.openxmlformats.org/officeDocument/2006/relationships/image" Target="../media/image8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svg"/><Relationship Id="rId11" Type="http://schemas.openxmlformats.org/officeDocument/2006/relationships/image" Target="../media/image100.sv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svg"/><Relationship Id="rId9" Type="http://schemas.openxmlformats.org/officeDocument/2006/relationships/image" Target="../media/image9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">
            <a:extLst>
              <a:ext uri="{FF2B5EF4-FFF2-40B4-BE49-F238E27FC236}">
                <a16:creationId xmlns:a16="http://schemas.microsoft.com/office/drawing/2014/main" id="{06F3E260-A89F-5DD4-7540-EB5F039C1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FE1F1F83-18F0-06F6-9A4B-A5AA743EB618}"/>
              </a:ext>
            </a:extLst>
          </p:cNvPr>
          <p:cNvSpPr txBox="1">
            <a:spLocks/>
          </p:cNvSpPr>
          <p:nvPr/>
        </p:nvSpPr>
        <p:spPr>
          <a:xfrm>
            <a:off x="1056210" y="2424689"/>
            <a:ext cx="10022934" cy="2601742"/>
          </a:xfrm>
          <a:prstGeom prst="rect">
            <a:avLst/>
          </a:prstGeom>
        </p:spPr>
        <p:txBody>
          <a:bodyPr anchor="b"/>
          <a:lstStyle>
            <a:defPPr>
              <a:defRPr lang="es-ES"/>
            </a:defPPr>
            <a:lvl1pPr marL="0" algn="l" defTabSz="914400" rtl="0" eaLnBrk="1" latinLnBrk="0" hangingPunct="1">
              <a:defRPr sz="2000" b="1" kern="1200">
                <a:solidFill>
                  <a:srgbClr val="005C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Phase-II Pixel Upgrade: Challenges and Solutions in Power Distribution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D88DCF-BDFC-506D-B97B-797363C57561}"/>
              </a:ext>
            </a:extLst>
          </p:cNvPr>
          <p:cNvSpPr txBox="1">
            <a:spLocks/>
          </p:cNvSpPr>
          <p:nvPr/>
        </p:nvSpPr>
        <p:spPr>
          <a:xfrm>
            <a:off x="4895530" y="5350873"/>
            <a:ext cx="6432870" cy="591342"/>
          </a:xfrm>
          <a:prstGeom prst="rect">
            <a:avLst/>
          </a:prstGeom>
        </p:spPr>
        <p:txBody>
          <a:bodyPr anchor="t"/>
          <a:lstStyle>
            <a:defPPr>
              <a:defRPr lang="es-ES"/>
            </a:defPPr>
            <a:lvl1pPr marL="0" algn="l" defTabSz="914400" rtl="0" eaLnBrk="1" latinLnBrk="0" hangingPunct="1">
              <a:defRPr sz="2000" b="1" kern="1200">
                <a:solidFill>
                  <a:srgbClr val="005C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400" b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Javier Galindo, </a:t>
            </a:r>
            <a:r>
              <a:rPr lang="es-ES" sz="1400" b="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Dr.Alvaro</a:t>
            </a:r>
            <a:r>
              <a:rPr lang="es-ES" sz="1400" b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Pradas</a:t>
            </a:r>
            <a:r>
              <a:rPr lang="es-ES" sz="1400" b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400" b="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Dr.Claudio</a:t>
            </a:r>
            <a:r>
              <a:rPr lang="es-ES" sz="1400" b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Rivetta</a:t>
            </a:r>
            <a:r>
              <a:rPr lang="es-ES" sz="1400" b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400" b="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Dr.Mateo</a:t>
            </a:r>
            <a:r>
              <a:rPr lang="es-ES" sz="1400" b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Iglesias, Alberto </a:t>
            </a:r>
            <a:r>
              <a:rPr lang="es-ES" sz="1400" b="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Arcusa</a:t>
            </a:r>
            <a:r>
              <a:rPr lang="es-ES" sz="1400" b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1400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Fernando Arteche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24241BE0-D545-D933-B2D2-E3C59019F1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21" y="551089"/>
            <a:ext cx="2484631" cy="5913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2FFBC48-AE75-C6A5-B5B4-422B96C4AC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902" y="408783"/>
            <a:ext cx="6335507" cy="175986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8D3B78C-BA67-D547-1751-4EE3397F55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6657"/>
            <a:ext cx="12192000" cy="59134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4285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E2A44-3DB4-B603-F297-9B09F005C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5CD2E8-5DB7-F127-702A-BB42A762BA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504" y="1322649"/>
            <a:ext cx="3980713" cy="29126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BAC606D-C50A-33B1-47F1-EB6F8090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3. Transients – Load variations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C4F9BD-5F31-C394-C220-3D088769AAB3}"/>
              </a:ext>
            </a:extLst>
          </p:cNvPr>
          <p:cNvSpPr txBox="1"/>
          <p:nvPr/>
        </p:nvSpPr>
        <p:spPr>
          <a:xfrm>
            <a:off x="60265" y="1167092"/>
            <a:ext cx="5309088" cy="420184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variations: </a:t>
            </a:r>
            <a:r>
              <a:rPr lang="en-US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Lpar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Cout and </a:t>
            </a:r>
            <a:r>
              <a:rPr lang="en-US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Vofs</a:t>
            </a: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2D85F832-FCD4-3A0C-8D05-DC6D7BC6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10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7402FEAB-CA32-591F-E2C9-38F594E904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42F393A-8C0D-DFE9-769B-752A1D8ACB11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FE8ACD9-90BE-E2CA-4B0A-22612C3B3289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6012AB72-5A85-FC05-6BA3-4094A69E3A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41" y="1680274"/>
            <a:ext cx="4115163" cy="20500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E125157-1519-7989-FDEC-3AC30F6B71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12" y="4258320"/>
            <a:ext cx="3843819" cy="259968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3CACEE3-0EDE-4351-9FB8-AC9EF002E6DD}"/>
              </a:ext>
            </a:extLst>
          </p:cNvPr>
          <p:cNvSpPr txBox="1"/>
          <p:nvPr/>
        </p:nvSpPr>
        <p:spPr>
          <a:xfrm>
            <a:off x="2040121" y="480839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err="1"/>
              <a:t>Lpar</a:t>
            </a:r>
            <a:endParaRPr lang="es-ES" b="1" u="sng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7D19B8F-EF52-48A0-9882-C1BDE9BEB75D}"/>
              </a:ext>
            </a:extLst>
          </p:cNvPr>
          <p:cNvSpPr txBox="1"/>
          <p:nvPr/>
        </p:nvSpPr>
        <p:spPr>
          <a:xfrm>
            <a:off x="3304658" y="1922223"/>
            <a:ext cx="109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>
                <a:solidFill>
                  <a:srgbClr val="C00000"/>
                </a:solidFill>
              </a:rPr>
              <a:t>ROC </a:t>
            </a:r>
            <a:r>
              <a:rPr lang="es-ES" b="1" u="sng" dirty="0" err="1">
                <a:solidFill>
                  <a:srgbClr val="C00000"/>
                </a:solidFill>
              </a:rPr>
              <a:t>level</a:t>
            </a:r>
            <a:endParaRPr lang="es-ES" b="1" u="sng" dirty="0">
              <a:solidFill>
                <a:srgbClr val="C00000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19706E4-8A8E-CA27-1508-313C86D4C57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216" y="1197226"/>
            <a:ext cx="3459397" cy="3047562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653D2FEC-1955-B74E-19B3-7362F16B7184}"/>
              </a:ext>
            </a:extLst>
          </p:cNvPr>
          <p:cNvCxnSpPr/>
          <p:nvPr/>
        </p:nvCxnSpPr>
        <p:spPr>
          <a:xfrm>
            <a:off x="186612" y="4181922"/>
            <a:ext cx="11840547" cy="0"/>
          </a:xfrm>
          <a:prstGeom prst="line">
            <a:avLst/>
          </a:prstGeom>
          <a:ln w="349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254331152">
            <a:extLst>
              <a:ext uri="{FF2B5EF4-FFF2-40B4-BE49-F238E27FC236}">
                <a16:creationId xmlns:a16="http://schemas.microsoft.com/office/drawing/2014/main" id="{8140F17A-4A66-211C-C449-7F668D31790D}"/>
              </a:ext>
            </a:extLst>
          </p:cNvPr>
          <p:cNvGrpSpPr>
            <a:grpSpLocks/>
          </p:cNvGrpSpPr>
          <p:nvPr/>
        </p:nvGrpSpPr>
        <p:grpSpPr>
          <a:xfrm>
            <a:off x="10251279" y="1251815"/>
            <a:ext cx="996315" cy="1954212"/>
            <a:chOff x="0" y="0"/>
            <a:chExt cx="1088742" cy="1661178"/>
          </a:xfrm>
        </p:grpSpPr>
        <p:sp>
          <p:nvSpPr>
            <p:cNvPr id="18" name="Cuadro de texto 1">
              <a:extLst>
                <a:ext uri="{FF2B5EF4-FFF2-40B4-BE49-F238E27FC236}">
                  <a16:creationId xmlns:a16="http://schemas.microsoft.com/office/drawing/2014/main" id="{438D7771-CE30-CDF4-53A3-19F52A4CC7B8}"/>
                </a:ext>
              </a:extLst>
            </p:cNvPr>
            <p:cNvSpPr txBox="1"/>
            <p:nvPr/>
          </p:nvSpPr>
          <p:spPr>
            <a:xfrm>
              <a:off x="0" y="0"/>
              <a:ext cx="1088742" cy="27241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tabLst>
                  <a:tab pos="3533775" algn="l"/>
                </a:tabLst>
              </a:pPr>
              <a:r>
                <a:rPr lang="es-ES" noProof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singleSLDO</a:t>
              </a:r>
              <a:r>
                <a:rPr lang="es-ES" noProof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9" name="Cuadro de texto 1">
              <a:extLst>
                <a:ext uri="{FF2B5EF4-FFF2-40B4-BE49-F238E27FC236}">
                  <a16:creationId xmlns:a16="http://schemas.microsoft.com/office/drawing/2014/main" id="{02B35B98-B9D3-B783-83F6-66D806AB4FE0}"/>
                </a:ext>
              </a:extLst>
            </p:cNvPr>
            <p:cNvSpPr txBox="1"/>
            <p:nvPr/>
          </p:nvSpPr>
          <p:spPr>
            <a:xfrm>
              <a:off x="301853" y="750448"/>
              <a:ext cx="598149" cy="27241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tabLst>
                  <a:tab pos="3533775" algn="l"/>
                </a:tabLst>
              </a:pPr>
              <a:r>
                <a:rPr lang="es-ES" noProof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1chip </a:t>
              </a:r>
            </a:p>
          </p:txBody>
        </p:sp>
        <p:sp>
          <p:nvSpPr>
            <p:cNvPr id="20" name="Cuadro de texto 1">
              <a:extLst>
                <a:ext uri="{FF2B5EF4-FFF2-40B4-BE49-F238E27FC236}">
                  <a16:creationId xmlns:a16="http://schemas.microsoft.com/office/drawing/2014/main" id="{203587FC-BB21-0312-7A0F-35D1F114C22A}"/>
                </a:ext>
              </a:extLst>
            </p:cNvPr>
            <p:cNvSpPr txBox="1"/>
            <p:nvPr/>
          </p:nvSpPr>
          <p:spPr>
            <a:xfrm>
              <a:off x="250039" y="1388760"/>
              <a:ext cx="681418" cy="27241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tabLst>
                  <a:tab pos="3533775" algn="l"/>
                </a:tabLst>
              </a:pPr>
              <a:r>
                <a:rPr lang="es-ES" noProof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4chips</a:t>
              </a:r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D9F3C74-BAC2-CA63-82FC-557918D826EE}"/>
              </a:ext>
            </a:extLst>
          </p:cNvPr>
          <p:cNvSpPr txBox="1"/>
          <p:nvPr/>
        </p:nvSpPr>
        <p:spPr>
          <a:xfrm>
            <a:off x="5256864" y="19857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err="1"/>
              <a:t>Cout</a:t>
            </a:r>
            <a:endParaRPr lang="es-ES" b="1" u="sng" dirty="0"/>
          </a:p>
        </p:txBody>
      </p:sp>
      <p:pic>
        <p:nvPicPr>
          <p:cNvPr id="25" name="Gráfico 1">
            <a:extLst>
              <a:ext uri="{FF2B5EF4-FFF2-40B4-BE49-F238E27FC236}">
                <a16:creationId xmlns:a16="http://schemas.microsoft.com/office/drawing/2014/main" id="{381CF602-491E-52BF-DD0B-5B837329FE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95919" y="4336291"/>
            <a:ext cx="3653588" cy="244373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A0287CE-A351-0DBA-AA7A-DA41510D3C9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899" y="4885027"/>
            <a:ext cx="3980714" cy="149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6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6B517-D6FD-AA89-B9B6-51075DA3A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C6C1C-086C-AC2B-5A76-DF4B9AB7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3. Transients – 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start-up</a:t>
            </a:r>
            <a:endParaRPr lang="en-GB" sz="3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5F2AC38-632E-D0EF-9BF7-8CBB3B1C449E}"/>
              </a:ext>
            </a:extLst>
          </p:cNvPr>
          <p:cNvSpPr txBox="1"/>
          <p:nvPr/>
        </p:nvSpPr>
        <p:spPr>
          <a:xfrm>
            <a:off x="233296" y="1197225"/>
            <a:ext cx="11793863" cy="446059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start-up has been analyzed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92C3316C-5806-8A33-27E8-2AA697B9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11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B232F6E-368E-CA40-7FE3-702287679F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94474C7-F224-2696-731C-82026690DA04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28C92E5-BE71-E39A-B9C4-F0043C9D3E92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835CDB5A-A900-95C6-D152-7F9F179107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30" y="1735453"/>
            <a:ext cx="3789364" cy="200505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4CE4E9DF-6664-CFCD-45A0-206FD6C916AA}"/>
              </a:ext>
            </a:extLst>
          </p:cNvPr>
          <p:cNvGrpSpPr/>
          <p:nvPr/>
        </p:nvGrpSpPr>
        <p:grpSpPr>
          <a:xfrm>
            <a:off x="4324876" y="1643508"/>
            <a:ext cx="3803732" cy="2199142"/>
            <a:chOff x="5865452" y="4330189"/>
            <a:chExt cx="5135922" cy="1826728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FDD14B8C-621A-21BC-4D63-B1749EB32F0D}"/>
                </a:ext>
              </a:extLst>
            </p:cNvPr>
            <p:cNvGrpSpPr/>
            <p:nvPr/>
          </p:nvGrpSpPr>
          <p:grpSpPr>
            <a:xfrm>
              <a:off x="5917803" y="4330189"/>
              <a:ext cx="5083571" cy="1582571"/>
              <a:chOff x="0" y="0"/>
              <a:chExt cx="4827270" cy="1380921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DDFCD75B-28AF-CB63-A34C-8DB464D00B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0" y="0"/>
                <a:ext cx="4827270" cy="13809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CuadroTexto 5">
                <a:extLst>
                  <a:ext uri="{FF2B5EF4-FFF2-40B4-BE49-F238E27FC236}">
                    <a16:creationId xmlns:a16="http://schemas.microsoft.com/office/drawing/2014/main" id="{5D0758BC-63C8-5B2F-55AD-629889196A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3720" y="806231"/>
                <a:ext cx="640076" cy="419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  <a:tabLst>
                    <a:tab pos="3533775" algn="l"/>
                  </a:tabLst>
                </a:pPr>
                <a:r>
                  <a:rPr lang="es-ES" sz="1600" kern="1200" noProof="0" err="1">
                    <a:solidFill>
                      <a:srgbClr val="632423"/>
                    </a:solidFill>
                    <a:effectLst/>
                    <a:latin typeface="Arial" panose="020B0604020202020204" pitchFamily="34" charset="0"/>
                    <a:ea typeface="MS Mincho" panose="02020609040205080304" pitchFamily="49" charset="-128"/>
                    <a:cs typeface="Arial" panose="020B0604020202020204" pitchFamily="34" charset="0"/>
                  </a:rPr>
                  <a:t>Iin</a:t>
                </a:r>
                <a:endParaRPr lang="es-ES" sz="1200" noProof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CuadroTexto 10">
                <a:extLst>
                  <a:ext uri="{FF2B5EF4-FFF2-40B4-BE49-F238E27FC236}">
                    <a16:creationId xmlns:a16="http://schemas.microsoft.com/office/drawing/2014/main" id="{01098C99-4FD0-0CBD-8886-079A952EA7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03796" y="223685"/>
                <a:ext cx="383054" cy="419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  <a:tabLst>
                    <a:tab pos="3533775" algn="l"/>
                  </a:tabLst>
                </a:pPr>
                <a:r>
                  <a:rPr lang="es-ES" sz="1400" kern="1200" noProof="0" err="1">
                    <a:solidFill>
                      <a:srgbClr val="1605B3"/>
                    </a:solidFill>
                    <a:effectLst/>
                    <a:latin typeface="Arial" panose="020B0604020202020204" pitchFamily="34" charset="0"/>
                    <a:ea typeface="MS Mincho" panose="02020609040205080304" pitchFamily="49" charset="-128"/>
                    <a:cs typeface="Arial" panose="020B0604020202020204" pitchFamily="34" charset="0"/>
                  </a:rPr>
                  <a:t>ff</a:t>
                </a:r>
                <a:endParaRPr lang="es-ES" sz="1200" noProof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uadroTexto 18">
                <a:extLst>
                  <a:ext uri="{FF2B5EF4-FFF2-40B4-BE49-F238E27FC236}">
                    <a16:creationId xmlns:a16="http://schemas.microsoft.com/office/drawing/2014/main" id="{76FDA984-1992-7364-4263-6BBA25B232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2341" y="187130"/>
                <a:ext cx="437483" cy="419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  <a:tabLst>
                    <a:tab pos="3533775" algn="l"/>
                  </a:tabLst>
                </a:pPr>
                <a:r>
                  <a:rPr lang="es-ES" sz="1400" kern="1200" noProof="0" err="1"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ea typeface="MS Mincho" panose="02020609040205080304" pitchFamily="49" charset="-128"/>
                    <a:cs typeface="Arial" panose="020B0604020202020204" pitchFamily="34" charset="0"/>
                  </a:rPr>
                  <a:t>ss</a:t>
                </a:r>
                <a:endParaRPr lang="es-ES" sz="1200" noProof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CuadroTexto 19">
                <a:extLst>
                  <a:ext uri="{FF2B5EF4-FFF2-40B4-BE49-F238E27FC236}">
                    <a16:creationId xmlns:a16="http://schemas.microsoft.com/office/drawing/2014/main" id="{C5EB8450-FC9E-EBBE-529B-CD8AEFCBF5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8401" y="152597"/>
                <a:ext cx="383140" cy="419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  <a:tabLst>
                    <a:tab pos="3533775" algn="l"/>
                  </a:tabLst>
                </a:pPr>
                <a:r>
                  <a:rPr lang="es-ES" sz="1400" kern="1200" noProof="0" err="1">
                    <a:solidFill>
                      <a:srgbClr val="DC22B4"/>
                    </a:solidFill>
                    <a:effectLst/>
                    <a:latin typeface="Arial" panose="020B0604020202020204" pitchFamily="34" charset="0"/>
                    <a:ea typeface="MS Mincho" panose="02020609040205080304" pitchFamily="49" charset="-128"/>
                    <a:cs typeface="Arial" panose="020B0604020202020204" pitchFamily="34" charset="0"/>
                  </a:rPr>
                  <a:t>fs</a:t>
                </a:r>
                <a:endParaRPr lang="es-ES" sz="1200" noProof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CuadroTexto 20">
                <a:extLst>
                  <a:ext uri="{FF2B5EF4-FFF2-40B4-BE49-F238E27FC236}">
                    <a16:creationId xmlns:a16="http://schemas.microsoft.com/office/drawing/2014/main" id="{E7D01357-3832-A2ED-43CA-45E646C088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11687" y="171341"/>
                <a:ext cx="383054" cy="419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  <a:tabLst>
                    <a:tab pos="3533775" algn="l"/>
                  </a:tabLst>
                </a:pPr>
                <a:r>
                  <a:rPr lang="es-ES" sz="1400" kern="1200" noProof="0" err="1">
                    <a:solidFill>
                      <a:srgbClr val="1091D2"/>
                    </a:solidFill>
                    <a:effectLst/>
                    <a:latin typeface="Arial" panose="020B0604020202020204" pitchFamily="34" charset="0"/>
                    <a:ea typeface="MS Mincho" panose="02020609040205080304" pitchFamily="49" charset="-128"/>
                    <a:cs typeface="Arial" panose="020B0604020202020204" pitchFamily="34" charset="0"/>
                  </a:rPr>
                  <a:t>sf</a:t>
                </a:r>
                <a:endParaRPr lang="es-ES" sz="1200" noProof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CuadroTexto 16">
                <a:extLst>
                  <a:ext uri="{FF2B5EF4-FFF2-40B4-BE49-F238E27FC236}">
                    <a16:creationId xmlns:a16="http://schemas.microsoft.com/office/drawing/2014/main" id="{B33D57FB-17CE-19C5-24C6-D99804966D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84098" y="0"/>
                <a:ext cx="819769" cy="502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  <a:tabLst>
                    <a:tab pos="3533775" algn="l"/>
                  </a:tabLst>
                </a:pPr>
                <a:r>
                  <a:rPr lang="es-ES" sz="1600" kern="1200" noProof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MS Mincho" panose="02020609040205080304" pitchFamily="49" charset="-128"/>
                    <a:cs typeface="Arial" panose="020B0604020202020204" pitchFamily="34" charset="0"/>
                  </a:rPr>
                  <a:t>Vin</a:t>
                </a:r>
                <a:endParaRPr lang="es-ES" sz="1200" noProof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0008035-98C0-D711-0765-D98BE7485B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65452" y="5862828"/>
              <a:ext cx="5135922" cy="294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Gráfico 1">
            <a:extLst>
              <a:ext uri="{FF2B5EF4-FFF2-40B4-BE49-F238E27FC236}">
                <a16:creationId xmlns:a16="http://schemas.microsoft.com/office/drawing/2014/main" id="{C00B2909-7E81-CAF4-8E85-760EC772BC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737" r="2200"/>
          <a:stretch/>
        </p:blipFill>
        <p:spPr bwMode="auto">
          <a:xfrm>
            <a:off x="-8559" y="3832673"/>
            <a:ext cx="5307724" cy="3065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22F0B690-4763-E6D9-99B1-0CC3346430F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196" y="4176469"/>
            <a:ext cx="6434816" cy="2434243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F7627CD5-3F72-3F2C-856D-808D86404159}"/>
              </a:ext>
            </a:extLst>
          </p:cNvPr>
          <p:cNvGrpSpPr/>
          <p:nvPr/>
        </p:nvGrpSpPr>
        <p:grpSpPr>
          <a:xfrm>
            <a:off x="8609498" y="1462826"/>
            <a:ext cx="3213514" cy="2452970"/>
            <a:chOff x="4382982" y="3979461"/>
            <a:chExt cx="3822812" cy="2361213"/>
          </a:xfrm>
        </p:grpSpPr>
        <p:pic>
          <p:nvPicPr>
            <p:cNvPr id="20" name="Imagen 19" descr="Gráfico&#10;&#10;Descripción generada automáticamente">
              <a:extLst>
                <a:ext uri="{FF2B5EF4-FFF2-40B4-BE49-F238E27FC236}">
                  <a16:creationId xmlns:a16="http://schemas.microsoft.com/office/drawing/2014/main" id="{0E570C1B-1855-20A2-8B91-5FDCE285F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2982" y="3979461"/>
              <a:ext cx="3724281" cy="2361213"/>
            </a:xfrm>
            <a:prstGeom prst="rect">
              <a:avLst/>
            </a:prstGeom>
          </p:spPr>
        </p:pic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40FA4CD4-E664-4E69-3791-E11F991188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3465" y="3979461"/>
              <a:ext cx="1475106" cy="30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  <a:tabLst>
                  <a:tab pos="3533775" algn="l"/>
                </a:tabLst>
              </a:pPr>
              <a:r>
                <a:rPr lang="es-ES" sz="1200" noProof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Vin</a:t>
              </a:r>
              <a:r>
                <a:rPr lang="es-ES" sz="1200" noProof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(sin protección)</a:t>
              </a:r>
              <a:endParaRPr lang="es-ES" sz="1400" noProof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4AE3AC17-7067-E872-12CE-329FF99B4F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0688" y="4387100"/>
              <a:ext cx="1475106" cy="30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  <a:tabLst>
                  <a:tab pos="3533775" algn="l"/>
                </a:tabLst>
              </a:pPr>
              <a:r>
                <a:rPr lang="es-ES" sz="1200" noProof="0" err="1"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Vin</a:t>
              </a:r>
              <a:r>
                <a:rPr lang="es-ES" sz="1200" noProof="0"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(con protección)</a:t>
              </a:r>
              <a:endParaRPr lang="es-ES" sz="1400" noProof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8A914C67-D739-C7B8-D519-02DFF5E2C2F5}"/>
              </a:ext>
            </a:extLst>
          </p:cNvPr>
          <p:cNvCxnSpPr/>
          <p:nvPr/>
        </p:nvCxnSpPr>
        <p:spPr>
          <a:xfrm>
            <a:off x="186612" y="3832707"/>
            <a:ext cx="11840547" cy="0"/>
          </a:xfrm>
          <a:prstGeom prst="line">
            <a:avLst/>
          </a:prstGeom>
          <a:ln w="349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C66FA71B-5A9E-A1E1-8B46-97BEB027E5A1}"/>
              </a:ext>
            </a:extLst>
          </p:cNvPr>
          <p:cNvCxnSpPr>
            <a:cxnSpLocks/>
          </p:cNvCxnSpPr>
          <p:nvPr/>
        </p:nvCxnSpPr>
        <p:spPr>
          <a:xfrm>
            <a:off x="4169095" y="1560161"/>
            <a:ext cx="0" cy="2272512"/>
          </a:xfrm>
          <a:prstGeom prst="line">
            <a:avLst/>
          </a:prstGeom>
          <a:ln w="3492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77967B23-C36A-E7E7-BE0B-AB3CBD2B0896}"/>
              </a:ext>
            </a:extLst>
          </p:cNvPr>
          <p:cNvSpPr txBox="1"/>
          <p:nvPr/>
        </p:nvSpPr>
        <p:spPr>
          <a:xfrm>
            <a:off x="4826997" y="6474294"/>
            <a:ext cx="192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>
                <a:solidFill>
                  <a:srgbClr val="FF0000"/>
                </a:solidFill>
              </a:rPr>
              <a:t>LPM – </a:t>
            </a:r>
            <a:r>
              <a:rPr lang="es-ES" b="1" u="sng" dirty="0" err="1">
                <a:solidFill>
                  <a:srgbClr val="FF0000"/>
                </a:solidFill>
              </a:rPr>
              <a:t>ITA`s</a:t>
            </a:r>
            <a:r>
              <a:rPr lang="es-ES" b="1" u="sng" dirty="0">
                <a:solidFill>
                  <a:srgbClr val="FF0000"/>
                </a:solidFill>
              </a:rPr>
              <a:t> </a:t>
            </a:r>
            <a:r>
              <a:rPr lang="es-ES" b="1" u="sng" dirty="0" err="1">
                <a:solidFill>
                  <a:srgbClr val="FF0000"/>
                </a:solidFill>
              </a:rPr>
              <a:t>circuit</a:t>
            </a:r>
            <a:endParaRPr lang="es-ES" b="1" u="sng" dirty="0">
              <a:solidFill>
                <a:srgbClr val="FF0000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6443FFD-CC4A-E579-51D3-9A1CB96F3BFD}"/>
              </a:ext>
            </a:extLst>
          </p:cNvPr>
          <p:cNvSpPr txBox="1"/>
          <p:nvPr/>
        </p:nvSpPr>
        <p:spPr>
          <a:xfrm>
            <a:off x="8954283" y="1074677"/>
            <a:ext cx="257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err="1">
                <a:solidFill>
                  <a:srgbClr val="FF0000"/>
                </a:solidFill>
              </a:rPr>
              <a:t>Overvoltage</a:t>
            </a:r>
            <a:r>
              <a:rPr lang="es-ES" b="1" u="sng" dirty="0">
                <a:solidFill>
                  <a:srgbClr val="FF0000"/>
                </a:solidFill>
              </a:rPr>
              <a:t> - </a:t>
            </a:r>
            <a:r>
              <a:rPr lang="es-ES" b="1" u="sng" dirty="0" err="1">
                <a:solidFill>
                  <a:srgbClr val="FF0000"/>
                </a:solidFill>
              </a:rPr>
              <a:t>Protection</a:t>
            </a:r>
            <a:r>
              <a:rPr lang="es-ES" b="1" u="sng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C7F6A0C-7AE9-27FA-BA4D-62EFAAE8D0BC}"/>
              </a:ext>
            </a:extLst>
          </p:cNvPr>
          <p:cNvSpPr txBox="1"/>
          <p:nvPr/>
        </p:nvSpPr>
        <p:spPr>
          <a:xfrm>
            <a:off x="5667633" y="1158650"/>
            <a:ext cx="294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>
                <a:solidFill>
                  <a:srgbClr val="FF0000"/>
                </a:solidFill>
              </a:rPr>
              <a:t>BG </a:t>
            </a:r>
            <a:r>
              <a:rPr lang="es-ES" b="1" u="sng" dirty="0" err="1">
                <a:solidFill>
                  <a:srgbClr val="FF0000"/>
                </a:solidFill>
              </a:rPr>
              <a:t>effects</a:t>
            </a:r>
            <a:r>
              <a:rPr lang="es-ES" b="1" u="sng" dirty="0">
                <a:solidFill>
                  <a:srgbClr val="FF0000"/>
                </a:solidFill>
              </a:rPr>
              <a:t> at </a:t>
            </a:r>
            <a:r>
              <a:rPr lang="es-ES" b="1" u="sng" dirty="0" err="1">
                <a:solidFill>
                  <a:srgbClr val="FF0000"/>
                </a:solidFill>
              </a:rPr>
              <a:t>low</a:t>
            </a:r>
            <a:r>
              <a:rPr lang="es-ES" b="1" u="sng" dirty="0">
                <a:solidFill>
                  <a:srgbClr val="FF0000"/>
                </a:solidFill>
              </a:rPr>
              <a:t> </a:t>
            </a:r>
            <a:r>
              <a:rPr lang="es-ES" b="1" u="sng" dirty="0" err="1">
                <a:solidFill>
                  <a:srgbClr val="FF0000"/>
                </a:solidFill>
              </a:rPr>
              <a:t>temprature</a:t>
            </a:r>
            <a:endParaRPr lang="es-E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9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B914B-3620-C816-E014-2FB80F61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7F76E9-517E-3334-5D0E-FFC7C4F20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4. Noise control  - EMC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4BD7FD0-3E9A-1797-E9A1-C9A37C1B81A4}"/>
              </a:ext>
            </a:extLst>
          </p:cNvPr>
          <p:cNvSpPr txBox="1"/>
          <p:nvPr/>
        </p:nvSpPr>
        <p:spPr>
          <a:xfrm>
            <a:off x="233296" y="1197225"/>
            <a:ext cx="11793863" cy="5560790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Electromagnetic noise control has been a key focus throughout the detector's development at CMS Phase II - IT.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goal of the EMC studies is to characterize the response of the CMS phase II pixel electronics to RF conducted disturbances: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 risk assessment (Options evaluation)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critical elements in prototypes that could reduce the detector performance (grounding, routing, filtering, decoupling capacitors,…)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 level limits required for the power supply units and other sub-detectors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 assessments were integrated at the early design stage to facilitate corrective action where required.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studies were performed at ASIC (RD53/CROC) and system level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70C41884-6CC6-81C3-4762-F151BE92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12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0600714-B6DD-538F-B46B-37E8C1C3EE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80546CE-A5BD-8184-E1B9-AE5FA8F31DC7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51FCB5A-9174-08E2-6934-785F6AFD724C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8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3097F-277A-6DBF-39CC-0ABAE825D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FAC99F-CD66-5382-8028-FEA8124F4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4. Noise control  - EMC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BA7493-D23E-2FCA-98B8-4CCBD451CF5C}"/>
              </a:ext>
            </a:extLst>
          </p:cNvPr>
          <p:cNvSpPr txBox="1"/>
          <p:nvPr/>
        </p:nvSpPr>
        <p:spPr>
          <a:xfrm>
            <a:off x="233296" y="1197225"/>
            <a:ext cx="11793863" cy="1468154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noise studies are based on RF noise susceptibility test 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idea of the RF noise susceptibility test is to inject a perturbing signal to the detector and evaluate the performance of RD53A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3C08124B-ED7B-6387-51B3-95C89B37C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13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B2B67DFE-EAF2-5024-6747-957B3A45FA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A6C13AC-329E-0FFD-A25C-0273D86AFA99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90A2B23-09CB-D909-2E66-8E3C1B5EFC64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2B4AD22E-C4D3-52E8-C12C-097ED0EC3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557" y="2665379"/>
            <a:ext cx="1368425" cy="550863"/>
          </a:xfrm>
          <a:prstGeom prst="rect">
            <a:avLst/>
          </a:prstGeom>
          <a:solidFill>
            <a:srgbClr val="00CC99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s-ES" sz="2000" dirty="0">
                <a:solidFill>
                  <a:srgbClr val="000000"/>
                </a:solidFill>
                <a:latin typeface="Times New Roman" pitchFamily="18" charset="0"/>
              </a:rPr>
              <a:t>Detector</a:t>
            </a:r>
            <a:endParaRPr lang="es-ES" sz="1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BF2D179E-7117-4DAB-205F-579B29B1B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3157" y="2870166"/>
            <a:ext cx="83820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42E30ED5-13E2-7FD8-3B12-2740302619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9157" y="2870166"/>
            <a:ext cx="68580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9" name="22 CuadroTexto">
            <a:extLst>
              <a:ext uri="{FF2B5EF4-FFF2-40B4-BE49-F238E27FC236}">
                <a16:creationId xmlns:a16="http://schemas.microsoft.com/office/drawing/2014/main" id="{1D1DDC2B-0255-FBC9-0DBE-F91DB2D93F95}"/>
              </a:ext>
            </a:extLst>
          </p:cNvPr>
          <p:cNvSpPr txBox="1"/>
          <p:nvPr/>
        </p:nvSpPr>
        <p:spPr>
          <a:xfrm>
            <a:off x="7101157" y="2581155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e</a:t>
            </a:r>
            <a:r>
              <a:rPr lang="es-ES" sz="1200" dirty="0" err="1"/>
              <a:t>meas</a:t>
            </a:r>
            <a:endParaRPr lang="es-ES" sz="2800" dirty="0"/>
          </a:p>
        </p:txBody>
      </p:sp>
      <p:sp>
        <p:nvSpPr>
          <p:cNvPr id="10" name="24 CuadroTexto">
            <a:extLst>
              <a:ext uri="{FF2B5EF4-FFF2-40B4-BE49-F238E27FC236}">
                <a16:creationId xmlns:a16="http://schemas.microsoft.com/office/drawing/2014/main" id="{AD5286ED-6279-5E60-6A1F-8A0E07323B7F}"/>
              </a:ext>
            </a:extLst>
          </p:cNvPr>
          <p:cNvSpPr txBox="1"/>
          <p:nvPr/>
        </p:nvSpPr>
        <p:spPr>
          <a:xfrm>
            <a:off x="3335273" y="2581820"/>
            <a:ext cx="717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I</a:t>
            </a:r>
            <a:r>
              <a:rPr lang="es-ES" sz="1200" dirty="0" err="1"/>
              <a:t>inj</a:t>
            </a:r>
            <a:endParaRPr lang="es-ES" sz="28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8D28B4D-3368-3215-6100-6D17C330FCF3}"/>
              </a:ext>
            </a:extLst>
          </p:cNvPr>
          <p:cNvSpPr txBox="1"/>
          <p:nvPr/>
        </p:nvSpPr>
        <p:spPr>
          <a:xfrm>
            <a:off x="252274" y="3336051"/>
            <a:ext cx="11793863" cy="1023531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range  - 100 kHz up to 50 MHz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performance of the detector has been evaluated via transfer functions</a:t>
            </a:r>
          </a:p>
        </p:txBody>
      </p:sp>
      <p:pic>
        <p:nvPicPr>
          <p:cNvPr id="12" name="Picture 13">
            <a:extLst>
              <a:ext uri="{FF2B5EF4-FFF2-40B4-BE49-F238E27FC236}">
                <a16:creationId xmlns:a16="http://schemas.microsoft.com/office/drawing/2014/main" id="{1A4DF377-0FA1-CFBB-7D66-D4CC0BD17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422" y="4929676"/>
            <a:ext cx="33528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314D856-0AD0-7CE6-6F63-FDD418418F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638" y="4341380"/>
            <a:ext cx="5816409" cy="234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5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EF7AD-5F3A-693F-08EE-14AB7DB8E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F0C47-7EE9-CF0A-538B-C0DFA909B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4. Noise control  - EMC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1CB191-4570-B671-60EA-BC1FE2AAD23B}"/>
              </a:ext>
            </a:extLst>
          </p:cNvPr>
          <p:cNvSpPr txBox="1"/>
          <p:nvPr/>
        </p:nvSpPr>
        <p:spPr>
          <a:xfrm>
            <a:off x="233296" y="1197225"/>
            <a:ext cx="11793863" cy="446059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set-ups has been used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086BE70B-6FD3-9851-9492-1B29E9DC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14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4659F3D-D03A-05E4-209B-26EEF6885A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87DA60F-7312-C5CE-1B23-4BB8E6ACFF9F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BCADC23-D23E-EB90-8E9F-BBDEF2E588AB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8021980C-A617-2DCA-2864-F003A4A04444}"/>
              </a:ext>
            </a:extLst>
          </p:cNvPr>
          <p:cNvSpPr txBox="1"/>
          <p:nvPr/>
        </p:nvSpPr>
        <p:spPr>
          <a:xfrm>
            <a:off x="1477253" y="5881878"/>
            <a:ext cx="293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noProof="0" dirty="0"/>
              <a:t>SETUP AT ITA EMC LAB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BDC534EF-4488-0464-4503-4433141CF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936109"/>
            <a:ext cx="6030999" cy="354434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6F03696-FDFC-5B94-0319-0E6FB4639E1D}"/>
              </a:ext>
            </a:extLst>
          </p:cNvPr>
          <p:cNvSpPr txBox="1"/>
          <p:nvPr/>
        </p:nvSpPr>
        <p:spPr>
          <a:xfrm>
            <a:off x="8625300" y="3289445"/>
            <a:ext cx="287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chemeClr val="bg1"/>
                </a:solidFill>
              </a:rPr>
              <a:t>SETUP AT CERN CMS LAB</a:t>
            </a:r>
          </a:p>
        </p:txBody>
      </p:sp>
      <p:pic>
        <p:nvPicPr>
          <p:cNvPr id="13" name="6 Imagen" descr="IMG_20190228_105923_HDR.jpg">
            <a:extLst>
              <a:ext uri="{FF2B5EF4-FFF2-40B4-BE49-F238E27FC236}">
                <a16:creationId xmlns:a16="http://schemas.microsoft.com/office/drawing/2014/main" id="{17A4D8D6-E35A-7EC3-EB30-6D51C24399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7820" y="4708249"/>
            <a:ext cx="1226022" cy="114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C78F545-D49E-D89E-0395-F8EC807596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74" y="1667092"/>
            <a:ext cx="5458865" cy="395176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BB21AFC-E618-FFB9-B52E-385593AB0EF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147" y="3658089"/>
            <a:ext cx="4886510" cy="312527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406F7B8-24A3-161F-C019-59C3D0A8E31E}"/>
              </a:ext>
            </a:extLst>
          </p:cNvPr>
          <p:cNvSpPr txBox="1"/>
          <p:nvPr/>
        </p:nvSpPr>
        <p:spPr>
          <a:xfrm>
            <a:off x="9878074" y="6068395"/>
            <a:ext cx="216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noProof="0" dirty="0">
                <a:solidFill>
                  <a:srgbClr val="FF0000"/>
                </a:solidFill>
              </a:rPr>
              <a:t>SETUP AT ITA  - </a:t>
            </a:r>
            <a:r>
              <a:rPr lang="es-ES" b="1" noProof="0" dirty="0" err="1">
                <a:solidFill>
                  <a:srgbClr val="FF0000"/>
                </a:solidFill>
              </a:rPr>
              <a:t>ASICs</a:t>
            </a:r>
            <a:endParaRPr lang="es-ES" b="1" noProof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8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06501-12F3-1C55-9C7C-4EC97D4CF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228304-C362-6F2D-B431-1554CE3E0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4. Noise control  - EMC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7C90AB-B115-5096-A7D6-9EA6853B2A67}"/>
              </a:ext>
            </a:extLst>
          </p:cNvPr>
          <p:cNvSpPr txBox="1"/>
          <p:nvPr/>
        </p:nvSpPr>
        <p:spPr>
          <a:xfrm>
            <a:off x="514422" y="3822313"/>
            <a:ext cx="4146907" cy="357712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RD53 evaluation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F15E720A-BD68-E137-4FDE-2A6E1D741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15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B9C0D1E-AD91-F6CB-BDA4-B8DAB1903C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02FA42B-DE30-941D-865A-77E87B47C167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44EA822-41E8-B2D2-5B37-698C02E2D9F2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43C89EF2-7BDE-2EB4-7FB3-24BD76D40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1457" y="3822313"/>
            <a:ext cx="3903941" cy="29261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82810F9-CD2E-AA63-7F78-1AFD8E4AA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7012" y="3835386"/>
            <a:ext cx="3902714" cy="292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5BDC9F1-6FE2-7730-9F79-ABDEA15C7335}"/>
              </a:ext>
            </a:extLst>
          </p:cNvPr>
          <p:cNvSpPr txBox="1"/>
          <p:nvPr/>
        </p:nvSpPr>
        <p:spPr>
          <a:xfrm>
            <a:off x="8857085" y="3418720"/>
            <a:ext cx="3082641" cy="5482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</a:pPr>
            <a:r>
              <a:rPr lang="es-ES" sz="1400" b="1" noProof="0" dirty="0">
                <a:solidFill>
                  <a:schemeClr val="tx2"/>
                </a:solidFill>
                <a:latin typeface="Arial"/>
                <a:cs typeface="Arial"/>
              </a:rPr>
              <a:t>RD53A Lin FE and FEI4 </a:t>
            </a:r>
            <a:r>
              <a:rPr lang="es-ES" sz="1400" b="1" noProof="0" dirty="0" err="1">
                <a:solidFill>
                  <a:schemeClr val="tx2"/>
                </a:solidFill>
                <a:latin typeface="Arial"/>
                <a:cs typeface="Arial"/>
              </a:rPr>
              <a:t>noise</a:t>
            </a:r>
            <a:r>
              <a:rPr lang="es-ES" sz="1400" b="1" noProof="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s-ES" sz="1400" b="1" noProof="0" dirty="0" err="1">
                <a:solidFill>
                  <a:schemeClr val="tx2"/>
                </a:solidFill>
                <a:latin typeface="Arial"/>
                <a:cs typeface="Arial"/>
              </a:rPr>
              <a:t>sensitivity</a:t>
            </a:r>
            <a:r>
              <a:rPr lang="es-ES" sz="1400" b="1" noProof="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s-ES" sz="1400" b="1" noProof="0" dirty="0" err="1">
                <a:solidFill>
                  <a:schemeClr val="tx2"/>
                </a:solidFill>
                <a:latin typeface="Arial"/>
                <a:cs typeface="Arial"/>
              </a:rPr>
              <a:t>comparison</a:t>
            </a:r>
            <a:endParaRPr lang="es-ES" sz="1400" b="1" noProof="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id="{A428B2B8-E909-2BC7-9609-4EA24D2695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4414341"/>
            <a:ext cx="3430682" cy="19793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CA74CED-7072-852A-0939-086173873CFA}"/>
              </a:ext>
            </a:extLst>
          </p:cNvPr>
          <p:cNvSpPr txBox="1"/>
          <p:nvPr/>
        </p:nvSpPr>
        <p:spPr>
          <a:xfrm>
            <a:off x="4559967" y="4594101"/>
            <a:ext cx="2565129" cy="54829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</a:pPr>
            <a:r>
              <a:rPr lang="es-ES" sz="1400" b="1" noProof="0" dirty="0">
                <a:solidFill>
                  <a:schemeClr val="tx2"/>
                </a:solidFill>
                <a:latin typeface="Arial"/>
                <a:cs typeface="Arial"/>
              </a:rPr>
              <a:t>RD53A Front-</a:t>
            </a:r>
            <a:r>
              <a:rPr lang="es-ES" sz="1400" b="1" noProof="0" dirty="0" err="1">
                <a:solidFill>
                  <a:schemeClr val="tx2"/>
                </a:solidFill>
                <a:latin typeface="Arial"/>
                <a:cs typeface="Arial"/>
              </a:rPr>
              <a:t>End</a:t>
            </a:r>
            <a:r>
              <a:rPr lang="es-ES" sz="1400" b="1" noProof="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s-ES" sz="1400" b="1" noProof="0" dirty="0" err="1">
                <a:solidFill>
                  <a:schemeClr val="tx2"/>
                </a:solidFill>
                <a:latin typeface="Arial"/>
                <a:cs typeface="Arial"/>
              </a:rPr>
              <a:t>noise</a:t>
            </a:r>
            <a:r>
              <a:rPr lang="es-ES" sz="1400" b="1" noProof="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s-ES" sz="1400" b="1" noProof="0" dirty="0" err="1">
                <a:solidFill>
                  <a:schemeClr val="tx2"/>
                </a:solidFill>
                <a:latin typeface="Arial"/>
                <a:cs typeface="Arial"/>
              </a:rPr>
              <a:t>sensitivity</a:t>
            </a:r>
            <a:r>
              <a:rPr lang="es-ES" sz="1400" b="1" noProof="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s-ES" sz="1400" b="1" noProof="0" dirty="0" err="1">
                <a:solidFill>
                  <a:schemeClr val="tx2"/>
                </a:solidFill>
                <a:latin typeface="Arial"/>
                <a:cs typeface="Arial"/>
              </a:rPr>
              <a:t>comparison</a:t>
            </a:r>
            <a:endParaRPr lang="es-ES" sz="1400" b="1" noProof="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C5DCB0D4-6B7E-ECB5-6BC6-1E72D69628D5}"/>
              </a:ext>
            </a:extLst>
          </p:cNvPr>
          <p:cNvSpPr txBox="1"/>
          <p:nvPr/>
        </p:nvSpPr>
        <p:spPr>
          <a:xfrm>
            <a:off x="413060" y="1245402"/>
            <a:ext cx="4146907" cy="357712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 distribution</a:t>
            </a: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75756002-AE27-9557-E50D-76013F9550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2" y="1690799"/>
            <a:ext cx="3082641" cy="1950889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CBA5D77-31F8-E713-A67B-87CD4B457FA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916" y="1719510"/>
            <a:ext cx="2565129" cy="1944793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4D0209F6-94BB-B75E-61C3-735B40276BF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427" y="1685499"/>
            <a:ext cx="3120087" cy="1944793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B24B768D-C39E-20B4-DDAF-23D1D794798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200" y="1281906"/>
            <a:ext cx="2867526" cy="1944793"/>
          </a:xfrm>
          <a:prstGeom prst="rect">
            <a:avLst/>
          </a:prstGeom>
        </p:spPr>
      </p:pic>
      <p:sp>
        <p:nvSpPr>
          <p:cNvPr id="75" name="CuadroTexto 74">
            <a:extLst>
              <a:ext uri="{FF2B5EF4-FFF2-40B4-BE49-F238E27FC236}">
                <a16:creationId xmlns:a16="http://schemas.microsoft.com/office/drawing/2014/main" id="{03CB5282-F321-562F-AB73-92917E583C9F}"/>
              </a:ext>
            </a:extLst>
          </p:cNvPr>
          <p:cNvSpPr txBox="1"/>
          <p:nvPr/>
        </p:nvSpPr>
        <p:spPr>
          <a:xfrm>
            <a:off x="3623866" y="1278484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No </a:t>
            </a:r>
            <a:r>
              <a:rPr lang="es-ES" dirty="0" err="1"/>
              <a:t>Noise</a:t>
            </a:r>
            <a:endParaRPr lang="es-ES" dirty="0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1DBFA544-FCB0-0CE7-BF3C-BD324BC2A578}"/>
              </a:ext>
            </a:extLst>
          </p:cNvPr>
          <p:cNvSpPr txBox="1"/>
          <p:nvPr/>
        </p:nvSpPr>
        <p:spPr>
          <a:xfrm>
            <a:off x="7530673" y="1152414"/>
            <a:ext cx="1607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Noise</a:t>
            </a:r>
            <a:r>
              <a:rPr lang="es-ES" dirty="0"/>
              <a:t> at 3 MHz</a:t>
            </a:r>
          </a:p>
        </p:txBody>
      </p:sp>
    </p:spTree>
    <p:extLst>
      <p:ext uri="{BB962C8B-B14F-4D97-AF65-F5344CB8AC3E}">
        <p14:creationId xmlns:p14="http://schemas.microsoft.com/office/powerpoint/2010/main" val="83615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CBCBC-2D18-8619-B75A-A946F5CAB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130B1B-2F01-DD31-BE16-D7A4504F0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4. Noise control  - EMC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166643-32A1-1341-046D-7AD32AA5128E}"/>
              </a:ext>
            </a:extLst>
          </p:cNvPr>
          <p:cNvSpPr txBox="1"/>
          <p:nvPr/>
        </p:nvSpPr>
        <p:spPr>
          <a:xfrm>
            <a:off x="233296" y="1197226"/>
            <a:ext cx="4146907" cy="357712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evaluation.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861915AB-E5A2-ABBB-C1A9-EE56BEF43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16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3003A64-6E5C-5518-7C65-DA3BD36213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FBED965-B7B9-FE60-35C4-211A59A24809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A4C58C0-583E-47EA-CF93-3EFF562716E0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9FECB98-77E7-B053-ECEC-1E89C2817E35}"/>
              </a:ext>
            </a:extLst>
          </p:cNvPr>
          <p:cNvGrpSpPr>
            <a:grpSpLocks/>
          </p:cNvGrpSpPr>
          <p:nvPr/>
        </p:nvGrpSpPr>
        <p:grpSpPr>
          <a:xfrm>
            <a:off x="662842" y="4479108"/>
            <a:ext cx="4838392" cy="2044725"/>
            <a:chOff x="0" y="0"/>
            <a:chExt cx="2607310" cy="864979"/>
          </a:xfrm>
        </p:grpSpPr>
        <p:pic>
          <p:nvPicPr>
            <p:cNvPr id="66" name="Imagen 65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25F36164-A9E2-FA9A-0431-A0D9F0E24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2607310" cy="6851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7" name="Text Box 2">
              <a:extLst>
                <a:ext uri="{FF2B5EF4-FFF2-40B4-BE49-F238E27FC236}">
                  <a16:creationId xmlns:a16="http://schemas.microsoft.com/office/drawing/2014/main" id="{2071C8D8-01AB-135C-6438-AF9BEB103A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030" y="714483"/>
              <a:ext cx="471655" cy="150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  <a:tabLst>
                  <a:tab pos="3533775" algn="l"/>
                </a:tabLst>
              </a:pPr>
              <a:r>
                <a:rPr lang="es-ES" sz="1400" b="1" noProof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ROC_4</a:t>
              </a:r>
              <a:endParaRPr lang="es-ES" sz="2000" noProof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 Box 2">
              <a:extLst>
                <a:ext uri="{FF2B5EF4-FFF2-40B4-BE49-F238E27FC236}">
                  <a16:creationId xmlns:a16="http://schemas.microsoft.com/office/drawing/2014/main" id="{5A21C231-B208-95A1-93DC-18607F0BA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660" y="700451"/>
              <a:ext cx="471655" cy="149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  <a:tabLst>
                  <a:tab pos="3533775" algn="l"/>
                </a:tabLst>
              </a:pPr>
              <a:r>
                <a:rPr lang="es-ES" sz="1400" b="1" noProof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ROC_5</a:t>
              </a:r>
              <a:endParaRPr lang="es-ES" sz="2000" noProof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Cerrar llave 68">
              <a:extLst>
                <a:ext uri="{FF2B5EF4-FFF2-40B4-BE49-F238E27FC236}">
                  <a16:creationId xmlns:a16="http://schemas.microsoft.com/office/drawing/2014/main" id="{3F39F4EB-752B-CBE3-FA57-4C3073563073}"/>
                </a:ext>
              </a:extLst>
            </p:cNvPr>
            <p:cNvSpPr/>
            <p:nvPr/>
          </p:nvSpPr>
          <p:spPr>
            <a:xfrm rot="5400000">
              <a:off x="502763" y="185628"/>
              <a:ext cx="150495" cy="986155"/>
            </a:xfrm>
            <a:prstGeom prst="rightBrac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noProof="0"/>
            </a:p>
          </p:txBody>
        </p:sp>
        <p:sp>
          <p:nvSpPr>
            <p:cNvPr id="70" name="Cerrar llave 69">
              <a:extLst>
                <a:ext uri="{FF2B5EF4-FFF2-40B4-BE49-F238E27FC236}">
                  <a16:creationId xmlns:a16="http://schemas.microsoft.com/office/drawing/2014/main" id="{0AF6380B-9212-BB05-B2FD-1A732B7C9F79}"/>
                </a:ext>
              </a:extLst>
            </p:cNvPr>
            <p:cNvSpPr/>
            <p:nvPr/>
          </p:nvSpPr>
          <p:spPr>
            <a:xfrm rot="5400000">
              <a:off x="1491161" y="180343"/>
              <a:ext cx="150495" cy="986155"/>
            </a:xfrm>
            <a:prstGeom prst="rightBrac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noProof="0"/>
            </a:p>
          </p:txBody>
        </p:sp>
      </p:grpSp>
      <p:grpSp>
        <p:nvGrpSpPr>
          <p:cNvPr id="71" name="Grupo 70">
            <a:extLst>
              <a:ext uri="{FF2B5EF4-FFF2-40B4-BE49-F238E27FC236}">
                <a16:creationId xmlns:a16="http://schemas.microsoft.com/office/drawing/2014/main" id="{0291FAB5-0E2B-6A6E-0816-2D01F6D31211}"/>
              </a:ext>
            </a:extLst>
          </p:cNvPr>
          <p:cNvGrpSpPr/>
          <p:nvPr/>
        </p:nvGrpSpPr>
        <p:grpSpPr>
          <a:xfrm>
            <a:off x="740102" y="1805823"/>
            <a:ext cx="4683871" cy="2650028"/>
            <a:chOff x="0" y="101959"/>
            <a:chExt cx="2620645" cy="1480216"/>
          </a:xfrm>
        </p:grpSpPr>
        <p:pic>
          <p:nvPicPr>
            <p:cNvPr id="72" name="Imagen 71" descr="Imagen que contiene electrónica, circuito&#10;&#10;Descripción generada automáticamente">
              <a:extLst>
                <a:ext uri="{FF2B5EF4-FFF2-40B4-BE49-F238E27FC236}">
                  <a16:creationId xmlns:a16="http://schemas.microsoft.com/office/drawing/2014/main" id="{C4B2F650-3554-97A5-AA77-ADF4A6082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0" y="276329"/>
              <a:ext cx="2620645" cy="1089025"/>
            </a:xfrm>
            <a:prstGeom prst="rect">
              <a:avLst/>
            </a:prstGeom>
          </p:spPr>
        </p:pic>
        <p:sp>
          <p:nvSpPr>
            <p:cNvPr id="73" name="Text Box 2">
              <a:extLst>
                <a:ext uri="{FF2B5EF4-FFF2-40B4-BE49-F238E27FC236}">
                  <a16:creationId xmlns:a16="http://schemas.microsoft.com/office/drawing/2014/main" id="{EBF47A7E-4C84-EDCE-00A5-6F9D8D5FA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1421" y="1331616"/>
              <a:ext cx="755015" cy="250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  <a:tabLst>
                  <a:tab pos="3533775" algn="l"/>
                </a:tabLst>
              </a:pPr>
              <a:r>
                <a:rPr lang="es-ES" sz="1600" b="1" noProof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ROC_0</a:t>
              </a:r>
              <a:endParaRPr lang="es-ES" sz="1600" noProof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 Box 2">
              <a:extLst>
                <a:ext uri="{FF2B5EF4-FFF2-40B4-BE49-F238E27FC236}">
                  <a16:creationId xmlns:a16="http://schemas.microsoft.com/office/drawing/2014/main" id="{A479D94B-FDB5-0D57-BC2E-9D477E0C34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814" y="1320460"/>
              <a:ext cx="755015" cy="250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  <a:tabLst>
                  <a:tab pos="3533775" algn="l"/>
                </a:tabLst>
              </a:pPr>
              <a:r>
                <a:rPr lang="es-ES" sz="1600" b="1" noProof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ROC_1</a:t>
              </a:r>
              <a:endParaRPr lang="es-ES" sz="1600" noProof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Text Box 2">
              <a:extLst>
                <a:ext uri="{FF2B5EF4-FFF2-40B4-BE49-F238E27FC236}">
                  <a16:creationId xmlns:a16="http://schemas.microsoft.com/office/drawing/2014/main" id="{2420F1EE-6614-7642-E9DD-239782B1AA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6745" y="101959"/>
              <a:ext cx="755015" cy="250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  <a:tabLst>
                  <a:tab pos="3533775" algn="l"/>
                </a:tabLst>
              </a:pPr>
              <a:r>
                <a:rPr lang="es-ES" sz="1600" b="1" noProof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ROC_3</a:t>
              </a:r>
              <a:endParaRPr lang="es-ES" sz="1600" noProof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Text Box 2">
              <a:extLst>
                <a:ext uri="{FF2B5EF4-FFF2-40B4-BE49-F238E27FC236}">
                  <a16:creationId xmlns:a16="http://schemas.microsoft.com/office/drawing/2014/main" id="{42988B3D-952D-7805-8A0C-AA6C302B38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596" y="101959"/>
              <a:ext cx="755015" cy="250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  <a:tabLst>
                  <a:tab pos="3533775" algn="l"/>
                </a:tabLst>
              </a:pPr>
              <a:r>
                <a:rPr lang="es-ES" sz="1600" b="1" noProof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ROC_2</a:t>
              </a:r>
              <a:endParaRPr lang="es-ES" sz="1600" noProof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Cerrar llave 76">
              <a:extLst>
                <a:ext uri="{FF2B5EF4-FFF2-40B4-BE49-F238E27FC236}">
                  <a16:creationId xmlns:a16="http://schemas.microsoft.com/office/drawing/2014/main" id="{078ECDFD-64CC-57AF-D4C3-0F01F86401C7}"/>
                </a:ext>
              </a:extLst>
            </p:cNvPr>
            <p:cNvSpPr/>
            <p:nvPr/>
          </p:nvSpPr>
          <p:spPr>
            <a:xfrm rot="5400000">
              <a:off x="515613" y="882378"/>
              <a:ext cx="150495" cy="985520"/>
            </a:xfrm>
            <a:prstGeom prst="rightBrac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2400" noProof="0"/>
            </a:p>
          </p:txBody>
        </p:sp>
        <p:sp>
          <p:nvSpPr>
            <p:cNvPr id="78" name="Cerrar llave 77">
              <a:extLst>
                <a:ext uri="{FF2B5EF4-FFF2-40B4-BE49-F238E27FC236}">
                  <a16:creationId xmlns:a16="http://schemas.microsoft.com/office/drawing/2014/main" id="{B495B8ED-C597-F5C7-F78E-CC665DB8BE1C}"/>
                </a:ext>
              </a:extLst>
            </p:cNvPr>
            <p:cNvSpPr/>
            <p:nvPr/>
          </p:nvSpPr>
          <p:spPr>
            <a:xfrm rot="5400000">
              <a:off x="1530497" y="882377"/>
              <a:ext cx="150495" cy="985520"/>
            </a:xfrm>
            <a:prstGeom prst="rightBrac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2400" noProof="0"/>
            </a:p>
          </p:txBody>
        </p:sp>
        <p:sp>
          <p:nvSpPr>
            <p:cNvPr id="79" name="Cerrar llave 78">
              <a:extLst>
                <a:ext uri="{FF2B5EF4-FFF2-40B4-BE49-F238E27FC236}">
                  <a16:creationId xmlns:a16="http://schemas.microsoft.com/office/drawing/2014/main" id="{BEE81951-DFE3-B357-FECA-33A15E6FFF65}"/>
                </a:ext>
              </a:extLst>
            </p:cNvPr>
            <p:cNvSpPr/>
            <p:nvPr/>
          </p:nvSpPr>
          <p:spPr>
            <a:xfrm rot="5400000" flipH="1">
              <a:off x="468229" y="-250229"/>
              <a:ext cx="173990" cy="1036320"/>
            </a:xfrm>
            <a:prstGeom prst="rightBrac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2400" noProof="0"/>
            </a:p>
          </p:txBody>
        </p:sp>
        <p:sp>
          <p:nvSpPr>
            <p:cNvPr id="80" name="Cerrar llave 79">
              <a:extLst>
                <a:ext uri="{FF2B5EF4-FFF2-40B4-BE49-F238E27FC236}">
                  <a16:creationId xmlns:a16="http://schemas.microsoft.com/office/drawing/2014/main" id="{9004F97A-83D5-16F0-9503-28240B9899F3}"/>
                </a:ext>
              </a:extLst>
            </p:cNvPr>
            <p:cNvSpPr/>
            <p:nvPr/>
          </p:nvSpPr>
          <p:spPr>
            <a:xfrm rot="5400000" flipH="1">
              <a:off x="1538696" y="-249911"/>
              <a:ext cx="176213" cy="1036320"/>
            </a:xfrm>
            <a:prstGeom prst="rightBrac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2400" noProof="0"/>
            </a:p>
          </p:txBody>
        </p:sp>
      </p:grpSp>
      <p:pic>
        <p:nvPicPr>
          <p:cNvPr id="81" name="Imagen 80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C54E88E1-BA5B-A9B3-E8DC-5ABCFCD9C0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312" y="1096349"/>
            <a:ext cx="4695847" cy="2671318"/>
          </a:xfrm>
          <a:prstGeom prst="rect">
            <a:avLst/>
          </a:prstGeom>
        </p:spPr>
      </p:pic>
      <p:pic>
        <p:nvPicPr>
          <p:cNvPr id="82" name="Gráfico 4">
            <a:extLst>
              <a:ext uri="{FF2B5EF4-FFF2-40B4-BE49-F238E27FC236}">
                <a16:creationId xmlns:a16="http://schemas.microsoft.com/office/drawing/2014/main" id="{D9BC5511-7648-5A49-6EAA-F64D6AD037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908" r="8029" b="5067"/>
          <a:stretch/>
        </p:blipFill>
        <p:spPr bwMode="auto">
          <a:xfrm>
            <a:off x="7350827" y="3881532"/>
            <a:ext cx="4676332" cy="2814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3" name="Text Box 2">
            <a:extLst>
              <a:ext uri="{FF2B5EF4-FFF2-40B4-BE49-F238E27FC236}">
                <a16:creationId xmlns:a16="http://schemas.microsoft.com/office/drawing/2014/main" id="{A3DAF37A-F4EA-B37B-EBA9-3F707E283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0613" y="2868549"/>
            <a:ext cx="1588194" cy="44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533775" algn="l"/>
              </a:tabLst>
            </a:pPr>
            <a:r>
              <a:rPr lang="es-ES" sz="1600" b="1" noProof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HDI TBPX 2x2</a:t>
            </a:r>
            <a:endParaRPr lang="es-ES" sz="1600" noProof="0" dirty="0">
              <a:solidFill>
                <a:schemeClr val="bg1"/>
              </a:solidFill>
              <a:effectLst/>
              <a:highlight>
                <a:srgbClr val="000000"/>
              </a:highligh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2">
            <a:extLst>
              <a:ext uri="{FF2B5EF4-FFF2-40B4-BE49-F238E27FC236}">
                <a16:creationId xmlns:a16="http://schemas.microsoft.com/office/drawing/2014/main" id="{08DA5508-510C-B024-8975-9888AA6AA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0613" y="5064651"/>
            <a:ext cx="1588194" cy="44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533775" algn="l"/>
              </a:tabLst>
            </a:pPr>
            <a:r>
              <a:rPr lang="es-ES" sz="1600" b="1" noProof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HDI TBPX 1x2</a:t>
            </a:r>
            <a:endParaRPr lang="es-ES" sz="1600" noProof="0" dirty="0">
              <a:solidFill>
                <a:schemeClr val="bg1"/>
              </a:solidFill>
              <a:effectLst/>
              <a:highlight>
                <a:srgbClr val="000000"/>
              </a:highligh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9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A49FD-0B1A-6F57-F1EA-D68235245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BBB5F2-88B2-6BBC-77BF-CCA8475C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4. Noise control  - EMC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FCCFB7-B6AF-29AC-F010-220E72CE2293}"/>
              </a:ext>
            </a:extLst>
          </p:cNvPr>
          <p:cNvSpPr txBox="1"/>
          <p:nvPr/>
        </p:nvSpPr>
        <p:spPr>
          <a:xfrm>
            <a:off x="233296" y="1197225"/>
            <a:ext cx="11793863" cy="446059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Grounding and filtering topology evaluation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A300BE76-5411-7B56-BA03-59F0CA36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17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D1B5629-3CA8-54A7-E6DE-58829520A5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9FBB305-85DE-C7A8-C7AF-B372C7AD37E5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00A6313-114C-C93C-EC54-695FE67D3FB9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A46F90A0-3A7C-7456-EFF6-258F83FD78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83" y="1730702"/>
            <a:ext cx="5912600" cy="17524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1D45259-8983-DF69-E6EC-CDF804E9A2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070" y="1197225"/>
            <a:ext cx="5210296" cy="2731945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BB42373B-92D3-2B29-B9D0-D49A6FA05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9429" y="3997389"/>
            <a:ext cx="5210297" cy="2964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875A920-D8F8-3A0E-59A4-82C5B32C811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87" y="3997389"/>
            <a:ext cx="5210296" cy="272885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85906BA-C7B7-4AC5-A300-6FD9EBDB328F}"/>
              </a:ext>
            </a:extLst>
          </p:cNvPr>
          <p:cNvSpPr txBox="1"/>
          <p:nvPr/>
        </p:nvSpPr>
        <p:spPr>
          <a:xfrm>
            <a:off x="7306733" y="150706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2x2 HDI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5F13655-D6AD-4196-9E03-6559D90A6C4B}"/>
              </a:ext>
            </a:extLst>
          </p:cNvPr>
          <p:cNvSpPr txBox="1"/>
          <p:nvPr/>
        </p:nvSpPr>
        <p:spPr>
          <a:xfrm>
            <a:off x="1515533" y="414866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1x2 HDI</a:t>
            </a:r>
          </a:p>
        </p:txBody>
      </p:sp>
    </p:spTree>
    <p:extLst>
      <p:ext uri="{BB962C8B-B14F-4D97-AF65-F5344CB8AC3E}">
        <p14:creationId xmlns:p14="http://schemas.microsoft.com/office/powerpoint/2010/main" val="257343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0C728-5013-1E66-A7E5-09E836D33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72D8A-F4C9-4B8F-F95B-5DAB1A62D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4. Noise control  - EMC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F7F5507-4A4B-54A3-1BBE-A7AEAA25FF40}"/>
              </a:ext>
            </a:extLst>
          </p:cNvPr>
          <p:cNvSpPr txBox="1"/>
          <p:nvPr/>
        </p:nvSpPr>
        <p:spPr>
          <a:xfrm>
            <a:off x="233296" y="1197225"/>
            <a:ext cx="11793863" cy="446059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 level  compatible with CMS-ITK – Phase II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C3149E37-01CD-9C8B-B546-7725644A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18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655591C-3588-415D-09F2-141E6FCD38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B6A029E-84F6-5049-11FA-78D6C629374F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86191BD-BA2F-3451-EE10-C7CEFA0FDA58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áfico 12">
            <a:extLst>
              <a:ext uri="{FF2B5EF4-FFF2-40B4-BE49-F238E27FC236}">
                <a16:creationId xmlns:a16="http://schemas.microsoft.com/office/drawing/2014/main" id="{90002CAB-932A-08E5-C8A0-800FEB533C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t="4357" r="8516"/>
          <a:stretch/>
        </p:blipFill>
        <p:spPr>
          <a:xfrm>
            <a:off x="116525" y="1727588"/>
            <a:ext cx="3094390" cy="2472565"/>
          </a:xfrm>
          <a:prstGeom prst="rect">
            <a:avLst/>
          </a:prstGeom>
        </p:spPr>
      </p:pic>
      <p:pic>
        <p:nvPicPr>
          <p:cNvPr id="7" name="Gráfico 7">
            <a:extLst>
              <a:ext uri="{FF2B5EF4-FFF2-40B4-BE49-F238E27FC236}">
                <a16:creationId xmlns:a16="http://schemas.microsoft.com/office/drawing/2014/main" id="{268BF407-D7B3-520F-3289-2160E086E5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500" r="8435"/>
          <a:stretch/>
        </p:blipFill>
        <p:spPr>
          <a:xfrm>
            <a:off x="127320" y="4179726"/>
            <a:ext cx="3081865" cy="2430570"/>
          </a:xfrm>
          <a:prstGeom prst="rect">
            <a:avLst/>
          </a:prstGeom>
        </p:spPr>
      </p:pic>
      <p:pic>
        <p:nvPicPr>
          <p:cNvPr id="8" name="Gráfico 11">
            <a:extLst>
              <a:ext uri="{FF2B5EF4-FFF2-40B4-BE49-F238E27FC236}">
                <a16:creationId xmlns:a16="http://schemas.microsoft.com/office/drawing/2014/main" id="{107F3F78-6A83-327E-99F2-20DD25CBB8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5753" r="8681"/>
          <a:stretch/>
        </p:blipFill>
        <p:spPr>
          <a:xfrm>
            <a:off x="3727063" y="1727588"/>
            <a:ext cx="3105496" cy="2452138"/>
          </a:xfrm>
          <a:prstGeom prst="rect">
            <a:avLst/>
          </a:prstGeom>
        </p:spPr>
      </p:pic>
      <p:pic>
        <p:nvPicPr>
          <p:cNvPr id="9" name="Gráfico 5">
            <a:extLst>
              <a:ext uri="{FF2B5EF4-FFF2-40B4-BE49-F238E27FC236}">
                <a16:creationId xmlns:a16="http://schemas.microsoft.com/office/drawing/2014/main" id="{94B4A418-689C-FB4F-EFA1-FE83C4B29F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6105" r="9319"/>
          <a:stretch/>
        </p:blipFill>
        <p:spPr bwMode="auto">
          <a:xfrm>
            <a:off x="3725333" y="4179725"/>
            <a:ext cx="3081865" cy="2440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áfico 3">
            <a:extLst>
              <a:ext uri="{FF2B5EF4-FFF2-40B4-BE49-F238E27FC236}">
                <a16:creationId xmlns:a16="http://schemas.microsoft.com/office/drawing/2014/main" id="{9923C5EC-ED8A-68E2-7D9F-1ACDD887FCF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8312" r="8897"/>
          <a:stretch/>
        </p:blipFill>
        <p:spPr>
          <a:xfrm>
            <a:off x="6980672" y="2121504"/>
            <a:ext cx="5046487" cy="3883782"/>
          </a:xfrm>
          <a:prstGeom prst="rect">
            <a:avLst/>
          </a:prstGeom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50CA39D1-F5AA-DEB7-C187-43B18F1527A8}"/>
              </a:ext>
            </a:extLst>
          </p:cNvPr>
          <p:cNvSpPr/>
          <p:nvPr/>
        </p:nvSpPr>
        <p:spPr>
          <a:xfrm>
            <a:off x="3256223" y="2753014"/>
            <a:ext cx="423801" cy="2696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C4B93082-C4DD-71AF-2D0F-671C28CBF579}"/>
              </a:ext>
            </a:extLst>
          </p:cNvPr>
          <p:cNvSpPr/>
          <p:nvPr/>
        </p:nvSpPr>
        <p:spPr>
          <a:xfrm>
            <a:off x="3255358" y="5168454"/>
            <a:ext cx="423801" cy="2696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FC5E61A-A153-E506-72A3-C9AD1F3AB1C2}"/>
              </a:ext>
            </a:extLst>
          </p:cNvPr>
          <p:cNvSpPr txBox="1"/>
          <p:nvPr/>
        </p:nvSpPr>
        <p:spPr>
          <a:xfrm>
            <a:off x="4604731" y="3342256"/>
            <a:ext cx="186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noProof="0" err="1"/>
              <a:t>Noise</a:t>
            </a:r>
            <a:r>
              <a:rPr lang="es-ES" noProof="0"/>
              <a:t> </a:t>
            </a:r>
            <a:r>
              <a:rPr lang="es-ES" noProof="0" err="1"/>
              <a:t>limits</a:t>
            </a:r>
            <a:endParaRPr lang="es-ES" noProof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E57D6C5-2D50-46B2-3831-1042A6B9B715}"/>
              </a:ext>
            </a:extLst>
          </p:cNvPr>
          <p:cNvSpPr txBox="1"/>
          <p:nvPr/>
        </p:nvSpPr>
        <p:spPr>
          <a:xfrm>
            <a:off x="4558515" y="5832527"/>
            <a:ext cx="186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noProof="0" err="1"/>
              <a:t>Noise</a:t>
            </a:r>
            <a:r>
              <a:rPr lang="es-ES" noProof="0"/>
              <a:t> </a:t>
            </a:r>
            <a:r>
              <a:rPr lang="es-ES" noProof="0" err="1"/>
              <a:t>limits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4020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AF170-DDAE-F828-5DC3-1BD57A3BD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0EBA5B-D4C8-927C-728A-CACC541E6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5. HDI design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486CA4-8998-97B5-FD36-8B94CF4DF48A}"/>
              </a:ext>
            </a:extLst>
          </p:cNvPr>
          <p:cNvSpPr txBox="1"/>
          <p:nvPr/>
        </p:nvSpPr>
        <p:spPr>
          <a:xfrm>
            <a:off x="233296" y="1197225"/>
            <a:ext cx="11793863" cy="2953670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HDIs are flexible PCBs that serve as the interface between chips/sensors and power/communication lines.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 material usage to the lowest feasible amount.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 energy dissipation to improve overall efficiency.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signal integrity across communication lines.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for low noise and minimal transient disturbances.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4D2FCADD-1A98-6081-2349-DF4070FE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19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7B21A95-107B-5F95-BD9E-54504CEF1A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95E2B16-87A0-FD41-F7A3-BFE931FE1D79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F98D9AB-5CF7-CE2F-FC6D-9C77995EA847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4EE4D247-9549-E870-4019-38B0ED7BA5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1062" y="2068844"/>
            <a:ext cx="4069020" cy="1915327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B53A5E-39F4-4F24-93F1-F4630F20EE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1" y="4219114"/>
            <a:ext cx="5134123" cy="20417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E955BE1-D70B-4AED-842A-C7FE935E79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922" y="4290852"/>
            <a:ext cx="6558237" cy="174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41DC1C-B0E4-E475-42D0-D8C70653F755}"/>
              </a:ext>
            </a:extLst>
          </p:cNvPr>
          <p:cNvSpPr/>
          <p:nvPr/>
        </p:nvSpPr>
        <p:spPr>
          <a:xfrm rot="10800000">
            <a:off x="0" y="0"/>
            <a:ext cx="7337196" cy="6858000"/>
          </a:xfrm>
          <a:prstGeom prst="rect">
            <a:avLst/>
          </a:prstGeom>
          <a:solidFill>
            <a:srgbClr val="005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76EBCB48-B25D-52C9-ADC0-4C12DC005B01}"/>
              </a:ext>
            </a:extLst>
          </p:cNvPr>
          <p:cNvSpPr>
            <a:spLocks noChangeAspect="1"/>
          </p:cNvSpPr>
          <p:nvPr/>
        </p:nvSpPr>
        <p:spPr>
          <a:xfrm>
            <a:off x="3954919" y="0"/>
            <a:ext cx="6130122" cy="6858000"/>
          </a:xfrm>
          <a:custGeom>
            <a:avLst/>
            <a:gdLst>
              <a:gd name="connsiteX0" fmla="*/ 2228299 w 6130122"/>
              <a:gd name="connsiteY0" fmla="*/ 0 h 6858000"/>
              <a:gd name="connsiteX1" fmla="*/ 6130122 w 6130122"/>
              <a:gd name="connsiteY1" fmla="*/ 0 h 6858000"/>
              <a:gd name="connsiteX2" fmla="*/ 6130122 w 6130122"/>
              <a:gd name="connsiteY2" fmla="*/ 6858000 h 6858000"/>
              <a:gd name="connsiteX3" fmla="*/ 0 w 61301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0122" h="6858000">
                <a:moveTo>
                  <a:pt x="2228299" y="0"/>
                </a:moveTo>
                <a:lnTo>
                  <a:pt x="6130122" y="0"/>
                </a:lnTo>
                <a:lnTo>
                  <a:pt x="613012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9F2F714-180D-CB45-46B4-E74050461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E246-D293-4BC3-A61A-6CCA0F08AD7A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E4236345-DCCA-2E61-CCD7-7CA62772DF2F}"/>
              </a:ext>
            </a:extLst>
          </p:cNvPr>
          <p:cNvSpPr txBox="1">
            <a:spLocks/>
          </p:cNvSpPr>
          <p:nvPr/>
        </p:nvSpPr>
        <p:spPr>
          <a:xfrm>
            <a:off x="5689600" y="2201332"/>
            <a:ext cx="6400800" cy="279400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000" dirty="0">
                <a:solidFill>
                  <a:srgbClr val="005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GB" dirty="0">
                <a:solidFill>
                  <a:srgbClr val="005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000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0" indent="0">
              <a:buNone/>
            </a:pPr>
            <a:r>
              <a:rPr lang="en-GB" sz="4000" dirty="0">
                <a:solidFill>
                  <a:srgbClr val="005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r>
              <a:rPr lang="en-GB" sz="4400" dirty="0">
                <a:solidFill>
                  <a:srgbClr val="005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000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Serial powering </a:t>
            </a:r>
            <a:endParaRPr lang="en-GB" dirty="0">
              <a:solidFill>
                <a:srgbClr val="0000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4000" dirty="0">
                <a:solidFill>
                  <a:srgbClr val="005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 </a:t>
            </a:r>
            <a:r>
              <a:rPr lang="en-GB" b="1" dirty="0">
                <a:solidFill>
                  <a:srgbClr val="000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Transients</a:t>
            </a:r>
          </a:p>
          <a:p>
            <a:pPr marL="0" indent="0">
              <a:buNone/>
            </a:pPr>
            <a:r>
              <a:rPr lang="en-GB" sz="4000" dirty="0">
                <a:solidFill>
                  <a:srgbClr val="005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</a:t>
            </a:r>
            <a:r>
              <a:rPr lang="en-GB" b="1" dirty="0">
                <a:solidFill>
                  <a:srgbClr val="000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 control </a:t>
            </a:r>
          </a:p>
          <a:p>
            <a:pPr marL="0" indent="0">
              <a:buNone/>
            </a:pPr>
            <a:r>
              <a:rPr lang="en-GB" sz="4000" dirty="0">
                <a:solidFill>
                  <a:srgbClr val="005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en-GB" sz="5400" dirty="0">
                <a:solidFill>
                  <a:srgbClr val="005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000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HDI design</a:t>
            </a:r>
            <a:endParaRPr lang="en-GB" dirty="0">
              <a:solidFill>
                <a:srgbClr val="0000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4000" dirty="0">
                <a:solidFill>
                  <a:srgbClr val="005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</a:t>
            </a:r>
            <a:r>
              <a:rPr lang="en-GB" b="1" dirty="0">
                <a:solidFill>
                  <a:srgbClr val="000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</a:t>
            </a:r>
            <a:endParaRPr lang="en-GB" dirty="0">
              <a:solidFill>
                <a:srgbClr val="0000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b="0" i="0" u="none" strike="noStrike" baseline="0" dirty="0">
                <a:solidFill>
                  <a:srgbClr val="000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s-ES" sz="1200" dirty="0">
              <a:solidFill>
                <a:srgbClr val="0000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AF55924D-9369-0ABB-9FF2-39E41CA62753}"/>
              </a:ext>
            </a:extLst>
          </p:cNvPr>
          <p:cNvSpPr txBox="1">
            <a:spLocks/>
          </p:cNvSpPr>
          <p:nvPr/>
        </p:nvSpPr>
        <p:spPr>
          <a:xfrm>
            <a:off x="1062392" y="990600"/>
            <a:ext cx="10067216" cy="1446995"/>
          </a:xfrm>
          <a:prstGeom prst="rect">
            <a:avLst/>
          </a:prstGeom>
        </p:spPr>
        <p:txBody>
          <a:bodyPr anchor="b"/>
          <a:lstStyle>
            <a:defPPr>
              <a:defRPr lang="es-ES"/>
            </a:defPPr>
            <a:lvl1pPr marL="0" algn="l" defTabSz="914400" rtl="0" eaLnBrk="1" latinLnBrk="0" hangingPunct="1">
              <a:defRPr sz="2000" b="1" kern="1200">
                <a:solidFill>
                  <a:srgbClr val="005C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75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pic>
        <p:nvPicPr>
          <p:cNvPr id="4" name="Marcador de contenido 2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4F73E7B0-294D-B7FE-3FA2-437245ED4C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20" y="238255"/>
            <a:ext cx="722106" cy="23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A0784-3ED5-9BFA-052E-A237102B8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30618-C1DC-46B0-D80A-4C21B56FC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5. HDI design – Power dissipation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1983C4-AF71-A751-D094-CC34D44C02BF}"/>
              </a:ext>
            </a:extLst>
          </p:cNvPr>
          <p:cNvSpPr txBox="1"/>
          <p:nvPr/>
        </p:nvSpPr>
        <p:spPr>
          <a:xfrm>
            <a:off x="233296" y="1197226"/>
            <a:ext cx="11793863" cy="841456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HDI has been design by simulation in order to minimized the amount of cooper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 analysis of power routing &amp; current balance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A7669D35-0491-DE10-DF52-8FFABE0E6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20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BE398AC-4642-2744-81AF-9D3883C4CD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6336CC6-5ED9-A2BA-4606-24E34DEC4E64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0E790BA0-9942-79A0-0E9C-BFFFF19D4EAC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">
            <a:extLst>
              <a:ext uri="{FF2B5EF4-FFF2-40B4-BE49-F238E27FC236}">
                <a16:creationId xmlns:a16="http://schemas.microsoft.com/office/drawing/2014/main" id="{D9FBCD1D-972B-AB33-47CA-F16AFD7CB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389413"/>
            <a:ext cx="3826203" cy="42545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8521481D-5BB7-891C-4330-E778C22BC8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701"/>
          <a:stretch/>
        </p:blipFill>
        <p:spPr>
          <a:xfrm>
            <a:off x="4023906" y="2389414"/>
            <a:ext cx="3570394" cy="42545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FC9DA597-EBE7-E27E-D6DC-46B053D688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27160" y="2259852"/>
            <a:ext cx="4399998" cy="177259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1242FE2-8D56-6D5C-0A79-086477FBACE1}"/>
              </a:ext>
            </a:extLst>
          </p:cNvPr>
          <p:cNvSpPr txBox="1"/>
          <p:nvPr/>
        </p:nvSpPr>
        <p:spPr>
          <a:xfrm>
            <a:off x="8373533" y="1838356"/>
            <a:ext cx="2650067" cy="3602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</a:pPr>
            <a:r>
              <a:rPr lang="en-US" sz="1600" b="1" u="sng" dirty="0">
                <a:latin typeface="Arial"/>
                <a:cs typeface="Arial"/>
              </a:rPr>
              <a:t>Power dissipation (~15%)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F9C0CDC-777E-7910-B405-1FB5E8590083}"/>
              </a:ext>
            </a:extLst>
          </p:cNvPr>
          <p:cNvSpPr txBox="1"/>
          <p:nvPr/>
        </p:nvSpPr>
        <p:spPr>
          <a:xfrm>
            <a:off x="623469" y="2110013"/>
            <a:ext cx="2865568" cy="2793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</a:pPr>
            <a:r>
              <a:rPr lang="es-ES" sz="1400" noProof="0" dirty="0">
                <a:solidFill>
                  <a:schemeClr val="tx2"/>
                </a:solidFill>
                <a:latin typeface="Arial"/>
                <a:cs typeface="Arial"/>
              </a:rPr>
              <a:t>RD53A-TBPX-2x2 HDI </a:t>
            </a:r>
            <a:r>
              <a:rPr lang="es-ES" sz="1400" b="1" noProof="0" dirty="0">
                <a:solidFill>
                  <a:schemeClr val="tx2"/>
                </a:solidFill>
                <a:latin typeface="Arial"/>
                <a:cs typeface="Arial"/>
              </a:rPr>
              <a:t>V1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4087207-A14F-7EBC-06FB-308CD7B2204B}"/>
              </a:ext>
            </a:extLst>
          </p:cNvPr>
          <p:cNvSpPr txBox="1"/>
          <p:nvPr/>
        </p:nvSpPr>
        <p:spPr>
          <a:xfrm>
            <a:off x="4376319" y="2120153"/>
            <a:ext cx="2865568" cy="2793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</a:pPr>
            <a:r>
              <a:rPr lang="es-ES" sz="1400" noProof="0">
                <a:solidFill>
                  <a:schemeClr val="tx2"/>
                </a:solidFill>
                <a:latin typeface="Arial"/>
                <a:cs typeface="Arial"/>
              </a:rPr>
              <a:t>RD53A-TBPX-2x2 HDI </a:t>
            </a:r>
            <a:r>
              <a:rPr lang="es-ES" sz="1400" b="1" noProof="0">
                <a:solidFill>
                  <a:schemeClr val="tx2"/>
                </a:solidFill>
                <a:latin typeface="Arial"/>
                <a:cs typeface="Arial"/>
              </a:rPr>
              <a:t>V4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35DFF32-DFEB-1065-E87A-E276F417A9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160" y="4819319"/>
            <a:ext cx="4399997" cy="1938696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AD7B64BB-85B5-812A-B764-AEE2491C1B3E}"/>
              </a:ext>
            </a:extLst>
          </p:cNvPr>
          <p:cNvSpPr txBox="1"/>
          <p:nvPr/>
        </p:nvSpPr>
        <p:spPr>
          <a:xfrm>
            <a:off x="7869857" y="4336551"/>
            <a:ext cx="3914602" cy="3602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</a:pPr>
            <a:r>
              <a:rPr lang="en-GB" sz="1600" b="1" dirty="0">
                <a:latin typeface="Arial"/>
                <a:cs typeface="Arial"/>
              </a:rPr>
              <a:t>Current unbalance (&lt; 1%)</a:t>
            </a:r>
          </a:p>
        </p:txBody>
      </p:sp>
    </p:spTree>
    <p:extLst>
      <p:ext uri="{BB962C8B-B14F-4D97-AF65-F5344CB8AC3E}">
        <p14:creationId xmlns:p14="http://schemas.microsoft.com/office/powerpoint/2010/main" val="307448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17384-BC42-A0FE-8CDD-D78014683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5C518F-CBC3-3BA2-04DC-B2A01C2B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5. HDI </a:t>
            </a:r>
            <a:r>
              <a:rPr lang="en-GB" sz="3000" dirty="0" err="1"/>
              <a:t>disign</a:t>
            </a:r>
            <a:r>
              <a:rPr lang="en-GB" sz="3000" dirty="0"/>
              <a:t> – Signal integrity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C569954-EEFB-BBFF-B969-21EA48BC05F2}"/>
              </a:ext>
            </a:extLst>
          </p:cNvPr>
          <p:cNvSpPr txBox="1"/>
          <p:nvPr/>
        </p:nvSpPr>
        <p:spPr>
          <a:xfrm>
            <a:off x="233296" y="1197225"/>
            <a:ext cx="11793863" cy="446059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transmission  - Impedance Matching 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1C63630B-BEA0-FEF1-94A8-5C251687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21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1D21736-9E35-9544-25E6-BED6C335DC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DE8D509-BD74-C0D0-F9E3-CEB8BFCB4ED7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A9225082-B5CF-340E-4C34-55C095590015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áfico 3">
            <a:extLst>
              <a:ext uri="{FF2B5EF4-FFF2-40B4-BE49-F238E27FC236}">
                <a16:creationId xmlns:a16="http://schemas.microsoft.com/office/drawing/2014/main" id="{9B72C446-9DF3-5E6A-DFA6-6AEE1493F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2683" y="5063259"/>
            <a:ext cx="5744476" cy="13517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402CB66-9D2A-6781-31B1-02F782F169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300" b="53433"/>
          <a:stretch/>
        </p:blipFill>
        <p:spPr bwMode="auto">
          <a:xfrm>
            <a:off x="252274" y="1818049"/>
            <a:ext cx="5510532" cy="223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0CB25C0-00A8-1CAA-F184-51CE8FC993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446" r="28423" b="1"/>
          <a:stretch/>
        </p:blipFill>
        <p:spPr bwMode="auto">
          <a:xfrm>
            <a:off x="252274" y="4099832"/>
            <a:ext cx="5510531" cy="245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áfico 1">
            <a:extLst>
              <a:ext uri="{FF2B5EF4-FFF2-40B4-BE49-F238E27FC236}">
                <a16:creationId xmlns:a16="http://schemas.microsoft.com/office/drawing/2014/main" id="{486E6EBB-941E-D229-3066-2B54DF2F57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8148" y="1818049"/>
            <a:ext cx="5132747" cy="312349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6C0C6C0-7A94-F647-BF7A-A1C265450B2D}"/>
              </a:ext>
            </a:extLst>
          </p:cNvPr>
          <p:cNvSpPr txBox="1"/>
          <p:nvPr/>
        </p:nvSpPr>
        <p:spPr>
          <a:xfrm>
            <a:off x="7079194" y="3845837"/>
            <a:ext cx="2075727" cy="5079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</a:pPr>
            <a:r>
              <a:rPr lang="es-ES" sz="1400" b="1" noProof="0" dirty="0">
                <a:solidFill>
                  <a:schemeClr val="tx2"/>
                </a:solidFill>
                <a:latin typeface="Arial"/>
                <a:cs typeface="Arial"/>
              </a:rPr>
              <a:t>Module Input </a:t>
            </a:r>
            <a:r>
              <a:rPr lang="es-ES" sz="1400" b="1" noProof="0" dirty="0" err="1">
                <a:solidFill>
                  <a:schemeClr val="tx2"/>
                </a:solidFill>
                <a:latin typeface="Arial"/>
                <a:cs typeface="Arial"/>
              </a:rPr>
              <a:t>impedance</a:t>
            </a:r>
            <a:endParaRPr lang="es-ES" sz="1400" b="1" i="1" noProof="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7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76153-A321-0953-7F62-50080C080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8FA49-72FF-2450-B05B-9225FC85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5. HDI </a:t>
            </a:r>
            <a:r>
              <a:rPr lang="en-GB" sz="3000" dirty="0" err="1"/>
              <a:t>disign</a:t>
            </a:r>
            <a:r>
              <a:rPr lang="en-GB" sz="3000" dirty="0"/>
              <a:t> – Signal integrity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B81E8B-760A-BDD9-97C4-BAC08CEE3BF4}"/>
              </a:ext>
            </a:extLst>
          </p:cNvPr>
          <p:cNvSpPr txBox="1"/>
          <p:nvPr/>
        </p:nvSpPr>
        <p:spPr>
          <a:xfrm>
            <a:off x="233296" y="1197225"/>
            <a:ext cx="11793863" cy="446059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the </a:t>
            </a:r>
            <a:r>
              <a:rPr lang="en-US" sz="22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of wire bonds and the chip’s input stage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dominant source of signal distortion is the chip’s input capacitance (Cin), which acts as a parasitic element.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impact of the wire bonds is negligible compared to that of Cin.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F1D6DF5F-E17E-24B7-8637-3B33540FE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22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2EFB1C2-218E-0978-EA6E-445998DDD2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F885A55-B31B-2F26-F3B0-D86945AD4440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074F4E4-3F96-1DB2-6FE1-6E4FB6913453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áfico 1">
            <a:extLst>
              <a:ext uri="{FF2B5EF4-FFF2-40B4-BE49-F238E27FC236}">
                <a16:creationId xmlns:a16="http://schemas.microsoft.com/office/drawing/2014/main" id="{04F07193-77DB-7830-838B-5B6E3ABD5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2956" y="3096028"/>
            <a:ext cx="4067366" cy="3210630"/>
          </a:xfrm>
          <a:prstGeom prst="rect">
            <a:avLst/>
          </a:prstGeom>
        </p:spPr>
      </p:pic>
      <p:pic>
        <p:nvPicPr>
          <p:cNvPr id="12" name="Gráfico 1">
            <a:extLst>
              <a:ext uri="{FF2B5EF4-FFF2-40B4-BE49-F238E27FC236}">
                <a16:creationId xmlns:a16="http://schemas.microsoft.com/office/drawing/2014/main" id="{CFAEDC7A-8B1D-7692-31AF-98C6A2D6AA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5083" r="11248"/>
          <a:stretch/>
        </p:blipFill>
        <p:spPr>
          <a:xfrm>
            <a:off x="503466" y="3096028"/>
            <a:ext cx="2677069" cy="16002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2D1D947-6437-ED8E-E139-6B8170E18DF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06" y="4641676"/>
            <a:ext cx="2631440" cy="2115185"/>
          </a:xfrm>
          <a:prstGeom prst="rect">
            <a:avLst/>
          </a:prstGeom>
          <a:noFill/>
        </p:spPr>
      </p:pic>
      <p:pic>
        <p:nvPicPr>
          <p:cNvPr id="14" name="Gráfico 1">
            <a:extLst>
              <a:ext uri="{FF2B5EF4-FFF2-40B4-BE49-F238E27FC236}">
                <a16:creationId xmlns:a16="http://schemas.microsoft.com/office/drawing/2014/main" id="{296AA567-8F4F-3C0A-F40B-FFF2E3DBE2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50973" r="1534" b="26520"/>
          <a:stretch/>
        </p:blipFill>
        <p:spPr>
          <a:xfrm>
            <a:off x="7615162" y="3096028"/>
            <a:ext cx="4303929" cy="1082040"/>
          </a:xfrm>
          <a:prstGeom prst="rect">
            <a:avLst/>
          </a:prstGeom>
        </p:spPr>
      </p:pic>
      <p:pic>
        <p:nvPicPr>
          <p:cNvPr id="15" name="Gráfico 1">
            <a:extLst>
              <a:ext uri="{FF2B5EF4-FFF2-40B4-BE49-F238E27FC236}">
                <a16:creationId xmlns:a16="http://schemas.microsoft.com/office/drawing/2014/main" id="{7054803E-AF6B-B081-0DCB-ADE3A4B8276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" t="51605" r="849" b="26777"/>
          <a:stretch/>
        </p:blipFill>
        <p:spPr>
          <a:xfrm>
            <a:off x="7615162" y="4178068"/>
            <a:ext cx="4303929" cy="1036406"/>
          </a:xfrm>
          <a:prstGeom prst="rect">
            <a:avLst/>
          </a:prstGeom>
        </p:spPr>
      </p:pic>
      <p:pic>
        <p:nvPicPr>
          <p:cNvPr id="16" name="Gráfico 1">
            <a:extLst>
              <a:ext uri="{FF2B5EF4-FFF2-40B4-BE49-F238E27FC236}">
                <a16:creationId xmlns:a16="http://schemas.microsoft.com/office/drawing/2014/main" id="{FB6AEBB3-D21E-B4A6-FFD6-FECE77F34EF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51077" r="1652" b="26476"/>
          <a:stretch/>
        </p:blipFill>
        <p:spPr>
          <a:xfrm>
            <a:off x="7615162" y="5225752"/>
            <a:ext cx="4303929" cy="107076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2C77CC8-F8EB-3118-815E-DF3C05B987A0}"/>
              </a:ext>
            </a:extLst>
          </p:cNvPr>
          <p:cNvSpPr txBox="1"/>
          <p:nvPr/>
        </p:nvSpPr>
        <p:spPr>
          <a:xfrm>
            <a:off x="9164831" y="2394119"/>
            <a:ext cx="249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/>
              <a:t>Eye</a:t>
            </a:r>
            <a:r>
              <a:rPr lang="es-ES" dirty="0"/>
              <a:t> </a:t>
            </a:r>
            <a:r>
              <a:rPr lang="es-ES" dirty="0" err="1"/>
              <a:t>diagram</a:t>
            </a:r>
            <a:r>
              <a:rPr lang="es-ES" dirty="0"/>
              <a:t> – Input chip</a:t>
            </a:r>
          </a:p>
          <a:p>
            <a:pPr algn="ctr"/>
            <a:r>
              <a:rPr lang="es-ES" dirty="0"/>
              <a:t>( </a:t>
            </a:r>
            <a:r>
              <a:rPr lang="es-ES" dirty="0" err="1"/>
              <a:t>Simulation</a:t>
            </a:r>
            <a:r>
              <a:rPr lang="es-E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422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38852-4496-F451-5E8A-110DC030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6. Summary</a:t>
            </a:r>
            <a:endParaRPr lang="en-GB" sz="3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62712F-F7C0-A418-E09B-F0C324771DCB}"/>
              </a:ext>
            </a:extLst>
          </p:cNvPr>
          <p:cNvSpPr txBox="1"/>
          <p:nvPr/>
        </p:nvSpPr>
        <p:spPr>
          <a:xfrm>
            <a:off x="436843" y="1260630"/>
            <a:ext cx="11318313" cy="5097837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general overview of the design and development of the CMS-Phase II </a:t>
            </a:r>
            <a:r>
              <a:rPr lang="en-US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ITk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supply distribution system has been presented 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design presents multiple challenges: transients, noise, power dissipation, and signal integrity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critical aspects must be addressed simultaneously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Early-stage analysis enabled the implementation of corrective actions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EMC testing has been particularly relevant for system validation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supported by simulation models for design refinement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 carried out within the framework of various projects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involvement of ITA in both national and </a:t>
            </a:r>
            <a:r>
              <a:rPr lang="en-US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projects.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close collaboration with ETHZ, CMS-</a:t>
            </a:r>
            <a:r>
              <a:rPr lang="en-US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ITk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–CERN , IFCA and IMB-CNM 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6AB04A1E-4FC0-7DB1-E3B1-6D1F28AE2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23</a:t>
            </a:fld>
            <a:endParaRPr lang="es-ES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F74CDB7-D83D-2A9B-E647-C1F34C09AB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0C7CBF4-903D-4D9B-92B0-EA8BB5EDE6FC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1885ACF2-D5E6-4EE4-BD8A-0EA9BC647863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</p:spTree>
    <p:extLst>
      <p:ext uri="{BB962C8B-B14F-4D97-AF65-F5344CB8AC3E}">
        <p14:creationId xmlns:p14="http://schemas.microsoft.com/office/powerpoint/2010/main" val="250230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FFCB946D-2C99-8542-AE5D-BD1D9D4E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E246-D293-4BC3-A61A-6CCA0F08AD7A}" type="slidenum">
              <a:rPr lang="es-ES" smtClean="0"/>
              <a:pPr/>
              <a:t>24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0D5DC464-B1A9-A522-AF15-88EE447BB266}"/>
              </a:ext>
            </a:extLst>
          </p:cNvPr>
          <p:cNvSpPr txBox="1">
            <a:spLocks/>
          </p:cNvSpPr>
          <p:nvPr/>
        </p:nvSpPr>
        <p:spPr>
          <a:xfrm>
            <a:off x="2152650" y="4419968"/>
            <a:ext cx="7886699" cy="732610"/>
          </a:xfrm>
          <a:prstGeom prst="rect">
            <a:avLst/>
          </a:prstGeom>
        </p:spPr>
        <p:txBody>
          <a:bodyPr anchor="b"/>
          <a:lstStyle>
            <a:defPPr>
              <a:defRPr lang="es-ES"/>
            </a:defPPr>
            <a:lvl1pPr marL="0" algn="l" defTabSz="914400" rtl="0" eaLnBrk="1" latinLnBrk="0" hangingPunct="1">
              <a:defRPr sz="2000" b="1" kern="1200">
                <a:solidFill>
                  <a:srgbClr val="005C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¡Thank you!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F0E8E21-6F7E-4C58-A781-CE6CA6DD28D0}"/>
              </a:ext>
            </a:extLst>
          </p:cNvPr>
          <p:cNvSpPr/>
          <p:nvPr/>
        </p:nvSpPr>
        <p:spPr>
          <a:xfrm>
            <a:off x="1484839" y="46294"/>
            <a:ext cx="9024468" cy="837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72C7A35A-5D3E-445E-9905-249EA4D4F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868" y="5143877"/>
            <a:ext cx="3830771" cy="72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02B01FF7-94E3-46BA-9F57-2E0933434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143" y="5281490"/>
            <a:ext cx="6565293" cy="59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lvl="0" algn="just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kumimoji="0" lang="en-GB" altLang="es-E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This project has received funding from the </a:t>
            </a:r>
            <a:r>
              <a:rPr lang="en-US" altLang="es-ES" sz="1400" dirty="0">
                <a:solidFill>
                  <a:schemeClr val="bg1"/>
                </a:solidFill>
                <a:latin typeface="Calibri" panose="020F0502020204030204" pitchFamily="34" charset="0"/>
              </a:rPr>
              <a:t>CMSUPG project under Grant Agreements No PID2020-113705RB-C33.</a:t>
            </a:r>
            <a:r>
              <a:rPr lang="en-GB" altLang="es-ES" sz="1400" dirty="0">
                <a:solidFill>
                  <a:schemeClr val="bg1"/>
                </a:solidFill>
                <a:latin typeface="Calibri" panose="020F0502020204030204" pitchFamily="34" charset="0"/>
              </a:rPr>
              <a:t> &amp; Plan de </a:t>
            </a:r>
            <a:r>
              <a:rPr lang="en-GB" altLang="es-ES" sz="1400" dirty="0" err="1">
                <a:solidFill>
                  <a:schemeClr val="bg1"/>
                </a:solidFill>
                <a:latin typeface="Calibri" panose="020F0502020204030204" pitchFamily="34" charset="0"/>
              </a:rPr>
              <a:t>Recuperacion</a:t>
            </a:r>
            <a:r>
              <a:rPr lang="en-GB" altLang="es-ES" sz="1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GB" altLang="es-ES" sz="1400" dirty="0" err="1">
                <a:solidFill>
                  <a:schemeClr val="bg1"/>
                </a:solidFill>
                <a:latin typeface="Calibri" panose="020F0502020204030204" pitchFamily="34" charset="0"/>
              </a:rPr>
              <a:t>Trasnformacion</a:t>
            </a:r>
            <a:r>
              <a:rPr lang="en-GB" altLang="es-ES" sz="1400" dirty="0">
                <a:solidFill>
                  <a:schemeClr val="bg1"/>
                </a:solidFill>
                <a:latin typeface="Calibri" panose="020F0502020204030204" pitchFamily="34" charset="0"/>
              </a:rPr>
              <a:t>  y </a:t>
            </a:r>
            <a:r>
              <a:rPr lang="en-GB" altLang="es-ES" sz="1400" dirty="0" err="1">
                <a:solidFill>
                  <a:schemeClr val="bg1"/>
                </a:solidFill>
                <a:latin typeface="Calibri" panose="020F0502020204030204" pitchFamily="34" charset="0"/>
              </a:rPr>
              <a:t>resiliencia</a:t>
            </a:r>
            <a:endParaRPr kumimoji="0" lang="es-ES" altLang="es-E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B5E4D9-5D66-F675-BA5E-3D700F4CC9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3" t="-3"/>
          <a:stretch/>
        </p:blipFill>
        <p:spPr>
          <a:xfrm>
            <a:off x="3411176" y="987930"/>
            <a:ext cx="5171793" cy="11219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43C2D9A-170E-412A-B92B-60298BA66D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68" y="2785822"/>
            <a:ext cx="11132261" cy="10790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923FDF8B-6E6F-4AF0-A966-817483BBD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143" y="6103519"/>
            <a:ext cx="6565293" cy="59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This project has received funding from the European Union’s Horizon 2020 research and innovation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 under grant agreement No 101004761. (AIDAINNOVA)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F4C5CFC-C79B-4FFE-A458-2CDB917FDA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017" y="5986498"/>
            <a:ext cx="1642318" cy="684299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C7D39ECC-0AE0-4933-8124-AB6D6A2FC0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274729" y="5986497"/>
            <a:ext cx="1001940" cy="66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38852-4496-F451-5E8A-110DC030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1. Introduction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62712F-F7C0-A418-E09B-F0C324771DCB}"/>
              </a:ext>
            </a:extLst>
          </p:cNvPr>
          <p:cNvSpPr txBox="1"/>
          <p:nvPr/>
        </p:nvSpPr>
        <p:spPr>
          <a:xfrm>
            <a:off x="9093888" y="1171824"/>
            <a:ext cx="3007916" cy="5653520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– Compact Muon Solenoid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one of the 4 HEP experiments of the LHC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 – 15000t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– 15m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– 22m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divided in several sub-detectors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PX,TK,ECAL, Muon, 4T Solenoid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Operates synchronously at 40 MHz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6AB04A1E-4FC0-7DB1-E3B1-6D1F28AE2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3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F74CDB7-D83D-2A9B-E647-C1F34C09AB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A0E6B63-27D9-4CB7-90A3-A9CF56047876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60A0A80-5B15-484F-A832-5DBFE3C1296A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6715C5D-4C64-F549-6D1D-462F6E78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841" y="1171824"/>
            <a:ext cx="8878581" cy="565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0BAAF655-1305-4B3C-453D-717C716168E5}"/>
              </a:ext>
            </a:extLst>
          </p:cNvPr>
          <p:cNvCxnSpPr>
            <a:cxnSpLocks/>
          </p:cNvCxnSpPr>
          <p:nvPr/>
        </p:nvCxnSpPr>
        <p:spPr>
          <a:xfrm flipH="1" flipV="1">
            <a:off x="5197151" y="4030824"/>
            <a:ext cx="4711959" cy="127829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33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8983C-1BB6-165D-2912-819B9755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0A73D-C78E-1A14-56F0-22BEDF1C2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1. Introduction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5A477B8-1D28-85E4-29AA-177F100A2D67}"/>
                  </a:ext>
                </a:extLst>
              </p:cNvPr>
              <p:cNvSpPr txBox="1"/>
              <p:nvPr/>
            </p:nvSpPr>
            <p:spPr>
              <a:xfrm>
                <a:off x="252274" y="1171824"/>
                <a:ext cx="11774885" cy="5350273"/>
              </a:xfrm>
              <a:prstGeom prst="rect">
                <a:avLst/>
              </a:prstGeom>
              <a:noFill/>
            </p:spPr>
            <p:txBody>
              <a:bodyPr wrap="square" lIns="0" tIns="0" rIns="0" bIns="0" numCol="1" spcCol="504000" rtlCol="0" anchor="t" anchorCtr="0">
                <a:noAutofit/>
              </a:bodyPr>
              <a:lstStyle/>
              <a:p>
                <a:pPr marL="457200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Due to radiation degradation and increase of the luminosity of LHC , CMS pixel detector must be replaced (∫ Luminosity = 3000÷4000 fb-1 / Luminosity = 5÷7.5×1034cm-2s-1) – (2026-2030)</a:t>
                </a:r>
              </a:p>
              <a:p>
                <a:pPr marL="457200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CMS – Phase II IT upgrade challenges 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radiation</a:t>
                </a:r>
              </a:p>
              <a:p>
                <a:pPr marL="1371600" lvl="2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TID – 1 Grad /  Fl-</a:t>
                </a:r>
                <a14:m>
                  <m:oMath xmlns:m="http://schemas.openxmlformats.org/officeDocument/2006/math">
                    <m:r>
                      <a:rPr lang="es-ES" sz="2000" b="0" i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0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2,3</m:t>
                    </m:r>
                    <m:r>
                      <a:rPr lang="en-US" sz="200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sz="200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s-ES" sz="20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neq</a:t>
                </a: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/cm2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Magnetic field 4T / Low Temp  -20ºC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Improve performance with 200 pile-up events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Hit rate (3.2 GHz/cm 2 )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Trigger: rate 750kHz / latency 12.5µs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 active surface of ~ 4.9 m2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Nominal power</a:t>
                </a:r>
              </a:p>
              <a:p>
                <a:pPr marL="1371600" lvl="2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Power density: 0,8W/cm2 (previous 0.25W/cm2)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Wingdings" panose="05000000000000000000" pitchFamily="2" charset="2"/>
                  <a:buChar char="Ø"/>
                </a:pPr>
                <a:endPara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5A477B8-1D28-85E4-29AA-177F100A2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74" y="1171824"/>
                <a:ext cx="11774885" cy="5350273"/>
              </a:xfrm>
              <a:prstGeom prst="rect">
                <a:avLst/>
              </a:prstGeom>
              <a:blipFill>
                <a:blip r:embed="rId2"/>
                <a:stretch>
                  <a:fillRect l="-1553" t="-2164" b="-785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1AE7C460-D3E3-0E78-DD93-FD6E85AED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4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6FBFDDA-BF43-7BAA-18ED-C2691F5F81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0C72C58-72D5-BBE4-652B-650FE78BF887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56E5F5C-AFAA-D925-24CB-A920B2AE3364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727F6482-6B49-9BC8-06DA-C2884AD045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914" y="1959197"/>
            <a:ext cx="5406332" cy="285539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70C50CC-851A-BB70-BCFF-CB296F4B5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327" y="4951805"/>
            <a:ext cx="3576984" cy="1685005"/>
          </a:xfrm>
          <a:prstGeom prst="rect">
            <a:avLst/>
          </a:prstGeo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271D0BC9-0D81-F3C0-C0C1-DB0BC23F29BB}"/>
              </a:ext>
            </a:extLst>
          </p:cNvPr>
          <p:cNvCxnSpPr>
            <a:cxnSpLocks/>
          </p:cNvCxnSpPr>
          <p:nvPr/>
        </p:nvCxnSpPr>
        <p:spPr>
          <a:xfrm>
            <a:off x="9812819" y="3144416"/>
            <a:ext cx="226920" cy="2086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55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38852-4496-F451-5E8A-110DC030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1. Introduction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0E62712F-F7C0-A418-E09B-F0C324771DCB}"/>
                  </a:ext>
                </a:extLst>
              </p:cNvPr>
              <p:cNvSpPr txBox="1"/>
              <p:nvPr/>
            </p:nvSpPr>
            <p:spPr>
              <a:xfrm>
                <a:off x="46652" y="1171825"/>
                <a:ext cx="12145348" cy="2460376"/>
              </a:xfrm>
              <a:prstGeom prst="rect">
                <a:avLst/>
              </a:prstGeom>
              <a:noFill/>
            </p:spPr>
            <p:txBody>
              <a:bodyPr wrap="square" lIns="0" tIns="0" rIns="0" bIns="0" numCol="1" spcCol="504000" rtlCol="0" anchor="t" anchorCtr="0">
                <a:noAutofit/>
              </a:bodyPr>
              <a:lstStyle/>
              <a:p>
                <a:pPr marL="457200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en-US" sz="21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new power requirements of CMS phase II pixel are around 40kW for ~5m2 pixel detector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s-ES" sz="200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s-ES" sz="2000" b="0" i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947</m:t>
                    </m:r>
                    <m:r>
                      <a:rPr lang="en-US" sz="2000" i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0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sz="2000" b="0" i="0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s-ES" sz="2000" b="0" i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pixels (channels) &amp; 13.488 ROC &amp; 4352 HDI (modules)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 chip technology (250 nm → 65 nm)  decreases the voltage required by the electronics (~1.2V)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Current consumption  - 30 kA ( previous 6 kA)</a:t>
                </a:r>
              </a:p>
              <a:p>
                <a:pPr marL="457200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Both power and technology will force to design and develop a complex power supply distribution system for CMS pixel phase II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1000"/>
                  </a:spcBef>
                  <a:buClr>
                    <a:srgbClr val="005CFF"/>
                  </a:buClr>
                  <a:buSzPct val="130000"/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current demanded by the detector - 30 kA ( previously 6 kA)</a:t>
                </a: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0E62712F-F7C0-A418-E09B-F0C324771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2" y="1171825"/>
                <a:ext cx="12145348" cy="2460376"/>
              </a:xfrm>
              <a:prstGeom prst="rect">
                <a:avLst/>
              </a:prstGeom>
              <a:blipFill>
                <a:blip r:embed="rId2"/>
                <a:stretch>
                  <a:fillRect l="-1707" t="-5198" r="-301" b="-4009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6AB04A1E-4FC0-7DB1-E3B1-6D1F28AE2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5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F74CDB7-D83D-2A9B-E647-C1F34C09AB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A0E6B63-27D9-4CB7-90A3-A9CF56047876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60A0A80-5B15-484F-A832-5DBFE3C1296A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1A230642-FCFB-4FFF-8534-4A6E3EA8C8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36" y="4436533"/>
            <a:ext cx="3921797" cy="20470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E8E7D60-020F-46D4-A1AD-75AB10855D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994" y="4436533"/>
            <a:ext cx="4160848" cy="221464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C8B6D75-974E-40BC-B373-33E2AACBF20B}"/>
              </a:ext>
            </a:extLst>
          </p:cNvPr>
          <p:cNvSpPr txBox="1"/>
          <p:nvPr/>
        </p:nvSpPr>
        <p:spPr>
          <a:xfrm>
            <a:off x="10328757" y="5893842"/>
            <a:ext cx="78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Serial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AB844A2-72C4-4604-92AC-2475D26FDCBB}"/>
              </a:ext>
            </a:extLst>
          </p:cNvPr>
          <p:cNvSpPr txBox="1"/>
          <p:nvPr/>
        </p:nvSpPr>
        <p:spPr>
          <a:xfrm>
            <a:off x="3045297" y="6263174"/>
            <a:ext cx="101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Parallel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70E20186-E966-4179-9CCD-E9957470D5F2}"/>
              </a:ext>
            </a:extLst>
          </p:cNvPr>
          <p:cNvSpPr/>
          <p:nvPr/>
        </p:nvSpPr>
        <p:spPr>
          <a:xfrm>
            <a:off x="4902200" y="5350933"/>
            <a:ext cx="1600200" cy="335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473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7E1AE6D-3C7B-4413-8768-EE9C31102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10" y="3675020"/>
            <a:ext cx="4902889" cy="298300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CC38852-4496-F451-5E8A-110DC030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2. Serial Powering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62712F-F7C0-A418-E09B-F0C324771DCB}"/>
              </a:ext>
            </a:extLst>
          </p:cNvPr>
          <p:cNvSpPr txBox="1"/>
          <p:nvPr/>
        </p:nvSpPr>
        <p:spPr>
          <a:xfrm>
            <a:off x="514422" y="1171825"/>
            <a:ext cx="11512737" cy="2460376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Serial powering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baseline choice for CMS pixel upgrade. 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system based on DC-DC conv. 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 – Current source (30m or 100m)- Serial 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 or HV – Voltage source (100m)- Parallel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component: on chip Shunt-LDO, (RadHard) – Integrated in the ASIC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6AB04A1E-4FC0-7DB1-E3B1-6D1F28AE2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6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F74CDB7-D83D-2A9B-E647-C1F34C09AB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A0E6B63-27D9-4CB7-90A3-A9CF56047876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  <a:p>
            <a:pPr algn="ctr"/>
            <a:endParaRPr lang="es-ES" sz="800" dirty="0">
              <a:solidFill>
                <a:srgbClr val="000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60A0A80-5B15-484F-A832-5DBFE3C1296A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68">
            <a:extLst>
              <a:ext uri="{FF2B5EF4-FFF2-40B4-BE49-F238E27FC236}">
                <a16:creationId xmlns:a16="http://schemas.microsoft.com/office/drawing/2014/main" id="{B01DFD82-9C4A-4E37-8B90-02A811A260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992" y="3813225"/>
            <a:ext cx="1665999" cy="2783537"/>
          </a:xfrm>
          <a:prstGeom prst="rect">
            <a:avLst/>
          </a:prstGeom>
        </p:spPr>
      </p:pic>
      <p:pic>
        <p:nvPicPr>
          <p:cNvPr id="9" name="Gráfico 1">
            <a:extLst>
              <a:ext uri="{FF2B5EF4-FFF2-40B4-BE49-F238E27FC236}">
                <a16:creationId xmlns:a16="http://schemas.microsoft.com/office/drawing/2014/main" id="{C4B3D993-AF55-4713-A73E-9D6EAE6E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541"/>
          <a:stretch/>
        </p:blipFill>
        <p:spPr bwMode="auto">
          <a:xfrm>
            <a:off x="7318082" y="4036859"/>
            <a:ext cx="4709077" cy="2140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74CF7471-A1B6-4B91-9632-D2576139A9E7}"/>
              </a:ext>
            </a:extLst>
          </p:cNvPr>
          <p:cNvSpPr/>
          <p:nvPr/>
        </p:nvSpPr>
        <p:spPr>
          <a:xfrm>
            <a:off x="4445000" y="5166524"/>
            <a:ext cx="586283" cy="33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73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38852-4496-F451-5E8A-110DC030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2. Serial Powering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62712F-F7C0-A418-E09B-F0C324771DCB}"/>
              </a:ext>
            </a:extLst>
          </p:cNvPr>
          <p:cNvSpPr txBox="1"/>
          <p:nvPr/>
        </p:nvSpPr>
        <p:spPr>
          <a:xfrm>
            <a:off x="233297" y="1129006"/>
            <a:ext cx="6731488" cy="5576108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LDO part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very fast voltage regulator that gives a nominal 1.2V at the output.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Shunt part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key of the regulator. It acts as a current by-pass with 2 main goals: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Assure constant current consumption to allow serial powering topologies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input point of view it behaves as a resistor -&gt; allows parallel connection with balanced current sharing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SLDO per chip (digital and analog) 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configurable through external resistors 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Vofs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6AB04A1E-4FC0-7DB1-E3B1-6D1F28AE2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7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F74CDB7-D83D-2A9B-E647-C1F34C09AB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A0E6B63-27D9-4CB7-90A3-A9CF56047876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60A0A80-5B15-484F-A832-5DBFE3C1296A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áfico 8">
            <a:extLst>
              <a:ext uri="{FF2B5EF4-FFF2-40B4-BE49-F238E27FC236}">
                <a16:creationId xmlns:a16="http://schemas.microsoft.com/office/drawing/2014/main" id="{068E029F-D864-45DD-9430-AE8B650A7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6423" y="4673831"/>
            <a:ext cx="5293303" cy="2110326"/>
          </a:xfrm>
          <a:prstGeom prst="rect">
            <a:avLst/>
          </a:prstGeom>
        </p:spPr>
      </p:pic>
      <p:pic>
        <p:nvPicPr>
          <p:cNvPr id="4" name="Imagen 3" descr="Diagrama, Esquemático&#10;&#10;Descripción generada automáticamente">
            <a:extLst>
              <a:ext uri="{FF2B5EF4-FFF2-40B4-BE49-F238E27FC236}">
                <a16:creationId xmlns:a16="http://schemas.microsoft.com/office/drawing/2014/main" id="{3ED468A4-CE4B-29D8-8139-6B9513346B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745" y="2932578"/>
            <a:ext cx="2600528" cy="16096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DEE6F07-154C-14F7-EC77-21E2B20DDC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292" y="1260630"/>
            <a:ext cx="4611434" cy="18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5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38852-4496-F451-5E8A-110DC030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2. Serial Powering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62712F-F7C0-A418-E09B-F0C324771DCB}"/>
              </a:ext>
            </a:extLst>
          </p:cNvPr>
          <p:cNvSpPr txBox="1"/>
          <p:nvPr/>
        </p:nvSpPr>
        <p:spPr>
          <a:xfrm>
            <a:off x="436843" y="1260631"/>
            <a:ext cx="11318313" cy="788062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selection of the configuration points is crucial due to current distribution among ROCs located in the same module (tolerances &amp; failure modes)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6AB04A1E-4FC0-7DB1-E3B1-6D1F28AE2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8</a:t>
            </a:fld>
            <a:endParaRPr lang="es-ES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F74CDB7-D83D-2A9B-E647-C1F34C09AB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0C7CBF4-903D-4D9B-92B0-EA8BB5EDE6FC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1885ACF2-D5E6-4EE4-BD8A-0EA9BC647863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10C984F-A43B-4C6E-909E-B168AFAAC3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78" y="2148170"/>
            <a:ext cx="3555190" cy="205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D083416-89B9-424E-BD9A-BB21E0CC2B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366" y="2182037"/>
            <a:ext cx="3468858" cy="1922336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1A1270BF-C23D-4C2A-A978-5A1C1C9943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7333" y="2216041"/>
            <a:ext cx="3649136" cy="1988971"/>
          </a:xfrm>
          <a:prstGeom prst="rect">
            <a:avLst/>
          </a:prstGeom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767F2194-9F31-4C9A-8E22-5D3CB3288F6E}"/>
              </a:ext>
            </a:extLst>
          </p:cNvPr>
          <p:cNvSpPr/>
          <p:nvPr/>
        </p:nvSpPr>
        <p:spPr>
          <a:xfrm>
            <a:off x="3344333" y="3159127"/>
            <a:ext cx="372535" cy="1344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191A955-CA02-48B7-9C9F-FB144AB82F3B}"/>
              </a:ext>
            </a:extLst>
          </p:cNvPr>
          <p:cNvSpPr txBox="1"/>
          <p:nvPr/>
        </p:nvSpPr>
        <p:spPr>
          <a:xfrm>
            <a:off x="8612717" y="4137502"/>
            <a:ext cx="238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Configuration topology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CCDFCF2-064E-4A12-A79B-FEED80E5B05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60" y="4304490"/>
            <a:ext cx="3280025" cy="237012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FA93DAE-2A64-429E-83D6-C1A4856B321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866" y="4423004"/>
            <a:ext cx="3719631" cy="2348731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B5B54E15-CACB-46A3-BC7C-823971B7B8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85862" y="4714138"/>
            <a:ext cx="4447170" cy="16443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FA6E1BE-21AB-4E4E-9A18-647676536735}"/>
              </a:ext>
            </a:extLst>
          </p:cNvPr>
          <p:cNvSpPr txBox="1"/>
          <p:nvPr/>
        </p:nvSpPr>
        <p:spPr>
          <a:xfrm>
            <a:off x="1074198" y="2095128"/>
            <a:ext cx="119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err="1"/>
              <a:t>Tolerances</a:t>
            </a:r>
            <a:endParaRPr lang="es-ES" b="1" u="sng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AB5F99C-583E-43C0-9525-797E09295A37}"/>
              </a:ext>
            </a:extLst>
          </p:cNvPr>
          <p:cNvSpPr txBox="1"/>
          <p:nvPr/>
        </p:nvSpPr>
        <p:spPr>
          <a:xfrm>
            <a:off x="3496808" y="4083066"/>
            <a:ext cx="152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err="1"/>
              <a:t>Failure</a:t>
            </a:r>
            <a:r>
              <a:rPr lang="es-ES" b="1" u="sng" dirty="0"/>
              <a:t> </a:t>
            </a:r>
            <a:r>
              <a:rPr lang="es-ES" b="1" u="sng" dirty="0" err="1"/>
              <a:t>modes</a:t>
            </a:r>
            <a:endParaRPr lang="es-ES" b="1" u="sng" dirty="0"/>
          </a:p>
        </p:txBody>
      </p:sp>
    </p:spTree>
    <p:extLst>
      <p:ext uri="{BB962C8B-B14F-4D97-AF65-F5344CB8AC3E}">
        <p14:creationId xmlns:p14="http://schemas.microsoft.com/office/powerpoint/2010/main" val="18987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38852-4496-F451-5E8A-110DC030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3. Transients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62712F-F7C0-A418-E09B-F0C324771DCB}"/>
              </a:ext>
            </a:extLst>
          </p:cNvPr>
          <p:cNvSpPr txBox="1"/>
          <p:nvPr/>
        </p:nvSpPr>
        <p:spPr>
          <a:xfrm>
            <a:off x="233296" y="1197225"/>
            <a:ext cx="11793863" cy="5560790"/>
          </a:xfrm>
          <a:prstGeom prst="rect">
            <a:avLst/>
          </a:prstGeom>
          <a:noFill/>
        </p:spPr>
        <p:txBody>
          <a:bodyPr wrap="square" lIns="0" tIns="0" rIns="0" bIns="0" numCol="1" spcCol="504000" rtlCol="0" anchor="t" anchorCtr="0">
            <a:noAutofit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Transients are one of the most critical aspects in power systems.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 arise from: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variations, System start-up, Faults or failures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transients can significantly affect Inner Tracker operation, leading to: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Oscillations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noise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Unreliable start-up behavior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Multi-level impacts across: Propagation aspects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 level, Module level &amp; System level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presence of transients must be considered in system design to minimize their effects.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rgbClr val="005CFF"/>
              </a:buClr>
              <a:buSzPct val="130000"/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Parasitic elements play a major role in shaping transient behavior.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6AB04A1E-4FC0-7DB1-E3B1-6D1F28AE2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526" y="99985"/>
            <a:ext cx="2743200" cy="365125"/>
          </a:xfrm>
        </p:spPr>
        <p:txBody>
          <a:bodyPr/>
          <a:lstStyle/>
          <a:p>
            <a:fld id="{5ED6E246-D293-4BC3-A61A-6CCA0F08AD7A}" type="slidenum">
              <a:rPr lang="es-ES" smtClean="0"/>
              <a:pPr/>
              <a:t>9</a:t>
            </a:fld>
            <a:endParaRPr lang="es-ES" dirty="0"/>
          </a:p>
        </p:txBody>
      </p:sp>
      <p:pic>
        <p:nvPicPr>
          <p:cNvPr id="29" name="Imagen 2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F74CDB7-D83D-2A9B-E647-C1F34C09AB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74" y="199972"/>
            <a:ext cx="524296" cy="1651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A0E6B63-27D9-4CB7-90A3-A9CF56047876}"/>
              </a:ext>
            </a:extLst>
          </p:cNvPr>
          <p:cNvSpPr/>
          <p:nvPr/>
        </p:nvSpPr>
        <p:spPr>
          <a:xfrm>
            <a:off x="0" y="0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1er Encuentro Aragón - Comunidad Valenciana</a:t>
            </a:r>
          </a:p>
          <a:p>
            <a:pPr algn="ctr"/>
            <a:r>
              <a:rPr lang="es-ES" sz="800" dirty="0">
                <a:solidFill>
                  <a:srgbClr val="0000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28-29 mayo 2025, Galáctica , Arcos de las Salinas, Teruel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60A0A80-5B15-484F-A832-5DBFE3C1296A}"/>
              </a:ext>
            </a:extLst>
          </p:cNvPr>
          <p:cNvCxnSpPr/>
          <p:nvPr/>
        </p:nvCxnSpPr>
        <p:spPr>
          <a:xfrm flipV="1">
            <a:off x="186612" y="1063692"/>
            <a:ext cx="11840547" cy="65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9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ITA">
      <a:dk1>
        <a:sysClr val="windowText" lastClr="000000"/>
      </a:dk1>
      <a:lt1>
        <a:sysClr val="window" lastClr="FFFFFF"/>
      </a:lt1>
      <a:dk2>
        <a:srgbClr val="000087"/>
      </a:dk2>
      <a:lt2>
        <a:srgbClr val="EEECE1"/>
      </a:lt2>
      <a:accent1>
        <a:srgbClr val="005CFF"/>
      </a:accent1>
      <a:accent2>
        <a:srgbClr val="1BBFC9"/>
      </a:accent2>
      <a:accent3>
        <a:srgbClr val="EB595D"/>
      </a:accent3>
      <a:accent4>
        <a:srgbClr val="F8AD26"/>
      </a:accent4>
      <a:accent5>
        <a:srgbClr val="92D050"/>
      </a:accent5>
      <a:accent6>
        <a:srgbClr val="8000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9" id="{F31360C7-C131-4C4E-AA54-3752C0ADD586}" vid="{D489D65B-6A7F-4177-97A4-E69CFF54FCE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Plantilla_Proyectos</Template>
  <TotalTime>1775</TotalTime>
  <Words>1698</Words>
  <Application>Microsoft Office PowerPoint</Application>
  <PresentationFormat>Panorámica</PresentationFormat>
  <Paragraphs>241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Calibri</vt:lpstr>
      <vt:lpstr>Cambria Math</vt:lpstr>
      <vt:lpstr>Times New Roman</vt:lpstr>
      <vt:lpstr>Wingdings</vt:lpstr>
      <vt:lpstr>Tema de Office</vt:lpstr>
      <vt:lpstr>Presentación de PowerPoint</vt:lpstr>
      <vt:lpstr>Presentación de PowerPoint</vt:lpstr>
      <vt:lpstr>1. Introduction</vt:lpstr>
      <vt:lpstr>1. Introduction</vt:lpstr>
      <vt:lpstr>1. Introduction</vt:lpstr>
      <vt:lpstr>2. Serial Powering</vt:lpstr>
      <vt:lpstr>2. Serial Powering</vt:lpstr>
      <vt:lpstr>2. Serial Powering</vt:lpstr>
      <vt:lpstr>3. Transients</vt:lpstr>
      <vt:lpstr>3. Transients – Load variations</vt:lpstr>
      <vt:lpstr>3. Transients – System start-up</vt:lpstr>
      <vt:lpstr>4. Noise control  - EMC</vt:lpstr>
      <vt:lpstr>4. Noise control  - EMC</vt:lpstr>
      <vt:lpstr>4. Noise control  - EMC</vt:lpstr>
      <vt:lpstr>4. Noise control  - EMC</vt:lpstr>
      <vt:lpstr>4. Noise control  - EMC</vt:lpstr>
      <vt:lpstr>4. Noise control  - EMC</vt:lpstr>
      <vt:lpstr>4. Noise control  - EMC</vt:lpstr>
      <vt:lpstr>5. HDI design</vt:lpstr>
      <vt:lpstr>5. HDI design – Power dissipation</vt:lpstr>
      <vt:lpstr>5. HDI disign – Signal integrity</vt:lpstr>
      <vt:lpstr>5. HDI disign – Signal integrity</vt:lpstr>
      <vt:lpstr>6. Summary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Arteche</dc:creator>
  <cp:lastModifiedBy>Fernando Arteche</cp:lastModifiedBy>
  <cp:revision>119</cp:revision>
  <dcterms:created xsi:type="dcterms:W3CDTF">2024-05-01T14:51:13Z</dcterms:created>
  <dcterms:modified xsi:type="dcterms:W3CDTF">2025-05-29T05:57:24Z</dcterms:modified>
</cp:coreProperties>
</file>