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18" roundtripDataSignature="AMtx7mi8F5lUzHIkj6tfUf2KHG8gXPAj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a64793e3a5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3a64793e3a5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a64793e3a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3a64793e3a5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a64793e3a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3a64793e3a5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a64793e3a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3a64793e3a5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2275625" y="6398325"/>
            <a:ext cx="7277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César Domingo, </a:t>
            </a:r>
            <a:r>
              <a:rPr b="0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CNID @ CPAN Days, Valencia 19-21 Noviembre 2025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2892098" y="1909603"/>
            <a:ext cx="6963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Análisis Estratégico CNID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4162775" y="2551846"/>
            <a:ext cx="5315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s-E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 es?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s-E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qué hacerlo?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s-E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 hacerlo?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31325"/>
            <a:ext cx="12192001" cy="1909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2" cy="1644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 txBox="1"/>
          <p:nvPr/>
        </p:nvSpPr>
        <p:spPr>
          <a:xfrm>
            <a:off x="3295860" y="6400800"/>
            <a:ext cx="51246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CNID @ CPAN Days, Valencia 19-21 Noviembre 2025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 txBox="1"/>
          <p:nvPr/>
        </p:nvSpPr>
        <p:spPr>
          <a:xfrm>
            <a:off x="562708" y="130628"/>
            <a:ext cx="1027946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s-E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ó</a:t>
            </a:r>
            <a:r>
              <a:rPr lang="es-E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 contribuir al Análisis Estratégico CNID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828" y="840266"/>
            <a:ext cx="4865468" cy="556053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4" name="Google Shape;164;p7"/>
          <p:cNvSpPr txBox="1"/>
          <p:nvPr/>
        </p:nvSpPr>
        <p:spPr>
          <a:xfrm>
            <a:off x="5579200" y="981300"/>
            <a:ext cx="6096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meeting (online) with WGCs: </a:t>
            </a: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19th January 18h, 2026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5" name="Google Shape;165;p7"/>
          <p:cNvGrpSpPr/>
          <p:nvPr/>
        </p:nvGrpSpPr>
        <p:grpSpPr>
          <a:xfrm>
            <a:off x="7104560" y="1616175"/>
            <a:ext cx="2794385" cy="2391182"/>
            <a:chOff x="6475450" y="2145000"/>
            <a:chExt cx="4087749" cy="3497925"/>
          </a:xfrm>
        </p:grpSpPr>
        <p:pic>
          <p:nvPicPr>
            <p:cNvPr id="166" name="Google Shape;166;p7"/>
            <p:cNvPicPr preferRelativeResize="0"/>
            <p:nvPr/>
          </p:nvPicPr>
          <p:blipFill rotWithShape="1">
            <a:blip r:embed="rId4">
              <a:alphaModFix/>
            </a:blip>
            <a:srcRect b="7834" l="0" r="0" t="0"/>
            <a:stretch/>
          </p:blipFill>
          <p:spPr>
            <a:xfrm>
              <a:off x="6475450" y="2145000"/>
              <a:ext cx="4087749" cy="3497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7"/>
            <p:cNvSpPr txBox="1"/>
            <p:nvPr/>
          </p:nvSpPr>
          <p:spPr>
            <a:xfrm>
              <a:off x="7976250" y="2261375"/>
              <a:ext cx="1104900" cy="55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2500" lIns="62500" spcFirstLastPara="1" rIns="62500" wrap="square" tIns="625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050">
                  <a:solidFill>
                    <a:srgbClr val="0B5394"/>
                  </a:solidFill>
                  <a:latin typeface="Calibri"/>
                  <a:ea typeface="Calibri"/>
                  <a:cs typeface="Calibri"/>
                  <a:sym typeface="Calibri"/>
                </a:rPr>
                <a:t>CNID</a:t>
              </a:r>
              <a:endParaRPr b="1" sz="205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7"/>
          <p:cNvSpPr txBox="1"/>
          <p:nvPr/>
        </p:nvSpPr>
        <p:spPr>
          <a:xfrm>
            <a:off x="5642100" y="4515525"/>
            <a:ext cx="6645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CNID Workshop @ CIEMAT (Ines Gil), Madrid, </a:t>
            </a: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2-4 February 2026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(indico available soon)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300" y="644075"/>
            <a:ext cx="4636615" cy="62139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4" name="Google Shape;17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4876" y="644075"/>
            <a:ext cx="4335668" cy="621392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5" name="Google Shape;175;p8"/>
          <p:cNvSpPr txBox="1"/>
          <p:nvPr/>
        </p:nvSpPr>
        <p:spPr>
          <a:xfrm>
            <a:off x="269475" y="83525"/>
            <a:ext cx="11466000" cy="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Discussion/ Questions / feedback about the document/template?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8"/>
          <p:cNvSpPr/>
          <p:nvPr/>
        </p:nvSpPr>
        <p:spPr>
          <a:xfrm>
            <a:off x="5098925" y="6362175"/>
            <a:ext cx="714000" cy="4041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0801" y="6144000"/>
            <a:ext cx="714001" cy="71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3401" y="960925"/>
            <a:ext cx="714001" cy="714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8"/>
          <p:cNvSpPr/>
          <p:nvPr/>
        </p:nvSpPr>
        <p:spPr>
          <a:xfrm rot="10800000">
            <a:off x="6641718" y="1610086"/>
            <a:ext cx="714000" cy="4041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a64793e3a5_0_42"/>
          <p:cNvSpPr txBox="1"/>
          <p:nvPr/>
        </p:nvSpPr>
        <p:spPr>
          <a:xfrm>
            <a:off x="269475" y="83525"/>
            <a:ext cx="11466000" cy="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Discussion/ </a:t>
            </a: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/ feedback about the document/template?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g3a64793e3a5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450" y="544825"/>
            <a:ext cx="4913626" cy="62281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3295860" y="6400800"/>
            <a:ext cx="51246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CNID @ CPAN Days, Valencia 19-21 Noviembre 2025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738365" y="130628"/>
            <a:ext cx="844061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 es el Análisis Estratégico CNID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1306101" y="4029850"/>
            <a:ext cx="9742200" cy="1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Análisis, compilación, … </a:t>
            </a:r>
            <a:r>
              <a:rPr b="1" lang="es-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documento (white paper)</a:t>
            </a:r>
            <a:r>
              <a:rPr lang="es-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todas nuestras capacidades y especialidades en los grupos de la red, para desarrollar instrumentación y detectores, cubriendo transversalmente todos los </a:t>
            </a:r>
            <a:r>
              <a:rPr lang="es-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ámbitos de instrumentación y detectores relacionados con </a:t>
            </a:r>
            <a:r>
              <a:rPr lang="es-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física de partículas, astropartículas y nuclear.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1648" y="1323099"/>
            <a:ext cx="10186524" cy="219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a64793e3a5_0_25"/>
          <p:cNvSpPr txBox="1"/>
          <p:nvPr/>
        </p:nvSpPr>
        <p:spPr>
          <a:xfrm>
            <a:off x="3295860" y="6400800"/>
            <a:ext cx="5124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CNID @ CPAN Days, Valencia 19-21 Noviembre 2025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3a64793e3a5_0_25"/>
          <p:cNvSpPr txBox="1"/>
          <p:nvPr/>
        </p:nvSpPr>
        <p:spPr>
          <a:xfrm>
            <a:off x="1738365" y="130628"/>
            <a:ext cx="9103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qué hacer un Análisis Estratégico CNID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a64793e3a5_0_16"/>
          <p:cNvSpPr txBox="1"/>
          <p:nvPr/>
        </p:nvSpPr>
        <p:spPr>
          <a:xfrm>
            <a:off x="3295860" y="6400800"/>
            <a:ext cx="5124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CNID @ CPAN Days, Valencia 19-21 Noviembre 2025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3a64793e3a5_0_16"/>
          <p:cNvSpPr txBox="1"/>
          <p:nvPr/>
        </p:nvSpPr>
        <p:spPr>
          <a:xfrm>
            <a:off x="1738365" y="130628"/>
            <a:ext cx="9103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qué hacer un Análisis Estratégico CNID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3a64793e3a5_0_16"/>
          <p:cNvSpPr txBox="1"/>
          <p:nvPr/>
        </p:nvSpPr>
        <p:spPr>
          <a:xfrm>
            <a:off x="531425" y="1440425"/>
            <a:ext cx="92907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238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🡪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Documento de presentación (whitebook) para acceder a </a:t>
            </a:r>
            <a:r>
              <a:rPr b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financiación</a:t>
            </a: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AEI, CDTI, etc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g3a64793e3a5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95262" y="999636"/>
            <a:ext cx="1683025" cy="168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a64793e3a5_0_7"/>
          <p:cNvSpPr txBox="1"/>
          <p:nvPr/>
        </p:nvSpPr>
        <p:spPr>
          <a:xfrm>
            <a:off x="3295860" y="6400800"/>
            <a:ext cx="5124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CNID @ CPAN Days, Valencia 19-21 Noviembre 2025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3a64793e3a5_0_7"/>
          <p:cNvSpPr txBox="1"/>
          <p:nvPr/>
        </p:nvSpPr>
        <p:spPr>
          <a:xfrm>
            <a:off x="1738365" y="130628"/>
            <a:ext cx="9103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qué hacer un Análisis Estratégico CNID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3a64793e3a5_0_7"/>
          <p:cNvSpPr txBox="1"/>
          <p:nvPr/>
        </p:nvSpPr>
        <p:spPr>
          <a:xfrm>
            <a:off x="531425" y="1440425"/>
            <a:ext cx="9290700" cy="47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238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🡪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Documento de presentación (whitebook) para acceder a </a:t>
            </a:r>
            <a:r>
              <a:rPr b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financiación</a:t>
            </a: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AEI, CDTI, etc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🡪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Establecer conexiones y sinergias entre grupos CNID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1714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g3a64793e3a5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95262" y="999636"/>
            <a:ext cx="1683025" cy="16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3a64793e3a5_0_7"/>
          <p:cNvPicPr preferRelativeResize="0"/>
          <p:nvPr/>
        </p:nvPicPr>
        <p:blipFill rotWithShape="1">
          <a:blip r:embed="rId4">
            <a:alphaModFix/>
          </a:blip>
          <a:srcRect b="9415" l="6951" r="5940" t="16680"/>
          <a:stretch/>
        </p:blipFill>
        <p:spPr>
          <a:xfrm>
            <a:off x="9930000" y="3032388"/>
            <a:ext cx="1413532" cy="119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/>
          <p:nvPr/>
        </p:nvSpPr>
        <p:spPr>
          <a:xfrm>
            <a:off x="3295860" y="6400800"/>
            <a:ext cx="51246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CNID @ CPAN Days, Valencia 19-21 Noviembre 2025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1738365" y="130628"/>
            <a:ext cx="910380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qué hacer un Análisis Estratégico CNID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531425" y="1440425"/>
            <a:ext cx="9290700" cy="4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238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🡪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Documento de presentación (whitebook) para acceder a </a:t>
            </a:r>
            <a:r>
              <a:rPr b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financiación</a:t>
            </a: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AEI, CDTI, etc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🡪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Establecer conexiones y sinergias entre grupos CNID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🡪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Oportunidad única: primer documento de este estilo en España</a:t>
            </a:r>
            <a:endParaRPr sz="2000"/>
          </a:p>
          <a:p>
            <a:pPr indent="-1714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95262" y="999636"/>
            <a:ext cx="1683025" cy="16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"/>
          <p:cNvPicPr preferRelativeResize="0"/>
          <p:nvPr/>
        </p:nvPicPr>
        <p:blipFill rotWithShape="1">
          <a:blip r:embed="rId4">
            <a:alphaModFix/>
          </a:blip>
          <a:srcRect b="9415" l="6951" r="5940" t="16680"/>
          <a:stretch/>
        </p:blipFill>
        <p:spPr>
          <a:xfrm>
            <a:off x="9930000" y="3032388"/>
            <a:ext cx="1413532" cy="119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83263" y="4613875"/>
            <a:ext cx="1495025" cy="149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/>
          <p:nvPr/>
        </p:nvSpPr>
        <p:spPr>
          <a:xfrm>
            <a:off x="3295860" y="6400800"/>
            <a:ext cx="51246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CNID @ CPAN Days, Valencia 19-21 Noviembre 2025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562708" y="130628"/>
            <a:ext cx="1027946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s-E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ó</a:t>
            </a:r>
            <a:r>
              <a:rPr lang="es-E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 contribuir al Análisis Estratégico CNID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634" y="838514"/>
            <a:ext cx="4865468" cy="556053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7" name="Google Shape;13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8093" y="1013894"/>
            <a:ext cx="6607818" cy="5165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/>
          <p:nvPr/>
        </p:nvSpPr>
        <p:spPr>
          <a:xfrm>
            <a:off x="3295860" y="6400800"/>
            <a:ext cx="51246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CNID @ CPAN Days, Valencia 19-21 Noviembre 2025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562708" y="130628"/>
            <a:ext cx="1027946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s-E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ó</a:t>
            </a:r>
            <a:r>
              <a:rPr lang="es-E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 contribuir al Análisis Estratégico CNID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634" y="838514"/>
            <a:ext cx="4865468" cy="556053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5" name="Google Shape;14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39819" y="1013894"/>
            <a:ext cx="6607818" cy="516584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/>
          <p:nvPr/>
        </p:nvSpPr>
        <p:spPr>
          <a:xfrm>
            <a:off x="5454904" y="3276932"/>
            <a:ext cx="6607818" cy="446959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5456583" y="3730775"/>
            <a:ext cx="6607818" cy="446959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5460775" y="4570322"/>
            <a:ext cx="6607800" cy="4470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/>
          <p:nvPr/>
        </p:nvSpPr>
        <p:spPr>
          <a:xfrm>
            <a:off x="3295860" y="6400800"/>
            <a:ext cx="51246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CNID @ CPAN Days, Valencia 19-21 Noviembre 2025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562708" y="130628"/>
            <a:ext cx="1027946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s-E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ó</a:t>
            </a:r>
            <a:r>
              <a:rPr lang="es-E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 contribuir al Análisis Estratégico CNID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634" y="838514"/>
            <a:ext cx="4865468" cy="556053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6" name="Google Shape;156;p6"/>
          <p:cNvSpPr txBox="1"/>
          <p:nvPr/>
        </p:nvSpPr>
        <p:spPr>
          <a:xfrm>
            <a:off x="5483700" y="1089075"/>
            <a:ext cx="6447600" cy="48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Convener: ensure all conveners in your WG are on the same footing, share the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workload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convener,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comprehensive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approach</a:t>
            </a:r>
            <a:endParaRPr/>
          </a:p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Convener: identify group members, do not hesitate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spamming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people at this stage, it is important to identify all possible contributors/groups?</a:t>
            </a:r>
            <a:endParaRPr/>
          </a:p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Convener: start meeting with your groups (online), try do identify if everybody is in, or if someone is missing (convener does not necessarily know what group members know)</a:t>
            </a:r>
            <a:endParaRPr/>
          </a:p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Convener: check the overleaf, try to understand each section, contact coordinators if something is unclear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 member: who collaborates with you? Who is in your field of expertise? Are they in? Help to complete your group!</a:t>
            </a:r>
            <a:endParaRPr/>
          </a:p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Group member: check the overleaf, try to understand each section, something not clear: talk to your convener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2025-11-18T19:39:25Z</dcterms:created>
  <dc:creator>domingo</dc:creator>
</cp:coreProperties>
</file>