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Rubik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ubik-bold.fntdata"/><Relationship Id="rId27" Type="http://schemas.openxmlformats.org/officeDocument/2006/relationships/font" Target="fonts/Rubik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ubik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Rubik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8d81797937_0_20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8d81797937_0_20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8d81797937_0_2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8d81797937_0_2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90c29380b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90c29380b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8d81797937_0_2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8d81797937_0_2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8d81797937_0_2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8d81797937_0_2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a6b3d01c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a6b3d01c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90c29380bc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90c29380bc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a568746f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a568746f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90c29380b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90c29380b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a568746f7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a568746f7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a568746f7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a568746f7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a2b716ffe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a2b716ffe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a568746f7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a568746f7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a568746f7f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a568746f7f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a568746f7f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a568746f7f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2b716ffe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a2b716ffe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a2b716ffe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a2b716ffe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a568746f7f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a568746f7f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a2b716ffe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a2b716ffe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a2b716ffee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a2b716ffee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32.jpg"/><Relationship Id="rId7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33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hyperlink" Target="https://cordis.europa.eu/project/id/101137646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hyperlink" Target="https://cordis.europa.eu/project/id/101137646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23.png"/><Relationship Id="rId6" Type="http://schemas.openxmlformats.org/officeDocument/2006/relationships/image" Target="../media/image15.png"/><Relationship Id="rId7" Type="http://schemas.openxmlformats.org/officeDocument/2006/relationships/image" Target="../media/image21.png"/><Relationship Id="rId8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2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29.png"/><Relationship Id="rId6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7.gif"/><Relationship Id="rId11" Type="http://schemas.openxmlformats.org/officeDocument/2006/relationships/image" Target="../media/image18.png"/><Relationship Id="rId10" Type="http://schemas.openxmlformats.org/officeDocument/2006/relationships/image" Target="../media/image6.png"/><Relationship Id="rId12" Type="http://schemas.openxmlformats.org/officeDocument/2006/relationships/image" Target="../media/image36.png"/><Relationship Id="rId9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image" Target="../media/image5.jpg"/><Relationship Id="rId7" Type="http://schemas.openxmlformats.org/officeDocument/2006/relationships/image" Target="../media/image3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8.jpg"/><Relationship Id="rId6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28.png"/><Relationship Id="rId6" Type="http://schemas.openxmlformats.org/officeDocument/2006/relationships/image" Target="../media/image24.png"/><Relationship Id="rId7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5.jp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0" y="644975"/>
            <a:ext cx="9144000" cy="1473300"/>
          </a:xfrm>
          <a:prstGeom prst="rect">
            <a:avLst/>
          </a:prstGeom>
          <a:solidFill>
            <a:srgbClr val="0000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720">
                <a:solidFill>
                  <a:schemeClr val="lt1"/>
                </a:solidFill>
              </a:rPr>
              <a:t>Characterization of a CLLBC pixelated crystal for dose monitoring in boron neutron capture therapy</a:t>
            </a:r>
            <a:endParaRPr sz="3350">
              <a:solidFill>
                <a:schemeClr val="lt1"/>
              </a:solidFill>
            </a:endParaRPr>
          </a:p>
        </p:txBody>
      </p:sp>
      <p:sp>
        <p:nvSpPr>
          <p:cNvPr id="100" name="Google Shape;100;p25"/>
          <p:cNvSpPr txBox="1"/>
          <p:nvPr/>
        </p:nvSpPr>
        <p:spPr>
          <a:xfrm>
            <a:off x="968175" y="2167600"/>
            <a:ext cx="76800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/>
              <a:t>S. Valladares</a:t>
            </a:r>
            <a:r>
              <a:rPr b="1" baseline="30000" lang="en">
                <a:solidFill>
                  <a:srgbClr val="000000"/>
                </a:solidFill>
              </a:rPr>
              <a:t>1</a:t>
            </a:r>
            <a:r>
              <a:rPr lang="en" sz="1600">
                <a:solidFill>
                  <a:srgbClr val="000000"/>
                </a:solidFill>
              </a:rPr>
              <a:t>, P. Torres-S</a:t>
            </a:r>
            <a:r>
              <a:rPr lang="en" sz="1600"/>
              <a:t>ánchez</a:t>
            </a:r>
            <a:r>
              <a:rPr b="1" baseline="30000" lang="en">
                <a:solidFill>
                  <a:schemeClr val="dk1"/>
                </a:solidFill>
              </a:rPr>
              <a:t>1</a:t>
            </a:r>
            <a:r>
              <a:rPr lang="en" sz="1600"/>
              <a:t>, </a:t>
            </a:r>
            <a:r>
              <a:rPr lang="en" sz="1600">
                <a:solidFill>
                  <a:schemeClr val="dk1"/>
                </a:solidFill>
              </a:rPr>
              <a:t>J. Lerendegui-Marco</a:t>
            </a:r>
            <a:r>
              <a:rPr b="1" baseline="30000" lang="en">
                <a:solidFill>
                  <a:schemeClr val="dk1"/>
                </a:solidFill>
              </a:rPr>
              <a:t>1</a:t>
            </a:r>
            <a:r>
              <a:rPr lang="en" sz="1600">
                <a:solidFill>
                  <a:schemeClr val="dk1"/>
                </a:solidFill>
              </a:rPr>
              <a:t>,</a:t>
            </a:r>
            <a:r>
              <a:rPr b="1" baseline="30000" lang="en">
                <a:solidFill>
                  <a:schemeClr val="dk1"/>
                </a:solidFill>
              </a:rPr>
              <a:t> </a:t>
            </a:r>
            <a:r>
              <a:rPr lang="en" sz="1600">
                <a:solidFill>
                  <a:srgbClr val="000000"/>
                </a:solidFill>
              </a:rPr>
              <a:t>J. Balibrea-Correa</a:t>
            </a:r>
            <a:r>
              <a:rPr b="1" baseline="30000" lang="en">
                <a:solidFill>
                  <a:srgbClr val="000000"/>
                </a:solidFill>
              </a:rPr>
              <a:t>1</a:t>
            </a:r>
            <a:r>
              <a:rPr lang="en" sz="1600">
                <a:solidFill>
                  <a:srgbClr val="000000"/>
                </a:solidFill>
              </a:rPr>
              <a:t>, 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V. Babiano-Suarez</a:t>
            </a:r>
            <a:r>
              <a:rPr b="1" baseline="30000" lang="en">
                <a:solidFill>
                  <a:schemeClr val="dk1"/>
                </a:solidFill>
              </a:rPr>
              <a:t>1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rgbClr val="000000"/>
                </a:solidFill>
              </a:rPr>
              <a:t>B. Gameiro</a:t>
            </a:r>
            <a:r>
              <a:rPr b="1" baseline="30000" lang="en">
                <a:solidFill>
                  <a:srgbClr val="000000"/>
                </a:solidFill>
              </a:rPr>
              <a:t>1</a:t>
            </a:r>
            <a:r>
              <a:rPr lang="en" sz="1600">
                <a:solidFill>
                  <a:srgbClr val="000000"/>
                </a:solidFill>
              </a:rPr>
              <a:t>, I. Ladarescu</a:t>
            </a:r>
            <a:r>
              <a:rPr b="1" baseline="30000" lang="en">
                <a:solidFill>
                  <a:srgbClr val="000000"/>
                </a:solidFill>
              </a:rPr>
              <a:t>1</a:t>
            </a:r>
            <a:r>
              <a:rPr lang="en" sz="1600">
                <a:solidFill>
                  <a:schemeClr val="dk1"/>
                </a:solidFill>
              </a:rPr>
              <a:t>, A. Sanchis-Moltó</a:t>
            </a:r>
            <a:r>
              <a:rPr b="1" baseline="30000" lang="en">
                <a:solidFill>
                  <a:schemeClr val="dk1"/>
                </a:solidFill>
              </a:rPr>
              <a:t>1</a:t>
            </a:r>
            <a:r>
              <a:rPr lang="en" sz="1600">
                <a:solidFill>
                  <a:schemeClr val="dk1"/>
                </a:solidFill>
              </a:rPr>
              <a:t>,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C. Domingo-Pardo</a:t>
            </a:r>
            <a:r>
              <a:rPr b="1" baseline="30000" lang="en">
                <a:solidFill>
                  <a:schemeClr val="dk1"/>
                </a:solidFill>
              </a:rPr>
              <a:t>1</a:t>
            </a:r>
            <a:endParaRPr b="1" baseline="30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30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" sz="800">
                <a:solidFill>
                  <a:srgbClr val="000000"/>
                </a:solidFill>
              </a:rPr>
              <a:t>1</a:t>
            </a:r>
            <a:r>
              <a:rPr lang="en" sz="1000">
                <a:solidFill>
                  <a:srgbClr val="000000"/>
                </a:solidFill>
              </a:rPr>
              <a:t> </a:t>
            </a:r>
            <a:r>
              <a:rPr lang="en" sz="1000"/>
              <a:t>I</a:t>
            </a:r>
            <a:r>
              <a:rPr lang="en" sz="1000">
                <a:solidFill>
                  <a:schemeClr val="dk1"/>
                </a:solidFill>
              </a:rPr>
              <a:t>FIC (CSIC-University of Valencia), Paterna, 46980 Spain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</p:txBody>
      </p:sp>
      <p:pic>
        <p:nvPicPr>
          <p:cNvPr id="101" name="Google Shape;101;p25" title="logos_2025_mincsicuvificso_horizontal-color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13" y="4371944"/>
            <a:ext cx="9076777" cy="73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25" title="CPAN_logo_centrad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737" y="3614498"/>
            <a:ext cx="1168550" cy="576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                   Energy response and pixel multiplicity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267" name="Google Shape;267;p34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4"/>
          <p:cNvSpPr txBox="1"/>
          <p:nvPr/>
        </p:nvSpPr>
        <p:spPr>
          <a:xfrm>
            <a:off x="547025" y="4347175"/>
            <a:ext cx="82965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Comparison of coincidence energy spectrum for different multiplicities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269" name="Google Shape;269;p34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270" name="Google Shape;270;p34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71" name="Google Shape;271;p34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34"/>
          <p:cNvSpPr txBox="1"/>
          <p:nvPr/>
        </p:nvSpPr>
        <p:spPr>
          <a:xfrm>
            <a:off x="159550" y="1213388"/>
            <a:ext cx="3478800" cy="11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Ideally → one pixel per event.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Reality → &gt; 90% events trigger one pixel.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Shift in coincidence spectrum → multiplicity &gt;1 events!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73" name="Google Shape;273;p34" title="coincident_spectrum_Eu152_diff_mu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6680" y="1064712"/>
            <a:ext cx="5257318" cy="283658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5" name="Google Shape;275;p34" title="Multiplicity2_event.JPG"/>
          <p:cNvPicPr preferRelativeResize="0"/>
          <p:nvPr/>
        </p:nvPicPr>
        <p:blipFill rotWithShape="1">
          <a:blip r:embed="rId6">
            <a:alphaModFix/>
          </a:blip>
          <a:srcRect b="5027" l="6948" r="18341" t="5988"/>
          <a:stretch/>
        </p:blipFill>
        <p:spPr>
          <a:xfrm>
            <a:off x="856529" y="2327288"/>
            <a:ext cx="2084832" cy="166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00194" y="3056460"/>
            <a:ext cx="227629" cy="20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PETSys Calibration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282" name="Google Shape;282;p35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 txBox="1"/>
          <p:nvPr/>
        </p:nvSpPr>
        <p:spPr>
          <a:xfrm>
            <a:off x="547025" y="4347175"/>
            <a:ext cx="82965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Eu-152 spectrum of the four absorbers (QDC)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284" name="Google Shape;284;p35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285" name="Google Shape;285;p35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6" name="Google Shape;286;p35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7" name="Google Shape;287;p35"/>
          <p:cNvPicPr preferRelativeResize="0"/>
          <p:nvPr/>
        </p:nvPicPr>
        <p:blipFill rotWithShape="1">
          <a:blip r:embed="rId5">
            <a:alphaModFix/>
          </a:blip>
          <a:srcRect b="0" l="16713" r="587" t="12365"/>
          <a:stretch/>
        </p:blipFill>
        <p:spPr>
          <a:xfrm>
            <a:off x="4271100" y="968487"/>
            <a:ext cx="4811899" cy="34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5"/>
          <p:cNvSpPr txBox="1"/>
          <p:nvPr/>
        </p:nvSpPr>
        <p:spPr>
          <a:xfrm>
            <a:off x="76200" y="1482975"/>
            <a:ext cx="40788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Calibration merged manually 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○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Pixelated config + Monolithic config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By checking the spectrum from all the absorbers → optimizations TBD. 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○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RED → Absorber 1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○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BLACK → 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Absorber 2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○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GREEN → 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Absorber 3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○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BLUE → 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Absorber 4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9" name="Google Shape;28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i-TED position reconstruction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 txBox="1"/>
          <p:nvPr/>
        </p:nvSpPr>
        <p:spPr>
          <a:xfrm>
            <a:off x="473750" y="4273707"/>
            <a:ext cx="82965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i-TED events reconstruction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297" name="Google Shape;297;p36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298" name="Google Shape;298;p36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99" name="Google Shape;299;p36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0" name="Google Shape;300;p36"/>
          <p:cNvSpPr txBox="1"/>
          <p:nvPr/>
        </p:nvSpPr>
        <p:spPr>
          <a:xfrm>
            <a:off x="395625" y="1490475"/>
            <a:ext cx="3092100" cy="1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Events position 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reconstruction</a:t>
            </a: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i-TED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Scatterer plane → pixel center used as effective position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Absorbers plane → position reconstructed from the spatial charge distribution.</a:t>
            </a:r>
            <a:r>
              <a:rPr baseline="30000" lang="en" sz="1200">
                <a:solidFill>
                  <a:schemeClr val="dk2"/>
                </a:solidFill>
              </a:rPr>
              <a:t>7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01" name="Google Shape;301;p36"/>
          <p:cNvPicPr preferRelativeResize="0"/>
          <p:nvPr/>
        </p:nvPicPr>
        <p:blipFill rotWithShape="1">
          <a:blip r:embed="rId5">
            <a:alphaModFix/>
          </a:blip>
          <a:srcRect b="0" l="10136" r="0" t="8609"/>
          <a:stretch/>
        </p:blipFill>
        <p:spPr>
          <a:xfrm>
            <a:off x="4702250" y="808925"/>
            <a:ext cx="4176999" cy="35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3" name="Google Shape;303;p36"/>
          <p:cNvSpPr txBox="1"/>
          <p:nvPr/>
        </p:nvSpPr>
        <p:spPr>
          <a:xfrm>
            <a:off x="122775" y="4811525"/>
            <a:ext cx="86136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chemeClr val="dk2"/>
                </a:solidFill>
              </a:rPr>
              <a:t>7</a:t>
            </a:r>
            <a:r>
              <a:rPr baseline="30000" lang="en" sz="1200">
                <a:solidFill>
                  <a:schemeClr val="dk2"/>
                </a:solidFill>
              </a:rPr>
              <a:t> </a:t>
            </a:r>
            <a:r>
              <a:rPr lang="en" sz="800">
                <a:solidFill>
                  <a:schemeClr val="dk2"/>
                </a:solidFill>
              </a:rPr>
              <a:t>J Balibrea-Correa et al. Machine learning aided 3D-position reconstruction in large LaCl3 crystals. Nuclear Instruments and Methods in Physics Research Section A, 2021.</a:t>
            </a:r>
            <a:endParaRPr sz="800">
              <a:solidFill>
                <a:schemeClr val="dk2"/>
              </a:solidFill>
            </a:endParaRPr>
          </a:p>
        </p:txBody>
      </p:sp>
      <p:cxnSp>
        <p:nvCxnSpPr>
          <p:cNvPr id="304" name="Google Shape;304;p36"/>
          <p:cNvCxnSpPr/>
          <p:nvPr/>
        </p:nvCxnSpPr>
        <p:spPr>
          <a:xfrm>
            <a:off x="232021" y="4881400"/>
            <a:ext cx="296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iTED-P Imaging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310" name="Google Shape;310;p37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7"/>
          <p:cNvSpPr txBox="1"/>
          <p:nvPr/>
        </p:nvSpPr>
        <p:spPr>
          <a:xfrm>
            <a:off x="473750" y="4281675"/>
            <a:ext cx="82965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Na-22 source </a:t>
            </a:r>
            <a:r>
              <a:rPr lang="en" sz="1500">
                <a:solidFill>
                  <a:schemeClr val="dk1"/>
                </a:solidFill>
              </a:rPr>
              <a:t>placed</a:t>
            </a:r>
            <a:r>
              <a:rPr lang="en" sz="1500">
                <a:solidFill>
                  <a:schemeClr val="dk1"/>
                </a:solidFill>
              </a:rPr>
              <a:t> at ~0 cm in the x-axis.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312" name="Google Shape;312;p37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313" name="Google Shape;313;p37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4" name="Google Shape;314;p37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5" name="Google Shape;315;p37"/>
          <p:cNvSpPr txBox="1"/>
          <p:nvPr/>
        </p:nvSpPr>
        <p:spPr>
          <a:xfrm>
            <a:off x="76200" y="3428671"/>
            <a:ext cx="5260800" cy="9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First imaging test with the pixelated crystal as scatterer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Detector resolution set to ~8.5% @ 662 keV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Still work to be done…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16" name="Google Shape;316;p37"/>
          <p:cNvPicPr preferRelativeResize="0"/>
          <p:nvPr/>
        </p:nvPicPr>
        <p:blipFill rotWithShape="1">
          <a:blip r:embed="rId5">
            <a:alphaModFix/>
          </a:blip>
          <a:srcRect b="0" l="0" r="67679" t="3072"/>
          <a:stretch/>
        </p:blipFill>
        <p:spPr>
          <a:xfrm>
            <a:off x="3359020" y="828918"/>
            <a:ext cx="2240280" cy="223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7"/>
          <p:cNvPicPr preferRelativeResize="0"/>
          <p:nvPr/>
        </p:nvPicPr>
        <p:blipFill rotWithShape="1">
          <a:blip r:embed="rId6">
            <a:alphaModFix/>
          </a:blip>
          <a:srcRect b="0" l="0" r="67931" t="3081"/>
          <a:stretch/>
        </p:blipFill>
        <p:spPr>
          <a:xfrm>
            <a:off x="1113778" y="863207"/>
            <a:ext cx="2240280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7"/>
          <p:cNvPicPr preferRelativeResize="0"/>
          <p:nvPr/>
        </p:nvPicPr>
        <p:blipFill rotWithShape="1">
          <a:blip r:embed="rId7">
            <a:alphaModFix/>
          </a:blip>
          <a:srcRect b="0" l="0" r="66444" t="0"/>
          <a:stretch/>
        </p:blipFill>
        <p:spPr>
          <a:xfrm>
            <a:off x="5789938" y="867175"/>
            <a:ext cx="2240275" cy="2232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37"/>
          <p:cNvSpPr txBox="1"/>
          <p:nvPr/>
        </p:nvSpPr>
        <p:spPr>
          <a:xfrm>
            <a:off x="1689650" y="3060000"/>
            <a:ext cx="1311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Backprojection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21" name="Google Shape;321;p37"/>
          <p:cNvSpPr txBox="1"/>
          <p:nvPr/>
        </p:nvSpPr>
        <p:spPr>
          <a:xfrm>
            <a:off x="3916500" y="3060000"/>
            <a:ext cx="1311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LM-MLEM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Conclusions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327" name="Google Shape;327;p38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" name="Google Shape;328;p38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329" name="Google Shape;329;p38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30" name="Google Shape;330;p38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1" name="Google Shape;331;p38"/>
          <p:cNvSpPr txBox="1"/>
          <p:nvPr/>
        </p:nvSpPr>
        <p:spPr>
          <a:xfrm>
            <a:off x="351150" y="1025019"/>
            <a:ext cx="7396800" cy="19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BNCT current problem → high count rates.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Proposed solution → Pixelated crystal.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Reliable energy spectrum → Reducing the gain in the acquisition line.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Each pixel responds differently → Calibration of the 64 pixels.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Events with multiplicity &gt; 1 → Distort energy spectrum.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First implementation of a pixelated crystal in an iTED module 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Still work to be done…</a:t>
            </a:r>
            <a:endParaRPr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32" name="Google Shape;332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/>
          <p:nvPr>
            <p:ph idx="1" type="body"/>
          </p:nvPr>
        </p:nvSpPr>
        <p:spPr>
          <a:xfrm>
            <a:off x="656375" y="1152475"/>
            <a:ext cx="8175900" cy="7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9"/>
          <p:cNvSpPr txBox="1"/>
          <p:nvPr/>
        </p:nvSpPr>
        <p:spPr>
          <a:xfrm>
            <a:off x="0" y="15"/>
            <a:ext cx="9144000" cy="286680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9"/>
          <p:cNvSpPr txBox="1"/>
          <p:nvPr>
            <p:ph type="title"/>
          </p:nvPr>
        </p:nvSpPr>
        <p:spPr>
          <a:xfrm>
            <a:off x="311708" y="36357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SzPts val="990"/>
              <a:buNone/>
            </a:pPr>
            <a:r>
              <a:rPr b="1" lang="en" sz="4200">
                <a:solidFill>
                  <a:schemeClr val="lt1"/>
                </a:solidFill>
              </a:rPr>
              <a:t>Thank you for your attention!</a:t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340" name="Google Shape;34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1" name="Google Shape;341;p39" title="logos_2025_mincsicuvificso_horizontal-color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13" y="4371944"/>
            <a:ext cx="9076777" cy="7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 title="CPAN_logo_centrad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737" y="3508798"/>
            <a:ext cx="1168550" cy="57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 rotWithShape="1">
          <a:blip r:embed="rId5">
            <a:alphaModFix/>
          </a:blip>
          <a:srcRect b="12851" l="5644" r="10101" t="15350"/>
          <a:stretch/>
        </p:blipFill>
        <p:spPr>
          <a:xfrm>
            <a:off x="56708" y="3529708"/>
            <a:ext cx="1089525" cy="60988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9"/>
          <p:cNvSpPr txBox="1"/>
          <p:nvPr/>
        </p:nvSpPr>
        <p:spPr>
          <a:xfrm>
            <a:off x="1220808" y="3454380"/>
            <a:ext cx="26112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en" sz="1100">
                <a:solidFill>
                  <a:srgbClr val="0000CC"/>
                </a:solidFill>
              </a:rPr>
              <a:t>A</a:t>
            </a:r>
            <a:r>
              <a:rPr b="1" lang="en" sz="1100">
                <a:solidFill>
                  <a:srgbClr val="000000"/>
                </a:solidFill>
              </a:rPr>
              <a:t>dvanced imaging system for </a:t>
            </a:r>
            <a:r>
              <a:rPr b="1" lang="en" sz="1100">
                <a:solidFill>
                  <a:srgbClr val="0000CC"/>
                </a:solidFill>
              </a:rPr>
              <a:t>M</a:t>
            </a:r>
            <a:r>
              <a:rPr b="1" lang="en" sz="1100">
                <a:solidFill>
                  <a:srgbClr val="000000"/>
                </a:solidFill>
              </a:rPr>
              <a:t>edical</a:t>
            </a:r>
            <a:br>
              <a:rPr b="1" lang="en" sz="1100">
                <a:solidFill>
                  <a:srgbClr val="000000"/>
                </a:solidFill>
              </a:rPr>
            </a:br>
            <a:r>
              <a:rPr b="1" lang="en" sz="1200">
                <a:solidFill>
                  <a:srgbClr val="0000CC"/>
                </a:solidFill>
              </a:rPr>
              <a:t>A</a:t>
            </a:r>
            <a:r>
              <a:rPr b="1" lang="en" sz="1100">
                <a:solidFill>
                  <a:srgbClr val="000000"/>
                </a:solidFill>
              </a:rPr>
              <a:t>pplications</a:t>
            </a:r>
            <a:r>
              <a:rPr lang="en" sz="1100">
                <a:solidFill>
                  <a:srgbClr val="595959"/>
                </a:solidFill>
              </a:rPr>
              <a:t> </a:t>
            </a:r>
            <a:br>
              <a:rPr lang="en" sz="1100">
                <a:solidFill>
                  <a:srgbClr val="595959"/>
                </a:solidFill>
              </a:rPr>
            </a:br>
            <a:r>
              <a:rPr lang="en" sz="100">
                <a:solidFill>
                  <a:srgbClr val="595959"/>
                </a:solidFill>
              </a:rPr>
              <a:t>		</a:t>
            </a:r>
            <a:endParaRPr sz="100">
              <a:solidFill>
                <a:srgbClr val="595959"/>
              </a:solidFill>
            </a:endParaRPr>
          </a:p>
        </p:txBody>
      </p:sp>
      <p:sp>
        <p:nvSpPr>
          <p:cNvPr id="345" name="Google Shape;345;p39"/>
          <p:cNvSpPr txBox="1"/>
          <p:nvPr/>
        </p:nvSpPr>
        <p:spPr>
          <a:xfrm>
            <a:off x="1988383" y="3699582"/>
            <a:ext cx="181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(Grant No. </a:t>
            </a:r>
            <a:r>
              <a:rPr lang="en" sz="1000" u="sng">
                <a:solidFill>
                  <a:srgbClr val="0097A7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101137646</a:t>
            </a:r>
            <a:r>
              <a:rPr lang="en" sz="1000">
                <a:solidFill>
                  <a:srgbClr val="595959"/>
                </a:solidFill>
              </a:rPr>
              <a:t>)</a:t>
            </a:r>
            <a:r>
              <a:rPr lang="en" sz="100">
                <a:solidFill>
                  <a:srgbClr val="595959"/>
                </a:solidFill>
              </a:rPr>
              <a:t>	</a:t>
            </a:r>
            <a:endParaRPr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0"/>
          <p:cNvSpPr txBox="1"/>
          <p:nvPr>
            <p:ph idx="1" type="body"/>
          </p:nvPr>
        </p:nvSpPr>
        <p:spPr>
          <a:xfrm>
            <a:off x="656375" y="1152475"/>
            <a:ext cx="8175900" cy="7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0"/>
          <p:cNvSpPr txBox="1"/>
          <p:nvPr/>
        </p:nvSpPr>
        <p:spPr>
          <a:xfrm>
            <a:off x="0" y="15"/>
            <a:ext cx="9144000" cy="286680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0"/>
          <p:cNvSpPr txBox="1"/>
          <p:nvPr>
            <p:ph type="title"/>
          </p:nvPr>
        </p:nvSpPr>
        <p:spPr>
          <a:xfrm>
            <a:off x="311708" y="36357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SzPts val="990"/>
              <a:buNone/>
            </a:pPr>
            <a:r>
              <a:rPr b="1" lang="en" sz="4200">
                <a:solidFill>
                  <a:schemeClr val="lt1"/>
                </a:solidFill>
              </a:rPr>
              <a:t>Backup Slides</a:t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353" name="Google Shape;35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4" name="Google Shape;354;p40" title="logos_2025_mincsicuvificso_horizontal-color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13" y="4371944"/>
            <a:ext cx="9076777" cy="7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0" title="CPAN_logo_centrad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737" y="3508798"/>
            <a:ext cx="1168550" cy="57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0"/>
          <p:cNvPicPr preferRelativeResize="0"/>
          <p:nvPr/>
        </p:nvPicPr>
        <p:blipFill rotWithShape="1">
          <a:blip r:embed="rId5">
            <a:alphaModFix/>
          </a:blip>
          <a:srcRect b="12851" l="5644" r="10101" t="15350"/>
          <a:stretch/>
        </p:blipFill>
        <p:spPr>
          <a:xfrm>
            <a:off x="56708" y="3529708"/>
            <a:ext cx="1089525" cy="60988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0"/>
          <p:cNvSpPr txBox="1"/>
          <p:nvPr/>
        </p:nvSpPr>
        <p:spPr>
          <a:xfrm>
            <a:off x="1220808" y="3454380"/>
            <a:ext cx="26112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en" sz="1100">
                <a:solidFill>
                  <a:srgbClr val="0000CC"/>
                </a:solidFill>
              </a:rPr>
              <a:t>A</a:t>
            </a:r>
            <a:r>
              <a:rPr b="1" lang="en" sz="1100">
                <a:solidFill>
                  <a:srgbClr val="000000"/>
                </a:solidFill>
              </a:rPr>
              <a:t>dvanced imaging system for </a:t>
            </a:r>
            <a:r>
              <a:rPr b="1" lang="en" sz="1100">
                <a:solidFill>
                  <a:srgbClr val="0000CC"/>
                </a:solidFill>
              </a:rPr>
              <a:t>M</a:t>
            </a:r>
            <a:r>
              <a:rPr b="1" lang="en" sz="1100">
                <a:solidFill>
                  <a:srgbClr val="000000"/>
                </a:solidFill>
              </a:rPr>
              <a:t>edical</a:t>
            </a:r>
            <a:br>
              <a:rPr b="1" lang="en" sz="1100">
                <a:solidFill>
                  <a:srgbClr val="000000"/>
                </a:solidFill>
              </a:rPr>
            </a:br>
            <a:r>
              <a:rPr b="1" lang="en" sz="1200">
                <a:solidFill>
                  <a:srgbClr val="0000CC"/>
                </a:solidFill>
              </a:rPr>
              <a:t>A</a:t>
            </a:r>
            <a:r>
              <a:rPr b="1" lang="en" sz="1100">
                <a:solidFill>
                  <a:srgbClr val="000000"/>
                </a:solidFill>
              </a:rPr>
              <a:t>pplications</a:t>
            </a:r>
            <a:r>
              <a:rPr lang="en" sz="1100">
                <a:solidFill>
                  <a:srgbClr val="595959"/>
                </a:solidFill>
              </a:rPr>
              <a:t> </a:t>
            </a:r>
            <a:br>
              <a:rPr lang="en" sz="1100">
                <a:solidFill>
                  <a:srgbClr val="595959"/>
                </a:solidFill>
              </a:rPr>
            </a:br>
            <a:r>
              <a:rPr lang="en" sz="100">
                <a:solidFill>
                  <a:srgbClr val="595959"/>
                </a:solidFill>
              </a:rPr>
              <a:t>		</a:t>
            </a:r>
            <a:endParaRPr sz="100">
              <a:solidFill>
                <a:srgbClr val="595959"/>
              </a:solidFill>
            </a:endParaRPr>
          </a:p>
        </p:txBody>
      </p:sp>
      <p:sp>
        <p:nvSpPr>
          <p:cNvPr id="358" name="Google Shape;358;p40"/>
          <p:cNvSpPr txBox="1"/>
          <p:nvPr/>
        </p:nvSpPr>
        <p:spPr>
          <a:xfrm>
            <a:off x="1988383" y="3699582"/>
            <a:ext cx="181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(Grant No. </a:t>
            </a:r>
            <a:r>
              <a:rPr lang="en" sz="1000" u="sng">
                <a:solidFill>
                  <a:srgbClr val="0097A7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101137646</a:t>
            </a:r>
            <a:r>
              <a:rPr lang="en" sz="1000">
                <a:solidFill>
                  <a:srgbClr val="595959"/>
                </a:solidFill>
              </a:rPr>
              <a:t>)</a:t>
            </a:r>
            <a:r>
              <a:rPr lang="en" sz="100">
                <a:solidFill>
                  <a:srgbClr val="595959"/>
                </a:solidFill>
              </a:rPr>
              <a:t>	</a:t>
            </a: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1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Pixelated Crystal configurations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364" name="Google Shape;364;p41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1"/>
          <p:cNvSpPr txBox="1"/>
          <p:nvPr/>
        </p:nvSpPr>
        <p:spPr>
          <a:xfrm>
            <a:off x="547025" y="4347175"/>
            <a:ext cx="82965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2D histograms of detected events for </a:t>
            </a:r>
            <a:r>
              <a:rPr baseline="30000" lang="en" sz="1200">
                <a:solidFill>
                  <a:schemeClr val="dk1"/>
                </a:solidFill>
              </a:rPr>
              <a:t>22</a:t>
            </a:r>
            <a:r>
              <a:rPr lang="en" sz="1200">
                <a:solidFill>
                  <a:schemeClr val="dk1"/>
                </a:solidFill>
              </a:rPr>
              <a:t>Na source with five minutes of acquisition time using a segmented CLLBC crystal. Each subplot shows QDC (horizontal) versus ID (pixel, vertical) for six different measurement configurations.</a:t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366" name="Google Shape;366;p41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367" name="Google Shape;367;p41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68" name="Google Shape;368;p41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9" name="Google Shape;369;p41" title="id_vs_energy_na22_all.png"/>
          <p:cNvPicPr preferRelativeResize="0"/>
          <p:nvPr/>
        </p:nvPicPr>
        <p:blipFill rotWithShape="1">
          <a:blip r:embed="rId5">
            <a:alphaModFix/>
          </a:blip>
          <a:srcRect b="1456" l="0" r="0" t="1446"/>
          <a:stretch/>
        </p:blipFill>
        <p:spPr>
          <a:xfrm>
            <a:off x="1307441" y="762457"/>
            <a:ext cx="6529126" cy="352283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1" name="Google Shape;371;p41"/>
          <p:cNvSpPr txBox="1"/>
          <p:nvPr/>
        </p:nvSpPr>
        <p:spPr>
          <a:xfrm>
            <a:off x="210100" y="1119975"/>
            <a:ext cx="924600" cy="231000"/>
          </a:xfrm>
          <a:prstGeom prst="rect">
            <a:avLst/>
          </a:prstGeom>
          <a:noFill/>
          <a:ln cap="flat" cmpd="sng" w="9525">
            <a:solidFill>
              <a:srgbClr val="0000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Saturation! 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372" name="Google Shape;372;p41"/>
          <p:cNvCxnSpPr>
            <a:stCxn id="371" idx="3"/>
          </p:cNvCxnSpPr>
          <p:nvPr/>
        </p:nvCxnSpPr>
        <p:spPr>
          <a:xfrm>
            <a:off x="1134700" y="1235475"/>
            <a:ext cx="613500" cy="121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73" name="Google Shape;37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019" y="1491723"/>
            <a:ext cx="227630" cy="20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Multiplicity 2: Exp. vs Sim.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379" name="Google Shape;379;p42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2"/>
          <p:cNvSpPr txBox="1"/>
          <p:nvPr/>
        </p:nvSpPr>
        <p:spPr>
          <a:xfrm>
            <a:off x="547025" y="4347175"/>
            <a:ext cx="82965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Comparison of coincidence energy spectrum for different multiplicities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381" name="Google Shape;381;p42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382" name="Google Shape;382;p42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83" name="Google Shape;383;p42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4" name="Google Shape;384;p42"/>
          <p:cNvSpPr txBox="1"/>
          <p:nvPr/>
        </p:nvSpPr>
        <p:spPr>
          <a:xfrm>
            <a:off x="328325" y="3331925"/>
            <a:ext cx="3478800" cy="11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Ideally → one pixel per event.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Reality → &gt; 90% events trigger one pixel.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Shift in coincidence spectrum → multiplicity &gt;1 events!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85" name="Google Shape;385;p42" title="coincident_spectrum_Eu152_diff_mul_SI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690324"/>
            <a:ext cx="4429102" cy="24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2" title="coincident_spectrum_Eu152_diff_mul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050" y="690325"/>
            <a:ext cx="4465142" cy="2409176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2"/>
          <p:cNvSpPr txBox="1"/>
          <p:nvPr/>
        </p:nvSpPr>
        <p:spPr>
          <a:xfrm>
            <a:off x="5047150" y="3265800"/>
            <a:ext cx="3478800" cy="11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No shift observed!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Effect independent from the energy calibration.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88" name="Google Shape;388;p42"/>
          <p:cNvSpPr txBox="1"/>
          <p:nvPr/>
        </p:nvSpPr>
        <p:spPr>
          <a:xfrm>
            <a:off x="1732125" y="3060000"/>
            <a:ext cx="1311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Experimental data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9" name="Google Shape;389;p42"/>
          <p:cNvSpPr txBox="1"/>
          <p:nvPr/>
        </p:nvSpPr>
        <p:spPr>
          <a:xfrm>
            <a:off x="6131050" y="3060000"/>
            <a:ext cx="1311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Simulation data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390" name="Google Shape;390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6269" y="3059998"/>
            <a:ext cx="227629" cy="2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2"/>
          <p:cNvPicPr preferRelativeResize="0"/>
          <p:nvPr/>
        </p:nvPicPr>
        <p:blipFill rotWithShape="1">
          <a:blip r:embed="rId8">
            <a:alphaModFix/>
          </a:blip>
          <a:srcRect b="0" l="20605" r="25255" t="0"/>
          <a:stretch/>
        </p:blipFill>
        <p:spPr>
          <a:xfrm>
            <a:off x="7324250" y="3045638"/>
            <a:ext cx="246326" cy="2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Energy Resolution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398" name="Google Shape;398;p43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3"/>
          <p:cNvSpPr txBox="1"/>
          <p:nvPr/>
        </p:nvSpPr>
        <p:spPr>
          <a:xfrm>
            <a:off x="547025" y="4347175"/>
            <a:ext cx="82965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Mean energy resolution curve for the 64 pixels of the pixelated crystal.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400" name="Google Shape;400;p43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401" name="Google Shape;401;p43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02" name="Google Shape;402;p43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43"/>
          <p:cNvSpPr txBox="1"/>
          <p:nvPr/>
        </p:nvSpPr>
        <p:spPr>
          <a:xfrm>
            <a:off x="286300" y="1970660"/>
            <a:ext cx="34788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Mean energy resolution → 10% at 662 keV.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No optimization of electronics parameters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404" name="Google Shape;404;p43" title="resolution_mean_with_std.png"/>
          <p:cNvPicPr preferRelativeResize="0"/>
          <p:nvPr/>
        </p:nvPicPr>
        <p:blipFill rotWithShape="1">
          <a:blip r:embed="rId5">
            <a:alphaModFix/>
          </a:blip>
          <a:srcRect b="0" l="990" r="980" t="0"/>
          <a:stretch/>
        </p:blipFill>
        <p:spPr>
          <a:xfrm>
            <a:off x="4139200" y="1216050"/>
            <a:ext cx="4535224" cy="2466926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Motivation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109" name="Google Shape;109;p26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6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111" name="Google Shape;111;p26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" name="Google Shape;112;p26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26"/>
          <p:cNvSpPr txBox="1"/>
          <p:nvPr/>
        </p:nvSpPr>
        <p:spPr>
          <a:xfrm>
            <a:off x="122775" y="4811525"/>
            <a:ext cx="7596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chemeClr val="dk2"/>
                </a:solidFill>
              </a:rPr>
              <a:t>1</a:t>
            </a:r>
            <a:r>
              <a:rPr baseline="30000" lang="en" sz="1200">
                <a:solidFill>
                  <a:schemeClr val="dk2"/>
                </a:solidFill>
              </a:rPr>
              <a:t> </a:t>
            </a:r>
            <a:r>
              <a:rPr lang="en" sz="800">
                <a:solidFill>
                  <a:schemeClr val="dk2"/>
                </a:solidFill>
              </a:rPr>
              <a:t>International Atomic Energy Agency. Advances in Boron Neutron Capture Therapy. Non-serial Publications. IAEA, Vienna, 2023</a:t>
            </a:r>
            <a:endParaRPr sz="800">
              <a:solidFill>
                <a:schemeClr val="dk2"/>
              </a:solidFill>
            </a:endParaRPr>
          </a:p>
        </p:txBody>
      </p:sp>
      <p:cxnSp>
        <p:nvCxnSpPr>
          <p:cNvPr id="114" name="Google Shape;114;p26"/>
          <p:cNvCxnSpPr/>
          <p:nvPr/>
        </p:nvCxnSpPr>
        <p:spPr>
          <a:xfrm>
            <a:off x="232021" y="4881400"/>
            <a:ext cx="296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" name="Google Shape;11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0406" y="1438744"/>
            <a:ext cx="2883358" cy="217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6"/>
          <p:cNvSpPr txBox="1"/>
          <p:nvPr/>
        </p:nvSpPr>
        <p:spPr>
          <a:xfrm>
            <a:off x="5726886" y="3570795"/>
            <a:ext cx="19104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BNCT treatment diagram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18" name="Google Shape;118;p26"/>
          <p:cNvSpPr txBox="1"/>
          <p:nvPr/>
        </p:nvSpPr>
        <p:spPr>
          <a:xfrm>
            <a:off x="122775" y="770225"/>
            <a:ext cx="47844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Boron Neutron Capture Therapy (BNCT)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19" name="Google Shape;119;p26"/>
          <p:cNvSpPr txBox="1"/>
          <p:nvPr/>
        </p:nvSpPr>
        <p:spPr>
          <a:xfrm>
            <a:off x="656775" y="1471400"/>
            <a:ext cx="3142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Experimental radiotherapy suitable for difficult-to-treat or resistant cancers.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For the treatment of head and neck cancers, lung cancers, and even breast cancers </a:t>
            </a:r>
            <a:r>
              <a:rPr baseline="30000" lang="en" sz="1200">
                <a:solidFill>
                  <a:schemeClr val="dk1"/>
                </a:solidFill>
              </a:rPr>
              <a:t>1</a:t>
            </a:r>
            <a:r>
              <a:rPr lang="en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Current Challenges: </a:t>
            </a:r>
            <a:r>
              <a:rPr lang="en" sz="1200">
                <a:solidFill>
                  <a:schemeClr val="dk1"/>
                </a:solidFill>
              </a:rPr>
              <a:t>Measurement of boron concentration in vivo</a:t>
            </a:r>
            <a:r>
              <a:rPr baseline="30000" lang="en" sz="1200">
                <a:solidFill>
                  <a:schemeClr val="dk1"/>
                </a:solidFill>
              </a:rPr>
              <a:t> 1</a:t>
            </a:r>
            <a:r>
              <a:rPr lang="en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20" name="Google Shape;12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886" y="3310900"/>
            <a:ext cx="3274582" cy="11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4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Scanning Pixel-by-Pixel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411" name="Google Shape;411;p44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4"/>
          <p:cNvSpPr txBox="1"/>
          <p:nvPr/>
        </p:nvSpPr>
        <p:spPr>
          <a:xfrm>
            <a:off x="423750" y="4328625"/>
            <a:ext cx="82965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Scanning across the center of pixel 9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13" name="Google Shape;413;p44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414" name="Google Shape;414;p44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15" name="Google Shape;415;p44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6" name="Google Shape;416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7" name="Google Shape;41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2775" y="695385"/>
            <a:ext cx="6524998" cy="363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Motivation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126" name="Google Shape;126;p27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27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128" name="Google Shape;128;p27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9" name="Google Shape;129;p27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0" name="Google Shape;130;p27"/>
          <p:cNvSpPr txBox="1"/>
          <p:nvPr/>
        </p:nvSpPr>
        <p:spPr>
          <a:xfrm>
            <a:off x="122775" y="4345254"/>
            <a:ext cx="88326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chemeClr val="dk2"/>
                </a:solidFill>
              </a:rPr>
              <a:t>2</a:t>
            </a:r>
            <a:r>
              <a:rPr baseline="30000" lang="en" sz="1200">
                <a:solidFill>
                  <a:schemeClr val="dk2"/>
                </a:solidFill>
              </a:rPr>
              <a:t> </a:t>
            </a:r>
            <a:r>
              <a:rPr lang="en" sz="800">
                <a:solidFill>
                  <a:schemeClr val="dk2"/>
                </a:solidFill>
              </a:rPr>
              <a:t>T Ferri et al. Design and validation of a spect prototype for treatment monitoring in BNCT and first experimental tomographic results. IEEE Transactions on Radiation and Plasma Medical Sciences, 2025.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chemeClr val="dk2"/>
                </a:solidFill>
              </a:rPr>
              <a:t>3 </a:t>
            </a:r>
            <a:r>
              <a:rPr lang="en" sz="800">
                <a:solidFill>
                  <a:schemeClr val="dk2"/>
                </a:solidFill>
              </a:rPr>
              <a:t>Caracciolo Anita. Development of a gamma-ray detection unit for a SPECT system for real-time dose monitoring in BNCT. PhD thesis, Politecnico di Milano, 2025.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chemeClr val="dk2"/>
                </a:solidFill>
              </a:rPr>
              <a:t>4 </a:t>
            </a:r>
            <a:r>
              <a:rPr lang="en" sz="800">
                <a:solidFill>
                  <a:schemeClr val="dk2"/>
                </a:solidFill>
              </a:rPr>
              <a:t>Chun-hui Gong et al. Optimization of the Compton camera for measuring prompt gamma rays in boron neutron capture therapy. Applied Radiation and Isotopes, 124:62–67, 2017.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</a:endParaRPr>
          </a:p>
        </p:txBody>
      </p:sp>
      <p:cxnSp>
        <p:nvCxnSpPr>
          <p:cNvPr id="131" name="Google Shape;131;p27"/>
          <p:cNvCxnSpPr/>
          <p:nvPr/>
        </p:nvCxnSpPr>
        <p:spPr>
          <a:xfrm>
            <a:off x="232021" y="4359217"/>
            <a:ext cx="296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" name="Google Shape;13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5811774" y="3283595"/>
            <a:ext cx="19104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BNCT treatment diagram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4" name="Google Shape;134;p27"/>
          <p:cNvSpPr txBox="1"/>
          <p:nvPr/>
        </p:nvSpPr>
        <p:spPr>
          <a:xfrm>
            <a:off x="122775" y="770225"/>
            <a:ext cx="47844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Boron Neutron Capture Therapy (BNCT)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35" name="Google Shape;135;p27"/>
          <p:cNvSpPr txBox="1"/>
          <p:nvPr/>
        </p:nvSpPr>
        <p:spPr>
          <a:xfrm>
            <a:off x="656775" y="1471400"/>
            <a:ext cx="3142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Current Challenges: </a:t>
            </a:r>
            <a:r>
              <a:rPr lang="en" sz="1200">
                <a:solidFill>
                  <a:schemeClr val="dk1"/>
                </a:solidFill>
              </a:rPr>
              <a:t>Measurement of boron concentration in vivo.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Current control methods → </a:t>
            </a:r>
            <a:r>
              <a:rPr lang="en" sz="1200">
                <a:solidFill>
                  <a:schemeClr val="dk1"/>
                </a:solidFill>
              </a:rPr>
              <a:t>measure the blood boron concentration.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Proposed strategies → SPECT or Compton Cameras. </a:t>
            </a:r>
            <a:r>
              <a:rPr baseline="30000" lang="en" sz="1200">
                <a:solidFill>
                  <a:schemeClr val="dk1"/>
                </a:solidFill>
              </a:rPr>
              <a:t>2,3,4</a:t>
            </a:r>
            <a:endParaRPr baseline="30000" sz="1200">
              <a:solidFill>
                <a:schemeClr val="dk1"/>
              </a:solidFill>
            </a:endParaRPr>
          </a:p>
        </p:txBody>
      </p:sp>
      <p:pic>
        <p:nvPicPr>
          <p:cNvPr id="136" name="Google Shape;13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886" y="3128136"/>
            <a:ext cx="3274582" cy="11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7" title="BNCT+eyes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2475" y="1630734"/>
            <a:ext cx="4168974" cy="1603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250" y="2678644"/>
            <a:ext cx="2226750" cy="224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3475" y="2589376"/>
            <a:ext cx="2330299" cy="233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8" title="IMG_211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7534" y="1413696"/>
            <a:ext cx="460824" cy="46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8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Monolithic vs Pixelated Crystals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146" name="Google Shape;146;p28"/>
          <p:cNvPicPr preferRelativeResize="0"/>
          <p:nvPr/>
        </p:nvPicPr>
        <p:blipFill rotWithShape="1">
          <a:blip r:embed="rId6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28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148" name="Google Shape;148;p28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9" name="Google Shape;149;p28" title="logos_2025_mincsicuvificso_horizontal-color(1).png"/>
            <p:cNvPicPr preferRelativeResize="0"/>
            <p:nvPr/>
          </p:nvPicPr>
          <p:blipFill rotWithShape="1">
            <a:blip r:embed="rId7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28"/>
          <p:cNvSpPr txBox="1"/>
          <p:nvPr/>
        </p:nvSpPr>
        <p:spPr>
          <a:xfrm>
            <a:off x="97200" y="1014725"/>
            <a:ext cx="35967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Monolithic crystals → light spread in the whole crystal 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Pixelated crystals → light confined in a single “pixel” 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80050" y="2674455"/>
            <a:ext cx="2226750" cy="22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 title="IMG_211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2204" y="548038"/>
            <a:ext cx="2174600" cy="217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 txBox="1"/>
          <p:nvPr/>
        </p:nvSpPr>
        <p:spPr>
          <a:xfrm>
            <a:off x="4828820" y="607615"/>
            <a:ext cx="7503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375" lIns="105375" spcFirstLastPara="1" rIns="105375" wrap="square" tIns="10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37">
                <a:solidFill>
                  <a:srgbClr val="FF0000"/>
                </a:solidFill>
              </a:rPr>
              <a:t>Photon</a:t>
            </a:r>
            <a:endParaRPr b="1" sz="1037">
              <a:solidFill>
                <a:srgbClr val="FF0000"/>
              </a:solidFill>
            </a:endParaRPr>
          </a:p>
        </p:txBody>
      </p:sp>
      <p:sp>
        <p:nvSpPr>
          <p:cNvPr id="154" name="Google Shape;154;p28"/>
          <p:cNvSpPr txBox="1"/>
          <p:nvPr/>
        </p:nvSpPr>
        <p:spPr>
          <a:xfrm>
            <a:off x="7094209" y="607614"/>
            <a:ext cx="7503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375" lIns="105375" spcFirstLastPara="1" rIns="105375" wrap="square" tIns="10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37">
                <a:solidFill>
                  <a:srgbClr val="FF0000"/>
                </a:solidFill>
              </a:rPr>
              <a:t>Photon</a:t>
            </a:r>
            <a:endParaRPr b="1" sz="1037">
              <a:solidFill>
                <a:srgbClr val="FF0000"/>
              </a:solidFill>
            </a:endParaRPr>
          </a:p>
        </p:txBody>
      </p:sp>
      <p:sp>
        <p:nvSpPr>
          <p:cNvPr id="155" name="Google Shape;155;p28"/>
          <p:cNvSpPr txBox="1"/>
          <p:nvPr/>
        </p:nvSpPr>
        <p:spPr>
          <a:xfrm>
            <a:off x="5023500" y="2415487"/>
            <a:ext cx="1311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Pixelated crystal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7337925" y="2415487"/>
            <a:ext cx="13110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Monolithic crystal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0544" y="2300744"/>
            <a:ext cx="2883358" cy="217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 txBox="1"/>
          <p:nvPr/>
        </p:nvSpPr>
        <p:spPr>
          <a:xfrm>
            <a:off x="122775" y="4811525"/>
            <a:ext cx="75960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chemeClr val="dk2"/>
                </a:solidFill>
              </a:rPr>
              <a:t> </a:t>
            </a:r>
            <a:r>
              <a:rPr lang="en" sz="800">
                <a:solidFill>
                  <a:schemeClr val="dk2"/>
                </a:solidFill>
              </a:rPr>
              <a:t>Marta Freire et al. Reducing calibration time in pet systems based on monolithic crystals. Frontiers in Medicine, 8:734476, 2021.</a:t>
            </a:r>
            <a:endParaRPr sz="800">
              <a:solidFill>
                <a:schemeClr val="dk2"/>
              </a:solidFill>
            </a:endParaRPr>
          </a:p>
        </p:txBody>
      </p:sp>
      <p:cxnSp>
        <p:nvCxnSpPr>
          <p:cNvPr id="159" name="Google Shape;159;p28"/>
          <p:cNvCxnSpPr/>
          <p:nvPr/>
        </p:nvCxnSpPr>
        <p:spPr>
          <a:xfrm>
            <a:off x="232021" y="4881400"/>
            <a:ext cx="296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0" name="Google Shape;160;p28"/>
          <p:cNvPicPr preferRelativeResize="0"/>
          <p:nvPr/>
        </p:nvPicPr>
        <p:blipFill rotWithShape="1">
          <a:blip r:embed="rId11">
            <a:alphaModFix/>
          </a:blip>
          <a:srcRect b="0" l="2168" r="5170" t="0"/>
          <a:stretch/>
        </p:blipFill>
        <p:spPr>
          <a:xfrm>
            <a:off x="6859657" y="2674450"/>
            <a:ext cx="2226749" cy="22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2" name="Google Shape;162;p28" title="Gemini_Generated_Image_49xexn49xexn49xe.png"/>
          <p:cNvPicPr preferRelativeResize="0"/>
          <p:nvPr/>
        </p:nvPicPr>
        <p:blipFill rotWithShape="1">
          <a:blip r:embed="rId12">
            <a:alphaModFix/>
          </a:blip>
          <a:srcRect b="12880" l="0" r="0" t="12962"/>
          <a:stretch/>
        </p:blipFill>
        <p:spPr>
          <a:xfrm rot="12">
            <a:off x="4575775" y="858685"/>
            <a:ext cx="2121500" cy="1573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ctrTitle"/>
          </p:nvPr>
        </p:nvSpPr>
        <p:spPr>
          <a:xfrm>
            <a:off x="0" y="-186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CLLBC segmented crystal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168" name="Google Shape;168;p29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101200"/>
            <a:ext cx="1567375" cy="410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29"/>
          <p:cNvGrpSpPr/>
          <p:nvPr/>
        </p:nvGrpSpPr>
        <p:grpSpPr>
          <a:xfrm>
            <a:off x="7172588" y="24875"/>
            <a:ext cx="1910400" cy="541200"/>
            <a:chOff x="3398463" y="1293200"/>
            <a:chExt cx="1910400" cy="541200"/>
          </a:xfrm>
        </p:grpSpPr>
        <p:sp>
          <p:nvSpPr>
            <p:cNvPr id="170" name="Google Shape;170;p29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1" name="Google Shape;171;p29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9"/>
          <p:cNvSpPr txBox="1"/>
          <p:nvPr/>
        </p:nvSpPr>
        <p:spPr>
          <a:xfrm>
            <a:off x="76200" y="810626"/>
            <a:ext cx="3768900" cy="9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To work under higher count rates.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Light confined in individual pixels.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Segmented crystal used → 8x8 pixels, each 5.7x5.7 mm and a thickness of 6~mm.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5248550" y="4055125"/>
            <a:ext cx="27861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CLLBC segmented scintillator crystal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74" name="Google Shape;174;p29" title="Pixelated_setup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125" y="1822530"/>
            <a:ext cx="2579025" cy="261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 title="PixelatedScintillator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8726" y="1089092"/>
            <a:ext cx="4284451" cy="292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9"/>
          <p:cNvSpPr txBox="1"/>
          <p:nvPr/>
        </p:nvSpPr>
        <p:spPr>
          <a:xfrm>
            <a:off x="791175" y="4439755"/>
            <a:ext cx="25791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Characterization setup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122775" y="4811525"/>
            <a:ext cx="86304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aseline="30000" lang="en" sz="1200">
                <a:solidFill>
                  <a:schemeClr val="dk2"/>
                </a:solidFill>
              </a:rPr>
              <a:t> </a:t>
            </a:r>
            <a:r>
              <a:rPr lang="en" sz="800">
                <a:solidFill>
                  <a:schemeClr val="dk2"/>
                </a:solidFill>
              </a:rPr>
              <a:t>Andrea Sanchis Moltó. Gamma-neutron vision device: first tests of neutron imaging for bnct and development of the first prototype. Trabajo Fin de Máster, Universidad de Valencia, 2025.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1200">
              <a:solidFill>
                <a:schemeClr val="dk2"/>
              </a:solidFill>
            </a:endParaRPr>
          </a:p>
        </p:txBody>
      </p:sp>
      <p:cxnSp>
        <p:nvCxnSpPr>
          <p:cNvPr id="178" name="Google Shape;178;p29"/>
          <p:cNvCxnSpPr/>
          <p:nvPr/>
        </p:nvCxnSpPr>
        <p:spPr>
          <a:xfrm>
            <a:off x="232021" y="4881400"/>
            <a:ext cx="296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9" name="Google Shape;17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ctrTitle"/>
          </p:nvPr>
        </p:nvSpPr>
        <p:spPr>
          <a:xfrm>
            <a:off x="0" y="-23850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PETSys Calibration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185" name="Google Shape;185;p30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970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 txBox="1"/>
          <p:nvPr/>
        </p:nvSpPr>
        <p:spPr>
          <a:xfrm>
            <a:off x="423750" y="4401920"/>
            <a:ext cx="82965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Na-22</a:t>
            </a:r>
            <a:r>
              <a:rPr lang="en" sz="1500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pixelated crystal </a:t>
            </a:r>
            <a:r>
              <a:rPr lang="en" sz="1500">
                <a:solidFill>
                  <a:schemeClr val="dk1"/>
                </a:solidFill>
              </a:rPr>
              <a:t>spectrum (QDC)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187" name="Google Shape;187;p30"/>
          <p:cNvGrpSpPr/>
          <p:nvPr/>
        </p:nvGrpSpPr>
        <p:grpSpPr>
          <a:xfrm>
            <a:off x="7172588" y="20675"/>
            <a:ext cx="1910400" cy="541200"/>
            <a:chOff x="3398463" y="1293200"/>
            <a:chExt cx="1910400" cy="541200"/>
          </a:xfrm>
        </p:grpSpPr>
        <p:sp>
          <p:nvSpPr>
            <p:cNvPr id="188" name="Google Shape;188;p30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9" name="Google Shape;189;p30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" name="Google Shape;190;p30"/>
          <p:cNvSpPr txBox="1"/>
          <p:nvPr/>
        </p:nvSpPr>
        <p:spPr>
          <a:xfrm>
            <a:off x="144700" y="3589425"/>
            <a:ext cx="5906400" cy="7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PETsys settings </a:t>
            </a:r>
            <a:r>
              <a:rPr b="1" lang="en" sz="1200">
                <a:solidFill>
                  <a:schemeClr val="dk1"/>
                </a:solidFill>
              </a:rPr>
              <a:t>optimization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b="1" lang="en" sz="1200">
                <a:solidFill>
                  <a:schemeClr val="dk1"/>
                </a:solidFill>
              </a:rPr>
              <a:t>required! </a:t>
            </a:r>
            <a:r>
              <a:rPr b="1" baseline="30000" lang="en" sz="1200">
                <a:solidFill>
                  <a:schemeClr val="dk1"/>
                </a:solidFill>
              </a:rPr>
              <a:t>5</a:t>
            </a:r>
            <a:endParaRPr b="1" baseline="30000"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Each pixel capable to produce an energy spectrum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2" name="Google Shape;192;p30"/>
          <p:cNvCxnSpPr/>
          <p:nvPr/>
        </p:nvCxnSpPr>
        <p:spPr>
          <a:xfrm>
            <a:off x="232021" y="4893406"/>
            <a:ext cx="296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3" name="Google Shape;193;p30"/>
          <p:cNvSpPr txBox="1"/>
          <p:nvPr/>
        </p:nvSpPr>
        <p:spPr>
          <a:xfrm>
            <a:off x="122775" y="4811525"/>
            <a:ext cx="64269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chemeClr val="dk2"/>
                </a:solidFill>
              </a:rPr>
              <a:t>5</a:t>
            </a:r>
            <a:r>
              <a:rPr baseline="30000" lang="en" sz="1200">
                <a:solidFill>
                  <a:schemeClr val="dk2"/>
                </a:solidFill>
              </a:rPr>
              <a:t> </a:t>
            </a:r>
            <a:r>
              <a:rPr lang="en" sz="800">
                <a:solidFill>
                  <a:schemeClr val="dk2"/>
                </a:solidFill>
              </a:rPr>
              <a:t> PETsys Electronics. TOFPET2C/D SiPM Readout ASIC Datasheet. https://www.petsys-electronics.com, 2025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194" name="Google Shape;194;p30"/>
          <p:cNvPicPr preferRelativeResize="0"/>
          <p:nvPr/>
        </p:nvPicPr>
        <p:blipFill rotWithShape="1">
          <a:blip r:embed="rId5">
            <a:alphaModFix/>
          </a:blip>
          <a:srcRect b="0" l="14523" r="17927" t="5042"/>
          <a:stretch/>
        </p:blipFill>
        <p:spPr>
          <a:xfrm>
            <a:off x="4941314" y="871334"/>
            <a:ext cx="4051961" cy="227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371550" y="3198700"/>
            <a:ext cx="38235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Pixel 58 spectrum with default settings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96" name="Google Shape;196;p30"/>
          <p:cNvSpPr txBox="1"/>
          <p:nvPr/>
        </p:nvSpPr>
        <p:spPr>
          <a:xfrm>
            <a:off x="4935300" y="3198700"/>
            <a:ext cx="38235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Pixel 58 spectrum with optimized settings 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97" name="Google Shape;197;p30"/>
          <p:cNvPicPr preferRelativeResize="0"/>
          <p:nvPr/>
        </p:nvPicPr>
        <p:blipFill rotWithShape="1">
          <a:blip r:embed="rId6">
            <a:alphaModFix/>
          </a:blip>
          <a:srcRect b="-586" l="11817" r="14825" t="4469"/>
          <a:stretch/>
        </p:blipFill>
        <p:spPr>
          <a:xfrm>
            <a:off x="150725" y="858817"/>
            <a:ext cx="4051961" cy="23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0"/>
          <p:cNvSpPr/>
          <p:nvPr/>
        </p:nvSpPr>
        <p:spPr>
          <a:xfrm>
            <a:off x="377575" y="845775"/>
            <a:ext cx="4205700" cy="2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</a:endParaRPr>
          </a:p>
        </p:txBody>
      </p:sp>
      <p:cxnSp>
        <p:nvCxnSpPr>
          <p:cNvPr id="199" name="Google Shape;199;p30"/>
          <p:cNvCxnSpPr/>
          <p:nvPr/>
        </p:nvCxnSpPr>
        <p:spPr>
          <a:xfrm>
            <a:off x="4224448" y="2062389"/>
            <a:ext cx="695100" cy="0"/>
          </a:xfrm>
          <a:prstGeom prst="straightConnector1">
            <a:avLst/>
          </a:prstGeom>
          <a:noFill/>
          <a:ln cap="flat" cmpd="sng" w="4120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00" name="Google Shape;200;p30" title="all_pixel_not_cal.png"/>
          <p:cNvPicPr preferRelativeResize="0"/>
          <p:nvPr/>
        </p:nvPicPr>
        <p:blipFill rotWithShape="1">
          <a:blip r:embed="rId7">
            <a:alphaModFix/>
          </a:blip>
          <a:srcRect b="0" l="45337" r="41272" t="94781"/>
          <a:stretch/>
        </p:blipFill>
        <p:spPr>
          <a:xfrm>
            <a:off x="1991175" y="3028525"/>
            <a:ext cx="546202" cy="1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 title="all_pixel_not_cal.png"/>
          <p:cNvPicPr preferRelativeResize="0"/>
          <p:nvPr/>
        </p:nvPicPr>
        <p:blipFill rotWithShape="1">
          <a:blip r:embed="rId7">
            <a:alphaModFix/>
          </a:blip>
          <a:srcRect b="0" l="45337" r="41272" t="94781"/>
          <a:stretch/>
        </p:blipFill>
        <p:spPr>
          <a:xfrm>
            <a:off x="6807550" y="3028525"/>
            <a:ext cx="546202" cy="1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 title="all_pixel_not_cal.png"/>
          <p:cNvPicPr preferRelativeResize="0"/>
          <p:nvPr/>
        </p:nvPicPr>
        <p:blipFill rotWithShape="1">
          <a:blip r:embed="rId7">
            <a:alphaModFix/>
          </a:blip>
          <a:srcRect b="39196" l="171" r="97485" t="27709"/>
          <a:stretch/>
        </p:blipFill>
        <p:spPr>
          <a:xfrm>
            <a:off x="150725" y="1551300"/>
            <a:ext cx="95575" cy="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 title="all_pixel_not_cal.png"/>
          <p:cNvPicPr preferRelativeResize="0"/>
          <p:nvPr/>
        </p:nvPicPr>
        <p:blipFill rotWithShape="1">
          <a:blip r:embed="rId7">
            <a:alphaModFix/>
          </a:blip>
          <a:srcRect b="39196" l="171" r="97485" t="27709"/>
          <a:stretch/>
        </p:blipFill>
        <p:spPr>
          <a:xfrm>
            <a:off x="4964300" y="1511175"/>
            <a:ext cx="95575" cy="7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/>
          <p:nvPr>
            <p:ph type="ctrTitle"/>
          </p:nvPr>
        </p:nvSpPr>
        <p:spPr>
          <a:xfrm>
            <a:off x="0" y="-228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PETSys Calibration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209" name="Google Shape;209;p31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970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1"/>
          <p:cNvSpPr txBox="1"/>
          <p:nvPr/>
        </p:nvSpPr>
        <p:spPr>
          <a:xfrm>
            <a:off x="576375" y="4518045"/>
            <a:ext cx="82965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Na-22 pixelated crystal spectrum (QDC)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211" name="Google Shape;211;p31"/>
          <p:cNvGrpSpPr/>
          <p:nvPr/>
        </p:nvGrpSpPr>
        <p:grpSpPr>
          <a:xfrm>
            <a:off x="7172588" y="20675"/>
            <a:ext cx="1910400" cy="541200"/>
            <a:chOff x="3398463" y="1293200"/>
            <a:chExt cx="1910400" cy="541200"/>
          </a:xfrm>
        </p:grpSpPr>
        <p:sp>
          <p:nvSpPr>
            <p:cNvPr id="212" name="Google Shape;212;p31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3" name="Google Shape;213;p31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4" name="Google Shape;214;p31"/>
          <p:cNvSpPr txBox="1"/>
          <p:nvPr/>
        </p:nvSpPr>
        <p:spPr>
          <a:xfrm>
            <a:off x="144700" y="3589425"/>
            <a:ext cx="5906400" cy="7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Each pixel capable to produce an energy spectrum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Each pixel has a different response → calibration required! </a:t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215" name="Google Shape;215;p31"/>
          <p:cNvGrpSpPr/>
          <p:nvPr/>
        </p:nvGrpSpPr>
        <p:grpSpPr>
          <a:xfrm>
            <a:off x="129228" y="1279800"/>
            <a:ext cx="8885523" cy="2124697"/>
            <a:chOff x="167050" y="811575"/>
            <a:chExt cx="8885523" cy="2124697"/>
          </a:xfrm>
        </p:grpSpPr>
        <p:pic>
          <p:nvPicPr>
            <p:cNvPr id="216" name="Google Shape;216;p31" title="all_pixel_cal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67805" y="811576"/>
              <a:ext cx="3984768" cy="2124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31" title="all_pixel_not_cal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7050" y="811575"/>
              <a:ext cx="3984768" cy="21246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8" name="Google Shape;218;p31"/>
            <p:cNvCxnSpPr/>
            <p:nvPr/>
          </p:nvCxnSpPr>
          <p:spPr>
            <a:xfrm>
              <a:off x="4271807" y="1868502"/>
              <a:ext cx="695100" cy="0"/>
            </a:xfrm>
            <a:prstGeom prst="straightConnector1">
              <a:avLst/>
            </a:prstGeom>
            <a:noFill/>
            <a:ln cap="flat" cmpd="sng" w="41200">
              <a:solidFill>
                <a:schemeClr val="dk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sp>
        <p:nvSpPr>
          <p:cNvPr id="219" name="Google Shape;219;p31"/>
          <p:cNvSpPr txBox="1"/>
          <p:nvPr/>
        </p:nvSpPr>
        <p:spPr>
          <a:xfrm>
            <a:off x="1442616" y="906225"/>
            <a:ext cx="18330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Pixels not aligned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20" name="Google Shape;220;p31"/>
          <p:cNvSpPr txBox="1"/>
          <p:nvPr/>
        </p:nvSpPr>
        <p:spPr>
          <a:xfrm>
            <a:off x="6280866" y="906225"/>
            <a:ext cx="18330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Pixels aligned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21" name="Google Shape;22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" name="Google Shape;222;p31"/>
          <p:cNvSpPr txBox="1"/>
          <p:nvPr/>
        </p:nvSpPr>
        <p:spPr>
          <a:xfrm>
            <a:off x="1018375" y="1328275"/>
            <a:ext cx="1155000" cy="2496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511 keV peak!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223" name="Google Shape;223;p31"/>
          <p:cNvCxnSpPr>
            <a:stCxn id="222" idx="2"/>
          </p:cNvCxnSpPr>
          <p:nvPr/>
        </p:nvCxnSpPr>
        <p:spPr>
          <a:xfrm flipH="1">
            <a:off x="1360975" y="1577875"/>
            <a:ext cx="234900" cy="196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4" name="Google Shape;224;p31"/>
          <p:cNvSpPr txBox="1"/>
          <p:nvPr/>
        </p:nvSpPr>
        <p:spPr>
          <a:xfrm>
            <a:off x="5854526" y="1328266"/>
            <a:ext cx="1155000" cy="2496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511 keV peak!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225" name="Google Shape;225;p31"/>
          <p:cNvCxnSpPr>
            <a:stCxn id="224" idx="2"/>
          </p:cNvCxnSpPr>
          <p:nvPr/>
        </p:nvCxnSpPr>
        <p:spPr>
          <a:xfrm flipH="1">
            <a:off x="6197126" y="1577866"/>
            <a:ext cx="234900" cy="196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" name="Google Shape;226;p31"/>
          <p:cNvCxnSpPr/>
          <p:nvPr/>
        </p:nvCxnSpPr>
        <p:spPr>
          <a:xfrm>
            <a:off x="232021" y="4893406"/>
            <a:ext cx="296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7" name="Google Shape;227;p31"/>
          <p:cNvSpPr txBox="1"/>
          <p:nvPr/>
        </p:nvSpPr>
        <p:spPr>
          <a:xfrm>
            <a:off x="122775" y="4811525"/>
            <a:ext cx="64269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chemeClr val="dk2"/>
                </a:solidFill>
              </a:rPr>
              <a:t>5</a:t>
            </a:r>
            <a:r>
              <a:rPr baseline="30000" lang="en" sz="1200">
                <a:solidFill>
                  <a:schemeClr val="dk2"/>
                </a:solidFill>
              </a:rPr>
              <a:t> </a:t>
            </a:r>
            <a:r>
              <a:rPr lang="en" sz="800">
                <a:solidFill>
                  <a:schemeClr val="dk2"/>
                </a:solidFill>
              </a:rPr>
              <a:t> PETsys Electronics. TOFPET2C/D SiPM Readout ASIC Datasheet. https://www.petsys-electronics.com, 2025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/>
          <p:nvPr>
            <p:ph type="ctrTitle"/>
          </p:nvPr>
        </p:nvSpPr>
        <p:spPr>
          <a:xfrm>
            <a:off x="0" y="-228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                   Energy calibration of individual pixels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233" name="Google Shape;233;p32"/>
          <p:cNvPicPr preferRelativeResize="0"/>
          <p:nvPr/>
        </p:nvPicPr>
        <p:blipFill rotWithShape="1">
          <a:blip r:embed="rId3">
            <a:alphaModFix/>
          </a:blip>
          <a:srcRect b="28256" l="5761" r="7214" t="26856"/>
          <a:stretch/>
        </p:blipFill>
        <p:spPr>
          <a:xfrm>
            <a:off x="76211" y="970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 txBox="1"/>
          <p:nvPr/>
        </p:nvSpPr>
        <p:spPr>
          <a:xfrm>
            <a:off x="4429125" y="3650850"/>
            <a:ext cx="40428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Eu</a:t>
            </a:r>
            <a:r>
              <a:rPr lang="en" sz="1200">
                <a:solidFill>
                  <a:schemeClr val="dk1"/>
                </a:solidFill>
              </a:rPr>
              <a:t>-152 pixelated crystal energy spectrum</a:t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235" name="Google Shape;235;p32"/>
          <p:cNvGrpSpPr/>
          <p:nvPr/>
        </p:nvGrpSpPr>
        <p:grpSpPr>
          <a:xfrm>
            <a:off x="7172588" y="20675"/>
            <a:ext cx="1910400" cy="541200"/>
            <a:chOff x="3398463" y="1293200"/>
            <a:chExt cx="1910400" cy="541200"/>
          </a:xfrm>
        </p:grpSpPr>
        <p:sp>
          <p:nvSpPr>
            <p:cNvPr id="236" name="Google Shape;236;p32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7" name="Google Shape;237;p32" title="logos_2025_mincsicuvificso_horizontal-color(1).png"/>
            <p:cNvPicPr preferRelativeResize="0"/>
            <p:nvPr/>
          </p:nvPicPr>
          <p:blipFill rotWithShape="1">
            <a:blip r:embed="rId4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8" name="Google Shape;238;p32" title="all_pixel_spectra_Eu15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7050" y="1001350"/>
            <a:ext cx="4969027" cy="2649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32"/>
          <p:cNvGrpSpPr/>
          <p:nvPr/>
        </p:nvGrpSpPr>
        <p:grpSpPr>
          <a:xfrm>
            <a:off x="197250" y="1939134"/>
            <a:ext cx="3471300" cy="1010400"/>
            <a:chOff x="197250" y="1430948"/>
            <a:chExt cx="3471300" cy="1010400"/>
          </a:xfrm>
        </p:grpSpPr>
        <p:sp>
          <p:nvSpPr>
            <p:cNvPr id="240" name="Google Shape;240;p32"/>
            <p:cNvSpPr txBox="1"/>
            <p:nvPr/>
          </p:nvSpPr>
          <p:spPr>
            <a:xfrm>
              <a:off x="197250" y="1430948"/>
              <a:ext cx="3471300" cy="10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Char char="●"/>
              </a:pPr>
              <a:r>
                <a:rPr baseline="30000" lang="en" sz="1200">
                  <a:solidFill>
                    <a:schemeClr val="dk1"/>
                  </a:solidFill>
                </a:rPr>
                <a:t>152</a:t>
              </a:r>
              <a:r>
                <a:rPr lang="en" sz="1200">
                  <a:solidFill>
                    <a:schemeClr val="dk1"/>
                  </a:solidFill>
                </a:rPr>
                <a:t>Eu source for calibration. </a:t>
              </a:r>
              <a:endParaRPr sz="1200">
                <a:solidFill>
                  <a:schemeClr val="dk1"/>
                </a:solidFill>
              </a:endParaRPr>
            </a:p>
            <a:p>
              <a:pPr indent="-3048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Char char="●"/>
              </a:pPr>
              <a:r>
                <a:rPr lang="en" sz="1200">
                  <a:solidFill>
                    <a:schemeClr val="dk1"/>
                  </a:solidFill>
                </a:rPr>
                <a:t>Calibration performed pixel-by-pixel.</a:t>
              </a:r>
              <a:r>
                <a:rPr baseline="30000" lang="en" sz="1200">
                  <a:solidFill>
                    <a:schemeClr val="dk1"/>
                  </a:solidFill>
                </a:rPr>
                <a:t>6</a:t>
              </a:r>
              <a:r>
                <a:rPr lang="en" sz="1200">
                  <a:solidFill>
                    <a:schemeClr val="dk1"/>
                  </a:solidFill>
                </a:rPr>
                <a:t> </a:t>
              </a:r>
              <a:endParaRPr sz="1200">
                <a:solidFill>
                  <a:schemeClr val="dk1"/>
                </a:solidFill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Char char="●"/>
              </a:pPr>
              <a:r>
                <a:rPr lang="en" sz="1200">
                  <a:solidFill>
                    <a:schemeClr val="dk1"/>
                  </a:solidFill>
                </a:rPr>
                <a:t>                                                        </a:t>
              </a:r>
              <a:endParaRPr baseline="30000" sz="1200">
                <a:solidFill>
                  <a:schemeClr val="dk1"/>
                </a:solidFill>
              </a:endParaRPr>
            </a:p>
          </p:txBody>
        </p:sp>
        <p:pic>
          <p:nvPicPr>
            <p:cNvPr id="241" name="Google Shape;241;p32" title="CodeCogsEqn(2)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8985" y="1952100"/>
              <a:ext cx="2349051" cy="224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2" name="Google Shape;242;p32"/>
          <p:cNvSpPr txBox="1"/>
          <p:nvPr/>
        </p:nvSpPr>
        <p:spPr>
          <a:xfrm>
            <a:off x="122775" y="4811525"/>
            <a:ext cx="64269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chemeClr val="dk2"/>
                </a:solidFill>
              </a:rPr>
              <a:t>6</a:t>
            </a:r>
            <a:r>
              <a:rPr baseline="30000" lang="en" sz="1200">
                <a:solidFill>
                  <a:schemeClr val="dk2"/>
                </a:solidFill>
              </a:rPr>
              <a:t> </a:t>
            </a:r>
            <a:r>
              <a:rPr lang="en" sz="800">
                <a:solidFill>
                  <a:schemeClr val="dk2"/>
                </a:solidFill>
              </a:rPr>
              <a:t>ON</a:t>
            </a:r>
            <a:r>
              <a:rPr lang="en" sz="800">
                <a:solidFill>
                  <a:schemeClr val="dk2"/>
                </a:solidFill>
              </a:rPr>
              <a:t> Semiconductor. Linearity of the silicon photomultiplier. Application Note AND9776/D, Rev.2, ON Semiconductor, September 2018</a:t>
            </a:r>
            <a:endParaRPr sz="800">
              <a:solidFill>
                <a:schemeClr val="dk2"/>
              </a:solidFill>
            </a:endParaRPr>
          </a:p>
        </p:txBody>
      </p:sp>
      <p:cxnSp>
        <p:nvCxnSpPr>
          <p:cNvPr id="243" name="Google Shape;243;p32"/>
          <p:cNvCxnSpPr/>
          <p:nvPr/>
        </p:nvCxnSpPr>
        <p:spPr>
          <a:xfrm>
            <a:off x="232021" y="4881400"/>
            <a:ext cx="296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4" name="Google Shape;24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5" name="Google Shape;245;p32"/>
          <p:cNvCxnSpPr/>
          <p:nvPr/>
        </p:nvCxnSpPr>
        <p:spPr>
          <a:xfrm flipH="1">
            <a:off x="5591400" y="1062275"/>
            <a:ext cx="900" cy="2339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46" name="Google Shape;246;p32"/>
          <p:cNvCxnSpPr/>
          <p:nvPr/>
        </p:nvCxnSpPr>
        <p:spPr>
          <a:xfrm flipH="1">
            <a:off x="5907397" y="1049995"/>
            <a:ext cx="900" cy="2339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47" name="Google Shape;247;p32"/>
          <p:cNvCxnSpPr/>
          <p:nvPr/>
        </p:nvCxnSpPr>
        <p:spPr>
          <a:xfrm flipH="1">
            <a:off x="4461975" y="1062275"/>
            <a:ext cx="900" cy="2339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3" title="Joined_spectrum_Eu15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025" y="710675"/>
            <a:ext cx="5941898" cy="316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3"/>
          <p:cNvSpPr txBox="1"/>
          <p:nvPr>
            <p:ph type="ctrTitle"/>
          </p:nvPr>
        </p:nvSpPr>
        <p:spPr>
          <a:xfrm>
            <a:off x="0" y="-22825"/>
            <a:ext cx="9144000" cy="628200"/>
          </a:xfrm>
          <a:prstGeom prst="rect">
            <a:avLst/>
          </a:prstGeom>
          <a:solidFill>
            <a:srgbClr val="0000CC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chemeClr val="lt1"/>
                </a:solidFill>
              </a:rPr>
              <a:t>                   Energy calibration of individual pixels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254" name="Google Shape;254;p33"/>
          <p:cNvPicPr preferRelativeResize="0"/>
          <p:nvPr/>
        </p:nvPicPr>
        <p:blipFill rotWithShape="1">
          <a:blip r:embed="rId4">
            <a:alphaModFix/>
          </a:blip>
          <a:srcRect b="28256" l="5761" r="7214" t="26856"/>
          <a:stretch/>
        </p:blipFill>
        <p:spPr>
          <a:xfrm>
            <a:off x="76211" y="97000"/>
            <a:ext cx="1567375" cy="4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3"/>
          <p:cNvSpPr txBox="1"/>
          <p:nvPr/>
        </p:nvSpPr>
        <p:spPr>
          <a:xfrm>
            <a:off x="1655400" y="3838675"/>
            <a:ext cx="58332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Comparison between the coincident energy spectrum (orange spectrum) and the sum of the individual pixels energy spectrum (blue spectrum)</a:t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256" name="Google Shape;256;p33"/>
          <p:cNvGrpSpPr/>
          <p:nvPr/>
        </p:nvGrpSpPr>
        <p:grpSpPr>
          <a:xfrm>
            <a:off x="7172588" y="20675"/>
            <a:ext cx="1910400" cy="541200"/>
            <a:chOff x="3398463" y="1293200"/>
            <a:chExt cx="1910400" cy="541200"/>
          </a:xfrm>
        </p:grpSpPr>
        <p:sp>
          <p:nvSpPr>
            <p:cNvPr id="257" name="Google Shape;257;p33"/>
            <p:cNvSpPr/>
            <p:nvPr/>
          </p:nvSpPr>
          <p:spPr>
            <a:xfrm>
              <a:off x="3398463" y="1293200"/>
              <a:ext cx="1910400" cy="54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8" name="Google Shape;258;p33" title="logos_2025_mincsicuvificso_horizontal-color(1).png"/>
            <p:cNvPicPr preferRelativeResize="0"/>
            <p:nvPr/>
          </p:nvPicPr>
          <p:blipFill rotWithShape="1">
            <a:blip r:embed="rId5">
              <a:alphaModFix/>
            </a:blip>
            <a:srcRect b="0" l="48305" r="22146" t="0"/>
            <a:stretch/>
          </p:blipFill>
          <p:spPr>
            <a:xfrm>
              <a:off x="3420090" y="1309250"/>
              <a:ext cx="1867136" cy="50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33"/>
          <p:cNvSpPr txBox="1"/>
          <p:nvPr/>
        </p:nvSpPr>
        <p:spPr>
          <a:xfrm>
            <a:off x="122775" y="4811525"/>
            <a:ext cx="64269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chemeClr val="dk2"/>
                </a:solidFill>
              </a:rPr>
              <a:t>6</a:t>
            </a:r>
            <a:r>
              <a:rPr baseline="30000" lang="en" sz="1200">
                <a:solidFill>
                  <a:schemeClr val="dk2"/>
                </a:solidFill>
              </a:rPr>
              <a:t> </a:t>
            </a:r>
            <a:r>
              <a:rPr lang="en" sz="800">
                <a:solidFill>
                  <a:schemeClr val="dk2"/>
                </a:solidFill>
              </a:rPr>
              <a:t>ON Semiconductor. Linearity of the silicon photomultiplier. Application Note AND9776/D, Rev.2, ON Semiconductor, September 2018</a:t>
            </a:r>
            <a:endParaRPr sz="800">
              <a:solidFill>
                <a:schemeClr val="dk2"/>
              </a:solidFill>
            </a:endParaRPr>
          </a:p>
        </p:txBody>
      </p:sp>
      <p:cxnSp>
        <p:nvCxnSpPr>
          <p:cNvPr id="260" name="Google Shape;260;p33"/>
          <p:cNvCxnSpPr/>
          <p:nvPr/>
        </p:nvCxnSpPr>
        <p:spPr>
          <a:xfrm>
            <a:off x="232021" y="4881400"/>
            <a:ext cx="296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1" name="Google Shape;26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