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87" r:id="rId5"/>
    <p:sldId id="270" r:id="rId6"/>
    <p:sldId id="261" r:id="rId7"/>
    <p:sldId id="274" r:id="rId8"/>
    <p:sldId id="275" r:id="rId9"/>
    <p:sldId id="273" r:id="rId10"/>
    <p:sldId id="272" r:id="rId11"/>
    <p:sldId id="276" r:id="rId12"/>
    <p:sldId id="262" r:id="rId13"/>
    <p:sldId id="264" r:id="rId14"/>
    <p:sldId id="265" r:id="rId15"/>
    <p:sldId id="266" r:id="rId16"/>
    <p:sldId id="268" r:id="rId17"/>
    <p:sldId id="267" r:id="rId18"/>
    <p:sldId id="278" r:id="rId19"/>
    <p:sldId id="279" r:id="rId20"/>
    <p:sldId id="280" r:id="rId21"/>
    <p:sldId id="281" r:id="rId22"/>
    <p:sldId id="286" r:id="rId23"/>
    <p:sldId id="277" r:id="rId24"/>
    <p:sldId id="282" r:id="rId25"/>
    <p:sldId id="284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án Gómez García" initials="SGG" lastIdx="1" clrIdx="0">
    <p:extLst>
      <p:ext uri="{19B8F6BF-5375-455C-9EA6-DF929625EA0E}">
        <p15:presenceInfo xmlns:p15="http://schemas.microsoft.com/office/powerpoint/2012/main" userId="f21c8f53efc9a4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 showGuides="1">
      <p:cViewPr varScale="1">
        <p:scale>
          <a:sx n="26" d="100"/>
          <a:sy n="26" d="100"/>
        </p:scale>
        <p:origin x="14" y="1224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47442-E415-4F6F-89BB-E08827B92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0FE1AF-1D72-4D8B-8E31-10BDD1813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750787-8A48-49D4-A800-79EF6BBF7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408D-68D6-4FD2-8D2C-07B60F803468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C3DFE9-8E08-484C-888A-F3E44D0D1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B79E9C-2309-41B9-B1CB-CEE9CF14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0306-17D7-416E-8D64-346A1DA38A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96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D8511-0B21-433D-BEF2-A91F7DBD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0C9453-B7A7-4E7A-B1BC-66774A151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1DC694-83DD-4AF0-87AA-F24EA5E7D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408D-68D6-4FD2-8D2C-07B60F803468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349FCD-CB16-4F85-930C-6C4CFFFF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34C7E3-2E56-4FA7-9101-B8B1B8F7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0306-17D7-416E-8D64-346A1DA38A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629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2F1798-CD9B-47B0-9DB9-C23D62530F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A4497CA-F523-4F8D-BC37-07302AAAB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D8CF1E-D481-4483-89E6-6A4C863A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408D-68D6-4FD2-8D2C-07B60F803468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A94387-1EDC-44C1-B0D9-BE349E5E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66C671-C136-4622-B58E-EBB4B1F8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0306-17D7-416E-8D64-346A1DA38A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21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295C5-4D24-4A53-A912-916BE3BA4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B5CCF6-EBE1-4396-B85A-E4B359204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5CDE32-4E0A-4699-BB2F-BBAEC01EA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408D-68D6-4FD2-8D2C-07B60F803468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D70598-E7F4-4166-AD52-C12B93C1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D23358-366B-4445-A6A9-BBA0D08E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0306-17D7-416E-8D64-346A1DA38A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52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EFE80-6A29-4665-8134-1BB765D7E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8E3436-8174-4242-97B1-03887BBE5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FE1462-12BC-417E-B763-E2A45A1D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408D-68D6-4FD2-8D2C-07B60F803468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DED00A-657C-48E0-8669-321B5D26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F6D87B-34B0-4512-A9DD-5F950A2AE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0306-17D7-416E-8D64-346A1DA38A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95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9EDC9-EEDE-4D72-8F5A-C3725EBF1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D50539-D6E0-4FD5-8FBE-B9B33DB1A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B6312E-16F0-4FE9-8B7B-574A3ED3C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52DC89-021D-4D02-8D04-AEB69E2D0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408D-68D6-4FD2-8D2C-07B60F803468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D2B63B-FA27-4B52-9942-41F8D5FBF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9A5101-F099-40DA-894F-18A87F05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0306-17D7-416E-8D64-346A1DA38A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A3961-7DE0-4944-A700-C9594DEA5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22D565-B4F9-4C45-A58F-9CA4A4B74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1C316E-EE9D-4CBC-9CB4-D27F41652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DB6E6CD-E9BD-42DA-A606-FD4AE91773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C0C605C-AF72-4069-934D-13A6FA2070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AA175CF-981D-4F60-8BD9-E793D87A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408D-68D6-4FD2-8D2C-07B60F803468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3DD57B-8664-4ABF-BDCD-6D7C174A3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3043ACA-7877-42D8-8BAF-A457D94C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0306-17D7-416E-8D64-346A1DA38A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815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24CD6-6472-4F2C-BE1B-8AADCF27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A0E51C1-695A-4E5B-AF80-04F0F6202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408D-68D6-4FD2-8D2C-07B60F803468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1F58285-F346-402C-A6D8-4D6918D2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23B47EF-A949-4B8C-900D-DCC8C88D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0306-17D7-416E-8D64-346A1DA38A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934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D5385A-8337-4D8B-B810-0E03B0C2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408D-68D6-4FD2-8D2C-07B60F803468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AC28C9-1050-41D6-82CC-7F0684B8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2E62E1-0934-45FC-AE84-FD9222EB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0306-17D7-416E-8D64-346A1DA38A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886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26FD37-716F-4B37-8F85-7AD51724F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48DF39-1F58-4FC3-9A6F-2662D78E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884E6D-B2CD-4321-8E9E-E047D0356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F08AD2-BA69-480B-A1B8-277E9CA2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408D-68D6-4FD2-8D2C-07B60F803468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FA4DF4-B157-4370-BB9D-22AB6A953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054DA0-DEBF-4681-AC0A-A5726A46A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0306-17D7-416E-8D64-346A1DA38A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74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2D201-B749-4AD0-B055-1C1A3DC68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1C887D3-5D48-4316-A922-AF70F2177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0B96AB-746F-4791-8195-EC630A7F6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1A619E-C4DD-4F33-923B-4CD38A2F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408D-68D6-4FD2-8D2C-07B60F803468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1EDC9A-EA3F-4D5C-894B-FE42C296B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166BB9-0BDF-43A9-B3BA-720FF436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0306-17D7-416E-8D64-346A1DA38A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6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9DFA4C-8270-4F1D-B0C1-742B29DE2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5C8EA7-4323-49AC-9C5F-19292E2B4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384C0C-FB9D-4EDF-85E2-2A63C875F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7408D-68D6-4FD2-8D2C-07B60F803468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B482E6-7D1B-4D25-980B-018CA7471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CD9E5E-0B23-446C-954E-2E718BCDB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D0306-17D7-416E-8D64-346A1DA38A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953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jp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16.jp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12" Type="http://schemas.openxmlformats.org/officeDocument/2006/relationships/image" Target="../media/image3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10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4.jpeg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4.jpe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.jpeg"/><Relationship Id="rId7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.jpeg"/><Relationship Id="rId10" Type="http://schemas.openxmlformats.org/officeDocument/2006/relationships/image" Target="../media/image47.png"/><Relationship Id="rId4" Type="http://schemas.openxmlformats.org/officeDocument/2006/relationships/image" Target="../media/image3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.jpeg"/><Relationship Id="rId12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1.jpg"/><Relationship Id="rId4" Type="http://schemas.openxmlformats.org/officeDocument/2006/relationships/image" Target="../media/image8.png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6.jp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4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6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sejo Superior de Investigaciones Científicas - La Noche Europea de los  Investigadores">
            <a:extLst>
              <a:ext uri="{FF2B5EF4-FFF2-40B4-BE49-F238E27FC236}">
                <a16:creationId xmlns:a16="http://schemas.microsoft.com/office/drawing/2014/main" id="{F1846EBB-9B9F-4908-AAD4-7681CA91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13"/>
            <a:ext cx="2992580" cy="19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C8032DF-CCF1-41E0-9EE4-B59939145A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1652" y="3910970"/>
            <a:ext cx="2648696" cy="281662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166C649-D4C6-4671-B291-6F6E0637AAE7}"/>
              </a:ext>
            </a:extLst>
          </p:cNvPr>
          <p:cNvSpPr txBox="1">
            <a:spLocks/>
          </p:cNvSpPr>
          <p:nvPr/>
        </p:nvSpPr>
        <p:spPr>
          <a:xfrm>
            <a:off x="266299" y="1244173"/>
            <a:ext cx="11659401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i="1" dirty="0"/>
              <a:t>Studying the Structure of Light Exotic Nuclei  through Inverse-Kinematics Reactions</a:t>
            </a:r>
            <a:br>
              <a:rPr lang="es-ES" b="1" dirty="0"/>
            </a:br>
            <a:endParaRPr lang="es-ES" b="1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E09ECD1-8243-4877-9641-C93FB2AC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99" y="5445610"/>
            <a:ext cx="1285409" cy="110866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8701192F-AF7A-4080-9440-64B903D51386}"/>
              </a:ext>
            </a:extLst>
          </p:cNvPr>
          <p:cNvSpPr txBox="1">
            <a:spLocks/>
          </p:cNvSpPr>
          <p:nvPr/>
        </p:nvSpPr>
        <p:spPr>
          <a:xfrm>
            <a:off x="2346849" y="3081285"/>
            <a:ext cx="7498299" cy="188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200" b="1" dirty="0"/>
              <a:t>Sebastián Gómez García (IEM-CSIC)</a:t>
            </a:r>
          </a:p>
          <a:p>
            <a:pPr marL="0" indent="0" algn="ctr">
              <a:buNone/>
            </a:pPr>
            <a:endParaRPr lang="es-ES" sz="3200" b="1" dirty="0"/>
          </a:p>
        </p:txBody>
      </p:sp>
      <p:pic>
        <p:nvPicPr>
          <p:cNvPr id="2052" name="Picture 4" descr="Instituto de Estructura de la Materia">
            <a:extLst>
              <a:ext uri="{FF2B5EF4-FFF2-40B4-BE49-F238E27FC236}">
                <a16:creationId xmlns:a16="http://schemas.microsoft.com/office/drawing/2014/main" id="{EC386ED7-2174-4CC9-9412-C78A1DAB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2" y="5985164"/>
            <a:ext cx="1551708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AEAF06E-4C6E-4DE9-BE36-A2E393D77499}"/>
              </a:ext>
            </a:extLst>
          </p:cNvPr>
          <p:cNvSpPr/>
          <p:nvPr/>
        </p:nvSpPr>
        <p:spPr>
          <a:xfrm>
            <a:off x="3258878" y="1192086"/>
            <a:ext cx="8084311" cy="124639"/>
          </a:xfrm>
          <a:prstGeom prst="rect">
            <a:avLst/>
          </a:prstGeom>
          <a:gradFill flip="none" rotWithShape="1">
            <a:gsLst>
              <a:gs pos="70000">
                <a:schemeClr val="accent2">
                  <a:lumMod val="60000"/>
                  <a:lumOff val="40000"/>
                </a:schemeClr>
              </a:gs>
              <a:gs pos="18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326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sejo Superior de Investigaciones Científicas - La Noche Europea de los  Investigadores">
            <a:extLst>
              <a:ext uri="{FF2B5EF4-FFF2-40B4-BE49-F238E27FC236}">
                <a16:creationId xmlns:a16="http://schemas.microsoft.com/office/drawing/2014/main" id="{F1846EBB-9B9F-4908-AAD4-7681CA91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13"/>
            <a:ext cx="2992580" cy="19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E09ECD1-8243-4877-9641-C93FB2AC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99" y="5445610"/>
            <a:ext cx="1285409" cy="110866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tituto de Estructura de la Materia">
            <a:extLst>
              <a:ext uri="{FF2B5EF4-FFF2-40B4-BE49-F238E27FC236}">
                <a16:creationId xmlns:a16="http://schemas.microsoft.com/office/drawing/2014/main" id="{EC386ED7-2174-4CC9-9412-C78A1DAB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2" y="5985164"/>
            <a:ext cx="1551708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AEAF06E-4C6E-4DE9-BE36-A2E393D77499}"/>
              </a:ext>
            </a:extLst>
          </p:cNvPr>
          <p:cNvSpPr/>
          <p:nvPr/>
        </p:nvSpPr>
        <p:spPr>
          <a:xfrm>
            <a:off x="3258878" y="1192086"/>
            <a:ext cx="8084311" cy="124639"/>
          </a:xfrm>
          <a:prstGeom prst="rect">
            <a:avLst/>
          </a:prstGeom>
          <a:gradFill flip="none" rotWithShape="1">
            <a:gsLst>
              <a:gs pos="70000">
                <a:schemeClr val="accent2">
                  <a:lumMod val="60000"/>
                  <a:lumOff val="40000"/>
                </a:schemeClr>
              </a:gs>
              <a:gs pos="18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A96EEDC-5C1B-48B9-B314-43C19BE60DC3}"/>
              </a:ext>
            </a:extLst>
          </p:cNvPr>
          <p:cNvSpPr txBox="1"/>
          <p:nvPr/>
        </p:nvSpPr>
        <p:spPr>
          <a:xfrm>
            <a:off x="3518041" y="331075"/>
            <a:ext cx="6899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Set-Up S5</a:t>
            </a:r>
            <a:endParaRPr lang="es-ES" sz="36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EF3138-93AC-4AB1-AAD4-873E0C5DDC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9" y="1581213"/>
            <a:ext cx="5078184" cy="264797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A580DD11-528B-441D-80DF-1C4B543C1DD7}"/>
              </a:ext>
            </a:extLst>
          </p:cNvPr>
          <p:cNvSpPr/>
          <p:nvPr/>
        </p:nvSpPr>
        <p:spPr>
          <a:xfrm>
            <a:off x="2306320" y="2310383"/>
            <a:ext cx="254000" cy="1335025"/>
          </a:xfrm>
          <a:prstGeom prst="rect">
            <a:avLst/>
          </a:prstGeom>
          <a:solidFill>
            <a:schemeClr val="accent4">
              <a:lumMod val="60000"/>
              <a:lumOff val="40000"/>
              <a:alpha val="37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1164B0C-AA28-4EBC-BA8A-057593C8DADB}"/>
              </a:ext>
            </a:extLst>
          </p:cNvPr>
          <p:cNvSpPr txBox="1"/>
          <p:nvPr/>
        </p:nvSpPr>
        <p:spPr>
          <a:xfrm>
            <a:off x="1551708" y="4663072"/>
            <a:ext cx="94645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Double-sided silicon detectors are segmented with 24 quarter rings on the front side and 16 sectors on the back side.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Its purpose is to detect light particles from the reactions at backward angles.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beam passes through the central hole, and the detector covers angles from θ ≈ 110° to θ ≈ 140°.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Each detector is 300 µm thick.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It is connected to a VMMR8 </a:t>
            </a:r>
            <a:r>
              <a:rPr lang="en-US" dirty="0" err="1"/>
              <a:t>Mesytec</a:t>
            </a:r>
            <a:r>
              <a:rPr lang="en-US" dirty="0"/>
              <a:t> module.</a:t>
            </a:r>
            <a:endParaRPr lang="es-ES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AE851474-5328-4ED9-9FF1-C8AC99B69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60" y="1316726"/>
            <a:ext cx="6347377" cy="30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1E09CA0-5C88-43D9-B4E0-C4853FE2702B}"/>
              </a:ext>
            </a:extLst>
          </p:cNvPr>
          <p:cNvSpPr txBox="1"/>
          <p:nvPr/>
        </p:nvSpPr>
        <p:spPr>
          <a:xfrm>
            <a:off x="7696651" y="4341529"/>
            <a:ext cx="449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Both</a:t>
            </a:r>
            <a:r>
              <a:rPr lang="es-ES" b="1" dirty="0"/>
              <a:t> </a:t>
            </a:r>
            <a:r>
              <a:rPr lang="es-ES" b="1" dirty="0" err="1"/>
              <a:t>sides</a:t>
            </a:r>
            <a:r>
              <a:rPr lang="es-ES" b="1" dirty="0"/>
              <a:t> </a:t>
            </a:r>
            <a:r>
              <a:rPr lang="es-ES" b="1" dirty="0" err="1"/>
              <a:t>of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S5 </a:t>
            </a:r>
            <a:r>
              <a:rPr lang="es-ES" b="1" dirty="0" err="1"/>
              <a:t>detectors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222728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sejo Superior de Investigaciones Científicas - La Noche Europea de los  Investigadores">
            <a:extLst>
              <a:ext uri="{FF2B5EF4-FFF2-40B4-BE49-F238E27FC236}">
                <a16:creationId xmlns:a16="http://schemas.microsoft.com/office/drawing/2014/main" id="{F1846EBB-9B9F-4908-AAD4-7681CA91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13"/>
            <a:ext cx="2992580" cy="19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E09ECD1-8243-4877-9641-C93FB2AC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99" y="5445610"/>
            <a:ext cx="1285409" cy="110866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tituto de Estructura de la Materia">
            <a:extLst>
              <a:ext uri="{FF2B5EF4-FFF2-40B4-BE49-F238E27FC236}">
                <a16:creationId xmlns:a16="http://schemas.microsoft.com/office/drawing/2014/main" id="{EC386ED7-2174-4CC9-9412-C78A1DAB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2" y="5985164"/>
            <a:ext cx="1551708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AEAF06E-4C6E-4DE9-BE36-A2E393D77499}"/>
              </a:ext>
            </a:extLst>
          </p:cNvPr>
          <p:cNvSpPr/>
          <p:nvPr/>
        </p:nvSpPr>
        <p:spPr>
          <a:xfrm>
            <a:off x="3258878" y="1192086"/>
            <a:ext cx="8084311" cy="124639"/>
          </a:xfrm>
          <a:prstGeom prst="rect">
            <a:avLst/>
          </a:prstGeom>
          <a:gradFill flip="none" rotWithShape="1">
            <a:gsLst>
              <a:gs pos="70000">
                <a:schemeClr val="accent2">
                  <a:lumMod val="60000"/>
                  <a:lumOff val="40000"/>
                </a:schemeClr>
              </a:gs>
              <a:gs pos="18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A96EEDC-5C1B-48B9-B314-43C19BE60DC3}"/>
              </a:ext>
            </a:extLst>
          </p:cNvPr>
          <p:cNvSpPr txBox="1"/>
          <p:nvPr/>
        </p:nvSpPr>
        <p:spPr>
          <a:xfrm>
            <a:off x="3518041" y="331075"/>
            <a:ext cx="6899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Set-Up BB7</a:t>
            </a:r>
            <a:endParaRPr lang="es-ES" sz="36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EF3138-93AC-4AB1-AAD4-873E0C5DDC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9" y="1581213"/>
            <a:ext cx="5078184" cy="264797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A580DD11-528B-441D-80DF-1C4B543C1DD7}"/>
              </a:ext>
            </a:extLst>
          </p:cNvPr>
          <p:cNvSpPr/>
          <p:nvPr/>
        </p:nvSpPr>
        <p:spPr>
          <a:xfrm>
            <a:off x="3881120" y="2177736"/>
            <a:ext cx="568960" cy="1581464"/>
          </a:xfrm>
          <a:prstGeom prst="rect">
            <a:avLst/>
          </a:prstGeom>
          <a:solidFill>
            <a:schemeClr val="accent4">
              <a:lumMod val="60000"/>
              <a:lumOff val="40000"/>
              <a:alpha val="37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1164B0C-AA28-4EBC-BA8A-057593C8DADB}"/>
              </a:ext>
            </a:extLst>
          </p:cNvPr>
          <p:cNvSpPr txBox="1"/>
          <p:nvPr/>
        </p:nvSpPr>
        <p:spPr>
          <a:xfrm>
            <a:off x="1351280" y="4663072"/>
            <a:ext cx="9664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Non-segmented, single-sided silicon detectors.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Their purpose is to assist the S3 telescope by fully stopping the light particles.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Each detector is 1500 µm thick.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They are connected to an MDPP32 </a:t>
            </a:r>
            <a:r>
              <a:rPr lang="en-US" dirty="0" err="1"/>
              <a:t>Mesytec</a:t>
            </a:r>
            <a:r>
              <a:rPr lang="en-US" dirty="0"/>
              <a:t> module</a:t>
            </a: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1E09CA0-5C88-43D9-B4E0-C4853FE2702B}"/>
              </a:ext>
            </a:extLst>
          </p:cNvPr>
          <p:cNvSpPr txBox="1"/>
          <p:nvPr/>
        </p:nvSpPr>
        <p:spPr>
          <a:xfrm>
            <a:off x="6732197" y="4315881"/>
            <a:ext cx="449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BB7 </a:t>
            </a:r>
            <a:r>
              <a:rPr lang="es-ES" b="1" dirty="0" err="1"/>
              <a:t>detectors</a:t>
            </a:r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79194F-736F-4119-B797-528672A5CB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2185" y="173839"/>
            <a:ext cx="2675375" cy="54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21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sejo Superior de Investigaciones Científicas - La Noche Europea de los  Investigadores">
            <a:extLst>
              <a:ext uri="{FF2B5EF4-FFF2-40B4-BE49-F238E27FC236}">
                <a16:creationId xmlns:a16="http://schemas.microsoft.com/office/drawing/2014/main" id="{F1846EBB-9B9F-4908-AAD4-7681CA91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13"/>
            <a:ext cx="2992580" cy="19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E09ECD1-8243-4877-9641-C93FB2AC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99" y="5445610"/>
            <a:ext cx="1285409" cy="110866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tituto de Estructura de la Materia">
            <a:extLst>
              <a:ext uri="{FF2B5EF4-FFF2-40B4-BE49-F238E27FC236}">
                <a16:creationId xmlns:a16="http://schemas.microsoft.com/office/drawing/2014/main" id="{EC386ED7-2174-4CC9-9412-C78A1DAB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2" y="5985164"/>
            <a:ext cx="1551708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AEAF06E-4C6E-4DE9-BE36-A2E393D77499}"/>
              </a:ext>
            </a:extLst>
          </p:cNvPr>
          <p:cNvSpPr/>
          <p:nvPr/>
        </p:nvSpPr>
        <p:spPr>
          <a:xfrm>
            <a:off x="3258878" y="1192086"/>
            <a:ext cx="8084311" cy="124639"/>
          </a:xfrm>
          <a:prstGeom prst="rect">
            <a:avLst/>
          </a:prstGeom>
          <a:gradFill flip="none" rotWithShape="1">
            <a:gsLst>
              <a:gs pos="70000">
                <a:schemeClr val="accent2">
                  <a:lumMod val="60000"/>
                  <a:lumOff val="40000"/>
                </a:schemeClr>
              </a:gs>
              <a:gs pos="18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FDA23F-EAC0-4076-8271-6529CD2497BA}"/>
              </a:ext>
            </a:extLst>
          </p:cNvPr>
          <p:cNvSpPr txBox="1"/>
          <p:nvPr/>
        </p:nvSpPr>
        <p:spPr>
          <a:xfrm>
            <a:off x="3518041" y="331075"/>
            <a:ext cx="6899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err="1"/>
              <a:t>Reaction</a:t>
            </a:r>
            <a:r>
              <a:rPr lang="es-ES" sz="5400" b="1" dirty="0"/>
              <a:t> </a:t>
            </a:r>
            <a:r>
              <a:rPr lang="es-ES" sz="5400" b="1" dirty="0" err="1"/>
              <a:t>to</a:t>
            </a:r>
            <a:r>
              <a:rPr lang="es-ES" sz="5400" b="1" dirty="0"/>
              <a:t> </a:t>
            </a:r>
            <a:r>
              <a:rPr lang="es-ES" sz="5400" b="1" dirty="0" err="1"/>
              <a:t>study</a:t>
            </a:r>
            <a:endParaRPr lang="es-ES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3210F6E-3703-4D66-9B77-6661FB48FBCE}"/>
                  </a:ext>
                </a:extLst>
              </p:cNvPr>
              <p:cNvSpPr txBox="1"/>
              <p:nvPr/>
            </p:nvSpPr>
            <p:spPr>
              <a:xfrm>
                <a:off x="753979" y="1710298"/>
                <a:ext cx="104118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Throughout the experiment we had a </a:t>
                </a:r>
                <a:r>
                  <a:rPr lang="en-US" b="1" dirty="0"/>
                  <a:t>contaminant</a:t>
                </a:r>
                <a:r>
                  <a:rPr lang="en-US" dirty="0"/>
                  <a:t> in our </a:t>
                </a:r>
                <a:r>
                  <a:rPr lang="en-GB" baseline="30000" dirty="0"/>
                  <a:t>11</a:t>
                </a:r>
                <a:r>
                  <a:rPr lang="es-ES" dirty="0"/>
                  <a:t>Be </a:t>
                </a:r>
                <a:r>
                  <a:rPr lang="en-US" dirty="0"/>
                  <a:t>beam, namely </a:t>
                </a:r>
                <a:r>
                  <a:rPr lang="en-GB" baseline="30000" dirty="0"/>
                  <a:t>22</a:t>
                </a:r>
                <a:r>
                  <a:rPr lang="es-ES" dirty="0"/>
                  <a:t>Ne</a:t>
                </a:r>
                <a:r>
                  <a:rPr lang="en-US" dirty="0"/>
                  <a:t>, at a level of about 2–10%.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Before studying the main reaction t(</a:t>
                </a:r>
                <a:r>
                  <a:rPr lang="en-GB" baseline="30000" dirty="0"/>
                  <a:t>11</a:t>
                </a:r>
                <a:r>
                  <a:rPr lang="es-ES" dirty="0"/>
                  <a:t>Be</a:t>
                </a:r>
                <a:r>
                  <a:rPr lang="en-US" dirty="0"/>
                  <a:t>,</a:t>
                </a:r>
                <a:r>
                  <a:rPr lang="en-GB" b="1" baseline="30000" dirty="0"/>
                  <a:t> </a:t>
                </a:r>
                <a:r>
                  <a:rPr lang="en-GB" baseline="30000" dirty="0"/>
                  <a:t>13</a:t>
                </a:r>
                <a:r>
                  <a:rPr lang="es-ES" dirty="0"/>
                  <a:t>Be</a:t>
                </a:r>
                <a:r>
                  <a:rPr lang="en-US" dirty="0"/>
                  <a:t>)p, it is necessary to understand how this </a:t>
                </a:r>
                <a:r>
                  <a:rPr lang="en-GB" baseline="30000" dirty="0"/>
                  <a:t>22</a:t>
                </a:r>
                <a:r>
                  <a:rPr lang="es-ES" dirty="0"/>
                  <a:t>Ne</a:t>
                </a:r>
                <a:r>
                  <a:rPr lang="en-US" dirty="0"/>
                  <a:t> contaminant affects the reactions induced by the </a:t>
                </a:r>
                <a:r>
                  <a:rPr lang="en-GB" baseline="30000" dirty="0"/>
                  <a:t>11</a:t>
                </a:r>
                <a:r>
                  <a:rPr lang="es-ES" dirty="0"/>
                  <a:t>Be</a:t>
                </a:r>
                <a:r>
                  <a:rPr lang="en-US" dirty="0"/>
                  <a:t> beam.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At the beginning of the experiment, we took about 12 hours of pure</a:t>
                </a:r>
                <a:r>
                  <a:rPr lang="en-GB" baseline="30000" dirty="0"/>
                  <a:t> 22</a:t>
                </a:r>
                <a:r>
                  <a:rPr lang="es-ES" dirty="0"/>
                  <a:t>Ne </a:t>
                </a:r>
                <a:r>
                  <a:rPr lang="en-US" dirty="0"/>
                  <a:t>beam on a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𝑪</m:t>
                    </m:r>
                    <m:sSub>
                      <m:sSubPr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s-E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target.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Immediately after these 12 hours, we ran about 23 hours of </a:t>
                </a:r>
                <a:r>
                  <a:rPr lang="en-GB" baseline="30000" dirty="0"/>
                  <a:t>11</a:t>
                </a:r>
                <a:r>
                  <a:rPr lang="es-ES" dirty="0"/>
                  <a:t>Be</a:t>
                </a:r>
                <a:r>
                  <a:rPr lang="en-US" dirty="0"/>
                  <a:t> beam (with the </a:t>
                </a:r>
                <a:r>
                  <a:rPr lang="en-GB" baseline="30000" dirty="0"/>
                  <a:t>22</a:t>
                </a:r>
                <a:r>
                  <a:rPr lang="es-ES" dirty="0"/>
                  <a:t>Ne</a:t>
                </a:r>
                <a:r>
                  <a:rPr lang="en-US" dirty="0"/>
                  <a:t> contamination) on the same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dirty="0"/>
                  <a:t> t</a:t>
                </a:r>
                <a:r>
                  <a:rPr lang="en-US" dirty="0" err="1"/>
                  <a:t>arget</a:t>
                </a:r>
                <a:r>
                  <a:rPr lang="en-US" dirty="0"/>
                  <a:t>.</a:t>
                </a:r>
                <a:endParaRPr lang="es-E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foil 15 </a:t>
                </a:r>
                <a:r>
                  <a:rPr lang="el-GR" dirty="0"/>
                  <a:t>μ</a:t>
                </a:r>
                <a:r>
                  <a:rPr lang="es-ES" dirty="0"/>
                  <a:t>m </a:t>
                </a:r>
                <a:r>
                  <a:rPr lang="es-ES" dirty="0" err="1"/>
                  <a:t>thick</a:t>
                </a:r>
                <a:r>
                  <a:rPr lang="es-ES" dirty="0"/>
                  <a:t> (1mg/cm</a:t>
                </a:r>
                <a:r>
                  <a:rPr lang="en-GB" baseline="30000" dirty="0"/>
                  <a:t>2</a:t>
                </a:r>
                <a:r>
                  <a:rPr lang="es-ES" dirty="0"/>
                  <a:t>) </a:t>
                </a:r>
                <a:r>
                  <a:rPr lang="es-ES" dirty="0" err="1"/>
                  <a:t>with</a:t>
                </a:r>
                <a:r>
                  <a:rPr lang="es-ES" dirty="0"/>
                  <a:t> a </a:t>
                </a:r>
                <a:r>
                  <a:rPr lang="es-ES" dirty="0" err="1"/>
                  <a:t>proportion</a:t>
                </a:r>
                <a:r>
                  <a:rPr lang="es-ES" dirty="0"/>
                  <a:t> </a:t>
                </a:r>
                <a:r>
                  <a:rPr lang="es-ES" dirty="0" err="1"/>
                  <a:t>of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es-E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𝟓𝟑</m:t>
                    </m:r>
                    <m:sSub>
                      <m:sSubPr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there is also </a:t>
                </a:r>
                <a:r>
                  <a:rPr lang="en-US" b="1" dirty="0"/>
                  <a:t>a proton contamination</a:t>
                </a:r>
                <a:r>
                  <a:rPr lang="en-US" dirty="0"/>
                  <a:t> in the target corresponding to a 1%.</a:t>
                </a: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3210F6E-3703-4D66-9B77-6661FB48F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79" y="1710298"/>
                <a:ext cx="10411861" cy="2585323"/>
              </a:xfrm>
              <a:prstGeom prst="rect">
                <a:avLst/>
              </a:prstGeom>
              <a:blipFill>
                <a:blip r:embed="rId5"/>
                <a:stretch>
                  <a:fillRect l="-410" t="-1415" b="-283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820859DC-184B-41C8-835B-6371D1D684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09" y="4443535"/>
            <a:ext cx="2814320" cy="21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07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sejo Superior de Investigaciones Científicas - La Noche Europea de los  Investigadores">
            <a:extLst>
              <a:ext uri="{FF2B5EF4-FFF2-40B4-BE49-F238E27FC236}">
                <a16:creationId xmlns:a16="http://schemas.microsoft.com/office/drawing/2014/main" id="{F1846EBB-9B9F-4908-AAD4-7681CA91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13"/>
            <a:ext cx="2992580" cy="19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E09ECD1-8243-4877-9641-C93FB2AC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99" y="5445610"/>
            <a:ext cx="1285409" cy="110866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tituto de Estructura de la Materia">
            <a:extLst>
              <a:ext uri="{FF2B5EF4-FFF2-40B4-BE49-F238E27FC236}">
                <a16:creationId xmlns:a16="http://schemas.microsoft.com/office/drawing/2014/main" id="{EC386ED7-2174-4CC9-9412-C78A1DAB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2" y="5985164"/>
            <a:ext cx="1551708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AEAF06E-4C6E-4DE9-BE36-A2E393D77499}"/>
              </a:ext>
            </a:extLst>
          </p:cNvPr>
          <p:cNvSpPr/>
          <p:nvPr/>
        </p:nvSpPr>
        <p:spPr>
          <a:xfrm>
            <a:off x="3258878" y="1192086"/>
            <a:ext cx="8084311" cy="124639"/>
          </a:xfrm>
          <a:prstGeom prst="rect">
            <a:avLst/>
          </a:prstGeom>
          <a:gradFill flip="none" rotWithShape="1">
            <a:gsLst>
              <a:gs pos="70000">
                <a:schemeClr val="accent2">
                  <a:lumMod val="60000"/>
                  <a:lumOff val="40000"/>
                </a:schemeClr>
              </a:gs>
              <a:gs pos="18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7448E10-F4D6-4C32-B80E-56760E612006}"/>
              </a:ext>
            </a:extLst>
          </p:cNvPr>
          <p:cNvSpPr txBox="1"/>
          <p:nvPr/>
        </p:nvSpPr>
        <p:spPr>
          <a:xfrm>
            <a:off x="3518041" y="331075"/>
            <a:ext cx="6899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err="1"/>
              <a:t>Particle</a:t>
            </a:r>
            <a:r>
              <a:rPr lang="es-ES" sz="5400" b="1" dirty="0"/>
              <a:t> </a:t>
            </a:r>
            <a:r>
              <a:rPr lang="es-ES" sz="5400" b="1" dirty="0" err="1"/>
              <a:t>Identification</a:t>
            </a:r>
            <a:endParaRPr lang="es-ES" sz="36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5BC11C2-C74B-41E4-AC9E-51A844471D98}"/>
              </a:ext>
            </a:extLst>
          </p:cNvPr>
          <p:cNvSpPr txBox="1"/>
          <p:nvPr/>
        </p:nvSpPr>
        <p:spPr>
          <a:xfrm>
            <a:off x="1551708" y="1473724"/>
            <a:ext cx="935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We can identify different particles using a telescope of detectors. The energy deposited in a detector is described by the Bethe-Bloch formula:</a:t>
            </a:r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8D0AA55-17E5-4F89-A7F8-46EABA596665}"/>
              </a:ext>
            </a:extLst>
          </p:cNvPr>
          <p:cNvSpPr/>
          <p:nvPr/>
        </p:nvSpPr>
        <p:spPr>
          <a:xfrm>
            <a:off x="10212629" y="2254194"/>
            <a:ext cx="409172" cy="457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9C35EC1-A078-41F3-BF6E-DFB72F566C35}"/>
              </a:ext>
            </a:extLst>
          </p:cNvPr>
          <p:cNvSpPr/>
          <p:nvPr/>
        </p:nvSpPr>
        <p:spPr>
          <a:xfrm>
            <a:off x="10212629" y="2602385"/>
            <a:ext cx="409172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B9F12E5-3974-4DBE-B815-7B84423A3CFA}"/>
              </a:ext>
            </a:extLst>
          </p:cNvPr>
          <p:cNvSpPr/>
          <p:nvPr/>
        </p:nvSpPr>
        <p:spPr>
          <a:xfrm>
            <a:off x="10212629" y="2919326"/>
            <a:ext cx="40917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22244A6-06CF-450E-B330-FA6D547D97EF}"/>
              </a:ext>
            </a:extLst>
          </p:cNvPr>
          <p:cNvSpPr txBox="1"/>
          <p:nvPr/>
        </p:nvSpPr>
        <p:spPr>
          <a:xfrm>
            <a:off x="10755746" y="2069528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chemeClr val="accent1"/>
                </a:solidFill>
              </a:rPr>
              <a:t>Constants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5E3B221-9CFA-44F9-8962-327D2F0AE438}"/>
              </a:ext>
            </a:extLst>
          </p:cNvPr>
          <p:cNvSpPr txBox="1"/>
          <p:nvPr/>
        </p:nvSpPr>
        <p:spPr>
          <a:xfrm>
            <a:off x="10755746" y="2406049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FF0000"/>
                </a:solidFill>
              </a:rPr>
              <a:t>Particle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80F2D33-99F7-41F4-AF95-452B6E3BBA7D}"/>
              </a:ext>
            </a:extLst>
          </p:cNvPr>
          <p:cNvSpPr txBox="1"/>
          <p:nvPr/>
        </p:nvSpPr>
        <p:spPr>
          <a:xfrm>
            <a:off x="10755746" y="2757520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Detector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E1ADCDA-C8E2-4EA6-A208-74BFFE3EB2D7}"/>
              </a:ext>
            </a:extLst>
          </p:cNvPr>
          <p:cNvSpPr/>
          <p:nvPr/>
        </p:nvSpPr>
        <p:spPr>
          <a:xfrm>
            <a:off x="2046343" y="3299356"/>
            <a:ext cx="5765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If we consider the non-relativistic approximation </a:t>
            </a:r>
            <a:r>
              <a:rPr lang="el-GR" dirty="0"/>
              <a:t>β</a:t>
            </a:r>
            <a:r>
              <a:rPr lang="es-ES" dirty="0"/>
              <a:t> &lt;&lt; 1 and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6AF1BC4-CF79-4727-9926-DCC7332E3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5498" y="3751062"/>
            <a:ext cx="4438650" cy="100012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283380D-0F18-4D18-8761-E8BEB6A2C2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5456" y="3131932"/>
            <a:ext cx="2381250" cy="8001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004408A-702F-4624-BEA5-FE5F352197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7750" y="2125863"/>
            <a:ext cx="7629525" cy="981075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79C04F5E-E37D-4648-8152-03A387506DC5}"/>
              </a:ext>
            </a:extLst>
          </p:cNvPr>
          <p:cNvSpPr/>
          <p:nvPr/>
        </p:nvSpPr>
        <p:spPr>
          <a:xfrm>
            <a:off x="3593996" y="5019040"/>
            <a:ext cx="161557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727E880A-CCBE-491B-BD19-641437E4B73C}"/>
              </a:ext>
            </a:extLst>
          </p:cNvPr>
          <p:cNvGrpSpPr/>
          <p:nvPr/>
        </p:nvGrpSpPr>
        <p:grpSpPr>
          <a:xfrm>
            <a:off x="2398040" y="5074217"/>
            <a:ext cx="1103264" cy="522638"/>
            <a:chOff x="4083697" y="1498444"/>
            <a:chExt cx="1103264" cy="522638"/>
          </a:xfrm>
        </p:grpSpPr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1F5DD024-84BD-4C79-82E1-C92760416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83697" y="1498444"/>
              <a:ext cx="537156" cy="522638"/>
            </a:xfrm>
            <a:prstGeom prst="rect">
              <a:avLst/>
            </a:prstGeom>
          </p:spPr>
        </p:pic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1574DC6F-1319-4B68-BC99-18EFE4672F91}"/>
                </a:ext>
              </a:extLst>
            </p:cNvPr>
            <p:cNvSpPr txBox="1"/>
            <p:nvPr/>
          </p:nvSpPr>
          <p:spPr>
            <a:xfrm>
              <a:off x="4211823" y="1545193"/>
              <a:ext cx="975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P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FC103136-B3E0-40E3-86B9-1B0DC2D00361}"/>
              </a:ext>
            </a:extLst>
          </p:cNvPr>
          <p:cNvGrpSpPr/>
          <p:nvPr/>
        </p:nvGrpSpPr>
        <p:grpSpPr>
          <a:xfrm>
            <a:off x="2317750" y="5708416"/>
            <a:ext cx="1276246" cy="866179"/>
            <a:chOff x="1597542" y="5615647"/>
            <a:chExt cx="1276246" cy="866179"/>
          </a:xfrm>
        </p:grpSpPr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5F466D7A-3C62-452D-95BC-34714835DF16}"/>
                </a:ext>
              </a:extLst>
            </p:cNvPr>
            <p:cNvGrpSpPr/>
            <p:nvPr/>
          </p:nvGrpSpPr>
          <p:grpSpPr>
            <a:xfrm>
              <a:off x="1597542" y="5615647"/>
              <a:ext cx="1209653" cy="788677"/>
              <a:chOff x="4224420" y="2169575"/>
              <a:chExt cx="1209653" cy="788677"/>
            </a:xfrm>
          </p:grpSpPr>
          <p:pic>
            <p:nvPicPr>
              <p:cNvPr id="31" name="Picture 8" descr="Imágenes de Bola amarilla alegria - Descarga gratuita en Freepik">
                <a:extLst>
                  <a:ext uri="{FF2B5EF4-FFF2-40B4-BE49-F238E27FC236}">
                    <a16:creationId xmlns:a16="http://schemas.microsoft.com/office/drawing/2014/main" id="{1312D4D5-3C92-4BF1-8D56-D599C2E4C0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420" y="2169575"/>
                <a:ext cx="788677" cy="7886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A937D123-5E88-4F5D-90DC-EF4C555BF286}"/>
                  </a:ext>
                </a:extLst>
              </p:cNvPr>
              <p:cNvSpPr txBox="1"/>
              <p:nvPr/>
            </p:nvSpPr>
            <p:spPr>
              <a:xfrm>
                <a:off x="4458935" y="2349655"/>
                <a:ext cx="975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/>
                  <a:t>n</a:t>
                </a:r>
              </a:p>
            </p:txBody>
          </p:sp>
        </p:grpSp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37F15AE9-7162-4F8A-A885-12A6C75DEF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650" y="6020145"/>
              <a:ext cx="975138" cy="461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Rectángulo 42">
            <a:extLst>
              <a:ext uri="{FF2B5EF4-FFF2-40B4-BE49-F238E27FC236}">
                <a16:creationId xmlns:a16="http://schemas.microsoft.com/office/drawing/2014/main" id="{98D5DF54-E326-48D6-ACA9-AF88C3555FCC}"/>
              </a:ext>
            </a:extLst>
          </p:cNvPr>
          <p:cNvSpPr/>
          <p:nvPr/>
        </p:nvSpPr>
        <p:spPr>
          <a:xfrm>
            <a:off x="4038678" y="5019040"/>
            <a:ext cx="636898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C8298FE5-A7D6-45E6-B080-3356874EE5DD}"/>
              </a:ext>
            </a:extLst>
          </p:cNvPr>
          <p:cNvCxnSpPr>
            <a:cxnSpLocks/>
          </p:cNvCxnSpPr>
          <p:nvPr/>
        </p:nvCxnSpPr>
        <p:spPr>
          <a:xfrm>
            <a:off x="2935196" y="5303520"/>
            <a:ext cx="1555524" cy="0"/>
          </a:xfrm>
          <a:prstGeom prst="straightConnector1">
            <a:avLst/>
          </a:prstGeom>
          <a:ln w="730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603074BB-A6ED-49E2-8240-8F6E5F64D4E3}"/>
              </a:ext>
            </a:extLst>
          </p:cNvPr>
          <p:cNvCxnSpPr>
            <a:cxnSpLocks/>
          </p:cNvCxnSpPr>
          <p:nvPr/>
        </p:nvCxnSpPr>
        <p:spPr>
          <a:xfrm>
            <a:off x="2913456" y="6123074"/>
            <a:ext cx="1323264" cy="0"/>
          </a:xfrm>
          <a:prstGeom prst="straightConnector1">
            <a:avLst/>
          </a:prstGeom>
          <a:ln w="730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6FDD7F92-93D6-4EE6-9488-FAC47586D177}"/>
                  </a:ext>
                </a:extLst>
              </p:cNvPr>
              <p:cNvSpPr txBox="1"/>
              <p:nvPr/>
            </p:nvSpPr>
            <p:spPr>
              <a:xfrm>
                <a:off x="4899750" y="5098829"/>
                <a:ext cx="1551708" cy="852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𝑘𝑖𝑛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𝑘𝑖𝑛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s-ES" b="0" dirty="0"/>
              </a:p>
              <a:p>
                <a:endParaRPr lang="es-ES" b="0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6FDD7F92-93D6-4EE6-9488-FAC47586D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750" y="5098829"/>
                <a:ext cx="1551708" cy="852413"/>
              </a:xfrm>
              <a:prstGeom prst="rect">
                <a:avLst/>
              </a:prstGeom>
              <a:blipFill>
                <a:blip r:embed="rId11"/>
                <a:stretch>
                  <a:fillRect l="-78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uadroTexto 50">
            <a:extLst>
              <a:ext uri="{FF2B5EF4-FFF2-40B4-BE49-F238E27FC236}">
                <a16:creationId xmlns:a16="http://schemas.microsoft.com/office/drawing/2014/main" id="{307CFE0F-7F19-4FF8-A5B7-FBE755A5D0E3}"/>
              </a:ext>
            </a:extLst>
          </p:cNvPr>
          <p:cNvSpPr txBox="1"/>
          <p:nvPr/>
        </p:nvSpPr>
        <p:spPr>
          <a:xfrm>
            <a:off x="3491393" y="4645077"/>
            <a:ext cx="52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</a:t>
            </a:r>
            <a:r>
              <a:rPr lang="es-ES" dirty="0"/>
              <a:t>E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F1BB711C-BF2D-4673-9AE9-1BB1DDA58D78}"/>
              </a:ext>
            </a:extLst>
          </p:cNvPr>
          <p:cNvSpPr txBox="1"/>
          <p:nvPr/>
        </p:nvSpPr>
        <p:spPr>
          <a:xfrm>
            <a:off x="4201587" y="4633898"/>
            <a:ext cx="26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28B43796-698C-4A22-90FB-70D40066000E}"/>
                  </a:ext>
                </a:extLst>
              </p:cNvPr>
              <p:cNvSpPr txBox="1"/>
              <p:nvPr/>
            </p:nvSpPr>
            <p:spPr>
              <a:xfrm>
                <a:off x="4860430" y="5596855"/>
                <a:ext cx="1551708" cy="852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b="1" i="0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s-ES" b="0" dirty="0"/>
              </a:p>
              <a:p>
                <a:endParaRPr lang="es-ES" b="0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28B43796-698C-4A22-90FB-70D400660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430" y="5596855"/>
                <a:ext cx="1551708" cy="8524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753F7D78-5279-4807-BCEB-39D3CEABA260}"/>
              </a:ext>
            </a:extLst>
          </p:cNvPr>
          <p:cNvCxnSpPr/>
          <p:nvPr/>
        </p:nvCxnSpPr>
        <p:spPr>
          <a:xfrm>
            <a:off x="8229600" y="4751187"/>
            <a:ext cx="0" cy="182340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7245C98F-BE66-4C02-8446-124A1B3BE1CE}"/>
              </a:ext>
            </a:extLst>
          </p:cNvPr>
          <p:cNvCxnSpPr>
            <a:cxnSpLocks/>
          </p:cNvCxnSpPr>
          <p:nvPr/>
        </p:nvCxnSpPr>
        <p:spPr>
          <a:xfrm flipH="1">
            <a:off x="8229600" y="6548968"/>
            <a:ext cx="194470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>
            <a:extLst>
              <a:ext uri="{FF2B5EF4-FFF2-40B4-BE49-F238E27FC236}">
                <a16:creationId xmlns:a16="http://schemas.microsoft.com/office/drawing/2014/main" id="{47BA8546-3960-434E-B4D5-2E66495C36D2}"/>
              </a:ext>
            </a:extLst>
          </p:cNvPr>
          <p:cNvCxnSpPr>
            <a:cxnSpLocks/>
          </p:cNvCxnSpPr>
          <p:nvPr/>
        </p:nvCxnSpPr>
        <p:spPr>
          <a:xfrm>
            <a:off x="6412138" y="5627136"/>
            <a:ext cx="1555524" cy="0"/>
          </a:xfrm>
          <a:prstGeom prst="straightConnector1">
            <a:avLst/>
          </a:prstGeom>
          <a:ln w="730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uadroTexto 63">
            <a:extLst>
              <a:ext uri="{FF2B5EF4-FFF2-40B4-BE49-F238E27FC236}">
                <a16:creationId xmlns:a16="http://schemas.microsoft.com/office/drawing/2014/main" id="{03FB3E01-4C5F-4E68-A6C5-622751DF0A38}"/>
              </a:ext>
            </a:extLst>
          </p:cNvPr>
          <p:cNvSpPr txBox="1"/>
          <p:nvPr/>
        </p:nvSpPr>
        <p:spPr>
          <a:xfrm rot="16200000">
            <a:off x="7747409" y="4698132"/>
            <a:ext cx="52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</a:t>
            </a:r>
            <a:r>
              <a:rPr lang="es-ES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DC01C81C-B005-46BD-9EAE-73C2A10D4D32}"/>
                  </a:ext>
                </a:extLst>
              </p:cNvPr>
              <p:cNvSpPr txBox="1"/>
              <p:nvPr/>
            </p:nvSpPr>
            <p:spPr>
              <a:xfrm>
                <a:off x="10046352" y="6483662"/>
                <a:ext cx="265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𝑘𝑖𝑛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DC01C81C-B005-46BD-9EAE-73C2A10D4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352" y="6483662"/>
                <a:ext cx="265111" cy="369332"/>
              </a:xfrm>
              <a:prstGeom prst="rect">
                <a:avLst/>
              </a:prstGeom>
              <a:blipFill>
                <a:blip r:embed="rId13"/>
                <a:stretch>
                  <a:fillRect r="-109091" b="-1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Elipse 58">
            <a:extLst>
              <a:ext uri="{FF2B5EF4-FFF2-40B4-BE49-F238E27FC236}">
                <a16:creationId xmlns:a16="http://schemas.microsoft.com/office/drawing/2014/main" id="{191E4719-CD9B-4E92-9403-E6AEB7D20D87}"/>
              </a:ext>
            </a:extLst>
          </p:cNvPr>
          <p:cNvSpPr/>
          <p:nvPr/>
        </p:nvSpPr>
        <p:spPr>
          <a:xfrm>
            <a:off x="9136081" y="5490298"/>
            <a:ext cx="190789" cy="1756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6F2D06F5-1ECF-4762-AD2E-F45A628D0AA2}"/>
              </a:ext>
            </a:extLst>
          </p:cNvPr>
          <p:cNvSpPr/>
          <p:nvPr/>
        </p:nvSpPr>
        <p:spPr>
          <a:xfrm>
            <a:off x="9148763" y="6008025"/>
            <a:ext cx="190789" cy="1756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3C9AD50D-0543-4750-BC03-BF1730352E08}"/>
              </a:ext>
            </a:extLst>
          </p:cNvPr>
          <p:cNvSpPr txBox="1"/>
          <p:nvPr/>
        </p:nvSpPr>
        <p:spPr>
          <a:xfrm>
            <a:off x="9400723" y="5384276"/>
            <a:ext cx="26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BF8E6A31-C3C6-41C1-A63D-9A7EBB2503F9}"/>
              </a:ext>
            </a:extLst>
          </p:cNvPr>
          <p:cNvSpPr txBox="1"/>
          <p:nvPr/>
        </p:nvSpPr>
        <p:spPr>
          <a:xfrm>
            <a:off x="9440586" y="5911166"/>
            <a:ext cx="26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661823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n 84">
            <a:extLst>
              <a:ext uri="{FF2B5EF4-FFF2-40B4-BE49-F238E27FC236}">
                <a16:creationId xmlns:a16="http://schemas.microsoft.com/office/drawing/2014/main" id="{AD033518-432C-43B9-99A9-06D008DD5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440" y="1572921"/>
            <a:ext cx="4919576" cy="2688910"/>
          </a:xfrm>
          <a:prstGeom prst="rect">
            <a:avLst/>
          </a:prstGeom>
        </p:spPr>
      </p:pic>
      <p:pic>
        <p:nvPicPr>
          <p:cNvPr id="2050" name="Picture 2" descr="Consejo Superior de Investigaciones Científicas - La Noche Europea de los  Investigadores">
            <a:extLst>
              <a:ext uri="{FF2B5EF4-FFF2-40B4-BE49-F238E27FC236}">
                <a16:creationId xmlns:a16="http://schemas.microsoft.com/office/drawing/2014/main" id="{F1846EBB-9B9F-4908-AAD4-7681CA91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13"/>
            <a:ext cx="2992580" cy="19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E09ECD1-8243-4877-9641-C93FB2AC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99" y="5445610"/>
            <a:ext cx="1285409" cy="110866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tituto de Estructura de la Materia">
            <a:extLst>
              <a:ext uri="{FF2B5EF4-FFF2-40B4-BE49-F238E27FC236}">
                <a16:creationId xmlns:a16="http://schemas.microsoft.com/office/drawing/2014/main" id="{EC386ED7-2174-4CC9-9412-C78A1DAB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2" y="5985164"/>
            <a:ext cx="1551708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AEAF06E-4C6E-4DE9-BE36-A2E393D77499}"/>
              </a:ext>
            </a:extLst>
          </p:cNvPr>
          <p:cNvSpPr/>
          <p:nvPr/>
        </p:nvSpPr>
        <p:spPr>
          <a:xfrm>
            <a:off x="3258878" y="1192086"/>
            <a:ext cx="8084311" cy="124639"/>
          </a:xfrm>
          <a:prstGeom prst="rect">
            <a:avLst/>
          </a:prstGeom>
          <a:gradFill flip="none" rotWithShape="1">
            <a:gsLst>
              <a:gs pos="70000">
                <a:schemeClr val="accent2">
                  <a:lumMod val="60000"/>
                  <a:lumOff val="40000"/>
                </a:schemeClr>
              </a:gs>
              <a:gs pos="18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BB4D3C2-A7BB-4743-BFE5-F6ACB432A25D}"/>
              </a:ext>
            </a:extLst>
          </p:cNvPr>
          <p:cNvSpPr txBox="1"/>
          <p:nvPr/>
        </p:nvSpPr>
        <p:spPr>
          <a:xfrm>
            <a:off x="3518041" y="331075"/>
            <a:ext cx="6899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err="1"/>
              <a:t>Particle</a:t>
            </a:r>
            <a:r>
              <a:rPr lang="es-ES" sz="5400" b="1" dirty="0"/>
              <a:t> </a:t>
            </a:r>
            <a:r>
              <a:rPr lang="es-ES" sz="5400" b="1" dirty="0" err="1"/>
              <a:t>Identification</a:t>
            </a:r>
            <a:endParaRPr lang="es-ES" sz="36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B8FD7B2-AC48-4334-ADC6-2E6050607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914" y="1631594"/>
            <a:ext cx="4544292" cy="270983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E21D8B3-DCDC-4A24-8B5A-F7EF5F7180FB}"/>
              </a:ext>
            </a:extLst>
          </p:cNvPr>
          <p:cNvSpPr/>
          <p:nvPr/>
        </p:nvSpPr>
        <p:spPr>
          <a:xfrm>
            <a:off x="1496290" y="4238850"/>
            <a:ext cx="3494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S3 </a:t>
            </a:r>
            <a:r>
              <a:rPr lang="es-ES" b="1" dirty="0" err="1"/>
              <a:t>Telescope</a:t>
            </a:r>
            <a:r>
              <a:rPr lang="es-ES" b="1" dirty="0"/>
              <a:t> </a:t>
            </a:r>
            <a:r>
              <a:rPr lang="es-ES" b="1" dirty="0" err="1"/>
              <a:t>Particle</a:t>
            </a:r>
            <a:r>
              <a:rPr lang="es-ES" b="1" dirty="0"/>
              <a:t> </a:t>
            </a:r>
            <a:r>
              <a:rPr lang="es-ES" b="1" dirty="0" err="1"/>
              <a:t>Identification</a:t>
            </a:r>
            <a:endParaRPr lang="es-ES" b="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8DB7B3B-EA42-4AAD-A373-0C12C0448E7A}"/>
              </a:ext>
            </a:extLst>
          </p:cNvPr>
          <p:cNvSpPr/>
          <p:nvPr/>
        </p:nvSpPr>
        <p:spPr>
          <a:xfrm rot="21119678">
            <a:off x="328096" y="3392106"/>
            <a:ext cx="909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FF0000"/>
                </a:solidFill>
              </a:rPr>
              <a:t>Protons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02BD480-41DD-4648-A41E-8957DBD8B333}"/>
              </a:ext>
            </a:extLst>
          </p:cNvPr>
          <p:cNvSpPr/>
          <p:nvPr/>
        </p:nvSpPr>
        <p:spPr>
          <a:xfrm rot="21119678">
            <a:off x="291107" y="2730611"/>
            <a:ext cx="1164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0070C0"/>
                </a:solidFill>
              </a:rPr>
              <a:t>Deuterons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2A55DCD-ED7B-4F73-923B-86727D527810}"/>
              </a:ext>
            </a:extLst>
          </p:cNvPr>
          <p:cNvSpPr/>
          <p:nvPr/>
        </p:nvSpPr>
        <p:spPr>
          <a:xfrm rot="21366115">
            <a:off x="1804971" y="2657917"/>
            <a:ext cx="823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00B050"/>
                </a:solidFill>
              </a:rPr>
              <a:t>Tritons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4F65716-A32E-4FC5-9031-5278D88CC8EE}"/>
              </a:ext>
            </a:extLst>
          </p:cNvPr>
          <p:cNvSpPr/>
          <p:nvPr/>
        </p:nvSpPr>
        <p:spPr>
          <a:xfrm rot="21119678">
            <a:off x="2371866" y="1919350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7030A0"/>
                </a:solidFill>
              </a:rPr>
              <a:t>Alphas</a:t>
            </a:r>
            <a:endParaRPr lang="es-ES" dirty="0">
              <a:solidFill>
                <a:srgbClr val="7030A0"/>
              </a:solidFill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3DB08E2A-11EB-43C3-BA95-229ED5861884}"/>
              </a:ext>
            </a:extLst>
          </p:cNvPr>
          <p:cNvCxnSpPr>
            <a:cxnSpLocks/>
          </p:cNvCxnSpPr>
          <p:nvPr/>
        </p:nvCxnSpPr>
        <p:spPr>
          <a:xfrm>
            <a:off x="2992580" y="2217420"/>
            <a:ext cx="809800" cy="228600"/>
          </a:xfrm>
          <a:prstGeom prst="straightConnector1">
            <a:avLst/>
          </a:prstGeom>
          <a:ln w="539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C8825948-50E5-4C3D-8682-8BB44BCD6E4B}"/>
              </a:ext>
            </a:extLst>
          </p:cNvPr>
          <p:cNvCxnSpPr>
            <a:cxnSpLocks/>
          </p:cNvCxnSpPr>
          <p:nvPr/>
        </p:nvCxnSpPr>
        <p:spPr>
          <a:xfrm>
            <a:off x="2237308" y="2999535"/>
            <a:ext cx="0" cy="370156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1099AA31-1A28-499E-9BE6-050DC0E2F4A7}"/>
              </a:ext>
            </a:extLst>
          </p:cNvPr>
          <p:cNvCxnSpPr>
            <a:cxnSpLocks/>
          </p:cNvCxnSpPr>
          <p:nvPr/>
        </p:nvCxnSpPr>
        <p:spPr>
          <a:xfrm>
            <a:off x="1229507" y="3055047"/>
            <a:ext cx="804410" cy="462545"/>
          </a:xfrm>
          <a:prstGeom prst="straightConnector1">
            <a:avLst/>
          </a:prstGeom>
          <a:ln w="539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10CD1C30-CF3A-4344-AA75-01857078CE98}"/>
              </a:ext>
            </a:extLst>
          </p:cNvPr>
          <p:cNvCxnSpPr>
            <a:cxnSpLocks/>
          </p:cNvCxnSpPr>
          <p:nvPr/>
        </p:nvCxnSpPr>
        <p:spPr>
          <a:xfrm>
            <a:off x="1190150" y="3637536"/>
            <a:ext cx="548757" cy="683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C279A2B-E5E7-4CA4-B2C0-23BE4481A2B0}"/>
              </a:ext>
            </a:extLst>
          </p:cNvPr>
          <p:cNvSpPr/>
          <p:nvPr/>
        </p:nvSpPr>
        <p:spPr>
          <a:xfrm>
            <a:off x="7596434" y="4244552"/>
            <a:ext cx="4169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Pentagon</a:t>
            </a:r>
            <a:r>
              <a:rPr lang="es-ES" b="1" dirty="0"/>
              <a:t> </a:t>
            </a:r>
            <a:r>
              <a:rPr lang="es-ES" b="1" dirty="0" err="1"/>
              <a:t>Telescope</a:t>
            </a:r>
            <a:r>
              <a:rPr lang="es-ES" b="1" dirty="0"/>
              <a:t> </a:t>
            </a:r>
            <a:r>
              <a:rPr lang="es-ES" b="1" dirty="0" err="1"/>
              <a:t>Particle</a:t>
            </a:r>
            <a:r>
              <a:rPr lang="es-ES" b="1" dirty="0"/>
              <a:t> </a:t>
            </a:r>
            <a:r>
              <a:rPr lang="es-ES" b="1" dirty="0" err="1"/>
              <a:t>Identification</a:t>
            </a:r>
            <a:endParaRPr lang="es-ES" b="1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A7219B8-9349-4E89-8FBB-65323383B113}"/>
              </a:ext>
            </a:extLst>
          </p:cNvPr>
          <p:cNvSpPr/>
          <p:nvPr/>
        </p:nvSpPr>
        <p:spPr>
          <a:xfrm>
            <a:off x="4720057" y="4931984"/>
            <a:ext cx="161557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A20DC9AC-2D6E-4E16-8E32-CC8A7BD47A7D}"/>
              </a:ext>
            </a:extLst>
          </p:cNvPr>
          <p:cNvGrpSpPr/>
          <p:nvPr/>
        </p:nvGrpSpPr>
        <p:grpSpPr>
          <a:xfrm>
            <a:off x="3524101" y="4987161"/>
            <a:ext cx="1103264" cy="522638"/>
            <a:chOff x="4083697" y="1498444"/>
            <a:chExt cx="1103264" cy="522638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47EE012D-E210-4FDB-BBB1-0D7619471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83697" y="1498444"/>
              <a:ext cx="537156" cy="522638"/>
            </a:xfrm>
            <a:prstGeom prst="rect">
              <a:avLst/>
            </a:prstGeom>
          </p:spPr>
        </p:pic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BB80E407-BFC5-4A6A-8350-A2DF6339EB41}"/>
                </a:ext>
              </a:extLst>
            </p:cNvPr>
            <p:cNvSpPr txBox="1"/>
            <p:nvPr/>
          </p:nvSpPr>
          <p:spPr>
            <a:xfrm>
              <a:off x="4211823" y="1545193"/>
              <a:ext cx="975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P</a:t>
              </a:r>
            </a:p>
          </p:txBody>
        </p:sp>
      </p:grp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2E6AF2C5-CD21-4460-966F-ECE830644179}"/>
              </a:ext>
            </a:extLst>
          </p:cNvPr>
          <p:cNvCxnSpPr>
            <a:cxnSpLocks/>
          </p:cNvCxnSpPr>
          <p:nvPr/>
        </p:nvCxnSpPr>
        <p:spPr>
          <a:xfrm>
            <a:off x="4061257" y="5216464"/>
            <a:ext cx="1555524" cy="0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5CE8C0C-44F1-438A-B22B-D56F91E9E822}"/>
              </a:ext>
            </a:extLst>
          </p:cNvPr>
          <p:cNvSpPr txBox="1"/>
          <p:nvPr/>
        </p:nvSpPr>
        <p:spPr>
          <a:xfrm>
            <a:off x="4617454" y="4558021"/>
            <a:ext cx="52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</a:t>
            </a:r>
            <a:r>
              <a:rPr lang="es-ES" dirty="0"/>
              <a:t>E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292EFEE1-32F8-49D2-8863-3DA78CB6AAC0}"/>
              </a:ext>
            </a:extLst>
          </p:cNvPr>
          <p:cNvGrpSpPr/>
          <p:nvPr/>
        </p:nvGrpSpPr>
        <p:grpSpPr>
          <a:xfrm>
            <a:off x="3509625" y="5911861"/>
            <a:ext cx="1103264" cy="522638"/>
            <a:chOff x="4083697" y="1498444"/>
            <a:chExt cx="1103264" cy="522638"/>
          </a:xfrm>
        </p:grpSpPr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F4F0302C-5AC5-479D-B1CC-B52A3047A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83697" y="1498444"/>
              <a:ext cx="537156" cy="522638"/>
            </a:xfrm>
            <a:prstGeom prst="rect">
              <a:avLst/>
            </a:prstGeom>
          </p:spPr>
        </p:pic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8F3D7952-EBD4-4DA2-B053-0FF00B0B0301}"/>
                </a:ext>
              </a:extLst>
            </p:cNvPr>
            <p:cNvSpPr txBox="1"/>
            <p:nvPr/>
          </p:nvSpPr>
          <p:spPr>
            <a:xfrm>
              <a:off x="4211823" y="1545193"/>
              <a:ext cx="975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P</a:t>
              </a:r>
            </a:p>
          </p:txBody>
        </p:sp>
      </p:grp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AEAA9399-0C95-4FF5-B038-7774011146D7}"/>
              </a:ext>
            </a:extLst>
          </p:cNvPr>
          <p:cNvCxnSpPr>
            <a:cxnSpLocks/>
          </p:cNvCxnSpPr>
          <p:nvPr/>
        </p:nvCxnSpPr>
        <p:spPr>
          <a:xfrm flipV="1">
            <a:off x="4057808" y="4582201"/>
            <a:ext cx="1457808" cy="148448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AD5BD899-5F8A-4795-AEF2-6B0C227CE3B5}"/>
                  </a:ext>
                </a:extLst>
              </p:cNvPr>
              <p:cNvSpPr txBox="1"/>
              <p:nvPr/>
            </p:nvSpPr>
            <p:spPr>
              <a:xfrm>
                <a:off x="1531067" y="4810017"/>
                <a:ext cx="1834141" cy="852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𝑘𝑖𝑛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𝑘𝑖𝑛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b="0" dirty="0"/>
              </a:p>
              <a:p>
                <a:endParaRPr lang="es-ES" b="0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AD5BD899-5F8A-4795-AEF2-6B0C227CE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067" y="4810017"/>
                <a:ext cx="1834141" cy="8524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uadroTexto 40">
            <a:extLst>
              <a:ext uri="{FF2B5EF4-FFF2-40B4-BE49-F238E27FC236}">
                <a16:creationId xmlns:a16="http://schemas.microsoft.com/office/drawing/2014/main" id="{FD48D7FB-16E8-42AF-B507-B5C89BC7230F}"/>
              </a:ext>
            </a:extLst>
          </p:cNvPr>
          <p:cNvSpPr txBox="1"/>
          <p:nvPr/>
        </p:nvSpPr>
        <p:spPr>
          <a:xfrm>
            <a:off x="3245465" y="5107381"/>
            <a:ext cx="18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F590B064-E6A3-4FE2-8174-003CC2D944DD}"/>
              </a:ext>
            </a:extLst>
          </p:cNvPr>
          <p:cNvSpPr/>
          <p:nvPr/>
        </p:nvSpPr>
        <p:spPr>
          <a:xfrm>
            <a:off x="3257614" y="603105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1E9F3FAD-882F-4EE8-9954-9C04F9FE6EB8}"/>
                  </a:ext>
                </a:extLst>
              </p:cNvPr>
              <p:cNvSpPr txBox="1"/>
              <p:nvPr/>
            </p:nvSpPr>
            <p:spPr>
              <a:xfrm>
                <a:off x="1542745" y="5298638"/>
                <a:ext cx="1551708" cy="852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b="1" i="0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s-ES" b="0" dirty="0"/>
              </a:p>
              <a:p>
                <a:endParaRPr lang="es-ES" b="0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1E9F3FAD-882F-4EE8-9954-9C04F9FE6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745" y="5298638"/>
                <a:ext cx="1551708" cy="8524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6">
            <a:extLst>
              <a:ext uri="{FF2B5EF4-FFF2-40B4-BE49-F238E27FC236}">
                <a16:creationId xmlns:a16="http://schemas.microsoft.com/office/drawing/2014/main" id="{6E375875-ABCB-44B1-BE8E-C794DDD81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179" y="4500748"/>
            <a:ext cx="3137244" cy="131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A80DEFD4-EC9D-4BFA-922D-324076CE2306}"/>
              </a:ext>
            </a:extLst>
          </p:cNvPr>
          <p:cNvSpPr txBox="1"/>
          <p:nvPr/>
        </p:nvSpPr>
        <p:spPr>
          <a:xfrm>
            <a:off x="8373907" y="5384941"/>
            <a:ext cx="106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B75F0C6B-2DA7-44B7-B1ED-D5B7020AABC0}"/>
                  </a:ext>
                </a:extLst>
              </p:cNvPr>
              <p:cNvSpPr txBox="1"/>
              <p:nvPr/>
            </p:nvSpPr>
            <p:spPr>
              <a:xfrm>
                <a:off x="9791423" y="4992798"/>
                <a:ext cx="2451675" cy="299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s-ES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m:rPr>
                          <m:nor/>
                        </m:rPr>
                        <a:rPr lang="el-GR" dirty="0" smtClean="0"/>
                        <m:t>δ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B75F0C6B-2DA7-44B7-B1ED-D5B7020AA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423" y="4992798"/>
                <a:ext cx="2451675" cy="299249"/>
              </a:xfrm>
              <a:prstGeom prst="rect">
                <a:avLst/>
              </a:prstGeom>
              <a:blipFill>
                <a:blip r:embed="rId11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170FE834-26E9-47DD-8875-2D65E2B2094C}"/>
                  </a:ext>
                </a:extLst>
              </p:cNvPr>
              <p:cNvSpPr txBox="1"/>
              <p:nvPr/>
            </p:nvSpPr>
            <p:spPr>
              <a:xfrm>
                <a:off x="6727092" y="5748175"/>
                <a:ext cx="4663306" cy="476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 smtClean="0"/>
                      <m:t>Δ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nor/>
                          </m:rPr>
                          <a:rPr lang="el-GR" dirty="0" smtClean="0"/>
                          <m:t>δ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s-ES" dirty="0"/>
                  <a:t> =</a:t>
                </a:r>
                <a:r>
                  <a:rPr lang="es-ES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dirty="0" smtClean="0"/>
                          <m:t>Δ</m:t>
                        </m:r>
                        <m:r>
                          <m:rPr>
                            <m:nor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nor/>
                          </m:rPr>
                          <a:rPr lang="el-GR" dirty="0" smtClean="0"/>
                          <m:t>δ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s-ES" dirty="0"/>
                  <a:t> </a:t>
                </a:r>
              </a:p>
            </p:txBody>
          </p:sp>
        </mc:Choice>
        <mc:Fallback xmlns=""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170FE834-26E9-47DD-8875-2D65E2B20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092" y="5748175"/>
                <a:ext cx="4663306" cy="476156"/>
              </a:xfrm>
              <a:prstGeom prst="rect">
                <a:avLst/>
              </a:prstGeom>
              <a:blipFill>
                <a:blip r:embed="rId12"/>
                <a:stretch>
                  <a:fillRect b="-897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ángulo 44">
            <a:extLst>
              <a:ext uri="{FF2B5EF4-FFF2-40B4-BE49-F238E27FC236}">
                <a16:creationId xmlns:a16="http://schemas.microsoft.com/office/drawing/2014/main" id="{2C979BB1-2125-46F3-8D4C-EBAC3204E25C}"/>
              </a:ext>
            </a:extLst>
          </p:cNvPr>
          <p:cNvSpPr/>
          <p:nvPr/>
        </p:nvSpPr>
        <p:spPr>
          <a:xfrm>
            <a:off x="6574901" y="5727199"/>
            <a:ext cx="3439576" cy="5550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E6A0EA00-0A78-45F2-AB41-1110F27651E1}"/>
                  </a:ext>
                </a:extLst>
              </p:cNvPr>
              <p:cNvSpPr txBox="1"/>
              <p:nvPr/>
            </p:nvSpPr>
            <p:spPr>
              <a:xfrm>
                <a:off x="6828150" y="6386196"/>
                <a:ext cx="4005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 smtClean="0"/>
                      <m:t>Δ</m:t>
                    </m:r>
                    <m:r>
                      <m:rPr>
                        <m:nor/>
                      </m:rPr>
                      <a:rPr lang="es-ES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s-ES" dirty="0"/>
                  <a:t> = Normal </a:t>
                </a:r>
                <a:r>
                  <a:rPr lang="es-ES" dirty="0" err="1"/>
                  <a:t>incident</a:t>
                </a:r>
                <a:r>
                  <a:rPr lang="es-ES" dirty="0"/>
                  <a:t> </a:t>
                </a:r>
                <a:r>
                  <a:rPr lang="es-ES" dirty="0" err="1"/>
                  <a:t>energy</a:t>
                </a:r>
                <a:endParaRPr lang="es-ES" dirty="0"/>
              </a:p>
            </p:txBody>
          </p:sp>
        </mc:Choice>
        <mc:Fallback xmlns=""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E6A0EA00-0A78-45F2-AB41-1110F2765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150" y="6386196"/>
                <a:ext cx="4005604" cy="369332"/>
              </a:xfrm>
              <a:prstGeom prst="rect">
                <a:avLst/>
              </a:prstGeom>
              <a:blipFill>
                <a:blip r:embed="rId1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ángulo 56">
            <a:extLst>
              <a:ext uri="{FF2B5EF4-FFF2-40B4-BE49-F238E27FC236}">
                <a16:creationId xmlns:a16="http://schemas.microsoft.com/office/drawing/2014/main" id="{7F9F2E5B-5EA9-427B-9C7B-5AFCA95DF1E8}"/>
              </a:ext>
            </a:extLst>
          </p:cNvPr>
          <p:cNvSpPr/>
          <p:nvPr/>
        </p:nvSpPr>
        <p:spPr>
          <a:xfrm rot="21119678">
            <a:off x="5801124" y="3399681"/>
            <a:ext cx="909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>
                <a:solidFill>
                  <a:srgbClr val="FF0000"/>
                </a:solidFill>
              </a:rPr>
              <a:t>Protons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239E46E5-2BF6-48C7-BD62-C602BC44DB11}"/>
              </a:ext>
            </a:extLst>
          </p:cNvPr>
          <p:cNvSpPr/>
          <p:nvPr/>
        </p:nvSpPr>
        <p:spPr>
          <a:xfrm rot="21119678">
            <a:off x="5764135" y="2738186"/>
            <a:ext cx="116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>
                <a:solidFill>
                  <a:srgbClr val="0070C0"/>
                </a:solidFill>
              </a:rPr>
              <a:t>Deuterons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65D73F81-C13D-4051-88F1-22EFC7F465AF}"/>
              </a:ext>
            </a:extLst>
          </p:cNvPr>
          <p:cNvSpPr/>
          <p:nvPr/>
        </p:nvSpPr>
        <p:spPr>
          <a:xfrm rot="21366115">
            <a:off x="7213060" y="2715866"/>
            <a:ext cx="823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>
                <a:solidFill>
                  <a:srgbClr val="00B050"/>
                </a:solidFill>
              </a:rPr>
              <a:t>Tritons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4364CF35-C47E-4FD0-83C7-5D12B1191C23}"/>
              </a:ext>
            </a:extLst>
          </p:cNvPr>
          <p:cNvSpPr/>
          <p:nvPr/>
        </p:nvSpPr>
        <p:spPr>
          <a:xfrm rot="21119678">
            <a:off x="7641090" y="2168531"/>
            <a:ext cx="814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7030A0"/>
                </a:solidFill>
              </a:rPr>
              <a:t>4He</a:t>
            </a:r>
          </a:p>
        </p:txBody>
      </p:sp>
      <p:cxnSp>
        <p:nvCxnSpPr>
          <p:cNvPr id="61" name="Conector recto de flecha 60">
            <a:extLst>
              <a:ext uri="{FF2B5EF4-FFF2-40B4-BE49-F238E27FC236}">
                <a16:creationId xmlns:a16="http://schemas.microsoft.com/office/drawing/2014/main" id="{9AD34E87-E5FD-43A9-8891-1F531261DD0B}"/>
              </a:ext>
            </a:extLst>
          </p:cNvPr>
          <p:cNvCxnSpPr>
            <a:cxnSpLocks/>
          </p:cNvCxnSpPr>
          <p:nvPr/>
        </p:nvCxnSpPr>
        <p:spPr>
          <a:xfrm>
            <a:off x="7975823" y="2551240"/>
            <a:ext cx="247278" cy="657355"/>
          </a:xfrm>
          <a:prstGeom prst="straightConnector1">
            <a:avLst/>
          </a:prstGeom>
          <a:ln w="539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56FEB67D-D27F-414F-8D82-002A07B2FF1B}"/>
              </a:ext>
            </a:extLst>
          </p:cNvPr>
          <p:cNvCxnSpPr>
            <a:cxnSpLocks/>
          </p:cNvCxnSpPr>
          <p:nvPr/>
        </p:nvCxnSpPr>
        <p:spPr>
          <a:xfrm>
            <a:off x="7525263" y="3062397"/>
            <a:ext cx="129193" cy="694834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>
            <a:extLst>
              <a:ext uri="{FF2B5EF4-FFF2-40B4-BE49-F238E27FC236}">
                <a16:creationId xmlns:a16="http://schemas.microsoft.com/office/drawing/2014/main" id="{D0AF5AAB-02C4-41CB-862C-B52445B126B9}"/>
              </a:ext>
            </a:extLst>
          </p:cNvPr>
          <p:cNvCxnSpPr>
            <a:cxnSpLocks/>
          </p:cNvCxnSpPr>
          <p:nvPr/>
        </p:nvCxnSpPr>
        <p:spPr>
          <a:xfrm>
            <a:off x="6702535" y="3062622"/>
            <a:ext cx="822728" cy="732982"/>
          </a:xfrm>
          <a:prstGeom prst="straightConnector1">
            <a:avLst/>
          </a:prstGeom>
          <a:ln w="539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>
            <a:extLst>
              <a:ext uri="{FF2B5EF4-FFF2-40B4-BE49-F238E27FC236}">
                <a16:creationId xmlns:a16="http://schemas.microsoft.com/office/drawing/2014/main" id="{D7E51E5E-8FC4-4491-8E00-FAD1C7A11BBC}"/>
              </a:ext>
            </a:extLst>
          </p:cNvPr>
          <p:cNvCxnSpPr>
            <a:cxnSpLocks/>
          </p:cNvCxnSpPr>
          <p:nvPr/>
        </p:nvCxnSpPr>
        <p:spPr>
          <a:xfrm>
            <a:off x="6663178" y="3645111"/>
            <a:ext cx="743462" cy="236009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ángulo 92">
            <a:extLst>
              <a:ext uri="{FF2B5EF4-FFF2-40B4-BE49-F238E27FC236}">
                <a16:creationId xmlns:a16="http://schemas.microsoft.com/office/drawing/2014/main" id="{7802B14B-FBBB-4391-9205-0983D9687A17}"/>
              </a:ext>
            </a:extLst>
          </p:cNvPr>
          <p:cNvSpPr/>
          <p:nvPr/>
        </p:nvSpPr>
        <p:spPr>
          <a:xfrm rot="20389941">
            <a:off x="8984609" y="1710298"/>
            <a:ext cx="814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2"/>
                </a:solidFill>
              </a:rPr>
              <a:t>Li</a:t>
            </a:r>
          </a:p>
        </p:txBody>
      </p:sp>
      <p:cxnSp>
        <p:nvCxnSpPr>
          <p:cNvPr id="94" name="Conector recto de flecha 93">
            <a:extLst>
              <a:ext uri="{FF2B5EF4-FFF2-40B4-BE49-F238E27FC236}">
                <a16:creationId xmlns:a16="http://schemas.microsoft.com/office/drawing/2014/main" id="{2D140D98-8347-4517-B2FC-4A2416D25DDE}"/>
              </a:ext>
            </a:extLst>
          </p:cNvPr>
          <p:cNvCxnSpPr>
            <a:cxnSpLocks/>
          </p:cNvCxnSpPr>
          <p:nvPr/>
        </p:nvCxnSpPr>
        <p:spPr>
          <a:xfrm>
            <a:off x="9231228" y="2087782"/>
            <a:ext cx="321804" cy="505008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ángulo 94">
            <a:extLst>
              <a:ext uri="{FF2B5EF4-FFF2-40B4-BE49-F238E27FC236}">
                <a16:creationId xmlns:a16="http://schemas.microsoft.com/office/drawing/2014/main" id="{33CD4518-62CC-4DEB-8409-55D314506F1D}"/>
              </a:ext>
            </a:extLst>
          </p:cNvPr>
          <p:cNvSpPr/>
          <p:nvPr/>
        </p:nvSpPr>
        <p:spPr>
          <a:xfrm rot="21119678">
            <a:off x="8070163" y="2157814"/>
            <a:ext cx="814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6 He</a:t>
            </a:r>
          </a:p>
        </p:txBody>
      </p:sp>
      <p:cxnSp>
        <p:nvCxnSpPr>
          <p:cNvPr id="96" name="Conector recto de flecha 95">
            <a:extLst>
              <a:ext uri="{FF2B5EF4-FFF2-40B4-BE49-F238E27FC236}">
                <a16:creationId xmlns:a16="http://schemas.microsoft.com/office/drawing/2014/main" id="{D55E4D91-D08A-4C2A-A2D0-8AD0B1B6208D}"/>
              </a:ext>
            </a:extLst>
          </p:cNvPr>
          <p:cNvCxnSpPr>
            <a:cxnSpLocks/>
          </p:cNvCxnSpPr>
          <p:nvPr/>
        </p:nvCxnSpPr>
        <p:spPr>
          <a:xfrm>
            <a:off x="8357341" y="2503029"/>
            <a:ext cx="247278" cy="657355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40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C9B5D55-1811-4101-A05F-D9BDCE238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710" y="2255305"/>
            <a:ext cx="2314575" cy="638175"/>
          </a:xfrm>
          <a:prstGeom prst="rect">
            <a:avLst/>
          </a:prstGeom>
        </p:spPr>
      </p:pic>
      <p:pic>
        <p:nvPicPr>
          <p:cNvPr id="2050" name="Picture 2" descr="Consejo Superior de Investigaciones Científicas - La Noche Europea de los  Investigadores">
            <a:extLst>
              <a:ext uri="{FF2B5EF4-FFF2-40B4-BE49-F238E27FC236}">
                <a16:creationId xmlns:a16="http://schemas.microsoft.com/office/drawing/2014/main" id="{F1846EBB-9B9F-4908-AAD4-7681CA91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13"/>
            <a:ext cx="2992580" cy="19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E09ECD1-8243-4877-9641-C93FB2AC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99" y="5445610"/>
            <a:ext cx="1285409" cy="110866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tituto de Estructura de la Materia">
            <a:extLst>
              <a:ext uri="{FF2B5EF4-FFF2-40B4-BE49-F238E27FC236}">
                <a16:creationId xmlns:a16="http://schemas.microsoft.com/office/drawing/2014/main" id="{EC386ED7-2174-4CC9-9412-C78A1DAB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2" y="5985164"/>
            <a:ext cx="1551708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AEAF06E-4C6E-4DE9-BE36-A2E393D77499}"/>
              </a:ext>
            </a:extLst>
          </p:cNvPr>
          <p:cNvSpPr/>
          <p:nvPr/>
        </p:nvSpPr>
        <p:spPr>
          <a:xfrm>
            <a:off x="3258878" y="1192086"/>
            <a:ext cx="8084311" cy="124639"/>
          </a:xfrm>
          <a:prstGeom prst="rect">
            <a:avLst/>
          </a:prstGeom>
          <a:gradFill flip="none" rotWithShape="1">
            <a:gsLst>
              <a:gs pos="70000">
                <a:schemeClr val="accent2">
                  <a:lumMod val="60000"/>
                  <a:lumOff val="40000"/>
                </a:schemeClr>
              </a:gs>
              <a:gs pos="18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F89F368-24A7-493D-9F54-7BC84AEB6940}"/>
              </a:ext>
            </a:extLst>
          </p:cNvPr>
          <p:cNvSpPr txBox="1"/>
          <p:nvPr/>
        </p:nvSpPr>
        <p:spPr>
          <a:xfrm>
            <a:off x="3518041" y="331075"/>
            <a:ext cx="6899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err="1"/>
              <a:t>Reaction</a:t>
            </a:r>
            <a:r>
              <a:rPr lang="es-ES" sz="5400" b="1" dirty="0"/>
              <a:t> </a:t>
            </a:r>
            <a:r>
              <a:rPr lang="es-ES" sz="5400" b="1" dirty="0" err="1"/>
              <a:t>Identification</a:t>
            </a:r>
            <a:endParaRPr lang="es-E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C55A6CB5-47FF-4C04-9486-F8186BEDAC64}"/>
                  </a:ext>
                </a:extLst>
              </p:cNvPr>
              <p:cNvSpPr/>
              <p:nvPr/>
            </p:nvSpPr>
            <p:spPr>
              <a:xfrm>
                <a:off x="934560" y="1485928"/>
                <a:ext cx="1032287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Now, the next step is to identify the reaction from which each of these particles is coming. First, we will study two-body kinematics, considering a </a:t>
                </a:r>
                <a:r>
                  <a:rPr lang="en-US" b="1" dirty="0"/>
                  <a:t>beam</a:t>
                </a:r>
                <a:r>
                  <a:rPr lang="en-US" dirty="0"/>
                  <a:t> </a:t>
                </a:r>
                <a:r>
                  <a:rPr lang="en-US" b="1" dirty="0"/>
                  <a:t>A</a:t>
                </a:r>
                <a:r>
                  <a:rPr lang="en-US" dirty="0"/>
                  <a:t> with kinetic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impinging on a </a:t>
                </a:r>
                <a:r>
                  <a:rPr lang="en-US" b="1" dirty="0"/>
                  <a:t>target</a:t>
                </a:r>
                <a:r>
                  <a:rPr lang="en-US" dirty="0"/>
                  <a:t> </a:t>
                </a:r>
                <a:r>
                  <a:rPr lang="en-US" b="1" dirty="0"/>
                  <a:t>a</a:t>
                </a:r>
                <a:r>
                  <a:rPr lang="en-US" dirty="0"/>
                  <a:t> at rest. They interact and produce a </a:t>
                </a:r>
                <a:r>
                  <a:rPr lang="en-US" b="1" dirty="0"/>
                  <a:t>recoil B </a:t>
                </a:r>
                <a:r>
                  <a:rPr lang="en-US" dirty="0"/>
                  <a:t>and an </a:t>
                </a:r>
                <a:r>
                  <a:rPr lang="en-US" b="1" dirty="0" err="1"/>
                  <a:t>ejectile</a:t>
                </a:r>
                <a:r>
                  <a:rPr lang="en-US" b="1" dirty="0"/>
                  <a:t> b</a:t>
                </a:r>
                <a:endParaRPr lang="es-ES" b="1" dirty="0"/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C55A6CB5-47FF-4C04-9486-F8186BEDAC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560" y="1485928"/>
                <a:ext cx="10322877" cy="923330"/>
              </a:xfrm>
              <a:prstGeom prst="rect">
                <a:avLst/>
              </a:prstGeom>
              <a:blipFill>
                <a:blip r:embed="rId6"/>
                <a:stretch>
                  <a:fillRect l="-472" t="-3974" r="-826" b="-993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ángulo 15">
            <a:extLst>
              <a:ext uri="{FF2B5EF4-FFF2-40B4-BE49-F238E27FC236}">
                <a16:creationId xmlns:a16="http://schemas.microsoft.com/office/drawing/2014/main" id="{DF4B271F-650F-470F-A862-639ECCB5104C}"/>
              </a:ext>
            </a:extLst>
          </p:cNvPr>
          <p:cNvSpPr/>
          <p:nvPr/>
        </p:nvSpPr>
        <p:spPr>
          <a:xfrm>
            <a:off x="956551" y="2755975"/>
            <a:ext cx="10459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Assuming both the projectile and the target are in the ground stat, by conservation of energy and momentum</a:t>
            </a:r>
            <a:endParaRPr lang="es-ES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FA436A4-415F-405A-9190-2049AB1C23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002" y="3186207"/>
            <a:ext cx="1857375" cy="5715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D6F41B0-0ACD-465F-AE82-5E73DC5BB0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1708" y="3136687"/>
            <a:ext cx="3895725" cy="723900"/>
          </a:xfrm>
          <a:prstGeom prst="rect">
            <a:avLst/>
          </a:prstGeom>
        </p:spPr>
      </p:pic>
      <p:sp>
        <p:nvSpPr>
          <p:cNvPr id="25" name="Elipse 24">
            <a:extLst>
              <a:ext uri="{FF2B5EF4-FFF2-40B4-BE49-F238E27FC236}">
                <a16:creationId xmlns:a16="http://schemas.microsoft.com/office/drawing/2014/main" id="{6E8F2983-350A-4012-8C8E-F6C39BB2D8F7}"/>
              </a:ext>
            </a:extLst>
          </p:cNvPr>
          <p:cNvSpPr/>
          <p:nvPr/>
        </p:nvSpPr>
        <p:spPr>
          <a:xfrm>
            <a:off x="1551708" y="3134376"/>
            <a:ext cx="548182" cy="7239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28C1DB13-FEDE-429B-9A5E-4412410C9E05}"/>
              </a:ext>
            </a:extLst>
          </p:cNvPr>
          <p:cNvSpPr/>
          <p:nvPr/>
        </p:nvSpPr>
        <p:spPr>
          <a:xfrm>
            <a:off x="5002368" y="3161992"/>
            <a:ext cx="548182" cy="7239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6670CF5E-49C9-4432-A349-0AB505A316DB}"/>
              </a:ext>
            </a:extLst>
          </p:cNvPr>
          <p:cNvSpPr/>
          <p:nvPr/>
        </p:nvSpPr>
        <p:spPr>
          <a:xfrm>
            <a:off x="7511042" y="3149695"/>
            <a:ext cx="548182" cy="7239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30FE3422-49A9-47C0-9474-630439425806}"/>
              </a:ext>
            </a:extLst>
          </p:cNvPr>
          <p:cNvSpPr/>
          <p:nvPr/>
        </p:nvSpPr>
        <p:spPr>
          <a:xfrm>
            <a:off x="8942155" y="3094940"/>
            <a:ext cx="548182" cy="7239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56EF44EF-8D37-45E5-A382-C49FABB7087D}"/>
              </a:ext>
            </a:extLst>
          </p:cNvPr>
          <p:cNvSpPr/>
          <p:nvPr/>
        </p:nvSpPr>
        <p:spPr>
          <a:xfrm>
            <a:off x="2996797" y="3173362"/>
            <a:ext cx="487222" cy="699685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9A4AAB26-F494-4016-BEEC-6B72586208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2512" y="4014311"/>
            <a:ext cx="10086975" cy="1123950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64754695-7ECC-4C48-9C33-653087550419}"/>
              </a:ext>
            </a:extLst>
          </p:cNvPr>
          <p:cNvSpPr/>
          <p:nvPr/>
        </p:nvSpPr>
        <p:spPr>
          <a:xfrm>
            <a:off x="1052511" y="4075444"/>
            <a:ext cx="10086975" cy="970013"/>
          </a:xfrm>
          <a:prstGeom prst="rect">
            <a:avLst/>
          </a:prstGeom>
          <a:solidFill>
            <a:schemeClr val="accent1">
              <a:alpha val="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5F5D7567-CDEB-4008-9A22-3B5ACAA56AA1}"/>
              </a:ext>
            </a:extLst>
          </p:cNvPr>
          <p:cNvSpPr/>
          <p:nvPr/>
        </p:nvSpPr>
        <p:spPr>
          <a:xfrm>
            <a:off x="3622794" y="3158591"/>
            <a:ext cx="487222" cy="699685"/>
          </a:xfrm>
          <a:prstGeom prst="ellipse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789DDBD4-E4D3-42F3-96D9-CCF47591A9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5075" y="5269406"/>
            <a:ext cx="7181850" cy="952500"/>
          </a:xfrm>
          <a:prstGeom prst="rect">
            <a:avLst/>
          </a:prstGeom>
        </p:spPr>
      </p:pic>
      <p:sp>
        <p:nvSpPr>
          <p:cNvPr id="37" name="Rectángulo 36">
            <a:extLst>
              <a:ext uri="{FF2B5EF4-FFF2-40B4-BE49-F238E27FC236}">
                <a16:creationId xmlns:a16="http://schemas.microsoft.com/office/drawing/2014/main" id="{E4F0EEFC-E97C-4ED6-865A-4CBF0922C993}"/>
              </a:ext>
            </a:extLst>
          </p:cNvPr>
          <p:cNvSpPr/>
          <p:nvPr/>
        </p:nvSpPr>
        <p:spPr>
          <a:xfrm>
            <a:off x="2539225" y="5241130"/>
            <a:ext cx="7294246" cy="970013"/>
          </a:xfrm>
          <a:prstGeom prst="rect">
            <a:avLst/>
          </a:prstGeom>
          <a:solidFill>
            <a:schemeClr val="accent1">
              <a:alpha val="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861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sejo Superior de Investigaciones Científicas - La Noche Europea de los  Investigadores">
            <a:extLst>
              <a:ext uri="{FF2B5EF4-FFF2-40B4-BE49-F238E27FC236}">
                <a16:creationId xmlns:a16="http://schemas.microsoft.com/office/drawing/2014/main" id="{F1846EBB-9B9F-4908-AAD4-7681CA91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13"/>
            <a:ext cx="2992580" cy="19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E09ECD1-8243-4877-9641-C93FB2AC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99" y="5445610"/>
            <a:ext cx="1285409" cy="110866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tituto de Estructura de la Materia">
            <a:extLst>
              <a:ext uri="{FF2B5EF4-FFF2-40B4-BE49-F238E27FC236}">
                <a16:creationId xmlns:a16="http://schemas.microsoft.com/office/drawing/2014/main" id="{EC386ED7-2174-4CC9-9412-C78A1DAB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2" y="5985164"/>
            <a:ext cx="1551708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AEAF06E-4C6E-4DE9-BE36-A2E393D77499}"/>
              </a:ext>
            </a:extLst>
          </p:cNvPr>
          <p:cNvSpPr/>
          <p:nvPr/>
        </p:nvSpPr>
        <p:spPr>
          <a:xfrm>
            <a:off x="3258878" y="1192086"/>
            <a:ext cx="8084311" cy="124639"/>
          </a:xfrm>
          <a:prstGeom prst="rect">
            <a:avLst/>
          </a:prstGeom>
          <a:gradFill flip="none" rotWithShape="1">
            <a:gsLst>
              <a:gs pos="70000">
                <a:schemeClr val="accent2">
                  <a:lumMod val="60000"/>
                  <a:lumOff val="40000"/>
                </a:schemeClr>
              </a:gs>
              <a:gs pos="18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34A113D-1633-415D-9785-5DA9B9AC2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8110" y="1642664"/>
            <a:ext cx="4727845" cy="299012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EE02E3C-7F16-4C01-B9EE-77612DC86A3D}"/>
              </a:ext>
            </a:extLst>
          </p:cNvPr>
          <p:cNvSpPr txBox="1"/>
          <p:nvPr/>
        </p:nvSpPr>
        <p:spPr>
          <a:xfrm>
            <a:off x="3559865" y="352952"/>
            <a:ext cx="8414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baseline="30000" dirty="0"/>
              <a:t>22</a:t>
            </a:r>
            <a:r>
              <a:rPr lang="es-ES" sz="5400" b="1" dirty="0"/>
              <a:t>Ne + </a:t>
            </a:r>
            <a:r>
              <a:rPr lang="en-GB" sz="5400" b="1" baseline="30000" dirty="0"/>
              <a:t>2</a:t>
            </a:r>
            <a:r>
              <a:rPr lang="es-ES" sz="5400" b="1" dirty="0"/>
              <a:t>H -&gt; </a:t>
            </a:r>
            <a:r>
              <a:rPr lang="en-GB" sz="5400" b="1" baseline="30000" dirty="0"/>
              <a:t>22</a:t>
            </a:r>
            <a:r>
              <a:rPr lang="es-ES" sz="5400" b="1" dirty="0"/>
              <a:t>Ne * + </a:t>
            </a:r>
            <a:r>
              <a:rPr lang="en-GB" sz="5400" b="1" baseline="30000" dirty="0"/>
              <a:t>2</a:t>
            </a:r>
            <a:r>
              <a:rPr lang="es-ES" sz="5400" b="1" dirty="0"/>
              <a:t>H </a:t>
            </a:r>
            <a:endParaRPr lang="es-ES" sz="3600" b="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06E1159-F545-47FE-81F0-B6618D7081A0}"/>
              </a:ext>
            </a:extLst>
          </p:cNvPr>
          <p:cNvSpPr/>
          <p:nvPr/>
        </p:nvSpPr>
        <p:spPr>
          <a:xfrm>
            <a:off x="2009871" y="4593705"/>
            <a:ext cx="2698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Deuteron</a:t>
            </a:r>
            <a:r>
              <a:rPr lang="es-ES" b="1" dirty="0"/>
              <a:t> </a:t>
            </a:r>
            <a:r>
              <a:rPr lang="es-ES" b="1" dirty="0" err="1"/>
              <a:t>Kinematic</a:t>
            </a:r>
            <a:r>
              <a:rPr lang="es-ES" b="1" dirty="0"/>
              <a:t> Curve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9D78F62-6692-42EE-9487-F0D4E925AAD7}"/>
              </a:ext>
            </a:extLst>
          </p:cNvPr>
          <p:cNvSpPr/>
          <p:nvPr/>
        </p:nvSpPr>
        <p:spPr>
          <a:xfrm>
            <a:off x="7901585" y="4409039"/>
            <a:ext cx="264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baseline="30000" dirty="0"/>
              <a:t>22</a:t>
            </a:r>
            <a:r>
              <a:rPr lang="es-ES" b="1" dirty="0"/>
              <a:t>Ne </a:t>
            </a:r>
            <a:r>
              <a:rPr lang="es-ES" b="1" dirty="0" err="1"/>
              <a:t>Excitation</a:t>
            </a:r>
            <a:r>
              <a:rPr lang="es-ES" b="1" dirty="0"/>
              <a:t> </a:t>
            </a:r>
            <a:r>
              <a:rPr lang="es-ES" b="1" dirty="0" err="1"/>
              <a:t>Spectrum</a:t>
            </a:r>
            <a:endParaRPr lang="es-ES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D52152-C829-4B6C-942A-D2E239FCA3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073" y="1603577"/>
            <a:ext cx="6025964" cy="299012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43981AE-D55E-429E-94AF-078EAF0A03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6413" y="4493494"/>
            <a:ext cx="2114489" cy="222292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175232F2-9D2F-407E-A3FD-A72798EFC68B}"/>
              </a:ext>
            </a:extLst>
          </p:cNvPr>
          <p:cNvSpPr/>
          <p:nvPr/>
        </p:nvSpPr>
        <p:spPr>
          <a:xfrm>
            <a:off x="5643956" y="6531753"/>
            <a:ext cx="2259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Energy </a:t>
            </a:r>
            <a:r>
              <a:rPr lang="es-ES" b="1" dirty="0" err="1"/>
              <a:t>levels</a:t>
            </a:r>
            <a:r>
              <a:rPr lang="es-ES" b="1" dirty="0"/>
              <a:t> </a:t>
            </a:r>
            <a:r>
              <a:rPr lang="es-ES" b="1" dirty="0" err="1"/>
              <a:t>of</a:t>
            </a:r>
            <a:r>
              <a:rPr lang="es-ES" b="1" dirty="0"/>
              <a:t> </a:t>
            </a:r>
            <a:r>
              <a:rPr lang="en-GB" b="1" baseline="30000" dirty="0"/>
              <a:t>22</a:t>
            </a:r>
            <a:r>
              <a:rPr lang="es-ES" b="1" dirty="0"/>
              <a:t>Ne 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822E192-9998-4BD2-9CB4-904B63315360}"/>
              </a:ext>
            </a:extLst>
          </p:cNvPr>
          <p:cNvSpPr/>
          <p:nvPr/>
        </p:nvSpPr>
        <p:spPr>
          <a:xfrm>
            <a:off x="1176153" y="5100314"/>
            <a:ext cx="597159" cy="839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9A46628-62FF-4E7D-B1FA-485C924DFDBD}"/>
              </a:ext>
            </a:extLst>
          </p:cNvPr>
          <p:cNvSpPr/>
          <p:nvPr/>
        </p:nvSpPr>
        <p:spPr>
          <a:xfrm>
            <a:off x="1176153" y="5403622"/>
            <a:ext cx="597159" cy="839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3E2BE82-8620-4EC2-BC77-42BD35EA9661}"/>
              </a:ext>
            </a:extLst>
          </p:cNvPr>
          <p:cNvSpPr/>
          <p:nvPr/>
        </p:nvSpPr>
        <p:spPr>
          <a:xfrm>
            <a:off x="1176153" y="5762575"/>
            <a:ext cx="597159" cy="839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C80385F-BB11-4CE0-9BD5-B8A83EFDA064}"/>
              </a:ext>
            </a:extLst>
          </p:cNvPr>
          <p:cNvSpPr/>
          <p:nvPr/>
        </p:nvSpPr>
        <p:spPr>
          <a:xfrm>
            <a:off x="1176152" y="6041278"/>
            <a:ext cx="597159" cy="8397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AC14A78-CA75-4A40-A0BF-7469AD303045}"/>
              </a:ext>
            </a:extLst>
          </p:cNvPr>
          <p:cNvSpPr/>
          <p:nvPr/>
        </p:nvSpPr>
        <p:spPr>
          <a:xfrm>
            <a:off x="1744543" y="4996785"/>
            <a:ext cx="1106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22</a:t>
            </a:r>
            <a:r>
              <a:rPr lang="es-ES" sz="1200" b="1" dirty="0"/>
              <a:t>Ne(</a:t>
            </a:r>
            <a:r>
              <a:rPr lang="es-ES" sz="1200" b="1" dirty="0" err="1"/>
              <a:t>d,d</a:t>
            </a:r>
            <a:r>
              <a:rPr lang="es-ES" sz="1200" b="1" dirty="0"/>
              <a:t>)</a:t>
            </a:r>
            <a:r>
              <a:rPr lang="en-GB" sz="1200" b="1" baseline="30000" dirty="0"/>
              <a:t> 22</a:t>
            </a:r>
            <a:r>
              <a:rPr lang="es-ES" sz="1200" b="1" dirty="0"/>
              <a:t>Ne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12CD264-9EF5-4B73-BBC7-E89CBA9B11BA}"/>
              </a:ext>
            </a:extLst>
          </p:cNvPr>
          <p:cNvSpPr/>
          <p:nvPr/>
        </p:nvSpPr>
        <p:spPr>
          <a:xfrm>
            <a:off x="1744543" y="5347236"/>
            <a:ext cx="20992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22</a:t>
            </a:r>
            <a:r>
              <a:rPr lang="es-ES" sz="1200" b="1" dirty="0"/>
              <a:t>Ne(</a:t>
            </a:r>
            <a:r>
              <a:rPr lang="es-ES" sz="1200" b="1" dirty="0" err="1"/>
              <a:t>d,d</a:t>
            </a:r>
            <a:r>
              <a:rPr lang="es-ES" sz="1200" b="1" dirty="0"/>
              <a:t>)</a:t>
            </a:r>
            <a:r>
              <a:rPr lang="en-GB" sz="1200" b="1" baseline="30000" dirty="0"/>
              <a:t> 22</a:t>
            </a:r>
            <a:r>
              <a:rPr lang="es-ES" sz="1200" b="1" dirty="0"/>
              <a:t>Ne* (1274,53 </a:t>
            </a:r>
            <a:r>
              <a:rPr lang="es-ES" sz="1200" b="1" dirty="0" err="1"/>
              <a:t>keV</a:t>
            </a:r>
            <a:r>
              <a:rPr lang="es-ES" sz="1200" b="1" dirty="0"/>
              <a:t>)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4160D9F-5FAB-4C01-9548-FAE782ABBD49}"/>
              </a:ext>
            </a:extLst>
          </p:cNvPr>
          <p:cNvSpPr/>
          <p:nvPr/>
        </p:nvSpPr>
        <p:spPr>
          <a:xfrm>
            <a:off x="1783816" y="5676864"/>
            <a:ext cx="20206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22</a:t>
            </a:r>
            <a:r>
              <a:rPr lang="es-ES" sz="1200" b="1" dirty="0"/>
              <a:t>Ne(</a:t>
            </a:r>
            <a:r>
              <a:rPr lang="es-ES" sz="1200" b="1" dirty="0" err="1"/>
              <a:t>d,d</a:t>
            </a:r>
            <a:r>
              <a:rPr lang="es-ES" sz="1200" b="1" dirty="0"/>
              <a:t>)</a:t>
            </a:r>
            <a:r>
              <a:rPr lang="en-GB" sz="1200" b="1" baseline="30000" dirty="0"/>
              <a:t> 22</a:t>
            </a:r>
            <a:r>
              <a:rPr lang="es-ES" sz="1200" b="1" dirty="0"/>
              <a:t>Ne* (3357,2 </a:t>
            </a:r>
            <a:r>
              <a:rPr lang="es-ES" sz="1200" b="1" dirty="0" err="1"/>
              <a:t>keV</a:t>
            </a:r>
            <a:r>
              <a:rPr lang="es-ES" sz="1200" b="1" dirty="0"/>
              <a:t>)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B520BB91-8D58-4507-B8EE-A4DE25BE37BA}"/>
              </a:ext>
            </a:extLst>
          </p:cNvPr>
          <p:cNvSpPr/>
          <p:nvPr/>
        </p:nvSpPr>
        <p:spPr>
          <a:xfrm>
            <a:off x="1783815" y="5970496"/>
            <a:ext cx="20206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22</a:t>
            </a:r>
            <a:r>
              <a:rPr lang="es-ES" sz="1200" b="1" dirty="0"/>
              <a:t>Ne(</a:t>
            </a:r>
            <a:r>
              <a:rPr lang="es-ES" sz="1200" b="1" dirty="0" err="1"/>
              <a:t>d,d</a:t>
            </a:r>
            <a:r>
              <a:rPr lang="es-ES" sz="1200" b="1" dirty="0"/>
              <a:t>)</a:t>
            </a:r>
            <a:r>
              <a:rPr lang="en-GB" sz="1200" b="1" baseline="30000" dirty="0"/>
              <a:t> 22</a:t>
            </a:r>
            <a:r>
              <a:rPr lang="es-ES" sz="1200" b="1" dirty="0"/>
              <a:t>Ne* (4456,2 </a:t>
            </a:r>
            <a:r>
              <a:rPr lang="es-ES" sz="1200" b="1" dirty="0" err="1"/>
              <a:t>keV</a:t>
            </a:r>
            <a:r>
              <a:rPr lang="es-ES" sz="1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9346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5930B26D-22E5-4591-9F55-D73A7F02E79F}"/>
              </a:ext>
            </a:extLst>
          </p:cNvPr>
          <p:cNvSpPr txBox="1"/>
          <p:nvPr/>
        </p:nvSpPr>
        <p:spPr>
          <a:xfrm>
            <a:off x="3559865" y="352952"/>
            <a:ext cx="8414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baseline="30000" dirty="0"/>
              <a:t>22</a:t>
            </a:r>
            <a:r>
              <a:rPr lang="es-ES" sz="5400" b="1" dirty="0"/>
              <a:t>Ne + </a:t>
            </a:r>
            <a:r>
              <a:rPr lang="en-GB" sz="5400" b="1" baseline="30000" dirty="0"/>
              <a:t>1</a:t>
            </a:r>
            <a:r>
              <a:rPr lang="es-ES" sz="5400" b="1" dirty="0"/>
              <a:t>H -&gt; </a:t>
            </a:r>
            <a:r>
              <a:rPr lang="en-GB" sz="5400" b="1" baseline="30000" dirty="0"/>
              <a:t>22</a:t>
            </a:r>
            <a:r>
              <a:rPr lang="es-ES" sz="5400" b="1" dirty="0"/>
              <a:t>Ne * + </a:t>
            </a:r>
            <a:r>
              <a:rPr lang="en-GB" sz="5400" b="1" baseline="30000" dirty="0"/>
              <a:t>1</a:t>
            </a:r>
            <a:r>
              <a:rPr lang="es-ES" sz="5400" b="1" dirty="0"/>
              <a:t>H </a:t>
            </a:r>
            <a:endParaRPr lang="es-ES" sz="3600" b="1" dirty="0"/>
          </a:p>
        </p:txBody>
      </p:sp>
      <p:pic>
        <p:nvPicPr>
          <p:cNvPr id="2050" name="Picture 2" descr="Consejo Superior de Investigaciones Científicas - La Noche Europea de los  Investigadores">
            <a:extLst>
              <a:ext uri="{FF2B5EF4-FFF2-40B4-BE49-F238E27FC236}">
                <a16:creationId xmlns:a16="http://schemas.microsoft.com/office/drawing/2014/main" id="{F1846EBB-9B9F-4908-AAD4-7681CA91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13"/>
            <a:ext cx="2992580" cy="19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E09ECD1-8243-4877-9641-C93FB2AC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99" y="5445610"/>
            <a:ext cx="1285409" cy="110866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tituto de Estructura de la Materia">
            <a:extLst>
              <a:ext uri="{FF2B5EF4-FFF2-40B4-BE49-F238E27FC236}">
                <a16:creationId xmlns:a16="http://schemas.microsoft.com/office/drawing/2014/main" id="{EC386ED7-2174-4CC9-9412-C78A1DAB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2" y="5985164"/>
            <a:ext cx="1551708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AEAF06E-4C6E-4DE9-BE36-A2E393D77499}"/>
              </a:ext>
            </a:extLst>
          </p:cNvPr>
          <p:cNvSpPr/>
          <p:nvPr/>
        </p:nvSpPr>
        <p:spPr>
          <a:xfrm>
            <a:off x="3258878" y="1192086"/>
            <a:ext cx="8084311" cy="124639"/>
          </a:xfrm>
          <a:prstGeom prst="rect">
            <a:avLst/>
          </a:prstGeom>
          <a:gradFill flip="none" rotWithShape="1">
            <a:gsLst>
              <a:gs pos="70000">
                <a:schemeClr val="accent2">
                  <a:lumMod val="60000"/>
                  <a:lumOff val="40000"/>
                </a:schemeClr>
              </a:gs>
              <a:gs pos="18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12A45B-2106-42BF-B537-9095B7DC8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89" y="1562190"/>
            <a:ext cx="5323787" cy="296524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0CB15AD-1B61-41E8-BDA6-36780C46400F}"/>
              </a:ext>
            </a:extLst>
          </p:cNvPr>
          <p:cNvSpPr/>
          <p:nvPr/>
        </p:nvSpPr>
        <p:spPr>
          <a:xfrm>
            <a:off x="2036043" y="4423192"/>
            <a:ext cx="2445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Proton</a:t>
            </a:r>
            <a:r>
              <a:rPr lang="es-ES" b="1" dirty="0"/>
              <a:t> </a:t>
            </a:r>
            <a:r>
              <a:rPr lang="es-ES" b="1" dirty="0" err="1"/>
              <a:t>Kinematic</a:t>
            </a:r>
            <a:r>
              <a:rPr lang="es-ES" b="1" dirty="0"/>
              <a:t> Curve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6F581C8-02F1-4B1A-AC82-9C7DF1BD0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7701" y="1543431"/>
            <a:ext cx="5545217" cy="274446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EE03DA5-FB31-42CE-BDBD-D8EF05F998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4283" y="4205774"/>
            <a:ext cx="2312052" cy="2430619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3F2D1136-6536-40A7-9660-DE6E75A5328C}"/>
              </a:ext>
            </a:extLst>
          </p:cNvPr>
          <p:cNvSpPr/>
          <p:nvPr/>
        </p:nvSpPr>
        <p:spPr>
          <a:xfrm>
            <a:off x="7893783" y="6505048"/>
            <a:ext cx="2259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Energy </a:t>
            </a:r>
            <a:r>
              <a:rPr lang="es-ES" b="1" dirty="0" err="1"/>
              <a:t>levels</a:t>
            </a:r>
            <a:r>
              <a:rPr lang="es-ES" b="1" dirty="0"/>
              <a:t> </a:t>
            </a:r>
            <a:r>
              <a:rPr lang="es-ES" b="1" dirty="0" err="1"/>
              <a:t>of</a:t>
            </a:r>
            <a:r>
              <a:rPr lang="es-ES" b="1" dirty="0"/>
              <a:t> </a:t>
            </a:r>
            <a:r>
              <a:rPr lang="en-GB" b="1" baseline="30000" dirty="0"/>
              <a:t>22</a:t>
            </a:r>
            <a:r>
              <a:rPr lang="es-ES" b="1" dirty="0"/>
              <a:t>Ne 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AC33856-153D-469C-A70F-139998B79E61}"/>
              </a:ext>
            </a:extLst>
          </p:cNvPr>
          <p:cNvSpPr/>
          <p:nvPr/>
        </p:nvSpPr>
        <p:spPr>
          <a:xfrm>
            <a:off x="7893783" y="4103225"/>
            <a:ext cx="264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22Ne </a:t>
            </a:r>
            <a:r>
              <a:rPr lang="es-ES" b="1" dirty="0" err="1"/>
              <a:t>Excitation</a:t>
            </a:r>
            <a:r>
              <a:rPr lang="es-ES" b="1" dirty="0"/>
              <a:t> </a:t>
            </a:r>
            <a:r>
              <a:rPr lang="es-ES" b="1" dirty="0" err="1"/>
              <a:t>Spectrum</a:t>
            </a:r>
            <a:endParaRPr lang="es-ES" b="1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1C1D6212-F3D0-4E5F-AA1D-1D417BB37986}"/>
              </a:ext>
            </a:extLst>
          </p:cNvPr>
          <p:cNvSpPr/>
          <p:nvPr/>
        </p:nvSpPr>
        <p:spPr>
          <a:xfrm>
            <a:off x="1176153" y="5100314"/>
            <a:ext cx="597159" cy="839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F98A0EEA-505E-4B6B-8343-42682F36557B}"/>
              </a:ext>
            </a:extLst>
          </p:cNvPr>
          <p:cNvSpPr/>
          <p:nvPr/>
        </p:nvSpPr>
        <p:spPr>
          <a:xfrm>
            <a:off x="1176153" y="5403622"/>
            <a:ext cx="597159" cy="839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AC92E6C-30A4-497B-B7CF-CEFC38959124}"/>
              </a:ext>
            </a:extLst>
          </p:cNvPr>
          <p:cNvSpPr/>
          <p:nvPr/>
        </p:nvSpPr>
        <p:spPr>
          <a:xfrm>
            <a:off x="1175222" y="5701983"/>
            <a:ext cx="597159" cy="839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FA8488C-AF27-411A-8654-A64A71150A98}"/>
              </a:ext>
            </a:extLst>
          </p:cNvPr>
          <p:cNvSpPr/>
          <p:nvPr/>
        </p:nvSpPr>
        <p:spPr>
          <a:xfrm>
            <a:off x="1175222" y="5973212"/>
            <a:ext cx="597159" cy="8397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043C381-780D-449C-981B-7D3F706598FC}"/>
              </a:ext>
            </a:extLst>
          </p:cNvPr>
          <p:cNvSpPr/>
          <p:nvPr/>
        </p:nvSpPr>
        <p:spPr>
          <a:xfrm>
            <a:off x="1744543" y="4996785"/>
            <a:ext cx="1106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22</a:t>
            </a:r>
            <a:r>
              <a:rPr lang="es-ES" sz="1200" b="1" dirty="0"/>
              <a:t>Ne(</a:t>
            </a:r>
            <a:r>
              <a:rPr lang="es-ES" sz="1200" b="1" dirty="0" err="1"/>
              <a:t>d,d</a:t>
            </a:r>
            <a:r>
              <a:rPr lang="es-ES" sz="1200" b="1" dirty="0"/>
              <a:t>)</a:t>
            </a:r>
            <a:r>
              <a:rPr lang="en-GB" sz="1200" b="1" baseline="30000" dirty="0"/>
              <a:t> 22</a:t>
            </a:r>
            <a:r>
              <a:rPr lang="es-ES" sz="1200" b="1" dirty="0"/>
              <a:t>Ne 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BBF44965-FE13-4DC3-A54D-142D72D02EB1}"/>
              </a:ext>
            </a:extLst>
          </p:cNvPr>
          <p:cNvSpPr/>
          <p:nvPr/>
        </p:nvSpPr>
        <p:spPr>
          <a:xfrm>
            <a:off x="1773311" y="5312565"/>
            <a:ext cx="20992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22</a:t>
            </a:r>
            <a:r>
              <a:rPr lang="es-ES" sz="1200" b="1" dirty="0"/>
              <a:t>Ne(</a:t>
            </a:r>
            <a:r>
              <a:rPr lang="es-ES" sz="1200" b="1" dirty="0" err="1"/>
              <a:t>d,d</a:t>
            </a:r>
            <a:r>
              <a:rPr lang="es-ES" sz="1200" b="1" dirty="0"/>
              <a:t>)</a:t>
            </a:r>
            <a:r>
              <a:rPr lang="en-GB" sz="1200" b="1" baseline="30000" dirty="0"/>
              <a:t> 22</a:t>
            </a:r>
            <a:r>
              <a:rPr lang="es-ES" sz="1200" b="1" dirty="0"/>
              <a:t>Ne* (1274,53 </a:t>
            </a:r>
            <a:r>
              <a:rPr lang="es-ES" sz="1200" b="1" dirty="0" err="1"/>
              <a:t>keV</a:t>
            </a:r>
            <a:r>
              <a:rPr lang="es-ES" sz="1200" b="1" dirty="0"/>
              <a:t>)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3DF0A87-7208-41C9-8BA0-293EB38F7549}"/>
              </a:ext>
            </a:extLst>
          </p:cNvPr>
          <p:cNvSpPr/>
          <p:nvPr/>
        </p:nvSpPr>
        <p:spPr>
          <a:xfrm>
            <a:off x="1772381" y="5616865"/>
            <a:ext cx="20206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22</a:t>
            </a:r>
            <a:r>
              <a:rPr lang="es-ES" sz="1200" b="1" dirty="0"/>
              <a:t>Ne(</a:t>
            </a:r>
            <a:r>
              <a:rPr lang="es-ES" sz="1200" b="1" dirty="0" err="1"/>
              <a:t>d,d</a:t>
            </a:r>
            <a:r>
              <a:rPr lang="es-ES" sz="1200" b="1" dirty="0"/>
              <a:t>)</a:t>
            </a:r>
            <a:r>
              <a:rPr lang="en-GB" sz="1200" b="1" baseline="30000" dirty="0"/>
              <a:t> 22</a:t>
            </a:r>
            <a:r>
              <a:rPr lang="es-ES" sz="1200" b="1" dirty="0"/>
              <a:t>Ne* (3357,2 </a:t>
            </a:r>
            <a:r>
              <a:rPr lang="es-ES" sz="1200" b="1" dirty="0" err="1"/>
              <a:t>keV</a:t>
            </a:r>
            <a:r>
              <a:rPr lang="es-ES" sz="1200" b="1" dirty="0"/>
              <a:t>)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C565CC72-2DE1-4A5E-BBE4-8698BC0A8DE8}"/>
              </a:ext>
            </a:extLst>
          </p:cNvPr>
          <p:cNvSpPr/>
          <p:nvPr/>
        </p:nvSpPr>
        <p:spPr>
          <a:xfrm>
            <a:off x="1772381" y="5918688"/>
            <a:ext cx="1106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22</a:t>
            </a:r>
            <a:r>
              <a:rPr lang="es-ES" sz="1200" b="1" dirty="0"/>
              <a:t>Ne(</a:t>
            </a:r>
            <a:r>
              <a:rPr lang="es-ES" sz="1200" b="1" dirty="0" err="1"/>
              <a:t>d,p</a:t>
            </a:r>
            <a:r>
              <a:rPr lang="es-ES" sz="1200" b="1" dirty="0"/>
              <a:t>)</a:t>
            </a:r>
            <a:r>
              <a:rPr lang="en-GB" sz="1200" b="1" baseline="30000" dirty="0"/>
              <a:t> 23</a:t>
            </a:r>
            <a:r>
              <a:rPr lang="es-ES" sz="1200" b="1" dirty="0"/>
              <a:t>Ne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20FD5EAD-F196-4A0F-89CD-03C3AB846D3B}"/>
              </a:ext>
            </a:extLst>
          </p:cNvPr>
          <p:cNvSpPr/>
          <p:nvPr/>
        </p:nvSpPr>
        <p:spPr>
          <a:xfrm>
            <a:off x="3817134" y="5058326"/>
            <a:ext cx="597159" cy="8397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08B00C9-DD9D-4B7B-885D-1AD92C64E578}"/>
              </a:ext>
            </a:extLst>
          </p:cNvPr>
          <p:cNvSpPr/>
          <p:nvPr/>
        </p:nvSpPr>
        <p:spPr>
          <a:xfrm>
            <a:off x="3810611" y="5993432"/>
            <a:ext cx="597159" cy="839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F340BA3F-E650-41D2-9CCA-28F6B8E444C0}"/>
              </a:ext>
            </a:extLst>
          </p:cNvPr>
          <p:cNvSpPr/>
          <p:nvPr/>
        </p:nvSpPr>
        <p:spPr>
          <a:xfrm>
            <a:off x="4445007" y="4961814"/>
            <a:ext cx="20992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22</a:t>
            </a:r>
            <a:r>
              <a:rPr lang="es-ES" sz="1200" b="1" dirty="0"/>
              <a:t>Ne(</a:t>
            </a:r>
            <a:r>
              <a:rPr lang="es-ES" sz="1200" b="1" dirty="0" err="1"/>
              <a:t>d,p</a:t>
            </a:r>
            <a:r>
              <a:rPr lang="es-ES" sz="1200" b="1" dirty="0"/>
              <a:t>)</a:t>
            </a:r>
            <a:r>
              <a:rPr lang="en-GB" sz="1200" b="1" baseline="30000" dirty="0"/>
              <a:t> 23</a:t>
            </a:r>
            <a:r>
              <a:rPr lang="es-ES" sz="1200" b="1" dirty="0"/>
              <a:t>Ne* (1274,53 </a:t>
            </a:r>
            <a:r>
              <a:rPr lang="es-ES" sz="1200" b="1" dirty="0" err="1"/>
              <a:t>keV</a:t>
            </a:r>
            <a:r>
              <a:rPr lang="es-ES" sz="1200" b="1" dirty="0"/>
              <a:t>)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B0D1AE37-FE00-4F28-ACFA-77D9B20D82A2}"/>
              </a:ext>
            </a:extLst>
          </p:cNvPr>
          <p:cNvSpPr/>
          <p:nvPr/>
        </p:nvSpPr>
        <p:spPr>
          <a:xfrm>
            <a:off x="4450376" y="5295810"/>
            <a:ext cx="1937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22</a:t>
            </a:r>
            <a:r>
              <a:rPr lang="es-ES" sz="1200" b="1" dirty="0"/>
              <a:t>Ne(</a:t>
            </a:r>
            <a:r>
              <a:rPr lang="es-ES" sz="1200" b="1" dirty="0" err="1"/>
              <a:t>d,p</a:t>
            </a:r>
            <a:r>
              <a:rPr lang="es-ES" sz="1200" b="1" dirty="0"/>
              <a:t>)</a:t>
            </a:r>
            <a:r>
              <a:rPr lang="en-GB" sz="1200" b="1" baseline="30000" dirty="0"/>
              <a:t> 23</a:t>
            </a:r>
            <a:r>
              <a:rPr lang="es-ES" sz="1200" b="1" dirty="0"/>
              <a:t>Ne* (1822 </a:t>
            </a:r>
            <a:r>
              <a:rPr lang="es-ES" sz="1200" b="1" dirty="0" err="1"/>
              <a:t>keV</a:t>
            </a:r>
            <a:r>
              <a:rPr lang="es-ES" sz="1200" b="1" dirty="0"/>
              <a:t>)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E7AE4D1C-DA03-45C7-8F46-AAB05D14282D}"/>
              </a:ext>
            </a:extLst>
          </p:cNvPr>
          <p:cNvSpPr/>
          <p:nvPr/>
        </p:nvSpPr>
        <p:spPr>
          <a:xfrm>
            <a:off x="4481713" y="5646560"/>
            <a:ext cx="1866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22</a:t>
            </a:r>
            <a:r>
              <a:rPr lang="es-ES" sz="1200" b="1" dirty="0"/>
              <a:t>Ne(</a:t>
            </a:r>
            <a:r>
              <a:rPr lang="es-ES" sz="1200" b="1" dirty="0" err="1"/>
              <a:t>d,p</a:t>
            </a:r>
            <a:r>
              <a:rPr lang="es-ES" sz="1200" b="1" dirty="0"/>
              <a:t>)</a:t>
            </a:r>
            <a:r>
              <a:rPr lang="en-GB" sz="1200" b="1" baseline="30000" dirty="0"/>
              <a:t> 23</a:t>
            </a:r>
            <a:r>
              <a:rPr lang="es-ES" sz="1200" b="1" dirty="0"/>
              <a:t>Ne* (2315 </a:t>
            </a:r>
            <a:r>
              <a:rPr lang="es-ES" sz="1200" b="1" dirty="0" err="1"/>
              <a:t>keV</a:t>
            </a:r>
            <a:r>
              <a:rPr lang="es-ES" sz="1200" b="1" dirty="0"/>
              <a:t>)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EF91F394-A709-4EE2-84A3-660BA1186004}"/>
              </a:ext>
            </a:extLst>
          </p:cNvPr>
          <p:cNvSpPr/>
          <p:nvPr/>
        </p:nvSpPr>
        <p:spPr>
          <a:xfrm>
            <a:off x="3807319" y="6284359"/>
            <a:ext cx="597159" cy="839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EB8ADE44-2CAC-445B-B711-B662254D028E}"/>
              </a:ext>
            </a:extLst>
          </p:cNvPr>
          <p:cNvSpPr/>
          <p:nvPr/>
        </p:nvSpPr>
        <p:spPr>
          <a:xfrm>
            <a:off x="4494213" y="5918687"/>
            <a:ext cx="1866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22</a:t>
            </a:r>
            <a:r>
              <a:rPr lang="es-ES" sz="1200" b="1" dirty="0"/>
              <a:t>Ne(</a:t>
            </a:r>
            <a:r>
              <a:rPr lang="es-ES" sz="1200" b="1" dirty="0" err="1"/>
              <a:t>d,p</a:t>
            </a:r>
            <a:r>
              <a:rPr lang="es-ES" sz="1200" b="1" dirty="0"/>
              <a:t>)</a:t>
            </a:r>
            <a:r>
              <a:rPr lang="en-GB" sz="1200" b="1" baseline="30000" dirty="0"/>
              <a:t> 23</a:t>
            </a:r>
            <a:r>
              <a:rPr lang="es-ES" sz="1200" b="1" dirty="0"/>
              <a:t>Ne* (2315 </a:t>
            </a:r>
            <a:r>
              <a:rPr lang="es-ES" sz="1200" b="1" dirty="0" err="1"/>
              <a:t>keV</a:t>
            </a:r>
            <a:r>
              <a:rPr lang="es-ES" sz="1200" b="1" dirty="0"/>
              <a:t>)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0354DE05-63B3-4060-B1F0-EBB8243DEBE9}"/>
              </a:ext>
            </a:extLst>
          </p:cNvPr>
          <p:cNvSpPr/>
          <p:nvPr/>
        </p:nvSpPr>
        <p:spPr>
          <a:xfrm>
            <a:off x="1175222" y="6255738"/>
            <a:ext cx="597159" cy="839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6842914B-F042-4E73-8850-243C6EFD5589}"/>
              </a:ext>
            </a:extLst>
          </p:cNvPr>
          <p:cNvSpPr/>
          <p:nvPr/>
        </p:nvSpPr>
        <p:spPr>
          <a:xfrm>
            <a:off x="1743613" y="6187848"/>
            <a:ext cx="19020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22</a:t>
            </a:r>
            <a:r>
              <a:rPr lang="es-ES" sz="1200" b="1" dirty="0"/>
              <a:t>Ne(</a:t>
            </a:r>
            <a:r>
              <a:rPr lang="es-ES" sz="1200" b="1" dirty="0" err="1"/>
              <a:t>d,p</a:t>
            </a:r>
            <a:r>
              <a:rPr lang="es-ES" sz="1200" b="1" dirty="0"/>
              <a:t>)</a:t>
            </a:r>
            <a:r>
              <a:rPr lang="en-GB" sz="1200" b="1" baseline="30000" dirty="0"/>
              <a:t> 23</a:t>
            </a:r>
            <a:r>
              <a:rPr lang="es-ES" sz="1200" b="1" dirty="0"/>
              <a:t>Ne* (1016 </a:t>
            </a:r>
            <a:r>
              <a:rPr lang="es-ES" sz="1200" b="1" dirty="0" err="1"/>
              <a:t>keV</a:t>
            </a:r>
            <a:r>
              <a:rPr lang="es-ES" sz="1200" b="1" dirty="0"/>
              <a:t>) 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35FFCD2E-B12E-4DB6-A9B0-1DCA9E2D7D2E}"/>
              </a:ext>
            </a:extLst>
          </p:cNvPr>
          <p:cNvSpPr/>
          <p:nvPr/>
        </p:nvSpPr>
        <p:spPr>
          <a:xfrm>
            <a:off x="3815881" y="5726316"/>
            <a:ext cx="597159" cy="839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90E1A04A-1D15-4E53-BEBD-4D272D043F99}"/>
              </a:ext>
            </a:extLst>
          </p:cNvPr>
          <p:cNvSpPr/>
          <p:nvPr/>
        </p:nvSpPr>
        <p:spPr>
          <a:xfrm>
            <a:off x="3807320" y="5392321"/>
            <a:ext cx="597159" cy="83976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59365914-8ED9-4F03-A35C-8E82136AB703}"/>
              </a:ext>
            </a:extLst>
          </p:cNvPr>
          <p:cNvSpPr/>
          <p:nvPr/>
        </p:nvSpPr>
        <p:spPr>
          <a:xfrm>
            <a:off x="4481713" y="6195686"/>
            <a:ext cx="1866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22</a:t>
            </a:r>
            <a:r>
              <a:rPr lang="es-ES" sz="1200" b="1" dirty="0"/>
              <a:t>Ne(</a:t>
            </a:r>
            <a:r>
              <a:rPr lang="es-ES" sz="1200" b="1" dirty="0" err="1"/>
              <a:t>d,p</a:t>
            </a:r>
            <a:r>
              <a:rPr lang="es-ES" sz="1200" b="1" dirty="0"/>
              <a:t>)</a:t>
            </a:r>
            <a:r>
              <a:rPr lang="en-GB" sz="1200" b="1" baseline="30000" dirty="0"/>
              <a:t> 23</a:t>
            </a:r>
            <a:r>
              <a:rPr lang="es-ES" sz="1200" b="1" dirty="0"/>
              <a:t>Ne* (3220 </a:t>
            </a:r>
            <a:r>
              <a:rPr lang="es-ES" sz="1200" b="1" dirty="0" err="1"/>
              <a:t>keV</a:t>
            </a:r>
            <a:r>
              <a:rPr lang="es-ES" sz="1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7197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11BD580-1C01-4A43-8B84-1FF580346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49565" flipV="1">
            <a:off x="5616130" y="2153653"/>
            <a:ext cx="447675" cy="1753532"/>
          </a:xfrm>
          <a:prstGeom prst="rect">
            <a:avLst/>
          </a:prstGeom>
        </p:spPr>
      </p:pic>
      <p:pic>
        <p:nvPicPr>
          <p:cNvPr id="10" name="Picture 6" descr="Atomic nucleus - Wikipedia">
            <a:extLst>
              <a:ext uri="{FF2B5EF4-FFF2-40B4-BE49-F238E27FC236}">
                <a16:creationId xmlns:a16="http://schemas.microsoft.com/office/drawing/2014/main" id="{2032D15A-A14C-4B27-8F7F-B51131E2D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650" y="2234531"/>
            <a:ext cx="913072" cy="9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FF9544B-95FA-4CC0-BCD6-2E5A8137E7FD}"/>
              </a:ext>
            </a:extLst>
          </p:cNvPr>
          <p:cNvSpPr txBox="1"/>
          <p:nvPr/>
        </p:nvSpPr>
        <p:spPr>
          <a:xfrm rot="1230962">
            <a:off x="4901421" y="2630396"/>
            <a:ext cx="622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C00000"/>
                </a:solidFill>
              </a:rPr>
              <a:t>ɣ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BAFF585-0C56-467D-8A45-CF95189C7127}"/>
              </a:ext>
            </a:extLst>
          </p:cNvPr>
          <p:cNvSpPr/>
          <p:nvPr/>
        </p:nvSpPr>
        <p:spPr>
          <a:xfrm>
            <a:off x="4524116" y="2631853"/>
            <a:ext cx="183784" cy="823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4467F72-4B3D-4A65-9761-73417C425238}"/>
              </a:ext>
            </a:extLst>
          </p:cNvPr>
          <p:cNvSpPr/>
          <p:nvPr/>
        </p:nvSpPr>
        <p:spPr>
          <a:xfrm>
            <a:off x="4113082" y="3431591"/>
            <a:ext cx="1005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Detector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C427892-63A6-41D7-B306-075D8AD00699}"/>
              </a:ext>
            </a:extLst>
          </p:cNvPr>
          <p:cNvCxnSpPr>
            <a:cxnSpLocks/>
          </p:cNvCxnSpPr>
          <p:nvPr/>
        </p:nvCxnSpPr>
        <p:spPr>
          <a:xfrm flipV="1">
            <a:off x="6431442" y="1559218"/>
            <a:ext cx="1457808" cy="148448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7B9E0441-8A49-4545-95D0-1CA7F8C1A87F}"/>
                  </a:ext>
                </a:extLst>
              </p:cNvPr>
              <p:cNvSpPr/>
              <p:nvPr/>
            </p:nvSpPr>
            <p:spPr>
              <a:xfrm rot="18882554">
                <a:off x="5463060" y="2189276"/>
                <a:ext cx="1074781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𝐷𝑜𝑝𝑝𝑙𝑒𝑟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7B9E0441-8A49-4545-95D0-1CA7F8C1A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82554">
                <a:off x="5463060" y="2189276"/>
                <a:ext cx="1074781" cy="3907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onsejo Superior de Investigaciones Científicas - La Noche Europea de los  Investigadores">
            <a:extLst>
              <a:ext uri="{FF2B5EF4-FFF2-40B4-BE49-F238E27FC236}">
                <a16:creationId xmlns:a16="http://schemas.microsoft.com/office/drawing/2014/main" id="{F1846EBB-9B9F-4908-AAD4-7681CA91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13"/>
            <a:ext cx="2992580" cy="19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E09ECD1-8243-4877-9641-C93FB2AC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99" y="5445610"/>
            <a:ext cx="1285409" cy="110866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tituto de Estructura de la Materia">
            <a:extLst>
              <a:ext uri="{FF2B5EF4-FFF2-40B4-BE49-F238E27FC236}">
                <a16:creationId xmlns:a16="http://schemas.microsoft.com/office/drawing/2014/main" id="{EC386ED7-2174-4CC9-9412-C78A1DAB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2" y="5985164"/>
            <a:ext cx="1551708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AEAF06E-4C6E-4DE9-BE36-A2E393D77499}"/>
              </a:ext>
            </a:extLst>
          </p:cNvPr>
          <p:cNvSpPr/>
          <p:nvPr/>
        </p:nvSpPr>
        <p:spPr>
          <a:xfrm>
            <a:off x="3258878" y="1192086"/>
            <a:ext cx="8084311" cy="124639"/>
          </a:xfrm>
          <a:prstGeom prst="rect">
            <a:avLst/>
          </a:prstGeom>
          <a:gradFill flip="none" rotWithShape="1">
            <a:gsLst>
              <a:gs pos="70000">
                <a:schemeClr val="accent2">
                  <a:lumMod val="60000"/>
                  <a:lumOff val="40000"/>
                </a:schemeClr>
              </a:gs>
              <a:gs pos="18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31DB04-EE6B-4DE9-AEF1-FFB8C753F150}"/>
              </a:ext>
            </a:extLst>
          </p:cNvPr>
          <p:cNvSpPr txBox="1"/>
          <p:nvPr/>
        </p:nvSpPr>
        <p:spPr>
          <a:xfrm>
            <a:off x="3518040" y="331075"/>
            <a:ext cx="8414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Doppler Shift	</a:t>
            </a:r>
            <a:endParaRPr lang="es-ES" sz="3600" b="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AF81220-8269-4705-B63D-3A1FCF2263DB}"/>
              </a:ext>
            </a:extLst>
          </p:cNvPr>
          <p:cNvSpPr/>
          <p:nvPr/>
        </p:nvSpPr>
        <p:spPr>
          <a:xfrm>
            <a:off x="934560" y="1485928"/>
            <a:ext cx="103228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last</a:t>
            </a:r>
            <a:r>
              <a:rPr lang="es-ES" dirty="0"/>
              <a:t> step, </a:t>
            </a:r>
            <a:r>
              <a:rPr lang="es-ES" dirty="0" err="1"/>
              <a:t>we</a:t>
            </a:r>
            <a:r>
              <a:rPr lang="es-ES" dirty="0"/>
              <a:t> look at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GAGGs</a:t>
            </a:r>
            <a:r>
              <a:rPr lang="es-ES" dirty="0"/>
              <a:t> in </a:t>
            </a:r>
            <a:r>
              <a:rPr lang="es-ES" dirty="0" err="1"/>
              <a:t>coincidence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protons</a:t>
            </a:r>
            <a:r>
              <a:rPr lang="es-ES" dirty="0"/>
              <a:t> and </a:t>
            </a:r>
            <a:r>
              <a:rPr lang="es-ES" dirty="0" err="1"/>
              <a:t>deuterons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pentagon</a:t>
            </a:r>
            <a:r>
              <a:rPr lang="es-ES" dirty="0"/>
              <a:t> in </a:t>
            </a:r>
            <a:r>
              <a:rPr lang="es-ES" dirty="0" err="1"/>
              <a:t>order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recognize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gamma </a:t>
            </a:r>
            <a:r>
              <a:rPr lang="es-ES" dirty="0" err="1"/>
              <a:t>peak</a:t>
            </a:r>
            <a:r>
              <a:rPr lang="es-ES" dirty="0"/>
              <a:t>. 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must</a:t>
            </a:r>
            <a:r>
              <a:rPr lang="es-ES" dirty="0"/>
              <a:t> </a:t>
            </a:r>
            <a:r>
              <a:rPr lang="es-ES" dirty="0" err="1"/>
              <a:t>take</a:t>
            </a:r>
            <a:r>
              <a:rPr lang="es-ES" dirty="0"/>
              <a:t> </a:t>
            </a:r>
            <a:r>
              <a:rPr lang="es-ES" dirty="0" err="1"/>
              <a:t>into</a:t>
            </a:r>
            <a:r>
              <a:rPr lang="es-ES" dirty="0"/>
              <a:t> </a:t>
            </a:r>
            <a:r>
              <a:rPr lang="es-ES" dirty="0" err="1"/>
              <a:t>account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in </a:t>
            </a:r>
            <a:r>
              <a:rPr lang="es-ES" dirty="0" err="1"/>
              <a:t>most</a:t>
            </a:r>
            <a:r>
              <a:rPr lang="es-ES" dirty="0"/>
              <a:t> cases </a:t>
            </a:r>
            <a:r>
              <a:rPr lang="es-ES" dirty="0" err="1"/>
              <a:t>that</a:t>
            </a:r>
            <a:r>
              <a:rPr lang="es-ES" dirty="0"/>
              <a:t> gamma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produced</a:t>
            </a:r>
            <a:r>
              <a:rPr lang="es-ES" dirty="0"/>
              <a:t> in </a:t>
            </a:r>
            <a:r>
              <a:rPr lang="es-ES" dirty="0" err="1"/>
              <a:t>flight</a:t>
            </a:r>
            <a:r>
              <a:rPr lang="es-ES" dirty="0"/>
              <a:t>.</a:t>
            </a:r>
            <a:endParaRPr lang="es-ES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F088359-EF8B-4803-A04E-884975567F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8779" y="3864938"/>
            <a:ext cx="3762375" cy="485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DD07F513-8FCF-4BA3-BE0B-1DFBD16B3058}"/>
                  </a:ext>
                </a:extLst>
              </p:cNvPr>
              <p:cNvSpPr/>
              <p:nvPr/>
            </p:nvSpPr>
            <p:spPr>
              <a:xfrm>
                <a:off x="934560" y="4282519"/>
                <a:ext cx="10322876" cy="667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dirty="0" err="1"/>
                  <a:t>We</a:t>
                </a:r>
                <a:r>
                  <a:rPr lang="es-ES" dirty="0"/>
                  <a:t> can determine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𝐷𝑜𝑝𝑝𝑙𝑒𝑟</m:t>
                        </m:r>
                      </m:sub>
                    </m:sSub>
                  </m:oMath>
                </a14:m>
                <a:r>
                  <a:rPr lang="es-ES" dirty="0"/>
                  <a:t> </a:t>
                </a:r>
                <a:r>
                  <a:rPr lang="es-ES" dirty="0" err="1"/>
                  <a:t>using</a:t>
                </a:r>
                <a:r>
                  <a:rPr lang="es-ES" dirty="0"/>
                  <a:t> a </a:t>
                </a:r>
                <a:r>
                  <a:rPr lang="es-ES" dirty="0" err="1"/>
                  <a:t>known</a:t>
                </a:r>
                <a:r>
                  <a:rPr lang="es-ES" dirty="0"/>
                  <a:t> gamma </a:t>
                </a:r>
                <a:r>
                  <a:rPr lang="es-ES" dirty="0" err="1"/>
                  <a:t>peak</a:t>
                </a:r>
                <a:r>
                  <a:rPr lang="es-ES" dirty="0"/>
                  <a:t>, in </a:t>
                </a:r>
                <a:r>
                  <a:rPr lang="es-ES" dirty="0" err="1"/>
                  <a:t>this</a:t>
                </a:r>
                <a:r>
                  <a:rPr lang="es-ES" dirty="0"/>
                  <a:t> case, </a:t>
                </a:r>
                <a:r>
                  <a:rPr lang="es-ES" dirty="0" err="1"/>
                  <a:t>we</a:t>
                </a:r>
                <a:r>
                  <a:rPr lang="es-ES" dirty="0"/>
                  <a:t> can use </a:t>
                </a:r>
                <a:r>
                  <a:rPr lang="es-ES" dirty="0" err="1"/>
                  <a:t>the</a:t>
                </a:r>
                <a:r>
                  <a:rPr lang="es-ES" dirty="0"/>
                  <a:t> 1274,537 </a:t>
                </a:r>
                <a:r>
                  <a:rPr lang="es-ES" dirty="0" err="1"/>
                  <a:t>keV</a:t>
                </a:r>
                <a:r>
                  <a:rPr lang="es-ES" dirty="0"/>
                  <a:t> gamma </a:t>
                </a:r>
                <a:r>
                  <a:rPr lang="es-ES" dirty="0" err="1"/>
                  <a:t>ray</a:t>
                </a:r>
                <a:r>
                  <a:rPr lang="es-ES" dirty="0"/>
                  <a:t> </a:t>
                </a:r>
                <a:r>
                  <a:rPr lang="es-ES" dirty="0" err="1"/>
                  <a:t>for</a:t>
                </a:r>
                <a:r>
                  <a:rPr lang="es-ES" dirty="0"/>
                  <a:t> </a:t>
                </a:r>
                <a:r>
                  <a:rPr lang="es-ES" dirty="0" err="1"/>
                  <a:t>the</a:t>
                </a:r>
                <a:r>
                  <a:rPr lang="es-ES" b="1" dirty="0"/>
                  <a:t> 22Ne </a:t>
                </a:r>
                <a:r>
                  <a:rPr lang="es-ES" b="1" dirty="0" err="1"/>
                  <a:t>first</a:t>
                </a:r>
                <a:r>
                  <a:rPr lang="es-ES" b="1" dirty="0"/>
                  <a:t> </a:t>
                </a:r>
                <a:r>
                  <a:rPr lang="es-ES" b="1" dirty="0" err="1"/>
                  <a:t>excited</a:t>
                </a:r>
                <a:r>
                  <a:rPr lang="es-ES" b="1" dirty="0"/>
                  <a:t>. </a:t>
                </a:r>
              </a:p>
            </p:txBody>
          </p:sp>
        </mc:Choice>
        <mc:Fallback xmlns="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DD07F513-8FCF-4BA3-BE0B-1DFBD16B30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560" y="4282519"/>
                <a:ext cx="10322876" cy="667747"/>
              </a:xfrm>
              <a:prstGeom prst="rect">
                <a:avLst/>
              </a:prstGeom>
              <a:blipFill>
                <a:blip r:embed="rId9"/>
                <a:stretch>
                  <a:fillRect l="-472" t="-4587" b="-1467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n 15">
            <a:extLst>
              <a:ext uri="{FF2B5EF4-FFF2-40B4-BE49-F238E27FC236}">
                <a16:creationId xmlns:a16="http://schemas.microsoft.com/office/drawing/2014/main" id="{080CBFE5-3369-4B0C-BD19-18D77B7469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3937" y="5156326"/>
            <a:ext cx="51530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90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sejo Superior de Investigaciones Científicas - La Noche Europea de los  Investigadores">
            <a:extLst>
              <a:ext uri="{FF2B5EF4-FFF2-40B4-BE49-F238E27FC236}">
                <a16:creationId xmlns:a16="http://schemas.microsoft.com/office/drawing/2014/main" id="{F1846EBB-9B9F-4908-AAD4-7681CA91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13"/>
            <a:ext cx="2992580" cy="19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E09ECD1-8243-4877-9641-C93FB2AC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99" y="5445610"/>
            <a:ext cx="1285409" cy="110866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tituto de Estructura de la Materia">
            <a:extLst>
              <a:ext uri="{FF2B5EF4-FFF2-40B4-BE49-F238E27FC236}">
                <a16:creationId xmlns:a16="http://schemas.microsoft.com/office/drawing/2014/main" id="{EC386ED7-2174-4CC9-9412-C78A1DAB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2" y="5985164"/>
            <a:ext cx="1551708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AEAF06E-4C6E-4DE9-BE36-A2E393D77499}"/>
              </a:ext>
            </a:extLst>
          </p:cNvPr>
          <p:cNvSpPr/>
          <p:nvPr/>
        </p:nvSpPr>
        <p:spPr>
          <a:xfrm>
            <a:off x="3258878" y="1192086"/>
            <a:ext cx="8084311" cy="124639"/>
          </a:xfrm>
          <a:prstGeom prst="rect">
            <a:avLst/>
          </a:prstGeom>
          <a:gradFill flip="none" rotWithShape="1">
            <a:gsLst>
              <a:gs pos="70000">
                <a:schemeClr val="accent2">
                  <a:lumMod val="60000"/>
                  <a:lumOff val="40000"/>
                </a:schemeClr>
              </a:gs>
              <a:gs pos="18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B0E0DB5-F938-4946-B5FF-85885829D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01" y="1735301"/>
            <a:ext cx="5298647" cy="272658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CF9040-5E27-45BE-9C28-096A6029DF69}"/>
              </a:ext>
            </a:extLst>
          </p:cNvPr>
          <p:cNvSpPr txBox="1"/>
          <p:nvPr/>
        </p:nvSpPr>
        <p:spPr>
          <a:xfrm>
            <a:off x="3518040" y="331075"/>
            <a:ext cx="8414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Doppler Shift	</a:t>
            </a:r>
            <a:endParaRPr lang="es-ES" sz="3600" b="1" dirty="0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61B50D22-8436-4DB8-BDD8-A28B3004A0CE}"/>
              </a:ext>
            </a:extLst>
          </p:cNvPr>
          <p:cNvCxnSpPr>
            <a:cxnSpLocks/>
          </p:cNvCxnSpPr>
          <p:nvPr/>
        </p:nvCxnSpPr>
        <p:spPr>
          <a:xfrm flipH="1">
            <a:off x="2034074" y="2833194"/>
            <a:ext cx="1483966" cy="4132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CBF9EF5B-D2B7-45AE-BA2A-80C748864D56}"/>
              </a:ext>
            </a:extLst>
          </p:cNvPr>
          <p:cNvSpPr/>
          <p:nvPr/>
        </p:nvSpPr>
        <p:spPr>
          <a:xfrm>
            <a:off x="909004" y="4485699"/>
            <a:ext cx="5223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err="1"/>
              <a:t>GAGGs</a:t>
            </a:r>
            <a:r>
              <a:rPr lang="es-ES" dirty="0"/>
              <a:t> </a:t>
            </a:r>
            <a:r>
              <a:rPr lang="es-ES" dirty="0" err="1"/>
              <a:t>spectrum</a:t>
            </a:r>
            <a:r>
              <a:rPr lang="es-ES" dirty="0"/>
              <a:t> in </a:t>
            </a:r>
            <a:r>
              <a:rPr lang="es-ES" dirty="0" err="1"/>
              <a:t>coincidence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Pentagon</a:t>
            </a:r>
            <a:r>
              <a:rPr lang="es-ES" dirty="0"/>
              <a:t> </a:t>
            </a:r>
            <a:r>
              <a:rPr lang="es-ES" dirty="0" err="1"/>
              <a:t>protons</a:t>
            </a:r>
            <a:r>
              <a:rPr lang="es-ES" dirty="0"/>
              <a:t>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0B02CC-A7C8-44B3-9C1C-D4CB6C52AE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180" y="1781892"/>
            <a:ext cx="5485361" cy="283036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DEB6F86-3FDD-4523-9D68-6C9C46D9F702}"/>
              </a:ext>
            </a:extLst>
          </p:cNvPr>
          <p:cNvSpPr/>
          <p:nvPr/>
        </p:nvSpPr>
        <p:spPr>
          <a:xfrm>
            <a:off x="3079102" y="5445610"/>
            <a:ext cx="6382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In red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shifted</a:t>
            </a:r>
            <a:r>
              <a:rPr lang="es-ES" b="1" dirty="0"/>
              <a:t> </a:t>
            </a:r>
            <a:r>
              <a:rPr lang="es-ES" b="1" dirty="0" err="1"/>
              <a:t>spectrum</a:t>
            </a:r>
            <a:r>
              <a:rPr lang="es-ES" b="1" dirty="0"/>
              <a:t> and in blue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corrected</a:t>
            </a:r>
            <a:r>
              <a:rPr lang="es-ES" b="1" dirty="0"/>
              <a:t> </a:t>
            </a:r>
            <a:r>
              <a:rPr lang="es-ES" b="1" dirty="0" err="1"/>
              <a:t>spectrum</a:t>
            </a:r>
            <a:r>
              <a:rPr lang="es-ES" b="1" dirty="0"/>
              <a:t>.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B2A3450-A1E2-4628-90F8-F0850943A27E}"/>
              </a:ext>
            </a:extLst>
          </p:cNvPr>
          <p:cNvSpPr/>
          <p:nvPr/>
        </p:nvSpPr>
        <p:spPr>
          <a:xfrm>
            <a:off x="7301033" y="4485699"/>
            <a:ext cx="5223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aseline="30000" dirty="0"/>
              <a:t>22</a:t>
            </a:r>
            <a:r>
              <a:rPr lang="es-ES" dirty="0"/>
              <a:t>Ne and </a:t>
            </a:r>
            <a:r>
              <a:rPr lang="en-GB" baseline="30000" dirty="0"/>
              <a:t>23</a:t>
            </a:r>
            <a:r>
              <a:rPr lang="es-ES" dirty="0"/>
              <a:t>Ne </a:t>
            </a:r>
            <a:r>
              <a:rPr lang="es-ES" dirty="0" err="1"/>
              <a:t>first</a:t>
            </a:r>
            <a:r>
              <a:rPr lang="es-ES" dirty="0"/>
              <a:t> </a:t>
            </a:r>
            <a:r>
              <a:rPr lang="es-ES" dirty="0" err="1"/>
              <a:t>excited</a:t>
            </a:r>
            <a:r>
              <a:rPr lang="es-ES" dirty="0"/>
              <a:t> gamma </a:t>
            </a:r>
            <a:r>
              <a:rPr lang="es-ES" dirty="0" err="1"/>
              <a:t>ray</a:t>
            </a:r>
            <a:r>
              <a:rPr lang="es-ES" dirty="0"/>
              <a:t>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8BEF934-B648-4B47-B8C9-D29F13F676C5}"/>
              </a:ext>
            </a:extLst>
          </p:cNvPr>
          <p:cNvSpPr/>
          <p:nvPr/>
        </p:nvSpPr>
        <p:spPr>
          <a:xfrm>
            <a:off x="3536701" y="2640996"/>
            <a:ext cx="2124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1274,537 </a:t>
            </a:r>
            <a:r>
              <a:rPr lang="es-ES" dirty="0" err="1"/>
              <a:t>keV</a:t>
            </a:r>
            <a:r>
              <a:rPr lang="es-ES" dirty="0"/>
              <a:t> 22Ne*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F2BD502-0442-48D8-8153-F02E1255DC3C}"/>
              </a:ext>
            </a:extLst>
          </p:cNvPr>
          <p:cNvSpPr/>
          <p:nvPr/>
        </p:nvSpPr>
        <p:spPr>
          <a:xfrm>
            <a:off x="1496290" y="2177736"/>
            <a:ext cx="2124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1016,926 </a:t>
            </a:r>
            <a:r>
              <a:rPr lang="es-ES" dirty="0" err="1"/>
              <a:t>keV</a:t>
            </a:r>
            <a:r>
              <a:rPr lang="es-ES" dirty="0"/>
              <a:t> 23Ne*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887B685E-53C5-47EF-92C2-871E7E49B035}"/>
              </a:ext>
            </a:extLst>
          </p:cNvPr>
          <p:cNvCxnSpPr>
            <a:cxnSpLocks/>
          </p:cNvCxnSpPr>
          <p:nvPr/>
        </p:nvCxnSpPr>
        <p:spPr>
          <a:xfrm flipH="1">
            <a:off x="1760469" y="2558717"/>
            <a:ext cx="17481" cy="63835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2038E3A4-3167-4D38-B694-6C29A26BDA57}"/>
                  </a:ext>
                </a:extLst>
              </p:cNvPr>
              <p:cNvSpPr/>
              <p:nvPr/>
            </p:nvSpPr>
            <p:spPr>
              <a:xfrm>
                <a:off x="3240826" y="6020390"/>
                <a:ext cx="6382139" cy="671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𝑫𝒐𝒑𝒑𝒍𝒆𝒓</m:t>
                        </m:r>
                      </m:sub>
                    </m:sSub>
                    <m:r>
                      <m:rPr>
                        <m:nor/>
                      </m:rPr>
                      <a:rPr lang="en-US" b="1" dirty="0"/>
                      <m:t>≈</m:t>
                    </m:r>
                  </m:oMath>
                </a14:m>
                <a:r>
                  <a:rPr lang="es-ES" b="1" dirty="0"/>
                  <a:t> 125 º</a:t>
                </a:r>
              </a:p>
              <a:p>
                <a:endParaRPr lang="es-ES" b="1" dirty="0"/>
              </a:p>
            </p:txBody>
          </p:sp>
        </mc:Choice>
        <mc:Fallback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2038E3A4-3167-4D38-B694-6C29A26BD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826" y="6020390"/>
                <a:ext cx="6382139" cy="671209"/>
              </a:xfrm>
              <a:prstGeom prst="rect">
                <a:avLst/>
              </a:prstGeom>
              <a:blipFill>
                <a:blip r:embed="rId7"/>
                <a:stretch>
                  <a:fillRect t="-454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84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53C5CAF4-68A1-4812-8410-23673B38E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539" y="4568712"/>
            <a:ext cx="6093794" cy="2214643"/>
          </a:xfrm>
          <a:prstGeom prst="rect">
            <a:avLst/>
          </a:prstGeom>
        </p:spPr>
      </p:pic>
      <p:pic>
        <p:nvPicPr>
          <p:cNvPr id="2050" name="Picture 2" descr="Consejo Superior de Investigaciones Científicas - La Noche Europea de los  Investigadores">
            <a:extLst>
              <a:ext uri="{FF2B5EF4-FFF2-40B4-BE49-F238E27FC236}">
                <a16:creationId xmlns:a16="http://schemas.microsoft.com/office/drawing/2014/main" id="{F1846EBB-9B9F-4908-AAD4-7681CA91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13"/>
            <a:ext cx="2992580" cy="19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E09ECD1-8243-4877-9641-C93FB2AC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99" y="5445610"/>
            <a:ext cx="1285409" cy="110866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tituto de Estructura de la Materia">
            <a:extLst>
              <a:ext uri="{FF2B5EF4-FFF2-40B4-BE49-F238E27FC236}">
                <a16:creationId xmlns:a16="http://schemas.microsoft.com/office/drawing/2014/main" id="{EC386ED7-2174-4CC9-9412-C78A1DAB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2" y="5985164"/>
            <a:ext cx="1551708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AEAF06E-4C6E-4DE9-BE36-A2E393D77499}"/>
              </a:ext>
            </a:extLst>
          </p:cNvPr>
          <p:cNvSpPr/>
          <p:nvPr/>
        </p:nvSpPr>
        <p:spPr>
          <a:xfrm>
            <a:off x="3258878" y="1192086"/>
            <a:ext cx="8084311" cy="124639"/>
          </a:xfrm>
          <a:prstGeom prst="rect">
            <a:avLst/>
          </a:prstGeom>
          <a:gradFill flip="none" rotWithShape="1">
            <a:gsLst>
              <a:gs pos="70000">
                <a:schemeClr val="accent2">
                  <a:lumMod val="60000"/>
                  <a:lumOff val="40000"/>
                </a:schemeClr>
              </a:gs>
              <a:gs pos="18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E3C0412-9EFB-4DE7-AE1E-DF55AB2AF4C3}"/>
              </a:ext>
            </a:extLst>
          </p:cNvPr>
          <p:cNvSpPr txBox="1"/>
          <p:nvPr/>
        </p:nvSpPr>
        <p:spPr>
          <a:xfrm>
            <a:off x="3402295" y="331075"/>
            <a:ext cx="5896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err="1"/>
              <a:t>Motivation</a:t>
            </a:r>
            <a:endParaRPr lang="es-ES" sz="4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98BD76-5BE3-4211-87D1-2A91C1B3E82B}"/>
              </a:ext>
            </a:extLst>
          </p:cNvPr>
          <p:cNvSpPr txBox="1"/>
          <p:nvPr/>
        </p:nvSpPr>
        <p:spPr>
          <a:xfrm>
            <a:off x="1120013" y="1549592"/>
            <a:ext cx="93028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Neutron-rich</a:t>
            </a:r>
            <a:r>
              <a:rPr lang="es-ES" dirty="0"/>
              <a:t> light </a:t>
            </a:r>
            <a:r>
              <a:rPr lang="es-ES" dirty="0" err="1"/>
              <a:t>nuclei</a:t>
            </a:r>
            <a:r>
              <a:rPr lang="es-ES" dirty="0"/>
              <a:t> </a:t>
            </a:r>
            <a:r>
              <a:rPr lang="es-ES" dirty="0" err="1"/>
              <a:t>present</a:t>
            </a:r>
            <a:r>
              <a:rPr lang="es-ES" dirty="0"/>
              <a:t> </a:t>
            </a:r>
            <a:r>
              <a:rPr lang="es-ES" dirty="0" err="1"/>
              <a:t>several</a:t>
            </a:r>
            <a:r>
              <a:rPr lang="es-ES" dirty="0"/>
              <a:t> </a:t>
            </a:r>
            <a:r>
              <a:rPr lang="es-ES" dirty="0" err="1"/>
              <a:t>interesting</a:t>
            </a:r>
            <a:r>
              <a:rPr lang="es-ES" dirty="0"/>
              <a:t> </a:t>
            </a:r>
            <a:r>
              <a:rPr lang="es-ES" dirty="0" err="1"/>
              <a:t>feature</a:t>
            </a:r>
            <a:r>
              <a:rPr lang="es-E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Halo </a:t>
            </a:r>
            <a:r>
              <a:rPr lang="es-ES" dirty="0" err="1"/>
              <a:t>nuclei</a:t>
            </a:r>
            <a:r>
              <a:rPr lang="es-ES" dirty="0"/>
              <a:t> (</a:t>
            </a:r>
            <a:r>
              <a:rPr lang="es-ES" dirty="0" err="1"/>
              <a:t>e.g</a:t>
            </a:r>
            <a:r>
              <a:rPr lang="es-ES" dirty="0"/>
              <a:t>. </a:t>
            </a:r>
            <a:r>
              <a:rPr lang="en-GB" baseline="30000" dirty="0"/>
              <a:t>11</a:t>
            </a:r>
            <a:r>
              <a:rPr lang="es-ES" dirty="0"/>
              <a:t>Be, </a:t>
            </a:r>
            <a:r>
              <a:rPr lang="en-GB" baseline="30000" dirty="0"/>
              <a:t>11</a:t>
            </a:r>
            <a:r>
              <a:rPr lang="es-ES" dirty="0"/>
              <a:t>Li, </a:t>
            </a:r>
            <a:r>
              <a:rPr lang="en-GB" baseline="30000" dirty="0"/>
              <a:t>6</a:t>
            </a:r>
            <a:r>
              <a:rPr lang="es-ES" dirty="0"/>
              <a:t>He)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/>
              <a:t>Clustering</a:t>
            </a:r>
            <a:r>
              <a:rPr lang="es-ES" dirty="0"/>
              <a:t>  (</a:t>
            </a:r>
            <a:r>
              <a:rPr lang="es-ES" dirty="0" err="1"/>
              <a:t>e.g</a:t>
            </a:r>
            <a:r>
              <a:rPr lang="es-ES" dirty="0"/>
              <a:t>. </a:t>
            </a:r>
            <a:r>
              <a:rPr lang="en-GB" baseline="30000" dirty="0"/>
              <a:t>8</a:t>
            </a:r>
            <a:r>
              <a:rPr lang="es-ES" dirty="0"/>
              <a:t>Be = </a:t>
            </a:r>
            <a:r>
              <a:rPr lang="el-GR" dirty="0"/>
              <a:t>α</a:t>
            </a:r>
            <a:r>
              <a:rPr lang="es-ES" dirty="0"/>
              <a:t>+</a:t>
            </a:r>
            <a:r>
              <a:rPr lang="el-GR" dirty="0"/>
              <a:t>α</a:t>
            </a:r>
            <a:r>
              <a:rPr lang="es-E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Molecular </a:t>
            </a:r>
            <a:r>
              <a:rPr lang="es-ES" dirty="0" err="1"/>
              <a:t>behaviour</a:t>
            </a:r>
            <a:r>
              <a:rPr lang="es-ES" dirty="0"/>
              <a:t> (</a:t>
            </a:r>
            <a:r>
              <a:rPr lang="es-ES" dirty="0" err="1"/>
              <a:t>e.g</a:t>
            </a:r>
            <a:r>
              <a:rPr lang="es-ES" dirty="0"/>
              <a:t>. </a:t>
            </a:r>
            <a:r>
              <a:rPr lang="en-GB" baseline="30000" dirty="0"/>
              <a:t>10</a:t>
            </a:r>
            <a:r>
              <a:rPr lang="es-ES" dirty="0"/>
              <a:t>Be = </a:t>
            </a:r>
            <a:r>
              <a:rPr lang="el-GR" dirty="0"/>
              <a:t>2α+2</a:t>
            </a:r>
            <a:r>
              <a:rPr lang="es-ES" dirty="0"/>
              <a:t>n) 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/>
              <a:t>Resonant</a:t>
            </a:r>
            <a:r>
              <a:rPr lang="es-ES" dirty="0"/>
              <a:t> continuum </a:t>
            </a:r>
            <a:r>
              <a:rPr lang="es-ES" dirty="0" err="1"/>
              <a:t>states</a:t>
            </a:r>
            <a:r>
              <a:rPr lang="es-ES" dirty="0"/>
              <a:t> (</a:t>
            </a:r>
            <a:r>
              <a:rPr lang="es-ES" dirty="0" err="1"/>
              <a:t>e.g</a:t>
            </a:r>
            <a:r>
              <a:rPr lang="es-ES" dirty="0"/>
              <a:t>. </a:t>
            </a:r>
            <a:r>
              <a:rPr lang="en-GB" baseline="30000" dirty="0"/>
              <a:t>13</a:t>
            </a:r>
            <a:r>
              <a:rPr lang="es-ES" dirty="0"/>
              <a:t>Be)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5F950DB-7D9B-4910-B949-050E29BFE2E6}"/>
              </a:ext>
            </a:extLst>
          </p:cNvPr>
          <p:cNvSpPr/>
          <p:nvPr/>
        </p:nvSpPr>
        <p:spPr>
          <a:xfrm>
            <a:off x="1624402" y="3352383"/>
            <a:ext cx="93028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30000" dirty="0"/>
              <a:t>13</a:t>
            </a:r>
            <a:r>
              <a:rPr lang="en-GB" dirty="0"/>
              <a:t>Be is interesting as subsystem of the 2-neutron halo nucleus </a:t>
            </a:r>
            <a:r>
              <a:rPr lang="en-GB" baseline="30000" dirty="0"/>
              <a:t>14</a:t>
            </a:r>
            <a:r>
              <a:rPr lang="en-GB" dirty="0"/>
              <a:t>Be.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30000" dirty="0"/>
              <a:t>13</a:t>
            </a:r>
            <a:r>
              <a:rPr lang="en-GB" dirty="0"/>
              <a:t>Be is critical to establish the </a:t>
            </a:r>
            <a:r>
              <a:rPr lang="en-GB" baseline="30000" dirty="0"/>
              <a:t>12</a:t>
            </a:r>
            <a:r>
              <a:rPr lang="en-GB" dirty="0"/>
              <a:t>Be-n interaction in the 3-body modelling of </a:t>
            </a:r>
            <a:r>
              <a:rPr lang="en-GB" baseline="30000" dirty="0"/>
              <a:t>14</a:t>
            </a:r>
            <a:r>
              <a:rPr lang="en-GB" dirty="0"/>
              <a:t>Be.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relative positions of the  1/2</a:t>
            </a:r>
            <a:r>
              <a:rPr lang="en-GB" baseline="30000" dirty="0"/>
              <a:t>+</a:t>
            </a:r>
            <a:r>
              <a:rPr lang="en-GB" dirty="0"/>
              <a:t> </a:t>
            </a:r>
            <a:r>
              <a:rPr lang="en-GB" baseline="30000" dirty="0"/>
              <a:t> </a:t>
            </a:r>
            <a:r>
              <a:rPr lang="en-GB" dirty="0"/>
              <a:t>and  1/2</a:t>
            </a:r>
            <a:r>
              <a:rPr lang="en-GB" baseline="30000" dirty="0"/>
              <a:t>-</a:t>
            </a:r>
            <a:r>
              <a:rPr lang="en-GB" dirty="0"/>
              <a:t> </a:t>
            </a:r>
            <a:r>
              <a:rPr lang="en-GB" baseline="30000" dirty="0"/>
              <a:t> </a:t>
            </a:r>
            <a:r>
              <a:rPr lang="en-GB" dirty="0"/>
              <a:t>resonances</a:t>
            </a:r>
            <a:r>
              <a:rPr lang="en-GB" baseline="30000" dirty="0"/>
              <a:t> </a:t>
            </a:r>
            <a:r>
              <a:rPr lang="en-GB" dirty="0"/>
              <a:t>are debated.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1/2</a:t>
            </a:r>
            <a:r>
              <a:rPr lang="en-GB" baseline="30000" dirty="0"/>
              <a:t>-</a:t>
            </a:r>
            <a:r>
              <a:rPr lang="en-GB" dirty="0"/>
              <a:t> state </a:t>
            </a:r>
            <a:r>
              <a:rPr lang="es-ES" dirty="0" err="1"/>
              <a:t>extracted</a:t>
            </a:r>
            <a:r>
              <a:rPr lang="es-ES" dirty="0"/>
              <a:t> </a:t>
            </a:r>
            <a:r>
              <a:rPr lang="en-GB" dirty="0"/>
              <a:t> from the breakup  of </a:t>
            </a:r>
            <a:r>
              <a:rPr lang="en-GB" baseline="30000" dirty="0"/>
              <a:t>14</a:t>
            </a:r>
            <a:r>
              <a:rPr lang="en-GB" dirty="0"/>
              <a:t>Be breakup (</a:t>
            </a:r>
            <a:r>
              <a:rPr lang="en-GB" baseline="30000" dirty="0"/>
              <a:t>13</a:t>
            </a:r>
            <a:r>
              <a:rPr lang="en-GB" dirty="0"/>
              <a:t>Be) </a:t>
            </a:r>
            <a:r>
              <a:rPr lang="en-US" dirty="0"/>
              <a:t>appears at a surprisingly low energy compared with its analogue in </a:t>
            </a:r>
            <a:r>
              <a:rPr lang="en-GB" baseline="30000" dirty="0"/>
              <a:t>15</a:t>
            </a:r>
            <a:r>
              <a:rPr lang="en-US" dirty="0"/>
              <a:t>C (</a:t>
            </a:r>
            <a:r>
              <a:rPr lang="en-GB" baseline="30000" dirty="0"/>
              <a:t>14</a:t>
            </a:r>
            <a:r>
              <a:rPr lang="en-US" dirty="0" err="1"/>
              <a:t>C+n</a:t>
            </a:r>
            <a:r>
              <a:rPr lang="en-US" dirty="0"/>
              <a:t>).</a:t>
            </a:r>
            <a:endParaRPr lang="es-ES" dirty="0"/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BCEA0A6F-0901-4692-B9B2-4EFE3AB959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2467" y="1642188"/>
            <a:ext cx="1526941" cy="1623750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9D849E01-216F-42F6-9FD0-E0EF1A2D02CE}"/>
              </a:ext>
            </a:extLst>
          </p:cNvPr>
          <p:cNvSpPr/>
          <p:nvPr/>
        </p:nvSpPr>
        <p:spPr>
          <a:xfrm>
            <a:off x="1120013" y="3029711"/>
            <a:ext cx="1763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Why</a:t>
            </a:r>
            <a:r>
              <a:rPr lang="es-ES" b="1" dirty="0"/>
              <a:t> </a:t>
            </a:r>
            <a:r>
              <a:rPr lang="es-ES" b="1" dirty="0" err="1"/>
              <a:t>study</a:t>
            </a:r>
            <a:r>
              <a:rPr lang="es-ES" b="1" dirty="0"/>
              <a:t> </a:t>
            </a:r>
            <a:r>
              <a:rPr lang="en-GB" baseline="30000" dirty="0"/>
              <a:t>13</a:t>
            </a:r>
            <a:r>
              <a:rPr lang="es-ES" b="1" dirty="0"/>
              <a:t>Be?</a:t>
            </a:r>
          </a:p>
        </p:txBody>
      </p:sp>
    </p:spTree>
    <p:extLst>
      <p:ext uri="{BB962C8B-B14F-4D97-AF65-F5344CB8AC3E}">
        <p14:creationId xmlns:p14="http://schemas.microsoft.com/office/powerpoint/2010/main" val="3827112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0FEEF3F-83EF-4832-8687-EDE114BF6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6" y="4810492"/>
            <a:ext cx="4205934" cy="1797737"/>
          </a:xfrm>
          <a:prstGeom prst="rect">
            <a:avLst/>
          </a:prstGeom>
        </p:spPr>
      </p:pic>
      <p:pic>
        <p:nvPicPr>
          <p:cNvPr id="2050" name="Picture 2" descr="Consejo Superior de Investigaciones Científicas - La Noche Europea de los  Investigadores">
            <a:extLst>
              <a:ext uri="{FF2B5EF4-FFF2-40B4-BE49-F238E27FC236}">
                <a16:creationId xmlns:a16="http://schemas.microsoft.com/office/drawing/2014/main" id="{F1846EBB-9B9F-4908-AAD4-7681CA91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13"/>
            <a:ext cx="2992580" cy="19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E09ECD1-8243-4877-9641-C93FB2AC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99" y="5445610"/>
            <a:ext cx="1285409" cy="110866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tituto de Estructura de la Materia">
            <a:extLst>
              <a:ext uri="{FF2B5EF4-FFF2-40B4-BE49-F238E27FC236}">
                <a16:creationId xmlns:a16="http://schemas.microsoft.com/office/drawing/2014/main" id="{EC386ED7-2174-4CC9-9412-C78A1DAB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2" y="5985164"/>
            <a:ext cx="1551708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AEAF06E-4C6E-4DE9-BE36-A2E393D77499}"/>
              </a:ext>
            </a:extLst>
          </p:cNvPr>
          <p:cNvSpPr/>
          <p:nvPr/>
        </p:nvSpPr>
        <p:spPr>
          <a:xfrm>
            <a:off x="3258878" y="1192086"/>
            <a:ext cx="8084311" cy="124639"/>
          </a:xfrm>
          <a:prstGeom prst="rect">
            <a:avLst/>
          </a:prstGeom>
          <a:gradFill flip="none" rotWithShape="1">
            <a:gsLst>
              <a:gs pos="70000">
                <a:schemeClr val="accent2">
                  <a:lumMod val="60000"/>
                  <a:lumOff val="40000"/>
                </a:schemeClr>
              </a:gs>
              <a:gs pos="18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1B80A0C-47AC-4255-BBFF-ED944FA536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2601" y="1492898"/>
            <a:ext cx="5473512" cy="307910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D685F49-1AC9-48C4-83D7-6E0AD84A6337}"/>
              </a:ext>
            </a:extLst>
          </p:cNvPr>
          <p:cNvSpPr/>
          <p:nvPr/>
        </p:nvSpPr>
        <p:spPr>
          <a:xfrm>
            <a:off x="2092027" y="4515269"/>
            <a:ext cx="2698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Deuteron</a:t>
            </a:r>
            <a:r>
              <a:rPr lang="es-ES" b="1" dirty="0"/>
              <a:t> </a:t>
            </a:r>
            <a:r>
              <a:rPr lang="es-ES" b="1" dirty="0" err="1"/>
              <a:t>Kinematic</a:t>
            </a:r>
            <a:r>
              <a:rPr lang="es-ES" b="1" dirty="0"/>
              <a:t> Curve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16192C-5F21-4AE7-955A-94A086DB1052}"/>
              </a:ext>
            </a:extLst>
          </p:cNvPr>
          <p:cNvSpPr/>
          <p:nvPr/>
        </p:nvSpPr>
        <p:spPr>
          <a:xfrm>
            <a:off x="7770561" y="4515269"/>
            <a:ext cx="2624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11Be </a:t>
            </a:r>
            <a:r>
              <a:rPr lang="es-ES" b="1" dirty="0" err="1"/>
              <a:t>Excitation</a:t>
            </a:r>
            <a:r>
              <a:rPr lang="es-ES" b="1" dirty="0"/>
              <a:t> </a:t>
            </a:r>
            <a:r>
              <a:rPr lang="es-ES" b="1" dirty="0" err="1"/>
              <a:t>Spectrum</a:t>
            </a:r>
            <a:endParaRPr lang="es-ES" b="1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96DB181-7C4B-49DA-91E5-7D97F36BDCD7}"/>
              </a:ext>
            </a:extLst>
          </p:cNvPr>
          <p:cNvSpPr/>
          <p:nvPr/>
        </p:nvSpPr>
        <p:spPr>
          <a:xfrm>
            <a:off x="8030674" y="6548449"/>
            <a:ext cx="2236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Energy </a:t>
            </a:r>
            <a:r>
              <a:rPr lang="es-ES" b="1" dirty="0" err="1"/>
              <a:t>levels</a:t>
            </a:r>
            <a:r>
              <a:rPr lang="es-ES" b="1" dirty="0"/>
              <a:t> </a:t>
            </a:r>
            <a:r>
              <a:rPr lang="es-ES" b="1" dirty="0" err="1"/>
              <a:t>of</a:t>
            </a:r>
            <a:r>
              <a:rPr lang="es-ES" b="1" dirty="0"/>
              <a:t> </a:t>
            </a:r>
            <a:r>
              <a:rPr lang="en-GB" b="1" baseline="30000" dirty="0"/>
              <a:t>11</a:t>
            </a:r>
            <a:r>
              <a:rPr lang="es-ES" b="1" dirty="0"/>
              <a:t>Be 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1BC1286-789F-4A26-8457-EC30AA95C4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887" y="1532261"/>
            <a:ext cx="5678534" cy="301911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4B3CE45-462C-4C7F-B501-07F6ED0CFB5A}"/>
              </a:ext>
            </a:extLst>
          </p:cNvPr>
          <p:cNvSpPr txBox="1"/>
          <p:nvPr/>
        </p:nvSpPr>
        <p:spPr>
          <a:xfrm>
            <a:off x="3559865" y="352952"/>
            <a:ext cx="8414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baseline="30000" dirty="0"/>
              <a:t>11</a:t>
            </a:r>
            <a:r>
              <a:rPr lang="es-ES" sz="5400" b="1" dirty="0"/>
              <a:t>Be + </a:t>
            </a:r>
            <a:r>
              <a:rPr lang="en-GB" sz="5400" b="1" baseline="30000" dirty="0"/>
              <a:t>2</a:t>
            </a:r>
            <a:r>
              <a:rPr lang="es-ES" sz="5400" b="1" dirty="0"/>
              <a:t>H -&gt; </a:t>
            </a:r>
            <a:r>
              <a:rPr lang="en-GB" sz="5400" b="1" baseline="30000" dirty="0"/>
              <a:t>11</a:t>
            </a:r>
            <a:r>
              <a:rPr lang="es-ES" sz="5400" b="1" dirty="0"/>
              <a:t>Be * + </a:t>
            </a:r>
            <a:r>
              <a:rPr lang="en-GB" sz="5400" b="1" baseline="30000" dirty="0"/>
              <a:t>2</a:t>
            </a:r>
            <a:r>
              <a:rPr lang="es-ES" sz="5400" b="1" dirty="0"/>
              <a:t>H </a:t>
            </a:r>
            <a:endParaRPr lang="es-ES" sz="3600" b="1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AA0DB74B-B259-415D-A559-FF57579FA4DE}"/>
              </a:ext>
            </a:extLst>
          </p:cNvPr>
          <p:cNvSpPr/>
          <p:nvPr/>
        </p:nvSpPr>
        <p:spPr>
          <a:xfrm>
            <a:off x="1176153" y="5100314"/>
            <a:ext cx="597159" cy="839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03BFB68-C47B-4355-85F9-162C62486439}"/>
              </a:ext>
            </a:extLst>
          </p:cNvPr>
          <p:cNvSpPr/>
          <p:nvPr/>
        </p:nvSpPr>
        <p:spPr>
          <a:xfrm>
            <a:off x="1176153" y="5403622"/>
            <a:ext cx="597159" cy="839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855ED64-384C-49E5-BF41-9DB299EF72E3}"/>
              </a:ext>
            </a:extLst>
          </p:cNvPr>
          <p:cNvSpPr/>
          <p:nvPr/>
        </p:nvSpPr>
        <p:spPr>
          <a:xfrm>
            <a:off x="1175222" y="5701983"/>
            <a:ext cx="597159" cy="839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E8CEAC0-B6D0-44F7-B733-529E0868567A}"/>
              </a:ext>
            </a:extLst>
          </p:cNvPr>
          <p:cNvSpPr/>
          <p:nvPr/>
        </p:nvSpPr>
        <p:spPr>
          <a:xfrm>
            <a:off x="1175222" y="5973212"/>
            <a:ext cx="597159" cy="8397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40C8C52-3FBE-4D93-8906-2BDB02DE24D1}"/>
              </a:ext>
            </a:extLst>
          </p:cNvPr>
          <p:cNvSpPr/>
          <p:nvPr/>
        </p:nvSpPr>
        <p:spPr>
          <a:xfrm>
            <a:off x="1744543" y="4996785"/>
            <a:ext cx="1077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11</a:t>
            </a:r>
            <a:r>
              <a:rPr lang="es-ES" sz="1200" b="1" dirty="0"/>
              <a:t>Be(</a:t>
            </a:r>
            <a:r>
              <a:rPr lang="es-ES" sz="1200" b="1" dirty="0" err="1"/>
              <a:t>d,d</a:t>
            </a:r>
            <a:r>
              <a:rPr lang="es-ES" sz="1200" b="1" dirty="0"/>
              <a:t>)</a:t>
            </a:r>
            <a:r>
              <a:rPr lang="en-GB" sz="1200" b="1" baseline="30000" dirty="0"/>
              <a:t> 11</a:t>
            </a:r>
            <a:r>
              <a:rPr lang="es-ES" sz="1200" b="1" dirty="0"/>
              <a:t>Be 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17F264A-A291-4EBC-A425-C30446082F36}"/>
              </a:ext>
            </a:extLst>
          </p:cNvPr>
          <p:cNvSpPr/>
          <p:nvPr/>
        </p:nvSpPr>
        <p:spPr>
          <a:xfrm>
            <a:off x="1773311" y="5312565"/>
            <a:ext cx="17946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11</a:t>
            </a:r>
            <a:r>
              <a:rPr lang="es-ES" sz="1200" b="1" dirty="0"/>
              <a:t>Be(</a:t>
            </a:r>
            <a:r>
              <a:rPr lang="es-ES" sz="1200" b="1" dirty="0" err="1"/>
              <a:t>d,d</a:t>
            </a:r>
            <a:r>
              <a:rPr lang="es-ES" sz="1200" b="1" dirty="0"/>
              <a:t>)</a:t>
            </a:r>
            <a:r>
              <a:rPr lang="en-GB" sz="1200" b="1" baseline="30000" dirty="0"/>
              <a:t> 11</a:t>
            </a:r>
            <a:r>
              <a:rPr lang="es-ES" sz="1200" b="1" dirty="0"/>
              <a:t>Be* (320 </a:t>
            </a:r>
            <a:r>
              <a:rPr lang="es-ES" sz="1200" b="1" dirty="0" err="1"/>
              <a:t>keV</a:t>
            </a:r>
            <a:r>
              <a:rPr lang="es-ES" sz="1200" b="1" dirty="0"/>
              <a:t>)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6D76DD4C-F886-4168-A09D-1B7F3E357CC7}"/>
              </a:ext>
            </a:extLst>
          </p:cNvPr>
          <p:cNvSpPr/>
          <p:nvPr/>
        </p:nvSpPr>
        <p:spPr>
          <a:xfrm>
            <a:off x="1772381" y="5616865"/>
            <a:ext cx="18379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11</a:t>
            </a:r>
            <a:r>
              <a:rPr lang="es-ES" sz="1200" b="1" dirty="0"/>
              <a:t>Be(</a:t>
            </a:r>
            <a:r>
              <a:rPr lang="es-ES" sz="1200" b="1" dirty="0" err="1"/>
              <a:t>d,d</a:t>
            </a:r>
            <a:r>
              <a:rPr lang="es-ES" sz="1200" b="1" dirty="0"/>
              <a:t>)</a:t>
            </a:r>
            <a:r>
              <a:rPr lang="en-GB" sz="1200" b="1" baseline="30000" dirty="0"/>
              <a:t> 11</a:t>
            </a:r>
            <a:r>
              <a:rPr lang="es-ES" sz="1200" b="1" dirty="0"/>
              <a:t>Be* (1783 </a:t>
            </a:r>
            <a:r>
              <a:rPr lang="es-ES" sz="1200" b="1" dirty="0" err="1"/>
              <a:t>keV</a:t>
            </a:r>
            <a:r>
              <a:rPr lang="es-ES" sz="1200" b="1" dirty="0"/>
              <a:t>)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E0C69529-160E-460A-921C-9E99F5803969}"/>
              </a:ext>
            </a:extLst>
          </p:cNvPr>
          <p:cNvSpPr/>
          <p:nvPr/>
        </p:nvSpPr>
        <p:spPr>
          <a:xfrm>
            <a:off x="1772381" y="5918688"/>
            <a:ext cx="18379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11</a:t>
            </a:r>
            <a:r>
              <a:rPr lang="es-ES" sz="1200" b="1" dirty="0"/>
              <a:t>Be(</a:t>
            </a:r>
            <a:r>
              <a:rPr lang="es-ES" sz="1200" b="1" dirty="0" err="1"/>
              <a:t>d,d</a:t>
            </a:r>
            <a:r>
              <a:rPr lang="es-ES" sz="1200" b="1" dirty="0"/>
              <a:t>)</a:t>
            </a:r>
            <a:r>
              <a:rPr lang="en-GB" sz="1200" b="1" baseline="30000" dirty="0"/>
              <a:t> 11</a:t>
            </a:r>
            <a:r>
              <a:rPr lang="es-ES" sz="1200" b="1" dirty="0"/>
              <a:t>Be* (2654 </a:t>
            </a:r>
            <a:r>
              <a:rPr lang="es-ES" sz="1200" b="1" dirty="0" err="1"/>
              <a:t>keV</a:t>
            </a:r>
            <a:r>
              <a:rPr lang="es-ES" sz="1200" b="1" dirty="0"/>
              <a:t>)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B66755AD-927F-4CF8-A395-334FEF92E182}"/>
              </a:ext>
            </a:extLst>
          </p:cNvPr>
          <p:cNvSpPr/>
          <p:nvPr/>
        </p:nvSpPr>
        <p:spPr>
          <a:xfrm>
            <a:off x="3817134" y="5058326"/>
            <a:ext cx="597159" cy="8397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B813BAB8-9D26-48C4-B85E-756777B6E27E}"/>
              </a:ext>
            </a:extLst>
          </p:cNvPr>
          <p:cNvSpPr/>
          <p:nvPr/>
        </p:nvSpPr>
        <p:spPr>
          <a:xfrm>
            <a:off x="4445007" y="4961814"/>
            <a:ext cx="18379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11</a:t>
            </a:r>
            <a:r>
              <a:rPr lang="es-ES" sz="1200" b="1" dirty="0"/>
              <a:t>Be(</a:t>
            </a:r>
            <a:r>
              <a:rPr lang="es-ES" sz="1200" b="1" dirty="0" err="1"/>
              <a:t>d,d</a:t>
            </a:r>
            <a:r>
              <a:rPr lang="es-ES" sz="1200" b="1" dirty="0"/>
              <a:t>)</a:t>
            </a:r>
            <a:r>
              <a:rPr lang="en-GB" sz="1200" b="1" baseline="30000" dirty="0"/>
              <a:t> 11</a:t>
            </a:r>
            <a:r>
              <a:rPr lang="es-ES" sz="1200" b="1" dirty="0"/>
              <a:t>Be* (3889 </a:t>
            </a:r>
            <a:r>
              <a:rPr lang="es-ES" sz="1200" b="1" dirty="0" err="1"/>
              <a:t>keV</a:t>
            </a:r>
            <a:r>
              <a:rPr lang="es-ES" sz="1200" b="1" dirty="0"/>
              <a:t>)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F19ED09E-409A-4542-9B88-42BB2E8CDA5A}"/>
              </a:ext>
            </a:extLst>
          </p:cNvPr>
          <p:cNvSpPr/>
          <p:nvPr/>
        </p:nvSpPr>
        <p:spPr>
          <a:xfrm>
            <a:off x="4450376" y="5295810"/>
            <a:ext cx="10422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11</a:t>
            </a:r>
            <a:r>
              <a:rPr lang="es-ES" sz="1200" b="1" dirty="0"/>
              <a:t>Be(</a:t>
            </a:r>
            <a:r>
              <a:rPr lang="es-ES" sz="1200" b="1" dirty="0" err="1"/>
              <a:t>p,d</a:t>
            </a:r>
            <a:r>
              <a:rPr lang="es-ES" sz="1200" b="1" dirty="0"/>
              <a:t>)</a:t>
            </a:r>
            <a:r>
              <a:rPr lang="en-GB" sz="1200" b="1" baseline="30000" dirty="0"/>
              <a:t> 10</a:t>
            </a:r>
            <a:r>
              <a:rPr lang="es-ES" sz="1200" b="1" dirty="0"/>
              <a:t>Be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509718B0-3A97-42E6-932F-245BDDCF9C88}"/>
              </a:ext>
            </a:extLst>
          </p:cNvPr>
          <p:cNvSpPr/>
          <p:nvPr/>
        </p:nvSpPr>
        <p:spPr>
          <a:xfrm>
            <a:off x="4446577" y="5621119"/>
            <a:ext cx="18379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11</a:t>
            </a:r>
            <a:r>
              <a:rPr lang="es-ES" sz="1200" b="1" dirty="0"/>
              <a:t>Be(</a:t>
            </a:r>
            <a:r>
              <a:rPr lang="es-ES" sz="1200" b="1" dirty="0" err="1"/>
              <a:t>p,d</a:t>
            </a:r>
            <a:r>
              <a:rPr lang="es-ES" sz="1200" b="1" dirty="0"/>
              <a:t>)</a:t>
            </a:r>
            <a:r>
              <a:rPr lang="en-GB" sz="1200" b="1" baseline="30000" dirty="0"/>
              <a:t> 10</a:t>
            </a:r>
            <a:r>
              <a:rPr lang="es-ES" sz="1200" b="1" dirty="0"/>
              <a:t>Be* (3368 </a:t>
            </a:r>
            <a:r>
              <a:rPr lang="es-ES" sz="1200" b="1" dirty="0" err="1"/>
              <a:t>keV</a:t>
            </a:r>
            <a:r>
              <a:rPr lang="es-ES" sz="1200" b="1" dirty="0"/>
              <a:t>)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E85F6C4-D63A-46E6-A313-28F5399AD4B0}"/>
              </a:ext>
            </a:extLst>
          </p:cNvPr>
          <p:cNvSpPr/>
          <p:nvPr/>
        </p:nvSpPr>
        <p:spPr>
          <a:xfrm>
            <a:off x="1175222" y="6255738"/>
            <a:ext cx="597159" cy="839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76459A5E-FA24-402B-AA0E-395027E2D0B8}"/>
              </a:ext>
            </a:extLst>
          </p:cNvPr>
          <p:cNvSpPr/>
          <p:nvPr/>
        </p:nvSpPr>
        <p:spPr>
          <a:xfrm>
            <a:off x="1743613" y="6187848"/>
            <a:ext cx="1873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11</a:t>
            </a:r>
            <a:r>
              <a:rPr lang="es-ES" sz="1200" b="1" dirty="0"/>
              <a:t>Be(</a:t>
            </a:r>
            <a:r>
              <a:rPr lang="es-ES" sz="1200" b="1" dirty="0" err="1"/>
              <a:t>d,d</a:t>
            </a:r>
            <a:r>
              <a:rPr lang="es-ES" sz="1200" b="1" dirty="0"/>
              <a:t>)</a:t>
            </a:r>
            <a:r>
              <a:rPr lang="en-GB" sz="1200" b="1" baseline="30000" dirty="0"/>
              <a:t> 11</a:t>
            </a:r>
            <a:r>
              <a:rPr lang="es-ES" sz="1200" b="1" dirty="0"/>
              <a:t>Be* (3400 </a:t>
            </a:r>
            <a:r>
              <a:rPr lang="es-ES" sz="1200" b="1" dirty="0" err="1"/>
              <a:t>keV</a:t>
            </a:r>
            <a:r>
              <a:rPr lang="es-ES" sz="1200" b="1" dirty="0"/>
              <a:t>) 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C7589161-AAB1-462B-9E77-D8D4684F3CCA}"/>
              </a:ext>
            </a:extLst>
          </p:cNvPr>
          <p:cNvSpPr/>
          <p:nvPr/>
        </p:nvSpPr>
        <p:spPr>
          <a:xfrm>
            <a:off x="3815881" y="5726316"/>
            <a:ext cx="597159" cy="839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7F9EC62-771A-482E-A40E-DD64B528F9EA}"/>
              </a:ext>
            </a:extLst>
          </p:cNvPr>
          <p:cNvSpPr/>
          <p:nvPr/>
        </p:nvSpPr>
        <p:spPr>
          <a:xfrm>
            <a:off x="3807320" y="5392321"/>
            <a:ext cx="597159" cy="83976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1461820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2A2C14C4-2307-4F0F-8F86-E1D83AAF7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805" y="4756538"/>
            <a:ext cx="4205934" cy="1797737"/>
          </a:xfrm>
          <a:prstGeom prst="rect">
            <a:avLst/>
          </a:prstGeom>
        </p:spPr>
      </p:pic>
      <p:pic>
        <p:nvPicPr>
          <p:cNvPr id="2050" name="Picture 2" descr="Consejo Superior de Investigaciones Científicas - La Noche Europea de los  Investigadores">
            <a:extLst>
              <a:ext uri="{FF2B5EF4-FFF2-40B4-BE49-F238E27FC236}">
                <a16:creationId xmlns:a16="http://schemas.microsoft.com/office/drawing/2014/main" id="{F1846EBB-9B9F-4908-AAD4-7681CA91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13"/>
            <a:ext cx="2992580" cy="19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E09ECD1-8243-4877-9641-C93FB2AC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99" y="5445610"/>
            <a:ext cx="1285409" cy="110866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tituto de Estructura de la Materia">
            <a:extLst>
              <a:ext uri="{FF2B5EF4-FFF2-40B4-BE49-F238E27FC236}">
                <a16:creationId xmlns:a16="http://schemas.microsoft.com/office/drawing/2014/main" id="{EC386ED7-2174-4CC9-9412-C78A1DAB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2" y="5985164"/>
            <a:ext cx="1551708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AEAF06E-4C6E-4DE9-BE36-A2E393D77499}"/>
              </a:ext>
            </a:extLst>
          </p:cNvPr>
          <p:cNvSpPr/>
          <p:nvPr/>
        </p:nvSpPr>
        <p:spPr>
          <a:xfrm>
            <a:off x="3258878" y="1192086"/>
            <a:ext cx="8084311" cy="124639"/>
          </a:xfrm>
          <a:prstGeom prst="rect">
            <a:avLst/>
          </a:prstGeom>
          <a:gradFill flip="none" rotWithShape="1">
            <a:gsLst>
              <a:gs pos="70000">
                <a:schemeClr val="accent2">
                  <a:lumMod val="60000"/>
                  <a:lumOff val="40000"/>
                </a:schemeClr>
              </a:gs>
              <a:gs pos="18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5F4A950-A4E7-4632-8526-36AC084A98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2098" y="1588102"/>
            <a:ext cx="4913658" cy="290925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98CD053-A347-41B0-803A-DB7E13280C7D}"/>
              </a:ext>
            </a:extLst>
          </p:cNvPr>
          <p:cNvSpPr/>
          <p:nvPr/>
        </p:nvSpPr>
        <p:spPr>
          <a:xfrm>
            <a:off x="2041324" y="4623130"/>
            <a:ext cx="2445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Proton</a:t>
            </a:r>
            <a:r>
              <a:rPr lang="es-ES" b="1" dirty="0"/>
              <a:t> </a:t>
            </a:r>
            <a:r>
              <a:rPr lang="es-ES" b="1" dirty="0" err="1"/>
              <a:t>Kinematic</a:t>
            </a:r>
            <a:r>
              <a:rPr lang="es-ES" b="1" dirty="0"/>
              <a:t> Curve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62C0B30-F604-431C-9D25-8A26AE4DA98B}"/>
              </a:ext>
            </a:extLst>
          </p:cNvPr>
          <p:cNvSpPr/>
          <p:nvPr/>
        </p:nvSpPr>
        <p:spPr>
          <a:xfrm>
            <a:off x="7725479" y="4411089"/>
            <a:ext cx="2355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11Be </a:t>
            </a:r>
            <a:r>
              <a:rPr lang="es-ES" b="1" dirty="0" err="1"/>
              <a:t>Excitated</a:t>
            </a:r>
            <a:r>
              <a:rPr lang="es-ES" b="1" dirty="0"/>
              <a:t> </a:t>
            </a:r>
            <a:r>
              <a:rPr lang="es-ES" b="1" dirty="0" err="1"/>
              <a:t>Spectra</a:t>
            </a:r>
            <a:endParaRPr lang="es-ES" b="1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87AFF1F-6F3A-4362-AAB6-7AB8735843ED}"/>
              </a:ext>
            </a:extLst>
          </p:cNvPr>
          <p:cNvSpPr/>
          <p:nvPr/>
        </p:nvSpPr>
        <p:spPr>
          <a:xfrm>
            <a:off x="7935516" y="6434796"/>
            <a:ext cx="2315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Energy </a:t>
            </a:r>
            <a:r>
              <a:rPr lang="es-ES" b="1" dirty="0" err="1"/>
              <a:t>levels</a:t>
            </a:r>
            <a:r>
              <a:rPr lang="es-ES" b="1" dirty="0"/>
              <a:t> </a:t>
            </a:r>
            <a:r>
              <a:rPr lang="es-ES" b="1" dirty="0" err="1"/>
              <a:t>of</a:t>
            </a:r>
            <a:r>
              <a:rPr lang="es-ES" b="1" dirty="0"/>
              <a:t> </a:t>
            </a:r>
            <a:r>
              <a:rPr lang="en-GB" b="1" baseline="30000" dirty="0"/>
              <a:t>11</a:t>
            </a:r>
            <a:r>
              <a:rPr lang="es-ES" b="1" dirty="0"/>
              <a:t>Be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7B2B4D-2E43-4C8F-AD48-8B2234EE6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902" y="1398518"/>
            <a:ext cx="5856514" cy="325315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08BA87F-99C3-49A3-833B-620A05C3936F}"/>
              </a:ext>
            </a:extLst>
          </p:cNvPr>
          <p:cNvSpPr txBox="1"/>
          <p:nvPr/>
        </p:nvSpPr>
        <p:spPr>
          <a:xfrm>
            <a:off x="3559865" y="352952"/>
            <a:ext cx="8414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baseline="30000" dirty="0"/>
              <a:t>11</a:t>
            </a:r>
            <a:r>
              <a:rPr lang="es-ES" sz="5400" b="1" dirty="0"/>
              <a:t>Be + </a:t>
            </a:r>
            <a:r>
              <a:rPr lang="en-GB" sz="5400" b="1" baseline="30000" dirty="0"/>
              <a:t>1</a:t>
            </a:r>
            <a:r>
              <a:rPr lang="es-ES" sz="5400" b="1" dirty="0"/>
              <a:t>H -&gt; </a:t>
            </a:r>
            <a:r>
              <a:rPr lang="en-GB" sz="5400" b="1" baseline="30000" dirty="0"/>
              <a:t>11</a:t>
            </a:r>
            <a:r>
              <a:rPr lang="es-ES" sz="5400" b="1" dirty="0"/>
              <a:t>Be * + </a:t>
            </a:r>
            <a:r>
              <a:rPr lang="en-GB" sz="5400" b="1" baseline="30000" dirty="0"/>
              <a:t>1</a:t>
            </a:r>
            <a:r>
              <a:rPr lang="es-ES" sz="5400" b="1" dirty="0"/>
              <a:t>H </a:t>
            </a:r>
            <a:endParaRPr lang="es-ES" sz="3600" b="1" dirty="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AFD77EE8-DF54-410E-85EC-69810ADABC42}"/>
              </a:ext>
            </a:extLst>
          </p:cNvPr>
          <p:cNvSpPr/>
          <p:nvPr/>
        </p:nvSpPr>
        <p:spPr>
          <a:xfrm>
            <a:off x="1175222" y="6255738"/>
            <a:ext cx="597159" cy="839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3E0ED49B-4A6E-4563-B566-20C22755F99A}"/>
              </a:ext>
            </a:extLst>
          </p:cNvPr>
          <p:cNvSpPr/>
          <p:nvPr/>
        </p:nvSpPr>
        <p:spPr>
          <a:xfrm>
            <a:off x="1176153" y="5100314"/>
            <a:ext cx="597159" cy="839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A27F9D07-0A03-4F94-A836-ACB8BA790291}"/>
              </a:ext>
            </a:extLst>
          </p:cNvPr>
          <p:cNvSpPr/>
          <p:nvPr/>
        </p:nvSpPr>
        <p:spPr>
          <a:xfrm>
            <a:off x="1176153" y="5403622"/>
            <a:ext cx="597159" cy="839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4CB1CA22-36B7-4B03-B6B8-3A6D635D05F0}"/>
              </a:ext>
            </a:extLst>
          </p:cNvPr>
          <p:cNvSpPr/>
          <p:nvPr/>
        </p:nvSpPr>
        <p:spPr>
          <a:xfrm>
            <a:off x="1175222" y="5701983"/>
            <a:ext cx="597159" cy="839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0CCB8897-716C-44CE-A12B-8AE0A4C5E01A}"/>
              </a:ext>
            </a:extLst>
          </p:cNvPr>
          <p:cNvSpPr/>
          <p:nvPr/>
        </p:nvSpPr>
        <p:spPr>
          <a:xfrm>
            <a:off x="1175222" y="5973212"/>
            <a:ext cx="597159" cy="8397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3ED10309-D4D4-45A0-8649-0AD7824D364B}"/>
              </a:ext>
            </a:extLst>
          </p:cNvPr>
          <p:cNvSpPr/>
          <p:nvPr/>
        </p:nvSpPr>
        <p:spPr>
          <a:xfrm>
            <a:off x="1744543" y="4996785"/>
            <a:ext cx="1077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11</a:t>
            </a:r>
            <a:r>
              <a:rPr lang="es-ES" sz="1200" b="1" dirty="0"/>
              <a:t>Be(</a:t>
            </a:r>
            <a:r>
              <a:rPr lang="es-ES" sz="1200" b="1" dirty="0" err="1"/>
              <a:t>p,d</a:t>
            </a:r>
            <a:r>
              <a:rPr lang="es-ES" sz="1200" b="1" dirty="0"/>
              <a:t>)</a:t>
            </a:r>
            <a:r>
              <a:rPr lang="en-GB" sz="1200" b="1" baseline="30000" dirty="0"/>
              <a:t> 11</a:t>
            </a:r>
            <a:r>
              <a:rPr lang="es-ES" sz="1200" b="1" dirty="0"/>
              <a:t>Be 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548972E7-3A8B-4B9F-B1E0-BF7293C7C134}"/>
              </a:ext>
            </a:extLst>
          </p:cNvPr>
          <p:cNvSpPr/>
          <p:nvPr/>
        </p:nvSpPr>
        <p:spPr>
          <a:xfrm>
            <a:off x="1773311" y="5312565"/>
            <a:ext cx="17593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11</a:t>
            </a:r>
            <a:r>
              <a:rPr lang="es-ES" sz="1200" b="1" dirty="0"/>
              <a:t>Be(</a:t>
            </a:r>
            <a:r>
              <a:rPr lang="es-ES" sz="1200" b="1" dirty="0" err="1"/>
              <a:t>p,d</a:t>
            </a:r>
            <a:r>
              <a:rPr lang="es-ES" sz="1200" b="1" dirty="0"/>
              <a:t>)</a:t>
            </a:r>
            <a:r>
              <a:rPr lang="en-GB" sz="1200" b="1" baseline="30000" dirty="0"/>
              <a:t> 11</a:t>
            </a:r>
            <a:r>
              <a:rPr lang="es-ES" sz="1200" b="1" dirty="0"/>
              <a:t>Be* (320 </a:t>
            </a:r>
            <a:r>
              <a:rPr lang="es-ES" sz="1200" b="1" dirty="0" err="1"/>
              <a:t>keV</a:t>
            </a:r>
            <a:r>
              <a:rPr lang="es-ES" sz="1200" b="1" dirty="0"/>
              <a:t>)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9741CB73-4550-424D-AA52-CA1A372DCE82}"/>
              </a:ext>
            </a:extLst>
          </p:cNvPr>
          <p:cNvSpPr/>
          <p:nvPr/>
        </p:nvSpPr>
        <p:spPr>
          <a:xfrm>
            <a:off x="1772381" y="5616865"/>
            <a:ext cx="18379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11</a:t>
            </a:r>
            <a:r>
              <a:rPr lang="es-ES" sz="1200" b="1" dirty="0"/>
              <a:t>Be(</a:t>
            </a:r>
            <a:r>
              <a:rPr lang="es-ES" sz="1200" b="1" dirty="0" err="1"/>
              <a:t>p,d</a:t>
            </a:r>
            <a:r>
              <a:rPr lang="es-ES" sz="1200" b="1" dirty="0"/>
              <a:t>)</a:t>
            </a:r>
            <a:r>
              <a:rPr lang="en-GB" sz="1200" b="1" baseline="30000" dirty="0"/>
              <a:t> 11</a:t>
            </a:r>
            <a:r>
              <a:rPr lang="es-ES" sz="1200" b="1" dirty="0"/>
              <a:t>Be* (1783 </a:t>
            </a:r>
            <a:r>
              <a:rPr lang="es-ES" sz="1200" b="1" dirty="0" err="1"/>
              <a:t>keV</a:t>
            </a:r>
            <a:r>
              <a:rPr lang="es-ES" sz="1200" b="1" dirty="0"/>
              <a:t>)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E5B4B8E0-9A35-4270-8E2B-7325DBD91959}"/>
              </a:ext>
            </a:extLst>
          </p:cNvPr>
          <p:cNvSpPr/>
          <p:nvPr/>
        </p:nvSpPr>
        <p:spPr>
          <a:xfrm>
            <a:off x="1772381" y="5918688"/>
            <a:ext cx="18379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11</a:t>
            </a:r>
            <a:r>
              <a:rPr lang="es-ES" sz="1200" b="1" dirty="0"/>
              <a:t>Be(</a:t>
            </a:r>
            <a:r>
              <a:rPr lang="es-ES" sz="1200" b="1" dirty="0" err="1"/>
              <a:t>p,d</a:t>
            </a:r>
            <a:r>
              <a:rPr lang="es-ES" sz="1200" b="1" dirty="0"/>
              <a:t>)</a:t>
            </a:r>
            <a:r>
              <a:rPr lang="en-GB" sz="1200" b="1" baseline="30000" dirty="0"/>
              <a:t> 11</a:t>
            </a:r>
            <a:r>
              <a:rPr lang="es-ES" sz="1200" b="1" dirty="0"/>
              <a:t>Be* (2654 </a:t>
            </a:r>
            <a:r>
              <a:rPr lang="es-ES" sz="1200" b="1" dirty="0" err="1"/>
              <a:t>keV</a:t>
            </a:r>
            <a:r>
              <a:rPr lang="es-ES" sz="1200" b="1" dirty="0"/>
              <a:t>)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A142B389-48F2-4256-B398-649CC8EE9B3A}"/>
              </a:ext>
            </a:extLst>
          </p:cNvPr>
          <p:cNvSpPr/>
          <p:nvPr/>
        </p:nvSpPr>
        <p:spPr>
          <a:xfrm>
            <a:off x="3817134" y="5058326"/>
            <a:ext cx="597159" cy="8397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A597269A-7F62-465C-961A-78E3D07529EC}"/>
              </a:ext>
            </a:extLst>
          </p:cNvPr>
          <p:cNvSpPr/>
          <p:nvPr/>
        </p:nvSpPr>
        <p:spPr>
          <a:xfrm>
            <a:off x="4445007" y="4961814"/>
            <a:ext cx="10422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11</a:t>
            </a:r>
            <a:r>
              <a:rPr lang="es-ES" sz="1200" b="1" dirty="0"/>
              <a:t>Be(</a:t>
            </a:r>
            <a:r>
              <a:rPr lang="es-ES" sz="1200" b="1" dirty="0" err="1"/>
              <a:t>d,p</a:t>
            </a:r>
            <a:r>
              <a:rPr lang="es-ES" sz="1200" b="1" dirty="0"/>
              <a:t>)</a:t>
            </a:r>
            <a:r>
              <a:rPr lang="en-GB" sz="1200" b="1" baseline="30000" dirty="0"/>
              <a:t> 12</a:t>
            </a:r>
            <a:r>
              <a:rPr lang="es-ES" sz="1200" b="1" dirty="0"/>
              <a:t>Be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BB42D1CB-6403-4F34-B00E-E15D50812268}"/>
              </a:ext>
            </a:extLst>
          </p:cNvPr>
          <p:cNvSpPr/>
          <p:nvPr/>
        </p:nvSpPr>
        <p:spPr>
          <a:xfrm>
            <a:off x="4450376" y="5295810"/>
            <a:ext cx="18379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11</a:t>
            </a:r>
            <a:r>
              <a:rPr lang="es-ES" sz="1200" b="1" dirty="0"/>
              <a:t>Be(</a:t>
            </a:r>
            <a:r>
              <a:rPr lang="es-ES" sz="1200" b="1" dirty="0" err="1"/>
              <a:t>d,p</a:t>
            </a:r>
            <a:r>
              <a:rPr lang="es-ES" sz="1200" b="1" dirty="0"/>
              <a:t>)</a:t>
            </a:r>
            <a:r>
              <a:rPr lang="en-GB" sz="1200" b="1" baseline="30000" dirty="0"/>
              <a:t> 12</a:t>
            </a:r>
            <a:r>
              <a:rPr lang="es-ES" sz="1200" b="1" dirty="0"/>
              <a:t>Be* (2109 </a:t>
            </a:r>
            <a:r>
              <a:rPr lang="es-ES" sz="1200" b="1" dirty="0" err="1"/>
              <a:t>keV</a:t>
            </a:r>
            <a:r>
              <a:rPr lang="es-ES" sz="1200" b="1" dirty="0"/>
              <a:t>)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6C5C168A-EF99-4816-979E-F0C9C0C4A2CF}"/>
              </a:ext>
            </a:extLst>
          </p:cNvPr>
          <p:cNvSpPr/>
          <p:nvPr/>
        </p:nvSpPr>
        <p:spPr>
          <a:xfrm>
            <a:off x="4446577" y="5621119"/>
            <a:ext cx="18844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11</a:t>
            </a:r>
            <a:r>
              <a:rPr lang="es-ES" sz="1200" b="1" dirty="0"/>
              <a:t>Be(</a:t>
            </a:r>
            <a:r>
              <a:rPr lang="es-ES" sz="1200" b="1" dirty="0" err="1"/>
              <a:t>d,p</a:t>
            </a:r>
            <a:r>
              <a:rPr lang="es-ES" sz="1200" b="1" dirty="0"/>
              <a:t>)</a:t>
            </a:r>
            <a:r>
              <a:rPr lang="en-GB" sz="1200" b="1" baseline="30000" dirty="0"/>
              <a:t> 12</a:t>
            </a:r>
            <a:r>
              <a:rPr lang="es-ES" sz="1200" b="1" dirty="0"/>
              <a:t>Be* (2251 </a:t>
            </a:r>
            <a:r>
              <a:rPr lang="es-ES" sz="1200" b="1" dirty="0" err="1"/>
              <a:t>keV</a:t>
            </a:r>
            <a:r>
              <a:rPr lang="es-ES" sz="1200" b="1" dirty="0"/>
              <a:t>)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C4D489B1-FF3A-42F8-B20F-59E12F7CEC73}"/>
              </a:ext>
            </a:extLst>
          </p:cNvPr>
          <p:cNvSpPr/>
          <p:nvPr/>
        </p:nvSpPr>
        <p:spPr>
          <a:xfrm>
            <a:off x="1175222" y="6255738"/>
            <a:ext cx="597159" cy="839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F78B0D0D-2DE7-4EC8-AD6B-5834AB77E964}"/>
              </a:ext>
            </a:extLst>
          </p:cNvPr>
          <p:cNvSpPr/>
          <p:nvPr/>
        </p:nvSpPr>
        <p:spPr>
          <a:xfrm>
            <a:off x="1743613" y="6187848"/>
            <a:ext cx="1873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11</a:t>
            </a:r>
            <a:r>
              <a:rPr lang="es-ES" sz="1200" b="1" dirty="0"/>
              <a:t>Be(</a:t>
            </a:r>
            <a:r>
              <a:rPr lang="es-ES" sz="1200" b="1" dirty="0" err="1"/>
              <a:t>p,d</a:t>
            </a:r>
            <a:r>
              <a:rPr lang="es-ES" sz="1200" b="1" dirty="0"/>
              <a:t>)</a:t>
            </a:r>
            <a:r>
              <a:rPr lang="en-GB" sz="1200" b="1" baseline="30000" dirty="0"/>
              <a:t> 11</a:t>
            </a:r>
            <a:r>
              <a:rPr lang="es-ES" sz="1200" b="1" dirty="0"/>
              <a:t>Be* (3400 </a:t>
            </a:r>
            <a:r>
              <a:rPr lang="es-ES" sz="1200" b="1" dirty="0" err="1"/>
              <a:t>keV</a:t>
            </a:r>
            <a:r>
              <a:rPr lang="es-ES" sz="1200" b="1" dirty="0"/>
              <a:t>) 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4780EF61-B4C7-4DC0-8294-040E15C74B47}"/>
              </a:ext>
            </a:extLst>
          </p:cNvPr>
          <p:cNvSpPr/>
          <p:nvPr/>
        </p:nvSpPr>
        <p:spPr>
          <a:xfrm>
            <a:off x="3815881" y="5726316"/>
            <a:ext cx="597159" cy="839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D871D7C4-2D2C-41B6-8F53-EC3CE738DE60}"/>
              </a:ext>
            </a:extLst>
          </p:cNvPr>
          <p:cNvSpPr/>
          <p:nvPr/>
        </p:nvSpPr>
        <p:spPr>
          <a:xfrm>
            <a:off x="3807320" y="5392321"/>
            <a:ext cx="597159" cy="83976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ABB01DDC-E055-48FA-BB5A-1DD45BD6321F}"/>
              </a:ext>
            </a:extLst>
          </p:cNvPr>
          <p:cNvSpPr/>
          <p:nvPr/>
        </p:nvSpPr>
        <p:spPr>
          <a:xfrm>
            <a:off x="4461689" y="5917976"/>
            <a:ext cx="18379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11</a:t>
            </a:r>
            <a:r>
              <a:rPr lang="es-ES" sz="1200" b="1" dirty="0"/>
              <a:t>Be(</a:t>
            </a:r>
            <a:r>
              <a:rPr lang="es-ES" sz="1200" b="1" dirty="0" err="1"/>
              <a:t>d,p</a:t>
            </a:r>
            <a:r>
              <a:rPr lang="es-ES" sz="1200" b="1" dirty="0"/>
              <a:t>)</a:t>
            </a:r>
            <a:r>
              <a:rPr lang="en-GB" sz="1200" b="1" baseline="30000" dirty="0"/>
              <a:t> 12</a:t>
            </a:r>
            <a:r>
              <a:rPr lang="es-ES" sz="1200" b="1" dirty="0"/>
              <a:t>Be* (2715 </a:t>
            </a:r>
            <a:r>
              <a:rPr lang="es-ES" sz="1200" b="1" dirty="0" err="1"/>
              <a:t>keV</a:t>
            </a:r>
            <a:r>
              <a:rPr lang="es-ES" sz="1200" b="1" dirty="0"/>
              <a:t>)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D9DF002A-FBFE-4AFF-9FA2-810D70C58286}"/>
              </a:ext>
            </a:extLst>
          </p:cNvPr>
          <p:cNvSpPr/>
          <p:nvPr/>
        </p:nvSpPr>
        <p:spPr>
          <a:xfrm>
            <a:off x="3810611" y="5993432"/>
            <a:ext cx="597159" cy="839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1048631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5A2BD9AF-5B68-4685-8049-FFCC19ABA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146" y="4846907"/>
            <a:ext cx="5046927" cy="1836733"/>
          </a:xfrm>
          <a:prstGeom prst="rect">
            <a:avLst/>
          </a:prstGeom>
        </p:spPr>
      </p:pic>
      <p:pic>
        <p:nvPicPr>
          <p:cNvPr id="2050" name="Picture 2" descr="Consejo Superior de Investigaciones Científicas - La Noche Europea de los  Investigadores">
            <a:extLst>
              <a:ext uri="{FF2B5EF4-FFF2-40B4-BE49-F238E27FC236}">
                <a16:creationId xmlns:a16="http://schemas.microsoft.com/office/drawing/2014/main" id="{F1846EBB-9B9F-4908-AAD4-7681CA91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13"/>
            <a:ext cx="2992580" cy="19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E09ECD1-8243-4877-9641-C93FB2AC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99" y="5445610"/>
            <a:ext cx="1285409" cy="110866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tituto de Estructura de la Materia">
            <a:extLst>
              <a:ext uri="{FF2B5EF4-FFF2-40B4-BE49-F238E27FC236}">
                <a16:creationId xmlns:a16="http://schemas.microsoft.com/office/drawing/2014/main" id="{EC386ED7-2174-4CC9-9412-C78A1DAB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2" y="5985164"/>
            <a:ext cx="1551708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AEAF06E-4C6E-4DE9-BE36-A2E393D77499}"/>
              </a:ext>
            </a:extLst>
          </p:cNvPr>
          <p:cNvSpPr/>
          <p:nvPr/>
        </p:nvSpPr>
        <p:spPr>
          <a:xfrm>
            <a:off x="3258878" y="1192086"/>
            <a:ext cx="8084311" cy="124639"/>
          </a:xfrm>
          <a:prstGeom prst="rect">
            <a:avLst/>
          </a:prstGeom>
          <a:gradFill flip="none" rotWithShape="1">
            <a:gsLst>
              <a:gs pos="70000">
                <a:schemeClr val="accent2">
                  <a:lumMod val="60000"/>
                  <a:lumOff val="40000"/>
                </a:schemeClr>
              </a:gs>
              <a:gs pos="18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98CD053-A347-41B0-803A-DB7E13280C7D}"/>
              </a:ext>
            </a:extLst>
          </p:cNvPr>
          <p:cNvSpPr/>
          <p:nvPr/>
        </p:nvSpPr>
        <p:spPr>
          <a:xfrm>
            <a:off x="2111324" y="4505608"/>
            <a:ext cx="2445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Proton</a:t>
            </a:r>
            <a:r>
              <a:rPr lang="es-ES" b="1" dirty="0"/>
              <a:t> </a:t>
            </a:r>
            <a:r>
              <a:rPr lang="es-ES" b="1" dirty="0" err="1"/>
              <a:t>Kinematic</a:t>
            </a:r>
            <a:r>
              <a:rPr lang="es-ES" b="1" dirty="0"/>
              <a:t> Curve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62C0B30-F604-431C-9D25-8A26AE4DA98B}"/>
              </a:ext>
            </a:extLst>
          </p:cNvPr>
          <p:cNvSpPr/>
          <p:nvPr/>
        </p:nvSpPr>
        <p:spPr>
          <a:xfrm>
            <a:off x="7725479" y="4503428"/>
            <a:ext cx="2355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12Be </a:t>
            </a:r>
            <a:r>
              <a:rPr lang="es-ES" b="1" dirty="0" err="1"/>
              <a:t>Excitated</a:t>
            </a:r>
            <a:r>
              <a:rPr lang="es-ES" b="1" dirty="0"/>
              <a:t> </a:t>
            </a:r>
            <a:r>
              <a:rPr lang="es-ES" b="1" dirty="0" err="1"/>
              <a:t>Spectra</a:t>
            </a:r>
            <a:endParaRPr lang="es-ES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1CED160-2722-45DB-970E-1FB065C24B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8803" y="1539204"/>
            <a:ext cx="4727615" cy="3044568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E92A1BCF-A2F9-41D4-943B-C521E9B775B6}"/>
              </a:ext>
            </a:extLst>
          </p:cNvPr>
          <p:cNvSpPr/>
          <p:nvPr/>
        </p:nvSpPr>
        <p:spPr>
          <a:xfrm>
            <a:off x="7843717" y="6488668"/>
            <a:ext cx="2236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Energy </a:t>
            </a:r>
            <a:r>
              <a:rPr lang="es-ES" b="1" dirty="0" err="1"/>
              <a:t>levels</a:t>
            </a:r>
            <a:r>
              <a:rPr lang="es-ES" b="1" dirty="0"/>
              <a:t> </a:t>
            </a:r>
            <a:r>
              <a:rPr lang="es-ES" b="1" dirty="0" err="1"/>
              <a:t>of</a:t>
            </a:r>
            <a:r>
              <a:rPr lang="es-ES" b="1" dirty="0"/>
              <a:t> </a:t>
            </a:r>
            <a:r>
              <a:rPr lang="en-GB" b="1" baseline="30000" dirty="0"/>
              <a:t>12</a:t>
            </a:r>
            <a:r>
              <a:rPr lang="es-ES" b="1" dirty="0"/>
              <a:t>Be 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B01949-E8EF-4BCD-9949-7D084C4327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97" y="1547041"/>
            <a:ext cx="4876761" cy="304246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81276266-99C3-48EB-8128-EC020C62E730}"/>
              </a:ext>
            </a:extLst>
          </p:cNvPr>
          <p:cNvSpPr txBox="1"/>
          <p:nvPr/>
        </p:nvSpPr>
        <p:spPr>
          <a:xfrm>
            <a:off x="3559865" y="352952"/>
            <a:ext cx="8414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baseline="30000" dirty="0"/>
              <a:t>11</a:t>
            </a:r>
            <a:r>
              <a:rPr lang="es-ES" sz="5400" b="1" dirty="0"/>
              <a:t>Be + </a:t>
            </a:r>
            <a:r>
              <a:rPr lang="en-GB" sz="5400" b="1" baseline="30000" dirty="0"/>
              <a:t>2</a:t>
            </a:r>
            <a:r>
              <a:rPr lang="es-ES" sz="5400" b="1" dirty="0"/>
              <a:t>H -&gt; </a:t>
            </a:r>
            <a:r>
              <a:rPr lang="en-GB" sz="5400" b="1" baseline="30000" dirty="0"/>
              <a:t>12</a:t>
            </a:r>
            <a:r>
              <a:rPr lang="es-ES" sz="5400" b="1" dirty="0"/>
              <a:t>Be * + </a:t>
            </a:r>
            <a:r>
              <a:rPr lang="en-GB" sz="5400" b="1" baseline="30000" dirty="0"/>
              <a:t>1</a:t>
            </a:r>
            <a:r>
              <a:rPr lang="es-ES" sz="5400" b="1" dirty="0"/>
              <a:t>H </a:t>
            </a:r>
            <a:endParaRPr lang="es-ES" sz="3600" b="1" dirty="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C0169C9A-B733-4450-A55C-338A42E90D1A}"/>
              </a:ext>
            </a:extLst>
          </p:cNvPr>
          <p:cNvSpPr/>
          <p:nvPr/>
        </p:nvSpPr>
        <p:spPr>
          <a:xfrm>
            <a:off x="3817134" y="5058326"/>
            <a:ext cx="597159" cy="8397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C3A27539-EA23-4B58-B51A-F7BA931A5F7D}"/>
              </a:ext>
            </a:extLst>
          </p:cNvPr>
          <p:cNvSpPr/>
          <p:nvPr/>
        </p:nvSpPr>
        <p:spPr>
          <a:xfrm>
            <a:off x="4445007" y="4961814"/>
            <a:ext cx="10422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11</a:t>
            </a:r>
            <a:r>
              <a:rPr lang="es-ES" sz="1200" b="1" dirty="0"/>
              <a:t>Be(</a:t>
            </a:r>
            <a:r>
              <a:rPr lang="es-ES" sz="1200" b="1" dirty="0" err="1"/>
              <a:t>d,p</a:t>
            </a:r>
            <a:r>
              <a:rPr lang="es-ES" sz="1200" b="1" dirty="0"/>
              <a:t>)</a:t>
            </a:r>
            <a:r>
              <a:rPr lang="en-GB" sz="1200" b="1" baseline="30000" dirty="0"/>
              <a:t> 12</a:t>
            </a:r>
            <a:r>
              <a:rPr lang="es-ES" sz="1200" b="1" dirty="0"/>
              <a:t>Be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469FD082-CE0B-48D9-B12D-E5364B48A588}"/>
              </a:ext>
            </a:extLst>
          </p:cNvPr>
          <p:cNvSpPr/>
          <p:nvPr/>
        </p:nvSpPr>
        <p:spPr>
          <a:xfrm>
            <a:off x="4450376" y="5295810"/>
            <a:ext cx="18379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11</a:t>
            </a:r>
            <a:r>
              <a:rPr lang="es-ES" sz="1200" b="1" dirty="0"/>
              <a:t>Be(</a:t>
            </a:r>
            <a:r>
              <a:rPr lang="es-ES" sz="1200" b="1" dirty="0" err="1"/>
              <a:t>d,p</a:t>
            </a:r>
            <a:r>
              <a:rPr lang="es-ES" sz="1200" b="1" dirty="0"/>
              <a:t>)</a:t>
            </a:r>
            <a:r>
              <a:rPr lang="en-GB" sz="1200" b="1" baseline="30000" dirty="0"/>
              <a:t> 12</a:t>
            </a:r>
            <a:r>
              <a:rPr lang="es-ES" sz="1200" b="1" dirty="0"/>
              <a:t>Be* (2109 </a:t>
            </a:r>
            <a:r>
              <a:rPr lang="es-ES" sz="1200" b="1" dirty="0" err="1"/>
              <a:t>keV</a:t>
            </a:r>
            <a:r>
              <a:rPr lang="es-ES" sz="1200" b="1" dirty="0"/>
              <a:t>)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255A6DF1-4DFB-4A1C-AAFF-CD8CD925F6B3}"/>
              </a:ext>
            </a:extLst>
          </p:cNvPr>
          <p:cNvSpPr/>
          <p:nvPr/>
        </p:nvSpPr>
        <p:spPr>
          <a:xfrm>
            <a:off x="4446577" y="5621119"/>
            <a:ext cx="18844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11</a:t>
            </a:r>
            <a:r>
              <a:rPr lang="es-ES" sz="1200" b="1" dirty="0"/>
              <a:t>Be(</a:t>
            </a:r>
            <a:r>
              <a:rPr lang="es-ES" sz="1200" b="1" dirty="0" err="1"/>
              <a:t>d,p</a:t>
            </a:r>
            <a:r>
              <a:rPr lang="es-ES" sz="1200" b="1" dirty="0"/>
              <a:t>)</a:t>
            </a:r>
            <a:r>
              <a:rPr lang="en-GB" sz="1200" b="1" baseline="30000" dirty="0"/>
              <a:t> 12</a:t>
            </a:r>
            <a:r>
              <a:rPr lang="es-ES" sz="1200" b="1" dirty="0"/>
              <a:t>Be* (2251 </a:t>
            </a:r>
            <a:r>
              <a:rPr lang="es-ES" sz="1200" b="1" dirty="0" err="1"/>
              <a:t>keV</a:t>
            </a:r>
            <a:r>
              <a:rPr lang="es-ES" sz="1200" b="1" dirty="0"/>
              <a:t>)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43655139-2252-4D01-8A49-A68162FF10E6}"/>
              </a:ext>
            </a:extLst>
          </p:cNvPr>
          <p:cNvSpPr/>
          <p:nvPr/>
        </p:nvSpPr>
        <p:spPr>
          <a:xfrm>
            <a:off x="3815881" y="5726316"/>
            <a:ext cx="597159" cy="839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1D1B54DE-52A8-4FDC-9E6C-42C177219CA5}"/>
              </a:ext>
            </a:extLst>
          </p:cNvPr>
          <p:cNvSpPr/>
          <p:nvPr/>
        </p:nvSpPr>
        <p:spPr>
          <a:xfrm>
            <a:off x="3807320" y="5392321"/>
            <a:ext cx="597159" cy="83976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A749B191-D6BD-4733-AAE7-0A8741A71BF5}"/>
              </a:ext>
            </a:extLst>
          </p:cNvPr>
          <p:cNvSpPr/>
          <p:nvPr/>
        </p:nvSpPr>
        <p:spPr>
          <a:xfrm>
            <a:off x="4461689" y="5917976"/>
            <a:ext cx="18379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11</a:t>
            </a:r>
            <a:r>
              <a:rPr lang="es-ES" sz="1200" b="1" dirty="0"/>
              <a:t>Be(</a:t>
            </a:r>
            <a:r>
              <a:rPr lang="es-ES" sz="1200" b="1" dirty="0" err="1"/>
              <a:t>d,p</a:t>
            </a:r>
            <a:r>
              <a:rPr lang="es-ES" sz="1200" b="1" dirty="0"/>
              <a:t>)</a:t>
            </a:r>
            <a:r>
              <a:rPr lang="en-GB" sz="1200" b="1" baseline="30000" dirty="0"/>
              <a:t> 12</a:t>
            </a:r>
            <a:r>
              <a:rPr lang="es-ES" sz="1200" b="1" dirty="0"/>
              <a:t>Be* (2715 </a:t>
            </a:r>
            <a:r>
              <a:rPr lang="es-ES" sz="1200" b="1" dirty="0" err="1"/>
              <a:t>keV</a:t>
            </a:r>
            <a:r>
              <a:rPr lang="es-ES" sz="1200" b="1" dirty="0"/>
              <a:t>)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410CFD8E-A9D1-462C-994C-3D382EBB72AB}"/>
              </a:ext>
            </a:extLst>
          </p:cNvPr>
          <p:cNvSpPr/>
          <p:nvPr/>
        </p:nvSpPr>
        <p:spPr>
          <a:xfrm>
            <a:off x="3810611" y="5993432"/>
            <a:ext cx="597159" cy="839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2951887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DFD82F-05BF-4737-9EA3-58198702B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377" y="4615186"/>
            <a:ext cx="3459523" cy="2139442"/>
          </a:xfrm>
          <a:prstGeom prst="rect">
            <a:avLst/>
          </a:prstGeom>
        </p:spPr>
      </p:pic>
      <p:pic>
        <p:nvPicPr>
          <p:cNvPr id="2050" name="Picture 2" descr="Consejo Superior de Investigaciones Científicas - La Noche Europea de los  Investigadores">
            <a:extLst>
              <a:ext uri="{FF2B5EF4-FFF2-40B4-BE49-F238E27FC236}">
                <a16:creationId xmlns:a16="http://schemas.microsoft.com/office/drawing/2014/main" id="{F1846EBB-9B9F-4908-AAD4-7681CA91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13"/>
            <a:ext cx="2992580" cy="19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E09ECD1-8243-4877-9641-C93FB2AC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99" y="5445610"/>
            <a:ext cx="1285409" cy="110866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tituto de Estructura de la Materia">
            <a:extLst>
              <a:ext uri="{FF2B5EF4-FFF2-40B4-BE49-F238E27FC236}">
                <a16:creationId xmlns:a16="http://schemas.microsoft.com/office/drawing/2014/main" id="{EC386ED7-2174-4CC9-9412-C78A1DAB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2" y="5985164"/>
            <a:ext cx="1551708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AEAF06E-4C6E-4DE9-BE36-A2E393D77499}"/>
              </a:ext>
            </a:extLst>
          </p:cNvPr>
          <p:cNvSpPr/>
          <p:nvPr/>
        </p:nvSpPr>
        <p:spPr>
          <a:xfrm>
            <a:off x="3258878" y="1192086"/>
            <a:ext cx="8084311" cy="124639"/>
          </a:xfrm>
          <a:prstGeom prst="rect">
            <a:avLst/>
          </a:prstGeom>
          <a:gradFill flip="none" rotWithShape="1">
            <a:gsLst>
              <a:gs pos="70000">
                <a:schemeClr val="accent2">
                  <a:lumMod val="60000"/>
                  <a:lumOff val="40000"/>
                </a:schemeClr>
              </a:gs>
              <a:gs pos="18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F833BCC-B94C-4CF9-9E89-2334663968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6663" y="1752936"/>
            <a:ext cx="5606256" cy="274788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9379998-CC4F-421C-8B26-A0D577FC38CE}"/>
              </a:ext>
            </a:extLst>
          </p:cNvPr>
          <p:cNvSpPr/>
          <p:nvPr/>
        </p:nvSpPr>
        <p:spPr>
          <a:xfrm>
            <a:off x="2036042" y="4518480"/>
            <a:ext cx="2482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Tritium</a:t>
            </a:r>
            <a:r>
              <a:rPr lang="es-ES" b="1" dirty="0"/>
              <a:t> </a:t>
            </a:r>
            <a:r>
              <a:rPr lang="es-ES" b="1" dirty="0" err="1"/>
              <a:t>Kinematic</a:t>
            </a:r>
            <a:r>
              <a:rPr lang="es-ES" b="1" dirty="0"/>
              <a:t> Curve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CFF3C91-5ED5-4CF7-B8D6-7E3D0A97B591}"/>
              </a:ext>
            </a:extLst>
          </p:cNvPr>
          <p:cNvSpPr/>
          <p:nvPr/>
        </p:nvSpPr>
        <p:spPr>
          <a:xfrm>
            <a:off x="8049458" y="4396665"/>
            <a:ext cx="2355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10Be </a:t>
            </a:r>
            <a:r>
              <a:rPr lang="es-ES" b="1" dirty="0" err="1"/>
              <a:t>Excitated</a:t>
            </a:r>
            <a:r>
              <a:rPr lang="es-ES" b="1" dirty="0"/>
              <a:t> </a:t>
            </a:r>
            <a:r>
              <a:rPr lang="es-ES" b="1" dirty="0" err="1"/>
              <a:t>Spectra</a:t>
            </a:r>
            <a:endParaRPr lang="es-ES" b="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3D24E0E-1934-4896-A7C4-CD800F1B6EA8}"/>
              </a:ext>
            </a:extLst>
          </p:cNvPr>
          <p:cNvSpPr/>
          <p:nvPr/>
        </p:nvSpPr>
        <p:spPr>
          <a:xfrm>
            <a:off x="8089149" y="6568433"/>
            <a:ext cx="2315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Energy </a:t>
            </a:r>
            <a:r>
              <a:rPr lang="es-ES" b="1" dirty="0" err="1"/>
              <a:t>levels</a:t>
            </a:r>
            <a:r>
              <a:rPr lang="es-ES" b="1" dirty="0"/>
              <a:t> </a:t>
            </a:r>
            <a:r>
              <a:rPr lang="es-ES" b="1" dirty="0" err="1"/>
              <a:t>of</a:t>
            </a:r>
            <a:r>
              <a:rPr lang="es-ES" b="1" dirty="0"/>
              <a:t> </a:t>
            </a:r>
            <a:r>
              <a:rPr lang="en-GB" b="1" baseline="30000" dirty="0"/>
              <a:t>10</a:t>
            </a:r>
            <a:r>
              <a:rPr lang="es-ES" b="1" dirty="0"/>
              <a:t>Be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1AEAAFD-3C38-431C-A1A1-19B75123FF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637" y="1752936"/>
            <a:ext cx="5093610" cy="269461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D8D5DE3-06D6-464E-81BC-50A151CD912A}"/>
              </a:ext>
            </a:extLst>
          </p:cNvPr>
          <p:cNvSpPr txBox="1"/>
          <p:nvPr/>
        </p:nvSpPr>
        <p:spPr>
          <a:xfrm>
            <a:off x="3559865" y="352952"/>
            <a:ext cx="8414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baseline="30000" dirty="0"/>
              <a:t>11</a:t>
            </a:r>
            <a:r>
              <a:rPr lang="es-ES" sz="5400" b="1" dirty="0"/>
              <a:t>Be + </a:t>
            </a:r>
            <a:r>
              <a:rPr lang="en-GB" sz="5400" b="1" baseline="30000" dirty="0"/>
              <a:t>2</a:t>
            </a:r>
            <a:r>
              <a:rPr lang="es-ES" sz="5400" b="1" dirty="0"/>
              <a:t>H -&gt; </a:t>
            </a:r>
            <a:r>
              <a:rPr lang="en-GB" sz="5400" b="1" baseline="30000" dirty="0"/>
              <a:t>10</a:t>
            </a:r>
            <a:r>
              <a:rPr lang="es-ES" sz="5400" b="1" dirty="0"/>
              <a:t>Be * + </a:t>
            </a:r>
            <a:r>
              <a:rPr lang="en-GB" sz="5400" b="1" baseline="30000" dirty="0"/>
              <a:t>3</a:t>
            </a:r>
            <a:r>
              <a:rPr lang="es-ES" sz="5400" b="1" dirty="0"/>
              <a:t>H </a:t>
            </a:r>
            <a:endParaRPr lang="es-ES" sz="3600" b="1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E8BF2D0-DE9F-4044-BB92-67CADAB5747F}"/>
              </a:ext>
            </a:extLst>
          </p:cNvPr>
          <p:cNvSpPr/>
          <p:nvPr/>
        </p:nvSpPr>
        <p:spPr>
          <a:xfrm>
            <a:off x="1176153" y="5100314"/>
            <a:ext cx="597159" cy="839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DA13C27-07D6-4F05-AFFA-111DFF78F5F1}"/>
              </a:ext>
            </a:extLst>
          </p:cNvPr>
          <p:cNvSpPr/>
          <p:nvPr/>
        </p:nvSpPr>
        <p:spPr>
          <a:xfrm>
            <a:off x="1176153" y="5403622"/>
            <a:ext cx="597159" cy="839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2729BCE-F1E0-4D19-BEA4-BCDD005ED4DF}"/>
              </a:ext>
            </a:extLst>
          </p:cNvPr>
          <p:cNvSpPr/>
          <p:nvPr/>
        </p:nvSpPr>
        <p:spPr>
          <a:xfrm>
            <a:off x="1175222" y="5701983"/>
            <a:ext cx="597159" cy="839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CB69EC0-2EE4-4F3E-9452-4C118C790D91}"/>
              </a:ext>
            </a:extLst>
          </p:cNvPr>
          <p:cNvSpPr/>
          <p:nvPr/>
        </p:nvSpPr>
        <p:spPr>
          <a:xfrm>
            <a:off x="1175222" y="5973212"/>
            <a:ext cx="597159" cy="8397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E94B864-385C-4127-9EC6-C8DA29CCF474}"/>
              </a:ext>
            </a:extLst>
          </p:cNvPr>
          <p:cNvSpPr/>
          <p:nvPr/>
        </p:nvSpPr>
        <p:spPr>
          <a:xfrm>
            <a:off x="1744543" y="4996785"/>
            <a:ext cx="916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11</a:t>
            </a:r>
            <a:r>
              <a:rPr lang="es-ES" sz="1200" b="1" dirty="0"/>
              <a:t>Be(</a:t>
            </a:r>
            <a:r>
              <a:rPr lang="es-ES" sz="1200" b="1" dirty="0" err="1"/>
              <a:t>p,t</a:t>
            </a:r>
            <a:r>
              <a:rPr lang="es-ES" sz="1200" b="1" dirty="0"/>
              <a:t>)</a:t>
            </a:r>
            <a:r>
              <a:rPr lang="en-GB" sz="1200" b="1" baseline="30000" dirty="0"/>
              <a:t> 9</a:t>
            </a:r>
            <a:r>
              <a:rPr lang="es-ES" sz="1200" b="1" dirty="0"/>
              <a:t>B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203A44E-303B-4F5B-9379-FBBEA88AA5F7}"/>
              </a:ext>
            </a:extLst>
          </p:cNvPr>
          <p:cNvSpPr/>
          <p:nvPr/>
        </p:nvSpPr>
        <p:spPr>
          <a:xfrm>
            <a:off x="1773311" y="5312565"/>
            <a:ext cx="10448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11</a:t>
            </a:r>
            <a:r>
              <a:rPr lang="es-ES" sz="1200" b="1" dirty="0"/>
              <a:t>Be(</a:t>
            </a:r>
            <a:r>
              <a:rPr lang="es-ES" sz="1200" b="1" dirty="0" err="1"/>
              <a:t>d,t</a:t>
            </a:r>
            <a:r>
              <a:rPr lang="es-ES" sz="1200" b="1" dirty="0"/>
              <a:t>)</a:t>
            </a:r>
            <a:r>
              <a:rPr lang="en-GB" sz="1200" b="1" baseline="30000" dirty="0"/>
              <a:t> 10</a:t>
            </a:r>
            <a:r>
              <a:rPr lang="es-ES" sz="1200" b="1" dirty="0"/>
              <a:t>Be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0C672401-EEDF-4B66-AF43-D905585F1BA9}"/>
              </a:ext>
            </a:extLst>
          </p:cNvPr>
          <p:cNvSpPr/>
          <p:nvPr/>
        </p:nvSpPr>
        <p:spPr>
          <a:xfrm>
            <a:off x="1773311" y="5596274"/>
            <a:ext cx="1805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11</a:t>
            </a:r>
            <a:r>
              <a:rPr lang="es-ES" sz="1200" b="1" dirty="0"/>
              <a:t>Be(</a:t>
            </a:r>
            <a:r>
              <a:rPr lang="es-ES" sz="1200" b="1" dirty="0" err="1"/>
              <a:t>d,t</a:t>
            </a:r>
            <a:r>
              <a:rPr lang="es-ES" sz="1200" b="1" dirty="0"/>
              <a:t>)</a:t>
            </a:r>
            <a:r>
              <a:rPr lang="en-GB" sz="1200" b="1" baseline="30000" dirty="0"/>
              <a:t> 10</a:t>
            </a:r>
            <a:r>
              <a:rPr lang="es-ES" sz="1200" b="1" dirty="0"/>
              <a:t>Be* (3368 </a:t>
            </a:r>
            <a:r>
              <a:rPr lang="es-ES" sz="1200" b="1" dirty="0" err="1"/>
              <a:t>keV</a:t>
            </a:r>
            <a:r>
              <a:rPr lang="es-ES" sz="1200" b="1" dirty="0"/>
              <a:t>)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33D7618F-34C6-4E28-AA1F-554F2107E0BB}"/>
              </a:ext>
            </a:extLst>
          </p:cNvPr>
          <p:cNvSpPr/>
          <p:nvPr/>
        </p:nvSpPr>
        <p:spPr>
          <a:xfrm>
            <a:off x="1773311" y="5861442"/>
            <a:ext cx="1805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baseline="30000" dirty="0"/>
              <a:t>11</a:t>
            </a:r>
            <a:r>
              <a:rPr lang="es-ES" sz="1200" b="1" dirty="0"/>
              <a:t>Be(</a:t>
            </a:r>
            <a:r>
              <a:rPr lang="es-ES" sz="1200" b="1" dirty="0" err="1"/>
              <a:t>d,t</a:t>
            </a:r>
            <a:r>
              <a:rPr lang="es-ES" sz="1200" b="1" dirty="0"/>
              <a:t>)</a:t>
            </a:r>
            <a:r>
              <a:rPr lang="en-GB" sz="1200" b="1" baseline="30000" dirty="0"/>
              <a:t> 10</a:t>
            </a:r>
            <a:r>
              <a:rPr lang="es-ES" sz="1200" b="1" dirty="0"/>
              <a:t>Be* (5958 </a:t>
            </a:r>
            <a:r>
              <a:rPr lang="es-ES" sz="1200" b="1" dirty="0" err="1"/>
              <a:t>keV</a:t>
            </a:r>
            <a:r>
              <a:rPr lang="es-ES" sz="1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3076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sejo Superior de Investigaciones Científicas - La Noche Europea de los  Investigadores">
            <a:extLst>
              <a:ext uri="{FF2B5EF4-FFF2-40B4-BE49-F238E27FC236}">
                <a16:creationId xmlns:a16="http://schemas.microsoft.com/office/drawing/2014/main" id="{F1846EBB-9B9F-4908-AAD4-7681CA91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13"/>
            <a:ext cx="2992580" cy="19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E09ECD1-8243-4877-9641-C93FB2AC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99" y="5445610"/>
            <a:ext cx="1285409" cy="110866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tituto de Estructura de la Materia">
            <a:extLst>
              <a:ext uri="{FF2B5EF4-FFF2-40B4-BE49-F238E27FC236}">
                <a16:creationId xmlns:a16="http://schemas.microsoft.com/office/drawing/2014/main" id="{EC386ED7-2174-4CC9-9412-C78A1DAB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2" y="5985164"/>
            <a:ext cx="1551708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AEAF06E-4C6E-4DE9-BE36-A2E393D77499}"/>
              </a:ext>
            </a:extLst>
          </p:cNvPr>
          <p:cNvSpPr/>
          <p:nvPr/>
        </p:nvSpPr>
        <p:spPr>
          <a:xfrm>
            <a:off x="3258878" y="1192086"/>
            <a:ext cx="8084311" cy="124639"/>
          </a:xfrm>
          <a:prstGeom prst="rect">
            <a:avLst/>
          </a:prstGeom>
          <a:gradFill flip="none" rotWithShape="1">
            <a:gsLst>
              <a:gs pos="70000">
                <a:schemeClr val="accent2">
                  <a:lumMod val="60000"/>
                  <a:lumOff val="40000"/>
                </a:schemeClr>
              </a:gs>
              <a:gs pos="18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6C4924-9889-44A6-B1D5-82A7F529FECD}"/>
              </a:ext>
            </a:extLst>
          </p:cNvPr>
          <p:cNvSpPr txBox="1"/>
          <p:nvPr/>
        </p:nvSpPr>
        <p:spPr>
          <a:xfrm>
            <a:off x="3518040" y="331075"/>
            <a:ext cx="8414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err="1"/>
              <a:t>GAGGs</a:t>
            </a:r>
            <a:r>
              <a:rPr lang="es-ES" sz="5400" b="1" dirty="0"/>
              <a:t> </a:t>
            </a:r>
            <a:r>
              <a:rPr lang="en-GB" sz="5400" b="1" baseline="30000" dirty="0"/>
              <a:t>11</a:t>
            </a:r>
            <a:r>
              <a:rPr lang="es-ES" sz="5400" b="1" dirty="0"/>
              <a:t>Be</a:t>
            </a:r>
            <a:endParaRPr lang="es-ES" sz="3600" b="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D1DB231-E096-44E5-BBD0-82AE0F307F47}"/>
              </a:ext>
            </a:extLst>
          </p:cNvPr>
          <p:cNvSpPr/>
          <p:nvPr/>
        </p:nvSpPr>
        <p:spPr>
          <a:xfrm>
            <a:off x="3888318" y="5216369"/>
            <a:ext cx="6382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We</a:t>
            </a:r>
            <a:r>
              <a:rPr lang="es-ES" dirty="0"/>
              <a:t> can </a:t>
            </a:r>
            <a:r>
              <a:rPr lang="es-ES" dirty="0" err="1"/>
              <a:t>clearly</a:t>
            </a:r>
            <a:r>
              <a:rPr lang="es-ES" dirty="0"/>
              <a:t> </a:t>
            </a:r>
            <a:r>
              <a:rPr lang="es-ES" dirty="0" err="1"/>
              <a:t>see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b="1" dirty="0"/>
              <a:t>320 </a:t>
            </a:r>
            <a:r>
              <a:rPr lang="es-ES" b="1" dirty="0" err="1"/>
              <a:t>keV</a:t>
            </a:r>
            <a:r>
              <a:rPr lang="es-ES" b="1" dirty="0"/>
              <a:t> </a:t>
            </a:r>
            <a:r>
              <a:rPr lang="es-ES" dirty="0" err="1"/>
              <a:t>first</a:t>
            </a:r>
            <a:r>
              <a:rPr lang="es-ES" dirty="0"/>
              <a:t> </a:t>
            </a:r>
            <a:r>
              <a:rPr lang="es-ES" dirty="0" err="1"/>
              <a:t>excited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11Be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BFBA34F-11B9-4A24-863F-672E3FEBFA75}"/>
              </a:ext>
            </a:extLst>
          </p:cNvPr>
          <p:cNvSpPr/>
          <p:nvPr/>
        </p:nvSpPr>
        <p:spPr>
          <a:xfrm>
            <a:off x="697249" y="4476169"/>
            <a:ext cx="6382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GAGGs</a:t>
            </a:r>
            <a:r>
              <a:rPr lang="es-ES" dirty="0"/>
              <a:t> </a:t>
            </a:r>
            <a:r>
              <a:rPr lang="es-ES" dirty="0" err="1"/>
              <a:t>Spectrum</a:t>
            </a:r>
            <a:r>
              <a:rPr lang="es-ES" dirty="0"/>
              <a:t> in </a:t>
            </a:r>
            <a:r>
              <a:rPr lang="es-ES" dirty="0" err="1"/>
              <a:t>coincidence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Pentagon</a:t>
            </a:r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E52411D-73E2-4C33-84A5-F8088B2F56E5}"/>
              </a:ext>
            </a:extLst>
          </p:cNvPr>
          <p:cNvSpPr/>
          <p:nvPr/>
        </p:nvSpPr>
        <p:spPr>
          <a:xfrm>
            <a:off x="6942539" y="4465567"/>
            <a:ext cx="6382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320 </a:t>
            </a:r>
            <a:r>
              <a:rPr lang="es-ES" dirty="0" err="1"/>
              <a:t>keV</a:t>
            </a:r>
            <a:r>
              <a:rPr lang="es-ES" dirty="0"/>
              <a:t> gamma </a:t>
            </a:r>
            <a:r>
              <a:rPr lang="es-ES" dirty="0" err="1"/>
              <a:t>ray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11Be </a:t>
            </a:r>
            <a:r>
              <a:rPr lang="es-ES" dirty="0" err="1"/>
              <a:t>first</a:t>
            </a:r>
            <a:r>
              <a:rPr lang="es-ES" dirty="0"/>
              <a:t> </a:t>
            </a:r>
            <a:r>
              <a:rPr lang="es-ES" dirty="0" err="1"/>
              <a:t>excited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D53F8F-89B4-4C6E-8F24-A54D1BB1C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64" y="1656398"/>
            <a:ext cx="5608936" cy="29303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B84827F-9F1D-44CB-87AE-DC21BB46CC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185" y="1723210"/>
            <a:ext cx="5608936" cy="286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10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sejo Superior de Investigaciones Científicas - La Noche Europea de los  Investigadores">
            <a:extLst>
              <a:ext uri="{FF2B5EF4-FFF2-40B4-BE49-F238E27FC236}">
                <a16:creationId xmlns:a16="http://schemas.microsoft.com/office/drawing/2014/main" id="{F1846EBB-9B9F-4908-AAD4-7681CA91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" y="0"/>
            <a:ext cx="2992580" cy="19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E09ECD1-8243-4877-9641-C93FB2AC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99" y="5445610"/>
            <a:ext cx="1285409" cy="110866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tituto de Estructura de la Materia">
            <a:extLst>
              <a:ext uri="{FF2B5EF4-FFF2-40B4-BE49-F238E27FC236}">
                <a16:creationId xmlns:a16="http://schemas.microsoft.com/office/drawing/2014/main" id="{EC386ED7-2174-4CC9-9412-C78A1DAB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2" y="5985164"/>
            <a:ext cx="1551708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AEAF06E-4C6E-4DE9-BE36-A2E393D77499}"/>
              </a:ext>
            </a:extLst>
          </p:cNvPr>
          <p:cNvSpPr/>
          <p:nvPr/>
        </p:nvSpPr>
        <p:spPr>
          <a:xfrm>
            <a:off x="3258878" y="1192086"/>
            <a:ext cx="8084311" cy="124639"/>
          </a:xfrm>
          <a:prstGeom prst="rect">
            <a:avLst/>
          </a:prstGeom>
          <a:gradFill flip="none" rotWithShape="1">
            <a:gsLst>
              <a:gs pos="70000">
                <a:schemeClr val="accent2">
                  <a:lumMod val="60000"/>
                  <a:lumOff val="40000"/>
                </a:schemeClr>
              </a:gs>
              <a:gs pos="18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0D7D5AFD-8F8F-41A6-A672-0A39C2C07B46}"/>
                  </a:ext>
                </a:extLst>
              </p:cNvPr>
              <p:cNvSpPr txBox="1"/>
              <p:nvPr/>
            </p:nvSpPr>
            <p:spPr>
              <a:xfrm>
                <a:off x="1306286" y="1653751"/>
                <a:ext cx="9694506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s-ES" sz="2400" dirty="0"/>
                  <a:t>The </a:t>
                </a:r>
                <a:r>
                  <a:rPr lang="es-ES" sz="2400" dirty="0" err="1"/>
                  <a:t>detection</a:t>
                </a:r>
                <a:r>
                  <a:rPr lang="es-ES" sz="2400" dirty="0"/>
                  <a:t> </a:t>
                </a:r>
                <a:r>
                  <a:rPr lang="es-ES" sz="2400" dirty="0" err="1"/>
                  <a:t>system</a:t>
                </a:r>
                <a:r>
                  <a:rPr lang="es-ES" sz="2400" dirty="0"/>
                  <a:t> </a:t>
                </a:r>
                <a:r>
                  <a:rPr lang="es-ES" sz="2400" b="1" dirty="0" err="1"/>
                  <a:t>worked</a:t>
                </a:r>
                <a:r>
                  <a:rPr lang="es-ES" sz="2400" b="1" dirty="0"/>
                  <a:t> </a:t>
                </a:r>
                <a:r>
                  <a:rPr lang="es-ES" sz="2400" b="1" dirty="0" err="1"/>
                  <a:t>successfully</a:t>
                </a:r>
                <a:r>
                  <a:rPr lang="es-ES" sz="2400" b="1" dirty="0"/>
                  <a:t> </a:t>
                </a:r>
                <a:r>
                  <a:rPr lang="es-ES" sz="2400" dirty="0" err="1"/>
                  <a:t>for</a:t>
                </a:r>
                <a:r>
                  <a:rPr lang="es-ES" sz="2400" dirty="0"/>
                  <a:t> </a:t>
                </a:r>
                <a:r>
                  <a:rPr lang="es-ES" sz="2400" dirty="0" err="1"/>
                  <a:t>inverse</a:t>
                </a:r>
                <a:r>
                  <a:rPr lang="es-ES" sz="2400" dirty="0"/>
                  <a:t> </a:t>
                </a:r>
                <a:r>
                  <a:rPr lang="es-ES" sz="2400" dirty="0" err="1"/>
                  <a:t>kinematics</a:t>
                </a:r>
                <a:r>
                  <a:rPr lang="es-ES" sz="2400" dirty="0"/>
                  <a:t> </a:t>
                </a:r>
                <a:r>
                  <a:rPr lang="es-ES" sz="2400" dirty="0" err="1"/>
                  <a:t>reactions</a:t>
                </a:r>
                <a:r>
                  <a:rPr lang="es-ES" sz="2400" dirty="0"/>
                  <a:t>.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s-ES" sz="2400" b="1" dirty="0" err="1"/>
                  <a:t>Inverse</a:t>
                </a:r>
                <a:r>
                  <a:rPr lang="es-ES" sz="2400" b="1" dirty="0"/>
                  <a:t> </a:t>
                </a:r>
                <a:r>
                  <a:rPr lang="es-ES" sz="2400" b="1" dirty="0" err="1"/>
                  <a:t>kinematics</a:t>
                </a:r>
                <a:r>
                  <a:rPr lang="es-ES" sz="2400" b="1" dirty="0"/>
                  <a:t> </a:t>
                </a:r>
                <a:r>
                  <a:rPr lang="es-ES" sz="2400" dirty="0" err="1"/>
                  <a:t>is</a:t>
                </a:r>
                <a:r>
                  <a:rPr lang="es-ES" sz="2400" dirty="0"/>
                  <a:t> a </a:t>
                </a:r>
                <a:r>
                  <a:rPr lang="es-ES" sz="2400" dirty="0" err="1"/>
                  <a:t>powerful</a:t>
                </a:r>
                <a:r>
                  <a:rPr lang="es-ES" sz="2400" dirty="0"/>
                  <a:t> </a:t>
                </a:r>
                <a:r>
                  <a:rPr lang="es-ES" sz="2400" dirty="0" err="1"/>
                  <a:t>tool</a:t>
                </a:r>
                <a:r>
                  <a:rPr lang="es-ES" sz="2400" dirty="0"/>
                  <a:t> </a:t>
                </a:r>
                <a:r>
                  <a:rPr lang="es-ES" sz="2400" dirty="0" err="1"/>
                  <a:t>to</a:t>
                </a:r>
                <a:r>
                  <a:rPr lang="es-ES" sz="2400" dirty="0"/>
                  <a:t> </a:t>
                </a:r>
                <a:r>
                  <a:rPr lang="es-ES" sz="2400" dirty="0" err="1"/>
                  <a:t>study</a:t>
                </a:r>
                <a:r>
                  <a:rPr lang="es-ES" sz="2400" dirty="0"/>
                  <a:t> </a:t>
                </a:r>
                <a:r>
                  <a:rPr lang="es-ES" sz="2400" b="1" dirty="0" err="1"/>
                  <a:t>weakly-bound</a:t>
                </a:r>
                <a:r>
                  <a:rPr lang="es-ES" sz="2400" b="1" dirty="0"/>
                  <a:t> </a:t>
                </a:r>
                <a:r>
                  <a:rPr lang="es-ES" sz="2400" dirty="0"/>
                  <a:t>light </a:t>
                </a:r>
                <a:r>
                  <a:rPr lang="es-ES" sz="2400" dirty="0" err="1"/>
                  <a:t>nuclei</a:t>
                </a:r>
                <a:r>
                  <a:rPr lang="es-ES" sz="2400" dirty="0"/>
                  <a:t>, </a:t>
                </a:r>
                <a:r>
                  <a:rPr lang="es-ES" sz="2400" dirty="0" err="1"/>
                  <a:t>including</a:t>
                </a:r>
                <a:r>
                  <a:rPr lang="es-ES" sz="2400" dirty="0"/>
                  <a:t> </a:t>
                </a:r>
                <a:r>
                  <a:rPr lang="es-ES" sz="2400" b="1" dirty="0" err="1"/>
                  <a:t>excited</a:t>
                </a:r>
                <a:r>
                  <a:rPr lang="es-ES" sz="2400" b="1" dirty="0"/>
                  <a:t> and </a:t>
                </a:r>
                <a:r>
                  <a:rPr lang="es-ES" sz="2400" b="1" dirty="0" err="1"/>
                  <a:t>resonant</a:t>
                </a:r>
                <a:r>
                  <a:rPr lang="es-ES" sz="2400" b="1" dirty="0"/>
                  <a:t> </a:t>
                </a:r>
                <a:r>
                  <a:rPr lang="es-ES" sz="2400" b="1" dirty="0" err="1"/>
                  <a:t>states</a:t>
                </a:r>
                <a:r>
                  <a:rPr lang="es-ES" sz="2400" dirty="0"/>
                  <a:t>.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s-ES" sz="2400" dirty="0" err="1"/>
                  <a:t>The</a:t>
                </a:r>
                <a:r>
                  <a:rPr lang="es-ES" sz="2400" dirty="0"/>
                  <a:t> </a:t>
                </a:r>
                <a:r>
                  <a:rPr lang="es-ES" sz="2400" dirty="0" err="1"/>
                  <a:t>results</a:t>
                </a:r>
                <a:r>
                  <a:rPr lang="es-ES" sz="2400" dirty="0"/>
                  <a:t> </a:t>
                </a:r>
                <a:r>
                  <a:rPr lang="es-ES" sz="2400" dirty="0" err="1"/>
                  <a:t>obtained</a:t>
                </a:r>
                <a:r>
                  <a:rPr lang="es-ES" sz="2400" dirty="0"/>
                  <a:t> </a:t>
                </a:r>
                <a:r>
                  <a:rPr lang="es-ES" sz="2400" dirty="0" err="1"/>
                  <a:t>for</a:t>
                </a:r>
                <a:r>
                  <a:rPr lang="es-ES" sz="2400" dirty="0"/>
                  <a:t> </a:t>
                </a:r>
                <a:r>
                  <a:rPr lang="es-ES" sz="2400" dirty="0" err="1"/>
                  <a:t>the</a:t>
                </a:r>
                <a:r>
                  <a:rPr lang="es-ES" sz="2400" dirty="0"/>
                  <a:t> </a:t>
                </a:r>
                <a:r>
                  <a:rPr lang="en-GB" sz="2400" b="1" baseline="30000" dirty="0"/>
                  <a:t>22</a:t>
                </a:r>
                <a:r>
                  <a:rPr lang="es-ES" sz="2400" b="1" dirty="0"/>
                  <a:t>Ne</a:t>
                </a:r>
                <a:r>
                  <a:rPr lang="es-ES" sz="2400" dirty="0"/>
                  <a:t> and</a:t>
                </a:r>
                <a:r>
                  <a:rPr lang="en-GB" sz="2400" b="1" baseline="30000" dirty="0"/>
                  <a:t> 11</a:t>
                </a:r>
                <a:r>
                  <a:rPr lang="es-ES" sz="2400" b="1" dirty="0"/>
                  <a:t>Be </a:t>
                </a:r>
                <a:r>
                  <a:rPr lang="es-ES" sz="2400" dirty="0" err="1"/>
                  <a:t>on</a:t>
                </a:r>
                <a:r>
                  <a:rPr lang="es-ES" sz="2400" dirty="0"/>
                  <a:t> </a:t>
                </a:r>
                <a:r>
                  <a:rPr lang="es-ES" sz="2400" dirty="0" err="1"/>
                  <a:t>the</a:t>
                </a:r>
                <a:r>
                  <a:rPr lang="es-ES" sz="2400" dirty="0"/>
                  <a:t>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sz="2400" dirty="0"/>
                  <a:t> </a:t>
                </a:r>
                <a:r>
                  <a:rPr lang="es-ES" sz="2400" dirty="0" err="1"/>
                  <a:t>establish</a:t>
                </a:r>
                <a:r>
                  <a:rPr lang="es-ES" sz="2400" dirty="0"/>
                  <a:t> a </a:t>
                </a:r>
                <a:r>
                  <a:rPr lang="es-ES" sz="2400" dirty="0" err="1"/>
                  <a:t>basis</a:t>
                </a:r>
                <a:r>
                  <a:rPr lang="es-ES" sz="2400" dirty="0"/>
                  <a:t> </a:t>
                </a:r>
                <a:r>
                  <a:rPr lang="es-ES" sz="2400" dirty="0" err="1"/>
                  <a:t>for</a:t>
                </a:r>
                <a:r>
                  <a:rPr lang="es-ES" sz="2400" dirty="0"/>
                  <a:t> </a:t>
                </a:r>
                <a:r>
                  <a:rPr lang="es-ES" sz="2400" dirty="0" err="1"/>
                  <a:t>exploring</a:t>
                </a:r>
                <a:r>
                  <a:rPr lang="es-ES" sz="2400" dirty="0"/>
                  <a:t> </a:t>
                </a:r>
                <a:r>
                  <a:rPr lang="es-ES" sz="2400" dirty="0" err="1"/>
                  <a:t>the</a:t>
                </a:r>
                <a:r>
                  <a:rPr lang="es-ES" sz="2400" dirty="0"/>
                  <a:t> </a:t>
                </a:r>
                <a:r>
                  <a:rPr lang="en-GB" sz="2400" b="1" baseline="30000" dirty="0"/>
                  <a:t>13</a:t>
                </a:r>
                <a:r>
                  <a:rPr lang="es-ES" sz="2400" b="1" dirty="0"/>
                  <a:t>Be</a:t>
                </a:r>
                <a:r>
                  <a:rPr lang="es-ES" sz="2400" dirty="0"/>
                  <a:t> </a:t>
                </a:r>
                <a:r>
                  <a:rPr lang="es-ES" sz="2400" b="1" dirty="0" err="1"/>
                  <a:t>structure</a:t>
                </a:r>
                <a:r>
                  <a:rPr lang="es-ES" sz="2400" b="1" dirty="0"/>
                  <a:t>.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s-ES" sz="2400" dirty="0" err="1"/>
                  <a:t>The</a:t>
                </a:r>
                <a:r>
                  <a:rPr lang="es-ES" sz="2400" dirty="0"/>
                  <a:t> </a:t>
                </a:r>
                <a:r>
                  <a:rPr lang="es-ES" sz="2400" dirty="0" err="1"/>
                  <a:t>methodology</a:t>
                </a:r>
                <a:r>
                  <a:rPr lang="es-ES" sz="2400" dirty="0"/>
                  <a:t> </a:t>
                </a:r>
                <a:r>
                  <a:rPr lang="es-ES" sz="2400" dirty="0" err="1"/>
                  <a:t>used</a:t>
                </a:r>
                <a:r>
                  <a:rPr lang="es-ES" sz="2400" dirty="0"/>
                  <a:t> </a:t>
                </a:r>
                <a:r>
                  <a:rPr lang="es-ES" sz="2400" dirty="0" err="1"/>
                  <a:t>to</a:t>
                </a:r>
                <a:r>
                  <a:rPr lang="es-ES" sz="2400" dirty="0"/>
                  <a:t> </a:t>
                </a:r>
                <a:r>
                  <a:rPr lang="es-ES" sz="2400" dirty="0" err="1"/>
                  <a:t>obtain</a:t>
                </a:r>
                <a:r>
                  <a:rPr lang="es-ES" sz="2400" dirty="0"/>
                  <a:t> </a:t>
                </a:r>
                <a:r>
                  <a:rPr lang="es-ES" sz="2400" dirty="0" err="1"/>
                  <a:t>this</a:t>
                </a:r>
                <a:r>
                  <a:rPr lang="es-ES" sz="2400" dirty="0"/>
                  <a:t> </a:t>
                </a:r>
                <a:r>
                  <a:rPr lang="es-ES" sz="2400" dirty="0" err="1"/>
                  <a:t>results</a:t>
                </a:r>
                <a:r>
                  <a:rPr lang="es-ES" sz="2400" dirty="0"/>
                  <a:t> </a:t>
                </a:r>
                <a:r>
                  <a:rPr lang="es-ES" sz="2400" dirty="0" err="1"/>
                  <a:t>was</a:t>
                </a:r>
                <a:r>
                  <a:rPr lang="es-ES" sz="2400" dirty="0"/>
                  <a:t> </a:t>
                </a:r>
                <a:r>
                  <a:rPr lang="es-ES" sz="2400" dirty="0" err="1"/>
                  <a:t>succesfully</a:t>
                </a:r>
                <a:r>
                  <a:rPr lang="es-ES" sz="2400" dirty="0"/>
                  <a:t> </a:t>
                </a:r>
                <a:r>
                  <a:rPr lang="es-ES" sz="2400" dirty="0" err="1"/>
                  <a:t>validated</a:t>
                </a:r>
                <a:r>
                  <a:rPr lang="es-ES" sz="2400" dirty="0"/>
                  <a:t>, </a:t>
                </a:r>
                <a:r>
                  <a:rPr lang="es-ES" sz="2400" dirty="0" err="1"/>
                  <a:t>providing</a:t>
                </a:r>
                <a:r>
                  <a:rPr lang="es-ES" sz="2400" dirty="0"/>
                  <a:t> </a:t>
                </a:r>
                <a:r>
                  <a:rPr lang="es-ES" sz="2400" dirty="0" err="1"/>
                  <a:t>the</a:t>
                </a:r>
                <a:r>
                  <a:rPr lang="es-ES" sz="2400" dirty="0"/>
                  <a:t> </a:t>
                </a:r>
                <a:r>
                  <a:rPr lang="es-ES" sz="2400" dirty="0" err="1"/>
                  <a:t>confidence</a:t>
                </a:r>
                <a:r>
                  <a:rPr lang="es-ES" sz="2400" dirty="0"/>
                  <a:t> </a:t>
                </a:r>
                <a:r>
                  <a:rPr lang="es-ES" sz="2400" dirty="0" err="1"/>
                  <a:t>for</a:t>
                </a:r>
                <a:r>
                  <a:rPr lang="es-ES" sz="2400" dirty="0"/>
                  <a:t> </a:t>
                </a:r>
                <a:r>
                  <a:rPr lang="es-ES" sz="2400" dirty="0" err="1"/>
                  <a:t>its</a:t>
                </a:r>
                <a:r>
                  <a:rPr lang="es-ES" sz="2400" dirty="0"/>
                  <a:t> </a:t>
                </a:r>
                <a:r>
                  <a:rPr lang="es-ES" sz="2400" dirty="0" err="1"/>
                  <a:t>application</a:t>
                </a:r>
                <a:r>
                  <a:rPr lang="es-ES" sz="2400" dirty="0"/>
                  <a:t> </a:t>
                </a:r>
                <a:r>
                  <a:rPr lang="es-ES" sz="2400" dirty="0" err="1"/>
                  <a:t>with</a:t>
                </a:r>
                <a:r>
                  <a:rPr lang="es-ES" sz="2400" dirty="0"/>
                  <a:t> </a:t>
                </a:r>
                <a:r>
                  <a:rPr lang="es-ES" sz="2400" dirty="0" err="1"/>
                  <a:t>the</a:t>
                </a:r>
                <a:r>
                  <a:rPr lang="es-ES" sz="2400" dirty="0"/>
                  <a:t> </a:t>
                </a:r>
                <a:r>
                  <a:rPr lang="en-GB" sz="2400" b="1" baseline="30000" dirty="0"/>
                  <a:t>3</a:t>
                </a:r>
                <a:r>
                  <a:rPr lang="es-ES" sz="2400" b="1" dirty="0"/>
                  <a:t>H target.</a:t>
                </a:r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0D7D5AFD-8F8F-41A6-A672-0A39C2C07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6" y="1653751"/>
                <a:ext cx="9694506" cy="3046988"/>
              </a:xfrm>
              <a:prstGeom prst="rect">
                <a:avLst/>
              </a:prstGeom>
              <a:blipFill>
                <a:blip r:embed="rId5"/>
                <a:stretch>
                  <a:fillRect l="-817" t="-1600" r="-943" b="-36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8B1578FE-7D9B-4D3B-8DF6-1ED04F8272BE}"/>
              </a:ext>
            </a:extLst>
          </p:cNvPr>
          <p:cNvSpPr txBox="1"/>
          <p:nvPr/>
        </p:nvSpPr>
        <p:spPr>
          <a:xfrm>
            <a:off x="3518040" y="331075"/>
            <a:ext cx="8414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err="1"/>
              <a:t>Summary</a:t>
            </a:r>
            <a:r>
              <a:rPr lang="es-ES" sz="5400" b="1" dirty="0"/>
              <a:t> and </a:t>
            </a:r>
            <a:r>
              <a:rPr lang="es-ES" sz="5400" b="1" dirty="0" err="1"/>
              <a:t>Outlooks</a:t>
            </a:r>
            <a:endParaRPr lang="es-ES" sz="3600" b="1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8EFF19A-7F9F-4265-AC51-E3786197055D}"/>
              </a:ext>
            </a:extLst>
          </p:cNvPr>
          <p:cNvSpPr/>
          <p:nvPr/>
        </p:nvSpPr>
        <p:spPr>
          <a:xfrm>
            <a:off x="3258878" y="4838700"/>
            <a:ext cx="5842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err="1"/>
              <a:t>Thank</a:t>
            </a:r>
            <a:r>
              <a:rPr lang="es-ES" sz="3600" b="1" dirty="0"/>
              <a:t> </a:t>
            </a:r>
            <a:r>
              <a:rPr lang="es-ES" sz="3600" b="1" dirty="0" err="1"/>
              <a:t>you</a:t>
            </a:r>
            <a:r>
              <a:rPr lang="es-ES" sz="3600" b="1" dirty="0"/>
              <a:t> </a:t>
            </a:r>
            <a:r>
              <a:rPr lang="es-ES" sz="3600" b="1" dirty="0" err="1"/>
              <a:t>for</a:t>
            </a:r>
            <a:r>
              <a:rPr lang="es-ES" sz="3600" b="1" dirty="0"/>
              <a:t> </a:t>
            </a:r>
            <a:r>
              <a:rPr lang="es-ES" sz="3600" b="1" dirty="0" err="1"/>
              <a:t>your</a:t>
            </a:r>
            <a:r>
              <a:rPr lang="es-ES" sz="3600" b="1" dirty="0"/>
              <a:t> </a:t>
            </a:r>
            <a:r>
              <a:rPr lang="es-ES" sz="3600" b="1" dirty="0" err="1"/>
              <a:t>attention</a:t>
            </a:r>
            <a:r>
              <a:rPr lang="es-ES" sz="3600" b="1" dirty="0"/>
              <a:t>!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D163DD2-8141-4316-AB33-AE62097EA9E4}"/>
              </a:ext>
            </a:extLst>
          </p:cNvPr>
          <p:cNvSpPr/>
          <p:nvPr/>
        </p:nvSpPr>
        <p:spPr>
          <a:xfrm>
            <a:off x="4543684" y="5636881"/>
            <a:ext cx="31046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err="1"/>
              <a:t>Any</a:t>
            </a:r>
            <a:r>
              <a:rPr lang="es-ES" sz="3600" b="1" dirty="0"/>
              <a:t> </a:t>
            </a:r>
            <a:r>
              <a:rPr lang="es-ES" sz="3600" b="1" dirty="0" err="1"/>
              <a:t>questions</a:t>
            </a:r>
            <a:r>
              <a:rPr lang="es-ES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643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Atomic nucleus - Wikipedia">
            <a:extLst>
              <a:ext uri="{FF2B5EF4-FFF2-40B4-BE49-F238E27FC236}">
                <a16:creationId xmlns:a16="http://schemas.microsoft.com/office/drawing/2014/main" id="{654B4B0B-7675-4CDC-90A6-EE876F7D2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07" y="2321269"/>
            <a:ext cx="913072" cy="9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B973442C-DCA5-496C-A75C-D4D110DA9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33623">
            <a:off x="5270438" y="3037941"/>
            <a:ext cx="447675" cy="739438"/>
          </a:xfrm>
          <a:prstGeom prst="rect">
            <a:avLst/>
          </a:prstGeom>
        </p:spPr>
      </p:pic>
      <p:pic>
        <p:nvPicPr>
          <p:cNvPr id="26" name="Marcador de contenido 25">
            <a:extLst>
              <a:ext uri="{FF2B5EF4-FFF2-40B4-BE49-F238E27FC236}">
                <a16:creationId xmlns:a16="http://schemas.microsoft.com/office/drawing/2014/main" id="{6825AD69-2FD0-41DE-B6FC-47F8CEA0A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0271" y="1841487"/>
            <a:ext cx="1323975" cy="1219200"/>
          </a:xfrm>
          <a:prstGeom prst="rect">
            <a:avLst/>
          </a:prstGeom>
        </p:spPr>
      </p:pic>
      <p:grpSp>
        <p:nvGrpSpPr>
          <p:cNvPr id="31" name="Grupo 30">
            <a:extLst>
              <a:ext uri="{FF2B5EF4-FFF2-40B4-BE49-F238E27FC236}">
                <a16:creationId xmlns:a16="http://schemas.microsoft.com/office/drawing/2014/main" id="{82F9F8AB-FEDB-4B72-85D8-D994F2C9C734}"/>
              </a:ext>
            </a:extLst>
          </p:cNvPr>
          <p:cNvGrpSpPr/>
          <p:nvPr/>
        </p:nvGrpSpPr>
        <p:grpSpPr>
          <a:xfrm>
            <a:off x="3422285" y="1728515"/>
            <a:ext cx="1103264" cy="522638"/>
            <a:chOff x="4083697" y="1498444"/>
            <a:chExt cx="1103264" cy="522638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B83E458-2365-4025-A14A-B23658169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3697" y="1498444"/>
              <a:ext cx="537156" cy="522638"/>
            </a:xfrm>
            <a:prstGeom prst="rect">
              <a:avLst/>
            </a:prstGeom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7D0C09E-408A-4285-BDA4-90608C0ACEFB}"/>
                </a:ext>
              </a:extLst>
            </p:cNvPr>
            <p:cNvSpPr txBox="1"/>
            <p:nvPr/>
          </p:nvSpPr>
          <p:spPr>
            <a:xfrm>
              <a:off x="4211823" y="1545193"/>
              <a:ext cx="975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P</a:t>
              </a: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41DC35AC-3CE3-47A2-BA3D-1D4576E1125E}"/>
              </a:ext>
            </a:extLst>
          </p:cNvPr>
          <p:cNvGrpSpPr/>
          <p:nvPr/>
        </p:nvGrpSpPr>
        <p:grpSpPr>
          <a:xfrm>
            <a:off x="4411033" y="1729440"/>
            <a:ext cx="1209653" cy="788677"/>
            <a:chOff x="4224420" y="2169575"/>
            <a:chExt cx="1209653" cy="788677"/>
          </a:xfrm>
        </p:grpSpPr>
        <p:pic>
          <p:nvPicPr>
            <p:cNvPr id="11272" name="Picture 8" descr="Imágenes de Bola amarilla alegria - Descarga gratuita en Freepik">
              <a:extLst>
                <a:ext uri="{FF2B5EF4-FFF2-40B4-BE49-F238E27FC236}">
                  <a16:creationId xmlns:a16="http://schemas.microsoft.com/office/drawing/2014/main" id="{7944DA1F-8C96-417B-990E-A19A425F0B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420" y="2169575"/>
              <a:ext cx="788677" cy="788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ACA7CAC9-3659-4A93-BB58-E617AF78178F}"/>
                </a:ext>
              </a:extLst>
            </p:cNvPr>
            <p:cNvSpPr txBox="1"/>
            <p:nvPr/>
          </p:nvSpPr>
          <p:spPr>
            <a:xfrm>
              <a:off x="4458935" y="2349655"/>
              <a:ext cx="975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n</a:t>
              </a:r>
            </a:p>
          </p:txBody>
        </p:sp>
      </p:grpSp>
      <p:pic>
        <p:nvPicPr>
          <p:cNvPr id="2050" name="Picture 2" descr="Consejo Superior de Investigaciones Científicas - La Noche Europea de los  Investigadores">
            <a:extLst>
              <a:ext uri="{FF2B5EF4-FFF2-40B4-BE49-F238E27FC236}">
                <a16:creationId xmlns:a16="http://schemas.microsoft.com/office/drawing/2014/main" id="{F1846EBB-9B9F-4908-AAD4-7681CA91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13"/>
            <a:ext cx="2992580" cy="19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E09ECD1-8243-4877-9641-C93FB2AC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99" y="5445610"/>
            <a:ext cx="1285409" cy="110866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tituto de Estructura de la Materia">
            <a:extLst>
              <a:ext uri="{FF2B5EF4-FFF2-40B4-BE49-F238E27FC236}">
                <a16:creationId xmlns:a16="http://schemas.microsoft.com/office/drawing/2014/main" id="{EC386ED7-2174-4CC9-9412-C78A1DAB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2" y="5985164"/>
            <a:ext cx="1551708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AEAF06E-4C6E-4DE9-BE36-A2E393D77499}"/>
              </a:ext>
            </a:extLst>
          </p:cNvPr>
          <p:cNvSpPr/>
          <p:nvPr/>
        </p:nvSpPr>
        <p:spPr>
          <a:xfrm>
            <a:off x="3258878" y="1192086"/>
            <a:ext cx="8084311" cy="124639"/>
          </a:xfrm>
          <a:prstGeom prst="rect">
            <a:avLst/>
          </a:prstGeom>
          <a:gradFill flip="none" rotWithShape="1">
            <a:gsLst>
              <a:gs pos="70000">
                <a:schemeClr val="accent2">
                  <a:lumMod val="60000"/>
                  <a:lumOff val="40000"/>
                </a:schemeClr>
              </a:gs>
              <a:gs pos="18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9199785-5018-429C-9D67-90E29A246C97}"/>
              </a:ext>
            </a:extLst>
          </p:cNvPr>
          <p:cNvSpPr txBox="1"/>
          <p:nvPr/>
        </p:nvSpPr>
        <p:spPr>
          <a:xfrm>
            <a:off x="3518041" y="331075"/>
            <a:ext cx="5896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IS690 </a:t>
            </a:r>
            <a:r>
              <a:rPr lang="es-ES" sz="5400" b="1" dirty="0" err="1"/>
              <a:t>Experiment</a:t>
            </a:r>
            <a:endParaRPr lang="es-ES" sz="36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099E2E-1EA5-46C5-B736-397205703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63" y="1929799"/>
            <a:ext cx="5487822" cy="351581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9BB8B05-47F6-48A5-BE0E-D87833160BDE}"/>
              </a:ext>
            </a:extLst>
          </p:cNvPr>
          <p:cNvSpPr txBox="1"/>
          <p:nvPr/>
        </p:nvSpPr>
        <p:spPr>
          <a:xfrm>
            <a:off x="6362627" y="5445610"/>
            <a:ext cx="7160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Scattering</a:t>
            </a:r>
            <a:r>
              <a:rPr lang="es-ES" b="1" dirty="0"/>
              <a:t> </a:t>
            </a:r>
            <a:r>
              <a:rPr lang="es-ES" b="1" dirty="0" err="1"/>
              <a:t>Experiment</a:t>
            </a:r>
            <a:r>
              <a:rPr lang="es-ES" b="1" dirty="0"/>
              <a:t> </a:t>
            </a:r>
            <a:r>
              <a:rPr lang="es-ES" b="1" dirty="0" err="1"/>
              <a:t>Chamber</a:t>
            </a:r>
            <a:r>
              <a:rPr lang="es-ES" b="1" dirty="0"/>
              <a:t> (SEC) at ISOLDE (CERN)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D11676F3-460B-4146-B40B-E4F44DCFE9D0}"/>
              </a:ext>
            </a:extLst>
          </p:cNvPr>
          <p:cNvCxnSpPr>
            <a:cxnSpLocks/>
          </p:cNvCxnSpPr>
          <p:nvPr/>
        </p:nvCxnSpPr>
        <p:spPr>
          <a:xfrm>
            <a:off x="1127181" y="2349469"/>
            <a:ext cx="691454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BD333A8-A26A-4952-91BF-847375B6A881}"/>
              </a:ext>
            </a:extLst>
          </p:cNvPr>
          <p:cNvSpPr txBox="1"/>
          <p:nvPr/>
        </p:nvSpPr>
        <p:spPr>
          <a:xfrm>
            <a:off x="231688" y="1419099"/>
            <a:ext cx="167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5,4 </a:t>
            </a:r>
            <a:r>
              <a:rPr lang="es-ES" b="1" dirty="0" err="1"/>
              <a:t>MeV</a:t>
            </a:r>
            <a:r>
              <a:rPr lang="es-ES" b="1" dirty="0"/>
              <a:t>/u</a:t>
            </a:r>
          </a:p>
        </p:txBody>
      </p:sp>
      <p:sp>
        <p:nvSpPr>
          <p:cNvPr id="15" name="Diagrama de flujo: datos 14">
            <a:extLst>
              <a:ext uri="{FF2B5EF4-FFF2-40B4-BE49-F238E27FC236}">
                <a16:creationId xmlns:a16="http://schemas.microsoft.com/office/drawing/2014/main" id="{58E59FDF-A782-4026-9640-C80D865C73C2}"/>
              </a:ext>
            </a:extLst>
          </p:cNvPr>
          <p:cNvSpPr/>
          <p:nvPr/>
        </p:nvSpPr>
        <p:spPr>
          <a:xfrm rot="5111907">
            <a:off x="1619780" y="1822145"/>
            <a:ext cx="1480354" cy="962106"/>
          </a:xfrm>
          <a:prstGeom prst="flowChartInputOutput">
            <a:avLst/>
          </a:prstGeom>
          <a:solidFill>
            <a:schemeClr val="accent3">
              <a:alpha val="4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349FFE06-BABD-491D-B933-AB55F28DB735}"/>
              </a:ext>
            </a:extLst>
          </p:cNvPr>
          <p:cNvCxnSpPr>
            <a:cxnSpLocks/>
            <a:stCxn id="11268" idx="3"/>
          </p:cNvCxnSpPr>
          <p:nvPr/>
        </p:nvCxnSpPr>
        <p:spPr>
          <a:xfrm flipV="1">
            <a:off x="2780159" y="2123779"/>
            <a:ext cx="642126" cy="189735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ED206245-9A51-4A98-AA46-9336CA0E9C06}"/>
              </a:ext>
            </a:extLst>
          </p:cNvPr>
          <p:cNvCxnSpPr>
            <a:cxnSpLocks/>
          </p:cNvCxnSpPr>
          <p:nvPr/>
        </p:nvCxnSpPr>
        <p:spPr>
          <a:xfrm>
            <a:off x="2774357" y="2518117"/>
            <a:ext cx="475459" cy="13344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514B360-16FB-46DF-8A7D-6B16B87CA298}"/>
              </a:ext>
            </a:extLst>
          </p:cNvPr>
          <p:cNvSpPr txBox="1"/>
          <p:nvPr/>
        </p:nvSpPr>
        <p:spPr>
          <a:xfrm>
            <a:off x="416142" y="2892395"/>
            <a:ext cx="167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baseline="30000" dirty="0"/>
              <a:t>11</a:t>
            </a:r>
            <a:r>
              <a:rPr lang="es-ES" b="1" dirty="0"/>
              <a:t>Be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63DC628-A166-4BC9-A3DF-7618BAF78FBF}"/>
              </a:ext>
            </a:extLst>
          </p:cNvPr>
          <p:cNvSpPr txBox="1"/>
          <p:nvPr/>
        </p:nvSpPr>
        <p:spPr>
          <a:xfrm>
            <a:off x="3143111" y="3196501"/>
            <a:ext cx="167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baseline="30000" dirty="0"/>
              <a:t>13</a:t>
            </a:r>
            <a:r>
              <a:rPr lang="es-ES" b="1" dirty="0"/>
              <a:t>Be</a:t>
            </a: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25D4B72B-B9AA-4709-81FD-F41A1841DCE9}"/>
              </a:ext>
            </a:extLst>
          </p:cNvPr>
          <p:cNvCxnSpPr>
            <a:cxnSpLocks/>
          </p:cNvCxnSpPr>
          <p:nvPr/>
        </p:nvCxnSpPr>
        <p:spPr>
          <a:xfrm flipV="1">
            <a:off x="4130549" y="2303198"/>
            <a:ext cx="422459" cy="213261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6" descr="Atomic nucleus - Wikipedia">
            <a:extLst>
              <a:ext uri="{FF2B5EF4-FFF2-40B4-BE49-F238E27FC236}">
                <a16:creationId xmlns:a16="http://schemas.microsoft.com/office/drawing/2014/main" id="{C7983A53-E71E-4E61-8467-E950D69A2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848" y="2656396"/>
            <a:ext cx="913072" cy="9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E5D42AF0-A077-455F-8F49-577CD5F13900}"/>
              </a:ext>
            </a:extLst>
          </p:cNvPr>
          <p:cNvCxnSpPr>
            <a:cxnSpLocks/>
          </p:cNvCxnSpPr>
          <p:nvPr/>
        </p:nvCxnSpPr>
        <p:spPr>
          <a:xfrm>
            <a:off x="4014976" y="2897261"/>
            <a:ext cx="311375" cy="164995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>
            <a:extLst>
              <a:ext uri="{FF2B5EF4-FFF2-40B4-BE49-F238E27FC236}">
                <a16:creationId xmlns:a16="http://schemas.microsoft.com/office/drawing/2014/main" id="{B64F4CAE-9768-4709-B5CE-C067444E2335}"/>
              </a:ext>
            </a:extLst>
          </p:cNvPr>
          <p:cNvSpPr txBox="1"/>
          <p:nvPr/>
        </p:nvSpPr>
        <p:spPr>
          <a:xfrm>
            <a:off x="4222875" y="3533926"/>
            <a:ext cx="167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baseline="30000" dirty="0"/>
              <a:t>12</a:t>
            </a:r>
            <a:r>
              <a:rPr lang="es-ES" b="1" dirty="0"/>
              <a:t>Be*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5FFF8F99-174E-4B03-8F35-04ECDE126073}"/>
              </a:ext>
            </a:extLst>
          </p:cNvPr>
          <p:cNvSpPr txBox="1"/>
          <p:nvPr/>
        </p:nvSpPr>
        <p:spPr>
          <a:xfrm rot="1230962">
            <a:off x="5411679" y="2734368"/>
            <a:ext cx="622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C00000"/>
                </a:solidFill>
              </a:rPr>
              <a:t>ɣ</a:t>
            </a:r>
          </a:p>
        </p:txBody>
      </p:sp>
      <p:pic>
        <p:nvPicPr>
          <p:cNvPr id="11276" name="Picture 12">
            <a:extLst>
              <a:ext uri="{FF2B5EF4-FFF2-40B4-BE49-F238E27FC236}">
                <a16:creationId xmlns:a16="http://schemas.microsoft.com/office/drawing/2014/main" id="{7F60DC19-D687-4F09-9FF9-2E55E9587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36" y="1624866"/>
            <a:ext cx="2533248" cy="14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2D954CF8-0A1E-451B-A3AD-68E68B858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83" y="2001221"/>
            <a:ext cx="906376" cy="62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uadroTexto 55">
            <a:extLst>
              <a:ext uri="{FF2B5EF4-FFF2-40B4-BE49-F238E27FC236}">
                <a16:creationId xmlns:a16="http://schemas.microsoft.com/office/drawing/2014/main" id="{D03D8630-3F91-4201-B9D0-986FEBAE84C7}"/>
              </a:ext>
            </a:extLst>
          </p:cNvPr>
          <p:cNvSpPr txBox="1"/>
          <p:nvPr/>
        </p:nvSpPr>
        <p:spPr>
          <a:xfrm>
            <a:off x="1875512" y="3073077"/>
            <a:ext cx="113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baseline="30000" dirty="0"/>
              <a:t>3</a:t>
            </a:r>
            <a:r>
              <a:rPr lang="es-ES" b="1" dirty="0"/>
              <a:t>H/Ti </a:t>
            </a:r>
            <a:r>
              <a:rPr lang="es-ES" b="1" dirty="0" err="1"/>
              <a:t>foil</a:t>
            </a:r>
            <a:endParaRPr lang="es-ES" b="1" dirty="0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799EFF5E-08BF-454A-BC44-5995FEE43E06}"/>
              </a:ext>
            </a:extLst>
          </p:cNvPr>
          <p:cNvSpPr txBox="1"/>
          <p:nvPr/>
        </p:nvSpPr>
        <p:spPr>
          <a:xfrm>
            <a:off x="343342" y="3830732"/>
            <a:ext cx="5942242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main target consists of a 12 × 5 mm, </a:t>
            </a:r>
            <a:r>
              <a:rPr lang="en-US" b="1" dirty="0"/>
              <a:t>1 µm-thick </a:t>
            </a:r>
            <a:r>
              <a:rPr lang="en-US" dirty="0" err="1"/>
              <a:t>Ti</a:t>
            </a:r>
            <a:r>
              <a:rPr lang="en-US" dirty="0"/>
              <a:t> foil loaded with </a:t>
            </a:r>
            <a:r>
              <a:rPr lang="en-US" b="1" dirty="0"/>
              <a:t>tritium</a:t>
            </a:r>
            <a:r>
              <a:rPr lang="en-US" dirty="0"/>
              <a:t> </a:t>
            </a:r>
            <a:r>
              <a:rPr lang="en-US" b="1" dirty="0"/>
              <a:t>(³H/</a:t>
            </a:r>
            <a:r>
              <a:rPr lang="en-US" b="1" dirty="0" err="1"/>
              <a:t>Ti</a:t>
            </a:r>
            <a:r>
              <a:rPr lang="en-US" b="1" dirty="0"/>
              <a:t> ≈ 0.4).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activity</a:t>
            </a:r>
            <a:r>
              <a:rPr lang="en-US" dirty="0"/>
              <a:t> of the source is </a:t>
            </a:r>
            <a:r>
              <a:rPr lang="en-US" b="1" dirty="0"/>
              <a:t>3,38 </a:t>
            </a:r>
            <a:r>
              <a:rPr lang="en-US" b="1" dirty="0" err="1"/>
              <a:t>GBq</a:t>
            </a:r>
            <a:r>
              <a:rPr lang="en-US" b="1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We aim to study the </a:t>
            </a:r>
            <a:r>
              <a:rPr lang="en-US" b="1" dirty="0"/>
              <a:t>angular distribution of the proton </a:t>
            </a:r>
            <a:r>
              <a:rPr lang="en-US" dirty="0"/>
              <a:t>and  the </a:t>
            </a:r>
            <a:r>
              <a:rPr lang="en-US" b="1" dirty="0"/>
              <a:t>gamma spectrum</a:t>
            </a:r>
            <a:r>
              <a:rPr lang="en-US" dirty="0"/>
              <a:t> to characterize the </a:t>
            </a:r>
            <a:r>
              <a:rPr lang="en-US" b="1" dirty="0"/>
              <a:t>high excited states.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22935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sejo Superior de Investigaciones Científicas - La Noche Europea de los  Investigadores">
            <a:extLst>
              <a:ext uri="{FF2B5EF4-FFF2-40B4-BE49-F238E27FC236}">
                <a16:creationId xmlns:a16="http://schemas.microsoft.com/office/drawing/2014/main" id="{F1846EBB-9B9F-4908-AAD4-7681CA91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13"/>
            <a:ext cx="2992580" cy="19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8A5F5C5-C353-4B7F-A81C-65425AB08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42" y="1604432"/>
            <a:ext cx="4467142" cy="347444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E09ECD1-8243-4877-9641-C93FB2AC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99" y="5445610"/>
            <a:ext cx="1285409" cy="110866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tituto de Estructura de la Materia">
            <a:extLst>
              <a:ext uri="{FF2B5EF4-FFF2-40B4-BE49-F238E27FC236}">
                <a16:creationId xmlns:a16="http://schemas.microsoft.com/office/drawing/2014/main" id="{EC386ED7-2174-4CC9-9412-C78A1DAB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2" y="5985164"/>
            <a:ext cx="1551708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AEAF06E-4C6E-4DE9-BE36-A2E393D77499}"/>
              </a:ext>
            </a:extLst>
          </p:cNvPr>
          <p:cNvSpPr/>
          <p:nvPr/>
        </p:nvSpPr>
        <p:spPr>
          <a:xfrm>
            <a:off x="3258878" y="1192086"/>
            <a:ext cx="8084311" cy="124639"/>
          </a:xfrm>
          <a:prstGeom prst="rect">
            <a:avLst/>
          </a:prstGeom>
          <a:gradFill flip="none" rotWithShape="1">
            <a:gsLst>
              <a:gs pos="70000">
                <a:schemeClr val="accent2">
                  <a:lumMod val="60000"/>
                  <a:lumOff val="40000"/>
                </a:schemeClr>
              </a:gs>
              <a:gs pos="18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FDA23F-EAC0-4076-8271-6529CD2497BA}"/>
              </a:ext>
            </a:extLst>
          </p:cNvPr>
          <p:cNvSpPr txBox="1"/>
          <p:nvPr/>
        </p:nvSpPr>
        <p:spPr>
          <a:xfrm>
            <a:off x="3518040" y="331075"/>
            <a:ext cx="8084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/>
              <a:t>Set-Up </a:t>
            </a:r>
            <a:r>
              <a:rPr lang="es-ES" sz="5400" dirty="0" err="1"/>
              <a:t>Requirements</a:t>
            </a:r>
            <a:endParaRPr lang="es-ES" sz="36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FB1DAED-721D-4803-A45D-9F936ABD3903}"/>
              </a:ext>
            </a:extLst>
          </p:cNvPr>
          <p:cNvSpPr txBox="1"/>
          <p:nvPr/>
        </p:nvSpPr>
        <p:spPr>
          <a:xfrm>
            <a:off x="1496290" y="5078876"/>
            <a:ext cx="3710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Cross </a:t>
            </a:r>
            <a:r>
              <a:rPr lang="es-ES" b="1" dirty="0" err="1"/>
              <a:t>sections</a:t>
            </a:r>
            <a:r>
              <a:rPr lang="es-ES" b="1" dirty="0"/>
              <a:t> </a:t>
            </a:r>
            <a:r>
              <a:rPr lang="es-ES" b="1" dirty="0" err="1"/>
              <a:t>calculations</a:t>
            </a:r>
            <a:r>
              <a:rPr lang="es-ES" b="1" dirty="0"/>
              <a:t> done </a:t>
            </a:r>
            <a:r>
              <a:rPr lang="es-ES" b="1" dirty="0" err="1"/>
              <a:t>by</a:t>
            </a:r>
            <a:r>
              <a:rPr lang="es-ES" b="1" dirty="0"/>
              <a:t> A. Moro and JA Lay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58A4275-D741-4088-AA13-31E0D7A00D49}"/>
              </a:ext>
            </a:extLst>
          </p:cNvPr>
          <p:cNvSpPr txBox="1"/>
          <p:nvPr/>
        </p:nvSpPr>
        <p:spPr>
          <a:xfrm>
            <a:off x="6667500" y="5019583"/>
            <a:ext cx="4853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err="1"/>
              <a:t>Kinematic</a:t>
            </a:r>
            <a:r>
              <a:rPr lang="es-ES" b="1" dirty="0"/>
              <a:t> Curves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two</a:t>
            </a:r>
            <a:r>
              <a:rPr lang="es-ES" b="1" dirty="0"/>
              <a:t> </a:t>
            </a:r>
            <a:r>
              <a:rPr lang="es-ES" b="1" dirty="0" err="1"/>
              <a:t>body</a:t>
            </a:r>
            <a:r>
              <a:rPr lang="es-ES" b="1" dirty="0"/>
              <a:t> </a:t>
            </a:r>
            <a:r>
              <a:rPr lang="es-ES" b="1" dirty="0" err="1"/>
              <a:t>reactions</a:t>
            </a:r>
            <a:r>
              <a:rPr lang="es-ES" b="1" dirty="0"/>
              <a:t> </a:t>
            </a:r>
            <a:r>
              <a:rPr lang="es-ES" b="1" dirty="0" err="1"/>
              <a:t>channels</a:t>
            </a:r>
            <a:endParaRPr lang="es-ES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D3EF96C-E05F-41D4-8C60-E2322686C79B}"/>
              </a:ext>
            </a:extLst>
          </p:cNvPr>
          <p:cNvSpPr txBox="1"/>
          <p:nvPr/>
        </p:nvSpPr>
        <p:spPr>
          <a:xfrm>
            <a:off x="1387237" y="2092421"/>
            <a:ext cx="282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/>
              <a:t>t(</a:t>
            </a:r>
            <a:r>
              <a:rPr lang="en-GB" sz="1600" b="1" baseline="30000" dirty="0"/>
              <a:t>11</a:t>
            </a:r>
            <a:r>
              <a:rPr lang="es-ES" sz="1600" b="1" dirty="0"/>
              <a:t>Be,</a:t>
            </a:r>
            <a:r>
              <a:rPr lang="en-GB" sz="1600" b="1" baseline="30000" dirty="0"/>
              <a:t> 13</a:t>
            </a:r>
            <a:r>
              <a:rPr lang="es-ES" sz="1600" b="1" dirty="0"/>
              <a:t>Be)p @ 5.4 </a:t>
            </a:r>
            <a:r>
              <a:rPr lang="es-ES" sz="1600" b="1" dirty="0" err="1"/>
              <a:t>MeV</a:t>
            </a:r>
            <a:r>
              <a:rPr lang="es-ES" sz="1600" b="1" dirty="0"/>
              <a:t>/u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F989FB1D-3A2F-4C89-95EE-4AA2E8AAE8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7812" y="1573655"/>
            <a:ext cx="4350353" cy="338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84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sejo Superior de Investigaciones Científicas - La Noche Europea de los  Investigadores">
            <a:extLst>
              <a:ext uri="{FF2B5EF4-FFF2-40B4-BE49-F238E27FC236}">
                <a16:creationId xmlns:a16="http://schemas.microsoft.com/office/drawing/2014/main" id="{F1846EBB-9B9F-4908-AAD4-7681CA91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13"/>
            <a:ext cx="2992580" cy="19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E09ECD1-8243-4877-9641-C93FB2AC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99" y="5445610"/>
            <a:ext cx="1285409" cy="110866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tituto de Estructura de la Materia">
            <a:extLst>
              <a:ext uri="{FF2B5EF4-FFF2-40B4-BE49-F238E27FC236}">
                <a16:creationId xmlns:a16="http://schemas.microsoft.com/office/drawing/2014/main" id="{EC386ED7-2174-4CC9-9412-C78A1DAB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2" y="5985164"/>
            <a:ext cx="1551708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AEAF06E-4C6E-4DE9-BE36-A2E393D77499}"/>
              </a:ext>
            </a:extLst>
          </p:cNvPr>
          <p:cNvSpPr/>
          <p:nvPr/>
        </p:nvSpPr>
        <p:spPr>
          <a:xfrm>
            <a:off x="3258878" y="1192086"/>
            <a:ext cx="8084311" cy="124639"/>
          </a:xfrm>
          <a:prstGeom prst="rect">
            <a:avLst/>
          </a:prstGeom>
          <a:gradFill flip="none" rotWithShape="1">
            <a:gsLst>
              <a:gs pos="70000">
                <a:schemeClr val="accent2">
                  <a:lumMod val="60000"/>
                  <a:lumOff val="40000"/>
                </a:schemeClr>
              </a:gs>
              <a:gs pos="18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A96EEDC-5C1B-48B9-B314-43C19BE60DC3}"/>
              </a:ext>
            </a:extLst>
          </p:cNvPr>
          <p:cNvSpPr txBox="1"/>
          <p:nvPr/>
        </p:nvSpPr>
        <p:spPr>
          <a:xfrm>
            <a:off x="3518041" y="331075"/>
            <a:ext cx="6899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Set-Up</a:t>
            </a:r>
            <a:endParaRPr lang="es-ES" sz="36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EF3138-93AC-4AB1-AAD4-873E0C5DDC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075" y="2115416"/>
            <a:ext cx="7386577" cy="3851658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1643E5C6-8D6D-4B14-9ED1-6350D0A350E1}"/>
              </a:ext>
            </a:extLst>
          </p:cNvPr>
          <p:cNvCxnSpPr>
            <a:cxnSpLocks/>
          </p:cNvCxnSpPr>
          <p:nvPr/>
        </p:nvCxnSpPr>
        <p:spPr>
          <a:xfrm>
            <a:off x="544337" y="4202167"/>
            <a:ext cx="3339317" cy="1"/>
          </a:xfrm>
          <a:prstGeom prst="straightConnector1">
            <a:avLst/>
          </a:prstGeom>
          <a:ln w="730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F24542B-6961-453A-9DF7-686225EB4156}"/>
              </a:ext>
            </a:extLst>
          </p:cNvPr>
          <p:cNvSpPr txBox="1"/>
          <p:nvPr/>
        </p:nvSpPr>
        <p:spPr>
          <a:xfrm>
            <a:off x="544337" y="3749419"/>
            <a:ext cx="239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11Be⁴⁺ @ 5,4 </a:t>
            </a:r>
            <a:r>
              <a:rPr lang="es-ES" b="1" dirty="0" err="1"/>
              <a:t>MeV</a:t>
            </a:r>
            <a:r>
              <a:rPr lang="es-ES" b="1" dirty="0"/>
              <a:t>/u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16E85A4E-25DE-40FE-85CD-D99CAEF8CBE2}"/>
              </a:ext>
            </a:extLst>
          </p:cNvPr>
          <p:cNvCxnSpPr>
            <a:cxnSpLocks/>
          </p:cNvCxnSpPr>
          <p:nvPr/>
        </p:nvCxnSpPr>
        <p:spPr>
          <a:xfrm>
            <a:off x="5866253" y="2097451"/>
            <a:ext cx="0" cy="1943794"/>
          </a:xfrm>
          <a:prstGeom prst="straightConnector1">
            <a:avLst/>
          </a:prstGeom>
          <a:ln w="730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0DF35A46-0345-432F-B016-BD4E57A676BF}"/>
              </a:ext>
            </a:extLst>
          </p:cNvPr>
          <p:cNvCxnSpPr>
            <a:cxnSpLocks/>
          </p:cNvCxnSpPr>
          <p:nvPr/>
        </p:nvCxnSpPr>
        <p:spPr>
          <a:xfrm>
            <a:off x="8531353" y="4068244"/>
            <a:ext cx="2327693" cy="0"/>
          </a:xfrm>
          <a:prstGeom prst="straightConnector1">
            <a:avLst/>
          </a:prstGeom>
          <a:ln w="730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9FE57A7-7932-4CF6-9471-3BF729102ABA}"/>
              </a:ext>
            </a:extLst>
          </p:cNvPr>
          <p:cNvSpPr txBox="1"/>
          <p:nvPr/>
        </p:nvSpPr>
        <p:spPr>
          <a:xfrm>
            <a:off x="10863785" y="3856579"/>
            <a:ext cx="132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BeamDump</a:t>
            </a:r>
            <a:endParaRPr lang="es-ES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CB74484-E6E2-4BD2-A39B-01DA62F564F0}"/>
              </a:ext>
            </a:extLst>
          </p:cNvPr>
          <p:cNvSpPr txBox="1"/>
          <p:nvPr/>
        </p:nvSpPr>
        <p:spPr>
          <a:xfrm>
            <a:off x="5522257" y="1719137"/>
            <a:ext cx="239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Target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AFB9F6F-5011-440A-9EC4-9E98C6A424B3}"/>
              </a:ext>
            </a:extLst>
          </p:cNvPr>
          <p:cNvSpPr txBox="1"/>
          <p:nvPr/>
        </p:nvSpPr>
        <p:spPr>
          <a:xfrm>
            <a:off x="4812342" y="6050490"/>
            <a:ext cx="344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IS690 experimental Set-Up</a:t>
            </a:r>
          </a:p>
        </p:txBody>
      </p:sp>
    </p:spTree>
    <p:extLst>
      <p:ext uri="{BB962C8B-B14F-4D97-AF65-F5344CB8AC3E}">
        <p14:creationId xmlns:p14="http://schemas.microsoft.com/office/powerpoint/2010/main" val="3162310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sejo Superior de Investigaciones Científicas - La Noche Europea de los  Investigadores">
            <a:extLst>
              <a:ext uri="{FF2B5EF4-FFF2-40B4-BE49-F238E27FC236}">
                <a16:creationId xmlns:a16="http://schemas.microsoft.com/office/drawing/2014/main" id="{F1846EBB-9B9F-4908-AAD4-7681CA91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13"/>
            <a:ext cx="2992580" cy="19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E09ECD1-8243-4877-9641-C93FB2AC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99" y="5445610"/>
            <a:ext cx="1285409" cy="110866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tituto de Estructura de la Materia">
            <a:extLst>
              <a:ext uri="{FF2B5EF4-FFF2-40B4-BE49-F238E27FC236}">
                <a16:creationId xmlns:a16="http://schemas.microsoft.com/office/drawing/2014/main" id="{EC386ED7-2174-4CC9-9412-C78A1DAB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2" y="5985164"/>
            <a:ext cx="1551708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AEAF06E-4C6E-4DE9-BE36-A2E393D77499}"/>
              </a:ext>
            </a:extLst>
          </p:cNvPr>
          <p:cNvSpPr/>
          <p:nvPr/>
        </p:nvSpPr>
        <p:spPr>
          <a:xfrm>
            <a:off x="3258878" y="1192086"/>
            <a:ext cx="8084311" cy="124639"/>
          </a:xfrm>
          <a:prstGeom prst="rect">
            <a:avLst/>
          </a:prstGeom>
          <a:gradFill flip="none" rotWithShape="1">
            <a:gsLst>
              <a:gs pos="70000">
                <a:schemeClr val="accent2">
                  <a:lumMod val="60000"/>
                  <a:lumOff val="40000"/>
                </a:schemeClr>
              </a:gs>
              <a:gs pos="18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A96EEDC-5C1B-48B9-B314-43C19BE60DC3}"/>
              </a:ext>
            </a:extLst>
          </p:cNvPr>
          <p:cNvSpPr txBox="1"/>
          <p:nvPr/>
        </p:nvSpPr>
        <p:spPr>
          <a:xfrm>
            <a:off x="3518041" y="331075"/>
            <a:ext cx="6899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Set-Up </a:t>
            </a:r>
            <a:r>
              <a:rPr lang="es-ES" sz="5400" b="1" dirty="0" err="1"/>
              <a:t>GAGGs</a:t>
            </a:r>
            <a:endParaRPr lang="es-ES" sz="36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EF3138-93AC-4AB1-AAD4-873E0C5DDC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9" y="1581213"/>
            <a:ext cx="5078184" cy="264797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A580DD11-528B-441D-80DF-1C4B543C1DD7}"/>
              </a:ext>
            </a:extLst>
          </p:cNvPr>
          <p:cNvSpPr/>
          <p:nvPr/>
        </p:nvSpPr>
        <p:spPr>
          <a:xfrm>
            <a:off x="987552" y="2310383"/>
            <a:ext cx="1365503" cy="1335025"/>
          </a:xfrm>
          <a:prstGeom prst="rect">
            <a:avLst/>
          </a:prstGeom>
          <a:solidFill>
            <a:schemeClr val="accent4">
              <a:lumMod val="60000"/>
              <a:lumOff val="40000"/>
              <a:alpha val="37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C3E1531-D8A9-4320-846F-12D832B677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642" y="1649127"/>
            <a:ext cx="1884107" cy="2512142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1DCB4753-95E0-431A-8776-2515A9E47696}"/>
              </a:ext>
            </a:extLst>
          </p:cNvPr>
          <p:cNvSpPr txBox="1"/>
          <p:nvPr/>
        </p:nvSpPr>
        <p:spPr>
          <a:xfrm>
            <a:off x="6275642" y="4191166"/>
            <a:ext cx="344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err="1"/>
              <a:t>GAGGs</a:t>
            </a:r>
            <a:r>
              <a:rPr lang="es-ES" b="1" dirty="0"/>
              <a:t> </a:t>
            </a:r>
            <a:r>
              <a:rPr lang="es-ES" b="1" dirty="0" err="1"/>
              <a:t>Formation</a:t>
            </a:r>
            <a:endParaRPr lang="es-ES" b="1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9C53211-F53A-4E2F-B6F1-D2F11F608C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48" y="1679025"/>
            <a:ext cx="1884106" cy="251214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A35755D5-4AE6-4F01-B5B4-4367CFD395E3}"/>
              </a:ext>
            </a:extLst>
          </p:cNvPr>
          <p:cNvSpPr txBox="1"/>
          <p:nvPr/>
        </p:nvSpPr>
        <p:spPr>
          <a:xfrm>
            <a:off x="8981648" y="4229183"/>
            <a:ext cx="344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err="1"/>
              <a:t>GAGGs</a:t>
            </a:r>
            <a:r>
              <a:rPr lang="es-ES" b="1" dirty="0"/>
              <a:t> </a:t>
            </a:r>
            <a:r>
              <a:rPr lang="es-ES" b="1" dirty="0" err="1"/>
              <a:t>Detectors</a:t>
            </a:r>
            <a:endParaRPr lang="es-ES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1164B0C-AA28-4EBC-BA8A-057593C8DADB}"/>
              </a:ext>
            </a:extLst>
          </p:cNvPr>
          <p:cNvSpPr txBox="1"/>
          <p:nvPr/>
        </p:nvSpPr>
        <p:spPr>
          <a:xfrm>
            <a:off x="1442721" y="4917440"/>
            <a:ext cx="9519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We used eight GAGG(Ce) scintillators [</a:t>
            </a:r>
            <a:r>
              <a:rPr lang="en-US" dirty="0" err="1"/>
              <a:t>Gd₂Al₂Ga₃O</a:t>
            </a:r>
            <a:r>
              <a:rPr lang="en-US" dirty="0"/>
              <a:t>₁₂:Ce] to detect the gamma-ray spectrum.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beam passes through the center of the array, and the detectors are placed backwards at approximately θ ≈ 150°.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They are connected to an MDPP-16 </a:t>
            </a:r>
            <a:r>
              <a:rPr lang="en-US" dirty="0" err="1"/>
              <a:t>Mesytec</a:t>
            </a:r>
            <a:r>
              <a:rPr lang="en-US" dirty="0"/>
              <a:t> digitizer.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069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sejo Superior de Investigaciones Científicas - La Noche Europea de los  Investigadores">
            <a:extLst>
              <a:ext uri="{FF2B5EF4-FFF2-40B4-BE49-F238E27FC236}">
                <a16:creationId xmlns:a16="http://schemas.microsoft.com/office/drawing/2014/main" id="{F1846EBB-9B9F-4908-AAD4-7681CA91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13"/>
            <a:ext cx="2992580" cy="19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E09ECD1-8243-4877-9641-C93FB2AC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99" y="5445610"/>
            <a:ext cx="1285409" cy="110866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tituto de Estructura de la Materia">
            <a:extLst>
              <a:ext uri="{FF2B5EF4-FFF2-40B4-BE49-F238E27FC236}">
                <a16:creationId xmlns:a16="http://schemas.microsoft.com/office/drawing/2014/main" id="{EC386ED7-2174-4CC9-9412-C78A1DAB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2" y="5985164"/>
            <a:ext cx="1551708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AEAF06E-4C6E-4DE9-BE36-A2E393D77499}"/>
              </a:ext>
            </a:extLst>
          </p:cNvPr>
          <p:cNvSpPr/>
          <p:nvPr/>
        </p:nvSpPr>
        <p:spPr>
          <a:xfrm>
            <a:off x="3258878" y="1192086"/>
            <a:ext cx="8084311" cy="124639"/>
          </a:xfrm>
          <a:prstGeom prst="rect">
            <a:avLst/>
          </a:prstGeom>
          <a:gradFill flip="none" rotWithShape="1">
            <a:gsLst>
              <a:gs pos="70000">
                <a:schemeClr val="accent2">
                  <a:lumMod val="60000"/>
                  <a:lumOff val="40000"/>
                </a:schemeClr>
              </a:gs>
              <a:gs pos="18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A96EEDC-5C1B-48B9-B314-43C19BE60DC3}"/>
              </a:ext>
            </a:extLst>
          </p:cNvPr>
          <p:cNvSpPr txBox="1"/>
          <p:nvPr/>
        </p:nvSpPr>
        <p:spPr>
          <a:xfrm>
            <a:off x="3518041" y="331075"/>
            <a:ext cx="6899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Set-Up </a:t>
            </a:r>
            <a:r>
              <a:rPr lang="es-ES" sz="5400" b="1" dirty="0" err="1"/>
              <a:t>Pentagon</a:t>
            </a:r>
            <a:endParaRPr lang="es-ES" sz="36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EF3138-93AC-4AB1-AAD4-873E0C5DDC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9" y="1581213"/>
            <a:ext cx="5078184" cy="264797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A580DD11-528B-441D-80DF-1C4B543C1DD7}"/>
              </a:ext>
            </a:extLst>
          </p:cNvPr>
          <p:cNvSpPr/>
          <p:nvPr/>
        </p:nvSpPr>
        <p:spPr>
          <a:xfrm>
            <a:off x="2611120" y="2280638"/>
            <a:ext cx="906921" cy="1335025"/>
          </a:xfrm>
          <a:prstGeom prst="rect">
            <a:avLst/>
          </a:prstGeom>
          <a:solidFill>
            <a:schemeClr val="accent4">
              <a:lumMod val="60000"/>
              <a:lumOff val="40000"/>
              <a:alpha val="37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1E09CA0-5C88-43D9-B4E0-C4853FE2702B}"/>
              </a:ext>
            </a:extLst>
          </p:cNvPr>
          <p:cNvSpPr txBox="1"/>
          <p:nvPr/>
        </p:nvSpPr>
        <p:spPr>
          <a:xfrm>
            <a:off x="5613085" y="4189219"/>
            <a:ext cx="326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Back </a:t>
            </a:r>
            <a:r>
              <a:rPr lang="es-ES" b="1" dirty="0" err="1"/>
              <a:t>side</a:t>
            </a:r>
            <a:r>
              <a:rPr lang="es-ES" b="1" dirty="0"/>
              <a:t> </a:t>
            </a:r>
            <a:r>
              <a:rPr lang="es-ES" b="1" dirty="0" err="1"/>
              <a:t>view</a:t>
            </a:r>
            <a:r>
              <a:rPr lang="es-ES" b="1" dirty="0"/>
              <a:t> </a:t>
            </a:r>
            <a:r>
              <a:rPr lang="es-ES" b="1" dirty="0" err="1"/>
              <a:t>of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Pentagon</a:t>
            </a:r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643F6E-8FC5-4C4D-927D-3C01B37CF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20" y="1610645"/>
            <a:ext cx="2245360" cy="258910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3F7154E-4C91-43F9-A426-470667CBBC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9457" y="1439945"/>
            <a:ext cx="3180029" cy="278252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C9DAD53-3D8F-48F4-AD38-8106766E8268}"/>
              </a:ext>
            </a:extLst>
          </p:cNvPr>
          <p:cNvSpPr txBox="1"/>
          <p:nvPr/>
        </p:nvSpPr>
        <p:spPr>
          <a:xfrm>
            <a:off x="9313357" y="4189219"/>
            <a:ext cx="449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Pentagon</a:t>
            </a:r>
            <a:r>
              <a:rPr lang="es-ES" b="1" dirty="0"/>
              <a:t> </a:t>
            </a:r>
            <a:r>
              <a:rPr lang="es-ES" b="1" dirty="0" err="1"/>
              <a:t>Drawing</a:t>
            </a:r>
            <a:endParaRPr lang="es-ES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8AD05A9-2A51-4A30-8CCB-99AE41002DB0}"/>
              </a:ext>
            </a:extLst>
          </p:cNvPr>
          <p:cNvSpPr txBox="1"/>
          <p:nvPr/>
        </p:nvSpPr>
        <p:spPr>
          <a:xfrm>
            <a:off x="1402080" y="4703318"/>
            <a:ext cx="9204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DSSDs are segmented silicon detectors with 16 strips on the front side and 16 perpendicular strips on the back side.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pad detectors are non-segmented, single-sided silicon detectors.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Their purpose is to detect and identify the light particles produced in the reactions.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They cover angles from θ ≈ 36° to θ ≈ 76°.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DSSDs are connected to a VMMR8 </a:t>
            </a:r>
            <a:r>
              <a:rPr lang="en-US" dirty="0" err="1"/>
              <a:t>Mesytec</a:t>
            </a:r>
            <a:r>
              <a:rPr lang="en-US" dirty="0"/>
              <a:t> module, while the pads are connected to an MDPP32 digitizer.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795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sejo Superior de Investigaciones Científicas - La Noche Europea de los  Investigadores">
            <a:extLst>
              <a:ext uri="{FF2B5EF4-FFF2-40B4-BE49-F238E27FC236}">
                <a16:creationId xmlns:a16="http://schemas.microsoft.com/office/drawing/2014/main" id="{F1846EBB-9B9F-4908-AAD4-7681CA91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13"/>
            <a:ext cx="2992580" cy="19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E09ECD1-8243-4877-9641-C93FB2AC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99" y="5445610"/>
            <a:ext cx="1285409" cy="110866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tituto de Estructura de la Materia">
            <a:extLst>
              <a:ext uri="{FF2B5EF4-FFF2-40B4-BE49-F238E27FC236}">
                <a16:creationId xmlns:a16="http://schemas.microsoft.com/office/drawing/2014/main" id="{EC386ED7-2174-4CC9-9412-C78A1DAB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2" y="5985164"/>
            <a:ext cx="1551708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AEAF06E-4C6E-4DE9-BE36-A2E393D77499}"/>
              </a:ext>
            </a:extLst>
          </p:cNvPr>
          <p:cNvSpPr/>
          <p:nvPr/>
        </p:nvSpPr>
        <p:spPr>
          <a:xfrm>
            <a:off x="3258878" y="1192086"/>
            <a:ext cx="8084311" cy="124639"/>
          </a:xfrm>
          <a:prstGeom prst="rect">
            <a:avLst/>
          </a:prstGeom>
          <a:gradFill flip="none" rotWithShape="1">
            <a:gsLst>
              <a:gs pos="70000">
                <a:schemeClr val="accent2">
                  <a:lumMod val="60000"/>
                  <a:lumOff val="40000"/>
                </a:schemeClr>
              </a:gs>
              <a:gs pos="18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A96EEDC-5C1B-48B9-B314-43C19BE60DC3}"/>
              </a:ext>
            </a:extLst>
          </p:cNvPr>
          <p:cNvSpPr txBox="1"/>
          <p:nvPr/>
        </p:nvSpPr>
        <p:spPr>
          <a:xfrm>
            <a:off x="3518041" y="331075"/>
            <a:ext cx="6899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Set-Up </a:t>
            </a:r>
            <a:r>
              <a:rPr lang="es-ES" sz="5400" b="1" dirty="0" err="1"/>
              <a:t>Pentagon</a:t>
            </a:r>
            <a:endParaRPr lang="es-ES" sz="36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1E09CA0-5C88-43D9-B4E0-C4853FE2702B}"/>
              </a:ext>
            </a:extLst>
          </p:cNvPr>
          <p:cNvSpPr txBox="1"/>
          <p:nvPr/>
        </p:nvSpPr>
        <p:spPr>
          <a:xfrm>
            <a:off x="5613085" y="4189219"/>
            <a:ext cx="326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Back </a:t>
            </a:r>
            <a:r>
              <a:rPr lang="es-ES" b="1" dirty="0" err="1"/>
              <a:t>side</a:t>
            </a:r>
            <a:r>
              <a:rPr lang="es-ES" b="1" dirty="0"/>
              <a:t> </a:t>
            </a:r>
            <a:r>
              <a:rPr lang="es-ES" b="1" dirty="0" err="1"/>
              <a:t>view</a:t>
            </a:r>
            <a:r>
              <a:rPr lang="es-ES" b="1" dirty="0"/>
              <a:t> </a:t>
            </a:r>
            <a:r>
              <a:rPr lang="es-ES" b="1" dirty="0" err="1"/>
              <a:t>of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Pentagon</a:t>
            </a:r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643F6E-8FC5-4C4D-927D-3C01B37CF1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20" y="1610645"/>
            <a:ext cx="2245360" cy="258910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3F7154E-4C91-43F9-A426-470667CBB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9457" y="1439945"/>
            <a:ext cx="3180029" cy="278252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C9DAD53-3D8F-48F4-AD38-8106766E8268}"/>
              </a:ext>
            </a:extLst>
          </p:cNvPr>
          <p:cNvSpPr txBox="1"/>
          <p:nvPr/>
        </p:nvSpPr>
        <p:spPr>
          <a:xfrm>
            <a:off x="9313357" y="4189219"/>
            <a:ext cx="449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Pentagon</a:t>
            </a:r>
            <a:r>
              <a:rPr lang="es-ES" b="1" dirty="0"/>
              <a:t> </a:t>
            </a:r>
            <a:r>
              <a:rPr lang="es-ES" b="1" dirty="0" err="1"/>
              <a:t>Drawing</a:t>
            </a:r>
            <a:endParaRPr lang="es-ES" b="1" dirty="0"/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A8364E8B-E9B1-4058-9D6E-3E756268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4" y="1439945"/>
            <a:ext cx="2432489" cy="176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514507F-8161-41DF-BE35-94B18FC449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4823" y="3148590"/>
            <a:ext cx="2157274" cy="12659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920D61B-CBB9-4284-8359-85B62848E3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6163" y="1473222"/>
            <a:ext cx="2283608" cy="135798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5C748BB-3B0E-44AF-97BC-68429E776863}"/>
              </a:ext>
            </a:extLst>
          </p:cNvPr>
          <p:cNvSpPr txBox="1"/>
          <p:nvPr/>
        </p:nvSpPr>
        <p:spPr>
          <a:xfrm>
            <a:off x="83674" y="2864484"/>
            <a:ext cx="503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Front </a:t>
            </a:r>
            <a:r>
              <a:rPr lang="es-ES" b="1" dirty="0" err="1"/>
              <a:t>side</a:t>
            </a:r>
            <a:r>
              <a:rPr lang="es-ES" b="1" dirty="0"/>
              <a:t> (</a:t>
            </a:r>
            <a:r>
              <a:rPr lang="es-ES" b="1" dirty="0" err="1"/>
              <a:t>left</a:t>
            </a:r>
            <a:r>
              <a:rPr lang="es-ES" b="1" dirty="0"/>
              <a:t>) and back </a:t>
            </a:r>
            <a:r>
              <a:rPr lang="es-ES" b="1" dirty="0" err="1"/>
              <a:t>side</a:t>
            </a:r>
            <a:r>
              <a:rPr lang="es-ES" b="1" dirty="0"/>
              <a:t>(</a:t>
            </a:r>
            <a:r>
              <a:rPr lang="es-ES" b="1" dirty="0" err="1"/>
              <a:t>right</a:t>
            </a:r>
            <a:r>
              <a:rPr lang="es-ES" b="1" dirty="0"/>
              <a:t>)  </a:t>
            </a:r>
            <a:r>
              <a:rPr lang="es-ES" b="1" dirty="0" err="1"/>
              <a:t>of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DSSD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8CBEDD0-5DB5-439E-B4B8-C52990735E34}"/>
              </a:ext>
            </a:extLst>
          </p:cNvPr>
          <p:cNvSpPr txBox="1"/>
          <p:nvPr/>
        </p:nvSpPr>
        <p:spPr>
          <a:xfrm>
            <a:off x="-265023" y="4298352"/>
            <a:ext cx="503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Front </a:t>
            </a:r>
            <a:r>
              <a:rPr lang="es-ES" b="1" dirty="0" err="1"/>
              <a:t>side</a:t>
            </a:r>
            <a:r>
              <a:rPr lang="es-ES" b="1" dirty="0"/>
              <a:t> </a:t>
            </a:r>
            <a:r>
              <a:rPr lang="es-ES" b="1" dirty="0" err="1"/>
              <a:t>of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PAD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F25D096-CE0C-49B3-A39B-3A15F35AFADC}"/>
              </a:ext>
            </a:extLst>
          </p:cNvPr>
          <p:cNvSpPr txBox="1"/>
          <p:nvPr/>
        </p:nvSpPr>
        <p:spPr>
          <a:xfrm>
            <a:off x="1402080" y="4703318"/>
            <a:ext cx="9204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DSSDs are segmented silicon detectors with 16 strips on the front side and 16 perpendicular strips on the back side.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pad detectors are non-segmented, single-sided silicon detectors.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Their purpose is to detect and identify the light particles produced in the reactions.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They cover angles from θ ≈ 36° to θ ≈ 76°.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DSSDs are connected to a VMMR8 </a:t>
            </a:r>
            <a:r>
              <a:rPr lang="en-US" dirty="0" err="1"/>
              <a:t>Mesytec</a:t>
            </a:r>
            <a:r>
              <a:rPr lang="en-US" dirty="0"/>
              <a:t> module, while the pads are connected to an MDPP32 digitizer.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7993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sejo Superior de Investigaciones Científicas - La Noche Europea de los  Investigadores">
            <a:extLst>
              <a:ext uri="{FF2B5EF4-FFF2-40B4-BE49-F238E27FC236}">
                <a16:creationId xmlns:a16="http://schemas.microsoft.com/office/drawing/2014/main" id="{F1846EBB-9B9F-4908-AAD4-7681CA91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13"/>
            <a:ext cx="2992580" cy="19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E09ECD1-8243-4877-9641-C93FB2AC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99" y="5445610"/>
            <a:ext cx="1285409" cy="110866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tituto de Estructura de la Materia">
            <a:extLst>
              <a:ext uri="{FF2B5EF4-FFF2-40B4-BE49-F238E27FC236}">
                <a16:creationId xmlns:a16="http://schemas.microsoft.com/office/drawing/2014/main" id="{EC386ED7-2174-4CC9-9412-C78A1DAB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2" y="5985164"/>
            <a:ext cx="1551708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AEAF06E-4C6E-4DE9-BE36-A2E393D77499}"/>
              </a:ext>
            </a:extLst>
          </p:cNvPr>
          <p:cNvSpPr/>
          <p:nvPr/>
        </p:nvSpPr>
        <p:spPr>
          <a:xfrm>
            <a:off x="3258878" y="1192086"/>
            <a:ext cx="8084311" cy="124639"/>
          </a:xfrm>
          <a:prstGeom prst="rect">
            <a:avLst/>
          </a:prstGeom>
          <a:gradFill flip="none" rotWithShape="1">
            <a:gsLst>
              <a:gs pos="70000">
                <a:schemeClr val="accent2">
                  <a:lumMod val="60000"/>
                  <a:lumOff val="40000"/>
                </a:schemeClr>
              </a:gs>
              <a:gs pos="18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A96EEDC-5C1B-48B9-B314-43C19BE60DC3}"/>
              </a:ext>
            </a:extLst>
          </p:cNvPr>
          <p:cNvSpPr txBox="1"/>
          <p:nvPr/>
        </p:nvSpPr>
        <p:spPr>
          <a:xfrm>
            <a:off x="3518041" y="331075"/>
            <a:ext cx="6899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Set-Up S3</a:t>
            </a:r>
            <a:endParaRPr lang="es-ES" sz="36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EF3138-93AC-4AB1-AAD4-873E0C5DDC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9" y="1581213"/>
            <a:ext cx="5078184" cy="264797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A580DD11-528B-441D-80DF-1C4B543C1DD7}"/>
              </a:ext>
            </a:extLst>
          </p:cNvPr>
          <p:cNvSpPr/>
          <p:nvPr/>
        </p:nvSpPr>
        <p:spPr>
          <a:xfrm>
            <a:off x="3391040" y="2280638"/>
            <a:ext cx="337679" cy="1335025"/>
          </a:xfrm>
          <a:prstGeom prst="rect">
            <a:avLst/>
          </a:prstGeom>
          <a:solidFill>
            <a:schemeClr val="accent4">
              <a:lumMod val="60000"/>
              <a:lumOff val="40000"/>
              <a:alpha val="37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1164B0C-AA28-4EBC-BA8A-057593C8DADB}"/>
              </a:ext>
            </a:extLst>
          </p:cNvPr>
          <p:cNvSpPr txBox="1"/>
          <p:nvPr/>
        </p:nvSpPr>
        <p:spPr>
          <a:xfrm>
            <a:off x="1351280" y="4663072"/>
            <a:ext cx="9664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Double-sided silicon detectors are segmented with 24 rings on the front side and 32 sectors on the back side.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Their purpose is to detect the heavy fragments from the reactions and to identify light particles at forward angles.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Each detector is 1000 µm thick, and they cover angles from θ ≈ 7° to θ ≈ 25°.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Both detectors are connected to a VMMR8 </a:t>
            </a:r>
            <a:r>
              <a:rPr lang="en-US" dirty="0" err="1"/>
              <a:t>Mesytec</a:t>
            </a:r>
            <a:r>
              <a:rPr lang="en-US" dirty="0"/>
              <a:t> module.</a:t>
            </a: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1E09CA0-5C88-43D9-B4E0-C4853FE2702B}"/>
              </a:ext>
            </a:extLst>
          </p:cNvPr>
          <p:cNvSpPr txBox="1"/>
          <p:nvPr/>
        </p:nvSpPr>
        <p:spPr>
          <a:xfrm>
            <a:off x="7696651" y="4231420"/>
            <a:ext cx="449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Both</a:t>
            </a:r>
            <a:r>
              <a:rPr lang="es-ES" b="1" dirty="0"/>
              <a:t> </a:t>
            </a:r>
            <a:r>
              <a:rPr lang="es-ES" b="1" dirty="0" err="1"/>
              <a:t>sides</a:t>
            </a:r>
            <a:r>
              <a:rPr lang="es-ES" b="1" dirty="0"/>
              <a:t> </a:t>
            </a:r>
            <a:r>
              <a:rPr lang="es-ES" b="1" dirty="0" err="1"/>
              <a:t>of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S3 </a:t>
            </a:r>
            <a:r>
              <a:rPr lang="es-ES" b="1" dirty="0" err="1"/>
              <a:t>detectors</a:t>
            </a:r>
            <a:endParaRPr lang="es-ES" b="1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F455EB5-85B5-4E42-BD75-A3F2A2F79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1" y="1575409"/>
            <a:ext cx="6321511" cy="26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8082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3383</TotalTime>
  <Words>1973</Words>
  <Application>Microsoft Office PowerPoint</Application>
  <PresentationFormat>Panorámica</PresentationFormat>
  <Paragraphs>214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the structure of light exotic nuclei</dc:title>
  <dc:creator>Sebastián Gómez García</dc:creator>
  <cp:lastModifiedBy>Sebastián Gómez García</cp:lastModifiedBy>
  <cp:revision>76</cp:revision>
  <dcterms:created xsi:type="dcterms:W3CDTF">2025-11-16T22:17:38Z</dcterms:created>
  <dcterms:modified xsi:type="dcterms:W3CDTF">2025-11-19T11:19:15Z</dcterms:modified>
</cp:coreProperties>
</file>