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  <p:sldMasterId id="2147483664" r:id="rId6"/>
    <p:sldMasterId id="214748367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</p:sldIdLst>
  <p:sldSz cy="5143500" cx="9144000"/>
  <p:notesSz cx="6858000" cy="9144000"/>
  <p:embeddedFontLst>
    <p:embeddedFont>
      <p:font typeface="Ubuntu"/>
      <p:regular r:id="rId58"/>
      <p:bold r:id="rId59"/>
      <p:italic r:id="rId60"/>
      <p:boldItalic r:id="rId61"/>
    </p:embeddedFont>
    <p:embeddedFont>
      <p:font typeface="Titillium Web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6" roundtripDataSignature="AMtx7mgXaiwMnp1sD4R8Y5AvL97stLFA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FBFDF0-0F40-408E-935E-B500745E0E9F}">
  <a:tblStyle styleId="{FAFBFDF0-0F40-408E-935E-B500745E0E9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TitilliumWeb-regular.fntdata"/><Relationship Id="rId61" Type="http://schemas.openxmlformats.org/officeDocument/2006/relationships/font" Target="fonts/Ubuntu-boldItalic.fntdata"/><Relationship Id="rId20" Type="http://schemas.openxmlformats.org/officeDocument/2006/relationships/slide" Target="slides/slide12.xml"/><Relationship Id="rId64" Type="http://schemas.openxmlformats.org/officeDocument/2006/relationships/font" Target="fonts/TitilliumWeb-italic.fntdata"/><Relationship Id="rId63" Type="http://schemas.openxmlformats.org/officeDocument/2006/relationships/font" Target="fonts/TitilliumWeb-bold.fntdata"/><Relationship Id="rId22" Type="http://schemas.openxmlformats.org/officeDocument/2006/relationships/slide" Target="slides/slide14.xml"/><Relationship Id="rId66" Type="http://customschemas.google.com/relationships/presentationmetadata" Target="metadata"/><Relationship Id="rId21" Type="http://schemas.openxmlformats.org/officeDocument/2006/relationships/slide" Target="slides/slide13.xml"/><Relationship Id="rId65" Type="http://schemas.openxmlformats.org/officeDocument/2006/relationships/font" Target="fonts/TitilliumWeb-bold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Ubuntu-italic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font" Target="fonts/Ubuntu-bold.fntdata"/><Relationship Id="rId14" Type="http://schemas.openxmlformats.org/officeDocument/2006/relationships/slide" Target="slides/slide6.xml"/><Relationship Id="rId58" Type="http://schemas.openxmlformats.org/officeDocument/2006/relationships/font" Target="fonts/Ubuntu-regular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68469c153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3168469c153_0_5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643b10f3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643b10f3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a643b10f3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a643b10f3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a643b10f30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a643b10f30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a643b10f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g3a643b10f30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a643b10f30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a643b10f30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64ed7199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64ed7199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a643b10f30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a643b10f3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a643b10f3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a643b10f3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a643b10f3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a643b10f3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a64ed7199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a64ed7199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68469c153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3168469c153_0_5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643b10f30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a643b10f30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a643b10f30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a643b10f3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a643b10f30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a643b10f30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a643b10f3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a643b10f3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a64ed7199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a64ed7199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a64ed7199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a64ed7199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a643b10f3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4" name="Google Shape;474;g3a643b10f30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a643b10f3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a643b10f3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a643b10f3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a643b10f3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a64ed7199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5" name="Google Shape;505;g3a64ed71993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68469c153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g3168469c153_0_5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a64ed7199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2" name="Google Shape;512;g3a64ed71993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68469c153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3168469c153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168469c153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g3168469c153_0_8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68469c153_0_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g3168469c153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16a504b99a_5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316a504b99a_5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811cbb606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3811cbb606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81bfd3d3a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381bfd3d3a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811cbb606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g3811cbb606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811cbb606c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3811cbb606c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811cbb606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3811cbb606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68469c153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3168469c153_0_6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811cbb606c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2" name="Google Shape;602;g3811cbb606c_0_2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811cbb606c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1" name="Google Shape;611;g3811cbb606c_0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811cbb606c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g3811cbb606c_0_2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81bfd3d3a2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g381bfd3d3a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68469c153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3168469c153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11cbb606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3811cbb606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168469c153_0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5" name="Google Shape;655;g3168469c153_0_7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168469c153_0_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3168469c153_0_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168469c153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3168469c153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811cbb606c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3811cbb606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68469c153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168469c153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a643b10f3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a643b10f3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68469c15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168469c15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1bfd3d3a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381bfd3d3a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68469c153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g3168469c153_0_8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27"/>
          <p:cNvSpPr txBox="1"/>
          <p:nvPr>
            <p:ph idx="1" type="subTitle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lvl="1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43"/>
          <p:cNvSpPr txBox="1"/>
          <p:nvPr>
            <p:ph idx="1" type="subTitle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lvl="1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60" name="Google Shape;60;p44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Google Shape;61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5" name="Google Shape;65;p45"/>
          <p:cNvSpPr txBox="1"/>
          <p:nvPr>
            <p:ph idx="2" type="body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6" name="Google Shape;66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68469c153_0_98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75" name="Google Shape;75;g3168469c153_0_985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i="0" sz="1800" u="none" cap="none" strike="noStrike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76" name="Google Shape;76;g3168469c153_0_9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68469c153_0_9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68469c153_0_99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1" name="Google Shape;81;g3168469c153_0_991"/>
          <p:cNvSpPr txBox="1"/>
          <p:nvPr>
            <p:ph idx="1" type="subTitle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2" name="Google Shape;82;g3168469c153_0_9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68469c153_0_99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5" name="Google Shape;85;g3168469c153_0_995"/>
          <p:cNvSpPr txBox="1"/>
          <p:nvPr>
            <p:ph idx="1" type="body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6" name="Google Shape;86;g3168469c153_0_995"/>
          <p:cNvSpPr txBox="1"/>
          <p:nvPr>
            <p:ph idx="2" type="body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7" name="Google Shape;87;g3168469c153_0_9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68469c153_0_1000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0" name="Google Shape;90;g3168469c153_0_10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68469c153_0_1003"/>
          <p:cNvSpPr txBox="1"/>
          <p:nvPr>
            <p:ph idx="1" type="subTitle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3" name="Google Shape;93;g3168469c153_0_100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68469c153_0_1006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6" name="Google Shape;96;g3168469c153_0_1006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7" name="Google Shape;97;g3168469c153_0_1006"/>
          <p:cNvSpPr txBox="1"/>
          <p:nvPr>
            <p:ph idx="2" type="body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8" name="Google Shape;98;g3168469c153_0_1006"/>
          <p:cNvSpPr txBox="1"/>
          <p:nvPr>
            <p:ph idx="3" type="body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g3168469c153_0_100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68469c153_0_1012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2" name="Google Shape;102;g3168469c153_0_1012"/>
          <p:cNvSpPr txBox="1"/>
          <p:nvPr>
            <p:ph idx="1" type="body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3" name="Google Shape;103;g3168469c153_0_1012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4" name="Google Shape;104;g3168469c153_0_1012"/>
          <p:cNvSpPr txBox="1"/>
          <p:nvPr>
            <p:ph idx="3" type="body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5" name="Google Shape;105;g3168469c153_0_10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68469c153_0_1018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8" name="Google Shape;108;g3168469c153_0_1018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9" name="Google Shape;109;g3168469c153_0_1018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0" name="Google Shape;110;g3168469c153_0_1018"/>
          <p:cNvSpPr txBox="1"/>
          <p:nvPr>
            <p:ph idx="3" type="body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1" name="Google Shape;111;g3168469c153_0_10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68469c153_0_1024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4" name="Google Shape;114;g3168469c153_0_1024"/>
          <p:cNvSpPr txBox="1"/>
          <p:nvPr>
            <p:ph idx="1" type="body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5" name="Google Shape;115;g3168469c153_0_1024"/>
          <p:cNvSpPr txBox="1"/>
          <p:nvPr>
            <p:ph idx="2" type="body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6" name="Google Shape;116;g3168469c153_0_10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68469c153_0_1029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9" name="Google Shape;119;g3168469c153_0_1029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0" name="Google Shape;120;g3168469c153_0_1029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1" name="Google Shape;121;g3168469c153_0_1029"/>
          <p:cNvSpPr txBox="1"/>
          <p:nvPr>
            <p:ph idx="3" type="body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2" name="Google Shape;122;g3168469c153_0_1029"/>
          <p:cNvSpPr txBox="1"/>
          <p:nvPr>
            <p:ph idx="4" type="body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3" name="Google Shape;123;g3168469c153_0_10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68469c153_0_1036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6" name="Google Shape;126;g3168469c153_0_1036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7" name="Google Shape;127;g3168469c153_0_1036"/>
          <p:cNvSpPr txBox="1"/>
          <p:nvPr>
            <p:ph idx="2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8" name="Google Shape;128;g3168469c153_0_1036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3168469c153_0_1036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3168469c153_0_10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68469c153_0_104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133" name="Google Shape;133;g3168469c153_0_1043"/>
          <p:cNvSpPr txBox="1"/>
          <p:nvPr>
            <p:ph idx="1" type="subTitle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lvl="1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4" name="Google Shape;134;g3168469c153_0_10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68469c153_0_10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68469c153_0_1054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4" name="Google Shape;144;g3168469c153_0_1054"/>
          <p:cNvSpPr txBox="1"/>
          <p:nvPr>
            <p:ph idx="1" type="subTitle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5" name="Google Shape;145;g3168469c153_0_10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68469c153_0_1058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8" name="Google Shape;148;g3168469c153_0_1058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9" name="Google Shape;149;g3168469c153_0_10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68469c153_0_1062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2" name="Google Shape;152;g3168469c153_0_1062"/>
          <p:cNvSpPr txBox="1"/>
          <p:nvPr>
            <p:ph idx="1" type="body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3" name="Google Shape;153;g3168469c153_0_1062"/>
          <p:cNvSpPr txBox="1"/>
          <p:nvPr>
            <p:ph idx="2" type="body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4" name="Google Shape;154;g3168469c153_0_10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68469c153_0_1067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7" name="Google Shape;157;g3168469c153_0_10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68469c153_0_1070"/>
          <p:cNvSpPr txBox="1"/>
          <p:nvPr>
            <p:ph idx="1" type="subTitle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0" name="Google Shape;160;g3168469c153_0_10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68469c153_0_107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3" name="Google Shape;163;g3168469c153_0_1073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4" name="Google Shape;164;g3168469c153_0_1073"/>
          <p:cNvSpPr txBox="1"/>
          <p:nvPr>
            <p:ph idx="2" type="body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5" name="Google Shape;165;g3168469c153_0_1073"/>
          <p:cNvSpPr txBox="1"/>
          <p:nvPr>
            <p:ph idx="3" type="body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6" name="Google Shape;166;g3168469c153_0_10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68469c153_0_1079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9" name="Google Shape;169;g3168469c153_0_1079"/>
          <p:cNvSpPr txBox="1"/>
          <p:nvPr>
            <p:ph idx="1" type="body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0" name="Google Shape;170;g3168469c153_0_1079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1" name="Google Shape;171;g3168469c153_0_1079"/>
          <p:cNvSpPr txBox="1"/>
          <p:nvPr>
            <p:ph idx="3" type="body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2" name="Google Shape;172;g3168469c153_0_10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68469c153_0_108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5" name="Google Shape;175;g3168469c153_0_1085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6" name="Google Shape;176;g3168469c153_0_1085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7" name="Google Shape;177;g3168469c153_0_1085"/>
          <p:cNvSpPr txBox="1"/>
          <p:nvPr>
            <p:ph idx="3" type="body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8" name="Google Shape;178;g3168469c153_0_10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68469c153_0_1091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1" name="Google Shape;181;g3168469c153_0_1091"/>
          <p:cNvSpPr txBox="1"/>
          <p:nvPr>
            <p:ph idx="1" type="body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2" name="Google Shape;182;g3168469c153_0_1091"/>
          <p:cNvSpPr txBox="1"/>
          <p:nvPr>
            <p:ph idx="2" type="body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3" name="Google Shape;183;g3168469c153_0_10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68469c153_0_1096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6" name="Google Shape;186;g3168469c153_0_1096"/>
          <p:cNvSpPr txBox="1"/>
          <p:nvPr>
            <p:ph idx="1" type="body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7" name="Google Shape;187;g3168469c153_0_1096"/>
          <p:cNvSpPr txBox="1"/>
          <p:nvPr>
            <p:ph idx="2" type="body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8" name="Google Shape;188;g3168469c153_0_1096"/>
          <p:cNvSpPr txBox="1"/>
          <p:nvPr>
            <p:ph idx="3" type="body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9" name="Google Shape;189;g3168469c153_0_1096"/>
          <p:cNvSpPr txBox="1"/>
          <p:nvPr>
            <p:ph idx="4" type="body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0" name="Google Shape;190;g3168469c153_0_10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68469c153_0_1103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3" name="Google Shape;193;g3168469c153_0_1103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4" name="Google Shape;194;g3168469c153_0_1103"/>
          <p:cNvSpPr txBox="1"/>
          <p:nvPr>
            <p:ph idx="2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5" name="Google Shape;195;g3168469c153_0_1103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168469c153_0_1103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168469c153_0_110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68469c153_0_979"/>
          <p:cNvSpPr txBox="1"/>
          <p:nvPr>
            <p:ph type="title"/>
          </p:nvPr>
        </p:nvSpPr>
        <p:spPr>
          <a:xfrm>
            <a:off x="844560" y="422640"/>
            <a:ext cx="3226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3168469c153_0_979"/>
          <p:cNvSpPr txBox="1"/>
          <p:nvPr>
            <p:ph idx="1" type="body"/>
          </p:nvPr>
        </p:nvSpPr>
        <p:spPr>
          <a:xfrm>
            <a:off x="844560" y="1586160"/>
            <a:ext cx="5971200" cy="31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g3168469c153_0_979"/>
          <p:cNvSpPr/>
          <p:nvPr/>
        </p:nvSpPr>
        <p:spPr>
          <a:xfrm>
            <a:off x="578880" y="578880"/>
            <a:ext cx="54000" cy="6753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168469c153_0_979"/>
          <p:cNvSpPr/>
          <p:nvPr/>
        </p:nvSpPr>
        <p:spPr>
          <a:xfrm>
            <a:off x="9089640" y="0"/>
            <a:ext cx="54000" cy="51432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168469c153_0_9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8469c153_0_1047"/>
          <p:cNvSpPr/>
          <p:nvPr/>
        </p:nvSpPr>
        <p:spPr>
          <a:xfrm>
            <a:off x="0" y="0"/>
            <a:ext cx="9143700" cy="25932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168469c153_0_1047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g3168469c153_0_1047"/>
          <p:cNvSpPr txBox="1"/>
          <p:nvPr>
            <p:ph idx="1" type="body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g3168469c153_0_10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i.org/10.1016/j.nima.2023.168445" TargetMode="External"/><Relationship Id="rId4" Type="http://schemas.openxmlformats.org/officeDocument/2006/relationships/hyperlink" Target="https://doi.org/10.1016/j.nima.2023.168445" TargetMode="External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hyperlink" Target="mailto:csoneira@ucm.es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doi.org/10.1016/j.nima.2010.09.173" TargetMode="External"/><Relationship Id="rId4" Type="http://schemas.openxmlformats.org/officeDocument/2006/relationships/hyperlink" Target="https://doi.org/10.1016/j.nima.2010.08.068" TargetMode="External"/><Relationship Id="rId5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hyperlink" Target="https://doi.org/10.1016/j.nima.2025.170511" TargetMode="External"/><Relationship Id="rId5" Type="http://schemas.openxmlformats.org/officeDocument/2006/relationships/hyperlink" Target="https://doi.org/10.1016/j.nima.2025.170511" TargetMode="External"/><Relationship Id="rId6" Type="http://schemas.openxmlformats.org/officeDocument/2006/relationships/hyperlink" Target="https://doi.org/10.1016/j.asr.2025.07.096" TargetMode="External"/><Relationship Id="rId7" Type="http://schemas.openxmlformats.org/officeDocument/2006/relationships/hyperlink" Target="https://doi.org/10.1016/j.asr.2025.07.096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Relationship Id="rId4" Type="http://schemas.openxmlformats.org/officeDocument/2006/relationships/hyperlink" Target="https://doi.org/10.1029/2021EA001982" TargetMode="External"/><Relationship Id="rId5" Type="http://schemas.openxmlformats.org/officeDocument/2006/relationships/hyperlink" Target="https://doi.org/10.1029/2020EA001131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Relationship Id="rId4" Type="http://schemas.openxmlformats.org/officeDocument/2006/relationships/hyperlink" Target="https://logicmelt.com/en/use-cases_eng/stratos-ds-prediction-of-the-stratosphere-temperature/" TargetMode="External"/><Relationship Id="rId5" Type="http://schemas.openxmlformats.org/officeDocument/2006/relationships/hyperlink" Target="https://logicmelt.com/en/use-cases_eng/stratos-ds-prediction-of-the-stratosphere-temperature/" TargetMode="External"/><Relationship Id="rId6" Type="http://schemas.openxmlformats.org/officeDocument/2006/relationships/hyperlink" Target="https://www.nac-inter.com/en/content/30-project-stratos" TargetMode="External"/><Relationship Id="rId7" Type="http://schemas.openxmlformats.org/officeDocument/2006/relationships/hyperlink" Target="https://www.nac-inter.com/en/content/30-project-stratos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Relationship Id="rId4" Type="http://schemas.openxmlformats.org/officeDocument/2006/relationships/hyperlink" Target="https://doi.org/10.1088/1748-0221/15/09/C09024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hyperlink" Target="https://doi.org/10.1016/j.asr.2025.07.096" TargetMode="External"/><Relationship Id="rId5" Type="http://schemas.openxmlformats.org/officeDocument/2006/relationships/hyperlink" Target="https://doi.org/10.1016/j.asr.2025.07.096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3168469c153_0_55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45" y="-197062"/>
            <a:ext cx="9144003" cy="685803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168469c153_0_557"/>
          <p:cNvSpPr/>
          <p:nvPr/>
        </p:nvSpPr>
        <p:spPr>
          <a:xfrm>
            <a:off x="0" y="-125"/>
            <a:ext cx="9144000" cy="5143500"/>
          </a:xfrm>
          <a:prstGeom prst="rect">
            <a:avLst/>
          </a:prstGeom>
          <a:solidFill>
            <a:srgbClr val="1F497D">
              <a:alpha val="4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3168469c153_0_557"/>
          <p:cNvPicPr preferRelativeResize="0"/>
          <p:nvPr/>
        </p:nvPicPr>
        <p:blipFill rotWithShape="1">
          <a:blip r:embed="rId4">
            <a:alphaModFix/>
          </a:blip>
          <a:srcRect b="-23976" l="129580" r="-129580" t="39517"/>
          <a:stretch/>
        </p:blipFill>
        <p:spPr>
          <a:xfrm>
            <a:off x="0" y="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168469c153_0_557"/>
          <p:cNvSpPr txBox="1"/>
          <p:nvPr/>
        </p:nvSpPr>
        <p:spPr>
          <a:xfrm>
            <a:off x="0" y="1300800"/>
            <a:ext cx="91440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PT" sz="33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RPC readout optimization:</a:t>
            </a:r>
            <a:endParaRPr b="1" sz="33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PT" sz="33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miniTRASGO as a path to a single-plane multiplexed timing system</a:t>
            </a:r>
            <a:endParaRPr b="1" i="0" sz="33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6" name="Google Shape;206;g3168469c153_0_557"/>
          <p:cNvSpPr txBox="1"/>
          <p:nvPr/>
        </p:nvSpPr>
        <p:spPr>
          <a:xfrm>
            <a:off x="114900" y="4388550"/>
            <a:ext cx="89142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1" lang="pt-PT" sz="2100" u="sng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Soneira-Landín</a:t>
            </a:r>
            <a:r>
              <a:rPr b="1" i="0" lang="pt-PT" sz="21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1" lang="pt-PT" sz="18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(csoneira@ucm.es)</a:t>
            </a:r>
            <a:r>
              <a:rPr b="0" i="1" lang="pt-PT" sz="21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</a:t>
            </a:r>
            <a:r>
              <a:rPr b="1" i="1" lang="pt-PT" sz="21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1" lang="pt-PT" sz="21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A. Blanco, L.M. Fraile,</a:t>
            </a:r>
            <a:r>
              <a:rPr i="1" lang="pt-PT" sz="2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1" lang="pt-PT" sz="21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L. Lopes, J.M. Udías</a:t>
            </a:r>
            <a:endParaRPr b="0" i="1" sz="18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7" name="Google Shape;207;g3168469c153_0_557"/>
          <p:cNvSpPr/>
          <p:nvPr/>
        </p:nvSpPr>
        <p:spPr>
          <a:xfrm>
            <a:off x="-150" y="0"/>
            <a:ext cx="9144000" cy="100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3168469c153_0_5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4925" y="37925"/>
            <a:ext cx="1597783" cy="9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168469c153_0_557"/>
          <p:cNvPicPr preferRelativeResize="0"/>
          <p:nvPr/>
        </p:nvPicPr>
        <p:blipFill rotWithShape="1">
          <a:blip r:embed="rId6">
            <a:alphaModFix/>
          </a:blip>
          <a:srcRect b="29069" l="16222" r="42998" t="27750"/>
          <a:stretch/>
        </p:blipFill>
        <p:spPr>
          <a:xfrm>
            <a:off x="6821125" y="88688"/>
            <a:ext cx="1197626" cy="8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168469c153_0_5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50625" y="151375"/>
            <a:ext cx="1197625" cy="70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168469c153_0_5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84625" y="52562"/>
            <a:ext cx="2432030" cy="8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168469c153_0_5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94587" y="151377"/>
            <a:ext cx="1034660" cy="700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3" name="Google Shape;213;g3168469c153_0_55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54100" y="181901"/>
            <a:ext cx="649250" cy="6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168469c153_0_557"/>
          <p:cNvSpPr txBox="1"/>
          <p:nvPr/>
        </p:nvSpPr>
        <p:spPr>
          <a:xfrm>
            <a:off x="473200" y="3475075"/>
            <a:ext cx="7861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November</a:t>
            </a:r>
            <a:r>
              <a:rPr b="0" i="0" lang="pt-PT" sz="20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19th</a:t>
            </a:r>
            <a:r>
              <a:rPr b="0" i="0" lang="pt-PT" sz="20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2025, </a:t>
            </a:r>
            <a:r>
              <a:rPr lang="pt-PT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Valencia</a:t>
            </a:r>
            <a:endParaRPr b="0" i="0" sz="20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PT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XVII CPAN Days</a:t>
            </a:r>
            <a:endParaRPr b="0" i="0" sz="1800" u="none" cap="none" strike="noStrike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a643b10f30_0_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93" name="Google Shape;293;g3a643b10f30_0_90"/>
          <p:cNvSpPr txBox="1"/>
          <p:nvPr/>
        </p:nvSpPr>
        <p:spPr>
          <a:xfrm>
            <a:off x="0" y="4789500"/>
            <a:ext cx="601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1"/>
                </a:solidFill>
              </a:rPr>
              <a:t>Adapted from M. Xarepe et al., NIM A, 2023,</a:t>
            </a:r>
            <a:r>
              <a:rPr lang="pt-PT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pt-PT" sz="1100" u="sng">
                <a:solidFill>
                  <a:schemeClr val="hlink"/>
                </a:solidFill>
                <a:hlinkClick r:id="rId4"/>
              </a:rPr>
              <a:t>https://doi.org/10.1016/j.nima.2023.168445</a:t>
            </a:r>
            <a:endParaRPr/>
          </a:p>
        </p:txBody>
      </p:sp>
      <p:pic>
        <p:nvPicPr>
          <p:cNvPr id="294" name="Google Shape;294;g3a643b10f30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450" y="152400"/>
            <a:ext cx="7931149" cy="38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a643b10f30_0_90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R3B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6" name="Google Shape;296;g3a643b10f30_0_90"/>
          <p:cNvSpPr/>
          <p:nvPr/>
        </p:nvSpPr>
        <p:spPr>
          <a:xfrm>
            <a:off x="4521200" y="2261775"/>
            <a:ext cx="888900" cy="1213800"/>
          </a:xfrm>
          <a:prstGeom prst="rect">
            <a:avLst/>
          </a:prstGeom>
          <a:solidFill>
            <a:srgbClr val="2A7D1F">
              <a:alpha val="12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7" name="Google Shape;297;g3a643b10f30_0_90"/>
          <p:cNvCxnSpPr/>
          <p:nvPr/>
        </p:nvCxnSpPr>
        <p:spPr>
          <a:xfrm rot="10800000">
            <a:off x="5304450" y="3232050"/>
            <a:ext cx="963000" cy="673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g3a643b10f30_0_90"/>
          <p:cNvSpPr txBox="1"/>
          <p:nvPr/>
        </p:nvSpPr>
        <p:spPr>
          <a:xfrm>
            <a:off x="185100" y="3924300"/>
            <a:ext cx="4567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The next step in the detector development is being used in R3B experiment at FAIR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9" name="Google Shape;299;g3a643b10f30_0_90"/>
          <p:cNvSpPr txBox="1"/>
          <p:nvPr/>
        </p:nvSpPr>
        <p:spPr>
          <a:xfrm>
            <a:off x="6340528" y="3639375"/>
            <a:ext cx="2565300" cy="1062000"/>
          </a:xfrm>
          <a:prstGeom prst="rect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Ubuntu"/>
                <a:ea typeface="Ubuntu"/>
                <a:cs typeface="Ubuntu"/>
                <a:sym typeface="Ubuntu"/>
              </a:rPr>
              <a:t>2 m²</a:t>
            </a:r>
            <a:endParaRPr sz="1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Ubuntu"/>
                <a:ea typeface="Ubuntu"/>
                <a:cs typeface="Ubuntu"/>
                <a:sym typeface="Ubuntu"/>
              </a:rPr>
              <a:t>6 gaps x 2 chambers</a:t>
            </a:r>
            <a:endParaRPr sz="1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Ubuntu"/>
                <a:ea typeface="Ubuntu"/>
                <a:cs typeface="Ubuntu"/>
                <a:sym typeface="Ubuntu"/>
              </a:rPr>
              <a:t>3 cm pitch strips</a:t>
            </a:r>
            <a:endParaRPr sz="19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643b10f30_0_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305" name="Google Shape;305;g3a643b10f30_0_49"/>
          <p:cNvGrpSpPr/>
          <p:nvPr/>
        </p:nvGrpSpPr>
        <p:grpSpPr>
          <a:xfrm>
            <a:off x="2933275" y="-50"/>
            <a:ext cx="6172200" cy="5143500"/>
            <a:chOff x="1485900" y="0"/>
            <a:chExt cx="6172200" cy="5143500"/>
          </a:xfrm>
        </p:grpSpPr>
        <p:pic>
          <p:nvPicPr>
            <p:cNvPr id="306" name="Google Shape;306;g3a643b10f30_0_49"/>
            <p:cNvPicPr preferRelativeResize="0"/>
            <p:nvPr/>
          </p:nvPicPr>
          <p:blipFill rotWithShape="1">
            <a:blip r:embed="rId3">
              <a:alphaModFix/>
            </a:blip>
            <a:srcRect b="6296" l="0" r="0" t="0"/>
            <a:stretch/>
          </p:blipFill>
          <p:spPr>
            <a:xfrm>
              <a:off x="1485900" y="0"/>
              <a:ext cx="6172200" cy="4819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g3a643b10f30_0_49"/>
            <p:cNvSpPr/>
            <p:nvPr/>
          </p:nvSpPr>
          <p:spPr>
            <a:xfrm>
              <a:off x="2023525" y="258225"/>
              <a:ext cx="4540200" cy="20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g3a643b10f30_0_49"/>
            <p:cNvSpPr/>
            <p:nvPr/>
          </p:nvSpPr>
          <p:spPr>
            <a:xfrm>
              <a:off x="2023525" y="3776125"/>
              <a:ext cx="4540200" cy="20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g3a643b10f30_0_49"/>
            <p:cNvSpPr/>
            <p:nvPr/>
          </p:nvSpPr>
          <p:spPr>
            <a:xfrm>
              <a:off x="1545175" y="4548850"/>
              <a:ext cx="21822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g3a643b10f30_0_49"/>
            <p:cNvSpPr/>
            <p:nvPr/>
          </p:nvSpPr>
          <p:spPr>
            <a:xfrm>
              <a:off x="3790875" y="4872600"/>
              <a:ext cx="18627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1" name="Google Shape;311;g3a643b10f30_0_49"/>
            <p:cNvPicPr preferRelativeResize="0"/>
            <p:nvPr/>
          </p:nvPicPr>
          <p:blipFill rotWithShape="1">
            <a:blip r:embed="rId3">
              <a:alphaModFix/>
            </a:blip>
            <a:srcRect b="0" l="0" r="63065" t="94733"/>
            <a:stretch/>
          </p:blipFill>
          <p:spPr>
            <a:xfrm>
              <a:off x="1496450" y="4548850"/>
              <a:ext cx="2279650" cy="270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" name="Google Shape;312;g3a643b10f30_0_49"/>
          <p:cNvSpPr txBox="1"/>
          <p:nvPr/>
        </p:nvSpPr>
        <p:spPr>
          <a:xfrm>
            <a:off x="666775" y="423325"/>
            <a:ext cx="2266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R3B prototype</a:t>
            </a: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layout</a:t>
            </a:r>
            <a:endParaRPr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3" name="Google Shape;313;g3a643b10f30_0_49"/>
          <p:cNvSpPr txBox="1"/>
          <p:nvPr/>
        </p:nvSpPr>
        <p:spPr>
          <a:xfrm>
            <a:off x="276225" y="2909700"/>
            <a:ext cx="259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Thick readout strips are in the </a:t>
            </a: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middle</a:t>
            </a:r>
            <a:endParaRPr b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g3a643b10f30_0_49"/>
          <p:cNvSpPr txBox="1"/>
          <p:nvPr/>
        </p:nvSpPr>
        <p:spPr>
          <a:xfrm>
            <a:off x="756975" y="1915975"/>
            <a:ext cx="162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2 multigap RPCs </a:t>
            </a: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stacked</a:t>
            </a:r>
            <a:endParaRPr b="1"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643b10f30_0_1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20" name="Google Shape;320;g3a643b10f30_0_125"/>
          <p:cNvSpPr txBox="1"/>
          <p:nvPr/>
        </p:nvSpPr>
        <p:spPr>
          <a:xfrm>
            <a:off x="649550" y="480475"/>
            <a:ext cx="2506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Still measuring the fast signal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21" name="Google Shape;321;g3a643b10f30_0_125"/>
          <p:cNvGrpSpPr/>
          <p:nvPr/>
        </p:nvGrpSpPr>
        <p:grpSpPr>
          <a:xfrm>
            <a:off x="643025" y="1539213"/>
            <a:ext cx="7857957" cy="2518601"/>
            <a:chOff x="0" y="2756200"/>
            <a:chExt cx="7448300" cy="2387300"/>
          </a:xfrm>
        </p:grpSpPr>
        <p:grpSp>
          <p:nvGrpSpPr>
            <p:cNvPr id="322" name="Google Shape;322;g3a643b10f30_0_125"/>
            <p:cNvGrpSpPr/>
            <p:nvPr/>
          </p:nvGrpSpPr>
          <p:grpSpPr>
            <a:xfrm>
              <a:off x="0" y="2756200"/>
              <a:ext cx="7448300" cy="2387300"/>
              <a:chOff x="0" y="2756200"/>
              <a:chExt cx="7448300" cy="2387300"/>
            </a:xfrm>
          </p:grpSpPr>
          <p:pic>
            <p:nvPicPr>
              <p:cNvPr id="323" name="Google Shape;323;g3a643b10f30_0_12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63777"/>
              <a:stretch/>
            </p:blipFill>
            <p:spPr>
              <a:xfrm>
                <a:off x="0" y="2851150"/>
                <a:ext cx="7448300" cy="2292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4" name="Google Shape;324;g3a643b10f30_0_125"/>
              <p:cNvSpPr/>
              <p:nvPr/>
            </p:nvSpPr>
            <p:spPr>
              <a:xfrm>
                <a:off x="1346200" y="2756200"/>
                <a:ext cx="2063700" cy="2320800"/>
              </a:xfrm>
              <a:prstGeom prst="rect">
                <a:avLst/>
              </a:prstGeom>
              <a:solidFill>
                <a:srgbClr val="2A7D1F">
                  <a:alpha val="12220"/>
                </a:srgbClr>
              </a:solidFill>
              <a:ln>
                <a:noFill/>
              </a:ln>
            </p:spPr>
            <p:txBody>
              <a:bodyPr anchorCtr="0" anchor="ctr" bIns="96450" lIns="96450" spcFirstLastPara="1" rIns="96450" wrap="square" tIns="964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6"/>
              </a:p>
            </p:txBody>
          </p:sp>
        </p:grpSp>
        <p:sp>
          <p:nvSpPr>
            <p:cNvPr id="325" name="Google Shape;325;g3a643b10f30_0_125"/>
            <p:cNvSpPr txBox="1"/>
            <p:nvPr/>
          </p:nvSpPr>
          <p:spPr>
            <a:xfrm>
              <a:off x="3484025" y="3795300"/>
              <a:ext cx="2506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6450" lIns="96450" spcFirstLastPara="1" rIns="96450" wrap="square" tIns="964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898">
                  <a:latin typeface="Titillium Web"/>
                  <a:ea typeface="Titillium Web"/>
                  <a:cs typeface="Titillium Web"/>
                  <a:sym typeface="Titillium Web"/>
                </a:rPr>
                <a:t>Integration window covers fast signal</a:t>
              </a:r>
              <a:endParaRPr sz="1898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6" name="Google Shape;326;g3a643b10f30_0_125"/>
          <p:cNvSpPr txBox="1"/>
          <p:nvPr/>
        </p:nvSpPr>
        <p:spPr>
          <a:xfrm>
            <a:off x="3958725" y="634225"/>
            <a:ext cx="3594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Faint </a:t>
            </a: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(less efficient) and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ballistic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 deficit</a:t>
            </a: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 (losing information)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" name="Google Shape;327;g3a643b10f30_0_125"/>
          <p:cNvSpPr txBox="1"/>
          <p:nvPr/>
        </p:nvSpPr>
        <p:spPr>
          <a:xfrm>
            <a:off x="1470150" y="4303325"/>
            <a:ext cx="62037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Still, using a double stack allows for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98% efficiency for MIPs</a:t>
            </a:r>
            <a:endParaRPr b="1"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a643b10f30_0_5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PT" sz="3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advanced versions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a643b10f30_0_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34" name="Google Shape;334;g3a643b10f30_0_5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Multiplexing: SHIP prototype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a643b10f30_0_147"/>
          <p:cNvSpPr/>
          <p:nvPr/>
        </p:nvSpPr>
        <p:spPr>
          <a:xfrm rot="-468069">
            <a:off x="3296016" y="2591571"/>
            <a:ext cx="1936119" cy="882695"/>
          </a:xfrm>
          <a:prstGeom prst="ellipse">
            <a:avLst/>
          </a:prstGeom>
          <a:solidFill>
            <a:srgbClr val="1F497D">
              <a:alpha val="1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a643b10f30_0_1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41" name="Google Shape;341;g3a643b10f30_0_147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2" name="Google Shape;342;g3a643b10f30_0_147"/>
          <p:cNvCxnSpPr/>
          <p:nvPr/>
        </p:nvCxnSpPr>
        <p:spPr>
          <a:xfrm flipH="1" rot="10800000">
            <a:off x="1240375" y="18668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g3a643b10f30_0_147"/>
          <p:cNvCxnSpPr/>
          <p:nvPr/>
        </p:nvCxnSpPr>
        <p:spPr>
          <a:xfrm flipH="1" rot="10800000">
            <a:off x="1392775" y="20192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g3a643b10f30_0_147"/>
          <p:cNvCxnSpPr/>
          <p:nvPr/>
        </p:nvCxnSpPr>
        <p:spPr>
          <a:xfrm flipH="1" rot="10800000">
            <a:off x="1545175" y="21716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g3a643b10f30_0_147"/>
          <p:cNvCxnSpPr/>
          <p:nvPr/>
        </p:nvCxnSpPr>
        <p:spPr>
          <a:xfrm flipH="1" rot="10800000">
            <a:off x="1697575" y="23240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g3a643b10f30_0_147"/>
          <p:cNvCxnSpPr/>
          <p:nvPr/>
        </p:nvCxnSpPr>
        <p:spPr>
          <a:xfrm flipH="1" rot="10800000">
            <a:off x="1849975" y="24764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g3a643b10f30_0_147"/>
          <p:cNvCxnSpPr/>
          <p:nvPr/>
        </p:nvCxnSpPr>
        <p:spPr>
          <a:xfrm flipH="1" rot="10800000">
            <a:off x="2002375" y="26288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g3a643b10f30_0_147"/>
          <p:cNvCxnSpPr/>
          <p:nvPr/>
        </p:nvCxnSpPr>
        <p:spPr>
          <a:xfrm flipH="1" rot="10800000">
            <a:off x="2154775" y="27812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g3a643b10f30_0_147"/>
          <p:cNvCxnSpPr/>
          <p:nvPr/>
        </p:nvCxnSpPr>
        <p:spPr>
          <a:xfrm flipH="1" rot="10800000">
            <a:off x="2307175" y="29336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g3a643b10f30_0_147"/>
          <p:cNvCxnSpPr/>
          <p:nvPr/>
        </p:nvCxnSpPr>
        <p:spPr>
          <a:xfrm flipH="1" rot="10800000">
            <a:off x="2459575" y="3086050"/>
            <a:ext cx="4804800" cy="136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g3a643b10f30_0_147"/>
          <p:cNvSpPr/>
          <p:nvPr/>
        </p:nvSpPr>
        <p:spPr>
          <a:xfrm>
            <a:off x="3406425" y="903825"/>
            <a:ext cx="698464" cy="2127215"/>
          </a:xfrm>
          <a:custGeom>
            <a:rect b="b" l="l" r="r" t="t"/>
            <a:pathLst>
              <a:path extrusionOk="0" h="75353" w="29916">
                <a:moveTo>
                  <a:pt x="29210" y="0"/>
                </a:moveTo>
                <a:cubicBezTo>
                  <a:pt x="27604" y="2409"/>
                  <a:pt x="25331" y="4303"/>
                  <a:pt x="23284" y="6350"/>
                </a:cubicBezTo>
                <a:cubicBezTo>
                  <a:pt x="22900" y="6734"/>
                  <a:pt x="26434" y="13265"/>
                  <a:pt x="26247" y="13546"/>
                </a:cubicBezTo>
                <a:cubicBezTo>
                  <a:pt x="25091" y="15280"/>
                  <a:pt x="19811" y="14647"/>
                  <a:pt x="20744" y="16510"/>
                </a:cubicBezTo>
                <a:cubicBezTo>
                  <a:pt x="22213" y="19445"/>
                  <a:pt x="27584" y="18180"/>
                  <a:pt x="29634" y="20743"/>
                </a:cubicBezTo>
                <a:cubicBezTo>
                  <a:pt x="30710" y="22088"/>
                  <a:pt x="27704" y="23598"/>
                  <a:pt x="26670" y="24976"/>
                </a:cubicBezTo>
                <a:cubicBezTo>
                  <a:pt x="25484" y="26556"/>
                  <a:pt x="26241" y="28974"/>
                  <a:pt x="26670" y="30903"/>
                </a:cubicBezTo>
                <a:cubicBezTo>
                  <a:pt x="27650" y="35311"/>
                  <a:pt x="30196" y="41629"/>
                  <a:pt x="26670" y="44450"/>
                </a:cubicBezTo>
                <a:cubicBezTo>
                  <a:pt x="23212" y="47216"/>
                  <a:pt x="18355" y="47550"/>
                  <a:pt x="14394" y="49530"/>
                </a:cubicBezTo>
                <a:cubicBezTo>
                  <a:pt x="10820" y="51317"/>
                  <a:pt x="9176" y="55594"/>
                  <a:pt x="6350" y="58420"/>
                </a:cubicBezTo>
                <a:cubicBezTo>
                  <a:pt x="3636" y="61134"/>
                  <a:pt x="11867" y="66233"/>
                  <a:pt x="9737" y="69426"/>
                </a:cubicBezTo>
                <a:cubicBezTo>
                  <a:pt x="7629" y="72587"/>
                  <a:pt x="3800" y="75353"/>
                  <a:pt x="0" y="7535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" name="Google Shape;352;g3a643b10f30_0_147"/>
          <p:cNvSpPr/>
          <p:nvPr/>
        </p:nvSpPr>
        <p:spPr>
          <a:xfrm>
            <a:off x="3346450" y="1697575"/>
            <a:ext cx="698500" cy="1460500"/>
          </a:xfrm>
          <a:custGeom>
            <a:rect b="b" l="l" r="r" t="t"/>
            <a:pathLst>
              <a:path extrusionOk="0" h="58420" w="27940">
                <a:moveTo>
                  <a:pt x="27940" y="0"/>
                </a:moveTo>
                <a:cubicBezTo>
                  <a:pt x="24586" y="2395"/>
                  <a:pt x="17204" y="3621"/>
                  <a:pt x="18203" y="7620"/>
                </a:cubicBezTo>
                <a:cubicBezTo>
                  <a:pt x="18882" y="10338"/>
                  <a:pt x="22666" y="11369"/>
                  <a:pt x="23707" y="13970"/>
                </a:cubicBezTo>
                <a:cubicBezTo>
                  <a:pt x="25658" y="18846"/>
                  <a:pt x="23672" y="24651"/>
                  <a:pt x="22013" y="29633"/>
                </a:cubicBezTo>
                <a:cubicBezTo>
                  <a:pt x="21048" y="32529"/>
                  <a:pt x="16552" y="32554"/>
                  <a:pt x="14393" y="34713"/>
                </a:cubicBezTo>
                <a:cubicBezTo>
                  <a:pt x="12309" y="36797"/>
                  <a:pt x="13693" y="40879"/>
                  <a:pt x="11853" y="43180"/>
                </a:cubicBezTo>
                <a:cubicBezTo>
                  <a:pt x="9173" y="46532"/>
                  <a:pt x="5287" y="48773"/>
                  <a:pt x="2540" y="52070"/>
                </a:cubicBezTo>
                <a:cubicBezTo>
                  <a:pt x="1081" y="53822"/>
                  <a:pt x="1612" y="56808"/>
                  <a:pt x="0" y="5842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" name="Google Shape;353;g3a643b10f30_0_147"/>
          <p:cNvSpPr/>
          <p:nvPr/>
        </p:nvSpPr>
        <p:spPr>
          <a:xfrm>
            <a:off x="3872254" y="1295400"/>
            <a:ext cx="548691" cy="2201387"/>
          </a:xfrm>
          <a:custGeom>
            <a:rect b="b" l="l" r="r" t="t"/>
            <a:pathLst>
              <a:path extrusionOk="0" h="82126" w="17714">
                <a:moveTo>
                  <a:pt x="5214" y="0"/>
                </a:moveTo>
                <a:cubicBezTo>
                  <a:pt x="10791" y="4460"/>
                  <a:pt x="14910" y="11540"/>
                  <a:pt x="15797" y="18626"/>
                </a:cubicBezTo>
                <a:cubicBezTo>
                  <a:pt x="16120" y="21208"/>
                  <a:pt x="18314" y="23778"/>
                  <a:pt x="17491" y="26246"/>
                </a:cubicBezTo>
                <a:cubicBezTo>
                  <a:pt x="15748" y="31474"/>
                  <a:pt x="10805" y="35050"/>
                  <a:pt x="6907" y="38946"/>
                </a:cubicBezTo>
                <a:cubicBezTo>
                  <a:pt x="4675" y="41177"/>
                  <a:pt x="10013" y="45438"/>
                  <a:pt x="8601" y="48260"/>
                </a:cubicBezTo>
                <a:cubicBezTo>
                  <a:pt x="7162" y="51138"/>
                  <a:pt x="7500" y="54695"/>
                  <a:pt x="6061" y="57573"/>
                </a:cubicBezTo>
                <a:cubicBezTo>
                  <a:pt x="5075" y="59544"/>
                  <a:pt x="1966" y="59834"/>
                  <a:pt x="981" y="61806"/>
                </a:cubicBezTo>
                <a:cubicBezTo>
                  <a:pt x="-2063" y="67898"/>
                  <a:pt x="3097" y="75316"/>
                  <a:pt x="3097" y="821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4" name="Google Shape;354;g3a643b10f30_0_147"/>
          <p:cNvSpPr/>
          <p:nvPr/>
        </p:nvSpPr>
        <p:spPr>
          <a:xfrm>
            <a:off x="4136871" y="1856325"/>
            <a:ext cx="627750" cy="1471075"/>
          </a:xfrm>
          <a:custGeom>
            <a:rect b="b" l="l" r="r" t="t"/>
            <a:pathLst>
              <a:path extrusionOk="0" h="58843" w="25110">
                <a:moveTo>
                  <a:pt x="9870" y="0"/>
                </a:moveTo>
                <a:cubicBezTo>
                  <a:pt x="7431" y="3656"/>
                  <a:pt x="-932" y="4626"/>
                  <a:pt x="133" y="8890"/>
                </a:cubicBezTo>
                <a:cubicBezTo>
                  <a:pt x="1620" y="14840"/>
                  <a:pt x="4589" y="20337"/>
                  <a:pt x="7330" y="25823"/>
                </a:cubicBezTo>
                <a:cubicBezTo>
                  <a:pt x="9228" y="29620"/>
                  <a:pt x="16637" y="27084"/>
                  <a:pt x="19183" y="30480"/>
                </a:cubicBezTo>
                <a:cubicBezTo>
                  <a:pt x="21493" y="33562"/>
                  <a:pt x="18245" y="38133"/>
                  <a:pt x="17490" y="41910"/>
                </a:cubicBezTo>
                <a:cubicBezTo>
                  <a:pt x="16707" y="45826"/>
                  <a:pt x="21624" y="48747"/>
                  <a:pt x="23840" y="52070"/>
                </a:cubicBezTo>
                <a:cubicBezTo>
                  <a:pt x="25115" y="53981"/>
                  <a:pt x="23486" y="57219"/>
                  <a:pt x="25110" y="5884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Google Shape;355;g3a643b10f30_0_147"/>
          <p:cNvSpPr/>
          <p:nvPr/>
        </p:nvSpPr>
        <p:spPr>
          <a:xfrm>
            <a:off x="4298950" y="1665825"/>
            <a:ext cx="730250" cy="1026575"/>
          </a:xfrm>
          <a:custGeom>
            <a:rect b="b" l="l" r="r" t="t"/>
            <a:pathLst>
              <a:path extrusionOk="0" h="41063" w="29210">
                <a:moveTo>
                  <a:pt x="0" y="0"/>
                </a:moveTo>
                <a:cubicBezTo>
                  <a:pt x="4637" y="2950"/>
                  <a:pt x="11096" y="3646"/>
                  <a:pt x="14393" y="8043"/>
                </a:cubicBezTo>
                <a:cubicBezTo>
                  <a:pt x="15614" y="9671"/>
                  <a:pt x="11917" y="11303"/>
                  <a:pt x="11007" y="13123"/>
                </a:cubicBezTo>
                <a:cubicBezTo>
                  <a:pt x="9676" y="15785"/>
                  <a:pt x="14332" y="18080"/>
                  <a:pt x="15663" y="20743"/>
                </a:cubicBezTo>
                <a:cubicBezTo>
                  <a:pt x="16357" y="22132"/>
                  <a:pt x="15051" y="23973"/>
                  <a:pt x="15663" y="25400"/>
                </a:cubicBezTo>
                <a:cubicBezTo>
                  <a:pt x="16235" y="26735"/>
                  <a:pt x="18311" y="26644"/>
                  <a:pt x="19473" y="27516"/>
                </a:cubicBezTo>
                <a:cubicBezTo>
                  <a:pt x="21335" y="28913"/>
                  <a:pt x="20126" y="32208"/>
                  <a:pt x="21167" y="34290"/>
                </a:cubicBezTo>
                <a:cubicBezTo>
                  <a:pt x="22734" y="37425"/>
                  <a:pt x="27644" y="37927"/>
                  <a:pt x="29210" y="4106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6" name="Google Shape;356;g3a643b10f30_0_147"/>
          <p:cNvSpPr/>
          <p:nvPr/>
        </p:nvSpPr>
        <p:spPr>
          <a:xfrm>
            <a:off x="4023775" y="1612900"/>
            <a:ext cx="254000" cy="994825"/>
          </a:xfrm>
          <a:custGeom>
            <a:rect b="b" l="l" r="r" t="t"/>
            <a:pathLst>
              <a:path extrusionOk="0" h="39793" w="10160">
                <a:moveTo>
                  <a:pt x="10160" y="0"/>
                </a:moveTo>
                <a:cubicBezTo>
                  <a:pt x="3270" y="3445"/>
                  <a:pt x="7865" y="15235"/>
                  <a:pt x="6774" y="22860"/>
                </a:cubicBezTo>
                <a:cubicBezTo>
                  <a:pt x="5913" y="28878"/>
                  <a:pt x="0" y="33714"/>
                  <a:pt x="0" y="3979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7" name="Google Shape;357;g3a643b10f30_0_147"/>
          <p:cNvSpPr/>
          <p:nvPr/>
        </p:nvSpPr>
        <p:spPr>
          <a:xfrm>
            <a:off x="4002625" y="1020225"/>
            <a:ext cx="499700" cy="2434175"/>
          </a:xfrm>
          <a:custGeom>
            <a:rect b="b" l="l" r="r" t="t"/>
            <a:pathLst>
              <a:path extrusionOk="0" h="97367" w="19988">
                <a:moveTo>
                  <a:pt x="0" y="0"/>
                </a:moveTo>
                <a:cubicBezTo>
                  <a:pt x="3111" y="1945"/>
                  <a:pt x="7564" y="1641"/>
                  <a:pt x="10160" y="4234"/>
                </a:cubicBezTo>
                <a:cubicBezTo>
                  <a:pt x="12858" y="6928"/>
                  <a:pt x="7040" y="12968"/>
                  <a:pt x="9736" y="15664"/>
                </a:cubicBezTo>
                <a:cubicBezTo>
                  <a:pt x="11653" y="17581"/>
                  <a:pt x="14510" y="18538"/>
                  <a:pt x="16086" y="20744"/>
                </a:cubicBezTo>
                <a:cubicBezTo>
                  <a:pt x="17572" y="22823"/>
                  <a:pt x="15790" y="26078"/>
                  <a:pt x="16933" y="28364"/>
                </a:cubicBezTo>
                <a:cubicBezTo>
                  <a:pt x="21420" y="37332"/>
                  <a:pt x="20169" y="48587"/>
                  <a:pt x="18203" y="58420"/>
                </a:cubicBezTo>
                <a:cubicBezTo>
                  <a:pt x="15657" y="71157"/>
                  <a:pt x="7748" y="88182"/>
                  <a:pt x="16933" y="9736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8" name="Google Shape;358;g3a643b10f30_0_147"/>
          <p:cNvSpPr/>
          <p:nvPr/>
        </p:nvSpPr>
        <p:spPr>
          <a:xfrm>
            <a:off x="3674525" y="2702975"/>
            <a:ext cx="518600" cy="613850"/>
          </a:xfrm>
          <a:custGeom>
            <a:rect b="b" l="l" r="r" t="t"/>
            <a:pathLst>
              <a:path extrusionOk="0" h="24554" w="20744">
                <a:moveTo>
                  <a:pt x="20744" y="0"/>
                </a:moveTo>
                <a:cubicBezTo>
                  <a:pt x="18486" y="3386"/>
                  <a:pt x="12841" y="3386"/>
                  <a:pt x="10584" y="6774"/>
                </a:cubicBezTo>
                <a:cubicBezTo>
                  <a:pt x="6760" y="12514"/>
                  <a:pt x="0" y="17657"/>
                  <a:pt x="0" y="2455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9" name="Google Shape;359;g3a643b10f30_0_147"/>
          <p:cNvSpPr txBox="1"/>
          <p:nvPr/>
        </p:nvSpPr>
        <p:spPr>
          <a:xfrm>
            <a:off x="6502375" y="3454400"/>
            <a:ext cx="143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Thin strips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0" name="Google Shape;360;g3a643b10f30_0_147"/>
          <p:cNvSpPr txBox="1"/>
          <p:nvPr/>
        </p:nvSpPr>
        <p:spPr>
          <a:xfrm>
            <a:off x="5677050" y="543950"/>
            <a:ext cx="251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600">
                <a:latin typeface="Ubuntu"/>
                <a:ea typeface="Ubuntu"/>
                <a:cs typeface="Ubuntu"/>
                <a:sym typeface="Ubuntu"/>
              </a:rPr>
              <a:t>Charge induction sharing allows for improved position resolution</a:t>
            </a:r>
            <a:endParaRPr i="1"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1" name="Google Shape;361;g3a643b10f30_0_147"/>
          <p:cNvSpPr txBox="1"/>
          <p:nvPr/>
        </p:nvSpPr>
        <p:spPr>
          <a:xfrm>
            <a:off x="2819113" y="959350"/>
            <a:ext cx="966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300">
                <a:latin typeface="Ubuntu"/>
                <a:ea typeface="Ubuntu"/>
                <a:cs typeface="Ubuntu"/>
                <a:sym typeface="Ubuntu"/>
              </a:rPr>
              <a:t>Townsend avalanche</a:t>
            </a:r>
            <a:endParaRPr i="1" sz="1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2" name="Google Shape;362;g3a643b10f30_0_147"/>
          <p:cNvSpPr txBox="1"/>
          <p:nvPr/>
        </p:nvSpPr>
        <p:spPr>
          <a:xfrm>
            <a:off x="4407675" y="1295400"/>
            <a:ext cx="96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300">
                <a:latin typeface="Ubuntu"/>
                <a:ea typeface="Ubuntu"/>
                <a:cs typeface="Ubuntu"/>
                <a:sym typeface="Ubuntu"/>
              </a:rPr>
              <a:t>electrons</a:t>
            </a:r>
            <a:endParaRPr i="1" sz="13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a64ed71993_0_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68" name="Google Shape;368;g3a64ed71993_0_51"/>
          <p:cNvSpPr txBox="1"/>
          <p:nvPr/>
        </p:nvSpPr>
        <p:spPr>
          <a:xfrm>
            <a:off x="649550" y="480475"/>
            <a:ext cx="2908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Let’s take profit on the long signal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9" name="Google Shape;369;g3a64ed71993_0_51"/>
          <p:cNvSpPr txBox="1"/>
          <p:nvPr/>
        </p:nvSpPr>
        <p:spPr>
          <a:xfrm>
            <a:off x="1019100" y="4478650"/>
            <a:ext cx="710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Robust </a:t>
            </a: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(more efficient) and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total charge collection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70" name="Google Shape;370;g3a64ed71993_0_51"/>
          <p:cNvGrpSpPr/>
          <p:nvPr/>
        </p:nvGrpSpPr>
        <p:grpSpPr>
          <a:xfrm>
            <a:off x="643025" y="1960050"/>
            <a:ext cx="7857957" cy="2518589"/>
            <a:chOff x="643025" y="1539225"/>
            <a:chExt cx="7857957" cy="2518589"/>
          </a:xfrm>
        </p:grpSpPr>
        <p:grpSp>
          <p:nvGrpSpPr>
            <p:cNvPr id="371" name="Google Shape;371;g3a64ed71993_0_51"/>
            <p:cNvGrpSpPr/>
            <p:nvPr/>
          </p:nvGrpSpPr>
          <p:grpSpPr>
            <a:xfrm>
              <a:off x="643025" y="1539225"/>
              <a:ext cx="7857957" cy="2518589"/>
              <a:chOff x="0" y="2756211"/>
              <a:chExt cx="7448300" cy="2387288"/>
            </a:xfrm>
          </p:grpSpPr>
          <p:pic>
            <p:nvPicPr>
              <p:cNvPr id="372" name="Google Shape;372;g3a64ed71993_0_5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63777"/>
              <a:stretch/>
            </p:blipFill>
            <p:spPr>
              <a:xfrm>
                <a:off x="0" y="2851150"/>
                <a:ext cx="7448300" cy="2292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3" name="Google Shape;373;g3a64ed71993_0_51"/>
              <p:cNvSpPr/>
              <p:nvPr/>
            </p:nvSpPr>
            <p:spPr>
              <a:xfrm>
                <a:off x="1346231" y="2756211"/>
                <a:ext cx="1484100" cy="2320800"/>
              </a:xfrm>
              <a:prstGeom prst="rect">
                <a:avLst/>
              </a:prstGeom>
              <a:solidFill>
                <a:srgbClr val="2A7D1F">
                  <a:alpha val="12220"/>
                </a:srgbClr>
              </a:solidFill>
              <a:ln>
                <a:noFill/>
              </a:ln>
            </p:spPr>
            <p:txBody>
              <a:bodyPr anchorCtr="0" anchor="ctr" bIns="96450" lIns="96450" spcFirstLastPara="1" rIns="96450" wrap="square" tIns="964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76"/>
              </a:p>
            </p:txBody>
          </p:sp>
        </p:grpSp>
        <p:sp>
          <p:nvSpPr>
            <p:cNvPr id="374" name="Google Shape;374;g3a64ed71993_0_51"/>
            <p:cNvSpPr/>
            <p:nvPr/>
          </p:nvSpPr>
          <p:spPr>
            <a:xfrm>
              <a:off x="3558050" y="1539225"/>
              <a:ext cx="4204800" cy="2448300"/>
            </a:xfrm>
            <a:prstGeom prst="rect">
              <a:avLst/>
            </a:prstGeom>
            <a:solidFill>
              <a:srgbClr val="7D1F1F">
                <a:alpha val="16480"/>
              </a:srgbClr>
            </a:solidFill>
            <a:ln>
              <a:noFill/>
            </a:ln>
          </p:spPr>
          <p:txBody>
            <a:bodyPr anchorCtr="0" anchor="ctr" bIns="96450" lIns="96450" spcFirstLastPara="1" rIns="96450" wrap="square" tIns="964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76"/>
            </a:p>
          </p:txBody>
        </p:sp>
      </p:grpSp>
      <p:sp>
        <p:nvSpPr>
          <p:cNvPr id="375" name="Google Shape;375;g3a64ed71993_0_51"/>
          <p:cNvSpPr txBox="1"/>
          <p:nvPr/>
        </p:nvSpPr>
        <p:spPr>
          <a:xfrm>
            <a:off x="4124325" y="557425"/>
            <a:ext cx="311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But combining readouts</a:t>
            </a:r>
            <a:endParaRPr b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6" name="Google Shape;376;g3a64ed71993_0_51"/>
          <p:cNvSpPr txBox="1"/>
          <p:nvPr/>
        </p:nvSpPr>
        <p:spPr>
          <a:xfrm>
            <a:off x="2247900" y="1435825"/>
            <a:ext cx="407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Thick strips for fast signal → timing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7" name="Google Shape;377;g3a64ed71993_0_51"/>
          <p:cNvSpPr txBox="1"/>
          <p:nvPr/>
        </p:nvSpPr>
        <p:spPr>
          <a:xfrm>
            <a:off x="4885975" y="1016350"/>
            <a:ext cx="421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Thin</a:t>
            </a:r>
            <a:r>
              <a:rPr lang="pt-PT" sz="1800"/>
              <a:t> strips for slow signal → position</a:t>
            </a:r>
            <a:endParaRPr sz="1800"/>
          </a:p>
        </p:txBody>
      </p:sp>
      <p:cxnSp>
        <p:nvCxnSpPr>
          <p:cNvPr id="378" name="Google Shape;378;g3a64ed71993_0_51"/>
          <p:cNvCxnSpPr>
            <a:stCxn id="377" idx="2"/>
          </p:cNvCxnSpPr>
          <p:nvPr/>
        </p:nvCxnSpPr>
        <p:spPr>
          <a:xfrm flipH="1">
            <a:off x="6772225" y="1478050"/>
            <a:ext cx="223500" cy="104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g3a64ed71993_0_51"/>
          <p:cNvCxnSpPr/>
          <p:nvPr/>
        </p:nvCxnSpPr>
        <p:spPr>
          <a:xfrm flipH="1">
            <a:off x="2762200" y="1897525"/>
            <a:ext cx="223500" cy="104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a643b10f30_0_20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85" name="Google Shape;385;g3a643b10f30_0_207"/>
          <p:cNvSpPr txBox="1"/>
          <p:nvPr/>
        </p:nvSpPr>
        <p:spPr>
          <a:xfrm>
            <a:off x="2245775" y="2872325"/>
            <a:ext cx="492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86" name="Google Shape;386;g3a643b10f30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900" y="1527175"/>
            <a:ext cx="6689449" cy="330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a643b10f30_0_207"/>
          <p:cNvSpPr txBox="1"/>
          <p:nvPr/>
        </p:nvSpPr>
        <p:spPr>
          <a:xfrm>
            <a:off x="6605488" y="911575"/>
            <a:ext cx="149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Pitch </a:t>
            </a:r>
            <a:r>
              <a:rPr lang="pt-PT">
                <a:latin typeface="Ubuntu"/>
                <a:ea typeface="Ubuntu"/>
                <a:cs typeface="Ubuntu"/>
                <a:sym typeface="Ubuntu"/>
              </a:rPr>
              <a:t>61.0 mm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Interstrip 2 mm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8" name="Google Shape;388;g3a643b10f30_0_207"/>
          <p:cNvSpPr txBox="1"/>
          <p:nvPr/>
        </p:nvSpPr>
        <p:spPr>
          <a:xfrm>
            <a:off x="187313" y="3873850"/>
            <a:ext cx="163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Pitch 2.54 mm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Interstrip 1 mm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9" name="Google Shape;389;g3a643b10f30_0_207"/>
          <p:cNvSpPr txBox="1"/>
          <p:nvPr/>
        </p:nvSpPr>
        <p:spPr>
          <a:xfrm>
            <a:off x="649550" y="480475"/>
            <a:ext cx="2908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Readout electrodes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a643b10f30_0_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95" name="Google Shape;395;g3a643b10f30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275" y="0"/>
            <a:ext cx="6172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a643b10f30_0_66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</a:t>
            </a: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a643b10f30_0_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02" name="Google Shape;402;g3a643b10f30_0_34"/>
          <p:cNvPicPr preferRelativeResize="0"/>
          <p:nvPr/>
        </p:nvPicPr>
        <p:blipFill rotWithShape="1">
          <a:blip r:embed="rId3">
            <a:alphaModFix/>
          </a:blip>
          <a:srcRect b="10553" l="43843" r="2735" t="29075"/>
          <a:stretch/>
        </p:blipFill>
        <p:spPr>
          <a:xfrm>
            <a:off x="4162425" y="1495425"/>
            <a:ext cx="3552825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a643b10f30_0_34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4" name="Google Shape;404;g3a643b10f30_0_34"/>
          <p:cNvSpPr txBox="1"/>
          <p:nvPr/>
        </p:nvSpPr>
        <p:spPr>
          <a:xfrm>
            <a:off x="2732575" y="342875"/>
            <a:ext cx="601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But this makes the channel count massive → high cost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5" name="Google Shape;405;g3a643b10f30_0_34"/>
          <p:cNvSpPr txBox="1"/>
          <p:nvPr/>
        </p:nvSpPr>
        <p:spPr>
          <a:xfrm>
            <a:off x="571575" y="2394625"/>
            <a:ext cx="265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Ubuntu"/>
                <a:ea typeface="Ubuntu"/>
                <a:cs typeface="Ubuntu"/>
                <a:sym typeface="Ubuntu"/>
              </a:rPr>
              <a:t>Solution?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a64ed71993_0_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11" name="Google Shape;411;g3a64ed71993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720" y="0"/>
            <a:ext cx="665056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a64ed71993_0_69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3" name="Google Shape;413;g3a64ed71993_0_69"/>
          <p:cNvSpPr txBox="1"/>
          <p:nvPr/>
        </p:nvSpPr>
        <p:spPr>
          <a:xfrm>
            <a:off x="0" y="3779150"/>
            <a:ext cx="265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Ubuntu"/>
                <a:ea typeface="Ubuntu"/>
                <a:cs typeface="Ubuntu"/>
                <a:sym typeface="Ubuntu"/>
              </a:rPr>
              <a:t>Multiplexing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68469c153_0_571"/>
          <p:cNvSpPr txBox="1"/>
          <p:nvPr/>
        </p:nvSpPr>
        <p:spPr>
          <a:xfrm>
            <a:off x="680425" y="561000"/>
            <a:ext cx="6228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Table of contents - </a:t>
            </a:r>
            <a:r>
              <a:rPr b="1" i="1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 </a:t>
            </a:r>
            <a:r>
              <a:rPr b="1" i="1" lang="pt-PT" sz="31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detector </a:t>
            </a:r>
            <a:r>
              <a:rPr b="1" i="1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sto</a:t>
            </a:r>
            <a:r>
              <a:rPr b="1" i="1" lang="pt-PT" sz="31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ry</a:t>
            </a:r>
            <a:endParaRPr b="1" i="1" sz="31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20" name="Google Shape;220;g3168469c153_0_571"/>
          <p:cNvSpPr txBox="1"/>
          <p:nvPr/>
        </p:nvSpPr>
        <p:spPr>
          <a:xfrm>
            <a:off x="876300" y="1667850"/>
            <a:ext cx="7391400" cy="28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i="0" lang="pt-PT" sz="22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Introduction</a:t>
            </a:r>
            <a:endParaRPr b="0" i="0" sz="2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Resistive Plate Chambers in miniTRASGO</a:t>
            </a:r>
            <a:endParaRPr b="0" i="0" sz="22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More advanced versions</a:t>
            </a:r>
            <a:endParaRPr b="1" i="0" sz="22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R3B prototype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Multiplexing: SHIP prototype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Next step</a:t>
            </a:r>
            <a:endParaRPr b="0" i="0" sz="22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going for the single plane</a:t>
            </a:r>
            <a:endParaRPr b="0" i="0" sz="2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21" name="Google Shape;221;g3168469c153_0_571"/>
          <p:cNvCxnSpPr/>
          <p:nvPr/>
        </p:nvCxnSpPr>
        <p:spPr>
          <a:xfrm rot="10800000">
            <a:off x="5685125" y="3496725"/>
            <a:ext cx="846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g3168469c153_0_571"/>
          <p:cNvSpPr txBox="1"/>
          <p:nvPr/>
        </p:nvSpPr>
        <p:spPr>
          <a:xfrm>
            <a:off x="6532025" y="3265875"/>
            <a:ext cx="166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Current stage!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3a643b10f30_0_259"/>
          <p:cNvPicPr preferRelativeResize="0"/>
          <p:nvPr/>
        </p:nvPicPr>
        <p:blipFill rotWithShape="1">
          <a:blip r:embed="rId3">
            <a:alphaModFix/>
          </a:blip>
          <a:srcRect b="20540" l="50000" r="0" t="0"/>
          <a:stretch/>
        </p:blipFill>
        <p:spPr>
          <a:xfrm>
            <a:off x="2106925" y="3152775"/>
            <a:ext cx="6702648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3a643b10f30_0_2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20" name="Google Shape;420;g3a643b10f30_0_259"/>
          <p:cNvPicPr preferRelativeResize="0"/>
          <p:nvPr/>
        </p:nvPicPr>
        <p:blipFill rotWithShape="1">
          <a:blip r:embed="rId3">
            <a:alphaModFix/>
          </a:blip>
          <a:srcRect b="19743" l="0" r="50000" t="0"/>
          <a:stretch/>
        </p:blipFill>
        <p:spPr>
          <a:xfrm>
            <a:off x="132300" y="1260475"/>
            <a:ext cx="6498473" cy="19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a643b10f30_0_259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2" name="Google Shape;422;g3a643b10f30_0_259"/>
          <p:cNvSpPr txBox="1"/>
          <p:nvPr/>
        </p:nvSpPr>
        <p:spPr>
          <a:xfrm>
            <a:off x="2923075" y="537700"/>
            <a:ext cx="2820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Multiplexing PCB</a:t>
            </a:r>
            <a:endParaRPr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3" name="Google Shape;423;g3a643b10f30_0_259"/>
          <p:cNvSpPr txBox="1"/>
          <p:nvPr/>
        </p:nvSpPr>
        <p:spPr>
          <a:xfrm>
            <a:off x="6313450" y="1408525"/>
            <a:ext cx="197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 side</a:t>
            </a:r>
            <a:endParaRPr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4" name="Google Shape;424;g3a643b10f30_0_259"/>
          <p:cNvSpPr txBox="1"/>
          <p:nvPr/>
        </p:nvSpPr>
        <p:spPr>
          <a:xfrm>
            <a:off x="857250" y="4342225"/>
            <a:ext cx="147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Rear</a:t>
            </a: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side</a:t>
            </a:r>
            <a:endParaRPr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a643b10f30_0_233"/>
          <p:cNvSpPr/>
          <p:nvPr/>
        </p:nvSpPr>
        <p:spPr>
          <a:xfrm>
            <a:off x="-257175" y="-152400"/>
            <a:ext cx="9725100" cy="5496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a643b10f30_0_2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31" name="Google Shape;431;g3a643b10f30_0_233"/>
          <p:cNvPicPr preferRelativeResize="0"/>
          <p:nvPr/>
        </p:nvPicPr>
        <p:blipFill rotWithShape="1">
          <a:blip r:embed="rId3">
            <a:alphaModFix/>
          </a:blip>
          <a:srcRect b="0" l="0" r="0" t="3642"/>
          <a:stretch/>
        </p:blipFill>
        <p:spPr>
          <a:xfrm>
            <a:off x="233362" y="156713"/>
            <a:ext cx="8677276" cy="483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a643b10f30_0_2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437" name="Google Shape;437;g3a643b10f30_0_281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38" name="Google Shape;438;g3a643b10f30_0_281"/>
          <p:cNvSpPr txBox="1"/>
          <p:nvPr/>
        </p:nvSpPr>
        <p:spPr>
          <a:xfrm>
            <a:off x="3009950" y="533425"/>
            <a:ext cx="5130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Ambiguities can be eliminated by combining information from different detector components</a:t>
            </a:r>
            <a:endParaRPr sz="19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39" name="Google Shape;439;g3a643b10f30_0_281"/>
          <p:cNvGrpSpPr/>
          <p:nvPr/>
        </p:nvGrpSpPr>
        <p:grpSpPr>
          <a:xfrm>
            <a:off x="1076250" y="1408525"/>
            <a:ext cx="6991500" cy="3387900"/>
            <a:chOff x="866775" y="1408525"/>
            <a:chExt cx="6991500" cy="3387900"/>
          </a:xfrm>
        </p:grpSpPr>
        <p:sp>
          <p:nvSpPr>
            <p:cNvPr id="440" name="Google Shape;440;g3a643b10f30_0_281"/>
            <p:cNvSpPr/>
            <p:nvPr/>
          </p:nvSpPr>
          <p:spPr>
            <a:xfrm>
              <a:off x="866775" y="1408525"/>
              <a:ext cx="6991500" cy="3387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1" name="Google Shape;441;g3a643b10f30_0_281"/>
            <p:cNvPicPr preferRelativeResize="0"/>
            <p:nvPr/>
          </p:nvPicPr>
          <p:blipFill rotWithShape="1">
            <a:blip r:embed="rId3">
              <a:alphaModFix/>
            </a:blip>
            <a:srcRect b="47903" l="0" r="0" t="0"/>
            <a:stretch/>
          </p:blipFill>
          <p:spPr>
            <a:xfrm>
              <a:off x="950450" y="1497225"/>
              <a:ext cx="6831048" cy="32228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a643b10f30_0_2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447" name="Google Shape;447;g3a643b10f30_0_242"/>
          <p:cNvGrpSpPr/>
          <p:nvPr/>
        </p:nvGrpSpPr>
        <p:grpSpPr>
          <a:xfrm>
            <a:off x="3333859" y="391319"/>
            <a:ext cx="4219700" cy="4360865"/>
            <a:chOff x="3476625" y="552450"/>
            <a:chExt cx="3981600" cy="4114800"/>
          </a:xfrm>
        </p:grpSpPr>
        <p:sp>
          <p:nvSpPr>
            <p:cNvPr id="448" name="Google Shape;448;g3a643b10f30_0_242"/>
            <p:cNvSpPr/>
            <p:nvPr/>
          </p:nvSpPr>
          <p:spPr>
            <a:xfrm>
              <a:off x="3476625" y="552450"/>
              <a:ext cx="3981600" cy="411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6900" lIns="96900" spcFirstLastPara="1" rIns="96900" wrap="square" tIns="96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83"/>
            </a:p>
          </p:txBody>
        </p:sp>
        <p:pic>
          <p:nvPicPr>
            <p:cNvPr id="449" name="Google Shape;449;g3a643b10f30_0_2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71875" y="621250"/>
              <a:ext cx="3820874" cy="3977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g3a643b10f30_0_242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1" name="Google Shape;451;g3a643b10f30_0_242"/>
          <p:cNvSpPr txBox="1"/>
          <p:nvPr/>
        </p:nvSpPr>
        <p:spPr>
          <a:xfrm>
            <a:off x="666775" y="1880650"/>
            <a:ext cx="2065800" cy="20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Unwrapped positions</a:t>
            </a:r>
            <a:endParaRPr sz="22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(preliminary method, yet to be refined)</a:t>
            </a:r>
            <a:endParaRPr sz="22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64ed71993_0_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57" name="Google Shape;457;g3a64ed71993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5" y="2749775"/>
            <a:ext cx="2687150" cy="9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a64ed71993_0_16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9" name="Google Shape;459;g3a64ed71993_0_16"/>
          <p:cNvSpPr txBox="1"/>
          <p:nvPr/>
        </p:nvSpPr>
        <p:spPr>
          <a:xfrm>
            <a:off x="118550" y="1586550"/>
            <a:ext cx="2962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 resolution (preliminary)</a:t>
            </a:r>
            <a:endParaRPr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60" name="Google Shape;460;g3a64ed7199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9751" y="390529"/>
            <a:ext cx="5852324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3a64ed71993_0_16"/>
          <p:cNvSpPr txBox="1"/>
          <p:nvPr/>
        </p:nvSpPr>
        <p:spPr>
          <a:xfrm>
            <a:off x="99650" y="38572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Time res. (equal-PMT assumption)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RPC → </a:t>
            </a:r>
            <a:r>
              <a:rPr b="1" lang="pt-PT">
                <a:latin typeface="Ubuntu"/>
                <a:ea typeface="Ubuntu"/>
                <a:cs typeface="Ubuntu"/>
                <a:sym typeface="Ubuntu"/>
              </a:rPr>
              <a:t>119</a:t>
            </a:r>
            <a:r>
              <a:rPr lang="pt-PT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pt-PT">
                <a:latin typeface="Ubuntu"/>
                <a:ea typeface="Ubuntu"/>
                <a:cs typeface="Ubuntu"/>
                <a:sym typeface="Ubuntu"/>
              </a:rPr>
              <a:t>ps (preliminary)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pt-PT">
                <a:latin typeface="Ubuntu"/>
                <a:ea typeface="Ubuntu"/>
                <a:cs typeface="Ubuntu"/>
                <a:sym typeface="Ubuntu"/>
              </a:rPr>
              <a:t>SC → 94 ps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a64ed71993_0_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67" name="Google Shape;467;g3a64ed71993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750" y="647700"/>
            <a:ext cx="5816075" cy="384810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a64ed71993_0_9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SHIP 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69" name="Google Shape;469;g3a64ed71993_0_9"/>
          <p:cNvSpPr txBox="1"/>
          <p:nvPr/>
        </p:nvSpPr>
        <p:spPr>
          <a:xfrm>
            <a:off x="118550" y="1586550"/>
            <a:ext cx="2962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Efficiency</a:t>
            </a:r>
            <a:r>
              <a:rPr lang="pt-PT" sz="20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(preliminary)</a:t>
            </a:r>
            <a:endParaRPr sz="20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470" name="Google Shape;470;g3a64ed71993_0_9"/>
          <p:cNvGraphicFramePr/>
          <p:nvPr/>
        </p:nvGraphicFramePr>
        <p:xfrm>
          <a:off x="204275" y="317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{FAFBFDF0-0F40-408E-935E-B500745E0E9F}</a:tableStyleId>
              </a:tblPr>
              <a:tblGrid>
                <a:gridCol w="1286475"/>
                <a:gridCol w="1327550"/>
              </a:tblGrid>
              <a:tr h="20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RPC</a:t>
                      </a:r>
                      <a:endParaRPr b="1"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Efficiency</a:t>
                      </a:r>
                      <a:r>
                        <a:rPr b="1"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 [%]</a:t>
                      </a:r>
                      <a:endParaRPr b="1"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Thin_top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100.0 (2.8)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Thick_center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96.2 (2.7)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Thin_bottom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100.0 (2.8)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471" name="Google Shape;471;g3a64ed71993_0_9"/>
          <p:cNvSpPr txBox="1"/>
          <p:nvPr/>
        </p:nvSpPr>
        <p:spPr>
          <a:xfrm>
            <a:off x="694250" y="2312550"/>
            <a:ext cx="18108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7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Using scintillators as reference</a:t>
            </a:r>
            <a:endParaRPr i="1" sz="17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a643b10f30_0_11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PT" sz="3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a643b10f30_0_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478" name="Google Shape;478;g3a643b10f30_0_11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going for the single plane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a643b10f30_0_1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484" name="Google Shape;484;g3a643b10f30_0_153"/>
          <p:cNvGrpSpPr/>
          <p:nvPr/>
        </p:nvGrpSpPr>
        <p:grpSpPr>
          <a:xfrm>
            <a:off x="2361694" y="1042414"/>
            <a:ext cx="6403040" cy="3576073"/>
            <a:chOff x="1758525" y="811700"/>
            <a:chExt cx="6172200" cy="3447150"/>
          </a:xfrm>
        </p:grpSpPr>
        <p:pic>
          <p:nvPicPr>
            <p:cNvPr id="485" name="Google Shape;485;g3a643b10f30_0_153"/>
            <p:cNvPicPr preferRelativeResize="0"/>
            <p:nvPr/>
          </p:nvPicPr>
          <p:blipFill rotWithShape="1">
            <a:blip r:embed="rId3">
              <a:alphaModFix/>
            </a:blip>
            <a:srcRect b="0" l="0" r="0" t="42119"/>
            <a:stretch/>
          </p:blipFill>
          <p:spPr>
            <a:xfrm>
              <a:off x="1758525" y="1266825"/>
              <a:ext cx="6172200" cy="297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g3a643b10f30_0_153"/>
            <p:cNvPicPr preferRelativeResize="0"/>
            <p:nvPr/>
          </p:nvPicPr>
          <p:blipFill rotWithShape="1">
            <a:blip r:embed="rId3">
              <a:alphaModFix/>
            </a:blip>
            <a:srcRect b="91151" l="0" r="0" t="0"/>
            <a:stretch/>
          </p:blipFill>
          <p:spPr>
            <a:xfrm>
              <a:off x="1758525" y="811700"/>
              <a:ext cx="6172200" cy="455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g3a643b10f30_0_153"/>
            <p:cNvSpPr/>
            <p:nvPr/>
          </p:nvSpPr>
          <p:spPr>
            <a:xfrm>
              <a:off x="1780125" y="3930650"/>
              <a:ext cx="3852300" cy="32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4850" lIns="94850" spcFirstLastPara="1" rIns="94850" wrap="square" tIns="94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52"/>
            </a:p>
          </p:txBody>
        </p:sp>
        <p:pic>
          <p:nvPicPr>
            <p:cNvPr id="488" name="Google Shape;488;g3a643b10f30_0_153"/>
            <p:cNvPicPr preferRelativeResize="0"/>
            <p:nvPr/>
          </p:nvPicPr>
          <p:blipFill rotWithShape="1">
            <a:blip r:embed="rId3">
              <a:alphaModFix/>
            </a:blip>
            <a:srcRect b="0" l="36460" r="36275" t="94650"/>
            <a:stretch/>
          </p:blipFill>
          <p:spPr>
            <a:xfrm>
              <a:off x="1813475" y="3957162"/>
              <a:ext cx="1682749" cy="275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Google Shape;489;g3a643b10f30_0_153"/>
          <p:cNvSpPr txBox="1"/>
          <p:nvPr/>
        </p:nvSpPr>
        <p:spPr>
          <a:xfrm>
            <a:off x="666775" y="423325"/>
            <a:ext cx="2065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Single-plane </a:t>
            </a: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prototype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0" name="Google Shape;490;g3a643b10f30_0_153"/>
          <p:cNvSpPr txBox="1"/>
          <p:nvPr/>
        </p:nvSpPr>
        <p:spPr>
          <a:xfrm>
            <a:off x="295275" y="1704975"/>
            <a:ext cx="1924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Problem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Which readout for timing, which one for position?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1" name="Google Shape;491;g3a643b10f30_0_153"/>
          <p:cNvSpPr txBox="1"/>
          <p:nvPr/>
        </p:nvSpPr>
        <p:spPr>
          <a:xfrm>
            <a:off x="295275" y="3437300"/>
            <a:ext cx="192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Solution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Both of them!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2" name="Google Shape;492;g3a643b10f30_0_153"/>
          <p:cNvSpPr txBox="1"/>
          <p:nvPr/>
        </p:nvSpPr>
        <p:spPr>
          <a:xfrm>
            <a:off x="3752050" y="304625"/>
            <a:ext cx="519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/>
              <a:t>Fewer channels, less electronics, less material</a:t>
            </a:r>
            <a:endParaRPr sz="1800"/>
          </a:p>
        </p:txBody>
      </p:sp>
      <p:cxnSp>
        <p:nvCxnSpPr>
          <p:cNvPr id="493" name="Google Shape;493;g3a643b10f30_0_153"/>
          <p:cNvCxnSpPr/>
          <p:nvPr/>
        </p:nvCxnSpPr>
        <p:spPr>
          <a:xfrm flipH="1" rot="10800000">
            <a:off x="2699825" y="539925"/>
            <a:ext cx="1052100" cy="173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a643b10f30_0_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499" name="Google Shape;499;g3a643b10f30_0_55"/>
          <p:cNvSpPr txBox="1"/>
          <p:nvPr/>
        </p:nvSpPr>
        <p:spPr>
          <a:xfrm>
            <a:off x="666775" y="423325"/>
            <a:ext cx="3579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Single-plane prototype: signal separation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00" name="Google Shape;500;g3a643b10f30_0_55"/>
          <p:cNvSpPr txBox="1"/>
          <p:nvPr/>
        </p:nvSpPr>
        <p:spPr>
          <a:xfrm>
            <a:off x="445225" y="1721450"/>
            <a:ext cx="79557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latin typeface="Ubuntu"/>
                <a:ea typeface="Ubuntu"/>
                <a:cs typeface="Ubuntu"/>
                <a:sym typeface="Ubuntu"/>
              </a:rPr>
              <a:t>Signal collected fully on thin strips</a:t>
            </a:r>
            <a:endParaRPr b="1" sz="1700"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lang="pt-PT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Dedicated RC network to split fast and slow components</a:t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lang="pt-PT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Tests (Joana Pinto @ LIP):</a:t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○"/>
            </a:pPr>
            <a:r>
              <a:rPr lang="pt-PT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Emulation of a typical RPC pulse.</a:t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○"/>
            </a:pPr>
            <a:r>
              <a:rPr lang="pt-PT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Capacitors scanned and optimal ratio found</a:t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AutoNum type="romanLcPeriod"/>
            </a:pPr>
            <a:r>
              <a:rPr lang="pt-PT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C_fast : C_slow ≈ 1 : 10, with final values 560 pF (fast) and 5.6 nF (slow), avoiding saturation and keeping amplitudes.</a:t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1" name="Google Shape;501;g3a643b10f30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939" y="251875"/>
            <a:ext cx="3211986" cy="168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3a643b10f30_0_55"/>
          <p:cNvSpPr txBox="1"/>
          <p:nvPr/>
        </p:nvSpPr>
        <p:spPr>
          <a:xfrm>
            <a:off x="2179975" y="4191000"/>
            <a:ext cx="448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→ Next step is plugging real RPC signals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a64ed71993_0_90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PT" sz="3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Concluding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3a64ed71993_0_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509" name="Google Shape;509;g3a64ed71993_0_90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 summary of the story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68469c153_0_576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PT" sz="3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Introduction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168469c153_0_5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29" name="Google Shape;229;g3168469c153_0_576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Resistive Plate Chambers in miniTRASGO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a64ed71993_0_83"/>
          <p:cNvSpPr txBox="1"/>
          <p:nvPr/>
        </p:nvSpPr>
        <p:spPr>
          <a:xfrm>
            <a:off x="680425" y="561000"/>
            <a:ext cx="6228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PT" sz="31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Conclusions</a:t>
            </a:r>
            <a:r>
              <a:rPr b="1" i="0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- </a:t>
            </a:r>
            <a:r>
              <a:rPr b="1" i="1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 </a:t>
            </a:r>
            <a:r>
              <a:rPr b="1" i="1" lang="pt-PT" sz="31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detector </a:t>
            </a:r>
            <a:r>
              <a:rPr b="1" i="1" lang="pt-PT" sz="31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sto</a:t>
            </a:r>
            <a:r>
              <a:rPr b="1" i="1" lang="pt-PT" sz="31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ry</a:t>
            </a:r>
            <a:endParaRPr b="1" i="1" sz="31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15" name="Google Shape;515;g3a64ed71993_0_83"/>
          <p:cNvSpPr txBox="1"/>
          <p:nvPr/>
        </p:nvSpPr>
        <p:spPr>
          <a:xfrm>
            <a:off x="680425" y="1505925"/>
            <a:ext cx="73914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miniTRASGO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a good workspace for detector characterization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R3B prototype </a:t>
            </a:r>
            <a:endParaRPr b="1"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double mRPC read in the middle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SHIP prototype </a:t>
            </a:r>
            <a:endParaRPr b="1"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introducing thin </a:t>
            </a:r>
            <a:r>
              <a:rPr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strips and multiplexing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●"/>
            </a:pPr>
            <a:r>
              <a:rPr b="1" lang="pt-PT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Single plane</a:t>
            </a: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latin typeface="Ubuntu"/>
                <a:ea typeface="Ubuntu"/>
                <a:cs typeface="Ubuntu"/>
                <a:sym typeface="Ubuntu"/>
              </a:rPr>
              <a:t>→ thin strips only and fast/slow filter</a:t>
            </a:r>
            <a:endParaRPr b="0" i="0" sz="2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516" name="Google Shape;516;g3a64ed71993_0_83"/>
          <p:cNvCxnSpPr/>
          <p:nvPr/>
        </p:nvCxnSpPr>
        <p:spPr>
          <a:xfrm flipH="1">
            <a:off x="6429375" y="3086100"/>
            <a:ext cx="1028700" cy="342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g3a64ed71993_0_83"/>
          <p:cNvSpPr txBox="1"/>
          <p:nvPr/>
        </p:nvSpPr>
        <p:spPr>
          <a:xfrm>
            <a:off x="7313075" y="2672025"/>
            <a:ext cx="166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>
                <a:latin typeface="Ubuntu"/>
                <a:ea typeface="Ubuntu"/>
                <a:cs typeface="Ubuntu"/>
                <a:sym typeface="Ubuntu"/>
              </a:rPr>
              <a:t>We are here.</a:t>
            </a:r>
            <a:endParaRPr i="1"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168469c153_0_858"/>
          <p:cNvSpPr/>
          <p:nvPr/>
        </p:nvSpPr>
        <p:spPr>
          <a:xfrm rot="10800000">
            <a:off x="453291" y="426775"/>
            <a:ext cx="386100" cy="10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3168469c153_0_8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24" name="Google Shape;524;g3168469c153_0_858"/>
          <p:cNvPicPr preferRelativeResize="0"/>
          <p:nvPr/>
        </p:nvPicPr>
        <p:blipFill rotWithShape="1">
          <a:blip r:embed="rId3">
            <a:alphaModFix/>
          </a:blip>
          <a:srcRect b="8797" l="0" r="0" t="1620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168469c153_0_8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3168469c153_0_858"/>
          <p:cNvSpPr txBox="1"/>
          <p:nvPr/>
        </p:nvSpPr>
        <p:spPr>
          <a:xfrm>
            <a:off x="1054400" y="298300"/>
            <a:ext cx="30624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PT" sz="4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 you! </a:t>
            </a:r>
            <a:r>
              <a:rPr b="0" i="1" lang="pt-PT" sz="4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Questions?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g3168469c153_0_858"/>
          <p:cNvPicPr preferRelativeResize="0"/>
          <p:nvPr/>
        </p:nvPicPr>
        <p:blipFill rotWithShape="1">
          <a:blip r:embed="rId4">
            <a:alphaModFix/>
          </a:blip>
          <a:srcRect b="8713" l="0" r="0" t="11119"/>
          <a:stretch/>
        </p:blipFill>
        <p:spPr>
          <a:xfrm>
            <a:off x="4331799" y="0"/>
            <a:ext cx="4812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3168469c153_0_858"/>
          <p:cNvSpPr txBox="1"/>
          <p:nvPr/>
        </p:nvSpPr>
        <p:spPr>
          <a:xfrm>
            <a:off x="2017750" y="4262200"/>
            <a:ext cx="216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csoneira@ucm.e</a:t>
            </a:r>
            <a:r>
              <a:rPr b="0" i="0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C. Soneira-Landín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9" name="Google Shape;529;g3168469c153_0_858"/>
          <p:cNvSpPr txBox="1"/>
          <p:nvPr/>
        </p:nvSpPr>
        <p:spPr>
          <a:xfrm rot="653">
            <a:off x="1065554" y="2293650"/>
            <a:ext cx="3158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PT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RPC readout optimization:</a:t>
            </a:r>
            <a:endParaRPr i="1"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PT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miniTRASGO as a path to a single-plane multiplexed timing system</a:t>
            </a:r>
            <a:endParaRPr i="1"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168469c153_0_880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PT" sz="3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Back-up slides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3168469c153_0_8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536" name="Google Shape;536;g3168469c153_0_880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PT" sz="26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those curious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168469c153_0_9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42" name="Google Shape;542;g3168469c153_0_9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4425" y="658538"/>
            <a:ext cx="6174450" cy="38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16a504b99a_51_0"/>
          <p:cNvSpPr/>
          <p:nvPr/>
        </p:nvSpPr>
        <p:spPr>
          <a:xfrm>
            <a:off x="-115425" y="-59525"/>
            <a:ext cx="9323100" cy="5268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16a504b99a_51_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49" name="Google Shape;549;g316a504b99a_5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032" y="0"/>
            <a:ext cx="67656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316a504b99a_51_0"/>
          <p:cNvSpPr txBox="1"/>
          <p:nvPr/>
        </p:nvSpPr>
        <p:spPr>
          <a:xfrm>
            <a:off x="7211325" y="2022175"/>
            <a:ext cx="174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Asymmetric parallel </a:t>
            </a:r>
            <a:r>
              <a:rPr b="1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</a:t>
            </a: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strips read in Front and Back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1" name="Google Shape;551;g316a504b99a_51_0"/>
          <p:cNvSpPr txBox="1"/>
          <p:nvPr/>
        </p:nvSpPr>
        <p:spPr>
          <a:xfrm>
            <a:off x="46650" y="687225"/>
            <a:ext cx="2088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Not evenly spaced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(10 and 20 cm)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Trigger:</a:t>
            </a:r>
            <a:endParaRPr b="0" i="0" sz="18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1-2, 1-3, 2-3, 3-4</a:t>
            </a:r>
            <a:endParaRPr b="0" i="0" sz="18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552" name="Google Shape;552;g316a504b99a_51_0"/>
          <p:cNvCxnSpPr>
            <a:stCxn id="550" idx="2"/>
          </p:cNvCxnSpPr>
          <p:nvPr/>
        </p:nvCxnSpPr>
        <p:spPr>
          <a:xfrm>
            <a:off x="8084625" y="3315175"/>
            <a:ext cx="0" cy="61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3" name="Google Shape;553;g316a504b99a_51_0"/>
          <p:cNvSpPr txBox="1"/>
          <p:nvPr/>
        </p:nvSpPr>
        <p:spPr>
          <a:xfrm>
            <a:off x="7419975" y="3959750"/>
            <a:ext cx="132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32 channels</a:t>
            </a:r>
            <a:endParaRPr b="1" i="0" sz="16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811cbb606c_0_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59" name="Google Shape;559;g3811cbb606c_0_11"/>
          <p:cNvPicPr preferRelativeResize="0"/>
          <p:nvPr/>
        </p:nvPicPr>
        <p:blipFill rotWithShape="1">
          <a:blip r:embed="rId3">
            <a:alphaModFix/>
          </a:blip>
          <a:srcRect b="0" l="0" r="44826" t="0"/>
          <a:stretch/>
        </p:blipFill>
        <p:spPr>
          <a:xfrm>
            <a:off x="88900" y="228600"/>
            <a:ext cx="4876800" cy="30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3811cbb606c_0_11"/>
          <p:cNvPicPr preferRelativeResize="0"/>
          <p:nvPr/>
        </p:nvPicPr>
        <p:blipFill rotWithShape="1">
          <a:blip r:embed="rId3">
            <a:alphaModFix/>
          </a:blip>
          <a:srcRect b="0" l="54999" r="0" t="0"/>
          <a:stretch/>
        </p:blipFill>
        <p:spPr>
          <a:xfrm>
            <a:off x="4864111" y="1728650"/>
            <a:ext cx="3977615" cy="30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81bfd3d3a2_0_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66" name="Google Shape;566;g381bfd3d3a2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50" y="556425"/>
            <a:ext cx="8879498" cy="306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811cbb606c_0_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72" name="Google Shape;572;g3811cbb606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588" y="592987"/>
            <a:ext cx="8720827" cy="395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811cbb606c_0_4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578" name="Google Shape;578;g3811cbb606c_0_425"/>
          <p:cNvGrpSpPr/>
          <p:nvPr/>
        </p:nvGrpSpPr>
        <p:grpSpPr>
          <a:xfrm>
            <a:off x="497425" y="1442625"/>
            <a:ext cx="8445502" cy="2448800"/>
            <a:chOff x="349250" y="1614500"/>
            <a:chExt cx="8445502" cy="2448800"/>
          </a:xfrm>
        </p:grpSpPr>
        <p:pic>
          <p:nvPicPr>
            <p:cNvPr id="579" name="Google Shape;579;g3811cbb606c_0_425"/>
            <p:cNvPicPr preferRelativeResize="0"/>
            <p:nvPr/>
          </p:nvPicPr>
          <p:blipFill rotWithShape="1">
            <a:blip r:embed="rId3">
              <a:alphaModFix/>
            </a:blip>
            <a:srcRect b="55571" l="2134" r="41846" t="31285"/>
            <a:stretch/>
          </p:blipFill>
          <p:spPr>
            <a:xfrm>
              <a:off x="349250" y="1614500"/>
              <a:ext cx="4711701" cy="584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g3811cbb606c_0_425"/>
            <p:cNvPicPr preferRelativeResize="0"/>
            <p:nvPr/>
          </p:nvPicPr>
          <p:blipFill rotWithShape="1">
            <a:blip r:embed="rId3">
              <a:alphaModFix/>
            </a:blip>
            <a:srcRect b="55724" l="64682" r="6405" t="20356"/>
            <a:stretch/>
          </p:blipFill>
          <p:spPr>
            <a:xfrm>
              <a:off x="6178500" y="2919425"/>
              <a:ext cx="2616252" cy="1143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g3811cbb606c_0_425"/>
            <p:cNvPicPr preferRelativeResize="0"/>
            <p:nvPr/>
          </p:nvPicPr>
          <p:blipFill rotWithShape="1">
            <a:blip r:embed="rId3">
              <a:alphaModFix/>
            </a:blip>
            <a:srcRect b="17598" l="8353" r="47955" t="71965"/>
            <a:stretch/>
          </p:blipFill>
          <p:spPr>
            <a:xfrm>
              <a:off x="3702050" y="2274888"/>
              <a:ext cx="3898898" cy="492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2" name="Google Shape;582;g3811cbb606c_0_425"/>
            <p:cNvSpPr/>
            <p:nvPr/>
          </p:nvSpPr>
          <p:spPr>
            <a:xfrm>
              <a:off x="406400" y="1690800"/>
              <a:ext cx="309900" cy="492000"/>
            </a:xfrm>
            <a:prstGeom prst="rect">
              <a:avLst/>
            </a:prstGeom>
            <a:solidFill>
              <a:srgbClr val="2A7D1F">
                <a:alpha val="2823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3811cbb606c_0_425"/>
            <p:cNvSpPr/>
            <p:nvPr/>
          </p:nvSpPr>
          <p:spPr>
            <a:xfrm>
              <a:off x="3735475" y="1614500"/>
              <a:ext cx="548700" cy="1143900"/>
            </a:xfrm>
            <a:prstGeom prst="rect">
              <a:avLst/>
            </a:prstGeom>
            <a:solidFill>
              <a:srgbClr val="1F497D">
                <a:alpha val="2823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3811cbb606c_0_425"/>
            <p:cNvSpPr/>
            <p:nvPr/>
          </p:nvSpPr>
          <p:spPr>
            <a:xfrm>
              <a:off x="6266425" y="2246800"/>
              <a:ext cx="548700" cy="1788300"/>
            </a:xfrm>
            <a:prstGeom prst="rect">
              <a:avLst/>
            </a:prstGeom>
            <a:solidFill>
              <a:srgbClr val="1F497D">
                <a:alpha val="2823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3811cbb606c_0_425"/>
            <p:cNvSpPr/>
            <p:nvPr/>
          </p:nvSpPr>
          <p:spPr>
            <a:xfrm>
              <a:off x="7329175" y="2891200"/>
              <a:ext cx="592800" cy="1172100"/>
            </a:xfrm>
            <a:prstGeom prst="rect">
              <a:avLst/>
            </a:prstGeom>
            <a:solidFill>
              <a:srgbClr val="7D1F1F">
                <a:alpha val="2823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6" name="Google Shape;586;g3811cbb606c_0_425"/>
          <p:cNvSpPr txBox="1"/>
          <p:nvPr/>
        </p:nvSpPr>
        <p:spPr>
          <a:xfrm>
            <a:off x="627875" y="583625"/>
            <a:ext cx="63108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pt-PT" sz="2300" u="none" cap="none" strike="noStrike">
                <a:solidFill>
                  <a:srgbClr val="134D9E"/>
                </a:solidFill>
                <a:latin typeface="Ubuntu"/>
                <a:ea typeface="Ubuntu"/>
                <a:cs typeface="Ubuntu"/>
                <a:sym typeface="Ubuntu"/>
              </a:rPr>
              <a:t>Nuclear reactions in the upper atmosphere</a:t>
            </a:r>
            <a:endParaRPr b="1" i="1" sz="2300" u="none" cap="none" strike="noStrike">
              <a:solidFill>
                <a:srgbClr val="134D9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587" name="Google Shape;587;g3811cbb606c_0_425"/>
          <p:cNvGrpSpPr/>
          <p:nvPr/>
        </p:nvGrpSpPr>
        <p:grpSpPr>
          <a:xfrm>
            <a:off x="148175" y="2787375"/>
            <a:ext cx="3937000" cy="2186750"/>
            <a:chOff x="201075" y="2723875"/>
            <a:chExt cx="3937000" cy="2186750"/>
          </a:xfrm>
        </p:grpSpPr>
        <p:pic>
          <p:nvPicPr>
            <p:cNvPr id="588" name="Google Shape;588;g3811cbb606c_0_4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1075" y="2723875"/>
              <a:ext cx="3937000" cy="218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g3811cbb606c_0_425"/>
            <p:cNvSpPr txBox="1"/>
            <p:nvPr/>
          </p:nvSpPr>
          <p:spPr>
            <a:xfrm>
              <a:off x="201075" y="4556625"/>
              <a:ext cx="1905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pt-PT" sz="1100" u="none" cap="none" strike="noStrike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Javier Zarracina/Vox</a:t>
              </a:r>
              <a:endParaRPr b="0" i="0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811cbb606c_0_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595" name="Google Shape;595;g3811cbb606c_0_19"/>
          <p:cNvSpPr txBox="1"/>
          <p:nvPr/>
        </p:nvSpPr>
        <p:spPr>
          <a:xfrm>
            <a:off x="0" y="4417175"/>
            <a:ext cx="8943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Char char="-"/>
            </a:pPr>
            <a:r>
              <a:rPr b="0" i="0" lang="pt-PT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D. Belver et al., </a:t>
            </a:r>
            <a:r>
              <a:rPr b="0" i="1" lang="pt-PT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TRASGO: A proposal for a timing RPCs based detector for analyzing cosmic ray air showers</a:t>
            </a:r>
            <a:r>
              <a:rPr b="0" i="0" lang="pt-PT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NIM A, 2012, </a:t>
            </a:r>
            <a:r>
              <a:rPr b="0" i="0" lang="pt-PT" sz="9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https://doi.org/10.1016/j.nima.2010.09.173</a:t>
            </a:r>
            <a:r>
              <a:rPr b="0" i="0" lang="pt-PT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Ubuntu"/>
              <a:buChar char="-"/>
            </a:pPr>
            <a:r>
              <a:rPr b="0" i="0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A. Blanco et al., </a:t>
            </a:r>
            <a:r>
              <a:rPr b="0" i="1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RPC HADES-TOF wall cosmic ray test performance</a:t>
            </a:r>
            <a:r>
              <a:rPr b="0" i="0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NIM A, 2012, </a:t>
            </a:r>
            <a:r>
              <a:rPr b="0" i="0" lang="pt-PT" sz="9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https://doi.org/10.1016/j.nima.2010.08.068</a:t>
            </a:r>
            <a:r>
              <a:rPr b="0" i="0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buntu"/>
              <a:buChar char="-"/>
            </a:pPr>
            <a:r>
              <a:rPr b="0" i="0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D. Belver et al., </a:t>
            </a:r>
            <a:r>
              <a:rPr b="0" i="1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Analysis of the space-time microstructure of cosmic ray air showers using the HADES RPC TOF wall</a:t>
            </a:r>
            <a:r>
              <a:rPr b="0" i="0" lang="pt-PT" sz="9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JINST, 2012, 10.1088/1748-0221/7/10/P10007</a:t>
            </a:r>
            <a:endParaRPr b="0" i="0" sz="9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596" name="Google Shape;596;g3811cbb606c_0_19"/>
          <p:cNvGrpSpPr/>
          <p:nvPr/>
        </p:nvGrpSpPr>
        <p:grpSpPr>
          <a:xfrm>
            <a:off x="705786" y="333138"/>
            <a:ext cx="7732429" cy="3927778"/>
            <a:chOff x="317500" y="355963"/>
            <a:chExt cx="6454448" cy="3278613"/>
          </a:xfrm>
        </p:grpSpPr>
        <p:sp>
          <p:nvSpPr>
            <p:cNvPr id="597" name="Google Shape;597;g3811cbb606c_0_19"/>
            <p:cNvSpPr txBox="1"/>
            <p:nvPr/>
          </p:nvSpPr>
          <p:spPr>
            <a:xfrm>
              <a:off x="1479948" y="3172876"/>
              <a:ext cx="529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525" lIns="109525" spcFirstLastPara="1" rIns="109525" wrap="square" tIns="1095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6"/>
                <a:buFont typeface="Arial"/>
                <a:buNone/>
              </a:pPr>
              <a:r>
                <a:rPr b="1" i="0" lang="pt-PT" sz="2156" u="none" cap="none" strike="noStrike">
                  <a:solidFill>
                    <a:schemeClr val="dk2"/>
                  </a:solidFill>
                  <a:latin typeface="Ubuntu"/>
                  <a:ea typeface="Ubuntu"/>
                  <a:cs typeface="Ubuntu"/>
                  <a:sym typeface="Ubuntu"/>
                </a:rPr>
                <a:t>HADES Time-of-Flight Wall (commissioning)</a:t>
              </a:r>
              <a:endParaRPr b="1" i="0" sz="2156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598" name="Google Shape;598;g3811cbb606c_0_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7500" y="355963"/>
              <a:ext cx="6454325" cy="280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9" name="Google Shape;599;g3811cbb606c_0_19"/>
          <p:cNvSpPr txBox="1"/>
          <p:nvPr/>
        </p:nvSpPr>
        <p:spPr>
          <a:xfrm>
            <a:off x="317500" y="-850900"/>
            <a:ext cx="897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68469c153_0_629"/>
          <p:cNvSpPr txBox="1"/>
          <p:nvPr/>
        </p:nvSpPr>
        <p:spPr>
          <a:xfrm>
            <a:off x="726450" y="272100"/>
            <a:ext cx="27648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mini</a:t>
            </a:r>
            <a:r>
              <a:rPr b="1" i="0" lang="pt-PT" sz="26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TRASGO:</a:t>
            </a:r>
            <a:endParaRPr b="1" sz="260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PT" sz="26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RPC</a:t>
            </a: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</a:t>
            </a:r>
            <a:r>
              <a:rPr b="1" i="0" lang="pt-PT" sz="26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base</a:t>
            </a: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d muon telescope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5" name="Google Shape;235;g3168469c153_0_6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7700" y="495476"/>
            <a:ext cx="4466076" cy="42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168469c153_0_629"/>
          <p:cNvSpPr txBox="1"/>
          <p:nvPr/>
        </p:nvSpPr>
        <p:spPr>
          <a:xfrm>
            <a:off x="92400" y="4469100"/>
            <a:ext cx="4032900" cy="56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pt-PT" sz="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Soneira-Landín et al., NIM A, 2025,</a:t>
            </a:r>
            <a:r>
              <a:rPr i="0" lang="pt-PT" sz="800" u="none" cap="none" strike="noStrike">
                <a:solidFill>
                  <a:schemeClr val="dk1"/>
                </a:solidFill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i="0" lang="pt-PT" sz="8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5"/>
              </a:rPr>
              <a:t>https://doi.org/10.1016/j.nima.2025.170511</a:t>
            </a:r>
            <a:endParaRPr i="0" sz="8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pt-PT" sz="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Soneira-Landín et al., Adv. Space Res., 2025,</a:t>
            </a:r>
            <a:r>
              <a:rPr i="0" lang="pt-PT" sz="800" u="none" cap="none" strike="noStrike">
                <a:solidFill>
                  <a:schemeClr val="dk1"/>
                </a:solidFill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i="0" lang="pt-PT" sz="8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7"/>
              </a:rPr>
              <a:t>https://doi.org/10.1016/j.asr.2025.07.096</a:t>
            </a:r>
            <a:endParaRPr i="0" sz="8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0" lang="pt-PT" sz="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Soneira-Landín et al., PoS(ICRC2025)1368</a:t>
            </a:r>
            <a:endParaRPr i="0" sz="8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7" name="Google Shape;237;g3168469c153_0_629"/>
          <p:cNvSpPr txBox="1"/>
          <p:nvPr>
            <p:ph idx="1" type="body"/>
          </p:nvPr>
        </p:nvSpPr>
        <p:spPr>
          <a:xfrm>
            <a:off x="57700" y="2006525"/>
            <a:ext cx="3975300" cy="20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pt-PT" sz="1700">
                <a:solidFill>
                  <a:schemeClr val="dk2"/>
                </a:solidFill>
              </a:rPr>
              <a:t>4 parallel </a:t>
            </a:r>
            <a:r>
              <a:rPr lang="pt-PT" sz="1700">
                <a:solidFill>
                  <a:schemeClr val="dk1"/>
                </a:solidFill>
              </a:rPr>
              <a:t>30x30 cm² </a:t>
            </a:r>
            <a:r>
              <a:rPr b="1" lang="pt-PT" sz="1700">
                <a:solidFill>
                  <a:schemeClr val="dk2"/>
                </a:solidFill>
              </a:rPr>
              <a:t>Multigap glass Resistive Plate Chambers</a:t>
            </a:r>
            <a:r>
              <a:rPr lang="pt-PT" sz="1700">
                <a:solidFill>
                  <a:schemeClr val="dk2"/>
                </a:solidFill>
              </a:rPr>
              <a:t> (MRPCs)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b="1" lang="pt-PT" sz="1700">
                <a:solidFill>
                  <a:schemeClr val="dk2"/>
                </a:solidFill>
              </a:rPr>
              <a:t>~400 ps</a:t>
            </a:r>
            <a:r>
              <a:rPr lang="pt-PT" sz="1700">
                <a:solidFill>
                  <a:schemeClr val="dk2"/>
                </a:solidFill>
              </a:rPr>
              <a:t> timing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b="1" lang="pt-PT" sz="1700">
                <a:solidFill>
                  <a:schemeClr val="dk2"/>
                </a:solidFill>
              </a:rPr>
              <a:t>~3 cm</a:t>
            </a:r>
            <a:r>
              <a:rPr lang="pt-PT" sz="1700">
                <a:solidFill>
                  <a:schemeClr val="dk2"/>
                </a:solidFill>
              </a:rPr>
              <a:t> spatial resolution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pt-PT" sz="1700">
                <a:solidFill>
                  <a:schemeClr val="dk2"/>
                </a:solidFill>
              </a:rPr>
              <a:t>Gas</a:t>
            </a:r>
            <a:r>
              <a:rPr lang="pt-PT" sz="1700">
                <a:solidFill>
                  <a:schemeClr val="dk2"/>
                </a:solidFill>
              </a:rPr>
              <a:t>: </a:t>
            </a:r>
            <a:r>
              <a:rPr lang="pt-PT" sz="1700">
                <a:solidFill>
                  <a:schemeClr val="dk1"/>
                </a:solidFill>
              </a:rPr>
              <a:t> R134a, flux of &lt;1 kg/month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g3811cbb606c_0_227"/>
          <p:cNvGrpSpPr/>
          <p:nvPr/>
        </p:nvGrpSpPr>
        <p:grpSpPr>
          <a:xfrm>
            <a:off x="1511010" y="232472"/>
            <a:ext cx="6121975" cy="3704497"/>
            <a:chOff x="1478025" y="197150"/>
            <a:chExt cx="5444175" cy="3294350"/>
          </a:xfrm>
        </p:grpSpPr>
        <p:pic>
          <p:nvPicPr>
            <p:cNvPr id="605" name="Google Shape;605;g3811cbb606c_0_2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78025" y="197150"/>
              <a:ext cx="4070174" cy="3294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g3811cbb606c_0_227"/>
            <p:cNvSpPr txBox="1"/>
            <p:nvPr/>
          </p:nvSpPr>
          <p:spPr>
            <a:xfrm>
              <a:off x="5548200" y="3159400"/>
              <a:ext cx="13740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975" lIns="73975" spcFirstLastPara="1" rIns="73975" wrap="square" tIns="739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56"/>
                <a:buFont typeface="Arial"/>
                <a:buNone/>
              </a:pPr>
              <a:r>
                <a:rPr b="1" i="0" lang="pt-PT" sz="1456" u="none" cap="none" strike="noStrike">
                  <a:solidFill>
                    <a:schemeClr val="dk2"/>
                  </a:solidFill>
                  <a:latin typeface="Ubuntu"/>
                  <a:ea typeface="Ubuntu"/>
                  <a:cs typeface="Ubuntu"/>
                  <a:sym typeface="Ubuntu"/>
                </a:rPr>
                <a:t>TRAGALDABAS</a:t>
              </a:r>
              <a:endParaRPr b="1" i="0" sz="1456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607" name="Google Shape;607;g3811cbb606c_0_227"/>
          <p:cNvSpPr txBox="1"/>
          <p:nvPr/>
        </p:nvSpPr>
        <p:spPr>
          <a:xfrm>
            <a:off x="101563" y="4036500"/>
            <a:ext cx="894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Char char="-"/>
            </a:pPr>
            <a:r>
              <a:rPr b="0" i="0" lang="pt-PT" sz="1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Blanco et al., </a:t>
            </a:r>
            <a:r>
              <a:rPr b="0" i="1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TRAGALDABAS: a new RPC based detector for the regular study of cosmic rays</a:t>
            </a: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JINST, </a:t>
            </a:r>
            <a:r>
              <a:rPr b="0" i="0" lang="pt-PT" sz="1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2014, </a:t>
            </a: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DOI 10.1088/1748-0221/9/09/C09027</a:t>
            </a:r>
            <a:endParaRPr b="0" i="0" sz="10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Char char="-"/>
            </a:pPr>
            <a:r>
              <a:rPr b="0" i="0" lang="pt-PT" sz="1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I. Riádigos et al., </a:t>
            </a:r>
            <a:r>
              <a:rPr b="0" i="1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Revisiting the limits of atmospheric temperature retrieval from cosmic-ray measurements</a:t>
            </a: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Earth and Space Science, </a:t>
            </a:r>
            <a:r>
              <a:rPr b="0" i="0" lang="pt-PT" sz="1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2022, </a:t>
            </a:r>
            <a:r>
              <a:rPr b="0" i="0" lang="pt-PT" sz="10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https://doi.org/10.1029/2021EA001982</a:t>
            </a:r>
            <a:endParaRPr b="0" i="0" sz="10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Char char="-"/>
            </a:pP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I. Riádigos et al., </a:t>
            </a:r>
            <a:r>
              <a:rPr b="0" i="1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Atmospheric temperature effect in secondary cosmic rays observed with a 2 m² ground-based tRPC detector.</a:t>
            </a: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Earth and Space Science, </a:t>
            </a:r>
            <a:r>
              <a:rPr b="0" i="0" lang="pt-PT" sz="1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2020, </a:t>
            </a:r>
            <a:r>
              <a:rPr b="0" i="0" lang="pt-PT" sz="10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https://doi.org/10.1029/2020EA001131</a:t>
            </a:r>
            <a:r>
              <a:rPr b="0" i="0" lang="pt-PT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8" name="Google Shape;608;g3811cbb606c_0_227"/>
          <p:cNvSpPr/>
          <p:nvPr/>
        </p:nvSpPr>
        <p:spPr>
          <a:xfrm>
            <a:off x="533400" y="495300"/>
            <a:ext cx="152400" cy="8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g3811cbb606c_0_221"/>
          <p:cNvGrpSpPr/>
          <p:nvPr/>
        </p:nvGrpSpPr>
        <p:grpSpPr>
          <a:xfrm>
            <a:off x="732213" y="219824"/>
            <a:ext cx="6370475" cy="4703874"/>
            <a:chOff x="472363" y="219812"/>
            <a:chExt cx="6370475" cy="4703874"/>
          </a:xfrm>
        </p:grpSpPr>
        <p:pic>
          <p:nvPicPr>
            <p:cNvPr id="614" name="Google Shape;614;g3811cbb606c_0_2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2363" y="219812"/>
              <a:ext cx="3698375" cy="470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g3811cbb606c_0_221"/>
            <p:cNvSpPr txBox="1"/>
            <p:nvPr/>
          </p:nvSpPr>
          <p:spPr>
            <a:xfrm>
              <a:off x="4170738" y="4461963"/>
              <a:ext cx="2672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t-PT" sz="1800" u="none" cap="none" strike="noStrike">
                  <a:solidFill>
                    <a:schemeClr val="dk2"/>
                  </a:solidFill>
                  <a:latin typeface="Ubuntu"/>
                  <a:ea typeface="Ubuntu"/>
                  <a:cs typeface="Ubuntu"/>
                  <a:sym typeface="Ubuntu"/>
                </a:rPr>
                <a:t>STRATOS</a:t>
              </a:r>
              <a:endParaRPr b="1"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616" name="Google Shape;616;g3811cbb606c_0_221"/>
          <p:cNvSpPr/>
          <p:nvPr/>
        </p:nvSpPr>
        <p:spPr>
          <a:xfrm>
            <a:off x="547325" y="433600"/>
            <a:ext cx="135000" cy="9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811cbb606c_0_221"/>
          <p:cNvSpPr txBox="1"/>
          <p:nvPr/>
        </p:nvSpPr>
        <p:spPr>
          <a:xfrm>
            <a:off x="4326200" y="433600"/>
            <a:ext cx="46491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Ubuntu"/>
              <a:buChar char="-"/>
            </a:pPr>
            <a:r>
              <a:rPr b="0" i="0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Logicmelt, </a:t>
            </a:r>
            <a:r>
              <a:rPr b="0" i="1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Stratos DS – Stratospheric temperature prediction using artificial intelligence</a:t>
            </a:r>
            <a:r>
              <a:rPr b="0" i="0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Logicmelt – Use Cases, 2025,</a:t>
            </a:r>
            <a:r>
              <a:rPr b="0" i="0" lang="pt-PT" sz="1100" u="none" cap="none" strike="noStrike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pt-PT" sz="11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https://logicmelt.com/en/use-cases_eng/stratos-ds-prediction-of-the-stratosphere-temperature/</a:t>
            </a:r>
            <a:endParaRPr b="0" i="0" sz="11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Ubuntu"/>
              <a:buChar char="-"/>
            </a:pPr>
            <a:r>
              <a:rPr b="0" i="0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NAC-Intercom, </a:t>
            </a:r>
            <a:r>
              <a:rPr b="0" i="1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Project STRATOS – Ground Station for Continuous Monitoring of the Stratosphere Temperature through Cosmic Ray Directional Flow</a:t>
            </a:r>
            <a:r>
              <a:rPr b="0" i="0" lang="pt-PT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NAC-Intercom – Projects, 2025,</a:t>
            </a:r>
            <a:r>
              <a:rPr b="0" i="0" lang="pt-PT" sz="1100" u="none" cap="none" strike="noStrike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pt-PT" sz="11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https://www.nac-inter.com/en/content/30-project-stratos</a:t>
            </a:r>
            <a:endParaRPr b="0" i="0" sz="11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g3811cbb606c_0_215"/>
          <p:cNvGrpSpPr/>
          <p:nvPr/>
        </p:nvGrpSpPr>
        <p:grpSpPr>
          <a:xfrm>
            <a:off x="1495052" y="358345"/>
            <a:ext cx="6153889" cy="3819802"/>
            <a:chOff x="1194825" y="482599"/>
            <a:chExt cx="6731447" cy="4178300"/>
          </a:xfrm>
        </p:grpSpPr>
        <p:pic>
          <p:nvPicPr>
            <p:cNvPr id="623" name="Google Shape;623;g3811cbb606c_0_2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4825" y="482599"/>
              <a:ext cx="5571050" cy="4178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g3811cbb606c_0_215"/>
            <p:cNvSpPr txBox="1"/>
            <p:nvPr/>
          </p:nvSpPr>
          <p:spPr>
            <a:xfrm>
              <a:off x="6765872" y="4199187"/>
              <a:ext cx="1160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575" lIns="83575" spcFirstLastPara="1" rIns="83575" wrap="square" tIns="83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46"/>
                <a:buFont typeface="Arial"/>
                <a:buNone/>
              </a:pPr>
              <a:r>
                <a:rPr b="1" i="0" lang="pt-PT" sz="1645" u="none" cap="none" strike="noStrike">
                  <a:solidFill>
                    <a:schemeClr val="dk2"/>
                  </a:solidFill>
                  <a:latin typeface="Ubuntu"/>
                  <a:ea typeface="Ubuntu"/>
                  <a:cs typeface="Ubuntu"/>
                  <a:sym typeface="Ubuntu"/>
                </a:rPr>
                <a:t>TRISTAN</a:t>
              </a:r>
              <a:endParaRPr b="1" i="0" sz="1645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625" name="Google Shape;625;g3811cbb606c_0_215"/>
          <p:cNvSpPr/>
          <p:nvPr/>
        </p:nvSpPr>
        <p:spPr>
          <a:xfrm>
            <a:off x="547325" y="433600"/>
            <a:ext cx="135000" cy="9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811cbb606c_0_215"/>
          <p:cNvSpPr txBox="1"/>
          <p:nvPr/>
        </p:nvSpPr>
        <p:spPr>
          <a:xfrm>
            <a:off x="169350" y="4432150"/>
            <a:ext cx="880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Ubuntu"/>
              <a:buChar char="-"/>
            </a:pPr>
            <a:r>
              <a:rPr b="0" i="0" lang="pt-PT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J.P. Saraiva, et al., </a:t>
            </a:r>
            <a:r>
              <a:rPr b="0" i="1" lang="pt-PT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The TRISTAN detector—2018–2019 latitude survey of cosmic rays. Journal of Instrumentation</a:t>
            </a:r>
            <a:r>
              <a:rPr b="0" i="0" lang="pt-PT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JINST, 2020, </a:t>
            </a:r>
            <a:r>
              <a:rPr b="0" i="0" lang="pt-PT" sz="1200" u="sng" cap="none" strike="noStrike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https://doi.org/10.1088/1748-0221/15/09/C09024</a:t>
            </a:r>
            <a:r>
              <a:rPr b="0" i="0" lang="pt-PT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81bfd3d3a2_0_101"/>
          <p:cNvSpPr/>
          <p:nvPr/>
        </p:nvSpPr>
        <p:spPr>
          <a:xfrm>
            <a:off x="5856700" y="-75"/>
            <a:ext cx="328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81bfd3d3a2_0_10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‹#›</a:t>
            </a:fld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g381bfd3d3a2_0_101"/>
          <p:cNvSpPr txBox="1"/>
          <p:nvPr/>
        </p:nvSpPr>
        <p:spPr>
          <a:xfrm>
            <a:off x="5946350" y="1530150"/>
            <a:ext cx="2442000" cy="20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miniTRASGO network</a:t>
            </a:r>
            <a:endParaRPr b="0" i="1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Warsaw 🇵🇱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Madrid 🇪🇸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Puebla 🇲🇽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Monterrey 🇲🇽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4" name="Google Shape;634;g381bfd3d3a2_0_101"/>
          <p:cNvPicPr preferRelativeResize="0"/>
          <p:nvPr/>
        </p:nvPicPr>
        <p:blipFill rotWithShape="1">
          <a:blip r:embed="rId3">
            <a:alphaModFix/>
          </a:blip>
          <a:srcRect b="0" l="16243" r="18727" t="0"/>
          <a:stretch/>
        </p:blipFill>
        <p:spPr>
          <a:xfrm>
            <a:off x="0" y="0"/>
            <a:ext cx="59463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381bfd3d3a2_0_101"/>
          <p:cNvSpPr/>
          <p:nvPr/>
        </p:nvSpPr>
        <p:spPr>
          <a:xfrm>
            <a:off x="0" y="0"/>
            <a:ext cx="2115900" cy="25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81bfd3d3a2_0_101"/>
          <p:cNvSpPr/>
          <p:nvPr/>
        </p:nvSpPr>
        <p:spPr>
          <a:xfrm>
            <a:off x="5539300" y="4866725"/>
            <a:ext cx="619800" cy="27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168469c153_0_685"/>
          <p:cNvSpPr txBox="1"/>
          <p:nvPr>
            <p:ph type="title"/>
          </p:nvPr>
        </p:nvSpPr>
        <p:spPr>
          <a:xfrm>
            <a:off x="651050" y="489050"/>
            <a:ext cx="3440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t-PT" sz="2000">
                <a:solidFill>
                  <a:schemeClr val="dk2"/>
                </a:solidFill>
              </a:rPr>
              <a:t>Compact and autonomous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642" name="Google Shape;642;g3168469c153_0_685"/>
          <p:cNvSpPr txBox="1"/>
          <p:nvPr>
            <p:ph idx="1" type="body"/>
          </p:nvPr>
        </p:nvSpPr>
        <p:spPr>
          <a:xfrm>
            <a:off x="291600" y="1557550"/>
            <a:ext cx="3717000" cy="3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PT"/>
              <a:t>O</a:t>
            </a:r>
            <a:r>
              <a:rPr lang="pt-PT">
                <a:solidFill>
                  <a:schemeClr val="dk1"/>
                </a:solidFill>
              </a:rPr>
              <a:t>nly </a:t>
            </a:r>
            <a:r>
              <a:rPr lang="pt-PT"/>
              <a:t>three connections: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pt-PT">
                <a:solidFill>
                  <a:schemeClr val="dk2"/>
                </a:solidFill>
              </a:rPr>
              <a:t>Power</a:t>
            </a:r>
            <a:r>
              <a:rPr lang="pt-PT"/>
              <a:t> (standard plug)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pt-PT">
                <a:solidFill>
                  <a:schemeClr val="dk2"/>
                </a:solidFill>
              </a:rPr>
              <a:t>Gas</a:t>
            </a:r>
            <a:r>
              <a:rPr lang="pt-PT"/>
              <a:t> bottle (15 kg)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pt-PT">
                <a:solidFill>
                  <a:schemeClr val="dk2"/>
                </a:solidFill>
              </a:rPr>
              <a:t>Ethernet</a:t>
            </a:r>
            <a:r>
              <a:rPr lang="pt-PT"/>
              <a:t> (not required)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PT"/>
              <a:t>Includes: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PT"/>
              <a:t>environment sensors, flowmeters, DAQ and a </a:t>
            </a:r>
            <a:r>
              <a:rPr lang="pt-PT">
                <a:solidFill>
                  <a:schemeClr val="dk1"/>
                </a:solidFill>
              </a:rPr>
              <a:t>PC for data </a:t>
            </a:r>
            <a:r>
              <a:rPr lang="pt-PT"/>
              <a:t>analysis and storage </a:t>
            </a:r>
            <a:endParaRPr/>
          </a:p>
        </p:txBody>
      </p:sp>
      <p:sp>
        <p:nvSpPr>
          <p:cNvPr id="643" name="Google Shape;643;g3168469c153_0_6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644" name="Google Shape;644;g3168469c153_0_6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0050" y="625300"/>
            <a:ext cx="4748051" cy="389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811cbb606c_0_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650" name="Google Shape;650;g3811cbb606c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2900" y="1235425"/>
            <a:ext cx="5001975" cy="35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3811cbb606c_0_33"/>
          <p:cNvSpPr txBox="1"/>
          <p:nvPr/>
        </p:nvSpPr>
        <p:spPr>
          <a:xfrm>
            <a:off x="658150" y="613075"/>
            <a:ext cx="800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rgbClr val="374151"/>
                </a:solidFill>
                <a:latin typeface="Ubuntu"/>
                <a:ea typeface="Ubuntu"/>
                <a:cs typeface="Ubuntu"/>
                <a:sym typeface="Ubuntu"/>
              </a:rPr>
              <a:t>Efficiency vs. incident zenith muon angle</a:t>
            </a:r>
            <a:endParaRPr b="0" i="0" sz="2400" u="none" cap="none" strike="noStrike">
              <a:solidFill>
                <a:srgbClr val="37415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2" name="Google Shape;652;g3811cbb606c_0_33"/>
          <p:cNvSpPr txBox="1"/>
          <p:nvPr/>
        </p:nvSpPr>
        <p:spPr>
          <a:xfrm>
            <a:off x="658150" y="3544225"/>
            <a:ext cx="2176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pt-PT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Oblique tracks spend more time in the active volume</a:t>
            </a:r>
            <a:endParaRPr b="0" i="1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168469c153_0_796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PT" sz="3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Forbush Decrease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3168469c153_0_7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659" name="Google Shape;659;g3168469c153_0_796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PT" sz="2600" u="none" cap="none" strike="noStrike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On March 2024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168469c153_0_802"/>
          <p:cNvSpPr/>
          <p:nvPr/>
        </p:nvSpPr>
        <p:spPr>
          <a:xfrm>
            <a:off x="-305375" y="-69225"/>
            <a:ext cx="9554100" cy="5311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3168469c153_0_80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666" name="Google Shape;666;g3168469c153_0_8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6950" y="167175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3168469c153_0_802"/>
          <p:cNvSpPr txBox="1"/>
          <p:nvPr/>
        </p:nvSpPr>
        <p:spPr>
          <a:xfrm>
            <a:off x="189075" y="676200"/>
            <a:ext cx="343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PT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Two Sunspots exploded in tandem on March 23rd 2024 (03:30 CET)</a:t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8" name="Google Shape;668;g3168469c153_0_802"/>
          <p:cNvSpPr txBox="1"/>
          <p:nvPr/>
        </p:nvSpPr>
        <p:spPr>
          <a:xfrm>
            <a:off x="817700" y="4157900"/>
            <a:ext cx="229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PT" sz="16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From Solar Dynamics Observatory, NASA</a:t>
            </a:r>
            <a:endParaRPr b="0" i="0" sz="16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9" name="Google Shape;669;g3168469c153_0_802"/>
          <p:cNvSpPr txBox="1"/>
          <p:nvPr/>
        </p:nvSpPr>
        <p:spPr>
          <a:xfrm>
            <a:off x="432450" y="3037500"/>
            <a:ext cx="183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pt-PT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8 hours later…</a:t>
            </a:r>
            <a:endParaRPr b="0" i="1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70" name="Google Shape;670;g3168469c153_0_802"/>
          <p:cNvCxnSpPr>
            <a:endCxn id="669" idx="0"/>
          </p:cNvCxnSpPr>
          <p:nvPr/>
        </p:nvCxnSpPr>
        <p:spPr>
          <a:xfrm>
            <a:off x="1352400" y="1803300"/>
            <a:ext cx="0" cy="1234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168469c153_0_8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676" name="Google Shape;676;g3168469c153_0_812"/>
          <p:cNvSpPr/>
          <p:nvPr/>
        </p:nvSpPr>
        <p:spPr>
          <a:xfrm>
            <a:off x="505350" y="505350"/>
            <a:ext cx="228600" cy="95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3168469c153_0_812"/>
          <p:cNvSpPr txBox="1"/>
          <p:nvPr/>
        </p:nvSpPr>
        <p:spPr>
          <a:xfrm>
            <a:off x="2448575" y="505350"/>
            <a:ext cx="424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PT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Eff. and pressure corrected rate</a:t>
            </a:r>
            <a:endParaRPr b="1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0" i="0" lang="pt-PT" sz="1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Forbush Decrease can be seen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8" name="Google Shape;678;g3168469c153_0_8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625" y="1460550"/>
            <a:ext cx="8832748" cy="2984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811cbb606c_0_138"/>
          <p:cNvSpPr txBox="1"/>
          <p:nvPr>
            <p:ph type="title"/>
          </p:nvPr>
        </p:nvSpPr>
        <p:spPr>
          <a:xfrm>
            <a:off x="671825" y="461325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t-PT" sz="2100">
                <a:solidFill>
                  <a:schemeClr val="dk2"/>
                </a:solidFill>
              </a:rPr>
              <a:t>Measure: time and charge in F and B per strip</a:t>
            </a:r>
            <a:endParaRPr b="1" sz="2100">
              <a:solidFill>
                <a:schemeClr val="dk2"/>
              </a:solidFill>
            </a:endParaRPr>
          </a:p>
        </p:txBody>
      </p:sp>
      <p:sp>
        <p:nvSpPr>
          <p:cNvPr id="684" name="Google Shape;684;g3811cbb606c_0_1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685" name="Google Shape;685;g3811cbb606c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3050" y="1251910"/>
            <a:ext cx="5884599" cy="38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3811cbb606c_0_138"/>
          <p:cNvSpPr txBox="1"/>
          <p:nvPr/>
        </p:nvSpPr>
        <p:spPr>
          <a:xfrm>
            <a:off x="4956575" y="1668350"/>
            <a:ext cx="216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Cal. charge dist. for the B side of strip 2 of M3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687" name="Google Shape;687;g3811cbb606c_0_138"/>
          <p:cNvCxnSpPr/>
          <p:nvPr/>
        </p:nvCxnSpPr>
        <p:spPr>
          <a:xfrm flipH="1">
            <a:off x="1599125" y="1273750"/>
            <a:ext cx="456900" cy="120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88" name="Google Shape;688;g3811cbb606c_0_138"/>
          <p:cNvSpPr txBox="1"/>
          <p:nvPr/>
        </p:nvSpPr>
        <p:spPr>
          <a:xfrm>
            <a:off x="249225" y="2562250"/>
            <a:ext cx="3094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PT" sz="17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Time sum</a:t>
            </a:r>
            <a:r>
              <a:rPr b="0" i="0" lang="pt-PT" sz="17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→ Incidence time</a:t>
            </a:r>
            <a:endParaRPr b="0" i="0" sz="17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PT" sz="17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Time diff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→ Position</a:t>
            </a:r>
            <a:endParaRPr b="0" i="0" sz="17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PT" sz="17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Charge sum</a:t>
            </a:r>
            <a:r>
              <a:rPr b="0" i="0" lang="pt-PT" sz="17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→ Total charge</a:t>
            </a:r>
            <a:endParaRPr b="0" i="0" sz="17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PT" sz="17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Charge diff</a:t>
            </a:r>
            <a:r>
              <a:rPr b="0" i="0" lang="pt-PT" sz="17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→ Monitor </a:t>
            </a:r>
            <a:endParaRPr b="0" i="0" sz="17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68469c153_0_6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43" name="Google Shape;243;g3168469c153_0_668"/>
          <p:cNvSpPr txBox="1"/>
          <p:nvPr/>
        </p:nvSpPr>
        <p:spPr>
          <a:xfrm>
            <a:off x="649550" y="480475"/>
            <a:ext cx="2823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pt-PT" sz="23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Resistive Plate Chamber </a:t>
            </a:r>
            <a:r>
              <a:rPr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layout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4" name="Google Shape;244;g3168469c153_0_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373275"/>
            <a:ext cx="7969603" cy="3681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168469c153_0_668"/>
          <p:cNvSpPr txBox="1"/>
          <p:nvPr>
            <p:ph idx="1" type="body"/>
          </p:nvPr>
        </p:nvSpPr>
        <p:spPr>
          <a:xfrm>
            <a:off x="4503850" y="39325"/>
            <a:ext cx="45117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pt-PT" sz="1700">
                <a:solidFill>
                  <a:schemeClr val="dk2"/>
                </a:solidFill>
              </a:rPr>
              <a:t>Every </a:t>
            </a:r>
            <a:r>
              <a:rPr b="1" lang="pt-PT" sz="1700">
                <a:solidFill>
                  <a:schemeClr val="dk2"/>
                </a:solidFill>
              </a:rPr>
              <a:t>Multigap glass RPC </a:t>
            </a:r>
            <a:r>
              <a:rPr lang="pt-PT" sz="1700">
                <a:solidFill>
                  <a:schemeClr val="dk2"/>
                </a:solidFill>
              </a:rPr>
              <a:t>has</a:t>
            </a:r>
            <a:r>
              <a:rPr b="1" lang="pt-PT" sz="1700">
                <a:solidFill>
                  <a:schemeClr val="dk2"/>
                </a:solidFill>
              </a:rPr>
              <a:t>: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b="1" lang="pt-PT" sz="1700">
                <a:solidFill>
                  <a:schemeClr val="dk2"/>
                </a:solidFill>
              </a:rPr>
              <a:t>2 gas gaps → 1 mm/gap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b="1" lang="pt-PT" sz="1700">
                <a:solidFill>
                  <a:schemeClr val="dk2"/>
                </a:solidFill>
              </a:rPr>
              <a:t>3 glass electrodes → 2 mm/glass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pt-PT" sz="1700">
                <a:solidFill>
                  <a:schemeClr val="dk2"/>
                </a:solidFill>
              </a:rPr>
              <a:t>Readout</a:t>
            </a:r>
            <a:r>
              <a:rPr lang="pt-PT" sz="1700">
                <a:solidFill>
                  <a:schemeClr val="dk2"/>
                </a:solidFill>
              </a:rPr>
              <a:t>: </a:t>
            </a:r>
            <a:r>
              <a:rPr i="1" lang="pt-PT" sz="1700">
                <a:solidFill>
                  <a:schemeClr val="dk1"/>
                </a:solidFill>
              </a:rPr>
              <a:t>wide </a:t>
            </a:r>
            <a:r>
              <a:rPr lang="pt-PT" sz="1700">
                <a:solidFill>
                  <a:schemeClr val="dk1"/>
                </a:solidFill>
              </a:rPr>
              <a:t>strips (6-9 cm)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643b10f30_0_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51" name="Google Shape;251;g3a643b10f30_0_22"/>
          <p:cNvPicPr preferRelativeResize="0"/>
          <p:nvPr/>
        </p:nvPicPr>
        <p:blipFill rotWithShape="1">
          <a:blip r:embed="rId3">
            <a:alphaModFix/>
          </a:blip>
          <a:srcRect b="0" l="0" r="0" t="63777"/>
          <a:stretch/>
        </p:blipFill>
        <p:spPr>
          <a:xfrm>
            <a:off x="0" y="2851150"/>
            <a:ext cx="7448300" cy="22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a643b10f30_0_22"/>
          <p:cNvSpPr txBox="1"/>
          <p:nvPr/>
        </p:nvSpPr>
        <p:spPr>
          <a:xfrm>
            <a:off x="649550" y="480475"/>
            <a:ext cx="2506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Signal induction in RPCs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3" name="Google Shape;253;g3a643b10f30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950" y="0"/>
            <a:ext cx="4972049" cy="261164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g3a643b10f30_0_22"/>
          <p:cNvSpPr/>
          <p:nvPr/>
        </p:nvSpPr>
        <p:spPr>
          <a:xfrm>
            <a:off x="1346200" y="2756200"/>
            <a:ext cx="2063700" cy="2320800"/>
          </a:xfrm>
          <a:prstGeom prst="rect">
            <a:avLst/>
          </a:prstGeom>
          <a:solidFill>
            <a:srgbClr val="2A7D1F">
              <a:alpha val="12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a643b10f30_0_22"/>
          <p:cNvSpPr txBox="1"/>
          <p:nvPr/>
        </p:nvSpPr>
        <p:spPr>
          <a:xfrm>
            <a:off x="3484025" y="3795300"/>
            <a:ext cx="298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Integration window covers usually fast signal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6" name="Google Shape;256;g3a643b10f30_0_22"/>
          <p:cNvSpPr txBox="1"/>
          <p:nvPr/>
        </p:nvSpPr>
        <p:spPr>
          <a:xfrm>
            <a:off x="732375" y="1983325"/>
            <a:ext cx="194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Electronic signal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57" name="Google Shape;257;g3a643b10f30_0_22"/>
          <p:cNvCxnSpPr/>
          <p:nvPr/>
        </p:nvCxnSpPr>
        <p:spPr>
          <a:xfrm>
            <a:off x="1991775" y="2438400"/>
            <a:ext cx="338700" cy="138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g3a643b10f30_0_22"/>
          <p:cNvSpPr txBox="1"/>
          <p:nvPr/>
        </p:nvSpPr>
        <p:spPr>
          <a:xfrm>
            <a:off x="2584475" y="1697575"/>
            <a:ext cx="13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Ionic signal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59" name="Google Shape;259;g3a643b10f30_0_22"/>
          <p:cNvCxnSpPr>
            <a:stCxn id="258" idx="2"/>
          </p:cNvCxnSpPr>
          <p:nvPr/>
        </p:nvCxnSpPr>
        <p:spPr>
          <a:xfrm>
            <a:off x="3272375" y="2159275"/>
            <a:ext cx="687900" cy="144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g3a643b10f30_0_22"/>
          <p:cNvSpPr txBox="1"/>
          <p:nvPr/>
        </p:nvSpPr>
        <p:spPr>
          <a:xfrm>
            <a:off x="7771975" y="2762100"/>
            <a:ext cx="1333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latin typeface="Titillium Web"/>
                <a:ea typeface="Titillium Web"/>
                <a:cs typeface="Titillium Web"/>
                <a:sym typeface="Titillium Web"/>
              </a:rPr>
              <a:t>Townsend avalanche</a:t>
            </a:r>
            <a:endParaRPr sz="13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latin typeface="Titillium Web"/>
                <a:ea typeface="Titillium Web"/>
                <a:cs typeface="Titillium Web"/>
                <a:sym typeface="Titillium Web"/>
              </a:rPr>
              <a:t>(from Abbrescia et al., 2018)</a:t>
            </a:r>
            <a:endParaRPr sz="13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68469c153_1_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66" name="Google Shape;266;g3168469c153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588" y="109000"/>
            <a:ext cx="6567324" cy="49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168469c153_1_8"/>
          <p:cNvSpPr txBox="1"/>
          <p:nvPr/>
        </p:nvSpPr>
        <p:spPr>
          <a:xfrm>
            <a:off x="7133025" y="428900"/>
            <a:ext cx="1746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Asymmetric parallel </a:t>
            </a:r>
            <a:r>
              <a:rPr b="1" i="0" lang="pt-PT" sz="1800" u="none" cap="none" strike="noStrike">
                <a:solidFill>
                  <a:srgbClr val="B45F06"/>
                </a:solidFill>
                <a:latin typeface="Ubuntu"/>
                <a:ea typeface="Ubuntu"/>
                <a:cs typeface="Ubuntu"/>
                <a:sym typeface="Ubuntu"/>
              </a:rPr>
              <a:t>Cu</a:t>
            </a:r>
            <a:r>
              <a:rPr b="0" i="0" lang="pt-PT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strips read in Front and Back (32 channels)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68" name="Google Shape;268;g3168469c153_1_8"/>
          <p:cNvCxnSpPr/>
          <p:nvPr/>
        </p:nvCxnSpPr>
        <p:spPr>
          <a:xfrm flipH="1">
            <a:off x="4690125" y="839100"/>
            <a:ext cx="2449200" cy="372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9" name="Google Shape;269;g3168469c153_1_8"/>
          <p:cNvCxnSpPr/>
          <p:nvPr/>
        </p:nvCxnSpPr>
        <p:spPr>
          <a:xfrm flipH="1">
            <a:off x="5012375" y="1182875"/>
            <a:ext cx="2177100" cy="2377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0" name="Google Shape;270;g3168469c153_1_8"/>
          <p:cNvSpPr txBox="1"/>
          <p:nvPr/>
        </p:nvSpPr>
        <p:spPr>
          <a:xfrm>
            <a:off x="7413075" y="3310500"/>
            <a:ext cx="1186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Time </a:t>
            </a: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1" lang="pt-PT" sz="1800">
                <a:latin typeface="Titillium Web"/>
                <a:ea typeface="Titillium Web"/>
                <a:cs typeface="Titillium Web"/>
                <a:sym typeface="Titillium Web"/>
              </a:rPr>
              <a:t>charge </a:t>
            </a:r>
            <a:r>
              <a:rPr lang="pt-PT" sz="1800">
                <a:latin typeface="Titillium Web"/>
                <a:ea typeface="Titillium Web"/>
                <a:cs typeface="Titillium Web"/>
                <a:sym typeface="Titillium Web"/>
              </a:rPr>
              <a:t>obtained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71" name="Google Shape;271;g3168469c153_1_8"/>
          <p:cNvCxnSpPr>
            <a:stCxn id="267" idx="2"/>
            <a:endCxn id="270" idx="0"/>
          </p:cNvCxnSpPr>
          <p:nvPr/>
        </p:nvCxnSpPr>
        <p:spPr>
          <a:xfrm>
            <a:off x="8006325" y="1998800"/>
            <a:ext cx="0" cy="131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1bfd3d3a2_0_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77" name="Google Shape;277;g381bfd3d3a2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1700" y="1036775"/>
            <a:ext cx="5977677" cy="3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81bfd3d3a2_0_40"/>
          <p:cNvSpPr txBox="1"/>
          <p:nvPr/>
        </p:nvSpPr>
        <p:spPr>
          <a:xfrm>
            <a:off x="649550" y="480475"/>
            <a:ext cx="2982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pt-PT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Estimated position uncertainty</a:t>
            </a:r>
            <a:endParaRPr b="0" i="0" sz="230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9" name="Google Shape;279;g381bfd3d3a2_0_40"/>
          <p:cNvSpPr txBox="1"/>
          <p:nvPr/>
        </p:nvSpPr>
        <p:spPr>
          <a:xfrm>
            <a:off x="351375" y="1888075"/>
            <a:ext cx="1957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Using the </a:t>
            </a: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t</a:t>
            </a: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ime difference</a:t>
            </a: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in </a:t>
            </a: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both sides of the </a:t>
            </a:r>
            <a:r>
              <a:rPr b="1" lang="pt-PT" sz="1800">
                <a:latin typeface="Ubuntu"/>
                <a:ea typeface="Ubuntu"/>
                <a:cs typeface="Ubuntu"/>
                <a:sym typeface="Ubuntu"/>
              </a:rPr>
              <a:t>strip </a:t>
            </a:r>
            <a:r>
              <a:rPr lang="pt-PT" sz="1800">
                <a:latin typeface="Ubuntu"/>
                <a:ea typeface="Ubuntu"/>
                <a:cs typeface="Ubuntu"/>
                <a:sym typeface="Ubuntu"/>
              </a:rPr>
              <a:t>the position of the event can be determined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0" name="Google Shape;280;g381bfd3d3a2_0_40"/>
          <p:cNvSpPr txBox="1"/>
          <p:nvPr/>
        </p:nvSpPr>
        <p:spPr>
          <a:xfrm>
            <a:off x="2828925" y="4696925"/>
            <a:ext cx="547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Soneira-Landín et al., Adv. Space Res., 2025,</a:t>
            </a:r>
            <a:r>
              <a:rPr lang="pt-PT" sz="1100">
                <a:solidFill>
                  <a:schemeClr val="dk1"/>
                </a:solidFill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pt-PT" sz="11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5"/>
              </a:rPr>
              <a:t>https://doi.org/10.1016/j.asr.2025.07.096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68469c153_0_847"/>
          <p:cNvSpPr txBox="1"/>
          <p:nvPr/>
        </p:nvSpPr>
        <p:spPr>
          <a:xfrm>
            <a:off x="1228350" y="1600125"/>
            <a:ext cx="5429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pt-PT" sz="36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advanced versions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168469c153_0_8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87" name="Google Shape;287;g3168469c153_0_847"/>
          <p:cNvSpPr txBox="1"/>
          <p:nvPr/>
        </p:nvSpPr>
        <p:spPr>
          <a:xfrm>
            <a:off x="1228350" y="2803200"/>
            <a:ext cx="7163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pt-PT" sz="260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R3B prototype</a:t>
            </a:r>
            <a:endParaRPr b="1" i="0" sz="2600" u="none" cap="none" strike="noStrike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C8CCD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