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F_C4653175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sldIdLst>
    <p:sldId id="302" r:id="rId5"/>
    <p:sldId id="303" r:id="rId6"/>
    <p:sldId id="326" r:id="rId7"/>
    <p:sldId id="305" r:id="rId8"/>
    <p:sldId id="306" r:id="rId9"/>
    <p:sldId id="308" r:id="rId10"/>
    <p:sldId id="327" r:id="rId11"/>
    <p:sldId id="310" r:id="rId12"/>
    <p:sldId id="311" r:id="rId13"/>
    <p:sldId id="312" r:id="rId14"/>
    <p:sldId id="328" r:id="rId15"/>
    <p:sldId id="316" r:id="rId16"/>
    <p:sldId id="314" r:id="rId17"/>
    <p:sldId id="336" r:id="rId18"/>
    <p:sldId id="335" r:id="rId19"/>
    <p:sldId id="317" r:id="rId20"/>
    <p:sldId id="329" r:id="rId21"/>
    <p:sldId id="331" r:id="rId22"/>
    <p:sldId id="332" r:id="rId23"/>
    <p:sldId id="333" r:id="rId24"/>
    <p:sldId id="337" r:id="rId25"/>
    <p:sldId id="330" r:id="rId26"/>
    <p:sldId id="324" r:id="rId27"/>
    <p:sldId id="334" r:id="rId28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9761C61-CA3B-4644-892A-75F0E87A425A}">
          <p14:sldIdLst>
            <p14:sldId id="302"/>
            <p14:sldId id="303"/>
            <p14:sldId id="326"/>
            <p14:sldId id="305"/>
            <p14:sldId id="306"/>
            <p14:sldId id="308"/>
            <p14:sldId id="327"/>
            <p14:sldId id="310"/>
            <p14:sldId id="311"/>
            <p14:sldId id="312"/>
            <p14:sldId id="328"/>
            <p14:sldId id="316"/>
            <p14:sldId id="314"/>
            <p14:sldId id="336"/>
            <p14:sldId id="335"/>
            <p14:sldId id="317"/>
            <p14:sldId id="329"/>
            <p14:sldId id="331"/>
            <p14:sldId id="332"/>
            <p14:sldId id="333"/>
            <p14:sldId id="337"/>
            <p14:sldId id="330"/>
            <p14:sldId id="324"/>
            <p14:sldId id="334"/>
          </p14:sldIdLst>
        </p14:section>
        <p14:section name="Sección sin título" id="{6C4D76D0-EFF3-49F5-BE59-6D50B7FB30A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421"/>
    <a:srgbClr val="066B34"/>
    <a:srgbClr val="276AFF"/>
    <a:srgbClr val="0432FF"/>
    <a:srgbClr val="03AE5A"/>
    <a:srgbClr val="008F46"/>
    <a:srgbClr val="03783A"/>
    <a:srgbClr val="9AD9EB"/>
    <a:srgbClr val="7C7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0670DA-A6AD-8F4E-ACD0-0E5909F008C2}" v="3" dt="2025-01-10T08:37:53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24" autoAdjust="0"/>
    <p:restoredTop sz="94026" autoAdjust="0"/>
  </p:normalViewPr>
  <p:slideViewPr>
    <p:cSldViewPr snapToGrid="0">
      <p:cViewPr varScale="1">
        <p:scale>
          <a:sx n="99" d="100"/>
          <a:sy n="99" d="100"/>
        </p:scale>
        <p:origin x="60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Cano Ott" userId="45372459-ebe4-44e3-a6c4-96191fd828e5" providerId="ADAL" clId="{290670DA-A6AD-8F4E-ACD0-0E5909F008C2}"/>
    <pc:docChg chg="modSld modMainMaster">
      <pc:chgData name="Daniel Cano Ott" userId="45372459-ebe4-44e3-a6c4-96191fd828e5" providerId="ADAL" clId="{290670DA-A6AD-8F4E-ACD0-0E5909F008C2}" dt="2025-01-10T08:37:53.324" v="1"/>
      <pc:docMkLst>
        <pc:docMk/>
      </pc:docMkLst>
      <pc:sldChg chg="addSp modSp">
        <pc:chgData name="Daniel Cano Ott" userId="45372459-ebe4-44e3-a6c4-96191fd828e5" providerId="ADAL" clId="{290670DA-A6AD-8F4E-ACD0-0E5909F008C2}" dt="2025-01-10T08:37:48.030" v="0"/>
        <pc:sldMkLst>
          <pc:docMk/>
          <pc:sldMk cId="3688155665" sldId="302"/>
        </pc:sldMkLst>
        <pc:picChg chg="add mod">
          <ac:chgData name="Daniel Cano Ott" userId="45372459-ebe4-44e3-a6c4-96191fd828e5" providerId="ADAL" clId="{290670DA-A6AD-8F4E-ACD0-0E5909F008C2}" dt="2025-01-10T08:37:48.030" v="0"/>
          <ac:picMkLst>
            <pc:docMk/>
            <pc:sldMk cId="3688155665" sldId="302"/>
            <ac:picMk id="4" creationId="{02E1AFE5-E2A4-3339-7A3E-511BF5944B52}"/>
          </ac:picMkLst>
        </pc:picChg>
      </pc:sldChg>
      <pc:sldMasterChg chg="modSldLayout">
        <pc:chgData name="Daniel Cano Ott" userId="45372459-ebe4-44e3-a6c4-96191fd828e5" providerId="ADAL" clId="{290670DA-A6AD-8F4E-ACD0-0E5909F008C2}" dt="2025-01-10T08:37:53.324" v="1"/>
        <pc:sldMasterMkLst>
          <pc:docMk/>
          <pc:sldMasterMk cId="0" sldId="2147483648"/>
        </pc:sldMasterMkLst>
        <pc:sldLayoutChg chg="addSp modSp">
          <pc:chgData name="Daniel Cano Ott" userId="45372459-ebe4-44e3-a6c4-96191fd828e5" providerId="ADAL" clId="{290670DA-A6AD-8F4E-ACD0-0E5909F008C2}" dt="2025-01-10T08:37:53.324" v="1"/>
          <pc:sldLayoutMkLst>
            <pc:docMk/>
            <pc:sldMasterMk cId="0" sldId="2147483648"/>
            <pc:sldLayoutMk cId="0" sldId="2147483671"/>
          </pc:sldLayoutMkLst>
          <pc:picChg chg="add mod">
            <ac:chgData name="Daniel Cano Ott" userId="45372459-ebe4-44e3-a6c4-96191fd828e5" providerId="ADAL" clId="{290670DA-A6AD-8F4E-ACD0-0E5909F008C2}" dt="2025-01-10T08:37:53.324" v="1"/>
            <ac:picMkLst>
              <pc:docMk/>
              <pc:sldMasterMk cId="0" sldId="2147483648"/>
              <pc:sldLayoutMk cId="0" sldId="2147483671"/>
              <ac:picMk id="4" creationId="{B7AD3494-A5AB-1F41-CDC3-B705BCE2D0A5}"/>
            </ac:picMkLst>
          </pc:picChg>
        </pc:sldLayoutChg>
      </pc:sldMasterChg>
    </pc:docChg>
  </pc:docChgLst>
  <pc:docChgLst>
    <pc:chgData name="Alberto Perez de Rada" userId="7806a090-b156-41cb-8898-df02e1332e10" providerId="ADAL" clId="{51149C24-77AA-49AA-995C-01475D72EF44}"/>
    <pc:docChg chg="custSel modMainMaster">
      <pc:chgData name="Alberto Perez de Rada" userId="7806a090-b156-41cb-8898-df02e1332e10" providerId="ADAL" clId="{51149C24-77AA-49AA-995C-01475D72EF44}" dt="2024-05-03T06:56:15.342" v="7" actId="1076"/>
      <pc:docMkLst>
        <pc:docMk/>
      </pc:docMkLst>
      <pc:sldMasterChg chg="addSp delSp modSp mod">
        <pc:chgData name="Alberto Perez de Rada" userId="7806a090-b156-41cb-8898-df02e1332e10" providerId="ADAL" clId="{51149C24-77AA-49AA-995C-01475D72EF44}" dt="2024-05-03T06:56:15.342" v="7" actId="1076"/>
        <pc:sldMasterMkLst>
          <pc:docMk/>
          <pc:sldMasterMk cId="0" sldId="2147483648"/>
        </pc:sldMasterMkLst>
        <pc:picChg chg="add mod ord">
          <ac:chgData name="Alberto Perez de Rada" userId="7806a090-b156-41cb-8898-df02e1332e10" providerId="ADAL" clId="{51149C24-77AA-49AA-995C-01475D72EF44}" dt="2024-05-03T06:56:15.342" v="7" actId="1076"/>
          <ac:picMkLst>
            <pc:docMk/>
            <pc:sldMasterMk cId="0" sldId="2147483648"/>
            <ac:picMk id="3" creationId="{B63CDB7D-DEAC-CF36-2B6A-8FCA5A638238}"/>
          </ac:picMkLst>
        </pc:picChg>
        <pc:picChg chg="del">
          <ac:chgData name="Alberto Perez de Rada" userId="7806a090-b156-41cb-8898-df02e1332e10" providerId="ADAL" clId="{51149C24-77AA-49AA-995C-01475D72EF44}" dt="2024-05-03T06:56:06.131" v="6" actId="478"/>
          <ac:picMkLst>
            <pc:docMk/>
            <pc:sldMasterMk cId="0" sldId="2147483648"/>
            <ac:picMk id="6" creationId="{8DD9B857-76C7-8F4B-BBD2-7C66F46FF586}"/>
          </ac:picMkLst>
        </pc:picChg>
      </pc:sldMasterChg>
    </pc:docChg>
  </pc:docChgLst>
  <pc:docChgLst>
    <pc:chgData name="Carlos Ballesteros" userId="S::carlos.ballesteros@ciemat.es::5c3a4f18-e870-43bf-8896-88905745f115" providerId="AD" clId="Web-{9B4CA59B-A78C-7461-F5FD-FE3B47BBF655}"/>
    <pc:docChg chg="modSld modMainMaster">
      <pc:chgData name="Carlos Ballesteros" userId="S::carlos.ballesteros@ciemat.es::5c3a4f18-e870-43bf-8896-88905745f115" providerId="AD" clId="Web-{9B4CA59B-A78C-7461-F5FD-FE3B47BBF655}" dt="2024-12-09T17:06:17.218" v="3"/>
      <pc:docMkLst>
        <pc:docMk/>
      </pc:docMkLst>
      <pc:sldMasterChg chg="mod modSldLayout">
        <pc:chgData name="Carlos Ballesteros" userId="S::carlos.ballesteros@ciemat.es::5c3a4f18-e870-43bf-8896-88905745f115" providerId="AD" clId="Web-{9B4CA59B-A78C-7461-F5FD-FE3B47BBF655}" dt="2024-12-09T17:06:17.218" v="3"/>
        <pc:sldMasterMkLst>
          <pc:docMk/>
          <pc:sldMasterMk cId="0" sldId="2147483648"/>
        </pc:sldMasterMkLst>
        <pc:sldLayoutChg chg="mod">
          <pc:chgData name="Carlos Ballesteros" userId="S::carlos.ballesteros@ciemat.es::5c3a4f18-e870-43bf-8896-88905745f115" providerId="AD" clId="Web-{9B4CA59B-A78C-7461-F5FD-FE3B47BBF655}" dt="2024-12-09T17:06:17.218" v="3"/>
          <pc:sldLayoutMkLst>
            <pc:docMk/>
            <pc:sldMasterMk cId="0" sldId="2147483648"/>
            <pc:sldLayoutMk cId="0" sldId="2147483663"/>
          </pc:sldLayoutMkLst>
        </pc:sldLayoutChg>
        <pc:sldLayoutChg chg="mod">
          <pc:chgData name="Carlos Ballesteros" userId="S::carlos.ballesteros@ciemat.es::5c3a4f18-e870-43bf-8896-88905745f115" providerId="AD" clId="Web-{9B4CA59B-A78C-7461-F5FD-FE3B47BBF655}" dt="2024-12-09T17:06:17.218" v="3"/>
          <pc:sldLayoutMkLst>
            <pc:docMk/>
            <pc:sldMasterMk cId="0" sldId="2147483648"/>
            <pc:sldLayoutMk cId="0" sldId="2147483664"/>
          </pc:sldLayoutMkLst>
        </pc:sldLayoutChg>
        <pc:sldLayoutChg chg="mod">
          <pc:chgData name="Carlos Ballesteros" userId="S::carlos.ballesteros@ciemat.es::5c3a4f18-e870-43bf-8896-88905745f115" providerId="AD" clId="Web-{9B4CA59B-A78C-7461-F5FD-FE3B47BBF655}" dt="2024-12-09T17:06:17.218" v="3"/>
          <pc:sldLayoutMkLst>
            <pc:docMk/>
            <pc:sldMasterMk cId="0" sldId="2147483648"/>
            <pc:sldLayoutMk cId="0" sldId="2147483671"/>
          </pc:sldLayoutMkLst>
        </pc:sldLayoutChg>
        <pc:sldLayoutChg chg="mod">
          <pc:chgData name="Carlos Ballesteros" userId="S::carlos.ballesteros@ciemat.es::5c3a4f18-e870-43bf-8896-88905745f115" providerId="AD" clId="Web-{9B4CA59B-A78C-7461-F5FD-FE3B47BBF655}" dt="2024-12-09T17:06:17.218" v="3"/>
          <pc:sldLayoutMkLst>
            <pc:docMk/>
            <pc:sldMasterMk cId="0" sldId="2147483648"/>
            <pc:sldLayoutMk cId="0" sldId="2147483672"/>
          </pc:sldLayoutMkLst>
        </pc:sldLayoutChg>
      </pc:sldMasterChg>
    </pc:docChg>
  </pc:docChgLst>
</pc:chgInfo>
</file>

<file path=ppt/comments/modernComment_10F_C465317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91F23C4-5BEA-4A7A-934B-2DB3EC9965E5}" authorId="{555E7B4B-1510-381D-5D98-8F09DB25353D}" created="2025-06-16T08:37:41.694">
    <pc:sldMkLst xmlns:pc="http://schemas.microsoft.com/office/powerpoint/2013/main/command">
      <pc:docMk/>
      <pc:sldMk cId="3294966133" sldId="271"/>
    </pc:sldMkLst>
    <p188:txBody>
      <a:bodyPr/>
      <a:lstStyle/>
      <a:p>
        <a:r>
          <a:rPr lang="en-US"/>
          <a:t>Quitar referencias de aquí o poner ref entera en la slide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0FA58E-BED3-4AA1-A10E-E5C56307E61B}" type="datetimeFigureOut">
              <a:rPr lang="es-ES"/>
              <a:pPr>
                <a:defRPr/>
              </a:pPr>
              <a:t>18/11/2025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D50E18-7958-4A53-B6CD-639582744CD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51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CA53-DD10-4FAE-8A3D-CE63E0BC3D0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03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u="sng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D50E18-7958-4A53-B6CD-639582744CD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07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u="sng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D50E18-7958-4A53-B6CD-639582744CD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698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CA53-DD10-4FAE-8A3D-CE63E0BC3D09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8710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CA53-DD10-4FAE-8A3D-CE63E0BC3D09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164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CA53-DD10-4FAE-8A3D-CE63E0BC3D09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08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1124745"/>
            <a:ext cx="10363200" cy="1470025"/>
          </a:xfrm>
        </p:spPr>
        <p:txBody>
          <a:bodyPr/>
          <a:lstStyle>
            <a:lvl1pPr>
              <a:defRPr sz="3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573016"/>
            <a:ext cx="8534400" cy="17526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346050"/>
          </a:xfrm>
        </p:spPr>
        <p:txBody>
          <a:bodyPr/>
          <a:lstStyle>
            <a:lvl1pPr>
              <a:defRPr sz="2400" b="1">
                <a:solidFill>
                  <a:srgbClr val="7C7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09600" y="908720"/>
            <a:ext cx="10972800" cy="1698927"/>
          </a:xfrm>
        </p:spPr>
        <p:txBody>
          <a:bodyPr>
            <a:sp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411BBD3-AB91-C34A-95C3-976342175633}"/>
              </a:ext>
            </a:extLst>
          </p:cNvPr>
          <p:cNvSpPr txBox="1"/>
          <p:nvPr userDrawn="1"/>
        </p:nvSpPr>
        <p:spPr>
          <a:xfrm>
            <a:off x="0" y="6434723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J. Llanes-Gamonoso, 19-11-2025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94237DF-F91C-3A44-9E5B-EDA1104E8299}"/>
              </a:ext>
            </a:extLst>
          </p:cNvPr>
          <p:cNvCxnSpPr/>
          <p:nvPr userDrawn="1"/>
        </p:nvCxnSpPr>
        <p:spPr>
          <a:xfrm>
            <a:off x="609600" y="731837"/>
            <a:ext cx="10972800" cy="0"/>
          </a:xfrm>
          <a:prstGeom prst="line">
            <a:avLst/>
          </a:prstGeom>
          <a:ln w="25400">
            <a:solidFill>
              <a:srgbClr val="7C7C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4AC52413-D7F3-A8E4-441F-E1AEEEA3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708" y="6434721"/>
            <a:ext cx="743384" cy="27700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200"/>
            </a:lvl1pPr>
          </a:lstStyle>
          <a:p>
            <a:pPr>
              <a:defRPr/>
            </a:pPr>
            <a:fld id="{12F477E3-E814-4DEE-97E8-952D7A60E29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21963418-C2EB-76F0-95BC-7CBCDA8520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908720"/>
            <a:ext cx="10972800" cy="1698927"/>
          </a:xfrm>
        </p:spPr>
        <p:txBody>
          <a:bodyPr>
            <a:sp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957FBBBD-1C59-88FD-3798-E91DBD39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708" y="6434721"/>
            <a:ext cx="743384" cy="27700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200"/>
            </a:lvl1pPr>
          </a:lstStyle>
          <a:p>
            <a:pPr>
              <a:defRPr/>
            </a:pPr>
            <a:fld id="{12F477E3-E814-4DEE-97E8-952D7A60E29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>
            <a:extLst>
              <a:ext uri="{FF2B5EF4-FFF2-40B4-BE49-F238E27FC236}">
                <a16:creationId xmlns:a16="http://schemas.microsoft.com/office/drawing/2014/main" id="{56EE600D-6D9C-4857-C2DB-C0AD59B6D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346050"/>
          </a:xfrm>
        </p:spPr>
        <p:txBody>
          <a:bodyPr/>
          <a:lstStyle>
            <a:lvl1pPr>
              <a:defRPr sz="2400" b="1">
                <a:solidFill>
                  <a:srgbClr val="7C7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FB553B0-A4FD-E1AB-FA87-5D840CA5FF0F}"/>
              </a:ext>
            </a:extLst>
          </p:cNvPr>
          <p:cNvCxnSpPr/>
          <p:nvPr userDrawn="1"/>
        </p:nvCxnSpPr>
        <p:spPr>
          <a:xfrm>
            <a:off x="609600" y="731837"/>
            <a:ext cx="10972800" cy="0"/>
          </a:xfrm>
          <a:prstGeom prst="line">
            <a:avLst/>
          </a:prstGeom>
          <a:ln w="25400">
            <a:solidFill>
              <a:srgbClr val="7C7C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A5410C7A-1A9C-793A-5D59-09F8E47CD1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908720"/>
            <a:ext cx="5384800" cy="1975926"/>
          </a:xfrm>
        </p:spPr>
        <p:txBody>
          <a:bodyPr wrap="square">
            <a:sp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2" name="2 Marcador de contenido">
            <a:extLst>
              <a:ext uri="{FF2B5EF4-FFF2-40B4-BE49-F238E27FC236}">
                <a16:creationId xmlns:a16="http://schemas.microsoft.com/office/drawing/2014/main" id="{FA09618E-5A01-0113-A387-18DFCAC35A3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97603" y="897765"/>
            <a:ext cx="5384800" cy="1975926"/>
          </a:xfrm>
        </p:spPr>
        <p:txBody>
          <a:bodyPr wrap="square">
            <a:sp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4" name="5 Marcador de número de diapositiva">
            <a:extLst>
              <a:ext uri="{FF2B5EF4-FFF2-40B4-BE49-F238E27FC236}">
                <a16:creationId xmlns:a16="http://schemas.microsoft.com/office/drawing/2014/main" id="{CBD3760A-9846-B870-5C35-80FDEAA7A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708" y="6434721"/>
            <a:ext cx="743384" cy="27700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200"/>
            </a:lvl1pPr>
          </a:lstStyle>
          <a:p>
            <a:pPr>
              <a:defRPr/>
            </a:pPr>
            <a:fld id="{12F477E3-E814-4DEE-97E8-952D7A60E29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CC2165A-6FF0-0805-F8F7-D766F46742FB}"/>
              </a:ext>
            </a:extLst>
          </p:cNvPr>
          <p:cNvSpPr txBox="1"/>
          <p:nvPr userDrawn="1"/>
        </p:nvSpPr>
        <p:spPr>
          <a:xfrm>
            <a:off x="0" y="6434723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/>
              <a:t>Aquí</a:t>
            </a:r>
            <a:r>
              <a:rPr lang="en-GB" sz="1200" dirty="0"/>
              <a:t> </a:t>
            </a:r>
            <a:r>
              <a:rPr lang="en-GB" sz="1200" dirty="0" err="1"/>
              <a:t>va</a:t>
            </a:r>
            <a:r>
              <a:rPr lang="en-GB" sz="1200" dirty="0"/>
              <a:t> </a:t>
            </a:r>
            <a:r>
              <a:rPr lang="en-GB" sz="1200" dirty="0" err="1"/>
              <a:t>el</a:t>
            </a:r>
            <a:r>
              <a:rPr lang="en-GB" sz="1200" dirty="0"/>
              <a:t> pie de </a:t>
            </a:r>
            <a:r>
              <a:rPr lang="en-GB" sz="1200" dirty="0" err="1"/>
              <a:t>página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6" name="Picture 2" descr="A yellow sign with black text&#10;&#10;Description automatically generated">
            <a:extLst>
              <a:ext uri="{FF2B5EF4-FFF2-40B4-BE49-F238E27FC236}">
                <a16:creationId xmlns:a16="http://schemas.microsoft.com/office/drawing/2014/main" id="{6691B708-B401-410F-952F-26F69764278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2980850" cy="54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6C7F252-4753-481F-B6E7-E060B6946CC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13" y="6318000"/>
            <a:ext cx="543472" cy="5434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se.llanes@ciemat.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direct.com/science/article/pii/S0168900203013688?via%3Dihub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png"/><Relationship Id="rId7" Type="http://schemas.openxmlformats.org/officeDocument/2006/relationships/hyperlink" Target="https://www.sciencedirect.com/science/article/pii/016890029500274X?via%3Dihu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hyperlink" Target="https://journals.aps.org/prc/abstract/10.1103/PhysRevC.111.044312" TargetMode="External"/><Relationship Id="rId4" Type="http://schemas.openxmlformats.org/officeDocument/2006/relationships/hyperlink" Target="https://www.sciencedirect.com/science/article/pii/S0969806X24007357?via%3Dihub" TargetMode="External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hyperlink" Target="https://www.sciencedirect.com/science/article/pii/0306454983900038?via%3Dihub" TargetMode="External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science/article/abs/pii/0375947481902220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email@ciemat.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1361-6471/adeffa" TargetMode="External"/><Relationship Id="rId7" Type="http://schemas.microsoft.com/office/2018/10/relationships/comments" Target="../comments/modernComment_10F_C465317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ds.iaea.org/publications/indc/indc-nds-0836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12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7.emf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iencedirect.com/science/article/pii/S0090375214004633?via%3Dihub" TargetMode="External"/><Relationship Id="rId4" Type="http://schemas.openxmlformats.org/officeDocument/2006/relationships/hyperlink" Target="https://iopscience.iop.org/article/10.1088/1748-0221/7/05/C0501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ds.iaea.org/publications/indc/indc-nds-0894/" TargetMode="External"/><Relationship Id="rId2" Type="http://schemas.openxmlformats.org/officeDocument/2006/relationships/hyperlink" Target="https://www.sciencedirect.com/science/article/pii/0306454983900038?via%3Dihu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48E38F-2329-8A09-6B1D-26B9A5E605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0" dirty="0"/>
              <a:t/>
            </a:r>
            <a:br>
              <a:rPr lang="es-ES" b="0" dirty="0"/>
            </a:br>
            <a:r>
              <a:rPr lang="en-US" b="0" dirty="0"/>
              <a:t> </a:t>
            </a:r>
            <a:r>
              <a:rPr lang="en-US" dirty="0"/>
              <a:t>Neutron energy measurements of (α, </a:t>
            </a:r>
            <a:r>
              <a:rPr lang="en-US" dirty="0" err="1"/>
              <a:t>xn</a:t>
            </a:r>
            <a:r>
              <a:rPr lang="en-US" dirty="0"/>
              <a:t>) reactions with MONSTER </a:t>
            </a:r>
            <a:endParaRPr lang="en-GB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ACF5F7-94AF-C350-93BB-25113CB67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3183111"/>
            <a:ext cx="6400800" cy="27357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/>
              <a:t>José Llanes Gamonoso</a:t>
            </a:r>
            <a:endParaRPr lang="en-GB" b="1" dirty="0"/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 </a:t>
            </a:r>
            <a:r>
              <a:rPr lang="en-GB" dirty="0" smtClean="0">
                <a:hlinkClick r:id="rId2"/>
              </a:rPr>
              <a:t>jose.llanes@ciemat.es</a:t>
            </a:r>
            <a:endParaRPr lang="en-GB" dirty="0" smtClean="0"/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MONSTER collaboration; MANY collaboration</a:t>
            </a:r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r>
              <a:rPr lang="en-GB" dirty="0" err="1"/>
              <a:t>Unidad</a:t>
            </a:r>
            <a:r>
              <a:rPr lang="en-GB" dirty="0"/>
              <a:t> de </a:t>
            </a:r>
            <a:r>
              <a:rPr lang="en-GB" dirty="0" err="1"/>
              <a:t>Innovación</a:t>
            </a:r>
            <a:r>
              <a:rPr lang="en-GB" dirty="0"/>
              <a:t> Nuclear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err="1"/>
              <a:t>Departamento</a:t>
            </a:r>
            <a:r>
              <a:rPr lang="en-GB" dirty="0"/>
              <a:t> de </a:t>
            </a:r>
            <a:r>
              <a:rPr lang="en-GB" dirty="0" err="1"/>
              <a:t>Fisión</a:t>
            </a:r>
            <a:r>
              <a:rPr lang="en-GB" dirty="0"/>
              <a:t> Nuclear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CIEMAT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err="1"/>
              <a:t>Avda</a:t>
            </a:r>
            <a:r>
              <a:rPr lang="en-GB" dirty="0"/>
              <a:t>. </a:t>
            </a:r>
            <a:r>
              <a:rPr lang="en-GB" dirty="0" err="1"/>
              <a:t>Complutense</a:t>
            </a:r>
            <a:r>
              <a:rPr lang="en-GB" dirty="0"/>
              <a:t> 40, 28040 Madrid – </a:t>
            </a:r>
            <a:r>
              <a:rPr lang="en-GB" dirty="0" err="1"/>
              <a:t>España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1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8C503-21A9-96ED-FE52-EEFBF00A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ea typeface="Calibri Light"/>
                <a:cs typeface="Calibri Light"/>
              </a:rPr>
              <a:t>MONSTER </a:t>
            </a:r>
            <a:r>
              <a:rPr lang="es-ES" b="1" dirty="0" err="1" smtClean="0">
                <a:ea typeface="Calibri Light"/>
                <a:cs typeface="Calibri Light"/>
              </a:rPr>
              <a:t>spectrometer</a:t>
            </a:r>
            <a:endParaRPr lang="es-E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DF368D8-1019-4022-6E9D-A532069854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508" y="931283"/>
                <a:ext cx="5670757" cy="2814309"/>
              </a:xfrm>
            </p:spPr>
            <p:txBody>
              <a:bodyPr anchor="ctr">
                <a:noAutofit/>
              </a:bodyPr>
              <a:lstStyle/>
              <a:p>
                <a:pPr algn="just">
                  <a:lnSpc>
                    <a:spcPct val="120000"/>
                  </a:lnSpc>
                </a:pPr>
                <a:endParaRPr lang="es-ES" sz="600" dirty="0" smtClean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es-ES" sz="900" dirty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es-ES" sz="1600" dirty="0"/>
              </a:p>
              <a:p>
                <a:pPr algn="just">
                  <a:lnSpc>
                    <a:spcPct val="120000"/>
                  </a:lnSpc>
                </a:pPr>
                <a:r>
                  <a:rPr lang="es-ES" sz="1600" dirty="0" err="1"/>
                  <a:t>Cells</a:t>
                </a:r>
                <a:r>
                  <a:rPr lang="es-ES" sz="1600" dirty="0"/>
                  <a:t> are </a:t>
                </a:r>
                <a:r>
                  <a:rPr lang="es-ES" sz="1600" dirty="0" err="1"/>
                  <a:t>filled</a:t>
                </a:r>
                <a:r>
                  <a:rPr lang="es-ES" sz="1600" dirty="0"/>
                  <a:t> </a:t>
                </a:r>
                <a:r>
                  <a:rPr lang="es-ES" sz="1600" dirty="0" err="1" smtClean="0"/>
                  <a:t>with</a:t>
                </a:r>
                <a:r>
                  <a:rPr lang="es-ES" sz="1600" dirty="0"/>
                  <a:t> a </a:t>
                </a:r>
                <a:r>
                  <a:rPr lang="es-ES" sz="1600" dirty="0" err="1"/>
                  <a:t>scintillating</a:t>
                </a:r>
                <a:r>
                  <a:rPr lang="es-ES" sz="1600" dirty="0"/>
                  <a:t> </a:t>
                </a:r>
                <a:r>
                  <a:rPr lang="es-ES" sz="1600" dirty="0" err="1" smtClean="0"/>
                  <a:t>liquid</a:t>
                </a:r>
                <a:r>
                  <a:rPr lang="es-ES" sz="1600" dirty="0" smtClean="0"/>
                  <a:t> (BC501A </a:t>
                </a:r>
                <a:r>
                  <a:rPr lang="es-ES" sz="1600" dirty="0" err="1" smtClean="0"/>
                  <a:t>or</a:t>
                </a:r>
                <a:r>
                  <a:rPr lang="es-ES" sz="1600" dirty="0" smtClean="0"/>
                  <a:t> EJ301)</a:t>
                </a:r>
                <a:endParaRPr lang="es-ES" sz="1600" dirty="0"/>
              </a:p>
              <a:p>
                <a:pPr algn="just">
                  <a:lnSpc>
                    <a:spcPct val="120000"/>
                  </a:lnSpc>
                </a:pPr>
                <a:r>
                  <a:rPr lang="es-ES" sz="1600" dirty="0" err="1"/>
                  <a:t>Good</a:t>
                </a:r>
                <a:r>
                  <a:rPr lang="es-ES" sz="1600" dirty="0"/>
                  <a:t> time </a:t>
                </a:r>
                <a:r>
                  <a:rPr lang="es-ES" sz="1600" dirty="0" err="1" smtClean="0"/>
                  <a:t>resolution</a:t>
                </a:r>
                <a:r>
                  <a:rPr lang="es-ES" sz="1600" dirty="0" smtClean="0"/>
                  <a:t> (&lt; 1 </a:t>
                </a:r>
                <a:r>
                  <a:rPr lang="es-ES" sz="1600" dirty="0" err="1" smtClean="0"/>
                  <a:t>ns</a:t>
                </a:r>
                <a:r>
                  <a:rPr lang="es-ES" sz="1600" dirty="0" smtClean="0"/>
                  <a:t>)</a:t>
                </a:r>
                <a:endParaRPr lang="es-ES" sz="1600" dirty="0"/>
              </a:p>
              <a:p>
                <a:pPr algn="just">
                  <a:lnSpc>
                    <a:spcPct val="120000"/>
                  </a:lnSpc>
                </a:pPr>
                <a:r>
                  <a:rPr lang="es-ES" sz="1600" dirty="0" err="1"/>
                  <a:t>These</a:t>
                </a:r>
                <a:r>
                  <a:rPr lang="es-ES" sz="1600" dirty="0"/>
                  <a:t> </a:t>
                </a:r>
                <a:r>
                  <a:rPr lang="es-ES" sz="1600" dirty="0" err="1"/>
                  <a:t>detectors</a:t>
                </a:r>
                <a:r>
                  <a:rPr lang="es-ES" sz="1600" dirty="0"/>
                  <a:t> </a:t>
                </a:r>
                <a:r>
                  <a:rPr lang="es-ES" sz="1600" dirty="0" err="1"/>
                  <a:t>have</a:t>
                </a:r>
                <a:r>
                  <a:rPr lang="es-ES" sz="1600" dirty="0"/>
                  <a:t> a </a:t>
                </a:r>
                <a:r>
                  <a:rPr lang="es-ES" sz="1600" dirty="0" err="1"/>
                  <a:t>good</a:t>
                </a:r>
                <a:r>
                  <a:rPr lang="es-ES" sz="1600" dirty="0"/>
                  <a:t> </a:t>
                </a:r>
                <a:r>
                  <a:rPr lang="es-ES" sz="1600" dirty="0" err="1"/>
                  <a:t>neutron</a:t>
                </a:r>
                <a:r>
                  <a:rPr lang="es-ES" sz="1600" dirty="0"/>
                  <a:t>/</a:t>
                </a:r>
                <a:r>
                  <a:rPr lang="el-GR" sz="1600" dirty="0"/>
                  <a:t>γ-</a:t>
                </a:r>
                <a:r>
                  <a:rPr lang="es-ES" sz="1600" dirty="0" err="1"/>
                  <a:t>ray</a:t>
                </a:r>
                <a:r>
                  <a:rPr lang="es-ES" sz="1600" dirty="0"/>
                  <a:t> </a:t>
                </a:r>
                <a:r>
                  <a:rPr lang="es-ES" sz="1600" dirty="0" err="1"/>
                  <a:t>discrimination</a:t>
                </a:r>
                <a:r>
                  <a:rPr lang="es-ES" sz="1600" dirty="0"/>
                  <a:t> </a:t>
                </a:r>
                <a:r>
                  <a:rPr lang="es-ES" sz="1600" dirty="0" err="1"/>
                  <a:t>capability</a:t>
                </a:r>
                <a:r>
                  <a:rPr lang="es-ES" sz="1600" dirty="0"/>
                  <a:t>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ES" sz="1600" dirty="0"/>
                  <a:t> Pulse </a:t>
                </a:r>
                <a:r>
                  <a:rPr lang="es-ES" sz="1600" dirty="0" err="1"/>
                  <a:t>Shape</a:t>
                </a:r>
                <a:r>
                  <a:rPr lang="es-ES" sz="1600" dirty="0"/>
                  <a:t> </a:t>
                </a:r>
                <a:r>
                  <a:rPr lang="es-ES" sz="1600" dirty="0" err="1" smtClean="0"/>
                  <a:t>Discrimination</a:t>
                </a:r>
                <a:r>
                  <a:rPr lang="es-ES" sz="1600" dirty="0" smtClean="0"/>
                  <a:t> (PSD)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>
                          <a:latin typeface="Cambria Math" panose="02040503050406030204" pitchFamily="18" charset="0"/>
                        </a:rPr>
                        <m:t>𝑃𝑆𝐷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𝑑𝑒𝑙𝑎𝑦𝑒𝑑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1600" dirty="0" smtClean="0"/>
              </a:p>
              <a:p>
                <a:pPr algn="just">
                  <a:lnSpc>
                    <a:spcPct val="120000"/>
                  </a:lnSpc>
                </a:pPr>
                <a:endParaRPr lang="es-ES" sz="1600" dirty="0" smtClean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es-ES" sz="16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s-ES" sz="700" dirty="0"/>
              </a:p>
              <a:p>
                <a:pPr>
                  <a:lnSpc>
                    <a:spcPct val="120000"/>
                  </a:lnSpc>
                </a:pPr>
                <a:endParaRPr lang="es-ES" sz="700" dirty="0"/>
              </a:p>
              <a:p>
                <a:pPr algn="just">
                  <a:lnSpc>
                    <a:spcPct val="120000"/>
                  </a:lnSpc>
                </a:pPr>
                <a:endParaRPr lang="es-ES" sz="7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DF368D8-1019-4022-6E9D-A532069854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508" y="931283"/>
                <a:ext cx="5670757" cy="2814309"/>
              </a:xfrm>
              <a:blipFill>
                <a:blip r:embed="rId3"/>
                <a:stretch>
                  <a:fillRect l="-430" t="-2820" r="-53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t>10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653" y="878216"/>
            <a:ext cx="5014744" cy="28194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49" y="3696765"/>
            <a:ext cx="5723959" cy="2785932"/>
          </a:xfrm>
          <a:prstGeom prst="rect">
            <a:avLst/>
          </a:prstGeom>
        </p:spPr>
      </p:pic>
      <p:cxnSp>
        <p:nvCxnSpPr>
          <p:cNvPr id="34" name="Conector recto 33"/>
          <p:cNvCxnSpPr/>
          <p:nvPr/>
        </p:nvCxnSpPr>
        <p:spPr>
          <a:xfrm flipH="1" flipV="1">
            <a:off x="6159626" y="5287276"/>
            <a:ext cx="3895344" cy="3657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13"/>
          <p:cNvSpPr txBox="1"/>
          <p:nvPr/>
        </p:nvSpPr>
        <p:spPr>
          <a:xfrm>
            <a:off x="7797358" y="4376023"/>
            <a:ext cx="302044" cy="372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14"/>
              <p:cNvSpPr txBox="1"/>
              <p:nvPr/>
            </p:nvSpPr>
            <p:spPr>
              <a:xfrm>
                <a:off x="9825495" y="5595370"/>
                <a:ext cx="229475" cy="366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0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495" y="5595370"/>
                <a:ext cx="229475" cy="366882"/>
              </a:xfrm>
              <a:prstGeom prst="rect">
                <a:avLst/>
              </a:prstGeom>
              <a:blipFill>
                <a:blip r:embed="rId6"/>
                <a:stretch>
                  <a:fillRect l="-16216" r="-108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7" y="3501374"/>
            <a:ext cx="3883446" cy="2786093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1574011" y="3707628"/>
            <a:ext cx="0" cy="4031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1598674" y="3348205"/>
            <a:ext cx="219807" cy="39096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1468007" y="302891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t (CFD)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468007" y="3739174"/>
            <a:ext cx="2430529" cy="200284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/>
          <p:cNvSpPr/>
          <p:nvPr/>
        </p:nvSpPr>
        <p:spPr>
          <a:xfrm>
            <a:off x="1671390" y="3739174"/>
            <a:ext cx="2227146" cy="2002849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1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FA53-7EF3-3D41-553D-B5FA6897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ea typeface="Calibri Light"/>
                <a:cs typeface="Calibri Light"/>
              </a:rPr>
              <a:t>Table of </a:t>
            </a:r>
            <a:r>
              <a:rPr lang="es-ES" b="1" dirty="0" err="1">
                <a:ea typeface="Calibri Light"/>
                <a:cs typeface="Calibri Light"/>
              </a:rPr>
              <a:t>contents</a:t>
            </a:r>
            <a:endParaRPr lang="es-ES" b="1" dirty="0">
              <a:ea typeface="Calibri Light"/>
              <a:cs typeface="Calibri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2074B4-DEF0-1B99-26C6-A8767568B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3257"/>
            <a:ext cx="10972800" cy="37232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>
              <a:spcAft>
                <a:spcPts val="500"/>
              </a:spcAft>
            </a:pP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Introduction</a:t>
            </a:r>
            <a:endParaRPr lang="es-ES" sz="2000" dirty="0" smtClean="0">
              <a:solidFill>
                <a:schemeClr val="bg1">
                  <a:lumMod val="65000"/>
                </a:schemeClr>
              </a:solidFill>
              <a:ea typeface="Calibri"/>
            </a:endParaRPr>
          </a:p>
          <a:p>
            <a:pPr lvl="1">
              <a:spcAft>
                <a:spcPts val="500"/>
              </a:spcAft>
            </a:pP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Experimental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setup</a:t>
            </a:r>
            <a:endParaRPr lang="es-ES" sz="2000" dirty="0" smtClean="0">
              <a:solidFill>
                <a:schemeClr val="bg1">
                  <a:lumMod val="65000"/>
                </a:schemeClr>
              </a:solidFill>
              <a:ea typeface="Calibri"/>
            </a:endParaRPr>
          </a:p>
          <a:p>
            <a:pPr lvl="1">
              <a:spcAft>
                <a:spcPts val="500"/>
              </a:spcAft>
            </a:pPr>
            <a:r>
              <a:rPr lang="es-ES" sz="2000" dirty="0" smtClean="0">
                <a:solidFill>
                  <a:srgbClr val="FF0000"/>
                </a:solidFill>
                <a:ea typeface="Calibri"/>
              </a:rPr>
              <a:t>Data </a:t>
            </a:r>
            <a:r>
              <a:rPr lang="es-ES" sz="2000" dirty="0" err="1" smtClean="0">
                <a:solidFill>
                  <a:srgbClr val="FF0000"/>
                </a:solidFill>
                <a:ea typeface="Calibri"/>
              </a:rPr>
              <a:t>analysis</a:t>
            </a:r>
            <a:endParaRPr lang="es-ES" sz="2000" dirty="0" smtClean="0">
              <a:solidFill>
                <a:srgbClr val="FF0000"/>
              </a:solidFill>
              <a:ea typeface="Calibri"/>
            </a:endParaRPr>
          </a:p>
          <a:p>
            <a:pPr lvl="1">
              <a:spcAft>
                <a:spcPts val="500"/>
              </a:spcAft>
            </a:pP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Results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 </a:t>
            </a:r>
          </a:p>
          <a:p>
            <a:pPr lvl="1">
              <a:spcAft>
                <a:spcPts val="500"/>
              </a:spcAft>
            </a:pP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Final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remarks</a:t>
            </a:r>
            <a:endParaRPr lang="es-ES" sz="2000" dirty="0" smtClean="0">
              <a:solidFill>
                <a:schemeClr val="bg1">
                  <a:lumMod val="65000"/>
                </a:schemeClr>
              </a:solidFill>
              <a:ea typeface="Calibri"/>
            </a:endParaRPr>
          </a:p>
          <a:p>
            <a:endParaRPr lang="es-ES" dirty="0">
              <a:ea typeface="Calibri"/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2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err="1" smtClean="0"/>
              <a:t>Inverse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problem</a:t>
            </a:r>
            <a:endParaRPr lang="es-ES" sz="32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pPr/>
              <a:t>12</a:t>
            </a:fld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7">
                <a:extLst>
                  <a:ext uri="{FF2B5EF4-FFF2-40B4-BE49-F238E27FC236}">
                    <a16:creationId xmlns:a16="http://schemas.microsoft.com/office/drawing/2014/main" id="{8ACF6755-852E-4541-3F52-9492724158F4}"/>
                  </a:ext>
                </a:extLst>
              </p:cNvPr>
              <p:cNvSpPr txBox="1"/>
              <p:nvPr/>
            </p:nvSpPr>
            <p:spPr>
              <a:xfrm>
                <a:off x="4496701" y="1272909"/>
                <a:ext cx="21965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𝑇𝑂𝐹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s-E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CuadroTexto 7">
                <a:extLst>
                  <a:ext uri="{FF2B5EF4-FFF2-40B4-BE49-F238E27FC236}">
                    <a16:creationId xmlns:a16="http://schemas.microsoft.com/office/drawing/2014/main" id="{8ACF6755-852E-4541-3F52-949272415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701" y="1272909"/>
                <a:ext cx="2196563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A154ACEA-651E-A073-5FBA-4CBAFAEE899F}"/>
              </a:ext>
            </a:extLst>
          </p:cNvPr>
          <p:cNvCxnSpPr>
            <a:cxnSpLocks/>
          </p:cNvCxnSpPr>
          <p:nvPr/>
        </p:nvCxnSpPr>
        <p:spPr>
          <a:xfrm flipH="1">
            <a:off x="4286408" y="1716195"/>
            <a:ext cx="503747" cy="3373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6">
            <a:extLst>
              <a:ext uri="{FF2B5EF4-FFF2-40B4-BE49-F238E27FC236}">
                <a16:creationId xmlns:a16="http://schemas.microsoft.com/office/drawing/2014/main" id="{0701E6BC-56D1-02B2-2F05-62D0FFA28541}"/>
              </a:ext>
            </a:extLst>
          </p:cNvPr>
          <p:cNvSpPr txBox="1"/>
          <p:nvPr/>
        </p:nvSpPr>
        <p:spPr>
          <a:xfrm>
            <a:off x="2446528" y="2042839"/>
            <a:ext cx="2748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 err="1" smtClean="0">
                <a:solidFill>
                  <a:srgbClr val="FF0000"/>
                </a:solidFill>
              </a:rPr>
              <a:t>Measured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neutron</a:t>
            </a:r>
            <a:r>
              <a:rPr lang="es-ES" sz="2000" dirty="0" smtClean="0">
                <a:solidFill>
                  <a:srgbClr val="FF0000"/>
                </a:solidFill>
              </a:rPr>
              <a:t> TOF </a:t>
            </a:r>
            <a:r>
              <a:rPr lang="es-ES" sz="2000" dirty="0" err="1">
                <a:solidFill>
                  <a:srgbClr val="FF0000"/>
                </a:solidFill>
              </a:rPr>
              <a:t>spectrum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FA7A6AE4-FC8B-20D0-DBF5-116F3C11EC93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5818364" y="1686787"/>
            <a:ext cx="1" cy="35147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0">
            <a:extLst>
              <a:ext uri="{FF2B5EF4-FFF2-40B4-BE49-F238E27FC236}">
                <a16:creationId xmlns:a16="http://schemas.microsoft.com/office/drawing/2014/main" id="{7665E480-4D06-7CAE-5482-BD5F7ECD0395}"/>
              </a:ext>
            </a:extLst>
          </p:cNvPr>
          <p:cNvSpPr txBox="1"/>
          <p:nvPr/>
        </p:nvSpPr>
        <p:spPr>
          <a:xfrm>
            <a:off x="5194535" y="2038260"/>
            <a:ext cx="1247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rgbClr val="FF0000"/>
                </a:solidFill>
              </a:rPr>
              <a:t>Response </a:t>
            </a:r>
            <a:r>
              <a:rPr lang="es-ES" sz="2000" dirty="0" err="1">
                <a:solidFill>
                  <a:srgbClr val="FF0000"/>
                </a:solidFill>
              </a:rPr>
              <a:t>matrix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1CDDF6DD-AFDD-8DF5-5F2D-10D5F4C4BDBD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401008" y="1703796"/>
            <a:ext cx="1105563" cy="3344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6">
            <a:extLst>
              <a:ext uri="{FF2B5EF4-FFF2-40B4-BE49-F238E27FC236}">
                <a16:creationId xmlns:a16="http://schemas.microsoft.com/office/drawing/2014/main" id="{2124EB96-9DD8-C44F-1254-EA31F6471979}"/>
              </a:ext>
            </a:extLst>
          </p:cNvPr>
          <p:cNvSpPr txBox="1"/>
          <p:nvPr/>
        </p:nvSpPr>
        <p:spPr>
          <a:xfrm>
            <a:off x="6461758" y="2038260"/>
            <a:ext cx="2089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 err="1">
                <a:solidFill>
                  <a:srgbClr val="FF0000"/>
                </a:solidFill>
              </a:rPr>
              <a:t>Neutron</a:t>
            </a:r>
            <a:r>
              <a:rPr lang="es-ES" sz="2000" dirty="0">
                <a:solidFill>
                  <a:srgbClr val="FF0000"/>
                </a:solidFill>
              </a:rPr>
              <a:t> </a:t>
            </a:r>
            <a:r>
              <a:rPr lang="es-ES" sz="2000" dirty="0" err="1">
                <a:solidFill>
                  <a:srgbClr val="FF0000"/>
                </a:solidFill>
              </a:rPr>
              <a:t>energy</a:t>
            </a:r>
            <a:r>
              <a:rPr lang="es-ES" sz="2000" dirty="0">
                <a:solidFill>
                  <a:srgbClr val="FF0000"/>
                </a:solidFill>
              </a:rPr>
              <a:t> </a:t>
            </a:r>
            <a:r>
              <a:rPr lang="es-ES" sz="2000" dirty="0" err="1">
                <a:solidFill>
                  <a:srgbClr val="FF0000"/>
                </a:solidFill>
              </a:rPr>
              <a:t>distribution</a:t>
            </a:r>
            <a:endParaRPr 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33">
                <a:extLst>
                  <a:ext uri="{FF2B5EF4-FFF2-40B4-BE49-F238E27FC236}">
                    <a16:creationId xmlns:a16="http://schemas.microsoft.com/office/drawing/2014/main" id="{59EC4AA4-EBA9-8EBE-283E-1BD54DDD3E1C}"/>
                  </a:ext>
                </a:extLst>
              </p:cNvPr>
              <p:cNvSpPr txBox="1"/>
              <p:nvPr/>
            </p:nvSpPr>
            <p:spPr>
              <a:xfrm>
                <a:off x="518063" y="3612944"/>
                <a:ext cx="11155873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s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Measured </a:t>
                </a:r>
                <a:r>
                  <a:rPr lang="es-E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neutron</a:t>
                </a:r>
                <a:r>
                  <a:rPr lang="es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TOF </a:t>
                </a:r>
                <a:r>
                  <a:rPr lang="es-E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spectrum</a:t>
                </a:r>
                <a:r>
                  <a:rPr lang="es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Neutron</a:t>
                </a:r>
                <a:r>
                  <a:rPr lang="es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selection</a:t>
                </a:r>
                <a:r>
                  <a:rPr lang="es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over</a:t>
                </a:r>
                <a:r>
                  <a:rPr lang="es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raw</a:t>
                </a:r>
                <a:r>
                  <a:rPr lang="es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data</a:t>
                </a:r>
              </a:p>
              <a:p>
                <a:pPr marL="342900" indent="-34290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es-E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s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Response </a:t>
                </a:r>
                <a:r>
                  <a:rPr lang="es-E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matrix</a:t>
                </a:r>
                <a:r>
                  <a:rPr lang="es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Accurate Monte Carlo simulations with Geant4</a:t>
                </a:r>
                <a:endParaRPr lang="es-E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es-E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s-E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Neutron</a:t>
                </a:r>
                <a:r>
                  <a:rPr lang="es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energy</a:t>
                </a:r>
                <a:r>
                  <a:rPr lang="es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distribution</a:t>
                </a:r>
                <a:r>
                  <a:rPr lang="es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Solving</a:t>
                </a:r>
                <a:r>
                  <a:rPr lang="es-E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E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inverse</a:t>
                </a:r>
                <a:r>
                  <a:rPr lang="es-E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problem</a:t>
                </a:r>
                <a:r>
                  <a:rPr lang="es-E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by</a:t>
                </a:r>
                <a:r>
                  <a:rPr lang="es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</a:t>
                </a:r>
                <a:r>
                  <a:rPr lang="es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unfolding</a:t>
                </a:r>
                <a:r>
                  <a:rPr lang="es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algorithm</a:t>
                </a:r>
                <a:endParaRPr lang="es-E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CuadroTexto 33">
                <a:extLst>
                  <a:ext uri="{FF2B5EF4-FFF2-40B4-BE49-F238E27FC236}">
                    <a16:creationId xmlns:a16="http://schemas.microsoft.com/office/drawing/2014/main" id="{59EC4AA4-EBA9-8EBE-283E-1BD54DDD3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63" y="3612944"/>
                <a:ext cx="11155873" cy="1785104"/>
              </a:xfrm>
              <a:prstGeom prst="rect">
                <a:avLst/>
              </a:prstGeom>
              <a:blipFill>
                <a:blip r:embed="rId3"/>
                <a:stretch>
                  <a:fillRect l="-383" t="-2048" b="-443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/>
          <p:cNvSpPr txBox="1"/>
          <p:nvPr/>
        </p:nvSpPr>
        <p:spPr>
          <a:xfrm>
            <a:off x="6277010" y="4608527"/>
            <a:ext cx="4548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S. </a:t>
            </a:r>
            <a:r>
              <a:rPr lang="en-US" sz="1200" dirty="0" err="1">
                <a:hlinkClick r:id="rId4"/>
              </a:rPr>
              <a:t>Agostinelli</a:t>
            </a:r>
            <a:r>
              <a:rPr lang="en-US" sz="1200" dirty="0">
                <a:hlinkClick r:id="rId4"/>
              </a:rPr>
              <a:t> et al., </a:t>
            </a:r>
            <a:r>
              <a:rPr lang="en-US" sz="1200" dirty="0" err="1">
                <a:hlinkClick r:id="rId4"/>
              </a:rPr>
              <a:t>Nucl</a:t>
            </a:r>
            <a:r>
              <a:rPr lang="en-US" sz="1200" dirty="0">
                <a:hlinkClick r:id="rId4"/>
              </a:rPr>
              <a:t>. Inst. and Meth. A, 506, (2003) </a:t>
            </a:r>
            <a:r>
              <a:rPr lang="en-US" sz="1200" dirty="0" smtClean="0">
                <a:hlinkClick r:id="rId4"/>
              </a:rPr>
              <a:t>250-303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41600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932F9-E0AA-CD4E-96F9-4154DF406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28B92-71F0-5739-74C7-968B846E4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92" y="267821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s-ES" b="1" dirty="0" err="1" smtClean="0">
                <a:ea typeface="Calibri Light"/>
                <a:cs typeface="Calibri Light"/>
              </a:rPr>
              <a:t>Neutron</a:t>
            </a:r>
            <a:r>
              <a:rPr lang="es-ES" b="1" dirty="0" smtClean="0">
                <a:ea typeface="Calibri Light"/>
                <a:cs typeface="Calibri Light"/>
              </a:rPr>
              <a:t> </a:t>
            </a:r>
            <a:r>
              <a:rPr lang="es-ES" b="1" dirty="0" err="1" smtClean="0">
                <a:ea typeface="Calibri Light"/>
                <a:cs typeface="Calibri Light"/>
              </a:rPr>
              <a:t>Selection</a:t>
            </a:r>
            <a:endParaRPr lang="es-E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561062" y="1351233"/>
            <a:ext cx="246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0000"/>
                </a:solidFill>
              </a:rPr>
              <a:t>Raw</a:t>
            </a:r>
            <a:r>
              <a:rPr lang="es-ES" dirty="0" smtClean="0">
                <a:solidFill>
                  <a:srgbClr val="FF0000"/>
                </a:solidFill>
              </a:rPr>
              <a:t> TOF </a:t>
            </a:r>
            <a:r>
              <a:rPr lang="es-ES" dirty="0" err="1" smtClean="0">
                <a:solidFill>
                  <a:srgbClr val="FF0000"/>
                </a:solidFill>
              </a:rPr>
              <a:t>spectra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t>13</a:t>
            </a:fld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461879" y="5212367"/>
                <a:ext cx="102565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 smtClean="0"/>
                  <a:t>Difficult to </a:t>
                </a:r>
                <a:r>
                  <a:rPr lang="es-ES" dirty="0" err="1" smtClean="0"/>
                  <a:t>see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the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neutrons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due</a:t>
                </a:r>
                <a:r>
                  <a:rPr lang="es-ES" dirty="0" smtClean="0"/>
                  <a:t> to </a:t>
                </a:r>
                <a:r>
                  <a:rPr lang="es-ES" dirty="0"/>
                  <a:t>high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dirty="0" err="1" smtClean="0"/>
                  <a:t>contribution</a:t>
                </a:r>
                <a:r>
                  <a:rPr lang="es-ES" dirty="0" smtClean="0"/>
                  <a:t>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ES" dirty="0" smtClean="0"/>
                  <a:t> </a:t>
                </a:r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s-ES" dirty="0" smtClean="0"/>
                  <a:t>-</a:t>
                </a:r>
                <a:r>
                  <a:rPr lang="es-ES" dirty="0" err="1" smtClean="0"/>
                  <a:t>peak</a:t>
                </a:r>
                <a:r>
                  <a:rPr lang="es-ES" dirty="0" smtClean="0"/>
                  <a:t> and </a:t>
                </a:r>
                <a:r>
                  <a:rPr lang="es-ES" dirty="0" err="1" smtClean="0"/>
                  <a:t>uncorrelated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background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s-ES" dirty="0"/>
              </a:p>
              <a:p>
                <a:r>
                  <a:rPr lang="es-ES" dirty="0"/>
                  <a:t> </a:t>
                </a:r>
                <a:r>
                  <a:rPr lang="es-ES" dirty="0" smtClean="0"/>
                  <a:t>   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s-ES" b="0" dirty="0" err="1" smtClean="0"/>
                  <a:t>Necessity</a:t>
                </a:r>
                <a:r>
                  <a:rPr lang="es-ES" b="0" dirty="0" smtClean="0"/>
                  <a:t> of a </a:t>
                </a:r>
                <a:r>
                  <a:rPr lang="es-ES" b="0" dirty="0" err="1" smtClean="0"/>
                  <a:t>neutron</a:t>
                </a:r>
                <a:r>
                  <a:rPr lang="es-ES" b="0" dirty="0" smtClean="0"/>
                  <a:t> </a:t>
                </a:r>
                <a:r>
                  <a:rPr lang="es-ES" b="0" dirty="0" err="1" smtClean="0"/>
                  <a:t>cut</a:t>
                </a:r>
                <a:endParaRPr lang="es-ES" b="0" dirty="0" smtClean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79" y="5212367"/>
                <a:ext cx="10256590" cy="646331"/>
              </a:xfrm>
              <a:prstGeom prst="rect">
                <a:avLst/>
              </a:prstGeom>
              <a:blipFill>
                <a:blip r:embed="rId3"/>
                <a:stretch>
                  <a:fillRect l="-416" t="-4717" b="-1415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4864635" y="886302"/>
                <a:ext cx="18248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s-E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b>
                    </m:sSub>
                    <m:r>
                      <a:rPr lang="es-E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s-E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s-E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s-ES" sz="2000" b="1" dirty="0" smtClean="0">
                    <a:solidFill>
                      <a:srgbClr val="FF0000"/>
                    </a:solidFill>
                  </a:rPr>
                  <a:t> MeV</a:t>
                </a:r>
                <a:endParaRPr lang="es-E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635" y="886302"/>
                <a:ext cx="1824859" cy="400110"/>
              </a:xfrm>
              <a:prstGeom prst="rect">
                <a:avLst/>
              </a:prstGeom>
              <a:blipFill>
                <a:blip r:embed="rId4"/>
                <a:stretch>
                  <a:fillRect t="-6061" r="-2676" b="-2727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669" y="1741219"/>
            <a:ext cx="6481774" cy="3158893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>
            <a:off x="8476145" y="2562494"/>
            <a:ext cx="0" cy="4817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7693792" y="2193162"/>
            <a:ext cx="158299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rgbClr val="FF0000"/>
                </a:solidFill>
              </a:rPr>
              <a:t>Neutron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cut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5" y="1706380"/>
            <a:ext cx="5309152" cy="33727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1953491" y="1923825"/>
                <a:ext cx="8105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s-ES" sz="1600" dirty="0" smtClean="0">
                    <a:solidFill>
                      <a:srgbClr val="FF0000"/>
                    </a:solidFill>
                  </a:rPr>
                  <a:t>-</a:t>
                </a:r>
                <a:r>
                  <a:rPr lang="es-ES" sz="1600" dirty="0" err="1" smtClean="0">
                    <a:solidFill>
                      <a:srgbClr val="FF0000"/>
                    </a:solidFill>
                  </a:rPr>
                  <a:t>peak</a:t>
                </a:r>
                <a:endParaRPr lang="es-ES" sz="16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491" y="1923825"/>
                <a:ext cx="810543" cy="338554"/>
              </a:xfrm>
              <a:prstGeom prst="rect">
                <a:avLst/>
              </a:prstGeom>
              <a:blipFill>
                <a:blip r:embed="rId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recto de flecha 12"/>
          <p:cNvCxnSpPr/>
          <p:nvPr/>
        </p:nvCxnSpPr>
        <p:spPr>
          <a:xfrm flipH="1">
            <a:off x="1670792" y="2193162"/>
            <a:ext cx="282699" cy="1805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3003601" y="2700645"/>
            <a:ext cx="506146" cy="6619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2663529" y="2305096"/>
            <a:ext cx="173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>
                <a:solidFill>
                  <a:srgbClr val="FF0000"/>
                </a:solidFill>
              </a:rPr>
              <a:t>n</a:t>
            </a:r>
            <a:r>
              <a:rPr lang="es-ES" sz="1600" dirty="0" err="1" smtClean="0">
                <a:solidFill>
                  <a:srgbClr val="FF0000"/>
                </a:solidFill>
              </a:rPr>
              <a:t>eutron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structure</a:t>
            </a:r>
            <a:endParaRPr lang="es-ES" sz="1600" dirty="0">
              <a:solidFill>
                <a:srgbClr val="FF0000"/>
              </a:solidFill>
            </a:endParaRPr>
          </a:p>
        </p:txBody>
      </p:sp>
      <p:cxnSp>
        <p:nvCxnSpPr>
          <p:cNvPr id="20" name="Conector recto 19"/>
          <p:cNvCxnSpPr/>
          <p:nvPr/>
        </p:nvCxnSpPr>
        <p:spPr>
          <a:xfrm>
            <a:off x="1004110" y="4075622"/>
            <a:ext cx="4257846" cy="592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>
            <a:off x="3211842" y="3628945"/>
            <a:ext cx="595810" cy="3896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3453153" y="3012900"/>
                <a:ext cx="16778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s-E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600" dirty="0" err="1" smtClean="0">
                    <a:solidFill>
                      <a:srgbClr val="FF0000"/>
                    </a:solidFill>
                  </a:rPr>
                  <a:t>u</a:t>
                </a:r>
                <a:r>
                  <a:rPr lang="es-ES" sz="1600" b="0" dirty="0" err="1" smtClean="0">
                    <a:solidFill>
                      <a:srgbClr val="FF0000"/>
                    </a:solidFill>
                  </a:rPr>
                  <a:t>ncorrelated</a:t>
                </a:r>
                <a:r>
                  <a:rPr lang="es-ES" sz="1600" dirty="0">
                    <a:solidFill>
                      <a:srgbClr val="FF0000"/>
                    </a:solidFill>
                  </a:rPr>
                  <a:t> </a:t>
                </a:r>
                <a:r>
                  <a:rPr lang="es-ES" sz="1600" dirty="0" err="1" smtClean="0">
                    <a:solidFill>
                      <a:srgbClr val="FF0000"/>
                    </a:solidFill>
                  </a:rPr>
                  <a:t>background</a:t>
                </a:r>
                <a:endParaRPr lang="es-ES" sz="1600" dirty="0"/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153" y="3012900"/>
                <a:ext cx="1677894" cy="584775"/>
              </a:xfrm>
              <a:prstGeom prst="rect">
                <a:avLst/>
              </a:prstGeom>
              <a:blipFill>
                <a:blip r:embed="rId8"/>
                <a:stretch>
                  <a:fillRect l="-1812" t="-3125" b="-125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475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932F9-E0AA-CD4E-96F9-4154DF406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28B92-71F0-5739-74C7-968B846E4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92" y="267821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s-ES" b="1" dirty="0" err="1" smtClean="0">
                <a:ea typeface="Calibri Light"/>
                <a:cs typeface="Calibri Light"/>
              </a:rPr>
              <a:t>Neutron</a:t>
            </a:r>
            <a:r>
              <a:rPr lang="es-ES" b="1" dirty="0" smtClean="0">
                <a:ea typeface="Calibri Light"/>
                <a:cs typeface="Calibri Light"/>
              </a:rPr>
              <a:t> </a:t>
            </a:r>
            <a:r>
              <a:rPr lang="es-ES" b="1" dirty="0" err="1" smtClean="0">
                <a:ea typeface="Calibri Light"/>
                <a:cs typeface="Calibri Light"/>
              </a:rPr>
              <a:t>Selection</a:t>
            </a:r>
            <a:endParaRPr lang="es-E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561062" y="1351233"/>
            <a:ext cx="246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0000"/>
                </a:solidFill>
              </a:rPr>
              <a:t>Raw</a:t>
            </a:r>
            <a:r>
              <a:rPr lang="es-ES" dirty="0" smtClean="0">
                <a:solidFill>
                  <a:srgbClr val="FF0000"/>
                </a:solidFill>
              </a:rPr>
              <a:t> TOF </a:t>
            </a:r>
            <a:r>
              <a:rPr lang="es-ES" dirty="0" err="1" smtClean="0">
                <a:solidFill>
                  <a:srgbClr val="FF0000"/>
                </a:solidFill>
              </a:rPr>
              <a:t>spectra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t>14</a:t>
            </a:fld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4864635" y="886302"/>
                <a:ext cx="18248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s-E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b>
                    </m:sSub>
                    <m:r>
                      <a:rPr lang="es-E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s-E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s-E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s-ES" sz="2000" b="1" dirty="0" smtClean="0">
                    <a:solidFill>
                      <a:srgbClr val="FF0000"/>
                    </a:solidFill>
                  </a:rPr>
                  <a:t> MeV</a:t>
                </a:r>
                <a:endParaRPr lang="es-E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635" y="886302"/>
                <a:ext cx="1824859" cy="400110"/>
              </a:xfrm>
              <a:prstGeom prst="rect">
                <a:avLst/>
              </a:prstGeom>
              <a:blipFill>
                <a:blip r:embed="rId3"/>
                <a:stretch>
                  <a:fillRect t="-6061" r="-2676" b="-2727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5" y="1706380"/>
            <a:ext cx="5309152" cy="33727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540482" y="5175939"/>
                <a:ext cx="45090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 smtClean="0"/>
                  <a:t>No </a:t>
                </a:r>
                <a:r>
                  <a:rPr lang="el-GR" dirty="0" smtClean="0"/>
                  <a:t>γ</a:t>
                </a:r>
                <a:r>
                  <a:rPr lang="es-ES" dirty="0" smtClean="0"/>
                  <a:t> contribution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ES" dirty="0" smtClean="0"/>
                  <a:t> </a:t>
                </a:r>
                <a:r>
                  <a:rPr lang="es-ES" dirty="0" err="1" smtClean="0"/>
                  <a:t>Neutron</a:t>
                </a:r>
                <a:r>
                  <a:rPr lang="es-ES" dirty="0" smtClean="0"/>
                  <a:t> TOF </a:t>
                </a:r>
                <a:r>
                  <a:rPr lang="es-ES" dirty="0" err="1" smtClean="0"/>
                  <a:t>obtained</a:t>
                </a:r>
                <a:endParaRPr lang="es-E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 err="1" smtClean="0"/>
                  <a:t>Neutron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structures</a:t>
                </a:r>
                <a:r>
                  <a:rPr lang="es-ES" dirty="0" smtClean="0"/>
                  <a:t> are </a:t>
                </a:r>
                <a:r>
                  <a:rPr lang="es-ES" dirty="0" err="1" smtClean="0"/>
                  <a:t>now</a:t>
                </a:r>
                <a:r>
                  <a:rPr lang="es-ES" dirty="0"/>
                  <a:t> </a:t>
                </a:r>
                <a:r>
                  <a:rPr lang="es-ES" dirty="0" err="1"/>
                  <a:t>highlighted</a:t>
                </a:r>
                <a:endParaRPr lang="es-ES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82" y="5175939"/>
                <a:ext cx="4509055" cy="646331"/>
              </a:xfrm>
              <a:prstGeom prst="rect">
                <a:avLst/>
              </a:prstGeom>
              <a:blipFill>
                <a:blip r:embed="rId5"/>
                <a:stretch>
                  <a:fillRect l="-947" t="-4717" r="-7172" b="-1415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recto de flecha 13"/>
          <p:cNvCxnSpPr/>
          <p:nvPr/>
        </p:nvCxnSpPr>
        <p:spPr>
          <a:xfrm>
            <a:off x="5534276" y="3128871"/>
            <a:ext cx="1073850" cy="33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5361338" y="2684725"/>
            <a:ext cx="13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Neutron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cut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42" y="1666283"/>
            <a:ext cx="5302139" cy="355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Response </a:t>
            </a:r>
            <a:r>
              <a:rPr lang="es-ES" dirty="0" err="1" smtClean="0"/>
              <a:t>matrix</a:t>
            </a:r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95416" y="4578685"/>
                <a:ext cx="11036729" cy="2158668"/>
              </a:xfrm>
            </p:spPr>
            <p:txBody>
              <a:bodyPr/>
              <a:lstStyle/>
              <a:p>
                <a:endParaRPr lang="es-ES" sz="1600" dirty="0" smtClean="0"/>
              </a:p>
              <a:p>
                <a:r>
                  <a:rPr lang="es-ES" sz="1600" dirty="0" err="1" smtClean="0"/>
                  <a:t>Construction</a:t>
                </a:r>
                <a:r>
                  <a:rPr lang="es-ES" sz="1600" dirty="0" smtClean="0"/>
                  <a:t> </a:t>
                </a:r>
                <a:r>
                  <a:rPr lang="es-ES" sz="1600" dirty="0"/>
                  <a:t>of </a:t>
                </a:r>
                <a:r>
                  <a:rPr lang="es-ES" sz="1600" dirty="0" err="1"/>
                  <a:t>the</a:t>
                </a:r>
                <a:r>
                  <a:rPr lang="es-ES" sz="1600" dirty="0"/>
                  <a:t> response </a:t>
                </a:r>
                <a:r>
                  <a:rPr lang="es-ES" sz="1600" dirty="0" err="1"/>
                  <a:t>matrix</a:t>
                </a:r>
                <a:r>
                  <a:rPr lang="es-ES" sz="1600" dirty="0"/>
                  <a:t> </a:t>
                </a: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s-ES" sz="1600" dirty="0" smtClean="0"/>
                  <a:t>:</a:t>
                </a:r>
                <a:r>
                  <a:rPr lang="es-ES" sz="1600" dirty="0"/>
                  <a:t> </a:t>
                </a:r>
                <a:endParaRPr lang="es-ES" sz="16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s-ES" sz="1600" dirty="0" err="1" smtClean="0"/>
                  <a:t>Cover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the whole neutron energy range </a:t>
                </a:r>
                <a:endParaRPr lang="en-US" sz="16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1600" dirty="0" smtClean="0"/>
                  <a:t>Provide TOF </a:t>
                </a:r>
                <a:r>
                  <a:rPr lang="en-US" sz="1600" dirty="0"/>
                  <a:t>response for each considered neutron </a:t>
                </a:r>
                <a:r>
                  <a:rPr lang="en-US" sz="1600" dirty="0" smtClean="0"/>
                  <a:t>energy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1600" dirty="0" smtClean="0"/>
                  <a:t>The </a:t>
                </a:r>
                <a:r>
                  <a:rPr lang="en-US" sz="1600" dirty="0" smtClean="0"/>
                  <a:t>energy bin </a:t>
                </a:r>
                <a:r>
                  <a:rPr lang="en-US" sz="1600" dirty="0" smtClean="0"/>
                  <a:t>width is according to MONSTER resolution: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ES" sz="16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ad>
                      <m:radPr>
                        <m:degHide m:val="on"/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s-ES" sz="16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s-ES" sz="16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s-ES" sz="1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1600" dirty="0" smtClean="0"/>
                  <a:t> ns</a:t>
                </a:r>
                <a:endParaRPr lang="en-US" sz="1600" dirty="0"/>
              </a:p>
              <a:p>
                <a:endParaRPr lang="es-ES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416" y="4578685"/>
                <a:ext cx="11036729" cy="2158668"/>
              </a:xfrm>
              <a:blipFill>
                <a:blip r:embed="rId2"/>
                <a:stretch>
                  <a:fillRect l="-22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477E3-E814-4DEE-97E8-952D7A60E290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04507"/>
            <a:ext cx="5240056" cy="37440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10" y="1046048"/>
            <a:ext cx="6042287" cy="417262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182130" y="1364406"/>
            <a:ext cx="3702908" cy="4942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215978" y="3007540"/>
            <a:ext cx="2669059" cy="486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2866767" y="3749727"/>
            <a:ext cx="2018271" cy="4571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5082741" y="720936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0º MONSTER </a:t>
            </a:r>
            <a:r>
              <a:rPr lang="es-ES" b="1" dirty="0" err="1" smtClean="0">
                <a:solidFill>
                  <a:srgbClr val="FF0000"/>
                </a:solidFill>
              </a:rPr>
              <a:t>cell</a:t>
            </a:r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>
            <a:off x="4961377" y="3823609"/>
            <a:ext cx="4343261" cy="7751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/>
        </p:nvSpPr>
        <p:spPr>
          <a:xfrm>
            <a:off x="5942475" y="1272746"/>
            <a:ext cx="314163" cy="1548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10985157" y="4842623"/>
            <a:ext cx="819665" cy="376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/>
          <p:cNvSpPr txBox="1"/>
          <p:nvPr/>
        </p:nvSpPr>
        <p:spPr>
          <a:xfrm rot="16200000">
            <a:off x="5127690" y="2146671"/>
            <a:ext cx="2055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Neutron</a:t>
            </a:r>
            <a:r>
              <a:rPr lang="es-ES" sz="1400" dirty="0" smtClean="0"/>
              <a:t>/(</a:t>
            </a:r>
            <a:r>
              <a:rPr lang="es-ES" sz="1400" dirty="0" err="1" smtClean="0"/>
              <a:t>Source</a:t>
            </a:r>
            <a:r>
              <a:rPr lang="es-ES" sz="1400" dirty="0" smtClean="0"/>
              <a:t> </a:t>
            </a:r>
            <a:r>
              <a:rPr lang="es-ES" sz="1400" dirty="0" err="1" smtClean="0"/>
              <a:t>Particle</a:t>
            </a:r>
            <a:r>
              <a:rPr lang="es-ES" sz="1400" dirty="0" smtClean="0"/>
              <a:t>)</a:t>
            </a:r>
            <a:endParaRPr lang="es-ES" sz="14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10779344" y="4715113"/>
            <a:ext cx="953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TOF (</a:t>
            </a:r>
            <a:r>
              <a:rPr lang="es-ES" dirty="0" err="1" smtClean="0"/>
              <a:t>ns</a:t>
            </a:r>
            <a:r>
              <a:rPr lang="es-ES" dirty="0" smtClean="0"/>
              <a:t>)</a:t>
            </a:r>
            <a:endParaRPr lang="es-ES" dirty="0"/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4977857" y="1389119"/>
            <a:ext cx="1978997" cy="3696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4937791" y="3056238"/>
            <a:ext cx="3435971" cy="2018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200" b="1" dirty="0" smtClean="0"/>
              <a:t>Response </a:t>
            </a:r>
            <a:r>
              <a:rPr lang="es-ES" sz="2200" b="1" dirty="0" err="1" smtClean="0"/>
              <a:t>matrix</a:t>
            </a:r>
            <a:r>
              <a:rPr lang="es-ES" sz="2200" b="1" dirty="0" smtClean="0"/>
              <a:t> and </a:t>
            </a:r>
            <a:r>
              <a:rPr lang="es-ES" sz="2200" b="1" dirty="0" err="1" smtClean="0"/>
              <a:t>unfolding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algorithm</a:t>
            </a:r>
            <a:endParaRPr lang="es-ES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33948" y="827903"/>
                <a:ext cx="6585155" cy="5342238"/>
              </a:xfr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r>
                  <a:rPr lang="es-ES" sz="1600" dirty="0" err="1" smtClean="0"/>
                  <a:t>Iterative</a:t>
                </a:r>
                <a:r>
                  <a:rPr lang="es-ES" sz="1600" dirty="0" smtClean="0"/>
                  <a:t> </a:t>
                </a:r>
                <a:r>
                  <a:rPr lang="es-ES" sz="1600" dirty="0" err="1"/>
                  <a:t>Bayesian</a:t>
                </a:r>
                <a:r>
                  <a:rPr lang="es-ES" sz="1600" dirty="0"/>
                  <a:t> </a:t>
                </a:r>
                <a:r>
                  <a:rPr lang="es-ES" sz="1600" dirty="0" err="1"/>
                  <a:t>method</a:t>
                </a:r>
                <a:r>
                  <a:rPr lang="es-ES" sz="1600" dirty="0"/>
                  <a:t> </a:t>
                </a:r>
                <a:r>
                  <a:rPr lang="es-ES" sz="1600" dirty="0" smtClean="0"/>
                  <a:t>: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s-ES" sz="1600" dirty="0" smtClean="0"/>
                  <a:t> </a:t>
                </a:r>
                <a:r>
                  <a:rPr lang="es-ES" sz="1600" dirty="0" err="1" smtClean="0"/>
                  <a:t>Bayes</a:t>
                </a:r>
                <a:r>
                  <a:rPr lang="es-ES" sz="1600" dirty="0" smtClean="0"/>
                  <a:t> formula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s-ES" sz="18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s-ES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s-ES" sz="1600" dirty="0" smtClean="0"/>
              </a:p>
              <a:p>
                <a:pPr marL="0" indent="0" algn="just">
                  <a:spcBef>
                    <a:spcPts val="600"/>
                  </a:spcBef>
                  <a:buNone/>
                </a:pPr>
                <a:endParaRPr lang="es-ES" dirty="0" smtClean="0"/>
              </a:p>
              <a:p>
                <a:pPr marL="0" indent="0" algn="just">
                  <a:spcBef>
                    <a:spcPts val="600"/>
                  </a:spcBef>
                  <a:buNone/>
                </a:pPr>
                <a:endParaRPr lang="es-ES" dirty="0" smtClean="0"/>
              </a:p>
              <a:p>
                <a:pPr algn="just">
                  <a:spcBef>
                    <a:spcPts val="600"/>
                  </a:spcBef>
                </a:pPr>
                <a:endParaRPr lang="es-ES" dirty="0" smtClean="0"/>
              </a:p>
              <a:p>
                <a:pPr algn="just">
                  <a:spcBef>
                    <a:spcPts val="600"/>
                  </a:spcBef>
                </a:pPr>
                <a:endParaRPr lang="es-ES" dirty="0"/>
              </a:p>
              <a:p>
                <a:pPr algn="just">
                  <a:spcBef>
                    <a:spcPts val="600"/>
                  </a:spcBef>
                </a:pPr>
                <a:endParaRPr lang="es-ES" dirty="0" smtClean="0"/>
              </a:p>
              <a:p>
                <a:pPr algn="just">
                  <a:spcBef>
                    <a:spcPts val="600"/>
                  </a:spcBef>
                </a:pPr>
                <a:endParaRPr lang="es-ES" dirty="0" smtClean="0"/>
              </a:p>
              <a:p>
                <a:pPr algn="just">
                  <a:spcBef>
                    <a:spcPts val="600"/>
                  </a:spcBef>
                </a:pPr>
                <a:endParaRPr lang="es-ES" dirty="0"/>
              </a:p>
              <a:p>
                <a:pPr algn="just">
                  <a:spcBef>
                    <a:spcPts val="600"/>
                  </a:spcBef>
                </a:pPr>
                <a:endParaRPr lang="es-ES" dirty="0" smtClean="0"/>
              </a:p>
              <a:p>
                <a:pPr algn="just">
                  <a:spcBef>
                    <a:spcPts val="600"/>
                  </a:spcBef>
                </a:pPr>
                <a:r>
                  <a:rPr lang="es-ES" sz="1600" dirty="0" err="1" smtClean="0"/>
                  <a:t>This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methodology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is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validated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with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simulations</a:t>
                </a:r>
                <a:r>
                  <a:rPr lang="es-ES" sz="1600" dirty="0" smtClean="0"/>
                  <a:t> </a:t>
                </a:r>
                <a:r>
                  <a:rPr lang="es-ES" sz="1600" dirty="0" smtClean="0">
                    <a:solidFill>
                      <a:srgbClr val="FF0000"/>
                    </a:solidFill>
                  </a:rPr>
                  <a:t>(1)</a:t>
                </a:r>
                <a:r>
                  <a:rPr lang="es-ES" sz="1600" dirty="0" smtClean="0"/>
                  <a:t> and real </a:t>
                </a:r>
                <a:r>
                  <a:rPr lang="es-ES" sz="1600" dirty="0" err="1" smtClean="0"/>
                  <a:t>experiments</a:t>
                </a:r>
                <a:r>
                  <a:rPr lang="es-ES" sz="1600" dirty="0" smtClean="0"/>
                  <a:t> </a:t>
                </a:r>
                <a:r>
                  <a:rPr lang="es-ES" sz="1600" dirty="0" smtClean="0">
                    <a:solidFill>
                      <a:srgbClr val="FF0000"/>
                    </a:solidFill>
                  </a:rPr>
                  <a:t>(2)</a:t>
                </a:r>
                <a:r>
                  <a:rPr lang="es-ES" sz="1600" dirty="0" smtClean="0"/>
                  <a:t> </a:t>
                </a:r>
              </a:p>
              <a:p>
                <a:pPr marL="457200" lvl="1" indent="0" algn="just">
                  <a:spcBef>
                    <a:spcPts val="600"/>
                  </a:spcBef>
                  <a:buNone/>
                </a:pPr>
                <a:endParaRPr lang="es-ES" sz="2000" dirty="0"/>
              </a:p>
              <a:p>
                <a:pPr marL="457200" lvl="1" indent="0" algn="just">
                  <a:spcBef>
                    <a:spcPts val="600"/>
                  </a:spcBef>
                  <a:buNone/>
                </a:pPr>
                <a:endParaRPr lang="es-ES" sz="2000" dirty="0" smtClean="0"/>
              </a:p>
              <a:p>
                <a:pPr marL="0" indent="0" algn="just">
                  <a:spcBef>
                    <a:spcPts val="600"/>
                  </a:spcBef>
                  <a:buNone/>
                </a:pPr>
                <a:endParaRPr lang="es-ES" sz="18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948" y="827903"/>
                <a:ext cx="6585155" cy="5342238"/>
              </a:xfrm>
              <a:blipFill>
                <a:blip r:embed="rId3"/>
                <a:stretch>
                  <a:fillRect l="-370" t="-342" r="-4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221801" y="5816889"/>
            <a:ext cx="4988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</a:rPr>
              <a:t>(1) </a:t>
            </a:r>
            <a:r>
              <a:rPr lang="fr-FR" sz="1200" dirty="0" smtClean="0">
                <a:hlinkClick r:id="rId4"/>
              </a:rPr>
              <a:t>A. Pérez de Rada Fiol et al</a:t>
            </a:r>
            <a:r>
              <a:rPr lang="fr-FR" sz="1200" dirty="0">
                <a:hlinkClick r:id="rId4"/>
              </a:rPr>
              <a:t>., Rad. Phys. Chem. 226 (2025) </a:t>
            </a:r>
            <a:r>
              <a:rPr lang="fr-FR" sz="1200" dirty="0" smtClean="0">
                <a:hlinkClick r:id="rId4"/>
              </a:rPr>
              <a:t>112243</a:t>
            </a:r>
            <a:endParaRPr lang="fr-FR" sz="1200" dirty="0" smtClean="0"/>
          </a:p>
          <a:p>
            <a:r>
              <a:rPr lang="es-ES" sz="1200" dirty="0" smtClean="0">
                <a:solidFill>
                  <a:srgbClr val="FF0000"/>
                </a:solidFill>
              </a:rPr>
              <a:t>(2) </a:t>
            </a:r>
            <a:r>
              <a:rPr lang="fr-FR" sz="1200" dirty="0" smtClean="0">
                <a:hlinkClick r:id="rId5"/>
              </a:rPr>
              <a:t>A. Pérez de Rada Fiol et al., Phys. Rev. C, 111, (2025), 044312</a:t>
            </a:r>
            <a:endParaRPr lang="es-ES" sz="1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64" y="2697092"/>
            <a:ext cx="4159192" cy="2872212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H="1" flipV="1">
            <a:off x="4510832" y="3302925"/>
            <a:ext cx="100584" cy="4754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4292416" y="3778413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rgbClr val="FF0000"/>
                </a:solidFill>
              </a:rPr>
              <a:t>Causes</a:t>
            </a:r>
            <a:endParaRPr lang="es-ES" sz="1600" dirty="0">
              <a:solidFill>
                <a:srgbClr val="FF0000"/>
              </a:solidFill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 flipH="1">
            <a:off x="2192192" y="3471453"/>
            <a:ext cx="103444" cy="3069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2435439" y="3546468"/>
            <a:ext cx="496142" cy="7604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2638588" y="3556217"/>
            <a:ext cx="953109" cy="5607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2237292" y="3115172"/>
            <a:ext cx="809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solidFill>
                  <a:srgbClr val="FF0000"/>
                </a:solidFill>
              </a:rPr>
              <a:t>Effects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2706927" y="2162101"/>
            <a:ext cx="313085" cy="4547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2393842" y="2162101"/>
            <a:ext cx="313085" cy="4547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3485631" y="2002391"/>
            <a:ext cx="719909" cy="38012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4232164" y="1976850"/>
            <a:ext cx="626885" cy="3915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2192192" y="1925945"/>
            <a:ext cx="242727" cy="2193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H="1">
            <a:off x="2931581" y="1810144"/>
            <a:ext cx="3982" cy="2717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3842763" y="1561663"/>
            <a:ext cx="71406" cy="34032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flipH="1">
            <a:off x="4995335" y="1596210"/>
            <a:ext cx="427438" cy="3057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332803" y="1547161"/>
            <a:ext cx="2018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>
                <a:solidFill>
                  <a:srgbClr val="FF0000"/>
                </a:solidFill>
              </a:rPr>
              <a:t>i</a:t>
            </a:r>
            <a:r>
              <a:rPr lang="es-ES" sz="1600" dirty="0" err="1" smtClean="0">
                <a:solidFill>
                  <a:srgbClr val="FF0000"/>
                </a:solidFill>
              </a:rPr>
              <a:t>ndependent</a:t>
            </a:r>
            <a:r>
              <a:rPr lang="es-ES" sz="1600" dirty="0" smtClean="0">
                <a:solidFill>
                  <a:srgbClr val="FF0000"/>
                </a:solidFill>
              </a:rPr>
              <a:t> causes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434919" y="1446466"/>
            <a:ext cx="786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>
                <a:solidFill>
                  <a:srgbClr val="FF0000"/>
                </a:solidFill>
              </a:rPr>
              <a:t>effects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3107886" y="1252440"/>
            <a:ext cx="1645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r</a:t>
            </a:r>
            <a:r>
              <a:rPr lang="es-ES" sz="1600" dirty="0" smtClean="0">
                <a:solidFill>
                  <a:srgbClr val="FF0000"/>
                </a:solidFill>
              </a:rPr>
              <a:t>esponse </a:t>
            </a:r>
            <a:r>
              <a:rPr lang="es-ES" sz="1600" dirty="0" err="1" smtClean="0">
                <a:solidFill>
                  <a:srgbClr val="FF0000"/>
                </a:solidFill>
              </a:rPr>
              <a:t>matrix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4885520" y="1247390"/>
            <a:ext cx="1253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>
                <a:solidFill>
                  <a:srgbClr val="FF0000"/>
                </a:solidFill>
              </a:rPr>
              <a:t>i</a:t>
            </a:r>
            <a:r>
              <a:rPr lang="es-ES" sz="1600" dirty="0" err="1" smtClean="0">
                <a:solidFill>
                  <a:srgbClr val="FF0000"/>
                </a:solidFill>
              </a:rPr>
              <a:t>nitial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guess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3231120" y="836693"/>
            <a:ext cx="3691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hlinkClick r:id="rId7"/>
              </a:rPr>
              <a:t>G. </a:t>
            </a:r>
            <a:r>
              <a:rPr lang="es-ES" sz="1200" dirty="0" err="1" smtClean="0">
                <a:hlinkClick r:id="rId7"/>
              </a:rPr>
              <a:t>D'Agostini</a:t>
            </a:r>
            <a:r>
              <a:rPr lang="en-US" sz="1200" dirty="0" smtClean="0">
                <a:hlinkClick r:id="rId7"/>
              </a:rPr>
              <a:t>, </a:t>
            </a:r>
            <a:r>
              <a:rPr lang="en-US" sz="1200" dirty="0" err="1">
                <a:hlinkClick r:id="rId7"/>
              </a:rPr>
              <a:t>Nucl</a:t>
            </a:r>
            <a:r>
              <a:rPr lang="en-US" sz="1200" dirty="0">
                <a:hlinkClick r:id="rId7"/>
              </a:rPr>
              <a:t>. </a:t>
            </a:r>
            <a:r>
              <a:rPr lang="en-US" sz="1200" dirty="0" err="1">
                <a:hlinkClick r:id="rId7"/>
              </a:rPr>
              <a:t>Instrum</a:t>
            </a:r>
            <a:r>
              <a:rPr lang="en-US" sz="1200" dirty="0">
                <a:hlinkClick r:id="rId7"/>
              </a:rPr>
              <a:t>. and Methods A, </a:t>
            </a:r>
            <a:r>
              <a:rPr lang="en-US" sz="1200" dirty="0" smtClean="0">
                <a:hlinkClick r:id="rId7"/>
              </a:rPr>
              <a:t>362 (1995) </a:t>
            </a:r>
            <a:r>
              <a:rPr lang="en-US" sz="1200" dirty="0" smtClean="0">
                <a:solidFill>
                  <a:srgbClr val="1F1F1F"/>
                </a:solidFill>
                <a:latin typeface="ElsevierSans"/>
                <a:hlinkClick r:id="rId7"/>
              </a:rPr>
              <a:t>487-498</a:t>
            </a:r>
            <a:endParaRPr lang="es-ES" sz="1200" dirty="0"/>
          </a:p>
        </p:txBody>
      </p:sp>
      <p:sp>
        <p:nvSpPr>
          <p:cNvPr id="53" name="Rectángulo 52"/>
          <p:cNvSpPr/>
          <p:nvPr/>
        </p:nvSpPr>
        <p:spPr>
          <a:xfrm>
            <a:off x="7676290" y="4699298"/>
            <a:ext cx="731520" cy="388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 53"/>
          <p:cNvSpPr/>
          <p:nvPr/>
        </p:nvSpPr>
        <p:spPr>
          <a:xfrm rot="5400000">
            <a:off x="6541935" y="2749671"/>
            <a:ext cx="1422647" cy="388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186249" y="2705807"/>
            <a:ext cx="288324" cy="1363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CuadroTexto 55"/>
          <p:cNvSpPr txBox="1"/>
          <p:nvPr/>
        </p:nvSpPr>
        <p:spPr>
          <a:xfrm rot="16200000">
            <a:off x="362077" y="3637696"/>
            <a:ext cx="2055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Neutron</a:t>
            </a:r>
            <a:r>
              <a:rPr lang="es-ES" sz="1400" dirty="0" smtClean="0"/>
              <a:t>/(</a:t>
            </a:r>
            <a:r>
              <a:rPr lang="es-ES" sz="1400" dirty="0" err="1" smtClean="0"/>
              <a:t>Source</a:t>
            </a:r>
            <a:r>
              <a:rPr lang="es-ES" sz="1400" dirty="0" smtClean="0"/>
              <a:t> </a:t>
            </a:r>
            <a:r>
              <a:rPr lang="es-ES" sz="1400" dirty="0" err="1" smtClean="0"/>
              <a:t>Particle</a:t>
            </a:r>
            <a:r>
              <a:rPr lang="es-ES" sz="1400" dirty="0" smtClean="0"/>
              <a:t>)</a:t>
            </a:r>
            <a:endParaRPr lang="es-ES" sz="1400" dirty="0"/>
          </a:p>
        </p:txBody>
      </p:sp>
      <p:sp>
        <p:nvSpPr>
          <p:cNvPr id="10" name="Rectángulo 9"/>
          <p:cNvSpPr/>
          <p:nvPr/>
        </p:nvSpPr>
        <p:spPr>
          <a:xfrm>
            <a:off x="4625546" y="5296930"/>
            <a:ext cx="772710" cy="27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CuadroTexto 54"/>
          <p:cNvSpPr txBox="1"/>
          <p:nvPr/>
        </p:nvSpPr>
        <p:spPr>
          <a:xfrm>
            <a:off x="4279690" y="5143481"/>
            <a:ext cx="953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TOF (</a:t>
            </a:r>
            <a:r>
              <a:rPr lang="es-ES" dirty="0" err="1" smtClean="0"/>
              <a:t>ns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10" y="1679461"/>
            <a:ext cx="5939716" cy="3890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uadroTexto 56"/>
              <p:cNvSpPr txBox="1"/>
              <p:nvPr/>
            </p:nvSpPr>
            <p:spPr>
              <a:xfrm>
                <a:off x="7626070" y="1352332"/>
                <a:ext cx="32672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s-E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b>
                    </m:sSub>
                    <m:r>
                      <a:rPr lang="es-E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s-E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s-E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s-ES" sz="16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s-ES" sz="1600" b="1" dirty="0" err="1" smtClean="0">
                    <a:solidFill>
                      <a:srgbClr val="FF0000"/>
                    </a:solidFill>
                  </a:rPr>
                  <a:t>MeV</a:t>
                </a:r>
                <a:r>
                  <a:rPr lang="es-ES" sz="1600" b="1" dirty="0" smtClean="0">
                    <a:solidFill>
                      <a:srgbClr val="FF0000"/>
                    </a:solidFill>
                  </a:rPr>
                  <a:t>, 0º MONSTER </a:t>
                </a:r>
                <a:r>
                  <a:rPr lang="es-ES" sz="1600" b="1" dirty="0" err="1" smtClean="0">
                    <a:solidFill>
                      <a:srgbClr val="FF0000"/>
                    </a:solidFill>
                  </a:rPr>
                  <a:t>cell</a:t>
                </a:r>
                <a:endParaRPr lang="es-E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Cuadro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070" y="1352332"/>
                <a:ext cx="3267241" cy="338554"/>
              </a:xfrm>
              <a:prstGeom prst="rect">
                <a:avLst/>
              </a:prstGeom>
              <a:blipFill>
                <a:blip r:embed="rId9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FA53-7EF3-3D41-553D-B5FA6897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ea typeface="Calibri Light"/>
                <a:cs typeface="Calibri Light"/>
              </a:rPr>
              <a:t>Table of </a:t>
            </a:r>
            <a:r>
              <a:rPr lang="es-ES" b="1" dirty="0" err="1">
                <a:ea typeface="Calibri Light"/>
                <a:cs typeface="Calibri Light"/>
              </a:rPr>
              <a:t>contents</a:t>
            </a:r>
            <a:endParaRPr lang="es-ES" b="1" dirty="0">
              <a:ea typeface="Calibri Light"/>
              <a:cs typeface="Calibri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2074B4-DEF0-1B99-26C6-A8767568B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3257"/>
            <a:ext cx="10972800" cy="37232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>
              <a:spcAft>
                <a:spcPts val="500"/>
              </a:spcAft>
            </a:pP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Introduction</a:t>
            </a:r>
            <a:endParaRPr lang="es-ES" sz="2000" dirty="0" smtClean="0">
              <a:solidFill>
                <a:schemeClr val="bg1">
                  <a:lumMod val="65000"/>
                </a:schemeClr>
              </a:solidFill>
              <a:ea typeface="Calibri"/>
            </a:endParaRPr>
          </a:p>
          <a:p>
            <a:pPr lvl="1">
              <a:spcAft>
                <a:spcPts val="500"/>
              </a:spcAft>
            </a:pP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Experimental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setup</a:t>
            </a:r>
            <a:endParaRPr lang="es-ES" sz="2000" dirty="0" smtClean="0">
              <a:solidFill>
                <a:schemeClr val="bg1">
                  <a:lumMod val="65000"/>
                </a:schemeClr>
              </a:solidFill>
              <a:ea typeface="Calibri"/>
            </a:endParaRPr>
          </a:p>
          <a:p>
            <a:pPr lvl="1">
              <a:spcAft>
                <a:spcPts val="500"/>
              </a:spcAft>
            </a:pP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Data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analysis</a:t>
            </a:r>
            <a:endParaRPr lang="es-ES" sz="2000" dirty="0" smtClean="0">
              <a:solidFill>
                <a:schemeClr val="bg1">
                  <a:lumMod val="65000"/>
                </a:schemeClr>
              </a:solidFill>
              <a:ea typeface="Calibri"/>
            </a:endParaRPr>
          </a:p>
          <a:p>
            <a:pPr lvl="1">
              <a:spcAft>
                <a:spcPts val="500"/>
              </a:spcAft>
            </a:pPr>
            <a:r>
              <a:rPr lang="es-ES" sz="2000" dirty="0" err="1" smtClean="0">
                <a:solidFill>
                  <a:srgbClr val="FF0000"/>
                </a:solidFill>
                <a:ea typeface="Calibri"/>
              </a:rPr>
              <a:t>Results</a:t>
            </a:r>
            <a:r>
              <a:rPr lang="es-ES" sz="2000" dirty="0" smtClean="0">
                <a:solidFill>
                  <a:srgbClr val="FF0000"/>
                </a:solidFill>
                <a:ea typeface="Calibri"/>
              </a:rPr>
              <a:t> </a:t>
            </a:r>
          </a:p>
          <a:p>
            <a:pPr lvl="1">
              <a:spcAft>
                <a:spcPts val="500"/>
              </a:spcAft>
            </a:pP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Final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remarks</a:t>
            </a:r>
            <a:endParaRPr lang="es-ES" sz="2000" dirty="0" smtClean="0">
              <a:solidFill>
                <a:schemeClr val="bg1">
                  <a:lumMod val="65000"/>
                </a:schemeClr>
              </a:solidFill>
              <a:ea typeface="Calibri"/>
            </a:endParaRPr>
          </a:p>
          <a:p>
            <a:endParaRPr lang="es-ES" dirty="0">
              <a:ea typeface="Calibri"/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258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s-ES" dirty="0" smtClean="0">
                    <a:cs typeface="Calibri Light"/>
                  </a:rPr>
                  <a:t>Neutron </a:t>
                </a:r>
                <a:r>
                  <a:rPr lang="es-ES" b="1" dirty="0" err="1" smtClean="0">
                    <a:cs typeface="Calibri Light"/>
                  </a:rPr>
                  <a:t>energy</a:t>
                </a:r>
                <a:r>
                  <a:rPr lang="es-ES" b="1" dirty="0" smtClean="0">
                    <a:cs typeface="Calibri Light"/>
                  </a:rPr>
                  <a:t> </a:t>
                </a:r>
                <a:r>
                  <a:rPr lang="es-ES" b="1" dirty="0" err="1" smtClean="0">
                    <a:cs typeface="Calibri Light"/>
                  </a:rPr>
                  <a:t>distributions</a:t>
                </a:r>
                <a:r>
                  <a:rPr lang="es-ES" dirty="0" smtClean="0">
                    <a:cs typeface="Calibri Light"/>
                  </a:rPr>
                  <a:t>: </a:t>
                </a:r>
                <a:r>
                  <a:rPr lang="es-ES" dirty="0" err="1" smtClean="0">
                    <a:cs typeface="Calibri Light"/>
                  </a:rPr>
                  <a:t>comparison</a:t>
                </a:r>
                <a:r>
                  <a:rPr lang="es-ES" dirty="0" smtClean="0">
                    <a:cs typeface="Calibri Light"/>
                  </a:rPr>
                  <a:t> </a:t>
                </a:r>
                <a:r>
                  <a:rPr lang="es-ES" dirty="0" err="1" smtClean="0">
                    <a:cs typeface="Calibri Light"/>
                  </a:rPr>
                  <a:t>with</a:t>
                </a:r>
                <a:r>
                  <a:rPr lang="es-ES" dirty="0" smtClean="0">
                    <a:cs typeface="Calibri Light"/>
                  </a:rPr>
                  <a:t> </a:t>
                </a:r>
                <a:r>
                  <a:rPr lang="es-ES" dirty="0" err="1" smtClean="0">
                    <a:cs typeface="Calibri Light"/>
                  </a:rPr>
                  <a:t>previous</a:t>
                </a:r>
                <a:r>
                  <a:rPr lang="es-ES" dirty="0" smtClean="0">
                    <a:cs typeface="Calibri Light"/>
                  </a:rPr>
                  <a:t> </a:t>
                </a:r>
                <a:r>
                  <a:rPr lang="es-ES" dirty="0">
                    <a:cs typeface="Calibri Light"/>
                  </a:rPr>
                  <a:t>data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dirty="0" smtClean="0">
                            <a:latin typeface="Cambria Math" panose="02040503050406030204" pitchFamily="18" charset="0"/>
                            <a:cs typeface="Calibri Light"/>
                          </a:rPr>
                        </m:ctrlPr>
                      </m:sSubPr>
                      <m:e>
                        <m:r>
                          <a:rPr lang="es-ES" i="1" dirty="0" smtClean="0">
                            <a:latin typeface="Cambria Math" panose="02040503050406030204" pitchFamily="18" charset="0"/>
                            <a:cs typeface="Calibri Light"/>
                          </a:rPr>
                          <m:t>𝐸</m:t>
                        </m:r>
                      </m:e>
                      <m:sub>
                        <m:r>
                          <a:rPr lang="es-ES" i="1" dirty="0" smtClean="0">
                            <a:latin typeface="Cambria Math" panose="02040503050406030204" pitchFamily="18" charset="0"/>
                            <a:cs typeface="Calibri Light"/>
                          </a:rPr>
                          <m:t>𝛼</m:t>
                        </m:r>
                      </m:sub>
                    </m:sSub>
                    <m:r>
                      <a:rPr lang="es-ES" i="1" dirty="0" smtClean="0">
                        <a:latin typeface="Cambria Math" panose="02040503050406030204" pitchFamily="18" charset="0"/>
                        <a:cs typeface="Calibri Light"/>
                      </a:rPr>
                      <m:t>=5.5 </m:t>
                    </m:r>
                  </m:oMath>
                </a14:m>
                <a:r>
                  <a:rPr lang="es-ES" dirty="0" err="1">
                    <a:cs typeface="Calibri Light"/>
                  </a:rPr>
                  <a:t>MeV</a:t>
                </a:r>
                <a:r>
                  <a:rPr lang="es-ES" dirty="0">
                    <a:cs typeface="Calibri Light"/>
                  </a:rPr>
                  <a:t>)</a:t>
                </a:r>
                <a:endParaRPr lang="es-ES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2807" b="-4912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t>18</a:t>
            </a:fld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5594465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5" y="1281336"/>
            <a:ext cx="6028265" cy="40708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06846"/>
            <a:ext cx="6052925" cy="41946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2166206" y="1114455"/>
                <a:ext cx="18245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s-E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s-E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206" y="1114455"/>
                <a:ext cx="1824586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8194471" y="1114455"/>
                <a:ext cx="20300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s-E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s-E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471" y="1114455"/>
                <a:ext cx="2030091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/>
              <p:cNvSpPr txBox="1"/>
              <p:nvPr/>
            </p:nvSpPr>
            <p:spPr>
              <a:xfrm>
                <a:off x="2063453" y="3173350"/>
                <a:ext cx="20300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s-E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s-E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Cuadro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453" y="3173350"/>
                <a:ext cx="2030091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/>
              <p:cNvSpPr txBox="1"/>
              <p:nvPr/>
            </p:nvSpPr>
            <p:spPr>
              <a:xfrm>
                <a:off x="8239286" y="3192867"/>
                <a:ext cx="20300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s-E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s-E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286" y="3192867"/>
                <a:ext cx="2030091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/>
          <p:cNvSpPr txBox="1"/>
          <p:nvPr/>
        </p:nvSpPr>
        <p:spPr>
          <a:xfrm>
            <a:off x="6092630" y="5569128"/>
            <a:ext cx="452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hlinkClick r:id="rId10"/>
              </a:rPr>
              <a:t>G.J.H. </a:t>
            </a:r>
            <a:r>
              <a:rPr lang="es-ES" sz="1200" dirty="0" err="1" smtClean="0">
                <a:hlinkClick r:id="rId10"/>
              </a:rPr>
              <a:t>Jacobs</a:t>
            </a:r>
            <a:r>
              <a:rPr lang="es-ES" sz="1200" dirty="0" smtClean="0">
                <a:hlinkClick r:id="rId10"/>
              </a:rPr>
              <a:t> &amp; </a:t>
            </a:r>
            <a:r>
              <a:rPr lang="es-ES" sz="1200" dirty="0" err="1" smtClean="0">
                <a:hlinkClick r:id="rId10"/>
              </a:rPr>
              <a:t>Liskien</a:t>
            </a:r>
            <a:r>
              <a:rPr lang="es-ES" sz="1200" dirty="0" smtClean="0">
                <a:hlinkClick r:id="rId10"/>
              </a:rPr>
              <a:t>, </a:t>
            </a:r>
            <a:r>
              <a:rPr lang="es-ES" sz="1200" dirty="0" err="1" smtClean="0">
                <a:hlinkClick r:id="rId10"/>
              </a:rPr>
              <a:t>Annals</a:t>
            </a:r>
            <a:r>
              <a:rPr lang="es-ES" sz="1200" dirty="0" smtClean="0">
                <a:hlinkClick r:id="rId10"/>
              </a:rPr>
              <a:t> of Nuclear </a:t>
            </a:r>
            <a:r>
              <a:rPr lang="es-ES" sz="1200" dirty="0" err="1" smtClean="0">
                <a:hlinkClick r:id="rId10"/>
              </a:rPr>
              <a:t>Energy</a:t>
            </a:r>
            <a:r>
              <a:rPr lang="es-ES" sz="1200" dirty="0" smtClean="0">
                <a:hlinkClick r:id="rId10"/>
              </a:rPr>
              <a:t>, 10, (1983) 541-552</a:t>
            </a:r>
            <a:endParaRPr lang="es-ES" sz="1200" dirty="0" smtClean="0"/>
          </a:p>
        </p:txBody>
      </p:sp>
      <p:sp>
        <p:nvSpPr>
          <p:cNvPr id="6" name="CuadroTexto 5"/>
          <p:cNvSpPr txBox="1"/>
          <p:nvPr/>
        </p:nvSpPr>
        <p:spPr>
          <a:xfrm>
            <a:off x="609600" y="5568404"/>
            <a:ext cx="552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Good </a:t>
            </a:r>
            <a:r>
              <a:rPr lang="en-US" dirty="0"/>
              <a:t>agreement with previous data (within 10 %)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30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932F9-E0AA-CD4E-96F9-4154DF406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32028B92-71F0-5739-74C7-968B846E4EF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s-ES" b="1" dirty="0" smtClean="0">
                    <a:cs typeface="Calibri Light"/>
                  </a:rPr>
                  <a:t>Angular </a:t>
                </a:r>
                <a:r>
                  <a:rPr lang="es-ES" b="1" dirty="0" err="1" smtClean="0">
                    <a:cs typeface="Calibri Light"/>
                  </a:rPr>
                  <a:t>distribution</a:t>
                </a:r>
                <a:r>
                  <a:rPr lang="es-ES" b="1" dirty="0" smtClean="0">
                    <a:cs typeface="Calibri Light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dirty="0">
                            <a:latin typeface="Cambria Math" panose="02040503050406030204" pitchFamily="18" charset="0"/>
                            <a:cs typeface="Calibri Light"/>
                          </a:rPr>
                        </m:ctrlPr>
                      </m:sSubPr>
                      <m:e>
                        <m:r>
                          <a:rPr lang="es-ES" i="1" dirty="0">
                            <a:latin typeface="Cambria Math" panose="02040503050406030204" pitchFamily="18" charset="0"/>
                            <a:cs typeface="Calibri Light"/>
                          </a:rPr>
                          <m:t>𝐸</m:t>
                        </m:r>
                      </m:e>
                      <m:sub>
                        <m:r>
                          <a:rPr lang="es-ES" i="1" dirty="0">
                            <a:latin typeface="Cambria Math" panose="02040503050406030204" pitchFamily="18" charset="0"/>
                            <a:cs typeface="Calibri Light"/>
                          </a:rPr>
                          <m:t>𝛼</m:t>
                        </m:r>
                      </m:sub>
                    </m:sSub>
                    <m:r>
                      <a:rPr lang="es-ES" i="1" dirty="0">
                        <a:latin typeface="Cambria Math" panose="02040503050406030204" pitchFamily="18" charset="0"/>
                        <a:cs typeface="Calibri Light"/>
                      </a:rPr>
                      <m:t>=5.5 </m:t>
                    </m:r>
                  </m:oMath>
                </a14:m>
                <a:r>
                  <a:rPr lang="es-ES" dirty="0" err="1">
                    <a:cs typeface="Calibri Light"/>
                  </a:rPr>
                  <a:t>MeV</a:t>
                </a:r>
                <a:r>
                  <a:rPr lang="es-ES" b="1" dirty="0" smtClean="0">
                    <a:cs typeface="Calibri Light"/>
                  </a:rPr>
                  <a:t>)</a:t>
                </a:r>
                <a:endParaRPr lang="es-ES" b="1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32028B92-71F0-5739-74C7-968B846E4E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2807" b="-4912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t>19</a:t>
            </a:fld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5724541" y="3936976"/>
                <a:ext cx="6042631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2000" dirty="0" smtClean="0"/>
                  <a:t>Fit </a:t>
                </a:r>
                <a:r>
                  <a:rPr lang="es-ES" sz="2000" dirty="0" err="1" smtClean="0"/>
                  <a:t>function</a:t>
                </a:r>
                <a:r>
                  <a:rPr lang="es-ES" sz="2000" dirty="0" smtClean="0"/>
                  <a:t>: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s-ES" sz="2000" dirty="0" smtClean="0"/>
              </a:p>
              <a:p>
                <a:pPr lvl="1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ES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fName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ES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ES" sz="2000" dirty="0" smtClean="0"/>
              </a:p>
              <a:p>
                <a:pPr lvl="1" algn="just"/>
                <a:endParaRPr lang="es-ES" sz="2000" dirty="0" smtClean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2000" dirty="0" err="1" smtClean="0"/>
                  <a:t>Reaction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kinematics</a:t>
                </a:r>
                <a:r>
                  <a:rPr lang="es-ES" sz="2000" dirty="0" smtClean="0"/>
                  <a:t>:</a:t>
                </a:r>
              </a:p>
              <a:p>
                <a:pPr marL="800100" lvl="1" indent="-342900" algn="just">
                  <a:buFont typeface="Courier New" panose="02070309020205020404" pitchFamily="49" charset="0"/>
                  <a:buChar char="o"/>
                </a:pPr>
                <a:r>
                  <a:rPr lang="es-ES" dirty="0" err="1" smtClean="0"/>
                  <a:t>Higher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neutron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yield</a:t>
                </a:r>
                <a:r>
                  <a:rPr lang="es-ES" dirty="0" smtClean="0"/>
                  <a:t>/integral </a:t>
                </a:r>
                <a:r>
                  <a:rPr lang="es-ES" dirty="0" err="1" smtClean="0"/>
                  <a:t>with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decreasing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angle</a:t>
                </a:r>
                <a:r>
                  <a:rPr lang="es-ES" dirty="0" smtClean="0"/>
                  <a:t>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s-E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dirty="0" err="1" smtClean="0"/>
                  <a:t>Maximum</a:t>
                </a:r>
                <a:r>
                  <a:rPr lang="es-ES" dirty="0" smtClean="0"/>
                  <a:t> in </a:t>
                </a:r>
                <a:r>
                  <a:rPr lang="es-ES" dirty="0" err="1" smtClean="0"/>
                  <a:t>the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direction</a:t>
                </a:r>
                <a:r>
                  <a:rPr lang="es-ES" dirty="0" smtClean="0"/>
                  <a:t> of </a:t>
                </a:r>
                <a:r>
                  <a:rPr lang="es-ES" dirty="0" err="1" smtClean="0"/>
                  <a:t>the</a:t>
                </a:r>
                <a:r>
                  <a:rPr lang="es-ES" dirty="0" smtClean="0"/>
                  <a:t> </a:t>
                </a:r>
                <a:r>
                  <a:rPr lang="es-ES" dirty="0" smtClean="0">
                    <a:ea typeface="+mn-lt"/>
                    <a:cs typeface="+mn-lt"/>
                  </a:rPr>
                  <a:t>α </a:t>
                </a:r>
                <a:r>
                  <a:rPr lang="es-ES" dirty="0" err="1" smtClean="0">
                    <a:ea typeface="+mn-lt"/>
                    <a:cs typeface="+mn-lt"/>
                  </a:rPr>
                  <a:t>beam</a:t>
                </a:r>
                <a:r>
                  <a:rPr lang="es-ES" dirty="0" smtClean="0">
                    <a:ea typeface="+mn-lt"/>
                    <a:cs typeface="+mn-lt"/>
                  </a:rPr>
                  <a:t> line</a:t>
                </a:r>
                <a:endParaRPr lang="es-ES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541" y="3936976"/>
                <a:ext cx="6042631" cy="2462213"/>
              </a:xfrm>
              <a:prstGeom prst="rect">
                <a:avLst/>
              </a:prstGeom>
              <a:blipFill>
                <a:blip r:embed="rId4"/>
                <a:stretch>
                  <a:fillRect l="-908" t="-1238" r="-908" b="-297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/>
          <p:cNvSpPr txBox="1"/>
          <p:nvPr/>
        </p:nvSpPr>
        <p:spPr>
          <a:xfrm>
            <a:off x="7756090" y="51031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99" y="3798477"/>
            <a:ext cx="3095652" cy="246129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828825" y="5158533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</a:rPr>
              <a:t>0</a:t>
            </a:r>
            <a:r>
              <a:rPr lang="es-ES" sz="2000" b="1" dirty="0">
                <a:solidFill>
                  <a:srgbClr val="FF0000"/>
                </a:solidFill>
                <a:cs typeface="Calibri Light"/>
              </a:rPr>
              <a:t> °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414503" y="4004423"/>
            <a:ext cx="3584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6"/>
              </a:rPr>
              <a:t>R. M. </a:t>
            </a:r>
            <a:r>
              <a:rPr lang="en-US" sz="1200" dirty="0" err="1" smtClean="0">
                <a:hlinkClick r:id="rId6"/>
              </a:rPr>
              <a:t>Sealock</a:t>
            </a:r>
            <a:r>
              <a:rPr lang="en-US" sz="1200" dirty="0" smtClean="0">
                <a:hlinkClick r:id="rId6"/>
              </a:rPr>
              <a:t>, </a:t>
            </a:r>
            <a:r>
              <a:rPr lang="en-US" sz="1200" dirty="0" err="1" smtClean="0">
                <a:hlinkClick r:id="rId6"/>
              </a:rPr>
              <a:t>Nuc</a:t>
            </a:r>
            <a:r>
              <a:rPr lang="en-US" sz="1200" dirty="0" smtClean="0">
                <a:hlinkClick r:id="rId6"/>
              </a:rPr>
              <a:t>. Phys. A,</a:t>
            </a:r>
            <a:r>
              <a:rPr lang="en-US" sz="1200" dirty="0">
                <a:hlinkClick r:id="rId6"/>
              </a:rPr>
              <a:t> </a:t>
            </a:r>
            <a:r>
              <a:rPr lang="en-US" sz="1200" b="1" dirty="0" smtClean="0">
                <a:hlinkClick r:id="rId6"/>
              </a:rPr>
              <a:t>357</a:t>
            </a:r>
            <a:r>
              <a:rPr lang="en-US" sz="1200" dirty="0" smtClean="0">
                <a:hlinkClick r:id="rId6"/>
              </a:rPr>
              <a:t>, </a:t>
            </a:r>
            <a:r>
              <a:rPr lang="en-US" sz="1200" dirty="0">
                <a:hlinkClick r:id="rId6"/>
              </a:rPr>
              <a:t>(</a:t>
            </a:r>
            <a:r>
              <a:rPr lang="en-US" sz="1200" dirty="0" smtClean="0">
                <a:hlinkClick r:id="rId6"/>
              </a:rPr>
              <a:t>1980) 279-292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12" y="749182"/>
            <a:ext cx="4499238" cy="30448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69" y="749182"/>
            <a:ext cx="4498616" cy="304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7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FA53-7EF3-3D41-553D-B5FA6897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ea typeface="Calibri Light"/>
                <a:cs typeface="Calibri Light"/>
              </a:rPr>
              <a:t>Table of </a:t>
            </a:r>
            <a:r>
              <a:rPr lang="es-ES" b="1" dirty="0" err="1">
                <a:ea typeface="Calibri Light"/>
                <a:cs typeface="Calibri Light"/>
              </a:rPr>
              <a:t>contents</a:t>
            </a:r>
            <a:endParaRPr lang="es-ES" b="1" dirty="0">
              <a:ea typeface="Calibri Light"/>
              <a:cs typeface="Calibri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2074B4-DEF0-1B99-26C6-A8767568B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3257"/>
            <a:ext cx="10972800" cy="37232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>
              <a:spcAft>
                <a:spcPts val="500"/>
              </a:spcAft>
            </a:pPr>
            <a:r>
              <a:rPr lang="es-ES" sz="2000" dirty="0" err="1" smtClean="0">
                <a:ea typeface="Calibri"/>
              </a:rPr>
              <a:t>Introduction</a:t>
            </a:r>
            <a:endParaRPr lang="es-ES" sz="2000" dirty="0" smtClean="0">
              <a:ea typeface="Calibri"/>
            </a:endParaRPr>
          </a:p>
          <a:p>
            <a:pPr lvl="1">
              <a:spcAft>
                <a:spcPts val="500"/>
              </a:spcAft>
            </a:pPr>
            <a:r>
              <a:rPr lang="es-ES" sz="2000" dirty="0" smtClean="0">
                <a:ea typeface="Calibri"/>
              </a:rPr>
              <a:t>Experimental </a:t>
            </a:r>
            <a:r>
              <a:rPr lang="es-ES" sz="2000" dirty="0" err="1" smtClean="0">
                <a:ea typeface="Calibri"/>
              </a:rPr>
              <a:t>setup</a:t>
            </a:r>
            <a:endParaRPr lang="es-ES" sz="2000" dirty="0" smtClean="0">
              <a:ea typeface="Calibri"/>
            </a:endParaRPr>
          </a:p>
          <a:p>
            <a:pPr lvl="1">
              <a:spcAft>
                <a:spcPts val="500"/>
              </a:spcAft>
            </a:pPr>
            <a:r>
              <a:rPr lang="es-ES" sz="2000" dirty="0" smtClean="0">
                <a:ea typeface="Calibri"/>
              </a:rPr>
              <a:t>Data </a:t>
            </a:r>
            <a:r>
              <a:rPr lang="es-ES" sz="2000" dirty="0" err="1" smtClean="0">
                <a:ea typeface="Calibri"/>
              </a:rPr>
              <a:t>analysis</a:t>
            </a:r>
            <a:endParaRPr lang="es-ES" sz="2000" dirty="0" smtClean="0">
              <a:ea typeface="Calibri"/>
            </a:endParaRPr>
          </a:p>
          <a:p>
            <a:pPr lvl="1">
              <a:spcAft>
                <a:spcPts val="500"/>
              </a:spcAft>
            </a:pPr>
            <a:r>
              <a:rPr lang="es-ES" sz="2000" dirty="0" err="1" smtClean="0">
                <a:ea typeface="Calibri"/>
              </a:rPr>
              <a:t>Results</a:t>
            </a:r>
            <a:endParaRPr lang="es-ES" sz="2000" dirty="0" smtClean="0">
              <a:ea typeface="Calibri"/>
            </a:endParaRPr>
          </a:p>
          <a:p>
            <a:pPr lvl="1">
              <a:spcAft>
                <a:spcPts val="500"/>
              </a:spcAft>
            </a:pPr>
            <a:r>
              <a:rPr lang="es-ES" sz="2000" dirty="0" smtClean="0">
                <a:ea typeface="Calibri"/>
              </a:rPr>
              <a:t>Final </a:t>
            </a:r>
            <a:r>
              <a:rPr lang="es-ES" sz="2000" dirty="0" err="1" smtClean="0">
                <a:ea typeface="Calibri"/>
              </a:rPr>
              <a:t>remarks</a:t>
            </a:r>
            <a:endParaRPr lang="es-ES" sz="2000" dirty="0" smtClean="0">
              <a:ea typeface="Calibri"/>
            </a:endParaRPr>
          </a:p>
          <a:p>
            <a:endParaRPr lang="es-ES" dirty="0">
              <a:ea typeface="Calibri"/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4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cs typeface="Calibri Light"/>
              </a:rPr>
              <a:t>Neutron</a:t>
            </a:r>
            <a:r>
              <a:rPr lang="es-ES" dirty="0">
                <a:cs typeface="Calibri Light"/>
              </a:rPr>
              <a:t> </a:t>
            </a:r>
            <a:r>
              <a:rPr lang="es-ES" dirty="0" err="1">
                <a:cs typeface="Calibri Light"/>
              </a:rPr>
              <a:t>energy</a:t>
            </a:r>
            <a:r>
              <a:rPr lang="es-ES" dirty="0">
                <a:cs typeface="Calibri Light"/>
              </a:rPr>
              <a:t> </a:t>
            </a:r>
            <a:r>
              <a:rPr lang="es-ES" dirty="0" err="1">
                <a:cs typeface="Calibri Light"/>
              </a:rPr>
              <a:t>distributions</a:t>
            </a:r>
            <a:r>
              <a:rPr lang="es-ES" dirty="0" smtClean="0">
                <a:cs typeface="Calibri Light"/>
              </a:rPr>
              <a:t>: </a:t>
            </a:r>
            <a:r>
              <a:rPr lang="es-ES" dirty="0" err="1" smtClean="0">
                <a:cs typeface="Calibri Light"/>
              </a:rPr>
              <a:t>all</a:t>
            </a:r>
            <a:r>
              <a:rPr lang="es-ES" dirty="0" smtClean="0">
                <a:cs typeface="Calibri Light"/>
              </a:rPr>
              <a:t> </a:t>
            </a:r>
            <a:r>
              <a:rPr lang="es-ES" dirty="0" err="1" smtClean="0">
                <a:cs typeface="Calibri Light"/>
              </a:rPr>
              <a:t>energies</a:t>
            </a:r>
            <a:r>
              <a:rPr lang="es-ES" dirty="0" smtClean="0">
                <a:cs typeface="Calibri Light"/>
              </a:rPr>
              <a:t> (</a:t>
            </a:r>
            <a:r>
              <a:rPr lang="es-ES" dirty="0" err="1" smtClean="0">
                <a:cs typeface="Calibri Light"/>
              </a:rPr>
              <a:t>angle</a:t>
            </a:r>
            <a:r>
              <a:rPr lang="es-ES" dirty="0" smtClean="0">
                <a:cs typeface="Calibri Light"/>
              </a:rPr>
              <a:t> = 0º)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477E3-E814-4DEE-97E8-952D7A60E290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492842" y="5511391"/>
                <a:ext cx="928226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dirty="0"/>
                  <a:t>Higher </a:t>
                </a:r>
                <a:r>
                  <a:rPr lang="es-ES" dirty="0" err="1"/>
                  <a:t>neutron</a:t>
                </a:r>
                <a:r>
                  <a:rPr lang="es-ES" dirty="0"/>
                  <a:t> </a:t>
                </a:r>
                <a:r>
                  <a:rPr lang="es-ES" dirty="0" err="1"/>
                  <a:t>energy</a:t>
                </a:r>
                <a:r>
                  <a:rPr lang="es-ES" dirty="0"/>
                  <a:t> and </a:t>
                </a:r>
                <a:r>
                  <a:rPr lang="es-ES" dirty="0" err="1"/>
                  <a:t>yield</a:t>
                </a:r>
                <a:r>
                  <a:rPr lang="es-ES" dirty="0"/>
                  <a:t> </a:t>
                </a:r>
                <a:r>
                  <a:rPr lang="es-ES" dirty="0" err="1"/>
                  <a:t>with</a:t>
                </a:r>
                <a:r>
                  <a:rPr lang="es-ES" dirty="0"/>
                  <a:t> </a:t>
                </a:r>
                <a:r>
                  <a:rPr lang="es-ES" dirty="0" err="1"/>
                  <a:t>higher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s-ES" dirty="0" smtClean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dirty="0" err="1" smtClean="0"/>
                  <a:t>Maximum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neutron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energy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corresponds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with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the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minimun</a:t>
                </a:r>
                <a:r>
                  <a:rPr lang="es-ES" dirty="0" smtClean="0"/>
                  <a:t> TOF per </a:t>
                </a:r>
                <a:r>
                  <a:rPr lang="es-ES" dirty="0" err="1" smtClean="0"/>
                  <a:t>each</a:t>
                </a:r>
                <a:r>
                  <a:rPr lang="es-E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s-ES" dirty="0" smtClean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s-ES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42" y="5511391"/>
                <a:ext cx="9282269" cy="923330"/>
              </a:xfrm>
              <a:prstGeom prst="rect">
                <a:avLst/>
              </a:prstGeom>
              <a:blipFill>
                <a:blip r:embed="rId2"/>
                <a:stretch>
                  <a:fillRect l="-460" t="-32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" y="1295400"/>
            <a:ext cx="6016024" cy="41021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75" y="1295400"/>
            <a:ext cx="6016025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cs typeface="Calibri Light"/>
              </a:rPr>
              <a:t>Neutron</a:t>
            </a:r>
            <a:r>
              <a:rPr lang="es-ES" dirty="0">
                <a:cs typeface="Calibri Light"/>
              </a:rPr>
              <a:t> </a:t>
            </a:r>
            <a:r>
              <a:rPr lang="es-ES" dirty="0" err="1">
                <a:cs typeface="Calibri Light"/>
              </a:rPr>
              <a:t>energy</a:t>
            </a:r>
            <a:r>
              <a:rPr lang="es-ES" dirty="0">
                <a:cs typeface="Calibri Light"/>
              </a:rPr>
              <a:t> </a:t>
            </a:r>
            <a:r>
              <a:rPr lang="es-ES" dirty="0" err="1">
                <a:cs typeface="Calibri Light"/>
              </a:rPr>
              <a:t>distributions</a:t>
            </a:r>
            <a:r>
              <a:rPr lang="es-ES" dirty="0" smtClean="0">
                <a:cs typeface="Calibri Light"/>
              </a:rPr>
              <a:t>: </a:t>
            </a:r>
            <a:r>
              <a:rPr lang="es-ES" dirty="0" err="1" smtClean="0">
                <a:cs typeface="Calibri Light"/>
              </a:rPr>
              <a:t>structures</a:t>
            </a:r>
            <a:r>
              <a:rPr lang="es-ES" dirty="0">
                <a:cs typeface="Calibri Light"/>
              </a:rPr>
              <a:t> (</a:t>
            </a:r>
            <a:r>
              <a:rPr lang="es-ES" dirty="0" err="1">
                <a:cs typeface="Calibri Light"/>
              </a:rPr>
              <a:t>angle</a:t>
            </a:r>
            <a:r>
              <a:rPr lang="es-ES" dirty="0">
                <a:cs typeface="Calibri Light"/>
              </a:rPr>
              <a:t> = 0º)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477E3-E814-4DEE-97E8-952D7A60E290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609599" y="5612235"/>
                <a:ext cx="10489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dirty="0" err="1" smtClean="0"/>
                  <a:t>Different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structures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due</a:t>
                </a:r>
                <a:r>
                  <a:rPr lang="es-ES" dirty="0" smtClean="0"/>
                  <a:t> to </a:t>
                </a:r>
                <a:r>
                  <a:rPr lang="es-ES" dirty="0" err="1" smtClean="0"/>
                  <a:t>the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population</a:t>
                </a:r>
                <a:r>
                  <a:rPr lang="es-ES" dirty="0" smtClean="0"/>
                  <a:t> </a:t>
                </a:r>
                <a:r>
                  <a:rPr lang="es-ES" dirty="0"/>
                  <a:t>of </a:t>
                </a:r>
                <a:r>
                  <a:rPr lang="es-ES" dirty="0" err="1"/>
                  <a:t>different</a:t>
                </a:r>
                <a:r>
                  <a:rPr lang="es-ES" dirty="0"/>
                  <a:t> </a:t>
                </a:r>
                <a:r>
                  <a:rPr lang="es-ES" dirty="0" err="1"/>
                  <a:t>excited</a:t>
                </a:r>
                <a:r>
                  <a:rPr lang="es-ES" dirty="0"/>
                  <a:t> </a:t>
                </a:r>
                <a:r>
                  <a:rPr lang="es-ES" dirty="0" err="1"/>
                  <a:t>states</a:t>
                </a:r>
                <a:r>
                  <a:rPr lang="es-ES" dirty="0"/>
                  <a:t> of </a:t>
                </a:r>
                <a:r>
                  <a:rPr lang="es-ES" baseline="30000" dirty="0"/>
                  <a:t>30</a:t>
                </a:r>
                <a:r>
                  <a:rPr lang="es-ES" dirty="0"/>
                  <a:t>P </a:t>
                </a:r>
                <a:r>
                  <a:rPr lang="es-ES" dirty="0" err="1" smtClean="0"/>
                  <a:t>for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different</a:t>
                </a:r>
                <a:r>
                  <a:rPr lang="es-E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5612235"/>
                <a:ext cx="10489112" cy="369332"/>
              </a:xfrm>
              <a:prstGeom prst="rect">
                <a:avLst/>
              </a:prstGeom>
              <a:blipFill>
                <a:blip r:embed="rId2"/>
                <a:stretch>
                  <a:fillRect l="-349" t="-10000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15" y="769549"/>
            <a:ext cx="7165281" cy="47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0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FA53-7EF3-3D41-553D-B5FA6897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ea typeface="Calibri Light"/>
                <a:cs typeface="Calibri Light"/>
              </a:rPr>
              <a:t>Table of </a:t>
            </a:r>
            <a:r>
              <a:rPr lang="es-ES" b="1" dirty="0" err="1">
                <a:ea typeface="Calibri Light"/>
                <a:cs typeface="Calibri Light"/>
              </a:rPr>
              <a:t>contents</a:t>
            </a:r>
            <a:endParaRPr lang="es-ES" b="1" dirty="0">
              <a:ea typeface="Calibri Light"/>
              <a:cs typeface="Calibri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2074B4-DEF0-1B99-26C6-A8767568B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3257"/>
            <a:ext cx="10972800" cy="37232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>
              <a:spcAft>
                <a:spcPts val="500"/>
              </a:spcAft>
            </a:pP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Introduction</a:t>
            </a:r>
            <a:endParaRPr lang="es-ES" sz="2000" dirty="0" smtClean="0">
              <a:solidFill>
                <a:schemeClr val="bg1">
                  <a:lumMod val="65000"/>
                </a:schemeClr>
              </a:solidFill>
              <a:ea typeface="Calibri"/>
            </a:endParaRPr>
          </a:p>
          <a:p>
            <a:pPr lvl="1">
              <a:spcAft>
                <a:spcPts val="500"/>
              </a:spcAft>
            </a:pP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Experimental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setup</a:t>
            </a:r>
            <a:endParaRPr lang="es-ES" sz="2000" dirty="0" smtClean="0">
              <a:solidFill>
                <a:schemeClr val="bg1">
                  <a:lumMod val="65000"/>
                </a:schemeClr>
              </a:solidFill>
              <a:ea typeface="Calibri"/>
            </a:endParaRPr>
          </a:p>
          <a:p>
            <a:pPr lvl="1">
              <a:spcAft>
                <a:spcPts val="500"/>
              </a:spcAft>
            </a:pP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Data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analysis</a:t>
            </a:r>
            <a:endParaRPr lang="es-ES" sz="2000" dirty="0" smtClean="0">
              <a:solidFill>
                <a:schemeClr val="bg1">
                  <a:lumMod val="65000"/>
                </a:schemeClr>
              </a:solidFill>
              <a:ea typeface="Calibri"/>
            </a:endParaRPr>
          </a:p>
          <a:p>
            <a:pPr lvl="1">
              <a:spcAft>
                <a:spcPts val="500"/>
              </a:spcAft>
            </a:pP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Results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 </a:t>
            </a:r>
          </a:p>
          <a:p>
            <a:pPr lvl="1">
              <a:spcAft>
                <a:spcPts val="500"/>
              </a:spcAft>
            </a:pPr>
            <a:r>
              <a:rPr lang="es-ES" sz="2000" dirty="0" smtClean="0">
                <a:solidFill>
                  <a:srgbClr val="FF0000"/>
                </a:solidFill>
                <a:ea typeface="Calibri"/>
              </a:rPr>
              <a:t>Final </a:t>
            </a:r>
            <a:r>
              <a:rPr lang="es-ES" sz="2000" dirty="0" err="1" smtClean="0">
                <a:solidFill>
                  <a:srgbClr val="FF0000"/>
                </a:solidFill>
                <a:ea typeface="Calibri"/>
              </a:rPr>
              <a:t>remarks</a:t>
            </a:r>
            <a:endParaRPr lang="es-ES" sz="2000" dirty="0" smtClean="0">
              <a:solidFill>
                <a:srgbClr val="FF0000"/>
              </a:solidFill>
              <a:ea typeface="Calibri"/>
            </a:endParaRPr>
          </a:p>
          <a:p>
            <a:endParaRPr lang="es-ES" dirty="0">
              <a:ea typeface="Calibri"/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1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C6F11-F8AF-5A46-87E8-61FD6AA62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FD3CAC-62E6-C0BD-9838-F49E5379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ea typeface="Calibri Light"/>
                <a:cs typeface="Calibri Light"/>
              </a:rPr>
              <a:t>Final </a:t>
            </a:r>
            <a:r>
              <a:rPr lang="es-ES" b="1" dirty="0" err="1" smtClean="0">
                <a:ea typeface="Calibri Light"/>
                <a:cs typeface="Calibri Light"/>
              </a:rPr>
              <a:t>remarks</a:t>
            </a:r>
            <a:endParaRPr lang="es-E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9E9D5EAD-8F9B-766D-1A8E-A50868141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3230" y="1186019"/>
                <a:ext cx="10515600" cy="5030787"/>
              </a:xfrm>
            </p:spPr>
            <p:txBody>
              <a:bodyPr anchor="ctr">
                <a:noAutofit/>
              </a:bodyPr>
              <a:lstStyle/>
              <a:p>
                <a:pPr algn="just">
                  <a:lnSpc>
                    <a:spcPct val="100000"/>
                  </a:lnSpc>
                </a:pPr>
                <a:r>
                  <a:rPr lang="en-US" sz="2000" dirty="0" smtClean="0"/>
                  <a:t>First measurements </a:t>
                </a:r>
                <a:r>
                  <a:rPr lang="en-US" sz="2000" dirty="0" smtClean="0">
                    <a:ea typeface="+mn-lt"/>
                    <a:cs typeface="+mn-lt"/>
                  </a:rPr>
                  <a:t>of the (</a:t>
                </a:r>
                <a:r>
                  <a:rPr lang="es-ES" sz="2000" dirty="0">
                    <a:ea typeface="+mn-lt"/>
                    <a:cs typeface="+mn-lt"/>
                  </a:rPr>
                  <a:t>α</a:t>
                </a:r>
                <a:r>
                  <a:rPr lang="en-US" sz="2000" dirty="0" smtClean="0">
                    <a:ea typeface="+mn-lt"/>
                    <a:cs typeface="+mn-lt"/>
                  </a:rPr>
                  <a:t>,</a:t>
                </a:r>
                <a:r>
                  <a:rPr lang="en-US" sz="2000" dirty="0" err="1" smtClean="0">
                    <a:ea typeface="+mn-lt"/>
                    <a:cs typeface="+mn-lt"/>
                  </a:rPr>
                  <a:t>xn</a:t>
                </a:r>
                <a:r>
                  <a:rPr lang="en-US" sz="2000" dirty="0">
                    <a:ea typeface="+mn-lt"/>
                    <a:cs typeface="+mn-lt"/>
                  </a:rPr>
                  <a:t>)</a:t>
                </a:r>
                <a:r>
                  <a:rPr lang="en-US" sz="2000" dirty="0"/>
                  <a:t> reaction </a:t>
                </a:r>
                <a:r>
                  <a:rPr lang="en-US" sz="2000" dirty="0" smtClean="0"/>
                  <a:t>on </a:t>
                </a:r>
                <a:r>
                  <a:rPr lang="en-US" sz="2000" dirty="0"/>
                  <a:t>a thick </a:t>
                </a:r>
                <a:r>
                  <a:rPr lang="en-US" sz="2000" baseline="30000" dirty="0"/>
                  <a:t>27</a:t>
                </a:r>
                <a:r>
                  <a:rPr lang="en-US" sz="2000" dirty="0"/>
                  <a:t>Al target </a:t>
                </a:r>
                <a:r>
                  <a:rPr lang="en-US" sz="2000" dirty="0" smtClean="0"/>
                  <a:t>with MONSTER </a:t>
                </a:r>
                <a:r>
                  <a:rPr lang="en-US" sz="2000" dirty="0"/>
                  <a:t>at </a:t>
                </a:r>
                <a:r>
                  <a:rPr lang="en-US" sz="2000" dirty="0" smtClean="0"/>
                  <a:t>the Centro </a:t>
                </a:r>
                <a:r>
                  <a:rPr lang="en-US" sz="2000" dirty="0"/>
                  <a:t>Nacional de </a:t>
                </a:r>
                <a:r>
                  <a:rPr lang="en-US" sz="2000" dirty="0" err="1"/>
                  <a:t>Aceleradores</a:t>
                </a:r>
                <a:r>
                  <a:rPr lang="en-US" sz="2000" dirty="0"/>
                  <a:t> (CNA</a:t>
                </a:r>
                <a:r>
                  <a:rPr lang="en-US" sz="2000" dirty="0" smtClean="0"/>
                  <a:t>)</a:t>
                </a:r>
              </a:p>
              <a:p>
                <a:pPr lvl="1" algn="just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l-GR" sz="2000" dirty="0" smtClean="0"/>
                  <a:t>α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energies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from</a:t>
                </a:r>
                <a:r>
                  <a:rPr lang="es-ES" sz="2000" dirty="0" smtClean="0"/>
                  <a:t> 5.5 </a:t>
                </a:r>
                <a:r>
                  <a:rPr lang="es-ES" sz="2000" dirty="0" err="1" smtClean="0"/>
                  <a:t>MeV</a:t>
                </a:r>
                <a:r>
                  <a:rPr lang="es-ES" sz="2000" dirty="0" smtClean="0"/>
                  <a:t> to 8.5 </a:t>
                </a:r>
                <a:r>
                  <a:rPr lang="es-ES" sz="2000" dirty="0" err="1" smtClean="0"/>
                  <a:t>MeV</a:t>
                </a:r>
                <a:r>
                  <a:rPr lang="es-ES" sz="2000" dirty="0" smtClean="0"/>
                  <a:t>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ES" sz="2000" dirty="0" smtClean="0"/>
                  <a:t> </a:t>
                </a:r>
                <a:r>
                  <a:rPr lang="es-ES" sz="2000" dirty="0" smtClean="0">
                    <a:solidFill>
                      <a:srgbClr val="FF0000"/>
                    </a:solidFill>
                  </a:rPr>
                  <a:t>6 new </a:t>
                </a:r>
                <a:r>
                  <a:rPr lang="es-ES" sz="2000" dirty="0" err="1" smtClean="0">
                    <a:solidFill>
                      <a:srgbClr val="FF0000"/>
                    </a:solidFill>
                  </a:rPr>
                  <a:t>energy</a:t>
                </a:r>
                <a:r>
                  <a:rPr lang="es-E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s-ES" sz="2000" dirty="0" err="1" smtClean="0">
                    <a:solidFill>
                      <a:srgbClr val="FF0000"/>
                    </a:solidFill>
                  </a:rPr>
                  <a:t>spectra</a:t>
                </a:r>
                <a:r>
                  <a:rPr lang="es-E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s-ES" sz="2000" dirty="0" err="1" smtClean="0">
                    <a:solidFill>
                      <a:srgbClr val="FF0000"/>
                    </a:solidFill>
                  </a:rPr>
                  <a:t>measured</a:t>
                </a:r>
                <a:r>
                  <a:rPr lang="es-ES" sz="2000" dirty="0">
                    <a:solidFill>
                      <a:srgbClr val="FF0000"/>
                    </a:solidFill>
                  </a:rPr>
                  <a:t>!</a:t>
                </a:r>
                <a:r>
                  <a:rPr lang="es-ES" sz="2000" dirty="0" smtClean="0">
                    <a:solidFill>
                      <a:srgbClr val="FF0000"/>
                    </a:solidFill>
                  </a:rPr>
                  <a:t> </a:t>
                </a:r>
                <a:endParaRPr lang="es-ES" sz="2000" dirty="0"/>
              </a:p>
              <a:p>
                <a:pPr algn="just">
                  <a:lnSpc>
                    <a:spcPct val="100000"/>
                  </a:lnSpc>
                </a:pPr>
                <a:r>
                  <a:rPr lang="en-US" sz="2000" dirty="0" smtClean="0"/>
                  <a:t>Clean TOF spectra obtained after neutron selection</a:t>
                </a:r>
              </a:p>
              <a:p>
                <a:pPr algn="just"/>
                <a:r>
                  <a:rPr lang="en-US" sz="2000" dirty="0" smtClean="0"/>
                  <a:t>Neutron spectra have been obtained </a:t>
                </a:r>
                <a:r>
                  <a:rPr lang="en-US" sz="2000" dirty="0"/>
                  <a:t>and </a:t>
                </a:r>
                <a:r>
                  <a:rPr lang="en-US" sz="2000" dirty="0" smtClean="0"/>
                  <a:t>compared to </a:t>
                </a:r>
                <a:r>
                  <a:rPr lang="en-US" sz="2000" dirty="0"/>
                  <a:t>existing </a:t>
                </a:r>
                <a:r>
                  <a:rPr lang="en-US" sz="2000" dirty="0" smtClean="0"/>
                  <a:t>data</a:t>
                </a:r>
              </a:p>
              <a:p>
                <a:pPr algn="just"/>
                <a:r>
                  <a:rPr lang="en-US" sz="2000" dirty="0" smtClean="0"/>
                  <a:t>Study of the angular distribution started</a:t>
                </a:r>
              </a:p>
              <a:p>
                <a:pPr algn="just"/>
                <a:r>
                  <a:rPr lang="en-US" sz="2000" dirty="0"/>
                  <a:t>Uncertainty analysis of the results is </a:t>
                </a:r>
                <a:r>
                  <a:rPr lang="en-US" sz="2000" dirty="0" smtClean="0"/>
                  <a:t>ongoing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sz="2000" dirty="0" smtClean="0"/>
              </a:p>
              <a:p>
                <a:pPr algn="just">
                  <a:lnSpc>
                    <a:spcPct val="100000"/>
                  </a:lnSpc>
                </a:pPr>
                <a:r>
                  <a:rPr lang="en-US" sz="2000" dirty="0" smtClean="0"/>
                  <a:t>Future work:</a:t>
                </a:r>
              </a:p>
              <a:p>
                <a:pPr lvl="1" algn="just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 smtClean="0"/>
                  <a:t>Repeat the experiment at CMAM</a:t>
                </a:r>
                <a:endParaRPr lang="en-US" sz="2000" dirty="0"/>
              </a:p>
              <a:p>
                <a:pPr lvl="1" algn="just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 smtClean="0"/>
                  <a:t>Study other </a:t>
                </a:r>
                <a:r>
                  <a:rPr lang="en-US" sz="2000" dirty="0" smtClean="0">
                    <a:ea typeface="+mn-lt"/>
                    <a:cs typeface="+mn-lt"/>
                  </a:rPr>
                  <a:t>(</a:t>
                </a:r>
                <a:r>
                  <a:rPr lang="es-ES" sz="2000" dirty="0">
                    <a:ea typeface="+mn-lt"/>
                    <a:cs typeface="+mn-lt"/>
                  </a:rPr>
                  <a:t>α</a:t>
                </a:r>
                <a:r>
                  <a:rPr lang="en-US" sz="2000" dirty="0" smtClean="0">
                    <a:ea typeface="+mn-lt"/>
                    <a:cs typeface="+mn-lt"/>
                  </a:rPr>
                  <a:t>,</a:t>
                </a:r>
                <a:r>
                  <a:rPr lang="en-US" sz="2000" dirty="0" err="1" smtClean="0">
                    <a:ea typeface="+mn-lt"/>
                    <a:cs typeface="+mn-lt"/>
                  </a:rPr>
                  <a:t>xn</a:t>
                </a:r>
                <a:r>
                  <a:rPr lang="en-US" sz="2000" dirty="0">
                    <a:ea typeface="+mn-lt"/>
                    <a:cs typeface="+mn-lt"/>
                  </a:rPr>
                  <a:t>)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reactions with other isotope targets, e.g., </a:t>
                </a:r>
                <a:r>
                  <a:rPr lang="en-US" sz="2000" baseline="30000" dirty="0" smtClean="0"/>
                  <a:t>9</a:t>
                </a:r>
                <a:r>
                  <a:rPr lang="en-US" sz="2000" dirty="0" smtClean="0"/>
                  <a:t>Be</a:t>
                </a:r>
                <a:endParaRPr lang="en-US" sz="2000" dirty="0"/>
              </a:p>
              <a:p>
                <a:pPr algn="just">
                  <a:lnSpc>
                    <a:spcPct val="100000"/>
                  </a:lnSpc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9E9D5EAD-8F9B-766D-1A8E-A50868141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3230" y="1186019"/>
                <a:ext cx="10515600" cy="5030787"/>
              </a:xfrm>
              <a:blipFill>
                <a:blip r:embed="rId2"/>
                <a:stretch>
                  <a:fillRect l="-522" r="-63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96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 smtClean="0"/>
              <a:t>Thanks</a:t>
            </a:r>
            <a:r>
              <a:rPr lang="es-ES" b="1" dirty="0" smtClean="0"/>
              <a:t> </a:t>
            </a:r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your</a:t>
            </a:r>
            <a:r>
              <a:rPr lang="es-ES" b="1" dirty="0" smtClean="0"/>
              <a:t> </a:t>
            </a:r>
            <a:r>
              <a:rPr lang="es-ES" b="1" dirty="0" err="1" smtClean="0"/>
              <a:t>attention</a:t>
            </a:r>
            <a:endParaRPr lang="es-ES" b="1" dirty="0"/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F8B4BFF5-12D5-1577-4D18-9D274CB52D2A}"/>
              </a:ext>
            </a:extLst>
          </p:cNvPr>
          <p:cNvSpPr txBox="1"/>
          <p:nvPr/>
        </p:nvSpPr>
        <p:spPr>
          <a:xfrm>
            <a:off x="437707" y="3193223"/>
            <a:ext cx="11316584" cy="14157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b="1" dirty="0" smtClean="0"/>
              <a:t>MANY collaborators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 smtClean="0"/>
              <a:t>V</a:t>
            </a:r>
            <a:r>
              <a:rPr lang="en-US" sz="1200" dirty="0"/>
              <a:t>. Alcayne</a:t>
            </a:r>
            <a:r>
              <a:rPr lang="en-US" sz="1200" baseline="30000" dirty="0"/>
              <a:t>6</a:t>
            </a:r>
            <a:r>
              <a:rPr lang="en-US" sz="1200" dirty="0"/>
              <a:t>, A. Algora</a:t>
            </a:r>
            <a:r>
              <a:rPr lang="en-US" sz="1200" baseline="30000" dirty="0"/>
              <a:t>2</a:t>
            </a:r>
            <a:r>
              <a:rPr lang="en-US" sz="1200" dirty="0"/>
              <a:t>, O. Alonso-Sañudo</a:t>
            </a:r>
            <a:r>
              <a:rPr lang="en-US" sz="1200" baseline="30000" dirty="0"/>
              <a:t>3</a:t>
            </a:r>
            <a:r>
              <a:rPr lang="en-US" sz="1200" dirty="0"/>
              <a:t>, G. Auñón</a:t>
            </a:r>
            <a:r>
              <a:rPr lang="en-US" sz="1200" baseline="30000" dirty="0"/>
              <a:t>7,8</a:t>
            </a:r>
            <a:r>
              <a:rPr lang="en-US" sz="1200" dirty="0"/>
              <a:t>, D. Bachiller-Perea</a:t>
            </a:r>
            <a:r>
              <a:rPr lang="en-US" sz="1200" baseline="30000" dirty="0"/>
              <a:t>6</a:t>
            </a:r>
            <a:r>
              <a:rPr lang="en-US" sz="1200" dirty="0"/>
              <a:t>, J. Balibrea-Correa</a:t>
            </a:r>
            <a:r>
              <a:rPr lang="en-US" sz="1200" baseline="30000" dirty="0"/>
              <a:t>2</a:t>
            </a:r>
            <a:r>
              <a:rPr lang="en-US" sz="1200" dirty="0"/>
              <a:t>, J. Benito</a:t>
            </a:r>
            <a:r>
              <a:rPr lang="en-US" sz="1200" baseline="30000" dirty="0"/>
              <a:t>3</a:t>
            </a:r>
            <a:r>
              <a:rPr lang="en-US" sz="1200" dirty="0"/>
              <a:t>, M. J. G. Borge</a:t>
            </a:r>
            <a:r>
              <a:rPr lang="en-US" sz="1200" baseline="30000" dirty="0"/>
              <a:t>5,4</a:t>
            </a:r>
            <a:r>
              <a:rPr lang="en-US" sz="1200" dirty="0"/>
              <a:t>, J. A. Briz</a:t>
            </a:r>
            <a:r>
              <a:rPr lang="en-US" sz="1200" baseline="30000" dirty="0"/>
              <a:t>3</a:t>
            </a:r>
            <a:r>
              <a:rPr lang="en-US" sz="1200" dirty="0"/>
              <a:t>, F. Calviño</a:t>
            </a:r>
            <a:r>
              <a:rPr lang="en-US" sz="1200" baseline="30000" dirty="0"/>
              <a:t>1</a:t>
            </a:r>
            <a:r>
              <a:rPr lang="en-US" sz="1200" dirty="0"/>
              <a:t>, D. Cano-Ott</a:t>
            </a:r>
            <a:r>
              <a:rPr lang="en-US" sz="1200" baseline="30000" dirty="0"/>
              <a:t>6</a:t>
            </a:r>
            <a:r>
              <a:rPr lang="en-US" sz="1200" dirty="0"/>
              <a:t>, G. Cortés</a:t>
            </a:r>
            <a:r>
              <a:rPr lang="en-US" sz="1200" baseline="30000" dirty="0"/>
              <a:t>1</a:t>
            </a:r>
            <a:r>
              <a:rPr lang="en-US" sz="1200" dirty="0"/>
              <a:t>, A. De Blas</a:t>
            </a:r>
            <a:r>
              <a:rPr lang="en-US" sz="1200" baseline="30000" dirty="0"/>
              <a:t>1</a:t>
            </a:r>
            <a:r>
              <a:rPr lang="en-US" sz="1200" dirty="0"/>
              <a:t>, C. Domingo-Pardo</a:t>
            </a:r>
            <a:r>
              <a:rPr lang="en-US" sz="1200" baseline="30000" dirty="0"/>
              <a:t>2</a:t>
            </a:r>
            <a:r>
              <a:rPr lang="en-US" sz="1200" dirty="0"/>
              <a:t>, A. Espinosa</a:t>
            </a:r>
            <a:r>
              <a:rPr lang="en-US" sz="1200" baseline="30000" dirty="0"/>
              <a:t>3</a:t>
            </a:r>
            <a:r>
              <a:rPr lang="en-US" sz="1200" dirty="0"/>
              <a:t>, B. Fernández</a:t>
            </a:r>
            <a:r>
              <a:rPr lang="en-US" sz="1200" baseline="30000" dirty="0"/>
              <a:t>7,8</a:t>
            </a:r>
            <a:r>
              <a:rPr lang="en-US" sz="1200" dirty="0"/>
              <a:t>, L. M. Fraile</a:t>
            </a:r>
            <a:r>
              <a:rPr lang="en-US" sz="1200" baseline="30000" dirty="0"/>
              <a:t>3</a:t>
            </a:r>
            <a:r>
              <a:rPr lang="en-US" sz="1200" dirty="0"/>
              <a:t>, G. Garcia</a:t>
            </a:r>
            <a:r>
              <a:rPr lang="en-US" sz="1200" baseline="30000" dirty="0"/>
              <a:t>4</a:t>
            </a:r>
            <a:r>
              <a:rPr lang="en-US" sz="1200" dirty="0"/>
              <a:t>, R. García</a:t>
            </a:r>
            <a:r>
              <a:rPr lang="en-US" sz="1200" baseline="30000" dirty="0"/>
              <a:t>1</a:t>
            </a:r>
            <a:r>
              <a:rPr lang="en-US" sz="1200" dirty="0"/>
              <a:t>, V. García Tavora</a:t>
            </a:r>
            <a:r>
              <a:rPr lang="en-US" sz="1200" baseline="30000" dirty="0"/>
              <a:t>4</a:t>
            </a:r>
            <a:r>
              <a:rPr lang="en-US" sz="1200" dirty="0"/>
              <a:t>, J Gómez-Camacho</a:t>
            </a:r>
            <a:r>
              <a:rPr lang="en-US" sz="1200" baseline="30000" dirty="0"/>
              <a:t>7,8</a:t>
            </a:r>
            <a:r>
              <a:rPr lang="en-US" sz="1200" dirty="0"/>
              <a:t>, E. M. González-Romero</a:t>
            </a:r>
            <a:r>
              <a:rPr lang="en-US" sz="1200" baseline="30000" dirty="0"/>
              <a:t>6</a:t>
            </a:r>
            <a:r>
              <a:rPr lang="en-US" sz="1200" dirty="0"/>
              <a:t>, C. Guerrero</a:t>
            </a:r>
            <a:r>
              <a:rPr lang="en-US" sz="1200" baseline="30000" dirty="0"/>
              <a:t>7,8</a:t>
            </a:r>
            <a:r>
              <a:rPr lang="en-US" sz="1200" dirty="0"/>
              <a:t>, A. Illana</a:t>
            </a:r>
            <a:r>
              <a:rPr lang="en-US" sz="1200" baseline="30000" dirty="0"/>
              <a:t>3</a:t>
            </a:r>
            <a:r>
              <a:rPr lang="en-US" sz="1200" dirty="0"/>
              <a:t>, J. Lerendegui-Marco</a:t>
            </a:r>
            <a:r>
              <a:rPr lang="en-US" sz="1200" baseline="30000" dirty="0"/>
              <a:t>2</a:t>
            </a:r>
            <a:r>
              <a:rPr lang="en-US" sz="1200" dirty="0"/>
              <a:t>, </a:t>
            </a:r>
            <a:r>
              <a:rPr lang="en-US" sz="1200" b="1" dirty="0"/>
              <a:t>J. Llanes-Gamonoso</a:t>
            </a:r>
            <a:r>
              <a:rPr lang="en-US" sz="1200" b="1" baseline="30000" dirty="0"/>
              <a:t>6</a:t>
            </a:r>
            <a:r>
              <a:rPr lang="en-US" sz="1200" dirty="0"/>
              <a:t>, M. Llanos</a:t>
            </a:r>
            <a:r>
              <a:rPr lang="en-US" sz="1200" baseline="30000" dirty="0"/>
              <a:t>3</a:t>
            </a:r>
            <a:r>
              <a:rPr lang="en-US" sz="1200" dirty="0"/>
              <a:t>, T. Martínez</a:t>
            </a:r>
            <a:r>
              <a:rPr lang="en-US" sz="1200" baseline="30000" dirty="0"/>
              <a:t>6</a:t>
            </a:r>
            <a:r>
              <a:rPr lang="en-US" sz="1200" dirty="0"/>
              <a:t>, V. Martínez-Nouvilas</a:t>
            </a:r>
            <a:r>
              <a:rPr lang="en-US" sz="1200" baseline="30000" dirty="0"/>
              <a:t>3</a:t>
            </a:r>
            <a:r>
              <a:rPr lang="en-US" sz="1200" dirty="0"/>
              <a:t>, E. Mendoza</a:t>
            </a:r>
            <a:r>
              <a:rPr lang="en-US" sz="1200" baseline="30000" dirty="0"/>
              <a:t>6</a:t>
            </a:r>
            <a:r>
              <a:rPr lang="en-US" sz="1200" dirty="0"/>
              <a:t>, N. Mont-Geli</a:t>
            </a:r>
            <a:r>
              <a:rPr lang="en-US" sz="1200" baseline="30000" dirty="0"/>
              <a:t>1</a:t>
            </a:r>
            <a:r>
              <a:rPr lang="en-US" sz="1200" dirty="0"/>
              <a:t>, J. R. Murias</a:t>
            </a:r>
            <a:r>
              <a:rPr lang="en-US" sz="1200" baseline="30000" dirty="0"/>
              <a:t>3</a:t>
            </a:r>
            <a:r>
              <a:rPr lang="en-US" sz="1200" dirty="0"/>
              <a:t>, E. Nácher</a:t>
            </a:r>
            <a:r>
              <a:rPr lang="en-US" sz="1200" baseline="30000" dirty="0"/>
              <a:t>2</a:t>
            </a:r>
            <a:r>
              <a:rPr lang="en-US" sz="1200" dirty="0"/>
              <a:t>, A. Nerio Aguirre</a:t>
            </a:r>
            <a:r>
              <a:rPr lang="en-US" sz="1200" baseline="30000" dirty="0"/>
              <a:t>5</a:t>
            </a:r>
            <a:r>
              <a:rPr lang="en-US" sz="1200" dirty="0"/>
              <a:t>, V. V. O. Onecha</a:t>
            </a:r>
            <a:r>
              <a:rPr lang="en-US" sz="1200" baseline="30000" dirty="0"/>
              <a:t>3</a:t>
            </a:r>
            <a:r>
              <a:rPr lang="en-US" sz="1200" dirty="0"/>
              <a:t>, S. E. A. Orrigo</a:t>
            </a:r>
            <a:r>
              <a:rPr lang="en-US" sz="1200" baseline="30000" dirty="0"/>
              <a:t>2</a:t>
            </a:r>
            <a:r>
              <a:rPr lang="en-US" sz="1200" dirty="0"/>
              <a:t>, M. Pallàs</a:t>
            </a:r>
            <a:r>
              <a:rPr lang="en-US" sz="1200" baseline="30000" dirty="0"/>
              <a:t>1</a:t>
            </a:r>
            <a:r>
              <a:rPr lang="en-US" sz="1200" dirty="0"/>
              <a:t>, A. Perea</a:t>
            </a:r>
            <a:r>
              <a:rPr lang="en-US" sz="1200" baseline="30000" dirty="0"/>
              <a:t>5</a:t>
            </a:r>
            <a:r>
              <a:rPr lang="en-US" sz="1200" dirty="0"/>
              <a:t>, A. Pérez de </a:t>
            </a:r>
            <a:r>
              <a:rPr lang="en-US" sz="1200" dirty="0" smtClean="0"/>
              <a:t>Rada Fiol</a:t>
            </a:r>
            <a:r>
              <a:rPr lang="en-US" sz="1200" baseline="30000" dirty="0" smtClean="0"/>
              <a:t>6</a:t>
            </a:r>
            <a:r>
              <a:rPr lang="en-US" sz="1200" dirty="0"/>
              <a:t>, V. Pesudo</a:t>
            </a:r>
            <a:r>
              <a:rPr lang="en-US" sz="1200" baseline="30000" dirty="0"/>
              <a:t>6</a:t>
            </a:r>
            <a:r>
              <a:rPr lang="en-US" sz="1200" dirty="0"/>
              <a:t>, J. Plaza</a:t>
            </a:r>
            <a:r>
              <a:rPr lang="en-US" sz="1200" baseline="30000" dirty="0"/>
              <a:t>6</a:t>
            </a:r>
            <a:r>
              <a:rPr lang="en-US" sz="1200" dirty="0"/>
              <a:t>, J. M. Quesada</a:t>
            </a:r>
            <a:r>
              <a:rPr lang="en-US" sz="1200" baseline="30000" dirty="0"/>
              <a:t>7</a:t>
            </a:r>
            <a:r>
              <a:rPr lang="en-US" sz="1200" dirty="0"/>
              <a:t>, A. Sanchez-Caballero</a:t>
            </a:r>
            <a:r>
              <a:rPr lang="en-US" sz="1200" baseline="30000" dirty="0"/>
              <a:t>6</a:t>
            </a:r>
            <a:r>
              <a:rPr lang="en-US" sz="1200" dirty="0"/>
              <a:t>, V. Sánchez-Tembleque</a:t>
            </a:r>
            <a:r>
              <a:rPr lang="en-US" sz="1200" baseline="30000" dirty="0"/>
              <a:t>3</a:t>
            </a:r>
            <a:r>
              <a:rPr lang="en-US" sz="1200" dirty="0"/>
              <a:t>, R. Santorelli</a:t>
            </a:r>
            <a:r>
              <a:rPr lang="en-US" sz="1200" baseline="30000" dirty="0"/>
              <a:t>6</a:t>
            </a:r>
            <a:r>
              <a:rPr lang="en-US" sz="1200" dirty="0"/>
              <a:t>, J. L. Tain</a:t>
            </a:r>
            <a:r>
              <a:rPr lang="en-US" sz="1200" baseline="30000" dirty="0"/>
              <a:t>2</a:t>
            </a:r>
            <a:r>
              <a:rPr lang="en-US" sz="1200" dirty="0"/>
              <a:t>, A. Tarifeño-Saldivia</a:t>
            </a:r>
            <a:r>
              <a:rPr lang="en-US" sz="1200" baseline="30000" dirty="0"/>
              <a:t>2</a:t>
            </a:r>
            <a:r>
              <a:rPr lang="en-US" sz="1200" dirty="0"/>
              <a:t>, O. Tengblad</a:t>
            </a:r>
            <a:r>
              <a:rPr lang="en-US" sz="1200" baseline="30000" dirty="0"/>
              <a:t>5</a:t>
            </a:r>
            <a:r>
              <a:rPr lang="en-US" sz="1200" dirty="0"/>
              <a:t>, J. M. Udías</a:t>
            </a:r>
            <a:r>
              <a:rPr lang="en-US" sz="1200" baseline="30000" dirty="0"/>
              <a:t>3</a:t>
            </a:r>
            <a:r>
              <a:rPr lang="en-US" sz="1200" dirty="0"/>
              <a:t>, D. Villamarín</a:t>
            </a:r>
            <a:r>
              <a:rPr lang="en-US" sz="1200" baseline="30000" dirty="0"/>
              <a:t>6</a:t>
            </a:r>
            <a:r>
              <a:rPr lang="en-US" sz="1200" dirty="0"/>
              <a:t>, S. Viñals</a:t>
            </a:r>
            <a:r>
              <a:rPr lang="en-US" sz="1200" baseline="30000" dirty="0"/>
              <a:t>4</a:t>
            </a: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8EA838C5-BF49-180E-EF17-F8C29851A986}"/>
              </a:ext>
            </a:extLst>
          </p:cNvPr>
          <p:cNvSpPr txBox="1"/>
          <p:nvPr/>
        </p:nvSpPr>
        <p:spPr>
          <a:xfrm>
            <a:off x="122208" y="4666172"/>
            <a:ext cx="119475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aseline="30000" dirty="0"/>
              <a:t>1</a:t>
            </a:r>
            <a:r>
              <a:rPr lang="en-US" sz="1200" dirty="0"/>
              <a:t>Institut de </a:t>
            </a:r>
            <a:r>
              <a:rPr lang="en-US" sz="1200" dirty="0" err="1"/>
              <a:t>Tècniques</a:t>
            </a:r>
            <a:r>
              <a:rPr lang="en-US" sz="1200" dirty="0"/>
              <a:t> </a:t>
            </a:r>
            <a:r>
              <a:rPr lang="en-US" sz="1200" dirty="0" err="1"/>
              <a:t>Energètiques</a:t>
            </a:r>
            <a:r>
              <a:rPr lang="en-US" sz="1200" dirty="0"/>
              <a:t> (INTE), </a:t>
            </a:r>
            <a:r>
              <a:rPr lang="en-US" sz="1200" dirty="0" err="1"/>
              <a:t>Universitat</a:t>
            </a:r>
            <a:r>
              <a:rPr lang="en-US" sz="1200" dirty="0"/>
              <a:t> </a:t>
            </a:r>
            <a:r>
              <a:rPr lang="en-US" sz="1200" dirty="0" err="1"/>
              <a:t>Politècnica</a:t>
            </a:r>
            <a:r>
              <a:rPr lang="en-US" sz="1200" dirty="0"/>
              <a:t> de Catalunya (UPC), E-08028, Barcelona, Spain</a:t>
            </a:r>
          </a:p>
          <a:p>
            <a:pPr algn="ctr"/>
            <a:r>
              <a:rPr lang="en-US" sz="1200" baseline="30000" dirty="0"/>
              <a:t>2</a:t>
            </a:r>
            <a:r>
              <a:rPr lang="en-US" sz="1200" dirty="0"/>
              <a:t>Instituto de </a:t>
            </a:r>
            <a:r>
              <a:rPr lang="en-US" sz="1200" dirty="0" err="1"/>
              <a:t>Física</a:t>
            </a:r>
            <a:r>
              <a:rPr lang="en-US" sz="1200" dirty="0"/>
              <a:t> Corpuscular (IFIC), CSIC – Univ. Valencia (UV), E-46071, Valencia, Spain</a:t>
            </a:r>
          </a:p>
          <a:p>
            <a:pPr algn="ctr"/>
            <a:r>
              <a:rPr lang="en-US" sz="1200" baseline="30000" dirty="0"/>
              <a:t>3</a:t>
            </a:r>
            <a:r>
              <a:rPr lang="en-US" sz="1200" dirty="0"/>
              <a:t>Grupo de </a:t>
            </a:r>
            <a:r>
              <a:rPr lang="en-US" sz="1200" dirty="0" err="1"/>
              <a:t>Física</a:t>
            </a:r>
            <a:r>
              <a:rPr lang="en-US" sz="1200" dirty="0"/>
              <a:t> Nuclear (GFN) and IPARCOS, Universidad </a:t>
            </a:r>
            <a:r>
              <a:rPr lang="en-US" sz="1200" dirty="0" err="1"/>
              <a:t>Complutense</a:t>
            </a:r>
            <a:r>
              <a:rPr lang="en-US" sz="1200" dirty="0"/>
              <a:t> de Madrid (UCM), E-28040, Madrid, Spain</a:t>
            </a:r>
          </a:p>
          <a:p>
            <a:pPr algn="ctr"/>
            <a:r>
              <a:rPr lang="en-US" sz="1200" baseline="30000" dirty="0"/>
              <a:t>4</a:t>
            </a:r>
            <a:r>
              <a:rPr lang="en-US" sz="1200" dirty="0"/>
              <a:t>Centro de Micro-</a:t>
            </a:r>
            <a:r>
              <a:rPr lang="en-US" sz="1200" dirty="0" err="1"/>
              <a:t>Análisis</a:t>
            </a:r>
            <a:r>
              <a:rPr lang="en-US" sz="1200" dirty="0"/>
              <a:t> de </a:t>
            </a:r>
            <a:r>
              <a:rPr lang="en-US" sz="1200" dirty="0" err="1"/>
              <a:t>Materiales</a:t>
            </a:r>
            <a:r>
              <a:rPr lang="en-US" sz="1200" dirty="0"/>
              <a:t> (CMAM), Universidad </a:t>
            </a:r>
            <a:r>
              <a:rPr lang="en-US" sz="1200" dirty="0" err="1"/>
              <a:t>Autónoma</a:t>
            </a:r>
            <a:r>
              <a:rPr lang="en-US" sz="1200" dirty="0"/>
              <a:t> de Madrid (UAM), E-28049, Madrid, Spain</a:t>
            </a:r>
          </a:p>
          <a:p>
            <a:pPr algn="ctr"/>
            <a:r>
              <a:rPr lang="en-US" sz="1200" baseline="30000" dirty="0"/>
              <a:t>5</a:t>
            </a:r>
            <a:r>
              <a:rPr lang="en-US" sz="1200" dirty="0"/>
              <a:t>Instituto de </a:t>
            </a:r>
            <a:r>
              <a:rPr lang="en-US" sz="1200" dirty="0" err="1"/>
              <a:t>Estructura</a:t>
            </a:r>
            <a:r>
              <a:rPr lang="en-US" sz="1200" dirty="0"/>
              <a:t> de la Materia (IEM), CSIC, E-28006 Madrid, Spain</a:t>
            </a:r>
          </a:p>
          <a:p>
            <a:pPr algn="ctr"/>
            <a:r>
              <a:rPr lang="en-US" sz="1200" baseline="30000" dirty="0"/>
              <a:t>6</a:t>
            </a:r>
            <a:r>
              <a:rPr lang="es-ES" sz="1200" dirty="0"/>
              <a:t>Centro de Investigaciones Energéticas, Medioambientales y Tecnológicas (CIEMAT), E-28040, Madrid, </a:t>
            </a:r>
            <a:r>
              <a:rPr lang="es-ES" sz="1200" dirty="0" err="1"/>
              <a:t>Spain</a:t>
            </a:r>
            <a:endParaRPr lang="en-US" sz="1200" dirty="0"/>
          </a:p>
          <a:p>
            <a:pPr algn="ctr"/>
            <a:r>
              <a:rPr lang="en-US" sz="1200" baseline="30000" dirty="0"/>
              <a:t>7</a:t>
            </a:r>
            <a:r>
              <a:rPr lang="es-ES" sz="1200" dirty="0"/>
              <a:t>Departamento de Física Atómica, Molecular y Nuclear, Universidad de Sevilla (US), E-41012 Sevilla, </a:t>
            </a:r>
            <a:r>
              <a:rPr lang="es-ES" sz="1200" dirty="0" err="1"/>
              <a:t>Spain</a:t>
            </a:r>
            <a:endParaRPr lang="en-US" sz="1200" dirty="0"/>
          </a:p>
          <a:p>
            <a:pPr algn="ctr"/>
            <a:r>
              <a:rPr lang="en-US" sz="1200" baseline="30000" dirty="0"/>
              <a:t>8</a:t>
            </a:r>
            <a:r>
              <a:rPr lang="es-ES" sz="1200" dirty="0"/>
              <a:t>Centro Nacional de Aceleradores (CNA) (Universidad de Sevilla (US) - Junta de Andalucía - CSIC), E-41092, Sevilla, </a:t>
            </a:r>
            <a:r>
              <a:rPr lang="es-ES" sz="1200" dirty="0" err="1"/>
              <a:t>Spain</a:t>
            </a:r>
            <a:endParaRPr lang="en-US" sz="12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t>24</a:t>
            </a:fld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4708440" y="929863"/>
            <a:ext cx="2775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b="1" dirty="0"/>
              <a:t>José Llanes Gamonoso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dirty="0"/>
              <a:t> </a:t>
            </a:r>
            <a:r>
              <a:rPr lang="en-GB" dirty="0">
                <a:hlinkClick r:id="rId2"/>
              </a:rPr>
              <a:t>jose.llanes@ciemat.es</a:t>
            </a:r>
            <a:endParaRPr lang="en-GB" dirty="0"/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6325985" y="2186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609600" y="1910370"/>
            <a:ext cx="10972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 smtClean="0"/>
              <a:t>Acknowledgements</a:t>
            </a:r>
            <a:endParaRPr lang="es-ES" sz="1400" b="1" dirty="0" smtClean="0"/>
          </a:p>
          <a:p>
            <a:endParaRPr lang="es-ES" sz="1200" b="1" dirty="0"/>
          </a:p>
          <a:p>
            <a:pPr algn="just"/>
            <a:r>
              <a:rPr lang="es-ES" sz="1200" dirty="0" err="1"/>
              <a:t>This</a:t>
            </a:r>
            <a:r>
              <a:rPr lang="es-ES" sz="1200" dirty="0"/>
              <a:t> </a:t>
            </a:r>
            <a:r>
              <a:rPr lang="es-ES" sz="1200" dirty="0" err="1"/>
              <a:t>work</a:t>
            </a:r>
            <a:r>
              <a:rPr lang="es-ES" sz="1200" dirty="0"/>
              <a:t> </a:t>
            </a:r>
            <a:r>
              <a:rPr lang="es-ES" sz="1200" dirty="0" err="1"/>
              <a:t>was</a:t>
            </a:r>
            <a:r>
              <a:rPr lang="es-ES" sz="1200" dirty="0"/>
              <a:t> </a:t>
            </a:r>
            <a:r>
              <a:rPr lang="es-ES" sz="1200" dirty="0" err="1"/>
              <a:t>supported</a:t>
            </a:r>
            <a:r>
              <a:rPr lang="es-ES" sz="1200" dirty="0"/>
              <a:t> in </a:t>
            </a:r>
            <a:r>
              <a:rPr lang="es-ES" sz="1200" dirty="0" err="1"/>
              <a:t>part</a:t>
            </a:r>
            <a:r>
              <a:rPr lang="es-ES" sz="1200" dirty="0"/>
              <a:t> </a:t>
            </a:r>
            <a:r>
              <a:rPr lang="es-ES" sz="1200" dirty="0" err="1"/>
              <a:t>by</a:t>
            </a:r>
            <a:r>
              <a:rPr lang="es-ES" sz="1200" dirty="0"/>
              <a:t> </a:t>
            </a:r>
            <a:r>
              <a:rPr lang="es-ES" sz="1200" dirty="0" err="1"/>
              <a:t>project</a:t>
            </a:r>
            <a:r>
              <a:rPr lang="es-ES" sz="1200" dirty="0"/>
              <a:t> PID2021-123100NB-I00 </a:t>
            </a:r>
            <a:r>
              <a:rPr lang="es-ES" sz="1200" dirty="0" err="1"/>
              <a:t>funded</a:t>
            </a:r>
            <a:r>
              <a:rPr lang="es-ES" sz="1200" dirty="0"/>
              <a:t> </a:t>
            </a:r>
            <a:r>
              <a:rPr lang="es-ES" sz="1200" dirty="0" err="1"/>
              <a:t>by</a:t>
            </a:r>
            <a:r>
              <a:rPr lang="es-ES" sz="1200" dirty="0"/>
              <a:t>  MCIN/AEI/10.13039/501100011033/FEDER, UE and in </a:t>
            </a:r>
            <a:r>
              <a:rPr lang="es-ES" sz="1200" dirty="0" err="1"/>
              <a:t>part</a:t>
            </a:r>
            <a:r>
              <a:rPr lang="es-ES" sz="1200" dirty="0"/>
              <a:t> </a:t>
            </a:r>
            <a:r>
              <a:rPr lang="es-ES" sz="1200" dirty="0" err="1"/>
              <a:t>by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European</a:t>
            </a:r>
            <a:r>
              <a:rPr lang="es-ES" sz="1200" dirty="0"/>
              <a:t> </a:t>
            </a:r>
            <a:r>
              <a:rPr lang="es-ES" sz="1200" dirty="0" err="1"/>
              <a:t>Union’s</a:t>
            </a:r>
            <a:r>
              <a:rPr lang="es-ES" sz="1200" dirty="0"/>
              <a:t> HORIZON-EUROPE </a:t>
            </a:r>
            <a:r>
              <a:rPr lang="es-ES" sz="1200" dirty="0" err="1"/>
              <a:t>Research</a:t>
            </a:r>
            <a:r>
              <a:rPr lang="es-ES" sz="1200" dirty="0"/>
              <a:t> and </a:t>
            </a:r>
            <a:r>
              <a:rPr lang="es-ES" sz="1200" dirty="0" err="1"/>
              <a:t>Innovation</a:t>
            </a:r>
            <a:r>
              <a:rPr lang="es-ES" sz="1200" dirty="0"/>
              <a:t> </a:t>
            </a:r>
            <a:r>
              <a:rPr lang="es-ES" sz="1200" dirty="0" err="1"/>
              <a:t>Programme</a:t>
            </a:r>
            <a:r>
              <a:rPr lang="es-ES" sz="1200" dirty="0"/>
              <a:t> </a:t>
            </a:r>
            <a:r>
              <a:rPr lang="es-ES" sz="1200" dirty="0" err="1"/>
              <a:t>under</a:t>
            </a:r>
            <a:r>
              <a:rPr lang="es-ES" sz="1200" dirty="0"/>
              <a:t> </a:t>
            </a:r>
            <a:r>
              <a:rPr lang="es-ES" sz="1200" dirty="0" err="1"/>
              <a:t>grant</a:t>
            </a:r>
            <a:r>
              <a:rPr lang="es-ES" sz="1200" dirty="0"/>
              <a:t> </a:t>
            </a:r>
            <a:r>
              <a:rPr lang="es-ES" sz="1200" dirty="0" err="1"/>
              <a:t>agreement</a:t>
            </a:r>
            <a:r>
              <a:rPr lang="es-ES" sz="1200" dirty="0"/>
              <a:t> No. 101164596 (APRENDE, </a:t>
            </a:r>
            <a:r>
              <a:rPr lang="es-ES" sz="1200" dirty="0" err="1"/>
              <a:t>addressing</a:t>
            </a:r>
            <a:r>
              <a:rPr lang="es-ES" sz="1200" dirty="0"/>
              <a:t> </a:t>
            </a:r>
            <a:r>
              <a:rPr lang="es-ES" sz="1200" dirty="0" err="1"/>
              <a:t>priorities</a:t>
            </a:r>
            <a:r>
              <a:rPr lang="es-ES" sz="1200" dirty="0"/>
              <a:t> of </a:t>
            </a:r>
            <a:r>
              <a:rPr lang="es-ES" sz="1200" dirty="0" err="1"/>
              <a:t>evaluated</a:t>
            </a:r>
            <a:r>
              <a:rPr lang="es-ES" sz="1200" dirty="0"/>
              <a:t> nuclear data in </a:t>
            </a:r>
            <a:r>
              <a:rPr lang="es-ES" sz="1200" dirty="0" err="1"/>
              <a:t>Europe</a:t>
            </a:r>
            <a:r>
              <a:rPr lang="es-ES" sz="1200" dirty="0"/>
              <a:t>. WP2.).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support</a:t>
            </a:r>
            <a:r>
              <a:rPr lang="es-ES" sz="1200" dirty="0"/>
              <a:t> </a:t>
            </a:r>
            <a:r>
              <a:rPr lang="es-ES" sz="1200" dirty="0" err="1"/>
              <a:t>by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ENRESA-CIEMAT </a:t>
            </a:r>
            <a:r>
              <a:rPr lang="es-ES" sz="1200" dirty="0" err="1"/>
              <a:t>agreement</a:t>
            </a:r>
            <a:r>
              <a:rPr lang="es-ES" sz="1200" dirty="0"/>
              <a:t> 2023-2026 "</a:t>
            </a:r>
            <a:r>
              <a:rPr lang="es-ES" sz="1200" dirty="0" err="1"/>
              <a:t>Tecnologias</a:t>
            </a:r>
            <a:r>
              <a:rPr lang="es-ES" sz="1200" dirty="0"/>
              <a:t> disponibles para la </a:t>
            </a:r>
            <a:r>
              <a:rPr lang="es-ES" sz="1200" dirty="0" err="1"/>
              <a:t>transmutacion</a:t>
            </a:r>
            <a:r>
              <a:rPr lang="es-ES" sz="1200" dirty="0"/>
              <a:t> de </a:t>
            </a:r>
            <a:r>
              <a:rPr lang="es-ES" sz="1200" dirty="0" err="1"/>
              <a:t>radionucleidos</a:t>
            </a:r>
            <a:r>
              <a:rPr lang="es-ES" sz="1200" dirty="0"/>
              <a:t> de vida larga" </a:t>
            </a:r>
            <a:r>
              <a:rPr lang="es-ES" sz="1200" dirty="0" err="1"/>
              <a:t>is</a:t>
            </a:r>
            <a:r>
              <a:rPr lang="es-ES" sz="1200" dirty="0"/>
              <a:t> </a:t>
            </a:r>
            <a:r>
              <a:rPr lang="es-ES" sz="1200" dirty="0" err="1"/>
              <a:t>also</a:t>
            </a:r>
            <a:r>
              <a:rPr lang="es-ES" sz="1200" dirty="0"/>
              <a:t> </a:t>
            </a:r>
            <a:r>
              <a:rPr lang="es-ES" sz="1200" dirty="0" err="1"/>
              <a:t>acknowledged</a:t>
            </a:r>
            <a:r>
              <a:rPr lang="es-ES" sz="1200" dirty="0"/>
              <a:t>.</a:t>
            </a:r>
          </a:p>
          <a:p>
            <a:endParaRPr lang="es-E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5989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FA53-7EF3-3D41-553D-B5FA6897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ea typeface="Calibri Light"/>
                <a:cs typeface="Calibri Light"/>
              </a:rPr>
              <a:t>Table of </a:t>
            </a:r>
            <a:r>
              <a:rPr lang="es-ES" b="1" dirty="0" err="1">
                <a:ea typeface="Calibri Light"/>
                <a:cs typeface="Calibri Light"/>
              </a:rPr>
              <a:t>contents</a:t>
            </a:r>
            <a:endParaRPr lang="es-ES" b="1" dirty="0">
              <a:ea typeface="Calibri Light"/>
              <a:cs typeface="Calibri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2074B4-DEF0-1B99-26C6-A8767568B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3257"/>
            <a:ext cx="10972800" cy="37232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>
              <a:spcAft>
                <a:spcPts val="500"/>
              </a:spcAft>
            </a:pPr>
            <a:r>
              <a:rPr lang="es-ES" sz="2000" dirty="0" err="1" smtClean="0">
                <a:solidFill>
                  <a:srgbClr val="FF0000"/>
                </a:solidFill>
                <a:ea typeface="Calibri"/>
              </a:rPr>
              <a:t>Introduction</a:t>
            </a:r>
            <a:endParaRPr lang="es-ES" sz="2000" dirty="0" smtClean="0">
              <a:solidFill>
                <a:srgbClr val="FF0000"/>
              </a:solidFill>
              <a:ea typeface="Calibri"/>
            </a:endParaRPr>
          </a:p>
          <a:p>
            <a:pPr lvl="1">
              <a:spcAft>
                <a:spcPts val="500"/>
              </a:spcAft>
            </a:pP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Experimental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setup</a:t>
            </a:r>
            <a:endParaRPr lang="es-ES" sz="2000" dirty="0" smtClean="0">
              <a:solidFill>
                <a:schemeClr val="bg1">
                  <a:lumMod val="65000"/>
                </a:schemeClr>
              </a:solidFill>
              <a:ea typeface="Calibri"/>
            </a:endParaRPr>
          </a:p>
          <a:p>
            <a:pPr lvl="1">
              <a:spcAft>
                <a:spcPts val="500"/>
              </a:spcAft>
            </a:pP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Data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analysis</a:t>
            </a:r>
            <a:endParaRPr lang="es-ES" sz="2000" dirty="0" smtClean="0">
              <a:solidFill>
                <a:schemeClr val="bg1">
                  <a:lumMod val="65000"/>
                </a:schemeClr>
              </a:solidFill>
              <a:ea typeface="Calibri"/>
            </a:endParaRPr>
          </a:p>
          <a:p>
            <a:pPr lvl="1">
              <a:spcAft>
                <a:spcPts val="500"/>
              </a:spcAft>
            </a:pP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Results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 </a:t>
            </a:r>
          </a:p>
          <a:p>
            <a:pPr lvl="1">
              <a:spcAft>
                <a:spcPts val="500"/>
              </a:spcAft>
            </a:pP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Final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remarks</a:t>
            </a:r>
            <a:endParaRPr lang="es-ES" sz="2000" dirty="0" smtClean="0">
              <a:solidFill>
                <a:schemeClr val="bg1">
                  <a:lumMod val="65000"/>
                </a:schemeClr>
              </a:solidFill>
              <a:ea typeface="Calibri"/>
            </a:endParaRPr>
          </a:p>
          <a:p>
            <a:endParaRPr lang="es-ES" dirty="0">
              <a:ea typeface="Calibri"/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2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8D27E-34A5-9F99-50ED-7971F7EBA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>
                <a:ea typeface="Calibri Light"/>
                <a:cs typeface="Calibri Light"/>
              </a:rPr>
              <a:t>Motivation</a:t>
            </a:r>
            <a:endParaRPr lang="es-ES" b="1" dirty="0">
              <a:ea typeface="Calibri Light"/>
              <a:cs typeface="Calibri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9E458B3-1360-705C-7BF8-09A1A91801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871268"/>
                <a:ext cx="10972800" cy="5270739"/>
              </a:xfrm>
            </p:spPr>
            <p:txBody>
              <a:bodyPr anchor="ctr">
                <a:noAutofit/>
              </a:bodyPr>
              <a:lstStyle/>
              <a:p>
                <a:pPr algn="just"/>
                <a:r>
                  <a:rPr lang="en-US" sz="2000" dirty="0" smtClean="0"/>
                  <a:t>Nuclear data from (</a:t>
                </a:r>
                <a:r>
                  <a:rPr lang="es-ES" sz="2000" dirty="0">
                    <a:ea typeface="+mn-lt"/>
                  </a:rPr>
                  <a:t>α</a:t>
                </a:r>
                <a:r>
                  <a:rPr lang="en-US" sz="2000" dirty="0" smtClean="0"/>
                  <a:t>,</a:t>
                </a:r>
                <a:r>
                  <a:rPr lang="en-US" sz="2000" dirty="0" err="1" smtClean="0"/>
                  <a:t>xn</a:t>
                </a:r>
                <a:r>
                  <a:rPr lang="en-US" sz="2000" dirty="0"/>
                  <a:t>) reactions </a:t>
                </a:r>
                <a:r>
                  <a:rPr lang="en-US" sz="2000" dirty="0" smtClean="0"/>
                  <a:t>like yields, cross section, neutron spectra, angular distributions are </a:t>
                </a:r>
                <a:r>
                  <a:rPr lang="en-US" sz="2000" dirty="0"/>
                  <a:t>relevant </a:t>
                </a:r>
                <a:r>
                  <a:rPr lang="en-US" sz="2000" dirty="0" smtClean="0"/>
                  <a:t>for:</a:t>
                </a:r>
              </a:p>
              <a:p>
                <a:pPr algn="just"/>
                <a:endParaRPr lang="en-US" sz="2000" dirty="0" smtClean="0"/>
              </a:p>
              <a:p>
                <a:pPr lvl="1" algn="just"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Nuclear reactors and fuel </a:t>
                </a:r>
                <a:r>
                  <a:rPr lang="en-US" sz="2000" dirty="0" smtClean="0"/>
                  <a:t>cycles</a:t>
                </a:r>
                <a:endParaRPr lang="en-US" sz="2000" dirty="0"/>
              </a:p>
              <a:p>
                <a:pPr lvl="1" algn="just">
                  <a:buFont typeface="Courier New" panose="02070309020205020404" pitchFamily="49" charset="0"/>
                  <a:buChar char="o"/>
                </a:pPr>
                <a:endParaRPr lang="en-US" sz="2000" dirty="0" smtClean="0"/>
              </a:p>
              <a:p>
                <a:pPr lvl="1" algn="just">
                  <a:buFont typeface="Courier New" panose="02070309020205020404" pitchFamily="49" charset="0"/>
                  <a:buChar char="o"/>
                </a:pPr>
                <a:r>
                  <a:rPr lang="es-ES" sz="2000" dirty="0" err="1" smtClean="0">
                    <a:ea typeface="+mn-lt"/>
                  </a:rPr>
                  <a:t>Experiments</a:t>
                </a:r>
                <a:r>
                  <a:rPr lang="es-ES" sz="2000" dirty="0" smtClean="0">
                    <a:ea typeface="+mn-lt"/>
                  </a:rPr>
                  <a:t> in </a:t>
                </a:r>
                <a:r>
                  <a:rPr lang="es-ES" sz="2000" dirty="0" err="1">
                    <a:ea typeface="+mn-lt"/>
                  </a:rPr>
                  <a:t>b</a:t>
                </a:r>
                <a:r>
                  <a:rPr lang="es-ES" sz="2000" dirty="0" err="1" smtClean="0">
                    <a:ea typeface="+mn-lt"/>
                  </a:rPr>
                  <a:t>asic</a:t>
                </a:r>
                <a:r>
                  <a:rPr lang="es-ES" sz="2000" dirty="0" smtClean="0">
                    <a:ea typeface="+mn-lt"/>
                  </a:rPr>
                  <a:t> nuclear </a:t>
                </a:r>
                <a:r>
                  <a:rPr lang="es-ES" sz="2000" dirty="0" err="1" smtClean="0">
                    <a:ea typeface="+mn-lt"/>
                  </a:rPr>
                  <a:t>physics</a:t>
                </a:r>
                <a:r>
                  <a:rPr lang="es-ES" sz="2000" dirty="0" smtClean="0">
                    <a:ea typeface="+mn-lt"/>
                  </a:rPr>
                  <a:t>:</a:t>
                </a:r>
              </a:p>
              <a:p>
                <a:pPr lvl="2" algn="just">
                  <a:buFont typeface="Wingdings" panose="05000000000000000000" pitchFamily="2" charset="2"/>
                  <a:buChar char="§"/>
                </a:pPr>
                <a:r>
                  <a:rPr lang="es-ES" sz="2000" dirty="0" err="1" smtClean="0">
                    <a:ea typeface="+mn-lt"/>
                  </a:rPr>
                  <a:t>Dark</a:t>
                </a:r>
                <a:r>
                  <a:rPr lang="es-ES" sz="2000" dirty="0" smtClean="0">
                    <a:ea typeface="+mn-lt"/>
                  </a:rPr>
                  <a:t> </a:t>
                </a:r>
                <a:r>
                  <a:rPr lang="es-ES" sz="2000" dirty="0" err="1" smtClean="0">
                    <a:ea typeface="+mn-lt"/>
                  </a:rPr>
                  <a:t>matter</a:t>
                </a:r>
                <a:endParaRPr lang="es-ES" sz="2000" dirty="0" smtClean="0">
                  <a:ea typeface="+mn-lt"/>
                </a:endParaRPr>
              </a:p>
              <a:p>
                <a:pPr lvl="2" algn="just">
                  <a:buFont typeface="Wingdings" panose="05000000000000000000" pitchFamily="2" charset="2"/>
                  <a:buChar char="§"/>
                </a:pPr>
                <a:r>
                  <a:rPr lang="es-ES" sz="2000" dirty="0" smtClean="0">
                    <a:ea typeface="+mn-lt"/>
                  </a:rPr>
                  <a:t>Neutrinos</a:t>
                </a:r>
              </a:p>
              <a:p>
                <a:pPr lvl="2" algn="just">
                  <a:buFont typeface="Wingdings" panose="05000000000000000000" pitchFamily="2" charset="2"/>
                  <a:buChar char="§"/>
                </a:pPr>
                <a:endParaRPr lang="es-ES" sz="2000" dirty="0" smtClean="0">
                  <a:ea typeface="+mn-lt"/>
                </a:endParaRPr>
              </a:p>
              <a:p>
                <a:pPr lvl="1" algn="just">
                  <a:buFont typeface="Courier New" panose="02070309020205020404" pitchFamily="49" charset="0"/>
                  <a:buChar char="o"/>
                </a:pPr>
                <a:r>
                  <a:rPr lang="es-ES" sz="2000" dirty="0" smtClean="0">
                    <a:ea typeface="+mn-lt"/>
                  </a:rPr>
                  <a:t>Medical </a:t>
                </a:r>
                <a:r>
                  <a:rPr lang="es-ES" sz="2000" dirty="0" err="1" smtClean="0">
                    <a:ea typeface="+mn-lt"/>
                  </a:rPr>
                  <a:t>applications</a:t>
                </a:r>
                <a:endParaRPr lang="es-ES" sz="2000" dirty="0">
                  <a:ea typeface="+mn-lt"/>
                </a:endParaRPr>
              </a:p>
              <a:p>
                <a:pPr lvl="1" algn="just">
                  <a:buFont typeface="Courier New" panose="02070309020205020404" pitchFamily="49" charset="0"/>
                  <a:buChar char="o"/>
                </a:pPr>
                <a:endParaRPr lang="es-ES" sz="2000" dirty="0" smtClean="0">
                  <a:ea typeface="+mn-lt"/>
                </a:endParaRPr>
              </a:p>
              <a:p>
                <a:pPr algn="just"/>
                <a:r>
                  <a:rPr lang="en-US" sz="2000" dirty="0" smtClean="0"/>
                  <a:t>The </a:t>
                </a:r>
                <a:r>
                  <a:rPr lang="en-US" sz="2000" dirty="0"/>
                  <a:t>available experimental data are outdated, incomplete, or have large uncertainties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New measurements (MANY </a:t>
                </a:r>
                <a:r>
                  <a:rPr lang="en-US" sz="2000" dirty="0" smtClean="0"/>
                  <a:t>collaboration)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9E458B3-1360-705C-7BF8-09A1A91801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871268"/>
                <a:ext cx="10972800" cy="5270739"/>
              </a:xfrm>
              <a:blipFill>
                <a:blip r:embed="rId2"/>
                <a:stretch>
                  <a:fillRect l="-500" r="-55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t>4</a:t>
            </a:fld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4298282" y="1531367"/>
            <a:ext cx="3985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hlinkClick r:id="rId3"/>
              </a:rPr>
              <a:t>D. Cano-</a:t>
            </a:r>
            <a:r>
              <a:rPr lang="es-ES" sz="1200" dirty="0" err="1">
                <a:hlinkClick r:id="rId3"/>
              </a:rPr>
              <a:t>Ott</a:t>
            </a:r>
            <a:r>
              <a:rPr lang="es-ES" sz="1200" dirty="0">
                <a:hlinkClick r:id="rId3"/>
              </a:rPr>
              <a:t> et al., </a:t>
            </a:r>
            <a:r>
              <a:rPr lang="en-US" sz="1200" dirty="0">
                <a:hlinkClick r:id="rId3"/>
              </a:rPr>
              <a:t>J. Phys. G: </a:t>
            </a:r>
            <a:r>
              <a:rPr lang="en-US" sz="1200" dirty="0" err="1">
                <a:hlinkClick r:id="rId3"/>
              </a:rPr>
              <a:t>Nucl</a:t>
            </a:r>
            <a:r>
              <a:rPr lang="en-US" sz="1200" dirty="0">
                <a:hlinkClick r:id="rId3"/>
              </a:rPr>
              <a:t>. Part. Phys.</a:t>
            </a:r>
            <a:r>
              <a:rPr lang="es-ES" sz="1200" dirty="0" smtClean="0">
                <a:hlinkClick r:id="rId3"/>
              </a:rPr>
              <a:t>, (2025)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137" y="1861053"/>
            <a:ext cx="3130430" cy="2129153"/>
          </a:xfrm>
          <a:prstGeom prst="rect">
            <a:avLst/>
          </a:prstGeom>
        </p:spPr>
      </p:pic>
      <p:cxnSp>
        <p:nvCxnSpPr>
          <p:cNvPr id="11" name="Conector recto de flecha 10"/>
          <p:cNvCxnSpPr/>
          <p:nvPr/>
        </p:nvCxnSpPr>
        <p:spPr>
          <a:xfrm>
            <a:off x="5461425" y="2451379"/>
            <a:ext cx="1659100" cy="71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3318342" y="3570155"/>
            <a:ext cx="1370036" cy="5612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2" y="3395367"/>
            <a:ext cx="1778923" cy="1755575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5808489" y="5521884"/>
            <a:ext cx="4249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hlinkClick r:id="rId6"/>
              </a:rPr>
              <a:t>S.S</a:t>
            </a:r>
            <a:r>
              <a:rPr lang="es-ES" sz="1200" dirty="0">
                <a:hlinkClick r:id="rId6"/>
              </a:rPr>
              <a:t>. </a:t>
            </a:r>
            <a:r>
              <a:rPr lang="es-ES" sz="1200" dirty="0" err="1" smtClean="0">
                <a:hlinkClick r:id="rId6"/>
              </a:rPr>
              <a:t>Westerdale</a:t>
            </a:r>
            <a:r>
              <a:rPr lang="es-ES" sz="1200" dirty="0" smtClean="0">
                <a:hlinkClick r:id="rId6"/>
              </a:rPr>
              <a:t> et al., </a:t>
            </a:r>
            <a:r>
              <a:rPr lang="en-US" sz="1200" dirty="0">
                <a:hlinkClick r:id="rId6"/>
              </a:rPr>
              <a:t>Summary report of the Technical Meeting, 8-12 Nov 2021 (virtual event)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1170812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7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2BC04-2113-CC4F-2519-215D9C7C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dirty="0" smtClean="0">
                <a:ea typeface="Calibri Light"/>
                <a:cs typeface="Calibri Light"/>
              </a:rPr>
              <a:t>Measurement </a:t>
            </a:r>
            <a:r>
              <a:rPr lang="en-US" sz="3000" b="1" dirty="0">
                <a:ea typeface="Calibri Light"/>
                <a:cs typeface="Calibri Light"/>
              </a:rPr>
              <a:t>of Alpha Neutron Yields and Spectra</a:t>
            </a:r>
            <a:r>
              <a:rPr lang="es-ES" sz="3000" b="1" dirty="0" smtClean="0">
                <a:ea typeface="Calibri Light"/>
                <a:cs typeface="Calibri Light"/>
              </a:rPr>
              <a:t> (MANY)</a:t>
            </a:r>
            <a:endParaRPr lang="es-ES" sz="3000" b="1" dirty="0"/>
          </a:p>
        </p:txBody>
      </p:sp>
      <p:grpSp>
        <p:nvGrpSpPr>
          <p:cNvPr id="49" name="Grupo 48"/>
          <p:cNvGrpSpPr/>
          <p:nvPr/>
        </p:nvGrpSpPr>
        <p:grpSpPr>
          <a:xfrm>
            <a:off x="1222994" y="1043930"/>
            <a:ext cx="9674855" cy="5022089"/>
            <a:chOff x="1880690" y="859597"/>
            <a:chExt cx="8625530" cy="5365823"/>
          </a:xfrm>
        </p:grpSpPr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3395846A-85CF-63C2-407E-54E499CD09B3}"/>
                </a:ext>
              </a:extLst>
            </p:cNvPr>
            <p:cNvSpPr txBox="1"/>
            <p:nvPr/>
          </p:nvSpPr>
          <p:spPr>
            <a:xfrm>
              <a:off x="1880691" y="871702"/>
              <a:ext cx="3029152" cy="448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/>
                <a:t>Two</a:t>
              </a:r>
              <a:r>
                <a:rPr lang="es-ES" b="1" dirty="0"/>
                <a:t> </a:t>
              </a:r>
              <a:r>
                <a:rPr lang="es-ES" b="1" dirty="0" err="1"/>
                <a:t>Spanish</a:t>
              </a:r>
              <a:r>
                <a:rPr lang="es-ES" b="1" dirty="0"/>
                <a:t> </a:t>
              </a:r>
              <a:r>
                <a:rPr lang="es-ES" b="1" dirty="0" err="1"/>
                <a:t>facilities</a:t>
              </a:r>
              <a:endParaRPr lang="en-US" b="1" dirty="0"/>
            </a:p>
          </p:txBody>
        </p:sp>
        <p:grpSp>
          <p:nvGrpSpPr>
            <p:cNvPr id="25" name="Grupo 16">
              <a:extLst>
                <a:ext uri="{FF2B5EF4-FFF2-40B4-BE49-F238E27FC236}">
                  <a16:creationId xmlns:a16="http://schemas.microsoft.com/office/drawing/2014/main" id="{A4F036E9-D1D9-F7B6-D2FD-A10718C42506}"/>
                </a:ext>
              </a:extLst>
            </p:cNvPr>
            <p:cNvGrpSpPr/>
            <p:nvPr/>
          </p:nvGrpSpPr>
          <p:grpSpPr>
            <a:xfrm>
              <a:off x="1880691" y="1398840"/>
              <a:ext cx="2893065" cy="2200965"/>
              <a:chOff x="611560" y="1305819"/>
              <a:chExt cx="2893065" cy="2200965"/>
            </a:xfrm>
          </p:grpSpPr>
          <p:pic>
            <p:nvPicPr>
              <p:cNvPr id="26" name="Imagen 5">
                <a:extLst>
                  <a:ext uri="{FF2B5EF4-FFF2-40B4-BE49-F238E27FC236}">
                    <a16:creationId xmlns:a16="http://schemas.microsoft.com/office/drawing/2014/main" id="{040CEE53-C673-F862-A418-69FE524077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1560" y="1305819"/>
                <a:ext cx="2893065" cy="2149366"/>
              </a:xfrm>
              <a:prstGeom prst="rect">
                <a:avLst/>
              </a:prstGeom>
            </p:spPr>
          </p:pic>
          <p:pic>
            <p:nvPicPr>
              <p:cNvPr id="27" name="Picture 13" descr="Centro de Micro-Análisis de Materiales | Instalación científica  multidisciplinar ubicada en el Campus de la Universidad Autónoma de Madrid  (UAM), que cuenta con un moderno acelerador de iones electrostático que  proporciona técnicas">
                <a:extLst>
                  <a:ext uri="{FF2B5EF4-FFF2-40B4-BE49-F238E27FC236}">
                    <a16:creationId xmlns:a16="http://schemas.microsoft.com/office/drawing/2014/main" id="{FF9B8679-AE41-B52B-2F55-9C5983C8CB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1663" y="2589882"/>
                <a:ext cx="1362962" cy="916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" name="Grupo 14">
              <a:extLst>
                <a:ext uri="{FF2B5EF4-FFF2-40B4-BE49-F238E27FC236}">
                  <a16:creationId xmlns:a16="http://schemas.microsoft.com/office/drawing/2014/main" id="{E807F438-7B11-35F2-F789-2BD84258386D}"/>
                </a:ext>
              </a:extLst>
            </p:cNvPr>
            <p:cNvGrpSpPr/>
            <p:nvPr/>
          </p:nvGrpSpPr>
          <p:grpSpPr>
            <a:xfrm>
              <a:off x="4833019" y="1398840"/>
              <a:ext cx="3221027" cy="2178218"/>
              <a:chOff x="3563888" y="1305819"/>
              <a:chExt cx="3221027" cy="2178218"/>
            </a:xfrm>
          </p:grpSpPr>
          <p:pic>
            <p:nvPicPr>
              <p:cNvPr id="29" name="Imagen 7">
                <a:extLst>
                  <a:ext uri="{FF2B5EF4-FFF2-40B4-BE49-F238E27FC236}">
                    <a16:creationId xmlns:a16="http://schemas.microsoft.com/office/drawing/2014/main" id="{A8B0DA9E-9BE0-F43F-D856-95BBE2E7BE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3888" y="1305819"/>
                <a:ext cx="3213698" cy="2149367"/>
              </a:xfrm>
              <a:prstGeom prst="rect">
                <a:avLst/>
              </a:prstGeom>
            </p:spPr>
          </p:pic>
          <p:pic>
            <p:nvPicPr>
              <p:cNvPr id="30" name="Imagen 15">
                <a:extLst>
                  <a:ext uri="{FF2B5EF4-FFF2-40B4-BE49-F238E27FC236}">
                    <a16:creationId xmlns:a16="http://schemas.microsoft.com/office/drawing/2014/main" id="{9161FFB0-E80F-25E2-756B-09A1D3CEE9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-1" r="46318"/>
              <a:stretch/>
            </p:blipFill>
            <p:spPr>
              <a:xfrm>
                <a:off x="5535260" y="2926101"/>
                <a:ext cx="1249655" cy="557936"/>
              </a:xfrm>
              <a:prstGeom prst="rect">
                <a:avLst/>
              </a:prstGeom>
            </p:spPr>
          </p:pic>
          <p:pic>
            <p:nvPicPr>
              <p:cNvPr id="31" name="Imagen 4" descr="Logotipo&#10;&#10;Descripción generada automáticamente">
                <a:extLst>
                  <a:ext uri="{FF2B5EF4-FFF2-40B4-BE49-F238E27FC236}">
                    <a16:creationId xmlns:a16="http://schemas.microsoft.com/office/drawing/2014/main" id="{6D149838-C01C-ED9E-440B-D5D0D1F2A8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2344" y="2486885"/>
                <a:ext cx="1240798" cy="447151"/>
              </a:xfrm>
              <a:prstGeom prst="rect">
                <a:avLst/>
              </a:prstGeom>
              <a:solidFill>
                <a:srgbClr val="FFFFFF"/>
              </a:solidFill>
            </p:spPr>
          </p:pic>
        </p:grpSp>
        <p:sp>
          <p:nvSpPr>
            <p:cNvPr id="32" name="TextBox 14">
              <a:extLst>
                <a:ext uri="{FF2B5EF4-FFF2-40B4-BE49-F238E27FC236}">
                  <a16:creationId xmlns:a16="http://schemas.microsoft.com/office/drawing/2014/main" id="{77284CB1-7949-07AD-40A9-0D8CF06E6598}"/>
                </a:ext>
              </a:extLst>
            </p:cNvPr>
            <p:cNvSpPr txBox="1"/>
            <p:nvPr/>
          </p:nvSpPr>
          <p:spPr>
            <a:xfrm>
              <a:off x="1880690" y="3627110"/>
              <a:ext cx="2635743" cy="426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/>
                <a:t>Three</a:t>
              </a:r>
              <a:r>
                <a:rPr lang="es-ES" b="1" dirty="0"/>
                <a:t> </a:t>
              </a:r>
              <a:r>
                <a:rPr lang="es-ES" b="1" dirty="0" err="1"/>
                <a:t>Spanish</a:t>
              </a:r>
              <a:r>
                <a:rPr lang="es-ES" b="1" dirty="0"/>
                <a:t> </a:t>
              </a:r>
              <a:r>
                <a:rPr lang="es-ES" b="1" dirty="0" err="1"/>
                <a:t>detectors</a:t>
              </a:r>
              <a:endParaRPr lang="en-US" b="1" dirty="0"/>
            </a:p>
          </p:txBody>
        </p:sp>
        <p:grpSp>
          <p:nvGrpSpPr>
            <p:cNvPr id="33" name="Grupo 17">
              <a:extLst>
                <a:ext uri="{FF2B5EF4-FFF2-40B4-BE49-F238E27FC236}">
                  <a16:creationId xmlns:a16="http://schemas.microsoft.com/office/drawing/2014/main" id="{B6AA733A-D72E-53AA-D4A7-D99CD2F5B470}"/>
                </a:ext>
              </a:extLst>
            </p:cNvPr>
            <p:cNvGrpSpPr/>
            <p:nvPr/>
          </p:nvGrpSpPr>
          <p:grpSpPr>
            <a:xfrm>
              <a:off x="1880691" y="4035635"/>
              <a:ext cx="2106787" cy="2177521"/>
              <a:chOff x="611560" y="4033203"/>
              <a:chExt cx="2091961" cy="2310465"/>
            </a:xfrm>
          </p:grpSpPr>
          <p:pic>
            <p:nvPicPr>
              <p:cNvPr id="34" name="Imagen 9">
                <a:extLst>
                  <a:ext uri="{FF2B5EF4-FFF2-40B4-BE49-F238E27FC236}">
                    <a16:creationId xmlns:a16="http://schemas.microsoft.com/office/drawing/2014/main" id="{30D06CA1-DFEE-7C5E-D39A-7A88E83700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1560" y="4033203"/>
                <a:ext cx="2091961" cy="2300399"/>
              </a:xfrm>
              <a:prstGeom prst="rect">
                <a:avLst/>
              </a:prstGeom>
            </p:spPr>
          </p:pic>
          <p:sp>
            <p:nvSpPr>
              <p:cNvPr id="35" name="CuadroTexto 21">
                <a:extLst>
                  <a:ext uri="{FF2B5EF4-FFF2-40B4-BE49-F238E27FC236}">
                    <a16:creationId xmlns:a16="http://schemas.microsoft.com/office/drawing/2014/main" id="{AC9F2144-437E-3305-1134-1FF0E6C56DDE}"/>
                  </a:ext>
                </a:extLst>
              </p:cNvPr>
              <p:cNvSpPr txBox="1"/>
              <p:nvPr/>
            </p:nvSpPr>
            <p:spPr>
              <a:xfrm>
                <a:off x="1419912" y="5974336"/>
                <a:ext cx="127791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ES" dirty="0" err="1">
                    <a:latin typeface="Britannic Bold" panose="020B0903060703020204" pitchFamily="34" charset="0"/>
                  </a:rPr>
                  <a:t>miniBELEN</a:t>
                </a:r>
                <a:endParaRPr lang="es-ES" dirty="0">
                  <a:latin typeface="Britannic Bold" panose="020B0903060703020204" pitchFamily="34" charset="0"/>
                </a:endParaRPr>
              </a:p>
            </p:txBody>
          </p:sp>
        </p:grpSp>
        <p:grpSp>
          <p:nvGrpSpPr>
            <p:cNvPr id="36" name="Grupo 18">
              <a:extLst>
                <a:ext uri="{FF2B5EF4-FFF2-40B4-BE49-F238E27FC236}">
                  <a16:creationId xmlns:a16="http://schemas.microsoft.com/office/drawing/2014/main" id="{38DFED83-F6F9-D51B-92D3-A3677CCCDD6A}"/>
                </a:ext>
              </a:extLst>
            </p:cNvPr>
            <p:cNvGrpSpPr/>
            <p:nvPr/>
          </p:nvGrpSpPr>
          <p:grpSpPr>
            <a:xfrm>
              <a:off x="4062998" y="4035636"/>
              <a:ext cx="3232426" cy="2189712"/>
              <a:chOff x="2793867" y="4033203"/>
              <a:chExt cx="3232426" cy="2189712"/>
            </a:xfrm>
          </p:grpSpPr>
          <p:pic>
            <p:nvPicPr>
              <p:cNvPr id="37" name="Imagen 11">
                <a:extLst>
                  <a:ext uri="{FF2B5EF4-FFF2-40B4-BE49-F238E27FC236}">
                    <a16:creationId xmlns:a16="http://schemas.microsoft.com/office/drawing/2014/main" id="{3B94BE3E-E9CD-87A1-969A-0EA4B469DF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93867" y="4033203"/>
                <a:ext cx="3213698" cy="2168035"/>
              </a:xfrm>
              <a:prstGeom prst="rect">
                <a:avLst/>
              </a:prstGeom>
            </p:spPr>
          </p:pic>
          <p:pic>
            <p:nvPicPr>
              <p:cNvPr id="38" name="Imagen 23">
                <a:extLst>
                  <a:ext uri="{FF2B5EF4-FFF2-40B4-BE49-F238E27FC236}">
                    <a16:creationId xmlns:a16="http://schemas.microsoft.com/office/drawing/2014/main" id="{37288BBF-8AE9-7DEA-64FB-1BFFE33C3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98199" y="5826897"/>
                <a:ext cx="2028094" cy="396018"/>
              </a:xfrm>
              <a:prstGeom prst="rect">
                <a:avLst/>
              </a:prstGeom>
            </p:spPr>
          </p:pic>
        </p:grpSp>
        <p:grpSp>
          <p:nvGrpSpPr>
            <p:cNvPr id="39" name="Grupo 22">
              <a:extLst>
                <a:ext uri="{FF2B5EF4-FFF2-40B4-BE49-F238E27FC236}">
                  <a16:creationId xmlns:a16="http://schemas.microsoft.com/office/drawing/2014/main" id="{EA0947B7-3415-8BCE-0999-B909A79191FC}"/>
                </a:ext>
              </a:extLst>
            </p:cNvPr>
            <p:cNvGrpSpPr/>
            <p:nvPr/>
          </p:nvGrpSpPr>
          <p:grpSpPr>
            <a:xfrm>
              <a:off x="7301852" y="4020283"/>
              <a:ext cx="2868907" cy="2148391"/>
              <a:chOff x="6032721" y="4017850"/>
              <a:chExt cx="2868907" cy="2148391"/>
            </a:xfrm>
          </p:grpSpPr>
          <p:pic>
            <p:nvPicPr>
              <p:cNvPr id="40" name="Imagen 8" descr="Imagen que contiene interior, cuarto, tabla, hombre&#10;&#10;Descripción generada automáticamente">
                <a:extLst>
                  <a:ext uri="{FF2B5EF4-FFF2-40B4-BE49-F238E27FC236}">
                    <a16:creationId xmlns:a16="http://schemas.microsoft.com/office/drawing/2014/main" id="{2FA0AA72-F357-5332-14C3-D009F1426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2721" y="4017850"/>
                <a:ext cx="2863271" cy="2147453"/>
              </a:xfrm>
              <a:prstGeom prst="rect">
                <a:avLst/>
              </a:prstGeom>
            </p:spPr>
          </p:pic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2054EFDE-5E0E-3641-7B32-4A2293519106}"/>
                  </a:ext>
                </a:extLst>
              </p:cNvPr>
              <p:cNvSpPr txBox="1"/>
              <p:nvPr/>
            </p:nvSpPr>
            <p:spPr>
              <a:xfrm>
                <a:off x="7524328" y="5796909"/>
                <a:ext cx="13773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ES" dirty="0">
                    <a:latin typeface="Britannic Bold" panose="020B0903060703020204" pitchFamily="34" charset="0"/>
                  </a:rPr>
                  <a:t>LaBr</a:t>
                </a:r>
                <a:r>
                  <a:rPr lang="es-ES" baseline="-25000" dirty="0">
                    <a:latin typeface="Britannic Bold" panose="020B0903060703020204" pitchFamily="34" charset="0"/>
                  </a:rPr>
                  <a:t>3</a:t>
                </a:r>
                <a:r>
                  <a:rPr lang="es-ES" dirty="0">
                    <a:latin typeface="Britannic Bold" panose="020B0903060703020204" pitchFamily="34" charset="0"/>
                  </a:rPr>
                  <a:t> array</a:t>
                </a:r>
              </a:p>
            </p:txBody>
          </p:sp>
        </p:grpSp>
        <p:pic>
          <p:nvPicPr>
            <p:cNvPr id="42" name="Imagen 13">
              <a:extLst>
                <a:ext uri="{FF2B5EF4-FFF2-40B4-BE49-F238E27FC236}">
                  <a16:creationId xmlns:a16="http://schemas.microsoft.com/office/drawing/2014/main" id="{F7FD31D5-CB92-10E4-9109-54477401F3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60098"/>
            <a:stretch/>
          </p:blipFill>
          <p:spPr>
            <a:xfrm>
              <a:off x="9145845" y="2022765"/>
              <a:ext cx="1360375" cy="645419"/>
            </a:xfrm>
            <a:prstGeom prst="rect">
              <a:avLst/>
            </a:prstGeom>
          </p:spPr>
        </p:pic>
        <p:pic>
          <p:nvPicPr>
            <p:cNvPr id="43" name="Picture 25" descr="Imagen corporativa | Portal Universidad de Sevilla">
              <a:extLst>
                <a:ext uri="{FF2B5EF4-FFF2-40B4-BE49-F238E27FC236}">
                  <a16:creationId xmlns:a16="http://schemas.microsoft.com/office/drawing/2014/main" id="{CD558108-5C2B-77DA-A3FF-77C8A91AC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6972" y="859597"/>
              <a:ext cx="964264" cy="838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7" descr="Logos UCM | Biblioteca Complutense">
              <a:extLst>
                <a:ext uri="{FF2B5EF4-FFF2-40B4-BE49-F238E27FC236}">
                  <a16:creationId xmlns:a16="http://schemas.microsoft.com/office/drawing/2014/main" id="{1F55B9B3-942D-40CC-8474-069F146558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2716" y="2804055"/>
              <a:ext cx="997131" cy="91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8" descr="XIX Curso de Iniciación a la Investigación en Estructura de la Materia">
              <a:extLst>
                <a:ext uri="{FF2B5EF4-FFF2-40B4-BE49-F238E27FC236}">
                  <a16:creationId xmlns:a16="http://schemas.microsoft.com/office/drawing/2014/main" id="{FFE8F6DF-FA90-CFA8-5C3D-F4CA805F5B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30"/>
            <a:stretch/>
          </p:blipFill>
          <p:spPr bwMode="auto">
            <a:xfrm>
              <a:off x="9466123" y="2899088"/>
              <a:ext cx="946727" cy="838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9" descr="Colaboraciones :: Física en la Imagen Médica :: IFIC">
              <a:extLst>
                <a:ext uri="{FF2B5EF4-FFF2-40B4-BE49-F238E27FC236}">
                  <a16:creationId xmlns:a16="http://schemas.microsoft.com/office/drawing/2014/main" id="{26885521-4A23-3708-3409-AED1BB6459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8" r="55323"/>
            <a:stretch/>
          </p:blipFill>
          <p:spPr bwMode="auto">
            <a:xfrm>
              <a:off x="8266038" y="2077390"/>
              <a:ext cx="832239" cy="53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30">
              <a:extLst>
                <a:ext uri="{FF2B5EF4-FFF2-40B4-BE49-F238E27FC236}">
                  <a16:creationId xmlns:a16="http://schemas.microsoft.com/office/drawing/2014/main" id="{A2C4AF98-296C-69BC-E72E-DC6F9011AAA7}"/>
                </a:ext>
              </a:extLst>
            </p:cNvPr>
            <p:cNvSpPr txBox="1"/>
            <p:nvPr/>
          </p:nvSpPr>
          <p:spPr>
            <a:xfrm>
              <a:off x="2700507" y="5834337"/>
              <a:ext cx="128697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b="1" dirty="0" err="1"/>
                <a:t>miniBELEN</a:t>
              </a:r>
              <a:endParaRPr lang="en-US" b="1" dirty="0"/>
            </a:p>
          </p:txBody>
        </p:sp>
        <p:sp>
          <p:nvSpPr>
            <p:cNvPr id="48" name="TextBox 31">
              <a:extLst>
                <a:ext uri="{FF2B5EF4-FFF2-40B4-BE49-F238E27FC236}">
                  <a16:creationId xmlns:a16="http://schemas.microsoft.com/office/drawing/2014/main" id="{47EF8C30-17B2-D599-DA01-CC89CC886C60}"/>
                </a:ext>
              </a:extLst>
            </p:cNvPr>
            <p:cNvSpPr txBox="1"/>
            <p:nvPr/>
          </p:nvSpPr>
          <p:spPr>
            <a:xfrm>
              <a:off x="8880970" y="5799342"/>
              <a:ext cx="1286971" cy="4260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GARY</a:t>
              </a:r>
              <a:endParaRPr lang="en-US" b="1" dirty="0"/>
            </a:p>
          </p:txBody>
        </p:sp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Measurement of </a:t>
            </a:r>
            <a:r>
              <a:rPr lang="en-US" b="1" dirty="0" smtClean="0"/>
              <a:t>neutron spectra in (α,</a:t>
            </a:r>
            <a:r>
              <a:rPr lang="en-US" b="1" dirty="0" err="1" smtClean="0"/>
              <a:t>xn</a:t>
            </a:r>
            <a:r>
              <a:rPr lang="en-US" b="1" dirty="0"/>
              <a:t>) </a:t>
            </a:r>
            <a:r>
              <a:rPr lang="en-US" b="1" dirty="0" smtClean="0"/>
              <a:t>reactions</a:t>
            </a: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t>6</a:t>
            </a:fld>
            <a:endParaRPr lang="es-ES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9ED15C6-8F6A-7295-E77D-98CD5E486DE1}"/>
              </a:ext>
            </a:extLst>
          </p:cNvPr>
          <p:cNvSpPr txBox="1"/>
          <p:nvPr/>
        </p:nvSpPr>
        <p:spPr>
          <a:xfrm>
            <a:off x="4765001" y="2869804"/>
            <a:ext cx="2394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neutron detectors</a:t>
            </a:r>
          </a:p>
          <a:p>
            <a:pPr algn="ctr"/>
            <a:r>
              <a:rPr lang="en-GB" sz="1600" dirty="0"/>
              <a:t>(liquid/plastic scintillators</a:t>
            </a:r>
            <a:r>
              <a:rPr lang="en-GB" sz="1600" dirty="0" smtClean="0"/>
              <a:t>)</a:t>
            </a:r>
          </a:p>
          <a:p>
            <a:pPr algn="ctr"/>
            <a:endParaRPr lang="en-GB" sz="1600" dirty="0"/>
          </a:p>
        </p:txBody>
      </p:sp>
      <p:pic>
        <p:nvPicPr>
          <p:cNvPr id="68" name="Imagen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229" y="2655181"/>
            <a:ext cx="4331479" cy="3443881"/>
          </a:xfrm>
          <a:prstGeom prst="rect">
            <a:avLst/>
          </a:prstGeom>
        </p:spPr>
      </p:pic>
      <p:sp>
        <p:nvSpPr>
          <p:cNvPr id="70" name="CuadroTexto 28">
            <a:extLst>
              <a:ext uri="{FF2B5EF4-FFF2-40B4-BE49-F238E27FC236}">
                <a16:creationId xmlns:a16="http://schemas.microsoft.com/office/drawing/2014/main" id="{EC706084-58C7-E54B-6E3C-6DCDD7FA92E0}"/>
              </a:ext>
            </a:extLst>
          </p:cNvPr>
          <p:cNvSpPr txBox="1"/>
          <p:nvPr/>
        </p:nvSpPr>
        <p:spPr>
          <a:xfrm>
            <a:off x="901206" y="3683046"/>
            <a:ext cx="45648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/>
              <a:t>TOF spectrometer</a:t>
            </a:r>
            <a:r>
              <a:rPr lang="en-GB" sz="1600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/>
              <a:t>Requires a pulsed </a:t>
            </a:r>
            <a:r>
              <a:rPr lang="el-GR" sz="1600" dirty="0"/>
              <a:t>α</a:t>
            </a:r>
            <a:r>
              <a:rPr lang="es-ES" sz="1600" dirty="0"/>
              <a:t>-</a:t>
            </a:r>
            <a:r>
              <a:rPr lang="en-GB" sz="1600" dirty="0"/>
              <a:t>beam</a:t>
            </a:r>
            <a:r>
              <a:rPr lang="en-GB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Information </a:t>
            </a:r>
            <a:r>
              <a:rPr lang="en-GB" sz="1600" dirty="0"/>
              <a:t>for the eff correction </a:t>
            </a:r>
            <a:r>
              <a:rPr lang="en-GB" sz="1600" dirty="0" err="1"/>
              <a:t>ε</a:t>
            </a:r>
            <a:r>
              <a:rPr lang="en-GB" sz="1600" baseline="-25000" dirty="0" err="1"/>
              <a:t>n</a:t>
            </a:r>
            <a:r>
              <a:rPr lang="en-GB" sz="1600" dirty="0"/>
              <a:t>(</a:t>
            </a:r>
            <a:r>
              <a:rPr lang="en-GB" sz="1600" dirty="0" err="1"/>
              <a:t>E</a:t>
            </a:r>
            <a:r>
              <a:rPr lang="en-GB" sz="1600" baseline="-25000" dirty="0" err="1"/>
              <a:t>n</a:t>
            </a:r>
            <a:r>
              <a:rPr lang="en-GB" sz="1600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Measurements </a:t>
            </a:r>
            <a:r>
              <a:rPr lang="en-GB" sz="1600" dirty="0"/>
              <a:t>at different </a:t>
            </a:r>
            <a:r>
              <a:rPr lang="en-GB" sz="1600" dirty="0" smtClean="0"/>
              <a:t>angles allows the study of angular distribution</a:t>
            </a:r>
            <a:endParaRPr lang="en-GB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/>
              <a:t>Low efficiency (~ 1%)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/>
              <a:t>N</a:t>
            </a:r>
            <a:r>
              <a:rPr lang="en-GB" sz="1600" dirty="0" smtClean="0"/>
              <a:t>eutron/gamma </a:t>
            </a:r>
            <a:r>
              <a:rPr lang="en-GB" sz="1600" dirty="0"/>
              <a:t>discrimination and </a:t>
            </a:r>
            <a:r>
              <a:rPr lang="en-GB" sz="1600" dirty="0" smtClean="0"/>
              <a:t>correlation </a:t>
            </a:r>
            <a:r>
              <a:rPr lang="en-GB" sz="1600" dirty="0"/>
              <a:t>with </a:t>
            </a:r>
            <a:r>
              <a:rPr lang="el-GR" sz="1600" dirty="0"/>
              <a:t>γ</a:t>
            </a:r>
            <a:r>
              <a:rPr lang="es-ES" sz="1600" dirty="0" smtClean="0"/>
              <a:t>-</a:t>
            </a:r>
            <a:r>
              <a:rPr lang="es-ES" sz="1600" dirty="0" err="1" smtClean="0"/>
              <a:t>rays</a:t>
            </a:r>
            <a:endParaRPr lang="en-GB" sz="1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8310632" y="1956415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MONSTER</a:t>
            </a:r>
            <a:endParaRPr lang="es-ES" sz="2000" b="1" dirty="0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8462356" y="1520103"/>
            <a:ext cx="417379" cy="4363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636936" y="1059213"/>
            <a:ext cx="240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Our</a:t>
            </a:r>
            <a:r>
              <a:rPr lang="es-ES" dirty="0" smtClean="0">
                <a:solidFill>
                  <a:srgbClr val="FF0000"/>
                </a:solidFill>
              </a:rPr>
              <a:t> experimental </a:t>
            </a:r>
            <a:r>
              <a:rPr lang="es-ES" dirty="0" err="1" smtClean="0">
                <a:solidFill>
                  <a:srgbClr val="FF0000"/>
                </a:solidFill>
              </a:rPr>
              <a:t>setup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02873" y="12516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28">
                <a:extLst>
                  <a:ext uri="{FF2B5EF4-FFF2-40B4-BE49-F238E27FC236}">
                    <a16:creationId xmlns:a16="http://schemas.microsoft.com/office/drawing/2014/main" id="{EC706084-58C7-E54B-6E3C-6DCDD7FA92E0}"/>
                  </a:ext>
                </a:extLst>
              </p:cNvPr>
              <p:cNvSpPr txBox="1"/>
              <p:nvPr/>
            </p:nvSpPr>
            <p:spPr>
              <a:xfrm>
                <a:off x="609600" y="986144"/>
                <a:ext cx="4564855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1600" dirty="0" smtClean="0"/>
                  <a:t>Within MANY collaboration, we are interested in:</a:t>
                </a:r>
              </a:p>
              <a:p>
                <a:pPr algn="just"/>
                <a:endParaRPr lang="en-GB" sz="16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GB" sz="1600" dirty="0" smtClean="0"/>
                  <a:t>Neutron yields and cross sections </a:t>
                </a:r>
                <a14:m>
                  <m:oMath xmlns:m="http://schemas.openxmlformats.org/officeDocument/2006/math">
                    <m:r>
                      <a:rPr lang="es-ES" sz="1600" b="1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600" dirty="0" smtClean="0"/>
                  <a:t> </a:t>
                </a:r>
                <a:r>
                  <a:rPr lang="en-GB" sz="1600" dirty="0" err="1" smtClean="0"/>
                  <a:t>miniBELEN</a:t>
                </a:r>
                <a:r>
                  <a:rPr lang="en-GB" sz="1600" dirty="0" smtClean="0"/>
                  <a:t> and GARY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GB" sz="1600" dirty="0" smtClean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GB" sz="1600" dirty="0" smtClean="0"/>
                  <a:t> </a:t>
                </a:r>
                <a:r>
                  <a:rPr lang="es-ES" sz="1600" b="1" dirty="0" err="1"/>
                  <a:t>Neutron</a:t>
                </a:r>
                <a:r>
                  <a:rPr lang="es-ES" sz="1600" b="1" dirty="0"/>
                  <a:t> </a:t>
                </a:r>
                <a:r>
                  <a:rPr lang="es-ES" sz="1600" b="1" dirty="0" err="1" smtClean="0"/>
                  <a:t>spectra</a:t>
                </a:r>
                <a:r>
                  <a:rPr lang="es-ES" sz="1600" b="1" dirty="0" smtClean="0"/>
                  <a:t> and angular </a:t>
                </a:r>
                <a:r>
                  <a:rPr lang="es-ES" sz="1600" b="1" dirty="0" err="1" smtClean="0"/>
                  <a:t>distribution</a:t>
                </a:r>
                <a:r>
                  <a:rPr lang="es-ES" sz="1600" b="1" dirty="0" smtClean="0"/>
                  <a:t> </a:t>
                </a:r>
                <a14:m>
                  <m:oMath xmlns:m="http://schemas.openxmlformats.org/officeDocument/2006/math">
                    <m:r>
                      <a:rPr lang="es-ES" sz="1600" b="1" i="1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s-ES" sz="1600" b="1" dirty="0"/>
                  <a:t> MONSTER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GB" sz="1600" dirty="0"/>
              </a:p>
            </p:txBody>
          </p:sp>
        </mc:Choice>
        <mc:Fallback xmlns="">
          <p:sp>
            <p:nvSpPr>
              <p:cNvPr id="14" name="CuadroTexto 28">
                <a:extLst>
                  <a:ext uri="{FF2B5EF4-FFF2-40B4-BE49-F238E27FC236}">
                    <a16:creationId xmlns:a16="http://schemas.microsoft.com/office/drawing/2014/main" id="{EC706084-58C7-E54B-6E3C-6DCDD7FA9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86144"/>
                <a:ext cx="4564855" cy="2062103"/>
              </a:xfrm>
              <a:prstGeom prst="rect">
                <a:avLst/>
              </a:prstGeom>
              <a:blipFill>
                <a:blip r:embed="rId3"/>
                <a:stretch>
                  <a:fillRect l="-668" t="-888" r="-66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recto de flecha 16"/>
          <p:cNvCxnSpPr/>
          <p:nvPr/>
        </p:nvCxnSpPr>
        <p:spPr>
          <a:xfrm>
            <a:off x="1782561" y="2869804"/>
            <a:ext cx="4675" cy="7212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55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FA53-7EF3-3D41-553D-B5FA6897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ea typeface="Calibri Light"/>
                <a:cs typeface="Calibri Light"/>
              </a:rPr>
              <a:t>Table of </a:t>
            </a:r>
            <a:r>
              <a:rPr lang="es-ES" b="1" dirty="0" err="1">
                <a:ea typeface="Calibri Light"/>
                <a:cs typeface="Calibri Light"/>
              </a:rPr>
              <a:t>contents</a:t>
            </a:r>
            <a:endParaRPr lang="es-ES" b="1" dirty="0">
              <a:ea typeface="Calibri Light"/>
              <a:cs typeface="Calibri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2074B4-DEF0-1B99-26C6-A8767568B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3257"/>
            <a:ext cx="10972800" cy="37232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>
              <a:spcAft>
                <a:spcPts val="500"/>
              </a:spcAft>
            </a:pP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Introduction</a:t>
            </a:r>
            <a:endParaRPr lang="es-ES" sz="2000" dirty="0" smtClean="0">
              <a:solidFill>
                <a:schemeClr val="bg1">
                  <a:lumMod val="65000"/>
                </a:schemeClr>
              </a:solidFill>
              <a:ea typeface="Calibri"/>
            </a:endParaRPr>
          </a:p>
          <a:p>
            <a:pPr lvl="1">
              <a:spcAft>
                <a:spcPts val="500"/>
              </a:spcAft>
            </a:pPr>
            <a:r>
              <a:rPr lang="es-ES" sz="2000" dirty="0" smtClean="0">
                <a:solidFill>
                  <a:srgbClr val="FF0000"/>
                </a:solidFill>
                <a:ea typeface="Calibri"/>
              </a:rPr>
              <a:t>Experimental </a:t>
            </a:r>
            <a:r>
              <a:rPr lang="es-ES" sz="2000" dirty="0" err="1" smtClean="0">
                <a:solidFill>
                  <a:srgbClr val="FF0000"/>
                </a:solidFill>
                <a:ea typeface="Calibri"/>
              </a:rPr>
              <a:t>setup</a:t>
            </a:r>
            <a:endParaRPr lang="es-ES" sz="2000" dirty="0" smtClean="0">
              <a:solidFill>
                <a:srgbClr val="FF0000"/>
              </a:solidFill>
              <a:ea typeface="Calibri"/>
            </a:endParaRPr>
          </a:p>
          <a:p>
            <a:pPr lvl="1">
              <a:spcAft>
                <a:spcPts val="500"/>
              </a:spcAft>
            </a:pP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Data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analysis</a:t>
            </a:r>
            <a:endParaRPr lang="es-ES" sz="2000" dirty="0" smtClean="0">
              <a:solidFill>
                <a:schemeClr val="bg1">
                  <a:lumMod val="65000"/>
                </a:schemeClr>
              </a:solidFill>
              <a:ea typeface="Calibri"/>
            </a:endParaRPr>
          </a:p>
          <a:p>
            <a:pPr lvl="1">
              <a:spcAft>
                <a:spcPts val="500"/>
              </a:spcAft>
            </a:pP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Results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 </a:t>
            </a:r>
          </a:p>
          <a:p>
            <a:pPr lvl="1">
              <a:spcAft>
                <a:spcPts val="500"/>
              </a:spcAft>
            </a:pP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Final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  <a:ea typeface="Calibri"/>
              </a:rPr>
              <a:t>remarks</a:t>
            </a:r>
            <a:endParaRPr lang="es-ES" sz="2000" dirty="0" smtClean="0">
              <a:solidFill>
                <a:schemeClr val="bg1">
                  <a:lumMod val="65000"/>
                </a:schemeClr>
              </a:solidFill>
              <a:ea typeface="Calibri"/>
            </a:endParaRPr>
          </a:p>
          <a:p>
            <a:endParaRPr lang="es-ES" dirty="0">
              <a:ea typeface="Calibri"/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5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DC635-CD31-8EA1-7104-4BA1702ED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>
                <a:ea typeface="Calibri Light"/>
                <a:cs typeface="Calibri Light"/>
              </a:rPr>
              <a:t>Experimental </a:t>
            </a:r>
            <a:r>
              <a:rPr lang="es-ES" b="1" smtClean="0">
                <a:ea typeface="Calibri Light"/>
                <a:cs typeface="Calibri Light"/>
              </a:rPr>
              <a:t>setup</a:t>
            </a:r>
            <a:endParaRPr lang="es-E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B2B6605-C7AB-AB6B-DAAA-66112C1B8E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325" y="941652"/>
                <a:ext cx="5468816" cy="4110038"/>
              </a:xfrm>
            </p:spPr>
            <p:txBody>
              <a:bodyPr anchor="t">
                <a:noAutofit/>
              </a:bodyPr>
              <a:lstStyle/>
              <a:p>
                <a:pPr algn="just"/>
                <a:r>
                  <a:rPr lang="es-ES" sz="2000" dirty="0" err="1" smtClean="0"/>
                  <a:t>HiSPANoS</a:t>
                </a:r>
                <a:r>
                  <a:rPr lang="es-ES" sz="2000" dirty="0"/>
                  <a:t> </a:t>
                </a:r>
                <a:r>
                  <a:rPr lang="es-ES" sz="2000" dirty="0" err="1" smtClean="0"/>
                  <a:t>facility</a:t>
                </a:r>
                <a:r>
                  <a:rPr lang="es-ES" sz="2000" dirty="0"/>
                  <a:t> </a:t>
                </a:r>
                <a:r>
                  <a:rPr lang="es-ES" sz="2000" dirty="0" smtClean="0"/>
                  <a:t>at </a:t>
                </a:r>
                <a:r>
                  <a:rPr lang="es-ES" sz="2000" dirty="0" err="1"/>
                  <a:t>the</a:t>
                </a:r>
                <a:r>
                  <a:rPr lang="es-ES" sz="2000" dirty="0"/>
                  <a:t> Centro Nacional de Aceleradores (CNA), </a:t>
                </a:r>
                <a:r>
                  <a:rPr lang="es-ES" sz="2000" dirty="0" err="1"/>
                  <a:t>Seville</a:t>
                </a:r>
                <a:r>
                  <a:rPr lang="es-ES" sz="2000" dirty="0"/>
                  <a:t>:</a:t>
                </a:r>
                <a:endParaRPr lang="es-ES" sz="2000" dirty="0">
                  <a:solidFill>
                    <a:srgbClr val="FF0000"/>
                  </a:solidFill>
                </a:endParaRPr>
              </a:p>
              <a:p>
                <a:pPr lvl="1" algn="just">
                  <a:buFont typeface="Courier New" panose="02070309020205020404" pitchFamily="49" charset="0"/>
                  <a:buChar char="o"/>
                </a:pPr>
                <a:r>
                  <a:rPr lang="es-ES" sz="1800" dirty="0"/>
                  <a:t>3 MV </a:t>
                </a:r>
                <a:r>
                  <a:rPr lang="es-ES" sz="1800" dirty="0" err="1"/>
                  <a:t>tandem</a:t>
                </a:r>
                <a:r>
                  <a:rPr lang="es-ES" sz="1800" dirty="0"/>
                  <a:t> </a:t>
                </a:r>
                <a:r>
                  <a:rPr lang="es-ES" sz="1800" dirty="0" err="1"/>
                  <a:t>accelerator</a:t>
                </a:r>
                <a:r>
                  <a:rPr lang="es-ES" sz="1800" dirty="0"/>
                  <a:t>: to produce </a:t>
                </a:r>
                <a:r>
                  <a:rPr lang="es-ES" sz="1800" dirty="0" err="1" smtClean="0"/>
                  <a:t>the</a:t>
                </a:r>
                <a:r>
                  <a:rPr lang="es-ES" sz="1800" dirty="0"/>
                  <a:t> </a:t>
                </a:r>
                <a:r>
                  <a:rPr lang="es-ES" sz="1800" dirty="0">
                    <a:ea typeface="+mn-lt"/>
                    <a:cs typeface="+mn-lt"/>
                  </a:rPr>
                  <a:t>α</a:t>
                </a:r>
                <a:r>
                  <a:rPr lang="es-ES" sz="1800" dirty="0" smtClean="0"/>
                  <a:t> </a:t>
                </a:r>
                <a:r>
                  <a:rPr lang="es-ES" sz="1800" dirty="0" err="1"/>
                  <a:t>particles</a:t>
                </a:r>
                <a:r>
                  <a:rPr lang="es-ES" sz="1800" dirty="0"/>
                  <a:t> (</a:t>
                </a:r>
                <a:r>
                  <a:rPr lang="es-ES" sz="1800" dirty="0" err="1"/>
                  <a:t>between</a:t>
                </a:r>
                <a:r>
                  <a:rPr lang="es-ES" sz="1800" dirty="0"/>
                  <a:t> 5.5 and 8.5 </a:t>
                </a:r>
                <a:r>
                  <a:rPr lang="es-ES" sz="1800" dirty="0" err="1"/>
                  <a:t>MeV</a:t>
                </a:r>
                <a:r>
                  <a:rPr lang="es-ES" sz="1800" dirty="0"/>
                  <a:t>) </a:t>
                </a:r>
                <a:r>
                  <a:rPr lang="es-ES" sz="1800" dirty="0">
                    <a:solidFill>
                      <a:srgbClr val="FF0000"/>
                    </a:solidFill>
                  </a:rPr>
                  <a:t>(1</a:t>
                </a:r>
                <a:r>
                  <a:rPr lang="es-ES" sz="1800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lvl="1" algn="just">
                  <a:buFont typeface="Courier New" panose="02070309020205020404" pitchFamily="49" charset="0"/>
                  <a:buChar char="o"/>
                </a:pPr>
                <a:endParaRPr lang="es-ES" sz="1800" dirty="0" smtClean="0">
                  <a:solidFill>
                    <a:srgbClr val="FF0000"/>
                  </a:solidFill>
                </a:endParaRPr>
              </a:p>
              <a:p>
                <a:pPr algn="just"/>
                <a:r>
                  <a:rPr lang="es-ES" sz="2000" dirty="0" err="1" smtClean="0"/>
                  <a:t>Five</a:t>
                </a:r>
                <a:r>
                  <a:rPr lang="es-ES" sz="2000" dirty="0" smtClean="0"/>
                  <a:t> </a:t>
                </a:r>
                <a:r>
                  <a:rPr lang="es-ES" sz="2000" dirty="0" err="1"/>
                  <a:t>cells</a:t>
                </a:r>
                <a:r>
                  <a:rPr lang="es-ES" sz="2000" dirty="0"/>
                  <a:t> of </a:t>
                </a:r>
                <a:r>
                  <a:rPr lang="es-ES" sz="2000" dirty="0" smtClean="0"/>
                  <a:t>MONSTER </a:t>
                </a:r>
                <a:r>
                  <a:rPr lang="es-ES" sz="2000" dirty="0" err="1" smtClean="0"/>
                  <a:t>between</a:t>
                </a:r>
                <a:r>
                  <a:rPr lang="es-ES" sz="20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s-ES" sz="2000" dirty="0">
                    <a:solidFill>
                      <a:srgbClr val="FF0000"/>
                    </a:solidFill>
                  </a:rPr>
                  <a:t> </a:t>
                </a:r>
                <a:r>
                  <a:rPr lang="es-ES" sz="20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s-E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s-ES" sz="2000" dirty="0">
                    <a:solidFill>
                      <a:srgbClr val="FF0000"/>
                    </a:solidFill>
                  </a:rPr>
                  <a:t>(2</a:t>
                </a:r>
                <a:r>
                  <a:rPr lang="es-ES" sz="2000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 algn="just">
                  <a:buNone/>
                </a:pPr>
                <a:endParaRPr lang="es-ES" sz="2000" dirty="0"/>
              </a:p>
              <a:p>
                <a:pPr algn="just"/>
                <a:r>
                  <a:rPr lang="es-ES" sz="2000" dirty="0" err="1"/>
                  <a:t>Four</a:t>
                </a:r>
                <a:r>
                  <a:rPr lang="es-ES" sz="2000" dirty="0"/>
                  <a:t> LaBr</a:t>
                </a:r>
                <a:r>
                  <a:rPr lang="es-ES" sz="2000" baseline="-25000" dirty="0"/>
                  <a:t>3</a:t>
                </a:r>
                <a:r>
                  <a:rPr lang="es-ES" sz="2000" dirty="0"/>
                  <a:t> </a:t>
                </a:r>
                <a:r>
                  <a:rPr lang="es-ES" sz="2000" dirty="0" err="1"/>
                  <a:t>detectors</a:t>
                </a:r>
                <a:r>
                  <a:rPr lang="es-ES" sz="2000" dirty="0"/>
                  <a:t> </a:t>
                </a:r>
                <a:r>
                  <a:rPr lang="es-ES" sz="2000" dirty="0">
                    <a:solidFill>
                      <a:srgbClr val="FF0000"/>
                    </a:solidFill>
                  </a:rPr>
                  <a:t>(3</a:t>
                </a:r>
                <a:r>
                  <a:rPr lang="es-ES" sz="2000" dirty="0" smtClean="0">
                    <a:solidFill>
                      <a:srgbClr val="FF0000"/>
                    </a:solidFill>
                  </a:rPr>
                  <a:t>) </a:t>
                </a:r>
                <a:r>
                  <a:rPr lang="es-ES" sz="2000" dirty="0" smtClean="0"/>
                  <a:t>and a </a:t>
                </a:r>
                <a:r>
                  <a:rPr lang="es-ES" sz="2000" dirty="0"/>
                  <a:t>HPGe detector </a:t>
                </a:r>
                <a:r>
                  <a:rPr lang="es-ES" sz="2000" dirty="0">
                    <a:solidFill>
                      <a:srgbClr val="FF0000"/>
                    </a:solidFill>
                  </a:rPr>
                  <a:t>(4)</a:t>
                </a:r>
                <a:endParaRPr lang="es-ES" sz="2000" dirty="0" smtClean="0">
                  <a:solidFill>
                    <a:srgbClr val="FF0000"/>
                  </a:solidFill>
                </a:endParaRPr>
              </a:p>
              <a:p>
                <a:pPr lvl="1" algn="just">
                  <a:buFont typeface="Courier New" panose="02070309020205020404" pitchFamily="49" charset="0"/>
                  <a:buChar char="o"/>
                </a:pPr>
                <a:r>
                  <a:rPr lang="es-ES" sz="1800" dirty="0" smtClean="0"/>
                  <a:t> </a:t>
                </a:r>
                <a:r>
                  <a:rPr lang="es-ES" sz="1800" dirty="0" smtClean="0">
                    <a:solidFill>
                      <a:srgbClr val="FF0000"/>
                    </a:solidFill>
                  </a:rPr>
                  <a:t>(3) </a:t>
                </a:r>
                <a:r>
                  <a:rPr lang="es-ES" sz="1800" dirty="0" smtClean="0"/>
                  <a:t>and</a:t>
                </a:r>
                <a:r>
                  <a:rPr lang="es-ES" sz="1800" dirty="0" smtClean="0">
                    <a:solidFill>
                      <a:srgbClr val="FF0000"/>
                    </a:solidFill>
                  </a:rPr>
                  <a:t> (4) </a:t>
                </a:r>
                <a:r>
                  <a:rPr lang="es-ES" sz="1800" dirty="0" err="1" smtClean="0"/>
                  <a:t>dedicated</a:t>
                </a:r>
                <a:r>
                  <a:rPr lang="es-ES" sz="1800" dirty="0" smtClean="0"/>
                  <a:t> </a:t>
                </a:r>
                <a:r>
                  <a:rPr lang="es-ES" sz="1800" dirty="0"/>
                  <a:t>to </a:t>
                </a:r>
                <a:r>
                  <a:rPr lang="el-GR" sz="1800" dirty="0"/>
                  <a:t>γ</a:t>
                </a:r>
                <a:r>
                  <a:rPr lang="es-ES" sz="1800" dirty="0"/>
                  <a:t> </a:t>
                </a:r>
                <a:r>
                  <a:rPr lang="es-ES" sz="1800" dirty="0" err="1"/>
                  <a:t>measurements</a:t>
                </a:r>
                <a:r>
                  <a:rPr lang="es-ES" sz="1800" dirty="0"/>
                  <a:t> </a:t>
                </a:r>
                <a14:m>
                  <m:oMath xmlns:m="http://schemas.openxmlformats.org/officeDocument/2006/math">
                    <m:r>
                      <a:rPr lang="es-ES" sz="1800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l-GR" sz="1800" dirty="0"/>
                  <a:t>γ</a:t>
                </a:r>
                <a:r>
                  <a:rPr lang="es-ES" sz="1800" dirty="0"/>
                  <a:t>/n </a:t>
                </a:r>
                <a:r>
                  <a:rPr lang="es-ES" sz="1800" dirty="0" err="1"/>
                  <a:t>correlated</a:t>
                </a:r>
                <a:r>
                  <a:rPr lang="es-ES" sz="1800" dirty="0"/>
                  <a:t> </a:t>
                </a:r>
                <a:r>
                  <a:rPr lang="es-ES" sz="1800" dirty="0" err="1" smtClean="0"/>
                  <a:t>events</a:t>
                </a:r>
                <a:endParaRPr lang="es-ES" sz="1800" dirty="0" smtClean="0"/>
              </a:p>
              <a:p>
                <a:pPr lvl="1" algn="just">
                  <a:buFont typeface="Courier New" panose="02070309020205020404" pitchFamily="49" charset="0"/>
                  <a:buChar char="o"/>
                </a:pPr>
                <a:endParaRPr lang="es-ES" sz="1800" dirty="0" smtClean="0"/>
              </a:p>
              <a:p>
                <a:pPr algn="just"/>
                <a:r>
                  <a:rPr lang="en-US" sz="2000" baseline="30000" dirty="0"/>
                  <a:t>27</a:t>
                </a:r>
                <a:r>
                  <a:rPr lang="en-US" sz="2000" dirty="0"/>
                  <a:t>Al target</a:t>
                </a:r>
                <a:r>
                  <a:rPr lang="en-US" sz="2000" dirty="0" smtClean="0"/>
                  <a:t>: d = 2.5 cm, thickness = 150 </a:t>
                </a:r>
                <a:r>
                  <a:rPr lang="el-GR" sz="2000" dirty="0" smtClean="0"/>
                  <a:t>μ</a:t>
                </a:r>
                <a:r>
                  <a:rPr lang="es-ES" sz="2000" dirty="0" smtClean="0"/>
                  <a:t>m, </a:t>
                </a:r>
                <a:r>
                  <a:rPr lang="es-ES" sz="2000" dirty="0" err="1" smtClean="0"/>
                  <a:t>purity</a:t>
                </a:r>
                <a:r>
                  <a:rPr lang="es-ES" sz="2000" dirty="0" smtClean="0"/>
                  <a:t> = 99.9 %</a:t>
                </a:r>
                <a:endParaRPr lang="es-E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B2B6605-C7AB-AB6B-DAAA-66112C1B8E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325" y="941652"/>
                <a:ext cx="5468816" cy="4110038"/>
              </a:xfrm>
              <a:blipFill>
                <a:blip r:embed="rId2"/>
                <a:stretch>
                  <a:fillRect l="-1003" t="-593" r="-1115" b="-229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Imagen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88" y="1538324"/>
            <a:ext cx="5597104" cy="419393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t>8</a:t>
            </a:fld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1738355" y="2882218"/>
            <a:ext cx="4496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hlinkClick r:id="rId4"/>
              </a:rPr>
              <a:t>A.R. </a:t>
            </a:r>
            <a:r>
              <a:rPr lang="es-ES" sz="1200" dirty="0" err="1">
                <a:hlinkClick r:id="rId4"/>
              </a:rPr>
              <a:t>Garcia</a:t>
            </a:r>
            <a:r>
              <a:rPr lang="es-ES" sz="1200" dirty="0">
                <a:hlinkClick r:id="rId4"/>
              </a:rPr>
              <a:t> et al., </a:t>
            </a:r>
            <a:r>
              <a:rPr lang="es-ES" sz="1200" dirty="0" err="1">
                <a:hlinkClick r:id="rId4"/>
              </a:rPr>
              <a:t>Journal</a:t>
            </a:r>
            <a:r>
              <a:rPr lang="es-ES" sz="1200" dirty="0">
                <a:hlinkClick r:id="rId4"/>
              </a:rPr>
              <a:t> of </a:t>
            </a:r>
            <a:r>
              <a:rPr lang="es-ES" sz="1200" dirty="0" err="1">
                <a:hlinkClick r:id="rId4"/>
              </a:rPr>
              <a:t>Instrumentation</a:t>
            </a:r>
            <a:r>
              <a:rPr lang="es-ES" sz="1200" dirty="0">
                <a:hlinkClick r:id="rId4"/>
              </a:rPr>
              <a:t>, 7, (2012) </a:t>
            </a:r>
            <a:r>
              <a:rPr lang="es-ES" sz="1200" dirty="0" smtClean="0">
                <a:hlinkClick r:id="rId4"/>
              </a:rPr>
              <a:t>C05012</a:t>
            </a:r>
            <a:endParaRPr lang="es-ES" sz="1200" dirty="0" smtClean="0"/>
          </a:p>
          <a:p>
            <a:r>
              <a:rPr lang="es-ES" sz="1200" dirty="0" smtClean="0">
                <a:hlinkClick r:id="rId5"/>
              </a:rPr>
              <a:t>T</a:t>
            </a:r>
            <a:r>
              <a:rPr lang="es-ES" sz="1200" dirty="0">
                <a:hlinkClick r:id="rId5"/>
              </a:rPr>
              <a:t>. </a:t>
            </a:r>
            <a:r>
              <a:rPr lang="es-ES" sz="1200" dirty="0" smtClean="0">
                <a:hlinkClick r:id="rId5"/>
              </a:rPr>
              <a:t>Martínez </a:t>
            </a:r>
            <a:r>
              <a:rPr lang="es-ES" sz="1200" dirty="0">
                <a:hlinkClick r:id="rId5"/>
              </a:rPr>
              <a:t>et al., </a:t>
            </a:r>
            <a:r>
              <a:rPr lang="es-ES" sz="1200" dirty="0" err="1">
                <a:hlinkClick r:id="rId5"/>
              </a:rPr>
              <a:t>Nucl</a:t>
            </a:r>
            <a:r>
              <a:rPr lang="es-ES" sz="1200" dirty="0">
                <a:hlinkClick r:id="rId5"/>
              </a:rPr>
              <a:t>. Data </a:t>
            </a:r>
            <a:r>
              <a:rPr lang="es-ES" sz="1200" dirty="0" err="1">
                <a:hlinkClick r:id="rId5"/>
              </a:rPr>
              <a:t>Sheets</a:t>
            </a:r>
            <a:r>
              <a:rPr lang="es-ES" sz="1200" dirty="0">
                <a:hlinkClick r:id="rId5"/>
              </a:rPr>
              <a:t>, 120, (2014) </a:t>
            </a:r>
            <a:r>
              <a:rPr lang="es-ES" sz="1200" dirty="0" smtClean="0">
                <a:hlinkClick r:id="rId5"/>
              </a:rPr>
              <a:t>78-80</a:t>
            </a:r>
            <a:endParaRPr lang="es-ES" sz="1200" dirty="0" smtClean="0"/>
          </a:p>
        </p:txBody>
      </p:sp>
    </p:spTree>
    <p:extLst>
      <p:ext uri="{BB962C8B-B14F-4D97-AF65-F5344CB8AC3E}">
        <p14:creationId xmlns:p14="http://schemas.microsoft.com/office/powerpoint/2010/main" val="11711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D4DDA-174C-4102-399F-5A7CA92EB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baseline="30000" dirty="0" smtClean="0"/>
              <a:t>27</a:t>
            </a:r>
            <a:r>
              <a:rPr lang="en-US" b="1" dirty="0" smtClean="0"/>
              <a:t>Al(</a:t>
            </a:r>
            <a:r>
              <a:rPr lang="es-ES" dirty="0">
                <a:ea typeface="+mn-lt"/>
                <a:cs typeface="+mn-lt"/>
              </a:rPr>
              <a:t>α</a:t>
            </a:r>
            <a:r>
              <a:rPr lang="en-US" b="1" dirty="0" smtClean="0"/>
              <a:t>,n)</a:t>
            </a:r>
            <a:r>
              <a:rPr lang="en-US" b="1" baseline="30000" dirty="0" smtClean="0"/>
              <a:t>30</a:t>
            </a:r>
            <a:r>
              <a:rPr lang="en-US" b="1" dirty="0" smtClean="0"/>
              <a:t>P reaction</a:t>
            </a:r>
            <a:endParaRPr lang="es-ES" b="1" dirty="0">
              <a:ea typeface="Calibri Light"/>
              <a:cs typeface="Calibri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E35392-EE73-7AA3-BAA0-F3262E34F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150" y="967010"/>
            <a:ext cx="6380285" cy="5232202"/>
          </a:xfrm>
        </p:spPr>
        <p:txBody>
          <a:bodyPr anchor="ctr"/>
          <a:lstStyle/>
          <a:p>
            <a:pPr algn="just"/>
            <a:r>
              <a:rPr lang="es-ES" sz="2400" dirty="0" smtClean="0"/>
              <a:t>IAEA </a:t>
            </a:r>
            <a:r>
              <a:rPr lang="es-ES" sz="2400" dirty="0" err="1" smtClean="0"/>
              <a:t>suggests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use of </a:t>
            </a:r>
            <a:r>
              <a:rPr lang="es-ES" sz="2400" dirty="0" err="1" smtClean="0"/>
              <a:t>this</a:t>
            </a:r>
            <a:r>
              <a:rPr lang="es-ES" sz="2400" dirty="0" smtClean="0"/>
              <a:t> </a:t>
            </a:r>
            <a:r>
              <a:rPr lang="es-ES" sz="2400" dirty="0" err="1" smtClean="0"/>
              <a:t>reaction</a:t>
            </a:r>
            <a:r>
              <a:rPr lang="es-ES" sz="2400" dirty="0" smtClean="0"/>
              <a:t> as a </a:t>
            </a:r>
            <a:r>
              <a:rPr lang="es-ES" sz="2400" dirty="0" err="1" smtClean="0"/>
              <a:t>benchmark</a:t>
            </a:r>
            <a:endParaRPr lang="es-ES" sz="2400" dirty="0" smtClean="0"/>
          </a:p>
          <a:p>
            <a:pPr algn="just"/>
            <a:endParaRPr lang="es-ES" sz="2200" dirty="0" smtClean="0">
              <a:ea typeface="+mn-lt"/>
              <a:cs typeface="+mn-lt"/>
            </a:endParaRPr>
          </a:p>
          <a:p>
            <a:pPr algn="just"/>
            <a:r>
              <a:rPr lang="es-ES" sz="2400" dirty="0" err="1" smtClean="0">
                <a:ea typeface="+mn-lt"/>
                <a:cs typeface="+mn-lt"/>
              </a:rPr>
              <a:t>Aluminum</a:t>
            </a:r>
            <a:r>
              <a:rPr lang="es-ES" sz="2400" dirty="0" smtClean="0">
                <a:ea typeface="+mn-lt"/>
                <a:cs typeface="+mn-lt"/>
              </a:rPr>
              <a:t> </a:t>
            </a:r>
            <a:r>
              <a:rPr lang="es-ES" sz="2400" dirty="0" err="1">
                <a:ea typeface="+mn-lt"/>
                <a:cs typeface="+mn-lt"/>
              </a:rPr>
              <a:t>is</a:t>
            </a:r>
            <a:r>
              <a:rPr lang="es-ES" sz="2400" dirty="0">
                <a:ea typeface="+mn-lt"/>
                <a:cs typeface="+mn-lt"/>
              </a:rPr>
              <a:t> a </a:t>
            </a:r>
            <a:r>
              <a:rPr lang="es-ES" sz="2400" dirty="0" err="1">
                <a:ea typeface="+mn-lt"/>
                <a:cs typeface="+mn-lt"/>
              </a:rPr>
              <a:t>very</a:t>
            </a:r>
            <a:r>
              <a:rPr lang="es-ES" sz="2400" dirty="0">
                <a:ea typeface="+mn-lt"/>
                <a:cs typeface="+mn-lt"/>
              </a:rPr>
              <a:t> </a:t>
            </a:r>
            <a:r>
              <a:rPr lang="es-ES" sz="2400" dirty="0" err="1">
                <a:ea typeface="+mn-lt"/>
                <a:cs typeface="+mn-lt"/>
              </a:rPr>
              <a:t>common</a:t>
            </a:r>
            <a:r>
              <a:rPr lang="es-ES" sz="2400" dirty="0">
                <a:ea typeface="+mn-lt"/>
                <a:cs typeface="+mn-lt"/>
              </a:rPr>
              <a:t> </a:t>
            </a:r>
            <a:r>
              <a:rPr lang="es-ES" sz="2400" dirty="0" err="1">
                <a:ea typeface="+mn-lt"/>
                <a:cs typeface="+mn-lt"/>
              </a:rPr>
              <a:t>element</a:t>
            </a:r>
            <a:r>
              <a:rPr lang="es-ES" sz="2400" dirty="0">
                <a:ea typeface="+mn-lt"/>
                <a:cs typeface="+mn-lt"/>
              </a:rPr>
              <a:t> in </a:t>
            </a:r>
            <a:r>
              <a:rPr lang="es-ES" sz="2400" dirty="0" err="1">
                <a:ea typeface="+mn-lt"/>
                <a:cs typeface="+mn-lt"/>
              </a:rPr>
              <a:t>structural</a:t>
            </a:r>
            <a:r>
              <a:rPr lang="es-ES" sz="2400" dirty="0">
                <a:ea typeface="+mn-lt"/>
                <a:cs typeface="+mn-lt"/>
              </a:rPr>
              <a:t> </a:t>
            </a:r>
            <a:r>
              <a:rPr lang="es-ES" sz="2400" dirty="0" err="1" smtClean="0">
                <a:ea typeface="+mn-lt"/>
                <a:cs typeface="+mn-lt"/>
              </a:rPr>
              <a:t>materials</a:t>
            </a:r>
            <a:endParaRPr lang="es-ES" sz="2400" dirty="0" smtClean="0">
              <a:ea typeface="+mn-lt"/>
              <a:cs typeface="+mn-lt"/>
            </a:endParaRPr>
          </a:p>
          <a:p>
            <a:pPr algn="just"/>
            <a:endParaRPr lang="es-ES" sz="2400" dirty="0">
              <a:ea typeface="+mn-lt"/>
              <a:cs typeface="+mn-lt"/>
            </a:endParaRPr>
          </a:p>
          <a:p>
            <a:r>
              <a:rPr lang="en-US" sz="2400" dirty="0" smtClean="0"/>
              <a:t>There is available data for</a:t>
            </a:r>
            <a:r>
              <a:rPr lang="en-US" sz="2400" baseline="30000" dirty="0" smtClean="0"/>
              <a:t> 27</a:t>
            </a:r>
            <a:r>
              <a:rPr lang="en-US" sz="2400" dirty="0" smtClean="0"/>
              <a:t>Al(</a:t>
            </a:r>
            <a:r>
              <a:rPr lang="es-ES" sz="2400" dirty="0">
                <a:ea typeface="+mn-lt"/>
                <a:cs typeface="+mn-lt"/>
              </a:rPr>
              <a:t>α</a:t>
            </a:r>
            <a:r>
              <a:rPr lang="en-US" sz="2400" dirty="0" smtClean="0"/>
              <a:t>,n)</a:t>
            </a:r>
            <a:r>
              <a:rPr lang="en-US" sz="2400" baseline="30000" dirty="0" smtClean="0"/>
              <a:t>30</a:t>
            </a:r>
            <a:r>
              <a:rPr lang="en-US" sz="2400" dirty="0" smtClean="0"/>
              <a:t>P reaction</a:t>
            </a:r>
          </a:p>
          <a:p>
            <a:endParaRPr lang="en-US" sz="2200" dirty="0"/>
          </a:p>
          <a:p>
            <a:r>
              <a:rPr lang="en-US" sz="2400" dirty="0" smtClean="0"/>
              <a:t>The reaction mechanism is well-known: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200" dirty="0" smtClean="0"/>
              <a:t>β</a:t>
            </a:r>
            <a:r>
              <a:rPr lang="es-ES" sz="2200" baseline="30000" dirty="0" smtClean="0"/>
              <a:t>+</a:t>
            </a:r>
            <a:r>
              <a:rPr lang="es-ES" sz="2200" dirty="0" smtClean="0"/>
              <a:t> </a:t>
            </a:r>
            <a:r>
              <a:rPr lang="en-US" sz="2200" dirty="0" smtClean="0"/>
              <a:t>emission of </a:t>
            </a:r>
            <a:r>
              <a:rPr lang="en-US" sz="2200" baseline="30000" dirty="0" smtClean="0"/>
              <a:t>30</a:t>
            </a:r>
            <a:r>
              <a:rPr lang="en-US" sz="2200" dirty="0" smtClean="0"/>
              <a:t>P allows the yield measurement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t>9</a:t>
            </a:fld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2034672" y="3854341"/>
            <a:ext cx="452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hlinkClick r:id="rId2"/>
              </a:rPr>
              <a:t>G.J.H. </a:t>
            </a:r>
            <a:r>
              <a:rPr lang="es-ES" sz="1200" dirty="0" err="1" smtClean="0">
                <a:hlinkClick r:id="rId2"/>
              </a:rPr>
              <a:t>Jacobs</a:t>
            </a:r>
            <a:r>
              <a:rPr lang="es-ES" sz="1200" dirty="0" smtClean="0">
                <a:hlinkClick r:id="rId2"/>
              </a:rPr>
              <a:t> &amp; </a:t>
            </a:r>
            <a:r>
              <a:rPr lang="es-ES" sz="1200" dirty="0" err="1" smtClean="0">
                <a:hlinkClick r:id="rId2"/>
              </a:rPr>
              <a:t>Liskien</a:t>
            </a:r>
            <a:r>
              <a:rPr lang="es-ES" sz="1200" dirty="0" smtClean="0">
                <a:hlinkClick r:id="rId2"/>
              </a:rPr>
              <a:t>, </a:t>
            </a:r>
            <a:r>
              <a:rPr lang="es-ES" sz="1200" dirty="0" err="1" smtClean="0">
                <a:hlinkClick r:id="rId2"/>
              </a:rPr>
              <a:t>Annals</a:t>
            </a:r>
            <a:r>
              <a:rPr lang="es-ES" sz="1200" dirty="0" smtClean="0">
                <a:hlinkClick r:id="rId2"/>
              </a:rPr>
              <a:t> of Nuclear </a:t>
            </a:r>
            <a:r>
              <a:rPr lang="es-ES" sz="1200" dirty="0" err="1" smtClean="0">
                <a:hlinkClick r:id="rId2"/>
              </a:rPr>
              <a:t>Energy</a:t>
            </a:r>
            <a:r>
              <a:rPr lang="es-ES" sz="1200" dirty="0" smtClean="0">
                <a:hlinkClick r:id="rId2"/>
              </a:rPr>
              <a:t>, 10, (1983) 541-552</a:t>
            </a:r>
            <a:endParaRPr lang="es-ES" sz="1200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2442657" y="1432980"/>
            <a:ext cx="4397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A. </a:t>
            </a:r>
            <a:r>
              <a:rPr lang="en-US" sz="1200" dirty="0" err="1">
                <a:hlinkClick r:id="rId3"/>
              </a:rPr>
              <a:t>Junghans</a:t>
            </a:r>
            <a:r>
              <a:rPr lang="en-US" sz="1200" dirty="0">
                <a:hlinkClick r:id="rId3"/>
              </a:rPr>
              <a:t> et al., INDC International Nuclear Data </a:t>
            </a:r>
            <a:r>
              <a:rPr lang="en-US" sz="1200" dirty="0" smtClean="0">
                <a:hlinkClick r:id="rId3"/>
              </a:rPr>
              <a:t>Committee </a:t>
            </a:r>
            <a:r>
              <a:rPr lang="es-ES" sz="1200" dirty="0" smtClean="0">
                <a:hlinkClick r:id="rId3"/>
              </a:rPr>
              <a:t>(IAEA</a:t>
            </a:r>
            <a:r>
              <a:rPr lang="es-ES" sz="1200" dirty="0">
                <a:hlinkClick r:id="rId3"/>
              </a:rPr>
              <a:t>), (</a:t>
            </a:r>
            <a:r>
              <a:rPr lang="es-ES" sz="1200" dirty="0" smtClean="0">
                <a:hlinkClick r:id="rId3"/>
              </a:rPr>
              <a:t>2023)</a:t>
            </a:r>
            <a:endParaRPr lang="es-ES" sz="1200" dirty="0" smtClean="0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435" y="1826087"/>
            <a:ext cx="5093819" cy="351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umen xmlns="5827e65c-e670-48ad-b059-21c677d39bb0" xsi:nil="true"/>
    <Status xmlns="5827e65c-e670-48ad-b059-21c677d39bb0" xsi:nil="true"/>
    <TaxCatchAll xmlns="0c956b57-bfd4-487b-9137-447cd82c7840" xsi:nil="true"/>
    <lcf76f155ced4ddcb4097134ff3c332f xmlns="5827e65c-e670-48ad-b059-21c677d39bb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1C4968247CAE94897C7B64C283D20FF" ma:contentTypeVersion="17" ma:contentTypeDescription="Crear nuevo documento." ma:contentTypeScope="" ma:versionID="ce8b861ac82e08dffc136c36152ac0ae">
  <xsd:schema xmlns:xsd="http://www.w3.org/2001/XMLSchema" xmlns:xs="http://www.w3.org/2001/XMLSchema" xmlns:p="http://schemas.microsoft.com/office/2006/metadata/properties" xmlns:ns2="5827e65c-e670-48ad-b059-21c677d39bb0" xmlns:ns3="0c956b57-bfd4-487b-9137-447cd82c7840" targetNamespace="http://schemas.microsoft.com/office/2006/metadata/properties" ma:root="true" ma:fieldsID="99e4d1b7dbf903e366f2f20fcd09a19e" ns2:_="" ns3:_="">
    <xsd:import namespace="5827e65c-e670-48ad-b059-21c677d39bb0"/>
    <xsd:import namespace="0c956b57-bfd4-487b-9137-447cd82c78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Status" minOccurs="0"/>
                <xsd:element ref="ns2:Resum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7e65c-e670-48ad-b059-21c677d39b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78b2c4d1-371a-4b94-a3b0-501e7ab6cb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Status" ma:index="20" nillable="true" ma:displayName="Status" ma:format="Dropdown" ma:internalName="Status">
      <xsd:simpleType>
        <xsd:union memberTypes="dms:Text">
          <xsd:simpleType>
            <xsd:restriction base="dms:Choice">
              <xsd:enumeration value="OPEN"/>
              <xsd:enumeration value="CLOSED"/>
              <xsd:enumeration value="WORKAROUND"/>
            </xsd:restriction>
          </xsd:simpleType>
        </xsd:union>
      </xsd:simpleType>
    </xsd:element>
    <xsd:element name="Resumen" ma:index="21" nillable="true" ma:displayName="Resumen" ma:description="Descripción resumida del problema" ma:format="Dropdown" ma:internalName="Resume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56b57-bfd4-487b-9137-447cd82c784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b0d5247-123f-4536-964d-376ce62dedfd}" ma:internalName="TaxCatchAll" ma:showField="CatchAllData" ma:web="0c956b57-bfd4-487b-9137-447cd82c78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F21034-7DF4-4EF8-9AC6-0F04E650AC94}">
  <ds:schemaRefs>
    <ds:schemaRef ds:uri="0c956b57-bfd4-487b-9137-447cd82c7840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827e65c-e670-48ad-b059-21c677d39bb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EF6B769-F356-476A-8DFE-9CB6FBB15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27e65c-e670-48ad-b059-21c677d39bb0"/>
    <ds:schemaRef ds:uri="0c956b57-bfd4-487b-9137-447cd82c78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A0717A-558E-4A72-95CF-FA73C7A1C1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3579</TotalTime>
  <Words>1881</Words>
  <Application>Microsoft Office PowerPoint</Application>
  <PresentationFormat>Panorámica</PresentationFormat>
  <Paragraphs>260</Paragraphs>
  <Slides>24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Arial</vt:lpstr>
      <vt:lpstr>Britannic Bold</vt:lpstr>
      <vt:lpstr>Calibri</vt:lpstr>
      <vt:lpstr>Calibri Light</vt:lpstr>
      <vt:lpstr>Cambria Math</vt:lpstr>
      <vt:lpstr>Courier New</vt:lpstr>
      <vt:lpstr>ElsevierSans</vt:lpstr>
      <vt:lpstr>Wingdings</vt:lpstr>
      <vt:lpstr>Tema de Office</vt:lpstr>
      <vt:lpstr>  Neutron energy measurements of (α, xn) reactions with MONSTER </vt:lpstr>
      <vt:lpstr>Table of contents</vt:lpstr>
      <vt:lpstr>Table of contents</vt:lpstr>
      <vt:lpstr>Motivation</vt:lpstr>
      <vt:lpstr>Measurement of Alpha Neutron Yields and Spectra (MANY)</vt:lpstr>
      <vt:lpstr>Measurement of neutron spectra in (α,xn) reactions</vt:lpstr>
      <vt:lpstr>Table of contents</vt:lpstr>
      <vt:lpstr>Experimental setup</vt:lpstr>
      <vt:lpstr>27Al(α,n)30P reaction</vt:lpstr>
      <vt:lpstr>MONSTER spectrometer</vt:lpstr>
      <vt:lpstr>Table of contents</vt:lpstr>
      <vt:lpstr>Inverse problem</vt:lpstr>
      <vt:lpstr>Neutron Selection</vt:lpstr>
      <vt:lpstr>Neutron Selection</vt:lpstr>
      <vt:lpstr>Response matrix</vt:lpstr>
      <vt:lpstr>Response matrix and unfolding algorithm</vt:lpstr>
      <vt:lpstr>Table of contents</vt:lpstr>
      <vt:lpstr>Neutron energy distributions: comparison with previous data (E_α=5.5 MeV)</vt:lpstr>
      <vt:lpstr>Angular distribution (E_α=5.5 MeV)</vt:lpstr>
      <vt:lpstr>Neutron energy distributions: all energies (angle = 0º)</vt:lpstr>
      <vt:lpstr>Neutron energy distributions: structures (angle = 0º)</vt:lpstr>
      <vt:lpstr>Table of contents</vt:lpstr>
      <vt:lpstr>Final remarks</vt:lpstr>
      <vt:lpstr>Thanks for your attention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Charla UC3M</dc:title>
  <dc:subject/>
  <dc:creator>Daniel Cano</dc:creator>
  <cp:keywords/>
  <dc:description/>
  <cp:lastModifiedBy>Jose Llanes Gamonoso</cp:lastModifiedBy>
  <cp:revision>146</cp:revision>
  <cp:lastPrinted>2019-07-15T08:16:56Z</cp:lastPrinted>
  <dcterms:created xsi:type="dcterms:W3CDTF">2015-05-25T06:44:17Z</dcterms:created>
  <dcterms:modified xsi:type="dcterms:W3CDTF">2025-11-18T15:01:47Z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0x01010051C4968247CAE94897C7B64C283D20FF</vt:lpwstr>
  </property>
  <property fmtid="{D5CDD505-2E9C-101B-9397-08002B2CF9AE}" pid="3" name="MediaServiceImageTags">
    <vt:lpwstr/>
  </property>
</Properties>
</file>