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  <p:sldMasterId id="2147483674" r:id="rId2"/>
  </p:sldMasterIdLst>
  <p:notesMasterIdLst>
    <p:notesMasterId r:id="rId33"/>
  </p:notesMasterIdLst>
  <p:handoutMasterIdLst>
    <p:handoutMasterId r:id="rId34"/>
  </p:handoutMasterIdLst>
  <p:sldIdLst>
    <p:sldId id="256" r:id="rId3"/>
    <p:sldId id="430" r:id="rId4"/>
    <p:sldId id="456" r:id="rId5"/>
    <p:sldId id="547" r:id="rId6"/>
    <p:sldId id="500" r:id="rId7"/>
    <p:sldId id="503" r:id="rId8"/>
    <p:sldId id="521" r:id="rId9"/>
    <p:sldId id="522" r:id="rId10"/>
    <p:sldId id="525" r:id="rId11"/>
    <p:sldId id="504" r:id="rId12"/>
    <p:sldId id="532" r:id="rId13"/>
    <p:sldId id="535" r:id="rId14"/>
    <p:sldId id="548" r:id="rId15"/>
    <p:sldId id="549" r:id="rId16"/>
    <p:sldId id="550" r:id="rId17"/>
    <p:sldId id="551" r:id="rId18"/>
    <p:sldId id="552" r:id="rId19"/>
    <p:sldId id="509" r:id="rId20"/>
    <p:sldId id="514" r:id="rId21"/>
    <p:sldId id="538" r:id="rId22"/>
    <p:sldId id="490" r:id="rId23"/>
    <p:sldId id="516" r:id="rId24"/>
    <p:sldId id="540" r:id="rId25"/>
    <p:sldId id="554" r:id="rId26"/>
    <p:sldId id="555" r:id="rId27"/>
    <p:sldId id="553" r:id="rId28"/>
    <p:sldId id="539" r:id="rId29"/>
    <p:sldId id="544" r:id="rId30"/>
    <p:sldId id="330" r:id="rId31"/>
    <p:sldId id="289" r:id="rId32"/>
  </p:sldIdLst>
  <p:sldSz cx="9144000" cy="6858000" type="screen4x3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C1C1"/>
    <a:srgbClr val="3C8A3C"/>
    <a:srgbClr val="60D7FF"/>
    <a:srgbClr val="7FFF7F"/>
    <a:srgbClr val="BFBFE6"/>
    <a:srgbClr val="FFF3C5"/>
    <a:srgbClr val="FECD0E"/>
    <a:srgbClr val="60D65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4291" autoAdjust="0"/>
  </p:normalViewPr>
  <p:slideViewPr>
    <p:cSldViewPr snapToGrid="0" snapToObjects="1">
      <p:cViewPr>
        <p:scale>
          <a:sx n="125" d="100"/>
          <a:sy n="125" d="100"/>
        </p:scale>
        <p:origin x="804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424"/>
    </p:cViewPr>
  </p:sorterViewPr>
  <p:notesViewPr>
    <p:cSldViewPr snapToGrid="0" snapToObjects="1">
      <p:cViewPr varScale="1">
        <p:scale>
          <a:sx n="45" d="100"/>
          <a:sy n="45" d="100"/>
        </p:scale>
        <p:origin x="273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02FB4D2-3CC3-4BE4-8B7D-3B0BA2DF6A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362C7A-5674-4D5A-8159-41D2D6E284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A3C53-8E77-4C13-83A5-986A5151D8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A8A12-7A19-48B4-B137-0B8FF65F0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C51E0C-62E5-4F4B-BE42-A83E6010BF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B70AE-737D-4C5B-B6B8-95C46AFE65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1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26B4D-95BB-764B-99D0-312C46B18FF8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935C1-1A63-8246-BCB8-837BEAB3C1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998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684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68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392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2172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2172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2392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4568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60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1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82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67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72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83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684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98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07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12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3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64840" y="185760"/>
            <a:ext cx="8229240" cy="38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568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684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46" name="Line 4"/>
          <p:cNvSpPr/>
          <p:nvPr/>
        </p:nvSpPr>
        <p:spPr>
          <a:xfrm>
            <a:off x="594360" y="6064141"/>
            <a:ext cx="7955280" cy="0"/>
          </a:xfrm>
          <a:prstGeom prst="line">
            <a:avLst/>
          </a:prstGeom>
          <a:ln w="29160">
            <a:solidFill>
              <a:srgbClr val="6666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0BFEB1-29F4-F551-D4A9-071A4326EA26}"/>
              </a:ext>
            </a:extLst>
          </p:cNvPr>
          <p:cNvSpPr txBox="1"/>
          <p:nvPr userDrawn="1"/>
        </p:nvSpPr>
        <p:spPr>
          <a:xfrm>
            <a:off x="4611080" y="6185949"/>
            <a:ext cx="3677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 smtClean="0">
                <a:solidFill>
                  <a:schemeClr val="bg1">
                    <a:lumMod val="65000"/>
                  </a:schemeClr>
                </a:solidFill>
              </a:rPr>
              <a:t>XVII CPAN Days – Red FNUC</a:t>
            </a:r>
            <a:endParaRPr lang="en-US" sz="1500" b="1" i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z="1500" b="1" i="1" dirty="0" smtClean="0">
                <a:solidFill>
                  <a:schemeClr val="bg1">
                    <a:lumMod val="65000"/>
                  </a:schemeClr>
                </a:solidFill>
              </a:rPr>
              <a:t>Valencia, 19 – 21 November 2025</a:t>
            </a:r>
            <a:endParaRPr lang="en-US" sz="15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E931FE-1F95-FFC5-6A5F-251B8F793B29}"/>
              </a:ext>
            </a:extLst>
          </p:cNvPr>
          <p:cNvSpPr txBox="1"/>
          <p:nvPr userDrawn="1"/>
        </p:nvSpPr>
        <p:spPr>
          <a:xfrm>
            <a:off x="8302982" y="6345662"/>
            <a:ext cx="76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9B65192-E4D9-4F44-B3A7-1E0A69A8ADB9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Picture 2" descr="A yellow sign with black text&#10;&#10;Description automatically generated">
            <a:extLst>
              <a:ext uri="{FF2B5EF4-FFF2-40B4-BE49-F238E27FC236}">
                <a16:creationId xmlns:a16="http://schemas.microsoft.com/office/drawing/2014/main" id="{B63CDB7D-DEAC-CF36-2B6A-8FCA5A6382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" y="6081487"/>
            <a:ext cx="4312717" cy="7812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05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emf"/><Relationship Id="rId12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hyperlink" Target="https://github.com/UIN-CIEMAT/NuDEX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hyperlink" Target="https://www-nds.iaea.org/INDE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2"/>
            </a:gs>
            <a:gs pos="100000">
              <a:schemeClr val="tx1">
                <a:lumMod val="50000"/>
                <a:lumOff val="50000"/>
              </a:schemeClr>
            </a:gs>
            <a:gs pos="9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5599" y="-127596"/>
            <a:ext cx="9791700" cy="7255188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  <a:softEdge rad="112500"/>
          </a:effectLst>
        </p:spPr>
      </p:pic>
      <p:sp>
        <p:nvSpPr>
          <p:cNvPr id="85" name="CustomShape 2"/>
          <p:cNvSpPr/>
          <p:nvPr/>
        </p:nvSpPr>
        <p:spPr>
          <a:xfrm>
            <a:off x="70672" y="-36872"/>
            <a:ext cx="8817296" cy="1592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algn="ctr"/>
            <a:r>
              <a:rPr lang="en-US" sz="3200" b="1" spc="-1" dirty="0" smtClean="0">
                <a:solidFill>
                  <a:srgbClr val="990000"/>
                </a:solidFill>
                <a:latin typeface="Arial"/>
              </a:rPr>
              <a:t>Final results of the </a:t>
            </a:r>
            <a:r>
              <a:rPr lang="en-US" sz="3200" b="1" spc="-1" baseline="30000" dirty="0">
                <a:solidFill>
                  <a:srgbClr val="990000"/>
                </a:solidFill>
                <a:latin typeface="Arial"/>
              </a:rPr>
              <a:t>239</a:t>
            </a:r>
            <a:r>
              <a:rPr lang="en-US" sz="3200" b="1" spc="-1" dirty="0">
                <a:solidFill>
                  <a:srgbClr val="990000"/>
                </a:solidFill>
                <a:latin typeface="Arial"/>
              </a:rPr>
              <a:t>Pu </a:t>
            </a:r>
            <a:endParaRPr lang="en-US" sz="3200" b="1" spc="-1" dirty="0" smtClean="0">
              <a:solidFill>
                <a:srgbClr val="990000"/>
              </a:solidFill>
              <a:latin typeface="Arial"/>
            </a:endParaRPr>
          </a:p>
          <a:p>
            <a:pPr algn="ctr"/>
            <a:r>
              <a:rPr lang="en-US" sz="3200" b="1" spc="-1" dirty="0" smtClean="0">
                <a:solidFill>
                  <a:srgbClr val="990000"/>
                </a:solidFill>
                <a:latin typeface="Arial"/>
              </a:rPr>
              <a:t>neutron capture and fission cross-section measurements at </a:t>
            </a:r>
            <a:r>
              <a:rPr lang="en-US" sz="3200" b="1" spc="-1" dirty="0" err="1" smtClean="0">
                <a:solidFill>
                  <a:srgbClr val="990000"/>
                </a:solidFill>
                <a:latin typeface="Arial"/>
              </a:rPr>
              <a:t>n_TOF</a:t>
            </a:r>
            <a:endParaRPr lang="en-US" sz="3200" b="1" spc="-1" dirty="0">
              <a:solidFill>
                <a:srgbClr val="990000"/>
              </a:solidFill>
              <a:latin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95025" y="1519880"/>
            <a:ext cx="7823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Sanchez-Caballero</a:t>
            </a:r>
            <a:r>
              <a:rPr lang="en-US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V. Alcayne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Andrzejewski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D. Cano-Ott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García-Pérez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E. Gónzalez-Romero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Heyse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T. Martínez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E. Mendoza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Perkowski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Plaza del Olmo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A. Plompen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P. Schillebeeckx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G.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Sibbens</a:t>
            </a:r>
            <a:r>
              <a:rPr lang="en-US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ctr">
              <a:buAutoNum type="alphaUcPeriod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n_TOF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collaboration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CIEMAT, Spain</a:t>
            </a:r>
          </a:p>
          <a:p>
            <a:pPr algn="ctr"/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Lodz, Poland</a:t>
            </a:r>
          </a:p>
          <a:p>
            <a:pPr algn="ctr"/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JRC-Geel, Belgium</a:t>
            </a:r>
          </a:p>
          <a:p>
            <a:pPr marL="342900" indent="-342900" algn="r">
              <a:buAutoNum type="alphaUcPeriod"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40B60-D4A2-6B4F-806E-F82945AE5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455" y="5699952"/>
            <a:ext cx="2420385" cy="12828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845BA6-CF89-D94E-986B-2CD0A6FC0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8" t="4063" r="29429" b="4063"/>
          <a:stretch/>
        </p:blipFill>
        <p:spPr>
          <a:xfrm>
            <a:off x="7211951" y="5563222"/>
            <a:ext cx="1465534" cy="1282805"/>
          </a:xfrm>
          <a:prstGeom prst="rect">
            <a:avLst/>
          </a:prstGeom>
        </p:spPr>
      </p:pic>
      <p:grpSp>
        <p:nvGrpSpPr>
          <p:cNvPr id="10" name="Group 6">
            <a:extLst>
              <a:ext uri="{FF2B5EF4-FFF2-40B4-BE49-F238E27FC236}">
                <a16:creationId xmlns:a16="http://schemas.microsoft.com/office/drawing/2014/main" id="{0F3CF320-B30F-4056-8A61-38C32CB5458B}"/>
              </a:ext>
            </a:extLst>
          </p:cNvPr>
          <p:cNvGrpSpPr>
            <a:grpSpLocks noChangeAspect="1"/>
          </p:cNvGrpSpPr>
          <p:nvPr/>
        </p:nvGrpSpPr>
        <p:grpSpPr>
          <a:xfrm>
            <a:off x="3277505" y="4006882"/>
            <a:ext cx="1929035" cy="1466618"/>
            <a:chOff x="2781300" y="1480456"/>
            <a:chExt cx="7194637" cy="5025919"/>
          </a:xfrm>
        </p:grpSpPr>
        <p:pic>
          <p:nvPicPr>
            <p:cNvPr id="11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5517FEDD-F2FF-47F6-B0C8-B5981F903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2776" y="1480456"/>
              <a:ext cx="2507924" cy="2227089"/>
            </a:xfrm>
            <a:prstGeom prst="rect">
              <a:avLst/>
            </a:prstGeom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2B08D497-14E3-428C-8B85-CBF71DFD2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1300" y="1480456"/>
              <a:ext cx="7194637" cy="5025919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59" y="4006882"/>
            <a:ext cx="1214046" cy="123347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06" y="3978547"/>
            <a:ext cx="793674" cy="5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C41058D-0DF5-CC4C-8565-57AB0CA824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431" b="21570"/>
          <a:stretch/>
        </p:blipFill>
        <p:spPr>
          <a:xfrm>
            <a:off x="5185153" y="4595571"/>
            <a:ext cx="1914075" cy="772286"/>
          </a:xfrm>
          <a:prstGeom prst="rect">
            <a:avLst/>
          </a:prstGeom>
        </p:spPr>
      </p:pic>
      <p:pic>
        <p:nvPicPr>
          <p:cNvPr id="16" name="Grafik 1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74" y="5484131"/>
            <a:ext cx="4749380" cy="43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A yellow sign with black text&#10;&#10;Description automatically generated">
            <a:extLst>
              <a:ext uri="{FF2B5EF4-FFF2-40B4-BE49-F238E27FC236}">
                <a16:creationId xmlns:a16="http://schemas.microsoft.com/office/drawing/2014/main" id="{B63CDB7D-DEAC-CF36-2B6A-8FCA5A63823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6057472"/>
            <a:ext cx="3603206" cy="652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82"/>
    </mc:Choice>
    <mc:Fallback xmlns="">
      <p:transition spd="slow" advTm="2228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0" y="2833638"/>
            <a:ext cx="914400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smtClean="0">
                <a:solidFill>
                  <a:srgbClr val="990000"/>
                </a:solidFill>
              </a:rPr>
              <a:t>Final results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657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90000"/>
                  </a:outerShdw>
                </a:effectLst>
              </a:rPr>
              <a:t>3</a:t>
            </a:r>
            <a:endParaRPr lang="es-ES" sz="5400" b="1" cap="none" spc="0" dirty="0">
              <a:ln w="6600">
                <a:solidFill>
                  <a:srgbClr val="99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8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9"/>
    </mc:Choice>
    <mc:Fallback xmlns="">
      <p:transition spd="slow" advTm="1012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 smtClean="0">
                <a:solidFill>
                  <a:srgbClr val="990000"/>
                </a:solidFill>
              </a:rPr>
              <a:t>3.0 A glance at the Data Analysis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77024"/>
            <a:ext cx="4619416" cy="332273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13832" y="651177"/>
            <a:ext cx="4524045" cy="13542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TAC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Sum energy spectra with the different </a:t>
            </a:r>
            <a:r>
              <a:rPr lang="en-US" sz="1600" b="1" dirty="0"/>
              <a:t>background</a:t>
            </a:r>
            <a:r>
              <a:rPr lang="en-US" sz="1600" dirty="0"/>
              <a:t> components, for the first resonance at 0.3 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MC = Monte Carlo simulation of </a:t>
            </a:r>
            <a:r>
              <a:rPr lang="en-US" sz="1600" baseline="30000" dirty="0"/>
              <a:t>239</a:t>
            </a:r>
            <a:r>
              <a:rPr lang="en-US" sz="1600" dirty="0"/>
              <a:t>Pu(n,</a:t>
            </a:r>
            <a:r>
              <a:rPr lang="el-GR" sz="1600" i="1" dirty="0"/>
              <a:t>γ</a:t>
            </a:r>
            <a:r>
              <a:rPr lang="en-US" sz="1600" dirty="0"/>
              <a:t>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17" y="2107670"/>
            <a:ext cx="4518460" cy="326144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0" y="651177"/>
            <a:ext cx="4524045" cy="13542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FFD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Amplitude spectra in the fast fission detector.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FF = Fission Fragment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line: selected </a:t>
            </a:r>
            <a:r>
              <a:rPr lang="el-GR" sz="1600" i="1" dirty="0"/>
              <a:t>α</a:t>
            </a:r>
            <a:r>
              <a:rPr lang="en-US" sz="1600" dirty="0"/>
              <a:t>-FF threshold.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1 FF per &gt;2000 alphas.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F0F1450-3323-F2D7-6ED0-5534FFFEB07E}"/>
              </a:ext>
            </a:extLst>
          </p:cNvPr>
          <p:cNvSpPr txBox="1"/>
          <p:nvPr/>
        </p:nvSpPr>
        <p:spPr>
          <a:xfrm>
            <a:off x="117490" y="5368764"/>
            <a:ext cx="776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E. Mendoza et al. </a:t>
            </a:r>
            <a:r>
              <a:rPr lang="en-GB" sz="1200" dirty="0" err="1"/>
              <a:t>NuDEX</a:t>
            </a:r>
            <a:r>
              <a:rPr lang="en-GB" sz="1200" dirty="0"/>
              <a:t>: a new nuclear </a:t>
            </a:r>
            <a:r>
              <a:rPr lang="en-GB" sz="1200" dirty="0" err="1"/>
              <a:t>γ</a:t>
            </a:r>
            <a:r>
              <a:rPr lang="en-GB" sz="1200" dirty="0"/>
              <a:t>-ray cascade generator. EPJ Web of Conferences 239, 17006 (2020</a:t>
            </a:r>
            <a:r>
              <a:rPr lang="en-GB" sz="1200" dirty="0" smtClean="0"/>
              <a:t>)</a:t>
            </a:r>
          </a:p>
          <a:p>
            <a:r>
              <a:rPr lang="en-GB" sz="1200" u="sng" dirty="0" smtClean="0"/>
              <a:t>Access to code (</a:t>
            </a:r>
            <a:r>
              <a:rPr lang="en-GB" sz="1200" u="sng" dirty="0" err="1" smtClean="0"/>
              <a:t>github</a:t>
            </a:r>
            <a:r>
              <a:rPr lang="en-GB" sz="1200" u="sng" dirty="0"/>
              <a:t>)</a:t>
            </a:r>
            <a:r>
              <a:rPr lang="en-GB" sz="1200" dirty="0"/>
              <a:t>: </a:t>
            </a:r>
            <a:r>
              <a:rPr lang="en-GB" sz="1200" b="1" dirty="0">
                <a:hlinkClick r:id="rId5"/>
              </a:rPr>
              <a:t>https://github.com/UIN-CIEMAT/NuDEX</a:t>
            </a:r>
            <a:r>
              <a:rPr lang="en-GB" sz="1200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940CC2-E84D-3CA7-255F-C03549AF1B96}"/>
              </a:ext>
            </a:extLst>
          </p:cNvPr>
          <p:cNvSpPr txBox="1"/>
          <p:nvPr/>
        </p:nvSpPr>
        <p:spPr>
          <a:xfrm>
            <a:off x="117491" y="5805507"/>
            <a:ext cx="89090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E. Mendoza et al. Study of photon strength functions of </a:t>
            </a:r>
            <a:r>
              <a:rPr lang="en-GB" sz="1200" baseline="30000" dirty="0"/>
              <a:t>241</a:t>
            </a:r>
            <a:r>
              <a:rPr lang="en-GB" sz="1200" dirty="0"/>
              <a:t>Pu and </a:t>
            </a:r>
            <a:r>
              <a:rPr lang="en-GB" sz="1200" baseline="30000" dirty="0"/>
              <a:t>245</a:t>
            </a:r>
            <a:r>
              <a:rPr lang="en-GB" sz="1200" dirty="0"/>
              <a:t>Cm from neutron capture measurements. EPJ Web of Conferences 239, 01015 (2020)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3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80"/>
    </mc:Choice>
    <mc:Fallback xmlns="">
      <p:transition spd="slow" advTm="8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"/>
          <a:stretch/>
        </p:blipFill>
        <p:spPr>
          <a:xfrm>
            <a:off x="5899386" y="431831"/>
            <a:ext cx="3173667" cy="2137954"/>
          </a:xfrm>
          <a:prstGeom prst="rect">
            <a:avLst/>
          </a:prstGeom>
        </p:spPr>
      </p:pic>
      <p:sp>
        <p:nvSpPr>
          <p:cNvPr id="86" name="TextShape 1"/>
          <p:cNvSpPr txBox="1"/>
          <p:nvPr/>
        </p:nvSpPr>
        <p:spPr>
          <a:xfrm>
            <a:off x="564840" y="8297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3</a:t>
            </a:r>
            <a:r>
              <a:rPr lang="en-US" sz="2400" b="1" spc="-1" dirty="0" smtClean="0">
                <a:solidFill>
                  <a:srgbClr val="990000"/>
                </a:solidFill>
              </a:rPr>
              <a:t>.1 </a:t>
            </a:r>
            <a:r>
              <a:rPr lang="en-US" sz="2400" b="1" spc="-1" baseline="30000" dirty="0" smtClean="0">
                <a:solidFill>
                  <a:srgbClr val="990000"/>
                </a:solidFill>
              </a:rPr>
              <a:t>239</a:t>
            </a:r>
            <a:r>
              <a:rPr lang="en-US" sz="2400" b="1" spc="-1" dirty="0" smtClean="0">
                <a:solidFill>
                  <a:srgbClr val="990000"/>
                </a:solidFill>
              </a:rPr>
              <a:t>Pu fission results</a:t>
            </a:r>
            <a:endParaRPr lang="es-ES" sz="2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6124901" y="2528845"/>
            <a:ext cx="2948152" cy="3385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Ratios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calculated relative to INDEN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https://www-nds.iaea.org/INDEN/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258401" y="353000"/>
            <a:ext cx="2899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000" b="1" dirty="0"/>
              <a:t>Integrated fission yield: 100 bins per decade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06431" y="524292"/>
            <a:ext cx="576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Fission yield </a:t>
            </a:r>
            <a:r>
              <a:rPr lang="en-US" sz="1600" dirty="0" smtClean="0"/>
              <a:t>was </a:t>
            </a:r>
            <a:r>
              <a:rPr lang="en-US" sz="1600" b="1" dirty="0" smtClean="0"/>
              <a:t>normalized</a:t>
            </a:r>
            <a:r>
              <a:rPr lang="en-US" sz="1600" dirty="0" smtClean="0"/>
              <a:t> </a:t>
            </a:r>
            <a:r>
              <a:rPr lang="en-US" sz="1600" dirty="0"/>
              <a:t>to </a:t>
            </a:r>
            <a:r>
              <a:rPr lang="en-US" sz="1600" dirty="0" smtClean="0"/>
              <a:t>an evaluation of the XS integral in the 9-20 eV range. </a:t>
            </a:r>
            <a:endParaRPr lang="en-US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23231" y="1169005"/>
            <a:ext cx="5107111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An overall good agreement with evaluations for 9 orders of magnitude in one-single-measurement</a:t>
            </a:r>
            <a:r>
              <a:rPr lang="en-US" sz="1600" b="1" dirty="0" smtClean="0"/>
              <a:t>!</a:t>
            </a:r>
          </a:p>
          <a:p>
            <a:pPr algn="ctr"/>
            <a:r>
              <a:rPr lang="en-US" sz="1600" b="1" dirty="0" smtClean="0"/>
              <a:t>(from thermal to high energy neutrons)</a:t>
            </a:r>
            <a:endParaRPr lang="en-US" sz="16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206431" y="2059940"/>
            <a:ext cx="5219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Our results are also compatible with the </a:t>
            </a:r>
            <a:r>
              <a:rPr lang="en-US" sz="1600" baseline="30000" dirty="0" smtClean="0"/>
              <a:t>239</a:t>
            </a:r>
            <a:r>
              <a:rPr lang="en-US" sz="1600" dirty="0" smtClean="0"/>
              <a:t>Pu(</a:t>
            </a:r>
            <a:r>
              <a:rPr lang="en-US" sz="1600" dirty="0" err="1" smtClean="0"/>
              <a:t>n,f</a:t>
            </a:r>
            <a:r>
              <a:rPr lang="en-US" sz="1600" dirty="0" smtClean="0"/>
              <a:t>) cross section </a:t>
            </a:r>
            <a:r>
              <a:rPr lang="en-US" sz="1600" b="1" dirty="0" smtClean="0"/>
              <a:t>reference (0.15-200 MeV) from the IAEA</a:t>
            </a:r>
            <a:r>
              <a:rPr lang="en-US" sz="1600" dirty="0" smtClean="0"/>
              <a:t>’s Neutron Data Standards (NDS).</a:t>
            </a:r>
            <a:endParaRPr lang="en-US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3"/>
          <a:stretch/>
        </p:blipFill>
        <p:spPr>
          <a:xfrm>
            <a:off x="334981" y="2891940"/>
            <a:ext cx="5145963" cy="2266758"/>
          </a:xfrm>
          <a:prstGeom prst="rect">
            <a:avLst/>
          </a:prstGeom>
        </p:spPr>
      </p:pic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88190"/>
              </p:ext>
            </p:extLst>
          </p:nvPr>
        </p:nvGraphicFramePr>
        <p:xfrm>
          <a:off x="5628289" y="3541599"/>
          <a:ext cx="3365039" cy="1440000"/>
        </p:xfrm>
        <a:graphic>
          <a:graphicData uri="http://schemas.openxmlformats.org/drawingml/2006/table">
            <a:tbl>
              <a:tblPr firstRow="1" bandRow="1"/>
              <a:tblGrid>
                <a:gridCol w="2038959">
                  <a:extLst>
                    <a:ext uri="{9D8B030D-6E8A-4147-A177-3AD203B41FA5}">
                      <a16:colId xmlns:a16="http://schemas.microsoft.com/office/drawing/2014/main" val="1865367260"/>
                    </a:ext>
                  </a:extLst>
                </a:gridCol>
                <a:gridCol w="1326080">
                  <a:extLst>
                    <a:ext uri="{9D8B030D-6E8A-4147-A177-3AD203B41FA5}">
                      <a16:colId xmlns:a16="http://schemas.microsoft.com/office/drawing/2014/main" val="3845025630"/>
                    </a:ext>
                  </a:extLst>
                </a:gridCol>
              </a:tblGrid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 smtClean="0"/>
                        <a:t>Data</a:t>
                      </a:r>
                      <a:endParaRPr 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SACS</a:t>
                      </a:r>
                      <a:endParaRPr 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94556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b="1" dirty="0" smtClean="0"/>
                        <a:t>Derived, this work</a:t>
                      </a:r>
                      <a:endParaRPr lang="en-US" sz="12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/>
                        <a:t>1802</a:t>
                      </a:r>
                      <a:r>
                        <a:rPr lang="en-US" sz="1200" b="0" dirty="0" smtClean="0"/>
                        <a:t>±</a:t>
                      </a:r>
                      <a:r>
                        <a:rPr lang="en-US" sz="1200" b="1" dirty="0" smtClean="0"/>
                        <a:t>65 (3.6%)</a:t>
                      </a:r>
                      <a:endParaRPr lang="en-US" sz="12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436098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 smtClean="0"/>
                        <a:t>Derived,</a:t>
                      </a:r>
                      <a:r>
                        <a:rPr lang="en-US" sz="1200" baseline="0" dirty="0" smtClean="0"/>
                        <a:t> IAEA standard 2017</a:t>
                      </a:r>
                      <a:r>
                        <a:rPr lang="en-US" sz="1200" baseline="30000" dirty="0" smtClean="0"/>
                        <a:t>1</a:t>
                      </a:r>
                      <a:endParaRPr lang="en-US" sz="1200" baseline="300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1798±23 (1.3%)</a:t>
                      </a:r>
                      <a:endParaRPr 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769763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 err="1" smtClean="0"/>
                        <a:t>Mannhart</a:t>
                      </a:r>
                      <a:r>
                        <a:rPr lang="en-US" sz="1200" baseline="0" dirty="0" smtClean="0"/>
                        <a:t> evaluation</a:t>
                      </a:r>
                      <a:r>
                        <a:rPr lang="en-US" sz="1200" baseline="30000" dirty="0" smtClean="0"/>
                        <a:t>2</a:t>
                      </a:r>
                      <a:endParaRPr lang="en-US" sz="1200" baseline="300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1812±25 (1.4%)</a:t>
                      </a:r>
                      <a:endParaRPr 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562358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 smtClean="0"/>
                        <a:t>Capote et al. evaluation</a:t>
                      </a:r>
                      <a:r>
                        <a:rPr lang="en-US" sz="1200" baseline="30000" dirty="0" smtClean="0"/>
                        <a:t>3</a:t>
                      </a:r>
                      <a:endParaRPr lang="en-US" sz="1200" baseline="300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1826±19 (1.0%)</a:t>
                      </a:r>
                      <a:endParaRPr lang="en-US" sz="12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789147"/>
                  </a:ext>
                </a:extLst>
              </a:tr>
            </a:tbl>
          </a:graphicData>
        </a:graphic>
      </p:graphicFrame>
      <p:sp>
        <p:nvSpPr>
          <p:cNvPr id="22" name="Rectángulo redondeado 21"/>
          <p:cNvSpPr/>
          <p:nvPr/>
        </p:nvSpPr>
        <p:spPr>
          <a:xfrm>
            <a:off x="5530059" y="2905656"/>
            <a:ext cx="3558762" cy="2113254"/>
          </a:xfrm>
          <a:prstGeom prst="roundRect">
            <a:avLst>
              <a:gd name="adj" fmla="val 6671"/>
            </a:avLst>
          </a:prstGeom>
          <a:noFill/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585240" y="2903670"/>
            <a:ext cx="3463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baseline="30000" dirty="0" smtClean="0">
                <a:solidFill>
                  <a:prstClr val="black"/>
                </a:solidFill>
                <a:latin typeface="Calibri" panose="020F0502020204030204"/>
              </a:rPr>
              <a:t>239</a:t>
            </a:r>
            <a:r>
              <a:rPr lang="en-US" sz="1200" b="1" dirty="0" smtClean="0">
                <a:solidFill>
                  <a:prstClr val="black"/>
                </a:solidFill>
                <a:latin typeface="Calibri" panose="020F0502020204030204"/>
              </a:rPr>
              <a:t>Pu(</a:t>
            </a:r>
            <a:r>
              <a:rPr lang="en-US" sz="1200" b="1" dirty="0" err="1" smtClean="0">
                <a:solidFill>
                  <a:prstClr val="black"/>
                </a:solidFill>
                <a:latin typeface="Calibri" panose="020F0502020204030204"/>
              </a:rPr>
              <a:t>n,f</a:t>
            </a:r>
            <a:r>
              <a:rPr lang="en-US" sz="1200" b="1" dirty="0" smtClean="0">
                <a:solidFill>
                  <a:prstClr val="black"/>
                </a:solidFill>
                <a:latin typeface="Calibri" panose="020F0502020204030204"/>
              </a:rPr>
              <a:t>) spectrum-averaged cross section (SACS)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in the </a:t>
            </a:r>
            <a:r>
              <a:rPr lang="en-US" sz="1200" baseline="30000" dirty="0" smtClean="0">
                <a:solidFill>
                  <a:prstClr val="black"/>
                </a:solidFill>
                <a:latin typeface="Calibri" panose="020F0502020204030204"/>
              </a:rPr>
              <a:t>252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Cf(sf) reference neutron field. Total SACS uncertainties are reported.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64539" y="5138263"/>
            <a:ext cx="8008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Sys. uncertainties of 2-4.5% in the whole range (20 </a:t>
            </a:r>
            <a:r>
              <a:rPr lang="en-US" sz="1600" dirty="0" err="1" smtClean="0"/>
              <a:t>meV</a:t>
            </a:r>
            <a:r>
              <a:rPr lang="en-US" sz="1600" dirty="0" smtClean="0"/>
              <a:t> to 10 MeV).</a:t>
            </a:r>
          </a:p>
        </p:txBody>
      </p:sp>
      <p:sp>
        <p:nvSpPr>
          <p:cNvPr id="25" name="Llamada con línea 2 24"/>
          <p:cNvSpPr/>
          <p:nvPr/>
        </p:nvSpPr>
        <p:spPr>
          <a:xfrm>
            <a:off x="2017602" y="2980573"/>
            <a:ext cx="1419281" cy="237884"/>
          </a:xfrm>
          <a:prstGeom prst="borderCallout2">
            <a:avLst>
              <a:gd name="adj1" fmla="val 17545"/>
              <a:gd name="adj2" fmla="val -58"/>
              <a:gd name="adj3" fmla="val 18750"/>
              <a:gd name="adj4" fmla="val -16667"/>
              <a:gd name="adj5" fmla="val 336680"/>
              <a:gd name="adj6" fmla="val -22710"/>
            </a:avLst>
          </a:prstGeom>
          <a:solidFill>
            <a:schemeClr val="bg1"/>
          </a:solidFill>
          <a:ln w="12700" cap="flat" cmpd="sng" algn="ctr">
            <a:solidFill>
              <a:srgbClr val="BFBFE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1.5% </a:t>
            </a:r>
            <a:r>
              <a:rPr lang="en-US" sz="1050" dirty="0" err="1" smtClean="0">
                <a:solidFill>
                  <a:schemeClr val="tx1"/>
                </a:solidFill>
              </a:rPr>
              <a:t>unc</a:t>
            </a:r>
            <a:r>
              <a:rPr lang="en-US" sz="1050" dirty="0" smtClean="0">
                <a:solidFill>
                  <a:schemeClr val="tx1"/>
                </a:solidFill>
              </a:rPr>
              <a:t>. from </a:t>
            </a:r>
            <a:r>
              <a:rPr lang="en-US" sz="1050" dirty="0" err="1" smtClean="0">
                <a:solidFill>
                  <a:schemeClr val="tx1"/>
                </a:solidFill>
              </a:rPr>
              <a:t>eval</a:t>
            </a:r>
            <a:r>
              <a:rPr lang="en-US" sz="1050" dirty="0" smtClean="0">
                <a:solidFill>
                  <a:schemeClr val="tx1"/>
                </a:solidFill>
              </a:rPr>
              <a:t>.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7" name="Llamada con línea 2 26"/>
          <p:cNvSpPr/>
          <p:nvPr/>
        </p:nvSpPr>
        <p:spPr>
          <a:xfrm>
            <a:off x="2727242" y="4403808"/>
            <a:ext cx="1679220" cy="254902"/>
          </a:xfrm>
          <a:prstGeom prst="borderCallout2">
            <a:avLst>
              <a:gd name="adj1" fmla="val 17545"/>
              <a:gd name="adj2" fmla="val -58"/>
              <a:gd name="adj3" fmla="val 18750"/>
              <a:gd name="adj4" fmla="val -16667"/>
              <a:gd name="adj5" fmla="val -100728"/>
              <a:gd name="adj6" fmla="val -32707"/>
            </a:avLst>
          </a:prstGeom>
          <a:solidFill>
            <a:schemeClr val="bg1"/>
          </a:solidFill>
          <a:ln w="12700" cap="flat" cmpd="sng" algn="ctr">
            <a:solidFill>
              <a:srgbClr val="7FF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1050" dirty="0" err="1" smtClean="0">
                <a:solidFill>
                  <a:schemeClr val="tx1"/>
                </a:solidFill>
              </a:rPr>
              <a:t>n_TOF</a:t>
            </a:r>
            <a:r>
              <a:rPr lang="en-US" sz="1050" dirty="0" smtClean="0">
                <a:solidFill>
                  <a:schemeClr val="tx1"/>
                </a:solidFill>
              </a:rPr>
              <a:t> sys. uncertainties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07406" y="5638652"/>
            <a:ext cx="8486674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The new </a:t>
            </a:r>
            <a:r>
              <a:rPr lang="en-US" sz="1600" b="1" dirty="0" err="1"/>
              <a:t>n_TOF</a:t>
            </a:r>
            <a:r>
              <a:rPr lang="en-US" sz="1600" b="1" dirty="0"/>
              <a:t> </a:t>
            </a:r>
            <a:r>
              <a:rPr lang="en-US" sz="1600" b="1" baseline="30000" dirty="0"/>
              <a:t>239</a:t>
            </a:r>
            <a:r>
              <a:rPr lang="en-US" sz="1600" b="1" dirty="0"/>
              <a:t>Pu(</a:t>
            </a:r>
            <a:r>
              <a:rPr lang="en-US" sz="1600" b="1" dirty="0" err="1"/>
              <a:t>n,f</a:t>
            </a:r>
            <a:r>
              <a:rPr lang="en-US" sz="1600" b="1" dirty="0"/>
              <a:t>) data is being considered for the next evaluation of the NDS.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2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3"/>
    </mc:Choice>
    <mc:Fallback xmlns="">
      <p:transition spd="slow" advTm="6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22" grpId="0" animBg="1"/>
      <p:bldP spid="23" grpId="0"/>
      <p:bldP spid="24" grpId="0"/>
      <p:bldP spid="25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8297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 smtClean="0">
                <a:solidFill>
                  <a:srgbClr val="990000"/>
                </a:solidFill>
              </a:rPr>
              <a:t>3.2 </a:t>
            </a:r>
            <a:r>
              <a:rPr lang="en-US" sz="2400" b="1" spc="-1" baseline="30000" dirty="0" smtClean="0">
                <a:solidFill>
                  <a:srgbClr val="990000"/>
                </a:solidFill>
              </a:rPr>
              <a:t>239</a:t>
            </a:r>
            <a:r>
              <a:rPr lang="en-US" sz="2400" b="1" spc="-1" dirty="0" smtClean="0">
                <a:solidFill>
                  <a:srgbClr val="990000"/>
                </a:solidFill>
              </a:rPr>
              <a:t>Pu capture results</a:t>
            </a:r>
            <a:endParaRPr lang="es-ES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06430" y="444740"/>
            <a:ext cx="85876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The final capture cross section </a:t>
            </a:r>
            <a:r>
              <a:rPr lang="en-US" sz="1600" b="1" dirty="0" smtClean="0"/>
              <a:t>combines </a:t>
            </a:r>
            <a:r>
              <a:rPr lang="en-US" sz="1600" dirty="0" smtClean="0"/>
              <a:t>the data from </a:t>
            </a:r>
            <a:r>
              <a:rPr lang="en-US" sz="1600" b="1" dirty="0" smtClean="0"/>
              <a:t>both the FC and TS setup</a:t>
            </a:r>
            <a:r>
              <a:rPr lang="en-US" sz="1600" dirty="0" smtClean="0"/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TS data </a:t>
            </a:r>
            <a:r>
              <a:rPr lang="en-US" sz="1600" dirty="0" smtClean="0"/>
              <a:t>extends the measurement to </a:t>
            </a:r>
            <a:r>
              <a:rPr lang="en-US" sz="1600" b="1" dirty="0" smtClean="0"/>
              <a:t>higher neutron energies </a:t>
            </a:r>
            <a:r>
              <a:rPr lang="en-US" sz="1600" dirty="0" smtClean="0"/>
              <a:t>and </a:t>
            </a:r>
            <a:r>
              <a:rPr lang="en-US" sz="1600" b="1" dirty="0" smtClean="0"/>
              <a:t>improves precision in small resonances </a:t>
            </a:r>
            <a:r>
              <a:rPr lang="en-US" sz="1600" dirty="0" smtClean="0"/>
              <a:t>with too low statistics in FC setup.</a:t>
            </a:r>
            <a:endParaRPr lang="en-US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49" y="2339347"/>
            <a:ext cx="3801414" cy="36966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78" y="2339346"/>
            <a:ext cx="3801414" cy="36966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3685" r="374" b="21940"/>
          <a:stretch/>
        </p:blipFill>
        <p:spPr>
          <a:xfrm>
            <a:off x="24509" y="1899583"/>
            <a:ext cx="1136077" cy="1514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0" y="1899582"/>
            <a:ext cx="1137622" cy="1514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Llamada con línea 2 10"/>
          <p:cNvSpPr/>
          <p:nvPr/>
        </p:nvSpPr>
        <p:spPr>
          <a:xfrm flipH="1">
            <a:off x="1302787" y="1490730"/>
            <a:ext cx="2301813" cy="848617"/>
          </a:xfrm>
          <a:prstGeom prst="borderCallout2">
            <a:avLst>
              <a:gd name="adj1" fmla="val 8954"/>
              <a:gd name="adj2" fmla="val 99660"/>
              <a:gd name="adj3" fmla="val 8955"/>
              <a:gd name="adj4" fmla="val 110618"/>
              <a:gd name="adj5" fmla="val 47591"/>
              <a:gd name="adj6" fmla="val 117142"/>
            </a:avLst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 setup: limited statistics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clear drop in statistics is observed above a few hundred eV.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1589" y="3414351"/>
            <a:ext cx="952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&lt;10 mg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8" name="Llamada con línea 2 17"/>
          <p:cNvSpPr/>
          <p:nvPr/>
        </p:nvSpPr>
        <p:spPr>
          <a:xfrm>
            <a:off x="5305093" y="1438520"/>
            <a:ext cx="2488004" cy="886598"/>
          </a:xfrm>
          <a:prstGeom prst="borderCallout2">
            <a:avLst>
              <a:gd name="adj1" fmla="val 16972"/>
              <a:gd name="adj2" fmla="val 100180"/>
              <a:gd name="adj3" fmla="val 16972"/>
              <a:gd name="adj4" fmla="val 110591"/>
              <a:gd name="adj5" fmla="val 52741"/>
              <a:gd name="adj6" fmla="val 118523"/>
            </a:avLst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 setup: improved statistics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larger sample mass provides sufficient statistics to resolve the resonance shapes.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8071313" y="3400841"/>
            <a:ext cx="952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~100 mg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9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3"/>
    </mc:Choice>
    <mc:Fallback xmlns="">
      <p:transition spd="slow" advTm="6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8297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 smtClean="0">
                <a:solidFill>
                  <a:srgbClr val="990000"/>
                </a:solidFill>
              </a:rPr>
              <a:t>3.2 </a:t>
            </a:r>
            <a:r>
              <a:rPr lang="en-US" sz="2400" b="1" spc="-1" baseline="30000" dirty="0" smtClean="0">
                <a:solidFill>
                  <a:srgbClr val="990000"/>
                </a:solidFill>
              </a:rPr>
              <a:t>239</a:t>
            </a:r>
            <a:r>
              <a:rPr lang="en-US" sz="2400" b="1" spc="-1" dirty="0" smtClean="0">
                <a:solidFill>
                  <a:srgbClr val="990000"/>
                </a:solidFill>
              </a:rPr>
              <a:t>Pu capture results</a:t>
            </a:r>
            <a:endParaRPr lang="es-ES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06430" y="444740"/>
            <a:ext cx="85876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b="1" dirty="0" smtClean="0"/>
              <a:t>results </a:t>
            </a:r>
            <a:r>
              <a:rPr lang="en-US" sz="1600" dirty="0" smtClean="0"/>
              <a:t>from </a:t>
            </a:r>
            <a:r>
              <a:rPr lang="en-US" sz="1600" dirty="0" smtClean="0"/>
              <a:t>the </a:t>
            </a:r>
            <a:r>
              <a:rPr lang="en-US" sz="1600" b="1" dirty="0" smtClean="0"/>
              <a:t>FC setup </a:t>
            </a:r>
            <a:r>
              <a:rPr lang="en-US" sz="1600" dirty="0" smtClean="0"/>
              <a:t>was </a:t>
            </a:r>
            <a:r>
              <a:rPr lang="en-US" sz="1600" b="1" dirty="0" smtClean="0"/>
              <a:t>used to subtract </a:t>
            </a:r>
            <a:r>
              <a:rPr lang="en-US" sz="1600" dirty="0" smtClean="0"/>
              <a:t>the </a:t>
            </a:r>
            <a:r>
              <a:rPr lang="el-GR" sz="1600" dirty="0" smtClean="0"/>
              <a:t>γ</a:t>
            </a:r>
            <a:r>
              <a:rPr lang="es-ES" sz="1600" dirty="0" smtClean="0"/>
              <a:t>-</a:t>
            </a:r>
            <a:r>
              <a:rPr lang="es-ES" sz="1600" dirty="0" err="1" smtClean="0"/>
              <a:t>ray</a:t>
            </a:r>
            <a:r>
              <a:rPr lang="en-US" sz="1600" dirty="0" smtClean="0"/>
              <a:t> </a:t>
            </a:r>
            <a:r>
              <a:rPr lang="en-US" sz="1600" b="1" dirty="0" smtClean="0"/>
              <a:t>fission background </a:t>
            </a:r>
            <a:r>
              <a:rPr lang="en-US" sz="1600" dirty="0" smtClean="0"/>
              <a:t>in the </a:t>
            </a:r>
            <a:r>
              <a:rPr lang="en-US" sz="1600" b="1" dirty="0" smtClean="0"/>
              <a:t>TS setup</a:t>
            </a:r>
            <a:r>
              <a:rPr lang="en-US" sz="1600" dirty="0" smtClean="0"/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Resonance parameters (RPs) </a:t>
            </a:r>
            <a:r>
              <a:rPr lang="en-US" sz="1600" dirty="0" smtClean="0"/>
              <a:t>were extracted with SAMMY by fitting FC fission, FC capture and TS capture data. The </a:t>
            </a:r>
            <a:r>
              <a:rPr lang="en-US" sz="1600" b="1" dirty="0" smtClean="0"/>
              <a:t>final RPs set combines </a:t>
            </a:r>
            <a:r>
              <a:rPr lang="en-US" sz="1600" dirty="0" smtClean="0"/>
              <a:t>the results from FC and TS.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pSp>
        <p:nvGrpSpPr>
          <p:cNvPr id="42" name="Grupo 41"/>
          <p:cNvGrpSpPr/>
          <p:nvPr/>
        </p:nvGrpSpPr>
        <p:grpSpPr>
          <a:xfrm>
            <a:off x="1" y="1827685"/>
            <a:ext cx="9011894" cy="599402"/>
            <a:chOff x="704541" y="1975069"/>
            <a:chExt cx="10614793" cy="599402"/>
          </a:xfrm>
        </p:grpSpPr>
        <p:grpSp>
          <p:nvGrpSpPr>
            <p:cNvPr id="43" name="Grupo 42"/>
            <p:cNvGrpSpPr/>
            <p:nvPr/>
          </p:nvGrpSpPr>
          <p:grpSpPr>
            <a:xfrm>
              <a:off x="906652" y="2107769"/>
              <a:ext cx="9851836" cy="185982"/>
              <a:chOff x="906652" y="2107769"/>
              <a:chExt cx="9851836" cy="185982"/>
            </a:xfrm>
          </p:grpSpPr>
          <p:cxnSp>
            <p:nvCxnSpPr>
              <p:cNvPr id="55" name="Conector recto 54"/>
              <p:cNvCxnSpPr/>
              <p:nvPr/>
            </p:nvCxnSpPr>
            <p:spPr>
              <a:xfrm>
                <a:off x="906652" y="2208509"/>
                <a:ext cx="985183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56" name="Conector recto 55"/>
              <p:cNvCxnSpPr/>
              <p:nvPr/>
            </p:nvCxnSpPr>
            <p:spPr>
              <a:xfrm flipV="1">
                <a:off x="1828800" y="2107769"/>
                <a:ext cx="0" cy="18598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Conector recto 56"/>
              <p:cNvCxnSpPr/>
              <p:nvPr/>
            </p:nvCxnSpPr>
            <p:spPr>
              <a:xfrm flipV="1">
                <a:off x="2955925" y="2107769"/>
                <a:ext cx="0" cy="18598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Conector recto 57"/>
              <p:cNvCxnSpPr/>
              <p:nvPr/>
            </p:nvCxnSpPr>
            <p:spPr>
              <a:xfrm flipV="1">
                <a:off x="4060825" y="2107769"/>
                <a:ext cx="0" cy="18598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Conector recto 58"/>
              <p:cNvCxnSpPr/>
              <p:nvPr/>
            </p:nvCxnSpPr>
            <p:spPr>
              <a:xfrm flipV="1">
                <a:off x="5187950" y="2107769"/>
                <a:ext cx="0" cy="18598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Conector recto 59"/>
              <p:cNvCxnSpPr/>
              <p:nvPr/>
            </p:nvCxnSpPr>
            <p:spPr>
              <a:xfrm flipV="1">
                <a:off x="6276975" y="2107769"/>
                <a:ext cx="0" cy="18598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Conector recto 60"/>
              <p:cNvCxnSpPr/>
              <p:nvPr/>
            </p:nvCxnSpPr>
            <p:spPr>
              <a:xfrm flipV="1">
                <a:off x="7404100" y="2107769"/>
                <a:ext cx="0" cy="18598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Conector recto 61"/>
              <p:cNvCxnSpPr/>
              <p:nvPr/>
            </p:nvCxnSpPr>
            <p:spPr>
              <a:xfrm flipV="1">
                <a:off x="8509000" y="2107769"/>
                <a:ext cx="0" cy="18598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Conector recto 62"/>
              <p:cNvCxnSpPr/>
              <p:nvPr/>
            </p:nvCxnSpPr>
            <p:spPr>
              <a:xfrm flipV="1">
                <a:off x="9636125" y="2107769"/>
                <a:ext cx="0" cy="18598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4" name="CuadroTexto 43"/>
            <p:cNvSpPr txBox="1"/>
            <p:nvPr/>
          </p:nvSpPr>
          <p:spPr>
            <a:xfrm>
              <a:off x="1556930" y="2266694"/>
              <a:ext cx="547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</a:t>
              </a:r>
              <a:r>
                <a:rPr kumimoji="0" lang="en-US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-1</a:t>
              </a:r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2791920" y="2266694"/>
              <a:ext cx="325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</a:t>
              </a:r>
              <a:endPara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3851473" y="2266694"/>
              <a:ext cx="4327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</a:t>
              </a:r>
              <a:endPara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4939324" y="2266694"/>
              <a:ext cx="504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</a:t>
              </a:r>
              <a:r>
                <a:rPr kumimoji="0" lang="en-US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</a:t>
              </a: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6043205" y="2251195"/>
              <a:ext cx="504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</a:t>
              </a:r>
              <a:r>
                <a:rPr kumimoji="0" lang="en-US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3</a:t>
              </a: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7147085" y="2251195"/>
              <a:ext cx="504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</a:t>
              </a:r>
              <a:r>
                <a:rPr kumimoji="0" lang="en-US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4</a:t>
              </a: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8259354" y="2251195"/>
              <a:ext cx="504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</a:t>
              </a:r>
              <a:r>
                <a:rPr kumimoji="0" lang="en-US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5</a:t>
              </a: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9365274" y="2251195"/>
              <a:ext cx="504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</a:t>
              </a:r>
              <a:r>
                <a:rPr kumimoji="0" lang="en-US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6</a:t>
              </a:r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10471193" y="2251195"/>
              <a:ext cx="504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</a:t>
              </a:r>
              <a:r>
                <a:rPr kumimoji="0" lang="en-US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7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704541" y="2266694"/>
              <a:ext cx="59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0.02</a:t>
              </a:r>
              <a:endPara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10871472" y="1975069"/>
              <a:ext cx="447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eV</a:t>
              </a:r>
            </a:p>
          </p:txBody>
        </p:sp>
      </p:grpSp>
      <p:sp>
        <p:nvSpPr>
          <p:cNvPr id="64" name="Rectángulo redondeado 63"/>
          <p:cNvSpPr/>
          <p:nvPr/>
        </p:nvSpPr>
        <p:spPr>
          <a:xfrm>
            <a:off x="202111" y="1768111"/>
            <a:ext cx="8364148" cy="178434"/>
          </a:xfrm>
          <a:prstGeom prst="roundRect">
            <a:avLst/>
          </a:prstGeom>
          <a:solidFill>
            <a:srgbClr val="C0F0FF"/>
          </a:solidFill>
          <a:ln w="12700" cap="flat" cmpd="sng" algn="ctr">
            <a:solidFill>
              <a:srgbClr val="C0F0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3854111" y="1689367"/>
            <a:ext cx="1100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 dirty="0" smtClean="0">
                <a:solidFill>
                  <a:prstClr val="black"/>
                </a:solidFill>
                <a:latin typeface="Calibri" panose="020F0502020204030204"/>
              </a:rPr>
              <a:t>239</a:t>
            </a:r>
            <a:r>
              <a:rPr lang="en-US" sz="1400" b="1" dirty="0" smtClean="0">
                <a:solidFill>
                  <a:prstClr val="black"/>
                </a:solidFill>
                <a:latin typeface="Calibri" panose="020F0502020204030204"/>
              </a:rPr>
              <a:t>Pu(</a:t>
            </a:r>
            <a:r>
              <a:rPr lang="en-US" sz="1400" b="1" dirty="0" err="1" smtClean="0">
                <a:solidFill>
                  <a:prstClr val="black"/>
                </a:solidFill>
                <a:latin typeface="Calibri" panose="020F0502020204030204"/>
              </a:rPr>
              <a:t>n,f</a:t>
            </a:r>
            <a:r>
              <a:rPr lang="en-US" sz="1400" b="1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Rectángulo redondeado 65"/>
          <p:cNvSpPr/>
          <p:nvPr/>
        </p:nvSpPr>
        <p:spPr>
          <a:xfrm>
            <a:off x="202111" y="2395247"/>
            <a:ext cx="3959986" cy="1704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rgbClr val="3C8A3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CuadroTexto 66"/>
          <p:cNvSpPr txBox="1"/>
          <p:nvPr/>
        </p:nvSpPr>
        <p:spPr>
          <a:xfrm>
            <a:off x="1343412" y="2318566"/>
            <a:ext cx="1953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 dirty="0" smtClean="0">
                <a:solidFill>
                  <a:prstClr val="black"/>
                </a:solidFill>
                <a:latin typeface="Calibri" panose="020F0502020204030204"/>
              </a:rPr>
              <a:t>239</a:t>
            </a:r>
            <a:r>
              <a:rPr lang="en-US" sz="1400" b="1" dirty="0" smtClean="0">
                <a:solidFill>
                  <a:prstClr val="black"/>
                </a:solidFill>
                <a:latin typeface="Calibri" panose="020F0502020204030204"/>
              </a:rPr>
              <a:t>Pu(n,</a:t>
            </a:r>
            <a:r>
              <a:rPr lang="el-GR" sz="1400" b="1" dirty="0" smtClean="0">
                <a:solidFill>
                  <a:prstClr val="black"/>
                </a:solidFill>
                <a:latin typeface="Calibri" panose="020F0502020204030204"/>
              </a:rPr>
              <a:t>γ</a:t>
            </a:r>
            <a:r>
              <a:rPr lang="en-US" sz="1400" b="1" dirty="0" smtClean="0">
                <a:solidFill>
                  <a:prstClr val="black"/>
                </a:solidFill>
                <a:latin typeface="Calibri" panose="020F0502020204030204"/>
              </a:rPr>
              <a:t>) FC setup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Rectángulo redondeado 67"/>
          <p:cNvSpPr/>
          <p:nvPr/>
        </p:nvSpPr>
        <p:spPr>
          <a:xfrm>
            <a:off x="3356285" y="2623384"/>
            <a:ext cx="2838420" cy="178434"/>
          </a:xfrm>
          <a:prstGeom prst="roundRect">
            <a:avLst/>
          </a:prstGeom>
          <a:solidFill>
            <a:srgbClr val="FFC1C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3709221" y="2549955"/>
            <a:ext cx="2132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30000" dirty="0" smtClean="0">
                <a:solidFill>
                  <a:prstClr val="black"/>
                </a:solidFill>
                <a:latin typeface="Calibri" panose="020F0502020204030204"/>
              </a:rPr>
              <a:t>239</a:t>
            </a:r>
            <a:r>
              <a:rPr lang="en-US" sz="1400" b="1" dirty="0" smtClean="0">
                <a:solidFill>
                  <a:prstClr val="black"/>
                </a:solidFill>
                <a:latin typeface="Calibri" panose="020F0502020204030204"/>
              </a:rPr>
              <a:t>Pu(n,</a:t>
            </a:r>
            <a:r>
              <a:rPr lang="el-GR" sz="1400" b="1" dirty="0" smtClean="0">
                <a:solidFill>
                  <a:prstClr val="black"/>
                </a:solidFill>
                <a:latin typeface="Calibri" panose="020F0502020204030204"/>
              </a:rPr>
              <a:t>γ</a:t>
            </a:r>
            <a:r>
              <a:rPr lang="en-US" sz="1400" b="1" dirty="0" smtClean="0">
                <a:solidFill>
                  <a:prstClr val="black"/>
                </a:solidFill>
                <a:latin typeface="Calibri" panose="020F0502020204030204"/>
              </a:rPr>
              <a:t>) TS setup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" y="3290481"/>
            <a:ext cx="3022663" cy="293933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37" y="3281383"/>
            <a:ext cx="3043113" cy="295921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121706" y="3006219"/>
            <a:ext cx="2829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90000"/>
                </a:solidFill>
              </a:rPr>
              <a:t>Examples of the SAMMY fit</a:t>
            </a:r>
            <a:endParaRPr lang="en-US" sz="1600" b="1" dirty="0">
              <a:solidFill>
                <a:srgbClr val="990000"/>
              </a:solidFill>
            </a:endParaRPr>
          </a:p>
        </p:txBody>
      </p:sp>
      <p:pic>
        <p:nvPicPr>
          <p:cNvPr id="70" name="Imagen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00" y="3269917"/>
            <a:ext cx="3043810" cy="2959895"/>
          </a:xfrm>
          <a:prstGeom prst="rect">
            <a:avLst/>
          </a:prstGeom>
        </p:spPr>
      </p:pic>
      <p:cxnSp>
        <p:nvCxnSpPr>
          <p:cNvPr id="72" name="Conector recto 71"/>
          <p:cNvCxnSpPr>
            <a:stCxn id="10" idx="3"/>
          </p:cNvCxnSpPr>
          <p:nvPr/>
        </p:nvCxnSpPr>
        <p:spPr>
          <a:xfrm>
            <a:off x="5950814" y="3175496"/>
            <a:ext cx="262613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>
            <a:off x="455143" y="3175496"/>
            <a:ext cx="262613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13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3"/>
    </mc:Choice>
    <mc:Fallback xmlns="">
      <p:transition spd="slow" advTm="6421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80" y="4545807"/>
            <a:ext cx="3766520" cy="1496547"/>
          </a:xfrm>
          <a:prstGeom prst="rect">
            <a:avLst/>
          </a:prstGeom>
        </p:spPr>
      </p:pic>
      <p:sp>
        <p:nvSpPr>
          <p:cNvPr id="86" name="TextShape 1"/>
          <p:cNvSpPr txBox="1"/>
          <p:nvPr/>
        </p:nvSpPr>
        <p:spPr>
          <a:xfrm>
            <a:off x="564840" y="8297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 smtClean="0">
                <a:solidFill>
                  <a:srgbClr val="990000"/>
                </a:solidFill>
              </a:rPr>
              <a:t>3.2 </a:t>
            </a:r>
            <a:r>
              <a:rPr lang="en-US" sz="2400" b="1" spc="-1" baseline="30000" dirty="0" smtClean="0">
                <a:solidFill>
                  <a:srgbClr val="990000"/>
                </a:solidFill>
              </a:rPr>
              <a:t>239</a:t>
            </a:r>
            <a:r>
              <a:rPr lang="en-US" sz="2400" b="1" spc="-1" dirty="0" smtClean="0">
                <a:solidFill>
                  <a:srgbClr val="990000"/>
                </a:solidFill>
              </a:rPr>
              <a:t>Pu(n,</a:t>
            </a:r>
            <a:r>
              <a:rPr lang="el-GR" sz="2400" b="1" i="1" spc="-1" dirty="0" smtClean="0">
                <a:solidFill>
                  <a:srgbClr val="990000"/>
                </a:solidFill>
              </a:rPr>
              <a:t>γ</a:t>
            </a:r>
            <a:r>
              <a:rPr lang="en-US" sz="2400" b="1" spc="-1" dirty="0" smtClean="0">
                <a:solidFill>
                  <a:srgbClr val="990000"/>
                </a:solidFill>
              </a:rPr>
              <a:t>) vs. evaluations</a:t>
            </a:r>
            <a:endParaRPr lang="es-ES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06430" y="444740"/>
            <a:ext cx="858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Around the </a:t>
            </a:r>
            <a:r>
              <a:rPr lang="en-US" sz="1400" b="1" dirty="0" smtClean="0"/>
              <a:t>first, large resonance (@0.3 eV)</a:t>
            </a:r>
            <a:r>
              <a:rPr lang="en-US" sz="1400" dirty="0" smtClean="0"/>
              <a:t>, relevant for thermal reactor calculations, the </a:t>
            </a:r>
            <a:r>
              <a:rPr lang="en-US" sz="1400" dirty="0" err="1" smtClean="0"/>
              <a:t>n_TOF</a:t>
            </a:r>
            <a:r>
              <a:rPr lang="en-US" sz="1400" dirty="0" smtClean="0"/>
              <a:t> data exhibit </a:t>
            </a:r>
            <a:r>
              <a:rPr lang="en-US" sz="1400" b="1" dirty="0" smtClean="0"/>
              <a:t>excellent agreement with ENDF/B-VIII.0</a:t>
            </a:r>
            <a:r>
              <a:rPr lang="en-US" sz="1400" dirty="0" smtClean="0"/>
              <a:t>, and the </a:t>
            </a:r>
            <a:r>
              <a:rPr lang="en-US" sz="1400" b="1" dirty="0" smtClean="0"/>
              <a:t>largest</a:t>
            </a:r>
            <a:r>
              <a:rPr lang="en-US" sz="1400" dirty="0" smtClean="0"/>
              <a:t> </a:t>
            </a:r>
            <a:r>
              <a:rPr lang="en-US" sz="1400" b="1" dirty="0" smtClean="0"/>
              <a:t>differences with JEFF-3.3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0" y="967960"/>
            <a:ext cx="4406445" cy="28542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" y="3953069"/>
            <a:ext cx="5258326" cy="20892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92556" y="3898882"/>
            <a:ext cx="1794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 bins per decade</a:t>
            </a:r>
            <a:endParaRPr lang="en-US" sz="14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80" y="2174638"/>
            <a:ext cx="3766520" cy="243974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330190" y="1358005"/>
            <a:ext cx="3627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50" dirty="0" smtClean="0"/>
              <a:t>Larger statistical uncertainties.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50" b="1" dirty="0" smtClean="0"/>
              <a:t>Better agreement with E/B-VIII.1</a:t>
            </a:r>
            <a:r>
              <a:rPr lang="en-US" sz="1050" dirty="0" smtClean="0"/>
              <a:t>, and </a:t>
            </a:r>
            <a:r>
              <a:rPr lang="en-US" sz="1050" b="1" dirty="0" smtClean="0"/>
              <a:t>3-4% below the other libraries</a:t>
            </a:r>
            <a:r>
              <a:rPr lang="en-US" sz="1050" dirty="0" smtClean="0"/>
              <a:t>. This deviation is driven by the difference in the fission cross section. </a:t>
            </a:r>
            <a:endParaRPr lang="en-US" sz="1050" dirty="0"/>
          </a:p>
        </p:txBody>
      </p:sp>
      <p:sp>
        <p:nvSpPr>
          <p:cNvPr id="15" name="Rectángulo 14"/>
          <p:cNvSpPr/>
          <p:nvPr/>
        </p:nvSpPr>
        <p:spPr>
          <a:xfrm>
            <a:off x="5189220" y="967960"/>
            <a:ext cx="3909060" cy="512804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adroTexto 74"/>
          <p:cNvSpPr txBox="1"/>
          <p:nvPr/>
        </p:nvSpPr>
        <p:spPr>
          <a:xfrm>
            <a:off x="5330190" y="1002021"/>
            <a:ext cx="369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 smtClean="0">
                <a:solidFill>
                  <a:srgbClr val="990000"/>
                </a:solidFill>
              </a:rPr>
              <a:t>239</a:t>
            </a:r>
            <a:r>
              <a:rPr lang="en-US" b="1" dirty="0" smtClean="0">
                <a:solidFill>
                  <a:srgbClr val="990000"/>
                </a:solidFill>
              </a:rPr>
              <a:t>Pu </a:t>
            </a:r>
            <a:r>
              <a:rPr lang="el-GR" b="1" dirty="0" smtClean="0">
                <a:solidFill>
                  <a:srgbClr val="990000"/>
                </a:solidFill>
              </a:rPr>
              <a:t>α</a:t>
            </a:r>
            <a:r>
              <a:rPr lang="en-US" b="1" dirty="0" smtClean="0">
                <a:solidFill>
                  <a:srgbClr val="990000"/>
                </a:solidFill>
              </a:rPr>
              <a:t>-ratio (capture-to-fission)</a:t>
            </a:r>
          </a:p>
        </p:txBody>
      </p:sp>
      <p:cxnSp>
        <p:nvCxnSpPr>
          <p:cNvPr id="17" name="Conector recto 16"/>
          <p:cNvCxnSpPr/>
          <p:nvPr/>
        </p:nvCxnSpPr>
        <p:spPr>
          <a:xfrm flipH="1">
            <a:off x="585788" y="3476625"/>
            <a:ext cx="419100" cy="6858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/>
          <p:cNvCxnSpPr/>
          <p:nvPr/>
        </p:nvCxnSpPr>
        <p:spPr>
          <a:xfrm>
            <a:off x="3362325" y="3476625"/>
            <a:ext cx="1695450" cy="6858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/>
          <p:cNvCxnSpPr/>
          <p:nvPr/>
        </p:nvCxnSpPr>
        <p:spPr>
          <a:xfrm>
            <a:off x="1004888" y="3476625"/>
            <a:ext cx="235743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/>
          <p:cNvCxnSpPr/>
          <p:nvPr/>
        </p:nvCxnSpPr>
        <p:spPr>
          <a:xfrm>
            <a:off x="585788" y="4162425"/>
            <a:ext cx="447198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3389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3"/>
    </mc:Choice>
    <mc:Fallback xmlns="">
      <p:transition spd="slow" advTm="6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 animBg="1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11" y="1189314"/>
            <a:ext cx="2726585" cy="2651414"/>
          </a:xfrm>
          <a:prstGeom prst="rect">
            <a:avLst/>
          </a:prstGeom>
        </p:spPr>
      </p:pic>
      <p:sp>
        <p:nvSpPr>
          <p:cNvPr id="86" name="TextShape 1"/>
          <p:cNvSpPr txBox="1"/>
          <p:nvPr/>
        </p:nvSpPr>
        <p:spPr>
          <a:xfrm>
            <a:off x="564840" y="8297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 smtClean="0">
                <a:solidFill>
                  <a:srgbClr val="990000"/>
                </a:solidFill>
              </a:rPr>
              <a:t>3.2 </a:t>
            </a:r>
            <a:r>
              <a:rPr lang="en-US" sz="2400" b="1" spc="-1" baseline="30000" dirty="0" smtClean="0">
                <a:solidFill>
                  <a:srgbClr val="990000"/>
                </a:solidFill>
              </a:rPr>
              <a:t>239</a:t>
            </a:r>
            <a:r>
              <a:rPr lang="en-US" sz="2400" b="1" spc="-1" dirty="0" smtClean="0">
                <a:solidFill>
                  <a:srgbClr val="990000"/>
                </a:solidFill>
              </a:rPr>
              <a:t>Pu(n,</a:t>
            </a:r>
            <a:r>
              <a:rPr lang="el-GR" sz="2400" b="1" i="1" spc="-1" dirty="0" smtClean="0">
                <a:solidFill>
                  <a:srgbClr val="990000"/>
                </a:solidFill>
              </a:rPr>
              <a:t>γ</a:t>
            </a:r>
            <a:r>
              <a:rPr lang="en-US" sz="2400" b="1" spc="-1" dirty="0" smtClean="0">
                <a:solidFill>
                  <a:srgbClr val="990000"/>
                </a:solidFill>
              </a:rPr>
              <a:t>) vs. evaluations</a:t>
            </a:r>
            <a:endParaRPr lang="es-ES" sz="24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206430" y="602751"/>
            <a:ext cx="87725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/>
              <a:t>10-100 eV</a:t>
            </a:r>
            <a:r>
              <a:rPr lang="en-US" sz="1400" dirty="0" smtClean="0"/>
              <a:t>, big discrepancies among evaluations. </a:t>
            </a:r>
            <a:r>
              <a:rPr lang="en-US" sz="1400" dirty="0" err="1" smtClean="0"/>
              <a:t>n_TOF</a:t>
            </a:r>
            <a:r>
              <a:rPr lang="en-US" sz="1400" dirty="0" smtClean="0"/>
              <a:t> closer to ENDF/B-VIII.1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 smtClean="0"/>
              <a:t>E</a:t>
            </a:r>
            <a:r>
              <a:rPr lang="en-US" sz="1400" b="1" baseline="-25000" dirty="0" err="1" smtClean="0"/>
              <a:t>n</a:t>
            </a:r>
            <a:r>
              <a:rPr lang="en-US" sz="1400" b="1" dirty="0" smtClean="0"/>
              <a:t>&gt;100 eV</a:t>
            </a:r>
            <a:r>
              <a:rPr lang="en-US" sz="1400" dirty="0" smtClean="0"/>
              <a:t>: </a:t>
            </a:r>
            <a:r>
              <a:rPr lang="en-US" sz="1400" dirty="0" err="1" smtClean="0"/>
              <a:t>n_TOF</a:t>
            </a:r>
            <a:r>
              <a:rPr lang="en-US" sz="1400" dirty="0" smtClean="0"/>
              <a:t> systematically ~5% above evaluations. Larger diffs. above 1~keV, closer to E/B-VII.1.</a:t>
            </a:r>
            <a:endParaRPr lang="en-U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6046"/>
            <a:ext cx="4622628" cy="18367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76" y="1189313"/>
            <a:ext cx="2726586" cy="2651415"/>
          </a:xfrm>
          <a:prstGeom prst="rect">
            <a:avLst/>
          </a:prstGeom>
        </p:spPr>
      </p:pic>
      <p:sp>
        <p:nvSpPr>
          <p:cNvPr id="71" name="CuadroTexto 70"/>
          <p:cNvSpPr txBox="1"/>
          <p:nvPr/>
        </p:nvSpPr>
        <p:spPr>
          <a:xfrm>
            <a:off x="1784909" y="3952659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 bins per decade</a:t>
            </a:r>
            <a:endParaRPr lang="en-US" sz="1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71" y="4016045"/>
            <a:ext cx="4622629" cy="183670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219808" y="3952659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 bins per decade</a:t>
            </a:r>
            <a:endParaRPr lang="en-US" sz="1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2" y="1204033"/>
            <a:ext cx="2719017" cy="2644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3"/>
    </mc:Choice>
    <mc:Fallback xmlns="">
      <p:transition spd="slow" advTm="6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3" y="736951"/>
            <a:ext cx="3845735" cy="27758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" r="6690"/>
          <a:stretch/>
        </p:blipFill>
        <p:spPr>
          <a:xfrm>
            <a:off x="5151120" y="3073977"/>
            <a:ext cx="3992880" cy="2916856"/>
          </a:xfrm>
          <a:prstGeom prst="rect">
            <a:avLst/>
          </a:prstGeom>
        </p:spPr>
      </p:pic>
      <p:sp>
        <p:nvSpPr>
          <p:cNvPr id="86" name="TextShape 1"/>
          <p:cNvSpPr txBox="1"/>
          <p:nvPr/>
        </p:nvSpPr>
        <p:spPr>
          <a:xfrm>
            <a:off x="564840" y="8297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 smtClean="0">
                <a:solidFill>
                  <a:srgbClr val="990000"/>
                </a:solidFill>
              </a:rPr>
              <a:t>3.2 </a:t>
            </a:r>
            <a:r>
              <a:rPr lang="en-US" sz="2400" b="1" spc="-1" baseline="30000" dirty="0" smtClean="0">
                <a:solidFill>
                  <a:srgbClr val="990000"/>
                </a:solidFill>
              </a:rPr>
              <a:t>239</a:t>
            </a:r>
            <a:r>
              <a:rPr lang="en-US" sz="2400" b="1" spc="-1" dirty="0" smtClean="0">
                <a:solidFill>
                  <a:srgbClr val="990000"/>
                </a:solidFill>
              </a:rPr>
              <a:t>Pu(n,</a:t>
            </a:r>
            <a:r>
              <a:rPr lang="el-GR" sz="2400" b="1" i="1" spc="-1" dirty="0" smtClean="0">
                <a:solidFill>
                  <a:srgbClr val="990000"/>
                </a:solidFill>
              </a:rPr>
              <a:t>γ</a:t>
            </a:r>
            <a:r>
              <a:rPr lang="en-US" sz="2400" b="1" spc="-1" dirty="0" smtClean="0">
                <a:solidFill>
                  <a:srgbClr val="990000"/>
                </a:solidFill>
              </a:rPr>
              <a:t>) vs. previous data</a:t>
            </a:r>
            <a:endParaRPr lang="es-ES" sz="24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206430" y="429774"/>
            <a:ext cx="877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/>
              <a:t>Scarcity of high-resolution </a:t>
            </a:r>
            <a:r>
              <a:rPr lang="en-US" sz="1400" b="1" baseline="30000" dirty="0" smtClean="0"/>
              <a:t>239</a:t>
            </a:r>
            <a:r>
              <a:rPr lang="en-US" sz="1400" b="1" dirty="0" smtClean="0"/>
              <a:t>Pu(n,</a:t>
            </a:r>
            <a:r>
              <a:rPr lang="el-GR" sz="1400" b="1" i="1" dirty="0" smtClean="0"/>
              <a:t>γ</a:t>
            </a:r>
            <a:r>
              <a:rPr lang="en-US" sz="1400" b="1" dirty="0" smtClean="0"/>
              <a:t>)</a:t>
            </a:r>
            <a:r>
              <a:rPr lang="en-US" sz="1400" dirty="0" smtClean="0"/>
              <a:t> cross-section measurements</a:t>
            </a:r>
            <a:r>
              <a:rPr lang="en-US" sz="1400" dirty="0" smtClean="0"/>
              <a:t>. Two datasets in EXFOR (</a:t>
            </a:r>
            <a:r>
              <a:rPr lang="en-US" sz="1400" dirty="0" err="1" smtClean="0"/>
              <a:t>Gwin</a:t>
            </a:r>
            <a:r>
              <a:rPr lang="en-US" sz="1400" dirty="0" smtClean="0"/>
              <a:t> 1971, Mosby 2014/2018) mainly used for all evaluations.</a:t>
            </a:r>
            <a:endParaRPr lang="en-U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 r="7033"/>
          <a:stretch/>
        </p:blipFill>
        <p:spPr>
          <a:xfrm>
            <a:off x="102853" y="3471913"/>
            <a:ext cx="3550569" cy="2518919"/>
          </a:xfrm>
          <a:prstGeom prst="rect">
            <a:avLst/>
          </a:prstGeom>
        </p:spPr>
      </p:pic>
      <p:sp>
        <p:nvSpPr>
          <p:cNvPr id="14" name="Llamada con línea 2 13"/>
          <p:cNvSpPr/>
          <p:nvPr/>
        </p:nvSpPr>
        <p:spPr>
          <a:xfrm flipH="1">
            <a:off x="3863103" y="934322"/>
            <a:ext cx="4800835" cy="325850"/>
          </a:xfrm>
          <a:prstGeom prst="borderCallout2">
            <a:avLst>
              <a:gd name="adj1" fmla="val 100457"/>
              <a:gd name="adj2" fmla="val 97908"/>
              <a:gd name="adj3" fmla="val 276900"/>
              <a:gd name="adj4" fmla="val 102414"/>
              <a:gd name="adj5" fmla="val 276536"/>
              <a:gd name="adj6" fmla="val 106164"/>
            </a:avLst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@0.3 eV resonance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good compatibility with </a:t>
            </a:r>
            <a:r>
              <a:rPr kumimoji="0" lang="en-US" sz="14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Gwin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1971 data.</a:t>
            </a: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lamada con línea 2 14"/>
          <p:cNvSpPr/>
          <p:nvPr/>
        </p:nvSpPr>
        <p:spPr>
          <a:xfrm flipH="1">
            <a:off x="2621279" y="3580469"/>
            <a:ext cx="2377439" cy="945812"/>
          </a:xfrm>
          <a:prstGeom prst="borderCallout2">
            <a:avLst>
              <a:gd name="adj1" fmla="val 99651"/>
              <a:gd name="adj2" fmla="val 43152"/>
              <a:gd name="adj3" fmla="val 120602"/>
              <a:gd name="adj4" fmla="val 50039"/>
              <a:gd name="adj5" fmla="val 121044"/>
              <a:gd name="adj6" fmla="val 61166"/>
            </a:avLst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Our capture data exhibit </a:t>
            </a:r>
            <a:r>
              <a:rPr lang="en-US" sz="1400" b="1" kern="0" dirty="0" smtClean="0">
                <a:solidFill>
                  <a:prstClr val="black"/>
                </a:solidFill>
                <a:latin typeface="Calibri" panose="020F0502020204030204"/>
              </a:rPr>
              <a:t>the highest neutron energy resolution </a:t>
            </a: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among the existing experimental data.</a:t>
            </a: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Llamada con línea 2 15"/>
          <p:cNvSpPr/>
          <p:nvPr/>
        </p:nvSpPr>
        <p:spPr>
          <a:xfrm flipH="1">
            <a:off x="4592696" y="2025222"/>
            <a:ext cx="3986100" cy="790196"/>
          </a:xfrm>
          <a:prstGeom prst="borderCallout2">
            <a:avLst>
              <a:gd name="adj1" fmla="val 99651"/>
              <a:gd name="adj2" fmla="val 24418"/>
              <a:gd name="adj3" fmla="val 123019"/>
              <a:gd name="adj4" fmla="val 17730"/>
              <a:gd name="adj5" fmla="val 150048"/>
              <a:gd name="adj6" fmla="val 17696"/>
            </a:avLst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At higher neutron energies, </a:t>
            </a:r>
            <a:r>
              <a:rPr lang="en-US" sz="1400" b="1" kern="0" dirty="0" smtClean="0">
                <a:solidFill>
                  <a:prstClr val="black"/>
                </a:solidFill>
                <a:latin typeface="Calibri" panose="020F0502020204030204"/>
              </a:rPr>
              <a:t>from 1 </a:t>
            </a:r>
            <a:r>
              <a:rPr lang="en-US" sz="1400" b="1" kern="0" dirty="0" err="1" smtClean="0">
                <a:solidFill>
                  <a:prstClr val="black"/>
                </a:solidFill>
                <a:latin typeface="Calibri" panose="020F0502020204030204"/>
              </a:rPr>
              <a:t>keV</a:t>
            </a:r>
            <a:r>
              <a:rPr lang="en-US" sz="1400" b="1" kern="0" dirty="0" smtClean="0">
                <a:solidFill>
                  <a:prstClr val="black"/>
                </a:solidFill>
                <a:latin typeface="Calibri" panose="020F0502020204030204"/>
              </a:rPr>
              <a:t> to 10 </a:t>
            </a:r>
            <a:r>
              <a:rPr lang="en-US" sz="1400" b="1" kern="0" dirty="0" err="1" smtClean="0">
                <a:solidFill>
                  <a:prstClr val="black"/>
                </a:solidFill>
                <a:latin typeface="Calibri" panose="020F0502020204030204"/>
              </a:rPr>
              <a:t>keV</a:t>
            </a:r>
            <a:r>
              <a:rPr lang="en-US" sz="1400" b="1" kern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(TS setup), the </a:t>
            </a:r>
            <a:r>
              <a:rPr lang="en-US" sz="1400" kern="0" dirty="0" err="1" smtClean="0">
                <a:solidFill>
                  <a:prstClr val="black"/>
                </a:solidFill>
                <a:latin typeface="Calibri" panose="020F0502020204030204"/>
              </a:rPr>
              <a:t>n_TOF</a:t>
            </a: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cross section integrals generally stays </a:t>
            </a:r>
            <a:r>
              <a:rPr lang="en-US" sz="1400" b="1" kern="0" dirty="0" smtClean="0">
                <a:solidFill>
                  <a:prstClr val="black"/>
                </a:solidFill>
                <a:latin typeface="Calibri" panose="020F0502020204030204"/>
              </a:rPr>
              <a:t>slightly above Mosby 2018 </a:t>
            </a: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data.</a:t>
            </a: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28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3"/>
    </mc:Choice>
    <mc:Fallback xmlns="">
      <p:transition spd="slow" advTm="6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153378" y="2868626"/>
            <a:ext cx="9052164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 smtClean="0">
                <a:solidFill>
                  <a:srgbClr val="990000"/>
                </a:solidFill>
              </a:rPr>
              <a:t>Conclusions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657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90000"/>
                  </a:outerShdw>
                </a:effectLst>
              </a:rPr>
              <a:t>4</a:t>
            </a:r>
            <a:endParaRPr lang="es-ES" sz="5400" b="1" cap="none" spc="0" dirty="0">
              <a:ln w="6600">
                <a:solidFill>
                  <a:srgbClr val="99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6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"/>
    </mc:Choice>
    <mc:Fallback xmlns="">
      <p:transition spd="slow" advTm="261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4</a:t>
            </a:r>
            <a:r>
              <a:rPr lang="en-US" sz="2400" b="1" spc="-1" dirty="0" smtClean="0">
                <a:solidFill>
                  <a:srgbClr val="990000"/>
                </a:solidFill>
              </a:rPr>
              <a:t>. Conclusions</a:t>
            </a:r>
            <a:endParaRPr lang="es-ES" sz="2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23520" y="641100"/>
            <a:ext cx="87819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The data analysis of the 2022 </a:t>
            </a:r>
            <a:r>
              <a:rPr lang="en-GB" sz="1600" b="1" baseline="30000" dirty="0" smtClean="0"/>
              <a:t>239</a:t>
            </a:r>
            <a:r>
              <a:rPr lang="en-GB" sz="1600" b="1" dirty="0" smtClean="0"/>
              <a:t>Pu </a:t>
            </a:r>
            <a:r>
              <a:rPr lang="en-GB" sz="1600" b="1" dirty="0"/>
              <a:t>experimental campaign</a:t>
            </a:r>
            <a:r>
              <a:rPr lang="en-GB" sz="1600" dirty="0"/>
              <a:t> at </a:t>
            </a:r>
            <a:r>
              <a:rPr lang="en-GB" sz="1600" dirty="0" err="1"/>
              <a:t>n_TOF</a:t>
            </a:r>
            <a:r>
              <a:rPr lang="en-GB" sz="1600" dirty="0"/>
              <a:t> </a:t>
            </a:r>
            <a:r>
              <a:rPr lang="en-GB" sz="1600" dirty="0" smtClean="0"/>
              <a:t>has been completed</a:t>
            </a:r>
            <a:r>
              <a:rPr lang="en-GB" sz="1600" dirty="0" smtClean="0"/>
              <a:t>, including: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Data reduction of fission</a:t>
            </a:r>
            <a:r>
              <a:rPr lang="en-GB" sz="1600" dirty="0"/>
              <a:t> </a:t>
            </a:r>
            <a:r>
              <a:rPr lang="en-GB" sz="1600" dirty="0" smtClean="0"/>
              <a:t>and capture data and extraction of yields.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SAMMY fit of fission and capture yields, to obtain a final, combined set of resonance parameters.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The measured </a:t>
            </a:r>
            <a:r>
              <a:rPr lang="en-GB" sz="1600" b="1" baseline="30000" dirty="0"/>
              <a:t>239</a:t>
            </a:r>
            <a:r>
              <a:rPr lang="en-GB" sz="1600" b="1" dirty="0"/>
              <a:t>Pu(</a:t>
            </a:r>
            <a:r>
              <a:rPr lang="en-GB" sz="1600" b="1" dirty="0" err="1"/>
              <a:t>n,f</a:t>
            </a:r>
            <a:r>
              <a:rPr lang="en-GB" sz="1600" b="1" dirty="0"/>
              <a:t>) cross-section </a:t>
            </a:r>
            <a:r>
              <a:rPr lang="en-GB" sz="1600" dirty="0" smtClean="0"/>
              <a:t>show excellent results in terms of low uncertainties, high energy resolution, and an </a:t>
            </a:r>
            <a:r>
              <a:rPr lang="en-GB" sz="1600" b="1" dirty="0" smtClean="0"/>
              <a:t>unprecedented neutron energy coverage </a:t>
            </a:r>
            <a:r>
              <a:rPr lang="en-GB" sz="1600" dirty="0" smtClean="0"/>
              <a:t>from 20 </a:t>
            </a:r>
            <a:r>
              <a:rPr lang="en-GB" sz="1600" dirty="0" err="1" smtClean="0"/>
              <a:t>meV</a:t>
            </a:r>
            <a:r>
              <a:rPr lang="en-GB" sz="1600" dirty="0" smtClean="0"/>
              <a:t> to 10 MeV with a </a:t>
            </a:r>
            <a:r>
              <a:rPr lang="en-GB" sz="1600" b="1" dirty="0" smtClean="0"/>
              <a:t>single measurement</a:t>
            </a:r>
            <a:r>
              <a:rPr lang="en-GB" sz="1600" dirty="0" smtClean="0"/>
              <a:t>. </a:t>
            </a:r>
            <a:endParaRPr lang="en-GB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The </a:t>
            </a:r>
            <a:r>
              <a:rPr lang="en-GB" sz="1600" b="1" baseline="30000" dirty="0" smtClean="0"/>
              <a:t>239</a:t>
            </a:r>
            <a:r>
              <a:rPr lang="en-GB" sz="1600" b="1" dirty="0" smtClean="0"/>
              <a:t>Pu capture cross-section </a:t>
            </a:r>
            <a:r>
              <a:rPr lang="en-GB" sz="1600" b="1" dirty="0" smtClean="0"/>
              <a:t>measured from 0.1 eV to 10 </a:t>
            </a:r>
            <a:r>
              <a:rPr lang="en-GB" sz="1600" b="1" dirty="0" err="1" smtClean="0"/>
              <a:t>keV</a:t>
            </a:r>
            <a:r>
              <a:rPr lang="en-GB" sz="1600" b="1" dirty="0" smtClean="0"/>
              <a:t>, </a:t>
            </a:r>
            <a:r>
              <a:rPr lang="en-GB" sz="1600" dirty="0" smtClean="0"/>
              <a:t>improving energy </a:t>
            </a:r>
            <a:r>
              <a:rPr lang="en-GB" sz="1600" b="1" dirty="0" smtClean="0"/>
              <a:t>resolution </a:t>
            </a:r>
            <a:r>
              <a:rPr lang="en-GB" sz="1600" dirty="0" smtClean="0"/>
              <a:t>of previous datasets with </a:t>
            </a:r>
            <a:r>
              <a:rPr lang="en-GB" sz="1600" b="1" dirty="0" smtClean="0"/>
              <a:t>contained systematic uncertainties </a:t>
            </a:r>
            <a:r>
              <a:rPr lang="en-GB" sz="1600" dirty="0" smtClean="0"/>
              <a:t>(2-5% with 5 bins per decade). Significant differences observed with the latest nuclear data libraries, suggesting the revision of som</a:t>
            </a:r>
            <a:r>
              <a:rPr lang="en-GB" sz="1600" dirty="0" smtClean="0"/>
              <a:t>e resonances in future evaluations. </a:t>
            </a:r>
            <a:endParaRPr lang="en-GB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Fission paper close to approval for publication.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Capture paper on </a:t>
            </a:r>
            <a:r>
              <a:rPr lang="en-US" sz="1600" i="1" dirty="0" smtClean="0"/>
              <a:t>writing</a:t>
            </a:r>
            <a:r>
              <a:rPr lang="en-US" sz="1600" dirty="0" smtClean="0"/>
              <a:t> stage. 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7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33"/>
    </mc:Choice>
    <mc:Fallback xmlns="">
      <p:transition spd="slow" advTm="8523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Contents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24872" y="1184207"/>
            <a:ext cx="810952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/>
              <a:t>Context and </a:t>
            </a:r>
            <a:r>
              <a:rPr lang="en-US" b="1" dirty="0" smtClean="0"/>
              <a:t>Motivation</a:t>
            </a:r>
            <a:r>
              <a:rPr lang="es-ES" dirty="0" smtClean="0"/>
              <a:t>.</a:t>
            </a:r>
            <a:endParaRPr lang="en-US"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baseline="30000" dirty="0"/>
              <a:t>239</a:t>
            </a:r>
            <a:r>
              <a:rPr lang="en-US" b="1" dirty="0"/>
              <a:t>Pu measurement at </a:t>
            </a:r>
            <a:r>
              <a:rPr lang="en-US" b="1" dirty="0" err="1"/>
              <a:t>n_TOF</a:t>
            </a:r>
            <a:r>
              <a:rPr lang="en-US" b="1" dirty="0"/>
              <a:t>. Experimental setup.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 smtClean="0"/>
              <a:t>Final results.</a:t>
            </a:r>
            <a:endParaRPr lang="en-US" b="1"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 smtClean="0"/>
              <a:t>Conclusions.</a:t>
            </a:r>
            <a:endParaRPr lang="en-US" b="1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8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5"/>
    </mc:Choice>
    <mc:Fallback xmlns="">
      <p:transition spd="slow" advTm="2853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424872" y="749759"/>
            <a:ext cx="846974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This project has received funding from the </a:t>
            </a:r>
            <a:r>
              <a:rPr lang="en-GB" sz="1600" b="1" dirty="0" err="1"/>
              <a:t>Euratom</a:t>
            </a:r>
            <a:r>
              <a:rPr lang="en-GB" sz="1600" dirty="0"/>
              <a:t> research and training programme 2011-2018 under grant agreement No 847595 (</a:t>
            </a:r>
            <a:r>
              <a:rPr lang="en-GB" sz="1600" b="1" dirty="0"/>
              <a:t>ARIEL</a:t>
            </a:r>
            <a:r>
              <a:rPr lang="en-GB" sz="1600" dirty="0"/>
              <a:t>)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This activity is part of the scientific program approved by the European Commission </a:t>
            </a:r>
            <a:r>
              <a:rPr lang="en-GB" sz="1600" i="1" dirty="0"/>
              <a:t>H2020 </a:t>
            </a:r>
            <a:r>
              <a:rPr lang="en-GB" sz="1600" b="1" i="1" dirty="0">
                <a:solidFill>
                  <a:srgbClr val="FF0000"/>
                </a:solidFill>
              </a:rPr>
              <a:t>S</a:t>
            </a:r>
            <a:r>
              <a:rPr lang="en-GB" sz="1600" b="1" i="1" dirty="0"/>
              <a:t>upplying </a:t>
            </a:r>
            <a:r>
              <a:rPr lang="en-GB" sz="1600" b="1" i="1" dirty="0">
                <a:solidFill>
                  <a:srgbClr val="FF0000"/>
                </a:solidFill>
              </a:rPr>
              <a:t>A</a:t>
            </a:r>
            <a:r>
              <a:rPr lang="en-GB" sz="1600" b="1" i="1" dirty="0"/>
              <a:t>ccurate </a:t>
            </a:r>
            <a:r>
              <a:rPr lang="en-GB" sz="1600" b="1" i="1" dirty="0">
                <a:solidFill>
                  <a:srgbClr val="FF0000"/>
                </a:solidFill>
              </a:rPr>
              <a:t>N</a:t>
            </a:r>
            <a:r>
              <a:rPr lang="en-GB" sz="1600" b="1" i="1" dirty="0"/>
              <a:t>uclear </a:t>
            </a:r>
            <a:r>
              <a:rPr lang="en-GB" sz="1600" b="1" i="1" dirty="0">
                <a:solidFill>
                  <a:srgbClr val="FF0000"/>
                </a:solidFill>
              </a:rPr>
              <a:t>D</a:t>
            </a:r>
            <a:r>
              <a:rPr lang="en-GB" sz="1600" b="1" i="1" dirty="0"/>
              <a:t>ata for energy and non-energy </a:t>
            </a:r>
            <a:r>
              <a:rPr lang="en-GB" sz="1600" b="1" i="1" dirty="0">
                <a:solidFill>
                  <a:srgbClr val="FF0000"/>
                </a:solidFill>
              </a:rPr>
              <a:t>A</a:t>
            </a:r>
            <a:r>
              <a:rPr lang="en-GB" sz="1600" b="1" i="1" dirty="0"/>
              <a:t>pplications –</a:t>
            </a:r>
            <a:r>
              <a:rPr lang="en-GB" sz="1600" i="1" dirty="0"/>
              <a:t> </a:t>
            </a:r>
            <a:r>
              <a:rPr lang="en-GB" sz="1600" b="1" dirty="0">
                <a:solidFill>
                  <a:srgbClr val="FF0000"/>
                </a:solidFill>
              </a:rPr>
              <a:t>SANDA</a:t>
            </a:r>
            <a:r>
              <a:rPr lang="en-GB" sz="1600" dirty="0"/>
              <a:t> project (WP2, Task 2).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2021-1-RD EUFRAT-GELINA</a:t>
            </a:r>
            <a:r>
              <a:rPr lang="en-GB" sz="1600" dirty="0"/>
              <a:t> project funding for the stay at JRC-</a:t>
            </a:r>
            <a:r>
              <a:rPr lang="en-GB" sz="1600" dirty="0" err="1"/>
              <a:t>Geel</a:t>
            </a:r>
            <a:r>
              <a:rPr lang="en-GB" sz="1600" dirty="0"/>
              <a:t>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Spanish national projects</a:t>
            </a:r>
            <a:r>
              <a:rPr lang="en-GB" sz="1600" dirty="0"/>
              <a:t> PGC2018-096717-B-C21, PID2021-123100NB-I00 and PDC2021-120828-I00. 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564840" y="245499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</a:rPr>
              <a:t>Acknowledgments</a:t>
            </a:r>
            <a:endParaRPr lang="es-ES" sz="2800" dirty="0"/>
          </a:p>
        </p:txBody>
      </p:sp>
      <p:pic>
        <p:nvPicPr>
          <p:cNvPr id="2050" name="Grafik 1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0" y="1395566"/>
            <a:ext cx="5746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82" y="2762820"/>
            <a:ext cx="873041" cy="61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C41058D-0DF5-CC4C-8565-57AB0CA82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31" b="21570"/>
          <a:stretch/>
        </p:blipFill>
        <p:spPr>
          <a:xfrm>
            <a:off x="4141807" y="2710183"/>
            <a:ext cx="1843878" cy="743963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2505365" y="3916218"/>
          <a:ext cx="6019800" cy="886460"/>
        </p:xfrm>
        <a:graphic>
          <a:graphicData uri="http://schemas.openxmlformats.org/drawingml/2006/table">
            <a:tbl>
              <a:tblPr firstRow="1" firstCol="1" bandRow="1"/>
              <a:tblGrid>
                <a:gridCol w="1524000">
                  <a:extLst>
                    <a:ext uri="{9D8B030D-6E8A-4147-A177-3AD203B41FA5}">
                      <a16:colId xmlns:a16="http://schemas.microsoft.com/office/drawing/2014/main" val="419077748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1727956847"/>
                    </a:ext>
                  </a:extLst>
                </a:gridCol>
              </a:tblGrid>
              <a:tr h="852018">
                <a:tc>
                  <a:txBody>
                    <a:bodyPr/>
                    <a:lstStyle/>
                    <a:p>
                      <a:pPr marR="53975" algn="just"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215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EUROPEAN COMMISSION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53975">
                        <a:spcAft>
                          <a:spcPts val="0"/>
                        </a:spcAft>
                      </a:pPr>
                      <a:r>
                        <a:rPr lang="en-GB" sz="800" cap="all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JOINT RESEARCH CENTRE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53975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53975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Directorate G - Nuclear Safety and Security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53975"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Standards for Nuclear Safety, Security and Safeguards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215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580052"/>
                  </a:ext>
                </a:extLst>
              </a:tr>
            </a:tbl>
          </a:graphicData>
        </a:graphic>
      </p:graphicFrame>
      <p:pic>
        <p:nvPicPr>
          <p:cNvPr id="4" name="Logo" descr="Logo of the European Commission, 12 yellow stars on a blue background arranged in a circle and framed by two light grey graphic elements representing the Berlaymont building, which is the headquarter of the European Commission.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65" y="3881300"/>
            <a:ext cx="13652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1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5"/>
    </mc:Choice>
    <mc:Fallback xmlns="">
      <p:transition spd="slow" advTm="1769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1831891"/>
            <a:ext cx="9721292" cy="12961720"/>
          </a:xfrm>
          <a:prstGeom prst="rect">
            <a:avLst/>
          </a:prstGeom>
        </p:spPr>
      </p:pic>
      <p:sp>
        <p:nvSpPr>
          <p:cNvPr id="5" name="TextShape 1"/>
          <p:cNvSpPr txBox="1"/>
          <p:nvPr/>
        </p:nvSpPr>
        <p:spPr>
          <a:xfrm>
            <a:off x="142900" y="3161587"/>
            <a:ext cx="9052164" cy="4636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5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THANK YOU! </a:t>
            </a:r>
            <a:endParaRPr lang="es-E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6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4"/>
    </mc:Choice>
    <mc:Fallback xmlns="">
      <p:transition spd="slow" advTm="535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2868626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Extra slides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28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"/>
    </mc:Choice>
    <mc:Fallback xmlns="">
      <p:transition spd="slow" advTm="13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4.1 </a:t>
            </a:r>
            <a:r>
              <a:rPr lang="en-US" sz="2400" b="1" spc="-1" baseline="30000" dirty="0">
                <a:solidFill>
                  <a:srgbClr val="990000"/>
                </a:solidFill>
              </a:rPr>
              <a:t>239</a:t>
            </a:r>
            <a:r>
              <a:rPr lang="en-US" sz="2400" b="1" spc="-1" dirty="0">
                <a:solidFill>
                  <a:srgbClr val="990000"/>
                </a:solidFill>
              </a:rPr>
              <a:t>Pu(</a:t>
            </a:r>
            <a:r>
              <a:rPr lang="en-US" sz="2400" b="1" spc="-1" dirty="0" err="1">
                <a:solidFill>
                  <a:srgbClr val="990000"/>
                </a:solidFill>
              </a:rPr>
              <a:t>n,f</a:t>
            </a:r>
            <a:r>
              <a:rPr lang="en-US" sz="2400" b="1" spc="-1" dirty="0">
                <a:solidFill>
                  <a:srgbClr val="990000"/>
                </a:solidFill>
              </a:rPr>
              <a:t>) </a:t>
            </a:r>
            <a:r>
              <a:rPr lang="en-US" sz="2400" b="1" spc="-1" dirty="0" smtClean="0">
                <a:solidFill>
                  <a:srgbClr val="990000"/>
                </a:solidFill>
              </a:rPr>
              <a:t>uncertainties</a:t>
            </a:r>
            <a:endParaRPr lang="es-ES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78" y="1001965"/>
            <a:ext cx="5770496" cy="416517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600486" y="4163714"/>
            <a:ext cx="18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bins per decade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2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5"/>
    </mc:Choice>
    <mc:Fallback xmlns="">
      <p:transition spd="slow" advTm="2197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4.1 </a:t>
            </a:r>
            <a:r>
              <a:rPr lang="en-US" sz="2400" b="1" spc="-1" baseline="30000" dirty="0" smtClean="0">
                <a:solidFill>
                  <a:srgbClr val="990000"/>
                </a:solidFill>
              </a:rPr>
              <a:t>239</a:t>
            </a:r>
            <a:r>
              <a:rPr lang="en-US" sz="2400" b="1" spc="-1" dirty="0" smtClean="0">
                <a:solidFill>
                  <a:srgbClr val="990000"/>
                </a:solidFill>
              </a:rPr>
              <a:t>Pu(</a:t>
            </a:r>
            <a:r>
              <a:rPr lang="en-US" sz="2400" b="1" spc="-1" dirty="0" err="1" smtClean="0">
                <a:solidFill>
                  <a:srgbClr val="990000"/>
                </a:solidFill>
              </a:rPr>
              <a:t>n,g</a:t>
            </a:r>
            <a:r>
              <a:rPr lang="en-US" sz="2400" b="1" spc="-1" dirty="0" smtClean="0">
                <a:solidFill>
                  <a:srgbClr val="990000"/>
                </a:solidFill>
              </a:rPr>
              <a:t>) uncertainties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21" y="1039341"/>
            <a:ext cx="5459157" cy="39404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90601" y="3636258"/>
            <a:ext cx="181323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DISCLAIMER: </a:t>
            </a:r>
          </a:p>
          <a:p>
            <a:pPr algn="r"/>
            <a:r>
              <a:rPr lang="en-US" sz="1050" dirty="0" smtClean="0"/>
              <a:t>Dummy uncertainties are overestimated in this plot, especially above 100 eV. Final values in the cross-section will be lower. </a:t>
            </a:r>
            <a:endParaRPr lang="en-US" sz="105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4240655" y="2511680"/>
            <a:ext cx="898902" cy="1965352"/>
          </a:xfrm>
          <a:prstGeom prst="round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lamada con línea 2 10"/>
          <p:cNvSpPr/>
          <p:nvPr/>
        </p:nvSpPr>
        <p:spPr>
          <a:xfrm flipH="1">
            <a:off x="1357396" y="2836007"/>
            <a:ext cx="1343046" cy="693859"/>
          </a:xfrm>
          <a:prstGeom prst="borderCallout2">
            <a:avLst>
              <a:gd name="adj1" fmla="val 18750"/>
              <a:gd name="adj2" fmla="val -255"/>
              <a:gd name="adj3" fmla="val 18750"/>
              <a:gd name="adj4" fmla="val -16667"/>
              <a:gd name="adj5" fmla="val 69257"/>
              <a:gd name="adj6" fmla="val -12261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Valley between resonances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446999" y="1039338"/>
            <a:ext cx="98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 setup</a:t>
            </a:r>
            <a:endParaRPr lang="en-US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3685" r="374" b="21940"/>
          <a:stretch/>
        </p:blipFill>
        <p:spPr>
          <a:xfrm>
            <a:off x="3217026" y="1568722"/>
            <a:ext cx="843260" cy="11243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5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5"/>
    </mc:Choice>
    <mc:Fallback xmlns="">
      <p:transition spd="slow" advTm="2197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4.1 </a:t>
            </a:r>
            <a:r>
              <a:rPr lang="en-US" sz="2400" b="1" spc="-1" baseline="30000" dirty="0" smtClean="0">
                <a:solidFill>
                  <a:srgbClr val="990000"/>
                </a:solidFill>
              </a:rPr>
              <a:t>239</a:t>
            </a:r>
            <a:r>
              <a:rPr lang="en-US" sz="2400" b="1" spc="-1" dirty="0" smtClean="0">
                <a:solidFill>
                  <a:srgbClr val="990000"/>
                </a:solidFill>
              </a:rPr>
              <a:t>Pu(</a:t>
            </a:r>
            <a:r>
              <a:rPr lang="en-US" sz="2400" b="1" spc="-1" dirty="0" err="1" smtClean="0">
                <a:solidFill>
                  <a:srgbClr val="990000"/>
                </a:solidFill>
              </a:rPr>
              <a:t>n,g</a:t>
            </a:r>
            <a:r>
              <a:rPr lang="en-US" sz="2400" b="1" spc="-1" dirty="0" smtClean="0">
                <a:solidFill>
                  <a:srgbClr val="990000"/>
                </a:solidFill>
              </a:rPr>
              <a:t>) uncertainties</a:t>
            </a:r>
            <a:endParaRPr lang="es-ES" sz="2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73" y="1244512"/>
            <a:ext cx="5416213" cy="3909447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 rot="20834282">
            <a:off x="5424549" y="2804830"/>
            <a:ext cx="1402597" cy="826240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lamada con línea 2 12"/>
          <p:cNvSpPr/>
          <p:nvPr/>
        </p:nvSpPr>
        <p:spPr>
          <a:xfrm>
            <a:off x="6287894" y="957792"/>
            <a:ext cx="1420115" cy="573437"/>
          </a:xfrm>
          <a:prstGeom prst="borderCallout2">
            <a:avLst>
              <a:gd name="adj1" fmla="val 101182"/>
              <a:gd name="adj2" fmla="val 43102"/>
              <a:gd name="adj3" fmla="val 143074"/>
              <a:gd name="adj4" fmla="val 42810"/>
              <a:gd name="adj5" fmla="val 340879"/>
              <a:gd name="adj6" fmla="val -610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Target region of the TS setup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976834" y="1244510"/>
            <a:ext cx="99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TS setup</a:t>
            </a:r>
            <a:endParaRPr lang="en-US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986" y="3635911"/>
            <a:ext cx="1036746" cy="1380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5"/>
    </mc:Choice>
    <mc:Fallback xmlns="">
      <p:transition spd="slow" advTm="2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4.1 </a:t>
            </a:r>
            <a:r>
              <a:rPr lang="en-US" sz="2400" b="1" spc="-1" baseline="30000" dirty="0">
                <a:solidFill>
                  <a:srgbClr val="990000"/>
                </a:solidFill>
              </a:rPr>
              <a:t>239</a:t>
            </a:r>
            <a:r>
              <a:rPr lang="en-US" sz="2400" b="1" spc="-1" dirty="0">
                <a:solidFill>
                  <a:srgbClr val="990000"/>
                </a:solidFill>
              </a:rPr>
              <a:t>Pu(</a:t>
            </a:r>
            <a:r>
              <a:rPr lang="en-US" sz="2400" b="1" spc="-1" dirty="0" err="1">
                <a:solidFill>
                  <a:srgbClr val="990000"/>
                </a:solidFill>
              </a:rPr>
              <a:t>n,f</a:t>
            </a:r>
            <a:r>
              <a:rPr lang="en-US" sz="2400" b="1" spc="-1" dirty="0">
                <a:solidFill>
                  <a:srgbClr val="990000"/>
                </a:solidFill>
              </a:rPr>
              <a:t>) yield compared to evaluations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54" y="717271"/>
            <a:ext cx="6356909" cy="251517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526383" y="645446"/>
            <a:ext cx="424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5 bins per decade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31" y="3439176"/>
            <a:ext cx="6360832" cy="251672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526383" y="3366928"/>
            <a:ext cx="424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1 bin per decade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8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5"/>
    </mc:Choice>
    <mc:Fallback xmlns="">
      <p:transition spd="slow" advTm="2197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424872" y="599041"/>
            <a:ext cx="83692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Time coincidences</a:t>
            </a:r>
            <a:r>
              <a:rPr lang="en-US" sz="1600" dirty="0"/>
              <a:t> between </a:t>
            </a:r>
            <a:r>
              <a:rPr lang="en-US" sz="1600" b="1" dirty="0"/>
              <a:t>TAC events </a:t>
            </a:r>
            <a:r>
              <a:rPr lang="en-US" sz="1600" dirty="0"/>
              <a:t>and </a:t>
            </a:r>
            <a:r>
              <a:rPr lang="en-US" sz="1600" b="1" dirty="0"/>
              <a:t>fission chamber (FICH) signals</a:t>
            </a:r>
            <a:r>
              <a:rPr lang="en-US" sz="1600" dirty="0"/>
              <a:t> in the energy region close to the 0.3 eV </a:t>
            </a:r>
            <a:r>
              <a:rPr lang="en-US" sz="1600" baseline="30000" dirty="0"/>
              <a:t>239</a:t>
            </a:r>
            <a:r>
              <a:rPr lang="en-US" sz="1600" dirty="0"/>
              <a:t>Pu resonance.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Coincidence window (-20,+20) ns. 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3.3 Coincidence analysis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82" y="1734826"/>
            <a:ext cx="5921883" cy="425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61"/>
    </mc:Choice>
    <mc:Fallback xmlns="">
      <p:transition spd="slow" advTm="3986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9" y="1554337"/>
            <a:ext cx="5626533" cy="4169601"/>
          </a:xfrm>
          <a:prstGeom prst="rect">
            <a:avLst/>
          </a:prstGeom>
        </p:spPr>
      </p:pic>
      <p:sp>
        <p:nvSpPr>
          <p:cNvPr id="11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Max. </a:t>
            </a:r>
            <a:r>
              <a:rPr lang="en-US" sz="2800" b="1" spc="-1" dirty="0" err="1">
                <a:solidFill>
                  <a:srgbClr val="990000"/>
                </a:solidFill>
                <a:latin typeface="Arial"/>
              </a:rPr>
              <a:t>E</a:t>
            </a:r>
            <a:r>
              <a:rPr lang="en-US" sz="2800" b="1" spc="-1" baseline="-25000" dirty="0" err="1">
                <a:solidFill>
                  <a:srgbClr val="990000"/>
                </a:solidFill>
                <a:latin typeface="Arial"/>
              </a:rPr>
              <a:t>n</a:t>
            </a:r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 in fission yield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9396" y="486645"/>
            <a:ext cx="892048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Inspecting the data buffers, we can estimate the width of the gamma flash, thus obtaining the maximum valid neutron energy for the fission yield that we could potentially reach.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Plot taken from file run114394_0_s1.raw.finished. The </a:t>
            </a:r>
            <a:r>
              <a:rPr lang="en-US" sz="1600" dirty="0" err="1"/>
              <a:t>Tflash</a:t>
            </a:r>
            <a:r>
              <a:rPr lang="en-US" sz="1600" dirty="0"/>
              <a:t> has been obtained from Baf2 #18 from the same pulse. TOFD = 185.59 m.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847600" y="2011300"/>
            <a:ext cx="988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Signal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Fit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V="1">
            <a:off x="2716473" y="2658185"/>
            <a:ext cx="0" cy="2165022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2183882" y="2134965"/>
            <a:ext cx="1419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Start g-flash (11,196 ns)</a:t>
            </a:r>
            <a:endParaRPr lang="en-US" dirty="0"/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4222001" y="4009538"/>
            <a:ext cx="0" cy="813669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3249065" y="3270874"/>
            <a:ext cx="1419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End g-flash (</a:t>
            </a:r>
            <a:r>
              <a:rPr lang="en-US" sz="1200" dirty="0"/>
              <a:t>~</a:t>
            </a:r>
            <a:r>
              <a:rPr lang="en-US" sz="1400" dirty="0"/>
              <a:t>18,000 ns)</a:t>
            </a:r>
          </a:p>
          <a:p>
            <a:pPr algn="ctr"/>
            <a:r>
              <a:rPr lang="en-US" sz="1400" b="1" dirty="0"/>
              <a:t>3.3 MeV</a:t>
            </a:r>
            <a:endParaRPr lang="en-US" b="1" dirty="0"/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4668346" y="3195870"/>
            <a:ext cx="477291" cy="333377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5023493" y="3031471"/>
            <a:ext cx="1690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Signal at 2.2 MeV</a:t>
            </a:r>
            <a:endParaRPr lang="en-US" b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538391" y="4069927"/>
            <a:ext cx="788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Alphas</a:t>
            </a:r>
            <a:endParaRPr lang="en-US" b="1" dirty="0"/>
          </a:p>
        </p:txBody>
      </p:sp>
      <p:cxnSp>
        <p:nvCxnSpPr>
          <p:cNvPr id="24" name="Conector recto 23"/>
          <p:cNvCxnSpPr/>
          <p:nvPr/>
        </p:nvCxnSpPr>
        <p:spPr>
          <a:xfrm flipV="1">
            <a:off x="4906991" y="4377705"/>
            <a:ext cx="631400" cy="438677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5549429" y="4425342"/>
            <a:ext cx="115368" cy="254735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 flipV="1">
            <a:off x="5983988" y="4425343"/>
            <a:ext cx="440873" cy="302372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726926" y="5682210"/>
            <a:ext cx="7905068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According to this, we could measure fission without being affected by the gamma-flash </a:t>
            </a:r>
            <a:r>
              <a:rPr lang="en-US" sz="1600" b="1" dirty="0"/>
              <a:t>up to </a:t>
            </a:r>
            <a:r>
              <a:rPr lang="en-US" sz="1400" b="1" dirty="0"/>
              <a:t>~</a:t>
            </a:r>
            <a:r>
              <a:rPr lang="en-US" sz="1600" b="1" dirty="0"/>
              <a:t>3 MeV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8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"/>
    </mc:Choice>
    <mc:Fallback xmlns="">
      <p:transition spd="slow" advTm="13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Targets description</a:t>
            </a:r>
            <a:endParaRPr lang="es-ES" dirty="0"/>
          </a:p>
        </p:txBody>
      </p:sp>
      <p:graphicFrame>
        <p:nvGraphicFramePr>
          <p:cNvPr id="5" name="2 Tabla">
            <a:extLst>
              <a:ext uri="{FF2B5EF4-FFF2-40B4-BE49-F238E27FC236}">
                <a16:creationId xmlns:a16="http://schemas.microsoft.com/office/drawing/2014/main" id="{A7F4987F-53A8-F791-1531-5F0407619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75703"/>
              </p:ext>
            </p:extLst>
          </p:nvPr>
        </p:nvGraphicFramePr>
        <p:xfrm>
          <a:off x="1151068" y="544242"/>
          <a:ext cx="7056783" cy="5148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32">
                  <a:extLst>
                    <a:ext uri="{9D8B030D-6E8A-4147-A177-3AD203B41FA5}">
                      <a16:colId xmlns:a16="http://schemas.microsoft.com/office/drawing/2014/main" val="2708622934"/>
                    </a:ext>
                  </a:extLst>
                </a:gridCol>
                <a:gridCol w="971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5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noProof="0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Number of electronic output from preamplifiers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noProof="0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Target position in the FC chamber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noProof="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ctr"/>
                      <a:r>
                        <a:rPr lang="en-US" sz="1600" u="none" strike="noStrike" noProof="0" dirty="0">
                          <a:solidFill>
                            <a:srgbClr val="FFFF00"/>
                          </a:solidFill>
                          <a:effectLst/>
                        </a:rPr>
                        <a:t>Pu-239 samples</a:t>
                      </a:r>
                      <a:endParaRPr lang="en-US" sz="1600" b="0" i="0" u="none" strike="noStrike" noProof="0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Pu-239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882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Number of electronic output from preamplifiers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Target position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 the FC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chamber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TP number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Activity</a:t>
                      </a:r>
                    </a:p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[</a:t>
                      </a:r>
                      <a:r>
                        <a:rPr lang="en-US" sz="1400" u="none" strike="noStrike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u="none" strike="noStrike" dirty="0">
                          <a:effectLst/>
                        </a:rPr>
                        <a:t>g/cm</a:t>
                      </a:r>
                      <a:r>
                        <a:rPr lang="en-US" sz="1400" u="none" strike="noStrike" baseline="30000" dirty="0">
                          <a:effectLst/>
                        </a:rPr>
                        <a:t>2</a:t>
                      </a:r>
                      <a:r>
                        <a:rPr lang="pl-PL" sz="1400" u="none" strike="noStrike" dirty="0">
                          <a:effectLst/>
                        </a:rPr>
                        <a:t>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Mass</a:t>
                      </a:r>
                    </a:p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[</a:t>
                      </a:r>
                      <a:r>
                        <a:rPr lang="en-US" sz="1400" u="none" strike="noStrike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u="none" strike="noStrike" dirty="0">
                          <a:effectLst/>
                        </a:rPr>
                        <a:t>g</a:t>
                      </a:r>
                      <a:r>
                        <a:rPr lang="pl-PL" sz="1400" u="none" strike="noStrike" dirty="0">
                          <a:effectLst/>
                        </a:rPr>
                        <a:t>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Areal density</a:t>
                      </a:r>
                    </a:p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[</a:t>
                      </a:r>
                      <a:r>
                        <a:rPr lang="en-US" sz="1400" u="none" strike="noStrike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u="none" strike="noStrike" dirty="0">
                          <a:effectLst/>
                        </a:rPr>
                        <a:t>g/cm</a:t>
                      </a:r>
                      <a:r>
                        <a:rPr lang="en-US" sz="1400" u="none" strike="noStrike" baseline="30000" dirty="0">
                          <a:effectLst/>
                        </a:rPr>
                        <a:t>2</a:t>
                      </a:r>
                      <a:r>
                        <a:rPr lang="pl-PL" sz="1400" u="none" strike="noStrike" dirty="0">
                          <a:effectLst/>
                        </a:rPr>
                        <a:t>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2.24E+06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2.22E+06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2.20E+06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959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2.09E+06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2.81E+05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2020-006-07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1.94E+06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2.19E+06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2.11E+06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2.09E+06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2.25E+06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2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"/>
    </mc:Choice>
    <mc:Fallback xmlns="">
      <p:transition spd="slow" advTm="13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153378" y="2868626"/>
            <a:ext cx="9052164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 smtClean="0">
                <a:solidFill>
                  <a:srgbClr val="990000"/>
                </a:solidFill>
              </a:rPr>
              <a:t>Context and Motivation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657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90000"/>
                  </a:outerShdw>
                </a:effectLst>
              </a:rPr>
              <a:t>1</a:t>
            </a:r>
            <a:endParaRPr lang="es-ES" sz="5400" b="1" cap="none" spc="0" dirty="0">
              <a:ln w="6600">
                <a:solidFill>
                  <a:srgbClr val="99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3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"/>
    </mc:Choice>
    <mc:Fallback xmlns="">
      <p:transition spd="slow" advTm="125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Targets description</a:t>
            </a:r>
            <a:endParaRPr lang="es-ES" dirty="0"/>
          </a:p>
        </p:txBody>
      </p:sp>
      <p:pic>
        <p:nvPicPr>
          <p:cNvPr id="6" name="Obraz 4">
            <a:extLst>
              <a:ext uri="{FF2B5EF4-FFF2-40B4-BE49-F238E27FC236}">
                <a16:creationId xmlns:a16="http://schemas.microsoft.com/office/drawing/2014/main" id="{1E4DC022-D971-A60A-49B7-99A96BFA5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10070" r="46146" b="23261"/>
          <a:stretch/>
        </p:blipFill>
        <p:spPr>
          <a:xfrm rot="5400000">
            <a:off x="5150828" y="2005584"/>
            <a:ext cx="3484402" cy="3689366"/>
          </a:xfrm>
          <a:prstGeom prst="rect">
            <a:avLst/>
          </a:prstGeom>
        </p:spPr>
      </p:pic>
      <p:graphicFrame>
        <p:nvGraphicFramePr>
          <p:cNvPr id="7" name="Obiekt 1">
            <a:extLst>
              <a:ext uri="{FF2B5EF4-FFF2-40B4-BE49-F238E27FC236}">
                <a16:creationId xmlns:a16="http://schemas.microsoft.com/office/drawing/2014/main" id="{5DEAD363-8DDB-F43A-6BCA-7F2ECA1D23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060512"/>
              </p:ext>
            </p:extLst>
          </p:nvPr>
        </p:nvGraphicFramePr>
        <p:xfrm>
          <a:off x="1956587" y="1003275"/>
          <a:ext cx="3689366" cy="556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Obraz - mapa bitowa" r:id="rId4" imgW="3573720" imgH="5394960" progId="Paint.Picture">
                  <p:embed/>
                </p:oleObj>
              </mc:Choice>
              <mc:Fallback>
                <p:oleObj name="Obraz - mapa bitowa" r:id="rId4" imgW="3573720" imgH="5394960" progId="Paint.Picture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9C7F064F-3AE9-907E-F9ED-624A0FB83C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6587" y="1003275"/>
                        <a:ext cx="3689366" cy="556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9 Conector recto">
            <a:extLst>
              <a:ext uri="{FF2B5EF4-FFF2-40B4-BE49-F238E27FC236}">
                <a16:creationId xmlns:a16="http://schemas.microsoft.com/office/drawing/2014/main" id="{00F7C655-81A1-C1B5-28F1-A6E4E8D3B9D9}"/>
              </a:ext>
            </a:extLst>
          </p:cNvPr>
          <p:cNvCxnSpPr/>
          <p:nvPr/>
        </p:nvCxnSpPr>
        <p:spPr>
          <a:xfrm>
            <a:off x="2075917" y="5141405"/>
            <a:ext cx="24179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19 CuadroTexto">
            <a:extLst>
              <a:ext uri="{FF2B5EF4-FFF2-40B4-BE49-F238E27FC236}">
                <a16:creationId xmlns:a16="http://schemas.microsoft.com/office/drawing/2014/main" id="{BFE025A3-F9D3-EBBF-70A1-1F9C3C5CD808}"/>
              </a:ext>
            </a:extLst>
          </p:cNvPr>
          <p:cNvSpPr txBox="1"/>
          <p:nvPr/>
        </p:nvSpPr>
        <p:spPr>
          <a:xfrm>
            <a:off x="638085" y="4297153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position-2</a:t>
            </a:r>
          </a:p>
        </p:txBody>
      </p:sp>
      <p:sp>
        <p:nvSpPr>
          <p:cNvPr id="10" name="20 CuadroTexto">
            <a:extLst>
              <a:ext uri="{FF2B5EF4-FFF2-40B4-BE49-F238E27FC236}">
                <a16:creationId xmlns:a16="http://schemas.microsoft.com/office/drawing/2014/main" id="{13C20AFE-6C3F-F643-6119-6383D5E34D38}"/>
              </a:ext>
            </a:extLst>
          </p:cNvPr>
          <p:cNvSpPr txBox="1"/>
          <p:nvPr/>
        </p:nvSpPr>
        <p:spPr>
          <a:xfrm>
            <a:off x="680564" y="4573986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position-1</a:t>
            </a:r>
          </a:p>
        </p:txBody>
      </p:sp>
      <p:sp>
        <p:nvSpPr>
          <p:cNvPr id="11" name="23 CuadroTexto">
            <a:extLst>
              <a:ext uri="{FF2B5EF4-FFF2-40B4-BE49-F238E27FC236}">
                <a16:creationId xmlns:a16="http://schemas.microsoft.com/office/drawing/2014/main" id="{9E51EAC1-CE30-556E-40CF-75ADE39C04AE}"/>
              </a:ext>
            </a:extLst>
          </p:cNvPr>
          <p:cNvSpPr txBox="1"/>
          <p:nvPr/>
        </p:nvSpPr>
        <p:spPr>
          <a:xfrm>
            <a:off x="638085" y="3892247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position-4</a:t>
            </a:r>
          </a:p>
        </p:txBody>
      </p:sp>
      <p:sp>
        <p:nvSpPr>
          <p:cNvPr id="12" name="24 CuadroTexto">
            <a:extLst>
              <a:ext uri="{FF2B5EF4-FFF2-40B4-BE49-F238E27FC236}">
                <a16:creationId xmlns:a16="http://schemas.microsoft.com/office/drawing/2014/main" id="{A73A9D63-362A-8286-00A0-9D1B2D6764A7}"/>
              </a:ext>
            </a:extLst>
          </p:cNvPr>
          <p:cNvSpPr txBox="1"/>
          <p:nvPr/>
        </p:nvSpPr>
        <p:spPr>
          <a:xfrm>
            <a:off x="623805" y="4144247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position-3</a:t>
            </a:r>
          </a:p>
        </p:txBody>
      </p:sp>
      <p:sp>
        <p:nvSpPr>
          <p:cNvPr id="13" name="27 CuadroTexto">
            <a:extLst>
              <a:ext uri="{FF2B5EF4-FFF2-40B4-BE49-F238E27FC236}">
                <a16:creationId xmlns:a16="http://schemas.microsoft.com/office/drawing/2014/main" id="{EE8AB1DD-8990-86B0-B2F6-1CCE7FF23829}"/>
              </a:ext>
            </a:extLst>
          </p:cNvPr>
          <p:cNvSpPr txBox="1"/>
          <p:nvPr/>
        </p:nvSpPr>
        <p:spPr>
          <a:xfrm>
            <a:off x="693045" y="3473931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position-6</a:t>
            </a:r>
          </a:p>
        </p:txBody>
      </p:sp>
      <p:sp>
        <p:nvSpPr>
          <p:cNvPr id="14" name="28 CuadroTexto">
            <a:extLst>
              <a:ext uri="{FF2B5EF4-FFF2-40B4-BE49-F238E27FC236}">
                <a16:creationId xmlns:a16="http://schemas.microsoft.com/office/drawing/2014/main" id="{7D06F97B-BF77-470B-12C6-3B0768A57BD2}"/>
              </a:ext>
            </a:extLst>
          </p:cNvPr>
          <p:cNvSpPr txBox="1"/>
          <p:nvPr/>
        </p:nvSpPr>
        <p:spPr>
          <a:xfrm>
            <a:off x="638085" y="3756055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position-5</a:t>
            </a:r>
          </a:p>
        </p:txBody>
      </p:sp>
      <p:sp>
        <p:nvSpPr>
          <p:cNvPr id="15" name="29 CuadroTexto">
            <a:extLst>
              <a:ext uri="{FF2B5EF4-FFF2-40B4-BE49-F238E27FC236}">
                <a16:creationId xmlns:a16="http://schemas.microsoft.com/office/drawing/2014/main" id="{70524E3E-A964-0BCB-D9F4-051223BDFAE4}"/>
              </a:ext>
            </a:extLst>
          </p:cNvPr>
          <p:cNvSpPr txBox="1"/>
          <p:nvPr/>
        </p:nvSpPr>
        <p:spPr>
          <a:xfrm>
            <a:off x="748005" y="3056054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position-8</a:t>
            </a:r>
          </a:p>
        </p:txBody>
      </p:sp>
      <p:sp>
        <p:nvSpPr>
          <p:cNvPr id="16" name="30 CuadroTexto">
            <a:extLst>
              <a:ext uri="{FF2B5EF4-FFF2-40B4-BE49-F238E27FC236}">
                <a16:creationId xmlns:a16="http://schemas.microsoft.com/office/drawing/2014/main" id="{D65CD01F-D49D-41CF-33CD-D47A8062EB89}"/>
              </a:ext>
            </a:extLst>
          </p:cNvPr>
          <p:cNvSpPr txBox="1"/>
          <p:nvPr/>
        </p:nvSpPr>
        <p:spPr>
          <a:xfrm>
            <a:off x="693432" y="3337994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position-7</a:t>
            </a:r>
          </a:p>
        </p:txBody>
      </p:sp>
      <p:sp>
        <p:nvSpPr>
          <p:cNvPr id="17" name="31 CuadroTexto">
            <a:extLst>
              <a:ext uri="{FF2B5EF4-FFF2-40B4-BE49-F238E27FC236}">
                <a16:creationId xmlns:a16="http://schemas.microsoft.com/office/drawing/2014/main" id="{53AF539E-9C33-51E1-4BAE-66853887A151}"/>
              </a:ext>
            </a:extLst>
          </p:cNvPr>
          <p:cNvSpPr txBox="1"/>
          <p:nvPr/>
        </p:nvSpPr>
        <p:spPr>
          <a:xfrm>
            <a:off x="638084" y="2628436"/>
            <a:ext cx="1403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position-10</a:t>
            </a:r>
          </a:p>
        </p:txBody>
      </p:sp>
      <p:sp>
        <p:nvSpPr>
          <p:cNvPr id="18" name="32 CuadroTexto">
            <a:extLst>
              <a:ext uri="{FF2B5EF4-FFF2-40B4-BE49-F238E27FC236}">
                <a16:creationId xmlns:a16="http://schemas.microsoft.com/office/drawing/2014/main" id="{8852D05C-339A-10FB-51C4-A08AB9EDA44D}"/>
              </a:ext>
            </a:extLst>
          </p:cNvPr>
          <p:cNvSpPr txBox="1"/>
          <p:nvPr/>
        </p:nvSpPr>
        <p:spPr>
          <a:xfrm>
            <a:off x="729443" y="2914321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position-9</a:t>
            </a:r>
          </a:p>
        </p:txBody>
      </p:sp>
      <p:cxnSp>
        <p:nvCxnSpPr>
          <p:cNvPr id="19" name="Łącznik prosty ze strzałką 6">
            <a:extLst>
              <a:ext uri="{FF2B5EF4-FFF2-40B4-BE49-F238E27FC236}">
                <a16:creationId xmlns:a16="http://schemas.microsoft.com/office/drawing/2014/main" id="{B76E0EEB-BFE8-1FC1-20F7-305CB027920D}"/>
              </a:ext>
            </a:extLst>
          </p:cNvPr>
          <p:cNvCxnSpPr>
            <a:cxnSpLocks/>
          </p:cNvCxnSpPr>
          <p:nvPr/>
        </p:nvCxnSpPr>
        <p:spPr>
          <a:xfrm>
            <a:off x="2312043" y="2787453"/>
            <a:ext cx="3816423" cy="2104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25">
            <a:extLst>
              <a:ext uri="{FF2B5EF4-FFF2-40B4-BE49-F238E27FC236}">
                <a16:creationId xmlns:a16="http://schemas.microsoft.com/office/drawing/2014/main" id="{CFF695B4-F89E-5AC6-4968-C9FF592FD216}"/>
              </a:ext>
            </a:extLst>
          </p:cNvPr>
          <p:cNvCxnSpPr>
            <a:cxnSpLocks/>
          </p:cNvCxnSpPr>
          <p:nvPr/>
        </p:nvCxnSpPr>
        <p:spPr>
          <a:xfrm flipV="1">
            <a:off x="2456058" y="4616915"/>
            <a:ext cx="3771773" cy="13047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02E3274E-F028-653F-A284-EAFDE3BC38A6}"/>
              </a:ext>
            </a:extLst>
          </p:cNvPr>
          <p:cNvSpPr txBox="1"/>
          <p:nvPr/>
        </p:nvSpPr>
        <p:spPr>
          <a:xfrm>
            <a:off x="3658217" y="729568"/>
            <a:ext cx="278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CLOSER TO NEUTRON SOURCES</a:t>
            </a:r>
          </a:p>
        </p:txBody>
      </p:sp>
      <p:cxnSp>
        <p:nvCxnSpPr>
          <p:cNvPr id="21" name="Łącznik prosty ze strzałką 6">
            <a:extLst>
              <a:ext uri="{FF2B5EF4-FFF2-40B4-BE49-F238E27FC236}">
                <a16:creationId xmlns:a16="http://schemas.microsoft.com/office/drawing/2014/main" id="{AD396092-23AF-5060-EB10-DE5777B5979B}"/>
              </a:ext>
            </a:extLst>
          </p:cNvPr>
          <p:cNvCxnSpPr>
            <a:cxnSpLocks/>
          </p:cNvCxnSpPr>
          <p:nvPr/>
        </p:nvCxnSpPr>
        <p:spPr>
          <a:xfrm flipH="1" flipV="1">
            <a:off x="5580447" y="1522934"/>
            <a:ext cx="1059805" cy="11183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6">
            <a:extLst>
              <a:ext uri="{FF2B5EF4-FFF2-40B4-BE49-F238E27FC236}">
                <a16:creationId xmlns:a16="http://schemas.microsoft.com/office/drawing/2014/main" id="{FC7C5D6F-47C7-7FDE-58DB-CD85B07ACB1A}"/>
              </a:ext>
            </a:extLst>
          </p:cNvPr>
          <p:cNvCxnSpPr>
            <a:cxnSpLocks/>
          </p:cNvCxnSpPr>
          <p:nvPr/>
        </p:nvCxnSpPr>
        <p:spPr>
          <a:xfrm flipV="1">
            <a:off x="1560757" y="1287400"/>
            <a:ext cx="2551103" cy="123945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"/>
    </mc:Choice>
    <mc:Fallback xmlns="">
      <p:transition spd="slow" advTm="28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Combustible de un reactor de fisión">
            <a:extLst>
              <a:ext uri="{FF2B5EF4-FFF2-40B4-BE49-F238E27FC236}">
                <a16:creationId xmlns:a16="http://schemas.microsoft.com/office/drawing/2014/main" id="{E5441F86-E19E-4357-803C-698D9CA335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91" y="680766"/>
            <a:ext cx="3773989" cy="25334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6400" y="629524"/>
            <a:ext cx="451658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990000"/>
                </a:solidFill>
              </a:rPr>
              <a:t>More </a:t>
            </a:r>
            <a:r>
              <a:rPr lang="en-US" sz="1600" b="1" dirty="0" smtClean="0">
                <a:solidFill>
                  <a:srgbClr val="990000"/>
                </a:solidFill>
              </a:rPr>
              <a:t>precise </a:t>
            </a:r>
            <a:r>
              <a:rPr lang="en-US" sz="1600" b="1" baseline="30000" dirty="0">
                <a:solidFill>
                  <a:srgbClr val="990000"/>
                </a:solidFill>
              </a:rPr>
              <a:t>239</a:t>
            </a:r>
            <a:r>
              <a:rPr lang="en-US" sz="1600" b="1" dirty="0">
                <a:solidFill>
                  <a:srgbClr val="990000"/>
                </a:solidFill>
              </a:rPr>
              <a:t>Pu</a:t>
            </a:r>
            <a:r>
              <a:rPr lang="en-US" sz="1600" dirty="0">
                <a:solidFill>
                  <a:srgbClr val="990000"/>
                </a:solidFill>
              </a:rPr>
              <a:t> </a:t>
            </a:r>
            <a:r>
              <a:rPr lang="en-US" sz="1600" b="1" dirty="0">
                <a:solidFill>
                  <a:srgbClr val="990000"/>
                </a:solidFill>
              </a:rPr>
              <a:t>capture </a:t>
            </a:r>
            <a:r>
              <a:rPr lang="en-US" sz="1600" dirty="0">
                <a:solidFill>
                  <a:srgbClr val="990000"/>
                </a:solidFill>
              </a:rPr>
              <a:t>and </a:t>
            </a:r>
            <a:r>
              <a:rPr lang="en-US" sz="1600" b="1" dirty="0">
                <a:solidFill>
                  <a:srgbClr val="990000"/>
                </a:solidFill>
              </a:rPr>
              <a:t>fission </a:t>
            </a:r>
            <a:r>
              <a:rPr lang="en-US" sz="1600" dirty="0"/>
              <a:t>cross-section data are required for: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Design of advanced nuclear devices (Gen IV reactors).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Optimization of nuclear waste management strategies of current reactors.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Operation of fast and thermal reactors that use MOX fuels.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95725" y="3281105"/>
            <a:ext cx="8781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990000"/>
                </a:solidFill>
              </a:rPr>
              <a:t>Nuclear data evaluations for </a:t>
            </a:r>
            <a:r>
              <a:rPr lang="en-US" sz="1600" b="1" baseline="30000" dirty="0">
                <a:solidFill>
                  <a:srgbClr val="990000"/>
                </a:solidFill>
              </a:rPr>
              <a:t>239</a:t>
            </a:r>
            <a:r>
              <a:rPr lang="en-US" sz="1600" b="1" dirty="0">
                <a:solidFill>
                  <a:srgbClr val="990000"/>
                </a:solidFill>
              </a:rPr>
              <a:t>Pu(</a:t>
            </a:r>
            <a:r>
              <a:rPr lang="en-US" sz="1600" b="1" dirty="0" err="1">
                <a:solidFill>
                  <a:srgbClr val="990000"/>
                </a:solidFill>
              </a:rPr>
              <a:t>n,g</a:t>
            </a:r>
            <a:r>
              <a:rPr lang="en-US" sz="1600" b="1" dirty="0">
                <a:solidFill>
                  <a:srgbClr val="990000"/>
                </a:solidFill>
              </a:rPr>
              <a:t>) and (</a:t>
            </a:r>
            <a:r>
              <a:rPr lang="en-US" sz="1600" b="1" dirty="0" err="1">
                <a:solidFill>
                  <a:srgbClr val="990000"/>
                </a:solidFill>
              </a:rPr>
              <a:t>n,f</a:t>
            </a:r>
            <a:r>
              <a:rPr lang="en-US" sz="1600" b="1" dirty="0">
                <a:solidFill>
                  <a:srgbClr val="990000"/>
                </a:solidFill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Main evaluations for capture cross-sections show </a:t>
            </a:r>
            <a:r>
              <a:rPr lang="en-US" sz="1600" b="1" dirty="0"/>
              <a:t>significant discrepancies</a:t>
            </a:r>
            <a:r>
              <a:rPr lang="en-US" sz="1600" dirty="0"/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Only </a:t>
            </a:r>
            <a:r>
              <a:rPr lang="en-US" sz="1600" b="1" dirty="0" smtClean="0"/>
              <a:t>two high-resolution measurements</a:t>
            </a:r>
            <a:r>
              <a:rPr lang="en-US" sz="1600" dirty="0" smtClean="0"/>
              <a:t> </a:t>
            </a:r>
            <a:r>
              <a:rPr lang="en-US" sz="1600" dirty="0"/>
              <a:t>for </a:t>
            </a:r>
            <a:r>
              <a:rPr lang="en-US" sz="1600" baseline="30000" dirty="0"/>
              <a:t>239</a:t>
            </a:r>
            <a:r>
              <a:rPr lang="en-US" sz="1600" dirty="0"/>
              <a:t>Pu(</a:t>
            </a:r>
            <a:r>
              <a:rPr lang="en-US" sz="1600" dirty="0" err="1"/>
              <a:t>n,g</a:t>
            </a:r>
            <a:r>
              <a:rPr lang="en-US" sz="1600" dirty="0"/>
              <a:t>) cross-section exist, due to the intrinsic </a:t>
            </a:r>
            <a:r>
              <a:rPr lang="en-US" sz="1600" dirty="0" smtClean="0"/>
              <a:t>challenge </a:t>
            </a:r>
            <a:r>
              <a:rPr lang="en-US" sz="1600" dirty="0"/>
              <a:t>of measuring a fissile sample. </a:t>
            </a:r>
            <a:endParaRPr lang="en-US" sz="16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Objective</a:t>
            </a:r>
            <a:r>
              <a:rPr lang="en-US" sz="1600" dirty="0" smtClean="0"/>
              <a:t>: to </a:t>
            </a:r>
            <a:r>
              <a:rPr lang="en-US" sz="1600" b="1" dirty="0" smtClean="0"/>
              <a:t>reduce</a:t>
            </a:r>
            <a:r>
              <a:rPr lang="en-US" sz="1600" dirty="0" smtClean="0"/>
              <a:t> the existing </a:t>
            </a:r>
            <a:r>
              <a:rPr lang="en-US" sz="1600" b="1" dirty="0" smtClean="0"/>
              <a:t>uncertainties</a:t>
            </a:r>
            <a:r>
              <a:rPr lang="en-US" sz="1600" dirty="0" smtClean="0"/>
              <a:t> </a:t>
            </a:r>
            <a:r>
              <a:rPr lang="en-US" sz="1600" dirty="0"/>
              <a:t>of for </a:t>
            </a:r>
            <a:r>
              <a:rPr lang="en-US" sz="1600" b="1" baseline="30000" dirty="0" smtClean="0"/>
              <a:t>239</a:t>
            </a:r>
            <a:r>
              <a:rPr lang="en-US" sz="1600" b="1" dirty="0" smtClean="0"/>
              <a:t>Pu(n,</a:t>
            </a:r>
            <a:r>
              <a:rPr lang="el-GR" sz="1600" b="1" i="1" dirty="0" smtClean="0"/>
              <a:t>γ</a:t>
            </a:r>
            <a:r>
              <a:rPr lang="en-US" sz="1600" b="1" dirty="0" smtClean="0"/>
              <a:t>) </a:t>
            </a:r>
            <a:r>
              <a:rPr lang="en-US" sz="1600" b="1" dirty="0"/>
              <a:t>and (</a:t>
            </a:r>
            <a:r>
              <a:rPr lang="en-US" sz="1600" b="1" dirty="0" err="1"/>
              <a:t>n,f</a:t>
            </a:r>
            <a:r>
              <a:rPr lang="en-US" sz="1600" b="1" dirty="0" smtClean="0"/>
              <a:t>) cross-sections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213336" y="4735871"/>
            <a:ext cx="674671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239</a:t>
            </a:r>
            <a:r>
              <a:rPr lang="en-US" dirty="0"/>
              <a:t>Pu capture and fission cross-sections are included in the </a:t>
            </a:r>
            <a:r>
              <a:rPr lang="en-US" b="1" dirty="0"/>
              <a:t>NEA/OECD High Priority Request List.</a:t>
            </a:r>
          </a:p>
        </p:txBody>
      </p:sp>
      <p:sp>
        <p:nvSpPr>
          <p:cNvPr id="7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 smtClean="0">
                <a:solidFill>
                  <a:srgbClr val="990000"/>
                </a:solidFill>
              </a:rPr>
              <a:t>1. Context and Motivation</a:t>
            </a:r>
            <a:endParaRPr lang="es-E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4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04"/>
    </mc:Choice>
    <mc:Fallback xmlns="">
      <p:transition spd="slow" advTm="64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153378" y="2868626"/>
            <a:ext cx="9052164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baseline="30000" dirty="0">
                <a:solidFill>
                  <a:srgbClr val="990000"/>
                </a:solidFill>
              </a:rPr>
              <a:t>239</a:t>
            </a:r>
            <a:r>
              <a:rPr lang="en-US" sz="2800" b="1" spc="-1" dirty="0">
                <a:solidFill>
                  <a:srgbClr val="990000"/>
                </a:solidFill>
              </a:rPr>
              <a:t>Pu measurement at </a:t>
            </a:r>
            <a:r>
              <a:rPr lang="en-US" sz="2800" b="1" spc="-1" dirty="0" err="1">
                <a:solidFill>
                  <a:srgbClr val="990000"/>
                </a:solidFill>
              </a:rPr>
              <a:t>n_TOF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657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90000"/>
                  </a:outerShdw>
                </a:effectLst>
              </a:rPr>
              <a:t>2</a:t>
            </a:r>
            <a:endParaRPr lang="es-ES" sz="5400" b="1" cap="none" spc="0" dirty="0">
              <a:ln w="6600">
                <a:solidFill>
                  <a:srgbClr val="99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2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4"/>
    </mc:Choice>
    <mc:Fallback xmlns="">
      <p:transition spd="slow" advTm="942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 </a:t>
            </a:r>
            <a:r>
              <a:rPr lang="en-US" sz="2400" b="1" spc="-1" baseline="30000" dirty="0">
                <a:solidFill>
                  <a:srgbClr val="990000"/>
                </a:solidFill>
              </a:rPr>
              <a:t>239</a:t>
            </a:r>
            <a:r>
              <a:rPr lang="en-US" sz="2400" b="1" spc="-1" dirty="0">
                <a:solidFill>
                  <a:srgbClr val="990000"/>
                </a:solidFill>
              </a:rPr>
              <a:t>Pu measurement at </a:t>
            </a:r>
            <a:r>
              <a:rPr lang="en-US" sz="2400" b="1" spc="-1" dirty="0" err="1">
                <a:solidFill>
                  <a:srgbClr val="990000"/>
                </a:solidFill>
              </a:rPr>
              <a:t>n_TOF</a:t>
            </a:r>
            <a:endParaRPr lang="es-ES" sz="2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23520" y="585684"/>
            <a:ext cx="8781936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 err="1" smtClean="0">
                <a:solidFill>
                  <a:srgbClr val="990000"/>
                </a:solidFill>
              </a:rPr>
              <a:t>n_TOF</a:t>
            </a:r>
            <a:r>
              <a:rPr lang="en-US" sz="1600" b="1" dirty="0" smtClean="0">
                <a:solidFill>
                  <a:srgbClr val="990000"/>
                </a:solidFill>
              </a:rPr>
              <a:t>: a </a:t>
            </a:r>
            <a:r>
              <a:rPr lang="en-US" sz="1600" b="1" u="sng" dirty="0" smtClean="0">
                <a:solidFill>
                  <a:srgbClr val="990000"/>
                </a:solidFill>
              </a:rPr>
              <a:t>n</a:t>
            </a:r>
            <a:r>
              <a:rPr lang="en-US" sz="1600" b="1" dirty="0" smtClean="0">
                <a:solidFill>
                  <a:srgbClr val="990000"/>
                </a:solidFill>
              </a:rPr>
              <a:t>eutron </a:t>
            </a:r>
            <a:r>
              <a:rPr lang="en-US" sz="1600" b="1" u="sng" dirty="0" smtClean="0">
                <a:solidFill>
                  <a:srgbClr val="990000"/>
                </a:solidFill>
              </a:rPr>
              <a:t>T</a:t>
            </a:r>
            <a:r>
              <a:rPr lang="en-US" sz="1600" b="1" dirty="0" smtClean="0">
                <a:solidFill>
                  <a:srgbClr val="990000"/>
                </a:solidFill>
              </a:rPr>
              <a:t>ime-</a:t>
            </a:r>
            <a:r>
              <a:rPr lang="en-US" sz="1600" b="1" u="sng" dirty="0" smtClean="0">
                <a:solidFill>
                  <a:srgbClr val="990000"/>
                </a:solidFill>
              </a:rPr>
              <a:t>O</a:t>
            </a:r>
            <a:r>
              <a:rPr lang="en-US" sz="1600" b="1" dirty="0" smtClean="0">
                <a:solidFill>
                  <a:srgbClr val="990000"/>
                </a:solidFill>
              </a:rPr>
              <a:t>f-</a:t>
            </a:r>
            <a:r>
              <a:rPr lang="en-US" sz="1600" b="1" u="sng" dirty="0" smtClean="0">
                <a:solidFill>
                  <a:srgbClr val="990000"/>
                </a:solidFill>
              </a:rPr>
              <a:t>F</a:t>
            </a:r>
            <a:r>
              <a:rPr lang="en-US" sz="1600" b="1" dirty="0" smtClean="0">
                <a:solidFill>
                  <a:srgbClr val="990000"/>
                </a:solidFill>
              </a:rPr>
              <a:t>light </a:t>
            </a:r>
            <a:r>
              <a:rPr lang="en-US" sz="1600" b="1" dirty="0" smtClean="0">
                <a:solidFill>
                  <a:srgbClr val="990000"/>
                </a:solidFill>
              </a:rPr>
              <a:t>facility</a:t>
            </a:r>
            <a:endParaRPr lang="en-US" sz="1600" b="1" dirty="0">
              <a:solidFill>
                <a:srgbClr val="99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 </a:t>
            </a:r>
            <a:r>
              <a:rPr lang="en-US" sz="1600" b="1" dirty="0"/>
              <a:t>185 m flight path </a:t>
            </a:r>
            <a:r>
              <a:rPr lang="en-US" sz="1600" dirty="0"/>
              <a:t>(</a:t>
            </a:r>
            <a:r>
              <a:rPr lang="en-US" sz="1600" b="1" dirty="0"/>
              <a:t>10 times larger</a:t>
            </a:r>
            <a:r>
              <a:rPr lang="en-US" sz="1600" dirty="0"/>
              <a:t> than in previous </a:t>
            </a:r>
            <a:r>
              <a:rPr lang="en-US" sz="1600" baseline="30000" dirty="0" smtClean="0"/>
              <a:t>239</a:t>
            </a:r>
            <a:r>
              <a:rPr lang="en-US" sz="1600" dirty="0" smtClean="0"/>
              <a:t>Pu measurements</a:t>
            </a:r>
            <a:r>
              <a:rPr lang="en-US" sz="1600" dirty="0"/>
              <a:t>) </a:t>
            </a:r>
            <a:r>
              <a:rPr lang="en-US" sz="1600" dirty="0" smtClean="0"/>
              <a:t>enables providing new </a:t>
            </a:r>
            <a:r>
              <a:rPr lang="en-US" sz="1600" dirty="0" smtClean="0"/>
              <a:t>data with </a:t>
            </a:r>
            <a:r>
              <a:rPr lang="en-US" sz="1600" b="1" dirty="0" smtClean="0"/>
              <a:t>higher energy resolution</a:t>
            </a:r>
            <a:r>
              <a:rPr lang="en-US" sz="1600" dirty="0" smtClean="0"/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 smtClean="0"/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BACAC998-B7F8-4FDD-A5F8-C7B2DCE41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" y="1655532"/>
            <a:ext cx="6825092" cy="188567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83" y="3030895"/>
            <a:ext cx="4034006" cy="291176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3733024"/>
            <a:ext cx="49758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20 GeV/c protons </a:t>
            </a:r>
            <a:r>
              <a:rPr lang="en-US" sz="1600" dirty="0"/>
              <a:t>impinging on lead target, produce </a:t>
            </a:r>
            <a:r>
              <a:rPr lang="en-US" sz="1600" b="1" dirty="0"/>
              <a:t>neutron beam by spallation</a:t>
            </a:r>
            <a:r>
              <a:rPr lang="en-US" sz="1600" dirty="0"/>
              <a:t>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Low pulse </a:t>
            </a:r>
            <a:r>
              <a:rPr lang="en-US" sz="1600" dirty="0"/>
              <a:t>repetition </a:t>
            </a:r>
            <a:r>
              <a:rPr lang="en-US" sz="1600" dirty="0" smtClean="0"/>
              <a:t>rate ~1 Hz; </a:t>
            </a:r>
            <a:r>
              <a:rPr lang="en-US" sz="1600" b="1" dirty="0"/>
              <a:t>no overlapping pulses</a:t>
            </a:r>
            <a:r>
              <a:rPr lang="en-US" sz="1600" dirty="0"/>
              <a:t>!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Broad neutron energy </a:t>
            </a:r>
            <a:r>
              <a:rPr lang="en-US" sz="1600" dirty="0"/>
              <a:t>spectrum </a:t>
            </a:r>
            <a:r>
              <a:rPr lang="en-US" sz="1600" b="1" dirty="0" smtClean="0"/>
              <a:t>from </a:t>
            </a:r>
            <a:r>
              <a:rPr lang="en-US" sz="1600" b="1" dirty="0" err="1" smtClean="0"/>
              <a:t>meV</a:t>
            </a:r>
            <a:r>
              <a:rPr lang="en-US" sz="1600" b="1" dirty="0" smtClean="0"/>
              <a:t> to GeV</a:t>
            </a:r>
            <a:r>
              <a:rPr lang="en-US" sz="1600" dirty="0" smtClean="0"/>
              <a:t>. </a:t>
            </a:r>
            <a:endParaRPr lang="en-US" sz="16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High intensity neutron flux</a:t>
            </a:r>
            <a:r>
              <a:rPr lang="en-US" sz="1600" dirty="0"/>
              <a:t>, ideal for radioactive samples. </a:t>
            </a:r>
          </a:p>
          <a:p>
            <a:pPr algn="just"/>
            <a:endParaRPr lang="en-US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683521" y="3440748"/>
            <a:ext cx="2505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n_TOF</a:t>
            </a:r>
            <a:r>
              <a:rPr lang="en-US" sz="1400" b="1" dirty="0" smtClean="0">
                <a:solidFill>
                  <a:srgbClr val="FF0000"/>
                </a:solidFill>
              </a:rPr>
              <a:t> neutron flux (185 m)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73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91"/>
    </mc:Choice>
    <mc:Fallback xmlns="">
      <p:transition spd="slow" advTm="8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2.1 Overview of the experiment and samples</a:t>
            </a:r>
            <a:endParaRPr lang="es-ES" sz="2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23520" y="733467"/>
            <a:ext cx="878193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experimental campaign </a:t>
            </a:r>
            <a:r>
              <a:rPr lang="en-US" sz="1600" dirty="0" smtClean="0"/>
              <a:t>was conducted in </a:t>
            </a:r>
            <a:r>
              <a:rPr lang="en-US" sz="1600" dirty="0"/>
              <a:t>the last quarter of 2022, with </a:t>
            </a:r>
            <a:r>
              <a:rPr lang="en-US" sz="1600" b="1" dirty="0"/>
              <a:t>2 months of beam time</a:t>
            </a:r>
            <a:r>
              <a:rPr lang="en-US" sz="1600" dirty="0"/>
              <a:t> (</a:t>
            </a:r>
            <a:r>
              <a:rPr lang="en-US" sz="1400" dirty="0"/>
              <a:t>~</a:t>
            </a:r>
            <a:r>
              <a:rPr lang="en-US" sz="1600" dirty="0"/>
              <a:t>5·10</a:t>
            </a:r>
            <a:r>
              <a:rPr lang="en-US" sz="1600" baseline="30000" dirty="0"/>
              <a:t>18</a:t>
            </a:r>
            <a:r>
              <a:rPr lang="en-US" sz="1600" dirty="0"/>
              <a:t> protons).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campaign was divided in </a:t>
            </a:r>
            <a:r>
              <a:rPr lang="en-US" sz="1600" b="1" dirty="0"/>
              <a:t>two different configurations</a:t>
            </a:r>
            <a:r>
              <a:rPr lang="en-US" sz="1600" dirty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990000"/>
                </a:solidFill>
              </a:rPr>
              <a:t>The </a:t>
            </a:r>
            <a:r>
              <a:rPr lang="en-US" sz="1600" b="1" baseline="30000" dirty="0">
                <a:solidFill>
                  <a:srgbClr val="990000"/>
                </a:solidFill>
              </a:rPr>
              <a:t>239</a:t>
            </a:r>
            <a:r>
              <a:rPr lang="en-US" sz="1600" b="1" dirty="0">
                <a:solidFill>
                  <a:srgbClr val="990000"/>
                </a:solidFill>
              </a:rPr>
              <a:t>Pu targets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PuO</a:t>
            </a:r>
            <a:r>
              <a:rPr lang="en-US" sz="1600" b="1" baseline="-25000" dirty="0"/>
              <a:t>2</a:t>
            </a:r>
            <a:r>
              <a:rPr lang="en-US" sz="1600" b="1" dirty="0"/>
              <a:t> (99.90% purity) 10 thin samples (</a:t>
            </a:r>
            <a:r>
              <a:rPr lang="en-US" sz="1400" b="1" dirty="0"/>
              <a:t>~</a:t>
            </a:r>
            <a:r>
              <a:rPr lang="en-US" sz="1600" b="1" dirty="0"/>
              <a:t>1 mg each)</a:t>
            </a:r>
            <a:r>
              <a:rPr lang="en-US" sz="1600" dirty="0"/>
              <a:t> and the </a:t>
            </a:r>
            <a:r>
              <a:rPr lang="en-US" sz="1600" b="1" dirty="0"/>
              <a:t>thick sample </a:t>
            </a:r>
            <a:r>
              <a:rPr lang="en-US" sz="1600" dirty="0"/>
              <a:t>(</a:t>
            </a:r>
            <a:r>
              <a:rPr lang="en-US" sz="1400" b="1" dirty="0"/>
              <a:t>~</a:t>
            </a:r>
            <a:r>
              <a:rPr lang="en-US" sz="1600" b="1" dirty="0"/>
              <a:t>100 mg</a:t>
            </a:r>
            <a:r>
              <a:rPr lang="en-US" sz="1600" dirty="0"/>
              <a:t>) were produced, deposited and encapsulated by </a:t>
            </a:r>
            <a:r>
              <a:rPr lang="en-US" sz="1600" dirty="0" err="1"/>
              <a:t>JRC-Geel+SCK·CEN</a:t>
            </a:r>
            <a:r>
              <a:rPr lang="en-US" sz="1600" dirty="0"/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3685" r="374" b="21940"/>
          <a:stretch/>
        </p:blipFill>
        <p:spPr>
          <a:xfrm>
            <a:off x="1028355" y="2046900"/>
            <a:ext cx="2080866" cy="2774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57" y="2048268"/>
            <a:ext cx="2082669" cy="27731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D36D080-8CD5-4AD9-9DAA-085E6B926196}"/>
              </a:ext>
            </a:extLst>
          </p:cNvPr>
          <p:cNvSpPr txBox="1"/>
          <p:nvPr/>
        </p:nvSpPr>
        <p:spPr>
          <a:xfrm>
            <a:off x="1144640" y="1805895"/>
            <a:ext cx="160430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00"/>
                </a:solidFill>
              </a:rPr>
              <a:t>1. FC </a:t>
            </a:r>
            <a:r>
              <a:rPr lang="en-US" b="1" dirty="0" err="1">
                <a:solidFill>
                  <a:srgbClr val="990000"/>
                </a:solidFill>
              </a:rPr>
              <a:t>config</a:t>
            </a:r>
            <a:r>
              <a:rPr lang="en-US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36D080-8CD5-4AD9-9DAA-085E6B926196}"/>
              </a:ext>
            </a:extLst>
          </p:cNvPr>
          <p:cNvSpPr txBox="1"/>
          <p:nvPr/>
        </p:nvSpPr>
        <p:spPr>
          <a:xfrm>
            <a:off x="5063464" y="1805895"/>
            <a:ext cx="160430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00"/>
                </a:solidFill>
              </a:rPr>
              <a:t>2. TS </a:t>
            </a:r>
            <a:r>
              <a:rPr lang="en-US" b="1" dirty="0" err="1">
                <a:solidFill>
                  <a:srgbClr val="990000"/>
                </a:solidFill>
              </a:rPr>
              <a:t>config</a:t>
            </a:r>
            <a:r>
              <a:rPr lang="en-US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D36D080-8CD5-4AD9-9DAA-085E6B926196}"/>
              </a:ext>
            </a:extLst>
          </p:cNvPr>
          <p:cNvSpPr txBox="1"/>
          <p:nvPr/>
        </p:nvSpPr>
        <p:spPr>
          <a:xfrm>
            <a:off x="2580117" y="2263799"/>
            <a:ext cx="2118314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- 10 thin Pu samples </a:t>
            </a:r>
            <a:r>
              <a:rPr lang="en-US" sz="1500" dirty="0" smtClean="0">
                <a:solidFill>
                  <a:schemeClr val="tx1"/>
                </a:solidFill>
              </a:rPr>
              <a:t>(&lt;10 mg total mass).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en-US" sz="1500" dirty="0">
                <a:solidFill>
                  <a:schemeClr val="tx1"/>
                </a:solidFill>
              </a:rPr>
              <a:t>- Use FICH + TAC simultaneously.</a:t>
            </a:r>
          </a:p>
          <a:p>
            <a:r>
              <a:rPr lang="en-US" sz="1500" dirty="0" smtClean="0">
                <a:solidFill>
                  <a:schemeClr val="tx1"/>
                </a:solidFill>
              </a:rPr>
              <a:t>- Measure fission and capture (up </a:t>
            </a:r>
            <a:r>
              <a:rPr lang="en-US" sz="1500" dirty="0">
                <a:solidFill>
                  <a:schemeClr val="tx1"/>
                </a:solidFill>
              </a:rPr>
              <a:t>to 1 </a:t>
            </a:r>
            <a:r>
              <a:rPr lang="en-US" sz="1500" dirty="0" err="1" smtClean="0">
                <a:solidFill>
                  <a:schemeClr val="tx1"/>
                </a:solidFill>
              </a:rPr>
              <a:t>keV</a:t>
            </a:r>
            <a:r>
              <a:rPr lang="en-US" sz="1500" dirty="0" smtClean="0">
                <a:solidFill>
                  <a:schemeClr val="tx1"/>
                </a:solidFill>
              </a:rPr>
              <a:t>).</a:t>
            </a:r>
          </a:p>
        </p:txBody>
      </p:sp>
      <p:cxnSp>
        <p:nvCxnSpPr>
          <p:cNvPr id="9" name="11 Conector recto de flecha"/>
          <p:cNvCxnSpPr/>
          <p:nvPr/>
        </p:nvCxnSpPr>
        <p:spPr>
          <a:xfrm flipH="1">
            <a:off x="2091922" y="3054873"/>
            <a:ext cx="356622" cy="43654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36D080-8CD5-4AD9-9DAA-085E6B926196}"/>
              </a:ext>
            </a:extLst>
          </p:cNvPr>
          <p:cNvSpPr txBox="1"/>
          <p:nvPr/>
        </p:nvSpPr>
        <p:spPr>
          <a:xfrm>
            <a:off x="6724258" y="2379216"/>
            <a:ext cx="1948874" cy="12464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- 1 thick sample (~100 mg).</a:t>
            </a:r>
          </a:p>
          <a:p>
            <a:r>
              <a:rPr lang="en-US" sz="1500" dirty="0">
                <a:solidFill>
                  <a:schemeClr val="tx1"/>
                </a:solidFill>
              </a:rPr>
              <a:t>- Use only TAC.</a:t>
            </a:r>
          </a:p>
          <a:p>
            <a:r>
              <a:rPr lang="en-US" sz="1500" dirty="0">
                <a:solidFill>
                  <a:schemeClr val="tx1"/>
                </a:solidFill>
              </a:rPr>
              <a:t>- Measure capture above 1 </a:t>
            </a:r>
            <a:r>
              <a:rPr lang="en-US" sz="1500" dirty="0" err="1">
                <a:solidFill>
                  <a:schemeClr val="tx1"/>
                </a:solidFill>
              </a:rPr>
              <a:t>keV</a:t>
            </a:r>
            <a:r>
              <a:rPr lang="en-US" sz="15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1" name="11 Conector recto de flecha"/>
          <p:cNvCxnSpPr/>
          <p:nvPr/>
        </p:nvCxnSpPr>
        <p:spPr>
          <a:xfrm flipH="1">
            <a:off x="6137687" y="3054873"/>
            <a:ext cx="586572" cy="29469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63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91"/>
    </mc:Choice>
    <mc:Fallback xmlns="">
      <p:transition spd="slow" advTm="12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2.2 Main detectors</a:t>
            </a:r>
            <a:endParaRPr lang="es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579914"/>
            <a:ext cx="3999345" cy="55399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0000"/>
                </a:solidFill>
              </a:rPr>
              <a:t>Fission Fragment Detector (FFD)</a:t>
            </a:r>
            <a:endParaRPr lang="en-US" b="1" dirty="0">
              <a:solidFill>
                <a:srgbClr val="99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perform </a:t>
            </a:r>
            <a:r>
              <a:rPr lang="en-US" sz="1600" b="1" u="sng" dirty="0"/>
              <a:t>fission</a:t>
            </a:r>
            <a:r>
              <a:rPr lang="en-US" sz="1600" b="1" dirty="0"/>
              <a:t> tagging </a:t>
            </a:r>
            <a:r>
              <a:rPr lang="en-US" sz="1600" dirty="0"/>
              <a:t>with the TAC and to </a:t>
            </a:r>
            <a:r>
              <a:rPr lang="en-US" sz="1600" b="1" dirty="0"/>
              <a:t>measure fission </a:t>
            </a:r>
            <a:r>
              <a:rPr lang="en-US" sz="1600" dirty="0"/>
              <a:t>cross-section.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Housing of 10 parallel targets of PuO</a:t>
            </a:r>
            <a:r>
              <a:rPr lang="en-US" sz="1600" baseline="-25000" dirty="0"/>
              <a:t>2</a:t>
            </a:r>
            <a:r>
              <a:rPr lang="en-US" sz="1600" dirty="0"/>
              <a:t> deposited in 10 µm aluminum backing.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Fast pre-amplifiers.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Filled with Ar+CF</a:t>
            </a:r>
            <a:r>
              <a:rPr lang="en-US" sz="1600" baseline="-25000" dirty="0"/>
              <a:t>4</a:t>
            </a:r>
            <a:r>
              <a:rPr lang="en-US" sz="1600" dirty="0"/>
              <a:t> gas. Efficiency of ~90</a:t>
            </a:r>
            <a:r>
              <a:rPr lang="en-US" sz="1600" dirty="0" smtClean="0"/>
              <a:t>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4" y="2998210"/>
            <a:ext cx="3751916" cy="15557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2" t="18182" r="31863" b="5589"/>
          <a:stretch/>
        </p:blipFill>
        <p:spPr>
          <a:xfrm rot="5400000">
            <a:off x="1251674" y="3410329"/>
            <a:ext cx="1498119" cy="3785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4267201" y="1789878"/>
            <a:ext cx="4876800" cy="43088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00"/>
                </a:solidFill>
              </a:rPr>
              <a:t>Total Absorption Calorimeter (TAC)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</a:t>
            </a:r>
            <a:r>
              <a:rPr lang="en-US" sz="1600" b="1" dirty="0" smtClean="0"/>
              <a:t>measure capture </a:t>
            </a:r>
            <a:r>
              <a:rPr lang="en-US" sz="1600" dirty="0" smtClean="0"/>
              <a:t>by detecting </a:t>
            </a:r>
            <a:r>
              <a:rPr lang="el-GR" sz="1600" b="1" i="1" u="sng" dirty="0" smtClean="0"/>
              <a:t>γ</a:t>
            </a:r>
            <a:r>
              <a:rPr lang="en-US" sz="1600" b="1" u="sng" dirty="0" smtClean="0"/>
              <a:t>-rays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Composed of 40 BaF</a:t>
            </a:r>
            <a:r>
              <a:rPr lang="en-US" sz="1600" baseline="-25000" dirty="0"/>
              <a:t>2</a:t>
            </a:r>
            <a:r>
              <a:rPr lang="en-US" sz="1600" dirty="0"/>
              <a:t> crystals.</a:t>
            </a:r>
            <a:r>
              <a:rPr lang="en-US" sz="1600" b="1" dirty="0"/>
              <a:t>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Fast response, high efficiency and low neutron sensitivity.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574" y="3288145"/>
            <a:ext cx="2072966" cy="276395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117EB2-B4EF-43B9-A363-EBC97175F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35" y="3288145"/>
            <a:ext cx="2552525" cy="267805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267200" y="579914"/>
            <a:ext cx="4876800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0000"/>
                </a:solidFill>
              </a:rPr>
              <a:t>Silicon Flux Monitor (</a:t>
            </a:r>
            <a:r>
              <a:rPr lang="en-US" b="1" dirty="0" err="1" smtClean="0">
                <a:solidFill>
                  <a:srgbClr val="990000"/>
                </a:solidFill>
              </a:rPr>
              <a:t>SiMon</a:t>
            </a:r>
            <a:r>
              <a:rPr lang="en-US" b="1" dirty="0" smtClean="0">
                <a:solidFill>
                  <a:srgbClr val="990000"/>
                </a:solidFill>
              </a:rPr>
              <a:t>)</a:t>
            </a:r>
            <a:r>
              <a:rPr lang="en-US" b="1" dirty="0" smtClean="0"/>
              <a:t>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Four silicon detectors + </a:t>
            </a:r>
            <a:r>
              <a:rPr lang="en-US" sz="1600" dirty="0" err="1" smtClean="0"/>
              <a:t>LiF</a:t>
            </a:r>
            <a:r>
              <a:rPr lang="en-US" sz="1600" dirty="0" smtClean="0"/>
              <a:t> foil.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Measure </a:t>
            </a:r>
            <a:r>
              <a:rPr lang="en-US" sz="1600" b="1" dirty="0" smtClean="0"/>
              <a:t>neutron flux</a:t>
            </a:r>
            <a:r>
              <a:rPr lang="en-US" sz="1600" dirty="0" smtClean="0"/>
              <a:t> based on 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Li(n,</a:t>
            </a:r>
            <a:r>
              <a:rPr lang="el-GR" sz="1600" dirty="0"/>
              <a:t>α</a:t>
            </a:r>
            <a:r>
              <a:rPr lang="en-US" sz="1600" dirty="0"/>
              <a:t>)</a:t>
            </a:r>
            <a:r>
              <a:rPr lang="en-US" sz="1600" baseline="30000" dirty="0"/>
              <a:t>3</a:t>
            </a:r>
            <a:r>
              <a:rPr lang="en-US" sz="1600" dirty="0"/>
              <a:t>H </a:t>
            </a:r>
            <a:r>
              <a:rPr lang="en-US" sz="1600" dirty="0" smtClean="0"/>
              <a:t>reaction.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0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52"/>
    </mc:Choice>
    <mc:Fallback xmlns="">
      <p:transition spd="slow" advTm="9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2.3 Experimental setup: mounting</a:t>
            </a:r>
            <a:endParaRPr lang="es-ES" sz="240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72074B4-DEF0-1B99-26C6-A8767568BAD5}"/>
              </a:ext>
            </a:extLst>
          </p:cNvPr>
          <p:cNvSpPr txBox="1">
            <a:spLocks/>
          </p:cNvSpPr>
          <p:nvPr/>
        </p:nvSpPr>
        <p:spPr>
          <a:xfrm>
            <a:off x="40264" y="575784"/>
            <a:ext cx="11397713" cy="4110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The mounting procedure was similar in both experimental setups.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4" y="1072929"/>
            <a:ext cx="2736037" cy="20520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53" y="3301252"/>
            <a:ext cx="2029130" cy="27055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69" y="1468738"/>
            <a:ext cx="2640021" cy="19800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0862" y="3258389"/>
            <a:ext cx="2141151" cy="28548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775" y="1398569"/>
            <a:ext cx="3022035" cy="402937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522471" y="5243282"/>
            <a:ext cx="213734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4392C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UPSTREAM VIEW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67702" y="2636090"/>
            <a:ext cx="2344741" cy="5711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1. The chamber is placed within the TAC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254989" y="5740343"/>
            <a:ext cx="2927458" cy="84143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  <a:r>
              <a:rPr lang="en-US" sz="1600" dirty="0" smtClean="0">
                <a:solidFill>
                  <a:schemeClr val="tx1"/>
                </a:solidFill>
              </a:rPr>
              <a:t>. The TAC+FFD assembly is perfectly align with the neutron beam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2733283" y="2801667"/>
            <a:ext cx="2419386" cy="61626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3. A neutron absorber is placed around the FFD.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Llamada con línea 2 18"/>
          <p:cNvSpPr/>
          <p:nvPr/>
        </p:nvSpPr>
        <p:spPr>
          <a:xfrm>
            <a:off x="4760803" y="1090066"/>
            <a:ext cx="1524297" cy="617006"/>
          </a:xfrm>
          <a:prstGeom prst="borderCallout2">
            <a:avLst>
              <a:gd name="adj1" fmla="val 17545"/>
              <a:gd name="adj2" fmla="val -58"/>
              <a:gd name="adj3" fmla="val 18750"/>
              <a:gd name="adj4" fmla="val -16667"/>
              <a:gd name="adj5" fmla="val 157740"/>
              <a:gd name="adj6" fmla="val -42878"/>
            </a:avLst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Li-doped polyethylene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3790889" y="5586559"/>
            <a:ext cx="2199442" cy="61626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  <a:r>
              <a:rPr lang="en-US" sz="1600" dirty="0" smtClean="0">
                <a:solidFill>
                  <a:schemeClr val="tx1"/>
                </a:solidFill>
              </a:rPr>
              <a:t>. Neutron absorber closed.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6625469" y="1404095"/>
            <a:ext cx="1826791" cy="61626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5. TAC closed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Flecha doblada 21"/>
          <p:cNvSpPr/>
          <p:nvPr/>
        </p:nvSpPr>
        <p:spPr>
          <a:xfrm rot="10800000" flipH="1">
            <a:off x="165196" y="3328148"/>
            <a:ext cx="601383" cy="2370008"/>
          </a:xfrm>
          <a:prstGeom prst="bentArrow">
            <a:avLst>
              <a:gd name="adj1" fmla="val 28866"/>
              <a:gd name="adj2" fmla="val 37886"/>
              <a:gd name="adj3" fmla="val 43040"/>
              <a:gd name="adj4" fmla="val 56960"/>
            </a:avLst>
          </a:prstGeom>
          <a:solidFill>
            <a:srgbClr val="FFF3C5"/>
          </a:solidFill>
          <a:ln>
            <a:solidFill>
              <a:srgbClr val="FECD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Flecha doblada 22"/>
          <p:cNvSpPr/>
          <p:nvPr/>
        </p:nvSpPr>
        <p:spPr>
          <a:xfrm rot="5400000" flipH="1">
            <a:off x="2440482" y="3725540"/>
            <a:ext cx="1107404" cy="606493"/>
          </a:xfrm>
          <a:prstGeom prst="bentArrow">
            <a:avLst>
              <a:gd name="adj1" fmla="val 24373"/>
              <a:gd name="adj2" fmla="val 32429"/>
              <a:gd name="adj3" fmla="val 34977"/>
              <a:gd name="adj4" fmla="val 42352"/>
            </a:avLst>
          </a:prstGeom>
          <a:solidFill>
            <a:srgbClr val="FFF3C5"/>
          </a:solidFill>
          <a:ln>
            <a:solidFill>
              <a:srgbClr val="FECD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4" name="Flecha doblada 23"/>
          <p:cNvSpPr/>
          <p:nvPr/>
        </p:nvSpPr>
        <p:spPr>
          <a:xfrm rot="10800000" flipH="1">
            <a:off x="3387376" y="3475546"/>
            <a:ext cx="648286" cy="2103229"/>
          </a:xfrm>
          <a:prstGeom prst="bentArrow">
            <a:avLst>
              <a:gd name="adj1" fmla="val 24373"/>
              <a:gd name="adj2" fmla="val 32429"/>
              <a:gd name="adj3" fmla="val 34977"/>
              <a:gd name="adj4" fmla="val 30474"/>
            </a:avLst>
          </a:prstGeom>
          <a:solidFill>
            <a:srgbClr val="FFF3C5"/>
          </a:solidFill>
          <a:ln>
            <a:solidFill>
              <a:srgbClr val="FECD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5" name="Flecha derecha 24"/>
          <p:cNvSpPr/>
          <p:nvPr/>
        </p:nvSpPr>
        <p:spPr>
          <a:xfrm rot="19571665">
            <a:off x="5737339" y="4937204"/>
            <a:ext cx="643180" cy="441471"/>
          </a:xfrm>
          <a:prstGeom prst="rightArrow">
            <a:avLst/>
          </a:prstGeom>
          <a:solidFill>
            <a:srgbClr val="FFF3C5"/>
          </a:solidFill>
          <a:ln>
            <a:solidFill>
              <a:srgbClr val="FECD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82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2"/>
    </mc:Choice>
    <mc:Fallback xmlns="">
      <p:transition spd="slow" advTm="52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3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9.5|5.4|1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9.5|24.9|4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10816</TotalTime>
  <Words>1897</Words>
  <Application>Microsoft Office PowerPoint</Application>
  <PresentationFormat>Presentación en pantalla (4:3)</PresentationFormat>
  <Paragraphs>325</Paragraphs>
  <Slides>30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Portada</vt:lpstr>
      <vt:lpstr>Diseño personalizado</vt:lpstr>
      <vt:lpstr>Obraz - mapa bitowa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Adrián Sánchez</dc:creator>
  <dc:description/>
  <cp:lastModifiedBy>Adrian Sanchez</cp:lastModifiedBy>
  <cp:revision>1423</cp:revision>
  <cp:lastPrinted>2018-04-10T13:17:23Z</cp:lastPrinted>
  <dcterms:created xsi:type="dcterms:W3CDTF">2018-03-19T11:40:57Z</dcterms:created>
  <dcterms:modified xsi:type="dcterms:W3CDTF">2025-11-18T15:05:02Z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xMathsIgnorePreamble">
    <vt:lpwstr>FALSE</vt:lpwstr>
  </property>
  <property fmtid="{D5CDD505-2E9C-101B-9397-08002B2CF9AE}" pid="3" name="TexMathsPreamble">
    <vt:lpwstr>\usepackage{amsmath}§\usepackage{amssymb}§\usepackage[usenames]{color}§\usepackage{bm}§% Uncomment this line for sans-serif font§%\everymath{\mathsf{\xdef\mysf{\mathgroup\the\mathgroup\relax}}\mysf}§§% Uncomment these lines for colored equations§% Caution</vt:lpwstr>
  </property>
</Properties>
</file>