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handoutMasterIdLst>
    <p:handoutMasterId r:id="rId102"/>
  </p:handoutMasterIdLst>
  <p:sldIdLst>
    <p:sldId id="394" r:id="rId2"/>
    <p:sldId id="2625" r:id="rId3"/>
    <p:sldId id="528" r:id="rId4"/>
    <p:sldId id="529" r:id="rId5"/>
    <p:sldId id="510" r:id="rId6"/>
    <p:sldId id="530" r:id="rId7"/>
    <p:sldId id="534" r:id="rId8"/>
    <p:sldId id="300" r:id="rId9"/>
    <p:sldId id="296" r:id="rId10"/>
    <p:sldId id="297" r:id="rId11"/>
    <p:sldId id="302" r:id="rId12"/>
    <p:sldId id="298" r:id="rId13"/>
    <p:sldId id="299" r:id="rId14"/>
    <p:sldId id="304" r:id="rId15"/>
    <p:sldId id="2606" r:id="rId16"/>
    <p:sldId id="303" r:id="rId17"/>
    <p:sldId id="313" r:id="rId18"/>
    <p:sldId id="308" r:id="rId19"/>
    <p:sldId id="427" r:id="rId20"/>
    <p:sldId id="310" r:id="rId21"/>
    <p:sldId id="317" r:id="rId22"/>
    <p:sldId id="312" r:id="rId23"/>
    <p:sldId id="314" r:id="rId24"/>
    <p:sldId id="590" r:id="rId25"/>
    <p:sldId id="417" r:id="rId26"/>
    <p:sldId id="533" r:id="rId27"/>
    <p:sldId id="260" r:id="rId28"/>
    <p:sldId id="257" r:id="rId29"/>
    <p:sldId id="258" r:id="rId30"/>
    <p:sldId id="259" r:id="rId31"/>
    <p:sldId id="536" r:id="rId32"/>
    <p:sldId id="262" r:id="rId33"/>
    <p:sldId id="263" r:id="rId34"/>
    <p:sldId id="264" r:id="rId35"/>
    <p:sldId id="537" r:id="rId36"/>
    <p:sldId id="538" r:id="rId37"/>
    <p:sldId id="539" r:id="rId38"/>
    <p:sldId id="540" r:id="rId39"/>
    <p:sldId id="541" r:id="rId40"/>
    <p:sldId id="542" r:id="rId41"/>
    <p:sldId id="2611" r:id="rId42"/>
    <p:sldId id="2612" r:id="rId43"/>
    <p:sldId id="265" r:id="rId44"/>
    <p:sldId id="268" r:id="rId45"/>
    <p:sldId id="277" r:id="rId46"/>
    <p:sldId id="532" r:id="rId47"/>
    <p:sldId id="261" r:id="rId48"/>
    <p:sldId id="2614" r:id="rId49"/>
    <p:sldId id="2615" r:id="rId50"/>
    <p:sldId id="269" r:id="rId51"/>
    <p:sldId id="2618" r:id="rId52"/>
    <p:sldId id="2622" r:id="rId53"/>
    <p:sldId id="1390" r:id="rId54"/>
    <p:sldId id="1387" r:id="rId55"/>
    <p:sldId id="1392" r:id="rId56"/>
    <p:sldId id="2626" r:id="rId57"/>
    <p:sldId id="1391" r:id="rId58"/>
    <p:sldId id="1388" r:id="rId59"/>
    <p:sldId id="271" r:id="rId60"/>
    <p:sldId id="272" r:id="rId61"/>
    <p:sldId id="2627" r:id="rId62"/>
    <p:sldId id="2628" r:id="rId63"/>
    <p:sldId id="543" r:id="rId64"/>
    <p:sldId id="2623" r:id="rId65"/>
    <p:sldId id="2624" r:id="rId66"/>
    <p:sldId id="549" r:id="rId67"/>
    <p:sldId id="509" r:id="rId68"/>
    <p:sldId id="508" r:id="rId69"/>
    <p:sldId id="1393" r:id="rId70"/>
    <p:sldId id="1379" r:id="rId71"/>
    <p:sldId id="1380" r:id="rId72"/>
    <p:sldId id="1385" r:id="rId73"/>
    <p:sldId id="393" r:id="rId74"/>
    <p:sldId id="2610" r:id="rId75"/>
    <p:sldId id="2524" r:id="rId76"/>
    <p:sldId id="2607" r:id="rId77"/>
    <p:sldId id="2608" r:id="rId78"/>
    <p:sldId id="2576" r:id="rId79"/>
    <p:sldId id="2609" r:id="rId80"/>
    <p:sldId id="535" r:id="rId81"/>
    <p:sldId id="266" r:id="rId82"/>
    <p:sldId id="267" r:id="rId83"/>
    <p:sldId id="593" r:id="rId84"/>
    <p:sldId id="552" r:id="rId85"/>
    <p:sldId id="551" r:id="rId86"/>
    <p:sldId id="558" r:id="rId87"/>
    <p:sldId id="507" r:id="rId88"/>
    <p:sldId id="429" r:id="rId89"/>
    <p:sldId id="2620" r:id="rId90"/>
    <p:sldId id="2621" r:id="rId91"/>
    <p:sldId id="547" r:id="rId92"/>
    <p:sldId id="556" r:id="rId93"/>
    <p:sldId id="557" r:id="rId94"/>
    <p:sldId id="591" r:id="rId95"/>
    <p:sldId id="592" r:id="rId96"/>
    <p:sldId id="484" r:id="rId97"/>
    <p:sldId id="559" r:id="rId98"/>
    <p:sldId id="585" r:id="rId99"/>
    <p:sldId id="1386" r:id="rId100"/>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19EE70D-1918-40FA-9935-A2FA9CA80F92}">
          <p14:sldIdLst/>
        </p14:section>
        <p14:section name="Intro" id="{E94FEF86-646E-4051-9490-548E72A0F8F1}">
          <p14:sldIdLst>
            <p14:sldId id="394"/>
            <p14:sldId id="2625"/>
            <p14:sldId id="528"/>
            <p14:sldId id="529"/>
            <p14:sldId id="510"/>
            <p14:sldId id="530"/>
          </p14:sldIdLst>
        </p14:section>
        <p14:section name="CMS" id="{3D20ACF3-EF89-4256-87CB-62A33AAF1E1B}">
          <p14:sldIdLst>
            <p14:sldId id="534"/>
            <p14:sldId id="300"/>
            <p14:sldId id="296"/>
            <p14:sldId id="297"/>
            <p14:sldId id="302"/>
            <p14:sldId id="298"/>
            <p14:sldId id="299"/>
            <p14:sldId id="304"/>
            <p14:sldId id="2606"/>
            <p14:sldId id="303"/>
            <p14:sldId id="313"/>
            <p14:sldId id="308"/>
            <p14:sldId id="427"/>
            <p14:sldId id="310"/>
            <p14:sldId id="317"/>
            <p14:sldId id="312"/>
            <p14:sldId id="314"/>
            <p14:sldId id="590"/>
            <p14:sldId id="417"/>
          </p14:sldIdLst>
        </p14:section>
        <p14:section name="ATLAS" id="{633D78D2-E368-4166-99E7-361CF249B959}">
          <p14:sldIdLst>
            <p14:sldId id="533"/>
            <p14:sldId id="260"/>
            <p14:sldId id="257"/>
            <p14:sldId id="258"/>
            <p14:sldId id="259"/>
            <p14:sldId id="536"/>
            <p14:sldId id="262"/>
            <p14:sldId id="263"/>
            <p14:sldId id="264"/>
            <p14:sldId id="537"/>
            <p14:sldId id="538"/>
            <p14:sldId id="539"/>
            <p14:sldId id="540"/>
            <p14:sldId id="541"/>
            <p14:sldId id="542"/>
            <p14:sldId id="2611"/>
            <p14:sldId id="2612"/>
            <p14:sldId id="265"/>
            <p14:sldId id="268"/>
            <p14:sldId id="277"/>
          </p14:sldIdLst>
        </p14:section>
        <p14:section name="LHCb" id="{943A6454-3ACB-42B4-8DB9-5726E49757F4}">
          <p14:sldIdLst>
            <p14:sldId id="532"/>
            <p14:sldId id="261"/>
            <p14:sldId id="2614"/>
            <p14:sldId id="2615"/>
            <p14:sldId id="269"/>
            <p14:sldId id="2618"/>
            <p14:sldId id="2622"/>
            <p14:sldId id="1390"/>
            <p14:sldId id="1387"/>
            <p14:sldId id="1392"/>
            <p14:sldId id="2626"/>
            <p14:sldId id="1391"/>
            <p14:sldId id="1388"/>
            <p14:sldId id="271"/>
            <p14:sldId id="272"/>
            <p14:sldId id="2627"/>
            <p14:sldId id="2628"/>
          </p14:sldIdLst>
        </p14:section>
        <p14:section name="RD" id="{411DE46B-F679-458A-8683-2D475FAABBC4}">
          <p14:sldIdLst>
            <p14:sldId id="543"/>
            <p14:sldId id="2623"/>
            <p14:sldId id="2624"/>
            <p14:sldId id="549"/>
            <p14:sldId id="509"/>
            <p14:sldId id="508"/>
            <p14:sldId id="1393"/>
            <p14:sldId id="1379"/>
            <p14:sldId id="1380"/>
            <p14:sldId id="1385"/>
          </p14:sldIdLst>
        </p14:section>
        <p14:section name="End" id="{DD6034CB-3572-452F-95E1-2EF12A8D68ED}">
          <p14:sldIdLst>
            <p14:sldId id="393"/>
          </p14:sldIdLst>
        </p14:section>
        <p14:section name="Back Up Slides" id="{8318786A-DBF5-4654-80F9-FEC0B0C52F0A}">
          <p14:sldIdLst>
            <p14:sldId id="2610"/>
            <p14:sldId id="2524"/>
            <p14:sldId id="2607"/>
            <p14:sldId id="2608"/>
            <p14:sldId id="2576"/>
            <p14:sldId id="2609"/>
            <p14:sldId id="535"/>
            <p14:sldId id="266"/>
            <p14:sldId id="267"/>
            <p14:sldId id="593"/>
            <p14:sldId id="552"/>
            <p14:sldId id="551"/>
            <p14:sldId id="558"/>
            <p14:sldId id="507"/>
            <p14:sldId id="429"/>
            <p14:sldId id="2620"/>
            <p14:sldId id="2621"/>
            <p14:sldId id="547"/>
            <p14:sldId id="556"/>
            <p14:sldId id="557"/>
            <p14:sldId id="591"/>
            <p14:sldId id="592"/>
            <p14:sldId id="484"/>
            <p14:sldId id="559"/>
            <p14:sldId id="585"/>
            <p14:sldId id="138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4996"/>
    <a:srgbClr val="FBA9A3"/>
    <a:srgbClr val="FFFFFF"/>
    <a:srgbClr val="800080"/>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 mitjà 2 - èmfas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323" autoAdjust="0"/>
  </p:normalViewPr>
  <p:slideViewPr>
    <p:cSldViewPr>
      <p:cViewPr varScale="1">
        <p:scale>
          <a:sx n="109" d="100"/>
          <a:sy n="109" d="100"/>
        </p:scale>
        <p:origin x="588"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13344"/>
    </p:cViewPr>
  </p:sorterViewPr>
  <p:notesViewPr>
    <p:cSldViewPr>
      <p:cViewPr varScale="1">
        <p:scale>
          <a:sx n="52" d="100"/>
          <a:sy n="52" d="100"/>
        </p:scale>
        <p:origin x="286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74E5A9-3A4A-DE44-A99B-D19ACFCB2E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E7FFCBC8-D38A-7245-A4AB-B70F5633EF38}">
      <dgm:prSet/>
      <dgm:spPr/>
      <dgm:t>
        <a:bodyPr/>
        <a:lstStyle/>
        <a:p>
          <a:r>
            <a:rPr lang="en-GB" dirty="0"/>
            <a:t>Calorimeter Reconstruction - GNNs (UB, LS-URL)</a:t>
          </a:r>
          <a:endParaRPr lang="es-ES" dirty="0"/>
        </a:p>
      </dgm:t>
    </dgm:pt>
    <dgm:pt modelId="{0FA25EF8-595C-1547-9C88-118B1150AEB0}" type="parTrans" cxnId="{2873C3D8-3F2B-E642-9D4D-D1A37D0A3A50}">
      <dgm:prSet/>
      <dgm:spPr/>
      <dgm:t>
        <a:bodyPr/>
        <a:lstStyle/>
        <a:p>
          <a:endParaRPr lang="es-ES"/>
        </a:p>
      </dgm:t>
    </dgm:pt>
    <dgm:pt modelId="{0301B0BB-5FD8-BB47-BB65-02E9FB535B1D}" type="sibTrans" cxnId="{2873C3D8-3F2B-E642-9D4D-D1A37D0A3A50}">
      <dgm:prSet/>
      <dgm:spPr/>
      <dgm:t>
        <a:bodyPr/>
        <a:lstStyle/>
        <a:p>
          <a:endParaRPr lang="es-ES"/>
        </a:p>
      </dgm:t>
    </dgm:pt>
    <dgm:pt modelId="{78733738-4830-B24E-88BA-7B29B36CCAB7}">
      <dgm:prSet/>
      <dgm:spPr/>
      <dgm:t>
        <a:bodyPr/>
        <a:lstStyle/>
        <a:p>
          <a:r>
            <a:rPr lang="en-GB"/>
            <a:t>Tracking (Valencia, Corunha)</a:t>
          </a:r>
          <a:endParaRPr lang="es-ES"/>
        </a:p>
      </dgm:t>
    </dgm:pt>
    <dgm:pt modelId="{C45E674F-C474-2344-B5CA-AEE198058AEC}" type="parTrans" cxnId="{D1055F08-C7BF-AA4F-A3FC-113FE8D78F57}">
      <dgm:prSet/>
      <dgm:spPr/>
      <dgm:t>
        <a:bodyPr/>
        <a:lstStyle/>
        <a:p>
          <a:endParaRPr lang="es-ES"/>
        </a:p>
      </dgm:t>
    </dgm:pt>
    <dgm:pt modelId="{8DA92412-7FB5-1645-AFF9-CC55586B4B2B}" type="sibTrans" cxnId="{D1055F08-C7BF-AA4F-A3FC-113FE8D78F57}">
      <dgm:prSet/>
      <dgm:spPr/>
      <dgm:t>
        <a:bodyPr/>
        <a:lstStyle/>
        <a:p>
          <a:endParaRPr lang="es-ES"/>
        </a:p>
      </dgm:t>
    </dgm:pt>
    <dgm:pt modelId="{D6BAEDC5-54AD-7E49-8E0E-DF0C7B9E8E51}">
      <dgm:prSet/>
      <dgm:spPr/>
      <dgm:t>
        <a:bodyPr/>
        <a:lstStyle/>
        <a:p>
          <a:r>
            <a:rPr lang="en-GB" dirty="0"/>
            <a:t>LLP trigger lines (Valencia)</a:t>
          </a:r>
          <a:endParaRPr lang="es-ES" dirty="0"/>
        </a:p>
      </dgm:t>
    </dgm:pt>
    <dgm:pt modelId="{FBF5CD86-5730-284C-A1EA-6DB14A4C00B9}" type="parTrans" cxnId="{50C637D7-67C7-5947-8F49-AB9A559F9231}">
      <dgm:prSet/>
      <dgm:spPr/>
      <dgm:t>
        <a:bodyPr/>
        <a:lstStyle/>
        <a:p>
          <a:endParaRPr lang="es-ES"/>
        </a:p>
      </dgm:t>
    </dgm:pt>
    <dgm:pt modelId="{688C773B-6743-9B46-B4E5-968793430E6F}" type="sibTrans" cxnId="{50C637D7-67C7-5947-8F49-AB9A559F9231}">
      <dgm:prSet/>
      <dgm:spPr/>
      <dgm:t>
        <a:bodyPr/>
        <a:lstStyle/>
        <a:p>
          <a:endParaRPr lang="es-ES"/>
        </a:p>
      </dgm:t>
    </dgm:pt>
    <dgm:pt modelId="{E919F556-A4C4-4345-9E36-55857CFE588F}">
      <dgm:prSet/>
      <dgm:spPr/>
      <dgm:t>
        <a:bodyPr/>
        <a:lstStyle/>
        <a:p>
          <a:r>
            <a:rPr lang="en-GB"/>
            <a:t>Retina DWT– FPGA Velo Reconstruction (Valencia)</a:t>
          </a:r>
          <a:endParaRPr lang="es-ES"/>
        </a:p>
      </dgm:t>
    </dgm:pt>
    <dgm:pt modelId="{9F376760-5E8F-E443-BD71-1C7C05AF01C1}" type="parTrans" cxnId="{7F7405AF-647A-494D-9CDA-A060A12A5888}">
      <dgm:prSet/>
      <dgm:spPr/>
      <dgm:t>
        <a:bodyPr/>
        <a:lstStyle/>
        <a:p>
          <a:endParaRPr lang="es-ES"/>
        </a:p>
      </dgm:t>
    </dgm:pt>
    <dgm:pt modelId="{02390AFA-30AE-E64E-8FA0-EB6EDD4BE647}" type="sibTrans" cxnId="{7F7405AF-647A-494D-9CDA-A060A12A5888}">
      <dgm:prSet/>
      <dgm:spPr/>
      <dgm:t>
        <a:bodyPr/>
        <a:lstStyle/>
        <a:p>
          <a:endParaRPr lang="es-ES"/>
        </a:p>
      </dgm:t>
    </dgm:pt>
    <dgm:pt modelId="{94DB0CBA-1B06-044D-B651-A4689ABFBF6D}">
      <dgm:prSet/>
      <dgm:spPr/>
      <dgm:t>
        <a:bodyPr/>
        <a:lstStyle/>
        <a:p>
          <a:r>
            <a:rPr lang="en-GB"/>
            <a:t>Neutral PID (LS-URL)</a:t>
          </a:r>
          <a:endParaRPr lang="es-ES"/>
        </a:p>
      </dgm:t>
    </dgm:pt>
    <dgm:pt modelId="{7B706BE1-8F39-0A4E-8E5A-39B950891F69}" type="parTrans" cxnId="{14C5CF95-EDD0-BD4F-99A0-45E757DA6A2E}">
      <dgm:prSet/>
      <dgm:spPr/>
      <dgm:t>
        <a:bodyPr/>
        <a:lstStyle/>
        <a:p>
          <a:endParaRPr lang="es-ES"/>
        </a:p>
      </dgm:t>
    </dgm:pt>
    <dgm:pt modelId="{9A326713-FD8F-EA4E-80ED-6FFC16CF6A47}" type="sibTrans" cxnId="{14C5CF95-EDD0-BD4F-99A0-45E757DA6A2E}">
      <dgm:prSet/>
      <dgm:spPr/>
      <dgm:t>
        <a:bodyPr/>
        <a:lstStyle/>
        <a:p>
          <a:endParaRPr lang="es-ES"/>
        </a:p>
      </dgm:t>
    </dgm:pt>
    <dgm:pt modelId="{6E097649-14A0-1B46-9D5F-4CA66E765D61}">
      <dgm:prSet/>
      <dgm:spPr/>
      <dgm:t>
        <a:bodyPr/>
        <a:lstStyle/>
        <a:p>
          <a:r>
            <a:rPr lang="en-GB"/>
            <a:t>Trigger lines (all)</a:t>
          </a:r>
          <a:endParaRPr lang="es-ES"/>
        </a:p>
      </dgm:t>
    </dgm:pt>
    <dgm:pt modelId="{8D322125-DFC7-9B4A-A2E2-E67C417C6BD2}" type="parTrans" cxnId="{37A07ADB-06F7-0241-8770-BC5C3936C92F}">
      <dgm:prSet/>
      <dgm:spPr/>
      <dgm:t>
        <a:bodyPr/>
        <a:lstStyle/>
        <a:p>
          <a:endParaRPr lang="es-ES"/>
        </a:p>
      </dgm:t>
    </dgm:pt>
    <dgm:pt modelId="{35082B73-1330-0448-830A-448C5ECC3142}" type="sibTrans" cxnId="{37A07ADB-06F7-0241-8770-BC5C3936C92F}">
      <dgm:prSet/>
      <dgm:spPr/>
      <dgm:t>
        <a:bodyPr/>
        <a:lstStyle/>
        <a:p>
          <a:endParaRPr lang="es-ES"/>
        </a:p>
      </dgm:t>
    </dgm:pt>
    <dgm:pt modelId="{215D7FF0-6217-D048-B619-953BF228D226}">
      <dgm:prSet/>
      <dgm:spPr/>
      <dgm:t>
        <a:bodyPr/>
        <a:lstStyle/>
        <a:p>
          <a:r>
            <a:rPr lang="en-GB" dirty="0"/>
            <a:t>Flavour Tagging persistency (</a:t>
          </a:r>
          <a:r>
            <a:rPr lang="en-GB" dirty="0" err="1"/>
            <a:t>Corunha</a:t>
          </a:r>
          <a:r>
            <a:rPr lang="en-GB" dirty="0"/>
            <a:t>)</a:t>
          </a:r>
          <a:endParaRPr lang="es-ES" dirty="0"/>
        </a:p>
      </dgm:t>
    </dgm:pt>
    <dgm:pt modelId="{393AA75F-8267-0B4D-B853-DB2FC4E79995}" type="parTrans" cxnId="{30757842-E269-B94B-8837-AA21E6F4BCBE}">
      <dgm:prSet/>
      <dgm:spPr/>
      <dgm:t>
        <a:bodyPr/>
        <a:lstStyle/>
        <a:p>
          <a:endParaRPr lang="es-ES"/>
        </a:p>
      </dgm:t>
    </dgm:pt>
    <dgm:pt modelId="{0673542A-6E27-624A-B732-31CDCE39EA2F}" type="sibTrans" cxnId="{30757842-E269-B94B-8837-AA21E6F4BCBE}">
      <dgm:prSet/>
      <dgm:spPr/>
      <dgm:t>
        <a:bodyPr/>
        <a:lstStyle/>
        <a:p>
          <a:endParaRPr lang="es-ES"/>
        </a:p>
      </dgm:t>
    </dgm:pt>
    <dgm:pt modelId="{56750A5D-7E1E-8642-909B-22E2ACFA3029}" type="pres">
      <dgm:prSet presAssocID="{3474E5A9-3A4A-DE44-A99B-D19ACFCB2E99}" presName="linear" presStyleCnt="0">
        <dgm:presLayoutVars>
          <dgm:animLvl val="lvl"/>
          <dgm:resizeHandles val="exact"/>
        </dgm:presLayoutVars>
      </dgm:prSet>
      <dgm:spPr/>
    </dgm:pt>
    <dgm:pt modelId="{30C801A2-2764-E547-BA95-08839A8BC896}" type="pres">
      <dgm:prSet presAssocID="{E7FFCBC8-D38A-7245-A4AB-B70F5633EF38}" presName="parentText" presStyleLbl="node1" presStyleIdx="0" presStyleCnt="7">
        <dgm:presLayoutVars>
          <dgm:chMax val="0"/>
          <dgm:bulletEnabled val="1"/>
        </dgm:presLayoutVars>
      </dgm:prSet>
      <dgm:spPr/>
    </dgm:pt>
    <dgm:pt modelId="{FDFFD6E6-685D-9A46-9DEA-C6D2EA8866C9}" type="pres">
      <dgm:prSet presAssocID="{0301B0BB-5FD8-BB47-BB65-02E9FB535B1D}" presName="spacer" presStyleCnt="0"/>
      <dgm:spPr/>
    </dgm:pt>
    <dgm:pt modelId="{D4602684-C208-DA43-BAF4-276AC080358A}" type="pres">
      <dgm:prSet presAssocID="{78733738-4830-B24E-88BA-7B29B36CCAB7}" presName="parentText" presStyleLbl="node1" presStyleIdx="1" presStyleCnt="7">
        <dgm:presLayoutVars>
          <dgm:chMax val="0"/>
          <dgm:bulletEnabled val="1"/>
        </dgm:presLayoutVars>
      </dgm:prSet>
      <dgm:spPr/>
    </dgm:pt>
    <dgm:pt modelId="{77C11DA2-06A7-E749-BE2E-F4A652EF70D8}" type="pres">
      <dgm:prSet presAssocID="{8DA92412-7FB5-1645-AFF9-CC55586B4B2B}" presName="spacer" presStyleCnt="0"/>
      <dgm:spPr/>
    </dgm:pt>
    <dgm:pt modelId="{B770B23C-E5B6-3A45-BAF3-F2272E50F434}" type="pres">
      <dgm:prSet presAssocID="{D6BAEDC5-54AD-7E49-8E0E-DF0C7B9E8E51}" presName="parentText" presStyleLbl="node1" presStyleIdx="2" presStyleCnt="7">
        <dgm:presLayoutVars>
          <dgm:chMax val="0"/>
          <dgm:bulletEnabled val="1"/>
        </dgm:presLayoutVars>
      </dgm:prSet>
      <dgm:spPr/>
    </dgm:pt>
    <dgm:pt modelId="{B964ADFA-F015-5949-AA55-F73BE6F1AA2C}" type="pres">
      <dgm:prSet presAssocID="{688C773B-6743-9B46-B4E5-968793430E6F}" presName="spacer" presStyleCnt="0"/>
      <dgm:spPr/>
    </dgm:pt>
    <dgm:pt modelId="{04EC5805-911E-DD49-8A30-235C4946D9E1}" type="pres">
      <dgm:prSet presAssocID="{E919F556-A4C4-4345-9E36-55857CFE588F}" presName="parentText" presStyleLbl="node1" presStyleIdx="3" presStyleCnt="7">
        <dgm:presLayoutVars>
          <dgm:chMax val="0"/>
          <dgm:bulletEnabled val="1"/>
        </dgm:presLayoutVars>
      </dgm:prSet>
      <dgm:spPr/>
    </dgm:pt>
    <dgm:pt modelId="{10EB2334-3C04-CF41-B391-776A2D77ECDD}" type="pres">
      <dgm:prSet presAssocID="{02390AFA-30AE-E64E-8FA0-EB6EDD4BE647}" presName="spacer" presStyleCnt="0"/>
      <dgm:spPr/>
    </dgm:pt>
    <dgm:pt modelId="{58730BD8-7446-8B4B-B15A-1FB3F6A5B39A}" type="pres">
      <dgm:prSet presAssocID="{94DB0CBA-1B06-044D-B651-A4689ABFBF6D}" presName="parentText" presStyleLbl="node1" presStyleIdx="4" presStyleCnt="7">
        <dgm:presLayoutVars>
          <dgm:chMax val="0"/>
          <dgm:bulletEnabled val="1"/>
        </dgm:presLayoutVars>
      </dgm:prSet>
      <dgm:spPr/>
    </dgm:pt>
    <dgm:pt modelId="{FA1C791A-E269-B944-BCBF-1F8FFE38023A}" type="pres">
      <dgm:prSet presAssocID="{9A326713-FD8F-EA4E-80ED-6FFC16CF6A47}" presName="spacer" presStyleCnt="0"/>
      <dgm:spPr/>
    </dgm:pt>
    <dgm:pt modelId="{EE9ED088-EE7B-5546-BAE5-82718646E6A5}" type="pres">
      <dgm:prSet presAssocID="{6E097649-14A0-1B46-9D5F-4CA66E765D61}" presName="parentText" presStyleLbl="node1" presStyleIdx="5" presStyleCnt="7">
        <dgm:presLayoutVars>
          <dgm:chMax val="0"/>
          <dgm:bulletEnabled val="1"/>
        </dgm:presLayoutVars>
      </dgm:prSet>
      <dgm:spPr/>
    </dgm:pt>
    <dgm:pt modelId="{DCF6AACB-03CD-4B47-95C3-BA8EBBEF6F20}" type="pres">
      <dgm:prSet presAssocID="{35082B73-1330-0448-830A-448C5ECC3142}" presName="spacer" presStyleCnt="0"/>
      <dgm:spPr/>
    </dgm:pt>
    <dgm:pt modelId="{6958335B-D44B-2244-83E7-C8EB10C7FB03}" type="pres">
      <dgm:prSet presAssocID="{215D7FF0-6217-D048-B619-953BF228D226}" presName="parentText" presStyleLbl="node1" presStyleIdx="6" presStyleCnt="7">
        <dgm:presLayoutVars>
          <dgm:chMax val="0"/>
          <dgm:bulletEnabled val="1"/>
        </dgm:presLayoutVars>
      </dgm:prSet>
      <dgm:spPr/>
    </dgm:pt>
  </dgm:ptLst>
  <dgm:cxnLst>
    <dgm:cxn modelId="{CF754004-263E-A448-BA19-DDDE8188AC49}" type="presOf" srcId="{3474E5A9-3A4A-DE44-A99B-D19ACFCB2E99}" destId="{56750A5D-7E1E-8642-909B-22E2ACFA3029}" srcOrd="0" destOrd="0" presId="urn:microsoft.com/office/officeart/2005/8/layout/vList2"/>
    <dgm:cxn modelId="{8372CB05-86F0-824A-9532-B302EA196B5D}" type="presOf" srcId="{E7FFCBC8-D38A-7245-A4AB-B70F5633EF38}" destId="{30C801A2-2764-E547-BA95-08839A8BC896}" srcOrd="0" destOrd="0" presId="urn:microsoft.com/office/officeart/2005/8/layout/vList2"/>
    <dgm:cxn modelId="{FBEB2208-B2E9-5C4F-9280-3302CFBE16B0}" type="presOf" srcId="{E919F556-A4C4-4345-9E36-55857CFE588F}" destId="{04EC5805-911E-DD49-8A30-235C4946D9E1}" srcOrd="0" destOrd="0" presId="urn:microsoft.com/office/officeart/2005/8/layout/vList2"/>
    <dgm:cxn modelId="{D1055F08-C7BF-AA4F-A3FC-113FE8D78F57}" srcId="{3474E5A9-3A4A-DE44-A99B-D19ACFCB2E99}" destId="{78733738-4830-B24E-88BA-7B29B36CCAB7}" srcOrd="1" destOrd="0" parTransId="{C45E674F-C474-2344-B5CA-AEE198058AEC}" sibTransId="{8DA92412-7FB5-1645-AFF9-CC55586B4B2B}"/>
    <dgm:cxn modelId="{30757842-E269-B94B-8837-AA21E6F4BCBE}" srcId="{3474E5A9-3A4A-DE44-A99B-D19ACFCB2E99}" destId="{215D7FF0-6217-D048-B619-953BF228D226}" srcOrd="6" destOrd="0" parTransId="{393AA75F-8267-0B4D-B853-DB2FC4E79995}" sibTransId="{0673542A-6E27-624A-B732-31CDCE39EA2F}"/>
    <dgm:cxn modelId="{DF344648-69C0-9C41-8FE5-D5604CC79DAE}" type="presOf" srcId="{78733738-4830-B24E-88BA-7B29B36CCAB7}" destId="{D4602684-C208-DA43-BAF4-276AC080358A}" srcOrd="0" destOrd="0" presId="urn:microsoft.com/office/officeart/2005/8/layout/vList2"/>
    <dgm:cxn modelId="{F0162571-7DA0-2842-B745-28E5FF19AE7F}" type="presOf" srcId="{6E097649-14A0-1B46-9D5F-4CA66E765D61}" destId="{EE9ED088-EE7B-5546-BAE5-82718646E6A5}" srcOrd="0" destOrd="0" presId="urn:microsoft.com/office/officeart/2005/8/layout/vList2"/>
    <dgm:cxn modelId="{AE965459-612F-514B-94D9-6DF4287D5CBF}" type="presOf" srcId="{215D7FF0-6217-D048-B619-953BF228D226}" destId="{6958335B-D44B-2244-83E7-C8EB10C7FB03}" srcOrd="0" destOrd="0" presId="urn:microsoft.com/office/officeart/2005/8/layout/vList2"/>
    <dgm:cxn modelId="{14C5CF95-EDD0-BD4F-99A0-45E757DA6A2E}" srcId="{3474E5A9-3A4A-DE44-A99B-D19ACFCB2E99}" destId="{94DB0CBA-1B06-044D-B651-A4689ABFBF6D}" srcOrd="4" destOrd="0" parTransId="{7B706BE1-8F39-0A4E-8E5A-39B950891F69}" sibTransId="{9A326713-FD8F-EA4E-80ED-6FFC16CF6A47}"/>
    <dgm:cxn modelId="{7F7405AF-647A-494D-9CDA-A060A12A5888}" srcId="{3474E5A9-3A4A-DE44-A99B-D19ACFCB2E99}" destId="{E919F556-A4C4-4345-9E36-55857CFE588F}" srcOrd="3" destOrd="0" parTransId="{9F376760-5E8F-E443-BD71-1C7C05AF01C1}" sibTransId="{02390AFA-30AE-E64E-8FA0-EB6EDD4BE647}"/>
    <dgm:cxn modelId="{1063D8B5-A45E-6747-BF93-CE7CE8419434}" type="presOf" srcId="{D6BAEDC5-54AD-7E49-8E0E-DF0C7B9E8E51}" destId="{B770B23C-E5B6-3A45-BAF3-F2272E50F434}" srcOrd="0" destOrd="0" presId="urn:microsoft.com/office/officeart/2005/8/layout/vList2"/>
    <dgm:cxn modelId="{2A2AAAC6-7793-A143-B3DD-8EB4F7888485}" type="presOf" srcId="{94DB0CBA-1B06-044D-B651-A4689ABFBF6D}" destId="{58730BD8-7446-8B4B-B15A-1FB3F6A5B39A}" srcOrd="0" destOrd="0" presId="urn:microsoft.com/office/officeart/2005/8/layout/vList2"/>
    <dgm:cxn modelId="{50C637D7-67C7-5947-8F49-AB9A559F9231}" srcId="{3474E5A9-3A4A-DE44-A99B-D19ACFCB2E99}" destId="{D6BAEDC5-54AD-7E49-8E0E-DF0C7B9E8E51}" srcOrd="2" destOrd="0" parTransId="{FBF5CD86-5730-284C-A1EA-6DB14A4C00B9}" sibTransId="{688C773B-6743-9B46-B4E5-968793430E6F}"/>
    <dgm:cxn modelId="{2873C3D8-3F2B-E642-9D4D-D1A37D0A3A50}" srcId="{3474E5A9-3A4A-DE44-A99B-D19ACFCB2E99}" destId="{E7FFCBC8-D38A-7245-A4AB-B70F5633EF38}" srcOrd="0" destOrd="0" parTransId="{0FA25EF8-595C-1547-9C88-118B1150AEB0}" sibTransId="{0301B0BB-5FD8-BB47-BB65-02E9FB535B1D}"/>
    <dgm:cxn modelId="{37A07ADB-06F7-0241-8770-BC5C3936C92F}" srcId="{3474E5A9-3A4A-DE44-A99B-D19ACFCB2E99}" destId="{6E097649-14A0-1B46-9D5F-4CA66E765D61}" srcOrd="5" destOrd="0" parTransId="{8D322125-DFC7-9B4A-A2E2-E67C417C6BD2}" sibTransId="{35082B73-1330-0448-830A-448C5ECC3142}"/>
    <dgm:cxn modelId="{8A524A8A-5CDB-CD49-BB35-FBFE964A1ED5}" type="presParOf" srcId="{56750A5D-7E1E-8642-909B-22E2ACFA3029}" destId="{30C801A2-2764-E547-BA95-08839A8BC896}" srcOrd="0" destOrd="0" presId="urn:microsoft.com/office/officeart/2005/8/layout/vList2"/>
    <dgm:cxn modelId="{F53248C0-D733-DF43-920F-22F5924F1D14}" type="presParOf" srcId="{56750A5D-7E1E-8642-909B-22E2ACFA3029}" destId="{FDFFD6E6-685D-9A46-9DEA-C6D2EA8866C9}" srcOrd="1" destOrd="0" presId="urn:microsoft.com/office/officeart/2005/8/layout/vList2"/>
    <dgm:cxn modelId="{A5777922-36F0-0741-9216-C265D286D0D6}" type="presParOf" srcId="{56750A5D-7E1E-8642-909B-22E2ACFA3029}" destId="{D4602684-C208-DA43-BAF4-276AC080358A}" srcOrd="2" destOrd="0" presId="urn:microsoft.com/office/officeart/2005/8/layout/vList2"/>
    <dgm:cxn modelId="{F514FCB5-9B9D-814B-BFBF-B92DF275BF46}" type="presParOf" srcId="{56750A5D-7E1E-8642-909B-22E2ACFA3029}" destId="{77C11DA2-06A7-E749-BE2E-F4A652EF70D8}" srcOrd="3" destOrd="0" presId="urn:microsoft.com/office/officeart/2005/8/layout/vList2"/>
    <dgm:cxn modelId="{65B083F4-F5CA-E14B-A519-CA9F2ABE091C}" type="presParOf" srcId="{56750A5D-7E1E-8642-909B-22E2ACFA3029}" destId="{B770B23C-E5B6-3A45-BAF3-F2272E50F434}" srcOrd="4" destOrd="0" presId="urn:microsoft.com/office/officeart/2005/8/layout/vList2"/>
    <dgm:cxn modelId="{1EC68D6C-4D47-C145-971E-07C22943493C}" type="presParOf" srcId="{56750A5D-7E1E-8642-909B-22E2ACFA3029}" destId="{B964ADFA-F015-5949-AA55-F73BE6F1AA2C}" srcOrd="5" destOrd="0" presId="urn:microsoft.com/office/officeart/2005/8/layout/vList2"/>
    <dgm:cxn modelId="{0488BC35-8F7C-E647-90EE-61CD63469D5D}" type="presParOf" srcId="{56750A5D-7E1E-8642-909B-22E2ACFA3029}" destId="{04EC5805-911E-DD49-8A30-235C4946D9E1}" srcOrd="6" destOrd="0" presId="urn:microsoft.com/office/officeart/2005/8/layout/vList2"/>
    <dgm:cxn modelId="{0E1E8534-951A-B34C-9424-D53CF2C8BB30}" type="presParOf" srcId="{56750A5D-7E1E-8642-909B-22E2ACFA3029}" destId="{10EB2334-3C04-CF41-B391-776A2D77ECDD}" srcOrd="7" destOrd="0" presId="urn:microsoft.com/office/officeart/2005/8/layout/vList2"/>
    <dgm:cxn modelId="{0237620A-30C6-484B-AC25-6DE2ADE04289}" type="presParOf" srcId="{56750A5D-7E1E-8642-909B-22E2ACFA3029}" destId="{58730BD8-7446-8B4B-B15A-1FB3F6A5B39A}" srcOrd="8" destOrd="0" presId="urn:microsoft.com/office/officeart/2005/8/layout/vList2"/>
    <dgm:cxn modelId="{51A64912-5633-BF43-AD0A-B234DA703B1A}" type="presParOf" srcId="{56750A5D-7E1E-8642-909B-22E2ACFA3029}" destId="{FA1C791A-E269-B944-BCBF-1F8FFE38023A}" srcOrd="9" destOrd="0" presId="urn:microsoft.com/office/officeart/2005/8/layout/vList2"/>
    <dgm:cxn modelId="{A5B99567-6A2D-4940-97D9-5B451CD02940}" type="presParOf" srcId="{56750A5D-7E1E-8642-909B-22E2ACFA3029}" destId="{EE9ED088-EE7B-5546-BAE5-82718646E6A5}" srcOrd="10" destOrd="0" presId="urn:microsoft.com/office/officeart/2005/8/layout/vList2"/>
    <dgm:cxn modelId="{FFB88F98-024E-D84F-A053-8BF866CA8CCD}" type="presParOf" srcId="{56750A5D-7E1E-8642-909B-22E2ACFA3029}" destId="{DCF6AACB-03CD-4B47-95C3-BA8EBBEF6F20}" srcOrd="11" destOrd="0" presId="urn:microsoft.com/office/officeart/2005/8/layout/vList2"/>
    <dgm:cxn modelId="{176B61A9-5389-2043-8532-037FDF38D0CF}" type="presParOf" srcId="{56750A5D-7E1E-8642-909B-22E2ACFA3029}" destId="{6958335B-D44B-2244-83E7-C8EB10C7FB03}"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801A2-2764-E547-BA95-08839A8BC896}">
      <dsp:nvSpPr>
        <dsp:cNvPr id="0" name=""/>
        <dsp:cNvSpPr/>
      </dsp:nvSpPr>
      <dsp:spPr>
        <a:xfrm>
          <a:off x="0" y="46155"/>
          <a:ext cx="6988175" cy="551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Calorimeter Reconstruction - GNNs (UB, LS-URL)</a:t>
          </a:r>
          <a:endParaRPr lang="es-ES" sz="2300" kern="1200" dirty="0"/>
        </a:p>
      </dsp:txBody>
      <dsp:txXfrm>
        <a:off x="26930" y="73085"/>
        <a:ext cx="6934315" cy="497795"/>
      </dsp:txXfrm>
    </dsp:sp>
    <dsp:sp modelId="{D4602684-C208-DA43-BAF4-276AC080358A}">
      <dsp:nvSpPr>
        <dsp:cNvPr id="0" name=""/>
        <dsp:cNvSpPr/>
      </dsp:nvSpPr>
      <dsp:spPr>
        <a:xfrm>
          <a:off x="0" y="664050"/>
          <a:ext cx="6988175" cy="551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Tracking (Valencia, Corunha)</a:t>
          </a:r>
          <a:endParaRPr lang="es-ES" sz="2300" kern="1200"/>
        </a:p>
      </dsp:txBody>
      <dsp:txXfrm>
        <a:off x="26930" y="690980"/>
        <a:ext cx="6934315" cy="497795"/>
      </dsp:txXfrm>
    </dsp:sp>
    <dsp:sp modelId="{B770B23C-E5B6-3A45-BAF3-F2272E50F434}">
      <dsp:nvSpPr>
        <dsp:cNvPr id="0" name=""/>
        <dsp:cNvSpPr/>
      </dsp:nvSpPr>
      <dsp:spPr>
        <a:xfrm>
          <a:off x="0" y="1281945"/>
          <a:ext cx="6988175" cy="551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LLP trigger lines (Valencia)</a:t>
          </a:r>
          <a:endParaRPr lang="es-ES" sz="2300" kern="1200" dirty="0"/>
        </a:p>
      </dsp:txBody>
      <dsp:txXfrm>
        <a:off x="26930" y="1308875"/>
        <a:ext cx="6934315" cy="497795"/>
      </dsp:txXfrm>
    </dsp:sp>
    <dsp:sp modelId="{04EC5805-911E-DD49-8A30-235C4946D9E1}">
      <dsp:nvSpPr>
        <dsp:cNvPr id="0" name=""/>
        <dsp:cNvSpPr/>
      </dsp:nvSpPr>
      <dsp:spPr>
        <a:xfrm>
          <a:off x="0" y="1899840"/>
          <a:ext cx="6988175" cy="551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Retina DWT– FPGA Velo Reconstruction (Valencia)</a:t>
          </a:r>
          <a:endParaRPr lang="es-ES" sz="2300" kern="1200"/>
        </a:p>
      </dsp:txBody>
      <dsp:txXfrm>
        <a:off x="26930" y="1926770"/>
        <a:ext cx="6934315" cy="497795"/>
      </dsp:txXfrm>
    </dsp:sp>
    <dsp:sp modelId="{58730BD8-7446-8B4B-B15A-1FB3F6A5B39A}">
      <dsp:nvSpPr>
        <dsp:cNvPr id="0" name=""/>
        <dsp:cNvSpPr/>
      </dsp:nvSpPr>
      <dsp:spPr>
        <a:xfrm>
          <a:off x="0" y="2517736"/>
          <a:ext cx="6988175" cy="551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Neutral PID (LS-URL)</a:t>
          </a:r>
          <a:endParaRPr lang="es-ES" sz="2300" kern="1200"/>
        </a:p>
      </dsp:txBody>
      <dsp:txXfrm>
        <a:off x="26930" y="2544666"/>
        <a:ext cx="6934315" cy="497795"/>
      </dsp:txXfrm>
    </dsp:sp>
    <dsp:sp modelId="{EE9ED088-EE7B-5546-BAE5-82718646E6A5}">
      <dsp:nvSpPr>
        <dsp:cNvPr id="0" name=""/>
        <dsp:cNvSpPr/>
      </dsp:nvSpPr>
      <dsp:spPr>
        <a:xfrm>
          <a:off x="0" y="3135631"/>
          <a:ext cx="6988175" cy="551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Trigger lines (all)</a:t>
          </a:r>
          <a:endParaRPr lang="es-ES" sz="2300" kern="1200"/>
        </a:p>
      </dsp:txBody>
      <dsp:txXfrm>
        <a:off x="26930" y="3162561"/>
        <a:ext cx="6934315" cy="497795"/>
      </dsp:txXfrm>
    </dsp:sp>
    <dsp:sp modelId="{6958335B-D44B-2244-83E7-C8EB10C7FB03}">
      <dsp:nvSpPr>
        <dsp:cNvPr id="0" name=""/>
        <dsp:cNvSpPr/>
      </dsp:nvSpPr>
      <dsp:spPr>
        <a:xfrm>
          <a:off x="0" y="3753526"/>
          <a:ext cx="6988175" cy="551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Flavour Tagging persistency (</a:t>
          </a:r>
          <a:r>
            <a:rPr lang="en-GB" sz="2300" kern="1200" dirty="0" err="1"/>
            <a:t>Corunha</a:t>
          </a:r>
          <a:r>
            <a:rPr lang="en-GB" sz="2300" kern="1200" dirty="0"/>
            <a:t>)</a:t>
          </a:r>
          <a:endParaRPr lang="es-ES" sz="2300" kern="1200" dirty="0"/>
        </a:p>
      </dsp:txBody>
      <dsp:txXfrm>
        <a:off x="26930" y="3780456"/>
        <a:ext cx="6934315" cy="4977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4A22F8B7-375D-104B-A78E-282D8AB9493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32CF2EBB-DD66-6D49-A277-891410A1A1D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FAC6C0C-9AFE-2844-81CA-3210DD2C9D7B}" type="datetimeFigureOut">
              <a:rPr lang="es-ES" smtClean="0"/>
              <a:t>21/11/2025</a:t>
            </a:fld>
            <a:endParaRPr lang="es-ES"/>
          </a:p>
        </p:txBody>
      </p:sp>
      <p:sp>
        <p:nvSpPr>
          <p:cNvPr id="4" name="Marcador de pie de página 3">
            <a:extLst>
              <a:ext uri="{FF2B5EF4-FFF2-40B4-BE49-F238E27FC236}">
                <a16:creationId xmlns:a16="http://schemas.microsoft.com/office/drawing/2014/main" id="{D4194EEA-02CF-614A-B0B1-EA12FF7D7971}"/>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5F5051A6-6176-8242-8EBB-6BEF51D86446}"/>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E4CAC17-D90A-EB43-B51C-9DF4CE8DCB22}" type="slidenum">
              <a:rPr lang="es-ES" smtClean="0"/>
              <a:t>‹Nº›</a:t>
            </a:fld>
            <a:endParaRPr lang="es-ES"/>
          </a:p>
        </p:txBody>
      </p:sp>
    </p:spTree>
    <p:extLst>
      <p:ext uri="{BB962C8B-B14F-4D97-AF65-F5344CB8AC3E}">
        <p14:creationId xmlns:p14="http://schemas.microsoft.com/office/powerpoint/2010/main" val="470537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Contenidor de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BFE00D8-897A-4FBE-B827-6BFC3DF45B15}" type="datetimeFigureOut">
              <a:rPr lang="es-ES" smtClean="0"/>
              <a:pPr/>
              <a:t>21/11/2025</a:t>
            </a:fld>
            <a:endParaRPr lang="es-ES"/>
          </a:p>
        </p:txBody>
      </p:sp>
      <p:sp>
        <p:nvSpPr>
          <p:cNvPr id="4" name="Contenidor d'imatge de diapositiva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Contenidor de not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s-ES"/>
          </a:p>
        </p:txBody>
      </p:sp>
      <p:sp>
        <p:nvSpPr>
          <p:cNvPr id="6" name="Contenidor de peu de pàgina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7" name="Contenidor de número de diapos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6241A2E-028A-4DE5-ADD9-A0F0DA7D7BD7}" type="slidenum">
              <a:rPr lang="es-ES" smtClean="0"/>
              <a:pPr/>
              <a:t>‹Nº›</a:t>
            </a:fld>
            <a:endParaRPr lang="es-ES"/>
          </a:p>
        </p:txBody>
      </p:sp>
    </p:spTree>
    <p:extLst>
      <p:ext uri="{BB962C8B-B14F-4D97-AF65-F5344CB8AC3E}">
        <p14:creationId xmlns:p14="http://schemas.microsoft.com/office/powerpoint/2010/main" val="4184269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6241A2E-028A-4DE5-ADD9-A0F0DA7D7BD7}" type="slidenum">
              <a:rPr lang="es-ES" smtClean="0"/>
              <a:pPr/>
              <a:t>1</a:t>
            </a:fld>
            <a:endParaRPr lang="es-ES"/>
          </a:p>
        </p:txBody>
      </p:sp>
    </p:spTree>
    <p:extLst>
      <p:ext uri="{BB962C8B-B14F-4D97-AF65-F5344CB8AC3E}">
        <p14:creationId xmlns:p14="http://schemas.microsoft.com/office/powerpoint/2010/main" val="217763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6241A2E-028A-4DE5-ADD9-A0F0DA7D7BD7}" type="slidenum">
              <a:rPr lang="es-ES" smtClean="0"/>
              <a:pPr/>
              <a:t>43</a:t>
            </a:fld>
            <a:endParaRPr lang="es-ES"/>
          </a:p>
        </p:txBody>
      </p:sp>
    </p:spTree>
    <p:extLst>
      <p:ext uri="{BB962C8B-B14F-4D97-AF65-F5344CB8AC3E}">
        <p14:creationId xmlns:p14="http://schemas.microsoft.com/office/powerpoint/2010/main" val="3085743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2F0C6BD5-32B1-244D-B588-1AB0ACB91E10}" type="slidenum">
              <a:rPr lang="es-ES" smtClean="0"/>
              <a:t>45</a:t>
            </a:fld>
            <a:endParaRPr lang="es-ES"/>
          </a:p>
        </p:txBody>
      </p:sp>
    </p:spTree>
    <p:extLst>
      <p:ext uri="{BB962C8B-B14F-4D97-AF65-F5344CB8AC3E}">
        <p14:creationId xmlns:p14="http://schemas.microsoft.com/office/powerpoint/2010/main" val="110437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l-ES" dirty="0"/>
              <a:t>Actualizar la </a:t>
            </a:r>
            <a:r>
              <a:rPr lang="gl-ES" dirty="0" err="1"/>
              <a:t>luminosidad</a:t>
            </a:r>
            <a:r>
              <a:rPr lang="gl-ES" dirty="0"/>
              <a:t> </a:t>
            </a:r>
            <a:r>
              <a:rPr lang="gl-ES" dirty="0" err="1"/>
              <a:t>al</a:t>
            </a:r>
            <a:r>
              <a:rPr lang="gl-ES" dirty="0"/>
              <a:t> </a:t>
            </a:r>
            <a:r>
              <a:rPr lang="gl-ES" dirty="0" err="1"/>
              <a:t>middle</a:t>
            </a:r>
            <a:r>
              <a:rPr lang="gl-ES" dirty="0"/>
              <a:t> </a:t>
            </a:r>
            <a:r>
              <a:rPr lang="gl-ES" dirty="0" err="1"/>
              <a:t>scenario</a:t>
            </a:r>
            <a:r>
              <a:rPr lang="gl-ES" dirty="0"/>
              <a:t>  de </a:t>
            </a:r>
            <a:r>
              <a:rPr lang="gl-ES" dirty="0" err="1"/>
              <a:t>Peak</a:t>
            </a:r>
            <a:r>
              <a:rPr lang="gl-ES" dirty="0"/>
              <a:t> </a:t>
            </a:r>
            <a:r>
              <a:rPr lang="gl-ES" dirty="0" err="1"/>
              <a:t>luminosity</a:t>
            </a:r>
            <a:r>
              <a:rPr lang="gl-ES" dirty="0"/>
              <a:t> ~ 1.5x 10^34 cm-2 s-1 a 1.0x 10^34 cm-2 s-1 </a:t>
            </a:r>
          </a:p>
          <a:p>
            <a:r>
              <a:rPr lang="gl-ES" dirty="0"/>
              <a:t>Actualizar </a:t>
            </a:r>
            <a:r>
              <a:rPr lang="gl-ES" dirty="0" err="1"/>
              <a:t>timeline</a:t>
            </a:r>
            <a:endParaRPr lang="gl-ES" dirty="0"/>
          </a:p>
        </p:txBody>
      </p:sp>
      <p:sp>
        <p:nvSpPr>
          <p:cNvPr id="4" name="Slide Number Placeholder 3"/>
          <p:cNvSpPr>
            <a:spLocks noGrp="1"/>
          </p:cNvSpPr>
          <p:nvPr>
            <p:ph type="sldNum" sz="quarter" idx="5"/>
          </p:nvPr>
        </p:nvSpPr>
        <p:spPr/>
        <p:txBody>
          <a:bodyPr/>
          <a:lstStyle/>
          <a:p>
            <a:fld id="{30652DE2-6610-4F14-A3B5-238F2DCC5EFF}" type="slidenum">
              <a:rPr lang="en-US" smtClean="0"/>
              <a:t>48</a:t>
            </a:fld>
            <a:endParaRPr lang="en-US"/>
          </a:p>
        </p:txBody>
      </p:sp>
    </p:spTree>
    <p:extLst>
      <p:ext uri="{BB962C8B-B14F-4D97-AF65-F5344CB8AC3E}">
        <p14:creationId xmlns:p14="http://schemas.microsoft.com/office/powerpoint/2010/main" val="3571323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l-ES" dirty="0"/>
              <a:t>CORRECT</a:t>
            </a:r>
          </a:p>
        </p:txBody>
      </p:sp>
      <p:sp>
        <p:nvSpPr>
          <p:cNvPr id="4" name="Slide Number Placeholder 3"/>
          <p:cNvSpPr>
            <a:spLocks noGrp="1"/>
          </p:cNvSpPr>
          <p:nvPr>
            <p:ph type="sldNum" sz="quarter" idx="5"/>
          </p:nvPr>
        </p:nvSpPr>
        <p:spPr/>
        <p:txBody>
          <a:bodyPr/>
          <a:lstStyle/>
          <a:p>
            <a:fld id="{30652DE2-6610-4F14-A3B5-238F2DCC5EFF}" type="slidenum">
              <a:rPr lang="en-US" smtClean="0"/>
              <a:t>49</a:t>
            </a:fld>
            <a:endParaRPr lang="en-US"/>
          </a:p>
        </p:txBody>
      </p:sp>
    </p:spTree>
    <p:extLst>
      <p:ext uri="{BB962C8B-B14F-4D97-AF65-F5344CB8AC3E}">
        <p14:creationId xmlns:p14="http://schemas.microsoft.com/office/powerpoint/2010/main" val="2417321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E3F5B-DE8D-503F-5A9E-E0E392EC1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0D0B0-C252-59D0-E085-F4C1496A6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D632E-78A7-693D-750E-02EE203C957A}"/>
              </a:ext>
            </a:extLst>
          </p:cNvPr>
          <p:cNvSpPr>
            <a:spLocks noGrp="1"/>
          </p:cNvSpPr>
          <p:nvPr>
            <p:ph type="body" idx="1"/>
          </p:nvPr>
        </p:nvSpPr>
        <p:spPr/>
        <p:txBody>
          <a:bodyPr/>
          <a:lstStyle/>
          <a:p>
            <a:r>
              <a:rPr lang="gl-ES" dirty="0" err="1"/>
              <a:t>According</a:t>
            </a:r>
            <a:r>
              <a:rPr lang="gl-ES" dirty="0"/>
              <a:t> to LHCb </a:t>
            </a:r>
            <a:r>
              <a:rPr lang="gl-ES" dirty="0" err="1"/>
              <a:t>Scoping</a:t>
            </a:r>
            <a:r>
              <a:rPr lang="gl-ES" dirty="0"/>
              <a:t> </a:t>
            </a:r>
            <a:r>
              <a:rPr lang="gl-ES" dirty="0" err="1"/>
              <a:t>document</a:t>
            </a:r>
            <a:r>
              <a:rPr lang="gl-ES" dirty="0"/>
              <a:t> </a:t>
            </a:r>
            <a:r>
              <a:rPr lang="gl-ES" dirty="0" err="1"/>
              <a:t>most</a:t>
            </a:r>
            <a:r>
              <a:rPr lang="gl-ES" dirty="0"/>
              <a:t> </a:t>
            </a:r>
            <a:r>
              <a:rPr lang="gl-ES" dirty="0" err="1"/>
              <a:t>likely</a:t>
            </a:r>
            <a:r>
              <a:rPr lang="gl-ES" dirty="0"/>
              <a:t> </a:t>
            </a:r>
            <a:r>
              <a:rPr lang="gl-ES" dirty="0" err="1"/>
              <a:t>will</a:t>
            </a:r>
            <a:r>
              <a:rPr lang="gl-ES" dirty="0"/>
              <a:t> </a:t>
            </a:r>
            <a:r>
              <a:rPr lang="gl-ES" dirty="0" err="1"/>
              <a:t>go</a:t>
            </a:r>
            <a:r>
              <a:rPr lang="gl-ES" dirty="0"/>
              <a:t> </a:t>
            </a:r>
            <a:r>
              <a:rPr lang="gl-ES" dirty="0" err="1"/>
              <a:t>with</a:t>
            </a:r>
            <a:r>
              <a:rPr lang="gl-ES" dirty="0"/>
              <a:t> </a:t>
            </a:r>
            <a:r>
              <a:rPr lang="gl-ES" dirty="0" err="1"/>
              <a:t>middle</a:t>
            </a:r>
            <a:r>
              <a:rPr lang="gl-ES" dirty="0"/>
              <a:t> </a:t>
            </a:r>
            <a:r>
              <a:rPr lang="gl-ES" dirty="0" err="1"/>
              <a:t>scenario</a:t>
            </a:r>
            <a:r>
              <a:rPr lang="gl-ES" dirty="0"/>
              <a:t> </a:t>
            </a:r>
            <a:r>
              <a:rPr lang="gl-ES" dirty="0" err="1"/>
              <a:t>and</a:t>
            </a:r>
            <a:r>
              <a:rPr lang="gl-ES" dirty="0"/>
              <a:t> the </a:t>
            </a:r>
            <a:r>
              <a:rPr lang="gl-ES" dirty="0" err="1"/>
              <a:t>parameters</a:t>
            </a:r>
            <a:r>
              <a:rPr lang="gl-ES" dirty="0"/>
              <a:t> </a:t>
            </a:r>
            <a:r>
              <a:rPr lang="gl-ES" dirty="0" err="1"/>
              <a:t>still</a:t>
            </a:r>
            <a:r>
              <a:rPr lang="gl-ES" dirty="0"/>
              <a:t> to be </a:t>
            </a:r>
            <a:r>
              <a:rPr lang="gl-ES" dirty="0" err="1"/>
              <a:t>defined</a:t>
            </a:r>
            <a:r>
              <a:rPr lang="gl-ES" dirty="0"/>
              <a:t> Use </a:t>
            </a:r>
            <a:r>
              <a:rPr lang="gl-ES" dirty="0" err="1"/>
              <a:t>Fig</a:t>
            </a:r>
            <a:r>
              <a:rPr lang="gl-ES" dirty="0"/>
              <a:t> 42</a:t>
            </a:r>
            <a:br>
              <a:rPr lang="gl-ES" dirty="0"/>
            </a:br>
            <a:r>
              <a:rPr lang="gl-ES" dirty="0" err="1"/>
              <a:t>Scoping</a:t>
            </a:r>
            <a:r>
              <a:rPr lang="gl-ES" dirty="0"/>
              <a:t> </a:t>
            </a:r>
            <a:r>
              <a:rPr lang="gl-ES" dirty="0" err="1"/>
              <a:t>document</a:t>
            </a:r>
            <a:endParaRPr lang="gl-ES" dirty="0"/>
          </a:p>
        </p:txBody>
      </p:sp>
      <p:sp>
        <p:nvSpPr>
          <p:cNvPr id="4" name="Slide Number Placeholder 3">
            <a:extLst>
              <a:ext uri="{FF2B5EF4-FFF2-40B4-BE49-F238E27FC236}">
                <a16:creationId xmlns:a16="http://schemas.microsoft.com/office/drawing/2014/main" id="{089EE77C-98C2-52BA-2470-D7B3408051CB}"/>
              </a:ext>
            </a:extLst>
          </p:cNvPr>
          <p:cNvSpPr>
            <a:spLocks noGrp="1"/>
          </p:cNvSpPr>
          <p:nvPr>
            <p:ph type="sldNum" sz="quarter" idx="5"/>
          </p:nvPr>
        </p:nvSpPr>
        <p:spPr/>
        <p:txBody>
          <a:bodyPr/>
          <a:lstStyle/>
          <a:p>
            <a:fld id="{30652DE2-6610-4F14-A3B5-238F2DCC5EFF}" type="slidenum">
              <a:rPr lang="en-US" smtClean="0"/>
              <a:t>50</a:t>
            </a:fld>
            <a:endParaRPr lang="en-US"/>
          </a:p>
        </p:txBody>
      </p:sp>
    </p:spTree>
    <p:extLst>
      <p:ext uri="{BB962C8B-B14F-4D97-AF65-F5344CB8AC3E}">
        <p14:creationId xmlns:p14="http://schemas.microsoft.com/office/powerpoint/2010/main" val="326212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l-ES" dirty="0"/>
              <a:t>NEW SLIDE  </a:t>
            </a:r>
          </a:p>
        </p:txBody>
      </p:sp>
      <p:sp>
        <p:nvSpPr>
          <p:cNvPr id="4" name="Slide Number Placeholder 3"/>
          <p:cNvSpPr>
            <a:spLocks noGrp="1"/>
          </p:cNvSpPr>
          <p:nvPr>
            <p:ph type="sldNum" sz="quarter" idx="5"/>
          </p:nvPr>
        </p:nvSpPr>
        <p:spPr/>
        <p:txBody>
          <a:bodyPr/>
          <a:lstStyle/>
          <a:p>
            <a:fld id="{30652DE2-6610-4F14-A3B5-238F2DCC5EFF}" type="slidenum">
              <a:rPr lang="en-US" smtClean="0"/>
              <a:t>51</a:t>
            </a:fld>
            <a:endParaRPr lang="en-US"/>
          </a:p>
        </p:txBody>
      </p:sp>
    </p:spTree>
    <p:extLst>
      <p:ext uri="{BB962C8B-B14F-4D97-AF65-F5344CB8AC3E}">
        <p14:creationId xmlns:p14="http://schemas.microsoft.com/office/powerpoint/2010/main" val="365668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a5755cbf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a5755cbf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1C009-F2F0-42F2-A62E-72B3EFCF812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06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1C009-F2F0-42F2-A62E-72B3EFCF812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48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1C009-F2F0-42F2-A62E-72B3EFCF812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08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6241A2E-028A-4DE5-ADD9-A0F0DA7D7BD7}" type="slidenum">
              <a:rPr lang="es-ES" smtClean="0"/>
              <a:pPr/>
              <a:t>9</a:t>
            </a:fld>
            <a:endParaRPr lang="es-ES"/>
          </a:p>
        </p:txBody>
      </p:sp>
    </p:spTree>
    <p:extLst>
      <p:ext uri="{BB962C8B-B14F-4D97-AF65-F5344CB8AC3E}">
        <p14:creationId xmlns:p14="http://schemas.microsoft.com/office/powerpoint/2010/main" val="1007347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1C009-F2F0-42F2-A62E-72B3EFCF812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572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1C009-F2F0-42F2-A62E-72B3EFCF812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810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9E50BF3B-C107-2A6E-C650-CD7080245BF0}"/>
            </a:ext>
          </a:extLst>
        </p:cNvPr>
        <p:cNvGrpSpPr/>
        <p:nvPr/>
      </p:nvGrpSpPr>
      <p:grpSpPr>
        <a:xfrm>
          <a:off x="0" y="0"/>
          <a:ext cx="0" cy="0"/>
          <a:chOff x="0" y="0"/>
          <a:chExt cx="0" cy="0"/>
        </a:xfrm>
      </p:grpSpPr>
      <p:sp>
        <p:nvSpPr>
          <p:cNvPr id="71" name="Google Shape;71;p:notes">
            <a:extLst>
              <a:ext uri="{FF2B5EF4-FFF2-40B4-BE49-F238E27FC236}">
                <a16:creationId xmlns:a16="http://schemas.microsoft.com/office/drawing/2014/main" id="{69990924-27A2-3386-7346-8737A7902F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p:notes">
            <a:extLst>
              <a:ext uri="{FF2B5EF4-FFF2-40B4-BE49-F238E27FC236}">
                <a16:creationId xmlns:a16="http://schemas.microsoft.com/office/drawing/2014/main" id="{4B2BCDA8-FF67-2C7B-06D4-EE3ABE4A7C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931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ECBED-C9E7-9A40-754A-2189F6D8B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23189-D382-5440-3FAE-FBA358270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7734D-32FB-B1A1-FD94-7F02A95876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A96D945-5EE7-0C16-9935-5F392CBBA80D}"/>
              </a:ext>
            </a:extLst>
          </p:cNvPr>
          <p:cNvSpPr>
            <a:spLocks noGrp="1"/>
          </p:cNvSpPr>
          <p:nvPr>
            <p:ph type="sldNum" sz="quarter" idx="5"/>
          </p:nvPr>
        </p:nvSpPr>
        <p:spPr/>
        <p:txBody>
          <a:bodyPr/>
          <a:lstStyle/>
          <a:p>
            <a:pPr rtl="0"/>
            <a:fld id="{3CFA0038-7055-434C-B6C4-B8C69565C600}" type="slidenum">
              <a:rPr lang="en-GB" noProof="0" smtClean="0"/>
              <a:t>64</a:t>
            </a:fld>
            <a:endParaRPr lang="en-GB" noProof="0" dirty="0"/>
          </a:p>
        </p:txBody>
      </p:sp>
    </p:spTree>
    <p:extLst>
      <p:ext uri="{BB962C8B-B14F-4D97-AF65-F5344CB8AC3E}">
        <p14:creationId xmlns:p14="http://schemas.microsoft.com/office/powerpoint/2010/main" val="1225613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072be389a4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072be389a4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9869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66</a:t>
            </a:fld>
            <a:endParaRPr lang="en-GB"/>
          </a:p>
        </p:txBody>
      </p:sp>
    </p:spTree>
    <p:extLst>
      <p:ext uri="{BB962C8B-B14F-4D97-AF65-F5344CB8AC3E}">
        <p14:creationId xmlns:p14="http://schemas.microsoft.com/office/powerpoint/2010/main" val="3852316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1C009-F2F0-42F2-A62E-72B3EFCF812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691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1C009-F2F0-42F2-A62E-72B3EFCF812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747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1C009-F2F0-42F2-A62E-72B3EFCF812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71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3CFA0038-7055-434C-B6C4-B8C69565C600}" type="slidenum">
              <a:rPr lang="en-GB" noProof="0" smtClean="0"/>
              <a:t>15</a:t>
            </a:fld>
            <a:endParaRPr lang="en-GB" noProof="0" dirty="0"/>
          </a:p>
        </p:txBody>
      </p:sp>
    </p:spTree>
    <p:extLst>
      <p:ext uri="{BB962C8B-B14F-4D97-AF65-F5344CB8AC3E}">
        <p14:creationId xmlns:p14="http://schemas.microsoft.com/office/powerpoint/2010/main" val="1126319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1C009-F2F0-42F2-A62E-72B3EFCF812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307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66241A2E-028A-4DE5-ADD9-A0F0DA7D7BD7}" type="slidenum">
              <a:rPr lang="es-ES" smtClean="0"/>
              <a:pPr/>
              <a:t>73</a:t>
            </a:fld>
            <a:endParaRPr lang="es-ES"/>
          </a:p>
        </p:txBody>
      </p:sp>
    </p:spTree>
    <p:extLst>
      <p:ext uri="{BB962C8B-B14F-4D97-AF65-F5344CB8AC3E}">
        <p14:creationId xmlns:p14="http://schemas.microsoft.com/office/powerpoint/2010/main" val="485491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a:xfrm>
            <a:off x="3884613" y="8685213"/>
            <a:ext cx="2971800" cy="458787"/>
          </a:xfrm>
        </p:spPr>
        <p:txBody>
          <a:bodyPr rtlCol="0"/>
          <a:lstStyle/>
          <a:p>
            <a:pPr rtl="0"/>
            <a:fld id="{3CFA0038-7055-434C-B6C4-B8C69565C600}" type="slidenum">
              <a:rPr lang="en-GB" smtClean="0"/>
              <a:t>75</a:t>
            </a:fld>
            <a:endParaRPr lang="en-GB" dirty="0"/>
          </a:p>
        </p:txBody>
      </p:sp>
    </p:spTree>
    <p:extLst>
      <p:ext uri="{BB962C8B-B14F-4D97-AF65-F5344CB8AC3E}">
        <p14:creationId xmlns:p14="http://schemas.microsoft.com/office/powerpoint/2010/main" val="3249664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ECBED-C9E7-9A40-754A-2189F6D8B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23189-D382-5440-3FAE-FBA358270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7734D-32FB-B1A1-FD94-7F02A95876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A96D945-5EE7-0C16-9935-5F392CBBA80D}"/>
              </a:ext>
            </a:extLst>
          </p:cNvPr>
          <p:cNvSpPr>
            <a:spLocks noGrp="1"/>
          </p:cNvSpPr>
          <p:nvPr>
            <p:ph type="sldNum" sz="quarter" idx="5"/>
          </p:nvPr>
        </p:nvSpPr>
        <p:spPr/>
        <p:txBody>
          <a:bodyPr/>
          <a:lstStyle/>
          <a:p>
            <a:pPr rtl="0"/>
            <a:fld id="{3CFA0038-7055-434C-B6C4-B8C69565C600}" type="slidenum">
              <a:rPr lang="en-GB" noProof="0" smtClean="0"/>
              <a:t>76</a:t>
            </a:fld>
            <a:endParaRPr lang="en-GB" noProof="0" dirty="0"/>
          </a:p>
        </p:txBody>
      </p:sp>
    </p:spTree>
    <p:extLst>
      <p:ext uri="{BB962C8B-B14F-4D97-AF65-F5344CB8AC3E}">
        <p14:creationId xmlns:p14="http://schemas.microsoft.com/office/powerpoint/2010/main" val="1026098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072be389a4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072be389a4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43dceee12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43dceee12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Good afternoon. In this presentation I will summarize the current status of the 3D and LGAD productions at CNM for </a:t>
            </a:r>
            <a:r>
              <a:rPr lang="en-GB" sz="1200" kern="1200" dirty="0" err="1">
                <a:solidFill>
                  <a:schemeClr val="tx1"/>
                </a:solidFill>
                <a:effectLst/>
                <a:latin typeface="+mn-lt"/>
                <a:ea typeface="+mn-ea"/>
                <a:cs typeface="+mn-cs"/>
              </a:rPr>
              <a:t>AidaInnova</a:t>
            </a:r>
            <a:r>
              <a:rPr lang="en-GB" sz="1200" kern="1200" dirty="0">
                <a:solidFill>
                  <a:schemeClr val="tx1"/>
                </a:solidFill>
                <a:effectLst/>
                <a:latin typeface="+mn-lt"/>
                <a:ea typeface="+mn-ea"/>
                <a:cs typeface="+mn-cs"/>
              </a:rPr>
              <a:t> Project. Some of these works are also done in the framework of the CERN RD50 Collaboration.</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6CD9190-82B4-4350-AE6F-EEB445E54672}" type="slidenum">
              <a:rPr lang="en-GB" smtClean="0"/>
              <a:t>83</a:t>
            </a:fld>
            <a:endParaRPr lang="en-GB"/>
          </a:p>
        </p:txBody>
      </p:sp>
    </p:spTree>
    <p:extLst>
      <p:ext uri="{BB962C8B-B14F-4D97-AF65-F5344CB8AC3E}">
        <p14:creationId xmlns:p14="http://schemas.microsoft.com/office/powerpoint/2010/main" val="3811577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84</a:t>
            </a:fld>
            <a:endParaRPr lang="en-GB"/>
          </a:p>
        </p:txBody>
      </p:sp>
    </p:spTree>
    <p:extLst>
      <p:ext uri="{BB962C8B-B14F-4D97-AF65-F5344CB8AC3E}">
        <p14:creationId xmlns:p14="http://schemas.microsoft.com/office/powerpoint/2010/main" val="1151598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85</a:t>
            </a:fld>
            <a:endParaRPr lang="en-GB"/>
          </a:p>
        </p:txBody>
      </p:sp>
    </p:spTree>
    <p:extLst>
      <p:ext uri="{BB962C8B-B14F-4D97-AF65-F5344CB8AC3E}">
        <p14:creationId xmlns:p14="http://schemas.microsoft.com/office/powerpoint/2010/main" val="49842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86</a:t>
            </a:fld>
            <a:endParaRPr lang="en-GB"/>
          </a:p>
        </p:txBody>
      </p:sp>
    </p:spTree>
    <p:extLst>
      <p:ext uri="{BB962C8B-B14F-4D97-AF65-F5344CB8AC3E}">
        <p14:creationId xmlns:p14="http://schemas.microsoft.com/office/powerpoint/2010/main" val="201153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30652DE2-6610-4F14-A3B5-238F2DCC5EFF}" type="slidenum">
              <a:rPr lang="en-US" smtClean="0"/>
              <a:t>18</a:t>
            </a:fld>
            <a:endParaRPr lang="en-US"/>
          </a:p>
        </p:txBody>
      </p:sp>
    </p:spTree>
    <p:extLst>
      <p:ext uri="{BB962C8B-B14F-4D97-AF65-F5344CB8AC3E}">
        <p14:creationId xmlns:p14="http://schemas.microsoft.com/office/powerpoint/2010/main" val="1863080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87</a:t>
            </a:fld>
            <a:endParaRPr lang="en-GB"/>
          </a:p>
        </p:txBody>
      </p:sp>
    </p:spTree>
    <p:extLst>
      <p:ext uri="{BB962C8B-B14F-4D97-AF65-F5344CB8AC3E}">
        <p14:creationId xmlns:p14="http://schemas.microsoft.com/office/powerpoint/2010/main" val="255504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88</a:t>
            </a:fld>
            <a:endParaRPr lang="en-GB"/>
          </a:p>
        </p:txBody>
      </p:sp>
    </p:spTree>
    <p:extLst>
      <p:ext uri="{BB962C8B-B14F-4D97-AF65-F5344CB8AC3E}">
        <p14:creationId xmlns:p14="http://schemas.microsoft.com/office/powerpoint/2010/main" val="2879567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89</a:t>
            </a:fld>
            <a:endParaRPr lang="en-GB"/>
          </a:p>
        </p:txBody>
      </p:sp>
    </p:spTree>
    <p:extLst>
      <p:ext uri="{BB962C8B-B14F-4D97-AF65-F5344CB8AC3E}">
        <p14:creationId xmlns:p14="http://schemas.microsoft.com/office/powerpoint/2010/main" val="3912737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90</a:t>
            </a:fld>
            <a:endParaRPr lang="en-GB"/>
          </a:p>
        </p:txBody>
      </p:sp>
    </p:spTree>
    <p:extLst>
      <p:ext uri="{BB962C8B-B14F-4D97-AF65-F5344CB8AC3E}">
        <p14:creationId xmlns:p14="http://schemas.microsoft.com/office/powerpoint/2010/main" val="31318278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91</a:t>
            </a:fld>
            <a:endParaRPr lang="en-GB"/>
          </a:p>
        </p:txBody>
      </p:sp>
    </p:spTree>
    <p:extLst>
      <p:ext uri="{BB962C8B-B14F-4D97-AF65-F5344CB8AC3E}">
        <p14:creationId xmlns:p14="http://schemas.microsoft.com/office/powerpoint/2010/main" val="1776525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92</a:t>
            </a:fld>
            <a:endParaRPr lang="en-GB"/>
          </a:p>
        </p:txBody>
      </p:sp>
    </p:spTree>
    <p:extLst>
      <p:ext uri="{BB962C8B-B14F-4D97-AF65-F5344CB8AC3E}">
        <p14:creationId xmlns:p14="http://schemas.microsoft.com/office/powerpoint/2010/main" val="3237781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93</a:t>
            </a:fld>
            <a:endParaRPr lang="en-GB"/>
          </a:p>
        </p:txBody>
      </p:sp>
    </p:spTree>
    <p:extLst>
      <p:ext uri="{BB962C8B-B14F-4D97-AF65-F5344CB8AC3E}">
        <p14:creationId xmlns:p14="http://schemas.microsoft.com/office/powerpoint/2010/main" val="30629327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C14C0-4B22-2E22-81EC-BD9FB4A68FB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1D041B6-CC71-6D0E-79F0-FB9301A52AF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8AE8562-D68C-50E8-E5E7-8C56C7583525}"/>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58F3E6C0-5C8F-5937-2B39-7110D71A53A7}"/>
              </a:ext>
            </a:extLst>
          </p:cNvPr>
          <p:cNvSpPr>
            <a:spLocks noGrp="1"/>
          </p:cNvSpPr>
          <p:nvPr>
            <p:ph type="sldNum" sz="quarter" idx="10"/>
          </p:nvPr>
        </p:nvSpPr>
        <p:spPr/>
        <p:txBody>
          <a:bodyPr/>
          <a:lstStyle/>
          <a:p>
            <a:fld id="{46CD9190-82B4-4350-AE6F-EEB445E54672}" type="slidenum">
              <a:rPr lang="en-GB" smtClean="0"/>
              <a:t>94</a:t>
            </a:fld>
            <a:endParaRPr lang="en-GB"/>
          </a:p>
        </p:txBody>
      </p:sp>
    </p:spTree>
    <p:extLst>
      <p:ext uri="{BB962C8B-B14F-4D97-AF65-F5344CB8AC3E}">
        <p14:creationId xmlns:p14="http://schemas.microsoft.com/office/powerpoint/2010/main" val="2873946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7347B-16BC-CF54-0A85-320FE491B76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C09A2BF-1999-81CA-922C-E888CA9B5A2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98781C3-02C9-247C-B4BB-F316B22D194B}"/>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5D5AADD8-3A78-AD91-DA6F-7B913DA95203}"/>
              </a:ext>
            </a:extLst>
          </p:cNvPr>
          <p:cNvSpPr>
            <a:spLocks noGrp="1"/>
          </p:cNvSpPr>
          <p:nvPr>
            <p:ph type="sldNum" sz="quarter" idx="10"/>
          </p:nvPr>
        </p:nvSpPr>
        <p:spPr/>
        <p:txBody>
          <a:bodyPr/>
          <a:lstStyle/>
          <a:p>
            <a:fld id="{46CD9190-82B4-4350-AE6F-EEB445E54672}" type="slidenum">
              <a:rPr lang="en-GB" smtClean="0"/>
              <a:t>95</a:t>
            </a:fld>
            <a:endParaRPr lang="en-GB"/>
          </a:p>
        </p:txBody>
      </p:sp>
    </p:spTree>
    <p:extLst>
      <p:ext uri="{BB962C8B-B14F-4D97-AF65-F5344CB8AC3E}">
        <p14:creationId xmlns:p14="http://schemas.microsoft.com/office/powerpoint/2010/main" val="31078399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96</a:t>
            </a:fld>
            <a:endParaRPr lang="en-GB"/>
          </a:p>
        </p:txBody>
      </p:sp>
    </p:spTree>
    <p:extLst>
      <p:ext uri="{BB962C8B-B14F-4D97-AF65-F5344CB8AC3E}">
        <p14:creationId xmlns:p14="http://schemas.microsoft.com/office/powerpoint/2010/main" val="402595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7295B57-4DBB-43A7-ACC4-84A3FE05D7EB}" type="slidenum">
              <a:rPr lang="es-ES" smtClean="0"/>
              <a:t>19</a:t>
            </a:fld>
            <a:endParaRPr lang="es-ES"/>
          </a:p>
        </p:txBody>
      </p:sp>
    </p:spTree>
    <p:extLst>
      <p:ext uri="{BB962C8B-B14F-4D97-AF65-F5344CB8AC3E}">
        <p14:creationId xmlns:p14="http://schemas.microsoft.com/office/powerpoint/2010/main" val="1242978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97</a:t>
            </a:fld>
            <a:endParaRPr lang="en-GB"/>
          </a:p>
        </p:txBody>
      </p:sp>
    </p:spTree>
    <p:extLst>
      <p:ext uri="{BB962C8B-B14F-4D97-AF65-F5344CB8AC3E}">
        <p14:creationId xmlns:p14="http://schemas.microsoft.com/office/powerpoint/2010/main" val="335005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In order to overcome the small signal, avalanche</a:t>
            </a:r>
            <a:r>
              <a:rPr lang="en-GB" baseline="0" dirty="0"/>
              <a:t> photo-diodes were proposed. In this case, a p-doped layer is diffused underneath the n+ to create a high electric region. Electron/hole pairs created in the bulk of the detector will pass through this region and they will be accelerated, creating more electron hole pairs and achieving the multiplication mechanism. Then, a higher signal is observed. Typically, these detectors have a gain of 100. The APD works in three different modes. Before the p-type layer is depleted there is no gain. Then, it works in linear mode until it reaches the breakdown and works in Geiger mode. For HEP is more interesting to work in linear mode. Gain is calculated by dividing the total charge of the APD between the charge of a </a:t>
            </a:r>
            <a:r>
              <a:rPr lang="en-GB" baseline="0" dirty="0" err="1"/>
              <a:t>PiN</a:t>
            </a:r>
            <a:r>
              <a:rPr lang="en-GB" baseline="0" dirty="0"/>
              <a:t> diode. </a:t>
            </a:r>
          </a:p>
          <a:p>
            <a:r>
              <a:rPr lang="en-GB" baseline="0" dirty="0"/>
              <a:t>The drawback of this detector is the high noise produced by the high gain, so the signal to noise ratio is high.</a:t>
            </a:r>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98</a:t>
            </a:fld>
            <a:endParaRPr lang="en-GB"/>
          </a:p>
        </p:txBody>
      </p:sp>
    </p:spTree>
    <p:extLst>
      <p:ext uri="{BB962C8B-B14F-4D97-AF65-F5344CB8AC3E}">
        <p14:creationId xmlns:p14="http://schemas.microsoft.com/office/powerpoint/2010/main" val="39996109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1C009-F2F0-42F2-A62E-72B3EFCF812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809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500EE-2E43-4F88-F3D1-BC20FA6CC80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164ABAC-97D5-68A7-5004-E072ED1FBD3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B5092A3-B27A-63CC-2242-18AA9BB31448}"/>
              </a:ext>
            </a:extLst>
          </p:cNvPr>
          <p:cNvSpPr>
            <a:spLocks noGrp="1"/>
          </p:cNvSpPr>
          <p:nvPr>
            <p:ph type="body" idx="1"/>
          </p:nvPr>
        </p:nvSpPr>
        <p:spPr/>
        <p:txBody>
          <a:bodyPr/>
          <a:lstStyle/>
          <a:p>
            <a:endParaRPr lang="en-GB" dirty="0"/>
          </a:p>
        </p:txBody>
      </p:sp>
      <p:sp>
        <p:nvSpPr>
          <p:cNvPr id="4" name="Marcador de número de diapositiva 3">
            <a:extLst>
              <a:ext uri="{FF2B5EF4-FFF2-40B4-BE49-F238E27FC236}">
                <a16:creationId xmlns:a16="http://schemas.microsoft.com/office/drawing/2014/main" id="{B3F71D41-5811-0C13-840A-214FFF860B7D}"/>
              </a:ext>
            </a:extLst>
          </p:cNvPr>
          <p:cNvSpPr>
            <a:spLocks noGrp="1"/>
          </p:cNvSpPr>
          <p:nvPr>
            <p:ph type="sldNum" sz="quarter" idx="10"/>
          </p:nvPr>
        </p:nvSpPr>
        <p:spPr/>
        <p:txBody>
          <a:bodyPr/>
          <a:lstStyle/>
          <a:p>
            <a:fld id="{46CD9190-82B4-4350-AE6F-EEB445E54672}" type="slidenum">
              <a:rPr lang="en-GB" smtClean="0"/>
              <a:t>24</a:t>
            </a:fld>
            <a:endParaRPr lang="en-GB"/>
          </a:p>
        </p:txBody>
      </p:sp>
    </p:spTree>
    <p:extLst>
      <p:ext uri="{BB962C8B-B14F-4D97-AF65-F5344CB8AC3E}">
        <p14:creationId xmlns:p14="http://schemas.microsoft.com/office/powerpoint/2010/main" val="578781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6CD9190-82B4-4350-AE6F-EEB445E54672}" type="slidenum">
              <a:rPr lang="en-GB" smtClean="0"/>
              <a:t>25</a:t>
            </a:fld>
            <a:endParaRPr lang="en-GB"/>
          </a:p>
        </p:txBody>
      </p:sp>
    </p:spTree>
    <p:extLst>
      <p:ext uri="{BB962C8B-B14F-4D97-AF65-F5344CB8AC3E}">
        <p14:creationId xmlns:p14="http://schemas.microsoft.com/office/powerpoint/2010/main" val="2184860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6241A2E-028A-4DE5-ADD9-A0F0DA7D7BD7}" type="slidenum">
              <a:rPr lang="es-ES" smtClean="0"/>
              <a:pPr/>
              <a:t>34</a:t>
            </a:fld>
            <a:endParaRPr lang="es-ES"/>
          </a:p>
        </p:txBody>
      </p:sp>
    </p:spTree>
    <p:extLst>
      <p:ext uri="{BB962C8B-B14F-4D97-AF65-F5344CB8AC3E}">
        <p14:creationId xmlns:p14="http://schemas.microsoft.com/office/powerpoint/2010/main" val="947987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6241A2E-028A-4DE5-ADD9-A0F0DA7D7BD7}" type="slidenum">
              <a:rPr lang="es-ES" smtClean="0"/>
              <a:pPr/>
              <a:t>41</a:t>
            </a:fld>
            <a:endParaRPr lang="es-ES"/>
          </a:p>
        </p:txBody>
      </p:sp>
    </p:spTree>
    <p:extLst>
      <p:ext uri="{BB962C8B-B14F-4D97-AF65-F5344CB8AC3E}">
        <p14:creationId xmlns:p14="http://schemas.microsoft.com/office/powerpoint/2010/main" val="725651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ortada">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1BE0F4A-F782-AC4E-928D-9838E6EBF3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384"/>
            <a:ext cx="12360696" cy="6912768"/>
          </a:xfrm>
          <a:prstGeom prst="rect">
            <a:avLst/>
          </a:prstGeom>
        </p:spPr>
      </p:pic>
      <p:sp>
        <p:nvSpPr>
          <p:cNvPr id="8" name="Rectángulo 7">
            <a:extLst>
              <a:ext uri="{FF2B5EF4-FFF2-40B4-BE49-F238E27FC236}">
                <a16:creationId xmlns:a16="http://schemas.microsoft.com/office/drawing/2014/main" id="{0301C2A9-B761-5B48-B12D-241559C6CEC0}"/>
              </a:ext>
            </a:extLst>
          </p:cNvPr>
          <p:cNvSpPr/>
          <p:nvPr userDrawn="1"/>
        </p:nvSpPr>
        <p:spPr>
          <a:xfrm>
            <a:off x="0" y="-27384"/>
            <a:ext cx="12360696" cy="6912768"/>
          </a:xfrm>
          <a:prstGeom prst="rect">
            <a:avLst/>
          </a:prstGeom>
          <a:gradFill>
            <a:gsLst>
              <a:gs pos="100000">
                <a:schemeClr val="bg1">
                  <a:alpha val="0"/>
                </a:schemeClr>
              </a:gs>
              <a:gs pos="22000">
                <a:srgbClr val="0049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3" name="Rectángulo 12">
            <a:extLst>
              <a:ext uri="{FF2B5EF4-FFF2-40B4-BE49-F238E27FC236}">
                <a16:creationId xmlns:a16="http://schemas.microsoft.com/office/drawing/2014/main" id="{3BEC800B-E85E-8844-96DE-14807642C090}"/>
              </a:ext>
            </a:extLst>
          </p:cNvPr>
          <p:cNvSpPr/>
          <p:nvPr userDrawn="1"/>
        </p:nvSpPr>
        <p:spPr>
          <a:xfrm>
            <a:off x="774876" y="3814372"/>
            <a:ext cx="234258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4" name="Rectangle 1">
            <a:extLst>
              <a:ext uri="{FF2B5EF4-FFF2-40B4-BE49-F238E27FC236}">
                <a16:creationId xmlns:a16="http://schemas.microsoft.com/office/drawing/2014/main" id="{275137CE-BB1C-EC4B-BD8D-F3A35541134B}"/>
              </a:ext>
            </a:extLst>
          </p:cNvPr>
          <p:cNvSpPr/>
          <p:nvPr userDrawn="1"/>
        </p:nvSpPr>
        <p:spPr>
          <a:xfrm>
            <a:off x="8400256" y="6021292"/>
            <a:ext cx="3182144" cy="338554"/>
          </a:xfrm>
          <a:prstGeom prst="rect">
            <a:avLst/>
          </a:prstGeom>
        </p:spPr>
        <p:txBody>
          <a:bodyPr wrap="square">
            <a:spAutoFit/>
          </a:bodyPr>
          <a:lstStyle/>
          <a:p>
            <a:pPr algn="r"/>
            <a:r>
              <a:rPr lang="es-ES" sz="1600" b="1" dirty="0">
                <a:solidFill>
                  <a:schemeClr val="bg1"/>
                </a:solidFill>
                <a:latin typeface="Arial" panose="020B0604020202020204" pitchFamily="34" charset="0"/>
                <a:cs typeface="Arial" panose="020B0604020202020204" pitchFamily="34" charset="0"/>
              </a:rPr>
              <a:t>www.imb-cnm.csic.es</a:t>
            </a:r>
          </a:p>
        </p:txBody>
      </p:sp>
      <p:sp>
        <p:nvSpPr>
          <p:cNvPr id="2" name="Títol 1"/>
          <p:cNvSpPr>
            <a:spLocks noGrp="1"/>
          </p:cNvSpPr>
          <p:nvPr>
            <p:ph type="ctrTitle"/>
          </p:nvPr>
        </p:nvSpPr>
        <p:spPr>
          <a:xfrm>
            <a:off x="609600" y="1556794"/>
            <a:ext cx="8846773" cy="1567580"/>
          </a:xfrm>
          <a:prstGeom prst="rect">
            <a:avLst/>
          </a:prstGeom>
        </p:spPr>
        <p:txBody>
          <a:bodyPr/>
          <a:lstStyle>
            <a:lvl1pPr algn="l">
              <a:defRPr sz="54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es-ES" dirty="0"/>
          </a:p>
        </p:txBody>
      </p:sp>
      <p:sp>
        <p:nvSpPr>
          <p:cNvPr id="3" name="Subtítol 2"/>
          <p:cNvSpPr>
            <a:spLocks noGrp="1"/>
          </p:cNvSpPr>
          <p:nvPr>
            <p:ph type="subTitle" idx="1"/>
          </p:nvPr>
        </p:nvSpPr>
        <p:spPr>
          <a:xfrm>
            <a:off x="609600" y="4005064"/>
            <a:ext cx="8846773" cy="1118200"/>
          </a:xfrm>
          <a:prstGeom prst="rect">
            <a:avLst/>
          </a:prstGeom>
        </p:spPr>
        <p:txBody>
          <a:bodyPr>
            <a:normAutofit/>
          </a:bodyPr>
          <a:lstStyle>
            <a:lvl1pPr marL="0" indent="0" algn="l">
              <a:buNone/>
              <a:defRPr sz="2800" i="1">
                <a:solidFill>
                  <a:schemeClr val="bg1"/>
                </a:solidFill>
                <a:latin typeface="Arial" panose="020B0604020202020204" pitchFamily="34" charset="0"/>
                <a:cs typeface="Arial" panose="020B0604020202020204"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fr-FR"/>
              <a:t>Modifiez le style des sous-titres du masque</a:t>
            </a:r>
            <a:endParaRPr lang="es-ES" dirty="0"/>
          </a:p>
        </p:txBody>
      </p:sp>
      <p:pic>
        <p:nvPicPr>
          <p:cNvPr id="11" name="Imagen 10">
            <a:extLst>
              <a:ext uri="{FF2B5EF4-FFF2-40B4-BE49-F238E27FC236}">
                <a16:creationId xmlns:a16="http://schemas.microsoft.com/office/drawing/2014/main" id="{3E778563-5C80-4F97-A01C-A729E24D99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4576" y="5157192"/>
            <a:ext cx="6858980" cy="775781"/>
          </a:xfrm>
          <a:prstGeom prst="rect">
            <a:avLst/>
          </a:prstGeom>
        </p:spPr>
      </p:pic>
      <p:pic>
        <p:nvPicPr>
          <p:cNvPr id="17" name="Imagen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72111" y="5966901"/>
            <a:ext cx="1543910" cy="756000"/>
          </a:xfrm>
          <a:prstGeom prst="rect">
            <a:avLst/>
          </a:prstGeom>
        </p:spPr>
      </p:pic>
      <p:pic>
        <p:nvPicPr>
          <p:cNvPr id="18" name="Gráfico 17">
            <a:extLst>
              <a:ext uri="{FF2B5EF4-FFF2-40B4-BE49-F238E27FC236}">
                <a16:creationId xmlns:a16="http://schemas.microsoft.com/office/drawing/2014/main" id="{4E5A2DEB-691C-4DED-8F8D-13821C45591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21873" y="5998529"/>
            <a:ext cx="1341051" cy="742332"/>
          </a:xfrm>
          <a:prstGeom prst="rect">
            <a:avLst/>
          </a:prstGeom>
        </p:spPr>
      </p:pic>
    </p:spTree>
    <p:extLst>
      <p:ext uri="{BB962C8B-B14F-4D97-AF65-F5344CB8AC3E}">
        <p14:creationId xmlns:p14="http://schemas.microsoft.com/office/powerpoint/2010/main" val="348592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F2E291-280E-11F9-B71C-EDA7B6EF85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D0A12B3-CFC8-92D2-5EA6-61A0D8572DF1}"/>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número de diapositiva 5">
            <a:extLst>
              <a:ext uri="{FF2B5EF4-FFF2-40B4-BE49-F238E27FC236}">
                <a16:creationId xmlns:a16="http://schemas.microsoft.com/office/drawing/2014/main" id="{7F09FD28-1404-D6A4-9FE4-45D4A0F6ED98}"/>
              </a:ext>
            </a:extLst>
          </p:cNvPr>
          <p:cNvSpPr>
            <a:spLocks noGrp="1"/>
          </p:cNvSpPr>
          <p:nvPr>
            <p:ph type="sldNum" sz="quarter" idx="12"/>
          </p:nvPr>
        </p:nvSpPr>
        <p:spPr/>
        <p:txBody>
          <a:bodyPr/>
          <a:lstStyle/>
          <a:p>
            <a:fld id="{02DA2103-7939-4021-9110-725F18FC8A59}" type="slidenum">
              <a:rPr lang="es-ES" smtClean="0"/>
              <a:t>‹Nº›</a:t>
            </a:fld>
            <a:endParaRPr lang="es-ES"/>
          </a:p>
        </p:txBody>
      </p:sp>
      <p:sp>
        <p:nvSpPr>
          <p:cNvPr id="8" name="Subtítulo 2">
            <a:extLst>
              <a:ext uri="{FF2B5EF4-FFF2-40B4-BE49-F238E27FC236}">
                <a16:creationId xmlns:a16="http://schemas.microsoft.com/office/drawing/2014/main" id="{43F8317C-03DD-0ADC-2817-914DCDD18FB2}"/>
              </a:ext>
            </a:extLst>
          </p:cNvPr>
          <p:cNvSpPr>
            <a:spLocks noGrp="1"/>
          </p:cNvSpPr>
          <p:nvPr>
            <p:ph type="subTitle" idx="13"/>
          </p:nvPr>
        </p:nvSpPr>
        <p:spPr>
          <a:xfrm>
            <a:off x="1074198" y="1073051"/>
            <a:ext cx="10043604" cy="375158"/>
          </a:xfrm>
        </p:spPr>
        <p:txBody>
          <a:bodyPr>
            <a:normAutofit/>
          </a:bodyPr>
          <a:lstStyle>
            <a:lvl1pPr marL="0" indent="0" algn="l">
              <a:buNone/>
              <a:defRPr sz="1400" b="1">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Tree>
    <p:extLst>
      <p:ext uri="{BB962C8B-B14F-4D97-AF65-F5344CB8AC3E}">
        <p14:creationId xmlns:p14="http://schemas.microsoft.com/office/powerpoint/2010/main" val="183432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624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rtlCol="0" anchor="t">
            <a:noAutofit/>
          </a:bodyPr>
          <a:lstStyle>
            <a:lvl1pPr marL="0" indent="0" algn="ctr">
              <a:buNone/>
              <a:defRPr/>
            </a:lvl1pPr>
          </a:lstStyle>
          <a:p>
            <a:pPr rtl="0"/>
            <a:r>
              <a:rPr lang="en-US" noProof="0"/>
              <a:t>Click icon to add picture</a:t>
            </a:r>
            <a:endParaRPr lang="en-GB" noProof="0"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rtlCol="0" anchor="b">
            <a:noAutofit/>
          </a:bodyPr>
          <a:lstStyle>
            <a:lvl1pPr>
              <a:defRPr sz="6000"/>
            </a:lvl1pPr>
          </a:lstStyle>
          <a:p>
            <a:pPr rtl="0"/>
            <a:r>
              <a:rPr lang="en-GB" noProof="0"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rtlCol="0">
            <a:normAutofit/>
          </a:bodyPr>
          <a:lstStyle>
            <a:lvl1pPr marL="0" indent="0">
              <a:buNone/>
              <a:defRPr sz="1600" spc="300"/>
            </a:lvl1pPr>
          </a:lstStyle>
          <a:p>
            <a:pPr lvl="0" rtl="0"/>
            <a:r>
              <a:rPr lang="en-GB" noProof="0" dirty="0"/>
              <a:t>WEBSITE GOES HERE</a:t>
            </a:r>
          </a:p>
        </p:txBody>
      </p:sp>
    </p:spTree>
    <p:extLst>
      <p:ext uri="{BB962C8B-B14F-4D97-AF65-F5344CB8AC3E}">
        <p14:creationId xmlns:p14="http://schemas.microsoft.com/office/powerpoint/2010/main" val="379279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apo Basica">
    <p:spTree>
      <p:nvGrpSpPr>
        <p:cNvPr id="1" name=""/>
        <p:cNvGrpSpPr/>
        <p:nvPr/>
      </p:nvGrpSpPr>
      <p:grpSpPr>
        <a:xfrm>
          <a:off x="0" y="0"/>
          <a:ext cx="0" cy="0"/>
          <a:chOff x="0" y="0"/>
          <a:chExt cx="0" cy="0"/>
        </a:xfrm>
      </p:grpSpPr>
      <p:sp>
        <p:nvSpPr>
          <p:cNvPr id="2" name="Títol 1"/>
          <p:cNvSpPr>
            <a:spLocks noGrp="1"/>
          </p:cNvSpPr>
          <p:nvPr>
            <p:ph type="title" hasCustomPrompt="1"/>
          </p:nvPr>
        </p:nvSpPr>
        <p:spPr>
          <a:xfrm>
            <a:off x="609600" y="1245024"/>
            <a:ext cx="10972800" cy="639763"/>
          </a:xfrm>
          <a:prstGeom prst="rect">
            <a:avLst/>
          </a:prstGeom>
        </p:spPr>
        <p:txBody>
          <a:bodyPr/>
          <a:lstStyle>
            <a:lvl1pPr algn="l">
              <a:defRPr sz="2800" b="1">
                <a:solidFill>
                  <a:srgbClr val="004996"/>
                </a:solidFill>
                <a:latin typeface="Arial" panose="020B0604020202020204" pitchFamily="34" charset="0"/>
                <a:cs typeface="Arial" panose="020B0604020202020204" pitchFamily="34" charset="0"/>
              </a:defRPr>
            </a:lvl1pPr>
          </a:lstStyle>
          <a:p>
            <a:r>
              <a:rPr lang="ca-ES" dirty="0"/>
              <a:t>Feu clic aquí per editar l'estil</a:t>
            </a:r>
            <a:endParaRPr lang="es-ES" dirty="0"/>
          </a:p>
        </p:txBody>
      </p:sp>
      <p:sp>
        <p:nvSpPr>
          <p:cNvPr id="3" name="Contenidor de text 2"/>
          <p:cNvSpPr>
            <a:spLocks noGrp="1"/>
          </p:cNvSpPr>
          <p:nvPr>
            <p:ph type="body" idx="1"/>
          </p:nvPr>
        </p:nvSpPr>
        <p:spPr>
          <a:xfrm>
            <a:off x="609600" y="1997152"/>
            <a:ext cx="10972800" cy="639763"/>
          </a:xfrm>
        </p:spPr>
        <p:txBody>
          <a:bodyPr anchor="b"/>
          <a:lstStyle>
            <a:lvl1pPr marL="0" indent="0">
              <a:buNone/>
              <a:defRPr sz="2400" b="1">
                <a:latin typeface="Arial" panose="020B0604020202020204" pitchFamily="34" charset="0"/>
                <a:cs typeface="Arial" panose="020B0604020202020204"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s-ES"/>
              <a:t>Haga clic para modificar los estilos de texto del patrón</a:t>
            </a:r>
          </a:p>
        </p:txBody>
      </p:sp>
      <p:sp>
        <p:nvSpPr>
          <p:cNvPr id="4" name="Contenidor de contingut 3"/>
          <p:cNvSpPr>
            <a:spLocks noGrp="1"/>
          </p:cNvSpPr>
          <p:nvPr>
            <p:ph sz="half" idx="2"/>
          </p:nvPr>
        </p:nvSpPr>
        <p:spPr>
          <a:xfrm>
            <a:off x="609600" y="2820080"/>
            <a:ext cx="10972800" cy="298519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pic>
        <p:nvPicPr>
          <p:cNvPr id="23" name="Imagen 22">
            <a:extLst>
              <a:ext uri="{FF2B5EF4-FFF2-40B4-BE49-F238E27FC236}">
                <a16:creationId xmlns:a16="http://schemas.microsoft.com/office/drawing/2014/main" id="{AFB5E732-4024-C742-9240-14B8FC2380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 y="0"/>
            <a:ext cx="12192001" cy="908720"/>
          </a:xfrm>
          <a:prstGeom prst="rect">
            <a:avLst/>
          </a:prstGeom>
        </p:spPr>
      </p:pic>
      <p:pic>
        <p:nvPicPr>
          <p:cNvPr id="11" name="14 Imagen" descr="quadrats_logo_50transp.png">
            <a:extLst>
              <a:ext uri="{FF2B5EF4-FFF2-40B4-BE49-F238E27FC236}">
                <a16:creationId xmlns:a16="http://schemas.microsoft.com/office/drawing/2014/main" id="{9BF4FC47-C853-6446-81EF-0E5B73242447}"/>
              </a:ext>
            </a:extLst>
          </p:cNvPr>
          <p:cNvPicPr>
            <a:picLocks noChangeAspect="1"/>
          </p:cNvPicPr>
          <p:nvPr userDrawn="1"/>
        </p:nvPicPr>
        <p:blipFill rotWithShape="1">
          <a:blip r:embed="rId3" cstate="screen">
            <a:lum contrast="25000"/>
            <a:alphaModFix amt="70000"/>
            <a:extLst>
              <a:ext uri="{28A0092B-C50C-407E-A947-70E740481C1C}">
                <a14:useLocalDpi xmlns:a14="http://schemas.microsoft.com/office/drawing/2010/main"/>
              </a:ext>
            </a:extLst>
          </a:blip>
          <a:srcRect/>
          <a:stretch/>
        </p:blipFill>
        <p:spPr>
          <a:xfrm>
            <a:off x="9999133" y="4546600"/>
            <a:ext cx="2192867" cy="2311400"/>
          </a:xfrm>
          <a:prstGeom prst="rect">
            <a:avLst/>
          </a:prstGeom>
        </p:spPr>
      </p:pic>
      <p:pic>
        <p:nvPicPr>
          <p:cNvPr id="7" name="Imagen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1384" y="166715"/>
            <a:ext cx="1669976" cy="536803"/>
          </a:xfrm>
          <a:prstGeom prst="rect">
            <a:avLst/>
          </a:prstGeom>
        </p:spPr>
      </p:pic>
      <p:pic>
        <p:nvPicPr>
          <p:cNvPr id="15" name="Imagen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495600" y="231614"/>
            <a:ext cx="1817464" cy="445492"/>
          </a:xfrm>
          <a:prstGeom prst="rect">
            <a:avLst/>
          </a:prstGeom>
        </p:spPr>
      </p:pic>
    </p:spTree>
    <p:extLst>
      <p:ext uri="{BB962C8B-B14F-4D97-AF65-F5344CB8AC3E}">
        <p14:creationId xmlns:p14="http://schemas.microsoft.com/office/powerpoint/2010/main" val="38113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s-ES" smtClean="0"/>
              <a:pPr algn="r"/>
              <a:t>‹Nº›</a:t>
            </a:fld>
            <a:endParaRPr lang="es-ES"/>
          </a:p>
        </p:txBody>
      </p:sp>
    </p:spTree>
    <p:extLst>
      <p:ext uri="{BB962C8B-B14F-4D97-AF65-F5344CB8AC3E}">
        <p14:creationId xmlns:p14="http://schemas.microsoft.com/office/powerpoint/2010/main" val="2704318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7F33998C-AB1F-7F45-9371-072E206283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6419863"/>
            <a:ext cx="12192001" cy="452358"/>
          </a:xfrm>
          <a:prstGeom prst="rect">
            <a:avLst/>
          </a:prstGeom>
        </p:spPr>
      </p:pic>
      <p:sp>
        <p:nvSpPr>
          <p:cNvPr id="15" name="Rectángulo 14"/>
          <p:cNvSpPr/>
          <p:nvPr userDrawn="1"/>
        </p:nvSpPr>
        <p:spPr>
          <a:xfrm>
            <a:off x="1537840" y="6460897"/>
            <a:ext cx="5113218" cy="338554"/>
          </a:xfrm>
          <a:prstGeom prst="rect">
            <a:avLst/>
          </a:prstGeom>
        </p:spPr>
        <p:txBody>
          <a:bodyPr wrap="square">
            <a:spAutoFit/>
          </a:bodyPr>
          <a:lstStyle/>
          <a:p>
            <a:pPr algn="l"/>
            <a:r>
              <a:rPr lang="es-ES" sz="1600" dirty="0">
                <a:solidFill>
                  <a:schemeClr val="bg1"/>
                </a:solidFill>
                <a:latin typeface="Arial" panose="020B0604020202020204" pitchFamily="34" charset="0"/>
                <a:cs typeface="Arial" panose="020B0604020202020204" pitchFamily="34" charset="0"/>
              </a:rPr>
              <a:t>Instituto de Microelectrónica de Barcelona (IMB-CNM)</a:t>
            </a:r>
          </a:p>
        </p:txBody>
      </p:sp>
      <p:pic>
        <p:nvPicPr>
          <p:cNvPr id="17" name="Imagen 16">
            <a:extLst>
              <a:ext uri="{FF2B5EF4-FFF2-40B4-BE49-F238E27FC236}">
                <a16:creationId xmlns:a16="http://schemas.microsoft.com/office/drawing/2014/main" id="{B31341BB-2F9F-C742-987A-D88EFF27E287}"/>
              </a:ext>
            </a:extLst>
          </p:cNvPr>
          <p:cNvPicPr>
            <a:picLocks noChangeAspect="1"/>
          </p:cNvPicPr>
          <p:nvPr userDrawn="1"/>
        </p:nvPicPr>
        <p:blipFill>
          <a:blip r:embed="rId3"/>
          <a:stretch>
            <a:fillRect/>
          </a:stretch>
        </p:blipFill>
        <p:spPr>
          <a:xfrm>
            <a:off x="81051" y="6481134"/>
            <a:ext cx="1386883" cy="344888"/>
          </a:xfrm>
          <a:prstGeom prst="rect">
            <a:avLst/>
          </a:prstGeom>
        </p:spPr>
      </p:pic>
      <p:pic>
        <p:nvPicPr>
          <p:cNvPr id="18" name="Imagen 17">
            <a:extLst>
              <a:ext uri="{FF2B5EF4-FFF2-40B4-BE49-F238E27FC236}">
                <a16:creationId xmlns:a16="http://schemas.microsoft.com/office/drawing/2014/main" id="{FD6AC408-F456-3849-ABBC-B5C038E273B7}"/>
              </a:ext>
            </a:extLst>
          </p:cNvPr>
          <p:cNvPicPr>
            <a:picLocks noChangeAspect="1"/>
          </p:cNvPicPr>
          <p:nvPr userDrawn="1"/>
        </p:nvPicPr>
        <p:blipFill>
          <a:blip r:embed="rId4"/>
          <a:stretch>
            <a:fillRect/>
          </a:stretch>
        </p:blipFill>
        <p:spPr>
          <a:xfrm>
            <a:off x="10596471" y="6481134"/>
            <a:ext cx="1501400" cy="325190"/>
          </a:xfrm>
          <a:prstGeom prst="rect">
            <a:avLst/>
          </a:prstGeom>
        </p:spPr>
      </p:pic>
      <p:sp>
        <p:nvSpPr>
          <p:cNvPr id="19" name="Date Placeholder 3"/>
          <p:cNvSpPr txBox="1">
            <a:spLocks/>
          </p:cNvSpPr>
          <p:nvPr userDrawn="1"/>
        </p:nvSpPr>
        <p:spPr>
          <a:xfrm>
            <a:off x="6449761" y="6460897"/>
            <a:ext cx="3259861" cy="365125"/>
          </a:xfrm>
          <a:prstGeom prst="rect">
            <a:avLst/>
          </a:prstGeom>
          <a:ln>
            <a:noFill/>
          </a:ln>
        </p:spPr>
        <p:txBody>
          <a:bodyPr vert="horz" lIns="91440" tIns="45720" rIns="91440" bIns="45720" rtlCol="0" anchor="ctr"/>
          <a:lstStyle>
            <a:defPPr>
              <a:defRPr lang="en-US"/>
            </a:defPPr>
            <a:lvl1pPr marL="0" algn="l" defTabSz="457200" rtl="0" eaLnBrk="1" latinLnBrk="0" hangingPunct="1">
              <a:defRPr sz="1600" kern="1200">
                <a:solidFill>
                  <a:schemeClr val="tx1">
                    <a:tint val="75000"/>
                  </a:schemeClr>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0" i="0" noProof="0" dirty="0">
                <a:solidFill>
                  <a:schemeClr val="bg1"/>
                </a:solidFill>
              </a:rPr>
              <a:t>CMSUPG</a:t>
            </a:r>
            <a:r>
              <a:rPr lang="en-US" sz="1600" b="1" i="0" noProof="0" dirty="0">
                <a:solidFill>
                  <a:schemeClr val="bg1"/>
                </a:solidFill>
              </a:rPr>
              <a:t> </a:t>
            </a:r>
            <a:r>
              <a:rPr lang="en-US" sz="1600" b="0" i="0" noProof="0" dirty="0">
                <a:solidFill>
                  <a:schemeClr val="bg1"/>
                </a:solidFill>
              </a:rPr>
              <a:t>Project</a:t>
            </a:r>
          </a:p>
        </p:txBody>
      </p:sp>
      <p:cxnSp>
        <p:nvCxnSpPr>
          <p:cNvPr id="24" name="Conector recto 23"/>
          <p:cNvCxnSpPr/>
          <p:nvPr userDrawn="1"/>
        </p:nvCxnSpPr>
        <p:spPr>
          <a:xfrm>
            <a:off x="1510574" y="6408642"/>
            <a:ext cx="0" cy="4523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userDrawn="1"/>
        </p:nvCxnSpPr>
        <p:spPr>
          <a:xfrm>
            <a:off x="6573045" y="6417442"/>
            <a:ext cx="0" cy="4523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userDrawn="1"/>
        </p:nvCxnSpPr>
        <p:spPr>
          <a:xfrm>
            <a:off x="9720971" y="6419971"/>
            <a:ext cx="0" cy="4523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9745482" y="6447477"/>
            <a:ext cx="768973" cy="358800"/>
          </a:xfrm>
          <a:prstGeom prst="rect">
            <a:avLst/>
          </a:prstGeom>
          <a:ln>
            <a:noFill/>
          </a:ln>
        </p:spPr>
        <p:txBody>
          <a:bodyPr/>
          <a:lstStyle>
            <a:lvl1pPr algn="ctr">
              <a:defRPr sz="1600" b="0">
                <a:solidFill>
                  <a:schemeClr val="bg1"/>
                </a:solidFill>
                <a:latin typeface="Arial" charset="0"/>
                <a:ea typeface="Arial" charset="0"/>
                <a:cs typeface="Arial" charset="0"/>
              </a:defRPr>
            </a:lvl1pPr>
          </a:lstStyle>
          <a:p>
            <a:fld id="{1374764A-6B52-4A73-9FBE-0C91B1B4C639}" type="slidenum">
              <a:rPr lang="en-GB" smtClean="0"/>
              <a:pPr/>
              <a:t>‹Nº›</a:t>
            </a:fld>
            <a:endParaRPr lang="en-GB" dirty="0"/>
          </a:p>
        </p:txBody>
      </p:sp>
      <p:cxnSp>
        <p:nvCxnSpPr>
          <p:cNvPr id="32" name="Conector recto 31"/>
          <p:cNvCxnSpPr/>
          <p:nvPr userDrawn="1"/>
        </p:nvCxnSpPr>
        <p:spPr>
          <a:xfrm>
            <a:off x="10514455" y="6408642"/>
            <a:ext cx="0" cy="4523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14 Imagen" descr="quadrats_logo_50transp.png">
            <a:extLst>
              <a:ext uri="{FF2B5EF4-FFF2-40B4-BE49-F238E27FC236}">
                <a16:creationId xmlns:a16="http://schemas.microsoft.com/office/drawing/2014/main" id="{0031ACDE-98DE-D442-AFCD-0C654A3BA129}"/>
              </a:ext>
            </a:extLst>
          </p:cNvPr>
          <p:cNvPicPr>
            <a:picLocks noChangeAspect="1"/>
          </p:cNvPicPr>
          <p:nvPr userDrawn="1"/>
        </p:nvPicPr>
        <p:blipFill rotWithShape="1">
          <a:blip r:embed="rId5" cstate="screen">
            <a:lum contrast="25000"/>
            <a:alphaModFix amt="70000"/>
            <a:extLst>
              <a:ext uri="{28A0092B-C50C-407E-A947-70E740481C1C}">
                <a14:useLocalDpi xmlns:a14="http://schemas.microsoft.com/office/drawing/2010/main"/>
              </a:ext>
            </a:extLst>
          </a:blip>
          <a:srcRect/>
          <a:stretch/>
        </p:blipFill>
        <p:spPr>
          <a:xfrm>
            <a:off x="10605246" y="4865414"/>
            <a:ext cx="1385846" cy="1460757"/>
          </a:xfrm>
          <a:prstGeom prst="rect">
            <a:avLst/>
          </a:prstGeom>
        </p:spPr>
      </p:pic>
    </p:spTree>
    <p:extLst>
      <p:ext uri="{BB962C8B-B14F-4D97-AF65-F5344CB8AC3E}">
        <p14:creationId xmlns:p14="http://schemas.microsoft.com/office/powerpoint/2010/main" val="3701859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 Basica">
    <p:spTree>
      <p:nvGrpSpPr>
        <p:cNvPr id="1" name=""/>
        <p:cNvGrpSpPr/>
        <p:nvPr/>
      </p:nvGrpSpPr>
      <p:grpSpPr>
        <a:xfrm>
          <a:off x="0" y="0"/>
          <a:ext cx="0" cy="0"/>
          <a:chOff x="0" y="0"/>
          <a:chExt cx="0" cy="0"/>
        </a:xfrm>
      </p:grpSpPr>
      <p:sp>
        <p:nvSpPr>
          <p:cNvPr id="4" name="Contenidor de contingut 3"/>
          <p:cNvSpPr>
            <a:spLocks noGrp="1"/>
          </p:cNvSpPr>
          <p:nvPr>
            <p:ph sz="half" idx="2" hasCustomPrompt="1"/>
          </p:nvPr>
        </p:nvSpPr>
        <p:spPr>
          <a:xfrm>
            <a:off x="407368" y="979330"/>
            <a:ext cx="11377264" cy="5580000"/>
          </a:xfrm>
          <a:prstGeom prst="rect">
            <a:avLst/>
          </a:prstGeom>
        </p:spPr>
        <p:txBody>
          <a:bodyPr/>
          <a:lstStyle>
            <a:lvl1pPr>
              <a:spcBef>
                <a:spcPts val="400"/>
              </a:spcBef>
              <a:defRPr sz="2400">
                <a:solidFill>
                  <a:srgbClr val="0070C0"/>
                </a:solidFill>
                <a:latin typeface="Arial" panose="020B0604020202020204" pitchFamily="34" charset="0"/>
                <a:cs typeface="Arial" panose="020B0604020202020204" pitchFamily="34" charset="0"/>
              </a:defRPr>
            </a:lvl1pPr>
            <a:lvl2pPr>
              <a:spcBef>
                <a:spcPts val="300"/>
              </a:spcBef>
              <a:defRPr sz="2000">
                <a:latin typeface="Arial" panose="020B0604020202020204" pitchFamily="34" charset="0"/>
                <a:cs typeface="Arial" panose="020B0604020202020204" pitchFamily="34" charset="0"/>
              </a:defRPr>
            </a:lvl2pPr>
            <a:lvl3pPr>
              <a:spcBef>
                <a:spcPts val="0"/>
              </a:spcBef>
              <a:defRPr sz="1800">
                <a:latin typeface="Arial" panose="020B0604020202020204" pitchFamily="34" charset="0"/>
                <a:cs typeface="Arial" panose="020B0604020202020204" pitchFamily="34" charset="0"/>
              </a:defRPr>
            </a:lvl3pPr>
            <a:lvl4pPr>
              <a:spcBef>
                <a:spcPts val="0"/>
              </a:spcBef>
              <a:defRPr sz="1600">
                <a:latin typeface="Arial" panose="020B0604020202020204" pitchFamily="34" charset="0"/>
                <a:cs typeface="Arial" panose="020B0604020202020204" pitchFamily="34" charset="0"/>
              </a:defRPr>
            </a:lvl4pPr>
            <a:lvl5pPr>
              <a:spcBef>
                <a:spcPts val="0"/>
              </a:spcBef>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noProof="0" dirty="0" err="1"/>
              <a:t>Modifiez</a:t>
            </a:r>
            <a:r>
              <a:rPr lang="en-US" noProof="0" dirty="0"/>
              <a:t> les styles du </a:t>
            </a:r>
            <a:r>
              <a:rPr lang="en-US" noProof="0" dirty="0" err="1"/>
              <a:t>texte</a:t>
            </a:r>
            <a:r>
              <a:rPr lang="en-US" noProof="0" dirty="0"/>
              <a:t> du masque</a:t>
            </a:r>
          </a:p>
          <a:p>
            <a:pPr lvl="1"/>
            <a:r>
              <a:rPr lang="en-US" noProof="0" dirty="0" err="1"/>
              <a:t>Deuniveauxième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endParaRPr lang="en-US" noProof="0" dirty="0"/>
          </a:p>
        </p:txBody>
      </p:sp>
      <p:pic>
        <p:nvPicPr>
          <p:cNvPr id="11" name="14 Imagen" descr="quadrats_logo_50transp.png">
            <a:extLst>
              <a:ext uri="{FF2B5EF4-FFF2-40B4-BE49-F238E27FC236}">
                <a16:creationId xmlns:a16="http://schemas.microsoft.com/office/drawing/2014/main" id="{9BF4FC47-C853-6446-81EF-0E5B73242447}"/>
              </a:ext>
            </a:extLst>
          </p:cNvPr>
          <p:cNvPicPr>
            <a:picLocks noChangeAspect="1"/>
          </p:cNvPicPr>
          <p:nvPr userDrawn="1"/>
        </p:nvPicPr>
        <p:blipFill rotWithShape="1">
          <a:blip r:embed="rId2" cstate="screen">
            <a:lum contrast="25000"/>
            <a:alphaModFix amt="70000"/>
            <a:extLst>
              <a:ext uri="{28A0092B-C50C-407E-A947-70E740481C1C}">
                <a14:useLocalDpi xmlns:a14="http://schemas.microsoft.com/office/drawing/2010/main"/>
              </a:ext>
            </a:extLst>
          </a:blip>
          <a:srcRect/>
          <a:stretch/>
        </p:blipFill>
        <p:spPr>
          <a:xfrm>
            <a:off x="9999133" y="4546600"/>
            <a:ext cx="2192867" cy="2311400"/>
          </a:xfrm>
          <a:prstGeom prst="rect">
            <a:avLst/>
          </a:prstGeom>
        </p:spPr>
      </p:pic>
      <p:sp>
        <p:nvSpPr>
          <p:cNvPr id="5" name="Título 4">
            <a:extLst>
              <a:ext uri="{FF2B5EF4-FFF2-40B4-BE49-F238E27FC236}">
                <a16:creationId xmlns:a16="http://schemas.microsoft.com/office/drawing/2014/main" id="{48315ACC-BCF7-439D-AA46-D506950D1EEF}"/>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397994744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 Basica">
    <p:spTree>
      <p:nvGrpSpPr>
        <p:cNvPr id="1" name=""/>
        <p:cNvGrpSpPr/>
        <p:nvPr/>
      </p:nvGrpSpPr>
      <p:grpSpPr>
        <a:xfrm>
          <a:off x="0" y="0"/>
          <a:ext cx="0" cy="0"/>
          <a:chOff x="0" y="0"/>
          <a:chExt cx="0" cy="0"/>
        </a:xfrm>
      </p:grpSpPr>
      <p:sp>
        <p:nvSpPr>
          <p:cNvPr id="4" name="Contenidor de contingut 3"/>
          <p:cNvSpPr>
            <a:spLocks noGrp="1"/>
          </p:cNvSpPr>
          <p:nvPr>
            <p:ph sz="half" idx="2" hasCustomPrompt="1"/>
          </p:nvPr>
        </p:nvSpPr>
        <p:spPr>
          <a:xfrm>
            <a:off x="407368" y="979330"/>
            <a:ext cx="5652000" cy="5580000"/>
          </a:xfrm>
          <a:prstGeom prst="rect">
            <a:avLst/>
          </a:prstGeom>
        </p:spPr>
        <p:txBody>
          <a:bodyPr/>
          <a:lstStyle>
            <a:lvl1pPr>
              <a:spcBef>
                <a:spcPts val="400"/>
              </a:spcBef>
              <a:defRPr sz="2400">
                <a:solidFill>
                  <a:srgbClr val="0070C0"/>
                </a:solidFill>
                <a:latin typeface="Arial" panose="020B0604020202020204" pitchFamily="34" charset="0"/>
                <a:cs typeface="Arial" panose="020B0604020202020204" pitchFamily="34" charset="0"/>
              </a:defRPr>
            </a:lvl1pPr>
            <a:lvl2pPr>
              <a:spcBef>
                <a:spcPts val="300"/>
              </a:spcBef>
              <a:defRPr sz="2000">
                <a:latin typeface="Arial" panose="020B0604020202020204" pitchFamily="34" charset="0"/>
                <a:cs typeface="Arial" panose="020B0604020202020204" pitchFamily="34" charset="0"/>
              </a:defRPr>
            </a:lvl2pPr>
            <a:lvl3pPr>
              <a:spcBef>
                <a:spcPts val="0"/>
              </a:spcBef>
              <a:defRPr sz="1800">
                <a:latin typeface="Arial" panose="020B0604020202020204" pitchFamily="34" charset="0"/>
                <a:cs typeface="Arial" panose="020B0604020202020204" pitchFamily="34" charset="0"/>
              </a:defRPr>
            </a:lvl3pPr>
            <a:lvl4pPr>
              <a:spcBef>
                <a:spcPts val="0"/>
              </a:spcBef>
              <a:defRPr sz="1600">
                <a:latin typeface="Arial" panose="020B0604020202020204" pitchFamily="34" charset="0"/>
                <a:cs typeface="Arial" panose="020B0604020202020204" pitchFamily="34" charset="0"/>
              </a:defRPr>
            </a:lvl4pPr>
            <a:lvl5pPr>
              <a:spcBef>
                <a:spcPts val="0"/>
              </a:spcBef>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noProof="0" dirty="0" err="1"/>
              <a:t>Modifiez</a:t>
            </a:r>
            <a:r>
              <a:rPr lang="en-US" noProof="0" dirty="0"/>
              <a:t> les styles du </a:t>
            </a:r>
            <a:r>
              <a:rPr lang="en-US" noProof="0" dirty="0" err="1"/>
              <a:t>texte</a:t>
            </a:r>
            <a:r>
              <a:rPr lang="en-US" noProof="0" dirty="0"/>
              <a:t> du masque</a:t>
            </a:r>
          </a:p>
          <a:p>
            <a:pPr lvl="1"/>
            <a:r>
              <a:rPr lang="en-US" noProof="0" dirty="0" err="1"/>
              <a:t>Deuniveauxième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endParaRPr lang="en-US" noProof="0" dirty="0"/>
          </a:p>
        </p:txBody>
      </p:sp>
      <p:pic>
        <p:nvPicPr>
          <p:cNvPr id="11" name="14 Imagen" descr="quadrats_logo_50transp.png">
            <a:extLst>
              <a:ext uri="{FF2B5EF4-FFF2-40B4-BE49-F238E27FC236}">
                <a16:creationId xmlns:a16="http://schemas.microsoft.com/office/drawing/2014/main" id="{9BF4FC47-C853-6446-81EF-0E5B73242447}"/>
              </a:ext>
            </a:extLst>
          </p:cNvPr>
          <p:cNvPicPr>
            <a:picLocks noChangeAspect="1"/>
          </p:cNvPicPr>
          <p:nvPr userDrawn="1"/>
        </p:nvPicPr>
        <p:blipFill rotWithShape="1">
          <a:blip r:embed="rId2" cstate="screen">
            <a:lum contrast="25000"/>
            <a:alphaModFix amt="70000"/>
            <a:extLst>
              <a:ext uri="{28A0092B-C50C-407E-A947-70E740481C1C}">
                <a14:useLocalDpi xmlns:a14="http://schemas.microsoft.com/office/drawing/2010/main"/>
              </a:ext>
            </a:extLst>
          </a:blip>
          <a:srcRect/>
          <a:stretch/>
        </p:blipFill>
        <p:spPr>
          <a:xfrm>
            <a:off x="9999133" y="4546600"/>
            <a:ext cx="2192867" cy="2311400"/>
          </a:xfrm>
          <a:prstGeom prst="rect">
            <a:avLst/>
          </a:prstGeom>
        </p:spPr>
      </p:pic>
      <p:sp>
        <p:nvSpPr>
          <p:cNvPr id="5" name="Título 4">
            <a:extLst>
              <a:ext uri="{FF2B5EF4-FFF2-40B4-BE49-F238E27FC236}">
                <a16:creationId xmlns:a16="http://schemas.microsoft.com/office/drawing/2014/main" id="{48315ACC-BCF7-439D-AA46-D506950D1EEF}"/>
              </a:ext>
            </a:extLst>
          </p:cNvPr>
          <p:cNvSpPr>
            <a:spLocks noGrp="1"/>
          </p:cNvSpPr>
          <p:nvPr>
            <p:ph type="title"/>
          </p:nvPr>
        </p:nvSpPr>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AC1BF34-A23B-4CF6-88A8-FE409FB6E587}"/>
              </a:ext>
            </a:extLst>
          </p:cNvPr>
          <p:cNvSpPr>
            <a:spLocks noGrp="1"/>
          </p:cNvSpPr>
          <p:nvPr>
            <p:ph type="body" sz="quarter" idx="10"/>
          </p:nvPr>
        </p:nvSpPr>
        <p:spPr>
          <a:xfrm>
            <a:off x="6204890" y="979330"/>
            <a:ext cx="5652000" cy="5580000"/>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56625765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c amb elements">
    <p:spTree>
      <p:nvGrpSpPr>
        <p:cNvPr id="1" name=""/>
        <p:cNvGrpSpPr/>
        <p:nvPr/>
      </p:nvGrpSpPr>
      <p:grpSpPr>
        <a:xfrm>
          <a:off x="0" y="0"/>
          <a:ext cx="0" cy="0"/>
          <a:chOff x="0" y="0"/>
          <a:chExt cx="0" cy="0"/>
        </a:xfrm>
      </p:grpSpPr>
      <p:pic>
        <p:nvPicPr>
          <p:cNvPr id="9" name="14 Imagen" descr="quadrats_logo_50transp.png">
            <a:extLst>
              <a:ext uri="{FF2B5EF4-FFF2-40B4-BE49-F238E27FC236}">
                <a16:creationId xmlns:a16="http://schemas.microsoft.com/office/drawing/2014/main" id="{9BF4FC47-C853-6446-81EF-0E5B73242447}"/>
              </a:ext>
            </a:extLst>
          </p:cNvPr>
          <p:cNvPicPr>
            <a:picLocks noChangeAspect="1"/>
          </p:cNvPicPr>
          <p:nvPr userDrawn="1"/>
        </p:nvPicPr>
        <p:blipFill rotWithShape="1">
          <a:blip r:embed="rId2" cstate="screen">
            <a:lum contrast="25000"/>
            <a:alphaModFix amt="70000"/>
            <a:extLst>
              <a:ext uri="{28A0092B-C50C-407E-A947-70E740481C1C}">
                <a14:useLocalDpi xmlns:a14="http://schemas.microsoft.com/office/drawing/2010/main"/>
              </a:ext>
            </a:extLst>
          </a:blip>
          <a:srcRect/>
          <a:stretch/>
        </p:blipFill>
        <p:spPr>
          <a:xfrm>
            <a:off x="9999133" y="4546600"/>
            <a:ext cx="2192867" cy="2311400"/>
          </a:xfrm>
          <a:prstGeom prst="rect">
            <a:avLst/>
          </a:prstGeom>
        </p:spPr>
      </p:pic>
      <p:sp>
        <p:nvSpPr>
          <p:cNvPr id="2" name="Título 1">
            <a:extLst>
              <a:ext uri="{FF2B5EF4-FFF2-40B4-BE49-F238E27FC236}">
                <a16:creationId xmlns:a16="http://schemas.microsoft.com/office/drawing/2014/main" id="{4F6F3AE9-8ABB-4767-88FF-939C355FCF90}"/>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36370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Diapo Separador">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30C1C62-942A-EB47-98D0-C2F2DF4598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ángulo 9">
            <a:extLst>
              <a:ext uri="{FF2B5EF4-FFF2-40B4-BE49-F238E27FC236}">
                <a16:creationId xmlns:a16="http://schemas.microsoft.com/office/drawing/2014/main" id="{4D70F700-5397-6149-8960-118A250B3B5A}"/>
              </a:ext>
            </a:extLst>
          </p:cNvPr>
          <p:cNvSpPr/>
          <p:nvPr userDrawn="1"/>
        </p:nvSpPr>
        <p:spPr>
          <a:xfrm>
            <a:off x="0" y="515"/>
            <a:ext cx="12192000" cy="6857485"/>
          </a:xfrm>
          <a:prstGeom prst="rect">
            <a:avLst/>
          </a:prstGeom>
          <a:solidFill>
            <a:srgbClr val="004996">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2" name="Títol 1"/>
          <p:cNvSpPr>
            <a:spLocks noGrp="1"/>
          </p:cNvSpPr>
          <p:nvPr>
            <p:ph type="title"/>
          </p:nvPr>
        </p:nvSpPr>
        <p:spPr>
          <a:xfrm>
            <a:off x="609600" y="2708920"/>
            <a:ext cx="9422837" cy="1800200"/>
          </a:xfrm>
          <a:prstGeom prst="rect">
            <a:avLst/>
          </a:prstGeom>
        </p:spPr>
        <p:txBody>
          <a:bodyPr/>
          <a:lstStyle>
            <a:lvl1pPr algn="l">
              <a:defRPr sz="54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es-ES" dirty="0"/>
          </a:p>
        </p:txBody>
      </p:sp>
      <p:pic>
        <p:nvPicPr>
          <p:cNvPr id="11" name="14 Imagen" descr="quadrats_logo_50transp.png">
            <a:extLst>
              <a:ext uri="{FF2B5EF4-FFF2-40B4-BE49-F238E27FC236}">
                <a16:creationId xmlns:a16="http://schemas.microsoft.com/office/drawing/2014/main" id="{15341F84-2B22-DE4D-B2C0-DB11BE6F1FBC}"/>
              </a:ext>
            </a:extLst>
          </p:cNvPr>
          <p:cNvPicPr>
            <a:picLocks noChangeAspect="1"/>
          </p:cNvPicPr>
          <p:nvPr userDrawn="1"/>
        </p:nvPicPr>
        <p:blipFill rotWithShape="1">
          <a:blip r:embed="rId3" cstate="screen">
            <a:lum contrast="25000"/>
            <a:alphaModFix amt="35000"/>
            <a:extLst>
              <a:ext uri="{28A0092B-C50C-407E-A947-70E740481C1C}">
                <a14:useLocalDpi xmlns:a14="http://schemas.microsoft.com/office/drawing/2010/main"/>
              </a:ext>
            </a:extLst>
          </a:blip>
          <a:srcRect/>
          <a:stretch/>
        </p:blipFill>
        <p:spPr>
          <a:xfrm>
            <a:off x="7713133" y="2204864"/>
            <a:ext cx="4478867" cy="4720967"/>
          </a:xfrm>
          <a:prstGeom prst="rect">
            <a:avLst/>
          </a:prstGeom>
        </p:spPr>
      </p:pic>
    </p:spTree>
    <p:extLst>
      <p:ext uri="{BB962C8B-B14F-4D97-AF65-F5344CB8AC3E}">
        <p14:creationId xmlns:p14="http://schemas.microsoft.com/office/powerpoint/2010/main" val="190097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ra ENG">
    <p:bg>
      <p:bgPr>
        <a:solidFill>
          <a:srgbClr val="004996"/>
        </a:solidFill>
        <a:effectLst/>
      </p:bgPr>
    </p:bg>
    <p:spTree>
      <p:nvGrpSpPr>
        <p:cNvPr id="1" name=""/>
        <p:cNvGrpSpPr/>
        <p:nvPr/>
      </p:nvGrpSpPr>
      <p:grpSpPr>
        <a:xfrm>
          <a:off x="0" y="0"/>
          <a:ext cx="0" cy="0"/>
          <a:chOff x="0" y="0"/>
          <a:chExt cx="0" cy="0"/>
        </a:xfrm>
      </p:grpSpPr>
      <p:sp>
        <p:nvSpPr>
          <p:cNvPr id="16" name="1 CuadroTexto">
            <a:extLst>
              <a:ext uri="{FF2B5EF4-FFF2-40B4-BE49-F238E27FC236}">
                <a16:creationId xmlns:a16="http://schemas.microsoft.com/office/drawing/2014/main" id="{3D1F08C0-1A28-0449-8530-2F688CC77391}"/>
              </a:ext>
            </a:extLst>
          </p:cNvPr>
          <p:cNvSpPr txBox="1"/>
          <p:nvPr userDrawn="1"/>
        </p:nvSpPr>
        <p:spPr>
          <a:xfrm>
            <a:off x="684595" y="1784981"/>
            <a:ext cx="3262432" cy="1200329"/>
          </a:xfrm>
          <a:prstGeom prst="rect">
            <a:avLst/>
          </a:prstGeom>
          <a:noFill/>
        </p:spPr>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Thanks for</a:t>
            </a:r>
          </a:p>
          <a:p>
            <a:r>
              <a:rPr lang="en-US" sz="3600" b="1" dirty="0">
                <a:solidFill>
                  <a:schemeClr val="bg1"/>
                </a:solidFill>
                <a:latin typeface="Arial" panose="020B0604020202020204" pitchFamily="34" charset="0"/>
                <a:cs typeface="Arial" panose="020B0604020202020204" pitchFamily="34" charset="0"/>
              </a:rPr>
              <a:t>your attention</a:t>
            </a:r>
          </a:p>
        </p:txBody>
      </p:sp>
      <p:sp>
        <p:nvSpPr>
          <p:cNvPr id="20" name="1 CuadroTexto">
            <a:extLst>
              <a:ext uri="{FF2B5EF4-FFF2-40B4-BE49-F238E27FC236}">
                <a16:creationId xmlns:a16="http://schemas.microsoft.com/office/drawing/2014/main" id="{04DB35CF-659F-1746-A015-570DF6032A9B}"/>
              </a:ext>
            </a:extLst>
          </p:cNvPr>
          <p:cNvSpPr txBox="1"/>
          <p:nvPr userDrawn="1"/>
        </p:nvSpPr>
        <p:spPr>
          <a:xfrm>
            <a:off x="684595" y="3275361"/>
            <a:ext cx="3773790" cy="769441"/>
          </a:xfrm>
          <a:prstGeom prst="rect">
            <a:avLst/>
          </a:prstGeom>
          <a:noFill/>
        </p:spPr>
        <p:txBody>
          <a:bodyPr wrap="none" rtlCol="0">
            <a:spAutoFit/>
          </a:bodyPr>
          <a:lstStyle/>
          <a:p>
            <a:r>
              <a:rPr lang="es-ES" sz="1100" dirty="0">
                <a:solidFill>
                  <a:schemeClr val="bg1"/>
                </a:solidFill>
                <a:latin typeface="Arial" panose="020B0604020202020204" pitchFamily="34" charset="0"/>
                <a:cs typeface="Arial" panose="020B0604020202020204" pitchFamily="34" charset="0"/>
              </a:rPr>
              <a:t>C/ del Til·lers s/n</a:t>
            </a:r>
          </a:p>
          <a:p>
            <a:r>
              <a:rPr lang="es-ES" sz="1100" dirty="0">
                <a:solidFill>
                  <a:schemeClr val="bg1"/>
                </a:solidFill>
                <a:latin typeface="Arial" panose="020B0604020202020204" pitchFamily="34" charset="0"/>
                <a:cs typeface="Arial" panose="020B0604020202020204" pitchFamily="34" charset="0"/>
              </a:rPr>
              <a:t>Campus de la Universitat Autònoma de Barcelona (UAB) </a:t>
            </a:r>
            <a:br>
              <a:rPr lang="es-ES" sz="2000" dirty="0">
                <a:solidFill>
                  <a:schemeClr val="bg1"/>
                </a:solidFill>
                <a:latin typeface="Arial" panose="020B0604020202020204" pitchFamily="34" charset="0"/>
                <a:cs typeface="Arial" panose="020B0604020202020204" pitchFamily="34" charset="0"/>
              </a:rPr>
            </a:br>
            <a:r>
              <a:rPr lang="es-ES" sz="1100" dirty="0">
                <a:solidFill>
                  <a:schemeClr val="bg1"/>
                </a:solidFill>
                <a:latin typeface="Arial" panose="020B0604020202020204" pitchFamily="34" charset="0"/>
                <a:cs typeface="Arial" panose="020B0604020202020204" pitchFamily="34" charset="0"/>
              </a:rPr>
              <a:t>08193 Cerdanyola del Vallès (Bellaterra) </a:t>
            </a:r>
            <a:br>
              <a:rPr lang="es-ES" sz="2000" dirty="0">
                <a:solidFill>
                  <a:schemeClr val="bg1"/>
                </a:solidFill>
                <a:latin typeface="Arial" panose="020B0604020202020204" pitchFamily="34" charset="0"/>
                <a:cs typeface="Arial" panose="020B0604020202020204" pitchFamily="34" charset="0"/>
              </a:rPr>
            </a:br>
            <a:r>
              <a:rPr lang="es-ES" sz="1100" dirty="0">
                <a:solidFill>
                  <a:schemeClr val="bg1"/>
                </a:solidFill>
                <a:latin typeface="Arial" panose="020B0604020202020204" pitchFamily="34" charset="0"/>
                <a:cs typeface="Arial" panose="020B0604020202020204" pitchFamily="34" charset="0"/>
              </a:rPr>
              <a:t>Barcelona · Spain</a:t>
            </a:r>
            <a:endParaRPr lang="en-US" sz="2000" b="1" dirty="0">
              <a:solidFill>
                <a:schemeClr val="bg1"/>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7B585D3E-16E5-AA4A-AB28-A7E5739B07B5}"/>
              </a:ext>
            </a:extLst>
          </p:cNvPr>
          <p:cNvSpPr/>
          <p:nvPr userDrawn="1"/>
        </p:nvSpPr>
        <p:spPr>
          <a:xfrm>
            <a:off x="684595" y="5906855"/>
            <a:ext cx="3369640" cy="461665"/>
          </a:xfrm>
          <a:prstGeom prst="rect">
            <a:avLst/>
          </a:prstGeom>
        </p:spPr>
        <p:txBody>
          <a:bodyPr wrap="none">
            <a:spAutoFit/>
          </a:bodyPr>
          <a:lstStyle/>
          <a:p>
            <a:r>
              <a:rPr lang="es-ES" sz="2400" b="1" dirty="0">
                <a:solidFill>
                  <a:schemeClr val="bg1"/>
                </a:solidFill>
                <a:latin typeface="Arial" panose="020B0604020202020204" pitchFamily="34" charset="0"/>
                <a:cs typeface="Arial" panose="020B0604020202020204" pitchFamily="34" charset="0"/>
              </a:rPr>
              <a:t>www.imb-cnm.csic.es</a:t>
            </a:r>
            <a:endParaRPr lang="es-ES" sz="2400" b="1" dirty="0"/>
          </a:p>
        </p:txBody>
      </p:sp>
      <p:sp>
        <p:nvSpPr>
          <p:cNvPr id="23" name="Rectángulo 22">
            <a:extLst>
              <a:ext uri="{FF2B5EF4-FFF2-40B4-BE49-F238E27FC236}">
                <a16:creationId xmlns:a16="http://schemas.microsoft.com/office/drawing/2014/main" id="{908C0566-15CA-4648-BB9E-28413FC9DCDB}"/>
              </a:ext>
            </a:extLst>
          </p:cNvPr>
          <p:cNvSpPr/>
          <p:nvPr/>
        </p:nvSpPr>
        <p:spPr>
          <a:xfrm>
            <a:off x="1439648" y="4993193"/>
            <a:ext cx="3663676" cy="307777"/>
          </a:xfrm>
          <a:prstGeom prst="rect">
            <a:avLst/>
          </a:prstGeom>
        </p:spPr>
        <p:txBody>
          <a:bodyPr wrap="square">
            <a:spAutoFit/>
          </a:bodyPr>
          <a:lstStyle/>
          <a:p>
            <a:r>
              <a:rPr lang="es-ES" sz="1400" dirty="0">
                <a:solidFill>
                  <a:schemeClr val="bg1"/>
                </a:solidFill>
                <a:latin typeface="Arial"/>
                <a:cs typeface="Arial"/>
              </a:rPr>
              <a:t>Follow us @imb_cnm</a:t>
            </a:r>
          </a:p>
        </p:txBody>
      </p:sp>
      <p:pic>
        <p:nvPicPr>
          <p:cNvPr id="11" name="14 Imagen" descr="quadrats_logo_50transp.png">
            <a:extLst>
              <a:ext uri="{FF2B5EF4-FFF2-40B4-BE49-F238E27FC236}">
                <a16:creationId xmlns:a16="http://schemas.microsoft.com/office/drawing/2014/main" id="{867A5CDF-EAF7-1F47-8254-138690E8199E}"/>
              </a:ext>
            </a:extLst>
          </p:cNvPr>
          <p:cNvPicPr>
            <a:picLocks noChangeAspect="1"/>
          </p:cNvPicPr>
          <p:nvPr userDrawn="1"/>
        </p:nvPicPr>
        <p:blipFill rotWithShape="1">
          <a:blip r:embed="rId2" cstate="screen">
            <a:lum contrast="25000"/>
            <a:alphaModFix amt="70000"/>
            <a:extLst>
              <a:ext uri="{28A0092B-C50C-407E-A947-70E740481C1C}">
                <a14:useLocalDpi xmlns:a14="http://schemas.microsoft.com/office/drawing/2010/main"/>
              </a:ext>
            </a:extLst>
          </a:blip>
          <a:srcRect/>
          <a:stretch/>
        </p:blipFill>
        <p:spPr>
          <a:xfrm>
            <a:off x="8689041" y="3250953"/>
            <a:ext cx="3502959" cy="3692308"/>
          </a:xfrm>
          <a:prstGeom prst="rect">
            <a:avLst/>
          </a:prstGeom>
        </p:spPr>
      </p:pic>
      <p:pic>
        <p:nvPicPr>
          <p:cNvPr id="14" name="Imagen 13">
            <a:extLst>
              <a:ext uri="{FF2B5EF4-FFF2-40B4-BE49-F238E27FC236}">
                <a16:creationId xmlns:a16="http://schemas.microsoft.com/office/drawing/2014/main" id="{090BB406-365B-CD41-A65E-B93D58D51C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755" y="4910681"/>
            <a:ext cx="458893" cy="372851"/>
          </a:xfrm>
          <a:prstGeom prst="rect">
            <a:avLst/>
          </a:prstGeom>
        </p:spPr>
      </p:pic>
      <p:pic>
        <p:nvPicPr>
          <p:cNvPr id="10" name="Imagen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7408" y="570012"/>
            <a:ext cx="2996345" cy="963156"/>
          </a:xfrm>
          <a:prstGeom prst="rect">
            <a:avLst/>
          </a:prstGeom>
        </p:spPr>
      </p:pic>
      <p:pic>
        <p:nvPicPr>
          <p:cNvPr id="15" name="Imagen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51784" y="651929"/>
            <a:ext cx="3260975" cy="799322"/>
          </a:xfrm>
          <a:prstGeom prst="rect">
            <a:avLst/>
          </a:prstGeom>
        </p:spPr>
      </p:pic>
    </p:spTree>
    <p:extLst>
      <p:ext uri="{BB962C8B-B14F-4D97-AF65-F5344CB8AC3E}">
        <p14:creationId xmlns:p14="http://schemas.microsoft.com/office/powerpoint/2010/main" val="37143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ra CAT">
    <p:bg>
      <p:bgPr>
        <a:solidFill>
          <a:srgbClr val="004996"/>
        </a:solidFill>
        <a:effectLst/>
      </p:bgPr>
    </p:bg>
    <p:spTree>
      <p:nvGrpSpPr>
        <p:cNvPr id="1" name=""/>
        <p:cNvGrpSpPr/>
        <p:nvPr/>
      </p:nvGrpSpPr>
      <p:grpSpPr>
        <a:xfrm>
          <a:off x="0" y="0"/>
          <a:ext cx="0" cy="0"/>
          <a:chOff x="0" y="0"/>
          <a:chExt cx="0" cy="0"/>
        </a:xfrm>
      </p:grpSpPr>
      <p:sp>
        <p:nvSpPr>
          <p:cNvPr id="16" name="1 CuadroTexto">
            <a:extLst>
              <a:ext uri="{FF2B5EF4-FFF2-40B4-BE49-F238E27FC236}">
                <a16:creationId xmlns:a16="http://schemas.microsoft.com/office/drawing/2014/main" id="{3D1F08C0-1A28-0449-8530-2F688CC77391}"/>
              </a:ext>
            </a:extLst>
          </p:cNvPr>
          <p:cNvSpPr txBox="1"/>
          <p:nvPr userDrawn="1"/>
        </p:nvSpPr>
        <p:spPr>
          <a:xfrm>
            <a:off x="684605" y="1784981"/>
            <a:ext cx="3262432" cy="1200329"/>
          </a:xfrm>
          <a:prstGeom prst="rect">
            <a:avLst/>
          </a:prstGeom>
          <a:noFill/>
        </p:spPr>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Thanks for</a:t>
            </a:r>
          </a:p>
          <a:p>
            <a:r>
              <a:rPr lang="en-US" sz="3600" b="1" dirty="0">
                <a:solidFill>
                  <a:schemeClr val="bg1"/>
                </a:solidFill>
                <a:latin typeface="Arial" panose="020B0604020202020204" pitchFamily="34" charset="0"/>
                <a:cs typeface="Arial" panose="020B0604020202020204" pitchFamily="34" charset="0"/>
              </a:rPr>
              <a:t>your attention</a:t>
            </a:r>
          </a:p>
        </p:txBody>
      </p:sp>
      <p:sp>
        <p:nvSpPr>
          <p:cNvPr id="20" name="1 CuadroTexto">
            <a:extLst>
              <a:ext uri="{FF2B5EF4-FFF2-40B4-BE49-F238E27FC236}">
                <a16:creationId xmlns:a16="http://schemas.microsoft.com/office/drawing/2014/main" id="{04DB35CF-659F-1746-A015-570DF6032A9B}"/>
              </a:ext>
            </a:extLst>
          </p:cNvPr>
          <p:cNvSpPr txBox="1"/>
          <p:nvPr userDrawn="1"/>
        </p:nvSpPr>
        <p:spPr>
          <a:xfrm>
            <a:off x="684595" y="3275361"/>
            <a:ext cx="3773790" cy="769441"/>
          </a:xfrm>
          <a:prstGeom prst="rect">
            <a:avLst/>
          </a:prstGeom>
          <a:noFill/>
        </p:spPr>
        <p:txBody>
          <a:bodyPr wrap="none" rtlCol="0">
            <a:spAutoFit/>
          </a:bodyPr>
          <a:lstStyle/>
          <a:p>
            <a:r>
              <a:rPr lang="es-ES" sz="1100" dirty="0">
                <a:solidFill>
                  <a:schemeClr val="bg1"/>
                </a:solidFill>
                <a:latin typeface="Arial" panose="020B0604020202020204" pitchFamily="34" charset="0"/>
                <a:cs typeface="Arial" panose="020B0604020202020204" pitchFamily="34" charset="0"/>
              </a:rPr>
              <a:t>C/ del Til·lers s/n</a:t>
            </a:r>
          </a:p>
          <a:p>
            <a:r>
              <a:rPr lang="es-ES" sz="1100" dirty="0">
                <a:solidFill>
                  <a:schemeClr val="bg1"/>
                </a:solidFill>
                <a:latin typeface="Arial" panose="020B0604020202020204" pitchFamily="34" charset="0"/>
                <a:cs typeface="Arial" panose="020B0604020202020204" pitchFamily="34" charset="0"/>
              </a:rPr>
              <a:t>Campus de la Universitat Autònoma de Barcelona (UAB) </a:t>
            </a:r>
            <a:br>
              <a:rPr lang="es-ES" sz="2000" dirty="0">
                <a:solidFill>
                  <a:schemeClr val="bg1"/>
                </a:solidFill>
                <a:latin typeface="Arial" panose="020B0604020202020204" pitchFamily="34" charset="0"/>
                <a:cs typeface="Arial" panose="020B0604020202020204" pitchFamily="34" charset="0"/>
              </a:rPr>
            </a:br>
            <a:r>
              <a:rPr lang="es-ES" sz="1100" dirty="0">
                <a:solidFill>
                  <a:schemeClr val="bg1"/>
                </a:solidFill>
                <a:latin typeface="Arial" panose="020B0604020202020204" pitchFamily="34" charset="0"/>
                <a:cs typeface="Arial" panose="020B0604020202020204" pitchFamily="34" charset="0"/>
              </a:rPr>
              <a:t>08193 Cerdanyola del Vallès (Bellaterra) </a:t>
            </a:r>
            <a:br>
              <a:rPr lang="es-ES" sz="2000" dirty="0">
                <a:solidFill>
                  <a:schemeClr val="bg1"/>
                </a:solidFill>
                <a:latin typeface="Arial" panose="020B0604020202020204" pitchFamily="34" charset="0"/>
                <a:cs typeface="Arial" panose="020B0604020202020204" pitchFamily="34" charset="0"/>
              </a:rPr>
            </a:br>
            <a:r>
              <a:rPr lang="es-ES" sz="1100" dirty="0">
                <a:solidFill>
                  <a:schemeClr val="bg1"/>
                </a:solidFill>
                <a:latin typeface="Arial" panose="020B0604020202020204" pitchFamily="34" charset="0"/>
                <a:cs typeface="Arial" panose="020B0604020202020204" pitchFamily="34" charset="0"/>
              </a:rPr>
              <a:t>Barcelona · Spain</a:t>
            </a:r>
            <a:endParaRPr lang="en-US" sz="2000" b="1" dirty="0">
              <a:solidFill>
                <a:schemeClr val="bg1"/>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7B585D3E-16E5-AA4A-AB28-A7E5739B07B5}"/>
              </a:ext>
            </a:extLst>
          </p:cNvPr>
          <p:cNvSpPr/>
          <p:nvPr userDrawn="1"/>
        </p:nvSpPr>
        <p:spPr>
          <a:xfrm>
            <a:off x="684595" y="5906855"/>
            <a:ext cx="3369640" cy="461665"/>
          </a:xfrm>
          <a:prstGeom prst="rect">
            <a:avLst/>
          </a:prstGeom>
        </p:spPr>
        <p:txBody>
          <a:bodyPr wrap="none">
            <a:spAutoFit/>
          </a:bodyPr>
          <a:lstStyle/>
          <a:p>
            <a:r>
              <a:rPr lang="es-ES" sz="2400" b="1" dirty="0">
                <a:solidFill>
                  <a:schemeClr val="bg1"/>
                </a:solidFill>
                <a:latin typeface="Arial" panose="020B0604020202020204" pitchFamily="34" charset="0"/>
                <a:cs typeface="Arial" panose="020B0604020202020204" pitchFamily="34" charset="0"/>
              </a:rPr>
              <a:t>www.imb-cnm.csic.es</a:t>
            </a:r>
            <a:endParaRPr lang="es-ES" sz="2400" b="1" dirty="0"/>
          </a:p>
        </p:txBody>
      </p:sp>
      <p:sp>
        <p:nvSpPr>
          <p:cNvPr id="23" name="Rectángulo 22">
            <a:extLst>
              <a:ext uri="{FF2B5EF4-FFF2-40B4-BE49-F238E27FC236}">
                <a16:creationId xmlns:a16="http://schemas.microsoft.com/office/drawing/2014/main" id="{908C0566-15CA-4648-BB9E-28413FC9DCDB}"/>
              </a:ext>
            </a:extLst>
          </p:cNvPr>
          <p:cNvSpPr/>
          <p:nvPr/>
        </p:nvSpPr>
        <p:spPr>
          <a:xfrm>
            <a:off x="1439648" y="4993193"/>
            <a:ext cx="3663676" cy="307777"/>
          </a:xfrm>
          <a:prstGeom prst="rect">
            <a:avLst/>
          </a:prstGeom>
        </p:spPr>
        <p:txBody>
          <a:bodyPr wrap="square">
            <a:spAutoFit/>
          </a:bodyPr>
          <a:lstStyle/>
          <a:p>
            <a:r>
              <a:rPr lang="es-ES" sz="1400" dirty="0" err="1">
                <a:solidFill>
                  <a:schemeClr val="bg1"/>
                </a:solidFill>
                <a:latin typeface="Arial"/>
                <a:cs typeface="Arial"/>
              </a:rPr>
              <a:t>Follow</a:t>
            </a:r>
            <a:r>
              <a:rPr lang="es-ES" sz="1400" dirty="0">
                <a:solidFill>
                  <a:schemeClr val="bg1"/>
                </a:solidFill>
                <a:latin typeface="Arial"/>
                <a:cs typeface="Arial"/>
              </a:rPr>
              <a:t> </a:t>
            </a:r>
            <a:r>
              <a:rPr lang="es-ES" sz="1400" dirty="0" err="1">
                <a:solidFill>
                  <a:schemeClr val="bg1"/>
                </a:solidFill>
                <a:latin typeface="Arial"/>
                <a:cs typeface="Arial"/>
              </a:rPr>
              <a:t>us</a:t>
            </a:r>
            <a:r>
              <a:rPr lang="es-ES" sz="1400" dirty="0">
                <a:solidFill>
                  <a:schemeClr val="bg1"/>
                </a:solidFill>
                <a:latin typeface="Arial"/>
                <a:cs typeface="Arial"/>
              </a:rPr>
              <a:t> </a:t>
            </a:r>
            <a:r>
              <a:rPr lang="es-ES" sz="1400" dirty="0" err="1">
                <a:solidFill>
                  <a:schemeClr val="bg1"/>
                </a:solidFill>
                <a:latin typeface="Arial"/>
                <a:cs typeface="Arial"/>
              </a:rPr>
              <a:t>on</a:t>
            </a:r>
            <a:r>
              <a:rPr lang="es-ES" sz="1400" dirty="0">
                <a:solidFill>
                  <a:schemeClr val="bg1"/>
                </a:solidFill>
                <a:latin typeface="Arial"/>
                <a:cs typeface="Arial"/>
              </a:rPr>
              <a:t> @</a:t>
            </a:r>
            <a:r>
              <a:rPr lang="es-ES" sz="1400" dirty="0" err="1">
                <a:solidFill>
                  <a:schemeClr val="bg1"/>
                </a:solidFill>
                <a:latin typeface="Arial"/>
                <a:cs typeface="Arial"/>
              </a:rPr>
              <a:t>imb_cnm</a:t>
            </a:r>
            <a:endParaRPr lang="es-ES" sz="1400" dirty="0">
              <a:solidFill>
                <a:schemeClr val="bg1"/>
              </a:solidFill>
              <a:latin typeface="Arial"/>
              <a:cs typeface="Arial"/>
            </a:endParaRPr>
          </a:p>
        </p:txBody>
      </p:sp>
      <p:pic>
        <p:nvPicPr>
          <p:cNvPr id="11" name="14 Imagen" descr="quadrats_logo_50transp.png">
            <a:extLst>
              <a:ext uri="{FF2B5EF4-FFF2-40B4-BE49-F238E27FC236}">
                <a16:creationId xmlns:a16="http://schemas.microsoft.com/office/drawing/2014/main" id="{867A5CDF-EAF7-1F47-8254-138690E8199E}"/>
              </a:ext>
            </a:extLst>
          </p:cNvPr>
          <p:cNvPicPr>
            <a:picLocks noChangeAspect="1"/>
          </p:cNvPicPr>
          <p:nvPr userDrawn="1"/>
        </p:nvPicPr>
        <p:blipFill rotWithShape="1">
          <a:blip r:embed="rId2" cstate="screen">
            <a:lum contrast="25000"/>
            <a:alphaModFix amt="70000"/>
            <a:extLst>
              <a:ext uri="{28A0092B-C50C-407E-A947-70E740481C1C}">
                <a14:useLocalDpi xmlns:a14="http://schemas.microsoft.com/office/drawing/2010/main"/>
              </a:ext>
            </a:extLst>
          </a:blip>
          <a:srcRect/>
          <a:stretch/>
        </p:blipFill>
        <p:spPr>
          <a:xfrm>
            <a:off x="8689041" y="3250953"/>
            <a:ext cx="3502959" cy="3692308"/>
          </a:xfrm>
          <a:prstGeom prst="rect">
            <a:avLst/>
          </a:prstGeom>
        </p:spPr>
      </p:pic>
      <p:pic>
        <p:nvPicPr>
          <p:cNvPr id="14" name="Imagen 13">
            <a:extLst>
              <a:ext uri="{FF2B5EF4-FFF2-40B4-BE49-F238E27FC236}">
                <a16:creationId xmlns:a16="http://schemas.microsoft.com/office/drawing/2014/main" id="{090BB406-365B-CD41-A65E-B93D58D51C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755" y="4910681"/>
            <a:ext cx="458893" cy="372851"/>
          </a:xfrm>
          <a:prstGeom prst="rect">
            <a:avLst/>
          </a:prstGeom>
        </p:spPr>
      </p:pic>
      <p:pic>
        <p:nvPicPr>
          <p:cNvPr id="17" name="Imagen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7408" y="570012"/>
            <a:ext cx="2996345" cy="963156"/>
          </a:xfrm>
          <a:prstGeom prst="rect">
            <a:avLst/>
          </a:prstGeom>
        </p:spPr>
      </p:pic>
      <p:pic>
        <p:nvPicPr>
          <p:cNvPr id="18" name="Imagen 1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51784" y="651929"/>
            <a:ext cx="3260975" cy="799322"/>
          </a:xfrm>
          <a:prstGeom prst="rect">
            <a:avLst/>
          </a:prstGeom>
        </p:spPr>
      </p:pic>
    </p:spTree>
    <p:extLst>
      <p:ext uri="{BB962C8B-B14F-4D97-AF65-F5344CB8AC3E}">
        <p14:creationId xmlns:p14="http://schemas.microsoft.com/office/powerpoint/2010/main" val="364229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ra ESP">
    <p:bg>
      <p:bgPr>
        <a:solidFill>
          <a:srgbClr val="004996"/>
        </a:solidFill>
        <a:effectLst/>
      </p:bgPr>
    </p:bg>
    <p:spTree>
      <p:nvGrpSpPr>
        <p:cNvPr id="1" name=""/>
        <p:cNvGrpSpPr/>
        <p:nvPr/>
      </p:nvGrpSpPr>
      <p:grpSpPr>
        <a:xfrm>
          <a:off x="0" y="0"/>
          <a:ext cx="0" cy="0"/>
          <a:chOff x="0" y="0"/>
          <a:chExt cx="0" cy="0"/>
        </a:xfrm>
      </p:grpSpPr>
      <p:sp>
        <p:nvSpPr>
          <p:cNvPr id="16" name="1 CuadroTexto">
            <a:extLst>
              <a:ext uri="{FF2B5EF4-FFF2-40B4-BE49-F238E27FC236}">
                <a16:creationId xmlns:a16="http://schemas.microsoft.com/office/drawing/2014/main" id="{3D1F08C0-1A28-0449-8530-2F688CC77391}"/>
              </a:ext>
            </a:extLst>
          </p:cNvPr>
          <p:cNvSpPr txBox="1"/>
          <p:nvPr userDrawn="1"/>
        </p:nvSpPr>
        <p:spPr>
          <a:xfrm>
            <a:off x="684605" y="1784981"/>
            <a:ext cx="3852337" cy="1200329"/>
          </a:xfrm>
          <a:prstGeom prst="rect">
            <a:avLst/>
          </a:prstGeom>
          <a:noFill/>
        </p:spPr>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Gracias por </a:t>
            </a:r>
          </a:p>
          <a:p>
            <a:r>
              <a:rPr lang="en-US" sz="3600" b="1" dirty="0">
                <a:solidFill>
                  <a:schemeClr val="bg1"/>
                </a:solidFill>
                <a:latin typeface="Arial" panose="020B0604020202020204" pitchFamily="34" charset="0"/>
                <a:cs typeface="Arial" panose="020B0604020202020204" pitchFamily="34" charset="0"/>
              </a:rPr>
              <a:t>vuestra atención</a:t>
            </a:r>
          </a:p>
        </p:txBody>
      </p:sp>
      <p:sp>
        <p:nvSpPr>
          <p:cNvPr id="20" name="1 CuadroTexto">
            <a:extLst>
              <a:ext uri="{FF2B5EF4-FFF2-40B4-BE49-F238E27FC236}">
                <a16:creationId xmlns:a16="http://schemas.microsoft.com/office/drawing/2014/main" id="{04DB35CF-659F-1746-A015-570DF6032A9B}"/>
              </a:ext>
            </a:extLst>
          </p:cNvPr>
          <p:cNvSpPr txBox="1"/>
          <p:nvPr userDrawn="1"/>
        </p:nvSpPr>
        <p:spPr>
          <a:xfrm>
            <a:off x="684595" y="3275361"/>
            <a:ext cx="3773790" cy="769441"/>
          </a:xfrm>
          <a:prstGeom prst="rect">
            <a:avLst/>
          </a:prstGeom>
          <a:noFill/>
        </p:spPr>
        <p:txBody>
          <a:bodyPr wrap="none" rtlCol="0">
            <a:spAutoFit/>
          </a:bodyPr>
          <a:lstStyle/>
          <a:p>
            <a:r>
              <a:rPr lang="es-ES" sz="1100" dirty="0">
                <a:solidFill>
                  <a:schemeClr val="bg1"/>
                </a:solidFill>
                <a:latin typeface="Arial" panose="020B0604020202020204" pitchFamily="34" charset="0"/>
                <a:cs typeface="Arial" panose="020B0604020202020204" pitchFamily="34" charset="0"/>
              </a:rPr>
              <a:t>C/ del Til·lers s/n</a:t>
            </a:r>
          </a:p>
          <a:p>
            <a:r>
              <a:rPr lang="es-ES" sz="1100" dirty="0">
                <a:solidFill>
                  <a:schemeClr val="bg1"/>
                </a:solidFill>
                <a:latin typeface="Arial" panose="020B0604020202020204" pitchFamily="34" charset="0"/>
                <a:cs typeface="Arial" panose="020B0604020202020204" pitchFamily="34" charset="0"/>
              </a:rPr>
              <a:t>Campus de la Universitat Autònoma de Barcelona (UAB) </a:t>
            </a:r>
            <a:br>
              <a:rPr lang="es-ES" sz="2000" dirty="0">
                <a:solidFill>
                  <a:schemeClr val="bg1"/>
                </a:solidFill>
                <a:latin typeface="Arial" panose="020B0604020202020204" pitchFamily="34" charset="0"/>
                <a:cs typeface="Arial" panose="020B0604020202020204" pitchFamily="34" charset="0"/>
              </a:rPr>
            </a:br>
            <a:r>
              <a:rPr lang="es-ES" sz="1100" dirty="0">
                <a:solidFill>
                  <a:schemeClr val="bg1"/>
                </a:solidFill>
                <a:latin typeface="Arial" panose="020B0604020202020204" pitchFamily="34" charset="0"/>
                <a:cs typeface="Arial" panose="020B0604020202020204" pitchFamily="34" charset="0"/>
              </a:rPr>
              <a:t>08193 Cerdanyola del Vallès (Bellaterra) </a:t>
            </a:r>
            <a:br>
              <a:rPr lang="es-ES" sz="2000" dirty="0">
                <a:solidFill>
                  <a:schemeClr val="bg1"/>
                </a:solidFill>
                <a:latin typeface="Arial" panose="020B0604020202020204" pitchFamily="34" charset="0"/>
                <a:cs typeface="Arial" panose="020B0604020202020204" pitchFamily="34" charset="0"/>
              </a:rPr>
            </a:br>
            <a:r>
              <a:rPr lang="es-ES" sz="1100" dirty="0">
                <a:solidFill>
                  <a:schemeClr val="bg1"/>
                </a:solidFill>
                <a:latin typeface="Arial" panose="020B0604020202020204" pitchFamily="34" charset="0"/>
                <a:cs typeface="Arial" panose="020B0604020202020204" pitchFamily="34" charset="0"/>
              </a:rPr>
              <a:t>Barcelona · Spain</a:t>
            </a:r>
            <a:endParaRPr lang="en-US" sz="2000" b="1" dirty="0">
              <a:solidFill>
                <a:schemeClr val="bg1"/>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7B585D3E-16E5-AA4A-AB28-A7E5739B07B5}"/>
              </a:ext>
            </a:extLst>
          </p:cNvPr>
          <p:cNvSpPr/>
          <p:nvPr userDrawn="1"/>
        </p:nvSpPr>
        <p:spPr>
          <a:xfrm>
            <a:off x="684595" y="5906855"/>
            <a:ext cx="3369640" cy="461665"/>
          </a:xfrm>
          <a:prstGeom prst="rect">
            <a:avLst/>
          </a:prstGeom>
        </p:spPr>
        <p:txBody>
          <a:bodyPr wrap="none">
            <a:spAutoFit/>
          </a:bodyPr>
          <a:lstStyle/>
          <a:p>
            <a:r>
              <a:rPr lang="es-ES" sz="2400" b="1" dirty="0">
                <a:solidFill>
                  <a:schemeClr val="bg1"/>
                </a:solidFill>
                <a:latin typeface="Arial" panose="020B0604020202020204" pitchFamily="34" charset="0"/>
                <a:cs typeface="Arial" panose="020B0604020202020204" pitchFamily="34" charset="0"/>
              </a:rPr>
              <a:t>www.imb-cnm.csic.es</a:t>
            </a:r>
            <a:endParaRPr lang="es-ES" sz="2400" b="1" dirty="0"/>
          </a:p>
        </p:txBody>
      </p:sp>
      <p:sp>
        <p:nvSpPr>
          <p:cNvPr id="23" name="Rectángulo 22">
            <a:extLst>
              <a:ext uri="{FF2B5EF4-FFF2-40B4-BE49-F238E27FC236}">
                <a16:creationId xmlns:a16="http://schemas.microsoft.com/office/drawing/2014/main" id="{908C0566-15CA-4648-BB9E-28413FC9DCDB}"/>
              </a:ext>
            </a:extLst>
          </p:cNvPr>
          <p:cNvSpPr/>
          <p:nvPr/>
        </p:nvSpPr>
        <p:spPr>
          <a:xfrm>
            <a:off x="1439648" y="4993193"/>
            <a:ext cx="3663676" cy="307777"/>
          </a:xfrm>
          <a:prstGeom prst="rect">
            <a:avLst/>
          </a:prstGeom>
        </p:spPr>
        <p:txBody>
          <a:bodyPr wrap="square">
            <a:spAutoFit/>
          </a:bodyPr>
          <a:lstStyle/>
          <a:p>
            <a:r>
              <a:rPr lang="es-ES" sz="1400" dirty="0">
                <a:solidFill>
                  <a:schemeClr val="bg1"/>
                </a:solidFill>
                <a:latin typeface="Arial"/>
                <a:cs typeface="Arial"/>
              </a:rPr>
              <a:t>Síguenos en @imb_cnm</a:t>
            </a:r>
          </a:p>
        </p:txBody>
      </p:sp>
      <p:pic>
        <p:nvPicPr>
          <p:cNvPr id="11" name="14 Imagen" descr="quadrats_logo_50transp.png">
            <a:extLst>
              <a:ext uri="{FF2B5EF4-FFF2-40B4-BE49-F238E27FC236}">
                <a16:creationId xmlns:a16="http://schemas.microsoft.com/office/drawing/2014/main" id="{867A5CDF-EAF7-1F47-8254-138690E8199E}"/>
              </a:ext>
            </a:extLst>
          </p:cNvPr>
          <p:cNvPicPr>
            <a:picLocks noChangeAspect="1"/>
          </p:cNvPicPr>
          <p:nvPr userDrawn="1"/>
        </p:nvPicPr>
        <p:blipFill rotWithShape="1">
          <a:blip r:embed="rId2" cstate="screen">
            <a:lum contrast="25000"/>
            <a:alphaModFix amt="70000"/>
            <a:extLst>
              <a:ext uri="{28A0092B-C50C-407E-A947-70E740481C1C}">
                <a14:useLocalDpi xmlns:a14="http://schemas.microsoft.com/office/drawing/2010/main"/>
              </a:ext>
            </a:extLst>
          </a:blip>
          <a:srcRect/>
          <a:stretch/>
        </p:blipFill>
        <p:spPr>
          <a:xfrm>
            <a:off x="8689041" y="3250953"/>
            <a:ext cx="3502959" cy="3692308"/>
          </a:xfrm>
          <a:prstGeom prst="rect">
            <a:avLst/>
          </a:prstGeom>
        </p:spPr>
      </p:pic>
      <p:pic>
        <p:nvPicPr>
          <p:cNvPr id="14" name="Imagen 13">
            <a:extLst>
              <a:ext uri="{FF2B5EF4-FFF2-40B4-BE49-F238E27FC236}">
                <a16:creationId xmlns:a16="http://schemas.microsoft.com/office/drawing/2014/main" id="{090BB406-365B-CD41-A65E-B93D58D51C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755" y="4910681"/>
            <a:ext cx="458893" cy="372851"/>
          </a:xfrm>
          <a:prstGeom prst="rect">
            <a:avLst/>
          </a:prstGeom>
        </p:spPr>
      </p:pic>
      <p:pic>
        <p:nvPicPr>
          <p:cNvPr id="10" name="Imagen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7408" y="570012"/>
            <a:ext cx="2996345" cy="963156"/>
          </a:xfrm>
          <a:prstGeom prst="rect">
            <a:avLst/>
          </a:prstGeom>
        </p:spPr>
      </p:pic>
      <p:pic>
        <p:nvPicPr>
          <p:cNvPr id="15" name="Imagen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51784" y="651929"/>
            <a:ext cx="3260975" cy="799322"/>
          </a:xfrm>
          <a:prstGeom prst="rect">
            <a:avLst/>
          </a:prstGeom>
        </p:spPr>
      </p:pic>
    </p:spTree>
    <p:extLst>
      <p:ext uri="{BB962C8B-B14F-4D97-AF65-F5344CB8AC3E}">
        <p14:creationId xmlns:p14="http://schemas.microsoft.com/office/powerpoint/2010/main" val="3565926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335360" y="1018244"/>
            <a:ext cx="11247040" cy="5107926"/>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197526C-CB0B-4105-8933-10D3BDEBA3FD}" type="datetimeFigureOut">
              <a:rPr lang="es-ES" smtClean="0"/>
              <a:t>21/11/2025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50075D2-A33B-4B03-9E71-CDB0EBDF8D0D}" type="slidenum">
              <a:rPr lang="es-ES" smtClean="0"/>
              <a:t>‹Nº›</a:t>
            </a:fld>
            <a:endParaRPr lang="es-ES"/>
          </a:p>
        </p:txBody>
      </p:sp>
    </p:spTree>
    <p:extLst>
      <p:ext uri="{BB962C8B-B14F-4D97-AF65-F5344CB8AC3E}">
        <p14:creationId xmlns:p14="http://schemas.microsoft.com/office/powerpoint/2010/main" val="3245709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A8A00F3-28CA-4150-8E72-902EE0BA1BBE}"/>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flipH="1">
            <a:off x="-1" y="0"/>
            <a:ext cx="12192001" cy="908720"/>
          </a:xfrm>
          <a:prstGeom prst="rect">
            <a:avLst/>
          </a:prstGeom>
        </p:spPr>
      </p:pic>
      <p:pic>
        <p:nvPicPr>
          <p:cNvPr id="5" name="Imagen 4">
            <a:extLst>
              <a:ext uri="{FF2B5EF4-FFF2-40B4-BE49-F238E27FC236}">
                <a16:creationId xmlns:a16="http://schemas.microsoft.com/office/drawing/2014/main" id="{BBC0501D-09A2-4906-B830-DCB3EC17502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256240" y="44624"/>
            <a:ext cx="1669976" cy="536803"/>
          </a:xfrm>
          <a:prstGeom prst="rect">
            <a:avLst/>
          </a:prstGeom>
        </p:spPr>
      </p:pic>
      <p:pic>
        <p:nvPicPr>
          <p:cNvPr id="6" name="Imagen 5">
            <a:extLst>
              <a:ext uri="{FF2B5EF4-FFF2-40B4-BE49-F238E27FC236}">
                <a16:creationId xmlns:a16="http://schemas.microsoft.com/office/drawing/2014/main" id="{C966EC88-8573-4AB5-8E61-35C44D16BF5D}"/>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200456" y="109523"/>
            <a:ext cx="1817464" cy="445492"/>
          </a:xfrm>
          <a:prstGeom prst="rect">
            <a:avLst/>
          </a:prstGeom>
        </p:spPr>
      </p:pic>
      <p:sp>
        <p:nvSpPr>
          <p:cNvPr id="8" name="ZoneTexte 2">
            <a:extLst>
              <a:ext uri="{FF2B5EF4-FFF2-40B4-BE49-F238E27FC236}">
                <a16:creationId xmlns:a16="http://schemas.microsoft.com/office/drawing/2014/main" id="{0E19CA49-FC40-405E-8EB2-174D61430142}"/>
              </a:ext>
            </a:extLst>
          </p:cNvPr>
          <p:cNvSpPr txBox="1"/>
          <p:nvPr userDrawn="1"/>
        </p:nvSpPr>
        <p:spPr>
          <a:xfrm>
            <a:off x="11640616" y="548680"/>
            <a:ext cx="569387" cy="369332"/>
          </a:xfrm>
          <a:prstGeom prst="rect">
            <a:avLst/>
          </a:prstGeom>
          <a:noFill/>
        </p:spPr>
        <p:txBody>
          <a:bodyPr wrap="none" rtlCol="0">
            <a:spAutoFit/>
          </a:bodyPr>
          <a:lstStyle/>
          <a:p>
            <a:fld id="{3E46FBA3-FC65-4708-B3ED-E0E1EFADD1D1}" type="slidenum">
              <a:rPr lang="en-GB" smtClean="0">
                <a:solidFill>
                  <a:schemeClr val="bg1"/>
                </a:solidFill>
              </a:rPr>
              <a:t>‹Nº›</a:t>
            </a:fld>
            <a:endParaRPr lang="en-GB" dirty="0">
              <a:solidFill>
                <a:schemeClr val="bg1"/>
              </a:solidFill>
            </a:endParaRPr>
          </a:p>
        </p:txBody>
      </p:sp>
      <p:sp>
        <p:nvSpPr>
          <p:cNvPr id="2" name="Marcador de título 1">
            <a:extLst>
              <a:ext uri="{FF2B5EF4-FFF2-40B4-BE49-F238E27FC236}">
                <a16:creationId xmlns:a16="http://schemas.microsoft.com/office/drawing/2014/main" id="{664691E9-C8E3-47C8-882C-A7C68E3E8F5C}"/>
              </a:ext>
            </a:extLst>
          </p:cNvPr>
          <p:cNvSpPr>
            <a:spLocks noGrp="1"/>
          </p:cNvSpPr>
          <p:nvPr>
            <p:ph type="title"/>
          </p:nvPr>
        </p:nvSpPr>
        <p:spPr>
          <a:xfrm>
            <a:off x="174080" y="129832"/>
            <a:ext cx="10515600" cy="649055"/>
          </a:xfrm>
          <a:prstGeom prst="rect">
            <a:avLst/>
          </a:prstGeom>
        </p:spPr>
        <p:txBody>
          <a:bodyPr vert="horz" lIns="91440" tIns="45720" rIns="91440" bIns="45720" rtlCol="0" anchor="ctr">
            <a:normAutofit/>
          </a:bodyPr>
          <a:lstStyle/>
          <a:p>
            <a:r>
              <a:rPr lang="es-ES" dirty="0"/>
              <a:t>Haga clic</a:t>
            </a:r>
          </a:p>
        </p:txBody>
      </p:sp>
      <p:sp>
        <p:nvSpPr>
          <p:cNvPr id="10" name="Marcador de texto 9">
            <a:extLst>
              <a:ext uri="{FF2B5EF4-FFF2-40B4-BE49-F238E27FC236}">
                <a16:creationId xmlns:a16="http://schemas.microsoft.com/office/drawing/2014/main" id="{EDA95826-BAA3-45D0-889C-6B3F4A282898}"/>
              </a:ext>
            </a:extLst>
          </p:cNvPr>
          <p:cNvSpPr>
            <a:spLocks noGrp="1"/>
          </p:cNvSpPr>
          <p:nvPr>
            <p:ph type="body" idx="1"/>
          </p:nvPr>
        </p:nvSpPr>
        <p:spPr>
          <a:xfrm>
            <a:off x="407999" y="1041876"/>
            <a:ext cx="11376000" cy="5580000"/>
          </a:xfrm>
          <a:prstGeom prst="rect">
            <a:avLst/>
          </a:prstGeom>
        </p:spPr>
        <p:txBody>
          <a:bodyPr vert="horz" lIns="91440" tIns="45720" rIns="91440" bIns="45720" rtlCol="0">
            <a:normAutofit/>
          </a:bodyPr>
          <a:lstStyle/>
          <a:p>
            <a:pPr marL="342882" lvl="0" indent="-342882" algn="l" defTabSz="914354" rtl="0" eaLnBrk="1" latinLnBrk="0" hangingPunct="1">
              <a:spcBef>
                <a:spcPts val="400"/>
              </a:spcBef>
              <a:buFont typeface="Arial" panose="020B0604020202020204" pitchFamily="34" charset="0"/>
              <a:buChar char="•"/>
            </a:pPr>
            <a:r>
              <a:rPr lang="es-ES" dirty="0"/>
              <a:t>Haga clic para modificar los estilos de texto del patrón</a:t>
            </a:r>
          </a:p>
          <a:p>
            <a:pPr marL="742913" lvl="1" indent="-285737" algn="l" defTabSz="914354" rtl="0" eaLnBrk="1" latinLnBrk="0" hangingPunct="1">
              <a:spcBef>
                <a:spcPts val="300"/>
              </a:spcBef>
              <a:buFont typeface="Arial" panose="020B0604020202020204" pitchFamily="34" charset="0"/>
              <a:buChar char="–"/>
            </a:pPr>
            <a:r>
              <a:rPr lang="es-ES" dirty="0"/>
              <a:t>Segundo nivel</a:t>
            </a:r>
          </a:p>
          <a:p>
            <a:pPr marL="1142942" lvl="2" indent="-228589" algn="l" defTabSz="914354" rtl="0" eaLnBrk="1" latinLnBrk="0" hangingPunct="1">
              <a:spcBef>
                <a:spcPts val="0"/>
              </a:spcBef>
              <a:buFont typeface="Arial" panose="020B0604020202020204" pitchFamily="34" charset="0"/>
              <a:buChar char="•"/>
            </a:pPr>
            <a:r>
              <a:rPr lang="es-ES" dirty="0"/>
              <a:t>Tercer nivel</a:t>
            </a:r>
          </a:p>
          <a:p>
            <a:pPr marL="1600120" lvl="3" indent="-228589" algn="l" defTabSz="914354" rtl="0" eaLnBrk="1" latinLnBrk="0" hangingPunct="1">
              <a:spcBef>
                <a:spcPts val="0"/>
              </a:spcBef>
              <a:buFont typeface="Arial" panose="020B0604020202020204" pitchFamily="34" charset="0"/>
              <a:buChar char="–"/>
            </a:pPr>
            <a:r>
              <a:rPr lang="es-ES" dirty="0"/>
              <a:t>Cuarto nivel</a:t>
            </a:r>
          </a:p>
          <a:p>
            <a:pPr marL="2057298" lvl="4" indent="-228589" algn="l" defTabSz="914354" rtl="0" eaLnBrk="1" latinLnBrk="0" hangingPunct="1">
              <a:spcBef>
                <a:spcPts val="0"/>
              </a:spcBef>
              <a:buFont typeface="Arial" panose="020B0604020202020204" pitchFamily="34" charset="0"/>
              <a:buChar char="»"/>
            </a:pPr>
            <a:r>
              <a:rPr lang="es-ES" dirty="0"/>
              <a:t>Quinto nivel</a:t>
            </a:r>
          </a:p>
        </p:txBody>
      </p:sp>
    </p:spTree>
    <p:extLst>
      <p:ext uri="{BB962C8B-B14F-4D97-AF65-F5344CB8AC3E}">
        <p14:creationId xmlns:p14="http://schemas.microsoft.com/office/powerpoint/2010/main" val="3719461489"/>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77" r:id="rId3"/>
    <p:sldLayoutId id="2147483671" r:id="rId4"/>
    <p:sldLayoutId id="2147483666" r:id="rId5"/>
    <p:sldLayoutId id="2147483673" r:id="rId6"/>
    <p:sldLayoutId id="2147483672" r:id="rId7"/>
    <p:sldLayoutId id="2147483674" r:id="rId8"/>
    <p:sldLayoutId id="2147483675" r:id="rId9"/>
    <p:sldLayoutId id="2147483678" r:id="rId10"/>
    <p:sldLayoutId id="2147483679" r:id="rId11"/>
    <p:sldLayoutId id="2147483680" r:id="rId12"/>
    <p:sldLayoutId id="2147483681" r:id="rId13"/>
    <p:sldLayoutId id="2147483682" r:id="rId14"/>
    <p:sldLayoutId id="2147483683" r:id="rId15"/>
  </p:sldLayoutIdLst>
  <p:hf hdr="0" ftr="0" dt="0"/>
  <p:txStyles>
    <p:titleStyle>
      <a:lvl1pPr marL="0" algn="l" defTabSz="914354" rtl="0" eaLnBrk="1" latinLnBrk="0" hangingPunct="1">
        <a:spcBef>
          <a:spcPct val="0"/>
        </a:spcBef>
        <a:buNone/>
        <a:defRPr lang="es-ES" sz="2800" b="1" kern="1200" dirty="0">
          <a:solidFill>
            <a:schemeClr val="bg1"/>
          </a:solidFill>
          <a:latin typeface="Arial" panose="020B0604020202020204" pitchFamily="34" charset="0"/>
          <a:ea typeface="+mj-ea"/>
          <a:cs typeface="Arial" panose="020B0604020202020204" pitchFamily="34" charset="0"/>
        </a:defRPr>
      </a:lvl1pPr>
    </p:titleStyle>
    <p:bodyStyle>
      <a:lvl1pPr marL="342882" indent="-342882" algn="l" defTabSz="914354" rtl="0" eaLnBrk="1" latinLnBrk="0" hangingPunct="1">
        <a:spcBef>
          <a:spcPct val="20000"/>
        </a:spcBef>
        <a:buFont typeface="Arial" panose="020B0604020202020204" pitchFamily="34" charset="0"/>
        <a:buChar char="•"/>
        <a:defRPr lang="es-ES" sz="2400" kern="1200" dirty="0" smtClean="0">
          <a:solidFill>
            <a:srgbClr val="0070C0"/>
          </a:solidFill>
          <a:latin typeface="Arial" panose="020B0604020202020204" pitchFamily="34" charset="0"/>
          <a:ea typeface="+mn-ea"/>
          <a:cs typeface="Arial" panose="020B0604020202020204" pitchFamily="34" charset="0"/>
        </a:defRPr>
      </a:lvl1pPr>
      <a:lvl2pPr marL="742913" indent="-285737" algn="l" defTabSz="914354" rtl="0" eaLnBrk="1" latinLnBrk="0" hangingPunct="1">
        <a:spcBef>
          <a:spcPct val="20000"/>
        </a:spcBef>
        <a:buFont typeface="Arial" panose="020B0604020202020204" pitchFamily="34" charset="0"/>
        <a:buChar char="–"/>
        <a:defRPr lang="es-ES" sz="2000" kern="1200" dirty="0" smtClean="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spcBef>
          <a:spcPct val="20000"/>
        </a:spcBef>
        <a:buFont typeface="Arial" panose="020B0604020202020204" pitchFamily="34" charset="0"/>
        <a:buChar char="•"/>
        <a:defRPr lang="es-ES" sz="1800" kern="1200" dirty="0" smtClean="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spcBef>
          <a:spcPct val="20000"/>
        </a:spcBef>
        <a:buFont typeface="Arial" panose="020B0604020202020204" pitchFamily="34" charset="0"/>
        <a:buChar char="–"/>
        <a:defRPr lang="es-ES" sz="1600" kern="1200" dirty="0" smtClean="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spcBef>
          <a:spcPct val="20000"/>
        </a:spcBef>
        <a:buFont typeface="Arial" panose="020B0604020202020204" pitchFamily="34" charset="0"/>
        <a:buChar char="»"/>
        <a:defRPr lang="es-ES" sz="1600" kern="1200" dirty="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image" Target="../media/image70.jpeg"/><Relationship Id="rId2" Type="http://schemas.openxmlformats.org/officeDocument/2006/relationships/image" Target="../media/image75.jpeg"/><Relationship Id="rId1" Type="http://schemas.openxmlformats.org/officeDocument/2006/relationships/slideLayout" Target="../slideLayouts/slideLayout4.xml"/><Relationship Id="rId6" Type="http://schemas.openxmlformats.org/officeDocument/2006/relationships/image" Target="../media/image21.jpeg"/><Relationship Id="rId11" Type="http://schemas.openxmlformats.org/officeDocument/2006/relationships/image" Target="../media/image83.png"/><Relationship Id="rId5" Type="http://schemas.openxmlformats.org/officeDocument/2006/relationships/image" Target="../media/image78.jpeg"/><Relationship Id="rId10" Type="http://schemas.openxmlformats.org/officeDocument/2006/relationships/image" Target="../media/image82.jpeg"/><Relationship Id="rId4" Type="http://schemas.openxmlformats.org/officeDocument/2006/relationships/image" Target="../media/image77.png"/><Relationship Id="rId9" Type="http://schemas.openxmlformats.org/officeDocument/2006/relationships/image" Target="../media/image81.pn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jpeg"/><Relationship Id="rId3" Type="http://schemas.openxmlformats.org/officeDocument/2006/relationships/image" Target="../media/image77.pn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81.png"/><Relationship Id="rId11" Type="http://schemas.openxmlformats.org/officeDocument/2006/relationships/image" Target="../media/image89.jpeg"/><Relationship Id="rId5" Type="http://schemas.openxmlformats.org/officeDocument/2006/relationships/image" Target="../media/image21.jpeg"/><Relationship Id="rId10" Type="http://schemas.openxmlformats.org/officeDocument/2006/relationships/image" Target="../media/image88.jpeg"/><Relationship Id="rId4" Type="http://schemas.openxmlformats.org/officeDocument/2006/relationships/image" Target="../media/image78.jpeg"/><Relationship Id="rId9" Type="http://schemas.openxmlformats.org/officeDocument/2006/relationships/image" Target="../media/image87.png"/><Relationship Id="rId14" Type="http://schemas.openxmlformats.org/officeDocument/2006/relationships/image" Target="../media/image70.jpe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2.png"/><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image" Target="../media/image99.png"/><Relationship Id="rId2" Type="http://schemas.openxmlformats.org/officeDocument/2006/relationships/image" Target="../media/image92.jpeg"/><Relationship Id="rId1" Type="http://schemas.openxmlformats.org/officeDocument/2006/relationships/slideLayout" Target="../slideLayouts/slideLayout4.xml"/><Relationship Id="rId6" Type="http://schemas.openxmlformats.org/officeDocument/2006/relationships/image" Target="../media/image96.jpeg"/><Relationship Id="rId11" Type="http://schemas.openxmlformats.org/officeDocument/2006/relationships/image" Target="../media/image98.png"/><Relationship Id="rId5" Type="http://schemas.openxmlformats.org/officeDocument/2006/relationships/image" Target="../media/image95.png"/><Relationship Id="rId10" Type="http://schemas.openxmlformats.org/officeDocument/2006/relationships/image" Target="../media/image21.jpeg"/><Relationship Id="rId4" Type="http://schemas.openxmlformats.org/officeDocument/2006/relationships/image" Target="../media/image94.jpeg"/><Relationship Id="rId9" Type="http://schemas.openxmlformats.org/officeDocument/2006/relationships/image" Target="../media/image78.jpeg"/></Relationships>
</file>

<file path=ppt/slides/_rels/slide1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77.png"/><Relationship Id="rId7"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 Id="rId6" Type="http://schemas.openxmlformats.org/officeDocument/2006/relationships/image" Target="../media/image72.png"/><Relationship Id="rId11" Type="http://schemas.openxmlformats.org/officeDocument/2006/relationships/image" Target="../media/image70.jpeg"/><Relationship Id="rId5" Type="http://schemas.openxmlformats.org/officeDocument/2006/relationships/image" Target="../media/image21.jpeg"/><Relationship Id="rId10" Type="http://schemas.openxmlformats.org/officeDocument/2006/relationships/image" Target="../media/image104.png"/><Relationship Id="rId4" Type="http://schemas.openxmlformats.org/officeDocument/2006/relationships/image" Target="../media/image78.jpeg"/><Relationship Id="rId9" Type="http://schemas.openxmlformats.org/officeDocument/2006/relationships/image" Target="../media/image103.png"/></Relationships>
</file>

<file path=ppt/slides/_rels/slide1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3" Type="http://schemas.openxmlformats.org/officeDocument/2006/relationships/image" Target="../media/image78.jpeg"/><Relationship Id="rId7" Type="http://schemas.openxmlformats.org/officeDocument/2006/relationships/image" Target="../media/image73.jpeg"/><Relationship Id="rId12" Type="http://schemas.openxmlformats.org/officeDocument/2006/relationships/hyperlink" Target="10.1016/j.nima.2023.168103" TargetMode="External"/><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105.png"/><Relationship Id="rId11" Type="http://schemas.openxmlformats.org/officeDocument/2006/relationships/image" Target="../media/image70.jpeg"/><Relationship Id="rId5" Type="http://schemas.openxmlformats.org/officeDocument/2006/relationships/image" Target="../media/image72.png"/><Relationship Id="rId10" Type="http://schemas.openxmlformats.org/officeDocument/2006/relationships/image" Target="../media/image108.png"/><Relationship Id="rId4" Type="http://schemas.openxmlformats.org/officeDocument/2006/relationships/image" Target="../media/image21.jpeg"/><Relationship Id="rId9" Type="http://schemas.openxmlformats.org/officeDocument/2006/relationships/image" Target="../media/image107.png"/></Relationships>
</file>

<file path=ppt/slides/_rels/slide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6.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7.png"/><Relationship Id="rId3" Type="http://schemas.openxmlformats.org/officeDocument/2006/relationships/image" Target="../media/image77.png"/><Relationship Id="rId7" Type="http://schemas.openxmlformats.org/officeDocument/2006/relationships/image" Target="../media/image112.png"/><Relationship Id="rId12" Type="http://schemas.openxmlformats.org/officeDocument/2006/relationships/image" Target="../media/image116.jpeg"/><Relationship Id="rId2" Type="http://schemas.openxmlformats.org/officeDocument/2006/relationships/image" Target="../media/image70.jpeg"/><Relationship Id="rId1" Type="http://schemas.openxmlformats.org/officeDocument/2006/relationships/slideLayout" Target="../slideLayouts/slideLayout4.xml"/><Relationship Id="rId6" Type="http://schemas.openxmlformats.org/officeDocument/2006/relationships/image" Target="../media/image111.png"/><Relationship Id="rId11" Type="http://schemas.openxmlformats.org/officeDocument/2006/relationships/image" Target="../media/image115.png"/><Relationship Id="rId5" Type="http://schemas.openxmlformats.org/officeDocument/2006/relationships/image" Target="../media/image21.jpeg"/><Relationship Id="rId10" Type="http://schemas.openxmlformats.org/officeDocument/2006/relationships/image" Target="../media/image114.png"/><Relationship Id="rId4" Type="http://schemas.openxmlformats.org/officeDocument/2006/relationships/image" Target="../media/image78.jpe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4.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jpe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jpeg"/><Relationship Id="rId9" Type="http://schemas.openxmlformats.org/officeDocument/2006/relationships/image" Target="../media/image131.png"/><Relationship Id="rId14" Type="http://schemas.openxmlformats.org/officeDocument/2006/relationships/image" Target="../media/image124.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6.png"/><Relationship Id="rId7" Type="http://schemas.openxmlformats.org/officeDocument/2006/relationships/image" Target="../media/image12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21.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24.png"/><Relationship Id="rId2" Type="http://schemas.openxmlformats.org/officeDocument/2006/relationships/image" Target="../media/image144.jpeg"/><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2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52.png"/><Relationship Id="rId4" Type="http://schemas.openxmlformats.org/officeDocument/2006/relationships/image" Target="../media/image151.jpeg"/></Relationships>
</file>

<file path=ppt/slides/_rels/slide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xml"/><Relationship Id="rId5" Type="http://schemas.openxmlformats.org/officeDocument/2006/relationships/image" Target="../media/image124.png"/><Relationship Id="rId4" Type="http://schemas.openxmlformats.org/officeDocument/2006/relationships/image" Target="../media/image155.png"/></Relationships>
</file>

<file path=ppt/slides/_rels/slide2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3.png"/><Relationship Id="rId4" Type="http://schemas.openxmlformats.org/officeDocument/2006/relationships/image" Target="../media/image157.jpeg"/></Relationships>
</file>

<file path=ppt/slides/_rels/slide2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60.jpeg"/><Relationship Id="rId4" Type="http://schemas.openxmlformats.org/officeDocument/2006/relationships/image" Target="../media/image159.jpeg"/></Relationships>
</file>

<file path=ppt/slides/_rels/slide2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xml"/><Relationship Id="rId5" Type="http://schemas.openxmlformats.org/officeDocument/2006/relationships/image" Target="../media/image164.png"/><Relationship Id="rId4" Type="http://schemas.openxmlformats.org/officeDocument/2006/relationships/image" Target="../media/image163.png"/></Relationships>
</file>

<file path=ppt/slides/_rels/slide27.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jpeg"/><Relationship Id="rId1" Type="http://schemas.openxmlformats.org/officeDocument/2006/relationships/slideLayout" Target="../slideLayouts/slideLayout4.xml"/><Relationship Id="rId6" Type="http://schemas.openxmlformats.org/officeDocument/2006/relationships/image" Target="../media/image169.png"/><Relationship Id="rId5" Type="http://schemas.openxmlformats.org/officeDocument/2006/relationships/image" Target="../media/image168.jpg"/><Relationship Id="rId10" Type="http://schemas.openxmlformats.org/officeDocument/2006/relationships/image" Target="../media/image43.png"/><Relationship Id="rId4" Type="http://schemas.openxmlformats.org/officeDocument/2006/relationships/image" Target="../media/image167.png"/><Relationship Id="rId9" Type="http://schemas.openxmlformats.org/officeDocument/2006/relationships/image" Target="../media/image172.png"/></Relationships>
</file>

<file path=ppt/slides/_rels/slide2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4.xml"/><Relationship Id="rId5" Type="http://schemas.openxmlformats.org/officeDocument/2006/relationships/image" Target="../media/image176.png"/><Relationship Id="rId4" Type="http://schemas.openxmlformats.org/officeDocument/2006/relationships/image" Target="../media/image175.png"/></Relationships>
</file>

<file path=ppt/slides/_rels/slide2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8.jpeg"/><Relationship Id="rId7" Type="http://schemas.openxmlformats.org/officeDocument/2006/relationships/image" Target="../media/image182.png"/><Relationship Id="rId2" Type="http://schemas.openxmlformats.org/officeDocument/2006/relationships/image" Target="../media/image177.jpeg"/><Relationship Id="rId1" Type="http://schemas.openxmlformats.org/officeDocument/2006/relationships/slideLayout" Target="../slideLayouts/slideLayout4.xml"/><Relationship Id="rId6" Type="http://schemas.openxmlformats.org/officeDocument/2006/relationships/image" Target="../media/image181.png"/><Relationship Id="rId5" Type="http://schemas.openxmlformats.org/officeDocument/2006/relationships/image" Target="../media/image180.jpeg"/><Relationship Id="rId4" Type="http://schemas.openxmlformats.org/officeDocument/2006/relationships/image" Target="../media/image179.jpeg"/><Relationship Id="rId9" Type="http://schemas.openxmlformats.org/officeDocument/2006/relationships/image" Target="../media/image183.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spreadsheets/d/11kYy0fF5FykyLKjnTFeAX96oLKmOuS4K02k_CgzMFSc/edit?usp=sharing" TargetMode="External"/><Relationship Id="rId2" Type="http://schemas.openxmlformats.org/officeDocument/2006/relationships/image" Target="../media/image184.png"/><Relationship Id="rId1" Type="http://schemas.openxmlformats.org/officeDocument/2006/relationships/slideLayout" Target="../slideLayouts/slideLayout4.xml"/><Relationship Id="rId6" Type="http://schemas.openxmlformats.org/officeDocument/2006/relationships/image" Target="../media/image183.png"/><Relationship Id="rId5" Type="http://schemas.openxmlformats.org/officeDocument/2006/relationships/image" Target="../media/image176.png"/><Relationship Id="rId4" Type="http://schemas.openxmlformats.org/officeDocument/2006/relationships/image" Target="../media/image185.png"/></Relationships>
</file>

<file path=ppt/slides/_rels/slide31.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jpe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4.xml"/><Relationship Id="rId6" Type="http://schemas.openxmlformats.org/officeDocument/2006/relationships/image" Target="../media/image190.png"/><Relationship Id="rId5" Type="http://schemas.openxmlformats.org/officeDocument/2006/relationships/image" Target="../media/image189.jpeg"/><Relationship Id="rId10" Type="http://schemas.openxmlformats.org/officeDocument/2006/relationships/image" Target="../media/image176.png"/><Relationship Id="rId4" Type="http://schemas.openxmlformats.org/officeDocument/2006/relationships/image" Target="../media/image188.jpeg"/><Relationship Id="rId9" Type="http://schemas.openxmlformats.org/officeDocument/2006/relationships/image" Target="../media/image193.png"/></Relationships>
</file>

<file path=ppt/slides/_rels/slide3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4.xml"/><Relationship Id="rId6" Type="http://schemas.openxmlformats.org/officeDocument/2006/relationships/image" Target="../media/image176.png"/><Relationship Id="rId5" Type="http://schemas.openxmlformats.org/officeDocument/2006/relationships/image" Target="../media/image197.png"/><Relationship Id="rId4" Type="http://schemas.openxmlformats.org/officeDocument/2006/relationships/image" Target="../media/image196.png"/></Relationships>
</file>

<file path=ppt/slides/_rels/slide33.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176.png"/><Relationship Id="rId2" Type="http://schemas.openxmlformats.org/officeDocument/2006/relationships/image" Target="../media/image198.png"/><Relationship Id="rId1" Type="http://schemas.openxmlformats.org/officeDocument/2006/relationships/slideLayout" Target="../slideLayouts/slideLayout4.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3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3.png"/></Relationships>
</file>

<file path=ppt/slides/_rels/slide3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xml"/><Relationship Id="rId5" Type="http://schemas.openxmlformats.org/officeDocument/2006/relationships/image" Target="../media/image206.png"/><Relationship Id="rId4" Type="http://schemas.openxmlformats.org/officeDocument/2006/relationships/image" Target="../media/image205.png"/></Relationships>
</file>

<file path=ppt/slides/_rels/slide3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image" Target="../media/image207.png"/><Relationship Id="rId1" Type="http://schemas.openxmlformats.org/officeDocument/2006/relationships/slideLayout" Target="../slideLayouts/slideLayout4.xml"/><Relationship Id="rId6" Type="http://schemas.openxmlformats.org/officeDocument/2006/relationships/image" Target="../media/image211.png"/><Relationship Id="rId5" Type="http://schemas.openxmlformats.org/officeDocument/2006/relationships/image" Target="../media/image210.jpeg"/><Relationship Id="rId10" Type="http://schemas.openxmlformats.org/officeDocument/2006/relationships/image" Target="../media/image206.png"/><Relationship Id="rId4" Type="http://schemas.openxmlformats.org/officeDocument/2006/relationships/image" Target="../media/image209.jpeg"/><Relationship Id="rId9" Type="http://schemas.openxmlformats.org/officeDocument/2006/relationships/image" Target="../media/image214.jpeg"/></Relationships>
</file>

<file path=ppt/slides/_rels/slide3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4.xml"/><Relationship Id="rId5" Type="http://schemas.openxmlformats.org/officeDocument/2006/relationships/image" Target="../media/image206.png"/><Relationship Id="rId4" Type="http://schemas.openxmlformats.org/officeDocument/2006/relationships/image" Target="../media/image217.jpeg"/></Relationships>
</file>

<file path=ppt/slides/_rels/slide3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4.xml"/><Relationship Id="rId6" Type="http://schemas.openxmlformats.org/officeDocument/2006/relationships/image" Target="../media/image206.png"/><Relationship Id="rId5" Type="http://schemas.openxmlformats.org/officeDocument/2006/relationships/image" Target="../media/image221.jpeg"/><Relationship Id="rId4" Type="http://schemas.openxmlformats.org/officeDocument/2006/relationships/image" Target="../media/image220.jpeg"/></Relationships>
</file>

<file path=ppt/slides/_rels/slide39.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image" Target="../media/image222.emf"/><Relationship Id="rId1" Type="http://schemas.openxmlformats.org/officeDocument/2006/relationships/slideLayout" Target="../slideLayouts/slideLayout4.xml"/><Relationship Id="rId6" Type="http://schemas.openxmlformats.org/officeDocument/2006/relationships/image" Target="../media/image206.png"/><Relationship Id="rId5" Type="http://schemas.openxmlformats.org/officeDocument/2006/relationships/image" Target="../media/image225.emf"/><Relationship Id="rId4" Type="http://schemas.openxmlformats.org/officeDocument/2006/relationships/image" Target="../media/image224.emf"/></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4.xml"/><Relationship Id="rId5" Type="http://schemas.openxmlformats.org/officeDocument/2006/relationships/image" Target="../media/image206.png"/><Relationship Id="rId4" Type="http://schemas.openxmlformats.org/officeDocument/2006/relationships/image" Target="../media/image2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emf"/><Relationship Id="rId4" Type="http://schemas.openxmlformats.org/officeDocument/2006/relationships/image" Target="../media/image230.png"/></Relationships>
</file>

<file path=ppt/slides/_rels/slide4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0.png"/><Relationship Id="rId1" Type="http://schemas.openxmlformats.org/officeDocument/2006/relationships/slideLayout" Target="../slideLayouts/slideLayout3.xml"/><Relationship Id="rId6" Type="http://schemas.openxmlformats.org/officeDocument/2006/relationships/image" Target="../media/image236.emf"/><Relationship Id="rId5" Type="http://schemas.openxmlformats.org/officeDocument/2006/relationships/image" Target="../media/image235.emf"/><Relationship Id="rId4" Type="http://schemas.openxmlformats.org/officeDocument/2006/relationships/image" Target="../media/image234.jpeg"/></Relationships>
</file>

<file path=ppt/slides/_rels/slide4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38.emf"/></Relationships>
</file>

<file path=ppt/slides/_rels/slide44.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image" Target="../media/image238.emf"/><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4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6.png"/><Relationship Id="rId5" Type="http://schemas.openxmlformats.org/officeDocument/2006/relationships/image" Target="../media/image242.png"/><Relationship Id="rId4" Type="http://schemas.openxmlformats.org/officeDocument/2006/relationships/image" Target="../media/image241.jpeg"/></Relationships>
</file>

<file path=ppt/slides/_rels/slide46.xml.rels><?xml version="1.0" encoding="UTF-8" standalone="yes"?>
<Relationships xmlns="http://schemas.openxmlformats.org/package/2006/relationships"><Relationship Id="rId8" Type="http://schemas.openxmlformats.org/officeDocument/2006/relationships/image" Target="../media/image245.svg"/><Relationship Id="rId3" Type="http://schemas.openxmlformats.org/officeDocument/2006/relationships/image" Target="../media/image35.png"/><Relationship Id="rId7"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246.png"/></Relationships>
</file>

<file path=ppt/slides/_rels/slide47.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image" Target="../media/image249.png"/><Relationship Id="rId2" Type="http://schemas.openxmlformats.org/officeDocument/2006/relationships/image" Target="../media/image247.png"/><Relationship Id="rId1" Type="http://schemas.openxmlformats.org/officeDocument/2006/relationships/slideLayout" Target="../slideLayouts/slideLayout4.xml"/><Relationship Id="rId6" Type="http://schemas.openxmlformats.org/officeDocument/2006/relationships/image" Target="../media/image245.svg"/><Relationship Id="rId5" Type="http://schemas.openxmlformats.org/officeDocument/2006/relationships/image" Target="../media/image244.png"/><Relationship Id="rId4" Type="http://schemas.openxmlformats.org/officeDocument/2006/relationships/image" Target="../media/image206.png"/></Relationships>
</file>

<file path=ppt/slides/_rels/slide4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52.png"/><Relationship Id="rId4" Type="http://schemas.openxmlformats.org/officeDocument/2006/relationships/image" Target="../media/image251.png"/></Relationships>
</file>

<file path=ppt/slides/_rels/slide49.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jpeg"/><Relationship Id="rId7" Type="http://schemas.openxmlformats.org/officeDocument/2006/relationships/image" Target="../media/image25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6.png"/><Relationship Id="rId5" Type="http://schemas.openxmlformats.org/officeDocument/2006/relationships/image" Target="../media/image255.jpeg"/><Relationship Id="rId4" Type="http://schemas.openxmlformats.org/officeDocument/2006/relationships/image" Target="../media/image254.png"/><Relationship Id="rId9" Type="http://schemas.openxmlformats.org/officeDocument/2006/relationships/image" Target="../media/image259.emf"/></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62.jpeg"/><Relationship Id="rId4" Type="http://schemas.openxmlformats.org/officeDocument/2006/relationships/image" Target="../media/image261.png"/></Relationships>
</file>

<file path=ppt/slides/_rels/slide5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53.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0.emf"/></Relationships>
</file>

<file path=ppt/slides/_rels/slide54.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2.emf"/></Relationships>
</file>

<file path=ppt/slides/_rels/slide55.xml.rels><?xml version="1.0" encoding="UTF-8" standalone="yes"?>
<Relationships xmlns="http://schemas.openxmlformats.org/package/2006/relationships"><Relationship Id="rId3" Type="http://schemas.openxmlformats.org/officeDocument/2006/relationships/image" Target="../media/image273.e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4.emf"/></Relationships>
</file>

<file path=ppt/slides/_rels/slide56.xml.rels><?xml version="1.0" encoding="UTF-8" standalone="yes"?>
<Relationships xmlns="http://schemas.openxmlformats.org/package/2006/relationships"><Relationship Id="rId3" Type="http://schemas.openxmlformats.org/officeDocument/2006/relationships/image" Target="../media/image276.png"/><Relationship Id="rId7" Type="http://schemas.openxmlformats.org/officeDocument/2006/relationships/image" Target="../media/image280.png"/><Relationship Id="rId2" Type="http://schemas.openxmlformats.org/officeDocument/2006/relationships/image" Target="../media/image275.png"/><Relationship Id="rId1" Type="http://schemas.openxmlformats.org/officeDocument/2006/relationships/slideLayout" Target="../slideLayouts/slideLayout9.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s>
</file>

<file path=ppt/slides/_rels/slide57.xml.rels><?xml version="1.0" encoding="UTF-8" standalone="yes"?>
<Relationships xmlns="http://schemas.openxmlformats.org/package/2006/relationships"><Relationship Id="rId3" Type="http://schemas.openxmlformats.org/officeDocument/2006/relationships/image" Target="../media/image281.e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82.emf"/></Relationships>
</file>

<file path=ppt/slides/_rels/slide58.xml.rels><?xml version="1.0" encoding="UTF-8" standalone="yes"?>
<Relationships xmlns="http://schemas.openxmlformats.org/package/2006/relationships"><Relationship Id="rId3" Type="http://schemas.openxmlformats.org/officeDocument/2006/relationships/image" Target="../media/image283.e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4.emf"/></Relationships>
</file>

<file path=ppt/slides/_rels/slide59.xml.rels><?xml version="1.0" encoding="UTF-8" standalone="yes"?>
<Relationships xmlns="http://schemas.openxmlformats.org/package/2006/relationships"><Relationship Id="rId8" Type="http://schemas.openxmlformats.org/officeDocument/2006/relationships/image" Target="../media/image291.png"/><Relationship Id="rId13" Type="http://schemas.openxmlformats.org/officeDocument/2006/relationships/image" Target="../media/image296.png"/><Relationship Id="rId18" Type="http://schemas.openxmlformats.org/officeDocument/2006/relationships/image" Target="../media/image301.png"/><Relationship Id="rId3" Type="http://schemas.openxmlformats.org/officeDocument/2006/relationships/image" Target="../media/image286.jpeg"/><Relationship Id="rId7" Type="http://schemas.openxmlformats.org/officeDocument/2006/relationships/image" Target="../media/image290.png"/><Relationship Id="rId12" Type="http://schemas.openxmlformats.org/officeDocument/2006/relationships/image" Target="../media/image295.png"/><Relationship Id="rId17" Type="http://schemas.openxmlformats.org/officeDocument/2006/relationships/image" Target="../media/image300.png"/><Relationship Id="rId2" Type="http://schemas.openxmlformats.org/officeDocument/2006/relationships/image" Target="../media/image285.png"/><Relationship Id="rId16" Type="http://schemas.openxmlformats.org/officeDocument/2006/relationships/image" Target="../media/image299.png"/><Relationship Id="rId1" Type="http://schemas.openxmlformats.org/officeDocument/2006/relationships/slideLayout" Target="../slideLayouts/slideLayout9.xml"/><Relationship Id="rId6" Type="http://schemas.openxmlformats.org/officeDocument/2006/relationships/image" Target="../media/image289.png"/><Relationship Id="rId11" Type="http://schemas.openxmlformats.org/officeDocument/2006/relationships/image" Target="../media/image294.png"/><Relationship Id="rId5" Type="http://schemas.openxmlformats.org/officeDocument/2006/relationships/image" Target="../media/image288.png"/><Relationship Id="rId15" Type="http://schemas.openxmlformats.org/officeDocument/2006/relationships/image" Target="../media/image298.png"/><Relationship Id="rId10" Type="http://schemas.openxmlformats.org/officeDocument/2006/relationships/image" Target="../media/image293.png"/><Relationship Id="rId4" Type="http://schemas.openxmlformats.org/officeDocument/2006/relationships/image" Target="../media/image287.png"/><Relationship Id="rId9" Type="http://schemas.openxmlformats.org/officeDocument/2006/relationships/image" Target="../media/image292.png"/><Relationship Id="rId14" Type="http://schemas.openxmlformats.org/officeDocument/2006/relationships/image" Target="../media/image297.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60.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9.xml"/><Relationship Id="rId4" Type="http://schemas.openxmlformats.org/officeDocument/2006/relationships/image" Target="../media/image304.png"/></Relationships>
</file>

<file path=ppt/slides/_rels/slide6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5.png"/><Relationship Id="rId7" Type="http://schemas.openxmlformats.org/officeDocument/2006/relationships/image" Target="../media/image309.emf"/><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 Id="rId9" Type="http://schemas.openxmlformats.org/officeDocument/2006/relationships/image" Target="../media/image311.png"/></Relationships>
</file>

<file path=ppt/slides/_rels/slide62.xml.rels><?xml version="1.0" encoding="UTF-8" standalone="yes"?>
<Relationships xmlns="http://schemas.openxmlformats.org/package/2006/relationships"><Relationship Id="rId8" Type="http://schemas.openxmlformats.org/officeDocument/2006/relationships/image" Target="../media/image3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12.png"/></Relationships>
</file>

<file path=ppt/slides/_rels/slide63.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14.png"/><Relationship Id="rId5" Type="http://schemas.openxmlformats.org/officeDocument/2006/relationships/image" Target="../media/image317.png"/><Relationship Id="rId4" Type="http://schemas.openxmlformats.org/officeDocument/2006/relationships/image" Target="../media/image316.png"/></Relationships>
</file>

<file path=ppt/slides/_rels/slide66.xml.rels><?xml version="1.0" encoding="UTF-8" standalone="yes"?>
<Relationships xmlns="http://schemas.openxmlformats.org/package/2006/relationships"><Relationship Id="rId8" Type="http://schemas.openxmlformats.org/officeDocument/2006/relationships/image" Target="../media/image323.jpeg"/><Relationship Id="rId3" Type="http://schemas.openxmlformats.org/officeDocument/2006/relationships/image" Target="../media/image318.jpeg"/><Relationship Id="rId7" Type="http://schemas.openxmlformats.org/officeDocument/2006/relationships/image" Target="../media/image322.jpeg"/><Relationship Id="rId12" Type="http://schemas.openxmlformats.org/officeDocument/2006/relationships/image" Target="../media/image327.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21.jpeg"/><Relationship Id="rId11" Type="http://schemas.openxmlformats.org/officeDocument/2006/relationships/image" Target="../media/image326.jpeg"/><Relationship Id="rId5" Type="http://schemas.openxmlformats.org/officeDocument/2006/relationships/image" Target="../media/image320.jpeg"/><Relationship Id="rId10" Type="http://schemas.openxmlformats.org/officeDocument/2006/relationships/image" Target="../media/image325.jpeg"/><Relationship Id="rId4" Type="http://schemas.openxmlformats.org/officeDocument/2006/relationships/image" Target="../media/image319.jpeg"/><Relationship Id="rId9" Type="http://schemas.openxmlformats.org/officeDocument/2006/relationships/image" Target="../media/image324.png"/></Relationships>
</file>

<file path=ppt/slides/_rels/slide67.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2.xml"/><Relationship Id="rId5" Type="http://schemas.openxmlformats.org/officeDocument/2006/relationships/image" Target="../media/image331.jpeg"/><Relationship Id="rId4" Type="http://schemas.openxmlformats.org/officeDocument/2006/relationships/image" Target="../media/image330.png"/></Relationships>
</file>

<file path=ppt/slides/_rels/slide68.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2.xml"/><Relationship Id="rId6" Type="http://schemas.openxmlformats.org/officeDocument/2006/relationships/image" Target="../media/image336.png"/><Relationship Id="rId5" Type="http://schemas.openxmlformats.org/officeDocument/2006/relationships/image" Target="../media/image335.png"/><Relationship Id="rId4" Type="http://schemas.openxmlformats.org/officeDocument/2006/relationships/image" Target="../media/image334.png"/></Relationships>
</file>

<file path=ppt/slides/_rels/slide69.xml.rels><?xml version="1.0" encoding="UTF-8" standalone="yes"?>
<Relationships xmlns="http://schemas.openxmlformats.org/package/2006/relationships"><Relationship Id="rId3" Type="http://schemas.openxmlformats.org/officeDocument/2006/relationships/image" Target="../media/image337.em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39.png"/><Relationship Id="rId4" Type="http://schemas.openxmlformats.org/officeDocument/2006/relationships/image" Target="../media/image338.tiff"/></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0.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42.png"/><Relationship Id="rId4" Type="http://schemas.openxmlformats.org/officeDocument/2006/relationships/image" Target="../media/image341.emf"/></Relationships>
</file>

<file path=ppt/slides/_rels/slide71.xml.rels><?xml version="1.0" encoding="UTF-8" standalone="yes"?>
<Relationships xmlns="http://schemas.openxmlformats.org/package/2006/relationships"><Relationship Id="rId8" Type="http://schemas.openxmlformats.org/officeDocument/2006/relationships/image" Target="../media/image348.emf"/><Relationship Id="rId3" Type="http://schemas.openxmlformats.org/officeDocument/2006/relationships/image" Target="../media/image343.jpeg"/><Relationship Id="rId7" Type="http://schemas.openxmlformats.org/officeDocument/2006/relationships/image" Target="../media/image347.em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46.emf"/><Relationship Id="rId5" Type="http://schemas.openxmlformats.org/officeDocument/2006/relationships/image" Target="../media/image345.emf"/><Relationship Id="rId10" Type="http://schemas.openxmlformats.org/officeDocument/2006/relationships/image" Target="../media/image350.emf"/><Relationship Id="rId4" Type="http://schemas.openxmlformats.org/officeDocument/2006/relationships/image" Target="../media/image344.emf"/><Relationship Id="rId9" Type="http://schemas.openxmlformats.org/officeDocument/2006/relationships/image" Target="../media/image349.emf"/></Relationships>
</file>

<file path=ppt/slides/_rels/slide72.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2.jpeg"/></Relationships>
</file>

<file path=ppt/slides/_rels/slide73.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56.jpeg"/><Relationship Id="rId5" Type="http://schemas.openxmlformats.org/officeDocument/2006/relationships/image" Target="../media/image355.png"/><Relationship Id="rId4" Type="http://schemas.openxmlformats.org/officeDocument/2006/relationships/image" Target="../media/image35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317.png"/><Relationship Id="rId4" Type="http://schemas.openxmlformats.org/officeDocument/2006/relationships/image" Target="../media/image316.png"/></Relationships>
</file>

<file path=ppt/slides/_rels/slide78.xml.rels><?xml version="1.0" encoding="UTF-8" standalone="yes"?>
<Relationships xmlns="http://schemas.openxmlformats.org/package/2006/relationships"><Relationship Id="rId3" Type="http://schemas.openxmlformats.org/officeDocument/2006/relationships/hyperlink" Target="https://doi.org/10.22323/1.476.0930" TargetMode="External"/><Relationship Id="rId2" Type="http://schemas.openxmlformats.org/officeDocument/2006/relationships/image" Target="../media/image357.jpeg"/><Relationship Id="rId1" Type="http://schemas.openxmlformats.org/officeDocument/2006/relationships/slideLayout" Target="../slideLayouts/slideLayout2.xml"/><Relationship Id="rId6" Type="http://schemas.openxmlformats.org/officeDocument/2006/relationships/image" Target="../media/image359.png"/><Relationship Id="rId5" Type="http://schemas.openxmlformats.org/officeDocument/2006/relationships/image" Target="../media/image358.png"/><Relationship Id="rId4" Type="http://schemas.openxmlformats.org/officeDocument/2006/relationships/hyperlink" Target="https://iopscience.iop.org/article/10.1088/1748-0221/20/03/C03024/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1.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6"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image" Target="../media/image60.jp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80.xml.rels><?xml version="1.0" encoding="UTF-8" standalone="yes"?>
<Relationships xmlns="http://schemas.openxmlformats.org/package/2006/relationships"><Relationship Id="rId8" Type="http://schemas.openxmlformats.org/officeDocument/2006/relationships/image" Target="../media/image367.png"/><Relationship Id="rId3" Type="http://schemas.openxmlformats.org/officeDocument/2006/relationships/image" Target="../media/image363.png"/><Relationship Id="rId7" Type="http://schemas.openxmlformats.org/officeDocument/2006/relationships/image" Target="../media/image176.png"/><Relationship Id="rId2" Type="http://schemas.openxmlformats.org/officeDocument/2006/relationships/image" Target="../media/image362.png"/><Relationship Id="rId1" Type="http://schemas.openxmlformats.org/officeDocument/2006/relationships/slideLayout" Target="../slideLayouts/slideLayout4.xml"/><Relationship Id="rId6" Type="http://schemas.openxmlformats.org/officeDocument/2006/relationships/image" Target="../media/image366.png"/><Relationship Id="rId5" Type="http://schemas.openxmlformats.org/officeDocument/2006/relationships/image" Target="../media/image365.png"/><Relationship Id="rId4" Type="http://schemas.openxmlformats.org/officeDocument/2006/relationships/image" Target="../media/image364.png"/></Relationships>
</file>

<file path=ppt/slides/_rels/slide81.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369.png"/><Relationship Id="rId7" Type="http://schemas.openxmlformats.org/officeDocument/2006/relationships/image" Target="../media/image373.png"/><Relationship Id="rId2" Type="http://schemas.openxmlformats.org/officeDocument/2006/relationships/image" Target="../media/image368.png"/><Relationship Id="rId1" Type="http://schemas.openxmlformats.org/officeDocument/2006/relationships/slideLayout" Target="../slideLayouts/slideLayout4.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70.png"/></Relationships>
</file>

<file path=ppt/slides/_rels/slide82.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4.png"/><Relationship Id="rId1" Type="http://schemas.openxmlformats.org/officeDocument/2006/relationships/slideLayout" Target="../slideLayouts/slideLayout11.xml"/><Relationship Id="rId5" Type="http://schemas.openxmlformats.org/officeDocument/2006/relationships/image" Target="../media/image377.png"/><Relationship Id="rId4" Type="http://schemas.openxmlformats.org/officeDocument/2006/relationships/image" Target="../media/image376.png"/></Relationships>
</file>

<file path=ppt/slides/_rels/slide83.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s>
</file>

<file path=ppt/slides/_rels/slide8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383.jpeg"/><Relationship Id="rId4" Type="http://schemas.openxmlformats.org/officeDocument/2006/relationships/image" Target="../media/image382.png"/></Relationships>
</file>

<file path=ppt/slides/_rels/slide85.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86.jpeg"/><Relationship Id="rId4" Type="http://schemas.openxmlformats.org/officeDocument/2006/relationships/image" Target="../media/image385.jpeg"/></Relationships>
</file>

<file path=ppt/slides/_rels/slide86.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90.png"/><Relationship Id="rId5" Type="http://schemas.openxmlformats.org/officeDocument/2006/relationships/image" Target="../media/image389.png"/><Relationship Id="rId4" Type="http://schemas.openxmlformats.org/officeDocument/2006/relationships/image" Target="../media/image388.png"/></Relationships>
</file>

<file path=ppt/slides/_rels/slide87.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91.jpeg"/></Relationships>
</file>

<file path=ppt/slides/_rels/slide88.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394.wmf"/><Relationship Id="rId4" Type="http://schemas.openxmlformats.org/officeDocument/2006/relationships/image" Target="../media/image393.wmf"/></Relationships>
</file>

<file path=ppt/slides/_rels/slide89.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92.png"/><Relationship Id="rId4" Type="http://schemas.openxmlformats.org/officeDocument/2006/relationships/image" Target="../media/image396.png"/></Relationships>
</file>

<file path=ppt/slides/_rels/slide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9.jpeg"/><Relationship Id="rId11" Type="http://schemas.openxmlformats.org/officeDocument/2006/relationships/image" Target="../media/image74.pn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s>
</file>

<file path=ppt/slides/_rels/slide90.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98.png"/></Relationships>
</file>

<file path=ppt/slides/_rels/slide91.xml.rels><?xml version="1.0" encoding="UTF-8" standalone="yes"?>
<Relationships xmlns="http://schemas.openxmlformats.org/package/2006/relationships"><Relationship Id="rId3" Type="http://schemas.openxmlformats.org/officeDocument/2006/relationships/image" Target="../media/image399.png"/><Relationship Id="rId7" Type="http://schemas.openxmlformats.org/officeDocument/2006/relationships/image" Target="../media/image403.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402.png"/><Relationship Id="rId5" Type="http://schemas.openxmlformats.org/officeDocument/2006/relationships/image" Target="../media/image401.png"/><Relationship Id="rId4" Type="http://schemas.openxmlformats.org/officeDocument/2006/relationships/image" Target="../media/image400.png"/></Relationships>
</file>

<file path=ppt/slides/_rels/slide92.xml.rels><?xml version="1.0" encoding="UTF-8" standalone="yes"?>
<Relationships xmlns="http://schemas.openxmlformats.org/package/2006/relationships"><Relationship Id="rId8" Type="http://schemas.openxmlformats.org/officeDocument/2006/relationships/image" Target="../media/image409.png"/><Relationship Id="rId3" Type="http://schemas.openxmlformats.org/officeDocument/2006/relationships/image" Target="../media/image404.jpeg"/><Relationship Id="rId7" Type="http://schemas.openxmlformats.org/officeDocument/2006/relationships/image" Target="../media/image408.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407.jpeg"/><Relationship Id="rId5" Type="http://schemas.openxmlformats.org/officeDocument/2006/relationships/image" Target="../media/image406.jpeg"/><Relationship Id="rId4" Type="http://schemas.openxmlformats.org/officeDocument/2006/relationships/image" Target="../media/image405.jpeg"/></Relationships>
</file>

<file path=ppt/slides/_rels/slide93.xml.rels><?xml version="1.0" encoding="UTF-8" standalone="yes"?>
<Relationships xmlns="http://schemas.openxmlformats.org/package/2006/relationships"><Relationship Id="rId3" Type="http://schemas.openxmlformats.org/officeDocument/2006/relationships/image" Target="../media/image410.png"/><Relationship Id="rId7" Type="http://schemas.openxmlformats.org/officeDocument/2006/relationships/image" Target="../media/image414.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13.jpeg"/><Relationship Id="rId5" Type="http://schemas.openxmlformats.org/officeDocument/2006/relationships/image" Target="../media/image412.jpeg"/><Relationship Id="rId4" Type="http://schemas.openxmlformats.org/officeDocument/2006/relationships/image" Target="../media/image411.png"/></Relationships>
</file>

<file path=ppt/slides/_rels/slide94.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417.jpeg"/><Relationship Id="rId4" Type="http://schemas.openxmlformats.org/officeDocument/2006/relationships/image" Target="../media/image416.png"/></Relationships>
</file>

<file path=ppt/slides/_rels/slide95.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19.jpeg"/></Relationships>
</file>

<file path=ppt/slides/_rels/slide96.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423.emf"/><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4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F7D61-9F0D-6D42-B494-DC2DB9172DE3}"/>
              </a:ext>
            </a:extLst>
          </p:cNvPr>
          <p:cNvSpPr>
            <a:spLocks noGrp="1"/>
          </p:cNvSpPr>
          <p:nvPr>
            <p:ph type="ctrTitle"/>
          </p:nvPr>
        </p:nvSpPr>
        <p:spPr>
          <a:xfrm>
            <a:off x="263352" y="332658"/>
            <a:ext cx="10729192" cy="3384374"/>
          </a:xfrm>
        </p:spPr>
        <p:txBody>
          <a:bodyPr/>
          <a:lstStyle/>
          <a:p>
            <a:r>
              <a:rPr lang="en-US" sz="4400" dirty="0"/>
              <a:t>Towards HL-LHC: Spanish contributions to the ATLAS, CMS &amp; LHC-b upgrades</a:t>
            </a:r>
            <a:endParaRPr lang="en-GB" sz="4000" dirty="0"/>
          </a:p>
        </p:txBody>
      </p:sp>
      <p:sp>
        <p:nvSpPr>
          <p:cNvPr id="3" name="Subtítulo 2">
            <a:extLst>
              <a:ext uri="{FF2B5EF4-FFF2-40B4-BE49-F238E27FC236}">
                <a16:creationId xmlns:a16="http://schemas.microsoft.com/office/drawing/2014/main" id="{3F04E501-3F59-8541-8F77-F658AC9B306F}"/>
              </a:ext>
            </a:extLst>
          </p:cNvPr>
          <p:cNvSpPr>
            <a:spLocks noGrp="1"/>
          </p:cNvSpPr>
          <p:nvPr>
            <p:ph type="subTitle" idx="1"/>
          </p:nvPr>
        </p:nvSpPr>
        <p:spPr>
          <a:xfrm>
            <a:off x="609600" y="4005064"/>
            <a:ext cx="9014792" cy="1118200"/>
          </a:xfrm>
        </p:spPr>
        <p:txBody>
          <a:bodyPr/>
          <a:lstStyle/>
          <a:p>
            <a:r>
              <a:rPr lang="en-GB" dirty="0"/>
              <a:t>Manuel Lozano (On behalf of all Spanish Groups)</a:t>
            </a:r>
          </a:p>
          <a:p>
            <a:r>
              <a:rPr lang="en-GB" sz="2000" dirty="0"/>
              <a:t>Manuel.lozano@csic.es</a:t>
            </a:r>
          </a:p>
        </p:txBody>
      </p:sp>
      <p:pic>
        <p:nvPicPr>
          <p:cNvPr id="4" name="Imagen 3">
            <a:extLst>
              <a:ext uri="{FF2B5EF4-FFF2-40B4-BE49-F238E27FC236}">
                <a16:creationId xmlns:a16="http://schemas.microsoft.com/office/drawing/2014/main" id="{5CB7B655-3D92-42E9-B682-59A63281BC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2344" y="3914781"/>
            <a:ext cx="2990202" cy="773748"/>
          </a:xfrm>
          <a:prstGeom prst="rect">
            <a:avLst/>
          </a:prstGeom>
        </p:spPr>
      </p:pic>
      <p:pic>
        <p:nvPicPr>
          <p:cNvPr id="5" name="Imagen 4">
            <a:extLst>
              <a:ext uri="{FF2B5EF4-FFF2-40B4-BE49-F238E27FC236}">
                <a16:creationId xmlns:a16="http://schemas.microsoft.com/office/drawing/2014/main" id="{5767F46E-2EB6-4D65-BA87-AEBE1BF579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95139" y="2968132"/>
            <a:ext cx="1587407" cy="892916"/>
          </a:xfrm>
          <a:prstGeom prst="rect">
            <a:avLst/>
          </a:prstGeom>
        </p:spPr>
      </p:pic>
      <p:pic>
        <p:nvPicPr>
          <p:cNvPr id="6" name="Imagen 5">
            <a:extLst>
              <a:ext uri="{FF2B5EF4-FFF2-40B4-BE49-F238E27FC236}">
                <a16:creationId xmlns:a16="http://schemas.microsoft.com/office/drawing/2014/main" id="{C0A4EE38-841B-461A-96AC-3F1D7BB436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40216" y="4694380"/>
            <a:ext cx="4290535" cy="857768"/>
          </a:xfrm>
          <a:prstGeom prst="rect">
            <a:avLst/>
          </a:prstGeom>
        </p:spPr>
      </p:pic>
    </p:spTree>
    <p:extLst>
      <p:ext uri="{BB962C8B-B14F-4D97-AF65-F5344CB8AC3E}">
        <p14:creationId xmlns:p14="http://schemas.microsoft.com/office/powerpoint/2010/main" val="2428618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7-us.googleusercontent.com/pTe1uUngkOPh4l04cPgrnvRAitfniJ4e6D5fYdRkBVP2AsUt3pJgSOPvnwyoobpyFle-R2NLiZsBcdAhudXfslo4XyHRJXuzgAyr_zYY5WXjhwMO9GtdbMDMxZNCPubQMEA9pOCBAOjC7pu0BVhhQUzfoA=nw"/>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5897" y="3942787"/>
            <a:ext cx="1960751" cy="2412493"/>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p:cNvPicPr>
            <a:picLocks noChangeAspect="1"/>
          </p:cNvPicPr>
          <p:nvPr/>
        </p:nvPicPr>
        <p:blipFill>
          <a:blip r:embed="rId3"/>
          <a:stretch>
            <a:fillRect/>
          </a:stretch>
        </p:blipFill>
        <p:spPr>
          <a:xfrm>
            <a:off x="6895276" y="2924727"/>
            <a:ext cx="2491880" cy="1643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ángulo 21"/>
          <p:cNvSpPr/>
          <p:nvPr/>
        </p:nvSpPr>
        <p:spPr>
          <a:xfrm>
            <a:off x="0" y="3690338"/>
            <a:ext cx="1309699" cy="1169551"/>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r>
              <a:rPr lang="en-US" sz="1400" b="1" dirty="0">
                <a:solidFill>
                  <a:srgbClr val="595959"/>
                </a:solidFill>
                <a:latin typeface="Arial" panose="020B0604020202020204" pitchFamily="34" charset="0"/>
              </a:rPr>
              <a:t>Radiation tests performed at CHARM (100Gy)</a:t>
            </a:r>
            <a:endParaRPr lang="en-US" sz="1400" b="1" dirty="0"/>
          </a:p>
        </p:txBody>
      </p:sp>
      <p:sp>
        <p:nvSpPr>
          <p:cNvPr id="24" name="Rectángulo 23"/>
          <p:cNvSpPr/>
          <p:nvPr/>
        </p:nvSpPr>
        <p:spPr>
          <a:xfrm>
            <a:off x="52706" y="917467"/>
            <a:ext cx="6400800" cy="2862322"/>
          </a:xfrm>
          <a:prstGeom prst="rect">
            <a:avLst/>
          </a:prstGeom>
        </p:spPr>
        <p:txBody>
          <a:bodyPr wrap="square">
            <a:spAutoFit/>
          </a:bodyPr>
          <a:lstStyle/>
          <a:p>
            <a:pPr marL="285750" indent="-285750">
              <a:spcBef>
                <a:spcPts val="400"/>
              </a:spcBef>
              <a:buFont typeface="Arial" panose="020B0604020202020204" pitchFamily="34" charset="0"/>
              <a:buChar char="•"/>
            </a:pPr>
            <a:r>
              <a:rPr lang="en-US" sz="1600" b="1" dirty="0">
                <a:solidFill>
                  <a:srgbClr val="C00000"/>
                </a:solidFill>
              </a:rPr>
              <a:t>Advanced and flexible readout board</a:t>
            </a:r>
          </a:p>
          <a:p>
            <a:pPr marL="285750" indent="-285750">
              <a:spcBef>
                <a:spcPts val="400"/>
              </a:spcBef>
              <a:buFont typeface="Arial" panose="020B0604020202020204" pitchFamily="34" charset="0"/>
              <a:buChar char="•"/>
            </a:pPr>
            <a:r>
              <a:rPr lang="en-US" sz="1600" b="1" dirty="0">
                <a:solidFill>
                  <a:schemeClr val="accent5"/>
                </a:solidFill>
              </a:rPr>
              <a:t>OBDT-theta board: </a:t>
            </a:r>
            <a:r>
              <a:rPr lang="en-US" sz="1600" b="1" dirty="0">
                <a:solidFill>
                  <a:srgbClr val="C00000"/>
                </a:solidFill>
              </a:rPr>
              <a:t>designed and produced at CIEMAT</a:t>
            </a:r>
          </a:p>
          <a:p>
            <a:pPr marL="285750" indent="-285750">
              <a:spcBef>
                <a:spcPts val="400"/>
              </a:spcBef>
              <a:buFont typeface="Arial" panose="020B0604020202020204" pitchFamily="34" charset="0"/>
              <a:buChar char="•"/>
            </a:pPr>
            <a:r>
              <a:rPr lang="en-US" sz="1600" dirty="0">
                <a:solidFill>
                  <a:schemeClr val="accent5"/>
                </a:solidFill>
              </a:rPr>
              <a:t>Time digitization on the FPGA (228 channels/board) at 0.7 ns.           </a:t>
            </a:r>
            <a:r>
              <a:rPr lang="en-US" sz="1600" b="1" dirty="0">
                <a:solidFill>
                  <a:srgbClr val="C00000"/>
                </a:solidFill>
              </a:rPr>
              <a:t>Radiation tolerant FPGA </a:t>
            </a:r>
            <a:r>
              <a:rPr lang="en-US" sz="1600" b="1" dirty="0" err="1">
                <a:solidFill>
                  <a:srgbClr val="C00000"/>
                </a:solidFill>
              </a:rPr>
              <a:t>Microsemi</a:t>
            </a:r>
            <a:r>
              <a:rPr lang="en-US" sz="1600" b="1" dirty="0">
                <a:solidFill>
                  <a:srgbClr val="C00000"/>
                </a:solidFill>
              </a:rPr>
              <a:t> </a:t>
            </a:r>
            <a:r>
              <a:rPr lang="en-US" sz="1600" b="1" dirty="0" err="1">
                <a:solidFill>
                  <a:srgbClr val="C00000"/>
                </a:solidFill>
              </a:rPr>
              <a:t>Polarfire</a:t>
            </a:r>
            <a:endParaRPr lang="en-US" sz="1600" b="1" dirty="0">
              <a:solidFill>
                <a:srgbClr val="C00000"/>
              </a:solidFill>
            </a:endParaRPr>
          </a:p>
          <a:p>
            <a:pPr marL="285750" indent="-285750">
              <a:spcBef>
                <a:spcPts val="400"/>
              </a:spcBef>
              <a:buFont typeface="Arial" panose="020B0604020202020204" pitchFamily="34" charset="0"/>
              <a:buChar char="•"/>
            </a:pPr>
            <a:r>
              <a:rPr lang="en-US" sz="1600" b="1" dirty="0">
                <a:solidFill>
                  <a:schemeClr val="accent5"/>
                </a:solidFill>
              </a:rPr>
              <a:t>High speed optical communication (10 </a:t>
            </a:r>
            <a:r>
              <a:rPr lang="en-US" sz="1600" b="1" dirty="0" err="1">
                <a:solidFill>
                  <a:schemeClr val="accent5"/>
                </a:solidFill>
              </a:rPr>
              <a:t>Gbps</a:t>
            </a:r>
            <a:r>
              <a:rPr lang="en-US" sz="1600" b="1" dirty="0">
                <a:solidFill>
                  <a:schemeClr val="accent5"/>
                </a:solidFill>
              </a:rPr>
              <a:t>/link),</a:t>
            </a:r>
            <a:r>
              <a:rPr lang="en-US" sz="1600" dirty="0">
                <a:solidFill>
                  <a:schemeClr val="accent5"/>
                </a:solidFill>
              </a:rPr>
              <a:t> total throughput available </a:t>
            </a:r>
            <a:r>
              <a:rPr lang="en-US" sz="1600" b="1" dirty="0">
                <a:solidFill>
                  <a:srgbClr val="C00000"/>
                </a:solidFill>
              </a:rPr>
              <a:t>~50 </a:t>
            </a:r>
            <a:r>
              <a:rPr lang="en-US" sz="1600" b="1" dirty="0" err="1">
                <a:solidFill>
                  <a:srgbClr val="C00000"/>
                </a:solidFill>
              </a:rPr>
              <a:t>Gbps</a:t>
            </a:r>
            <a:r>
              <a:rPr lang="en-US" sz="1600" b="1" dirty="0">
                <a:solidFill>
                  <a:srgbClr val="C00000"/>
                </a:solidFill>
              </a:rPr>
              <a:t>/board</a:t>
            </a:r>
          </a:p>
          <a:p>
            <a:pPr marL="285750" indent="-285750">
              <a:spcBef>
                <a:spcPts val="400"/>
              </a:spcBef>
              <a:buFont typeface="Arial" panose="020B0604020202020204" pitchFamily="34" charset="0"/>
              <a:buChar char="•"/>
            </a:pPr>
            <a:r>
              <a:rPr lang="en-US" sz="1600" dirty="0">
                <a:solidFill>
                  <a:schemeClr val="accent5"/>
                </a:solidFill>
              </a:rPr>
              <a:t>Makes use of CERN ASICs: </a:t>
            </a:r>
            <a:r>
              <a:rPr lang="en-US" sz="1600" dirty="0" err="1">
                <a:solidFill>
                  <a:schemeClr val="accent5"/>
                </a:solidFill>
              </a:rPr>
              <a:t>lpGBT</a:t>
            </a:r>
            <a:r>
              <a:rPr lang="en-US" sz="1600" dirty="0">
                <a:solidFill>
                  <a:schemeClr val="accent5"/>
                </a:solidFill>
              </a:rPr>
              <a:t> (v1), SCA, VTRX</a:t>
            </a:r>
          </a:p>
          <a:p>
            <a:pPr marL="285750" indent="-285750">
              <a:spcBef>
                <a:spcPts val="400"/>
              </a:spcBef>
              <a:buFont typeface="Arial" panose="020B0604020202020204" pitchFamily="34" charset="0"/>
              <a:buChar char="•"/>
            </a:pPr>
            <a:r>
              <a:rPr lang="en-US" sz="1600" dirty="0">
                <a:solidFill>
                  <a:schemeClr val="accent5"/>
                </a:solidFill>
              </a:rPr>
              <a:t>Halogen free, radiation tested</a:t>
            </a:r>
          </a:p>
          <a:p>
            <a:pPr marL="285750" indent="-285750">
              <a:spcBef>
                <a:spcPts val="400"/>
              </a:spcBef>
              <a:buFont typeface="Arial" panose="020B0604020202020204" pitchFamily="34" charset="0"/>
              <a:buChar char="•"/>
            </a:pPr>
            <a:r>
              <a:rPr lang="en-US" sz="1600" dirty="0">
                <a:solidFill>
                  <a:schemeClr val="accent5"/>
                </a:solidFill>
              </a:rPr>
              <a:t>Automatic safety mechanisms embedded (temperature, current, voltage protections)</a:t>
            </a:r>
          </a:p>
        </p:txBody>
      </p:sp>
      <p:pic>
        <p:nvPicPr>
          <p:cNvPr id="17" name="Imagen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73697" y="6355280"/>
            <a:ext cx="344748" cy="468888"/>
          </a:xfrm>
          <a:prstGeom prst="rect">
            <a:avLst/>
          </a:prstGeom>
        </p:spPr>
      </p:pic>
      <p:pic>
        <p:nvPicPr>
          <p:cNvPr id="18" name="Imagen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4545" y="6362833"/>
            <a:ext cx="1942792" cy="502719"/>
          </a:xfrm>
          <a:prstGeom prst="rect">
            <a:avLst/>
          </a:prstGeom>
        </p:spPr>
      </p:pic>
      <p:pic>
        <p:nvPicPr>
          <p:cNvPr id="19" name="Imagen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26998" y="6324014"/>
            <a:ext cx="947741" cy="533104"/>
          </a:xfrm>
          <a:prstGeom prst="rect">
            <a:avLst/>
          </a:prstGeom>
        </p:spPr>
      </p:pic>
      <p:pic>
        <p:nvPicPr>
          <p:cNvPr id="3" name="Imagen 2"/>
          <p:cNvPicPr>
            <a:picLocks noChangeAspect="1"/>
          </p:cNvPicPr>
          <p:nvPr/>
        </p:nvPicPr>
        <p:blipFill>
          <a:blip r:embed="rId7"/>
          <a:stretch>
            <a:fillRect/>
          </a:stretch>
        </p:blipFill>
        <p:spPr>
          <a:xfrm>
            <a:off x="6599766" y="4639724"/>
            <a:ext cx="3134220" cy="2146546"/>
          </a:xfrm>
          <a:prstGeom prst="rect">
            <a:avLst/>
          </a:prstGeom>
        </p:spPr>
      </p:pic>
      <p:pic>
        <p:nvPicPr>
          <p:cNvPr id="4" name="Imagen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7853709" y="-841015"/>
            <a:ext cx="1926534" cy="5441952"/>
          </a:xfrm>
          <a:prstGeom prst="rect">
            <a:avLst/>
          </a:prstGeom>
        </p:spPr>
      </p:pic>
      <p:pic>
        <p:nvPicPr>
          <p:cNvPr id="25" name="Imagen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6314111"/>
            <a:ext cx="2083515" cy="543006"/>
          </a:xfrm>
          <a:prstGeom prst="rect">
            <a:avLst/>
          </a:prstGeom>
        </p:spPr>
      </p:pic>
      <p:sp>
        <p:nvSpPr>
          <p:cNvPr id="23" name="Rectángulo 22"/>
          <p:cNvSpPr/>
          <p:nvPr/>
        </p:nvSpPr>
        <p:spPr>
          <a:xfrm>
            <a:off x="9451866" y="2616287"/>
            <a:ext cx="1502415" cy="738664"/>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1400" b="1" dirty="0">
                <a:solidFill>
                  <a:srgbClr val="595959"/>
                </a:solidFill>
                <a:latin typeface="Arial" panose="020B0604020202020204" pitchFamily="34" charset="0"/>
              </a:rPr>
              <a:t>Excellent performance of the board</a:t>
            </a:r>
            <a:endParaRPr lang="en-US" sz="1400" b="1" dirty="0"/>
          </a:p>
        </p:txBody>
      </p:sp>
      <p:pic>
        <p:nvPicPr>
          <p:cNvPr id="6" name="Imagen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34236" y="3942787"/>
            <a:ext cx="3384910" cy="2543037"/>
          </a:xfrm>
          <a:prstGeom prst="rect">
            <a:avLst/>
          </a:prstGeom>
        </p:spPr>
      </p:pic>
      <p:sp>
        <p:nvSpPr>
          <p:cNvPr id="27" name="Rectángulo 26"/>
          <p:cNvSpPr/>
          <p:nvPr/>
        </p:nvSpPr>
        <p:spPr>
          <a:xfrm>
            <a:off x="4443883" y="3777423"/>
            <a:ext cx="2015573" cy="738664"/>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r>
              <a:rPr lang="en-US" sz="1400" b="1" dirty="0">
                <a:solidFill>
                  <a:srgbClr val="595959"/>
                </a:solidFill>
                <a:latin typeface="Arial" panose="020B0604020202020204" pitchFamily="34" charset="0"/>
              </a:rPr>
              <a:t>Board validated with collisions in CMS (Slice Test)</a:t>
            </a:r>
            <a:endParaRPr lang="en-US" sz="1400" b="1" dirty="0"/>
          </a:p>
        </p:txBody>
      </p:sp>
      <p:pic>
        <p:nvPicPr>
          <p:cNvPr id="9" name="Imagen 8"/>
          <p:cNvPicPr>
            <a:picLocks noChangeAspect="1"/>
          </p:cNvPicPr>
          <p:nvPr/>
        </p:nvPicPr>
        <p:blipFill>
          <a:blip r:embed="rId11"/>
          <a:stretch>
            <a:fillRect/>
          </a:stretch>
        </p:blipFill>
        <p:spPr>
          <a:xfrm>
            <a:off x="9807179" y="3386000"/>
            <a:ext cx="2365290" cy="1828305"/>
          </a:xfrm>
          <a:prstGeom prst="rect">
            <a:avLst/>
          </a:prstGeom>
        </p:spPr>
      </p:pic>
      <p:sp>
        <p:nvSpPr>
          <p:cNvPr id="35" name="Rectángulo 34"/>
          <p:cNvSpPr/>
          <p:nvPr/>
        </p:nvSpPr>
        <p:spPr>
          <a:xfrm>
            <a:off x="9226367" y="5601327"/>
            <a:ext cx="2572600" cy="738664"/>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r>
              <a:rPr lang="en-US" sz="1400" b="1" dirty="0">
                <a:solidFill>
                  <a:srgbClr val="595959"/>
                </a:solidFill>
                <a:latin typeface="Arial" panose="020B0604020202020204" pitchFamily="34" charset="0"/>
              </a:rPr>
              <a:t>OBDT time measurements of chamber hits coming from LHC collisions in CMS</a:t>
            </a:r>
            <a:endParaRPr lang="en-US" sz="1400" b="1" dirty="0"/>
          </a:p>
        </p:txBody>
      </p:sp>
      <p:sp>
        <p:nvSpPr>
          <p:cNvPr id="5" name="Título 4">
            <a:extLst>
              <a:ext uri="{FF2B5EF4-FFF2-40B4-BE49-F238E27FC236}">
                <a16:creationId xmlns:a16="http://schemas.microsoft.com/office/drawing/2014/main" id="{29E84ECA-0254-4F01-BA26-B3BF2D60306C}"/>
              </a:ext>
            </a:extLst>
          </p:cNvPr>
          <p:cNvSpPr>
            <a:spLocks noGrp="1"/>
          </p:cNvSpPr>
          <p:nvPr>
            <p:ph type="title"/>
          </p:nvPr>
        </p:nvSpPr>
        <p:spPr>
          <a:xfrm>
            <a:off x="174080" y="129832"/>
            <a:ext cx="10515600" cy="649055"/>
          </a:xfrm>
        </p:spPr>
        <p:txBody>
          <a:bodyPr/>
          <a:lstStyle/>
          <a:p>
            <a:r>
              <a:rPr lang="en-US" dirty="0"/>
              <a:t>CMS Muon Phase 2: DT on detector electronics</a:t>
            </a:r>
            <a:endParaRPr lang="es-ES" dirty="0"/>
          </a:p>
        </p:txBody>
      </p:sp>
      <p:sp>
        <p:nvSpPr>
          <p:cNvPr id="13" name="CuadroTexto 12"/>
          <p:cNvSpPr txBox="1"/>
          <p:nvPr/>
        </p:nvSpPr>
        <p:spPr>
          <a:xfrm>
            <a:off x="7791972" y="829440"/>
            <a:ext cx="1922001" cy="369332"/>
          </a:xfrm>
          <a:prstGeom prst="rect">
            <a:avLst/>
          </a:prstGeom>
          <a:noFill/>
        </p:spPr>
        <p:txBody>
          <a:bodyPr wrap="none" rtlCol="0">
            <a:spAutoFit/>
          </a:bodyPr>
          <a:lstStyle/>
          <a:p>
            <a:r>
              <a:rPr lang="en-US" b="1" dirty="0">
                <a:solidFill>
                  <a:schemeClr val="accent1">
                    <a:lumMod val="75000"/>
                  </a:schemeClr>
                </a:solidFill>
              </a:rPr>
              <a:t>OBDT-theta board</a:t>
            </a:r>
          </a:p>
        </p:txBody>
      </p:sp>
      <p:pic>
        <p:nvPicPr>
          <p:cNvPr id="21" name="Imagen 20">
            <a:extLst>
              <a:ext uri="{FF2B5EF4-FFF2-40B4-BE49-F238E27FC236}">
                <a16:creationId xmlns:a16="http://schemas.microsoft.com/office/drawing/2014/main" id="{BBA63DD8-941C-49F7-BAFA-1FDE95F7C97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18913" y="916694"/>
            <a:ext cx="1253556" cy="636727"/>
          </a:xfrm>
          <a:prstGeom prst="rect">
            <a:avLst/>
          </a:prstGeom>
        </p:spPr>
      </p:pic>
    </p:spTree>
    <p:extLst>
      <p:ext uri="{BB962C8B-B14F-4D97-AF65-F5344CB8AC3E}">
        <p14:creationId xmlns:p14="http://schemas.microsoft.com/office/powerpoint/2010/main" val="321043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4814" y="940051"/>
            <a:ext cx="3160771" cy="2459293"/>
          </a:xfrm>
          <a:prstGeom prst="rect">
            <a:avLst/>
          </a:prstGeom>
        </p:spPr>
      </p:pic>
      <p:sp>
        <p:nvSpPr>
          <p:cNvPr id="12" name="Rectángulo 11"/>
          <p:cNvSpPr/>
          <p:nvPr/>
        </p:nvSpPr>
        <p:spPr>
          <a:xfrm>
            <a:off x="7939132" y="3028194"/>
            <a:ext cx="1986790" cy="523220"/>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1400" b="1" dirty="0">
                <a:solidFill>
                  <a:srgbClr val="595959"/>
                </a:solidFill>
                <a:latin typeface="Arial" panose="020B0604020202020204" pitchFamily="34" charset="0"/>
              </a:rPr>
              <a:t>Tests stand for production validation</a:t>
            </a:r>
            <a:endParaRPr lang="en-US" sz="1400" b="1" dirty="0"/>
          </a:p>
        </p:txBody>
      </p:sp>
      <p:pic>
        <p:nvPicPr>
          <p:cNvPr id="17" name="Imagen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3697" y="6355280"/>
            <a:ext cx="344748" cy="468888"/>
          </a:xfrm>
          <a:prstGeom prst="rect">
            <a:avLst/>
          </a:prstGeom>
        </p:spPr>
      </p:pic>
      <p:pic>
        <p:nvPicPr>
          <p:cNvPr id="18" name="Imagen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4545" y="6362833"/>
            <a:ext cx="1942792" cy="502719"/>
          </a:xfrm>
          <a:prstGeom prst="rect">
            <a:avLst/>
          </a:prstGeom>
        </p:spPr>
      </p:pic>
      <p:pic>
        <p:nvPicPr>
          <p:cNvPr id="19" name="Imagen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6998" y="6324014"/>
            <a:ext cx="947741" cy="533104"/>
          </a:xfrm>
          <a:prstGeom prst="rect">
            <a:avLst/>
          </a:prstGeom>
        </p:spPr>
      </p:pic>
      <p:pic>
        <p:nvPicPr>
          <p:cNvPr id="25" name="Imagen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314111"/>
            <a:ext cx="2083515" cy="543006"/>
          </a:xfrm>
          <a:prstGeom prst="rect">
            <a:avLst/>
          </a:prstGeom>
        </p:spPr>
      </p:pic>
      <p:pic>
        <p:nvPicPr>
          <p:cNvPr id="26" name="Google Shape;202;p35"/>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395808" y="1111179"/>
            <a:ext cx="2525486" cy="3233065"/>
          </a:xfrm>
          <a:prstGeom prst="rect">
            <a:avLst/>
          </a:prstGeom>
          <a:noFill/>
          <a:ln>
            <a:noFill/>
          </a:ln>
        </p:spPr>
      </p:pic>
      <p:sp>
        <p:nvSpPr>
          <p:cNvPr id="23" name="Rectángulo 22"/>
          <p:cNvSpPr/>
          <p:nvPr/>
        </p:nvSpPr>
        <p:spPr>
          <a:xfrm>
            <a:off x="5443427" y="1164175"/>
            <a:ext cx="1502415" cy="738664"/>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1400" b="1" dirty="0">
                <a:solidFill>
                  <a:srgbClr val="595959"/>
                </a:solidFill>
                <a:latin typeface="Arial" panose="020B0604020202020204" pitchFamily="34" charset="0"/>
              </a:rPr>
              <a:t>Production on-going 88% completed</a:t>
            </a:r>
            <a:endParaRPr lang="en-US" sz="1400" b="1" dirty="0"/>
          </a:p>
        </p:txBody>
      </p:sp>
      <p:sp>
        <p:nvSpPr>
          <p:cNvPr id="31" name="Rectángulo 30"/>
          <p:cNvSpPr/>
          <p:nvPr/>
        </p:nvSpPr>
        <p:spPr>
          <a:xfrm>
            <a:off x="6538632" y="4360821"/>
            <a:ext cx="2133209" cy="954107"/>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1400" b="1" dirty="0">
                <a:solidFill>
                  <a:srgbClr val="595959"/>
                </a:solidFill>
                <a:latin typeface="Arial" panose="020B0604020202020204" pitchFamily="34" charset="0"/>
              </a:rPr>
              <a:t>Small mechanical pieces and cables production completed (~10 </a:t>
            </a:r>
            <a:r>
              <a:rPr lang="en-US" sz="1400" b="1" dirty="0" err="1">
                <a:solidFill>
                  <a:srgbClr val="595959"/>
                </a:solidFill>
                <a:latin typeface="Arial" panose="020B0604020202020204" pitchFamily="34" charset="0"/>
              </a:rPr>
              <a:t>kunits</a:t>
            </a:r>
            <a:r>
              <a:rPr lang="en-US" sz="1400" b="1" dirty="0">
                <a:solidFill>
                  <a:srgbClr val="595959"/>
                </a:solidFill>
                <a:latin typeface="Arial" panose="020B0604020202020204" pitchFamily="34" charset="0"/>
              </a:rPr>
              <a:t>)</a:t>
            </a:r>
            <a:endParaRPr lang="en-US" sz="1400" b="1" dirty="0"/>
          </a:p>
        </p:txBody>
      </p:sp>
      <p:pic>
        <p:nvPicPr>
          <p:cNvPr id="5" name="Imagen 4"/>
          <p:cNvPicPr>
            <a:picLocks noChangeAspect="1"/>
          </p:cNvPicPr>
          <p:nvPr/>
        </p:nvPicPr>
        <p:blipFill>
          <a:blip r:embed="rId8"/>
          <a:stretch>
            <a:fillRect/>
          </a:stretch>
        </p:blipFill>
        <p:spPr>
          <a:xfrm>
            <a:off x="174080" y="959195"/>
            <a:ext cx="3019425" cy="2714625"/>
          </a:xfrm>
          <a:prstGeom prst="rect">
            <a:avLst/>
          </a:prstGeom>
        </p:spPr>
      </p:pic>
      <p:grpSp>
        <p:nvGrpSpPr>
          <p:cNvPr id="29" name="Google Shape;227;p36"/>
          <p:cNvGrpSpPr/>
          <p:nvPr/>
        </p:nvGrpSpPr>
        <p:grpSpPr>
          <a:xfrm>
            <a:off x="8393374" y="3851960"/>
            <a:ext cx="4589846" cy="2353690"/>
            <a:chOff x="-180787" y="3705152"/>
            <a:chExt cx="3411300" cy="1470421"/>
          </a:xfrm>
        </p:grpSpPr>
        <p:pic>
          <p:nvPicPr>
            <p:cNvPr id="30" name="Google Shape;228;p36"/>
            <p:cNvPicPr preferRelativeResize="0"/>
            <p:nvPr/>
          </p:nvPicPr>
          <p:blipFill>
            <a:blip r:embed="rId9">
              <a:alphaModFix/>
            </a:blip>
            <a:stretch>
              <a:fillRect/>
            </a:stretch>
          </p:blipFill>
          <p:spPr>
            <a:xfrm>
              <a:off x="593900" y="3746298"/>
              <a:ext cx="1861925" cy="1429275"/>
            </a:xfrm>
            <a:prstGeom prst="rect">
              <a:avLst/>
            </a:prstGeom>
            <a:noFill/>
            <a:ln>
              <a:noFill/>
            </a:ln>
          </p:spPr>
        </p:pic>
        <p:sp>
          <p:nvSpPr>
            <p:cNvPr id="32" name="Google Shape;229;p36"/>
            <p:cNvSpPr txBox="1"/>
            <p:nvPr/>
          </p:nvSpPr>
          <p:spPr>
            <a:xfrm>
              <a:off x="-180787" y="3705152"/>
              <a:ext cx="3411300" cy="384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900" b="1">
                  <a:solidFill>
                    <a:srgbClr val="0C5ADB"/>
                  </a:solidFill>
                  <a:highlight>
                    <a:schemeClr val="lt1"/>
                  </a:highlight>
                </a:rPr>
                <a:t>SND experiment</a:t>
              </a:r>
              <a:endParaRPr sz="1900" b="1" i="0" u="none" strike="noStrike" cap="none">
                <a:solidFill>
                  <a:srgbClr val="0C5ADB"/>
                </a:solidFill>
                <a:highlight>
                  <a:schemeClr val="lt1"/>
                </a:highlight>
                <a:latin typeface="Arial"/>
                <a:ea typeface="Arial"/>
                <a:cs typeface="Arial"/>
                <a:sym typeface="Arial"/>
              </a:endParaRPr>
            </a:p>
          </p:txBody>
        </p:sp>
        <p:sp>
          <p:nvSpPr>
            <p:cNvPr id="33" name="Google Shape;230;p36"/>
            <p:cNvSpPr/>
            <p:nvPr/>
          </p:nvSpPr>
          <p:spPr>
            <a:xfrm>
              <a:off x="1715175" y="4186675"/>
              <a:ext cx="678900" cy="9003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dirty="0"/>
                <a:t>d</a:t>
              </a:r>
              <a:endParaRPr dirty="0"/>
            </a:p>
          </p:txBody>
        </p:sp>
      </p:grpSp>
      <p:sp>
        <p:nvSpPr>
          <p:cNvPr id="22" name="Rectángulo 21"/>
          <p:cNvSpPr/>
          <p:nvPr/>
        </p:nvSpPr>
        <p:spPr>
          <a:xfrm>
            <a:off x="8880331" y="5592379"/>
            <a:ext cx="1309699" cy="1169551"/>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r>
              <a:rPr lang="en-US" sz="1400" b="1" dirty="0">
                <a:solidFill>
                  <a:srgbClr val="595959"/>
                </a:solidFill>
                <a:latin typeface="Arial" panose="020B0604020202020204" pitchFamily="34" charset="0"/>
              </a:rPr>
              <a:t>OBDT-theta being used also in other experiments (SND@LHC)</a:t>
            </a:r>
            <a:endParaRPr lang="en-US" sz="1400" b="1" dirty="0"/>
          </a:p>
        </p:txBody>
      </p:sp>
      <p:sp>
        <p:nvSpPr>
          <p:cNvPr id="36" name="Rectángulo 35"/>
          <p:cNvSpPr/>
          <p:nvPr/>
        </p:nvSpPr>
        <p:spPr>
          <a:xfrm>
            <a:off x="2186404" y="995579"/>
            <a:ext cx="2937280" cy="738664"/>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1400" b="1" dirty="0">
                <a:solidFill>
                  <a:srgbClr val="595959"/>
                </a:solidFill>
                <a:latin typeface="Arial" panose="020B0604020202020204" pitchFamily="34" charset="0"/>
              </a:rPr>
              <a:t>Boards passed burn-in tests (2 weeks@50ºC) to discard infant mortality on components</a:t>
            </a:r>
            <a:endParaRPr lang="en-US" sz="1400" b="1" dirty="0"/>
          </a:p>
        </p:txBody>
      </p:sp>
      <p:pic>
        <p:nvPicPr>
          <p:cNvPr id="2" name="Imagen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376" y="3755186"/>
            <a:ext cx="3623863" cy="1837193"/>
          </a:xfrm>
          <a:prstGeom prst="rect">
            <a:avLst/>
          </a:prstGeom>
        </p:spPr>
      </p:pic>
      <p:pic>
        <p:nvPicPr>
          <p:cNvPr id="34" name="Imagen 3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93505" y="3131897"/>
            <a:ext cx="1930179" cy="1227282"/>
          </a:xfrm>
          <a:prstGeom prst="rect">
            <a:avLst/>
          </a:prstGeom>
        </p:spPr>
      </p:pic>
      <p:sp>
        <p:nvSpPr>
          <p:cNvPr id="27" name="Rectángulo 26"/>
          <p:cNvSpPr/>
          <p:nvPr/>
        </p:nvSpPr>
        <p:spPr>
          <a:xfrm>
            <a:off x="118632" y="5529683"/>
            <a:ext cx="2050355" cy="738664"/>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1400" b="1" dirty="0">
                <a:solidFill>
                  <a:srgbClr val="595959"/>
                </a:solidFill>
                <a:latin typeface="Arial" panose="020B0604020202020204" pitchFamily="34" charset="0"/>
              </a:rPr>
              <a:t>Mechanical pieces for the OBDT frame assembly</a:t>
            </a:r>
            <a:endParaRPr lang="en-US" sz="1400" b="1" dirty="0"/>
          </a:p>
        </p:txBody>
      </p:sp>
      <p:pic>
        <p:nvPicPr>
          <p:cNvPr id="6" name="Imagen 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0800000">
            <a:off x="4220759" y="4383063"/>
            <a:ext cx="1941504" cy="1661648"/>
          </a:xfrm>
          <a:prstGeom prst="rect">
            <a:avLst/>
          </a:prstGeom>
        </p:spPr>
      </p:pic>
      <p:pic>
        <p:nvPicPr>
          <p:cNvPr id="9" name="Imagen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63481" y="5287018"/>
            <a:ext cx="1638044" cy="1537150"/>
          </a:xfrm>
          <a:prstGeom prst="rect">
            <a:avLst/>
          </a:prstGeom>
        </p:spPr>
      </p:pic>
      <p:sp>
        <p:nvSpPr>
          <p:cNvPr id="37" name="Rectángulo 36"/>
          <p:cNvSpPr/>
          <p:nvPr/>
        </p:nvSpPr>
        <p:spPr>
          <a:xfrm>
            <a:off x="3193505" y="2649671"/>
            <a:ext cx="2076212" cy="646331"/>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r>
              <a:rPr lang="en-US" sz="1200" b="1" dirty="0">
                <a:solidFill>
                  <a:srgbClr val="595959"/>
                </a:solidFill>
                <a:latin typeface="Arial" panose="020B0604020202020204" pitchFamily="34" charset="0"/>
              </a:rPr>
              <a:t>3D printing for fiber routing. Validation of plastics under radiation</a:t>
            </a:r>
            <a:endParaRPr lang="en-US" sz="1200" b="1" dirty="0"/>
          </a:p>
        </p:txBody>
      </p:sp>
      <p:sp>
        <p:nvSpPr>
          <p:cNvPr id="4" name="Título 3">
            <a:extLst>
              <a:ext uri="{FF2B5EF4-FFF2-40B4-BE49-F238E27FC236}">
                <a16:creationId xmlns:a16="http://schemas.microsoft.com/office/drawing/2014/main" id="{BD913708-25A6-462B-898E-498C7A1BA8C9}"/>
              </a:ext>
            </a:extLst>
          </p:cNvPr>
          <p:cNvSpPr>
            <a:spLocks noGrp="1"/>
          </p:cNvSpPr>
          <p:nvPr>
            <p:ph type="title"/>
          </p:nvPr>
        </p:nvSpPr>
        <p:spPr>
          <a:xfrm>
            <a:off x="174080" y="129832"/>
            <a:ext cx="10515600" cy="649055"/>
          </a:xfrm>
        </p:spPr>
        <p:txBody>
          <a:bodyPr/>
          <a:lstStyle/>
          <a:p>
            <a:r>
              <a:rPr lang="en-US" dirty="0"/>
              <a:t>CMS Muon Phase 2: DT on detector electronics</a:t>
            </a:r>
            <a:endParaRPr lang="es-ES" dirty="0"/>
          </a:p>
        </p:txBody>
      </p:sp>
      <p:pic>
        <p:nvPicPr>
          <p:cNvPr id="35" name="Imagen 34">
            <a:extLst>
              <a:ext uri="{FF2B5EF4-FFF2-40B4-BE49-F238E27FC236}">
                <a16:creationId xmlns:a16="http://schemas.microsoft.com/office/drawing/2014/main" id="{E2056D75-4911-453E-AFB5-7CE412EFA45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18913" y="916694"/>
            <a:ext cx="1253556" cy="636727"/>
          </a:xfrm>
          <a:prstGeom prst="rect">
            <a:avLst/>
          </a:prstGeom>
        </p:spPr>
      </p:pic>
    </p:spTree>
    <p:extLst>
      <p:ext uri="{BB962C8B-B14F-4D97-AF65-F5344CB8AC3E}">
        <p14:creationId xmlns:p14="http://schemas.microsoft.com/office/powerpoint/2010/main" val="112155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45513" y="3540832"/>
            <a:ext cx="3910018" cy="993176"/>
          </a:xfrm>
          <a:prstGeom prst="rect">
            <a:avLst/>
          </a:prstGeom>
        </p:spPr>
      </p:pic>
      <p:pic>
        <p:nvPicPr>
          <p:cNvPr id="3074" name="Picture 2" descr="https://lh7-us.googleusercontent.com/J0l3VZ3-sfVW08UfruaVCB5YhuV0Ax9QAHMmRvmTsENjGEBjGr2EREGElq38dcv9QSun53oddVKvS2iSBaRysxxl-Gx4v5vJzuTaLYhmxy1zRHelAz7TZwMj8ccQpuQuyuGPN37Uyk3rLvbPzRCAKuNpMw=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55242" y="4548783"/>
            <a:ext cx="1298935" cy="2309217"/>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99" y="986347"/>
            <a:ext cx="1825688" cy="2434251"/>
          </a:xfrm>
          <a:prstGeom prst="rect">
            <a:avLst/>
          </a:prstGeom>
        </p:spPr>
      </p:pic>
      <p:pic>
        <p:nvPicPr>
          <p:cNvPr id="3076" name="Picture 4" descr="https://lh7-us.googleusercontent.com/x9rjxfq3KnqAvZQdJSak-VKtVJN-3m7Gu0HVU7VSgoLgVbcIhSroHgeLCp3UU6-nINdeZeSlvalgUDtHThTn7V1c9AiFwmeFOsiThgNHqctra4PKBnB3kMuMmE70w-47RsLVjI4zw9F3uKb_VwKljx0dNw=n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93228" y="2776023"/>
            <a:ext cx="2943834" cy="2791238"/>
          </a:xfrm>
          <a:prstGeom prst="rect">
            <a:avLst/>
          </a:prstGeom>
          <a:noFill/>
          <a:extLst>
            <a:ext uri="{909E8E84-426E-40DD-AFC4-6F175D3DCCD1}">
              <a14:hiddenFill xmlns:a14="http://schemas.microsoft.com/office/drawing/2010/main">
                <a:solidFill>
                  <a:srgbClr val="FFFFFF"/>
                </a:solidFill>
              </a14:hiddenFill>
            </a:ext>
          </a:extLst>
        </p:spPr>
      </p:pic>
      <p:sp>
        <p:nvSpPr>
          <p:cNvPr id="29" name="Rectángulo 28"/>
          <p:cNvSpPr/>
          <p:nvPr/>
        </p:nvSpPr>
        <p:spPr>
          <a:xfrm>
            <a:off x="4276133" y="4472102"/>
            <a:ext cx="1817287" cy="1815882"/>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r>
              <a:rPr lang="en-US" sz="1400" b="1" dirty="0">
                <a:solidFill>
                  <a:srgbClr val="595959"/>
                </a:solidFill>
                <a:latin typeface="Arial" panose="020B0604020202020204" pitchFamily="34" charset="0"/>
              </a:rPr>
              <a:t>Installation exercises at CERN</a:t>
            </a:r>
          </a:p>
          <a:p>
            <a:endParaRPr lang="en-US" sz="1400" b="1" dirty="0">
              <a:solidFill>
                <a:srgbClr val="595959"/>
              </a:solidFill>
              <a:latin typeface="Arial" panose="020B0604020202020204" pitchFamily="34" charset="0"/>
            </a:endParaRPr>
          </a:p>
          <a:p>
            <a:r>
              <a:rPr lang="en-US" sz="1400" b="1" dirty="0">
                <a:solidFill>
                  <a:srgbClr val="595959"/>
                </a:solidFill>
                <a:latin typeface="Arial" panose="020B0604020202020204" pitchFamily="34" charset="0"/>
              </a:rPr>
              <a:t>Slice Test: two CMS sectors working in parallel with upgrade electronics</a:t>
            </a:r>
            <a:endParaRPr lang="en-US" sz="1400" b="1" dirty="0"/>
          </a:p>
        </p:txBody>
      </p:sp>
      <p:pic>
        <p:nvPicPr>
          <p:cNvPr id="4" name="Imagen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29705" y="986347"/>
            <a:ext cx="1835634" cy="2447512"/>
          </a:xfrm>
          <a:prstGeom prst="rect">
            <a:avLst/>
          </a:prstGeom>
        </p:spPr>
      </p:pic>
      <p:sp>
        <p:nvSpPr>
          <p:cNvPr id="25" name="Rectángulo 24"/>
          <p:cNvSpPr/>
          <p:nvPr/>
        </p:nvSpPr>
        <p:spPr>
          <a:xfrm>
            <a:off x="414898" y="3122384"/>
            <a:ext cx="2791905" cy="738664"/>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r>
              <a:rPr lang="en-US" sz="1400" b="1" dirty="0">
                <a:solidFill>
                  <a:srgbClr val="595959"/>
                </a:solidFill>
                <a:latin typeface="Arial" panose="020B0604020202020204" pitchFamily="34" charset="0"/>
              </a:rPr>
              <a:t>Mechanics fabrication </a:t>
            </a:r>
          </a:p>
          <a:p>
            <a:r>
              <a:rPr lang="en-US" sz="1400" b="1" dirty="0">
                <a:solidFill>
                  <a:srgbClr val="595959"/>
                </a:solidFill>
                <a:latin typeface="Arial" panose="020B0604020202020204" pitchFamily="34" charset="0"/>
              </a:rPr>
              <a:t>250 </a:t>
            </a:r>
            <a:r>
              <a:rPr lang="en-US" sz="1400" b="1" dirty="0" err="1">
                <a:solidFill>
                  <a:srgbClr val="595959"/>
                </a:solidFill>
                <a:latin typeface="Arial" panose="020B0604020202020204" pitchFamily="34" charset="0"/>
              </a:rPr>
              <a:t>Minicrates</a:t>
            </a:r>
            <a:r>
              <a:rPr lang="en-US" sz="1400" b="1" dirty="0">
                <a:solidFill>
                  <a:srgbClr val="595959"/>
                </a:solidFill>
                <a:latin typeface="Arial" panose="020B0604020202020204" pitchFamily="34" charset="0"/>
              </a:rPr>
              <a:t> ( 2 meters long)</a:t>
            </a:r>
          </a:p>
          <a:p>
            <a:r>
              <a:rPr lang="en-US" sz="1400" b="1" dirty="0">
                <a:solidFill>
                  <a:srgbClr val="595959"/>
                </a:solidFill>
                <a:latin typeface="Arial" panose="020B0604020202020204" pitchFamily="34" charset="0"/>
              </a:rPr>
              <a:t>+ 800 different pieces</a:t>
            </a:r>
            <a:endParaRPr lang="en-US" sz="1400" b="1" dirty="0"/>
          </a:p>
        </p:txBody>
      </p:sp>
      <p:pic>
        <p:nvPicPr>
          <p:cNvPr id="5" name="Imagen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85163" y="986347"/>
            <a:ext cx="3117217" cy="1690323"/>
          </a:xfrm>
          <a:prstGeom prst="rect">
            <a:avLst/>
          </a:prstGeom>
        </p:spPr>
      </p:pic>
      <p:sp>
        <p:nvSpPr>
          <p:cNvPr id="24" name="Rectángulo 23"/>
          <p:cNvSpPr/>
          <p:nvPr/>
        </p:nvSpPr>
        <p:spPr>
          <a:xfrm>
            <a:off x="6386170" y="1059613"/>
            <a:ext cx="1815322" cy="307777"/>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r>
              <a:rPr lang="en-US" sz="1400" b="1" dirty="0">
                <a:solidFill>
                  <a:srgbClr val="595959"/>
                </a:solidFill>
                <a:latin typeface="Arial" panose="020B0604020202020204" pitchFamily="34" charset="0"/>
              </a:rPr>
              <a:t>Cooling validation</a:t>
            </a:r>
            <a:endParaRPr lang="en-US" sz="1400" b="1" dirty="0"/>
          </a:p>
        </p:txBody>
      </p:sp>
      <p:pic>
        <p:nvPicPr>
          <p:cNvPr id="30" name="Imagen 2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73697" y="6355280"/>
            <a:ext cx="344748" cy="468888"/>
          </a:xfrm>
          <a:prstGeom prst="rect">
            <a:avLst/>
          </a:prstGeom>
        </p:spPr>
      </p:pic>
      <p:pic>
        <p:nvPicPr>
          <p:cNvPr id="31" name="Imagen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54545" y="6362833"/>
            <a:ext cx="1942792" cy="502719"/>
          </a:xfrm>
          <a:prstGeom prst="rect">
            <a:avLst/>
          </a:prstGeom>
        </p:spPr>
      </p:pic>
      <p:pic>
        <p:nvPicPr>
          <p:cNvPr id="32" name="Imagen 3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26998" y="6324014"/>
            <a:ext cx="947741" cy="533104"/>
          </a:xfrm>
          <a:prstGeom prst="rect">
            <a:avLst/>
          </a:prstGeom>
        </p:spPr>
      </p:pic>
      <p:pic>
        <p:nvPicPr>
          <p:cNvPr id="9" name="Imagen 8"/>
          <p:cNvPicPr>
            <a:picLocks noChangeAspect="1"/>
          </p:cNvPicPr>
          <p:nvPr/>
        </p:nvPicPr>
        <p:blipFill>
          <a:blip r:embed="rId11"/>
          <a:stretch>
            <a:fillRect/>
          </a:stretch>
        </p:blipFill>
        <p:spPr>
          <a:xfrm>
            <a:off x="525824" y="4274892"/>
            <a:ext cx="3362812" cy="1978125"/>
          </a:xfrm>
          <a:prstGeom prst="rect">
            <a:avLst/>
          </a:prstGeom>
        </p:spPr>
      </p:pic>
      <p:pic>
        <p:nvPicPr>
          <p:cNvPr id="10" name="Imagen 9"/>
          <p:cNvPicPr>
            <a:picLocks noChangeAspect="1"/>
          </p:cNvPicPr>
          <p:nvPr/>
        </p:nvPicPr>
        <p:blipFill>
          <a:blip r:embed="rId12"/>
          <a:stretch>
            <a:fillRect/>
          </a:stretch>
        </p:blipFill>
        <p:spPr>
          <a:xfrm>
            <a:off x="8311404" y="1251885"/>
            <a:ext cx="3744127" cy="1907507"/>
          </a:xfrm>
          <a:prstGeom prst="rect">
            <a:avLst/>
          </a:prstGeom>
        </p:spPr>
      </p:pic>
      <p:sp>
        <p:nvSpPr>
          <p:cNvPr id="33" name="Rectángulo 32"/>
          <p:cNvSpPr/>
          <p:nvPr/>
        </p:nvSpPr>
        <p:spPr>
          <a:xfrm>
            <a:off x="816207" y="3985900"/>
            <a:ext cx="3072429" cy="523220"/>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1400" b="1" dirty="0">
                <a:solidFill>
                  <a:srgbClr val="595959"/>
                </a:solidFill>
                <a:latin typeface="Arial" panose="020B0604020202020204" pitchFamily="34" charset="0"/>
              </a:rPr>
              <a:t>Cabling and integration tests at SXA5 at CERN</a:t>
            </a:r>
            <a:endParaRPr lang="en-US" sz="1400" b="1" dirty="0"/>
          </a:p>
        </p:txBody>
      </p:sp>
      <p:sp>
        <p:nvSpPr>
          <p:cNvPr id="35" name="Rectángulo 34"/>
          <p:cNvSpPr/>
          <p:nvPr/>
        </p:nvSpPr>
        <p:spPr>
          <a:xfrm>
            <a:off x="8360745" y="5002943"/>
            <a:ext cx="1831443" cy="954107"/>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1400" b="1" dirty="0">
                <a:solidFill>
                  <a:srgbClr val="595959"/>
                </a:solidFill>
                <a:latin typeface="Arial" panose="020B0604020202020204" pitchFamily="34" charset="0"/>
              </a:rPr>
              <a:t>Launching </a:t>
            </a:r>
            <a:r>
              <a:rPr lang="en-US" sz="1400" b="1" dirty="0" err="1">
                <a:solidFill>
                  <a:srgbClr val="595959"/>
                </a:solidFill>
                <a:latin typeface="Arial" panose="020B0604020202020204" pitchFamily="34" charset="0"/>
              </a:rPr>
              <a:t>Minicrate</a:t>
            </a:r>
            <a:r>
              <a:rPr lang="en-US" sz="1400" b="1" dirty="0">
                <a:solidFill>
                  <a:srgbClr val="595959"/>
                </a:solidFill>
                <a:latin typeface="Arial" panose="020B0604020202020204" pitchFamily="34" charset="0"/>
              </a:rPr>
              <a:t> assembly and testing at CIEMAT site</a:t>
            </a:r>
            <a:endParaRPr lang="en-US" sz="1400" b="1" dirty="0"/>
          </a:p>
        </p:txBody>
      </p:sp>
      <p:sp>
        <p:nvSpPr>
          <p:cNvPr id="28" name="Rectángulo 27"/>
          <p:cNvSpPr/>
          <p:nvPr/>
        </p:nvSpPr>
        <p:spPr>
          <a:xfrm>
            <a:off x="9276466" y="982888"/>
            <a:ext cx="2231136" cy="523220"/>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r>
              <a:rPr lang="en-US" sz="1400" b="1" dirty="0" err="1">
                <a:solidFill>
                  <a:srgbClr val="595959"/>
                </a:solidFill>
                <a:latin typeface="Arial" panose="020B0604020202020204" pitchFamily="34" charset="0"/>
              </a:rPr>
              <a:t>Minicrate</a:t>
            </a:r>
            <a:r>
              <a:rPr lang="en-US" sz="1400" b="1" dirty="0">
                <a:solidFill>
                  <a:srgbClr val="595959"/>
                </a:solidFill>
                <a:latin typeface="Arial" panose="020B0604020202020204" pitchFamily="34" charset="0"/>
              </a:rPr>
              <a:t> assembly hall at CIEMAT</a:t>
            </a:r>
            <a:endParaRPr lang="en-US" sz="1400" b="1" dirty="0"/>
          </a:p>
        </p:txBody>
      </p:sp>
      <p:pic>
        <p:nvPicPr>
          <p:cNvPr id="36" name="Imagen 3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6265203"/>
            <a:ext cx="2271175" cy="591914"/>
          </a:xfrm>
          <a:prstGeom prst="rect">
            <a:avLst/>
          </a:prstGeom>
        </p:spPr>
      </p:pic>
      <p:sp>
        <p:nvSpPr>
          <p:cNvPr id="3" name="Título 2">
            <a:extLst>
              <a:ext uri="{FF2B5EF4-FFF2-40B4-BE49-F238E27FC236}">
                <a16:creationId xmlns:a16="http://schemas.microsoft.com/office/drawing/2014/main" id="{EBB60348-3A46-4E28-B5BE-8F79A22F36B5}"/>
              </a:ext>
            </a:extLst>
          </p:cNvPr>
          <p:cNvSpPr>
            <a:spLocks noGrp="1"/>
          </p:cNvSpPr>
          <p:nvPr>
            <p:ph type="title"/>
          </p:nvPr>
        </p:nvSpPr>
        <p:spPr>
          <a:xfrm>
            <a:off x="148188" y="80099"/>
            <a:ext cx="7944296" cy="649288"/>
          </a:xfrm>
        </p:spPr>
        <p:txBody>
          <a:bodyPr/>
          <a:lstStyle/>
          <a:p>
            <a:r>
              <a:rPr lang="en-US" dirty="0"/>
              <a:t>CMS Muon Phase 2:  DT </a:t>
            </a:r>
            <a:r>
              <a:rPr lang="en-US" dirty="0" err="1"/>
              <a:t>Minicrate</a:t>
            </a:r>
            <a:r>
              <a:rPr lang="en-US" dirty="0"/>
              <a:t> mechanics, cables and assembly</a:t>
            </a:r>
            <a:endParaRPr lang="es-ES" dirty="0"/>
          </a:p>
        </p:txBody>
      </p:sp>
    </p:spTree>
    <p:extLst>
      <p:ext uri="{BB962C8B-B14F-4D97-AF65-F5344CB8AC3E}">
        <p14:creationId xmlns:p14="http://schemas.microsoft.com/office/powerpoint/2010/main" val="3442262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05050"/>
            <a:ext cx="4903677" cy="3515991"/>
          </a:xfrm>
          <a:prstGeom prst="rect">
            <a:avLst/>
          </a:prstGeom>
        </p:spPr>
      </p:pic>
      <p:sp>
        <p:nvSpPr>
          <p:cNvPr id="4" name="Rectángulo redondeado 3"/>
          <p:cNvSpPr/>
          <p:nvPr/>
        </p:nvSpPr>
        <p:spPr>
          <a:xfrm>
            <a:off x="776686" y="1312460"/>
            <a:ext cx="1417320" cy="649680"/>
          </a:xfrm>
          <a:prstGeom prst="roundRect">
            <a:avLst/>
          </a:prstGeom>
          <a:noFill/>
          <a:ln w="57150">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Imagen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3697" y="6355280"/>
            <a:ext cx="344748" cy="468888"/>
          </a:xfrm>
          <a:prstGeom prst="rect">
            <a:avLst/>
          </a:prstGeom>
        </p:spPr>
      </p:pic>
      <p:pic>
        <p:nvPicPr>
          <p:cNvPr id="17" name="Imagen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4545" y="6362833"/>
            <a:ext cx="1942792" cy="502719"/>
          </a:xfrm>
          <a:prstGeom prst="rect">
            <a:avLst/>
          </a:prstGeom>
        </p:spPr>
      </p:pic>
      <p:pic>
        <p:nvPicPr>
          <p:cNvPr id="18" name="Imagen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6998" y="6324014"/>
            <a:ext cx="947741" cy="533104"/>
          </a:xfrm>
          <a:prstGeom prst="rect">
            <a:avLst/>
          </a:prstGeom>
        </p:spPr>
      </p:pic>
      <p:sp>
        <p:nvSpPr>
          <p:cNvPr id="24" name="CuadroTexto 23"/>
          <p:cNvSpPr txBox="1"/>
          <p:nvPr/>
        </p:nvSpPr>
        <p:spPr>
          <a:xfrm>
            <a:off x="8904314" y="3518938"/>
            <a:ext cx="3060501" cy="3108543"/>
          </a:xfrm>
          <a:prstGeom prst="rect">
            <a:avLst/>
          </a:prstGeom>
          <a:solidFill>
            <a:schemeClr val="bg1"/>
          </a:solidFill>
        </p:spPr>
        <p:txBody>
          <a:bodyPr wrap="square" rtlCol="0">
            <a:spAutoFit/>
          </a:bodyPr>
          <a:lstStyle/>
          <a:p>
            <a:pPr marL="285750" indent="-285750">
              <a:spcBef>
                <a:spcPts val="600"/>
              </a:spcBef>
              <a:buFont typeface="Arial" panose="020B0604020202020204" pitchFamily="34" charset="0"/>
              <a:buChar char="•"/>
            </a:pPr>
            <a:r>
              <a:rPr lang="en-US" sz="1600" dirty="0">
                <a:solidFill>
                  <a:schemeClr val="accent5"/>
                </a:solidFill>
              </a:rPr>
              <a:t>42 ATCA boards so called BMTL1</a:t>
            </a:r>
          </a:p>
          <a:p>
            <a:pPr marL="285750" indent="-285750">
              <a:spcBef>
                <a:spcPts val="600"/>
              </a:spcBef>
              <a:buFont typeface="Arial" panose="020B0604020202020204" pitchFamily="34" charset="0"/>
              <a:buChar char="•"/>
            </a:pPr>
            <a:r>
              <a:rPr lang="en-US" sz="1600" dirty="0">
                <a:solidFill>
                  <a:schemeClr val="accent5"/>
                </a:solidFill>
              </a:rPr>
              <a:t>Ultra high performance FPGAS: AMD VU13P</a:t>
            </a:r>
          </a:p>
          <a:p>
            <a:pPr marL="285750" indent="-285750">
              <a:spcBef>
                <a:spcPts val="600"/>
              </a:spcBef>
              <a:buFont typeface="Arial" panose="020B0604020202020204" pitchFamily="34" charset="0"/>
              <a:buChar char="•"/>
            </a:pPr>
            <a:r>
              <a:rPr lang="en-US" sz="1600" dirty="0">
                <a:solidFill>
                  <a:schemeClr val="accent5"/>
                </a:solidFill>
              </a:rPr>
              <a:t>Very high data throughput (3.8 </a:t>
            </a:r>
            <a:r>
              <a:rPr lang="en-US" sz="1600" dirty="0" err="1">
                <a:solidFill>
                  <a:schemeClr val="accent5"/>
                </a:solidFill>
              </a:rPr>
              <a:t>Tpbs</a:t>
            </a:r>
            <a:r>
              <a:rPr lang="en-US" sz="1600" dirty="0">
                <a:solidFill>
                  <a:schemeClr val="accent5"/>
                </a:solidFill>
              </a:rPr>
              <a:t>)</a:t>
            </a:r>
          </a:p>
          <a:p>
            <a:pPr marL="285750" indent="-285750">
              <a:spcBef>
                <a:spcPts val="600"/>
              </a:spcBef>
              <a:buFont typeface="Arial" panose="020B0604020202020204" pitchFamily="34" charset="0"/>
              <a:buChar char="•"/>
            </a:pPr>
            <a:r>
              <a:rPr lang="en-US" sz="1600" dirty="0">
                <a:solidFill>
                  <a:schemeClr val="accent5"/>
                </a:solidFill>
              </a:rPr>
              <a:t>Collaboration with Univ. Ioannina (PCB), CIEMAT (design of the firmware)</a:t>
            </a:r>
          </a:p>
          <a:p>
            <a:pPr marL="285750" indent="-285750">
              <a:spcBef>
                <a:spcPts val="600"/>
              </a:spcBef>
              <a:buFont typeface="Arial" panose="020B0604020202020204" pitchFamily="34" charset="0"/>
              <a:buChar char="•"/>
            </a:pPr>
            <a:r>
              <a:rPr lang="en-US" sz="1600" dirty="0">
                <a:solidFill>
                  <a:schemeClr val="accent5"/>
                </a:solidFill>
              </a:rPr>
              <a:t>Half of the production in Spanish industries</a:t>
            </a:r>
          </a:p>
        </p:txBody>
      </p:sp>
      <p:pic>
        <p:nvPicPr>
          <p:cNvPr id="21" name="Imagen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265203"/>
            <a:ext cx="2271175" cy="591914"/>
          </a:xfrm>
          <a:prstGeom prst="rect">
            <a:avLst/>
          </a:prstGeom>
        </p:spPr>
      </p:pic>
      <p:sp>
        <p:nvSpPr>
          <p:cNvPr id="26" name="Google Shape;258;p38"/>
          <p:cNvSpPr txBox="1"/>
          <p:nvPr/>
        </p:nvSpPr>
        <p:spPr>
          <a:xfrm>
            <a:off x="4755636" y="943362"/>
            <a:ext cx="6740964" cy="2236469"/>
          </a:xfrm>
          <a:prstGeom prst="rect">
            <a:avLst/>
          </a:prstGeom>
          <a:noFill/>
          <a:ln>
            <a:noFill/>
          </a:ln>
        </p:spPr>
        <p:txBody>
          <a:bodyPr spcFirstLastPara="1" wrap="square" lIns="91425" tIns="45700" rIns="91425" bIns="45700" anchor="t" anchorCtr="0">
            <a:spAutoFit/>
          </a:bodyPr>
          <a:lstStyle/>
          <a:p>
            <a:pPr marL="214312" marR="0" lvl="0" indent="-214312" algn="l" rtl="0">
              <a:lnSpc>
                <a:spcPct val="100000"/>
              </a:lnSpc>
              <a:spcBef>
                <a:spcPts val="400"/>
              </a:spcBef>
              <a:spcAft>
                <a:spcPts val="0"/>
              </a:spcAft>
              <a:buClr>
                <a:srgbClr val="000000"/>
              </a:buClr>
              <a:buSzPts val="1400"/>
              <a:buFont typeface="Arial"/>
              <a:buChar char="•"/>
            </a:pPr>
            <a:r>
              <a:rPr lang="es" b="1" i="0" u="none" strike="noStrike" cap="none" dirty="0">
                <a:solidFill>
                  <a:schemeClr val="accent5"/>
                </a:solidFill>
              </a:rPr>
              <a:t>CIEMAT is respons</a:t>
            </a:r>
            <a:r>
              <a:rPr lang="es" b="1" dirty="0">
                <a:solidFill>
                  <a:schemeClr val="accent5"/>
                </a:solidFill>
              </a:rPr>
              <a:t>i</a:t>
            </a:r>
            <a:r>
              <a:rPr lang="es" b="1" i="0" u="none" strike="noStrike" cap="none" dirty="0">
                <a:solidFill>
                  <a:schemeClr val="accent5"/>
                </a:solidFill>
              </a:rPr>
              <a:t>ble of the CMS Muon Barrel Trigger </a:t>
            </a:r>
            <a:r>
              <a:rPr lang="es" i="0" u="none" strike="noStrike" cap="none" dirty="0">
                <a:solidFill>
                  <a:schemeClr val="accent5"/>
                </a:solidFill>
              </a:rPr>
              <a:t>primitive </a:t>
            </a:r>
            <a:r>
              <a:rPr lang="es" b="0" i="0" u="none" strike="noStrike" cap="none" dirty="0">
                <a:solidFill>
                  <a:schemeClr val="accent5"/>
                </a:solidFill>
                <a:ea typeface="Arial"/>
                <a:cs typeface="Arial"/>
                <a:sym typeface="Arial"/>
              </a:rPr>
              <a:t>system for HL-LHC:</a:t>
            </a:r>
            <a:endParaRPr dirty="0">
              <a:solidFill>
                <a:schemeClr val="accent5"/>
              </a:solidFill>
            </a:endParaRPr>
          </a:p>
          <a:p>
            <a:pPr marL="914400" marR="0" lvl="1" indent="-317500" algn="l" rtl="0">
              <a:lnSpc>
                <a:spcPct val="100000"/>
              </a:lnSpc>
              <a:spcBef>
                <a:spcPts val="400"/>
              </a:spcBef>
              <a:spcAft>
                <a:spcPts val="0"/>
              </a:spcAft>
              <a:buClr>
                <a:srgbClr val="000000"/>
              </a:buClr>
              <a:buSzPts val="1400"/>
              <a:buFont typeface="Arial"/>
              <a:buChar char="•"/>
            </a:pPr>
            <a:r>
              <a:rPr lang="es" b="1" dirty="0">
                <a:solidFill>
                  <a:schemeClr val="accent5"/>
                </a:solidFill>
              </a:rPr>
              <a:t>Algorithm development</a:t>
            </a:r>
            <a:r>
              <a:rPr lang="es" dirty="0">
                <a:solidFill>
                  <a:schemeClr val="accent5"/>
                </a:solidFill>
              </a:rPr>
              <a:t> (complex muon track, combinatorial explosion, DT+RPC)</a:t>
            </a:r>
            <a:endParaRPr dirty="0">
              <a:solidFill>
                <a:schemeClr val="accent5"/>
              </a:solidFill>
            </a:endParaRPr>
          </a:p>
          <a:p>
            <a:pPr marL="914400" marR="0" lvl="1" indent="-317500" algn="l" rtl="0">
              <a:lnSpc>
                <a:spcPct val="100000"/>
              </a:lnSpc>
              <a:spcBef>
                <a:spcPts val="400"/>
              </a:spcBef>
              <a:spcAft>
                <a:spcPts val="0"/>
              </a:spcAft>
              <a:buClr>
                <a:srgbClr val="000000"/>
              </a:buClr>
              <a:buSzPts val="1400"/>
              <a:buChar char="•"/>
            </a:pPr>
            <a:r>
              <a:rPr lang="es" b="1" dirty="0">
                <a:solidFill>
                  <a:schemeClr val="accent5"/>
                </a:solidFill>
              </a:rPr>
              <a:t>Firmware implementation for trigger and DAQ</a:t>
            </a:r>
            <a:endParaRPr b="1" dirty="0">
              <a:solidFill>
                <a:schemeClr val="accent5"/>
              </a:solidFill>
            </a:endParaRPr>
          </a:p>
          <a:p>
            <a:pPr marL="914400" marR="0" lvl="1" indent="-317500" algn="l" rtl="0">
              <a:lnSpc>
                <a:spcPct val="100000"/>
              </a:lnSpc>
              <a:spcBef>
                <a:spcPts val="400"/>
              </a:spcBef>
              <a:spcAft>
                <a:spcPts val="0"/>
              </a:spcAft>
              <a:buClr>
                <a:srgbClr val="000000"/>
              </a:buClr>
              <a:buSzPts val="1400"/>
              <a:buFont typeface="Arial"/>
              <a:buChar char="•"/>
            </a:pPr>
            <a:r>
              <a:rPr lang="es" b="1" dirty="0">
                <a:solidFill>
                  <a:schemeClr val="accent5"/>
                </a:solidFill>
              </a:rPr>
              <a:t>Construction of the h</a:t>
            </a:r>
            <a:r>
              <a:rPr lang="es" b="1" i="0" u="none" strike="noStrike" cap="none" dirty="0">
                <a:solidFill>
                  <a:schemeClr val="accent5"/>
                </a:solidFill>
              </a:rPr>
              <a:t>ardware</a:t>
            </a:r>
            <a:r>
              <a:rPr lang="es" b="0" i="0" u="none" strike="noStrike" cap="none" dirty="0">
                <a:solidFill>
                  <a:schemeClr val="accent5"/>
                </a:solidFill>
                <a:ea typeface="Arial"/>
                <a:cs typeface="Arial"/>
                <a:sym typeface="Arial"/>
              </a:rPr>
              <a:t> system ATCA based</a:t>
            </a:r>
            <a:r>
              <a:rPr lang="es" dirty="0">
                <a:solidFill>
                  <a:schemeClr val="accent5"/>
                </a:solidFill>
              </a:rPr>
              <a:t> in Spanish companies (installation and commissioning in 2027-2030)</a:t>
            </a:r>
            <a:endParaRPr dirty="0">
              <a:solidFill>
                <a:schemeClr val="accent5"/>
              </a:solidFill>
            </a:endParaRPr>
          </a:p>
        </p:txBody>
      </p:sp>
      <p:grpSp>
        <p:nvGrpSpPr>
          <p:cNvPr id="9" name="Grupo 8"/>
          <p:cNvGrpSpPr/>
          <p:nvPr/>
        </p:nvGrpSpPr>
        <p:grpSpPr>
          <a:xfrm>
            <a:off x="4755635" y="3139281"/>
            <a:ext cx="4065391" cy="3059653"/>
            <a:chOff x="3614211" y="3324506"/>
            <a:chExt cx="4065391" cy="3059653"/>
          </a:xfrm>
        </p:grpSpPr>
        <p:pic>
          <p:nvPicPr>
            <p:cNvPr id="3" name="Imagen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23488" y="3725104"/>
              <a:ext cx="2656114" cy="2630176"/>
            </a:xfrm>
            <a:prstGeom prst="rect">
              <a:avLst/>
            </a:prstGeom>
          </p:spPr>
        </p:pic>
        <p:sp>
          <p:nvSpPr>
            <p:cNvPr id="25" name="CuadroTexto 24"/>
            <p:cNvSpPr txBox="1"/>
            <p:nvPr/>
          </p:nvSpPr>
          <p:spPr>
            <a:xfrm>
              <a:off x="5198702" y="3324506"/>
              <a:ext cx="1977080" cy="369332"/>
            </a:xfrm>
            <a:prstGeom prst="rect">
              <a:avLst/>
            </a:prstGeom>
            <a:noFill/>
          </p:spPr>
          <p:txBody>
            <a:bodyPr wrap="none" rtlCol="0">
              <a:spAutoFit/>
            </a:bodyPr>
            <a:lstStyle/>
            <a:p>
              <a:r>
                <a:rPr lang="en-US" b="1" dirty="0">
                  <a:solidFill>
                    <a:schemeClr val="accent5"/>
                  </a:solidFill>
                </a:rPr>
                <a:t>Hardware backend</a:t>
              </a:r>
            </a:p>
          </p:txBody>
        </p:sp>
        <p:sp>
          <p:nvSpPr>
            <p:cNvPr id="6" name="CuadroTexto 5"/>
            <p:cNvSpPr txBox="1"/>
            <p:nvPr/>
          </p:nvSpPr>
          <p:spPr>
            <a:xfrm>
              <a:off x="5683001" y="5755272"/>
              <a:ext cx="1492781" cy="369332"/>
            </a:xfrm>
            <a:prstGeom prst="rect">
              <a:avLst/>
            </a:prstGeom>
            <a:noFill/>
          </p:spPr>
          <p:txBody>
            <a:bodyPr wrap="none" rtlCol="0">
              <a:spAutoFit/>
            </a:bodyPr>
            <a:lstStyle/>
            <a:p>
              <a:r>
                <a:rPr lang="en-US" dirty="0">
                  <a:solidFill>
                    <a:srgbClr val="FFFF00"/>
                  </a:solidFill>
                </a:rPr>
                <a:t>BMTL1 board</a:t>
              </a:r>
            </a:p>
          </p:txBody>
        </p:sp>
        <p:sp>
          <p:nvSpPr>
            <p:cNvPr id="5" name="Trapecio 4"/>
            <p:cNvSpPr/>
            <p:nvPr/>
          </p:nvSpPr>
          <p:spPr>
            <a:xfrm rot="4682736">
              <a:off x="4393938" y="4058550"/>
              <a:ext cx="1516539" cy="1625268"/>
            </a:xfrm>
            <a:prstGeom prst="trapezoid">
              <a:avLst>
                <a:gd name="adj" fmla="val 38368"/>
              </a:avLst>
            </a:prstGeom>
            <a:solidFill>
              <a:srgbClr val="5B9BD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14211" y="4179686"/>
              <a:ext cx="971396" cy="220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2" name="Imagen 31"/>
          <p:cNvPicPr>
            <a:picLocks noChangeAspect="1"/>
          </p:cNvPicPr>
          <p:nvPr/>
        </p:nvPicPr>
        <p:blipFill>
          <a:blip r:embed="rId9"/>
          <a:stretch>
            <a:fillRect/>
          </a:stretch>
        </p:blipFill>
        <p:spPr>
          <a:xfrm>
            <a:off x="149254" y="4421042"/>
            <a:ext cx="3277379" cy="2371279"/>
          </a:xfrm>
          <a:prstGeom prst="rect">
            <a:avLst/>
          </a:prstGeom>
        </p:spPr>
      </p:pic>
      <p:pic>
        <p:nvPicPr>
          <p:cNvPr id="33" name="Picture 4" descr="https://lh7-us.googleusercontent.com/O4vyY1PKS4HckmY42_5Auj-RiHJ4i9cJwc5faDVjeTNmLGNnmDEpba-4SgXWADAdH5WAqjQ7gI1Dx_MXDT0S6oTbxbv5iZNQmxfhQb9q44jiGirr7d96PZmn7xX1huCEMa8Ph2HLdJ4uncJgIdHf-NTIYA=nw"/>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827914" y="3603180"/>
            <a:ext cx="2859954" cy="263017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 name="Título 9">
            <a:extLst>
              <a:ext uri="{FF2B5EF4-FFF2-40B4-BE49-F238E27FC236}">
                <a16:creationId xmlns:a16="http://schemas.microsoft.com/office/drawing/2014/main" id="{1571063D-F036-4512-B438-B68F55B8B25A}"/>
              </a:ext>
            </a:extLst>
          </p:cNvPr>
          <p:cNvSpPr>
            <a:spLocks noGrp="1"/>
          </p:cNvSpPr>
          <p:nvPr>
            <p:ph type="title"/>
          </p:nvPr>
        </p:nvSpPr>
        <p:spPr>
          <a:xfrm>
            <a:off x="174080" y="129832"/>
            <a:ext cx="10515600" cy="649055"/>
          </a:xfrm>
        </p:spPr>
        <p:txBody>
          <a:bodyPr/>
          <a:lstStyle/>
          <a:p>
            <a:r>
              <a:rPr lang="en-US" dirty="0"/>
              <a:t>CMS Level 1 Trigger Phase 2 upgrade</a:t>
            </a:r>
            <a:endParaRPr lang="es-ES" dirty="0"/>
          </a:p>
        </p:txBody>
      </p:sp>
      <p:pic>
        <p:nvPicPr>
          <p:cNvPr id="19" name="Imagen 18">
            <a:extLst>
              <a:ext uri="{FF2B5EF4-FFF2-40B4-BE49-F238E27FC236}">
                <a16:creationId xmlns:a16="http://schemas.microsoft.com/office/drawing/2014/main" id="{099F1CDB-F03D-4E95-90B6-4B644E4DE7F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788536" y="1424018"/>
            <a:ext cx="1253556" cy="636727"/>
          </a:xfrm>
          <a:prstGeom prst="rect">
            <a:avLst/>
          </a:prstGeom>
        </p:spPr>
      </p:pic>
    </p:spTree>
    <p:extLst>
      <p:ext uri="{BB962C8B-B14F-4D97-AF65-F5344CB8AC3E}">
        <p14:creationId xmlns:p14="http://schemas.microsoft.com/office/powerpoint/2010/main" val="40030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adroTexto 26"/>
          <p:cNvSpPr txBox="1"/>
          <p:nvPr/>
        </p:nvSpPr>
        <p:spPr>
          <a:xfrm>
            <a:off x="3322911" y="927891"/>
            <a:ext cx="3744743" cy="369332"/>
          </a:xfrm>
          <a:prstGeom prst="rect">
            <a:avLst/>
          </a:prstGeom>
          <a:noFill/>
        </p:spPr>
        <p:txBody>
          <a:bodyPr wrap="none" rtlCol="0">
            <a:spAutoFit/>
          </a:bodyPr>
          <a:lstStyle/>
          <a:p>
            <a:r>
              <a:rPr lang="en-US" b="1" dirty="0">
                <a:solidFill>
                  <a:schemeClr val="accent5"/>
                </a:solidFill>
              </a:rPr>
              <a:t>Muon trigger algorithm development</a:t>
            </a:r>
          </a:p>
        </p:txBody>
      </p:sp>
      <p:pic>
        <p:nvPicPr>
          <p:cNvPr id="16" name="Imagen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73697" y="6355280"/>
            <a:ext cx="344748" cy="468888"/>
          </a:xfrm>
          <a:prstGeom prst="rect">
            <a:avLst/>
          </a:prstGeom>
        </p:spPr>
      </p:pic>
      <p:pic>
        <p:nvPicPr>
          <p:cNvPr id="17" name="Imagen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4545" y="6362833"/>
            <a:ext cx="1942792" cy="502719"/>
          </a:xfrm>
          <a:prstGeom prst="rect">
            <a:avLst/>
          </a:prstGeom>
        </p:spPr>
      </p:pic>
      <p:pic>
        <p:nvPicPr>
          <p:cNvPr id="18" name="Imagen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6998" y="6324014"/>
            <a:ext cx="947741" cy="533104"/>
          </a:xfrm>
          <a:prstGeom prst="rect">
            <a:avLst/>
          </a:prstGeom>
        </p:spPr>
      </p:pic>
      <p:pic>
        <p:nvPicPr>
          <p:cNvPr id="21" name="Imagen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265203"/>
            <a:ext cx="2271175" cy="591914"/>
          </a:xfrm>
          <a:prstGeom prst="rect">
            <a:avLst/>
          </a:prstGeom>
        </p:spPr>
      </p:pic>
      <p:pic>
        <p:nvPicPr>
          <p:cNvPr id="5" name="Imagen 4"/>
          <p:cNvPicPr>
            <a:picLocks noChangeAspect="1"/>
          </p:cNvPicPr>
          <p:nvPr/>
        </p:nvPicPr>
        <p:blipFill>
          <a:blip r:embed="rId6"/>
          <a:stretch>
            <a:fillRect/>
          </a:stretch>
        </p:blipFill>
        <p:spPr>
          <a:xfrm>
            <a:off x="26579" y="3728243"/>
            <a:ext cx="5098819" cy="2561725"/>
          </a:xfrm>
          <a:prstGeom prst="rect">
            <a:avLst/>
          </a:prstGeom>
        </p:spPr>
      </p:pic>
      <p:pic>
        <p:nvPicPr>
          <p:cNvPr id="22" name="Imagen 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773537" y="1717327"/>
            <a:ext cx="1256921" cy="734457"/>
          </a:xfrm>
          <a:prstGeom prst="rect">
            <a:avLst/>
          </a:prstGeom>
        </p:spPr>
      </p:pic>
      <p:pic>
        <p:nvPicPr>
          <p:cNvPr id="23" name="Imagen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45484" y="2538929"/>
            <a:ext cx="1274344" cy="939547"/>
          </a:xfrm>
          <a:prstGeom prst="rect">
            <a:avLst/>
          </a:prstGeom>
        </p:spPr>
      </p:pic>
      <p:pic>
        <p:nvPicPr>
          <p:cNvPr id="10" name="Imagen 9"/>
          <p:cNvPicPr>
            <a:picLocks noChangeAspect="1"/>
          </p:cNvPicPr>
          <p:nvPr/>
        </p:nvPicPr>
        <p:blipFill>
          <a:blip r:embed="rId9"/>
          <a:stretch>
            <a:fillRect/>
          </a:stretch>
        </p:blipFill>
        <p:spPr>
          <a:xfrm>
            <a:off x="5314323" y="3542345"/>
            <a:ext cx="3133266" cy="3264394"/>
          </a:xfrm>
          <a:prstGeom prst="rect">
            <a:avLst/>
          </a:prstGeom>
        </p:spPr>
      </p:pic>
      <p:pic>
        <p:nvPicPr>
          <p:cNvPr id="11" name="Imagen 10"/>
          <p:cNvPicPr>
            <a:picLocks noChangeAspect="1"/>
          </p:cNvPicPr>
          <p:nvPr/>
        </p:nvPicPr>
        <p:blipFill>
          <a:blip r:embed="rId10"/>
          <a:stretch>
            <a:fillRect/>
          </a:stretch>
        </p:blipFill>
        <p:spPr>
          <a:xfrm>
            <a:off x="8459866" y="3797833"/>
            <a:ext cx="3632713" cy="2753417"/>
          </a:xfrm>
          <a:prstGeom prst="rect">
            <a:avLst/>
          </a:prstGeom>
        </p:spPr>
      </p:pic>
      <p:sp>
        <p:nvSpPr>
          <p:cNvPr id="3" name="Título 2">
            <a:extLst>
              <a:ext uri="{FF2B5EF4-FFF2-40B4-BE49-F238E27FC236}">
                <a16:creationId xmlns:a16="http://schemas.microsoft.com/office/drawing/2014/main" id="{666BCA02-1D67-4611-A6D3-1E9D5640107C}"/>
              </a:ext>
            </a:extLst>
          </p:cNvPr>
          <p:cNvSpPr>
            <a:spLocks noGrp="1"/>
          </p:cNvSpPr>
          <p:nvPr>
            <p:ph type="title"/>
          </p:nvPr>
        </p:nvSpPr>
        <p:spPr>
          <a:xfrm>
            <a:off x="174080" y="92510"/>
            <a:ext cx="10515600" cy="649055"/>
          </a:xfrm>
        </p:spPr>
        <p:txBody>
          <a:bodyPr/>
          <a:lstStyle/>
          <a:p>
            <a:r>
              <a:rPr lang="en-US" dirty="0"/>
              <a:t>CMS Level 1 Trigger Phase 2 upgrade</a:t>
            </a:r>
            <a:endParaRPr lang="es-ES" dirty="0"/>
          </a:p>
        </p:txBody>
      </p:sp>
      <p:pic>
        <p:nvPicPr>
          <p:cNvPr id="19" name="Imagen 18">
            <a:extLst>
              <a:ext uri="{FF2B5EF4-FFF2-40B4-BE49-F238E27FC236}">
                <a16:creationId xmlns:a16="http://schemas.microsoft.com/office/drawing/2014/main" id="{20E04049-5C2C-4D7C-9EEA-6765DCF431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38444" y="1025927"/>
            <a:ext cx="1253556" cy="636727"/>
          </a:xfrm>
          <a:prstGeom prst="rect">
            <a:avLst/>
          </a:prstGeom>
        </p:spPr>
      </p:pic>
      <p:sp>
        <p:nvSpPr>
          <p:cNvPr id="15" name="Rectángulo 14"/>
          <p:cNvSpPr/>
          <p:nvPr/>
        </p:nvSpPr>
        <p:spPr>
          <a:xfrm>
            <a:off x="3100659" y="1128345"/>
            <a:ext cx="7589022" cy="2646878"/>
          </a:xfrm>
          <a:prstGeom prst="rect">
            <a:avLst/>
          </a:prstGeom>
        </p:spPr>
        <p:txBody>
          <a:bodyPr wrap="square">
            <a:spAutoFit/>
          </a:bodyPr>
          <a:lstStyle/>
          <a:p>
            <a:pPr marL="285750" indent="-285750">
              <a:spcBef>
                <a:spcPts val="600"/>
              </a:spcBef>
              <a:buFont typeface="Arial" panose="020B0604020202020204" pitchFamily="34" charset="0"/>
              <a:buChar char="•"/>
            </a:pPr>
            <a:r>
              <a:rPr lang="en-US" sz="1600" b="1" u="sng" dirty="0">
                <a:solidFill>
                  <a:schemeClr val="accent5"/>
                </a:solidFill>
              </a:rPr>
              <a:t>Analytical Method</a:t>
            </a:r>
            <a:r>
              <a:rPr lang="en-US" sz="1600" dirty="0">
                <a:solidFill>
                  <a:schemeClr val="accent5"/>
                </a:solidFill>
              </a:rPr>
              <a:t> has been developed to implement reconstruction of the barrel (DT+RPC) trigger primitives in HL-LHC</a:t>
            </a:r>
          </a:p>
          <a:p>
            <a:pPr marL="285750" indent="-285750">
              <a:spcBef>
                <a:spcPts val="600"/>
              </a:spcBef>
              <a:buFont typeface="Arial" panose="020B0604020202020204" pitchFamily="34" charset="0"/>
              <a:buChar char="•"/>
            </a:pPr>
            <a:r>
              <a:rPr lang="en-US" sz="1600" dirty="0">
                <a:solidFill>
                  <a:schemeClr val="accent5"/>
                </a:solidFill>
              </a:rPr>
              <a:t>Accepts all generated DT data at maximum resolution and builds segments. Deals with combinatorial explosion and complicated Drift Tube logic (unknown time tag with 400 ns uncertainty (time drift). It can only be obtained from the fit.</a:t>
            </a:r>
          </a:p>
          <a:p>
            <a:pPr marL="285750" indent="-285750">
              <a:spcBef>
                <a:spcPts val="600"/>
              </a:spcBef>
              <a:buFont typeface="Arial" panose="020B0604020202020204" pitchFamily="34" charset="0"/>
              <a:buChar char="•"/>
            </a:pPr>
            <a:r>
              <a:rPr lang="en-US" sz="1600" b="1" u="sng" dirty="0">
                <a:solidFill>
                  <a:schemeClr val="accent5"/>
                </a:solidFill>
              </a:rPr>
              <a:t>Exploits maximum achievable resolution</a:t>
            </a:r>
            <a:r>
              <a:rPr lang="en-US" sz="1600" dirty="0">
                <a:solidFill>
                  <a:schemeClr val="accent5"/>
                </a:solidFill>
              </a:rPr>
              <a:t>, bringing the </a:t>
            </a:r>
            <a:r>
              <a:rPr lang="en-US" sz="1600" dirty="0" err="1">
                <a:solidFill>
                  <a:schemeClr val="accent5"/>
                </a:solidFill>
              </a:rPr>
              <a:t>hw</a:t>
            </a:r>
            <a:r>
              <a:rPr lang="en-US" sz="1600" dirty="0">
                <a:solidFill>
                  <a:schemeClr val="accent5"/>
                </a:solidFill>
              </a:rPr>
              <a:t> system close to </a:t>
            </a:r>
            <a:r>
              <a:rPr lang="en-US" sz="1600" b="1" u="sng" dirty="0">
                <a:solidFill>
                  <a:schemeClr val="accent5"/>
                </a:solidFill>
              </a:rPr>
              <a:t>offline performance capabilities</a:t>
            </a:r>
            <a:r>
              <a:rPr lang="en-US" sz="1600" dirty="0">
                <a:solidFill>
                  <a:schemeClr val="accent5"/>
                </a:solidFill>
              </a:rPr>
              <a:t>. [</a:t>
            </a:r>
            <a:r>
              <a:rPr lang="en-US" sz="1600" dirty="0">
                <a:solidFill>
                  <a:schemeClr val="accent5"/>
                </a:solidFill>
                <a:hlinkClick r:id="rId12" action="ppaction://hlinkfile"/>
              </a:rPr>
              <a:t>10.1016/j.nima.2023.168103</a:t>
            </a:r>
            <a:r>
              <a:rPr lang="en-US" sz="1600" dirty="0">
                <a:solidFill>
                  <a:schemeClr val="accent5"/>
                </a:solidFill>
              </a:rPr>
              <a:t>]</a:t>
            </a:r>
          </a:p>
          <a:p>
            <a:pPr marL="285750" indent="-285750">
              <a:spcBef>
                <a:spcPts val="600"/>
              </a:spcBef>
              <a:buFont typeface="Arial" panose="020B0604020202020204" pitchFamily="34" charset="0"/>
              <a:buChar char="•"/>
            </a:pPr>
            <a:r>
              <a:rPr lang="en-US" sz="1600" dirty="0">
                <a:solidFill>
                  <a:schemeClr val="accent5"/>
                </a:solidFill>
                <a:sym typeface="Wingdings" panose="05000000000000000000" pitchFamily="2" charset="2"/>
              </a:rPr>
              <a:t> Enables HW </a:t>
            </a:r>
            <a:r>
              <a:rPr lang="en-US" sz="1600" b="1" u="sng" dirty="0">
                <a:solidFill>
                  <a:schemeClr val="accent5"/>
                </a:solidFill>
                <a:sym typeface="Wingdings" panose="05000000000000000000" pitchFamily="2" charset="2"/>
              </a:rPr>
              <a:t>t</a:t>
            </a:r>
            <a:r>
              <a:rPr lang="en-US" sz="1600" b="1" u="sng" dirty="0">
                <a:solidFill>
                  <a:schemeClr val="accent5"/>
                </a:solidFill>
              </a:rPr>
              <a:t>rigger on exotic signatures</a:t>
            </a:r>
            <a:r>
              <a:rPr lang="en-US" sz="1600" dirty="0">
                <a:solidFill>
                  <a:schemeClr val="accent5"/>
                </a:solidFill>
              </a:rPr>
              <a:t>: displaced muon triggers and showers</a:t>
            </a:r>
          </a:p>
          <a:p>
            <a:pPr marL="285750" indent="-285750">
              <a:spcBef>
                <a:spcPts val="600"/>
              </a:spcBef>
              <a:buFont typeface="Arial" panose="020B0604020202020204" pitchFamily="34" charset="0"/>
              <a:buChar char="•"/>
            </a:pPr>
            <a:r>
              <a:rPr lang="en-US" sz="1600" dirty="0">
                <a:solidFill>
                  <a:schemeClr val="accent5"/>
                </a:solidFill>
              </a:rPr>
              <a:t>Validated with proton-proton collisions at the CMS slice test</a:t>
            </a:r>
          </a:p>
        </p:txBody>
      </p:sp>
      <p:pic>
        <p:nvPicPr>
          <p:cNvPr id="20" name="Google Shape;259;p38"/>
          <p:cNvPicPr preferRelativeResize="0"/>
          <p:nvPr/>
        </p:nvPicPr>
        <p:blipFill>
          <a:blip r:embed="rId13">
            <a:alphaModFix/>
          </a:blip>
          <a:stretch>
            <a:fillRect/>
          </a:stretch>
        </p:blipFill>
        <p:spPr>
          <a:xfrm>
            <a:off x="164045" y="927738"/>
            <a:ext cx="2936613" cy="2881531"/>
          </a:xfrm>
          <a:prstGeom prst="rect">
            <a:avLst/>
          </a:prstGeom>
          <a:noFill/>
          <a:ln>
            <a:noFill/>
          </a:ln>
        </p:spPr>
      </p:pic>
    </p:spTree>
    <p:extLst>
      <p:ext uri="{BB962C8B-B14F-4D97-AF65-F5344CB8AC3E}">
        <p14:creationId xmlns:p14="http://schemas.microsoft.com/office/powerpoint/2010/main" val="3459187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29D0F70B-9E28-4B4E-A5AD-F920AC1D7F2A}"/>
              </a:ext>
            </a:extLst>
          </p:cNvPr>
          <p:cNvSpPr>
            <a:spLocks noGrp="1"/>
          </p:cNvSpPr>
          <p:nvPr>
            <p:ph sz="half" idx="2"/>
          </p:nvPr>
        </p:nvSpPr>
        <p:spPr>
          <a:xfrm>
            <a:off x="407368" y="979330"/>
            <a:ext cx="11377264" cy="5580000"/>
          </a:xfrm>
        </p:spPr>
        <p:txBody>
          <a:bodyPr>
            <a:noAutofit/>
          </a:bodyPr>
          <a:lstStyle/>
          <a:p>
            <a:r>
              <a:rPr lang="en-GB" sz="2000" dirty="0"/>
              <a:t>Operations and maintenance of the Level-1 Overlap Muon Track Finder (OMTF):</a:t>
            </a:r>
          </a:p>
          <a:p>
            <a:pPr lvl="1"/>
            <a:r>
              <a:rPr lang="en-GB" sz="1800" dirty="0"/>
              <a:t>Software, firmware, and shifts (online and offline). </a:t>
            </a:r>
          </a:p>
          <a:p>
            <a:r>
              <a:rPr lang="en-GB" sz="2000" dirty="0"/>
              <a:t>Collaborating with CIEMAT for Phase-2 Upgrade of the Barrel Muon Trigger (Layer-1 and Filter)</a:t>
            </a:r>
          </a:p>
          <a:p>
            <a:pPr lvl="1"/>
            <a:r>
              <a:rPr lang="en-GB" sz="1800" dirty="0"/>
              <a:t>Software (theta view, integrating with CMSSW, Muon Shower tagging)</a:t>
            </a:r>
          </a:p>
          <a:p>
            <a:pPr lvl="1"/>
            <a:r>
              <a:rPr lang="en-GB" sz="1800" dirty="0"/>
              <a:t>Firmware (Muon shower tagging).</a:t>
            </a:r>
          </a:p>
          <a:p>
            <a:pPr lvl="1"/>
            <a:r>
              <a:rPr lang="en-GB" sz="1800" dirty="0"/>
              <a:t>Strong participation of Spanish community.  </a:t>
            </a:r>
          </a:p>
          <a:p>
            <a:r>
              <a:rPr lang="en-GB" sz="2000" dirty="0"/>
              <a:t>Contributing to the firmware and software development for the Phase-2 OMTF upgrade (collaboration with U. Warsaw); and to the manufacturing of the X2O boards (collaboration with UFL and UCLA). </a:t>
            </a:r>
          </a:p>
        </p:txBody>
      </p:sp>
      <p:sp>
        <p:nvSpPr>
          <p:cNvPr id="2" name="Title 1">
            <a:extLst>
              <a:ext uri="{FF2B5EF4-FFF2-40B4-BE49-F238E27FC236}">
                <a16:creationId xmlns:a16="http://schemas.microsoft.com/office/drawing/2014/main" id="{C2DFC5B4-0376-9E64-AA2A-F7AA74594D73}"/>
              </a:ext>
            </a:extLst>
          </p:cNvPr>
          <p:cNvSpPr>
            <a:spLocks noGrp="1"/>
          </p:cNvSpPr>
          <p:nvPr>
            <p:ph type="title"/>
          </p:nvPr>
        </p:nvSpPr>
        <p:spPr>
          <a:xfrm>
            <a:off x="174080" y="129832"/>
            <a:ext cx="10515600" cy="649055"/>
          </a:xfrm>
        </p:spPr>
        <p:txBody>
          <a:bodyPr/>
          <a:lstStyle/>
          <a:p>
            <a:r>
              <a:rPr lang="en-GB" dirty="0"/>
              <a:t>Level-1 Muon Trigger Upgrades</a:t>
            </a:r>
          </a:p>
        </p:txBody>
      </p:sp>
      <p:pic>
        <p:nvPicPr>
          <p:cNvPr id="4" name="Picture 3">
            <a:extLst>
              <a:ext uri="{FF2B5EF4-FFF2-40B4-BE49-F238E27FC236}">
                <a16:creationId xmlns:a16="http://schemas.microsoft.com/office/drawing/2014/main" id="{3B3D8FF5-8CB9-0660-C17E-19EBF953DB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2224" y="3775782"/>
            <a:ext cx="3993059" cy="2994794"/>
          </a:xfrm>
          <a:prstGeom prst="rect">
            <a:avLst/>
          </a:prstGeom>
        </p:spPr>
      </p:pic>
      <p:pic>
        <p:nvPicPr>
          <p:cNvPr id="5" name="Imagen 4">
            <a:extLst>
              <a:ext uri="{FF2B5EF4-FFF2-40B4-BE49-F238E27FC236}">
                <a16:creationId xmlns:a16="http://schemas.microsoft.com/office/drawing/2014/main" id="{A49B6947-FD3D-487C-B11A-CBA7622209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17656" y="951293"/>
            <a:ext cx="1274344" cy="939547"/>
          </a:xfrm>
          <a:prstGeom prst="rect">
            <a:avLst/>
          </a:prstGeom>
        </p:spPr>
      </p:pic>
      <p:sp>
        <p:nvSpPr>
          <p:cNvPr id="11" name="Marcador de contenido 5">
            <a:extLst>
              <a:ext uri="{FF2B5EF4-FFF2-40B4-BE49-F238E27FC236}">
                <a16:creationId xmlns:a16="http://schemas.microsoft.com/office/drawing/2014/main" id="{A433195F-1288-4EC2-9521-64ADBB30BFC9}"/>
              </a:ext>
            </a:extLst>
          </p:cNvPr>
          <p:cNvSpPr txBox="1">
            <a:spLocks/>
          </p:cNvSpPr>
          <p:nvPr/>
        </p:nvSpPr>
        <p:spPr>
          <a:xfrm>
            <a:off x="407987" y="3933056"/>
            <a:ext cx="7992269" cy="2506737"/>
          </a:xfrm>
          <a:prstGeom prst="rect">
            <a:avLst/>
          </a:prstGeom>
        </p:spPr>
        <p:txBody>
          <a:bodyPr vert="horz" lIns="91440" tIns="45720" rIns="91440" bIns="45720" rtlCol="0">
            <a:noAutofit/>
          </a:bodyPr>
          <a:lstStyle>
            <a:lvl1pPr marL="342882" indent="-342882" algn="l" defTabSz="914354" rtl="0" eaLnBrk="1" latinLnBrk="0" hangingPunct="1">
              <a:spcBef>
                <a:spcPts val="400"/>
              </a:spcBef>
              <a:buFont typeface="Arial" panose="020B0604020202020204" pitchFamily="34" charset="0"/>
              <a:buChar char="•"/>
              <a:defRPr lang="es-ES" sz="2400" kern="1200">
                <a:solidFill>
                  <a:srgbClr val="0070C0"/>
                </a:solidFill>
                <a:latin typeface="Arial" panose="020B0604020202020204" pitchFamily="34" charset="0"/>
                <a:ea typeface="+mn-ea"/>
                <a:cs typeface="Arial" panose="020B0604020202020204" pitchFamily="34" charset="0"/>
              </a:defRPr>
            </a:lvl1pPr>
            <a:lvl2pPr marL="742913" indent="-285737" algn="l" defTabSz="914354" rtl="0" eaLnBrk="1" latinLnBrk="0" hangingPunct="1">
              <a:spcBef>
                <a:spcPts val="300"/>
              </a:spcBef>
              <a:buFont typeface="Arial" panose="020B0604020202020204" pitchFamily="34" charset="0"/>
              <a:buChar char="–"/>
              <a:defRPr lang="es-ES" sz="20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spcBef>
                <a:spcPts val="0"/>
              </a:spcBef>
              <a:buFont typeface="Arial" panose="020B0604020202020204" pitchFamily="34" charset="0"/>
              <a:buChar char="•"/>
              <a:defRPr lang="es-ES" sz="18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spcBef>
                <a:spcPts val="0"/>
              </a:spcBef>
              <a:buFont typeface="Arial" panose="020B0604020202020204" pitchFamily="34" charset="0"/>
              <a:buChar char="–"/>
              <a:defRPr lang="es-ES" sz="16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spcBef>
                <a:spcPts val="0"/>
              </a:spcBef>
              <a:buFont typeface="Arial" panose="020B0604020202020204" pitchFamily="34" charset="0"/>
              <a:buChar char="»"/>
              <a:defRPr lang="es-ES" sz="16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2000" dirty="0"/>
              <a:t>Exploring alternative algorithms (i.e. GNN-based) for reconstructing LLPs using L1 muon trigger (using OMTF as a proof-of-concept).</a:t>
            </a:r>
          </a:p>
          <a:p>
            <a:r>
              <a:rPr lang="en-US" sz="2000" dirty="0"/>
              <a:t>Responsibilities: </a:t>
            </a:r>
          </a:p>
          <a:p>
            <a:pPr lvl="1"/>
            <a:r>
              <a:rPr lang="en-US" sz="1800" dirty="0"/>
              <a:t>Offline software coordinator</a:t>
            </a:r>
          </a:p>
          <a:p>
            <a:pPr lvl="1"/>
            <a:r>
              <a:rPr lang="en-US" sz="1800" dirty="0"/>
              <a:t>Phase-2 Muon DPG contact</a:t>
            </a:r>
          </a:p>
          <a:p>
            <a:pPr lvl="1"/>
            <a:r>
              <a:rPr lang="en-US" sz="1800" dirty="0"/>
              <a:t>Trigger Resources Manager</a:t>
            </a:r>
          </a:p>
          <a:p>
            <a:pPr lvl="1"/>
            <a:r>
              <a:rPr lang="en-US" sz="1800" dirty="0"/>
              <a:t>Trigger Editorial Board </a:t>
            </a:r>
          </a:p>
          <a:p>
            <a:endParaRPr lang="en-US" sz="2000" dirty="0"/>
          </a:p>
        </p:txBody>
      </p:sp>
    </p:spTree>
    <p:extLst>
      <p:ext uri="{BB962C8B-B14F-4D97-AF65-F5344CB8AC3E}">
        <p14:creationId xmlns:p14="http://schemas.microsoft.com/office/powerpoint/2010/main" val="386221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F23FAC0B-06BD-4F65-93EA-5665ACA198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88750" y="917745"/>
            <a:ext cx="1253556" cy="636727"/>
          </a:xfrm>
          <a:prstGeom prst="rect">
            <a:avLst/>
          </a:prstGeom>
        </p:spPr>
      </p:pic>
      <p:sp>
        <p:nvSpPr>
          <p:cNvPr id="5" name="Rectángulo 9">
            <a:extLst>
              <a:ext uri="{FF2B5EF4-FFF2-40B4-BE49-F238E27FC236}">
                <a16:creationId xmlns:a16="http://schemas.microsoft.com/office/drawing/2014/main" id="{3547D14F-8C4D-5B59-91C1-4ABC41AE18EF}"/>
              </a:ext>
            </a:extLst>
          </p:cNvPr>
          <p:cNvSpPr/>
          <p:nvPr/>
        </p:nvSpPr>
        <p:spPr>
          <a:xfrm>
            <a:off x="131092" y="714461"/>
            <a:ext cx="11789546" cy="2923877"/>
          </a:xfrm>
          <a:prstGeom prst="rect">
            <a:avLst/>
          </a:prstGeom>
        </p:spPr>
        <p:txBody>
          <a:bodyPr wrap="square">
            <a:spAutoFit/>
          </a:bodyPr>
          <a:lstStyle/>
          <a:p>
            <a:pPr marL="285750" indent="-285750" algn="just">
              <a:spcBef>
                <a:spcPts val="600"/>
              </a:spcBef>
              <a:buFont typeface="Arial" panose="020B0604020202020204" pitchFamily="34" charset="0"/>
              <a:buChar char="•"/>
            </a:pPr>
            <a:endParaRPr lang="en-US" sz="1600" dirty="0"/>
          </a:p>
          <a:p>
            <a:pPr marL="285750" indent="-285750" algn="just">
              <a:spcBef>
                <a:spcPts val="600"/>
              </a:spcBef>
              <a:buFont typeface="Arial" panose="020B0604020202020204" pitchFamily="34" charset="0"/>
              <a:buChar char="•"/>
            </a:pPr>
            <a:endParaRPr lang="en-US" sz="1600" dirty="0"/>
          </a:p>
          <a:p>
            <a:pPr marL="285750" indent="-285750" algn="just">
              <a:spcBef>
                <a:spcPts val="600"/>
              </a:spcBef>
              <a:buFont typeface="Arial" panose="020B0604020202020204" pitchFamily="34" charset="0"/>
              <a:buChar char="•"/>
            </a:pPr>
            <a:endParaRPr lang="en-US" sz="1600" dirty="0"/>
          </a:p>
          <a:p>
            <a:pPr marL="285750" indent="-285750" algn="just">
              <a:spcBef>
                <a:spcPts val="600"/>
              </a:spcBef>
              <a:buFont typeface="Arial" panose="020B0604020202020204" pitchFamily="34" charset="0"/>
              <a:buChar char="•"/>
            </a:pPr>
            <a:endParaRPr lang="en-US" sz="1600" dirty="0"/>
          </a:p>
          <a:p>
            <a:pPr marL="285750" indent="-285750" algn="just">
              <a:spcBef>
                <a:spcPts val="600"/>
              </a:spcBef>
              <a:buFont typeface="Arial" panose="020B0604020202020204" pitchFamily="34" charset="0"/>
              <a:buChar char="•"/>
            </a:pPr>
            <a:endParaRPr lang="en-US" sz="1600" dirty="0"/>
          </a:p>
          <a:p>
            <a:pPr algn="just">
              <a:spcBef>
                <a:spcPts val="600"/>
              </a:spcBef>
            </a:pPr>
            <a:endParaRPr lang="en-US" sz="1600" dirty="0"/>
          </a:p>
          <a:p>
            <a:pPr marL="285750" indent="-285750" algn="just">
              <a:spcBef>
                <a:spcPts val="600"/>
              </a:spcBef>
              <a:buFont typeface="Arial" panose="020B0604020202020204" pitchFamily="34" charset="0"/>
              <a:buChar char="•"/>
            </a:pPr>
            <a:endParaRPr lang="en-US" sz="1600" dirty="0"/>
          </a:p>
          <a:p>
            <a:pPr algn="just">
              <a:spcBef>
                <a:spcPts val="600"/>
              </a:spcBef>
            </a:pPr>
            <a:endParaRPr lang="en-US" sz="1600" dirty="0"/>
          </a:p>
          <a:p>
            <a:pPr algn="just">
              <a:spcBef>
                <a:spcPts val="600"/>
              </a:spcBef>
            </a:pPr>
            <a:endParaRPr lang="en-US" sz="1600" dirty="0"/>
          </a:p>
        </p:txBody>
      </p:sp>
      <p:pic>
        <p:nvPicPr>
          <p:cNvPr id="16" name="Imagen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1590" y="6344190"/>
            <a:ext cx="344748" cy="468888"/>
          </a:xfrm>
          <a:prstGeom prst="rect">
            <a:avLst/>
          </a:prstGeom>
        </p:spPr>
      </p:pic>
      <p:pic>
        <p:nvPicPr>
          <p:cNvPr id="17" name="Imagen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4545" y="6323172"/>
            <a:ext cx="1942792" cy="502719"/>
          </a:xfrm>
          <a:prstGeom prst="rect">
            <a:avLst/>
          </a:prstGeom>
        </p:spPr>
      </p:pic>
      <p:pic>
        <p:nvPicPr>
          <p:cNvPr id="18" name="Imagen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6804" y="6323172"/>
            <a:ext cx="947741" cy="533104"/>
          </a:xfrm>
          <a:prstGeom prst="rect">
            <a:avLst/>
          </a:prstGeom>
        </p:spPr>
      </p:pic>
      <p:pic>
        <p:nvPicPr>
          <p:cNvPr id="4" name="Picture 2" descr="https://lh7-us.googleusercontent.com/SLSf7P1M46zNskJ46ubYPCLunKZu4w2Jz_d3KOIDjcyp_zVABD2ZqT8e4NXMwIjiJusHi2bMl5gAJ2uNVsupiN9x-M5xGlVPMXtRUIzD53osIwDQcVTmBCtGsv7DOD953CAJbkB-WrvK5dt6Tb2JM1t-Dg=nw">
            <a:extLst>
              <a:ext uri="{FF2B5EF4-FFF2-40B4-BE49-F238E27FC236}">
                <a16:creationId xmlns:a16="http://schemas.microsoft.com/office/drawing/2014/main" id="{52ABB6B7-E451-B838-1F0C-ED5E93B3F01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615" y="4264198"/>
            <a:ext cx="3739051" cy="190176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73442F7C-5AB2-BC02-EF67-4FE7109F1EF0}"/>
              </a:ext>
            </a:extLst>
          </p:cNvPr>
          <p:cNvGrpSpPr/>
          <p:nvPr/>
        </p:nvGrpSpPr>
        <p:grpSpPr>
          <a:xfrm>
            <a:off x="9203992" y="1491263"/>
            <a:ext cx="2901034" cy="1699898"/>
            <a:chOff x="5139365" y="2311628"/>
            <a:chExt cx="3182165" cy="1721046"/>
          </a:xfrm>
        </p:grpSpPr>
        <p:grpSp>
          <p:nvGrpSpPr>
            <p:cNvPr id="23" name="Group 22">
              <a:extLst>
                <a:ext uri="{FF2B5EF4-FFF2-40B4-BE49-F238E27FC236}">
                  <a16:creationId xmlns:a16="http://schemas.microsoft.com/office/drawing/2014/main" id="{1DA510E5-4094-258D-E0EB-5F576F7DE8E3}"/>
                </a:ext>
              </a:extLst>
            </p:cNvPr>
            <p:cNvGrpSpPr/>
            <p:nvPr/>
          </p:nvGrpSpPr>
          <p:grpSpPr>
            <a:xfrm>
              <a:off x="5241971" y="2311628"/>
              <a:ext cx="3079559" cy="1663966"/>
              <a:chOff x="6232661" y="2467326"/>
              <a:chExt cx="4106078" cy="2218621"/>
            </a:xfrm>
          </p:grpSpPr>
          <p:pic>
            <p:nvPicPr>
              <p:cNvPr id="25" name="Picture 24">
                <a:extLst>
                  <a:ext uri="{FF2B5EF4-FFF2-40B4-BE49-F238E27FC236}">
                    <a16:creationId xmlns:a16="http://schemas.microsoft.com/office/drawing/2014/main" id="{9D6C9494-07B5-8C68-7233-7061988A88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32661" y="2467326"/>
                <a:ext cx="4106078" cy="2218621"/>
              </a:xfrm>
              <a:prstGeom prst="rect">
                <a:avLst/>
              </a:prstGeom>
            </p:spPr>
          </p:pic>
          <p:sp>
            <p:nvSpPr>
              <p:cNvPr id="26" name="TextBox 25">
                <a:extLst>
                  <a:ext uri="{FF2B5EF4-FFF2-40B4-BE49-F238E27FC236}">
                    <a16:creationId xmlns:a16="http://schemas.microsoft.com/office/drawing/2014/main" id="{E41AAF51-E971-1B48-0E8E-41A7060DFA12}"/>
                  </a:ext>
                </a:extLst>
              </p:cNvPr>
              <p:cNvSpPr txBox="1"/>
              <p:nvPr/>
            </p:nvSpPr>
            <p:spPr>
              <a:xfrm>
                <a:off x="8535773" y="2720824"/>
                <a:ext cx="1204572" cy="388916"/>
              </a:xfrm>
              <a:prstGeom prst="rect">
                <a:avLst/>
              </a:prstGeom>
              <a:solidFill>
                <a:schemeClr val="bg1"/>
              </a:solidFill>
              <a:ln>
                <a:solidFill>
                  <a:srgbClr val="C00000"/>
                </a:solidFill>
              </a:ln>
            </p:spPr>
            <p:txBody>
              <a:bodyPr wrap="square">
                <a:spAutoFit/>
              </a:bodyPr>
              <a:lstStyle/>
              <a:p>
                <a:r>
                  <a:rPr lang="en-US" sz="1000" dirty="0"/>
                  <a:t>Si module</a:t>
                </a:r>
              </a:p>
            </p:txBody>
          </p:sp>
        </p:grpSp>
        <p:sp>
          <p:nvSpPr>
            <p:cNvPr id="24" name="TextBox 23">
              <a:extLst>
                <a:ext uri="{FF2B5EF4-FFF2-40B4-BE49-F238E27FC236}">
                  <a16:creationId xmlns:a16="http://schemas.microsoft.com/office/drawing/2014/main" id="{4C527E8C-C0F4-5F04-1CD9-7ACF25D92AE9}"/>
                </a:ext>
              </a:extLst>
            </p:cNvPr>
            <p:cNvSpPr txBox="1"/>
            <p:nvPr/>
          </p:nvSpPr>
          <p:spPr>
            <a:xfrm>
              <a:off x="5139365" y="3689908"/>
              <a:ext cx="2073746" cy="342766"/>
            </a:xfrm>
            <a:prstGeom prst="rect">
              <a:avLst/>
            </a:prstGeom>
            <a:solidFill>
              <a:schemeClr val="bg1"/>
            </a:solidFill>
            <a:ln>
              <a:solidFill>
                <a:srgbClr val="C00000"/>
              </a:solidFill>
            </a:ln>
          </p:spPr>
          <p:txBody>
            <a:bodyPr wrap="square">
              <a:spAutoFit/>
            </a:bodyPr>
            <a:lstStyle/>
            <a:p>
              <a:r>
                <a:rPr lang="en-US" sz="1600" b="1" dirty="0" err="1"/>
                <a:t>CuW</a:t>
              </a:r>
              <a:r>
                <a:rPr lang="en-US" sz="1600" b="1" dirty="0"/>
                <a:t> baseplate</a:t>
              </a:r>
            </a:p>
          </p:txBody>
        </p:sp>
      </p:grpSp>
      <p:pic>
        <p:nvPicPr>
          <p:cNvPr id="10" name="Imagen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62221" y="3978131"/>
            <a:ext cx="2312611" cy="1583683"/>
          </a:xfrm>
          <a:prstGeom prst="rect">
            <a:avLst/>
          </a:prstGeom>
        </p:spPr>
      </p:pic>
      <p:pic>
        <p:nvPicPr>
          <p:cNvPr id="33" name="Imagen 3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6229075"/>
            <a:ext cx="2271175" cy="591914"/>
          </a:xfrm>
          <a:prstGeom prst="rect">
            <a:avLst/>
          </a:prstGeom>
        </p:spPr>
      </p:pic>
      <p:sp>
        <p:nvSpPr>
          <p:cNvPr id="36" name="Google Shape;238;p37"/>
          <p:cNvSpPr txBox="1"/>
          <p:nvPr/>
        </p:nvSpPr>
        <p:spPr>
          <a:xfrm>
            <a:off x="3912172" y="901396"/>
            <a:ext cx="5459584" cy="2739171"/>
          </a:xfrm>
          <a:prstGeom prst="rect">
            <a:avLst/>
          </a:prstGeom>
          <a:noFill/>
          <a:ln>
            <a:noFill/>
          </a:ln>
        </p:spPr>
        <p:txBody>
          <a:bodyPr spcFirstLastPara="1" wrap="square" lIns="91425" tIns="45700" rIns="91425" bIns="45700" anchor="t" anchorCtr="0">
            <a:spAutoFit/>
          </a:bodyPr>
          <a:lstStyle/>
          <a:p>
            <a:pPr marL="298450" lvl="0" indent="-285750">
              <a:spcBef>
                <a:spcPts val="300"/>
              </a:spcBef>
              <a:buClr>
                <a:srgbClr val="004996"/>
              </a:buClr>
              <a:buSzPct val="100000"/>
              <a:buFont typeface="Arial" panose="020B0604020202020204" pitchFamily="34" charset="0"/>
              <a:buChar char="•"/>
            </a:pPr>
            <a:r>
              <a:rPr lang="en-US" dirty="0">
                <a:solidFill>
                  <a:srgbClr val="0070C0"/>
                </a:solidFill>
              </a:rPr>
              <a:t>HGCAL - An innovative project deploying many silicon tracker technologies in a calorimetry environment</a:t>
            </a:r>
            <a:endParaRPr lang="es" b="0" i="0" u="none" strike="noStrike" cap="none" dirty="0">
              <a:solidFill>
                <a:srgbClr val="0070C0"/>
              </a:solidFill>
              <a:ea typeface="Arial"/>
              <a:cs typeface="Arial"/>
              <a:sym typeface="Arial"/>
            </a:endParaRPr>
          </a:p>
          <a:p>
            <a:pPr marL="298450" marR="0" lvl="0" indent="-285750" rtl="0">
              <a:spcBef>
                <a:spcPts val="300"/>
              </a:spcBef>
              <a:buClr>
                <a:srgbClr val="004996"/>
              </a:buClr>
              <a:buSzPct val="100000"/>
              <a:buFont typeface="Arial" panose="020B0604020202020204" pitchFamily="34" charset="0"/>
              <a:buChar char="•"/>
            </a:pPr>
            <a:r>
              <a:rPr lang="es" b="0" i="0" u="none" strike="noStrike" cap="none" dirty="0">
                <a:solidFill>
                  <a:srgbClr val="0070C0"/>
                </a:solidFill>
                <a:ea typeface="Arial"/>
                <a:cs typeface="Arial"/>
                <a:sym typeface="Arial"/>
              </a:rPr>
              <a:t>After Ukraine invasion, Russian institution collaboration with CERN and CMS in particular at risk: → Large participation from Russia on HGCAL. </a:t>
            </a:r>
            <a:endParaRPr b="0" i="0" u="none" strike="noStrike" cap="none" dirty="0">
              <a:solidFill>
                <a:srgbClr val="0070C0"/>
              </a:solidFill>
              <a:ea typeface="Arial"/>
              <a:cs typeface="Arial"/>
              <a:sym typeface="Arial"/>
            </a:endParaRPr>
          </a:p>
          <a:p>
            <a:pPr marL="298450" marR="0" lvl="0" indent="-285750" rtl="0">
              <a:spcBef>
                <a:spcPts val="300"/>
              </a:spcBef>
              <a:buClr>
                <a:srgbClr val="004996"/>
              </a:buClr>
              <a:buSzPct val="100000"/>
              <a:buFont typeface="Arial" panose="020B0604020202020204" pitchFamily="34" charset="0"/>
              <a:buChar char="•"/>
            </a:pPr>
            <a:r>
              <a:rPr lang="es" b="0" i="0" u="none" strike="noStrike" cap="none" dirty="0">
                <a:solidFill>
                  <a:srgbClr val="0070C0"/>
                </a:solidFill>
                <a:ea typeface="Arial"/>
                <a:cs typeface="Arial"/>
                <a:sym typeface="Arial"/>
              </a:rPr>
              <a:t>CIEMAT joined efforts to ensure building this detector timely.</a:t>
            </a:r>
            <a:endParaRPr b="0" i="0" u="none" strike="noStrike" cap="none" dirty="0">
              <a:solidFill>
                <a:srgbClr val="0070C0"/>
              </a:solidFill>
              <a:ea typeface="Arial"/>
              <a:cs typeface="Arial"/>
              <a:sym typeface="Arial"/>
            </a:endParaRPr>
          </a:p>
          <a:p>
            <a:pPr marL="298450" marR="0" lvl="0" indent="-285750" rtl="0">
              <a:spcBef>
                <a:spcPts val="300"/>
              </a:spcBef>
              <a:buClr>
                <a:srgbClr val="004996"/>
              </a:buClr>
              <a:buSzPct val="100000"/>
              <a:buFont typeface="Arial" panose="020B0604020202020204" pitchFamily="34" charset="0"/>
              <a:buChar char="•"/>
            </a:pPr>
            <a:r>
              <a:rPr lang="es" b="0" i="0" u="none" strike="noStrike" cap="none" dirty="0">
                <a:solidFill>
                  <a:srgbClr val="0070C0"/>
                </a:solidFill>
                <a:ea typeface="Arial"/>
                <a:cs typeface="Arial"/>
                <a:sym typeface="Arial"/>
              </a:rPr>
              <a:t>Therefore, several contributions </a:t>
            </a:r>
            <a:r>
              <a:rPr lang="es" dirty="0">
                <a:solidFill>
                  <a:srgbClr val="0070C0"/>
                </a:solidFill>
              </a:rPr>
              <a:t>taking place that </a:t>
            </a:r>
            <a:r>
              <a:rPr lang="es" b="0" i="0" u="none" strike="noStrike" cap="none" dirty="0">
                <a:solidFill>
                  <a:srgbClr val="0070C0"/>
                </a:solidFill>
                <a:ea typeface="Arial"/>
                <a:cs typeface="Arial"/>
                <a:sym typeface="Arial"/>
              </a:rPr>
              <a:t>involve Spanish industries</a:t>
            </a:r>
            <a:endParaRPr b="0" i="0" u="none" strike="noStrike" cap="none" dirty="0">
              <a:solidFill>
                <a:srgbClr val="0070C0"/>
              </a:solidFill>
              <a:ea typeface="Arial"/>
              <a:cs typeface="Arial"/>
              <a:sym typeface="Arial"/>
            </a:endParaRPr>
          </a:p>
        </p:txBody>
      </p:sp>
      <p:sp>
        <p:nvSpPr>
          <p:cNvPr id="38" name="Google Shape;242;p37"/>
          <p:cNvSpPr txBox="1"/>
          <p:nvPr/>
        </p:nvSpPr>
        <p:spPr>
          <a:xfrm>
            <a:off x="243770" y="3458237"/>
            <a:ext cx="2629800" cy="830956"/>
          </a:xfrm>
          <a:prstGeom prst="rect">
            <a:avLst/>
          </a:prstGeom>
          <a:solidFill>
            <a:srgbClr val="F4FF8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600" b="0" i="0" u="none" strike="noStrike" cap="none" dirty="0">
                <a:solidFill>
                  <a:srgbClr val="000000"/>
                </a:solidFill>
                <a:ea typeface="Arial"/>
                <a:cs typeface="Arial"/>
                <a:sym typeface="Arial"/>
              </a:rPr>
              <a:t>Produc</a:t>
            </a:r>
            <a:r>
              <a:rPr lang="es" sz="1600" dirty="0"/>
              <a:t>tion of</a:t>
            </a:r>
            <a:r>
              <a:rPr lang="es" sz="1600" b="0" i="0" u="none" strike="noStrike" cap="none" dirty="0">
                <a:solidFill>
                  <a:srgbClr val="000000"/>
                </a:solidFill>
                <a:ea typeface="Arial"/>
                <a:cs typeface="Arial"/>
                <a:sym typeface="Arial"/>
              </a:rPr>
              <a:t> ~1200 PCBs  allowing services cross the HGCAL thermal screen</a:t>
            </a:r>
            <a:endParaRPr b="0" i="0" u="none" strike="noStrike" cap="none" dirty="0">
              <a:solidFill>
                <a:srgbClr val="000000"/>
              </a:solidFill>
              <a:ea typeface="Arial"/>
              <a:cs typeface="Arial"/>
              <a:sym typeface="Arial"/>
            </a:endParaRPr>
          </a:p>
        </p:txBody>
      </p:sp>
      <p:sp>
        <p:nvSpPr>
          <p:cNvPr id="41" name="Google Shape;243;p37"/>
          <p:cNvSpPr txBox="1"/>
          <p:nvPr/>
        </p:nvSpPr>
        <p:spPr>
          <a:xfrm>
            <a:off x="9418526" y="3242803"/>
            <a:ext cx="2686500" cy="830956"/>
          </a:xfrm>
          <a:prstGeom prst="rect">
            <a:avLst/>
          </a:prstGeom>
          <a:solidFill>
            <a:srgbClr val="FFDDB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600" b="0" i="0" u="none" strike="noStrike" cap="none" dirty="0">
                <a:solidFill>
                  <a:srgbClr val="000000"/>
                </a:solidFill>
                <a:ea typeface="Arial"/>
                <a:cs typeface="Arial"/>
                <a:sym typeface="Arial"/>
              </a:rPr>
              <a:t>Machine ~1000 CuW thermal interface  baseplates for HGCAL Si modules</a:t>
            </a:r>
            <a:endParaRPr sz="1600" b="0" i="0" u="none" strike="noStrike" cap="none" dirty="0">
              <a:solidFill>
                <a:srgbClr val="000000"/>
              </a:solidFill>
              <a:ea typeface="Arial"/>
              <a:cs typeface="Arial"/>
              <a:sym typeface="Arial"/>
            </a:endParaRPr>
          </a:p>
        </p:txBody>
      </p:sp>
      <p:pic>
        <p:nvPicPr>
          <p:cNvPr id="3" name="Picture 4" descr="https://lh7-us.googleusercontent.com/qiQwBZPMo2ALM3aX-BJvuYSl1h3RdFmggmrRBsBB-8eGqdMZTzNxvMvpZdEPo1nhhq0TRolnFtO3-5tEKjYo_te7hZNsSSP_XllpeeO9Ra8_j4VLR1KQCvR2EyiqdWwEERQsA6uz1X1cMm2z7FkyQ7dhFQ=nw">
            <a:extLst>
              <a:ext uri="{FF2B5EF4-FFF2-40B4-BE49-F238E27FC236}">
                <a16:creationId xmlns:a16="http://schemas.microsoft.com/office/drawing/2014/main" id="{70C28026-6AEC-3379-13AD-7A4440372CA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069100" y="4917108"/>
            <a:ext cx="1965004" cy="179861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https://lh7-us.googleusercontent.com/o_bNhNSDgv_XCJwljWx0GO_RZv5HDZzfHEn3bAO-aj9JoFLYlEhIEpLUr0yHvIqH8eUJlhPWA-S9ltmZUJuvhs3j3F5A4XUGdaBMT5L-IIcDyS8b41UYttJGd4P-0G_0cupmVRMUyv_Qk1VFdJmr0MEv6g=nw">
            <a:extLst>
              <a:ext uri="{FF2B5EF4-FFF2-40B4-BE49-F238E27FC236}">
                <a16:creationId xmlns:a16="http://schemas.microsoft.com/office/drawing/2014/main" id="{8975F343-5E57-2C52-1FA0-2895A9C014D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654545" y="3849555"/>
            <a:ext cx="3125924" cy="1543948"/>
          </a:xfrm>
          <a:prstGeom prst="rect">
            <a:avLst/>
          </a:prstGeom>
          <a:noFill/>
          <a:extLst>
            <a:ext uri="{909E8E84-426E-40DD-AFC4-6F175D3DCCD1}">
              <a14:hiddenFill xmlns:a14="http://schemas.microsoft.com/office/drawing/2010/main">
                <a:solidFill>
                  <a:srgbClr val="FFFFFF"/>
                </a:solidFill>
              </a14:hiddenFill>
            </a:ext>
          </a:extLst>
        </p:spPr>
      </p:pic>
      <p:pic>
        <p:nvPicPr>
          <p:cNvPr id="43" name="Google Shape;245;p37"/>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rot="5400000">
            <a:off x="6272895" y="4800399"/>
            <a:ext cx="1751015" cy="2274345"/>
          </a:xfrm>
          <a:prstGeom prst="rect">
            <a:avLst/>
          </a:prstGeom>
          <a:noFill/>
          <a:ln>
            <a:noFill/>
          </a:ln>
        </p:spPr>
      </p:pic>
      <p:grpSp>
        <p:nvGrpSpPr>
          <p:cNvPr id="12" name="Grupo 11">
            <a:extLst>
              <a:ext uri="{FF2B5EF4-FFF2-40B4-BE49-F238E27FC236}">
                <a16:creationId xmlns:a16="http://schemas.microsoft.com/office/drawing/2014/main" id="{46976EF3-F610-4A60-BC92-633760869FEE}"/>
              </a:ext>
            </a:extLst>
          </p:cNvPr>
          <p:cNvGrpSpPr/>
          <p:nvPr/>
        </p:nvGrpSpPr>
        <p:grpSpPr>
          <a:xfrm>
            <a:off x="243770" y="925678"/>
            <a:ext cx="3648075" cy="2524125"/>
            <a:chOff x="243770" y="831189"/>
            <a:chExt cx="3648075" cy="2524125"/>
          </a:xfrm>
        </p:grpSpPr>
        <p:pic>
          <p:nvPicPr>
            <p:cNvPr id="21" name="Imagen 20"/>
            <p:cNvPicPr>
              <a:picLocks noChangeAspect="1"/>
            </p:cNvPicPr>
            <p:nvPr/>
          </p:nvPicPr>
          <p:blipFill>
            <a:blip r:embed="rId13"/>
            <a:stretch>
              <a:fillRect/>
            </a:stretch>
          </p:blipFill>
          <p:spPr>
            <a:xfrm>
              <a:off x="243770" y="831189"/>
              <a:ext cx="3648075" cy="2524125"/>
            </a:xfrm>
            <a:prstGeom prst="rect">
              <a:avLst/>
            </a:prstGeom>
          </p:spPr>
        </p:pic>
        <p:sp>
          <p:nvSpPr>
            <p:cNvPr id="31" name="CuadroTexto 30"/>
            <p:cNvSpPr txBox="1"/>
            <p:nvPr/>
          </p:nvSpPr>
          <p:spPr>
            <a:xfrm>
              <a:off x="1097469" y="3023089"/>
              <a:ext cx="1340432" cy="261610"/>
            </a:xfrm>
            <a:prstGeom prst="rect">
              <a:avLst/>
            </a:prstGeom>
            <a:solidFill>
              <a:schemeClr val="bg1"/>
            </a:solidFill>
          </p:spPr>
          <p:txBody>
            <a:bodyPr wrap="none" rtlCol="0">
              <a:spAutoFit/>
            </a:bodyPr>
            <a:lstStyle/>
            <a:p>
              <a:r>
                <a:rPr lang="en-US" sz="1100" dirty="0">
                  <a:solidFill>
                    <a:srgbClr val="0070C0"/>
                  </a:solidFill>
                </a:rPr>
                <a:t>Inner silicon sensors</a:t>
              </a:r>
            </a:p>
          </p:txBody>
        </p:sp>
        <p:sp>
          <p:nvSpPr>
            <p:cNvPr id="44" name="CuadroTexto 43"/>
            <p:cNvSpPr txBox="1"/>
            <p:nvPr/>
          </p:nvSpPr>
          <p:spPr>
            <a:xfrm>
              <a:off x="784372" y="872791"/>
              <a:ext cx="1547218" cy="261610"/>
            </a:xfrm>
            <a:prstGeom prst="rect">
              <a:avLst/>
            </a:prstGeom>
            <a:solidFill>
              <a:schemeClr val="bg1"/>
            </a:solidFill>
          </p:spPr>
          <p:txBody>
            <a:bodyPr wrap="none" rtlCol="0">
              <a:spAutoFit/>
            </a:bodyPr>
            <a:lstStyle/>
            <a:p>
              <a:r>
                <a:rPr lang="en-US" sz="1100" dirty="0">
                  <a:solidFill>
                    <a:srgbClr val="0070C0"/>
                  </a:solidFill>
                </a:rPr>
                <a:t>Outer scintillator plastic</a:t>
              </a:r>
            </a:p>
          </p:txBody>
        </p:sp>
      </p:grpSp>
      <p:sp>
        <p:nvSpPr>
          <p:cNvPr id="6" name="Título 5">
            <a:extLst>
              <a:ext uri="{FF2B5EF4-FFF2-40B4-BE49-F238E27FC236}">
                <a16:creationId xmlns:a16="http://schemas.microsoft.com/office/drawing/2014/main" id="{C8F1FA78-95A0-4F31-861A-B49AF328D3BF}"/>
              </a:ext>
            </a:extLst>
          </p:cNvPr>
          <p:cNvSpPr>
            <a:spLocks noGrp="1"/>
          </p:cNvSpPr>
          <p:nvPr>
            <p:ph type="title"/>
          </p:nvPr>
        </p:nvSpPr>
        <p:spPr>
          <a:xfrm>
            <a:off x="174080" y="129832"/>
            <a:ext cx="10515600" cy="649055"/>
          </a:xfrm>
        </p:spPr>
        <p:txBody>
          <a:bodyPr/>
          <a:lstStyle/>
          <a:p>
            <a:r>
              <a:rPr lang="en-US" dirty="0"/>
              <a:t>CIEMAT Contributions to CMS HGCAL</a:t>
            </a:r>
            <a:br>
              <a:rPr lang="en-US" dirty="0"/>
            </a:br>
            <a:r>
              <a:rPr lang="en-US" dirty="0"/>
              <a:t>(High Granularity Calorimeter)</a:t>
            </a:r>
            <a:endParaRPr lang="es-ES" dirty="0"/>
          </a:p>
        </p:txBody>
      </p:sp>
      <p:sp>
        <p:nvSpPr>
          <p:cNvPr id="37" name="Google Shape;241;p37"/>
          <p:cNvSpPr txBox="1"/>
          <p:nvPr/>
        </p:nvSpPr>
        <p:spPr>
          <a:xfrm>
            <a:off x="5927403" y="3560424"/>
            <a:ext cx="2442000" cy="830956"/>
          </a:xfrm>
          <a:prstGeom prst="rect">
            <a:avLst/>
          </a:prstGeom>
          <a:solidFill>
            <a:srgbClr val="00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600" b="0" i="0" u="none" strike="noStrike" cap="none" dirty="0">
                <a:solidFill>
                  <a:srgbClr val="000000"/>
                </a:solidFill>
                <a:ea typeface="Arial"/>
                <a:cs typeface="Arial"/>
                <a:sym typeface="Arial"/>
              </a:rPr>
              <a:t>Produce a fraction of steel protection covers of the CE-H HGCAL cassettes</a:t>
            </a:r>
            <a:endParaRPr sz="1600" b="0" i="0" u="none" strike="noStrike" cap="none" dirty="0">
              <a:solidFill>
                <a:srgbClr val="000000"/>
              </a:solidFill>
              <a:ea typeface="Arial"/>
              <a:cs typeface="Arial"/>
              <a:sym typeface="Arial"/>
            </a:endParaRPr>
          </a:p>
        </p:txBody>
      </p:sp>
    </p:spTree>
    <p:extLst>
      <p:ext uri="{BB962C8B-B14F-4D97-AF65-F5344CB8AC3E}">
        <p14:creationId xmlns:p14="http://schemas.microsoft.com/office/powerpoint/2010/main" val="2638754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8">
            <a:extLst>
              <a:ext uri="{FF2B5EF4-FFF2-40B4-BE49-F238E27FC236}">
                <a16:creationId xmlns:a16="http://schemas.microsoft.com/office/drawing/2014/main" id="{C3C50B1A-3F84-427E-8A87-62A720004FD5}"/>
              </a:ext>
            </a:extLst>
          </p:cNvPr>
          <p:cNvPicPr>
            <a:picLocks noChangeAspect="1"/>
          </p:cNvPicPr>
          <p:nvPr/>
        </p:nvPicPr>
        <p:blipFill>
          <a:blip r:embed="rId2" cstate="screen">
            <a:lum/>
            <a:alphaModFix/>
            <a:extLst>
              <a:ext uri="{28A0092B-C50C-407E-A947-70E740481C1C}">
                <a14:useLocalDpi xmlns:a14="http://schemas.microsoft.com/office/drawing/2010/main"/>
              </a:ext>
            </a:extLst>
          </a:blip>
          <a:srcRect l="5097" t="7451" r="3078"/>
          <a:stretch>
            <a:fillRect/>
          </a:stretch>
        </p:blipFill>
        <p:spPr>
          <a:xfrm>
            <a:off x="647626" y="2703988"/>
            <a:ext cx="5089885" cy="3161604"/>
          </a:xfrm>
          <a:prstGeom prst="rect">
            <a:avLst/>
          </a:prstGeom>
          <a:noFill/>
          <a:ln>
            <a:noFill/>
          </a:ln>
        </p:spPr>
      </p:pic>
      <p:pic>
        <p:nvPicPr>
          <p:cNvPr id="27" name="Imagen 26">
            <a:extLst>
              <a:ext uri="{FF2B5EF4-FFF2-40B4-BE49-F238E27FC236}">
                <a16:creationId xmlns:a16="http://schemas.microsoft.com/office/drawing/2014/main" id="{57AD9B59-74E9-43B6-A7A1-358B09075A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3723" y="4082837"/>
            <a:ext cx="6098883" cy="2131889"/>
          </a:xfrm>
          <a:prstGeom prst="rect">
            <a:avLst/>
          </a:prstGeom>
        </p:spPr>
      </p:pic>
      <p:sp>
        <p:nvSpPr>
          <p:cNvPr id="2" name="Título 1">
            <a:extLst>
              <a:ext uri="{FF2B5EF4-FFF2-40B4-BE49-F238E27FC236}">
                <a16:creationId xmlns:a16="http://schemas.microsoft.com/office/drawing/2014/main" id="{0E0BAFBF-EB5F-4CB8-B273-E7A52AF4DBD3}"/>
              </a:ext>
            </a:extLst>
          </p:cNvPr>
          <p:cNvSpPr>
            <a:spLocks noGrp="1"/>
          </p:cNvSpPr>
          <p:nvPr>
            <p:ph type="title"/>
          </p:nvPr>
        </p:nvSpPr>
        <p:spPr>
          <a:xfrm>
            <a:off x="174080" y="129832"/>
            <a:ext cx="10515600" cy="649055"/>
          </a:xfrm>
        </p:spPr>
        <p:txBody>
          <a:bodyPr>
            <a:normAutofit fontScale="90000"/>
          </a:bodyPr>
          <a:lstStyle/>
          <a:p>
            <a:r>
              <a:rPr lang="en-US" dirty="0"/>
              <a:t>CMS Inner Tracker Upgrade: 3D pixel activities</a:t>
            </a:r>
          </a:p>
        </p:txBody>
      </p:sp>
      <p:pic>
        <p:nvPicPr>
          <p:cNvPr id="4" name="Picture 9">
            <a:extLst>
              <a:ext uri="{FF2B5EF4-FFF2-40B4-BE49-F238E27FC236}">
                <a16:creationId xmlns:a16="http://schemas.microsoft.com/office/drawing/2014/main" id="{7F51302E-18F0-E7CE-B184-FB1EE70DAD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362" y="1660624"/>
            <a:ext cx="2554853" cy="2305676"/>
          </a:xfrm>
          <a:prstGeom prst="rect">
            <a:avLst/>
          </a:prstGeom>
        </p:spPr>
      </p:pic>
      <p:sp>
        <p:nvSpPr>
          <p:cNvPr id="5" name="TextBox 12">
            <a:extLst>
              <a:ext uri="{FF2B5EF4-FFF2-40B4-BE49-F238E27FC236}">
                <a16:creationId xmlns:a16="http://schemas.microsoft.com/office/drawing/2014/main" id="{ED7E9799-83D8-D704-268A-F6E59EBA0081}"/>
              </a:ext>
            </a:extLst>
          </p:cNvPr>
          <p:cNvSpPr txBox="1"/>
          <p:nvPr/>
        </p:nvSpPr>
        <p:spPr>
          <a:xfrm flipH="1">
            <a:off x="7673429" y="986768"/>
            <a:ext cx="3370352" cy="553998"/>
          </a:xfrm>
          <a:prstGeom prst="rect">
            <a:avLst/>
          </a:prstGeom>
          <a:noFill/>
        </p:spPr>
        <p:txBody>
          <a:bodyPr wrap="squar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500" b="1" dirty="0"/>
              <a:t>CNM: 100 mm </a:t>
            </a:r>
            <a:r>
              <a:rPr lang="en-US" sz="1500" b="1" dirty="0" err="1"/>
              <a:t>SiSi</a:t>
            </a:r>
            <a:r>
              <a:rPr lang="en-US" sz="1500" b="1" dirty="0"/>
              <a:t> wafers (150+200 </a:t>
            </a:r>
            <a:r>
              <a:rPr lang="en-US" sz="1500" b="1" dirty="0">
                <a:latin typeface="Symbol" panose="05050102010706020507" pitchFamily="18" charset="2"/>
              </a:rPr>
              <a:t>m</a:t>
            </a:r>
            <a:r>
              <a:rPr lang="en-US" sz="1500" b="1" dirty="0"/>
              <a:t>m)</a:t>
            </a:r>
          </a:p>
          <a:p>
            <a:pPr algn="ctr"/>
            <a:r>
              <a:rPr lang="en-US" sz="1500" b="1" dirty="0"/>
              <a:t>8 CROC </a:t>
            </a:r>
            <a:r>
              <a:rPr lang="en-US" sz="1500" b="1" dirty="0">
                <a:solidFill>
                  <a:srgbClr val="FF0000"/>
                </a:solidFill>
              </a:rPr>
              <a:t>singles</a:t>
            </a:r>
            <a:r>
              <a:rPr lang="en-US" sz="1500" b="1" dirty="0"/>
              <a:t> 25x100 (p-stop) </a:t>
            </a:r>
          </a:p>
        </p:txBody>
      </p:sp>
      <p:grpSp>
        <p:nvGrpSpPr>
          <p:cNvPr id="6" name="Group 16">
            <a:extLst>
              <a:ext uri="{FF2B5EF4-FFF2-40B4-BE49-F238E27FC236}">
                <a16:creationId xmlns:a16="http://schemas.microsoft.com/office/drawing/2014/main" id="{7E2DDA0D-5F7A-1DC4-B360-BA8A2614EA8D}"/>
              </a:ext>
            </a:extLst>
          </p:cNvPr>
          <p:cNvGrpSpPr>
            <a:grpSpLocks noChangeAspect="1"/>
          </p:cNvGrpSpPr>
          <p:nvPr/>
        </p:nvGrpSpPr>
        <p:grpSpPr>
          <a:xfrm rot="16200000">
            <a:off x="9878973" y="2122926"/>
            <a:ext cx="2423220" cy="1263528"/>
            <a:chOff x="5500587" y="570796"/>
            <a:chExt cx="6225958" cy="3246345"/>
          </a:xfrm>
        </p:grpSpPr>
        <p:pic>
          <p:nvPicPr>
            <p:cNvPr id="7" name="Picture 17">
              <a:extLst>
                <a:ext uri="{FF2B5EF4-FFF2-40B4-BE49-F238E27FC236}">
                  <a16:creationId xmlns:a16="http://schemas.microsoft.com/office/drawing/2014/main" id="{3729A70E-85DA-66E0-0FCA-83B6C6A2E2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0587" y="570796"/>
              <a:ext cx="6225958" cy="3246345"/>
            </a:xfrm>
            <a:prstGeom prst="rect">
              <a:avLst/>
            </a:prstGeom>
          </p:spPr>
        </p:pic>
        <p:sp>
          <p:nvSpPr>
            <p:cNvPr id="8" name="Rectangle 18">
              <a:extLst>
                <a:ext uri="{FF2B5EF4-FFF2-40B4-BE49-F238E27FC236}">
                  <a16:creationId xmlns:a16="http://schemas.microsoft.com/office/drawing/2014/main" id="{6B2F367C-E3F0-3DE3-B14D-CD423E0CEFA8}"/>
                </a:ext>
              </a:extLst>
            </p:cNvPr>
            <p:cNvSpPr/>
            <p:nvPr/>
          </p:nvSpPr>
          <p:spPr>
            <a:xfrm>
              <a:off x="5905659" y="1523252"/>
              <a:ext cx="2736000" cy="684000"/>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grpSp>
      <p:sp>
        <p:nvSpPr>
          <p:cNvPr id="9" name="CuadroTexto 8">
            <a:extLst>
              <a:ext uri="{FF2B5EF4-FFF2-40B4-BE49-F238E27FC236}">
                <a16:creationId xmlns:a16="http://schemas.microsoft.com/office/drawing/2014/main" id="{6690BA19-B347-44D6-A97B-9F34D8644E2F}"/>
              </a:ext>
            </a:extLst>
          </p:cNvPr>
          <p:cNvSpPr txBox="1"/>
          <p:nvPr/>
        </p:nvSpPr>
        <p:spPr>
          <a:xfrm flipH="1">
            <a:off x="165389" y="915536"/>
            <a:ext cx="7580516"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Characterization of 3D sensor radiation tolerance in TB campaigns</a:t>
            </a:r>
          </a:p>
          <a:p>
            <a:pPr marL="285750" indent="-285750">
              <a:buFont typeface="Arial" panose="020B0604020202020204" pitchFamily="34" charset="0"/>
              <a:buChar char="•"/>
            </a:pPr>
            <a:r>
              <a:rPr lang="en-US" sz="2000" b="1" dirty="0">
                <a:solidFill>
                  <a:srgbClr val="C00000"/>
                </a:solidFill>
              </a:rPr>
              <a:t>IT TBPX L1 to be implemented with 3D 25x100 </a:t>
            </a:r>
            <a:r>
              <a:rPr lang="en-US" sz="2000" b="1" dirty="0">
                <a:solidFill>
                  <a:srgbClr val="C00000"/>
                </a:solidFill>
                <a:latin typeface="Symbol" panose="05050102010706020507" pitchFamily="18" charset="2"/>
              </a:rPr>
              <a:t>m</a:t>
            </a:r>
            <a:r>
              <a:rPr lang="en-US" sz="2000" b="1" dirty="0">
                <a:solidFill>
                  <a:srgbClr val="C00000"/>
                </a:solidFill>
              </a:rPr>
              <a:t>m pixel sensors</a:t>
            </a:r>
          </a:p>
        </p:txBody>
      </p:sp>
      <p:sp>
        <p:nvSpPr>
          <p:cNvPr id="10" name="TextBox 6">
            <a:extLst>
              <a:ext uri="{FF2B5EF4-FFF2-40B4-BE49-F238E27FC236}">
                <a16:creationId xmlns:a16="http://schemas.microsoft.com/office/drawing/2014/main" id="{046700D2-8FBD-4DB3-96F0-8A1FEC345A09}"/>
              </a:ext>
            </a:extLst>
          </p:cNvPr>
          <p:cNvSpPr txBox="1"/>
          <p:nvPr/>
        </p:nvSpPr>
        <p:spPr>
          <a:xfrm>
            <a:off x="352083" y="1806850"/>
            <a:ext cx="5677136" cy="794861"/>
          </a:xfrm>
          <a:prstGeom prst="rect">
            <a:avLst/>
          </a:prstGeom>
          <a:noFill/>
          <a:ln>
            <a:noFill/>
          </a:ln>
        </p:spPr>
        <p:txBody>
          <a:bodyPr wrap="none" lIns="90000" tIns="45000" rIns="90000" bIns="45000" anchorCtr="0" compatLnSpc="0"/>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hangingPunct="0">
              <a:lnSpc>
                <a:spcPct val="100000"/>
              </a:lnSpc>
              <a:spcBef>
                <a:spcPts val="0"/>
              </a:spcBef>
              <a:spcAft>
                <a:spcPts val="0"/>
              </a:spcAft>
              <a:buSzPct val="45000"/>
              <a:buFont typeface="OpenSymbol"/>
              <a:buChar char="•"/>
              <a:tabLst/>
            </a:pPr>
            <a:r>
              <a:rPr lang="en-GB" sz="1600" b="0" i="0" u="none" strike="noStrike" kern="1200" cap="none" dirty="0">
                <a:ln>
                  <a:noFill/>
                </a:ln>
                <a:latin typeface="Liberation Sans" pitchFamily="18"/>
                <a:ea typeface="AR PL KaitiM GB" pitchFamily="2"/>
                <a:cs typeface="FreeSans" pitchFamily="2"/>
              </a:rPr>
              <a:t> </a:t>
            </a:r>
            <a:r>
              <a:rPr lang="en-GB" dirty="0">
                <a:latin typeface="Liberation Sans" pitchFamily="18"/>
                <a:ea typeface="AR PL KaitiM GB" pitchFamily="2"/>
                <a:cs typeface="FreeSans" pitchFamily="2"/>
              </a:rPr>
              <a:t>M</a:t>
            </a:r>
            <a:r>
              <a:rPr lang="en-GB" b="0" i="0" u="none" strike="noStrike" kern="1200" cap="none" dirty="0">
                <a:ln>
                  <a:noFill/>
                </a:ln>
                <a:latin typeface="Liberation Sans" pitchFamily="18"/>
                <a:ea typeface="AR PL KaitiM GB" pitchFamily="2"/>
                <a:cs typeface="FreeSans" pitchFamily="2"/>
              </a:rPr>
              <a:t>odules tuned to average thresholds of 1000e- at T</a:t>
            </a:r>
            <a:r>
              <a:rPr lang="en-GB" b="0" i="0" u="none" strike="noStrike" kern="1200" cap="none" dirty="0">
                <a:ln>
                  <a:noFill/>
                </a:ln>
                <a:latin typeface="Liberation Sans" pitchFamily="34"/>
                <a:ea typeface="Liberation Sans" pitchFamily="34"/>
                <a:cs typeface="Liberation Sans" pitchFamily="34"/>
              </a:rPr>
              <a:t>≃</a:t>
            </a:r>
            <a:r>
              <a:rPr lang="en-GB" b="0" i="0" u="none" strike="noStrike" kern="1200" cap="none" dirty="0">
                <a:ln>
                  <a:noFill/>
                </a:ln>
                <a:latin typeface="Liberation Sans" pitchFamily="18"/>
                <a:ea typeface="AR PL KaitiM GB" pitchFamily="2"/>
                <a:cs typeface="FreeSans" pitchFamily="2"/>
              </a:rPr>
              <a:t>-30º</a:t>
            </a:r>
          </a:p>
          <a:p>
            <a:pPr marL="0" marR="0" lvl="0" indent="0" algn="just" hangingPunct="0">
              <a:lnSpc>
                <a:spcPct val="100000"/>
              </a:lnSpc>
              <a:spcBef>
                <a:spcPts val="0"/>
              </a:spcBef>
              <a:spcAft>
                <a:spcPts val="0"/>
              </a:spcAft>
              <a:buSzPct val="45000"/>
              <a:buFont typeface="OpenSymbol"/>
              <a:buChar char="•"/>
              <a:tabLst/>
            </a:pPr>
            <a:endParaRPr lang="en-GB" sz="600" b="0" i="0" u="none" strike="noStrike" kern="1200" cap="none" dirty="0">
              <a:ln>
                <a:noFill/>
              </a:ln>
              <a:latin typeface="Liberation Sans" pitchFamily="18"/>
              <a:ea typeface="AR PL KaitiM GB" pitchFamily="2"/>
              <a:cs typeface="FreeSans" pitchFamily="2"/>
            </a:endParaRPr>
          </a:p>
          <a:p>
            <a:pPr marL="0" marR="0" lvl="0" indent="0" algn="just" hangingPunct="0">
              <a:lnSpc>
                <a:spcPct val="100000"/>
              </a:lnSpc>
              <a:spcBef>
                <a:spcPts val="0"/>
              </a:spcBef>
              <a:spcAft>
                <a:spcPts val="0"/>
              </a:spcAft>
              <a:buSzPct val="45000"/>
              <a:buFont typeface="OpenSymbol"/>
              <a:buChar char="•"/>
              <a:tabLst/>
            </a:pPr>
            <a:r>
              <a:rPr lang="en-GB" b="0" i="0" u="none" strike="noStrike" kern="1200" cap="none" dirty="0">
                <a:ln>
                  <a:noFill/>
                </a:ln>
                <a:latin typeface="Liberation Sans" pitchFamily="18"/>
                <a:ea typeface="AR PL KaitiM GB" pitchFamily="2"/>
                <a:cs typeface="FreeSans" pitchFamily="2"/>
              </a:rPr>
              <a:t> The </a:t>
            </a:r>
            <a:r>
              <a:rPr lang="en-GB" b="1" i="0" u="none" strike="noStrike" kern="1200" cap="none" dirty="0">
                <a:ln>
                  <a:noFill/>
                </a:ln>
                <a:latin typeface="Liberation Sans" pitchFamily="18"/>
                <a:ea typeface="AR PL KaitiM GB" pitchFamily="2"/>
                <a:cs typeface="FreeSans" pitchFamily="2"/>
              </a:rPr>
              <a:t>efficiency plateau starts at around 90V</a:t>
            </a:r>
            <a:r>
              <a:rPr lang="en-GB" b="0" i="0" u="none" strike="noStrike" kern="1200" cap="none" dirty="0">
                <a:ln>
                  <a:noFill/>
                </a:ln>
                <a:latin typeface="Liberation Sans" pitchFamily="18"/>
                <a:ea typeface="AR PL KaitiM GB" pitchFamily="2"/>
                <a:cs typeface="FreeSans" pitchFamily="2"/>
              </a:rPr>
              <a:t> </a:t>
            </a:r>
          </a:p>
          <a:p>
            <a:pPr marL="0" marR="0" lvl="0" indent="0" algn="just" hangingPunct="0">
              <a:lnSpc>
                <a:spcPct val="100000"/>
              </a:lnSpc>
              <a:spcBef>
                <a:spcPts val="0"/>
              </a:spcBef>
              <a:spcAft>
                <a:spcPts val="0"/>
              </a:spcAft>
              <a:buSzPct val="45000"/>
              <a:tabLst/>
            </a:pPr>
            <a:r>
              <a:rPr lang="en-GB" b="0" i="0" u="none" strike="noStrike" kern="1200" cap="none" dirty="0">
                <a:ln>
                  <a:noFill/>
                </a:ln>
                <a:latin typeface="Liberation Sans" pitchFamily="18"/>
                <a:ea typeface="AR PL KaitiM GB" pitchFamily="2"/>
                <a:cs typeface="FreeSans" pitchFamily="2"/>
              </a:rPr>
              <a:t> → operation range: around 40V for CNM and 50V for FBK modules.</a:t>
            </a:r>
          </a:p>
          <a:p>
            <a:pPr marL="0" marR="0" lvl="0" indent="0" algn="just" hangingPunct="0">
              <a:lnSpc>
                <a:spcPct val="100000"/>
              </a:lnSpc>
              <a:spcBef>
                <a:spcPts val="0"/>
              </a:spcBef>
              <a:spcAft>
                <a:spcPts val="0"/>
              </a:spcAft>
              <a:buSzPct val="45000"/>
              <a:buFont typeface="OpenSymbol"/>
              <a:buChar char="•"/>
              <a:tabLst/>
            </a:pPr>
            <a:endParaRPr lang="en-GB" sz="600" b="0" i="0" u="none" strike="noStrike" kern="1200" cap="none" dirty="0">
              <a:ln>
                <a:noFill/>
              </a:ln>
              <a:latin typeface="Liberation Sans" pitchFamily="18"/>
              <a:ea typeface="AR PL KaitiM GB" pitchFamily="2"/>
              <a:cs typeface="FreeSans" pitchFamily="2"/>
            </a:endParaRPr>
          </a:p>
          <a:p>
            <a:pPr marL="0" marR="0" lvl="0" indent="0" algn="just" hangingPunct="0">
              <a:lnSpc>
                <a:spcPct val="100000"/>
              </a:lnSpc>
              <a:spcBef>
                <a:spcPts val="0"/>
              </a:spcBef>
              <a:spcAft>
                <a:spcPts val="0"/>
              </a:spcAft>
              <a:buSzPct val="45000"/>
              <a:buFont typeface="OpenSymbol"/>
              <a:buChar char="•"/>
              <a:tabLst/>
            </a:pPr>
            <a:endParaRPr lang="en-GB" sz="1600" b="0" i="0" u="none" strike="noStrike" kern="1200" cap="none" dirty="0">
              <a:ln>
                <a:noFill/>
              </a:ln>
              <a:latin typeface="Liberation Sans" pitchFamily="18"/>
              <a:ea typeface="AR PL KaitiM GB" pitchFamily="2"/>
              <a:cs typeface="FreeSans" pitchFamily="2"/>
            </a:endParaRPr>
          </a:p>
        </p:txBody>
      </p:sp>
      <p:pic>
        <p:nvPicPr>
          <p:cNvPr id="11" name="Picture 7">
            <a:extLst>
              <a:ext uri="{FF2B5EF4-FFF2-40B4-BE49-F238E27FC236}">
                <a16:creationId xmlns:a16="http://schemas.microsoft.com/office/drawing/2014/main" id="{8EB19251-1053-4A39-A9C0-2040B8A71206}"/>
              </a:ext>
            </a:extLst>
          </p:cNvPr>
          <p:cNvPicPr>
            <a:picLocks noChangeAspect="1"/>
          </p:cNvPicPr>
          <p:nvPr/>
        </p:nvPicPr>
        <p:blipFill>
          <a:blip r:embed="rId6" cstate="screen">
            <a:lum/>
            <a:alphaModFix/>
            <a:extLst>
              <a:ext uri="{28A0092B-C50C-407E-A947-70E740481C1C}">
                <a14:useLocalDpi xmlns:a14="http://schemas.microsoft.com/office/drawing/2010/main"/>
              </a:ext>
            </a:extLst>
          </a:blip>
          <a:srcRect/>
          <a:stretch>
            <a:fillRect/>
          </a:stretch>
        </p:blipFill>
        <p:spPr>
          <a:xfrm>
            <a:off x="1038218" y="5941780"/>
            <a:ext cx="2833380" cy="871596"/>
          </a:xfrm>
          <a:prstGeom prst="rect">
            <a:avLst/>
          </a:prstGeom>
          <a:noFill/>
          <a:ln>
            <a:noFill/>
          </a:ln>
        </p:spPr>
      </p:pic>
      <p:pic>
        <p:nvPicPr>
          <p:cNvPr id="12" name="Picture 8">
            <a:extLst>
              <a:ext uri="{FF2B5EF4-FFF2-40B4-BE49-F238E27FC236}">
                <a16:creationId xmlns:a16="http://schemas.microsoft.com/office/drawing/2014/main" id="{5BF1C27A-4B33-4025-8D6C-09C1887603E3}"/>
              </a:ext>
            </a:extLst>
          </p:cNvPr>
          <p:cNvPicPr>
            <a:picLocks noChangeAspect="1"/>
          </p:cNvPicPr>
          <p:nvPr/>
        </p:nvPicPr>
        <p:blipFill>
          <a:blip r:embed="rId7" cstate="screen">
            <a:lum/>
            <a:alphaModFix/>
            <a:extLst>
              <a:ext uri="{28A0092B-C50C-407E-A947-70E740481C1C}">
                <a14:useLocalDpi xmlns:a14="http://schemas.microsoft.com/office/drawing/2010/main"/>
              </a:ext>
            </a:extLst>
          </a:blip>
          <a:srcRect/>
          <a:stretch>
            <a:fillRect/>
          </a:stretch>
        </p:blipFill>
        <p:spPr>
          <a:xfrm>
            <a:off x="3198458" y="5941780"/>
            <a:ext cx="2833380" cy="871596"/>
          </a:xfrm>
          <a:prstGeom prst="rect">
            <a:avLst/>
          </a:prstGeom>
          <a:noFill/>
          <a:ln>
            <a:noFill/>
          </a:ln>
        </p:spPr>
      </p:pic>
      <p:sp>
        <p:nvSpPr>
          <p:cNvPr id="13" name="TextBox 10">
            <a:extLst>
              <a:ext uri="{FF2B5EF4-FFF2-40B4-BE49-F238E27FC236}">
                <a16:creationId xmlns:a16="http://schemas.microsoft.com/office/drawing/2014/main" id="{FB137AC5-CA73-4C5A-A97C-8A01E8295002}"/>
              </a:ext>
            </a:extLst>
          </p:cNvPr>
          <p:cNvSpPr txBox="1"/>
          <p:nvPr/>
        </p:nvSpPr>
        <p:spPr>
          <a:xfrm rot="5400000">
            <a:off x="198143" y="6032203"/>
            <a:ext cx="1158904" cy="385831"/>
          </a:xfrm>
          <a:prstGeom prst="rect">
            <a:avLst/>
          </a:prstGeom>
          <a:noFill/>
          <a:ln>
            <a:noFill/>
          </a:ln>
        </p:spPr>
        <p:txBody>
          <a:bodyPr wrap="square" lIns="90000" tIns="45000" rIns="90000" bIns="45000" anchorCtr="0" compatLnSpc="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hangingPunct="0">
              <a:lnSpc>
                <a:spcPct val="100000"/>
              </a:lnSpc>
              <a:spcBef>
                <a:spcPts val="0"/>
              </a:spcBef>
              <a:spcAft>
                <a:spcPts val="0"/>
              </a:spcAft>
              <a:buNone/>
              <a:tabLst/>
            </a:pPr>
            <a:r>
              <a:rPr lang="en-GB" sz="1000" b="1" i="0" u="none" strike="noStrike" kern="1200" cap="none" dirty="0">
                <a:ln>
                  <a:noFill/>
                </a:ln>
                <a:solidFill>
                  <a:srgbClr val="18076A"/>
                </a:solidFill>
                <a:latin typeface="Liberation Sans" pitchFamily="18"/>
                <a:ea typeface="AR PL KaitiM GB" pitchFamily="2"/>
                <a:cs typeface="FreeSans" pitchFamily="2"/>
              </a:rPr>
              <a:t>Efficiency map in the pixel cell</a:t>
            </a:r>
          </a:p>
        </p:txBody>
      </p:sp>
      <p:sp>
        <p:nvSpPr>
          <p:cNvPr id="15" name="TextBox 11">
            <a:extLst>
              <a:ext uri="{FF2B5EF4-FFF2-40B4-BE49-F238E27FC236}">
                <a16:creationId xmlns:a16="http://schemas.microsoft.com/office/drawing/2014/main" id="{A80BF2E7-DC5F-4D52-B551-A1A22FF0651E}"/>
              </a:ext>
            </a:extLst>
          </p:cNvPr>
          <p:cNvSpPr txBox="1"/>
          <p:nvPr/>
        </p:nvSpPr>
        <p:spPr>
          <a:xfrm>
            <a:off x="2240578" y="5865591"/>
            <a:ext cx="402587" cy="238355"/>
          </a:xfrm>
          <a:prstGeom prst="rect">
            <a:avLst/>
          </a:prstGeom>
          <a:noFill/>
          <a:ln>
            <a:noFill/>
          </a:ln>
        </p:spPr>
        <p:txBody>
          <a:bodyPr wrap="none" lIns="90000" tIns="45000" rIns="90000" bIns="45000" anchorCtr="0" compatLnSpc="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hangingPunct="0">
              <a:lnSpc>
                <a:spcPct val="100000"/>
              </a:lnSpc>
              <a:spcBef>
                <a:spcPts val="0"/>
              </a:spcBef>
              <a:spcAft>
                <a:spcPts val="0"/>
              </a:spcAft>
              <a:buNone/>
              <a:tabLst/>
            </a:pPr>
            <a:r>
              <a:rPr lang="en-GB" sz="1000" b="1" i="0" u="none" strike="noStrike" kern="1200" cap="none" dirty="0">
                <a:ln>
                  <a:noFill/>
                </a:ln>
                <a:solidFill>
                  <a:srgbClr val="666666"/>
                </a:solidFill>
                <a:latin typeface="Liberation Sans" pitchFamily="18"/>
                <a:ea typeface="AR PL KaitiM GB" pitchFamily="2"/>
                <a:cs typeface="FreeSans" pitchFamily="2"/>
              </a:rPr>
              <a:t>80V</a:t>
            </a:r>
          </a:p>
        </p:txBody>
      </p:sp>
      <p:sp>
        <p:nvSpPr>
          <p:cNvPr id="16" name="TextBox 12">
            <a:extLst>
              <a:ext uri="{FF2B5EF4-FFF2-40B4-BE49-F238E27FC236}">
                <a16:creationId xmlns:a16="http://schemas.microsoft.com/office/drawing/2014/main" id="{AA2BCCF6-6600-446D-824A-6205FF0D0FAC}"/>
              </a:ext>
            </a:extLst>
          </p:cNvPr>
          <p:cNvSpPr txBox="1"/>
          <p:nvPr/>
        </p:nvSpPr>
        <p:spPr>
          <a:xfrm>
            <a:off x="4328810" y="5887922"/>
            <a:ext cx="466708" cy="238355"/>
          </a:xfrm>
          <a:prstGeom prst="rect">
            <a:avLst/>
          </a:prstGeom>
          <a:noFill/>
          <a:ln>
            <a:noFill/>
          </a:ln>
        </p:spPr>
        <p:txBody>
          <a:bodyPr wrap="none" lIns="90000" tIns="45000" rIns="90000" bIns="45000" anchorCtr="0" compatLnSpc="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hangingPunct="0">
              <a:lnSpc>
                <a:spcPct val="100000"/>
              </a:lnSpc>
              <a:spcBef>
                <a:spcPts val="0"/>
              </a:spcBef>
              <a:spcAft>
                <a:spcPts val="0"/>
              </a:spcAft>
              <a:buNone/>
              <a:tabLst/>
            </a:pPr>
            <a:r>
              <a:rPr lang="en-GB" sz="1000" b="1" i="0" u="none" strike="noStrike" kern="1200" cap="none" dirty="0">
                <a:ln>
                  <a:noFill/>
                </a:ln>
                <a:solidFill>
                  <a:srgbClr val="666666"/>
                </a:solidFill>
                <a:latin typeface="Liberation Sans" pitchFamily="18"/>
                <a:ea typeface="AR PL KaitiM GB" pitchFamily="2"/>
                <a:cs typeface="FreeSans" pitchFamily="2"/>
              </a:rPr>
              <a:t>150V</a:t>
            </a:r>
          </a:p>
        </p:txBody>
      </p:sp>
      <p:sp>
        <p:nvSpPr>
          <p:cNvPr id="20" name="TextBox 4">
            <a:extLst>
              <a:ext uri="{FF2B5EF4-FFF2-40B4-BE49-F238E27FC236}">
                <a16:creationId xmlns:a16="http://schemas.microsoft.com/office/drawing/2014/main" id="{D01F22B7-AE8F-46E1-B3AD-3B20439AE0FE}"/>
              </a:ext>
            </a:extLst>
          </p:cNvPr>
          <p:cNvSpPr txBox="1"/>
          <p:nvPr/>
        </p:nvSpPr>
        <p:spPr>
          <a:xfrm>
            <a:off x="174080" y="1560277"/>
            <a:ext cx="7938144" cy="326841"/>
          </a:xfrm>
          <a:prstGeom prst="rect">
            <a:avLst/>
          </a:prstGeom>
          <a:noFill/>
          <a:ln>
            <a:noFill/>
          </a:ln>
        </p:spPr>
        <p:txBody>
          <a:bodyPr wrap="square" lIns="90000" tIns="45000" rIns="90000" bIns="45000" anchorCtr="0" compatLnSpc="0">
            <a:spAutoFit/>
          </a:bodyPr>
          <a:lstStyle/>
          <a:p>
            <a:pPr algn="just" defTabSz="457200" hangingPunct="0">
              <a:buSzPct val="45000"/>
            </a:pPr>
            <a:r>
              <a:rPr lang="en-GB" sz="1600" b="1" dirty="0">
                <a:solidFill>
                  <a:srgbClr val="00B050"/>
                </a:solidFill>
                <a:latin typeface="Liberation Sans" pitchFamily="18"/>
                <a:ea typeface="AR PL KaitiM GB" pitchFamily="2"/>
                <a:cs typeface="FreeSans" pitchFamily="2"/>
              </a:rPr>
              <a:t>Efficiency</a:t>
            </a:r>
            <a:r>
              <a:rPr lang="en-GB" sz="1400" dirty="0">
                <a:solidFill>
                  <a:srgbClr val="00B050"/>
                </a:solidFill>
                <a:latin typeface="Liberation Sans" pitchFamily="18"/>
                <a:ea typeface="AR PL KaitiM GB" pitchFamily="2"/>
                <a:cs typeface="FreeSans" pitchFamily="2"/>
              </a:rPr>
              <a:t> </a:t>
            </a:r>
            <a:r>
              <a:rPr lang="en-GB" sz="1400" b="1" dirty="0">
                <a:solidFill>
                  <a:srgbClr val="00B050"/>
                </a:solidFill>
                <a:latin typeface="Liberation Sans" pitchFamily="18"/>
                <a:ea typeface="AR PL KaitiM GB" pitchFamily="2"/>
                <a:cs typeface="FreeSans" pitchFamily="2"/>
              </a:rPr>
              <a:t>at normal incidence</a:t>
            </a:r>
            <a:r>
              <a:rPr lang="en-GB" sz="1400" dirty="0">
                <a:solidFill>
                  <a:srgbClr val="00B050"/>
                </a:solidFill>
                <a:latin typeface="Liberation Sans" pitchFamily="18"/>
                <a:ea typeface="AR PL KaitiM GB" pitchFamily="2"/>
                <a:cs typeface="FreeSans" pitchFamily="2"/>
              </a:rPr>
              <a:t>: </a:t>
            </a:r>
            <a:r>
              <a:rPr lang="en-GB" sz="1400" b="1" dirty="0">
                <a:solidFill>
                  <a:srgbClr val="00B050"/>
                </a:solidFill>
                <a:latin typeface="Liberation Sans" pitchFamily="18"/>
                <a:ea typeface="AR PL KaitiM GB" pitchFamily="2"/>
                <a:cs typeface="FreeSans" pitchFamily="2"/>
              </a:rPr>
              <a:t>higher than 97% for all the modules after full depletion</a:t>
            </a:r>
            <a:r>
              <a:rPr lang="en-GB" sz="1400" dirty="0">
                <a:solidFill>
                  <a:srgbClr val="00B050"/>
                </a:solidFill>
                <a:latin typeface="Liberation Sans" pitchFamily="18"/>
                <a:ea typeface="AR PL KaitiM GB" pitchFamily="2"/>
                <a:cs typeface="FreeSans" pitchFamily="2"/>
              </a:rPr>
              <a:t>.</a:t>
            </a:r>
          </a:p>
        </p:txBody>
      </p:sp>
      <p:sp>
        <p:nvSpPr>
          <p:cNvPr id="21" name="TextBox 19">
            <a:extLst>
              <a:ext uri="{FF2B5EF4-FFF2-40B4-BE49-F238E27FC236}">
                <a16:creationId xmlns:a16="http://schemas.microsoft.com/office/drawing/2014/main" id="{5EAB3105-8170-4B64-BBA2-EDF62531A19E}"/>
              </a:ext>
            </a:extLst>
          </p:cNvPr>
          <p:cNvSpPr txBox="1"/>
          <p:nvPr/>
        </p:nvSpPr>
        <p:spPr>
          <a:xfrm>
            <a:off x="1887925" y="2869543"/>
            <a:ext cx="2728650" cy="215936"/>
          </a:xfrm>
          <a:prstGeom prst="rect">
            <a:avLst/>
          </a:prstGeom>
          <a:noFill/>
          <a:ln>
            <a:noFill/>
          </a:ln>
        </p:spPr>
        <p:txBody>
          <a:bodyPr wrap="none" lIns="90000" tIns="45000" rIns="90000" bIns="45000" anchorCtr="0" compatLnSpc="0"/>
          <a:lstStyle/>
          <a:p>
            <a:pPr algn="ctr" defTabSz="457200" hangingPunct="0"/>
            <a:r>
              <a:rPr lang="en-GB" sz="1100" b="1" dirty="0">
                <a:solidFill>
                  <a:srgbClr val="18076A"/>
                </a:solidFill>
                <a:latin typeface="Liberation Sans" pitchFamily="18"/>
                <a:ea typeface="AR PL KaitiM GB" pitchFamily="2"/>
                <a:cs typeface="FreeSans" pitchFamily="2"/>
              </a:rPr>
              <a:t>Efficiency*Acceptance vs bias voltage</a:t>
            </a:r>
          </a:p>
        </p:txBody>
      </p:sp>
      <p:sp>
        <p:nvSpPr>
          <p:cNvPr id="22" name="Rounded Rectangle 3">
            <a:extLst>
              <a:ext uri="{FF2B5EF4-FFF2-40B4-BE49-F238E27FC236}">
                <a16:creationId xmlns:a16="http://schemas.microsoft.com/office/drawing/2014/main" id="{A5CF0B56-6F1B-46E8-B4CA-ECD3D471F4FA}"/>
              </a:ext>
            </a:extLst>
          </p:cNvPr>
          <p:cNvSpPr/>
          <p:nvPr/>
        </p:nvSpPr>
        <p:spPr>
          <a:xfrm>
            <a:off x="1271464" y="4614731"/>
            <a:ext cx="1735314" cy="623762"/>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mn-cs"/>
              </a:rPr>
              <a:t>24 GeV protons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Symbol" panose="05050102010706020507" pitchFamily="18" charset="2"/>
                <a:ea typeface="+mn-ea"/>
                <a:cs typeface="+mn-cs"/>
              </a:rPr>
              <a:t>F</a:t>
            </a:r>
            <a:r>
              <a:rPr kumimoji="0" lang="en-US" sz="1600" b="1" i="0" u="none" strike="noStrike" kern="0" cap="none" spc="0" normalizeH="0" baseline="0" noProof="0" dirty="0">
                <a:ln>
                  <a:noFill/>
                </a:ln>
                <a:solidFill>
                  <a:prstClr val="white"/>
                </a:solidFill>
                <a:effectLst/>
                <a:uLnTx/>
                <a:uFillTx/>
                <a:latin typeface="Calibri"/>
                <a:ea typeface="+mn-ea"/>
                <a:cs typeface="+mn-cs"/>
              </a:rPr>
              <a:t> ~ 1E16 n</a:t>
            </a:r>
            <a:r>
              <a:rPr kumimoji="0" lang="en-US" sz="1600" b="1" i="0" u="none" strike="noStrike" kern="0" cap="none" spc="0" normalizeH="0" baseline="-25000" noProof="0" dirty="0">
                <a:ln>
                  <a:noFill/>
                </a:ln>
                <a:solidFill>
                  <a:prstClr val="white"/>
                </a:solidFill>
                <a:effectLst/>
                <a:uLnTx/>
                <a:uFillTx/>
                <a:latin typeface="Calibri"/>
                <a:ea typeface="+mn-ea"/>
                <a:cs typeface="+mn-cs"/>
              </a:rPr>
              <a:t>eq</a:t>
            </a:r>
            <a:r>
              <a:rPr kumimoji="0" lang="en-US" sz="1600" b="1" i="0" u="none" strike="noStrike" kern="0" cap="none" spc="0" normalizeH="0" baseline="0" noProof="0" dirty="0">
                <a:ln>
                  <a:noFill/>
                </a:ln>
                <a:solidFill>
                  <a:prstClr val="white"/>
                </a:solidFill>
                <a:effectLst/>
                <a:uLnTx/>
                <a:uFillTx/>
                <a:latin typeface="Calibri"/>
                <a:ea typeface="+mn-ea"/>
                <a:cs typeface="+mn-cs"/>
              </a:rPr>
              <a:t>/cm</a:t>
            </a:r>
            <a:r>
              <a:rPr kumimoji="0" lang="en-US" sz="1600" b="1" i="0" u="none" strike="noStrike" kern="0" cap="none" spc="0" normalizeH="0" baseline="30000" noProof="0" dirty="0">
                <a:ln>
                  <a:noFill/>
                </a:ln>
                <a:solidFill>
                  <a:prstClr val="white"/>
                </a:solidFill>
                <a:effectLst/>
                <a:uLnTx/>
                <a:uFillTx/>
                <a:latin typeface="Calibri"/>
                <a:ea typeface="+mn-ea"/>
                <a:cs typeface="+mn-cs"/>
              </a:rPr>
              <a:t>2</a:t>
            </a:r>
          </a:p>
        </p:txBody>
      </p:sp>
      <p:sp>
        <p:nvSpPr>
          <p:cNvPr id="28" name="CuadroTexto 27">
            <a:extLst>
              <a:ext uri="{FF2B5EF4-FFF2-40B4-BE49-F238E27FC236}">
                <a16:creationId xmlns:a16="http://schemas.microsoft.com/office/drawing/2014/main" id="{DCEC53AA-AD8A-4665-B637-781C69B9EAA9}"/>
              </a:ext>
            </a:extLst>
          </p:cNvPr>
          <p:cNvSpPr txBox="1"/>
          <p:nvPr/>
        </p:nvSpPr>
        <p:spPr>
          <a:xfrm flipH="1">
            <a:off x="7847678" y="4583336"/>
            <a:ext cx="621291" cy="307777"/>
          </a:xfrm>
          <a:prstGeom prst="rect">
            <a:avLst/>
          </a:prstGeom>
          <a:noFill/>
        </p:spPr>
        <p:txBody>
          <a:bodyPr wrap="square" rtlCol="0">
            <a:spAutoFit/>
          </a:bodyPr>
          <a:lstStyle/>
          <a:p>
            <a:r>
              <a:rPr lang="en-US" sz="1400" b="1" dirty="0"/>
              <a:t>TFPX</a:t>
            </a:r>
          </a:p>
        </p:txBody>
      </p:sp>
      <p:sp>
        <p:nvSpPr>
          <p:cNvPr id="29" name="CuadroTexto 28">
            <a:extLst>
              <a:ext uri="{FF2B5EF4-FFF2-40B4-BE49-F238E27FC236}">
                <a16:creationId xmlns:a16="http://schemas.microsoft.com/office/drawing/2014/main" id="{E95E1AA7-714F-4C6F-9B00-742BEEB6F39A}"/>
              </a:ext>
            </a:extLst>
          </p:cNvPr>
          <p:cNvSpPr txBox="1"/>
          <p:nvPr/>
        </p:nvSpPr>
        <p:spPr>
          <a:xfrm flipH="1">
            <a:off x="10095119" y="4241428"/>
            <a:ext cx="621291" cy="307777"/>
          </a:xfrm>
          <a:prstGeom prst="rect">
            <a:avLst/>
          </a:prstGeom>
          <a:noFill/>
        </p:spPr>
        <p:txBody>
          <a:bodyPr wrap="square" rtlCol="0">
            <a:spAutoFit/>
          </a:bodyPr>
          <a:lstStyle/>
          <a:p>
            <a:r>
              <a:rPr lang="en-US" sz="1400" b="1" dirty="0"/>
              <a:t>TEPX</a:t>
            </a:r>
          </a:p>
        </p:txBody>
      </p:sp>
      <p:sp>
        <p:nvSpPr>
          <p:cNvPr id="30" name="CuadroTexto 29">
            <a:extLst>
              <a:ext uri="{FF2B5EF4-FFF2-40B4-BE49-F238E27FC236}">
                <a16:creationId xmlns:a16="http://schemas.microsoft.com/office/drawing/2014/main" id="{080E0A50-5F85-4848-B258-43FC95F3A361}"/>
              </a:ext>
            </a:extLst>
          </p:cNvPr>
          <p:cNvSpPr txBox="1"/>
          <p:nvPr/>
        </p:nvSpPr>
        <p:spPr>
          <a:xfrm flipH="1">
            <a:off x="6591925" y="4695630"/>
            <a:ext cx="621291" cy="307777"/>
          </a:xfrm>
          <a:prstGeom prst="rect">
            <a:avLst/>
          </a:prstGeom>
          <a:noFill/>
        </p:spPr>
        <p:txBody>
          <a:bodyPr wrap="square" rtlCol="0">
            <a:spAutoFit/>
          </a:bodyPr>
          <a:lstStyle/>
          <a:p>
            <a:r>
              <a:rPr lang="en-US" sz="1400" b="1" dirty="0"/>
              <a:t>TBPX</a:t>
            </a:r>
          </a:p>
        </p:txBody>
      </p:sp>
      <p:sp>
        <p:nvSpPr>
          <p:cNvPr id="32" name="CuadroTexto 31">
            <a:extLst>
              <a:ext uri="{FF2B5EF4-FFF2-40B4-BE49-F238E27FC236}">
                <a16:creationId xmlns:a16="http://schemas.microsoft.com/office/drawing/2014/main" id="{08DB0C94-91E0-439C-8C1A-174F45B31B52}"/>
              </a:ext>
            </a:extLst>
          </p:cNvPr>
          <p:cNvSpPr txBox="1"/>
          <p:nvPr/>
        </p:nvSpPr>
        <p:spPr>
          <a:xfrm flipH="1">
            <a:off x="6324792" y="6086700"/>
            <a:ext cx="5932424" cy="369332"/>
          </a:xfrm>
          <a:prstGeom prst="rect">
            <a:avLst/>
          </a:prstGeom>
          <a:noFill/>
        </p:spPr>
        <p:txBody>
          <a:bodyPr wrap="square" rtlCol="0">
            <a:spAutoFit/>
          </a:bodyPr>
          <a:lstStyle/>
          <a:p>
            <a:r>
              <a:rPr lang="en-US" b="1" dirty="0"/>
              <a:t>Runs 4+5 TBPX L1: Fluence 1.9E16 1 MeV n</a:t>
            </a:r>
            <a:r>
              <a:rPr lang="en-US" b="1" baseline="-25000" dirty="0"/>
              <a:t>eq</a:t>
            </a:r>
            <a:r>
              <a:rPr lang="en-US" b="1" dirty="0"/>
              <a:t> &amp; TID 1.0 Grad</a:t>
            </a:r>
          </a:p>
        </p:txBody>
      </p:sp>
      <p:sp>
        <p:nvSpPr>
          <p:cNvPr id="17" name="CuadroTexto 16">
            <a:extLst>
              <a:ext uri="{FF2B5EF4-FFF2-40B4-BE49-F238E27FC236}">
                <a16:creationId xmlns:a16="http://schemas.microsoft.com/office/drawing/2014/main" id="{3657C56A-63B1-412F-8E07-C5C1D953FF52}"/>
              </a:ext>
            </a:extLst>
          </p:cNvPr>
          <p:cNvSpPr txBox="1"/>
          <p:nvPr/>
        </p:nvSpPr>
        <p:spPr>
          <a:xfrm>
            <a:off x="6841477" y="6377498"/>
            <a:ext cx="4897942" cy="369332"/>
          </a:xfrm>
          <a:prstGeom prst="rect">
            <a:avLst/>
          </a:prstGeom>
          <a:noFill/>
        </p:spPr>
        <p:txBody>
          <a:bodyPr wrap="square" rtlCol="0">
            <a:spAutoFit/>
          </a:bodyPr>
          <a:lstStyle/>
          <a:p>
            <a:r>
              <a:rPr lang="en-US" b="1" dirty="0">
                <a:solidFill>
                  <a:srgbClr val="C00000"/>
                </a:solidFill>
              </a:rPr>
              <a:t>IFCA coordinates CMS IT sensor group since 2018</a:t>
            </a:r>
          </a:p>
        </p:txBody>
      </p:sp>
      <p:pic>
        <p:nvPicPr>
          <p:cNvPr id="33" name="Imagen 32">
            <a:extLst>
              <a:ext uri="{FF2B5EF4-FFF2-40B4-BE49-F238E27FC236}">
                <a16:creationId xmlns:a16="http://schemas.microsoft.com/office/drawing/2014/main" id="{1E331E76-733C-4C52-A798-B3F670D2DB9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090583" y="937943"/>
            <a:ext cx="1079706" cy="453476"/>
          </a:xfrm>
          <a:prstGeom prst="rect">
            <a:avLst/>
          </a:prstGeom>
        </p:spPr>
      </p:pic>
    </p:spTree>
    <p:extLst>
      <p:ext uri="{BB962C8B-B14F-4D97-AF65-F5344CB8AC3E}">
        <p14:creationId xmlns:p14="http://schemas.microsoft.com/office/powerpoint/2010/main" val="281647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CBEFD11C-7916-476B-827C-D36590539F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1337" y="1239865"/>
            <a:ext cx="2205319" cy="1941755"/>
          </a:xfrm>
          <a:prstGeom prst="rect">
            <a:avLst/>
          </a:prstGeom>
        </p:spPr>
      </p:pic>
      <p:pic>
        <p:nvPicPr>
          <p:cNvPr id="23" name="Imagen 22">
            <a:extLst>
              <a:ext uri="{FF2B5EF4-FFF2-40B4-BE49-F238E27FC236}">
                <a16:creationId xmlns:a16="http://schemas.microsoft.com/office/drawing/2014/main" id="{CF37D513-C0C2-4DB0-83EF-484F245FB5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77698" y="4402639"/>
            <a:ext cx="3278958" cy="2434179"/>
          </a:xfrm>
          <a:prstGeom prst="rect">
            <a:avLst/>
          </a:prstGeom>
        </p:spPr>
      </p:pic>
      <p:sp>
        <p:nvSpPr>
          <p:cNvPr id="2" name="Título 1">
            <a:extLst>
              <a:ext uri="{FF2B5EF4-FFF2-40B4-BE49-F238E27FC236}">
                <a16:creationId xmlns:a16="http://schemas.microsoft.com/office/drawing/2014/main" id="{0E0BAFBF-EB5F-4CB8-B273-E7A52AF4DBD3}"/>
              </a:ext>
            </a:extLst>
          </p:cNvPr>
          <p:cNvSpPr>
            <a:spLocks noGrp="1"/>
          </p:cNvSpPr>
          <p:nvPr>
            <p:ph type="title"/>
          </p:nvPr>
        </p:nvSpPr>
        <p:spPr>
          <a:xfrm>
            <a:off x="174080" y="129832"/>
            <a:ext cx="10515600" cy="649055"/>
          </a:xfrm>
        </p:spPr>
        <p:txBody>
          <a:bodyPr>
            <a:normAutofit fontScale="90000"/>
          </a:bodyPr>
          <a:lstStyle/>
          <a:p>
            <a:r>
              <a:rPr lang="en-US" dirty="0"/>
              <a:t>CMS IT modules</a:t>
            </a:r>
          </a:p>
        </p:txBody>
      </p:sp>
      <p:sp>
        <p:nvSpPr>
          <p:cNvPr id="3" name="Marcador de número de diapositiva 2">
            <a:extLst>
              <a:ext uri="{FF2B5EF4-FFF2-40B4-BE49-F238E27FC236}">
                <a16:creationId xmlns:a16="http://schemas.microsoft.com/office/drawing/2014/main" id="{E0337AC6-6A91-4886-9846-EAA3DE7AC625}"/>
              </a:ext>
            </a:extLst>
          </p:cNvPr>
          <p:cNvSpPr>
            <a:spLocks noGrp="1"/>
          </p:cNvSpPr>
          <p:nvPr>
            <p:ph type="sldNum" sz="quarter" idx="4294967295"/>
          </p:nvPr>
        </p:nvSpPr>
        <p:spPr>
          <a:xfrm>
            <a:off x="0" y="6630988"/>
            <a:ext cx="447675" cy="187325"/>
          </a:xfrm>
          <a:prstGeom prst="rect">
            <a:avLst/>
          </a:prstGeom>
          <a:solidFill>
            <a:schemeClr val="bg1"/>
          </a:solidFill>
        </p:spPr>
        <p:txBody>
          <a:bodyPr vert="horz" lIns="91440" tIns="45720" rIns="91440" bIns="45720" rtlCol="0" anchor="ctr"/>
          <a:lstStyle>
            <a:defPPr>
              <a:defRPr lang="es-ES"/>
            </a:defPPr>
            <a:lvl1pPr marL="0" algn="ct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D8F0B-C4BC-40F8-AA33-1BE30AC26856}" type="slidenum">
              <a:rPr lang="en-US" smtClean="0"/>
              <a:pPr/>
              <a:t>18</a:t>
            </a:fld>
            <a:endParaRPr lang="en-US"/>
          </a:p>
        </p:txBody>
      </p:sp>
      <p:sp>
        <p:nvSpPr>
          <p:cNvPr id="7" name="TextBox 5">
            <a:extLst>
              <a:ext uri="{FF2B5EF4-FFF2-40B4-BE49-F238E27FC236}">
                <a16:creationId xmlns:a16="http://schemas.microsoft.com/office/drawing/2014/main" id="{5B4BFEEE-87AD-4086-B274-0C652F83FA2A}"/>
              </a:ext>
            </a:extLst>
          </p:cNvPr>
          <p:cNvSpPr txBox="1"/>
          <p:nvPr/>
        </p:nvSpPr>
        <p:spPr>
          <a:xfrm flipH="1">
            <a:off x="578000" y="823645"/>
            <a:ext cx="5821162" cy="954107"/>
          </a:xfrm>
          <a:prstGeom prst="rect">
            <a:avLst/>
          </a:prstGeom>
          <a:noFill/>
        </p:spPr>
        <p:txBody>
          <a:bodyPr wrap="squar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lumMod val="75000"/>
                  </a:schemeClr>
                </a:solidFill>
                <a:effectLst/>
                <a:uLnTx/>
                <a:uFillTx/>
                <a:latin typeface="Calibri"/>
                <a:ea typeface="+mn-ea"/>
                <a:cs typeface="+mn-cs"/>
              </a:rPr>
              <a:t>IFCA will assemble</a:t>
            </a:r>
            <a:r>
              <a:rPr kumimoji="0" lang="en-US" sz="2000" b="1" i="0" u="none" strike="noStrike" kern="1200" cap="none" spc="0" normalizeH="0" baseline="0" noProof="0" dirty="0">
                <a:ln>
                  <a:noFill/>
                </a:ln>
                <a:solidFill>
                  <a:sysClr val="windowText" lastClr="000000"/>
                </a:solidFill>
                <a:effectLst/>
                <a:uLnTx/>
                <a:uFillTx/>
                <a:latin typeface="Calibri"/>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sysClr val="windowText" lastClr="000000"/>
                </a:solidFill>
                <a:effectLst/>
                <a:uLnTx/>
                <a:uFillTx/>
                <a:latin typeface="Calibri"/>
                <a:ea typeface="+mn-ea"/>
                <a:cs typeface="+mn-cs"/>
              </a:rPr>
              <a:t>~ 400 TEPX 2x2 modules </a:t>
            </a:r>
            <a:r>
              <a:rPr kumimoji="0" lang="en-US" b="0" i="0" u="none" strike="noStrike" kern="1200" cap="none" spc="0" normalizeH="0" baseline="0" noProof="0" dirty="0">
                <a:ln>
                  <a:noFill/>
                </a:ln>
                <a:solidFill>
                  <a:sysClr val="windowText" lastClr="000000"/>
                </a:solidFill>
                <a:effectLst/>
                <a:uLnTx/>
                <a:uFillTx/>
                <a:latin typeface="Calibri"/>
                <a:ea typeface="+mn-ea"/>
                <a:cs typeface="+mn-cs"/>
              </a:rPr>
              <a:t>(planar sensors)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solidFill>
                  <a:sysClr val="windowText" lastClr="000000"/>
                </a:solidFill>
                <a:latin typeface="Calibri"/>
              </a:rPr>
              <a:t>So far: </a:t>
            </a:r>
            <a:r>
              <a:rPr lang="en-US" dirty="0">
                <a:solidFill>
                  <a:srgbClr val="FF0000"/>
                </a:solidFill>
                <a:latin typeface="Calibri"/>
              </a:rPr>
              <a:t>26 pre-production modules assembled and tested</a:t>
            </a:r>
            <a:endParaRPr kumimoji="0" lang="en-US" b="0" i="0" u="none" strike="noStrike" kern="1200" cap="none" spc="0" normalizeH="0" baseline="0" noProof="0" dirty="0">
              <a:ln>
                <a:noFill/>
              </a:ln>
              <a:solidFill>
                <a:srgbClr val="FF0000"/>
              </a:solidFill>
              <a:effectLst/>
              <a:uLnTx/>
              <a:uFillTx/>
              <a:latin typeface="Calibri"/>
            </a:endParaRPr>
          </a:p>
        </p:txBody>
      </p:sp>
      <p:sp>
        <p:nvSpPr>
          <p:cNvPr id="14" name="TextBox 14">
            <a:extLst>
              <a:ext uri="{FF2B5EF4-FFF2-40B4-BE49-F238E27FC236}">
                <a16:creationId xmlns:a16="http://schemas.microsoft.com/office/drawing/2014/main" id="{022F3CD0-067A-47BB-AFEB-7B8E46C754C0}"/>
              </a:ext>
            </a:extLst>
          </p:cNvPr>
          <p:cNvSpPr txBox="1"/>
          <p:nvPr/>
        </p:nvSpPr>
        <p:spPr>
          <a:xfrm>
            <a:off x="3728737" y="4200240"/>
            <a:ext cx="4247901" cy="307777"/>
          </a:xfrm>
          <a:prstGeom prst="rect">
            <a:avLst/>
          </a:prstGeom>
          <a:solidFill>
            <a:schemeClr val="bg1"/>
          </a:solidFill>
        </p:spPr>
        <p:txBody>
          <a:bodyPr wrap="square" rtlCol="0">
            <a:spAutoFit/>
          </a:bodyPr>
          <a:ls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t>Wire bonding: ~200 wire bonds / ASIC (~800 / module)</a:t>
            </a:r>
          </a:p>
        </p:txBody>
      </p:sp>
      <p:sp>
        <p:nvSpPr>
          <p:cNvPr id="16" name="Content Placeholder 2">
            <a:extLst>
              <a:ext uri="{FF2B5EF4-FFF2-40B4-BE49-F238E27FC236}">
                <a16:creationId xmlns:a16="http://schemas.microsoft.com/office/drawing/2014/main" id="{2D53A3A9-31C8-4B9F-B256-83CBE3658A00}"/>
              </a:ext>
            </a:extLst>
          </p:cNvPr>
          <p:cNvSpPr txBox="1">
            <a:spLocks/>
          </p:cNvSpPr>
          <p:nvPr/>
        </p:nvSpPr>
        <p:spPr>
          <a:xfrm>
            <a:off x="7864228" y="3115192"/>
            <a:ext cx="3628130" cy="1293524"/>
          </a:xfrm>
          <a:prstGeom prst="rect">
            <a:avLst/>
          </a:prstGeom>
        </p:spPr>
        <p:txBody>
          <a:bodyPr vert="horz" lIns="0" tIns="0" rIns="0" bIns="0" rtlCol="0">
            <a:normAutofit/>
          </a:bodyPr>
          <a:lstStyle>
            <a:lvl1pPr marL="106456" indent="-106456" algn="l" defTabSz="457200" rtl="0" eaLnBrk="1" latinLnBrk="0" hangingPunct="1">
              <a:spcBef>
                <a:spcPts val="563"/>
              </a:spcBef>
              <a:buClr>
                <a:srgbClr val="011993"/>
              </a:buClr>
              <a:buSzPct val="94000"/>
              <a:buFont typeface="Arial"/>
              <a:buChar char="•"/>
              <a:defRPr sz="2175" kern="1200">
                <a:solidFill>
                  <a:srgbClr val="212121"/>
                </a:solidFill>
                <a:latin typeface="+mn-lt"/>
                <a:ea typeface="+mn-ea"/>
                <a:cs typeface="+mn-cs"/>
              </a:defRPr>
            </a:lvl1pPr>
            <a:lvl2pPr marL="171791" indent="-76541" algn="l" defTabSz="457200" rtl="0" eaLnBrk="1" latinLnBrk="0" hangingPunct="1">
              <a:spcBef>
                <a:spcPct val="20000"/>
              </a:spcBef>
              <a:buSzPct val="90000"/>
              <a:buFont typeface="Arial"/>
              <a:buChar char="‣"/>
              <a:defRPr sz="1875" kern="1200">
                <a:solidFill>
                  <a:srgbClr val="212121"/>
                </a:solidFill>
                <a:latin typeface="+mn-lt"/>
                <a:ea typeface="+mn-ea"/>
                <a:cs typeface="+mn-cs"/>
              </a:defRPr>
            </a:lvl2pPr>
            <a:lvl3pPr marL="248383" indent="-76933" algn="l" defTabSz="457200" rtl="0" eaLnBrk="1" latinLnBrk="0" hangingPunct="1">
              <a:spcBef>
                <a:spcPct val="20000"/>
              </a:spcBef>
              <a:buSzPct val="80000"/>
              <a:buFont typeface="Arial"/>
              <a:buChar char="‣"/>
              <a:defRPr sz="1800" kern="1200">
                <a:solidFill>
                  <a:srgbClr val="21212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21212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21212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t>Pull tests on dedicated wire bond pads</a:t>
            </a:r>
          </a:p>
          <a:p>
            <a:r>
              <a:rPr lang="en-US" sz="1600" b="1" dirty="0"/>
              <a:t>Thermal cycles in cold box</a:t>
            </a:r>
          </a:p>
          <a:p>
            <a:r>
              <a:rPr lang="en-US" sz="1600" b="1" dirty="0"/>
              <a:t>CMS DAQ readout for system tests </a:t>
            </a:r>
          </a:p>
          <a:p>
            <a:r>
              <a:rPr lang="en-US" sz="1600" b="1" dirty="0"/>
              <a:t>X-ray tests for pixel hit map</a:t>
            </a:r>
          </a:p>
        </p:txBody>
      </p:sp>
      <p:sp>
        <p:nvSpPr>
          <p:cNvPr id="18" name="CuadroTexto 17">
            <a:extLst>
              <a:ext uri="{FF2B5EF4-FFF2-40B4-BE49-F238E27FC236}">
                <a16:creationId xmlns:a16="http://schemas.microsoft.com/office/drawing/2014/main" id="{070B0501-0B68-4201-9F96-E17000C8838C}"/>
              </a:ext>
            </a:extLst>
          </p:cNvPr>
          <p:cNvSpPr txBox="1"/>
          <p:nvPr/>
        </p:nvSpPr>
        <p:spPr>
          <a:xfrm>
            <a:off x="8366532" y="2837181"/>
            <a:ext cx="1344464" cy="369332"/>
          </a:xfrm>
          <a:prstGeom prst="rect">
            <a:avLst/>
          </a:prstGeom>
          <a:noFill/>
        </p:spPr>
        <p:txBody>
          <a:bodyPr wrap="square" rtlCol="0">
            <a:spAutoFit/>
          </a:bodyPr>
          <a:lstStyle/>
          <a:p>
            <a:r>
              <a:rPr lang="en-US" b="1" dirty="0"/>
              <a:t>Module QC</a:t>
            </a:r>
          </a:p>
        </p:txBody>
      </p:sp>
      <p:pic>
        <p:nvPicPr>
          <p:cNvPr id="6" name="Imagen 5">
            <a:extLst>
              <a:ext uri="{FF2B5EF4-FFF2-40B4-BE49-F238E27FC236}">
                <a16:creationId xmlns:a16="http://schemas.microsoft.com/office/drawing/2014/main" id="{46122B4B-06CC-4981-92A5-1A6955076A89}"/>
              </a:ext>
            </a:extLst>
          </p:cNvPr>
          <p:cNvPicPr>
            <a:picLocks noChangeAspect="1"/>
          </p:cNvPicPr>
          <p:nvPr/>
        </p:nvPicPr>
        <p:blipFill>
          <a:blip r:embed="rId5"/>
          <a:stretch>
            <a:fillRect/>
          </a:stretch>
        </p:blipFill>
        <p:spPr>
          <a:xfrm>
            <a:off x="506992" y="1705518"/>
            <a:ext cx="2847295" cy="2891783"/>
          </a:xfrm>
          <a:prstGeom prst="rect">
            <a:avLst/>
          </a:prstGeom>
        </p:spPr>
      </p:pic>
      <p:pic>
        <p:nvPicPr>
          <p:cNvPr id="9" name="Imagen 8">
            <a:extLst>
              <a:ext uri="{FF2B5EF4-FFF2-40B4-BE49-F238E27FC236}">
                <a16:creationId xmlns:a16="http://schemas.microsoft.com/office/drawing/2014/main" id="{44A0DA4E-3DBC-4ADC-910E-4E529E964F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7808" y="1712063"/>
            <a:ext cx="3427742" cy="2535590"/>
          </a:xfrm>
          <a:prstGeom prst="rect">
            <a:avLst/>
          </a:prstGeom>
        </p:spPr>
      </p:pic>
      <p:pic>
        <p:nvPicPr>
          <p:cNvPr id="1026" name="Picture 2" descr="Wire-bonds">
            <a:extLst>
              <a:ext uri="{FF2B5EF4-FFF2-40B4-BE49-F238E27FC236}">
                <a16:creationId xmlns:a16="http://schemas.microsoft.com/office/drawing/2014/main" id="{CD56D09F-4DE4-448A-923E-11D5014B5F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3780858" y="4574280"/>
            <a:ext cx="4173819" cy="110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4">
            <a:extLst>
              <a:ext uri="{FF2B5EF4-FFF2-40B4-BE49-F238E27FC236}">
                <a16:creationId xmlns:a16="http://schemas.microsoft.com/office/drawing/2014/main" id="{61E2C1CA-FA80-5149-24A3-6B4D18322326}"/>
              </a:ext>
            </a:extLst>
          </p:cNvPr>
          <p:cNvSpPr txBox="1"/>
          <p:nvPr/>
        </p:nvSpPr>
        <p:spPr>
          <a:xfrm>
            <a:off x="537594" y="3926002"/>
            <a:ext cx="2759914" cy="523220"/>
          </a:xfrm>
          <a:prstGeom prst="rect">
            <a:avLst/>
          </a:prstGeom>
          <a:solidFill>
            <a:schemeClr val="bg1"/>
          </a:solidFill>
        </p:spPr>
        <p:txBody>
          <a:bodyPr wrap="square" rtlCol="0">
            <a:spAutoFit/>
          </a:bodyPr>
          <a:ls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Glue deposition via stamp</a:t>
            </a:r>
          </a:p>
          <a:p>
            <a:r>
              <a:rPr lang="en-US" sz="1400" b="1" dirty="0"/>
              <a:t>Micrometric precision using robot</a:t>
            </a:r>
          </a:p>
        </p:txBody>
      </p:sp>
      <p:sp>
        <p:nvSpPr>
          <p:cNvPr id="19" name="TextBox 14">
            <a:extLst>
              <a:ext uri="{FF2B5EF4-FFF2-40B4-BE49-F238E27FC236}">
                <a16:creationId xmlns:a16="http://schemas.microsoft.com/office/drawing/2014/main" id="{03AB1667-1854-4A48-9528-E1688DF67CFC}"/>
              </a:ext>
            </a:extLst>
          </p:cNvPr>
          <p:cNvSpPr txBox="1"/>
          <p:nvPr/>
        </p:nvSpPr>
        <p:spPr>
          <a:xfrm>
            <a:off x="8905608" y="4481110"/>
            <a:ext cx="2586749" cy="307777"/>
          </a:xfrm>
          <a:prstGeom prst="rect">
            <a:avLst/>
          </a:prstGeom>
          <a:solidFill>
            <a:schemeClr val="bg1"/>
          </a:solidFill>
        </p:spPr>
        <p:txBody>
          <a:bodyPr wrap="square" rtlCol="0">
            <a:spAutoFit/>
          </a:bodyPr>
          <a:ls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8x module cold box with </a:t>
            </a:r>
            <a:r>
              <a:rPr lang="en-US" sz="1400" b="1" dirty="0" err="1"/>
              <a:t>peltiers</a:t>
            </a:r>
            <a:endParaRPr lang="en-US" sz="1400" b="1" dirty="0"/>
          </a:p>
        </p:txBody>
      </p:sp>
      <p:pic>
        <p:nvPicPr>
          <p:cNvPr id="1027" name="Picture 3" descr="WireBonder">
            <a:extLst>
              <a:ext uri="{FF2B5EF4-FFF2-40B4-BE49-F238E27FC236}">
                <a16:creationId xmlns:a16="http://schemas.microsoft.com/office/drawing/2014/main" id="{C4B95F59-59FA-47C9-A6F9-FFC55532F8B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7517" y="4604591"/>
            <a:ext cx="2871379" cy="221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ector recto de flecha 11">
            <a:extLst>
              <a:ext uri="{FF2B5EF4-FFF2-40B4-BE49-F238E27FC236}">
                <a16:creationId xmlns:a16="http://schemas.microsoft.com/office/drawing/2014/main" id="{2281349C-0064-4C19-B195-A1E56F6072A4}"/>
              </a:ext>
            </a:extLst>
          </p:cNvPr>
          <p:cNvCxnSpPr>
            <a:cxnSpLocks/>
          </p:cNvCxnSpPr>
          <p:nvPr/>
        </p:nvCxnSpPr>
        <p:spPr>
          <a:xfrm>
            <a:off x="3297508" y="2576638"/>
            <a:ext cx="477098"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73150F98-CE96-4DC6-9F51-DDE004E518E2}"/>
              </a:ext>
            </a:extLst>
          </p:cNvPr>
          <p:cNvCxnSpPr>
            <a:cxnSpLocks/>
          </p:cNvCxnSpPr>
          <p:nvPr/>
        </p:nvCxnSpPr>
        <p:spPr>
          <a:xfrm flipV="1">
            <a:off x="2918692" y="5012102"/>
            <a:ext cx="630218" cy="28498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C4572346-DA1A-4614-B3CE-F85B5DDA19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45432" y="965072"/>
            <a:ext cx="2319721" cy="1837730"/>
          </a:xfrm>
          <a:prstGeom prst="rect">
            <a:avLst/>
          </a:prstGeom>
        </p:spPr>
      </p:pic>
      <p:sp>
        <p:nvSpPr>
          <p:cNvPr id="26" name="TextBox 14">
            <a:extLst>
              <a:ext uri="{FF2B5EF4-FFF2-40B4-BE49-F238E27FC236}">
                <a16:creationId xmlns:a16="http://schemas.microsoft.com/office/drawing/2014/main" id="{C8670379-6E52-425C-A756-75404A4A4403}"/>
              </a:ext>
            </a:extLst>
          </p:cNvPr>
          <p:cNvSpPr txBox="1"/>
          <p:nvPr/>
        </p:nvSpPr>
        <p:spPr>
          <a:xfrm>
            <a:off x="10413284" y="1181462"/>
            <a:ext cx="584207" cy="276999"/>
          </a:xfrm>
          <a:prstGeom prst="rect">
            <a:avLst/>
          </a:prstGeom>
          <a:solidFill>
            <a:schemeClr val="bg1"/>
          </a:solidFill>
        </p:spPr>
        <p:txBody>
          <a:bodyPr wrap="square" rtlCol="0">
            <a:spAutoFit/>
          </a:bodyPr>
          <a:ls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X-ray</a:t>
            </a:r>
          </a:p>
        </p:txBody>
      </p:sp>
      <p:cxnSp>
        <p:nvCxnSpPr>
          <p:cNvPr id="27" name="Conector recto de flecha 26">
            <a:extLst>
              <a:ext uri="{FF2B5EF4-FFF2-40B4-BE49-F238E27FC236}">
                <a16:creationId xmlns:a16="http://schemas.microsoft.com/office/drawing/2014/main" id="{3E21B4D5-6673-4A32-B655-0650798C9371}"/>
              </a:ext>
            </a:extLst>
          </p:cNvPr>
          <p:cNvCxnSpPr>
            <a:cxnSpLocks/>
          </p:cNvCxnSpPr>
          <p:nvPr/>
        </p:nvCxnSpPr>
        <p:spPr>
          <a:xfrm flipH="1">
            <a:off x="9688945" y="1998549"/>
            <a:ext cx="481197" cy="12581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29" name="Imagen 13">
            <a:extLst>
              <a:ext uri="{FF2B5EF4-FFF2-40B4-BE49-F238E27FC236}">
                <a16:creationId xmlns:a16="http://schemas.microsoft.com/office/drawing/2014/main" id="{F49B9843-8433-4BB8-87AB-E66412A0E472}"/>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40102" y="5833351"/>
            <a:ext cx="1397000" cy="94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n 17">
            <a:extLst>
              <a:ext uri="{FF2B5EF4-FFF2-40B4-BE49-F238E27FC236}">
                <a16:creationId xmlns:a16="http://schemas.microsoft.com/office/drawing/2014/main" id="{C6FD3BA2-428C-4522-931C-E6D76688DD10}"/>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437001" y="5840277"/>
            <a:ext cx="1412875" cy="95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20">
            <a:extLst>
              <a:ext uri="{FF2B5EF4-FFF2-40B4-BE49-F238E27FC236}">
                <a16:creationId xmlns:a16="http://schemas.microsoft.com/office/drawing/2014/main" id="{46B4883E-54A3-46A0-84EA-13F75B08CCB3}"/>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992287" y="5845014"/>
            <a:ext cx="1434523" cy="97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31">
            <a:extLst>
              <a:ext uri="{FF2B5EF4-FFF2-40B4-BE49-F238E27FC236}">
                <a16:creationId xmlns:a16="http://schemas.microsoft.com/office/drawing/2014/main" id="{5E73F15D-404E-493D-ADE6-C892C4F2843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51699" y="5783597"/>
            <a:ext cx="1213071" cy="1003293"/>
          </a:xfrm>
          <a:prstGeom prst="rect">
            <a:avLst/>
          </a:prstGeom>
        </p:spPr>
      </p:pic>
      <p:cxnSp>
        <p:nvCxnSpPr>
          <p:cNvPr id="36" name="Conector recto de flecha 35">
            <a:extLst>
              <a:ext uri="{FF2B5EF4-FFF2-40B4-BE49-F238E27FC236}">
                <a16:creationId xmlns:a16="http://schemas.microsoft.com/office/drawing/2014/main" id="{538886FA-B775-4C2F-854A-214686313870}"/>
              </a:ext>
            </a:extLst>
          </p:cNvPr>
          <p:cNvCxnSpPr>
            <a:cxnSpLocks/>
          </p:cNvCxnSpPr>
          <p:nvPr/>
        </p:nvCxnSpPr>
        <p:spPr>
          <a:xfrm flipH="1">
            <a:off x="8341664" y="5490865"/>
            <a:ext cx="463228" cy="24152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3" name="TextBox 14">
            <a:extLst>
              <a:ext uri="{FF2B5EF4-FFF2-40B4-BE49-F238E27FC236}">
                <a16:creationId xmlns:a16="http://schemas.microsoft.com/office/drawing/2014/main" id="{2BC4E505-4DF9-427C-917B-363BE595D05F}"/>
              </a:ext>
            </a:extLst>
          </p:cNvPr>
          <p:cNvSpPr txBox="1"/>
          <p:nvPr/>
        </p:nvSpPr>
        <p:spPr>
          <a:xfrm>
            <a:off x="481054" y="6228214"/>
            <a:ext cx="1417510" cy="523220"/>
          </a:xfrm>
          <a:prstGeom prst="rect">
            <a:avLst/>
          </a:prstGeom>
          <a:solidFill>
            <a:schemeClr val="bg1"/>
          </a:solidFill>
        </p:spPr>
        <p:txBody>
          <a:bodyPr wrap="square" rtlCol="0" anchor="ctr">
            <a:spAutoFit/>
          </a:bodyPr>
          <a:ls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t>Semi-automatic</a:t>
            </a:r>
          </a:p>
          <a:p>
            <a:pPr algn="ctr"/>
            <a:r>
              <a:rPr lang="en-US" sz="1400" b="1" dirty="0"/>
              <a:t>wire-bonding</a:t>
            </a:r>
          </a:p>
        </p:txBody>
      </p:sp>
      <p:pic>
        <p:nvPicPr>
          <p:cNvPr id="37" name="Imagen 36">
            <a:extLst>
              <a:ext uri="{FF2B5EF4-FFF2-40B4-BE49-F238E27FC236}">
                <a16:creationId xmlns:a16="http://schemas.microsoft.com/office/drawing/2014/main" id="{811D48C4-7110-43DB-A10B-D9820D1B30F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090583" y="937943"/>
            <a:ext cx="1079706" cy="453476"/>
          </a:xfrm>
          <a:prstGeom prst="rect">
            <a:avLst/>
          </a:prstGeom>
        </p:spPr>
      </p:pic>
    </p:spTree>
    <p:extLst>
      <p:ext uri="{BB962C8B-B14F-4D97-AF65-F5344CB8AC3E}">
        <p14:creationId xmlns:p14="http://schemas.microsoft.com/office/powerpoint/2010/main" val="2878899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A222-8260-EE62-2298-AB792544F0A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36D81668-4043-F67B-265E-2DDF1B0BED8D}"/>
              </a:ext>
            </a:extLst>
          </p:cNvPr>
          <p:cNvSpPr txBox="1"/>
          <p:nvPr/>
        </p:nvSpPr>
        <p:spPr>
          <a:xfrm>
            <a:off x="237131" y="988019"/>
            <a:ext cx="5304629" cy="860232"/>
          </a:xfrm>
          <a:prstGeom prst="rect">
            <a:avLst/>
          </a:prstGeom>
          <a:noFill/>
        </p:spPr>
        <p:txBody>
          <a:bodyPr wrap="square" lIns="0" tIns="0" rIns="0" bIns="0" numCol="1" spcCol="504000" rtlCol="0" anchor="t" anchorCtr="0">
            <a:noAutofit/>
          </a:bodyPr>
          <a:lstStyle/>
          <a:p>
            <a:pPr marL="342900" indent="-342900" algn="just">
              <a:lnSpc>
                <a:spcPct val="120000"/>
              </a:lnSpc>
              <a:buClr>
                <a:srgbClr val="005CFF"/>
              </a:buClr>
              <a:buSzPct val="130000"/>
              <a:buFont typeface="Arial" panose="020B0604020202020204" pitchFamily="34" charset="0"/>
              <a:buChar char="•"/>
            </a:pPr>
            <a:r>
              <a:rPr lang="en-US" sz="1600" dirty="0">
                <a:solidFill>
                  <a:schemeClr val="tx2"/>
                </a:solidFill>
                <a:latin typeface="Arial"/>
                <a:cs typeface="Arial"/>
              </a:rPr>
              <a:t>CROC simulation models &amp; ETROC testing  (ASICs)</a:t>
            </a:r>
          </a:p>
          <a:p>
            <a:pPr marL="342900" indent="-342900" algn="just">
              <a:lnSpc>
                <a:spcPct val="120000"/>
              </a:lnSpc>
              <a:buClr>
                <a:srgbClr val="005CFF"/>
              </a:buClr>
              <a:buSzPct val="130000"/>
              <a:buFont typeface="Arial" panose="020B0604020202020204" pitchFamily="34" charset="0"/>
              <a:buChar char="•"/>
            </a:pPr>
            <a:r>
              <a:rPr lang="en-US" sz="1600" dirty="0">
                <a:solidFill>
                  <a:schemeClr val="tx2"/>
                </a:solidFill>
                <a:latin typeface="Arial"/>
                <a:cs typeface="Arial"/>
              </a:rPr>
              <a:t>CMS Pixel &amp; ETL System prototyping &amp; EMC</a:t>
            </a:r>
          </a:p>
          <a:p>
            <a:pPr algn="just">
              <a:lnSpc>
                <a:spcPct val="120000"/>
              </a:lnSpc>
              <a:spcBef>
                <a:spcPts val="400"/>
              </a:spcBef>
            </a:pPr>
            <a:endParaRPr lang="en-US" sz="2000" dirty="0">
              <a:solidFill>
                <a:schemeClr val="tx2"/>
              </a:solidFill>
              <a:latin typeface="Arial"/>
              <a:cs typeface="Arial"/>
            </a:endParaRPr>
          </a:p>
        </p:txBody>
      </p:sp>
      <p:sp>
        <p:nvSpPr>
          <p:cNvPr id="6" name="Título 5">
            <a:extLst>
              <a:ext uri="{FF2B5EF4-FFF2-40B4-BE49-F238E27FC236}">
                <a16:creationId xmlns:a16="http://schemas.microsoft.com/office/drawing/2014/main" id="{D5549DAE-DD11-47B3-8BAD-EF049E96A11C}"/>
              </a:ext>
            </a:extLst>
          </p:cNvPr>
          <p:cNvSpPr>
            <a:spLocks noGrp="1"/>
          </p:cNvSpPr>
          <p:nvPr>
            <p:ph type="title"/>
          </p:nvPr>
        </p:nvSpPr>
        <p:spPr>
          <a:xfrm>
            <a:off x="174080" y="129832"/>
            <a:ext cx="10515600" cy="649055"/>
          </a:xfrm>
        </p:spPr>
        <p:txBody>
          <a:bodyPr>
            <a:normAutofit fontScale="90000"/>
          </a:bodyPr>
          <a:lstStyle/>
          <a:p>
            <a:r>
              <a:rPr lang="en-US" dirty="0"/>
              <a:t>FE, HDI, EMC, Serial Power</a:t>
            </a:r>
          </a:p>
        </p:txBody>
      </p:sp>
      <p:pic>
        <p:nvPicPr>
          <p:cNvPr id="4" name="Imagen 3">
            <a:extLst>
              <a:ext uri="{FF2B5EF4-FFF2-40B4-BE49-F238E27FC236}">
                <a16:creationId xmlns:a16="http://schemas.microsoft.com/office/drawing/2014/main" id="{D60F5FE4-FD5F-24A1-994E-25CE67DDF76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577113" y="3950112"/>
            <a:ext cx="5342809" cy="2726536"/>
          </a:xfrm>
          <a:prstGeom prst="rect">
            <a:avLst/>
          </a:prstGeom>
        </p:spPr>
      </p:pic>
      <p:pic>
        <p:nvPicPr>
          <p:cNvPr id="8" name="Imagen 7">
            <a:extLst>
              <a:ext uri="{FF2B5EF4-FFF2-40B4-BE49-F238E27FC236}">
                <a16:creationId xmlns:a16="http://schemas.microsoft.com/office/drawing/2014/main" id="{AE6B3A8D-68AA-0BE8-EAAD-357421DF0F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49" y="2057383"/>
            <a:ext cx="6474464" cy="2743168"/>
          </a:xfrm>
          <a:prstGeom prst="rect">
            <a:avLst/>
          </a:prstGeom>
        </p:spPr>
      </p:pic>
      <p:sp>
        <p:nvSpPr>
          <p:cNvPr id="10" name="Rectángulo 9">
            <a:extLst>
              <a:ext uri="{FF2B5EF4-FFF2-40B4-BE49-F238E27FC236}">
                <a16:creationId xmlns:a16="http://schemas.microsoft.com/office/drawing/2014/main" id="{E7628400-B2D4-71B8-6A5F-068370FE3C03}"/>
              </a:ext>
            </a:extLst>
          </p:cNvPr>
          <p:cNvSpPr/>
          <p:nvPr/>
        </p:nvSpPr>
        <p:spPr>
          <a:xfrm>
            <a:off x="418441" y="1496969"/>
            <a:ext cx="4477434" cy="584775"/>
          </a:xfrm>
          <a:prstGeom prst="rect">
            <a:avLst/>
          </a:prstGeom>
        </p:spPr>
        <p:txBody>
          <a:bodyPr wrap="square">
            <a:spAutoFit/>
          </a:bodyPr>
          <a:lstStyle/>
          <a:p>
            <a:pPr algn="ctr"/>
            <a:r>
              <a:rPr lang="en-US" sz="1600" b="1" u="sng" dirty="0">
                <a:solidFill>
                  <a:schemeClr val="tx2">
                    <a:lumMod val="75000"/>
                  </a:schemeClr>
                </a:solidFill>
              </a:rPr>
              <a:t>Parasitic layout inductance effects. </a:t>
            </a:r>
          </a:p>
          <a:p>
            <a:pPr algn="ctr"/>
            <a:r>
              <a:rPr lang="en-US" sz="1600" b="1" u="sng" dirty="0">
                <a:solidFill>
                  <a:schemeClr val="tx2">
                    <a:lumMod val="75000"/>
                  </a:schemeClr>
                </a:solidFill>
              </a:rPr>
              <a:t>Output transient response – CROC simulation</a:t>
            </a:r>
          </a:p>
        </p:txBody>
      </p:sp>
      <p:pic>
        <p:nvPicPr>
          <p:cNvPr id="11" name="Imagen 10">
            <a:extLst>
              <a:ext uri="{FF2B5EF4-FFF2-40B4-BE49-F238E27FC236}">
                <a16:creationId xmlns:a16="http://schemas.microsoft.com/office/drawing/2014/main" id="{354E696A-3A06-D87C-AFEA-28D787F049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1544" y="4832455"/>
            <a:ext cx="3266360" cy="1827137"/>
          </a:xfrm>
          <a:prstGeom prst="rect">
            <a:avLst/>
          </a:prstGeom>
        </p:spPr>
      </p:pic>
      <p:pic>
        <p:nvPicPr>
          <p:cNvPr id="14" name="Imagen 13">
            <a:extLst>
              <a:ext uri="{FF2B5EF4-FFF2-40B4-BE49-F238E27FC236}">
                <a16:creationId xmlns:a16="http://schemas.microsoft.com/office/drawing/2014/main" id="{0E3EDB04-2453-E7FF-39E6-695F62299F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08834" y="978422"/>
            <a:ext cx="5480517" cy="2722632"/>
          </a:xfrm>
          <a:prstGeom prst="rect">
            <a:avLst/>
          </a:prstGeom>
        </p:spPr>
      </p:pic>
      <p:sp>
        <p:nvSpPr>
          <p:cNvPr id="15" name="Rectángulo 14">
            <a:extLst>
              <a:ext uri="{FF2B5EF4-FFF2-40B4-BE49-F238E27FC236}">
                <a16:creationId xmlns:a16="http://schemas.microsoft.com/office/drawing/2014/main" id="{2EF5ED56-BD8C-86D5-BC09-C5B95FBACD6A}"/>
              </a:ext>
            </a:extLst>
          </p:cNvPr>
          <p:cNvSpPr/>
          <p:nvPr/>
        </p:nvSpPr>
        <p:spPr>
          <a:xfrm>
            <a:off x="8040216" y="2314096"/>
            <a:ext cx="3362203" cy="338554"/>
          </a:xfrm>
          <a:prstGeom prst="rect">
            <a:avLst/>
          </a:prstGeom>
        </p:spPr>
        <p:txBody>
          <a:bodyPr wrap="square">
            <a:spAutoFit/>
          </a:bodyPr>
          <a:lstStyle/>
          <a:p>
            <a:pPr algn="ctr"/>
            <a:r>
              <a:rPr lang="en-US" sz="1600" b="1" i="1" u="sng" dirty="0">
                <a:solidFill>
                  <a:srgbClr val="FF0000"/>
                </a:solidFill>
              </a:rPr>
              <a:t>Power dissipation  - HDI 1x2 CROC</a:t>
            </a:r>
          </a:p>
        </p:txBody>
      </p:sp>
      <p:sp>
        <p:nvSpPr>
          <p:cNvPr id="23" name="Rectángulo 22">
            <a:extLst>
              <a:ext uri="{FF2B5EF4-FFF2-40B4-BE49-F238E27FC236}">
                <a16:creationId xmlns:a16="http://schemas.microsoft.com/office/drawing/2014/main" id="{A40A17E1-4C68-50E6-DDF1-0B3D536287BB}"/>
              </a:ext>
            </a:extLst>
          </p:cNvPr>
          <p:cNvSpPr/>
          <p:nvPr/>
        </p:nvSpPr>
        <p:spPr>
          <a:xfrm>
            <a:off x="9453597" y="4376102"/>
            <a:ext cx="2472166" cy="338554"/>
          </a:xfrm>
          <a:prstGeom prst="rect">
            <a:avLst/>
          </a:prstGeom>
        </p:spPr>
        <p:txBody>
          <a:bodyPr wrap="square">
            <a:spAutoFit/>
          </a:bodyPr>
          <a:lstStyle/>
          <a:p>
            <a:pPr algn="ctr"/>
            <a:r>
              <a:rPr lang="en-US" sz="1600" b="1" u="sng" dirty="0">
                <a:solidFill>
                  <a:srgbClr val="FF0000"/>
                </a:solidFill>
                <a:highlight>
                  <a:srgbClr val="FFFF00"/>
                </a:highlight>
              </a:rPr>
              <a:t>EMC test at -20ºC - CROC</a:t>
            </a:r>
          </a:p>
        </p:txBody>
      </p:sp>
      <p:pic>
        <p:nvPicPr>
          <p:cNvPr id="30" name="Imagen 29">
            <a:extLst>
              <a:ext uri="{FF2B5EF4-FFF2-40B4-BE49-F238E27FC236}">
                <a16:creationId xmlns:a16="http://schemas.microsoft.com/office/drawing/2014/main" id="{DFBD5B8A-B37B-436E-B63E-68B31565142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82207" y="947655"/>
            <a:ext cx="1079706" cy="453476"/>
          </a:xfrm>
          <a:prstGeom prst="rect">
            <a:avLst/>
          </a:prstGeom>
        </p:spPr>
      </p:pic>
      <p:pic>
        <p:nvPicPr>
          <p:cNvPr id="31" name="Imagen 30">
            <a:extLst>
              <a:ext uri="{FF2B5EF4-FFF2-40B4-BE49-F238E27FC236}">
                <a16:creationId xmlns:a16="http://schemas.microsoft.com/office/drawing/2014/main" id="{889C7AB5-AE55-4966-80FF-10391A5180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46164" y="1438935"/>
            <a:ext cx="915749" cy="699355"/>
          </a:xfrm>
          <a:prstGeom prst="rect">
            <a:avLst/>
          </a:prstGeom>
        </p:spPr>
      </p:pic>
    </p:spTree>
    <p:extLst>
      <p:ext uri="{BB962C8B-B14F-4D97-AF65-F5344CB8AC3E}">
        <p14:creationId xmlns:p14="http://schemas.microsoft.com/office/powerpoint/2010/main" val="3286048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23F990B-853F-4C20-8B2F-CDB4249C5E6F}"/>
              </a:ext>
            </a:extLst>
          </p:cNvPr>
          <p:cNvSpPr>
            <a:spLocks noGrp="1"/>
          </p:cNvSpPr>
          <p:nvPr>
            <p:ph sz="half" idx="2"/>
          </p:nvPr>
        </p:nvSpPr>
        <p:spPr>
          <a:xfrm>
            <a:off x="174080" y="979488"/>
            <a:ext cx="6768752" cy="5580062"/>
          </a:xfrm>
        </p:spPr>
        <p:txBody>
          <a:bodyPr/>
          <a:lstStyle/>
          <a:p>
            <a:pPr marL="0" indent="0">
              <a:buNone/>
            </a:pPr>
            <a:r>
              <a:rPr lang="es-ES" b="1" dirty="0" err="1"/>
              <a:t>Aknowledgement</a:t>
            </a:r>
            <a:endParaRPr lang="es-ES" b="1" dirty="0"/>
          </a:p>
          <a:p>
            <a:r>
              <a:rPr lang="es-ES" dirty="0" err="1"/>
              <a:t>This</a:t>
            </a:r>
            <a:r>
              <a:rPr lang="es-ES" dirty="0"/>
              <a:t> </a:t>
            </a:r>
            <a:r>
              <a:rPr lang="es-ES" dirty="0" err="1"/>
              <a:t>is</a:t>
            </a:r>
            <a:r>
              <a:rPr lang="es-ES" dirty="0"/>
              <a:t> a </a:t>
            </a:r>
            <a:r>
              <a:rPr lang="es-ES" dirty="0" err="1"/>
              <a:t>presentation</a:t>
            </a:r>
            <a:r>
              <a:rPr lang="es-ES" dirty="0"/>
              <a:t> </a:t>
            </a:r>
            <a:r>
              <a:rPr lang="es-ES" dirty="0" err="1"/>
              <a:t>made</a:t>
            </a:r>
            <a:r>
              <a:rPr lang="es-ES" dirty="0"/>
              <a:t> </a:t>
            </a:r>
            <a:r>
              <a:rPr lang="es-ES" dirty="0" err="1"/>
              <a:t>of</a:t>
            </a:r>
            <a:r>
              <a:rPr lang="es-ES" dirty="0"/>
              <a:t> </a:t>
            </a:r>
            <a:r>
              <a:rPr lang="es-ES" dirty="0" err="1"/>
              <a:t>many</a:t>
            </a:r>
            <a:r>
              <a:rPr lang="es-ES" dirty="0"/>
              <a:t> </a:t>
            </a:r>
            <a:r>
              <a:rPr lang="es-ES" dirty="0" err="1"/>
              <a:t>contributions</a:t>
            </a:r>
            <a:r>
              <a:rPr lang="es-ES" dirty="0"/>
              <a:t>. </a:t>
            </a:r>
            <a:r>
              <a:rPr lang="es-ES" dirty="0" err="1"/>
              <a:t>Warm</a:t>
            </a:r>
            <a:r>
              <a:rPr lang="es-ES" dirty="0"/>
              <a:t> </a:t>
            </a:r>
            <a:r>
              <a:rPr lang="es-ES" dirty="0" err="1"/>
              <a:t>thanks</a:t>
            </a:r>
            <a:r>
              <a:rPr lang="es-ES" dirty="0"/>
              <a:t> </a:t>
            </a:r>
            <a:r>
              <a:rPr lang="es-ES" dirty="0" err="1"/>
              <a:t>to</a:t>
            </a:r>
            <a:r>
              <a:rPr lang="es-ES" dirty="0"/>
              <a:t>:</a:t>
            </a:r>
          </a:p>
          <a:p>
            <a:pPr lvl="1"/>
            <a:r>
              <a:rPr lang="es-ES" dirty="0"/>
              <a:t>Cristina Fernández Bedoya, Ignacio Redondo</a:t>
            </a:r>
          </a:p>
          <a:p>
            <a:pPr lvl="1"/>
            <a:r>
              <a:rPr lang="es-ES" dirty="0" err="1"/>
              <a:t>Sebastian</a:t>
            </a:r>
            <a:r>
              <a:rPr lang="es-ES" dirty="0"/>
              <a:t> </a:t>
            </a:r>
            <a:r>
              <a:rPr lang="es-ES" dirty="0" err="1"/>
              <a:t>Grinstein</a:t>
            </a:r>
            <a:r>
              <a:rPr lang="es-ES" dirty="0"/>
              <a:t>, Stefano </a:t>
            </a:r>
            <a:r>
              <a:rPr lang="es-ES" dirty="0" err="1"/>
              <a:t>Terzo</a:t>
            </a:r>
            <a:endParaRPr lang="es-ES" dirty="0"/>
          </a:p>
          <a:p>
            <a:pPr lvl="1"/>
            <a:r>
              <a:rPr lang="es-ES" dirty="0"/>
              <a:t>Carlos Lacasta, Fernando Martínez, Arantxa Ruíz</a:t>
            </a:r>
          </a:p>
          <a:p>
            <a:pPr lvl="1"/>
            <a:r>
              <a:rPr lang="es-ES" dirty="0"/>
              <a:t>Gervasio Gómez</a:t>
            </a:r>
          </a:p>
          <a:p>
            <a:pPr lvl="1"/>
            <a:r>
              <a:rPr lang="es-ES" dirty="0"/>
              <a:t>Santiago Folgueras</a:t>
            </a:r>
          </a:p>
          <a:p>
            <a:pPr lvl="1"/>
            <a:r>
              <a:rPr lang="es-ES" dirty="0"/>
              <a:t>Miguel </a:t>
            </a:r>
            <a:r>
              <a:rPr lang="es-ES" dirty="0" err="1"/>
              <a:t>Ullán</a:t>
            </a:r>
            <a:r>
              <a:rPr lang="es-ES" dirty="0"/>
              <a:t>, Salvador Hidalgo, Giulio Pellegrini</a:t>
            </a:r>
          </a:p>
          <a:p>
            <a:pPr lvl="1"/>
            <a:r>
              <a:rPr lang="es-ES" dirty="0"/>
              <a:t>Abraham Gallas</a:t>
            </a:r>
          </a:p>
          <a:p>
            <a:pPr lvl="1"/>
            <a:r>
              <a:rPr lang="es-ES" dirty="0"/>
              <a:t>Eugeni </a:t>
            </a:r>
            <a:r>
              <a:rPr lang="es-ES" dirty="0" err="1"/>
              <a:t>Graugés</a:t>
            </a:r>
            <a:endParaRPr lang="es-ES" dirty="0"/>
          </a:p>
          <a:p>
            <a:pPr lvl="1"/>
            <a:r>
              <a:rPr lang="es-ES" dirty="0"/>
              <a:t>Diego Martínez Santos</a:t>
            </a:r>
          </a:p>
          <a:p>
            <a:pPr lvl="1"/>
            <a:r>
              <a:rPr lang="es-ES" dirty="0"/>
              <a:t>Xavier </a:t>
            </a:r>
            <a:r>
              <a:rPr lang="es-ES" dirty="0" err="1"/>
              <a:t>Vilasís</a:t>
            </a:r>
            <a:endParaRPr lang="es-ES" dirty="0"/>
          </a:p>
        </p:txBody>
      </p:sp>
      <p:sp>
        <p:nvSpPr>
          <p:cNvPr id="8" name="Título 7">
            <a:extLst>
              <a:ext uri="{FF2B5EF4-FFF2-40B4-BE49-F238E27FC236}">
                <a16:creationId xmlns:a16="http://schemas.microsoft.com/office/drawing/2014/main" id="{DA32C65A-8B55-4F57-B772-D747DBFC08A8}"/>
              </a:ext>
            </a:extLst>
          </p:cNvPr>
          <p:cNvSpPr>
            <a:spLocks noGrp="1"/>
          </p:cNvSpPr>
          <p:nvPr>
            <p:ph type="title"/>
          </p:nvPr>
        </p:nvSpPr>
        <p:spPr/>
        <p:txBody>
          <a:bodyPr/>
          <a:lstStyle/>
          <a:p>
            <a:endParaRPr lang="es-ES"/>
          </a:p>
        </p:txBody>
      </p:sp>
      <p:sp>
        <p:nvSpPr>
          <p:cNvPr id="6" name="Marcador de texto 5">
            <a:extLst>
              <a:ext uri="{FF2B5EF4-FFF2-40B4-BE49-F238E27FC236}">
                <a16:creationId xmlns:a16="http://schemas.microsoft.com/office/drawing/2014/main" id="{15346E5E-C4C5-4EBD-85A6-FAF58E03551B}"/>
              </a:ext>
            </a:extLst>
          </p:cNvPr>
          <p:cNvSpPr>
            <a:spLocks noGrp="1"/>
          </p:cNvSpPr>
          <p:nvPr>
            <p:ph type="body" sz="quarter" idx="10"/>
          </p:nvPr>
        </p:nvSpPr>
        <p:spPr>
          <a:xfrm>
            <a:off x="7248128" y="979488"/>
            <a:ext cx="4608910" cy="5580062"/>
          </a:xfrm>
        </p:spPr>
        <p:txBody>
          <a:bodyPr/>
          <a:lstStyle/>
          <a:p>
            <a:pPr marL="0" indent="0">
              <a:buNone/>
            </a:pPr>
            <a:r>
              <a:rPr lang="es-ES" b="1" dirty="0" err="1"/>
              <a:t>Disclaimer</a:t>
            </a:r>
            <a:r>
              <a:rPr lang="es-ES" b="1" dirty="0"/>
              <a:t>:</a:t>
            </a:r>
          </a:p>
          <a:p>
            <a:r>
              <a:rPr lang="es-ES" dirty="0" err="1"/>
              <a:t>Only</a:t>
            </a:r>
            <a:r>
              <a:rPr lang="es-ES" dirty="0"/>
              <a:t> </a:t>
            </a:r>
            <a:r>
              <a:rPr lang="es-ES" dirty="0" err="1"/>
              <a:t>detectors</a:t>
            </a:r>
            <a:r>
              <a:rPr lang="es-ES" dirty="0"/>
              <a:t>, no </a:t>
            </a:r>
            <a:r>
              <a:rPr lang="es-ES" dirty="0" err="1"/>
              <a:t>magnets</a:t>
            </a:r>
            <a:r>
              <a:rPr lang="es-ES" dirty="0"/>
              <a:t>, </a:t>
            </a:r>
            <a:r>
              <a:rPr lang="es-ES" dirty="0" err="1"/>
              <a:t>nor</a:t>
            </a:r>
            <a:r>
              <a:rPr lang="es-ES" dirty="0"/>
              <a:t> </a:t>
            </a:r>
            <a:r>
              <a:rPr lang="es-ES" dirty="0" err="1"/>
              <a:t>accelerator</a:t>
            </a:r>
            <a:endParaRPr lang="es-ES" dirty="0"/>
          </a:p>
          <a:p>
            <a:r>
              <a:rPr lang="es-ES" dirty="0" err="1"/>
              <a:t>Almost</a:t>
            </a:r>
            <a:r>
              <a:rPr lang="es-ES" dirty="0"/>
              <a:t> no Real Time </a:t>
            </a:r>
            <a:r>
              <a:rPr lang="es-ES" dirty="0" err="1"/>
              <a:t>Analysis</a:t>
            </a:r>
            <a:endParaRPr lang="es-ES" dirty="0"/>
          </a:p>
          <a:p>
            <a:r>
              <a:rPr lang="es-ES" dirty="0"/>
              <a:t>No personal </a:t>
            </a:r>
            <a:r>
              <a:rPr lang="es-ES" dirty="0" err="1"/>
              <a:t>names</a:t>
            </a:r>
            <a:endParaRPr lang="es-ES" dirty="0"/>
          </a:p>
          <a:p>
            <a:pPr lvl="1"/>
            <a:endParaRPr lang="es-ES" dirty="0"/>
          </a:p>
          <a:p>
            <a:pPr lvl="1"/>
            <a:endParaRPr lang="es-ES" dirty="0"/>
          </a:p>
          <a:p>
            <a:pPr marL="0" indent="0">
              <a:buNone/>
            </a:pPr>
            <a:r>
              <a:rPr lang="es-ES" b="1" dirty="0" err="1"/>
              <a:t>Apologies</a:t>
            </a:r>
            <a:r>
              <a:rPr lang="es-ES" b="1" dirty="0"/>
              <a:t>:</a:t>
            </a:r>
          </a:p>
          <a:p>
            <a:r>
              <a:rPr lang="es-ES" dirty="0" err="1"/>
              <a:t>It</a:t>
            </a:r>
            <a:r>
              <a:rPr lang="es-ES" dirty="0"/>
              <a:t> </a:t>
            </a:r>
            <a:r>
              <a:rPr lang="es-ES" dirty="0" err="1"/>
              <a:t>is</a:t>
            </a:r>
            <a:r>
              <a:rPr lang="es-ES" dirty="0"/>
              <a:t> </a:t>
            </a:r>
            <a:r>
              <a:rPr lang="es-ES" dirty="0" err="1"/>
              <a:t>almost</a:t>
            </a:r>
            <a:r>
              <a:rPr lang="es-ES" dirty="0"/>
              <a:t> </a:t>
            </a:r>
            <a:r>
              <a:rPr lang="es-ES" dirty="0" err="1"/>
              <a:t>impossible</a:t>
            </a:r>
            <a:r>
              <a:rPr lang="es-ES" dirty="0"/>
              <a:t> </a:t>
            </a:r>
            <a:r>
              <a:rPr lang="es-ES" dirty="0" err="1"/>
              <a:t>to</a:t>
            </a:r>
            <a:r>
              <a:rPr lang="es-ES" dirty="0"/>
              <a:t> </a:t>
            </a:r>
            <a:r>
              <a:rPr lang="es-ES" dirty="0" err="1"/>
              <a:t>present</a:t>
            </a:r>
            <a:r>
              <a:rPr lang="es-ES" dirty="0"/>
              <a:t> </a:t>
            </a:r>
            <a:r>
              <a:rPr lang="es-ES" dirty="0" err="1"/>
              <a:t>every</a:t>
            </a:r>
            <a:r>
              <a:rPr lang="es-ES" dirty="0"/>
              <a:t> </a:t>
            </a:r>
            <a:r>
              <a:rPr lang="es-ES" dirty="0" err="1"/>
              <a:t>contribution</a:t>
            </a:r>
            <a:endParaRPr lang="es-ES" dirty="0"/>
          </a:p>
          <a:p>
            <a:r>
              <a:rPr lang="es-ES" dirty="0" err="1"/>
              <a:t>Apologies</a:t>
            </a:r>
            <a:r>
              <a:rPr lang="es-ES" dirty="0"/>
              <a:t> </a:t>
            </a:r>
            <a:r>
              <a:rPr lang="es-ES" dirty="0" err="1"/>
              <a:t>for</a:t>
            </a:r>
            <a:r>
              <a:rPr lang="es-ES" dirty="0"/>
              <a:t> </a:t>
            </a:r>
            <a:r>
              <a:rPr lang="es-ES" dirty="0" err="1"/>
              <a:t>the</a:t>
            </a:r>
            <a:r>
              <a:rPr lang="es-ES" dirty="0"/>
              <a:t> </a:t>
            </a:r>
            <a:r>
              <a:rPr lang="es-ES" dirty="0" err="1"/>
              <a:t>missing</a:t>
            </a:r>
            <a:r>
              <a:rPr lang="es-ES" dirty="0"/>
              <a:t> </a:t>
            </a:r>
            <a:r>
              <a:rPr lang="es-ES" dirty="0" err="1"/>
              <a:t>parts</a:t>
            </a:r>
            <a:endParaRPr lang="es-ES" dirty="0"/>
          </a:p>
          <a:p>
            <a:pPr marL="0" indent="0">
              <a:buNone/>
            </a:pPr>
            <a:endParaRPr lang="es-ES" b="1" dirty="0"/>
          </a:p>
        </p:txBody>
      </p:sp>
    </p:spTree>
    <p:extLst>
      <p:ext uri="{BB962C8B-B14F-4D97-AF65-F5344CB8AC3E}">
        <p14:creationId xmlns:p14="http://schemas.microsoft.com/office/powerpoint/2010/main" val="3876174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353AC85-5139-4298-B405-9C4A4D3B4D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2727" y="3758147"/>
            <a:ext cx="6449778" cy="2925361"/>
          </a:xfrm>
          <a:prstGeom prst="rect">
            <a:avLst/>
          </a:prstGeom>
        </p:spPr>
      </p:pic>
      <p:sp>
        <p:nvSpPr>
          <p:cNvPr id="3" name="Marcador de contenido 2">
            <a:extLst>
              <a:ext uri="{FF2B5EF4-FFF2-40B4-BE49-F238E27FC236}">
                <a16:creationId xmlns:a16="http://schemas.microsoft.com/office/drawing/2014/main" id="{E1794792-EC39-4837-9C08-8CF60CDADDFC}"/>
              </a:ext>
            </a:extLst>
          </p:cNvPr>
          <p:cNvSpPr>
            <a:spLocks noGrp="1"/>
          </p:cNvSpPr>
          <p:nvPr>
            <p:ph sz="half" idx="2"/>
          </p:nvPr>
        </p:nvSpPr>
        <p:spPr>
          <a:xfrm>
            <a:off x="407989" y="979488"/>
            <a:ext cx="7344196" cy="5580062"/>
          </a:xfrm>
        </p:spPr>
        <p:txBody>
          <a:bodyPr>
            <a:normAutofit/>
          </a:bodyPr>
          <a:lstStyle/>
          <a:p>
            <a:r>
              <a:rPr lang="en-US" sz="2000" dirty="0"/>
              <a:t>Optimization of the Carbon dose to improve the radiation tolerance</a:t>
            </a:r>
          </a:p>
          <a:p>
            <a:r>
              <a:rPr lang="en-US" sz="2000" dirty="0"/>
              <a:t>Carbonated LGAD matching final sensor specifications for ETL manufactured at IMB-CNM</a:t>
            </a:r>
          </a:p>
          <a:p>
            <a:r>
              <a:rPr lang="en-US" sz="2000" dirty="0"/>
              <a:t>Full characterization carried out with Radioactive source and SPS test beam at CERN</a:t>
            </a:r>
          </a:p>
          <a:p>
            <a:r>
              <a:rPr lang="en-US" sz="2000" dirty="0"/>
              <a:t>Compliant with performance and ration tolerance requirements for the ETL</a:t>
            </a:r>
          </a:p>
          <a:p>
            <a:pPr lvl="1"/>
            <a:r>
              <a:rPr lang="en-US" sz="1800" dirty="0"/>
              <a:t>Q&gt;8fC and </a:t>
            </a:r>
            <a:r>
              <a:rPr lang="el-GR" sz="1800" dirty="0"/>
              <a:t>σ</a:t>
            </a:r>
            <a:r>
              <a:rPr lang="en-US" sz="1800" baseline="-25000" dirty="0"/>
              <a:t>t</a:t>
            </a:r>
            <a:r>
              <a:rPr lang="en-US" sz="1800" dirty="0"/>
              <a:t>&lt;50 </a:t>
            </a:r>
            <a:r>
              <a:rPr lang="en-US" sz="1800" dirty="0" err="1"/>
              <a:t>ps</a:t>
            </a:r>
            <a:r>
              <a:rPr lang="en-US" sz="1800" dirty="0"/>
              <a:t> @ f = 1.5x10</a:t>
            </a:r>
            <a:r>
              <a:rPr lang="en-US" sz="1800" baseline="30000" dirty="0"/>
              <a:t>15</a:t>
            </a:r>
            <a:r>
              <a:rPr lang="en-US" sz="1800" dirty="0"/>
              <a:t> </a:t>
            </a:r>
            <a:r>
              <a:rPr lang="en-US" sz="1800" dirty="0" err="1"/>
              <a:t>neq</a:t>
            </a:r>
            <a:r>
              <a:rPr lang="en-US" sz="1800" dirty="0"/>
              <a:t>/cm</a:t>
            </a:r>
            <a:r>
              <a:rPr lang="en-US" sz="1800" baseline="30000" dirty="0"/>
              <a:t>2</a:t>
            </a:r>
            <a:r>
              <a:rPr lang="en-US" sz="1800" dirty="0"/>
              <a:t>  </a:t>
            </a:r>
          </a:p>
          <a:p>
            <a:endParaRPr lang="es-ES" sz="2000" dirty="0"/>
          </a:p>
        </p:txBody>
      </p:sp>
      <p:sp>
        <p:nvSpPr>
          <p:cNvPr id="2" name="Título 1">
            <a:extLst>
              <a:ext uri="{FF2B5EF4-FFF2-40B4-BE49-F238E27FC236}">
                <a16:creationId xmlns:a16="http://schemas.microsoft.com/office/drawing/2014/main" id="{0E0BAFBF-EB5F-4CB8-B273-E7A52AF4DBD3}"/>
              </a:ext>
            </a:extLst>
          </p:cNvPr>
          <p:cNvSpPr>
            <a:spLocks noGrp="1"/>
          </p:cNvSpPr>
          <p:nvPr>
            <p:ph type="title"/>
          </p:nvPr>
        </p:nvSpPr>
        <p:spPr>
          <a:xfrm>
            <a:off x="174080" y="129832"/>
            <a:ext cx="10515600" cy="649055"/>
          </a:xfrm>
        </p:spPr>
        <p:txBody>
          <a:bodyPr>
            <a:normAutofit fontScale="90000"/>
          </a:bodyPr>
          <a:lstStyle/>
          <a:p>
            <a:r>
              <a:rPr lang="en-US"/>
              <a:t>CMS ETL: LGAD sensor R&amp;D</a:t>
            </a:r>
            <a:endParaRPr lang="en-US" dirty="0"/>
          </a:p>
        </p:txBody>
      </p:sp>
      <p:sp>
        <p:nvSpPr>
          <p:cNvPr id="4" name="Marcador de contenido 2">
            <a:extLst>
              <a:ext uri="{FF2B5EF4-FFF2-40B4-BE49-F238E27FC236}">
                <a16:creationId xmlns:a16="http://schemas.microsoft.com/office/drawing/2014/main" id="{7FC84B2E-A144-43A7-8C8B-47354A56F6B5}"/>
              </a:ext>
            </a:extLst>
          </p:cNvPr>
          <p:cNvSpPr txBox="1">
            <a:spLocks/>
          </p:cNvSpPr>
          <p:nvPr/>
        </p:nvSpPr>
        <p:spPr>
          <a:xfrm>
            <a:off x="490902" y="938949"/>
            <a:ext cx="7765337" cy="3210131"/>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7030A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p:txBody>
      </p:sp>
      <p:pic>
        <p:nvPicPr>
          <p:cNvPr id="2053" name="Picture 3">
            <a:extLst>
              <a:ext uri="{FF2B5EF4-FFF2-40B4-BE49-F238E27FC236}">
                <a16:creationId xmlns:a16="http://schemas.microsoft.com/office/drawing/2014/main" id="{8A437E51-65A8-4E5D-97D8-F493FFF00C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761" y="4149080"/>
            <a:ext cx="2711777" cy="256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B06D0522-924C-47D8-9B18-73C8F16B1147}"/>
              </a:ext>
            </a:extLst>
          </p:cNvPr>
          <p:cNvPicPr>
            <a:picLocks noChangeAspect="1"/>
          </p:cNvPicPr>
          <p:nvPr/>
        </p:nvPicPr>
        <p:blipFill>
          <a:blip r:embed="rId4"/>
          <a:stretch>
            <a:fillRect/>
          </a:stretch>
        </p:blipFill>
        <p:spPr>
          <a:xfrm>
            <a:off x="8033094" y="1216900"/>
            <a:ext cx="3444859" cy="2900936"/>
          </a:xfrm>
          <a:prstGeom prst="rect">
            <a:avLst/>
          </a:prstGeom>
        </p:spPr>
      </p:pic>
      <p:pic>
        <p:nvPicPr>
          <p:cNvPr id="8" name="Imagen 7">
            <a:extLst>
              <a:ext uri="{FF2B5EF4-FFF2-40B4-BE49-F238E27FC236}">
                <a16:creationId xmlns:a16="http://schemas.microsoft.com/office/drawing/2014/main" id="{6967FE20-7EFA-4FDB-AF3A-014FDC04B8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43120" y="979488"/>
            <a:ext cx="1127448" cy="315059"/>
          </a:xfrm>
          <a:prstGeom prst="rect">
            <a:avLst/>
          </a:prstGeom>
        </p:spPr>
      </p:pic>
    </p:spTree>
    <p:extLst>
      <p:ext uri="{BB962C8B-B14F-4D97-AF65-F5344CB8AC3E}">
        <p14:creationId xmlns:p14="http://schemas.microsoft.com/office/powerpoint/2010/main" val="2062611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CEBB2BC-5F22-4924-8E05-8D6BEEC81F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52545" y="2199855"/>
            <a:ext cx="3350745" cy="2553461"/>
          </a:xfrm>
          <a:prstGeom prst="rect">
            <a:avLst/>
          </a:prstGeom>
        </p:spPr>
      </p:pic>
      <p:sp>
        <p:nvSpPr>
          <p:cNvPr id="2" name="Título 1">
            <a:extLst>
              <a:ext uri="{FF2B5EF4-FFF2-40B4-BE49-F238E27FC236}">
                <a16:creationId xmlns:a16="http://schemas.microsoft.com/office/drawing/2014/main" id="{3BAA4E8E-7A91-4083-870F-A8CB0054D0E1}"/>
              </a:ext>
            </a:extLst>
          </p:cNvPr>
          <p:cNvSpPr>
            <a:spLocks noGrp="1"/>
          </p:cNvSpPr>
          <p:nvPr>
            <p:ph type="title"/>
          </p:nvPr>
        </p:nvSpPr>
        <p:spPr>
          <a:xfrm>
            <a:off x="174080" y="129832"/>
            <a:ext cx="10515600" cy="649055"/>
          </a:xfrm>
        </p:spPr>
        <p:txBody>
          <a:bodyPr>
            <a:normAutofit fontScale="90000"/>
          </a:bodyPr>
          <a:lstStyle/>
          <a:p>
            <a:r>
              <a:rPr lang="en-US" dirty="0"/>
              <a:t>ETL-ETROC2</a:t>
            </a:r>
          </a:p>
        </p:txBody>
      </p:sp>
      <p:sp>
        <p:nvSpPr>
          <p:cNvPr id="4" name="Marcador de contenido 2">
            <a:extLst>
              <a:ext uri="{FF2B5EF4-FFF2-40B4-BE49-F238E27FC236}">
                <a16:creationId xmlns:a16="http://schemas.microsoft.com/office/drawing/2014/main" id="{37B2554C-E81B-42A9-A1CE-8D7D969A5D21}"/>
              </a:ext>
            </a:extLst>
          </p:cNvPr>
          <p:cNvSpPr txBox="1">
            <a:spLocks/>
          </p:cNvSpPr>
          <p:nvPr/>
        </p:nvSpPr>
        <p:spPr>
          <a:xfrm>
            <a:off x="576595" y="901587"/>
            <a:ext cx="10705550" cy="1502037"/>
          </a:xfrm>
          <a:prstGeom prst="rect">
            <a:avLst/>
          </a:prstGeom>
        </p:spPr>
        <p:txBody>
          <a:bodyPr>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7030A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en-US" sz="1800" b="1" dirty="0">
                <a:solidFill>
                  <a:schemeClr val="tx1"/>
                </a:solidFill>
              </a:rPr>
              <a:t>Major project milestone </a:t>
            </a:r>
            <a:r>
              <a:rPr lang="en-US" sz="1800" dirty="0">
                <a:solidFill>
                  <a:schemeClr val="tx1"/>
                </a:solidFill>
              </a:rPr>
              <a:t>: First version of a full fledged readout ASIC (ETROC2) arrived in March.</a:t>
            </a:r>
          </a:p>
          <a:p>
            <a:pPr>
              <a:spcBef>
                <a:spcPts val="300"/>
              </a:spcBef>
            </a:pPr>
            <a:r>
              <a:rPr lang="en-US" sz="1800" dirty="0">
                <a:solidFill>
                  <a:schemeClr val="tx1"/>
                </a:solidFill>
              </a:rPr>
              <a:t>Bump bonding (IMB-CNM and </a:t>
            </a:r>
            <a:r>
              <a:rPr lang="en-US" sz="1800" dirty="0" err="1">
                <a:solidFill>
                  <a:schemeClr val="tx1"/>
                </a:solidFill>
              </a:rPr>
              <a:t>Baretek</a:t>
            </a:r>
            <a:r>
              <a:rPr lang="en-US" sz="1800" dirty="0">
                <a:solidFill>
                  <a:schemeClr val="tx1"/>
                </a:solidFill>
              </a:rPr>
              <a:t>) of first batch ETROC2 batch to 16x16 LGAD prototype sensors completed in August </a:t>
            </a:r>
          </a:p>
          <a:p>
            <a:pPr>
              <a:spcBef>
                <a:spcPts val="300"/>
              </a:spcBef>
            </a:pPr>
            <a:r>
              <a:rPr lang="en-US" sz="1800" dirty="0">
                <a:solidFill>
                  <a:schemeClr val="tx1"/>
                </a:solidFill>
              </a:rPr>
              <a:t>Very low noise levels present, overcoming previous ETROC version major issue.</a:t>
            </a:r>
          </a:p>
          <a:p>
            <a:pPr>
              <a:spcBef>
                <a:spcPts val="300"/>
              </a:spcBef>
            </a:pPr>
            <a:r>
              <a:rPr lang="en-US" sz="1800" dirty="0">
                <a:solidFill>
                  <a:schemeClr val="tx1"/>
                </a:solidFill>
              </a:rPr>
              <a:t>Test beam at the CERN North Area and laser testing at CERN SSD laser facility carried out in the second half of September</a:t>
            </a:r>
          </a:p>
        </p:txBody>
      </p:sp>
      <p:sp>
        <p:nvSpPr>
          <p:cNvPr id="8" name="Marcador de contenido 9">
            <a:extLst>
              <a:ext uri="{FF2B5EF4-FFF2-40B4-BE49-F238E27FC236}">
                <a16:creationId xmlns:a16="http://schemas.microsoft.com/office/drawing/2014/main" id="{D93F40B0-97DC-44A0-8E44-8D43F501D278}"/>
              </a:ext>
            </a:extLst>
          </p:cNvPr>
          <p:cNvSpPr txBox="1">
            <a:spLocks/>
          </p:cNvSpPr>
          <p:nvPr/>
        </p:nvSpPr>
        <p:spPr>
          <a:xfrm>
            <a:off x="271849" y="2520757"/>
            <a:ext cx="7836707" cy="133324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7030A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Wingdings" panose="05000000000000000000" pitchFamily="2" charset="2"/>
              <a:buNone/>
            </a:pPr>
            <a:r>
              <a:rPr lang="en-US" sz="2000" dirty="0"/>
              <a:t>Fully self contained, self referential sensor+ETROC2 stack system at SPS TB.</a:t>
            </a:r>
          </a:p>
          <a:p>
            <a:pPr marL="0" indent="0">
              <a:spcBef>
                <a:spcPts val="0"/>
              </a:spcBef>
              <a:buFont typeface="Wingdings" panose="05000000000000000000" pitchFamily="2" charset="2"/>
              <a:buNone/>
            </a:pPr>
            <a:r>
              <a:rPr lang="en-US" sz="2000" dirty="0"/>
              <a:t>Three sensor layers with accompanying master clock board and FPGA DAQ.</a:t>
            </a:r>
          </a:p>
          <a:p>
            <a:pPr marL="0" indent="0">
              <a:spcBef>
                <a:spcPts val="600"/>
              </a:spcBef>
              <a:buFont typeface="Wingdings" panose="05000000000000000000" pitchFamily="2" charset="2"/>
              <a:buNone/>
            </a:pPr>
            <a:r>
              <a:rPr lang="en-US" sz="2000" dirty="0"/>
              <a:t>Fully functional ETROC2+sensor assembly (SSD laser facility) for dedicated jitter studies and ETROC2 performance</a:t>
            </a:r>
          </a:p>
          <a:p>
            <a:endParaRPr lang="en-US" dirty="0"/>
          </a:p>
        </p:txBody>
      </p:sp>
      <p:pic>
        <p:nvPicPr>
          <p:cNvPr id="10" name="Imagen 9">
            <a:extLst>
              <a:ext uri="{FF2B5EF4-FFF2-40B4-BE49-F238E27FC236}">
                <a16:creationId xmlns:a16="http://schemas.microsoft.com/office/drawing/2014/main" id="{76457D82-BB97-46AF-849F-7D31EB42A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4176" y="4440677"/>
            <a:ext cx="3377040" cy="2395289"/>
          </a:xfrm>
          <a:prstGeom prst="rect">
            <a:avLst/>
          </a:prstGeom>
        </p:spPr>
      </p:pic>
      <p:cxnSp>
        <p:nvCxnSpPr>
          <p:cNvPr id="12" name="Conector recto de flecha 11">
            <a:extLst>
              <a:ext uri="{FF2B5EF4-FFF2-40B4-BE49-F238E27FC236}">
                <a16:creationId xmlns:a16="http://schemas.microsoft.com/office/drawing/2014/main" id="{D2206B21-4F56-4735-9F07-2BCCDC7888D1}"/>
              </a:ext>
            </a:extLst>
          </p:cNvPr>
          <p:cNvCxnSpPr/>
          <p:nvPr/>
        </p:nvCxnSpPr>
        <p:spPr>
          <a:xfrm>
            <a:off x="7987229" y="2316461"/>
            <a:ext cx="429658" cy="2614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59572929-F090-4CAA-A2C4-7E2B1164986D}"/>
              </a:ext>
            </a:extLst>
          </p:cNvPr>
          <p:cNvCxnSpPr>
            <a:cxnSpLocks/>
          </p:cNvCxnSpPr>
          <p:nvPr/>
        </p:nvCxnSpPr>
        <p:spPr>
          <a:xfrm>
            <a:off x="7963358" y="3019709"/>
            <a:ext cx="739967" cy="219126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 name="Marcador de contenido 2">
            <a:extLst>
              <a:ext uri="{FF2B5EF4-FFF2-40B4-BE49-F238E27FC236}">
                <a16:creationId xmlns:a16="http://schemas.microsoft.com/office/drawing/2014/main" id="{C45A47D9-0FE4-4D2B-94FF-90F4100C99F9}"/>
              </a:ext>
            </a:extLst>
          </p:cNvPr>
          <p:cNvSpPr txBox="1">
            <a:spLocks/>
          </p:cNvSpPr>
          <p:nvPr/>
        </p:nvSpPr>
        <p:spPr>
          <a:xfrm>
            <a:off x="380134" y="3649030"/>
            <a:ext cx="6014556" cy="1462236"/>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7030A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Very promising out-the-box performance: SPS beam profiling and track correlation observed. </a:t>
            </a:r>
          </a:p>
          <a:p>
            <a:r>
              <a:rPr lang="en-US" sz="2000" dirty="0"/>
              <a:t>Preliminary determination of the ETROC2 assembly jitter using the laser: &lt; 30 ps.</a:t>
            </a:r>
          </a:p>
        </p:txBody>
      </p:sp>
      <p:pic>
        <p:nvPicPr>
          <p:cNvPr id="16" name="Google Shape;484;p44">
            <a:extLst>
              <a:ext uri="{FF2B5EF4-FFF2-40B4-BE49-F238E27FC236}">
                <a16:creationId xmlns:a16="http://schemas.microsoft.com/office/drawing/2014/main" id="{C10063FD-91CB-4027-B7B3-7A4E8B99B45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17871" y="4441366"/>
            <a:ext cx="2296445" cy="2325552"/>
          </a:xfrm>
          <a:prstGeom prst="rect">
            <a:avLst/>
          </a:prstGeom>
          <a:noFill/>
          <a:ln>
            <a:noFill/>
          </a:ln>
        </p:spPr>
      </p:pic>
      <p:sp>
        <p:nvSpPr>
          <p:cNvPr id="17" name="Google Shape;488;p44">
            <a:extLst>
              <a:ext uri="{FF2B5EF4-FFF2-40B4-BE49-F238E27FC236}">
                <a16:creationId xmlns:a16="http://schemas.microsoft.com/office/drawing/2014/main" id="{0D620A3B-9695-45A9-9EE1-BA836CE6F4B3}"/>
              </a:ext>
            </a:extLst>
          </p:cNvPr>
          <p:cNvSpPr/>
          <p:nvPr/>
        </p:nvSpPr>
        <p:spPr>
          <a:xfrm>
            <a:off x="6800270" y="4909450"/>
            <a:ext cx="1229752" cy="1229752"/>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 name="CuadroTexto 17">
            <a:extLst>
              <a:ext uri="{FF2B5EF4-FFF2-40B4-BE49-F238E27FC236}">
                <a16:creationId xmlns:a16="http://schemas.microsoft.com/office/drawing/2014/main" id="{60B0B17A-6572-44DF-B4E7-565E9432F586}"/>
              </a:ext>
            </a:extLst>
          </p:cNvPr>
          <p:cNvSpPr txBox="1"/>
          <p:nvPr/>
        </p:nvSpPr>
        <p:spPr>
          <a:xfrm>
            <a:off x="6601540" y="3798524"/>
            <a:ext cx="1385689" cy="369332"/>
          </a:xfrm>
          <a:prstGeom prst="rect">
            <a:avLst/>
          </a:prstGeom>
          <a:noFill/>
        </p:spPr>
        <p:txBody>
          <a:bodyPr wrap="square" rtlCol="0">
            <a:spAutoFit/>
          </a:bodyPr>
          <a:lstStyle/>
          <a:p>
            <a:pPr algn="ctr"/>
            <a:r>
              <a:rPr lang="en-US" b="1" dirty="0" err="1"/>
              <a:t>beamspot</a:t>
            </a:r>
            <a:endParaRPr lang="en-US" b="1" dirty="0"/>
          </a:p>
        </p:txBody>
      </p:sp>
      <p:pic>
        <p:nvPicPr>
          <p:cNvPr id="19" name="Google Shape;555;p48">
            <a:extLst>
              <a:ext uri="{FF2B5EF4-FFF2-40B4-BE49-F238E27FC236}">
                <a16:creationId xmlns:a16="http://schemas.microsoft.com/office/drawing/2014/main" id="{84A581BF-4ACC-42B4-97B4-1F0369EAD105}"/>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38693" y="5001584"/>
            <a:ext cx="2683387" cy="1566891"/>
          </a:xfrm>
          <a:prstGeom prst="rect">
            <a:avLst/>
          </a:prstGeom>
          <a:noFill/>
          <a:ln>
            <a:noFill/>
          </a:ln>
        </p:spPr>
      </p:pic>
      <p:pic>
        <p:nvPicPr>
          <p:cNvPr id="21" name="Google Shape;579;p50">
            <a:extLst>
              <a:ext uri="{FF2B5EF4-FFF2-40B4-BE49-F238E27FC236}">
                <a16:creationId xmlns:a16="http://schemas.microsoft.com/office/drawing/2014/main" id="{BF2A1A3B-5EC9-49EF-ADB4-5C5FD5AD88F0}"/>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427847" y="4914704"/>
            <a:ext cx="2601847" cy="1828785"/>
          </a:xfrm>
          <a:prstGeom prst="rect">
            <a:avLst/>
          </a:prstGeom>
          <a:noFill/>
          <a:ln>
            <a:noFill/>
          </a:ln>
        </p:spPr>
      </p:pic>
      <p:sp>
        <p:nvSpPr>
          <p:cNvPr id="22" name="Rectángulo 21">
            <a:extLst>
              <a:ext uri="{FF2B5EF4-FFF2-40B4-BE49-F238E27FC236}">
                <a16:creationId xmlns:a16="http://schemas.microsoft.com/office/drawing/2014/main" id="{855F7A5C-62F3-4B31-B629-0B44278F4A27}"/>
              </a:ext>
            </a:extLst>
          </p:cNvPr>
          <p:cNvSpPr/>
          <p:nvPr/>
        </p:nvSpPr>
        <p:spPr>
          <a:xfrm>
            <a:off x="1591279" y="5086301"/>
            <a:ext cx="1814984" cy="338554"/>
          </a:xfrm>
          <a:prstGeom prst="rect">
            <a:avLst/>
          </a:prstGeom>
        </p:spPr>
        <p:txBody>
          <a:bodyPr wrap="none">
            <a:spAutoFit/>
          </a:bodyPr>
          <a:lstStyle/>
          <a:p>
            <a:r>
              <a:rPr lang="en-US" sz="1400" dirty="0"/>
              <a:t>Signal amplitude (</a:t>
            </a:r>
            <a:r>
              <a:rPr lang="en-US" sz="1400" dirty="0" err="1"/>
              <a:t>ToT</a:t>
            </a:r>
            <a:r>
              <a:rPr lang="en-US" sz="1600" dirty="0"/>
              <a:t>)</a:t>
            </a:r>
            <a:endParaRPr lang="en-US" dirty="0"/>
          </a:p>
        </p:txBody>
      </p:sp>
      <p:sp>
        <p:nvSpPr>
          <p:cNvPr id="23" name="Rectángulo 22">
            <a:extLst>
              <a:ext uri="{FF2B5EF4-FFF2-40B4-BE49-F238E27FC236}">
                <a16:creationId xmlns:a16="http://schemas.microsoft.com/office/drawing/2014/main" id="{A7A2DB41-4116-4822-B078-F1F2D614B8A8}"/>
              </a:ext>
            </a:extLst>
          </p:cNvPr>
          <p:cNvSpPr/>
          <p:nvPr/>
        </p:nvSpPr>
        <p:spPr>
          <a:xfrm>
            <a:off x="3792819" y="5205650"/>
            <a:ext cx="882293" cy="307777"/>
          </a:xfrm>
          <a:prstGeom prst="rect">
            <a:avLst/>
          </a:prstGeom>
        </p:spPr>
        <p:txBody>
          <a:bodyPr wrap="none">
            <a:spAutoFit/>
          </a:bodyPr>
          <a:lstStyle/>
          <a:p>
            <a:r>
              <a:rPr lang="en-US" sz="1400" dirty="0" err="1"/>
              <a:t>Timewalk</a:t>
            </a:r>
            <a:endParaRPr lang="en-US" dirty="0"/>
          </a:p>
        </p:txBody>
      </p:sp>
      <p:pic>
        <p:nvPicPr>
          <p:cNvPr id="27" name="Imagen 26">
            <a:extLst>
              <a:ext uri="{FF2B5EF4-FFF2-40B4-BE49-F238E27FC236}">
                <a16:creationId xmlns:a16="http://schemas.microsoft.com/office/drawing/2014/main" id="{B66F0605-DB81-4FD0-9007-61D0F63D861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834250" y="1035895"/>
            <a:ext cx="1079706" cy="453476"/>
          </a:xfrm>
          <a:prstGeom prst="rect">
            <a:avLst/>
          </a:prstGeom>
        </p:spPr>
      </p:pic>
    </p:spTree>
    <p:extLst>
      <p:ext uri="{BB962C8B-B14F-4D97-AF65-F5344CB8AC3E}">
        <p14:creationId xmlns:p14="http://schemas.microsoft.com/office/powerpoint/2010/main" val="1719557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27F5DC2C-8345-4D03-9951-C0DDDE66D620}"/>
              </a:ext>
            </a:extLst>
          </p:cNvPr>
          <p:cNvSpPr>
            <a:spLocks noGrp="1"/>
          </p:cNvSpPr>
          <p:nvPr>
            <p:ph sz="half" idx="2"/>
          </p:nvPr>
        </p:nvSpPr>
        <p:spPr>
          <a:xfrm>
            <a:off x="407368" y="979330"/>
            <a:ext cx="9289032" cy="2521678"/>
          </a:xfrm>
        </p:spPr>
        <p:txBody>
          <a:bodyPr>
            <a:normAutofit/>
          </a:bodyPr>
          <a:lstStyle/>
          <a:p>
            <a:pPr marL="108000">
              <a:spcBef>
                <a:spcPts val="600"/>
              </a:spcBef>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spc="-1" dirty="0">
                <a:solidFill>
                  <a:srgbClr val="000099"/>
                </a:solidFill>
                <a:latin typeface="Times New Roman"/>
                <a:ea typeface="msmincho"/>
              </a:rPr>
              <a:t> </a:t>
            </a:r>
            <a:r>
              <a:rPr lang="en-US" sz="1800" spc="-1" dirty="0">
                <a:latin typeface="Times New Roman"/>
                <a:ea typeface="msmincho"/>
              </a:rPr>
              <a:t>IFCA will assemble ~900 (~10%) Endcap Timing Layer modules</a:t>
            </a:r>
          </a:p>
          <a:p>
            <a:pPr marL="108000">
              <a:spcBef>
                <a:spcPts val="600"/>
              </a:spcBef>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spc="-1" dirty="0">
                <a:latin typeface="Times New Roman"/>
                <a:ea typeface="msmincho"/>
              </a:rPr>
              <a:t> Workflow established in collaboration with other sites (Nebraska, Fermilab and Torino)</a:t>
            </a:r>
            <a:endParaRPr lang="en-US" sz="1800" spc="-1" dirty="0">
              <a:latin typeface="Times New Roman"/>
            </a:endParaRPr>
          </a:p>
          <a:p>
            <a:pPr marL="108000">
              <a:spcBef>
                <a:spcPts val="600"/>
              </a:spcBef>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spc="-1" dirty="0">
                <a:latin typeface="Times New Roman"/>
                <a:ea typeface="msmincho"/>
              </a:rPr>
              <a:t> Automated procedure based on a SCARA ROBOT to ensure precision</a:t>
            </a:r>
          </a:p>
          <a:p>
            <a:pPr marL="108000">
              <a:spcBef>
                <a:spcPts val="600"/>
              </a:spcBef>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spc="-1" dirty="0">
                <a:latin typeface="Times New Roman"/>
              </a:rPr>
              <a:t> Integrate digital camera and AI recognition of fiducial mark positions</a:t>
            </a:r>
          </a:p>
          <a:p>
            <a:pPr marL="108000">
              <a:spcBef>
                <a:spcPts val="600"/>
              </a:spcBef>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spc="-1" dirty="0">
                <a:latin typeface="Times New Roman"/>
                <a:ea typeface="msmincho"/>
              </a:rPr>
              <a:t> First mockup assemblies during first manual step using precision jigs</a:t>
            </a:r>
          </a:p>
          <a:p>
            <a:pPr marL="108000">
              <a:spcBef>
                <a:spcPts val="600"/>
              </a:spcBef>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spc="-1" dirty="0">
                <a:latin typeface="Times New Roman"/>
              </a:rPr>
              <a:t> Waiting for LGAD+ETROC bare modules to start pre-production</a:t>
            </a:r>
          </a:p>
          <a:p>
            <a:pPr marL="108000">
              <a:spcBef>
                <a:spcPts val="600"/>
              </a:spcBef>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spc="-1" dirty="0">
                <a:latin typeface="Times New Roman"/>
                <a:ea typeface="msmincho"/>
              </a:rPr>
              <a:t> Wire bonding and testing of modules performed on-site</a:t>
            </a:r>
            <a:endParaRPr lang="en-US" sz="1800" spc="-1" dirty="0">
              <a:latin typeface="Times New Roman"/>
            </a:endParaRPr>
          </a:p>
          <a:p>
            <a:endParaRPr lang="es-ES" sz="1800" dirty="0"/>
          </a:p>
        </p:txBody>
      </p:sp>
      <p:sp>
        <p:nvSpPr>
          <p:cNvPr id="2" name="Título 1">
            <a:extLst>
              <a:ext uri="{FF2B5EF4-FFF2-40B4-BE49-F238E27FC236}">
                <a16:creationId xmlns:a16="http://schemas.microsoft.com/office/drawing/2014/main" id="{0E0BAFBF-EB5F-4CB8-B273-E7A52AF4DBD3}"/>
              </a:ext>
            </a:extLst>
          </p:cNvPr>
          <p:cNvSpPr>
            <a:spLocks noGrp="1"/>
          </p:cNvSpPr>
          <p:nvPr>
            <p:ph type="title"/>
          </p:nvPr>
        </p:nvSpPr>
        <p:spPr/>
        <p:txBody>
          <a:bodyPr>
            <a:normAutofit fontScale="90000"/>
          </a:bodyPr>
          <a:lstStyle/>
          <a:p>
            <a:r>
              <a:rPr lang="en-US" dirty="0"/>
              <a:t>ETL Module Assembly</a:t>
            </a:r>
          </a:p>
        </p:txBody>
      </p:sp>
      <p:pic>
        <p:nvPicPr>
          <p:cNvPr id="7" name="Imagen 6">
            <a:extLst>
              <a:ext uri="{FF2B5EF4-FFF2-40B4-BE49-F238E27FC236}">
                <a16:creationId xmlns:a16="http://schemas.microsoft.com/office/drawing/2014/main" id="{1F569F2F-1AE0-4108-AFE5-F9D3BB030D25}"/>
              </a:ext>
            </a:extLst>
          </p:cNvPr>
          <p:cNvPicPr/>
          <p:nvPr/>
        </p:nvPicPr>
        <p:blipFill>
          <a:blip r:embed="rId2" cstate="screen">
            <a:extLst>
              <a:ext uri="{28A0092B-C50C-407E-A947-70E740481C1C}">
                <a14:useLocalDpi xmlns:a14="http://schemas.microsoft.com/office/drawing/2010/main"/>
              </a:ext>
            </a:extLst>
          </a:blip>
          <a:stretch/>
        </p:blipFill>
        <p:spPr>
          <a:xfrm>
            <a:off x="8989530" y="1296895"/>
            <a:ext cx="2641600" cy="2161077"/>
          </a:xfrm>
          <a:prstGeom prst="rect">
            <a:avLst/>
          </a:prstGeom>
          <a:ln w="36720">
            <a:noFill/>
          </a:ln>
        </p:spPr>
      </p:pic>
      <p:pic>
        <p:nvPicPr>
          <p:cNvPr id="1026" name="Picture 2" descr="Assembly1-robot-etl-renderrizada2">
            <a:extLst>
              <a:ext uri="{FF2B5EF4-FFF2-40B4-BE49-F238E27FC236}">
                <a16:creationId xmlns:a16="http://schemas.microsoft.com/office/drawing/2014/main" id="{40C883CC-88B5-4AFB-BC45-C990985A64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4202" y="3637116"/>
            <a:ext cx="6086928" cy="316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ETL-manualSetup">
            <a:extLst>
              <a:ext uri="{FF2B5EF4-FFF2-40B4-BE49-F238E27FC236}">
                <a16:creationId xmlns:a16="http://schemas.microsoft.com/office/drawing/2014/main" id="{6A3E8CC5-3562-4A91-865F-BDFE96CF4F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2113" y="3637116"/>
            <a:ext cx="2372591" cy="316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ETLMockup">
            <a:extLst>
              <a:ext uri="{FF2B5EF4-FFF2-40B4-BE49-F238E27FC236}">
                <a16:creationId xmlns:a16="http://schemas.microsoft.com/office/drawing/2014/main" id="{3EC88DFA-75D3-44D7-8B13-240E42953E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4862" y="3637118"/>
            <a:ext cx="2459182" cy="316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265EC3B7-19A3-43F9-8A08-C9EEEFE7CF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47826" y="938900"/>
            <a:ext cx="1079706" cy="453476"/>
          </a:xfrm>
          <a:prstGeom prst="rect">
            <a:avLst/>
          </a:prstGeom>
        </p:spPr>
      </p:pic>
    </p:spTree>
    <p:extLst>
      <p:ext uri="{BB962C8B-B14F-4D97-AF65-F5344CB8AC3E}">
        <p14:creationId xmlns:p14="http://schemas.microsoft.com/office/powerpoint/2010/main" val="3192994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4DC36309-DEE7-48FE-9E1F-425677FCD140}"/>
              </a:ext>
            </a:extLst>
          </p:cNvPr>
          <p:cNvPicPr>
            <a:picLocks noChangeAspect="1"/>
          </p:cNvPicPr>
          <p:nvPr/>
        </p:nvPicPr>
        <p:blipFill>
          <a:blip r:embed="rId2" cstate="screen">
            <a:extLst>
              <a:ext uri="{28A0092B-C50C-407E-A947-70E740481C1C}">
                <a14:useLocalDpi xmlns:a14="http://schemas.microsoft.com/office/drawing/2010/main"/>
              </a:ext>
            </a:extLst>
          </a:blip>
          <a:stretch/>
        </p:blipFill>
        <p:spPr>
          <a:xfrm>
            <a:off x="5121742" y="3860781"/>
            <a:ext cx="3583041" cy="2856495"/>
          </a:xfrm>
          <a:prstGeom prst="rect">
            <a:avLst/>
          </a:prstGeom>
          <a:ln w="36720">
            <a:noFill/>
          </a:ln>
        </p:spPr>
      </p:pic>
      <p:sp>
        <p:nvSpPr>
          <p:cNvPr id="2" name="Título 1">
            <a:extLst>
              <a:ext uri="{FF2B5EF4-FFF2-40B4-BE49-F238E27FC236}">
                <a16:creationId xmlns:a16="http://schemas.microsoft.com/office/drawing/2014/main" id="{0E0BAFBF-EB5F-4CB8-B273-E7A52AF4DBD3}"/>
              </a:ext>
            </a:extLst>
          </p:cNvPr>
          <p:cNvSpPr>
            <a:spLocks noGrp="1"/>
          </p:cNvSpPr>
          <p:nvPr>
            <p:ph type="title"/>
          </p:nvPr>
        </p:nvSpPr>
        <p:spPr>
          <a:xfrm>
            <a:off x="174080" y="129832"/>
            <a:ext cx="10515600" cy="649055"/>
          </a:xfrm>
        </p:spPr>
        <p:txBody>
          <a:bodyPr>
            <a:normAutofit fontScale="90000"/>
          </a:bodyPr>
          <a:lstStyle/>
          <a:p>
            <a:r>
              <a:rPr lang="en-US" dirty="0"/>
              <a:t>MTD Geometry, Reconstruction and Physics Case</a:t>
            </a:r>
          </a:p>
        </p:txBody>
      </p:sp>
      <p:sp>
        <p:nvSpPr>
          <p:cNvPr id="4" name="CuadroTexto 3">
            <a:extLst>
              <a:ext uri="{FF2B5EF4-FFF2-40B4-BE49-F238E27FC236}">
                <a16:creationId xmlns:a16="http://schemas.microsoft.com/office/drawing/2014/main" id="{B34ABBFE-0073-49B7-BAD5-94D3FD73A56C}"/>
              </a:ext>
            </a:extLst>
          </p:cNvPr>
          <p:cNvSpPr txBox="1"/>
          <p:nvPr/>
        </p:nvSpPr>
        <p:spPr>
          <a:xfrm>
            <a:off x="533172" y="1121770"/>
            <a:ext cx="4855257" cy="2590727"/>
          </a:xfrm>
          <a:prstGeom prst="rect">
            <a:avLst/>
          </a:prstGeom>
          <a:noFill/>
          <a:ln w="36720">
            <a:noFill/>
          </a:ln>
        </p:spPr>
        <p:txBody>
          <a:bodyPr lIns="90000" tIns="45000" rIns="90000" bIns="45000" anchor="t">
            <a:noAutofit/>
          </a:bodyPr>
          <a:lstStyle/>
          <a:p>
            <a:pPr marL="216000" indent="-216000">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pc="-1" dirty="0">
                <a:solidFill>
                  <a:srgbClr val="000099"/>
                </a:solidFill>
                <a:latin typeface="Times New Roman"/>
                <a:ea typeface="msmincho"/>
              </a:rPr>
              <a:t>In charge of the Data Performance Group of the MTD (2019 – 2023)</a:t>
            </a:r>
          </a:p>
          <a:p>
            <a:pPr marL="216000" indent="-216000">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pc="-1" dirty="0">
                <a:solidFill>
                  <a:srgbClr val="000000"/>
                </a:solidFill>
                <a:latin typeface="Times New Roman"/>
                <a:ea typeface="msmincho"/>
              </a:rPr>
              <a:t>Implementation and optimization of the detector geometry in CMSSW</a:t>
            </a:r>
          </a:p>
          <a:p>
            <a:pPr marL="216000" indent="-216000">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pc="-1" dirty="0">
                <a:solidFill>
                  <a:srgbClr val="000000"/>
                </a:solidFill>
                <a:latin typeface="Times New Roman"/>
                <a:ea typeface="msmincho"/>
              </a:rPr>
              <a:t>Digitization and detector response (new ETL response model in progress)</a:t>
            </a:r>
            <a:endParaRPr lang="en-US" spc="-1" dirty="0">
              <a:solidFill>
                <a:srgbClr val="000000"/>
              </a:solidFill>
              <a:latin typeface="Times New Roman"/>
            </a:endParaRPr>
          </a:p>
          <a:p>
            <a:pPr marL="216000" indent="-216000">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pc="-1" dirty="0">
                <a:solidFill>
                  <a:srgbClr val="000000"/>
                </a:solidFill>
                <a:latin typeface="Times New Roman"/>
                <a:ea typeface="msmincho"/>
              </a:rPr>
              <a:t>Local reconstruction, 4D global reconstruction and 4D vertex building</a:t>
            </a:r>
            <a:endParaRPr lang="en-US" spc="-1" dirty="0">
              <a:solidFill>
                <a:srgbClr val="000000"/>
              </a:solidFill>
              <a:latin typeface="Times New Roman"/>
            </a:endParaRPr>
          </a:p>
          <a:p>
            <a:pPr marL="216000" indent="-216000">
              <a:buClr>
                <a:srgbClr val="000000"/>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pc="-1" dirty="0">
                <a:solidFill>
                  <a:srgbClr val="000099"/>
                </a:solidFill>
                <a:latin typeface="Times New Roman"/>
                <a:ea typeface="msmincho"/>
              </a:rPr>
              <a:t>Calibration procedures and alignment</a:t>
            </a:r>
            <a:endParaRPr lang="en-US" spc="-1" dirty="0">
              <a:solidFill>
                <a:srgbClr val="000000"/>
              </a:solidFill>
              <a:latin typeface="Times New Roman"/>
            </a:endParaRPr>
          </a:p>
        </p:txBody>
      </p:sp>
      <p:pic>
        <p:nvPicPr>
          <p:cNvPr id="5" name="Imagen 4">
            <a:extLst>
              <a:ext uri="{FF2B5EF4-FFF2-40B4-BE49-F238E27FC236}">
                <a16:creationId xmlns:a16="http://schemas.microsoft.com/office/drawing/2014/main" id="{3ED8AAAD-E24E-41BA-9023-D5593E9842ED}"/>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563522" y="3972100"/>
            <a:ext cx="4356071" cy="2746386"/>
          </a:xfrm>
          <a:prstGeom prst="rect">
            <a:avLst/>
          </a:prstGeom>
          <a:ln w="36720">
            <a:noFill/>
          </a:ln>
        </p:spPr>
      </p:pic>
      <p:sp>
        <p:nvSpPr>
          <p:cNvPr id="8" name="CuadroTexto 7">
            <a:extLst>
              <a:ext uri="{FF2B5EF4-FFF2-40B4-BE49-F238E27FC236}">
                <a16:creationId xmlns:a16="http://schemas.microsoft.com/office/drawing/2014/main" id="{6925B441-6182-40A5-8087-87DAFBD0B5DF}"/>
              </a:ext>
            </a:extLst>
          </p:cNvPr>
          <p:cNvSpPr txBox="1"/>
          <p:nvPr/>
        </p:nvSpPr>
        <p:spPr>
          <a:xfrm>
            <a:off x="5856514" y="1126305"/>
            <a:ext cx="6238275" cy="2590727"/>
          </a:xfrm>
          <a:prstGeom prst="rect">
            <a:avLst/>
          </a:prstGeom>
          <a:noFill/>
          <a:ln w="36720">
            <a:noFill/>
          </a:ln>
        </p:spPr>
        <p:txBody>
          <a:bodyPr lIns="90000" tIns="45000" rIns="90000" bIns="45000" anchor="t">
            <a:noAutofit/>
          </a:bodyPr>
          <a:lstStyle/>
          <a:p>
            <a:pPr marL="285750" indent="-285750">
              <a:buClr>
                <a:srgbClr val="000000"/>
              </a:buClr>
              <a:buSzPct val="45000"/>
              <a:buFont typeface="Wingdings" panose="05000000000000000000"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pc="-1" dirty="0">
                <a:solidFill>
                  <a:srgbClr val="000099"/>
                </a:solidFill>
                <a:latin typeface="Times New Roman"/>
                <a:ea typeface="msmincho"/>
              </a:rPr>
              <a:t>New physics cases studied</a:t>
            </a:r>
          </a:p>
          <a:p>
            <a:pPr marL="285750" indent="-285750">
              <a:buClr>
                <a:srgbClr val="000000"/>
              </a:buClr>
              <a:buSzPct val="45000"/>
              <a:buFont typeface="Wingdings" panose="05000000000000000000"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pc="-1" dirty="0">
                <a:solidFill>
                  <a:srgbClr val="000099"/>
                </a:solidFill>
                <a:latin typeface="Times New Roman"/>
                <a:ea typeface="msmincho"/>
              </a:rPr>
              <a:t>Extension of searches for long-lived particles decaying into  displaced jets</a:t>
            </a:r>
            <a:endParaRPr lang="en-US" spc="-1" dirty="0">
              <a:solidFill>
                <a:srgbClr val="000000"/>
              </a:solidFill>
              <a:latin typeface="Times New Roman"/>
            </a:endParaRPr>
          </a:p>
          <a:p>
            <a:pPr marL="285750" indent="-285750">
              <a:buClr>
                <a:srgbClr val="000000"/>
              </a:buClr>
              <a:buSzPct val="45000"/>
              <a:buFont typeface="Wingdings" panose="05000000000000000000"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pc="-1" dirty="0">
                <a:solidFill>
                  <a:srgbClr val="000099"/>
                </a:solidFill>
                <a:latin typeface="Times New Roman"/>
                <a:ea typeface="msmincho"/>
              </a:rPr>
              <a:t>Use of timing information to estimate Particle ID (Time-Of-Flight-based Particle ID)  </a:t>
            </a:r>
            <a:endParaRPr lang="en-US" spc="-1" dirty="0">
              <a:solidFill>
                <a:srgbClr val="000000"/>
              </a:solidFill>
              <a:latin typeface="Times New Roman"/>
            </a:endParaRPr>
          </a:p>
          <a:p>
            <a:pPr marL="285750" indent="-285750">
              <a:buClr>
                <a:srgbClr val="000000"/>
              </a:buClr>
              <a:buSzPct val="45000"/>
              <a:buFont typeface="Wingdings" panose="05000000000000000000"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pc="-1" dirty="0">
                <a:solidFill>
                  <a:srgbClr val="000099"/>
                </a:solidFill>
                <a:latin typeface="Times New Roman"/>
                <a:ea typeface="msmincho"/>
              </a:rPr>
              <a:t>Strong impact on B physics analysis as it improves the particle tagging performances</a:t>
            </a:r>
            <a:endParaRPr lang="en-US" spc="-1" dirty="0">
              <a:solidFill>
                <a:srgbClr val="000000"/>
              </a:solidFill>
              <a:latin typeface="Times New Roman"/>
            </a:endParaRPr>
          </a:p>
        </p:txBody>
      </p:sp>
      <p:pic>
        <p:nvPicPr>
          <p:cNvPr id="9" name="Imagen 8">
            <a:extLst>
              <a:ext uri="{FF2B5EF4-FFF2-40B4-BE49-F238E27FC236}">
                <a16:creationId xmlns:a16="http://schemas.microsoft.com/office/drawing/2014/main" id="{22924D1C-AC75-4E07-A34F-0175AB71008E}"/>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a:xfrm>
            <a:off x="8553164" y="3808299"/>
            <a:ext cx="3619041" cy="3021025"/>
          </a:xfrm>
          <a:prstGeom prst="rect">
            <a:avLst/>
          </a:prstGeom>
          <a:ln w="36720">
            <a:noFill/>
          </a:ln>
        </p:spPr>
      </p:pic>
      <p:pic>
        <p:nvPicPr>
          <p:cNvPr id="15" name="Imagen 14">
            <a:extLst>
              <a:ext uri="{FF2B5EF4-FFF2-40B4-BE49-F238E27FC236}">
                <a16:creationId xmlns:a16="http://schemas.microsoft.com/office/drawing/2014/main" id="{CAE106D3-BB96-46C1-9DCD-BD80DE6B4D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48528" y="982556"/>
            <a:ext cx="1079706" cy="453476"/>
          </a:xfrm>
          <a:prstGeom prst="rect">
            <a:avLst/>
          </a:prstGeom>
        </p:spPr>
      </p:pic>
    </p:spTree>
    <p:extLst>
      <p:ext uri="{BB962C8B-B14F-4D97-AF65-F5344CB8AC3E}">
        <p14:creationId xmlns:p14="http://schemas.microsoft.com/office/powerpoint/2010/main" val="2440154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E53FF-E5BA-F438-6FED-DDB0EE709DFB}"/>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2D0FE1A-0D9A-4BC0-ABF5-191869122E12}"/>
              </a:ext>
            </a:extLst>
          </p:cNvPr>
          <p:cNvSpPr/>
          <p:nvPr/>
        </p:nvSpPr>
        <p:spPr>
          <a:xfrm>
            <a:off x="1127448" y="4437112"/>
            <a:ext cx="6984776" cy="2103656"/>
          </a:xfrm>
          <a:prstGeom prst="rect">
            <a:avLst/>
          </a:prstGeom>
          <a:solidFill>
            <a:schemeClr val="accent6">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defTabSz="914354">
              <a:spcBef>
                <a:spcPts val="400"/>
              </a:spcBef>
            </a:pPr>
            <a:r>
              <a:rPr lang="en-US" sz="2000" u="sng" dirty="0">
                <a:solidFill>
                  <a:srgbClr val="0000FF"/>
                </a:solidFill>
                <a:latin typeface="Arial" panose="020B0604020202020204" pitchFamily="34" charset="0"/>
                <a:cs typeface="Arial" panose="020B0604020202020204" pitchFamily="34" charset="0"/>
              </a:rPr>
              <a:t>CMS Market Survey and Tendering</a:t>
            </a:r>
          </a:p>
          <a:p>
            <a:pPr marL="342882" lvl="3" indent="-342882" defTabSz="914354">
              <a:spcBef>
                <a:spcPts val="400"/>
              </a:spcBef>
              <a:buFont typeface="Arial" panose="020B0604020202020204" pitchFamily="34" charset="0"/>
              <a:buChar char="•"/>
            </a:pPr>
            <a:r>
              <a:rPr lang="en-US" sz="2000" dirty="0">
                <a:solidFill>
                  <a:srgbClr val="0000FF"/>
                </a:solidFill>
                <a:latin typeface="Arial" panose="020B0604020202020204" pitchFamily="34" charset="0"/>
                <a:cs typeface="Arial" panose="020B0604020202020204" pitchFamily="34" charset="0"/>
              </a:rPr>
              <a:t>IMB-CNM was qualified as a supplier of 3D detectors for CMS in the Market Survey </a:t>
            </a:r>
          </a:p>
          <a:p>
            <a:pPr marL="342882" lvl="3" indent="-342882" defTabSz="914354">
              <a:spcBef>
                <a:spcPts val="400"/>
              </a:spcBef>
              <a:buFont typeface="Arial" panose="020B0604020202020204" pitchFamily="34" charset="0"/>
              <a:buChar char="•"/>
            </a:pPr>
            <a:r>
              <a:rPr lang="en-US" sz="2000" dirty="0">
                <a:solidFill>
                  <a:srgbClr val="0000FF"/>
                </a:solidFill>
                <a:latin typeface="Arial" panose="020B0604020202020204" pitchFamily="34" charset="0"/>
                <a:cs typeface="Arial" panose="020B0604020202020204" pitchFamily="34" charset="0"/>
              </a:rPr>
              <a:t>However, in the tendering process, FBK detectors were selected due to their lower price</a:t>
            </a:r>
          </a:p>
          <a:p>
            <a:pPr marL="342882" lvl="3" indent="-342882" defTabSz="914354">
              <a:spcBef>
                <a:spcPts val="400"/>
              </a:spcBef>
              <a:buFont typeface="Arial" panose="020B0604020202020204" pitchFamily="34" charset="0"/>
              <a:buChar char="•"/>
            </a:pPr>
            <a:r>
              <a:rPr lang="en-US" sz="2000" dirty="0">
                <a:solidFill>
                  <a:srgbClr val="0000FF"/>
                </a:solidFill>
                <a:latin typeface="Arial" panose="020B0604020202020204" pitchFamily="34" charset="0"/>
                <a:cs typeface="Arial" panose="020B0604020202020204" pitchFamily="34" charset="0"/>
              </a:rPr>
              <a:t>Similar for ATLAS-</a:t>
            </a:r>
            <a:r>
              <a:rPr lang="en-US" sz="2000" dirty="0" err="1">
                <a:solidFill>
                  <a:srgbClr val="0000FF"/>
                </a:solidFill>
                <a:latin typeface="Arial" panose="020B0604020202020204" pitchFamily="34" charset="0"/>
                <a:cs typeface="Arial" panose="020B0604020202020204" pitchFamily="34" charset="0"/>
              </a:rPr>
              <a:t>ITk</a:t>
            </a:r>
            <a:endParaRPr lang="en-US" sz="2000" dirty="0">
              <a:solidFill>
                <a:srgbClr val="0000FF"/>
              </a:solidFill>
              <a:latin typeface="Arial" panose="020B0604020202020204" pitchFamily="34" charset="0"/>
              <a:cs typeface="Arial" panose="020B0604020202020204" pitchFamily="34" charset="0"/>
            </a:endParaRPr>
          </a:p>
        </p:txBody>
      </p:sp>
      <p:sp>
        <p:nvSpPr>
          <p:cNvPr id="13" name="Marcador de contenido 12">
            <a:extLst>
              <a:ext uri="{FF2B5EF4-FFF2-40B4-BE49-F238E27FC236}">
                <a16:creationId xmlns:a16="http://schemas.microsoft.com/office/drawing/2014/main" id="{F52AD11D-776D-480F-B399-625CDC9960A3}"/>
              </a:ext>
            </a:extLst>
          </p:cNvPr>
          <p:cNvSpPr>
            <a:spLocks noGrp="1"/>
          </p:cNvSpPr>
          <p:nvPr>
            <p:ph sz="half" idx="2"/>
          </p:nvPr>
        </p:nvSpPr>
        <p:spPr>
          <a:xfrm>
            <a:off x="407987" y="979488"/>
            <a:ext cx="8777909" cy="3097584"/>
          </a:xfrm>
        </p:spPr>
        <p:txBody>
          <a:bodyPr/>
          <a:lstStyle/>
          <a:p>
            <a:r>
              <a:rPr lang="en-GB" dirty="0"/>
              <a:t>Fabrication of 3D sensors</a:t>
            </a:r>
          </a:p>
          <a:p>
            <a:pPr lvl="1"/>
            <a:r>
              <a:rPr lang="en-US" dirty="0"/>
              <a:t>Improve the fabrication yield of 3D pixel detectors to produce sensors for the CMS Inner Tracker upgrade</a:t>
            </a:r>
          </a:p>
          <a:p>
            <a:pPr lvl="1"/>
            <a:r>
              <a:rPr lang="en-US" dirty="0"/>
              <a:t>Production of 3D detectors based on the new 3D single side technology developed at IMB-CNM</a:t>
            </a:r>
            <a:endParaRPr lang="en-GB" dirty="0"/>
          </a:p>
          <a:p>
            <a:pPr lvl="2"/>
            <a:r>
              <a:rPr lang="en-US" dirty="0"/>
              <a:t>3D Technology stabilization</a:t>
            </a:r>
          </a:p>
          <a:p>
            <a:pPr lvl="2"/>
            <a:r>
              <a:rPr lang="en-US" dirty="0"/>
              <a:t>3D-CROC First prototypes</a:t>
            </a:r>
          </a:p>
          <a:p>
            <a:pPr lvl="3"/>
            <a:r>
              <a:rPr lang="en-US" dirty="0"/>
              <a:t>Cell pitch: 50x50 µm2, 25x100 µm2</a:t>
            </a:r>
          </a:p>
          <a:p>
            <a:pPr lvl="3"/>
            <a:r>
              <a:rPr lang="en-US" dirty="0"/>
              <a:t>1 Electrode configuration (1E)</a:t>
            </a:r>
          </a:p>
          <a:p>
            <a:pPr lvl="1">
              <a:spcBef>
                <a:spcPts val="1200"/>
              </a:spcBef>
            </a:pPr>
            <a:r>
              <a:rPr lang="en-US" dirty="0"/>
              <a:t>CMS selected the 3D sensors to instrument part of the Inner Tracker</a:t>
            </a:r>
            <a:endParaRPr lang="en-GB" dirty="0"/>
          </a:p>
          <a:p>
            <a:endParaRPr lang="es-ES" dirty="0"/>
          </a:p>
        </p:txBody>
      </p:sp>
      <p:sp>
        <p:nvSpPr>
          <p:cNvPr id="6" name="Título 5">
            <a:extLst>
              <a:ext uri="{FF2B5EF4-FFF2-40B4-BE49-F238E27FC236}">
                <a16:creationId xmlns:a16="http://schemas.microsoft.com/office/drawing/2014/main" id="{F63C2301-C147-4624-9DF1-BA3D07E182DD}"/>
              </a:ext>
            </a:extLst>
          </p:cNvPr>
          <p:cNvSpPr>
            <a:spLocks noGrp="1"/>
          </p:cNvSpPr>
          <p:nvPr>
            <p:ph type="title"/>
          </p:nvPr>
        </p:nvSpPr>
        <p:spPr>
          <a:xfrm>
            <a:off x="174080" y="129832"/>
            <a:ext cx="10515600" cy="649055"/>
          </a:xfrm>
        </p:spPr>
        <p:txBody>
          <a:bodyPr/>
          <a:lstStyle/>
          <a:p>
            <a:r>
              <a:rPr lang="en-GB" dirty="0"/>
              <a:t>IMB-CNM. CMS Activities</a:t>
            </a:r>
            <a:endParaRPr lang="es-ES" dirty="0"/>
          </a:p>
        </p:txBody>
      </p:sp>
      <p:pic>
        <p:nvPicPr>
          <p:cNvPr id="5" name="Imagen 4" descr="Imagen que contiene Gráfico&#10;&#10;Descripción generada automáticamente">
            <a:extLst>
              <a:ext uri="{FF2B5EF4-FFF2-40B4-BE49-F238E27FC236}">
                <a16:creationId xmlns:a16="http://schemas.microsoft.com/office/drawing/2014/main" id="{639809F2-9447-5CD7-0AAB-EC018EBD3CD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92344" y="1017588"/>
            <a:ext cx="2884824" cy="2782900"/>
          </a:xfrm>
          <a:prstGeom prst="rect">
            <a:avLst/>
          </a:prstGeom>
          <a:noFill/>
          <a:ln>
            <a:noFill/>
          </a:ln>
        </p:spPr>
      </p:pic>
      <p:pic>
        <p:nvPicPr>
          <p:cNvPr id="8" name="Imagen 7" descr="Imagen que contiene Logotipo&#10;&#10;El contenido generado por IA puede ser incorrecto.">
            <a:extLst>
              <a:ext uri="{FF2B5EF4-FFF2-40B4-BE49-F238E27FC236}">
                <a16:creationId xmlns:a16="http://schemas.microsoft.com/office/drawing/2014/main" id="{78A81FFA-1789-184A-C5F7-F05D25C49E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185897" y="3826038"/>
            <a:ext cx="2891271" cy="2836258"/>
          </a:xfrm>
          <a:prstGeom prst="rect">
            <a:avLst/>
          </a:prstGeom>
        </p:spPr>
      </p:pic>
      <p:pic>
        <p:nvPicPr>
          <p:cNvPr id="7" name="Imagen 6">
            <a:extLst>
              <a:ext uri="{FF2B5EF4-FFF2-40B4-BE49-F238E27FC236}">
                <a16:creationId xmlns:a16="http://schemas.microsoft.com/office/drawing/2014/main" id="{61D635F0-835C-4986-B17E-A814E4C9FD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43120" y="979488"/>
            <a:ext cx="1127448" cy="315059"/>
          </a:xfrm>
          <a:prstGeom prst="rect">
            <a:avLst/>
          </a:prstGeom>
        </p:spPr>
      </p:pic>
    </p:spTree>
    <p:extLst>
      <p:ext uri="{BB962C8B-B14F-4D97-AF65-F5344CB8AC3E}">
        <p14:creationId xmlns:p14="http://schemas.microsoft.com/office/powerpoint/2010/main" val="105090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contenido 15">
            <a:extLst>
              <a:ext uri="{FF2B5EF4-FFF2-40B4-BE49-F238E27FC236}">
                <a16:creationId xmlns:a16="http://schemas.microsoft.com/office/drawing/2014/main" id="{C63DECF8-ABC9-4F18-BB83-B754DC40CCF9}"/>
              </a:ext>
            </a:extLst>
          </p:cNvPr>
          <p:cNvSpPr>
            <a:spLocks noGrp="1"/>
          </p:cNvSpPr>
          <p:nvPr>
            <p:ph sz="half" idx="2"/>
          </p:nvPr>
        </p:nvSpPr>
        <p:spPr>
          <a:xfrm>
            <a:off x="165343" y="979488"/>
            <a:ext cx="9603065" cy="3313608"/>
          </a:xfrm>
        </p:spPr>
        <p:txBody>
          <a:bodyPr>
            <a:noAutofit/>
          </a:bodyPr>
          <a:lstStyle/>
          <a:p>
            <a:r>
              <a:rPr lang="en-GB" sz="2000" dirty="0"/>
              <a:t>Fabrication of LGADs sensors</a:t>
            </a:r>
          </a:p>
          <a:p>
            <a:pPr lvl="1"/>
            <a:r>
              <a:rPr lang="en-GB" sz="1800" dirty="0"/>
              <a:t>Detectors produced in 150 mm epitaxial wafers (50 µm active thickness)</a:t>
            </a:r>
          </a:p>
          <a:p>
            <a:pPr lvl="1"/>
            <a:r>
              <a:rPr lang="en-GB" sz="1800" dirty="0"/>
              <a:t>16x16 matrix design (1.3x1.3 mm2 pad area)</a:t>
            </a:r>
          </a:p>
          <a:p>
            <a:pPr lvl="1"/>
            <a:r>
              <a:rPr lang="en-GB" sz="1800" dirty="0"/>
              <a:t>Fabricated according to the CMS Market Survey specifications </a:t>
            </a:r>
          </a:p>
          <a:p>
            <a:pPr lvl="2"/>
            <a:r>
              <a:rPr lang="en-GB" sz="1600" dirty="0"/>
              <a:t>LGADs on epitaxial substrates (6LG3, 15x15, 16x16, 15x30, 16x32 pixels)</a:t>
            </a:r>
          </a:p>
          <a:p>
            <a:pPr lvl="2"/>
            <a:r>
              <a:rPr lang="en-GB" sz="1600" dirty="0"/>
              <a:t>LGADs with Carbon (6LG2, standard doping profile (15x15, 16x16), deep doping profile (16x16))</a:t>
            </a:r>
          </a:p>
          <a:p>
            <a:pPr lvl="3"/>
            <a:r>
              <a:rPr lang="en-US" sz="1400" dirty="0"/>
              <a:t>More resistant to radiation, more stable breakdown voltage and gain values</a:t>
            </a:r>
          </a:p>
          <a:p>
            <a:pPr lvl="3"/>
            <a:r>
              <a:rPr lang="en-US" sz="1400" dirty="0"/>
              <a:t>Temporal resolutions in the order of 35 </a:t>
            </a:r>
            <a:r>
              <a:rPr lang="en-US" sz="1400" dirty="0" err="1"/>
              <a:t>ps</a:t>
            </a:r>
            <a:endParaRPr lang="en-US" sz="1400" dirty="0"/>
          </a:p>
          <a:p>
            <a:pPr lvl="3"/>
            <a:r>
              <a:rPr lang="en-US" sz="1400" dirty="0"/>
              <a:t>Prototypes irradiated with @ 1.5x10</a:t>
            </a:r>
            <a:r>
              <a:rPr lang="en-US" sz="1400" baseline="30000" dirty="0"/>
              <a:t>15</a:t>
            </a:r>
            <a:r>
              <a:rPr lang="en-US" sz="1400" dirty="0"/>
              <a:t> </a:t>
            </a:r>
            <a:r>
              <a:rPr lang="en-US" sz="1400" dirty="0" err="1"/>
              <a:t>n</a:t>
            </a:r>
            <a:r>
              <a:rPr lang="en-US" sz="1400" baseline="-25000" dirty="0" err="1"/>
              <a:t>eq</a:t>
            </a:r>
            <a:r>
              <a:rPr lang="en-US" sz="1400" dirty="0"/>
              <a:t>/cm² CC &gt; 8 </a:t>
            </a:r>
            <a:r>
              <a:rPr lang="en-US" sz="1400" dirty="0" err="1"/>
              <a:t>fC</a:t>
            </a:r>
            <a:r>
              <a:rPr lang="en-US" sz="1400" dirty="0"/>
              <a:t> and a time resolution &lt; 50 </a:t>
            </a:r>
            <a:r>
              <a:rPr lang="en-US" sz="1400" dirty="0" err="1"/>
              <a:t>ps</a:t>
            </a:r>
            <a:r>
              <a:rPr lang="en-US" sz="1400" dirty="0"/>
              <a:t> @ 12 V/µm (CMS technical requirements)</a:t>
            </a:r>
          </a:p>
          <a:p>
            <a:pPr lvl="3"/>
            <a:r>
              <a:rPr lang="en-US" sz="1400" dirty="0"/>
              <a:t>Large area prototypes (15x15 and 16x16 pixels, 2.5x2.5 cm2) show increasing yields (50%, 94%, and 99%) as manufacturing is repeated and stabilized</a:t>
            </a:r>
            <a:endParaRPr lang="en-GB" sz="1400" dirty="0"/>
          </a:p>
          <a:p>
            <a:pPr lvl="1">
              <a:spcBef>
                <a:spcPts val="1200"/>
              </a:spcBef>
            </a:pPr>
            <a:r>
              <a:rPr lang="en-US" sz="1800" dirty="0"/>
              <a:t>CMS selected the LGAD sensors to instrument the future End Cap Timing Layer</a:t>
            </a:r>
            <a:endParaRPr lang="en-GB" sz="1800" dirty="0"/>
          </a:p>
          <a:p>
            <a:endParaRPr lang="es-ES" sz="2000" dirty="0"/>
          </a:p>
        </p:txBody>
      </p:sp>
      <p:sp>
        <p:nvSpPr>
          <p:cNvPr id="10" name="Título 9">
            <a:extLst>
              <a:ext uri="{FF2B5EF4-FFF2-40B4-BE49-F238E27FC236}">
                <a16:creationId xmlns:a16="http://schemas.microsoft.com/office/drawing/2014/main" id="{47172A28-898E-45DE-B14C-9BEC09E945B6}"/>
              </a:ext>
            </a:extLst>
          </p:cNvPr>
          <p:cNvSpPr>
            <a:spLocks noGrp="1"/>
          </p:cNvSpPr>
          <p:nvPr>
            <p:ph type="title"/>
          </p:nvPr>
        </p:nvSpPr>
        <p:spPr>
          <a:xfrm>
            <a:off x="174080" y="129832"/>
            <a:ext cx="10515600" cy="649055"/>
          </a:xfrm>
        </p:spPr>
        <p:txBody>
          <a:bodyPr/>
          <a:lstStyle/>
          <a:p>
            <a:r>
              <a:rPr lang="en-GB" dirty="0"/>
              <a:t>IMB-CNM. CMS Activities</a:t>
            </a:r>
            <a:endParaRPr lang="es-ES" dirty="0"/>
          </a:p>
        </p:txBody>
      </p:sp>
      <p:grpSp>
        <p:nvGrpSpPr>
          <p:cNvPr id="9" name="Grupo 8">
            <a:extLst>
              <a:ext uri="{FF2B5EF4-FFF2-40B4-BE49-F238E27FC236}">
                <a16:creationId xmlns:a16="http://schemas.microsoft.com/office/drawing/2014/main" id="{DB810379-97AA-80F1-16E0-02F6CEA18F44}"/>
              </a:ext>
            </a:extLst>
          </p:cNvPr>
          <p:cNvGrpSpPr>
            <a:grpSpLocks noChangeAspect="1"/>
          </p:cNvGrpSpPr>
          <p:nvPr/>
        </p:nvGrpSpPr>
        <p:grpSpPr>
          <a:xfrm>
            <a:off x="10055820" y="1034709"/>
            <a:ext cx="1970837" cy="5693459"/>
            <a:chOff x="9808090" y="667827"/>
            <a:chExt cx="1908229" cy="5512594"/>
          </a:xfrm>
        </p:grpSpPr>
        <p:pic>
          <p:nvPicPr>
            <p:cNvPr id="4" name="Imagen 14">
              <a:extLst>
                <a:ext uri="{FF2B5EF4-FFF2-40B4-BE49-F238E27FC236}">
                  <a16:creationId xmlns:a16="http://schemas.microsoft.com/office/drawing/2014/main" id="{D1C7BE98-80E6-0E36-FFD1-826206238C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8090" y="2566474"/>
              <a:ext cx="1908229" cy="1773823"/>
            </a:xfrm>
            <a:prstGeom prst="rect">
              <a:avLst/>
            </a:prstGeom>
          </p:spPr>
        </p:pic>
        <p:pic>
          <p:nvPicPr>
            <p:cNvPr id="3" name="Imagen 2" descr="Imagen que contiene sostener, edificio, bicicleta, raqueta&#10;&#10;Descripción generada automáticamente">
              <a:extLst>
                <a:ext uri="{FF2B5EF4-FFF2-40B4-BE49-F238E27FC236}">
                  <a16:creationId xmlns:a16="http://schemas.microsoft.com/office/drawing/2014/main" id="{08F20199-ACFF-D5AE-766E-552BAA9AF16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9829422" y="646496"/>
              <a:ext cx="1865565" cy="1908228"/>
            </a:xfrm>
            <a:prstGeom prst="rect">
              <a:avLst/>
            </a:prstGeom>
            <a:noFill/>
            <a:ln>
              <a:noFill/>
            </a:ln>
          </p:spPr>
        </p:pic>
        <p:pic>
          <p:nvPicPr>
            <p:cNvPr id="8" name="Picture 3">
              <a:extLst>
                <a:ext uri="{FF2B5EF4-FFF2-40B4-BE49-F238E27FC236}">
                  <a16:creationId xmlns:a16="http://schemas.microsoft.com/office/drawing/2014/main" id="{BC5445CA-D808-15BD-FA02-4FEEB9B9AA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08090" y="4379539"/>
              <a:ext cx="1908229" cy="1800882"/>
            </a:xfrm>
            <a:prstGeom prst="rect">
              <a:avLst/>
            </a:prstGeom>
          </p:spPr>
        </p:pic>
      </p:grpSp>
      <p:sp>
        <p:nvSpPr>
          <p:cNvPr id="14" name="Rectángulo 13">
            <a:extLst>
              <a:ext uri="{FF2B5EF4-FFF2-40B4-BE49-F238E27FC236}">
                <a16:creationId xmlns:a16="http://schemas.microsoft.com/office/drawing/2014/main" id="{3F2C7FCB-7474-4EEE-8E94-06113FCAFE09}"/>
              </a:ext>
            </a:extLst>
          </p:cNvPr>
          <p:cNvSpPr/>
          <p:nvPr/>
        </p:nvSpPr>
        <p:spPr>
          <a:xfrm>
            <a:off x="911424" y="4868200"/>
            <a:ext cx="8640960" cy="1859968"/>
          </a:xfrm>
          <a:prstGeom prst="rect">
            <a:avLst/>
          </a:prstGeom>
          <a:solidFill>
            <a:schemeClr val="accent6">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eaLnBrk="1" latinLnBrk="0" hangingPunct="1">
              <a:spcBef>
                <a:spcPts val="1200"/>
              </a:spcBef>
              <a:spcAft>
                <a:spcPts val="0"/>
              </a:spcAft>
              <a:buClrTx/>
              <a:buSzPts val="1800"/>
            </a:pPr>
            <a:r>
              <a:rPr lang="en-GB" sz="2000" u="sng" dirty="0">
                <a:solidFill>
                  <a:srgbClr val="0000FF"/>
                </a:solidFill>
                <a:latin typeface="Arial" panose="020B0604020202020204" pitchFamily="34" charset="0"/>
                <a:cs typeface="Arial" panose="020B0604020202020204" pitchFamily="34" charset="0"/>
              </a:rPr>
              <a:t>CMS Market Survey and Tendering</a:t>
            </a:r>
            <a:endParaRPr lang="es-ES" sz="2000" u="sng" dirty="0">
              <a:solidFill>
                <a:srgbClr val="0000FF"/>
              </a:solidFill>
              <a:latin typeface="Arial" panose="020B0604020202020204" pitchFamily="34" charset="0"/>
              <a:cs typeface="Arial" panose="020B0604020202020204" pitchFamily="34" charset="0"/>
            </a:endParaRPr>
          </a:p>
          <a:p>
            <a:pPr marL="342900" indent="-342900" rtl="0" eaLnBrk="1" latinLnBrk="0" hangingPunct="1">
              <a:spcBef>
                <a:spcPts val="300"/>
              </a:spcBef>
              <a:spcAft>
                <a:spcPts val="300"/>
              </a:spcAft>
              <a:buFont typeface="Arial" panose="020B0604020202020204" pitchFamily="34" charset="0"/>
              <a:buChar char="•"/>
            </a:pPr>
            <a:r>
              <a:rPr lang="en-US" sz="2000" dirty="0">
                <a:solidFill>
                  <a:srgbClr val="0000FF"/>
                </a:solidFill>
                <a:latin typeface="Arial" panose="020B0604020202020204" pitchFamily="34" charset="0"/>
                <a:cs typeface="Arial" panose="020B0604020202020204" pitchFamily="34" charset="0"/>
              </a:rPr>
              <a:t>IMB-CNM fulfilled ETL specification but was not selected as supplier</a:t>
            </a:r>
            <a:endParaRPr lang="es-ES" sz="2000" dirty="0">
              <a:solidFill>
                <a:srgbClr val="0000FF"/>
              </a:solidFill>
              <a:latin typeface="Arial" panose="020B0604020202020204" pitchFamily="34" charset="0"/>
              <a:cs typeface="Arial" panose="020B0604020202020204" pitchFamily="34" charset="0"/>
            </a:endParaRPr>
          </a:p>
          <a:p>
            <a:pPr marL="342900" indent="-342900" rtl="0" eaLnBrk="1" latinLnBrk="0" hangingPunct="1">
              <a:spcBef>
                <a:spcPts val="300"/>
              </a:spcBef>
              <a:spcAft>
                <a:spcPts val="300"/>
              </a:spcAft>
              <a:buFont typeface="Arial" panose="020B0604020202020204" pitchFamily="34" charset="0"/>
              <a:buChar char="•"/>
            </a:pPr>
            <a:r>
              <a:rPr lang="en-US" sz="2000" dirty="0">
                <a:solidFill>
                  <a:srgbClr val="0000FF"/>
                </a:solidFill>
                <a:latin typeface="Arial" panose="020B0604020202020204" pitchFamily="34" charset="0"/>
                <a:cs typeface="Arial" panose="020B0604020202020204" pitchFamily="34" charset="0"/>
              </a:rPr>
              <a:t>HPK was selected for the outer layer of the ETL, with the inner layer awaiting accreditation from </a:t>
            </a:r>
            <a:r>
              <a:rPr lang="en-US" sz="2000" dirty="0" err="1">
                <a:solidFill>
                  <a:srgbClr val="0000FF"/>
                </a:solidFill>
                <a:latin typeface="Arial" panose="020B0604020202020204" pitchFamily="34" charset="0"/>
                <a:cs typeface="Arial" panose="020B0604020202020204" pitchFamily="34" charset="0"/>
              </a:rPr>
              <a:t>Lfoundry</a:t>
            </a:r>
            <a:r>
              <a:rPr lang="en-US" sz="2000" dirty="0">
                <a:solidFill>
                  <a:srgbClr val="0000FF"/>
                </a:solidFill>
                <a:latin typeface="Arial" panose="020B0604020202020204" pitchFamily="34" charset="0"/>
                <a:cs typeface="Arial" panose="020B0604020202020204" pitchFamily="34" charset="0"/>
              </a:rPr>
              <a:t> (Tendering)</a:t>
            </a:r>
          </a:p>
          <a:p>
            <a:pPr marL="342900" indent="-342900" rtl="0" eaLnBrk="1" latinLnBrk="0" hangingPunct="1">
              <a:spcBef>
                <a:spcPts val="300"/>
              </a:spcBef>
              <a:spcAft>
                <a:spcPts val="300"/>
              </a:spcAft>
              <a:buFont typeface="Arial" panose="020B0604020202020204" pitchFamily="34" charset="0"/>
              <a:buChar char="•"/>
            </a:pPr>
            <a:r>
              <a:rPr lang="en-US" sz="2000" dirty="0">
                <a:solidFill>
                  <a:srgbClr val="0000FF"/>
                </a:solidFill>
                <a:latin typeface="Arial" panose="020B0604020202020204" pitchFamily="34" charset="0"/>
                <a:cs typeface="Arial" panose="020B0604020202020204" pitchFamily="34" charset="0"/>
              </a:rPr>
              <a:t>For ATLAS IMB-CNM did not accomplished specifications</a:t>
            </a:r>
            <a:endParaRPr lang="es-ES" sz="2000" dirty="0">
              <a:solidFill>
                <a:srgbClr val="0000FF"/>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3CF0C94A-A70D-469B-B214-19F3550C69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43120" y="979488"/>
            <a:ext cx="1127448" cy="315059"/>
          </a:xfrm>
          <a:prstGeom prst="rect">
            <a:avLst/>
          </a:prstGeom>
        </p:spPr>
      </p:pic>
    </p:spTree>
    <p:extLst>
      <p:ext uri="{BB962C8B-B14F-4D97-AF65-F5344CB8AC3E}">
        <p14:creationId xmlns:p14="http://schemas.microsoft.com/office/powerpoint/2010/main" val="1264962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FB8B93DA-3EEA-4A01-977F-F04E4ACCCB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7888" y="5013176"/>
            <a:ext cx="2204785" cy="1152000"/>
          </a:xfrm>
          <a:prstGeom prst="rect">
            <a:avLst/>
          </a:prstGeom>
        </p:spPr>
      </p:pic>
      <p:pic>
        <p:nvPicPr>
          <p:cNvPr id="46" name="Imagen 45">
            <a:extLst>
              <a:ext uri="{FF2B5EF4-FFF2-40B4-BE49-F238E27FC236}">
                <a16:creationId xmlns:a16="http://schemas.microsoft.com/office/drawing/2014/main" id="{5F71EB06-B41F-4A1C-9EB1-718CB000F9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713" y="5149663"/>
            <a:ext cx="3218630" cy="899428"/>
          </a:xfrm>
          <a:prstGeom prst="rect">
            <a:avLst/>
          </a:prstGeom>
        </p:spPr>
      </p:pic>
      <p:pic>
        <p:nvPicPr>
          <p:cNvPr id="58" name="Imagen 57">
            <a:extLst>
              <a:ext uri="{FF2B5EF4-FFF2-40B4-BE49-F238E27FC236}">
                <a16:creationId xmlns:a16="http://schemas.microsoft.com/office/drawing/2014/main" id="{218114EB-B7A5-44ED-954F-39DD2D2F4F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3337" y="1063562"/>
            <a:ext cx="6831491" cy="2941501"/>
          </a:xfrm>
          <a:prstGeom prst="rect">
            <a:avLst/>
          </a:prstGeom>
        </p:spPr>
      </p:pic>
      <p:sp>
        <p:nvSpPr>
          <p:cNvPr id="126" name="Rectángulo: esquinas redondeadas 125">
            <a:extLst>
              <a:ext uri="{FF2B5EF4-FFF2-40B4-BE49-F238E27FC236}">
                <a16:creationId xmlns:a16="http://schemas.microsoft.com/office/drawing/2014/main" id="{D0C28CC6-E11F-4701-B4DE-04FE8F9F69B1}"/>
              </a:ext>
            </a:extLst>
          </p:cNvPr>
          <p:cNvSpPr/>
          <p:nvPr/>
        </p:nvSpPr>
        <p:spPr>
          <a:xfrm>
            <a:off x="8711218" y="2050549"/>
            <a:ext cx="2281326" cy="209853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b="1" dirty="0">
                <a:solidFill>
                  <a:schemeClr val="tx1"/>
                </a:solidFill>
              </a:rPr>
              <a:t>TileCal</a:t>
            </a:r>
          </a:p>
          <a:p>
            <a:pPr marL="285750" indent="-285750">
              <a:buFont typeface="Arial" panose="020B0604020202020204" pitchFamily="34" charset="0"/>
              <a:buChar char="•"/>
            </a:pPr>
            <a:r>
              <a:rPr lang="en-US" sz="2800" b="1" dirty="0" err="1">
                <a:solidFill>
                  <a:schemeClr val="tx1"/>
                </a:solidFill>
              </a:rPr>
              <a:t>ITk</a:t>
            </a:r>
            <a:r>
              <a:rPr lang="en-US" sz="2800" b="1" dirty="0">
                <a:solidFill>
                  <a:schemeClr val="tx1"/>
                </a:solidFill>
              </a:rPr>
              <a:t>-strips</a:t>
            </a:r>
          </a:p>
          <a:p>
            <a:pPr marL="285750" indent="-285750">
              <a:buFont typeface="Arial" panose="020B0604020202020204" pitchFamily="34" charset="0"/>
              <a:buChar char="•"/>
            </a:pPr>
            <a:r>
              <a:rPr lang="en-US" sz="2800" b="1" dirty="0" err="1">
                <a:solidFill>
                  <a:schemeClr val="tx1"/>
                </a:solidFill>
              </a:rPr>
              <a:t>ITk</a:t>
            </a:r>
            <a:r>
              <a:rPr lang="en-US" sz="2800" b="1" dirty="0">
                <a:solidFill>
                  <a:schemeClr val="tx1"/>
                </a:solidFill>
              </a:rPr>
              <a:t>-pixels</a:t>
            </a:r>
          </a:p>
          <a:p>
            <a:pPr marL="285750" indent="-285750">
              <a:buFont typeface="Arial" panose="020B0604020202020204" pitchFamily="34" charset="0"/>
              <a:buChar char="•"/>
            </a:pPr>
            <a:r>
              <a:rPr lang="en-US" sz="2800" b="1" dirty="0">
                <a:solidFill>
                  <a:schemeClr val="tx1"/>
                </a:solidFill>
              </a:rPr>
              <a:t>HGTD</a:t>
            </a:r>
          </a:p>
        </p:txBody>
      </p:sp>
      <p:pic>
        <p:nvPicPr>
          <p:cNvPr id="4" name="Imagen 3">
            <a:extLst>
              <a:ext uri="{FF2B5EF4-FFF2-40B4-BE49-F238E27FC236}">
                <a16:creationId xmlns:a16="http://schemas.microsoft.com/office/drawing/2014/main" id="{3080A40A-7131-4B8E-ADF4-F0645A1F7E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7528" y="4725144"/>
            <a:ext cx="1795357" cy="1704113"/>
          </a:xfrm>
          <a:prstGeom prst="rect">
            <a:avLst/>
          </a:prstGeom>
        </p:spPr>
      </p:pic>
    </p:spTree>
    <p:extLst>
      <p:ext uri="{BB962C8B-B14F-4D97-AF65-F5344CB8AC3E}">
        <p14:creationId xmlns:p14="http://schemas.microsoft.com/office/powerpoint/2010/main" val="336987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34D83A-7166-423F-93F7-A0B152035F46}"/>
              </a:ext>
            </a:extLst>
          </p:cNvPr>
          <p:cNvSpPr>
            <a:spLocks noGrp="1"/>
          </p:cNvSpPr>
          <p:nvPr>
            <p:ph type="title"/>
          </p:nvPr>
        </p:nvSpPr>
        <p:spPr>
          <a:xfrm>
            <a:off x="174080" y="129832"/>
            <a:ext cx="10515600" cy="649055"/>
          </a:xfrm>
        </p:spPr>
        <p:txBody>
          <a:bodyPr>
            <a:normAutofit fontScale="90000"/>
          </a:bodyPr>
          <a:lstStyle/>
          <a:p>
            <a:r>
              <a:rPr lang="en-US" dirty="0"/>
              <a:t>ATLAS Upgrade</a:t>
            </a:r>
          </a:p>
        </p:txBody>
      </p:sp>
      <p:pic>
        <p:nvPicPr>
          <p:cNvPr id="6" name="Google Shape;105;g4dc3415e50479d50_48">
            <a:extLst>
              <a:ext uri="{FF2B5EF4-FFF2-40B4-BE49-F238E27FC236}">
                <a16:creationId xmlns:a16="http://schemas.microsoft.com/office/drawing/2014/main" id="{3FE526E5-7198-4186-A6E9-EC91F0743D13}"/>
              </a:ext>
            </a:extLst>
          </p:cNvPr>
          <p:cNvPicPr preferRelativeResize="0">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926940" y="1880521"/>
            <a:ext cx="7840800" cy="4225309"/>
          </a:xfrm>
          <a:prstGeom prst="rect">
            <a:avLst/>
          </a:prstGeom>
          <a:noFill/>
          <a:ln>
            <a:noFill/>
          </a:ln>
        </p:spPr>
      </p:pic>
      <p:sp>
        <p:nvSpPr>
          <p:cNvPr id="7" name="Oval 9">
            <a:extLst>
              <a:ext uri="{FF2B5EF4-FFF2-40B4-BE49-F238E27FC236}">
                <a16:creationId xmlns:a16="http://schemas.microsoft.com/office/drawing/2014/main" id="{99A525CA-3D82-4147-B10A-92BBF911FD5D}"/>
              </a:ext>
            </a:extLst>
          </p:cNvPr>
          <p:cNvSpPr/>
          <p:nvPr/>
        </p:nvSpPr>
        <p:spPr>
          <a:xfrm rot="20941145">
            <a:off x="5941698" y="3409813"/>
            <a:ext cx="132481" cy="1003458"/>
          </a:xfrm>
          <a:prstGeom prst="ellipse">
            <a:avLst/>
          </a:prstGeom>
          <a:solidFill>
            <a:schemeClr val="accent6">
              <a:alpha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10">
            <a:extLst>
              <a:ext uri="{FF2B5EF4-FFF2-40B4-BE49-F238E27FC236}">
                <a16:creationId xmlns:a16="http://schemas.microsoft.com/office/drawing/2014/main" id="{64492D37-A6F3-49BA-B785-10D46C687C1B}"/>
              </a:ext>
            </a:extLst>
          </p:cNvPr>
          <p:cNvSpPr/>
          <p:nvPr/>
        </p:nvSpPr>
        <p:spPr>
          <a:xfrm rot="20890283">
            <a:off x="6706207" y="3329628"/>
            <a:ext cx="132481" cy="1003458"/>
          </a:xfrm>
          <a:prstGeom prst="ellipse">
            <a:avLst/>
          </a:prstGeom>
          <a:solidFill>
            <a:schemeClr val="accent6">
              <a:alpha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Freeform: Shape 26">
            <a:extLst>
              <a:ext uri="{FF2B5EF4-FFF2-40B4-BE49-F238E27FC236}">
                <a16:creationId xmlns:a16="http://schemas.microsoft.com/office/drawing/2014/main" id="{90AD2F08-AEB2-4573-8C3E-1AB7FB64A0D0}"/>
              </a:ext>
            </a:extLst>
          </p:cNvPr>
          <p:cNvSpPr/>
          <p:nvPr/>
        </p:nvSpPr>
        <p:spPr>
          <a:xfrm>
            <a:off x="6005437" y="3526801"/>
            <a:ext cx="727082" cy="609465"/>
          </a:xfrm>
          <a:custGeom>
            <a:avLst/>
            <a:gdLst>
              <a:gd name="connsiteX0" fmla="*/ 620111 w 714704"/>
              <a:gd name="connsiteY0" fmla="*/ 0 h 599090"/>
              <a:gd name="connsiteX1" fmla="*/ 0 w 714704"/>
              <a:gd name="connsiteY1" fmla="*/ 84083 h 599090"/>
              <a:gd name="connsiteX2" fmla="*/ 126125 w 714704"/>
              <a:gd name="connsiteY2" fmla="*/ 599090 h 599090"/>
              <a:gd name="connsiteX3" fmla="*/ 714704 w 714704"/>
              <a:gd name="connsiteY3" fmla="*/ 493986 h 599090"/>
              <a:gd name="connsiteX4" fmla="*/ 620111 w 714704"/>
              <a:gd name="connsiteY4" fmla="*/ 0 h 59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704" h="599090">
                <a:moveTo>
                  <a:pt x="620111" y="0"/>
                </a:moveTo>
                <a:lnTo>
                  <a:pt x="0" y="84083"/>
                </a:lnTo>
                <a:lnTo>
                  <a:pt x="126125" y="599090"/>
                </a:lnTo>
                <a:lnTo>
                  <a:pt x="714704" y="493986"/>
                </a:lnTo>
                <a:lnTo>
                  <a:pt x="620111" y="0"/>
                </a:lnTo>
                <a:close/>
              </a:path>
            </a:pathLst>
          </a:custGeom>
          <a:solidFill>
            <a:srgbClr val="3C6CC1">
              <a:alpha val="60000"/>
            </a:srgbClr>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33">
            <a:extLst>
              <a:ext uri="{FF2B5EF4-FFF2-40B4-BE49-F238E27FC236}">
                <a16:creationId xmlns:a16="http://schemas.microsoft.com/office/drawing/2014/main" id="{A5F3B3B8-56F0-4B6F-9269-73D2302971C5}"/>
              </a:ext>
            </a:extLst>
          </p:cNvPr>
          <p:cNvSpPr/>
          <p:nvPr/>
        </p:nvSpPr>
        <p:spPr>
          <a:xfrm>
            <a:off x="5562245" y="3232489"/>
            <a:ext cx="1707395" cy="278679"/>
          </a:xfrm>
          <a:custGeom>
            <a:avLst/>
            <a:gdLst>
              <a:gd name="connsiteX0" fmla="*/ 0 w 1678329"/>
              <a:gd name="connsiteY0" fmla="*/ 167833 h 273935"/>
              <a:gd name="connsiteX1" fmla="*/ 1676400 w 1678329"/>
              <a:gd name="connsiteY1" fmla="*/ 0 h 273935"/>
              <a:gd name="connsiteX2" fmla="*/ 1678329 w 1678329"/>
              <a:gd name="connsiteY2" fmla="*/ 77165 h 273935"/>
              <a:gd name="connsiteX3" fmla="*/ 28937 w 1678329"/>
              <a:gd name="connsiteY3" fmla="*/ 273935 h 273935"/>
              <a:gd name="connsiteX4" fmla="*/ 0 w 1678329"/>
              <a:gd name="connsiteY4" fmla="*/ 167833 h 273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329" h="273935">
                <a:moveTo>
                  <a:pt x="0" y="167833"/>
                </a:moveTo>
                <a:lnTo>
                  <a:pt x="1676400" y="0"/>
                </a:lnTo>
                <a:lnTo>
                  <a:pt x="1678329" y="77165"/>
                </a:lnTo>
                <a:lnTo>
                  <a:pt x="28937" y="273935"/>
                </a:lnTo>
                <a:lnTo>
                  <a:pt x="0" y="167833"/>
                </a:lnTo>
                <a:close/>
              </a:path>
            </a:pathLst>
          </a:custGeom>
          <a:solidFill>
            <a:srgbClr val="FF66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34">
            <a:extLst>
              <a:ext uri="{FF2B5EF4-FFF2-40B4-BE49-F238E27FC236}">
                <a16:creationId xmlns:a16="http://schemas.microsoft.com/office/drawing/2014/main" id="{153113CF-7C3B-4A3A-A39B-01D96DC4DF82}"/>
              </a:ext>
            </a:extLst>
          </p:cNvPr>
          <p:cNvSpPr/>
          <p:nvPr/>
        </p:nvSpPr>
        <p:spPr>
          <a:xfrm>
            <a:off x="5615233" y="4290499"/>
            <a:ext cx="1674034" cy="309280"/>
          </a:xfrm>
          <a:custGeom>
            <a:avLst/>
            <a:gdLst>
              <a:gd name="connsiteX0" fmla="*/ 0 w 1678329"/>
              <a:gd name="connsiteY0" fmla="*/ 167833 h 273935"/>
              <a:gd name="connsiteX1" fmla="*/ 1676400 w 1678329"/>
              <a:gd name="connsiteY1" fmla="*/ 0 h 273935"/>
              <a:gd name="connsiteX2" fmla="*/ 1678329 w 1678329"/>
              <a:gd name="connsiteY2" fmla="*/ 77165 h 273935"/>
              <a:gd name="connsiteX3" fmla="*/ 28937 w 1678329"/>
              <a:gd name="connsiteY3" fmla="*/ 273935 h 273935"/>
              <a:gd name="connsiteX4" fmla="*/ 0 w 1678329"/>
              <a:gd name="connsiteY4" fmla="*/ 167833 h 273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329" h="273935">
                <a:moveTo>
                  <a:pt x="0" y="167833"/>
                </a:moveTo>
                <a:lnTo>
                  <a:pt x="1676400" y="0"/>
                </a:lnTo>
                <a:lnTo>
                  <a:pt x="1678329" y="77165"/>
                </a:lnTo>
                <a:lnTo>
                  <a:pt x="28937" y="273935"/>
                </a:lnTo>
                <a:lnTo>
                  <a:pt x="0" y="167833"/>
                </a:lnTo>
                <a:close/>
              </a:path>
            </a:pathLst>
          </a:custGeom>
          <a:solidFill>
            <a:srgbClr val="FF66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35">
            <a:extLst>
              <a:ext uri="{FF2B5EF4-FFF2-40B4-BE49-F238E27FC236}">
                <a16:creationId xmlns:a16="http://schemas.microsoft.com/office/drawing/2014/main" id="{ECD7006C-0753-44F4-9C18-5A221842B96C}"/>
              </a:ext>
            </a:extLst>
          </p:cNvPr>
          <p:cNvSpPr/>
          <p:nvPr/>
        </p:nvSpPr>
        <p:spPr>
          <a:xfrm>
            <a:off x="5381166" y="3252114"/>
            <a:ext cx="298830" cy="567169"/>
          </a:xfrm>
          <a:custGeom>
            <a:avLst/>
            <a:gdLst>
              <a:gd name="connsiteX0" fmla="*/ 102761 w 293743"/>
              <a:gd name="connsiteY0" fmla="*/ 0 h 557514"/>
              <a:gd name="connsiteX1" fmla="*/ 102761 w 293743"/>
              <a:gd name="connsiteY1" fmla="*/ 0 h 557514"/>
              <a:gd name="connsiteX2" fmla="*/ 518 w 293743"/>
              <a:gd name="connsiteY2" fmla="*/ 23150 h 557514"/>
              <a:gd name="connsiteX3" fmla="*/ 8234 w 293743"/>
              <a:gd name="connsiteY3" fmla="*/ 25079 h 557514"/>
              <a:gd name="connsiteX4" fmla="*/ 31384 w 293743"/>
              <a:gd name="connsiteY4" fmla="*/ 23150 h 557514"/>
              <a:gd name="connsiteX5" fmla="*/ 41029 w 293743"/>
              <a:gd name="connsiteY5" fmla="*/ 23150 h 557514"/>
              <a:gd name="connsiteX6" fmla="*/ 518 w 293743"/>
              <a:gd name="connsiteY6" fmla="*/ 206416 h 557514"/>
              <a:gd name="connsiteX7" fmla="*/ 137485 w 293743"/>
              <a:gd name="connsiteY7" fmla="*/ 557514 h 557514"/>
              <a:gd name="connsiteX8" fmla="*/ 293743 w 293743"/>
              <a:gd name="connsiteY8" fmla="*/ 449484 h 557514"/>
              <a:gd name="connsiteX9" fmla="*/ 102761 w 293743"/>
              <a:gd name="connsiteY9" fmla="*/ 0 h 55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743" h="557514">
                <a:moveTo>
                  <a:pt x="102761" y="0"/>
                </a:moveTo>
                <a:lnTo>
                  <a:pt x="102761" y="0"/>
                </a:lnTo>
                <a:cubicBezTo>
                  <a:pt x="68680" y="7717"/>
                  <a:pt x="34293" y="14189"/>
                  <a:pt x="518" y="23150"/>
                </a:cubicBezTo>
                <a:cubicBezTo>
                  <a:pt x="-2045" y="23830"/>
                  <a:pt x="5583" y="25079"/>
                  <a:pt x="8234" y="25079"/>
                </a:cubicBezTo>
                <a:cubicBezTo>
                  <a:pt x="15977" y="25079"/>
                  <a:pt x="23654" y="23605"/>
                  <a:pt x="31384" y="23150"/>
                </a:cubicBezTo>
                <a:cubicBezTo>
                  <a:pt x="34593" y="22961"/>
                  <a:pt x="37814" y="23150"/>
                  <a:pt x="41029" y="23150"/>
                </a:cubicBezTo>
                <a:lnTo>
                  <a:pt x="518" y="206416"/>
                </a:lnTo>
                <a:lnTo>
                  <a:pt x="137485" y="557514"/>
                </a:lnTo>
                <a:lnTo>
                  <a:pt x="293743" y="449484"/>
                </a:lnTo>
                <a:lnTo>
                  <a:pt x="102761" y="0"/>
                </a:lnTo>
                <a:close/>
              </a:path>
            </a:pathLst>
          </a:custGeom>
          <a:solidFill>
            <a:srgbClr val="FF66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Shape 36">
            <a:extLst>
              <a:ext uri="{FF2B5EF4-FFF2-40B4-BE49-F238E27FC236}">
                <a16:creationId xmlns:a16="http://schemas.microsoft.com/office/drawing/2014/main" id="{5FD70683-DD7C-41C2-A577-E99EC7EAA5C2}"/>
              </a:ext>
            </a:extLst>
          </p:cNvPr>
          <p:cNvSpPr/>
          <p:nvPr/>
        </p:nvSpPr>
        <p:spPr>
          <a:xfrm>
            <a:off x="5521032" y="3944886"/>
            <a:ext cx="168777" cy="535769"/>
          </a:xfrm>
          <a:custGeom>
            <a:avLst/>
            <a:gdLst>
              <a:gd name="connsiteX0" fmla="*/ 165904 w 165904"/>
              <a:gd name="connsiteY0" fmla="*/ 0 h 526648"/>
              <a:gd name="connsiteX1" fmla="*/ 0 w 165904"/>
              <a:gd name="connsiteY1" fmla="*/ 9645 h 526648"/>
              <a:gd name="connsiteX2" fmla="*/ 17362 w 165904"/>
              <a:gd name="connsiteY2" fmla="*/ 368460 h 526648"/>
              <a:gd name="connsiteX3" fmla="*/ 160116 w 165904"/>
              <a:gd name="connsiteY3" fmla="*/ 526648 h 526648"/>
              <a:gd name="connsiteX4" fmla="*/ 165904 w 165904"/>
              <a:gd name="connsiteY4" fmla="*/ 0 h 52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04" h="526648">
                <a:moveTo>
                  <a:pt x="165904" y="0"/>
                </a:moveTo>
                <a:lnTo>
                  <a:pt x="0" y="9645"/>
                </a:lnTo>
                <a:lnTo>
                  <a:pt x="17362" y="368460"/>
                </a:lnTo>
                <a:lnTo>
                  <a:pt x="160116" y="526648"/>
                </a:lnTo>
                <a:cubicBezTo>
                  <a:pt x="162045" y="351099"/>
                  <a:pt x="163975" y="175549"/>
                  <a:pt x="165904" y="0"/>
                </a:cubicBezTo>
                <a:close/>
              </a:path>
            </a:pathLst>
          </a:custGeom>
          <a:solidFill>
            <a:srgbClr val="FF66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37">
            <a:extLst>
              <a:ext uri="{FF2B5EF4-FFF2-40B4-BE49-F238E27FC236}">
                <a16:creationId xmlns:a16="http://schemas.microsoft.com/office/drawing/2014/main" id="{7149D244-8301-4109-9918-8FD11E462B68}"/>
              </a:ext>
            </a:extLst>
          </p:cNvPr>
          <p:cNvSpPr/>
          <p:nvPr/>
        </p:nvSpPr>
        <p:spPr>
          <a:xfrm>
            <a:off x="5432719" y="4482617"/>
            <a:ext cx="229615" cy="435680"/>
          </a:xfrm>
          <a:custGeom>
            <a:avLst/>
            <a:gdLst>
              <a:gd name="connsiteX0" fmla="*/ 173620 w 225706"/>
              <a:gd name="connsiteY0" fmla="*/ 0 h 428263"/>
              <a:gd name="connsiteX1" fmla="*/ 225706 w 225706"/>
              <a:gd name="connsiteY1" fmla="*/ 196770 h 428263"/>
              <a:gd name="connsiteX2" fmla="*/ 75235 w 225706"/>
              <a:gd name="connsiteY2" fmla="*/ 428263 h 428263"/>
              <a:gd name="connsiteX3" fmla="*/ 0 w 225706"/>
              <a:gd name="connsiteY3" fmla="*/ 353028 h 428263"/>
              <a:gd name="connsiteX4" fmla="*/ 73306 w 225706"/>
              <a:gd name="connsiteY4" fmla="*/ 34724 h 428263"/>
              <a:gd name="connsiteX5" fmla="*/ 173620 w 225706"/>
              <a:gd name="connsiteY5" fmla="*/ 0 h 42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706" h="428263">
                <a:moveTo>
                  <a:pt x="173620" y="0"/>
                </a:moveTo>
                <a:lnTo>
                  <a:pt x="225706" y="196770"/>
                </a:lnTo>
                <a:lnTo>
                  <a:pt x="75235" y="428263"/>
                </a:lnTo>
                <a:lnTo>
                  <a:pt x="0" y="353028"/>
                </a:lnTo>
                <a:lnTo>
                  <a:pt x="73306" y="34724"/>
                </a:lnTo>
                <a:lnTo>
                  <a:pt x="173620" y="0"/>
                </a:lnTo>
                <a:close/>
              </a:path>
            </a:pathLst>
          </a:custGeom>
          <a:solidFill>
            <a:srgbClr val="FF66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38">
            <a:extLst>
              <a:ext uri="{FF2B5EF4-FFF2-40B4-BE49-F238E27FC236}">
                <a16:creationId xmlns:a16="http://schemas.microsoft.com/office/drawing/2014/main" id="{D05D21AF-1794-4D7E-8BF0-37330B169CB4}"/>
              </a:ext>
            </a:extLst>
          </p:cNvPr>
          <p:cNvSpPr/>
          <p:nvPr/>
        </p:nvSpPr>
        <p:spPr>
          <a:xfrm>
            <a:off x="7336366" y="4160763"/>
            <a:ext cx="278679" cy="414092"/>
          </a:xfrm>
          <a:custGeom>
            <a:avLst/>
            <a:gdLst>
              <a:gd name="connsiteX0" fmla="*/ 167833 w 273935"/>
              <a:gd name="connsiteY0" fmla="*/ 0 h 407043"/>
              <a:gd name="connsiteX1" fmla="*/ 65590 w 273935"/>
              <a:gd name="connsiteY1" fmla="*/ 79094 h 407043"/>
              <a:gd name="connsiteX2" fmla="*/ 0 w 273935"/>
              <a:gd name="connsiteY2" fmla="*/ 185195 h 407043"/>
              <a:gd name="connsiteX3" fmla="*/ 30866 w 273935"/>
              <a:gd name="connsiteY3" fmla="*/ 407043 h 407043"/>
              <a:gd name="connsiteX4" fmla="*/ 273935 w 273935"/>
              <a:gd name="connsiteY4" fmla="*/ 171691 h 407043"/>
              <a:gd name="connsiteX5" fmla="*/ 167833 w 273935"/>
              <a:gd name="connsiteY5" fmla="*/ 0 h 40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35" h="407043">
                <a:moveTo>
                  <a:pt x="167833" y="0"/>
                </a:moveTo>
                <a:lnTo>
                  <a:pt x="65590" y="79094"/>
                </a:lnTo>
                <a:lnTo>
                  <a:pt x="0" y="185195"/>
                </a:lnTo>
                <a:lnTo>
                  <a:pt x="30866" y="407043"/>
                </a:lnTo>
                <a:lnTo>
                  <a:pt x="273935" y="171691"/>
                </a:lnTo>
                <a:lnTo>
                  <a:pt x="167833" y="0"/>
                </a:lnTo>
                <a:close/>
              </a:path>
            </a:pathLst>
          </a:custGeom>
          <a:solidFill>
            <a:srgbClr val="FF66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39">
            <a:extLst>
              <a:ext uri="{FF2B5EF4-FFF2-40B4-BE49-F238E27FC236}">
                <a16:creationId xmlns:a16="http://schemas.microsoft.com/office/drawing/2014/main" id="{A55E6AC6-A1AB-406D-8A22-0EF7054F30F4}"/>
              </a:ext>
            </a:extLst>
          </p:cNvPr>
          <p:cNvSpPr/>
          <p:nvPr/>
        </p:nvSpPr>
        <p:spPr>
          <a:xfrm>
            <a:off x="7338329" y="3063713"/>
            <a:ext cx="319892" cy="522031"/>
          </a:xfrm>
          <a:custGeom>
            <a:avLst/>
            <a:gdLst>
              <a:gd name="connsiteX0" fmla="*/ 100314 w 314446"/>
              <a:gd name="connsiteY0" fmla="*/ 0 h 513144"/>
              <a:gd name="connsiteX1" fmla="*/ 0 w 314446"/>
              <a:gd name="connsiteY1" fmla="*/ 200627 h 513144"/>
              <a:gd name="connsiteX2" fmla="*/ 140826 w 314446"/>
              <a:gd name="connsiteY2" fmla="*/ 513144 h 513144"/>
              <a:gd name="connsiteX3" fmla="*/ 314446 w 314446"/>
              <a:gd name="connsiteY3" fmla="*/ 393539 h 513144"/>
              <a:gd name="connsiteX4" fmla="*/ 100314 w 314446"/>
              <a:gd name="connsiteY4" fmla="*/ 0 h 5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46" h="513144">
                <a:moveTo>
                  <a:pt x="100314" y="0"/>
                </a:moveTo>
                <a:lnTo>
                  <a:pt x="0" y="200627"/>
                </a:lnTo>
                <a:lnTo>
                  <a:pt x="140826" y="513144"/>
                </a:lnTo>
                <a:lnTo>
                  <a:pt x="314446" y="393539"/>
                </a:lnTo>
                <a:lnTo>
                  <a:pt x="100314" y="0"/>
                </a:lnTo>
                <a:close/>
              </a:path>
            </a:pathLst>
          </a:custGeom>
          <a:solidFill>
            <a:srgbClr val="FF66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Shape 40">
            <a:extLst>
              <a:ext uri="{FF2B5EF4-FFF2-40B4-BE49-F238E27FC236}">
                <a16:creationId xmlns:a16="http://schemas.microsoft.com/office/drawing/2014/main" id="{A2511F09-97D0-4391-9849-8B5E5E14E6C4}"/>
              </a:ext>
            </a:extLst>
          </p:cNvPr>
          <p:cNvSpPr/>
          <p:nvPr/>
        </p:nvSpPr>
        <p:spPr>
          <a:xfrm>
            <a:off x="7493368" y="3689758"/>
            <a:ext cx="213916" cy="480818"/>
          </a:xfrm>
          <a:custGeom>
            <a:avLst/>
            <a:gdLst>
              <a:gd name="connsiteX0" fmla="*/ 210274 w 210274"/>
              <a:gd name="connsiteY0" fmla="*/ 0 h 472633"/>
              <a:gd name="connsiteX1" fmla="*/ 1930 w 210274"/>
              <a:gd name="connsiteY1" fmla="*/ 1929 h 472633"/>
              <a:gd name="connsiteX2" fmla="*/ 0 w 210274"/>
              <a:gd name="connsiteY2" fmla="*/ 387752 h 472633"/>
              <a:gd name="connsiteX3" fmla="*/ 163975 w 210274"/>
              <a:gd name="connsiteY3" fmla="*/ 472633 h 472633"/>
              <a:gd name="connsiteX4" fmla="*/ 210274 w 210274"/>
              <a:gd name="connsiteY4" fmla="*/ 0 h 472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74" h="472633">
                <a:moveTo>
                  <a:pt x="210274" y="0"/>
                </a:moveTo>
                <a:lnTo>
                  <a:pt x="1930" y="1929"/>
                </a:lnTo>
                <a:cubicBezTo>
                  <a:pt x="1287" y="130537"/>
                  <a:pt x="643" y="259144"/>
                  <a:pt x="0" y="387752"/>
                </a:cubicBezTo>
                <a:lnTo>
                  <a:pt x="163975" y="472633"/>
                </a:lnTo>
                <a:lnTo>
                  <a:pt x="210274" y="0"/>
                </a:lnTo>
                <a:close/>
              </a:path>
            </a:pathLst>
          </a:custGeom>
          <a:solidFill>
            <a:srgbClr val="FF66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Google Shape;134;p16">
            <a:extLst>
              <a:ext uri="{FF2B5EF4-FFF2-40B4-BE49-F238E27FC236}">
                <a16:creationId xmlns:a16="http://schemas.microsoft.com/office/drawing/2014/main" id="{7AB8FDD5-62F4-4C9F-8566-88A19DF12E61}"/>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9094567" y="1056959"/>
            <a:ext cx="2977058" cy="1656701"/>
          </a:xfrm>
          <a:prstGeom prst="rect">
            <a:avLst/>
          </a:prstGeom>
          <a:noFill/>
          <a:ln>
            <a:noFill/>
          </a:ln>
        </p:spPr>
      </p:pic>
      <p:cxnSp>
        <p:nvCxnSpPr>
          <p:cNvPr id="30" name="Conector recto de flecha 29">
            <a:extLst>
              <a:ext uri="{FF2B5EF4-FFF2-40B4-BE49-F238E27FC236}">
                <a16:creationId xmlns:a16="http://schemas.microsoft.com/office/drawing/2014/main" id="{2D8FE55A-7A4A-45FB-A8EA-2936BB9C5774}"/>
              </a:ext>
            </a:extLst>
          </p:cNvPr>
          <p:cNvCxnSpPr>
            <a:cxnSpLocks/>
          </p:cNvCxnSpPr>
          <p:nvPr/>
        </p:nvCxnSpPr>
        <p:spPr>
          <a:xfrm flipH="1">
            <a:off x="6512006" y="2317943"/>
            <a:ext cx="4067504" cy="143854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491330A4-C2EC-4963-9236-53E438BACD41}"/>
              </a:ext>
            </a:extLst>
          </p:cNvPr>
          <p:cNvSpPr txBox="1"/>
          <p:nvPr/>
        </p:nvSpPr>
        <p:spPr>
          <a:xfrm>
            <a:off x="7707284" y="1020228"/>
            <a:ext cx="1060996" cy="369332"/>
          </a:xfrm>
          <a:prstGeom prst="rect">
            <a:avLst/>
          </a:prstGeom>
          <a:noFill/>
        </p:spPr>
        <p:txBody>
          <a:bodyPr wrap="none" rtlCol="0">
            <a:spAutoFit/>
          </a:bodyPr>
          <a:lstStyle/>
          <a:p>
            <a:r>
              <a:rPr lang="en-US" b="1" dirty="0" err="1"/>
              <a:t>ITk</a:t>
            </a:r>
            <a:r>
              <a:rPr lang="en-US" b="1" dirty="0"/>
              <a:t>-strips</a:t>
            </a:r>
          </a:p>
        </p:txBody>
      </p:sp>
      <p:grpSp>
        <p:nvGrpSpPr>
          <p:cNvPr id="42" name="Google Shape;153;p17">
            <a:extLst>
              <a:ext uri="{FF2B5EF4-FFF2-40B4-BE49-F238E27FC236}">
                <a16:creationId xmlns:a16="http://schemas.microsoft.com/office/drawing/2014/main" id="{A264919A-68B4-4F50-8FB1-E5AC6DD5E308}"/>
              </a:ext>
            </a:extLst>
          </p:cNvPr>
          <p:cNvGrpSpPr>
            <a:grpSpLocks noChangeAspect="1"/>
          </p:cNvGrpSpPr>
          <p:nvPr/>
        </p:nvGrpSpPr>
        <p:grpSpPr>
          <a:xfrm>
            <a:off x="8771676" y="4157623"/>
            <a:ext cx="3159494" cy="2446137"/>
            <a:chOff x="385963" y="2697842"/>
            <a:chExt cx="4205287" cy="3255810"/>
          </a:xfrm>
        </p:grpSpPr>
        <p:grpSp>
          <p:nvGrpSpPr>
            <p:cNvPr id="43" name="Google Shape;154;p17">
              <a:extLst>
                <a:ext uri="{FF2B5EF4-FFF2-40B4-BE49-F238E27FC236}">
                  <a16:creationId xmlns:a16="http://schemas.microsoft.com/office/drawing/2014/main" id="{FC8793EE-993B-4C6A-95AA-8D05B628B602}"/>
                </a:ext>
              </a:extLst>
            </p:cNvPr>
            <p:cNvGrpSpPr/>
            <p:nvPr/>
          </p:nvGrpSpPr>
          <p:grpSpPr>
            <a:xfrm>
              <a:off x="1002278" y="2697842"/>
              <a:ext cx="3588972" cy="3255810"/>
              <a:chOff x="130349" y="2600625"/>
              <a:chExt cx="4660867" cy="4228202"/>
            </a:xfrm>
          </p:grpSpPr>
          <p:pic>
            <p:nvPicPr>
              <p:cNvPr id="45" name="Google Shape;155;p17">
                <a:extLst>
                  <a:ext uri="{FF2B5EF4-FFF2-40B4-BE49-F238E27FC236}">
                    <a16:creationId xmlns:a16="http://schemas.microsoft.com/office/drawing/2014/main" id="{410182C1-2979-42F9-A7B7-373201D3128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0349" y="2600625"/>
                <a:ext cx="4660867" cy="4228202"/>
              </a:xfrm>
              <a:prstGeom prst="rect">
                <a:avLst/>
              </a:prstGeom>
              <a:noFill/>
              <a:ln>
                <a:noFill/>
              </a:ln>
            </p:spPr>
          </p:pic>
          <p:sp>
            <p:nvSpPr>
              <p:cNvPr id="46" name="Google Shape;156;p17">
                <a:extLst>
                  <a:ext uri="{FF2B5EF4-FFF2-40B4-BE49-F238E27FC236}">
                    <a16:creationId xmlns:a16="http://schemas.microsoft.com/office/drawing/2014/main" id="{119CCCC1-693B-479C-88CC-B4377A450152}"/>
                  </a:ext>
                </a:extLst>
              </p:cNvPr>
              <p:cNvSpPr/>
              <p:nvPr/>
            </p:nvSpPr>
            <p:spPr>
              <a:xfrm rot="4010964">
                <a:off x="613425" y="2954954"/>
                <a:ext cx="2006363" cy="1370788"/>
              </a:xfrm>
              <a:prstGeom prst="parallelogram">
                <a:avLst>
                  <a:gd name="adj" fmla="val 80206"/>
                </a:avLst>
              </a:prstGeom>
              <a:noFill/>
              <a:ln w="28575" cap="flat" cmpd="sng">
                <a:solidFill>
                  <a:srgbClr val="674EA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sp>
          <p:nvSpPr>
            <p:cNvPr id="44" name="Google Shape;157;p17">
              <a:extLst>
                <a:ext uri="{FF2B5EF4-FFF2-40B4-BE49-F238E27FC236}">
                  <a16:creationId xmlns:a16="http://schemas.microsoft.com/office/drawing/2014/main" id="{68FF9183-7BFB-4DA9-823F-BAA1328FEED2}"/>
                </a:ext>
              </a:extLst>
            </p:cNvPr>
            <p:cNvSpPr/>
            <p:nvPr/>
          </p:nvSpPr>
          <p:spPr>
            <a:xfrm rot="1694364">
              <a:off x="385963" y="5220271"/>
              <a:ext cx="2976817" cy="53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200" dirty="0">
                  <a:solidFill>
                    <a:srgbClr val="3F3F3F"/>
                  </a:solidFill>
                  <a:latin typeface="Calibri"/>
                  <a:ea typeface="Calibri"/>
                  <a:cs typeface="Calibri"/>
                  <a:sym typeface="Calibri"/>
                </a:rPr>
                <a:t>Extended      Long         Extended</a:t>
              </a:r>
              <a:br>
                <a:rPr lang="es-ES" sz="1200" dirty="0">
                  <a:solidFill>
                    <a:srgbClr val="3F3F3F"/>
                  </a:solidFill>
                  <a:latin typeface="Calibri"/>
                  <a:ea typeface="Calibri"/>
                  <a:cs typeface="Calibri"/>
                  <a:sym typeface="Calibri"/>
                </a:rPr>
              </a:br>
              <a:r>
                <a:rPr lang="es-ES" sz="1200" dirty="0" err="1">
                  <a:solidFill>
                    <a:srgbClr val="3F3F3F"/>
                  </a:solidFill>
                  <a:latin typeface="Calibri"/>
                  <a:ea typeface="Calibri"/>
                  <a:cs typeface="Calibri"/>
                  <a:sym typeface="Calibri"/>
                </a:rPr>
                <a:t>barrel</a:t>
              </a:r>
              <a:r>
                <a:rPr lang="es-ES" sz="1200" dirty="0">
                  <a:solidFill>
                    <a:srgbClr val="3F3F3F"/>
                  </a:solidFill>
                  <a:latin typeface="Calibri"/>
                  <a:ea typeface="Calibri"/>
                  <a:cs typeface="Calibri"/>
                  <a:sym typeface="Calibri"/>
                </a:rPr>
                <a:t>           </a:t>
              </a:r>
              <a:r>
                <a:rPr lang="es-ES" sz="1200" dirty="0" err="1">
                  <a:solidFill>
                    <a:srgbClr val="3F3F3F"/>
                  </a:solidFill>
                  <a:latin typeface="Calibri"/>
                  <a:ea typeface="Calibri"/>
                  <a:cs typeface="Calibri"/>
                  <a:sym typeface="Calibri"/>
                </a:rPr>
                <a:t>barrel</a:t>
              </a:r>
              <a:r>
                <a:rPr lang="es-ES" sz="1200" dirty="0">
                  <a:solidFill>
                    <a:srgbClr val="3F3F3F"/>
                  </a:solidFill>
                  <a:latin typeface="Calibri"/>
                  <a:ea typeface="Calibri"/>
                  <a:cs typeface="Calibri"/>
                  <a:sym typeface="Calibri"/>
                </a:rPr>
                <a:t>         </a:t>
              </a:r>
              <a:r>
                <a:rPr lang="es-ES" sz="1200" dirty="0" err="1">
                  <a:solidFill>
                    <a:srgbClr val="3F3F3F"/>
                  </a:solidFill>
                  <a:latin typeface="Calibri"/>
                  <a:ea typeface="Calibri"/>
                  <a:cs typeface="Calibri"/>
                  <a:sym typeface="Calibri"/>
                </a:rPr>
                <a:t>barrel</a:t>
              </a:r>
              <a:endParaRPr sz="1200" dirty="0">
                <a:solidFill>
                  <a:srgbClr val="3F3F3F"/>
                </a:solidFill>
                <a:latin typeface="Calibri"/>
                <a:ea typeface="Calibri"/>
                <a:cs typeface="Calibri"/>
                <a:sym typeface="Calibri"/>
              </a:endParaRPr>
            </a:p>
          </p:txBody>
        </p:sp>
      </p:grpSp>
      <p:cxnSp>
        <p:nvCxnSpPr>
          <p:cNvPr id="23" name="Conector recto de flecha 22">
            <a:extLst>
              <a:ext uri="{FF2B5EF4-FFF2-40B4-BE49-F238E27FC236}">
                <a16:creationId xmlns:a16="http://schemas.microsoft.com/office/drawing/2014/main" id="{F3F62001-CCC9-4FB1-B20B-DBAFDD3D4AF2}"/>
              </a:ext>
            </a:extLst>
          </p:cNvPr>
          <p:cNvCxnSpPr>
            <a:cxnSpLocks/>
          </p:cNvCxnSpPr>
          <p:nvPr/>
        </p:nvCxnSpPr>
        <p:spPr>
          <a:xfrm flipH="1" flipV="1">
            <a:off x="7063811" y="4067442"/>
            <a:ext cx="2411013" cy="123176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99CA4AE6-6BC7-45A5-AD4B-8FABDD4823FA}"/>
              </a:ext>
            </a:extLst>
          </p:cNvPr>
          <p:cNvSpPr txBox="1"/>
          <p:nvPr/>
        </p:nvSpPr>
        <p:spPr>
          <a:xfrm>
            <a:off x="10900323" y="4212770"/>
            <a:ext cx="817853" cy="369332"/>
          </a:xfrm>
          <a:prstGeom prst="rect">
            <a:avLst/>
          </a:prstGeom>
          <a:noFill/>
        </p:spPr>
        <p:txBody>
          <a:bodyPr wrap="none" rtlCol="0">
            <a:spAutoFit/>
          </a:bodyPr>
          <a:lstStyle/>
          <a:p>
            <a:r>
              <a:rPr lang="en-US" b="1" dirty="0"/>
              <a:t>TileCal</a:t>
            </a:r>
          </a:p>
        </p:txBody>
      </p:sp>
      <p:sp>
        <p:nvSpPr>
          <p:cNvPr id="53" name="CuadroTexto 52">
            <a:extLst>
              <a:ext uri="{FF2B5EF4-FFF2-40B4-BE49-F238E27FC236}">
                <a16:creationId xmlns:a16="http://schemas.microsoft.com/office/drawing/2014/main" id="{F34A0AD5-32CF-45D0-8BEB-9D04AE1AC7C9}"/>
              </a:ext>
            </a:extLst>
          </p:cNvPr>
          <p:cNvSpPr txBox="1"/>
          <p:nvPr/>
        </p:nvSpPr>
        <p:spPr>
          <a:xfrm>
            <a:off x="2794170" y="6107994"/>
            <a:ext cx="736548" cy="369332"/>
          </a:xfrm>
          <a:prstGeom prst="rect">
            <a:avLst/>
          </a:prstGeom>
          <a:noFill/>
        </p:spPr>
        <p:txBody>
          <a:bodyPr wrap="none" rtlCol="0">
            <a:spAutoFit/>
          </a:bodyPr>
          <a:lstStyle/>
          <a:p>
            <a:r>
              <a:rPr lang="en-US" b="1" dirty="0"/>
              <a:t>HGTD</a:t>
            </a:r>
          </a:p>
        </p:txBody>
      </p:sp>
      <p:pic>
        <p:nvPicPr>
          <p:cNvPr id="58" name="Imagen 57">
            <a:extLst>
              <a:ext uri="{FF2B5EF4-FFF2-40B4-BE49-F238E27FC236}">
                <a16:creationId xmlns:a16="http://schemas.microsoft.com/office/drawing/2014/main" id="{636BEC9A-A850-42FD-9DC0-97D2D5E13A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3905" y="4539174"/>
            <a:ext cx="2085975" cy="2200275"/>
          </a:xfrm>
          <a:prstGeom prst="rect">
            <a:avLst/>
          </a:prstGeom>
        </p:spPr>
      </p:pic>
      <p:cxnSp>
        <p:nvCxnSpPr>
          <p:cNvPr id="48" name="Conector recto de flecha 47">
            <a:extLst>
              <a:ext uri="{FF2B5EF4-FFF2-40B4-BE49-F238E27FC236}">
                <a16:creationId xmlns:a16="http://schemas.microsoft.com/office/drawing/2014/main" id="{41F07A8B-FF6B-4A3B-893F-8066338F4942}"/>
              </a:ext>
            </a:extLst>
          </p:cNvPr>
          <p:cNvCxnSpPr>
            <a:cxnSpLocks/>
          </p:cNvCxnSpPr>
          <p:nvPr/>
        </p:nvCxnSpPr>
        <p:spPr>
          <a:xfrm flipV="1">
            <a:off x="2665792" y="3993176"/>
            <a:ext cx="3170321" cy="187544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0" name="Imagen 59">
            <a:extLst>
              <a:ext uri="{FF2B5EF4-FFF2-40B4-BE49-F238E27FC236}">
                <a16:creationId xmlns:a16="http://schemas.microsoft.com/office/drawing/2014/main" id="{B9C9E274-59EC-4FA8-BFBD-AAB9D359C5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5524" y="991151"/>
            <a:ext cx="2977134" cy="1866262"/>
          </a:xfrm>
          <a:prstGeom prst="rect">
            <a:avLst/>
          </a:prstGeom>
        </p:spPr>
      </p:pic>
      <p:cxnSp>
        <p:nvCxnSpPr>
          <p:cNvPr id="61" name="Conector recto de flecha 60">
            <a:extLst>
              <a:ext uri="{FF2B5EF4-FFF2-40B4-BE49-F238E27FC236}">
                <a16:creationId xmlns:a16="http://schemas.microsoft.com/office/drawing/2014/main" id="{04ED35C4-A1E3-401E-B993-2C1A121B53CD}"/>
              </a:ext>
            </a:extLst>
          </p:cNvPr>
          <p:cNvCxnSpPr>
            <a:cxnSpLocks/>
          </p:cNvCxnSpPr>
          <p:nvPr/>
        </p:nvCxnSpPr>
        <p:spPr>
          <a:xfrm>
            <a:off x="3026998" y="2097531"/>
            <a:ext cx="3292556" cy="177031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n 32">
            <a:extLst>
              <a:ext uri="{FF2B5EF4-FFF2-40B4-BE49-F238E27FC236}">
                <a16:creationId xmlns:a16="http://schemas.microsoft.com/office/drawing/2014/main" id="{E47994D2-8B80-41C5-A9D7-661FCCF83F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4271" y="3560786"/>
            <a:ext cx="1544542" cy="807023"/>
          </a:xfrm>
          <a:prstGeom prst="rect">
            <a:avLst/>
          </a:prstGeom>
        </p:spPr>
      </p:pic>
      <p:pic>
        <p:nvPicPr>
          <p:cNvPr id="36" name="Imagen 35">
            <a:extLst>
              <a:ext uri="{FF2B5EF4-FFF2-40B4-BE49-F238E27FC236}">
                <a16:creationId xmlns:a16="http://schemas.microsoft.com/office/drawing/2014/main" id="{0C51BE7E-D2BA-46EC-94E8-2B95623BDF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60414" y="5276683"/>
            <a:ext cx="1276481" cy="666961"/>
          </a:xfrm>
          <a:prstGeom prst="rect">
            <a:avLst/>
          </a:prstGeom>
        </p:spPr>
      </p:pic>
      <p:pic>
        <p:nvPicPr>
          <p:cNvPr id="38" name="Imagen 37">
            <a:extLst>
              <a:ext uri="{FF2B5EF4-FFF2-40B4-BE49-F238E27FC236}">
                <a16:creationId xmlns:a16="http://schemas.microsoft.com/office/drawing/2014/main" id="{A958D4D0-BE7B-4E37-9077-F38EA30C46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92658" y="1010832"/>
            <a:ext cx="1544542" cy="807023"/>
          </a:xfrm>
          <a:prstGeom prst="rect">
            <a:avLst/>
          </a:prstGeom>
        </p:spPr>
      </p:pic>
      <p:sp>
        <p:nvSpPr>
          <p:cNvPr id="59" name="CuadroTexto 58">
            <a:extLst>
              <a:ext uri="{FF2B5EF4-FFF2-40B4-BE49-F238E27FC236}">
                <a16:creationId xmlns:a16="http://schemas.microsoft.com/office/drawing/2014/main" id="{55C38FC0-97E7-4C5A-A52A-05288D47A12A}"/>
              </a:ext>
            </a:extLst>
          </p:cNvPr>
          <p:cNvSpPr txBox="1"/>
          <p:nvPr/>
        </p:nvSpPr>
        <p:spPr>
          <a:xfrm>
            <a:off x="1616762" y="900516"/>
            <a:ext cx="1083245" cy="369332"/>
          </a:xfrm>
          <a:prstGeom prst="rect">
            <a:avLst/>
          </a:prstGeom>
          <a:noFill/>
        </p:spPr>
        <p:txBody>
          <a:bodyPr wrap="none" rtlCol="0">
            <a:spAutoFit/>
          </a:bodyPr>
          <a:lstStyle/>
          <a:p>
            <a:r>
              <a:rPr lang="en-US" b="1" dirty="0" err="1"/>
              <a:t>ITk</a:t>
            </a:r>
            <a:r>
              <a:rPr lang="en-US" b="1" dirty="0"/>
              <a:t>-pixels</a:t>
            </a:r>
          </a:p>
        </p:txBody>
      </p:sp>
      <p:pic>
        <p:nvPicPr>
          <p:cNvPr id="39" name="Imagen 38">
            <a:extLst>
              <a:ext uri="{FF2B5EF4-FFF2-40B4-BE49-F238E27FC236}">
                <a16:creationId xmlns:a16="http://schemas.microsoft.com/office/drawing/2014/main" id="{02B768DD-1F60-462E-902E-1644684376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47535" y="2648498"/>
            <a:ext cx="1832286" cy="512022"/>
          </a:xfrm>
          <a:prstGeom prst="rect">
            <a:avLst/>
          </a:prstGeom>
        </p:spPr>
      </p:pic>
      <p:pic>
        <p:nvPicPr>
          <p:cNvPr id="40" name="Imagen 39">
            <a:extLst>
              <a:ext uri="{FF2B5EF4-FFF2-40B4-BE49-F238E27FC236}">
                <a16:creationId xmlns:a16="http://schemas.microsoft.com/office/drawing/2014/main" id="{1DA4F9CB-5DFE-4D04-82F7-3B7702DBBB6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89062" y="3207843"/>
            <a:ext cx="929114" cy="881894"/>
          </a:xfrm>
          <a:prstGeom prst="rect">
            <a:avLst/>
          </a:prstGeom>
        </p:spPr>
      </p:pic>
      <p:pic>
        <p:nvPicPr>
          <p:cNvPr id="41" name="Imagen 40">
            <a:extLst>
              <a:ext uri="{FF2B5EF4-FFF2-40B4-BE49-F238E27FC236}">
                <a16:creationId xmlns:a16="http://schemas.microsoft.com/office/drawing/2014/main" id="{3466D840-7790-4503-AB11-0949920EEC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6978" y="5534894"/>
            <a:ext cx="929114" cy="881894"/>
          </a:xfrm>
          <a:prstGeom prst="rect">
            <a:avLst/>
          </a:prstGeom>
        </p:spPr>
      </p:pic>
    </p:spTree>
    <p:extLst>
      <p:ext uri="{BB962C8B-B14F-4D97-AF65-F5344CB8AC3E}">
        <p14:creationId xmlns:p14="http://schemas.microsoft.com/office/powerpoint/2010/main" val="1706144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Imagen 119"/>
          <p:cNvPicPr/>
          <p:nvPr/>
        </p:nvPicPr>
        <p:blipFill>
          <a:blip r:embed="rId2"/>
          <a:stretch/>
        </p:blipFill>
        <p:spPr>
          <a:xfrm>
            <a:off x="2563680" y="923400"/>
            <a:ext cx="6978960" cy="5425560"/>
          </a:xfrm>
          <a:prstGeom prst="rect">
            <a:avLst/>
          </a:prstGeom>
          <a:ln w="0">
            <a:noFill/>
          </a:ln>
        </p:spPr>
      </p:pic>
      <p:sp>
        <p:nvSpPr>
          <p:cNvPr id="121" name="Elipse 120"/>
          <p:cNvSpPr/>
          <p:nvPr/>
        </p:nvSpPr>
        <p:spPr>
          <a:xfrm>
            <a:off x="4505520" y="5832720"/>
            <a:ext cx="2194200" cy="639720"/>
          </a:xfrm>
          <a:prstGeom prst="ellipse">
            <a:avLst/>
          </a:prstGeom>
          <a:noFill/>
          <a:ln w="19080">
            <a:solidFill>
              <a:srgbClr val="FF3333"/>
            </a:solidFill>
            <a:round/>
          </a:ln>
        </p:spPr>
        <p:style>
          <a:lnRef idx="0">
            <a:scrgbClr r="0" g="0" b="0"/>
          </a:lnRef>
          <a:fillRef idx="0">
            <a:scrgbClr r="0" g="0" b="0"/>
          </a:fillRef>
          <a:effectRef idx="0">
            <a:scrgbClr r="0" g="0" b="0"/>
          </a:effectRef>
          <a:fontRef idx="minor"/>
        </p:style>
      </p:sp>
      <p:sp>
        <p:nvSpPr>
          <p:cNvPr id="122" name="Elipse 121"/>
          <p:cNvSpPr/>
          <p:nvPr/>
        </p:nvSpPr>
        <p:spPr>
          <a:xfrm>
            <a:off x="6845880" y="5505840"/>
            <a:ext cx="2194200" cy="498960"/>
          </a:xfrm>
          <a:prstGeom prst="ellipse">
            <a:avLst/>
          </a:prstGeom>
          <a:noFill/>
          <a:ln w="19080">
            <a:solidFill>
              <a:srgbClr val="FF3333"/>
            </a:solidFill>
            <a:round/>
          </a:ln>
        </p:spPr>
        <p:style>
          <a:lnRef idx="0">
            <a:scrgbClr r="0" g="0" b="0"/>
          </a:lnRef>
          <a:fillRef idx="0">
            <a:scrgbClr r="0" g="0" b="0"/>
          </a:fillRef>
          <a:effectRef idx="0">
            <a:scrgbClr r="0" g="0" b="0"/>
          </a:effectRef>
          <a:fontRef idx="minor"/>
        </p:style>
      </p:sp>
      <p:pic>
        <p:nvPicPr>
          <p:cNvPr id="123" name="Google Shape;150;p5_ 3"/>
          <p:cNvPicPr/>
          <p:nvPr/>
        </p:nvPicPr>
        <p:blipFill>
          <a:blip r:embed="rId3" cstate="screen">
            <a:extLst>
              <a:ext uri="{28A0092B-C50C-407E-A947-70E740481C1C}">
                <a14:useLocalDpi xmlns:a14="http://schemas.microsoft.com/office/drawing/2010/main"/>
              </a:ext>
            </a:extLst>
          </a:blip>
          <a:stretch/>
        </p:blipFill>
        <p:spPr>
          <a:xfrm>
            <a:off x="8760296" y="4366800"/>
            <a:ext cx="2156760" cy="794880"/>
          </a:xfrm>
          <a:prstGeom prst="rect">
            <a:avLst/>
          </a:prstGeom>
          <a:ln w="0">
            <a:noFill/>
          </a:ln>
        </p:spPr>
      </p:pic>
      <p:sp>
        <p:nvSpPr>
          <p:cNvPr id="124" name="Rectángulo 123"/>
          <p:cNvSpPr/>
          <p:nvPr/>
        </p:nvSpPr>
        <p:spPr>
          <a:xfrm>
            <a:off x="8760296" y="5261040"/>
            <a:ext cx="2377080" cy="48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400" b="1" i="1" spc="-1" dirty="0" err="1">
                <a:solidFill>
                  <a:srgbClr val="C9211E"/>
                </a:solidFill>
                <a:latin typeface="Arial"/>
              </a:rPr>
              <a:t>ITk</a:t>
            </a:r>
            <a:r>
              <a:rPr lang="en-US" sz="1400" b="1" i="1" spc="-1" dirty="0">
                <a:solidFill>
                  <a:srgbClr val="C9211E"/>
                </a:solidFill>
                <a:latin typeface="Arial"/>
              </a:rPr>
              <a:t> Linear Pixel Triplet module</a:t>
            </a:r>
            <a:endParaRPr lang="en-US" sz="1400" spc="-1" dirty="0">
              <a:latin typeface="Arial"/>
            </a:endParaRPr>
          </a:p>
        </p:txBody>
      </p:sp>
      <p:pic>
        <p:nvPicPr>
          <p:cNvPr id="125" name="Imagen 124"/>
          <p:cNvPicPr/>
          <p:nvPr/>
        </p:nvPicPr>
        <p:blipFill>
          <a:blip r:embed="rId4" cstate="screen">
            <a:extLst>
              <a:ext uri="{28A0092B-C50C-407E-A947-70E740481C1C}">
                <a14:useLocalDpi xmlns:a14="http://schemas.microsoft.com/office/drawing/2010/main"/>
              </a:ext>
            </a:extLst>
          </a:blip>
          <a:stretch/>
        </p:blipFill>
        <p:spPr>
          <a:xfrm>
            <a:off x="1981200" y="4846320"/>
            <a:ext cx="2384640" cy="1097280"/>
          </a:xfrm>
          <a:prstGeom prst="rect">
            <a:avLst/>
          </a:prstGeom>
          <a:ln w="0">
            <a:noFill/>
          </a:ln>
        </p:spPr>
      </p:pic>
      <p:sp>
        <p:nvSpPr>
          <p:cNvPr id="126" name="Rectángulo 125"/>
          <p:cNvSpPr/>
          <p:nvPr/>
        </p:nvSpPr>
        <p:spPr>
          <a:xfrm>
            <a:off x="1971120" y="5960160"/>
            <a:ext cx="2377080" cy="3016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400" b="1" i="1" spc="-1">
                <a:solidFill>
                  <a:srgbClr val="C9211E"/>
                </a:solidFill>
                <a:latin typeface="Arial"/>
              </a:rPr>
              <a:t>HGTD Module</a:t>
            </a:r>
            <a:endParaRPr lang="en-US" sz="1400" spc="-1">
              <a:latin typeface="Arial"/>
            </a:endParaRPr>
          </a:p>
        </p:txBody>
      </p:sp>
      <p:sp>
        <p:nvSpPr>
          <p:cNvPr id="3" name="Título 2">
            <a:extLst>
              <a:ext uri="{FF2B5EF4-FFF2-40B4-BE49-F238E27FC236}">
                <a16:creationId xmlns:a16="http://schemas.microsoft.com/office/drawing/2014/main" id="{D46E99A6-4616-49B7-AB68-863116886B97}"/>
              </a:ext>
            </a:extLst>
          </p:cNvPr>
          <p:cNvSpPr>
            <a:spLocks noGrp="1"/>
          </p:cNvSpPr>
          <p:nvPr>
            <p:ph type="title"/>
          </p:nvPr>
        </p:nvSpPr>
        <p:spPr>
          <a:xfrm>
            <a:off x="174625" y="130175"/>
            <a:ext cx="8153375" cy="649288"/>
          </a:xfrm>
        </p:spPr>
        <p:txBody>
          <a:bodyPr/>
          <a:lstStyle/>
          <a:p>
            <a:r>
              <a:rPr lang="en-US" dirty="0"/>
              <a:t>Overview: Goals and Status</a:t>
            </a:r>
            <a:endParaRPr lang="es-ES" dirty="0"/>
          </a:p>
        </p:txBody>
      </p:sp>
      <p:pic>
        <p:nvPicPr>
          <p:cNvPr id="15" name="Imagen 14">
            <a:extLst>
              <a:ext uri="{FF2B5EF4-FFF2-40B4-BE49-F238E27FC236}">
                <a16:creationId xmlns:a16="http://schemas.microsoft.com/office/drawing/2014/main" id="{B4A8FBAC-4425-4E89-B746-D2C50CD19EEE}"/>
              </a:ext>
            </a:extLst>
          </p:cNvPr>
          <p:cNvPicPr/>
          <p:nvPr/>
        </p:nvPicPr>
        <p:blipFill>
          <a:blip r:embed="rId5"/>
          <a:stretch/>
        </p:blipFill>
        <p:spPr>
          <a:xfrm>
            <a:off x="10554960" y="980728"/>
            <a:ext cx="1499512" cy="432048"/>
          </a:xfrm>
          <a:prstGeom prst="rect">
            <a:avLst/>
          </a:prstGeom>
          <a:ln w="936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n 21_ 2"/>
          <p:cNvPicPr/>
          <p:nvPr/>
        </p:nvPicPr>
        <p:blipFill>
          <a:blip r:embed="rId2" cstate="screen">
            <a:extLst>
              <a:ext uri="{28A0092B-C50C-407E-A947-70E740481C1C}">
                <a14:useLocalDpi xmlns:a14="http://schemas.microsoft.com/office/drawing/2010/main"/>
              </a:ext>
            </a:extLst>
          </a:blip>
          <a:srcRect/>
          <a:stretch/>
        </p:blipFill>
        <p:spPr>
          <a:xfrm>
            <a:off x="3990360" y="2579400"/>
            <a:ext cx="2014200" cy="1422360"/>
          </a:xfrm>
          <a:prstGeom prst="rect">
            <a:avLst/>
          </a:prstGeom>
          <a:ln w="0">
            <a:noFill/>
          </a:ln>
        </p:spPr>
      </p:pic>
      <p:pic>
        <p:nvPicPr>
          <p:cNvPr id="131" name="Imagen 22_ 2" descr="Texto&#10;&#10;Descripción generada automáticamente con confianza media"/>
          <p:cNvPicPr/>
          <p:nvPr/>
        </p:nvPicPr>
        <p:blipFill>
          <a:blip r:embed="rId3" cstate="screen">
            <a:extLst>
              <a:ext uri="{28A0092B-C50C-407E-A947-70E740481C1C}">
                <a14:useLocalDpi xmlns:a14="http://schemas.microsoft.com/office/drawing/2010/main"/>
              </a:ext>
            </a:extLst>
          </a:blip>
          <a:srcRect/>
          <a:stretch/>
        </p:blipFill>
        <p:spPr>
          <a:xfrm>
            <a:off x="6463200" y="2343600"/>
            <a:ext cx="1568520" cy="1313640"/>
          </a:xfrm>
          <a:prstGeom prst="rect">
            <a:avLst/>
          </a:prstGeom>
          <a:ln w="0">
            <a:noFill/>
          </a:ln>
        </p:spPr>
      </p:pic>
      <p:pic>
        <p:nvPicPr>
          <p:cNvPr id="132" name="Imagen 24_ 2" descr="Imagen que contiene interior, tabla, cocina, pequeño&#10;&#10;Descripción generada automáticamente"/>
          <p:cNvPicPr/>
          <p:nvPr/>
        </p:nvPicPr>
        <p:blipFill>
          <a:blip r:embed="rId4" cstate="screen">
            <a:extLst>
              <a:ext uri="{28A0092B-C50C-407E-A947-70E740481C1C}">
                <a14:useLocalDpi xmlns:a14="http://schemas.microsoft.com/office/drawing/2010/main"/>
              </a:ext>
            </a:extLst>
          </a:blip>
          <a:srcRect/>
          <a:stretch/>
        </p:blipFill>
        <p:spPr>
          <a:xfrm>
            <a:off x="8618520" y="2415600"/>
            <a:ext cx="1604880" cy="1241640"/>
          </a:xfrm>
          <a:prstGeom prst="rect">
            <a:avLst/>
          </a:prstGeom>
          <a:ln w="0">
            <a:noFill/>
          </a:ln>
        </p:spPr>
      </p:pic>
      <p:sp>
        <p:nvSpPr>
          <p:cNvPr id="133" name="TextShape 3_ 2"/>
          <p:cNvSpPr/>
          <p:nvPr/>
        </p:nvSpPr>
        <p:spPr>
          <a:xfrm>
            <a:off x="3902880" y="2700720"/>
            <a:ext cx="2210400" cy="51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500" spc="-1">
                <a:solidFill>
                  <a:srgbClr val="FFFFFF"/>
                </a:solidFill>
                <a:latin typeface="Arial"/>
                <a:ea typeface="DejaVu Sans"/>
              </a:rPr>
              <a:t>(1) Deposit glue on flex</a:t>
            </a:r>
            <a:endParaRPr lang="en-US" sz="1500" spc="-1">
              <a:latin typeface="Arial"/>
            </a:endParaRPr>
          </a:p>
        </p:txBody>
      </p:sp>
      <p:sp>
        <p:nvSpPr>
          <p:cNvPr id="134" name="TextShape 4_ 2"/>
          <p:cNvSpPr/>
          <p:nvPr/>
        </p:nvSpPr>
        <p:spPr>
          <a:xfrm>
            <a:off x="6402000" y="2413080"/>
            <a:ext cx="1829880" cy="662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500" spc="-1">
                <a:solidFill>
                  <a:srgbClr val="FFFFFF"/>
                </a:solidFill>
                <a:latin typeface="Arial"/>
                <a:ea typeface="DejaVu Sans"/>
              </a:rPr>
              <a:t>(2) Align hybrids and flex</a:t>
            </a:r>
            <a:endParaRPr lang="en-US" sz="1500" spc="-1">
              <a:latin typeface="Arial"/>
            </a:endParaRPr>
          </a:p>
        </p:txBody>
      </p:sp>
      <p:sp>
        <p:nvSpPr>
          <p:cNvPr id="135" name="TextShape 5_ 2"/>
          <p:cNvSpPr/>
          <p:nvPr/>
        </p:nvSpPr>
        <p:spPr>
          <a:xfrm>
            <a:off x="8438880" y="2089440"/>
            <a:ext cx="2301840" cy="51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500" spc="-1">
                <a:solidFill>
                  <a:srgbClr val="000000"/>
                </a:solidFill>
                <a:latin typeface="Arial"/>
                <a:ea typeface="DejaVu Sans"/>
              </a:rPr>
              <a:t>(3) Place hybrid on flex</a:t>
            </a:r>
            <a:endParaRPr lang="en-US" sz="1500" spc="-1">
              <a:latin typeface="Arial"/>
            </a:endParaRPr>
          </a:p>
          <a:p>
            <a:pPr>
              <a:lnSpc>
                <a:spcPct val="100000"/>
              </a:lnSpc>
              <a:buNone/>
            </a:pPr>
            <a:endParaRPr lang="en-US" sz="1500" spc="-1">
              <a:latin typeface="Arial"/>
            </a:endParaRPr>
          </a:p>
        </p:txBody>
      </p:sp>
      <p:pic>
        <p:nvPicPr>
          <p:cNvPr id="136" name="Google Shape;150;p5_ 2"/>
          <p:cNvPicPr/>
          <p:nvPr/>
        </p:nvPicPr>
        <p:blipFill>
          <a:blip r:embed="rId5" cstate="screen">
            <a:extLst>
              <a:ext uri="{28A0092B-C50C-407E-A947-70E740481C1C}">
                <a14:useLocalDpi xmlns:a14="http://schemas.microsoft.com/office/drawing/2010/main"/>
              </a:ext>
            </a:extLst>
          </a:blip>
          <a:stretch/>
        </p:blipFill>
        <p:spPr>
          <a:xfrm>
            <a:off x="3975600" y="4348080"/>
            <a:ext cx="3528360" cy="1301040"/>
          </a:xfrm>
          <a:prstGeom prst="rect">
            <a:avLst/>
          </a:prstGeom>
          <a:ln w="0">
            <a:noFill/>
          </a:ln>
        </p:spPr>
      </p:pic>
      <p:sp>
        <p:nvSpPr>
          <p:cNvPr id="137" name="TextShape 7_ 2"/>
          <p:cNvSpPr/>
          <p:nvPr/>
        </p:nvSpPr>
        <p:spPr>
          <a:xfrm>
            <a:off x="1778880" y="4070160"/>
            <a:ext cx="2301840" cy="51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500" spc="-1">
                <a:solidFill>
                  <a:srgbClr val="000000"/>
                </a:solidFill>
                <a:latin typeface="Arial"/>
                <a:ea typeface="DejaVu Sans"/>
              </a:rPr>
              <a:t>(5) Wire-bond</a:t>
            </a:r>
            <a:endParaRPr lang="en-US" sz="1500" spc="-1">
              <a:latin typeface="Arial"/>
            </a:endParaRPr>
          </a:p>
        </p:txBody>
      </p:sp>
      <p:sp>
        <p:nvSpPr>
          <p:cNvPr id="138" name="TextShape 8_ 3"/>
          <p:cNvSpPr/>
          <p:nvPr/>
        </p:nvSpPr>
        <p:spPr>
          <a:xfrm>
            <a:off x="3866880" y="4034520"/>
            <a:ext cx="3637080" cy="51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500" spc="-1">
                <a:solidFill>
                  <a:srgbClr val="000000"/>
                </a:solidFill>
                <a:latin typeface="Arial"/>
                <a:ea typeface="DejaVu Sans"/>
              </a:rPr>
              <a:t>(6) Metrology  </a:t>
            </a:r>
            <a:endParaRPr lang="en-US" sz="1500" spc="-1">
              <a:latin typeface="Arial"/>
            </a:endParaRPr>
          </a:p>
        </p:txBody>
      </p:sp>
      <p:pic>
        <p:nvPicPr>
          <p:cNvPr id="139" name="Imagen 138"/>
          <p:cNvPicPr/>
          <p:nvPr/>
        </p:nvPicPr>
        <p:blipFill>
          <a:blip r:embed="rId6" cstate="screen">
            <a:extLst>
              <a:ext uri="{28A0092B-C50C-407E-A947-70E740481C1C}">
                <a14:useLocalDpi xmlns:a14="http://schemas.microsoft.com/office/drawing/2010/main"/>
              </a:ext>
            </a:extLst>
          </a:blip>
          <a:stretch/>
        </p:blipFill>
        <p:spPr>
          <a:xfrm>
            <a:off x="1798320" y="4451760"/>
            <a:ext cx="1745640" cy="1479960"/>
          </a:xfrm>
          <a:prstGeom prst="rect">
            <a:avLst/>
          </a:prstGeom>
          <a:ln w="0">
            <a:noFill/>
          </a:ln>
        </p:spPr>
      </p:pic>
      <p:sp>
        <p:nvSpPr>
          <p:cNvPr id="140" name="TextShape 9_ 3"/>
          <p:cNvSpPr/>
          <p:nvPr/>
        </p:nvSpPr>
        <p:spPr>
          <a:xfrm>
            <a:off x="7650480" y="3735000"/>
            <a:ext cx="2997720" cy="933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600" b="1" spc="-1">
                <a:solidFill>
                  <a:srgbClr val="000000"/>
                </a:solidFill>
                <a:latin typeface="Arial"/>
                <a:ea typeface="DejaVu Sans"/>
              </a:rPr>
              <a:t>Several metrology steps</a:t>
            </a:r>
            <a:endParaRPr lang="en-US" sz="1600" spc="-1">
              <a:latin typeface="Arial"/>
            </a:endParaRPr>
          </a:p>
          <a:p>
            <a:pPr marL="216000" indent="-215640">
              <a:buClr>
                <a:srgbClr val="000000"/>
              </a:buClr>
              <a:buSzPct val="45000"/>
              <a:buFont typeface="Wingdings" charset="2"/>
              <a:buChar char=""/>
            </a:pPr>
            <a:r>
              <a:rPr lang="en-US" sz="1600" spc="-1">
                <a:solidFill>
                  <a:srgbClr val="000000"/>
                </a:solidFill>
                <a:latin typeface="Arial"/>
                <a:ea typeface="DejaVu Sans"/>
              </a:rPr>
              <a:t>Length, rotation, Flatness, Glue coverage</a:t>
            </a:r>
            <a:endParaRPr lang="en-US" sz="1600" spc="-1">
              <a:latin typeface="Arial"/>
            </a:endParaRPr>
          </a:p>
        </p:txBody>
      </p:sp>
      <p:sp>
        <p:nvSpPr>
          <p:cNvPr id="141" name="Rectángulo 140"/>
          <p:cNvSpPr/>
          <p:nvPr/>
        </p:nvSpPr>
        <p:spPr>
          <a:xfrm>
            <a:off x="1034366" y="1957320"/>
            <a:ext cx="2755833" cy="1881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buClr>
                <a:srgbClr val="000000"/>
              </a:buClr>
              <a:buSzPct val="45000"/>
              <a:buFont typeface="Wingdings" charset="2"/>
              <a:buChar char=""/>
            </a:pPr>
            <a:r>
              <a:rPr lang="en-US" spc="-1" dirty="0" err="1">
                <a:latin typeface="Arial"/>
              </a:rPr>
              <a:t>ITk</a:t>
            </a:r>
            <a:r>
              <a:rPr lang="en-US" spc="-1" dirty="0">
                <a:latin typeface="Arial"/>
              </a:rPr>
              <a:t> 3D hybrid</a:t>
            </a:r>
          </a:p>
          <a:p>
            <a:pPr marL="216000" indent="-216000">
              <a:buClr>
                <a:srgbClr val="000000"/>
              </a:buClr>
              <a:buSzPct val="45000"/>
              <a:buFont typeface="Wingdings" charset="2"/>
              <a:buChar char=""/>
            </a:pPr>
            <a:r>
              <a:rPr lang="en-US" spc="-1" dirty="0">
                <a:latin typeface="Arial"/>
              </a:rPr>
              <a:t>25x100 um2 for linear triplet</a:t>
            </a:r>
          </a:p>
          <a:p>
            <a:pPr>
              <a:lnSpc>
                <a:spcPct val="100000"/>
              </a:lnSpc>
              <a:buNone/>
            </a:pPr>
            <a:endParaRPr lang="en-US" spc="-1" dirty="0">
              <a:latin typeface="Arial"/>
            </a:endParaRPr>
          </a:p>
          <a:p>
            <a:pPr marL="216000" indent="-216000">
              <a:buClr>
                <a:srgbClr val="000000"/>
              </a:buClr>
              <a:buSzPct val="45000"/>
              <a:buFont typeface="Wingdings" charset="2"/>
              <a:buChar char=""/>
            </a:pPr>
            <a:r>
              <a:rPr lang="en-US" spc="-1" dirty="0">
                <a:latin typeface="Arial"/>
              </a:rPr>
              <a:t>Triplet flexible PCB   </a:t>
            </a:r>
          </a:p>
        </p:txBody>
      </p:sp>
      <p:sp>
        <p:nvSpPr>
          <p:cNvPr id="142" name="Conector recto 141"/>
          <p:cNvSpPr/>
          <p:nvPr/>
        </p:nvSpPr>
        <p:spPr>
          <a:xfrm flipV="1">
            <a:off x="3352800" y="3679200"/>
            <a:ext cx="914400" cy="9144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143" name="Rectángulo 142"/>
          <p:cNvSpPr/>
          <p:nvPr/>
        </p:nvSpPr>
        <p:spPr>
          <a:xfrm>
            <a:off x="1067160" y="1017793"/>
            <a:ext cx="8777880" cy="9038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spcBef>
                <a:spcPts val="567"/>
              </a:spcBef>
              <a:spcAft>
                <a:spcPts val="567"/>
              </a:spcAft>
              <a:buClr>
                <a:srgbClr val="000000"/>
              </a:buClr>
              <a:buSzPct val="45000"/>
              <a:buFont typeface="Wingdings" charset="2"/>
              <a:buChar char=""/>
            </a:pPr>
            <a:r>
              <a:rPr lang="en-US" spc="-1" dirty="0">
                <a:latin typeface="Arial"/>
                <a:ea typeface="Droid Sans Fallback"/>
              </a:rPr>
              <a:t>In the past we worked on pixel </a:t>
            </a:r>
            <a:r>
              <a:rPr lang="en-US" b="1" spc="-1" dirty="0">
                <a:latin typeface="Arial"/>
                <a:ea typeface="Droid Sans Fallback"/>
              </a:rPr>
              <a:t>sensor R&amp;D</a:t>
            </a:r>
            <a:r>
              <a:rPr lang="en-US" spc="-1" dirty="0">
                <a:latin typeface="Arial"/>
                <a:ea typeface="Droid Sans Fallback"/>
              </a:rPr>
              <a:t>, </a:t>
            </a:r>
            <a:r>
              <a:rPr lang="en-US" b="1" spc="-1" dirty="0">
                <a:latin typeface="Arial"/>
                <a:ea typeface="Droid Sans Fallback"/>
              </a:rPr>
              <a:t>prototyping</a:t>
            </a:r>
            <a:r>
              <a:rPr lang="en-US" spc="-1" dirty="0">
                <a:latin typeface="Arial"/>
                <a:ea typeface="Droid Sans Fallback"/>
              </a:rPr>
              <a:t> &amp; </a:t>
            </a:r>
            <a:r>
              <a:rPr lang="en-US" b="1" spc="-1" dirty="0">
                <a:latin typeface="Arial"/>
                <a:ea typeface="Droid Sans Fallback"/>
              </a:rPr>
              <a:t>qualification</a:t>
            </a:r>
            <a:r>
              <a:rPr lang="en-US" spc="-1" dirty="0">
                <a:latin typeface="Arial"/>
                <a:ea typeface="Droid Sans Fallback"/>
              </a:rPr>
              <a:t> </a:t>
            </a:r>
            <a:endParaRPr lang="en-US" spc="-1" dirty="0">
              <a:latin typeface="Arial"/>
            </a:endParaRPr>
          </a:p>
          <a:p>
            <a:pPr marL="216000" indent="-216000">
              <a:spcBef>
                <a:spcPts val="567"/>
              </a:spcBef>
              <a:spcAft>
                <a:spcPts val="567"/>
              </a:spcAft>
              <a:buClr>
                <a:srgbClr val="000000"/>
              </a:buClr>
              <a:buSzPct val="45000"/>
              <a:buFont typeface="Wingdings" charset="2"/>
              <a:buChar char=""/>
            </a:pPr>
            <a:r>
              <a:rPr lang="en-US" spc="-1" dirty="0">
                <a:latin typeface="Arial"/>
                <a:ea typeface="Droid Sans Fallback"/>
              </a:rPr>
              <a:t>Finished </a:t>
            </a:r>
            <a:r>
              <a:rPr lang="en-US" b="1" spc="-1" dirty="0">
                <a:latin typeface="Arial"/>
                <a:ea typeface="Droid Sans Fallback"/>
              </a:rPr>
              <a:t>qualification</a:t>
            </a:r>
            <a:r>
              <a:rPr lang="en-US" spc="-1" dirty="0">
                <a:latin typeface="Arial"/>
                <a:ea typeface="Droid Sans Fallback"/>
              </a:rPr>
              <a:t> and </a:t>
            </a:r>
            <a:r>
              <a:rPr lang="en-US" b="1" spc="-1" dirty="0">
                <a:latin typeface="Arial"/>
                <a:ea typeface="Droid Sans Fallback"/>
              </a:rPr>
              <a:t>pre-production</a:t>
            </a:r>
          </a:p>
        </p:txBody>
      </p:sp>
      <p:sp>
        <p:nvSpPr>
          <p:cNvPr id="144" name="TextShape 8_ 4"/>
          <p:cNvSpPr/>
          <p:nvPr/>
        </p:nvSpPr>
        <p:spPr>
          <a:xfrm>
            <a:off x="3830880" y="5618520"/>
            <a:ext cx="3234600" cy="51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500" spc="-1">
                <a:solidFill>
                  <a:srgbClr val="000000"/>
                </a:solidFill>
                <a:latin typeface="Arial"/>
                <a:ea typeface="DejaVu Sans"/>
              </a:rPr>
              <a:t>(7) Testing: </a:t>
            </a:r>
            <a:r>
              <a:rPr lang="en-US" sz="1400" spc="-1">
                <a:solidFill>
                  <a:srgbClr val="000000"/>
                </a:solidFill>
                <a:latin typeface="Arial"/>
                <a:ea typeface="DejaVu Sans"/>
              </a:rPr>
              <a:t>Threshold tuning,</a:t>
            </a:r>
            <a:endParaRPr lang="en-US" sz="1400" spc="-1">
              <a:latin typeface="Arial"/>
            </a:endParaRPr>
          </a:p>
          <a:p>
            <a:pPr>
              <a:lnSpc>
                <a:spcPct val="100000"/>
              </a:lnSpc>
              <a:buNone/>
            </a:pPr>
            <a:r>
              <a:rPr lang="en-US" sz="1400" spc="-1">
                <a:solidFill>
                  <a:srgbClr val="000000"/>
                </a:solidFill>
                <a:latin typeface="Arial"/>
                <a:ea typeface="DejaVu Sans"/>
              </a:rPr>
              <a:t>      Detection with Sr90,</a:t>
            </a:r>
            <a:endParaRPr lang="en-US" sz="1400" spc="-1">
              <a:latin typeface="Arial"/>
            </a:endParaRPr>
          </a:p>
          <a:p>
            <a:pPr>
              <a:lnSpc>
                <a:spcPct val="100000"/>
              </a:lnSpc>
              <a:buNone/>
            </a:pPr>
            <a:r>
              <a:rPr lang="en-US" sz="1400" spc="-1">
                <a:solidFill>
                  <a:srgbClr val="000000"/>
                </a:solidFill>
                <a:latin typeface="Arial"/>
                <a:ea typeface="DejaVu Sans"/>
              </a:rPr>
              <a:t>     Thermal cycling, etc</a:t>
            </a:r>
            <a:endParaRPr lang="en-US" sz="1400" spc="-1">
              <a:latin typeface="Arial"/>
            </a:endParaRPr>
          </a:p>
        </p:txBody>
      </p:sp>
      <p:pic>
        <p:nvPicPr>
          <p:cNvPr id="145" name="Imagen 144"/>
          <p:cNvPicPr/>
          <p:nvPr/>
        </p:nvPicPr>
        <p:blipFill>
          <a:blip r:embed="rId7"/>
          <a:stretch/>
        </p:blipFill>
        <p:spPr>
          <a:xfrm>
            <a:off x="7559040" y="4862880"/>
            <a:ext cx="2579400" cy="1870560"/>
          </a:xfrm>
          <a:prstGeom prst="rect">
            <a:avLst/>
          </a:prstGeom>
          <a:ln w="0">
            <a:noFill/>
          </a:ln>
        </p:spPr>
      </p:pic>
      <p:sp>
        <p:nvSpPr>
          <p:cNvPr id="146" name="Rectángulo 145"/>
          <p:cNvSpPr/>
          <p:nvPr/>
        </p:nvSpPr>
        <p:spPr>
          <a:xfrm>
            <a:off x="6242880" y="4297680"/>
            <a:ext cx="1371240" cy="1371240"/>
          </a:xfrm>
          <a:prstGeom prst="rect">
            <a:avLst/>
          </a:prstGeom>
          <a:noFill/>
          <a:ln w="0">
            <a:solidFill>
              <a:srgbClr val="FF3333"/>
            </a:solidFill>
          </a:ln>
        </p:spPr>
        <p:style>
          <a:lnRef idx="0">
            <a:scrgbClr r="0" g="0" b="0"/>
          </a:lnRef>
          <a:fillRef idx="0">
            <a:scrgbClr r="0" g="0" b="0"/>
          </a:fillRef>
          <a:effectRef idx="0">
            <a:scrgbClr r="0" g="0" b="0"/>
          </a:effectRef>
          <a:fontRef idx="minor"/>
        </p:style>
      </p:sp>
      <p:sp>
        <p:nvSpPr>
          <p:cNvPr id="147" name="Conector recto 146"/>
          <p:cNvSpPr/>
          <p:nvPr/>
        </p:nvSpPr>
        <p:spPr>
          <a:xfrm>
            <a:off x="7614480" y="4297680"/>
            <a:ext cx="2230560" cy="640080"/>
          </a:xfrm>
          <a:prstGeom prst="line">
            <a:avLst/>
          </a:prstGeom>
          <a:ln w="19080">
            <a:solidFill>
              <a:srgbClr val="FF0000"/>
            </a:solidFill>
            <a:round/>
          </a:ln>
        </p:spPr>
        <p:style>
          <a:lnRef idx="0">
            <a:scrgbClr r="0" g="0" b="0"/>
          </a:lnRef>
          <a:fillRef idx="0">
            <a:scrgbClr r="0" g="0" b="0"/>
          </a:fillRef>
          <a:effectRef idx="0">
            <a:scrgbClr r="0" g="0" b="0"/>
          </a:effectRef>
          <a:fontRef idx="minor"/>
        </p:style>
      </p:sp>
      <p:sp>
        <p:nvSpPr>
          <p:cNvPr id="148" name="Conector recto 147"/>
          <p:cNvSpPr/>
          <p:nvPr/>
        </p:nvSpPr>
        <p:spPr>
          <a:xfrm>
            <a:off x="6246480" y="5665680"/>
            <a:ext cx="1495440" cy="1009440"/>
          </a:xfrm>
          <a:prstGeom prst="line">
            <a:avLst/>
          </a:prstGeom>
          <a:ln w="19080">
            <a:solidFill>
              <a:srgbClr val="FF0000"/>
            </a:solidFill>
            <a:round/>
          </a:ln>
        </p:spPr>
        <p:style>
          <a:lnRef idx="0">
            <a:scrgbClr r="0" g="0" b="0"/>
          </a:lnRef>
          <a:fillRef idx="0">
            <a:scrgbClr r="0" g="0" b="0"/>
          </a:fillRef>
          <a:effectRef idx="0">
            <a:scrgbClr r="0" g="0" b="0"/>
          </a:effectRef>
          <a:fontRef idx="minor"/>
        </p:style>
      </p:sp>
      <p:sp>
        <p:nvSpPr>
          <p:cNvPr id="150" name="Rectángulo 149"/>
          <p:cNvSpPr/>
          <p:nvPr/>
        </p:nvSpPr>
        <p:spPr>
          <a:xfrm>
            <a:off x="1798320" y="6400440"/>
            <a:ext cx="7772040" cy="346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100" i="1" spc="-1">
                <a:latin typeface="Arial"/>
              </a:rPr>
              <a:t>N. Kakoty, https://doi.org/10.1088/1748-0221/20/06/C06028</a:t>
            </a:r>
            <a:endParaRPr lang="en-US" sz="1100" spc="-1">
              <a:latin typeface="Arial"/>
            </a:endParaRPr>
          </a:p>
        </p:txBody>
      </p:sp>
      <p:sp>
        <p:nvSpPr>
          <p:cNvPr id="3" name="Título 2">
            <a:extLst>
              <a:ext uri="{FF2B5EF4-FFF2-40B4-BE49-F238E27FC236}">
                <a16:creationId xmlns:a16="http://schemas.microsoft.com/office/drawing/2014/main" id="{7EB78A05-F03D-489B-A474-6B1CA99C9BD8}"/>
              </a:ext>
            </a:extLst>
          </p:cNvPr>
          <p:cNvSpPr>
            <a:spLocks noGrp="1"/>
          </p:cNvSpPr>
          <p:nvPr>
            <p:ph type="title"/>
          </p:nvPr>
        </p:nvSpPr>
        <p:spPr>
          <a:xfrm>
            <a:off x="174080" y="129832"/>
            <a:ext cx="10515600" cy="649055"/>
          </a:xfrm>
        </p:spPr>
        <p:txBody>
          <a:bodyPr/>
          <a:lstStyle/>
          <a:p>
            <a:r>
              <a:rPr lang="en-US" dirty="0"/>
              <a:t>ATLAS </a:t>
            </a:r>
            <a:r>
              <a:rPr lang="en-US" dirty="0" err="1"/>
              <a:t>ITk</a:t>
            </a:r>
            <a:r>
              <a:rPr lang="en-US" dirty="0"/>
              <a:t> Pixel Triplet Module Assembly</a:t>
            </a:r>
            <a:endParaRPr lang="es-ES" dirty="0"/>
          </a:p>
        </p:txBody>
      </p:sp>
      <p:pic>
        <p:nvPicPr>
          <p:cNvPr id="28" name="Imagen 14">
            <a:extLst>
              <a:ext uri="{FF2B5EF4-FFF2-40B4-BE49-F238E27FC236}">
                <a16:creationId xmlns:a16="http://schemas.microsoft.com/office/drawing/2014/main" id="{F74D7159-212B-4153-ABC5-78ADC8487E68}"/>
              </a:ext>
            </a:extLst>
          </p:cNvPr>
          <p:cNvPicPr/>
          <p:nvPr/>
        </p:nvPicPr>
        <p:blipFill>
          <a:blip r:embed="rId8"/>
          <a:stretch/>
        </p:blipFill>
        <p:spPr>
          <a:xfrm>
            <a:off x="10554960" y="980728"/>
            <a:ext cx="1499512" cy="432048"/>
          </a:xfrm>
          <a:prstGeom prst="rect">
            <a:avLst/>
          </a:prstGeom>
          <a:ln w="9360">
            <a:noFill/>
          </a:ln>
        </p:spPr>
      </p:pic>
      <p:pic>
        <p:nvPicPr>
          <p:cNvPr id="25" name="Imagen 24">
            <a:extLst>
              <a:ext uri="{FF2B5EF4-FFF2-40B4-BE49-F238E27FC236}">
                <a16:creationId xmlns:a16="http://schemas.microsoft.com/office/drawing/2014/main" id="{AE1772B8-FC4E-4F6C-883B-97D52A04DB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29137" y="1533633"/>
            <a:ext cx="1598874" cy="44679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E4A8463B-F958-4073-8123-3036452ABF22}"/>
              </a:ext>
            </a:extLst>
          </p:cNvPr>
          <p:cNvSpPr>
            <a:spLocks noGrp="1"/>
          </p:cNvSpPr>
          <p:nvPr>
            <p:ph sz="half" idx="2"/>
          </p:nvPr>
        </p:nvSpPr>
        <p:spPr>
          <a:xfrm>
            <a:off x="407368" y="979330"/>
            <a:ext cx="11377264" cy="5580000"/>
          </a:xfrm>
        </p:spPr>
        <p:txBody>
          <a:bodyPr/>
          <a:lstStyle/>
          <a:p>
            <a:r>
              <a:rPr lang="en-US" dirty="0"/>
              <a:t>High Luminosity upgrade of the LHC accelerator</a:t>
            </a:r>
          </a:p>
          <a:p>
            <a:pPr lvl="1"/>
            <a:r>
              <a:rPr lang="en-US" dirty="0"/>
              <a:t>Provide ~ x10 increase in luminosity w.r.t LHC design value</a:t>
            </a:r>
          </a:p>
          <a:p>
            <a:pPr lvl="1"/>
            <a:r>
              <a:rPr lang="en-US" dirty="0"/>
              <a:t>Larger datasets </a:t>
            </a:r>
            <a:r>
              <a:rPr lang="en-US" dirty="0">
                <a:sym typeface="Wingdings" panose="05000000000000000000" pitchFamily="2" charset="2"/>
              </a:rPr>
              <a:t></a:t>
            </a:r>
            <a:r>
              <a:rPr lang="en-US" dirty="0"/>
              <a:t> increase potential for discoveries after 2029</a:t>
            </a:r>
          </a:p>
          <a:p>
            <a:pPr lvl="1"/>
            <a:r>
              <a:rPr lang="en-US" dirty="0"/>
              <a:t>Physics motivation covered in other talks</a:t>
            </a:r>
          </a:p>
          <a:p>
            <a:r>
              <a:rPr lang="en-US" dirty="0"/>
              <a:t>Challenging operational environment requires major detector upgrades</a:t>
            </a:r>
          </a:p>
          <a:p>
            <a:pPr lvl="1"/>
            <a:r>
              <a:rPr lang="en-US" dirty="0"/>
              <a:t>From 20 to 200 collisions per beam crossing; track multiplicity from ~700 to 10.000</a:t>
            </a:r>
          </a:p>
          <a:p>
            <a:pPr lvl="1"/>
            <a:r>
              <a:rPr lang="en-US" dirty="0"/>
              <a:t>Radiation tolerant detectors and electronics to cope with unprecedented fluences</a:t>
            </a:r>
          </a:p>
          <a:p>
            <a:pPr lvl="1"/>
            <a:r>
              <a:rPr lang="en-US" dirty="0"/>
              <a:t>Increased granularity to cope with large occupancy and track multiplicity (large pileup)</a:t>
            </a:r>
          </a:p>
          <a:p>
            <a:r>
              <a:rPr lang="en-US" dirty="0"/>
              <a:t>Spain contributes to the upgrades of ATLAS, CMS and LHCb</a:t>
            </a:r>
          </a:p>
          <a:p>
            <a:pPr lvl="1"/>
            <a:endParaRPr lang="en-US" dirty="0"/>
          </a:p>
        </p:txBody>
      </p:sp>
      <p:sp>
        <p:nvSpPr>
          <p:cNvPr id="2" name="Título 1">
            <a:extLst>
              <a:ext uri="{FF2B5EF4-FFF2-40B4-BE49-F238E27FC236}">
                <a16:creationId xmlns:a16="http://schemas.microsoft.com/office/drawing/2014/main" id="{B246DC93-D5CE-4C60-AFA6-B9CC6867BAF1}"/>
              </a:ext>
            </a:extLst>
          </p:cNvPr>
          <p:cNvSpPr>
            <a:spLocks noGrp="1"/>
          </p:cNvSpPr>
          <p:nvPr>
            <p:ph type="title"/>
          </p:nvPr>
        </p:nvSpPr>
        <p:spPr>
          <a:xfrm>
            <a:off x="174080" y="129832"/>
            <a:ext cx="10515600" cy="649055"/>
          </a:xfrm>
        </p:spPr>
        <p:txBody>
          <a:bodyPr>
            <a:normAutofit fontScale="90000"/>
          </a:bodyPr>
          <a:lstStyle/>
          <a:p>
            <a:r>
              <a:rPr lang="en-US" dirty="0"/>
              <a:t>HL-LHC Upgrade</a:t>
            </a:r>
          </a:p>
        </p:txBody>
      </p:sp>
      <p:pic>
        <p:nvPicPr>
          <p:cNvPr id="3" name="Imagen 2">
            <a:extLst>
              <a:ext uri="{FF2B5EF4-FFF2-40B4-BE49-F238E27FC236}">
                <a16:creationId xmlns:a16="http://schemas.microsoft.com/office/drawing/2014/main" id="{16FB8DB4-09C7-425C-8B13-72C6702740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865" y="4381574"/>
            <a:ext cx="4301292" cy="2182905"/>
          </a:xfrm>
          <a:prstGeom prst="rect">
            <a:avLst/>
          </a:prstGeom>
        </p:spPr>
      </p:pic>
      <p:grpSp>
        <p:nvGrpSpPr>
          <p:cNvPr id="10" name="Google Shape;119;p15">
            <a:extLst>
              <a:ext uri="{FF2B5EF4-FFF2-40B4-BE49-F238E27FC236}">
                <a16:creationId xmlns:a16="http://schemas.microsoft.com/office/drawing/2014/main" id="{40C699E5-5BBF-4D44-B48A-CC8235D46710}"/>
              </a:ext>
            </a:extLst>
          </p:cNvPr>
          <p:cNvGrpSpPr/>
          <p:nvPr/>
        </p:nvGrpSpPr>
        <p:grpSpPr>
          <a:xfrm>
            <a:off x="5220381" y="4314833"/>
            <a:ext cx="6803645" cy="2399751"/>
            <a:chOff x="-95250" y="922437"/>
            <a:chExt cx="9091042" cy="3629025"/>
          </a:xfrm>
        </p:grpSpPr>
        <p:pic>
          <p:nvPicPr>
            <p:cNvPr id="11" name="Google Shape;120;p15" descr="C:\Urmila\Trabajo\Tesis\LateX\plantilla\figures\chap2\PNG\LHC_upgrade_1.png">
              <a:extLst>
                <a:ext uri="{FF2B5EF4-FFF2-40B4-BE49-F238E27FC236}">
                  <a16:creationId xmlns:a16="http://schemas.microsoft.com/office/drawing/2014/main" id="{2663134F-E6D8-4F16-9969-38A2228F94AC}"/>
                </a:ext>
              </a:extLst>
            </p:cNvPr>
            <p:cNvPicPr preferRelativeResize="0"/>
            <p:nvPr/>
          </p:nvPicPr>
          <p:blipFill rotWithShape="1">
            <a:blip r:embed="rId3">
              <a:alphaModFix/>
            </a:blip>
            <a:srcRect/>
            <a:stretch/>
          </p:blipFill>
          <p:spPr>
            <a:xfrm>
              <a:off x="-95250" y="976313"/>
              <a:ext cx="4495800" cy="3457575"/>
            </a:xfrm>
            <a:prstGeom prst="rect">
              <a:avLst/>
            </a:prstGeom>
            <a:noFill/>
            <a:ln>
              <a:noFill/>
            </a:ln>
          </p:spPr>
        </p:pic>
        <p:pic>
          <p:nvPicPr>
            <p:cNvPr id="12" name="Google Shape;121;p15" descr="C:\Urmila\Trabajo\Tesis\LateX\plantilla\figures\chap2\PNG\LHC_upgrade_2.png">
              <a:extLst>
                <a:ext uri="{FF2B5EF4-FFF2-40B4-BE49-F238E27FC236}">
                  <a16:creationId xmlns:a16="http://schemas.microsoft.com/office/drawing/2014/main" id="{E499ABAF-5A99-4A2C-8A58-5D86DF4036E1}"/>
                </a:ext>
              </a:extLst>
            </p:cNvPr>
            <p:cNvPicPr preferRelativeResize="0"/>
            <p:nvPr/>
          </p:nvPicPr>
          <p:blipFill rotWithShape="1">
            <a:blip r:embed="rId4">
              <a:alphaModFix/>
            </a:blip>
            <a:srcRect/>
            <a:stretch/>
          </p:blipFill>
          <p:spPr>
            <a:xfrm>
              <a:off x="4499992" y="922437"/>
              <a:ext cx="4495800" cy="3629025"/>
            </a:xfrm>
            <a:prstGeom prst="rect">
              <a:avLst/>
            </a:prstGeom>
            <a:noFill/>
            <a:ln>
              <a:noFill/>
            </a:ln>
          </p:spPr>
        </p:pic>
      </p:grpSp>
    </p:spTree>
    <p:extLst>
      <p:ext uri="{BB962C8B-B14F-4D97-AF65-F5344CB8AC3E}">
        <p14:creationId xmlns:p14="http://schemas.microsoft.com/office/powerpoint/2010/main" val="4262648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Shape 3"/>
          <p:cNvSpPr/>
          <p:nvPr/>
        </p:nvSpPr>
        <p:spPr>
          <a:xfrm>
            <a:off x="1613562" y="995589"/>
            <a:ext cx="8960760" cy="12620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5640">
              <a:spcBef>
                <a:spcPts val="567"/>
              </a:spcBef>
              <a:spcAft>
                <a:spcPts val="567"/>
              </a:spcAft>
              <a:buClr>
                <a:srgbClr val="000000"/>
              </a:buClr>
              <a:buSzPct val="45000"/>
              <a:buFont typeface="Wingdings" charset="2"/>
              <a:buChar char=""/>
            </a:pPr>
            <a:r>
              <a:rPr lang="en-US" spc="-1" dirty="0">
                <a:solidFill>
                  <a:srgbClr val="000000"/>
                </a:solidFill>
                <a:latin typeface="Arial"/>
                <a:ea typeface="DejaVu Sans"/>
              </a:rPr>
              <a:t>Linear triplet pre-production finished </a:t>
            </a:r>
            <a:r>
              <a:rPr lang="en-US" b="1" spc="-1" dirty="0">
                <a:solidFill>
                  <a:srgbClr val="000000"/>
                </a:solidFill>
                <a:latin typeface="Arial"/>
                <a:ea typeface="DejaVu Sans"/>
              </a:rPr>
              <a:t>IFAE</a:t>
            </a:r>
            <a:r>
              <a:rPr lang="en-US" spc="-1" dirty="0">
                <a:solidFill>
                  <a:srgbClr val="000000"/>
                </a:solidFill>
                <a:latin typeface="Arial"/>
                <a:ea typeface="DejaVu Sans"/>
              </a:rPr>
              <a:t> (11 shipped to CERN/SLAC) </a:t>
            </a:r>
            <a:endParaRPr lang="en-US" spc="-1" dirty="0">
              <a:latin typeface="Arial"/>
            </a:endParaRPr>
          </a:p>
          <a:p>
            <a:pPr marL="216000" indent="-215640">
              <a:spcBef>
                <a:spcPts val="567"/>
              </a:spcBef>
              <a:spcAft>
                <a:spcPts val="567"/>
              </a:spcAft>
              <a:buClr>
                <a:srgbClr val="000000"/>
              </a:buClr>
              <a:buSzPct val="45000"/>
              <a:buFont typeface="Wingdings" charset="2"/>
              <a:buChar char=""/>
            </a:pPr>
            <a:r>
              <a:rPr lang="en-US" spc="-1" dirty="0">
                <a:solidFill>
                  <a:srgbClr val="000000"/>
                </a:solidFill>
                <a:latin typeface="Arial"/>
                <a:ea typeface="DejaVu Sans"/>
              </a:rPr>
              <a:t>Out of </a:t>
            </a:r>
            <a:r>
              <a:rPr lang="en-US" b="1" spc="-1" dirty="0">
                <a:solidFill>
                  <a:srgbClr val="000000"/>
                </a:solidFill>
                <a:latin typeface="Arial"/>
                <a:ea typeface="DejaVu Sans"/>
              </a:rPr>
              <a:t>11</a:t>
            </a:r>
            <a:r>
              <a:rPr lang="en-US" spc="-1" dirty="0">
                <a:solidFill>
                  <a:srgbClr val="000000"/>
                </a:solidFill>
                <a:latin typeface="Arial"/>
                <a:ea typeface="DejaVu Sans"/>
              </a:rPr>
              <a:t> pre-production triplets only </a:t>
            </a:r>
            <a:r>
              <a:rPr lang="en-US" b="1" spc="-1" dirty="0">
                <a:solidFill>
                  <a:srgbClr val="000000"/>
                </a:solidFill>
                <a:latin typeface="Arial"/>
                <a:ea typeface="DejaVu Sans"/>
              </a:rPr>
              <a:t>1</a:t>
            </a:r>
            <a:r>
              <a:rPr lang="en-US" spc="-1" dirty="0">
                <a:solidFill>
                  <a:srgbClr val="000000"/>
                </a:solidFill>
                <a:latin typeface="Arial"/>
                <a:ea typeface="DejaVu Sans"/>
              </a:rPr>
              <a:t> had critical failure (ASIC readout)</a:t>
            </a:r>
            <a:endParaRPr lang="en-US" spc="-1" dirty="0">
              <a:latin typeface="Arial"/>
            </a:endParaRPr>
          </a:p>
          <a:p>
            <a:pPr marL="216000" indent="-215640">
              <a:spcBef>
                <a:spcPts val="567"/>
              </a:spcBef>
              <a:spcAft>
                <a:spcPts val="567"/>
              </a:spcAft>
              <a:buClr>
                <a:srgbClr val="000000"/>
              </a:buClr>
              <a:buSzPct val="45000"/>
              <a:buFont typeface="Wingdings" charset="2"/>
              <a:buChar char=""/>
            </a:pPr>
            <a:r>
              <a:rPr lang="en-US" spc="-1" dirty="0">
                <a:solidFill>
                  <a:srgbClr val="000000"/>
                </a:solidFill>
                <a:latin typeface="Arial"/>
                <a:ea typeface="DejaVu Sans"/>
              </a:rPr>
              <a:t>Production to start early 2026</a:t>
            </a:r>
            <a:endParaRPr lang="en-US" spc="-1" dirty="0">
              <a:latin typeface="Arial"/>
            </a:endParaRPr>
          </a:p>
        </p:txBody>
      </p:sp>
      <p:pic>
        <p:nvPicPr>
          <p:cNvPr id="153" name="Imagen 152"/>
          <p:cNvPicPr/>
          <p:nvPr/>
        </p:nvPicPr>
        <p:blipFill>
          <a:blip r:embed="rId2" cstate="screen">
            <a:extLst>
              <a:ext uri="{28A0092B-C50C-407E-A947-70E740481C1C}">
                <a14:useLocalDpi xmlns:a14="http://schemas.microsoft.com/office/drawing/2010/main"/>
              </a:ext>
            </a:extLst>
          </a:blip>
          <a:stretch/>
        </p:blipFill>
        <p:spPr>
          <a:xfrm>
            <a:off x="1830062" y="5138048"/>
            <a:ext cx="2559960" cy="1590120"/>
          </a:xfrm>
          <a:prstGeom prst="rect">
            <a:avLst/>
          </a:prstGeom>
          <a:ln w="0">
            <a:noFill/>
          </a:ln>
        </p:spPr>
      </p:pic>
      <p:sp>
        <p:nvSpPr>
          <p:cNvPr id="154" name="TextShape 4"/>
          <p:cNvSpPr/>
          <p:nvPr/>
        </p:nvSpPr>
        <p:spPr>
          <a:xfrm>
            <a:off x="4560680" y="4751787"/>
            <a:ext cx="6129000" cy="189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spcBef>
                <a:spcPts val="567"/>
              </a:spcBef>
              <a:spcAft>
                <a:spcPts val="567"/>
              </a:spcAft>
            </a:pPr>
            <a:endParaRPr lang="en-US" spc="-1" dirty="0">
              <a:latin typeface="Arial"/>
            </a:endParaRPr>
          </a:p>
          <a:p>
            <a:pPr marL="216000" indent="-215640">
              <a:spcBef>
                <a:spcPts val="283"/>
              </a:spcBef>
              <a:spcAft>
                <a:spcPts val="283"/>
              </a:spcAft>
              <a:buClr>
                <a:srgbClr val="000000"/>
              </a:buClr>
              <a:buSzPct val="45000"/>
              <a:buFont typeface="Wingdings" charset="2"/>
              <a:buChar char=""/>
            </a:pPr>
            <a:r>
              <a:rPr lang="en-US" sz="1600" spc="-1" dirty="0">
                <a:solidFill>
                  <a:srgbClr val="000000"/>
                </a:solidFill>
                <a:latin typeface="Arial"/>
                <a:ea typeface="Droid Sans Fallback"/>
              </a:rPr>
              <a:t>Triplet production (</a:t>
            </a:r>
            <a:r>
              <a:rPr lang="en-US" sz="1600" i="1" spc="-1" dirty="0">
                <a:solidFill>
                  <a:srgbClr val="000000"/>
                </a:solidFill>
                <a:latin typeface="Arial"/>
                <a:ea typeface="Droid Sans Fallback"/>
              </a:rPr>
              <a:t>final modules</a:t>
            </a:r>
            <a:r>
              <a:rPr lang="en-US" sz="1600" spc="-1" dirty="0">
                <a:solidFill>
                  <a:srgbClr val="000000"/>
                </a:solidFill>
                <a:latin typeface="Arial"/>
                <a:ea typeface="Droid Sans Fallback"/>
              </a:rPr>
              <a:t>): </a:t>
            </a:r>
            <a:r>
              <a:rPr lang="en-US" sz="1600" b="1" spc="-1" dirty="0">
                <a:solidFill>
                  <a:srgbClr val="000000"/>
                </a:solidFill>
                <a:latin typeface="Arial"/>
                <a:ea typeface="Droid Sans Fallback"/>
              </a:rPr>
              <a:t>133 triplet modules </a:t>
            </a:r>
            <a:r>
              <a:rPr lang="en-US" sz="1600" spc="-1" dirty="0">
                <a:solidFill>
                  <a:srgbClr val="000000"/>
                </a:solidFill>
                <a:latin typeface="Arial"/>
                <a:ea typeface="Droid Sans Fallback"/>
              </a:rPr>
              <a:t>for the</a:t>
            </a:r>
            <a:r>
              <a:rPr lang="en-US" sz="1600" b="1" spc="-1" dirty="0">
                <a:solidFill>
                  <a:srgbClr val="000000"/>
                </a:solidFill>
                <a:latin typeface="Arial"/>
                <a:ea typeface="Droid Sans Fallback"/>
              </a:rPr>
              <a:t> innermost pixel layer </a:t>
            </a:r>
            <a:r>
              <a:rPr lang="en-US" sz="1600" spc="-1" dirty="0">
                <a:solidFill>
                  <a:srgbClr val="000000"/>
                </a:solidFill>
                <a:latin typeface="Arial"/>
                <a:ea typeface="Droid Sans Fallback"/>
              </a:rPr>
              <a:t>(committed rate: 2 modules/week)</a:t>
            </a:r>
            <a:endParaRPr lang="en-US" sz="1600" spc="-1" dirty="0">
              <a:latin typeface="Arial"/>
            </a:endParaRPr>
          </a:p>
          <a:p>
            <a:pPr marL="216000" indent="-215640">
              <a:spcBef>
                <a:spcPts val="283"/>
              </a:spcBef>
              <a:spcAft>
                <a:spcPts val="283"/>
              </a:spcAft>
              <a:buClr>
                <a:srgbClr val="000000"/>
              </a:buClr>
              <a:buSzPct val="45000"/>
              <a:buFont typeface="Wingdings" charset="2"/>
              <a:buChar char=""/>
            </a:pPr>
            <a:r>
              <a:rPr lang="en-US" sz="1600" spc="-1" dirty="0">
                <a:solidFill>
                  <a:srgbClr val="000000"/>
                </a:solidFill>
                <a:latin typeface="Arial"/>
                <a:ea typeface="Droid Sans Fallback"/>
              </a:rPr>
              <a:t>Also commitment to 3D </a:t>
            </a:r>
            <a:r>
              <a:rPr lang="en-US" sz="1600" b="1" spc="-1" dirty="0">
                <a:solidFill>
                  <a:srgbClr val="000000"/>
                </a:solidFill>
                <a:latin typeface="Arial"/>
                <a:ea typeface="Droid Sans Fallback"/>
              </a:rPr>
              <a:t>sensor QA</a:t>
            </a:r>
            <a:r>
              <a:rPr lang="en-US" sz="1600" spc="-1" dirty="0">
                <a:solidFill>
                  <a:srgbClr val="000000"/>
                </a:solidFill>
                <a:latin typeface="Arial"/>
                <a:ea typeface="Droid Sans Fallback"/>
              </a:rPr>
              <a:t> (with CNM)</a:t>
            </a:r>
            <a:endParaRPr lang="en-US" sz="1600" spc="-1" dirty="0">
              <a:latin typeface="Arial"/>
            </a:endParaRPr>
          </a:p>
          <a:p>
            <a:pPr marL="216000" indent="-215640">
              <a:spcBef>
                <a:spcPts val="283"/>
              </a:spcBef>
              <a:spcAft>
                <a:spcPts val="283"/>
              </a:spcAft>
              <a:buClr>
                <a:srgbClr val="000000"/>
              </a:buClr>
              <a:buSzPct val="45000"/>
              <a:buFont typeface="Wingdings" charset="2"/>
              <a:buChar char=""/>
            </a:pPr>
            <a:r>
              <a:rPr lang="en-US" sz="1600" spc="-1" dirty="0">
                <a:solidFill>
                  <a:srgbClr val="000000"/>
                </a:solidFill>
                <a:latin typeface="Arial"/>
                <a:ea typeface="Droid Sans Fallback"/>
              </a:rPr>
              <a:t>We are ready for the production phase</a:t>
            </a:r>
            <a:endParaRPr lang="en-US" sz="1600" spc="-1" dirty="0">
              <a:latin typeface="Arial"/>
            </a:endParaRPr>
          </a:p>
          <a:p>
            <a:pPr marL="648000" lvl="2" indent="-216000">
              <a:spcBef>
                <a:spcPts val="283"/>
              </a:spcBef>
              <a:spcAft>
                <a:spcPts val="283"/>
              </a:spcAft>
              <a:buClr>
                <a:srgbClr val="000000"/>
              </a:buClr>
              <a:buSzPct val="45000"/>
              <a:buFont typeface="Wingdings" charset="2"/>
              <a:buChar char=""/>
            </a:pPr>
            <a:r>
              <a:rPr lang="en-US" sz="1600" spc="-1" dirty="0">
                <a:solidFill>
                  <a:srgbClr val="000000"/>
                </a:solidFill>
                <a:latin typeface="Arial"/>
                <a:ea typeface="Droid Sans Fallback"/>
              </a:rPr>
              <a:t>Waiting for hybrids...</a:t>
            </a:r>
            <a:endParaRPr lang="en-US" sz="1600" spc="-1" dirty="0">
              <a:latin typeface="Arial"/>
            </a:endParaRPr>
          </a:p>
        </p:txBody>
      </p:sp>
      <p:sp>
        <p:nvSpPr>
          <p:cNvPr id="156" name="Rectángulo 155"/>
          <p:cNvSpPr/>
          <p:nvPr/>
        </p:nvSpPr>
        <p:spPr>
          <a:xfrm>
            <a:off x="1660080" y="4232160"/>
            <a:ext cx="7792920" cy="60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100" spc="-1">
                <a:latin typeface="Arial"/>
              </a:rPr>
              <a:t>Link to results </a:t>
            </a:r>
            <a:r>
              <a:rPr lang="en-US" sz="1100" u="sng" spc="-1">
                <a:solidFill>
                  <a:srgbClr val="0000FF"/>
                </a:solidFill>
                <a:latin typeface="Arial"/>
                <a:hlinkClick r:id="rId3"/>
              </a:rPr>
              <a:t>here</a:t>
            </a:r>
            <a:endParaRPr lang="en-US" sz="1100" spc="-1">
              <a:latin typeface="Arial"/>
            </a:endParaRPr>
          </a:p>
        </p:txBody>
      </p:sp>
      <p:pic>
        <p:nvPicPr>
          <p:cNvPr id="157" name="Imagen 156"/>
          <p:cNvPicPr/>
          <p:nvPr/>
        </p:nvPicPr>
        <p:blipFill>
          <a:blip r:embed="rId4" cstate="screen">
            <a:extLst>
              <a:ext uri="{28A0092B-C50C-407E-A947-70E740481C1C}">
                <a14:useLocalDpi xmlns:a14="http://schemas.microsoft.com/office/drawing/2010/main"/>
              </a:ext>
            </a:extLst>
          </a:blip>
          <a:stretch/>
        </p:blipFill>
        <p:spPr>
          <a:xfrm>
            <a:off x="1648991" y="2378459"/>
            <a:ext cx="8787240" cy="2590200"/>
          </a:xfrm>
          <a:prstGeom prst="rect">
            <a:avLst/>
          </a:prstGeom>
          <a:ln w="0">
            <a:noFill/>
          </a:ln>
        </p:spPr>
      </p:pic>
      <p:sp>
        <p:nvSpPr>
          <p:cNvPr id="158" name="Rectángulo 157"/>
          <p:cNvSpPr/>
          <p:nvPr/>
        </p:nvSpPr>
        <p:spPr>
          <a:xfrm>
            <a:off x="9387840" y="983520"/>
            <a:ext cx="365400" cy="45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600" spc="-1">
                <a:solidFill>
                  <a:srgbClr val="228B22"/>
                </a:solidFill>
                <a:latin typeface="Arial"/>
                <a:ea typeface="Arial"/>
              </a:rPr>
              <a:t>✓</a:t>
            </a:r>
            <a:endParaRPr lang="en-US" sz="2600" spc="-1">
              <a:latin typeface="Arial"/>
            </a:endParaRPr>
          </a:p>
        </p:txBody>
      </p:sp>
      <p:sp>
        <p:nvSpPr>
          <p:cNvPr id="3" name="Título 2">
            <a:extLst>
              <a:ext uri="{FF2B5EF4-FFF2-40B4-BE49-F238E27FC236}">
                <a16:creationId xmlns:a16="http://schemas.microsoft.com/office/drawing/2014/main" id="{45B162BA-58B5-4681-BBA7-DEF9931D31FE}"/>
              </a:ext>
            </a:extLst>
          </p:cNvPr>
          <p:cNvSpPr>
            <a:spLocks noGrp="1"/>
          </p:cNvSpPr>
          <p:nvPr>
            <p:ph type="title"/>
          </p:nvPr>
        </p:nvSpPr>
        <p:spPr>
          <a:xfrm>
            <a:off x="174080" y="129832"/>
            <a:ext cx="10515600" cy="649055"/>
          </a:xfrm>
        </p:spPr>
        <p:txBody>
          <a:bodyPr/>
          <a:lstStyle/>
          <a:p>
            <a:r>
              <a:rPr lang="en-US" dirty="0"/>
              <a:t>ATLAS </a:t>
            </a:r>
            <a:r>
              <a:rPr lang="en-US" dirty="0" err="1"/>
              <a:t>ITk</a:t>
            </a:r>
            <a:r>
              <a:rPr lang="en-US" dirty="0"/>
              <a:t> Pixel Triplet Module Pre-production</a:t>
            </a:r>
            <a:endParaRPr lang="es-ES" dirty="0"/>
          </a:p>
        </p:txBody>
      </p:sp>
      <p:pic>
        <p:nvPicPr>
          <p:cNvPr id="14" name="Imagen 14">
            <a:extLst>
              <a:ext uri="{FF2B5EF4-FFF2-40B4-BE49-F238E27FC236}">
                <a16:creationId xmlns:a16="http://schemas.microsoft.com/office/drawing/2014/main" id="{4EB51A25-8D81-4434-B702-EDDAA858C5A5}"/>
              </a:ext>
            </a:extLst>
          </p:cNvPr>
          <p:cNvPicPr/>
          <p:nvPr/>
        </p:nvPicPr>
        <p:blipFill>
          <a:blip r:embed="rId5"/>
          <a:stretch/>
        </p:blipFill>
        <p:spPr>
          <a:xfrm>
            <a:off x="10554960" y="980728"/>
            <a:ext cx="1499512" cy="432048"/>
          </a:xfrm>
          <a:prstGeom prst="rect">
            <a:avLst/>
          </a:prstGeom>
          <a:ln w="9360">
            <a:noFill/>
          </a:ln>
        </p:spPr>
      </p:pic>
      <p:pic>
        <p:nvPicPr>
          <p:cNvPr id="10" name="Imagen 9">
            <a:extLst>
              <a:ext uri="{FF2B5EF4-FFF2-40B4-BE49-F238E27FC236}">
                <a16:creationId xmlns:a16="http://schemas.microsoft.com/office/drawing/2014/main" id="{DDD75A38-7B51-4482-80DF-107E72348F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29137" y="1533633"/>
            <a:ext cx="1598874" cy="44679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5"/>
          <p:cNvSpPr/>
          <p:nvPr/>
        </p:nvSpPr>
        <p:spPr>
          <a:xfrm>
            <a:off x="2229960" y="2051640"/>
            <a:ext cx="2183524"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spc="-1">
                <a:solidFill>
                  <a:srgbClr val="000000"/>
                </a:solidFill>
                <a:latin typeface="Calibri"/>
                <a:ea typeface="DejaVu Sans"/>
              </a:rPr>
              <a:t>Hybridization </a:t>
            </a:r>
            <a:r>
              <a:rPr lang="en-US" sz="1600" b="1" spc="-1">
                <a:solidFill>
                  <a:srgbClr val="000000"/>
                </a:solidFill>
                <a:latin typeface="Calibri"/>
                <a:ea typeface="DejaVu Sans"/>
              </a:rPr>
              <a:t>(in house)</a:t>
            </a:r>
            <a:endParaRPr lang="en-US" sz="1600" spc="-1">
              <a:latin typeface="Arial"/>
            </a:endParaRPr>
          </a:p>
        </p:txBody>
      </p:sp>
      <p:sp>
        <p:nvSpPr>
          <p:cNvPr id="172" name="Right Arrow 8"/>
          <p:cNvSpPr/>
          <p:nvPr/>
        </p:nvSpPr>
        <p:spPr>
          <a:xfrm>
            <a:off x="4760400" y="2635560"/>
            <a:ext cx="478800" cy="605520"/>
          </a:xfrm>
          <a:prstGeom prst="rightArrow">
            <a:avLst>
              <a:gd name="adj1" fmla="val 50000"/>
              <a:gd name="adj2" fmla="val 50000"/>
            </a:avLst>
          </a:prstGeom>
          <a:gradFill rotWithShape="0">
            <a:gsLst>
              <a:gs pos="0">
                <a:srgbClr val="952D15"/>
              </a:gs>
              <a:gs pos="100000">
                <a:srgbClr val="E3ABA8"/>
              </a:gs>
            </a:gsLst>
            <a:lin ang="16200000"/>
          </a:gradFill>
          <a:ln w="9360">
            <a:solidFill>
              <a:srgbClr val="863221"/>
            </a:solidFill>
            <a:round/>
          </a:ln>
          <a:effectLst>
            <a:outerShdw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73" name="TextBox 33"/>
          <p:cNvSpPr/>
          <p:nvPr/>
        </p:nvSpPr>
        <p:spPr>
          <a:xfrm>
            <a:off x="5103121" y="2006640"/>
            <a:ext cx="2948349"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spc="-1">
                <a:solidFill>
                  <a:srgbClr val="000000"/>
                </a:solidFill>
                <a:latin typeface="Calibri"/>
                <a:ea typeface="DejaVu Sans"/>
              </a:rPr>
              <a:t>Flex/hybrid alignment and gluing </a:t>
            </a:r>
            <a:endParaRPr lang="en-US" sz="1600" spc="-1">
              <a:latin typeface="Arial"/>
            </a:endParaRPr>
          </a:p>
        </p:txBody>
      </p:sp>
      <p:pic>
        <p:nvPicPr>
          <p:cNvPr id="174" name="Picture 34"/>
          <p:cNvPicPr/>
          <p:nvPr/>
        </p:nvPicPr>
        <p:blipFill>
          <a:blip r:embed="rId2"/>
          <a:stretch/>
        </p:blipFill>
        <p:spPr>
          <a:xfrm>
            <a:off x="5313720" y="2382120"/>
            <a:ext cx="1797480" cy="1347840"/>
          </a:xfrm>
          <a:prstGeom prst="rect">
            <a:avLst/>
          </a:prstGeom>
          <a:ln w="0">
            <a:noFill/>
          </a:ln>
        </p:spPr>
      </p:pic>
      <p:pic>
        <p:nvPicPr>
          <p:cNvPr id="175" name="Picture 36"/>
          <p:cNvPicPr/>
          <p:nvPr/>
        </p:nvPicPr>
        <p:blipFill>
          <a:blip r:embed="rId3" cstate="screen">
            <a:extLst>
              <a:ext uri="{28A0092B-C50C-407E-A947-70E740481C1C}">
                <a14:useLocalDpi xmlns:a14="http://schemas.microsoft.com/office/drawing/2010/main"/>
              </a:ext>
            </a:extLst>
          </a:blip>
          <a:stretch/>
        </p:blipFill>
        <p:spPr>
          <a:xfrm>
            <a:off x="7179240" y="2394720"/>
            <a:ext cx="956880" cy="1314360"/>
          </a:xfrm>
          <a:prstGeom prst="rect">
            <a:avLst/>
          </a:prstGeom>
          <a:ln w="0">
            <a:noFill/>
          </a:ln>
        </p:spPr>
      </p:pic>
      <p:pic>
        <p:nvPicPr>
          <p:cNvPr id="176" name="Picture 37"/>
          <p:cNvPicPr/>
          <p:nvPr/>
        </p:nvPicPr>
        <p:blipFill>
          <a:blip r:embed="rId4" cstate="screen">
            <a:extLst>
              <a:ext uri="{28A0092B-C50C-407E-A947-70E740481C1C}">
                <a14:useLocalDpi xmlns:a14="http://schemas.microsoft.com/office/drawing/2010/main"/>
              </a:ext>
            </a:extLst>
          </a:blip>
          <a:srcRect/>
          <a:stretch/>
        </p:blipFill>
        <p:spPr>
          <a:xfrm>
            <a:off x="8576400" y="2376720"/>
            <a:ext cx="1883880" cy="1011240"/>
          </a:xfrm>
          <a:prstGeom prst="rect">
            <a:avLst/>
          </a:prstGeom>
          <a:ln w="0">
            <a:noFill/>
          </a:ln>
        </p:spPr>
      </p:pic>
      <p:pic>
        <p:nvPicPr>
          <p:cNvPr id="177" name="Picture 38"/>
          <p:cNvPicPr/>
          <p:nvPr/>
        </p:nvPicPr>
        <p:blipFill>
          <a:blip r:embed="rId5" cstate="screen">
            <a:extLst>
              <a:ext uri="{28A0092B-C50C-407E-A947-70E740481C1C}">
                <a14:useLocalDpi xmlns:a14="http://schemas.microsoft.com/office/drawing/2010/main"/>
              </a:ext>
            </a:extLst>
          </a:blip>
          <a:stretch/>
        </p:blipFill>
        <p:spPr>
          <a:xfrm>
            <a:off x="8505840" y="4436640"/>
            <a:ext cx="1737720" cy="1355760"/>
          </a:xfrm>
          <a:prstGeom prst="rect">
            <a:avLst/>
          </a:prstGeom>
          <a:ln w="0">
            <a:noFill/>
          </a:ln>
        </p:spPr>
      </p:pic>
      <p:sp>
        <p:nvSpPr>
          <p:cNvPr id="178" name="TextBox 9"/>
          <p:cNvSpPr/>
          <p:nvPr/>
        </p:nvSpPr>
        <p:spPr>
          <a:xfrm>
            <a:off x="3582840" y="3449520"/>
            <a:ext cx="1191240" cy="333360"/>
          </a:xfrm>
          <a:prstGeom prst="rect">
            <a:avLst/>
          </a:prstGeom>
          <a:noFill/>
          <a:ln w="0">
            <a:noFill/>
          </a:ln>
        </p:spPr>
        <p:style>
          <a:lnRef idx="0">
            <a:scrgbClr r="0" g="0" b="0"/>
          </a:lnRef>
          <a:fillRef idx="0">
            <a:scrgbClr r="0" g="0" b="0"/>
          </a:fillRef>
          <a:effectRef idx="0">
            <a:scrgbClr r="0" g="0" b="0"/>
          </a:effectRef>
          <a:fontRef idx="minor"/>
        </p:style>
      </p:sp>
      <p:sp>
        <p:nvSpPr>
          <p:cNvPr id="179" name="Right Arrow 40"/>
          <p:cNvSpPr/>
          <p:nvPr/>
        </p:nvSpPr>
        <p:spPr>
          <a:xfrm rot="5400000">
            <a:off x="9518520" y="3493800"/>
            <a:ext cx="375120" cy="453240"/>
          </a:xfrm>
          <a:prstGeom prst="rightArrow">
            <a:avLst>
              <a:gd name="adj1" fmla="val 50000"/>
              <a:gd name="adj2" fmla="val 50000"/>
            </a:avLst>
          </a:prstGeom>
          <a:gradFill rotWithShape="0">
            <a:gsLst>
              <a:gs pos="0">
                <a:srgbClr val="952D15"/>
              </a:gs>
              <a:gs pos="100000">
                <a:srgbClr val="E3ABA8"/>
              </a:gs>
            </a:gsLst>
            <a:lin ang="0"/>
          </a:gradFill>
          <a:ln w="9360">
            <a:solidFill>
              <a:srgbClr val="863221"/>
            </a:solidFill>
            <a:round/>
          </a:ln>
          <a:effectLst>
            <a:outerShdw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80" name="TextBox 42"/>
          <p:cNvSpPr/>
          <p:nvPr/>
        </p:nvSpPr>
        <p:spPr>
          <a:xfrm>
            <a:off x="8420880" y="3899160"/>
            <a:ext cx="2066040" cy="55254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500" spc="-1">
                <a:solidFill>
                  <a:srgbClr val="000000"/>
                </a:solidFill>
                <a:latin typeface="Calibri"/>
                <a:ea typeface="DejaVu Sans"/>
              </a:rPr>
              <a:t>Wire-bonding and pull tests</a:t>
            </a:r>
            <a:endParaRPr lang="en-US" sz="1500" spc="-1">
              <a:latin typeface="Arial"/>
            </a:endParaRPr>
          </a:p>
        </p:txBody>
      </p:sp>
      <p:sp>
        <p:nvSpPr>
          <p:cNvPr id="181" name="Right Arrow 43"/>
          <p:cNvSpPr/>
          <p:nvPr/>
        </p:nvSpPr>
        <p:spPr>
          <a:xfrm flipH="1">
            <a:off x="8159520" y="4904640"/>
            <a:ext cx="270360" cy="386640"/>
          </a:xfrm>
          <a:prstGeom prst="rightArrow">
            <a:avLst>
              <a:gd name="adj1" fmla="val 50000"/>
              <a:gd name="adj2" fmla="val 50000"/>
            </a:avLst>
          </a:prstGeom>
          <a:gradFill rotWithShape="0">
            <a:gsLst>
              <a:gs pos="0">
                <a:srgbClr val="952D15"/>
              </a:gs>
              <a:gs pos="100000">
                <a:srgbClr val="E3ABA8"/>
              </a:gs>
            </a:gsLst>
            <a:lin ang="16200000"/>
          </a:gradFill>
          <a:ln w="9360">
            <a:solidFill>
              <a:srgbClr val="863221"/>
            </a:solidFill>
            <a:round/>
          </a:ln>
          <a:effectLst>
            <a:outerShdw dist="35638" dir="2700000" rotWithShape="0">
              <a:srgbClr val="000000">
                <a:alpha val="35000"/>
              </a:srgbClr>
            </a:outerShdw>
          </a:effectLst>
        </p:spPr>
        <p:style>
          <a:lnRef idx="0">
            <a:scrgbClr r="0" g="0" b="0"/>
          </a:lnRef>
          <a:fillRef idx="0">
            <a:scrgbClr r="0" g="0" b="0"/>
          </a:fillRef>
          <a:effectRef idx="0">
            <a:scrgbClr r="0" g="0" b="0"/>
          </a:effectRef>
          <a:fontRef idx="minor"/>
        </p:style>
      </p:sp>
      <p:sp>
        <p:nvSpPr>
          <p:cNvPr id="182" name="TextBox 44"/>
          <p:cNvSpPr/>
          <p:nvPr/>
        </p:nvSpPr>
        <p:spPr>
          <a:xfrm>
            <a:off x="5342520" y="3840120"/>
            <a:ext cx="1867476"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spc="-1">
                <a:solidFill>
                  <a:srgbClr val="000000"/>
                </a:solidFill>
                <a:latin typeface="Calibri"/>
                <a:ea typeface="DejaVu Sans"/>
              </a:rPr>
              <a:t>Final module testing</a:t>
            </a:r>
            <a:endParaRPr lang="en-US" sz="1600" spc="-1">
              <a:latin typeface="Arial"/>
            </a:endParaRPr>
          </a:p>
        </p:txBody>
      </p:sp>
      <p:pic>
        <p:nvPicPr>
          <p:cNvPr id="184" name="Imagen 183"/>
          <p:cNvPicPr/>
          <p:nvPr/>
        </p:nvPicPr>
        <p:blipFill>
          <a:blip r:embed="rId6" cstate="screen">
            <a:extLst>
              <a:ext uri="{28A0092B-C50C-407E-A947-70E740481C1C}">
                <a14:useLocalDpi xmlns:a14="http://schemas.microsoft.com/office/drawing/2010/main"/>
              </a:ext>
            </a:extLst>
          </a:blip>
          <a:stretch/>
        </p:blipFill>
        <p:spPr>
          <a:xfrm>
            <a:off x="3119160" y="2379240"/>
            <a:ext cx="1548720" cy="1101960"/>
          </a:xfrm>
          <a:prstGeom prst="rect">
            <a:avLst/>
          </a:prstGeom>
          <a:ln w="0">
            <a:noFill/>
          </a:ln>
        </p:spPr>
      </p:pic>
      <p:pic>
        <p:nvPicPr>
          <p:cNvPr id="186" name="Imagen 185"/>
          <p:cNvPicPr/>
          <p:nvPr/>
        </p:nvPicPr>
        <p:blipFill>
          <a:blip r:embed="rId7" cstate="screen">
            <a:extLst>
              <a:ext uri="{28A0092B-C50C-407E-A947-70E740481C1C}">
                <a14:useLocalDpi xmlns:a14="http://schemas.microsoft.com/office/drawing/2010/main"/>
              </a:ext>
            </a:extLst>
          </a:blip>
          <a:stretch/>
        </p:blipFill>
        <p:spPr>
          <a:xfrm>
            <a:off x="6213000" y="4294440"/>
            <a:ext cx="1828440" cy="1892880"/>
          </a:xfrm>
          <a:prstGeom prst="rect">
            <a:avLst/>
          </a:prstGeom>
          <a:ln w="0">
            <a:noFill/>
          </a:ln>
        </p:spPr>
      </p:pic>
      <p:pic>
        <p:nvPicPr>
          <p:cNvPr id="187" name="Imagen 186"/>
          <p:cNvPicPr/>
          <p:nvPr/>
        </p:nvPicPr>
        <p:blipFill>
          <a:blip r:embed="rId8" cstate="screen">
            <a:extLst>
              <a:ext uri="{28A0092B-C50C-407E-A947-70E740481C1C}">
                <a14:useLocalDpi xmlns:a14="http://schemas.microsoft.com/office/drawing/2010/main"/>
              </a:ext>
            </a:extLst>
          </a:blip>
          <a:stretch/>
        </p:blipFill>
        <p:spPr>
          <a:xfrm>
            <a:off x="4103760" y="4261680"/>
            <a:ext cx="2030760" cy="1526400"/>
          </a:xfrm>
          <a:prstGeom prst="rect">
            <a:avLst/>
          </a:prstGeom>
          <a:ln w="0">
            <a:noFill/>
          </a:ln>
        </p:spPr>
      </p:pic>
      <p:sp>
        <p:nvSpPr>
          <p:cNvPr id="188" name="Conector recto 187"/>
          <p:cNvSpPr/>
          <p:nvPr/>
        </p:nvSpPr>
        <p:spPr>
          <a:xfrm flipH="1" flipV="1">
            <a:off x="6100320" y="4261680"/>
            <a:ext cx="1125360" cy="1560240"/>
          </a:xfrm>
          <a:prstGeom prst="line">
            <a:avLst/>
          </a:prstGeom>
          <a:ln w="19080">
            <a:solidFill>
              <a:srgbClr val="FF0000"/>
            </a:solidFill>
            <a:round/>
          </a:ln>
        </p:spPr>
        <p:style>
          <a:lnRef idx="0">
            <a:scrgbClr r="0" g="0" b="0"/>
          </a:lnRef>
          <a:fillRef idx="0">
            <a:scrgbClr r="0" g="0" b="0"/>
          </a:fillRef>
          <a:effectRef idx="0">
            <a:scrgbClr r="0" g="0" b="0"/>
          </a:effectRef>
          <a:fontRef idx="minor"/>
        </p:style>
      </p:sp>
      <p:sp>
        <p:nvSpPr>
          <p:cNvPr id="189" name="Conector recto 188"/>
          <p:cNvSpPr/>
          <p:nvPr/>
        </p:nvSpPr>
        <p:spPr>
          <a:xfrm flipH="1" flipV="1">
            <a:off x="4103760" y="5832720"/>
            <a:ext cx="3121920" cy="224640"/>
          </a:xfrm>
          <a:prstGeom prst="line">
            <a:avLst/>
          </a:prstGeom>
          <a:ln w="19080">
            <a:solidFill>
              <a:srgbClr val="FF0000"/>
            </a:solidFill>
            <a:round/>
          </a:ln>
        </p:spPr>
        <p:style>
          <a:lnRef idx="0">
            <a:scrgbClr r="0" g="0" b="0"/>
          </a:lnRef>
          <a:fillRef idx="0">
            <a:scrgbClr r="0" g="0" b="0"/>
          </a:fillRef>
          <a:effectRef idx="0">
            <a:scrgbClr r="0" g="0" b="0"/>
          </a:effectRef>
          <a:fontRef idx="minor"/>
        </p:style>
      </p:sp>
      <p:sp>
        <p:nvSpPr>
          <p:cNvPr id="190" name="Rectángulo 189"/>
          <p:cNvSpPr/>
          <p:nvPr/>
        </p:nvSpPr>
        <p:spPr>
          <a:xfrm>
            <a:off x="1455600" y="2388740"/>
            <a:ext cx="1250280" cy="1031150"/>
          </a:xfrm>
          <a:prstGeom prst="rect">
            <a:avLst/>
          </a:prstGeom>
          <a:blipFill rotWithShape="0">
            <a:blip r:embed="rId9" cstate="screen">
              <a:extLst>
                <a:ext uri="{28A0092B-C50C-407E-A947-70E740481C1C}">
                  <a14:useLocalDpi xmlns:a14="http://schemas.microsoft.com/office/drawing/2010/main"/>
                </a:ext>
              </a:extLst>
            </a:blip>
            <a:srcRect/>
            <a:stretch/>
          </a:blipFill>
          <a:ln w="0">
            <a:noFill/>
          </a:ln>
        </p:spPr>
        <p:style>
          <a:lnRef idx="0">
            <a:scrgbClr r="0" g="0" b="0"/>
          </a:lnRef>
          <a:fillRef idx="0">
            <a:scrgbClr r="0" g="0" b="0"/>
          </a:fillRef>
          <a:effectRef idx="0">
            <a:scrgbClr r="0" g="0" b="0"/>
          </a:effectRef>
          <a:fontRef idx="minor"/>
        </p:style>
        <p:txBody>
          <a:bodyPr lIns="0" tIns="0" rIns="0" bIns="0" anchor="ctr" anchorCtr="1">
            <a:noAutofit/>
          </a:bodyPr>
          <a:lstStyle/>
          <a:p>
            <a:pPr algn="ctr">
              <a:lnSpc>
                <a:spcPct val="100000"/>
              </a:lnSpc>
              <a:buNone/>
            </a:pPr>
            <a:r>
              <a:rPr lang="en-US" sz="2400" spc="-1">
                <a:latin typeface="Times New Roman"/>
              </a:rPr>
              <a:t>         </a:t>
            </a:r>
            <a:endParaRPr lang="en-US" sz="2400" spc="-1">
              <a:latin typeface="Arial"/>
            </a:endParaRPr>
          </a:p>
        </p:txBody>
      </p:sp>
      <p:sp>
        <p:nvSpPr>
          <p:cNvPr id="191" name="Right Arrow 8_0"/>
          <p:cNvSpPr/>
          <p:nvPr/>
        </p:nvSpPr>
        <p:spPr>
          <a:xfrm>
            <a:off x="2781840" y="2683080"/>
            <a:ext cx="261360" cy="347040"/>
          </a:xfrm>
          <a:prstGeom prst="rightArrow">
            <a:avLst>
              <a:gd name="adj1" fmla="val 50000"/>
              <a:gd name="adj2" fmla="val 50000"/>
            </a:avLst>
          </a:prstGeom>
          <a:gradFill rotWithShape="0">
            <a:gsLst>
              <a:gs pos="0">
                <a:srgbClr val="952D15"/>
              </a:gs>
              <a:gs pos="100000">
                <a:srgbClr val="E3ABA8"/>
              </a:gs>
            </a:gsLst>
            <a:lin ang="16200000"/>
          </a:gradFill>
          <a:ln w="9360">
            <a:solidFill>
              <a:srgbClr val="863221"/>
            </a:solidFill>
            <a:round/>
          </a:ln>
          <a:effectLst>
            <a:outerShdw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92" name="Rectángulo 191"/>
          <p:cNvSpPr/>
          <p:nvPr/>
        </p:nvSpPr>
        <p:spPr>
          <a:xfrm>
            <a:off x="1679160" y="3499560"/>
            <a:ext cx="1903320" cy="88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spc="-1">
                <a:latin typeface="Arial"/>
              </a:rPr>
              <a:t>Contribution to ASIC design and LGAD development (CNM)</a:t>
            </a:r>
          </a:p>
        </p:txBody>
      </p:sp>
      <p:sp>
        <p:nvSpPr>
          <p:cNvPr id="193" name="Right Arrow 8_1"/>
          <p:cNvSpPr/>
          <p:nvPr/>
        </p:nvSpPr>
        <p:spPr>
          <a:xfrm>
            <a:off x="8199120" y="2611080"/>
            <a:ext cx="316080" cy="444240"/>
          </a:xfrm>
          <a:prstGeom prst="rightArrow">
            <a:avLst>
              <a:gd name="adj1" fmla="val 50000"/>
              <a:gd name="adj2" fmla="val 50000"/>
            </a:avLst>
          </a:prstGeom>
          <a:gradFill rotWithShape="0">
            <a:gsLst>
              <a:gs pos="0">
                <a:srgbClr val="952D15"/>
              </a:gs>
              <a:gs pos="100000">
                <a:srgbClr val="E3ABA8"/>
              </a:gs>
            </a:gsLst>
            <a:lin ang="16200000"/>
          </a:gradFill>
          <a:ln w="9360">
            <a:solidFill>
              <a:srgbClr val="863221"/>
            </a:solidFill>
            <a:round/>
          </a:ln>
          <a:effectLst>
            <a:outerShdw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94" name="TextBox 33_0"/>
          <p:cNvSpPr/>
          <p:nvPr/>
        </p:nvSpPr>
        <p:spPr>
          <a:xfrm>
            <a:off x="8934601" y="2006640"/>
            <a:ext cx="1048213"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spc="-1">
                <a:solidFill>
                  <a:srgbClr val="000000"/>
                </a:solidFill>
                <a:latin typeface="Calibri"/>
                <a:ea typeface="DejaVu Sans"/>
              </a:rPr>
              <a:t>Metrology</a:t>
            </a:r>
            <a:endParaRPr lang="en-US" sz="1600" spc="-1">
              <a:latin typeface="Arial"/>
            </a:endParaRPr>
          </a:p>
        </p:txBody>
      </p:sp>
      <p:sp>
        <p:nvSpPr>
          <p:cNvPr id="195" name="Rectángulo 194"/>
          <p:cNvSpPr/>
          <p:nvPr/>
        </p:nvSpPr>
        <p:spPr>
          <a:xfrm>
            <a:off x="1579440" y="1209600"/>
            <a:ext cx="9052200" cy="1441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spcBef>
                <a:spcPts val="283"/>
              </a:spcBef>
              <a:spcAft>
                <a:spcPts val="283"/>
              </a:spcAft>
              <a:buClr>
                <a:srgbClr val="000000"/>
              </a:buClr>
              <a:buSzPct val="45000"/>
              <a:buFont typeface="Wingdings" charset="2"/>
              <a:buChar char=""/>
            </a:pPr>
            <a:r>
              <a:rPr lang="en-US" spc="-1">
                <a:latin typeface="Arial"/>
                <a:ea typeface="Droid Sans Fallback"/>
              </a:rPr>
              <a:t>Worked on </a:t>
            </a:r>
            <a:r>
              <a:rPr lang="en-US" b="1" spc="-1">
                <a:latin typeface="Arial"/>
                <a:ea typeface="Droid Sans Fallback"/>
              </a:rPr>
              <a:t>sensor R&amp;D</a:t>
            </a:r>
            <a:r>
              <a:rPr lang="en-US" spc="-1">
                <a:latin typeface="Arial"/>
                <a:ea typeface="Droid Sans Fallback"/>
              </a:rPr>
              <a:t>, </a:t>
            </a:r>
            <a:r>
              <a:rPr lang="en-US" b="1" spc="-1">
                <a:latin typeface="Arial"/>
                <a:ea typeface="Droid Sans Fallback"/>
              </a:rPr>
              <a:t>ASIC design</a:t>
            </a:r>
            <a:r>
              <a:rPr lang="en-US" spc="-1">
                <a:latin typeface="Arial"/>
                <a:ea typeface="Droid Sans Fallback"/>
              </a:rPr>
              <a:t>, </a:t>
            </a:r>
            <a:r>
              <a:rPr lang="en-US" b="1" spc="-1">
                <a:latin typeface="Arial"/>
                <a:ea typeface="Droid Sans Fallback"/>
              </a:rPr>
              <a:t>hybridization</a:t>
            </a:r>
            <a:r>
              <a:rPr lang="en-US" spc="-1">
                <a:latin typeface="Arial"/>
                <a:ea typeface="Droid Sans Fallback"/>
              </a:rPr>
              <a:t>, prototyping &amp; </a:t>
            </a:r>
            <a:r>
              <a:rPr lang="en-US" b="1" spc="-1">
                <a:latin typeface="Arial"/>
                <a:ea typeface="Droid Sans Fallback"/>
              </a:rPr>
              <a:t>qualification</a:t>
            </a:r>
            <a:r>
              <a:rPr lang="en-US" spc="-1">
                <a:latin typeface="Arial"/>
                <a:ea typeface="Droid Sans Fallback"/>
              </a:rPr>
              <a:t> </a:t>
            </a:r>
            <a:endParaRPr lang="en-US" spc="-1">
              <a:latin typeface="Arial"/>
            </a:endParaRPr>
          </a:p>
          <a:p>
            <a:pPr marL="216000" indent="-216000">
              <a:spcBef>
                <a:spcPts val="283"/>
              </a:spcBef>
              <a:spcAft>
                <a:spcPts val="283"/>
              </a:spcAft>
              <a:buClr>
                <a:srgbClr val="000000"/>
              </a:buClr>
              <a:buSzPct val="45000"/>
              <a:buFont typeface="Wingdings" charset="2"/>
              <a:buChar char=""/>
            </a:pPr>
            <a:r>
              <a:rPr lang="en-US" spc="-1">
                <a:latin typeface="Arial"/>
                <a:ea typeface="Droid Sans Fallback"/>
              </a:rPr>
              <a:t>IFAE completed prototype </a:t>
            </a:r>
            <a:r>
              <a:rPr lang="en-US" b="1" spc="-1">
                <a:latin typeface="Arial"/>
                <a:ea typeface="Droid Sans Fallback"/>
              </a:rPr>
              <a:t>hybridization</a:t>
            </a:r>
            <a:r>
              <a:rPr lang="en-US" spc="-1">
                <a:latin typeface="Arial"/>
                <a:ea typeface="Droid Sans Fallback"/>
              </a:rPr>
              <a:t> and </a:t>
            </a:r>
            <a:r>
              <a:rPr lang="en-US" b="1" spc="-1">
                <a:latin typeface="Arial"/>
                <a:ea typeface="Droid Sans Fallback"/>
              </a:rPr>
              <a:t>assembly qualification</a:t>
            </a:r>
            <a:r>
              <a:rPr lang="en-US" spc="-1">
                <a:latin typeface="Arial"/>
                <a:ea typeface="Droid Sans Fallback"/>
              </a:rPr>
              <a:t> for HGTD</a:t>
            </a:r>
            <a:endParaRPr lang="en-US" spc="-1">
              <a:latin typeface="Arial"/>
            </a:endParaRPr>
          </a:p>
          <a:p>
            <a:pPr>
              <a:spcBef>
                <a:spcPts val="283"/>
              </a:spcBef>
              <a:spcAft>
                <a:spcPts val="283"/>
              </a:spcAft>
            </a:pPr>
            <a:endParaRPr lang="en-US" spc="-1">
              <a:latin typeface="Arial"/>
            </a:endParaRPr>
          </a:p>
        </p:txBody>
      </p:sp>
      <p:sp>
        <p:nvSpPr>
          <p:cNvPr id="196" name="Rectángulo 195"/>
          <p:cNvSpPr/>
          <p:nvPr/>
        </p:nvSpPr>
        <p:spPr>
          <a:xfrm>
            <a:off x="1665840" y="5372640"/>
            <a:ext cx="2834280" cy="121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600" b="1" spc="-1">
                <a:latin typeface="Arial"/>
              </a:rPr>
              <a:t>Alvin</a:t>
            </a:r>
            <a:r>
              <a:rPr lang="en-US" sz="1600" spc="-1">
                <a:latin typeface="Arial"/>
              </a:rPr>
              <a:t> readout </a:t>
            </a:r>
          </a:p>
          <a:p>
            <a:pPr>
              <a:lnSpc>
                <a:spcPct val="100000"/>
              </a:lnSpc>
              <a:buNone/>
            </a:pPr>
            <a:r>
              <a:rPr lang="en-US" sz="1600" spc="-1">
                <a:latin typeface="Arial"/>
              </a:rPr>
              <a:t>system developed at </a:t>
            </a:r>
          </a:p>
          <a:p>
            <a:pPr>
              <a:lnSpc>
                <a:spcPct val="100000"/>
              </a:lnSpc>
              <a:buNone/>
            </a:pPr>
            <a:r>
              <a:rPr lang="en-US" sz="1600" spc="-1">
                <a:latin typeface="Arial"/>
              </a:rPr>
              <a:t>IFAE (for </a:t>
            </a:r>
            <a:r>
              <a:rPr lang="en-US" sz="1600" b="1" spc="-1">
                <a:latin typeface="Arial"/>
              </a:rPr>
              <a:t>lab</a:t>
            </a:r>
            <a:r>
              <a:rPr lang="en-US" sz="1600" spc="-1">
                <a:latin typeface="Arial"/>
              </a:rPr>
              <a:t> &amp; </a:t>
            </a:r>
            <a:r>
              <a:rPr lang="en-US" sz="1600" b="1" spc="-1">
                <a:latin typeface="Arial"/>
              </a:rPr>
              <a:t>beam tests</a:t>
            </a:r>
            <a:r>
              <a:rPr lang="en-US" sz="1600" spc="-1">
                <a:latin typeface="Arial"/>
              </a:rPr>
              <a:t>)</a:t>
            </a:r>
          </a:p>
        </p:txBody>
      </p:sp>
      <p:sp>
        <p:nvSpPr>
          <p:cNvPr id="198" name="Rectángulo 197"/>
          <p:cNvSpPr/>
          <p:nvPr/>
        </p:nvSpPr>
        <p:spPr>
          <a:xfrm>
            <a:off x="1857000" y="6237000"/>
            <a:ext cx="5884560" cy="346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300" i="1" spc="-1">
                <a:latin typeface="Arial"/>
              </a:rPr>
              <a:t>V. Gautram, https://doi.org/10.22323/1.463.0009</a:t>
            </a:r>
            <a:endParaRPr lang="en-US" sz="1300" spc="-1">
              <a:latin typeface="Arial"/>
            </a:endParaRPr>
          </a:p>
        </p:txBody>
      </p:sp>
      <p:sp>
        <p:nvSpPr>
          <p:cNvPr id="3" name="Título 2">
            <a:extLst>
              <a:ext uri="{FF2B5EF4-FFF2-40B4-BE49-F238E27FC236}">
                <a16:creationId xmlns:a16="http://schemas.microsoft.com/office/drawing/2014/main" id="{FAE45539-9AF1-40B0-8A7D-804253B9C0A5}"/>
              </a:ext>
            </a:extLst>
          </p:cNvPr>
          <p:cNvSpPr>
            <a:spLocks noGrp="1"/>
          </p:cNvSpPr>
          <p:nvPr>
            <p:ph type="title"/>
          </p:nvPr>
        </p:nvSpPr>
        <p:spPr>
          <a:xfrm>
            <a:off x="174080" y="129832"/>
            <a:ext cx="10515600" cy="649055"/>
          </a:xfrm>
        </p:spPr>
        <p:txBody>
          <a:bodyPr/>
          <a:lstStyle/>
          <a:p>
            <a:pPr>
              <a:tabLst>
                <a:tab pos="8077200" algn="l"/>
              </a:tabLst>
            </a:pPr>
            <a:r>
              <a:rPr lang="en-US" dirty="0"/>
              <a:t>ATLAS HGTD Module Assembly</a:t>
            </a:r>
            <a:endParaRPr lang="es-ES" dirty="0"/>
          </a:p>
        </p:txBody>
      </p:sp>
      <p:pic>
        <p:nvPicPr>
          <p:cNvPr id="39" name="Imagen 38">
            <a:extLst>
              <a:ext uri="{FF2B5EF4-FFF2-40B4-BE49-F238E27FC236}">
                <a16:creationId xmlns:a16="http://schemas.microsoft.com/office/drawing/2014/main" id="{28B205F9-8D62-403C-9F00-11A34F4D9527}"/>
              </a:ext>
            </a:extLst>
          </p:cNvPr>
          <p:cNvPicPr/>
          <p:nvPr/>
        </p:nvPicPr>
        <p:blipFill>
          <a:blip r:embed="rId10"/>
          <a:stretch/>
        </p:blipFill>
        <p:spPr>
          <a:xfrm>
            <a:off x="10554960" y="980728"/>
            <a:ext cx="1499512" cy="432048"/>
          </a:xfrm>
          <a:prstGeom prst="rect">
            <a:avLst/>
          </a:prstGeom>
          <a:ln w="936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ángulo 201"/>
          <p:cNvSpPr/>
          <p:nvPr/>
        </p:nvSpPr>
        <p:spPr>
          <a:xfrm>
            <a:off x="263352" y="1090423"/>
            <a:ext cx="8869320" cy="1100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spcBef>
                <a:spcPts val="283"/>
              </a:spcBef>
              <a:spcAft>
                <a:spcPts val="283"/>
              </a:spcAft>
              <a:buClr>
                <a:srgbClr val="000000"/>
              </a:buClr>
              <a:buSzPct val="45000"/>
              <a:buFont typeface="Wingdings" charset="2"/>
              <a:buChar char=""/>
            </a:pPr>
            <a:r>
              <a:rPr lang="en-US" sz="1600" spc="-1" dirty="0">
                <a:latin typeface="Arial"/>
                <a:ea typeface="Droid Sans Fallback"/>
              </a:rPr>
              <a:t>Almost 200 hybrids produced, more than 50 modules assembled </a:t>
            </a:r>
            <a:endParaRPr lang="en-US" sz="1600" spc="-1" dirty="0">
              <a:latin typeface="Arial"/>
            </a:endParaRPr>
          </a:p>
          <a:p>
            <a:pPr marL="216000" indent="-216000">
              <a:spcBef>
                <a:spcPts val="283"/>
              </a:spcBef>
              <a:spcAft>
                <a:spcPts val="283"/>
              </a:spcAft>
              <a:buClr>
                <a:srgbClr val="000000"/>
              </a:buClr>
              <a:buSzPct val="45000"/>
              <a:buFont typeface="Wingdings" charset="2"/>
              <a:buChar char=""/>
            </a:pPr>
            <a:r>
              <a:rPr lang="en-US" sz="1600" spc="-1" dirty="0">
                <a:latin typeface="Arial"/>
                <a:ea typeface="Droid Sans Fallback"/>
              </a:rPr>
              <a:t>Bump bonding at IFAE ongoing</a:t>
            </a:r>
            <a:endParaRPr lang="en-US" sz="1600" spc="-1" dirty="0">
              <a:latin typeface="Arial"/>
            </a:endParaRPr>
          </a:p>
          <a:p>
            <a:pPr marL="190800" lvl="1" indent="-216000">
              <a:spcBef>
                <a:spcPts val="283"/>
              </a:spcBef>
              <a:spcAft>
                <a:spcPts val="283"/>
              </a:spcAft>
              <a:buClr>
                <a:srgbClr val="000000"/>
              </a:buClr>
              <a:buSzPct val="45000"/>
              <a:buFont typeface="Wingdings" charset="2"/>
              <a:buChar char=""/>
            </a:pPr>
            <a:r>
              <a:rPr lang="en-US" sz="1600" spc="-1" dirty="0">
                <a:latin typeface="Arial"/>
                <a:ea typeface="Droid Sans Fallback"/>
              </a:rPr>
              <a:t>Pre-production starting, ramping up, expect to do ~100 modules in 2026...</a:t>
            </a:r>
            <a:endParaRPr lang="en-US" sz="1600" spc="-1" dirty="0">
              <a:latin typeface="Arial"/>
            </a:endParaRPr>
          </a:p>
        </p:txBody>
      </p:sp>
      <p:sp>
        <p:nvSpPr>
          <p:cNvPr id="203" name="Rectángulo 202"/>
          <p:cNvSpPr/>
          <p:nvPr/>
        </p:nvSpPr>
        <p:spPr>
          <a:xfrm>
            <a:off x="284928" y="4103135"/>
            <a:ext cx="7179224" cy="151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spcBef>
                <a:spcPts val="283"/>
              </a:spcBef>
              <a:spcAft>
                <a:spcPts val="283"/>
              </a:spcAft>
              <a:buClr>
                <a:srgbClr val="000000"/>
              </a:buClr>
              <a:buSzPct val="45000"/>
              <a:buFont typeface="Wingdings" charset="2"/>
              <a:buChar char=""/>
            </a:pPr>
            <a:r>
              <a:rPr lang="en-US" spc="-1" dirty="0">
                <a:latin typeface="Arial"/>
                <a:ea typeface="Droid Sans Fallback"/>
              </a:rPr>
              <a:t>IFAE commitment: about 1000 modules </a:t>
            </a:r>
            <a:r>
              <a:rPr lang="en-US" spc="-1" dirty="0" err="1">
                <a:latin typeface="Arial"/>
                <a:ea typeface="Droid Sans Fallback"/>
              </a:rPr>
              <a:t>ie</a:t>
            </a:r>
            <a:r>
              <a:rPr lang="en-US" spc="-1" dirty="0">
                <a:latin typeface="Arial"/>
                <a:ea typeface="Droid Sans Fallback"/>
              </a:rPr>
              <a:t>, 2000 </a:t>
            </a:r>
            <a:r>
              <a:rPr lang="en-US" b="1" spc="-1" dirty="0">
                <a:latin typeface="Arial"/>
                <a:ea typeface="Droid Sans Fallback"/>
              </a:rPr>
              <a:t>hybrids</a:t>
            </a:r>
            <a:r>
              <a:rPr lang="en-US" spc="-1" dirty="0">
                <a:latin typeface="Arial"/>
                <a:ea typeface="Droid Sans Fallback"/>
              </a:rPr>
              <a:t> </a:t>
            </a:r>
            <a:endParaRPr lang="en-US" spc="-1" dirty="0">
              <a:latin typeface="Arial"/>
            </a:endParaRPr>
          </a:p>
          <a:p>
            <a:pPr marL="432000" lvl="1" indent="-216000">
              <a:spcBef>
                <a:spcPts val="283"/>
              </a:spcBef>
              <a:spcAft>
                <a:spcPts val="283"/>
              </a:spcAft>
              <a:buClr>
                <a:srgbClr val="000000"/>
              </a:buClr>
              <a:buSzPct val="45000"/>
              <a:buFont typeface="Wingdings" charset="2"/>
              <a:buChar char=""/>
            </a:pPr>
            <a:r>
              <a:rPr lang="en-US" spc="-1" dirty="0">
                <a:latin typeface="Arial"/>
                <a:ea typeface="Droid Sans Fallback"/>
              </a:rPr>
              <a:t>~2 years dedicated to assembly</a:t>
            </a:r>
            <a:endParaRPr lang="en-US" spc="-1" dirty="0">
              <a:latin typeface="Arial"/>
            </a:endParaRPr>
          </a:p>
          <a:p>
            <a:pPr marL="216000" indent="-216000">
              <a:spcBef>
                <a:spcPts val="283"/>
              </a:spcBef>
              <a:spcAft>
                <a:spcPts val="283"/>
              </a:spcAft>
              <a:buClr>
                <a:srgbClr val="000000"/>
              </a:buClr>
              <a:buSzPct val="45000"/>
              <a:buFont typeface="Wingdings" charset="2"/>
              <a:buChar char=""/>
            </a:pPr>
            <a:r>
              <a:rPr lang="en-US" spc="-1" dirty="0">
                <a:latin typeface="Arial"/>
                <a:ea typeface="Droid Sans Fallback"/>
              </a:rPr>
              <a:t>Module </a:t>
            </a:r>
            <a:r>
              <a:rPr lang="en-US" b="1" spc="-1" dirty="0">
                <a:latin typeface="Arial"/>
                <a:ea typeface="Droid Sans Fallback"/>
              </a:rPr>
              <a:t>assembly</a:t>
            </a:r>
            <a:r>
              <a:rPr lang="en-US" spc="-1" dirty="0">
                <a:latin typeface="Arial"/>
                <a:ea typeface="Droid Sans Fallback"/>
              </a:rPr>
              <a:t>, six module jig operation started… (increase assembly rate)</a:t>
            </a:r>
            <a:endParaRPr lang="en-US" spc="-1" dirty="0">
              <a:latin typeface="Arial"/>
            </a:endParaRPr>
          </a:p>
          <a:p>
            <a:pPr marL="216000" indent="-216000">
              <a:spcBef>
                <a:spcPts val="283"/>
              </a:spcBef>
              <a:spcAft>
                <a:spcPts val="283"/>
              </a:spcAft>
              <a:buClr>
                <a:srgbClr val="000000"/>
              </a:buClr>
              <a:buSzPct val="45000"/>
              <a:buFont typeface="Wingdings" charset="2"/>
              <a:buChar char=""/>
            </a:pPr>
            <a:r>
              <a:rPr lang="en-US" spc="-1" dirty="0">
                <a:latin typeface="Arial"/>
                <a:ea typeface="Droid Sans Fallback"/>
              </a:rPr>
              <a:t>Module </a:t>
            </a:r>
            <a:r>
              <a:rPr lang="en-US" b="1" spc="-1" dirty="0">
                <a:latin typeface="Arial"/>
                <a:ea typeface="Droid Sans Fallback"/>
              </a:rPr>
              <a:t>loading</a:t>
            </a:r>
            <a:r>
              <a:rPr lang="en-US" spc="-1" dirty="0">
                <a:latin typeface="Arial"/>
                <a:ea typeface="Droid Sans Fallback"/>
              </a:rPr>
              <a:t>: modules have to be </a:t>
            </a:r>
            <a:r>
              <a:rPr lang="en-US" spc="-1" dirty="0">
                <a:solidFill>
                  <a:srgbClr val="000000"/>
                </a:solidFill>
                <a:latin typeface="Arial"/>
                <a:ea typeface="Droid Sans Fallback"/>
              </a:rPr>
              <a:t>loaded</a:t>
            </a:r>
            <a:r>
              <a:rPr lang="en-US" spc="-1" dirty="0">
                <a:latin typeface="Arial"/>
                <a:ea typeface="Droid Sans Fallback"/>
              </a:rPr>
              <a:t> into Detector Units...</a:t>
            </a:r>
            <a:endParaRPr lang="en-US" spc="-1" dirty="0">
              <a:latin typeface="Arial"/>
            </a:endParaRPr>
          </a:p>
          <a:p>
            <a:pPr marL="432000" lvl="1" indent="-216000">
              <a:spcBef>
                <a:spcPts val="283"/>
              </a:spcBef>
              <a:spcAft>
                <a:spcPts val="283"/>
              </a:spcAft>
              <a:buClr>
                <a:srgbClr val="000000"/>
              </a:buClr>
              <a:buSzPct val="45000"/>
              <a:buFont typeface="Wingdings" charset="2"/>
              <a:buChar char=""/>
            </a:pPr>
            <a:r>
              <a:rPr lang="en-US" spc="-1" dirty="0">
                <a:latin typeface="Arial"/>
                <a:ea typeface="Droid Sans Fallback"/>
              </a:rPr>
              <a:t>Setup being commissioned</a:t>
            </a:r>
            <a:endParaRPr lang="en-US" spc="-1" dirty="0">
              <a:latin typeface="Arial"/>
            </a:endParaRPr>
          </a:p>
        </p:txBody>
      </p:sp>
      <p:sp>
        <p:nvSpPr>
          <p:cNvPr id="204" name="Rectángulo 203"/>
          <p:cNvSpPr/>
          <p:nvPr/>
        </p:nvSpPr>
        <p:spPr>
          <a:xfrm>
            <a:off x="10382425" y="4965221"/>
            <a:ext cx="1217880" cy="109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pc="-1">
                <a:latin typeface="Arial"/>
              </a:rPr>
              <a:t> </a:t>
            </a:r>
          </a:p>
        </p:txBody>
      </p:sp>
      <p:pic>
        <p:nvPicPr>
          <p:cNvPr id="205" name="Imagen 204"/>
          <p:cNvPicPr/>
          <p:nvPr/>
        </p:nvPicPr>
        <p:blipFill>
          <a:blip r:embed="rId2" cstate="screen">
            <a:extLst>
              <a:ext uri="{28A0092B-C50C-407E-A947-70E740481C1C}">
                <a14:useLocalDpi xmlns:a14="http://schemas.microsoft.com/office/drawing/2010/main"/>
              </a:ext>
            </a:extLst>
          </a:blip>
          <a:stretch/>
        </p:blipFill>
        <p:spPr>
          <a:xfrm>
            <a:off x="10519137" y="4619851"/>
            <a:ext cx="1443600" cy="1455120"/>
          </a:xfrm>
          <a:prstGeom prst="rect">
            <a:avLst/>
          </a:prstGeom>
          <a:ln w="0">
            <a:noFill/>
          </a:ln>
        </p:spPr>
      </p:pic>
      <p:pic>
        <p:nvPicPr>
          <p:cNvPr id="206" name="Imagen 205"/>
          <p:cNvPicPr/>
          <p:nvPr/>
        </p:nvPicPr>
        <p:blipFill>
          <a:blip r:embed="rId3" cstate="screen">
            <a:extLst>
              <a:ext uri="{28A0092B-C50C-407E-A947-70E740481C1C}">
                <a14:useLocalDpi xmlns:a14="http://schemas.microsoft.com/office/drawing/2010/main"/>
              </a:ext>
            </a:extLst>
          </a:blip>
          <a:stretch/>
        </p:blipFill>
        <p:spPr>
          <a:xfrm>
            <a:off x="7296501" y="4997490"/>
            <a:ext cx="2765076" cy="1424375"/>
          </a:xfrm>
          <a:prstGeom prst="rect">
            <a:avLst/>
          </a:prstGeom>
          <a:ln w="0">
            <a:noFill/>
          </a:ln>
        </p:spPr>
      </p:pic>
      <p:sp>
        <p:nvSpPr>
          <p:cNvPr id="207" name="Conector recto 206"/>
          <p:cNvSpPr/>
          <p:nvPr/>
        </p:nvSpPr>
        <p:spPr>
          <a:xfrm flipV="1">
            <a:off x="10057257" y="4886611"/>
            <a:ext cx="827640" cy="485640"/>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sp>
        <p:nvSpPr>
          <p:cNvPr id="208" name="Conector recto 207"/>
          <p:cNvSpPr/>
          <p:nvPr/>
        </p:nvSpPr>
        <p:spPr>
          <a:xfrm flipV="1">
            <a:off x="10057257" y="5252371"/>
            <a:ext cx="827640" cy="132480"/>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sp>
        <p:nvSpPr>
          <p:cNvPr id="209" name="Conector recto 208"/>
          <p:cNvSpPr/>
          <p:nvPr/>
        </p:nvSpPr>
        <p:spPr>
          <a:xfrm>
            <a:off x="10052577" y="5372251"/>
            <a:ext cx="740880" cy="154440"/>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sp>
        <p:nvSpPr>
          <p:cNvPr id="210" name="Conector recto 209"/>
          <p:cNvSpPr/>
          <p:nvPr/>
        </p:nvSpPr>
        <p:spPr>
          <a:xfrm flipV="1">
            <a:off x="10047897" y="4978051"/>
            <a:ext cx="1385640" cy="402120"/>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sp>
        <p:nvSpPr>
          <p:cNvPr id="211" name="Rectángulo 210"/>
          <p:cNvSpPr/>
          <p:nvPr/>
        </p:nvSpPr>
        <p:spPr>
          <a:xfrm>
            <a:off x="10153377" y="5393491"/>
            <a:ext cx="1279800" cy="85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200" b="1" spc="-1">
                <a:solidFill>
                  <a:srgbClr val="C9211E"/>
                </a:solidFill>
                <a:latin typeface="Arial"/>
              </a:rPr>
              <a:t>.</a:t>
            </a:r>
            <a:endParaRPr lang="en-US" sz="1200" spc="-1">
              <a:latin typeface="Arial"/>
            </a:endParaRPr>
          </a:p>
          <a:p>
            <a:pPr>
              <a:lnSpc>
                <a:spcPct val="100000"/>
              </a:lnSpc>
              <a:buNone/>
            </a:pPr>
            <a:r>
              <a:rPr lang="en-US" sz="1200" b="1" spc="-1">
                <a:solidFill>
                  <a:srgbClr val="C9211E"/>
                </a:solidFill>
                <a:latin typeface="Arial"/>
              </a:rPr>
              <a:t>.</a:t>
            </a:r>
            <a:endParaRPr lang="en-US" sz="1200" spc="-1">
              <a:latin typeface="Arial"/>
            </a:endParaRPr>
          </a:p>
          <a:p>
            <a:pPr>
              <a:lnSpc>
                <a:spcPct val="100000"/>
              </a:lnSpc>
              <a:buNone/>
            </a:pPr>
            <a:r>
              <a:rPr lang="en-US" sz="1200" b="1" spc="-1">
                <a:solidFill>
                  <a:srgbClr val="C9211E"/>
                </a:solidFill>
                <a:latin typeface="Arial"/>
              </a:rPr>
              <a:t>.</a:t>
            </a:r>
            <a:endParaRPr lang="en-US" sz="1200" spc="-1">
              <a:latin typeface="Arial"/>
            </a:endParaRPr>
          </a:p>
        </p:txBody>
      </p:sp>
      <p:sp>
        <p:nvSpPr>
          <p:cNvPr id="212" name="Rectángulo 211"/>
          <p:cNvSpPr/>
          <p:nvPr/>
        </p:nvSpPr>
        <p:spPr>
          <a:xfrm>
            <a:off x="7600864" y="4268170"/>
            <a:ext cx="4031947" cy="49187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600" spc="-1" dirty="0">
                <a:latin typeface="Arial"/>
              </a:rPr>
              <a:t>Loading different system than assembly</a:t>
            </a:r>
          </a:p>
        </p:txBody>
      </p:sp>
      <p:pic>
        <p:nvPicPr>
          <p:cNvPr id="213" name="Imagen 212"/>
          <p:cNvPicPr/>
          <p:nvPr/>
        </p:nvPicPr>
        <p:blipFill>
          <a:blip r:embed="rId4"/>
          <a:stretch/>
        </p:blipFill>
        <p:spPr>
          <a:xfrm>
            <a:off x="343560" y="2173250"/>
            <a:ext cx="9143280" cy="1672920"/>
          </a:xfrm>
          <a:prstGeom prst="rect">
            <a:avLst/>
          </a:prstGeom>
          <a:ln w="0">
            <a:noFill/>
          </a:ln>
        </p:spPr>
      </p:pic>
      <p:sp>
        <p:nvSpPr>
          <p:cNvPr id="214" name="Rectángulo 213"/>
          <p:cNvSpPr/>
          <p:nvPr/>
        </p:nvSpPr>
        <p:spPr>
          <a:xfrm>
            <a:off x="6530340" y="1005147"/>
            <a:ext cx="365400" cy="45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600" spc="-1" dirty="0">
                <a:solidFill>
                  <a:srgbClr val="228B22"/>
                </a:solidFill>
                <a:latin typeface="Arial"/>
                <a:ea typeface="Arial"/>
              </a:rPr>
              <a:t>✓</a:t>
            </a:r>
            <a:endParaRPr lang="en-US" sz="2600" spc="-1" dirty="0">
              <a:latin typeface="Arial"/>
            </a:endParaRPr>
          </a:p>
        </p:txBody>
      </p:sp>
      <p:pic>
        <p:nvPicPr>
          <p:cNvPr id="215" name="Imagen 214"/>
          <p:cNvPicPr/>
          <p:nvPr/>
        </p:nvPicPr>
        <p:blipFill>
          <a:blip r:embed="rId5" cstate="screen">
            <a:extLst>
              <a:ext uri="{28A0092B-C50C-407E-A947-70E740481C1C}">
                <a14:useLocalDpi xmlns:a14="http://schemas.microsoft.com/office/drawing/2010/main"/>
              </a:ext>
            </a:extLst>
          </a:blip>
          <a:stretch/>
        </p:blipFill>
        <p:spPr>
          <a:xfrm>
            <a:off x="9606709" y="2022730"/>
            <a:ext cx="2347035" cy="2150390"/>
          </a:xfrm>
          <a:prstGeom prst="rect">
            <a:avLst/>
          </a:prstGeom>
          <a:ln w="0">
            <a:noFill/>
          </a:ln>
        </p:spPr>
      </p:pic>
      <p:sp>
        <p:nvSpPr>
          <p:cNvPr id="216" name="Rectángulo 215"/>
          <p:cNvSpPr/>
          <p:nvPr/>
        </p:nvSpPr>
        <p:spPr>
          <a:xfrm>
            <a:off x="10689680" y="2108105"/>
            <a:ext cx="731160" cy="34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pc="-1" dirty="0">
                <a:latin typeface="Arial"/>
              </a:rPr>
              <a:t>IFAE</a:t>
            </a:r>
          </a:p>
        </p:txBody>
      </p:sp>
      <p:sp>
        <p:nvSpPr>
          <p:cNvPr id="4" name="Título 3">
            <a:extLst>
              <a:ext uri="{FF2B5EF4-FFF2-40B4-BE49-F238E27FC236}">
                <a16:creationId xmlns:a16="http://schemas.microsoft.com/office/drawing/2014/main" id="{E4E76C91-C4AD-4B71-A80B-9BF50CB0363A}"/>
              </a:ext>
            </a:extLst>
          </p:cNvPr>
          <p:cNvSpPr>
            <a:spLocks noGrp="1"/>
          </p:cNvSpPr>
          <p:nvPr>
            <p:ph type="title"/>
          </p:nvPr>
        </p:nvSpPr>
        <p:spPr>
          <a:xfrm>
            <a:off x="174080" y="129832"/>
            <a:ext cx="10515600" cy="649055"/>
          </a:xfrm>
        </p:spPr>
        <p:txBody>
          <a:bodyPr/>
          <a:lstStyle/>
          <a:p>
            <a:r>
              <a:rPr lang="en-US" dirty="0"/>
              <a:t>ATLAS HGTD Module Status</a:t>
            </a:r>
            <a:endParaRPr lang="es-ES" dirty="0"/>
          </a:p>
        </p:txBody>
      </p:sp>
      <p:pic>
        <p:nvPicPr>
          <p:cNvPr id="22" name="Imagen 21">
            <a:extLst>
              <a:ext uri="{FF2B5EF4-FFF2-40B4-BE49-F238E27FC236}">
                <a16:creationId xmlns:a16="http://schemas.microsoft.com/office/drawing/2014/main" id="{06AD8EB9-E778-42D1-B85E-37728901F390}"/>
              </a:ext>
            </a:extLst>
          </p:cNvPr>
          <p:cNvPicPr/>
          <p:nvPr/>
        </p:nvPicPr>
        <p:blipFill>
          <a:blip r:embed="rId6"/>
          <a:stretch/>
        </p:blipFill>
        <p:spPr>
          <a:xfrm>
            <a:off x="10554960" y="980728"/>
            <a:ext cx="1499512" cy="432048"/>
          </a:xfrm>
          <a:prstGeom prst="rect">
            <a:avLst/>
          </a:prstGeom>
          <a:ln w="9360">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Imagen 218"/>
          <p:cNvPicPr/>
          <p:nvPr/>
        </p:nvPicPr>
        <p:blipFill>
          <a:blip r:embed="rId2" cstate="screen">
            <a:extLst>
              <a:ext uri="{28A0092B-C50C-407E-A947-70E740481C1C}">
                <a14:useLocalDpi xmlns:a14="http://schemas.microsoft.com/office/drawing/2010/main"/>
              </a:ext>
            </a:extLst>
          </a:blip>
          <a:stretch/>
        </p:blipFill>
        <p:spPr>
          <a:xfrm>
            <a:off x="1798320" y="1238400"/>
            <a:ext cx="4312440" cy="2147400"/>
          </a:xfrm>
          <a:prstGeom prst="rect">
            <a:avLst/>
          </a:prstGeom>
          <a:ln w="0">
            <a:noFill/>
          </a:ln>
        </p:spPr>
      </p:pic>
      <p:pic>
        <p:nvPicPr>
          <p:cNvPr id="220" name="Imagen 219"/>
          <p:cNvPicPr/>
          <p:nvPr/>
        </p:nvPicPr>
        <p:blipFill>
          <a:blip r:embed="rId3" cstate="screen">
            <a:extLst>
              <a:ext uri="{28A0092B-C50C-407E-A947-70E740481C1C}">
                <a14:useLocalDpi xmlns:a14="http://schemas.microsoft.com/office/drawing/2010/main"/>
              </a:ext>
            </a:extLst>
          </a:blip>
          <a:stretch/>
        </p:blipFill>
        <p:spPr>
          <a:xfrm>
            <a:off x="7497098" y="3761573"/>
            <a:ext cx="4403212" cy="2712807"/>
          </a:xfrm>
          <a:prstGeom prst="rect">
            <a:avLst/>
          </a:prstGeom>
          <a:ln w="0">
            <a:noFill/>
          </a:ln>
        </p:spPr>
      </p:pic>
      <p:pic>
        <p:nvPicPr>
          <p:cNvPr id="221" name="Imagen 220"/>
          <p:cNvPicPr/>
          <p:nvPr/>
        </p:nvPicPr>
        <p:blipFill>
          <a:blip r:embed="rId4" cstate="screen">
            <a:extLst>
              <a:ext uri="{28A0092B-C50C-407E-A947-70E740481C1C}">
                <a14:useLocalDpi xmlns:a14="http://schemas.microsoft.com/office/drawing/2010/main"/>
              </a:ext>
            </a:extLst>
          </a:blip>
          <a:stretch/>
        </p:blipFill>
        <p:spPr>
          <a:xfrm>
            <a:off x="623392" y="3898800"/>
            <a:ext cx="3621768" cy="2490988"/>
          </a:xfrm>
          <a:prstGeom prst="rect">
            <a:avLst/>
          </a:prstGeom>
          <a:ln w="0">
            <a:noFill/>
          </a:ln>
        </p:spPr>
      </p:pic>
      <p:sp>
        <p:nvSpPr>
          <p:cNvPr id="222" name="Rectángulo 221"/>
          <p:cNvSpPr/>
          <p:nvPr/>
        </p:nvSpPr>
        <p:spPr>
          <a:xfrm>
            <a:off x="1798320" y="3549600"/>
            <a:ext cx="6217560" cy="60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600" spc="-1">
                <a:solidFill>
                  <a:srgbClr val="00008B"/>
                </a:solidFill>
                <a:latin typeface="Arial"/>
              </a:rPr>
              <a:t>Alvin DAQ developed by IFAE, used in labs and beam tests</a:t>
            </a:r>
            <a:endParaRPr lang="en-US" sz="1600" spc="-1">
              <a:latin typeface="Arial"/>
            </a:endParaRPr>
          </a:p>
        </p:txBody>
      </p:sp>
      <p:pic>
        <p:nvPicPr>
          <p:cNvPr id="223" name="Imagen 222"/>
          <p:cNvPicPr/>
          <p:nvPr/>
        </p:nvPicPr>
        <p:blipFill>
          <a:blip r:embed="rId5" cstate="screen">
            <a:extLst>
              <a:ext uri="{28A0092B-C50C-407E-A947-70E740481C1C}">
                <a14:useLocalDpi xmlns:a14="http://schemas.microsoft.com/office/drawing/2010/main"/>
              </a:ext>
            </a:extLst>
          </a:blip>
          <a:stretch/>
        </p:blipFill>
        <p:spPr>
          <a:xfrm>
            <a:off x="4254519" y="3934800"/>
            <a:ext cx="3085809" cy="2532960"/>
          </a:xfrm>
          <a:prstGeom prst="rect">
            <a:avLst/>
          </a:prstGeom>
          <a:ln w="0">
            <a:noFill/>
          </a:ln>
        </p:spPr>
      </p:pic>
      <p:pic>
        <p:nvPicPr>
          <p:cNvPr id="224" name="Imagen 223"/>
          <p:cNvPicPr/>
          <p:nvPr/>
        </p:nvPicPr>
        <p:blipFill>
          <a:blip r:embed="rId6"/>
          <a:stretch/>
        </p:blipFill>
        <p:spPr>
          <a:xfrm>
            <a:off x="6918960" y="1179000"/>
            <a:ext cx="3289320" cy="2298240"/>
          </a:xfrm>
          <a:prstGeom prst="rect">
            <a:avLst/>
          </a:prstGeom>
          <a:ln w="0">
            <a:noFill/>
          </a:ln>
        </p:spPr>
      </p:pic>
      <p:sp>
        <p:nvSpPr>
          <p:cNvPr id="226" name="Rectángulo 225"/>
          <p:cNvSpPr/>
          <p:nvPr/>
        </p:nvSpPr>
        <p:spPr>
          <a:xfrm>
            <a:off x="767408" y="6511680"/>
            <a:ext cx="5186880" cy="346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200" i="1" spc="-1" dirty="0">
                <a:latin typeface="Arial"/>
              </a:rPr>
              <a:t>E-L </a:t>
            </a:r>
            <a:r>
              <a:rPr lang="en-US" sz="1200" i="1" spc="-1" dirty="0" err="1">
                <a:latin typeface="Arial"/>
              </a:rPr>
              <a:t>Gkougkousis</a:t>
            </a:r>
            <a:r>
              <a:rPr lang="en-US" sz="1200" i="1" spc="-1" dirty="0">
                <a:latin typeface="Arial"/>
              </a:rPr>
              <a:t>, https://doi.org/10.1088/1742-6596/2374/1/012175</a:t>
            </a:r>
            <a:endParaRPr lang="en-US" sz="1200" spc="-1" dirty="0">
              <a:latin typeface="Arial"/>
            </a:endParaRPr>
          </a:p>
        </p:txBody>
      </p:sp>
      <p:sp>
        <p:nvSpPr>
          <p:cNvPr id="3" name="Título 2">
            <a:extLst>
              <a:ext uri="{FF2B5EF4-FFF2-40B4-BE49-F238E27FC236}">
                <a16:creationId xmlns:a16="http://schemas.microsoft.com/office/drawing/2014/main" id="{D783FFBE-EADE-45D4-B3CD-494CFD2F2222}"/>
              </a:ext>
            </a:extLst>
          </p:cNvPr>
          <p:cNvSpPr>
            <a:spLocks noGrp="1"/>
          </p:cNvSpPr>
          <p:nvPr>
            <p:ph type="title"/>
          </p:nvPr>
        </p:nvSpPr>
        <p:spPr>
          <a:xfrm>
            <a:off x="174080" y="129832"/>
            <a:ext cx="10515600" cy="649055"/>
          </a:xfrm>
        </p:spPr>
        <p:txBody>
          <a:bodyPr/>
          <a:lstStyle/>
          <a:p>
            <a:r>
              <a:rPr lang="en-US" dirty="0"/>
              <a:t>ATLAS HGTD Module Characterization</a:t>
            </a:r>
            <a:endParaRPr lang="es-ES" dirty="0"/>
          </a:p>
        </p:txBody>
      </p:sp>
      <p:pic>
        <p:nvPicPr>
          <p:cNvPr id="14" name="Imagen 13">
            <a:extLst>
              <a:ext uri="{FF2B5EF4-FFF2-40B4-BE49-F238E27FC236}">
                <a16:creationId xmlns:a16="http://schemas.microsoft.com/office/drawing/2014/main" id="{719BB3E0-79E8-4B30-AF6E-71D665A58D6D}"/>
              </a:ext>
            </a:extLst>
          </p:cNvPr>
          <p:cNvPicPr/>
          <p:nvPr/>
        </p:nvPicPr>
        <p:blipFill>
          <a:blip r:embed="rId7"/>
          <a:stretch/>
        </p:blipFill>
        <p:spPr>
          <a:xfrm>
            <a:off x="10554960" y="980728"/>
            <a:ext cx="1499512" cy="432048"/>
          </a:xfrm>
          <a:prstGeom prst="rect">
            <a:avLst/>
          </a:prstGeom>
          <a:ln w="936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Rectángulo 229"/>
          <p:cNvSpPr/>
          <p:nvPr/>
        </p:nvSpPr>
        <p:spPr>
          <a:xfrm>
            <a:off x="983432" y="1204460"/>
            <a:ext cx="9145016" cy="43127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spcBef>
                <a:spcPts val="567"/>
              </a:spcBef>
              <a:spcAft>
                <a:spcPts val="567"/>
              </a:spcAft>
            </a:pPr>
            <a:r>
              <a:rPr lang="en-US" b="1" spc="-1" dirty="0">
                <a:latin typeface="Arial"/>
                <a:ea typeface="Droid Sans Fallback"/>
              </a:rPr>
              <a:t>Situation:</a:t>
            </a:r>
            <a:endParaRPr lang="en-US" spc="-1" dirty="0">
              <a:latin typeface="Arial"/>
            </a:endParaRPr>
          </a:p>
          <a:p>
            <a:pPr marL="216000" indent="-216000">
              <a:spcBef>
                <a:spcPts val="567"/>
              </a:spcBef>
              <a:spcAft>
                <a:spcPts val="567"/>
              </a:spcAft>
              <a:buClr>
                <a:srgbClr val="000000"/>
              </a:buClr>
              <a:buSzPct val="45000"/>
              <a:buFont typeface="Wingdings" charset="2"/>
              <a:buChar char=""/>
            </a:pPr>
            <a:r>
              <a:rPr lang="en-US" spc="-1" dirty="0">
                <a:latin typeface="Arial"/>
                <a:ea typeface="Droid Sans Fallback"/>
              </a:rPr>
              <a:t>IFAE’s contribution to </a:t>
            </a:r>
            <a:r>
              <a:rPr lang="en-US" spc="-1" dirty="0" err="1">
                <a:latin typeface="Arial"/>
                <a:ea typeface="Droid Sans Fallback"/>
              </a:rPr>
              <a:t>ITk</a:t>
            </a:r>
            <a:r>
              <a:rPr lang="en-US" spc="-1" dirty="0">
                <a:latin typeface="Arial"/>
                <a:ea typeface="Droid Sans Fallback"/>
              </a:rPr>
              <a:t> Pixel and HGTD in the form of modules</a:t>
            </a:r>
          </a:p>
          <a:p>
            <a:pPr marL="216000" indent="-216000">
              <a:spcBef>
                <a:spcPts val="567"/>
              </a:spcBef>
              <a:spcAft>
                <a:spcPts val="567"/>
              </a:spcAft>
              <a:buClr>
                <a:srgbClr val="000000"/>
              </a:buClr>
              <a:buSzPct val="45000"/>
              <a:buFont typeface="Wingdings" charset="2"/>
              <a:buChar char=""/>
            </a:pPr>
            <a:r>
              <a:rPr lang="en-US" spc="-1" dirty="0">
                <a:latin typeface="Arial"/>
              </a:rPr>
              <a:t>CNM contribution to sensor quality assurance</a:t>
            </a:r>
          </a:p>
          <a:p>
            <a:pPr marL="216000" indent="-216000">
              <a:spcBef>
                <a:spcPts val="567"/>
              </a:spcBef>
              <a:spcAft>
                <a:spcPts val="567"/>
              </a:spcAft>
              <a:buClr>
                <a:srgbClr val="000000"/>
              </a:buClr>
              <a:buSzPct val="45000"/>
              <a:buFont typeface="Wingdings" charset="2"/>
              <a:buChar char=""/>
            </a:pPr>
            <a:r>
              <a:rPr lang="en-US" spc="-1" dirty="0" err="1">
                <a:latin typeface="Arial"/>
                <a:ea typeface="Droid Sans Fallback"/>
              </a:rPr>
              <a:t>ITk</a:t>
            </a:r>
            <a:r>
              <a:rPr lang="en-US" spc="-1" dirty="0">
                <a:latin typeface="Arial"/>
                <a:ea typeface="Droid Sans Fallback"/>
              </a:rPr>
              <a:t> Pixel:</a:t>
            </a:r>
            <a:endParaRPr lang="en-US" spc="-1" dirty="0">
              <a:latin typeface="Arial"/>
            </a:endParaRPr>
          </a:p>
          <a:p>
            <a:pPr marL="648000" lvl="2" indent="-216000">
              <a:spcBef>
                <a:spcPts val="567"/>
              </a:spcBef>
              <a:spcAft>
                <a:spcPts val="567"/>
              </a:spcAft>
              <a:buClr>
                <a:srgbClr val="000000"/>
              </a:buClr>
              <a:buSzPct val="45000"/>
              <a:buFont typeface="Wingdings" charset="2"/>
              <a:buChar char=""/>
            </a:pPr>
            <a:r>
              <a:rPr lang="en-US" spc="-1" dirty="0">
                <a:latin typeface="Arial"/>
                <a:ea typeface="Droid Sans Fallback"/>
              </a:rPr>
              <a:t>IFAE responsible for assembly of innermost pixel layer </a:t>
            </a:r>
            <a:endParaRPr lang="en-US" spc="-1" dirty="0">
              <a:latin typeface="Arial"/>
            </a:endParaRPr>
          </a:p>
          <a:p>
            <a:pPr marL="648000" lvl="2" indent="-216000">
              <a:spcBef>
                <a:spcPts val="567"/>
              </a:spcBef>
              <a:spcAft>
                <a:spcPts val="567"/>
              </a:spcAft>
              <a:buClr>
                <a:srgbClr val="000000"/>
              </a:buClr>
              <a:buSzPct val="45000"/>
              <a:buFont typeface="Wingdings" charset="2"/>
              <a:buChar char=""/>
            </a:pPr>
            <a:r>
              <a:rPr lang="en-US" spc="-1" dirty="0">
                <a:latin typeface="Arial"/>
                <a:ea typeface="Droid Sans Fallback"/>
              </a:rPr>
              <a:t>Pre-production completed, about to launch production (waiting for parts)</a:t>
            </a:r>
            <a:endParaRPr lang="en-US" spc="-1" dirty="0">
              <a:latin typeface="Arial"/>
            </a:endParaRPr>
          </a:p>
          <a:p>
            <a:pPr marL="216000" indent="-216000">
              <a:spcBef>
                <a:spcPts val="567"/>
              </a:spcBef>
              <a:spcAft>
                <a:spcPts val="567"/>
              </a:spcAft>
              <a:buClr>
                <a:srgbClr val="000000"/>
              </a:buClr>
              <a:buSzPct val="45000"/>
              <a:buFont typeface="Wingdings" charset="2"/>
              <a:buChar char=""/>
            </a:pPr>
            <a:r>
              <a:rPr lang="en-US" spc="-1" dirty="0">
                <a:latin typeface="Arial"/>
                <a:ea typeface="Droid Sans Fallback"/>
              </a:rPr>
              <a:t>HGTD: </a:t>
            </a:r>
            <a:endParaRPr lang="en-US" spc="-1" dirty="0">
              <a:latin typeface="Arial"/>
            </a:endParaRPr>
          </a:p>
          <a:p>
            <a:pPr marL="648000" lvl="2" indent="-216000">
              <a:spcBef>
                <a:spcPts val="567"/>
              </a:spcBef>
              <a:spcAft>
                <a:spcPts val="567"/>
              </a:spcAft>
              <a:buClr>
                <a:srgbClr val="000000"/>
              </a:buClr>
              <a:buSzPct val="45000"/>
              <a:buFont typeface="Wingdings" charset="2"/>
              <a:buChar char=""/>
            </a:pPr>
            <a:r>
              <a:rPr lang="en-US" spc="-1" dirty="0">
                <a:latin typeface="Arial"/>
                <a:ea typeface="Droid Sans Fallback"/>
              </a:rPr>
              <a:t>Prototyping and qualification completed, full detector assembly in-house</a:t>
            </a:r>
            <a:endParaRPr lang="en-US" spc="-1" dirty="0">
              <a:latin typeface="Arial"/>
            </a:endParaRPr>
          </a:p>
          <a:p>
            <a:pPr marL="648000" lvl="2" indent="-216000">
              <a:spcBef>
                <a:spcPts val="567"/>
              </a:spcBef>
              <a:spcAft>
                <a:spcPts val="567"/>
              </a:spcAft>
              <a:buClr>
                <a:srgbClr val="000000"/>
              </a:buClr>
              <a:buSzPct val="45000"/>
              <a:buFont typeface="Wingdings" charset="2"/>
              <a:buChar char=""/>
            </a:pPr>
            <a:r>
              <a:rPr lang="en-US" spc="-1" dirty="0">
                <a:latin typeface="Arial"/>
                <a:ea typeface="Droid Sans Fallback"/>
              </a:rPr>
              <a:t>Pre-production about to be launched</a:t>
            </a:r>
            <a:endParaRPr lang="en-US" spc="-1" dirty="0">
              <a:latin typeface="Arial"/>
            </a:endParaRPr>
          </a:p>
        </p:txBody>
      </p:sp>
      <p:sp>
        <p:nvSpPr>
          <p:cNvPr id="3" name="Título 2">
            <a:extLst>
              <a:ext uri="{FF2B5EF4-FFF2-40B4-BE49-F238E27FC236}">
                <a16:creationId xmlns:a16="http://schemas.microsoft.com/office/drawing/2014/main" id="{DE2016B9-E8EE-4BE6-BB83-72B891892401}"/>
              </a:ext>
            </a:extLst>
          </p:cNvPr>
          <p:cNvSpPr>
            <a:spLocks noGrp="1"/>
          </p:cNvSpPr>
          <p:nvPr>
            <p:ph type="title"/>
          </p:nvPr>
        </p:nvSpPr>
        <p:spPr>
          <a:xfrm>
            <a:off x="174080" y="129832"/>
            <a:ext cx="10515600" cy="649055"/>
          </a:xfrm>
        </p:spPr>
        <p:txBody>
          <a:bodyPr/>
          <a:lstStyle/>
          <a:p>
            <a:r>
              <a:rPr lang="en-US" dirty="0"/>
              <a:t>Conclusions</a:t>
            </a:r>
            <a:endParaRPr lang="es-ES" dirty="0"/>
          </a:p>
        </p:txBody>
      </p:sp>
      <p:pic>
        <p:nvPicPr>
          <p:cNvPr id="8" name="Imagen 7">
            <a:extLst>
              <a:ext uri="{FF2B5EF4-FFF2-40B4-BE49-F238E27FC236}">
                <a16:creationId xmlns:a16="http://schemas.microsoft.com/office/drawing/2014/main" id="{9F80F49C-3B5F-4C7D-BB96-42E6D3F0AF3E}"/>
              </a:ext>
            </a:extLst>
          </p:cNvPr>
          <p:cNvPicPr/>
          <p:nvPr/>
        </p:nvPicPr>
        <p:blipFill>
          <a:blip r:embed="rId3"/>
          <a:stretch/>
        </p:blipFill>
        <p:spPr>
          <a:xfrm>
            <a:off x="10554960" y="980728"/>
            <a:ext cx="1499512" cy="432048"/>
          </a:xfrm>
          <a:prstGeom prst="rect">
            <a:avLst/>
          </a:prstGeom>
          <a:ln w="9360">
            <a:noFill/>
          </a:ln>
        </p:spPr>
      </p:pic>
      <p:pic>
        <p:nvPicPr>
          <p:cNvPr id="5" name="Imagen 4">
            <a:extLst>
              <a:ext uri="{FF2B5EF4-FFF2-40B4-BE49-F238E27FC236}">
                <a16:creationId xmlns:a16="http://schemas.microsoft.com/office/drawing/2014/main" id="{0A4DDD80-3C94-4C2F-B819-91E5D99E48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9137" y="1533633"/>
            <a:ext cx="1598874" cy="44679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7A670AA-EB31-EBAA-2ED6-2290341FE886}"/>
              </a:ext>
            </a:extLst>
          </p:cNvPr>
          <p:cNvSpPr>
            <a:spLocks noGrp="1"/>
          </p:cNvSpPr>
          <p:nvPr>
            <p:ph type="title"/>
          </p:nvPr>
        </p:nvSpPr>
        <p:spPr>
          <a:xfrm>
            <a:off x="174080" y="129832"/>
            <a:ext cx="10515600" cy="649055"/>
          </a:xfrm>
        </p:spPr>
        <p:txBody>
          <a:bodyPr>
            <a:normAutofit fontScale="90000"/>
          </a:bodyPr>
          <a:lstStyle/>
          <a:p>
            <a:r>
              <a:rPr lang="en-GB" dirty="0"/>
              <a:t>IFIC @ ITk Strips </a:t>
            </a:r>
          </a:p>
        </p:txBody>
      </p:sp>
      <p:sp>
        <p:nvSpPr>
          <p:cNvPr id="14" name="Marcador de pie de página 13">
            <a:extLst>
              <a:ext uri="{FF2B5EF4-FFF2-40B4-BE49-F238E27FC236}">
                <a16:creationId xmlns:a16="http://schemas.microsoft.com/office/drawing/2014/main" id="{35115780-529E-AD6F-F2E0-240E6885B452}"/>
              </a:ext>
            </a:extLst>
          </p:cNvPr>
          <p:cNvSpPr>
            <a:spLocks noGrp="1"/>
          </p:cNvSpPr>
          <p:nvPr>
            <p:ph type="ftr" sz="quarter" idx="4294967295"/>
          </p:nvPr>
        </p:nvSpPr>
        <p:spPr>
          <a:xfrm rot="16200000">
            <a:off x="-1532605" y="27101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IFIC @ ATLAS </a:t>
            </a:r>
            <a:r>
              <a:rPr lang="en-GB" dirty="0" err="1"/>
              <a:t>ITk</a:t>
            </a:r>
            <a:endParaRPr lang="en-GB" dirty="0"/>
          </a:p>
        </p:txBody>
      </p:sp>
      <p:pic>
        <p:nvPicPr>
          <p:cNvPr id="5" name="Picture 6">
            <a:extLst>
              <a:ext uri="{FF2B5EF4-FFF2-40B4-BE49-F238E27FC236}">
                <a16:creationId xmlns:a16="http://schemas.microsoft.com/office/drawing/2014/main" id="{0EC70CE1-FD2B-CDA0-8A35-8682DE12E2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352" y="3631021"/>
            <a:ext cx="3632196" cy="2021278"/>
          </a:xfrm>
          <a:prstGeom prst="rect">
            <a:avLst/>
          </a:prstGeom>
        </p:spPr>
      </p:pic>
      <p:pic>
        <p:nvPicPr>
          <p:cNvPr id="6" name="Picture 7">
            <a:extLst>
              <a:ext uri="{FF2B5EF4-FFF2-40B4-BE49-F238E27FC236}">
                <a16:creationId xmlns:a16="http://schemas.microsoft.com/office/drawing/2014/main" id="{E424548F-E191-1A02-377E-69E287E52D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2967" y="2708039"/>
            <a:ext cx="3407805" cy="3197612"/>
          </a:xfrm>
          <a:prstGeom prst="rect">
            <a:avLst/>
          </a:prstGeom>
        </p:spPr>
      </p:pic>
      <p:sp>
        <p:nvSpPr>
          <p:cNvPr id="7" name="Oval 8">
            <a:extLst>
              <a:ext uri="{FF2B5EF4-FFF2-40B4-BE49-F238E27FC236}">
                <a16:creationId xmlns:a16="http://schemas.microsoft.com/office/drawing/2014/main" id="{0ADAB049-4637-2D6A-A82F-E9A1F2A45772}"/>
              </a:ext>
            </a:extLst>
          </p:cNvPr>
          <p:cNvSpPr/>
          <p:nvPr/>
        </p:nvSpPr>
        <p:spPr>
          <a:xfrm>
            <a:off x="1359542" y="3194783"/>
            <a:ext cx="2668043" cy="292981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cxnSp>
        <p:nvCxnSpPr>
          <p:cNvPr id="8" name="Straight Arrow Connector 9">
            <a:extLst>
              <a:ext uri="{FF2B5EF4-FFF2-40B4-BE49-F238E27FC236}">
                <a16:creationId xmlns:a16="http://schemas.microsoft.com/office/drawing/2014/main" id="{69379285-575C-B0C8-7E13-69DD9B0D4D73}"/>
              </a:ext>
            </a:extLst>
          </p:cNvPr>
          <p:cNvCxnSpPr>
            <a:cxnSpLocks/>
            <a:endCxn id="6" idx="1"/>
          </p:cNvCxnSpPr>
          <p:nvPr/>
        </p:nvCxnSpPr>
        <p:spPr>
          <a:xfrm flipV="1">
            <a:off x="4027585" y="4306845"/>
            <a:ext cx="755382" cy="13026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11">
            <a:extLst>
              <a:ext uri="{FF2B5EF4-FFF2-40B4-BE49-F238E27FC236}">
                <a16:creationId xmlns:a16="http://schemas.microsoft.com/office/drawing/2014/main" id="{B9703709-CAA7-0039-1234-DD040190F7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04202" y="3807382"/>
            <a:ext cx="3187798" cy="2886481"/>
          </a:xfrm>
          <a:prstGeom prst="rect">
            <a:avLst/>
          </a:prstGeom>
        </p:spPr>
      </p:pic>
      <p:cxnSp>
        <p:nvCxnSpPr>
          <p:cNvPr id="10" name="Straight Arrow Connector 12">
            <a:extLst>
              <a:ext uri="{FF2B5EF4-FFF2-40B4-BE49-F238E27FC236}">
                <a16:creationId xmlns:a16="http://schemas.microsoft.com/office/drawing/2014/main" id="{DC2D5E55-3048-0D2D-4576-69FDC6E7243C}"/>
              </a:ext>
            </a:extLst>
          </p:cNvPr>
          <p:cNvCxnSpPr>
            <a:cxnSpLocks/>
          </p:cNvCxnSpPr>
          <p:nvPr/>
        </p:nvCxnSpPr>
        <p:spPr>
          <a:xfrm>
            <a:off x="7392144" y="3807382"/>
            <a:ext cx="1554010" cy="49946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3">
            <a:extLst>
              <a:ext uri="{FF2B5EF4-FFF2-40B4-BE49-F238E27FC236}">
                <a16:creationId xmlns:a16="http://schemas.microsoft.com/office/drawing/2014/main" id="{4C91332E-5434-F875-373D-9349BC2B708A}"/>
              </a:ext>
            </a:extLst>
          </p:cNvPr>
          <p:cNvSpPr txBox="1"/>
          <p:nvPr/>
        </p:nvSpPr>
        <p:spPr>
          <a:xfrm>
            <a:off x="10216958" y="3261689"/>
            <a:ext cx="650499" cy="369332"/>
          </a:xfrm>
          <a:prstGeom prst="rect">
            <a:avLst/>
          </a:prstGeom>
          <a:solidFill>
            <a:schemeClr val="lt1"/>
          </a:solidFill>
        </p:spPr>
        <p:txBody>
          <a:bodyPr wrap="none" rtlCol="0">
            <a:spAutoFit/>
          </a:bodyPr>
          <a:lstStyle/>
          <a:p>
            <a:r>
              <a:rPr lang="en-ES" dirty="0"/>
              <a:t>Petal</a:t>
            </a:r>
          </a:p>
        </p:txBody>
      </p:sp>
      <p:sp>
        <p:nvSpPr>
          <p:cNvPr id="13" name="CuadroTexto 12">
            <a:extLst>
              <a:ext uri="{FF2B5EF4-FFF2-40B4-BE49-F238E27FC236}">
                <a16:creationId xmlns:a16="http://schemas.microsoft.com/office/drawing/2014/main" id="{0B182808-8E33-D912-CF2A-D28A1A48B0C1}"/>
              </a:ext>
            </a:extLst>
          </p:cNvPr>
          <p:cNvSpPr txBox="1"/>
          <p:nvPr/>
        </p:nvSpPr>
        <p:spPr>
          <a:xfrm>
            <a:off x="899783" y="1017339"/>
            <a:ext cx="9634240" cy="1938992"/>
          </a:xfrm>
          <a:prstGeom prst="rect">
            <a:avLst/>
          </a:prstGeom>
          <a:noFill/>
        </p:spPr>
        <p:txBody>
          <a:bodyPr wrap="square" rtlCol="0">
            <a:spAutoFit/>
          </a:bodyPr>
          <a:lstStyle/>
          <a:p>
            <a:r>
              <a:rPr lang="en-GB" sz="2000" dirty="0"/>
              <a:t>The ITk is the new ATLAS tracker for the HL-LHC.</a:t>
            </a:r>
          </a:p>
          <a:p>
            <a:r>
              <a:rPr lang="en-GB" sz="2000" dirty="0"/>
              <a:t>IFIC-Valencia works in the ITk-Strip endcaps</a:t>
            </a:r>
          </a:p>
          <a:p>
            <a:pPr marL="285750" indent="-285750">
              <a:buFont typeface="Arial" panose="020B0604020202020204" pitchFamily="34" charset="0"/>
              <a:buChar char="•"/>
            </a:pPr>
            <a:r>
              <a:rPr lang="en-GB" sz="2000" dirty="0"/>
              <a:t>Each endcap has 6 disks</a:t>
            </a:r>
          </a:p>
          <a:p>
            <a:pPr marL="285750" indent="-285750">
              <a:buFont typeface="Arial" panose="020B0604020202020204" pitchFamily="34" charset="0"/>
              <a:buChar char="•"/>
            </a:pPr>
            <a:r>
              <a:rPr lang="en-GB" sz="2000" dirty="0"/>
              <a:t>Each disk 32 wedge-shaped carbon </a:t>
            </a:r>
            <a:r>
              <a:rPr lang="en-GB" sz="2000" dirty="0" err="1"/>
              <a:t>fiber</a:t>
            </a:r>
            <a:r>
              <a:rPr lang="en-GB" sz="2000" dirty="0"/>
              <a:t> supports (petals)</a:t>
            </a:r>
          </a:p>
          <a:p>
            <a:pPr marL="285750" indent="-285750">
              <a:buFont typeface="Arial" panose="020B0604020202020204" pitchFamily="34" charset="0"/>
              <a:buChar char="•"/>
            </a:pPr>
            <a:r>
              <a:rPr lang="en-GB" sz="2000" dirty="0"/>
              <a:t>Each petal houses 18 (9 per side) silicon strip sensors.</a:t>
            </a:r>
          </a:p>
          <a:p>
            <a:pPr marL="285750" indent="-285750">
              <a:buFont typeface="Arial" panose="020B0604020202020204" pitchFamily="34" charset="0"/>
              <a:buChar char="•"/>
            </a:pPr>
            <a:endParaRPr lang="en-GB" sz="2000" dirty="0"/>
          </a:p>
        </p:txBody>
      </p:sp>
      <p:pic>
        <p:nvPicPr>
          <p:cNvPr id="15" name="Imagen 14">
            <a:extLst>
              <a:ext uri="{FF2B5EF4-FFF2-40B4-BE49-F238E27FC236}">
                <a16:creationId xmlns:a16="http://schemas.microsoft.com/office/drawing/2014/main" id="{5AC6774C-138F-4CA0-BADD-BB5E85D76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39377" y="1037199"/>
            <a:ext cx="897678" cy="852056"/>
          </a:xfrm>
          <a:prstGeom prst="rect">
            <a:avLst/>
          </a:prstGeom>
        </p:spPr>
      </p:pic>
    </p:spTree>
    <p:extLst>
      <p:ext uri="{BB962C8B-B14F-4D97-AF65-F5344CB8AC3E}">
        <p14:creationId xmlns:p14="http://schemas.microsoft.com/office/powerpoint/2010/main" val="1973246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0E0653-5176-0355-F4F5-C7FB17B6AED4}"/>
              </a:ext>
            </a:extLst>
          </p:cNvPr>
          <p:cNvSpPr>
            <a:spLocks noGrp="1"/>
          </p:cNvSpPr>
          <p:nvPr>
            <p:ph type="title"/>
          </p:nvPr>
        </p:nvSpPr>
        <p:spPr>
          <a:xfrm>
            <a:off x="174080" y="129832"/>
            <a:ext cx="10515600" cy="649055"/>
          </a:xfrm>
        </p:spPr>
        <p:txBody>
          <a:bodyPr>
            <a:normAutofit fontScale="90000"/>
          </a:bodyPr>
          <a:lstStyle/>
          <a:p>
            <a:r>
              <a:rPr lang="en-GB" dirty="0"/>
              <a:t>ITk-Strip activities</a:t>
            </a:r>
          </a:p>
        </p:txBody>
      </p:sp>
      <p:sp>
        <p:nvSpPr>
          <p:cNvPr id="3" name="Marcador de pie de página 2">
            <a:extLst>
              <a:ext uri="{FF2B5EF4-FFF2-40B4-BE49-F238E27FC236}">
                <a16:creationId xmlns:a16="http://schemas.microsoft.com/office/drawing/2014/main" id="{467294CC-EACB-F1EC-D92E-657999CD62D3}"/>
              </a:ext>
            </a:extLst>
          </p:cNvPr>
          <p:cNvSpPr>
            <a:spLocks noGrp="1"/>
          </p:cNvSpPr>
          <p:nvPr>
            <p:ph type="ftr" sz="quarter" idx="4294967295"/>
          </p:nvPr>
        </p:nvSpPr>
        <p:spPr>
          <a:xfrm rot="16200000">
            <a:off x="0" y="32480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IFIC @ ATLAS ITk</a:t>
            </a:r>
          </a:p>
        </p:txBody>
      </p:sp>
      <p:grpSp>
        <p:nvGrpSpPr>
          <p:cNvPr id="63" name="Grupo 62">
            <a:extLst>
              <a:ext uri="{FF2B5EF4-FFF2-40B4-BE49-F238E27FC236}">
                <a16:creationId xmlns:a16="http://schemas.microsoft.com/office/drawing/2014/main" id="{77688A08-6411-856A-DDCF-6C3F24F6A77E}"/>
              </a:ext>
            </a:extLst>
          </p:cNvPr>
          <p:cNvGrpSpPr>
            <a:grpSpLocks noChangeAspect="1"/>
          </p:cNvGrpSpPr>
          <p:nvPr/>
        </p:nvGrpSpPr>
        <p:grpSpPr>
          <a:xfrm>
            <a:off x="178221" y="1124744"/>
            <a:ext cx="10808639" cy="5256584"/>
            <a:chOff x="496315" y="963547"/>
            <a:chExt cx="11578774" cy="5631125"/>
          </a:xfrm>
        </p:grpSpPr>
        <p:pic>
          <p:nvPicPr>
            <p:cNvPr id="35" name="Picture 4">
              <a:extLst>
                <a:ext uri="{FF2B5EF4-FFF2-40B4-BE49-F238E27FC236}">
                  <a16:creationId xmlns:a16="http://schemas.microsoft.com/office/drawing/2014/main" id="{B9FF1B15-8DEC-1009-53EC-20F9EC6AFD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315" y="963547"/>
              <a:ext cx="3407805" cy="3197612"/>
            </a:xfrm>
            <a:prstGeom prst="rect">
              <a:avLst/>
            </a:prstGeom>
          </p:spPr>
        </p:pic>
        <p:pic>
          <p:nvPicPr>
            <p:cNvPr id="36" name="Picture 5">
              <a:extLst>
                <a:ext uri="{FF2B5EF4-FFF2-40B4-BE49-F238E27FC236}">
                  <a16:creationId xmlns:a16="http://schemas.microsoft.com/office/drawing/2014/main" id="{A9A44C7F-9436-9190-8F77-5084923A03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927555">
              <a:off x="3919751" y="3374841"/>
              <a:ext cx="3187798" cy="2886481"/>
            </a:xfrm>
            <a:prstGeom prst="rect">
              <a:avLst/>
            </a:prstGeom>
          </p:spPr>
        </p:pic>
        <p:grpSp>
          <p:nvGrpSpPr>
            <p:cNvPr id="37" name="Group 25">
              <a:extLst>
                <a:ext uri="{FF2B5EF4-FFF2-40B4-BE49-F238E27FC236}">
                  <a16:creationId xmlns:a16="http://schemas.microsoft.com/office/drawing/2014/main" id="{FA292FFA-7E19-5421-8609-ADAD2BAA88BE}"/>
                </a:ext>
              </a:extLst>
            </p:cNvPr>
            <p:cNvGrpSpPr/>
            <p:nvPr/>
          </p:nvGrpSpPr>
          <p:grpSpPr>
            <a:xfrm>
              <a:off x="4496845" y="963547"/>
              <a:ext cx="2210068" cy="1704295"/>
              <a:chOff x="4496845" y="963547"/>
              <a:chExt cx="2210068" cy="1704295"/>
            </a:xfrm>
          </p:grpSpPr>
          <p:sp>
            <p:nvSpPr>
              <p:cNvPr id="38" name="Rectangle 16">
                <a:extLst>
                  <a:ext uri="{FF2B5EF4-FFF2-40B4-BE49-F238E27FC236}">
                    <a16:creationId xmlns:a16="http://schemas.microsoft.com/office/drawing/2014/main" id="{DD2B8D7B-E262-442D-EAD1-07891A2E7A34}"/>
                  </a:ext>
                </a:extLst>
              </p:cNvPr>
              <p:cNvSpPr/>
              <p:nvPr/>
            </p:nvSpPr>
            <p:spPr>
              <a:xfrm>
                <a:off x="4496845" y="963547"/>
                <a:ext cx="2210068" cy="170429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9" name="object 2">
                <a:extLst>
                  <a:ext uri="{FF2B5EF4-FFF2-40B4-BE49-F238E27FC236}">
                    <a16:creationId xmlns:a16="http://schemas.microsoft.com/office/drawing/2014/main" id="{8AA558E2-2C08-04D8-DC03-778B83189EFD}"/>
                  </a:ext>
                </a:extLst>
              </p:cNvPr>
              <p:cNvSpPr>
                <a:spLocks noChangeAspect="1"/>
              </p:cNvSpPr>
              <p:nvPr/>
            </p:nvSpPr>
            <p:spPr>
              <a:xfrm>
                <a:off x="4712344" y="1395790"/>
                <a:ext cx="1800000" cy="104477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0" name="TextBox 6">
                <a:extLst>
                  <a:ext uri="{FF2B5EF4-FFF2-40B4-BE49-F238E27FC236}">
                    <a16:creationId xmlns:a16="http://schemas.microsoft.com/office/drawing/2014/main" id="{CA886919-2386-2784-0560-AF73DCBF7F04}"/>
                  </a:ext>
                </a:extLst>
              </p:cNvPr>
              <p:cNvSpPr txBox="1"/>
              <p:nvPr/>
            </p:nvSpPr>
            <p:spPr>
              <a:xfrm>
                <a:off x="4670490" y="1028715"/>
                <a:ext cx="948208" cy="369332"/>
              </a:xfrm>
              <a:prstGeom prst="rect">
                <a:avLst/>
              </a:prstGeom>
              <a:noFill/>
            </p:spPr>
            <p:txBody>
              <a:bodyPr wrap="none" rtlCol="0">
                <a:spAutoFit/>
              </a:bodyPr>
              <a:lstStyle/>
              <a:p>
                <a:r>
                  <a:rPr lang="en-ES" dirty="0"/>
                  <a:t>Services</a:t>
                </a:r>
              </a:p>
            </p:txBody>
          </p:sp>
        </p:grpSp>
        <p:grpSp>
          <p:nvGrpSpPr>
            <p:cNvPr id="41" name="Group 30">
              <a:extLst>
                <a:ext uri="{FF2B5EF4-FFF2-40B4-BE49-F238E27FC236}">
                  <a16:creationId xmlns:a16="http://schemas.microsoft.com/office/drawing/2014/main" id="{9BC7CB58-D8D3-8571-5103-A0083F1F2A20}"/>
                </a:ext>
              </a:extLst>
            </p:cNvPr>
            <p:cNvGrpSpPr/>
            <p:nvPr/>
          </p:nvGrpSpPr>
          <p:grpSpPr>
            <a:xfrm>
              <a:off x="7357833" y="3109543"/>
              <a:ext cx="2769292" cy="1708538"/>
              <a:chOff x="8378872" y="2875988"/>
              <a:chExt cx="2769292" cy="1708538"/>
            </a:xfrm>
          </p:grpSpPr>
          <p:sp>
            <p:nvSpPr>
              <p:cNvPr id="42" name="Rectangle 29">
                <a:extLst>
                  <a:ext uri="{FF2B5EF4-FFF2-40B4-BE49-F238E27FC236}">
                    <a16:creationId xmlns:a16="http://schemas.microsoft.com/office/drawing/2014/main" id="{6797F1DA-91C8-B441-E896-138241676773}"/>
                  </a:ext>
                </a:extLst>
              </p:cNvPr>
              <p:cNvSpPr/>
              <p:nvPr/>
            </p:nvSpPr>
            <p:spPr>
              <a:xfrm>
                <a:off x="8378872" y="2875988"/>
                <a:ext cx="2769292" cy="170853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3" name="object 6">
                <a:extLst>
                  <a:ext uri="{FF2B5EF4-FFF2-40B4-BE49-F238E27FC236}">
                    <a16:creationId xmlns:a16="http://schemas.microsoft.com/office/drawing/2014/main" id="{BD5D0A49-7643-B65D-67AE-BBC9BD7D0DD3}"/>
                  </a:ext>
                </a:extLst>
              </p:cNvPr>
              <p:cNvSpPr>
                <a:spLocks noChangeAspect="1"/>
              </p:cNvSpPr>
              <p:nvPr/>
            </p:nvSpPr>
            <p:spPr>
              <a:xfrm>
                <a:off x="8798858" y="3114911"/>
                <a:ext cx="2160000" cy="128383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 name="TextBox 12">
                <a:extLst>
                  <a:ext uri="{FF2B5EF4-FFF2-40B4-BE49-F238E27FC236}">
                    <a16:creationId xmlns:a16="http://schemas.microsoft.com/office/drawing/2014/main" id="{D46C31D6-6C2C-EEE6-D0EA-28D92CAC7E29}"/>
                  </a:ext>
                </a:extLst>
              </p:cNvPr>
              <p:cNvSpPr txBox="1"/>
              <p:nvPr/>
            </p:nvSpPr>
            <p:spPr>
              <a:xfrm rot="16200000">
                <a:off x="8107899" y="3550805"/>
                <a:ext cx="1005403" cy="369332"/>
              </a:xfrm>
              <a:prstGeom prst="rect">
                <a:avLst/>
              </a:prstGeom>
              <a:noFill/>
            </p:spPr>
            <p:txBody>
              <a:bodyPr wrap="none" rtlCol="0">
                <a:spAutoFit/>
              </a:bodyPr>
              <a:lstStyle/>
              <a:p>
                <a:r>
                  <a:rPr lang="en-ES" dirty="0"/>
                  <a:t>Modules</a:t>
                </a:r>
              </a:p>
            </p:txBody>
          </p:sp>
        </p:grpSp>
        <p:pic>
          <p:nvPicPr>
            <p:cNvPr id="45" name="Picture 14">
              <a:extLst>
                <a:ext uri="{FF2B5EF4-FFF2-40B4-BE49-F238E27FC236}">
                  <a16:creationId xmlns:a16="http://schemas.microsoft.com/office/drawing/2014/main" id="{A04C92C0-6934-DB80-9609-AEB27FAD40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49" y="4754700"/>
              <a:ext cx="1800000" cy="1418387"/>
            </a:xfrm>
            <a:prstGeom prst="rect">
              <a:avLst/>
            </a:prstGeom>
          </p:spPr>
        </p:pic>
        <p:cxnSp>
          <p:nvCxnSpPr>
            <p:cNvPr id="46" name="Straight Arrow Connector 18">
              <a:extLst>
                <a:ext uri="{FF2B5EF4-FFF2-40B4-BE49-F238E27FC236}">
                  <a16:creationId xmlns:a16="http://schemas.microsoft.com/office/drawing/2014/main" id="{BD90A266-213A-CD3E-E613-B0AB083E4D04}"/>
                </a:ext>
              </a:extLst>
            </p:cNvPr>
            <p:cNvCxnSpPr/>
            <p:nvPr/>
          </p:nvCxnSpPr>
          <p:spPr>
            <a:xfrm flipV="1">
              <a:off x="3081403" y="1265129"/>
              <a:ext cx="1327759" cy="1306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19">
              <a:extLst>
                <a:ext uri="{FF2B5EF4-FFF2-40B4-BE49-F238E27FC236}">
                  <a16:creationId xmlns:a16="http://schemas.microsoft.com/office/drawing/2014/main" id="{DD0EC8A6-6545-A159-2B38-3CE6A0B1B46D}"/>
                </a:ext>
              </a:extLst>
            </p:cNvPr>
            <p:cNvCxnSpPr>
              <a:cxnSpLocks/>
            </p:cNvCxnSpPr>
            <p:nvPr/>
          </p:nvCxnSpPr>
          <p:spPr>
            <a:xfrm>
              <a:off x="1453019" y="3688461"/>
              <a:ext cx="0" cy="8960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23">
              <a:extLst>
                <a:ext uri="{FF2B5EF4-FFF2-40B4-BE49-F238E27FC236}">
                  <a16:creationId xmlns:a16="http://schemas.microsoft.com/office/drawing/2014/main" id="{95F9A708-1B84-9FEF-DDEC-3D775BE8D8C4}"/>
                </a:ext>
              </a:extLst>
            </p:cNvPr>
            <p:cNvCxnSpPr>
              <a:cxnSpLocks/>
            </p:cNvCxnSpPr>
            <p:nvPr/>
          </p:nvCxnSpPr>
          <p:spPr>
            <a:xfrm>
              <a:off x="2993477" y="2875988"/>
              <a:ext cx="1707108" cy="9966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49" name="Group 33">
              <a:extLst>
                <a:ext uri="{FF2B5EF4-FFF2-40B4-BE49-F238E27FC236}">
                  <a16:creationId xmlns:a16="http://schemas.microsoft.com/office/drawing/2014/main" id="{24FF3468-29BA-FB77-D25F-49BEF8101F3A}"/>
                </a:ext>
              </a:extLst>
            </p:cNvPr>
            <p:cNvGrpSpPr/>
            <p:nvPr/>
          </p:nvGrpSpPr>
          <p:grpSpPr>
            <a:xfrm>
              <a:off x="7356582" y="963547"/>
              <a:ext cx="4718507" cy="1912441"/>
              <a:chOff x="7356582" y="963547"/>
              <a:chExt cx="4718507" cy="1912441"/>
            </a:xfrm>
          </p:grpSpPr>
          <p:sp>
            <p:nvSpPr>
              <p:cNvPr id="50" name="Rectangle 32">
                <a:extLst>
                  <a:ext uri="{FF2B5EF4-FFF2-40B4-BE49-F238E27FC236}">
                    <a16:creationId xmlns:a16="http://schemas.microsoft.com/office/drawing/2014/main" id="{F97CDC61-E9B1-97B9-6935-47CCC3AE8F49}"/>
                  </a:ext>
                </a:extLst>
              </p:cNvPr>
              <p:cNvSpPr/>
              <p:nvPr/>
            </p:nvSpPr>
            <p:spPr>
              <a:xfrm>
                <a:off x="7356582" y="963547"/>
                <a:ext cx="4718507" cy="191244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51" name="Google Shape;193;p26">
                <a:extLst>
                  <a:ext uri="{FF2B5EF4-FFF2-40B4-BE49-F238E27FC236}">
                    <a16:creationId xmlns:a16="http://schemas.microsoft.com/office/drawing/2014/main" id="{97D0B938-31A5-49D6-3937-58A1D9B180B8}"/>
                  </a:ext>
                </a:extLst>
              </p:cNvPr>
              <p:cNvPicPr preferRelativeResize="0">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a:off x="9070037" y="1220606"/>
                <a:ext cx="2880000" cy="1447236"/>
              </a:xfrm>
              <a:prstGeom prst="rect">
                <a:avLst/>
              </a:prstGeom>
              <a:noFill/>
              <a:ln>
                <a:noFill/>
              </a:ln>
            </p:spPr>
          </p:pic>
          <p:sp>
            <p:nvSpPr>
              <p:cNvPr id="52" name="TextBox 31">
                <a:extLst>
                  <a:ext uri="{FF2B5EF4-FFF2-40B4-BE49-F238E27FC236}">
                    <a16:creationId xmlns:a16="http://schemas.microsoft.com/office/drawing/2014/main" id="{64DD9D17-0C10-E982-9240-971E9D2ED10E}"/>
                  </a:ext>
                </a:extLst>
              </p:cNvPr>
              <p:cNvSpPr txBox="1"/>
              <p:nvPr/>
            </p:nvSpPr>
            <p:spPr>
              <a:xfrm>
                <a:off x="7483507" y="1601689"/>
                <a:ext cx="1515157" cy="842306"/>
              </a:xfrm>
              <a:prstGeom prst="rect">
                <a:avLst/>
              </a:prstGeom>
              <a:noFill/>
            </p:spPr>
            <p:txBody>
              <a:bodyPr wrap="square" rtlCol="0">
                <a:spAutoFit/>
              </a:bodyPr>
              <a:lstStyle/>
              <a:p>
                <a:r>
                  <a:rPr lang="en-ES" dirty="0"/>
                  <a:t>Petal loading</a:t>
                </a:r>
              </a:p>
            </p:txBody>
          </p:sp>
        </p:grpSp>
        <p:cxnSp>
          <p:nvCxnSpPr>
            <p:cNvPr id="53" name="Straight Arrow Connector 34">
              <a:extLst>
                <a:ext uri="{FF2B5EF4-FFF2-40B4-BE49-F238E27FC236}">
                  <a16:creationId xmlns:a16="http://schemas.microsoft.com/office/drawing/2014/main" id="{79A17C17-C01A-3619-531C-7FE3A361B4A2}"/>
                </a:ext>
              </a:extLst>
            </p:cNvPr>
            <p:cNvCxnSpPr>
              <a:cxnSpLocks/>
            </p:cNvCxnSpPr>
            <p:nvPr/>
          </p:nvCxnSpPr>
          <p:spPr>
            <a:xfrm>
              <a:off x="6096000" y="5052164"/>
              <a:ext cx="1167636" cy="8422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37">
              <a:extLst>
                <a:ext uri="{FF2B5EF4-FFF2-40B4-BE49-F238E27FC236}">
                  <a16:creationId xmlns:a16="http://schemas.microsoft.com/office/drawing/2014/main" id="{38EDEC10-8204-08D6-6B92-5EC6BAC80D0C}"/>
                </a:ext>
              </a:extLst>
            </p:cNvPr>
            <p:cNvCxnSpPr>
              <a:cxnSpLocks/>
            </p:cNvCxnSpPr>
            <p:nvPr/>
          </p:nvCxnSpPr>
          <p:spPr>
            <a:xfrm flipV="1">
              <a:off x="6096000" y="4136493"/>
              <a:ext cx="1187392" cy="9151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40">
              <a:extLst>
                <a:ext uri="{FF2B5EF4-FFF2-40B4-BE49-F238E27FC236}">
                  <a16:creationId xmlns:a16="http://schemas.microsoft.com/office/drawing/2014/main" id="{11C030D1-9B06-BD4C-1BA1-5F389CDF37F0}"/>
                </a:ext>
              </a:extLst>
            </p:cNvPr>
            <p:cNvCxnSpPr>
              <a:cxnSpLocks/>
            </p:cNvCxnSpPr>
            <p:nvPr/>
          </p:nvCxnSpPr>
          <p:spPr>
            <a:xfrm flipV="1">
              <a:off x="10127125" y="2875460"/>
              <a:ext cx="1008513" cy="12134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42">
              <a:extLst>
                <a:ext uri="{FF2B5EF4-FFF2-40B4-BE49-F238E27FC236}">
                  <a16:creationId xmlns:a16="http://schemas.microsoft.com/office/drawing/2014/main" id="{E2F2B04D-7BEB-95D5-6992-61193D944E1D}"/>
                </a:ext>
              </a:extLst>
            </p:cNvPr>
            <p:cNvCxnSpPr>
              <a:cxnSpLocks/>
            </p:cNvCxnSpPr>
            <p:nvPr/>
          </p:nvCxnSpPr>
          <p:spPr>
            <a:xfrm flipV="1">
              <a:off x="10759804" y="2875460"/>
              <a:ext cx="375834" cy="21802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57" name="Group 45">
              <a:extLst>
                <a:ext uri="{FF2B5EF4-FFF2-40B4-BE49-F238E27FC236}">
                  <a16:creationId xmlns:a16="http://schemas.microsoft.com/office/drawing/2014/main" id="{EF8BB519-7E5C-DD61-0EB9-E347A0E6B798}"/>
                </a:ext>
              </a:extLst>
            </p:cNvPr>
            <p:cNvGrpSpPr/>
            <p:nvPr/>
          </p:nvGrpSpPr>
          <p:grpSpPr>
            <a:xfrm>
              <a:off x="7356581" y="5052164"/>
              <a:ext cx="3426912" cy="1542508"/>
              <a:chOff x="7356581" y="5052164"/>
              <a:chExt cx="3426912" cy="1542508"/>
            </a:xfrm>
          </p:grpSpPr>
          <p:sp>
            <p:nvSpPr>
              <p:cNvPr id="58" name="Rectangle 26">
                <a:extLst>
                  <a:ext uri="{FF2B5EF4-FFF2-40B4-BE49-F238E27FC236}">
                    <a16:creationId xmlns:a16="http://schemas.microsoft.com/office/drawing/2014/main" id="{5774E8D7-6636-891B-C8F7-A89BEB02531D}"/>
                  </a:ext>
                </a:extLst>
              </p:cNvPr>
              <p:cNvSpPr/>
              <p:nvPr/>
            </p:nvSpPr>
            <p:spPr>
              <a:xfrm>
                <a:off x="7356581" y="5052164"/>
                <a:ext cx="3426912" cy="154250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9" name="TextBox 8">
                <a:extLst>
                  <a:ext uri="{FF2B5EF4-FFF2-40B4-BE49-F238E27FC236}">
                    <a16:creationId xmlns:a16="http://schemas.microsoft.com/office/drawing/2014/main" id="{22B3AF58-5CB7-F750-28DD-9163B33B31E3}"/>
                  </a:ext>
                </a:extLst>
              </p:cNvPr>
              <p:cNvSpPr txBox="1"/>
              <p:nvPr/>
            </p:nvSpPr>
            <p:spPr>
              <a:xfrm>
                <a:off x="8224919" y="5103616"/>
                <a:ext cx="1834733" cy="369332"/>
              </a:xfrm>
              <a:prstGeom prst="rect">
                <a:avLst/>
              </a:prstGeom>
              <a:noFill/>
            </p:spPr>
            <p:txBody>
              <a:bodyPr wrap="none" rtlCol="0">
                <a:spAutoFit/>
              </a:bodyPr>
              <a:lstStyle/>
              <a:p>
                <a:r>
                  <a:rPr lang="en-ES" dirty="0"/>
                  <a:t>Cores + Bus tapes</a:t>
                </a:r>
              </a:p>
            </p:txBody>
          </p:sp>
          <p:sp>
            <p:nvSpPr>
              <p:cNvPr id="60" name="object 10">
                <a:extLst>
                  <a:ext uri="{FF2B5EF4-FFF2-40B4-BE49-F238E27FC236}">
                    <a16:creationId xmlns:a16="http://schemas.microsoft.com/office/drawing/2014/main" id="{03AE0C7D-58CB-0716-B470-CEC6FAC39287}"/>
                  </a:ext>
                </a:extLst>
              </p:cNvPr>
              <p:cNvSpPr>
                <a:spLocks noChangeAspect="1"/>
              </p:cNvSpPr>
              <p:nvPr/>
            </p:nvSpPr>
            <p:spPr>
              <a:xfrm>
                <a:off x="7483507" y="5660419"/>
                <a:ext cx="1440000" cy="63910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61" name="Imagen 2">
                <a:extLst>
                  <a:ext uri="{FF2B5EF4-FFF2-40B4-BE49-F238E27FC236}">
                    <a16:creationId xmlns:a16="http://schemas.microsoft.com/office/drawing/2014/main" id="{51C1806C-19F9-DF2A-0FBD-1404AB3DB2B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18446" y="5659249"/>
                <a:ext cx="1440000" cy="686106"/>
              </a:xfrm>
              <a:prstGeom prst="rect">
                <a:avLst/>
              </a:prstGeom>
            </p:spPr>
          </p:pic>
        </p:grpSp>
        <p:sp>
          <p:nvSpPr>
            <p:cNvPr id="62" name="TextBox 9">
              <a:extLst>
                <a:ext uri="{FF2B5EF4-FFF2-40B4-BE49-F238E27FC236}">
                  <a16:creationId xmlns:a16="http://schemas.microsoft.com/office/drawing/2014/main" id="{17A1D5F8-DE22-50FA-C81F-F264BDF54827}"/>
                </a:ext>
              </a:extLst>
            </p:cNvPr>
            <p:cNvSpPr txBox="1"/>
            <p:nvPr/>
          </p:nvSpPr>
          <p:spPr>
            <a:xfrm rot="4675600">
              <a:off x="4530993" y="3379413"/>
              <a:ext cx="650499" cy="369332"/>
            </a:xfrm>
            <a:prstGeom prst="rect">
              <a:avLst/>
            </a:prstGeom>
            <a:solidFill>
              <a:schemeClr val="lt1"/>
            </a:solidFill>
          </p:spPr>
          <p:txBody>
            <a:bodyPr wrap="none" rtlCol="0">
              <a:spAutoFit/>
            </a:bodyPr>
            <a:lstStyle/>
            <a:p>
              <a:r>
                <a:rPr lang="en-ES" dirty="0"/>
                <a:t>Petal</a:t>
              </a:r>
            </a:p>
          </p:txBody>
        </p:sp>
      </p:grpSp>
      <p:pic>
        <p:nvPicPr>
          <p:cNvPr id="66" name="Imagen 65">
            <a:extLst>
              <a:ext uri="{FF2B5EF4-FFF2-40B4-BE49-F238E27FC236}">
                <a16:creationId xmlns:a16="http://schemas.microsoft.com/office/drawing/2014/main" id="{BDE7BF54-B0B9-42F3-8D1E-00AE49A9610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139377" y="1037199"/>
            <a:ext cx="897678" cy="852056"/>
          </a:xfrm>
          <a:prstGeom prst="rect">
            <a:avLst/>
          </a:prstGeom>
        </p:spPr>
      </p:pic>
    </p:spTree>
    <p:extLst>
      <p:ext uri="{BB962C8B-B14F-4D97-AF65-F5344CB8AC3E}">
        <p14:creationId xmlns:p14="http://schemas.microsoft.com/office/powerpoint/2010/main" val="288487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CF1C0-AFAC-C4A9-9DCA-B998944309AE}"/>
              </a:ext>
            </a:extLst>
          </p:cNvPr>
          <p:cNvSpPr>
            <a:spLocks noGrp="1"/>
          </p:cNvSpPr>
          <p:nvPr>
            <p:ph type="title"/>
          </p:nvPr>
        </p:nvSpPr>
        <p:spPr>
          <a:xfrm>
            <a:off x="174080" y="129832"/>
            <a:ext cx="10515600" cy="649055"/>
          </a:xfrm>
        </p:spPr>
        <p:txBody>
          <a:bodyPr>
            <a:normAutofit fontScale="90000"/>
          </a:bodyPr>
          <a:lstStyle/>
          <a:p>
            <a:r>
              <a:rPr lang="en-GB" dirty="0"/>
              <a:t>Global Support Structure</a:t>
            </a:r>
          </a:p>
        </p:txBody>
      </p:sp>
      <p:sp>
        <p:nvSpPr>
          <p:cNvPr id="3" name="Marcador de pie de página 2">
            <a:extLst>
              <a:ext uri="{FF2B5EF4-FFF2-40B4-BE49-F238E27FC236}">
                <a16:creationId xmlns:a16="http://schemas.microsoft.com/office/drawing/2014/main" id="{0CADD069-4B41-E1C8-EAF1-B5C5B0501899}"/>
              </a:ext>
            </a:extLst>
          </p:cNvPr>
          <p:cNvSpPr>
            <a:spLocks noGrp="1"/>
          </p:cNvSpPr>
          <p:nvPr>
            <p:ph type="ftr" sz="quarter" idx="4294967295"/>
          </p:nvPr>
        </p:nvSpPr>
        <p:spPr>
          <a:xfrm rot="16200000">
            <a:off x="0" y="32480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IFIC @ ATLAS ITk</a:t>
            </a:r>
          </a:p>
        </p:txBody>
      </p:sp>
      <p:pic>
        <p:nvPicPr>
          <p:cNvPr id="5" name="Picture 4">
            <a:extLst>
              <a:ext uri="{FF2B5EF4-FFF2-40B4-BE49-F238E27FC236}">
                <a16:creationId xmlns:a16="http://schemas.microsoft.com/office/drawing/2014/main" id="{FD4D7C90-838E-32AC-734F-C8284E4F52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8455" y="1700383"/>
            <a:ext cx="2566800" cy="2160661"/>
          </a:xfrm>
          <a:prstGeom prst="rect">
            <a:avLst/>
          </a:prstGeom>
        </p:spPr>
      </p:pic>
      <p:pic>
        <p:nvPicPr>
          <p:cNvPr id="6" name="Picture 12">
            <a:extLst>
              <a:ext uri="{FF2B5EF4-FFF2-40B4-BE49-F238E27FC236}">
                <a16:creationId xmlns:a16="http://schemas.microsoft.com/office/drawing/2014/main" id="{18002C19-936D-F0F2-A696-04D73E64A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0855" y="4562763"/>
            <a:ext cx="2444400" cy="2158712"/>
          </a:xfrm>
          <a:prstGeom prst="rect">
            <a:avLst/>
          </a:prstGeom>
        </p:spPr>
      </p:pic>
      <p:pic>
        <p:nvPicPr>
          <p:cNvPr id="7" name="Imagen 6" descr="Imagen que contiene interior, tabla, edificio, metal&#10;&#10;El contenido generado por IA puede ser incorrecto.">
            <a:extLst>
              <a:ext uri="{FF2B5EF4-FFF2-40B4-BE49-F238E27FC236}">
                <a16:creationId xmlns:a16="http://schemas.microsoft.com/office/drawing/2014/main" id="{0F2C6A1F-21E1-64DB-145B-AF343BE4C5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7963" y="1826886"/>
            <a:ext cx="5652576" cy="4239432"/>
          </a:xfrm>
          <a:prstGeom prst="rect">
            <a:avLst/>
          </a:prstGeom>
          <a:noFill/>
        </p:spPr>
      </p:pic>
      <p:sp>
        <p:nvSpPr>
          <p:cNvPr id="8" name="CuadroTexto 7">
            <a:extLst>
              <a:ext uri="{FF2B5EF4-FFF2-40B4-BE49-F238E27FC236}">
                <a16:creationId xmlns:a16="http://schemas.microsoft.com/office/drawing/2014/main" id="{B4CA66B6-F215-377B-9789-A80F668838D9}"/>
              </a:ext>
            </a:extLst>
          </p:cNvPr>
          <p:cNvSpPr txBox="1"/>
          <p:nvPr/>
        </p:nvSpPr>
        <p:spPr>
          <a:xfrm>
            <a:off x="9913752" y="3012368"/>
            <a:ext cx="1932254" cy="1200329"/>
          </a:xfrm>
          <a:prstGeom prst="rect">
            <a:avLst/>
          </a:prstGeom>
          <a:noFill/>
        </p:spPr>
        <p:txBody>
          <a:bodyPr wrap="square" rtlCol="0">
            <a:spAutoFit/>
          </a:bodyPr>
          <a:lstStyle/>
          <a:p>
            <a:r>
              <a:rPr lang="en-GB" dirty="0"/>
              <a:t>The 2 endcaps already fabricated at at NIKHEF</a:t>
            </a:r>
          </a:p>
        </p:txBody>
      </p:sp>
      <p:sp>
        <p:nvSpPr>
          <p:cNvPr id="9" name="CuadroTexto 8">
            <a:extLst>
              <a:ext uri="{FF2B5EF4-FFF2-40B4-BE49-F238E27FC236}">
                <a16:creationId xmlns:a16="http://schemas.microsoft.com/office/drawing/2014/main" id="{DEF0152D-5D5A-A881-7347-0F3322930C18}"/>
              </a:ext>
            </a:extLst>
          </p:cNvPr>
          <p:cNvSpPr txBox="1"/>
          <p:nvPr/>
        </p:nvSpPr>
        <p:spPr>
          <a:xfrm>
            <a:off x="956856" y="1109656"/>
            <a:ext cx="2566800" cy="584775"/>
          </a:xfrm>
          <a:prstGeom prst="rect">
            <a:avLst/>
          </a:prstGeom>
          <a:noFill/>
        </p:spPr>
        <p:txBody>
          <a:bodyPr wrap="square" rtlCol="0">
            <a:spAutoFit/>
          </a:bodyPr>
          <a:lstStyle/>
          <a:p>
            <a:r>
              <a:rPr lang="en-GB" sz="1600" dirty="0"/>
              <a:t>Design structure with NIKHEF &amp; DESY</a:t>
            </a:r>
          </a:p>
        </p:txBody>
      </p:sp>
      <p:sp>
        <p:nvSpPr>
          <p:cNvPr id="10" name="CuadroTexto 9">
            <a:extLst>
              <a:ext uri="{FF2B5EF4-FFF2-40B4-BE49-F238E27FC236}">
                <a16:creationId xmlns:a16="http://schemas.microsoft.com/office/drawing/2014/main" id="{C65F9379-4258-7193-BF3C-36732E62897E}"/>
              </a:ext>
            </a:extLst>
          </p:cNvPr>
          <p:cNvSpPr txBox="1"/>
          <p:nvPr/>
        </p:nvSpPr>
        <p:spPr>
          <a:xfrm>
            <a:off x="950854" y="3946602"/>
            <a:ext cx="2360287" cy="584775"/>
          </a:xfrm>
          <a:prstGeom prst="rect">
            <a:avLst/>
          </a:prstGeom>
          <a:noFill/>
        </p:spPr>
        <p:txBody>
          <a:bodyPr wrap="square" rtlCol="0">
            <a:spAutoFit/>
          </a:bodyPr>
          <a:lstStyle/>
          <a:p>
            <a:r>
              <a:rPr lang="en-GB" sz="1600" dirty="0"/>
              <a:t>Finite Element Analysis to optimize the structure</a:t>
            </a:r>
          </a:p>
        </p:txBody>
      </p:sp>
      <p:pic>
        <p:nvPicPr>
          <p:cNvPr id="11" name="Imagen 10">
            <a:extLst>
              <a:ext uri="{FF2B5EF4-FFF2-40B4-BE49-F238E27FC236}">
                <a16:creationId xmlns:a16="http://schemas.microsoft.com/office/drawing/2014/main" id="{789574B2-103F-45C3-BCB7-62D6C715AD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39377" y="1037199"/>
            <a:ext cx="897678" cy="852056"/>
          </a:xfrm>
          <a:prstGeom prst="rect">
            <a:avLst/>
          </a:prstGeom>
        </p:spPr>
      </p:pic>
    </p:spTree>
    <p:extLst>
      <p:ext uri="{BB962C8B-B14F-4D97-AF65-F5344CB8AC3E}">
        <p14:creationId xmlns:p14="http://schemas.microsoft.com/office/powerpoint/2010/main" val="388846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407AB1-6632-70BF-6EA8-E59F39BBD432}"/>
              </a:ext>
            </a:extLst>
          </p:cNvPr>
          <p:cNvSpPr>
            <a:spLocks noGrp="1"/>
          </p:cNvSpPr>
          <p:nvPr>
            <p:ph type="title"/>
          </p:nvPr>
        </p:nvSpPr>
        <p:spPr>
          <a:xfrm>
            <a:off x="174080" y="129832"/>
            <a:ext cx="10515600" cy="649055"/>
          </a:xfrm>
        </p:spPr>
        <p:txBody>
          <a:bodyPr>
            <a:normAutofit fontScale="90000"/>
          </a:bodyPr>
          <a:lstStyle/>
          <a:p>
            <a:r>
              <a:rPr lang="en-GB" dirty="0"/>
              <a:t>Services</a:t>
            </a:r>
          </a:p>
        </p:txBody>
      </p:sp>
      <p:sp>
        <p:nvSpPr>
          <p:cNvPr id="3" name="Marcador de pie de página 2">
            <a:extLst>
              <a:ext uri="{FF2B5EF4-FFF2-40B4-BE49-F238E27FC236}">
                <a16:creationId xmlns:a16="http://schemas.microsoft.com/office/drawing/2014/main" id="{27D054D2-6954-46F1-BC97-7DAADD16EAD2}"/>
              </a:ext>
            </a:extLst>
          </p:cNvPr>
          <p:cNvSpPr>
            <a:spLocks noGrp="1"/>
          </p:cNvSpPr>
          <p:nvPr>
            <p:ph type="ftr" sz="quarter" idx="4294967295"/>
          </p:nvPr>
        </p:nvSpPr>
        <p:spPr>
          <a:xfrm rot="16200000">
            <a:off x="0" y="32480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IFIC @ ATLAS ITk</a:t>
            </a:r>
          </a:p>
        </p:txBody>
      </p:sp>
      <p:sp>
        <p:nvSpPr>
          <p:cNvPr id="5" name="object 2">
            <a:extLst>
              <a:ext uri="{FF2B5EF4-FFF2-40B4-BE49-F238E27FC236}">
                <a16:creationId xmlns:a16="http://schemas.microsoft.com/office/drawing/2014/main" id="{09D3B84A-5F6E-EEED-A97F-DB008A0FA72C}"/>
              </a:ext>
            </a:extLst>
          </p:cNvPr>
          <p:cNvSpPr>
            <a:spLocks noChangeAspect="1"/>
          </p:cNvSpPr>
          <p:nvPr/>
        </p:nvSpPr>
        <p:spPr>
          <a:xfrm>
            <a:off x="672615" y="998802"/>
            <a:ext cx="3600000" cy="252905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6" name="Imagen 5" descr="Imagen que contiene interior, cocina, tabla, hombre&#10;&#10;El contenido generado por IA puede ser incorrecto.">
            <a:extLst>
              <a:ext uri="{FF2B5EF4-FFF2-40B4-BE49-F238E27FC236}">
                <a16:creationId xmlns:a16="http://schemas.microsoft.com/office/drawing/2014/main" id="{AE33F822-B54E-CA21-9D8C-C50D293E95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5126" y="994425"/>
            <a:ext cx="2059421" cy="2743036"/>
          </a:xfrm>
          <a:prstGeom prst="rect">
            <a:avLst/>
          </a:prstGeom>
        </p:spPr>
      </p:pic>
      <p:pic>
        <p:nvPicPr>
          <p:cNvPr id="7" name="Imagen 6" descr="Imagen que contiene interior, cocina, diferente, mostrador&#10;&#10;El contenido generado por IA puede ser incorrecto.">
            <a:extLst>
              <a:ext uri="{FF2B5EF4-FFF2-40B4-BE49-F238E27FC236}">
                <a16:creationId xmlns:a16="http://schemas.microsoft.com/office/drawing/2014/main" id="{F8700D33-0933-BB84-0887-F37387E566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615" y="3748720"/>
            <a:ext cx="2163600" cy="2881798"/>
          </a:xfrm>
          <a:prstGeom prst="rect">
            <a:avLst/>
          </a:prstGeom>
        </p:spPr>
      </p:pic>
      <p:pic>
        <p:nvPicPr>
          <p:cNvPr id="8" name="Imagen 7" descr="Imagen que contiene interior, tabla, mostrador, comida&#10;&#10;El contenido generado por IA puede ser incorrecto.">
            <a:extLst>
              <a:ext uri="{FF2B5EF4-FFF2-40B4-BE49-F238E27FC236}">
                <a16:creationId xmlns:a16="http://schemas.microsoft.com/office/drawing/2014/main" id="{D9230BD0-5A2F-5192-1DBB-A75765B430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5645" y="994425"/>
            <a:ext cx="4323600" cy="5758801"/>
          </a:xfrm>
          <a:prstGeom prst="rect">
            <a:avLst/>
          </a:prstGeom>
        </p:spPr>
      </p:pic>
      <p:sp>
        <p:nvSpPr>
          <p:cNvPr id="9" name="CuadroTexto 8">
            <a:extLst>
              <a:ext uri="{FF2B5EF4-FFF2-40B4-BE49-F238E27FC236}">
                <a16:creationId xmlns:a16="http://schemas.microsoft.com/office/drawing/2014/main" id="{3E82FD32-FEAB-3ED3-9DE5-FCB77F50544C}"/>
              </a:ext>
            </a:extLst>
          </p:cNvPr>
          <p:cNvSpPr txBox="1"/>
          <p:nvPr/>
        </p:nvSpPr>
        <p:spPr>
          <a:xfrm>
            <a:off x="3339569" y="4097012"/>
            <a:ext cx="3600000" cy="2185214"/>
          </a:xfrm>
          <a:prstGeom prst="rect">
            <a:avLst/>
          </a:prstGeom>
          <a:noFill/>
        </p:spPr>
        <p:txBody>
          <a:bodyPr wrap="square" rtlCol="0">
            <a:spAutoFit/>
          </a:bodyPr>
          <a:lstStyle/>
          <a:p>
            <a:pPr>
              <a:spcAft>
                <a:spcPts val="600"/>
              </a:spcAft>
            </a:pPr>
            <a:r>
              <a:rPr lang="en-GB" dirty="0"/>
              <a:t>Design of the service module bringing power, control signals and cooling to the petals.</a:t>
            </a:r>
          </a:p>
          <a:p>
            <a:pPr>
              <a:spcAft>
                <a:spcPts val="600"/>
              </a:spcAft>
            </a:pPr>
            <a:r>
              <a:rPr lang="en-GB" dirty="0"/>
              <a:t>Assemble and install the 16 service modules in the structure</a:t>
            </a:r>
          </a:p>
          <a:p>
            <a:r>
              <a:rPr lang="en-GB" b="1" dirty="0">
                <a:solidFill>
                  <a:srgbClr val="C00000"/>
                </a:solidFill>
              </a:rPr>
              <a:t>First Service Module already installed in a structure</a:t>
            </a:r>
          </a:p>
        </p:txBody>
      </p:sp>
      <p:pic>
        <p:nvPicPr>
          <p:cNvPr id="10" name="Imagen 9">
            <a:extLst>
              <a:ext uri="{FF2B5EF4-FFF2-40B4-BE49-F238E27FC236}">
                <a16:creationId xmlns:a16="http://schemas.microsoft.com/office/drawing/2014/main" id="{20BEEF98-7EA0-48BB-9ECF-BE8C00C6B6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39377" y="1037199"/>
            <a:ext cx="897678" cy="852056"/>
          </a:xfrm>
          <a:prstGeom prst="rect">
            <a:avLst/>
          </a:prstGeom>
        </p:spPr>
      </p:pic>
    </p:spTree>
    <p:extLst>
      <p:ext uri="{BB962C8B-B14F-4D97-AF65-F5344CB8AC3E}">
        <p14:creationId xmlns:p14="http://schemas.microsoft.com/office/powerpoint/2010/main" val="942621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1AE15-9578-2B81-9DEE-90A839480AB5}"/>
              </a:ext>
            </a:extLst>
          </p:cNvPr>
          <p:cNvSpPr>
            <a:spLocks noGrp="1"/>
          </p:cNvSpPr>
          <p:nvPr>
            <p:ph type="title"/>
          </p:nvPr>
        </p:nvSpPr>
        <p:spPr>
          <a:xfrm>
            <a:off x="174080" y="129832"/>
            <a:ext cx="10515600" cy="649055"/>
          </a:xfrm>
        </p:spPr>
        <p:txBody>
          <a:bodyPr>
            <a:normAutofit fontScale="90000"/>
          </a:bodyPr>
          <a:lstStyle/>
          <a:p>
            <a:r>
              <a:rPr lang="en-GB" dirty="0"/>
              <a:t>Petals and Modules</a:t>
            </a:r>
          </a:p>
        </p:txBody>
      </p:sp>
      <p:sp>
        <p:nvSpPr>
          <p:cNvPr id="3" name="Marcador de pie de página 2">
            <a:extLst>
              <a:ext uri="{FF2B5EF4-FFF2-40B4-BE49-F238E27FC236}">
                <a16:creationId xmlns:a16="http://schemas.microsoft.com/office/drawing/2014/main" id="{C34BD66F-2854-BFDA-F3C3-9854E5BF9ACB}"/>
              </a:ext>
            </a:extLst>
          </p:cNvPr>
          <p:cNvSpPr>
            <a:spLocks noGrp="1"/>
          </p:cNvSpPr>
          <p:nvPr>
            <p:ph type="ftr" sz="quarter" idx="4294967295"/>
          </p:nvPr>
        </p:nvSpPr>
        <p:spPr>
          <a:xfrm rot="16200000">
            <a:off x="-242317" y="32480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IFIC @ ATLAS ITk</a:t>
            </a:r>
          </a:p>
        </p:txBody>
      </p:sp>
      <p:sp>
        <p:nvSpPr>
          <p:cNvPr id="5" name="TextBox 8">
            <a:extLst>
              <a:ext uri="{FF2B5EF4-FFF2-40B4-BE49-F238E27FC236}">
                <a16:creationId xmlns:a16="http://schemas.microsoft.com/office/drawing/2014/main" id="{E909A8A5-C28D-3223-ED70-70AFFD27E2D9}"/>
              </a:ext>
            </a:extLst>
          </p:cNvPr>
          <p:cNvSpPr txBox="1"/>
          <p:nvPr/>
        </p:nvSpPr>
        <p:spPr>
          <a:xfrm>
            <a:off x="4551520" y="1118742"/>
            <a:ext cx="6488482" cy="1277273"/>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GB" b="1" dirty="0">
                <a:solidFill>
                  <a:schemeClr val="tx1">
                    <a:lumMod val="75000"/>
                    <a:lumOff val="25000"/>
                  </a:schemeClr>
                </a:solidFill>
              </a:rPr>
              <a:t>Sensors</a:t>
            </a:r>
            <a:r>
              <a:rPr lang="en-GB" dirty="0">
                <a:solidFill>
                  <a:schemeClr val="tx1">
                    <a:lumMod val="75000"/>
                    <a:lumOff val="25000"/>
                  </a:schemeClr>
                </a:solidFill>
              </a:rPr>
              <a:t> are glued on local supports (</a:t>
            </a:r>
            <a:r>
              <a:rPr lang="en-GB" b="1" dirty="0">
                <a:solidFill>
                  <a:schemeClr val="tx1">
                    <a:lumMod val="75000"/>
                    <a:lumOff val="25000"/>
                  </a:schemeClr>
                </a:solidFill>
              </a:rPr>
              <a:t>Petals</a:t>
            </a:r>
            <a:r>
              <a:rPr lang="en-GB" dirty="0">
                <a:solidFill>
                  <a:schemeClr val="tx1">
                    <a:lumMod val="75000"/>
                    <a:lumOff val="25000"/>
                  </a:schemeClr>
                </a:solidFill>
              </a:rPr>
              <a:t>). This is the building block of the EC system. It is a carbon fibre sandwich  with integrated cooling and electronics.</a:t>
            </a:r>
          </a:p>
          <a:p>
            <a:pPr>
              <a:spcAft>
                <a:spcPts val="600"/>
              </a:spcAft>
            </a:pPr>
            <a:r>
              <a:rPr lang="en-GB" b="1" dirty="0">
                <a:solidFill>
                  <a:schemeClr val="tx1">
                    <a:lumMod val="75000"/>
                    <a:lumOff val="25000"/>
                  </a:schemeClr>
                </a:solidFill>
              </a:rPr>
              <a:t>Double sided </a:t>
            </a:r>
            <a:r>
              <a:rPr lang="en-GB" dirty="0">
                <a:solidFill>
                  <a:schemeClr val="tx1">
                    <a:lumMod val="75000"/>
                    <a:lumOff val="25000"/>
                  </a:schemeClr>
                </a:solidFill>
              </a:rPr>
              <a:t>object with </a:t>
            </a:r>
            <a:r>
              <a:rPr lang="en-GB" b="1" dirty="0">
                <a:solidFill>
                  <a:schemeClr val="tx1">
                    <a:lumMod val="75000"/>
                    <a:lumOff val="25000"/>
                  </a:schemeClr>
                </a:solidFill>
              </a:rPr>
              <a:t>18 sensors</a:t>
            </a:r>
            <a:r>
              <a:rPr lang="en-GB" dirty="0">
                <a:solidFill>
                  <a:schemeClr val="tx1">
                    <a:lumMod val="75000"/>
                    <a:lumOff val="25000"/>
                  </a:schemeClr>
                </a:solidFill>
              </a:rPr>
              <a:t>, 70cm height, 10-20cm width</a:t>
            </a:r>
          </a:p>
        </p:txBody>
      </p:sp>
      <p:grpSp>
        <p:nvGrpSpPr>
          <p:cNvPr id="12" name="Group 24">
            <a:extLst>
              <a:ext uri="{FF2B5EF4-FFF2-40B4-BE49-F238E27FC236}">
                <a16:creationId xmlns:a16="http://schemas.microsoft.com/office/drawing/2014/main" id="{8087D5C0-9235-14BC-CEBB-956EDF93A660}"/>
              </a:ext>
            </a:extLst>
          </p:cNvPr>
          <p:cNvGrpSpPr/>
          <p:nvPr/>
        </p:nvGrpSpPr>
        <p:grpSpPr>
          <a:xfrm>
            <a:off x="8333789" y="3170742"/>
            <a:ext cx="3656081" cy="3425168"/>
            <a:chOff x="8333789" y="3170742"/>
            <a:chExt cx="3656081" cy="3425168"/>
          </a:xfrm>
        </p:grpSpPr>
        <p:pic>
          <p:nvPicPr>
            <p:cNvPr id="13" name="Picture 21">
              <a:extLst>
                <a:ext uri="{FF2B5EF4-FFF2-40B4-BE49-F238E27FC236}">
                  <a16:creationId xmlns:a16="http://schemas.microsoft.com/office/drawing/2014/main" id="{DD90FF4F-EAE8-D932-08A9-76935A9561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9870" y="3752598"/>
              <a:ext cx="3600000" cy="2843312"/>
            </a:xfrm>
            <a:prstGeom prst="rect">
              <a:avLst/>
            </a:prstGeom>
          </p:spPr>
        </p:pic>
        <p:sp>
          <p:nvSpPr>
            <p:cNvPr id="18" name="TextBox 15">
              <a:extLst>
                <a:ext uri="{FF2B5EF4-FFF2-40B4-BE49-F238E27FC236}">
                  <a16:creationId xmlns:a16="http://schemas.microsoft.com/office/drawing/2014/main" id="{06487C37-439C-AE4A-931A-C4C66AC48502}"/>
                </a:ext>
              </a:extLst>
            </p:cNvPr>
            <p:cNvSpPr txBox="1"/>
            <p:nvPr/>
          </p:nvSpPr>
          <p:spPr>
            <a:xfrm>
              <a:off x="8333789" y="3170742"/>
              <a:ext cx="1878227" cy="830997"/>
            </a:xfrm>
            <a:prstGeom prst="rect">
              <a:avLst/>
            </a:prstGeom>
            <a:solidFill>
              <a:schemeClr val="bg1"/>
            </a:solidFill>
          </p:spPr>
          <p:txBody>
            <a:bodyPr wrap="square" rtlCol="0">
              <a:spAutoFit/>
            </a:bodyPr>
            <a:lstStyle/>
            <a:p>
              <a:pPr>
                <a:spcAft>
                  <a:spcPts val="600"/>
                </a:spcAft>
              </a:pPr>
              <a:r>
                <a:rPr lang="en-GB" sz="1600" dirty="0">
                  <a:solidFill>
                    <a:schemeClr val="tx1">
                      <a:lumMod val="75000"/>
                      <a:lumOff val="25000"/>
                    </a:schemeClr>
                  </a:solidFill>
                </a:rPr>
                <a:t>Bus tape to distribute power and signals</a:t>
              </a:r>
            </a:p>
          </p:txBody>
        </p:sp>
        <p:cxnSp>
          <p:nvCxnSpPr>
            <p:cNvPr id="19" name="Straight Arrow Connector 16">
              <a:extLst>
                <a:ext uri="{FF2B5EF4-FFF2-40B4-BE49-F238E27FC236}">
                  <a16:creationId xmlns:a16="http://schemas.microsoft.com/office/drawing/2014/main" id="{EDAE8EFB-EECE-FD34-F729-912F6C9CE88E}"/>
                </a:ext>
              </a:extLst>
            </p:cNvPr>
            <p:cNvCxnSpPr>
              <a:cxnSpLocks/>
            </p:cNvCxnSpPr>
            <p:nvPr/>
          </p:nvCxnSpPr>
          <p:spPr>
            <a:xfrm>
              <a:off x="9445658" y="3779594"/>
              <a:ext cx="959862" cy="6366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2" name="Grupo 51">
            <a:extLst>
              <a:ext uri="{FF2B5EF4-FFF2-40B4-BE49-F238E27FC236}">
                <a16:creationId xmlns:a16="http://schemas.microsoft.com/office/drawing/2014/main" id="{D04B47F6-C4E7-925D-0BA8-B1DA7B70BF16}"/>
              </a:ext>
            </a:extLst>
          </p:cNvPr>
          <p:cNvGrpSpPr/>
          <p:nvPr/>
        </p:nvGrpSpPr>
        <p:grpSpPr>
          <a:xfrm>
            <a:off x="191344" y="723302"/>
            <a:ext cx="4641549" cy="5713057"/>
            <a:chOff x="557231" y="723302"/>
            <a:chExt cx="4641549" cy="5713057"/>
          </a:xfrm>
        </p:grpSpPr>
        <p:pic>
          <p:nvPicPr>
            <p:cNvPr id="47" name="Imagen 46">
              <a:extLst>
                <a:ext uri="{FF2B5EF4-FFF2-40B4-BE49-F238E27FC236}">
                  <a16:creationId xmlns:a16="http://schemas.microsoft.com/office/drawing/2014/main" id="{1FF19ED0-0B9A-591D-7776-7FCAE16DBA1C}"/>
                </a:ext>
              </a:extLst>
            </p:cNvPr>
            <p:cNvPicPr>
              <a:picLocks noChangeAspect="1"/>
            </p:cNvPicPr>
            <p:nvPr/>
          </p:nvPicPr>
          <p:blipFill>
            <a:blip r:embed="rId3"/>
            <a:stretch>
              <a:fillRect/>
            </a:stretch>
          </p:blipFill>
          <p:spPr>
            <a:xfrm>
              <a:off x="832898" y="2092504"/>
              <a:ext cx="4365882" cy="4119500"/>
            </a:xfrm>
            <a:prstGeom prst="rect">
              <a:avLst/>
            </a:prstGeom>
          </p:spPr>
        </p:pic>
        <p:pic>
          <p:nvPicPr>
            <p:cNvPr id="48" name="Imagen 47">
              <a:extLst>
                <a:ext uri="{FF2B5EF4-FFF2-40B4-BE49-F238E27FC236}">
                  <a16:creationId xmlns:a16="http://schemas.microsoft.com/office/drawing/2014/main" id="{08FFAC37-17C8-2A84-E6B1-60731DE53E36}"/>
                </a:ext>
              </a:extLst>
            </p:cNvPr>
            <p:cNvPicPr>
              <a:picLocks noChangeAspect="1"/>
            </p:cNvPicPr>
            <p:nvPr/>
          </p:nvPicPr>
          <p:blipFill>
            <a:blip r:embed="rId4"/>
            <a:stretch>
              <a:fillRect/>
            </a:stretch>
          </p:blipFill>
          <p:spPr>
            <a:xfrm>
              <a:off x="557231" y="723302"/>
              <a:ext cx="2986333" cy="1859260"/>
            </a:xfrm>
            <a:prstGeom prst="rect">
              <a:avLst/>
            </a:prstGeom>
          </p:spPr>
        </p:pic>
        <p:pic>
          <p:nvPicPr>
            <p:cNvPr id="51" name="Imagen 50">
              <a:extLst>
                <a:ext uri="{FF2B5EF4-FFF2-40B4-BE49-F238E27FC236}">
                  <a16:creationId xmlns:a16="http://schemas.microsoft.com/office/drawing/2014/main" id="{EAE2A86C-C202-FE9C-A7A1-9128F85C0FC6}"/>
                </a:ext>
              </a:extLst>
            </p:cNvPr>
            <p:cNvPicPr>
              <a:picLocks noChangeAspect="1"/>
            </p:cNvPicPr>
            <p:nvPr/>
          </p:nvPicPr>
          <p:blipFill>
            <a:blip r:embed="rId5"/>
            <a:stretch>
              <a:fillRect/>
            </a:stretch>
          </p:blipFill>
          <p:spPr>
            <a:xfrm>
              <a:off x="2921427" y="5174254"/>
              <a:ext cx="1547739" cy="1262105"/>
            </a:xfrm>
            <a:prstGeom prst="rect">
              <a:avLst/>
            </a:prstGeom>
          </p:spPr>
        </p:pic>
      </p:grpSp>
      <p:sp>
        <p:nvSpPr>
          <p:cNvPr id="53" name="TextBox 5">
            <a:extLst>
              <a:ext uri="{FF2B5EF4-FFF2-40B4-BE49-F238E27FC236}">
                <a16:creationId xmlns:a16="http://schemas.microsoft.com/office/drawing/2014/main" id="{82163FCE-1FEC-885D-0DED-745AB287F5D4}"/>
              </a:ext>
            </a:extLst>
          </p:cNvPr>
          <p:cNvSpPr txBox="1"/>
          <p:nvPr/>
        </p:nvSpPr>
        <p:spPr>
          <a:xfrm>
            <a:off x="4176344" y="3499741"/>
            <a:ext cx="3913454" cy="892552"/>
          </a:xfrm>
          <a:prstGeom prst="rect">
            <a:avLst/>
          </a:prstGeom>
          <a:noFill/>
        </p:spPr>
        <p:txBody>
          <a:bodyPr wrap="square" rtlCol="0">
            <a:spAutoFit/>
          </a:bodyPr>
          <a:lstStyle/>
          <a:p>
            <a:pPr>
              <a:spcAft>
                <a:spcPts val="600"/>
              </a:spcAft>
            </a:pPr>
            <a:r>
              <a:rPr lang="en-ES" sz="1400" dirty="0"/>
              <a:t>Each petal has six rings. One sensor shape per ring.</a:t>
            </a:r>
          </a:p>
          <a:p>
            <a:pPr>
              <a:spcAft>
                <a:spcPts val="600"/>
              </a:spcAft>
            </a:pPr>
            <a:r>
              <a:rPr lang="en-ES" sz="1400" dirty="0"/>
              <a:t>3 upper radius rings have 2 sensors.</a:t>
            </a:r>
          </a:p>
          <a:p>
            <a:pPr>
              <a:spcAft>
                <a:spcPts val="600"/>
              </a:spcAft>
            </a:pPr>
            <a:r>
              <a:rPr lang="en-ES" sz="1400" dirty="0"/>
              <a:t>In total, 18 modules, 9 on each side</a:t>
            </a:r>
          </a:p>
        </p:txBody>
      </p:sp>
      <p:sp>
        <p:nvSpPr>
          <p:cNvPr id="55" name="TextBox 26">
            <a:extLst>
              <a:ext uri="{FF2B5EF4-FFF2-40B4-BE49-F238E27FC236}">
                <a16:creationId xmlns:a16="http://schemas.microsoft.com/office/drawing/2014/main" id="{F7FBE449-FB0A-2AF0-CD47-72B076DC430E}"/>
              </a:ext>
            </a:extLst>
          </p:cNvPr>
          <p:cNvSpPr txBox="1"/>
          <p:nvPr/>
        </p:nvSpPr>
        <p:spPr>
          <a:xfrm>
            <a:off x="4473895" y="4769326"/>
            <a:ext cx="3859894" cy="1723549"/>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ES" sz="1600" dirty="0"/>
              <a:t>IFIC has to populate 100 of those petals</a:t>
            </a:r>
          </a:p>
          <a:p>
            <a:pPr marL="285750" indent="-285750">
              <a:spcAft>
                <a:spcPts val="600"/>
              </a:spcAft>
              <a:buFont typeface="Arial" panose="020B0604020202020204" pitchFamily="34" charset="0"/>
              <a:buChar char="•"/>
            </a:pPr>
            <a:r>
              <a:rPr lang="en-ES" sz="1600" dirty="0"/>
              <a:t>Will </a:t>
            </a:r>
            <a:r>
              <a:rPr lang="en-ES" sz="1600" b="1" dirty="0"/>
              <a:t>assemble</a:t>
            </a:r>
            <a:r>
              <a:rPr lang="en-ES" sz="1600" dirty="0"/>
              <a:t> all the required R0 (200) and R5 (2x200) modules. In total </a:t>
            </a:r>
            <a:r>
              <a:rPr lang="en-ES" sz="1600" b="1" dirty="0"/>
              <a:t>600 modules</a:t>
            </a:r>
            <a:r>
              <a:rPr lang="en-ES" sz="1600" dirty="0"/>
              <a:t>.</a:t>
            </a:r>
          </a:p>
          <a:p>
            <a:pPr marL="285750" indent="-285750">
              <a:spcAft>
                <a:spcPts val="600"/>
              </a:spcAft>
              <a:buFont typeface="Arial" panose="020B0604020202020204" pitchFamily="34" charset="0"/>
              <a:buChar char="•"/>
            </a:pPr>
            <a:r>
              <a:rPr lang="en-ES" sz="1600" dirty="0"/>
              <a:t>Will </a:t>
            </a:r>
            <a:r>
              <a:rPr lang="en-ES" sz="1600" b="1" dirty="0"/>
              <a:t>receive</a:t>
            </a:r>
            <a:r>
              <a:rPr lang="en-ES" sz="1600" dirty="0"/>
              <a:t> 200 R1, 200 R2, 2x200 R3 and 2x200 R4. In total </a:t>
            </a:r>
            <a:r>
              <a:rPr lang="en-ES" sz="1600" b="1" dirty="0"/>
              <a:t>1200 modules.</a:t>
            </a:r>
          </a:p>
        </p:txBody>
      </p:sp>
      <p:pic>
        <p:nvPicPr>
          <p:cNvPr id="16" name="Imagen 15">
            <a:extLst>
              <a:ext uri="{FF2B5EF4-FFF2-40B4-BE49-F238E27FC236}">
                <a16:creationId xmlns:a16="http://schemas.microsoft.com/office/drawing/2014/main" id="{9EDCE3A2-8A57-4A40-81B7-7600C60733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39377" y="1037199"/>
            <a:ext cx="897678" cy="852056"/>
          </a:xfrm>
          <a:prstGeom prst="rect">
            <a:avLst/>
          </a:prstGeom>
        </p:spPr>
      </p:pic>
    </p:spTree>
    <p:extLst>
      <p:ext uri="{BB962C8B-B14F-4D97-AF65-F5344CB8AC3E}">
        <p14:creationId xmlns:p14="http://schemas.microsoft.com/office/powerpoint/2010/main" val="2702364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20">
            <a:extLst>
              <a:ext uri="{FF2B5EF4-FFF2-40B4-BE49-F238E27FC236}">
                <a16:creationId xmlns:a16="http://schemas.microsoft.com/office/drawing/2014/main" id="{945D1818-1268-416F-84E2-7A495F4AC51B}"/>
              </a:ext>
            </a:extLst>
          </p:cNvPr>
          <p:cNvSpPr>
            <a:spLocks noGrp="1"/>
          </p:cNvSpPr>
          <p:nvPr>
            <p:ph type="title"/>
          </p:nvPr>
        </p:nvSpPr>
        <p:spPr>
          <a:xfrm>
            <a:off x="174080" y="129832"/>
            <a:ext cx="10515600" cy="649055"/>
          </a:xfrm>
        </p:spPr>
        <p:txBody>
          <a:bodyPr/>
          <a:lstStyle/>
          <a:p>
            <a:r>
              <a:rPr lang="es-ES" dirty="0"/>
              <a:t>LHC / HL-LHC Plan</a:t>
            </a:r>
          </a:p>
        </p:txBody>
      </p:sp>
      <p:grpSp>
        <p:nvGrpSpPr>
          <p:cNvPr id="13" name="Grupo 12">
            <a:extLst>
              <a:ext uri="{FF2B5EF4-FFF2-40B4-BE49-F238E27FC236}">
                <a16:creationId xmlns:a16="http://schemas.microsoft.com/office/drawing/2014/main" id="{8B81C4D5-B048-42F9-91E7-EAB015F3D72C}"/>
              </a:ext>
            </a:extLst>
          </p:cNvPr>
          <p:cNvGrpSpPr/>
          <p:nvPr/>
        </p:nvGrpSpPr>
        <p:grpSpPr>
          <a:xfrm>
            <a:off x="10056440" y="5319285"/>
            <a:ext cx="1631858" cy="369332"/>
            <a:chOff x="8790335" y="6214788"/>
            <a:chExt cx="1631858" cy="369332"/>
          </a:xfrm>
        </p:grpSpPr>
        <p:sp>
          <p:nvSpPr>
            <p:cNvPr id="11" name="Rombo 10">
              <a:extLst>
                <a:ext uri="{FF2B5EF4-FFF2-40B4-BE49-F238E27FC236}">
                  <a16:creationId xmlns:a16="http://schemas.microsoft.com/office/drawing/2014/main" id="{DE2BC0E3-FC6D-458D-AD89-2B8EF77DD51B}"/>
                </a:ext>
              </a:extLst>
            </p:cNvPr>
            <p:cNvSpPr/>
            <p:nvPr/>
          </p:nvSpPr>
          <p:spPr>
            <a:xfrm>
              <a:off x="8790335" y="6294871"/>
              <a:ext cx="130628" cy="289249"/>
            </a:xfrm>
            <a:prstGeom prst="diamon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adroTexto 11">
              <a:extLst>
                <a:ext uri="{FF2B5EF4-FFF2-40B4-BE49-F238E27FC236}">
                  <a16:creationId xmlns:a16="http://schemas.microsoft.com/office/drawing/2014/main" id="{4AD8D49E-EB6A-4717-B64D-8317693211A0}"/>
                </a:ext>
              </a:extLst>
            </p:cNvPr>
            <p:cNvSpPr txBox="1"/>
            <p:nvPr/>
          </p:nvSpPr>
          <p:spPr>
            <a:xfrm>
              <a:off x="8839200" y="6214788"/>
              <a:ext cx="1582993" cy="369332"/>
            </a:xfrm>
            <a:prstGeom prst="rect">
              <a:avLst/>
            </a:prstGeom>
            <a:noFill/>
          </p:spPr>
          <p:txBody>
            <a:bodyPr wrap="square" rtlCol="0">
              <a:spAutoFit/>
            </a:bodyPr>
            <a:lstStyle/>
            <a:p>
              <a:pPr algn="ctr"/>
              <a:r>
                <a:rPr lang="en-US" b="1" dirty="0"/>
                <a:t>you are here</a:t>
              </a:r>
            </a:p>
          </p:txBody>
        </p:sp>
      </p:grpSp>
      <p:pic>
        <p:nvPicPr>
          <p:cNvPr id="17" name="Graphic 8">
            <a:extLst>
              <a:ext uri="{FF2B5EF4-FFF2-40B4-BE49-F238E27FC236}">
                <a16:creationId xmlns:a16="http://schemas.microsoft.com/office/drawing/2014/main" id="{C58E61E5-AAC9-42B0-A105-DF3B14CB99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6000" y="1122303"/>
            <a:ext cx="11520000" cy="4438586"/>
          </a:xfrm>
          <a:prstGeom prst="rect">
            <a:avLst/>
          </a:prstGeom>
        </p:spPr>
      </p:pic>
      <p:sp>
        <p:nvSpPr>
          <p:cNvPr id="9" name="Rombo 8">
            <a:extLst>
              <a:ext uri="{FF2B5EF4-FFF2-40B4-BE49-F238E27FC236}">
                <a16:creationId xmlns:a16="http://schemas.microsoft.com/office/drawing/2014/main" id="{DE22220B-D170-4150-9BE8-1DF5513A0A77}"/>
              </a:ext>
            </a:extLst>
          </p:cNvPr>
          <p:cNvSpPr/>
          <p:nvPr/>
        </p:nvSpPr>
        <p:spPr>
          <a:xfrm>
            <a:off x="7032104" y="2708920"/>
            <a:ext cx="130628" cy="318174"/>
          </a:xfrm>
          <a:prstGeom prst="diamon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adroTexto 22">
            <a:extLst>
              <a:ext uri="{FF2B5EF4-FFF2-40B4-BE49-F238E27FC236}">
                <a16:creationId xmlns:a16="http://schemas.microsoft.com/office/drawing/2014/main" id="{76523CC5-36BB-4021-AD1A-D719B94B0094}"/>
              </a:ext>
            </a:extLst>
          </p:cNvPr>
          <p:cNvSpPr txBox="1"/>
          <p:nvPr/>
        </p:nvSpPr>
        <p:spPr>
          <a:xfrm>
            <a:off x="407368" y="5904305"/>
            <a:ext cx="4824536" cy="338554"/>
          </a:xfrm>
          <a:prstGeom prst="rect">
            <a:avLst/>
          </a:prstGeom>
          <a:noFill/>
        </p:spPr>
        <p:txBody>
          <a:bodyPr wrap="square">
            <a:spAutoFit/>
          </a:bodyPr>
          <a:lstStyle/>
          <a:p>
            <a:r>
              <a:rPr lang="es-ES" sz="1600" b="1" dirty="0" err="1">
                <a:latin typeface="Arial" panose="020B0604020202020204" pitchFamily="34" charset="0"/>
                <a:cs typeface="Arial" panose="020B0604020202020204" pitchFamily="34" charset="0"/>
              </a:rPr>
              <a:t>Situation</a:t>
            </a:r>
            <a:r>
              <a:rPr lang="es-ES" sz="1600" b="1" dirty="0">
                <a:latin typeface="Arial" panose="020B0604020202020204" pitchFamily="34" charset="0"/>
                <a:cs typeface="Arial" panose="020B0604020202020204" pitchFamily="34" charset="0"/>
              </a:rPr>
              <a:t> at CPAN </a:t>
            </a:r>
            <a:r>
              <a:rPr lang="es-ES" sz="1600" b="1" dirty="0" err="1">
                <a:latin typeface="Arial" panose="020B0604020202020204" pitchFamily="34" charset="0"/>
                <a:cs typeface="Arial" panose="020B0604020202020204" pitchFamily="34" charset="0"/>
              </a:rPr>
              <a:t>Days</a:t>
            </a:r>
            <a:r>
              <a:rPr lang="es-ES" sz="1600" b="1" dirty="0">
                <a:latin typeface="Arial" panose="020B0604020202020204" pitchFamily="34" charset="0"/>
                <a:cs typeface="Arial" panose="020B0604020202020204" pitchFamily="34" charset="0"/>
              </a:rPr>
              <a:t> Nov. 2023 (Santander)</a:t>
            </a:r>
          </a:p>
        </p:txBody>
      </p:sp>
    </p:spTree>
    <p:extLst>
      <p:ext uri="{BB962C8B-B14F-4D97-AF65-F5344CB8AC3E}">
        <p14:creationId xmlns:p14="http://schemas.microsoft.com/office/powerpoint/2010/main" val="146745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8F777E-F6C1-68E8-AC3B-57BE0DA9B905}"/>
              </a:ext>
            </a:extLst>
          </p:cNvPr>
          <p:cNvSpPr>
            <a:spLocks noGrp="1"/>
          </p:cNvSpPr>
          <p:nvPr>
            <p:ph type="title"/>
          </p:nvPr>
        </p:nvSpPr>
        <p:spPr>
          <a:xfrm>
            <a:off x="174080" y="129832"/>
            <a:ext cx="10515600" cy="649055"/>
          </a:xfrm>
        </p:spPr>
        <p:txBody>
          <a:bodyPr>
            <a:normAutofit fontScale="90000"/>
          </a:bodyPr>
          <a:lstStyle/>
          <a:p>
            <a:r>
              <a:rPr lang="en-GB" dirty="0"/>
              <a:t>Petals and Modules</a:t>
            </a:r>
          </a:p>
        </p:txBody>
      </p:sp>
      <p:sp>
        <p:nvSpPr>
          <p:cNvPr id="3" name="Marcador de pie de página 2">
            <a:extLst>
              <a:ext uri="{FF2B5EF4-FFF2-40B4-BE49-F238E27FC236}">
                <a16:creationId xmlns:a16="http://schemas.microsoft.com/office/drawing/2014/main" id="{18DC7B4A-FDD0-026B-DFAB-C0E2F702EAE0}"/>
              </a:ext>
            </a:extLst>
          </p:cNvPr>
          <p:cNvSpPr>
            <a:spLocks noGrp="1"/>
          </p:cNvSpPr>
          <p:nvPr>
            <p:ph type="ftr" sz="quarter" idx="4294967295"/>
          </p:nvPr>
        </p:nvSpPr>
        <p:spPr>
          <a:xfrm rot="16200000">
            <a:off x="0" y="32480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IFIC @ ATLAS ITk</a:t>
            </a:r>
          </a:p>
        </p:txBody>
      </p:sp>
      <p:pic>
        <p:nvPicPr>
          <p:cNvPr id="5" name="Imagen 4" descr="Imagen que contiene interior, computadora, tabla, hecho de madera&#10;&#10;El contenido generado por IA puede ser incorrecto.">
            <a:extLst>
              <a:ext uri="{FF2B5EF4-FFF2-40B4-BE49-F238E27FC236}">
                <a16:creationId xmlns:a16="http://schemas.microsoft.com/office/drawing/2014/main" id="{C8085003-04C0-2009-F887-2B643E3692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459" y="1622552"/>
            <a:ext cx="3060000" cy="4590533"/>
          </a:xfrm>
          <a:prstGeom prst="rect">
            <a:avLst/>
          </a:prstGeom>
        </p:spPr>
      </p:pic>
      <p:pic>
        <p:nvPicPr>
          <p:cNvPr id="6" name="Imagen 5" descr="Imagen que contiene interior, cocina, tabla, comida&#10;&#10;El contenido generado por IA puede ser incorrecto.">
            <a:extLst>
              <a:ext uri="{FF2B5EF4-FFF2-40B4-BE49-F238E27FC236}">
                <a16:creationId xmlns:a16="http://schemas.microsoft.com/office/drawing/2014/main" id="{D4C09057-0E08-66E6-DEFF-4B64C87E8F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0176" y="1994337"/>
            <a:ext cx="3545873" cy="4720278"/>
          </a:xfrm>
          <a:prstGeom prst="rect">
            <a:avLst/>
          </a:prstGeom>
        </p:spPr>
      </p:pic>
      <p:pic>
        <p:nvPicPr>
          <p:cNvPr id="7" name="Imagen 6" descr="Un circuito electrónico&#10;&#10;El contenido generado por IA puede ser incorrecto.">
            <a:extLst>
              <a:ext uri="{FF2B5EF4-FFF2-40B4-BE49-F238E27FC236}">
                <a16:creationId xmlns:a16="http://schemas.microsoft.com/office/drawing/2014/main" id="{F3FA61F7-4C17-F586-6AB3-CE1337E1D7C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376723" y="1622552"/>
            <a:ext cx="3060000" cy="2809416"/>
          </a:xfrm>
          <a:prstGeom prst="rect">
            <a:avLst/>
          </a:prstGeom>
        </p:spPr>
      </p:pic>
      <p:sp>
        <p:nvSpPr>
          <p:cNvPr id="8" name="CuadroTexto 7">
            <a:extLst>
              <a:ext uri="{FF2B5EF4-FFF2-40B4-BE49-F238E27FC236}">
                <a16:creationId xmlns:a16="http://schemas.microsoft.com/office/drawing/2014/main" id="{80337A03-001D-73D8-A28A-7C64D980B9F0}"/>
              </a:ext>
            </a:extLst>
          </p:cNvPr>
          <p:cNvSpPr txBox="1"/>
          <p:nvPr/>
        </p:nvSpPr>
        <p:spPr>
          <a:xfrm>
            <a:off x="1325537" y="1123656"/>
            <a:ext cx="1717843" cy="369332"/>
          </a:xfrm>
          <a:prstGeom prst="rect">
            <a:avLst/>
          </a:prstGeom>
          <a:noFill/>
        </p:spPr>
        <p:txBody>
          <a:bodyPr wrap="none" rtlCol="0">
            <a:spAutoFit/>
          </a:bodyPr>
          <a:lstStyle/>
          <a:p>
            <a:r>
              <a:rPr lang="en-GB" dirty="0"/>
              <a:t>A finished petal</a:t>
            </a:r>
          </a:p>
        </p:txBody>
      </p:sp>
      <p:sp>
        <p:nvSpPr>
          <p:cNvPr id="9" name="CuadroTexto 8">
            <a:extLst>
              <a:ext uri="{FF2B5EF4-FFF2-40B4-BE49-F238E27FC236}">
                <a16:creationId xmlns:a16="http://schemas.microsoft.com/office/drawing/2014/main" id="{5332825A-E45E-F125-64DA-AD8356B89F09}"/>
              </a:ext>
            </a:extLst>
          </p:cNvPr>
          <p:cNvSpPr txBox="1"/>
          <p:nvPr/>
        </p:nvSpPr>
        <p:spPr>
          <a:xfrm>
            <a:off x="4376723" y="1253220"/>
            <a:ext cx="2811411" cy="369332"/>
          </a:xfrm>
          <a:prstGeom prst="rect">
            <a:avLst/>
          </a:prstGeom>
          <a:noFill/>
        </p:spPr>
        <p:txBody>
          <a:bodyPr wrap="none" rtlCol="0">
            <a:spAutoFit/>
          </a:bodyPr>
          <a:lstStyle/>
          <a:p>
            <a:r>
              <a:rPr lang="en-GB" dirty="0"/>
              <a:t>4-row bonding in a module</a:t>
            </a:r>
          </a:p>
        </p:txBody>
      </p:sp>
      <p:sp>
        <p:nvSpPr>
          <p:cNvPr id="10" name="CuadroTexto 9">
            <a:extLst>
              <a:ext uri="{FF2B5EF4-FFF2-40B4-BE49-F238E27FC236}">
                <a16:creationId xmlns:a16="http://schemas.microsoft.com/office/drawing/2014/main" id="{3C984DB7-8922-AFE1-E063-8AE014E613FB}"/>
              </a:ext>
            </a:extLst>
          </p:cNvPr>
          <p:cNvSpPr txBox="1"/>
          <p:nvPr/>
        </p:nvSpPr>
        <p:spPr>
          <a:xfrm>
            <a:off x="7809245" y="1519923"/>
            <a:ext cx="3206199" cy="369332"/>
          </a:xfrm>
          <a:prstGeom prst="rect">
            <a:avLst/>
          </a:prstGeom>
          <a:noFill/>
        </p:spPr>
        <p:txBody>
          <a:bodyPr wrap="none" rtlCol="0">
            <a:spAutoFit/>
          </a:bodyPr>
          <a:lstStyle/>
          <a:p>
            <a:r>
              <a:rPr lang="en-GB" dirty="0"/>
              <a:t>Loading of a petal in the gantry</a:t>
            </a:r>
          </a:p>
        </p:txBody>
      </p:sp>
      <p:sp>
        <p:nvSpPr>
          <p:cNvPr id="11" name="CuadroTexto 10">
            <a:extLst>
              <a:ext uri="{FF2B5EF4-FFF2-40B4-BE49-F238E27FC236}">
                <a16:creationId xmlns:a16="http://schemas.microsoft.com/office/drawing/2014/main" id="{E7542889-5AE2-D3CB-333D-1AA7F653C1B6}"/>
              </a:ext>
            </a:extLst>
          </p:cNvPr>
          <p:cNvSpPr txBox="1"/>
          <p:nvPr/>
        </p:nvSpPr>
        <p:spPr>
          <a:xfrm>
            <a:off x="4453214" y="4553883"/>
            <a:ext cx="2983509" cy="1938992"/>
          </a:xfrm>
          <a:prstGeom prst="rect">
            <a:avLst/>
          </a:prstGeom>
          <a:noFill/>
        </p:spPr>
        <p:txBody>
          <a:bodyPr wrap="none" rtlCol="0">
            <a:spAutoFit/>
          </a:bodyPr>
          <a:lstStyle/>
          <a:p>
            <a:r>
              <a:rPr lang="en-GB" sz="2400" b="1" dirty="0"/>
              <a:t>Built so far</a:t>
            </a:r>
          </a:p>
          <a:p>
            <a:endParaRPr lang="en-GB" dirty="0"/>
          </a:p>
          <a:p>
            <a:r>
              <a:rPr lang="en-GB" dirty="0"/>
              <a:t>19 R0 modules (97280 bonds)</a:t>
            </a:r>
          </a:p>
          <a:p>
            <a:r>
              <a:rPr lang="en-GB" dirty="0"/>
              <a:t>15 R5 modules (69120 bonds)</a:t>
            </a:r>
          </a:p>
          <a:p>
            <a:endParaRPr lang="en-GB" dirty="0"/>
          </a:p>
          <a:p>
            <a:r>
              <a:rPr lang="en-GB" sz="2400" b="1" dirty="0">
                <a:solidFill>
                  <a:srgbClr val="C00000"/>
                </a:solidFill>
              </a:rPr>
              <a:t>7 petals</a:t>
            </a:r>
          </a:p>
        </p:txBody>
      </p:sp>
      <p:pic>
        <p:nvPicPr>
          <p:cNvPr id="12" name="Imagen 11">
            <a:extLst>
              <a:ext uri="{FF2B5EF4-FFF2-40B4-BE49-F238E27FC236}">
                <a16:creationId xmlns:a16="http://schemas.microsoft.com/office/drawing/2014/main" id="{AA0C74E9-EAD7-41FD-8149-E5A8856C16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39377" y="1037199"/>
            <a:ext cx="897678" cy="852056"/>
          </a:xfrm>
          <a:prstGeom prst="rect">
            <a:avLst/>
          </a:prstGeom>
        </p:spPr>
      </p:pic>
    </p:spTree>
    <p:extLst>
      <p:ext uri="{BB962C8B-B14F-4D97-AF65-F5344CB8AC3E}">
        <p14:creationId xmlns:p14="http://schemas.microsoft.com/office/powerpoint/2010/main" val="2882013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AFA9D707-4C65-49E2-9087-D5D57EA45F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23992" y="1049431"/>
            <a:ext cx="3220756" cy="1776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Marcador de contenido 7">
            <a:extLst>
              <a:ext uri="{FF2B5EF4-FFF2-40B4-BE49-F238E27FC236}">
                <a16:creationId xmlns:a16="http://schemas.microsoft.com/office/drawing/2014/main" id="{91A05D2F-D972-4AB4-BDF5-03419EC74CD2}"/>
              </a:ext>
            </a:extLst>
          </p:cNvPr>
          <p:cNvSpPr>
            <a:spLocks noGrp="1"/>
          </p:cNvSpPr>
          <p:nvPr>
            <p:ph sz="half" idx="2"/>
          </p:nvPr>
        </p:nvSpPr>
        <p:spPr>
          <a:xfrm>
            <a:off x="91698" y="999270"/>
            <a:ext cx="7156430" cy="5748838"/>
          </a:xfrm>
        </p:spPr>
        <p:txBody>
          <a:bodyPr>
            <a:noAutofit/>
          </a:bodyPr>
          <a:lstStyle/>
          <a:p>
            <a:pPr>
              <a:spcBef>
                <a:spcPts val="0"/>
              </a:spcBef>
            </a:pPr>
            <a:r>
              <a:rPr lang="en-US" sz="2000" dirty="0"/>
              <a:t>ATLAS-ITK Strip Sensors</a:t>
            </a:r>
          </a:p>
          <a:p>
            <a:pPr lvl="1">
              <a:spcBef>
                <a:spcPts val="0"/>
              </a:spcBef>
            </a:pPr>
            <a:r>
              <a:rPr lang="en-US" sz="1800" dirty="0"/>
              <a:t>Strips implanted on p-type silicon bulk (n+-in-p)</a:t>
            </a:r>
          </a:p>
          <a:p>
            <a:pPr lvl="1"/>
            <a:r>
              <a:rPr lang="en-US" sz="1800" dirty="0"/>
              <a:t>Single Sided, AC coupled, by Hamamatsu (Japan)</a:t>
            </a:r>
          </a:p>
          <a:p>
            <a:pPr lvl="1"/>
            <a:r>
              <a:rPr lang="en-US" sz="1800" dirty="0"/>
              <a:t>Active thickness 300 </a:t>
            </a:r>
            <a:r>
              <a:rPr lang="en-US" sz="1800" dirty="0" err="1"/>
              <a:t>μm</a:t>
            </a:r>
            <a:r>
              <a:rPr lang="en-US" sz="1800" dirty="0"/>
              <a:t>, V</a:t>
            </a:r>
            <a:r>
              <a:rPr lang="en-US" sz="1800" baseline="-25000" dirty="0"/>
              <a:t>FD </a:t>
            </a:r>
            <a:r>
              <a:rPr lang="en-US" sz="1800" dirty="0"/>
              <a:t>~ 280 V</a:t>
            </a:r>
          </a:p>
          <a:p>
            <a:pPr lvl="1"/>
            <a:r>
              <a:rPr lang="en-US" sz="1800" dirty="0"/>
              <a:t>8 sensor geometries, 70 to 80 </a:t>
            </a:r>
            <a:r>
              <a:rPr lang="en-US" sz="1800" dirty="0" err="1"/>
              <a:t>μm</a:t>
            </a:r>
            <a:r>
              <a:rPr lang="en-US" sz="1800" dirty="0"/>
              <a:t> pitch</a:t>
            </a:r>
          </a:p>
          <a:p>
            <a:pPr lvl="1"/>
            <a:r>
              <a:rPr lang="en-US" sz="1800" dirty="0"/>
              <a:t>1 sensor per 6’’ wafer + Test Structures</a:t>
            </a:r>
          </a:p>
          <a:p>
            <a:r>
              <a:rPr lang="en-US" sz="2000" dirty="0"/>
              <a:t>Coordination of the Sensor Collaboration since 2017</a:t>
            </a:r>
          </a:p>
          <a:p>
            <a:r>
              <a:rPr lang="en-US" sz="2000" dirty="0"/>
              <a:t>Quality Control (QC)</a:t>
            </a:r>
          </a:p>
          <a:p>
            <a:pPr lvl="1">
              <a:spcBef>
                <a:spcPts val="0"/>
              </a:spcBef>
            </a:pPr>
            <a:r>
              <a:rPr lang="en-US" sz="1800" dirty="0"/>
              <a:t>Checks fulfilment of ATLAS specs with tests on actual main sensors</a:t>
            </a:r>
          </a:p>
          <a:p>
            <a:r>
              <a:rPr lang="en-US" sz="2000" dirty="0"/>
              <a:t>Quality Assurance (QA) </a:t>
            </a:r>
          </a:p>
          <a:p>
            <a:pPr lvl="1">
              <a:spcBef>
                <a:spcPts val="0"/>
              </a:spcBef>
            </a:pPr>
            <a:r>
              <a:rPr lang="en-US" sz="1800" dirty="0"/>
              <a:t>Monitors the fabrication process to detect deviations and predict tendencies of key parameters. On test structures </a:t>
            </a:r>
          </a:p>
          <a:p>
            <a:pPr lvl="1"/>
            <a:r>
              <a:rPr lang="en-US" sz="1800" dirty="0"/>
              <a:t>Tests can be destructive: irradiations</a:t>
            </a:r>
          </a:p>
          <a:p>
            <a:r>
              <a:rPr lang="en-US" sz="2000" dirty="0"/>
              <a:t>Status</a:t>
            </a:r>
          </a:p>
          <a:p>
            <a:pPr lvl="1">
              <a:spcBef>
                <a:spcPts val="0"/>
              </a:spcBef>
            </a:pPr>
            <a:r>
              <a:rPr lang="en-US" sz="1800" dirty="0"/>
              <a:t>Production is going on at a steady rate (~4.5 years now)</a:t>
            </a:r>
          </a:p>
          <a:p>
            <a:pPr lvl="1"/>
            <a:r>
              <a:rPr lang="en-US" sz="1800" dirty="0"/>
              <a:t>About 99% sensors received at this point.</a:t>
            </a:r>
          </a:p>
          <a:p>
            <a:pPr lvl="1"/>
            <a:r>
              <a:rPr lang="en-US" sz="1800" dirty="0"/>
              <a:t>21,553 accepted and ready for modules (89.8%)</a:t>
            </a:r>
            <a:endParaRPr lang="en-GB" sz="1800" dirty="0"/>
          </a:p>
        </p:txBody>
      </p:sp>
      <p:sp>
        <p:nvSpPr>
          <p:cNvPr id="15" name="Título 1">
            <a:extLst>
              <a:ext uri="{FF2B5EF4-FFF2-40B4-BE49-F238E27FC236}">
                <a16:creationId xmlns:a16="http://schemas.microsoft.com/office/drawing/2014/main" id="{A9C7A9CC-F81D-423E-ACDB-21A1107154C1}"/>
              </a:ext>
            </a:extLst>
          </p:cNvPr>
          <p:cNvSpPr>
            <a:spLocks noGrp="1"/>
          </p:cNvSpPr>
          <p:nvPr>
            <p:ph type="title"/>
          </p:nvPr>
        </p:nvSpPr>
        <p:spPr>
          <a:xfrm>
            <a:off x="174080" y="129832"/>
            <a:ext cx="10515600" cy="649055"/>
          </a:xfrm>
        </p:spPr>
        <p:txBody>
          <a:bodyPr/>
          <a:lstStyle/>
          <a:p>
            <a:r>
              <a:rPr lang="en-GB" dirty="0"/>
              <a:t>Strip sensor R&amp;D and fabrication</a:t>
            </a:r>
          </a:p>
        </p:txBody>
      </p:sp>
      <p:pic>
        <p:nvPicPr>
          <p:cNvPr id="17" name="Imagen 16">
            <a:extLst>
              <a:ext uri="{FF2B5EF4-FFF2-40B4-BE49-F238E27FC236}">
                <a16:creationId xmlns:a16="http://schemas.microsoft.com/office/drawing/2014/main" id="{E63AEE63-E23E-4CCA-9002-AC15B06A4A5D}"/>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6303033" y="-80994"/>
            <a:ext cx="1872208" cy="647564"/>
          </a:xfrm>
          <a:prstGeom prst="rect">
            <a:avLst/>
          </a:prstGeom>
        </p:spPr>
      </p:pic>
      <p:pic>
        <p:nvPicPr>
          <p:cNvPr id="2" name="Imagen 1">
            <a:extLst>
              <a:ext uri="{FF2B5EF4-FFF2-40B4-BE49-F238E27FC236}">
                <a16:creationId xmlns:a16="http://schemas.microsoft.com/office/drawing/2014/main" id="{FDED20BD-DC2E-4880-8007-EA5EADF334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9177" y="1151461"/>
            <a:ext cx="2903429" cy="2672685"/>
          </a:xfrm>
          <a:prstGeom prst="rect">
            <a:avLst/>
          </a:prstGeom>
        </p:spPr>
      </p:pic>
      <p:grpSp>
        <p:nvGrpSpPr>
          <p:cNvPr id="4" name="Grupo 3">
            <a:extLst>
              <a:ext uri="{FF2B5EF4-FFF2-40B4-BE49-F238E27FC236}">
                <a16:creationId xmlns:a16="http://schemas.microsoft.com/office/drawing/2014/main" id="{0B6C617D-AD80-418D-B3A9-64F77ECCB996}"/>
              </a:ext>
            </a:extLst>
          </p:cNvPr>
          <p:cNvGrpSpPr/>
          <p:nvPr/>
        </p:nvGrpSpPr>
        <p:grpSpPr>
          <a:xfrm>
            <a:off x="7392144" y="3758508"/>
            <a:ext cx="4587112" cy="2992902"/>
            <a:chOff x="6963705" y="3739061"/>
            <a:chExt cx="4587112" cy="2992902"/>
          </a:xfrm>
        </p:grpSpPr>
        <p:pic>
          <p:nvPicPr>
            <p:cNvPr id="3" name="Imagen 2">
              <a:extLst>
                <a:ext uri="{FF2B5EF4-FFF2-40B4-BE49-F238E27FC236}">
                  <a16:creationId xmlns:a16="http://schemas.microsoft.com/office/drawing/2014/main" id="{33594F25-CC02-4C92-B18A-EDA15830C9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3705" y="3739061"/>
              <a:ext cx="4587112" cy="2992902"/>
            </a:xfrm>
            <a:prstGeom prst="rect">
              <a:avLst/>
            </a:prstGeom>
          </p:spPr>
        </p:pic>
        <p:cxnSp>
          <p:nvCxnSpPr>
            <p:cNvPr id="5" name="Conector recto 4">
              <a:extLst>
                <a:ext uri="{FF2B5EF4-FFF2-40B4-BE49-F238E27FC236}">
                  <a16:creationId xmlns:a16="http://schemas.microsoft.com/office/drawing/2014/main" id="{B0ED82C2-0FAE-43D2-9F40-47CCC29414A8}"/>
                </a:ext>
              </a:extLst>
            </p:cNvPr>
            <p:cNvCxnSpPr/>
            <p:nvPr/>
          </p:nvCxnSpPr>
          <p:spPr>
            <a:xfrm>
              <a:off x="7266359" y="4114124"/>
              <a:ext cx="40862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741FDFB9-4F5B-4E02-BCB3-57D0FD3C8351}"/>
                </a:ext>
              </a:extLst>
            </p:cNvPr>
            <p:cNvCxnSpPr/>
            <p:nvPr/>
          </p:nvCxnSpPr>
          <p:spPr>
            <a:xfrm>
              <a:off x="7266359" y="4894252"/>
              <a:ext cx="40862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8F622A6C-B477-48BA-8C22-FB2F7C799B9A}"/>
                </a:ext>
              </a:extLst>
            </p:cNvPr>
            <p:cNvSpPr txBox="1"/>
            <p:nvPr/>
          </p:nvSpPr>
          <p:spPr>
            <a:xfrm>
              <a:off x="9257261" y="4144022"/>
              <a:ext cx="1456829" cy="338554"/>
            </a:xfrm>
            <a:prstGeom prst="rect">
              <a:avLst/>
            </a:prstGeom>
            <a:noFill/>
            <a:ln>
              <a:solidFill>
                <a:schemeClr val="tx1"/>
              </a:solidFill>
            </a:ln>
          </p:spPr>
          <p:txBody>
            <a:bodyPr wrap="square" rtlCol="0">
              <a:spAutoFit/>
            </a:bodyPr>
            <a:lstStyle/>
            <a:p>
              <a:r>
                <a:rPr lang="es-ES" sz="1600" b="1">
                  <a:latin typeface="Arial Nova" panose="020B0504020202020204" pitchFamily="34" charset="0"/>
                </a:rPr>
                <a:t>Barrel target</a:t>
              </a:r>
              <a:endParaRPr lang="en-US" sz="1600" b="1">
                <a:latin typeface="Arial Nova" panose="020B0504020202020204" pitchFamily="34" charset="0"/>
              </a:endParaRPr>
            </a:p>
          </p:txBody>
        </p:sp>
        <p:sp>
          <p:nvSpPr>
            <p:cNvPr id="19" name="CuadroTexto 18">
              <a:extLst>
                <a:ext uri="{FF2B5EF4-FFF2-40B4-BE49-F238E27FC236}">
                  <a16:creationId xmlns:a16="http://schemas.microsoft.com/office/drawing/2014/main" id="{C8DBA62F-921A-4484-ABB8-7F3F648D41BC}"/>
                </a:ext>
              </a:extLst>
            </p:cNvPr>
            <p:cNvSpPr txBox="1"/>
            <p:nvPr/>
          </p:nvSpPr>
          <p:spPr>
            <a:xfrm>
              <a:off x="8302671" y="4561540"/>
              <a:ext cx="1618702" cy="338554"/>
            </a:xfrm>
            <a:prstGeom prst="rect">
              <a:avLst/>
            </a:prstGeom>
            <a:noFill/>
            <a:ln>
              <a:solidFill>
                <a:srgbClr val="FF0000"/>
              </a:solidFill>
            </a:ln>
          </p:spPr>
          <p:txBody>
            <a:bodyPr wrap="square" rtlCol="0">
              <a:spAutoFit/>
            </a:bodyPr>
            <a:lstStyle/>
            <a:p>
              <a:r>
                <a:rPr lang="es-ES" sz="1600" b="1">
                  <a:solidFill>
                    <a:srgbClr val="FF0000"/>
                  </a:solidFill>
                  <a:latin typeface="Arial Nova" panose="020B0504020202020204" pitchFamily="34" charset="0"/>
                </a:rPr>
                <a:t>EndCap target</a:t>
              </a:r>
              <a:endParaRPr lang="en-US" sz="1600" b="1">
                <a:solidFill>
                  <a:srgbClr val="FF0000"/>
                </a:solidFill>
                <a:latin typeface="Arial Nova" panose="020B0504020202020204" pitchFamily="34" charset="0"/>
              </a:endParaRPr>
            </a:p>
          </p:txBody>
        </p:sp>
      </p:grpSp>
    </p:spTree>
    <p:extLst>
      <p:ext uri="{BB962C8B-B14F-4D97-AF65-F5344CB8AC3E}">
        <p14:creationId xmlns:p14="http://schemas.microsoft.com/office/powerpoint/2010/main" val="1757762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91A05D2F-D972-4AB4-BDF5-03419EC74CD2}"/>
              </a:ext>
            </a:extLst>
          </p:cNvPr>
          <p:cNvSpPr>
            <a:spLocks noGrp="1"/>
          </p:cNvSpPr>
          <p:nvPr>
            <p:ph sz="half" idx="2"/>
          </p:nvPr>
        </p:nvSpPr>
        <p:spPr>
          <a:xfrm>
            <a:off x="95456" y="1147763"/>
            <a:ext cx="6826020" cy="5580062"/>
          </a:xfrm>
        </p:spPr>
        <p:txBody>
          <a:bodyPr>
            <a:noAutofit/>
          </a:bodyPr>
          <a:lstStyle/>
          <a:p>
            <a:r>
              <a:rPr lang="en-US" sz="2000" dirty="0"/>
              <a:t>Quality Assurance (QA) </a:t>
            </a:r>
          </a:p>
          <a:p>
            <a:pPr lvl="1"/>
            <a:r>
              <a:rPr lang="en-US" sz="1800" dirty="0"/>
              <a:t>Preventing defects during production, rather than identifying them after the fact. The QA procedures are applied to both un-irradiated and irradiated test structures</a:t>
            </a:r>
          </a:p>
          <a:p>
            <a:pPr lvl="1"/>
            <a:r>
              <a:rPr lang="en-US" sz="1800" dirty="0"/>
              <a:t>Monitor several device and technological parameters throughout production</a:t>
            </a:r>
          </a:p>
          <a:p>
            <a:r>
              <a:rPr lang="en-US" sz="2000" dirty="0"/>
              <a:t>8 test sites around the word </a:t>
            </a:r>
          </a:p>
          <a:p>
            <a:pPr lvl="1"/>
            <a:r>
              <a:rPr lang="en-US" sz="1800" dirty="0"/>
              <a:t>Ljubljana, KEK/Tsukuba, Prague, Birmingham, Toronto, Valencia, Barcelona, IHEP</a:t>
            </a:r>
          </a:p>
          <a:p>
            <a:r>
              <a:rPr lang="en-US" sz="2000" dirty="0"/>
              <a:t>Test pieces sampled from every production batch</a:t>
            </a:r>
          </a:p>
          <a:p>
            <a:pPr lvl="1"/>
            <a:r>
              <a:rPr lang="en-US" sz="1800" dirty="0"/>
              <a:t>Test Chip, Monitor Diodes (MD8), and minis</a:t>
            </a:r>
          </a:p>
          <a:p>
            <a:pPr lvl="1"/>
            <a:r>
              <a:rPr lang="en-US" sz="1800" dirty="0"/>
              <a:t>Proton, neutron, and gamma irradiations</a:t>
            </a:r>
          </a:p>
          <a:p>
            <a:pPr lvl="1"/>
            <a:r>
              <a:rPr lang="en-US" sz="1800" dirty="0"/>
              <a:t>2,576 QA pieces distributed for irradiations &amp; tests</a:t>
            </a:r>
          </a:p>
          <a:p>
            <a:pPr lvl="2"/>
            <a:r>
              <a:rPr lang="en-US" sz="1600" dirty="0"/>
              <a:t>596 batches accepted, 6 batches rejected</a:t>
            </a:r>
          </a:p>
          <a:p>
            <a:r>
              <a:rPr lang="en-US" sz="2000" dirty="0" err="1"/>
              <a:t>Testchip</a:t>
            </a:r>
            <a:r>
              <a:rPr lang="en-US" sz="2000" dirty="0"/>
              <a:t> developed at CNM and whole QA plan</a:t>
            </a:r>
          </a:p>
          <a:p>
            <a:pPr lvl="1"/>
            <a:r>
              <a:rPr lang="en-US" sz="1800" dirty="0"/>
              <a:t>All pre-</a:t>
            </a:r>
            <a:r>
              <a:rPr lang="en-US" sz="1800" dirty="0" err="1"/>
              <a:t>irrad</a:t>
            </a:r>
            <a:r>
              <a:rPr lang="en-US" sz="1800" dirty="0"/>
              <a:t> tests of QA samples done at CNM</a:t>
            </a:r>
          </a:p>
          <a:p>
            <a:pPr lvl="1"/>
            <a:r>
              <a:rPr lang="en-US" sz="1800" dirty="0"/>
              <a:t>Parameter extraction, analysis and DB upload software developed at CNM</a:t>
            </a:r>
          </a:p>
          <a:p>
            <a:pPr lvl="1"/>
            <a:endParaRPr lang="en-US" sz="1800" dirty="0"/>
          </a:p>
          <a:p>
            <a:pPr lvl="1"/>
            <a:endParaRPr lang="en-US" sz="1800" dirty="0"/>
          </a:p>
          <a:p>
            <a:endParaRPr lang="es-ES" sz="2000" dirty="0"/>
          </a:p>
        </p:txBody>
      </p:sp>
      <p:sp>
        <p:nvSpPr>
          <p:cNvPr id="15" name="Título 1">
            <a:extLst>
              <a:ext uri="{FF2B5EF4-FFF2-40B4-BE49-F238E27FC236}">
                <a16:creationId xmlns:a16="http://schemas.microsoft.com/office/drawing/2014/main" id="{A9C7A9CC-F81D-423E-ACDB-21A1107154C1}"/>
              </a:ext>
            </a:extLst>
          </p:cNvPr>
          <p:cNvSpPr>
            <a:spLocks noGrp="1"/>
          </p:cNvSpPr>
          <p:nvPr>
            <p:ph type="title"/>
          </p:nvPr>
        </p:nvSpPr>
        <p:spPr>
          <a:xfrm>
            <a:off x="174625" y="130175"/>
            <a:ext cx="6425431" cy="649288"/>
          </a:xfrm>
        </p:spPr>
        <p:txBody>
          <a:bodyPr/>
          <a:lstStyle/>
          <a:p>
            <a:r>
              <a:rPr lang="en-GB" dirty="0"/>
              <a:t>Responsibility in Quality Assurance work for the Collaboration</a:t>
            </a:r>
          </a:p>
        </p:txBody>
      </p:sp>
      <p:pic>
        <p:nvPicPr>
          <p:cNvPr id="17" name="Imagen 16">
            <a:extLst>
              <a:ext uri="{FF2B5EF4-FFF2-40B4-BE49-F238E27FC236}">
                <a16:creationId xmlns:a16="http://schemas.microsoft.com/office/drawing/2014/main" id="{E63AEE63-E23E-4CCA-9002-AC15B06A4A5D}"/>
              </a:ext>
            </a:extLst>
          </p:cNvPr>
          <p:cNvPicPr>
            <a:picLocks noChangeAspect="1"/>
          </p:cNvPicPr>
          <p:nvPr/>
        </p:nvPicPr>
        <p:blipFill>
          <a:blip r:embed="rId2" cstate="screen">
            <a:biLevel thresh="25000"/>
            <a:extLst>
              <a:ext uri="{28A0092B-C50C-407E-A947-70E740481C1C}">
                <a14:useLocalDpi xmlns:a14="http://schemas.microsoft.com/office/drawing/2010/main"/>
              </a:ext>
            </a:extLst>
          </a:blip>
          <a:stretch>
            <a:fillRect/>
          </a:stretch>
        </p:blipFill>
        <p:spPr>
          <a:xfrm>
            <a:off x="6399613" y="186888"/>
            <a:ext cx="1872208" cy="647564"/>
          </a:xfrm>
          <a:prstGeom prst="rect">
            <a:avLst/>
          </a:prstGeom>
        </p:spPr>
      </p:pic>
      <p:pic>
        <p:nvPicPr>
          <p:cNvPr id="16" name="5 Imagen">
            <a:extLst>
              <a:ext uri="{FF2B5EF4-FFF2-40B4-BE49-F238E27FC236}">
                <a16:creationId xmlns:a16="http://schemas.microsoft.com/office/drawing/2014/main" id="{07867D2A-ABF9-47E0-851E-23F044101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9793" y="1570193"/>
            <a:ext cx="1552224" cy="1885451"/>
          </a:xfrm>
          <a:prstGeom prst="rect">
            <a:avLst/>
          </a:prstGeom>
        </p:spPr>
      </p:pic>
      <p:pic>
        <p:nvPicPr>
          <p:cNvPr id="11" name="Imagen 10">
            <a:extLst>
              <a:ext uri="{FF2B5EF4-FFF2-40B4-BE49-F238E27FC236}">
                <a16:creationId xmlns:a16="http://schemas.microsoft.com/office/drawing/2014/main" id="{BE54E054-2D1E-430B-885C-FEDD4924CF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92571" y="1584180"/>
            <a:ext cx="3303973" cy="1839098"/>
          </a:xfrm>
          <a:prstGeom prst="rect">
            <a:avLst/>
          </a:prstGeom>
        </p:spPr>
      </p:pic>
      <p:sp>
        <p:nvSpPr>
          <p:cNvPr id="12" name="CuadroTexto 11">
            <a:extLst>
              <a:ext uri="{FF2B5EF4-FFF2-40B4-BE49-F238E27FC236}">
                <a16:creationId xmlns:a16="http://schemas.microsoft.com/office/drawing/2014/main" id="{26D0D96B-468B-4653-9772-644FD7CF702D}"/>
              </a:ext>
            </a:extLst>
          </p:cNvPr>
          <p:cNvSpPr txBox="1"/>
          <p:nvPr/>
        </p:nvSpPr>
        <p:spPr>
          <a:xfrm>
            <a:off x="9029018" y="3530019"/>
            <a:ext cx="1933224" cy="400110"/>
          </a:xfrm>
          <a:prstGeom prst="rect">
            <a:avLst/>
          </a:prstGeom>
          <a:noFill/>
        </p:spPr>
        <p:txBody>
          <a:bodyPr wrap="square" rtlCol="0">
            <a:spAutoFit/>
          </a:bodyPr>
          <a:lstStyle/>
          <a:p>
            <a:pPr algn="ctr"/>
            <a:r>
              <a:rPr lang="es-ES" sz="2000" dirty="0" err="1"/>
              <a:t>Example</a:t>
            </a:r>
            <a:r>
              <a:rPr lang="es-ES" sz="2000" dirty="0"/>
              <a:t> </a:t>
            </a:r>
            <a:r>
              <a:rPr lang="es-ES" sz="2000" dirty="0" err="1"/>
              <a:t>results</a:t>
            </a:r>
            <a:endParaRPr lang="en-US" sz="2000" dirty="0"/>
          </a:p>
        </p:txBody>
      </p:sp>
      <p:sp>
        <p:nvSpPr>
          <p:cNvPr id="20" name="CuadroTexto 19">
            <a:extLst>
              <a:ext uri="{FF2B5EF4-FFF2-40B4-BE49-F238E27FC236}">
                <a16:creationId xmlns:a16="http://schemas.microsoft.com/office/drawing/2014/main" id="{34980379-3D5D-4158-B098-CD2A57B0225A}"/>
              </a:ext>
            </a:extLst>
          </p:cNvPr>
          <p:cNvSpPr txBox="1"/>
          <p:nvPr/>
        </p:nvSpPr>
        <p:spPr>
          <a:xfrm>
            <a:off x="7062954" y="1182051"/>
            <a:ext cx="1933224" cy="369332"/>
          </a:xfrm>
          <a:prstGeom prst="rect">
            <a:avLst/>
          </a:prstGeom>
          <a:noFill/>
        </p:spPr>
        <p:txBody>
          <a:bodyPr wrap="square" rtlCol="0">
            <a:spAutoFit/>
          </a:bodyPr>
          <a:lstStyle/>
          <a:p>
            <a:pPr algn="ctr"/>
            <a:r>
              <a:rPr lang="es-ES" dirty="0"/>
              <a:t>Test chip</a:t>
            </a:r>
            <a:endParaRPr lang="en-US" dirty="0"/>
          </a:p>
        </p:txBody>
      </p:sp>
      <p:sp>
        <p:nvSpPr>
          <p:cNvPr id="21" name="CuadroTexto 20">
            <a:extLst>
              <a:ext uri="{FF2B5EF4-FFF2-40B4-BE49-F238E27FC236}">
                <a16:creationId xmlns:a16="http://schemas.microsoft.com/office/drawing/2014/main" id="{E463A627-3BC4-4F4E-92D2-42369CC48283}"/>
              </a:ext>
            </a:extLst>
          </p:cNvPr>
          <p:cNvSpPr txBox="1"/>
          <p:nvPr/>
        </p:nvSpPr>
        <p:spPr>
          <a:xfrm>
            <a:off x="9408368" y="1244905"/>
            <a:ext cx="1933224" cy="369332"/>
          </a:xfrm>
          <a:prstGeom prst="rect">
            <a:avLst/>
          </a:prstGeom>
          <a:noFill/>
        </p:spPr>
        <p:txBody>
          <a:bodyPr wrap="square" rtlCol="0">
            <a:spAutoFit/>
          </a:bodyPr>
          <a:lstStyle/>
          <a:p>
            <a:pPr algn="ctr"/>
            <a:r>
              <a:rPr lang="es-ES" dirty="0"/>
              <a:t>QA Test </a:t>
            </a:r>
            <a:r>
              <a:rPr lang="es-ES" dirty="0" err="1"/>
              <a:t>pieces</a:t>
            </a:r>
            <a:endParaRPr lang="en-US" dirty="0"/>
          </a:p>
        </p:txBody>
      </p:sp>
      <p:pic>
        <p:nvPicPr>
          <p:cNvPr id="14" name="Imagen 13">
            <a:extLst>
              <a:ext uri="{FF2B5EF4-FFF2-40B4-BE49-F238E27FC236}">
                <a16:creationId xmlns:a16="http://schemas.microsoft.com/office/drawing/2014/main" id="{CD40012A-74E7-40D1-8D74-CCED1C6C0F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542" r="11172" b="3865"/>
          <a:stretch/>
        </p:blipFill>
        <p:spPr>
          <a:xfrm>
            <a:off x="6542878" y="3849648"/>
            <a:ext cx="2716995" cy="1954365"/>
          </a:xfrm>
          <a:prstGeom prst="rect">
            <a:avLst/>
          </a:prstGeom>
        </p:spPr>
      </p:pic>
      <p:pic>
        <p:nvPicPr>
          <p:cNvPr id="23" name="Imagen 22">
            <a:extLst>
              <a:ext uri="{FF2B5EF4-FFF2-40B4-BE49-F238E27FC236}">
                <a16:creationId xmlns:a16="http://schemas.microsoft.com/office/drawing/2014/main" id="{7AE050CE-C7BB-4D78-B28B-D0BA7104DC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987" r="7452"/>
          <a:stretch/>
        </p:blipFill>
        <p:spPr>
          <a:xfrm>
            <a:off x="9259873" y="3869099"/>
            <a:ext cx="2836330" cy="2021910"/>
          </a:xfrm>
          <a:prstGeom prst="rect">
            <a:avLst/>
          </a:prstGeom>
        </p:spPr>
      </p:pic>
      <p:sp>
        <p:nvSpPr>
          <p:cNvPr id="24" name="CuadroTexto 23">
            <a:extLst>
              <a:ext uri="{FF2B5EF4-FFF2-40B4-BE49-F238E27FC236}">
                <a16:creationId xmlns:a16="http://schemas.microsoft.com/office/drawing/2014/main" id="{A71B16D8-FA62-4A69-8E3F-48B458606639}"/>
              </a:ext>
            </a:extLst>
          </p:cNvPr>
          <p:cNvSpPr txBox="1"/>
          <p:nvPr/>
        </p:nvSpPr>
        <p:spPr>
          <a:xfrm>
            <a:off x="7199577" y="5850089"/>
            <a:ext cx="1943731" cy="369332"/>
          </a:xfrm>
          <a:prstGeom prst="rect">
            <a:avLst/>
          </a:prstGeom>
          <a:noFill/>
        </p:spPr>
        <p:txBody>
          <a:bodyPr wrap="square" rtlCol="0">
            <a:spAutoFit/>
          </a:bodyPr>
          <a:lstStyle/>
          <a:p>
            <a:pPr algn="ctr"/>
            <a:r>
              <a:rPr lang="es-ES" dirty="0" err="1"/>
              <a:t>Post-neutron</a:t>
            </a:r>
            <a:r>
              <a:rPr lang="es-ES" dirty="0"/>
              <a:t> CCE</a:t>
            </a:r>
            <a:endParaRPr lang="en-US" dirty="0"/>
          </a:p>
        </p:txBody>
      </p:sp>
      <p:sp>
        <p:nvSpPr>
          <p:cNvPr id="25" name="CuadroTexto 24">
            <a:extLst>
              <a:ext uri="{FF2B5EF4-FFF2-40B4-BE49-F238E27FC236}">
                <a16:creationId xmlns:a16="http://schemas.microsoft.com/office/drawing/2014/main" id="{6D504005-7C8E-4490-B8CE-7D86C95BFBCD}"/>
              </a:ext>
            </a:extLst>
          </p:cNvPr>
          <p:cNvSpPr txBox="1"/>
          <p:nvPr/>
        </p:nvSpPr>
        <p:spPr>
          <a:xfrm>
            <a:off x="8996178" y="5891009"/>
            <a:ext cx="3347768" cy="369332"/>
          </a:xfrm>
          <a:prstGeom prst="rect">
            <a:avLst/>
          </a:prstGeom>
          <a:noFill/>
        </p:spPr>
        <p:txBody>
          <a:bodyPr wrap="square" rtlCol="0">
            <a:spAutoFit/>
          </a:bodyPr>
          <a:lstStyle/>
          <a:p>
            <a:pPr algn="ctr"/>
            <a:r>
              <a:rPr lang="es-ES" dirty="0" err="1"/>
              <a:t>Pre-irrad</a:t>
            </a:r>
            <a:r>
              <a:rPr lang="es-ES" dirty="0"/>
              <a:t> </a:t>
            </a:r>
            <a:r>
              <a:rPr lang="es-ES" dirty="0" err="1"/>
              <a:t>interstrip</a:t>
            </a:r>
            <a:r>
              <a:rPr lang="es-ES" dirty="0"/>
              <a:t> </a:t>
            </a:r>
            <a:r>
              <a:rPr lang="es-ES" dirty="0" err="1"/>
              <a:t>resistance</a:t>
            </a:r>
            <a:endParaRPr lang="en-US" dirty="0"/>
          </a:p>
        </p:txBody>
      </p:sp>
    </p:spTree>
    <p:extLst>
      <p:ext uri="{BB962C8B-B14F-4D97-AF65-F5344CB8AC3E}">
        <p14:creationId xmlns:p14="http://schemas.microsoft.com/office/powerpoint/2010/main" val="1370438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m">
            <a:extLst>
              <a:ext uri="{FF2B5EF4-FFF2-40B4-BE49-F238E27FC236}">
                <a16:creationId xmlns:a16="http://schemas.microsoft.com/office/drawing/2014/main" id="{29DDE6D3-A1EF-1546-5D74-E72EF8E1DBF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14727" y="1952183"/>
            <a:ext cx="4851377" cy="3981945"/>
          </a:xfrm>
          <a:prstGeom prst="rect">
            <a:avLst/>
          </a:prstGeom>
          <a:noFill/>
          <a:extLst>
            <a:ext uri="{909E8E84-426E-40DD-AFC4-6F175D3DCCD1}">
              <a14:hiddenFill xmlns:a14="http://schemas.microsoft.com/office/drawing/2010/main">
                <a:solidFill>
                  <a:srgbClr val="FFFFFF"/>
                </a:solidFill>
              </a14:hiddenFill>
            </a:ext>
          </a:extLst>
        </p:spPr>
      </p:pic>
      <p:pic>
        <p:nvPicPr>
          <p:cNvPr id="8" name="Marcador de contenido 7">
            <a:extLst>
              <a:ext uri="{FF2B5EF4-FFF2-40B4-BE49-F238E27FC236}">
                <a16:creationId xmlns:a16="http://schemas.microsoft.com/office/drawing/2014/main" id="{711F586F-2051-9577-8DD7-C64099867FF8}"/>
              </a:ext>
            </a:extLst>
          </p:cNvPr>
          <p:cNvPicPr>
            <a:picLocks noGrp="1" noChangeAspect="1"/>
          </p:cNvPicPr>
          <p:nvPr>
            <p:ph sz="half" idx="2"/>
          </p:nvPr>
        </p:nvPicPr>
        <p:blipFill>
          <a:blip r:embed="rId4"/>
          <a:stretch>
            <a:fillRect/>
          </a:stretch>
        </p:blipFill>
        <p:spPr>
          <a:xfrm>
            <a:off x="263352" y="4293012"/>
            <a:ext cx="7286628" cy="2431218"/>
          </a:xfrm>
          <a:ln>
            <a:solidFill>
              <a:srgbClr val="002D44"/>
            </a:solidFill>
          </a:ln>
        </p:spPr>
      </p:pic>
      <p:sp>
        <p:nvSpPr>
          <p:cNvPr id="2" name="Título 1">
            <a:extLst>
              <a:ext uri="{FF2B5EF4-FFF2-40B4-BE49-F238E27FC236}">
                <a16:creationId xmlns:a16="http://schemas.microsoft.com/office/drawing/2014/main" id="{96AE2D0F-3A38-F0EB-2B0F-C3FE1BEA8E49}"/>
              </a:ext>
            </a:extLst>
          </p:cNvPr>
          <p:cNvSpPr>
            <a:spLocks noGrp="1"/>
          </p:cNvSpPr>
          <p:nvPr>
            <p:ph type="title"/>
          </p:nvPr>
        </p:nvSpPr>
        <p:spPr>
          <a:xfrm>
            <a:off x="174080" y="129832"/>
            <a:ext cx="10515600" cy="649055"/>
          </a:xfrm>
        </p:spPr>
        <p:txBody>
          <a:bodyPr/>
          <a:lstStyle/>
          <a:p>
            <a:r>
              <a:rPr lang="en-US" noProof="0"/>
              <a:t>Readout electronics</a:t>
            </a:r>
            <a:endParaRPr lang="en-US" noProof="0" dirty="0"/>
          </a:p>
        </p:txBody>
      </p:sp>
      <p:sp>
        <p:nvSpPr>
          <p:cNvPr id="10" name="Marcador de pie de página 5">
            <a:extLst>
              <a:ext uri="{FF2B5EF4-FFF2-40B4-BE49-F238E27FC236}">
                <a16:creationId xmlns:a16="http://schemas.microsoft.com/office/drawing/2014/main" id="{0ED33963-9FB0-99AC-109F-31080F483ACE}"/>
              </a:ext>
            </a:extLst>
          </p:cNvPr>
          <p:cNvSpPr>
            <a:spLocks noGrp="1"/>
          </p:cNvSpPr>
          <p:nvPr>
            <p:ph type="ftr" sz="quarter" idx="4294967295"/>
          </p:nvPr>
        </p:nvSpPr>
        <p:spPr>
          <a:xfrm>
            <a:off x="263352" y="6351886"/>
            <a:ext cx="5343525" cy="363538"/>
          </a:xfrm>
        </p:spPr>
        <p:txBody>
          <a:bodyPr/>
          <a:lstStyle/>
          <a:p>
            <a:r>
              <a:rPr lang="en-US" sz="1600" b="1" dirty="0">
                <a:solidFill>
                  <a:srgbClr val="C00000"/>
                </a:solidFill>
              </a:rPr>
              <a:t>Upgrade of ATLAS Tile Hadronic Calorimeter for HL-LHC -</a:t>
            </a:r>
          </a:p>
        </p:txBody>
      </p:sp>
      <p:sp>
        <p:nvSpPr>
          <p:cNvPr id="24" name="Marcador de texto 23">
            <a:extLst>
              <a:ext uri="{FF2B5EF4-FFF2-40B4-BE49-F238E27FC236}">
                <a16:creationId xmlns:a16="http://schemas.microsoft.com/office/drawing/2014/main" id="{FF66021A-1F1B-4505-A457-9407F08CA5A1}"/>
              </a:ext>
            </a:extLst>
          </p:cNvPr>
          <p:cNvSpPr>
            <a:spLocks noGrp="1"/>
          </p:cNvSpPr>
          <p:nvPr>
            <p:ph type="body" sz="quarter" idx="4294967295"/>
          </p:nvPr>
        </p:nvSpPr>
        <p:spPr>
          <a:xfrm>
            <a:off x="416372" y="1141797"/>
            <a:ext cx="7983884" cy="2431218"/>
          </a:xfrm>
        </p:spPr>
        <p:txBody>
          <a:bodyPr>
            <a:normAutofit/>
          </a:bodyPr>
          <a:lstStyle/>
          <a:p>
            <a:r>
              <a:rPr lang="es-ES" sz="1800" dirty="0" err="1"/>
              <a:t>On</a:t>
            </a:r>
            <a:r>
              <a:rPr lang="es-ES" sz="1800" dirty="0"/>
              <a:t>-detector </a:t>
            </a:r>
            <a:r>
              <a:rPr lang="es-ES" sz="1800" dirty="0" err="1"/>
              <a:t>electronics</a:t>
            </a:r>
            <a:r>
              <a:rPr lang="es-ES" sz="1800" dirty="0"/>
              <a:t> </a:t>
            </a:r>
            <a:r>
              <a:rPr lang="es-ES" sz="1800" dirty="0" err="1"/>
              <a:t>transmits</a:t>
            </a:r>
            <a:r>
              <a:rPr lang="es-ES" sz="1800" dirty="0"/>
              <a:t> </a:t>
            </a:r>
            <a:r>
              <a:rPr lang="es-ES" sz="1800" b="1" dirty="0"/>
              <a:t>full digital data </a:t>
            </a:r>
            <a:r>
              <a:rPr lang="es-ES" sz="1800" dirty="0" err="1"/>
              <a:t>for</a:t>
            </a:r>
            <a:r>
              <a:rPr lang="es-ES" sz="1800" dirty="0"/>
              <a:t> </a:t>
            </a:r>
            <a:r>
              <a:rPr lang="es-ES" sz="1800" dirty="0" err="1"/>
              <a:t>every</a:t>
            </a:r>
            <a:r>
              <a:rPr lang="es-ES" sz="1800" dirty="0"/>
              <a:t> </a:t>
            </a:r>
            <a:r>
              <a:rPr lang="es-ES" sz="1800" dirty="0" err="1"/>
              <a:t>bunch</a:t>
            </a:r>
            <a:r>
              <a:rPr lang="es-ES" sz="1800" dirty="0"/>
              <a:t> </a:t>
            </a:r>
            <a:r>
              <a:rPr lang="es-ES" sz="1800" dirty="0" err="1"/>
              <a:t>crossing</a:t>
            </a:r>
            <a:r>
              <a:rPr lang="es-ES" sz="1800" dirty="0"/>
              <a:t> (40 MHz)</a:t>
            </a:r>
          </a:p>
          <a:p>
            <a:pPr lvl="1"/>
            <a:r>
              <a:rPr lang="es-ES" sz="1600" dirty="0"/>
              <a:t>6,000 </a:t>
            </a:r>
            <a:r>
              <a:rPr lang="es-ES" sz="1600" dirty="0" err="1"/>
              <a:t>optical</a:t>
            </a:r>
            <a:r>
              <a:rPr lang="es-ES" sz="1600" dirty="0"/>
              <a:t> </a:t>
            </a:r>
            <a:r>
              <a:rPr lang="es-ES" sz="1600" dirty="0" err="1"/>
              <a:t>fibers</a:t>
            </a:r>
            <a:r>
              <a:rPr lang="es-ES" sz="1600" dirty="0"/>
              <a:t> (</a:t>
            </a:r>
            <a:r>
              <a:rPr lang="es-ES" sz="1600" dirty="0" err="1"/>
              <a:t>aggregated</a:t>
            </a:r>
            <a:r>
              <a:rPr lang="es-ES" sz="1600" dirty="0"/>
              <a:t> </a:t>
            </a:r>
            <a:r>
              <a:rPr lang="es-ES" sz="1600" dirty="0">
                <a:sym typeface="Wingdings" pitchFamily="2" charset="2"/>
              </a:rPr>
              <a:t>~ 40 </a:t>
            </a:r>
            <a:r>
              <a:rPr lang="es-ES" sz="1600" dirty="0" err="1">
                <a:sym typeface="Wingdings" pitchFamily="2" charset="2"/>
              </a:rPr>
              <a:t>Tbps</a:t>
            </a:r>
            <a:r>
              <a:rPr lang="es-ES" sz="1600" dirty="0">
                <a:sym typeface="Wingdings" pitchFamily="2" charset="2"/>
              </a:rPr>
              <a:t>)</a:t>
            </a:r>
            <a:endParaRPr lang="es-ES" sz="1600" dirty="0"/>
          </a:p>
          <a:p>
            <a:r>
              <a:rPr lang="es-ES" sz="1800" dirty="0"/>
              <a:t>Off-detector </a:t>
            </a:r>
            <a:r>
              <a:rPr lang="es-ES" sz="1800" b="1" dirty="0" err="1"/>
              <a:t>PreProcessor</a:t>
            </a:r>
            <a:endParaRPr lang="es-ES" sz="1800" b="1" dirty="0"/>
          </a:p>
          <a:p>
            <a:pPr lvl="1"/>
            <a:r>
              <a:rPr lang="es-ES" sz="1600" dirty="0"/>
              <a:t>Real time </a:t>
            </a:r>
            <a:r>
              <a:rPr lang="es-ES" sz="1600" b="1" dirty="0" err="1"/>
              <a:t>signal</a:t>
            </a:r>
            <a:r>
              <a:rPr lang="es-ES" sz="1600" b="1" dirty="0"/>
              <a:t> </a:t>
            </a:r>
            <a:r>
              <a:rPr lang="es-ES" sz="1600" b="1" dirty="0" err="1"/>
              <a:t>reconstruction</a:t>
            </a:r>
            <a:r>
              <a:rPr lang="es-ES" sz="1600" b="1" dirty="0"/>
              <a:t> </a:t>
            </a:r>
            <a:r>
              <a:rPr lang="es-ES" sz="1600" dirty="0" err="1"/>
              <a:t>to</a:t>
            </a:r>
            <a:r>
              <a:rPr lang="es-ES" sz="1600" dirty="0"/>
              <a:t> </a:t>
            </a:r>
            <a:r>
              <a:rPr lang="es-ES" sz="1600" dirty="0" err="1"/>
              <a:t>obtain</a:t>
            </a:r>
            <a:r>
              <a:rPr lang="es-ES" sz="1600" dirty="0"/>
              <a:t> </a:t>
            </a:r>
            <a:r>
              <a:rPr lang="es-ES" sz="1600" dirty="0" err="1"/>
              <a:t>cell</a:t>
            </a:r>
            <a:r>
              <a:rPr lang="es-ES" sz="1600" dirty="0"/>
              <a:t> </a:t>
            </a:r>
            <a:r>
              <a:rPr lang="es-ES" sz="1600" dirty="0" err="1"/>
              <a:t>energy</a:t>
            </a:r>
            <a:r>
              <a:rPr lang="es-ES" sz="1600" dirty="0"/>
              <a:t> </a:t>
            </a:r>
            <a:r>
              <a:rPr lang="es-ES" sz="1600" dirty="0" err="1"/>
              <a:t>depositions</a:t>
            </a:r>
            <a:endParaRPr lang="es-ES" sz="1600" dirty="0"/>
          </a:p>
          <a:p>
            <a:pPr lvl="1"/>
            <a:r>
              <a:rPr lang="es-ES" sz="1600" dirty="0" err="1"/>
              <a:t>Provides</a:t>
            </a:r>
            <a:r>
              <a:rPr lang="es-ES" sz="1600" dirty="0"/>
              <a:t> digital </a:t>
            </a:r>
            <a:r>
              <a:rPr lang="es-ES" sz="1600" b="1" dirty="0" err="1"/>
              <a:t>trigger</a:t>
            </a:r>
            <a:r>
              <a:rPr lang="es-ES" sz="1600" b="1" dirty="0"/>
              <a:t> primitives </a:t>
            </a:r>
            <a:r>
              <a:rPr lang="es-ES" sz="1600" dirty="0" err="1"/>
              <a:t>to</a:t>
            </a:r>
            <a:r>
              <a:rPr lang="es-ES" sz="1600" dirty="0"/>
              <a:t> </a:t>
            </a:r>
            <a:r>
              <a:rPr lang="es-ES" sz="1600" dirty="0" err="1"/>
              <a:t>Level</a:t>
            </a:r>
            <a:r>
              <a:rPr lang="es-ES" sz="1600" dirty="0"/>
              <a:t> 0 </a:t>
            </a:r>
            <a:r>
              <a:rPr lang="es-ES" sz="1600" dirty="0" err="1"/>
              <a:t>Trigger</a:t>
            </a:r>
            <a:r>
              <a:rPr lang="es-ES" sz="1600" dirty="0"/>
              <a:t> </a:t>
            </a:r>
            <a:r>
              <a:rPr lang="es-ES" sz="1600" dirty="0" err="1"/>
              <a:t>Systems</a:t>
            </a:r>
            <a:endParaRPr lang="es-ES" sz="1600" dirty="0"/>
          </a:p>
          <a:p>
            <a:pPr lvl="1"/>
            <a:r>
              <a:rPr lang="es-ES" sz="1600" b="1" dirty="0" err="1"/>
              <a:t>Readout</a:t>
            </a:r>
            <a:r>
              <a:rPr lang="es-ES" sz="1600" dirty="0"/>
              <a:t> </a:t>
            </a:r>
            <a:r>
              <a:rPr lang="es-ES" sz="1600" dirty="0" err="1"/>
              <a:t>events</a:t>
            </a:r>
            <a:r>
              <a:rPr lang="es-ES" sz="1600" dirty="0"/>
              <a:t> after L0 </a:t>
            </a:r>
            <a:r>
              <a:rPr lang="es-ES" sz="1600" dirty="0" err="1"/>
              <a:t>Acceptance</a:t>
            </a:r>
            <a:r>
              <a:rPr lang="es-ES" sz="1600" dirty="0"/>
              <a:t> </a:t>
            </a:r>
          </a:p>
          <a:p>
            <a:pPr lvl="1"/>
            <a:r>
              <a:rPr lang="es-ES" sz="1600" b="1" dirty="0"/>
              <a:t>LHC </a:t>
            </a:r>
            <a:r>
              <a:rPr lang="es-ES" sz="1600" b="1" dirty="0" err="1"/>
              <a:t>clock</a:t>
            </a:r>
            <a:r>
              <a:rPr lang="es-ES" sz="1600" b="1" dirty="0"/>
              <a:t> and control </a:t>
            </a:r>
            <a:r>
              <a:rPr lang="es-ES" sz="1600" b="1" dirty="0" err="1"/>
              <a:t>commands</a:t>
            </a:r>
            <a:r>
              <a:rPr lang="es-ES" sz="1600" b="1" dirty="0"/>
              <a:t> </a:t>
            </a:r>
            <a:r>
              <a:rPr lang="es-ES" sz="1600" dirty="0" err="1"/>
              <a:t>transmitted</a:t>
            </a:r>
            <a:r>
              <a:rPr lang="es-ES" sz="1600" dirty="0"/>
              <a:t> </a:t>
            </a:r>
            <a:r>
              <a:rPr lang="es-ES" sz="1600" dirty="0" err="1"/>
              <a:t>to</a:t>
            </a:r>
            <a:r>
              <a:rPr lang="es-ES" sz="1600" dirty="0"/>
              <a:t> </a:t>
            </a:r>
            <a:r>
              <a:rPr lang="es-ES" sz="1600" dirty="0" err="1"/>
              <a:t>on</a:t>
            </a:r>
            <a:r>
              <a:rPr lang="es-ES" sz="1600" dirty="0"/>
              <a:t>-detector </a:t>
            </a:r>
            <a:r>
              <a:rPr lang="es-ES" sz="1600" dirty="0" err="1"/>
              <a:t>electronics</a:t>
            </a:r>
            <a:endParaRPr lang="es-ES" sz="1600" dirty="0"/>
          </a:p>
          <a:p>
            <a:r>
              <a:rPr lang="es-ES" sz="1800" dirty="0" err="1"/>
              <a:t>Redundancy</a:t>
            </a:r>
            <a:r>
              <a:rPr lang="es-ES" sz="1800" dirty="0"/>
              <a:t> in data links and </a:t>
            </a:r>
            <a:r>
              <a:rPr lang="es-ES" sz="1800" dirty="0" err="1"/>
              <a:t>power</a:t>
            </a:r>
            <a:r>
              <a:rPr lang="es-ES" sz="1800" dirty="0"/>
              <a:t> </a:t>
            </a:r>
            <a:r>
              <a:rPr lang="es-ES" sz="1800" dirty="0" err="1"/>
              <a:t>distribution</a:t>
            </a:r>
            <a:r>
              <a:rPr lang="es-ES" sz="1800" dirty="0"/>
              <a:t> </a:t>
            </a:r>
            <a:r>
              <a:rPr lang="es-ES" sz="1800" dirty="0" err="1"/>
              <a:t>for</a:t>
            </a:r>
            <a:r>
              <a:rPr lang="es-ES" sz="1800" dirty="0"/>
              <a:t> </a:t>
            </a:r>
            <a:r>
              <a:rPr lang="es-ES" sz="1800" b="1" dirty="0" err="1"/>
              <a:t>improved</a:t>
            </a:r>
            <a:r>
              <a:rPr lang="es-ES" sz="1800" b="1" dirty="0"/>
              <a:t> </a:t>
            </a:r>
            <a:r>
              <a:rPr lang="es-ES" sz="1800" b="1" dirty="0" err="1"/>
              <a:t>system</a:t>
            </a:r>
            <a:r>
              <a:rPr lang="es-ES" sz="1800" b="1" dirty="0"/>
              <a:t> </a:t>
            </a:r>
            <a:r>
              <a:rPr lang="es-ES" sz="1800" b="1" dirty="0" err="1"/>
              <a:t>reliability</a:t>
            </a:r>
            <a:endParaRPr lang="es-ES" sz="1800" b="1" dirty="0"/>
          </a:p>
          <a:p>
            <a:endParaRPr lang="es-ES" sz="1800" dirty="0"/>
          </a:p>
        </p:txBody>
      </p:sp>
      <p:sp>
        <p:nvSpPr>
          <p:cNvPr id="3" name="CuadroTexto 2">
            <a:extLst>
              <a:ext uri="{FF2B5EF4-FFF2-40B4-BE49-F238E27FC236}">
                <a16:creationId xmlns:a16="http://schemas.microsoft.com/office/drawing/2014/main" id="{631EA8F3-CCAF-ED86-275B-E173C7F82EEB}"/>
              </a:ext>
            </a:extLst>
          </p:cNvPr>
          <p:cNvSpPr txBox="1"/>
          <p:nvPr/>
        </p:nvSpPr>
        <p:spPr>
          <a:xfrm>
            <a:off x="10416480" y="4581128"/>
            <a:ext cx="1368152" cy="338554"/>
          </a:xfrm>
          <a:prstGeom prst="rect">
            <a:avLst/>
          </a:prstGeom>
          <a:noFill/>
        </p:spPr>
        <p:txBody>
          <a:bodyPr wrap="square" rtlCol="0">
            <a:spAutoFit/>
          </a:bodyPr>
          <a:lstStyle/>
          <a:p>
            <a:r>
              <a:rPr lang="es-ES_tradnl" sz="1600" b="1" dirty="0">
                <a:solidFill>
                  <a:srgbClr val="C00000"/>
                </a:solidFill>
              </a:rPr>
              <a:t>Mini-</a:t>
            </a:r>
            <a:r>
              <a:rPr lang="es-ES_tradnl" sz="1600" b="1" dirty="0" err="1">
                <a:solidFill>
                  <a:srgbClr val="C00000"/>
                </a:solidFill>
              </a:rPr>
              <a:t>Drawer</a:t>
            </a:r>
            <a:endParaRPr lang="es-ES_tradnl" sz="1600" b="1" dirty="0">
              <a:solidFill>
                <a:srgbClr val="C00000"/>
              </a:solidFill>
            </a:endParaRPr>
          </a:p>
        </p:txBody>
      </p:sp>
      <p:pic>
        <p:nvPicPr>
          <p:cNvPr id="9" name="Imagen 8">
            <a:extLst>
              <a:ext uri="{FF2B5EF4-FFF2-40B4-BE49-F238E27FC236}">
                <a16:creationId xmlns:a16="http://schemas.microsoft.com/office/drawing/2014/main" id="{6C2530DD-CBC2-4FDA-A741-2319A44168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39377" y="1037199"/>
            <a:ext cx="897678" cy="852056"/>
          </a:xfrm>
          <a:prstGeom prst="rect">
            <a:avLst/>
          </a:prstGeom>
        </p:spPr>
      </p:pic>
    </p:spTree>
    <p:extLst>
      <p:ext uri="{BB962C8B-B14F-4D97-AF65-F5344CB8AC3E}">
        <p14:creationId xmlns:p14="http://schemas.microsoft.com/office/powerpoint/2010/main" val="1051899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8ABF7-8E2B-F0EB-7889-FE53DA862091}"/>
            </a:ext>
          </a:extLst>
        </p:cNvPr>
        <p:cNvGrpSpPr/>
        <p:nvPr/>
      </p:nvGrpSpPr>
      <p:grpSpPr>
        <a:xfrm>
          <a:off x="0" y="0"/>
          <a:ext cx="0" cy="0"/>
          <a:chOff x="0" y="0"/>
          <a:chExt cx="0" cy="0"/>
        </a:xfrm>
      </p:grpSpPr>
      <p:grpSp>
        <p:nvGrpSpPr>
          <p:cNvPr id="14" name="Grupo 13">
            <a:extLst>
              <a:ext uri="{FF2B5EF4-FFF2-40B4-BE49-F238E27FC236}">
                <a16:creationId xmlns:a16="http://schemas.microsoft.com/office/drawing/2014/main" id="{FFA7050C-2477-4E68-989C-BCD7892B13F2}"/>
              </a:ext>
            </a:extLst>
          </p:cNvPr>
          <p:cNvGrpSpPr/>
          <p:nvPr/>
        </p:nvGrpSpPr>
        <p:grpSpPr>
          <a:xfrm>
            <a:off x="5751463" y="979330"/>
            <a:ext cx="5221651" cy="1738870"/>
            <a:chOff x="6345769" y="27200"/>
            <a:chExt cx="5221651" cy="1738870"/>
          </a:xfrm>
        </p:grpSpPr>
        <p:pic>
          <p:nvPicPr>
            <p:cNvPr id="15" name="Marcador de contenido 7">
              <a:extLst>
                <a:ext uri="{FF2B5EF4-FFF2-40B4-BE49-F238E27FC236}">
                  <a16:creationId xmlns:a16="http://schemas.microsoft.com/office/drawing/2014/main" id="{B8052646-EF6E-458A-BBDA-942D095761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5769" y="27200"/>
              <a:ext cx="5221651" cy="1738870"/>
            </a:xfrm>
            <a:prstGeom prst="rect">
              <a:avLst/>
            </a:prstGeom>
          </p:spPr>
        </p:pic>
        <p:sp>
          <p:nvSpPr>
            <p:cNvPr id="17" name="Rectángulo 16">
              <a:extLst>
                <a:ext uri="{FF2B5EF4-FFF2-40B4-BE49-F238E27FC236}">
                  <a16:creationId xmlns:a16="http://schemas.microsoft.com/office/drawing/2014/main" id="{AD0E1CED-07E4-463A-9D45-714B7B3732D4}"/>
                </a:ext>
              </a:extLst>
            </p:cNvPr>
            <p:cNvSpPr/>
            <p:nvPr/>
          </p:nvSpPr>
          <p:spPr>
            <a:xfrm>
              <a:off x="6345769" y="27200"/>
              <a:ext cx="2789696" cy="1363564"/>
            </a:xfrm>
            <a:prstGeom prst="rect">
              <a:avLst/>
            </a:prstGeom>
            <a:solidFill>
              <a:schemeClr val="bg1">
                <a:alpha val="830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sp>
        <p:nvSpPr>
          <p:cNvPr id="3" name="Marcador de contenido 2">
            <a:extLst>
              <a:ext uri="{FF2B5EF4-FFF2-40B4-BE49-F238E27FC236}">
                <a16:creationId xmlns:a16="http://schemas.microsoft.com/office/drawing/2014/main" id="{FF4CFD1F-B678-4FA4-B082-3BAC54D142AE}"/>
              </a:ext>
            </a:extLst>
          </p:cNvPr>
          <p:cNvSpPr>
            <a:spLocks noGrp="1"/>
          </p:cNvSpPr>
          <p:nvPr>
            <p:ph sz="half" idx="2"/>
          </p:nvPr>
        </p:nvSpPr>
        <p:spPr>
          <a:xfrm>
            <a:off x="407368" y="979330"/>
            <a:ext cx="5344095" cy="5580000"/>
          </a:xfrm>
        </p:spPr>
        <p:txBody>
          <a:bodyPr>
            <a:normAutofit/>
          </a:bodyPr>
          <a:lstStyle/>
          <a:p>
            <a:r>
              <a:rPr lang="en-US" sz="2000" dirty="0" err="1"/>
              <a:t>PreProcessor</a:t>
            </a:r>
            <a:r>
              <a:rPr lang="en-US" sz="2000" dirty="0"/>
              <a:t> (</a:t>
            </a:r>
            <a:r>
              <a:rPr lang="en-US" sz="2000" dirty="0" err="1"/>
              <a:t>PPr</a:t>
            </a:r>
            <a:r>
              <a:rPr lang="en-US" sz="2000" dirty="0"/>
              <a:t>) : </a:t>
            </a:r>
            <a:r>
              <a:rPr lang="en-US" sz="2000" b="1" dirty="0"/>
              <a:t>interface</a:t>
            </a:r>
            <a:r>
              <a:rPr lang="en-US" sz="2000" dirty="0"/>
              <a:t> between the on-detector electronics and the ATLAS Global DCS, DAQ &amp; Trigger systems</a:t>
            </a:r>
          </a:p>
          <a:p>
            <a:r>
              <a:rPr lang="en-US" sz="2000" b="1" dirty="0"/>
              <a:t>Signal reconstruction </a:t>
            </a:r>
            <a:r>
              <a:rPr lang="en-US" sz="2000" dirty="0"/>
              <a:t>(trigger and DAQ), </a:t>
            </a:r>
            <a:r>
              <a:rPr lang="en-US" sz="2000" b="1" dirty="0"/>
              <a:t>clock distribution</a:t>
            </a:r>
            <a:r>
              <a:rPr lang="en-US" sz="2000" dirty="0"/>
              <a:t>, </a:t>
            </a:r>
            <a:r>
              <a:rPr lang="en-US" sz="2000" b="1" dirty="0"/>
              <a:t>DCS interface</a:t>
            </a:r>
            <a:r>
              <a:rPr lang="en-US" sz="2000" dirty="0"/>
              <a:t>, </a:t>
            </a:r>
            <a:r>
              <a:rPr lang="en-US" sz="2000" b="1" dirty="0"/>
              <a:t>front-end control</a:t>
            </a:r>
          </a:p>
          <a:p>
            <a:r>
              <a:rPr lang="en-US" sz="2000" dirty="0"/>
              <a:t>Modular design </a:t>
            </a:r>
          </a:p>
          <a:p>
            <a:pPr lvl="1"/>
            <a:r>
              <a:rPr lang="en-US" sz="1600" dirty="0"/>
              <a:t>ATCA Carrier</a:t>
            </a:r>
          </a:p>
          <a:p>
            <a:pPr lvl="2"/>
            <a:r>
              <a:rPr lang="en-US" sz="1600" dirty="0" err="1"/>
              <a:t>TileCoM</a:t>
            </a:r>
            <a:r>
              <a:rPr lang="en-US" sz="1600" dirty="0"/>
              <a:t> : System-on-Chip</a:t>
            </a:r>
          </a:p>
          <a:p>
            <a:pPr lvl="2"/>
            <a:r>
              <a:rPr lang="en-US" sz="1600" dirty="0"/>
              <a:t>IPMC: Health monitoring</a:t>
            </a:r>
          </a:p>
          <a:p>
            <a:pPr lvl="2"/>
            <a:r>
              <a:rPr lang="en-US" sz="1600" dirty="0"/>
              <a:t>GbE Switch : 16x1Gbe ports</a:t>
            </a:r>
          </a:p>
          <a:p>
            <a:pPr lvl="1"/>
            <a:r>
              <a:rPr lang="en-US" sz="1600" dirty="0"/>
              <a:t>Compact Processing Module(CPM): data processing</a:t>
            </a:r>
          </a:p>
          <a:p>
            <a:pPr lvl="1"/>
            <a:r>
              <a:rPr lang="en-US" sz="1600" dirty="0"/>
              <a:t>Trigger &amp; </a:t>
            </a:r>
            <a:r>
              <a:rPr lang="en-US" sz="1600" dirty="0" err="1"/>
              <a:t>DAQinterface</a:t>
            </a:r>
            <a:r>
              <a:rPr lang="en-US" sz="1600" dirty="0"/>
              <a:t>(</a:t>
            </a:r>
            <a:r>
              <a:rPr lang="en-US" sz="1600" dirty="0" err="1"/>
              <a:t>TDAQi</a:t>
            </a:r>
            <a:r>
              <a:rPr lang="en-US" sz="1600" dirty="0"/>
              <a:t>) : trigger interface</a:t>
            </a:r>
          </a:p>
          <a:p>
            <a:r>
              <a:rPr lang="en-US" sz="2000" dirty="0"/>
              <a:t>Final designs approved</a:t>
            </a:r>
          </a:p>
          <a:p>
            <a:pPr lvl="1"/>
            <a:r>
              <a:rPr lang="en-US" sz="1600" dirty="0"/>
              <a:t>Now </a:t>
            </a:r>
            <a:r>
              <a:rPr lang="en-US" sz="1600" dirty="0" err="1"/>
              <a:t>PreProduction</a:t>
            </a:r>
            <a:endParaRPr lang="es-ES" sz="1800" dirty="0"/>
          </a:p>
        </p:txBody>
      </p:sp>
      <p:sp>
        <p:nvSpPr>
          <p:cNvPr id="2" name="Título 1">
            <a:extLst>
              <a:ext uri="{FF2B5EF4-FFF2-40B4-BE49-F238E27FC236}">
                <a16:creationId xmlns:a16="http://schemas.microsoft.com/office/drawing/2014/main" id="{CC46AA72-CBD5-D1B5-DFBA-D0A8AB10FD66}"/>
              </a:ext>
            </a:extLst>
          </p:cNvPr>
          <p:cNvSpPr>
            <a:spLocks noGrp="1"/>
          </p:cNvSpPr>
          <p:nvPr>
            <p:ph type="title"/>
          </p:nvPr>
        </p:nvSpPr>
        <p:spPr/>
        <p:txBody>
          <a:bodyPr/>
          <a:lstStyle/>
          <a:p>
            <a:r>
              <a:rPr lang="en-US" noProof="0" dirty="0"/>
              <a:t>Off-Detector Electronics</a:t>
            </a:r>
          </a:p>
        </p:txBody>
      </p:sp>
      <p:pic>
        <p:nvPicPr>
          <p:cNvPr id="16" name="Imagen 15">
            <a:extLst>
              <a:ext uri="{FF2B5EF4-FFF2-40B4-BE49-F238E27FC236}">
                <a16:creationId xmlns:a16="http://schemas.microsoft.com/office/drawing/2014/main" id="{54778AED-3228-62B4-CEF8-92941871A08A}"/>
              </a:ext>
            </a:extLst>
          </p:cNvPr>
          <p:cNvPicPr>
            <a:picLocks noChangeAspect="1"/>
          </p:cNvPicPr>
          <p:nvPr/>
        </p:nvPicPr>
        <p:blipFill>
          <a:blip r:embed="rId3"/>
          <a:stretch>
            <a:fillRect/>
          </a:stretch>
        </p:blipFill>
        <p:spPr>
          <a:xfrm>
            <a:off x="5375920" y="2728091"/>
            <a:ext cx="6774227" cy="3661915"/>
          </a:xfrm>
          <a:prstGeom prst="rect">
            <a:avLst/>
          </a:prstGeom>
        </p:spPr>
      </p:pic>
      <p:sp>
        <p:nvSpPr>
          <p:cNvPr id="10" name="CuadroTexto 9">
            <a:extLst>
              <a:ext uri="{FF2B5EF4-FFF2-40B4-BE49-F238E27FC236}">
                <a16:creationId xmlns:a16="http://schemas.microsoft.com/office/drawing/2014/main" id="{7E6B780F-9A87-4E23-8551-BFD66B18EE79}"/>
              </a:ext>
            </a:extLst>
          </p:cNvPr>
          <p:cNvSpPr txBox="1"/>
          <p:nvPr/>
        </p:nvSpPr>
        <p:spPr>
          <a:xfrm>
            <a:off x="609601" y="1065674"/>
            <a:ext cx="4185433" cy="4904717"/>
          </a:xfrm>
          <a:prstGeom prst="rect">
            <a:avLst/>
          </a:prstGeom>
        </p:spPr>
        <p:txBody>
          <a:bodyPr vert="horz" lIns="109728" tIns="54864" rIns="109728" bIns="54864" rtlCol="0">
            <a:normAutofit/>
          </a:bodyPr>
          <a:lstStyle>
            <a:lvl1pPr marL="171450" indent="-171450" defTabSz="685800">
              <a:lnSpc>
                <a:spcPct val="90000"/>
              </a:lnSpc>
              <a:spcBef>
                <a:spcPts val="750"/>
              </a:spcBef>
              <a:buFont typeface="Arial" panose="020B0604020202020204" pitchFamily="34" charset="0"/>
              <a:buChar char="•"/>
              <a:defRPr lang="es-ES" sz="2800">
                <a:solidFill>
                  <a:srgbClr val="002D44"/>
                </a:solidFill>
                <a:latin typeface="Cordia New" panose="020B0304020202020204" pitchFamily="34" charset="-34"/>
                <a:cs typeface="Cordia New" panose="020B0304020202020204" pitchFamily="34" charset="-34"/>
              </a:defRPr>
            </a:lvl1pPr>
            <a:lvl2pPr marL="514350" lvl="1" indent="-171450" defTabSz="685800">
              <a:lnSpc>
                <a:spcPct val="90000"/>
              </a:lnSpc>
              <a:spcBef>
                <a:spcPts val="375"/>
              </a:spcBef>
              <a:buFont typeface="Courier New" panose="02070309020205020404" pitchFamily="49" charset="0"/>
              <a:buChar char="o"/>
              <a:defRPr lang="es-ES" sz="2200">
                <a:solidFill>
                  <a:srgbClr val="A01F35"/>
                </a:solidFill>
                <a:latin typeface="Cordia New" panose="020B0304020202020204" pitchFamily="34" charset="-34"/>
                <a:cs typeface="Cordia New" panose="020B0304020202020204" pitchFamily="34" charset="-34"/>
              </a:defRPr>
            </a:lvl2pPr>
            <a:lvl3pPr marL="857250" indent="-171450" defTabSz="685800">
              <a:lnSpc>
                <a:spcPct val="90000"/>
              </a:lnSpc>
              <a:spcBef>
                <a:spcPts val="375"/>
              </a:spcBef>
              <a:buFont typeface="Courier New" panose="02070309020205020404" pitchFamily="49" charset="0"/>
              <a:buChar char="o"/>
              <a:defRPr lang="en-US" dirty="0">
                <a:solidFill>
                  <a:srgbClr val="002D44"/>
                </a:solidFill>
                <a:latin typeface="Cordia New" panose="020B0304020202020204" pitchFamily="34" charset="-34"/>
                <a:cs typeface="Cordia New" panose="020B0304020202020204" pitchFamily="34" charset="-34"/>
              </a:defRPr>
            </a:lvl3pPr>
            <a:lvl4pPr marL="857250" indent="-171450" defTabSz="685800">
              <a:lnSpc>
                <a:spcPct val="90000"/>
              </a:lnSpc>
              <a:spcBef>
                <a:spcPts val="375"/>
              </a:spcBef>
              <a:buFont typeface="Arial" panose="020B0604020202020204" pitchFamily="34" charset="0"/>
              <a:buChar char="•"/>
              <a:defRPr lang="en-US" sz="1350" dirty="0">
                <a:solidFill>
                  <a:srgbClr val="002D44"/>
                </a:solidFill>
                <a:latin typeface="Cordia New" panose="020B0304020202020204" pitchFamily="34" charset="-34"/>
                <a:cs typeface="Cordia New" panose="020B0304020202020204" pitchFamily="34" charset="-34"/>
              </a:defRPr>
            </a:lvl4pPr>
            <a:lvl5pPr marL="857250" indent="-171450" defTabSz="685800">
              <a:lnSpc>
                <a:spcPct val="90000"/>
              </a:lnSpc>
              <a:spcBef>
                <a:spcPts val="375"/>
              </a:spcBef>
              <a:buFont typeface="Arial" panose="020B0604020202020204" pitchFamily="34" charset="0"/>
              <a:buChar char="•"/>
              <a:defRPr lang="en-US" sz="1350" dirty="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endParaRPr lang="en-US" sz="1680" dirty="0"/>
          </a:p>
        </p:txBody>
      </p:sp>
      <p:sp>
        <p:nvSpPr>
          <p:cNvPr id="19" name="Marcador de pie de página 5">
            <a:extLst>
              <a:ext uri="{FF2B5EF4-FFF2-40B4-BE49-F238E27FC236}">
                <a16:creationId xmlns:a16="http://schemas.microsoft.com/office/drawing/2014/main" id="{95C6B4DB-6367-4AAC-85A6-926ADDFEE0EA}"/>
              </a:ext>
            </a:extLst>
          </p:cNvPr>
          <p:cNvSpPr txBox="1">
            <a:spLocks/>
          </p:cNvSpPr>
          <p:nvPr/>
        </p:nvSpPr>
        <p:spPr>
          <a:xfrm>
            <a:off x="5151076" y="6392656"/>
            <a:ext cx="6871766" cy="363537"/>
          </a:xfr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C00000"/>
                </a:solidFill>
              </a:rPr>
              <a:t>Upgrade of ATLAS Tile Hadronic Calorimeter for HL-LHC</a:t>
            </a:r>
          </a:p>
        </p:txBody>
      </p:sp>
      <p:pic>
        <p:nvPicPr>
          <p:cNvPr id="11" name="Imagen 10">
            <a:extLst>
              <a:ext uri="{FF2B5EF4-FFF2-40B4-BE49-F238E27FC236}">
                <a16:creationId xmlns:a16="http://schemas.microsoft.com/office/drawing/2014/main" id="{3C31B1CD-D43C-46BF-AAC6-0238763211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39377" y="1037199"/>
            <a:ext cx="897678" cy="852056"/>
          </a:xfrm>
          <a:prstGeom prst="rect">
            <a:avLst/>
          </a:prstGeom>
        </p:spPr>
      </p:pic>
    </p:spTree>
    <p:extLst>
      <p:ext uri="{BB962C8B-B14F-4D97-AF65-F5344CB8AC3E}">
        <p14:creationId xmlns:p14="http://schemas.microsoft.com/office/powerpoint/2010/main" val="2493670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8ABF7-8E2B-F0EB-7889-FE53DA86209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C46AA72-CBD5-D1B5-DFBA-D0A8AB10FD66}"/>
              </a:ext>
            </a:extLst>
          </p:cNvPr>
          <p:cNvSpPr>
            <a:spLocks noGrp="1"/>
          </p:cNvSpPr>
          <p:nvPr>
            <p:ph type="title"/>
          </p:nvPr>
        </p:nvSpPr>
        <p:spPr>
          <a:xfrm>
            <a:off x="174080" y="129832"/>
            <a:ext cx="10515600" cy="649055"/>
          </a:xfrm>
        </p:spPr>
        <p:txBody>
          <a:bodyPr/>
          <a:lstStyle/>
          <a:p>
            <a:r>
              <a:rPr lang="en-US" noProof="0" dirty="0"/>
              <a:t>Off-Detector Electronics</a:t>
            </a:r>
          </a:p>
        </p:txBody>
      </p:sp>
      <p:pic>
        <p:nvPicPr>
          <p:cNvPr id="3" name="Marcador de contenido 8" descr="Interfaz de usuario gráfica&#10;&#10;El contenido generado por IA puede ser incorrecto.">
            <a:extLst>
              <a:ext uri="{FF2B5EF4-FFF2-40B4-BE49-F238E27FC236}">
                <a16:creationId xmlns:a16="http://schemas.microsoft.com/office/drawing/2014/main" id="{CE3414B4-BBAB-36C8-3AA2-905B26DC6DE2}"/>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4512292" y="1235201"/>
            <a:ext cx="4622800" cy="5173662"/>
          </a:xfrm>
        </p:spPr>
      </p:pic>
      <p:pic>
        <p:nvPicPr>
          <p:cNvPr id="10" name="Imagen 9" descr="Un circuito electrónico&#10;&#10;El contenido generado por IA puede ser incorrecto.">
            <a:extLst>
              <a:ext uri="{FF2B5EF4-FFF2-40B4-BE49-F238E27FC236}">
                <a16:creationId xmlns:a16="http://schemas.microsoft.com/office/drawing/2014/main" id="{09BFF524-DB86-991E-8E7A-E490B42B00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080" y="2793154"/>
            <a:ext cx="5467092" cy="1831059"/>
          </a:xfrm>
          <a:prstGeom prst="rect">
            <a:avLst/>
          </a:prstGeom>
        </p:spPr>
      </p:pic>
      <p:pic>
        <p:nvPicPr>
          <p:cNvPr id="14" name="Imagen 13">
            <a:extLst>
              <a:ext uri="{FF2B5EF4-FFF2-40B4-BE49-F238E27FC236}">
                <a16:creationId xmlns:a16="http://schemas.microsoft.com/office/drawing/2014/main" id="{DE858662-FAEE-550A-FFC8-016E21EBB9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35092" y="1264207"/>
            <a:ext cx="2016225" cy="5144656"/>
          </a:xfrm>
          <a:prstGeom prst="rect">
            <a:avLst/>
          </a:prstGeom>
        </p:spPr>
      </p:pic>
      <p:sp>
        <p:nvSpPr>
          <p:cNvPr id="15" name="CuadroTexto 14">
            <a:extLst>
              <a:ext uri="{FF2B5EF4-FFF2-40B4-BE49-F238E27FC236}">
                <a16:creationId xmlns:a16="http://schemas.microsoft.com/office/drawing/2014/main" id="{3357EC83-B3A4-3803-A826-FB24ABE4D497}"/>
              </a:ext>
            </a:extLst>
          </p:cNvPr>
          <p:cNvSpPr txBox="1"/>
          <p:nvPr/>
        </p:nvSpPr>
        <p:spPr>
          <a:xfrm>
            <a:off x="6024304" y="1010654"/>
            <a:ext cx="1793315" cy="369332"/>
          </a:xfrm>
          <a:prstGeom prst="rect">
            <a:avLst/>
          </a:prstGeom>
          <a:noFill/>
        </p:spPr>
        <p:txBody>
          <a:bodyPr wrap="square" rtlCol="0">
            <a:spAutoFit/>
          </a:bodyPr>
          <a:lstStyle/>
          <a:p>
            <a:r>
              <a:rPr lang="es-ES_tradnl" b="1" dirty="0">
                <a:solidFill>
                  <a:srgbClr val="C00000"/>
                </a:solidFill>
                <a:latin typeface="Arial Nova" panose="020B0504020202020204" pitchFamily="34" charset="0"/>
              </a:rPr>
              <a:t>ATCA Carrier</a:t>
            </a:r>
          </a:p>
        </p:txBody>
      </p:sp>
      <p:sp>
        <p:nvSpPr>
          <p:cNvPr id="17" name="CuadroTexto 16">
            <a:extLst>
              <a:ext uri="{FF2B5EF4-FFF2-40B4-BE49-F238E27FC236}">
                <a16:creationId xmlns:a16="http://schemas.microsoft.com/office/drawing/2014/main" id="{B2260AEA-DFE3-0C4B-3C4A-0B9B688655A2}"/>
              </a:ext>
            </a:extLst>
          </p:cNvPr>
          <p:cNvSpPr txBox="1"/>
          <p:nvPr/>
        </p:nvSpPr>
        <p:spPr>
          <a:xfrm>
            <a:off x="9521106" y="1037199"/>
            <a:ext cx="1793315" cy="369332"/>
          </a:xfrm>
          <a:prstGeom prst="rect">
            <a:avLst/>
          </a:prstGeom>
          <a:noFill/>
        </p:spPr>
        <p:txBody>
          <a:bodyPr wrap="square" rtlCol="0">
            <a:spAutoFit/>
          </a:bodyPr>
          <a:lstStyle/>
          <a:p>
            <a:r>
              <a:rPr lang="es-ES_tradnl" b="1" dirty="0" err="1">
                <a:solidFill>
                  <a:srgbClr val="C00000"/>
                </a:solidFill>
                <a:latin typeface="Arial Nova" panose="020B0504020202020204" pitchFamily="34" charset="0"/>
              </a:rPr>
              <a:t>TDAQi</a:t>
            </a:r>
            <a:endParaRPr lang="es-ES_tradnl" b="1" dirty="0">
              <a:solidFill>
                <a:srgbClr val="C00000"/>
              </a:solidFill>
              <a:latin typeface="Arial Nova" panose="020B0504020202020204" pitchFamily="34" charset="0"/>
            </a:endParaRPr>
          </a:p>
        </p:txBody>
      </p:sp>
      <p:sp>
        <p:nvSpPr>
          <p:cNvPr id="18" name="CuadroTexto 17">
            <a:extLst>
              <a:ext uri="{FF2B5EF4-FFF2-40B4-BE49-F238E27FC236}">
                <a16:creationId xmlns:a16="http://schemas.microsoft.com/office/drawing/2014/main" id="{E08FD3AE-11B1-36B7-159E-3118FD3DBA45}"/>
              </a:ext>
            </a:extLst>
          </p:cNvPr>
          <p:cNvSpPr txBox="1"/>
          <p:nvPr/>
        </p:nvSpPr>
        <p:spPr>
          <a:xfrm>
            <a:off x="2453455" y="2348880"/>
            <a:ext cx="1793315" cy="369332"/>
          </a:xfrm>
          <a:prstGeom prst="rect">
            <a:avLst/>
          </a:prstGeom>
          <a:noFill/>
        </p:spPr>
        <p:txBody>
          <a:bodyPr wrap="square" rtlCol="0">
            <a:spAutoFit/>
          </a:bodyPr>
          <a:lstStyle/>
          <a:p>
            <a:r>
              <a:rPr lang="es-ES_tradnl" b="1" dirty="0">
                <a:solidFill>
                  <a:srgbClr val="C00000"/>
                </a:solidFill>
                <a:latin typeface="Arial Nova" panose="020B0504020202020204" pitchFamily="34" charset="0"/>
              </a:rPr>
              <a:t>CPM</a:t>
            </a:r>
          </a:p>
        </p:txBody>
      </p:sp>
      <p:sp>
        <p:nvSpPr>
          <p:cNvPr id="19" name="Marcador de pie de página 5">
            <a:extLst>
              <a:ext uri="{FF2B5EF4-FFF2-40B4-BE49-F238E27FC236}">
                <a16:creationId xmlns:a16="http://schemas.microsoft.com/office/drawing/2014/main" id="{B58845DA-2A6C-4756-9240-0EE96ED25ADC}"/>
              </a:ext>
            </a:extLst>
          </p:cNvPr>
          <p:cNvSpPr txBox="1">
            <a:spLocks/>
          </p:cNvSpPr>
          <p:nvPr/>
        </p:nvSpPr>
        <p:spPr>
          <a:xfrm>
            <a:off x="2415840" y="6448744"/>
            <a:ext cx="8368431" cy="363537"/>
          </a:xfr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C00000"/>
                </a:solidFill>
                <a:latin typeface="Arial Nova" panose="020B0504020202020204" pitchFamily="34" charset="0"/>
              </a:rPr>
              <a:t>Upgrade of ATLAS Tile Hadronic Calorimeter for HL-LHC</a:t>
            </a:r>
          </a:p>
        </p:txBody>
      </p:sp>
      <p:pic>
        <p:nvPicPr>
          <p:cNvPr id="11" name="Imagen 10">
            <a:extLst>
              <a:ext uri="{FF2B5EF4-FFF2-40B4-BE49-F238E27FC236}">
                <a16:creationId xmlns:a16="http://schemas.microsoft.com/office/drawing/2014/main" id="{F776502F-ADF9-4FDC-A7DF-A32B31C6C3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39377" y="1037199"/>
            <a:ext cx="897678" cy="852056"/>
          </a:xfrm>
          <a:prstGeom prst="rect">
            <a:avLst/>
          </a:prstGeom>
        </p:spPr>
      </p:pic>
    </p:spTree>
    <p:extLst>
      <p:ext uri="{BB962C8B-B14F-4D97-AF65-F5344CB8AC3E}">
        <p14:creationId xmlns:p14="http://schemas.microsoft.com/office/powerpoint/2010/main" val="2117149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6A7D31-F4BF-48EB-86C4-70AF41A0FE33}"/>
              </a:ext>
            </a:extLst>
          </p:cNvPr>
          <p:cNvSpPr>
            <a:spLocks noGrp="1"/>
          </p:cNvSpPr>
          <p:nvPr>
            <p:ph type="title"/>
          </p:nvPr>
        </p:nvSpPr>
        <p:spPr>
          <a:xfrm>
            <a:off x="174080" y="129832"/>
            <a:ext cx="10515600" cy="649055"/>
          </a:xfrm>
        </p:spPr>
        <p:txBody>
          <a:bodyPr>
            <a:normAutofit fontScale="90000"/>
          </a:bodyPr>
          <a:lstStyle/>
          <a:p>
            <a:r>
              <a:rPr lang="en-US" dirty="0" err="1"/>
              <a:t>LHCb</a:t>
            </a:r>
            <a:endParaRPr lang="en-US" dirty="0"/>
          </a:p>
        </p:txBody>
      </p:sp>
      <p:pic>
        <p:nvPicPr>
          <p:cNvPr id="53" name="Imagen 52">
            <a:extLst>
              <a:ext uri="{FF2B5EF4-FFF2-40B4-BE49-F238E27FC236}">
                <a16:creationId xmlns:a16="http://schemas.microsoft.com/office/drawing/2014/main" id="{1CD1797D-BF45-43C4-A897-4D93939C2A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59999" y="4847484"/>
            <a:ext cx="1786688" cy="1461835"/>
          </a:xfrm>
          <a:prstGeom prst="rect">
            <a:avLst/>
          </a:prstGeom>
        </p:spPr>
      </p:pic>
      <p:pic>
        <p:nvPicPr>
          <p:cNvPr id="54" name="Imagen 53">
            <a:extLst>
              <a:ext uri="{FF2B5EF4-FFF2-40B4-BE49-F238E27FC236}">
                <a16:creationId xmlns:a16="http://schemas.microsoft.com/office/drawing/2014/main" id="{D5563E34-D8C1-4990-BADE-1E3787E3D2FC}"/>
              </a:ext>
            </a:extLst>
          </p:cNvPr>
          <p:cNvPicPr>
            <a:picLocks noChangeAspect="1"/>
          </p:cNvPicPr>
          <p:nvPr/>
        </p:nvPicPr>
        <p:blipFill>
          <a:blip r:embed="rId3"/>
          <a:stretch>
            <a:fillRect/>
          </a:stretch>
        </p:blipFill>
        <p:spPr>
          <a:xfrm>
            <a:off x="767408" y="1484784"/>
            <a:ext cx="4736617" cy="2856617"/>
          </a:xfrm>
          <a:prstGeom prst="rect">
            <a:avLst/>
          </a:prstGeom>
        </p:spPr>
      </p:pic>
      <p:sp>
        <p:nvSpPr>
          <p:cNvPr id="128" name="Rectángulo: esquinas redondeadas 127">
            <a:extLst>
              <a:ext uri="{FF2B5EF4-FFF2-40B4-BE49-F238E27FC236}">
                <a16:creationId xmlns:a16="http://schemas.microsoft.com/office/drawing/2014/main" id="{56983CB9-98EB-4421-A7A0-518507C392DD}"/>
              </a:ext>
            </a:extLst>
          </p:cNvPr>
          <p:cNvSpPr/>
          <p:nvPr/>
        </p:nvSpPr>
        <p:spPr>
          <a:xfrm>
            <a:off x="6063580" y="1700808"/>
            <a:ext cx="2109521" cy="162212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b="1" dirty="0">
                <a:solidFill>
                  <a:schemeClr val="tx1"/>
                </a:solidFill>
              </a:rPr>
              <a:t>ECAL</a:t>
            </a:r>
          </a:p>
          <a:p>
            <a:pPr marL="285750" indent="-285750">
              <a:buFont typeface="Arial" panose="020B0604020202020204" pitchFamily="34" charset="0"/>
              <a:buChar char="•"/>
            </a:pPr>
            <a:r>
              <a:rPr lang="en-US" sz="2800" b="1" dirty="0">
                <a:solidFill>
                  <a:schemeClr val="tx1"/>
                </a:solidFill>
              </a:rPr>
              <a:t>VELO</a:t>
            </a:r>
          </a:p>
          <a:p>
            <a:pPr marL="285750" indent="-285750">
              <a:buFont typeface="Arial" panose="020B0604020202020204" pitchFamily="34" charset="0"/>
              <a:buChar char="•"/>
            </a:pPr>
            <a:r>
              <a:rPr lang="en-US" sz="2800" b="1" dirty="0" err="1">
                <a:solidFill>
                  <a:schemeClr val="tx1"/>
                </a:solidFill>
              </a:rPr>
              <a:t>SciFi</a:t>
            </a:r>
            <a:r>
              <a:rPr lang="en-US" sz="2800" b="1" dirty="0">
                <a:solidFill>
                  <a:schemeClr val="tx1"/>
                </a:solidFill>
              </a:rPr>
              <a:t>/Tk</a:t>
            </a:r>
          </a:p>
        </p:txBody>
      </p:sp>
      <p:pic>
        <p:nvPicPr>
          <p:cNvPr id="3" name="Imagen 2">
            <a:extLst>
              <a:ext uri="{FF2B5EF4-FFF2-40B4-BE49-F238E27FC236}">
                <a16:creationId xmlns:a16="http://schemas.microsoft.com/office/drawing/2014/main" id="{1A645519-B7FD-4DD4-8D97-A958A194B263}"/>
              </a:ext>
            </a:extLst>
          </p:cNvPr>
          <p:cNvPicPr>
            <a:picLocks noChangeAspect="1"/>
          </p:cNvPicPr>
          <p:nvPr/>
        </p:nvPicPr>
        <p:blipFill>
          <a:blip r:embed="rId4"/>
          <a:stretch>
            <a:fillRect/>
          </a:stretch>
        </p:blipFill>
        <p:spPr>
          <a:xfrm>
            <a:off x="9512249" y="4890080"/>
            <a:ext cx="2355254" cy="915184"/>
          </a:xfrm>
          <a:prstGeom prst="rect">
            <a:avLst/>
          </a:prstGeom>
        </p:spPr>
      </p:pic>
      <p:pic>
        <p:nvPicPr>
          <p:cNvPr id="10" name="Imagen 9">
            <a:extLst>
              <a:ext uri="{FF2B5EF4-FFF2-40B4-BE49-F238E27FC236}">
                <a16:creationId xmlns:a16="http://schemas.microsoft.com/office/drawing/2014/main" id="{E539E5F1-E0AA-457D-985E-F686855EB2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95115" y="3275402"/>
            <a:ext cx="2364757" cy="1305346"/>
          </a:xfrm>
          <a:prstGeom prst="rect">
            <a:avLst/>
          </a:prstGeom>
        </p:spPr>
      </p:pic>
      <p:pic>
        <p:nvPicPr>
          <p:cNvPr id="11" name="Imagen 10">
            <a:extLst>
              <a:ext uri="{FF2B5EF4-FFF2-40B4-BE49-F238E27FC236}">
                <a16:creationId xmlns:a16="http://schemas.microsoft.com/office/drawing/2014/main" id="{B5F5F045-7D9A-4A53-B6AC-C2618FF7AA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6972" y="4847486"/>
            <a:ext cx="1441247" cy="1367999"/>
          </a:xfrm>
          <a:prstGeom prst="rect">
            <a:avLst/>
          </a:prstGeom>
        </p:spPr>
      </p:pic>
      <p:pic>
        <p:nvPicPr>
          <p:cNvPr id="5" name="Gráfico 4">
            <a:extLst>
              <a:ext uri="{FF2B5EF4-FFF2-40B4-BE49-F238E27FC236}">
                <a16:creationId xmlns:a16="http://schemas.microsoft.com/office/drawing/2014/main" id="{221FB99E-3875-43C0-B00F-E01E1C06668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24820" y="1667709"/>
            <a:ext cx="1305346" cy="1305346"/>
          </a:xfrm>
          <a:prstGeom prst="rect">
            <a:avLst/>
          </a:prstGeom>
        </p:spPr>
      </p:pic>
      <p:pic>
        <p:nvPicPr>
          <p:cNvPr id="12" name="Imagen 11">
            <a:extLst>
              <a:ext uri="{FF2B5EF4-FFF2-40B4-BE49-F238E27FC236}">
                <a16:creationId xmlns:a16="http://schemas.microsoft.com/office/drawing/2014/main" id="{4AB8B950-1D07-42DE-A08A-0EECAACA1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7368" y="5185442"/>
            <a:ext cx="4427754" cy="1030043"/>
          </a:xfrm>
          <a:prstGeom prst="rect">
            <a:avLst/>
          </a:prstGeom>
        </p:spPr>
      </p:pic>
    </p:spTree>
    <p:extLst>
      <p:ext uri="{BB962C8B-B14F-4D97-AF65-F5344CB8AC3E}">
        <p14:creationId xmlns:p14="http://schemas.microsoft.com/office/powerpoint/2010/main" val="3131804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49D358-B414-49C1-94DF-12EF5B240345}"/>
              </a:ext>
            </a:extLst>
          </p:cNvPr>
          <p:cNvSpPr>
            <a:spLocks noGrp="1"/>
          </p:cNvSpPr>
          <p:nvPr>
            <p:ph type="title"/>
          </p:nvPr>
        </p:nvSpPr>
        <p:spPr>
          <a:xfrm>
            <a:off x="174080" y="129832"/>
            <a:ext cx="10515600" cy="649055"/>
          </a:xfrm>
        </p:spPr>
        <p:txBody>
          <a:bodyPr>
            <a:normAutofit fontScale="90000"/>
          </a:bodyPr>
          <a:lstStyle/>
          <a:p>
            <a:r>
              <a:rPr lang="en-US" dirty="0"/>
              <a:t>LHCb Upgrade II</a:t>
            </a:r>
          </a:p>
        </p:txBody>
      </p:sp>
      <p:pic>
        <p:nvPicPr>
          <p:cNvPr id="24" name="Picture 10">
            <a:extLst>
              <a:ext uri="{FF2B5EF4-FFF2-40B4-BE49-F238E27FC236}">
                <a16:creationId xmlns:a16="http://schemas.microsoft.com/office/drawing/2014/main" id="{0AC6C784-EB52-4A28-80B3-18230F642E4C}"/>
              </a:ext>
            </a:extLst>
          </p:cNvPr>
          <p:cNvPicPr>
            <a:picLocks noChangeAspect="1"/>
          </p:cNvPicPr>
          <p:nvPr/>
        </p:nvPicPr>
        <p:blipFill>
          <a:blip r:embed="rId2"/>
          <a:srcRect/>
          <a:stretch/>
        </p:blipFill>
        <p:spPr>
          <a:xfrm>
            <a:off x="1487488" y="1597361"/>
            <a:ext cx="9793152" cy="5130464"/>
          </a:xfrm>
          <a:prstGeom prst="rect">
            <a:avLst/>
          </a:prstGeom>
        </p:spPr>
      </p:pic>
      <p:sp>
        <p:nvSpPr>
          <p:cNvPr id="25" name="Rectángulo 24">
            <a:extLst>
              <a:ext uri="{FF2B5EF4-FFF2-40B4-BE49-F238E27FC236}">
                <a16:creationId xmlns:a16="http://schemas.microsoft.com/office/drawing/2014/main" id="{BC2E1EC9-03C9-4D69-A6EA-E4BA53485796}"/>
              </a:ext>
            </a:extLst>
          </p:cNvPr>
          <p:cNvSpPr/>
          <p:nvPr/>
        </p:nvSpPr>
        <p:spPr>
          <a:xfrm>
            <a:off x="1508427" y="3575491"/>
            <a:ext cx="1260000" cy="61200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ángulo 25">
            <a:extLst>
              <a:ext uri="{FF2B5EF4-FFF2-40B4-BE49-F238E27FC236}">
                <a16:creationId xmlns:a16="http://schemas.microsoft.com/office/drawing/2014/main" id="{39E7A498-0D9C-4BF7-91AA-37DFCC07C51E}"/>
              </a:ext>
            </a:extLst>
          </p:cNvPr>
          <p:cNvSpPr/>
          <p:nvPr/>
        </p:nvSpPr>
        <p:spPr>
          <a:xfrm>
            <a:off x="7803082" y="2273667"/>
            <a:ext cx="1692000" cy="57600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adroTexto 26">
            <a:extLst>
              <a:ext uri="{FF2B5EF4-FFF2-40B4-BE49-F238E27FC236}">
                <a16:creationId xmlns:a16="http://schemas.microsoft.com/office/drawing/2014/main" id="{891356E5-9C7D-44ED-AC7A-35203AA98EC8}"/>
              </a:ext>
            </a:extLst>
          </p:cNvPr>
          <p:cNvSpPr txBox="1"/>
          <p:nvPr/>
        </p:nvSpPr>
        <p:spPr>
          <a:xfrm>
            <a:off x="8643536" y="1893318"/>
            <a:ext cx="804231" cy="369332"/>
          </a:xfrm>
          <a:prstGeom prst="rect">
            <a:avLst/>
          </a:prstGeom>
          <a:noFill/>
        </p:spPr>
        <p:txBody>
          <a:bodyPr wrap="square" rtlCol="0">
            <a:spAutoFit/>
          </a:bodyPr>
          <a:lstStyle/>
          <a:p>
            <a:pPr algn="ctr"/>
            <a:r>
              <a:rPr lang="en-US" b="1" dirty="0"/>
              <a:t>ECAL</a:t>
            </a:r>
          </a:p>
        </p:txBody>
      </p:sp>
      <p:sp>
        <p:nvSpPr>
          <p:cNvPr id="28" name="CuadroTexto 27">
            <a:extLst>
              <a:ext uri="{FF2B5EF4-FFF2-40B4-BE49-F238E27FC236}">
                <a16:creationId xmlns:a16="http://schemas.microsoft.com/office/drawing/2014/main" id="{2CA27FE0-C5E8-45D8-B3B9-A11F401C6313}"/>
              </a:ext>
            </a:extLst>
          </p:cNvPr>
          <p:cNvSpPr txBox="1"/>
          <p:nvPr/>
        </p:nvSpPr>
        <p:spPr>
          <a:xfrm>
            <a:off x="1499080" y="3243714"/>
            <a:ext cx="804231" cy="369332"/>
          </a:xfrm>
          <a:prstGeom prst="rect">
            <a:avLst/>
          </a:prstGeom>
          <a:noFill/>
        </p:spPr>
        <p:txBody>
          <a:bodyPr wrap="square" rtlCol="0">
            <a:spAutoFit/>
          </a:bodyPr>
          <a:lstStyle/>
          <a:p>
            <a:pPr algn="ctr"/>
            <a:r>
              <a:rPr lang="en-US" b="1" dirty="0"/>
              <a:t>VELO</a:t>
            </a:r>
          </a:p>
        </p:txBody>
      </p:sp>
      <p:pic>
        <p:nvPicPr>
          <p:cNvPr id="11" name="Imagen 10">
            <a:extLst>
              <a:ext uri="{FF2B5EF4-FFF2-40B4-BE49-F238E27FC236}">
                <a16:creationId xmlns:a16="http://schemas.microsoft.com/office/drawing/2014/main" id="{BC5B05C9-F557-41AC-903C-6153B13503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6393" y="975924"/>
            <a:ext cx="827423" cy="676982"/>
          </a:xfrm>
          <a:prstGeom prst="rect">
            <a:avLst/>
          </a:prstGeom>
        </p:spPr>
      </p:pic>
      <p:sp>
        <p:nvSpPr>
          <p:cNvPr id="16" name="Rectángulo 15">
            <a:extLst>
              <a:ext uri="{FF2B5EF4-FFF2-40B4-BE49-F238E27FC236}">
                <a16:creationId xmlns:a16="http://schemas.microsoft.com/office/drawing/2014/main" id="{084A7A53-6F47-479B-A74E-5DDB70A2D3F2}"/>
              </a:ext>
            </a:extLst>
          </p:cNvPr>
          <p:cNvSpPr/>
          <p:nvPr/>
        </p:nvSpPr>
        <p:spPr>
          <a:xfrm>
            <a:off x="5432425" y="3181601"/>
            <a:ext cx="663575" cy="57600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13">
            <a:extLst>
              <a:ext uri="{FF2B5EF4-FFF2-40B4-BE49-F238E27FC236}">
                <a16:creationId xmlns:a16="http://schemas.microsoft.com/office/drawing/2014/main" id="{BE72D18F-3E13-460F-BBE0-228C804070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8322" y="1041262"/>
            <a:ext cx="663575" cy="629851"/>
          </a:xfrm>
          <a:prstGeom prst="rect">
            <a:avLst/>
          </a:prstGeom>
        </p:spPr>
      </p:pic>
      <p:pic>
        <p:nvPicPr>
          <p:cNvPr id="13" name="Gráfico 12">
            <a:extLst>
              <a:ext uri="{FF2B5EF4-FFF2-40B4-BE49-F238E27FC236}">
                <a16:creationId xmlns:a16="http://schemas.microsoft.com/office/drawing/2014/main" id="{ED14C808-D467-4E68-B4C8-B78B46A4756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98312" y="995811"/>
            <a:ext cx="649056" cy="649056"/>
          </a:xfrm>
          <a:prstGeom prst="rect">
            <a:avLst/>
          </a:prstGeom>
        </p:spPr>
      </p:pic>
      <p:pic>
        <p:nvPicPr>
          <p:cNvPr id="15" name="Imagen 14">
            <a:extLst>
              <a:ext uri="{FF2B5EF4-FFF2-40B4-BE49-F238E27FC236}">
                <a16:creationId xmlns:a16="http://schemas.microsoft.com/office/drawing/2014/main" id="{E5AF80B2-068D-40BE-B854-98232307C2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98721" y="2180724"/>
            <a:ext cx="827423" cy="676982"/>
          </a:xfrm>
          <a:prstGeom prst="rect">
            <a:avLst/>
          </a:prstGeom>
        </p:spPr>
      </p:pic>
      <p:pic>
        <p:nvPicPr>
          <p:cNvPr id="17" name="Imagen 16">
            <a:extLst>
              <a:ext uri="{FF2B5EF4-FFF2-40B4-BE49-F238E27FC236}">
                <a16:creationId xmlns:a16="http://schemas.microsoft.com/office/drawing/2014/main" id="{0B6D0093-1459-4577-B4EA-D1117DD6C5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80650" y="2246062"/>
            <a:ext cx="663575" cy="629851"/>
          </a:xfrm>
          <a:prstGeom prst="rect">
            <a:avLst/>
          </a:prstGeom>
        </p:spPr>
      </p:pic>
      <p:pic>
        <p:nvPicPr>
          <p:cNvPr id="18" name="Gráfico 17">
            <a:extLst>
              <a:ext uri="{FF2B5EF4-FFF2-40B4-BE49-F238E27FC236}">
                <a16:creationId xmlns:a16="http://schemas.microsoft.com/office/drawing/2014/main" id="{A6EE7AF5-1A9C-4DEB-849C-9F86FEC4E48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80640" y="2200611"/>
            <a:ext cx="649056" cy="649056"/>
          </a:xfrm>
          <a:prstGeom prst="rect">
            <a:avLst/>
          </a:prstGeom>
        </p:spPr>
      </p:pic>
      <p:pic>
        <p:nvPicPr>
          <p:cNvPr id="19" name="Imagen 18">
            <a:extLst>
              <a:ext uri="{FF2B5EF4-FFF2-40B4-BE49-F238E27FC236}">
                <a16:creationId xmlns:a16="http://schemas.microsoft.com/office/drawing/2014/main" id="{43D40CD6-F6AA-47A9-B2E7-9BC2496CE5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910" y="4431520"/>
            <a:ext cx="2072915" cy="482229"/>
          </a:xfrm>
          <a:prstGeom prst="rect">
            <a:avLst/>
          </a:prstGeom>
        </p:spPr>
      </p:pic>
    </p:spTree>
    <p:extLst>
      <p:ext uri="{BB962C8B-B14F-4D97-AF65-F5344CB8AC3E}">
        <p14:creationId xmlns:p14="http://schemas.microsoft.com/office/powerpoint/2010/main" val="2484889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descr="Image">
            <a:extLst>
              <a:ext uri="{FF2B5EF4-FFF2-40B4-BE49-F238E27FC236}">
                <a16:creationId xmlns:a16="http://schemas.microsoft.com/office/drawing/2014/main" id="{FFAA9DD4-91F2-4FC6-BFA1-0BE4F8BD10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6465" y="1238964"/>
            <a:ext cx="6175311" cy="3643434"/>
          </a:xfrm>
          <a:prstGeom prst="rect">
            <a:avLst/>
          </a:prstGeom>
          <a:noFill/>
          <a:ln w="12700">
            <a:miter lim="400000"/>
          </a:ln>
        </p:spPr>
      </p:pic>
      <p:grpSp>
        <p:nvGrpSpPr>
          <p:cNvPr id="13" name="Group">
            <a:extLst>
              <a:ext uri="{FF2B5EF4-FFF2-40B4-BE49-F238E27FC236}">
                <a16:creationId xmlns:a16="http://schemas.microsoft.com/office/drawing/2014/main" id="{504DBD31-8602-4791-951C-E122DBF02A6A}"/>
              </a:ext>
            </a:extLst>
          </p:cNvPr>
          <p:cNvGrpSpPr>
            <a:grpSpLocks noChangeAspect="1"/>
          </p:cNvGrpSpPr>
          <p:nvPr/>
        </p:nvGrpSpPr>
        <p:grpSpPr>
          <a:xfrm>
            <a:off x="33307" y="3645115"/>
            <a:ext cx="6221800" cy="1673007"/>
            <a:chOff x="0" y="0"/>
            <a:chExt cx="9147424" cy="2459695"/>
          </a:xfrm>
        </p:grpSpPr>
        <p:pic>
          <p:nvPicPr>
            <p:cNvPr id="14" name="Image" descr="Image">
              <a:extLst>
                <a:ext uri="{FF2B5EF4-FFF2-40B4-BE49-F238E27FC236}">
                  <a16:creationId xmlns:a16="http://schemas.microsoft.com/office/drawing/2014/main" id="{1F986875-CCD0-45B6-9ACC-2E7A81A7F6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2133343"/>
            </a:xfrm>
            <a:prstGeom prst="rect">
              <a:avLst/>
            </a:prstGeom>
            <a:ln w="12700" cap="flat">
              <a:noFill/>
              <a:miter lim="400000"/>
            </a:ln>
            <a:effectLst/>
          </p:spPr>
        </p:pic>
        <p:sp>
          <p:nvSpPr>
            <p:cNvPr id="15" name="Rectangle">
              <a:extLst>
                <a:ext uri="{FF2B5EF4-FFF2-40B4-BE49-F238E27FC236}">
                  <a16:creationId xmlns:a16="http://schemas.microsoft.com/office/drawing/2014/main" id="{B798BDFC-1FE1-4EC0-BDDF-50828C49D189}"/>
                </a:ext>
              </a:extLst>
            </p:cNvPr>
            <p:cNvSpPr/>
            <p:nvPr/>
          </p:nvSpPr>
          <p:spPr>
            <a:xfrm>
              <a:off x="8797907" y="1926008"/>
              <a:ext cx="349518" cy="533688"/>
            </a:xfrm>
            <a:prstGeom prst="rect">
              <a:avLst/>
            </a:prstGeom>
            <a:solidFill>
              <a:srgbClr val="FFFFFF"/>
            </a:solidFill>
            <a:ln w="12700" cap="flat">
              <a:noFill/>
              <a:miter lim="400000"/>
            </a:ln>
            <a:effectLst/>
          </p:spPr>
          <p:txBody>
            <a:bodyPr wrap="square" lIns="45718" tIns="45718" rIns="45718" bIns="45718" numCol="1" anchor="ctr">
              <a:noAutofit/>
            </a:bodyPr>
            <a:lstStyle/>
            <a:p>
              <a:pPr>
                <a:defRPr sz="1800" b="0">
                  <a:solidFill>
                    <a:srgbClr val="000000"/>
                  </a:solidFill>
                  <a:latin typeface="+mn-lt"/>
                  <a:ea typeface="+mn-ea"/>
                  <a:cs typeface="+mn-cs"/>
                  <a:sym typeface="Arial"/>
                </a:defRPr>
              </a:pPr>
              <a:endParaRPr/>
            </a:p>
          </p:txBody>
        </p:sp>
      </p:grpSp>
      <p:sp>
        <p:nvSpPr>
          <p:cNvPr id="2" name="Título 1">
            <a:extLst>
              <a:ext uri="{FF2B5EF4-FFF2-40B4-BE49-F238E27FC236}">
                <a16:creationId xmlns:a16="http://schemas.microsoft.com/office/drawing/2014/main" id="{3F9BC4C9-389B-46CF-9E1F-AD972E879989}"/>
              </a:ext>
            </a:extLst>
          </p:cNvPr>
          <p:cNvSpPr>
            <a:spLocks noGrp="1"/>
          </p:cNvSpPr>
          <p:nvPr>
            <p:ph type="title"/>
          </p:nvPr>
        </p:nvSpPr>
        <p:spPr>
          <a:xfrm>
            <a:off x="174080" y="129832"/>
            <a:ext cx="10515600" cy="649055"/>
          </a:xfrm>
        </p:spPr>
        <p:txBody>
          <a:bodyPr>
            <a:normAutofit fontScale="90000"/>
          </a:bodyPr>
          <a:lstStyle/>
          <a:p>
            <a:r>
              <a:rPr lang="en-US" dirty="0"/>
              <a:t>Motivation</a:t>
            </a:r>
          </a:p>
        </p:txBody>
      </p:sp>
      <p:sp>
        <p:nvSpPr>
          <p:cNvPr id="5" name="TextBox 10">
            <a:extLst>
              <a:ext uri="{FF2B5EF4-FFF2-40B4-BE49-F238E27FC236}">
                <a16:creationId xmlns:a16="http://schemas.microsoft.com/office/drawing/2014/main" id="{DF8323B6-FFD4-4A93-BB1F-AD10CAC16A86}"/>
              </a:ext>
            </a:extLst>
          </p:cNvPr>
          <p:cNvSpPr txBox="1"/>
          <p:nvPr/>
        </p:nvSpPr>
        <p:spPr>
          <a:xfrm>
            <a:off x="4860288" y="5742254"/>
            <a:ext cx="6961805" cy="369332"/>
          </a:xfrm>
          <a:prstGeom prst="rect">
            <a:avLst/>
          </a:prstGeom>
          <a:noFill/>
        </p:spPr>
        <p:txBody>
          <a:bodyPr wrap="square" rtlCol="0">
            <a:spAutoFit/>
          </a:bodyPr>
          <a:lstStyle/>
          <a:p>
            <a:pPr algn="ctr"/>
            <a:r>
              <a:rPr lang="en-GB" dirty="0"/>
              <a:t>Ramping up developments for Upgrade II to be installed in </a:t>
            </a:r>
            <a:r>
              <a:rPr lang="en-GB" b="1" dirty="0">
                <a:solidFill>
                  <a:srgbClr val="FF0000"/>
                </a:solidFill>
              </a:rPr>
              <a:t>LS4</a:t>
            </a:r>
            <a:r>
              <a:rPr lang="en-GB" dirty="0"/>
              <a:t> (~2033)</a:t>
            </a:r>
            <a:endParaRPr lang="es-ES" dirty="0"/>
          </a:p>
        </p:txBody>
      </p:sp>
      <p:pic>
        <p:nvPicPr>
          <p:cNvPr id="6" name="Picture 11">
            <a:extLst>
              <a:ext uri="{FF2B5EF4-FFF2-40B4-BE49-F238E27FC236}">
                <a16:creationId xmlns:a16="http://schemas.microsoft.com/office/drawing/2014/main" id="{07F19231-2594-4D9D-A73C-E7E0CC34E9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60" y="6093462"/>
            <a:ext cx="11700261" cy="716757"/>
          </a:xfrm>
          <a:prstGeom prst="rect">
            <a:avLst/>
          </a:prstGeom>
        </p:spPr>
      </p:pic>
      <p:cxnSp>
        <p:nvCxnSpPr>
          <p:cNvPr id="7" name="Straight Arrow Connector 14">
            <a:extLst>
              <a:ext uri="{FF2B5EF4-FFF2-40B4-BE49-F238E27FC236}">
                <a16:creationId xmlns:a16="http://schemas.microsoft.com/office/drawing/2014/main" id="{D86EFE43-6A1A-48EC-B174-4F0FCC4CAC7B}"/>
              </a:ext>
            </a:extLst>
          </p:cNvPr>
          <p:cNvCxnSpPr>
            <a:cxnSpLocks/>
            <a:stCxn id="8" idx="1"/>
          </p:cNvCxnSpPr>
          <p:nvPr/>
        </p:nvCxnSpPr>
        <p:spPr>
          <a:xfrm flipH="1">
            <a:off x="561876" y="5902533"/>
            <a:ext cx="572878" cy="533914"/>
          </a:xfrm>
          <a:prstGeom prst="straightConnector1">
            <a:avLst/>
          </a:prstGeom>
          <a:ln w="38100">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8" name="TextBox 17">
            <a:extLst>
              <a:ext uri="{FF2B5EF4-FFF2-40B4-BE49-F238E27FC236}">
                <a16:creationId xmlns:a16="http://schemas.microsoft.com/office/drawing/2014/main" id="{BE0AA008-CC6F-4E74-A6E4-D0E21EAA2DBF}"/>
              </a:ext>
            </a:extLst>
          </p:cNvPr>
          <p:cNvSpPr txBox="1"/>
          <p:nvPr/>
        </p:nvSpPr>
        <p:spPr>
          <a:xfrm>
            <a:off x="1134754" y="5733256"/>
            <a:ext cx="2911872" cy="338554"/>
          </a:xfrm>
          <a:prstGeom prst="rect">
            <a:avLst/>
          </a:prstGeom>
          <a:noFill/>
        </p:spPr>
        <p:txBody>
          <a:bodyPr wrap="square" rtlCol="0">
            <a:spAutoFit/>
          </a:bodyPr>
          <a:lstStyle/>
          <a:p>
            <a:r>
              <a:rPr lang="en-GB" sz="1600" dirty="0"/>
              <a:t>Upgrade I installation finished</a:t>
            </a:r>
          </a:p>
        </p:txBody>
      </p:sp>
      <p:cxnSp>
        <p:nvCxnSpPr>
          <p:cNvPr id="9" name="Straight Arrow Connector 18">
            <a:extLst>
              <a:ext uri="{FF2B5EF4-FFF2-40B4-BE49-F238E27FC236}">
                <a16:creationId xmlns:a16="http://schemas.microsoft.com/office/drawing/2014/main" id="{0DA26BE9-B2D3-4C61-BF7D-92386119B5FC}"/>
              </a:ext>
            </a:extLst>
          </p:cNvPr>
          <p:cNvCxnSpPr>
            <a:cxnSpLocks/>
          </p:cNvCxnSpPr>
          <p:nvPr/>
        </p:nvCxnSpPr>
        <p:spPr>
          <a:xfrm>
            <a:off x="8571183" y="6045870"/>
            <a:ext cx="0" cy="393168"/>
          </a:xfrm>
          <a:prstGeom prst="straightConnector1">
            <a:avLst/>
          </a:prstGeom>
          <a:ln w="38100">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11" name="TextBox 11">
            <a:extLst>
              <a:ext uri="{FF2B5EF4-FFF2-40B4-BE49-F238E27FC236}">
                <a16:creationId xmlns:a16="http://schemas.microsoft.com/office/drawing/2014/main" id="{F9354627-3993-44A4-97BE-0CAA5DDAC11A}"/>
              </a:ext>
            </a:extLst>
          </p:cNvPr>
          <p:cNvSpPr txBox="1"/>
          <p:nvPr/>
        </p:nvSpPr>
        <p:spPr>
          <a:xfrm>
            <a:off x="236820" y="2006376"/>
            <a:ext cx="5953110" cy="707886"/>
          </a:xfrm>
          <a:prstGeom prst="rect">
            <a:avLst/>
          </a:prstGeom>
          <a:noFill/>
        </p:spPr>
        <p:txBody>
          <a:bodyPr wrap="square" rtlCol="0">
            <a:spAutoFit/>
          </a:bodyPr>
          <a:lstStyle/>
          <a:p>
            <a:pPr>
              <a:buNone/>
            </a:pPr>
            <a:r>
              <a:rPr lang="en-GB" sz="2000" dirty="0">
                <a:latin typeface="Arial Nova" panose="020B0504020202020204" pitchFamily="34" charset="0"/>
              </a:rPr>
              <a:t>The performance of </a:t>
            </a:r>
            <a:r>
              <a:rPr lang="en-GB" sz="2000" b="1" dirty="0">
                <a:latin typeface="Arial Nova" panose="020B0504020202020204" pitchFamily="34" charset="0"/>
              </a:rPr>
              <a:t>Upgrade II </a:t>
            </a:r>
            <a:r>
              <a:rPr lang="en-GB" sz="2000" dirty="0">
                <a:latin typeface="Arial Nova" panose="020B0504020202020204" pitchFamily="34" charset="0"/>
              </a:rPr>
              <a:t>must equal or surpass that of </a:t>
            </a:r>
            <a:r>
              <a:rPr lang="en-GB" sz="2000" b="1" dirty="0">
                <a:latin typeface="Arial Nova" panose="020B0504020202020204" pitchFamily="34" charset="0"/>
              </a:rPr>
              <a:t>Upgrade I</a:t>
            </a:r>
            <a:r>
              <a:rPr lang="en-GB" sz="2000" dirty="0">
                <a:latin typeface="Arial Nova" panose="020B0504020202020204" pitchFamily="34" charset="0"/>
              </a:rPr>
              <a:t>, with:</a:t>
            </a:r>
          </a:p>
        </p:txBody>
      </p:sp>
      <p:sp>
        <p:nvSpPr>
          <p:cNvPr id="12" name="TextBox 12">
            <a:extLst>
              <a:ext uri="{FF2B5EF4-FFF2-40B4-BE49-F238E27FC236}">
                <a16:creationId xmlns:a16="http://schemas.microsoft.com/office/drawing/2014/main" id="{1EBD2162-922C-4340-B9E2-80733CC17547}"/>
              </a:ext>
            </a:extLst>
          </p:cNvPr>
          <p:cNvSpPr txBox="1"/>
          <p:nvPr/>
        </p:nvSpPr>
        <p:spPr>
          <a:xfrm>
            <a:off x="357139" y="2734091"/>
            <a:ext cx="4892558" cy="1015663"/>
          </a:xfrm>
          <a:prstGeom prst="rect">
            <a:avLst/>
          </a:prstGeom>
          <a:noFill/>
        </p:spPr>
        <p:txBody>
          <a:bodyPr wrap="none" rtlCol="0">
            <a:spAutoFit/>
          </a:bodyPr>
          <a:lstStyle/>
          <a:p>
            <a:r>
              <a:rPr lang="en-GB" sz="1600" dirty="0">
                <a:solidFill>
                  <a:srgbClr val="FF0000"/>
                </a:solidFill>
              </a:rPr>
              <a:t> </a:t>
            </a:r>
            <a:r>
              <a:rPr lang="en-GB" sz="2000" dirty="0">
                <a:solidFill>
                  <a:srgbClr val="002060"/>
                </a:solidFill>
              </a:rPr>
              <a:t>Pile-up reaching values of 40</a:t>
            </a:r>
          </a:p>
          <a:p>
            <a:r>
              <a:rPr lang="en-GB" sz="2000" dirty="0">
                <a:solidFill>
                  <a:srgbClr val="002060"/>
                </a:solidFill>
              </a:rPr>
              <a:t> 200 Tb/s of data</a:t>
            </a:r>
          </a:p>
          <a:p>
            <a:r>
              <a:rPr lang="en-GB" sz="2000" dirty="0">
                <a:solidFill>
                  <a:srgbClr val="002060"/>
                </a:solidFill>
              </a:rPr>
              <a:t> Charged particle densities up to 1x10</a:t>
            </a:r>
            <a:r>
              <a:rPr lang="en-GB" sz="2000" baseline="30000" dirty="0">
                <a:solidFill>
                  <a:srgbClr val="002060"/>
                </a:solidFill>
              </a:rPr>
              <a:t>12</a:t>
            </a:r>
            <a:r>
              <a:rPr lang="en-GB" sz="2000" dirty="0">
                <a:solidFill>
                  <a:srgbClr val="002060"/>
                </a:solidFill>
              </a:rPr>
              <a:t> / cm</a:t>
            </a:r>
            <a:r>
              <a:rPr lang="en-GB" sz="2000" baseline="30000" dirty="0">
                <a:solidFill>
                  <a:srgbClr val="002060"/>
                </a:solidFill>
              </a:rPr>
              <a:t>2</a:t>
            </a:r>
            <a:endParaRPr lang="en-GB" sz="2000" dirty="0">
              <a:solidFill>
                <a:srgbClr val="002060"/>
              </a:solidFill>
            </a:endParaRPr>
          </a:p>
        </p:txBody>
      </p:sp>
      <p:sp>
        <p:nvSpPr>
          <p:cNvPr id="16" name="TextBox 13">
            <a:extLst>
              <a:ext uri="{FF2B5EF4-FFF2-40B4-BE49-F238E27FC236}">
                <a16:creationId xmlns:a16="http://schemas.microsoft.com/office/drawing/2014/main" id="{494CCD19-E160-46EA-80A5-D876ABB23F5C}"/>
              </a:ext>
            </a:extLst>
          </p:cNvPr>
          <p:cNvSpPr txBox="1"/>
          <p:nvPr/>
        </p:nvSpPr>
        <p:spPr>
          <a:xfrm>
            <a:off x="1163147" y="5091625"/>
            <a:ext cx="9144000" cy="646331"/>
          </a:xfrm>
          <a:prstGeom prst="rect">
            <a:avLst/>
          </a:prstGeom>
          <a:noFill/>
        </p:spPr>
        <p:txBody>
          <a:bodyPr wrap="square" rtlCol="0">
            <a:spAutoFit/>
          </a:bodyPr>
          <a:lstStyle/>
          <a:p>
            <a:pPr>
              <a:buNone/>
            </a:pPr>
            <a:r>
              <a:rPr lang="en-GB" dirty="0"/>
              <a:t>This is the </a:t>
            </a:r>
            <a:r>
              <a:rPr lang="en-GB" b="1" dirty="0">
                <a:solidFill>
                  <a:schemeClr val="accent2">
                    <a:lumMod val="75000"/>
                  </a:schemeClr>
                </a:solidFill>
              </a:rPr>
              <a:t>intensity frontier! </a:t>
            </a:r>
            <a:r>
              <a:rPr lang="en-GB" dirty="0"/>
              <a:t>New, lightweight technologies with </a:t>
            </a:r>
            <a:r>
              <a:rPr lang="en-GB" b="1" dirty="0">
                <a:solidFill>
                  <a:schemeClr val="accent2">
                    <a:lumMod val="75000"/>
                  </a:schemeClr>
                </a:solidFill>
              </a:rPr>
              <a:t>high granularity</a:t>
            </a:r>
            <a:r>
              <a:rPr lang="en-GB" dirty="0">
                <a:solidFill>
                  <a:schemeClr val="accent2">
                    <a:lumMod val="75000"/>
                  </a:schemeClr>
                </a:solidFill>
              </a:rPr>
              <a:t>, </a:t>
            </a:r>
            <a:r>
              <a:rPr lang="en-GB" b="1" dirty="0">
                <a:solidFill>
                  <a:schemeClr val="accent2">
                    <a:lumMod val="75000"/>
                  </a:schemeClr>
                </a:solidFill>
              </a:rPr>
              <a:t>fast-timing</a:t>
            </a:r>
            <a:r>
              <a:rPr lang="en-GB" dirty="0">
                <a:solidFill>
                  <a:schemeClr val="accent2">
                    <a:lumMod val="75000"/>
                  </a:schemeClr>
                </a:solidFill>
              </a:rPr>
              <a:t>, </a:t>
            </a:r>
            <a:r>
              <a:rPr lang="en-GB" b="1" dirty="0">
                <a:solidFill>
                  <a:schemeClr val="accent2">
                    <a:lumMod val="75000"/>
                  </a:schemeClr>
                </a:solidFill>
              </a:rPr>
              <a:t>radiation hardness</a:t>
            </a:r>
            <a:r>
              <a:rPr lang="en-GB" dirty="0">
                <a:solidFill>
                  <a:schemeClr val="accent2">
                    <a:lumMod val="75000"/>
                  </a:schemeClr>
                </a:solidFill>
              </a:rPr>
              <a:t> </a:t>
            </a:r>
            <a:r>
              <a:rPr lang="en-GB" dirty="0"/>
              <a:t>and innovative data processing all necessary to go to </a:t>
            </a:r>
            <a:r>
              <a:rPr lang="en-GB" dirty="0" err="1">
                <a:latin typeface="Lucida Calligraphy" panose="03010101010101010101" pitchFamily="66" charset="77"/>
              </a:rPr>
              <a:t>L</a:t>
            </a:r>
            <a:r>
              <a:rPr lang="en-GB" baseline="-25000" dirty="0" err="1"/>
              <a:t>peak</a:t>
            </a:r>
            <a:r>
              <a:rPr lang="en-GB" dirty="0"/>
              <a:t> ∼ 1x10</a:t>
            </a:r>
            <a:r>
              <a:rPr lang="en-GB" baseline="30000" dirty="0"/>
              <a:t>34</a:t>
            </a:r>
            <a:r>
              <a:rPr lang="en-GB" dirty="0"/>
              <a:t> cm</a:t>
            </a:r>
            <a:r>
              <a:rPr lang="en-GB" baseline="30000" dirty="0"/>
              <a:t>-2</a:t>
            </a:r>
            <a:r>
              <a:rPr lang="en-GB" dirty="0"/>
              <a:t>s</a:t>
            </a:r>
            <a:r>
              <a:rPr lang="en-GB" baseline="30000" dirty="0"/>
              <a:t>-1</a:t>
            </a:r>
            <a:endParaRPr lang="en-GB" dirty="0">
              <a:latin typeface="Cambria Math" panose="02040503050406030204" pitchFamily="18" charset="0"/>
              <a:ea typeface="Cambria Math" panose="02040503050406030204" pitchFamily="18" charset="0"/>
            </a:endParaRPr>
          </a:p>
        </p:txBody>
      </p:sp>
      <p:sp>
        <p:nvSpPr>
          <p:cNvPr id="18" name="LHCb accumulated 9   of integrated luminosity during LHC Runs 1 &amp; 2…">
            <a:extLst>
              <a:ext uri="{FF2B5EF4-FFF2-40B4-BE49-F238E27FC236}">
                <a16:creationId xmlns:a16="http://schemas.microsoft.com/office/drawing/2014/main" id="{B14F42CD-414C-4637-A528-F98106502673}"/>
              </a:ext>
            </a:extLst>
          </p:cNvPr>
          <p:cNvSpPr txBox="1">
            <a:spLocks/>
          </p:cNvSpPr>
          <p:nvPr/>
        </p:nvSpPr>
        <p:spPr>
          <a:xfrm>
            <a:off x="236820" y="988681"/>
            <a:ext cx="6221800" cy="1001270"/>
          </a:xfrm>
          <a:prstGeom prst="rect">
            <a:avLst/>
          </a:prstGeom>
        </p:spPr>
        <p:txBody>
          <a:bodyPr wrap="square">
            <a:noAutofit/>
          </a:bodyPr>
          <a:lst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ea typeface="ヒラギノ角ゴ Pro W3" charset="-128"/>
              </a:defRPr>
            </a:lvl2pPr>
            <a:lvl3pPr marL="857250" indent="-171450" algn="l" rtl="0" fontAlgn="base">
              <a:spcBef>
                <a:spcPct val="20000"/>
              </a:spcBef>
              <a:spcAft>
                <a:spcPct val="0"/>
              </a:spcAft>
              <a:buChar char="•"/>
              <a:defRPr sz="1800">
                <a:solidFill>
                  <a:schemeClr val="tx1"/>
                </a:solidFill>
                <a:latin typeface="+mn-lt"/>
                <a:ea typeface="ヒラギノ角ゴ Pro W3" charset="-128"/>
              </a:defRPr>
            </a:lvl3pPr>
            <a:lvl4pPr marL="1200150" indent="-171450" algn="l" rtl="0" fontAlgn="base">
              <a:spcBef>
                <a:spcPct val="20000"/>
              </a:spcBef>
              <a:spcAft>
                <a:spcPct val="0"/>
              </a:spcAft>
              <a:buChar char="–"/>
              <a:defRPr sz="1500">
                <a:solidFill>
                  <a:schemeClr val="tx1"/>
                </a:solidFill>
                <a:latin typeface="+mn-lt"/>
                <a:ea typeface="ヒラギノ角ゴ Pro W3" charset="-128"/>
              </a:defRPr>
            </a:lvl4pPr>
            <a:lvl5pPr marL="1543050" indent="-171450" algn="l" rtl="0" fontAlgn="base">
              <a:spcBef>
                <a:spcPct val="20000"/>
              </a:spcBef>
              <a:spcAft>
                <a:spcPct val="0"/>
              </a:spcAft>
              <a:buChar char="»"/>
              <a:defRPr sz="1500">
                <a:solidFill>
                  <a:schemeClr val="tx1"/>
                </a:solidFill>
                <a:latin typeface="+mn-lt"/>
                <a:ea typeface="ヒラギノ角ゴ Pro W3" charset="-128"/>
              </a:defRPr>
            </a:lvl5pPr>
            <a:lvl6pPr marL="1885950" indent="-171450" algn="l" rtl="0" fontAlgn="base">
              <a:spcBef>
                <a:spcPct val="20000"/>
              </a:spcBef>
              <a:spcAft>
                <a:spcPct val="0"/>
              </a:spcAft>
              <a:buChar char="»"/>
              <a:defRPr sz="1500">
                <a:solidFill>
                  <a:schemeClr val="tx1"/>
                </a:solidFill>
                <a:latin typeface="+mn-lt"/>
                <a:ea typeface="ヒラギノ角ゴ Pro W3" charset="-128"/>
              </a:defRPr>
            </a:lvl6pPr>
            <a:lvl7pPr marL="2228850" indent="-171450" algn="l" rtl="0" fontAlgn="base">
              <a:spcBef>
                <a:spcPct val="20000"/>
              </a:spcBef>
              <a:spcAft>
                <a:spcPct val="0"/>
              </a:spcAft>
              <a:buChar char="»"/>
              <a:defRPr sz="1500">
                <a:solidFill>
                  <a:schemeClr val="tx1"/>
                </a:solidFill>
                <a:latin typeface="+mn-lt"/>
                <a:ea typeface="ヒラギノ角ゴ Pro W3" charset="-128"/>
              </a:defRPr>
            </a:lvl7pPr>
            <a:lvl8pPr marL="2571750" indent="-171450" algn="l" rtl="0" fontAlgn="base">
              <a:spcBef>
                <a:spcPct val="20000"/>
              </a:spcBef>
              <a:spcAft>
                <a:spcPct val="0"/>
              </a:spcAft>
              <a:buChar char="»"/>
              <a:defRPr sz="1500">
                <a:solidFill>
                  <a:schemeClr val="tx1"/>
                </a:solidFill>
                <a:latin typeface="+mn-lt"/>
                <a:ea typeface="ヒラギノ角ゴ Pro W3" charset="-128"/>
              </a:defRPr>
            </a:lvl8pPr>
            <a:lvl9pPr marL="2914650" indent="-171450" algn="l" rtl="0" fontAlgn="base">
              <a:spcBef>
                <a:spcPct val="20000"/>
              </a:spcBef>
              <a:spcAft>
                <a:spcPct val="0"/>
              </a:spcAft>
              <a:buChar char="»"/>
              <a:defRPr sz="1500">
                <a:solidFill>
                  <a:schemeClr val="tx1"/>
                </a:solidFill>
                <a:latin typeface="+mn-lt"/>
                <a:ea typeface="ヒラギノ角ゴ Pro W3" charset="-128"/>
              </a:defRPr>
            </a:lvl9pPr>
          </a:lstStyle>
          <a:p>
            <a:pPr marL="0" indent="0">
              <a:buNone/>
              <a:defRPr sz="1600"/>
            </a:pPr>
            <a:r>
              <a:rPr lang="en-GB" sz="2000" b="1" kern="0" dirty="0">
                <a:latin typeface="Arial Nova" panose="020B0504020202020204" pitchFamily="34" charset="0"/>
              </a:rPr>
              <a:t>Upgrade I</a:t>
            </a:r>
            <a:r>
              <a:rPr lang="en-GB" sz="2000" kern="0" dirty="0">
                <a:latin typeface="Arial Nova" panose="020B0504020202020204" pitchFamily="34" charset="0"/>
              </a:rPr>
              <a:t> will not saturate precision in many key observables: </a:t>
            </a:r>
            <a:r>
              <a:rPr lang="en-GB" sz="2000" kern="0" dirty="0">
                <a:latin typeface="Arial Nova" panose="020B0504020202020204" pitchFamily="34" charset="0"/>
                <a:sym typeface="Wingdings" pitchFamily="2" charset="2"/>
              </a:rPr>
              <a:t>a further upgrade is necessary to fully realise the flavour-physics potential of the HL-LHC.</a:t>
            </a:r>
            <a:r>
              <a:rPr lang="en-GB" sz="2000" kern="0" dirty="0">
                <a:latin typeface="Arial Nova" panose="020B0504020202020204" pitchFamily="34" charset="0"/>
              </a:rPr>
              <a:t>  </a:t>
            </a:r>
          </a:p>
        </p:txBody>
      </p:sp>
      <p:sp>
        <p:nvSpPr>
          <p:cNvPr id="21" name="Original LHCb">
            <a:extLst>
              <a:ext uri="{FF2B5EF4-FFF2-40B4-BE49-F238E27FC236}">
                <a16:creationId xmlns:a16="http://schemas.microsoft.com/office/drawing/2014/main" id="{8626D62A-029E-40EB-912B-3F5514C7E5A0}"/>
              </a:ext>
            </a:extLst>
          </p:cNvPr>
          <p:cNvSpPr txBox="1"/>
          <p:nvPr/>
        </p:nvSpPr>
        <p:spPr>
          <a:xfrm>
            <a:off x="6915323" y="1203827"/>
            <a:ext cx="169989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800">
                <a:solidFill>
                  <a:srgbClr val="000000"/>
                </a:solidFill>
                <a:latin typeface="+mn-lt"/>
                <a:ea typeface="+mn-ea"/>
                <a:cs typeface="+mn-cs"/>
                <a:sym typeface="Arial"/>
              </a:defRPr>
            </a:lvl1pPr>
          </a:lstStyle>
          <a:p>
            <a:pPr>
              <a:buNone/>
            </a:pPr>
            <a:r>
              <a:rPr lang="es-ES" sz="1600" dirty="0">
                <a:solidFill>
                  <a:srgbClr val="002060"/>
                </a:solidFill>
              </a:rPr>
              <a:t> </a:t>
            </a:r>
            <a:r>
              <a:rPr sz="1600" dirty="0">
                <a:solidFill>
                  <a:srgbClr val="002060"/>
                </a:solidFill>
              </a:rPr>
              <a:t>Original LHCb </a:t>
            </a:r>
          </a:p>
        </p:txBody>
      </p:sp>
      <p:sp>
        <p:nvSpPr>
          <p:cNvPr id="22" name="Upgrade I">
            <a:extLst>
              <a:ext uri="{FF2B5EF4-FFF2-40B4-BE49-F238E27FC236}">
                <a16:creationId xmlns:a16="http://schemas.microsoft.com/office/drawing/2014/main" id="{4D232CB7-9E19-4D48-8EA8-3899A3FBAA71}"/>
              </a:ext>
            </a:extLst>
          </p:cNvPr>
          <p:cNvSpPr txBox="1"/>
          <p:nvPr/>
        </p:nvSpPr>
        <p:spPr>
          <a:xfrm>
            <a:off x="8615220" y="1181894"/>
            <a:ext cx="1255014"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800">
                <a:solidFill>
                  <a:srgbClr val="FF0000"/>
                </a:solidFill>
                <a:latin typeface="+mn-lt"/>
                <a:ea typeface="+mn-ea"/>
                <a:cs typeface="+mn-cs"/>
                <a:sym typeface="Arial"/>
              </a:defRPr>
            </a:lvl1pPr>
          </a:lstStyle>
          <a:p>
            <a:pPr algn="ctr">
              <a:buNone/>
            </a:pPr>
            <a:r>
              <a:rPr sz="1600" dirty="0">
                <a:solidFill>
                  <a:schemeClr val="tx1"/>
                </a:solidFill>
              </a:rPr>
              <a:t>Upgrade</a:t>
            </a:r>
            <a:r>
              <a:rPr sz="1600" dirty="0">
                <a:solidFill>
                  <a:srgbClr val="0714F9"/>
                </a:solidFill>
              </a:rPr>
              <a:t> </a:t>
            </a:r>
            <a:r>
              <a:rPr sz="1600" dirty="0">
                <a:solidFill>
                  <a:schemeClr val="tx1"/>
                </a:solidFill>
              </a:rPr>
              <a:t>I</a:t>
            </a:r>
            <a:r>
              <a:rPr sz="1600" dirty="0">
                <a:solidFill>
                  <a:srgbClr val="0714F9"/>
                </a:solidFill>
              </a:rPr>
              <a:t> </a:t>
            </a:r>
          </a:p>
        </p:txBody>
      </p:sp>
      <p:sp>
        <p:nvSpPr>
          <p:cNvPr id="24" name="Upgrade II">
            <a:extLst>
              <a:ext uri="{FF2B5EF4-FFF2-40B4-BE49-F238E27FC236}">
                <a16:creationId xmlns:a16="http://schemas.microsoft.com/office/drawing/2014/main" id="{12A675D5-458C-4F0A-977D-1C1AF79A99E7}"/>
              </a:ext>
            </a:extLst>
          </p:cNvPr>
          <p:cNvSpPr txBox="1"/>
          <p:nvPr/>
        </p:nvSpPr>
        <p:spPr>
          <a:xfrm>
            <a:off x="10241388" y="1124744"/>
            <a:ext cx="1255015" cy="338554"/>
          </a:xfrm>
          <a:prstGeom prst="rect">
            <a:avLst/>
          </a:prstGeom>
          <a:ln w="38100">
            <a:solidFill>
              <a:srgbClr val="FF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800">
                <a:solidFill>
                  <a:srgbClr val="000000"/>
                </a:solidFill>
                <a:latin typeface="+mn-lt"/>
                <a:ea typeface="+mn-ea"/>
                <a:cs typeface="+mn-cs"/>
                <a:sym typeface="Arial"/>
              </a:defRPr>
            </a:lvl1pPr>
          </a:lstStyle>
          <a:p>
            <a:pPr algn="ctr">
              <a:buNone/>
            </a:pPr>
            <a:r>
              <a:rPr sz="1600" dirty="0">
                <a:solidFill>
                  <a:srgbClr val="FF0000"/>
                </a:solidFill>
              </a:rPr>
              <a:t>Upgrade II </a:t>
            </a:r>
          </a:p>
        </p:txBody>
      </p:sp>
      <p:sp>
        <p:nvSpPr>
          <p:cNvPr id="26" name="TextBox 33">
            <a:extLst>
              <a:ext uri="{FF2B5EF4-FFF2-40B4-BE49-F238E27FC236}">
                <a16:creationId xmlns:a16="http://schemas.microsoft.com/office/drawing/2014/main" id="{478D7774-4D7E-422A-8810-10300623A568}"/>
              </a:ext>
            </a:extLst>
          </p:cNvPr>
          <p:cNvSpPr txBox="1"/>
          <p:nvPr/>
        </p:nvSpPr>
        <p:spPr>
          <a:xfrm>
            <a:off x="6996074" y="1553841"/>
            <a:ext cx="3167102" cy="492443"/>
          </a:xfrm>
          <a:prstGeom prst="rect">
            <a:avLst/>
          </a:prstGeom>
          <a:solidFill>
            <a:schemeClr val="bg1"/>
          </a:solidFill>
          <a:ln w="31750">
            <a:solidFill>
              <a:srgbClr val="FF0000"/>
            </a:solidFill>
          </a:ln>
        </p:spPr>
        <p:txBody>
          <a:bodyPr wrap="square" rtlCol="0">
            <a:spAutoFit/>
          </a:bodyPr>
          <a:lstStyle/>
          <a:p>
            <a:pPr>
              <a:buNone/>
            </a:pPr>
            <a:r>
              <a:rPr lang="en-GB" sz="1400" dirty="0">
                <a:solidFill>
                  <a:srgbClr val="FF0000"/>
                </a:solidFill>
              </a:rPr>
              <a:t>x7.5 increase in luminosity </a:t>
            </a:r>
            <a:r>
              <a:rPr lang="en-GB" sz="1400" dirty="0" err="1">
                <a:solidFill>
                  <a:srgbClr val="FF0000"/>
                </a:solidFill>
              </a:rPr>
              <a:t>w.r.t.</a:t>
            </a:r>
            <a:r>
              <a:rPr lang="en-GB" sz="1400" dirty="0">
                <a:solidFill>
                  <a:srgbClr val="FF0000"/>
                </a:solidFill>
              </a:rPr>
              <a:t> Run 3-4</a:t>
            </a:r>
          </a:p>
          <a:p>
            <a:pPr>
              <a:buNone/>
            </a:pPr>
            <a:r>
              <a:rPr lang="en-GB" sz="1200" dirty="0" err="1">
                <a:solidFill>
                  <a:srgbClr val="FF0000"/>
                </a:solidFill>
                <a:latin typeface="Lucida Calligraphy" panose="03010101010101010101" pitchFamily="66" charset="77"/>
              </a:rPr>
              <a:t>L</a:t>
            </a:r>
            <a:r>
              <a:rPr lang="en-GB" sz="1200" baseline="-25000" dirty="0" err="1">
                <a:solidFill>
                  <a:srgbClr val="FF0000"/>
                </a:solidFill>
              </a:rPr>
              <a:t>integ</a:t>
            </a:r>
            <a:r>
              <a:rPr lang="en-GB" sz="1200" dirty="0">
                <a:solidFill>
                  <a:srgbClr val="FF0000"/>
                </a:solidFill>
              </a:rPr>
              <a:t> &gt; 300 fb</a:t>
            </a:r>
            <a:r>
              <a:rPr lang="en-GB" sz="1200" baseline="30000" dirty="0">
                <a:solidFill>
                  <a:srgbClr val="FF0000"/>
                </a:solidFill>
              </a:rPr>
              <a:t>-1</a:t>
            </a:r>
            <a:r>
              <a:rPr lang="en-GB" sz="1200" dirty="0">
                <a:solidFill>
                  <a:srgbClr val="FF0000"/>
                </a:solidFill>
              </a:rPr>
              <a:t> during Run 5 and Run 6</a:t>
            </a:r>
          </a:p>
        </p:txBody>
      </p:sp>
    </p:spTree>
    <p:extLst>
      <p:ext uri="{BB962C8B-B14F-4D97-AF65-F5344CB8AC3E}">
        <p14:creationId xmlns:p14="http://schemas.microsoft.com/office/powerpoint/2010/main" val="3455413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0">
            <a:extLst>
              <a:ext uri="{FF2B5EF4-FFF2-40B4-BE49-F238E27FC236}">
                <a16:creationId xmlns:a16="http://schemas.microsoft.com/office/drawing/2014/main" id="{24DF8D86-8C12-41F3-8356-D9A890CB9DD8}"/>
              </a:ext>
            </a:extLst>
          </p:cNvPr>
          <p:cNvGrpSpPr/>
          <p:nvPr/>
        </p:nvGrpSpPr>
        <p:grpSpPr>
          <a:xfrm>
            <a:off x="551384" y="1054681"/>
            <a:ext cx="4480840" cy="4144047"/>
            <a:chOff x="108000" y="1200150"/>
            <a:chExt cx="3716292" cy="3505200"/>
          </a:xfrm>
        </p:grpSpPr>
        <p:grpSp>
          <p:nvGrpSpPr>
            <p:cNvPr id="7" name="WhatsApp Image 2022-02-22 at 3.07.13 PM.jpeg">
              <a:extLst>
                <a:ext uri="{FF2B5EF4-FFF2-40B4-BE49-F238E27FC236}">
                  <a16:creationId xmlns:a16="http://schemas.microsoft.com/office/drawing/2014/main" id="{14E167E0-5433-4EDA-A5AB-9240CB58DCF7}"/>
                </a:ext>
              </a:extLst>
            </p:cNvPr>
            <p:cNvGrpSpPr>
              <a:grpSpLocks noChangeAspect="1"/>
            </p:cNvGrpSpPr>
            <p:nvPr/>
          </p:nvGrpSpPr>
          <p:grpSpPr>
            <a:xfrm>
              <a:off x="121941" y="1200150"/>
              <a:ext cx="3698761" cy="1909445"/>
              <a:chOff x="0" y="0"/>
              <a:chExt cx="4473150" cy="2309210"/>
            </a:xfrm>
          </p:grpSpPr>
          <p:pic>
            <p:nvPicPr>
              <p:cNvPr id="13" name="WhatsApp Image 2022-02-22 at 3.07.13 PM.jpeg" descr="WhatsApp Image 2022-02-22 at 3.07.13 PM.jpeg">
                <a:extLst>
                  <a:ext uri="{FF2B5EF4-FFF2-40B4-BE49-F238E27FC236}">
                    <a16:creationId xmlns:a16="http://schemas.microsoft.com/office/drawing/2014/main" id="{1ADCA56D-159B-4500-ABB5-3405888748DC}"/>
                  </a:ext>
                </a:extLst>
              </p:cNvPr>
              <p:cNvPicPr>
                <a:picLocks noChangeAspect="1"/>
              </p:cNvPicPr>
              <p:nvPr/>
            </p:nvPicPr>
            <p:blipFill>
              <a:blip r:embed="rId3"/>
              <a:stretch>
                <a:fillRect/>
              </a:stretch>
            </p:blipFill>
            <p:spPr>
              <a:xfrm>
                <a:off x="215900" y="139700"/>
                <a:ext cx="4041351" cy="1750411"/>
              </a:xfrm>
              <a:prstGeom prst="rect">
                <a:avLst/>
              </a:prstGeom>
              <a:ln>
                <a:noFill/>
              </a:ln>
              <a:effectLst/>
            </p:spPr>
          </p:pic>
          <p:pic>
            <p:nvPicPr>
              <p:cNvPr id="14" name="WhatsApp Image 2022-02-22 at 3.07.13 PM.jpeg" descr="WhatsApp Image 2022-02-22 at 3.07.13 PM.jpeg">
                <a:extLst>
                  <a:ext uri="{FF2B5EF4-FFF2-40B4-BE49-F238E27FC236}">
                    <a16:creationId xmlns:a16="http://schemas.microsoft.com/office/drawing/2014/main" id="{31222429-1478-46DB-98F2-129CEA4AF1E3}"/>
                  </a:ext>
                </a:extLst>
              </p:cNvPr>
              <p:cNvPicPr>
                <a:picLocks/>
              </p:cNvPicPr>
              <p:nvPr/>
            </p:nvPicPr>
            <p:blipFill>
              <a:blip r:embed="rId4"/>
              <a:stretch>
                <a:fillRect/>
              </a:stretch>
            </p:blipFill>
            <p:spPr>
              <a:xfrm>
                <a:off x="0" y="0"/>
                <a:ext cx="4473151" cy="2309211"/>
              </a:xfrm>
              <a:prstGeom prst="rect">
                <a:avLst/>
              </a:prstGeom>
              <a:effectLst/>
            </p:spPr>
          </p:pic>
        </p:grpSp>
        <p:grpSp>
          <p:nvGrpSpPr>
            <p:cNvPr id="8" name="WhatsApp Image 2022-02-22 at 3.06.04 PM.jpeg">
              <a:extLst>
                <a:ext uri="{FF2B5EF4-FFF2-40B4-BE49-F238E27FC236}">
                  <a16:creationId xmlns:a16="http://schemas.microsoft.com/office/drawing/2014/main" id="{D95F9B08-64CE-45A8-811D-8B369E1A4B5C}"/>
                </a:ext>
              </a:extLst>
            </p:cNvPr>
            <p:cNvGrpSpPr>
              <a:grpSpLocks noChangeAspect="1"/>
            </p:cNvGrpSpPr>
            <p:nvPr/>
          </p:nvGrpSpPr>
          <p:grpSpPr>
            <a:xfrm>
              <a:off x="108000" y="2797350"/>
              <a:ext cx="3716292" cy="1908000"/>
              <a:chOff x="0" y="0"/>
              <a:chExt cx="4473150" cy="2296581"/>
            </a:xfrm>
          </p:grpSpPr>
          <p:pic>
            <p:nvPicPr>
              <p:cNvPr id="11" name="WhatsApp Image 2022-02-22 at 3.06.04 PM.jpeg" descr="WhatsApp Image 2022-02-22 at 3.06.04 PM.jpeg">
                <a:extLst>
                  <a:ext uri="{FF2B5EF4-FFF2-40B4-BE49-F238E27FC236}">
                    <a16:creationId xmlns:a16="http://schemas.microsoft.com/office/drawing/2014/main" id="{91C0A835-783A-47D2-8980-439DF46A10A3}"/>
                  </a:ext>
                </a:extLst>
              </p:cNvPr>
              <p:cNvPicPr>
                <a:picLocks noChangeAspect="1"/>
              </p:cNvPicPr>
              <p:nvPr/>
            </p:nvPicPr>
            <p:blipFill>
              <a:blip r:embed="rId5"/>
              <a:stretch>
                <a:fillRect/>
              </a:stretch>
            </p:blipFill>
            <p:spPr>
              <a:xfrm>
                <a:off x="215900" y="139700"/>
                <a:ext cx="4041351" cy="1737782"/>
              </a:xfrm>
              <a:prstGeom prst="rect">
                <a:avLst/>
              </a:prstGeom>
              <a:ln>
                <a:noFill/>
              </a:ln>
              <a:effectLst/>
            </p:spPr>
          </p:pic>
          <p:pic>
            <p:nvPicPr>
              <p:cNvPr id="12" name="WhatsApp Image 2022-02-22 at 3.06.04 PM.jpeg" descr="WhatsApp Image 2022-02-22 at 3.06.04 PM.jpeg">
                <a:extLst>
                  <a:ext uri="{FF2B5EF4-FFF2-40B4-BE49-F238E27FC236}">
                    <a16:creationId xmlns:a16="http://schemas.microsoft.com/office/drawing/2014/main" id="{AE713784-B25A-457D-8B08-415EA940684B}"/>
                  </a:ext>
                </a:extLst>
              </p:cNvPr>
              <p:cNvPicPr>
                <a:picLocks/>
              </p:cNvPicPr>
              <p:nvPr/>
            </p:nvPicPr>
            <p:blipFill>
              <a:blip r:embed="rId6"/>
              <a:stretch>
                <a:fillRect/>
              </a:stretch>
            </p:blipFill>
            <p:spPr>
              <a:xfrm>
                <a:off x="0" y="0"/>
                <a:ext cx="4473151" cy="2296582"/>
              </a:xfrm>
              <a:prstGeom prst="rect">
                <a:avLst/>
              </a:prstGeom>
              <a:effectLst/>
            </p:spPr>
          </p:pic>
        </p:grpSp>
        <p:sp>
          <p:nvSpPr>
            <p:cNvPr id="9" name="TextBox 18">
              <a:extLst>
                <a:ext uri="{FF2B5EF4-FFF2-40B4-BE49-F238E27FC236}">
                  <a16:creationId xmlns:a16="http://schemas.microsoft.com/office/drawing/2014/main" id="{2DF564F6-061B-4ED3-A118-8EC5486F6553}"/>
                </a:ext>
              </a:extLst>
            </p:cNvPr>
            <p:cNvSpPr txBox="1"/>
            <p:nvPr/>
          </p:nvSpPr>
          <p:spPr>
            <a:xfrm>
              <a:off x="699735" y="1428750"/>
              <a:ext cx="622566" cy="228539"/>
            </a:xfrm>
            <a:prstGeom prst="rect">
              <a:avLst/>
            </a:prstGeom>
            <a:solidFill>
              <a:schemeClr val="bg1"/>
            </a:solidFill>
          </p:spPr>
          <p:txBody>
            <a:bodyPr wrap="none" rtlCol="0">
              <a:spAutoFit/>
            </a:bodyPr>
            <a:lstStyle/>
            <a:p>
              <a:pPr>
                <a:buNone/>
              </a:pPr>
              <a:r>
                <a:rPr lang="en-GB" sz="1000" b="1" dirty="0">
                  <a:latin typeface="Cambria Math" panose="02040503050406030204" pitchFamily="18" charset="0"/>
                  <a:ea typeface="Cambria Math" panose="02040503050406030204" pitchFamily="18" charset="0"/>
                </a:rPr>
                <a:t>±1000ps</a:t>
              </a:r>
            </a:p>
          </p:txBody>
        </p:sp>
        <p:sp>
          <p:nvSpPr>
            <p:cNvPr id="10" name="TextBox 19">
              <a:extLst>
                <a:ext uri="{FF2B5EF4-FFF2-40B4-BE49-F238E27FC236}">
                  <a16:creationId xmlns:a16="http://schemas.microsoft.com/office/drawing/2014/main" id="{B82A6B89-B6E5-4DAF-AD0A-AAB688F53521}"/>
                </a:ext>
              </a:extLst>
            </p:cNvPr>
            <p:cNvSpPr txBox="1"/>
            <p:nvPr/>
          </p:nvSpPr>
          <p:spPr>
            <a:xfrm>
              <a:off x="685800" y="3011329"/>
              <a:ext cx="490568" cy="228539"/>
            </a:xfrm>
            <a:prstGeom prst="rect">
              <a:avLst/>
            </a:prstGeom>
            <a:solidFill>
              <a:schemeClr val="bg1"/>
            </a:solidFill>
          </p:spPr>
          <p:txBody>
            <a:bodyPr wrap="none" rtlCol="0">
              <a:spAutoFit/>
            </a:bodyPr>
            <a:lstStyle/>
            <a:p>
              <a:pPr>
                <a:buNone/>
              </a:pPr>
              <a:r>
                <a:rPr lang="en-GB" sz="1000" b="1" dirty="0">
                  <a:latin typeface="Cambria Math" panose="02040503050406030204" pitchFamily="18" charset="0"/>
                  <a:ea typeface="Cambria Math" panose="02040503050406030204" pitchFamily="18" charset="0"/>
                </a:rPr>
                <a:t>±15ps</a:t>
              </a:r>
            </a:p>
          </p:txBody>
        </p:sp>
      </p:grpSp>
      <p:sp>
        <p:nvSpPr>
          <p:cNvPr id="2" name="Título 1">
            <a:extLst>
              <a:ext uri="{FF2B5EF4-FFF2-40B4-BE49-F238E27FC236}">
                <a16:creationId xmlns:a16="http://schemas.microsoft.com/office/drawing/2014/main" id="{38CCD116-00CF-41C0-9AB7-B51D339A4F90}"/>
              </a:ext>
            </a:extLst>
          </p:cNvPr>
          <p:cNvSpPr>
            <a:spLocks noGrp="1"/>
          </p:cNvSpPr>
          <p:nvPr>
            <p:ph type="title"/>
          </p:nvPr>
        </p:nvSpPr>
        <p:spPr>
          <a:xfrm>
            <a:off x="174080" y="129832"/>
            <a:ext cx="10515600" cy="649055"/>
          </a:xfrm>
        </p:spPr>
        <p:txBody>
          <a:bodyPr>
            <a:normAutofit fontScale="90000"/>
          </a:bodyPr>
          <a:lstStyle/>
          <a:p>
            <a:r>
              <a:rPr lang="en-US"/>
              <a:t>VELO II: the importance of timing</a:t>
            </a:r>
            <a:endParaRPr lang="en-US" dirty="0"/>
          </a:p>
        </p:txBody>
      </p:sp>
      <p:sp>
        <p:nvSpPr>
          <p:cNvPr id="44" name="Marcador de contenido 2">
            <a:extLst>
              <a:ext uri="{FF2B5EF4-FFF2-40B4-BE49-F238E27FC236}">
                <a16:creationId xmlns:a16="http://schemas.microsoft.com/office/drawing/2014/main" id="{428DB0D8-659F-4A8D-B1A8-593CFCB748FC}"/>
              </a:ext>
            </a:extLst>
          </p:cNvPr>
          <p:cNvSpPr>
            <a:spLocks noGrp="1"/>
          </p:cNvSpPr>
          <p:nvPr>
            <p:ph sz="half" idx="4294967295"/>
          </p:nvPr>
        </p:nvSpPr>
        <p:spPr>
          <a:xfrm>
            <a:off x="0" y="5516563"/>
            <a:ext cx="6284913" cy="1211262"/>
          </a:xfrm>
        </p:spPr>
        <p:txBody>
          <a:bodyPr>
            <a:normAutofit lnSpcReduction="10000"/>
          </a:bodyPr>
          <a:lstStyle/>
          <a:p>
            <a:r>
              <a:rPr lang="en-GB" sz="1800" dirty="0"/>
              <a:t>Proton bunches overlap for a finite time (RMS </a:t>
            </a:r>
            <a:r>
              <a:rPr lang="en-GB" sz="1600" u="none" strike="noStrike" dirty="0">
                <a:effectLst/>
              </a:rPr>
              <a:t>∼</a:t>
            </a:r>
            <a:r>
              <a:rPr lang="en-GB" sz="1800" dirty="0"/>
              <a:t> </a:t>
            </a:r>
            <a:r>
              <a:rPr lang="en-GB" sz="1800" b="1" dirty="0"/>
              <a:t>180 </a:t>
            </a:r>
            <a:r>
              <a:rPr lang="en-GB" sz="1800" b="1" dirty="0" err="1"/>
              <a:t>ps</a:t>
            </a:r>
            <a:r>
              <a:rPr lang="en-GB" sz="1800" dirty="0"/>
              <a:t>): in 1 ns window many overlapping collisions</a:t>
            </a:r>
          </a:p>
          <a:p>
            <a:r>
              <a:rPr lang="en-GB" sz="1800" dirty="0"/>
              <a:t>Increasing the resolution to </a:t>
            </a:r>
            <a:r>
              <a:rPr lang="en-GB" sz="1800" b="1" dirty="0"/>
              <a:t>20 </a:t>
            </a:r>
            <a:r>
              <a:rPr lang="en-GB" sz="1800" b="1" dirty="0" err="1"/>
              <a:t>ps</a:t>
            </a:r>
            <a:r>
              <a:rPr lang="en-GB" sz="1800" dirty="0"/>
              <a:t> only a few collisions and corresponding tracks remain</a:t>
            </a:r>
          </a:p>
        </p:txBody>
      </p:sp>
      <p:grpSp>
        <p:nvGrpSpPr>
          <p:cNvPr id="15" name="Group 27">
            <a:extLst>
              <a:ext uri="{FF2B5EF4-FFF2-40B4-BE49-F238E27FC236}">
                <a16:creationId xmlns:a16="http://schemas.microsoft.com/office/drawing/2014/main" id="{6A534DB4-0FD6-4494-AD02-2CE1D43D6838}"/>
              </a:ext>
            </a:extLst>
          </p:cNvPr>
          <p:cNvGrpSpPr/>
          <p:nvPr/>
        </p:nvGrpSpPr>
        <p:grpSpPr>
          <a:xfrm>
            <a:off x="6398402" y="750255"/>
            <a:ext cx="5252627" cy="4581039"/>
            <a:chOff x="4267200" y="819150"/>
            <a:chExt cx="4536694" cy="3742436"/>
          </a:xfrm>
        </p:grpSpPr>
        <p:grpSp>
          <p:nvGrpSpPr>
            <p:cNvPr id="16" name="Group 14">
              <a:extLst>
                <a:ext uri="{FF2B5EF4-FFF2-40B4-BE49-F238E27FC236}">
                  <a16:creationId xmlns:a16="http://schemas.microsoft.com/office/drawing/2014/main" id="{EDCA6184-A32E-494A-9A34-F1561899FDA4}"/>
                </a:ext>
              </a:extLst>
            </p:cNvPr>
            <p:cNvGrpSpPr/>
            <p:nvPr/>
          </p:nvGrpSpPr>
          <p:grpSpPr>
            <a:xfrm>
              <a:off x="4267200" y="819150"/>
              <a:ext cx="4536694" cy="3742436"/>
              <a:chOff x="4363111" y="895348"/>
              <a:chExt cx="4536694" cy="3742436"/>
            </a:xfrm>
          </p:grpSpPr>
          <p:grpSp>
            <p:nvGrpSpPr>
              <p:cNvPr id="18" name="Image">
                <a:extLst>
                  <a:ext uri="{FF2B5EF4-FFF2-40B4-BE49-F238E27FC236}">
                    <a16:creationId xmlns:a16="http://schemas.microsoft.com/office/drawing/2014/main" id="{BA83BFCD-CEF8-4554-A7A0-03F8E83D23EF}"/>
                  </a:ext>
                </a:extLst>
              </p:cNvPr>
              <p:cNvGrpSpPr>
                <a:grpSpLocks noChangeAspect="1"/>
              </p:cNvGrpSpPr>
              <p:nvPr/>
            </p:nvGrpSpPr>
            <p:grpSpPr>
              <a:xfrm>
                <a:off x="4363111" y="895348"/>
                <a:ext cx="4536694" cy="3742436"/>
                <a:chOff x="-53999" y="-1"/>
                <a:chExt cx="4336690" cy="3577452"/>
              </a:xfrm>
            </p:grpSpPr>
            <p:pic>
              <p:nvPicPr>
                <p:cNvPr id="22" name="Image" descr="Image">
                  <a:extLst>
                    <a:ext uri="{FF2B5EF4-FFF2-40B4-BE49-F238E27FC236}">
                      <a16:creationId xmlns:a16="http://schemas.microsoft.com/office/drawing/2014/main" id="{0D4098AC-B1D1-42F8-876C-EC5B4A6F5521}"/>
                    </a:ext>
                  </a:extLst>
                </p:cNvPr>
                <p:cNvPicPr>
                  <a:picLocks noChangeAspect="1"/>
                </p:cNvPicPr>
                <p:nvPr/>
              </p:nvPicPr>
              <p:blipFill>
                <a:blip r:embed="rId7"/>
                <a:srcRect/>
                <a:stretch>
                  <a:fillRect/>
                </a:stretch>
              </p:blipFill>
              <p:spPr>
                <a:xfrm>
                  <a:off x="215900" y="139700"/>
                  <a:ext cx="3846955" cy="2959196"/>
                </a:xfrm>
                <a:prstGeom prst="rect">
                  <a:avLst/>
                </a:prstGeom>
                <a:ln>
                  <a:noFill/>
                </a:ln>
                <a:effectLst/>
              </p:spPr>
            </p:pic>
            <p:pic>
              <p:nvPicPr>
                <p:cNvPr id="23" name="Image" descr="Image">
                  <a:extLst>
                    <a:ext uri="{FF2B5EF4-FFF2-40B4-BE49-F238E27FC236}">
                      <a16:creationId xmlns:a16="http://schemas.microsoft.com/office/drawing/2014/main" id="{EA04108E-AC91-4E57-B05C-76D60E19C2A5}"/>
                    </a:ext>
                  </a:extLst>
                </p:cNvPr>
                <p:cNvPicPr>
                  <a:picLocks noChangeAspect="1"/>
                </p:cNvPicPr>
                <p:nvPr/>
              </p:nvPicPr>
              <p:blipFill>
                <a:blip r:embed="rId8"/>
                <a:stretch>
                  <a:fillRect/>
                </a:stretch>
              </p:blipFill>
              <p:spPr>
                <a:xfrm>
                  <a:off x="-53999" y="-1"/>
                  <a:ext cx="4336690" cy="3577452"/>
                </a:xfrm>
                <a:prstGeom prst="rect">
                  <a:avLst/>
                </a:prstGeom>
                <a:effectLst/>
              </p:spPr>
            </p:pic>
          </p:grpSp>
          <p:sp>
            <p:nvSpPr>
              <p:cNvPr id="19" name="no timing">
                <a:extLst>
                  <a:ext uri="{FF2B5EF4-FFF2-40B4-BE49-F238E27FC236}">
                    <a16:creationId xmlns:a16="http://schemas.microsoft.com/office/drawing/2014/main" id="{5B878C76-832E-4F15-ABAC-F2C15C9F7EEA}"/>
                  </a:ext>
                </a:extLst>
              </p:cNvPr>
              <p:cNvSpPr txBox="1"/>
              <p:nvPr/>
            </p:nvSpPr>
            <p:spPr>
              <a:xfrm>
                <a:off x="7451636" y="2152647"/>
                <a:ext cx="854164" cy="342903"/>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oAutofit/>
              </a:bodyPr>
              <a:lstStyle>
                <a:lvl1pPr>
                  <a:defRPr sz="1300" b="0">
                    <a:solidFill>
                      <a:srgbClr val="AA3B58"/>
                    </a:solidFill>
                    <a:latin typeface="+mn-lt"/>
                    <a:ea typeface="+mn-ea"/>
                    <a:cs typeface="+mn-cs"/>
                    <a:sym typeface="Arial"/>
                  </a:defRPr>
                </a:lvl1pPr>
              </a:lstStyle>
              <a:p>
                <a:pPr>
                  <a:buNone/>
                </a:pPr>
                <a:r>
                  <a:rPr lang="en-GB" sz="750" dirty="0">
                    <a:solidFill>
                      <a:srgbClr val="FF6FF0"/>
                    </a:solidFill>
                    <a:latin typeface="Cambria Math" panose="02040503050406030204" pitchFamily="18" charset="0"/>
                    <a:ea typeface="Cambria Math" panose="02040503050406030204" pitchFamily="18" charset="0"/>
                  </a:rPr>
                  <a:t>U-II conditions,</a:t>
                </a:r>
              </a:p>
              <a:p>
                <a:pPr>
                  <a:buNone/>
                </a:pPr>
                <a:r>
                  <a:rPr lang="en-GB" sz="750" dirty="0">
                    <a:solidFill>
                      <a:srgbClr val="FF6FF0"/>
                    </a:solidFill>
                    <a:latin typeface="Cambria Math" panose="02040503050406030204" pitchFamily="18" charset="0"/>
                    <a:ea typeface="Cambria Math" panose="02040503050406030204" pitchFamily="18" charset="0"/>
                  </a:rPr>
                  <a:t>no timing</a:t>
                </a:r>
              </a:p>
            </p:txBody>
          </p:sp>
          <p:sp>
            <p:nvSpPr>
              <p:cNvPr id="20" name="with timing">
                <a:extLst>
                  <a:ext uri="{FF2B5EF4-FFF2-40B4-BE49-F238E27FC236}">
                    <a16:creationId xmlns:a16="http://schemas.microsoft.com/office/drawing/2014/main" id="{FDFF39A8-268A-40DE-AEEA-AE4BB94DD27D}"/>
                  </a:ext>
                </a:extLst>
              </p:cNvPr>
              <p:cNvSpPr txBox="1">
                <a:spLocks noChangeAspect="1"/>
              </p:cNvSpPr>
              <p:nvPr/>
            </p:nvSpPr>
            <p:spPr>
              <a:xfrm>
                <a:off x="6019800" y="1507642"/>
                <a:ext cx="838201" cy="378308"/>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oAutofit/>
              </a:bodyPr>
              <a:lstStyle>
                <a:lvl1pPr>
                  <a:defRPr sz="1300" b="0">
                    <a:solidFill>
                      <a:srgbClr val="AA3B58"/>
                    </a:solidFill>
                    <a:latin typeface="+mn-lt"/>
                    <a:ea typeface="+mn-ea"/>
                    <a:cs typeface="+mn-cs"/>
                    <a:sym typeface="Arial"/>
                  </a:defRPr>
                </a:lvl1pPr>
              </a:lstStyle>
              <a:p>
                <a:pPr>
                  <a:buNone/>
                </a:pPr>
                <a:r>
                  <a:rPr lang="en-GB" sz="750" dirty="0">
                    <a:solidFill>
                      <a:srgbClr val="FF0000"/>
                    </a:solidFill>
                    <a:latin typeface="Cambria Math" panose="02040503050406030204" pitchFamily="18" charset="0"/>
                    <a:ea typeface="Cambria Math" panose="02040503050406030204" pitchFamily="18" charset="0"/>
                  </a:rPr>
                  <a:t>U-II conditions, </a:t>
                </a:r>
              </a:p>
              <a:p>
                <a:pPr>
                  <a:buNone/>
                </a:pPr>
                <a:r>
                  <a:rPr lang="en-GB" sz="750" dirty="0">
                    <a:solidFill>
                      <a:srgbClr val="FF0000"/>
                    </a:solidFill>
                    <a:latin typeface="Cambria Math" panose="02040503050406030204" pitchFamily="18" charset="0"/>
                    <a:ea typeface="Cambria Math" panose="02040503050406030204" pitchFamily="18" charset="0"/>
                  </a:rPr>
                  <a:t>with pixel timing</a:t>
                </a:r>
              </a:p>
            </p:txBody>
          </p:sp>
          <p:sp>
            <p:nvSpPr>
              <p:cNvPr id="21" name="with timing">
                <a:extLst>
                  <a:ext uri="{FF2B5EF4-FFF2-40B4-BE49-F238E27FC236}">
                    <a16:creationId xmlns:a16="http://schemas.microsoft.com/office/drawing/2014/main" id="{41629E68-E284-4733-95D4-4E3DE42A5270}"/>
                  </a:ext>
                </a:extLst>
              </p:cNvPr>
              <p:cNvSpPr txBox="1">
                <a:spLocks noChangeAspect="1"/>
              </p:cNvSpPr>
              <p:nvPr/>
            </p:nvSpPr>
            <p:spPr>
              <a:xfrm>
                <a:off x="5486400" y="1112400"/>
                <a:ext cx="767422" cy="381000"/>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oAutofit/>
              </a:bodyPr>
              <a:lstStyle>
                <a:lvl1pPr>
                  <a:defRPr sz="1300" b="0">
                    <a:solidFill>
                      <a:srgbClr val="AA3B58"/>
                    </a:solidFill>
                    <a:latin typeface="+mn-lt"/>
                    <a:ea typeface="+mn-ea"/>
                    <a:cs typeface="+mn-cs"/>
                    <a:sym typeface="Arial"/>
                  </a:defRPr>
                </a:lvl1pPr>
              </a:lstStyle>
              <a:p>
                <a:pPr>
                  <a:buNone/>
                </a:pPr>
                <a:r>
                  <a:rPr lang="en-GB" sz="750" dirty="0">
                    <a:solidFill>
                      <a:srgbClr val="0714F9"/>
                    </a:solidFill>
                    <a:latin typeface="Cambria Math" panose="02040503050406030204" pitchFamily="18" charset="0"/>
                    <a:ea typeface="Cambria Math" panose="02040503050406030204" pitchFamily="18" charset="0"/>
                  </a:rPr>
                  <a:t>U-I conditions, </a:t>
                </a:r>
              </a:p>
              <a:p>
                <a:pPr>
                  <a:buNone/>
                </a:pPr>
                <a:r>
                  <a:rPr lang="en-GB" sz="750" dirty="0">
                    <a:solidFill>
                      <a:srgbClr val="0714F9"/>
                    </a:solidFill>
                    <a:latin typeface="Cambria Math" panose="02040503050406030204" pitchFamily="18" charset="0"/>
                    <a:ea typeface="Cambria Math" panose="02040503050406030204" pitchFamily="18" charset="0"/>
                  </a:rPr>
                  <a:t>no pixel timing</a:t>
                </a:r>
              </a:p>
            </p:txBody>
          </p:sp>
        </p:grpSp>
        <p:sp>
          <p:nvSpPr>
            <p:cNvPr id="17" name="Rectangle 16">
              <a:extLst>
                <a:ext uri="{FF2B5EF4-FFF2-40B4-BE49-F238E27FC236}">
                  <a16:creationId xmlns:a16="http://schemas.microsoft.com/office/drawing/2014/main" id="{27E8A3F8-80B9-4C92-8367-53E9F63E3A81}"/>
                </a:ext>
              </a:extLst>
            </p:cNvPr>
            <p:cNvSpPr>
              <a:spLocks noChangeAspect="1"/>
            </p:cNvSpPr>
            <p:nvPr/>
          </p:nvSpPr>
          <p:spPr bwMode="auto">
            <a:xfrm>
              <a:off x="6705602" y="2520000"/>
              <a:ext cx="1002793" cy="523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2000" b="0" i="0" u="none" strike="noStrike" cap="none" normalizeH="0" baseline="0">
                <a:ln>
                  <a:noFill/>
                </a:ln>
                <a:solidFill>
                  <a:srgbClr val="6666FF"/>
                </a:solidFill>
                <a:effectLst/>
                <a:latin typeface="Arial" charset="0"/>
              </a:endParaRPr>
            </a:p>
          </p:txBody>
        </p:sp>
      </p:grpSp>
      <p:sp>
        <p:nvSpPr>
          <p:cNvPr id="43" name="TextBox 21">
            <a:extLst>
              <a:ext uri="{FF2B5EF4-FFF2-40B4-BE49-F238E27FC236}">
                <a16:creationId xmlns:a16="http://schemas.microsoft.com/office/drawing/2014/main" id="{8CC14976-1896-4411-86FE-56E1347BCA85}"/>
              </a:ext>
            </a:extLst>
          </p:cNvPr>
          <p:cNvSpPr txBox="1"/>
          <p:nvPr/>
        </p:nvSpPr>
        <p:spPr>
          <a:xfrm>
            <a:off x="687503" y="5025210"/>
            <a:ext cx="4363513" cy="523220"/>
          </a:xfrm>
          <a:prstGeom prst="rect">
            <a:avLst/>
          </a:prstGeom>
          <a:noFill/>
        </p:spPr>
        <p:txBody>
          <a:bodyPr wrap="square" rtlCol="0">
            <a:spAutoFit/>
          </a:bodyPr>
          <a:lstStyle/>
          <a:p>
            <a:pPr>
              <a:buNone/>
            </a:pPr>
            <a:r>
              <a:rPr lang="en-GB" sz="1400" dirty="0"/>
              <a:t>Higher pile-up </a:t>
            </a:r>
            <a:r>
              <a:rPr lang="en-GB" sz="1400" dirty="0">
                <a:sym typeface="Wingdings" pitchFamily="2" charset="2"/>
              </a:rPr>
              <a:t> PV</a:t>
            </a:r>
            <a:r>
              <a:rPr lang="en-GB" sz="1400" dirty="0"/>
              <a:t> separation from Upgrade I (4.2 mm)  reduced to </a:t>
            </a:r>
            <a:r>
              <a:rPr lang="en-GB" sz="1400" b="1" dirty="0"/>
              <a:t>1.5 mm </a:t>
            </a:r>
            <a:r>
              <a:rPr lang="en-GB" sz="1400" dirty="0"/>
              <a:t>in </a:t>
            </a:r>
            <a:r>
              <a:rPr lang="en-GB" sz="1400" b="1" dirty="0"/>
              <a:t>Upgrade II </a:t>
            </a:r>
            <a:r>
              <a:rPr lang="en-GB" sz="1400" dirty="0"/>
              <a:t>along the beam line. </a:t>
            </a:r>
            <a:endParaRPr lang="en-GB" sz="1400" b="1" dirty="0"/>
          </a:p>
        </p:txBody>
      </p:sp>
      <p:sp>
        <p:nvSpPr>
          <p:cNvPr id="45" name="Rectángulo 44">
            <a:extLst>
              <a:ext uri="{FF2B5EF4-FFF2-40B4-BE49-F238E27FC236}">
                <a16:creationId xmlns:a16="http://schemas.microsoft.com/office/drawing/2014/main" id="{D577B6E8-DFAB-4B96-B161-FD5F1ABA6EC8}"/>
              </a:ext>
            </a:extLst>
          </p:cNvPr>
          <p:cNvSpPr/>
          <p:nvPr/>
        </p:nvSpPr>
        <p:spPr>
          <a:xfrm>
            <a:off x="6096000" y="6101707"/>
            <a:ext cx="6141436" cy="646331"/>
          </a:xfrm>
          <a:prstGeom prst="rect">
            <a:avLst/>
          </a:prstGeom>
        </p:spPr>
        <p:txBody>
          <a:bodyPr wrap="square">
            <a:spAutoFit/>
          </a:bodyPr>
          <a:lstStyle/>
          <a:p>
            <a:r>
              <a:rPr lang="en-US" dirty="0"/>
              <a:t>PV efficiency and  IP resolutions will yield ~same signal selection performance IF timing resolution of 20 </a:t>
            </a:r>
            <a:r>
              <a:rPr lang="en-US" dirty="0" err="1"/>
              <a:t>ps</a:t>
            </a:r>
            <a:r>
              <a:rPr lang="en-US" dirty="0"/>
              <a:t>/track is achieved.</a:t>
            </a:r>
          </a:p>
        </p:txBody>
      </p:sp>
      <p:pic>
        <p:nvPicPr>
          <p:cNvPr id="3" name="Imagen 2">
            <a:extLst>
              <a:ext uri="{FF2B5EF4-FFF2-40B4-BE49-F238E27FC236}">
                <a16:creationId xmlns:a16="http://schemas.microsoft.com/office/drawing/2014/main" id="{820F6CC2-386C-461F-9632-540372EDE80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00363" y="4499131"/>
            <a:ext cx="4168441" cy="1473328"/>
          </a:xfrm>
          <a:prstGeom prst="rect">
            <a:avLst/>
          </a:prstGeom>
        </p:spPr>
      </p:pic>
    </p:spTree>
    <p:extLst>
      <p:ext uri="{BB962C8B-B14F-4D97-AF65-F5344CB8AC3E}">
        <p14:creationId xmlns:p14="http://schemas.microsoft.com/office/powerpoint/2010/main" val="2322092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BF2CB91-3974-4373-B4AB-D7A2824FF1FB}"/>
              </a:ext>
            </a:extLst>
          </p:cNvPr>
          <p:cNvSpPr txBox="1"/>
          <p:nvPr/>
        </p:nvSpPr>
        <p:spPr>
          <a:xfrm>
            <a:off x="154708" y="5745075"/>
            <a:ext cx="9073008" cy="830997"/>
          </a:xfrm>
          <a:prstGeom prst="rect">
            <a:avLst/>
          </a:prstGeom>
          <a:noFill/>
        </p:spPr>
        <p:txBody>
          <a:bodyPr wrap="square">
            <a:spAutoFit/>
          </a:bodyPr>
          <a:lstStyle/>
          <a:p>
            <a:r>
              <a:rPr lang="es-ES" sz="1600" b="1" dirty="0" err="1">
                <a:solidFill>
                  <a:srgbClr val="0000FF"/>
                </a:solidFill>
                <a:latin typeface="Arial" panose="020B0604020202020204" pitchFamily="34" charset="0"/>
                <a:cs typeface="Arial" panose="020B0604020202020204" pitchFamily="34" charset="0"/>
              </a:rPr>
              <a:t>Update</a:t>
            </a:r>
            <a:r>
              <a:rPr lang="es-ES" sz="1600" b="1" dirty="0">
                <a:solidFill>
                  <a:srgbClr val="0000FF"/>
                </a:solidFill>
                <a:latin typeface="Arial" panose="020B0604020202020204" pitchFamily="34" charset="0"/>
                <a:cs typeface="Arial" panose="020B0604020202020204" pitchFamily="34" charset="0"/>
              </a:rPr>
              <a:t> </a:t>
            </a:r>
            <a:r>
              <a:rPr lang="es-ES" sz="1600" b="1" dirty="0" err="1">
                <a:solidFill>
                  <a:srgbClr val="0000FF"/>
                </a:solidFill>
                <a:latin typeface="Arial" panose="020B0604020202020204" pitchFamily="34" charset="0"/>
                <a:cs typeface="Arial" panose="020B0604020202020204" pitchFamily="34" charset="0"/>
              </a:rPr>
              <a:t>September</a:t>
            </a:r>
            <a:r>
              <a:rPr lang="es-ES" sz="1600" b="1" dirty="0">
                <a:solidFill>
                  <a:srgbClr val="0000FF"/>
                </a:solidFill>
                <a:latin typeface="Arial" panose="020B0604020202020204" pitchFamily="34" charset="0"/>
                <a:cs typeface="Arial" panose="020B0604020202020204" pitchFamily="34" charset="0"/>
              </a:rPr>
              <a:t> 2024: </a:t>
            </a:r>
            <a:r>
              <a:rPr lang="en-US" sz="1600" b="1" i="1" dirty="0">
                <a:latin typeface="Arial" panose="020B0604020202020204" pitchFamily="34" charset="0"/>
                <a:cs typeface="Arial" panose="020B0604020202020204" pitchFamily="34" charset="0"/>
              </a:rPr>
              <a:t>“The decision to shift the start of the HL-LHC by approximately one year and increase the length of the shutdown reflects a consensus supported by our scientific committees.”</a:t>
            </a:r>
            <a:endParaRPr lang="es-ES" sz="1600" b="1" i="1"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02E3336C-9557-46F5-8298-71475C380647}"/>
              </a:ext>
            </a:extLst>
          </p:cNvPr>
          <p:cNvSpPr txBox="1"/>
          <p:nvPr/>
        </p:nvSpPr>
        <p:spPr>
          <a:xfrm>
            <a:off x="9706187" y="6156728"/>
            <a:ext cx="2148563" cy="338554"/>
          </a:xfrm>
          <a:prstGeom prst="rect">
            <a:avLst/>
          </a:prstGeom>
          <a:noFill/>
        </p:spPr>
        <p:txBody>
          <a:bodyPr wrap="square">
            <a:spAutoFit/>
          </a:bodyPr>
          <a:lstStyle/>
          <a:p>
            <a:r>
              <a:rPr lang="es-ES" sz="1600" b="1" dirty="0" err="1">
                <a:latin typeface="Arial" panose="020B0604020202020204" pitchFamily="34" charset="0"/>
                <a:cs typeface="Arial" panose="020B0604020202020204" pitchFamily="34" charset="0"/>
              </a:rPr>
              <a:t>January</a:t>
            </a:r>
            <a:r>
              <a:rPr lang="es-ES" sz="1600" b="1" dirty="0">
                <a:latin typeface="Arial" panose="020B0604020202020204" pitchFamily="34" charset="0"/>
                <a:cs typeface="Arial" panose="020B0604020202020204" pitchFamily="34" charset="0"/>
              </a:rPr>
              <a:t> 2025 figure</a:t>
            </a:r>
          </a:p>
        </p:txBody>
      </p:sp>
      <p:sp>
        <p:nvSpPr>
          <p:cNvPr id="2" name="Título 1">
            <a:extLst>
              <a:ext uri="{FF2B5EF4-FFF2-40B4-BE49-F238E27FC236}">
                <a16:creationId xmlns:a16="http://schemas.microsoft.com/office/drawing/2014/main" id="{F46A69F6-A6EF-45D2-AD6A-B3EC440CF6EC}"/>
              </a:ext>
            </a:extLst>
          </p:cNvPr>
          <p:cNvSpPr>
            <a:spLocks noGrp="1"/>
          </p:cNvSpPr>
          <p:nvPr>
            <p:ph type="title"/>
          </p:nvPr>
        </p:nvSpPr>
        <p:spPr/>
        <p:txBody>
          <a:bodyPr/>
          <a:lstStyle/>
          <a:p>
            <a:r>
              <a:rPr lang="es-ES" dirty="0"/>
              <a:t>LHC / HL-LHC Plan</a:t>
            </a:r>
          </a:p>
        </p:txBody>
      </p:sp>
      <p:pic>
        <p:nvPicPr>
          <p:cNvPr id="4" name="Imagen 3">
            <a:extLst>
              <a:ext uri="{FF2B5EF4-FFF2-40B4-BE49-F238E27FC236}">
                <a16:creationId xmlns:a16="http://schemas.microsoft.com/office/drawing/2014/main" id="{1C024FBC-7D4F-4BD1-9896-445EBDBB77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4800" y="1123200"/>
            <a:ext cx="11520000" cy="4468756"/>
          </a:xfrm>
          <a:prstGeom prst="rect">
            <a:avLst/>
          </a:prstGeom>
        </p:spPr>
      </p:pic>
      <p:grpSp>
        <p:nvGrpSpPr>
          <p:cNvPr id="11" name="Grupo 10">
            <a:extLst>
              <a:ext uri="{FF2B5EF4-FFF2-40B4-BE49-F238E27FC236}">
                <a16:creationId xmlns:a16="http://schemas.microsoft.com/office/drawing/2014/main" id="{0CCAED1C-E9D2-4B32-A38B-CD730A74721B}"/>
              </a:ext>
            </a:extLst>
          </p:cNvPr>
          <p:cNvGrpSpPr/>
          <p:nvPr/>
        </p:nvGrpSpPr>
        <p:grpSpPr>
          <a:xfrm>
            <a:off x="10056440" y="5319285"/>
            <a:ext cx="1631858" cy="369332"/>
            <a:chOff x="8790335" y="6214788"/>
            <a:chExt cx="1631858" cy="369332"/>
          </a:xfrm>
        </p:grpSpPr>
        <p:sp>
          <p:nvSpPr>
            <p:cNvPr id="12" name="Rombo 11">
              <a:extLst>
                <a:ext uri="{FF2B5EF4-FFF2-40B4-BE49-F238E27FC236}">
                  <a16:creationId xmlns:a16="http://schemas.microsoft.com/office/drawing/2014/main" id="{343216E0-6A0B-41E8-96E3-434A8EA5B353}"/>
                </a:ext>
              </a:extLst>
            </p:cNvPr>
            <p:cNvSpPr/>
            <p:nvPr/>
          </p:nvSpPr>
          <p:spPr>
            <a:xfrm>
              <a:off x="8790335" y="6294871"/>
              <a:ext cx="130628" cy="289249"/>
            </a:xfrm>
            <a:prstGeom prst="diamon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adroTexto 12">
              <a:extLst>
                <a:ext uri="{FF2B5EF4-FFF2-40B4-BE49-F238E27FC236}">
                  <a16:creationId xmlns:a16="http://schemas.microsoft.com/office/drawing/2014/main" id="{A3B4062D-BF50-406B-9FB5-90738F6762E9}"/>
                </a:ext>
              </a:extLst>
            </p:cNvPr>
            <p:cNvSpPr txBox="1"/>
            <p:nvPr/>
          </p:nvSpPr>
          <p:spPr>
            <a:xfrm>
              <a:off x="8839200" y="6214788"/>
              <a:ext cx="1582993" cy="369332"/>
            </a:xfrm>
            <a:prstGeom prst="rect">
              <a:avLst/>
            </a:prstGeom>
            <a:noFill/>
          </p:spPr>
          <p:txBody>
            <a:bodyPr wrap="square" rtlCol="0">
              <a:spAutoFit/>
            </a:bodyPr>
            <a:lstStyle/>
            <a:p>
              <a:pPr algn="ctr"/>
              <a:r>
                <a:rPr lang="en-US" b="1" dirty="0"/>
                <a:t>you are here</a:t>
              </a:r>
            </a:p>
          </p:txBody>
        </p:sp>
      </p:grpSp>
      <p:sp>
        <p:nvSpPr>
          <p:cNvPr id="14" name="Rombo 13">
            <a:extLst>
              <a:ext uri="{FF2B5EF4-FFF2-40B4-BE49-F238E27FC236}">
                <a16:creationId xmlns:a16="http://schemas.microsoft.com/office/drawing/2014/main" id="{80E05B36-1933-46BE-8ABC-B2E4B17EEBCC}"/>
              </a:ext>
            </a:extLst>
          </p:cNvPr>
          <p:cNvSpPr/>
          <p:nvPr/>
        </p:nvSpPr>
        <p:spPr>
          <a:xfrm>
            <a:off x="8097366" y="2713112"/>
            <a:ext cx="130628" cy="318174"/>
          </a:xfrm>
          <a:prstGeom prst="diamon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034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5E135-BB95-7799-C0B2-A66B96DCC7D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C31002D-DF7D-CC42-F3EE-AD2B81D8E1B3}"/>
              </a:ext>
            </a:extLst>
          </p:cNvPr>
          <p:cNvSpPr>
            <a:spLocks noGrp="1"/>
          </p:cNvSpPr>
          <p:nvPr>
            <p:ph type="title"/>
          </p:nvPr>
        </p:nvSpPr>
        <p:spPr>
          <a:xfrm>
            <a:off x="174080" y="129832"/>
            <a:ext cx="10515600" cy="649055"/>
          </a:xfrm>
        </p:spPr>
        <p:txBody>
          <a:bodyPr>
            <a:normAutofit fontScale="90000"/>
          </a:bodyPr>
          <a:lstStyle/>
          <a:p>
            <a:r>
              <a:rPr lang="en-US" dirty="0"/>
              <a:t>Upgrade II VELO layout scenarios</a:t>
            </a:r>
          </a:p>
        </p:txBody>
      </p:sp>
      <p:sp>
        <p:nvSpPr>
          <p:cNvPr id="7" name="TextBox 9">
            <a:extLst>
              <a:ext uri="{FF2B5EF4-FFF2-40B4-BE49-F238E27FC236}">
                <a16:creationId xmlns:a16="http://schemas.microsoft.com/office/drawing/2014/main" id="{4E28E205-B2BC-2767-3D8E-0D29FF409352}"/>
              </a:ext>
            </a:extLst>
          </p:cNvPr>
          <p:cNvSpPr txBox="1"/>
          <p:nvPr/>
        </p:nvSpPr>
        <p:spPr>
          <a:xfrm>
            <a:off x="6013837" y="2785763"/>
            <a:ext cx="6004083" cy="2308324"/>
          </a:xfrm>
          <a:prstGeom prst="rect">
            <a:avLst/>
          </a:prstGeom>
          <a:noFill/>
          <a:ln w="19050">
            <a:solidFill>
              <a:srgbClr val="00B0F0"/>
            </a:solidFill>
          </a:ln>
        </p:spPr>
        <p:txBody>
          <a:bodyPr wrap="square" rtlCol="0">
            <a:spAutoFit/>
          </a:bodyPr>
          <a:lstStyle/>
          <a:p>
            <a:pPr fontAlgn="base">
              <a:spcBef>
                <a:spcPct val="20000"/>
              </a:spcBef>
              <a:spcAft>
                <a:spcPct val="0"/>
              </a:spcAft>
            </a:pPr>
            <a:r>
              <a:rPr lang="en-GB" sz="1600" b="1" dirty="0">
                <a:solidFill>
                  <a:srgbClr val="002060"/>
                </a:solidFill>
                <a:latin typeface="Arial" charset="0"/>
              </a:rPr>
              <a:t>Baseline</a:t>
            </a:r>
            <a:r>
              <a:rPr lang="en-GB" b="1" dirty="0">
                <a:solidFill>
                  <a:srgbClr val="333399">
                    <a:lumMod val="75000"/>
                  </a:srgbClr>
                </a:solidFill>
                <a:latin typeface="Arial" charset="0"/>
              </a:rPr>
              <a:t>:</a:t>
            </a:r>
            <a:endParaRPr lang="en-GB" sz="1000" dirty="0">
              <a:solidFill>
                <a:srgbClr val="6666FF"/>
              </a:solidFill>
              <a:latin typeface="Arial" charset="0"/>
            </a:endParaRPr>
          </a:p>
          <a:p>
            <a:pPr marL="285750" indent="-285750" fontAlgn="base">
              <a:spcBef>
                <a:spcPct val="20000"/>
              </a:spcBef>
              <a:spcAft>
                <a:spcPct val="0"/>
              </a:spcAft>
              <a:buFont typeface="Arial" panose="020B0604020202020204" pitchFamily="34" charset="0"/>
              <a:buChar char="•"/>
            </a:pPr>
            <a:r>
              <a:rPr lang="en-GB" sz="1400" b="1" dirty="0">
                <a:solidFill>
                  <a:srgbClr val="333399">
                    <a:lumMod val="75000"/>
                  </a:srgbClr>
                </a:solidFill>
                <a:latin typeface="Arial" charset="0"/>
              </a:rPr>
              <a:t>Tracking Efficiency: </a:t>
            </a:r>
            <a:r>
              <a:rPr lang="en-GB" sz="1400" dirty="0">
                <a:solidFill>
                  <a:srgbClr val="333399">
                    <a:lumMod val="75000"/>
                  </a:srgbClr>
                </a:solidFill>
                <a:latin typeface="Arial" charset="0"/>
              </a:rPr>
              <a:t>&gt;99% within  LHCb Upgrade II acceptance (hits in at least 5 detector planes).</a:t>
            </a:r>
          </a:p>
          <a:p>
            <a:pPr marL="285750" indent="-285750" fontAlgn="base">
              <a:spcBef>
                <a:spcPct val="20000"/>
              </a:spcBef>
              <a:spcAft>
                <a:spcPct val="0"/>
              </a:spcAft>
              <a:buFont typeface="Arial" panose="020B0604020202020204" pitchFamily="34" charset="0"/>
              <a:buChar char="•"/>
            </a:pPr>
            <a:r>
              <a:rPr lang="en-GB" sz="1400" b="1" dirty="0">
                <a:solidFill>
                  <a:srgbClr val="333399">
                    <a:lumMod val="75000"/>
                  </a:srgbClr>
                </a:solidFill>
                <a:latin typeface="Arial" charset="0"/>
              </a:rPr>
              <a:t>Sensor Technology</a:t>
            </a:r>
            <a:r>
              <a:rPr lang="en-GB" sz="1400" dirty="0">
                <a:solidFill>
                  <a:srgbClr val="333399">
                    <a:lumMod val="75000"/>
                  </a:srgbClr>
                </a:solidFill>
                <a:latin typeface="Arial" charset="0"/>
              </a:rPr>
              <a:t>: 3D silicon (150</a:t>
            </a:r>
            <a:r>
              <a:rPr lang="en-GB" sz="1400" dirty="0">
                <a:solidFill>
                  <a:srgbClr val="333399">
                    <a:lumMod val="75000"/>
                  </a:srgbClr>
                </a:solidFill>
                <a:latin typeface="Symbol" pitchFamily="2" charset="2"/>
              </a:rPr>
              <a:t> m</a:t>
            </a:r>
            <a:r>
              <a:rPr lang="en-GB" sz="1400" dirty="0">
                <a:solidFill>
                  <a:srgbClr val="333399">
                    <a:lumMod val="75000"/>
                  </a:srgbClr>
                </a:solidFill>
                <a:latin typeface="Arial" panose="020B0604020202020204" pitchFamily="34" charset="0"/>
                <a:cs typeface="Arial" panose="020B0604020202020204" pitchFamily="34" charset="0"/>
              </a:rPr>
              <a:t>m thickness, 50 </a:t>
            </a:r>
            <a:r>
              <a:rPr lang="en-GB" sz="1400" dirty="0">
                <a:solidFill>
                  <a:srgbClr val="333399">
                    <a:lumMod val="75000"/>
                  </a:srgbClr>
                </a:solidFill>
                <a:latin typeface="Symbol" pitchFamily="2" charset="2"/>
              </a:rPr>
              <a:t>m</a:t>
            </a:r>
            <a:r>
              <a:rPr lang="en-GB" sz="1400" dirty="0">
                <a:solidFill>
                  <a:srgbClr val="333399">
                    <a:lumMod val="75000"/>
                  </a:srgbClr>
                </a:solidFill>
                <a:latin typeface="Arial" panose="020B0604020202020204" pitchFamily="34" charset="0"/>
                <a:cs typeface="Arial" panose="020B0604020202020204" pitchFamily="34" charset="0"/>
              </a:rPr>
              <a:t>m pitch</a:t>
            </a:r>
            <a:r>
              <a:rPr lang="en-GB" sz="1400" dirty="0">
                <a:solidFill>
                  <a:srgbClr val="333399">
                    <a:lumMod val="75000"/>
                  </a:srgbClr>
                </a:solidFill>
                <a:latin typeface="Arial" charset="0"/>
              </a:rPr>
              <a:t>) high spatial and temporal precision for the detector lifetime (&gt; 300 fb</a:t>
            </a:r>
            <a:r>
              <a:rPr lang="en-GB" sz="1400" baseline="30000" dirty="0">
                <a:solidFill>
                  <a:srgbClr val="333399">
                    <a:lumMod val="75000"/>
                  </a:srgbClr>
                </a:solidFill>
                <a:latin typeface="Arial" charset="0"/>
              </a:rPr>
              <a:t>-1</a:t>
            </a:r>
            <a:r>
              <a:rPr lang="en-GB" sz="1400" dirty="0">
                <a:solidFill>
                  <a:srgbClr val="333399">
                    <a:lumMod val="75000"/>
                  </a:srgbClr>
                </a:solidFill>
                <a:latin typeface="Arial" charset="0"/>
              </a:rPr>
              <a:t>)</a:t>
            </a:r>
          </a:p>
          <a:p>
            <a:pPr marL="285750" indent="-285750" fontAlgn="base">
              <a:spcBef>
                <a:spcPct val="20000"/>
              </a:spcBef>
              <a:spcAft>
                <a:spcPct val="0"/>
              </a:spcAft>
              <a:buFont typeface="Arial" panose="020B0604020202020204" pitchFamily="34" charset="0"/>
              <a:buChar char="•"/>
            </a:pPr>
            <a:r>
              <a:rPr lang="en-GB" sz="1400" b="1" dirty="0">
                <a:solidFill>
                  <a:srgbClr val="333399">
                    <a:lumMod val="75000"/>
                  </a:srgbClr>
                </a:solidFill>
                <a:latin typeface="Arial" charset="0"/>
              </a:rPr>
              <a:t>Spatial Resolution:</a:t>
            </a:r>
            <a:r>
              <a:rPr lang="en-GB" sz="1400" dirty="0">
                <a:solidFill>
                  <a:srgbClr val="333399">
                    <a:lumMod val="75000"/>
                  </a:srgbClr>
                </a:solidFill>
                <a:latin typeface="Arial" charset="0"/>
              </a:rPr>
              <a:t> &lt; 10 </a:t>
            </a:r>
            <a:r>
              <a:rPr lang="en-GB" sz="1400" dirty="0">
                <a:solidFill>
                  <a:srgbClr val="333399">
                    <a:lumMod val="75000"/>
                  </a:srgbClr>
                </a:solidFill>
                <a:latin typeface="Symbol" pitchFamily="2" charset="2"/>
              </a:rPr>
              <a:t>m</a:t>
            </a:r>
            <a:r>
              <a:rPr lang="en-GB" sz="1400" dirty="0">
                <a:solidFill>
                  <a:srgbClr val="333399">
                    <a:lumMod val="75000"/>
                  </a:srgbClr>
                </a:solidFill>
                <a:latin typeface="Arial" panose="020B0604020202020204" pitchFamily="34" charset="0"/>
                <a:cs typeface="Arial" panose="020B0604020202020204" pitchFamily="34" charset="0"/>
              </a:rPr>
              <a:t>m single-hit</a:t>
            </a:r>
          </a:p>
          <a:p>
            <a:pPr marL="285750" indent="-285750" fontAlgn="base">
              <a:spcBef>
                <a:spcPct val="20000"/>
              </a:spcBef>
              <a:spcAft>
                <a:spcPct val="0"/>
              </a:spcAft>
              <a:buFont typeface="Arial" panose="020B0604020202020204" pitchFamily="34" charset="0"/>
              <a:buChar char="•"/>
            </a:pPr>
            <a:r>
              <a:rPr lang="en-GB" sz="1400" b="1" dirty="0">
                <a:solidFill>
                  <a:srgbClr val="333399">
                    <a:lumMod val="75000"/>
                  </a:srgbClr>
                </a:solidFill>
                <a:latin typeface="Arial" panose="020B0604020202020204" pitchFamily="34" charset="0"/>
                <a:cs typeface="Arial" panose="020B0604020202020204" pitchFamily="34" charset="0"/>
              </a:rPr>
              <a:t>Timing</a:t>
            </a:r>
            <a:r>
              <a:rPr lang="en-GB" sz="1400" dirty="0">
                <a:solidFill>
                  <a:srgbClr val="333399">
                    <a:lumMod val="75000"/>
                  </a:srgbClr>
                </a:solidFill>
                <a:latin typeface="Arial" panose="020B0604020202020204" pitchFamily="34" charset="0"/>
                <a:cs typeface="Arial" panose="020B0604020202020204" pitchFamily="34" charset="0"/>
              </a:rPr>
              <a:t>: 50 ps per hit </a:t>
            </a:r>
            <a:endParaRPr lang="en-GB" sz="1400" dirty="0">
              <a:solidFill>
                <a:srgbClr val="333399">
                  <a:lumMod val="75000"/>
                </a:srgbClr>
              </a:solidFill>
              <a:latin typeface="Arial" charset="0"/>
            </a:endParaRPr>
          </a:p>
          <a:p>
            <a:pPr marL="285750" indent="-285750" fontAlgn="base">
              <a:spcBef>
                <a:spcPct val="20000"/>
              </a:spcBef>
              <a:spcAft>
                <a:spcPct val="0"/>
              </a:spcAft>
              <a:buFont typeface="Arial" panose="020B0604020202020204" pitchFamily="34" charset="0"/>
              <a:buChar char="•"/>
            </a:pPr>
            <a:r>
              <a:rPr lang="en-GB" sz="1400" b="1" dirty="0">
                <a:solidFill>
                  <a:srgbClr val="333399">
                    <a:lumMod val="75000"/>
                  </a:srgbClr>
                </a:solidFill>
                <a:latin typeface="Arial" charset="0"/>
              </a:rPr>
              <a:t>Sensor Inner radius: </a:t>
            </a:r>
            <a:r>
              <a:rPr lang="en-GB" sz="1400" dirty="0">
                <a:solidFill>
                  <a:srgbClr val="333399">
                    <a:lumMod val="75000"/>
                  </a:srgbClr>
                </a:solidFill>
                <a:latin typeface="Arial" charset="0"/>
              </a:rPr>
              <a:t>7,2 mm from the beamline to the closest detector element. </a:t>
            </a:r>
          </a:p>
        </p:txBody>
      </p:sp>
      <p:pic>
        <p:nvPicPr>
          <p:cNvPr id="9" name="Picture 11">
            <a:extLst>
              <a:ext uri="{FF2B5EF4-FFF2-40B4-BE49-F238E27FC236}">
                <a16:creationId xmlns:a16="http://schemas.microsoft.com/office/drawing/2014/main" id="{3C78FC3A-B730-3A31-EF91-B5E273D9D0D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63386" y="916883"/>
            <a:ext cx="6271895" cy="1822514"/>
          </a:xfrm>
          <a:prstGeom prst="rect">
            <a:avLst/>
          </a:prstGeom>
        </p:spPr>
      </p:pic>
      <p:pic>
        <p:nvPicPr>
          <p:cNvPr id="3" name="Picture 11">
            <a:extLst>
              <a:ext uri="{FF2B5EF4-FFF2-40B4-BE49-F238E27FC236}">
                <a16:creationId xmlns:a16="http://schemas.microsoft.com/office/drawing/2014/main" id="{9DD7FA82-CBE4-EC58-C9EF-D425B3630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916883"/>
            <a:ext cx="5981826" cy="2077857"/>
          </a:xfrm>
          <a:prstGeom prst="rect">
            <a:avLst/>
          </a:prstGeom>
        </p:spPr>
      </p:pic>
      <p:pic>
        <p:nvPicPr>
          <p:cNvPr id="10" name="Picture 11">
            <a:extLst>
              <a:ext uri="{FF2B5EF4-FFF2-40B4-BE49-F238E27FC236}">
                <a16:creationId xmlns:a16="http://schemas.microsoft.com/office/drawing/2014/main" id="{F13982C0-E5AF-B8B2-39F5-7930DCC90B3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74080" y="3933056"/>
            <a:ext cx="4822518" cy="1410240"/>
          </a:xfrm>
          <a:prstGeom prst="rect">
            <a:avLst/>
          </a:prstGeom>
        </p:spPr>
      </p:pic>
      <p:sp>
        <p:nvSpPr>
          <p:cNvPr id="11" name="TextBox 9">
            <a:extLst>
              <a:ext uri="{FF2B5EF4-FFF2-40B4-BE49-F238E27FC236}">
                <a16:creationId xmlns:a16="http://schemas.microsoft.com/office/drawing/2014/main" id="{F6E433E6-563E-D16F-97EC-5A4D7F41B97B}"/>
              </a:ext>
            </a:extLst>
          </p:cNvPr>
          <p:cNvSpPr txBox="1"/>
          <p:nvPr/>
        </p:nvSpPr>
        <p:spPr>
          <a:xfrm>
            <a:off x="6031198" y="5163847"/>
            <a:ext cx="6004083" cy="1501950"/>
          </a:xfrm>
          <a:prstGeom prst="rect">
            <a:avLst/>
          </a:prstGeom>
          <a:noFill/>
          <a:ln w="19050">
            <a:solidFill>
              <a:srgbClr val="00B0F0"/>
            </a:solidFill>
          </a:ln>
        </p:spPr>
        <p:txBody>
          <a:bodyPr wrap="square" rtlCol="0">
            <a:spAutoFit/>
          </a:bodyPr>
          <a:lstStyle/>
          <a:p>
            <a:pPr fontAlgn="base">
              <a:spcBef>
                <a:spcPct val="20000"/>
              </a:spcBef>
              <a:spcAft>
                <a:spcPct val="0"/>
              </a:spcAft>
            </a:pPr>
            <a:r>
              <a:rPr lang="en-GB" sz="1600" b="1" dirty="0">
                <a:solidFill>
                  <a:srgbClr val="002060"/>
                </a:solidFill>
                <a:latin typeface="Arial" charset="0"/>
              </a:rPr>
              <a:t>Scenarios @ reduced cost</a:t>
            </a:r>
            <a:r>
              <a:rPr lang="en-GB" sz="1600" dirty="0">
                <a:solidFill>
                  <a:srgbClr val="333399">
                    <a:lumMod val="75000"/>
                  </a:srgbClr>
                </a:solidFill>
                <a:latin typeface="Arial" charset="0"/>
              </a:rPr>
              <a:t>: </a:t>
            </a:r>
            <a:r>
              <a:rPr lang="en-GB" sz="1600" b="1" dirty="0">
                <a:solidFill>
                  <a:srgbClr val="333399">
                    <a:lumMod val="75000"/>
                  </a:srgbClr>
                </a:solidFill>
                <a:latin typeface="Arial" charset="0"/>
              </a:rPr>
              <a:t>Middle and Low</a:t>
            </a:r>
            <a:endParaRPr lang="en-GB" sz="1600" b="1" dirty="0">
              <a:solidFill>
                <a:srgbClr val="6666FF"/>
              </a:solidFill>
              <a:latin typeface="Arial" charset="0"/>
            </a:endParaRPr>
          </a:p>
          <a:p>
            <a:pPr marL="285750" indent="-285750" fontAlgn="base">
              <a:spcBef>
                <a:spcPct val="20000"/>
              </a:spcBef>
              <a:spcAft>
                <a:spcPct val="0"/>
              </a:spcAft>
              <a:buFont typeface="Arial" panose="020B0604020202020204" pitchFamily="34" charset="0"/>
              <a:buChar char="•"/>
            </a:pPr>
            <a:r>
              <a:rPr lang="en-GB" sz="1400" dirty="0">
                <a:solidFill>
                  <a:srgbClr val="333399">
                    <a:lumMod val="75000"/>
                  </a:srgbClr>
                </a:solidFill>
                <a:latin typeface="Arial" charset="0"/>
              </a:rPr>
              <a:t>Reduction in Peak Luminosity 1.5 </a:t>
            </a:r>
            <a:r>
              <a:rPr lang="en-GB" sz="1400" dirty="0">
                <a:solidFill>
                  <a:srgbClr val="333399">
                    <a:lumMod val="75000"/>
                  </a:srgbClr>
                </a:solidFill>
                <a:latin typeface="Arial" charset="0"/>
                <a:sym typeface="Wingdings" pitchFamily="2" charset="2"/>
              </a:rPr>
              <a:t> 1.0  reduction of data rates </a:t>
            </a:r>
            <a:endParaRPr lang="en-GB" sz="1400" dirty="0">
              <a:solidFill>
                <a:srgbClr val="333399">
                  <a:lumMod val="75000"/>
                </a:srgbClr>
              </a:solidFill>
              <a:latin typeface="Arial" charset="0"/>
            </a:endParaRPr>
          </a:p>
          <a:p>
            <a:pPr marL="285750" indent="-285750" fontAlgn="base">
              <a:spcBef>
                <a:spcPct val="20000"/>
              </a:spcBef>
              <a:spcAft>
                <a:spcPct val="0"/>
              </a:spcAft>
              <a:buFont typeface="Arial" panose="020B0604020202020204" pitchFamily="34" charset="0"/>
              <a:buChar char="•"/>
            </a:pPr>
            <a:r>
              <a:rPr lang="en-GB" sz="1400" dirty="0">
                <a:solidFill>
                  <a:srgbClr val="333399">
                    <a:lumMod val="75000"/>
                  </a:srgbClr>
                </a:solidFill>
                <a:latin typeface="Arial" charset="0"/>
              </a:rPr>
              <a:t>Further reduction (Low): Thicker RF foil (a la UI) and 3D-printed metal alloy cooling interfaces instead of silicon microchannels </a:t>
            </a:r>
            <a:r>
              <a:rPr lang="en-GB" sz="1400" dirty="0">
                <a:solidFill>
                  <a:srgbClr val="333399">
                    <a:lumMod val="75000"/>
                  </a:srgbClr>
                </a:solidFill>
                <a:latin typeface="Arial" charset="0"/>
                <a:sym typeface="Wingdings" pitchFamily="2" charset="2"/>
              </a:rPr>
              <a:t> higher material budget and  degradation of IP resolution  reduction in performance</a:t>
            </a:r>
            <a:r>
              <a:rPr lang="en-GB" sz="1400" b="1" dirty="0">
                <a:solidFill>
                  <a:srgbClr val="333399">
                    <a:lumMod val="75000"/>
                  </a:srgbClr>
                </a:solidFill>
                <a:latin typeface="Arial" charset="0"/>
                <a:sym typeface="Wingdings" pitchFamily="2" charset="2"/>
              </a:rPr>
              <a:t>.</a:t>
            </a:r>
            <a:r>
              <a:rPr lang="en-GB" sz="1400" dirty="0">
                <a:solidFill>
                  <a:srgbClr val="333399">
                    <a:lumMod val="75000"/>
                  </a:srgbClr>
                </a:solidFill>
                <a:latin typeface="Arial" charset="0"/>
              </a:rPr>
              <a:t> </a:t>
            </a:r>
          </a:p>
        </p:txBody>
      </p:sp>
      <p:sp>
        <p:nvSpPr>
          <p:cNvPr id="12" name="TextBox 7">
            <a:extLst>
              <a:ext uri="{FF2B5EF4-FFF2-40B4-BE49-F238E27FC236}">
                <a16:creationId xmlns:a16="http://schemas.microsoft.com/office/drawing/2014/main" id="{2DD0B95D-EBDB-6BDB-D5A7-62D3EC48B51F}"/>
              </a:ext>
            </a:extLst>
          </p:cNvPr>
          <p:cNvSpPr txBox="1"/>
          <p:nvPr/>
        </p:nvSpPr>
        <p:spPr>
          <a:xfrm>
            <a:off x="49372" y="5567919"/>
            <a:ext cx="4174420" cy="830997"/>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Conceptual design for a lightweight cylindrical RF-shield between the LHC beamline and the Upgrade II VELO modules</a:t>
            </a:r>
          </a:p>
        </p:txBody>
      </p:sp>
      <p:sp>
        <p:nvSpPr>
          <p:cNvPr id="13" name="TextBox 7">
            <a:extLst>
              <a:ext uri="{FF2B5EF4-FFF2-40B4-BE49-F238E27FC236}">
                <a16:creationId xmlns:a16="http://schemas.microsoft.com/office/drawing/2014/main" id="{E73A5ACF-4D6B-9266-50D6-B79D8C122B90}"/>
              </a:ext>
            </a:extLst>
          </p:cNvPr>
          <p:cNvSpPr txBox="1"/>
          <p:nvPr/>
        </p:nvSpPr>
        <p:spPr>
          <a:xfrm>
            <a:off x="174080" y="2942084"/>
            <a:ext cx="5535152"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(Left) VELO detector layout in the Baseline scenario. (Right) Illustration of the VELO stations in one half of the detector, in the Baseline scenario</a:t>
            </a:r>
          </a:p>
        </p:txBody>
      </p:sp>
    </p:spTree>
    <p:extLst>
      <p:ext uri="{BB962C8B-B14F-4D97-AF65-F5344CB8AC3E}">
        <p14:creationId xmlns:p14="http://schemas.microsoft.com/office/powerpoint/2010/main" val="832791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4D57AD-06F2-4C3E-A9AB-A76FF6F2BF8F}"/>
              </a:ext>
            </a:extLst>
          </p:cNvPr>
          <p:cNvSpPr>
            <a:spLocks noGrp="1"/>
          </p:cNvSpPr>
          <p:nvPr>
            <p:ph type="title"/>
          </p:nvPr>
        </p:nvSpPr>
        <p:spPr>
          <a:xfrm>
            <a:off x="174080" y="129832"/>
            <a:ext cx="10515600" cy="649055"/>
          </a:xfrm>
        </p:spPr>
        <p:txBody>
          <a:bodyPr>
            <a:normAutofit fontScale="90000"/>
          </a:bodyPr>
          <a:lstStyle/>
          <a:p>
            <a:r>
              <a:rPr lang="en-US" dirty="0"/>
              <a:t>Upgrade II VELO ASICs</a:t>
            </a:r>
          </a:p>
        </p:txBody>
      </p:sp>
      <p:sp>
        <p:nvSpPr>
          <p:cNvPr id="6" name="Fruitful collaboration with the Medipix group has yielded the VeloPix ASIC for the LHCb Upgrade I.…">
            <a:extLst>
              <a:ext uri="{FF2B5EF4-FFF2-40B4-BE49-F238E27FC236}">
                <a16:creationId xmlns:a16="http://schemas.microsoft.com/office/drawing/2014/main" id="{CF37BD76-4A2C-436D-A622-DF6C2A543D9A}"/>
              </a:ext>
            </a:extLst>
          </p:cNvPr>
          <p:cNvSpPr txBox="1"/>
          <p:nvPr/>
        </p:nvSpPr>
        <p:spPr>
          <a:xfrm>
            <a:off x="148729" y="2014798"/>
            <a:ext cx="6065936" cy="310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fontAlgn="base">
              <a:lnSpc>
                <a:spcPct val="110000"/>
              </a:lnSpc>
              <a:spcBef>
                <a:spcPts val="300"/>
              </a:spcBef>
              <a:spcAft>
                <a:spcPct val="0"/>
              </a:spcAft>
              <a:defRPr sz="1400" b="0">
                <a:solidFill>
                  <a:srgbClr val="D60093"/>
                </a:solidFill>
                <a:latin typeface="+mn-lt"/>
                <a:ea typeface="+mn-ea"/>
                <a:cs typeface="+mn-cs"/>
                <a:sym typeface="Arial"/>
              </a:defRPr>
            </a:pPr>
            <a:endParaRPr lang="en-GB" dirty="0">
              <a:solidFill>
                <a:srgbClr val="333399">
                  <a:lumMod val="75000"/>
                </a:srgbClr>
              </a:solidFill>
              <a:latin typeface="Arial"/>
              <a:sym typeface="Arial"/>
            </a:endParaRPr>
          </a:p>
        </p:txBody>
      </p:sp>
      <p:sp>
        <p:nvSpPr>
          <p:cNvPr id="9" name="Rectángulo 8">
            <a:extLst>
              <a:ext uri="{FF2B5EF4-FFF2-40B4-BE49-F238E27FC236}">
                <a16:creationId xmlns:a16="http://schemas.microsoft.com/office/drawing/2014/main" id="{BE9F37D0-BD30-4E9F-89C8-D7916428B693}"/>
              </a:ext>
            </a:extLst>
          </p:cNvPr>
          <p:cNvSpPr/>
          <p:nvPr/>
        </p:nvSpPr>
        <p:spPr>
          <a:xfrm>
            <a:off x="701704" y="969732"/>
            <a:ext cx="4235832" cy="830997"/>
          </a:xfrm>
          <a:prstGeom prst="rect">
            <a:avLst/>
          </a:prstGeom>
        </p:spPr>
        <p:txBody>
          <a:bodyPr wrap="square">
            <a:spAutoFit/>
          </a:bodyPr>
          <a:lstStyle/>
          <a:p>
            <a:r>
              <a:rPr lang="en-GB" sz="2400" dirty="0"/>
              <a:t>Sensor R&amp;D is closely matched to the ASIC development</a:t>
            </a:r>
          </a:p>
        </p:txBody>
      </p:sp>
      <p:sp>
        <p:nvSpPr>
          <p:cNvPr id="14" name="CuadroTexto 13">
            <a:extLst>
              <a:ext uri="{FF2B5EF4-FFF2-40B4-BE49-F238E27FC236}">
                <a16:creationId xmlns:a16="http://schemas.microsoft.com/office/drawing/2014/main" id="{FA48D564-B382-4BD5-A01B-28D7F27EEF0F}"/>
              </a:ext>
            </a:extLst>
          </p:cNvPr>
          <p:cNvSpPr txBox="1"/>
          <p:nvPr/>
        </p:nvSpPr>
        <p:spPr>
          <a:xfrm flipH="1">
            <a:off x="6427437" y="4617070"/>
            <a:ext cx="4750098" cy="338554"/>
          </a:xfrm>
          <a:prstGeom prst="rect">
            <a:avLst/>
          </a:prstGeom>
          <a:noFill/>
        </p:spPr>
        <p:txBody>
          <a:bodyPr wrap="square" rtlCol="0">
            <a:spAutoFit/>
          </a:bodyPr>
          <a:lstStyle/>
          <a:p>
            <a:r>
              <a:rPr lang="en-US" sz="1600" dirty="0">
                <a:latin typeface="Arial Nova" panose="020B0504020202020204" pitchFamily="34" charset="0"/>
              </a:rPr>
              <a:t>Smaller pitch at larger r to maintain U-I resolution</a:t>
            </a:r>
          </a:p>
        </p:txBody>
      </p:sp>
      <p:sp>
        <p:nvSpPr>
          <p:cNvPr id="15" name="CuadroTexto 14">
            <a:extLst>
              <a:ext uri="{FF2B5EF4-FFF2-40B4-BE49-F238E27FC236}">
                <a16:creationId xmlns:a16="http://schemas.microsoft.com/office/drawing/2014/main" id="{F2ED2012-4513-4021-9439-80F93DB6727C}"/>
              </a:ext>
            </a:extLst>
          </p:cNvPr>
          <p:cNvSpPr txBox="1"/>
          <p:nvPr/>
        </p:nvSpPr>
        <p:spPr>
          <a:xfrm flipH="1">
            <a:off x="5879976" y="5137767"/>
            <a:ext cx="4283723" cy="338554"/>
          </a:xfrm>
          <a:prstGeom prst="rect">
            <a:avLst/>
          </a:prstGeom>
          <a:noFill/>
        </p:spPr>
        <p:txBody>
          <a:bodyPr wrap="square" rtlCol="0">
            <a:spAutoFit/>
          </a:bodyPr>
          <a:lstStyle/>
          <a:p>
            <a:r>
              <a:rPr lang="en-US" sz="1600" dirty="0">
                <a:latin typeface="Arial Nova" panose="020B0504020202020204" pitchFamily="34" charset="0"/>
              </a:rPr>
              <a:t>Dose Achievable with 28nm TSMC CMOS</a:t>
            </a:r>
          </a:p>
        </p:txBody>
      </p:sp>
      <p:sp>
        <p:nvSpPr>
          <p:cNvPr id="16" name="CuadroTexto 15">
            <a:extLst>
              <a:ext uri="{FF2B5EF4-FFF2-40B4-BE49-F238E27FC236}">
                <a16:creationId xmlns:a16="http://schemas.microsoft.com/office/drawing/2014/main" id="{4AB27211-FE0A-4E85-B3F8-2E5E9D744760}"/>
              </a:ext>
            </a:extLst>
          </p:cNvPr>
          <p:cNvSpPr txBox="1"/>
          <p:nvPr/>
        </p:nvSpPr>
        <p:spPr>
          <a:xfrm flipH="1">
            <a:off x="5735960" y="6152743"/>
            <a:ext cx="6192688" cy="584775"/>
          </a:xfrm>
          <a:prstGeom prst="rect">
            <a:avLst/>
          </a:prstGeom>
          <a:noFill/>
        </p:spPr>
        <p:txBody>
          <a:bodyPr wrap="square" rtlCol="0">
            <a:spAutoFit/>
          </a:bodyPr>
          <a:lstStyle/>
          <a:p>
            <a:r>
              <a:rPr lang="en-US" sz="1600" dirty="0">
                <a:latin typeface="Arial Nova" panose="020B0504020202020204" pitchFamily="34" charset="0"/>
              </a:rPr>
              <a:t>Innermost r: ~64 tracks per bx &amp; 3.8 </a:t>
            </a:r>
            <a:r>
              <a:rPr lang="en-US" sz="1600" dirty="0" err="1">
                <a:latin typeface="Arial Nova" panose="020B0504020202020204" pitchFamily="34" charset="0"/>
              </a:rPr>
              <a:t>Ghits</a:t>
            </a:r>
            <a:r>
              <a:rPr lang="en-US" sz="1600" dirty="0">
                <a:latin typeface="Arial Nova" panose="020B0504020202020204" pitchFamily="34" charset="0"/>
              </a:rPr>
              <a:t>/s requires large </a:t>
            </a:r>
            <a:r>
              <a:rPr lang="en-US" sz="1600" dirty="0" err="1">
                <a:latin typeface="Arial Nova" panose="020B0504020202020204" pitchFamily="34" charset="0"/>
              </a:rPr>
              <a:t>b.w.</a:t>
            </a:r>
            <a:r>
              <a:rPr lang="en-US" sz="1600" dirty="0">
                <a:latin typeface="Arial Nova" panose="020B0504020202020204" pitchFamily="34" charset="0"/>
              </a:rPr>
              <a:t> Implementing data reduction on ASIC</a:t>
            </a:r>
          </a:p>
        </p:txBody>
      </p:sp>
      <p:graphicFrame>
        <p:nvGraphicFramePr>
          <p:cNvPr id="3" name="Tabla 2">
            <a:extLst>
              <a:ext uri="{FF2B5EF4-FFF2-40B4-BE49-F238E27FC236}">
                <a16:creationId xmlns:a16="http://schemas.microsoft.com/office/drawing/2014/main" id="{2BBD94DE-9FA8-28F8-13D3-D574A955099C}"/>
              </a:ext>
            </a:extLst>
          </p:cNvPr>
          <p:cNvGraphicFramePr>
            <a:graphicFrameLocks noGrp="1"/>
          </p:cNvGraphicFramePr>
          <p:nvPr>
            <p:extLst>
              <p:ext uri="{D42A27DB-BD31-4B8C-83A1-F6EECF244321}">
                <p14:modId xmlns:p14="http://schemas.microsoft.com/office/powerpoint/2010/main" val="4183614529"/>
              </p:ext>
            </p:extLst>
          </p:nvPr>
        </p:nvGraphicFramePr>
        <p:xfrm>
          <a:off x="6427437" y="969732"/>
          <a:ext cx="5645228" cy="3154680"/>
        </p:xfrm>
        <a:graphic>
          <a:graphicData uri="http://schemas.openxmlformats.org/drawingml/2006/table">
            <a:tbl>
              <a:tblPr firstRow="1" bandRow="1">
                <a:tableStyleId>{6E25E649-3F16-4E02-A733-19D2CDBF48F0}</a:tableStyleId>
              </a:tblPr>
              <a:tblGrid>
                <a:gridCol w="1396755">
                  <a:extLst>
                    <a:ext uri="{9D8B030D-6E8A-4147-A177-3AD203B41FA5}">
                      <a16:colId xmlns:a16="http://schemas.microsoft.com/office/drawing/2014/main" val="3772238023"/>
                    </a:ext>
                  </a:extLst>
                </a:gridCol>
                <a:gridCol w="1224136">
                  <a:extLst>
                    <a:ext uri="{9D8B030D-6E8A-4147-A177-3AD203B41FA5}">
                      <a16:colId xmlns:a16="http://schemas.microsoft.com/office/drawing/2014/main" val="137142632"/>
                    </a:ext>
                  </a:extLst>
                </a:gridCol>
                <a:gridCol w="1512168">
                  <a:extLst>
                    <a:ext uri="{9D8B030D-6E8A-4147-A177-3AD203B41FA5}">
                      <a16:colId xmlns:a16="http://schemas.microsoft.com/office/drawing/2014/main" val="26073607"/>
                    </a:ext>
                  </a:extLst>
                </a:gridCol>
                <a:gridCol w="1512169">
                  <a:extLst>
                    <a:ext uri="{9D8B030D-6E8A-4147-A177-3AD203B41FA5}">
                      <a16:colId xmlns:a16="http://schemas.microsoft.com/office/drawing/2014/main" val="2306916862"/>
                    </a:ext>
                  </a:extLst>
                </a:gridCol>
              </a:tblGrid>
              <a:tr h="249567">
                <a:tc>
                  <a:txBody>
                    <a:bodyPr/>
                    <a:lstStyle/>
                    <a:p>
                      <a:pPr algn="ctr"/>
                      <a:endParaRPr lang="es-ES" sz="1500" dirty="0">
                        <a:latin typeface="Arial Nova" panose="020B0504020202020204" pitchFamily="34" charset="0"/>
                      </a:endParaRPr>
                    </a:p>
                  </a:txBody>
                  <a:tcPr/>
                </a:tc>
                <a:tc>
                  <a:txBody>
                    <a:bodyPr/>
                    <a:lstStyle/>
                    <a:p>
                      <a:pPr algn="ctr"/>
                      <a:r>
                        <a:rPr lang="es-ES" sz="1500" dirty="0" err="1">
                          <a:latin typeface="Arial Nova" panose="020B0504020202020204" pitchFamily="34" charset="0"/>
                        </a:rPr>
                        <a:t>VeloPix</a:t>
                      </a:r>
                      <a:r>
                        <a:rPr lang="es-ES" sz="1500" dirty="0">
                          <a:latin typeface="Arial Nova" panose="020B0504020202020204" pitchFamily="34" charset="0"/>
                        </a:rPr>
                        <a:t> 1</a:t>
                      </a:r>
                    </a:p>
                  </a:txBody>
                  <a:tcPr/>
                </a:tc>
                <a:tc>
                  <a:txBody>
                    <a:bodyPr/>
                    <a:lstStyle/>
                    <a:p>
                      <a:pPr algn="ctr"/>
                      <a:r>
                        <a:rPr lang="es-ES" sz="1500" dirty="0">
                          <a:latin typeface="Arial Nova" panose="020B0504020202020204" pitchFamily="34" charset="0"/>
                        </a:rPr>
                        <a:t>LA-</a:t>
                      </a:r>
                      <a:r>
                        <a:rPr lang="es-ES" sz="1500" dirty="0" err="1">
                          <a:latin typeface="Arial Nova" panose="020B0504020202020204" pitchFamily="34" charset="0"/>
                        </a:rPr>
                        <a:t>PicoPix</a:t>
                      </a:r>
                      <a:endParaRPr lang="es-ES" sz="1500" dirty="0">
                        <a:latin typeface="Arial Nova" panose="020B0504020202020204" pitchFamily="34" charset="0"/>
                      </a:endParaRPr>
                    </a:p>
                  </a:txBody>
                  <a:tcPr/>
                </a:tc>
                <a:tc>
                  <a:txBody>
                    <a:bodyPr/>
                    <a:lstStyle/>
                    <a:p>
                      <a:pPr algn="ctr"/>
                      <a:r>
                        <a:rPr lang="es-ES" sz="1500" dirty="0">
                          <a:latin typeface="Arial Nova" panose="020B0504020202020204" pitchFamily="34" charset="0"/>
                        </a:rPr>
                        <a:t>IGNITE</a:t>
                      </a:r>
                    </a:p>
                  </a:txBody>
                  <a:tcPr/>
                </a:tc>
                <a:extLst>
                  <a:ext uri="{0D108BD9-81ED-4DB2-BD59-A6C34878D82A}">
                    <a16:rowId xmlns:a16="http://schemas.microsoft.com/office/drawing/2014/main" val="622037195"/>
                  </a:ext>
                </a:extLst>
              </a:tr>
              <a:tr h="249567">
                <a:tc>
                  <a:txBody>
                    <a:bodyPr/>
                    <a:lstStyle/>
                    <a:p>
                      <a:pPr algn="ctr"/>
                      <a:r>
                        <a:rPr lang="es-ES" sz="1500" b="1" dirty="0" err="1">
                          <a:latin typeface="Arial Nova" panose="020B0504020202020204" pitchFamily="34" charset="0"/>
                        </a:rPr>
                        <a:t>Technology</a:t>
                      </a:r>
                      <a:endParaRPr lang="es-ES" sz="1500" b="1" dirty="0">
                        <a:latin typeface="Arial Nova" panose="020B0504020202020204" pitchFamily="34" charset="0"/>
                      </a:endParaRPr>
                    </a:p>
                  </a:txBody>
                  <a:tcPr anchor="ctr"/>
                </a:tc>
                <a:tc>
                  <a:txBody>
                    <a:bodyPr/>
                    <a:lstStyle/>
                    <a:p>
                      <a:pPr algn="ctr"/>
                      <a:r>
                        <a:rPr lang="es-ES" sz="1500" dirty="0">
                          <a:latin typeface="Arial Nova" panose="020B0504020202020204" pitchFamily="34" charset="0"/>
                        </a:rPr>
                        <a:t>130 nm</a:t>
                      </a:r>
                    </a:p>
                  </a:txBody>
                  <a:tcPr anchor="ctr"/>
                </a:tc>
                <a:tc>
                  <a:txBody>
                    <a:bodyPr/>
                    <a:lstStyle/>
                    <a:p>
                      <a:pPr algn="ctr"/>
                      <a:r>
                        <a:rPr lang="es-ES" sz="1500" dirty="0">
                          <a:latin typeface="Arial Nova" panose="020B0504020202020204" pitchFamily="34" charset="0"/>
                        </a:rPr>
                        <a:t>28nm</a:t>
                      </a:r>
                    </a:p>
                  </a:txBody>
                  <a:tcPr anchor="ctr"/>
                </a:tc>
                <a:tc>
                  <a:txBody>
                    <a:bodyPr/>
                    <a:lstStyle/>
                    <a:p>
                      <a:pPr algn="ctr"/>
                      <a:r>
                        <a:rPr lang="es-ES" sz="1500" dirty="0">
                          <a:latin typeface="Arial Nova" panose="020B0504020202020204" pitchFamily="34" charset="0"/>
                        </a:rPr>
                        <a:t>28nm</a:t>
                      </a:r>
                    </a:p>
                  </a:txBody>
                  <a:tcPr anchor="ctr"/>
                </a:tc>
                <a:extLst>
                  <a:ext uri="{0D108BD9-81ED-4DB2-BD59-A6C34878D82A}">
                    <a16:rowId xmlns:a16="http://schemas.microsoft.com/office/drawing/2014/main" val="3503520957"/>
                  </a:ext>
                </a:extLst>
              </a:tr>
              <a:tr h="249567">
                <a:tc>
                  <a:txBody>
                    <a:bodyPr/>
                    <a:lstStyle/>
                    <a:p>
                      <a:pPr algn="ctr"/>
                      <a:r>
                        <a:rPr lang="es-ES" sz="1500" b="1" dirty="0">
                          <a:latin typeface="Arial Nova" panose="020B0504020202020204" pitchFamily="34" charset="0"/>
                        </a:rPr>
                        <a:t>Pixel </a:t>
                      </a:r>
                      <a:r>
                        <a:rPr lang="es-ES" sz="1500" b="1" dirty="0" err="1">
                          <a:latin typeface="Arial Nova" panose="020B0504020202020204" pitchFamily="34" charset="0"/>
                        </a:rPr>
                        <a:t>size</a:t>
                      </a:r>
                      <a:endParaRPr lang="es-ES" sz="1500" b="1" dirty="0">
                        <a:latin typeface="Arial Nova" panose="020B0504020202020204" pitchFamily="34" charset="0"/>
                      </a:endParaRPr>
                    </a:p>
                  </a:txBody>
                  <a:tcPr anchor="ctr"/>
                </a:tc>
                <a:tc>
                  <a:txBody>
                    <a:bodyPr/>
                    <a:lstStyle/>
                    <a:p>
                      <a:pPr algn="ctr"/>
                      <a:r>
                        <a:rPr lang="es-ES" sz="1500" dirty="0">
                          <a:latin typeface="Arial Nova" panose="020B0504020202020204" pitchFamily="34" charset="0"/>
                        </a:rPr>
                        <a:t>55 x 55 </a:t>
                      </a:r>
                      <a:r>
                        <a:rPr lang="es-ES" sz="1500" dirty="0" err="1">
                          <a:latin typeface="Arial Nova" panose="020B0504020202020204" pitchFamily="34" charset="0"/>
                        </a:rPr>
                        <a:t>um</a:t>
                      </a:r>
                      <a:endParaRPr lang="es-ES" sz="1500" dirty="0">
                        <a:latin typeface="Arial Nova" panose="020B0504020202020204" pitchFamily="34" charset="0"/>
                      </a:endParaRPr>
                    </a:p>
                  </a:txBody>
                  <a:tcPr anchor="ctr"/>
                </a:tc>
                <a:tc>
                  <a:txBody>
                    <a:bodyPr/>
                    <a:lstStyle/>
                    <a:p>
                      <a:pPr algn="ctr"/>
                      <a:r>
                        <a:rPr lang="es-ES" sz="1500" dirty="0">
                          <a:latin typeface="Arial Nova" panose="020B0504020202020204" pitchFamily="34" charset="0"/>
                        </a:rPr>
                        <a:t>50 x 50 </a:t>
                      </a:r>
                      <a:r>
                        <a:rPr lang="es-ES" sz="1500" dirty="0" err="1">
                          <a:latin typeface="Arial Nova" panose="020B0504020202020204" pitchFamily="34" charset="0"/>
                        </a:rPr>
                        <a:t>um</a:t>
                      </a:r>
                      <a:endParaRPr lang="es-ES" sz="1500" dirty="0">
                        <a:latin typeface="Arial Nova" panose="020B0504020202020204" pitchFamily="34" charset="0"/>
                      </a:endParaRPr>
                    </a:p>
                  </a:txBody>
                  <a:tcPr anchor="ctr"/>
                </a:tc>
                <a:tc>
                  <a:txBody>
                    <a:bodyPr/>
                    <a:lstStyle/>
                    <a:p>
                      <a:pPr algn="ctr"/>
                      <a:r>
                        <a:rPr lang="es-ES" sz="1500" dirty="0">
                          <a:latin typeface="Arial Nova" panose="020B0504020202020204" pitchFamily="34" charset="0"/>
                        </a:rPr>
                        <a:t>45 x 45 </a:t>
                      </a:r>
                      <a:r>
                        <a:rPr lang="es-ES" sz="1500" dirty="0" err="1">
                          <a:latin typeface="Arial Nova" panose="020B0504020202020204" pitchFamily="34" charset="0"/>
                        </a:rPr>
                        <a:t>um</a:t>
                      </a:r>
                      <a:endParaRPr lang="es-ES" sz="1500" dirty="0">
                        <a:latin typeface="Arial Nova" panose="020B0504020202020204" pitchFamily="34" charset="0"/>
                      </a:endParaRPr>
                    </a:p>
                  </a:txBody>
                  <a:tcPr anchor="ctr"/>
                </a:tc>
                <a:extLst>
                  <a:ext uri="{0D108BD9-81ED-4DB2-BD59-A6C34878D82A}">
                    <a16:rowId xmlns:a16="http://schemas.microsoft.com/office/drawing/2014/main" val="3062288981"/>
                  </a:ext>
                </a:extLst>
              </a:tr>
              <a:tr h="218517">
                <a:tc>
                  <a:txBody>
                    <a:bodyPr/>
                    <a:lstStyle/>
                    <a:p>
                      <a:pPr algn="ctr"/>
                      <a:r>
                        <a:rPr lang="es-ES" sz="1500" b="1" dirty="0">
                          <a:latin typeface="Arial Nova" panose="020B0504020202020204" pitchFamily="34" charset="0"/>
                        </a:rPr>
                        <a:t>Pixel </a:t>
                      </a:r>
                      <a:r>
                        <a:rPr lang="es-ES" sz="1500" b="1" dirty="0" err="1">
                          <a:latin typeface="Arial Nova" panose="020B0504020202020204" pitchFamily="34" charset="0"/>
                        </a:rPr>
                        <a:t>arrangement</a:t>
                      </a:r>
                      <a:endParaRPr lang="es-ES" sz="1500" b="1" dirty="0">
                        <a:latin typeface="Arial Nova" panose="020B0504020202020204" pitchFamily="34" charset="0"/>
                      </a:endParaRPr>
                    </a:p>
                  </a:txBody>
                  <a:tcPr anchor="ctr"/>
                </a:tc>
                <a:tc>
                  <a:txBody>
                    <a:bodyPr/>
                    <a:lstStyle/>
                    <a:p>
                      <a:pPr algn="ctr"/>
                      <a:r>
                        <a:rPr lang="es-ES" sz="1500" dirty="0">
                          <a:latin typeface="Arial Nova" panose="020B0504020202020204" pitchFamily="34" charset="0"/>
                        </a:rPr>
                        <a:t>256 x 256</a:t>
                      </a:r>
                    </a:p>
                  </a:txBody>
                  <a:tcPr anchor="ctr"/>
                </a:tc>
                <a:tc>
                  <a:txBody>
                    <a:bodyPr/>
                    <a:lstStyle/>
                    <a:p>
                      <a:pPr algn="ctr"/>
                      <a:r>
                        <a:rPr lang="es-ES" sz="1500" dirty="0">
                          <a:latin typeface="Arial Nova" panose="020B0504020202020204" pitchFamily="34" charset="0"/>
                        </a:rPr>
                        <a:t>386 x 256 (</a:t>
                      </a:r>
                      <a:r>
                        <a:rPr lang="es-ES" sz="1500" dirty="0" err="1">
                          <a:latin typeface="Arial Nova" panose="020B0504020202020204" pitchFamily="34" charset="0"/>
                        </a:rPr>
                        <a:t>not</a:t>
                      </a:r>
                      <a:r>
                        <a:rPr lang="es-ES" sz="1500" dirty="0">
                          <a:latin typeface="Arial Nova" panose="020B0504020202020204" pitchFamily="34" charset="0"/>
                        </a:rPr>
                        <a:t> </a:t>
                      </a:r>
                      <a:r>
                        <a:rPr lang="es-ES" sz="1500" dirty="0" err="1">
                          <a:latin typeface="Arial Nova" panose="020B0504020202020204" pitchFamily="34" charset="0"/>
                        </a:rPr>
                        <a:t>decided</a:t>
                      </a:r>
                      <a:r>
                        <a:rPr lang="es-ES" sz="1500" dirty="0">
                          <a:latin typeface="Arial Nova" panose="020B0504020202020204" pitchFamily="34" charset="0"/>
                        </a:rPr>
                        <a:t> </a:t>
                      </a:r>
                      <a:r>
                        <a:rPr lang="es-ES" sz="1500" dirty="0" err="1">
                          <a:latin typeface="Arial Nova" panose="020B0504020202020204" pitchFamily="34" charset="0"/>
                        </a:rPr>
                        <a:t>yet</a:t>
                      </a:r>
                      <a:r>
                        <a:rPr lang="es-ES" sz="1500" dirty="0">
                          <a:latin typeface="Arial Nova" panose="020B0504020202020204" pitchFamily="34" charset="0"/>
                        </a:rPr>
                        <a:t>)</a:t>
                      </a:r>
                    </a:p>
                  </a:txBody>
                  <a:tcPr anchor="ctr"/>
                </a:tc>
                <a:tc>
                  <a:txBody>
                    <a:bodyPr/>
                    <a:lstStyle/>
                    <a:p>
                      <a:pPr algn="ctr"/>
                      <a:r>
                        <a:rPr lang="es-ES" sz="1500" dirty="0">
                          <a:latin typeface="Arial Nova" panose="020B0504020202020204" pitchFamily="34" charset="0"/>
                        </a:rPr>
                        <a:t>320 x 256 (</a:t>
                      </a:r>
                      <a:r>
                        <a:rPr lang="es-ES" sz="1500" dirty="0" err="1">
                          <a:latin typeface="Arial Nova" panose="020B0504020202020204" pitchFamily="34" charset="0"/>
                        </a:rPr>
                        <a:t>not</a:t>
                      </a:r>
                      <a:r>
                        <a:rPr lang="es-ES" sz="1500" dirty="0">
                          <a:latin typeface="Arial Nova" panose="020B0504020202020204" pitchFamily="34" charset="0"/>
                        </a:rPr>
                        <a:t> </a:t>
                      </a:r>
                      <a:r>
                        <a:rPr lang="es-ES" sz="1500" dirty="0" err="1">
                          <a:latin typeface="Arial Nova" panose="020B0504020202020204" pitchFamily="34" charset="0"/>
                        </a:rPr>
                        <a:t>decided</a:t>
                      </a:r>
                      <a:r>
                        <a:rPr lang="es-ES" sz="1500" dirty="0">
                          <a:latin typeface="Arial Nova" panose="020B0504020202020204" pitchFamily="34" charset="0"/>
                        </a:rPr>
                        <a:t> </a:t>
                      </a:r>
                      <a:r>
                        <a:rPr lang="es-ES" sz="1500" dirty="0" err="1">
                          <a:latin typeface="Arial Nova" panose="020B0504020202020204" pitchFamily="34" charset="0"/>
                        </a:rPr>
                        <a:t>yet</a:t>
                      </a:r>
                      <a:r>
                        <a:rPr lang="es-ES" sz="1500" dirty="0">
                          <a:latin typeface="Arial Nova" panose="020B0504020202020204" pitchFamily="34" charset="0"/>
                        </a:rPr>
                        <a:t>)</a:t>
                      </a:r>
                    </a:p>
                  </a:txBody>
                  <a:tcPr anchor="ctr"/>
                </a:tc>
                <a:extLst>
                  <a:ext uri="{0D108BD9-81ED-4DB2-BD59-A6C34878D82A}">
                    <a16:rowId xmlns:a16="http://schemas.microsoft.com/office/drawing/2014/main" val="1980933471"/>
                  </a:ext>
                </a:extLst>
              </a:tr>
              <a:tr h="415945">
                <a:tc>
                  <a:txBody>
                    <a:bodyPr/>
                    <a:lstStyle/>
                    <a:p>
                      <a:pPr algn="ctr"/>
                      <a:r>
                        <a:rPr lang="es-ES" sz="1500" b="1" dirty="0">
                          <a:latin typeface="Arial Nova" panose="020B0504020202020204" pitchFamily="34" charset="0"/>
                        </a:rPr>
                        <a:t>Time </a:t>
                      </a:r>
                      <a:r>
                        <a:rPr lang="es-ES" sz="1500" b="1" dirty="0" err="1">
                          <a:latin typeface="Arial Nova" panose="020B0504020202020204" pitchFamily="34" charset="0"/>
                        </a:rPr>
                        <a:t>resolution</a:t>
                      </a:r>
                      <a:endParaRPr lang="es-ES" sz="1500" b="1" dirty="0">
                        <a:latin typeface="Arial Nova" panose="020B0504020202020204" pitchFamily="34" charset="0"/>
                      </a:endParaRPr>
                    </a:p>
                  </a:txBody>
                  <a:tcPr anchor="ctr"/>
                </a:tc>
                <a:tc>
                  <a:txBody>
                    <a:bodyPr/>
                    <a:lstStyle/>
                    <a:p>
                      <a:pPr algn="ctr"/>
                      <a:r>
                        <a:rPr lang="es-ES" sz="1500" dirty="0">
                          <a:latin typeface="Arial Nova" panose="020B0504020202020204" pitchFamily="34" charset="0"/>
                        </a:rPr>
                        <a:t>25 </a:t>
                      </a:r>
                      <a:r>
                        <a:rPr lang="es-ES" sz="1500" dirty="0" err="1">
                          <a:latin typeface="Arial Nova" panose="020B0504020202020204" pitchFamily="34" charset="0"/>
                        </a:rPr>
                        <a:t>ns</a:t>
                      </a:r>
                      <a:endParaRPr lang="es-ES" sz="1500" dirty="0">
                        <a:latin typeface="Arial Nova" panose="020B0504020202020204" pitchFamily="34" charset="0"/>
                      </a:endParaRPr>
                    </a:p>
                  </a:txBody>
                  <a:tcPr anchor="ctr"/>
                </a:tc>
                <a:tc>
                  <a:txBody>
                    <a:bodyPr/>
                    <a:lstStyle/>
                    <a:p>
                      <a:pPr algn="ctr"/>
                      <a:r>
                        <a:rPr lang="es-ES" sz="1500" dirty="0">
                          <a:latin typeface="Arial Nova" panose="020B0504020202020204" pitchFamily="34" charset="0"/>
                        </a:rPr>
                        <a:t>~30ps</a:t>
                      </a:r>
                    </a:p>
                  </a:txBody>
                  <a:tcPr anchor="ctr"/>
                </a:tc>
                <a:tc>
                  <a:txBody>
                    <a:bodyPr/>
                    <a:lstStyle/>
                    <a:p>
                      <a:pPr algn="ctr"/>
                      <a:r>
                        <a:rPr lang="es-ES" sz="1500" dirty="0">
                          <a:latin typeface="Arial Nova" panose="020B0504020202020204" pitchFamily="34" charset="0"/>
                        </a:rPr>
                        <a:t>~16ps</a:t>
                      </a:r>
                    </a:p>
                  </a:txBody>
                  <a:tcPr anchor="ctr"/>
                </a:tc>
                <a:extLst>
                  <a:ext uri="{0D108BD9-81ED-4DB2-BD59-A6C34878D82A}">
                    <a16:rowId xmlns:a16="http://schemas.microsoft.com/office/drawing/2014/main" val="3470079994"/>
                  </a:ext>
                </a:extLst>
              </a:tr>
              <a:tr h="415945">
                <a:tc>
                  <a:txBody>
                    <a:bodyPr/>
                    <a:lstStyle/>
                    <a:p>
                      <a:pPr algn="ctr"/>
                      <a:r>
                        <a:rPr lang="es-ES" sz="1500" b="1" dirty="0" err="1">
                          <a:latin typeface="Arial Nova" panose="020B0504020202020204" pitchFamily="34" charset="0"/>
                        </a:rPr>
                        <a:t>Readout</a:t>
                      </a:r>
                      <a:r>
                        <a:rPr lang="es-ES" sz="1500" b="1" dirty="0">
                          <a:latin typeface="Arial Nova" panose="020B0504020202020204" pitchFamily="34" charset="0"/>
                        </a:rPr>
                        <a:t> </a:t>
                      </a:r>
                      <a:r>
                        <a:rPr lang="es-ES" sz="1500" b="1" dirty="0" err="1">
                          <a:latin typeface="Arial Nova" panose="020B0504020202020204" pitchFamily="34" charset="0"/>
                        </a:rPr>
                        <a:t>bandwidth</a:t>
                      </a:r>
                      <a:endParaRPr lang="es-ES" sz="1500" b="1" dirty="0">
                        <a:latin typeface="Arial Nova" panose="020B0504020202020204" pitchFamily="34" charset="0"/>
                      </a:endParaRPr>
                    </a:p>
                  </a:txBody>
                  <a:tcPr anchor="ctr"/>
                </a:tc>
                <a:tc>
                  <a:txBody>
                    <a:bodyPr/>
                    <a:lstStyle/>
                    <a:p>
                      <a:pPr algn="ctr"/>
                      <a:r>
                        <a:rPr lang="es-ES" sz="1500" dirty="0">
                          <a:latin typeface="Arial Nova" panose="020B0504020202020204" pitchFamily="34" charset="0"/>
                        </a:rPr>
                        <a:t>20 Gbps</a:t>
                      </a:r>
                    </a:p>
                  </a:txBody>
                  <a:tcPr anchor="ctr"/>
                </a:tc>
                <a:tc>
                  <a:txBody>
                    <a:bodyPr/>
                    <a:lstStyle/>
                    <a:p>
                      <a:pPr algn="ctr"/>
                      <a:r>
                        <a:rPr lang="es-ES" sz="1500" dirty="0">
                          <a:latin typeface="Arial Nova" panose="020B0504020202020204" pitchFamily="34" charset="0"/>
                        </a:rPr>
                        <a:t>100 Gbps</a:t>
                      </a:r>
                    </a:p>
                  </a:txBody>
                  <a:tcPr anchor="ctr"/>
                </a:tc>
                <a:tc>
                  <a:txBody>
                    <a:bodyPr/>
                    <a:lstStyle/>
                    <a:p>
                      <a:pPr algn="ctr"/>
                      <a:r>
                        <a:rPr lang="es-ES" sz="1500" dirty="0">
                          <a:latin typeface="Arial Nova" panose="020B0504020202020204" pitchFamily="34" charset="0"/>
                        </a:rPr>
                        <a:t>100 Gbps</a:t>
                      </a:r>
                    </a:p>
                  </a:txBody>
                  <a:tcPr anchor="ctr"/>
                </a:tc>
                <a:extLst>
                  <a:ext uri="{0D108BD9-81ED-4DB2-BD59-A6C34878D82A}">
                    <a16:rowId xmlns:a16="http://schemas.microsoft.com/office/drawing/2014/main" val="1007040740"/>
                  </a:ext>
                </a:extLst>
              </a:tr>
              <a:tr h="415945">
                <a:tc>
                  <a:txBody>
                    <a:bodyPr/>
                    <a:lstStyle/>
                    <a:p>
                      <a:pPr algn="ctr"/>
                      <a:r>
                        <a:rPr lang="es-ES" sz="1500" b="1" dirty="0" err="1">
                          <a:latin typeface="Arial Nova" panose="020B0504020202020204" pitchFamily="34" charset="0"/>
                        </a:rPr>
                        <a:t>Ratiation</a:t>
                      </a:r>
                      <a:r>
                        <a:rPr lang="es-ES" sz="1500" b="1" dirty="0">
                          <a:latin typeface="Arial Nova" panose="020B0504020202020204" pitchFamily="34" charset="0"/>
                        </a:rPr>
                        <a:t> </a:t>
                      </a:r>
                      <a:r>
                        <a:rPr lang="es-ES" sz="1500" b="1" dirty="0" err="1">
                          <a:latin typeface="Arial Nova" panose="020B0504020202020204" pitchFamily="34" charset="0"/>
                        </a:rPr>
                        <a:t>hardness</a:t>
                      </a:r>
                      <a:endParaRPr lang="es-ES" sz="1500" b="1" dirty="0">
                        <a:latin typeface="Arial Nova" panose="020B0504020202020204" pitchFamily="34" charset="0"/>
                      </a:endParaRPr>
                    </a:p>
                  </a:txBody>
                  <a:tcPr anchor="ctr"/>
                </a:tc>
                <a:tc>
                  <a:txBody>
                    <a:bodyPr/>
                    <a:lstStyle/>
                    <a:p>
                      <a:pPr algn="ctr"/>
                      <a:r>
                        <a:rPr lang="es-ES" sz="1500" dirty="0">
                          <a:latin typeface="Arial Nova" panose="020B0504020202020204" pitchFamily="34" charset="0"/>
                        </a:rPr>
                        <a:t>400MRad</a:t>
                      </a:r>
                    </a:p>
                  </a:txBody>
                  <a:tcPr anchor="ctr"/>
                </a:tc>
                <a:tc>
                  <a:txBody>
                    <a:bodyPr/>
                    <a:lstStyle/>
                    <a:p>
                      <a:pPr algn="ctr"/>
                      <a:r>
                        <a:rPr lang="es-ES" sz="1500" dirty="0">
                          <a:latin typeface="Arial Nova" panose="020B0504020202020204" pitchFamily="34" charset="0"/>
                        </a:rPr>
                        <a:t>1 </a:t>
                      </a:r>
                      <a:r>
                        <a:rPr lang="es-ES" sz="1500" dirty="0" err="1">
                          <a:latin typeface="Arial Nova" panose="020B0504020202020204" pitchFamily="34" charset="0"/>
                        </a:rPr>
                        <a:t>GRad</a:t>
                      </a:r>
                      <a:endParaRPr lang="es-ES" sz="1500" dirty="0">
                        <a:latin typeface="Arial Nova" panose="020B0504020202020204" pitchFamily="34" charset="0"/>
                      </a:endParaRPr>
                    </a:p>
                  </a:txBody>
                  <a:tcPr anchor="ctr"/>
                </a:tc>
                <a:tc>
                  <a:txBody>
                    <a:bodyPr/>
                    <a:lstStyle/>
                    <a:p>
                      <a:pPr algn="ctr"/>
                      <a:r>
                        <a:rPr lang="es-ES" sz="1500" dirty="0">
                          <a:latin typeface="Arial Nova" panose="020B0504020202020204" pitchFamily="34" charset="0"/>
                        </a:rPr>
                        <a:t>1 </a:t>
                      </a:r>
                      <a:r>
                        <a:rPr lang="es-ES" sz="1500" dirty="0" err="1">
                          <a:latin typeface="Arial Nova" panose="020B0504020202020204" pitchFamily="34" charset="0"/>
                        </a:rPr>
                        <a:t>GRad</a:t>
                      </a:r>
                      <a:endParaRPr lang="es-ES" sz="1500" dirty="0">
                        <a:latin typeface="Arial Nova" panose="020B0504020202020204" pitchFamily="34" charset="0"/>
                      </a:endParaRPr>
                    </a:p>
                  </a:txBody>
                  <a:tcPr anchor="ctr"/>
                </a:tc>
                <a:extLst>
                  <a:ext uri="{0D108BD9-81ED-4DB2-BD59-A6C34878D82A}">
                    <a16:rowId xmlns:a16="http://schemas.microsoft.com/office/drawing/2014/main" val="226169565"/>
                  </a:ext>
                </a:extLst>
              </a:tr>
            </a:tbl>
          </a:graphicData>
        </a:graphic>
      </p:graphicFrame>
      <p:grpSp>
        <p:nvGrpSpPr>
          <p:cNvPr id="7" name="Grupo 6">
            <a:extLst>
              <a:ext uri="{FF2B5EF4-FFF2-40B4-BE49-F238E27FC236}">
                <a16:creationId xmlns:a16="http://schemas.microsoft.com/office/drawing/2014/main" id="{89164B3A-673B-44C0-A464-892ADF265FFA}"/>
              </a:ext>
            </a:extLst>
          </p:cNvPr>
          <p:cNvGrpSpPr/>
          <p:nvPr/>
        </p:nvGrpSpPr>
        <p:grpSpPr>
          <a:xfrm>
            <a:off x="263352" y="3619986"/>
            <a:ext cx="6164085" cy="3107624"/>
            <a:chOff x="386294" y="3614075"/>
            <a:chExt cx="6164085" cy="3107624"/>
          </a:xfrm>
        </p:grpSpPr>
        <p:pic>
          <p:nvPicPr>
            <p:cNvPr id="19" name="Imagen 18">
              <a:extLst>
                <a:ext uri="{FF2B5EF4-FFF2-40B4-BE49-F238E27FC236}">
                  <a16:creationId xmlns:a16="http://schemas.microsoft.com/office/drawing/2014/main" id="{BB39BD18-F084-1EA2-0EE8-FA17493227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6294" y="3614075"/>
              <a:ext cx="5061634" cy="3107624"/>
            </a:xfrm>
            <a:prstGeom prst="rect">
              <a:avLst/>
            </a:prstGeom>
          </p:spPr>
        </p:pic>
        <p:sp>
          <p:nvSpPr>
            <p:cNvPr id="22" name="Elipse 21">
              <a:extLst>
                <a:ext uri="{FF2B5EF4-FFF2-40B4-BE49-F238E27FC236}">
                  <a16:creationId xmlns:a16="http://schemas.microsoft.com/office/drawing/2014/main" id="{AF1FD5A7-86A2-B4B0-5E33-239AA8678F1A}"/>
                </a:ext>
              </a:extLst>
            </p:cNvPr>
            <p:cNvSpPr/>
            <p:nvPr/>
          </p:nvSpPr>
          <p:spPr>
            <a:xfrm>
              <a:off x="4537446" y="3980663"/>
              <a:ext cx="588736" cy="26531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lipse 22">
              <a:extLst>
                <a:ext uri="{FF2B5EF4-FFF2-40B4-BE49-F238E27FC236}">
                  <a16:creationId xmlns:a16="http://schemas.microsoft.com/office/drawing/2014/main" id="{1B68AE41-6F07-F5D6-61F4-8C3339E3C005}"/>
                </a:ext>
              </a:extLst>
            </p:cNvPr>
            <p:cNvSpPr/>
            <p:nvPr/>
          </p:nvSpPr>
          <p:spPr>
            <a:xfrm>
              <a:off x="4537446" y="4492313"/>
              <a:ext cx="588736" cy="26531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lipse 23">
              <a:extLst>
                <a:ext uri="{FF2B5EF4-FFF2-40B4-BE49-F238E27FC236}">
                  <a16:creationId xmlns:a16="http://schemas.microsoft.com/office/drawing/2014/main" id="{1342E49F-9576-73B3-FD47-AFB4D112B385}"/>
                </a:ext>
              </a:extLst>
            </p:cNvPr>
            <p:cNvSpPr/>
            <p:nvPr/>
          </p:nvSpPr>
          <p:spPr>
            <a:xfrm>
              <a:off x="4469949" y="6362819"/>
              <a:ext cx="588736" cy="26531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ector recto de flecha 17">
              <a:extLst>
                <a:ext uri="{FF2B5EF4-FFF2-40B4-BE49-F238E27FC236}">
                  <a16:creationId xmlns:a16="http://schemas.microsoft.com/office/drawing/2014/main" id="{4A04E120-A4BD-470A-850F-71B2B16C717C}"/>
                </a:ext>
              </a:extLst>
            </p:cNvPr>
            <p:cNvCxnSpPr>
              <a:cxnSpLocks/>
              <a:stCxn id="14" idx="3"/>
            </p:cNvCxnSpPr>
            <p:nvPr/>
          </p:nvCxnSpPr>
          <p:spPr>
            <a:xfrm flipH="1" flipV="1">
              <a:off x="5239081" y="4050262"/>
              <a:ext cx="1311298" cy="73017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D8367E42-723E-44A9-BE9F-B9AA6C9C852B}"/>
                </a:ext>
              </a:extLst>
            </p:cNvPr>
            <p:cNvCxnSpPr>
              <a:cxnSpLocks/>
              <a:stCxn id="15" idx="3"/>
            </p:cNvCxnSpPr>
            <p:nvPr/>
          </p:nvCxnSpPr>
          <p:spPr>
            <a:xfrm flipH="1" flipV="1">
              <a:off x="5229364" y="4581129"/>
              <a:ext cx="773554" cy="72000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0C9AFA7D-2C62-4736-9224-CBDEAF834662}"/>
                </a:ext>
              </a:extLst>
            </p:cNvPr>
            <p:cNvCxnSpPr>
              <a:cxnSpLocks/>
            </p:cNvCxnSpPr>
            <p:nvPr/>
          </p:nvCxnSpPr>
          <p:spPr>
            <a:xfrm flipH="1">
              <a:off x="5276811" y="6520519"/>
              <a:ext cx="437131"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sp>
        <p:nvSpPr>
          <p:cNvPr id="8" name="CuadroTexto 7">
            <a:extLst>
              <a:ext uri="{FF2B5EF4-FFF2-40B4-BE49-F238E27FC236}">
                <a16:creationId xmlns:a16="http://schemas.microsoft.com/office/drawing/2014/main" id="{E9F40545-B0B7-4C82-A62A-4F75D4851D1F}"/>
              </a:ext>
            </a:extLst>
          </p:cNvPr>
          <p:cNvSpPr txBox="1"/>
          <p:nvPr/>
        </p:nvSpPr>
        <p:spPr>
          <a:xfrm>
            <a:off x="119335" y="1936711"/>
            <a:ext cx="6192687" cy="1547347"/>
          </a:xfrm>
          <a:prstGeom prst="rect">
            <a:avLst/>
          </a:prstGeom>
          <a:noFill/>
        </p:spPr>
        <p:txBody>
          <a:bodyPr wrap="square" rtlCol="0">
            <a:spAutoFit/>
          </a:bodyPr>
          <a:lstStyle/>
          <a:p>
            <a:pPr fontAlgn="base">
              <a:lnSpc>
                <a:spcPct val="110000"/>
              </a:lnSpc>
              <a:spcBef>
                <a:spcPts val="300"/>
              </a:spcBef>
              <a:spcAft>
                <a:spcPct val="0"/>
              </a:spcAft>
              <a:defRPr sz="1400" b="0">
                <a:solidFill>
                  <a:srgbClr val="D60093"/>
                </a:solidFill>
                <a:latin typeface="+mn-lt"/>
                <a:ea typeface="+mn-ea"/>
                <a:cs typeface="+mn-cs"/>
                <a:sym typeface="Arial"/>
              </a:defRPr>
            </a:pPr>
            <a:r>
              <a:rPr lang="en-GB" sz="1700" b="1" dirty="0">
                <a:solidFill>
                  <a:srgbClr val="333399">
                    <a:lumMod val="75000"/>
                  </a:srgbClr>
                </a:solidFill>
                <a:latin typeface="Arial"/>
                <a:sym typeface="Arial"/>
              </a:rPr>
              <a:t>Upgrade I </a:t>
            </a:r>
            <a:r>
              <a:rPr lang="en-GB" sz="1700" dirty="0">
                <a:solidFill>
                  <a:srgbClr val="333399">
                    <a:lumMod val="75000"/>
                  </a:srgbClr>
                </a:solidFill>
                <a:latin typeface="Arial"/>
                <a:sym typeface="Arial"/>
              </a:rPr>
              <a:t>based on </a:t>
            </a:r>
            <a:r>
              <a:rPr lang="en-GB" sz="1700" b="1" dirty="0" err="1">
                <a:solidFill>
                  <a:srgbClr val="333399">
                    <a:lumMod val="75000"/>
                  </a:srgbClr>
                </a:solidFill>
                <a:latin typeface="Arial"/>
                <a:sym typeface="Arial"/>
              </a:rPr>
              <a:t>VeloPix</a:t>
            </a:r>
            <a:r>
              <a:rPr lang="en-GB" sz="1700" dirty="0">
                <a:solidFill>
                  <a:srgbClr val="333399">
                    <a:lumMod val="75000"/>
                  </a:srgbClr>
                </a:solidFill>
                <a:latin typeface="Arial"/>
                <a:sym typeface="Arial"/>
              </a:rPr>
              <a:t> ASIC (130nm, from </a:t>
            </a:r>
            <a:r>
              <a:rPr lang="en-GB" sz="1700" dirty="0" err="1">
                <a:solidFill>
                  <a:srgbClr val="333399">
                    <a:lumMod val="75000"/>
                  </a:srgbClr>
                </a:solidFill>
                <a:latin typeface="Arial"/>
                <a:sym typeface="Arial"/>
              </a:rPr>
              <a:t>Medipix</a:t>
            </a:r>
            <a:r>
              <a:rPr lang="en-GB" sz="1700" dirty="0">
                <a:solidFill>
                  <a:srgbClr val="333399">
                    <a:lumMod val="75000"/>
                  </a:srgbClr>
                </a:solidFill>
                <a:latin typeface="Arial"/>
                <a:sym typeface="Arial"/>
              </a:rPr>
              <a:t> family). A new generation chip - Timepix4 has timing capability</a:t>
            </a:r>
          </a:p>
          <a:p>
            <a:pPr fontAlgn="base">
              <a:lnSpc>
                <a:spcPct val="110000"/>
              </a:lnSpc>
              <a:spcBef>
                <a:spcPts val="300"/>
              </a:spcBef>
              <a:spcAft>
                <a:spcPct val="0"/>
              </a:spcAft>
              <a:defRPr sz="1400" b="0">
                <a:solidFill>
                  <a:srgbClr val="D60093"/>
                </a:solidFill>
                <a:latin typeface="+mn-lt"/>
                <a:ea typeface="+mn-ea"/>
                <a:cs typeface="+mn-cs"/>
                <a:sym typeface="Arial"/>
              </a:defRPr>
            </a:pPr>
            <a:r>
              <a:rPr lang="en-GB" sz="1700" b="1" dirty="0">
                <a:solidFill>
                  <a:srgbClr val="333399">
                    <a:lumMod val="75000"/>
                  </a:srgbClr>
                </a:solidFill>
                <a:latin typeface="Arial"/>
                <a:sym typeface="Arial"/>
              </a:rPr>
              <a:t>Upgrade II </a:t>
            </a:r>
            <a:r>
              <a:rPr lang="en-GB" sz="1700" dirty="0">
                <a:solidFill>
                  <a:srgbClr val="333399">
                    <a:lumMod val="75000"/>
                  </a:srgbClr>
                </a:solidFill>
                <a:latin typeface="Arial"/>
                <a:sym typeface="Arial"/>
              </a:rPr>
              <a:t>requirements much more demanding still but could draw on similar concepts: </a:t>
            </a:r>
            <a:r>
              <a:rPr lang="en-GB" sz="1700" b="1" dirty="0">
                <a:solidFill>
                  <a:srgbClr val="333399">
                    <a:lumMod val="75000"/>
                  </a:srgbClr>
                </a:solidFill>
                <a:latin typeface="Arial"/>
                <a:sym typeface="Arial"/>
              </a:rPr>
              <a:t>LA-</a:t>
            </a:r>
            <a:r>
              <a:rPr lang="en-GB" sz="1700" b="1" dirty="0" err="1">
                <a:solidFill>
                  <a:srgbClr val="333399">
                    <a:lumMod val="75000"/>
                  </a:srgbClr>
                </a:solidFill>
                <a:latin typeface="Arial"/>
                <a:sym typeface="Arial"/>
              </a:rPr>
              <a:t>PicoPix</a:t>
            </a:r>
            <a:r>
              <a:rPr lang="en-GB" sz="1700" b="1" dirty="0">
                <a:solidFill>
                  <a:srgbClr val="333399">
                    <a:lumMod val="75000"/>
                  </a:srgbClr>
                </a:solidFill>
                <a:latin typeface="Arial"/>
                <a:sym typeface="Arial"/>
              </a:rPr>
              <a:t>,  IGNITE </a:t>
            </a:r>
            <a:r>
              <a:rPr lang="en-GB" sz="1700" dirty="0">
                <a:solidFill>
                  <a:srgbClr val="333399">
                    <a:lumMod val="75000"/>
                  </a:srgbClr>
                </a:solidFill>
                <a:latin typeface="Arial"/>
                <a:sym typeface="Arial"/>
              </a:rPr>
              <a:t>demonstrator chips optimised for 3Ds sensors </a:t>
            </a:r>
          </a:p>
        </p:txBody>
      </p:sp>
    </p:spTree>
    <p:extLst>
      <p:ext uri="{BB962C8B-B14F-4D97-AF65-F5344CB8AC3E}">
        <p14:creationId xmlns:p14="http://schemas.microsoft.com/office/powerpoint/2010/main" val="3657853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174080" y="129832"/>
            <a:ext cx="10515600" cy="649055"/>
          </a:xfrm>
        </p:spPr>
        <p:txBody>
          <a:bodyPr spcFirstLastPara="1" vert="horz" wrap="square" lIns="121900" tIns="121900" rIns="121900" bIns="121900" rtlCol="0" anchor="t" anchorCtr="0">
            <a:normAutofit fontScale="90000"/>
          </a:bodyPr>
          <a:lstStyle/>
          <a:p>
            <a:r>
              <a:rPr lang="es-ES"/>
              <a:t>Calorimeter Reconstruction</a:t>
            </a:r>
          </a:p>
        </p:txBody>
      </p:sp>
      <p:pic>
        <p:nvPicPr>
          <p:cNvPr id="55" name="Google Shape;55;p13" title="Screenshot 2025-11-18 at 2.13.09 PM.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3167" y="1581784"/>
            <a:ext cx="10566800" cy="2110267"/>
          </a:xfrm>
          <a:prstGeom prst="rect">
            <a:avLst/>
          </a:prstGeom>
          <a:noFill/>
          <a:ln>
            <a:noFill/>
          </a:ln>
        </p:spPr>
      </p:pic>
      <p:pic>
        <p:nvPicPr>
          <p:cNvPr id="56" name="Google Shape;56;p13" title="Screenshot 2025-11-18 at 2.13.41 PM.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73200" y="3737851"/>
            <a:ext cx="3517408" cy="2556199"/>
          </a:xfrm>
          <a:prstGeom prst="rect">
            <a:avLst/>
          </a:prstGeom>
          <a:noFill/>
          <a:ln>
            <a:noFill/>
          </a:ln>
        </p:spPr>
      </p:pic>
      <p:pic>
        <p:nvPicPr>
          <p:cNvPr id="57" name="Google Shape;57;p13" title="Screenshot 2025-11-18 at 2.16.14 PM.png"/>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238017" y="3886195"/>
            <a:ext cx="3517400" cy="2855173"/>
          </a:xfrm>
          <a:prstGeom prst="rect">
            <a:avLst/>
          </a:prstGeom>
          <a:noFill/>
          <a:ln>
            <a:noFill/>
          </a:ln>
        </p:spPr>
      </p:pic>
      <p:sp>
        <p:nvSpPr>
          <p:cNvPr id="58" name="Google Shape;58;p13"/>
          <p:cNvSpPr txBox="1"/>
          <p:nvPr/>
        </p:nvSpPr>
        <p:spPr>
          <a:xfrm>
            <a:off x="7724224" y="3916075"/>
            <a:ext cx="4242996" cy="1908174"/>
          </a:xfrm>
          <a:prstGeom prst="rect">
            <a:avLst/>
          </a:prstGeom>
          <a:noFill/>
          <a:ln>
            <a:noFill/>
          </a:ln>
        </p:spPr>
        <p:txBody>
          <a:bodyPr spcFirstLastPara="1" wrap="square" lIns="121900" tIns="121900" rIns="121900" bIns="121900" anchor="t" anchorCtr="0">
            <a:spAutoFit/>
          </a:bodyPr>
          <a:lstStyle/>
          <a:p>
            <a:pPr marL="609585" indent="-389457">
              <a:buClr>
                <a:schemeClr val="dk2"/>
              </a:buClr>
              <a:buSzPts val="1000"/>
              <a:buChar char="●"/>
            </a:pPr>
            <a:r>
              <a:rPr lang="en" dirty="0">
                <a:solidFill>
                  <a:schemeClr val="dk2"/>
                </a:solidFill>
              </a:rPr>
              <a:t>Creating a path towards HLT1 reco</a:t>
            </a:r>
            <a:endParaRPr dirty="0">
              <a:solidFill>
                <a:schemeClr val="dk2"/>
              </a:solidFill>
            </a:endParaRPr>
          </a:p>
          <a:p>
            <a:pPr marL="609585" indent="-389457">
              <a:buClr>
                <a:schemeClr val="dk2"/>
              </a:buClr>
              <a:buSzPts val="1000"/>
              <a:buChar char="●"/>
            </a:pPr>
            <a:r>
              <a:rPr lang="en" dirty="0">
                <a:solidFill>
                  <a:schemeClr val="dk2"/>
                </a:solidFill>
              </a:rPr>
              <a:t>ONNX format and Distilled versions actively being explored with even more promising initial results</a:t>
            </a:r>
            <a:endParaRPr dirty="0">
              <a:solidFill>
                <a:schemeClr val="dk2"/>
              </a:solidFill>
            </a:endParaRPr>
          </a:p>
          <a:p>
            <a:pPr marL="609585" indent="-389457">
              <a:buClr>
                <a:schemeClr val="dk2"/>
              </a:buClr>
              <a:buSzPts val="1000"/>
              <a:buChar char="●"/>
            </a:pPr>
            <a:r>
              <a:rPr lang="en" dirty="0">
                <a:solidFill>
                  <a:schemeClr val="dk2"/>
                </a:solidFill>
              </a:rPr>
              <a:t>To be tested with the Allen framework with PicoCal</a:t>
            </a:r>
            <a:endParaRPr dirty="0">
              <a:solidFill>
                <a:schemeClr val="dk2"/>
              </a:solidFill>
            </a:endParaRPr>
          </a:p>
        </p:txBody>
      </p:sp>
      <p:pic>
        <p:nvPicPr>
          <p:cNvPr id="59" name="Google Shape;59;p13" title="Screenshot 2025-11-18 at 2.19.26 PM.png"/>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002418" y="5856458"/>
            <a:ext cx="2039371" cy="763600"/>
          </a:xfrm>
          <a:prstGeom prst="rect">
            <a:avLst/>
          </a:prstGeom>
          <a:noFill/>
          <a:ln>
            <a:noFill/>
          </a:ln>
        </p:spPr>
      </p:pic>
      <p:pic>
        <p:nvPicPr>
          <p:cNvPr id="60" name="Google Shape;60;p13" title="Screenshot 2025-11-18 at 2.19.56 PM.png"/>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0288790" y="6017884"/>
            <a:ext cx="1514200" cy="662453"/>
          </a:xfrm>
          <a:prstGeom prst="rect">
            <a:avLst/>
          </a:prstGeom>
          <a:noFill/>
          <a:ln>
            <a:noFill/>
          </a:ln>
        </p:spPr>
      </p:pic>
      <p:sp>
        <p:nvSpPr>
          <p:cNvPr id="61" name="Google Shape;61;p13"/>
          <p:cNvSpPr txBox="1"/>
          <p:nvPr/>
        </p:nvSpPr>
        <p:spPr>
          <a:xfrm>
            <a:off x="727187" y="1084281"/>
            <a:ext cx="10458760" cy="553957"/>
          </a:xfrm>
          <a:prstGeom prst="rect">
            <a:avLst/>
          </a:prstGeom>
          <a:noFill/>
          <a:ln>
            <a:noFill/>
          </a:ln>
        </p:spPr>
        <p:txBody>
          <a:bodyPr spcFirstLastPara="1" wrap="square" lIns="121900" tIns="121900" rIns="121900" bIns="121900" anchor="t" anchorCtr="0">
            <a:spAutoFit/>
          </a:bodyPr>
          <a:lstStyle/>
          <a:p>
            <a:r>
              <a:rPr lang="en" sz="2000" b="1" dirty="0">
                <a:solidFill>
                  <a:schemeClr val="accent1"/>
                </a:solidFill>
                <a:latin typeface="Arial Nova" panose="020B0504020202020204" pitchFamily="34" charset="0"/>
              </a:rPr>
              <a:t>Towards a lightweight graph neural network for LHCb’s next-generation calorimeter</a:t>
            </a:r>
            <a:endParaRPr sz="2000" b="1" dirty="0">
              <a:solidFill>
                <a:schemeClr val="accent1"/>
              </a:solidFill>
              <a:latin typeface="Arial Nova" panose="020B0504020202020204" pitchFamily="34" charset="0"/>
            </a:endParaRPr>
          </a:p>
        </p:txBody>
      </p:sp>
      <p:sp>
        <p:nvSpPr>
          <p:cNvPr id="62" name="Google Shape;62;p13"/>
          <p:cNvSpPr txBox="1"/>
          <p:nvPr/>
        </p:nvSpPr>
        <p:spPr>
          <a:xfrm>
            <a:off x="1238067" y="6187935"/>
            <a:ext cx="8340400" cy="492402"/>
          </a:xfrm>
          <a:prstGeom prst="rect">
            <a:avLst/>
          </a:prstGeom>
          <a:noFill/>
          <a:ln>
            <a:noFill/>
          </a:ln>
        </p:spPr>
        <p:txBody>
          <a:bodyPr spcFirstLastPara="1" wrap="square" lIns="121900" tIns="121900" rIns="121900" bIns="121900" anchor="t" anchorCtr="0">
            <a:spAutoFit/>
          </a:bodyPr>
          <a:lstStyle/>
          <a:p>
            <a:r>
              <a:rPr lang="en" sz="1600">
                <a:solidFill>
                  <a:schemeClr val="dk2"/>
                </a:solidFill>
              </a:rPr>
              <a:t>Superior Energy resolution</a:t>
            </a:r>
            <a:endParaRPr sz="160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7F8F2EF2-DF65-B4E1-691A-E531D40C4A02}"/>
              </a:ext>
            </a:extLst>
          </p:cNvPr>
          <p:cNvSpPr txBox="1">
            <a:spLocks/>
          </p:cNvSpPr>
          <p:nvPr/>
        </p:nvSpPr>
        <p:spPr>
          <a:xfrm>
            <a:off x="1507435" y="0"/>
            <a:ext cx="9177130" cy="626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mj-ea"/>
              <a:cs typeface="Arial"/>
            </a:endParaRPr>
          </a:p>
        </p:txBody>
      </p:sp>
      <p:grpSp>
        <p:nvGrpSpPr>
          <p:cNvPr id="18" name="Grupo 17">
            <a:extLst>
              <a:ext uri="{FF2B5EF4-FFF2-40B4-BE49-F238E27FC236}">
                <a16:creationId xmlns:a16="http://schemas.microsoft.com/office/drawing/2014/main" id="{890916CF-1B16-4DAE-9F11-7FAE5031AEB5}"/>
              </a:ext>
            </a:extLst>
          </p:cNvPr>
          <p:cNvGrpSpPr/>
          <p:nvPr/>
        </p:nvGrpSpPr>
        <p:grpSpPr>
          <a:xfrm>
            <a:off x="106613" y="1052736"/>
            <a:ext cx="3645179" cy="5476247"/>
            <a:chOff x="272176" y="1044217"/>
            <a:chExt cx="3645179" cy="5476247"/>
          </a:xfrm>
        </p:grpSpPr>
        <p:pic>
          <p:nvPicPr>
            <p:cNvPr id="19" name="Picture 2" descr="C:\Users\Edu\Dropbox\tesi\figs\ECAL_from_back.jpg">
              <a:extLst>
                <a:ext uri="{FF2B5EF4-FFF2-40B4-BE49-F238E27FC236}">
                  <a16:creationId xmlns:a16="http://schemas.microsoft.com/office/drawing/2014/main" id="{57204F20-3D7C-447B-969D-3F2C999F34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2176" y="1044217"/>
              <a:ext cx="3645179" cy="547624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20">
              <a:extLst>
                <a:ext uri="{FF2B5EF4-FFF2-40B4-BE49-F238E27FC236}">
                  <a16:creationId xmlns:a16="http://schemas.microsoft.com/office/drawing/2014/main" id="{23BA301B-4B7A-4D98-B130-AB3CB2EE2402}"/>
                </a:ext>
              </a:extLst>
            </p:cNvPr>
            <p:cNvSpPr>
              <a:spLocks noChangeArrowheads="1"/>
            </p:cNvSpPr>
            <p:nvPr/>
          </p:nvSpPr>
          <p:spPr bwMode="auto">
            <a:xfrm>
              <a:off x="445922" y="2073042"/>
              <a:ext cx="1151938" cy="70788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en-US" sz="2000" b="0" i="1" u="none" strike="noStrike" kern="0" cap="none" spc="0" normalizeH="0" baseline="0" noProof="0" dirty="0">
                  <a:ln>
                    <a:noFill/>
                  </a:ln>
                  <a:solidFill>
                    <a:srgbClr val="FF9900"/>
                  </a:solidFill>
                  <a:effectLst>
                    <a:outerShdw blurRad="38100" dist="38100" dir="2700000" algn="tl">
                      <a:srgbClr val="000000">
                        <a:alpha val="43137"/>
                      </a:srgbClr>
                    </a:outerShdw>
                  </a:effectLst>
                  <a:uLnTx/>
                  <a:uFillTx/>
                  <a:cs typeface="Arial" charset="0"/>
                </a:rPr>
                <a:t>FRONT-END</a:t>
              </a:r>
              <a:br>
                <a:rPr kumimoji="0" lang="es-ES" altLang="en-US" sz="2000" b="0" i="1" u="none" strike="noStrike" kern="0" cap="none" spc="0" normalizeH="0" baseline="0" noProof="0" dirty="0">
                  <a:ln>
                    <a:noFill/>
                  </a:ln>
                  <a:solidFill>
                    <a:srgbClr val="FF9900"/>
                  </a:solidFill>
                  <a:effectLst>
                    <a:outerShdw blurRad="38100" dist="38100" dir="2700000" algn="tl">
                      <a:srgbClr val="000000">
                        <a:alpha val="43137"/>
                      </a:srgbClr>
                    </a:outerShdw>
                  </a:effectLst>
                  <a:uLnTx/>
                  <a:uFillTx/>
                  <a:cs typeface="Arial" charset="0"/>
                </a:rPr>
              </a:br>
              <a:r>
                <a:rPr kumimoji="0" lang="es-ES" altLang="en-US" sz="2000" b="0" i="1" u="none" strike="noStrike" kern="0" cap="none" spc="0" normalizeH="0" baseline="0" noProof="0" dirty="0">
                  <a:ln>
                    <a:noFill/>
                  </a:ln>
                  <a:solidFill>
                    <a:srgbClr val="FF9900"/>
                  </a:solidFill>
                  <a:effectLst>
                    <a:outerShdw blurRad="38100" dist="38100" dir="2700000" algn="tl">
                      <a:srgbClr val="000000">
                        <a:alpha val="43137"/>
                      </a:srgbClr>
                    </a:outerShdw>
                  </a:effectLst>
                  <a:uLnTx/>
                  <a:uFillTx/>
                  <a:cs typeface="Arial" charset="0"/>
                </a:rPr>
                <a:t>CRATES</a:t>
              </a:r>
              <a:endParaRPr kumimoji="0" lang="en-US" altLang="en-US" sz="2000" b="0" i="1" u="none" strike="noStrike" kern="0" cap="none" spc="0" normalizeH="0" baseline="0" noProof="0" dirty="0">
                <a:ln>
                  <a:noFill/>
                </a:ln>
                <a:solidFill>
                  <a:srgbClr val="FF9900"/>
                </a:solidFill>
                <a:effectLst>
                  <a:outerShdw blurRad="38100" dist="38100" dir="2700000" algn="tl">
                    <a:srgbClr val="000000">
                      <a:alpha val="43137"/>
                    </a:srgbClr>
                  </a:outerShdw>
                </a:effectLst>
                <a:uLnTx/>
                <a:uFillTx/>
                <a:cs typeface="Arial" charset="0"/>
              </a:endParaRPr>
            </a:p>
          </p:txBody>
        </p:sp>
        <p:sp>
          <p:nvSpPr>
            <p:cNvPr id="21" name="Line 22">
              <a:extLst>
                <a:ext uri="{FF2B5EF4-FFF2-40B4-BE49-F238E27FC236}">
                  <a16:creationId xmlns:a16="http://schemas.microsoft.com/office/drawing/2014/main" id="{D7F17F30-1FA3-4E5C-94CC-22B0BBFE29BE}"/>
                </a:ext>
              </a:extLst>
            </p:cNvPr>
            <p:cNvSpPr>
              <a:spLocks noChangeShapeType="1"/>
            </p:cNvSpPr>
            <p:nvPr/>
          </p:nvSpPr>
          <p:spPr bwMode="auto">
            <a:xfrm flipV="1">
              <a:off x="1727336" y="2426985"/>
              <a:ext cx="336216" cy="0"/>
            </a:xfrm>
            <a:prstGeom prst="line">
              <a:avLst/>
            </a:prstGeom>
            <a:noFill/>
            <a:ln w="38100">
              <a:solidFill>
                <a:srgbClr val="FF9900"/>
              </a:solidFill>
              <a:round/>
              <a:headEnd/>
              <a:tailEnd type="triangle" w="med" len="med"/>
            </a:ln>
            <a:effectLst>
              <a:outerShdw blurRad="50800" dist="38100" dir="2700000" algn="tl" rotWithShape="0">
                <a:prstClr val="black"/>
              </a:outerShd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DC8"/>
                </a:solidFill>
                <a:effectLst>
                  <a:outerShdw blurRad="38100" dist="38100" dir="2700000" algn="tl">
                    <a:srgbClr val="000000">
                      <a:alpha val="43137"/>
                    </a:srgbClr>
                  </a:outerShdw>
                </a:effectLst>
                <a:uLnTx/>
                <a:uFillTx/>
              </a:endParaRPr>
            </a:p>
          </p:txBody>
        </p:sp>
        <p:sp>
          <p:nvSpPr>
            <p:cNvPr id="22" name="Rectangle 20">
              <a:extLst>
                <a:ext uri="{FF2B5EF4-FFF2-40B4-BE49-F238E27FC236}">
                  <a16:creationId xmlns:a16="http://schemas.microsoft.com/office/drawing/2014/main" id="{966E4874-4618-43A7-95A8-543F84996C20}"/>
                </a:ext>
              </a:extLst>
            </p:cNvPr>
            <p:cNvSpPr>
              <a:spLocks noChangeArrowheads="1"/>
            </p:cNvSpPr>
            <p:nvPr/>
          </p:nvSpPr>
          <p:spPr bwMode="auto">
            <a:xfrm rot="370159">
              <a:off x="1914783" y="3138709"/>
              <a:ext cx="560575"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altLang="en-US" sz="2000" b="0" i="1" u="none" strike="noStrike" kern="0" cap="none" spc="0" normalizeH="0" baseline="0" noProof="0" dirty="0">
                  <a:ln>
                    <a:noFill/>
                  </a:ln>
                  <a:solidFill>
                    <a:srgbClr val="FF9900"/>
                  </a:solidFill>
                  <a:effectLst>
                    <a:outerShdw blurRad="38100" dist="38100" dir="2700000" algn="tl">
                      <a:srgbClr val="000000">
                        <a:alpha val="43137"/>
                      </a:srgbClr>
                    </a:outerShdw>
                  </a:effectLst>
                  <a:uLnTx/>
                  <a:uFillTx/>
                  <a:cs typeface="Arial" charset="0"/>
                </a:rPr>
                <a:t>ECAL</a:t>
              </a:r>
              <a:endParaRPr kumimoji="0" lang="en-US" altLang="en-US" sz="2000" b="0" i="1" u="none" strike="noStrike" kern="0" cap="none" spc="0" normalizeH="0" baseline="0" noProof="0" dirty="0">
                <a:ln>
                  <a:noFill/>
                </a:ln>
                <a:solidFill>
                  <a:srgbClr val="FF9900"/>
                </a:solidFill>
                <a:effectLst>
                  <a:outerShdw blurRad="38100" dist="38100" dir="2700000" algn="tl">
                    <a:srgbClr val="000000">
                      <a:alpha val="43137"/>
                    </a:srgbClr>
                  </a:outerShdw>
                </a:effectLst>
                <a:uLnTx/>
                <a:uFillTx/>
                <a:cs typeface="Arial" charset="0"/>
              </a:endParaRPr>
            </a:p>
          </p:txBody>
        </p:sp>
      </p:grpSp>
      <p:sp>
        <p:nvSpPr>
          <p:cNvPr id="23" name="Marcador de contenido 2">
            <a:extLst>
              <a:ext uri="{FF2B5EF4-FFF2-40B4-BE49-F238E27FC236}">
                <a16:creationId xmlns:a16="http://schemas.microsoft.com/office/drawing/2014/main" id="{9DE90635-1F67-4D24-8B3B-5F27350C778E}"/>
              </a:ext>
            </a:extLst>
          </p:cNvPr>
          <p:cNvSpPr txBox="1">
            <a:spLocks/>
          </p:cNvSpPr>
          <p:nvPr/>
        </p:nvSpPr>
        <p:spPr bwMode="auto">
          <a:xfrm>
            <a:off x="3720885" y="3068960"/>
            <a:ext cx="8471115" cy="332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marL="257175" marR="0" lvl="0" indent="-257175" algn="l" defTabSz="914400" rtl="0" eaLnBrk="1" fontAlgn="base" latinLnBrk="0" hangingPunct="1">
              <a:lnSpc>
                <a:spcPct val="100000"/>
              </a:lnSpc>
              <a:spcBef>
                <a:spcPts val="450"/>
              </a:spcBef>
              <a:spcAft>
                <a:spcPct val="0"/>
              </a:spcAft>
              <a:buClrTx/>
              <a:buSzTx/>
              <a:buFontTx/>
              <a:buChar char="•"/>
              <a:tabLst/>
              <a:defRPr/>
            </a:pPr>
            <a:r>
              <a:rPr kumimoji="0" lang="en-US" sz="1800" b="0" i="0" u="none" strike="noStrike" kern="0" cap="none" spc="0" normalizeH="0" baseline="0" noProof="0" dirty="0">
                <a:ln>
                  <a:noFill/>
                </a:ln>
                <a:solidFill>
                  <a:srgbClr val="005DC8">
                    <a:lumMod val="75000"/>
                  </a:srgbClr>
                </a:solidFill>
                <a:effectLst/>
                <a:uLnTx/>
                <a:uFillTx/>
                <a:latin typeface="Arial"/>
                <a:ea typeface="+mn-ea"/>
                <a:cs typeface="+mn-cs"/>
              </a:rPr>
              <a:t>Photodetectors readout solution follows the same scheme as in current ECAL</a:t>
            </a:r>
          </a:p>
          <a:p>
            <a:pPr marL="557213" marR="0" lvl="1" indent="-214313" algn="l" defTabSz="914400" rtl="0" eaLnBrk="1" fontAlgn="base" latinLnBrk="0" hangingPunct="1">
              <a:lnSpc>
                <a:spcPct val="100000"/>
              </a:lnSpc>
              <a:spcBef>
                <a:spcPts val="450"/>
              </a:spcBef>
              <a:spcAft>
                <a:spcPct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Arial"/>
              </a:rPr>
              <a:t>Minimal light transport with PMT sensors near modules</a:t>
            </a:r>
          </a:p>
          <a:p>
            <a:pPr marL="557213" marR="0" lvl="1" indent="-214313" algn="l" defTabSz="914400" rtl="0" eaLnBrk="1" fontAlgn="base" latinLnBrk="0" hangingPunct="1">
              <a:lnSpc>
                <a:spcPct val="100000"/>
              </a:lnSpc>
              <a:spcBef>
                <a:spcPts val="450"/>
              </a:spcBef>
              <a:spcAft>
                <a:spcPct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Arial"/>
              </a:rPr>
              <a:t>Electronics in crates on top of the detector (reduced radiation)</a:t>
            </a:r>
          </a:p>
          <a:p>
            <a:pPr lvl="1">
              <a:lnSpc>
                <a:spcPct val="100000"/>
              </a:lnSpc>
              <a:defRPr/>
            </a:pPr>
            <a:r>
              <a:rPr kumimoji="0" lang="en-US" sz="1600" b="0" i="0" u="none" strike="noStrike" kern="0" cap="none" spc="0" normalizeH="0" baseline="0" noProof="0" dirty="0">
                <a:ln>
                  <a:noFill/>
                </a:ln>
                <a:solidFill>
                  <a:srgbClr val="000000"/>
                </a:solidFill>
                <a:effectLst/>
                <a:uLnTx/>
                <a:uFillTx/>
                <a:latin typeface="Arial"/>
              </a:rPr>
              <a:t>Connection via analog link (</a:t>
            </a:r>
            <a:r>
              <a:rPr kumimoji="0" lang="en-US" sz="1600" b="0" i="0" u="none" strike="noStrike" kern="0" cap="none" spc="0" normalizeH="0" baseline="0" noProof="0" dirty="0">
                <a:ln>
                  <a:noFill/>
                </a:ln>
                <a:effectLst/>
                <a:uLnTx/>
                <a:uFillTx/>
                <a:latin typeface="Arial"/>
              </a:rPr>
              <a:t>coaxial </a:t>
            </a:r>
            <a:r>
              <a:rPr lang="en-US" sz="1600" b="0" kern="0" dirty="0">
                <a:latin typeface="Arial"/>
              </a:rPr>
              <a:t>50</a:t>
            </a:r>
            <a:r>
              <a:rPr lang="el-GR" sz="1600" b="0" kern="0" dirty="0">
                <a:latin typeface="Arial"/>
              </a:rPr>
              <a:t>Ω</a:t>
            </a:r>
            <a:r>
              <a:rPr kumimoji="0" lang="en-US" sz="1600" b="0" i="0" u="none" strike="noStrike" kern="0" cap="none" spc="0" normalizeH="0" baseline="0" noProof="0" dirty="0">
                <a:ln>
                  <a:noFill/>
                </a:ln>
                <a:effectLst/>
                <a:uLnTx/>
                <a:uFillTx/>
                <a:latin typeface="Arial"/>
              </a:rPr>
              <a:t>) up to </a:t>
            </a:r>
            <a:r>
              <a:rPr kumimoji="0" lang="en-US" sz="1600" b="0" i="0" u="none" strike="noStrike" kern="0" cap="none" spc="0" normalizeH="0" baseline="0" noProof="0" dirty="0">
                <a:ln>
                  <a:noFill/>
                </a:ln>
                <a:solidFill>
                  <a:srgbClr val="000000"/>
                </a:solidFill>
                <a:effectLst/>
                <a:uLnTx/>
                <a:uFillTx/>
                <a:latin typeface="Arial"/>
              </a:rPr>
              <a:t>20m between modules and FEE (IFIC)</a:t>
            </a:r>
          </a:p>
          <a:p>
            <a:pPr>
              <a:lnSpc>
                <a:spcPct val="100000"/>
              </a:lnSpc>
              <a:defRPr/>
            </a:pPr>
            <a:r>
              <a:rPr lang="en-US" sz="1800" b="0" kern="0" dirty="0">
                <a:solidFill>
                  <a:srgbClr val="005DC8">
                    <a:lumMod val="75000"/>
                  </a:srgbClr>
                </a:solidFill>
                <a:latin typeface="Arial"/>
              </a:rPr>
              <a:t>Aims at energy (12bit,ET≈40GeV) and time (</a:t>
            </a:r>
            <a:r>
              <a:rPr lang="el-GR" sz="1800" b="0" kern="0" dirty="0">
                <a:solidFill>
                  <a:srgbClr val="005DC8">
                    <a:lumMod val="75000"/>
                  </a:srgbClr>
                </a:solidFill>
                <a:latin typeface="Arial"/>
              </a:rPr>
              <a:t>σ</a:t>
            </a:r>
            <a:r>
              <a:rPr lang="en-US" sz="1800" b="0" kern="0" dirty="0">
                <a:solidFill>
                  <a:srgbClr val="005DC8">
                    <a:lumMod val="75000"/>
                  </a:srgbClr>
                </a:solidFill>
                <a:latin typeface="Arial"/>
              </a:rPr>
              <a:t>t≈10ps) measurements using different technologies (</a:t>
            </a:r>
            <a:r>
              <a:rPr lang="en-US" sz="1800" b="0" kern="0" dirty="0" err="1">
                <a:solidFill>
                  <a:srgbClr val="005DC8">
                    <a:lumMod val="75000"/>
                  </a:srgbClr>
                </a:solidFill>
                <a:latin typeface="Arial"/>
              </a:rPr>
              <a:t>SpaCal</a:t>
            </a:r>
            <a:r>
              <a:rPr lang="en-US" sz="1800" b="0" kern="0" dirty="0">
                <a:solidFill>
                  <a:srgbClr val="005DC8">
                    <a:lumMod val="75000"/>
                  </a:srgbClr>
                </a:solidFill>
                <a:latin typeface="Arial"/>
              </a:rPr>
              <a:t>/Shashlik, W/Pb, GAGG/Polystyrene)</a:t>
            </a:r>
          </a:p>
          <a:p>
            <a:pPr>
              <a:lnSpc>
                <a:spcPct val="100000"/>
              </a:lnSpc>
              <a:defRPr/>
            </a:pPr>
            <a:r>
              <a:rPr lang="en-US" sz="1800" b="0" kern="0" dirty="0">
                <a:solidFill>
                  <a:srgbClr val="005DC8">
                    <a:lumMod val="75000"/>
                  </a:srgbClr>
                </a:solidFill>
                <a:latin typeface="Arial"/>
              </a:rPr>
              <a:t>ASICs using PMT signal under development in TSMC 65nm (</a:t>
            </a:r>
            <a:r>
              <a:rPr lang="en-US" sz="1800" b="0" kern="0" dirty="0" err="1">
                <a:solidFill>
                  <a:srgbClr val="005DC8">
                    <a:lumMod val="75000"/>
                  </a:srgbClr>
                </a:solidFill>
                <a:latin typeface="Arial"/>
              </a:rPr>
              <a:t>V</a:t>
            </a:r>
            <a:r>
              <a:rPr lang="en-US" sz="1800" b="0" kern="0" baseline="-25000" dirty="0" err="1">
                <a:solidFill>
                  <a:srgbClr val="005DC8">
                    <a:lumMod val="75000"/>
                  </a:srgbClr>
                </a:solidFill>
                <a:latin typeface="Arial"/>
              </a:rPr>
              <a:t>supply</a:t>
            </a:r>
            <a:r>
              <a:rPr lang="en-US" sz="1800" b="0" kern="0" dirty="0">
                <a:solidFill>
                  <a:srgbClr val="005DC8">
                    <a:lumMod val="75000"/>
                  </a:srgbClr>
                </a:solidFill>
                <a:latin typeface="Arial"/>
              </a:rPr>
              <a:t>=1.2V)</a:t>
            </a:r>
            <a:endParaRPr kumimoji="0" lang="en-US" sz="1800" b="0" i="0" u="none" strike="noStrike" kern="0" cap="none" spc="0" normalizeH="0" baseline="0" noProof="0" dirty="0">
              <a:ln>
                <a:noFill/>
              </a:ln>
              <a:solidFill>
                <a:srgbClr val="005DC8">
                  <a:lumMod val="75000"/>
                </a:srgbClr>
              </a:solidFill>
              <a:effectLst/>
              <a:uLnTx/>
              <a:uFillTx/>
              <a:latin typeface="Arial"/>
              <a:ea typeface="+mn-ea"/>
              <a:cs typeface="+mn-cs"/>
            </a:endParaRPr>
          </a:p>
          <a:p>
            <a:pPr marL="257175" marR="0" lvl="0" indent="-257175" algn="l" defTabSz="914400" rtl="0" eaLnBrk="1" fontAlgn="base" latinLnBrk="0" hangingPunct="1">
              <a:lnSpc>
                <a:spcPct val="100000"/>
              </a:lnSpc>
              <a:spcBef>
                <a:spcPts val="450"/>
              </a:spcBef>
              <a:spcAft>
                <a:spcPct val="0"/>
              </a:spcAft>
              <a:buClrTx/>
              <a:buSzTx/>
              <a:buFontTx/>
              <a:buChar char="•"/>
              <a:tabLst/>
              <a:defRPr/>
            </a:pPr>
            <a:r>
              <a:rPr kumimoji="0" lang="en-US" sz="1800" b="0" i="0" u="none" strike="noStrike" kern="0" cap="none" spc="0" normalizeH="0" baseline="0" noProof="0" dirty="0">
                <a:ln>
                  <a:noFill/>
                </a:ln>
                <a:solidFill>
                  <a:srgbClr val="005DC8">
                    <a:lumMod val="75000"/>
                  </a:srgbClr>
                </a:solidFill>
                <a:effectLst/>
                <a:uLnTx/>
                <a:uFillTx/>
                <a:latin typeface="Arial"/>
                <a:ea typeface="+mn-ea"/>
                <a:cs typeface="+mn-cs"/>
              </a:rPr>
              <a:t>Separate energy and timing processing paths:</a:t>
            </a:r>
          </a:p>
          <a:p>
            <a:pPr lvl="1">
              <a:lnSpc>
                <a:spcPct val="100000"/>
              </a:lnSpc>
              <a:defRPr/>
            </a:pPr>
            <a:r>
              <a:rPr lang="en-US" b="0" kern="0" dirty="0">
                <a:solidFill>
                  <a:srgbClr val="005DC8">
                    <a:lumMod val="75000"/>
                  </a:srgbClr>
                </a:solidFill>
                <a:latin typeface="Arial"/>
              </a:rPr>
              <a:t>ICECAL65 designed by UB, IFIC and UPC</a:t>
            </a:r>
          </a:p>
          <a:p>
            <a:pPr lvl="1">
              <a:lnSpc>
                <a:spcPct val="100000"/>
              </a:lnSpc>
              <a:defRPr/>
            </a:pPr>
            <a:r>
              <a:rPr lang="en-US" b="0" kern="0" dirty="0">
                <a:solidFill>
                  <a:srgbClr val="005DC8">
                    <a:lumMod val="75000"/>
                  </a:srgbClr>
                </a:solidFill>
                <a:latin typeface="Arial"/>
              </a:rPr>
              <a:t>SPIDER designed by IJC Lab, LPC</a:t>
            </a:r>
            <a:endParaRPr kumimoji="0" lang="en-US" sz="1800" b="0" i="0" u="none" strike="noStrike" kern="0" cap="none" spc="0" normalizeH="0" baseline="0" noProof="0" dirty="0">
              <a:ln>
                <a:noFill/>
              </a:ln>
              <a:solidFill>
                <a:srgbClr val="005DC8">
                  <a:lumMod val="75000"/>
                </a:srgbClr>
              </a:solidFill>
              <a:effectLst/>
              <a:uLnTx/>
              <a:uFillTx/>
              <a:latin typeface="Arial"/>
              <a:ea typeface="+mn-ea"/>
              <a:cs typeface="+mn-cs"/>
            </a:endParaRPr>
          </a:p>
          <a:p>
            <a:pPr>
              <a:lnSpc>
                <a:spcPct val="100000"/>
              </a:lnSpc>
              <a:defRPr/>
            </a:pPr>
            <a:r>
              <a:rPr lang="en-US" sz="1800" b="0" kern="0" dirty="0">
                <a:solidFill>
                  <a:srgbClr val="005DC8">
                    <a:lumMod val="75000"/>
                  </a:srgbClr>
                </a:solidFill>
                <a:latin typeface="Arial"/>
              </a:rPr>
              <a:t>PMT conditioning circuit for ASIC input range on base or front-end board (IFIC)</a:t>
            </a:r>
          </a:p>
          <a:p>
            <a:pPr>
              <a:lnSpc>
                <a:spcPct val="100000"/>
              </a:lnSpc>
              <a:defRPr/>
            </a:pPr>
            <a:endParaRPr lang="en-US" sz="1800" b="0" kern="0" dirty="0">
              <a:solidFill>
                <a:srgbClr val="005DC8">
                  <a:lumMod val="75000"/>
                </a:srgbClr>
              </a:solidFill>
              <a:latin typeface="Arial"/>
            </a:endParaRPr>
          </a:p>
        </p:txBody>
      </p:sp>
      <p:pic>
        <p:nvPicPr>
          <p:cNvPr id="87" name="Imagen 86">
            <a:extLst>
              <a:ext uri="{FF2B5EF4-FFF2-40B4-BE49-F238E27FC236}">
                <a16:creationId xmlns:a16="http://schemas.microsoft.com/office/drawing/2014/main" id="{51D1DE87-EBD2-4DD2-840E-A3DB28FC5388}"/>
              </a:ext>
            </a:extLst>
          </p:cNvPr>
          <p:cNvPicPr>
            <a:picLocks noChangeAspect="1"/>
          </p:cNvPicPr>
          <p:nvPr/>
        </p:nvPicPr>
        <p:blipFill>
          <a:blip r:embed="rId4"/>
          <a:stretch>
            <a:fillRect/>
          </a:stretch>
        </p:blipFill>
        <p:spPr>
          <a:xfrm>
            <a:off x="3999283" y="963169"/>
            <a:ext cx="7993236" cy="1989428"/>
          </a:xfrm>
          <a:prstGeom prst="rect">
            <a:avLst/>
          </a:prstGeom>
        </p:spPr>
      </p:pic>
      <p:sp>
        <p:nvSpPr>
          <p:cNvPr id="3" name="Título 2">
            <a:extLst>
              <a:ext uri="{FF2B5EF4-FFF2-40B4-BE49-F238E27FC236}">
                <a16:creationId xmlns:a16="http://schemas.microsoft.com/office/drawing/2014/main" id="{145A753A-B745-4EE6-8816-195DC0CACCD7}"/>
              </a:ext>
            </a:extLst>
          </p:cNvPr>
          <p:cNvSpPr>
            <a:spLocks noGrp="1"/>
          </p:cNvSpPr>
          <p:nvPr>
            <p:ph type="title"/>
          </p:nvPr>
        </p:nvSpPr>
        <p:spPr>
          <a:xfrm>
            <a:off x="174080" y="129832"/>
            <a:ext cx="10515600" cy="649055"/>
          </a:xfrm>
        </p:spPr>
        <p:txBody>
          <a:bodyPr/>
          <a:lstStyle/>
          <a:p>
            <a:r>
              <a:rPr lang="en-US" dirty="0" err="1"/>
              <a:t>PicoCal</a:t>
            </a:r>
            <a:r>
              <a:rPr lang="en-US" dirty="0"/>
              <a:t> readout electronics</a:t>
            </a:r>
            <a:endParaRPr lang="es-ES" dirty="0"/>
          </a:p>
        </p:txBody>
      </p:sp>
    </p:spTree>
    <p:extLst>
      <p:ext uri="{BB962C8B-B14F-4D97-AF65-F5344CB8AC3E}">
        <p14:creationId xmlns:p14="http://schemas.microsoft.com/office/powerpoint/2010/main" val="13570278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Marcador de contenido 2">
            <a:extLst>
              <a:ext uri="{FF2B5EF4-FFF2-40B4-BE49-F238E27FC236}">
                <a16:creationId xmlns:a16="http://schemas.microsoft.com/office/drawing/2014/main" id="{9DE90635-1F67-4D24-8B3B-5F27350C778E}"/>
              </a:ext>
            </a:extLst>
          </p:cNvPr>
          <p:cNvSpPr txBox="1">
            <a:spLocks/>
          </p:cNvSpPr>
          <p:nvPr/>
        </p:nvSpPr>
        <p:spPr bwMode="auto">
          <a:xfrm>
            <a:off x="714861" y="908720"/>
            <a:ext cx="10297144" cy="131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a:lnSpc>
                <a:spcPct val="100000"/>
              </a:lnSpc>
            </a:pPr>
            <a:r>
              <a:rPr lang="en-US" sz="1800" b="0" kern="0" dirty="0">
                <a:solidFill>
                  <a:srgbClr val="005DC8">
                    <a:lumMod val="75000"/>
                  </a:srgbClr>
                </a:solidFill>
                <a:latin typeface="Arial"/>
              </a:rPr>
              <a:t>COTS based two stage amplifier with intermediate divider/filter.</a:t>
            </a:r>
          </a:p>
          <a:p>
            <a:pPr>
              <a:lnSpc>
                <a:spcPct val="100000"/>
              </a:lnSpc>
            </a:pPr>
            <a:r>
              <a:rPr lang="en-US" sz="1800" b="0" kern="0" dirty="0">
                <a:solidFill>
                  <a:srgbClr val="005DC8">
                    <a:lumMod val="75000"/>
                  </a:srgbClr>
                </a:solidFill>
                <a:latin typeface="Arial"/>
              </a:rPr>
              <a:t>Several prototypes with different footprints for testing multiple </a:t>
            </a:r>
            <a:r>
              <a:rPr lang="en-US" sz="1800" b="0" kern="0" dirty="0" err="1">
                <a:solidFill>
                  <a:srgbClr val="005DC8">
                    <a:lumMod val="75000"/>
                  </a:srgbClr>
                </a:solidFill>
                <a:latin typeface="Arial"/>
              </a:rPr>
              <a:t>OpAmps</a:t>
            </a:r>
            <a:r>
              <a:rPr lang="en-US" sz="1800" b="0" kern="0" dirty="0">
                <a:solidFill>
                  <a:srgbClr val="005DC8">
                    <a:lumMod val="75000"/>
                  </a:srgbClr>
                </a:solidFill>
                <a:latin typeface="Arial"/>
              </a:rPr>
              <a:t>.</a:t>
            </a:r>
          </a:p>
          <a:p>
            <a:pPr>
              <a:lnSpc>
                <a:spcPct val="100000"/>
              </a:lnSpc>
            </a:pPr>
            <a:r>
              <a:rPr lang="en-US" sz="1800" b="0" kern="0" dirty="0">
                <a:solidFill>
                  <a:srgbClr val="005DC8">
                    <a:lumMod val="75000"/>
                  </a:srgbClr>
                </a:solidFill>
                <a:latin typeface="Arial"/>
              </a:rPr>
              <a:t>Commercial </a:t>
            </a:r>
            <a:r>
              <a:rPr lang="en-US" sz="1800" b="0" kern="0" dirty="0" err="1">
                <a:solidFill>
                  <a:srgbClr val="005DC8">
                    <a:lumMod val="75000"/>
                  </a:srgbClr>
                </a:solidFill>
                <a:latin typeface="Arial"/>
              </a:rPr>
              <a:t>OpAmps</a:t>
            </a:r>
            <a:r>
              <a:rPr lang="en-US" sz="1800" b="0" kern="0" dirty="0">
                <a:solidFill>
                  <a:srgbClr val="005DC8">
                    <a:lumMod val="75000"/>
                  </a:srgbClr>
                </a:solidFill>
                <a:latin typeface="Arial"/>
              </a:rPr>
              <a:t> force tradeoff among speed, stability and dynamic range (process 2ns </a:t>
            </a:r>
            <a:r>
              <a:rPr lang="en-US" sz="1800" b="0" kern="0" dirty="0" err="1">
                <a:solidFill>
                  <a:srgbClr val="005DC8">
                    <a:lumMod val="75000"/>
                  </a:srgbClr>
                </a:solidFill>
                <a:latin typeface="Arial"/>
              </a:rPr>
              <a:t>t</a:t>
            </a:r>
            <a:r>
              <a:rPr lang="en-US" sz="1800" b="0" kern="0" baseline="-25000" dirty="0" err="1">
                <a:solidFill>
                  <a:srgbClr val="005DC8">
                    <a:lumMod val="75000"/>
                  </a:srgbClr>
                </a:solidFill>
                <a:latin typeface="Arial"/>
              </a:rPr>
              <a:t>rise</a:t>
            </a:r>
            <a:r>
              <a:rPr lang="en-US" sz="1800" b="0" kern="0" dirty="0">
                <a:solidFill>
                  <a:srgbClr val="005DC8">
                    <a:lumMod val="75000"/>
                  </a:srgbClr>
                </a:solidFill>
                <a:latin typeface="Arial"/>
              </a:rPr>
              <a:t>/250MHz BW signal over 40mA/2V range with 50</a:t>
            </a:r>
            <a:r>
              <a:rPr lang="el-GR" sz="1800" b="0" kern="0" dirty="0">
                <a:solidFill>
                  <a:srgbClr val="005DC8">
                    <a:lumMod val="75000"/>
                  </a:srgbClr>
                </a:solidFill>
                <a:latin typeface="Arial"/>
              </a:rPr>
              <a:t>Ω </a:t>
            </a:r>
            <a:r>
              <a:rPr lang="en-US" sz="1800" b="0" kern="0" dirty="0">
                <a:solidFill>
                  <a:srgbClr val="005DC8">
                    <a:lumMod val="75000"/>
                  </a:srgbClr>
                </a:solidFill>
                <a:latin typeface="Arial"/>
              </a:rPr>
              <a:t>conversion)</a:t>
            </a:r>
          </a:p>
        </p:txBody>
      </p:sp>
      <p:pic>
        <p:nvPicPr>
          <p:cNvPr id="4" name="Imagen 3">
            <a:extLst>
              <a:ext uri="{FF2B5EF4-FFF2-40B4-BE49-F238E27FC236}">
                <a16:creationId xmlns:a16="http://schemas.microsoft.com/office/drawing/2014/main" id="{19BD37EE-66CD-4D7F-849A-589861F77EA3}"/>
              </a:ext>
            </a:extLst>
          </p:cNvPr>
          <p:cNvPicPr>
            <a:picLocks noChangeAspect="1"/>
          </p:cNvPicPr>
          <p:nvPr/>
        </p:nvPicPr>
        <p:blipFill>
          <a:blip r:embed="rId3"/>
          <a:stretch>
            <a:fillRect/>
          </a:stretch>
        </p:blipFill>
        <p:spPr>
          <a:xfrm>
            <a:off x="551384" y="2284334"/>
            <a:ext cx="5033727" cy="3160273"/>
          </a:xfrm>
          <a:prstGeom prst="rect">
            <a:avLst/>
          </a:prstGeom>
        </p:spPr>
      </p:pic>
      <p:pic>
        <p:nvPicPr>
          <p:cNvPr id="5" name="Imagen 4">
            <a:extLst>
              <a:ext uri="{FF2B5EF4-FFF2-40B4-BE49-F238E27FC236}">
                <a16:creationId xmlns:a16="http://schemas.microsoft.com/office/drawing/2014/main" id="{34FA064D-E219-4D47-981F-97B48697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2024" y="2284344"/>
            <a:ext cx="4466546" cy="3160880"/>
          </a:xfrm>
          <a:prstGeom prst="rect">
            <a:avLst/>
          </a:prstGeom>
        </p:spPr>
      </p:pic>
      <p:sp>
        <p:nvSpPr>
          <p:cNvPr id="14" name="Marcador de contenido 2">
            <a:extLst>
              <a:ext uri="{FF2B5EF4-FFF2-40B4-BE49-F238E27FC236}">
                <a16:creationId xmlns:a16="http://schemas.microsoft.com/office/drawing/2014/main" id="{14A47C1A-9A15-4956-BA59-6566836D0321}"/>
              </a:ext>
            </a:extLst>
          </p:cNvPr>
          <p:cNvSpPr txBox="1">
            <a:spLocks/>
          </p:cNvSpPr>
          <p:nvPr/>
        </p:nvSpPr>
        <p:spPr bwMode="auto">
          <a:xfrm>
            <a:off x="716572" y="5474465"/>
            <a:ext cx="10297144" cy="131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a:lnSpc>
                <a:spcPct val="100000"/>
              </a:lnSpc>
            </a:pPr>
            <a:r>
              <a:rPr lang="en-US" sz="1800" b="0" kern="0" dirty="0">
                <a:solidFill>
                  <a:srgbClr val="005DC8">
                    <a:lumMod val="75000"/>
                  </a:srgbClr>
                </a:solidFill>
                <a:latin typeface="Arial"/>
              </a:rPr>
              <a:t>Intensive lab test to produce a configuration for each board compatible with SPIDER (v1) and ICECAL65 LG (v2 and v3) energy and voltage</a:t>
            </a:r>
          </a:p>
          <a:p>
            <a:pPr>
              <a:lnSpc>
                <a:spcPct val="100000"/>
              </a:lnSpc>
            </a:pPr>
            <a:r>
              <a:rPr lang="en-US" sz="1800" b="0" kern="0" dirty="0">
                <a:solidFill>
                  <a:srgbClr val="005DC8">
                    <a:lumMod val="75000"/>
                  </a:srgbClr>
                </a:solidFill>
                <a:latin typeface="Arial"/>
              </a:rPr>
              <a:t>Results show good linearity and &lt;10% rise time loss in all cases</a:t>
            </a:r>
          </a:p>
          <a:p>
            <a:pPr>
              <a:lnSpc>
                <a:spcPct val="100000"/>
              </a:lnSpc>
            </a:pPr>
            <a:r>
              <a:rPr lang="en-US" sz="1800" b="0" kern="0" dirty="0">
                <a:solidFill>
                  <a:srgbClr val="005DC8">
                    <a:lumMod val="75000"/>
                  </a:srgbClr>
                </a:solidFill>
                <a:latin typeface="Arial"/>
              </a:rPr>
              <a:t>All boards tested at SPS, analysis and comparison to lab results ongoing</a:t>
            </a:r>
          </a:p>
          <a:p>
            <a:pPr>
              <a:lnSpc>
                <a:spcPct val="100000"/>
              </a:lnSpc>
            </a:pPr>
            <a:endParaRPr lang="en-US" sz="1800" b="0" kern="0" dirty="0">
              <a:solidFill>
                <a:srgbClr val="005DC8">
                  <a:lumMod val="75000"/>
                </a:srgbClr>
              </a:solidFill>
              <a:latin typeface="Arial"/>
            </a:endParaRPr>
          </a:p>
          <a:p>
            <a:pPr>
              <a:lnSpc>
                <a:spcPct val="100000"/>
              </a:lnSpc>
            </a:pPr>
            <a:endParaRPr lang="en-US" sz="1800" b="0" kern="0" dirty="0">
              <a:solidFill>
                <a:srgbClr val="005DC8">
                  <a:lumMod val="75000"/>
                </a:srgbClr>
              </a:solidFill>
              <a:latin typeface="Arial"/>
            </a:endParaRPr>
          </a:p>
          <a:p>
            <a:pPr>
              <a:lnSpc>
                <a:spcPct val="100000"/>
              </a:lnSpc>
            </a:pPr>
            <a:endParaRPr lang="en-US" sz="1800" b="0" kern="0" dirty="0">
              <a:solidFill>
                <a:srgbClr val="005DC8">
                  <a:lumMod val="75000"/>
                </a:srgbClr>
              </a:solidFill>
              <a:latin typeface="Arial"/>
            </a:endParaRPr>
          </a:p>
          <a:p>
            <a:pPr>
              <a:lnSpc>
                <a:spcPct val="100000"/>
              </a:lnSpc>
            </a:pPr>
            <a:endParaRPr lang="en-US" sz="1800" b="0" kern="0" dirty="0">
              <a:solidFill>
                <a:srgbClr val="005DC8">
                  <a:lumMod val="75000"/>
                </a:srgbClr>
              </a:solidFill>
              <a:latin typeface="Arial"/>
            </a:endParaRPr>
          </a:p>
        </p:txBody>
      </p:sp>
      <p:sp>
        <p:nvSpPr>
          <p:cNvPr id="3" name="Título 2">
            <a:extLst>
              <a:ext uri="{FF2B5EF4-FFF2-40B4-BE49-F238E27FC236}">
                <a16:creationId xmlns:a16="http://schemas.microsoft.com/office/drawing/2014/main" id="{03B8019B-9A41-47C9-9E6E-DA3225A98A43}"/>
              </a:ext>
            </a:extLst>
          </p:cNvPr>
          <p:cNvSpPr>
            <a:spLocks noGrp="1"/>
          </p:cNvSpPr>
          <p:nvPr>
            <p:ph type="title"/>
          </p:nvPr>
        </p:nvSpPr>
        <p:spPr>
          <a:xfrm>
            <a:off x="174080" y="129832"/>
            <a:ext cx="10515600" cy="649055"/>
          </a:xfrm>
        </p:spPr>
        <p:txBody>
          <a:bodyPr/>
          <a:lstStyle/>
          <a:p>
            <a:r>
              <a:rPr lang="en-US" dirty="0" err="1"/>
              <a:t>PicoCal</a:t>
            </a:r>
            <a:r>
              <a:rPr lang="en-US" dirty="0"/>
              <a:t>: PMT Acquisition &amp; Conditioning Circuit</a:t>
            </a:r>
            <a:endParaRPr lang="es-ES" dirty="0"/>
          </a:p>
        </p:txBody>
      </p:sp>
    </p:spTree>
    <p:extLst>
      <p:ext uri="{BB962C8B-B14F-4D97-AF65-F5344CB8AC3E}">
        <p14:creationId xmlns:p14="http://schemas.microsoft.com/office/powerpoint/2010/main" val="3728211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7F8F2EF2-DF65-B4E1-691A-E531D40C4A02}"/>
              </a:ext>
            </a:extLst>
          </p:cNvPr>
          <p:cNvSpPr txBox="1">
            <a:spLocks/>
          </p:cNvSpPr>
          <p:nvPr/>
        </p:nvSpPr>
        <p:spPr>
          <a:xfrm>
            <a:off x="1507435" y="0"/>
            <a:ext cx="9177130" cy="626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mj-ea"/>
              <a:cs typeface="Arial"/>
            </a:endParaRPr>
          </a:p>
        </p:txBody>
      </p:sp>
      <p:sp>
        <p:nvSpPr>
          <p:cNvPr id="87" name="Marcador de contenido 2">
            <a:extLst>
              <a:ext uri="{FF2B5EF4-FFF2-40B4-BE49-F238E27FC236}">
                <a16:creationId xmlns:a16="http://schemas.microsoft.com/office/drawing/2014/main" id="{9DE90635-1F67-4D24-8B3B-5F27350C778E}"/>
              </a:ext>
            </a:extLst>
          </p:cNvPr>
          <p:cNvSpPr txBox="1">
            <a:spLocks/>
          </p:cNvSpPr>
          <p:nvPr/>
        </p:nvSpPr>
        <p:spPr bwMode="auto">
          <a:xfrm>
            <a:off x="685227" y="922071"/>
            <a:ext cx="10297144"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a:lnSpc>
                <a:spcPct val="100000"/>
              </a:lnSpc>
            </a:pPr>
            <a:r>
              <a:rPr lang="en-US" sz="2000" b="0" kern="0" dirty="0">
                <a:solidFill>
                  <a:srgbClr val="005DC8">
                    <a:lumMod val="75000"/>
                  </a:srgbClr>
                </a:solidFill>
                <a:latin typeface="Arial"/>
              </a:rPr>
              <a:t>Two 11bit processing paths with factor 8 between their gains</a:t>
            </a:r>
          </a:p>
          <a:p>
            <a:pPr>
              <a:lnSpc>
                <a:spcPct val="100000"/>
              </a:lnSpc>
            </a:pPr>
            <a:r>
              <a:rPr lang="en-US" sz="2000" b="0" kern="0" dirty="0">
                <a:solidFill>
                  <a:srgbClr val="005DC8">
                    <a:lumMod val="75000"/>
                  </a:srgbClr>
                </a:solidFill>
                <a:latin typeface="Arial"/>
              </a:rPr>
              <a:t>Automatic internal selection of gain with fast comparator</a:t>
            </a:r>
          </a:p>
          <a:p>
            <a:pPr>
              <a:lnSpc>
                <a:spcPct val="100000"/>
              </a:lnSpc>
            </a:pPr>
            <a:r>
              <a:rPr lang="en-US" sz="2000" b="0" kern="0" dirty="0">
                <a:solidFill>
                  <a:srgbClr val="005DC8">
                    <a:lumMod val="75000"/>
                  </a:srgbClr>
                </a:solidFill>
                <a:latin typeface="Arial"/>
              </a:rPr>
              <a:t>Common acquisition and filtering per gain path with double time </a:t>
            </a:r>
            <a:r>
              <a:rPr lang="en-US" sz="2000" b="0" kern="0" dirty="0" err="1">
                <a:solidFill>
                  <a:srgbClr val="005DC8">
                    <a:lumMod val="75000"/>
                  </a:srgbClr>
                </a:solidFill>
                <a:latin typeface="Arial"/>
              </a:rPr>
              <a:t>interleved</a:t>
            </a:r>
            <a:r>
              <a:rPr lang="en-US" sz="2000" b="0" kern="0" dirty="0">
                <a:solidFill>
                  <a:srgbClr val="005DC8">
                    <a:lumMod val="75000"/>
                  </a:srgbClr>
                </a:solidFill>
                <a:latin typeface="Arial"/>
              </a:rPr>
              <a:t> switched section for integrator reset</a:t>
            </a:r>
          </a:p>
          <a:p>
            <a:pPr>
              <a:lnSpc>
                <a:spcPct val="100000"/>
              </a:lnSpc>
            </a:pPr>
            <a:r>
              <a:rPr lang="en-US" sz="2000" b="0" kern="0" dirty="0">
                <a:solidFill>
                  <a:srgbClr val="005DC8">
                    <a:lumMod val="75000"/>
                  </a:srgbClr>
                </a:solidFill>
                <a:latin typeface="Arial"/>
              </a:rPr>
              <a:t>Per channel clock phase selection to synchronize and set ADC sampling</a:t>
            </a:r>
          </a:p>
          <a:p>
            <a:pPr>
              <a:lnSpc>
                <a:spcPct val="100000"/>
              </a:lnSpc>
            </a:pPr>
            <a:endParaRPr lang="en-US" sz="2000" b="0" kern="0" dirty="0">
              <a:solidFill>
                <a:srgbClr val="005DC8">
                  <a:lumMod val="75000"/>
                </a:srgbClr>
              </a:solidFill>
              <a:latin typeface="Arial"/>
            </a:endParaRPr>
          </a:p>
          <a:p>
            <a:pPr>
              <a:lnSpc>
                <a:spcPct val="100000"/>
              </a:lnSpc>
            </a:pPr>
            <a:endParaRPr lang="en-US" sz="2000" b="0" kern="0" dirty="0">
              <a:solidFill>
                <a:srgbClr val="005DC8">
                  <a:lumMod val="75000"/>
                </a:srgbClr>
              </a:solidFill>
              <a:latin typeface="Arial"/>
            </a:endParaRPr>
          </a:p>
          <a:p>
            <a:pPr>
              <a:lnSpc>
                <a:spcPct val="100000"/>
              </a:lnSpc>
            </a:pPr>
            <a:endParaRPr lang="en-US" sz="2000" b="0" kern="0" dirty="0">
              <a:solidFill>
                <a:srgbClr val="005DC8">
                  <a:lumMod val="75000"/>
                </a:srgbClr>
              </a:solidFill>
              <a:latin typeface="Arial"/>
            </a:endParaRPr>
          </a:p>
        </p:txBody>
      </p:sp>
      <p:pic>
        <p:nvPicPr>
          <p:cNvPr id="3" name="Imagen 2">
            <a:extLst>
              <a:ext uri="{FF2B5EF4-FFF2-40B4-BE49-F238E27FC236}">
                <a16:creationId xmlns:a16="http://schemas.microsoft.com/office/drawing/2014/main" id="{CCA9D3B1-FABB-467A-AF57-4369EE1DF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432" y="2730977"/>
            <a:ext cx="5639406" cy="3913057"/>
          </a:xfrm>
          <a:prstGeom prst="rect">
            <a:avLst/>
          </a:prstGeom>
        </p:spPr>
      </p:pic>
      <p:pic>
        <p:nvPicPr>
          <p:cNvPr id="7" name="Imagen 6">
            <a:extLst>
              <a:ext uri="{FF2B5EF4-FFF2-40B4-BE49-F238E27FC236}">
                <a16:creationId xmlns:a16="http://schemas.microsoft.com/office/drawing/2014/main" id="{DB3716C2-97FB-486B-8909-2F3E6FAB877B}"/>
              </a:ext>
            </a:extLst>
          </p:cNvPr>
          <p:cNvPicPr>
            <a:picLocks noChangeAspect="1"/>
          </p:cNvPicPr>
          <p:nvPr/>
        </p:nvPicPr>
        <p:blipFill>
          <a:blip r:embed="rId4"/>
          <a:stretch>
            <a:fillRect/>
          </a:stretch>
        </p:blipFill>
        <p:spPr>
          <a:xfrm>
            <a:off x="6675077" y="3032786"/>
            <a:ext cx="4307294" cy="3309438"/>
          </a:xfrm>
          <a:prstGeom prst="rect">
            <a:avLst/>
          </a:prstGeom>
        </p:spPr>
      </p:pic>
      <p:sp>
        <p:nvSpPr>
          <p:cNvPr id="4" name="Título 3">
            <a:extLst>
              <a:ext uri="{FF2B5EF4-FFF2-40B4-BE49-F238E27FC236}">
                <a16:creationId xmlns:a16="http://schemas.microsoft.com/office/drawing/2014/main" id="{802DC225-8B95-4A67-864D-5724D095963D}"/>
              </a:ext>
            </a:extLst>
          </p:cNvPr>
          <p:cNvSpPr>
            <a:spLocks noGrp="1"/>
          </p:cNvSpPr>
          <p:nvPr>
            <p:ph type="title"/>
          </p:nvPr>
        </p:nvSpPr>
        <p:spPr>
          <a:xfrm>
            <a:off x="174080" y="129832"/>
            <a:ext cx="10515600" cy="649055"/>
          </a:xfrm>
        </p:spPr>
        <p:txBody>
          <a:bodyPr/>
          <a:lstStyle/>
          <a:p>
            <a:r>
              <a:rPr lang="en-US" dirty="0" err="1"/>
              <a:t>PicoCal</a:t>
            </a:r>
            <a:r>
              <a:rPr lang="en-US" dirty="0"/>
              <a:t>: Energy ASIC</a:t>
            </a:r>
            <a:endParaRPr lang="es-ES" dirty="0"/>
          </a:p>
        </p:txBody>
      </p:sp>
    </p:spTree>
    <p:extLst>
      <p:ext uri="{BB962C8B-B14F-4D97-AF65-F5344CB8AC3E}">
        <p14:creationId xmlns:p14="http://schemas.microsoft.com/office/powerpoint/2010/main" val="2364489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Energy</a:t>
            </a:r>
            <a:r>
              <a:rPr spc="-70" dirty="0"/>
              <a:t> </a:t>
            </a:r>
            <a:r>
              <a:rPr dirty="0"/>
              <a:t>ASIC</a:t>
            </a:r>
            <a:r>
              <a:rPr spc="-60" dirty="0"/>
              <a:t> </a:t>
            </a:r>
            <a:r>
              <a:rPr dirty="0"/>
              <a:t>Analog</a:t>
            </a:r>
            <a:r>
              <a:rPr spc="-70" dirty="0"/>
              <a:t> </a:t>
            </a:r>
            <a:r>
              <a:rPr spc="-10" dirty="0"/>
              <a:t>Channel</a:t>
            </a: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133785" y="1238770"/>
            <a:ext cx="7848266" cy="2872603"/>
          </a:xfrm>
          <a:prstGeom prst="rect">
            <a:avLst/>
          </a:prstGeom>
        </p:spPr>
      </p:pic>
      <p:sp>
        <p:nvSpPr>
          <p:cNvPr id="4" name="object 4"/>
          <p:cNvSpPr txBox="1"/>
          <p:nvPr/>
        </p:nvSpPr>
        <p:spPr>
          <a:xfrm>
            <a:off x="934830" y="1124511"/>
            <a:ext cx="580390" cy="186690"/>
          </a:xfrm>
          <a:prstGeom prst="rect">
            <a:avLst/>
          </a:prstGeom>
        </p:spPr>
        <p:txBody>
          <a:bodyPr vert="horz" wrap="square" lIns="0" tIns="13335" rIns="0" bIns="0" rtlCol="0">
            <a:spAutoFit/>
          </a:bodyPr>
          <a:lstStyle/>
          <a:p>
            <a:pPr marL="12700">
              <a:lnSpc>
                <a:spcPct val="100000"/>
              </a:lnSpc>
              <a:spcBef>
                <a:spcPts val="105"/>
              </a:spcBef>
            </a:pPr>
            <a:r>
              <a:rPr sz="1050" b="1" spc="-10" dirty="0">
                <a:latin typeface="Arial"/>
                <a:cs typeface="Arial"/>
              </a:rPr>
              <a:t>Pre-</a:t>
            </a:r>
            <a:r>
              <a:rPr sz="1050" b="1" spc="-25" dirty="0">
                <a:latin typeface="Arial"/>
                <a:cs typeface="Arial"/>
              </a:rPr>
              <a:t>Amp</a:t>
            </a:r>
            <a:endParaRPr sz="1050">
              <a:latin typeface="Arial"/>
              <a:cs typeface="Arial"/>
            </a:endParaRPr>
          </a:p>
        </p:txBody>
      </p:sp>
      <p:sp>
        <p:nvSpPr>
          <p:cNvPr id="5" name="object 5"/>
          <p:cNvSpPr txBox="1"/>
          <p:nvPr/>
        </p:nvSpPr>
        <p:spPr>
          <a:xfrm>
            <a:off x="1964542" y="1124511"/>
            <a:ext cx="481965" cy="186690"/>
          </a:xfrm>
          <a:prstGeom prst="rect">
            <a:avLst/>
          </a:prstGeom>
        </p:spPr>
        <p:txBody>
          <a:bodyPr vert="horz" wrap="square" lIns="0" tIns="13335" rIns="0" bIns="0" rtlCol="0">
            <a:spAutoFit/>
          </a:bodyPr>
          <a:lstStyle/>
          <a:p>
            <a:pPr marL="12700">
              <a:lnSpc>
                <a:spcPct val="100000"/>
              </a:lnSpc>
              <a:spcBef>
                <a:spcPts val="105"/>
              </a:spcBef>
            </a:pPr>
            <a:r>
              <a:rPr sz="1050" b="1" spc="-10" dirty="0">
                <a:latin typeface="Arial"/>
                <a:cs typeface="Arial"/>
              </a:rPr>
              <a:t>Shaper</a:t>
            </a:r>
            <a:endParaRPr sz="1050">
              <a:latin typeface="Arial"/>
              <a:cs typeface="Arial"/>
            </a:endParaRPr>
          </a:p>
        </p:txBody>
      </p:sp>
      <p:sp>
        <p:nvSpPr>
          <p:cNvPr id="6" name="object 6"/>
          <p:cNvSpPr txBox="1"/>
          <p:nvPr/>
        </p:nvSpPr>
        <p:spPr>
          <a:xfrm>
            <a:off x="2960458" y="1124511"/>
            <a:ext cx="650875" cy="186690"/>
          </a:xfrm>
          <a:prstGeom prst="rect">
            <a:avLst/>
          </a:prstGeom>
        </p:spPr>
        <p:txBody>
          <a:bodyPr vert="horz" wrap="square" lIns="0" tIns="13335" rIns="0" bIns="0" rtlCol="0">
            <a:spAutoFit/>
          </a:bodyPr>
          <a:lstStyle/>
          <a:p>
            <a:pPr marL="12700">
              <a:lnSpc>
                <a:spcPct val="100000"/>
              </a:lnSpc>
              <a:spcBef>
                <a:spcPts val="105"/>
              </a:spcBef>
            </a:pPr>
            <a:r>
              <a:rPr sz="1050" b="1" spc="-10" dirty="0">
                <a:latin typeface="Arial"/>
                <a:cs typeface="Arial"/>
              </a:rPr>
              <a:t>Integrator</a:t>
            </a:r>
            <a:endParaRPr sz="1050">
              <a:latin typeface="Arial"/>
              <a:cs typeface="Arial"/>
            </a:endParaRPr>
          </a:p>
        </p:txBody>
      </p:sp>
      <p:sp>
        <p:nvSpPr>
          <p:cNvPr id="7" name="object 7"/>
          <p:cNvSpPr txBox="1"/>
          <p:nvPr/>
        </p:nvSpPr>
        <p:spPr>
          <a:xfrm>
            <a:off x="4358441" y="1124511"/>
            <a:ext cx="302260" cy="186690"/>
          </a:xfrm>
          <a:prstGeom prst="rect">
            <a:avLst/>
          </a:prstGeom>
        </p:spPr>
        <p:txBody>
          <a:bodyPr vert="horz" wrap="square" lIns="0" tIns="13335" rIns="0" bIns="0" rtlCol="0">
            <a:spAutoFit/>
          </a:bodyPr>
          <a:lstStyle/>
          <a:p>
            <a:pPr marL="12700">
              <a:lnSpc>
                <a:spcPct val="100000"/>
              </a:lnSpc>
              <a:spcBef>
                <a:spcPts val="105"/>
              </a:spcBef>
            </a:pPr>
            <a:r>
              <a:rPr sz="1050" b="1" spc="-25" dirty="0">
                <a:latin typeface="Arial"/>
                <a:cs typeface="Arial"/>
              </a:rPr>
              <a:t>T&amp;H</a:t>
            </a:r>
            <a:endParaRPr sz="1050">
              <a:latin typeface="Arial"/>
              <a:cs typeface="Arial"/>
            </a:endParaRPr>
          </a:p>
        </p:txBody>
      </p:sp>
      <p:sp>
        <p:nvSpPr>
          <p:cNvPr id="8" name="object 8"/>
          <p:cNvSpPr txBox="1"/>
          <p:nvPr/>
        </p:nvSpPr>
        <p:spPr>
          <a:xfrm>
            <a:off x="7922404" y="980372"/>
            <a:ext cx="4135811" cy="3545201"/>
          </a:xfrm>
          <a:prstGeom prst="rect">
            <a:avLst/>
          </a:prstGeom>
        </p:spPr>
        <p:txBody>
          <a:bodyPr vert="horz" wrap="square" lIns="0" tIns="79375" rIns="0" bIns="0" rtlCol="0">
            <a:spAutoFit/>
          </a:bodyPr>
          <a:lstStyle/>
          <a:p>
            <a:pPr marL="269875" indent="-257175">
              <a:lnSpc>
                <a:spcPct val="100000"/>
              </a:lnSpc>
              <a:spcBef>
                <a:spcPts val="625"/>
              </a:spcBef>
              <a:buChar char="•"/>
              <a:tabLst>
                <a:tab pos="269875" algn="l"/>
              </a:tabLst>
            </a:pPr>
            <a:r>
              <a:rPr dirty="0">
                <a:solidFill>
                  <a:srgbClr val="004695"/>
                </a:solidFill>
                <a:latin typeface="Arial MT"/>
                <a:cs typeface="Arial MT"/>
              </a:rPr>
              <a:t>Analog</a:t>
            </a:r>
            <a:r>
              <a:rPr spc="-40" dirty="0">
                <a:solidFill>
                  <a:srgbClr val="004695"/>
                </a:solidFill>
                <a:latin typeface="Arial MT"/>
                <a:cs typeface="Arial MT"/>
              </a:rPr>
              <a:t> </a:t>
            </a:r>
            <a:r>
              <a:rPr dirty="0">
                <a:solidFill>
                  <a:srgbClr val="004695"/>
                </a:solidFill>
                <a:latin typeface="Arial MT"/>
                <a:cs typeface="Arial MT"/>
              </a:rPr>
              <a:t>channel</a:t>
            </a:r>
            <a:r>
              <a:rPr spc="-35" dirty="0">
                <a:solidFill>
                  <a:srgbClr val="004695"/>
                </a:solidFill>
                <a:latin typeface="Arial MT"/>
                <a:cs typeface="Arial MT"/>
              </a:rPr>
              <a:t> </a:t>
            </a:r>
            <a:r>
              <a:rPr dirty="0">
                <a:solidFill>
                  <a:srgbClr val="004695"/>
                </a:solidFill>
                <a:latin typeface="Arial MT"/>
                <a:cs typeface="Arial MT"/>
              </a:rPr>
              <a:t>fulfills</a:t>
            </a:r>
            <a:r>
              <a:rPr spc="-40" dirty="0">
                <a:solidFill>
                  <a:srgbClr val="004695"/>
                </a:solidFill>
                <a:latin typeface="Arial MT"/>
                <a:cs typeface="Arial MT"/>
              </a:rPr>
              <a:t> </a:t>
            </a:r>
            <a:r>
              <a:rPr dirty="0">
                <a:solidFill>
                  <a:srgbClr val="004695"/>
                </a:solidFill>
                <a:latin typeface="Arial MT"/>
                <a:cs typeface="Arial MT"/>
              </a:rPr>
              <a:t>the</a:t>
            </a:r>
            <a:r>
              <a:rPr spc="-15" dirty="0">
                <a:solidFill>
                  <a:srgbClr val="004695"/>
                </a:solidFill>
                <a:latin typeface="Arial MT"/>
                <a:cs typeface="Arial MT"/>
              </a:rPr>
              <a:t> </a:t>
            </a:r>
            <a:r>
              <a:rPr spc="-10" dirty="0">
                <a:solidFill>
                  <a:srgbClr val="004695"/>
                </a:solidFill>
                <a:latin typeface="Arial MT"/>
                <a:cs typeface="Arial MT"/>
              </a:rPr>
              <a:t>specifications</a:t>
            </a:r>
            <a:endParaRPr dirty="0">
              <a:latin typeface="Arial MT"/>
              <a:cs typeface="Arial MT"/>
            </a:endParaRPr>
          </a:p>
          <a:p>
            <a:pPr marL="568325" lvl="1" indent="-212725">
              <a:lnSpc>
                <a:spcPct val="100000"/>
              </a:lnSpc>
              <a:spcBef>
                <a:spcPts val="495"/>
              </a:spcBef>
              <a:buChar char="–"/>
              <a:tabLst>
                <a:tab pos="568325" algn="l"/>
              </a:tabLst>
            </a:pPr>
            <a:r>
              <a:rPr sz="1600" dirty="0">
                <a:latin typeface="Arial MT"/>
                <a:cs typeface="Arial MT"/>
              </a:rPr>
              <a:t>HG</a:t>
            </a:r>
            <a:r>
              <a:rPr sz="1600" spc="-15" dirty="0">
                <a:latin typeface="Arial MT"/>
                <a:cs typeface="Arial MT"/>
              </a:rPr>
              <a:t> </a:t>
            </a:r>
            <a:r>
              <a:rPr sz="1600" dirty="0">
                <a:latin typeface="Arial MT"/>
                <a:cs typeface="Arial MT"/>
              </a:rPr>
              <a:t>and</a:t>
            </a:r>
            <a:r>
              <a:rPr sz="1600" spc="-15" dirty="0">
                <a:latin typeface="Arial MT"/>
                <a:cs typeface="Arial MT"/>
              </a:rPr>
              <a:t> </a:t>
            </a:r>
            <a:r>
              <a:rPr sz="1600" dirty="0">
                <a:latin typeface="Arial MT"/>
                <a:cs typeface="Arial MT"/>
              </a:rPr>
              <a:t>LG</a:t>
            </a:r>
            <a:r>
              <a:rPr sz="1600" spc="-25" dirty="0">
                <a:latin typeface="Arial MT"/>
                <a:cs typeface="Arial MT"/>
              </a:rPr>
              <a:t> </a:t>
            </a:r>
            <a:r>
              <a:rPr sz="1600" dirty="0">
                <a:latin typeface="Arial MT"/>
                <a:cs typeface="Arial MT"/>
              </a:rPr>
              <a:t>adjusted</a:t>
            </a:r>
            <a:r>
              <a:rPr sz="1600" spc="-40" dirty="0">
                <a:latin typeface="Arial MT"/>
                <a:cs typeface="Arial MT"/>
              </a:rPr>
              <a:t> </a:t>
            </a:r>
            <a:r>
              <a:rPr sz="1600" dirty="0">
                <a:latin typeface="Arial MT"/>
                <a:cs typeface="Arial MT"/>
              </a:rPr>
              <a:t>in</a:t>
            </a:r>
            <a:r>
              <a:rPr sz="1600" spc="-15" dirty="0">
                <a:latin typeface="Arial MT"/>
                <a:cs typeface="Arial MT"/>
              </a:rPr>
              <a:t> </a:t>
            </a:r>
            <a:r>
              <a:rPr sz="1600" dirty="0">
                <a:latin typeface="Arial MT"/>
                <a:cs typeface="Arial MT"/>
              </a:rPr>
              <a:t>the</a:t>
            </a:r>
            <a:r>
              <a:rPr sz="1600" spc="-15" dirty="0">
                <a:latin typeface="Arial MT"/>
                <a:cs typeface="Arial MT"/>
              </a:rPr>
              <a:t> </a:t>
            </a:r>
            <a:r>
              <a:rPr sz="1600" spc="-10" dirty="0">
                <a:latin typeface="Arial MT"/>
                <a:cs typeface="Arial MT"/>
              </a:rPr>
              <a:t>preamp</a:t>
            </a:r>
            <a:endParaRPr sz="1600" dirty="0">
              <a:latin typeface="Arial MT"/>
              <a:cs typeface="Arial MT"/>
            </a:endParaRPr>
          </a:p>
          <a:p>
            <a:pPr marL="568325" lvl="1" indent="-212725">
              <a:lnSpc>
                <a:spcPct val="100000"/>
              </a:lnSpc>
              <a:spcBef>
                <a:spcPts val="505"/>
              </a:spcBef>
              <a:buChar char="–"/>
              <a:tabLst>
                <a:tab pos="568325" algn="l"/>
              </a:tabLst>
            </a:pPr>
            <a:r>
              <a:rPr sz="1600" dirty="0">
                <a:latin typeface="Arial MT"/>
                <a:cs typeface="Arial MT"/>
              </a:rPr>
              <a:t>Precision</a:t>
            </a:r>
            <a:r>
              <a:rPr sz="1600" spc="-30" dirty="0">
                <a:latin typeface="Arial MT"/>
                <a:cs typeface="Arial MT"/>
              </a:rPr>
              <a:t> </a:t>
            </a:r>
            <a:r>
              <a:rPr sz="1600" dirty="0">
                <a:latin typeface="Arial MT"/>
                <a:cs typeface="Arial MT"/>
              </a:rPr>
              <a:t>for</a:t>
            </a:r>
            <a:r>
              <a:rPr sz="1600" spc="-35" dirty="0">
                <a:latin typeface="Arial MT"/>
                <a:cs typeface="Arial MT"/>
              </a:rPr>
              <a:t> </a:t>
            </a:r>
            <a:r>
              <a:rPr sz="1600" dirty="0">
                <a:latin typeface="Arial MT"/>
                <a:cs typeface="Arial MT"/>
              </a:rPr>
              <a:t>11</a:t>
            </a:r>
            <a:r>
              <a:rPr sz="1600" spc="-20" dirty="0">
                <a:latin typeface="Arial MT"/>
                <a:cs typeface="Arial MT"/>
              </a:rPr>
              <a:t> </a:t>
            </a:r>
            <a:r>
              <a:rPr sz="1600" dirty="0">
                <a:latin typeface="Arial MT"/>
                <a:cs typeface="Arial MT"/>
              </a:rPr>
              <a:t>bits</a:t>
            </a:r>
            <a:r>
              <a:rPr sz="1600" spc="-30" dirty="0">
                <a:latin typeface="Arial MT"/>
                <a:cs typeface="Arial MT"/>
              </a:rPr>
              <a:t> </a:t>
            </a:r>
            <a:r>
              <a:rPr sz="1600" spc="-10" dirty="0">
                <a:latin typeface="Arial MT"/>
                <a:cs typeface="Arial MT"/>
              </a:rPr>
              <a:t>(HG/LG)</a:t>
            </a:r>
            <a:endParaRPr sz="1600" dirty="0">
              <a:latin typeface="Arial MT"/>
              <a:cs typeface="Arial MT"/>
            </a:endParaRPr>
          </a:p>
          <a:p>
            <a:pPr marL="869950" lvl="2" indent="-171450">
              <a:lnSpc>
                <a:spcPct val="100000"/>
              </a:lnSpc>
              <a:spcBef>
                <a:spcPts val="500"/>
              </a:spcBef>
              <a:buFont typeface="Wingdings"/>
              <a:buChar char=""/>
              <a:tabLst>
                <a:tab pos="869950" algn="l"/>
              </a:tabLst>
            </a:pPr>
            <a:r>
              <a:rPr sz="1400" dirty="0">
                <a:solidFill>
                  <a:srgbClr val="404040"/>
                </a:solidFill>
                <a:latin typeface="Arial MT"/>
                <a:cs typeface="Arial MT"/>
              </a:rPr>
              <a:t>Noise</a:t>
            </a:r>
            <a:r>
              <a:rPr sz="1400" spc="-25" dirty="0">
                <a:solidFill>
                  <a:srgbClr val="404040"/>
                </a:solidFill>
                <a:latin typeface="Arial MT"/>
                <a:cs typeface="Arial MT"/>
              </a:rPr>
              <a:t> </a:t>
            </a:r>
            <a:r>
              <a:rPr sz="1400" dirty="0">
                <a:solidFill>
                  <a:srgbClr val="404040"/>
                </a:solidFill>
                <a:latin typeface="Arial MT"/>
                <a:cs typeface="Arial MT"/>
              </a:rPr>
              <a:t>&lt; 1</a:t>
            </a:r>
            <a:r>
              <a:rPr sz="1400" spc="-5" dirty="0">
                <a:solidFill>
                  <a:srgbClr val="404040"/>
                </a:solidFill>
                <a:latin typeface="Arial MT"/>
                <a:cs typeface="Arial MT"/>
              </a:rPr>
              <a:t> </a:t>
            </a:r>
            <a:r>
              <a:rPr sz="1400" spc="-25" dirty="0">
                <a:solidFill>
                  <a:srgbClr val="404040"/>
                </a:solidFill>
                <a:latin typeface="Arial MT"/>
                <a:cs typeface="Arial MT"/>
              </a:rPr>
              <a:t>LSB</a:t>
            </a:r>
            <a:endParaRPr sz="1400" dirty="0">
              <a:latin typeface="Arial MT"/>
              <a:cs typeface="Arial MT"/>
            </a:endParaRPr>
          </a:p>
          <a:p>
            <a:pPr marL="567690" marR="5080" lvl="1" indent="-212725">
              <a:lnSpc>
                <a:spcPct val="100000"/>
              </a:lnSpc>
              <a:spcBef>
                <a:spcPts val="495"/>
              </a:spcBef>
              <a:buChar char="–"/>
              <a:tabLst>
                <a:tab pos="570230" algn="l"/>
              </a:tabLst>
            </a:pPr>
            <a:r>
              <a:rPr sz="1600" dirty="0">
                <a:latin typeface="Arial MT"/>
                <a:cs typeface="Arial MT"/>
              </a:rPr>
              <a:t>Shape</a:t>
            </a:r>
            <a:r>
              <a:rPr sz="1600" spc="-25" dirty="0">
                <a:latin typeface="Arial MT"/>
                <a:cs typeface="Arial MT"/>
              </a:rPr>
              <a:t> </a:t>
            </a:r>
            <a:r>
              <a:rPr sz="1600" dirty="0">
                <a:latin typeface="Arial MT"/>
                <a:cs typeface="Arial MT"/>
              </a:rPr>
              <a:t>the</a:t>
            </a:r>
            <a:r>
              <a:rPr sz="1600" spc="-30" dirty="0">
                <a:latin typeface="Arial MT"/>
                <a:cs typeface="Arial MT"/>
              </a:rPr>
              <a:t> </a:t>
            </a:r>
            <a:r>
              <a:rPr sz="1600" dirty="0">
                <a:latin typeface="Arial MT"/>
                <a:cs typeface="Arial MT"/>
              </a:rPr>
              <a:t>input</a:t>
            </a:r>
            <a:r>
              <a:rPr sz="1600" spc="-35" dirty="0">
                <a:latin typeface="Arial MT"/>
                <a:cs typeface="Arial MT"/>
              </a:rPr>
              <a:t> </a:t>
            </a:r>
            <a:r>
              <a:rPr sz="1600" dirty="0">
                <a:latin typeface="Arial MT"/>
                <a:cs typeface="Arial MT"/>
              </a:rPr>
              <a:t>signal</a:t>
            </a:r>
            <a:r>
              <a:rPr sz="1600" spc="-25" dirty="0">
                <a:latin typeface="Arial MT"/>
                <a:cs typeface="Arial MT"/>
              </a:rPr>
              <a:t> </a:t>
            </a:r>
            <a:r>
              <a:rPr sz="1600" dirty="0">
                <a:latin typeface="Arial MT"/>
                <a:cs typeface="Arial MT"/>
              </a:rPr>
              <a:t>to</a:t>
            </a:r>
            <a:r>
              <a:rPr sz="1600" spc="-20" dirty="0">
                <a:latin typeface="Arial MT"/>
                <a:cs typeface="Arial MT"/>
              </a:rPr>
              <a:t> </a:t>
            </a:r>
            <a:r>
              <a:rPr sz="1600" dirty="0">
                <a:latin typeface="Arial MT"/>
                <a:cs typeface="Arial MT"/>
              </a:rPr>
              <a:t>fit</a:t>
            </a:r>
            <a:r>
              <a:rPr sz="1600" spc="-35" dirty="0">
                <a:latin typeface="Arial MT"/>
                <a:cs typeface="Arial MT"/>
              </a:rPr>
              <a:t> </a:t>
            </a:r>
            <a:r>
              <a:rPr sz="1600" dirty="0">
                <a:latin typeface="Arial MT"/>
                <a:cs typeface="Arial MT"/>
              </a:rPr>
              <a:t>it</a:t>
            </a:r>
            <a:r>
              <a:rPr sz="1600" spc="-25" dirty="0">
                <a:latin typeface="Arial MT"/>
                <a:cs typeface="Arial MT"/>
              </a:rPr>
              <a:t> </a:t>
            </a:r>
            <a:r>
              <a:rPr sz="1600" dirty="0">
                <a:latin typeface="Arial MT"/>
                <a:cs typeface="Arial MT"/>
              </a:rPr>
              <a:t>within</a:t>
            </a:r>
            <a:r>
              <a:rPr sz="1600" spc="-15" dirty="0">
                <a:latin typeface="Arial MT"/>
                <a:cs typeface="Arial MT"/>
              </a:rPr>
              <a:t> </a:t>
            </a:r>
            <a:r>
              <a:rPr sz="1600" spc="-25" dirty="0">
                <a:latin typeface="Arial MT"/>
                <a:cs typeface="Arial MT"/>
              </a:rPr>
              <a:t>the 	</a:t>
            </a:r>
            <a:r>
              <a:rPr sz="1600" dirty="0">
                <a:latin typeface="Arial MT"/>
                <a:cs typeface="Arial MT"/>
              </a:rPr>
              <a:t>25</a:t>
            </a:r>
            <a:r>
              <a:rPr sz="1600" spc="-30" dirty="0">
                <a:latin typeface="Arial MT"/>
                <a:cs typeface="Arial MT"/>
              </a:rPr>
              <a:t> </a:t>
            </a:r>
            <a:r>
              <a:rPr sz="1600" dirty="0">
                <a:latin typeface="Arial MT"/>
                <a:cs typeface="Arial MT"/>
              </a:rPr>
              <a:t>ns</a:t>
            </a:r>
            <a:r>
              <a:rPr sz="1600" spc="-25" dirty="0">
                <a:latin typeface="Arial MT"/>
                <a:cs typeface="Arial MT"/>
              </a:rPr>
              <a:t> </a:t>
            </a:r>
            <a:r>
              <a:rPr sz="1600" dirty="0">
                <a:latin typeface="Arial MT"/>
                <a:cs typeface="Arial MT"/>
              </a:rPr>
              <a:t>window</a:t>
            </a:r>
            <a:r>
              <a:rPr sz="1600" spc="-15" dirty="0">
                <a:latin typeface="Arial MT"/>
                <a:cs typeface="Arial MT"/>
              </a:rPr>
              <a:t> </a:t>
            </a:r>
            <a:r>
              <a:rPr sz="1600" dirty="0">
                <a:latin typeface="Arial MT"/>
                <a:cs typeface="Arial MT"/>
              </a:rPr>
              <a:t>for</a:t>
            </a:r>
            <a:r>
              <a:rPr sz="1600" spc="-40" dirty="0">
                <a:latin typeface="Arial MT"/>
                <a:cs typeface="Arial MT"/>
              </a:rPr>
              <a:t> </a:t>
            </a:r>
            <a:r>
              <a:rPr sz="1600" dirty="0">
                <a:latin typeface="Arial MT"/>
                <a:cs typeface="Arial MT"/>
              </a:rPr>
              <a:t>all</a:t>
            </a:r>
            <a:r>
              <a:rPr sz="1600" spc="-35" dirty="0">
                <a:latin typeface="Arial MT"/>
                <a:cs typeface="Arial MT"/>
              </a:rPr>
              <a:t> </a:t>
            </a:r>
            <a:r>
              <a:rPr sz="1600" dirty="0">
                <a:latin typeface="Arial MT"/>
                <a:cs typeface="Arial MT"/>
              </a:rPr>
              <a:t>SpaCal</a:t>
            </a:r>
            <a:r>
              <a:rPr sz="1600" spc="-15" dirty="0">
                <a:latin typeface="Arial MT"/>
                <a:cs typeface="Arial MT"/>
              </a:rPr>
              <a:t> </a:t>
            </a:r>
            <a:r>
              <a:rPr sz="1600" spc="-10" dirty="0">
                <a:latin typeface="Arial MT"/>
                <a:cs typeface="Arial MT"/>
              </a:rPr>
              <a:t>technos</a:t>
            </a:r>
            <a:endParaRPr sz="1600" dirty="0">
              <a:latin typeface="Arial MT"/>
              <a:cs typeface="Arial MT"/>
            </a:endParaRPr>
          </a:p>
          <a:p>
            <a:pPr marL="567690" marR="353060" lvl="1" indent="-212725">
              <a:lnSpc>
                <a:spcPct val="100000"/>
              </a:lnSpc>
              <a:spcBef>
                <a:spcPts val="505"/>
              </a:spcBef>
              <a:buChar char="–"/>
              <a:tabLst>
                <a:tab pos="570230" algn="l"/>
              </a:tabLst>
            </a:pPr>
            <a:r>
              <a:rPr sz="1600" dirty="0">
                <a:latin typeface="Arial MT"/>
                <a:cs typeface="Arial MT"/>
              </a:rPr>
              <a:t>&lt;</a:t>
            </a:r>
            <a:r>
              <a:rPr sz="1600" spc="-25" dirty="0">
                <a:latin typeface="Arial MT"/>
                <a:cs typeface="Arial MT"/>
              </a:rPr>
              <a:t> </a:t>
            </a:r>
            <a:r>
              <a:rPr sz="1600" dirty="0">
                <a:latin typeface="Arial MT"/>
                <a:cs typeface="Arial MT"/>
              </a:rPr>
              <a:t>1%</a:t>
            </a:r>
            <a:r>
              <a:rPr sz="1600" spc="-15" dirty="0">
                <a:latin typeface="Arial MT"/>
                <a:cs typeface="Arial MT"/>
              </a:rPr>
              <a:t> </a:t>
            </a:r>
            <a:r>
              <a:rPr sz="1600" dirty="0">
                <a:latin typeface="Arial MT"/>
                <a:cs typeface="Arial MT"/>
              </a:rPr>
              <a:t>variation</a:t>
            </a:r>
            <a:r>
              <a:rPr sz="1600" spc="-20" dirty="0">
                <a:latin typeface="Arial MT"/>
                <a:cs typeface="Arial MT"/>
              </a:rPr>
              <a:t> </a:t>
            </a:r>
            <a:r>
              <a:rPr sz="1600" dirty="0">
                <a:latin typeface="Arial MT"/>
                <a:cs typeface="Arial MT"/>
              </a:rPr>
              <a:t>for</a:t>
            </a:r>
            <a:r>
              <a:rPr sz="1600" spc="-35" dirty="0">
                <a:latin typeface="Arial MT"/>
                <a:cs typeface="Arial MT"/>
              </a:rPr>
              <a:t> </a:t>
            </a:r>
            <a:r>
              <a:rPr sz="1600" dirty="0">
                <a:latin typeface="Arial MT"/>
                <a:cs typeface="Arial MT"/>
              </a:rPr>
              <a:t>±2</a:t>
            </a:r>
            <a:r>
              <a:rPr sz="1600" spc="-20" dirty="0">
                <a:latin typeface="Arial MT"/>
                <a:cs typeface="Arial MT"/>
              </a:rPr>
              <a:t> </a:t>
            </a:r>
            <a:r>
              <a:rPr sz="1600" dirty="0">
                <a:latin typeface="Arial MT"/>
                <a:cs typeface="Arial MT"/>
              </a:rPr>
              <a:t>ns</a:t>
            </a:r>
            <a:r>
              <a:rPr sz="1600" spc="-20" dirty="0">
                <a:latin typeface="Arial MT"/>
                <a:cs typeface="Arial MT"/>
              </a:rPr>
              <a:t> </a:t>
            </a:r>
            <a:r>
              <a:rPr sz="1600" dirty="0">
                <a:latin typeface="Arial MT"/>
                <a:cs typeface="Arial MT"/>
              </a:rPr>
              <a:t>to</a:t>
            </a:r>
            <a:r>
              <a:rPr sz="1600" spc="-20" dirty="0">
                <a:latin typeface="Arial MT"/>
                <a:cs typeface="Arial MT"/>
              </a:rPr>
              <a:t> </a:t>
            </a:r>
            <a:r>
              <a:rPr sz="1600" dirty="0">
                <a:latin typeface="Arial MT"/>
                <a:cs typeface="Arial MT"/>
              </a:rPr>
              <a:t>adapt</a:t>
            </a:r>
            <a:r>
              <a:rPr sz="1600" spc="-35" dirty="0">
                <a:latin typeface="Arial MT"/>
                <a:cs typeface="Arial MT"/>
              </a:rPr>
              <a:t> </a:t>
            </a:r>
            <a:r>
              <a:rPr sz="1600" spc="-25" dirty="0">
                <a:latin typeface="Arial MT"/>
                <a:cs typeface="Arial MT"/>
              </a:rPr>
              <a:t>to 	</a:t>
            </a:r>
            <a:r>
              <a:rPr sz="1600" dirty="0">
                <a:latin typeface="Arial MT"/>
                <a:cs typeface="Arial MT"/>
              </a:rPr>
              <a:t>arrival</a:t>
            </a:r>
            <a:r>
              <a:rPr sz="1600" spc="-30" dirty="0">
                <a:latin typeface="Arial MT"/>
                <a:cs typeface="Arial MT"/>
              </a:rPr>
              <a:t> </a:t>
            </a:r>
            <a:r>
              <a:rPr sz="1600" dirty="0">
                <a:latin typeface="Arial MT"/>
                <a:cs typeface="Arial MT"/>
              </a:rPr>
              <a:t>time</a:t>
            </a:r>
            <a:r>
              <a:rPr sz="1600" spc="-40" dirty="0">
                <a:latin typeface="Arial MT"/>
                <a:cs typeface="Arial MT"/>
              </a:rPr>
              <a:t> </a:t>
            </a:r>
            <a:r>
              <a:rPr sz="1600" dirty="0">
                <a:latin typeface="Arial MT"/>
                <a:cs typeface="Arial MT"/>
              </a:rPr>
              <a:t>fluctuations</a:t>
            </a:r>
            <a:r>
              <a:rPr sz="1600" spc="-70" dirty="0">
                <a:latin typeface="Arial MT"/>
                <a:cs typeface="Arial MT"/>
              </a:rPr>
              <a:t> </a:t>
            </a:r>
            <a:r>
              <a:rPr sz="1600" spc="-10" dirty="0">
                <a:latin typeface="Arial MT"/>
                <a:cs typeface="Arial MT"/>
              </a:rPr>
              <a:t>(Plateau)</a:t>
            </a:r>
            <a:endParaRPr sz="1600" dirty="0">
              <a:latin typeface="Arial MT"/>
              <a:cs typeface="Arial MT"/>
            </a:endParaRPr>
          </a:p>
          <a:p>
            <a:pPr marL="567690" marR="88265" lvl="1" indent="-212725">
              <a:lnSpc>
                <a:spcPct val="100000"/>
              </a:lnSpc>
              <a:spcBef>
                <a:spcPts val="500"/>
              </a:spcBef>
              <a:buChar char="–"/>
              <a:tabLst>
                <a:tab pos="570230" algn="l"/>
              </a:tabLst>
            </a:pPr>
            <a:r>
              <a:rPr sz="1600" dirty="0">
                <a:latin typeface="Arial MT"/>
                <a:cs typeface="Arial MT"/>
              </a:rPr>
              <a:t>Adjustable</a:t>
            </a:r>
            <a:r>
              <a:rPr sz="1600" spc="-40" dirty="0">
                <a:latin typeface="Arial MT"/>
                <a:cs typeface="Arial MT"/>
              </a:rPr>
              <a:t> </a:t>
            </a:r>
            <a:r>
              <a:rPr sz="1600" dirty="0">
                <a:latin typeface="Arial MT"/>
                <a:cs typeface="Arial MT"/>
              </a:rPr>
              <a:t>parameters</a:t>
            </a:r>
            <a:r>
              <a:rPr sz="1600" spc="-55" dirty="0">
                <a:latin typeface="Arial MT"/>
                <a:cs typeface="Arial MT"/>
              </a:rPr>
              <a:t> </a:t>
            </a:r>
            <a:r>
              <a:rPr sz="1600" dirty="0">
                <a:latin typeface="Arial MT"/>
                <a:cs typeface="Arial MT"/>
              </a:rPr>
              <a:t>for</a:t>
            </a:r>
            <a:r>
              <a:rPr sz="1600" spc="-40" dirty="0">
                <a:latin typeface="Arial MT"/>
                <a:cs typeface="Arial MT"/>
              </a:rPr>
              <a:t> </a:t>
            </a:r>
            <a:r>
              <a:rPr sz="1600" dirty="0">
                <a:latin typeface="Arial MT"/>
                <a:cs typeface="Arial MT"/>
              </a:rPr>
              <a:t>filtering</a:t>
            </a:r>
            <a:r>
              <a:rPr sz="1600" spc="-55" dirty="0">
                <a:latin typeface="Arial MT"/>
                <a:cs typeface="Arial MT"/>
              </a:rPr>
              <a:t> </a:t>
            </a:r>
            <a:r>
              <a:rPr sz="1600" spc="-25" dirty="0">
                <a:latin typeface="Arial MT"/>
                <a:cs typeface="Arial MT"/>
              </a:rPr>
              <a:t>and 	</a:t>
            </a:r>
            <a:r>
              <a:rPr sz="1600" spc="-20" dirty="0">
                <a:latin typeface="Arial MT"/>
                <a:cs typeface="Arial MT"/>
              </a:rPr>
              <a:t>gain</a:t>
            </a:r>
            <a:endParaRPr sz="1600" dirty="0">
              <a:latin typeface="Arial MT"/>
              <a:cs typeface="Arial MT"/>
            </a:endParaRPr>
          </a:p>
          <a:p>
            <a:pPr marL="269875" indent="-257175">
              <a:lnSpc>
                <a:spcPct val="100000"/>
              </a:lnSpc>
              <a:spcBef>
                <a:spcPts val="490"/>
              </a:spcBef>
              <a:buChar char="•"/>
              <a:tabLst>
                <a:tab pos="269875" algn="l"/>
              </a:tabLst>
            </a:pPr>
            <a:r>
              <a:rPr dirty="0">
                <a:solidFill>
                  <a:srgbClr val="004695"/>
                </a:solidFill>
                <a:latin typeface="Arial MT"/>
                <a:cs typeface="Arial MT"/>
              </a:rPr>
              <a:t>Design</a:t>
            </a:r>
            <a:r>
              <a:rPr spc="-45" dirty="0">
                <a:solidFill>
                  <a:srgbClr val="004695"/>
                </a:solidFill>
                <a:latin typeface="Arial MT"/>
                <a:cs typeface="Arial MT"/>
              </a:rPr>
              <a:t> </a:t>
            </a:r>
            <a:r>
              <a:rPr dirty="0">
                <a:solidFill>
                  <a:srgbClr val="004695"/>
                </a:solidFill>
                <a:latin typeface="Arial MT"/>
                <a:cs typeface="Arial MT"/>
              </a:rPr>
              <a:t>status:</a:t>
            </a:r>
            <a:r>
              <a:rPr spc="-15" dirty="0">
                <a:solidFill>
                  <a:srgbClr val="004695"/>
                </a:solidFill>
                <a:latin typeface="Arial MT"/>
                <a:cs typeface="Arial MT"/>
              </a:rPr>
              <a:t> </a:t>
            </a:r>
            <a:r>
              <a:rPr dirty="0">
                <a:solidFill>
                  <a:srgbClr val="004695"/>
                </a:solidFill>
                <a:latin typeface="Arial MT"/>
                <a:cs typeface="Arial MT"/>
              </a:rPr>
              <a:t>blocks</a:t>
            </a:r>
            <a:r>
              <a:rPr spc="-35" dirty="0">
                <a:solidFill>
                  <a:srgbClr val="004695"/>
                </a:solidFill>
                <a:latin typeface="Arial MT"/>
                <a:cs typeface="Arial MT"/>
              </a:rPr>
              <a:t> </a:t>
            </a:r>
            <a:r>
              <a:rPr dirty="0">
                <a:solidFill>
                  <a:srgbClr val="004695"/>
                </a:solidFill>
                <a:latin typeface="Arial MT"/>
                <a:cs typeface="Arial MT"/>
              </a:rPr>
              <a:t>layout</a:t>
            </a:r>
            <a:r>
              <a:rPr spc="-10" dirty="0">
                <a:solidFill>
                  <a:srgbClr val="004695"/>
                </a:solidFill>
                <a:latin typeface="Arial MT"/>
                <a:cs typeface="Arial MT"/>
              </a:rPr>
              <a:t> </a:t>
            </a:r>
            <a:r>
              <a:rPr spc="-20" dirty="0">
                <a:solidFill>
                  <a:srgbClr val="004695"/>
                </a:solidFill>
                <a:latin typeface="Arial MT"/>
                <a:cs typeface="Arial MT"/>
              </a:rPr>
              <a:t>done</a:t>
            </a:r>
            <a:endParaRPr dirty="0">
              <a:latin typeface="Arial MT"/>
              <a:cs typeface="Arial MT"/>
            </a:endParaRPr>
          </a:p>
        </p:txBody>
      </p:sp>
      <p:grpSp>
        <p:nvGrpSpPr>
          <p:cNvPr id="9" name="object 9"/>
          <p:cNvGrpSpPr/>
          <p:nvPr/>
        </p:nvGrpSpPr>
        <p:grpSpPr>
          <a:xfrm>
            <a:off x="113663" y="4709292"/>
            <a:ext cx="8994140" cy="1729105"/>
            <a:chOff x="113663" y="4709292"/>
            <a:chExt cx="8994140" cy="1729105"/>
          </a:xfrm>
        </p:grpSpPr>
        <p:pic>
          <p:nvPicPr>
            <p:cNvPr id="10" name="object 10"/>
            <p:cNvPicPr/>
            <p:nvPr/>
          </p:nvPicPr>
          <p:blipFill>
            <a:blip r:embed="rId3" cstate="screen">
              <a:extLst>
                <a:ext uri="{28A0092B-C50C-407E-A947-70E740481C1C}">
                  <a14:useLocalDpi xmlns:a14="http://schemas.microsoft.com/office/drawing/2010/main"/>
                </a:ext>
              </a:extLst>
            </a:blip>
            <a:stretch>
              <a:fillRect/>
            </a:stretch>
          </p:blipFill>
          <p:spPr>
            <a:xfrm>
              <a:off x="4660023" y="4869941"/>
              <a:ext cx="2196451" cy="1565287"/>
            </a:xfrm>
            <a:prstGeom prst="rect">
              <a:avLst/>
            </a:prstGeom>
          </p:spPr>
        </p:pic>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7021880" y="4885477"/>
              <a:ext cx="2085662" cy="1524808"/>
            </a:xfrm>
            <a:prstGeom prst="rect">
              <a:avLst/>
            </a:prstGeom>
          </p:spPr>
        </p:pic>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2418740" y="4860797"/>
              <a:ext cx="2172431" cy="1571320"/>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155079" y="4827270"/>
              <a:ext cx="2172309" cy="1571345"/>
            </a:xfrm>
            <a:prstGeom prst="rect">
              <a:avLst/>
            </a:prstGeom>
          </p:spPr>
        </p:pic>
        <p:sp>
          <p:nvSpPr>
            <p:cNvPr id="14" name="object 14"/>
            <p:cNvSpPr/>
            <p:nvPr/>
          </p:nvSpPr>
          <p:spPr>
            <a:xfrm>
              <a:off x="120013" y="4715642"/>
              <a:ext cx="2220595" cy="1716405"/>
            </a:xfrm>
            <a:custGeom>
              <a:avLst/>
              <a:gdLst/>
              <a:ahLst/>
              <a:cxnLst/>
              <a:rect l="l" t="t" r="r" b="b"/>
              <a:pathLst>
                <a:path w="2220595" h="1716404">
                  <a:moveTo>
                    <a:pt x="0" y="286004"/>
                  </a:moveTo>
                  <a:lnTo>
                    <a:pt x="3746" y="239610"/>
                  </a:lnTo>
                  <a:lnTo>
                    <a:pt x="14579" y="195605"/>
                  </a:lnTo>
                  <a:lnTo>
                    <a:pt x="31927" y="154559"/>
                  </a:lnTo>
                  <a:lnTo>
                    <a:pt x="55181" y="117094"/>
                  </a:lnTo>
                  <a:lnTo>
                    <a:pt x="83769" y="83769"/>
                  </a:lnTo>
                  <a:lnTo>
                    <a:pt x="117094" y="55181"/>
                  </a:lnTo>
                  <a:lnTo>
                    <a:pt x="154571" y="31915"/>
                  </a:lnTo>
                  <a:lnTo>
                    <a:pt x="195605" y="14579"/>
                  </a:lnTo>
                  <a:lnTo>
                    <a:pt x="239610" y="3746"/>
                  </a:lnTo>
                  <a:lnTo>
                    <a:pt x="286004" y="0"/>
                  </a:lnTo>
                  <a:lnTo>
                    <a:pt x="1934464" y="0"/>
                  </a:lnTo>
                  <a:lnTo>
                    <a:pt x="1980857" y="3746"/>
                  </a:lnTo>
                  <a:lnTo>
                    <a:pt x="2024862" y="14579"/>
                  </a:lnTo>
                  <a:lnTo>
                    <a:pt x="2065896" y="31915"/>
                  </a:lnTo>
                  <a:lnTo>
                    <a:pt x="2103374" y="55181"/>
                  </a:lnTo>
                  <a:lnTo>
                    <a:pt x="2136698" y="83769"/>
                  </a:lnTo>
                  <a:lnTo>
                    <a:pt x="2165286" y="117094"/>
                  </a:lnTo>
                  <a:lnTo>
                    <a:pt x="2188540" y="154559"/>
                  </a:lnTo>
                  <a:lnTo>
                    <a:pt x="2205888" y="195605"/>
                  </a:lnTo>
                  <a:lnTo>
                    <a:pt x="2216721" y="239610"/>
                  </a:lnTo>
                  <a:lnTo>
                    <a:pt x="2220468" y="286004"/>
                  </a:lnTo>
                  <a:lnTo>
                    <a:pt x="2220468" y="1430007"/>
                  </a:lnTo>
                  <a:lnTo>
                    <a:pt x="2216721" y="1476400"/>
                  </a:lnTo>
                  <a:lnTo>
                    <a:pt x="2205888" y="1520405"/>
                  </a:lnTo>
                  <a:lnTo>
                    <a:pt x="2188540" y="1561452"/>
                  </a:lnTo>
                  <a:lnTo>
                    <a:pt x="2165286" y="1598930"/>
                  </a:lnTo>
                  <a:lnTo>
                    <a:pt x="2136698" y="1632254"/>
                  </a:lnTo>
                  <a:lnTo>
                    <a:pt x="2103374" y="1660842"/>
                  </a:lnTo>
                  <a:lnTo>
                    <a:pt x="2065896" y="1684096"/>
                  </a:lnTo>
                  <a:lnTo>
                    <a:pt x="2024862" y="1701444"/>
                  </a:lnTo>
                  <a:lnTo>
                    <a:pt x="1980857" y="1712277"/>
                  </a:lnTo>
                  <a:lnTo>
                    <a:pt x="1934464" y="1716024"/>
                  </a:lnTo>
                  <a:lnTo>
                    <a:pt x="286004" y="1716024"/>
                  </a:lnTo>
                  <a:lnTo>
                    <a:pt x="239610" y="1712277"/>
                  </a:lnTo>
                  <a:lnTo>
                    <a:pt x="195605" y="1701444"/>
                  </a:lnTo>
                  <a:lnTo>
                    <a:pt x="154571" y="1684096"/>
                  </a:lnTo>
                  <a:lnTo>
                    <a:pt x="117094" y="1660842"/>
                  </a:lnTo>
                  <a:lnTo>
                    <a:pt x="83769" y="1632254"/>
                  </a:lnTo>
                  <a:lnTo>
                    <a:pt x="55181" y="1598930"/>
                  </a:lnTo>
                  <a:lnTo>
                    <a:pt x="31927" y="1561452"/>
                  </a:lnTo>
                  <a:lnTo>
                    <a:pt x="14579" y="1520405"/>
                  </a:lnTo>
                  <a:lnTo>
                    <a:pt x="3746" y="1476400"/>
                  </a:lnTo>
                  <a:lnTo>
                    <a:pt x="0" y="1430007"/>
                  </a:lnTo>
                  <a:lnTo>
                    <a:pt x="0" y="286004"/>
                  </a:lnTo>
                  <a:close/>
                </a:path>
              </a:pathLst>
            </a:custGeom>
            <a:ln w="12700">
              <a:solidFill>
                <a:srgbClr val="000000"/>
              </a:solidFill>
            </a:ln>
          </p:spPr>
          <p:txBody>
            <a:bodyPr wrap="square" lIns="0" tIns="0" rIns="0" bIns="0" rtlCol="0"/>
            <a:lstStyle/>
            <a:p>
              <a:endParaRPr/>
            </a:p>
          </p:txBody>
        </p:sp>
      </p:grpSp>
      <p:sp>
        <p:nvSpPr>
          <p:cNvPr id="15" name="object 15"/>
          <p:cNvSpPr txBox="1"/>
          <p:nvPr/>
        </p:nvSpPr>
        <p:spPr>
          <a:xfrm>
            <a:off x="949604" y="4690413"/>
            <a:ext cx="556895" cy="208279"/>
          </a:xfrm>
          <a:prstGeom prst="rect">
            <a:avLst/>
          </a:prstGeom>
        </p:spPr>
        <p:txBody>
          <a:bodyPr vert="horz" wrap="square" lIns="0" tIns="12700" rIns="0" bIns="0" rtlCol="0">
            <a:spAutoFit/>
          </a:bodyPr>
          <a:lstStyle/>
          <a:p>
            <a:pPr marL="12700">
              <a:lnSpc>
                <a:spcPct val="100000"/>
              </a:lnSpc>
              <a:spcBef>
                <a:spcPts val="100"/>
              </a:spcBef>
            </a:pPr>
            <a:r>
              <a:rPr sz="1200" i="1" spc="-10" dirty="0">
                <a:latin typeface="Calibri"/>
                <a:cs typeface="Calibri"/>
              </a:rPr>
              <a:t>PREAMP</a:t>
            </a:r>
            <a:endParaRPr sz="1200">
              <a:latin typeface="Calibri"/>
              <a:cs typeface="Calibri"/>
            </a:endParaRPr>
          </a:p>
        </p:txBody>
      </p:sp>
      <p:sp>
        <p:nvSpPr>
          <p:cNvPr id="16" name="object 16"/>
          <p:cNvSpPr/>
          <p:nvPr/>
        </p:nvSpPr>
        <p:spPr>
          <a:xfrm>
            <a:off x="2383153" y="4737727"/>
            <a:ext cx="2221230" cy="1716405"/>
          </a:xfrm>
          <a:custGeom>
            <a:avLst/>
            <a:gdLst/>
            <a:ahLst/>
            <a:cxnLst/>
            <a:rect l="l" t="t" r="r" b="b"/>
            <a:pathLst>
              <a:path w="2221229" h="1716404">
                <a:moveTo>
                  <a:pt x="0" y="286016"/>
                </a:moveTo>
                <a:lnTo>
                  <a:pt x="3746" y="239623"/>
                </a:lnTo>
                <a:lnTo>
                  <a:pt x="14579" y="195618"/>
                </a:lnTo>
                <a:lnTo>
                  <a:pt x="31927" y="154571"/>
                </a:lnTo>
                <a:lnTo>
                  <a:pt x="55181" y="117094"/>
                </a:lnTo>
                <a:lnTo>
                  <a:pt x="83769" y="83769"/>
                </a:lnTo>
                <a:lnTo>
                  <a:pt x="117094" y="55181"/>
                </a:lnTo>
                <a:lnTo>
                  <a:pt x="154571" y="31927"/>
                </a:lnTo>
                <a:lnTo>
                  <a:pt x="195605" y="14579"/>
                </a:lnTo>
                <a:lnTo>
                  <a:pt x="239610" y="3746"/>
                </a:lnTo>
                <a:lnTo>
                  <a:pt x="286004" y="0"/>
                </a:lnTo>
                <a:lnTo>
                  <a:pt x="1935226" y="0"/>
                </a:lnTo>
                <a:lnTo>
                  <a:pt x="1981619" y="3746"/>
                </a:lnTo>
                <a:lnTo>
                  <a:pt x="2025624" y="14579"/>
                </a:lnTo>
                <a:lnTo>
                  <a:pt x="2066658" y="31927"/>
                </a:lnTo>
                <a:lnTo>
                  <a:pt x="2104136" y="55181"/>
                </a:lnTo>
                <a:lnTo>
                  <a:pt x="2137460" y="83769"/>
                </a:lnTo>
                <a:lnTo>
                  <a:pt x="2166048" y="117094"/>
                </a:lnTo>
                <a:lnTo>
                  <a:pt x="2189302" y="154571"/>
                </a:lnTo>
                <a:lnTo>
                  <a:pt x="2206650" y="195618"/>
                </a:lnTo>
                <a:lnTo>
                  <a:pt x="2217483" y="239623"/>
                </a:lnTo>
                <a:lnTo>
                  <a:pt x="2221230" y="286016"/>
                </a:lnTo>
                <a:lnTo>
                  <a:pt x="2221230" y="1430020"/>
                </a:lnTo>
                <a:lnTo>
                  <a:pt x="2217483" y="1476413"/>
                </a:lnTo>
                <a:lnTo>
                  <a:pt x="2206650" y="1520418"/>
                </a:lnTo>
                <a:lnTo>
                  <a:pt x="2189302" y="1561465"/>
                </a:lnTo>
                <a:lnTo>
                  <a:pt x="2166048" y="1598942"/>
                </a:lnTo>
                <a:lnTo>
                  <a:pt x="2137460" y="1632267"/>
                </a:lnTo>
                <a:lnTo>
                  <a:pt x="2104136" y="1660855"/>
                </a:lnTo>
                <a:lnTo>
                  <a:pt x="2066658" y="1684108"/>
                </a:lnTo>
                <a:lnTo>
                  <a:pt x="2025624" y="1701457"/>
                </a:lnTo>
                <a:lnTo>
                  <a:pt x="1981619" y="1712290"/>
                </a:lnTo>
                <a:lnTo>
                  <a:pt x="1935226" y="1716036"/>
                </a:lnTo>
                <a:lnTo>
                  <a:pt x="286004" y="1716036"/>
                </a:lnTo>
                <a:lnTo>
                  <a:pt x="239610" y="1712290"/>
                </a:lnTo>
                <a:lnTo>
                  <a:pt x="195605" y="1701457"/>
                </a:lnTo>
                <a:lnTo>
                  <a:pt x="154571" y="1684108"/>
                </a:lnTo>
                <a:lnTo>
                  <a:pt x="117094" y="1660855"/>
                </a:lnTo>
                <a:lnTo>
                  <a:pt x="83769" y="1632267"/>
                </a:lnTo>
                <a:lnTo>
                  <a:pt x="55181" y="1598942"/>
                </a:lnTo>
                <a:lnTo>
                  <a:pt x="31927" y="1561465"/>
                </a:lnTo>
                <a:lnTo>
                  <a:pt x="14579" y="1520418"/>
                </a:lnTo>
                <a:lnTo>
                  <a:pt x="3746" y="1476413"/>
                </a:lnTo>
                <a:lnTo>
                  <a:pt x="0" y="1430020"/>
                </a:lnTo>
                <a:lnTo>
                  <a:pt x="0" y="286016"/>
                </a:lnTo>
                <a:close/>
              </a:path>
            </a:pathLst>
          </a:custGeom>
          <a:ln w="12700">
            <a:solidFill>
              <a:srgbClr val="000000"/>
            </a:solidFill>
          </a:ln>
        </p:spPr>
        <p:txBody>
          <a:bodyPr wrap="square" lIns="0" tIns="0" rIns="0" bIns="0" rtlCol="0"/>
          <a:lstStyle/>
          <a:p>
            <a:endParaRPr/>
          </a:p>
        </p:txBody>
      </p:sp>
      <p:sp>
        <p:nvSpPr>
          <p:cNvPr id="17" name="object 17"/>
          <p:cNvSpPr txBox="1"/>
          <p:nvPr/>
        </p:nvSpPr>
        <p:spPr>
          <a:xfrm>
            <a:off x="3239762" y="4717826"/>
            <a:ext cx="576580" cy="208279"/>
          </a:xfrm>
          <a:prstGeom prst="rect">
            <a:avLst/>
          </a:prstGeom>
        </p:spPr>
        <p:txBody>
          <a:bodyPr vert="horz" wrap="square" lIns="0" tIns="12700" rIns="0" bIns="0" rtlCol="0">
            <a:spAutoFit/>
          </a:bodyPr>
          <a:lstStyle/>
          <a:p>
            <a:pPr marL="12700">
              <a:lnSpc>
                <a:spcPct val="100000"/>
              </a:lnSpc>
              <a:spcBef>
                <a:spcPts val="100"/>
              </a:spcBef>
            </a:pPr>
            <a:r>
              <a:rPr sz="1200" i="1" spc="-25" dirty="0">
                <a:latin typeface="Calibri"/>
                <a:cs typeface="Calibri"/>
              </a:rPr>
              <a:t>PZ</a:t>
            </a:r>
            <a:r>
              <a:rPr sz="1200" i="1" spc="-55" dirty="0">
                <a:latin typeface="Calibri"/>
                <a:cs typeface="Calibri"/>
              </a:rPr>
              <a:t> </a:t>
            </a:r>
            <a:r>
              <a:rPr sz="1200" i="1" spc="-30" dirty="0">
                <a:latin typeface="Calibri"/>
                <a:cs typeface="Calibri"/>
              </a:rPr>
              <a:t>FILTER</a:t>
            </a:r>
            <a:endParaRPr sz="1200">
              <a:latin typeface="Calibri"/>
              <a:cs typeface="Calibri"/>
            </a:endParaRPr>
          </a:p>
        </p:txBody>
      </p:sp>
      <p:grpSp>
        <p:nvGrpSpPr>
          <p:cNvPr id="18" name="object 18"/>
          <p:cNvGrpSpPr/>
          <p:nvPr/>
        </p:nvGrpSpPr>
        <p:grpSpPr>
          <a:xfrm>
            <a:off x="4635371" y="4719947"/>
            <a:ext cx="2233930" cy="1729105"/>
            <a:chOff x="4635371" y="4719947"/>
            <a:chExt cx="2233930" cy="1729105"/>
          </a:xfrm>
        </p:grpSpPr>
        <p:sp>
          <p:nvSpPr>
            <p:cNvPr id="19" name="object 19"/>
            <p:cNvSpPr/>
            <p:nvPr/>
          </p:nvSpPr>
          <p:spPr>
            <a:xfrm>
              <a:off x="4641721" y="4726297"/>
              <a:ext cx="2221230" cy="1716405"/>
            </a:xfrm>
            <a:custGeom>
              <a:avLst/>
              <a:gdLst/>
              <a:ahLst/>
              <a:cxnLst/>
              <a:rect l="l" t="t" r="r" b="b"/>
              <a:pathLst>
                <a:path w="2221229" h="1716404">
                  <a:moveTo>
                    <a:pt x="0" y="286016"/>
                  </a:moveTo>
                  <a:lnTo>
                    <a:pt x="3746" y="239623"/>
                  </a:lnTo>
                  <a:lnTo>
                    <a:pt x="14579" y="195618"/>
                  </a:lnTo>
                  <a:lnTo>
                    <a:pt x="31927" y="154571"/>
                  </a:lnTo>
                  <a:lnTo>
                    <a:pt x="55181" y="117093"/>
                  </a:lnTo>
                  <a:lnTo>
                    <a:pt x="83769" y="83769"/>
                  </a:lnTo>
                  <a:lnTo>
                    <a:pt x="117094" y="55181"/>
                  </a:lnTo>
                  <a:lnTo>
                    <a:pt x="154571" y="31927"/>
                  </a:lnTo>
                  <a:lnTo>
                    <a:pt x="195605" y="14579"/>
                  </a:lnTo>
                  <a:lnTo>
                    <a:pt x="239610" y="3746"/>
                  </a:lnTo>
                  <a:lnTo>
                    <a:pt x="286004" y="0"/>
                  </a:lnTo>
                  <a:lnTo>
                    <a:pt x="1935226" y="0"/>
                  </a:lnTo>
                  <a:lnTo>
                    <a:pt x="1981619" y="3746"/>
                  </a:lnTo>
                  <a:lnTo>
                    <a:pt x="2025624" y="14579"/>
                  </a:lnTo>
                  <a:lnTo>
                    <a:pt x="2066658" y="31927"/>
                  </a:lnTo>
                  <a:lnTo>
                    <a:pt x="2104136" y="55181"/>
                  </a:lnTo>
                  <a:lnTo>
                    <a:pt x="2137460" y="83769"/>
                  </a:lnTo>
                  <a:lnTo>
                    <a:pt x="2166048" y="117093"/>
                  </a:lnTo>
                  <a:lnTo>
                    <a:pt x="2189302" y="154571"/>
                  </a:lnTo>
                  <a:lnTo>
                    <a:pt x="2206650" y="195618"/>
                  </a:lnTo>
                  <a:lnTo>
                    <a:pt x="2217483" y="239623"/>
                  </a:lnTo>
                  <a:lnTo>
                    <a:pt x="2221230" y="286016"/>
                  </a:lnTo>
                  <a:lnTo>
                    <a:pt x="2221230" y="1430019"/>
                  </a:lnTo>
                  <a:lnTo>
                    <a:pt x="2217483" y="1476413"/>
                  </a:lnTo>
                  <a:lnTo>
                    <a:pt x="2206650" y="1520418"/>
                  </a:lnTo>
                  <a:lnTo>
                    <a:pt x="2189302" y="1561464"/>
                  </a:lnTo>
                  <a:lnTo>
                    <a:pt x="2166048" y="1598942"/>
                  </a:lnTo>
                  <a:lnTo>
                    <a:pt x="2137460" y="1632267"/>
                  </a:lnTo>
                  <a:lnTo>
                    <a:pt x="2104136" y="1660855"/>
                  </a:lnTo>
                  <a:lnTo>
                    <a:pt x="2066658" y="1684108"/>
                  </a:lnTo>
                  <a:lnTo>
                    <a:pt x="2025624" y="1701457"/>
                  </a:lnTo>
                  <a:lnTo>
                    <a:pt x="1981619" y="1712290"/>
                  </a:lnTo>
                  <a:lnTo>
                    <a:pt x="1935226" y="1716036"/>
                  </a:lnTo>
                  <a:lnTo>
                    <a:pt x="286004" y="1716036"/>
                  </a:lnTo>
                  <a:lnTo>
                    <a:pt x="239610" y="1712290"/>
                  </a:lnTo>
                  <a:lnTo>
                    <a:pt x="195605" y="1701457"/>
                  </a:lnTo>
                  <a:lnTo>
                    <a:pt x="154571" y="1684108"/>
                  </a:lnTo>
                  <a:lnTo>
                    <a:pt x="117094" y="1660855"/>
                  </a:lnTo>
                  <a:lnTo>
                    <a:pt x="83769" y="1632267"/>
                  </a:lnTo>
                  <a:lnTo>
                    <a:pt x="55181" y="1598942"/>
                  </a:lnTo>
                  <a:lnTo>
                    <a:pt x="31927" y="1561464"/>
                  </a:lnTo>
                  <a:lnTo>
                    <a:pt x="14579" y="1520418"/>
                  </a:lnTo>
                  <a:lnTo>
                    <a:pt x="3746" y="1476413"/>
                  </a:lnTo>
                  <a:lnTo>
                    <a:pt x="0" y="1430019"/>
                  </a:lnTo>
                  <a:lnTo>
                    <a:pt x="0" y="286016"/>
                  </a:lnTo>
                  <a:close/>
                </a:path>
              </a:pathLst>
            </a:custGeom>
            <a:ln w="12700">
              <a:solidFill>
                <a:srgbClr val="000000"/>
              </a:solidFill>
            </a:ln>
          </p:spPr>
          <p:txBody>
            <a:bodyPr wrap="square" lIns="0" tIns="0" rIns="0" bIns="0" rtlCol="0"/>
            <a:lstStyle/>
            <a:p>
              <a:endParaRPr/>
            </a:p>
          </p:txBody>
        </p:sp>
        <p:sp>
          <p:nvSpPr>
            <p:cNvPr id="20" name="object 20"/>
            <p:cNvSpPr/>
            <p:nvPr/>
          </p:nvSpPr>
          <p:spPr>
            <a:xfrm>
              <a:off x="5082908" y="5436489"/>
              <a:ext cx="797560" cy="76200"/>
            </a:xfrm>
            <a:custGeom>
              <a:avLst/>
              <a:gdLst/>
              <a:ahLst/>
              <a:cxnLst/>
              <a:rect l="l" t="t" r="r" b="b"/>
              <a:pathLst>
                <a:path w="797560" h="76200">
                  <a:moveTo>
                    <a:pt x="127000" y="0"/>
                  </a:moveTo>
                  <a:lnTo>
                    <a:pt x="0" y="38100"/>
                  </a:lnTo>
                  <a:lnTo>
                    <a:pt x="127000" y="76200"/>
                  </a:lnTo>
                  <a:lnTo>
                    <a:pt x="127000" y="0"/>
                  </a:lnTo>
                  <a:close/>
                </a:path>
                <a:path w="797560" h="76200">
                  <a:moveTo>
                    <a:pt x="797547" y="38100"/>
                  </a:moveTo>
                  <a:lnTo>
                    <a:pt x="670547" y="0"/>
                  </a:lnTo>
                  <a:lnTo>
                    <a:pt x="670547" y="76200"/>
                  </a:lnTo>
                  <a:lnTo>
                    <a:pt x="797547" y="38100"/>
                  </a:lnTo>
                  <a:close/>
                </a:path>
              </a:pathLst>
            </a:custGeom>
            <a:solidFill>
              <a:srgbClr val="FF0000"/>
            </a:solidFill>
          </p:spPr>
          <p:txBody>
            <a:bodyPr wrap="square" lIns="0" tIns="0" rIns="0" bIns="0" rtlCol="0"/>
            <a:lstStyle/>
            <a:p>
              <a:endParaRPr/>
            </a:p>
          </p:txBody>
        </p:sp>
      </p:grpSp>
      <p:sp>
        <p:nvSpPr>
          <p:cNvPr id="21" name="object 21"/>
          <p:cNvSpPr txBox="1"/>
          <p:nvPr/>
        </p:nvSpPr>
        <p:spPr>
          <a:xfrm>
            <a:off x="5184009" y="5291565"/>
            <a:ext cx="594360" cy="208279"/>
          </a:xfrm>
          <a:prstGeom prst="rect">
            <a:avLst/>
          </a:prstGeom>
        </p:spPr>
        <p:txBody>
          <a:bodyPr vert="horz" wrap="square" lIns="0" tIns="12700" rIns="0" bIns="0" rtlCol="0">
            <a:spAutoFit/>
          </a:bodyPr>
          <a:lstStyle/>
          <a:p>
            <a:pPr marL="12700">
              <a:lnSpc>
                <a:spcPct val="100000"/>
              </a:lnSpc>
              <a:spcBef>
                <a:spcPts val="100"/>
              </a:spcBef>
              <a:tabLst>
                <a:tab pos="581025" algn="l"/>
              </a:tabLst>
            </a:pPr>
            <a:r>
              <a:rPr sz="1200" u="heavy" spc="150" dirty="0">
                <a:uFill>
                  <a:solidFill>
                    <a:srgbClr val="FF0000"/>
                  </a:solidFill>
                </a:uFill>
                <a:latin typeface="Calibri"/>
                <a:cs typeface="Calibri"/>
              </a:rPr>
              <a:t>  </a:t>
            </a:r>
            <a:r>
              <a:rPr sz="1200" u="heavy" spc="-10" dirty="0">
                <a:uFill>
                  <a:solidFill>
                    <a:srgbClr val="FF0000"/>
                  </a:solidFill>
                </a:uFill>
                <a:latin typeface="Calibri"/>
                <a:cs typeface="Calibri"/>
              </a:rPr>
              <a:t>25</a:t>
            </a:r>
            <a:r>
              <a:rPr sz="1200" u="heavy" spc="-85" dirty="0">
                <a:uFill>
                  <a:solidFill>
                    <a:srgbClr val="FF0000"/>
                  </a:solidFill>
                </a:uFill>
                <a:latin typeface="Calibri"/>
                <a:cs typeface="Calibri"/>
              </a:rPr>
              <a:t> </a:t>
            </a:r>
            <a:r>
              <a:rPr sz="1200" u="heavy" spc="-25" dirty="0">
                <a:uFill>
                  <a:solidFill>
                    <a:srgbClr val="FF0000"/>
                  </a:solidFill>
                </a:uFill>
                <a:latin typeface="Calibri"/>
                <a:cs typeface="Calibri"/>
              </a:rPr>
              <a:t>ns</a:t>
            </a:r>
            <a:r>
              <a:rPr sz="1200" u="heavy" dirty="0">
                <a:uFill>
                  <a:solidFill>
                    <a:srgbClr val="FF0000"/>
                  </a:solidFill>
                </a:uFill>
                <a:latin typeface="Calibri"/>
                <a:cs typeface="Calibri"/>
              </a:rPr>
              <a:t>	</a:t>
            </a:r>
            <a:endParaRPr sz="1200">
              <a:latin typeface="Calibri"/>
              <a:cs typeface="Calibri"/>
            </a:endParaRPr>
          </a:p>
        </p:txBody>
      </p:sp>
      <p:sp>
        <p:nvSpPr>
          <p:cNvPr id="22" name="object 22"/>
          <p:cNvSpPr txBox="1"/>
          <p:nvPr/>
        </p:nvSpPr>
        <p:spPr>
          <a:xfrm>
            <a:off x="5429982" y="4697510"/>
            <a:ext cx="789305" cy="208279"/>
          </a:xfrm>
          <a:prstGeom prst="rect">
            <a:avLst/>
          </a:prstGeom>
        </p:spPr>
        <p:txBody>
          <a:bodyPr vert="horz" wrap="square" lIns="0" tIns="12700" rIns="0" bIns="0" rtlCol="0">
            <a:spAutoFit/>
          </a:bodyPr>
          <a:lstStyle/>
          <a:p>
            <a:pPr marL="12700">
              <a:lnSpc>
                <a:spcPct val="100000"/>
              </a:lnSpc>
              <a:spcBef>
                <a:spcPts val="100"/>
              </a:spcBef>
            </a:pPr>
            <a:r>
              <a:rPr sz="1200" i="1" spc="-40" dirty="0">
                <a:latin typeface="Calibri"/>
                <a:cs typeface="Calibri"/>
              </a:rPr>
              <a:t>INTEGRATOR</a:t>
            </a:r>
            <a:endParaRPr sz="1200">
              <a:latin typeface="Calibri"/>
              <a:cs typeface="Calibri"/>
            </a:endParaRPr>
          </a:p>
        </p:txBody>
      </p:sp>
      <p:grpSp>
        <p:nvGrpSpPr>
          <p:cNvPr id="23" name="object 23"/>
          <p:cNvGrpSpPr/>
          <p:nvPr/>
        </p:nvGrpSpPr>
        <p:grpSpPr>
          <a:xfrm>
            <a:off x="1157665" y="2266236"/>
            <a:ext cx="7963534" cy="4183379"/>
            <a:chOff x="1157665" y="2266236"/>
            <a:chExt cx="7963534" cy="4183379"/>
          </a:xfrm>
        </p:grpSpPr>
        <p:sp>
          <p:nvSpPr>
            <p:cNvPr id="24" name="object 24"/>
            <p:cNvSpPr/>
            <p:nvPr/>
          </p:nvSpPr>
          <p:spPr>
            <a:xfrm>
              <a:off x="6893431" y="4727059"/>
              <a:ext cx="2221230" cy="1716405"/>
            </a:xfrm>
            <a:custGeom>
              <a:avLst/>
              <a:gdLst/>
              <a:ahLst/>
              <a:cxnLst/>
              <a:rect l="l" t="t" r="r" b="b"/>
              <a:pathLst>
                <a:path w="2221229" h="1716404">
                  <a:moveTo>
                    <a:pt x="0" y="286016"/>
                  </a:moveTo>
                  <a:lnTo>
                    <a:pt x="3746" y="239623"/>
                  </a:lnTo>
                  <a:lnTo>
                    <a:pt x="14579" y="195618"/>
                  </a:lnTo>
                  <a:lnTo>
                    <a:pt x="31927" y="154571"/>
                  </a:lnTo>
                  <a:lnTo>
                    <a:pt x="55181" y="117093"/>
                  </a:lnTo>
                  <a:lnTo>
                    <a:pt x="83769" y="83769"/>
                  </a:lnTo>
                  <a:lnTo>
                    <a:pt x="117094" y="55181"/>
                  </a:lnTo>
                  <a:lnTo>
                    <a:pt x="154571" y="31927"/>
                  </a:lnTo>
                  <a:lnTo>
                    <a:pt x="195605" y="14579"/>
                  </a:lnTo>
                  <a:lnTo>
                    <a:pt x="239610" y="3746"/>
                  </a:lnTo>
                  <a:lnTo>
                    <a:pt x="286004" y="0"/>
                  </a:lnTo>
                  <a:lnTo>
                    <a:pt x="1935226" y="0"/>
                  </a:lnTo>
                  <a:lnTo>
                    <a:pt x="1981619" y="3746"/>
                  </a:lnTo>
                  <a:lnTo>
                    <a:pt x="2025624" y="14579"/>
                  </a:lnTo>
                  <a:lnTo>
                    <a:pt x="2066658" y="31927"/>
                  </a:lnTo>
                  <a:lnTo>
                    <a:pt x="2104136" y="55181"/>
                  </a:lnTo>
                  <a:lnTo>
                    <a:pt x="2137460" y="83769"/>
                  </a:lnTo>
                  <a:lnTo>
                    <a:pt x="2166048" y="117093"/>
                  </a:lnTo>
                  <a:lnTo>
                    <a:pt x="2189302" y="154571"/>
                  </a:lnTo>
                  <a:lnTo>
                    <a:pt x="2206650" y="195618"/>
                  </a:lnTo>
                  <a:lnTo>
                    <a:pt x="2217483" y="239623"/>
                  </a:lnTo>
                  <a:lnTo>
                    <a:pt x="2221230" y="286016"/>
                  </a:lnTo>
                  <a:lnTo>
                    <a:pt x="2221230" y="1430019"/>
                  </a:lnTo>
                  <a:lnTo>
                    <a:pt x="2217483" y="1476413"/>
                  </a:lnTo>
                  <a:lnTo>
                    <a:pt x="2206650" y="1520418"/>
                  </a:lnTo>
                  <a:lnTo>
                    <a:pt x="2189302" y="1561464"/>
                  </a:lnTo>
                  <a:lnTo>
                    <a:pt x="2166048" y="1598942"/>
                  </a:lnTo>
                  <a:lnTo>
                    <a:pt x="2137460" y="1632267"/>
                  </a:lnTo>
                  <a:lnTo>
                    <a:pt x="2104136" y="1660855"/>
                  </a:lnTo>
                  <a:lnTo>
                    <a:pt x="2066658" y="1684108"/>
                  </a:lnTo>
                  <a:lnTo>
                    <a:pt x="2025624" y="1701457"/>
                  </a:lnTo>
                  <a:lnTo>
                    <a:pt x="1981619" y="1712290"/>
                  </a:lnTo>
                  <a:lnTo>
                    <a:pt x="1935226" y="1716036"/>
                  </a:lnTo>
                  <a:lnTo>
                    <a:pt x="286004" y="1716036"/>
                  </a:lnTo>
                  <a:lnTo>
                    <a:pt x="239610" y="1712290"/>
                  </a:lnTo>
                  <a:lnTo>
                    <a:pt x="195605" y="1701457"/>
                  </a:lnTo>
                  <a:lnTo>
                    <a:pt x="154571" y="1684108"/>
                  </a:lnTo>
                  <a:lnTo>
                    <a:pt x="117094" y="1660855"/>
                  </a:lnTo>
                  <a:lnTo>
                    <a:pt x="83769" y="1632267"/>
                  </a:lnTo>
                  <a:lnTo>
                    <a:pt x="55181" y="1598942"/>
                  </a:lnTo>
                  <a:lnTo>
                    <a:pt x="31927" y="1561464"/>
                  </a:lnTo>
                  <a:lnTo>
                    <a:pt x="14579" y="1520418"/>
                  </a:lnTo>
                  <a:lnTo>
                    <a:pt x="3746" y="1476413"/>
                  </a:lnTo>
                  <a:lnTo>
                    <a:pt x="0" y="1430019"/>
                  </a:lnTo>
                  <a:lnTo>
                    <a:pt x="0" y="286016"/>
                  </a:lnTo>
                  <a:close/>
                </a:path>
              </a:pathLst>
            </a:custGeom>
            <a:ln w="12700">
              <a:solidFill>
                <a:srgbClr val="000000"/>
              </a:solidFill>
            </a:ln>
          </p:spPr>
          <p:txBody>
            <a:bodyPr wrap="square" lIns="0" tIns="0" rIns="0" bIns="0" rtlCol="0"/>
            <a:lstStyle/>
            <a:p>
              <a:endParaRPr/>
            </a:p>
          </p:txBody>
        </p:sp>
        <p:pic>
          <p:nvPicPr>
            <p:cNvPr id="25" name="object 25"/>
            <p:cNvPicPr/>
            <p:nvPr/>
          </p:nvPicPr>
          <p:blipFill>
            <a:blip r:embed="rId7" cstate="print"/>
            <a:stretch>
              <a:fillRect/>
            </a:stretch>
          </p:blipFill>
          <p:spPr>
            <a:xfrm>
              <a:off x="6933438" y="5201411"/>
              <a:ext cx="116585" cy="669785"/>
            </a:xfrm>
            <a:prstGeom prst="rect">
              <a:avLst/>
            </a:prstGeom>
          </p:spPr>
        </p:pic>
        <p:sp>
          <p:nvSpPr>
            <p:cNvPr id="26" name="object 26"/>
            <p:cNvSpPr/>
            <p:nvPr/>
          </p:nvSpPr>
          <p:spPr>
            <a:xfrm>
              <a:off x="1200353" y="2420313"/>
              <a:ext cx="28575" cy="2279650"/>
            </a:xfrm>
            <a:custGeom>
              <a:avLst/>
              <a:gdLst/>
              <a:ahLst/>
              <a:cxnLst/>
              <a:rect l="l" t="t" r="r" b="b"/>
              <a:pathLst>
                <a:path w="28575" h="2279650">
                  <a:moveTo>
                    <a:pt x="28524" y="2279243"/>
                  </a:moveTo>
                  <a:lnTo>
                    <a:pt x="0" y="0"/>
                  </a:lnTo>
                </a:path>
              </a:pathLst>
            </a:custGeom>
            <a:ln w="28574">
              <a:solidFill>
                <a:srgbClr val="004DA0"/>
              </a:solidFill>
            </a:ln>
          </p:spPr>
          <p:txBody>
            <a:bodyPr wrap="square" lIns="0" tIns="0" rIns="0" bIns="0" rtlCol="0"/>
            <a:lstStyle/>
            <a:p>
              <a:endParaRPr/>
            </a:p>
          </p:txBody>
        </p:sp>
        <p:sp>
          <p:nvSpPr>
            <p:cNvPr id="27" name="object 27"/>
            <p:cNvSpPr/>
            <p:nvPr/>
          </p:nvSpPr>
          <p:spPr>
            <a:xfrm>
              <a:off x="1157665" y="2348873"/>
              <a:ext cx="85725" cy="86360"/>
            </a:xfrm>
            <a:custGeom>
              <a:avLst/>
              <a:gdLst/>
              <a:ahLst/>
              <a:cxnLst/>
              <a:rect l="l" t="t" r="r" b="b"/>
              <a:pathLst>
                <a:path w="85725" h="86360">
                  <a:moveTo>
                    <a:pt x="41795" y="0"/>
                  </a:moveTo>
                  <a:lnTo>
                    <a:pt x="0" y="86258"/>
                  </a:lnTo>
                  <a:lnTo>
                    <a:pt x="85712" y="85191"/>
                  </a:lnTo>
                  <a:lnTo>
                    <a:pt x="41795" y="0"/>
                  </a:lnTo>
                  <a:close/>
                </a:path>
              </a:pathLst>
            </a:custGeom>
            <a:solidFill>
              <a:srgbClr val="004DA0"/>
            </a:solidFill>
          </p:spPr>
          <p:txBody>
            <a:bodyPr wrap="square" lIns="0" tIns="0" rIns="0" bIns="0" rtlCol="0"/>
            <a:lstStyle/>
            <a:p>
              <a:endParaRPr/>
            </a:p>
          </p:txBody>
        </p:sp>
        <p:sp>
          <p:nvSpPr>
            <p:cNvPr id="28" name="object 28"/>
            <p:cNvSpPr/>
            <p:nvPr/>
          </p:nvSpPr>
          <p:spPr>
            <a:xfrm>
              <a:off x="2359854" y="2412508"/>
              <a:ext cx="1181100" cy="2314575"/>
            </a:xfrm>
            <a:custGeom>
              <a:avLst/>
              <a:gdLst/>
              <a:ahLst/>
              <a:cxnLst/>
              <a:rect l="l" t="t" r="r" b="b"/>
              <a:pathLst>
                <a:path w="1181100" h="2314575">
                  <a:moveTo>
                    <a:pt x="1180769" y="2314460"/>
                  </a:moveTo>
                  <a:lnTo>
                    <a:pt x="0" y="0"/>
                  </a:lnTo>
                </a:path>
              </a:pathLst>
            </a:custGeom>
            <a:ln w="28575">
              <a:solidFill>
                <a:srgbClr val="004DA0"/>
              </a:solidFill>
            </a:ln>
          </p:spPr>
          <p:txBody>
            <a:bodyPr wrap="square" lIns="0" tIns="0" rIns="0" bIns="0" rtlCol="0"/>
            <a:lstStyle/>
            <a:p>
              <a:endParaRPr/>
            </a:p>
          </p:txBody>
        </p:sp>
        <p:sp>
          <p:nvSpPr>
            <p:cNvPr id="29" name="object 29"/>
            <p:cNvSpPr/>
            <p:nvPr/>
          </p:nvSpPr>
          <p:spPr>
            <a:xfrm>
              <a:off x="2327390" y="2348872"/>
              <a:ext cx="77470" cy="95885"/>
            </a:xfrm>
            <a:custGeom>
              <a:avLst/>
              <a:gdLst/>
              <a:ahLst/>
              <a:cxnLst/>
              <a:rect l="l" t="t" r="r" b="b"/>
              <a:pathLst>
                <a:path w="77469" h="95885">
                  <a:moveTo>
                    <a:pt x="0" y="0"/>
                  </a:moveTo>
                  <a:lnTo>
                    <a:pt x="774" y="95846"/>
                  </a:lnTo>
                  <a:lnTo>
                    <a:pt x="77139" y="56896"/>
                  </a:lnTo>
                  <a:lnTo>
                    <a:pt x="0" y="0"/>
                  </a:lnTo>
                  <a:close/>
                </a:path>
              </a:pathLst>
            </a:custGeom>
            <a:solidFill>
              <a:srgbClr val="004DA0"/>
            </a:solidFill>
          </p:spPr>
          <p:txBody>
            <a:bodyPr wrap="square" lIns="0" tIns="0" rIns="0" bIns="0" rtlCol="0"/>
            <a:lstStyle/>
            <a:p>
              <a:endParaRPr/>
            </a:p>
          </p:txBody>
        </p:sp>
        <p:sp>
          <p:nvSpPr>
            <p:cNvPr id="30" name="object 30"/>
            <p:cNvSpPr/>
            <p:nvPr/>
          </p:nvSpPr>
          <p:spPr>
            <a:xfrm>
              <a:off x="3621063" y="2318584"/>
              <a:ext cx="2217420" cy="2388235"/>
            </a:xfrm>
            <a:custGeom>
              <a:avLst/>
              <a:gdLst/>
              <a:ahLst/>
              <a:cxnLst/>
              <a:rect l="l" t="t" r="r" b="b"/>
              <a:pathLst>
                <a:path w="2217420" h="2388235">
                  <a:moveTo>
                    <a:pt x="2217419" y="2388019"/>
                  </a:moveTo>
                  <a:lnTo>
                    <a:pt x="0" y="0"/>
                  </a:lnTo>
                </a:path>
              </a:pathLst>
            </a:custGeom>
            <a:ln w="28574">
              <a:solidFill>
                <a:srgbClr val="004DA0"/>
              </a:solidFill>
            </a:ln>
          </p:spPr>
          <p:txBody>
            <a:bodyPr wrap="square" lIns="0" tIns="0" rIns="0" bIns="0" rtlCol="0"/>
            <a:lstStyle/>
            <a:p>
              <a:endParaRPr/>
            </a:p>
          </p:txBody>
        </p:sp>
        <p:sp>
          <p:nvSpPr>
            <p:cNvPr id="31" name="object 31"/>
            <p:cNvSpPr/>
            <p:nvPr/>
          </p:nvSpPr>
          <p:spPr>
            <a:xfrm>
              <a:off x="3572445" y="2266236"/>
              <a:ext cx="90170" cy="92075"/>
            </a:xfrm>
            <a:custGeom>
              <a:avLst/>
              <a:gdLst/>
              <a:ahLst/>
              <a:cxnLst/>
              <a:rect l="l" t="t" r="r" b="b"/>
              <a:pathLst>
                <a:path w="90170" h="92075">
                  <a:moveTo>
                    <a:pt x="0" y="0"/>
                  </a:moveTo>
                  <a:lnTo>
                    <a:pt x="26924" y="91986"/>
                  </a:lnTo>
                  <a:lnTo>
                    <a:pt x="89750" y="33654"/>
                  </a:lnTo>
                  <a:lnTo>
                    <a:pt x="0" y="0"/>
                  </a:lnTo>
                  <a:close/>
                </a:path>
              </a:pathLst>
            </a:custGeom>
            <a:solidFill>
              <a:srgbClr val="004DA0"/>
            </a:solidFill>
          </p:spPr>
          <p:txBody>
            <a:bodyPr wrap="square" lIns="0" tIns="0" rIns="0" bIns="0" rtlCol="0"/>
            <a:lstStyle/>
            <a:p>
              <a:endParaRPr/>
            </a:p>
          </p:txBody>
        </p:sp>
      </p:grpSp>
      <p:sp>
        <p:nvSpPr>
          <p:cNvPr id="32" name="object 32"/>
          <p:cNvSpPr txBox="1"/>
          <p:nvPr/>
        </p:nvSpPr>
        <p:spPr>
          <a:xfrm>
            <a:off x="7855723" y="4716000"/>
            <a:ext cx="189865" cy="208279"/>
          </a:xfrm>
          <a:prstGeom prst="rect">
            <a:avLst/>
          </a:prstGeom>
        </p:spPr>
        <p:txBody>
          <a:bodyPr vert="horz" wrap="square" lIns="0" tIns="12700" rIns="0" bIns="0" rtlCol="0">
            <a:spAutoFit/>
          </a:bodyPr>
          <a:lstStyle/>
          <a:p>
            <a:pPr marL="12700">
              <a:lnSpc>
                <a:spcPct val="100000"/>
              </a:lnSpc>
              <a:spcBef>
                <a:spcPts val="100"/>
              </a:spcBef>
            </a:pPr>
            <a:r>
              <a:rPr sz="1200" i="1" spc="-25" dirty="0">
                <a:latin typeface="Calibri"/>
                <a:cs typeface="Calibri"/>
              </a:rPr>
              <a:t>TH</a:t>
            </a:r>
            <a:endParaRPr sz="1200">
              <a:latin typeface="Calibri"/>
              <a:cs typeface="Calibri"/>
            </a:endParaRPr>
          </a:p>
        </p:txBody>
      </p:sp>
      <p:grpSp>
        <p:nvGrpSpPr>
          <p:cNvPr id="33" name="object 33"/>
          <p:cNvGrpSpPr/>
          <p:nvPr/>
        </p:nvGrpSpPr>
        <p:grpSpPr>
          <a:xfrm>
            <a:off x="4938074" y="2347052"/>
            <a:ext cx="3020695" cy="2392680"/>
            <a:chOff x="4938074" y="2347052"/>
            <a:chExt cx="3020695" cy="2392680"/>
          </a:xfrm>
        </p:grpSpPr>
        <p:sp>
          <p:nvSpPr>
            <p:cNvPr id="34" name="object 34"/>
            <p:cNvSpPr/>
            <p:nvPr/>
          </p:nvSpPr>
          <p:spPr>
            <a:xfrm>
              <a:off x="4994102" y="2391379"/>
              <a:ext cx="2950210" cy="2334260"/>
            </a:xfrm>
            <a:custGeom>
              <a:avLst/>
              <a:gdLst/>
              <a:ahLst/>
              <a:cxnLst/>
              <a:rect l="l" t="t" r="r" b="b"/>
              <a:pathLst>
                <a:path w="2950209" h="2334260">
                  <a:moveTo>
                    <a:pt x="2950044" y="2333764"/>
                  </a:moveTo>
                  <a:lnTo>
                    <a:pt x="0" y="0"/>
                  </a:lnTo>
                </a:path>
              </a:pathLst>
            </a:custGeom>
            <a:ln w="28575">
              <a:solidFill>
                <a:srgbClr val="004DA0"/>
              </a:solidFill>
            </a:ln>
          </p:spPr>
          <p:txBody>
            <a:bodyPr wrap="square" lIns="0" tIns="0" rIns="0" bIns="0" rtlCol="0"/>
            <a:lstStyle/>
            <a:p>
              <a:endParaRPr/>
            </a:p>
          </p:txBody>
        </p:sp>
        <p:sp>
          <p:nvSpPr>
            <p:cNvPr id="35" name="object 35"/>
            <p:cNvSpPr/>
            <p:nvPr/>
          </p:nvSpPr>
          <p:spPr>
            <a:xfrm>
              <a:off x="4938074" y="2347052"/>
              <a:ext cx="93980" cy="86995"/>
            </a:xfrm>
            <a:custGeom>
              <a:avLst/>
              <a:gdLst/>
              <a:ahLst/>
              <a:cxnLst/>
              <a:rect l="l" t="t" r="r" b="b"/>
              <a:pathLst>
                <a:path w="93979" h="86994">
                  <a:moveTo>
                    <a:pt x="0" y="0"/>
                  </a:moveTo>
                  <a:lnTo>
                    <a:pt x="40639" y="86804"/>
                  </a:lnTo>
                  <a:lnTo>
                    <a:pt x="93827" y="19570"/>
                  </a:lnTo>
                  <a:lnTo>
                    <a:pt x="0" y="0"/>
                  </a:lnTo>
                  <a:close/>
                </a:path>
              </a:pathLst>
            </a:custGeom>
            <a:solidFill>
              <a:srgbClr val="004DA0"/>
            </a:solidFill>
          </p:spPr>
          <p:txBody>
            <a:bodyPr wrap="square" lIns="0" tIns="0" rIns="0" bIns="0" rtlCol="0"/>
            <a:lstStyle/>
            <a:p>
              <a:endParaRPr/>
            </a:p>
          </p:txBody>
        </p:sp>
      </p:grpSp>
      <p:sp>
        <p:nvSpPr>
          <p:cNvPr id="36" name="object 36"/>
          <p:cNvSpPr txBox="1">
            <a:spLocks noGrp="1"/>
          </p:cNvSpPr>
          <p:nvPr>
            <p:ph type="sldNum" sz="quarter" idx="7"/>
          </p:nvPr>
        </p:nvSpPr>
        <p:spPr>
          <a:xfrm>
            <a:off x="11802267" y="6542720"/>
            <a:ext cx="287654" cy="224790"/>
          </a:xfrm>
          <a:prstGeom prst="rect">
            <a:avLst/>
          </a:prstGeom>
        </p:spPr>
        <p:txBody>
          <a:bodyPr vert="horz" wrap="square" lIns="0" tIns="0" rIns="0" bIns="0" rtlCol="0">
            <a:spAutoFit/>
          </a:bodyPr>
          <a:lstStyle>
            <a:defPPr>
              <a:defRPr kern="0"/>
            </a:defPPr>
            <a:lvl1pPr>
              <a:defRPr sz="1400" b="0" i="0">
                <a:solidFill>
                  <a:schemeClr val="tx1"/>
                </a:solidFill>
                <a:latin typeface="Arial MT"/>
                <a:cs typeface="Arial MT"/>
              </a:defRPr>
            </a:lvl1pPr>
          </a:lstStyle>
          <a:p>
            <a:pPr marL="38100">
              <a:lnSpc>
                <a:spcPts val="1650"/>
              </a:lnSpc>
            </a:pPr>
            <a:fld id="{81D60167-4931-47E6-BA6A-407CBD079E47}" type="slidenum">
              <a:rPr lang="es-ES" spc="-25" smtClean="0"/>
              <a:pPr marL="38100">
                <a:lnSpc>
                  <a:spcPts val="1650"/>
                </a:lnSpc>
              </a:pPr>
              <a:t>56</a:t>
            </a:fld>
            <a:endParaRPr spc="-25" dirty="0"/>
          </a:p>
        </p:txBody>
      </p:sp>
      <p:sp>
        <p:nvSpPr>
          <p:cNvPr id="37" name="object 37"/>
          <p:cNvSpPr txBox="1">
            <a:spLocks noGrp="1"/>
          </p:cNvSpPr>
          <p:nvPr>
            <p:ph type="ftr" sz="quarter" idx="5"/>
          </p:nvPr>
        </p:nvSpPr>
        <p:spPr>
          <a:xfrm>
            <a:off x="318089" y="6565033"/>
            <a:ext cx="1249680" cy="224790"/>
          </a:xfrm>
          <a:prstGeom prst="rect">
            <a:avLst/>
          </a:prstGeom>
        </p:spPr>
        <p:txBody>
          <a:bodyPr vert="horz" wrap="square" lIns="0" tIns="0" rIns="0" bIns="0" rtlCol="0">
            <a:spAutoFit/>
          </a:bodyPr>
          <a:lstStyle>
            <a:defPPr>
              <a:defRPr kern="0"/>
            </a:defPPr>
            <a:lvl1pPr>
              <a:defRPr sz="1400" b="0" i="0">
                <a:solidFill>
                  <a:schemeClr val="tx1"/>
                </a:solidFill>
                <a:latin typeface="Arial MT"/>
                <a:cs typeface="Arial MT"/>
              </a:defRPr>
            </a:lvl1pPr>
          </a:lstStyle>
          <a:p>
            <a:pPr marL="12700">
              <a:lnSpc>
                <a:spcPts val="1650"/>
              </a:lnSpc>
            </a:pPr>
            <a:r>
              <a:rPr lang="es-ES"/>
              <a:t>9</a:t>
            </a:r>
            <a:r>
              <a:rPr lang="es-ES" spc="-20"/>
              <a:t> </a:t>
            </a:r>
            <a:r>
              <a:rPr lang="es-ES"/>
              <a:t>January</a:t>
            </a:r>
            <a:r>
              <a:rPr lang="es-ES" spc="-40"/>
              <a:t> </a:t>
            </a:r>
            <a:r>
              <a:rPr lang="es-ES" spc="-20"/>
              <a:t>2025</a:t>
            </a:r>
            <a:endParaRPr spc="-20" dirty="0"/>
          </a:p>
        </p:txBody>
      </p:sp>
      <p:sp>
        <p:nvSpPr>
          <p:cNvPr id="38" name="object 38"/>
          <p:cNvSpPr txBox="1">
            <a:spLocks noGrp="1"/>
          </p:cNvSpPr>
          <p:nvPr>
            <p:ph type="dt" sz="half" idx="6"/>
          </p:nvPr>
        </p:nvSpPr>
        <p:spPr>
          <a:xfrm>
            <a:off x="4803443" y="6569161"/>
            <a:ext cx="2117725" cy="224790"/>
          </a:xfrm>
          <a:prstGeom prst="rect">
            <a:avLst/>
          </a:prstGeom>
        </p:spPr>
        <p:txBody>
          <a:bodyPr vert="horz" wrap="square" lIns="0" tIns="0" rIns="0" bIns="0" rtlCol="0">
            <a:spAutoFit/>
          </a:bodyPr>
          <a:lstStyle>
            <a:defPPr>
              <a:defRPr kern="0"/>
            </a:defPPr>
            <a:lvl1pPr>
              <a:defRPr sz="1400" b="0" i="0">
                <a:solidFill>
                  <a:schemeClr val="tx1"/>
                </a:solidFill>
                <a:latin typeface="Arial MT"/>
                <a:cs typeface="Arial MT"/>
              </a:defRPr>
            </a:lvl1pPr>
          </a:lstStyle>
          <a:p>
            <a:pPr marL="12700">
              <a:lnSpc>
                <a:spcPts val="1650"/>
              </a:lnSpc>
            </a:pPr>
            <a:r>
              <a:rPr lang="es-ES" spc="-10"/>
              <a:t>LHCb-</a:t>
            </a:r>
            <a:r>
              <a:rPr lang="es-ES"/>
              <a:t>Spain</a:t>
            </a:r>
            <a:r>
              <a:rPr lang="es-ES" spc="-35"/>
              <a:t> </a:t>
            </a:r>
            <a:r>
              <a:rPr lang="es-ES"/>
              <a:t>meeting</a:t>
            </a:r>
            <a:r>
              <a:rPr lang="es-ES" spc="-40"/>
              <a:t> </a:t>
            </a:r>
            <a:r>
              <a:rPr lang="es-ES" spc="-20"/>
              <a:t>2025</a:t>
            </a:r>
            <a:endParaRPr spc="-2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725" y="913808"/>
            <a:ext cx="5465672" cy="3377477"/>
          </a:xfrm>
          <a:prstGeom prst="rect">
            <a:avLst/>
          </a:prstGeom>
        </p:spPr>
      </p:pic>
      <p:pic>
        <p:nvPicPr>
          <p:cNvPr id="3" name="Imagen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0123" y="995864"/>
            <a:ext cx="4392488" cy="3240271"/>
          </a:xfrm>
          <a:prstGeom prst="rect">
            <a:avLst/>
          </a:prstGeom>
        </p:spPr>
      </p:pic>
      <p:sp>
        <p:nvSpPr>
          <p:cNvPr id="87" name="Marcador de contenido 2">
            <a:extLst>
              <a:ext uri="{FF2B5EF4-FFF2-40B4-BE49-F238E27FC236}">
                <a16:creationId xmlns:a16="http://schemas.microsoft.com/office/drawing/2014/main" id="{9DE90635-1F67-4D24-8B3B-5F27350C778E}"/>
              </a:ext>
            </a:extLst>
          </p:cNvPr>
          <p:cNvSpPr txBox="1">
            <a:spLocks/>
          </p:cNvSpPr>
          <p:nvPr/>
        </p:nvSpPr>
        <p:spPr bwMode="auto">
          <a:xfrm>
            <a:off x="584760" y="4247837"/>
            <a:ext cx="10297144" cy="102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a:lnSpc>
                <a:spcPct val="100000"/>
              </a:lnSpc>
            </a:pPr>
            <a:r>
              <a:rPr lang="en-US" sz="1800" b="0" kern="0" dirty="0">
                <a:solidFill>
                  <a:srgbClr val="005DC8">
                    <a:lumMod val="75000"/>
                  </a:srgbClr>
                </a:solidFill>
                <a:latin typeface="Arial"/>
              </a:rPr>
              <a:t>LS4 radiation levels require new detectors/electronics! (IFIC, UB, UPC)</a:t>
            </a:r>
          </a:p>
          <a:p>
            <a:pPr>
              <a:lnSpc>
                <a:spcPct val="100000"/>
              </a:lnSpc>
            </a:pPr>
            <a:r>
              <a:rPr lang="en-US" sz="1800" b="0" kern="0" dirty="0">
                <a:solidFill>
                  <a:srgbClr val="005DC8">
                    <a:lumMod val="75000"/>
                  </a:srgbClr>
                </a:solidFill>
                <a:latin typeface="Arial"/>
              </a:rPr>
              <a:t>Mighty Tracker: three stations with four layers each in XUVX configuration</a:t>
            </a:r>
          </a:p>
          <a:p>
            <a:pPr>
              <a:lnSpc>
                <a:spcPct val="100000"/>
              </a:lnSpc>
            </a:pPr>
            <a:r>
              <a:rPr lang="en-US" sz="1800" b="0" kern="0" dirty="0">
                <a:solidFill>
                  <a:srgbClr val="005DC8">
                    <a:lumMod val="75000"/>
                  </a:srgbClr>
                </a:solidFill>
                <a:latin typeface="Arial"/>
              </a:rPr>
              <a:t>CMOS MAPS (Si pixel) inner region / scintillating fibers + </a:t>
            </a:r>
            <a:r>
              <a:rPr lang="en-US" sz="1800" b="0" kern="0" dirty="0" err="1">
                <a:solidFill>
                  <a:srgbClr val="005DC8">
                    <a:lumMod val="75000"/>
                  </a:srgbClr>
                </a:solidFill>
                <a:latin typeface="Arial"/>
              </a:rPr>
              <a:t>SiPMs</a:t>
            </a:r>
            <a:r>
              <a:rPr lang="en-US" sz="1800" b="0" kern="0" dirty="0">
                <a:solidFill>
                  <a:srgbClr val="005DC8">
                    <a:lumMod val="75000"/>
                  </a:srgbClr>
                </a:solidFill>
                <a:latin typeface="Arial"/>
              </a:rPr>
              <a:t> outer region</a:t>
            </a:r>
          </a:p>
          <a:p>
            <a:pPr>
              <a:lnSpc>
                <a:spcPct val="100000"/>
              </a:lnSpc>
            </a:pPr>
            <a:endParaRPr lang="en-US" sz="1800" b="0" kern="0" dirty="0">
              <a:solidFill>
                <a:srgbClr val="005DC8">
                  <a:lumMod val="75000"/>
                </a:srgbClr>
              </a:solidFill>
              <a:latin typeface="Arial"/>
            </a:endParaRPr>
          </a:p>
          <a:p>
            <a:pPr>
              <a:lnSpc>
                <a:spcPct val="100000"/>
              </a:lnSpc>
            </a:pPr>
            <a:endParaRPr lang="en-US" sz="1800" b="0" kern="0" dirty="0">
              <a:solidFill>
                <a:srgbClr val="005DC8">
                  <a:lumMod val="75000"/>
                </a:srgbClr>
              </a:solidFill>
              <a:latin typeface="Arial"/>
            </a:endParaRPr>
          </a:p>
        </p:txBody>
      </p:sp>
      <p:sp>
        <p:nvSpPr>
          <p:cNvPr id="88" name="Marcador de contenido 2">
            <a:extLst>
              <a:ext uri="{FF2B5EF4-FFF2-40B4-BE49-F238E27FC236}">
                <a16:creationId xmlns:a16="http://schemas.microsoft.com/office/drawing/2014/main" id="{9DE90635-1F67-4D24-8B3B-5F27350C778E}"/>
              </a:ext>
            </a:extLst>
          </p:cNvPr>
          <p:cNvSpPr txBox="1">
            <a:spLocks/>
          </p:cNvSpPr>
          <p:nvPr/>
        </p:nvSpPr>
        <p:spPr bwMode="auto">
          <a:xfrm>
            <a:off x="1699334" y="5336177"/>
            <a:ext cx="3460562" cy="1391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marL="0" marR="0" lvl="0" indent="0" algn="l" defTabSz="914400" rtl="0" eaLnBrk="1" fontAlgn="base" latinLnBrk="0" hangingPunct="1">
              <a:lnSpc>
                <a:spcPct val="100000"/>
              </a:lnSpc>
              <a:spcBef>
                <a:spcPts val="0"/>
              </a:spcBef>
              <a:spcAft>
                <a:spcPct val="0"/>
              </a:spcAft>
              <a:buClrTx/>
              <a:buSzTx/>
              <a:buNone/>
              <a:tabLst/>
              <a:defRPr/>
            </a:pPr>
            <a:r>
              <a:rPr lang="en-US" sz="1800" b="1" kern="0" dirty="0">
                <a:solidFill>
                  <a:srgbClr val="005DC8">
                    <a:lumMod val="75000"/>
                  </a:srgbClr>
                </a:solidFill>
                <a:latin typeface="Arial"/>
              </a:rPr>
              <a:t>PACIFIC (Upgrade I, current</a:t>
            </a:r>
            <a:r>
              <a:rPr lang="en-US" sz="1800" b="0" kern="0" dirty="0">
                <a:solidFill>
                  <a:srgbClr val="005DC8">
                    <a:lumMod val="75000"/>
                  </a:srgbClr>
                </a:solidFill>
                <a:latin typeface="Arial"/>
              </a:rPr>
              <a:t>)</a:t>
            </a:r>
            <a:endParaRPr kumimoji="0" lang="en-US" sz="1800" b="0" i="0" u="none" strike="noStrike" kern="0" cap="none" spc="0" normalizeH="0" baseline="0" noProof="0" dirty="0">
              <a:ln>
                <a:noFill/>
              </a:ln>
              <a:solidFill>
                <a:srgbClr val="005DC8">
                  <a:lumMod val="75000"/>
                </a:srgbClr>
              </a:solidFill>
              <a:effectLst/>
              <a:uLnTx/>
              <a:uFillTx/>
              <a:latin typeface="Arial"/>
            </a:endParaRPr>
          </a:p>
          <a:p>
            <a:pPr marL="557213" marR="0" lvl="1" indent="-214313" algn="l" defTabSz="914400" rtl="0" eaLnBrk="1" fontAlgn="base" latinLnBrk="0" hangingPunct="1">
              <a:lnSpc>
                <a:spcPct val="100000"/>
              </a:lnSpc>
              <a:spcBef>
                <a:spcPts val="0"/>
              </a:spcBef>
              <a:spcAft>
                <a:spcPct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Arial"/>
              </a:rPr>
              <a:t>Mostly</a:t>
            </a:r>
            <a:r>
              <a:rPr kumimoji="0" lang="en-US" sz="1600" b="0" i="0" u="none" strike="noStrike" kern="0" cap="none" spc="0" normalizeH="0" noProof="0" dirty="0">
                <a:ln>
                  <a:noFill/>
                </a:ln>
                <a:solidFill>
                  <a:srgbClr val="000000"/>
                </a:solidFill>
                <a:effectLst/>
                <a:uLnTx/>
                <a:uFillTx/>
                <a:latin typeface="Arial"/>
              </a:rPr>
              <a:t> analog design</a:t>
            </a:r>
            <a:endParaRPr lang="en-US" sz="1600" b="0" kern="0" dirty="0">
              <a:solidFill>
                <a:srgbClr val="000000"/>
              </a:solidFill>
              <a:latin typeface="Arial"/>
            </a:endParaRPr>
          </a:p>
          <a:p>
            <a:pPr marL="557213" marR="0" lvl="1" indent="-214313" algn="l" defTabSz="914400" rtl="0" eaLnBrk="1" fontAlgn="base" latinLnBrk="0" hangingPunct="1">
              <a:lnSpc>
                <a:spcPct val="100000"/>
              </a:lnSpc>
              <a:spcBef>
                <a:spcPts val="0"/>
              </a:spcBef>
              <a:spcAft>
                <a:spcPct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Arial"/>
              </a:rPr>
              <a:t>Multi-channel</a:t>
            </a:r>
          </a:p>
          <a:p>
            <a:pPr marL="557213" marR="0" lvl="1" indent="-214313" algn="l" defTabSz="914400" rtl="0" eaLnBrk="1" fontAlgn="base" latinLnBrk="0" hangingPunct="1">
              <a:lnSpc>
                <a:spcPct val="100000"/>
              </a:lnSpc>
              <a:spcBef>
                <a:spcPts val="0"/>
              </a:spcBef>
              <a:spcAft>
                <a:spcPct val="0"/>
              </a:spcAft>
              <a:buClrTx/>
              <a:buSzTx/>
              <a:buFontTx/>
              <a:buChar char="–"/>
              <a:tabLst/>
              <a:defRPr/>
            </a:pPr>
            <a:r>
              <a:rPr lang="en-US" sz="1600" b="0" kern="0" dirty="0">
                <a:solidFill>
                  <a:srgbClr val="000000"/>
                </a:solidFill>
                <a:latin typeface="Arial"/>
              </a:rPr>
              <a:t>Simple digitization</a:t>
            </a:r>
          </a:p>
          <a:p>
            <a:pPr marL="557213" marR="0" lvl="1" indent="-214313" algn="l" defTabSz="914400" rtl="0" eaLnBrk="1" fontAlgn="base" latinLnBrk="0" hangingPunct="1">
              <a:lnSpc>
                <a:spcPct val="100000"/>
              </a:lnSpc>
              <a:spcBef>
                <a:spcPts val="0"/>
              </a:spcBef>
              <a:spcAft>
                <a:spcPct val="0"/>
              </a:spcAft>
              <a:buClrTx/>
              <a:buSzTx/>
              <a:buFontTx/>
              <a:buChar char="–"/>
              <a:tabLst/>
              <a:defRPr/>
            </a:pPr>
            <a:r>
              <a:rPr kumimoji="0" lang="en-US" sz="1600" b="0" i="0" u="none" strike="noStrike" kern="0" cap="none" spc="0" normalizeH="0" baseline="0" noProof="0" dirty="0">
                <a:ln>
                  <a:noFill/>
                </a:ln>
                <a:solidFill>
                  <a:srgbClr val="000000"/>
                </a:solidFill>
                <a:effectLst/>
                <a:uLnTx/>
                <a:uFillTx/>
                <a:latin typeface="Arial"/>
              </a:rPr>
              <a:t>I2C slow</a:t>
            </a:r>
            <a:r>
              <a:rPr kumimoji="0" lang="en-US" sz="1600" b="0" i="0" u="none" strike="noStrike" kern="0" cap="none" spc="0" normalizeH="0" noProof="0" dirty="0">
                <a:ln>
                  <a:noFill/>
                </a:ln>
                <a:solidFill>
                  <a:srgbClr val="000000"/>
                </a:solidFill>
                <a:effectLst/>
                <a:uLnTx/>
                <a:uFillTx/>
                <a:latin typeface="Arial"/>
              </a:rPr>
              <a:t> control</a:t>
            </a:r>
            <a:endParaRPr lang="en-US" sz="2000" b="0" kern="0" dirty="0">
              <a:solidFill>
                <a:srgbClr val="005DC8">
                  <a:lumMod val="75000"/>
                </a:srgbClr>
              </a:solidFill>
              <a:latin typeface="Arial"/>
            </a:endParaRPr>
          </a:p>
          <a:p>
            <a:pPr lvl="0">
              <a:lnSpc>
                <a:spcPct val="100000"/>
              </a:lnSpc>
              <a:spcBef>
                <a:spcPts val="0"/>
              </a:spcBef>
            </a:pPr>
            <a:endParaRPr kumimoji="0" lang="en-US" sz="2000" b="0" i="0" u="none" strike="noStrike" kern="0" cap="none" spc="0" normalizeH="0" baseline="0" noProof="0" dirty="0">
              <a:ln>
                <a:noFill/>
              </a:ln>
              <a:solidFill>
                <a:srgbClr val="005DC8">
                  <a:lumMod val="75000"/>
                </a:srgbClr>
              </a:solidFill>
              <a:effectLst/>
              <a:uLnTx/>
              <a:uFillTx/>
              <a:latin typeface="Arial"/>
            </a:endParaRPr>
          </a:p>
        </p:txBody>
      </p:sp>
      <p:sp>
        <p:nvSpPr>
          <p:cNvPr id="89" name="Marcador de contenido 2">
            <a:extLst>
              <a:ext uri="{FF2B5EF4-FFF2-40B4-BE49-F238E27FC236}">
                <a16:creationId xmlns:a16="http://schemas.microsoft.com/office/drawing/2014/main" id="{9DE90635-1F67-4D24-8B3B-5F27350C778E}"/>
              </a:ext>
            </a:extLst>
          </p:cNvPr>
          <p:cNvSpPr txBox="1">
            <a:spLocks/>
          </p:cNvSpPr>
          <p:nvPr/>
        </p:nvSpPr>
        <p:spPr bwMode="auto">
          <a:xfrm>
            <a:off x="5733332" y="5336957"/>
            <a:ext cx="4759334" cy="1391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marL="0" lvl="0" indent="0">
              <a:lnSpc>
                <a:spcPct val="100000"/>
              </a:lnSpc>
              <a:spcBef>
                <a:spcPts val="0"/>
              </a:spcBef>
              <a:buNone/>
              <a:defRPr/>
            </a:pPr>
            <a:r>
              <a:rPr lang="en-US" sz="1800" b="1" kern="0" dirty="0">
                <a:solidFill>
                  <a:srgbClr val="005DC8">
                    <a:lumMod val="75000"/>
                  </a:srgbClr>
                </a:solidFill>
                <a:latin typeface="Arial"/>
              </a:rPr>
              <a:t>PACIFIC++</a:t>
            </a:r>
          </a:p>
          <a:p>
            <a:pPr lvl="1">
              <a:lnSpc>
                <a:spcPct val="100000"/>
              </a:lnSpc>
              <a:spcBef>
                <a:spcPts val="0"/>
              </a:spcBef>
              <a:defRPr/>
            </a:pPr>
            <a:r>
              <a:rPr lang="en-US" sz="1600" b="0" kern="0" dirty="0">
                <a:solidFill>
                  <a:srgbClr val="000000"/>
                </a:solidFill>
                <a:latin typeface="Arial"/>
              </a:rPr>
              <a:t>Analog processing chain</a:t>
            </a:r>
          </a:p>
          <a:p>
            <a:pPr lvl="1">
              <a:lnSpc>
                <a:spcPct val="100000"/>
              </a:lnSpc>
              <a:spcBef>
                <a:spcPts val="0"/>
              </a:spcBef>
              <a:defRPr/>
            </a:pPr>
            <a:r>
              <a:rPr lang="en-US" sz="1600" b="0" kern="0" dirty="0">
                <a:solidFill>
                  <a:srgbClr val="000000"/>
                </a:solidFill>
                <a:latin typeface="Arial"/>
              </a:rPr>
              <a:t>Multi-channel</a:t>
            </a:r>
          </a:p>
          <a:p>
            <a:pPr lvl="1">
              <a:lnSpc>
                <a:spcPct val="100000"/>
              </a:lnSpc>
              <a:spcBef>
                <a:spcPts val="0"/>
              </a:spcBef>
              <a:defRPr/>
            </a:pPr>
            <a:r>
              <a:rPr lang="en-US" sz="1600" b="0" kern="0" dirty="0">
                <a:solidFill>
                  <a:srgbClr val="000000"/>
                </a:solidFill>
                <a:latin typeface="Arial"/>
              </a:rPr>
              <a:t>Complex digital: digitization/clustering/timing</a:t>
            </a:r>
          </a:p>
          <a:p>
            <a:pPr lvl="1">
              <a:lnSpc>
                <a:spcPct val="100000"/>
              </a:lnSpc>
              <a:spcBef>
                <a:spcPts val="0"/>
              </a:spcBef>
              <a:defRPr/>
            </a:pPr>
            <a:r>
              <a:rPr lang="en-US" sz="1600" b="0" kern="0" dirty="0" err="1">
                <a:solidFill>
                  <a:srgbClr val="000000"/>
                </a:solidFill>
                <a:latin typeface="Arial"/>
              </a:rPr>
              <a:t>IpGBT</a:t>
            </a:r>
            <a:r>
              <a:rPr lang="en-US" sz="1600" b="0" kern="0" dirty="0">
                <a:solidFill>
                  <a:srgbClr val="000000"/>
                </a:solidFill>
                <a:latin typeface="Arial"/>
              </a:rPr>
              <a:t> control/direct connection</a:t>
            </a:r>
          </a:p>
          <a:p>
            <a:pPr lvl="0">
              <a:lnSpc>
                <a:spcPct val="100000"/>
              </a:lnSpc>
              <a:spcBef>
                <a:spcPts val="0"/>
              </a:spcBef>
            </a:pPr>
            <a:endParaRPr lang="en-US" sz="2000" b="0" kern="0" dirty="0">
              <a:solidFill>
                <a:srgbClr val="005DC8">
                  <a:lumMod val="75000"/>
                </a:srgbClr>
              </a:solidFill>
              <a:latin typeface="Arial"/>
            </a:endParaRPr>
          </a:p>
          <a:p>
            <a:pPr lvl="0">
              <a:lnSpc>
                <a:spcPct val="100000"/>
              </a:lnSpc>
              <a:spcBef>
                <a:spcPts val="0"/>
              </a:spcBef>
            </a:pPr>
            <a:endParaRPr kumimoji="0" lang="en-US" sz="2000" b="0" i="0" u="none" strike="noStrike" kern="0" cap="none" spc="0" normalizeH="0" baseline="0" noProof="0" dirty="0">
              <a:ln>
                <a:noFill/>
              </a:ln>
              <a:solidFill>
                <a:srgbClr val="005DC8">
                  <a:lumMod val="75000"/>
                </a:srgbClr>
              </a:solidFill>
              <a:effectLst/>
              <a:uLnTx/>
              <a:uFillTx/>
              <a:latin typeface="Arial"/>
            </a:endParaRPr>
          </a:p>
        </p:txBody>
      </p:sp>
      <p:sp>
        <p:nvSpPr>
          <p:cNvPr id="96" name="Flecha: a la derecha 20">
            <a:extLst>
              <a:ext uri="{FF2B5EF4-FFF2-40B4-BE49-F238E27FC236}">
                <a16:creationId xmlns:a16="http://schemas.microsoft.com/office/drawing/2014/main" id="{6E5E411E-A171-3F96-AABB-8181A2C6303E}"/>
              </a:ext>
            </a:extLst>
          </p:cNvPr>
          <p:cNvSpPr/>
          <p:nvPr/>
        </p:nvSpPr>
        <p:spPr bwMode="auto">
          <a:xfrm rot="20982345">
            <a:off x="7331657" y="2793207"/>
            <a:ext cx="2276214" cy="267814"/>
          </a:xfrm>
          <a:prstGeom prst="rightArrow">
            <a:avLst>
              <a:gd name="adj1" fmla="val 50000"/>
              <a:gd name="adj2" fmla="val 67973"/>
            </a:avLst>
          </a:prstGeom>
          <a:solidFill>
            <a:srgbClr val="FF99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97" name="Rectángulo: esquinas redondeadas 22">
            <a:extLst>
              <a:ext uri="{FF2B5EF4-FFF2-40B4-BE49-F238E27FC236}">
                <a16:creationId xmlns:a16="http://schemas.microsoft.com/office/drawing/2014/main" id="{D4293C05-230C-D32A-B30B-54F89B10599A}"/>
              </a:ext>
            </a:extLst>
          </p:cNvPr>
          <p:cNvSpPr/>
          <p:nvPr/>
        </p:nvSpPr>
        <p:spPr bwMode="auto">
          <a:xfrm>
            <a:off x="5750386" y="1639381"/>
            <a:ext cx="1739948" cy="597396"/>
          </a:xfrm>
          <a:prstGeom prst="roundRect">
            <a:avLst/>
          </a:prstGeom>
          <a:solidFill>
            <a:srgbClr val="FFDC0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None/>
              <a:tabLst/>
            </a:pPr>
            <a:r>
              <a:rPr lang="ca-ES" b="1" dirty="0" err="1">
                <a:solidFill>
                  <a:schemeClr val="tx1"/>
                </a:solidFill>
                <a:latin typeface="Arial" pitchFamily="34" charset="0"/>
              </a:rPr>
              <a:t>Mighty</a:t>
            </a:r>
            <a:r>
              <a:rPr lang="ca-ES" b="1" dirty="0">
                <a:solidFill>
                  <a:schemeClr val="tx1"/>
                </a:solidFill>
                <a:latin typeface="Arial" pitchFamily="34" charset="0"/>
              </a:rPr>
              <a:t> </a:t>
            </a:r>
            <a:r>
              <a:rPr lang="ca-ES" b="1" dirty="0" err="1">
                <a:solidFill>
                  <a:schemeClr val="tx1"/>
                </a:solidFill>
                <a:latin typeface="Arial" pitchFamily="34" charset="0"/>
              </a:rPr>
              <a:t>SciFi</a:t>
            </a:r>
            <a:endParaRPr lang="ca-ES" b="1" dirty="0">
              <a:solidFill>
                <a:schemeClr val="tx1"/>
              </a:solidFill>
              <a:latin typeface="Arial" pitchFamily="34" charset="0"/>
            </a:endParaRPr>
          </a:p>
          <a:p>
            <a:pPr marL="0" marR="0" indent="0" algn="ctr" defTabSz="914400" rtl="0" eaLnBrk="1" fontAlgn="base" latinLnBrk="0" hangingPunct="1">
              <a:lnSpc>
                <a:spcPct val="100000"/>
              </a:lnSpc>
              <a:spcBef>
                <a:spcPct val="20000"/>
              </a:spcBef>
              <a:spcAft>
                <a:spcPct val="0"/>
              </a:spcAft>
              <a:buClrTx/>
              <a:buSzTx/>
              <a:buNone/>
              <a:tabLst/>
            </a:pPr>
            <a:r>
              <a:rPr lang="ca-ES" b="1" dirty="0">
                <a:solidFill>
                  <a:schemeClr val="tx1"/>
                </a:solidFill>
                <a:latin typeface="Arial" pitchFamily="34" charset="0"/>
              </a:rPr>
              <a:t>Fibres</a:t>
            </a:r>
            <a:endParaRPr kumimoji="0" lang="es-ES" b="1" i="0" u="none" strike="noStrike" cap="none" normalizeH="0" baseline="0" dirty="0">
              <a:ln>
                <a:noFill/>
              </a:ln>
              <a:solidFill>
                <a:schemeClr val="tx1"/>
              </a:solidFill>
              <a:effectLst/>
              <a:latin typeface="Arial" pitchFamily="34" charset="0"/>
            </a:endParaRPr>
          </a:p>
        </p:txBody>
      </p:sp>
      <p:sp>
        <p:nvSpPr>
          <p:cNvPr id="98" name="Flecha: a la derecha 19">
            <a:extLst>
              <a:ext uri="{FF2B5EF4-FFF2-40B4-BE49-F238E27FC236}">
                <a16:creationId xmlns:a16="http://schemas.microsoft.com/office/drawing/2014/main" id="{BC80C777-5B5A-D0FB-BFBF-49A20F564249}"/>
              </a:ext>
            </a:extLst>
          </p:cNvPr>
          <p:cNvSpPr/>
          <p:nvPr/>
        </p:nvSpPr>
        <p:spPr bwMode="auto">
          <a:xfrm>
            <a:off x="7409905" y="1786553"/>
            <a:ext cx="1129377" cy="278829"/>
          </a:xfrm>
          <a:prstGeom prst="rightArrow">
            <a:avLst>
              <a:gd name="adj1" fmla="val 50000"/>
              <a:gd name="adj2" fmla="val 67973"/>
            </a:avLst>
          </a:prstGeom>
          <a:solidFill>
            <a:srgbClr val="FFDC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5" name="Título 4">
            <a:extLst>
              <a:ext uri="{FF2B5EF4-FFF2-40B4-BE49-F238E27FC236}">
                <a16:creationId xmlns:a16="http://schemas.microsoft.com/office/drawing/2014/main" id="{C2D6A111-2A37-4294-9DD9-7B73EC964399}"/>
              </a:ext>
            </a:extLst>
          </p:cNvPr>
          <p:cNvSpPr>
            <a:spLocks noGrp="1"/>
          </p:cNvSpPr>
          <p:nvPr>
            <p:ph type="title"/>
          </p:nvPr>
        </p:nvSpPr>
        <p:spPr>
          <a:xfrm>
            <a:off x="174080" y="129832"/>
            <a:ext cx="10515600" cy="649055"/>
          </a:xfrm>
        </p:spPr>
        <p:txBody>
          <a:bodyPr/>
          <a:lstStyle/>
          <a:p>
            <a:r>
              <a:rPr lang="en-US" dirty="0"/>
              <a:t>Mighty </a:t>
            </a:r>
            <a:r>
              <a:rPr lang="en-US" dirty="0" err="1"/>
              <a:t>SciFi</a:t>
            </a:r>
            <a:r>
              <a:rPr lang="en-US" dirty="0"/>
              <a:t> readout electronics</a:t>
            </a:r>
            <a:endParaRPr lang="es-ES" dirty="0"/>
          </a:p>
        </p:txBody>
      </p:sp>
      <p:sp>
        <p:nvSpPr>
          <p:cNvPr id="95" name="Rectángulo: esquinas redondeadas 21">
            <a:extLst>
              <a:ext uri="{FF2B5EF4-FFF2-40B4-BE49-F238E27FC236}">
                <a16:creationId xmlns:a16="http://schemas.microsoft.com/office/drawing/2014/main" id="{C00B7E7D-BE18-B0BE-65D8-4FAC8F29C173}"/>
              </a:ext>
            </a:extLst>
          </p:cNvPr>
          <p:cNvSpPr/>
          <p:nvPr/>
        </p:nvSpPr>
        <p:spPr bwMode="auto">
          <a:xfrm>
            <a:off x="5640599" y="2771844"/>
            <a:ext cx="1769306" cy="650853"/>
          </a:xfrm>
          <a:prstGeom prst="roundRect">
            <a:avLst/>
          </a:prstGeom>
          <a:solidFill>
            <a:srgbClr val="FF99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None/>
              <a:tabLst/>
            </a:pPr>
            <a:r>
              <a:rPr lang="ca-ES" b="1" dirty="0" err="1">
                <a:solidFill>
                  <a:schemeClr val="tx1"/>
                </a:solidFill>
                <a:latin typeface="Arial" pitchFamily="34" charset="0"/>
              </a:rPr>
              <a:t>Mighty</a:t>
            </a:r>
            <a:r>
              <a:rPr lang="ca-ES" b="1" dirty="0">
                <a:solidFill>
                  <a:schemeClr val="tx1"/>
                </a:solidFill>
                <a:latin typeface="Arial" pitchFamily="34" charset="0"/>
              </a:rPr>
              <a:t> </a:t>
            </a:r>
            <a:r>
              <a:rPr lang="ca-ES" b="1" dirty="0" err="1">
                <a:solidFill>
                  <a:schemeClr val="tx1"/>
                </a:solidFill>
                <a:latin typeface="Arial" pitchFamily="34" charset="0"/>
              </a:rPr>
              <a:t>Pixels</a:t>
            </a:r>
            <a:br>
              <a:rPr kumimoji="0" lang="ca-ES" b="1" i="0" u="none" strike="noStrike" cap="none" normalizeH="0" baseline="0" dirty="0">
                <a:ln>
                  <a:noFill/>
                </a:ln>
                <a:solidFill>
                  <a:schemeClr val="tx1"/>
                </a:solidFill>
                <a:effectLst/>
                <a:latin typeface="Arial" pitchFamily="34" charset="0"/>
              </a:rPr>
            </a:br>
            <a:r>
              <a:rPr kumimoji="0" lang="ca-ES" b="1" i="0" u="none" strike="noStrike" cap="none" normalizeH="0" baseline="0" dirty="0">
                <a:ln>
                  <a:noFill/>
                </a:ln>
                <a:solidFill>
                  <a:schemeClr val="tx1"/>
                </a:solidFill>
                <a:effectLst/>
                <a:latin typeface="Arial" pitchFamily="34" charset="0"/>
              </a:rPr>
              <a:t>HVCMOS</a:t>
            </a:r>
            <a:endParaRPr kumimoji="0" lang="es-ES" b="1"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830904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7F8F2EF2-DF65-B4E1-691A-E531D40C4A02}"/>
              </a:ext>
            </a:extLst>
          </p:cNvPr>
          <p:cNvSpPr txBox="1">
            <a:spLocks/>
          </p:cNvSpPr>
          <p:nvPr/>
        </p:nvSpPr>
        <p:spPr>
          <a:xfrm>
            <a:off x="1507435" y="0"/>
            <a:ext cx="9177130" cy="626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mj-ea"/>
              <a:cs typeface="Arial"/>
            </a:endParaRPr>
          </a:p>
        </p:txBody>
      </p:sp>
      <p:sp>
        <p:nvSpPr>
          <p:cNvPr id="87" name="Marcador de contenido 2">
            <a:extLst>
              <a:ext uri="{FF2B5EF4-FFF2-40B4-BE49-F238E27FC236}">
                <a16:creationId xmlns:a16="http://schemas.microsoft.com/office/drawing/2014/main" id="{9DE90635-1F67-4D24-8B3B-5F27350C778E}"/>
              </a:ext>
            </a:extLst>
          </p:cNvPr>
          <p:cNvSpPr txBox="1">
            <a:spLocks/>
          </p:cNvSpPr>
          <p:nvPr/>
        </p:nvSpPr>
        <p:spPr bwMode="auto">
          <a:xfrm>
            <a:off x="623392" y="909638"/>
            <a:ext cx="10945216"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a:lnSpc>
                <a:spcPct val="100000"/>
              </a:lnSpc>
            </a:pPr>
            <a:r>
              <a:rPr lang="en-US" sz="2000" b="0" kern="0" dirty="0" err="1">
                <a:solidFill>
                  <a:srgbClr val="005DC8">
                    <a:lumMod val="75000"/>
                  </a:srgbClr>
                </a:solidFill>
                <a:latin typeface="Arial"/>
              </a:rPr>
              <a:t>SiPM</a:t>
            </a:r>
            <a:r>
              <a:rPr lang="en-US" sz="2000" b="0" kern="0" dirty="0">
                <a:solidFill>
                  <a:srgbClr val="005DC8">
                    <a:lumMod val="75000"/>
                  </a:srgbClr>
                </a:solidFill>
                <a:latin typeface="Arial"/>
              </a:rPr>
              <a:t> readout ASIC with anode DC coupling and current mode input</a:t>
            </a:r>
          </a:p>
          <a:p>
            <a:pPr>
              <a:lnSpc>
                <a:spcPct val="100000"/>
              </a:lnSpc>
            </a:pPr>
            <a:r>
              <a:rPr lang="en-US" sz="2000" b="0" kern="0" dirty="0">
                <a:solidFill>
                  <a:srgbClr val="005DC8">
                    <a:lumMod val="75000"/>
                  </a:srgbClr>
                </a:solidFill>
                <a:latin typeface="Arial"/>
              </a:rPr>
              <a:t>Two processing paths with 10bit ADC and 6bit TDC respectively</a:t>
            </a:r>
          </a:p>
          <a:p>
            <a:pPr>
              <a:lnSpc>
                <a:spcPct val="100000"/>
              </a:lnSpc>
            </a:pPr>
            <a:r>
              <a:rPr lang="en-US" sz="2000" b="0" kern="0" dirty="0">
                <a:solidFill>
                  <a:srgbClr val="005DC8">
                    <a:lumMod val="75000"/>
                  </a:srgbClr>
                </a:solidFill>
                <a:latin typeface="Arial"/>
              </a:rPr>
              <a:t>Integrated digital processing (cluster) and Gbps serialized output</a:t>
            </a:r>
          </a:p>
          <a:p>
            <a:pPr>
              <a:lnSpc>
                <a:spcPct val="100000"/>
              </a:lnSpc>
            </a:pPr>
            <a:r>
              <a:rPr lang="en-US" sz="2000" b="0" kern="0" dirty="0">
                <a:solidFill>
                  <a:srgbClr val="005DC8">
                    <a:lumMod val="75000"/>
                  </a:srgbClr>
                </a:solidFill>
                <a:latin typeface="Arial"/>
              </a:rPr>
              <a:t>Double interleaved scheme for integrators to allow continuous operation</a:t>
            </a:r>
          </a:p>
          <a:p>
            <a:pPr>
              <a:lnSpc>
                <a:spcPct val="100000"/>
              </a:lnSpc>
            </a:pPr>
            <a:r>
              <a:rPr lang="en-US" sz="2000" b="0" kern="0" dirty="0">
                <a:solidFill>
                  <a:srgbClr val="005DC8">
                    <a:lumMod val="75000"/>
                  </a:srgbClr>
                </a:solidFill>
                <a:latin typeface="Arial"/>
              </a:rPr>
              <a:t>Low power single-ended and differential OTAs required for analog chain </a:t>
            </a:r>
          </a:p>
          <a:p>
            <a:pPr marL="0" indent="0">
              <a:lnSpc>
                <a:spcPct val="100000"/>
              </a:lnSpc>
              <a:buNone/>
            </a:pPr>
            <a:r>
              <a:rPr lang="en-US" sz="2000" b="0" kern="0" dirty="0">
                <a:solidFill>
                  <a:srgbClr val="005DC8">
                    <a:lumMod val="75000"/>
                  </a:srgbClr>
                </a:solidFill>
                <a:latin typeface="Arial"/>
              </a:rPr>
              <a:t>    (power 1-2mW; GBW 250MHz; SR 200mV/ns; noise 500</a:t>
            </a:r>
            <a:r>
              <a:rPr lang="el-GR" sz="2000" b="0" kern="0" dirty="0">
                <a:solidFill>
                  <a:srgbClr val="005DC8">
                    <a:lumMod val="75000"/>
                  </a:srgbClr>
                </a:solidFill>
                <a:latin typeface="Arial"/>
              </a:rPr>
              <a:t>μ</a:t>
            </a:r>
            <a:r>
              <a:rPr lang="en-US" sz="2000" b="0" kern="0" dirty="0">
                <a:solidFill>
                  <a:srgbClr val="005DC8">
                    <a:lumMod val="75000"/>
                  </a:srgbClr>
                </a:solidFill>
                <a:latin typeface="Arial"/>
              </a:rPr>
              <a:t>V)</a:t>
            </a:r>
          </a:p>
        </p:txBody>
      </p:sp>
      <p:pic>
        <p:nvPicPr>
          <p:cNvPr id="2" name="Imagen 1">
            <a:extLst>
              <a:ext uri="{FF2B5EF4-FFF2-40B4-BE49-F238E27FC236}">
                <a16:creationId xmlns:a16="http://schemas.microsoft.com/office/drawing/2014/main" id="{99357241-BD14-49B6-A0B0-6B06A75F2D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338" y="3234168"/>
            <a:ext cx="7344816" cy="2749029"/>
          </a:xfrm>
          <a:prstGeom prst="rect">
            <a:avLst/>
          </a:prstGeom>
        </p:spPr>
      </p:pic>
      <p:pic>
        <p:nvPicPr>
          <p:cNvPr id="3" name="Imagen 2">
            <a:extLst>
              <a:ext uri="{FF2B5EF4-FFF2-40B4-BE49-F238E27FC236}">
                <a16:creationId xmlns:a16="http://schemas.microsoft.com/office/drawing/2014/main" id="{DD21F3E6-7ACD-4223-B910-00FED55CF4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68208" y="3253100"/>
            <a:ext cx="3902454" cy="3249141"/>
          </a:xfrm>
          <a:prstGeom prst="rect">
            <a:avLst/>
          </a:prstGeom>
        </p:spPr>
      </p:pic>
      <p:sp>
        <p:nvSpPr>
          <p:cNvPr id="9" name="Marcador de contenido 2">
            <a:extLst>
              <a:ext uri="{FF2B5EF4-FFF2-40B4-BE49-F238E27FC236}">
                <a16:creationId xmlns:a16="http://schemas.microsoft.com/office/drawing/2014/main" id="{72E64351-8679-4EB9-BBE6-0385EE5CC028}"/>
              </a:ext>
            </a:extLst>
          </p:cNvPr>
          <p:cNvSpPr txBox="1">
            <a:spLocks/>
          </p:cNvSpPr>
          <p:nvPr/>
        </p:nvSpPr>
        <p:spPr bwMode="auto">
          <a:xfrm>
            <a:off x="767408" y="6325035"/>
            <a:ext cx="10297144" cy="44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a:lnSpc>
                <a:spcPct val="100000"/>
              </a:lnSpc>
            </a:pPr>
            <a:r>
              <a:rPr lang="en-US" sz="2000" b="0" kern="0" dirty="0">
                <a:solidFill>
                  <a:srgbClr val="005DC8">
                    <a:lumMod val="75000"/>
                  </a:srgbClr>
                </a:solidFill>
                <a:latin typeface="Arial"/>
              </a:rPr>
              <a:t>Submission of 1st prototype by 2026 </a:t>
            </a:r>
          </a:p>
          <a:p>
            <a:pPr lvl="0">
              <a:lnSpc>
                <a:spcPct val="100000"/>
              </a:lnSpc>
            </a:pPr>
            <a:endParaRPr kumimoji="0" lang="en-US" sz="2000" b="0" i="0" u="none" strike="noStrike" kern="0" cap="none" spc="0" normalizeH="0" baseline="0" noProof="0" dirty="0">
              <a:ln>
                <a:noFill/>
              </a:ln>
              <a:solidFill>
                <a:srgbClr val="005DC8">
                  <a:lumMod val="75000"/>
                </a:srgbClr>
              </a:solidFill>
              <a:effectLst/>
              <a:uLnTx/>
              <a:uFillTx/>
              <a:latin typeface="Arial"/>
              <a:ea typeface="+mn-ea"/>
              <a:cs typeface="+mn-cs"/>
            </a:endParaRPr>
          </a:p>
        </p:txBody>
      </p:sp>
      <p:sp>
        <p:nvSpPr>
          <p:cNvPr id="5" name="Título 4">
            <a:extLst>
              <a:ext uri="{FF2B5EF4-FFF2-40B4-BE49-F238E27FC236}">
                <a16:creationId xmlns:a16="http://schemas.microsoft.com/office/drawing/2014/main" id="{E2B1F7B0-A102-4594-B9E4-97FDFFC6E104}"/>
              </a:ext>
            </a:extLst>
          </p:cNvPr>
          <p:cNvSpPr>
            <a:spLocks noGrp="1"/>
          </p:cNvSpPr>
          <p:nvPr>
            <p:ph type="title"/>
          </p:nvPr>
        </p:nvSpPr>
        <p:spPr>
          <a:xfrm>
            <a:off x="174080" y="129832"/>
            <a:ext cx="10515600" cy="649055"/>
          </a:xfrm>
        </p:spPr>
        <p:txBody>
          <a:bodyPr/>
          <a:lstStyle/>
          <a:p>
            <a:r>
              <a:rPr lang="en-US" dirty="0"/>
              <a:t>PACIFIC++</a:t>
            </a:r>
            <a:endParaRPr lang="es-ES" dirty="0"/>
          </a:p>
        </p:txBody>
      </p:sp>
    </p:spTree>
    <p:extLst>
      <p:ext uri="{BB962C8B-B14F-4D97-AF65-F5344CB8AC3E}">
        <p14:creationId xmlns:p14="http://schemas.microsoft.com/office/powerpoint/2010/main" val="1889729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6678" rIns="0" bIns="0" rtlCol="0">
            <a:spAutoFit/>
          </a:bodyPr>
          <a:lstStyle/>
          <a:p>
            <a:pPr marL="27940">
              <a:lnSpc>
                <a:spcPct val="100000"/>
              </a:lnSpc>
              <a:spcBef>
                <a:spcPts val="100"/>
              </a:spcBef>
            </a:pPr>
            <a:r>
              <a:rPr dirty="0"/>
              <a:t>PMT</a:t>
            </a:r>
            <a:r>
              <a:rPr spc="-40" dirty="0"/>
              <a:t> </a:t>
            </a:r>
            <a:r>
              <a:rPr dirty="0"/>
              <a:t>studies</a:t>
            </a:r>
            <a:r>
              <a:rPr spc="-30" dirty="0"/>
              <a:t> </a:t>
            </a:r>
            <a:r>
              <a:rPr dirty="0"/>
              <a:t>at</a:t>
            </a:r>
            <a:r>
              <a:rPr spc="-20" dirty="0"/>
              <a:t> </a:t>
            </a:r>
            <a:r>
              <a:rPr spc="-35" dirty="0"/>
              <a:t>UB</a:t>
            </a: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6007595" y="3930942"/>
            <a:ext cx="2752699" cy="2752686"/>
          </a:xfrm>
          <a:prstGeom prst="rect">
            <a:avLst/>
          </a:prstGeom>
        </p:spPr>
      </p:pic>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9114911" y="2166213"/>
            <a:ext cx="2879273" cy="1582887"/>
          </a:xfrm>
          <a:prstGeom prst="rect">
            <a:avLst/>
          </a:prstGeom>
        </p:spPr>
      </p:pic>
      <p:sp>
        <p:nvSpPr>
          <p:cNvPr id="8" name="object 8"/>
          <p:cNvSpPr txBox="1"/>
          <p:nvPr/>
        </p:nvSpPr>
        <p:spPr>
          <a:xfrm>
            <a:off x="10823478" y="2631723"/>
            <a:ext cx="1072515" cy="208279"/>
          </a:xfrm>
          <a:prstGeom prst="rect">
            <a:avLst/>
          </a:prstGeom>
        </p:spPr>
        <p:txBody>
          <a:bodyPr vert="horz" wrap="square" lIns="0" tIns="12700" rIns="0" bIns="0" rtlCol="0">
            <a:spAutoFit/>
          </a:bodyPr>
          <a:lstStyle/>
          <a:p>
            <a:pPr marL="12700">
              <a:lnSpc>
                <a:spcPct val="100000"/>
              </a:lnSpc>
              <a:spcBef>
                <a:spcPts val="100"/>
              </a:spcBef>
            </a:pPr>
            <a:r>
              <a:rPr sz="1200" b="1" i="1" spc="-10" dirty="0">
                <a:solidFill>
                  <a:srgbClr val="CC00CC"/>
                </a:solidFill>
                <a:latin typeface="Arial"/>
                <a:cs typeface="Arial"/>
              </a:rPr>
              <a:t>PRELIMINARY</a:t>
            </a:r>
            <a:endParaRPr sz="1200">
              <a:latin typeface="Arial"/>
              <a:cs typeface="Arial"/>
            </a:endParaRPr>
          </a:p>
        </p:txBody>
      </p:sp>
      <p:sp>
        <p:nvSpPr>
          <p:cNvPr id="9" name="object 9"/>
          <p:cNvSpPr txBox="1"/>
          <p:nvPr/>
        </p:nvSpPr>
        <p:spPr>
          <a:xfrm>
            <a:off x="58416" y="1024994"/>
            <a:ext cx="3124200" cy="1828800"/>
          </a:xfrm>
          <a:prstGeom prst="rect">
            <a:avLst/>
          </a:prstGeom>
        </p:spPr>
        <p:txBody>
          <a:bodyPr vert="horz" wrap="square" lIns="0" tIns="87630" rIns="0" bIns="0" rtlCol="0">
            <a:spAutoFit/>
          </a:bodyPr>
          <a:lstStyle/>
          <a:p>
            <a:pPr marL="282575" indent="-257175">
              <a:lnSpc>
                <a:spcPct val="100000"/>
              </a:lnSpc>
              <a:spcBef>
                <a:spcPts val="690"/>
              </a:spcBef>
              <a:buChar char="•"/>
              <a:tabLst>
                <a:tab pos="282575" algn="l"/>
              </a:tabLst>
            </a:pPr>
            <a:r>
              <a:rPr sz="2000" dirty="0">
                <a:solidFill>
                  <a:srgbClr val="004695"/>
                </a:solidFill>
                <a:latin typeface="Arial MT"/>
                <a:cs typeface="Arial MT"/>
              </a:rPr>
              <a:t>Gain</a:t>
            </a:r>
            <a:r>
              <a:rPr sz="2000" spc="-40" dirty="0">
                <a:solidFill>
                  <a:srgbClr val="004695"/>
                </a:solidFill>
                <a:latin typeface="Arial MT"/>
                <a:cs typeface="Arial MT"/>
              </a:rPr>
              <a:t> </a:t>
            </a:r>
            <a:r>
              <a:rPr sz="2000" spc="-10" dirty="0">
                <a:solidFill>
                  <a:srgbClr val="004695"/>
                </a:solidFill>
                <a:latin typeface="Arial MT"/>
                <a:cs typeface="Arial MT"/>
              </a:rPr>
              <a:t>studies</a:t>
            </a:r>
            <a:endParaRPr sz="2000">
              <a:latin typeface="Arial MT"/>
              <a:cs typeface="Arial MT"/>
            </a:endParaRPr>
          </a:p>
          <a:p>
            <a:pPr marL="655955" marR="17780" lvl="1" indent="-215265">
              <a:lnSpc>
                <a:spcPct val="100000"/>
              </a:lnSpc>
              <a:spcBef>
                <a:spcPts val="505"/>
              </a:spcBef>
              <a:buChar char="–"/>
              <a:tabLst>
                <a:tab pos="655955" algn="l"/>
              </a:tabLst>
            </a:pPr>
            <a:r>
              <a:rPr sz="1700" dirty="0">
                <a:latin typeface="Arial MT"/>
                <a:cs typeface="Arial MT"/>
              </a:rPr>
              <a:t>Single</a:t>
            </a:r>
            <a:r>
              <a:rPr sz="1700" spc="-55" dirty="0">
                <a:latin typeface="Arial MT"/>
                <a:cs typeface="Arial MT"/>
              </a:rPr>
              <a:t> </a:t>
            </a:r>
            <a:r>
              <a:rPr sz="1700" dirty="0">
                <a:latin typeface="Arial MT"/>
                <a:cs typeface="Arial MT"/>
              </a:rPr>
              <a:t>Phe</a:t>
            </a:r>
            <a:r>
              <a:rPr sz="1700" spc="-25" dirty="0">
                <a:latin typeface="Arial MT"/>
                <a:cs typeface="Arial MT"/>
              </a:rPr>
              <a:t> </a:t>
            </a:r>
            <a:r>
              <a:rPr sz="1700" dirty="0">
                <a:latin typeface="Arial MT"/>
                <a:cs typeface="Arial MT"/>
              </a:rPr>
              <a:t>fit</a:t>
            </a:r>
            <a:r>
              <a:rPr sz="1700" spc="-30" dirty="0">
                <a:latin typeface="Arial MT"/>
                <a:cs typeface="Arial MT"/>
              </a:rPr>
              <a:t> </a:t>
            </a:r>
            <a:r>
              <a:rPr sz="1700" dirty="0">
                <a:latin typeface="Arial MT"/>
                <a:cs typeface="Arial MT"/>
              </a:rPr>
              <a:t>with</a:t>
            </a:r>
            <a:r>
              <a:rPr sz="1700" spc="-15" dirty="0">
                <a:latin typeface="Arial MT"/>
                <a:cs typeface="Arial MT"/>
              </a:rPr>
              <a:t> </a:t>
            </a:r>
            <a:r>
              <a:rPr sz="1700" spc="-50" dirty="0">
                <a:latin typeface="Arial MT"/>
                <a:cs typeface="Arial MT"/>
              </a:rPr>
              <a:t>2 </a:t>
            </a:r>
            <a:r>
              <a:rPr sz="1700" dirty="0">
                <a:latin typeface="Arial MT"/>
                <a:cs typeface="Arial MT"/>
              </a:rPr>
              <a:t>Gaussian</a:t>
            </a:r>
            <a:r>
              <a:rPr sz="1700" spc="-25" dirty="0">
                <a:latin typeface="Arial MT"/>
                <a:cs typeface="Arial MT"/>
              </a:rPr>
              <a:t> </a:t>
            </a:r>
            <a:r>
              <a:rPr sz="1700" dirty="0">
                <a:latin typeface="Arial MT"/>
                <a:cs typeface="Arial MT"/>
              </a:rPr>
              <a:t>or</a:t>
            </a:r>
            <a:r>
              <a:rPr sz="1700" spc="-40" dirty="0">
                <a:latin typeface="Arial MT"/>
                <a:cs typeface="Arial MT"/>
              </a:rPr>
              <a:t> </a:t>
            </a:r>
            <a:r>
              <a:rPr sz="1700" dirty="0">
                <a:latin typeface="Arial MT"/>
                <a:cs typeface="Arial MT"/>
              </a:rPr>
              <a:t>with</a:t>
            </a:r>
            <a:r>
              <a:rPr sz="1700" spc="-15" dirty="0">
                <a:latin typeface="Arial MT"/>
                <a:cs typeface="Arial MT"/>
              </a:rPr>
              <a:t> </a:t>
            </a:r>
            <a:r>
              <a:rPr sz="1700" spc="-10" dirty="0">
                <a:latin typeface="Arial MT"/>
                <a:cs typeface="Arial MT"/>
              </a:rPr>
              <a:t>Bellamy distribution</a:t>
            </a:r>
            <a:endParaRPr sz="1700">
              <a:latin typeface="Arial MT"/>
              <a:cs typeface="Arial MT"/>
            </a:endParaRPr>
          </a:p>
          <a:p>
            <a:pPr marL="655955" marR="611505" lvl="1" indent="-215265">
              <a:lnSpc>
                <a:spcPct val="100000"/>
              </a:lnSpc>
              <a:spcBef>
                <a:spcPts val="500"/>
              </a:spcBef>
              <a:buChar char="–"/>
              <a:tabLst>
                <a:tab pos="655955" algn="l"/>
              </a:tabLst>
            </a:pPr>
            <a:r>
              <a:rPr sz="1700" dirty="0">
                <a:latin typeface="Arial MT"/>
                <a:cs typeface="Arial MT"/>
              </a:rPr>
              <a:t>High</a:t>
            </a:r>
            <a:r>
              <a:rPr sz="1700" spc="-15" dirty="0">
                <a:latin typeface="Arial MT"/>
                <a:cs typeface="Arial MT"/>
              </a:rPr>
              <a:t> </a:t>
            </a:r>
            <a:r>
              <a:rPr sz="1700" dirty="0">
                <a:latin typeface="Arial MT"/>
                <a:cs typeface="Arial MT"/>
              </a:rPr>
              <a:t>N</a:t>
            </a:r>
            <a:r>
              <a:rPr sz="1650" baseline="-20202" dirty="0">
                <a:latin typeface="Arial MT"/>
                <a:cs typeface="Arial MT"/>
              </a:rPr>
              <a:t>phe</a:t>
            </a:r>
            <a:r>
              <a:rPr sz="1650" spc="240" baseline="-20202" dirty="0">
                <a:latin typeface="Arial MT"/>
                <a:cs typeface="Arial MT"/>
              </a:rPr>
              <a:t> </a:t>
            </a:r>
            <a:r>
              <a:rPr sz="1700" spc="-10" dirty="0">
                <a:latin typeface="Arial MT"/>
                <a:cs typeface="Arial MT"/>
              </a:rPr>
              <a:t>statistical methode</a:t>
            </a:r>
            <a:endParaRPr sz="1700">
              <a:latin typeface="Arial MT"/>
              <a:cs typeface="Arial MT"/>
            </a:endParaRPr>
          </a:p>
        </p:txBody>
      </p:sp>
      <p:grpSp>
        <p:nvGrpSpPr>
          <p:cNvPr id="10" name="object 10"/>
          <p:cNvGrpSpPr/>
          <p:nvPr/>
        </p:nvGrpSpPr>
        <p:grpSpPr>
          <a:xfrm>
            <a:off x="819942" y="3475956"/>
            <a:ext cx="4246245" cy="2495550"/>
            <a:chOff x="819942" y="3475956"/>
            <a:chExt cx="4246245" cy="2495550"/>
          </a:xfrm>
        </p:grpSpPr>
        <p:sp>
          <p:nvSpPr>
            <p:cNvPr id="11" name="object 11"/>
            <p:cNvSpPr/>
            <p:nvPr/>
          </p:nvSpPr>
          <p:spPr>
            <a:xfrm>
              <a:off x="824704" y="3480726"/>
              <a:ext cx="4236720" cy="2208530"/>
            </a:xfrm>
            <a:custGeom>
              <a:avLst/>
              <a:gdLst/>
              <a:ahLst/>
              <a:cxnLst/>
              <a:rect l="l" t="t" r="r" b="b"/>
              <a:pathLst>
                <a:path w="4236720" h="2208529">
                  <a:moveTo>
                    <a:pt x="0" y="2208364"/>
                  </a:moveTo>
                  <a:lnTo>
                    <a:pt x="4236110" y="2208364"/>
                  </a:lnTo>
                </a:path>
                <a:path w="4236720" h="2208529">
                  <a:moveTo>
                    <a:pt x="0" y="2046820"/>
                  </a:moveTo>
                  <a:lnTo>
                    <a:pt x="4236110" y="2046820"/>
                  </a:lnTo>
                </a:path>
                <a:path w="4236720" h="2208529">
                  <a:moveTo>
                    <a:pt x="0" y="1930996"/>
                  </a:moveTo>
                  <a:lnTo>
                    <a:pt x="4236110" y="1930996"/>
                  </a:lnTo>
                </a:path>
                <a:path w="4236720" h="2208529">
                  <a:moveTo>
                    <a:pt x="0" y="1842604"/>
                  </a:moveTo>
                  <a:lnTo>
                    <a:pt x="4236110" y="1842604"/>
                  </a:lnTo>
                </a:path>
                <a:path w="4236720" h="2208529">
                  <a:moveTo>
                    <a:pt x="0" y="1769452"/>
                  </a:moveTo>
                  <a:lnTo>
                    <a:pt x="4236110" y="1769452"/>
                  </a:lnTo>
                </a:path>
                <a:path w="4236720" h="2208529">
                  <a:moveTo>
                    <a:pt x="0" y="1706968"/>
                  </a:moveTo>
                  <a:lnTo>
                    <a:pt x="4236110" y="1706968"/>
                  </a:lnTo>
                </a:path>
                <a:path w="4236720" h="2208529">
                  <a:moveTo>
                    <a:pt x="0" y="1653628"/>
                  </a:moveTo>
                  <a:lnTo>
                    <a:pt x="4236110" y="1653628"/>
                  </a:lnTo>
                </a:path>
                <a:path w="4236720" h="2208529">
                  <a:moveTo>
                    <a:pt x="0" y="1606384"/>
                  </a:moveTo>
                  <a:lnTo>
                    <a:pt x="4236110" y="1606384"/>
                  </a:lnTo>
                </a:path>
                <a:path w="4236720" h="2208529">
                  <a:moveTo>
                    <a:pt x="0" y="1565236"/>
                  </a:moveTo>
                  <a:lnTo>
                    <a:pt x="4236110" y="1565236"/>
                  </a:lnTo>
                </a:path>
                <a:path w="4236720" h="2208529">
                  <a:moveTo>
                    <a:pt x="0" y="1287868"/>
                  </a:moveTo>
                  <a:lnTo>
                    <a:pt x="4236110" y="1287868"/>
                  </a:lnTo>
                </a:path>
                <a:path w="4236720" h="2208529">
                  <a:moveTo>
                    <a:pt x="0" y="1124800"/>
                  </a:moveTo>
                  <a:lnTo>
                    <a:pt x="4236110" y="1124800"/>
                  </a:lnTo>
                </a:path>
                <a:path w="4236720" h="2208529">
                  <a:moveTo>
                    <a:pt x="0" y="1010500"/>
                  </a:moveTo>
                  <a:lnTo>
                    <a:pt x="4236110" y="1010500"/>
                  </a:lnTo>
                </a:path>
                <a:path w="4236720" h="2208529">
                  <a:moveTo>
                    <a:pt x="0" y="920584"/>
                  </a:moveTo>
                  <a:lnTo>
                    <a:pt x="4236110" y="920584"/>
                  </a:lnTo>
                </a:path>
                <a:path w="4236720" h="2208529">
                  <a:moveTo>
                    <a:pt x="0" y="847432"/>
                  </a:moveTo>
                  <a:lnTo>
                    <a:pt x="4236110" y="847432"/>
                  </a:lnTo>
                </a:path>
                <a:path w="4236720" h="2208529">
                  <a:moveTo>
                    <a:pt x="0" y="786472"/>
                  </a:moveTo>
                  <a:lnTo>
                    <a:pt x="4236110" y="786472"/>
                  </a:lnTo>
                </a:path>
                <a:path w="4236720" h="2208529">
                  <a:moveTo>
                    <a:pt x="0" y="733132"/>
                  </a:moveTo>
                  <a:lnTo>
                    <a:pt x="4236110" y="733132"/>
                  </a:lnTo>
                </a:path>
                <a:path w="4236720" h="2208529">
                  <a:moveTo>
                    <a:pt x="0" y="685888"/>
                  </a:moveTo>
                  <a:lnTo>
                    <a:pt x="4236110" y="685888"/>
                  </a:lnTo>
                </a:path>
                <a:path w="4236720" h="2208529">
                  <a:moveTo>
                    <a:pt x="0" y="643216"/>
                  </a:moveTo>
                  <a:lnTo>
                    <a:pt x="4236110" y="643216"/>
                  </a:lnTo>
                </a:path>
                <a:path w="4236720" h="2208529">
                  <a:moveTo>
                    <a:pt x="0" y="365848"/>
                  </a:moveTo>
                  <a:lnTo>
                    <a:pt x="4236110" y="365848"/>
                  </a:lnTo>
                </a:path>
                <a:path w="4236720" h="2208529">
                  <a:moveTo>
                    <a:pt x="0" y="204304"/>
                  </a:moveTo>
                  <a:lnTo>
                    <a:pt x="4236110" y="204304"/>
                  </a:lnTo>
                </a:path>
                <a:path w="4236720" h="2208529">
                  <a:moveTo>
                    <a:pt x="0" y="90004"/>
                  </a:moveTo>
                  <a:lnTo>
                    <a:pt x="4236110" y="90004"/>
                  </a:lnTo>
                </a:path>
                <a:path w="4236720" h="2208529">
                  <a:moveTo>
                    <a:pt x="0" y="0"/>
                  </a:moveTo>
                  <a:lnTo>
                    <a:pt x="4236110" y="0"/>
                  </a:lnTo>
                </a:path>
              </a:pathLst>
            </a:custGeom>
            <a:ln w="9525">
              <a:solidFill>
                <a:srgbClr val="EDEBE0"/>
              </a:solidFill>
            </a:ln>
          </p:spPr>
          <p:txBody>
            <a:bodyPr wrap="square" lIns="0" tIns="0" rIns="0" bIns="0" rtlCol="0"/>
            <a:lstStyle/>
            <a:p>
              <a:endParaRPr/>
            </a:p>
          </p:txBody>
        </p:sp>
        <p:sp>
          <p:nvSpPr>
            <p:cNvPr id="12" name="object 12"/>
            <p:cNvSpPr/>
            <p:nvPr/>
          </p:nvSpPr>
          <p:spPr>
            <a:xfrm>
              <a:off x="946404" y="3480724"/>
              <a:ext cx="4114800" cy="2486025"/>
            </a:xfrm>
            <a:custGeom>
              <a:avLst/>
              <a:gdLst/>
              <a:ahLst/>
              <a:cxnLst/>
              <a:rect l="l" t="t" r="r" b="b"/>
              <a:pathLst>
                <a:path w="4114800" h="2486025">
                  <a:moveTo>
                    <a:pt x="0" y="0"/>
                  </a:moveTo>
                  <a:lnTo>
                    <a:pt x="0" y="2485707"/>
                  </a:lnTo>
                </a:path>
                <a:path w="4114800" h="2486025">
                  <a:moveTo>
                    <a:pt x="120396" y="0"/>
                  </a:moveTo>
                  <a:lnTo>
                    <a:pt x="120396" y="2485707"/>
                  </a:lnTo>
                </a:path>
                <a:path w="4114800" h="2486025">
                  <a:moveTo>
                    <a:pt x="240792" y="0"/>
                  </a:moveTo>
                  <a:lnTo>
                    <a:pt x="240792" y="2485707"/>
                  </a:lnTo>
                </a:path>
                <a:path w="4114800" h="2486025">
                  <a:moveTo>
                    <a:pt x="362712" y="0"/>
                  </a:moveTo>
                  <a:lnTo>
                    <a:pt x="362712" y="2485707"/>
                  </a:lnTo>
                </a:path>
                <a:path w="4114800" h="2486025">
                  <a:moveTo>
                    <a:pt x="483108" y="0"/>
                  </a:moveTo>
                  <a:lnTo>
                    <a:pt x="483108" y="2485707"/>
                  </a:lnTo>
                </a:path>
                <a:path w="4114800" h="2486025">
                  <a:moveTo>
                    <a:pt x="605028" y="0"/>
                  </a:moveTo>
                  <a:lnTo>
                    <a:pt x="605028" y="2485707"/>
                  </a:lnTo>
                </a:path>
                <a:path w="4114800" h="2486025">
                  <a:moveTo>
                    <a:pt x="725424" y="0"/>
                  </a:moveTo>
                  <a:lnTo>
                    <a:pt x="725424" y="2485707"/>
                  </a:lnTo>
                </a:path>
                <a:path w="4114800" h="2486025">
                  <a:moveTo>
                    <a:pt x="845819" y="0"/>
                  </a:moveTo>
                  <a:lnTo>
                    <a:pt x="845819" y="2485707"/>
                  </a:lnTo>
                </a:path>
                <a:path w="4114800" h="2486025">
                  <a:moveTo>
                    <a:pt x="967740" y="0"/>
                  </a:moveTo>
                  <a:lnTo>
                    <a:pt x="967740" y="2485707"/>
                  </a:lnTo>
                </a:path>
                <a:path w="4114800" h="2486025">
                  <a:moveTo>
                    <a:pt x="1088136" y="0"/>
                  </a:moveTo>
                  <a:lnTo>
                    <a:pt x="1088136" y="2485707"/>
                  </a:lnTo>
                </a:path>
                <a:path w="4114800" h="2486025">
                  <a:moveTo>
                    <a:pt x="1210056" y="0"/>
                  </a:moveTo>
                  <a:lnTo>
                    <a:pt x="1210056" y="2485707"/>
                  </a:lnTo>
                </a:path>
                <a:path w="4114800" h="2486025">
                  <a:moveTo>
                    <a:pt x="1330452" y="0"/>
                  </a:moveTo>
                  <a:lnTo>
                    <a:pt x="1330452" y="2485707"/>
                  </a:lnTo>
                </a:path>
                <a:path w="4114800" h="2486025">
                  <a:moveTo>
                    <a:pt x="1452372" y="0"/>
                  </a:moveTo>
                  <a:lnTo>
                    <a:pt x="1452372" y="2485707"/>
                  </a:lnTo>
                </a:path>
                <a:path w="4114800" h="2486025">
                  <a:moveTo>
                    <a:pt x="1572768" y="0"/>
                  </a:moveTo>
                  <a:lnTo>
                    <a:pt x="1572768" y="2485707"/>
                  </a:lnTo>
                </a:path>
                <a:path w="4114800" h="2486025">
                  <a:moveTo>
                    <a:pt x="1693164" y="0"/>
                  </a:moveTo>
                  <a:lnTo>
                    <a:pt x="1693164" y="2485707"/>
                  </a:lnTo>
                </a:path>
                <a:path w="4114800" h="2486025">
                  <a:moveTo>
                    <a:pt x="1815083" y="0"/>
                  </a:moveTo>
                  <a:lnTo>
                    <a:pt x="1815083" y="2485707"/>
                  </a:lnTo>
                </a:path>
                <a:path w="4114800" h="2486025">
                  <a:moveTo>
                    <a:pt x="1935480" y="0"/>
                  </a:moveTo>
                  <a:lnTo>
                    <a:pt x="1935480" y="2485707"/>
                  </a:lnTo>
                </a:path>
                <a:path w="4114800" h="2486025">
                  <a:moveTo>
                    <a:pt x="2057400" y="0"/>
                  </a:moveTo>
                  <a:lnTo>
                    <a:pt x="2057400" y="2485707"/>
                  </a:lnTo>
                </a:path>
                <a:path w="4114800" h="2486025">
                  <a:moveTo>
                    <a:pt x="2177796" y="0"/>
                  </a:moveTo>
                  <a:lnTo>
                    <a:pt x="2177796" y="2485707"/>
                  </a:lnTo>
                </a:path>
                <a:path w="4114800" h="2486025">
                  <a:moveTo>
                    <a:pt x="2298192" y="0"/>
                  </a:moveTo>
                  <a:lnTo>
                    <a:pt x="2298192" y="2485707"/>
                  </a:lnTo>
                </a:path>
                <a:path w="4114800" h="2486025">
                  <a:moveTo>
                    <a:pt x="2420112" y="0"/>
                  </a:moveTo>
                  <a:lnTo>
                    <a:pt x="2420112" y="2485707"/>
                  </a:lnTo>
                </a:path>
                <a:path w="4114800" h="2486025">
                  <a:moveTo>
                    <a:pt x="2540508" y="0"/>
                  </a:moveTo>
                  <a:lnTo>
                    <a:pt x="2540508" y="2485707"/>
                  </a:lnTo>
                </a:path>
                <a:path w="4114800" h="2486025">
                  <a:moveTo>
                    <a:pt x="2662428" y="0"/>
                  </a:moveTo>
                  <a:lnTo>
                    <a:pt x="2662428" y="2485707"/>
                  </a:lnTo>
                </a:path>
                <a:path w="4114800" h="2486025">
                  <a:moveTo>
                    <a:pt x="2782824" y="0"/>
                  </a:moveTo>
                  <a:lnTo>
                    <a:pt x="2782824" y="2485707"/>
                  </a:lnTo>
                </a:path>
                <a:path w="4114800" h="2486025">
                  <a:moveTo>
                    <a:pt x="2904744" y="0"/>
                  </a:moveTo>
                  <a:lnTo>
                    <a:pt x="2904744" y="2485707"/>
                  </a:lnTo>
                </a:path>
                <a:path w="4114800" h="2486025">
                  <a:moveTo>
                    <a:pt x="3025140" y="0"/>
                  </a:moveTo>
                  <a:lnTo>
                    <a:pt x="3025140" y="2485707"/>
                  </a:lnTo>
                </a:path>
                <a:path w="4114800" h="2486025">
                  <a:moveTo>
                    <a:pt x="3145536" y="0"/>
                  </a:moveTo>
                  <a:lnTo>
                    <a:pt x="3145536" y="2485707"/>
                  </a:lnTo>
                </a:path>
                <a:path w="4114800" h="2486025">
                  <a:moveTo>
                    <a:pt x="3267455" y="0"/>
                  </a:moveTo>
                  <a:lnTo>
                    <a:pt x="3267455" y="2485707"/>
                  </a:lnTo>
                </a:path>
                <a:path w="4114800" h="2486025">
                  <a:moveTo>
                    <a:pt x="3387852" y="0"/>
                  </a:moveTo>
                  <a:lnTo>
                    <a:pt x="3387852" y="2485707"/>
                  </a:lnTo>
                </a:path>
                <a:path w="4114800" h="2486025">
                  <a:moveTo>
                    <a:pt x="3509772" y="0"/>
                  </a:moveTo>
                  <a:lnTo>
                    <a:pt x="3509772" y="2485707"/>
                  </a:lnTo>
                </a:path>
                <a:path w="4114800" h="2486025">
                  <a:moveTo>
                    <a:pt x="3630167" y="0"/>
                  </a:moveTo>
                  <a:lnTo>
                    <a:pt x="3630167" y="2485707"/>
                  </a:lnTo>
                </a:path>
                <a:path w="4114800" h="2486025">
                  <a:moveTo>
                    <a:pt x="3750564" y="0"/>
                  </a:moveTo>
                  <a:lnTo>
                    <a:pt x="3750564" y="2485707"/>
                  </a:lnTo>
                </a:path>
                <a:path w="4114800" h="2486025">
                  <a:moveTo>
                    <a:pt x="3872484" y="0"/>
                  </a:moveTo>
                  <a:lnTo>
                    <a:pt x="3872484" y="2485707"/>
                  </a:lnTo>
                </a:path>
                <a:path w="4114800" h="2486025">
                  <a:moveTo>
                    <a:pt x="3992879" y="0"/>
                  </a:moveTo>
                  <a:lnTo>
                    <a:pt x="3992879" y="2485707"/>
                  </a:lnTo>
                </a:path>
                <a:path w="4114800" h="2486025">
                  <a:moveTo>
                    <a:pt x="4114406" y="0"/>
                  </a:moveTo>
                  <a:lnTo>
                    <a:pt x="4114406" y="2485707"/>
                  </a:lnTo>
                </a:path>
              </a:pathLst>
            </a:custGeom>
            <a:ln w="9525">
              <a:solidFill>
                <a:srgbClr val="EDEBE0"/>
              </a:solidFill>
            </a:ln>
          </p:spPr>
          <p:txBody>
            <a:bodyPr wrap="square" lIns="0" tIns="0" rIns="0" bIns="0" rtlCol="0"/>
            <a:lstStyle/>
            <a:p>
              <a:endParaRPr/>
            </a:p>
          </p:txBody>
        </p:sp>
        <p:sp>
          <p:nvSpPr>
            <p:cNvPr id="13" name="object 13"/>
            <p:cNvSpPr/>
            <p:nvPr/>
          </p:nvSpPr>
          <p:spPr>
            <a:xfrm>
              <a:off x="824704" y="3480719"/>
              <a:ext cx="4236720" cy="2486025"/>
            </a:xfrm>
            <a:custGeom>
              <a:avLst/>
              <a:gdLst/>
              <a:ahLst/>
              <a:cxnLst/>
              <a:rect l="l" t="t" r="r" b="b"/>
              <a:pathLst>
                <a:path w="4236720" h="2486025">
                  <a:moveTo>
                    <a:pt x="0" y="2485707"/>
                  </a:moveTo>
                  <a:lnTo>
                    <a:pt x="0" y="0"/>
                  </a:lnTo>
                </a:path>
                <a:path w="4236720" h="2486025">
                  <a:moveTo>
                    <a:pt x="0" y="2485707"/>
                  </a:moveTo>
                  <a:lnTo>
                    <a:pt x="4236110" y="2485707"/>
                  </a:lnTo>
                </a:path>
              </a:pathLst>
            </a:custGeom>
            <a:ln w="9525">
              <a:solidFill>
                <a:srgbClr val="BEBEBE"/>
              </a:solidFill>
            </a:ln>
          </p:spPr>
          <p:txBody>
            <a:bodyPr wrap="square" lIns="0" tIns="0" rIns="0" bIns="0" rtlCol="0"/>
            <a:lstStyle/>
            <a:p>
              <a:endParaRPr/>
            </a:p>
          </p:txBody>
        </p:sp>
        <p:sp>
          <p:nvSpPr>
            <p:cNvPr id="14" name="object 14"/>
            <p:cNvSpPr/>
            <p:nvPr/>
          </p:nvSpPr>
          <p:spPr>
            <a:xfrm>
              <a:off x="4427080" y="4176890"/>
              <a:ext cx="57150" cy="304800"/>
            </a:xfrm>
            <a:custGeom>
              <a:avLst/>
              <a:gdLst/>
              <a:ahLst/>
              <a:cxnLst/>
              <a:rect l="l" t="t" r="r" b="b"/>
              <a:pathLst>
                <a:path w="57150" h="304800">
                  <a:moveTo>
                    <a:pt x="29095" y="123837"/>
                  </a:moveTo>
                  <a:lnTo>
                    <a:pt x="29095" y="304571"/>
                  </a:lnTo>
                </a:path>
                <a:path w="57150" h="304800">
                  <a:moveTo>
                    <a:pt x="29095" y="123837"/>
                  </a:moveTo>
                  <a:lnTo>
                    <a:pt x="29095" y="0"/>
                  </a:lnTo>
                </a:path>
                <a:path w="57150" h="304800">
                  <a:moveTo>
                    <a:pt x="0" y="304571"/>
                  </a:moveTo>
                  <a:lnTo>
                    <a:pt x="57149" y="304571"/>
                  </a:lnTo>
                </a:path>
                <a:path w="57150" h="304800">
                  <a:moveTo>
                    <a:pt x="0" y="0"/>
                  </a:moveTo>
                  <a:lnTo>
                    <a:pt x="57149" y="0"/>
                  </a:lnTo>
                </a:path>
              </a:pathLst>
            </a:custGeom>
            <a:ln w="12700">
              <a:solidFill>
                <a:srgbClr val="000000"/>
              </a:solidFill>
            </a:ln>
          </p:spPr>
          <p:txBody>
            <a:bodyPr wrap="square" lIns="0" tIns="0" rIns="0" bIns="0" rtlCol="0"/>
            <a:lstStyle/>
            <a:p>
              <a:endParaRPr/>
            </a:p>
          </p:txBody>
        </p:sp>
        <p:sp>
          <p:nvSpPr>
            <p:cNvPr id="15" name="object 15"/>
            <p:cNvSpPr/>
            <p:nvPr/>
          </p:nvSpPr>
          <p:spPr>
            <a:xfrm>
              <a:off x="3821925" y="4342942"/>
              <a:ext cx="57150" cy="352425"/>
            </a:xfrm>
            <a:custGeom>
              <a:avLst/>
              <a:gdLst/>
              <a:ahLst/>
              <a:cxnLst/>
              <a:rect l="l" t="t" r="r" b="b"/>
              <a:pathLst>
                <a:path w="57150" h="352425">
                  <a:moveTo>
                    <a:pt x="29222" y="139141"/>
                  </a:moveTo>
                  <a:lnTo>
                    <a:pt x="29222" y="352361"/>
                  </a:lnTo>
                </a:path>
                <a:path w="57150" h="352425">
                  <a:moveTo>
                    <a:pt x="29222" y="139141"/>
                  </a:moveTo>
                  <a:lnTo>
                    <a:pt x="29222" y="0"/>
                  </a:lnTo>
                </a:path>
                <a:path w="57150" h="352425">
                  <a:moveTo>
                    <a:pt x="0" y="352361"/>
                  </a:moveTo>
                  <a:lnTo>
                    <a:pt x="57149" y="352361"/>
                  </a:lnTo>
                </a:path>
                <a:path w="57150" h="352425">
                  <a:moveTo>
                    <a:pt x="0" y="0"/>
                  </a:moveTo>
                  <a:lnTo>
                    <a:pt x="57149" y="0"/>
                  </a:lnTo>
                </a:path>
              </a:pathLst>
            </a:custGeom>
            <a:ln w="12700">
              <a:solidFill>
                <a:srgbClr val="000000"/>
              </a:solidFill>
            </a:ln>
          </p:spPr>
          <p:txBody>
            <a:bodyPr wrap="square" lIns="0" tIns="0" rIns="0" bIns="0" rtlCol="0"/>
            <a:lstStyle/>
            <a:p>
              <a:endParaRPr/>
            </a:p>
          </p:txBody>
        </p:sp>
        <p:sp>
          <p:nvSpPr>
            <p:cNvPr id="16" name="object 16"/>
            <p:cNvSpPr/>
            <p:nvPr/>
          </p:nvSpPr>
          <p:spPr>
            <a:xfrm>
              <a:off x="3216770" y="4562119"/>
              <a:ext cx="57150" cy="328295"/>
            </a:xfrm>
            <a:custGeom>
              <a:avLst/>
              <a:gdLst/>
              <a:ahLst/>
              <a:cxnLst/>
              <a:rect l="l" t="t" r="r" b="b"/>
              <a:pathLst>
                <a:path w="57150" h="328295">
                  <a:moveTo>
                    <a:pt x="27825" y="131800"/>
                  </a:moveTo>
                  <a:lnTo>
                    <a:pt x="27825" y="327837"/>
                  </a:lnTo>
                </a:path>
                <a:path w="57150" h="328295">
                  <a:moveTo>
                    <a:pt x="27825" y="131800"/>
                  </a:moveTo>
                  <a:lnTo>
                    <a:pt x="27825" y="0"/>
                  </a:lnTo>
                </a:path>
                <a:path w="57150" h="328295">
                  <a:moveTo>
                    <a:pt x="0" y="327837"/>
                  </a:moveTo>
                  <a:lnTo>
                    <a:pt x="57150" y="327837"/>
                  </a:lnTo>
                </a:path>
                <a:path w="57150" h="328295">
                  <a:moveTo>
                    <a:pt x="0" y="0"/>
                  </a:moveTo>
                  <a:lnTo>
                    <a:pt x="57150" y="0"/>
                  </a:lnTo>
                </a:path>
              </a:pathLst>
            </a:custGeom>
            <a:ln w="12700">
              <a:solidFill>
                <a:srgbClr val="000000"/>
              </a:solidFill>
            </a:ln>
          </p:spPr>
          <p:txBody>
            <a:bodyPr wrap="square" lIns="0" tIns="0" rIns="0" bIns="0" rtlCol="0"/>
            <a:lstStyle/>
            <a:p>
              <a:endParaRPr/>
            </a:p>
          </p:txBody>
        </p:sp>
        <p:sp>
          <p:nvSpPr>
            <p:cNvPr id="17" name="object 17"/>
            <p:cNvSpPr/>
            <p:nvPr/>
          </p:nvSpPr>
          <p:spPr>
            <a:xfrm>
              <a:off x="2639568" y="4819802"/>
              <a:ext cx="0" cy="264795"/>
            </a:xfrm>
            <a:custGeom>
              <a:avLst/>
              <a:gdLst/>
              <a:ahLst/>
              <a:cxnLst/>
              <a:rect l="l" t="t" r="r" b="b"/>
              <a:pathLst>
                <a:path h="264795">
                  <a:moveTo>
                    <a:pt x="0" y="110337"/>
                  </a:moveTo>
                  <a:lnTo>
                    <a:pt x="0" y="264579"/>
                  </a:lnTo>
                </a:path>
                <a:path h="264795">
                  <a:moveTo>
                    <a:pt x="0" y="110337"/>
                  </a:moveTo>
                  <a:lnTo>
                    <a:pt x="0" y="0"/>
                  </a:lnTo>
                </a:path>
              </a:pathLst>
            </a:custGeom>
            <a:ln w="12700">
              <a:solidFill>
                <a:srgbClr val="000000"/>
              </a:solidFill>
            </a:ln>
          </p:spPr>
          <p:txBody>
            <a:bodyPr wrap="square" lIns="0" tIns="0" rIns="0" bIns="0" rtlCol="0"/>
            <a:lstStyle/>
            <a:p>
              <a:endParaRPr/>
            </a:p>
          </p:txBody>
        </p:sp>
        <p:sp>
          <p:nvSpPr>
            <p:cNvPr id="18" name="object 18"/>
            <p:cNvSpPr/>
            <p:nvPr/>
          </p:nvSpPr>
          <p:spPr>
            <a:xfrm>
              <a:off x="2611602" y="5078031"/>
              <a:ext cx="57150" cy="12700"/>
            </a:xfrm>
            <a:custGeom>
              <a:avLst/>
              <a:gdLst/>
              <a:ahLst/>
              <a:cxnLst/>
              <a:rect l="l" t="t" r="r" b="b"/>
              <a:pathLst>
                <a:path w="57150" h="12700">
                  <a:moveTo>
                    <a:pt x="0" y="12699"/>
                  </a:moveTo>
                  <a:lnTo>
                    <a:pt x="57149" y="12699"/>
                  </a:lnTo>
                  <a:lnTo>
                    <a:pt x="57149" y="0"/>
                  </a:lnTo>
                  <a:lnTo>
                    <a:pt x="0" y="0"/>
                  </a:lnTo>
                  <a:lnTo>
                    <a:pt x="0" y="12699"/>
                  </a:lnTo>
                  <a:close/>
                </a:path>
              </a:pathLst>
            </a:custGeom>
            <a:solidFill>
              <a:srgbClr val="000000"/>
            </a:solidFill>
          </p:spPr>
          <p:txBody>
            <a:bodyPr wrap="square" lIns="0" tIns="0" rIns="0" bIns="0" rtlCol="0"/>
            <a:lstStyle/>
            <a:p>
              <a:endParaRPr/>
            </a:p>
          </p:txBody>
        </p:sp>
        <p:sp>
          <p:nvSpPr>
            <p:cNvPr id="19" name="object 19"/>
            <p:cNvSpPr/>
            <p:nvPr/>
          </p:nvSpPr>
          <p:spPr>
            <a:xfrm>
              <a:off x="2611602" y="4819802"/>
              <a:ext cx="57150" cy="0"/>
            </a:xfrm>
            <a:custGeom>
              <a:avLst/>
              <a:gdLst/>
              <a:ahLst/>
              <a:cxnLst/>
              <a:rect l="l" t="t" r="r" b="b"/>
              <a:pathLst>
                <a:path w="57150">
                  <a:moveTo>
                    <a:pt x="0" y="0"/>
                  </a:moveTo>
                  <a:lnTo>
                    <a:pt x="57149" y="0"/>
                  </a:lnTo>
                </a:path>
              </a:pathLst>
            </a:custGeom>
            <a:ln w="12700">
              <a:solidFill>
                <a:srgbClr val="000000"/>
              </a:solidFill>
            </a:ln>
          </p:spPr>
          <p:txBody>
            <a:bodyPr wrap="square" lIns="0" tIns="0" rIns="0" bIns="0" rtlCol="0"/>
            <a:lstStyle/>
            <a:p>
              <a:endParaRPr/>
            </a:p>
          </p:txBody>
        </p:sp>
        <p:sp>
          <p:nvSpPr>
            <p:cNvPr id="20" name="object 20"/>
            <p:cNvSpPr/>
            <p:nvPr/>
          </p:nvSpPr>
          <p:spPr>
            <a:xfrm>
              <a:off x="4427080" y="4081068"/>
              <a:ext cx="57150" cy="587375"/>
            </a:xfrm>
            <a:custGeom>
              <a:avLst/>
              <a:gdLst/>
              <a:ahLst/>
              <a:cxnLst/>
              <a:rect l="l" t="t" r="r" b="b"/>
              <a:pathLst>
                <a:path w="57150" h="587375">
                  <a:moveTo>
                    <a:pt x="29095" y="193751"/>
                  </a:moveTo>
                  <a:lnTo>
                    <a:pt x="29095" y="586943"/>
                  </a:lnTo>
                </a:path>
                <a:path w="57150" h="587375">
                  <a:moveTo>
                    <a:pt x="29095" y="193751"/>
                  </a:moveTo>
                  <a:lnTo>
                    <a:pt x="29095" y="0"/>
                  </a:lnTo>
                </a:path>
                <a:path w="57150" h="587375">
                  <a:moveTo>
                    <a:pt x="0" y="586943"/>
                  </a:moveTo>
                  <a:lnTo>
                    <a:pt x="57149" y="586943"/>
                  </a:lnTo>
                </a:path>
                <a:path w="57150" h="587375">
                  <a:moveTo>
                    <a:pt x="0" y="0"/>
                  </a:moveTo>
                  <a:lnTo>
                    <a:pt x="57149" y="0"/>
                  </a:lnTo>
                </a:path>
              </a:pathLst>
            </a:custGeom>
            <a:ln w="12700">
              <a:solidFill>
                <a:srgbClr val="000000"/>
              </a:solidFill>
            </a:ln>
          </p:spPr>
          <p:txBody>
            <a:bodyPr wrap="square" lIns="0" tIns="0" rIns="0" bIns="0" rtlCol="0"/>
            <a:lstStyle/>
            <a:p>
              <a:endParaRPr/>
            </a:p>
          </p:txBody>
        </p:sp>
        <p:sp>
          <p:nvSpPr>
            <p:cNvPr id="21" name="object 21"/>
            <p:cNvSpPr/>
            <p:nvPr/>
          </p:nvSpPr>
          <p:spPr>
            <a:xfrm>
              <a:off x="3821925" y="4241393"/>
              <a:ext cx="57150" cy="610870"/>
            </a:xfrm>
            <a:custGeom>
              <a:avLst/>
              <a:gdLst/>
              <a:ahLst/>
              <a:cxnLst/>
              <a:rect l="l" t="t" r="r" b="b"/>
              <a:pathLst>
                <a:path w="57150" h="610870">
                  <a:moveTo>
                    <a:pt x="29222" y="198018"/>
                  </a:moveTo>
                  <a:lnTo>
                    <a:pt x="29222" y="610476"/>
                  </a:lnTo>
                </a:path>
                <a:path w="57150" h="610870">
                  <a:moveTo>
                    <a:pt x="29222" y="198018"/>
                  </a:moveTo>
                  <a:lnTo>
                    <a:pt x="29222" y="0"/>
                  </a:lnTo>
                </a:path>
                <a:path w="57150" h="610870">
                  <a:moveTo>
                    <a:pt x="0" y="610476"/>
                  </a:moveTo>
                  <a:lnTo>
                    <a:pt x="57149" y="610476"/>
                  </a:lnTo>
                </a:path>
                <a:path w="57150" h="610870">
                  <a:moveTo>
                    <a:pt x="0" y="0"/>
                  </a:moveTo>
                  <a:lnTo>
                    <a:pt x="57149" y="0"/>
                  </a:lnTo>
                </a:path>
              </a:pathLst>
            </a:custGeom>
            <a:ln w="12700">
              <a:solidFill>
                <a:srgbClr val="000000"/>
              </a:solidFill>
            </a:ln>
          </p:spPr>
          <p:txBody>
            <a:bodyPr wrap="square" lIns="0" tIns="0" rIns="0" bIns="0" rtlCol="0"/>
            <a:lstStyle/>
            <a:p>
              <a:endParaRPr/>
            </a:p>
          </p:txBody>
        </p:sp>
        <p:sp>
          <p:nvSpPr>
            <p:cNvPr id="22" name="object 22"/>
            <p:cNvSpPr/>
            <p:nvPr/>
          </p:nvSpPr>
          <p:spPr>
            <a:xfrm>
              <a:off x="3216770" y="4401718"/>
              <a:ext cx="57150" cy="599440"/>
            </a:xfrm>
            <a:custGeom>
              <a:avLst/>
              <a:gdLst/>
              <a:ahLst/>
              <a:cxnLst/>
              <a:rect l="l" t="t" r="r" b="b"/>
              <a:pathLst>
                <a:path w="57150" h="599439">
                  <a:moveTo>
                    <a:pt x="27825" y="196189"/>
                  </a:moveTo>
                  <a:lnTo>
                    <a:pt x="27825" y="599414"/>
                  </a:lnTo>
                </a:path>
                <a:path w="57150" h="599439">
                  <a:moveTo>
                    <a:pt x="27825" y="196189"/>
                  </a:moveTo>
                  <a:lnTo>
                    <a:pt x="27825" y="0"/>
                  </a:lnTo>
                </a:path>
                <a:path w="57150" h="599439">
                  <a:moveTo>
                    <a:pt x="0" y="599414"/>
                  </a:moveTo>
                  <a:lnTo>
                    <a:pt x="57150" y="599414"/>
                  </a:lnTo>
                </a:path>
                <a:path w="57150" h="599439">
                  <a:moveTo>
                    <a:pt x="0" y="0"/>
                  </a:moveTo>
                  <a:lnTo>
                    <a:pt x="57150" y="0"/>
                  </a:lnTo>
                </a:path>
              </a:pathLst>
            </a:custGeom>
            <a:ln w="12700">
              <a:solidFill>
                <a:srgbClr val="000000"/>
              </a:solidFill>
            </a:ln>
          </p:spPr>
          <p:txBody>
            <a:bodyPr wrap="square" lIns="0" tIns="0" rIns="0" bIns="0" rtlCol="0"/>
            <a:lstStyle/>
            <a:p>
              <a:endParaRPr/>
            </a:p>
          </p:txBody>
        </p:sp>
        <p:sp>
          <p:nvSpPr>
            <p:cNvPr id="23" name="object 23"/>
            <p:cNvSpPr/>
            <p:nvPr/>
          </p:nvSpPr>
          <p:spPr>
            <a:xfrm>
              <a:off x="2639568" y="4590554"/>
              <a:ext cx="0" cy="493395"/>
            </a:xfrm>
            <a:custGeom>
              <a:avLst/>
              <a:gdLst/>
              <a:ahLst/>
              <a:cxnLst/>
              <a:rect l="l" t="t" r="r" b="b"/>
              <a:pathLst>
                <a:path h="493395">
                  <a:moveTo>
                    <a:pt x="0" y="174993"/>
                  </a:moveTo>
                  <a:lnTo>
                    <a:pt x="0" y="493255"/>
                  </a:lnTo>
                </a:path>
                <a:path h="493395">
                  <a:moveTo>
                    <a:pt x="0" y="174993"/>
                  </a:moveTo>
                  <a:lnTo>
                    <a:pt x="0" y="0"/>
                  </a:lnTo>
                </a:path>
              </a:pathLst>
            </a:custGeom>
            <a:ln w="12700">
              <a:solidFill>
                <a:srgbClr val="000000"/>
              </a:solidFill>
            </a:ln>
          </p:spPr>
          <p:txBody>
            <a:bodyPr wrap="square" lIns="0" tIns="0" rIns="0" bIns="0" rtlCol="0"/>
            <a:lstStyle/>
            <a:p>
              <a:endParaRPr/>
            </a:p>
          </p:txBody>
        </p:sp>
        <p:sp>
          <p:nvSpPr>
            <p:cNvPr id="24" name="object 24"/>
            <p:cNvSpPr/>
            <p:nvPr/>
          </p:nvSpPr>
          <p:spPr>
            <a:xfrm>
              <a:off x="2611602" y="5077459"/>
              <a:ext cx="57150" cy="12700"/>
            </a:xfrm>
            <a:custGeom>
              <a:avLst/>
              <a:gdLst/>
              <a:ahLst/>
              <a:cxnLst/>
              <a:rect l="l" t="t" r="r" b="b"/>
              <a:pathLst>
                <a:path w="57150" h="12700">
                  <a:moveTo>
                    <a:pt x="0" y="12699"/>
                  </a:moveTo>
                  <a:lnTo>
                    <a:pt x="57149" y="12699"/>
                  </a:lnTo>
                  <a:lnTo>
                    <a:pt x="57149" y="0"/>
                  </a:lnTo>
                  <a:lnTo>
                    <a:pt x="0" y="0"/>
                  </a:lnTo>
                  <a:lnTo>
                    <a:pt x="0" y="12699"/>
                  </a:lnTo>
                  <a:close/>
                </a:path>
              </a:pathLst>
            </a:custGeom>
            <a:solidFill>
              <a:srgbClr val="000000"/>
            </a:solidFill>
          </p:spPr>
          <p:txBody>
            <a:bodyPr wrap="square" lIns="0" tIns="0" rIns="0" bIns="0" rtlCol="0"/>
            <a:lstStyle/>
            <a:p>
              <a:endParaRPr/>
            </a:p>
          </p:txBody>
        </p:sp>
        <p:sp>
          <p:nvSpPr>
            <p:cNvPr id="25" name="object 25"/>
            <p:cNvSpPr/>
            <p:nvPr/>
          </p:nvSpPr>
          <p:spPr>
            <a:xfrm>
              <a:off x="2611602" y="4590554"/>
              <a:ext cx="57150" cy="0"/>
            </a:xfrm>
            <a:custGeom>
              <a:avLst/>
              <a:gdLst/>
              <a:ahLst/>
              <a:cxnLst/>
              <a:rect l="l" t="t" r="r" b="b"/>
              <a:pathLst>
                <a:path w="57150">
                  <a:moveTo>
                    <a:pt x="0" y="0"/>
                  </a:moveTo>
                  <a:lnTo>
                    <a:pt x="57149" y="0"/>
                  </a:lnTo>
                </a:path>
              </a:pathLst>
            </a:custGeom>
            <a:ln w="12700">
              <a:solidFill>
                <a:srgbClr val="000000"/>
              </a:solidFill>
            </a:ln>
          </p:spPr>
          <p:txBody>
            <a:bodyPr wrap="square" lIns="0" tIns="0" rIns="0" bIns="0" rtlCol="0"/>
            <a:lstStyle/>
            <a:p>
              <a:endParaRPr/>
            </a:p>
          </p:txBody>
        </p:sp>
        <p:sp>
          <p:nvSpPr>
            <p:cNvPr id="26" name="object 26"/>
            <p:cNvSpPr/>
            <p:nvPr/>
          </p:nvSpPr>
          <p:spPr>
            <a:xfrm>
              <a:off x="3851147" y="4651768"/>
              <a:ext cx="0" cy="15240"/>
            </a:xfrm>
            <a:custGeom>
              <a:avLst/>
              <a:gdLst/>
              <a:ahLst/>
              <a:cxnLst/>
              <a:rect l="l" t="t" r="r" b="b"/>
              <a:pathLst>
                <a:path h="15239">
                  <a:moveTo>
                    <a:pt x="0" y="7099"/>
                  </a:moveTo>
                  <a:lnTo>
                    <a:pt x="0" y="14858"/>
                  </a:lnTo>
                </a:path>
                <a:path h="15239">
                  <a:moveTo>
                    <a:pt x="0" y="7099"/>
                  </a:moveTo>
                  <a:lnTo>
                    <a:pt x="0" y="0"/>
                  </a:lnTo>
                </a:path>
              </a:pathLst>
            </a:custGeom>
            <a:ln w="12700">
              <a:solidFill>
                <a:srgbClr val="000000"/>
              </a:solidFill>
            </a:ln>
          </p:spPr>
          <p:txBody>
            <a:bodyPr wrap="square" lIns="0" tIns="0" rIns="0" bIns="0" rtlCol="0"/>
            <a:lstStyle/>
            <a:p>
              <a:endParaRPr/>
            </a:p>
          </p:txBody>
        </p:sp>
        <p:sp>
          <p:nvSpPr>
            <p:cNvPr id="27" name="object 27"/>
            <p:cNvSpPr/>
            <p:nvPr/>
          </p:nvSpPr>
          <p:spPr>
            <a:xfrm>
              <a:off x="3821925" y="4645418"/>
              <a:ext cx="57150" cy="27940"/>
            </a:xfrm>
            <a:custGeom>
              <a:avLst/>
              <a:gdLst/>
              <a:ahLst/>
              <a:cxnLst/>
              <a:rect l="l" t="t" r="r" b="b"/>
              <a:pathLst>
                <a:path w="57150" h="27939">
                  <a:moveTo>
                    <a:pt x="57150" y="14859"/>
                  </a:moveTo>
                  <a:lnTo>
                    <a:pt x="0" y="14859"/>
                  </a:lnTo>
                  <a:lnTo>
                    <a:pt x="0" y="27559"/>
                  </a:lnTo>
                  <a:lnTo>
                    <a:pt x="57150" y="27559"/>
                  </a:lnTo>
                  <a:lnTo>
                    <a:pt x="57150" y="14859"/>
                  </a:lnTo>
                  <a:close/>
                </a:path>
                <a:path w="57150" h="27939">
                  <a:moveTo>
                    <a:pt x="57150" y="0"/>
                  </a:moveTo>
                  <a:lnTo>
                    <a:pt x="0" y="0"/>
                  </a:lnTo>
                  <a:lnTo>
                    <a:pt x="0" y="12700"/>
                  </a:lnTo>
                  <a:lnTo>
                    <a:pt x="57150" y="12700"/>
                  </a:lnTo>
                  <a:lnTo>
                    <a:pt x="57150" y="0"/>
                  </a:lnTo>
                  <a:close/>
                </a:path>
              </a:pathLst>
            </a:custGeom>
            <a:solidFill>
              <a:srgbClr val="000000"/>
            </a:solidFill>
          </p:spPr>
          <p:txBody>
            <a:bodyPr wrap="square" lIns="0" tIns="0" rIns="0" bIns="0" rtlCol="0"/>
            <a:lstStyle/>
            <a:p>
              <a:endParaRPr/>
            </a:p>
          </p:txBody>
        </p:sp>
        <p:sp>
          <p:nvSpPr>
            <p:cNvPr id="28" name="object 28"/>
            <p:cNvSpPr/>
            <p:nvPr/>
          </p:nvSpPr>
          <p:spPr>
            <a:xfrm>
              <a:off x="3244596" y="4882375"/>
              <a:ext cx="0" cy="13970"/>
            </a:xfrm>
            <a:custGeom>
              <a:avLst/>
              <a:gdLst/>
              <a:ahLst/>
              <a:cxnLst/>
              <a:rect l="l" t="t" r="r" b="b"/>
              <a:pathLst>
                <a:path h="13970">
                  <a:moveTo>
                    <a:pt x="0" y="6616"/>
                  </a:moveTo>
                  <a:lnTo>
                    <a:pt x="0" y="13512"/>
                  </a:lnTo>
                </a:path>
                <a:path h="13970">
                  <a:moveTo>
                    <a:pt x="0" y="6616"/>
                  </a:moveTo>
                  <a:lnTo>
                    <a:pt x="0" y="0"/>
                  </a:lnTo>
                </a:path>
              </a:pathLst>
            </a:custGeom>
            <a:ln w="12700">
              <a:solidFill>
                <a:srgbClr val="000000"/>
              </a:solidFill>
            </a:ln>
          </p:spPr>
          <p:txBody>
            <a:bodyPr wrap="square" lIns="0" tIns="0" rIns="0" bIns="0" rtlCol="0"/>
            <a:lstStyle/>
            <a:p>
              <a:endParaRPr/>
            </a:p>
          </p:txBody>
        </p:sp>
        <p:sp>
          <p:nvSpPr>
            <p:cNvPr id="29" name="object 29"/>
            <p:cNvSpPr/>
            <p:nvPr/>
          </p:nvSpPr>
          <p:spPr>
            <a:xfrm>
              <a:off x="3216770" y="4876025"/>
              <a:ext cx="57150" cy="26670"/>
            </a:xfrm>
            <a:custGeom>
              <a:avLst/>
              <a:gdLst/>
              <a:ahLst/>
              <a:cxnLst/>
              <a:rect l="l" t="t" r="r" b="b"/>
              <a:pathLst>
                <a:path w="57150" h="26670">
                  <a:moveTo>
                    <a:pt x="57150" y="13512"/>
                  </a:moveTo>
                  <a:lnTo>
                    <a:pt x="0" y="13512"/>
                  </a:lnTo>
                  <a:lnTo>
                    <a:pt x="0" y="26212"/>
                  </a:lnTo>
                  <a:lnTo>
                    <a:pt x="57150" y="26212"/>
                  </a:lnTo>
                  <a:lnTo>
                    <a:pt x="57150" y="13512"/>
                  </a:lnTo>
                  <a:close/>
                </a:path>
                <a:path w="57150" h="26670">
                  <a:moveTo>
                    <a:pt x="57150" y="0"/>
                  </a:moveTo>
                  <a:lnTo>
                    <a:pt x="0" y="0"/>
                  </a:lnTo>
                  <a:lnTo>
                    <a:pt x="0" y="12700"/>
                  </a:lnTo>
                  <a:lnTo>
                    <a:pt x="57150" y="12700"/>
                  </a:lnTo>
                  <a:lnTo>
                    <a:pt x="57150" y="0"/>
                  </a:lnTo>
                  <a:close/>
                </a:path>
              </a:pathLst>
            </a:custGeom>
            <a:solidFill>
              <a:srgbClr val="000000"/>
            </a:solidFill>
          </p:spPr>
          <p:txBody>
            <a:bodyPr wrap="square" lIns="0" tIns="0" rIns="0" bIns="0" rtlCol="0"/>
            <a:lstStyle/>
            <a:p>
              <a:endParaRPr/>
            </a:p>
          </p:txBody>
        </p:sp>
        <p:sp>
          <p:nvSpPr>
            <p:cNvPr id="30" name="object 30"/>
            <p:cNvSpPr/>
            <p:nvPr/>
          </p:nvSpPr>
          <p:spPr>
            <a:xfrm>
              <a:off x="2639568" y="4993017"/>
              <a:ext cx="0" cy="14604"/>
            </a:xfrm>
            <a:custGeom>
              <a:avLst/>
              <a:gdLst/>
              <a:ahLst/>
              <a:cxnLst/>
              <a:rect l="l" t="t" r="r" b="b"/>
              <a:pathLst>
                <a:path h="14604">
                  <a:moveTo>
                    <a:pt x="0" y="7226"/>
                  </a:moveTo>
                  <a:lnTo>
                    <a:pt x="0" y="14046"/>
                  </a:lnTo>
                </a:path>
                <a:path h="14604">
                  <a:moveTo>
                    <a:pt x="0" y="7226"/>
                  </a:moveTo>
                  <a:lnTo>
                    <a:pt x="0" y="0"/>
                  </a:lnTo>
                </a:path>
              </a:pathLst>
            </a:custGeom>
            <a:ln w="12700">
              <a:solidFill>
                <a:srgbClr val="000000"/>
              </a:solidFill>
            </a:ln>
          </p:spPr>
          <p:txBody>
            <a:bodyPr wrap="square" lIns="0" tIns="0" rIns="0" bIns="0" rtlCol="0"/>
            <a:lstStyle/>
            <a:p>
              <a:endParaRPr/>
            </a:p>
          </p:txBody>
        </p:sp>
        <p:sp>
          <p:nvSpPr>
            <p:cNvPr id="31" name="object 31"/>
            <p:cNvSpPr/>
            <p:nvPr/>
          </p:nvSpPr>
          <p:spPr>
            <a:xfrm>
              <a:off x="2611602" y="4986667"/>
              <a:ext cx="57150" cy="27305"/>
            </a:xfrm>
            <a:custGeom>
              <a:avLst/>
              <a:gdLst/>
              <a:ahLst/>
              <a:cxnLst/>
              <a:rect l="l" t="t" r="r" b="b"/>
              <a:pathLst>
                <a:path w="57150" h="27304">
                  <a:moveTo>
                    <a:pt x="57150" y="14046"/>
                  </a:moveTo>
                  <a:lnTo>
                    <a:pt x="0" y="14046"/>
                  </a:lnTo>
                  <a:lnTo>
                    <a:pt x="0" y="26746"/>
                  </a:lnTo>
                  <a:lnTo>
                    <a:pt x="57150" y="26746"/>
                  </a:lnTo>
                  <a:lnTo>
                    <a:pt x="57150" y="14046"/>
                  </a:lnTo>
                  <a:close/>
                </a:path>
                <a:path w="57150" h="27304">
                  <a:moveTo>
                    <a:pt x="57150" y="0"/>
                  </a:moveTo>
                  <a:lnTo>
                    <a:pt x="0" y="0"/>
                  </a:lnTo>
                  <a:lnTo>
                    <a:pt x="0" y="12700"/>
                  </a:lnTo>
                  <a:lnTo>
                    <a:pt x="57150" y="12700"/>
                  </a:lnTo>
                  <a:lnTo>
                    <a:pt x="57150" y="0"/>
                  </a:lnTo>
                  <a:close/>
                </a:path>
              </a:pathLst>
            </a:custGeom>
            <a:solidFill>
              <a:srgbClr val="000000"/>
            </a:solidFill>
          </p:spPr>
          <p:txBody>
            <a:bodyPr wrap="square" lIns="0" tIns="0" rIns="0" bIns="0" rtlCol="0"/>
            <a:lstStyle/>
            <a:p>
              <a:endParaRPr/>
            </a:p>
          </p:txBody>
        </p:sp>
        <p:sp>
          <p:nvSpPr>
            <p:cNvPr id="32" name="object 32"/>
            <p:cNvSpPr/>
            <p:nvPr/>
          </p:nvSpPr>
          <p:spPr>
            <a:xfrm>
              <a:off x="2034540" y="5214950"/>
              <a:ext cx="0" cy="13970"/>
            </a:xfrm>
            <a:custGeom>
              <a:avLst/>
              <a:gdLst/>
              <a:ahLst/>
              <a:cxnLst/>
              <a:rect l="l" t="t" r="r" b="b"/>
              <a:pathLst>
                <a:path h="13970">
                  <a:moveTo>
                    <a:pt x="0" y="6273"/>
                  </a:moveTo>
                  <a:lnTo>
                    <a:pt x="0" y="13804"/>
                  </a:lnTo>
                </a:path>
                <a:path h="13970">
                  <a:moveTo>
                    <a:pt x="0" y="6273"/>
                  </a:moveTo>
                  <a:lnTo>
                    <a:pt x="0" y="0"/>
                  </a:lnTo>
                </a:path>
              </a:pathLst>
            </a:custGeom>
            <a:ln w="12700">
              <a:solidFill>
                <a:srgbClr val="000000"/>
              </a:solidFill>
            </a:ln>
          </p:spPr>
          <p:txBody>
            <a:bodyPr wrap="square" lIns="0" tIns="0" rIns="0" bIns="0" rtlCol="0"/>
            <a:lstStyle/>
            <a:p>
              <a:endParaRPr/>
            </a:p>
          </p:txBody>
        </p:sp>
        <p:sp>
          <p:nvSpPr>
            <p:cNvPr id="33" name="object 33"/>
            <p:cNvSpPr/>
            <p:nvPr/>
          </p:nvSpPr>
          <p:spPr>
            <a:xfrm>
              <a:off x="2006447" y="5208599"/>
              <a:ext cx="57150" cy="26670"/>
            </a:xfrm>
            <a:custGeom>
              <a:avLst/>
              <a:gdLst/>
              <a:ahLst/>
              <a:cxnLst/>
              <a:rect l="l" t="t" r="r" b="b"/>
              <a:pathLst>
                <a:path w="57150" h="26670">
                  <a:moveTo>
                    <a:pt x="57150" y="13804"/>
                  </a:moveTo>
                  <a:lnTo>
                    <a:pt x="0" y="13804"/>
                  </a:lnTo>
                  <a:lnTo>
                    <a:pt x="0" y="26504"/>
                  </a:lnTo>
                  <a:lnTo>
                    <a:pt x="57150" y="26504"/>
                  </a:lnTo>
                  <a:lnTo>
                    <a:pt x="57150" y="13804"/>
                  </a:lnTo>
                  <a:close/>
                </a:path>
                <a:path w="57150" h="26670">
                  <a:moveTo>
                    <a:pt x="57150" y="0"/>
                  </a:moveTo>
                  <a:lnTo>
                    <a:pt x="0" y="0"/>
                  </a:lnTo>
                  <a:lnTo>
                    <a:pt x="0" y="12700"/>
                  </a:lnTo>
                  <a:lnTo>
                    <a:pt x="57150" y="12700"/>
                  </a:lnTo>
                  <a:lnTo>
                    <a:pt x="57150" y="0"/>
                  </a:lnTo>
                  <a:close/>
                </a:path>
              </a:pathLst>
            </a:custGeom>
            <a:solidFill>
              <a:srgbClr val="000000"/>
            </a:solidFill>
          </p:spPr>
          <p:txBody>
            <a:bodyPr wrap="square" lIns="0" tIns="0" rIns="0" bIns="0" rtlCol="0"/>
            <a:lstStyle/>
            <a:p>
              <a:endParaRPr/>
            </a:p>
          </p:txBody>
        </p:sp>
        <p:sp>
          <p:nvSpPr>
            <p:cNvPr id="34" name="object 34"/>
            <p:cNvSpPr/>
            <p:nvPr/>
          </p:nvSpPr>
          <p:spPr>
            <a:xfrm>
              <a:off x="1429512" y="5458612"/>
              <a:ext cx="0" cy="12700"/>
            </a:xfrm>
            <a:custGeom>
              <a:avLst/>
              <a:gdLst/>
              <a:ahLst/>
              <a:cxnLst/>
              <a:rect l="l" t="t" r="r" b="b"/>
              <a:pathLst>
                <a:path h="12700">
                  <a:moveTo>
                    <a:pt x="0" y="6451"/>
                  </a:moveTo>
                  <a:lnTo>
                    <a:pt x="0" y="12649"/>
                  </a:lnTo>
                </a:path>
                <a:path h="12700">
                  <a:moveTo>
                    <a:pt x="0" y="6451"/>
                  </a:moveTo>
                  <a:lnTo>
                    <a:pt x="0" y="0"/>
                  </a:lnTo>
                </a:path>
              </a:pathLst>
            </a:custGeom>
            <a:ln w="12700">
              <a:solidFill>
                <a:srgbClr val="000000"/>
              </a:solidFill>
            </a:ln>
          </p:spPr>
          <p:txBody>
            <a:bodyPr wrap="square" lIns="0" tIns="0" rIns="0" bIns="0" rtlCol="0"/>
            <a:lstStyle/>
            <a:p>
              <a:endParaRPr/>
            </a:p>
          </p:txBody>
        </p:sp>
        <p:sp>
          <p:nvSpPr>
            <p:cNvPr id="35" name="object 35"/>
            <p:cNvSpPr/>
            <p:nvPr/>
          </p:nvSpPr>
          <p:spPr>
            <a:xfrm>
              <a:off x="1401292" y="5452262"/>
              <a:ext cx="57150" cy="25400"/>
            </a:xfrm>
            <a:custGeom>
              <a:avLst/>
              <a:gdLst/>
              <a:ahLst/>
              <a:cxnLst/>
              <a:rect l="l" t="t" r="r" b="b"/>
              <a:pathLst>
                <a:path w="57150" h="25400">
                  <a:moveTo>
                    <a:pt x="57150" y="0"/>
                  </a:moveTo>
                  <a:lnTo>
                    <a:pt x="0" y="0"/>
                  </a:lnTo>
                  <a:lnTo>
                    <a:pt x="0" y="12649"/>
                  </a:lnTo>
                  <a:lnTo>
                    <a:pt x="0" y="25349"/>
                  </a:lnTo>
                  <a:lnTo>
                    <a:pt x="57150" y="25349"/>
                  </a:lnTo>
                  <a:lnTo>
                    <a:pt x="57150" y="12700"/>
                  </a:lnTo>
                  <a:lnTo>
                    <a:pt x="57150" y="0"/>
                  </a:lnTo>
                  <a:close/>
                </a:path>
              </a:pathLst>
            </a:custGeom>
            <a:solidFill>
              <a:srgbClr val="000000"/>
            </a:solidFill>
          </p:spPr>
          <p:txBody>
            <a:bodyPr wrap="square" lIns="0" tIns="0" rIns="0" bIns="0" rtlCol="0"/>
            <a:lstStyle/>
            <a:p>
              <a:endParaRPr/>
            </a:p>
          </p:txBody>
        </p:sp>
        <p:sp>
          <p:nvSpPr>
            <p:cNvPr id="36" name="object 36"/>
            <p:cNvSpPr/>
            <p:nvPr/>
          </p:nvSpPr>
          <p:spPr>
            <a:xfrm>
              <a:off x="4397583" y="4244438"/>
              <a:ext cx="114300" cy="114300"/>
            </a:xfrm>
            <a:custGeom>
              <a:avLst/>
              <a:gdLst/>
              <a:ahLst/>
              <a:cxnLst/>
              <a:rect l="l" t="t" r="r" b="b"/>
              <a:pathLst>
                <a:path w="114300" h="114300">
                  <a:moveTo>
                    <a:pt x="114300" y="114299"/>
                  </a:moveTo>
                  <a:lnTo>
                    <a:pt x="0" y="0"/>
                  </a:lnTo>
                </a:path>
                <a:path w="114300" h="114300">
                  <a:moveTo>
                    <a:pt x="0" y="114299"/>
                  </a:moveTo>
                  <a:lnTo>
                    <a:pt x="114300" y="0"/>
                  </a:lnTo>
                </a:path>
              </a:pathLst>
            </a:custGeom>
            <a:ln w="31750">
              <a:solidFill>
                <a:srgbClr val="4F81BC"/>
              </a:solidFill>
            </a:ln>
          </p:spPr>
          <p:txBody>
            <a:bodyPr wrap="square" lIns="0" tIns="0" rIns="0" bIns="0" rtlCol="0"/>
            <a:lstStyle/>
            <a:p>
              <a:endParaRPr/>
            </a:p>
          </p:txBody>
        </p:sp>
        <p:sp>
          <p:nvSpPr>
            <p:cNvPr id="37" name="object 37"/>
            <p:cNvSpPr/>
            <p:nvPr/>
          </p:nvSpPr>
          <p:spPr>
            <a:xfrm>
              <a:off x="3792555" y="4424270"/>
              <a:ext cx="114300" cy="114300"/>
            </a:xfrm>
            <a:custGeom>
              <a:avLst/>
              <a:gdLst/>
              <a:ahLst/>
              <a:cxnLst/>
              <a:rect l="l" t="t" r="r" b="b"/>
              <a:pathLst>
                <a:path w="114300" h="114300">
                  <a:moveTo>
                    <a:pt x="114300" y="114300"/>
                  </a:moveTo>
                  <a:lnTo>
                    <a:pt x="0" y="0"/>
                  </a:lnTo>
                </a:path>
                <a:path w="114300" h="114300">
                  <a:moveTo>
                    <a:pt x="0" y="114300"/>
                  </a:moveTo>
                  <a:lnTo>
                    <a:pt x="114300" y="0"/>
                  </a:lnTo>
                </a:path>
              </a:pathLst>
            </a:custGeom>
            <a:ln w="31750">
              <a:solidFill>
                <a:srgbClr val="4F81BC"/>
              </a:solidFill>
            </a:ln>
          </p:spPr>
          <p:txBody>
            <a:bodyPr wrap="square" lIns="0" tIns="0" rIns="0" bIns="0" rtlCol="0"/>
            <a:lstStyle/>
            <a:p>
              <a:endParaRPr/>
            </a:p>
          </p:txBody>
        </p:sp>
        <p:sp>
          <p:nvSpPr>
            <p:cNvPr id="38" name="object 38"/>
            <p:cNvSpPr/>
            <p:nvPr/>
          </p:nvSpPr>
          <p:spPr>
            <a:xfrm>
              <a:off x="3187528" y="4636106"/>
              <a:ext cx="114300" cy="114300"/>
            </a:xfrm>
            <a:custGeom>
              <a:avLst/>
              <a:gdLst/>
              <a:ahLst/>
              <a:cxnLst/>
              <a:rect l="l" t="t" r="r" b="b"/>
              <a:pathLst>
                <a:path w="114300" h="114300">
                  <a:moveTo>
                    <a:pt x="114300" y="114300"/>
                  </a:moveTo>
                  <a:lnTo>
                    <a:pt x="0" y="0"/>
                  </a:lnTo>
                </a:path>
                <a:path w="114300" h="114300">
                  <a:moveTo>
                    <a:pt x="0" y="114300"/>
                  </a:moveTo>
                  <a:lnTo>
                    <a:pt x="114300" y="0"/>
                  </a:lnTo>
                </a:path>
              </a:pathLst>
            </a:custGeom>
            <a:ln w="31750">
              <a:solidFill>
                <a:srgbClr val="4F81BC"/>
              </a:solidFill>
            </a:ln>
          </p:spPr>
          <p:txBody>
            <a:bodyPr wrap="square" lIns="0" tIns="0" rIns="0" bIns="0" rtlCol="0"/>
            <a:lstStyle/>
            <a:p>
              <a:endParaRPr/>
            </a:p>
          </p:txBody>
        </p:sp>
        <p:sp>
          <p:nvSpPr>
            <p:cNvPr id="39" name="object 39"/>
            <p:cNvSpPr/>
            <p:nvPr/>
          </p:nvSpPr>
          <p:spPr>
            <a:xfrm>
              <a:off x="2582500" y="4873850"/>
              <a:ext cx="114300" cy="114300"/>
            </a:xfrm>
            <a:custGeom>
              <a:avLst/>
              <a:gdLst/>
              <a:ahLst/>
              <a:cxnLst/>
              <a:rect l="l" t="t" r="r" b="b"/>
              <a:pathLst>
                <a:path w="114300" h="114300">
                  <a:moveTo>
                    <a:pt x="114300" y="114300"/>
                  </a:moveTo>
                  <a:lnTo>
                    <a:pt x="0" y="0"/>
                  </a:lnTo>
                </a:path>
                <a:path w="114300" h="114300">
                  <a:moveTo>
                    <a:pt x="0" y="114300"/>
                  </a:moveTo>
                  <a:lnTo>
                    <a:pt x="114300" y="0"/>
                  </a:lnTo>
                </a:path>
              </a:pathLst>
            </a:custGeom>
            <a:ln w="31750">
              <a:solidFill>
                <a:srgbClr val="4F81BC"/>
              </a:solidFill>
            </a:ln>
          </p:spPr>
          <p:txBody>
            <a:bodyPr wrap="square" lIns="0" tIns="0" rIns="0" bIns="0" rtlCol="0"/>
            <a:lstStyle/>
            <a:p>
              <a:endParaRPr/>
            </a:p>
          </p:txBody>
        </p:sp>
        <p:sp>
          <p:nvSpPr>
            <p:cNvPr id="40" name="object 40"/>
            <p:cNvSpPr/>
            <p:nvPr/>
          </p:nvSpPr>
          <p:spPr>
            <a:xfrm>
              <a:off x="4397583" y="4218530"/>
              <a:ext cx="114300" cy="114300"/>
            </a:xfrm>
            <a:custGeom>
              <a:avLst/>
              <a:gdLst/>
              <a:ahLst/>
              <a:cxnLst/>
              <a:rect l="l" t="t" r="r" b="b"/>
              <a:pathLst>
                <a:path w="114300" h="114300">
                  <a:moveTo>
                    <a:pt x="57150" y="57150"/>
                  </a:moveTo>
                  <a:lnTo>
                    <a:pt x="0" y="114300"/>
                  </a:lnTo>
                  <a:lnTo>
                    <a:pt x="114300" y="114300"/>
                  </a:lnTo>
                  <a:lnTo>
                    <a:pt x="57150" y="57150"/>
                  </a:lnTo>
                  <a:close/>
                </a:path>
                <a:path w="114300" h="114300">
                  <a:moveTo>
                    <a:pt x="114300" y="0"/>
                  </a:moveTo>
                  <a:lnTo>
                    <a:pt x="0" y="0"/>
                  </a:lnTo>
                  <a:lnTo>
                    <a:pt x="57150" y="57150"/>
                  </a:lnTo>
                  <a:lnTo>
                    <a:pt x="114300" y="0"/>
                  </a:lnTo>
                  <a:close/>
                </a:path>
              </a:pathLst>
            </a:custGeom>
            <a:solidFill>
              <a:srgbClr val="9BBA58"/>
            </a:solidFill>
          </p:spPr>
          <p:txBody>
            <a:bodyPr wrap="square" lIns="0" tIns="0" rIns="0" bIns="0" rtlCol="0"/>
            <a:lstStyle/>
            <a:p>
              <a:endParaRPr/>
            </a:p>
          </p:txBody>
        </p:sp>
        <p:sp>
          <p:nvSpPr>
            <p:cNvPr id="41" name="object 41"/>
            <p:cNvSpPr/>
            <p:nvPr/>
          </p:nvSpPr>
          <p:spPr>
            <a:xfrm>
              <a:off x="4397583" y="4218530"/>
              <a:ext cx="114300" cy="114300"/>
            </a:xfrm>
            <a:custGeom>
              <a:avLst/>
              <a:gdLst/>
              <a:ahLst/>
              <a:cxnLst/>
              <a:rect l="l" t="t" r="r" b="b"/>
              <a:pathLst>
                <a:path w="114300" h="114300">
                  <a:moveTo>
                    <a:pt x="114300" y="114300"/>
                  </a:moveTo>
                  <a:lnTo>
                    <a:pt x="0" y="0"/>
                  </a:lnTo>
                </a:path>
                <a:path w="114300" h="114300">
                  <a:moveTo>
                    <a:pt x="0" y="114300"/>
                  </a:moveTo>
                  <a:lnTo>
                    <a:pt x="114300" y="0"/>
                  </a:lnTo>
                </a:path>
              </a:pathLst>
            </a:custGeom>
            <a:ln w="31750">
              <a:solidFill>
                <a:srgbClr val="C00000"/>
              </a:solidFill>
            </a:ln>
          </p:spPr>
          <p:txBody>
            <a:bodyPr wrap="square" lIns="0" tIns="0" rIns="0" bIns="0" rtlCol="0"/>
            <a:lstStyle/>
            <a:p>
              <a:endParaRPr/>
            </a:p>
          </p:txBody>
        </p:sp>
        <p:sp>
          <p:nvSpPr>
            <p:cNvPr id="42" name="object 42"/>
            <p:cNvSpPr/>
            <p:nvPr/>
          </p:nvSpPr>
          <p:spPr>
            <a:xfrm>
              <a:off x="3792555" y="4383122"/>
              <a:ext cx="114300" cy="114300"/>
            </a:xfrm>
            <a:custGeom>
              <a:avLst/>
              <a:gdLst/>
              <a:ahLst/>
              <a:cxnLst/>
              <a:rect l="l" t="t" r="r" b="b"/>
              <a:pathLst>
                <a:path w="114300" h="114300">
                  <a:moveTo>
                    <a:pt x="57150" y="57150"/>
                  </a:moveTo>
                  <a:lnTo>
                    <a:pt x="0" y="114300"/>
                  </a:lnTo>
                  <a:lnTo>
                    <a:pt x="114300" y="114300"/>
                  </a:lnTo>
                  <a:lnTo>
                    <a:pt x="57150" y="57150"/>
                  </a:lnTo>
                  <a:close/>
                </a:path>
                <a:path w="114300" h="114300">
                  <a:moveTo>
                    <a:pt x="114300" y="0"/>
                  </a:moveTo>
                  <a:lnTo>
                    <a:pt x="0" y="0"/>
                  </a:lnTo>
                  <a:lnTo>
                    <a:pt x="57150" y="57150"/>
                  </a:lnTo>
                  <a:lnTo>
                    <a:pt x="114300" y="0"/>
                  </a:lnTo>
                  <a:close/>
                </a:path>
              </a:pathLst>
            </a:custGeom>
            <a:solidFill>
              <a:srgbClr val="9BBA58"/>
            </a:solidFill>
          </p:spPr>
          <p:txBody>
            <a:bodyPr wrap="square" lIns="0" tIns="0" rIns="0" bIns="0" rtlCol="0"/>
            <a:lstStyle/>
            <a:p>
              <a:endParaRPr/>
            </a:p>
          </p:txBody>
        </p:sp>
        <p:sp>
          <p:nvSpPr>
            <p:cNvPr id="43" name="object 43"/>
            <p:cNvSpPr/>
            <p:nvPr/>
          </p:nvSpPr>
          <p:spPr>
            <a:xfrm>
              <a:off x="3792555" y="4383122"/>
              <a:ext cx="114300" cy="114300"/>
            </a:xfrm>
            <a:custGeom>
              <a:avLst/>
              <a:gdLst/>
              <a:ahLst/>
              <a:cxnLst/>
              <a:rect l="l" t="t" r="r" b="b"/>
              <a:pathLst>
                <a:path w="114300" h="114300">
                  <a:moveTo>
                    <a:pt x="114300" y="114300"/>
                  </a:moveTo>
                  <a:lnTo>
                    <a:pt x="0" y="0"/>
                  </a:lnTo>
                </a:path>
                <a:path w="114300" h="114300">
                  <a:moveTo>
                    <a:pt x="0" y="114300"/>
                  </a:moveTo>
                  <a:lnTo>
                    <a:pt x="114300" y="0"/>
                  </a:lnTo>
                </a:path>
              </a:pathLst>
            </a:custGeom>
            <a:ln w="31750">
              <a:solidFill>
                <a:srgbClr val="C00000"/>
              </a:solidFill>
            </a:ln>
          </p:spPr>
          <p:txBody>
            <a:bodyPr wrap="square" lIns="0" tIns="0" rIns="0" bIns="0" rtlCol="0"/>
            <a:lstStyle/>
            <a:p>
              <a:endParaRPr/>
            </a:p>
          </p:txBody>
        </p:sp>
        <p:sp>
          <p:nvSpPr>
            <p:cNvPr id="44" name="object 44"/>
            <p:cNvSpPr/>
            <p:nvPr/>
          </p:nvSpPr>
          <p:spPr>
            <a:xfrm>
              <a:off x="3187528" y="4541618"/>
              <a:ext cx="114300" cy="114300"/>
            </a:xfrm>
            <a:custGeom>
              <a:avLst/>
              <a:gdLst/>
              <a:ahLst/>
              <a:cxnLst/>
              <a:rect l="l" t="t" r="r" b="b"/>
              <a:pathLst>
                <a:path w="114300" h="114300">
                  <a:moveTo>
                    <a:pt x="57150" y="57150"/>
                  </a:moveTo>
                  <a:lnTo>
                    <a:pt x="0" y="114300"/>
                  </a:lnTo>
                  <a:lnTo>
                    <a:pt x="114300" y="114300"/>
                  </a:lnTo>
                  <a:lnTo>
                    <a:pt x="57150" y="57150"/>
                  </a:lnTo>
                  <a:close/>
                </a:path>
                <a:path w="114300" h="114300">
                  <a:moveTo>
                    <a:pt x="114300" y="0"/>
                  </a:moveTo>
                  <a:lnTo>
                    <a:pt x="0" y="0"/>
                  </a:lnTo>
                  <a:lnTo>
                    <a:pt x="57150" y="57150"/>
                  </a:lnTo>
                  <a:lnTo>
                    <a:pt x="114300" y="0"/>
                  </a:lnTo>
                  <a:close/>
                </a:path>
              </a:pathLst>
            </a:custGeom>
            <a:solidFill>
              <a:srgbClr val="9BBA58"/>
            </a:solidFill>
          </p:spPr>
          <p:txBody>
            <a:bodyPr wrap="square" lIns="0" tIns="0" rIns="0" bIns="0" rtlCol="0"/>
            <a:lstStyle/>
            <a:p>
              <a:endParaRPr/>
            </a:p>
          </p:txBody>
        </p:sp>
        <p:sp>
          <p:nvSpPr>
            <p:cNvPr id="45" name="object 45"/>
            <p:cNvSpPr/>
            <p:nvPr/>
          </p:nvSpPr>
          <p:spPr>
            <a:xfrm>
              <a:off x="3187528" y="4541618"/>
              <a:ext cx="114300" cy="114300"/>
            </a:xfrm>
            <a:custGeom>
              <a:avLst/>
              <a:gdLst/>
              <a:ahLst/>
              <a:cxnLst/>
              <a:rect l="l" t="t" r="r" b="b"/>
              <a:pathLst>
                <a:path w="114300" h="114300">
                  <a:moveTo>
                    <a:pt x="114300" y="114300"/>
                  </a:moveTo>
                  <a:lnTo>
                    <a:pt x="0" y="0"/>
                  </a:lnTo>
                </a:path>
                <a:path w="114300" h="114300">
                  <a:moveTo>
                    <a:pt x="0" y="114300"/>
                  </a:moveTo>
                  <a:lnTo>
                    <a:pt x="114300" y="0"/>
                  </a:lnTo>
                </a:path>
              </a:pathLst>
            </a:custGeom>
            <a:ln w="31750">
              <a:solidFill>
                <a:srgbClr val="C00000"/>
              </a:solidFill>
            </a:ln>
          </p:spPr>
          <p:txBody>
            <a:bodyPr wrap="square" lIns="0" tIns="0" rIns="0" bIns="0" rtlCol="0"/>
            <a:lstStyle/>
            <a:p>
              <a:endParaRPr/>
            </a:p>
          </p:txBody>
        </p:sp>
        <p:sp>
          <p:nvSpPr>
            <p:cNvPr id="46" name="object 46"/>
            <p:cNvSpPr/>
            <p:nvPr/>
          </p:nvSpPr>
          <p:spPr>
            <a:xfrm>
              <a:off x="2582500" y="4707734"/>
              <a:ext cx="114300" cy="114300"/>
            </a:xfrm>
            <a:custGeom>
              <a:avLst/>
              <a:gdLst/>
              <a:ahLst/>
              <a:cxnLst/>
              <a:rect l="l" t="t" r="r" b="b"/>
              <a:pathLst>
                <a:path w="114300" h="114300">
                  <a:moveTo>
                    <a:pt x="57150" y="57149"/>
                  </a:moveTo>
                  <a:lnTo>
                    <a:pt x="0" y="114299"/>
                  </a:lnTo>
                  <a:lnTo>
                    <a:pt x="114300" y="114299"/>
                  </a:lnTo>
                  <a:lnTo>
                    <a:pt x="57150" y="57149"/>
                  </a:lnTo>
                  <a:close/>
                </a:path>
                <a:path w="114300" h="114300">
                  <a:moveTo>
                    <a:pt x="114300" y="0"/>
                  </a:moveTo>
                  <a:lnTo>
                    <a:pt x="0" y="0"/>
                  </a:lnTo>
                  <a:lnTo>
                    <a:pt x="57150" y="57149"/>
                  </a:lnTo>
                  <a:lnTo>
                    <a:pt x="114300" y="0"/>
                  </a:lnTo>
                  <a:close/>
                </a:path>
              </a:pathLst>
            </a:custGeom>
            <a:solidFill>
              <a:srgbClr val="9BBA58"/>
            </a:solidFill>
          </p:spPr>
          <p:txBody>
            <a:bodyPr wrap="square" lIns="0" tIns="0" rIns="0" bIns="0" rtlCol="0"/>
            <a:lstStyle/>
            <a:p>
              <a:endParaRPr/>
            </a:p>
          </p:txBody>
        </p:sp>
        <p:sp>
          <p:nvSpPr>
            <p:cNvPr id="47" name="object 47"/>
            <p:cNvSpPr/>
            <p:nvPr/>
          </p:nvSpPr>
          <p:spPr>
            <a:xfrm>
              <a:off x="2582499" y="4707734"/>
              <a:ext cx="114300" cy="114300"/>
            </a:xfrm>
            <a:custGeom>
              <a:avLst/>
              <a:gdLst/>
              <a:ahLst/>
              <a:cxnLst/>
              <a:rect l="l" t="t" r="r" b="b"/>
              <a:pathLst>
                <a:path w="114300" h="114300">
                  <a:moveTo>
                    <a:pt x="114300" y="114299"/>
                  </a:moveTo>
                  <a:lnTo>
                    <a:pt x="0" y="0"/>
                  </a:lnTo>
                </a:path>
                <a:path w="114300" h="114300">
                  <a:moveTo>
                    <a:pt x="0" y="114299"/>
                  </a:moveTo>
                  <a:lnTo>
                    <a:pt x="114300" y="0"/>
                  </a:lnTo>
                </a:path>
              </a:pathLst>
            </a:custGeom>
            <a:ln w="31750">
              <a:solidFill>
                <a:srgbClr val="C00000"/>
              </a:solidFill>
            </a:ln>
          </p:spPr>
          <p:txBody>
            <a:bodyPr wrap="square" lIns="0" tIns="0" rIns="0" bIns="0" rtlCol="0"/>
            <a:lstStyle/>
            <a:p>
              <a:endParaRPr/>
            </a:p>
          </p:txBody>
        </p:sp>
        <p:sp>
          <p:nvSpPr>
            <p:cNvPr id="48" name="object 48"/>
            <p:cNvSpPr/>
            <p:nvPr/>
          </p:nvSpPr>
          <p:spPr>
            <a:xfrm>
              <a:off x="3792555" y="4602578"/>
              <a:ext cx="114300" cy="114300"/>
            </a:xfrm>
            <a:custGeom>
              <a:avLst/>
              <a:gdLst/>
              <a:ahLst/>
              <a:cxnLst/>
              <a:rect l="l" t="t" r="r" b="b"/>
              <a:pathLst>
                <a:path w="114300" h="114300">
                  <a:moveTo>
                    <a:pt x="57150" y="57150"/>
                  </a:moveTo>
                  <a:lnTo>
                    <a:pt x="0" y="114300"/>
                  </a:lnTo>
                  <a:lnTo>
                    <a:pt x="114300" y="114300"/>
                  </a:lnTo>
                  <a:lnTo>
                    <a:pt x="57150" y="57150"/>
                  </a:lnTo>
                  <a:close/>
                </a:path>
                <a:path w="114300" h="114300">
                  <a:moveTo>
                    <a:pt x="114300" y="0"/>
                  </a:moveTo>
                  <a:lnTo>
                    <a:pt x="0" y="0"/>
                  </a:lnTo>
                  <a:lnTo>
                    <a:pt x="57150" y="57150"/>
                  </a:lnTo>
                  <a:lnTo>
                    <a:pt x="114300" y="0"/>
                  </a:lnTo>
                  <a:close/>
                </a:path>
              </a:pathLst>
            </a:custGeom>
            <a:solidFill>
              <a:srgbClr val="8063A1"/>
            </a:solidFill>
          </p:spPr>
          <p:txBody>
            <a:bodyPr wrap="square" lIns="0" tIns="0" rIns="0" bIns="0" rtlCol="0"/>
            <a:lstStyle/>
            <a:p>
              <a:endParaRPr/>
            </a:p>
          </p:txBody>
        </p:sp>
        <p:sp>
          <p:nvSpPr>
            <p:cNvPr id="49" name="object 49"/>
            <p:cNvSpPr/>
            <p:nvPr/>
          </p:nvSpPr>
          <p:spPr>
            <a:xfrm>
              <a:off x="3792555" y="4602578"/>
              <a:ext cx="114300" cy="114300"/>
            </a:xfrm>
            <a:custGeom>
              <a:avLst/>
              <a:gdLst/>
              <a:ahLst/>
              <a:cxnLst/>
              <a:rect l="l" t="t" r="r" b="b"/>
              <a:pathLst>
                <a:path w="114300" h="114300">
                  <a:moveTo>
                    <a:pt x="114300" y="114300"/>
                  </a:moveTo>
                  <a:lnTo>
                    <a:pt x="0" y="0"/>
                  </a:lnTo>
                </a:path>
                <a:path w="114300" h="114300">
                  <a:moveTo>
                    <a:pt x="0" y="114300"/>
                  </a:moveTo>
                  <a:lnTo>
                    <a:pt x="114300" y="0"/>
                  </a:lnTo>
                </a:path>
              </a:pathLst>
            </a:custGeom>
            <a:ln w="31750">
              <a:solidFill>
                <a:srgbClr val="9BBA58"/>
              </a:solidFill>
            </a:ln>
          </p:spPr>
          <p:txBody>
            <a:bodyPr wrap="square" lIns="0" tIns="0" rIns="0" bIns="0" rtlCol="0"/>
            <a:lstStyle/>
            <a:p>
              <a:endParaRPr/>
            </a:p>
          </p:txBody>
        </p:sp>
        <p:sp>
          <p:nvSpPr>
            <p:cNvPr id="50" name="object 50"/>
            <p:cNvSpPr/>
            <p:nvPr/>
          </p:nvSpPr>
          <p:spPr>
            <a:xfrm>
              <a:off x="3187528" y="4832702"/>
              <a:ext cx="114300" cy="114300"/>
            </a:xfrm>
            <a:custGeom>
              <a:avLst/>
              <a:gdLst/>
              <a:ahLst/>
              <a:cxnLst/>
              <a:rect l="l" t="t" r="r" b="b"/>
              <a:pathLst>
                <a:path w="114300" h="114300">
                  <a:moveTo>
                    <a:pt x="57150" y="57150"/>
                  </a:moveTo>
                  <a:lnTo>
                    <a:pt x="0" y="114300"/>
                  </a:lnTo>
                  <a:lnTo>
                    <a:pt x="114300" y="114300"/>
                  </a:lnTo>
                  <a:lnTo>
                    <a:pt x="57150" y="57150"/>
                  </a:lnTo>
                  <a:close/>
                </a:path>
                <a:path w="114300" h="114300">
                  <a:moveTo>
                    <a:pt x="114300" y="0"/>
                  </a:moveTo>
                  <a:lnTo>
                    <a:pt x="0" y="0"/>
                  </a:lnTo>
                  <a:lnTo>
                    <a:pt x="57150" y="57150"/>
                  </a:lnTo>
                  <a:lnTo>
                    <a:pt x="114300" y="0"/>
                  </a:lnTo>
                  <a:close/>
                </a:path>
              </a:pathLst>
            </a:custGeom>
            <a:solidFill>
              <a:srgbClr val="8063A1"/>
            </a:solidFill>
          </p:spPr>
          <p:txBody>
            <a:bodyPr wrap="square" lIns="0" tIns="0" rIns="0" bIns="0" rtlCol="0"/>
            <a:lstStyle/>
            <a:p>
              <a:endParaRPr/>
            </a:p>
          </p:txBody>
        </p:sp>
        <p:sp>
          <p:nvSpPr>
            <p:cNvPr id="51" name="object 51"/>
            <p:cNvSpPr/>
            <p:nvPr/>
          </p:nvSpPr>
          <p:spPr>
            <a:xfrm>
              <a:off x="3187528" y="4832702"/>
              <a:ext cx="114300" cy="114300"/>
            </a:xfrm>
            <a:custGeom>
              <a:avLst/>
              <a:gdLst/>
              <a:ahLst/>
              <a:cxnLst/>
              <a:rect l="l" t="t" r="r" b="b"/>
              <a:pathLst>
                <a:path w="114300" h="114300">
                  <a:moveTo>
                    <a:pt x="114300" y="114300"/>
                  </a:moveTo>
                  <a:lnTo>
                    <a:pt x="0" y="0"/>
                  </a:lnTo>
                </a:path>
                <a:path w="114300" h="114300">
                  <a:moveTo>
                    <a:pt x="0" y="114300"/>
                  </a:moveTo>
                  <a:lnTo>
                    <a:pt x="114300" y="0"/>
                  </a:lnTo>
                </a:path>
              </a:pathLst>
            </a:custGeom>
            <a:ln w="31750">
              <a:solidFill>
                <a:srgbClr val="9BBA58"/>
              </a:solidFill>
            </a:ln>
          </p:spPr>
          <p:txBody>
            <a:bodyPr wrap="square" lIns="0" tIns="0" rIns="0" bIns="0" rtlCol="0"/>
            <a:lstStyle/>
            <a:p>
              <a:endParaRPr/>
            </a:p>
          </p:txBody>
        </p:sp>
        <p:sp>
          <p:nvSpPr>
            <p:cNvPr id="52" name="object 52"/>
            <p:cNvSpPr/>
            <p:nvPr/>
          </p:nvSpPr>
          <p:spPr>
            <a:xfrm>
              <a:off x="2582500" y="4942430"/>
              <a:ext cx="114300" cy="114300"/>
            </a:xfrm>
            <a:custGeom>
              <a:avLst/>
              <a:gdLst/>
              <a:ahLst/>
              <a:cxnLst/>
              <a:rect l="l" t="t" r="r" b="b"/>
              <a:pathLst>
                <a:path w="114300" h="114300">
                  <a:moveTo>
                    <a:pt x="57150" y="57150"/>
                  </a:moveTo>
                  <a:lnTo>
                    <a:pt x="0" y="114300"/>
                  </a:lnTo>
                  <a:lnTo>
                    <a:pt x="114300" y="114300"/>
                  </a:lnTo>
                  <a:lnTo>
                    <a:pt x="57150" y="57150"/>
                  </a:lnTo>
                  <a:close/>
                </a:path>
                <a:path w="114300" h="114300">
                  <a:moveTo>
                    <a:pt x="114300" y="0"/>
                  </a:moveTo>
                  <a:lnTo>
                    <a:pt x="0" y="0"/>
                  </a:lnTo>
                  <a:lnTo>
                    <a:pt x="57150" y="57150"/>
                  </a:lnTo>
                  <a:lnTo>
                    <a:pt x="114300" y="0"/>
                  </a:lnTo>
                  <a:close/>
                </a:path>
              </a:pathLst>
            </a:custGeom>
            <a:solidFill>
              <a:srgbClr val="8063A1"/>
            </a:solidFill>
          </p:spPr>
          <p:txBody>
            <a:bodyPr wrap="square" lIns="0" tIns="0" rIns="0" bIns="0" rtlCol="0"/>
            <a:lstStyle/>
            <a:p>
              <a:endParaRPr/>
            </a:p>
          </p:txBody>
        </p:sp>
        <p:sp>
          <p:nvSpPr>
            <p:cNvPr id="53" name="object 53"/>
            <p:cNvSpPr/>
            <p:nvPr/>
          </p:nvSpPr>
          <p:spPr>
            <a:xfrm>
              <a:off x="2582499" y="4942430"/>
              <a:ext cx="114300" cy="114300"/>
            </a:xfrm>
            <a:custGeom>
              <a:avLst/>
              <a:gdLst/>
              <a:ahLst/>
              <a:cxnLst/>
              <a:rect l="l" t="t" r="r" b="b"/>
              <a:pathLst>
                <a:path w="114300" h="114300">
                  <a:moveTo>
                    <a:pt x="114300" y="114300"/>
                  </a:moveTo>
                  <a:lnTo>
                    <a:pt x="0" y="0"/>
                  </a:lnTo>
                </a:path>
                <a:path w="114300" h="114300">
                  <a:moveTo>
                    <a:pt x="0" y="114300"/>
                  </a:moveTo>
                  <a:lnTo>
                    <a:pt x="114300" y="0"/>
                  </a:lnTo>
                </a:path>
              </a:pathLst>
            </a:custGeom>
            <a:ln w="31750">
              <a:solidFill>
                <a:srgbClr val="9BBA58"/>
              </a:solidFill>
            </a:ln>
          </p:spPr>
          <p:txBody>
            <a:bodyPr wrap="square" lIns="0" tIns="0" rIns="0" bIns="0" rtlCol="0"/>
            <a:lstStyle/>
            <a:p>
              <a:endParaRPr/>
            </a:p>
          </p:txBody>
        </p:sp>
        <p:sp>
          <p:nvSpPr>
            <p:cNvPr id="54" name="object 54"/>
            <p:cNvSpPr/>
            <p:nvPr/>
          </p:nvSpPr>
          <p:spPr>
            <a:xfrm>
              <a:off x="1977471" y="5164934"/>
              <a:ext cx="114300" cy="114300"/>
            </a:xfrm>
            <a:custGeom>
              <a:avLst/>
              <a:gdLst/>
              <a:ahLst/>
              <a:cxnLst/>
              <a:rect l="l" t="t" r="r" b="b"/>
              <a:pathLst>
                <a:path w="114300" h="114300">
                  <a:moveTo>
                    <a:pt x="57150" y="57150"/>
                  </a:moveTo>
                  <a:lnTo>
                    <a:pt x="0" y="114300"/>
                  </a:lnTo>
                  <a:lnTo>
                    <a:pt x="114300" y="114300"/>
                  </a:lnTo>
                  <a:lnTo>
                    <a:pt x="57150" y="57150"/>
                  </a:lnTo>
                  <a:close/>
                </a:path>
                <a:path w="114300" h="114300">
                  <a:moveTo>
                    <a:pt x="114300" y="0"/>
                  </a:moveTo>
                  <a:lnTo>
                    <a:pt x="0" y="0"/>
                  </a:lnTo>
                  <a:lnTo>
                    <a:pt x="57150" y="57150"/>
                  </a:lnTo>
                  <a:lnTo>
                    <a:pt x="114300" y="0"/>
                  </a:lnTo>
                  <a:close/>
                </a:path>
              </a:pathLst>
            </a:custGeom>
            <a:solidFill>
              <a:srgbClr val="8063A1"/>
            </a:solidFill>
          </p:spPr>
          <p:txBody>
            <a:bodyPr wrap="square" lIns="0" tIns="0" rIns="0" bIns="0" rtlCol="0"/>
            <a:lstStyle/>
            <a:p>
              <a:endParaRPr/>
            </a:p>
          </p:txBody>
        </p:sp>
        <p:sp>
          <p:nvSpPr>
            <p:cNvPr id="55" name="object 55"/>
            <p:cNvSpPr/>
            <p:nvPr/>
          </p:nvSpPr>
          <p:spPr>
            <a:xfrm>
              <a:off x="1977471" y="5164934"/>
              <a:ext cx="114300" cy="114300"/>
            </a:xfrm>
            <a:custGeom>
              <a:avLst/>
              <a:gdLst/>
              <a:ahLst/>
              <a:cxnLst/>
              <a:rect l="l" t="t" r="r" b="b"/>
              <a:pathLst>
                <a:path w="114300" h="114300">
                  <a:moveTo>
                    <a:pt x="114300" y="114300"/>
                  </a:moveTo>
                  <a:lnTo>
                    <a:pt x="0" y="0"/>
                  </a:lnTo>
                </a:path>
                <a:path w="114300" h="114300">
                  <a:moveTo>
                    <a:pt x="0" y="114300"/>
                  </a:moveTo>
                  <a:lnTo>
                    <a:pt x="114300" y="0"/>
                  </a:lnTo>
                </a:path>
              </a:pathLst>
            </a:custGeom>
            <a:ln w="31750">
              <a:solidFill>
                <a:srgbClr val="9BBA58"/>
              </a:solidFill>
            </a:ln>
          </p:spPr>
          <p:txBody>
            <a:bodyPr wrap="square" lIns="0" tIns="0" rIns="0" bIns="0" rtlCol="0"/>
            <a:lstStyle/>
            <a:p>
              <a:endParaRPr/>
            </a:p>
          </p:txBody>
        </p:sp>
        <p:sp>
          <p:nvSpPr>
            <p:cNvPr id="56" name="object 56"/>
            <p:cNvSpPr/>
            <p:nvPr/>
          </p:nvSpPr>
          <p:spPr>
            <a:xfrm>
              <a:off x="1372443" y="5407250"/>
              <a:ext cx="114300" cy="114300"/>
            </a:xfrm>
            <a:custGeom>
              <a:avLst/>
              <a:gdLst/>
              <a:ahLst/>
              <a:cxnLst/>
              <a:rect l="l" t="t" r="r" b="b"/>
              <a:pathLst>
                <a:path w="114300" h="114300">
                  <a:moveTo>
                    <a:pt x="57150" y="57150"/>
                  </a:moveTo>
                  <a:lnTo>
                    <a:pt x="0" y="114300"/>
                  </a:lnTo>
                  <a:lnTo>
                    <a:pt x="114300" y="114300"/>
                  </a:lnTo>
                  <a:lnTo>
                    <a:pt x="57150" y="57150"/>
                  </a:lnTo>
                  <a:close/>
                </a:path>
                <a:path w="114300" h="114300">
                  <a:moveTo>
                    <a:pt x="114300" y="0"/>
                  </a:moveTo>
                  <a:lnTo>
                    <a:pt x="0" y="0"/>
                  </a:lnTo>
                  <a:lnTo>
                    <a:pt x="57150" y="57150"/>
                  </a:lnTo>
                  <a:lnTo>
                    <a:pt x="114300" y="0"/>
                  </a:lnTo>
                  <a:close/>
                </a:path>
              </a:pathLst>
            </a:custGeom>
            <a:solidFill>
              <a:srgbClr val="8063A1"/>
            </a:solidFill>
          </p:spPr>
          <p:txBody>
            <a:bodyPr wrap="square" lIns="0" tIns="0" rIns="0" bIns="0" rtlCol="0"/>
            <a:lstStyle/>
            <a:p>
              <a:endParaRPr/>
            </a:p>
          </p:txBody>
        </p:sp>
        <p:sp>
          <p:nvSpPr>
            <p:cNvPr id="57" name="object 57"/>
            <p:cNvSpPr/>
            <p:nvPr/>
          </p:nvSpPr>
          <p:spPr>
            <a:xfrm>
              <a:off x="1372443" y="5407250"/>
              <a:ext cx="114300" cy="114300"/>
            </a:xfrm>
            <a:custGeom>
              <a:avLst/>
              <a:gdLst/>
              <a:ahLst/>
              <a:cxnLst/>
              <a:rect l="l" t="t" r="r" b="b"/>
              <a:pathLst>
                <a:path w="114300" h="114300">
                  <a:moveTo>
                    <a:pt x="114300" y="114300"/>
                  </a:moveTo>
                  <a:lnTo>
                    <a:pt x="0" y="0"/>
                  </a:lnTo>
                </a:path>
                <a:path w="114300" h="114300">
                  <a:moveTo>
                    <a:pt x="0" y="114300"/>
                  </a:moveTo>
                  <a:lnTo>
                    <a:pt x="114300" y="0"/>
                  </a:lnTo>
                </a:path>
              </a:pathLst>
            </a:custGeom>
            <a:ln w="31750">
              <a:solidFill>
                <a:srgbClr val="9BBA58"/>
              </a:solidFill>
            </a:ln>
          </p:spPr>
          <p:txBody>
            <a:bodyPr wrap="square" lIns="0" tIns="0" rIns="0" bIns="0" rtlCol="0"/>
            <a:lstStyle/>
            <a:p>
              <a:endParaRPr/>
            </a:p>
          </p:txBody>
        </p:sp>
      </p:grpSp>
      <p:sp>
        <p:nvSpPr>
          <p:cNvPr id="58" name="object 58"/>
          <p:cNvSpPr txBox="1"/>
          <p:nvPr/>
        </p:nvSpPr>
        <p:spPr>
          <a:xfrm>
            <a:off x="201344" y="5826250"/>
            <a:ext cx="470534" cy="239395"/>
          </a:xfrm>
          <a:prstGeom prst="rect">
            <a:avLst/>
          </a:prstGeom>
        </p:spPr>
        <p:txBody>
          <a:bodyPr vert="horz" wrap="square" lIns="0" tIns="12700" rIns="0" bIns="0" rtlCol="0">
            <a:spAutoFit/>
          </a:bodyPr>
          <a:lstStyle/>
          <a:p>
            <a:pPr marL="12700">
              <a:lnSpc>
                <a:spcPct val="100000"/>
              </a:lnSpc>
              <a:spcBef>
                <a:spcPts val="100"/>
              </a:spcBef>
            </a:pPr>
            <a:r>
              <a:rPr sz="1400" spc="-10" dirty="0">
                <a:latin typeface="Calibri"/>
                <a:cs typeface="Calibri"/>
              </a:rPr>
              <a:t>1E+04</a:t>
            </a:r>
            <a:endParaRPr sz="1400">
              <a:latin typeface="Calibri"/>
              <a:cs typeface="Calibri"/>
            </a:endParaRPr>
          </a:p>
        </p:txBody>
      </p:sp>
      <p:sp>
        <p:nvSpPr>
          <p:cNvPr id="59" name="object 59"/>
          <p:cNvSpPr txBox="1"/>
          <p:nvPr/>
        </p:nvSpPr>
        <p:spPr>
          <a:xfrm>
            <a:off x="201344" y="4905289"/>
            <a:ext cx="470534" cy="239395"/>
          </a:xfrm>
          <a:prstGeom prst="rect">
            <a:avLst/>
          </a:prstGeom>
        </p:spPr>
        <p:txBody>
          <a:bodyPr vert="horz" wrap="square" lIns="0" tIns="12700" rIns="0" bIns="0" rtlCol="0">
            <a:spAutoFit/>
          </a:bodyPr>
          <a:lstStyle/>
          <a:p>
            <a:pPr marL="12700">
              <a:lnSpc>
                <a:spcPct val="100000"/>
              </a:lnSpc>
              <a:spcBef>
                <a:spcPts val="100"/>
              </a:spcBef>
            </a:pPr>
            <a:r>
              <a:rPr sz="1400" spc="-10" dirty="0">
                <a:latin typeface="Calibri"/>
                <a:cs typeface="Calibri"/>
              </a:rPr>
              <a:t>1E+05</a:t>
            </a:r>
            <a:endParaRPr sz="1400">
              <a:latin typeface="Calibri"/>
              <a:cs typeface="Calibri"/>
            </a:endParaRPr>
          </a:p>
        </p:txBody>
      </p:sp>
      <p:sp>
        <p:nvSpPr>
          <p:cNvPr id="60" name="object 60"/>
          <p:cNvSpPr txBox="1"/>
          <p:nvPr/>
        </p:nvSpPr>
        <p:spPr>
          <a:xfrm>
            <a:off x="201344" y="3984328"/>
            <a:ext cx="470534" cy="239395"/>
          </a:xfrm>
          <a:prstGeom prst="rect">
            <a:avLst/>
          </a:prstGeom>
        </p:spPr>
        <p:txBody>
          <a:bodyPr vert="horz" wrap="square" lIns="0" tIns="12700" rIns="0" bIns="0" rtlCol="0">
            <a:spAutoFit/>
          </a:bodyPr>
          <a:lstStyle/>
          <a:p>
            <a:pPr marL="12700">
              <a:lnSpc>
                <a:spcPct val="100000"/>
              </a:lnSpc>
              <a:spcBef>
                <a:spcPts val="100"/>
              </a:spcBef>
            </a:pPr>
            <a:r>
              <a:rPr sz="1400" spc="-10" dirty="0">
                <a:latin typeface="Calibri"/>
                <a:cs typeface="Calibri"/>
              </a:rPr>
              <a:t>1E+06</a:t>
            </a:r>
            <a:endParaRPr sz="1400">
              <a:latin typeface="Calibri"/>
              <a:cs typeface="Calibri"/>
            </a:endParaRPr>
          </a:p>
        </p:txBody>
      </p:sp>
      <p:sp>
        <p:nvSpPr>
          <p:cNvPr id="61" name="object 61"/>
          <p:cNvSpPr txBox="1"/>
          <p:nvPr/>
        </p:nvSpPr>
        <p:spPr>
          <a:xfrm>
            <a:off x="676891" y="6057516"/>
            <a:ext cx="295275" cy="239395"/>
          </a:xfrm>
          <a:prstGeom prst="rect">
            <a:avLst/>
          </a:prstGeom>
        </p:spPr>
        <p:txBody>
          <a:bodyPr vert="horz" wrap="square" lIns="0" tIns="12700" rIns="0" bIns="0" rtlCol="0">
            <a:spAutoFit/>
          </a:bodyPr>
          <a:lstStyle/>
          <a:p>
            <a:pPr marL="12700">
              <a:lnSpc>
                <a:spcPct val="100000"/>
              </a:lnSpc>
              <a:spcBef>
                <a:spcPts val="100"/>
              </a:spcBef>
            </a:pPr>
            <a:r>
              <a:rPr sz="1400" spc="-25" dirty="0">
                <a:latin typeface="Calibri"/>
                <a:cs typeface="Calibri"/>
              </a:rPr>
              <a:t>500</a:t>
            </a:r>
            <a:endParaRPr sz="1400">
              <a:latin typeface="Calibri"/>
              <a:cs typeface="Calibri"/>
            </a:endParaRPr>
          </a:p>
        </p:txBody>
      </p:sp>
      <p:sp>
        <p:nvSpPr>
          <p:cNvPr id="62" name="object 62"/>
          <p:cNvSpPr txBox="1"/>
          <p:nvPr/>
        </p:nvSpPr>
        <p:spPr>
          <a:xfrm>
            <a:off x="1282069" y="6057516"/>
            <a:ext cx="295275" cy="239395"/>
          </a:xfrm>
          <a:prstGeom prst="rect">
            <a:avLst/>
          </a:prstGeom>
        </p:spPr>
        <p:txBody>
          <a:bodyPr vert="horz" wrap="square" lIns="0" tIns="12700" rIns="0" bIns="0" rtlCol="0">
            <a:spAutoFit/>
          </a:bodyPr>
          <a:lstStyle/>
          <a:p>
            <a:pPr marL="12700">
              <a:lnSpc>
                <a:spcPct val="100000"/>
              </a:lnSpc>
              <a:spcBef>
                <a:spcPts val="100"/>
              </a:spcBef>
            </a:pPr>
            <a:r>
              <a:rPr sz="1400" spc="-25" dirty="0">
                <a:latin typeface="Calibri"/>
                <a:cs typeface="Calibri"/>
              </a:rPr>
              <a:t>550</a:t>
            </a:r>
            <a:endParaRPr sz="1400">
              <a:latin typeface="Calibri"/>
              <a:cs typeface="Calibri"/>
            </a:endParaRPr>
          </a:p>
        </p:txBody>
      </p:sp>
      <p:sp>
        <p:nvSpPr>
          <p:cNvPr id="63" name="object 63"/>
          <p:cNvSpPr txBox="1"/>
          <p:nvPr/>
        </p:nvSpPr>
        <p:spPr>
          <a:xfrm>
            <a:off x="1887246" y="6057516"/>
            <a:ext cx="295275" cy="239395"/>
          </a:xfrm>
          <a:prstGeom prst="rect">
            <a:avLst/>
          </a:prstGeom>
        </p:spPr>
        <p:txBody>
          <a:bodyPr vert="horz" wrap="square" lIns="0" tIns="12700" rIns="0" bIns="0" rtlCol="0">
            <a:spAutoFit/>
          </a:bodyPr>
          <a:lstStyle/>
          <a:p>
            <a:pPr marL="12700">
              <a:lnSpc>
                <a:spcPct val="100000"/>
              </a:lnSpc>
              <a:spcBef>
                <a:spcPts val="100"/>
              </a:spcBef>
            </a:pPr>
            <a:r>
              <a:rPr sz="1400" spc="-25" dirty="0">
                <a:latin typeface="Calibri"/>
                <a:cs typeface="Calibri"/>
              </a:rPr>
              <a:t>600</a:t>
            </a:r>
            <a:endParaRPr sz="1400">
              <a:latin typeface="Calibri"/>
              <a:cs typeface="Calibri"/>
            </a:endParaRPr>
          </a:p>
        </p:txBody>
      </p:sp>
      <p:sp>
        <p:nvSpPr>
          <p:cNvPr id="64" name="object 64"/>
          <p:cNvSpPr txBox="1"/>
          <p:nvPr/>
        </p:nvSpPr>
        <p:spPr>
          <a:xfrm>
            <a:off x="3702778" y="6057516"/>
            <a:ext cx="295275" cy="239395"/>
          </a:xfrm>
          <a:prstGeom prst="rect">
            <a:avLst/>
          </a:prstGeom>
        </p:spPr>
        <p:txBody>
          <a:bodyPr vert="horz" wrap="square" lIns="0" tIns="12700" rIns="0" bIns="0" rtlCol="0">
            <a:spAutoFit/>
          </a:bodyPr>
          <a:lstStyle/>
          <a:p>
            <a:pPr marL="12700">
              <a:lnSpc>
                <a:spcPct val="100000"/>
              </a:lnSpc>
              <a:spcBef>
                <a:spcPts val="100"/>
              </a:spcBef>
            </a:pPr>
            <a:r>
              <a:rPr sz="1400" spc="-25" dirty="0">
                <a:latin typeface="Calibri"/>
                <a:cs typeface="Calibri"/>
              </a:rPr>
              <a:t>750</a:t>
            </a:r>
            <a:endParaRPr sz="1400">
              <a:latin typeface="Calibri"/>
              <a:cs typeface="Calibri"/>
            </a:endParaRPr>
          </a:p>
        </p:txBody>
      </p:sp>
      <p:sp>
        <p:nvSpPr>
          <p:cNvPr id="66" name="object 66"/>
          <p:cNvSpPr txBox="1"/>
          <p:nvPr/>
        </p:nvSpPr>
        <p:spPr>
          <a:xfrm>
            <a:off x="2492424" y="6057516"/>
            <a:ext cx="1007110" cy="382905"/>
          </a:xfrm>
          <a:prstGeom prst="rect">
            <a:avLst/>
          </a:prstGeom>
        </p:spPr>
        <p:txBody>
          <a:bodyPr vert="horz" wrap="square" lIns="0" tIns="12700" rIns="0" bIns="0" rtlCol="0">
            <a:spAutoFit/>
          </a:bodyPr>
          <a:lstStyle/>
          <a:p>
            <a:pPr marL="12700">
              <a:lnSpc>
                <a:spcPts val="1405"/>
              </a:lnSpc>
              <a:spcBef>
                <a:spcPts val="100"/>
              </a:spcBef>
              <a:tabLst>
                <a:tab pos="617220" algn="l"/>
              </a:tabLst>
            </a:pPr>
            <a:r>
              <a:rPr sz="1400" spc="-25" dirty="0">
                <a:latin typeface="Calibri"/>
                <a:cs typeface="Calibri"/>
              </a:rPr>
              <a:t>650</a:t>
            </a:r>
            <a:r>
              <a:rPr sz="1400" dirty="0">
                <a:latin typeface="Calibri"/>
                <a:cs typeface="Calibri"/>
              </a:rPr>
              <a:t>	</a:t>
            </a:r>
            <a:r>
              <a:rPr sz="1400" spc="-25" dirty="0">
                <a:latin typeface="Calibri"/>
                <a:cs typeface="Calibri"/>
              </a:rPr>
              <a:t>700</a:t>
            </a:r>
            <a:endParaRPr sz="1400">
              <a:latin typeface="Calibri"/>
              <a:cs typeface="Calibri"/>
            </a:endParaRPr>
          </a:p>
          <a:p>
            <a:pPr marL="182880">
              <a:lnSpc>
                <a:spcPts val="1405"/>
              </a:lnSpc>
            </a:pPr>
            <a:r>
              <a:rPr sz="1400" b="1" spc="-10" dirty="0">
                <a:latin typeface="Calibri"/>
                <a:cs typeface="Calibri"/>
              </a:rPr>
              <a:t>Voltage</a:t>
            </a:r>
            <a:r>
              <a:rPr sz="1400" b="1" spc="-70" dirty="0">
                <a:latin typeface="Calibri"/>
                <a:cs typeface="Calibri"/>
              </a:rPr>
              <a:t> </a:t>
            </a:r>
            <a:r>
              <a:rPr sz="1400" b="1" spc="-25" dirty="0">
                <a:latin typeface="Calibri"/>
                <a:cs typeface="Calibri"/>
              </a:rPr>
              <a:t>(V)</a:t>
            </a:r>
            <a:endParaRPr sz="1400">
              <a:latin typeface="Calibri"/>
              <a:cs typeface="Calibri"/>
            </a:endParaRPr>
          </a:p>
        </p:txBody>
      </p:sp>
      <p:sp>
        <p:nvSpPr>
          <p:cNvPr id="67" name="object 67"/>
          <p:cNvSpPr txBox="1"/>
          <p:nvPr/>
        </p:nvSpPr>
        <p:spPr>
          <a:xfrm>
            <a:off x="335788" y="3428543"/>
            <a:ext cx="368935" cy="239395"/>
          </a:xfrm>
          <a:prstGeom prst="rect">
            <a:avLst/>
          </a:prstGeom>
        </p:spPr>
        <p:txBody>
          <a:bodyPr vert="horz" wrap="square" lIns="0" tIns="13335" rIns="0" bIns="0" rtlCol="0">
            <a:spAutoFit/>
          </a:bodyPr>
          <a:lstStyle/>
          <a:p>
            <a:pPr marL="12700">
              <a:lnSpc>
                <a:spcPct val="100000"/>
              </a:lnSpc>
              <a:spcBef>
                <a:spcPts val="105"/>
              </a:spcBef>
            </a:pPr>
            <a:r>
              <a:rPr sz="1400" b="1" spc="-20" dirty="0">
                <a:latin typeface="Calibri"/>
                <a:cs typeface="Calibri"/>
              </a:rPr>
              <a:t>Gain</a:t>
            </a:r>
            <a:endParaRPr sz="1400">
              <a:latin typeface="Calibri"/>
              <a:cs typeface="Calibri"/>
            </a:endParaRPr>
          </a:p>
        </p:txBody>
      </p:sp>
      <p:sp>
        <p:nvSpPr>
          <p:cNvPr id="68" name="object 68"/>
          <p:cNvSpPr txBox="1"/>
          <p:nvPr/>
        </p:nvSpPr>
        <p:spPr>
          <a:xfrm>
            <a:off x="1804372" y="3145889"/>
            <a:ext cx="1804035" cy="281940"/>
          </a:xfrm>
          <a:prstGeom prst="rect">
            <a:avLst/>
          </a:prstGeom>
        </p:spPr>
        <p:txBody>
          <a:bodyPr vert="horz" wrap="square" lIns="0" tIns="16510" rIns="0" bIns="0" rtlCol="0">
            <a:spAutoFit/>
          </a:bodyPr>
          <a:lstStyle/>
          <a:p>
            <a:pPr marL="12700">
              <a:lnSpc>
                <a:spcPct val="100000"/>
              </a:lnSpc>
              <a:spcBef>
                <a:spcPts val="130"/>
              </a:spcBef>
            </a:pPr>
            <a:r>
              <a:rPr sz="1650" b="1" dirty="0">
                <a:latin typeface="Calibri"/>
                <a:cs typeface="Calibri"/>
              </a:rPr>
              <a:t>Hamamatsu</a:t>
            </a:r>
            <a:r>
              <a:rPr sz="1650" b="1" spc="110" dirty="0">
                <a:latin typeface="Calibri"/>
                <a:cs typeface="Calibri"/>
              </a:rPr>
              <a:t> </a:t>
            </a:r>
            <a:r>
              <a:rPr sz="1650" b="1" spc="-10" dirty="0">
                <a:latin typeface="Calibri"/>
                <a:cs typeface="Calibri"/>
              </a:rPr>
              <a:t>R11187</a:t>
            </a:r>
            <a:endParaRPr sz="1650">
              <a:latin typeface="Calibri"/>
              <a:cs typeface="Calibri"/>
            </a:endParaRPr>
          </a:p>
        </p:txBody>
      </p:sp>
      <p:sp>
        <p:nvSpPr>
          <p:cNvPr id="69" name="object 69"/>
          <p:cNvSpPr/>
          <p:nvPr/>
        </p:nvSpPr>
        <p:spPr>
          <a:xfrm>
            <a:off x="1063752" y="3456432"/>
            <a:ext cx="66040" cy="66040"/>
          </a:xfrm>
          <a:custGeom>
            <a:avLst/>
            <a:gdLst/>
            <a:ahLst/>
            <a:cxnLst/>
            <a:rect l="l" t="t" r="r" b="b"/>
            <a:pathLst>
              <a:path w="66040" h="66039">
                <a:moveTo>
                  <a:pt x="65531" y="65532"/>
                </a:moveTo>
                <a:lnTo>
                  <a:pt x="0" y="0"/>
                </a:lnTo>
              </a:path>
              <a:path w="66040" h="66039">
                <a:moveTo>
                  <a:pt x="0" y="65532"/>
                </a:moveTo>
                <a:lnTo>
                  <a:pt x="65531" y="0"/>
                </a:lnTo>
              </a:path>
            </a:pathLst>
          </a:custGeom>
          <a:ln w="31750">
            <a:solidFill>
              <a:srgbClr val="4F81BC"/>
            </a:solidFill>
          </a:ln>
        </p:spPr>
        <p:txBody>
          <a:bodyPr wrap="square" lIns="0" tIns="0" rIns="0" bIns="0" rtlCol="0"/>
          <a:lstStyle/>
          <a:p>
            <a:endParaRPr/>
          </a:p>
        </p:txBody>
      </p:sp>
      <p:sp>
        <p:nvSpPr>
          <p:cNvPr id="70" name="object 70"/>
          <p:cNvSpPr txBox="1"/>
          <p:nvPr/>
        </p:nvSpPr>
        <p:spPr>
          <a:xfrm>
            <a:off x="1278912" y="3394293"/>
            <a:ext cx="1497965"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Single</a:t>
            </a:r>
            <a:r>
              <a:rPr sz="900" spc="-35" dirty="0">
                <a:latin typeface="Calibri"/>
                <a:cs typeface="Calibri"/>
              </a:rPr>
              <a:t> </a:t>
            </a:r>
            <a:r>
              <a:rPr sz="900" dirty="0">
                <a:latin typeface="Calibri"/>
                <a:cs typeface="Calibri"/>
              </a:rPr>
              <a:t>Phe</a:t>
            </a:r>
            <a:r>
              <a:rPr sz="900" spc="-30" dirty="0">
                <a:latin typeface="Calibri"/>
                <a:cs typeface="Calibri"/>
              </a:rPr>
              <a:t> </a:t>
            </a:r>
            <a:r>
              <a:rPr sz="900" dirty="0">
                <a:latin typeface="Calibri"/>
                <a:cs typeface="Calibri"/>
              </a:rPr>
              <a:t>-</a:t>
            </a:r>
            <a:r>
              <a:rPr sz="900" spc="-25" dirty="0">
                <a:latin typeface="Calibri"/>
                <a:cs typeface="Calibri"/>
              </a:rPr>
              <a:t> </a:t>
            </a:r>
            <a:r>
              <a:rPr sz="900" dirty="0">
                <a:latin typeface="Calibri"/>
                <a:cs typeface="Calibri"/>
              </a:rPr>
              <a:t>Bellamy</a:t>
            </a:r>
            <a:r>
              <a:rPr sz="900" spc="-25" dirty="0">
                <a:latin typeface="Calibri"/>
                <a:cs typeface="Calibri"/>
              </a:rPr>
              <a:t> </a:t>
            </a:r>
            <a:r>
              <a:rPr sz="900" dirty="0">
                <a:latin typeface="Calibri"/>
                <a:cs typeface="Calibri"/>
              </a:rPr>
              <a:t>function</a:t>
            </a:r>
            <a:r>
              <a:rPr sz="900" spc="-30" dirty="0">
                <a:latin typeface="Calibri"/>
                <a:cs typeface="Calibri"/>
              </a:rPr>
              <a:t> </a:t>
            </a:r>
            <a:r>
              <a:rPr sz="900" spc="-25" dirty="0">
                <a:latin typeface="Calibri"/>
                <a:cs typeface="Calibri"/>
              </a:rPr>
              <a:t>fit</a:t>
            </a:r>
            <a:endParaRPr sz="900">
              <a:latin typeface="Calibri"/>
              <a:cs typeface="Calibri"/>
            </a:endParaRPr>
          </a:p>
        </p:txBody>
      </p:sp>
      <p:grpSp>
        <p:nvGrpSpPr>
          <p:cNvPr id="71" name="object 71"/>
          <p:cNvGrpSpPr/>
          <p:nvPr/>
        </p:nvGrpSpPr>
        <p:grpSpPr>
          <a:xfrm>
            <a:off x="920456" y="3730116"/>
            <a:ext cx="351790" cy="643255"/>
            <a:chOff x="920456" y="3730116"/>
            <a:chExt cx="351790" cy="643255"/>
          </a:xfrm>
        </p:grpSpPr>
        <p:pic>
          <p:nvPicPr>
            <p:cNvPr id="72" name="object 72"/>
            <p:cNvPicPr/>
            <p:nvPr/>
          </p:nvPicPr>
          <p:blipFill>
            <a:blip r:embed="rId4" cstate="screen">
              <a:extLst>
                <a:ext uri="{28A0092B-C50C-407E-A947-70E740481C1C}">
                  <a14:useLocalDpi xmlns:a14="http://schemas.microsoft.com/office/drawing/2010/main"/>
                </a:ext>
              </a:extLst>
            </a:blip>
            <a:stretch>
              <a:fillRect/>
            </a:stretch>
          </p:blipFill>
          <p:spPr>
            <a:xfrm>
              <a:off x="1047876" y="3730116"/>
              <a:ext cx="97281" cy="97281"/>
            </a:xfrm>
            <a:prstGeom prst="rect">
              <a:avLst/>
            </a:prstGeom>
          </p:spPr>
        </p:pic>
        <p:pic>
          <p:nvPicPr>
            <p:cNvPr id="73" name="object 73"/>
            <p:cNvPicPr/>
            <p:nvPr/>
          </p:nvPicPr>
          <p:blipFill>
            <a:blip r:embed="rId5" cstate="screen">
              <a:extLst>
                <a:ext uri="{28A0092B-C50C-407E-A947-70E740481C1C}">
                  <a14:useLocalDpi xmlns:a14="http://schemas.microsoft.com/office/drawing/2010/main"/>
                </a:ext>
              </a:extLst>
            </a:blip>
            <a:stretch>
              <a:fillRect/>
            </a:stretch>
          </p:blipFill>
          <p:spPr>
            <a:xfrm>
              <a:off x="1047876" y="4019676"/>
              <a:ext cx="97281" cy="97281"/>
            </a:xfrm>
            <a:prstGeom prst="rect">
              <a:avLst/>
            </a:prstGeom>
          </p:spPr>
        </p:pic>
        <p:sp>
          <p:nvSpPr>
            <p:cNvPr id="74" name="object 74"/>
            <p:cNvSpPr/>
            <p:nvPr/>
          </p:nvSpPr>
          <p:spPr>
            <a:xfrm>
              <a:off x="936331" y="4357321"/>
              <a:ext cx="320040" cy="0"/>
            </a:xfrm>
            <a:custGeom>
              <a:avLst/>
              <a:gdLst/>
              <a:ahLst/>
              <a:cxnLst/>
              <a:rect l="l" t="t" r="r" b="b"/>
              <a:pathLst>
                <a:path w="320040">
                  <a:moveTo>
                    <a:pt x="0" y="0"/>
                  </a:moveTo>
                  <a:lnTo>
                    <a:pt x="320040" y="0"/>
                  </a:lnTo>
                </a:path>
              </a:pathLst>
            </a:custGeom>
            <a:ln w="31750">
              <a:solidFill>
                <a:srgbClr val="F79546"/>
              </a:solidFill>
              <a:prstDash val="dash"/>
            </a:ln>
          </p:spPr>
          <p:txBody>
            <a:bodyPr wrap="square" lIns="0" tIns="0" rIns="0" bIns="0" rtlCol="0"/>
            <a:lstStyle/>
            <a:p>
              <a:endParaRPr/>
            </a:p>
          </p:txBody>
        </p:sp>
      </p:grpSp>
      <p:sp>
        <p:nvSpPr>
          <p:cNvPr id="75" name="object 75"/>
          <p:cNvSpPr txBox="1"/>
          <p:nvPr/>
        </p:nvSpPr>
        <p:spPr>
          <a:xfrm>
            <a:off x="1278912" y="3683684"/>
            <a:ext cx="149225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Single</a:t>
            </a:r>
            <a:r>
              <a:rPr sz="900" spc="-25" dirty="0">
                <a:latin typeface="Calibri"/>
                <a:cs typeface="Calibri"/>
              </a:rPr>
              <a:t> </a:t>
            </a:r>
            <a:r>
              <a:rPr sz="900" dirty="0">
                <a:latin typeface="Calibri"/>
                <a:cs typeface="Calibri"/>
              </a:rPr>
              <a:t>Phe</a:t>
            </a:r>
            <a:r>
              <a:rPr sz="900" spc="-25" dirty="0">
                <a:latin typeface="Calibri"/>
                <a:cs typeface="Calibri"/>
              </a:rPr>
              <a:t> </a:t>
            </a:r>
            <a:r>
              <a:rPr sz="900" dirty="0">
                <a:latin typeface="Calibri"/>
                <a:cs typeface="Calibri"/>
              </a:rPr>
              <a:t>-</a:t>
            </a:r>
            <a:r>
              <a:rPr sz="900" spc="-20" dirty="0">
                <a:latin typeface="Calibri"/>
                <a:cs typeface="Calibri"/>
              </a:rPr>
              <a:t> </a:t>
            </a:r>
            <a:r>
              <a:rPr sz="900" dirty="0">
                <a:latin typeface="Calibri"/>
                <a:cs typeface="Calibri"/>
              </a:rPr>
              <a:t>Double</a:t>
            </a:r>
            <a:r>
              <a:rPr sz="900" spc="-25" dirty="0">
                <a:latin typeface="Calibri"/>
                <a:cs typeface="Calibri"/>
              </a:rPr>
              <a:t> </a:t>
            </a:r>
            <a:r>
              <a:rPr sz="900" dirty="0">
                <a:latin typeface="Calibri"/>
                <a:cs typeface="Calibri"/>
              </a:rPr>
              <a:t>Gaussian</a:t>
            </a:r>
            <a:r>
              <a:rPr sz="900" spc="-25" dirty="0">
                <a:latin typeface="Calibri"/>
                <a:cs typeface="Calibri"/>
              </a:rPr>
              <a:t> fit</a:t>
            </a:r>
            <a:endParaRPr sz="900">
              <a:latin typeface="Calibri"/>
              <a:cs typeface="Calibri"/>
            </a:endParaRPr>
          </a:p>
        </p:txBody>
      </p:sp>
      <p:sp>
        <p:nvSpPr>
          <p:cNvPr id="76" name="object 76"/>
          <p:cNvSpPr txBox="1"/>
          <p:nvPr/>
        </p:nvSpPr>
        <p:spPr>
          <a:xfrm>
            <a:off x="1278912" y="3973076"/>
            <a:ext cx="196342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Large Number of</a:t>
            </a:r>
            <a:r>
              <a:rPr sz="900" spc="5" dirty="0">
                <a:latin typeface="Calibri"/>
                <a:cs typeface="Calibri"/>
              </a:rPr>
              <a:t> </a:t>
            </a:r>
            <a:r>
              <a:rPr sz="900" spc="-10" dirty="0">
                <a:latin typeface="Calibri"/>
                <a:cs typeface="Calibri"/>
              </a:rPr>
              <a:t>Photoelectrons</a:t>
            </a:r>
            <a:r>
              <a:rPr sz="900" spc="15" dirty="0">
                <a:latin typeface="Calibri"/>
                <a:cs typeface="Calibri"/>
              </a:rPr>
              <a:t> </a:t>
            </a:r>
            <a:r>
              <a:rPr sz="900" dirty="0">
                <a:latin typeface="Calibri"/>
                <a:cs typeface="Calibri"/>
              </a:rPr>
              <a:t>-</a:t>
            </a:r>
            <a:r>
              <a:rPr sz="900" spc="5" dirty="0">
                <a:latin typeface="Calibri"/>
                <a:cs typeface="Calibri"/>
              </a:rPr>
              <a:t> </a:t>
            </a:r>
            <a:r>
              <a:rPr sz="900" spc="-10" dirty="0">
                <a:latin typeface="Calibri"/>
                <a:cs typeface="Calibri"/>
              </a:rPr>
              <a:t>Double</a:t>
            </a:r>
            <a:endParaRPr sz="900">
              <a:latin typeface="Calibri"/>
              <a:cs typeface="Calibri"/>
            </a:endParaRPr>
          </a:p>
        </p:txBody>
      </p:sp>
      <p:sp>
        <p:nvSpPr>
          <p:cNvPr id="77" name="object 77"/>
          <p:cNvSpPr txBox="1"/>
          <p:nvPr/>
        </p:nvSpPr>
        <p:spPr>
          <a:xfrm>
            <a:off x="1278912" y="4112637"/>
            <a:ext cx="568325"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Gaussian</a:t>
            </a:r>
            <a:r>
              <a:rPr sz="900" spc="-20" dirty="0">
                <a:latin typeface="Calibri"/>
                <a:cs typeface="Calibri"/>
              </a:rPr>
              <a:t> </a:t>
            </a:r>
            <a:r>
              <a:rPr sz="900" spc="-25" dirty="0">
                <a:latin typeface="Calibri"/>
                <a:cs typeface="Calibri"/>
              </a:rPr>
              <a:t>fit</a:t>
            </a:r>
            <a:endParaRPr sz="900">
              <a:latin typeface="Calibri"/>
              <a:cs typeface="Calibri"/>
            </a:endParaRPr>
          </a:p>
        </p:txBody>
      </p:sp>
      <p:sp>
        <p:nvSpPr>
          <p:cNvPr id="78" name="object 78"/>
          <p:cNvSpPr txBox="1"/>
          <p:nvPr/>
        </p:nvSpPr>
        <p:spPr>
          <a:xfrm>
            <a:off x="1278912" y="4262469"/>
            <a:ext cx="208153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Nominal</a:t>
            </a:r>
            <a:r>
              <a:rPr sz="900" spc="-20" dirty="0">
                <a:latin typeface="Calibri"/>
                <a:cs typeface="Calibri"/>
              </a:rPr>
              <a:t> </a:t>
            </a:r>
            <a:r>
              <a:rPr sz="900" dirty="0">
                <a:latin typeface="Calibri"/>
                <a:cs typeface="Calibri"/>
              </a:rPr>
              <a:t>Gain</a:t>
            </a:r>
            <a:r>
              <a:rPr sz="900" spc="-30" dirty="0">
                <a:latin typeface="Calibri"/>
                <a:cs typeface="Calibri"/>
              </a:rPr>
              <a:t> </a:t>
            </a:r>
            <a:r>
              <a:rPr sz="900" dirty="0">
                <a:latin typeface="Calibri"/>
                <a:cs typeface="Calibri"/>
              </a:rPr>
              <a:t>provided</a:t>
            </a:r>
            <a:r>
              <a:rPr sz="900" spc="-25" dirty="0">
                <a:latin typeface="Calibri"/>
                <a:cs typeface="Calibri"/>
              </a:rPr>
              <a:t> </a:t>
            </a:r>
            <a:r>
              <a:rPr sz="900" dirty="0">
                <a:latin typeface="Calibri"/>
                <a:cs typeface="Calibri"/>
              </a:rPr>
              <a:t>by</a:t>
            </a:r>
            <a:r>
              <a:rPr sz="900" spc="-25" dirty="0">
                <a:latin typeface="Calibri"/>
                <a:cs typeface="Calibri"/>
              </a:rPr>
              <a:t> </a:t>
            </a:r>
            <a:r>
              <a:rPr sz="900" dirty="0">
                <a:latin typeface="Calibri"/>
                <a:cs typeface="Calibri"/>
              </a:rPr>
              <a:t>the</a:t>
            </a:r>
            <a:r>
              <a:rPr sz="900" spc="-30" dirty="0">
                <a:latin typeface="Calibri"/>
                <a:cs typeface="Calibri"/>
              </a:rPr>
              <a:t> </a:t>
            </a:r>
            <a:r>
              <a:rPr sz="900" spc="-10" dirty="0">
                <a:latin typeface="Calibri"/>
                <a:cs typeface="Calibri"/>
              </a:rPr>
              <a:t>manufacturer</a:t>
            </a:r>
            <a:endParaRPr sz="900">
              <a:latin typeface="Calibri"/>
              <a:cs typeface="Calibri"/>
            </a:endParaRPr>
          </a:p>
        </p:txBody>
      </p:sp>
      <p:sp>
        <p:nvSpPr>
          <p:cNvPr id="79" name="object 79"/>
          <p:cNvSpPr txBox="1"/>
          <p:nvPr/>
        </p:nvSpPr>
        <p:spPr>
          <a:xfrm>
            <a:off x="1278912" y="4402029"/>
            <a:ext cx="168783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(expected</a:t>
            </a:r>
            <a:r>
              <a:rPr sz="900" spc="-30" dirty="0">
                <a:latin typeface="Calibri"/>
                <a:cs typeface="Calibri"/>
              </a:rPr>
              <a:t> </a:t>
            </a:r>
            <a:r>
              <a:rPr sz="900" dirty="0">
                <a:latin typeface="Calibri"/>
                <a:cs typeface="Calibri"/>
              </a:rPr>
              <a:t>between</a:t>
            </a:r>
            <a:r>
              <a:rPr sz="900" spc="-25" dirty="0">
                <a:latin typeface="Calibri"/>
                <a:cs typeface="Calibri"/>
              </a:rPr>
              <a:t> </a:t>
            </a:r>
            <a:r>
              <a:rPr sz="900" dirty="0">
                <a:latin typeface="Calibri"/>
                <a:cs typeface="Calibri"/>
              </a:rPr>
              <a:t>600V</a:t>
            </a:r>
            <a:r>
              <a:rPr sz="900" spc="-15" dirty="0">
                <a:latin typeface="Calibri"/>
                <a:cs typeface="Calibri"/>
              </a:rPr>
              <a:t> </a:t>
            </a:r>
            <a:r>
              <a:rPr sz="900" dirty="0">
                <a:latin typeface="Calibri"/>
                <a:cs typeface="Calibri"/>
              </a:rPr>
              <a:t>and</a:t>
            </a:r>
            <a:r>
              <a:rPr sz="900" spc="-20" dirty="0">
                <a:latin typeface="Calibri"/>
                <a:cs typeface="Calibri"/>
              </a:rPr>
              <a:t> </a:t>
            </a:r>
            <a:r>
              <a:rPr sz="900" spc="-10" dirty="0">
                <a:latin typeface="Calibri"/>
                <a:cs typeface="Calibri"/>
              </a:rPr>
              <a:t>800V)</a:t>
            </a:r>
            <a:endParaRPr sz="900">
              <a:latin typeface="Calibri"/>
              <a:cs typeface="Calibri"/>
            </a:endParaRPr>
          </a:p>
        </p:txBody>
      </p:sp>
      <p:grpSp>
        <p:nvGrpSpPr>
          <p:cNvPr id="80" name="object 80"/>
          <p:cNvGrpSpPr/>
          <p:nvPr/>
        </p:nvGrpSpPr>
        <p:grpSpPr>
          <a:xfrm>
            <a:off x="1559496" y="3206851"/>
            <a:ext cx="2908935" cy="1855470"/>
            <a:chOff x="1559496" y="3206851"/>
            <a:chExt cx="2908935" cy="1855470"/>
          </a:xfrm>
        </p:grpSpPr>
        <p:pic>
          <p:nvPicPr>
            <p:cNvPr id="81" name="object 81"/>
            <p:cNvPicPr/>
            <p:nvPr/>
          </p:nvPicPr>
          <p:blipFill>
            <a:blip r:embed="rId6" cstate="screen">
              <a:extLst>
                <a:ext uri="{28A0092B-C50C-407E-A947-70E740481C1C}">
                  <a14:useLocalDpi xmlns:a14="http://schemas.microsoft.com/office/drawing/2010/main"/>
                </a:ext>
              </a:extLst>
            </a:blip>
            <a:stretch>
              <a:fillRect/>
            </a:stretch>
          </p:blipFill>
          <p:spPr>
            <a:xfrm>
              <a:off x="1559496" y="3206851"/>
              <a:ext cx="219303" cy="222147"/>
            </a:xfrm>
            <a:prstGeom prst="rect">
              <a:avLst/>
            </a:prstGeom>
          </p:spPr>
        </p:pic>
        <p:sp>
          <p:nvSpPr>
            <p:cNvPr id="82" name="object 82"/>
            <p:cNvSpPr/>
            <p:nvPr/>
          </p:nvSpPr>
          <p:spPr>
            <a:xfrm>
              <a:off x="2021323" y="5047476"/>
              <a:ext cx="2447290" cy="0"/>
            </a:xfrm>
            <a:custGeom>
              <a:avLst/>
              <a:gdLst/>
              <a:ahLst/>
              <a:cxnLst/>
              <a:rect l="l" t="t" r="r" b="b"/>
              <a:pathLst>
                <a:path w="2447290">
                  <a:moveTo>
                    <a:pt x="0" y="0"/>
                  </a:moveTo>
                  <a:lnTo>
                    <a:pt x="2446959" y="0"/>
                  </a:lnTo>
                </a:path>
              </a:pathLst>
            </a:custGeom>
            <a:ln w="28575">
              <a:solidFill>
                <a:srgbClr val="FF6600"/>
              </a:solidFill>
              <a:prstDash val="sysDash"/>
            </a:ln>
          </p:spPr>
          <p:txBody>
            <a:bodyPr wrap="square" lIns="0" tIns="0" rIns="0" bIns="0" rtlCol="0"/>
            <a:lstStyle/>
            <a:p>
              <a:endParaRPr/>
            </a:p>
          </p:txBody>
        </p:sp>
      </p:grpSp>
      <p:grpSp>
        <p:nvGrpSpPr>
          <p:cNvPr id="83" name="object 83"/>
          <p:cNvGrpSpPr/>
          <p:nvPr/>
        </p:nvGrpSpPr>
        <p:grpSpPr>
          <a:xfrm>
            <a:off x="5447931" y="3501009"/>
            <a:ext cx="3303904" cy="2816225"/>
            <a:chOff x="5447931" y="3501009"/>
            <a:chExt cx="3303904" cy="2816225"/>
          </a:xfrm>
        </p:grpSpPr>
        <p:pic>
          <p:nvPicPr>
            <p:cNvPr id="84" name="object 84"/>
            <p:cNvPicPr/>
            <p:nvPr/>
          </p:nvPicPr>
          <p:blipFill>
            <a:blip r:embed="rId7" cstate="screen">
              <a:extLst>
                <a:ext uri="{28A0092B-C50C-407E-A947-70E740481C1C}">
                  <a14:useLocalDpi xmlns:a14="http://schemas.microsoft.com/office/drawing/2010/main"/>
                </a:ext>
              </a:extLst>
            </a:blip>
            <a:stretch>
              <a:fillRect/>
            </a:stretch>
          </p:blipFill>
          <p:spPr>
            <a:xfrm>
              <a:off x="5447931" y="3839172"/>
              <a:ext cx="3303394" cy="2477537"/>
            </a:xfrm>
            <a:prstGeom prst="rect">
              <a:avLst/>
            </a:prstGeom>
          </p:spPr>
        </p:pic>
        <p:sp>
          <p:nvSpPr>
            <p:cNvPr id="85" name="object 85"/>
            <p:cNvSpPr/>
            <p:nvPr/>
          </p:nvSpPr>
          <p:spPr>
            <a:xfrm>
              <a:off x="5650471" y="3501009"/>
              <a:ext cx="2954020" cy="523240"/>
            </a:xfrm>
            <a:custGeom>
              <a:avLst/>
              <a:gdLst/>
              <a:ahLst/>
              <a:cxnLst/>
              <a:rect l="l" t="t" r="r" b="b"/>
              <a:pathLst>
                <a:path w="2954020" h="523239">
                  <a:moveTo>
                    <a:pt x="2953626" y="0"/>
                  </a:moveTo>
                  <a:lnTo>
                    <a:pt x="0" y="0"/>
                  </a:lnTo>
                  <a:lnTo>
                    <a:pt x="0" y="523214"/>
                  </a:lnTo>
                  <a:lnTo>
                    <a:pt x="2953626" y="523214"/>
                  </a:lnTo>
                  <a:lnTo>
                    <a:pt x="2953626" y="0"/>
                  </a:lnTo>
                  <a:close/>
                </a:path>
              </a:pathLst>
            </a:custGeom>
            <a:solidFill>
              <a:srgbClr val="FFFFFF"/>
            </a:solidFill>
          </p:spPr>
          <p:txBody>
            <a:bodyPr wrap="square" lIns="0" tIns="0" rIns="0" bIns="0" rtlCol="0"/>
            <a:lstStyle/>
            <a:p>
              <a:endParaRPr/>
            </a:p>
          </p:txBody>
        </p:sp>
      </p:grpSp>
      <p:sp>
        <p:nvSpPr>
          <p:cNvPr id="86" name="object 86"/>
          <p:cNvSpPr txBox="1"/>
          <p:nvPr/>
        </p:nvSpPr>
        <p:spPr>
          <a:xfrm>
            <a:off x="5729216" y="3485912"/>
            <a:ext cx="2768600" cy="495300"/>
          </a:xfrm>
          <a:prstGeom prst="rect">
            <a:avLst/>
          </a:prstGeom>
        </p:spPr>
        <p:txBody>
          <a:bodyPr vert="horz" wrap="square" lIns="0" tIns="33655" rIns="0" bIns="0" rtlCol="0">
            <a:spAutoFit/>
          </a:bodyPr>
          <a:lstStyle/>
          <a:p>
            <a:pPr marL="12700">
              <a:lnSpc>
                <a:spcPct val="100000"/>
              </a:lnSpc>
              <a:spcBef>
                <a:spcPts val="265"/>
              </a:spcBef>
            </a:pPr>
            <a:r>
              <a:rPr sz="1400" dirty="0">
                <a:latin typeface="Arial MT"/>
                <a:cs typeface="Arial MT"/>
              </a:rPr>
              <a:t>Arrival</a:t>
            </a:r>
            <a:r>
              <a:rPr sz="1400" spc="-30" dirty="0">
                <a:latin typeface="Arial MT"/>
                <a:cs typeface="Arial MT"/>
              </a:rPr>
              <a:t> </a:t>
            </a:r>
            <a:r>
              <a:rPr sz="1400" dirty="0">
                <a:latin typeface="Arial MT"/>
                <a:cs typeface="Arial MT"/>
              </a:rPr>
              <a:t>time</a:t>
            </a:r>
            <a:r>
              <a:rPr sz="1400" spc="-30" dirty="0">
                <a:latin typeface="Arial MT"/>
                <a:cs typeface="Arial MT"/>
              </a:rPr>
              <a:t> </a:t>
            </a:r>
            <a:r>
              <a:rPr sz="1400" dirty="0">
                <a:latin typeface="Arial MT"/>
                <a:cs typeface="Arial MT"/>
              </a:rPr>
              <a:t>uniformity</a:t>
            </a:r>
            <a:r>
              <a:rPr sz="1400" spc="-55" dirty="0">
                <a:latin typeface="Arial MT"/>
                <a:cs typeface="Arial MT"/>
              </a:rPr>
              <a:t> </a:t>
            </a:r>
            <a:r>
              <a:rPr sz="1400" dirty="0">
                <a:latin typeface="Arial MT"/>
                <a:cs typeface="Arial MT"/>
              </a:rPr>
              <a:t>over</a:t>
            </a:r>
            <a:r>
              <a:rPr sz="1400" spc="-30" dirty="0">
                <a:latin typeface="Arial MT"/>
                <a:cs typeface="Arial MT"/>
              </a:rPr>
              <a:t> </a:t>
            </a:r>
            <a:r>
              <a:rPr sz="1400" spc="-10" dirty="0">
                <a:latin typeface="Arial MT"/>
                <a:cs typeface="Arial MT"/>
              </a:rPr>
              <a:t>R11187</a:t>
            </a:r>
            <a:endParaRPr sz="1400">
              <a:latin typeface="Arial MT"/>
              <a:cs typeface="Arial MT"/>
            </a:endParaRPr>
          </a:p>
          <a:p>
            <a:pPr marL="457200" indent="-286385">
              <a:lnSpc>
                <a:spcPct val="100000"/>
              </a:lnSpc>
              <a:spcBef>
                <a:spcPts val="170"/>
              </a:spcBef>
              <a:buFont typeface="Wingdings"/>
              <a:buChar char=""/>
              <a:tabLst>
                <a:tab pos="457200" algn="l"/>
              </a:tabLst>
            </a:pPr>
            <a:r>
              <a:rPr sz="1400" dirty="0">
                <a:latin typeface="Arial MT"/>
                <a:cs typeface="Arial MT"/>
              </a:rPr>
              <a:t>total</a:t>
            </a:r>
            <a:r>
              <a:rPr sz="1400" spc="-30" dirty="0">
                <a:latin typeface="Arial MT"/>
                <a:cs typeface="Arial MT"/>
              </a:rPr>
              <a:t> </a:t>
            </a:r>
            <a:r>
              <a:rPr sz="1400" dirty="0">
                <a:latin typeface="Arial MT"/>
                <a:cs typeface="Arial MT"/>
              </a:rPr>
              <a:t>std</a:t>
            </a:r>
            <a:r>
              <a:rPr sz="1400" spc="-20" dirty="0">
                <a:latin typeface="Arial MT"/>
                <a:cs typeface="Arial MT"/>
              </a:rPr>
              <a:t> </a:t>
            </a:r>
            <a:r>
              <a:rPr sz="1400" dirty="0">
                <a:latin typeface="Arial MT"/>
                <a:cs typeface="Arial MT"/>
              </a:rPr>
              <a:t>=</a:t>
            </a:r>
            <a:r>
              <a:rPr sz="1400" spc="-10" dirty="0">
                <a:latin typeface="Arial MT"/>
                <a:cs typeface="Arial MT"/>
              </a:rPr>
              <a:t> </a:t>
            </a:r>
            <a:r>
              <a:rPr sz="1400" dirty="0">
                <a:latin typeface="Arial MT"/>
                <a:cs typeface="Arial MT"/>
              </a:rPr>
              <a:t>32</a:t>
            </a:r>
            <a:r>
              <a:rPr sz="1400" spc="-15" dirty="0">
                <a:latin typeface="Arial MT"/>
                <a:cs typeface="Arial MT"/>
              </a:rPr>
              <a:t> </a:t>
            </a:r>
            <a:r>
              <a:rPr sz="1400" spc="-25" dirty="0">
                <a:latin typeface="Arial MT"/>
                <a:cs typeface="Arial MT"/>
              </a:rPr>
              <a:t>ps</a:t>
            </a:r>
            <a:endParaRPr sz="1400">
              <a:latin typeface="Arial MT"/>
              <a:cs typeface="Arial MT"/>
            </a:endParaRPr>
          </a:p>
        </p:txBody>
      </p:sp>
      <p:grpSp>
        <p:nvGrpSpPr>
          <p:cNvPr id="133" name="Grupo 132">
            <a:extLst>
              <a:ext uri="{FF2B5EF4-FFF2-40B4-BE49-F238E27FC236}">
                <a16:creationId xmlns:a16="http://schemas.microsoft.com/office/drawing/2014/main" id="{C85E37AE-6A3B-4710-BF4C-8AF8B87717D6}"/>
              </a:ext>
            </a:extLst>
          </p:cNvPr>
          <p:cNvGrpSpPr/>
          <p:nvPr/>
        </p:nvGrpSpPr>
        <p:grpSpPr>
          <a:xfrm>
            <a:off x="6273049" y="1894257"/>
            <a:ext cx="1571476" cy="1498169"/>
            <a:chOff x="6273049" y="1894257"/>
            <a:chExt cx="1571476" cy="1498169"/>
          </a:xfrm>
        </p:grpSpPr>
        <p:pic>
          <p:nvPicPr>
            <p:cNvPr id="88" name="object 88"/>
            <p:cNvPicPr/>
            <p:nvPr/>
          </p:nvPicPr>
          <p:blipFill rotWithShape="1">
            <a:blip r:embed="rId8" cstate="screen">
              <a:extLst>
                <a:ext uri="{28A0092B-C50C-407E-A947-70E740481C1C}">
                  <a14:useLocalDpi xmlns:a14="http://schemas.microsoft.com/office/drawing/2010/main"/>
                </a:ext>
              </a:extLst>
            </a:blip>
            <a:srcRect/>
            <a:stretch/>
          </p:blipFill>
          <p:spPr>
            <a:xfrm>
              <a:off x="6273049" y="1894257"/>
              <a:ext cx="1571476" cy="1498169"/>
            </a:xfrm>
            <a:prstGeom prst="rect">
              <a:avLst/>
            </a:prstGeom>
          </p:spPr>
        </p:pic>
        <p:pic>
          <p:nvPicPr>
            <p:cNvPr id="89" name="object 89"/>
            <p:cNvPicPr/>
            <p:nvPr/>
          </p:nvPicPr>
          <p:blipFill>
            <a:blip r:embed="rId9" cstate="screen">
              <a:extLst>
                <a:ext uri="{28A0092B-C50C-407E-A947-70E740481C1C}">
                  <a14:useLocalDpi xmlns:a14="http://schemas.microsoft.com/office/drawing/2010/main"/>
                </a:ext>
              </a:extLst>
            </a:blip>
            <a:stretch>
              <a:fillRect/>
            </a:stretch>
          </p:blipFill>
          <p:spPr>
            <a:xfrm>
              <a:off x="6329734" y="2266917"/>
              <a:ext cx="1056110" cy="1051587"/>
            </a:xfrm>
            <a:prstGeom prst="rect">
              <a:avLst/>
            </a:prstGeom>
          </p:spPr>
        </p:pic>
      </p:grpSp>
      <p:sp>
        <p:nvSpPr>
          <p:cNvPr id="90" name="object 90"/>
          <p:cNvSpPr txBox="1"/>
          <p:nvPr/>
        </p:nvSpPr>
        <p:spPr>
          <a:xfrm>
            <a:off x="8002939" y="2319938"/>
            <a:ext cx="558165" cy="623570"/>
          </a:xfrm>
          <a:prstGeom prst="rect">
            <a:avLst/>
          </a:prstGeom>
        </p:spPr>
        <p:txBody>
          <a:bodyPr vert="horz" wrap="square" lIns="0" tIns="37465" rIns="0" bIns="0" rtlCol="0">
            <a:spAutoFit/>
          </a:bodyPr>
          <a:lstStyle/>
          <a:p>
            <a:pPr marL="12700" marR="5080" algn="just">
              <a:lnSpc>
                <a:spcPts val="1510"/>
              </a:lnSpc>
              <a:spcBef>
                <a:spcPts val="295"/>
              </a:spcBef>
            </a:pPr>
            <a:r>
              <a:rPr sz="1400" dirty="0">
                <a:latin typeface="Arial MT"/>
                <a:cs typeface="Arial MT"/>
              </a:rPr>
              <a:t>Grid</a:t>
            </a:r>
            <a:r>
              <a:rPr sz="1400" spc="-35" dirty="0">
                <a:latin typeface="Arial MT"/>
                <a:cs typeface="Arial MT"/>
              </a:rPr>
              <a:t> </a:t>
            </a:r>
            <a:r>
              <a:rPr sz="1400" spc="-25" dirty="0">
                <a:latin typeface="Arial MT"/>
                <a:cs typeface="Arial MT"/>
              </a:rPr>
              <a:t>of </a:t>
            </a:r>
            <a:r>
              <a:rPr sz="1400" spc="-10" dirty="0">
                <a:latin typeface="Arial MT"/>
                <a:cs typeface="Arial MT"/>
              </a:rPr>
              <a:t>points, (laser)</a:t>
            </a:r>
            <a:endParaRPr sz="1400" dirty="0">
              <a:latin typeface="Arial MT"/>
              <a:cs typeface="Arial MT"/>
            </a:endParaRPr>
          </a:p>
        </p:txBody>
      </p:sp>
      <p:sp>
        <p:nvSpPr>
          <p:cNvPr id="91" name="object 91"/>
          <p:cNvSpPr txBox="1"/>
          <p:nvPr/>
        </p:nvSpPr>
        <p:spPr>
          <a:xfrm>
            <a:off x="6160339" y="1090579"/>
            <a:ext cx="5815965" cy="636270"/>
          </a:xfrm>
          <a:prstGeom prst="rect">
            <a:avLst/>
          </a:prstGeom>
        </p:spPr>
        <p:txBody>
          <a:bodyPr vert="horz" wrap="square" lIns="0" tIns="13335" rIns="0" bIns="0" rtlCol="0">
            <a:spAutoFit/>
          </a:bodyPr>
          <a:lstStyle/>
          <a:p>
            <a:pPr marL="269875" marR="5080" indent="-257810">
              <a:lnSpc>
                <a:spcPct val="100000"/>
              </a:lnSpc>
              <a:spcBef>
                <a:spcPts val="105"/>
              </a:spcBef>
              <a:buChar char="•"/>
              <a:tabLst>
                <a:tab pos="269875" algn="l"/>
              </a:tabLst>
            </a:pPr>
            <a:r>
              <a:rPr sz="2000" dirty="0">
                <a:solidFill>
                  <a:srgbClr val="004695"/>
                </a:solidFill>
                <a:latin typeface="Arial MT"/>
                <a:cs typeface="Arial MT"/>
              </a:rPr>
              <a:t>Time</a:t>
            </a:r>
            <a:r>
              <a:rPr sz="2000" spc="-30" dirty="0">
                <a:solidFill>
                  <a:srgbClr val="004695"/>
                </a:solidFill>
                <a:latin typeface="Arial MT"/>
                <a:cs typeface="Arial MT"/>
              </a:rPr>
              <a:t> </a:t>
            </a:r>
            <a:r>
              <a:rPr sz="2000" dirty="0">
                <a:solidFill>
                  <a:srgbClr val="004695"/>
                </a:solidFill>
                <a:latin typeface="Arial MT"/>
                <a:cs typeface="Arial MT"/>
              </a:rPr>
              <a:t>resolution</a:t>
            </a:r>
            <a:r>
              <a:rPr sz="2000" spc="-65" dirty="0">
                <a:solidFill>
                  <a:srgbClr val="004695"/>
                </a:solidFill>
                <a:latin typeface="Arial MT"/>
                <a:cs typeface="Arial MT"/>
              </a:rPr>
              <a:t> </a:t>
            </a:r>
            <a:r>
              <a:rPr sz="2000" dirty="0">
                <a:solidFill>
                  <a:srgbClr val="004695"/>
                </a:solidFill>
                <a:latin typeface="Arial MT"/>
                <a:cs typeface="Arial MT"/>
              </a:rPr>
              <a:t>uniformity</a:t>
            </a:r>
            <a:r>
              <a:rPr sz="2000" spc="-50" dirty="0">
                <a:solidFill>
                  <a:srgbClr val="004695"/>
                </a:solidFill>
                <a:latin typeface="Arial MT"/>
                <a:cs typeface="Arial MT"/>
              </a:rPr>
              <a:t> </a:t>
            </a:r>
            <a:r>
              <a:rPr sz="2000" dirty="0">
                <a:solidFill>
                  <a:srgbClr val="004695"/>
                </a:solidFill>
                <a:latin typeface="Arial MT"/>
                <a:cs typeface="Arial MT"/>
              </a:rPr>
              <a:t>scan</a:t>
            </a:r>
            <a:r>
              <a:rPr sz="2000" spc="-55" dirty="0">
                <a:solidFill>
                  <a:srgbClr val="004695"/>
                </a:solidFill>
                <a:latin typeface="Arial MT"/>
                <a:cs typeface="Arial MT"/>
              </a:rPr>
              <a:t> </a:t>
            </a:r>
            <a:r>
              <a:rPr sz="2000" dirty="0">
                <a:solidFill>
                  <a:srgbClr val="004695"/>
                </a:solidFill>
                <a:latin typeface="Arial MT"/>
                <a:cs typeface="Arial MT"/>
              </a:rPr>
              <a:t>over</a:t>
            </a:r>
            <a:r>
              <a:rPr sz="2000" spc="-40" dirty="0">
                <a:solidFill>
                  <a:srgbClr val="004695"/>
                </a:solidFill>
                <a:latin typeface="Arial MT"/>
                <a:cs typeface="Arial MT"/>
              </a:rPr>
              <a:t> </a:t>
            </a:r>
            <a:r>
              <a:rPr sz="2000" spc="-10" dirty="0">
                <a:solidFill>
                  <a:srgbClr val="004695"/>
                </a:solidFill>
                <a:latin typeface="Arial MT"/>
                <a:cs typeface="Arial MT"/>
              </a:rPr>
              <a:t>photo- </a:t>
            </a:r>
            <a:r>
              <a:rPr sz="2000" dirty="0">
                <a:solidFill>
                  <a:srgbClr val="004695"/>
                </a:solidFill>
                <a:latin typeface="Arial MT"/>
                <a:cs typeface="Arial MT"/>
              </a:rPr>
              <a:t>cathode</a:t>
            </a:r>
            <a:r>
              <a:rPr sz="2000" spc="-40" dirty="0">
                <a:solidFill>
                  <a:srgbClr val="004695"/>
                </a:solidFill>
                <a:latin typeface="Arial MT"/>
                <a:cs typeface="Arial MT"/>
              </a:rPr>
              <a:t> </a:t>
            </a:r>
            <a:r>
              <a:rPr sz="2000" dirty="0">
                <a:solidFill>
                  <a:srgbClr val="004695"/>
                </a:solidFill>
                <a:latin typeface="Arial MT"/>
                <a:cs typeface="Arial MT"/>
              </a:rPr>
              <a:t>and</a:t>
            </a:r>
            <a:r>
              <a:rPr sz="2000" spc="-40" dirty="0">
                <a:solidFill>
                  <a:srgbClr val="004695"/>
                </a:solidFill>
                <a:latin typeface="Arial MT"/>
                <a:cs typeface="Arial MT"/>
              </a:rPr>
              <a:t> </a:t>
            </a:r>
            <a:r>
              <a:rPr sz="2000" dirty="0">
                <a:solidFill>
                  <a:srgbClr val="004695"/>
                </a:solidFill>
                <a:latin typeface="Arial MT"/>
                <a:cs typeface="Arial MT"/>
              </a:rPr>
              <a:t>for</a:t>
            </a:r>
            <a:r>
              <a:rPr sz="2000" spc="-25" dirty="0">
                <a:solidFill>
                  <a:srgbClr val="004695"/>
                </a:solidFill>
                <a:latin typeface="Arial MT"/>
                <a:cs typeface="Arial MT"/>
              </a:rPr>
              <a:t> </a:t>
            </a:r>
            <a:r>
              <a:rPr sz="2000" dirty="0">
                <a:solidFill>
                  <a:srgbClr val="004695"/>
                </a:solidFill>
                <a:latin typeface="Arial MT"/>
                <a:cs typeface="Arial MT"/>
              </a:rPr>
              <a:t>different</a:t>
            </a:r>
            <a:r>
              <a:rPr sz="2000" spc="-45" dirty="0">
                <a:solidFill>
                  <a:srgbClr val="004695"/>
                </a:solidFill>
                <a:latin typeface="Arial MT"/>
                <a:cs typeface="Arial MT"/>
              </a:rPr>
              <a:t> </a:t>
            </a:r>
            <a:r>
              <a:rPr sz="2000" dirty="0">
                <a:solidFill>
                  <a:srgbClr val="004695"/>
                </a:solidFill>
                <a:latin typeface="Arial MT"/>
                <a:cs typeface="Arial MT"/>
              </a:rPr>
              <a:t>bias</a:t>
            </a:r>
            <a:r>
              <a:rPr sz="2000" spc="-20" dirty="0">
                <a:solidFill>
                  <a:srgbClr val="004695"/>
                </a:solidFill>
                <a:latin typeface="Arial MT"/>
                <a:cs typeface="Arial MT"/>
              </a:rPr>
              <a:t> </a:t>
            </a:r>
            <a:r>
              <a:rPr sz="2000" dirty="0">
                <a:solidFill>
                  <a:srgbClr val="004695"/>
                </a:solidFill>
                <a:latin typeface="Arial MT"/>
                <a:cs typeface="Arial MT"/>
              </a:rPr>
              <a:t>and</a:t>
            </a:r>
            <a:r>
              <a:rPr sz="2000" spc="-25" dirty="0">
                <a:solidFill>
                  <a:srgbClr val="004695"/>
                </a:solidFill>
                <a:latin typeface="Arial MT"/>
                <a:cs typeface="Arial MT"/>
              </a:rPr>
              <a:t> </a:t>
            </a:r>
            <a:r>
              <a:rPr sz="2000" dirty="0">
                <a:solidFill>
                  <a:srgbClr val="004695"/>
                </a:solidFill>
                <a:latin typeface="Arial MT"/>
                <a:cs typeface="Arial MT"/>
              </a:rPr>
              <a:t>light</a:t>
            </a:r>
            <a:r>
              <a:rPr sz="2000" spc="-20" dirty="0">
                <a:solidFill>
                  <a:srgbClr val="004695"/>
                </a:solidFill>
                <a:latin typeface="Arial MT"/>
                <a:cs typeface="Arial MT"/>
              </a:rPr>
              <a:t> </a:t>
            </a:r>
            <a:r>
              <a:rPr sz="2000" spc="-10" dirty="0">
                <a:solidFill>
                  <a:srgbClr val="004695"/>
                </a:solidFill>
                <a:latin typeface="Arial MT"/>
                <a:cs typeface="Arial MT"/>
              </a:rPr>
              <a:t>conditions</a:t>
            </a:r>
            <a:endParaRPr sz="2000">
              <a:latin typeface="Arial MT"/>
              <a:cs typeface="Arial MT"/>
            </a:endParaRPr>
          </a:p>
        </p:txBody>
      </p:sp>
      <p:grpSp>
        <p:nvGrpSpPr>
          <p:cNvPr id="92" name="object 92"/>
          <p:cNvGrpSpPr/>
          <p:nvPr/>
        </p:nvGrpSpPr>
        <p:grpSpPr>
          <a:xfrm>
            <a:off x="9231845" y="4179506"/>
            <a:ext cx="2965450" cy="1906905"/>
            <a:chOff x="9231845" y="4179506"/>
            <a:chExt cx="2965450" cy="1906905"/>
          </a:xfrm>
        </p:grpSpPr>
        <p:sp>
          <p:nvSpPr>
            <p:cNvPr id="93" name="object 93"/>
            <p:cNvSpPr/>
            <p:nvPr/>
          </p:nvSpPr>
          <p:spPr>
            <a:xfrm>
              <a:off x="9236608" y="5044440"/>
              <a:ext cx="2832735" cy="829310"/>
            </a:xfrm>
            <a:custGeom>
              <a:avLst/>
              <a:gdLst/>
              <a:ahLst/>
              <a:cxnLst/>
              <a:rect l="l" t="t" r="r" b="b"/>
              <a:pathLst>
                <a:path w="2832734" h="829310">
                  <a:moveTo>
                    <a:pt x="0" y="829056"/>
                  </a:moveTo>
                  <a:lnTo>
                    <a:pt x="2832392" y="829056"/>
                  </a:lnTo>
                </a:path>
                <a:path w="2832734" h="829310">
                  <a:moveTo>
                    <a:pt x="0" y="621792"/>
                  </a:moveTo>
                  <a:lnTo>
                    <a:pt x="2832392" y="621792"/>
                  </a:lnTo>
                </a:path>
                <a:path w="2832734" h="829310">
                  <a:moveTo>
                    <a:pt x="0" y="414528"/>
                  </a:moveTo>
                  <a:lnTo>
                    <a:pt x="2832392" y="414528"/>
                  </a:lnTo>
                </a:path>
                <a:path w="2832734" h="829310">
                  <a:moveTo>
                    <a:pt x="0" y="207264"/>
                  </a:moveTo>
                  <a:lnTo>
                    <a:pt x="2832392" y="207264"/>
                  </a:lnTo>
                </a:path>
                <a:path w="2832734" h="829310">
                  <a:moveTo>
                    <a:pt x="0" y="0"/>
                  </a:moveTo>
                  <a:lnTo>
                    <a:pt x="2832392" y="0"/>
                  </a:lnTo>
                </a:path>
              </a:pathLst>
            </a:custGeom>
            <a:ln w="9525">
              <a:solidFill>
                <a:srgbClr val="5F5F5F"/>
              </a:solidFill>
            </a:ln>
          </p:spPr>
          <p:txBody>
            <a:bodyPr wrap="square" lIns="0" tIns="0" rIns="0" bIns="0" rtlCol="0"/>
            <a:lstStyle/>
            <a:p>
              <a:endParaRPr/>
            </a:p>
          </p:txBody>
        </p:sp>
        <p:sp>
          <p:nvSpPr>
            <p:cNvPr id="94" name="object 94"/>
            <p:cNvSpPr/>
            <p:nvPr/>
          </p:nvSpPr>
          <p:spPr>
            <a:xfrm>
              <a:off x="9236608" y="4215714"/>
              <a:ext cx="1703705" cy="621665"/>
            </a:xfrm>
            <a:custGeom>
              <a:avLst/>
              <a:gdLst/>
              <a:ahLst/>
              <a:cxnLst/>
              <a:rect l="l" t="t" r="r" b="b"/>
              <a:pathLst>
                <a:path w="1703704" h="621664">
                  <a:moveTo>
                    <a:pt x="0" y="621461"/>
                  </a:moveTo>
                  <a:lnTo>
                    <a:pt x="1703133" y="621461"/>
                  </a:lnTo>
                </a:path>
                <a:path w="1703704" h="621664">
                  <a:moveTo>
                    <a:pt x="0" y="414197"/>
                  </a:moveTo>
                  <a:lnTo>
                    <a:pt x="1703133" y="414197"/>
                  </a:lnTo>
                </a:path>
                <a:path w="1703704" h="621664">
                  <a:moveTo>
                    <a:pt x="0" y="206933"/>
                  </a:moveTo>
                  <a:lnTo>
                    <a:pt x="1703133" y="206933"/>
                  </a:lnTo>
                </a:path>
                <a:path w="1703704" h="621664">
                  <a:moveTo>
                    <a:pt x="0" y="0"/>
                  </a:moveTo>
                  <a:lnTo>
                    <a:pt x="1703133" y="0"/>
                  </a:lnTo>
                </a:path>
              </a:pathLst>
            </a:custGeom>
            <a:ln w="9525">
              <a:solidFill>
                <a:srgbClr val="5F5F5F"/>
              </a:solidFill>
            </a:ln>
          </p:spPr>
          <p:txBody>
            <a:bodyPr wrap="square" lIns="0" tIns="0" rIns="0" bIns="0" rtlCol="0"/>
            <a:lstStyle/>
            <a:p>
              <a:endParaRPr/>
            </a:p>
          </p:txBody>
        </p:sp>
        <p:sp>
          <p:nvSpPr>
            <p:cNvPr id="95" name="object 95"/>
            <p:cNvSpPr/>
            <p:nvPr/>
          </p:nvSpPr>
          <p:spPr>
            <a:xfrm>
              <a:off x="10180319" y="4215718"/>
              <a:ext cx="0" cy="1866264"/>
            </a:xfrm>
            <a:custGeom>
              <a:avLst/>
              <a:gdLst/>
              <a:ahLst/>
              <a:cxnLst/>
              <a:rect l="l" t="t" r="r" b="b"/>
              <a:pathLst>
                <a:path h="1866264">
                  <a:moveTo>
                    <a:pt x="0" y="0"/>
                  </a:moveTo>
                  <a:lnTo>
                    <a:pt x="0" y="1865769"/>
                  </a:lnTo>
                </a:path>
              </a:pathLst>
            </a:custGeom>
            <a:ln w="9525">
              <a:solidFill>
                <a:srgbClr val="5F5F5F"/>
              </a:solidFill>
            </a:ln>
          </p:spPr>
          <p:txBody>
            <a:bodyPr wrap="square" lIns="0" tIns="0" rIns="0" bIns="0" rtlCol="0"/>
            <a:lstStyle/>
            <a:p>
              <a:endParaRPr/>
            </a:p>
          </p:txBody>
        </p:sp>
        <p:sp>
          <p:nvSpPr>
            <p:cNvPr id="96" name="object 96"/>
            <p:cNvSpPr/>
            <p:nvPr/>
          </p:nvSpPr>
          <p:spPr>
            <a:xfrm>
              <a:off x="11125199" y="4842141"/>
              <a:ext cx="944244" cy="1239520"/>
            </a:xfrm>
            <a:custGeom>
              <a:avLst/>
              <a:gdLst/>
              <a:ahLst/>
              <a:cxnLst/>
              <a:rect l="l" t="t" r="r" b="b"/>
              <a:pathLst>
                <a:path w="944245" h="1239520">
                  <a:moveTo>
                    <a:pt x="0" y="0"/>
                  </a:moveTo>
                  <a:lnTo>
                    <a:pt x="0" y="1239346"/>
                  </a:lnTo>
                </a:path>
                <a:path w="944245" h="1239520">
                  <a:moveTo>
                    <a:pt x="943800" y="0"/>
                  </a:moveTo>
                  <a:lnTo>
                    <a:pt x="943800" y="1239346"/>
                  </a:lnTo>
                </a:path>
              </a:pathLst>
            </a:custGeom>
            <a:ln w="9525">
              <a:solidFill>
                <a:srgbClr val="5F5F5F"/>
              </a:solidFill>
            </a:ln>
          </p:spPr>
          <p:txBody>
            <a:bodyPr wrap="square" lIns="0" tIns="0" rIns="0" bIns="0" rtlCol="0"/>
            <a:lstStyle/>
            <a:p>
              <a:endParaRPr/>
            </a:p>
          </p:txBody>
        </p:sp>
        <p:sp>
          <p:nvSpPr>
            <p:cNvPr id="97" name="object 97"/>
            <p:cNvSpPr/>
            <p:nvPr/>
          </p:nvSpPr>
          <p:spPr>
            <a:xfrm>
              <a:off x="9236608" y="4215716"/>
              <a:ext cx="2832735" cy="1866264"/>
            </a:xfrm>
            <a:custGeom>
              <a:avLst/>
              <a:gdLst/>
              <a:ahLst/>
              <a:cxnLst/>
              <a:rect l="l" t="t" r="r" b="b"/>
              <a:pathLst>
                <a:path w="2832734" h="1866264">
                  <a:moveTo>
                    <a:pt x="0" y="1865769"/>
                  </a:moveTo>
                  <a:lnTo>
                    <a:pt x="0" y="0"/>
                  </a:lnTo>
                </a:path>
                <a:path w="2832734" h="1866264">
                  <a:moveTo>
                    <a:pt x="0" y="1865769"/>
                  </a:moveTo>
                  <a:lnTo>
                    <a:pt x="2832392" y="1865769"/>
                  </a:lnTo>
                </a:path>
              </a:pathLst>
            </a:custGeom>
            <a:ln w="9525">
              <a:solidFill>
                <a:srgbClr val="5F5F5F"/>
              </a:solidFill>
            </a:ln>
          </p:spPr>
          <p:txBody>
            <a:bodyPr wrap="square" lIns="0" tIns="0" rIns="0" bIns="0" rtlCol="0"/>
            <a:lstStyle/>
            <a:p>
              <a:endParaRPr/>
            </a:p>
          </p:txBody>
        </p:sp>
        <p:pic>
          <p:nvPicPr>
            <p:cNvPr id="98" name="object 98"/>
            <p:cNvPicPr/>
            <p:nvPr/>
          </p:nvPicPr>
          <p:blipFill>
            <a:blip r:embed="rId10" cstate="screen">
              <a:extLst>
                <a:ext uri="{28A0092B-C50C-407E-A947-70E740481C1C}">
                  <a14:useLocalDpi xmlns:a14="http://schemas.microsoft.com/office/drawing/2010/main"/>
                </a:ext>
              </a:extLst>
            </a:blip>
            <a:stretch>
              <a:fillRect/>
            </a:stretch>
          </p:blipFill>
          <p:spPr>
            <a:xfrm>
              <a:off x="9393946" y="4935076"/>
              <a:ext cx="111632" cy="111633"/>
            </a:xfrm>
            <a:prstGeom prst="rect">
              <a:avLst/>
            </a:prstGeom>
          </p:spPr>
        </p:pic>
        <p:pic>
          <p:nvPicPr>
            <p:cNvPr id="99" name="object 99"/>
            <p:cNvPicPr/>
            <p:nvPr/>
          </p:nvPicPr>
          <p:blipFill>
            <a:blip r:embed="rId11" cstate="screen">
              <a:extLst>
                <a:ext uri="{28A0092B-C50C-407E-A947-70E740481C1C}">
                  <a14:useLocalDpi xmlns:a14="http://schemas.microsoft.com/office/drawing/2010/main"/>
                </a:ext>
              </a:extLst>
            </a:blip>
            <a:stretch>
              <a:fillRect/>
            </a:stretch>
          </p:blipFill>
          <p:spPr>
            <a:xfrm>
              <a:off x="9535678" y="5395324"/>
              <a:ext cx="111632" cy="111632"/>
            </a:xfrm>
            <a:prstGeom prst="rect">
              <a:avLst/>
            </a:prstGeom>
          </p:spPr>
        </p:pic>
        <p:pic>
          <p:nvPicPr>
            <p:cNvPr id="100" name="object 100"/>
            <p:cNvPicPr/>
            <p:nvPr/>
          </p:nvPicPr>
          <p:blipFill>
            <a:blip r:embed="rId11" cstate="screen">
              <a:extLst>
                <a:ext uri="{28A0092B-C50C-407E-A947-70E740481C1C}">
                  <a14:useLocalDpi xmlns:a14="http://schemas.microsoft.com/office/drawing/2010/main"/>
                </a:ext>
              </a:extLst>
            </a:blip>
            <a:stretch>
              <a:fillRect/>
            </a:stretch>
          </p:blipFill>
          <p:spPr>
            <a:xfrm>
              <a:off x="9654548" y="5572108"/>
              <a:ext cx="111632" cy="111632"/>
            </a:xfrm>
            <a:prstGeom prst="rect">
              <a:avLst/>
            </a:prstGeom>
          </p:spPr>
        </p:pic>
        <p:sp>
          <p:nvSpPr>
            <p:cNvPr id="101" name="object 101"/>
            <p:cNvSpPr/>
            <p:nvPr/>
          </p:nvSpPr>
          <p:spPr>
            <a:xfrm>
              <a:off x="9894007" y="5715555"/>
              <a:ext cx="102235" cy="102235"/>
            </a:xfrm>
            <a:custGeom>
              <a:avLst/>
              <a:gdLst/>
              <a:ahLst/>
              <a:cxnLst/>
              <a:rect l="l" t="t" r="r" b="b"/>
              <a:pathLst>
                <a:path w="102234" h="102235">
                  <a:moveTo>
                    <a:pt x="51053" y="0"/>
                  </a:moveTo>
                  <a:lnTo>
                    <a:pt x="31182" y="4012"/>
                  </a:lnTo>
                  <a:lnTo>
                    <a:pt x="14954" y="14954"/>
                  </a:lnTo>
                  <a:lnTo>
                    <a:pt x="4012" y="31182"/>
                  </a:lnTo>
                  <a:lnTo>
                    <a:pt x="0" y="51053"/>
                  </a:lnTo>
                  <a:lnTo>
                    <a:pt x="4012" y="70925"/>
                  </a:lnTo>
                  <a:lnTo>
                    <a:pt x="14954" y="87153"/>
                  </a:lnTo>
                  <a:lnTo>
                    <a:pt x="31182" y="98095"/>
                  </a:lnTo>
                  <a:lnTo>
                    <a:pt x="51053" y="102107"/>
                  </a:lnTo>
                  <a:lnTo>
                    <a:pt x="70925" y="98095"/>
                  </a:lnTo>
                  <a:lnTo>
                    <a:pt x="87153" y="87153"/>
                  </a:lnTo>
                  <a:lnTo>
                    <a:pt x="98095" y="70925"/>
                  </a:lnTo>
                  <a:lnTo>
                    <a:pt x="102107" y="51053"/>
                  </a:lnTo>
                  <a:lnTo>
                    <a:pt x="98095" y="31182"/>
                  </a:lnTo>
                  <a:lnTo>
                    <a:pt x="87153" y="14954"/>
                  </a:lnTo>
                  <a:lnTo>
                    <a:pt x="70925" y="4012"/>
                  </a:lnTo>
                  <a:lnTo>
                    <a:pt x="51053" y="0"/>
                  </a:lnTo>
                  <a:close/>
                </a:path>
              </a:pathLst>
            </a:custGeom>
            <a:solidFill>
              <a:srgbClr val="009971"/>
            </a:solidFill>
          </p:spPr>
          <p:txBody>
            <a:bodyPr wrap="square" lIns="0" tIns="0" rIns="0" bIns="0" rtlCol="0"/>
            <a:lstStyle/>
            <a:p>
              <a:endParaRPr/>
            </a:p>
          </p:txBody>
        </p:sp>
        <p:sp>
          <p:nvSpPr>
            <p:cNvPr id="102" name="object 102"/>
            <p:cNvSpPr/>
            <p:nvPr/>
          </p:nvSpPr>
          <p:spPr>
            <a:xfrm>
              <a:off x="9894007" y="5715555"/>
              <a:ext cx="102235" cy="102235"/>
            </a:xfrm>
            <a:custGeom>
              <a:avLst/>
              <a:gdLst/>
              <a:ahLst/>
              <a:cxnLst/>
              <a:rect l="l" t="t" r="r" b="b"/>
              <a:pathLst>
                <a:path w="102234" h="102235">
                  <a:moveTo>
                    <a:pt x="102107" y="51053"/>
                  </a:moveTo>
                  <a:lnTo>
                    <a:pt x="98095" y="70925"/>
                  </a:lnTo>
                  <a:lnTo>
                    <a:pt x="87153" y="87153"/>
                  </a:lnTo>
                  <a:lnTo>
                    <a:pt x="70925" y="98095"/>
                  </a:lnTo>
                  <a:lnTo>
                    <a:pt x="51053" y="102107"/>
                  </a:lnTo>
                  <a:lnTo>
                    <a:pt x="31182" y="98095"/>
                  </a:lnTo>
                  <a:lnTo>
                    <a:pt x="14954" y="87153"/>
                  </a:lnTo>
                  <a:lnTo>
                    <a:pt x="4012" y="70925"/>
                  </a:lnTo>
                  <a:lnTo>
                    <a:pt x="0" y="51053"/>
                  </a:lnTo>
                  <a:lnTo>
                    <a:pt x="4012" y="31182"/>
                  </a:lnTo>
                  <a:lnTo>
                    <a:pt x="14954" y="14954"/>
                  </a:lnTo>
                  <a:lnTo>
                    <a:pt x="31182" y="4012"/>
                  </a:lnTo>
                  <a:lnTo>
                    <a:pt x="51053" y="0"/>
                  </a:lnTo>
                  <a:lnTo>
                    <a:pt x="70925" y="4012"/>
                  </a:lnTo>
                  <a:lnTo>
                    <a:pt x="87153" y="14954"/>
                  </a:lnTo>
                  <a:lnTo>
                    <a:pt x="98095" y="31182"/>
                  </a:lnTo>
                  <a:lnTo>
                    <a:pt x="102107" y="51053"/>
                  </a:lnTo>
                  <a:close/>
                </a:path>
              </a:pathLst>
            </a:custGeom>
            <a:ln w="9525">
              <a:solidFill>
                <a:srgbClr val="009971"/>
              </a:solidFill>
            </a:ln>
          </p:spPr>
          <p:txBody>
            <a:bodyPr wrap="square" lIns="0" tIns="0" rIns="0" bIns="0" rtlCol="0"/>
            <a:lstStyle/>
            <a:p>
              <a:endParaRPr/>
            </a:p>
          </p:txBody>
        </p:sp>
        <p:sp>
          <p:nvSpPr>
            <p:cNvPr id="103" name="object 103"/>
            <p:cNvSpPr/>
            <p:nvPr/>
          </p:nvSpPr>
          <p:spPr>
            <a:xfrm>
              <a:off x="10130227" y="5608874"/>
              <a:ext cx="102235" cy="102235"/>
            </a:xfrm>
            <a:custGeom>
              <a:avLst/>
              <a:gdLst/>
              <a:ahLst/>
              <a:cxnLst/>
              <a:rect l="l" t="t" r="r" b="b"/>
              <a:pathLst>
                <a:path w="102234" h="102235">
                  <a:moveTo>
                    <a:pt x="51053" y="0"/>
                  </a:moveTo>
                  <a:lnTo>
                    <a:pt x="31182" y="4012"/>
                  </a:lnTo>
                  <a:lnTo>
                    <a:pt x="14954" y="14954"/>
                  </a:lnTo>
                  <a:lnTo>
                    <a:pt x="4012" y="31182"/>
                  </a:lnTo>
                  <a:lnTo>
                    <a:pt x="0" y="51053"/>
                  </a:lnTo>
                  <a:lnTo>
                    <a:pt x="4012" y="70925"/>
                  </a:lnTo>
                  <a:lnTo>
                    <a:pt x="14954" y="87153"/>
                  </a:lnTo>
                  <a:lnTo>
                    <a:pt x="31182" y="98095"/>
                  </a:lnTo>
                  <a:lnTo>
                    <a:pt x="51053" y="102107"/>
                  </a:lnTo>
                  <a:lnTo>
                    <a:pt x="70925" y="98095"/>
                  </a:lnTo>
                  <a:lnTo>
                    <a:pt x="87153" y="87153"/>
                  </a:lnTo>
                  <a:lnTo>
                    <a:pt x="98095" y="70925"/>
                  </a:lnTo>
                  <a:lnTo>
                    <a:pt x="102107" y="51053"/>
                  </a:lnTo>
                  <a:lnTo>
                    <a:pt x="98095" y="31182"/>
                  </a:lnTo>
                  <a:lnTo>
                    <a:pt x="87153" y="14954"/>
                  </a:lnTo>
                  <a:lnTo>
                    <a:pt x="70925" y="4012"/>
                  </a:lnTo>
                  <a:lnTo>
                    <a:pt x="51053" y="0"/>
                  </a:lnTo>
                  <a:close/>
                </a:path>
              </a:pathLst>
            </a:custGeom>
            <a:solidFill>
              <a:srgbClr val="009971"/>
            </a:solidFill>
          </p:spPr>
          <p:txBody>
            <a:bodyPr wrap="square" lIns="0" tIns="0" rIns="0" bIns="0" rtlCol="0"/>
            <a:lstStyle/>
            <a:p>
              <a:endParaRPr/>
            </a:p>
          </p:txBody>
        </p:sp>
        <p:sp>
          <p:nvSpPr>
            <p:cNvPr id="104" name="object 104"/>
            <p:cNvSpPr/>
            <p:nvPr/>
          </p:nvSpPr>
          <p:spPr>
            <a:xfrm>
              <a:off x="10130227" y="5608874"/>
              <a:ext cx="102235" cy="102235"/>
            </a:xfrm>
            <a:custGeom>
              <a:avLst/>
              <a:gdLst/>
              <a:ahLst/>
              <a:cxnLst/>
              <a:rect l="l" t="t" r="r" b="b"/>
              <a:pathLst>
                <a:path w="102234" h="102235">
                  <a:moveTo>
                    <a:pt x="102107" y="51053"/>
                  </a:moveTo>
                  <a:lnTo>
                    <a:pt x="98095" y="70925"/>
                  </a:lnTo>
                  <a:lnTo>
                    <a:pt x="87153" y="87153"/>
                  </a:lnTo>
                  <a:lnTo>
                    <a:pt x="70925" y="98095"/>
                  </a:lnTo>
                  <a:lnTo>
                    <a:pt x="51053" y="102107"/>
                  </a:lnTo>
                  <a:lnTo>
                    <a:pt x="31182" y="98095"/>
                  </a:lnTo>
                  <a:lnTo>
                    <a:pt x="14954" y="87153"/>
                  </a:lnTo>
                  <a:lnTo>
                    <a:pt x="4012" y="70925"/>
                  </a:lnTo>
                  <a:lnTo>
                    <a:pt x="0" y="51053"/>
                  </a:lnTo>
                  <a:lnTo>
                    <a:pt x="4012" y="31182"/>
                  </a:lnTo>
                  <a:lnTo>
                    <a:pt x="14954" y="14954"/>
                  </a:lnTo>
                  <a:lnTo>
                    <a:pt x="31182" y="4012"/>
                  </a:lnTo>
                  <a:lnTo>
                    <a:pt x="51053" y="0"/>
                  </a:lnTo>
                  <a:lnTo>
                    <a:pt x="70925" y="4012"/>
                  </a:lnTo>
                  <a:lnTo>
                    <a:pt x="87153" y="14954"/>
                  </a:lnTo>
                  <a:lnTo>
                    <a:pt x="98095" y="31182"/>
                  </a:lnTo>
                  <a:lnTo>
                    <a:pt x="102107" y="51053"/>
                  </a:lnTo>
                  <a:close/>
                </a:path>
              </a:pathLst>
            </a:custGeom>
            <a:ln w="9525">
              <a:solidFill>
                <a:srgbClr val="009971"/>
              </a:solidFill>
            </a:ln>
          </p:spPr>
          <p:txBody>
            <a:bodyPr wrap="square" lIns="0" tIns="0" rIns="0" bIns="0" rtlCol="0"/>
            <a:lstStyle/>
            <a:p>
              <a:endParaRPr/>
            </a:p>
          </p:txBody>
        </p:sp>
        <p:sp>
          <p:nvSpPr>
            <p:cNvPr id="105" name="object 105"/>
            <p:cNvSpPr/>
            <p:nvPr/>
          </p:nvSpPr>
          <p:spPr>
            <a:xfrm>
              <a:off x="10366446" y="5753655"/>
              <a:ext cx="102235" cy="102235"/>
            </a:xfrm>
            <a:custGeom>
              <a:avLst/>
              <a:gdLst/>
              <a:ahLst/>
              <a:cxnLst/>
              <a:rect l="l" t="t" r="r" b="b"/>
              <a:pathLst>
                <a:path w="102234" h="102235">
                  <a:moveTo>
                    <a:pt x="51053" y="0"/>
                  </a:moveTo>
                  <a:lnTo>
                    <a:pt x="31182" y="4012"/>
                  </a:lnTo>
                  <a:lnTo>
                    <a:pt x="14954" y="14954"/>
                  </a:lnTo>
                  <a:lnTo>
                    <a:pt x="4012" y="31182"/>
                  </a:lnTo>
                  <a:lnTo>
                    <a:pt x="0" y="51053"/>
                  </a:lnTo>
                  <a:lnTo>
                    <a:pt x="4012" y="70925"/>
                  </a:lnTo>
                  <a:lnTo>
                    <a:pt x="14954" y="87153"/>
                  </a:lnTo>
                  <a:lnTo>
                    <a:pt x="31182" y="98095"/>
                  </a:lnTo>
                  <a:lnTo>
                    <a:pt x="51053" y="102107"/>
                  </a:lnTo>
                  <a:lnTo>
                    <a:pt x="70925" y="98095"/>
                  </a:lnTo>
                  <a:lnTo>
                    <a:pt x="87153" y="87153"/>
                  </a:lnTo>
                  <a:lnTo>
                    <a:pt x="98095" y="70925"/>
                  </a:lnTo>
                  <a:lnTo>
                    <a:pt x="102107" y="51053"/>
                  </a:lnTo>
                  <a:lnTo>
                    <a:pt x="98095" y="31182"/>
                  </a:lnTo>
                  <a:lnTo>
                    <a:pt x="87153" y="14954"/>
                  </a:lnTo>
                  <a:lnTo>
                    <a:pt x="70925" y="4012"/>
                  </a:lnTo>
                  <a:lnTo>
                    <a:pt x="51053" y="0"/>
                  </a:lnTo>
                  <a:close/>
                </a:path>
              </a:pathLst>
            </a:custGeom>
            <a:solidFill>
              <a:srgbClr val="009971"/>
            </a:solidFill>
          </p:spPr>
          <p:txBody>
            <a:bodyPr wrap="square" lIns="0" tIns="0" rIns="0" bIns="0" rtlCol="0"/>
            <a:lstStyle/>
            <a:p>
              <a:endParaRPr/>
            </a:p>
          </p:txBody>
        </p:sp>
        <p:sp>
          <p:nvSpPr>
            <p:cNvPr id="106" name="object 106"/>
            <p:cNvSpPr/>
            <p:nvPr/>
          </p:nvSpPr>
          <p:spPr>
            <a:xfrm>
              <a:off x="10366446" y="5753655"/>
              <a:ext cx="102235" cy="102235"/>
            </a:xfrm>
            <a:custGeom>
              <a:avLst/>
              <a:gdLst/>
              <a:ahLst/>
              <a:cxnLst/>
              <a:rect l="l" t="t" r="r" b="b"/>
              <a:pathLst>
                <a:path w="102234" h="102235">
                  <a:moveTo>
                    <a:pt x="102107" y="51053"/>
                  </a:moveTo>
                  <a:lnTo>
                    <a:pt x="98095" y="70925"/>
                  </a:lnTo>
                  <a:lnTo>
                    <a:pt x="87153" y="87153"/>
                  </a:lnTo>
                  <a:lnTo>
                    <a:pt x="70925" y="98095"/>
                  </a:lnTo>
                  <a:lnTo>
                    <a:pt x="51053" y="102107"/>
                  </a:lnTo>
                  <a:lnTo>
                    <a:pt x="31182" y="98095"/>
                  </a:lnTo>
                  <a:lnTo>
                    <a:pt x="14954" y="87153"/>
                  </a:lnTo>
                  <a:lnTo>
                    <a:pt x="4012" y="70925"/>
                  </a:lnTo>
                  <a:lnTo>
                    <a:pt x="0" y="51053"/>
                  </a:lnTo>
                  <a:lnTo>
                    <a:pt x="4012" y="31182"/>
                  </a:lnTo>
                  <a:lnTo>
                    <a:pt x="14954" y="14954"/>
                  </a:lnTo>
                  <a:lnTo>
                    <a:pt x="31182" y="4012"/>
                  </a:lnTo>
                  <a:lnTo>
                    <a:pt x="51053" y="0"/>
                  </a:lnTo>
                  <a:lnTo>
                    <a:pt x="70925" y="4012"/>
                  </a:lnTo>
                  <a:lnTo>
                    <a:pt x="87153" y="14954"/>
                  </a:lnTo>
                  <a:lnTo>
                    <a:pt x="98095" y="31182"/>
                  </a:lnTo>
                  <a:lnTo>
                    <a:pt x="102107" y="51053"/>
                  </a:lnTo>
                  <a:close/>
                </a:path>
              </a:pathLst>
            </a:custGeom>
            <a:ln w="9525">
              <a:solidFill>
                <a:srgbClr val="009971"/>
              </a:solidFill>
            </a:ln>
          </p:spPr>
          <p:txBody>
            <a:bodyPr wrap="square" lIns="0" tIns="0" rIns="0" bIns="0" rtlCol="0"/>
            <a:lstStyle/>
            <a:p>
              <a:endParaRPr/>
            </a:p>
          </p:txBody>
        </p:sp>
        <p:pic>
          <p:nvPicPr>
            <p:cNvPr id="107" name="object 107"/>
            <p:cNvPicPr/>
            <p:nvPr/>
          </p:nvPicPr>
          <p:blipFill>
            <a:blip r:embed="rId12" cstate="screen">
              <a:extLst>
                <a:ext uri="{28A0092B-C50C-407E-A947-70E740481C1C}">
                  <a14:useLocalDpi xmlns:a14="http://schemas.microsoft.com/office/drawing/2010/main"/>
                </a:ext>
              </a:extLst>
            </a:blip>
            <a:stretch>
              <a:fillRect/>
            </a:stretch>
          </p:blipFill>
          <p:spPr>
            <a:xfrm>
              <a:off x="10834124" y="5726032"/>
              <a:ext cx="111632" cy="111632"/>
            </a:xfrm>
            <a:prstGeom prst="rect">
              <a:avLst/>
            </a:prstGeom>
          </p:spPr>
        </p:pic>
        <p:pic>
          <p:nvPicPr>
            <p:cNvPr id="108" name="object 108"/>
            <p:cNvPicPr/>
            <p:nvPr/>
          </p:nvPicPr>
          <p:blipFill>
            <a:blip r:embed="rId10" cstate="screen">
              <a:extLst>
                <a:ext uri="{28A0092B-C50C-407E-A947-70E740481C1C}">
                  <a14:useLocalDpi xmlns:a14="http://schemas.microsoft.com/office/drawing/2010/main"/>
                </a:ext>
              </a:extLst>
            </a:blip>
            <a:stretch>
              <a:fillRect/>
            </a:stretch>
          </p:blipFill>
          <p:spPr>
            <a:xfrm>
              <a:off x="11306564" y="5601064"/>
              <a:ext cx="111632" cy="111632"/>
            </a:xfrm>
            <a:prstGeom prst="rect">
              <a:avLst/>
            </a:prstGeom>
          </p:spPr>
        </p:pic>
        <p:pic>
          <p:nvPicPr>
            <p:cNvPr id="109" name="object 109"/>
            <p:cNvPicPr/>
            <p:nvPr/>
          </p:nvPicPr>
          <p:blipFill>
            <a:blip r:embed="rId13" cstate="screen">
              <a:extLst>
                <a:ext uri="{28A0092B-C50C-407E-A947-70E740481C1C}">
                  <a14:useLocalDpi xmlns:a14="http://schemas.microsoft.com/office/drawing/2010/main"/>
                </a:ext>
              </a:extLst>
            </a:blip>
            <a:stretch>
              <a:fillRect/>
            </a:stretch>
          </p:blipFill>
          <p:spPr>
            <a:xfrm>
              <a:off x="11070347" y="5794612"/>
              <a:ext cx="110109" cy="110109"/>
            </a:xfrm>
            <a:prstGeom prst="rect">
              <a:avLst/>
            </a:prstGeom>
          </p:spPr>
        </p:pic>
        <p:pic>
          <p:nvPicPr>
            <p:cNvPr id="110" name="object 110"/>
            <p:cNvPicPr/>
            <p:nvPr/>
          </p:nvPicPr>
          <p:blipFill>
            <a:blip r:embed="rId14" cstate="screen">
              <a:extLst>
                <a:ext uri="{28A0092B-C50C-407E-A947-70E740481C1C}">
                  <a14:useLocalDpi xmlns:a14="http://schemas.microsoft.com/office/drawing/2010/main"/>
                </a:ext>
              </a:extLst>
            </a:blip>
            <a:stretch>
              <a:fillRect/>
            </a:stretch>
          </p:blipFill>
          <p:spPr>
            <a:xfrm>
              <a:off x="10597907" y="5791564"/>
              <a:ext cx="110109" cy="110109"/>
            </a:xfrm>
            <a:prstGeom prst="rect">
              <a:avLst/>
            </a:prstGeom>
          </p:spPr>
        </p:pic>
        <p:sp>
          <p:nvSpPr>
            <p:cNvPr id="111" name="object 111"/>
            <p:cNvSpPr/>
            <p:nvPr/>
          </p:nvSpPr>
          <p:spPr>
            <a:xfrm>
              <a:off x="10366449" y="5749082"/>
              <a:ext cx="100965" cy="100965"/>
            </a:xfrm>
            <a:custGeom>
              <a:avLst/>
              <a:gdLst/>
              <a:ahLst/>
              <a:cxnLst/>
              <a:rect l="l" t="t" r="r" b="b"/>
              <a:pathLst>
                <a:path w="100965" h="100964">
                  <a:moveTo>
                    <a:pt x="50292" y="0"/>
                  </a:moveTo>
                  <a:lnTo>
                    <a:pt x="0" y="100584"/>
                  </a:lnTo>
                  <a:lnTo>
                    <a:pt x="100584" y="100584"/>
                  </a:lnTo>
                  <a:lnTo>
                    <a:pt x="50292" y="0"/>
                  </a:lnTo>
                  <a:close/>
                </a:path>
              </a:pathLst>
            </a:custGeom>
            <a:solidFill>
              <a:srgbClr val="005DC7"/>
            </a:solidFill>
          </p:spPr>
          <p:txBody>
            <a:bodyPr wrap="square" lIns="0" tIns="0" rIns="0" bIns="0" rtlCol="0"/>
            <a:lstStyle/>
            <a:p>
              <a:endParaRPr/>
            </a:p>
          </p:txBody>
        </p:sp>
        <p:sp>
          <p:nvSpPr>
            <p:cNvPr id="112" name="object 112"/>
            <p:cNvSpPr/>
            <p:nvPr/>
          </p:nvSpPr>
          <p:spPr>
            <a:xfrm>
              <a:off x="10366449" y="5749082"/>
              <a:ext cx="100965" cy="100965"/>
            </a:xfrm>
            <a:custGeom>
              <a:avLst/>
              <a:gdLst/>
              <a:ahLst/>
              <a:cxnLst/>
              <a:rect l="l" t="t" r="r" b="b"/>
              <a:pathLst>
                <a:path w="100965" h="100964">
                  <a:moveTo>
                    <a:pt x="50292" y="0"/>
                  </a:moveTo>
                  <a:lnTo>
                    <a:pt x="100584" y="100584"/>
                  </a:lnTo>
                  <a:lnTo>
                    <a:pt x="0" y="100584"/>
                  </a:lnTo>
                  <a:lnTo>
                    <a:pt x="50292" y="0"/>
                  </a:lnTo>
                  <a:close/>
                </a:path>
              </a:pathLst>
            </a:custGeom>
            <a:ln w="9525">
              <a:solidFill>
                <a:srgbClr val="005DC7"/>
              </a:solidFill>
            </a:ln>
          </p:spPr>
          <p:txBody>
            <a:bodyPr wrap="square" lIns="0" tIns="0" rIns="0" bIns="0" rtlCol="0"/>
            <a:lstStyle/>
            <a:p>
              <a:endParaRPr/>
            </a:p>
          </p:txBody>
        </p:sp>
        <p:sp>
          <p:nvSpPr>
            <p:cNvPr id="113" name="object 113"/>
            <p:cNvSpPr/>
            <p:nvPr/>
          </p:nvSpPr>
          <p:spPr>
            <a:xfrm>
              <a:off x="10130229" y="5700315"/>
              <a:ext cx="100965" cy="100965"/>
            </a:xfrm>
            <a:custGeom>
              <a:avLst/>
              <a:gdLst/>
              <a:ahLst/>
              <a:cxnLst/>
              <a:rect l="l" t="t" r="r" b="b"/>
              <a:pathLst>
                <a:path w="100965" h="100964">
                  <a:moveTo>
                    <a:pt x="50292" y="0"/>
                  </a:moveTo>
                  <a:lnTo>
                    <a:pt x="0" y="100583"/>
                  </a:lnTo>
                  <a:lnTo>
                    <a:pt x="100584" y="100583"/>
                  </a:lnTo>
                  <a:lnTo>
                    <a:pt x="50292" y="0"/>
                  </a:lnTo>
                  <a:close/>
                </a:path>
              </a:pathLst>
            </a:custGeom>
            <a:solidFill>
              <a:srgbClr val="005DC7"/>
            </a:solidFill>
          </p:spPr>
          <p:txBody>
            <a:bodyPr wrap="square" lIns="0" tIns="0" rIns="0" bIns="0" rtlCol="0"/>
            <a:lstStyle/>
            <a:p>
              <a:endParaRPr/>
            </a:p>
          </p:txBody>
        </p:sp>
        <p:sp>
          <p:nvSpPr>
            <p:cNvPr id="114" name="object 114"/>
            <p:cNvSpPr/>
            <p:nvPr/>
          </p:nvSpPr>
          <p:spPr>
            <a:xfrm>
              <a:off x="10130228" y="5700315"/>
              <a:ext cx="100965" cy="100965"/>
            </a:xfrm>
            <a:custGeom>
              <a:avLst/>
              <a:gdLst/>
              <a:ahLst/>
              <a:cxnLst/>
              <a:rect l="l" t="t" r="r" b="b"/>
              <a:pathLst>
                <a:path w="100965" h="100964">
                  <a:moveTo>
                    <a:pt x="50292" y="0"/>
                  </a:moveTo>
                  <a:lnTo>
                    <a:pt x="100584" y="100583"/>
                  </a:lnTo>
                  <a:lnTo>
                    <a:pt x="0" y="100583"/>
                  </a:lnTo>
                  <a:lnTo>
                    <a:pt x="50292" y="0"/>
                  </a:lnTo>
                  <a:close/>
                </a:path>
              </a:pathLst>
            </a:custGeom>
            <a:ln w="9525">
              <a:solidFill>
                <a:srgbClr val="005DC7"/>
              </a:solidFill>
            </a:ln>
          </p:spPr>
          <p:txBody>
            <a:bodyPr wrap="square" lIns="0" tIns="0" rIns="0" bIns="0" rtlCol="0"/>
            <a:lstStyle/>
            <a:p>
              <a:endParaRPr/>
            </a:p>
          </p:txBody>
        </p:sp>
        <p:sp>
          <p:nvSpPr>
            <p:cNvPr id="115" name="object 115"/>
            <p:cNvSpPr/>
            <p:nvPr/>
          </p:nvSpPr>
          <p:spPr>
            <a:xfrm>
              <a:off x="9894007" y="5590587"/>
              <a:ext cx="100965" cy="100965"/>
            </a:xfrm>
            <a:custGeom>
              <a:avLst/>
              <a:gdLst/>
              <a:ahLst/>
              <a:cxnLst/>
              <a:rect l="l" t="t" r="r" b="b"/>
              <a:pathLst>
                <a:path w="100965" h="100964">
                  <a:moveTo>
                    <a:pt x="50292" y="0"/>
                  </a:moveTo>
                  <a:lnTo>
                    <a:pt x="0" y="100583"/>
                  </a:lnTo>
                  <a:lnTo>
                    <a:pt x="100584" y="100583"/>
                  </a:lnTo>
                  <a:lnTo>
                    <a:pt x="50292" y="0"/>
                  </a:lnTo>
                  <a:close/>
                </a:path>
              </a:pathLst>
            </a:custGeom>
            <a:solidFill>
              <a:srgbClr val="005DC7"/>
            </a:solidFill>
          </p:spPr>
          <p:txBody>
            <a:bodyPr wrap="square" lIns="0" tIns="0" rIns="0" bIns="0" rtlCol="0"/>
            <a:lstStyle/>
            <a:p>
              <a:endParaRPr/>
            </a:p>
          </p:txBody>
        </p:sp>
        <p:sp>
          <p:nvSpPr>
            <p:cNvPr id="116" name="object 116"/>
            <p:cNvSpPr/>
            <p:nvPr/>
          </p:nvSpPr>
          <p:spPr>
            <a:xfrm>
              <a:off x="9894007" y="5590587"/>
              <a:ext cx="100965" cy="100965"/>
            </a:xfrm>
            <a:custGeom>
              <a:avLst/>
              <a:gdLst/>
              <a:ahLst/>
              <a:cxnLst/>
              <a:rect l="l" t="t" r="r" b="b"/>
              <a:pathLst>
                <a:path w="100965" h="100964">
                  <a:moveTo>
                    <a:pt x="50292" y="0"/>
                  </a:moveTo>
                  <a:lnTo>
                    <a:pt x="100584" y="100583"/>
                  </a:lnTo>
                  <a:lnTo>
                    <a:pt x="0" y="100583"/>
                  </a:lnTo>
                  <a:lnTo>
                    <a:pt x="50292" y="0"/>
                  </a:lnTo>
                  <a:close/>
                </a:path>
              </a:pathLst>
            </a:custGeom>
            <a:ln w="9525">
              <a:solidFill>
                <a:srgbClr val="005DC7"/>
              </a:solidFill>
            </a:ln>
          </p:spPr>
          <p:txBody>
            <a:bodyPr wrap="square" lIns="0" tIns="0" rIns="0" bIns="0" rtlCol="0"/>
            <a:lstStyle/>
            <a:p>
              <a:endParaRPr/>
            </a:p>
          </p:txBody>
        </p:sp>
        <p:pic>
          <p:nvPicPr>
            <p:cNvPr id="117" name="object 117"/>
            <p:cNvPicPr/>
            <p:nvPr/>
          </p:nvPicPr>
          <p:blipFill>
            <a:blip r:embed="rId14" cstate="screen">
              <a:extLst>
                <a:ext uri="{28A0092B-C50C-407E-A947-70E740481C1C}">
                  <a14:useLocalDpi xmlns:a14="http://schemas.microsoft.com/office/drawing/2010/main"/>
                </a:ext>
              </a:extLst>
            </a:blip>
            <a:stretch>
              <a:fillRect/>
            </a:stretch>
          </p:blipFill>
          <p:spPr>
            <a:xfrm>
              <a:off x="9654550" y="5124052"/>
              <a:ext cx="110109" cy="110108"/>
            </a:xfrm>
            <a:prstGeom prst="rect">
              <a:avLst/>
            </a:prstGeom>
          </p:spPr>
        </p:pic>
        <p:pic>
          <p:nvPicPr>
            <p:cNvPr id="118" name="object 118"/>
            <p:cNvPicPr/>
            <p:nvPr/>
          </p:nvPicPr>
          <p:blipFill>
            <a:blip r:embed="rId15" cstate="screen">
              <a:extLst>
                <a:ext uri="{28A0092B-C50C-407E-A947-70E740481C1C}">
                  <a14:useLocalDpi xmlns:a14="http://schemas.microsoft.com/office/drawing/2010/main"/>
                </a:ext>
              </a:extLst>
            </a:blip>
            <a:stretch>
              <a:fillRect/>
            </a:stretch>
          </p:blipFill>
          <p:spPr>
            <a:xfrm>
              <a:off x="9535676" y="4874116"/>
              <a:ext cx="110109" cy="110108"/>
            </a:xfrm>
            <a:prstGeom prst="rect">
              <a:avLst/>
            </a:prstGeom>
          </p:spPr>
        </p:pic>
        <p:pic>
          <p:nvPicPr>
            <p:cNvPr id="119" name="object 119"/>
            <p:cNvPicPr/>
            <p:nvPr/>
          </p:nvPicPr>
          <p:blipFill>
            <a:blip r:embed="rId14" cstate="screen">
              <a:extLst>
                <a:ext uri="{28A0092B-C50C-407E-A947-70E740481C1C}">
                  <a14:useLocalDpi xmlns:a14="http://schemas.microsoft.com/office/drawing/2010/main"/>
                </a:ext>
              </a:extLst>
            </a:blip>
            <a:stretch>
              <a:fillRect/>
            </a:stretch>
          </p:blipFill>
          <p:spPr>
            <a:xfrm>
              <a:off x="9418328" y="4433680"/>
              <a:ext cx="110109" cy="110108"/>
            </a:xfrm>
            <a:prstGeom prst="rect">
              <a:avLst/>
            </a:prstGeom>
          </p:spPr>
        </p:pic>
        <p:sp>
          <p:nvSpPr>
            <p:cNvPr id="120" name="object 120"/>
            <p:cNvSpPr/>
            <p:nvPr/>
          </p:nvSpPr>
          <p:spPr>
            <a:xfrm>
              <a:off x="10939741" y="4184269"/>
              <a:ext cx="1252855" cy="658495"/>
            </a:xfrm>
            <a:custGeom>
              <a:avLst/>
              <a:gdLst/>
              <a:ahLst/>
              <a:cxnLst/>
              <a:rect l="l" t="t" r="r" b="b"/>
              <a:pathLst>
                <a:path w="1252854" h="658495">
                  <a:moveTo>
                    <a:pt x="0" y="0"/>
                  </a:moveTo>
                  <a:lnTo>
                    <a:pt x="1252448" y="0"/>
                  </a:lnTo>
                  <a:lnTo>
                    <a:pt x="1252448" y="657872"/>
                  </a:lnTo>
                  <a:lnTo>
                    <a:pt x="0" y="657872"/>
                  </a:lnTo>
                  <a:lnTo>
                    <a:pt x="0" y="0"/>
                  </a:lnTo>
                  <a:close/>
                </a:path>
              </a:pathLst>
            </a:custGeom>
            <a:ln w="9525">
              <a:solidFill>
                <a:srgbClr val="5F5F5F"/>
              </a:solidFill>
            </a:ln>
          </p:spPr>
          <p:txBody>
            <a:bodyPr wrap="square" lIns="0" tIns="0" rIns="0" bIns="0" rtlCol="0"/>
            <a:lstStyle/>
            <a:p>
              <a:endParaRPr/>
            </a:p>
          </p:txBody>
        </p:sp>
        <p:pic>
          <p:nvPicPr>
            <p:cNvPr id="121" name="object 121"/>
            <p:cNvPicPr/>
            <p:nvPr/>
          </p:nvPicPr>
          <p:blipFill>
            <a:blip r:embed="rId16" cstate="screen">
              <a:extLst>
                <a:ext uri="{28A0092B-C50C-407E-A947-70E740481C1C}">
                  <a14:useLocalDpi xmlns:a14="http://schemas.microsoft.com/office/drawing/2010/main"/>
                </a:ext>
              </a:extLst>
            </a:blip>
            <a:stretch>
              <a:fillRect/>
            </a:stretch>
          </p:blipFill>
          <p:spPr>
            <a:xfrm>
              <a:off x="11032044" y="4299013"/>
              <a:ext cx="97917" cy="97916"/>
            </a:xfrm>
            <a:prstGeom prst="rect">
              <a:avLst/>
            </a:prstGeom>
          </p:spPr>
        </p:pic>
      </p:grpSp>
      <p:sp>
        <p:nvSpPr>
          <p:cNvPr id="122" name="object 122"/>
          <p:cNvSpPr txBox="1"/>
          <p:nvPr/>
        </p:nvSpPr>
        <p:spPr>
          <a:xfrm>
            <a:off x="8923251" y="4075695"/>
            <a:ext cx="196215" cy="2098040"/>
          </a:xfrm>
          <a:prstGeom prst="rect">
            <a:avLst/>
          </a:prstGeom>
        </p:spPr>
        <p:txBody>
          <a:bodyPr vert="horz" wrap="square" lIns="0" tIns="36830" rIns="0" bIns="0" rtlCol="0">
            <a:spAutoFit/>
          </a:bodyPr>
          <a:lstStyle/>
          <a:p>
            <a:pPr marL="12700">
              <a:lnSpc>
                <a:spcPct val="100000"/>
              </a:lnSpc>
              <a:spcBef>
                <a:spcPts val="290"/>
              </a:spcBef>
            </a:pPr>
            <a:r>
              <a:rPr sz="1200" spc="-25" dirty="0">
                <a:solidFill>
                  <a:srgbClr val="585858"/>
                </a:solidFill>
                <a:latin typeface="Arial MT"/>
                <a:cs typeface="Arial MT"/>
              </a:rPr>
              <a:t>90</a:t>
            </a:r>
            <a:endParaRPr sz="1200">
              <a:latin typeface="Arial MT"/>
              <a:cs typeface="Arial MT"/>
            </a:endParaRPr>
          </a:p>
          <a:p>
            <a:pPr marL="12700">
              <a:lnSpc>
                <a:spcPct val="100000"/>
              </a:lnSpc>
              <a:spcBef>
                <a:spcPts val="195"/>
              </a:spcBef>
            </a:pPr>
            <a:r>
              <a:rPr sz="1200" spc="-25" dirty="0">
                <a:solidFill>
                  <a:srgbClr val="585858"/>
                </a:solidFill>
                <a:latin typeface="Arial MT"/>
                <a:cs typeface="Arial MT"/>
              </a:rPr>
              <a:t>80</a:t>
            </a:r>
            <a:endParaRPr sz="1200">
              <a:latin typeface="Arial MT"/>
              <a:cs typeface="Arial MT"/>
            </a:endParaRPr>
          </a:p>
          <a:p>
            <a:pPr marL="12700">
              <a:lnSpc>
                <a:spcPct val="100000"/>
              </a:lnSpc>
              <a:spcBef>
                <a:spcPts val="190"/>
              </a:spcBef>
            </a:pPr>
            <a:r>
              <a:rPr sz="1200" spc="-25" dirty="0">
                <a:solidFill>
                  <a:srgbClr val="585858"/>
                </a:solidFill>
                <a:latin typeface="Arial MT"/>
                <a:cs typeface="Arial MT"/>
              </a:rPr>
              <a:t>70</a:t>
            </a:r>
            <a:endParaRPr sz="1200">
              <a:latin typeface="Arial MT"/>
              <a:cs typeface="Arial MT"/>
            </a:endParaRPr>
          </a:p>
          <a:p>
            <a:pPr marL="12700">
              <a:lnSpc>
                <a:spcPct val="100000"/>
              </a:lnSpc>
              <a:spcBef>
                <a:spcPts val="190"/>
              </a:spcBef>
            </a:pPr>
            <a:r>
              <a:rPr sz="1200" spc="-25" dirty="0">
                <a:solidFill>
                  <a:srgbClr val="585858"/>
                </a:solidFill>
                <a:latin typeface="Arial MT"/>
                <a:cs typeface="Arial MT"/>
              </a:rPr>
              <a:t>60</a:t>
            </a:r>
            <a:endParaRPr sz="1200">
              <a:latin typeface="Arial MT"/>
              <a:cs typeface="Arial MT"/>
            </a:endParaRPr>
          </a:p>
          <a:p>
            <a:pPr marL="12700">
              <a:lnSpc>
                <a:spcPct val="100000"/>
              </a:lnSpc>
              <a:spcBef>
                <a:spcPts val="195"/>
              </a:spcBef>
            </a:pPr>
            <a:r>
              <a:rPr sz="1200" spc="-25" dirty="0">
                <a:solidFill>
                  <a:srgbClr val="585858"/>
                </a:solidFill>
                <a:latin typeface="Arial MT"/>
                <a:cs typeface="Arial MT"/>
              </a:rPr>
              <a:t>50</a:t>
            </a:r>
            <a:endParaRPr sz="1200">
              <a:latin typeface="Arial MT"/>
              <a:cs typeface="Arial MT"/>
            </a:endParaRPr>
          </a:p>
          <a:p>
            <a:pPr marL="12700">
              <a:lnSpc>
                <a:spcPct val="100000"/>
              </a:lnSpc>
              <a:spcBef>
                <a:spcPts val="190"/>
              </a:spcBef>
            </a:pPr>
            <a:r>
              <a:rPr sz="1200" spc="-25" dirty="0">
                <a:solidFill>
                  <a:srgbClr val="585858"/>
                </a:solidFill>
                <a:latin typeface="Arial MT"/>
                <a:cs typeface="Arial MT"/>
              </a:rPr>
              <a:t>40</a:t>
            </a:r>
            <a:endParaRPr sz="1200">
              <a:latin typeface="Arial MT"/>
              <a:cs typeface="Arial MT"/>
            </a:endParaRPr>
          </a:p>
          <a:p>
            <a:pPr marL="12700">
              <a:lnSpc>
                <a:spcPct val="100000"/>
              </a:lnSpc>
              <a:spcBef>
                <a:spcPts val="195"/>
              </a:spcBef>
            </a:pPr>
            <a:r>
              <a:rPr sz="1200" spc="-25" dirty="0">
                <a:solidFill>
                  <a:srgbClr val="585858"/>
                </a:solidFill>
                <a:latin typeface="Arial MT"/>
                <a:cs typeface="Arial MT"/>
              </a:rPr>
              <a:t>30</a:t>
            </a:r>
            <a:endParaRPr sz="1200">
              <a:latin typeface="Arial MT"/>
              <a:cs typeface="Arial MT"/>
            </a:endParaRPr>
          </a:p>
          <a:p>
            <a:pPr marL="12700">
              <a:lnSpc>
                <a:spcPct val="100000"/>
              </a:lnSpc>
              <a:spcBef>
                <a:spcPts val="190"/>
              </a:spcBef>
            </a:pPr>
            <a:r>
              <a:rPr sz="1200" spc="-25" dirty="0">
                <a:solidFill>
                  <a:srgbClr val="585858"/>
                </a:solidFill>
                <a:latin typeface="Arial MT"/>
                <a:cs typeface="Arial MT"/>
              </a:rPr>
              <a:t>20</a:t>
            </a:r>
            <a:endParaRPr sz="1200">
              <a:latin typeface="Arial MT"/>
              <a:cs typeface="Arial MT"/>
            </a:endParaRPr>
          </a:p>
          <a:p>
            <a:pPr marL="12700">
              <a:lnSpc>
                <a:spcPct val="100000"/>
              </a:lnSpc>
              <a:spcBef>
                <a:spcPts val="190"/>
              </a:spcBef>
            </a:pPr>
            <a:r>
              <a:rPr sz="1200" spc="-25" dirty="0">
                <a:solidFill>
                  <a:srgbClr val="585858"/>
                </a:solidFill>
                <a:latin typeface="Arial MT"/>
                <a:cs typeface="Arial MT"/>
              </a:rPr>
              <a:t>10</a:t>
            </a:r>
            <a:endParaRPr sz="1200">
              <a:latin typeface="Arial MT"/>
              <a:cs typeface="Arial MT"/>
            </a:endParaRPr>
          </a:p>
          <a:p>
            <a:pPr marL="97155">
              <a:lnSpc>
                <a:spcPct val="100000"/>
              </a:lnSpc>
              <a:spcBef>
                <a:spcPts val="195"/>
              </a:spcBef>
            </a:pPr>
            <a:r>
              <a:rPr sz="1200" spc="-50" dirty="0">
                <a:solidFill>
                  <a:srgbClr val="585858"/>
                </a:solidFill>
                <a:latin typeface="Arial MT"/>
                <a:cs typeface="Arial MT"/>
              </a:rPr>
              <a:t>0</a:t>
            </a:r>
            <a:endParaRPr sz="1200">
              <a:latin typeface="Arial MT"/>
              <a:cs typeface="Arial MT"/>
            </a:endParaRPr>
          </a:p>
        </p:txBody>
      </p:sp>
      <p:sp>
        <p:nvSpPr>
          <p:cNvPr id="123" name="object 123"/>
          <p:cNvSpPr txBox="1"/>
          <p:nvPr/>
        </p:nvSpPr>
        <p:spPr>
          <a:xfrm>
            <a:off x="9096834" y="6147420"/>
            <a:ext cx="27876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585858"/>
                </a:solidFill>
                <a:latin typeface="Arial MT"/>
                <a:cs typeface="Arial MT"/>
              </a:rPr>
              <a:t>300</a:t>
            </a:r>
            <a:endParaRPr sz="1200">
              <a:latin typeface="Arial MT"/>
              <a:cs typeface="Arial MT"/>
            </a:endParaRPr>
          </a:p>
        </p:txBody>
      </p:sp>
      <p:sp>
        <p:nvSpPr>
          <p:cNvPr id="124" name="object 124"/>
          <p:cNvSpPr txBox="1"/>
          <p:nvPr/>
        </p:nvSpPr>
        <p:spPr>
          <a:xfrm>
            <a:off x="10040953" y="6147420"/>
            <a:ext cx="27876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585858"/>
                </a:solidFill>
                <a:latin typeface="Arial MT"/>
                <a:cs typeface="Arial MT"/>
              </a:rPr>
              <a:t>500</a:t>
            </a:r>
            <a:endParaRPr sz="1200">
              <a:latin typeface="Arial MT"/>
              <a:cs typeface="Arial MT"/>
            </a:endParaRPr>
          </a:p>
        </p:txBody>
      </p:sp>
      <p:sp>
        <p:nvSpPr>
          <p:cNvPr id="125" name="object 125"/>
          <p:cNvSpPr txBox="1"/>
          <p:nvPr/>
        </p:nvSpPr>
        <p:spPr>
          <a:xfrm>
            <a:off x="10985070" y="6147420"/>
            <a:ext cx="27876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585858"/>
                </a:solidFill>
                <a:latin typeface="Arial MT"/>
                <a:cs typeface="Arial MT"/>
              </a:rPr>
              <a:t>700</a:t>
            </a:r>
            <a:endParaRPr sz="1200">
              <a:latin typeface="Arial MT"/>
              <a:cs typeface="Arial MT"/>
            </a:endParaRPr>
          </a:p>
        </p:txBody>
      </p:sp>
      <p:sp>
        <p:nvSpPr>
          <p:cNvPr id="126" name="object 126"/>
          <p:cNvSpPr txBox="1"/>
          <p:nvPr/>
        </p:nvSpPr>
        <p:spPr>
          <a:xfrm>
            <a:off x="11929136" y="6147060"/>
            <a:ext cx="27876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585858"/>
                </a:solidFill>
                <a:latin typeface="Arial MT"/>
                <a:cs typeface="Arial MT"/>
              </a:rPr>
              <a:t>900</a:t>
            </a:r>
            <a:endParaRPr sz="1200">
              <a:latin typeface="Arial MT"/>
              <a:cs typeface="Arial MT"/>
            </a:endParaRPr>
          </a:p>
        </p:txBody>
      </p:sp>
      <p:sp>
        <p:nvSpPr>
          <p:cNvPr id="127" name="object 127"/>
          <p:cNvSpPr txBox="1"/>
          <p:nvPr/>
        </p:nvSpPr>
        <p:spPr>
          <a:xfrm>
            <a:off x="8715080" y="4872776"/>
            <a:ext cx="196215" cy="551815"/>
          </a:xfrm>
          <a:prstGeom prst="rect">
            <a:avLst/>
          </a:prstGeom>
        </p:spPr>
        <p:txBody>
          <a:bodyPr vert="vert270" wrap="square" lIns="0" tIns="0" rIns="0" bIns="0" rtlCol="0">
            <a:spAutoFit/>
          </a:bodyPr>
          <a:lstStyle/>
          <a:p>
            <a:pPr marL="12700">
              <a:lnSpc>
                <a:spcPts val="1425"/>
              </a:lnSpc>
            </a:pPr>
            <a:r>
              <a:rPr sz="1200" spc="-165" dirty="0">
                <a:solidFill>
                  <a:srgbClr val="585858"/>
                </a:solidFill>
                <a:latin typeface="Arial MT"/>
                <a:cs typeface="Arial MT"/>
              </a:rPr>
              <a:t>σ_t</a:t>
            </a:r>
            <a:r>
              <a:rPr sz="1200" spc="10" dirty="0">
                <a:solidFill>
                  <a:srgbClr val="585858"/>
                </a:solidFill>
                <a:latin typeface="Arial MT"/>
                <a:cs typeface="Arial MT"/>
              </a:rPr>
              <a:t> </a:t>
            </a:r>
            <a:r>
              <a:rPr sz="1200" spc="-20" dirty="0">
                <a:solidFill>
                  <a:srgbClr val="585858"/>
                </a:solidFill>
                <a:latin typeface="Arial MT"/>
                <a:cs typeface="Arial MT"/>
              </a:rPr>
              <a:t>(ps)</a:t>
            </a:r>
            <a:endParaRPr sz="1200">
              <a:latin typeface="Arial MT"/>
              <a:cs typeface="Arial MT"/>
            </a:endParaRPr>
          </a:p>
        </p:txBody>
      </p:sp>
      <p:sp>
        <p:nvSpPr>
          <p:cNvPr id="128" name="object 128"/>
          <p:cNvSpPr txBox="1"/>
          <p:nvPr/>
        </p:nvSpPr>
        <p:spPr>
          <a:xfrm>
            <a:off x="11141112" y="4232709"/>
            <a:ext cx="56070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585858"/>
                </a:solidFill>
                <a:latin typeface="Arial MT"/>
                <a:cs typeface="Arial MT"/>
              </a:rPr>
              <a:t>R11187</a:t>
            </a:r>
            <a:endParaRPr sz="1200">
              <a:latin typeface="Arial MT"/>
              <a:cs typeface="Arial MT"/>
            </a:endParaRPr>
          </a:p>
        </p:txBody>
      </p:sp>
      <p:pic>
        <p:nvPicPr>
          <p:cNvPr id="129" name="object 129"/>
          <p:cNvPicPr/>
          <p:nvPr/>
        </p:nvPicPr>
        <p:blipFill>
          <a:blip r:embed="rId17" cstate="screen">
            <a:extLst>
              <a:ext uri="{28A0092B-C50C-407E-A947-70E740481C1C}">
                <a14:useLocalDpi xmlns:a14="http://schemas.microsoft.com/office/drawing/2010/main"/>
              </a:ext>
            </a:extLst>
          </a:blip>
          <a:stretch>
            <a:fillRect/>
          </a:stretch>
        </p:blipFill>
        <p:spPr>
          <a:xfrm>
            <a:off x="11032044" y="4628197"/>
            <a:ext cx="97917" cy="97917"/>
          </a:xfrm>
          <a:prstGeom prst="rect">
            <a:avLst/>
          </a:prstGeom>
        </p:spPr>
      </p:pic>
      <p:sp>
        <p:nvSpPr>
          <p:cNvPr id="130" name="object 130"/>
          <p:cNvSpPr txBox="1"/>
          <p:nvPr/>
        </p:nvSpPr>
        <p:spPr>
          <a:xfrm>
            <a:off x="11141112" y="4561649"/>
            <a:ext cx="97536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585858"/>
                </a:solidFill>
                <a:latin typeface="Arial MT"/>
                <a:cs typeface="Arial MT"/>
              </a:rPr>
              <a:t>R14755U-</a:t>
            </a:r>
            <a:r>
              <a:rPr sz="1200" spc="-25" dirty="0">
                <a:solidFill>
                  <a:srgbClr val="585858"/>
                </a:solidFill>
                <a:latin typeface="Arial MT"/>
                <a:cs typeface="Arial MT"/>
              </a:rPr>
              <a:t>100</a:t>
            </a:r>
            <a:endParaRPr sz="1200">
              <a:latin typeface="Arial MT"/>
              <a:cs typeface="Arial MT"/>
            </a:endParaRPr>
          </a:p>
        </p:txBody>
      </p:sp>
      <p:sp>
        <p:nvSpPr>
          <p:cNvPr id="131" name="object 131"/>
          <p:cNvSpPr txBox="1"/>
          <p:nvPr/>
        </p:nvSpPr>
        <p:spPr>
          <a:xfrm>
            <a:off x="9856059" y="3963102"/>
            <a:ext cx="1600200"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5F5F5F"/>
                </a:solidFill>
                <a:latin typeface="Arial"/>
                <a:cs typeface="Arial"/>
              </a:rPr>
              <a:t>Time</a:t>
            </a:r>
            <a:r>
              <a:rPr sz="1600" b="1" spc="-45" dirty="0">
                <a:solidFill>
                  <a:srgbClr val="5F5F5F"/>
                </a:solidFill>
                <a:latin typeface="Arial"/>
                <a:cs typeface="Arial"/>
              </a:rPr>
              <a:t> </a:t>
            </a:r>
            <a:r>
              <a:rPr sz="1600" b="1" spc="-10" dirty="0">
                <a:solidFill>
                  <a:srgbClr val="5F5F5F"/>
                </a:solidFill>
                <a:latin typeface="Arial"/>
                <a:cs typeface="Arial"/>
              </a:rPr>
              <a:t>Resolution</a:t>
            </a:r>
            <a:endParaRPr sz="1600">
              <a:latin typeface="Arial"/>
              <a:cs typeface="Arial"/>
            </a:endParaRPr>
          </a:p>
        </p:txBody>
      </p:sp>
      <p:pic>
        <p:nvPicPr>
          <p:cNvPr id="132" name="object 132"/>
          <p:cNvPicPr/>
          <p:nvPr/>
        </p:nvPicPr>
        <p:blipFill>
          <a:blip r:embed="rId18" cstate="screen">
            <a:extLst>
              <a:ext uri="{28A0092B-C50C-407E-A947-70E740481C1C}">
                <a14:useLocalDpi xmlns:a14="http://schemas.microsoft.com/office/drawing/2010/main"/>
              </a:ext>
            </a:extLst>
          </a:blip>
          <a:stretch>
            <a:fillRect/>
          </a:stretch>
        </p:blipFill>
        <p:spPr>
          <a:xfrm>
            <a:off x="3274739" y="1453500"/>
            <a:ext cx="2546290" cy="16088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6A7D31-F4BF-48EB-86C4-70AF41A0FE33}"/>
              </a:ext>
            </a:extLst>
          </p:cNvPr>
          <p:cNvSpPr>
            <a:spLocks noGrp="1"/>
          </p:cNvSpPr>
          <p:nvPr>
            <p:ph type="title"/>
          </p:nvPr>
        </p:nvSpPr>
        <p:spPr>
          <a:xfrm>
            <a:off x="174080" y="129832"/>
            <a:ext cx="10515600" cy="649055"/>
          </a:xfrm>
        </p:spPr>
        <p:txBody>
          <a:bodyPr>
            <a:normAutofit fontScale="90000"/>
          </a:bodyPr>
          <a:lstStyle/>
          <a:p>
            <a:r>
              <a:rPr lang="en-US" dirty="0"/>
              <a:t>The Spanish Team</a:t>
            </a:r>
          </a:p>
        </p:txBody>
      </p:sp>
      <p:pic>
        <p:nvPicPr>
          <p:cNvPr id="37" name="Imagen 36">
            <a:extLst>
              <a:ext uri="{FF2B5EF4-FFF2-40B4-BE49-F238E27FC236}">
                <a16:creationId xmlns:a16="http://schemas.microsoft.com/office/drawing/2014/main" id="{FB8B93DA-3EEA-4A01-977F-F04E4ACCCB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1443" y="1346859"/>
            <a:ext cx="1698996" cy="887725"/>
          </a:xfrm>
          <a:prstGeom prst="rect">
            <a:avLst/>
          </a:prstGeom>
        </p:spPr>
      </p:pic>
      <p:pic>
        <p:nvPicPr>
          <p:cNvPr id="42" name="Imagen 41">
            <a:extLst>
              <a:ext uri="{FF2B5EF4-FFF2-40B4-BE49-F238E27FC236}">
                <a16:creationId xmlns:a16="http://schemas.microsoft.com/office/drawing/2014/main" id="{D7F4D673-7861-4CB2-B5D2-71621648EC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6156" y="2945106"/>
            <a:ext cx="1755910" cy="1294596"/>
          </a:xfrm>
          <a:prstGeom prst="rect">
            <a:avLst/>
          </a:prstGeom>
        </p:spPr>
      </p:pic>
      <p:pic>
        <p:nvPicPr>
          <p:cNvPr id="46" name="Imagen 45">
            <a:extLst>
              <a:ext uri="{FF2B5EF4-FFF2-40B4-BE49-F238E27FC236}">
                <a16:creationId xmlns:a16="http://schemas.microsoft.com/office/drawing/2014/main" id="{5F71EB06-B41F-4A1C-9EB1-718CB000F9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1047" y="1395266"/>
            <a:ext cx="2397045" cy="669841"/>
          </a:xfrm>
          <a:prstGeom prst="rect">
            <a:avLst/>
          </a:prstGeom>
        </p:spPr>
      </p:pic>
      <p:pic>
        <p:nvPicPr>
          <p:cNvPr id="7" name="Imagen 6">
            <a:extLst>
              <a:ext uri="{FF2B5EF4-FFF2-40B4-BE49-F238E27FC236}">
                <a16:creationId xmlns:a16="http://schemas.microsoft.com/office/drawing/2014/main" id="{6FCF498B-9808-4D62-A9DC-480F36898C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1388" y="3851364"/>
            <a:ext cx="2027532" cy="851564"/>
          </a:xfrm>
          <a:prstGeom prst="rect">
            <a:avLst/>
          </a:prstGeom>
        </p:spPr>
      </p:pic>
      <p:pic>
        <p:nvPicPr>
          <p:cNvPr id="52" name="Imagen 51">
            <a:extLst>
              <a:ext uri="{FF2B5EF4-FFF2-40B4-BE49-F238E27FC236}">
                <a16:creationId xmlns:a16="http://schemas.microsoft.com/office/drawing/2014/main" id="{0C6821C3-FBC0-4E7A-9BBF-6AD730C4C8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9428" y="2794568"/>
            <a:ext cx="1210584" cy="924523"/>
          </a:xfrm>
          <a:prstGeom prst="rect">
            <a:avLst/>
          </a:prstGeom>
        </p:spPr>
      </p:pic>
      <p:pic>
        <p:nvPicPr>
          <p:cNvPr id="53" name="Imagen 52">
            <a:extLst>
              <a:ext uri="{FF2B5EF4-FFF2-40B4-BE49-F238E27FC236}">
                <a16:creationId xmlns:a16="http://schemas.microsoft.com/office/drawing/2014/main" id="{1CD1797D-BF45-43C4-A897-4D93939C2A7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25338" y="5142475"/>
            <a:ext cx="1458016" cy="1192922"/>
          </a:xfrm>
          <a:prstGeom prst="rect">
            <a:avLst/>
          </a:prstGeom>
        </p:spPr>
      </p:pic>
      <p:pic>
        <p:nvPicPr>
          <p:cNvPr id="54" name="Imagen 53">
            <a:extLst>
              <a:ext uri="{FF2B5EF4-FFF2-40B4-BE49-F238E27FC236}">
                <a16:creationId xmlns:a16="http://schemas.microsoft.com/office/drawing/2014/main" id="{D5563E34-D8C1-4990-BADE-1E3787E3D2FC}"/>
              </a:ext>
            </a:extLst>
          </p:cNvPr>
          <p:cNvPicPr>
            <a:picLocks noChangeAspect="1"/>
          </p:cNvPicPr>
          <p:nvPr/>
        </p:nvPicPr>
        <p:blipFill>
          <a:blip r:embed="rId8"/>
          <a:stretch>
            <a:fillRect/>
          </a:stretch>
        </p:blipFill>
        <p:spPr>
          <a:xfrm>
            <a:off x="941751" y="5378623"/>
            <a:ext cx="1301000" cy="784623"/>
          </a:xfrm>
          <a:prstGeom prst="rect">
            <a:avLst/>
          </a:prstGeom>
        </p:spPr>
      </p:pic>
      <p:pic>
        <p:nvPicPr>
          <p:cNvPr id="57" name="Imagen 56">
            <a:extLst>
              <a:ext uri="{FF2B5EF4-FFF2-40B4-BE49-F238E27FC236}">
                <a16:creationId xmlns:a16="http://schemas.microsoft.com/office/drawing/2014/main" id="{BB3B8BBF-9477-45DC-98E8-8EA6EDA7BBD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5941" y="3068183"/>
            <a:ext cx="1153089" cy="1160528"/>
          </a:xfrm>
          <a:prstGeom prst="rect">
            <a:avLst/>
          </a:prstGeom>
        </p:spPr>
      </p:pic>
      <p:pic>
        <p:nvPicPr>
          <p:cNvPr id="58" name="Imagen 57">
            <a:extLst>
              <a:ext uri="{FF2B5EF4-FFF2-40B4-BE49-F238E27FC236}">
                <a16:creationId xmlns:a16="http://schemas.microsoft.com/office/drawing/2014/main" id="{218114EB-B7A5-44ED-954F-39DD2D2F4FB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3337" y="1063563"/>
            <a:ext cx="2174023" cy="936090"/>
          </a:xfrm>
          <a:prstGeom prst="rect">
            <a:avLst/>
          </a:prstGeom>
        </p:spPr>
      </p:pic>
      <p:pic>
        <p:nvPicPr>
          <p:cNvPr id="59" name="Imagen 58">
            <a:extLst>
              <a:ext uri="{FF2B5EF4-FFF2-40B4-BE49-F238E27FC236}">
                <a16:creationId xmlns:a16="http://schemas.microsoft.com/office/drawing/2014/main" id="{6C84EE51-DFB0-41A0-92E6-7A02DD8E55C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273744" y="2787469"/>
            <a:ext cx="1664488" cy="857062"/>
          </a:xfrm>
          <a:prstGeom prst="rect">
            <a:avLst/>
          </a:prstGeom>
        </p:spPr>
      </p:pic>
      <p:pic>
        <p:nvPicPr>
          <p:cNvPr id="61" name="Imagen 60">
            <a:extLst>
              <a:ext uri="{FF2B5EF4-FFF2-40B4-BE49-F238E27FC236}">
                <a16:creationId xmlns:a16="http://schemas.microsoft.com/office/drawing/2014/main" id="{7C0187B9-D932-4F59-9004-3A23A594BD0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095298" y="3936613"/>
            <a:ext cx="1083509" cy="906654"/>
          </a:xfrm>
          <a:prstGeom prst="rect">
            <a:avLst/>
          </a:prstGeom>
        </p:spPr>
      </p:pic>
      <p:pic>
        <p:nvPicPr>
          <p:cNvPr id="68" name="Imagen 67">
            <a:extLst>
              <a:ext uri="{FF2B5EF4-FFF2-40B4-BE49-F238E27FC236}">
                <a16:creationId xmlns:a16="http://schemas.microsoft.com/office/drawing/2014/main" id="{71E43A34-7FBE-4A68-A1D1-8D5B63F0FE4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40248" y="62590"/>
            <a:ext cx="783396" cy="783396"/>
          </a:xfrm>
          <a:prstGeom prst="rect">
            <a:avLst/>
          </a:prstGeom>
        </p:spPr>
      </p:pic>
      <p:sp>
        <p:nvSpPr>
          <p:cNvPr id="126" name="Rectángulo: esquinas redondeadas 125">
            <a:extLst>
              <a:ext uri="{FF2B5EF4-FFF2-40B4-BE49-F238E27FC236}">
                <a16:creationId xmlns:a16="http://schemas.microsoft.com/office/drawing/2014/main" id="{D0C28CC6-E11F-4701-B4DE-04FE8F9F69B1}"/>
              </a:ext>
            </a:extLst>
          </p:cNvPr>
          <p:cNvSpPr/>
          <p:nvPr/>
        </p:nvSpPr>
        <p:spPr>
          <a:xfrm>
            <a:off x="3081571" y="1012692"/>
            <a:ext cx="1715661" cy="120032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TileCal</a:t>
            </a:r>
          </a:p>
          <a:p>
            <a:pPr marL="285750" indent="-285750">
              <a:buFont typeface="Arial" panose="020B0604020202020204" pitchFamily="34" charset="0"/>
              <a:buChar char="•"/>
            </a:pPr>
            <a:r>
              <a:rPr lang="en-US" dirty="0" err="1">
                <a:solidFill>
                  <a:schemeClr val="tx1"/>
                </a:solidFill>
              </a:rPr>
              <a:t>ITk</a:t>
            </a:r>
            <a:r>
              <a:rPr lang="en-US" dirty="0">
                <a:solidFill>
                  <a:schemeClr val="tx1"/>
                </a:solidFill>
              </a:rPr>
              <a:t>-strips</a:t>
            </a:r>
          </a:p>
          <a:p>
            <a:pPr marL="285750" indent="-285750">
              <a:buFont typeface="Arial" panose="020B0604020202020204" pitchFamily="34" charset="0"/>
              <a:buChar char="•"/>
            </a:pPr>
            <a:r>
              <a:rPr lang="en-US" dirty="0" err="1">
                <a:solidFill>
                  <a:schemeClr val="tx1"/>
                </a:solidFill>
              </a:rPr>
              <a:t>ITk</a:t>
            </a:r>
            <a:r>
              <a:rPr lang="en-US" dirty="0">
                <a:solidFill>
                  <a:schemeClr val="tx1"/>
                </a:solidFill>
              </a:rPr>
              <a:t>-pixels</a:t>
            </a:r>
          </a:p>
          <a:p>
            <a:pPr marL="285750" indent="-285750">
              <a:buFont typeface="Arial" panose="020B0604020202020204" pitchFamily="34" charset="0"/>
              <a:buChar char="•"/>
            </a:pPr>
            <a:r>
              <a:rPr lang="en-US" dirty="0">
                <a:solidFill>
                  <a:schemeClr val="tx1"/>
                </a:solidFill>
              </a:rPr>
              <a:t>HGTD</a:t>
            </a:r>
          </a:p>
        </p:txBody>
      </p:sp>
      <p:sp>
        <p:nvSpPr>
          <p:cNvPr id="127" name="Rectángulo: esquinas redondeadas 126">
            <a:extLst>
              <a:ext uri="{FF2B5EF4-FFF2-40B4-BE49-F238E27FC236}">
                <a16:creationId xmlns:a16="http://schemas.microsoft.com/office/drawing/2014/main" id="{571F6091-7029-4B41-8956-BEF2C78B0491}"/>
              </a:ext>
            </a:extLst>
          </p:cNvPr>
          <p:cNvSpPr/>
          <p:nvPr/>
        </p:nvSpPr>
        <p:spPr>
          <a:xfrm>
            <a:off x="2800206" y="2892316"/>
            <a:ext cx="1776060" cy="151861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Muon DT</a:t>
            </a:r>
          </a:p>
          <a:p>
            <a:pPr marL="285750" indent="-285750">
              <a:buFont typeface="Arial" panose="020B0604020202020204" pitchFamily="34" charset="0"/>
              <a:buChar char="•"/>
            </a:pPr>
            <a:r>
              <a:rPr lang="en-US" dirty="0">
                <a:solidFill>
                  <a:schemeClr val="tx1"/>
                </a:solidFill>
              </a:rPr>
              <a:t>L1 trigger</a:t>
            </a:r>
          </a:p>
          <a:p>
            <a:pPr marL="285750" indent="-285750">
              <a:buFont typeface="Arial" panose="020B0604020202020204" pitchFamily="34" charset="0"/>
              <a:buChar char="•"/>
            </a:pPr>
            <a:r>
              <a:rPr lang="en-US" dirty="0">
                <a:solidFill>
                  <a:schemeClr val="tx1"/>
                </a:solidFill>
              </a:rPr>
              <a:t>HGCAL</a:t>
            </a:r>
          </a:p>
          <a:p>
            <a:pPr marL="285750" indent="-285750">
              <a:buFont typeface="Arial" panose="020B0604020202020204" pitchFamily="34" charset="0"/>
              <a:buChar char="•"/>
            </a:pPr>
            <a:r>
              <a:rPr lang="en-US" dirty="0">
                <a:solidFill>
                  <a:schemeClr val="tx1"/>
                </a:solidFill>
              </a:rPr>
              <a:t>IT pixels</a:t>
            </a:r>
          </a:p>
          <a:p>
            <a:pPr marL="285750" indent="-285750">
              <a:buFont typeface="Arial" panose="020B0604020202020204" pitchFamily="34" charset="0"/>
              <a:buChar char="•"/>
            </a:pPr>
            <a:r>
              <a:rPr lang="en-US" dirty="0">
                <a:solidFill>
                  <a:schemeClr val="tx1"/>
                </a:solidFill>
              </a:rPr>
              <a:t>MTD-ETL</a:t>
            </a:r>
          </a:p>
        </p:txBody>
      </p:sp>
      <p:sp>
        <p:nvSpPr>
          <p:cNvPr id="128" name="Rectángulo: esquinas redondeadas 127">
            <a:extLst>
              <a:ext uri="{FF2B5EF4-FFF2-40B4-BE49-F238E27FC236}">
                <a16:creationId xmlns:a16="http://schemas.microsoft.com/office/drawing/2014/main" id="{56983CB9-98EB-4421-A7A0-518507C392DD}"/>
              </a:ext>
            </a:extLst>
          </p:cNvPr>
          <p:cNvSpPr/>
          <p:nvPr/>
        </p:nvSpPr>
        <p:spPr>
          <a:xfrm>
            <a:off x="2690199" y="5298433"/>
            <a:ext cx="1715661" cy="99200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ECAL</a:t>
            </a:r>
          </a:p>
          <a:p>
            <a:pPr marL="285750" indent="-285750">
              <a:buFont typeface="Arial" panose="020B0604020202020204" pitchFamily="34" charset="0"/>
              <a:buChar char="•"/>
            </a:pPr>
            <a:r>
              <a:rPr lang="en-US" dirty="0">
                <a:solidFill>
                  <a:schemeClr val="tx1"/>
                </a:solidFill>
              </a:rPr>
              <a:t>VELO</a:t>
            </a:r>
          </a:p>
          <a:p>
            <a:pPr marL="285750" indent="-285750">
              <a:buFont typeface="Arial" panose="020B0604020202020204" pitchFamily="34" charset="0"/>
              <a:buChar char="•"/>
            </a:pPr>
            <a:r>
              <a:rPr lang="en-US" dirty="0" err="1">
                <a:solidFill>
                  <a:schemeClr val="tx1"/>
                </a:solidFill>
              </a:rPr>
              <a:t>SciFi</a:t>
            </a:r>
            <a:r>
              <a:rPr lang="en-US" dirty="0">
                <a:solidFill>
                  <a:schemeClr val="tx1"/>
                </a:solidFill>
              </a:rPr>
              <a:t>/Tk</a:t>
            </a:r>
          </a:p>
        </p:txBody>
      </p:sp>
      <p:pic>
        <p:nvPicPr>
          <p:cNvPr id="3" name="Imagen 2">
            <a:extLst>
              <a:ext uri="{FF2B5EF4-FFF2-40B4-BE49-F238E27FC236}">
                <a16:creationId xmlns:a16="http://schemas.microsoft.com/office/drawing/2014/main" id="{1A645519-B7FD-4DD4-8D97-A958A194B263}"/>
              </a:ext>
            </a:extLst>
          </p:cNvPr>
          <p:cNvPicPr>
            <a:picLocks noChangeAspect="1"/>
          </p:cNvPicPr>
          <p:nvPr/>
        </p:nvPicPr>
        <p:blipFill>
          <a:blip r:embed="rId14"/>
          <a:stretch>
            <a:fillRect/>
          </a:stretch>
        </p:blipFill>
        <p:spPr>
          <a:xfrm>
            <a:off x="4810024" y="5880313"/>
            <a:ext cx="1824804" cy="709066"/>
          </a:xfrm>
          <a:prstGeom prst="rect">
            <a:avLst/>
          </a:prstGeom>
        </p:spPr>
      </p:pic>
      <p:cxnSp>
        <p:nvCxnSpPr>
          <p:cNvPr id="6" name="Conector recto 5">
            <a:extLst>
              <a:ext uri="{FF2B5EF4-FFF2-40B4-BE49-F238E27FC236}">
                <a16:creationId xmlns:a16="http://schemas.microsoft.com/office/drawing/2014/main" id="{38AF27FB-119F-44B2-A466-F3DA6FA70AAA}"/>
              </a:ext>
            </a:extLst>
          </p:cNvPr>
          <p:cNvCxnSpPr/>
          <p:nvPr/>
        </p:nvCxnSpPr>
        <p:spPr>
          <a:xfrm>
            <a:off x="218716" y="2564904"/>
            <a:ext cx="1175456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517DDBD2-E0AF-4E45-952D-853B80905629}"/>
              </a:ext>
            </a:extLst>
          </p:cNvPr>
          <p:cNvCxnSpPr/>
          <p:nvPr/>
        </p:nvCxnSpPr>
        <p:spPr>
          <a:xfrm>
            <a:off x="218716" y="4941168"/>
            <a:ext cx="1175456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BF399E9A-3125-42EA-939A-67EA82D00EA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13291" y="5398344"/>
            <a:ext cx="1679045" cy="925719"/>
          </a:xfrm>
          <a:prstGeom prst="rect">
            <a:avLst/>
          </a:prstGeom>
        </p:spPr>
      </p:pic>
      <p:pic>
        <p:nvPicPr>
          <p:cNvPr id="29" name="Imagen 28">
            <a:extLst>
              <a:ext uri="{FF2B5EF4-FFF2-40B4-BE49-F238E27FC236}">
                <a16:creationId xmlns:a16="http://schemas.microsoft.com/office/drawing/2014/main" id="{A36D3F66-7F41-45CC-AB8E-58E6E52DC27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004650" y="1396390"/>
            <a:ext cx="1053310" cy="999778"/>
          </a:xfrm>
          <a:prstGeom prst="rect">
            <a:avLst/>
          </a:prstGeom>
        </p:spPr>
      </p:pic>
      <p:pic>
        <p:nvPicPr>
          <p:cNvPr id="30" name="Imagen 29">
            <a:extLst>
              <a:ext uri="{FF2B5EF4-FFF2-40B4-BE49-F238E27FC236}">
                <a16:creationId xmlns:a16="http://schemas.microsoft.com/office/drawing/2014/main" id="{C7B7608A-DFBD-4E26-B3EC-FBEE23F91D4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54021" y="5306787"/>
            <a:ext cx="1097143" cy="1041383"/>
          </a:xfrm>
          <a:prstGeom prst="rect">
            <a:avLst/>
          </a:prstGeom>
        </p:spPr>
      </p:pic>
      <p:pic>
        <p:nvPicPr>
          <p:cNvPr id="9" name="Imagen 8">
            <a:extLst>
              <a:ext uri="{FF2B5EF4-FFF2-40B4-BE49-F238E27FC236}">
                <a16:creationId xmlns:a16="http://schemas.microsoft.com/office/drawing/2014/main" id="{891666E4-E3E2-42A4-A758-9C3EEFEA7B9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80034" y="5080765"/>
            <a:ext cx="2966768" cy="690169"/>
          </a:xfrm>
          <a:prstGeom prst="rect">
            <a:avLst/>
          </a:prstGeom>
        </p:spPr>
      </p:pic>
    </p:spTree>
    <p:extLst>
      <p:ext uri="{BB962C8B-B14F-4D97-AF65-F5344CB8AC3E}">
        <p14:creationId xmlns:p14="http://schemas.microsoft.com/office/powerpoint/2010/main" val="828868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02817" y="3852495"/>
            <a:ext cx="7289165" cy="2574290"/>
          </a:xfrm>
          <a:custGeom>
            <a:avLst/>
            <a:gdLst/>
            <a:ahLst/>
            <a:cxnLst/>
            <a:rect l="l" t="t" r="r" b="b"/>
            <a:pathLst>
              <a:path w="7289165" h="2574290">
                <a:moveTo>
                  <a:pt x="6859587" y="0"/>
                </a:moveTo>
                <a:lnTo>
                  <a:pt x="428980" y="0"/>
                </a:lnTo>
                <a:lnTo>
                  <a:pt x="382238" y="2517"/>
                </a:lnTo>
                <a:lnTo>
                  <a:pt x="336954" y="9894"/>
                </a:lnTo>
                <a:lnTo>
                  <a:pt x="293389" y="21869"/>
                </a:lnTo>
                <a:lnTo>
                  <a:pt x="251806" y="38181"/>
                </a:lnTo>
                <a:lnTo>
                  <a:pt x="212466" y="58568"/>
                </a:lnTo>
                <a:lnTo>
                  <a:pt x="175630" y="82768"/>
                </a:lnTo>
                <a:lnTo>
                  <a:pt x="141561" y="110520"/>
                </a:lnTo>
                <a:lnTo>
                  <a:pt x="110520" y="141561"/>
                </a:lnTo>
                <a:lnTo>
                  <a:pt x="82768" y="175630"/>
                </a:lnTo>
                <a:lnTo>
                  <a:pt x="58568" y="212466"/>
                </a:lnTo>
                <a:lnTo>
                  <a:pt x="38181" y="251806"/>
                </a:lnTo>
                <a:lnTo>
                  <a:pt x="21869" y="293389"/>
                </a:lnTo>
                <a:lnTo>
                  <a:pt x="9894" y="336954"/>
                </a:lnTo>
                <a:lnTo>
                  <a:pt x="2517" y="382238"/>
                </a:lnTo>
                <a:lnTo>
                  <a:pt x="0" y="428980"/>
                </a:lnTo>
                <a:lnTo>
                  <a:pt x="0" y="2144890"/>
                </a:lnTo>
                <a:lnTo>
                  <a:pt x="2517" y="2191632"/>
                </a:lnTo>
                <a:lnTo>
                  <a:pt x="9894" y="2236916"/>
                </a:lnTo>
                <a:lnTo>
                  <a:pt x="21869" y="2280480"/>
                </a:lnTo>
                <a:lnTo>
                  <a:pt x="38181" y="2322064"/>
                </a:lnTo>
                <a:lnTo>
                  <a:pt x="58568" y="2361404"/>
                </a:lnTo>
                <a:lnTo>
                  <a:pt x="82768" y="2398240"/>
                </a:lnTo>
                <a:lnTo>
                  <a:pt x="110520" y="2432309"/>
                </a:lnTo>
                <a:lnTo>
                  <a:pt x="141561" y="2463350"/>
                </a:lnTo>
                <a:lnTo>
                  <a:pt x="175630" y="2491102"/>
                </a:lnTo>
                <a:lnTo>
                  <a:pt x="212466" y="2515302"/>
                </a:lnTo>
                <a:lnTo>
                  <a:pt x="251806" y="2535689"/>
                </a:lnTo>
                <a:lnTo>
                  <a:pt x="293389" y="2552001"/>
                </a:lnTo>
                <a:lnTo>
                  <a:pt x="336954" y="2563976"/>
                </a:lnTo>
                <a:lnTo>
                  <a:pt x="382238" y="2571353"/>
                </a:lnTo>
                <a:lnTo>
                  <a:pt x="428980" y="2573870"/>
                </a:lnTo>
                <a:lnTo>
                  <a:pt x="6859587" y="2573870"/>
                </a:lnTo>
                <a:lnTo>
                  <a:pt x="6906329" y="2571353"/>
                </a:lnTo>
                <a:lnTo>
                  <a:pt x="6951613" y="2563976"/>
                </a:lnTo>
                <a:lnTo>
                  <a:pt x="6995178" y="2552001"/>
                </a:lnTo>
                <a:lnTo>
                  <a:pt x="7036761" y="2535689"/>
                </a:lnTo>
                <a:lnTo>
                  <a:pt x="7076101" y="2515302"/>
                </a:lnTo>
                <a:lnTo>
                  <a:pt x="7112937" y="2491102"/>
                </a:lnTo>
                <a:lnTo>
                  <a:pt x="7147006" y="2463350"/>
                </a:lnTo>
                <a:lnTo>
                  <a:pt x="7178047" y="2432309"/>
                </a:lnTo>
                <a:lnTo>
                  <a:pt x="7205799" y="2398240"/>
                </a:lnTo>
                <a:lnTo>
                  <a:pt x="7229999" y="2361404"/>
                </a:lnTo>
                <a:lnTo>
                  <a:pt x="7250386" y="2322064"/>
                </a:lnTo>
                <a:lnTo>
                  <a:pt x="7266698" y="2280480"/>
                </a:lnTo>
                <a:lnTo>
                  <a:pt x="7278673" y="2236916"/>
                </a:lnTo>
                <a:lnTo>
                  <a:pt x="7286050" y="2191632"/>
                </a:lnTo>
                <a:lnTo>
                  <a:pt x="7288568" y="2144890"/>
                </a:lnTo>
                <a:lnTo>
                  <a:pt x="7288568" y="428980"/>
                </a:lnTo>
                <a:lnTo>
                  <a:pt x="7286050" y="382238"/>
                </a:lnTo>
                <a:lnTo>
                  <a:pt x="7278673" y="336954"/>
                </a:lnTo>
                <a:lnTo>
                  <a:pt x="7266698" y="293389"/>
                </a:lnTo>
                <a:lnTo>
                  <a:pt x="7250386" y="251806"/>
                </a:lnTo>
                <a:lnTo>
                  <a:pt x="7229999" y="212466"/>
                </a:lnTo>
                <a:lnTo>
                  <a:pt x="7205799" y="175630"/>
                </a:lnTo>
                <a:lnTo>
                  <a:pt x="7178047" y="141561"/>
                </a:lnTo>
                <a:lnTo>
                  <a:pt x="7147006" y="110520"/>
                </a:lnTo>
                <a:lnTo>
                  <a:pt x="7112937" y="82768"/>
                </a:lnTo>
                <a:lnTo>
                  <a:pt x="7076101" y="58568"/>
                </a:lnTo>
                <a:lnTo>
                  <a:pt x="7036761" y="38181"/>
                </a:lnTo>
                <a:lnTo>
                  <a:pt x="6995178" y="21869"/>
                </a:lnTo>
                <a:lnTo>
                  <a:pt x="6951613" y="9894"/>
                </a:lnTo>
                <a:lnTo>
                  <a:pt x="6906329" y="2517"/>
                </a:lnTo>
                <a:lnTo>
                  <a:pt x="6859587" y="0"/>
                </a:lnTo>
                <a:close/>
              </a:path>
            </a:pathLst>
          </a:custGeom>
          <a:solidFill>
            <a:srgbClr val="CCCCFF"/>
          </a:solidFill>
        </p:spPr>
        <p:txBody>
          <a:bodyPr wrap="square" lIns="0" tIns="0" rIns="0" bIns="0" rtlCol="0"/>
          <a:lstStyle/>
          <a:p>
            <a:endParaRPr/>
          </a:p>
        </p:txBody>
      </p:sp>
      <p:sp>
        <p:nvSpPr>
          <p:cNvPr id="3" name="object 3"/>
          <p:cNvSpPr/>
          <p:nvPr/>
        </p:nvSpPr>
        <p:spPr>
          <a:xfrm>
            <a:off x="4802817" y="1141790"/>
            <a:ext cx="7235825" cy="2574290"/>
          </a:xfrm>
          <a:custGeom>
            <a:avLst/>
            <a:gdLst/>
            <a:ahLst/>
            <a:cxnLst/>
            <a:rect l="l" t="t" r="r" b="b"/>
            <a:pathLst>
              <a:path w="7235825" h="2574290">
                <a:moveTo>
                  <a:pt x="6806310" y="0"/>
                </a:moveTo>
                <a:lnTo>
                  <a:pt x="428993" y="0"/>
                </a:lnTo>
                <a:lnTo>
                  <a:pt x="382248" y="2517"/>
                </a:lnTo>
                <a:lnTo>
                  <a:pt x="336962" y="9894"/>
                </a:lnTo>
                <a:lnTo>
                  <a:pt x="293396" y="21869"/>
                </a:lnTo>
                <a:lnTo>
                  <a:pt x="251811" y="38182"/>
                </a:lnTo>
                <a:lnTo>
                  <a:pt x="212470" y="58569"/>
                </a:lnTo>
                <a:lnTo>
                  <a:pt x="175633" y="82769"/>
                </a:lnTo>
                <a:lnTo>
                  <a:pt x="141563" y="110521"/>
                </a:lnTo>
                <a:lnTo>
                  <a:pt x="110521" y="141563"/>
                </a:lnTo>
                <a:lnTo>
                  <a:pt x="82769" y="175633"/>
                </a:lnTo>
                <a:lnTo>
                  <a:pt x="58569" y="212470"/>
                </a:lnTo>
                <a:lnTo>
                  <a:pt x="38182" y="251811"/>
                </a:lnTo>
                <a:lnTo>
                  <a:pt x="21869" y="293396"/>
                </a:lnTo>
                <a:lnTo>
                  <a:pt x="9894" y="336962"/>
                </a:lnTo>
                <a:lnTo>
                  <a:pt x="2517" y="382248"/>
                </a:lnTo>
                <a:lnTo>
                  <a:pt x="0" y="428993"/>
                </a:lnTo>
                <a:lnTo>
                  <a:pt x="0" y="2144890"/>
                </a:lnTo>
                <a:lnTo>
                  <a:pt x="2517" y="2191632"/>
                </a:lnTo>
                <a:lnTo>
                  <a:pt x="9894" y="2236917"/>
                </a:lnTo>
                <a:lnTo>
                  <a:pt x="21869" y="2280482"/>
                </a:lnTo>
                <a:lnTo>
                  <a:pt x="38182" y="2322066"/>
                </a:lnTo>
                <a:lnTo>
                  <a:pt x="58569" y="2361407"/>
                </a:lnTo>
                <a:lnTo>
                  <a:pt x="82769" y="2398244"/>
                </a:lnTo>
                <a:lnTo>
                  <a:pt x="110521" y="2432315"/>
                </a:lnTo>
                <a:lnTo>
                  <a:pt x="141563" y="2463357"/>
                </a:lnTo>
                <a:lnTo>
                  <a:pt x="175633" y="2491110"/>
                </a:lnTo>
                <a:lnTo>
                  <a:pt x="212470" y="2515311"/>
                </a:lnTo>
                <a:lnTo>
                  <a:pt x="251811" y="2535699"/>
                </a:lnTo>
                <a:lnTo>
                  <a:pt x="293396" y="2552012"/>
                </a:lnTo>
                <a:lnTo>
                  <a:pt x="336962" y="2563988"/>
                </a:lnTo>
                <a:lnTo>
                  <a:pt x="382248" y="2571366"/>
                </a:lnTo>
                <a:lnTo>
                  <a:pt x="428993" y="2573883"/>
                </a:lnTo>
                <a:lnTo>
                  <a:pt x="6806310" y="2573883"/>
                </a:lnTo>
                <a:lnTo>
                  <a:pt x="6853055" y="2571366"/>
                </a:lnTo>
                <a:lnTo>
                  <a:pt x="6898341" y="2563988"/>
                </a:lnTo>
                <a:lnTo>
                  <a:pt x="6941907" y="2552012"/>
                </a:lnTo>
                <a:lnTo>
                  <a:pt x="6983492" y="2535699"/>
                </a:lnTo>
                <a:lnTo>
                  <a:pt x="7022834" y="2515311"/>
                </a:lnTo>
                <a:lnTo>
                  <a:pt x="7059670" y="2491110"/>
                </a:lnTo>
                <a:lnTo>
                  <a:pt x="7093741" y="2463357"/>
                </a:lnTo>
                <a:lnTo>
                  <a:pt x="7124782" y="2432315"/>
                </a:lnTo>
                <a:lnTo>
                  <a:pt x="7152534" y="2398244"/>
                </a:lnTo>
                <a:lnTo>
                  <a:pt x="7176735" y="2361407"/>
                </a:lnTo>
                <a:lnTo>
                  <a:pt x="7197122" y="2322066"/>
                </a:lnTo>
                <a:lnTo>
                  <a:pt x="7213434" y="2280482"/>
                </a:lnTo>
                <a:lnTo>
                  <a:pt x="7225409" y="2236917"/>
                </a:lnTo>
                <a:lnTo>
                  <a:pt x="7232787" y="2191632"/>
                </a:lnTo>
                <a:lnTo>
                  <a:pt x="7235304" y="2144890"/>
                </a:lnTo>
                <a:lnTo>
                  <a:pt x="7235304" y="428993"/>
                </a:lnTo>
                <a:lnTo>
                  <a:pt x="7232787" y="382248"/>
                </a:lnTo>
                <a:lnTo>
                  <a:pt x="7225409" y="336962"/>
                </a:lnTo>
                <a:lnTo>
                  <a:pt x="7213434" y="293396"/>
                </a:lnTo>
                <a:lnTo>
                  <a:pt x="7197122" y="251811"/>
                </a:lnTo>
                <a:lnTo>
                  <a:pt x="7176735" y="212470"/>
                </a:lnTo>
                <a:lnTo>
                  <a:pt x="7152534" y="175633"/>
                </a:lnTo>
                <a:lnTo>
                  <a:pt x="7124782" y="141563"/>
                </a:lnTo>
                <a:lnTo>
                  <a:pt x="7093741" y="110521"/>
                </a:lnTo>
                <a:lnTo>
                  <a:pt x="7059670" y="82769"/>
                </a:lnTo>
                <a:lnTo>
                  <a:pt x="7022834" y="58569"/>
                </a:lnTo>
                <a:lnTo>
                  <a:pt x="6983492" y="38182"/>
                </a:lnTo>
                <a:lnTo>
                  <a:pt x="6941907" y="21869"/>
                </a:lnTo>
                <a:lnTo>
                  <a:pt x="6898341" y="9894"/>
                </a:lnTo>
                <a:lnTo>
                  <a:pt x="6853055" y="2517"/>
                </a:lnTo>
                <a:lnTo>
                  <a:pt x="6806310" y="0"/>
                </a:lnTo>
                <a:close/>
              </a:path>
            </a:pathLst>
          </a:custGeom>
          <a:solidFill>
            <a:srgbClr val="CCEDDF"/>
          </a:solidFill>
        </p:spPr>
        <p:txBody>
          <a:bodyPr wrap="square" lIns="0" tIns="0" rIns="0" bIns="0" rtlCol="0"/>
          <a:lstStyle/>
          <a:p>
            <a:endParaRPr/>
          </a:p>
        </p:txBody>
      </p:sp>
      <p:sp>
        <p:nvSpPr>
          <p:cNvPr id="4" name="object 4"/>
          <p:cNvSpPr/>
          <p:nvPr/>
        </p:nvSpPr>
        <p:spPr>
          <a:xfrm>
            <a:off x="177029" y="1585673"/>
            <a:ext cx="4353560" cy="4300220"/>
          </a:xfrm>
          <a:custGeom>
            <a:avLst/>
            <a:gdLst/>
            <a:ahLst/>
            <a:cxnLst/>
            <a:rect l="l" t="t" r="r" b="b"/>
            <a:pathLst>
              <a:path w="4353560" h="4300220">
                <a:moveTo>
                  <a:pt x="3636365" y="0"/>
                </a:moveTo>
                <a:lnTo>
                  <a:pt x="716711" y="0"/>
                </a:lnTo>
                <a:lnTo>
                  <a:pt x="669588" y="1524"/>
                </a:lnTo>
                <a:lnTo>
                  <a:pt x="623279" y="6034"/>
                </a:lnTo>
                <a:lnTo>
                  <a:pt x="577878" y="13436"/>
                </a:lnTo>
                <a:lnTo>
                  <a:pt x="533479" y="23636"/>
                </a:lnTo>
                <a:lnTo>
                  <a:pt x="490178" y="36538"/>
                </a:lnTo>
                <a:lnTo>
                  <a:pt x="448068" y="52048"/>
                </a:lnTo>
                <a:lnTo>
                  <a:pt x="407245" y="70072"/>
                </a:lnTo>
                <a:lnTo>
                  <a:pt x="367801" y="90515"/>
                </a:lnTo>
                <a:lnTo>
                  <a:pt x="329833" y="113283"/>
                </a:lnTo>
                <a:lnTo>
                  <a:pt x="293434" y="138282"/>
                </a:lnTo>
                <a:lnTo>
                  <a:pt x="258699" y="165417"/>
                </a:lnTo>
                <a:lnTo>
                  <a:pt x="225722" y="194593"/>
                </a:lnTo>
                <a:lnTo>
                  <a:pt x="194598" y="225717"/>
                </a:lnTo>
                <a:lnTo>
                  <a:pt x="165421" y="258694"/>
                </a:lnTo>
                <a:lnTo>
                  <a:pt x="138286" y="293429"/>
                </a:lnTo>
                <a:lnTo>
                  <a:pt x="113286" y="329827"/>
                </a:lnTo>
                <a:lnTo>
                  <a:pt x="90518" y="367796"/>
                </a:lnTo>
                <a:lnTo>
                  <a:pt x="70074" y="407239"/>
                </a:lnTo>
                <a:lnTo>
                  <a:pt x="52049" y="448063"/>
                </a:lnTo>
                <a:lnTo>
                  <a:pt x="36539" y="490173"/>
                </a:lnTo>
                <a:lnTo>
                  <a:pt x="23636" y="533475"/>
                </a:lnTo>
                <a:lnTo>
                  <a:pt x="13437" y="577874"/>
                </a:lnTo>
                <a:lnTo>
                  <a:pt x="6035" y="623276"/>
                </a:lnTo>
                <a:lnTo>
                  <a:pt x="1524" y="669587"/>
                </a:lnTo>
                <a:lnTo>
                  <a:pt x="0" y="716711"/>
                </a:lnTo>
                <a:lnTo>
                  <a:pt x="0" y="3583495"/>
                </a:lnTo>
                <a:lnTo>
                  <a:pt x="1524" y="3630620"/>
                </a:lnTo>
                <a:lnTo>
                  <a:pt x="6035" y="3676930"/>
                </a:lnTo>
                <a:lnTo>
                  <a:pt x="13437" y="3722333"/>
                </a:lnTo>
                <a:lnTo>
                  <a:pt x="23636" y="3766732"/>
                </a:lnTo>
                <a:lnTo>
                  <a:pt x="36539" y="3810034"/>
                </a:lnTo>
                <a:lnTo>
                  <a:pt x="52049" y="3852145"/>
                </a:lnTo>
                <a:lnTo>
                  <a:pt x="70074" y="3892970"/>
                </a:lnTo>
                <a:lnTo>
                  <a:pt x="90518" y="3932414"/>
                </a:lnTo>
                <a:lnTo>
                  <a:pt x="113286" y="3970383"/>
                </a:lnTo>
                <a:lnTo>
                  <a:pt x="138286" y="4006782"/>
                </a:lnTo>
                <a:lnTo>
                  <a:pt x="165421" y="4041518"/>
                </a:lnTo>
                <a:lnTo>
                  <a:pt x="194598" y="4074495"/>
                </a:lnTo>
                <a:lnTo>
                  <a:pt x="225722" y="4105620"/>
                </a:lnTo>
                <a:lnTo>
                  <a:pt x="258699" y="4134797"/>
                </a:lnTo>
                <a:lnTo>
                  <a:pt x="293434" y="4161933"/>
                </a:lnTo>
                <a:lnTo>
                  <a:pt x="329833" y="4186932"/>
                </a:lnTo>
                <a:lnTo>
                  <a:pt x="367801" y="4209701"/>
                </a:lnTo>
                <a:lnTo>
                  <a:pt x="407245" y="4230145"/>
                </a:lnTo>
                <a:lnTo>
                  <a:pt x="448068" y="4248170"/>
                </a:lnTo>
                <a:lnTo>
                  <a:pt x="490178" y="4263680"/>
                </a:lnTo>
                <a:lnTo>
                  <a:pt x="533479" y="4276582"/>
                </a:lnTo>
                <a:lnTo>
                  <a:pt x="577878" y="4286782"/>
                </a:lnTo>
                <a:lnTo>
                  <a:pt x="623279" y="4294184"/>
                </a:lnTo>
                <a:lnTo>
                  <a:pt x="669588" y="4298695"/>
                </a:lnTo>
                <a:lnTo>
                  <a:pt x="716711" y="4300220"/>
                </a:lnTo>
                <a:lnTo>
                  <a:pt x="3636365" y="4300220"/>
                </a:lnTo>
                <a:lnTo>
                  <a:pt x="3683490" y="4298695"/>
                </a:lnTo>
                <a:lnTo>
                  <a:pt x="3729800" y="4294184"/>
                </a:lnTo>
                <a:lnTo>
                  <a:pt x="3775202" y="4286782"/>
                </a:lnTo>
                <a:lnTo>
                  <a:pt x="3819601" y="4276582"/>
                </a:lnTo>
                <a:lnTo>
                  <a:pt x="3862903" y="4263680"/>
                </a:lnTo>
                <a:lnTo>
                  <a:pt x="3905013" y="4248170"/>
                </a:lnTo>
                <a:lnTo>
                  <a:pt x="3945837" y="4230145"/>
                </a:lnTo>
                <a:lnTo>
                  <a:pt x="3985281" y="4209701"/>
                </a:lnTo>
                <a:lnTo>
                  <a:pt x="4023249" y="4186932"/>
                </a:lnTo>
                <a:lnTo>
                  <a:pt x="4059648" y="4161933"/>
                </a:lnTo>
                <a:lnTo>
                  <a:pt x="4094383" y="4134797"/>
                </a:lnTo>
                <a:lnTo>
                  <a:pt x="4127359" y="4105620"/>
                </a:lnTo>
                <a:lnTo>
                  <a:pt x="4158483" y="4074495"/>
                </a:lnTo>
                <a:lnTo>
                  <a:pt x="4187660" y="4041518"/>
                </a:lnTo>
                <a:lnTo>
                  <a:pt x="4214794" y="4006782"/>
                </a:lnTo>
                <a:lnTo>
                  <a:pt x="4239793" y="3970383"/>
                </a:lnTo>
                <a:lnTo>
                  <a:pt x="4262562" y="3932414"/>
                </a:lnTo>
                <a:lnTo>
                  <a:pt x="4283005" y="3892970"/>
                </a:lnTo>
                <a:lnTo>
                  <a:pt x="4301029" y="3852145"/>
                </a:lnTo>
                <a:lnTo>
                  <a:pt x="4316539" y="3810034"/>
                </a:lnTo>
                <a:lnTo>
                  <a:pt x="4329441" y="3766732"/>
                </a:lnTo>
                <a:lnTo>
                  <a:pt x="4339640" y="3722333"/>
                </a:lnTo>
                <a:lnTo>
                  <a:pt x="4347042" y="3676930"/>
                </a:lnTo>
                <a:lnTo>
                  <a:pt x="4351552" y="3630620"/>
                </a:lnTo>
                <a:lnTo>
                  <a:pt x="4353077" y="3583495"/>
                </a:lnTo>
                <a:lnTo>
                  <a:pt x="4353077" y="716711"/>
                </a:lnTo>
                <a:lnTo>
                  <a:pt x="4351552" y="669587"/>
                </a:lnTo>
                <a:lnTo>
                  <a:pt x="4347042" y="623276"/>
                </a:lnTo>
                <a:lnTo>
                  <a:pt x="4339640" y="577874"/>
                </a:lnTo>
                <a:lnTo>
                  <a:pt x="4329441" y="533475"/>
                </a:lnTo>
                <a:lnTo>
                  <a:pt x="4316539" y="490173"/>
                </a:lnTo>
                <a:lnTo>
                  <a:pt x="4301029" y="448063"/>
                </a:lnTo>
                <a:lnTo>
                  <a:pt x="4283005" y="407239"/>
                </a:lnTo>
                <a:lnTo>
                  <a:pt x="4262562" y="367796"/>
                </a:lnTo>
                <a:lnTo>
                  <a:pt x="4239793" y="329827"/>
                </a:lnTo>
                <a:lnTo>
                  <a:pt x="4214794" y="293429"/>
                </a:lnTo>
                <a:lnTo>
                  <a:pt x="4187660" y="258694"/>
                </a:lnTo>
                <a:lnTo>
                  <a:pt x="4158483" y="225717"/>
                </a:lnTo>
                <a:lnTo>
                  <a:pt x="4127359" y="194593"/>
                </a:lnTo>
                <a:lnTo>
                  <a:pt x="4094383" y="165417"/>
                </a:lnTo>
                <a:lnTo>
                  <a:pt x="4059648" y="138282"/>
                </a:lnTo>
                <a:lnTo>
                  <a:pt x="4023249" y="113283"/>
                </a:lnTo>
                <a:lnTo>
                  <a:pt x="3985281" y="90515"/>
                </a:lnTo>
                <a:lnTo>
                  <a:pt x="3945837" y="70072"/>
                </a:lnTo>
                <a:lnTo>
                  <a:pt x="3905013" y="52048"/>
                </a:lnTo>
                <a:lnTo>
                  <a:pt x="3862903" y="36538"/>
                </a:lnTo>
                <a:lnTo>
                  <a:pt x="3819601" y="23636"/>
                </a:lnTo>
                <a:lnTo>
                  <a:pt x="3775202" y="13436"/>
                </a:lnTo>
                <a:lnTo>
                  <a:pt x="3729800" y="6034"/>
                </a:lnTo>
                <a:lnTo>
                  <a:pt x="3683490" y="1524"/>
                </a:lnTo>
                <a:lnTo>
                  <a:pt x="3636365" y="0"/>
                </a:lnTo>
                <a:close/>
              </a:path>
            </a:pathLst>
          </a:custGeom>
          <a:solidFill>
            <a:srgbClr val="96C1D9"/>
          </a:solidFill>
        </p:spPr>
        <p:txBody>
          <a:bodyPr wrap="square" lIns="0" tIns="0" rIns="0" bIns="0" rtlCol="0"/>
          <a:lstStyle/>
          <a:p>
            <a:endParaRPr/>
          </a:p>
        </p:txBody>
      </p:sp>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FastRICH</a:t>
            </a:r>
            <a:r>
              <a:rPr spc="-55" dirty="0"/>
              <a:t> </a:t>
            </a:r>
            <a:r>
              <a:rPr dirty="0"/>
              <a:t>ASIC</a:t>
            </a:r>
            <a:r>
              <a:rPr spc="-40" dirty="0"/>
              <a:t> </a:t>
            </a:r>
            <a:r>
              <a:rPr dirty="0"/>
              <a:t>–</a:t>
            </a:r>
            <a:r>
              <a:rPr spc="-40" dirty="0"/>
              <a:t> </a:t>
            </a:r>
            <a:r>
              <a:rPr dirty="0"/>
              <a:t>Analog</a:t>
            </a:r>
            <a:r>
              <a:rPr spc="-40" dirty="0"/>
              <a:t> </a:t>
            </a:r>
            <a:r>
              <a:rPr dirty="0"/>
              <a:t>FrontEnd</a:t>
            </a:r>
            <a:r>
              <a:rPr spc="-60" dirty="0"/>
              <a:t> </a:t>
            </a:r>
            <a:r>
              <a:rPr dirty="0"/>
              <a:t>(Positive</a:t>
            </a:r>
            <a:r>
              <a:rPr spc="-55" dirty="0"/>
              <a:t> </a:t>
            </a:r>
            <a:r>
              <a:rPr dirty="0"/>
              <a:t>Input</a:t>
            </a:r>
            <a:r>
              <a:rPr spc="-35" dirty="0"/>
              <a:t> </a:t>
            </a:r>
            <a:r>
              <a:rPr spc="-10" dirty="0"/>
              <a:t>Stage)</a:t>
            </a:r>
          </a:p>
        </p:txBody>
      </p:sp>
      <p:sp>
        <p:nvSpPr>
          <p:cNvPr id="8" name="object 8"/>
          <p:cNvSpPr txBox="1"/>
          <p:nvPr/>
        </p:nvSpPr>
        <p:spPr>
          <a:xfrm>
            <a:off x="394374" y="1736067"/>
            <a:ext cx="3642360" cy="330835"/>
          </a:xfrm>
          <a:prstGeom prst="rect">
            <a:avLst/>
          </a:prstGeom>
        </p:spPr>
        <p:txBody>
          <a:bodyPr vert="horz" wrap="square" lIns="0" tIns="13335" rIns="0" bIns="0" rtlCol="0">
            <a:spAutoFit/>
          </a:bodyPr>
          <a:lstStyle/>
          <a:p>
            <a:pPr marL="269875" indent="-257175">
              <a:lnSpc>
                <a:spcPct val="100000"/>
              </a:lnSpc>
              <a:spcBef>
                <a:spcPts val="105"/>
              </a:spcBef>
              <a:buFont typeface="Arial MT"/>
              <a:buChar char="•"/>
              <a:tabLst>
                <a:tab pos="269875" algn="l"/>
              </a:tabLst>
            </a:pPr>
            <a:r>
              <a:rPr sz="2000" b="1" spc="-20" dirty="0">
                <a:solidFill>
                  <a:srgbClr val="004695"/>
                </a:solidFill>
                <a:latin typeface="Arial"/>
                <a:cs typeface="Arial"/>
              </a:rPr>
              <a:t>HL-</a:t>
            </a:r>
            <a:r>
              <a:rPr sz="2000" b="1" dirty="0">
                <a:solidFill>
                  <a:srgbClr val="004695"/>
                </a:solidFill>
                <a:latin typeface="Arial"/>
                <a:cs typeface="Arial"/>
              </a:rPr>
              <a:t>LHC</a:t>
            </a:r>
            <a:r>
              <a:rPr sz="2000" b="1" spc="-45" dirty="0">
                <a:solidFill>
                  <a:srgbClr val="004695"/>
                </a:solidFill>
                <a:latin typeface="Arial"/>
                <a:cs typeface="Arial"/>
              </a:rPr>
              <a:t> </a:t>
            </a:r>
            <a:r>
              <a:rPr sz="2000" b="1" dirty="0">
                <a:solidFill>
                  <a:srgbClr val="004695"/>
                </a:solidFill>
                <a:latin typeface="Arial"/>
                <a:cs typeface="Arial"/>
              </a:rPr>
              <a:t>Run</a:t>
            </a:r>
            <a:r>
              <a:rPr sz="2000" b="1" spc="-30" dirty="0">
                <a:solidFill>
                  <a:srgbClr val="004695"/>
                </a:solidFill>
                <a:latin typeface="Arial"/>
                <a:cs typeface="Arial"/>
              </a:rPr>
              <a:t> </a:t>
            </a:r>
            <a:r>
              <a:rPr sz="2000" b="1" dirty="0">
                <a:solidFill>
                  <a:srgbClr val="004695"/>
                </a:solidFill>
                <a:latin typeface="Arial"/>
                <a:cs typeface="Arial"/>
              </a:rPr>
              <a:t>5</a:t>
            </a:r>
            <a:r>
              <a:rPr sz="2000" b="1" spc="-40" dirty="0">
                <a:solidFill>
                  <a:srgbClr val="004695"/>
                </a:solidFill>
                <a:latin typeface="Arial"/>
                <a:cs typeface="Arial"/>
              </a:rPr>
              <a:t> </a:t>
            </a:r>
            <a:r>
              <a:rPr sz="2000" b="1" dirty="0">
                <a:solidFill>
                  <a:srgbClr val="004695"/>
                </a:solidFill>
                <a:latin typeface="Arial"/>
                <a:cs typeface="Arial"/>
              </a:rPr>
              <a:t>RICH</a:t>
            </a:r>
            <a:r>
              <a:rPr sz="2000" b="1" spc="-40" dirty="0">
                <a:solidFill>
                  <a:srgbClr val="004695"/>
                </a:solidFill>
                <a:latin typeface="Arial"/>
                <a:cs typeface="Arial"/>
              </a:rPr>
              <a:t> </a:t>
            </a:r>
            <a:r>
              <a:rPr sz="2000" b="1" spc="-10" dirty="0">
                <a:solidFill>
                  <a:srgbClr val="004695"/>
                </a:solidFill>
                <a:latin typeface="Arial"/>
                <a:cs typeface="Arial"/>
              </a:rPr>
              <a:t>system</a:t>
            </a:r>
            <a:endParaRPr sz="2000">
              <a:latin typeface="Arial"/>
              <a:cs typeface="Arial"/>
            </a:endParaRPr>
          </a:p>
        </p:txBody>
      </p:sp>
      <p:sp>
        <p:nvSpPr>
          <p:cNvPr id="9" name="object 9"/>
          <p:cNvSpPr txBox="1"/>
          <p:nvPr/>
        </p:nvSpPr>
        <p:spPr>
          <a:xfrm>
            <a:off x="694424" y="2085063"/>
            <a:ext cx="3387090" cy="1582420"/>
          </a:xfrm>
          <a:prstGeom prst="rect">
            <a:avLst/>
          </a:prstGeom>
        </p:spPr>
        <p:txBody>
          <a:bodyPr vert="horz" wrap="square" lIns="0" tIns="37465" rIns="0" bIns="0" rtlCol="0">
            <a:spAutoFit/>
          </a:bodyPr>
          <a:lstStyle/>
          <a:p>
            <a:pPr marL="269875" marR="107314" indent="-257810">
              <a:lnSpc>
                <a:spcPts val="1510"/>
              </a:lnSpc>
              <a:spcBef>
                <a:spcPts val="295"/>
              </a:spcBef>
              <a:buChar char="•"/>
              <a:tabLst>
                <a:tab pos="269875" algn="l"/>
              </a:tabLst>
            </a:pPr>
            <a:r>
              <a:rPr sz="1400" dirty="0">
                <a:latin typeface="Arial MT"/>
                <a:cs typeface="Arial MT"/>
              </a:rPr>
              <a:t>Challenging</a:t>
            </a:r>
            <a:r>
              <a:rPr sz="1400" spc="-40" dirty="0">
                <a:latin typeface="Arial MT"/>
                <a:cs typeface="Arial MT"/>
              </a:rPr>
              <a:t> </a:t>
            </a:r>
            <a:r>
              <a:rPr sz="1400" dirty="0">
                <a:latin typeface="Arial MT"/>
                <a:cs typeface="Arial MT"/>
              </a:rPr>
              <a:t>rise</a:t>
            </a:r>
            <a:r>
              <a:rPr sz="1400" spc="-30" dirty="0">
                <a:latin typeface="Arial MT"/>
                <a:cs typeface="Arial MT"/>
              </a:rPr>
              <a:t> </a:t>
            </a:r>
            <a:r>
              <a:rPr sz="1400" dirty="0">
                <a:latin typeface="Arial MT"/>
                <a:cs typeface="Arial MT"/>
              </a:rPr>
              <a:t>in</a:t>
            </a:r>
            <a:r>
              <a:rPr sz="1400" spc="-20" dirty="0">
                <a:latin typeface="Arial MT"/>
                <a:cs typeface="Arial MT"/>
              </a:rPr>
              <a:t> </a:t>
            </a:r>
            <a:r>
              <a:rPr sz="1400" dirty="0">
                <a:latin typeface="Arial MT"/>
                <a:cs typeface="Arial MT"/>
              </a:rPr>
              <a:t>particle</a:t>
            </a:r>
            <a:r>
              <a:rPr sz="1400" spc="325" dirty="0">
                <a:latin typeface="Arial MT"/>
                <a:cs typeface="Arial MT"/>
              </a:rPr>
              <a:t> </a:t>
            </a:r>
            <a:r>
              <a:rPr sz="1400" spc="-10" dirty="0">
                <a:latin typeface="Arial MT"/>
                <a:cs typeface="Arial MT"/>
              </a:rPr>
              <a:t>multiplicity </a:t>
            </a:r>
            <a:r>
              <a:rPr sz="1400" dirty="0">
                <a:latin typeface="Arial MT"/>
                <a:cs typeface="Arial MT"/>
              </a:rPr>
              <a:t>and</a:t>
            </a:r>
            <a:r>
              <a:rPr sz="1400" spc="-40" dirty="0">
                <a:latin typeface="Arial MT"/>
                <a:cs typeface="Arial MT"/>
              </a:rPr>
              <a:t> </a:t>
            </a:r>
            <a:r>
              <a:rPr sz="1400" dirty="0">
                <a:latin typeface="Arial MT"/>
                <a:cs typeface="Arial MT"/>
              </a:rPr>
              <a:t>hit</a:t>
            </a:r>
            <a:r>
              <a:rPr sz="1400" spc="-30" dirty="0">
                <a:latin typeface="Arial MT"/>
                <a:cs typeface="Arial MT"/>
              </a:rPr>
              <a:t> </a:t>
            </a:r>
            <a:r>
              <a:rPr sz="1400" dirty="0">
                <a:latin typeface="Arial MT"/>
                <a:cs typeface="Arial MT"/>
              </a:rPr>
              <a:t>occupancy</a:t>
            </a:r>
            <a:r>
              <a:rPr sz="1400" spc="-50" dirty="0">
                <a:latin typeface="Arial MT"/>
                <a:cs typeface="Arial MT"/>
              </a:rPr>
              <a:t> </a:t>
            </a:r>
            <a:r>
              <a:rPr sz="1400" dirty="0">
                <a:latin typeface="Arial MT"/>
                <a:cs typeface="Arial MT"/>
              </a:rPr>
              <a:t>during</a:t>
            </a:r>
            <a:r>
              <a:rPr sz="1400" spc="-50" dirty="0">
                <a:latin typeface="Arial MT"/>
                <a:cs typeface="Arial MT"/>
              </a:rPr>
              <a:t> </a:t>
            </a:r>
            <a:r>
              <a:rPr sz="1400" spc="-20" dirty="0">
                <a:latin typeface="Arial MT"/>
                <a:cs typeface="Arial MT"/>
              </a:rPr>
              <a:t>HLLHC</a:t>
            </a:r>
            <a:endParaRPr sz="1400">
              <a:latin typeface="Arial MT"/>
              <a:cs typeface="Arial MT"/>
            </a:endParaRPr>
          </a:p>
          <a:p>
            <a:pPr marL="269875" indent="-257175">
              <a:lnSpc>
                <a:spcPts val="1595"/>
              </a:lnSpc>
              <a:spcBef>
                <a:spcPts val="315"/>
              </a:spcBef>
              <a:buChar char="•"/>
              <a:tabLst>
                <a:tab pos="269875" algn="l"/>
              </a:tabLst>
            </a:pPr>
            <a:r>
              <a:rPr sz="1400" dirty="0">
                <a:latin typeface="Arial MT"/>
                <a:cs typeface="Arial MT"/>
              </a:rPr>
              <a:t>The</a:t>
            </a:r>
            <a:r>
              <a:rPr sz="1400" spc="-35" dirty="0">
                <a:latin typeface="Arial MT"/>
                <a:cs typeface="Arial MT"/>
              </a:rPr>
              <a:t> </a:t>
            </a:r>
            <a:r>
              <a:rPr sz="1400" dirty="0">
                <a:latin typeface="Arial MT"/>
                <a:cs typeface="Arial MT"/>
              </a:rPr>
              <a:t>increased</a:t>
            </a:r>
            <a:r>
              <a:rPr sz="1400" spc="-60" dirty="0">
                <a:latin typeface="Arial MT"/>
                <a:cs typeface="Arial MT"/>
              </a:rPr>
              <a:t> </a:t>
            </a:r>
            <a:r>
              <a:rPr sz="1400" dirty="0">
                <a:latin typeface="Arial MT"/>
                <a:cs typeface="Arial MT"/>
              </a:rPr>
              <a:t>irradiation</a:t>
            </a:r>
            <a:r>
              <a:rPr sz="1400" spc="-65" dirty="0">
                <a:latin typeface="Arial MT"/>
                <a:cs typeface="Arial MT"/>
              </a:rPr>
              <a:t> </a:t>
            </a:r>
            <a:r>
              <a:rPr sz="1400" spc="-20" dirty="0">
                <a:latin typeface="Arial MT"/>
                <a:cs typeface="Arial MT"/>
              </a:rPr>
              <a:t>level</a:t>
            </a:r>
            <a:endParaRPr sz="1400">
              <a:latin typeface="Arial MT"/>
              <a:cs typeface="Arial MT"/>
            </a:endParaRPr>
          </a:p>
          <a:p>
            <a:pPr marL="269875">
              <a:lnSpc>
                <a:spcPts val="1595"/>
              </a:lnSpc>
            </a:pPr>
            <a:r>
              <a:rPr sz="1400" dirty="0">
                <a:latin typeface="Arial MT"/>
                <a:cs typeface="Arial MT"/>
              </a:rPr>
              <a:t>FPGAs</a:t>
            </a:r>
            <a:r>
              <a:rPr sz="1400" spc="-5" dirty="0">
                <a:latin typeface="Arial MT"/>
                <a:cs typeface="Arial MT"/>
              </a:rPr>
              <a:t> </a:t>
            </a:r>
            <a:r>
              <a:rPr sz="1400" dirty="0">
                <a:latin typeface="Arial MT"/>
                <a:cs typeface="Arial MT"/>
              </a:rPr>
              <a:t>→</a:t>
            </a:r>
            <a:r>
              <a:rPr sz="1400" spc="10" dirty="0">
                <a:latin typeface="Arial MT"/>
                <a:cs typeface="Arial MT"/>
              </a:rPr>
              <a:t> </a:t>
            </a:r>
            <a:r>
              <a:rPr sz="1400" spc="-10" dirty="0">
                <a:latin typeface="Arial MT"/>
                <a:cs typeface="Arial MT"/>
              </a:rPr>
              <a:t>radiation-</a:t>
            </a:r>
            <a:r>
              <a:rPr sz="1400" dirty="0">
                <a:latin typeface="Arial MT"/>
                <a:cs typeface="Arial MT"/>
              </a:rPr>
              <a:t>hard</a:t>
            </a:r>
            <a:r>
              <a:rPr sz="1400" spc="-35" dirty="0">
                <a:latin typeface="Arial MT"/>
                <a:cs typeface="Arial MT"/>
              </a:rPr>
              <a:t> </a:t>
            </a:r>
            <a:r>
              <a:rPr sz="1400" spc="-20" dirty="0">
                <a:latin typeface="Arial MT"/>
                <a:cs typeface="Arial MT"/>
              </a:rPr>
              <a:t>ASIC</a:t>
            </a:r>
            <a:endParaRPr sz="1400">
              <a:latin typeface="Arial MT"/>
              <a:cs typeface="Arial MT"/>
            </a:endParaRPr>
          </a:p>
          <a:p>
            <a:pPr marL="269875" indent="-257175">
              <a:lnSpc>
                <a:spcPts val="1595"/>
              </a:lnSpc>
              <a:spcBef>
                <a:spcPts val="325"/>
              </a:spcBef>
              <a:buChar char="•"/>
              <a:tabLst>
                <a:tab pos="269875" algn="l"/>
              </a:tabLst>
            </a:pPr>
            <a:r>
              <a:rPr sz="1400" dirty="0">
                <a:latin typeface="Arial MT"/>
                <a:cs typeface="Arial MT"/>
              </a:rPr>
              <a:t>in</a:t>
            </a:r>
            <a:r>
              <a:rPr sz="1400" spc="-15" dirty="0">
                <a:latin typeface="Arial MT"/>
                <a:cs typeface="Arial MT"/>
              </a:rPr>
              <a:t> </a:t>
            </a:r>
            <a:r>
              <a:rPr sz="1400" dirty="0">
                <a:latin typeface="Arial MT"/>
                <a:cs typeface="Arial MT"/>
              </a:rPr>
              <a:t>order</a:t>
            </a:r>
            <a:r>
              <a:rPr sz="1400" spc="350" dirty="0">
                <a:latin typeface="Arial MT"/>
                <a:cs typeface="Arial MT"/>
              </a:rPr>
              <a:t> </a:t>
            </a:r>
            <a:r>
              <a:rPr sz="1400" dirty="0">
                <a:latin typeface="Arial MT"/>
                <a:cs typeface="Arial MT"/>
              </a:rPr>
              <a:t>to</a:t>
            </a:r>
            <a:r>
              <a:rPr sz="1400" spc="-40" dirty="0">
                <a:latin typeface="Arial MT"/>
                <a:cs typeface="Arial MT"/>
              </a:rPr>
              <a:t> </a:t>
            </a:r>
            <a:r>
              <a:rPr sz="1400" dirty="0">
                <a:latin typeface="Arial MT"/>
                <a:cs typeface="Arial MT"/>
              </a:rPr>
              <a:t>keep</a:t>
            </a:r>
            <a:r>
              <a:rPr sz="1400" spc="-25" dirty="0">
                <a:latin typeface="Arial MT"/>
                <a:cs typeface="Arial MT"/>
              </a:rPr>
              <a:t> </a:t>
            </a:r>
            <a:r>
              <a:rPr sz="1400" dirty="0">
                <a:latin typeface="Arial MT"/>
                <a:cs typeface="Arial MT"/>
              </a:rPr>
              <a:t>the</a:t>
            </a:r>
            <a:r>
              <a:rPr sz="1400" spc="-20" dirty="0">
                <a:latin typeface="Arial MT"/>
                <a:cs typeface="Arial MT"/>
              </a:rPr>
              <a:t> </a:t>
            </a:r>
            <a:r>
              <a:rPr sz="1400" dirty="0">
                <a:latin typeface="Arial MT"/>
                <a:cs typeface="Arial MT"/>
              </a:rPr>
              <a:t>high</a:t>
            </a:r>
            <a:r>
              <a:rPr sz="1400" spc="-25" dirty="0">
                <a:latin typeface="Arial MT"/>
                <a:cs typeface="Arial MT"/>
              </a:rPr>
              <a:t> </a:t>
            </a:r>
            <a:r>
              <a:rPr sz="1400" dirty="0">
                <a:latin typeface="Arial MT"/>
                <a:cs typeface="Arial MT"/>
              </a:rPr>
              <a:t>particle</a:t>
            </a:r>
            <a:r>
              <a:rPr sz="1400" spc="-50" dirty="0">
                <a:latin typeface="Arial MT"/>
                <a:cs typeface="Arial MT"/>
              </a:rPr>
              <a:t> </a:t>
            </a:r>
            <a:r>
              <a:rPr sz="1400" spc="-25" dirty="0">
                <a:latin typeface="Arial MT"/>
                <a:cs typeface="Arial MT"/>
              </a:rPr>
              <a:t>ID</a:t>
            </a:r>
            <a:endParaRPr sz="1400">
              <a:latin typeface="Arial MT"/>
              <a:cs typeface="Arial MT"/>
            </a:endParaRPr>
          </a:p>
          <a:p>
            <a:pPr marL="269875">
              <a:lnSpc>
                <a:spcPts val="1595"/>
              </a:lnSpc>
            </a:pPr>
            <a:r>
              <a:rPr sz="1400" dirty="0">
                <a:latin typeface="Arial MT"/>
                <a:cs typeface="Arial MT"/>
              </a:rPr>
              <a:t>→</a:t>
            </a:r>
            <a:r>
              <a:rPr sz="1400" spc="375" dirty="0">
                <a:latin typeface="Arial MT"/>
                <a:cs typeface="Arial MT"/>
              </a:rPr>
              <a:t> </a:t>
            </a:r>
            <a:r>
              <a:rPr sz="1400" dirty="0">
                <a:latin typeface="Arial MT"/>
                <a:cs typeface="Arial MT"/>
              </a:rPr>
              <a:t>time</a:t>
            </a:r>
            <a:r>
              <a:rPr sz="1400" spc="-35" dirty="0">
                <a:latin typeface="Arial MT"/>
                <a:cs typeface="Arial MT"/>
              </a:rPr>
              <a:t> </a:t>
            </a:r>
            <a:r>
              <a:rPr sz="1400" dirty="0">
                <a:latin typeface="Arial MT"/>
                <a:cs typeface="Arial MT"/>
              </a:rPr>
              <a:t>resolution</a:t>
            </a:r>
            <a:r>
              <a:rPr sz="1400" spc="-50" dirty="0">
                <a:latin typeface="Arial MT"/>
                <a:cs typeface="Arial MT"/>
              </a:rPr>
              <a:t> </a:t>
            </a:r>
            <a:r>
              <a:rPr sz="1400" dirty="0">
                <a:latin typeface="Arial MT"/>
                <a:cs typeface="Arial MT"/>
              </a:rPr>
              <a:t>of</a:t>
            </a:r>
            <a:r>
              <a:rPr sz="1400" spc="-20" dirty="0">
                <a:latin typeface="Arial MT"/>
                <a:cs typeface="Arial MT"/>
              </a:rPr>
              <a:t> </a:t>
            </a:r>
            <a:r>
              <a:rPr sz="1400" dirty="0">
                <a:latin typeface="Arial MT"/>
                <a:cs typeface="Arial MT"/>
              </a:rPr>
              <a:t>better</a:t>
            </a:r>
            <a:r>
              <a:rPr sz="1400" spc="-50" dirty="0">
                <a:latin typeface="Arial MT"/>
                <a:cs typeface="Arial MT"/>
              </a:rPr>
              <a:t> </a:t>
            </a:r>
            <a:r>
              <a:rPr sz="1400" dirty="0">
                <a:latin typeface="Arial MT"/>
                <a:cs typeface="Arial MT"/>
              </a:rPr>
              <a:t>than</a:t>
            </a:r>
            <a:r>
              <a:rPr sz="1400" spc="-35" dirty="0">
                <a:latin typeface="Arial MT"/>
                <a:cs typeface="Arial MT"/>
              </a:rPr>
              <a:t> </a:t>
            </a:r>
            <a:r>
              <a:rPr sz="1400" dirty="0">
                <a:latin typeface="Arial MT"/>
                <a:cs typeface="Arial MT"/>
              </a:rPr>
              <a:t>100</a:t>
            </a:r>
            <a:r>
              <a:rPr sz="1400" spc="-10" dirty="0">
                <a:latin typeface="Arial MT"/>
                <a:cs typeface="Arial MT"/>
              </a:rPr>
              <a:t> </a:t>
            </a:r>
            <a:r>
              <a:rPr sz="1400" spc="-25" dirty="0">
                <a:latin typeface="Arial MT"/>
                <a:cs typeface="Arial MT"/>
              </a:rPr>
              <a:t>ps</a:t>
            </a:r>
            <a:endParaRPr sz="1400">
              <a:latin typeface="Arial MT"/>
              <a:cs typeface="Arial MT"/>
            </a:endParaRPr>
          </a:p>
          <a:p>
            <a:pPr marL="269875" indent="-257175">
              <a:lnSpc>
                <a:spcPct val="100000"/>
              </a:lnSpc>
              <a:spcBef>
                <a:spcPts val="335"/>
              </a:spcBef>
              <a:buChar char="•"/>
              <a:tabLst>
                <a:tab pos="269875" algn="l"/>
              </a:tabLst>
            </a:pPr>
            <a:r>
              <a:rPr sz="1400" dirty="0">
                <a:latin typeface="Arial MT"/>
                <a:cs typeface="Arial MT"/>
              </a:rPr>
              <a:t>Upgrade</a:t>
            </a:r>
            <a:r>
              <a:rPr sz="1400" spc="-40" dirty="0">
                <a:latin typeface="Arial MT"/>
                <a:cs typeface="Arial MT"/>
              </a:rPr>
              <a:t> </a:t>
            </a:r>
            <a:r>
              <a:rPr sz="1400" dirty="0">
                <a:latin typeface="Arial MT"/>
                <a:cs typeface="Arial MT"/>
              </a:rPr>
              <a:t>to</a:t>
            </a:r>
            <a:r>
              <a:rPr sz="1400" spc="-35" dirty="0">
                <a:latin typeface="Arial MT"/>
                <a:cs typeface="Arial MT"/>
              </a:rPr>
              <a:t> </a:t>
            </a:r>
            <a:r>
              <a:rPr sz="1400" spc="-20" dirty="0">
                <a:latin typeface="Arial MT"/>
                <a:cs typeface="Arial MT"/>
              </a:rPr>
              <a:t>SiPM</a:t>
            </a:r>
            <a:endParaRPr sz="1400">
              <a:latin typeface="Arial MT"/>
              <a:cs typeface="Arial MT"/>
            </a:endParaRPr>
          </a:p>
        </p:txBody>
      </p:sp>
      <p:pic>
        <p:nvPicPr>
          <p:cNvPr id="10" name="object 10"/>
          <p:cNvPicPr/>
          <p:nvPr/>
        </p:nvPicPr>
        <p:blipFill>
          <a:blip r:embed="rId2" cstate="screen">
            <a:extLst>
              <a:ext uri="{28A0092B-C50C-407E-A947-70E740481C1C}">
                <a14:useLocalDpi xmlns:a14="http://schemas.microsoft.com/office/drawing/2010/main"/>
              </a:ext>
            </a:extLst>
          </a:blip>
          <a:stretch>
            <a:fillRect/>
          </a:stretch>
        </p:blipFill>
        <p:spPr>
          <a:xfrm>
            <a:off x="476605" y="3947472"/>
            <a:ext cx="3697539" cy="1647500"/>
          </a:xfrm>
          <a:prstGeom prst="rect">
            <a:avLst/>
          </a:prstGeom>
        </p:spPr>
      </p:pic>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7350700" y="1141793"/>
            <a:ext cx="4353073" cy="2528773"/>
          </a:xfrm>
          <a:prstGeom prst="rect">
            <a:avLst/>
          </a:prstGeom>
        </p:spPr>
      </p:pic>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7327607" y="3863811"/>
            <a:ext cx="4684686" cy="2442525"/>
          </a:xfrm>
          <a:prstGeom prst="rect">
            <a:avLst/>
          </a:prstGeom>
        </p:spPr>
      </p:pic>
      <p:sp>
        <p:nvSpPr>
          <p:cNvPr id="13" name="object 13"/>
          <p:cNvSpPr txBox="1"/>
          <p:nvPr/>
        </p:nvSpPr>
        <p:spPr>
          <a:xfrm>
            <a:off x="5003086" y="1277819"/>
            <a:ext cx="2105660" cy="330835"/>
          </a:xfrm>
          <a:prstGeom prst="rect">
            <a:avLst/>
          </a:prstGeom>
        </p:spPr>
        <p:txBody>
          <a:bodyPr vert="horz" wrap="square" lIns="0" tIns="13335" rIns="0" bIns="0" rtlCol="0">
            <a:spAutoFit/>
          </a:bodyPr>
          <a:lstStyle/>
          <a:p>
            <a:pPr marL="269875" indent="-257175">
              <a:lnSpc>
                <a:spcPct val="100000"/>
              </a:lnSpc>
              <a:spcBef>
                <a:spcPts val="105"/>
              </a:spcBef>
              <a:buFont typeface="Arial MT"/>
              <a:buChar char="•"/>
              <a:tabLst>
                <a:tab pos="269875" algn="l"/>
              </a:tabLst>
            </a:pPr>
            <a:r>
              <a:rPr sz="2000" b="1" dirty="0">
                <a:solidFill>
                  <a:srgbClr val="004695"/>
                </a:solidFill>
                <a:latin typeface="Arial"/>
                <a:cs typeface="Arial"/>
              </a:rPr>
              <a:t>FastRICH</a:t>
            </a:r>
            <a:r>
              <a:rPr sz="2000" b="1" spc="-80" dirty="0">
                <a:solidFill>
                  <a:srgbClr val="004695"/>
                </a:solidFill>
                <a:latin typeface="Arial"/>
                <a:cs typeface="Arial"/>
              </a:rPr>
              <a:t> </a:t>
            </a:r>
            <a:r>
              <a:rPr sz="2000" b="1" spc="-20" dirty="0">
                <a:solidFill>
                  <a:srgbClr val="004695"/>
                </a:solidFill>
                <a:latin typeface="Arial"/>
                <a:cs typeface="Arial"/>
              </a:rPr>
              <a:t>ASIC</a:t>
            </a:r>
            <a:endParaRPr sz="2000">
              <a:latin typeface="Arial"/>
              <a:cs typeface="Arial"/>
            </a:endParaRPr>
          </a:p>
        </p:txBody>
      </p:sp>
      <p:sp>
        <p:nvSpPr>
          <p:cNvPr id="14" name="object 14"/>
          <p:cNvSpPr txBox="1"/>
          <p:nvPr/>
        </p:nvSpPr>
        <p:spPr>
          <a:xfrm>
            <a:off x="5303135" y="1584734"/>
            <a:ext cx="1851660" cy="1496695"/>
          </a:xfrm>
          <a:prstGeom prst="rect">
            <a:avLst/>
          </a:prstGeom>
        </p:spPr>
        <p:txBody>
          <a:bodyPr vert="horz" wrap="square" lIns="0" tIns="55244" rIns="0" bIns="0" rtlCol="0">
            <a:spAutoFit/>
          </a:bodyPr>
          <a:lstStyle/>
          <a:p>
            <a:pPr marL="269875" indent="-257175">
              <a:lnSpc>
                <a:spcPct val="100000"/>
              </a:lnSpc>
              <a:spcBef>
                <a:spcPts val="434"/>
              </a:spcBef>
              <a:buChar char="•"/>
              <a:tabLst>
                <a:tab pos="269875" algn="l"/>
              </a:tabLst>
            </a:pPr>
            <a:r>
              <a:rPr sz="1400" dirty="0">
                <a:latin typeface="Arial MT"/>
                <a:cs typeface="Arial MT"/>
              </a:rPr>
              <a:t>65</a:t>
            </a:r>
            <a:r>
              <a:rPr sz="1400" spc="-25" dirty="0">
                <a:latin typeface="Arial MT"/>
                <a:cs typeface="Arial MT"/>
              </a:rPr>
              <a:t> </a:t>
            </a:r>
            <a:r>
              <a:rPr sz="1400" dirty="0">
                <a:latin typeface="Arial MT"/>
                <a:cs typeface="Arial MT"/>
              </a:rPr>
              <a:t>nm</a:t>
            </a:r>
            <a:r>
              <a:rPr sz="1400" spc="-20" dirty="0">
                <a:latin typeface="Arial MT"/>
                <a:cs typeface="Arial MT"/>
              </a:rPr>
              <a:t> tech</a:t>
            </a:r>
            <a:endParaRPr sz="1400">
              <a:latin typeface="Arial MT"/>
              <a:cs typeface="Arial MT"/>
            </a:endParaRPr>
          </a:p>
          <a:p>
            <a:pPr marL="269875" indent="-257175">
              <a:lnSpc>
                <a:spcPct val="100000"/>
              </a:lnSpc>
              <a:spcBef>
                <a:spcPts val="335"/>
              </a:spcBef>
              <a:buChar char="•"/>
              <a:tabLst>
                <a:tab pos="269875" algn="l"/>
              </a:tabLst>
            </a:pPr>
            <a:r>
              <a:rPr sz="1400" dirty="0">
                <a:latin typeface="Arial MT"/>
                <a:cs typeface="Arial MT"/>
              </a:rPr>
              <a:t>Based</a:t>
            </a:r>
            <a:r>
              <a:rPr sz="1400" spc="-45" dirty="0">
                <a:latin typeface="Arial MT"/>
                <a:cs typeface="Arial MT"/>
              </a:rPr>
              <a:t> </a:t>
            </a:r>
            <a:r>
              <a:rPr sz="1400" dirty="0">
                <a:latin typeface="Arial MT"/>
                <a:cs typeface="Arial MT"/>
              </a:rPr>
              <a:t>in</a:t>
            </a:r>
            <a:r>
              <a:rPr sz="1400" spc="-20" dirty="0">
                <a:latin typeface="Arial MT"/>
                <a:cs typeface="Arial MT"/>
              </a:rPr>
              <a:t> </a:t>
            </a:r>
            <a:r>
              <a:rPr sz="1400" spc="-10" dirty="0">
                <a:latin typeface="Arial MT"/>
                <a:cs typeface="Arial MT"/>
              </a:rPr>
              <a:t>FastIC</a:t>
            </a:r>
            <a:endParaRPr sz="1400">
              <a:latin typeface="Arial MT"/>
              <a:cs typeface="Arial MT"/>
            </a:endParaRPr>
          </a:p>
          <a:p>
            <a:pPr marL="269875" indent="-257175">
              <a:lnSpc>
                <a:spcPct val="100000"/>
              </a:lnSpc>
              <a:spcBef>
                <a:spcPts val="325"/>
              </a:spcBef>
              <a:buChar char="•"/>
              <a:tabLst>
                <a:tab pos="269875" algn="l"/>
              </a:tabLst>
            </a:pPr>
            <a:r>
              <a:rPr sz="1400" dirty="0">
                <a:latin typeface="Arial MT"/>
                <a:cs typeface="Arial MT"/>
              </a:rPr>
              <a:t>Specific</a:t>
            </a:r>
            <a:r>
              <a:rPr sz="1400" spc="-30" dirty="0">
                <a:latin typeface="Arial MT"/>
                <a:cs typeface="Arial MT"/>
              </a:rPr>
              <a:t> </a:t>
            </a:r>
            <a:r>
              <a:rPr sz="1400" dirty="0">
                <a:latin typeface="Arial MT"/>
                <a:cs typeface="Arial MT"/>
              </a:rPr>
              <a:t>for</a:t>
            </a:r>
            <a:r>
              <a:rPr sz="1400" spc="-35" dirty="0">
                <a:latin typeface="Arial MT"/>
                <a:cs typeface="Arial MT"/>
              </a:rPr>
              <a:t> </a:t>
            </a:r>
            <a:r>
              <a:rPr sz="1400" spc="-20" dirty="0">
                <a:latin typeface="Arial MT"/>
                <a:cs typeface="Arial MT"/>
              </a:rPr>
              <a:t>RICH</a:t>
            </a:r>
            <a:endParaRPr sz="1400">
              <a:latin typeface="Arial MT"/>
              <a:cs typeface="Arial MT"/>
            </a:endParaRPr>
          </a:p>
          <a:p>
            <a:pPr marL="269875" indent="-257175">
              <a:lnSpc>
                <a:spcPts val="1595"/>
              </a:lnSpc>
              <a:spcBef>
                <a:spcPts val="335"/>
              </a:spcBef>
              <a:buChar char="•"/>
              <a:tabLst>
                <a:tab pos="269875" algn="l"/>
              </a:tabLst>
            </a:pPr>
            <a:r>
              <a:rPr sz="1400" dirty="0">
                <a:latin typeface="Arial MT"/>
                <a:cs typeface="Arial MT"/>
              </a:rPr>
              <a:t>CFD,</a:t>
            </a:r>
            <a:r>
              <a:rPr sz="1400" spc="-25" dirty="0">
                <a:latin typeface="Arial MT"/>
                <a:cs typeface="Arial MT"/>
              </a:rPr>
              <a:t> </a:t>
            </a:r>
            <a:r>
              <a:rPr sz="1400" dirty="0">
                <a:latin typeface="Arial MT"/>
                <a:cs typeface="Arial MT"/>
              </a:rPr>
              <a:t>LED</a:t>
            </a:r>
            <a:r>
              <a:rPr sz="1400" spc="-20" dirty="0">
                <a:latin typeface="Arial MT"/>
                <a:cs typeface="Arial MT"/>
              </a:rPr>
              <a:t> </a:t>
            </a:r>
            <a:r>
              <a:rPr sz="1400" dirty="0">
                <a:latin typeface="Arial MT"/>
                <a:cs typeface="Arial MT"/>
              </a:rPr>
              <a:t>and</a:t>
            </a:r>
            <a:r>
              <a:rPr sz="1400" spc="-35" dirty="0">
                <a:latin typeface="Arial MT"/>
                <a:cs typeface="Arial MT"/>
              </a:rPr>
              <a:t> </a:t>
            </a:r>
            <a:r>
              <a:rPr sz="1400" spc="-25" dirty="0">
                <a:latin typeface="Arial MT"/>
                <a:cs typeface="Arial MT"/>
              </a:rPr>
              <a:t>TDC</a:t>
            </a:r>
            <a:endParaRPr sz="1400">
              <a:latin typeface="Arial MT"/>
              <a:cs typeface="Arial MT"/>
            </a:endParaRPr>
          </a:p>
          <a:p>
            <a:pPr marL="269875">
              <a:lnSpc>
                <a:spcPts val="1595"/>
              </a:lnSpc>
            </a:pPr>
            <a:r>
              <a:rPr sz="1400" spc="-10" dirty="0">
                <a:latin typeface="Arial MT"/>
                <a:cs typeface="Arial MT"/>
              </a:rPr>
              <a:t>included</a:t>
            </a:r>
            <a:endParaRPr sz="1400">
              <a:latin typeface="Arial MT"/>
              <a:cs typeface="Arial MT"/>
            </a:endParaRPr>
          </a:p>
          <a:p>
            <a:pPr marL="269875" indent="-257175">
              <a:lnSpc>
                <a:spcPct val="100000"/>
              </a:lnSpc>
              <a:spcBef>
                <a:spcPts val="335"/>
              </a:spcBef>
              <a:buChar char="•"/>
              <a:tabLst>
                <a:tab pos="269875" algn="l"/>
              </a:tabLst>
            </a:pPr>
            <a:r>
              <a:rPr sz="1400" dirty="0">
                <a:latin typeface="Arial MT"/>
                <a:cs typeface="Arial MT"/>
              </a:rPr>
              <a:t>Radiation</a:t>
            </a:r>
            <a:r>
              <a:rPr sz="1400" spc="-65" dirty="0">
                <a:latin typeface="Arial MT"/>
                <a:cs typeface="Arial MT"/>
              </a:rPr>
              <a:t> </a:t>
            </a:r>
            <a:r>
              <a:rPr sz="1400" spc="-10" dirty="0">
                <a:latin typeface="Arial MT"/>
                <a:cs typeface="Arial MT"/>
              </a:rPr>
              <a:t>Tolerant</a:t>
            </a:r>
            <a:endParaRPr sz="1400">
              <a:latin typeface="Arial MT"/>
              <a:cs typeface="Arial MT"/>
            </a:endParaRPr>
          </a:p>
        </p:txBody>
      </p:sp>
      <p:sp>
        <p:nvSpPr>
          <p:cNvPr id="15" name="object 15"/>
          <p:cNvSpPr txBox="1"/>
          <p:nvPr/>
        </p:nvSpPr>
        <p:spPr>
          <a:xfrm>
            <a:off x="4909672" y="3902015"/>
            <a:ext cx="2633345" cy="2235835"/>
          </a:xfrm>
          <a:prstGeom prst="rect">
            <a:avLst/>
          </a:prstGeom>
        </p:spPr>
        <p:txBody>
          <a:bodyPr vert="horz" wrap="square" lIns="0" tIns="12700" rIns="0" bIns="0" rtlCol="0">
            <a:spAutoFit/>
          </a:bodyPr>
          <a:lstStyle/>
          <a:p>
            <a:pPr marL="333375" marR="190500" indent="-257810">
              <a:lnSpc>
                <a:spcPct val="100000"/>
              </a:lnSpc>
              <a:spcBef>
                <a:spcPts val="100"/>
              </a:spcBef>
              <a:buFont typeface="Arial MT"/>
              <a:buChar char="•"/>
              <a:tabLst>
                <a:tab pos="333375" algn="l"/>
              </a:tabLst>
            </a:pPr>
            <a:r>
              <a:rPr sz="2000" b="1" dirty="0">
                <a:solidFill>
                  <a:srgbClr val="004695"/>
                </a:solidFill>
                <a:latin typeface="Arial"/>
                <a:cs typeface="Arial"/>
              </a:rPr>
              <a:t>Positive</a:t>
            </a:r>
            <a:r>
              <a:rPr sz="2000" b="1" spc="-65" dirty="0">
                <a:solidFill>
                  <a:srgbClr val="004695"/>
                </a:solidFill>
                <a:latin typeface="Arial"/>
                <a:cs typeface="Arial"/>
              </a:rPr>
              <a:t> </a:t>
            </a:r>
            <a:r>
              <a:rPr sz="2000" b="1" spc="-10" dirty="0">
                <a:solidFill>
                  <a:srgbClr val="004695"/>
                </a:solidFill>
                <a:latin typeface="Arial"/>
                <a:cs typeface="Arial"/>
              </a:rPr>
              <a:t>Input </a:t>
            </a:r>
            <a:r>
              <a:rPr sz="2000" b="1" dirty="0">
                <a:solidFill>
                  <a:srgbClr val="004695"/>
                </a:solidFill>
                <a:latin typeface="Arial"/>
                <a:cs typeface="Arial"/>
              </a:rPr>
              <a:t>Stage</a:t>
            </a:r>
            <a:r>
              <a:rPr sz="2000" b="1" spc="-30" dirty="0">
                <a:solidFill>
                  <a:srgbClr val="004695"/>
                </a:solidFill>
                <a:latin typeface="Arial"/>
                <a:cs typeface="Arial"/>
              </a:rPr>
              <a:t> </a:t>
            </a:r>
            <a:r>
              <a:rPr sz="2000" b="1" dirty="0">
                <a:solidFill>
                  <a:srgbClr val="004695"/>
                </a:solidFill>
                <a:latin typeface="Arial"/>
                <a:cs typeface="Arial"/>
              </a:rPr>
              <a:t>(for</a:t>
            </a:r>
            <a:r>
              <a:rPr sz="2000" b="1" spc="-45" dirty="0">
                <a:solidFill>
                  <a:srgbClr val="004695"/>
                </a:solidFill>
                <a:latin typeface="Arial"/>
                <a:cs typeface="Arial"/>
              </a:rPr>
              <a:t> </a:t>
            </a:r>
            <a:r>
              <a:rPr sz="2000" b="1" spc="-10" dirty="0">
                <a:solidFill>
                  <a:srgbClr val="004695"/>
                </a:solidFill>
                <a:latin typeface="Arial"/>
                <a:cs typeface="Arial"/>
              </a:rPr>
              <a:t>SiPMs)</a:t>
            </a:r>
            <a:endParaRPr sz="2000">
              <a:latin typeface="Arial"/>
              <a:cs typeface="Arial"/>
            </a:endParaRPr>
          </a:p>
          <a:p>
            <a:pPr marL="520700" lvl="1" indent="-257175">
              <a:lnSpc>
                <a:spcPct val="100000"/>
              </a:lnSpc>
              <a:spcBef>
                <a:spcPts val="350"/>
              </a:spcBef>
              <a:buChar char="•"/>
              <a:tabLst>
                <a:tab pos="520700" algn="l"/>
              </a:tabLst>
            </a:pPr>
            <a:r>
              <a:rPr sz="1400" dirty="0">
                <a:latin typeface="Arial MT"/>
                <a:cs typeface="Arial MT"/>
              </a:rPr>
              <a:t>Designed</a:t>
            </a:r>
            <a:r>
              <a:rPr sz="1400" spc="-50" dirty="0">
                <a:latin typeface="Arial MT"/>
                <a:cs typeface="Arial MT"/>
              </a:rPr>
              <a:t> </a:t>
            </a:r>
            <a:r>
              <a:rPr sz="1400" dirty="0">
                <a:latin typeface="Arial MT"/>
                <a:cs typeface="Arial MT"/>
              </a:rPr>
              <a:t>at</a:t>
            </a:r>
            <a:r>
              <a:rPr sz="1400" spc="-30" dirty="0">
                <a:latin typeface="Arial MT"/>
                <a:cs typeface="Arial MT"/>
              </a:rPr>
              <a:t> </a:t>
            </a:r>
            <a:r>
              <a:rPr sz="1400" spc="-20" dirty="0">
                <a:latin typeface="Arial MT"/>
                <a:cs typeface="Arial MT"/>
              </a:rPr>
              <a:t>ICCUB</a:t>
            </a:r>
            <a:endParaRPr sz="1400">
              <a:latin typeface="Arial MT"/>
              <a:cs typeface="Arial MT"/>
            </a:endParaRPr>
          </a:p>
          <a:p>
            <a:pPr marL="520700" lvl="1" indent="-257175">
              <a:lnSpc>
                <a:spcPts val="1595"/>
              </a:lnSpc>
              <a:spcBef>
                <a:spcPts val="335"/>
              </a:spcBef>
              <a:buChar char="•"/>
              <a:tabLst>
                <a:tab pos="520700" algn="l"/>
              </a:tabLst>
            </a:pPr>
            <a:r>
              <a:rPr sz="1400" spc="-10" dirty="0">
                <a:latin typeface="Arial MT"/>
                <a:cs typeface="Arial MT"/>
              </a:rPr>
              <a:t>Current-</a:t>
            </a:r>
            <a:r>
              <a:rPr sz="1400" dirty="0">
                <a:latin typeface="Arial MT"/>
                <a:cs typeface="Arial MT"/>
              </a:rPr>
              <a:t>mode</a:t>
            </a:r>
            <a:r>
              <a:rPr sz="1400" spc="-10" dirty="0">
                <a:latin typeface="Arial MT"/>
                <a:cs typeface="Arial MT"/>
              </a:rPr>
              <a:t> </a:t>
            </a:r>
            <a:r>
              <a:rPr sz="1400" spc="-20" dirty="0">
                <a:latin typeface="Arial MT"/>
                <a:cs typeface="Arial MT"/>
              </a:rPr>
              <a:t>with</a:t>
            </a:r>
            <a:endParaRPr sz="1400">
              <a:latin typeface="Arial MT"/>
              <a:cs typeface="Arial MT"/>
            </a:endParaRPr>
          </a:p>
          <a:p>
            <a:pPr marL="520700">
              <a:lnSpc>
                <a:spcPts val="1595"/>
              </a:lnSpc>
            </a:pPr>
            <a:r>
              <a:rPr sz="1400" dirty="0">
                <a:latin typeface="Arial MT"/>
                <a:cs typeface="Arial MT"/>
              </a:rPr>
              <a:t>Zin</a:t>
            </a:r>
            <a:r>
              <a:rPr sz="1400" spc="-25" dirty="0">
                <a:latin typeface="Arial MT"/>
                <a:cs typeface="Arial MT"/>
              </a:rPr>
              <a:t> </a:t>
            </a:r>
            <a:r>
              <a:rPr sz="1400" dirty="0">
                <a:latin typeface="Arial MT"/>
                <a:cs typeface="Arial MT"/>
              </a:rPr>
              <a:t>&lt;</a:t>
            </a:r>
            <a:r>
              <a:rPr sz="1400" spc="-15" dirty="0">
                <a:latin typeface="Arial MT"/>
                <a:cs typeface="Arial MT"/>
              </a:rPr>
              <a:t> </a:t>
            </a:r>
            <a:r>
              <a:rPr sz="1400" spc="-25" dirty="0">
                <a:latin typeface="Arial MT"/>
                <a:cs typeface="Arial MT"/>
              </a:rPr>
              <a:t>50Ω</a:t>
            </a:r>
            <a:endParaRPr sz="1400">
              <a:latin typeface="Arial MT"/>
              <a:cs typeface="Arial MT"/>
            </a:endParaRPr>
          </a:p>
          <a:p>
            <a:pPr marL="520700" marR="180975" lvl="1" indent="-257810">
              <a:lnSpc>
                <a:spcPts val="1510"/>
              </a:lnSpc>
              <a:spcBef>
                <a:spcPts val="515"/>
              </a:spcBef>
              <a:buChar char="•"/>
              <a:tabLst>
                <a:tab pos="520700" algn="l"/>
              </a:tabLst>
            </a:pPr>
            <a:r>
              <a:rPr sz="1400" dirty="0">
                <a:latin typeface="Arial MT"/>
                <a:cs typeface="Arial MT"/>
              </a:rPr>
              <a:t>Optimized</a:t>
            </a:r>
            <a:r>
              <a:rPr sz="1400" spc="-55" dirty="0">
                <a:latin typeface="Arial MT"/>
                <a:cs typeface="Arial MT"/>
              </a:rPr>
              <a:t> </a:t>
            </a:r>
            <a:r>
              <a:rPr sz="1400" dirty="0">
                <a:latin typeface="Arial MT"/>
                <a:cs typeface="Arial MT"/>
              </a:rPr>
              <a:t>for</a:t>
            </a:r>
            <a:r>
              <a:rPr sz="1400" spc="-30" dirty="0">
                <a:latin typeface="Arial MT"/>
                <a:cs typeface="Arial MT"/>
              </a:rPr>
              <a:t> </a:t>
            </a:r>
            <a:r>
              <a:rPr sz="1400" dirty="0">
                <a:latin typeface="Arial MT"/>
                <a:cs typeface="Arial MT"/>
              </a:rPr>
              <a:t>small</a:t>
            </a:r>
            <a:r>
              <a:rPr sz="1400" spc="-30" dirty="0">
                <a:latin typeface="Arial MT"/>
                <a:cs typeface="Arial MT"/>
              </a:rPr>
              <a:t> </a:t>
            </a:r>
            <a:r>
              <a:rPr sz="1400" spc="-20" dirty="0">
                <a:latin typeface="Arial MT"/>
                <a:cs typeface="Arial MT"/>
              </a:rPr>
              <a:t>area </a:t>
            </a:r>
            <a:r>
              <a:rPr sz="1400" dirty="0">
                <a:latin typeface="Arial MT"/>
                <a:cs typeface="Arial MT"/>
              </a:rPr>
              <a:t>(1x1</a:t>
            </a:r>
            <a:r>
              <a:rPr sz="1400" spc="-20" dirty="0">
                <a:latin typeface="Arial MT"/>
                <a:cs typeface="Arial MT"/>
              </a:rPr>
              <a:t> </a:t>
            </a:r>
            <a:r>
              <a:rPr sz="1400" dirty="0">
                <a:latin typeface="Arial MT"/>
                <a:cs typeface="Arial MT"/>
              </a:rPr>
              <a:t>mm</a:t>
            </a:r>
            <a:r>
              <a:rPr sz="1350" baseline="24691" dirty="0">
                <a:latin typeface="Arial MT"/>
                <a:cs typeface="Arial MT"/>
              </a:rPr>
              <a:t>2</a:t>
            </a:r>
            <a:r>
              <a:rPr sz="1350" spc="187" baseline="24691" dirty="0">
                <a:latin typeface="Arial MT"/>
                <a:cs typeface="Arial MT"/>
              </a:rPr>
              <a:t> </a:t>
            </a:r>
            <a:r>
              <a:rPr sz="1400" spc="-10" dirty="0">
                <a:latin typeface="Arial MT"/>
                <a:cs typeface="Arial MT"/>
              </a:rPr>
              <a:t>SiPMs)</a:t>
            </a:r>
            <a:endParaRPr sz="1400">
              <a:latin typeface="Arial MT"/>
              <a:cs typeface="Arial MT"/>
            </a:endParaRPr>
          </a:p>
          <a:p>
            <a:pPr marL="520700" marR="81280" lvl="1" indent="-257810">
              <a:lnSpc>
                <a:spcPts val="1510"/>
              </a:lnSpc>
              <a:spcBef>
                <a:spcPts val="509"/>
              </a:spcBef>
              <a:buChar char="•"/>
              <a:tabLst>
                <a:tab pos="520700" algn="l"/>
              </a:tabLst>
            </a:pPr>
            <a:r>
              <a:rPr sz="1400" spc="-10" dirty="0">
                <a:latin typeface="Arial MT"/>
                <a:cs typeface="Arial MT"/>
              </a:rPr>
              <a:t>Pseudo-differential</a:t>
            </a:r>
            <a:r>
              <a:rPr sz="1400" spc="55" dirty="0">
                <a:latin typeface="Arial MT"/>
                <a:cs typeface="Arial MT"/>
              </a:rPr>
              <a:t> </a:t>
            </a:r>
            <a:r>
              <a:rPr sz="1400" spc="-10" dirty="0">
                <a:latin typeface="Arial MT"/>
                <a:cs typeface="Arial MT"/>
              </a:rPr>
              <a:t>output voltage</a:t>
            </a:r>
            <a:endParaRPr sz="1400">
              <a:latin typeface="Arial MT"/>
              <a:cs typeface="Arial M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174080" y="129832"/>
            <a:ext cx="10515600" cy="649055"/>
          </a:xfrm>
        </p:spPr>
        <p:txBody>
          <a:bodyPr spcFirstLastPara="1" vert="horz" wrap="square" lIns="121900" tIns="121900" rIns="121900" bIns="121900" rtlCol="0" anchor="b" anchorCtr="0">
            <a:normAutofit/>
          </a:bodyPr>
          <a:lstStyle/>
          <a:p>
            <a:r>
              <a:rPr lang="es-ES" dirty="0"/>
              <a:t>Spain@futureLHCbRTA</a:t>
            </a:r>
          </a:p>
        </p:txBody>
      </p:sp>
      <p:grpSp>
        <p:nvGrpSpPr>
          <p:cNvPr id="8" name="Grupo 7">
            <a:extLst>
              <a:ext uri="{FF2B5EF4-FFF2-40B4-BE49-F238E27FC236}">
                <a16:creationId xmlns:a16="http://schemas.microsoft.com/office/drawing/2014/main" id="{19C60879-CE45-F2CB-737B-4817F2A90E07}"/>
              </a:ext>
            </a:extLst>
          </p:cNvPr>
          <p:cNvGrpSpPr/>
          <p:nvPr/>
        </p:nvGrpSpPr>
        <p:grpSpPr>
          <a:xfrm>
            <a:off x="970602" y="3202061"/>
            <a:ext cx="3644914" cy="2773327"/>
            <a:chOff x="416857" y="1544585"/>
            <a:chExt cx="3644914" cy="2773327"/>
          </a:xfrm>
        </p:grpSpPr>
        <p:pic>
          <p:nvPicPr>
            <p:cNvPr id="78" name="Google Shape;78;p17" title="image.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79826" y="2208076"/>
              <a:ext cx="1513237" cy="1304365"/>
            </a:xfrm>
            <a:prstGeom prst="rect">
              <a:avLst/>
            </a:prstGeom>
            <a:noFill/>
            <a:ln>
              <a:noFill/>
            </a:ln>
          </p:spPr>
        </p:pic>
        <p:pic>
          <p:nvPicPr>
            <p:cNvPr id="4" name="Google Shape;80;p17" title="image.png">
              <a:extLst>
                <a:ext uri="{FF2B5EF4-FFF2-40B4-BE49-F238E27FC236}">
                  <a16:creationId xmlns:a16="http://schemas.microsoft.com/office/drawing/2014/main" id="{E2C95EA3-1A8C-4F8E-72DA-B1AC24E2761D}"/>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6857" y="1544585"/>
              <a:ext cx="1330373" cy="546635"/>
            </a:xfrm>
            <a:prstGeom prst="rect">
              <a:avLst/>
            </a:prstGeom>
            <a:noFill/>
            <a:ln>
              <a:noFill/>
            </a:ln>
          </p:spPr>
        </p:pic>
        <p:pic>
          <p:nvPicPr>
            <p:cNvPr id="5" name="Google Shape;83;p17" title="image.png">
              <a:extLst>
                <a:ext uri="{FF2B5EF4-FFF2-40B4-BE49-F238E27FC236}">
                  <a16:creationId xmlns:a16="http://schemas.microsoft.com/office/drawing/2014/main" id="{0DD8A30A-FFAD-7A90-4482-BA3BD3F4F824}"/>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311559" y="1544585"/>
              <a:ext cx="963008" cy="546635"/>
            </a:xfrm>
            <a:prstGeom prst="rect">
              <a:avLst/>
            </a:prstGeom>
            <a:noFill/>
            <a:ln>
              <a:noFill/>
            </a:ln>
          </p:spPr>
        </p:pic>
        <p:pic>
          <p:nvPicPr>
            <p:cNvPr id="7" name="Google Shape;82;p17" title="image.png">
              <a:extLst>
                <a:ext uri="{FF2B5EF4-FFF2-40B4-BE49-F238E27FC236}">
                  <a16:creationId xmlns:a16="http://schemas.microsoft.com/office/drawing/2014/main" id="{06EDA659-B040-CD2C-10BA-A60FCF33CC79}"/>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937135" y="3261112"/>
              <a:ext cx="2124636" cy="1056800"/>
            </a:xfrm>
            <a:prstGeom prst="rect">
              <a:avLst/>
            </a:prstGeom>
            <a:noFill/>
            <a:ln>
              <a:noFill/>
            </a:ln>
          </p:spPr>
        </p:pic>
      </p:grpSp>
      <p:pic>
        <p:nvPicPr>
          <p:cNvPr id="10" name="Imagen 9">
            <a:extLst>
              <a:ext uri="{FF2B5EF4-FFF2-40B4-BE49-F238E27FC236}">
                <a16:creationId xmlns:a16="http://schemas.microsoft.com/office/drawing/2014/main" id="{F14E3D93-4ECE-5ECD-BE36-78DF5BA711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7888" y="3223610"/>
            <a:ext cx="5981944" cy="3504215"/>
          </a:xfrm>
          <a:prstGeom prst="rect">
            <a:avLst/>
          </a:prstGeom>
        </p:spPr>
      </p:pic>
      <p:sp>
        <p:nvSpPr>
          <p:cNvPr id="11" name="CuadroTexto 10">
            <a:extLst>
              <a:ext uri="{FF2B5EF4-FFF2-40B4-BE49-F238E27FC236}">
                <a16:creationId xmlns:a16="http://schemas.microsoft.com/office/drawing/2014/main" id="{524ED128-AE13-C636-29ED-F4794747306D}"/>
              </a:ext>
            </a:extLst>
          </p:cNvPr>
          <p:cNvSpPr txBox="1"/>
          <p:nvPr/>
        </p:nvSpPr>
        <p:spPr>
          <a:xfrm>
            <a:off x="5087888" y="6294462"/>
            <a:ext cx="2740639" cy="261610"/>
          </a:xfrm>
          <a:prstGeom prst="rect">
            <a:avLst/>
          </a:prstGeom>
          <a:noFill/>
        </p:spPr>
        <p:txBody>
          <a:bodyPr wrap="square" rtlCol="0">
            <a:spAutoFit/>
          </a:bodyPr>
          <a:lstStyle/>
          <a:p>
            <a:r>
              <a:rPr lang="es-ES" sz="1050" dirty="0"/>
              <a:t>LHCB-FIGURE-2020-016</a:t>
            </a:r>
            <a:endParaRPr lang="en-GB" sz="1050" dirty="0"/>
          </a:p>
        </p:txBody>
      </p:sp>
      <p:sp>
        <p:nvSpPr>
          <p:cNvPr id="12" name="CuadroTexto 11">
            <a:extLst>
              <a:ext uri="{FF2B5EF4-FFF2-40B4-BE49-F238E27FC236}">
                <a16:creationId xmlns:a16="http://schemas.microsoft.com/office/drawing/2014/main" id="{DCE4C56F-47E5-3849-49B1-6FAC4055A7BC}"/>
              </a:ext>
            </a:extLst>
          </p:cNvPr>
          <p:cNvSpPr txBox="1"/>
          <p:nvPr/>
        </p:nvSpPr>
        <p:spPr>
          <a:xfrm>
            <a:off x="1134725" y="1256406"/>
            <a:ext cx="7906326" cy="1600438"/>
          </a:xfrm>
          <a:prstGeom prst="rect">
            <a:avLst/>
          </a:prstGeom>
          <a:noFill/>
        </p:spPr>
        <p:txBody>
          <a:bodyPr wrap="square" rtlCol="0">
            <a:spAutoFit/>
          </a:bodyPr>
          <a:lstStyle/>
          <a:p>
            <a:r>
              <a:rPr lang="es-ES" sz="2000" i="1" dirty="0"/>
              <a:t>“</a:t>
            </a:r>
            <a:r>
              <a:rPr lang="es-ES" sz="2000" i="1" dirty="0" err="1"/>
              <a:t>The</a:t>
            </a:r>
            <a:r>
              <a:rPr lang="es-ES" sz="2000" i="1" dirty="0"/>
              <a:t> </a:t>
            </a:r>
            <a:r>
              <a:rPr lang="es-ES" sz="2000" i="1" dirty="0" err="1"/>
              <a:t>planning</a:t>
            </a:r>
            <a:r>
              <a:rPr lang="es-ES" sz="2000" i="1" dirty="0"/>
              <a:t> </a:t>
            </a:r>
            <a:r>
              <a:rPr lang="es-ES" sz="2000" i="1" dirty="0" err="1"/>
              <a:t>for</a:t>
            </a:r>
            <a:r>
              <a:rPr lang="es-ES" sz="2000" i="1" dirty="0"/>
              <a:t> </a:t>
            </a:r>
            <a:r>
              <a:rPr lang="es-ES" sz="2000" i="1" dirty="0" err="1"/>
              <a:t>the</a:t>
            </a:r>
            <a:r>
              <a:rPr lang="es-ES" sz="2000" i="1" dirty="0"/>
              <a:t> RTA and Online </a:t>
            </a:r>
            <a:r>
              <a:rPr lang="es-ES" sz="2000" i="1" dirty="0" err="1"/>
              <a:t>systems</a:t>
            </a:r>
            <a:r>
              <a:rPr lang="es-ES" sz="2000" i="1" dirty="0"/>
              <a:t> </a:t>
            </a:r>
            <a:r>
              <a:rPr lang="es-ES" sz="2000" i="1" dirty="0" err="1"/>
              <a:t>assumes</a:t>
            </a:r>
            <a:r>
              <a:rPr lang="es-ES" sz="2000" i="1" dirty="0"/>
              <a:t> </a:t>
            </a:r>
            <a:r>
              <a:rPr lang="es-ES" sz="2000" i="1" dirty="0" err="1"/>
              <a:t>that</a:t>
            </a:r>
            <a:r>
              <a:rPr lang="es-ES" sz="2000" i="1" dirty="0"/>
              <a:t> </a:t>
            </a:r>
            <a:r>
              <a:rPr lang="es-ES" sz="2000" i="1" dirty="0" err="1"/>
              <a:t>this</a:t>
            </a:r>
            <a:r>
              <a:rPr lang="es-ES" sz="2000" i="1" dirty="0"/>
              <a:t> </a:t>
            </a:r>
            <a:r>
              <a:rPr lang="es-ES" sz="2000" i="1" dirty="0" err="1"/>
              <a:t>underlying</a:t>
            </a:r>
            <a:r>
              <a:rPr lang="es-ES" sz="2000" i="1" dirty="0"/>
              <a:t> </a:t>
            </a:r>
            <a:r>
              <a:rPr lang="es-ES" sz="2000" i="1" dirty="0" err="1"/>
              <a:t>logic</a:t>
            </a:r>
            <a:r>
              <a:rPr lang="es-ES" sz="2000" i="1" dirty="0"/>
              <a:t> </a:t>
            </a:r>
            <a:r>
              <a:rPr lang="es-ES" sz="2000" i="1" dirty="0" err="1"/>
              <a:t>will</a:t>
            </a:r>
            <a:r>
              <a:rPr lang="es-ES" sz="2000" i="1" dirty="0"/>
              <a:t> continue in </a:t>
            </a:r>
            <a:r>
              <a:rPr lang="es-ES" sz="2000" i="1" dirty="0" err="1"/>
              <a:t>the</a:t>
            </a:r>
            <a:r>
              <a:rPr lang="es-ES" sz="2000" i="1" dirty="0"/>
              <a:t> </a:t>
            </a:r>
            <a:r>
              <a:rPr lang="es-ES" sz="2000" i="1" dirty="0" err="1"/>
              <a:t>Upgrade</a:t>
            </a:r>
            <a:r>
              <a:rPr lang="es-ES" sz="2000" i="1" dirty="0"/>
              <a:t> II </a:t>
            </a:r>
            <a:r>
              <a:rPr lang="es-ES" sz="2000" i="1" dirty="0" err="1"/>
              <a:t>period</a:t>
            </a:r>
            <a:r>
              <a:rPr lang="es-ES" sz="2000" i="1" dirty="0"/>
              <a:t>, </a:t>
            </a:r>
            <a:r>
              <a:rPr lang="es-ES" sz="2000" i="1" dirty="0" err="1"/>
              <a:t>albeit</a:t>
            </a:r>
            <a:r>
              <a:rPr lang="es-ES" sz="2000" i="1" dirty="0"/>
              <a:t> </a:t>
            </a:r>
            <a:r>
              <a:rPr lang="es-ES" sz="2000" i="1" dirty="0" err="1"/>
              <a:t>with</a:t>
            </a:r>
            <a:r>
              <a:rPr lang="es-ES" sz="2000" i="1" dirty="0"/>
              <a:t> new </a:t>
            </a:r>
            <a:r>
              <a:rPr lang="es-ES" sz="2000" i="1" dirty="0" err="1"/>
              <a:t>algorithms</a:t>
            </a:r>
            <a:r>
              <a:rPr lang="es-ES" sz="2000" i="1" dirty="0"/>
              <a:t> </a:t>
            </a:r>
            <a:r>
              <a:rPr lang="es-ES" sz="2000" i="1" dirty="0" err="1"/>
              <a:t>to</a:t>
            </a:r>
            <a:r>
              <a:rPr lang="es-ES" sz="2000" i="1" dirty="0"/>
              <a:t> </a:t>
            </a:r>
            <a:r>
              <a:rPr lang="es-ES" sz="2000" i="1" dirty="0" err="1"/>
              <a:t>make</a:t>
            </a:r>
            <a:r>
              <a:rPr lang="es-ES" sz="2000" i="1" dirty="0"/>
              <a:t> use </a:t>
            </a:r>
            <a:r>
              <a:rPr lang="es-ES" sz="2000" i="1" dirty="0" err="1"/>
              <a:t>of</a:t>
            </a:r>
            <a:r>
              <a:rPr lang="es-ES" sz="2000" i="1" dirty="0"/>
              <a:t> timing </a:t>
            </a:r>
            <a:r>
              <a:rPr lang="es-ES" sz="2000" i="1" dirty="0" err="1"/>
              <a:t>information</a:t>
            </a:r>
            <a:r>
              <a:rPr lang="es-ES" sz="2000" i="1" dirty="0"/>
              <a:t>.”</a:t>
            </a:r>
          </a:p>
          <a:p>
            <a:endParaRPr lang="es-ES" i="1" dirty="0"/>
          </a:p>
          <a:p>
            <a:pPr algn="r"/>
            <a:r>
              <a:rPr lang="en-GB" sz="2000" dirty="0"/>
              <a:t>LHCb Upgrade II Scoping Document   CERN/LHCC 2024-10</a:t>
            </a:r>
          </a:p>
        </p:txBody>
      </p:sp>
      <p:sp>
        <p:nvSpPr>
          <p:cNvPr id="13" name="CuadroTexto 12">
            <a:extLst>
              <a:ext uri="{FF2B5EF4-FFF2-40B4-BE49-F238E27FC236}">
                <a16:creationId xmlns:a16="http://schemas.microsoft.com/office/drawing/2014/main" id="{AD11D33A-F0DF-2D74-F078-79869E9E0A08}"/>
              </a:ext>
            </a:extLst>
          </p:cNvPr>
          <p:cNvSpPr txBox="1"/>
          <p:nvPr/>
        </p:nvSpPr>
        <p:spPr>
          <a:xfrm>
            <a:off x="9426798" y="3299628"/>
            <a:ext cx="1458686" cy="923330"/>
          </a:xfrm>
          <a:custGeom>
            <a:avLst/>
            <a:gdLst>
              <a:gd name="connsiteX0" fmla="*/ 0 w 1458686"/>
              <a:gd name="connsiteY0" fmla="*/ 0 h 923330"/>
              <a:gd name="connsiteX1" fmla="*/ 471642 w 1458686"/>
              <a:gd name="connsiteY1" fmla="*/ 0 h 923330"/>
              <a:gd name="connsiteX2" fmla="*/ 957870 w 1458686"/>
              <a:gd name="connsiteY2" fmla="*/ 0 h 923330"/>
              <a:gd name="connsiteX3" fmla="*/ 1458686 w 1458686"/>
              <a:gd name="connsiteY3" fmla="*/ 0 h 923330"/>
              <a:gd name="connsiteX4" fmla="*/ 1458686 w 1458686"/>
              <a:gd name="connsiteY4" fmla="*/ 461665 h 923330"/>
              <a:gd name="connsiteX5" fmla="*/ 1458686 w 1458686"/>
              <a:gd name="connsiteY5" fmla="*/ 923330 h 923330"/>
              <a:gd name="connsiteX6" fmla="*/ 972457 w 1458686"/>
              <a:gd name="connsiteY6" fmla="*/ 923330 h 923330"/>
              <a:gd name="connsiteX7" fmla="*/ 515402 w 1458686"/>
              <a:gd name="connsiteY7" fmla="*/ 923330 h 923330"/>
              <a:gd name="connsiteX8" fmla="*/ 0 w 1458686"/>
              <a:gd name="connsiteY8" fmla="*/ 923330 h 923330"/>
              <a:gd name="connsiteX9" fmla="*/ 0 w 1458686"/>
              <a:gd name="connsiteY9" fmla="*/ 470898 h 923330"/>
              <a:gd name="connsiteX10" fmla="*/ 0 w 1458686"/>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8686" h="923330" fill="none" extrusionOk="0">
                <a:moveTo>
                  <a:pt x="0" y="0"/>
                </a:moveTo>
                <a:cubicBezTo>
                  <a:pt x="216298" y="11649"/>
                  <a:pt x="317193" y="20225"/>
                  <a:pt x="471642" y="0"/>
                </a:cubicBezTo>
                <a:cubicBezTo>
                  <a:pt x="626091" y="-20225"/>
                  <a:pt x="715422" y="4582"/>
                  <a:pt x="957870" y="0"/>
                </a:cubicBezTo>
                <a:cubicBezTo>
                  <a:pt x="1200318" y="-4582"/>
                  <a:pt x="1344103" y="5929"/>
                  <a:pt x="1458686" y="0"/>
                </a:cubicBezTo>
                <a:cubicBezTo>
                  <a:pt x="1470719" y="203461"/>
                  <a:pt x="1448405" y="342618"/>
                  <a:pt x="1458686" y="461665"/>
                </a:cubicBezTo>
                <a:cubicBezTo>
                  <a:pt x="1468967" y="580713"/>
                  <a:pt x="1444592" y="789726"/>
                  <a:pt x="1458686" y="923330"/>
                </a:cubicBezTo>
                <a:cubicBezTo>
                  <a:pt x="1293684" y="913422"/>
                  <a:pt x="1149577" y="902873"/>
                  <a:pt x="972457" y="923330"/>
                </a:cubicBezTo>
                <a:cubicBezTo>
                  <a:pt x="795337" y="943787"/>
                  <a:pt x="634589" y="910418"/>
                  <a:pt x="515402" y="923330"/>
                </a:cubicBezTo>
                <a:cubicBezTo>
                  <a:pt x="396215" y="936242"/>
                  <a:pt x="219949" y="929748"/>
                  <a:pt x="0" y="923330"/>
                </a:cubicBezTo>
                <a:cubicBezTo>
                  <a:pt x="20151" y="729907"/>
                  <a:pt x="-13697" y="640099"/>
                  <a:pt x="0" y="470898"/>
                </a:cubicBezTo>
                <a:cubicBezTo>
                  <a:pt x="13697" y="301697"/>
                  <a:pt x="15933" y="210803"/>
                  <a:pt x="0" y="0"/>
                </a:cubicBezTo>
                <a:close/>
              </a:path>
              <a:path w="1458686" h="923330" stroke="0" extrusionOk="0">
                <a:moveTo>
                  <a:pt x="0" y="0"/>
                </a:moveTo>
                <a:cubicBezTo>
                  <a:pt x="152409" y="12114"/>
                  <a:pt x="319530" y="-2600"/>
                  <a:pt x="471642" y="0"/>
                </a:cubicBezTo>
                <a:cubicBezTo>
                  <a:pt x="623754" y="2600"/>
                  <a:pt x="763041" y="1595"/>
                  <a:pt x="914110" y="0"/>
                </a:cubicBezTo>
                <a:cubicBezTo>
                  <a:pt x="1065179" y="-1595"/>
                  <a:pt x="1252666" y="-8049"/>
                  <a:pt x="1458686" y="0"/>
                </a:cubicBezTo>
                <a:cubicBezTo>
                  <a:pt x="1468890" y="150931"/>
                  <a:pt x="1469028" y="351520"/>
                  <a:pt x="1458686" y="452432"/>
                </a:cubicBezTo>
                <a:cubicBezTo>
                  <a:pt x="1448344" y="553344"/>
                  <a:pt x="1478891" y="767503"/>
                  <a:pt x="1458686" y="923330"/>
                </a:cubicBezTo>
                <a:cubicBezTo>
                  <a:pt x="1335555" y="929762"/>
                  <a:pt x="1201644" y="932852"/>
                  <a:pt x="1001631" y="923330"/>
                </a:cubicBezTo>
                <a:cubicBezTo>
                  <a:pt x="801618" y="913808"/>
                  <a:pt x="653715" y="931697"/>
                  <a:pt x="544576" y="923330"/>
                </a:cubicBezTo>
                <a:cubicBezTo>
                  <a:pt x="435437" y="914963"/>
                  <a:pt x="194653" y="933828"/>
                  <a:pt x="0" y="923330"/>
                </a:cubicBezTo>
                <a:cubicBezTo>
                  <a:pt x="-15011" y="782008"/>
                  <a:pt x="5375" y="606538"/>
                  <a:pt x="0" y="489365"/>
                </a:cubicBezTo>
                <a:cubicBezTo>
                  <a:pt x="-5375" y="372192"/>
                  <a:pt x="5879" y="136234"/>
                  <a:pt x="0" y="0"/>
                </a:cubicBezTo>
                <a:close/>
              </a:path>
            </a:pathLst>
          </a:custGeom>
          <a:solidFill>
            <a:schemeClr val="accent4">
              <a:lumMod val="20000"/>
              <a:lumOff val="80000"/>
            </a:schemeClr>
          </a:solidFill>
          <a:ln w="15875">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dirty="0"/>
              <a:t>'Same with augmented Data Rates’</a:t>
            </a:r>
          </a:p>
        </p:txBody>
      </p:sp>
      <p:pic>
        <p:nvPicPr>
          <p:cNvPr id="3" name="Imagen 2">
            <a:extLst>
              <a:ext uri="{FF2B5EF4-FFF2-40B4-BE49-F238E27FC236}">
                <a16:creationId xmlns:a16="http://schemas.microsoft.com/office/drawing/2014/main" id="{115BF8C3-3EFA-41F8-8F97-AC1DC0F89C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97484" y="5169917"/>
            <a:ext cx="672173" cy="639151"/>
          </a:xfrm>
          <a:prstGeom prst="rect">
            <a:avLst/>
          </a:prstGeom>
        </p:spPr>
      </p:pic>
      <p:pic>
        <p:nvPicPr>
          <p:cNvPr id="15" name="Google Shape;77;p17" title="image.png">
            <a:extLst>
              <a:ext uri="{FF2B5EF4-FFF2-40B4-BE49-F238E27FC236}">
                <a16:creationId xmlns:a16="http://schemas.microsoft.com/office/drawing/2014/main" id="{6DCB23A7-EAC0-448F-BA07-DE27262A8C4E}"/>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10689680" y="1033312"/>
            <a:ext cx="1280039" cy="76876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DD75E5F6-4804-E22A-1942-E43DD2458005}"/>
            </a:ext>
          </a:extLst>
        </p:cNvPr>
        <p:cNvGrpSpPr/>
        <p:nvPr/>
      </p:nvGrpSpPr>
      <p:grpSpPr>
        <a:xfrm>
          <a:off x="0" y="0"/>
          <a:ext cx="0" cy="0"/>
          <a:chOff x="0" y="0"/>
          <a:chExt cx="0" cy="0"/>
        </a:xfrm>
      </p:grpSpPr>
      <p:sp>
        <p:nvSpPr>
          <p:cNvPr id="74" name="Google Shape;74;p17">
            <a:extLst>
              <a:ext uri="{FF2B5EF4-FFF2-40B4-BE49-F238E27FC236}">
                <a16:creationId xmlns:a16="http://schemas.microsoft.com/office/drawing/2014/main" id="{6BFCB104-473B-EDFB-F553-04B88271F44E}"/>
              </a:ext>
            </a:extLst>
          </p:cNvPr>
          <p:cNvSpPr txBox="1">
            <a:spLocks noGrp="1"/>
          </p:cNvSpPr>
          <p:nvPr>
            <p:ph type="title"/>
          </p:nvPr>
        </p:nvSpPr>
        <p:spPr>
          <a:prstGeom prst="rect">
            <a:avLst/>
          </a:prstGeom>
        </p:spPr>
        <p:txBody>
          <a:bodyPr spcFirstLastPara="1" vert="horz" wrap="square" lIns="121900" tIns="121900" rIns="121900" bIns="121900" rtlCol="0" anchor="b" anchorCtr="0">
            <a:normAutofit/>
          </a:bodyPr>
          <a:lstStyle/>
          <a:p>
            <a:pPr>
              <a:spcBef>
                <a:spcPts val="0"/>
              </a:spcBef>
            </a:pPr>
            <a:r>
              <a:rPr lang="es-ES" dirty="0" err="1"/>
              <a:t>Spain@futureLHCbRTA</a:t>
            </a:r>
            <a:endParaRPr lang="es-ES" dirty="0"/>
          </a:p>
        </p:txBody>
      </p:sp>
      <p:graphicFrame>
        <p:nvGraphicFramePr>
          <p:cNvPr id="9" name="Marcador de contenido 8">
            <a:extLst>
              <a:ext uri="{FF2B5EF4-FFF2-40B4-BE49-F238E27FC236}">
                <a16:creationId xmlns:a16="http://schemas.microsoft.com/office/drawing/2014/main" id="{2EBD0494-ABEF-A820-A38F-EFF3963705E1}"/>
              </a:ext>
            </a:extLst>
          </p:cNvPr>
          <p:cNvGraphicFramePr>
            <a:graphicFrameLocks noGrp="1"/>
          </p:cNvGraphicFramePr>
          <p:nvPr>
            <p:ph idx="4294967295"/>
            <p:extLst>
              <p:ext uri="{D42A27DB-BD31-4B8C-83A1-F6EECF244321}">
                <p14:modId xmlns:p14="http://schemas.microsoft.com/office/powerpoint/2010/main" val="536061179"/>
              </p:ext>
            </p:extLst>
          </p:nvPr>
        </p:nvGraphicFramePr>
        <p:xfrm>
          <a:off x="578574" y="1844824"/>
          <a:ext cx="6988175"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7" name="Google Shape;77;p17" title="image.png">
            <a:extLst>
              <a:ext uri="{FF2B5EF4-FFF2-40B4-BE49-F238E27FC236}">
                <a16:creationId xmlns:a16="http://schemas.microsoft.com/office/drawing/2014/main" id="{D11DCAD1-1ABF-B45A-265F-E82F815CB030}"/>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0689680" y="1033312"/>
            <a:ext cx="1280039" cy="768768"/>
          </a:xfrm>
          <a:prstGeom prst="rect">
            <a:avLst/>
          </a:prstGeom>
          <a:noFill/>
          <a:ln>
            <a:noFill/>
          </a:ln>
        </p:spPr>
      </p:pic>
      <p:pic>
        <p:nvPicPr>
          <p:cNvPr id="13" name="Imagen 12">
            <a:extLst>
              <a:ext uri="{FF2B5EF4-FFF2-40B4-BE49-F238E27FC236}">
                <a16:creationId xmlns:a16="http://schemas.microsoft.com/office/drawing/2014/main" id="{B47203EE-EC5C-25B0-E7F7-007273D29B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09088" y="2564904"/>
            <a:ext cx="2605318" cy="2458244"/>
          </a:xfrm>
          <a:prstGeom prst="rect">
            <a:avLst/>
          </a:prstGeom>
        </p:spPr>
      </p:pic>
      <p:sp>
        <p:nvSpPr>
          <p:cNvPr id="14" name="Flecha derecha 13">
            <a:extLst>
              <a:ext uri="{FF2B5EF4-FFF2-40B4-BE49-F238E27FC236}">
                <a16:creationId xmlns:a16="http://schemas.microsoft.com/office/drawing/2014/main" id="{B364F8BA-D891-0204-CF5D-224704B934AB}"/>
              </a:ext>
            </a:extLst>
          </p:cNvPr>
          <p:cNvSpPr/>
          <p:nvPr/>
        </p:nvSpPr>
        <p:spPr>
          <a:xfrm>
            <a:off x="7937442" y="3429000"/>
            <a:ext cx="900953" cy="1143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adroTexto 14">
            <a:extLst>
              <a:ext uri="{FF2B5EF4-FFF2-40B4-BE49-F238E27FC236}">
                <a16:creationId xmlns:a16="http://schemas.microsoft.com/office/drawing/2014/main" id="{6A274F7E-1301-DB7B-FF9E-597FD9F0E418}"/>
              </a:ext>
            </a:extLst>
          </p:cNvPr>
          <p:cNvSpPr txBox="1"/>
          <p:nvPr/>
        </p:nvSpPr>
        <p:spPr>
          <a:xfrm>
            <a:off x="3494087" y="1125309"/>
            <a:ext cx="5715001" cy="584775"/>
          </a:xfrm>
          <a:prstGeom prst="rect">
            <a:avLst/>
          </a:prstGeom>
          <a:noFill/>
        </p:spPr>
        <p:txBody>
          <a:bodyPr wrap="square" rtlCol="0">
            <a:spAutoFit/>
          </a:bodyPr>
          <a:lstStyle/>
          <a:p>
            <a:r>
              <a:rPr lang="en-GB" sz="3200" b="1" dirty="0">
                <a:solidFill>
                  <a:srgbClr val="C00000"/>
                </a:solidFill>
              </a:rPr>
              <a:t>Assuming continuity</a:t>
            </a:r>
          </a:p>
        </p:txBody>
      </p:sp>
    </p:spTree>
    <p:extLst>
      <p:ext uri="{BB962C8B-B14F-4D97-AF65-F5344CB8AC3E}">
        <p14:creationId xmlns:p14="http://schemas.microsoft.com/office/powerpoint/2010/main" val="2831684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87C97C8-9630-4032-A433-07C2A11132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5600" y="960178"/>
            <a:ext cx="7716180" cy="5787135"/>
          </a:xfrm>
          <a:prstGeom prst="rect">
            <a:avLst/>
          </a:prstGeom>
        </p:spPr>
      </p:pic>
      <p:sp>
        <p:nvSpPr>
          <p:cNvPr id="2" name="Título 1">
            <a:extLst>
              <a:ext uri="{FF2B5EF4-FFF2-40B4-BE49-F238E27FC236}">
                <a16:creationId xmlns:a16="http://schemas.microsoft.com/office/drawing/2014/main" id="{70EE50B7-CEAE-4C43-94BB-49ADA56CC87D}"/>
              </a:ext>
            </a:extLst>
          </p:cNvPr>
          <p:cNvSpPr>
            <a:spLocks noGrp="1"/>
          </p:cNvSpPr>
          <p:nvPr>
            <p:ph type="title"/>
          </p:nvPr>
        </p:nvSpPr>
        <p:spPr/>
        <p:txBody>
          <a:bodyPr/>
          <a:lstStyle/>
          <a:p>
            <a:r>
              <a:rPr lang="es-ES" dirty="0"/>
              <a:t>R&amp;D</a:t>
            </a:r>
          </a:p>
        </p:txBody>
      </p:sp>
      <p:sp>
        <p:nvSpPr>
          <p:cNvPr id="3" name="CuadroTexto 2">
            <a:extLst>
              <a:ext uri="{FF2B5EF4-FFF2-40B4-BE49-F238E27FC236}">
                <a16:creationId xmlns:a16="http://schemas.microsoft.com/office/drawing/2014/main" id="{1C0E3F1A-B1FF-48D1-8611-BFB45F3893FA}"/>
              </a:ext>
            </a:extLst>
          </p:cNvPr>
          <p:cNvSpPr txBox="1"/>
          <p:nvPr/>
        </p:nvSpPr>
        <p:spPr>
          <a:xfrm>
            <a:off x="3287688" y="2132856"/>
            <a:ext cx="6552728" cy="3170099"/>
          </a:xfrm>
          <a:prstGeom prst="rect">
            <a:avLst/>
          </a:prstGeom>
          <a:noFill/>
        </p:spPr>
        <p:txBody>
          <a:bodyPr wrap="square" rtlCol="0">
            <a:spAutoFit/>
          </a:bodyPr>
          <a:lstStyle/>
          <a:p>
            <a:r>
              <a:rPr lang="es-ES" sz="20000" b="1" dirty="0">
                <a:ln w="57150">
                  <a:solidFill>
                    <a:schemeClr val="accent2"/>
                  </a:solidFill>
                  <a:prstDash val="solid"/>
                </a:ln>
                <a:solidFill>
                  <a:schemeClr val="accent6">
                    <a:lumMod val="60000"/>
                    <a:lumOff val="40000"/>
                  </a:schemeClr>
                </a:solidFill>
                <a:effectLst>
                  <a:outerShdw blurRad="75057" dist="38100" dir="5400000" sy="-20000" rotWithShape="0">
                    <a:prstClr val="black">
                      <a:alpha val="25000"/>
                    </a:prstClr>
                  </a:outerShdw>
                </a:effectLst>
                <a:latin typeface="Montserrat Alternates ExtraBold" panose="00000900000000000000" pitchFamily="50" charset="0"/>
                <a:cs typeface="Mongolian Baiti" panose="03000500000000000000" pitchFamily="66" charset="0"/>
              </a:rPr>
              <a:t>R&amp;D</a:t>
            </a:r>
          </a:p>
        </p:txBody>
      </p:sp>
    </p:spTree>
    <p:extLst>
      <p:ext uri="{BB962C8B-B14F-4D97-AF65-F5344CB8AC3E}">
        <p14:creationId xmlns:p14="http://schemas.microsoft.com/office/powerpoint/2010/main" val="1193406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4E94-D43A-ACA5-C494-BC466034D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35FDB-3386-D1EF-82B2-83439C16537F}"/>
              </a:ext>
            </a:extLst>
          </p:cNvPr>
          <p:cNvSpPr>
            <a:spLocks noGrp="1"/>
          </p:cNvSpPr>
          <p:nvPr>
            <p:ph type="title"/>
          </p:nvPr>
        </p:nvSpPr>
        <p:spPr/>
        <p:txBody>
          <a:bodyPr/>
          <a:lstStyle/>
          <a:p>
            <a:r>
              <a:rPr lang="en-GB"/>
              <a:t>A word about the INTREPID project</a:t>
            </a:r>
            <a:endParaRPr lang="en-GB" dirty="0"/>
          </a:p>
        </p:txBody>
      </p:sp>
      <p:sp>
        <p:nvSpPr>
          <p:cNvPr id="3" name="Content Placeholder 2">
            <a:extLst>
              <a:ext uri="{FF2B5EF4-FFF2-40B4-BE49-F238E27FC236}">
                <a16:creationId xmlns:a16="http://schemas.microsoft.com/office/drawing/2014/main" id="{77C798A3-3124-AC8C-B684-1F1718C30E98}"/>
              </a:ext>
            </a:extLst>
          </p:cNvPr>
          <p:cNvSpPr>
            <a:spLocks noGrp="1"/>
          </p:cNvSpPr>
          <p:nvPr>
            <p:ph idx="1"/>
          </p:nvPr>
        </p:nvSpPr>
        <p:spPr>
          <a:xfrm>
            <a:off x="335360" y="1976398"/>
            <a:ext cx="11247040" cy="4545062"/>
          </a:xfrm>
        </p:spPr>
        <p:txBody>
          <a:bodyPr>
            <a:noAutofit/>
          </a:bodyPr>
          <a:lstStyle/>
          <a:p>
            <a:r>
              <a:rPr lang="en-US" sz="2000"/>
              <a:t>Got funding from the ERC to explore alternative technologies and ideas which could not be otherwise investigated that could potentially lead to a significant breakthrough.   </a:t>
            </a:r>
            <a:endParaRPr lang="en-GB" sz="2000"/>
          </a:p>
          <a:p>
            <a:r>
              <a:rPr lang="en-GB" sz="2000" b="1"/>
              <a:t>Project focuses on muons signatures</a:t>
            </a:r>
            <a:r>
              <a:rPr lang="en-GB" sz="2000"/>
              <a:t>, but ideas can be ported elsewhere and targets to expand the sensitivity to long-lived / displaced signatures. </a:t>
            </a:r>
          </a:p>
          <a:p>
            <a:r>
              <a:rPr lang="en-GB" sz="2000"/>
              <a:t>For the </a:t>
            </a:r>
            <a:r>
              <a:rPr lang="en-GB" sz="2000" b="1"/>
              <a:t>HL-LHC and beyond</a:t>
            </a:r>
            <a:r>
              <a:rPr lang="en-GB" sz="2000"/>
              <a:t>: </a:t>
            </a:r>
          </a:p>
          <a:p>
            <a:pPr lvl="1"/>
            <a:r>
              <a:rPr lang="en-GB" sz="1800"/>
              <a:t>Muon trigger for the HL-LHC (in collaboration with CIEMAT):  expand existing low-latency algorithms to detect and trigger on non-standard signatures such as hadronic showers or slow charged particles. </a:t>
            </a:r>
            <a:endParaRPr lang="en-US" sz="1800"/>
          </a:p>
          <a:p>
            <a:pPr lvl="1"/>
            <a:r>
              <a:rPr lang="en-US" sz="1800"/>
              <a:t>GNN for real-time (O(μs)) muon reconstruction, using Versal ACAP and the AI engines.</a:t>
            </a:r>
          </a:p>
          <a:p>
            <a:r>
              <a:rPr lang="en-GB" sz="2000"/>
              <a:t>Hardware/Setup: </a:t>
            </a:r>
          </a:p>
          <a:p>
            <a:pPr lvl="1"/>
            <a:r>
              <a:rPr lang="en-GB" sz="1800"/>
              <a:t>Setting up a local test stand for benchmarking firmware. </a:t>
            </a:r>
          </a:p>
          <a:p>
            <a:pPr lvl="1"/>
            <a:r>
              <a:rPr lang="en-GB" sz="1800"/>
              <a:t>Various devices available for testing: Xilinx Kintex, Virtex Ultrascale+, Versal 7nm AI.</a:t>
            </a:r>
          </a:p>
          <a:p>
            <a:r>
              <a:rPr lang="en-GB" sz="2000"/>
              <a:t>Person power:</a:t>
            </a:r>
          </a:p>
          <a:p>
            <a:pPr lvl="1"/>
            <a:r>
              <a:rPr lang="en-GB" sz="1800"/>
              <a:t>4 PhD students (full time), 1 postdoc (full time), 2-3 senior (0.5 FTE each)</a:t>
            </a:r>
          </a:p>
          <a:p>
            <a:pPr marL="0" indent="0">
              <a:buNone/>
            </a:pPr>
            <a:endParaRPr lang="en-GB" sz="2000"/>
          </a:p>
          <a:p>
            <a:endParaRPr lang="en-GB" sz="2000" dirty="0"/>
          </a:p>
        </p:txBody>
      </p:sp>
      <p:sp>
        <p:nvSpPr>
          <p:cNvPr id="5" name="CuadroTexto 4">
            <a:extLst>
              <a:ext uri="{FF2B5EF4-FFF2-40B4-BE49-F238E27FC236}">
                <a16:creationId xmlns:a16="http://schemas.microsoft.com/office/drawing/2014/main" id="{201FE4AC-D040-4C39-8772-16FC4B4882A6}"/>
              </a:ext>
            </a:extLst>
          </p:cNvPr>
          <p:cNvSpPr txBox="1"/>
          <p:nvPr/>
        </p:nvSpPr>
        <p:spPr>
          <a:xfrm>
            <a:off x="1055440" y="1054477"/>
            <a:ext cx="6106256" cy="646331"/>
          </a:xfrm>
          <a:prstGeom prst="rect">
            <a:avLst/>
          </a:prstGeom>
          <a:noFill/>
        </p:spPr>
        <p:txBody>
          <a:bodyPr wrap="square">
            <a:spAutoFit/>
          </a:bodyPr>
          <a:lstStyle/>
          <a:p>
            <a:r>
              <a:rPr lang="en-GB" sz="3600" b="1" dirty="0">
                <a:solidFill>
                  <a:srgbClr val="C00000"/>
                </a:solidFill>
                <a:latin typeface="Arial Nova" panose="020B0504020202020204" pitchFamily="34" charset="0"/>
              </a:rPr>
              <a:t>INTREPID Project</a:t>
            </a:r>
            <a:endParaRPr lang="es-ES" sz="3600" b="1" dirty="0">
              <a:solidFill>
                <a:srgbClr val="C00000"/>
              </a:solidFill>
              <a:latin typeface="Arial Nova" panose="020B0504020202020204" pitchFamily="34" charset="0"/>
            </a:endParaRPr>
          </a:p>
        </p:txBody>
      </p:sp>
      <p:pic>
        <p:nvPicPr>
          <p:cNvPr id="6" name="Picture 8">
            <a:extLst>
              <a:ext uri="{FF2B5EF4-FFF2-40B4-BE49-F238E27FC236}">
                <a16:creationId xmlns:a16="http://schemas.microsoft.com/office/drawing/2014/main" id="{FD85B97B-433F-4640-A07F-D68BD5D5EC4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1593" b="13514"/>
          <a:stretch/>
        </p:blipFill>
        <p:spPr bwMode="auto">
          <a:xfrm>
            <a:off x="10056440" y="5792729"/>
            <a:ext cx="2039948" cy="93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190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p:txBody>
          <a:bodyPr spcFirstLastPara="1" vert="horz" wrap="square" lIns="121900" tIns="121900" rIns="121900" bIns="121900" rtlCol="0" anchor="ctr" anchorCtr="0">
            <a:normAutofit/>
          </a:bodyPr>
          <a:lstStyle/>
          <a:p>
            <a:r>
              <a:rPr lang="es-ES" dirty="0" err="1"/>
              <a:t>What</a:t>
            </a:r>
            <a:r>
              <a:rPr lang="es-ES" dirty="0"/>
              <a:t> are </a:t>
            </a:r>
            <a:r>
              <a:rPr lang="es-ES" dirty="0" err="1"/>
              <a:t>the</a:t>
            </a:r>
            <a:r>
              <a:rPr lang="es-ES" dirty="0"/>
              <a:t> </a:t>
            </a:r>
            <a:r>
              <a:rPr lang="en-GB" dirty="0"/>
              <a:t>INTREPID </a:t>
            </a:r>
            <a:r>
              <a:rPr lang="es-ES" dirty="0" err="1"/>
              <a:t>goals</a:t>
            </a:r>
            <a:r>
              <a:rPr lang="es-ES" dirty="0"/>
              <a:t>?</a:t>
            </a:r>
          </a:p>
        </p:txBody>
      </p:sp>
      <p:grpSp>
        <p:nvGrpSpPr>
          <p:cNvPr id="127" name="Google Shape;127;p18"/>
          <p:cNvGrpSpPr/>
          <p:nvPr/>
        </p:nvGrpSpPr>
        <p:grpSpPr>
          <a:xfrm>
            <a:off x="6197400" y="883833"/>
            <a:ext cx="5787600" cy="3411600"/>
            <a:chOff x="4348050" y="1052425"/>
            <a:chExt cx="4340700" cy="2558700"/>
          </a:xfrm>
        </p:grpSpPr>
        <p:pic>
          <p:nvPicPr>
            <p:cNvPr id="128" name="Google Shape;128;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48050" y="1052425"/>
              <a:ext cx="4340700" cy="2558700"/>
            </a:xfrm>
            <a:prstGeom prst="rect">
              <a:avLst/>
            </a:prstGeom>
            <a:noFill/>
            <a:ln>
              <a:noFill/>
            </a:ln>
          </p:spPr>
        </p:pic>
        <p:sp>
          <p:nvSpPr>
            <p:cNvPr id="129" name="Google Shape;129;p18"/>
            <p:cNvSpPr/>
            <p:nvPr/>
          </p:nvSpPr>
          <p:spPr>
            <a:xfrm flipH="1">
              <a:off x="8221650" y="1052425"/>
              <a:ext cx="467100" cy="5439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latin typeface="Helvetica Neue"/>
                <a:ea typeface="Helvetica Neue"/>
                <a:cs typeface="Helvetica Neue"/>
                <a:sym typeface="Helvetica Neue"/>
              </a:endParaRPr>
            </a:p>
          </p:txBody>
        </p:sp>
      </p:grpSp>
      <p:pic>
        <p:nvPicPr>
          <p:cNvPr id="130" name="Google Shape;130;p1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883101" y="4529333"/>
            <a:ext cx="5205132" cy="2052467"/>
          </a:xfrm>
          <a:prstGeom prst="rect">
            <a:avLst/>
          </a:prstGeom>
          <a:noFill/>
          <a:ln>
            <a:noFill/>
          </a:ln>
        </p:spPr>
      </p:pic>
      <p:pic>
        <p:nvPicPr>
          <p:cNvPr id="136" name="Google Shape;136;p1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251380" y="4368549"/>
            <a:ext cx="2876599" cy="1612067"/>
          </a:xfrm>
          <a:prstGeom prst="rect">
            <a:avLst/>
          </a:prstGeom>
          <a:noFill/>
          <a:ln>
            <a:noFill/>
          </a:ln>
        </p:spPr>
      </p:pic>
      <p:sp>
        <p:nvSpPr>
          <p:cNvPr id="137" name="Google Shape;137;p18"/>
          <p:cNvSpPr/>
          <p:nvPr/>
        </p:nvSpPr>
        <p:spPr>
          <a:xfrm>
            <a:off x="9153300" y="5351167"/>
            <a:ext cx="502000" cy="408800"/>
          </a:xfrm>
          <a:prstGeom prst="rightArrow">
            <a:avLst>
              <a:gd name="adj1" fmla="val 50000"/>
              <a:gd name="adj2" fmla="val 50000"/>
            </a:avLst>
          </a:prstGeom>
          <a:solidFill>
            <a:srgbClr val="CC412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Helvetica Neue"/>
              <a:ea typeface="Helvetica Neue"/>
              <a:cs typeface="Helvetica Neue"/>
              <a:sym typeface="Helvetica Neue"/>
            </a:endParaRPr>
          </a:p>
        </p:txBody>
      </p:sp>
      <p:sp>
        <p:nvSpPr>
          <p:cNvPr id="134" name="Google Shape;134;p18"/>
          <p:cNvSpPr txBox="1">
            <a:spLocks noGrp="1"/>
          </p:cNvSpPr>
          <p:nvPr>
            <p:ph idx="1"/>
          </p:nvPr>
        </p:nvSpPr>
        <p:spPr>
          <a:xfrm>
            <a:off x="407368" y="1024754"/>
            <a:ext cx="5205132" cy="3555081"/>
          </a:xfrm>
        </p:spPr>
        <p:txBody>
          <a:bodyPr spcFirstLastPara="1" vert="horz" wrap="square" lIns="121900" tIns="121900" rIns="121900" bIns="121900" rtlCol="0" anchor="t" anchorCtr="0">
            <a:noAutofit/>
          </a:bodyPr>
          <a:lstStyle/>
          <a:p>
            <a:r>
              <a:rPr lang="en-US" sz="2000" dirty="0"/>
              <a:t>LLP signals might be easily missed or misinterpreted in LHC data.</a:t>
            </a:r>
          </a:p>
          <a:p>
            <a:r>
              <a:rPr lang="en-US" sz="2000" dirty="0"/>
              <a:t>Optimizing the techniques within the current architecture to improve detection efficiency without requiring significant hardware upgrades.</a:t>
            </a:r>
          </a:p>
          <a:p>
            <a:r>
              <a:rPr lang="en-US" sz="1800" b="1" dirty="0">
                <a:solidFill>
                  <a:srgbClr val="4A86E8"/>
                </a:solidFill>
              </a:rPr>
              <a:t>Explore alternative technologies and ideas which could not be otherwise investigated that could potentially lead to a significant breakthrough.</a:t>
            </a:r>
          </a:p>
          <a:p>
            <a:pPr lvl="1"/>
            <a:r>
              <a:rPr lang="en-US" sz="1800" dirty="0"/>
              <a:t>Can we profit from using hit-level information?</a:t>
            </a:r>
          </a:p>
          <a:p>
            <a:pPr lvl="1"/>
            <a:r>
              <a:rPr lang="en-US" sz="1800" dirty="0"/>
              <a:t>Use of 7nm technology?  </a:t>
            </a:r>
          </a:p>
        </p:txBody>
      </p:sp>
      <p:pic>
        <p:nvPicPr>
          <p:cNvPr id="12" name="Picture 8">
            <a:extLst>
              <a:ext uri="{FF2B5EF4-FFF2-40B4-BE49-F238E27FC236}">
                <a16:creationId xmlns:a16="http://schemas.microsoft.com/office/drawing/2014/main" id="{B04A6995-F9F5-49F0-8A31-DBFADDD27CF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21593" b="13514"/>
          <a:stretch/>
        </p:blipFill>
        <p:spPr bwMode="auto">
          <a:xfrm>
            <a:off x="10056440" y="5792729"/>
            <a:ext cx="2039948" cy="93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687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1D820D9D-28D4-4C91-A653-65FD8F758EFC}"/>
              </a:ext>
            </a:extLst>
          </p:cNvPr>
          <p:cNvSpPr>
            <a:spLocks noGrp="1"/>
          </p:cNvSpPr>
          <p:nvPr>
            <p:ph type="title"/>
          </p:nvPr>
        </p:nvSpPr>
        <p:spPr>
          <a:xfrm>
            <a:off x="174080" y="129832"/>
            <a:ext cx="10515600" cy="649055"/>
          </a:xfrm>
        </p:spPr>
        <p:txBody>
          <a:bodyPr/>
          <a:lstStyle/>
          <a:p>
            <a:r>
              <a:rPr lang="en-GB" dirty="0"/>
              <a:t>Technological Processes Developed @ IMB-CNM</a:t>
            </a:r>
            <a:endParaRPr lang="es-ES" dirty="0"/>
          </a:p>
        </p:txBody>
      </p:sp>
      <p:grpSp>
        <p:nvGrpSpPr>
          <p:cNvPr id="11" name="Grupo 10">
            <a:extLst>
              <a:ext uri="{FF2B5EF4-FFF2-40B4-BE49-F238E27FC236}">
                <a16:creationId xmlns:a16="http://schemas.microsoft.com/office/drawing/2014/main" id="{5E41A97C-06D6-6EC5-4708-AC2897024146}"/>
              </a:ext>
            </a:extLst>
          </p:cNvPr>
          <p:cNvGrpSpPr>
            <a:grpSpLocks noChangeAspect="1"/>
          </p:cNvGrpSpPr>
          <p:nvPr/>
        </p:nvGrpSpPr>
        <p:grpSpPr>
          <a:xfrm>
            <a:off x="5041742" y="1068475"/>
            <a:ext cx="6878143" cy="2826222"/>
            <a:chOff x="5260135" y="795399"/>
            <a:chExt cx="6878143" cy="2826222"/>
          </a:xfrm>
        </p:grpSpPr>
        <p:pic>
          <p:nvPicPr>
            <p:cNvPr id="13" name="Imagen 12" descr="Imagen que contiene sostener, edificio, bicicleta, raqueta&#10;&#10;Descripción generada automáticamente">
              <a:extLst>
                <a:ext uri="{FF2B5EF4-FFF2-40B4-BE49-F238E27FC236}">
                  <a16:creationId xmlns:a16="http://schemas.microsoft.com/office/drawing/2014/main" id="{D66E9384-EA36-48E0-ACE0-AB7BCE0B278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5324594" y="779649"/>
              <a:ext cx="1962051" cy="2006920"/>
            </a:xfrm>
            <a:prstGeom prst="rect">
              <a:avLst/>
            </a:prstGeom>
            <a:noFill/>
            <a:ln>
              <a:noFill/>
            </a:ln>
          </p:spPr>
        </p:pic>
        <p:sp>
          <p:nvSpPr>
            <p:cNvPr id="10" name="CuadroTexto 9">
              <a:extLst>
                <a:ext uri="{FF2B5EF4-FFF2-40B4-BE49-F238E27FC236}">
                  <a16:creationId xmlns:a16="http://schemas.microsoft.com/office/drawing/2014/main" id="{CA37AAF7-3E84-CA74-C8DB-3F37A28A4B31}"/>
                </a:ext>
              </a:extLst>
            </p:cNvPr>
            <p:cNvSpPr txBox="1"/>
            <p:nvPr/>
          </p:nvSpPr>
          <p:spPr>
            <a:xfrm>
              <a:off x="5260135" y="2759847"/>
              <a:ext cx="2117241" cy="861774"/>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150 mm de diámetro en la que se integran prototipos de detectores </a:t>
              </a:r>
              <a:r>
                <a:rPr lang="es-ES" sz="1000" b="1" dirty="0">
                  <a:solidFill>
                    <a:srgbClr val="002060"/>
                  </a:solidFill>
                  <a:latin typeface="Trebuchet MS" panose="020B0603020202020204" pitchFamily="34" charset="0"/>
                </a:rPr>
                <a:t>LGAD</a:t>
              </a:r>
              <a:r>
                <a:rPr lang="es-ES" sz="1000" dirty="0">
                  <a:solidFill>
                    <a:srgbClr val="002060"/>
                  </a:solidFill>
                  <a:latin typeface="Trebuchet MS" panose="020B0603020202020204" pitchFamily="34" charset="0"/>
                </a:rPr>
                <a:t> delgados sobre substratos </a:t>
              </a:r>
              <a:r>
                <a:rPr lang="es-ES" sz="1000" dirty="0" err="1">
                  <a:solidFill>
                    <a:srgbClr val="002060"/>
                  </a:solidFill>
                  <a:latin typeface="Trebuchet MS" panose="020B0603020202020204" pitchFamily="34" charset="0"/>
                </a:rPr>
                <a:t>epitaxiales</a:t>
              </a:r>
              <a:r>
                <a:rPr lang="es-ES" sz="1000" dirty="0">
                  <a:solidFill>
                    <a:srgbClr val="002060"/>
                  </a:solidFill>
                  <a:latin typeface="Trebuchet MS" panose="020B0603020202020204" pitchFamily="34" charset="0"/>
                </a:rPr>
                <a:t> y </a:t>
              </a:r>
              <a:r>
                <a:rPr lang="es-ES" sz="1000" b="1" dirty="0">
                  <a:solidFill>
                    <a:srgbClr val="002060"/>
                  </a:solidFill>
                  <a:latin typeface="Trebuchet MS" panose="020B0603020202020204" pitchFamily="34" charset="0"/>
                </a:rPr>
                <a:t>perfil original</a:t>
              </a:r>
            </a:p>
          </p:txBody>
        </p:sp>
        <p:pic>
          <p:nvPicPr>
            <p:cNvPr id="21" name="Imagen 14">
              <a:extLst>
                <a:ext uri="{FF2B5EF4-FFF2-40B4-BE49-F238E27FC236}">
                  <a16:creationId xmlns:a16="http://schemas.microsoft.com/office/drawing/2014/main" id="{32AAB2DF-EDCD-A199-C1A5-BAE66CD14F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3541" y="806766"/>
              <a:ext cx="2055858" cy="1911055"/>
            </a:xfrm>
            <a:prstGeom prst="rect">
              <a:avLst/>
            </a:prstGeom>
          </p:spPr>
        </p:pic>
        <p:sp>
          <p:nvSpPr>
            <p:cNvPr id="23" name="CuadroTexto 22">
              <a:extLst>
                <a:ext uri="{FF2B5EF4-FFF2-40B4-BE49-F238E27FC236}">
                  <a16:creationId xmlns:a16="http://schemas.microsoft.com/office/drawing/2014/main" id="{0E88300F-3152-61FA-45AA-B622FDE37B4E}"/>
                </a:ext>
              </a:extLst>
            </p:cNvPr>
            <p:cNvSpPr txBox="1"/>
            <p:nvPr/>
          </p:nvSpPr>
          <p:spPr>
            <a:xfrm>
              <a:off x="7434613" y="2717821"/>
              <a:ext cx="2401896" cy="861774"/>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150 mm de diámetro en la que se integran prototipos de detectores </a:t>
              </a:r>
              <a:r>
                <a:rPr lang="es-ES" sz="1000" b="1" dirty="0">
                  <a:solidFill>
                    <a:srgbClr val="002060"/>
                  </a:solidFill>
                  <a:latin typeface="Trebuchet MS" panose="020B0603020202020204" pitchFamily="34" charset="0"/>
                </a:rPr>
                <a:t>LGAD</a:t>
              </a:r>
              <a:r>
                <a:rPr lang="es-ES" sz="1000" dirty="0">
                  <a:solidFill>
                    <a:srgbClr val="002060"/>
                  </a:solidFill>
                  <a:latin typeface="Trebuchet MS" panose="020B0603020202020204" pitchFamily="34" charset="0"/>
                </a:rPr>
                <a:t> delgados sobre substratos Si-Si. Módulos </a:t>
              </a:r>
              <a:r>
                <a:rPr lang="es-ES" sz="1000" b="1" dirty="0">
                  <a:solidFill>
                    <a:srgbClr val="002060"/>
                  </a:solidFill>
                  <a:latin typeface="Trebuchet MS" panose="020B0603020202020204" pitchFamily="34" charset="0"/>
                </a:rPr>
                <a:t>15x15</a:t>
              </a:r>
              <a:r>
                <a:rPr lang="es-ES" sz="1000" dirty="0">
                  <a:solidFill>
                    <a:srgbClr val="002060"/>
                  </a:solidFill>
                  <a:latin typeface="Trebuchet MS" panose="020B0603020202020204" pitchFamily="34" charset="0"/>
                </a:rPr>
                <a:t> con </a:t>
              </a:r>
              <a:r>
                <a:rPr lang="es-ES" sz="1000" b="1" dirty="0">
                  <a:solidFill>
                    <a:srgbClr val="002060"/>
                  </a:solidFill>
                  <a:latin typeface="Trebuchet MS" panose="020B0603020202020204" pitchFamily="34" charset="0"/>
                </a:rPr>
                <a:t>perfil original</a:t>
              </a:r>
            </a:p>
          </p:txBody>
        </p:sp>
        <p:pic>
          <p:nvPicPr>
            <p:cNvPr id="28" name="Picture 3">
              <a:extLst>
                <a:ext uri="{FF2B5EF4-FFF2-40B4-BE49-F238E27FC236}">
                  <a16:creationId xmlns:a16="http://schemas.microsoft.com/office/drawing/2014/main" id="{E823C602-6E44-9836-42A4-C7B9715A2B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4432" y="795399"/>
              <a:ext cx="2055858" cy="1940207"/>
            </a:xfrm>
            <a:prstGeom prst="rect">
              <a:avLst/>
            </a:prstGeom>
          </p:spPr>
        </p:pic>
        <p:sp>
          <p:nvSpPr>
            <p:cNvPr id="29" name="CuadroTexto 28">
              <a:extLst>
                <a:ext uri="{FF2B5EF4-FFF2-40B4-BE49-F238E27FC236}">
                  <a16:creationId xmlns:a16="http://schemas.microsoft.com/office/drawing/2014/main" id="{486F1B68-F6C3-E196-2841-C0C35B0A11FA}"/>
                </a:ext>
              </a:extLst>
            </p:cNvPr>
            <p:cNvSpPr txBox="1"/>
            <p:nvPr/>
          </p:nvSpPr>
          <p:spPr>
            <a:xfrm>
              <a:off x="9734091" y="2726714"/>
              <a:ext cx="2404187" cy="861774"/>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150 mm de diámetro en la que se integran prototipos de detectores </a:t>
              </a:r>
              <a:r>
                <a:rPr lang="es-ES" sz="1000" b="1" dirty="0">
                  <a:solidFill>
                    <a:srgbClr val="002060"/>
                  </a:solidFill>
                  <a:latin typeface="Trebuchet MS" panose="020B0603020202020204" pitchFamily="34" charset="0"/>
                </a:rPr>
                <a:t>LGAD</a:t>
              </a:r>
              <a:r>
                <a:rPr lang="es-ES" sz="1000" dirty="0">
                  <a:solidFill>
                    <a:srgbClr val="002060"/>
                  </a:solidFill>
                  <a:latin typeface="Trebuchet MS" panose="020B0603020202020204" pitchFamily="34" charset="0"/>
                </a:rPr>
                <a:t> delgados sobre substratos </a:t>
              </a:r>
              <a:r>
                <a:rPr lang="es-ES" sz="1000" dirty="0" err="1">
                  <a:solidFill>
                    <a:srgbClr val="002060"/>
                  </a:solidFill>
                  <a:latin typeface="Trebuchet MS" panose="020B0603020202020204" pitchFamily="34" charset="0"/>
                </a:rPr>
                <a:t>epitaxiales</a:t>
              </a:r>
              <a:r>
                <a:rPr lang="es-ES" sz="1000" dirty="0">
                  <a:solidFill>
                    <a:srgbClr val="002060"/>
                  </a:solidFill>
                  <a:latin typeface="Trebuchet MS" panose="020B0603020202020204" pitchFamily="34" charset="0"/>
                </a:rPr>
                <a:t>. Módulos </a:t>
              </a:r>
              <a:r>
                <a:rPr lang="es-ES" sz="1000" b="1" dirty="0">
                  <a:solidFill>
                    <a:srgbClr val="002060"/>
                  </a:solidFill>
                  <a:latin typeface="Trebuchet MS" panose="020B0603020202020204" pitchFamily="34" charset="0"/>
                </a:rPr>
                <a:t>16x16</a:t>
              </a:r>
              <a:r>
                <a:rPr lang="es-ES" sz="1000" dirty="0">
                  <a:solidFill>
                    <a:srgbClr val="002060"/>
                  </a:solidFill>
                  <a:latin typeface="Trebuchet MS" panose="020B0603020202020204" pitchFamily="34" charset="0"/>
                </a:rPr>
                <a:t> con </a:t>
              </a:r>
              <a:r>
                <a:rPr lang="es-ES" sz="1000" b="1" dirty="0">
                  <a:solidFill>
                    <a:srgbClr val="002060"/>
                  </a:solidFill>
                  <a:latin typeface="Trebuchet MS" panose="020B0603020202020204" pitchFamily="34" charset="0"/>
                </a:rPr>
                <a:t>perfiles original y profundo</a:t>
              </a:r>
            </a:p>
          </p:txBody>
        </p:sp>
      </p:grpSp>
      <p:grpSp>
        <p:nvGrpSpPr>
          <p:cNvPr id="24" name="Grupo 23">
            <a:extLst>
              <a:ext uri="{FF2B5EF4-FFF2-40B4-BE49-F238E27FC236}">
                <a16:creationId xmlns:a16="http://schemas.microsoft.com/office/drawing/2014/main" id="{577B60A1-C7B0-D5A4-2AD6-71DDD9ED3137}"/>
              </a:ext>
            </a:extLst>
          </p:cNvPr>
          <p:cNvGrpSpPr>
            <a:grpSpLocks noChangeAspect="1"/>
          </p:cNvGrpSpPr>
          <p:nvPr/>
        </p:nvGrpSpPr>
        <p:grpSpPr>
          <a:xfrm>
            <a:off x="7275148" y="4001209"/>
            <a:ext cx="4305041" cy="2618943"/>
            <a:chOff x="7667458" y="3712527"/>
            <a:chExt cx="4305041" cy="2618943"/>
          </a:xfrm>
        </p:grpSpPr>
        <p:pic>
          <p:nvPicPr>
            <p:cNvPr id="15" name="Imagen 14">
              <a:extLst>
                <a:ext uri="{FF2B5EF4-FFF2-40B4-BE49-F238E27FC236}">
                  <a16:creationId xmlns:a16="http://schemas.microsoft.com/office/drawing/2014/main" id="{58D22585-E7C2-424D-BCBF-CA1398753D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7732709" y="3712527"/>
              <a:ext cx="2051990" cy="1911057"/>
            </a:xfrm>
            <a:prstGeom prst="rect">
              <a:avLst/>
            </a:prstGeom>
            <a:noFill/>
            <a:ln>
              <a:noFill/>
            </a:ln>
            <a:extLst>
              <a:ext uri="{53640926-AAD7-44D8-BBD7-CCE9431645EC}">
                <a14:shadowObscured xmlns:a14="http://schemas.microsoft.com/office/drawing/2010/main"/>
              </a:ext>
            </a:extLst>
          </p:spPr>
        </p:pic>
        <p:sp>
          <p:nvSpPr>
            <p:cNvPr id="17" name="CuadroTexto 16">
              <a:extLst>
                <a:ext uri="{FF2B5EF4-FFF2-40B4-BE49-F238E27FC236}">
                  <a16:creationId xmlns:a16="http://schemas.microsoft.com/office/drawing/2014/main" id="{5D60ADA5-3EA8-DAB1-74F7-B6C06509038A}"/>
                </a:ext>
              </a:extLst>
            </p:cNvPr>
            <p:cNvSpPr txBox="1"/>
            <p:nvPr/>
          </p:nvSpPr>
          <p:spPr>
            <a:xfrm>
              <a:off x="7667458" y="5623584"/>
              <a:ext cx="2117241" cy="707886"/>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err="1">
                  <a:solidFill>
                    <a:srgbClr val="002060"/>
                  </a:solidFill>
                  <a:latin typeface="Trebuchet MS" panose="020B0603020202020204" pitchFamily="34" charset="0"/>
                </a:rPr>
                <a:t>nLGAD</a:t>
              </a:r>
              <a:r>
                <a:rPr lang="es-ES" sz="1000" dirty="0">
                  <a:solidFill>
                    <a:srgbClr val="002060"/>
                  </a:solidFill>
                  <a:latin typeface="Trebuchet MS" panose="020B0603020202020204" pitchFamily="34" charset="0"/>
                </a:rPr>
                <a:t> de primera generación</a:t>
              </a:r>
            </a:p>
          </p:txBody>
        </p:sp>
        <p:sp>
          <p:nvSpPr>
            <p:cNvPr id="31" name="CuadroTexto 30">
              <a:extLst>
                <a:ext uri="{FF2B5EF4-FFF2-40B4-BE49-F238E27FC236}">
                  <a16:creationId xmlns:a16="http://schemas.microsoft.com/office/drawing/2014/main" id="{DADB972A-10BB-AB29-A684-B13ADBFAF056}"/>
                </a:ext>
              </a:extLst>
            </p:cNvPr>
            <p:cNvSpPr txBox="1"/>
            <p:nvPr/>
          </p:nvSpPr>
          <p:spPr>
            <a:xfrm>
              <a:off x="9855258" y="5604117"/>
              <a:ext cx="2117241" cy="707886"/>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err="1">
                  <a:solidFill>
                    <a:srgbClr val="002060"/>
                  </a:solidFill>
                  <a:latin typeface="Trebuchet MS" panose="020B0603020202020204" pitchFamily="34" charset="0"/>
                </a:rPr>
                <a:t>nLGAD</a:t>
              </a:r>
              <a:r>
                <a:rPr lang="es-ES" sz="1000" dirty="0">
                  <a:solidFill>
                    <a:srgbClr val="002060"/>
                  </a:solidFill>
                  <a:latin typeface="Trebuchet MS" panose="020B0603020202020204" pitchFamily="34" charset="0"/>
                </a:rPr>
                <a:t> de segunda generación</a:t>
              </a:r>
            </a:p>
          </p:txBody>
        </p:sp>
        <p:pic>
          <p:nvPicPr>
            <p:cNvPr id="3" name="Imagen 2">
              <a:extLst>
                <a:ext uri="{FF2B5EF4-FFF2-40B4-BE49-F238E27FC236}">
                  <a16:creationId xmlns:a16="http://schemas.microsoft.com/office/drawing/2014/main" id="{0E0F977B-88F5-42D1-3E8A-6840529F407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70975" y="3721507"/>
              <a:ext cx="2051991" cy="1890827"/>
            </a:xfrm>
            <a:prstGeom prst="rect">
              <a:avLst/>
            </a:prstGeom>
          </p:spPr>
        </p:pic>
      </p:grpSp>
      <p:grpSp>
        <p:nvGrpSpPr>
          <p:cNvPr id="22" name="Grupo 21">
            <a:extLst>
              <a:ext uri="{FF2B5EF4-FFF2-40B4-BE49-F238E27FC236}">
                <a16:creationId xmlns:a16="http://schemas.microsoft.com/office/drawing/2014/main" id="{5786349A-4F0F-93C2-E41E-3505B8876110}"/>
              </a:ext>
            </a:extLst>
          </p:cNvPr>
          <p:cNvGrpSpPr>
            <a:grpSpLocks noChangeAspect="1"/>
          </p:cNvGrpSpPr>
          <p:nvPr/>
        </p:nvGrpSpPr>
        <p:grpSpPr>
          <a:xfrm>
            <a:off x="335360" y="4043947"/>
            <a:ext cx="6480977" cy="2614643"/>
            <a:chOff x="214989" y="3712527"/>
            <a:chExt cx="6480977" cy="2614643"/>
          </a:xfrm>
        </p:grpSpPr>
        <p:pic>
          <p:nvPicPr>
            <p:cNvPr id="14" name="Imagen 13" descr="Imagen que contiene Gráfico&#10;&#10;Descripción generada automáticamente">
              <a:extLst>
                <a:ext uri="{FF2B5EF4-FFF2-40B4-BE49-F238E27FC236}">
                  <a16:creationId xmlns:a16="http://schemas.microsoft.com/office/drawing/2014/main" id="{6EE5420C-243F-44B9-A455-9A60A63656F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4356" y="3712528"/>
              <a:ext cx="2162945" cy="1911056"/>
            </a:xfrm>
            <a:prstGeom prst="rect">
              <a:avLst/>
            </a:prstGeom>
          </p:spPr>
        </p:pic>
        <p:sp>
          <p:nvSpPr>
            <p:cNvPr id="16" name="CuadroTexto 15">
              <a:extLst>
                <a:ext uri="{FF2B5EF4-FFF2-40B4-BE49-F238E27FC236}">
                  <a16:creationId xmlns:a16="http://schemas.microsoft.com/office/drawing/2014/main" id="{6A971BFC-F825-2A2E-9633-03A4C91CF913}"/>
                </a:ext>
              </a:extLst>
            </p:cNvPr>
            <p:cNvSpPr txBox="1"/>
            <p:nvPr/>
          </p:nvSpPr>
          <p:spPr>
            <a:xfrm>
              <a:off x="214989" y="5619284"/>
              <a:ext cx="2117241" cy="707886"/>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err="1">
                  <a:solidFill>
                    <a:srgbClr val="002060"/>
                  </a:solidFill>
                  <a:latin typeface="Trebuchet MS" panose="020B0603020202020204" pitchFamily="34" charset="0"/>
                </a:rPr>
                <a:t>iLGAD</a:t>
              </a:r>
              <a:r>
                <a:rPr lang="es-ES" sz="1000" dirty="0">
                  <a:solidFill>
                    <a:srgbClr val="002060"/>
                  </a:solidFill>
                  <a:latin typeface="Trebuchet MS" panose="020B0603020202020204" pitchFamily="34" charset="0"/>
                </a:rPr>
                <a:t> de segunda generación con </a:t>
              </a:r>
              <a:r>
                <a:rPr lang="es-ES" sz="1000" b="1" dirty="0">
                  <a:solidFill>
                    <a:srgbClr val="002060"/>
                  </a:solidFill>
                  <a:latin typeface="Trebuchet MS" panose="020B0603020202020204" pitchFamily="34" charset="0"/>
                </a:rPr>
                <a:t>perfil original</a:t>
              </a:r>
            </a:p>
          </p:txBody>
        </p:sp>
        <p:sp>
          <p:nvSpPr>
            <p:cNvPr id="27" name="CuadroTexto 26">
              <a:extLst>
                <a:ext uri="{FF2B5EF4-FFF2-40B4-BE49-F238E27FC236}">
                  <a16:creationId xmlns:a16="http://schemas.microsoft.com/office/drawing/2014/main" id="{F06B1EAE-2C18-2403-96C0-2A559C693F37}"/>
                </a:ext>
              </a:extLst>
            </p:cNvPr>
            <p:cNvSpPr txBox="1"/>
            <p:nvPr/>
          </p:nvSpPr>
          <p:spPr>
            <a:xfrm>
              <a:off x="2461484" y="5616922"/>
              <a:ext cx="2117241" cy="707886"/>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err="1">
                  <a:solidFill>
                    <a:srgbClr val="002060"/>
                  </a:solidFill>
                  <a:latin typeface="Trebuchet MS" panose="020B0603020202020204" pitchFamily="34" charset="0"/>
                </a:rPr>
                <a:t>Trench</a:t>
              </a:r>
              <a:r>
                <a:rPr lang="es-ES" sz="1000" b="1" dirty="0">
                  <a:solidFill>
                    <a:srgbClr val="002060"/>
                  </a:solidFill>
                  <a:latin typeface="Trebuchet MS" panose="020B0603020202020204" pitchFamily="34" charset="0"/>
                </a:rPr>
                <a:t> </a:t>
              </a:r>
              <a:r>
                <a:rPr lang="es-ES" sz="1000" b="1" dirty="0" err="1">
                  <a:solidFill>
                    <a:srgbClr val="002060"/>
                  </a:solidFill>
                  <a:latin typeface="Trebuchet MS" panose="020B0603020202020204" pitchFamily="34" charset="0"/>
                </a:rPr>
                <a:t>iLGAD</a:t>
              </a:r>
              <a:r>
                <a:rPr lang="es-ES" sz="1000" dirty="0">
                  <a:solidFill>
                    <a:srgbClr val="002060"/>
                  </a:solidFill>
                  <a:latin typeface="Trebuchet MS" panose="020B0603020202020204" pitchFamily="34" charset="0"/>
                </a:rPr>
                <a:t> con diseño </a:t>
              </a:r>
              <a:r>
                <a:rPr lang="es-ES" sz="1000" b="1" dirty="0">
                  <a:solidFill>
                    <a:srgbClr val="002060"/>
                  </a:solidFill>
                  <a:latin typeface="Trebuchet MS" panose="020B0603020202020204" pitchFamily="34" charset="0"/>
                </a:rPr>
                <a:t>Timepix3</a:t>
              </a:r>
            </a:p>
          </p:txBody>
        </p:sp>
        <p:sp>
          <p:nvSpPr>
            <p:cNvPr id="33" name="CuadroTexto 32">
              <a:extLst>
                <a:ext uri="{FF2B5EF4-FFF2-40B4-BE49-F238E27FC236}">
                  <a16:creationId xmlns:a16="http://schemas.microsoft.com/office/drawing/2014/main" id="{6FE80C93-F7C7-19C8-9230-E5774A833AFB}"/>
                </a:ext>
              </a:extLst>
            </p:cNvPr>
            <p:cNvSpPr txBox="1"/>
            <p:nvPr/>
          </p:nvSpPr>
          <p:spPr>
            <a:xfrm>
              <a:off x="4578725" y="5604117"/>
              <a:ext cx="2117241" cy="707886"/>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err="1">
                  <a:solidFill>
                    <a:srgbClr val="002060"/>
                  </a:solidFill>
                  <a:latin typeface="Trebuchet MS" panose="020B0603020202020204" pitchFamily="34" charset="0"/>
                </a:rPr>
                <a:t>Trench</a:t>
              </a:r>
              <a:r>
                <a:rPr lang="es-ES" sz="1000" b="1" dirty="0">
                  <a:solidFill>
                    <a:srgbClr val="002060"/>
                  </a:solidFill>
                  <a:latin typeface="Trebuchet MS" panose="020B0603020202020204" pitchFamily="34" charset="0"/>
                </a:rPr>
                <a:t> </a:t>
              </a:r>
              <a:r>
                <a:rPr lang="es-ES" sz="1000" b="1" dirty="0" err="1">
                  <a:solidFill>
                    <a:srgbClr val="002060"/>
                  </a:solidFill>
                  <a:latin typeface="Trebuchet MS" panose="020B0603020202020204" pitchFamily="34" charset="0"/>
                </a:rPr>
                <a:t>iLGAD</a:t>
              </a:r>
              <a:r>
                <a:rPr lang="es-ES" sz="1000" dirty="0">
                  <a:solidFill>
                    <a:srgbClr val="002060"/>
                  </a:solidFill>
                  <a:latin typeface="Trebuchet MS" panose="020B0603020202020204" pitchFamily="34" charset="0"/>
                </a:rPr>
                <a:t> con diseño </a:t>
              </a:r>
              <a:r>
                <a:rPr lang="es-ES" sz="1000" b="1" dirty="0">
                  <a:solidFill>
                    <a:srgbClr val="002060"/>
                  </a:solidFill>
                  <a:latin typeface="Trebuchet MS" panose="020B0603020202020204" pitchFamily="34" charset="0"/>
                </a:rPr>
                <a:t>Timepix4</a:t>
              </a:r>
            </a:p>
          </p:txBody>
        </p:sp>
        <p:pic>
          <p:nvPicPr>
            <p:cNvPr id="34" name="Picture 13">
              <a:extLst>
                <a:ext uri="{FF2B5EF4-FFF2-40B4-BE49-F238E27FC236}">
                  <a16:creationId xmlns:a16="http://schemas.microsoft.com/office/drawing/2014/main" id="{1D433A56-55B2-13C4-EE6E-76F5B9099C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44815" y="3714759"/>
              <a:ext cx="1943100" cy="1904526"/>
            </a:xfrm>
            <a:prstGeom prst="rect">
              <a:avLst/>
            </a:prstGeom>
          </p:spPr>
        </p:pic>
        <p:pic>
          <p:nvPicPr>
            <p:cNvPr id="5" name="Imagen 4" descr="Interfaz de usuario gráfica&#10;&#10;El contenido generado por IA puede ser incorrecto.">
              <a:extLst>
                <a:ext uri="{FF2B5EF4-FFF2-40B4-BE49-F238E27FC236}">
                  <a16:creationId xmlns:a16="http://schemas.microsoft.com/office/drawing/2014/main" id="{407C542F-7353-D64A-B96B-78C8B2046968}"/>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632908" y="3712527"/>
              <a:ext cx="2060270" cy="1917037"/>
            </a:xfrm>
            <a:prstGeom prst="rect">
              <a:avLst/>
            </a:prstGeom>
          </p:spPr>
        </p:pic>
      </p:grpSp>
      <p:grpSp>
        <p:nvGrpSpPr>
          <p:cNvPr id="9" name="Grupo 8">
            <a:extLst>
              <a:ext uri="{FF2B5EF4-FFF2-40B4-BE49-F238E27FC236}">
                <a16:creationId xmlns:a16="http://schemas.microsoft.com/office/drawing/2014/main" id="{34EEA957-0464-2470-99C4-4126C29CA27F}"/>
              </a:ext>
            </a:extLst>
          </p:cNvPr>
          <p:cNvGrpSpPr>
            <a:grpSpLocks noChangeAspect="1"/>
          </p:cNvGrpSpPr>
          <p:nvPr/>
        </p:nvGrpSpPr>
        <p:grpSpPr>
          <a:xfrm>
            <a:off x="202679" y="1133289"/>
            <a:ext cx="4343002" cy="2670358"/>
            <a:chOff x="202679" y="795399"/>
            <a:chExt cx="4343002" cy="2670358"/>
          </a:xfrm>
        </p:grpSpPr>
        <p:grpSp>
          <p:nvGrpSpPr>
            <p:cNvPr id="6" name="Grupo 5">
              <a:extLst>
                <a:ext uri="{FF2B5EF4-FFF2-40B4-BE49-F238E27FC236}">
                  <a16:creationId xmlns:a16="http://schemas.microsoft.com/office/drawing/2014/main" id="{34C6BF87-0A1B-6A71-1FA7-06995C99269A}"/>
                </a:ext>
              </a:extLst>
            </p:cNvPr>
            <p:cNvGrpSpPr>
              <a:grpSpLocks noChangeAspect="1"/>
            </p:cNvGrpSpPr>
            <p:nvPr/>
          </p:nvGrpSpPr>
          <p:grpSpPr>
            <a:xfrm>
              <a:off x="202679" y="802083"/>
              <a:ext cx="2224074" cy="2663674"/>
              <a:chOff x="202679" y="802083"/>
              <a:chExt cx="2224074" cy="2663674"/>
            </a:xfrm>
          </p:grpSpPr>
          <p:pic>
            <p:nvPicPr>
              <p:cNvPr id="12" name="Imagen 11" descr="Imagen que contiene Gráfico&#10;&#10;Descripción generada automáticamente">
                <a:extLst>
                  <a:ext uri="{FF2B5EF4-FFF2-40B4-BE49-F238E27FC236}">
                    <a16:creationId xmlns:a16="http://schemas.microsoft.com/office/drawing/2014/main" id="{FBCEC322-7ED6-4825-89C0-2886CDC9D655}"/>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2115" y="802083"/>
                <a:ext cx="2033911" cy="1962051"/>
              </a:xfrm>
              <a:prstGeom prst="rect">
                <a:avLst/>
              </a:prstGeom>
              <a:noFill/>
              <a:ln>
                <a:noFill/>
              </a:ln>
            </p:spPr>
          </p:pic>
          <p:sp>
            <p:nvSpPr>
              <p:cNvPr id="8" name="CuadroTexto 7">
                <a:extLst>
                  <a:ext uri="{FF2B5EF4-FFF2-40B4-BE49-F238E27FC236}">
                    <a16:creationId xmlns:a16="http://schemas.microsoft.com/office/drawing/2014/main" id="{010146D7-9764-719C-7082-1A2366056FD3}"/>
                  </a:ext>
                </a:extLst>
              </p:cNvPr>
              <p:cNvSpPr txBox="1"/>
              <p:nvPr/>
            </p:nvSpPr>
            <p:spPr>
              <a:xfrm>
                <a:off x="202679" y="2757871"/>
                <a:ext cx="2224074" cy="707886"/>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a:solidFill>
                      <a:srgbClr val="002060"/>
                    </a:solidFill>
                    <a:latin typeface="Trebuchet MS" panose="020B0603020202020204" pitchFamily="34" charset="0"/>
                  </a:rPr>
                  <a:t>3D-SS</a:t>
                </a:r>
                <a:r>
                  <a:rPr lang="es-ES" sz="1000" dirty="0">
                    <a:solidFill>
                      <a:srgbClr val="002060"/>
                    </a:solidFill>
                    <a:latin typeface="Trebuchet MS" panose="020B0603020202020204" pitchFamily="34" charset="0"/>
                  </a:rPr>
                  <a:t> sobre substratos </a:t>
                </a:r>
                <a:r>
                  <a:rPr lang="es-ES" sz="1000" dirty="0" err="1">
                    <a:solidFill>
                      <a:srgbClr val="002060"/>
                    </a:solidFill>
                    <a:latin typeface="Trebuchet MS" panose="020B0603020202020204" pitchFamily="34" charset="0"/>
                  </a:rPr>
                  <a:t>SiSi</a:t>
                </a:r>
                <a:r>
                  <a:rPr lang="es-ES" sz="1000" dirty="0">
                    <a:solidFill>
                      <a:srgbClr val="002060"/>
                    </a:solidFill>
                    <a:latin typeface="Trebuchet MS" panose="020B0603020202020204" pitchFamily="34" charset="0"/>
                  </a:rPr>
                  <a:t>. Primera generación</a:t>
                </a:r>
              </a:p>
            </p:txBody>
          </p:sp>
        </p:grpSp>
        <p:grpSp>
          <p:nvGrpSpPr>
            <p:cNvPr id="20" name="Grupo 19">
              <a:extLst>
                <a:ext uri="{FF2B5EF4-FFF2-40B4-BE49-F238E27FC236}">
                  <a16:creationId xmlns:a16="http://schemas.microsoft.com/office/drawing/2014/main" id="{B702485F-AEA8-BB70-713F-C5C6CAA79197}"/>
                </a:ext>
              </a:extLst>
            </p:cNvPr>
            <p:cNvGrpSpPr>
              <a:grpSpLocks noChangeAspect="1"/>
            </p:cNvGrpSpPr>
            <p:nvPr/>
          </p:nvGrpSpPr>
          <p:grpSpPr>
            <a:xfrm>
              <a:off x="2321607" y="795399"/>
              <a:ext cx="2224074" cy="2667542"/>
              <a:chOff x="2321607" y="795399"/>
              <a:chExt cx="2224074" cy="2667542"/>
            </a:xfrm>
          </p:grpSpPr>
          <p:pic>
            <p:nvPicPr>
              <p:cNvPr id="7" name="Imagen 6" descr="Imagen que contiene Logotipo&#10;&#10;El contenido generado por IA puede ser incorrecto.">
                <a:extLst>
                  <a:ext uri="{FF2B5EF4-FFF2-40B4-BE49-F238E27FC236}">
                    <a16:creationId xmlns:a16="http://schemas.microsoft.com/office/drawing/2014/main" id="{63BD12EA-64C7-3A5C-A10F-3184C4548CE9}"/>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413439" y="795399"/>
                <a:ext cx="2006921" cy="1968735"/>
              </a:xfrm>
              <a:prstGeom prst="rect">
                <a:avLst/>
              </a:prstGeom>
            </p:spPr>
          </p:pic>
          <p:sp>
            <p:nvSpPr>
              <p:cNvPr id="18" name="CuadroTexto 17">
                <a:extLst>
                  <a:ext uri="{FF2B5EF4-FFF2-40B4-BE49-F238E27FC236}">
                    <a16:creationId xmlns:a16="http://schemas.microsoft.com/office/drawing/2014/main" id="{74001EF6-99D0-B274-CCC0-76872C024B88}"/>
                  </a:ext>
                </a:extLst>
              </p:cNvPr>
              <p:cNvSpPr txBox="1"/>
              <p:nvPr/>
            </p:nvSpPr>
            <p:spPr>
              <a:xfrm>
                <a:off x="2321607" y="2755055"/>
                <a:ext cx="2224074" cy="707886"/>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a:solidFill>
                      <a:srgbClr val="002060"/>
                    </a:solidFill>
                    <a:latin typeface="Trebuchet MS" panose="020B0603020202020204" pitchFamily="34" charset="0"/>
                  </a:rPr>
                  <a:t>3D-SS</a:t>
                </a:r>
                <a:r>
                  <a:rPr lang="es-ES" sz="1000" dirty="0">
                    <a:solidFill>
                      <a:srgbClr val="002060"/>
                    </a:solidFill>
                    <a:latin typeface="Trebuchet MS" panose="020B0603020202020204" pitchFamily="34" charset="0"/>
                  </a:rPr>
                  <a:t> sobre substratos </a:t>
                </a:r>
                <a:r>
                  <a:rPr lang="es-ES" sz="1000" dirty="0" err="1">
                    <a:solidFill>
                      <a:srgbClr val="002060"/>
                    </a:solidFill>
                    <a:latin typeface="Trebuchet MS" panose="020B0603020202020204" pitchFamily="34" charset="0"/>
                  </a:rPr>
                  <a:t>SiSi</a:t>
                </a:r>
                <a:r>
                  <a:rPr lang="es-ES" sz="1000" dirty="0">
                    <a:solidFill>
                      <a:srgbClr val="002060"/>
                    </a:solidFill>
                    <a:latin typeface="Trebuchet MS" panose="020B0603020202020204" pitchFamily="34" charset="0"/>
                  </a:rPr>
                  <a:t>. Segunda generación, Nivel N+</a:t>
                </a:r>
              </a:p>
            </p:txBody>
          </p:sp>
        </p:grpSp>
      </p:grpSp>
    </p:spTree>
    <p:extLst>
      <p:ext uri="{BB962C8B-B14F-4D97-AF65-F5344CB8AC3E}">
        <p14:creationId xmlns:p14="http://schemas.microsoft.com/office/powerpoint/2010/main" val="7880399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esemi.org/wp-content/uploads/2022/03/imasenic-fabless-1024x947.png">
            <a:extLst>
              <a:ext uri="{FF2B5EF4-FFF2-40B4-BE49-F238E27FC236}">
                <a16:creationId xmlns:a16="http://schemas.microsoft.com/office/drawing/2014/main" id="{44AC1B7F-CAC2-43AE-9661-7C0944EF4E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419" y="4840625"/>
            <a:ext cx="1229637" cy="1137236"/>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D954FA21-B32E-4B12-8817-8576F2E884E9}"/>
              </a:ext>
            </a:extLst>
          </p:cNvPr>
          <p:cNvSpPr>
            <a:spLocks noGrp="1"/>
          </p:cNvSpPr>
          <p:nvPr>
            <p:ph type="title"/>
          </p:nvPr>
        </p:nvSpPr>
        <p:spPr>
          <a:xfrm>
            <a:off x="122766" y="115234"/>
            <a:ext cx="8853554" cy="639763"/>
          </a:xfrm>
        </p:spPr>
        <p:txBody>
          <a:bodyPr/>
          <a:lstStyle/>
          <a:p>
            <a:r>
              <a:rPr lang="en-US" dirty="0"/>
              <a:t>Current Detector development @ IMB-CNM</a:t>
            </a:r>
          </a:p>
        </p:txBody>
      </p:sp>
      <p:sp>
        <p:nvSpPr>
          <p:cNvPr id="2" name="CuadroTexto 1">
            <a:extLst>
              <a:ext uri="{FF2B5EF4-FFF2-40B4-BE49-F238E27FC236}">
                <a16:creationId xmlns:a16="http://schemas.microsoft.com/office/drawing/2014/main" id="{B83F481A-8FF4-4C69-B754-76B3D773C5C9}"/>
              </a:ext>
            </a:extLst>
          </p:cNvPr>
          <p:cNvSpPr txBox="1"/>
          <p:nvPr/>
        </p:nvSpPr>
        <p:spPr>
          <a:xfrm>
            <a:off x="215744" y="1006456"/>
            <a:ext cx="5472608" cy="286232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3D timing for future tracking. Atlas and CMS timing layers </a:t>
            </a:r>
            <a:r>
              <a:rPr lang="es-ES" b="1" dirty="0">
                <a:latin typeface="Arial" panose="020B0604020202020204" pitchFamily="34" charset="0"/>
                <a:cs typeface="Arial" panose="020B0604020202020204" pitchFamily="34" charset="0"/>
              </a:rPr>
              <a:t>:</a:t>
            </a:r>
          </a:p>
          <a:p>
            <a:pPr marL="177800" indent="-177800">
              <a:buSzPct val="125000"/>
              <a:buFont typeface="Arial" panose="020B0604020202020204" pitchFamily="34" charset="0"/>
              <a:buChar char="•"/>
            </a:pPr>
            <a:r>
              <a:rPr lang="en-GB" dirty="0">
                <a:latin typeface="Arial" panose="020B0604020202020204" pitchFamily="34" charset="0"/>
                <a:cs typeface="Arial" panose="020B0604020202020204" pitchFamily="34" charset="0"/>
              </a:rPr>
              <a:t>3D Technology stabilization (100mm </a:t>
            </a:r>
            <a:r>
              <a:rPr lang="en-GB" dirty="0">
                <a:latin typeface="Arial" panose="020B0604020202020204" pitchFamily="34" charset="0"/>
                <a:cs typeface="Arial" panose="020B0604020202020204" pitchFamily="34" charset="0"/>
                <a:sym typeface="Wingdings" panose="05000000000000000000" pitchFamily="2" charset="2"/>
              </a:rPr>
              <a:t></a:t>
            </a:r>
            <a:r>
              <a:rPr lang="en-GB" dirty="0">
                <a:latin typeface="Arial" panose="020B0604020202020204" pitchFamily="34" charset="0"/>
                <a:cs typeface="Arial" panose="020B0604020202020204" pitchFamily="34" charset="0"/>
              </a:rPr>
              <a:t> 150mm)</a:t>
            </a:r>
          </a:p>
          <a:p>
            <a:pPr marL="177800" indent="-177800">
              <a:buSzPct val="125000"/>
              <a:buFont typeface="Arial" panose="020B0604020202020204" pitchFamily="34" charset="0"/>
              <a:buChar char="•"/>
            </a:pPr>
            <a:r>
              <a:rPr lang="en-GB" dirty="0">
                <a:latin typeface="Arial" panose="020B0604020202020204" pitchFamily="34" charset="0"/>
                <a:cs typeface="Arial" panose="020B0604020202020204" pitchFamily="34" charset="0"/>
              </a:rPr>
              <a:t>Devices for extremely harsh environments</a:t>
            </a:r>
            <a:r>
              <a:rPr lang="en-US" dirty="0">
                <a:latin typeface="Arial" panose="020B0604020202020204" pitchFamily="34" charset="0"/>
                <a:cs typeface="Arial" panose="020B0604020202020204" pitchFamily="34" charset="0"/>
              </a:rPr>
              <a:t> (&gt;2×10</a:t>
            </a:r>
            <a:r>
              <a:rPr lang="en-US" baseline="30000" dirty="0">
                <a:latin typeface="Arial" panose="020B0604020202020204" pitchFamily="34" charset="0"/>
                <a:cs typeface="Arial" panose="020B0604020202020204" pitchFamily="34" charset="0"/>
              </a:rPr>
              <a:t>15</a:t>
            </a:r>
            <a:r>
              <a:rPr lang="en-US" dirty="0">
                <a:latin typeface="Arial" panose="020B0604020202020204" pitchFamily="34" charset="0"/>
                <a:cs typeface="Arial" panose="020B0604020202020204" pitchFamily="34" charset="0"/>
              </a:rPr>
              <a:t> n/cm</a:t>
            </a:r>
            <a:r>
              <a:rPr lang="en-US" baseline="30000" dirty="0">
                <a:latin typeface="Arial" panose="020B0604020202020204" pitchFamily="34" charset="0"/>
                <a:cs typeface="Arial" panose="020B0604020202020204" pitchFamily="34" charset="0"/>
              </a:rPr>
              <a:t>2</a:t>
            </a:r>
            <a:r>
              <a:rPr lang="es-ES"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a:t>
            </a:r>
          </a:p>
          <a:p>
            <a:pPr marL="800100" lvl="1" indent="-342900">
              <a:buSzPct val="100000"/>
              <a:buFont typeface="Arial" panose="020B0604020202020204" pitchFamily="34" charset="0"/>
              <a:buChar char="•"/>
            </a:pPr>
            <a:r>
              <a:rPr lang="en-GB" dirty="0">
                <a:latin typeface="Arial" panose="020B0604020202020204" pitchFamily="34" charset="0"/>
                <a:cs typeface="Arial" panose="020B0604020202020204" pitchFamily="34" charset="0"/>
              </a:rPr>
              <a:t>Silicon 3D timing devices</a:t>
            </a:r>
          </a:p>
          <a:p>
            <a:pPr marL="800100" lvl="1" indent="-342900">
              <a:buSzPct val="100000"/>
              <a:buFont typeface="Arial" panose="020B0604020202020204" pitchFamily="34" charset="0"/>
              <a:buChar char="•"/>
            </a:pPr>
            <a:r>
              <a:rPr lang="en-GB" dirty="0">
                <a:latin typeface="Arial" panose="020B0604020202020204" pitchFamily="34" charset="0"/>
                <a:cs typeface="Arial" panose="020B0604020202020204" pitchFamily="34" charset="0"/>
              </a:rPr>
              <a:t>Future timing layers based on 3D technology</a:t>
            </a:r>
          </a:p>
          <a:p>
            <a:pPr marL="342900" indent="-342900">
              <a:buSzPct val="100000"/>
              <a:buFont typeface="Arial" panose="020B0604020202020204" pitchFamily="34" charset="0"/>
              <a:buChar char="•"/>
            </a:pPr>
            <a:endParaRPr lang="es-ES" dirty="0"/>
          </a:p>
          <a:p>
            <a:endParaRPr lang="es-ES" dirty="0"/>
          </a:p>
        </p:txBody>
      </p:sp>
      <p:sp>
        <p:nvSpPr>
          <p:cNvPr id="6" name="CuadroTexto 5">
            <a:extLst>
              <a:ext uri="{FF2B5EF4-FFF2-40B4-BE49-F238E27FC236}">
                <a16:creationId xmlns:a16="http://schemas.microsoft.com/office/drawing/2014/main" id="{23BEEA90-789A-4122-BCF9-4E5939E99D74}"/>
              </a:ext>
            </a:extLst>
          </p:cNvPr>
          <p:cNvSpPr txBox="1"/>
          <p:nvPr/>
        </p:nvSpPr>
        <p:spPr>
          <a:xfrm>
            <a:off x="263352" y="4897386"/>
            <a:ext cx="5592224" cy="1754326"/>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SiC</a:t>
            </a:r>
            <a:r>
              <a:rPr lang="en-US" b="1" dirty="0">
                <a:latin typeface="Arial" panose="020B0604020202020204" pitchFamily="34" charset="0"/>
                <a:cs typeface="Arial" panose="020B0604020202020204" pitchFamily="34" charset="0"/>
              </a:rPr>
              <a:t> detectors for Particle Physics and Nuclear Physics (IEM-CSIC):</a:t>
            </a:r>
          </a:p>
          <a:p>
            <a:pPr marL="177800" indent="-177800">
              <a:buSzPct val="125000"/>
              <a:buFont typeface="Arial" panose="020B0604020202020204" pitchFamily="34" charset="0"/>
              <a:buChar char="•"/>
            </a:pPr>
            <a:r>
              <a:rPr lang="en-GB" dirty="0">
                <a:latin typeface="Arial" panose="020B0604020202020204" pitchFamily="34" charset="0"/>
                <a:cs typeface="Arial" panose="020B0604020202020204" pitchFamily="34" charset="0"/>
              </a:rPr>
              <a:t>Devices for extremely harsh environments: </a:t>
            </a:r>
          </a:p>
          <a:p>
            <a:pPr marL="742950" lvl="2" indent="-285750">
              <a:buSzPct val="100000"/>
              <a:buFont typeface="Courier New" panose="02070309020205020404" pitchFamily="49" charset="0"/>
              <a:buChar char="o"/>
            </a:pPr>
            <a:r>
              <a:rPr lang="en-GB" dirty="0">
                <a:latin typeface="Arial" panose="020B0604020202020204" pitchFamily="34" charset="0"/>
                <a:cs typeface="Arial" panose="020B0604020202020204" pitchFamily="34" charset="0"/>
              </a:rPr>
              <a:t>Silicon Carbide (</a:t>
            </a:r>
            <a:r>
              <a:rPr lang="en-GB" dirty="0" err="1">
                <a:latin typeface="Arial" panose="020B0604020202020204" pitchFamily="34" charset="0"/>
                <a:cs typeface="Arial" panose="020B0604020202020204" pitchFamily="34" charset="0"/>
              </a:rPr>
              <a:t>SiC</a:t>
            </a:r>
            <a:r>
              <a:rPr lang="en-GB" dirty="0">
                <a:latin typeface="Arial" panose="020B0604020202020204" pitchFamily="34" charset="0"/>
                <a:cs typeface="Arial" panose="020B0604020202020204" pitchFamily="34" charset="0"/>
              </a:rPr>
              <a:t>) based devices </a:t>
            </a:r>
          </a:p>
          <a:p>
            <a:pPr marL="177800" indent="-177800">
              <a:buSzPct val="125000"/>
              <a:buFont typeface="Arial" panose="020B0604020202020204" pitchFamily="34" charset="0"/>
              <a:buChar char="•"/>
            </a:pPr>
            <a:r>
              <a:rPr lang="en-US" dirty="0" err="1">
                <a:latin typeface="Arial" panose="020B0604020202020204" pitchFamily="34" charset="0"/>
                <a:cs typeface="Arial" panose="020B0604020202020204" pitchFamily="34" charset="0"/>
              </a:rPr>
              <a:t>SiC</a:t>
            </a:r>
            <a:r>
              <a:rPr lang="en-US" dirty="0">
                <a:latin typeface="Arial" panose="020B0604020202020204" pitchFamily="34" charset="0"/>
                <a:cs typeface="Arial" panose="020B0604020202020204" pitchFamily="34" charset="0"/>
              </a:rPr>
              <a:t> diodes for X-ray detection and Beam monitoring</a:t>
            </a:r>
            <a:endParaRPr lang="es-ES"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DA089BA8-6A75-4EAF-B028-80052AC6BAE0}"/>
              </a:ext>
            </a:extLst>
          </p:cNvPr>
          <p:cNvSpPr txBox="1"/>
          <p:nvPr/>
        </p:nvSpPr>
        <p:spPr>
          <a:xfrm>
            <a:off x="5681523" y="5516196"/>
            <a:ext cx="6336704"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CMOS imaging sensor simulation (</a:t>
            </a:r>
            <a:r>
              <a:rPr lang="en-US" b="1" dirty="0" err="1">
                <a:latin typeface="Arial" panose="020B0604020202020204" pitchFamily="34" charset="0"/>
                <a:cs typeface="Arial" panose="020B0604020202020204" pitchFamily="34" charset="0"/>
              </a:rPr>
              <a:t>Imasenic</a:t>
            </a:r>
            <a:r>
              <a:rPr lang="en-US" b="1" dirty="0">
                <a:latin typeface="Arial" panose="020B0604020202020204" pitchFamily="34" charset="0"/>
                <a:cs typeface="Arial" panose="020B0604020202020204" pitchFamily="34" charset="0"/>
              </a:rPr>
              <a:t> and DRD3):</a:t>
            </a:r>
          </a:p>
          <a:p>
            <a:pPr marL="285750" indent="-285750">
              <a:buSzPct val="125000"/>
              <a:buFont typeface="Arial" panose="020B0604020202020204" pitchFamily="34" charset="0"/>
              <a:buChar char="•"/>
            </a:pPr>
            <a:r>
              <a:rPr lang="en-US" dirty="0">
                <a:latin typeface="Arial" panose="020B0604020202020204" pitchFamily="34" charset="0"/>
                <a:cs typeface="Arial" panose="020B0604020202020204" pitchFamily="34" charset="0"/>
              </a:rPr>
              <a:t>Development of a simulation framework for the production of HV-CMOS detectors</a:t>
            </a:r>
          </a:p>
        </p:txBody>
      </p:sp>
      <p:sp>
        <p:nvSpPr>
          <p:cNvPr id="8" name="CuadroTexto 7">
            <a:extLst>
              <a:ext uri="{FF2B5EF4-FFF2-40B4-BE49-F238E27FC236}">
                <a16:creationId xmlns:a16="http://schemas.microsoft.com/office/drawing/2014/main" id="{C8108467-7E62-46CC-9E91-8F49BA611E31}"/>
              </a:ext>
            </a:extLst>
          </p:cNvPr>
          <p:cNvSpPr txBox="1"/>
          <p:nvPr/>
        </p:nvSpPr>
        <p:spPr>
          <a:xfrm>
            <a:off x="5688352" y="926718"/>
            <a:ext cx="6456320" cy="230832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LGAD timing for timing and tracking applications </a:t>
            </a:r>
            <a:r>
              <a:rPr lang="es-ES" b="1" dirty="0">
                <a:latin typeface="Arial" panose="020B0604020202020204" pitchFamily="34" charset="0"/>
                <a:cs typeface="Arial" panose="020B0604020202020204" pitchFamily="34" charset="0"/>
              </a:rPr>
              <a:t>:</a:t>
            </a:r>
          </a:p>
          <a:p>
            <a:pPr marL="177800" indent="-177800">
              <a:buSzPct val="125000"/>
              <a:buFont typeface="Arial" panose="020B0604020202020204" pitchFamily="34" charset="0"/>
              <a:buChar char="•"/>
            </a:pPr>
            <a:r>
              <a:rPr lang="en-GB" dirty="0">
                <a:latin typeface="Arial" panose="020B0604020202020204" pitchFamily="34" charset="0"/>
                <a:cs typeface="Arial" panose="020B0604020202020204" pitchFamily="34" charset="0"/>
              </a:rPr>
              <a:t>Inverse  LGADs and Trenched </a:t>
            </a:r>
            <a:r>
              <a:rPr lang="en-GB" dirty="0" err="1">
                <a:latin typeface="Arial" panose="020B0604020202020204" pitchFamily="34" charset="0"/>
                <a:cs typeface="Arial" panose="020B0604020202020204" pitchFamily="34" charset="0"/>
              </a:rPr>
              <a:t>iLGADs</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sym typeface="Wingdings" panose="05000000000000000000" pitchFamily="2" charset="2"/>
              </a:rPr>
              <a:t></a:t>
            </a:r>
            <a:r>
              <a:rPr lang="en-GB" dirty="0">
                <a:latin typeface="Arial" panose="020B0604020202020204" pitchFamily="34" charset="0"/>
                <a:cs typeface="Arial" panose="020B0604020202020204" pitchFamily="34" charset="0"/>
              </a:rPr>
              <a:t> 100% fill factor while maintaining precise tracking and timing information</a:t>
            </a:r>
          </a:p>
          <a:p>
            <a:pPr marL="177800" indent="-177800">
              <a:buSzPct val="125000"/>
              <a:buFont typeface="Arial" panose="020B0604020202020204" pitchFamily="34" charset="0"/>
              <a:buChar char="•"/>
            </a:pPr>
            <a:r>
              <a:rPr lang="en-GB" dirty="0">
                <a:latin typeface="Arial" panose="020B0604020202020204" pitchFamily="34" charset="0"/>
                <a:cs typeface="Arial" panose="020B0604020202020204" pitchFamily="34" charset="0"/>
              </a:rPr>
              <a:t>Deep Junction LGADs </a:t>
            </a:r>
          </a:p>
          <a:p>
            <a:pPr marL="742950" lvl="2" indent="-285750">
              <a:buSzPct val="100000"/>
              <a:buFont typeface="Courier New" panose="02070309020205020404" pitchFamily="49" charset="0"/>
              <a:buChar char="o"/>
            </a:pPr>
            <a:r>
              <a:rPr lang="en-GB" dirty="0">
                <a:latin typeface="Arial" panose="020B0604020202020204" pitchFamily="34" charset="0"/>
                <a:cs typeface="Arial" panose="020B0604020202020204" pitchFamily="34" charset="0"/>
              </a:rPr>
              <a:t>More radiation hard </a:t>
            </a:r>
            <a:r>
              <a:rPr lang="en-US" dirty="0">
                <a:latin typeface="Arial" panose="020B0604020202020204" pitchFamily="34" charset="0"/>
                <a:cs typeface="Arial" panose="020B0604020202020204" pitchFamily="34" charset="0"/>
              </a:rPr>
              <a:t>(&lt;2×1015 n/cm2)</a:t>
            </a:r>
            <a:endParaRPr lang="en-GB" dirty="0">
              <a:latin typeface="Arial" panose="020B0604020202020204" pitchFamily="34" charset="0"/>
              <a:cs typeface="Arial" panose="020B0604020202020204" pitchFamily="34" charset="0"/>
            </a:endParaRPr>
          </a:p>
          <a:p>
            <a:pPr marL="177800" indent="-177800">
              <a:buSzPct val="125000"/>
              <a:buFont typeface="Arial" panose="020B0604020202020204" pitchFamily="34" charset="0"/>
              <a:buChar char="•"/>
            </a:pPr>
            <a:r>
              <a:rPr lang="en-GB" dirty="0">
                <a:latin typeface="Arial" panose="020B0604020202020204" pitchFamily="34" charset="0"/>
                <a:cs typeface="Arial" panose="020B0604020202020204" pitchFamily="34" charset="0"/>
              </a:rPr>
              <a:t>Technology Stabilization, increasing yield in 150mm wafers and large sensors</a:t>
            </a:r>
          </a:p>
          <a:p>
            <a:pPr marL="177800" indent="-177800">
              <a:buSzPct val="125000"/>
              <a:buFont typeface="Arial" panose="020B0604020202020204" pitchFamily="34" charset="0"/>
              <a:buChar char="•"/>
            </a:pPr>
            <a:r>
              <a:rPr lang="en-GB" dirty="0">
                <a:latin typeface="Arial" panose="020B0604020202020204" pitchFamily="34" charset="0"/>
                <a:cs typeface="Arial" panose="020B0604020202020204" pitchFamily="34" charset="0"/>
              </a:rPr>
              <a:t>N-type LGAD development for DUV and soft X-ray detection</a:t>
            </a:r>
          </a:p>
        </p:txBody>
      </p:sp>
      <p:pic>
        <p:nvPicPr>
          <p:cNvPr id="9" name="Imagen 8">
            <a:extLst>
              <a:ext uri="{FF2B5EF4-FFF2-40B4-BE49-F238E27FC236}">
                <a16:creationId xmlns:a16="http://schemas.microsoft.com/office/drawing/2014/main" id="{7EF0933C-CFDF-4C8E-B06F-9B315C1D4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630" y="3361949"/>
            <a:ext cx="3294951" cy="1507211"/>
          </a:xfrm>
          <a:prstGeom prst="rect">
            <a:avLst/>
          </a:prstGeom>
        </p:spPr>
      </p:pic>
      <p:pic>
        <p:nvPicPr>
          <p:cNvPr id="4" name="Imagen 3">
            <a:extLst>
              <a:ext uri="{FF2B5EF4-FFF2-40B4-BE49-F238E27FC236}">
                <a16:creationId xmlns:a16="http://schemas.microsoft.com/office/drawing/2014/main" id="{CDB74A87-5DFC-4872-B131-96996BF76EAD}"/>
              </a:ext>
            </a:extLst>
          </p:cNvPr>
          <p:cNvPicPr>
            <a:picLocks noChangeAspect="1"/>
          </p:cNvPicPr>
          <p:nvPr/>
        </p:nvPicPr>
        <p:blipFill>
          <a:blip r:embed="rId4"/>
          <a:stretch>
            <a:fillRect/>
          </a:stretch>
        </p:blipFill>
        <p:spPr>
          <a:xfrm>
            <a:off x="6553155" y="3329733"/>
            <a:ext cx="4075040" cy="1974277"/>
          </a:xfrm>
          <a:prstGeom prst="rect">
            <a:avLst/>
          </a:prstGeom>
        </p:spPr>
      </p:pic>
      <p:pic>
        <p:nvPicPr>
          <p:cNvPr id="11" name="Imagen 10">
            <a:extLst>
              <a:ext uri="{FF2B5EF4-FFF2-40B4-BE49-F238E27FC236}">
                <a16:creationId xmlns:a16="http://schemas.microsoft.com/office/drawing/2014/main" id="{307ADE8D-87DE-4C8A-9E6D-C4254A0251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3712" y="3268964"/>
            <a:ext cx="1998378" cy="1507211"/>
          </a:xfrm>
          <a:prstGeom prst="rect">
            <a:avLst/>
          </a:prstGeom>
        </p:spPr>
      </p:pic>
    </p:spTree>
    <p:extLst>
      <p:ext uri="{BB962C8B-B14F-4D97-AF65-F5344CB8AC3E}">
        <p14:creationId xmlns:p14="http://schemas.microsoft.com/office/powerpoint/2010/main" val="391027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07E9E32-A336-4265-87E2-DAC909F09E32}"/>
              </a:ext>
            </a:extLst>
          </p:cNvPr>
          <p:cNvSpPr>
            <a:spLocks noGrp="1"/>
          </p:cNvSpPr>
          <p:nvPr>
            <p:ph type="title"/>
          </p:nvPr>
        </p:nvSpPr>
        <p:spPr>
          <a:xfrm>
            <a:off x="122766" y="115234"/>
            <a:ext cx="8133474" cy="639763"/>
          </a:xfrm>
        </p:spPr>
        <p:txBody>
          <a:bodyPr/>
          <a:lstStyle/>
          <a:p>
            <a:r>
              <a:rPr lang="en-GB" dirty="0"/>
              <a:t>APECS Pilot Line @ IMB-CNM</a:t>
            </a:r>
            <a:endParaRPr lang="es-ES" dirty="0"/>
          </a:p>
        </p:txBody>
      </p:sp>
      <p:sp>
        <p:nvSpPr>
          <p:cNvPr id="4" name="Textfeld 11">
            <a:extLst>
              <a:ext uri="{FF2B5EF4-FFF2-40B4-BE49-F238E27FC236}">
                <a16:creationId xmlns:a16="http://schemas.microsoft.com/office/drawing/2014/main" id="{98C80116-F74E-4C0B-A99E-F666595EA5C8}"/>
              </a:ext>
            </a:extLst>
          </p:cNvPr>
          <p:cNvSpPr txBox="1"/>
          <p:nvPr/>
        </p:nvSpPr>
        <p:spPr>
          <a:xfrm>
            <a:off x="2529736" y="3809550"/>
            <a:ext cx="545534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Frutiger LT Com 45 Light"/>
                <a:ea typeface="+mn-ea"/>
                <a:cs typeface="+mn-cs"/>
              </a:rPr>
              <a:t>Integration of embedded microchannels with RDL in silicon interposers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Frutiger LT Com 45 Light"/>
                <a:ea typeface="+mn-ea"/>
                <a:cs typeface="+mn-cs"/>
              </a:rPr>
              <a:t>Cooling microchannel fabrication in sensors or ASICs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Frutiger LT Com 45 Light"/>
                <a:ea typeface="+mn-ea"/>
                <a:cs typeface="+mn-cs"/>
              </a:rPr>
              <a:t>Qualification of cooling concept</a:t>
            </a:r>
          </a:p>
        </p:txBody>
      </p:sp>
      <p:pic>
        <p:nvPicPr>
          <p:cNvPr id="6" name="Picture 2" descr="\\Izmfiler2\marketing\B Bilder-Filme\Logos\IZM\neu\FH_IZM_Logo_60mm_P334_pf.gif">
            <a:extLst>
              <a:ext uri="{FF2B5EF4-FFF2-40B4-BE49-F238E27FC236}">
                <a16:creationId xmlns:a16="http://schemas.microsoft.com/office/drawing/2014/main" id="{CCE36C40-9273-46D1-A6AD-7618B67ABC91}"/>
              </a:ext>
            </a:extLst>
          </p:cNvPr>
          <p:cNvPicPr>
            <a:picLocks noChangeAspect="1" noChangeArrowheads="1"/>
          </p:cNvPicPr>
          <p:nvPr/>
        </p:nvPicPr>
        <p:blipFill>
          <a:blip r:embed="rId2" cstate="print"/>
          <a:srcRect/>
          <a:stretch>
            <a:fillRect/>
          </a:stretch>
        </p:blipFill>
        <p:spPr bwMode="auto">
          <a:xfrm>
            <a:off x="354519" y="4993528"/>
            <a:ext cx="2056802" cy="561155"/>
          </a:xfrm>
          <a:prstGeom prst="rect">
            <a:avLst/>
          </a:prstGeom>
          <a:noFill/>
          <a:ln w="9525">
            <a:noFill/>
            <a:miter lim="800000"/>
            <a:headEnd/>
            <a:tailEnd/>
          </a:ln>
        </p:spPr>
      </p:pic>
      <p:sp>
        <p:nvSpPr>
          <p:cNvPr id="7" name="Textfeld 13">
            <a:extLst>
              <a:ext uri="{FF2B5EF4-FFF2-40B4-BE49-F238E27FC236}">
                <a16:creationId xmlns:a16="http://schemas.microsoft.com/office/drawing/2014/main" id="{5796FA6E-13B4-4934-8668-AF5127BD7992}"/>
              </a:ext>
            </a:extLst>
          </p:cNvPr>
          <p:cNvSpPr txBox="1"/>
          <p:nvPr/>
        </p:nvSpPr>
        <p:spPr>
          <a:xfrm>
            <a:off x="2523389" y="4977963"/>
            <a:ext cx="6214686"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Frutiger LT Com 45 Light"/>
                <a:ea typeface="+mn-ea"/>
                <a:cs typeface="+mn-cs"/>
              </a:rPr>
              <a:t>ASIC thermo-test chip fabrication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Frutiger LT Com 45 Light"/>
                <a:ea typeface="+mn-ea"/>
                <a:cs typeface="+mn-cs"/>
              </a:rPr>
              <a:t>IO pitch reduction for hybrid assemblies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Frutiger LT Com 45 Light"/>
                <a:ea typeface="+mn-ea"/>
                <a:cs typeface="+mn-cs"/>
              </a:rPr>
              <a:t>Heterogeneous integration</a:t>
            </a:r>
          </a:p>
        </p:txBody>
      </p:sp>
      <p:sp>
        <p:nvSpPr>
          <p:cNvPr id="8" name="Textfeld 14">
            <a:extLst>
              <a:ext uri="{FF2B5EF4-FFF2-40B4-BE49-F238E27FC236}">
                <a16:creationId xmlns:a16="http://schemas.microsoft.com/office/drawing/2014/main" id="{E43E3406-B4CD-401D-A78C-03036F225809}"/>
              </a:ext>
            </a:extLst>
          </p:cNvPr>
          <p:cNvSpPr txBox="1"/>
          <p:nvPr/>
        </p:nvSpPr>
        <p:spPr>
          <a:xfrm>
            <a:off x="9635412" y="3702264"/>
            <a:ext cx="22236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Frutiger LT Com 45 Light"/>
                <a:ea typeface="+mn-ea"/>
                <a:cs typeface="+mn-cs"/>
              </a:rPr>
              <a:t>Miguel Ullán (IMB-CNM, CSIC)</a:t>
            </a:r>
          </a:p>
        </p:txBody>
      </p:sp>
      <p:grpSp>
        <p:nvGrpSpPr>
          <p:cNvPr id="9" name="Gruppieren 17">
            <a:extLst>
              <a:ext uri="{FF2B5EF4-FFF2-40B4-BE49-F238E27FC236}">
                <a16:creationId xmlns:a16="http://schemas.microsoft.com/office/drawing/2014/main" id="{9A33C20B-A839-4985-9CBD-9DAADFC57B7D}"/>
              </a:ext>
            </a:extLst>
          </p:cNvPr>
          <p:cNvGrpSpPr/>
          <p:nvPr/>
        </p:nvGrpSpPr>
        <p:grpSpPr>
          <a:xfrm>
            <a:off x="7841719" y="4780024"/>
            <a:ext cx="3840745" cy="1777162"/>
            <a:chOff x="8314347" y="569686"/>
            <a:chExt cx="3841244" cy="1777394"/>
          </a:xfrm>
        </p:grpSpPr>
        <p:pic>
          <p:nvPicPr>
            <p:cNvPr id="10" name="Grafik 20">
              <a:extLst>
                <a:ext uri="{FF2B5EF4-FFF2-40B4-BE49-F238E27FC236}">
                  <a16:creationId xmlns:a16="http://schemas.microsoft.com/office/drawing/2014/main" id="{65FA8E69-CB55-469C-8B44-051D54EE51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4347" y="1030274"/>
              <a:ext cx="1740423" cy="1316806"/>
            </a:xfrm>
            <a:prstGeom prst="rect">
              <a:avLst/>
            </a:prstGeom>
          </p:spPr>
        </p:pic>
        <p:sp>
          <p:nvSpPr>
            <p:cNvPr id="11" name="Textfeld 21">
              <a:extLst>
                <a:ext uri="{FF2B5EF4-FFF2-40B4-BE49-F238E27FC236}">
                  <a16:creationId xmlns:a16="http://schemas.microsoft.com/office/drawing/2014/main" id="{86DB760A-D0C1-4D65-87B5-0968A8CD0D74}"/>
                </a:ext>
              </a:extLst>
            </p:cNvPr>
            <p:cNvSpPr txBox="1"/>
            <p:nvPr/>
          </p:nvSpPr>
          <p:spPr>
            <a:xfrm>
              <a:off x="10096170" y="1196558"/>
              <a:ext cx="2059421" cy="707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179C7D"/>
                  </a:solidFill>
                  <a:effectLst/>
                  <a:uLnTx/>
                  <a:uFillTx/>
                  <a:latin typeface="Frutiger LT Com 45 Light"/>
                  <a:ea typeface="+mn-ea"/>
                  <a:cs typeface="+mn-cs"/>
                </a:rPr>
                <a:t>4µm pitch Au pillars</a:t>
              </a:r>
            </a:p>
          </p:txBody>
        </p:sp>
        <p:sp>
          <p:nvSpPr>
            <p:cNvPr id="12" name="Textfeld 23">
              <a:extLst>
                <a:ext uri="{FF2B5EF4-FFF2-40B4-BE49-F238E27FC236}">
                  <a16:creationId xmlns:a16="http://schemas.microsoft.com/office/drawing/2014/main" id="{75B3721C-D47E-4E47-A92D-D5D21F4ED7C9}"/>
                </a:ext>
              </a:extLst>
            </p:cNvPr>
            <p:cNvSpPr txBox="1"/>
            <p:nvPr/>
          </p:nvSpPr>
          <p:spPr>
            <a:xfrm>
              <a:off x="8314349" y="569686"/>
              <a:ext cx="3563642" cy="369108"/>
            </a:xfrm>
            <a:prstGeom prst="rect">
              <a:avLst/>
            </a:prstGeom>
            <a:solidFill>
              <a:srgbClr val="005B7F"/>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799"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799" b="1" i="0" u="none" strike="noStrike" kern="1200" cap="none" spc="0" normalizeH="0" baseline="0" noProof="0">
                  <a:ln>
                    <a:noFill/>
                  </a:ln>
                  <a:solidFill>
                    <a:prstClr val="white"/>
                  </a:solidFill>
                  <a:effectLst/>
                  <a:uLnTx/>
                  <a:uFillTx/>
                  <a:latin typeface="Frutiger LT Com 45 Light"/>
                  <a:ea typeface="+mn-ea"/>
                  <a:cs typeface="+mn-cs"/>
                </a:rPr>
                <a:t>Sub-10µ-</a:t>
              </a:r>
              <a:r>
                <a:rPr kumimoji="0" lang="de-DE" sz="1799" b="1" i="0" u="none" strike="noStrike" kern="1200" cap="none" spc="0" normalizeH="0" baseline="0" noProof="0" err="1">
                  <a:ln>
                    <a:noFill/>
                  </a:ln>
                  <a:solidFill>
                    <a:prstClr val="white"/>
                  </a:solidFill>
                  <a:effectLst/>
                  <a:uLnTx/>
                  <a:uFillTx/>
                  <a:latin typeface="Frutiger LT Com 45 Light"/>
                  <a:ea typeface="+mn-ea"/>
                  <a:cs typeface="+mn-cs"/>
                </a:rPr>
                <a:t>pitch</a:t>
              </a:r>
              <a:endParaRPr kumimoji="0" lang="de-DE" sz="1799" b="1" i="0" u="none" strike="noStrike" kern="1200" cap="none" spc="0" normalizeH="0" baseline="0" noProof="0">
                <a:ln>
                  <a:noFill/>
                </a:ln>
                <a:solidFill>
                  <a:prstClr val="white"/>
                </a:solidFill>
                <a:effectLst/>
                <a:uLnTx/>
                <a:uFillTx/>
                <a:latin typeface="Frutiger LT Com 45 Light"/>
                <a:ea typeface="+mn-ea"/>
                <a:cs typeface="+mn-cs"/>
              </a:endParaRPr>
            </a:p>
          </p:txBody>
        </p:sp>
      </p:grpSp>
      <p:sp>
        <p:nvSpPr>
          <p:cNvPr id="13" name="Rechteck 25">
            <a:extLst>
              <a:ext uri="{FF2B5EF4-FFF2-40B4-BE49-F238E27FC236}">
                <a16:creationId xmlns:a16="http://schemas.microsoft.com/office/drawing/2014/main" id="{F1322C90-FF25-459F-939A-C0A7B9EA89CB}"/>
              </a:ext>
            </a:extLst>
          </p:cNvPr>
          <p:cNvSpPr/>
          <p:nvPr/>
        </p:nvSpPr>
        <p:spPr bwMode="auto">
          <a:xfrm>
            <a:off x="7763045" y="4759377"/>
            <a:ext cx="3960813" cy="1851625"/>
          </a:xfrm>
          <a:prstGeom prst="rect">
            <a:avLst/>
          </a:prstGeom>
          <a:noFill/>
          <a:ln w="19050">
            <a:solidFill>
              <a:schemeClr val="accent3"/>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rutiger LT Com 45 Light"/>
              <a:ea typeface="+mn-ea"/>
              <a:cs typeface="+mn-cs"/>
            </a:endParaRPr>
          </a:p>
        </p:txBody>
      </p:sp>
      <p:sp>
        <p:nvSpPr>
          <p:cNvPr id="14" name="Textfeld 26">
            <a:extLst>
              <a:ext uri="{FF2B5EF4-FFF2-40B4-BE49-F238E27FC236}">
                <a16:creationId xmlns:a16="http://schemas.microsoft.com/office/drawing/2014/main" id="{410F3C34-CA9B-4A89-9418-512F3017249B}"/>
              </a:ext>
            </a:extLst>
          </p:cNvPr>
          <p:cNvSpPr txBox="1"/>
          <p:nvPr/>
        </p:nvSpPr>
        <p:spPr>
          <a:xfrm>
            <a:off x="8256240" y="4101173"/>
            <a:ext cx="32585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srgbClr val="179C7D"/>
                </a:solidFill>
                <a:effectLst/>
                <a:uLnTx/>
                <a:uFillTx/>
                <a:latin typeface="Frutiger LT Com 45 Light"/>
                <a:ea typeface="+mn-ea"/>
                <a:cs typeface="+mn-cs"/>
              </a:rPr>
              <a:t>Focus IZM: IO pitch reduction for hybrid assemblies</a:t>
            </a:r>
          </a:p>
        </p:txBody>
      </p:sp>
      <p:sp>
        <p:nvSpPr>
          <p:cNvPr id="15" name="Pfeil: nach rechts 27">
            <a:extLst>
              <a:ext uri="{FF2B5EF4-FFF2-40B4-BE49-F238E27FC236}">
                <a16:creationId xmlns:a16="http://schemas.microsoft.com/office/drawing/2014/main" id="{78B8E3C7-7F9C-4EED-BEB8-FF783FFC36FA}"/>
              </a:ext>
            </a:extLst>
          </p:cNvPr>
          <p:cNvSpPr/>
          <p:nvPr/>
        </p:nvSpPr>
        <p:spPr>
          <a:xfrm>
            <a:off x="340249" y="5865782"/>
            <a:ext cx="391432" cy="319318"/>
          </a:xfrm>
          <a:prstGeom prst="rightArrow">
            <a:avLst/>
          </a:prstGeom>
          <a:ln/>
        </p:spPr>
        <p:style>
          <a:lnRef idx="1">
            <a:schemeClr val="dk1"/>
          </a:lnRef>
          <a:fillRef idx="3">
            <a:schemeClr val="dk1"/>
          </a:fillRef>
          <a:effectRef idx="2">
            <a:schemeClr val="dk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179C7D"/>
              </a:buClr>
              <a:buSzTx/>
              <a:buFont typeface="Wingdings" panose="05000000000000000000" pitchFamily="2" charset="2"/>
              <a:buChar char="§"/>
              <a:tabLst/>
              <a:defRPr/>
            </a:pPr>
            <a:endParaRPr kumimoji="0" lang="en-US" sz="1400" b="0" i="0" u="none" strike="noStrike" kern="1200" cap="none" spc="0" normalizeH="0" baseline="0" noProof="0">
              <a:ln>
                <a:noFill/>
              </a:ln>
              <a:solidFill>
                <a:prstClr val="black"/>
              </a:solidFill>
              <a:effectLst/>
              <a:uLnTx/>
              <a:uFillTx/>
              <a:latin typeface="Frutiger LT Com 45 Light"/>
              <a:ea typeface="+mn-ea"/>
              <a:cs typeface="+mn-cs"/>
            </a:endParaRPr>
          </a:p>
        </p:txBody>
      </p:sp>
      <p:sp>
        <p:nvSpPr>
          <p:cNvPr id="16" name="Rechteck 28">
            <a:extLst>
              <a:ext uri="{FF2B5EF4-FFF2-40B4-BE49-F238E27FC236}">
                <a16:creationId xmlns:a16="http://schemas.microsoft.com/office/drawing/2014/main" id="{FB433193-003A-494B-A3BC-D16BB2DABEAC}"/>
              </a:ext>
            </a:extLst>
          </p:cNvPr>
          <p:cNvSpPr/>
          <p:nvPr/>
        </p:nvSpPr>
        <p:spPr>
          <a:xfrm>
            <a:off x="731681" y="5861024"/>
            <a:ext cx="538519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Frutiger LT Com 45 Light"/>
                <a:ea typeface="+mn-ea"/>
                <a:cs typeface="+mn-cs"/>
              </a:rPr>
              <a:t>Services offered for (future) pilot-line customers:</a:t>
            </a:r>
          </a:p>
        </p:txBody>
      </p:sp>
      <p:sp>
        <p:nvSpPr>
          <p:cNvPr id="17" name="Textfeld 29">
            <a:extLst>
              <a:ext uri="{FF2B5EF4-FFF2-40B4-BE49-F238E27FC236}">
                <a16:creationId xmlns:a16="http://schemas.microsoft.com/office/drawing/2014/main" id="{BC629AA2-75E8-4AB4-94FB-9DAA0FFDE7C2}"/>
              </a:ext>
            </a:extLst>
          </p:cNvPr>
          <p:cNvSpPr txBox="1"/>
          <p:nvPr/>
        </p:nvSpPr>
        <p:spPr>
          <a:xfrm>
            <a:off x="982925" y="6230356"/>
            <a:ext cx="5528189" cy="512961"/>
          </a:xfrm>
          <a:prstGeom prst="rect">
            <a:avLst/>
          </a:prstGeom>
          <a:noFill/>
        </p:spPr>
        <p:txBody>
          <a:bodyPr wrap="square" lIns="0" tIns="0" rIns="0" bIns="0" rtlCol="0">
            <a:spAutoFit/>
          </a:bodyPr>
          <a:lstStyle/>
          <a:p>
            <a:pPr marL="180000" marR="0" lvl="0" indent="-180000" algn="l" defTabSz="914400" rtl="0" eaLnBrk="1" fontAlgn="auto" latinLnBrk="0" hangingPunct="1">
              <a:lnSpc>
                <a:spcPts val="1960"/>
              </a:lnSpc>
              <a:spcBef>
                <a:spcPts val="0"/>
              </a:spcBef>
              <a:spcAft>
                <a:spcPts val="0"/>
              </a:spcAft>
              <a:buClr>
                <a:srgbClr val="179C7D"/>
              </a:buClr>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Frutiger LT Com 45 Light"/>
                <a:ea typeface="+mn-ea"/>
                <a:cs typeface="+mn-cs"/>
              </a:rPr>
              <a:t>Microchannel cooling for HPC and RF – Application </a:t>
            </a:r>
          </a:p>
          <a:p>
            <a:pPr marL="180000" marR="0" lvl="0" indent="-180000" algn="l" defTabSz="914400" rtl="0" eaLnBrk="1" fontAlgn="auto" latinLnBrk="0" hangingPunct="1">
              <a:lnSpc>
                <a:spcPts val="1960"/>
              </a:lnSpc>
              <a:spcBef>
                <a:spcPts val="0"/>
              </a:spcBef>
              <a:spcAft>
                <a:spcPts val="0"/>
              </a:spcAft>
              <a:buClr>
                <a:srgbClr val="179C7D"/>
              </a:buClr>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Frutiger LT Com 45 Light"/>
                <a:ea typeface="+mn-ea"/>
                <a:cs typeface="+mn-cs"/>
              </a:rPr>
              <a:t>Hybrid Assembly Technologies for HPC – Application </a:t>
            </a:r>
          </a:p>
        </p:txBody>
      </p:sp>
      <p:pic>
        <p:nvPicPr>
          <p:cNvPr id="18" name="Imagen 17">
            <a:extLst>
              <a:ext uri="{FF2B5EF4-FFF2-40B4-BE49-F238E27FC236}">
                <a16:creationId xmlns:a16="http://schemas.microsoft.com/office/drawing/2014/main" id="{28EF1D50-CBD2-46E5-B94A-42417946A020}"/>
              </a:ext>
            </a:extLst>
          </p:cNvPr>
          <p:cNvPicPr>
            <a:picLocks noChangeAspect="1"/>
          </p:cNvPicPr>
          <p:nvPr/>
        </p:nvPicPr>
        <p:blipFill>
          <a:blip r:embed="rId4"/>
          <a:stretch>
            <a:fillRect/>
          </a:stretch>
        </p:blipFill>
        <p:spPr>
          <a:xfrm>
            <a:off x="8020739" y="2406176"/>
            <a:ext cx="3091714" cy="1298520"/>
          </a:xfrm>
          <a:prstGeom prst="rect">
            <a:avLst/>
          </a:prstGeom>
        </p:spPr>
      </p:pic>
      <p:pic>
        <p:nvPicPr>
          <p:cNvPr id="19" name="Imagen 18">
            <a:extLst>
              <a:ext uri="{FF2B5EF4-FFF2-40B4-BE49-F238E27FC236}">
                <a16:creationId xmlns:a16="http://schemas.microsoft.com/office/drawing/2014/main" id="{2C8E5A06-62AF-404E-ABBD-E265CA8393EC}"/>
              </a:ext>
            </a:extLst>
          </p:cNvPr>
          <p:cNvPicPr>
            <a:picLocks noChangeAspect="1"/>
          </p:cNvPicPr>
          <p:nvPr/>
        </p:nvPicPr>
        <p:blipFill>
          <a:blip r:embed="rId5"/>
          <a:stretch>
            <a:fillRect/>
          </a:stretch>
        </p:blipFill>
        <p:spPr>
          <a:xfrm>
            <a:off x="3071665" y="1988840"/>
            <a:ext cx="4209244" cy="1774792"/>
          </a:xfrm>
          <a:prstGeom prst="rect">
            <a:avLst/>
          </a:prstGeom>
        </p:spPr>
      </p:pic>
      <p:sp>
        <p:nvSpPr>
          <p:cNvPr id="20" name="Rectángulo 19">
            <a:extLst>
              <a:ext uri="{FF2B5EF4-FFF2-40B4-BE49-F238E27FC236}">
                <a16:creationId xmlns:a16="http://schemas.microsoft.com/office/drawing/2014/main" id="{08450C9E-FA02-40FC-AB34-6E58C98F5CA9}"/>
              </a:ext>
            </a:extLst>
          </p:cNvPr>
          <p:cNvSpPr/>
          <p:nvPr/>
        </p:nvSpPr>
        <p:spPr>
          <a:xfrm>
            <a:off x="3589462" y="1774557"/>
            <a:ext cx="300140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utiger LT Com 45 Light"/>
                <a:ea typeface="+mn-ea"/>
                <a:cs typeface="+mn-cs"/>
              </a:rPr>
              <a:t>Hybrid assembly</a:t>
            </a:r>
          </a:p>
        </p:txBody>
      </p:sp>
      <p:sp>
        <p:nvSpPr>
          <p:cNvPr id="21" name="Rectángulo 20">
            <a:extLst>
              <a:ext uri="{FF2B5EF4-FFF2-40B4-BE49-F238E27FC236}">
                <a16:creationId xmlns:a16="http://schemas.microsoft.com/office/drawing/2014/main" id="{7EBBB095-41EC-47B2-9274-DD6135F5F1E3}"/>
              </a:ext>
            </a:extLst>
          </p:cNvPr>
          <p:cNvSpPr/>
          <p:nvPr/>
        </p:nvSpPr>
        <p:spPr>
          <a:xfrm>
            <a:off x="8065894" y="1850816"/>
            <a:ext cx="300140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utiger LT Com 45 Light"/>
                <a:ea typeface="+mn-ea"/>
                <a:cs typeface="+mn-cs"/>
              </a:rPr>
              <a:t>Monolithic integration of cooling micro-channels</a:t>
            </a:r>
          </a:p>
        </p:txBody>
      </p:sp>
      <p:pic>
        <p:nvPicPr>
          <p:cNvPr id="22" name="Picture 17" descr="CSIC-66">
            <a:extLst>
              <a:ext uri="{FF2B5EF4-FFF2-40B4-BE49-F238E27FC236}">
                <a16:creationId xmlns:a16="http://schemas.microsoft.com/office/drawing/2014/main" id="{D65BBC71-5EC6-49A9-BFCB-9D7B937974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757" y="4024681"/>
            <a:ext cx="2067707" cy="51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el 1">
            <a:extLst>
              <a:ext uri="{FF2B5EF4-FFF2-40B4-BE49-F238E27FC236}">
                <a16:creationId xmlns:a16="http://schemas.microsoft.com/office/drawing/2014/main" id="{2ECAF5F7-A502-4F62-BC53-9430EE8C4F4A}"/>
              </a:ext>
            </a:extLst>
          </p:cNvPr>
          <p:cNvSpPr txBox="1">
            <a:spLocks/>
          </p:cNvSpPr>
          <p:nvPr/>
        </p:nvSpPr>
        <p:spPr bwMode="gray">
          <a:xfrm>
            <a:off x="125211" y="945971"/>
            <a:ext cx="11733874" cy="385939"/>
          </a:xfrm>
          <a:prstGeom prst="rect">
            <a:avLst/>
          </a:prstGeom>
        </p:spPr>
        <p:txBody>
          <a:bodyPr vert="horz" wrap="square" lIns="0" tIns="0" rIns="0" bIns="0" rtlCol="0" anchor="t">
            <a:spAutoFit/>
          </a:bodyPr>
          <a:lstStyle>
            <a:lvl1pPr algn="l" defTabSz="914400" rtl="0" eaLnBrk="1" latinLnBrk="0" hangingPunct="1">
              <a:lnSpc>
                <a:spcPct val="110000"/>
              </a:lnSpc>
              <a:spcBef>
                <a:spcPct val="0"/>
              </a:spcBef>
              <a:buNone/>
              <a:defRPr sz="2400" b="0" kern="1200">
                <a:solidFill>
                  <a:srgbClr val="0C498B"/>
                </a:solidFill>
                <a:latin typeface="Frutiger LT Com 65 Bold" panose="020B0803030504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Frutiger LT Com 65 Bold" panose="020B0803030504020204" pitchFamily="34" charset="0"/>
                <a:ea typeface="+mj-ea"/>
                <a:cs typeface="+mj-cs"/>
              </a:rPr>
              <a:t>A</a:t>
            </a:r>
            <a:r>
              <a:rPr kumimoji="0" lang="en-US" sz="2400" b="1" i="0" u="none" strike="noStrike" kern="1200" cap="none" spc="0" normalizeH="0" baseline="0" noProof="0" dirty="0">
                <a:ln>
                  <a:noFill/>
                </a:ln>
                <a:solidFill>
                  <a:srgbClr val="0C498B"/>
                </a:solidFill>
                <a:effectLst/>
                <a:uLnTx/>
                <a:uFillTx/>
                <a:latin typeface="Frutiger LT Com 65 Bold" panose="020B0803030504020204" pitchFamily="34" charset="0"/>
                <a:ea typeface="+mj-ea"/>
                <a:cs typeface="+mj-cs"/>
              </a:rPr>
              <a:t>dvanced </a:t>
            </a:r>
            <a:r>
              <a:rPr kumimoji="0" lang="en-US" sz="2400" b="1" i="0" u="none" strike="noStrike" kern="1200" cap="none" spc="0" normalizeH="0" baseline="0" noProof="0" dirty="0">
                <a:ln>
                  <a:noFill/>
                </a:ln>
                <a:solidFill>
                  <a:srgbClr val="FF0000"/>
                </a:solidFill>
                <a:effectLst/>
                <a:uLnTx/>
                <a:uFillTx/>
                <a:latin typeface="Frutiger LT Com 65 Bold" panose="020B0803030504020204" pitchFamily="34" charset="0"/>
                <a:ea typeface="+mj-ea"/>
                <a:cs typeface="+mj-cs"/>
              </a:rPr>
              <a:t>P</a:t>
            </a:r>
            <a:r>
              <a:rPr kumimoji="0" lang="en-US" sz="2400" b="1" i="0" u="none" strike="noStrike" kern="1200" cap="none" spc="0" normalizeH="0" baseline="0" noProof="0" dirty="0">
                <a:ln>
                  <a:noFill/>
                </a:ln>
                <a:solidFill>
                  <a:srgbClr val="0C498B"/>
                </a:solidFill>
                <a:effectLst/>
                <a:uLnTx/>
                <a:uFillTx/>
                <a:latin typeface="Frutiger LT Com 65 Bold" panose="020B0803030504020204" pitchFamily="34" charset="0"/>
                <a:ea typeface="+mj-ea"/>
                <a:cs typeface="+mj-cs"/>
              </a:rPr>
              <a:t>ackaging and Heterogeneous Integration for </a:t>
            </a:r>
            <a:r>
              <a:rPr kumimoji="0" lang="en-US" sz="2400" b="1" i="0" u="none" strike="noStrike" kern="1200" cap="none" spc="0" normalizeH="0" baseline="0" noProof="0" dirty="0">
                <a:ln>
                  <a:noFill/>
                </a:ln>
                <a:solidFill>
                  <a:srgbClr val="FF0000"/>
                </a:solidFill>
                <a:effectLst/>
                <a:uLnTx/>
                <a:uFillTx/>
                <a:latin typeface="Frutiger LT Com 65 Bold" panose="020B0803030504020204" pitchFamily="34" charset="0"/>
                <a:ea typeface="+mj-ea"/>
                <a:cs typeface="+mj-cs"/>
              </a:rPr>
              <a:t>E</a:t>
            </a:r>
            <a:r>
              <a:rPr kumimoji="0" lang="en-US" sz="2400" b="1" i="0" u="none" strike="noStrike" kern="1200" cap="none" spc="0" normalizeH="0" baseline="0" noProof="0" dirty="0">
                <a:ln>
                  <a:noFill/>
                </a:ln>
                <a:solidFill>
                  <a:srgbClr val="0C498B"/>
                </a:solidFill>
                <a:effectLst/>
                <a:uLnTx/>
                <a:uFillTx/>
                <a:latin typeface="Frutiger LT Com 65 Bold" panose="020B0803030504020204" pitchFamily="34" charset="0"/>
                <a:ea typeface="+mj-ea"/>
                <a:cs typeface="+mj-cs"/>
              </a:rPr>
              <a:t>lectronic </a:t>
            </a:r>
            <a:r>
              <a:rPr kumimoji="0" lang="en-US" sz="2400" b="1" i="0" u="none" strike="noStrike" kern="1200" cap="none" spc="0" normalizeH="0" baseline="0" noProof="0" dirty="0">
                <a:ln>
                  <a:noFill/>
                </a:ln>
                <a:solidFill>
                  <a:srgbClr val="FF0000"/>
                </a:solidFill>
                <a:effectLst/>
                <a:uLnTx/>
                <a:uFillTx/>
                <a:latin typeface="Frutiger LT Com 65 Bold" panose="020B0803030504020204" pitchFamily="34" charset="0"/>
                <a:ea typeface="+mj-ea"/>
                <a:cs typeface="+mj-cs"/>
              </a:rPr>
              <a:t>C</a:t>
            </a:r>
            <a:r>
              <a:rPr kumimoji="0" lang="en-US" sz="2400" b="1" i="0" u="none" strike="noStrike" kern="1200" cap="none" spc="0" normalizeH="0" baseline="0" noProof="0" dirty="0">
                <a:ln>
                  <a:noFill/>
                </a:ln>
                <a:solidFill>
                  <a:srgbClr val="0C498B"/>
                </a:solidFill>
                <a:effectLst/>
                <a:uLnTx/>
                <a:uFillTx/>
                <a:latin typeface="Frutiger LT Com 65 Bold" panose="020B0803030504020204" pitchFamily="34" charset="0"/>
                <a:ea typeface="+mj-ea"/>
                <a:cs typeface="+mj-cs"/>
              </a:rPr>
              <a:t>omponents and </a:t>
            </a:r>
            <a:r>
              <a:rPr kumimoji="0" lang="en-US" sz="2400" b="1" i="0" u="none" strike="noStrike" kern="1200" cap="none" spc="0" normalizeH="0" baseline="0" noProof="0" dirty="0">
                <a:ln>
                  <a:noFill/>
                </a:ln>
                <a:solidFill>
                  <a:srgbClr val="FF0000"/>
                </a:solidFill>
                <a:effectLst/>
                <a:uLnTx/>
                <a:uFillTx/>
                <a:latin typeface="Frutiger LT Com 65 Bold" panose="020B0803030504020204" pitchFamily="34" charset="0"/>
                <a:ea typeface="+mj-ea"/>
                <a:cs typeface="+mj-cs"/>
              </a:rPr>
              <a:t>S</a:t>
            </a:r>
            <a:r>
              <a:rPr kumimoji="0" lang="en-US" sz="2400" b="1" i="0" u="none" strike="noStrike" kern="1200" cap="none" spc="0" normalizeH="0" baseline="0" noProof="0" dirty="0">
                <a:ln>
                  <a:noFill/>
                </a:ln>
                <a:solidFill>
                  <a:srgbClr val="0C498B"/>
                </a:solidFill>
                <a:effectLst/>
                <a:uLnTx/>
                <a:uFillTx/>
                <a:latin typeface="Frutiger LT Com 65 Bold" panose="020B0803030504020204" pitchFamily="34" charset="0"/>
                <a:ea typeface="+mj-ea"/>
                <a:cs typeface="+mj-cs"/>
              </a:rPr>
              <a:t>ystems</a:t>
            </a:r>
            <a:endParaRPr kumimoji="0" lang="de-DE" sz="2400" b="1" i="0" u="none" strike="noStrike" kern="1200" cap="none" spc="0" normalizeH="0" baseline="0" noProof="0" dirty="0">
              <a:ln>
                <a:noFill/>
              </a:ln>
              <a:solidFill>
                <a:srgbClr val="0C498B"/>
              </a:solidFill>
              <a:effectLst/>
              <a:uLnTx/>
              <a:uFillTx/>
              <a:latin typeface="Frutiger LT Com 65 Bold" panose="020B0803030504020204" pitchFamily="34" charset="0"/>
              <a:ea typeface="+mj-ea"/>
              <a:cs typeface="+mj-cs"/>
            </a:endParaRPr>
          </a:p>
        </p:txBody>
      </p:sp>
      <p:sp>
        <p:nvSpPr>
          <p:cNvPr id="24" name="Textplatzhalter 4">
            <a:extLst>
              <a:ext uri="{FF2B5EF4-FFF2-40B4-BE49-F238E27FC236}">
                <a16:creationId xmlns:a16="http://schemas.microsoft.com/office/drawing/2014/main" id="{40F53159-06B9-422F-B92A-E805A29D1A07}"/>
              </a:ext>
            </a:extLst>
          </p:cNvPr>
          <p:cNvSpPr txBox="1">
            <a:spLocks/>
          </p:cNvSpPr>
          <p:nvPr/>
        </p:nvSpPr>
        <p:spPr bwMode="gray">
          <a:xfrm>
            <a:off x="332915" y="1409973"/>
            <a:ext cx="11233150" cy="318933"/>
          </a:xfrm>
          <a:prstGeom prst="rect">
            <a:avLst/>
          </a:prstGeom>
        </p:spPr>
        <p:txBody>
          <a:bodyPr vert="horz" lIns="0" tIns="0" rIns="0" bIns="0" rtlCol="0">
            <a:spAutoFit/>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2000" b="0" kern="1200">
                <a:solidFill>
                  <a:srgbClr val="0C498B"/>
                </a:solidFill>
                <a:latin typeface="+mn-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6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Tx/>
              <a:buFont typeface="Wingdings" panose="05000000000000000000" pitchFamily="2"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6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6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Tx/>
              <a:buFont typeface="+mj-lt"/>
              <a:buAutoNum type="arabicPeriod"/>
              <a:defRPr sz="16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6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9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C498B"/>
                </a:solidFill>
                <a:effectLst/>
                <a:uLnTx/>
                <a:uFillTx/>
                <a:latin typeface="Frutiger LT Com 45 Light"/>
                <a:ea typeface="+mn-ea"/>
                <a:cs typeface="+mn-cs"/>
              </a:rPr>
              <a:t>WP5 </a:t>
            </a:r>
            <a:r>
              <a:rPr kumimoji="0" lang="de-DE" sz="2000" b="0" i="0" u="none" strike="noStrike" kern="1200" cap="none" spc="0" normalizeH="0" baseline="0" noProof="0" dirty="0">
                <a:ln>
                  <a:noFill/>
                </a:ln>
                <a:solidFill>
                  <a:srgbClr val="0C498B"/>
                </a:solidFill>
                <a:effectLst/>
                <a:uLnTx/>
                <a:uFillTx/>
                <a:latin typeface="Frutiger LT Com 65 Bold"/>
                <a:ea typeface="+mn-ea"/>
                <a:cs typeface="+mn-cs"/>
              </a:rPr>
              <a:t>- Technology cooperation // </a:t>
            </a:r>
            <a:r>
              <a:rPr kumimoji="0" lang="en-US" sz="2000" b="0" i="0" u="none" strike="noStrike" kern="1200" cap="none" spc="0" normalizeH="0" baseline="0" noProof="0" dirty="0">
                <a:ln>
                  <a:noFill/>
                </a:ln>
                <a:solidFill>
                  <a:srgbClr val="0C498B"/>
                </a:solidFill>
                <a:effectLst/>
                <a:uLnTx/>
                <a:uFillTx/>
                <a:latin typeface="Frutiger LT Com 45 Light"/>
                <a:ea typeface="+mn-ea"/>
                <a:cs typeface="+mn-cs"/>
              </a:rPr>
              <a:t>T5.5 Collaborative projects with CSIC. Leader: CSIC. FMD-OFC, IZM </a:t>
            </a:r>
          </a:p>
        </p:txBody>
      </p:sp>
      <p:sp>
        <p:nvSpPr>
          <p:cNvPr id="25" name="Textplatzhalter 5">
            <a:extLst>
              <a:ext uri="{FF2B5EF4-FFF2-40B4-BE49-F238E27FC236}">
                <a16:creationId xmlns:a16="http://schemas.microsoft.com/office/drawing/2014/main" id="{98269EF9-43C7-42D0-9FF8-B5F47D93C79C}"/>
              </a:ext>
            </a:extLst>
          </p:cNvPr>
          <p:cNvSpPr txBox="1">
            <a:spLocks/>
          </p:cNvSpPr>
          <p:nvPr/>
        </p:nvSpPr>
        <p:spPr bwMode="gray">
          <a:xfrm>
            <a:off x="190383" y="2020738"/>
            <a:ext cx="3520212" cy="321627"/>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tx1"/>
                </a:solidFill>
                <a:latin typeface="+mn-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6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Tx/>
              <a:buFont typeface="Wingdings" panose="05000000000000000000" pitchFamily="2" charset="2"/>
              <a:buChar char="§"/>
              <a:defRPr sz="16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6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6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Tx/>
              <a:buFont typeface="+mj-lt"/>
              <a:buAutoNum type="arabicPeriod"/>
              <a:defRPr sz="16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6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900"/>
              </a:spcAft>
              <a:buClrTx/>
              <a:buSzTx/>
              <a:buFont typeface="Arial" panose="020B0604020202020204" pitchFamily="34" charset="0"/>
              <a:buNone/>
              <a:tabLst/>
              <a:defRPr/>
            </a:pPr>
            <a:r>
              <a:rPr kumimoji="0" lang="en-US" sz="2000" b="1" i="0" u="none" strike="noStrike" kern="1200" cap="none" spc="0" normalizeH="0" baseline="0" noProof="0" dirty="0">
                <a:ln>
                  <a:noFill/>
                </a:ln>
                <a:solidFill>
                  <a:sysClr val="windowText" lastClr="000000"/>
                </a:solidFill>
                <a:effectLst/>
                <a:uLnTx/>
                <a:uFillTx/>
                <a:latin typeface="Frutiger LT Com 45 Light"/>
                <a:ea typeface="+mn-ea"/>
                <a:cs typeface="+mn-cs"/>
              </a:rPr>
              <a:t>Task 5.5.1: Microchannel cooling</a:t>
            </a:r>
          </a:p>
        </p:txBody>
      </p:sp>
    </p:spTree>
    <p:extLst>
      <p:ext uri="{BB962C8B-B14F-4D97-AF65-F5344CB8AC3E}">
        <p14:creationId xmlns:p14="http://schemas.microsoft.com/office/powerpoint/2010/main" val="1051528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900F2F2-CF95-4FB1-8604-1EE66503FC02}"/>
              </a:ext>
            </a:extLst>
          </p:cNvPr>
          <p:cNvPicPr>
            <a:picLocks noChangeAspect="1"/>
          </p:cNvPicPr>
          <p:nvPr/>
        </p:nvPicPr>
        <p:blipFill>
          <a:blip r:embed="rId3"/>
          <a:stretch>
            <a:fillRect/>
          </a:stretch>
        </p:blipFill>
        <p:spPr>
          <a:xfrm>
            <a:off x="623392" y="1921829"/>
            <a:ext cx="9562943" cy="1921963"/>
          </a:xfrm>
          <a:prstGeom prst="rect">
            <a:avLst/>
          </a:prstGeom>
        </p:spPr>
      </p:pic>
      <p:sp>
        <p:nvSpPr>
          <p:cNvPr id="14" name="Marcador de contenido 2">
            <a:extLst>
              <a:ext uri="{FF2B5EF4-FFF2-40B4-BE49-F238E27FC236}">
                <a16:creationId xmlns:a16="http://schemas.microsoft.com/office/drawing/2014/main" id="{1096EA25-765B-4563-9F50-5357C254C9F8}"/>
              </a:ext>
            </a:extLst>
          </p:cNvPr>
          <p:cNvSpPr txBox="1">
            <a:spLocks/>
          </p:cNvSpPr>
          <p:nvPr/>
        </p:nvSpPr>
        <p:spPr bwMode="auto">
          <a:xfrm>
            <a:off x="407368" y="948928"/>
            <a:ext cx="933485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lvl="0">
              <a:lnSpc>
                <a:spcPct val="100000"/>
              </a:lnSpc>
              <a:defRPr/>
            </a:pPr>
            <a:r>
              <a:rPr lang="en-US" sz="1800" b="0" kern="0" dirty="0">
                <a:solidFill>
                  <a:srgbClr val="005DC8">
                    <a:lumMod val="75000"/>
                  </a:srgbClr>
                </a:solidFill>
                <a:latin typeface="Arial"/>
              </a:rPr>
              <a:t>In-vacuum fixed-target experiment for direct measurement of magnetic and electric dipole moments of charm baryons at the LHC. Ultimately explore 𝜏 lepton </a:t>
            </a:r>
          </a:p>
          <a:p>
            <a:pPr lvl="0">
              <a:lnSpc>
                <a:spcPct val="100000"/>
              </a:lnSpc>
              <a:defRPr/>
            </a:pPr>
            <a:r>
              <a:rPr lang="en-US" sz="1800" b="0" kern="0" dirty="0">
                <a:solidFill>
                  <a:srgbClr val="005DC8">
                    <a:lumMod val="75000"/>
                  </a:srgbClr>
                </a:solidFill>
                <a:latin typeface="Arial"/>
              </a:rPr>
              <a:t>Letter of Intent (</a:t>
            </a:r>
            <a:r>
              <a:rPr lang="en-US" sz="1800" b="0" kern="0" dirty="0" err="1">
                <a:solidFill>
                  <a:srgbClr val="005DC8">
                    <a:lumMod val="75000"/>
                  </a:srgbClr>
                </a:solidFill>
                <a:latin typeface="Arial"/>
              </a:rPr>
              <a:t>LoI</a:t>
            </a:r>
            <a:r>
              <a:rPr lang="en-US" sz="1800" b="0" kern="0" dirty="0">
                <a:solidFill>
                  <a:srgbClr val="005DC8">
                    <a:lumMod val="75000"/>
                  </a:srgbClr>
                </a:solidFill>
                <a:latin typeface="Arial"/>
              </a:rPr>
              <a:t>) in July 2024, endorsed by LHCC. Technical proposal by June 2026</a:t>
            </a:r>
            <a:endParaRPr kumimoji="0" lang="en-US" sz="1800" b="0" i="0" u="none" strike="noStrike" kern="0" cap="none" spc="0" normalizeH="0" baseline="0" noProof="0" dirty="0">
              <a:ln>
                <a:noFill/>
              </a:ln>
              <a:solidFill>
                <a:srgbClr val="005DC8">
                  <a:lumMod val="75000"/>
                </a:srgbClr>
              </a:solidFill>
              <a:effectLst/>
              <a:uLnTx/>
              <a:uFillTx/>
              <a:latin typeface="Arial"/>
              <a:ea typeface="+mn-ea"/>
              <a:cs typeface="+mn-cs"/>
            </a:endParaRPr>
          </a:p>
        </p:txBody>
      </p:sp>
      <p:sp>
        <p:nvSpPr>
          <p:cNvPr id="4" name="Rectángulo 3">
            <a:extLst>
              <a:ext uri="{FF2B5EF4-FFF2-40B4-BE49-F238E27FC236}">
                <a16:creationId xmlns:a16="http://schemas.microsoft.com/office/drawing/2014/main" id="{9677C058-DB0A-4612-B8A0-34C9AE786EE2}"/>
              </a:ext>
            </a:extLst>
          </p:cNvPr>
          <p:cNvSpPr/>
          <p:nvPr/>
        </p:nvSpPr>
        <p:spPr>
          <a:xfrm>
            <a:off x="9627967" y="6369376"/>
            <a:ext cx="2537874" cy="286232"/>
          </a:xfrm>
          <a:prstGeom prst="rect">
            <a:avLst/>
          </a:prstGeom>
        </p:spPr>
        <p:txBody>
          <a:bodyPr wrap="none">
            <a:spAutoFit/>
          </a:bodyPr>
          <a:lstStyle/>
          <a:p>
            <a:pPr>
              <a:buNone/>
            </a:pPr>
            <a:r>
              <a:rPr lang="es-ES" sz="1400" dirty="0"/>
              <a:t>https://aladdin.web.cern.ch/</a:t>
            </a:r>
          </a:p>
        </p:txBody>
      </p:sp>
      <p:sp>
        <p:nvSpPr>
          <p:cNvPr id="9" name="Rectángulo 8">
            <a:extLst>
              <a:ext uri="{FF2B5EF4-FFF2-40B4-BE49-F238E27FC236}">
                <a16:creationId xmlns:a16="http://schemas.microsoft.com/office/drawing/2014/main" id="{DA4E40A7-3D50-4A87-AA58-85CAE4C40106}"/>
              </a:ext>
            </a:extLst>
          </p:cNvPr>
          <p:cNvSpPr/>
          <p:nvPr/>
        </p:nvSpPr>
        <p:spPr>
          <a:xfrm>
            <a:off x="9331342" y="6056865"/>
            <a:ext cx="2816540" cy="307777"/>
          </a:xfrm>
          <a:prstGeom prst="rect">
            <a:avLst/>
          </a:prstGeom>
        </p:spPr>
        <p:txBody>
          <a:bodyPr wrap="none">
            <a:spAutoFit/>
          </a:bodyPr>
          <a:lstStyle/>
          <a:p>
            <a:pPr>
              <a:buNone/>
            </a:pPr>
            <a:r>
              <a:rPr lang="es-ES" sz="1400" dirty="0"/>
              <a:t>https://cds.cern.ch/record/2905467</a:t>
            </a:r>
          </a:p>
        </p:txBody>
      </p:sp>
      <p:sp>
        <p:nvSpPr>
          <p:cNvPr id="10" name="Marcador de contenido 2">
            <a:extLst>
              <a:ext uri="{FF2B5EF4-FFF2-40B4-BE49-F238E27FC236}">
                <a16:creationId xmlns:a16="http://schemas.microsoft.com/office/drawing/2014/main" id="{1D7345D7-41E9-448E-9B7C-640EEF34599E}"/>
              </a:ext>
            </a:extLst>
          </p:cNvPr>
          <p:cNvSpPr txBox="1">
            <a:spLocks/>
          </p:cNvSpPr>
          <p:nvPr/>
        </p:nvSpPr>
        <p:spPr bwMode="auto">
          <a:xfrm>
            <a:off x="767408" y="6017643"/>
            <a:ext cx="11161240" cy="72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lvl="0">
              <a:lnSpc>
                <a:spcPct val="100000"/>
              </a:lnSpc>
              <a:defRPr/>
            </a:pPr>
            <a:r>
              <a:rPr lang="en-US" sz="1800" kern="0" dirty="0">
                <a:solidFill>
                  <a:srgbClr val="005DC8">
                    <a:lumMod val="75000"/>
                  </a:srgbClr>
                </a:solidFill>
                <a:latin typeface="Arial"/>
              </a:rPr>
              <a:t>Strong synergy with </a:t>
            </a:r>
            <a:r>
              <a:rPr lang="en-US" sz="1800" kern="0" dirty="0" err="1">
                <a:solidFill>
                  <a:srgbClr val="005DC8">
                    <a:lumMod val="75000"/>
                  </a:srgbClr>
                </a:solidFill>
                <a:latin typeface="Arial"/>
              </a:rPr>
              <a:t>LHCb</a:t>
            </a:r>
            <a:r>
              <a:rPr lang="en-US" sz="1800" kern="0" dirty="0">
                <a:solidFill>
                  <a:srgbClr val="005DC8">
                    <a:lumMod val="75000"/>
                  </a:srgbClr>
                </a:solidFill>
                <a:latin typeface="Arial"/>
              </a:rPr>
              <a:t> </a:t>
            </a:r>
            <a:r>
              <a:rPr lang="en-US" sz="1800" b="0" kern="0" dirty="0">
                <a:solidFill>
                  <a:srgbClr val="005DC8">
                    <a:lumMod val="75000"/>
                  </a:srgbClr>
                </a:solidFill>
                <a:latin typeface="Arial"/>
              </a:rPr>
              <a:t>physics program and </a:t>
            </a:r>
            <a:r>
              <a:rPr lang="en-US" sz="1800" b="0" kern="0" dirty="0" err="1">
                <a:solidFill>
                  <a:srgbClr val="005DC8">
                    <a:lumMod val="75000"/>
                  </a:srgbClr>
                </a:solidFill>
                <a:latin typeface="Arial"/>
              </a:rPr>
              <a:t>LHCb</a:t>
            </a:r>
            <a:r>
              <a:rPr lang="en-US" sz="1800" b="0" kern="0" dirty="0">
                <a:solidFill>
                  <a:srgbClr val="005DC8">
                    <a:lumMod val="75000"/>
                  </a:srgbClr>
                </a:solidFill>
                <a:latin typeface="Arial"/>
              </a:rPr>
              <a:t> Upgrade II technologies</a:t>
            </a:r>
          </a:p>
          <a:p>
            <a:pPr lvl="1">
              <a:lnSpc>
                <a:spcPct val="100000"/>
              </a:lnSpc>
              <a:defRPr/>
            </a:pPr>
            <a:r>
              <a:rPr lang="en-US" sz="1500" b="0" kern="0" dirty="0">
                <a:solidFill>
                  <a:srgbClr val="005DC8">
                    <a:lumMod val="75000"/>
                  </a:srgbClr>
                </a:solidFill>
                <a:latin typeface="Arial"/>
              </a:rPr>
              <a:t>VELO </a:t>
            </a:r>
            <a:r>
              <a:rPr lang="en-US" sz="1500" b="0" kern="0" dirty="0" err="1">
                <a:solidFill>
                  <a:srgbClr val="005DC8">
                    <a:lumMod val="75000"/>
                  </a:srgbClr>
                </a:solidFill>
                <a:latin typeface="Arial"/>
              </a:rPr>
              <a:t>PicoPix</a:t>
            </a:r>
            <a:r>
              <a:rPr lang="en-US" sz="1500" b="0" kern="0" dirty="0">
                <a:solidFill>
                  <a:srgbClr val="005DC8">
                    <a:lumMod val="75000"/>
                  </a:srgbClr>
                </a:solidFill>
                <a:latin typeface="Arial"/>
              </a:rPr>
              <a:t>, RICH, DAQ, Real Time Analysis </a:t>
            </a:r>
            <a:endParaRPr lang="en-US" sz="1800" b="0" kern="0" dirty="0">
              <a:solidFill>
                <a:srgbClr val="005DC8">
                  <a:lumMod val="75000"/>
                </a:srgbClr>
              </a:solidFill>
              <a:latin typeface="Arial"/>
            </a:endParaRPr>
          </a:p>
          <a:p>
            <a:pPr lvl="0">
              <a:lnSpc>
                <a:spcPct val="100000"/>
              </a:lnSpc>
              <a:defRPr/>
            </a:pPr>
            <a:endParaRPr lang="en-US" sz="1800" b="0" kern="0" dirty="0">
              <a:solidFill>
                <a:srgbClr val="005DC8">
                  <a:lumMod val="75000"/>
                </a:srgbClr>
              </a:solidFill>
              <a:latin typeface="Arial"/>
            </a:endParaRPr>
          </a:p>
          <a:p>
            <a:pPr lvl="0">
              <a:lnSpc>
                <a:spcPct val="100000"/>
              </a:lnSpc>
              <a:defRPr/>
            </a:pPr>
            <a:endParaRPr lang="en-US" sz="1800" b="0" kern="0" dirty="0">
              <a:solidFill>
                <a:srgbClr val="005DC8">
                  <a:lumMod val="75000"/>
                </a:srgbClr>
              </a:solidFill>
              <a:latin typeface="Arial"/>
            </a:endParaRPr>
          </a:p>
          <a:p>
            <a:pPr marL="257175" marR="0" lvl="0" indent="-257175" algn="l" defTabSz="914400" rtl="0" eaLnBrk="1" fontAlgn="base" latinLnBrk="0" hangingPunct="1">
              <a:lnSpc>
                <a:spcPct val="100000"/>
              </a:lnSpc>
              <a:spcBef>
                <a:spcPts val="450"/>
              </a:spcBef>
              <a:spcAft>
                <a:spcPct val="0"/>
              </a:spcAft>
              <a:buClrTx/>
              <a:buSzTx/>
              <a:buFontTx/>
              <a:buChar char="•"/>
              <a:tabLst/>
              <a:defRPr/>
            </a:pPr>
            <a:endParaRPr kumimoji="0" lang="en-US" sz="1800" b="0" i="0" u="none" strike="noStrike" kern="0" cap="none" spc="0" normalizeH="0" baseline="0" noProof="0" dirty="0">
              <a:ln>
                <a:noFill/>
              </a:ln>
              <a:solidFill>
                <a:srgbClr val="005DC8">
                  <a:lumMod val="75000"/>
                </a:srgbClr>
              </a:solidFill>
              <a:effectLst/>
              <a:uLnTx/>
              <a:uFillTx/>
              <a:latin typeface="Arial"/>
              <a:ea typeface="+mn-ea"/>
              <a:cs typeface="+mn-cs"/>
            </a:endParaRPr>
          </a:p>
          <a:p>
            <a:pPr marL="257175" marR="0" lvl="0" indent="-257175" algn="l" defTabSz="914400" rtl="0" eaLnBrk="1" fontAlgn="base" latinLnBrk="0" hangingPunct="1">
              <a:lnSpc>
                <a:spcPct val="100000"/>
              </a:lnSpc>
              <a:spcBef>
                <a:spcPts val="450"/>
              </a:spcBef>
              <a:spcAft>
                <a:spcPct val="0"/>
              </a:spcAft>
              <a:buClrTx/>
              <a:buSzTx/>
              <a:buFontTx/>
              <a:buChar char="•"/>
              <a:tabLst/>
              <a:defRPr/>
            </a:pPr>
            <a:endParaRPr lang="en-US" sz="1800" b="0" kern="0" dirty="0">
              <a:solidFill>
                <a:srgbClr val="005DC8">
                  <a:lumMod val="75000"/>
                </a:srgbClr>
              </a:solidFill>
              <a:latin typeface="Arial"/>
            </a:endParaRPr>
          </a:p>
          <a:p>
            <a:pPr marL="257175" marR="0" lvl="0" indent="-257175" algn="l" defTabSz="914400" rtl="0" eaLnBrk="1" fontAlgn="base" latinLnBrk="0" hangingPunct="1">
              <a:lnSpc>
                <a:spcPct val="100000"/>
              </a:lnSpc>
              <a:spcBef>
                <a:spcPts val="450"/>
              </a:spcBef>
              <a:spcAft>
                <a:spcPct val="0"/>
              </a:spcAft>
              <a:buClrTx/>
              <a:buSzTx/>
              <a:buFontTx/>
              <a:buChar char="•"/>
              <a:tabLst/>
              <a:defRPr/>
            </a:pPr>
            <a:endParaRPr kumimoji="0" lang="en-US" sz="1800" b="0" i="0" u="none" strike="noStrike" kern="0" cap="none" spc="0" normalizeH="0" baseline="0" noProof="0" dirty="0">
              <a:ln>
                <a:noFill/>
              </a:ln>
              <a:solidFill>
                <a:srgbClr val="005DC8">
                  <a:lumMod val="75000"/>
                </a:srgbClr>
              </a:solidFill>
              <a:effectLst/>
              <a:uLnTx/>
              <a:uFillTx/>
              <a:latin typeface="Arial"/>
              <a:ea typeface="+mn-ea"/>
              <a:cs typeface="+mn-cs"/>
            </a:endParaRPr>
          </a:p>
          <a:p>
            <a:pPr marL="257175" marR="0" lvl="0" indent="-257175" algn="l" defTabSz="914400" rtl="0" eaLnBrk="1" fontAlgn="base" latinLnBrk="0" hangingPunct="1">
              <a:lnSpc>
                <a:spcPct val="100000"/>
              </a:lnSpc>
              <a:spcBef>
                <a:spcPts val="450"/>
              </a:spcBef>
              <a:spcAft>
                <a:spcPct val="0"/>
              </a:spcAft>
              <a:buClrTx/>
              <a:buSzTx/>
              <a:buFontTx/>
              <a:buChar char="•"/>
              <a:tabLst/>
              <a:defRPr/>
            </a:pPr>
            <a:endParaRPr lang="en-US" sz="1800" b="0" kern="0" dirty="0">
              <a:solidFill>
                <a:srgbClr val="005DC8">
                  <a:lumMod val="75000"/>
                </a:srgbClr>
              </a:solidFill>
              <a:latin typeface="Arial"/>
            </a:endParaRPr>
          </a:p>
          <a:p>
            <a:pPr marL="257175" marR="0" lvl="0" indent="-257175" algn="l" defTabSz="914400" rtl="0" eaLnBrk="1" fontAlgn="base" latinLnBrk="0" hangingPunct="1">
              <a:lnSpc>
                <a:spcPct val="100000"/>
              </a:lnSpc>
              <a:spcBef>
                <a:spcPts val="450"/>
              </a:spcBef>
              <a:spcAft>
                <a:spcPct val="0"/>
              </a:spcAft>
              <a:buClrTx/>
              <a:buSzTx/>
              <a:buFontTx/>
              <a:buChar char="•"/>
              <a:tabLst/>
              <a:defRPr/>
            </a:pPr>
            <a:endParaRPr kumimoji="0" lang="en-US" sz="1800" b="0" i="0" u="none" strike="noStrike" kern="0" cap="none" spc="0" normalizeH="0" baseline="0" noProof="0" dirty="0">
              <a:ln>
                <a:noFill/>
              </a:ln>
              <a:solidFill>
                <a:srgbClr val="005DC8">
                  <a:lumMod val="75000"/>
                </a:srgbClr>
              </a:solidFill>
              <a:effectLst/>
              <a:uLnTx/>
              <a:uFillTx/>
              <a:latin typeface="Arial"/>
              <a:ea typeface="+mn-ea"/>
              <a:cs typeface="+mn-cs"/>
            </a:endParaRPr>
          </a:p>
          <a:p>
            <a:pPr marL="257175" marR="0" lvl="0" indent="-257175" algn="l" defTabSz="914400" rtl="0" eaLnBrk="1" fontAlgn="base" latinLnBrk="0" hangingPunct="1">
              <a:lnSpc>
                <a:spcPct val="100000"/>
              </a:lnSpc>
              <a:spcBef>
                <a:spcPts val="450"/>
              </a:spcBef>
              <a:spcAft>
                <a:spcPct val="0"/>
              </a:spcAft>
              <a:buClrTx/>
              <a:buSzTx/>
              <a:buFontTx/>
              <a:buChar char="•"/>
              <a:tabLst/>
              <a:defRPr/>
            </a:pPr>
            <a:endParaRPr kumimoji="0" lang="en-US" sz="1800" b="0" i="0" u="none" strike="noStrike" kern="0" cap="none" spc="0" normalizeH="0" baseline="0" noProof="0" dirty="0">
              <a:ln>
                <a:noFill/>
              </a:ln>
              <a:solidFill>
                <a:srgbClr val="005DC8">
                  <a:lumMod val="75000"/>
                </a:srgbClr>
              </a:solidFill>
              <a:effectLst/>
              <a:uLnTx/>
              <a:uFillTx/>
              <a:latin typeface="Arial"/>
              <a:ea typeface="+mn-ea"/>
              <a:cs typeface="+mn-cs"/>
            </a:endParaRPr>
          </a:p>
        </p:txBody>
      </p:sp>
      <p:pic>
        <p:nvPicPr>
          <p:cNvPr id="12" name="Image" descr="Image">
            <a:extLst>
              <a:ext uri="{FF2B5EF4-FFF2-40B4-BE49-F238E27FC236}">
                <a16:creationId xmlns:a16="http://schemas.microsoft.com/office/drawing/2014/main" id="{DCB4F30B-1C2E-45E3-BE2C-A18D90B64C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185" y="3848526"/>
            <a:ext cx="2395083" cy="2249323"/>
          </a:xfrm>
          <a:prstGeom prst="rect">
            <a:avLst/>
          </a:prstGeom>
          <a:ln w="12700">
            <a:miter lim="400000"/>
          </a:ln>
        </p:spPr>
      </p:pic>
      <p:sp>
        <p:nvSpPr>
          <p:cNvPr id="13" name="Elipse 12">
            <a:extLst>
              <a:ext uri="{FF2B5EF4-FFF2-40B4-BE49-F238E27FC236}">
                <a16:creationId xmlns:a16="http://schemas.microsoft.com/office/drawing/2014/main" id="{C2CC81AF-5535-4C2A-940C-12648CBD3489}"/>
              </a:ext>
            </a:extLst>
          </p:cNvPr>
          <p:cNvSpPr/>
          <p:nvPr/>
        </p:nvSpPr>
        <p:spPr>
          <a:xfrm>
            <a:off x="1036154" y="4637467"/>
            <a:ext cx="1454719" cy="37756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3291820E-4E49-4EF4-8970-9473DCD21B7A}"/>
              </a:ext>
            </a:extLst>
          </p:cNvPr>
          <p:cNvSpPr/>
          <p:nvPr/>
        </p:nvSpPr>
        <p:spPr>
          <a:xfrm>
            <a:off x="4788824" y="4058107"/>
            <a:ext cx="7104112" cy="1397306"/>
          </a:xfrm>
          <a:prstGeom prst="rect">
            <a:avLst/>
          </a:prstGeom>
        </p:spPr>
        <p:txBody>
          <a:bodyPr wrap="square">
            <a:spAutoFit/>
          </a:bodyPr>
          <a:lstStyle/>
          <a:p>
            <a:pPr marL="285750" indent="-285750"/>
            <a:r>
              <a:rPr lang="en-GB" sz="1600" b="0" dirty="0">
                <a:solidFill>
                  <a:srgbClr val="000000"/>
                </a:solidFill>
                <a:latin typeface="Arial" panose="020B0604020202020204" pitchFamily="34" charset="0"/>
                <a:cs typeface="Arial" panose="020B0604020202020204" pitchFamily="34" charset="0"/>
              </a:rPr>
              <a:t>Crystal 1 (TCCS): halo extraction of the LHC beam</a:t>
            </a:r>
          </a:p>
          <a:p>
            <a:pPr marL="285750" indent="-285750"/>
            <a:r>
              <a:rPr lang="en-GB" sz="1600" b="0" dirty="0">
                <a:solidFill>
                  <a:srgbClr val="000000"/>
                </a:solidFill>
                <a:latin typeface="Arial" panose="020B0604020202020204" pitchFamily="34" charset="0"/>
                <a:cs typeface="Arial" panose="020B0604020202020204" pitchFamily="34" charset="0"/>
              </a:rPr>
              <a:t>Tungsten target - 2 cm </a:t>
            </a:r>
          </a:p>
          <a:p>
            <a:pPr marL="285750" indent="-285750"/>
            <a:r>
              <a:rPr lang="en-GB" sz="1600" b="0" dirty="0">
                <a:solidFill>
                  <a:srgbClr val="000000"/>
                </a:solidFill>
                <a:latin typeface="Arial" panose="020B0604020202020204" pitchFamily="34" charset="0"/>
                <a:cs typeface="Arial" panose="020B0604020202020204" pitchFamily="34" charset="0"/>
              </a:rPr>
              <a:t>Crystal 2 (TCCP): spin precession of baryons with charm</a:t>
            </a:r>
          </a:p>
          <a:p>
            <a:pPr marL="285750" indent="-285750"/>
            <a:r>
              <a:rPr lang="en-GB" sz="1600" b="0" dirty="0">
                <a:solidFill>
                  <a:srgbClr val="000000"/>
                </a:solidFill>
                <a:latin typeface="Arial" panose="020B0604020202020204" pitchFamily="34" charset="0"/>
                <a:cs typeface="Arial" panose="020B0604020202020204" pitchFamily="34" charset="0"/>
              </a:rPr>
              <a:t>Spectrometer: baryon reconstruction with a 1.9 Tm magnet </a:t>
            </a:r>
          </a:p>
          <a:p>
            <a:pPr marL="285750" indent="-285750"/>
            <a:r>
              <a:rPr lang="en-GB" sz="1600" b="0" dirty="0">
                <a:solidFill>
                  <a:srgbClr val="000000"/>
                </a:solidFill>
                <a:latin typeface="Arial" panose="020B0604020202020204" pitchFamily="34" charset="0"/>
                <a:cs typeface="Arial" panose="020B0604020202020204" pitchFamily="34" charset="0"/>
              </a:rPr>
              <a:t>Particle identification detector – RICH (for p, K, p PID up to 1 </a:t>
            </a:r>
            <a:r>
              <a:rPr lang="en-GB" sz="1600" b="0" dirty="0" err="1">
                <a:solidFill>
                  <a:srgbClr val="000000"/>
                </a:solidFill>
                <a:latin typeface="Arial" panose="020B0604020202020204" pitchFamily="34" charset="0"/>
                <a:cs typeface="Arial" panose="020B0604020202020204" pitchFamily="34" charset="0"/>
              </a:rPr>
              <a:t>TeV</a:t>
            </a:r>
            <a:r>
              <a:rPr lang="en-GB" sz="1600" b="0" dirty="0">
                <a:solidFill>
                  <a:srgbClr val="000000"/>
                </a:solidFill>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p:txBody>
      </p:sp>
      <p:sp>
        <p:nvSpPr>
          <p:cNvPr id="3" name="Título 2">
            <a:extLst>
              <a:ext uri="{FF2B5EF4-FFF2-40B4-BE49-F238E27FC236}">
                <a16:creationId xmlns:a16="http://schemas.microsoft.com/office/drawing/2014/main" id="{9ECDE463-CB24-4CD2-97DD-B091EE96D46C}"/>
              </a:ext>
            </a:extLst>
          </p:cNvPr>
          <p:cNvSpPr>
            <a:spLocks noGrp="1"/>
          </p:cNvSpPr>
          <p:nvPr>
            <p:ph type="title"/>
          </p:nvPr>
        </p:nvSpPr>
        <p:spPr>
          <a:xfrm>
            <a:off x="174080" y="129832"/>
            <a:ext cx="10515600" cy="649055"/>
          </a:xfrm>
        </p:spPr>
        <p:txBody>
          <a:bodyPr/>
          <a:lstStyle/>
          <a:p>
            <a:r>
              <a:rPr lang="es-ES" dirty="0" err="1"/>
              <a:t>Aladdin</a:t>
            </a:r>
            <a:r>
              <a:rPr lang="es-ES" dirty="0"/>
              <a:t> </a:t>
            </a:r>
            <a:r>
              <a:rPr lang="en-US" dirty="0"/>
              <a:t>Experiment</a:t>
            </a:r>
            <a:endParaRPr lang="es-ES" dirty="0"/>
          </a:p>
        </p:txBody>
      </p:sp>
      <p:pic>
        <p:nvPicPr>
          <p:cNvPr id="8" name="Imagen 7">
            <a:extLst>
              <a:ext uri="{FF2B5EF4-FFF2-40B4-BE49-F238E27FC236}">
                <a16:creationId xmlns:a16="http://schemas.microsoft.com/office/drawing/2014/main" id="{B6C7DB09-599F-4872-B516-93C87B123F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9719" y="816138"/>
            <a:ext cx="2746122" cy="725541"/>
          </a:xfrm>
          <a:prstGeom prst="rect">
            <a:avLst/>
          </a:prstGeom>
        </p:spPr>
      </p:pic>
    </p:spTree>
    <p:extLst>
      <p:ext uri="{BB962C8B-B14F-4D97-AF65-F5344CB8AC3E}">
        <p14:creationId xmlns:p14="http://schemas.microsoft.com/office/powerpoint/2010/main" val="3574187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6A7D31-F4BF-48EB-86C4-70AF41A0FE33}"/>
              </a:ext>
            </a:extLst>
          </p:cNvPr>
          <p:cNvSpPr>
            <a:spLocks noGrp="1"/>
          </p:cNvSpPr>
          <p:nvPr>
            <p:ph type="title"/>
          </p:nvPr>
        </p:nvSpPr>
        <p:spPr>
          <a:xfrm>
            <a:off x="174080" y="129832"/>
            <a:ext cx="10515600" cy="649055"/>
          </a:xfrm>
        </p:spPr>
        <p:txBody>
          <a:bodyPr>
            <a:normAutofit fontScale="90000"/>
          </a:bodyPr>
          <a:lstStyle/>
          <a:p>
            <a:r>
              <a:rPr lang="en-US" dirty="0"/>
              <a:t>The Spanish Team</a:t>
            </a:r>
          </a:p>
        </p:txBody>
      </p:sp>
      <p:pic>
        <p:nvPicPr>
          <p:cNvPr id="42" name="Imagen 41">
            <a:extLst>
              <a:ext uri="{FF2B5EF4-FFF2-40B4-BE49-F238E27FC236}">
                <a16:creationId xmlns:a16="http://schemas.microsoft.com/office/drawing/2014/main" id="{D7F4D673-7861-4CB2-B5D2-71621648EC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624" y="4997978"/>
            <a:ext cx="2032943" cy="1498847"/>
          </a:xfrm>
          <a:prstGeom prst="rect">
            <a:avLst/>
          </a:prstGeom>
        </p:spPr>
      </p:pic>
      <p:pic>
        <p:nvPicPr>
          <p:cNvPr id="52" name="Imagen 51">
            <a:extLst>
              <a:ext uri="{FF2B5EF4-FFF2-40B4-BE49-F238E27FC236}">
                <a16:creationId xmlns:a16="http://schemas.microsoft.com/office/drawing/2014/main" id="{0C6821C3-FBC0-4E7A-9BBF-6AD730C4C8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1742" y="3308837"/>
            <a:ext cx="1929397" cy="1473480"/>
          </a:xfrm>
          <a:prstGeom prst="rect">
            <a:avLst/>
          </a:prstGeom>
        </p:spPr>
      </p:pic>
      <p:pic>
        <p:nvPicPr>
          <p:cNvPr id="57" name="Imagen 56">
            <a:extLst>
              <a:ext uri="{FF2B5EF4-FFF2-40B4-BE49-F238E27FC236}">
                <a16:creationId xmlns:a16="http://schemas.microsoft.com/office/drawing/2014/main" id="{BB3B8BBF-9477-45DC-98E8-8EA6EDA7BB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868" t="7883" r="7850" b="7291"/>
          <a:stretch/>
        </p:blipFill>
        <p:spPr>
          <a:xfrm>
            <a:off x="911424" y="1406123"/>
            <a:ext cx="3168352" cy="3188792"/>
          </a:xfrm>
          <a:prstGeom prst="rect">
            <a:avLst/>
          </a:prstGeom>
        </p:spPr>
      </p:pic>
      <p:pic>
        <p:nvPicPr>
          <p:cNvPr id="59" name="Imagen 58">
            <a:extLst>
              <a:ext uri="{FF2B5EF4-FFF2-40B4-BE49-F238E27FC236}">
                <a16:creationId xmlns:a16="http://schemas.microsoft.com/office/drawing/2014/main" id="{6C84EE51-DFB0-41A0-92E6-7A02DD8E5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96385" y="5077959"/>
            <a:ext cx="2376407" cy="1223636"/>
          </a:xfrm>
          <a:prstGeom prst="rect">
            <a:avLst/>
          </a:prstGeom>
        </p:spPr>
      </p:pic>
      <p:pic>
        <p:nvPicPr>
          <p:cNvPr id="61" name="Imagen 60">
            <a:extLst>
              <a:ext uri="{FF2B5EF4-FFF2-40B4-BE49-F238E27FC236}">
                <a16:creationId xmlns:a16="http://schemas.microsoft.com/office/drawing/2014/main" id="{7C0187B9-D932-4F59-9004-3A23A594BD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17924" y="4955126"/>
            <a:ext cx="1755910" cy="1469303"/>
          </a:xfrm>
          <a:prstGeom prst="rect">
            <a:avLst/>
          </a:prstGeom>
        </p:spPr>
      </p:pic>
      <p:pic>
        <p:nvPicPr>
          <p:cNvPr id="68" name="Imagen 67">
            <a:extLst>
              <a:ext uri="{FF2B5EF4-FFF2-40B4-BE49-F238E27FC236}">
                <a16:creationId xmlns:a16="http://schemas.microsoft.com/office/drawing/2014/main" id="{71E43A34-7FBE-4A68-A1D1-8D5B63F0FE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31106" y="260965"/>
            <a:ext cx="263274" cy="263274"/>
          </a:xfrm>
          <a:prstGeom prst="rect">
            <a:avLst/>
          </a:prstGeom>
        </p:spPr>
      </p:pic>
      <p:sp>
        <p:nvSpPr>
          <p:cNvPr id="127" name="Rectángulo: esquinas redondeadas 126">
            <a:extLst>
              <a:ext uri="{FF2B5EF4-FFF2-40B4-BE49-F238E27FC236}">
                <a16:creationId xmlns:a16="http://schemas.microsoft.com/office/drawing/2014/main" id="{571F6091-7029-4B41-8956-BEF2C78B0491}"/>
              </a:ext>
            </a:extLst>
          </p:cNvPr>
          <p:cNvSpPr/>
          <p:nvPr/>
        </p:nvSpPr>
        <p:spPr>
          <a:xfrm>
            <a:off x="5901060" y="1748988"/>
            <a:ext cx="2867787" cy="243104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800" b="1" dirty="0">
                <a:solidFill>
                  <a:schemeClr val="tx1"/>
                </a:solidFill>
              </a:rPr>
              <a:t>Muon DT</a:t>
            </a:r>
          </a:p>
          <a:p>
            <a:pPr marL="285750" indent="-285750">
              <a:buFont typeface="Arial" panose="020B0604020202020204" pitchFamily="34" charset="0"/>
              <a:buChar char="•"/>
            </a:pPr>
            <a:r>
              <a:rPr lang="en-US" sz="2800" b="1" dirty="0">
                <a:solidFill>
                  <a:schemeClr val="tx1"/>
                </a:solidFill>
              </a:rPr>
              <a:t>L1 trigger</a:t>
            </a:r>
          </a:p>
          <a:p>
            <a:pPr marL="285750" indent="-285750">
              <a:buFont typeface="Arial" panose="020B0604020202020204" pitchFamily="34" charset="0"/>
              <a:buChar char="•"/>
            </a:pPr>
            <a:r>
              <a:rPr lang="en-US" sz="2800" b="1" dirty="0">
                <a:solidFill>
                  <a:schemeClr val="tx1"/>
                </a:solidFill>
              </a:rPr>
              <a:t>HGCAL</a:t>
            </a:r>
          </a:p>
          <a:p>
            <a:pPr marL="285750" indent="-285750">
              <a:buFont typeface="Arial" panose="020B0604020202020204" pitchFamily="34" charset="0"/>
              <a:buChar char="•"/>
            </a:pPr>
            <a:r>
              <a:rPr lang="en-US" sz="2800" b="1" dirty="0">
                <a:solidFill>
                  <a:schemeClr val="tx1"/>
                </a:solidFill>
              </a:rPr>
              <a:t>IT pixels</a:t>
            </a:r>
          </a:p>
          <a:p>
            <a:pPr marL="285750" indent="-285750">
              <a:buFont typeface="Arial" panose="020B0604020202020204" pitchFamily="34" charset="0"/>
              <a:buChar char="•"/>
            </a:pPr>
            <a:r>
              <a:rPr lang="en-US" sz="2800" b="1" dirty="0">
                <a:solidFill>
                  <a:schemeClr val="tx1"/>
                </a:solidFill>
              </a:rPr>
              <a:t>MTD-ETL</a:t>
            </a:r>
          </a:p>
        </p:txBody>
      </p:sp>
      <p:pic>
        <p:nvPicPr>
          <p:cNvPr id="14" name="Imagen 13">
            <a:extLst>
              <a:ext uri="{FF2B5EF4-FFF2-40B4-BE49-F238E27FC236}">
                <a16:creationId xmlns:a16="http://schemas.microsoft.com/office/drawing/2014/main" id="{3B1E2888-F716-4D3D-8C28-A9C48E898C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2144" y="5072200"/>
            <a:ext cx="2940838" cy="1235153"/>
          </a:xfrm>
          <a:prstGeom prst="rect">
            <a:avLst/>
          </a:prstGeom>
        </p:spPr>
      </p:pic>
    </p:spTree>
    <p:extLst>
      <p:ext uri="{BB962C8B-B14F-4D97-AF65-F5344CB8AC3E}">
        <p14:creationId xmlns:p14="http://schemas.microsoft.com/office/powerpoint/2010/main" val="2903011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7F8F2EF2-DF65-B4E1-691A-E531D40C4A02}"/>
              </a:ext>
            </a:extLst>
          </p:cNvPr>
          <p:cNvSpPr txBox="1">
            <a:spLocks/>
          </p:cNvSpPr>
          <p:nvPr/>
        </p:nvSpPr>
        <p:spPr>
          <a:xfrm>
            <a:off x="263352" y="0"/>
            <a:ext cx="11665296" cy="9807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mj-ea"/>
              <a:cs typeface="Arial"/>
            </a:endParaRPr>
          </a:p>
        </p:txBody>
      </p:sp>
      <p:sp>
        <p:nvSpPr>
          <p:cNvPr id="13" name="Marcador de contenido 2">
            <a:extLst>
              <a:ext uri="{FF2B5EF4-FFF2-40B4-BE49-F238E27FC236}">
                <a16:creationId xmlns:a16="http://schemas.microsoft.com/office/drawing/2014/main" id="{9DE90635-1F67-4D24-8B3B-5F27350C778E}"/>
              </a:ext>
            </a:extLst>
          </p:cNvPr>
          <p:cNvSpPr txBox="1">
            <a:spLocks/>
          </p:cNvSpPr>
          <p:nvPr/>
        </p:nvSpPr>
        <p:spPr bwMode="auto">
          <a:xfrm>
            <a:off x="6383240" y="4086182"/>
            <a:ext cx="5290379" cy="73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marL="342900" marR="0" lvl="1" indent="0" algn="l" defTabSz="914400" rtl="0" eaLnBrk="1" fontAlgn="base" latinLnBrk="0" hangingPunct="1">
              <a:lnSpc>
                <a:spcPct val="100000"/>
              </a:lnSpc>
              <a:spcBef>
                <a:spcPts val="0"/>
              </a:spcBef>
              <a:spcAft>
                <a:spcPct val="0"/>
              </a:spcAft>
              <a:buClrTx/>
              <a:buSzTx/>
              <a:buNone/>
              <a:tabLst/>
              <a:defRPr/>
            </a:pPr>
            <a:r>
              <a:rPr kumimoji="0" lang="en-US" sz="1400" b="0" i="0" u="none" strike="noStrike" kern="0" cap="none" spc="0" normalizeH="0" baseline="0" noProof="0" dirty="0">
                <a:ln>
                  <a:noFill/>
                </a:ln>
                <a:solidFill>
                  <a:srgbClr val="000000"/>
                </a:solidFill>
                <a:effectLst/>
                <a:uLnTx/>
                <a:uFillTx/>
                <a:latin typeface="Arial"/>
              </a:rPr>
              <a:t>Demonstrate:</a:t>
            </a:r>
          </a:p>
          <a:p>
            <a:pPr marL="557213" marR="0" lvl="1" indent="-214313" algn="l" defTabSz="914400" rtl="0" eaLnBrk="1" fontAlgn="base" latinLnBrk="0" hangingPunct="1">
              <a:lnSpc>
                <a:spcPct val="100000"/>
              </a:lnSpc>
              <a:spcBef>
                <a:spcPts val="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rPr>
              <a:t>Machine operation &amp; </a:t>
            </a:r>
            <a:r>
              <a:rPr kumimoji="0" lang="en-US" sz="1400" b="0" i="0" u="none" strike="noStrike" kern="0" cap="none" spc="0" normalizeH="0" noProof="0" dirty="0">
                <a:ln>
                  <a:noFill/>
                </a:ln>
                <a:solidFill>
                  <a:srgbClr val="000000"/>
                </a:solidFill>
                <a:effectLst/>
                <a:uLnTx/>
                <a:uFillTx/>
                <a:latin typeface="Arial"/>
              </a:rPr>
              <a:t>achievable </a:t>
            </a:r>
            <a:r>
              <a:rPr kumimoji="0" lang="en-US" sz="1400" b="0" i="0" u="none" strike="noStrike" kern="0" cap="none" spc="0" normalizeH="0" noProof="0" dirty="0" err="1">
                <a:ln>
                  <a:noFill/>
                </a:ln>
                <a:solidFill>
                  <a:srgbClr val="000000"/>
                </a:solidFill>
                <a:effectLst/>
                <a:uLnTx/>
                <a:uFillTx/>
                <a:latin typeface="Arial"/>
              </a:rPr>
              <a:t>PoT</a:t>
            </a:r>
            <a:endParaRPr kumimoji="0" lang="en-US" sz="1400" b="0" i="0" u="none" strike="noStrike" kern="0" cap="none" spc="0" normalizeH="0" baseline="0" noProof="0" dirty="0">
              <a:ln>
                <a:noFill/>
              </a:ln>
              <a:solidFill>
                <a:srgbClr val="000000"/>
              </a:solidFill>
              <a:effectLst/>
              <a:uLnTx/>
              <a:uFillTx/>
              <a:latin typeface="Arial"/>
            </a:endParaRPr>
          </a:p>
          <a:p>
            <a:pPr marL="557213" marR="0" lvl="1" indent="-214313" algn="l" defTabSz="914400" rtl="0" eaLnBrk="1" fontAlgn="base" latinLnBrk="0" hangingPunct="1">
              <a:lnSpc>
                <a:spcPct val="100000"/>
              </a:lnSpc>
              <a:spcBef>
                <a:spcPts val="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Arial"/>
              </a:rPr>
              <a:t>Detector setup &amp; measurement of TeV</a:t>
            </a:r>
            <a:r>
              <a:rPr kumimoji="0" lang="en-US" sz="1400" b="0" i="0" u="none" strike="noStrike" kern="0" cap="none" spc="0" normalizeH="0" noProof="0" dirty="0">
                <a:ln>
                  <a:noFill/>
                </a:ln>
                <a:solidFill>
                  <a:srgbClr val="000000"/>
                </a:solidFill>
                <a:effectLst/>
                <a:uLnTx/>
                <a:uFillTx/>
                <a:latin typeface="Arial"/>
              </a:rPr>
              <a:t> regime channeling</a:t>
            </a:r>
            <a:endParaRPr kumimoji="0" lang="en-US" sz="1400" b="0" i="0" u="none" strike="noStrike" kern="0" cap="none" spc="0" normalizeH="0" baseline="0" noProof="0" dirty="0">
              <a:ln>
                <a:noFill/>
              </a:ln>
              <a:solidFill>
                <a:srgbClr val="000000"/>
              </a:solidFill>
              <a:effectLst/>
              <a:uLnTx/>
              <a:uFillTx/>
              <a:latin typeface="Arial"/>
            </a:endParaRPr>
          </a:p>
          <a:p>
            <a:pPr marL="257175" marR="0" lvl="0" indent="-257175" algn="l" defTabSz="914400" rtl="0" eaLnBrk="1" fontAlgn="base" latinLnBrk="0" hangingPunct="1">
              <a:lnSpc>
                <a:spcPct val="100000"/>
              </a:lnSpc>
              <a:spcBef>
                <a:spcPts val="0"/>
              </a:spcBef>
              <a:spcAft>
                <a:spcPct val="0"/>
              </a:spcAft>
              <a:buClrTx/>
              <a:buSzTx/>
              <a:buFontTx/>
              <a:buChar char="•"/>
              <a:tabLst/>
              <a:defRPr/>
            </a:pPr>
            <a:endParaRPr kumimoji="0" lang="en-US" sz="2000" b="0" i="0" u="none" strike="noStrike" kern="0" cap="none" spc="0" normalizeH="0" baseline="0" noProof="0" dirty="0">
              <a:ln>
                <a:noFill/>
              </a:ln>
              <a:solidFill>
                <a:srgbClr val="005DC8">
                  <a:lumMod val="75000"/>
                </a:srgbClr>
              </a:solidFill>
              <a:effectLst/>
              <a:uLnTx/>
              <a:uFillTx/>
              <a:latin typeface="Arial"/>
              <a:ea typeface="+mn-ea"/>
              <a:cs typeface="+mn-cs"/>
            </a:endParaRPr>
          </a:p>
        </p:txBody>
      </p:sp>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t="11508" b="3016"/>
          <a:stretch/>
        </p:blipFill>
        <p:spPr>
          <a:xfrm rot="5400000">
            <a:off x="1141845" y="137615"/>
            <a:ext cx="3228098" cy="5163629"/>
          </a:xfrm>
          <a:prstGeom prst="rect">
            <a:avLst/>
          </a:prstGeom>
        </p:spPr>
      </p:pic>
      <p:sp>
        <p:nvSpPr>
          <p:cNvPr id="16" name="Rectángulo 15">
            <a:extLst>
              <a:ext uri="{FF2B5EF4-FFF2-40B4-BE49-F238E27FC236}">
                <a16:creationId xmlns:a16="http://schemas.microsoft.com/office/drawing/2014/main" id="{2A99AC26-1A91-49B9-99A7-C878DD84EA9E}"/>
              </a:ext>
            </a:extLst>
          </p:cNvPr>
          <p:cNvSpPr/>
          <p:nvPr/>
        </p:nvSpPr>
        <p:spPr>
          <a:xfrm>
            <a:off x="5655247" y="1479537"/>
            <a:ext cx="705148" cy="457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6">
            <a:extLst>
              <a:ext uri="{FF2B5EF4-FFF2-40B4-BE49-F238E27FC236}">
                <a16:creationId xmlns:a16="http://schemas.microsoft.com/office/drawing/2014/main" id="{F781F203-00A8-4CA5-B76E-EE5E3764D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8393" y="1150836"/>
            <a:ext cx="5290379" cy="2975838"/>
          </a:xfrm>
          <a:prstGeom prst="rect">
            <a:avLst/>
          </a:prstGeom>
        </p:spPr>
      </p:pic>
      <p:sp>
        <p:nvSpPr>
          <p:cNvPr id="3" name="Rectángulo 2">
            <a:extLst>
              <a:ext uri="{FF2B5EF4-FFF2-40B4-BE49-F238E27FC236}">
                <a16:creationId xmlns:a16="http://schemas.microsoft.com/office/drawing/2014/main" id="{52731381-E8A3-40A1-AA84-54C2EBB7CC92}"/>
              </a:ext>
            </a:extLst>
          </p:cNvPr>
          <p:cNvSpPr/>
          <p:nvPr/>
        </p:nvSpPr>
        <p:spPr>
          <a:xfrm>
            <a:off x="9340534" y="6082998"/>
            <a:ext cx="2648482" cy="286232"/>
          </a:xfrm>
          <a:prstGeom prst="rect">
            <a:avLst/>
          </a:prstGeom>
        </p:spPr>
        <p:txBody>
          <a:bodyPr wrap="none">
            <a:spAutoFit/>
          </a:bodyPr>
          <a:lstStyle/>
          <a:p>
            <a:pPr>
              <a:buNone/>
            </a:pPr>
            <a:r>
              <a:rPr lang="es-ES" sz="1400" dirty="0"/>
              <a:t>https://twocryst.web.cern.ch</a:t>
            </a:r>
          </a:p>
        </p:txBody>
      </p:sp>
      <p:sp>
        <p:nvSpPr>
          <p:cNvPr id="14" name="Marcador de contenido 2">
            <a:extLst>
              <a:ext uri="{FF2B5EF4-FFF2-40B4-BE49-F238E27FC236}">
                <a16:creationId xmlns:a16="http://schemas.microsoft.com/office/drawing/2014/main" id="{1D54FA28-3BA0-45BD-B14D-902EAC920620}"/>
              </a:ext>
            </a:extLst>
          </p:cNvPr>
          <p:cNvSpPr txBox="1">
            <a:spLocks/>
          </p:cNvSpPr>
          <p:nvPr/>
        </p:nvSpPr>
        <p:spPr bwMode="auto">
          <a:xfrm>
            <a:off x="356307" y="4458131"/>
            <a:ext cx="10308468" cy="20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lvl="0">
              <a:lnSpc>
                <a:spcPct val="100000"/>
              </a:lnSpc>
              <a:defRPr/>
            </a:pPr>
            <a:r>
              <a:rPr lang="en-US" sz="1800" b="0" kern="0" dirty="0">
                <a:solidFill>
                  <a:srgbClr val="005DC8">
                    <a:lumMod val="75000"/>
                  </a:srgbClr>
                </a:solidFill>
                <a:latin typeface="Arial"/>
              </a:rPr>
              <a:t>Machine: beam manipulation using bent crystals </a:t>
            </a:r>
          </a:p>
          <a:p>
            <a:pPr lvl="1">
              <a:lnSpc>
                <a:spcPct val="100000"/>
              </a:lnSpc>
              <a:defRPr/>
            </a:pPr>
            <a:r>
              <a:rPr lang="en-US" sz="1600" b="0" kern="0" dirty="0">
                <a:solidFill>
                  <a:srgbClr val="000000"/>
                </a:solidFill>
                <a:latin typeface="Arial"/>
              </a:rPr>
              <a:t>Bent crystals: Si with mechanical bending as baseline. Deflection of beam halo towards W target</a:t>
            </a:r>
          </a:p>
          <a:p>
            <a:pPr lvl="1">
              <a:lnSpc>
                <a:spcPct val="100000"/>
              </a:lnSpc>
              <a:defRPr/>
            </a:pPr>
            <a:r>
              <a:rPr lang="en-US" sz="1600" b="0" kern="0" dirty="0">
                <a:solidFill>
                  <a:srgbClr val="000000"/>
                </a:solidFill>
                <a:latin typeface="Arial"/>
              </a:rPr>
              <a:t>Goniometers for precision bent crystal positioning</a:t>
            </a:r>
          </a:p>
          <a:p>
            <a:pPr lvl="0">
              <a:lnSpc>
                <a:spcPct val="100000"/>
              </a:lnSpc>
              <a:defRPr/>
            </a:pPr>
            <a:r>
              <a:rPr lang="en-US" sz="1800" b="0" kern="0" dirty="0">
                <a:solidFill>
                  <a:srgbClr val="005DC8">
                    <a:lumMod val="75000"/>
                  </a:srgbClr>
                </a:solidFill>
                <a:latin typeface="Arial"/>
              </a:rPr>
              <a:t>Magnet: compact spectrometer dipole magnet</a:t>
            </a:r>
          </a:p>
          <a:p>
            <a:pPr lvl="1">
              <a:lnSpc>
                <a:spcPct val="100000"/>
              </a:lnSpc>
              <a:defRPr/>
            </a:pPr>
            <a:r>
              <a:rPr lang="en-US" sz="1600" b="0" dirty="0">
                <a:latin typeface="Arial" panose="020B0604020202020204" pitchFamily="34" charset="0"/>
                <a:cs typeface="Arial" panose="020B0604020202020204" pitchFamily="34" charset="0"/>
              </a:rPr>
              <a:t>Warm dipole magnet already available in situ (1.9 T m) as baseline (orbit corrector)</a:t>
            </a:r>
          </a:p>
          <a:p>
            <a:pPr lvl="0">
              <a:lnSpc>
                <a:spcPct val="100000"/>
              </a:lnSpc>
              <a:defRPr/>
            </a:pPr>
            <a:r>
              <a:rPr lang="en-US" sz="1800" b="0" u="sng" kern="0" dirty="0">
                <a:solidFill>
                  <a:srgbClr val="005DC8">
                    <a:lumMod val="75000"/>
                  </a:srgbClr>
                </a:solidFill>
                <a:latin typeface="Arial"/>
              </a:rPr>
              <a:t>Detector</a:t>
            </a:r>
            <a:r>
              <a:rPr lang="en-US" sz="1800" b="0" kern="0" dirty="0">
                <a:solidFill>
                  <a:srgbClr val="005DC8">
                    <a:lumMod val="75000"/>
                  </a:srgbClr>
                </a:solidFill>
                <a:latin typeface="Arial"/>
              </a:rPr>
              <a:t>: compact with high granularity, covers very forward region (</a:t>
            </a:r>
            <a:r>
              <a:rPr lang="en-US" sz="1800" b="0" kern="0" dirty="0">
                <a:solidFill>
                  <a:srgbClr val="005DC8">
                    <a:lumMod val="75000"/>
                  </a:srgbClr>
                </a:solidFill>
                <a:latin typeface="Symbol" panose="05050102010706020507" pitchFamily="18" charset="2"/>
              </a:rPr>
              <a:t>h</a:t>
            </a:r>
            <a:r>
              <a:rPr lang="en-US" sz="1800" b="0" kern="0" dirty="0">
                <a:solidFill>
                  <a:srgbClr val="005DC8">
                    <a:lumMod val="75000"/>
                  </a:srgbClr>
                </a:solidFill>
                <a:latin typeface="Arial"/>
              </a:rPr>
              <a:t> &gt; 5)</a:t>
            </a:r>
          </a:p>
          <a:p>
            <a:pPr lvl="1">
              <a:lnSpc>
                <a:spcPct val="100000"/>
              </a:lnSpc>
              <a:defRPr/>
            </a:pPr>
            <a:r>
              <a:rPr lang="es-ES" sz="1600" dirty="0">
                <a:latin typeface="Arial" panose="020B0604020202020204" pitchFamily="34" charset="0"/>
                <a:cs typeface="Arial" panose="020B0604020202020204" pitchFamily="34" charset="0"/>
              </a:rPr>
              <a:t>LHCb VELO </a:t>
            </a:r>
            <a:r>
              <a:rPr lang="es-ES" sz="1600" dirty="0" err="1">
                <a:latin typeface="Arial" panose="020B0604020202020204" pitchFamily="34" charset="0"/>
                <a:cs typeface="Arial" panose="020B0604020202020204" pitchFamily="34" charset="0"/>
              </a:rPr>
              <a:t>silicon</a:t>
            </a:r>
            <a:r>
              <a:rPr lang="es-ES" sz="1600" dirty="0">
                <a:latin typeface="Arial" panose="020B0604020202020204" pitchFamily="34" charset="0"/>
                <a:cs typeface="Arial" panose="020B0604020202020204" pitchFamily="34" charset="0"/>
              </a:rPr>
              <a:t> pixel </a:t>
            </a:r>
            <a:r>
              <a:rPr lang="es-ES" sz="1600" dirty="0" err="1">
                <a:latin typeface="Arial" panose="020B0604020202020204" pitchFamily="34" charset="0"/>
                <a:cs typeface="Arial" panose="020B0604020202020204" pitchFamily="34" charset="0"/>
              </a:rPr>
              <a:t>sensors</a:t>
            </a:r>
            <a:r>
              <a:rPr lang="es-ES" sz="1600" dirty="0">
                <a:latin typeface="Arial" panose="020B0604020202020204" pitchFamily="34" charset="0"/>
                <a:cs typeface="Arial" panose="020B0604020202020204" pitchFamily="34" charset="0"/>
              </a:rPr>
              <a:t> &amp; </a:t>
            </a:r>
            <a:r>
              <a:rPr lang="es-ES" sz="1600" dirty="0" err="1">
                <a:latin typeface="Arial" panose="020B0604020202020204" pitchFamily="34" charset="0"/>
                <a:cs typeface="Arial" panose="020B0604020202020204" pitchFamily="34" charset="0"/>
              </a:rPr>
              <a:t>electronics</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inside</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Roman</a:t>
            </a:r>
            <a:r>
              <a:rPr lang="es-ES" sz="1600" dirty="0">
                <a:latin typeface="Arial" panose="020B0604020202020204" pitchFamily="34" charset="0"/>
                <a:cs typeface="Arial" panose="020B0604020202020204" pitchFamily="34" charset="0"/>
              </a:rPr>
              <a:t> Pots (</a:t>
            </a:r>
            <a:r>
              <a:rPr lang="es-ES" sz="1600" dirty="0" err="1">
                <a:latin typeface="Arial" panose="020B0604020202020204" pitchFamily="34" charset="0"/>
                <a:cs typeface="Arial" panose="020B0604020202020204" pitchFamily="34" charset="0"/>
              </a:rPr>
              <a:t>from</a:t>
            </a:r>
            <a:r>
              <a:rPr lang="es-ES" sz="1600" dirty="0">
                <a:latin typeface="Arial" panose="020B0604020202020204" pitchFamily="34" charset="0"/>
                <a:cs typeface="Arial" panose="020B0604020202020204" pitchFamily="34" charset="0"/>
              </a:rPr>
              <a:t> ATLAS-ALFA)</a:t>
            </a:r>
          </a:p>
          <a:p>
            <a:pPr lvl="1">
              <a:lnSpc>
                <a:spcPct val="100000"/>
              </a:lnSpc>
              <a:defRPr/>
            </a:pPr>
            <a:endParaRPr lang="en-US" sz="1600" b="0" kern="0" dirty="0">
              <a:solidFill>
                <a:srgbClr val="000000"/>
              </a:solidFill>
              <a:latin typeface="Arial"/>
            </a:endParaRPr>
          </a:p>
          <a:p>
            <a:pPr lvl="1">
              <a:lnSpc>
                <a:spcPct val="100000"/>
              </a:lnSpc>
              <a:defRPr/>
            </a:pPr>
            <a:endParaRPr lang="en-US" sz="1800" b="0" kern="0" dirty="0">
              <a:solidFill>
                <a:srgbClr val="005DC8">
                  <a:lumMod val="75000"/>
                </a:srgbClr>
              </a:solidFill>
              <a:latin typeface="Arial"/>
            </a:endParaRPr>
          </a:p>
        </p:txBody>
      </p:sp>
      <p:sp>
        <p:nvSpPr>
          <p:cNvPr id="6" name="Título 5">
            <a:extLst>
              <a:ext uri="{FF2B5EF4-FFF2-40B4-BE49-F238E27FC236}">
                <a16:creationId xmlns:a16="http://schemas.microsoft.com/office/drawing/2014/main" id="{EE12425E-AD51-4805-9B5D-470E7DAD2149}"/>
              </a:ext>
            </a:extLst>
          </p:cNvPr>
          <p:cNvSpPr>
            <a:spLocks noGrp="1"/>
          </p:cNvSpPr>
          <p:nvPr>
            <p:ph type="title"/>
          </p:nvPr>
        </p:nvSpPr>
        <p:spPr>
          <a:xfrm>
            <a:off x="174080" y="129832"/>
            <a:ext cx="10515600" cy="649055"/>
          </a:xfrm>
        </p:spPr>
        <p:txBody>
          <a:bodyPr/>
          <a:lstStyle/>
          <a:p>
            <a:r>
              <a:rPr lang="en-US" dirty="0" err="1"/>
              <a:t>Twocryst</a:t>
            </a:r>
            <a:r>
              <a:rPr lang="en-US" dirty="0"/>
              <a:t>: Aladdin Proof-of-Principe at LHC IR3</a:t>
            </a:r>
            <a:endParaRPr lang="es-ES" dirty="0"/>
          </a:p>
        </p:txBody>
      </p:sp>
      <p:pic>
        <p:nvPicPr>
          <p:cNvPr id="9" name="Imagen 8">
            <a:extLst>
              <a:ext uri="{FF2B5EF4-FFF2-40B4-BE49-F238E27FC236}">
                <a16:creationId xmlns:a16="http://schemas.microsoft.com/office/drawing/2014/main" id="{AEE40A99-41D2-4475-A607-52134C3307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1434" y="1312185"/>
            <a:ext cx="832774" cy="832774"/>
          </a:xfrm>
          <a:prstGeom prst="rect">
            <a:avLst/>
          </a:prstGeom>
        </p:spPr>
      </p:pic>
    </p:spTree>
    <p:extLst>
      <p:ext uri="{BB962C8B-B14F-4D97-AF65-F5344CB8AC3E}">
        <p14:creationId xmlns:p14="http://schemas.microsoft.com/office/powerpoint/2010/main" val="36300810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7F8F2EF2-DF65-B4E1-691A-E531D40C4A02}"/>
              </a:ext>
            </a:extLst>
          </p:cNvPr>
          <p:cNvSpPr txBox="1">
            <a:spLocks/>
          </p:cNvSpPr>
          <p:nvPr/>
        </p:nvSpPr>
        <p:spPr>
          <a:xfrm>
            <a:off x="1055440" y="0"/>
            <a:ext cx="10441160" cy="949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mj-ea"/>
              <a:cs typeface="Arial"/>
            </a:endParaRPr>
          </a:p>
        </p:txBody>
      </p:sp>
      <p:pic>
        <p:nvPicPr>
          <p:cNvPr id="8" name="Imagen 7">
            <a:extLst>
              <a:ext uri="{FF2B5EF4-FFF2-40B4-BE49-F238E27FC236}">
                <a16:creationId xmlns:a16="http://schemas.microsoft.com/office/drawing/2014/main" id="{8A4877EF-496D-48F2-8658-6267A5C9F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7764" y="4283771"/>
            <a:ext cx="3298569" cy="2199314"/>
          </a:xfrm>
          <a:prstGeom prst="rect">
            <a:avLst/>
          </a:prstGeom>
        </p:spPr>
      </p:pic>
      <p:sp>
        <p:nvSpPr>
          <p:cNvPr id="10" name="Rectángulo 9">
            <a:extLst>
              <a:ext uri="{FF2B5EF4-FFF2-40B4-BE49-F238E27FC236}">
                <a16:creationId xmlns:a16="http://schemas.microsoft.com/office/drawing/2014/main" id="{C20B9B9E-3FB6-4EF2-8198-4E329028472D}"/>
              </a:ext>
            </a:extLst>
          </p:cNvPr>
          <p:cNvSpPr/>
          <p:nvPr/>
        </p:nvSpPr>
        <p:spPr>
          <a:xfrm>
            <a:off x="400222" y="910089"/>
            <a:ext cx="3048000" cy="286232"/>
          </a:xfrm>
          <a:prstGeom prst="rect">
            <a:avLst/>
          </a:prstGeom>
        </p:spPr>
        <p:txBody>
          <a:bodyPr wrap="square">
            <a:spAutoFit/>
          </a:bodyPr>
          <a:lstStyle/>
          <a:p>
            <a:pPr>
              <a:buNone/>
            </a:pPr>
            <a:r>
              <a:rPr lang="es-ES" sz="1400" dirty="0" err="1">
                <a:solidFill>
                  <a:schemeClr val="tx1"/>
                </a:solidFill>
                <a:latin typeface="Arial" panose="020B0604020202020204" pitchFamily="34" charset="0"/>
              </a:rPr>
              <a:t>Voltage</a:t>
            </a:r>
            <a:r>
              <a:rPr lang="es-ES" sz="1400" dirty="0">
                <a:solidFill>
                  <a:schemeClr val="tx1"/>
                </a:solidFill>
                <a:latin typeface="Arial" panose="020B0604020202020204" pitchFamily="34" charset="0"/>
              </a:rPr>
              <a:t> </a:t>
            </a:r>
            <a:r>
              <a:rPr lang="es-ES" sz="1400" dirty="0" err="1">
                <a:solidFill>
                  <a:schemeClr val="tx1"/>
                </a:solidFill>
                <a:latin typeface="Arial" panose="020B0604020202020204" pitchFamily="34" charset="0"/>
              </a:rPr>
              <a:t>Feedthrough</a:t>
            </a:r>
            <a:r>
              <a:rPr lang="es-ES" sz="1400" dirty="0">
                <a:solidFill>
                  <a:schemeClr val="tx1"/>
                </a:solidFill>
                <a:latin typeface="Arial" panose="020B0604020202020204" pitchFamily="34" charset="0"/>
              </a:rPr>
              <a:t> </a:t>
            </a:r>
            <a:r>
              <a:rPr lang="es-ES" sz="1400" dirty="0" err="1">
                <a:solidFill>
                  <a:schemeClr val="tx1"/>
                </a:solidFill>
                <a:latin typeface="Arial" panose="020B0604020202020204" pitchFamily="34" charset="0"/>
              </a:rPr>
              <a:t>Board</a:t>
            </a:r>
            <a:r>
              <a:rPr lang="es-ES" sz="1400" dirty="0">
                <a:solidFill>
                  <a:schemeClr val="tx1"/>
                </a:solidFill>
                <a:latin typeface="Arial" panose="020B0604020202020204" pitchFamily="34" charset="0"/>
              </a:rPr>
              <a:t> (VFB)</a:t>
            </a:r>
            <a:endParaRPr lang="es-ES" sz="1400" b="0" dirty="0">
              <a:solidFill>
                <a:schemeClr val="tx1"/>
              </a:solidFill>
              <a:latin typeface="Arial" panose="020B0604020202020204" pitchFamily="34" charset="0"/>
            </a:endParaRPr>
          </a:p>
        </p:txBody>
      </p:sp>
      <p:pic>
        <p:nvPicPr>
          <p:cNvPr id="11" name="Imagen 10">
            <a:extLst>
              <a:ext uri="{FF2B5EF4-FFF2-40B4-BE49-F238E27FC236}">
                <a16:creationId xmlns:a16="http://schemas.microsoft.com/office/drawing/2014/main" id="{09A0D462-0556-490C-A754-537E9E2DF0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1123" y="1318760"/>
            <a:ext cx="2654615" cy="1990962"/>
          </a:xfrm>
          <a:prstGeom prst="rect">
            <a:avLst/>
          </a:prstGeom>
        </p:spPr>
      </p:pic>
      <p:sp>
        <p:nvSpPr>
          <p:cNvPr id="12" name="Rectángulo 11">
            <a:extLst>
              <a:ext uri="{FF2B5EF4-FFF2-40B4-BE49-F238E27FC236}">
                <a16:creationId xmlns:a16="http://schemas.microsoft.com/office/drawing/2014/main" id="{96235ECF-B3A8-4C8C-9379-6F10056F0B11}"/>
              </a:ext>
            </a:extLst>
          </p:cNvPr>
          <p:cNvSpPr/>
          <p:nvPr/>
        </p:nvSpPr>
        <p:spPr>
          <a:xfrm>
            <a:off x="4449225" y="910752"/>
            <a:ext cx="2126513" cy="286232"/>
          </a:xfrm>
          <a:prstGeom prst="rect">
            <a:avLst/>
          </a:prstGeom>
        </p:spPr>
        <p:txBody>
          <a:bodyPr wrap="square">
            <a:spAutoFit/>
          </a:bodyPr>
          <a:lstStyle/>
          <a:p>
            <a:pPr>
              <a:buNone/>
            </a:pPr>
            <a:r>
              <a:rPr lang="es-ES" sz="1400" dirty="0" err="1">
                <a:solidFill>
                  <a:schemeClr val="tx1"/>
                </a:solidFill>
                <a:latin typeface="Arial" panose="020B0604020202020204" pitchFamily="34" charset="0"/>
              </a:rPr>
              <a:t>Power</a:t>
            </a:r>
            <a:r>
              <a:rPr lang="es-ES" sz="1400" dirty="0">
                <a:solidFill>
                  <a:schemeClr val="tx1"/>
                </a:solidFill>
                <a:latin typeface="Arial" panose="020B0604020202020204" pitchFamily="34" charset="0"/>
              </a:rPr>
              <a:t> </a:t>
            </a:r>
            <a:r>
              <a:rPr lang="es-ES" sz="1400" dirty="0" err="1">
                <a:solidFill>
                  <a:schemeClr val="tx1"/>
                </a:solidFill>
                <a:latin typeface="Arial" panose="020B0604020202020204" pitchFamily="34" charset="0"/>
              </a:rPr>
              <a:t>Patch</a:t>
            </a:r>
            <a:r>
              <a:rPr lang="es-ES" sz="1400" dirty="0">
                <a:solidFill>
                  <a:schemeClr val="tx1"/>
                </a:solidFill>
                <a:latin typeface="Arial" panose="020B0604020202020204" pitchFamily="34" charset="0"/>
              </a:rPr>
              <a:t> </a:t>
            </a:r>
            <a:r>
              <a:rPr lang="es-ES" sz="1400" dirty="0" err="1">
                <a:solidFill>
                  <a:schemeClr val="tx1"/>
                </a:solidFill>
                <a:latin typeface="Arial" panose="020B0604020202020204" pitchFamily="34" charset="0"/>
              </a:rPr>
              <a:t>Panels</a:t>
            </a:r>
            <a:endParaRPr lang="es-ES" sz="1400" b="0" dirty="0">
              <a:solidFill>
                <a:schemeClr val="tx1"/>
              </a:solidFill>
              <a:latin typeface="Arial" panose="020B0604020202020204" pitchFamily="34" charset="0"/>
            </a:endParaRPr>
          </a:p>
        </p:txBody>
      </p:sp>
      <p:sp>
        <p:nvSpPr>
          <p:cNvPr id="14" name="Rectángulo 13">
            <a:extLst>
              <a:ext uri="{FF2B5EF4-FFF2-40B4-BE49-F238E27FC236}">
                <a16:creationId xmlns:a16="http://schemas.microsoft.com/office/drawing/2014/main" id="{A8D27F45-5BA0-488A-9F77-46CEED0BAF9D}"/>
              </a:ext>
            </a:extLst>
          </p:cNvPr>
          <p:cNvSpPr/>
          <p:nvPr/>
        </p:nvSpPr>
        <p:spPr>
          <a:xfrm>
            <a:off x="7215373" y="1110338"/>
            <a:ext cx="3269664" cy="480131"/>
          </a:xfrm>
          <a:prstGeom prst="rect">
            <a:avLst/>
          </a:prstGeom>
        </p:spPr>
        <p:txBody>
          <a:bodyPr wrap="square">
            <a:spAutoFit/>
          </a:bodyPr>
          <a:lstStyle/>
          <a:p>
            <a:pPr>
              <a:buNone/>
            </a:pPr>
            <a:r>
              <a:rPr lang="es-ES" sz="1400" dirty="0" err="1">
                <a:solidFill>
                  <a:schemeClr val="tx1"/>
                </a:solidFill>
                <a:latin typeface="Arial" panose="020B0604020202020204" pitchFamily="34" charset="0"/>
              </a:rPr>
              <a:t>Power</a:t>
            </a:r>
            <a:r>
              <a:rPr lang="es-ES" sz="1400" dirty="0">
                <a:solidFill>
                  <a:schemeClr val="tx1"/>
                </a:solidFill>
                <a:latin typeface="Arial" panose="020B0604020202020204" pitchFamily="34" charset="0"/>
              </a:rPr>
              <a:t> </a:t>
            </a:r>
            <a:r>
              <a:rPr lang="es-ES" sz="1400" dirty="0" err="1">
                <a:solidFill>
                  <a:schemeClr val="tx1"/>
                </a:solidFill>
                <a:latin typeface="Arial" panose="020B0604020202020204" pitchFamily="34" charset="0"/>
              </a:rPr>
              <a:t>distribution</a:t>
            </a:r>
            <a:r>
              <a:rPr lang="es-ES" sz="1400" dirty="0">
                <a:solidFill>
                  <a:schemeClr val="tx1"/>
                </a:solidFill>
                <a:latin typeface="Arial" panose="020B0604020202020204" pitchFamily="34" charset="0"/>
              </a:rPr>
              <a:t> </a:t>
            </a:r>
            <a:r>
              <a:rPr lang="es-ES" sz="1400" dirty="0" err="1">
                <a:solidFill>
                  <a:schemeClr val="tx1"/>
                </a:solidFill>
                <a:latin typeface="Arial" panose="020B0604020202020204" pitchFamily="34" charset="0"/>
              </a:rPr>
              <a:t>system</a:t>
            </a:r>
            <a:r>
              <a:rPr lang="es-ES" sz="1400" dirty="0">
                <a:solidFill>
                  <a:schemeClr val="tx1"/>
                </a:solidFill>
                <a:latin typeface="Arial" panose="020B0604020202020204" pitchFamily="34" charset="0"/>
              </a:rPr>
              <a:t> &amp; 300 m cabling </a:t>
            </a:r>
            <a:r>
              <a:rPr lang="es-ES" sz="1400" dirty="0" err="1">
                <a:solidFill>
                  <a:schemeClr val="tx1"/>
                </a:solidFill>
                <a:latin typeface="Arial" panose="020B0604020202020204" pitchFamily="34" charset="0"/>
              </a:rPr>
              <a:t>inside</a:t>
            </a:r>
            <a:r>
              <a:rPr lang="es-ES" sz="1400" dirty="0">
                <a:solidFill>
                  <a:schemeClr val="tx1"/>
                </a:solidFill>
                <a:latin typeface="Arial" panose="020B0604020202020204" pitchFamily="34" charset="0"/>
              </a:rPr>
              <a:t> LHC </a:t>
            </a:r>
            <a:r>
              <a:rPr lang="es-ES" sz="1400" dirty="0" err="1">
                <a:solidFill>
                  <a:schemeClr val="tx1"/>
                </a:solidFill>
                <a:latin typeface="Arial" panose="020B0604020202020204" pitchFamily="34" charset="0"/>
              </a:rPr>
              <a:t>tunnel</a:t>
            </a:r>
            <a:endParaRPr lang="es-ES" sz="1400" b="0" dirty="0">
              <a:solidFill>
                <a:schemeClr val="tx1"/>
              </a:solidFill>
              <a:latin typeface="Arial" panose="020B0604020202020204" pitchFamily="34" charset="0"/>
            </a:endParaRPr>
          </a:p>
        </p:txBody>
      </p:sp>
      <p:pic>
        <p:nvPicPr>
          <p:cNvPr id="15" name="Imagen 14">
            <a:extLst>
              <a:ext uri="{FF2B5EF4-FFF2-40B4-BE49-F238E27FC236}">
                <a16:creationId xmlns:a16="http://schemas.microsoft.com/office/drawing/2014/main" id="{71923FFF-6ADC-46BC-914A-9D72BB3A917F}"/>
              </a:ext>
            </a:extLst>
          </p:cNvPr>
          <p:cNvPicPr>
            <a:picLocks noChangeAspect="1"/>
          </p:cNvPicPr>
          <p:nvPr/>
        </p:nvPicPr>
        <p:blipFill>
          <a:blip r:embed="rId5"/>
          <a:stretch>
            <a:fillRect/>
          </a:stretch>
        </p:blipFill>
        <p:spPr>
          <a:xfrm>
            <a:off x="6887684" y="1670743"/>
            <a:ext cx="5145411" cy="1953866"/>
          </a:xfrm>
          <a:prstGeom prst="rect">
            <a:avLst/>
          </a:prstGeom>
        </p:spPr>
      </p:pic>
      <p:pic>
        <p:nvPicPr>
          <p:cNvPr id="16" name="Imagen 15">
            <a:extLst>
              <a:ext uri="{FF2B5EF4-FFF2-40B4-BE49-F238E27FC236}">
                <a16:creationId xmlns:a16="http://schemas.microsoft.com/office/drawing/2014/main" id="{B3AE0381-629D-4F80-A87E-D6624C056F20}"/>
              </a:ext>
            </a:extLst>
          </p:cNvPr>
          <p:cNvPicPr>
            <a:picLocks noChangeAspect="1"/>
          </p:cNvPicPr>
          <p:nvPr/>
        </p:nvPicPr>
        <p:blipFill>
          <a:blip r:embed="rId6"/>
          <a:stretch>
            <a:fillRect/>
          </a:stretch>
        </p:blipFill>
        <p:spPr>
          <a:xfrm>
            <a:off x="239953" y="1253456"/>
            <a:ext cx="3082394" cy="2143943"/>
          </a:xfrm>
          <a:prstGeom prst="rect">
            <a:avLst/>
          </a:prstGeom>
        </p:spPr>
      </p:pic>
      <p:pic>
        <p:nvPicPr>
          <p:cNvPr id="17" name="Imagen 16">
            <a:extLst>
              <a:ext uri="{FF2B5EF4-FFF2-40B4-BE49-F238E27FC236}">
                <a16:creationId xmlns:a16="http://schemas.microsoft.com/office/drawing/2014/main" id="{4C14D7CB-88BD-4379-81DF-9795A1AB5B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3811" y="3773885"/>
            <a:ext cx="2001482" cy="2930741"/>
          </a:xfrm>
          <a:prstGeom prst="rect">
            <a:avLst/>
          </a:prstGeom>
        </p:spPr>
      </p:pic>
      <p:sp>
        <p:nvSpPr>
          <p:cNvPr id="18" name="Rectángulo 17">
            <a:extLst>
              <a:ext uri="{FF2B5EF4-FFF2-40B4-BE49-F238E27FC236}">
                <a16:creationId xmlns:a16="http://schemas.microsoft.com/office/drawing/2014/main" id="{A762BBC7-D4AC-4F02-81A2-328E3C38AB43}"/>
              </a:ext>
            </a:extLst>
          </p:cNvPr>
          <p:cNvSpPr/>
          <p:nvPr/>
        </p:nvSpPr>
        <p:spPr>
          <a:xfrm>
            <a:off x="158905" y="3400893"/>
            <a:ext cx="2645479" cy="307777"/>
          </a:xfrm>
          <a:prstGeom prst="rect">
            <a:avLst/>
          </a:prstGeom>
        </p:spPr>
        <p:txBody>
          <a:bodyPr wrap="square">
            <a:spAutoFit/>
          </a:bodyPr>
          <a:lstStyle/>
          <a:p>
            <a:pPr>
              <a:buNone/>
            </a:pPr>
            <a:r>
              <a:rPr lang="es-ES" sz="1400" dirty="0">
                <a:solidFill>
                  <a:schemeClr val="tx1"/>
                </a:solidFill>
                <a:latin typeface="Arial" panose="020B0604020202020204" pitchFamily="34" charset="0"/>
              </a:rPr>
              <a:t>Flexible Front-End </a:t>
            </a:r>
            <a:r>
              <a:rPr lang="es-ES" sz="1400" dirty="0" err="1">
                <a:solidFill>
                  <a:schemeClr val="tx1"/>
                </a:solidFill>
                <a:latin typeface="Arial" panose="020B0604020202020204" pitchFamily="34" charset="0"/>
              </a:rPr>
              <a:t>PCBs</a:t>
            </a:r>
            <a:r>
              <a:rPr lang="es-ES" sz="1400" dirty="0">
                <a:solidFill>
                  <a:schemeClr val="tx1"/>
                </a:solidFill>
                <a:latin typeface="Arial" panose="020B0604020202020204" pitchFamily="34" charset="0"/>
              </a:rPr>
              <a:t> (RP)</a:t>
            </a:r>
            <a:endParaRPr lang="es-ES" sz="1400" b="0" dirty="0">
              <a:solidFill>
                <a:schemeClr val="tx1"/>
              </a:solidFill>
              <a:latin typeface="Arial" panose="020B0604020202020204" pitchFamily="34" charset="0"/>
            </a:endParaRPr>
          </a:p>
        </p:txBody>
      </p:sp>
      <p:pic>
        <p:nvPicPr>
          <p:cNvPr id="19" name="Imagen 18">
            <a:extLst>
              <a:ext uri="{FF2B5EF4-FFF2-40B4-BE49-F238E27FC236}">
                <a16:creationId xmlns:a16="http://schemas.microsoft.com/office/drawing/2014/main" id="{049D8934-7366-4B16-9F51-7FDB1EA116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65832" y="4283771"/>
            <a:ext cx="2994429" cy="2240512"/>
          </a:xfrm>
          <a:prstGeom prst="rect">
            <a:avLst/>
          </a:prstGeom>
        </p:spPr>
      </p:pic>
      <p:sp>
        <p:nvSpPr>
          <p:cNvPr id="20" name="Rectángulo 19">
            <a:extLst>
              <a:ext uri="{FF2B5EF4-FFF2-40B4-BE49-F238E27FC236}">
                <a16:creationId xmlns:a16="http://schemas.microsoft.com/office/drawing/2014/main" id="{0C577ECD-063D-4085-9CAD-51C97F8F16FA}"/>
              </a:ext>
            </a:extLst>
          </p:cNvPr>
          <p:cNvSpPr/>
          <p:nvPr/>
        </p:nvSpPr>
        <p:spPr>
          <a:xfrm>
            <a:off x="2657632" y="3824867"/>
            <a:ext cx="3809363" cy="286232"/>
          </a:xfrm>
          <a:prstGeom prst="rect">
            <a:avLst/>
          </a:prstGeom>
        </p:spPr>
        <p:txBody>
          <a:bodyPr wrap="square">
            <a:spAutoFit/>
          </a:bodyPr>
          <a:lstStyle/>
          <a:p>
            <a:pPr>
              <a:buNone/>
            </a:pPr>
            <a:r>
              <a:rPr lang="es-ES" sz="1400" dirty="0" err="1">
                <a:solidFill>
                  <a:schemeClr val="tx1"/>
                </a:solidFill>
                <a:latin typeface="Arial" panose="020B0604020202020204" pitchFamily="34" charset="0"/>
              </a:rPr>
              <a:t>Monitoring</a:t>
            </a:r>
            <a:r>
              <a:rPr lang="es-ES" sz="1400" dirty="0">
                <a:solidFill>
                  <a:schemeClr val="tx1"/>
                </a:solidFill>
                <a:latin typeface="Arial" panose="020B0604020202020204" pitchFamily="34" charset="0"/>
              </a:rPr>
              <a:t> &amp; control </a:t>
            </a:r>
            <a:r>
              <a:rPr lang="es-ES" sz="1400" dirty="0" err="1">
                <a:solidFill>
                  <a:schemeClr val="tx1"/>
                </a:solidFill>
                <a:latin typeface="Arial" panose="020B0604020202020204" pitchFamily="34" charset="0"/>
              </a:rPr>
              <a:t>system</a:t>
            </a:r>
            <a:r>
              <a:rPr lang="es-ES" sz="1400" dirty="0">
                <a:solidFill>
                  <a:schemeClr val="tx1"/>
                </a:solidFill>
                <a:latin typeface="Arial" panose="020B0604020202020204" pitchFamily="34" charset="0"/>
              </a:rPr>
              <a:t> (SCADA)</a:t>
            </a:r>
            <a:endParaRPr lang="es-ES" sz="1400" b="0" dirty="0">
              <a:solidFill>
                <a:schemeClr val="tx1"/>
              </a:solidFill>
              <a:latin typeface="Arial" panose="020B0604020202020204" pitchFamily="34" charset="0"/>
            </a:endParaRPr>
          </a:p>
        </p:txBody>
      </p:sp>
      <p:sp>
        <p:nvSpPr>
          <p:cNvPr id="21" name="Rectángulo 20">
            <a:extLst>
              <a:ext uri="{FF2B5EF4-FFF2-40B4-BE49-F238E27FC236}">
                <a16:creationId xmlns:a16="http://schemas.microsoft.com/office/drawing/2014/main" id="{8FEC60E6-FC23-4EC6-AE3B-96EB9A66A634}"/>
              </a:ext>
            </a:extLst>
          </p:cNvPr>
          <p:cNvSpPr/>
          <p:nvPr/>
        </p:nvSpPr>
        <p:spPr>
          <a:xfrm>
            <a:off x="7464152" y="3697469"/>
            <a:ext cx="3554791" cy="286232"/>
          </a:xfrm>
          <a:prstGeom prst="rect">
            <a:avLst/>
          </a:prstGeom>
        </p:spPr>
        <p:txBody>
          <a:bodyPr wrap="square">
            <a:spAutoFit/>
          </a:bodyPr>
          <a:lstStyle/>
          <a:p>
            <a:pPr>
              <a:buNone/>
            </a:pPr>
            <a:r>
              <a:rPr lang="es-ES" sz="1400" dirty="0" err="1">
                <a:solidFill>
                  <a:schemeClr val="tx1"/>
                </a:solidFill>
                <a:latin typeface="Arial" panose="020B0604020202020204" pitchFamily="34" charset="0"/>
              </a:rPr>
              <a:t>Installation</a:t>
            </a:r>
            <a:r>
              <a:rPr lang="es-ES" sz="1400" dirty="0">
                <a:solidFill>
                  <a:schemeClr val="tx1"/>
                </a:solidFill>
                <a:latin typeface="Arial" panose="020B0604020202020204" pitchFamily="34" charset="0"/>
              </a:rPr>
              <a:t> &amp; </a:t>
            </a:r>
            <a:r>
              <a:rPr lang="es-ES" sz="1400" dirty="0" err="1">
                <a:solidFill>
                  <a:schemeClr val="tx1"/>
                </a:solidFill>
                <a:latin typeface="Arial" panose="020B0604020202020204" pitchFamily="34" charset="0"/>
              </a:rPr>
              <a:t>commissioning</a:t>
            </a:r>
            <a:endParaRPr lang="es-ES" sz="1400" b="0" dirty="0">
              <a:solidFill>
                <a:schemeClr val="tx1"/>
              </a:solidFill>
              <a:latin typeface="Arial" panose="020B0604020202020204" pitchFamily="34" charset="0"/>
            </a:endParaRPr>
          </a:p>
        </p:txBody>
      </p:sp>
      <p:pic>
        <p:nvPicPr>
          <p:cNvPr id="4" name="Imagen 3">
            <a:extLst>
              <a:ext uri="{FF2B5EF4-FFF2-40B4-BE49-F238E27FC236}">
                <a16:creationId xmlns:a16="http://schemas.microsoft.com/office/drawing/2014/main" id="{68E003F3-812C-4814-B96B-2CA2E14EE0BF}"/>
              </a:ext>
            </a:extLst>
          </p:cNvPr>
          <p:cNvPicPr>
            <a:picLocks noChangeAspect="1"/>
          </p:cNvPicPr>
          <p:nvPr/>
        </p:nvPicPr>
        <p:blipFill>
          <a:blip r:embed="rId9"/>
          <a:stretch>
            <a:fillRect/>
          </a:stretch>
        </p:blipFill>
        <p:spPr>
          <a:xfrm>
            <a:off x="5775432" y="4033294"/>
            <a:ext cx="1424997" cy="2533329"/>
          </a:xfrm>
          <a:prstGeom prst="rect">
            <a:avLst/>
          </a:prstGeom>
        </p:spPr>
      </p:pic>
      <p:pic>
        <p:nvPicPr>
          <p:cNvPr id="22" name="Imagen 21">
            <a:extLst>
              <a:ext uri="{FF2B5EF4-FFF2-40B4-BE49-F238E27FC236}">
                <a16:creationId xmlns:a16="http://schemas.microsoft.com/office/drawing/2014/main" id="{6034E28C-2A5E-4822-A973-DA16EDC83C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15601" y="4056561"/>
            <a:ext cx="1434604" cy="2533329"/>
          </a:xfrm>
          <a:prstGeom prst="rect">
            <a:avLst/>
          </a:prstGeom>
        </p:spPr>
      </p:pic>
      <p:sp>
        <p:nvSpPr>
          <p:cNvPr id="3" name="Título 2">
            <a:extLst>
              <a:ext uri="{FF2B5EF4-FFF2-40B4-BE49-F238E27FC236}">
                <a16:creationId xmlns:a16="http://schemas.microsoft.com/office/drawing/2014/main" id="{1FA1330B-EF27-495D-AA0A-5B2CD8A8E96B}"/>
              </a:ext>
            </a:extLst>
          </p:cNvPr>
          <p:cNvSpPr>
            <a:spLocks noGrp="1"/>
          </p:cNvSpPr>
          <p:nvPr>
            <p:ph type="title"/>
          </p:nvPr>
        </p:nvSpPr>
        <p:spPr>
          <a:xfrm>
            <a:off x="174080" y="129832"/>
            <a:ext cx="10515600" cy="649055"/>
          </a:xfrm>
        </p:spPr>
        <p:txBody>
          <a:bodyPr/>
          <a:lstStyle/>
          <a:p>
            <a:r>
              <a:rPr lang="en-US" dirty="0"/>
              <a:t>TWOCRYST contributions</a:t>
            </a:r>
            <a:endParaRPr lang="es-ES" dirty="0"/>
          </a:p>
        </p:txBody>
      </p:sp>
    </p:spTree>
    <p:extLst>
      <p:ext uri="{BB962C8B-B14F-4D97-AF65-F5344CB8AC3E}">
        <p14:creationId xmlns:p14="http://schemas.microsoft.com/office/powerpoint/2010/main" val="36555397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7F8F2EF2-DF65-B4E1-691A-E531D40C4A02}"/>
              </a:ext>
            </a:extLst>
          </p:cNvPr>
          <p:cNvSpPr txBox="1">
            <a:spLocks/>
          </p:cNvSpPr>
          <p:nvPr/>
        </p:nvSpPr>
        <p:spPr>
          <a:xfrm>
            <a:off x="1055440" y="0"/>
            <a:ext cx="10441160" cy="949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mj-ea"/>
              <a:cs typeface="Arial"/>
            </a:endParaRPr>
          </a:p>
        </p:txBody>
      </p:sp>
      <p:pic>
        <p:nvPicPr>
          <p:cNvPr id="3" name="Imagen 2">
            <a:extLst>
              <a:ext uri="{FF2B5EF4-FFF2-40B4-BE49-F238E27FC236}">
                <a16:creationId xmlns:a16="http://schemas.microsoft.com/office/drawing/2014/main" id="{9B897113-5900-4E9F-8E04-DEF5D4B244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80" y="1182456"/>
            <a:ext cx="9370452" cy="5270880"/>
          </a:xfrm>
          <a:prstGeom prst="rect">
            <a:avLst/>
          </a:prstGeom>
        </p:spPr>
      </p:pic>
      <p:pic>
        <p:nvPicPr>
          <p:cNvPr id="6" name="Imagen 5">
            <a:extLst>
              <a:ext uri="{FF2B5EF4-FFF2-40B4-BE49-F238E27FC236}">
                <a16:creationId xmlns:a16="http://schemas.microsoft.com/office/drawing/2014/main" id="{1C3FFAD9-2111-4026-92FB-2587877500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6240" y="1182456"/>
            <a:ext cx="3729400" cy="2453209"/>
          </a:xfrm>
          <a:prstGeom prst="rect">
            <a:avLst/>
          </a:prstGeom>
        </p:spPr>
      </p:pic>
      <p:sp>
        <p:nvSpPr>
          <p:cNvPr id="7" name="Rectángulo 6">
            <a:extLst>
              <a:ext uri="{FF2B5EF4-FFF2-40B4-BE49-F238E27FC236}">
                <a16:creationId xmlns:a16="http://schemas.microsoft.com/office/drawing/2014/main" id="{C24FD13C-F6D8-4F58-A19A-0DABC85E9F27}"/>
              </a:ext>
            </a:extLst>
          </p:cNvPr>
          <p:cNvSpPr/>
          <p:nvPr/>
        </p:nvSpPr>
        <p:spPr>
          <a:xfrm>
            <a:off x="6672064" y="6398273"/>
            <a:ext cx="6432376" cy="258532"/>
          </a:xfrm>
          <a:prstGeom prst="rect">
            <a:avLst/>
          </a:prstGeom>
        </p:spPr>
        <p:txBody>
          <a:bodyPr wrap="square">
            <a:spAutoFit/>
          </a:bodyPr>
          <a:lstStyle/>
          <a:p>
            <a:pPr>
              <a:buNone/>
            </a:pPr>
            <a:r>
              <a:rPr lang="es-ES" sz="1200" dirty="0"/>
              <a:t>https://www.home.cern/news/news/experiments/towards-new-physics-bent-crystals</a:t>
            </a:r>
          </a:p>
        </p:txBody>
      </p:sp>
      <p:sp>
        <p:nvSpPr>
          <p:cNvPr id="24" name="Rectángulo 23">
            <a:extLst>
              <a:ext uri="{FF2B5EF4-FFF2-40B4-BE49-F238E27FC236}">
                <a16:creationId xmlns:a16="http://schemas.microsoft.com/office/drawing/2014/main" id="{2A90EF1C-7C14-4973-A7E0-B052FAA145AC}"/>
              </a:ext>
            </a:extLst>
          </p:cNvPr>
          <p:cNvSpPr/>
          <p:nvPr/>
        </p:nvSpPr>
        <p:spPr>
          <a:xfrm>
            <a:off x="9137000" y="3725332"/>
            <a:ext cx="1967880" cy="286232"/>
          </a:xfrm>
          <a:prstGeom prst="rect">
            <a:avLst/>
          </a:prstGeom>
        </p:spPr>
        <p:txBody>
          <a:bodyPr wrap="square">
            <a:spAutoFit/>
          </a:bodyPr>
          <a:lstStyle/>
          <a:p>
            <a:pPr>
              <a:buNone/>
            </a:pPr>
            <a:r>
              <a:rPr lang="es-ES" sz="1400" dirty="0">
                <a:solidFill>
                  <a:schemeClr val="tx1"/>
                </a:solidFill>
                <a:latin typeface="Arial" panose="020B0604020202020204" pitchFamily="34" charset="0"/>
              </a:rPr>
              <a:t>MDs 21-22 June 2025</a:t>
            </a:r>
            <a:endParaRPr lang="es-ES" sz="1400" b="0" dirty="0">
              <a:solidFill>
                <a:schemeClr val="tx1"/>
              </a:solidFill>
              <a:latin typeface="Arial" panose="020B0604020202020204" pitchFamily="34" charset="0"/>
            </a:endParaRPr>
          </a:p>
        </p:txBody>
      </p:sp>
      <p:sp>
        <p:nvSpPr>
          <p:cNvPr id="4" name="Título 3">
            <a:extLst>
              <a:ext uri="{FF2B5EF4-FFF2-40B4-BE49-F238E27FC236}">
                <a16:creationId xmlns:a16="http://schemas.microsoft.com/office/drawing/2014/main" id="{B456463B-7794-47CA-9248-7995A0284AB9}"/>
              </a:ext>
            </a:extLst>
          </p:cNvPr>
          <p:cNvSpPr>
            <a:spLocks noGrp="1"/>
          </p:cNvSpPr>
          <p:nvPr>
            <p:ph type="title"/>
          </p:nvPr>
        </p:nvSpPr>
        <p:spPr>
          <a:xfrm>
            <a:off x="174080" y="129832"/>
            <a:ext cx="10515600" cy="649055"/>
          </a:xfrm>
        </p:spPr>
        <p:txBody>
          <a:bodyPr/>
          <a:lstStyle/>
          <a:p>
            <a:r>
              <a:rPr lang="en-US" dirty="0"/>
              <a:t>TWOCRYST preliminary results</a:t>
            </a:r>
            <a:endParaRPr lang="es-ES" dirty="0"/>
          </a:p>
        </p:txBody>
      </p:sp>
    </p:spTree>
    <p:extLst>
      <p:ext uri="{BB962C8B-B14F-4D97-AF65-F5344CB8AC3E}">
        <p14:creationId xmlns:p14="http://schemas.microsoft.com/office/powerpoint/2010/main" val="4047688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5880" y="1628800"/>
            <a:ext cx="6768752" cy="4886193"/>
          </a:xfrm>
          <a:prstGeom prst="rect">
            <a:avLst/>
          </a:prstGeom>
        </p:spPr>
      </p:pic>
    </p:spTree>
    <p:extLst>
      <p:ext uri="{BB962C8B-B14F-4D97-AF65-F5344CB8AC3E}">
        <p14:creationId xmlns:p14="http://schemas.microsoft.com/office/powerpoint/2010/main" val="4078885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extShape 1"/>
          <p:cNvSpPr/>
          <p:nvPr/>
        </p:nvSpPr>
        <p:spPr>
          <a:xfrm>
            <a:off x="1706880" y="6291000"/>
            <a:ext cx="4413240" cy="475200"/>
          </a:xfrm>
          <a:prstGeom prst="rect">
            <a:avLst/>
          </a:prstGeom>
          <a:noFill/>
          <a:ln w="0">
            <a:noFill/>
          </a:ln>
        </p:spPr>
        <p:style>
          <a:lnRef idx="0">
            <a:scrgbClr r="0" g="0" b="0"/>
          </a:lnRef>
          <a:fillRef idx="0">
            <a:scrgbClr r="0" g="0" b="0"/>
          </a:fillRef>
          <a:effectRef idx="0">
            <a:scrgbClr r="0" g="0" b="0"/>
          </a:effectRef>
          <a:fontRef idx="minor"/>
        </p:style>
      </p:sp>
      <p:sp>
        <p:nvSpPr>
          <p:cNvPr id="233" name="CustomShape 7"/>
          <p:cNvSpPr/>
          <p:nvPr/>
        </p:nvSpPr>
        <p:spPr>
          <a:xfrm>
            <a:off x="1524000" y="1981080"/>
            <a:ext cx="9142920" cy="137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6000" b="1" spc="-1">
                <a:solidFill>
                  <a:srgbClr val="000000"/>
                </a:solidFill>
                <a:latin typeface="Arial"/>
                <a:ea typeface="Arial"/>
              </a:rPr>
              <a:t>Back Up Slides</a:t>
            </a:r>
            <a:endParaRPr lang="en-US" sz="6000" spc="-1">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a:xfrm>
            <a:off x="609601" y="2708920"/>
            <a:ext cx="5356860" cy="1800200"/>
          </a:xfrm>
        </p:spPr>
        <p:txBody>
          <a:bodyPr rtlCol="0"/>
          <a:lstStyle/>
          <a:p>
            <a:r>
              <a:rPr lang="en-US" dirty="0"/>
              <a:t>Contribution from Oviedo to the Level-1 trigger upgrade</a:t>
            </a:r>
            <a:endParaRPr lang="en-GB" dirty="0"/>
          </a:p>
        </p:txBody>
      </p:sp>
      <p:pic>
        <p:nvPicPr>
          <p:cNvPr id="3" name="Picture 8">
            <a:extLst>
              <a:ext uri="{FF2B5EF4-FFF2-40B4-BE49-F238E27FC236}">
                <a16:creationId xmlns:a16="http://schemas.microsoft.com/office/drawing/2014/main" id="{A174693E-A729-25B8-FEE5-114948FD2B5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1593" b="13514"/>
          <a:stretch/>
        </p:blipFill>
        <p:spPr bwMode="auto">
          <a:xfrm>
            <a:off x="10068791" y="5922560"/>
            <a:ext cx="2039948" cy="935439"/>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72;p14">
            <a:extLst>
              <a:ext uri="{FF2B5EF4-FFF2-40B4-BE49-F238E27FC236}">
                <a16:creationId xmlns:a16="http://schemas.microsoft.com/office/drawing/2014/main" id="{EFEE33DC-7274-4068-B3C7-BCF61D95AB8C}"/>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9089164" y="5915379"/>
            <a:ext cx="979628" cy="935438"/>
          </a:xfrm>
          <a:prstGeom prst="rect">
            <a:avLst/>
          </a:prstGeom>
          <a:noFill/>
          <a:ln>
            <a:noFill/>
          </a:ln>
        </p:spPr>
      </p:pic>
      <p:pic>
        <p:nvPicPr>
          <p:cNvPr id="5" name="Google Shape;74;p14">
            <a:extLst>
              <a:ext uri="{FF2B5EF4-FFF2-40B4-BE49-F238E27FC236}">
                <a16:creationId xmlns:a16="http://schemas.microsoft.com/office/drawing/2014/main" id="{FD7B8EDD-B7F9-20DC-91F3-2AA45A39BBA5}"/>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828993" y="5921723"/>
            <a:ext cx="1260171" cy="929094"/>
          </a:xfrm>
          <a:prstGeom prst="rect">
            <a:avLst/>
          </a:prstGeom>
          <a:noFill/>
          <a:ln>
            <a:noFill/>
          </a:ln>
        </p:spPr>
      </p:pic>
      <p:pic>
        <p:nvPicPr>
          <p:cNvPr id="7" name="Picture 2" descr="Real time analysis with the CMS Level-1 Trigger | CMS Experiment">
            <a:extLst>
              <a:ext uri="{FF2B5EF4-FFF2-40B4-BE49-F238E27FC236}">
                <a16:creationId xmlns:a16="http://schemas.microsoft.com/office/drawing/2014/main" id="{B9EC648D-7331-62DB-FD1A-E5FFD430615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66460" y="0"/>
            <a:ext cx="6225540" cy="59719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6561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4E94-D43A-ACA5-C494-BC466034D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35FDB-3386-D1EF-82B2-83439C16537F}"/>
              </a:ext>
            </a:extLst>
          </p:cNvPr>
          <p:cNvSpPr>
            <a:spLocks noGrp="1"/>
          </p:cNvSpPr>
          <p:nvPr>
            <p:ph type="title"/>
          </p:nvPr>
        </p:nvSpPr>
        <p:spPr/>
        <p:txBody>
          <a:bodyPr/>
          <a:lstStyle/>
          <a:p>
            <a:r>
              <a:rPr lang="en-GB" dirty="0"/>
              <a:t>A word about the INTREPID project</a:t>
            </a:r>
          </a:p>
        </p:txBody>
      </p:sp>
      <p:sp>
        <p:nvSpPr>
          <p:cNvPr id="3" name="Content Placeholder 2">
            <a:extLst>
              <a:ext uri="{FF2B5EF4-FFF2-40B4-BE49-F238E27FC236}">
                <a16:creationId xmlns:a16="http://schemas.microsoft.com/office/drawing/2014/main" id="{77C798A3-3124-AC8C-B684-1F1718C30E98}"/>
              </a:ext>
            </a:extLst>
          </p:cNvPr>
          <p:cNvSpPr>
            <a:spLocks noGrp="1"/>
          </p:cNvSpPr>
          <p:nvPr>
            <p:ph idx="1"/>
          </p:nvPr>
        </p:nvSpPr>
        <p:spPr/>
        <p:txBody>
          <a:bodyPr>
            <a:noAutofit/>
          </a:bodyPr>
          <a:lstStyle/>
          <a:p>
            <a:r>
              <a:rPr lang="en-US" dirty="0"/>
              <a:t>Got funding from the ERC to explore alternative technologies and ideas which could not be otherwise investigated that could potentially lead to a significant breakthrough.   </a:t>
            </a:r>
            <a:endParaRPr lang="en-GB" dirty="0"/>
          </a:p>
          <a:p>
            <a:r>
              <a:rPr lang="en-GB" b="1" dirty="0"/>
              <a:t>Project focuses on muons signatures</a:t>
            </a:r>
            <a:r>
              <a:rPr lang="en-GB" dirty="0"/>
              <a:t>, but ideas can be ported elsewhere and targets to expand the sensitivity to long-lived / displaced signatures. </a:t>
            </a:r>
          </a:p>
          <a:p>
            <a:r>
              <a:rPr lang="en-GB" dirty="0"/>
              <a:t>For the </a:t>
            </a:r>
            <a:r>
              <a:rPr lang="en-GB" b="1" dirty="0"/>
              <a:t>HL-LHC and beyond</a:t>
            </a:r>
            <a:r>
              <a:rPr lang="en-GB" dirty="0"/>
              <a:t>: </a:t>
            </a:r>
          </a:p>
          <a:p>
            <a:pPr lvl="1"/>
            <a:r>
              <a:rPr lang="en-GB" dirty="0"/>
              <a:t>Muon trigger for the HL-LHC (in collaboration with CIEMAT):  expand existing low-latency algorithms to detect and trigger on non-standard signatures such as hadronic showers or slow charged particles. </a:t>
            </a:r>
            <a:endParaRPr lang="en-US" dirty="0"/>
          </a:p>
          <a:p>
            <a:pPr lvl="1"/>
            <a:r>
              <a:rPr lang="en-US" dirty="0"/>
              <a:t>GNN for real-time (O(</a:t>
            </a:r>
            <a:r>
              <a:rPr lang="en-US" dirty="0" err="1"/>
              <a:t>μs</a:t>
            </a:r>
            <a:r>
              <a:rPr lang="en-US" dirty="0"/>
              <a:t>)) muon reconstruction, using Versal ACAP and the AI engines.</a:t>
            </a:r>
          </a:p>
          <a:p>
            <a:r>
              <a:rPr lang="en-GB" dirty="0"/>
              <a:t>Hardware/Setup: </a:t>
            </a:r>
          </a:p>
          <a:p>
            <a:pPr lvl="1"/>
            <a:r>
              <a:rPr lang="en-GB" dirty="0"/>
              <a:t>Setting up a local test stand for benchmarking firmware. </a:t>
            </a:r>
          </a:p>
          <a:p>
            <a:pPr lvl="1"/>
            <a:r>
              <a:rPr lang="en-GB" dirty="0"/>
              <a:t>Various devices available for testing: Xilinx </a:t>
            </a:r>
            <a:r>
              <a:rPr lang="en-GB" dirty="0" err="1"/>
              <a:t>Kintex</a:t>
            </a:r>
            <a:r>
              <a:rPr lang="en-GB" dirty="0"/>
              <a:t>, </a:t>
            </a:r>
            <a:r>
              <a:rPr lang="en-GB" dirty="0" err="1"/>
              <a:t>Virtex</a:t>
            </a:r>
            <a:r>
              <a:rPr lang="en-GB" dirty="0"/>
              <a:t> </a:t>
            </a:r>
            <a:r>
              <a:rPr lang="en-GB" dirty="0" err="1"/>
              <a:t>Ultrascale</a:t>
            </a:r>
            <a:r>
              <a:rPr lang="en-GB" dirty="0"/>
              <a:t>+, Versal 7nm AI.</a:t>
            </a:r>
          </a:p>
          <a:p>
            <a:r>
              <a:rPr lang="en-GB" dirty="0"/>
              <a:t>Person power:</a:t>
            </a:r>
          </a:p>
          <a:p>
            <a:pPr lvl="1"/>
            <a:r>
              <a:rPr lang="en-GB" dirty="0"/>
              <a:t>4 PhD students (full time), 1 postdoc (full time), 2-3 senior (0.5 FTE each)</a:t>
            </a:r>
          </a:p>
          <a:p>
            <a:pPr marL="0" indent="0">
              <a:buNone/>
            </a:pPr>
            <a:endParaRPr lang="en-GB" dirty="0"/>
          </a:p>
          <a:p>
            <a:endParaRPr lang="en-GB" dirty="0"/>
          </a:p>
        </p:txBody>
      </p:sp>
    </p:spTree>
    <p:extLst>
      <p:ext uri="{BB962C8B-B14F-4D97-AF65-F5344CB8AC3E}">
        <p14:creationId xmlns:p14="http://schemas.microsoft.com/office/powerpoint/2010/main" val="11397089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p:txBody>
          <a:bodyPr spcFirstLastPara="1" vert="horz" wrap="square" lIns="121900" tIns="121900" rIns="121900" bIns="121900" rtlCol="0" anchor="ctr" anchorCtr="0">
            <a:normAutofit/>
          </a:bodyPr>
          <a:lstStyle/>
          <a:p>
            <a:r>
              <a:rPr lang="es-ES" dirty="0" err="1"/>
              <a:t>What</a:t>
            </a:r>
            <a:r>
              <a:rPr lang="es-ES" dirty="0"/>
              <a:t> are </a:t>
            </a:r>
            <a:r>
              <a:rPr lang="es-ES" dirty="0" err="1"/>
              <a:t>the</a:t>
            </a:r>
            <a:r>
              <a:rPr lang="es-ES" dirty="0"/>
              <a:t> </a:t>
            </a:r>
            <a:r>
              <a:rPr lang="es-ES" dirty="0" err="1"/>
              <a:t>goals</a:t>
            </a:r>
            <a:r>
              <a:rPr lang="es-ES" dirty="0"/>
              <a:t>?</a:t>
            </a:r>
          </a:p>
        </p:txBody>
      </p:sp>
      <p:sp>
        <p:nvSpPr>
          <p:cNvPr id="140" name="Google Shape;140;p18"/>
          <p:cNvSpPr txBox="1">
            <a:spLocks noGrp="1"/>
          </p:cNvSpPr>
          <p:nvPr>
            <p:ph type="sldNum" idx="4294967295"/>
          </p:nvPr>
        </p:nvSpPr>
        <p:spPr>
          <a:xfrm>
            <a:off x="11460163" y="6218238"/>
            <a:ext cx="731837" cy="523875"/>
          </a:xfrm>
          <a:prstGeom prst="rect">
            <a:avLst/>
          </a:prstGeom>
        </p:spPr>
        <p:txBody>
          <a:bodyPr spcFirstLastPara="1" wrap="square" lIns="121900" tIns="121900" rIns="121900" bIns="121900" anchor="ctr" anchorCtr="0">
            <a:normAutofit/>
          </a:bodyPr>
          <a:lstStyle/>
          <a:p>
            <a:pPr algn="r"/>
            <a:fld id="{00000000-1234-1234-1234-123412341234}" type="slidenum">
              <a:rPr lang="en"/>
              <a:pPr algn="r"/>
              <a:t>77</a:t>
            </a:fld>
            <a:endParaRPr/>
          </a:p>
        </p:txBody>
      </p:sp>
      <p:grpSp>
        <p:nvGrpSpPr>
          <p:cNvPr id="127" name="Google Shape;127;p18"/>
          <p:cNvGrpSpPr/>
          <p:nvPr/>
        </p:nvGrpSpPr>
        <p:grpSpPr>
          <a:xfrm>
            <a:off x="6197400" y="883833"/>
            <a:ext cx="5787600" cy="3411600"/>
            <a:chOff x="4348050" y="1052425"/>
            <a:chExt cx="4340700" cy="2558700"/>
          </a:xfrm>
        </p:grpSpPr>
        <p:pic>
          <p:nvPicPr>
            <p:cNvPr id="128" name="Google Shape;128;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48050" y="1052425"/>
              <a:ext cx="4340700" cy="2558700"/>
            </a:xfrm>
            <a:prstGeom prst="rect">
              <a:avLst/>
            </a:prstGeom>
            <a:noFill/>
            <a:ln>
              <a:noFill/>
            </a:ln>
          </p:spPr>
        </p:pic>
        <p:sp>
          <p:nvSpPr>
            <p:cNvPr id="129" name="Google Shape;129;p18"/>
            <p:cNvSpPr/>
            <p:nvPr/>
          </p:nvSpPr>
          <p:spPr>
            <a:xfrm flipH="1">
              <a:off x="8221650" y="1052425"/>
              <a:ext cx="467100" cy="543900"/>
            </a:xfrm>
            <a:prstGeom prst="rect">
              <a:avLst/>
            </a:prstGeom>
            <a:solidFill>
              <a:schemeClr val="lt1"/>
            </a:solidFill>
            <a:ln>
              <a:noFill/>
            </a:ln>
          </p:spPr>
          <p:txBody>
            <a:bodyPr spcFirstLastPara="1" wrap="square" lIns="121900" tIns="121900" rIns="121900" bIns="121900" anchor="ctr" anchorCtr="0">
              <a:noAutofit/>
            </a:bodyPr>
            <a:lstStyle/>
            <a:p>
              <a:pPr algn="ctr"/>
              <a:endParaRPr sz="2400">
                <a:latin typeface="Helvetica Neue"/>
                <a:ea typeface="Helvetica Neue"/>
                <a:cs typeface="Helvetica Neue"/>
                <a:sym typeface="Helvetica Neue"/>
              </a:endParaRPr>
            </a:p>
          </p:txBody>
        </p:sp>
      </p:grpSp>
      <p:pic>
        <p:nvPicPr>
          <p:cNvPr id="130" name="Google Shape;130;p1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883101" y="4529333"/>
            <a:ext cx="5205132" cy="2052467"/>
          </a:xfrm>
          <a:prstGeom prst="rect">
            <a:avLst/>
          </a:prstGeom>
          <a:noFill/>
          <a:ln>
            <a:noFill/>
          </a:ln>
        </p:spPr>
      </p:pic>
      <p:pic>
        <p:nvPicPr>
          <p:cNvPr id="136" name="Google Shape;136;p1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469267" y="4887969"/>
            <a:ext cx="2876599" cy="1612067"/>
          </a:xfrm>
          <a:prstGeom prst="rect">
            <a:avLst/>
          </a:prstGeom>
          <a:noFill/>
          <a:ln>
            <a:noFill/>
          </a:ln>
        </p:spPr>
      </p:pic>
      <p:sp>
        <p:nvSpPr>
          <p:cNvPr id="137" name="Google Shape;137;p18"/>
          <p:cNvSpPr/>
          <p:nvPr/>
        </p:nvSpPr>
        <p:spPr>
          <a:xfrm>
            <a:off x="9153300" y="5351167"/>
            <a:ext cx="502000" cy="408800"/>
          </a:xfrm>
          <a:prstGeom prst="rightArrow">
            <a:avLst>
              <a:gd name="adj1" fmla="val 50000"/>
              <a:gd name="adj2" fmla="val 50000"/>
            </a:avLst>
          </a:prstGeom>
          <a:solidFill>
            <a:srgbClr val="CC412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Helvetica Neue"/>
              <a:ea typeface="Helvetica Neue"/>
              <a:cs typeface="Helvetica Neue"/>
              <a:sym typeface="Helvetica Neue"/>
            </a:endParaRPr>
          </a:p>
        </p:txBody>
      </p:sp>
      <p:sp>
        <p:nvSpPr>
          <p:cNvPr id="134" name="Google Shape;134;p18"/>
          <p:cNvSpPr txBox="1">
            <a:spLocks noGrp="1"/>
          </p:cNvSpPr>
          <p:nvPr>
            <p:ph idx="1"/>
          </p:nvPr>
        </p:nvSpPr>
        <p:spPr>
          <a:xfrm>
            <a:off x="407368" y="1024754"/>
            <a:ext cx="5205132" cy="3555081"/>
          </a:xfrm>
        </p:spPr>
        <p:txBody>
          <a:bodyPr spcFirstLastPara="1" vert="horz" wrap="square" lIns="121900" tIns="121900" rIns="121900" bIns="121900" rtlCol="0" anchor="t" anchorCtr="0">
            <a:noAutofit/>
          </a:bodyPr>
          <a:lstStyle/>
          <a:p>
            <a:r>
              <a:rPr lang="en-US" sz="2000" dirty="0"/>
              <a:t>LLP signals might be easily missed or misinterpreted in LHC data.</a:t>
            </a:r>
          </a:p>
          <a:p>
            <a:r>
              <a:rPr lang="en-US" sz="2000" dirty="0"/>
              <a:t>Optimizing the techniques within the current architecture to improve detection efficiency without requiring significant hardware upgrades.</a:t>
            </a:r>
          </a:p>
          <a:p>
            <a:r>
              <a:rPr lang="en-US" sz="1800" b="1" dirty="0">
                <a:solidFill>
                  <a:srgbClr val="4A86E8"/>
                </a:solidFill>
              </a:rPr>
              <a:t>Explore alternative technologies and ideas which could not be otherwise investigated that could potentially lead to a significant breakthrough.</a:t>
            </a:r>
          </a:p>
          <a:p>
            <a:pPr lvl="1"/>
            <a:r>
              <a:rPr lang="en-US" sz="1800" dirty="0"/>
              <a:t>Can we profit from using hit-level information?</a:t>
            </a:r>
          </a:p>
          <a:p>
            <a:pPr lvl="1"/>
            <a:r>
              <a:rPr lang="en-US" sz="1800" dirty="0"/>
              <a:t>Use of 7nm technology?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17C93-10CF-21E0-2CB0-6A4B3FBE09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423759-4A5F-7C2A-5028-F5FB108395F7}"/>
              </a:ext>
            </a:extLst>
          </p:cNvPr>
          <p:cNvSpPr>
            <a:spLocks noGrp="1"/>
          </p:cNvSpPr>
          <p:nvPr>
            <p:ph sz="half" idx="2"/>
          </p:nvPr>
        </p:nvSpPr>
        <p:spPr>
          <a:xfrm>
            <a:off x="407368" y="1124744"/>
            <a:ext cx="7848872" cy="5434586"/>
          </a:xfrm>
        </p:spPr>
        <p:txBody>
          <a:bodyPr>
            <a:normAutofit/>
          </a:bodyPr>
          <a:lstStyle/>
          <a:p>
            <a:pPr lvl="0"/>
            <a:r>
              <a:rPr lang="en-US" dirty="0"/>
              <a:t>Tag showers in the muon system to recover high-pt muons and to trigger on LLPs leaving hadronic showers in the muon system. </a:t>
            </a:r>
          </a:p>
          <a:p>
            <a:r>
              <a:rPr lang="en-US" dirty="0"/>
              <a:t>First version of the algorithm is ready and implemented in FW with </a:t>
            </a:r>
            <a:r>
              <a:rPr lang="en-US" noProof="0" dirty="0"/>
              <a:t>less than 3K LUTS and less than 3K registers for each </a:t>
            </a:r>
            <a:r>
              <a:rPr lang="en-US" noProof="0" dirty="0" err="1"/>
              <a:t>SuperLayer</a:t>
            </a:r>
            <a:r>
              <a:rPr lang="en-US" noProof="0" dirty="0"/>
              <a:t> @480MHz</a:t>
            </a:r>
          </a:p>
          <a:p>
            <a:pPr lvl="0"/>
            <a:endParaRPr lang="en-US" noProof="0" dirty="0"/>
          </a:p>
        </p:txBody>
      </p:sp>
      <p:sp>
        <p:nvSpPr>
          <p:cNvPr id="2" name="Title 1">
            <a:extLst>
              <a:ext uri="{FF2B5EF4-FFF2-40B4-BE49-F238E27FC236}">
                <a16:creationId xmlns:a16="http://schemas.microsoft.com/office/drawing/2014/main" id="{75E37CC8-13F8-FE50-2DF7-BA91AA67D749}"/>
              </a:ext>
            </a:extLst>
          </p:cNvPr>
          <p:cNvSpPr>
            <a:spLocks noGrp="1"/>
          </p:cNvSpPr>
          <p:nvPr>
            <p:ph type="title"/>
          </p:nvPr>
        </p:nvSpPr>
        <p:spPr/>
        <p:txBody>
          <a:bodyPr/>
          <a:lstStyle/>
          <a:p>
            <a:r>
              <a:rPr lang="es-ES" dirty="0" err="1"/>
              <a:t>Triggering</a:t>
            </a:r>
            <a:r>
              <a:rPr lang="es-ES" dirty="0"/>
              <a:t> </a:t>
            </a:r>
            <a:r>
              <a:rPr lang="es-ES" dirty="0" err="1"/>
              <a:t>on</a:t>
            </a:r>
            <a:r>
              <a:rPr lang="es-ES" dirty="0"/>
              <a:t> muon </a:t>
            </a:r>
            <a:r>
              <a:rPr lang="es-ES" dirty="0" err="1"/>
              <a:t>showers</a:t>
            </a:r>
            <a:endParaRPr lang="es-ES" dirty="0"/>
          </a:p>
        </p:txBody>
      </p:sp>
      <p:pic>
        <p:nvPicPr>
          <p:cNvPr id="3074" name="Picture 2">
            <a:extLst>
              <a:ext uri="{FF2B5EF4-FFF2-40B4-BE49-F238E27FC236}">
                <a16:creationId xmlns:a16="http://schemas.microsoft.com/office/drawing/2014/main" id="{3A54C528-55A0-271D-492F-1C860FACD2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4963" y="3571875"/>
            <a:ext cx="6276975" cy="2714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FEEAA8-D6FA-4EA1-518B-A751E4C76C4C}"/>
              </a:ext>
            </a:extLst>
          </p:cNvPr>
          <p:cNvSpPr txBox="1"/>
          <p:nvPr/>
        </p:nvSpPr>
        <p:spPr>
          <a:xfrm>
            <a:off x="1201303" y="6222733"/>
            <a:ext cx="7369260" cy="646331"/>
          </a:xfrm>
          <a:prstGeom prst="rect">
            <a:avLst/>
          </a:prstGeom>
          <a:noFill/>
        </p:spPr>
        <p:txBody>
          <a:bodyPr wrap="square">
            <a:spAutoFit/>
          </a:bodyPr>
          <a:lstStyle/>
          <a:p>
            <a:r>
              <a:rPr lang="en-GB" dirty="0">
                <a:hlinkClick r:id="rId3"/>
              </a:rPr>
              <a:t>https://doi.org/10.22323/1.476.0930</a:t>
            </a:r>
            <a:r>
              <a:rPr lang="en-GB" dirty="0"/>
              <a:t>  (ICHEP 2024)</a:t>
            </a:r>
          </a:p>
          <a:p>
            <a:r>
              <a:rPr lang="en-GB" dirty="0">
                <a:hlinkClick r:id="rId4"/>
              </a:rPr>
              <a:t>https://iopscience.iop.org/article/10.1088/1748-0221/20/03/C03024/pdf</a:t>
            </a:r>
            <a:r>
              <a:rPr lang="en-GB" dirty="0"/>
              <a:t> </a:t>
            </a:r>
          </a:p>
        </p:txBody>
      </p:sp>
      <p:pic>
        <p:nvPicPr>
          <p:cNvPr id="4" name="Picture 2">
            <a:extLst>
              <a:ext uri="{FF2B5EF4-FFF2-40B4-BE49-F238E27FC236}">
                <a16:creationId xmlns:a16="http://schemas.microsoft.com/office/drawing/2014/main" id="{46D60E9F-EB02-0C87-E3C5-FFB70C9849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40060" y="3594970"/>
            <a:ext cx="3598113" cy="30963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D0FAA3C-94F9-5CD6-38F6-B4AC2F0889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75356" y="166646"/>
            <a:ext cx="3662817" cy="3250614"/>
          </a:xfrm>
          <a:prstGeom prst="rect">
            <a:avLst/>
          </a:prstGeom>
        </p:spPr>
      </p:pic>
    </p:spTree>
    <p:extLst>
      <p:ext uri="{BB962C8B-B14F-4D97-AF65-F5344CB8AC3E}">
        <p14:creationId xmlns:p14="http://schemas.microsoft.com/office/powerpoint/2010/main" val="37081057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3FBD3D87-DF02-1BE4-A7BE-8F0D26D5D59E}"/>
              </a:ext>
            </a:extLst>
          </p:cNvPr>
          <p:cNvSpPr>
            <a:spLocks noGrp="1"/>
          </p:cNvSpPr>
          <p:nvPr>
            <p:ph sz="half" idx="2"/>
          </p:nvPr>
        </p:nvSpPr>
        <p:spPr/>
        <p:txBody>
          <a:bodyPr>
            <a:normAutofit fontScale="85000" lnSpcReduction="10000"/>
          </a:bodyPr>
          <a:lstStyle/>
          <a:p>
            <a:r>
              <a:rPr lang="en-US" noProof="0" dirty="0"/>
              <a:t>GNN for classification of the muon stubs and for momentum regression. </a:t>
            </a:r>
          </a:p>
          <a:p>
            <a:pPr lvl="1"/>
            <a:r>
              <a:rPr lang="en-US" noProof="0" dirty="0"/>
              <a:t>Algorithm development</a:t>
            </a:r>
          </a:p>
          <a:p>
            <a:pPr lvl="1"/>
            <a:r>
              <a:rPr lang="en-US" noProof="0" dirty="0"/>
              <a:t>Firmware implementation (</a:t>
            </a:r>
            <a:r>
              <a:rPr lang="en-US" noProof="0" dirty="0" err="1"/>
              <a:t>pytorch</a:t>
            </a:r>
            <a:r>
              <a:rPr lang="en-US" noProof="0" dirty="0"/>
              <a:t> to HLS conversion)</a:t>
            </a:r>
          </a:p>
          <a:p>
            <a:pPr lvl="1"/>
            <a:r>
              <a:rPr lang="en-US" noProof="0" dirty="0"/>
              <a:t>Continuous integration for mixed (HLS+RTL) complex designs</a:t>
            </a:r>
          </a:p>
          <a:p>
            <a:r>
              <a:rPr lang="en-US" noProof="0" dirty="0"/>
              <a:t>Using the OMTF as a proof-of-concept but the algorithm can be ported elsewhere. </a:t>
            </a:r>
          </a:p>
          <a:p>
            <a:r>
              <a:rPr lang="en-US" dirty="0"/>
              <a:t>Next steps: </a:t>
            </a:r>
            <a:r>
              <a:rPr lang="en-US" noProof="0" dirty="0"/>
              <a:t>Target displaced signatures</a:t>
            </a:r>
          </a:p>
        </p:txBody>
      </p:sp>
      <p:sp>
        <p:nvSpPr>
          <p:cNvPr id="11" name="Title 10">
            <a:extLst>
              <a:ext uri="{FF2B5EF4-FFF2-40B4-BE49-F238E27FC236}">
                <a16:creationId xmlns:a16="http://schemas.microsoft.com/office/drawing/2014/main" id="{95245621-A2B9-435F-919B-12DDBAC78F43}"/>
              </a:ext>
            </a:extLst>
          </p:cNvPr>
          <p:cNvSpPr>
            <a:spLocks noGrp="1"/>
          </p:cNvSpPr>
          <p:nvPr>
            <p:ph type="title"/>
          </p:nvPr>
        </p:nvSpPr>
        <p:spPr/>
        <p:txBody>
          <a:bodyPr/>
          <a:lstStyle/>
          <a:p>
            <a:r>
              <a:rPr lang="en-GB" dirty="0">
                <a:sym typeface="Helvetica Neue"/>
              </a:rPr>
              <a:t>GNN for real-time (O(</a:t>
            </a:r>
            <a:r>
              <a:rPr lang="en-GB" dirty="0" err="1">
                <a:sym typeface="Helvetica Neue"/>
              </a:rPr>
              <a:t>μs</a:t>
            </a:r>
            <a:r>
              <a:rPr lang="en-GB" dirty="0">
                <a:sym typeface="Helvetica Neue"/>
              </a:rPr>
              <a:t>)) muon reconstruction</a:t>
            </a:r>
            <a:endParaRPr lang="es-ES" dirty="0"/>
          </a:p>
        </p:txBody>
      </p:sp>
      <p:pic>
        <p:nvPicPr>
          <p:cNvPr id="1028" name="Picture 4">
            <a:extLst>
              <a:ext uri="{FF2B5EF4-FFF2-40B4-BE49-F238E27FC236}">
                <a16:creationId xmlns:a16="http://schemas.microsoft.com/office/drawing/2014/main" id="{6C435294-666D-92A6-8E7B-A5FC181868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67918" y="1842827"/>
            <a:ext cx="4124082" cy="4414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130FF5D-F5EE-617D-C705-EE99D0BB1F2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4825" y="3530722"/>
            <a:ext cx="6613493" cy="266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0BAFBF-EB5F-4CB8-B273-E7A52AF4DBD3}"/>
              </a:ext>
            </a:extLst>
          </p:cNvPr>
          <p:cNvSpPr>
            <a:spLocks noGrp="1"/>
          </p:cNvSpPr>
          <p:nvPr>
            <p:ph type="title"/>
          </p:nvPr>
        </p:nvSpPr>
        <p:spPr>
          <a:xfrm>
            <a:off x="174080" y="129832"/>
            <a:ext cx="10515600" cy="649055"/>
          </a:xfrm>
        </p:spPr>
        <p:txBody>
          <a:bodyPr>
            <a:normAutofit fontScale="90000"/>
          </a:bodyPr>
          <a:lstStyle/>
          <a:p>
            <a:r>
              <a:rPr lang="en-US" dirty="0"/>
              <a:t>CMS Upgrade</a:t>
            </a:r>
          </a:p>
        </p:txBody>
      </p:sp>
      <p:sp>
        <p:nvSpPr>
          <p:cNvPr id="3" name="Marcador de número de diapositiva 2">
            <a:extLst>
              <a:ext uri="{FF2B5EF4-FFF2-40B4-BE49-F238E27FC236}">
                <a16:creationId xmlns:a16="http://schemas.microsoft.com/office/drawing/2014/main" id="{E0337AC6-6A91-4886-9846-EAA3DE7AC625}"/>
              </a:ext>
            </a:extLst>
          </p:cNvPr>
          <p:cNvSpPr>
            <a:spLocks noGrp="1"/>
          </p:cNvSpPr>
          <p:nvPr>
            <p:ph type="sldNum" sz="quarter" idx="4294967295"/>
          </p:nvPr>
        </p:nvSpPr>
        <p:spPr>
          <a:xfrm>
            <a:off x="0" y="6630988"/>
            <a:ext cx="447675" cy="187325"/>
          </a:xfrm>
          <a:prstGeom prst="rect">
            <a:avLst/>
          </a:prstGeom>
          <a:solidFill>
            <a:schemeClr val="bg1"/>
          </a:solidFill>
        </p:spPr>
        <p:txBody>
          <a:bodyPr vert="horz" lIns="91440" tIns="45720" rIns="91440" bIns="45720" rtlCol="0" anchor="ctr"/>
          <a:lstStyle>
            <a:defPPr>
              <a:defRPr lang="es-ES"/>
            </a:defPPr>
            <a:lvl1pPr marL="0" algn="ct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D8F0B-C4BC-40F8-AA33-1BE30AC26856}" type="slidenum">
              <a:rPr lang="en-US" smtClean="0"/>
              <a:pPr/>
              <a:t>8</a:t>
            </a:fld>
            <a:endParaRPr lang="en-US"/>
          </a:p>
        </p:txBody>
      </p:sp>
      <p:pic>
        <p:nvPicPr>
          <p:cNvPr id="4" name="object 7">
            <a:extLst>
              <a:ext uri="{FF2B5EF4-FFF2-40B4-BE49-F238E27FC236}">
                <a16:creationId xmlns:a16="http://schemas.microsoft.com/office/drawing/2014/main" id="{5667E74F-CE48-4704-A88F-AF50067DC3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70989" y="1282751"/>
            <a:ext cx="6092902" cy="4914107"/>
          </a:xfrm>
          <a:prstGeom prst="rect">
            <a:avLst/>
          </a:prstGeom>
        </p:spPr>
      </p:pic>
      <p:sp>
        <p:nvSpPr>
          <p:cNvPr id="5" name="CuadroTexto 4">
            <a:extLst>
              <a:ext uri="{FF2B5EF4-FFF2-40B4-BE49-F238E27FC236}">
                <a16:creationId xmlns:a16="http://schemas.microsoft.com/office/drawing/2014/main" id="{424B131C-9CF0-48AA-AE2E-90EE17079BA6}"/>
              </a:ext>
            </a:extLst>
          </p:cNvPr>
          <p:cNvSpPr txBox="1"/>
          <p:nvPr/>
        </p:nvSpPr>
        <p:spPr>
          <a:xfrm>
            <a:off x="8789884" y="2348252"/>
            <a:ext cx="767336" cy="400110"/>
          </a:xfrm>
          <a:prstGeom prst="rect">
            <a:avLst/>
          </a:prstGeom>
          <a:noFill/>
        </p:spPr>
        <p:txBody>
          <a:bodyPr wrap="square" rtlCol="0">
            <a:spAutoFit/>
          </a:bodyPr>
          <a:lstStyle/>
          <a:p>
            <a:pPr algn="ctr"/>
            <a:r>
              <a:rPr lang="en-US" sz="2000" b="1" dirty="0"/>
              <a:t>ETL</a:t>
            </a:r>
          </a:p>
        </p:txBody>
      </p:sp>
      <p:pic>
        <p:nvPicPr>
          <p:cNvPr id="7" name="Imagen 6">
            <a:extLst>
              <a:ext uri="{FF2B5EF4-FFF2-40B4-BE49-F238E27FC236}">
                <a16:creationId xmlns:a16="http://schemas.microsoft.com/office/drawing/2014/main" id="{1C1358FB-8F3C-42FC-908E-7CB4D6DA2D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224" y="4921337"/>
            <a:ext cx="3646176" cy="1906823"/>
          </a:xfrm>
          <a:prstGeom prst="rect">
            <a:avLst/>
          </a:prstGeom>
        </p:spPr>
      </p:pic>
      <p:cxnSp>
        <p:nvCxnSpPr>
          <p:cNvPr id="9" name="Conector recto de flecha 8">
            <a:extLst>
              <a:ext uri="{FF2B5EF4-FFF2-40B4-BE49-F238E27FC236}">
                <a16:creationId xmlns:a16="http://schemas.microsoft.com/office/drawing/2014/main" id="{FABB9FCB-D086-4CB6-AE3D-39CB01040F1A}"/>
              </a:ext>
            </a:extLst>
          </p:cNvPr>
          <p:cNvCxnSpPr>
            <a:cxnSpLocks/>
          </p:cNvCxnSpPr>
          <p:nvPr/>
        </p:nvCxnSpPr>
        <p:spPr>
          <a:xfrm flipV="1">
            <a:off x="3258531" y="4087259"/>
            <a:ext cx="4133787" cy="12337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13E2C0ED-FF46-4B62-9272-D3E065E0ECD4}"/>
              </a:ext>
            </a:extLst>
          </p:cNvPr>
          <p:cNvPicPr>
            <a:picLocks noChangeAspect="1"/>
          </p:cNvPicPr>
          <p:nvPr/>
        </p:nvPicPr>
        <p:blipFill>
          <a:blip r:embed="rId4"/>
          <a:stretch>
            <a:fillRect/>
          </a:stretch>
        </p:blipFill>
        <p:spPr>
          <a:xfrm>
            <a:off x="47269" y="1451998"/>
            <a:ext cx="2621798" cy="2634810"/>
          </a:xfrm>
          <a:prstGeom prst="rect">
            <a:avLst/>
          </a:prstGeom>
        </p:spPr>
      </p:pic>
      <p:cxnSp>
        <p:nvCxnSpPr>
          <p:cNvPr id="13" name="Conector recto de flecha 12">
            <a:extLst>
              <a:ext uri="{FF2B5EF4-FFF2-40B4-BE49-F238E27FC236}">
                <a16:creationId xmlns:a16="http://schemas.microsoft.com/office/drawing/2014/main" id="{E4FAD983-EAC1-49A0-A6DA-F86B242E9073}"/>
              </a:ext>
            </a:extLst>
          </p:cNvPr>
          <p:cNvCxnSpPr>
            <a:cxnSpLocks/>
          </p:cNvCxnSpPr>
          <p:nvPr/>
        </p:nvCxnSpPr>
        <p:spPr>
          <a:xfrm>
            <a:off x="2790903" y="2461173"/>
            <a:ext cx="3167745" cy="4154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74356A96-5B7E-40F9-9436-AEBC03D7857E}"/>
              </a:ext>
            </a:extLst>
          </p:cNvPr>
          <p:cNvSpPr txBox="1"/>
          <p:nvPr/>
        </p:nvSpPr>
        <p:spPr>
          <a:xfrm>
            <a:off x="237470" y="3941906"/>
            <a:ext cx="2253749" cy="400110"/>
          </a:xfrm>
          <a:prstGeom prst="rect">
            <a:avLst/>
          </a:prstGeom>
          <a:noFill/>
        </p:spPr>
        <p:txBody>
          <a:bodyPr wrap="square" rtlCol="0">
            <a:spAutoFit/>
          </a:bodyPr>
          <a:lstStyle/>
          <a:p>
            <a:pPr algn="ctr"/>
            <a:r>
              <a:rPr lang="en-US" sz="2000" b="1" dirty="0">
                <a:latin typeface="Symbol" panose="05050102010706020507" pitchFamily="18" charset="2"/>
              </a:rPr>
              <a:t>m</a:t>
            </a:r>
            <a:r>
              <a:rPr lang="en-US" sz="2000" b="1" dirty="0"/>
              <a:t> DTs + L1 Trigger</a:t>
            </a:r>
          </a:p>
        </p:txBody>
      </p:sp>
      <p:pic>
        <p:nvPicPr>
          <p:cNvPr id="17" name="Imagen 16">
            <a:extLst>
              <a:ext uri="{FF2B5EF4-FFF2-40B4-BE49-F238E27FC236}">
                <a16:creationId xmlns:a16="http://schemas.microsoft.com/office/drawing/2014/main" id="{252B1F36-7C0D-422D-BC67-6E483E6561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8862" y="3258608"/>
            <a:ext cx="901059" cy="664332"/>
          </a:xfrm>
          <a:prstGeom prst="rect">
            <a:avLst/>
          </a:prstGeom>
        </p:spPr>
      </p:pic>
      <p:pic>
        <p:nvPicPr>
          <p:cNvPr id="18" name="Imagen 17">
            <a:extLst>
              <a:ext uri="{FF2B5EF4-FFF2-40B4-BE49-F238E27FC236}">
                <a16:creationId xmlns:a16="http://schemas.microsoft.com/office/drawing/2014/main" id="{1A582EAB-5805-4968-8E09-6D8B05EB2D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9050" y="5658938"/>
            <a:ext cx="1583504" cy="442501"/>
          </a:xfrm>
          <a:prstGeom prst="rect">
            <a:avLst/>
          </a:prstGeom>
        </p:spPr>
      </p:pic>
      <p:pic>
        <p:nvPicPr>
          <p:cNvPr id="23" name="Imagen 22">
            <a:extLst>
              <a:ext uri="{FF2B5EF4-FFF2-40B4-BE49-F238E27FC236}">
                <a16:creationId xmlns:a16="http://schemas.microsoft.com/office/drawing/2014/main" id="{0AB8D4B2-B958-4D54-A476-418080F025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1463" y="4888961"/>
            <a:ext cx="915749" cy="699355"/>
          </a:xfrm>
          <a:prstGeom prst="rect">
            <a:avLst/>
          </a:prstGeom>
        </p:spPr>
      </p:pic>
      <p:pic>
        <p:nvPicPr>
          <p:cNvPr id="24" name="Imagen 23">
            <a:extLst>
              <a:ext uri="{FF2B5EF4-FFF2-40B4-BE49-F238E27FC236}">
                <a16:creationId xmlns:a16="http://schemas.microsoft.com/office/drawing/2014/main" id="{9057E24C-5DA3-4E10-AA0B-7D1984E1C3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804017" y="2684521"/>
            <a:ext cx="1114927" cy="574087"/>
          </a:xfrm>
          <a:prstGeom prst="rect">
            <a:avLst/>
          </a:prstGeom>
        </p:spPr>
      </p:pic>
      <p:pic>
        <p:nvPicPr>
          <p:cNvPr id="25" name="Imagen 24">
            <a:extLst>
              <a:ext uri="{FF2B5EF4-FFF2-40B4-BE49-F238E27FC236}">
                <a16:creationId xmlns:a16="http://schemas.microsoft.com/office/drawing/2014/main" id="{6A034F47-354E-489F-8C9A-6DA4D93E90C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22588" y="3343501"/>
            <a:ext cx="611613" cy="511783"/>
          </a:xfrm>
          <a:prstGeom prst="rect">
            <a:avLst/>
          </a:prstGeom>
        </p:spPr>
      </p:pic>
      <p:pic>
        <p:nvPicPr>
          <p:cNvPr id="26" name="Imagen 25">
            <a:extLst>
              <a:ext uri="{FF2B5EF4-FFF2-40B4-BE49-F238E27FC236}">
                <a16:creationId xmlns:a16="http://schemas.microsoft.com/office/drawing/2014/main" id="{9D875CDC-2DA8-48FC-9480-A60B619A6746}"/>
              </a:ext>
            </a:extLst>
          </p:cNvPr>
          <p:cNvPicPr/>
          <p:nvPr/>
        </p:nvPicPr>
        <p:blipFill>
          <a:blip r:embed="rId10" cstate="screen">
            <a:extLst>
              <a:ext uri="{28A0092B-C50C-407E-A947-70E740481C1C}">
                <a14:useLocalDpi xmlns:a14="http://schemas.microsoft.com/office/drawing/2010/main"/>
              </a:ext>
            </a:extLst>
          </a:blip>
          <a:stretch/>
        </p:blipFill>
        <p:spPr>
          <a:xfrm>
            <a:off x="8425840" y="984727"/>
            <a:ext cx="1415854" cy="1372702"/>
          </a:xfrm>
          <a:prstGeom prst="rect">
            <a:avLst/>
          </a:prstGeom>
          <a:ln w="36720">
            <a:noFill/>
          </a:ln>
        </p:spPr>
      </p:pic>
      <p:pic>
        <p:nvPicPr>
          <p:cNvPr id="29" name="Imagen 28">
            <a:extLst>
              <a:ext uri="{FF2B5EF4-FFF2-40B4-BE49-F238E27FC236}">
                <a16:creationId xmlns:a16="http://schemas.microsoft.com/office/drawing/2014/main" id="{7C35BB82-940A-4F03-92CC-BCD94E310D8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085367" y="1090357"/>
            <a:ext cx="2067086" cy="1836059"/>
          </a:xfrm>
          <a:prstGeom prst="rect">
            <a:avLst/>
          </a:prstGeom>
        </p:spPr>
      </p:pic>
      <p:sp>
        <p:nvSpPr>
          <p:cNvPr id="30" name="Signo de multiplicación 29">
            <a:extLst>
              <a:ext uri="{FF2B5EF4-FFF2-40B4-BE49-F238E27FC236}">
                <a16:creationId xmlns:a16="http://schemas.microsoft.com/office/drawing/2014/main" id="{2D2B9E1B-B3A7-43B4-8E85-B05CFEC86D81}"/>
              </a:ext>
            </a:extLst>
          </p:cNvPr>
          <p:cNvSpPr/>
          <p:nvPr/>
        </p:nvSpPr>
        <p:spPr>
          <a:xfrm>
            <a:off x="7526742" y="3957775"/>
            <a:ext cx="534823" cy="640376"/>
          </a:xfrm>
          <a:prstGeom prst="mathMultiply">
            <a:avLst>
              <a:gd name="adj1" fmla="val 867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Conector recto de flecha 30">
            <a:extLst>
              <a:ext uri="{FF2B5EF4-FFF2-40B4-BE49-F238E27FC236}">
                <a16:creationId xmlns:a16="http://schemas.microsoft.com/office/drawing/2014/main" id="{BA7789DF-7875-4733-9EF2-462D02BA54FC}"/>
              </a:ext>
            </a:extLst>
          </p:cNvPr>
          <p:cNvCxnSpPr>
            <a:cxnSpLocks/>
          </p:cNvCxnSpPr>
          <p:nvPr/>
        </p:nvCxnSpPr>
        <p:spPr>
          <a:xfrm flipV="1">
            <a:off x="8013470" y="2258176"/>
            <a:ext cx="2134601" cy="16995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859C376E-4DB1-4414-8E08-E42C710EC07B}"/>
              </a:ext>
            </a:extLst>
          </p:cNvPr>
          <p:cNvCxnSpPr>
            <a:cxnSpLocks/>
          </p:cNvCxnSpPr>
          <p:nvPr/>
        </p:nvCxnSpPr>
        <p:spPr>
          <a:xfrm>
            <a:off x="9767572" y="1826898"/>
            <a:ext cx="774295" cy="196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3E014CE6-0065-495C-BFB2-59DF7F83A648}"/>
              </a:ext>
            </a:extLst>
          </p:cNvPr>
          <p:cNvCxnSpPr/>
          <p:nvPr/>
        </p:nvCxnSpPr>
        <p:spPr>
          <a:xfrm>
            <a:off x="10462426" y="2105000"/>
            <a:ext cx="0" cy="5760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19B7D70E-20C1-491B-9D8F-9F24FB0A48A5}"/>
              </a:ext>
            </a:extLst>
          </p:cNvPr>
          <p:cNvSpPr txBox="1"/>
          <p:nvPr/>
        </p:nvSpPr>
        <p:spPr>
          <a:xfrm>
            <a:off x="1172313" y="4494298"/>
            <a:ext cx="1798624" cy="400110"/>
          </a:xfrm>
          <a:prstGeom prst="rect">
            <a:avLst/>
          </a:prstGeom>
          <a:noFill/>
        </p:spPr>
        <p:txBody>
          <a:bodyPr wrap="square" rtlCol="0">
            <a:spAutoFit/>
          </a:bodyPr>
          <a:lstStyle/>
          <a:p>
            <a:pPr algn="ctr"/>
            <a:r>
              <a:rPr lang="en-US" sz="2000" b="1" dirty="0"/>
              <a:t>Inner  Tracker</a:t>
            </a:r>
          </a:p>
        </p:txBody>
      </p:sp>
      <p:sp>
        <p:nvSpPr>
          <p:cNvPr id="40" name="CuadroTexto 39">
            <a:extLst>
              <a:ext uri="{FF2B5EF4-FFF2-40B4-BE49-F238E27FC236}">
                <a16:creationId xmlns:a16="http://schemas.microsoft.com/office/drawing/2014/main" id="{AB1B10F9-0D51-4AF9-BB69-3573C396BA37}"/>
              </a:ext>
            </a:extLst>
          </p:cNvPr>
          <p:cNvSpPr txBox="1"/>
          <p:nvPr/>
        </p:nvSpPr>
        <p:spPr>
          <a:xfrm>
            <a:off x="10851700" y="2979404"/>
            <a:ext cx="860770" cy="400110"/>
          </a:xfrm>
          <a:prstGeom prst="rect">
            <a:avLst/>
          </a:prstGeom>
          <a:noFill/>
        </p:spPr>
        <p:txBody>
          <a:bodyPr wrap="square" rtlCol="0">
            <a:spAutoFit/>
          </a:bodyPr>
          <a:lstStyle/>
          <a:p>
            <a:pPr algn="ctr"/>
            <a:r>
              <a:rPr lang="en-US" sz="2000" b="1" dirty="0" err="1"/>
              <a:t>HGCal</a:t>
            </a:r>
            <a:endParaRPr lang="en-US" sz="2000" b="1" dirty="0"/>
          </a:p>
        </p:txBody>
      </p:sp>
      <p:pic>
        <p:nvPicPr>
          <p:cNvPr id="42" name="Imagen 41">
            <a:extLst>
              <a:ext uri="{FF2B5EF4-FFF2-40B4-BE49-F238E27FC236}">
                <a16:creationId xmlns:a16="http://schemas.microsoft.com/office/drawing/2014/main" id="{FE0C91C7-293F-4E3E-8430-3796D9A9582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462426" y="3432017"/>
            <a:ext cx="1538303" cy="792088"/>
          </a:xfrm>
          <a:prstGeom prst="rect">
            <a:avLst/>
          </a:prstGeom>
        </p:spPr>
      </p:pic>
      <p:pic>
        <p:nvPicPr>
          <p:cNvPr id="44" name="Imagen 43">
            <a:extLst>
              <a:ext uri="{FF2B5EF4-FFF2-40B4-BE49-F238E27FC236}">
                <a16:creationId xmlns:a16="http://schemas.microsoft.com/office/drawing/2014/main" id="{7C2FC7DC-CF87-43FD-93C6-3A71406975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541305" y="1081282"/>
            <a:ext cx="1613639" cy="450921"/>
          </a:xfrm>
          <a:prstGeom prst="rect">
            <a:avLst/>
          </a:prstGeom>
        </p:spPr>
      </p:pic>
      <p:pic>
        <p:nvPicPr>
          <p:cNvPr id="49" name="Imagen 48">
            <a:extLst>
              <a:ext uri="{FF2B5EF4-FFF2-40B4-BE49-F238E27FC236}">
                <a16:creationId xmlns:a16="http://schemas.microsoft.com/office/drawing/2014/main" id="{5F3F9F24-63B9-4D96-8EC2-6B8C908DD61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77115" y="1037265"/>
            <a:ext cx="740852" cy="565787"/>
          </a:xfrm>
          <a:prstGeom prst="rect">
            <a:avLst/>
          </a:prstGeom>
        </p:spPr>
      </p:pic>
      <p:pic>
        <p:nvPicPr>
          <p:cNvPr id="36" name="Imagen 35">
            <a:extLst>
              <a:ext uri="{FF2B5EF4-FFF2-40B4-BE49-F238E27FC236}">
                <a16:creationId xmlns:a16="http://schemas.microsoft.com/office/drawing/2014/main" id="{FF8B6A09-ECC0-4E37-914C-C6D6EAFDDE6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96978" y="1593520"/>
            <a:ext cx="1050470" cy="441197"/>
          </a:xfrm>
          <a:prstGeom prst="rect">
            <a:avLst/>
          </a:prstGeom>
        </p:spPr>
      </p:pic>
      <p:pic>
        <p:nvPicPr>
          <p:cNvPr id="37" name="Imagen 36">
            <a:extLst>
              <a:ext uri="{FF2B5EF4-FFF2-40B4-BE49-F238E27FC236}">
                <a16:creationId xmlns:a16="http://schemas.microsoft.com/office/drawing/2014/main" id="{5500AAE4-CFED-4DFC-81E7-CDF04922CF7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91463" y="6212431"/>
            <a:ext cx="1050470" cy="441197"/>
          </a:xfrm>
          <a:prstGeom prst="rect">
            <a:avLst/>
          </a:prstGeom>
        </p:spPr>
      </p:pic>
      <p:pic>
        <p:nvPicPr>
          <p:cNvPr id="11" name="Imagen 10">
            <a:extLst>
              <a:ext uri="{FF2B5EF4-FFF2-40B4-BE49-F238E27FC236}">
                <a16:creationId xmlns:a16="http://schemas.microsoft.com/office/drawing/2014/main" id="{CDDA711A-D24B-4EB6-A9F0-47788841BC7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97497" y="982135"/>
            <a:ext cx="1521448" cy="1341597"/>
          </a:xfrm>
          <a:prstGeom prst="rect">
            <a:avLst/>
          </a:prstGeom>
        </p:spPr>
      </p:pic>
    </p:spTree>
    <p:extLst>
      <p:ext uri="{BB962C8B-B14F-4D97-AF65-F5344CB8AC3E}">
        <p14:creationId xmlns:p14="http://schemas.microsoft.com/office/powerpoint/2010/main" val="6983149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Imagen 159"/>
          <p:cNvPicPr/>
          <p:nvPr/>
        </p:nvPicPr>
        <p:blipFill>
          <a:blip r:embed="rId2" cstate="screen">
            <a:extLst>
              <a:ext uri="{28A0092B-C50C-407E-A947-70E740481C1C}">
                <a14:useLocalDpi xmlns:a14="http://schemas.microsoft.com/office/drawing/2010/main"/>
              </a:ext>
            </a:extLst>
          </a:blip>
          <a:stretch/>
        </p:blipFill>
        <p:spPr>
          <a:xfrm>
            <a:off x="6567536" y="1215104"/>
            <a:ext cx="4023000" cy="1783800"/>
          </a:xfrm>
          <a:prstGeom prst="rect">
            <a:avLst/>
          </a:prstGeom>
          <a:ln w="0">
            <a:noFill/>
          </a:ln>
        </p:spPr>
      </p:pic>
      <p:pic>
        <p:nvPicPr>
          <p:cNvPr id="163" name="Imagen 162"/>
          <p:cNvPicPr/>
          <p:nvPr/>
        </p:nvPicPr>
        <p:blipFill>
          <a:blip r:embed="rId3" cstate="screen">
            <a:extLst>
              <a:ext uri="{28A0092B-C50C-407E-A947-70E740481C1C}">
                <a14:useLocalDpi xmlns:a14="http://schemas.microsoft.com/office/drawing/2010/main"/>
              </a:ext>
            </a:extLst>
          </a:blip>
          <a:stretch/>
        </p:blipFill>
        <p:spPr>
          <a:xfrm>
            <a:off x="1981200" y="939600"/>
            <a:ext cx="2974320" cy="3443040"/>
          </a:xfrm>
          <a:prstGeom prst="rect">
            <a:avLst/>
          </a:prstGeom>
          <a:ln w="0">
            <a:noFill/>
          </a:ln>
        </p:spPr>
      </p:pic>
      <p:pic>
        <p:nvPicPr>
          <p:cNvPr id="164" name="Imagen 163"/>
          <p:cNvPicPr/>
          <p:nvPr/>
        </p:nvPicPr>
        <p:blipFill>
          <a:blip r:embed="rId4" cstate="screen">
            <a:extLst>
              <a:ext uri="{28A0092B-C50C-407E-A947-70E740481C1C}">
                <a14:useLocalDpi xmlns:a14="http://schemas.microsoft.com/office/drawing/2010/main"/>
              </a:ext>
            </a:extLst>
          </a:blip>
          <a:stretch/>
        </p:blipFill>
        <p:spPr>
          <a:xfrm>
            <a:off x="1834320" y="3957120"/>
            <a:ext cx="4287600" cy="1749600"/>
          </a:xfrm>
          <a:prstGeom prst="rect">
            <a:avLst/>
          </a:prstGeom>
          <a:ln w="0">
            <a:noFill/>
          </a:ln>
        </p:spPr>
      </p:pic>
      <p:sp>
        <p:nvSpPr>
          <p:cNvPr id="165" name="Rectángulo 164"/>
          <p:cNvSpPr/>
          <p:nvPr/>
        </p:nvSpPr>
        <p:spPr>
          <a:xfrm>
            <a:off x="3261360" y="1050480"/>
            <a:ext cx="1462680" cy="34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b="1" spc="-1">
                <a:latin typeface="Arial"/>
              </a:rPr>
              <a:t>IFAE Lab</a:t>
            </a:r>
            <a:endParaRPr lang="en-US" spc="-1">
              <a:latin typeface="Arial"/>
            </a:endParaRPr>
          </a:p>
        </p:txBody>
      </p:sp>
      <p:sp>
        <p:nvSpPr>
          <p:cNvPr id="166" name="Rectángulo 165"/>
          <p:cNvSpPr/>
          <p:nvPr/>
        </p:nvSpPr>
        <p:spPr>
          <a:xfrm>
            <a:off x="5519936" y="1391144"/>
            <a:ext cx="1737000" cy="252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b="1" spc="-1">
                <a:latin typeface="Arial"/>
              </a:rPr>
              <a:t>Test-beams </a:t>
            </a:r>
            <a:endParaRPr lang="en-US" spc="-1">
              <a:latin typeface="Arial"/>
            </a:endParaRPr>
          </a:p>
          <a:p>
            <a:pPr>
              <a:lnSpc>
                <a:spcPct val="100000"/>
              </a:lnSpc>
              <a:buNone/>
            </a:pPr>
            <a:endParaRPr lang="en-US" spc="-1">
              <a:latin typeface="Arial"/>
            </a:endParaRPr>
          </a:p>
          <a:p>
            <a:pPr>
              <a:lnSpc>
                <a:spcPct val="100000"/>
              </a:lnSpc>
              <a:buNone/>
            </a:pPr>
            <a:r>
              <a:rPr lang="en-US" b="1" spc="-1">
                <a:latin typeface="Arial"/>
              </a:rPr>
              <a:t>       DESY</a:t>
            </a:r>
            <a:endParaRPr lang="en-US" spc="-1">
              <a:latin typeface="Arial"/>
            </a:endParaRPr>
          </a:p>
          <a:p>
            <a:pPr>
              <a:lnSpc>
                <a:spcPct val="100000"/>
              </a:lnSpc>
              <a:buNone/>
            </a:pPr>
            <a:endParaRPr lang="en-US" spc="-1">
              <a:latin typeface="Arial"/>
            </a:endParaRPr>
          </a:p>
          <a:p>
            <a:pPr>
              <a:lnSpc>
                <a:spcPct val="100000"/>
              </a:lnSpc>
              <a:buNone/>
            </a:pPr>
            <a:endParaRPr lang="en-US" spc="-1">
              <a:latin typeface="Arial"/>
            </a:endParaRPr>
          </a:p>
          <a:p>
            <a:pPr>
              <a:lnSpc>
                <a:spcPct val="100000"/>
              </a:lnSpc>
              <a:buNone/>
            </a:pPr>
            <a:endParaRPr lang="en-US" spc="-1">
              <a:latin typeface="Arial"/>
            </a:endParaRPr>
          </a:p>
          <a:p>
            <a:pPr>
              <a:lnSpc>
                <a:spcPct val="100000"/>
              </a:lnSpc>
              <a:buNone/>
            </a:pPr>
            <a:r>
              <a:rPr lang="en-US" b="1" spc="-1">
                <a:latin typeface="Arial"/>
              </a:rPr>
              <a:t>       CERN</a:t>
            </a:r>
            <a:endParaRPr lang="en-US" spc="-1">
              <a:latin typeface="Arial"/>
            </a:endParaRPr>
          </a:p>
          <a:p>
            <a:pPr>
              <a:lnSpc>
                <a:spcPct val="100000"/>
              </a:lnSpc>
              <a:buNone/>
            </a:pPr>
            <a:r>
              <a:rPr lang="en-US" b="1" spc="-1">
                <a:latin typeface="Arial"/>
              </a:rPr>
              <a:t>       </a:t>
            </a:r>
            <a:endParaRPr lang="en-US" spc="-1">
              <a:latin typeface="Arial"/>
            </a:endParaRPr>
          </a:p>
        </p:txBody>
      </p:sp>
      <p:pic>
        <p:nvPicPr>
          <p:cNvPr id="167" name="Imagen 166"/>
          <p:cNvPicPr/>
          <p:nvPr/>
        </p:nvPicPr>
        <p:blipFill rotWithShape="1">
          <a:blip r:embed="rId5" cstate="screen">
            <a:extLst>
              <a:ext uri="{28A0092B-C50C-407E-A947-70E740481C1C}">
                <a14:useLocalDpi xmlns:a14="http://schemas.microsoft.com/office/drawing/2010/main"/>
              </a:ext>
            </a:extLst>
          </a:blip>
          <a:srcRect/>
          <a:stretch/>
        </p:blipFill>
        <p:spPr>
          <a:xfrm>
            <a:off x="6295896" y="4737656"/>
            <a:ext cx="2834280" cy="1942832"/>
          </a:xfrm>
          <a:prstGeom prst="rect">
            <a:avLst/>
          </a:prstGeom>
          <a:ln w="0">
            <a:noFill/>
          </a:ln>
        </p:spPr>
      </p:pic>
      <p:pic>
        <p:nvPicPr>
          <p:cNvPr id="168" name="Imagen 167"/>
          <p:cNvPicPr/>
          <p:nvPr/>
        </p:nvPicPr>
        <p:blipFill>
          <a:blip r:embed="rId6" cstate="screen">
            <a:extLst>
              <a:ext uri="{28A0092B-C50C-407E-A947-70E740481C1C}">
                <a14:useLocalDpi xmlns:a14="http://schemas.microsoft.com/office/drawing/2010/main"/>
              </a:ext>
            </a:extLst>
          </a:blip>
          <a:stretch/>
        </p:blipFill>
        <p:spPr>
          <a:xfrm>
            <a:off x="7008176" y="2712344"/>
            <a:ext cx="3117960" cy="1652760"/>
          </a:xfrm>
          <a:prstGeom prst="rect">
            <a:avLst/>
          </a:prstGeom>
          <a:ln w="0">
            <a:noFill/>
          </a:ln>
        </p:spPr>
      </p:pic>
      <p:sp>
        <p:nvSpPr>
          <p:cNvPr id="170" name="Rectángulo 169"/>
          <p:cNvSpPr/>
          <p:nvPr/>
        </p:nvSpPr>
        <p:spPr>
          <a:xfrm>
            <a:off x="1864560" y="6035040"/>
            <a:ext cx="6517080" cy="346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300" i="1" spc="-1" dirty="0">
                <a:latin typeface="Arial"/>
              </a:rPr>
              <a:t>S. </a:t>
            </a:r>
            <a:r>
              <a:rPr lang="en-US" sz="1300" i="1" spc="-1" dirty="0" err="1">
                <a:latin typeface="Arial"/>
              </a:rPr>
              <a:t>Terzo</a:t>
            </a:r>
            <a:r>
              <a:rPr lang="en-US" sz="1300" i="1" spc="-1" dirty="0">
                <a:latin typeface="Arial"/>
              </a:rPr>
              <a:t>, https://doi.org/10.3389/fphy.2021.624668</a:t>
            </a:r>
            <a:endParaRPr lang="en-US" sz="1300" spc="-1" dirty="0">
              <a:latin typeface="Arial"/>
            </a:endParaRPr>
          </a:p>
        </p:txBody>
      </p:sp>
      <p:sp>
        <p:nvSpPr>
          <p:cNvPr id="3" name="Título 2">
            <a:extLst>
              <a:ext uri="{FF2B5EF4-FFF2-40B4-BE49-F238E27FC236}">
                <a16:creationId xmlns:a16="http://schemas.microsoft.com/office/drawing/2014/main" id="{847C6B2C-9C63-4844-A346-239CBA1B7A17}"/>
              </a:ext>
            </a:extLst>
          </p:cNvPr>
          <p:cNvSpPr>
            <a:spLocks noGrp="1"/>
          </p:cNvSpPr>
          <p:nvPr>
            <p:ph type="title"/>
          </p:nvPr>
        </p:nvSpPr>
        <p:spPr>
          <a:xfrm>
            <a:off x="174080" y="129832"/>
            <a:ext cx="10515600" cy="649055"/>
          </a:xfrm>
        </p:spPr>
        <p:txBody>
          <a:bodyPr/>
          <a:lstStyle/>
          <a:p>
            <a:r>
              <a:rPr lang="en-US" dirty="0"/>
              <a:t>ATLAS </a:t>
            </a:r>
            <a:r>
              <a:rPr lang="en-US" dirty="0" err="1"/>
              <a:t>ITk</a:t>
            </a:r>
            <a:r>
              <a:rPr lang="en-US" dirty="0"/>
              <a:t> Module Characterization</a:t>
            </a:r>
            <a:endParaRPr lang="es-ES" dirty="0"/>
          </a:p>
        </p:txBody>
      </p:sp>
      <p:pic>
        <p:nvPicPr>
          <p:cNvPr id="15" name="Imagen 14">
            <a:extLst>
              <a:ext uri="{FF2B5EF4-FFF2-40B4-BE49-F238E27FC236}">
                <a16:creationId xmlns:a16="http://schemas.microsoft.com/office/drawing/2014/main" id="{BB24BC1E-5F0C-4D5F-8297-DF1D207079C7}"/>
              </a:ext>
            </a:extLst>
          </p:cNvPr>
          <p:cNvPicPr/>
          <p:nvPr/>
        </p:nvPicPr>
        <p:blipFill>
          <a:blip r:embed="rId7"/>
          <a:stretch/>
        </p:blipFill>
        <p:spPr>
          <a:xfrm>
            <a:off x="10554960" y="980728"/>
            <a:ext cx="1499512" cy="432048"/>
          </a:xfrm>
          <a:prstGeom prst="rect">
            <a:avLst/>
          </a:prstGeom>
          <a:ln w="9360">
            <a:noFill/>
          </a:ln>
        </p:spPr>
      </p:pic>
      <p:pic>
        <p:nvPicPr>
          <p:cNvPr id="17" name="Imagen 16">
            <a:extLst>
              <a:ext uri="{FF2B5EF4-FFF2-40B4-BE49-F238E27FC236}">
                <a16:creationId xmlns:a16="http://schemas.microsoft.com/office/drawing/2014/main" id="{1AE3179F-6F38-4D65-9B30-A09EC19EF14D}"/>
              </a:ext>
            </a:extLst>
          </p:cNvPr>
          <p:cNvPicPr/>
          <p:nvPr/>
        </p:nvPicPr>
        <p:blipFill rotWithShape="1">
          <a:blip r:embed="rId8" cstate="screen">
            <a:extLst>
              <a:ext uri="{28A0092B-C50C-407E-A947-70E740481C1C}">
                <a14:useLocalDpi xmlns:a14="http://schemas.microsoft.com/office/drawing/2010/main"/>
              </a:ext>
            </a:extLst>
          </a:blip>
          <a:srcRect/>
          <a:stretch/>
        </p:blipFill>
        <p:spPr>
          <a:xfrm>
            <a:off x="9220192" y="5141737"/>
            <a:ext cx="2834280" cy="1002318"/>
          </a:xfrm>
          <a:prstGeom prst="rect">
            <a:avLst/>
          </a:prstGeom>
          <a:ln w="0">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Imagen 233"/>
          <p:cNvPicPr/>
          <p:nvPr/>
        </p:nvPicPr>
        <p:blipFill>
          <a:blip r:embed="rId2" cstate="screen">
            <a:extLst>
              <a:ext uri="{28A0092B-C50C-407E-A947-70E740481C1C}">
                <a14:useLocalDpi xmlns:a14="http://schemas.microsoft.com/office/drawing/2010/main"/>
              </a:ext>
            </a:extLst>
          </a:blip>
          <a:stretch/>
        </p:blipFill>
        <p:spPr>
          <a:xfrm>
            <a:off x="1709760" y="914400"/>
            <a:ext cx="4629240" cy="2390400"/>
          </a:xfrm>
          <a:prstGeom prst="rect">
            <a:avLst/>
          </a:prstGeom>
          <a:ln w="0">
            <a:noFill/>
          </a:ln>
        </p:spPr>
      </p:pic>
      <p:sp>
        <p:nvSpPr>
          <p:cNvPr id="236" name="CustomShape 3_4"/>
          <p:cNvSpPr/>
          <p:nvPr/>
        </p:nvSpPr>
        <p:spPr>
          <a:xfrm>
            <a:off x="1524360" y="222840"/>
            <a:ext cx="9142560" cy="76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endParaRPr lang="en-US" sz="2800" spc="-1" dirty="0">
              <a:latin typeface="Arial"/>
            </a:endParaRPr>
          </a:p>
        </p:txBody>
      </p:sp>
      <p:sp>
        <p:nvSpPr>
          <p:cNvPr id="237" name="Rectángulo 236"/>
          <p:cNvSpPr/>
          <p:nvPr/>
        </p:nvSpPr>
        <p:spPr>
          <a:xfrm>
            <a:off x="6317760" y="1086480"/>
            <a:ext cx="4205880" cy="229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lgn="just">
              <a:lnSpc>
                <a:spcPct val="115000"/>
              </a:lnSpc>
              <a:spcBef>
                <a:spcPts val="283"/>
              </a:spcBef>
              <a:spcAft>
                <a:spcPts val="283"/>
              </a:spcAft>
              <a:buClr>
                <a:srgbClr val="000000"/>
              </a:buClr>
              <a:buSzPct val="45000"/>
              <a:buFont typeface="Wingdings" charset="2"/>
              <a:buChar char=""/>
            </a:pPr>
            <a:r>
              <a:rPr lang="en-US" spc="-1">
                <a:latin typeface="Arial"/>
                <a:ea typeface="Droid Sans Fallback"/>
              </a:rPr>
              <a:t>HGTD designed to improve ATLAS performance in the forward region in view of increased HL-LHC pile up</a:t>
            </a:r>
            <a:endParaRPr lang="en-US" spc="-1">
              <a:latin typeface="Arial"/>
            </a:endParaRPr>
          </a:p>
          <a:p>
            <a:pPr marL="216000" indent="-216000" algn="just">
              <a:lnSpc>
                <a:spcPct val="115000"/>
              </a:lnSpc>
              <a:spcBef>
                <a:spcPts val="283"/>
              </a:spcBef>
              <a:spcAft>
                <a:spcPts val="283"/>
              </a:spcAft>
              <a:buClr>
                <a:srgbClr val="000000"/>
              </a:buClr>
              <a:buSzPct val="45000"/>
              <a:buFont typeface="Wingdings" charset="2"/>
              <a:buChar char=""/>
            </a:pPr>
            <a:r>
              <a:rPr lang="en-US" spc="-1">
                <a:latin typeface="Arial"/>
                <a:ea typeface="Droid Sans Fallback"/>
              </a:rPr>
              <a:t>Timing based on LGAD sensors </a:t>
            </a:r>
            <a:endParaRPr lang="en-US" spc="-1">
              <a:latin typeface="Arial"/>
            </a:endParaRPr>
          </a:p>
          <a:p>
            <a:pPr marL="216000" indent="-216000" algn="just">
              <a:lnSpc>
                <a:spcPct val="115000"/>
              </a:lnSpc>
              <a:spcBef>
                <a:spcPts val="283"/>
              </a:spcBef>
              <a:spcAft>
                <a:spcPts val="283"/>
              </a:spcAft>
              <a:buClr>
                <a:srgbClr val="000000"/>
              </a:buClr>
              <a:buSzPct val="45000"/>
              <a:buFont typeface="Wingdings" charset="2"/>
              <a:buChar char=""/>
            </a:pPr>
            <a:r>
              <a:rPr lang="en-US" spc="-1">
                <a:latin typeface="Arial"/>
                <a:ea typeface="Droid Sans Fallback"/>
              </a:rPr>
              <a:t>Also provides luminosity information</a:t>
            </a:r>
            <a:endParaRPr lang="en-US" spc="-1">
              <a:latin typeface="Arial"/>
            </a:endParaRPr>
          </a:p>
          <a:p>
            <a:pPr marL="216000" indent="-216000" algn="just">
              <a:lnSpc>
                <a:spcPct val="115000"/>
              </a:lnSpc>
              <a:spcBef>
                <a:spcPts val="283"/>
              </a:spcBef>
              <a:spcAft>
                <a:spcPts val="283"/>
              </a:spcAft>
              <a:buClr>
                <a:srgbClr val="000000"/>
              </a:buClr>
              <a:buSzPct val="45000"/>
              <a:buFont typeface="Wingdings" charset="2"/>
              <a:buChar char=""/>
            </a:pPr>
            <a:r>
              <a:rPr lang="en-US" spc="-1">
                <a:latin typeface="Arial"/>
                <a:ea typeface="Droid Sans Fallback"/>
              </a:rPr>
              <a:t>Total active area about 10 m</a:t>
            </a:r>
            <a:r>
              <a:rPr lang="en-US" spc="-1" baseline="33000">
                <a:latin typeface="Arial"/>
                <a:ea typeface="Droid Sans Fallback"/>
              </a:rPr>
              <a:t>2 </a:t>
            </a:r>
            <a:endParaRPr lang="en-US" spc="-1">
              <a:latin typeface="Arial"/>
            </a:endParaRPr>
          </a:p>
          <a:p>
            <a:pPr marL="648000" lvl="2" indent="-216000" algn="just">
              <a:lnSpc>
                <a:spcPct val="115000"/>
              </a:lnSpc>
              <a:spcBef>
                <a:spcPts val="283"/>
              </a:spcBef>
              <a:spcAft>
                <a:spcPts val="283"/>
              </a:spcAft>
              <a:buClr>
                <a:srgbClr val="000000"/>
              </a:buClr>
              <a:buSzPct val="45000"/>
              <a:buFont typeface="Wingdings" charset="2"/>
              <a:buChar char=""/>
            </a:pPr>
            <a:r>
              <a:rPr lang="en-US" spc="-1">
                <a:latin typeface="Arial"/>
                <a:ea typeface="Droid Sans Fallback"/>
              </a:rPr>
              <a:t>~8000 modules</a:t>
            </a:r>
            <a:endParaRPr lang="en-US" spc="-1">
              <a:latin typeface="Arial"/>
            </a:endParaRPr>
          </a:p>
        </p:txBody>
      </p:sp>
      <p:sp>
        <p:nvSpPr>
          <p:cNvPr id="238" name="Rectángulo 237"/>
          <p:cNvSpPr/>
          <p:nvPr/>
        </p:nvSpPr>
        <p:spPr>
          <a:xfrm>
            <a:off x="1618320" y="3317040"/>
            <a:ext cx="3291480" cy="60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pc="-1">
                <a:latin typeface="Arial"/>
              </a:rPr>
              <a:t>IFAE making critical contributions:</a:t>
            </a:r>
          </a:p>
        </p:txBody>
      </p:sp>
      <p:pic>
        <p:nvPicPr>
          <p:cNvPr id="239" name="Picture 8_1"/>
          <p:cNvPicPr/>
          <p:nvPr/>
        </p:nvPicPr>
        <p:blipFill>
          <a:blip r:embed="rId3" cstate="screen">
            <a:extLst>
              <a:ext uri="{28A0092B-C50C-407E-A947-70E740481C1C}">
                <a14:useLocalDpi xmlns:a14="http://schemas.microsoft.com/office/drawing/2010/main"/>
              </a:ext>
            </a:extLst>
          </a:blip>
          <a:stretch/>
        </p:blipFill>
        <p:spPr>
          <a:xfrm>
            <a:off x="1810920" y="4137120"/>
            <a:ext cx="1452960" cy="1099800"/>
          </a:xfrm>
          <a:prstGeom prst="rect">
            <a:avLst/>
          </a:prstGeom>
          <a:ln w="0">
            <a:noFill/>
          </a:ln>
        </p:spPr>
      </p:pic>
      <p:sp>
        <p:nvSpPr>
          <p:cNvPr id="240" name="Rectángulo 239"/>
          <p:cNvSpPr/>
          <p:nvPr/>
        </p:nvSpPr>
        <p:spPr>
          <a:xfrm>
            <a:off x="3601200" y="4048560"/>
            <a:ext cx="1400040" cy="1154880"/>
          </a:xfrm>
          <a:prstGeom prst="rect">
            <a:avLst/>
          </a:prstGeom>
          <a:blipFill rotWithShape="0">
            <a:blip r:embed="rId4" cstate="screen">
              <a:extLst>
                <a:ext uri="{28A0092B-C50C-407E-A947-70E740481C1C}">
                  <a14:useLocalDpi xmlns:a14="http://schemas.microsoft.com/office/drawing/2010/main"/>
                </a:ext>
              </a:extLst>
            </a:blip>
            <a:srcRect/>
            <a:stretch/>
          </a:blipFill>
          <a:ln w="0">
            <a:noFill/>
          </a:ln>
        </p:spPr>
        <p:style>
          <a:lnRef idx="0">
            <a:scrgbClr r="0" g="0" b="0"/>
          </a:lnRef>
          <a:fillRef idx="0">
            <a:scrgbClr r="0" g="0" b="0"/>
          </a:fillRef>
          <a:effectRef idx="0">
            <a:scrgbClr r="0" g="0" b="0"/>
          </a:effectRef>
          <a:fontRef idx="minor"/>
        </p:style>
        <p:txBody>
          <a:bodyPr lIns="0" tIns="0" rIns="0" bIns="0" anchor="ctr" anchorCtr="1">
            <a:noAutofit/>
          </a:bodyPr>
          <a:lstStyle/>
          <a:p>
            <a:pPr algn="ctr">
              <a:lnSpc>
                <a:spcPct val="100000"/>
              </a:lnSpc>
              <a:buNone/>
            </a:pPr>
            <a:r>
              <a:rPr lang="en-US" sz="2400" spc="-1">
                <a:latin typeface="Times New Roman"/>
              </a:rPr>
              <a:t>         </a:t>
            </a:r>
            <a:endParaRPr lang="en-US" sz="2400" spc="-1">
              <a:latin typeface="Arial"/>
            </a:endParaRPr>
          </a:p>
        </p:txBody>
      </p:sp>
      <p:sp>
        <p:nvSpPr>
          <p:cNvPr id="241" name="Rectángulo 240"/>
          <p:cNvSpPr/>
          <p:nvPr/>
        </p:nvSpPr>
        <p:spPr>
          <a:xfrm>
            <a:off x="1618320" y="5328720"/>
            <a:ext cx="1737000" cy="541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600" spc="-1">
                <a:latin typeface="Arial"/>
              </a:rPr>
              <a:t>LGAD Sensor R&amp;D(with CNM)</a:t>
            </a:r>
          </a:p>
        </p:txBody>
      </p:sp>
      <p:sp>
        <p:nvSpPr>
          <p:cNvPr id="242" name="Rectángulo 241"/>
          <p:cNvSpPr/>
          <p:nvPr/>
        </p:nvSpPr>
        <p:spPr>
          <a:xfrm>
            <a:off x="3562320" y="5329080"/>
            <a:ext cx="1737000" cy="541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600" spc="-1">
                <a:latin typeface="Arial"/>
              </a:rPr>
              <a:t>ASIC design</a:t>
            </a:r>
          </a:p>
          <a:p>
            <a:pPr>
              <a:lnSpc>
                <a:spcPct val="100000"/>
              </a:lnSpc>
              <a:buNone/>
            </a:pPr>
            <a:r>
              <a:rPr lang="en-US" sz="1600" spc="-1">
                <a:latin typeface="Arial"/>
              </a:rPr>
              <a:t>(ALTIROC)</a:t>
            </a:r>
          </a:p>
        </p:txBody>
      </p:sp>
      <p:pic>
        <p:nvPicPr>
          <p:cNvPr id="243" name="Imagen 242"/>
          <p:cNvPicPr/>
          <p:nvPr/>
        </p:nvPicPr>
        <p:blipFill>
          <a:blip r:embed="rId5" cstate="screen">
            <a:extLst>
              <a:ext uri="{28A0092B-C50C-407E-A947-70E740481C1C}">
                <a14:useLocalDpi xmlns:a14="http://schemas.microsoft.com/office/drawing/2010/main"/>
              </a:ext>
            </a:extLst>
          </a:blip>
          <a:stretch/>
        </p:blipFill>
        <p:spPr>
          <a:xfrm>
            <a:off x="5276640" y="4112640"/>
            <a:ext cx="1187640" cy="1124280"/>
          </a:xfrm>
          <a:prstGeom prst="rect">
            <a:avLst/>
          </a:prstGeom>
          <a:ln w="0">
            <a:noFill/>
          </a:ln>
        </p:spPr>
      </p:pic>
      <p:sp>
        <p:nvSpPr>
          <p:cNvPr id="244" name="Rectángulo 243"/>
          <p:cNvSpPr/>
          <p:nvPr/>
        </p:nvSpPr>
        <p:spPr>
          <a:xfrm>
            <a:off x="5182320" y="5329440"/>
            <a:ext cx="1737000" cy="99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600" spc="-1">
                <a:latin typeface="Arial"/>
              </a:rPr>
              <a:t>Hybridization, developed process</a:t>
            </a:r>
          </a:p>
          <a:p>
            <a:pPr>
              <a:lnSpc>
                <a:spcPct val="100000"/>
              </a:lnSpc>
              <a:buNone/>
            </a:pPr>
            <a:r>
              <a:rPr lang="en-US" sz="1600" spc="-1">
                <a:latin typeface="Arial"/>
              </a:rPr>
              <a:t>(in-house)</a:t>
            </a:r>
          </a:p>
        </p:txBody>
      </p:sp>
      <p:pic>
        <p:nvPicPr>
          <p:cNvPr id="245" name="Imagen 244"/>
          <p:cNvPicPr/>
          <p:nvPr/>
        </p:nvPicPr>
        <p:blipFill>
          <a:blip r:embed="rId6" cstate="screen">
            <a:extLst>
              <a:ext uri="{28A0092B-C50C-407E-A947-70E740481C1C}">
                <a14:useLocalDpi xmlns:a14="http://schemas.microsoft.com/office/drawing/2010/main"/>
              </a:ext>
            </a:extLst>
          </a:blip>
          <a:stretch/>
        </p:blipFill>
        <p:spPr>
          <a:xfrm>
            <a:off x="6679560" y="4231440"/>
            <a:ext cx="1884960" cy="949680"/>
          </a:xfrm>
          <a:prstGeom prst="rect">
            <a:avLst/>
          </a:prstGeom>
          <a:ln w="0">
            <a:noFill/>
          </a:ln>
        </p:spPr>
      </p:pic>
      <p:sp>
        <p:nvSpPr>
          <p:cNvPr id="246" name="Rectángulo 245"/>
          <p:cNvSpPr/>
          <p:nvPr/>
        </p:nvSpPr>
        <p:spPr>
          <a:xfrm>
            <a:off x="6766320" y="5329800"/>
            <a:ext cx="1737000" cy="51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500" spc="-1">
                <a:latin typeface="Arial"/>
              </a:rPr>
              <a:t>Module assembly and loading</a:t>
            </a:r>
          </a:p>
        </p:txBody>
      </p:sp>
      <p:pic>
        <p:nvPicPr>
          <p:cNvPr id="247" name="Imagen 246"/>
          <p:cNvPicPr/>
          <p:nvPr/>
        </p:nvPicPr>
        <p:blipFill>
          <a:blip r:embed="rId7"/>
          <a:stretch/>
        </p:blipFill>
        <p:spPr>
          <a:xfrm>
            <a:off x="8747760" y="3461400"/>
            <a:ext cx="1828440" cy="1719720"/>
          </a:xfrm>
          <a:prstGeom prst="rect">
            <a:avLst/>
          </a:prstGeom>
          <a:ln w="0">
            <a:noFill/>
          </a:ln>
        </p:spPr>
      </p:pic>
      <p:sp>
        <p:nvSpPr>
          <p:cNvPr id="248" name="Rectángulo 247"/>
          <p:cNvSpPr/>
          <p:nvPr/>
        </p:nvSpPr>
        <p:spPr>
          <a:xfrm>
            <a:off x="8746320" y="5330160"/>
            <a:ext cx="1737000" cy="93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500" spc="-1">
                <a:latin typeface="Arial"/>
              </a:rPr>
              <a:t>Module testing</a:t>
            </a:r>
          </a:p>
          <a:p>
            <a:pPr>
              <a:lnSpc>
                <a:spcPct val="100000"/>
              </a:lnSpc>
              <a:buNone/>
            </a:pPr>
            <a:r>
              <a:rPr lang="en-US" sz="1500" spc="-1">
                <a:latin typeface="Arial"/>
              </a:rPr>
              <a:t>(Alvin Readout system developed at IFAE)</a:t>
            </a:r>
          </a:p>
        </p:txBody>
      </p:sp>
      <p:sp>
        <p:nvSpPr>
          <p:cNvPr id="249" name="Forma libre: forma 248"/>
          <p:cNvSpPr/>
          <p:nvPr/>
        </p:nvSpPr>
        <p:spPr>
          <a:xfrm>
            <a:off x="3264240" y="4572000"/>
            <a:ext cx="271080" cy="456840"/>
          </a:xfrm>
          <a:custGeom>
            <a:avLst/>
            <a:gdLst/>
            <a:ahLst/>
            <a:cxnLst/>
            <a:rect l="l" t="t" r="r" b="b"/>
            <a:pathLst>
              <a:path w="21600" h="21600">
                <a:moveTo>
                  <a:pt x="0" y="6492"/>
                </a:moveTo>
                <a:lnTo>
                  <a:pt x="13933" y="6492"/>
                </a:lnTo>
                <a:lnTo>
                  <a:pt x="13933" y="0"/>
                </a:lnTo>
                <a:lnTo>
                  <a:pt x="21600" y="10800"/>
                </a:lnTo>
                <a:lnTo>
                  <a:pt x="13933" y="21600"/>
                </a:lnTo>
                <a:lnTo>
                  <a:pt x="13933" y="15108"/>
                </a:lnTo>
                <a:lnTo>
                  <a:pt x="0" y="15108"/>
                </a:lnTo>
                <a:close/>
              </a:path>
            </a:pathLst>
          </a:custGeom>
          <a:solidFill>
            <a:srgbClr val="FF0000"/>
          </a:solidFill>
          <a:ln w="0">
            <a:solidFill>
              <a:srgbClr val="FF3333"/>
            </a:solidFill>
          </a:ln>
        </p:spPr>
        <p:style>
          <a:lnRef idx="0">
            <a:scrgbClr r="0" g="0" b="0"/>
          </a:lnRef>
          <a:fillRef idx="0">
            <a:scrgbClr r="0" g="0" b="0"/>
          </a:fillRef>
          <a:effectRef idx="0">
            <a:scrgbClr r="0" g="0" b="0"/>
          </a:effectRef>
          <a:fontRef idx="minor"/>
        </p:style>
      </p:sp>
      <p:sp>
        <p:nvSpPr>
          <p:cNvPr id="250" name="Forma libre: forma 249"/>
          <p:cNvSpPr/>
          <p:nvPr/>
        </p:nvSpPr>
        <p:spPr>
          <a:xfrm>
            <a:off x="5028600" y="4572360"/>
            <a:ext cx="271080" cy="456840"/>
          </a:xfrm>
          <a:custGeom>
            <a:avLst/>
            <a:gdLst/>
            <a:ahLst/>
            <a:cxnLst/>
            <a:rect l="l" t="t" r="r" b="b"/>
            <a:pathLst>
              <a:path w="21600" h="21600">
                <a:moveTo>
                  <a:pt x="0" y="6492"/>
                </a:moveTo>
                <a:lnTo>
                  <a:pt x="13933" y="6492"/>
                </a:lnTo>
                <a:lnTo>
                  <a:pt x="13933" y="0"/>
                </a:lnTo>
                <a:lnTo>
                  <a:pt x="21600" y="10800"/>
                </a:lnTo>
                <a:lnTo>
                  <a:pt x="13933" y="21600"/>
                </a:lnTo>
                <a:lnTo>
                  <a:pt x="13933" y="15108"/>
                </a:lnTo>
                <a:lnTo>
                  <a:pt x="0" y="15108"/>
                </a:lnTo>
                <a:close/>
              </a:path>
            </a:pathLst>
          </a:custGeom>
          <a:solidFill>
            <a:srgbClr val="FF0000"/>
          </a:solidFill>
          <a:ln w="0">
            <a:solidFill>
              <a:srgbClr val="FF3333"/>
            </a:solidFill>
          </a:ln>
        </p:spPr>
        <p:style>
          <a:lnRef idx="0">
            <a:scrgbClr r="0" g="0" b="0"/>
          </a:lnRef>
          <a:fillRef idx="0">
            <a:scrgbClr r="0" g="0" b="0"/>
          </a:fillRef>
          <a:effectRef idx="0">
            <a:scrgbClr r="0" g="0" b="0"/>
          </a:effectRef>
          <a:fontRef idx="minor"/>
        </p:style>
      </p:sp>
      <p:sp>
        <p:nvSpPr>
          <p:cNvPr id="251" name="Forma libre: forma 250"/>
          <p:cNvSpPr/>
          <p:nvPr/>
        </p:nvSpPr>
        <p:spPr>
          <a:xfrm>
            <a:off x="6396960" y="4572720"/>
            <a:ext cx="271080" cy="456840"/>
          </a:xfrm>
          <a:custGeom>
            <a:avLst/>
            <a:gdLst/>
            <a:ahLst/>
            <a:cxnLst/>
            <a:rect l="l" t="t" r="r" b="b"/>
            <a:pathLst>
              <a:path w="21600" h="21600">
                <a:moveTo>
                  <a:pt x="0" y="6492"/>
                </a:moveTo>
                <a:lnTo>
                  <a:pt x="13933" y="6492"/>
                </a:lnTo>
                <a:lnTo>
                  <a:pt x="13933" y="0"/>
                </a:lnTo>
                <a:lnTo>
                  <a:pt x="21600" y="10800"/>
                </a:lnTo>
                <a:lnTo>
                  <a:pt x="13933" y="21600"/>
                </a:lnTo>
                <a:lnTo>
                  <a:pt x="13933" y="15108"/>
                </a:lnTo>
                <a:lnTo>
                  <a:pt x="0" y="15108"/>
                </a:lnTo>
                <a:close/>
              </a:path>
            </a:pathLst>
          </a:custGeom>
          <a:solidFill>
            <a:srgbClr val="FF0000"/>
          </a:solidFill>
          <a:ln w="0">
            <a:solidFill>
              <a:srgbClr val="FF3333"/>
            </a:solidFill>
          </a:ln>
        </p:spPr>
        <p:style>
          <a:lnRef idx="0">
            <a:scrgbClr r="0" g="0" b="0"/>
          </a:lnRef>
          <a:fillRef idx="0">
            <a:scrgbClr r="0" g="0" b="0"/>
          </a:fillRef>
          <a:effectRef idx="0">
            <a:scrgbClr r="0" g="0" b="0"/>
          </a:effectRef>
          <a:fontRef idx="minor"/>
        </p:style>
      </p:sp>
      <p:sp>
        <p:nvSpPr>
          <p:cNvPr id="252" name="Forma libre: forma 251"/>
          <p:cNvSpPr/>
          <p:nvPr/>
        </p:nvSpPr>
        <p:spPr>
          <a:xfrm>
            <a:off x="8521320" y="4573080"/>
            <a:ext cx="271080" cy="456840"/>
          </a:xfrm>
          <a:custGeom>
            <a:avLst/>
            <a:gdLst/>
            <a:ahLst/>
            <a:cxnLst/>
            <a:rect l="l" t="t" r="r" b="b"/>
            <a:pathLst>
              <a:path w="21600" h="21600">
                <a:moveTo>
                  <a:pt x="0" y="6492"/>
                </a:moveTo>
                <a:lnTo>
                  <a:pt x="13933" y="6492"/>
                </a:lnTo>
                <a:lnTo>
                  <a:pt x="13933" y="0"/>
                </a:lnTo>
                <a:lnTo>
                  <a:pt x="21600" y="10800"/>
                </a:lnTo>
                <a:lnTo>
                  <a:pt x="13933" y="21600"/>
                </a:lnTo>
                <a:lnTo>
                  <a:pt x="13933" y="15108"/>
                </a:lnTo>
                <a:lnTo>
                  <a:pt x="0" y="15108"/>
                </a:lnTo>
                <a:close/>
              </a:path>
            </a:pathLst>
          </a:custGeom>
          <a:solidFill>
            <a:srgbClr val="FF0000"/>
          </a:solidFill>
          <a:ln w="0">
            <a:solidFill>
              <a:srgbClr val="FF3333"/>
            </a:solidFill>
          </a:ln>
        </p:spPr>
        <p:style>
          <a:lnRef idx="0">
            <a:scrgbClr r="0" g="0" b="0"/>
          </a:lnRef>
          <a:fillRef idx="0">
            <a:scrgbClr r="0" g="0" b="0"/>
          </a:fillRef>
          <a:effectRef idx="0">
            <a:scrgbClr r="0" g="0" b="0"/>
          </a:effectRef>
          <a:fontRef idx="minor"/>
        </p:style>
      </p:sp>
      <p:pic>
        <p:nvPicPr>
          <p:cNvPr id="253" name="Imagen 14_4"/>
          <p:cNvPicPr/>
          <p:nvPr/>
        </p:nvPicPr>
        <p:blipFill>
          <a:blip r:embed="rId8" cstate="screen">
            <a:extLst>
              <a:ext uri="{28A0092B-C50C-407E-A947-70E740481C1C}">
                <a14:useLocalDpi xmlns:a14="http://schemas.microsoft.com/office/drawing/2010/main"/>
              </a:ext>
            </a:extLst>
          </a:blip>
          <a:stretch/>
        </p:blipFill>
        <p:spPr>
          <a:xfrm>
            <a:off x="1769520" y="6238080"/>
            <a:ext cx="1070280" cy="298800"/>
          </a:xfrm>
          <a:prstGeom prst="rect">
            <a:avLst/>
          </a:prstGeom>
          <a:ln w="9360">
            <a:noFill/>
          </a:ln>
        </p:spPr>
      </p:pic>
      <p:pic>
        <p:nvPicPr>
          <p:cNvPr id="254" name="Imagen 14_7"/>
          <p:cNvPicPr/>
          <p:nvPr/>
        </p:nvPicPr>
        <p:blipFill>
          <a:blip r:embed="rId8" cstate="screen">
            <a:extLst>
              <a:ext uri="{28A0092B-C50C-407E-A947-70E740481C1C}">
                <a14:useLocalDpi xmlns:a14="http://schemas.microsoft.com/office/drawing/2010/main"/>
              </a:ext>
            </a:extLst>
          </a:blip>
          <a:stretch/>
        </p:blipFill>
        <p:spPr>
          <a:xfrm>
            <a:off x="1769520" y="6238440"/>
            <a:ext cx="1070280" cy="298800"/>
          </a:xfrm>
          <a:prstGeom prst="rect">
            <a:avLst/>
          </a:prstGeom>
          <a:ln w="9360">
            <a:noFill/>
          </a:ln>
        </p:spPr>
      </p:pic>
      <p:sp>
        <p:nvSpPr>
          <p:cNvPr id="4" name="Título 3">
            <a:extLst>
              <a:ext uri="{FF2B5EF4-FFF2-40B4-BE49-F238E27FC236}">
                <a16:creationId xmlns:a16="http://schemas.microsoft.com/office/drawing/2014/main" id="{4A31C5D3-2896-4866-AE2B-20A56736C30B}"/>
              </a:ext>
            </a:extLst>
          </p:cNvPr>
          <p:cNvSpPr>
            <a:spLocks noGrp="1"/>
          </p:cNvSpPr>
          <p:nvPr>
            <p:ph type="title"/>
          </p:nvPr>
        </p:nvSpPr>
        <p:spPr>
          <a:xfrm>
            <a:off x="174080" y="129832"/>
            <a:ext cx="10515600" cy="649055"/>
          </a:xfrm>
        </p:spPr>
        <p:txBody>
          <a:bodyPr/>
          <a:lstStyle/>
          <a:p>
            <a:r>
              <a:rPr lang="en-US" dirty="0"/>
              <a:t>ATLAS: High Granularity Timing Detector</a:t>
            </a:r>
            <a:endParaRPr lang="es-E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n 254"/>
          <p:cNvPicPr/>
          <p:nvPr/>
        </p:nvPicPr>
        <p:blipFill>
          <a:blip r:embed="rId2" cstate="screen">
            <a:extLst>
              <a:ext uri="{28A0092B-C50C-407E-A947-70E740481C1C}">
                <a14:useLocalDpi xmlns:a14="http://schemas.microsoft.com/office/drawing/2010/main"/>
              </a:ext>
            </a:extLst>
          </a:blip>
          <a:stretch/>
        </p:blipFill>
        <p:spPr>
          <a:xfrm>
            <a:off x="407368" y="1662895"/>
            <a:ext cx="4176464" cy="2795561"/>
          </a:xfrm>
          <a:prstGeom prst="rect">
            <a:avLst/>
          </a:prstGeom>
          <a:ln w="0">
            <a:noFill/>
          </a:ln>
        </p:spPr>
      </p:pic>
      <p:pic>
        <p:nvPicPr>
          <p:cNvPr id="256" name="Imagen 255"/>
          <p:cNvPicPr/>
          <p:nvPr/>
        </p:nvPicPr>
        <p:blipFill>
          <a:blip r:embed="rId3"/>
          <a:stretch/>
        </p:blipFill>
        <p:spPr>
          <a:xfrm>
            <a:off x="335360" y="5373216"/>
            <a:ext cx="11517509" cy="1368152"/>
          </a:xfrm>
          <a:prstGeom prst="rect">
            <a:avLst/>
          </a:prstGeom>
          <a:ln w="0">
            <a:noFill/>
          </a:ln>
        </p:spPr>
      </p:pic>
      <p:pic>
        <p:nvPicPr>
          <p:cNvPr id="257" name="Imagen 256"/>
          <p:cNvPicPr/>
          <p:nvPr/>
        </p:nvPicPr>
        <p:blipFill>
          <a:blip r:embed="rId4" cstate="screen">
            <a:extLst>
              <a:ext uri="{28A0092B-C50C-407E-A947-70E740481C1C}">
                <a14:useLocalDpi xmlns:a14="http://schemas.microsoft.com/office/drawing/2010/main"/>
              </a:ext>
            </a:extLst>
          </a:blip>
          <a:stretch/>
        </p:blipFill>
        <p:spPr>
          <a:xfrm>
            <a:off x="4871864" y="971680"/>
            <a:ext cx="3024336" cy="4320052"/>
          </a:xfrm>
          <a:prstGeom prst="rect">
            <a:avLst/>
          </a:prstGeom>
          <a:ln w="0">
            <a:noFill/>
          </a:ln>
        </p:spPr>
      </p:pic>
      <p:pic>
        <p:nvPicPr>
          <p:cNvPr id="258" name="Imagen 257"/>
          <p:cNvPicPr/>
          <p:nvPr/>
        </p:nvPicPr>
        <p:blipFill>
          <a:blip r:embed="rId5" cstate="screen">
            <a:extLst>
              <a:ext uri="{28A0092B-C50C-407E-A947-70E740481C1C}">
                <a14:useLocalDpi xmlns:a14="http://schemas.microsoft.com/office/drawing/2010/main"/>
              </a:ext>
            </a:extLst>
          </a:blip>
          <a:stretch/>
        </p:blipFill>
        <p:spPr>
          <a:xfrm>
            <a:off x="8184232" y="1697572"/>
            <a:ext cx="3563200" cy="3098582"/>
          </a:xfrm>
          <a:prstGeom prst="rect">
            <a:avLst/>
          </a:prstGeom>
          <a:ln w="0">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03A6906C-8109-41B1-BC9C-DC116C2DF62D}"/>
              </a:ext>
            </a:extLst>
          </p:cNvPr>
          <p:cNvGrpSpPr/>
          <p:nvPr/>
        </p:nvGrpSpPr>
        <p:grpSpPr>
          <a:xfrm>
            <a:off x="1324394" y="2204864"/>
            <a:ext cx="9365286" cy="2708287"/>
            <a:chOff x="643243" y="401748"/>
            <a:chExt cx="11269124" cy="3268444"/>
          </a:xfrm>
        </p:grpSpPr>
        <p:sp>
          <p:nvSpPr>
            <p:cNvPr id="7" name="CuadroTexto 6"/>
            <p:cNvSpPr txBox="1"/>
            <p:nvPr/>
          </p:nvSpPr>
          <p:spPr>
            <a:xfrm>
              <a:off x="643243" y="803018"/>
              <a:ext cx="11269124" cy="2340035"/>
            </a:xfrm>
            <a:prstGeom prst="rect">
              <a:avLst/>
            </a:prstGeom>
            <a:noFill/>
          </p:spPr>
          <p:txBody>
            <a:bodyPr wrap="square" rtlCol="0">
              <a:spAutoFit/>
            </a:bodyPr>
            <a:lstStyle/>
            <a:p>
              <a:pPr algn="ctr"/>
              <a:r>
                <a:rPr lang="en-US" sz="4000" b="1" dirty="0">
                  <a:solidFill>
                    <a:schemeClr val="accent5">
                      <a:lumMod val="50000"/>
                    </a:schemeClr>
                  </a:solidFill>
                  <a:latin typeface="Trebuchet MS" panose="020B0603020202020204" pitchFamily="34" charset="0"/>
                </a:rPr>
                <a:t>IMB-CNM Activities for CMS High Luminosity Upgrades, Inner Tracker and Endcap Timing Layer</a:t>
              </a:r>
            </a:p>
          </p:txBody>
        </p:sp>
        <p:sp>
          <p:nvSpPr>
            <p:cNvPr id="20" name="Rectángulo 19">
              <a:extLst>
                <a:ext uri="{FF2B5EF4-FFF2-40B4-BE49-F238E27FC236}">
                  <a16:creationId xmlns:a16="http://schemas.microsoft.com/office/drawing/2014/main" id="{223E56E0-9091-450F-8D2C-657D9A14D0D4}"/>
                </a:ext>
              </a:extLst>
            </p:cNvPr>
            <p:cNvSpPr/>
            <p:nvPr/>
          </p:nvSpPr>
          <p:spPr>
            <a:xfrm>
              <a:off x="643243" y="401748"/>
              <a:ext cx="11269124" cy="3268444"/>
            </a:xfrm>
            <a:prstGeom prst="rect">
              <a:avLst/>
            </a:prstGeom>
            <a:no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p>
          </p:txBody>
        </p:sp>
      </p:grpSp>
      <p:grpSp>
        <p:nvGrpSpPr>
          <p:cNvPr id="6" name="Grupo 5">
            <a:extLst>
              <a:ext uri="{FF2B5EF4-FFF2-40B4-BE49-F238E27FC236}">
                <a16:creationId xmlns:a16="http://schemas.microsoft.com/office/drawing/2014/main" id="{AA98A6BF-98C4-B465-5DA4-97919386E977}"/>
              </a:ext>
            </a:extLst>
          </p:cNvPr>
          <p:cNvGrpSpPr>
            <a:grpSpLocks noChangeAspect="1"/>
          </p:cNvGrpSpPr>
          <p:nvPr/>
        </p:nvGrpSpPr>
        <p:grpSpPr>
          <a:xfrm>
            <a:off x="1422590" y="5350057"/>
            <a:ext cx="10307972" cy="995484"/>
            <a:chOff x="810792" y="4584534"/>
            <a:chExt cx="8702605" cy="840447"/>
          </a:xfrm>
        </p:grpSpPr>
        <p:grpSp>
          <p:nvGrpSpPr>
            <p:cNvPr id="4" name="Grupo 3">
              <a:extLst>
                <a:ext uri="{FF2B5EF4-FFF2-40B4-BE49-F238E27FC236}">
                  <a16:creationId xmlns:a16="http://schemas.microsoft.com/office/drawing/2014/main" id="{BE520709-9D2D-585E-2204-3A9F612ADCCE}"/>
                </a:ext>
              </a:extLst>
            </p:cNvPr>
            <p:cNvGrpSpPr>
              <a:grpSpLocks noChangeAspect="1"/>
            </p:cNvGrpSpPr>
            <p:nvPr/>
          </p:nvGrpSpPr>
          <p:grpSpPr>
            <a:xfrm>
              <a:off x="2788073" y="4597243"/>
              <a:ext cx="6725324" cy="767025"/>
              <a:chOff x="2788073" y="4439927"/>
              <a:chExt cx="6725324" cy="767025"/>
            </a:xfrm>
          </p:grpSpPr>
          <p:grpSp>
            <p:nvGrpSpPr>
              <p:cNvPr id="14" name="Agrupar 13">
                <a:extLst>
                  <a:ext uri="{FF2B5EF4-FFF2-40B4-BE49-F238E27FC236}">
                    <a16:creationId xmlns:a16="http://schemas.microsoft.com/office/drawing/2014/main" id="{348A01F0-02FE-4CAB-9676-E321956E1149}"/>
                  </a:ext>
                </a:extLst>
              </p:cNvPr>
              <p:cNvGrpSpPr>
                <a:grpSpLocks noChangeAspect="1"/>
              </p:cNvGrpSpPr>
              <p:nvPr/>
            </p:nvGrpSpPr>
            <p:grpSpPr>
              <a:xfrm>
                <a:off x="2788073" y="4549781"/>
                <a:ext cx="4626884" cy="657171"/>
                <a:chOff x="3004700" y="185973"/>
                <a:chExt cx="4812821" cy="683581"/>
              </a:xfrm>
            </p:grpSpPr>
            <p:pic>
              <p:nvPicPr>
                <p:cNvPr id="16" name="Picture 21" descr="csiclogo">
                  <a:extLst>
                    <a:ext uri="{FF2B5EF4-FFF2-40B4-BE49-F238E27FC236}">
                      <a16:creationId xmlns:a16="http://schemas.microsoft.com/office/drawing/2014/main" id="{285926C7-634C-4360-B23D-FB04AB68BF4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349245" y="211761"/>
                  <a:ext cx="2468276" cy="6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cnmlogo">
                  <a:extLst>
                    <a:ext uri="{FF2B5EF4-FFF2-40B4-BE49-F238E27FC236}">
                      <a16:creationId xmlns:a16="http://schemas.microsoft.com/office/drawing/2014/main" id="{5984A1FC-E3EA-4E57-BB8F-DFC971350CE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b="-1802"/>
                <a:stretch/>
              </p:blipFill>
              <p:spPr bwMode="auto">
                <a:xfrm>
                  <a:off x="3004700" y="185973"/>
                  <a:ext cx="2236437" cy="68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Logo&#10;&#10;Description automatically generated with low confidence">
                <a:extLst>
                  <a:ext uri="{FF2B5EF4-FFF2-40B4-BE49-F238E27FC236}">
                    <a16:creationId xmlns:a16="http://schemas.microsoft.com/office/drawing/2014/main" id="{E61048DB-397A-57BB-7F0E-6057033469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5809" y="4439927"/>
                <a:ext cx="2057588" cy="763558"/>
              </a:xfrm>
              <a:prstGeom prst="rect">
                <a:avLst/>
              </a:prstGeom>
            </p:spPr>
          </p:pic>
        </p:grpSp>
        <p:pic>
          <p:nvPicPr>
            <p:cNvPr id="5" name="Picture 4" descr="News El IFCA logra la acreditación como centro de excelencia María de Maeztu">
              <a:extLst>
                <a:ext uri="{FF2B5EF4-FFF2-40B4-BE49-F238E27FC236}">
                  <a16:creationId xmlns:a16="http://schemas.microsoft.com/office/drawing/2014/main" id="{10C94C6A-0B0A-15EA-C077-5AE68C87E80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0792" y="4584534"/>
              <a:ext cx="1891006" cy="84044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ítulo 7">
            <a:extLst>
              <a:ext uri="{FF2B5EF4-FFF2-40B4-BE49-F238E27FC236}">
                <a16:creationId xmlns:a16="http://schemas.microsoft.com/office/drawing/2014/main" id="{7ACB1D05-22AF-4311-9FBA-1E3C50633495}"/>
              </a:ext>
            </a:extLst>
          </p:cNvPr>
          <p:cNvSpPr>
            <a:spLocks noGrp="1"/>
          </p:cNvSpPr>
          <p:nvPr>
            <p:ph type="title"/>
          </p:nvPr>
        </p:nvSpPr>
        <p:spPr/>
        <p:txBody>
          <a:bodyPr/>
          <a:lstStyle/>
          <a:p>
            <a:r>
              <a:rPr lang="es-ES" dirty="0"/>
              <a:t>IMB-CNM </a:t>
            </a:r>
            <a:r>
              <a:rPr lang="es-ES" dirty="0" err="1"/>
              <a:t>Developments</a:t>
            </a:r>
            <a:endParaRPr lang="es-ES" dirty="0"/>
          </a:p>
        </p:txBody>
      </p:sp>
    </p:spTree>
    <p:extLst>
      <p:ext uri="{BB962C8B-B14F-4D97-AF65-F5344CB8AC3E}">
        <p14:creationId xmlns:p14="http://schemas.microsoft.com/office/powerpoint/2010/main" val="18468419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8917BF2-0981-478C-93A0-D9EA22350ABF}"/>
              </a:ext>
            </a:extLst>
          </p:cNvPr>
          <p:cNvSpPr>
            <a:spLocks noGrp="1"/>
          </p:cNvSpPr>
          <p:nvPr>
            <p:ph type="title"/>
          </p:nvPr>
        </p:nvSpPr>
        <p:spPr>
          <a:xfrm>
            <a:off x="174080" y="129832"/>
            <a:ext cx="10515600" cy="649055"/>
          </a:xfrm>
        </p:spPr>
        <p:txBody>
          <a:bodyPr/>
          <a:lstStyle/>
          <a:p>
            <a:r>
              <a:rPr lang="en-US" dirty="0"/>
              <a:t>Pre-production and Production of 3D sensors</a:t>
            </a:r>
            <a:endParaRPr lang="es-ES" dirty="0"/>
          </a:p>
        </p:txBody>
      </p:sp>
      <p:grpSp>
        <p:nvGrpSpPr>
          <p:cNvPr id="7" name="Grupo 6">
            <a:extLst>
              <a:ext uri="{FF2B5EF4-FFF2-40B4-BE49-F238E27FC236}">
                <a16:creationId xmlns:a16="http://schemas.microsoft.com/office/drawing/2014/main" id="{C9604BFA-BEA9-263F-FAF8-B2B765CEED46}"/>
              </a:ext>
            </a:extLst>
          </p:cNvPr>
          <p:cNvGrpSpPr>
            <a:grpSpLocks noChangeAspect="1"/>
          </p:cNvGrpSpPr>
          <p:nvPr/>
        </p:nvGrpSpPr>
        <p:grpSpPr>
          <a:xfrm>
            <a:off x="165111" y="1218333"/>
            <a:ext cx="4738147" cy="4627762"/>
            <a:chOff x="215349" y="802083"/>
            <a:chExt cx="2191952" cy="2140886"/>
          </a:xfrm>
        </p:grpSpPr>
        <p:pic>
          <p:nvPicPr>
            <p:cNvPr id="12" name="Imagen 11" descr="Imagen que contiene Gráfico&#10;&#10;Descripción generada automáticamente">
              <a:extLst>
                <a:ext uri="{FF2B5EF4-FFF2-40B4-BE49-F238E27FC236}">
                  <a16:creationId xmlns:a16="http://schemas.microsoft.com/office/drawing/2014/main" id="{FBCEC322-7ED6-4825-89C0-2886CDC9D65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663" y="802083"/>
              <a:ext cx="2033911" cy="1962051"/>
            </a:xfrm>
            <a:prstGeom prst="rect">
              <a:avLst/>
            </a:prstGeom>
            <a:noFill/>
            <a:ln>
              <a:noFill/>
            </a:ln>
          </p:spPr>
        </p:pic>
        <p:sp>
          <p:nvSpPr>
            <p:cNvPr id="8" name="CuadroTexto 7">
              <a:extLst>
                <a:ext uri="{FF2B5EF4-FFF2-40B4-BE49-F238E27FC236}">
                  <a16:creationId xmlns:a16="http://schemas.microsoft.com/office/drawing/2014/main" id="{010146D7-9764-719C-7082-1A2366056FD3}"/>
                </a:ext>
              </a:extLst>
            </p:cNvPr>
            <p:cNvSpPr txBox="1"/>
            <p:nvPr/>
          </p:nvSpPr>
          <p:spPr>
            <a:xfrm>
              <a:off x="215349" y="2757871"/>
              <a:ext cx="2191952" cy="185098"/>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a:solidFill>
                    <a:srgbClr val="002060"/>
                  </a:solidFill>
                  <a:latin typeface="Trebuchet MS" panose="020B0603020202020204" pitchFamily="34" charset="0"/>
                </a:rPr>
                <a:t>3D-SS</a:t>
              </a:r>
              <a:r>
                <a:rPr lang="es-ES" sz="1000" dirty="0">
                  <a:solidFill>
                    <a:srgbClr val="002060"/>
                  </a:solidFill>
                  <a:latin typeface="Trebuchet MS" panose="020B0603020202020204" pitchFamily="34" charset="0"/>
                </a:rPr>
                <a:t> sobre substratos </a:t>
              </a:r>
              <a:r>
                <a:rPr lang="es-ES" sz="1000" dirty="0" err="1">
                  <a:solidFill>
                    <a:srgbClr val="002060"/>
                  </a:solidFill>
                  <a:latin typeface="Trebuchet MS" panose="020B0603020202020204" pitchFamily="34" charset="0"/>
                </a:rPr>
                <a:t>SiSi</a:t>
              </a:r>
              <a:r>
                <a:rPr lang="es-ES" sz="1000" dirty="0">
                  <a:solidFill>
                    <a:srgbClr val="002060"/>
                  </a:solidFill>
                  <a:latin typeface="Trebuchet MS" panose="020B0603020202020204" pitchFamily="34" charset="0"/>
                </a:rPr>
                <a:t>. </a:t>
              </a:r>
              <a:r>
                <a:rPr lang="es-ES" sz="1000" dirty="0" err="1">
                  <a:solidFill>
                    <a:srgbClr val="002060"/>
                  </a:solidFill>
                  <a:latin typeface="Trebuchet MS" panose="020B0603020202020204" pitchFamily="34" charset="0"/>
                </a:rPr>
                <a:t>Pre-producción</a:t>
              </a:r>
              <a:r>
                <a:rPr lang="es-ES" sz="1000" dirty="0">
                  <a:solidFill>
                    <a:srgbClr val="002060"/>
                  </a:solidFill>
                  <a:latin typeface="Trebuchet MS" panose="020B0603020202020204" pitchFamily="34" charset="0"/>
                </a:rPr>
                <a:t> CMS</a:t>
              </a:r>
            </a:p>
          </p:txBody>
        </p:sp>
      </p:grpSp>
      <p:grpSp>
        <p:nvGrpSpPr>
          <p:cNvPr id="20" name="Grupo 19">
            <a:extLst>
              <a:ext uri="{FF2B5EF4-FFF2-40B4-BE49-F238E27FC236}">
                <a16:creationId xmlns:a16="http://schemas.microsoft.com/office/drawing/2014/main" id="{7410261F-0C90-7E49-AE19-22284FF425E7}"/>
              </a:ext>
            </a:extLst>
          </p:cNvPr>
          <p:cNvGrpSpPr>
            <a:grpSpLocks noChangeAspect="1"/>
          </p:cNvGrpSpPr>
          <p:nvPr/>
        </p:nvGrpSpPr>
        <p:grpSpPr>
          <a:xfrm>
            <a:off x="9261686" y="2054843"/>
            <a:ext cx="2842762" cy="2868532"/>
            <a:chOff x="4921221" y="802083"/>
            <a:chExt cx="4738147" cy="4781099"/>
          </a:xfrm>
        </p:grpSpPr>
        <p:pic>
          <p:nvPicPr>
            <p:cNvPr id="11" name="Imagen 10" descr="Imagen que contiene Diagrama&#10;&#10;El contenido generado por IA puede ser incorrecto.">
              <a:extLst>
                <a:ext uri="{FF2B5EF4-FFF2-40B4-BE49-F238E27FC236}">
                  <a16:creationId xmlns:a16="http://schemas.microsoft.com/office/drawing/2014/main" id="{9E0E6167-688F-A7DF-E860-C2179CAC64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990810" y="802083"/>
              <a:ext cx="4401704" cy="4227101"/>
            </a:xfrm>
            <a:prstGeom prst="rect">
              <a:avLst/>
            </a:prstGeom>
          </p:spPr>
        </p:pic>
        <p:sp>
          <p:nvSpPr>
            <p:cNvPr id="18" name="CuadroTexto 17">
              <a:extLst>
                <a:ext uri="{FF2B5EF4-FFF2-40B4-BE49-F238E27FC236}">
                  <a16:creationId xmlns:a16="http://schemas.microsoft.com/office/drawing/2014/main" id="{3A0A3D04-1BA6-699F-FA11-8B400D69EA10}"/>
                </a:ext>
              </a:extLst>
            </p:cNvPr>
            <p:cNvSpPr txBox="1"/>
            <p:nvPr/>
          </p:nvSpPr>
          <p:spPr>
            <a:xfrm>
              <a:off x="4921221" y="5029184"/>
              <a:ext cx="4738147" cy="553998"/>
            </a:xfrm>
            <a:prstGeom prst="rect">
              <a:avLst/>
            </a:prstGeom>
            <a:noFill/>
          </p:spPr>
          <p:txBody>
            <a:bodyPr wrap="square">
              <a:spAutoFit/>
            </a:bodyPr>
            <a:lstStyle/>
            <a:p>
              <a:r>
                <a:rPr lang="es-ES" sz="1000" dirty="0">
                  <a:solidFill>
                    <a:srgbClr val="002060"/>
                  </a:solidFill>
                  <a:latin typeface="Trebuchet MS" panose="020B0603020202020204" pitchFamily="34" charset="0"/>
                </a:rPr>
                <a:t>Máscaras fotolitográficas para integrar, en obleas de 100 mm de diámetro, prototipos de detectores </a:t>
              </a:r>
              <a:r>
                <a:rPr lang="es-ES" sz="1000" b="1" dirty="0">
                  <a:solidFill>
                    <a:srgbClr val="002060"/>
                  </a:solidFill>
                  <a:latin typeface="Trebuchet MS" panose="020B0603020202020204" pitchFamily="34" charset="0"/>
                </a:rPr>
                <a:t>3D-SS</a:t>
              </a:r>
              <a:r>
                <a:rPr lang="es-ES" sz="1000" dirty="0">
                  <a:solidFill>
                    <a:srgbClr val="002060"/>
                  </a:solidFill>
                  <a:latin typeface="Trebuchet MS" panose="020B0603020202020204" pitchFamily="34" charset="0"/>
                </a:rPr>
                <a:t> sobre substratos </a:t>
              </a:r>
              <a:r>
                <a:rPr lang="es-ES" sz="1000" dirty="0" err="1">
                  <a:solidFill>
                    <a:srgbClr val="002060"/>
                  </a:solidFill>
                  <a:latin typeface="Trebuchet MS" panose="020B0603020202020204" pitchFamily="34" charset="0"/>
                </a:rPr>
                <a:t>SiSi</a:t>
              </a:r>
              <a:r>
                <a:rPr lang="es-ES" sz="1000" dirty="0">
                  <a:solidFill>
                    <a:srgbClr val="002060"/>
                  </a:solidFill>
                  <a:latin typeface="Trebuchet MS" panose="020B0603020202020204" pitchFamily="34" charset="0"/>
                </a:rPr>
                <a:t>. Producción CMS. Run#18111</a:t>
              </a:r>
            </a:p>
          </p:txBody>
        </p:sp>
      </p:grpSp>
      <p:grpSp>
        <p:nvGrpSpPr>
          <p:cNvPr id="9" name="Grupo 8">
            <a:extLst>
              <a:ext uri="{FF2B5EF4-FFF2-40B4-BE49-F238E27FC236}">
                <a16:creationId xmlns:a16="http://schemas.microsoft.com/office/drawing/2014/main" id="{0A2F5883-89A4-BFEC-E2C2-0194941D71BF}"/>
              </a:ext>
            </a:extLst>
          </p:cNvPr>
          <p:cNvGrpSpPr>
            <a:grpSpLocks noChangeAspect="1"/>
          </p:cNvGrpSpPr>
          <p:nvPr/>
        </p:nvGrpSpPr>
        <p:grpSpPr>
          <a:xfrm>
            <a:off x="4744566" y="1218333"/>
            <a:ext cx="4738147" cy="4627212"/>
            <a:chOff x="4832118" y="1208605"/>
            <a:chExt cx="4738147" cy="4627212"/>
          </a:xfrm>
        </p:grpSpPr>
        <p:pic>
          <p:nvPicPr>
            <p:cNvPr id="4" name="Imagen 3" descr="Imagen que contiene Logotipo&#10;&#10;El contenido generado por IA puede ser incorrecto.">
              <a:extLst>
                <a:ext uri="{FF2B5EF4-FFF2-40B4-BE49-F238E27FC236}">
                  <a16:creationId xmlns:a16="http://schemas.microsoft.com/office/drawing/2014/main" id="{36FC0095-FE8C-8DD0-DF45-93980EEAD94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02335" y="1208605"/>
              <a:ext cx="4309092" cy="4227102"/>
            </a:xfrm>
            <a:prstGeom prst="rect">
              <a:avLst/>
            </a:prstGeom>
          </p:spPr>
        </p:pic>
        <p:sp>
          <p:nvSpPr>
            <p:cNvPr id="6" name="CuadroTexto 5">
              <a:extLst>
                <a:ext uri="{FF2B5EF4-FFF2-40B4-BE49-F238E27FC236}">
                  <a16:creationId xmlns:a16="http://schemas.microsoft.com/office/drawing/2014/main" id="{66B73955-AAC7-0791-244D-71EE4F214371}"/>
                </a:ext>
              </a:extLst>
            </p:cNvPr>
            <p:cNvSpPr txBox="1"/>
            <p:nvPr/>
          </p:nvSpPr>
          <p:spPr>
            <a:xfrm>
              <a:off x="4832118" y="5435707"/>
              <a:ext cx="4738147" cy="400110"/>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a:solidFill>
                    <a:srgbClr val="002060"/>
                  </a:solidFill>
                  <a:latin typeface="Trebuchet MS" panose="020B0603020202020204" pitchFamily="34" charset="0"/>
                </a:rPr>
                <a:t>3D-SS</a:t>
              </a:r>
              <a:r>
                <a:rPr lang="es-ES" sz="1000" dirty="0">
                  <a:solidFill>
                    <a:srgbClr val="002060"/>
                  </a:solidFill>
                  <a:latin typeface="Trebuchet MS" panose="020B0603020202020204" pitchFamily="34" charset="0"/>
                </a:rPr>
                <a:t> sobre substratos </a:t>
              </a:r>
              <a:r>
                <a:rPr lang="es-ES" sz="1000" dirty="0" err="1">
                  <a:solidFill>
                    <a:srgbClr val="002060"/>
                  </a:solidFill>
                  <a:latin typeface="Trebuchet MS" panose="020B0603020202020204" pitchFamily="34" charset="0"/>
                </a:rPr>
                <a:t>SiSi</a:t>
              </a:r>
              <a:r>
                <a:rPr lang="es-ES" sz="1000" dirty="0">
                  <a:solidFill>
                    <a:srgbClr val="002060"/>
                  </a:solidFill>
                  <a:latin typeface="Trebuchet MS" panose="020B0603020202020204" pitchFamily="34" charset="0"/>
                </a:rPr>
                <a:t>. Producción CMS. Nivel columnas N+</a:t>
              </a:r>
            </a:p>
          </p:txBody>
        </p:sp>
      </p:grpSp>
    </p:spTree>
    <p:extLst>
      <p:ext uri="{BB962C8B-B14F-4D97-AF65-F5344CB8AC3E}">
        <p14:creationId xmlns:p14="http://schemas.microsoft.com/office/powerpoint/2010/main" val="4148259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1E76063-B1B6-48F4-9FCC-DD336A13F901}"/>
              </a:ext>
            </a:extLst>
          </p:cNvPr>
          <p:cNvSpPr>
            <a:spLocks noGrp="1"/>
          </p:cNvSpPr>
          <p:nvPr>
            <p:ph type="title"/>
          </p:nvPr>
        </p:nvSpPr>
        <p:spPr>
          <a:xfrm>
            <a:off x="174080" y="129832"/>
            <a:ext cx="10515600" cy="649055"/>
          </a:xfrm>
        </p:spPr>
        <p:txBody>
          <a:bodyPr/>
          <a:lstStyle/>
          <a:p>
            <a:r>
              <a:rPr lang="en-GB" dirty="0"/>
              <a:t>LGAD sensors Pre-production and Production</a:t>
            </a:r>
            <a:endParaRPr lang="es-ES" dirty="0"/>
          </a:p>
        </p:txBody>
      </p:sp>
      <p:grpSp>
        <p:nvGrpSpPr>
          <p:cNvPr id="4" name="Grupo 3">
            <a:extLst>
              <a:ext uri="{FF2B5EF4-FFF2-40B4-BE49-F238E27FC236}">
                <a16:creationId xmlns:a16="http://schemas.microsoft.com/office/drawing/2014/main" id="{5629498D-D40D-9400-D706-15CB220C881E}"/>
              </a:ext>
            </a:extLst>
          </p:cNvPr>
          <p:cNvGrpSpPr>
            <a:grpSpLocks noChangeAspect="1"/>
          </p:cNvGrpSpPr>
          <p:nvPr/>
        </p:nvGrpSpPr>
        <p:grpSpPr>
          <a:xfrm>
            <a:off x="307126" y="1455912"/>
            <a:ext cx="3718651" cy="4952142"/>
            <a:chOff x="2760115" y="802083"/>
            <a:chExt cx="2117241" cy="2819538"/>
          </a:xfrm>
        </p:grpSpPr>
        <p:pic>
          <p:nvPicPr>
            <p:cNvPr id="13" name="Imagen 12" descr="Imagen que contiene sostener, edificio, bicicleta, raqueta&#10;&#10;Descripción generada automáticamente">
              <a:extLst>
                <a:ext uri="{FF2B5EF4-FFF2-40B4-BE49-F238E27FC236}">
                  <a16:creationId xmlns:a16="http://schemas.microsoft.com/office/drawing/2014/main" id="{D66E9384-EA36-48E0-ACE0-AB7BCE0B278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2824574" y="779649"/>
              <a:ext cx="1962051" cy="2006920"/>
            </a:xfrm>
            <a:prstGeom prst="rect">
              <a:avLst/>
            </a:prstGeom>
            <a:noFill/>
            <a:ln>
              <a:noFill/>
            </a:ln>
          </p:spPr>
        </p:pic>
        <p:sp>
          <p:nvSpPr>
            <p:cNvPr id="10" name="CuadroTexto 9">
              <a:extLst>
                <a:ext uri="{FF2B5EF4-FFF2-40B4-BE49-F238E27FC236}">
                  <a16:creationId xmlns:a16="http://schemas.microsoft.com/office/drawing/2014/main" id="{CA37AAF7-3E84-CA74-C8DB-3F37A28A4B31}"/>
                </a:ext>
              </a:extLst>
            </p:cNvPr>
            <p:cNvSpPr txBox="1"/>
            <p:nvPr/>
          </p:nvSpPr>
          <p:spPr>
            <a:xfrm>
              <a:off x="2760115" y="2759847"/>
              <a:ext cx="2117241" cy="861774"/>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150 mm de diámetro en la que se integran prototipos de detectores </a:t>
              </a:r>
              <a:r>
                <a:rPr lang="es-ES" sz="1000" b="1" dirty="0">
                  <a:solidFill>
                    <a:srgbClr val="002060"/>
                  </a:solidFill>
                  <a:latin typeface="Trebuchet MS" panose="020B0603020202020204" pitchFamily="34" charset="0"/>
                </a:rPr>
                <a:t>LGAD</a:t>
              </a:r>
              <a:r>
                <a:rPr lang="es-ES" sz="1000" dirty="0">
                  <a:solidFill>
                    <a:srgbClr val="002060"/>
                  </a:solidFill>
                  <a:latin typeface="Trebuchet MS" panose="020B0603020202020204" pitchFamily="34" charset="0"/>
                </a:rPr>
                <a:t> delgados sobre substratos </a:t>
              </a:r>
              <a:r>
                <a:rPr lang="es-ES" sz="1000" dirty="0" err="1">
                  <a:solidFill>
                    <a:srgbClr val="002060"/>
                  </a:solidFill>
                  <a:latin typeface="Trebuchet MS" panose="020B0603020202020204" pitchFamily="34" charset="0"/>
                </a:rPr>
                <a:t>epitaxiales</a:t>
              </a:r>
              <a:r>
                <a:rPr lang="es-ES" sz="1000" dirty="0">
                  <a:solidFill>
                    <a:srgbClr val="002060"/>
                  </a:solidFill>
                  <a:latin typeface="Trebuchet MS" panose="020B0603020202020204" pitchFamily="34" charset="0"/>
                </a:rPr>
                <a:t> y </a:t>
              </a:r>
              <a:r>
                <a:rPr lang="es-ES" sz="1000" b="1" dirty="0">
                  <a:solidFill>
                    <a:srgbClr val="002060"/>
                  </a:solidFill>
                  <a:latin typeface="Trebuchet MS" panose="020B0603020202020204" pitchFamily="34" charset="0"/>
                </a:rPr>
                <a:t>perfil original</a:t>
              </a:r>
            </a:p>
          </p:txBody>
        </p:sp>
      </p:grpSp>
      <p:grpSp>
        <p:nvGrpSpPr>
          <p:cNvPr id="7" name="Grupo 6">
            <a:extLst>
              <a:ext uri="{FF2B5EF4-FFF2-40B4-BE49-F238E27FC236}">
                <a16:creationId xmlns:a16="http://schemas.microsoft.com/office/drawing/2014/main" id="{E4D032E1-8D69-2F12-E2B6-B79F3CDC65CE}"/>
              </a:ext>
            </a:extLst>
          </p:cNvPr>
          <p:cNvGrpSpPr>
            <a:grpSpLocks noChangeAspect="1"/>
          </p:cNvGrpSpPr>
          <p:nvPr/>
        </p:nvGrpSpPr>
        <p:grpSpPr>
          <a:xfrm>
            <a:off x="4012336" y="1455913"/>
            <a:ext cx="3822984" cy="4008690"/>
            <a:chOff x="4934593" y="806766"/>
            <a:chExt cx="2114786" cy="2217514"/>
          </a:xfrm>
        </p:grpSpPr>
        <p:pic>
          <p:nvPicPr>
            <p:cNvPr id="21" name="Imagen 14">
              <a:extLst>
                <a:ext uri="{FF2B5EF4-FFF2-40B4-BE49-F238E27FC236}">
                  <a16:creationId xmlns:a16="http://schemas.microsoft.com/office/drawing/2014/main" id="{32AAB2DF-EDCD-A199-C1A5-BAE66CD14F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93521" y="806766"/>
              <a:ext cx="2055858" cy="1911055"/>
            </a:xfrm>
            <a:prstGeom prst="rect">
              <a:avLst/>
            </a:prstGeom>
          </p:spPr>
        </p:pic>
        <p:sp>
          <p:nvSpPr>
            <p:cNvPr id="23" name="CuadroTexto 22">
              <a:extLst>
                <a:ext uri="{FF2B5EF4-FFF2-40B4-BE49-F238E27FC236}">
                  <a16:creationId xmlns:a16="http://schemas.microsoft.com/office/drawing/2014/main" id="{0E88300F-3152-61FA-45AA-B622FDE37B4E}"/>
                </a:ext>
              </a:extLst>
            </p:cNvPr>
            <p:cNvSpPr txBox="1"/>
            <p:nvPr/>
          </p:nvSpPr>
          <p:spPr>
            <a:xfrm>
              <a:off x="4934593" y="2717821"/>
              <a:ext cx="2114786" cy="306459"/>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150 mm de diámetro en la que se integran prototipos de detectores </a:t>
              </a:r>
              <a:r>
                <a:rPr lang="es-ES" sz="1000" b="1" dirty="0">
                  <a:solidFill>
                    <a:srgbClr val="002060"/>
                  </a:solidFill>
                  <a:latin typeface="Trebuchet MS" panose="020B0603020202020204" pitchFamily="34" charset="0"/>
                </a:rPr>
                <a:t>LGAD</a:t>
              </a:r>
              <a:r>
                <a:rPr lang="es-ES" sz="1000" dirty="0">
                  <a:solidFill>
                    <a:srgbClr val="002060"/>
                  </a:solidFill>
                  <a:latin typeface="Trebuchet MS" panose="020B0603020202020204" pitchFamily="34" charset="0"/>
                </a:rPr>
                <a:t> delgados sobre substratos </a:t>
              </a:r>
              <a:r>
                <a:rPr lang="es-ES" sz="1000" dirty="0" err="1">
                  <a:solidFill>
                    <a:srgbClr val="002060"/>
                  </a:solidFill>
                  <a:latin typeface="Trebuchet MS" panose="020B0603020202020204" pitchFamily="34" charset="0"/>
                </a:rPr>
                <a:t>epitaxiales</a:t>
              </a:r>
              <a:r>
                <a:rPr lang="es-ES" sz="1000" dirty="0">
                  <a:solidFill>
                    <a:srgbClr val="002060"/>
                  </a:solidFill>
                  <a:latin typeface="Trebuchet MS" panose="020B0603020202020204" pitchFamily="34" charset="0"/>
                </a:rPr>
                <a:t>. Módulos </a:t>
              </a:r>
              <a:r>
                <a:rPr lang="es-ES" sz="1000" b="1" dirty="0">
                  <a:solidFill>
                    <a:srgbClr val="002060"/>
                  </a:solidFill>
                  <a:latin typeface="Trebuchet MS" panose="020B0603020202020204" pitchFamily="34" charset="0"/>
                </a:rPr>
                <a:t>15x15</a:t>
              </a:r>
              <a:r>
                <a:rPr lang="es-ES" sz="1000" dirty="0">
                  <a:solidFill>
                    <a:srgbClr val="002060"/>
                  </a:solidFill>
                  <a:latin typeface="Trebuchet MS" panose="020B0603020202020204" pitchFamily="34" charset="0"/>
                </a:rPr>
                <a:t> con </a:t>
              </a:r>
              <a:r>
                <a:rPr lang="es-ES" sz="1000" b="1" dirty="0">
                  <a:solidFill>
                    <a:srgbClr val="002060"/>
                  </a:solidFill>
                  <a:latin typeface="Trebuchet MS" panose="020B0603020202020204" pitchFamily="34" charset="0"/>
                </a:rPr>
                <a:t>perfil original</a:t>
              </a:r>
            </a:p>
          </p:txBody>
        </p:sp>
      </p:grpSp>
      <p:grpSp>
        <p:nvGrpSpPr>
          <p:cNvPr id="9" name="Grupo 8">
            <a:extLst>
              <a:ext uri="{FF2B5EF4-FFF2-40B4-BE49-F238E27FC236}">
                <a16:creationId xmlns:a16="http://schemas.microsoft.com/office/drawing/2014/main" id="{995EC162-AD12-2FE1-2AF5-EB7AF4B69BDA}"/>
              </a:ext>
            </a:extLst>
          </p:cNvPr>
          <p:cNvGrpSpPr>
            <a:grpSpLocks noChangeAspect="1"/>
          </p:cNvGrpSpPr>
          <p:nvPr/>
        </p:nvGrpSpPr>
        <p:grpSpPr>
          <a:xfrm>
            <a:off x="8048359" y="1452982"/>
            <a:ext cx="3825332" cy="4028673"/>
            <a:chOff x="7233841" y="795399"/>
            <a:chExt cx="2116429" cy="2228931"/>
          </a:xfrm>
        </p:grpSpPr>
        <p:pic>
          <p:nvPicPr>
            <p:cNvPr id="28" name="Picture 3">
              <a:extLst>
                <a:ext uri="{FF2B5EF4-FFF2-40B4-BE49-F238E27FC236}">
                  <a16:creationId xmlns:a16="http://schemas.microsoft.com/office/drawing/2014/main" id="{E823C602-6E44-9836-42A4-C7B9715A2B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4412" y="795399"/>
              <a:ext cx="2055858" cy="1940207"/>
            </a:xfrm>
            <a:prstGeom prst="rect">
              <a:avLst/>
            </a:prstGeom>
          </p:spPr>
        </p:pic>
        <p:sp>
          <p:nvSpPr>
            <p:cNvPr id="29" name="CuadroTexto 28">
              <a:extLst>
                <a:ext uri="{FF2B5EF4-FFF2-40B4-BE49-F238E27FC236}">
                  <a16:creationId xmlns:a16="http://schemas.microsoft.com/office/drawing/2014/main" id="{486F1B68-F6C3-E196-2841-C0C35B0A11FA}"/>
                </a:ext>
              </a:extLst>
            </p:cNvPr>
            <p:cNvSpPr txBox="1"/>
            <p:nvPr/>
          </p:nvSpPr>
          <p:spPr>
            <a:xfrm>
              <a:off x="7233841" y="2717821"/>
              <a:ext cx="2115130" cy="306509"/>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150 mm de diámetro en la que se integran prototipos de detectores </a:t>
              </a:r>
              <a:r>
                <a:rPr lang="es-ES" sz="1000" b="1" dirty="0">
                  <a:solidFill>
                    <a:srgbClr val="002060"/>
                  </a:solidFill>
                  <a:latin typeface="Trebuchet MS" panose="020B0603020202020204" pitchFamily="34" charset="0"/>
                </a:rPr>
                <a:t>LGAD</a:t>
              </a:r>
              <a:r>
                <a:rPr lang="es-ES" sz="1000" dirty="0">
                  <a:solidFill>
                    <a:srgbClr val="002060"/>
                  </a:solidFill>
                  <a:latin typeface="Trebuchet MS" panose="020B0603020202020204" pitchFamily="34" charset="0"/>
                </a:rPr>
                <a:t> delgados sobre substratos </a:t>
              </a:r>
              <a:r>
                <a:rPr lang="es-ES" sz="1000" dirty="0" err="1">
                  <a:solidFill>
                    <a:srgbClr val="002060"/>
                  </a:solidFill>
                  <a:latin typeface="Trebuchet MS" panose="020B0603020202020204" pitchFamily="34" charset="0"/>
                </a:rPr>
                <a:t>epitaxiales</a:t>
              </a:r>
              <a:r>
                <a:rPr lang="es-ES" sz="1000" dirty="0">
                  <a:solidFill>
                    <a:srgbClr val="002060"/>
                  </a:solidFill>
                  <a:latin typeface="Trebuchet MS" panose="020B0603020202020204" pitchFamily="34" charset="0"/>
                </a:rPr>
                <a:t>. Módulos </a:t>
              </a:r>
              <a:r>
                <a:rPr lang="es-ES" sz="1000" b="1" dirty="0">
                  <a:solidFill>
                    <a:srgbClr val="002060"/>
                  </a:solidFill>
                  <a:latin typeface="Trebuchet MS" panose="020B0603020202020204" pitchFamily="34" charset="0"/>
                </a:rPr>
                <a:t>16x16</a:t>
              </a:r>
              <a:r>
                <a:rPr lang="es-ES" sz="1000" dirty="0">
                  <a:solidFill>
                    <a:srgbClr val="002060"/>
                  </a:solidFill>
                  <a:latin typeface="Trebuchet MS" panose="020B0603020202020204" pitchFamily="34" charset="0"/>
                </a:rPr>
                <a:t> con </a:t>
              </a:r>
              <a:r>
                <a:rPr lang="es-ES" sz="1000" b="1" dirty="0">
                  <a:solidFill>
                    <a:srgbClr val="002060"/>
                  </a:solidFill>
                  <a:latin typeface="Trebuchet MS" panose="020B0603020202020204" pitchFamily="34" charset="0"/>
                </a:rPr>
                <a:t>perfiles original y profundo</a:t>
              </a:r>
            </a:p>
          </p:txBody>
        </p:sp>
      </p:grpSp>
    </p:spTree>
    <p:extLst>
      <p:ext uri="{BB962C8B-B14F-4D97-AF65-F5344CB8AC3E}">
        <p14:creationId xmlns:p14="http://schemas.microsoft.com/office/powerpoint/2010/main" val="33359514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7F32AB9-1935-4513-9F1A-0320CCB988B3}"/>
              </a:ext>
            </a:extLst>
          </p:cNvPr>
          <p:cNvSpPr>
            <a:spLocks noGrp="1"/>
          </p:cNvSpPr>
          <p:nvPr>
            <p:ph type="title"/>
          </p:nvPr>
        </p:nvSpPr>
        <p:spPr>
          <a:xfrm>
            <a:off x="174080" y="129832"/>
            <a:ext cx="10515600" cy="649055"/>
          </a:xfrm>
        </p:spPr>
        <p:txBody>
          <a:bodyPr/>
          <a:lstStyle/>
          <a:p>
            <a:r>
              <a:rPr lang="en-GB" dirty="0"/>
              <a:t>LGAD. Technological Processes Developed</a:t>
            </a:r>
            <a:endParaRPr lang="es-ES" dirty="0"/>
          </a:p>
        </p:txBody>
      </p:sp>
      <p:grpSp>
        <p:nvGrpSpPr>
          <p:cNvPr id="8" name="Grupo 7">
            <a:extLst>
              <a:ext uri="{FF2B5EF4-FFF2-40B4-BE49-F238E27FC236}">
                <a16:creationId xmlns:a16="http://schemas.microsoft.com/office/drawing/2014/main" id="{515B1279-3B25-DCCD-0329-45F5517BEAFC}"/>
              </a:ext>
            </a:extLst>
          </p:cNvPr>
          <p:cNvGrpSpPr>
            <a:grpSpLocks noChangeAspect="1"/>
          </p:cNvGrpSpPr>
          <p:nvPr/>
        </p:nvGrpSpPr>
        <p:grpSpPr>
          <a:xfrm>
            <a:off x="237790" y="944533"/>
            <a:ext cx="4451958" cy="5783292"/>
            <a:chOff x="4482635" y="624696"/>
            <a:chExt cx="4451958" cy="5783292"/>
          </a:xfrm>
        </p:grpSpPr>
        <p:pic>
          <p:nvPicPr>
            <p:cNvPr id="6" name="Imagen 5" descr="Imagen que contiene texto, periódico&#10;&#10;El contenido generado por IA puede ser incorrecto.">
              <a:extLst>
                <a:ext uri="{FF2B5EF4-FFF2-40B4-BE49-F238E27FC236}">
                  <a16:creationId xmlns:a16="http://schemas.microsoft.com/office/drawing/2014/main" id="{7FAD2D91-EE1C-4022-DFD3-F552E73C35E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04916" y="624697"/>
              <a:ext cx="3629677" cy="5783291"/>
            </a:xfrm>
            <a:prstGeom prst="rect">
              <a:avLst/>
            </a:prstGeom>
          </p:spPr>
        </p:pic>
        <p:pic>
          <p:nvPicPr>
            <p:cNvPr id="5" name="Imagen 4" descr="Imagen que contiene texto, periódico&#10;&#10;El contenido generado por IA puede ser incorrecto.">
              <a:extLst>
                <a:ext uri="{FF2B5EF4-FFF2-40B4-BE49-F238E27FC236}">
                  <a16:creationId xmlns:a16="http://schemas.microsoft.com/office/drawing/2014/main" id="{4A9B9F98-4705-D0CE-85F8-C7AAA762748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82635" y="624697"/>
              <a:ext cx="822281" cy="5783291"/>
            </a:xfrm>
            <a:prstGeom prst="rect">
              <a:avLst/>
            </a:prstGeom>
          </p:spPr>
        </p:pic>
        <p:pic>
          <p:nvPicPr>
            <p:cNvPr id="7" name="Imagen 6" descr="Imagen que contiene texto, periódico&#10;&#10;El contenido generado por IA puede ser incorrecto.">
              <a:extLst>
                <a:ext uri="{FF2B5EF4-FFF2-40B4-BE49-F238E27FC236}">
                  <a16:creationId xmlns:a16="http://schemas.microsoft.com/office/drawing/2014/main" id="{0B3904F2-DF5E-A55F-6DED-EEDDF91C0F7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802345" y="624696"/>
              <a:ext cx="3936806" cy="198963"/>
            </a:xfrm>
            <a:prstGeom prst="rect">
              <a:avLst/>
            </a:prstGeom>
          </p:spPr>
        </p:pic>
      </p:grpSp>
      <p:pic>
        <p:nvPicPr>
          <p:cNvPr id="3" name="Imagen 2">
            <a:extLst>
              <a:ext uri="{FF2B5EF4-FFF2-40B4-BE49-F238E27FC236}">
                <a16:creationId xmlns:a16="http://schemas.microsoft.com/office/drawing/2014/main" id="{BB5FAAA4-DC74-263E-E63B-479126B2F72B}"/>
              </a:ext>
            </a:extLst>
          </p:cNvPr>
          <p:cNvPicPr>
            <a:picLocks noChangeAspect="1"/>
          </p:cNvPicPr>
          <p:nvPr/>
        </p:nvPicPr>
        <p:blipFill>
          <a:blip r:embed="rId6"/>
          <a:stretch>
            <a:fillRect/>
          </a:stretch>
        </p:blipFill>
        <p:spPr>
          <a:xfrm>
            <a:off x="4824595" y="1085031"/>
            <a:ext cx="7129615" cy="5291512"/>
          </a:xfrm>
          <a:prstGeom prst="rect">
            <a:avLst/>
          </a:prstGeom>
        </p:spPr>
      </p:pic>
    </p:spTree>
    <p:extLst>
      <p:ext uri="{BB962C8B-B14F-4D97-AF65-F5344CB8AC3E}">
        <p14:creationId xmlns:p14="http://schemas.microsoft.com/office/powerpoint/2010/main" val="27294748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A75FADC7-EAB6-49B5-8288-4759F5F2DE93}"/>
              </a:ext>
            </a:extLst>
          </p:cNvPr>
          <p:cNvSpPr>
            <a:spLocks noGrp="1"/>
          </p:cNvSpPr>
          <p:nvPr>
            <p:ph type="title"/>
          </p:nvPr>
        </p:nvSpPr>
        <p:spPr>
          <a:xfrm>
            <a:off x="174080" y="129832"/>
            <a:ext cx="10515600" cy="649055"/>
          </a:xfrm>
        </p:spPr>
        <p:txBody>
          <a:bodyPr/>
          <a:lstStyle/>
          <a:p>
            <a:r>
              <a:rPr lang="en-GB" dirty="0"/>
              <a:t>Challenge I: Design and Fabrication at IMB-CNM</a:t>
            </a:r>
            <a:endParaRPr lang="es-ES" dirty="0"/>
          </a:p>
        </p:txBody>
      </p:sp>
      <p:sp>
        <p:nvSpPr>
          <p:cNvPr id="3" name="Rectangle 2"/>
          <p:cNvSpPr/>
          <p:nvPr/>
        </p:nvSpPr>
        <p:spPr>
          <a:xfrm>
            <a:off x="5705551" y="4260799"/>
            <a:ext cx="2168449" cy="861774"/>
          </a:xfrm>
          <a:prstGeom prst="rect">
            <a:avLst/>
          </a:prstGeom>
        </p:spPr>
        <p:txBody>
          <a:bodyPr wrap="square">
            <a:spAutoFit/>
          </a:bodyPr>
          <a:lstStyle/>
          <a:p>
            <a:pPr algn="ctr"/>
            <a:r>
              <a:rPr lang="es-ES" sz="2500" b="1" dirty="0">
                <a:latin typeface="Trebuchet MS" panose="020B0603020202020204" pitchFamily="34" charset="0"/>
              </a:rPr>
              <a:t>16x16 </a:t>
            </a:r>
            <a:r>
              <a:rPr lang="es-ES" sz="2500" b="1" dirty="0" err="1">
                <a:latin typeface="Trebuchet MS" panose="020B0603020202020204" pitchFamily="34" charset="0"/>
              </a:rPr>
              <a:t>LGADs</a:t>
            </a:r>
            <a:endParaRPr lang="es-ES" sz="2500" b="1" dirty="0">
              <a:latin typeface="Trebuchet MS" panose="020B0603020202020204" pitchFamily="34" charset="0"/>
            </a:endParaRPr>
          </a:p>
          <a:p>
            <a:pPr algn="ctr"/>
            <a:r>
              <a:rPr lang="es-ES" sz="2500" b="1" dirty="0">
                <a:latin typeface="Trebuchet MS" panose="020B0603020202020204" pitchFamily="34" charset="0"/>
              </a:rPr>
              <a:t>256 </a:t>
            </a:r>
            <a:r>
              <a:rPr lang="es-ES" sz="2500" b="1" dirty="0" err="1">
                <a:latin typeface="Trebuchet MS" panose="020B0603020202020204" pitchFamily="34" charset="0"/>
              </a:rPr>
              <a:t>Pixels</a:t>
            </a:r>
            <a:endParaRPr lang="en-US" sz="2500" dirty="0"/>
          </a:p>
        </p:txBody>
      </p:sp>
      <p:sp>
        <p:nvSpPr>
          <p:cNvPr id="11" name="Rectangle 10"/>
          <p:cNvSpPr/>
          <p:nvPr/>
        </p:nvSpPr>
        <p:spPr>
          <a:xfrm>
            <a:off x="8844873" y="2708920"/>
            <a:ext cx="2942706" cy="477054"/>
          </a:xfrm>
          <a:prstGeom prst="rect">
            <a:avLst/>
          </a:prstGeom>
        </p:spPr>
        <p:txBody>
          <a:bodyPr wrap="square">
            <a:spAutoFit/>
          </a:bodyPr>
          <a:lstStyle/>
          <a:p>
            <a:pPr algn="ctr"/>
            <a:r>
              <a:rPr lang="es-ES" sz="2500" b="1" dirty="0">
                <a:latin typeface="Trebuchet MS" panose="020B0603020202020204" pitchFamily="34" charset="0"/>
              </a:rPr>
              <a:t>Timepix4 </a:t>
            </a:r>
            <a:r>
              <a:rPr lang="es-ES" sz="2500" b="1" dirty="0" err="1">
                <a:latin typeface="Trebuchet MS" panose="020B0603020202020204" pitchFamily="34" charset="0"/>
              </a:rPr>
              <a:t>TiLGAD</a:t>
            </a:r>
            <a:endParaRPr lang="es-ES" sz="2500" b="1" dirty="0">
              <a:latin typeface="Trebuchet MS" panose="020B0603020202020204" pitchFamily="34" charset="0"/>
            </a:endParaRPr>
          </a:p>
        </p:txBody>
      </p:sp>
      <p:grpSp>
        <p:nvGrpSpPr>
          <p:cNvPr id="6" name="Grupo 5">
            <a:extLst>
              <a:ext uri="{FF2B5EF4-FFF2-40B4-BE49-F238E27FC236}">
                <a16:creationId xmlns:a16="http://schemas.microsoft.com/office/drawing/2014/main" id="{9BB5417B-996D-4573-A357-F021EF81391D}"/>
              </a:ext>
            </a:extLst>
          </p:cNvPr>
          <p:cNvGrpSpPr/>
          <p:nvPr/>
        </p:nvGrpSpPr>
        <p:grpSpPr>
          <a:xfrm>
            <a:off x="234977" y="1223941"/>
            <a:ext cx="8199597" cy="5115874"/>
            <a:chOff x="234977" y="972666"/>
            <a:chExt cx="8199597" cy="5115874"/>
          </a:xfrm>
        </p:grpSpPr>
        <p:sp>
          <p:nvSpPr>
            <p:cNvPr id="12" name="CuadroTexto 3">
              <a:extLst>
                <a:ext uri="{FF2B5EF4-FFF2-40B4-BE49-F238E27FC236}">
                  <a16:creationId xmlns:a16="http://schemas.microsoft.com/office/drawing/2014/main" id="{1665C91E-C9E3-4750-B4C2-C0BFD1795450}"/>
                </a:ext>
              </a:extLst>
            </p:cNvPr>
            <p:cNvSpPr txBox="1"/>
            <p:nvPr/>
          </p:nvSpPr>
          <p:spPr>
            <a:xfrm>
              <a:off x="244070" y="972666"/>
              <a:ext cx="4900908" cy="3554819"/>
            </a:xfrm>
            <a:prstGeom prst="rect">
              <a:avLst/>
            </a:prstGeom>
            <a:noFill/>
          </p:spPr>
          <p:txBody>
            <a:bodyPr wrap="square" rtlCol="0">
              <a:spAutoFit/>
            </a:bodyPr>
            <a:lstStyle/>
            <a:p>
              <a:r>
                <a:rPr lang="en-GB" sz="2100" b="1" dirty="0">
                  <a:latin typeface="Trebuchet MS" panose="020B0603020202020204" pitchFamily="34" charset="0"/>
                </a:rPr>
                <a:t>LGADs are (at the moment) </a:t>
              </a:r>
              <a:r>
                <a:rPr lang="en-GB" sz="2100" b="1" dirty="0">
                  <a:solidFill>
                    <a:srgbClr val="0070C0"/>
                  </a:solidFill>
                  <a:latin typeface="Trebuchet MS" panose="020B0603020202020204" pitchFamily="34" charset="0"/>
                </a:rPr>
                <a:t>one of</a:t>
              </a:r>
              <a:r>
                <a:rPr lang="en-GB" sz="2100" b="1" dirty="0">
                  <a:latin typeface="Trebuchet MS" panose="020B0603020202020204" pitchFamily="34" charset="0"/>
                </a:rPr>
                <a:t> </a:t>
              </a:r>
              <a:r>
                <a:rPr lang="en-GB" sz="2100" b="1" dirty="0">
                  <a:solidFill>
                    <a:srgbClr val="0070C0"/>
                  </a:solidFill>
                  <a:latin typeface="Trebuchet MS" panose="020B0603020202020204" pitchFamily="34" charset="0"/>
                </a:rPr>
                <a:t>the most complicated runs to develop at IMB-CNM clean room</a:t>
              </a:r>
              <a:r>
                <a:rPr lang="en-GB" sz="2100" b="1" dirty="0">
                  <a:latin typeface="Trebuchet MS" panose="020B0603020202020204" pitchFamily="34" charset="0"/>
                </a:rPr>
                <a:t>:</a:t>
              </a:r>
            </a:p>
            <a:p>
              <a:pPr marL="571500" indent="-571500">
                <a:buFont typeface="Wingdings" panose="05000000000000000000" pitchFamily="2" charset="2"/>
                <a:buChar char="Ø"/>
              </a:pPr>
              <a:r>
                <a:rPr lang="en-GB" sz="2100" b="1" dirty="0">
                  <a:latin typeface="Trebuchet MS" panose="020B0603020202020204" pitchFamily="34" charset="0"/>
                </a:rPr>
                <a:t>Big dice sizes</a:t>
              </a:r>
            </a:p>
            <a:p>
              <a:pPr marL="1028700" lvl="1" indent="-571500">
                <a:buFont typeface="Wingdings" panose="05000000000000000000" pitchFamily="2" charset="2"/>
                <a:buChar char="ü"/>
              </a:pPr>
              <a:r>
                <a:rPr lang="en-GB" b="1" dirty="0">
                  <a:latin typeface="Trebuchet MS" panose="020B0603020202020204" pitchFamily="34" charset="0"/>
                </a:rPr>
                <a:t>≈ 2.5x2.5 cm</a:t>
              </a:r>
              <a:r>
                <a:rPr lang="en-GB" b="1" baseline="30000" dirty="0">
                  <a:latin typeface="Trebuchet MS" panose="020B0603020202020204" pitchFamily="34" charset="0"/>
                </a:rPr>
                <a:t>2</a:t>
              </a:r>
              <a:r>
                <a:rPr lang="en-GB" b="1" dirty="0">
                  <a:latin typeface="Trebuchet MS" panose="020B0603020202020204" pitchFamily="34" charset="0"/>
                </a:rPr>
                <a:t> (LGAD)</a:t>
              </a:r>
            </a:p>
            <a:p>
              <a:pPr marL="1028700" lvl="1" indent="-571500">
                <a:buFont typeface="Wingdings" panose="05000000000000000000" pitchFamily="2" charset="2"/>
                <a:buChar char="ü"/>
              </a:pPr>
              <a:r>
                <a:rPr lang="en-GB" b="1" dirty="0">
                  <a:latin typeface="Trebuchet MS" panose="020B0603020202020204" pitchFamily="34" charset="0"/>
                </a:rPr>
                <a:t>≈ 2.5x3.0 cm</a:t>
              </a:r>
              <a:r>
                <a:rPr lang="en-GB" b="1" baseline="30000" dirty="0">
                  <a:latin typeface="Trebuchet MS" panose="020B0603020202020204" pitchFamily="34" charset="0"/>
                </a:rPr>
                <a:t>2</a:t>
              </a:r>
              <a:r>
                <a:rPr lang="en-GB" b="1" dirty="0">
                  <a:latin typeface="Trebuchet MS" panose="020B0603020202020204" pitchFamily="34" charset="0"/>
                </a:rPr>
                <a:t> (Timepix4)</a:t>
              </a:r>
            </a:p>
            <a:p>
              <a:pPr marL="571500" indent="-571500">
                <a:buFont typeface="Wingdings" panose="05000000000000000000" pitchFamily="2" charset="2"/>
                <a:buChar char="Ø"/>
              </a:pPr>
              <a:r>
                <a:rPr lang="en-GB" sz="2100" b="1" dirty="0">
                  <a:latin typeface="Trebuchet MS" panose="020B0603020202020204" pitchFamily="34" charset="0"/>
                </a:rPr>
                <a:t>≈10 </a:t>
              </a:r>
              <a:r>
                <a:rPr lang="en-GB" sz="2100" b="1" dirty="0" err="1">
                  <a:latin typeface="Trebuchet MS" panose="020B0603020202020204" pitchFamily="34" charset="0"/>
                </a:rPr>
                <a:t>Photolitographic</a:t>
              </a:r>
              <a:r>
                <a:rPr lang="en-GB" sz="2100" b="1" dirty="0">
                  <a:latin typeface="Trebuchet MS" panose="020B0603020202020204" pitchFamily="34" charset="0"/>
                </a:rPr>
                <a:t> steps</a:t>
              </a:r>
            </a:p>
            <a:p>
              <a:pPr marL="571500" indent="-571500">
                <a:buFont typeface="Wingdings" panose="05000000000000000000" pitchFamily="2" charset="2"/>
                <a:buChar char="Ø"/>
              </a:pPr>
              <a:r>
                <a:rPr lang="en-GB" sz="2100" b="1" dirty="0">
                  <a:latin typeface="Trebuchet MS" panose="020B0603020202020204" pitchFamily="34" charset="0"/>
                </a:rPr>
                <a:t>≈10 Thermal processes</a:t>
              </a:r>
            </a:p>
            <a:p>
              <a:pPr marL="571500" indent="-571500">
                <a:buFont typeface="Wingdings" panose="05000000000000000000" pitchFamily="2" charset="2"/>
                <a:buChar char="Ø"/>
              </a:pPr>
              <a:r>
                <a:rPr lang="en-GB" sz="2100" b="1" dirty="0">
                  <a:latin typeface="Trebuchet MS" panose="020B0603020202020204" pitchFamily="34" charset="0"/>
                </a:rPr>
                <a:t>5-6 Implantation steps</a:t>
              </a:r>
            </a:p>
            <a:p>
              <a:pPr marL="571500" indent="-571500">
                <a:buFont typeface="Wingdings" panose="05000000000000000000" pitchFamily="2" charset="2"/>
                <a:buChar char="Ø"/>
              </a:pPr>
              <a:r>
                <a:rPr lang="en-GB" sz="2100" b="1" dirty="0">
                  <a:latin typeface="Trebuchet MS" panose="020B0603020202020204" pitchFamily="34" charset="0"/>
                </a:rPr>
                <a:t>≈ 100 Fabrication steps</a:t>
              </a:r>
            </a:p>
            <a:p>
              <a:pPr marL="571500" indent="-571500">
                <a:buFont typeface="Wingdings" panose="05000000000000000000" pitchFamily="2" charset="2"/>
                <a:buChar char="Ø"/>
              </a:pPr>
              <a:r>
                <a:rPr lang="en-GB" sz="2100" b="1" dirty="0">
                  <a:latin typeface="Trebuchet MS" panose="020B0603020202020204" pitchFamily="34" charset="0"/>
                </a:rPr>
                <a:t>Single or double-sided processes</a:t>
              </a:r>
            </a:p>
          </p:txBody>
        </p:sp>
        <p:sp>
          <p:nvSpPr>
            <p:cNvPr id="13" name="CuadroTexto 3">
              <a:extLst>
                <a:ext uri="{FF2B5EF4-FFF2-40B4-BE49-F238E27FC236}">
                  <a16:creationId xmlns:a16="http://schemas.microsoft.com/office/drawing/2014/main" id="{72756AA1-F454-43D9-9A7F-D80B6F81680B}"/>
                </a:ext>
              </a:extLst>
            </p:cNvPr>
            <p:cNvSpPr txBox="1"/>
            <p:nvPr/>
          </p:nvSpPr>
          <p:spPr>
            <a:xfrm>
              <a:off x="234977" y="5026711"/>
              <a:ext cx="8199597" cy="1061829"/>
            </a:xfrm>
            <a:prstGeom prst="rect">
              <a:avLst/>
            </a:prstGeom>
            <a:noFill/>
          </p:spPr>
          <p:txBody>
            <a:bodyPr wrap="square" rtlCol="0">
              <a:spAutoFit/>
            </a:bodyPr>
            <a:lstStyle/>
            <a:p>
              <a:r>
                <a:rPr lang="es-ES" sz="2100" b="1" dirty="0" err="1">
                  <a:latin typeface="Trebuchet MS" panose="020B0603020202020204" pitchFamily="34" charset="0"/>
                </a:rPr>
                <a:t>To</a:t>
              </a:r>
              <a:r>
                <a:rPr lang="es-ES" sz="2100" b="1" dirty="0">
                  <a:latin typeface="Trebuchet MS" panose="020B0603020202020204" pitchFamily="34" charset="0"/>
                </a:rPr>
                <a:t> </a:t>
              </a:r>
              <a:r>
                <a:rPr lang="es-ES" sz="2100" b="1" dirty="0" err="1">
                  <a:latin typeface="Trebuchet MS" panose="020B0603020202020204" pitchFamily="34" charset="0"/>
                </a:rPr>
                <a:t>optimize</a:t>
              </a:r>
              <a:r>
                <a:rPr lang="es-ES" sz="2100" b="1" dirty="0">
                  <a:latin typeface="Trebuchet MS" panose="020B0603020202020204" pitchFamily="34" charset="0"/>
                </a:rPr>
                <a:t> </a:t>
              </a:r>
              <a:r>
                <a:rPr lang="es-ES" sz="2100" b="1" dirty="0" err="1">
                  <a:latin typeface="Trebuchet MS" panose="020B0603020202020204" pitchFamily="34" charset="0"/>
                </a:rPr>
                <a:t>the</a:t>
              </a:r>
              <a:r>
                <a:rPr lang="es-ES" sz="2100" b="1" dirty="0">
                  <a:latin typeface="Trebuchet MS" panose="020B0603020202020204" pitchFamily="34" charset="0"/>
                </a:rPr>
                <a:t> </a:t>
              </a:r>
              <a:r>
                <a:rPr lang="en-GB" sz="2100" b="1" dirty="0">
                  <a:latin typeface="Trebuchet MS" panose="020B0603020202020204" pitchFamily="34" charset="0"/>
                </a:rPr>
                <a:t>quality</a:t>
              </a:r>
              <a:r>
                <a:rPr lang="es-ES" sz="2100" b="1" dirty="0">
                  <a:latin typeface="Trebuchet MS" panose="020B0603020202020204" pitchFamily="34" charset="0"/>
                </a:rPr>
                <a:t> of the LGAD </a:t>
              </a:r>
              <a:r>
                <a:rPr lang="es-ES" sz="2100" b="1" dirty="0" err="1">
                  <a:latin typeface="Trebuchet MS" panose="020B0603020202020204" pitchFamily="34" charset="0"/>
                </a:rPr>
                <a:t>runs</a:t>
              </a:r>
              <a:r>
                <a:rPr lang="es-ES" sz="2100" b="1" dirty="0">
                  <a:latin typeface="Trebuchet MS" panose="020B0603020202020204" pitchFamily="34" charset="0"/>
                </a:rPr>
                <a:t>, IMB-CNM </a:t>
              </a:r>
              <a:r>
                <a:rPr lang="es-ES" sz="2100" b="1" dirty="0" err="1">
                  <a:latin typeface="Trebuchet MS" panose="020B0603020202020204" pitchFamily="34" charset="0"/>
                </a:rPr>
                <a:t>counts</a:t>
              </a:r>
              <a:r>
                <a:rPr lang="es-ES" sz="2100" b="1" dirty="0">
                  <a:latin typeface="Trebuchet MS" panose="020B0603020202020204" pitchFamily="34" charset="0"/>
                </a:rPr>
                <a:t> </a:t>
              </a:r>
              <a:r>
                <a:rPr lang="es-ES" sz="2100" b="1" dirty="0" err="1">
                  <a:latin typeface="Trebuchet MS" panose="020B0603020202020204" pitchFamily="34" charset="0"/>
                </a:rPr>
                <a:t>with</a:t>
              </a:r>
              <a:r>
                <a:rPr lang="es-ES" sz="2100" b="1" dirty="0">
                  <a:latin typeface="Trebuchet MS" panose="020B0603020202020204" pitchFamily="34" charset="0"/>
                </a:rPr>
                <a:t> </a:t>
              </a:r>
              <a:r>
                <a:rPr lang="es-ES" sz="2100" b="1" dirty="0">
                  <a:solidFill>
                    <a:srgbClr val="0070C0"/>
                  </a:solidFill>
                  <a:latin typeface="Trebuchet MS" panose="020B0603020202020204" pitchFamily="34" charset="0"/>
                </a:rPr>
                <a:t>TCAD </a:t>
              </a:r>
              <a:r>
                <a:rPr lang="es-ES" sz="2100" b="1" dirty="0" err="1">
                  <a:solidFill>
                    <a:srgbClr val="0070C0"/>
                  </a:solidFill>
                  <a:latin typeface="Trebuchet MS" panose="020B0603020202020204" pitchFamily="34" charset="0"/>
                </a:rPr>
                <a:t>Sentaurus</a:t>
              </a:r>
              <a:r>
                <a:rPr lang="es-ES" sz="2100" b="1" dirty="0">
                  <a:latin typeface="Trebuchet MS" panose="020B0603020202020204" pitchFamily="34" charset="0"/>
                </a:rPr>
                <a:t> to </a:t>
              </a:r>
              <a:r>
                <a:rPr lang="es-ES" sz="2100" b="1" dirty="0" err="1">
                  <a:latin typeface="Trebuchet MS" panose="020B0603020202020204" pitchFamily="34" charset="0"/>
                </a:rPr>
                <a:t>simulate</a:t>
              </a:r>
              <a:r>
                <a:rPr lang="es-ES" sz="2100" b="1" dirty="0">
                  <a:latin typeface="Trebuchet MS" panose="020B0603020202020204" pitchFamily="34" charset="0"/>
                </a:rPr>
                <a:t> the </a:t>
              </a:r>
              <a:r>
                <a:rPr lang="es-ES" sz="2100" b="1" dirty="0" err="1">
                  <a:latin typeface="Trebuchet MS" panose="020B0603020202020204" pitchFamily="34" charset="0"/>
                </a:rPr>
                <a:t>entire</a:t>
              </a:r>
              <a:r>
                <a:rPr lang="es-ES" sz="2100" b="1" dirty="0">
                  <a:latin typeface="Trebuchet MS" panose="020B0603020202020204" pitchFamily="34" charset="0"/>
                </a:rPr>
                <a:t> </a:t>
              </a:r>
              <a:r>
                <a:rPr lang="es-ES" sz="2100" b="1" dirty="0" err="1">
                  <a:solidFill>
                    <a:srgbClr val="0070C0"/>
                  </a:solidFill>
                  <a:latin typeface="Trebuchet MS" panose="020B0603020202020204" pitchFamily="34" charset="0"/>
                </a:rPr>
                <a:t>fabrication</a:t>
              </a:r>
              <a:r>
                <a:rPr lang="es-ES" sz="2100" b="1" dirty="0">
                  <a:solidFill>
                    <a:srgbClr val="0070C0"/>
                  </a:solidFill>
                  <a:latin typeface="Trebuchet MS" panose="020B0603020202020204" pitchFamily="34" charset="0"/>
                </a:rPr>
                <a:t> </a:t>
              </a:r>
              <a:r>
                <a:rPr lang="es-ES" sz="2100" b="1" dirty="0" err="1">
                  <a:solidFill>
                    <a:srgbClr val="0070C0"/>
                  </a:solidFill>
                  <a:latin typeface="Trebuchet MS" panose="020B0603020202020204" pitchFamily="34" charset="0"/>
                </a:rPr>
                <a:t>process</a:t>
              </a:r>
              <a:r>
                <a:rPr lang="es-ES" sz="2100" b="1" dirty="0">
                  <a:solidFill>
                    <a:srgbClr val="0070C0"/>
                  </a:solidFill>
                  <a:latin typeface="Trebuchet MS" panose="020B0603020202020204" pitchFamily="34" charset="0"/>
                </a:rPr>
                <a:t> </a:t>
              </a:r>
              <a:r>
                <a:rPr lang="es-ES" sz="2100" b="1" dirty="0">
                  <a:latin typeface="Trebuchet MS" panose="020B0603020202020204" pitchFamily="34" charset="0"/>
                </a:rPr>
                <a:t>and the </a:t>
              </a:r>
              <a:r>
                <a:rPr lang="es-ES" sz="2100" b="1" dirty="0" err="1">
                  <a:solidFill>
                    <a:srgbClr val="0070C0"/>
                  </a:solidFill>
                  <a:latin typeface="Trebuchet MS" panose="020B0603020202020204" pitchFamily="34" charset="0"/>
                </a:rPr>
                <a:t>electrical</a:t>
              </a:r>
              <a:r>
                <a:rPr lang="es-ES" sz="2100" b="1" dirty="0">
                  <a:solidFill>
                    <a:srgbClr val="0070C0"/>
                  </a:solidFill>
                  <a:latin typeface="Trebuchet MS" panose="020B0603020202020204" pitchFamily="34" charset="0"/>
                </a:rPr>
                <a:t> </a:t>
              </a:r>
              <a:r>
                <a:rPr lang="es-ES" sz="2100" b="1" dirty="0" err="1">
                  <a:solidFill>
                    <a:srgbClr val="0070C0"/>
                  </a:solidFill>
                  <a:latin typeface="Trebuchet MS" panose="020B0603020202020204" pitchFamily="34" charset="0"/>
                </a:rPr>
                <a:t>characterization</a:t>
              </a:r>
              <a:r>
                <a:rPr lang="es-ES" sz="2100" b="1" dirty="0">
                  <a:solidFill>
                    <a:srgbClr val="0070C0"/>
                  </a:solidFill>
                  <a:latin typeface="Trebuchet MS" panose="020B0603020202020204" pitchFamily="34" charset="0"/>
                </a:rPr>
                <a:t> </a:t>
              </a:r>
              <a:r>
                <a:rPr lang="es-ES" sz="2100" b="1" dirty="0">
                  <a:latin typeface="Trebuchet MS" panose="020B0603020202020204" pitchFamily="34" charset="0"/>
                </a:rPr>
                <a:t>of </a:t>
              </a:r>
              <a:r>
                <a:rPr lang="es-ES" sz="2100" b="1" dirty="0" err="1">
                  <a:latin typeface="Trebuchet MS" panose="020B0603020202020204" pitchFamily="34" charset="0"/>
                </a:rPr>
                <a:t>LGADs</a:t>
              </a:r>
              <a:r>
                <a:rPr lang="es-ES" sz="2100" b="1" dirty="0">
                  <a:latin typeface="Trebuchet MS" panose="020B0603020202020204" pitchFamily="34" charset="0"/>
                </a:rPr>
                <a:t>.</a:t>
              </a:r>
              <a:endParaRPr lang="es-ES" sz="2100" dirty="0">
                <a:latin typeface="Trebuchet MS" panose="020B0603020202020204" pitchFamily="34" charset="0"/>
              </a:endParaRPr>
            </a:p>
          </p:txBody>
        </p:sp>
      </p:grpSp>
      <p:pic>
        <p:nvPicPr>
          <p:cNvPr id="7" name="Picture 3">
            <a:extLst>
              <a:ext uri="{FF2B5EF4-FFF2-40B4-BE49-F238E27FC236}">
                <a16:creationId xmlns:a16="http://schemas.microsoft.com/office/drawing/2014/main" id="{36C327C1-2E17-0193-E3F9-AEBCDA63B3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36857" y="982715"/>
            <a:ext cx="3497716" cy="3300955"/>
          </a:xfrm>
          <a:prstGeom prst="rect">
            <a:avLst/>
          </a:prstGeom>
        </p:spPr>
      </p:pic>
      <p:pic>
        <p:nvPicPr>
          <p:cNvPr id="8" name="Imagen 7" descr="Interfaz de usuario gráfica&#10;&#10;El contenido generado por IA puede ser incorrecto.">
            <a:extLst>
              <a:ext uri="{FF2B5EF4-FFF2-40B4-BE49-F238E27FC236}">
                <a16:creationId xmlns:a16="http://schemas.microsoft.com/office/drawing/2014/main" id="{0678E121-18A1-8672-DED7-FFE149450DC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584317" y="3189070"/>
            <a:ext cx="3463817" cy="3223007"/>
          </a:xfrm>
          <a:prstGeom prst="rect">
            <a:avLst/>
          </a:prstGeom>
        </p:spPr>
      </p:pic>
    </p:spTree>
    <p:extLst>
      <p:ext uri="{BB962C8B-B14F-4D97-AF65-F5344CB8AC3E}">
        <p14:creationId xmlns:p14="http://schemas.microsoft.com/office/powerpoint/2010/main" val="11583444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5">
            <a:extLst>
              <a:ext uri="{FF2B5EF4-FFF2-40B4-BE49-F238E27FC236}">
                <a16:creationId xmlns:a16="http://schemas.microsoft.com/office/drawing/2014/main" id="{4D652153-D92E-455C-9D32-11047312C8B4}"/>
              </a:ext>
            </a:extLst>
          </p:cNvPr>
          <p:cNvSpPr>
            <a:spLocks noGrp="1"/>
          </p:cNvSpPr>
          <p:nvPr>
            <p:ph type="title"/>
          </p:nvPr>
        </p:nvSpPr>
        <p:spPr>
          <a:xfrm>
            <a:off x="174080" y="129832"/>
            <a:ext cx="10515600" cy="649055"/>
          </a:xfrm>
        </p:spPr>
        <p:txBody>
          <a:bodyPr/>
          <a:lstStyle/>
          <a:p>
            <a:r>
              <a:rPr lang="en-GB" dirty="0"/>
              <a:t>Challenge II: Large Scale Manufacturing Yield</a:t>
            </a:r>
            <a:endParaRPr lang="es-ES" dirty="0"/>
          </a:p>
        </p:txBody>
      </p:sp>
      <p:sp>
        <p:nvSpPr>
          <p:cNvPr id="5" name="TextBox 15">
            <a:extLst>
              <a:ext uri="{FF2B5EF4-FFF2-40B4-BE49-F238E27FC236}">
                <a16:creationId xmlns:a16="http://schemas.microsoft.com/office/drawing/2014/main" id="{44DDE717-CDC0-DD80-B2F9-AC1329499B61}"/>
              </a:ext>
            </a:extLst>
          </p:cNvPr>
          <p:cNvSpPr txBox="1"/>
          <p:nvPr/>
        </p:nvSpPr>
        <p:spPr>
          <a:xfrm>
            <a:off x="243897" y="938581"/>
            <a:ext cx="10270558" cy="1246495"/>
          </a:xfrm>
          <a:prstGeom prst="rect">
            <a:avLst/>
          </a:prstGeom>
          <a:noFill/>
        </p:spPr>
        <p:txBody>
          <a:bodyPr wrap="square" rtlCol="0">
            <a:spAutoFit/>
          </a:bodyPr>
          <a:lstStyle/>
          <a:p>
            <a:pPr marL="285750" indent="-285750">
              <a:buFont typeface="Arial" panose="020B0604020202020204" pitchFamily="34" charset="0"/>
              <a:buChar char="•"/>
            </a:pPr>
            <a:r>
              <a:rPr lang="en-GB" sz="2500" b="1" dirty="0">
                <a:latin typeface="Trebuchet MS" panose="020B0603020202020204" pitchFamily="34" charset="0"/>
              </a:rPr>
              <a:t>IV measurements, at 20ºC, of IMB-CNM pixelated LGADs</a:t>
            </a:r>
          </a:p>
          <a:p>
            <a:pPr marL="285750" indent="-285750">
              <a:buFont typeface="Arial" panose="020B0604020202020204" pitchFamily="34" charset="0"/>
              <a:buChar char="•"/>
            </a:pPr>
            <a:r>
              <a:rPr lang="en-GB" sz="2500" b="1" dirty="0">
                <a:latin typeface="Trebuchet MS" panose="020B0603020202020204" pitchFamily="34" charset="0"/>
              </a:rPr>
              <a:t>Dispersion in V</a:t>
            </a:r>
            <a:r>
              <a:rPr lang="en-GB" sz="2500" b="1" baseline="-25000" dirty="0">
                <a:latin typeface="Trebuchet MS" panose="020B0603020202020204" pitchFamily="34" charset="0"/>
              </a:rPr>
              <a:t>BD</a:t>
            </a:r>
            <a:r>
              <a:rPr lang="en-GB" sz="2500" b="1" dirty="0">
                <a:latin typeface="Trebuchet MS" panose="020B0603020202020204" pitchFamily="34" charset="0"/>
              </a:rPr>
              <a:t> was found higher tan desirable</a:t>
            </a:r>
          </a:p>
          <a:p>
            <a:pPr marL="285750" indent="-285750">
              <a:buFont typeface="Arial" panose="020B0604020202020204" pitchFamily="34" charset="0"/>
              <a:buChar char="•"/>
            </a:pPr>
            <a:r>
              <a:rPr lang="en-GB" sz="2500" b="1" dirty="0">
                <a:solidFill>
                  <a:srgbClr val="0070C0"/>
                </a:solidFill>
                <a:latin typeface="Trebuchet MS" panose="020B0603020202020204" pitchFamily="34" charset="0"/>
              </a:rPr>
              <a:t>Criteria set as I(100 V) &lt; 200 </a:t>
            </a:r>
            <a:r>
              <a:rPr lang="en-GB" sz="2500" b="1" dirty="0" err="1">
                <a:solidFill>
                  <a:srgbClr val="0070C0"/>
                </a:solidFill>
                <a:latin typeface="Trebuchet MS" panose="020B0603020202020204" pitchFamily="34" charset="0"/>
              </a:rPr>
              <a:t>nA</a:t>
            </a:r>
            <a:r>
              <a:rPr lang="en-GB" sz="2500" b="1" dirty="0">
                <a:solidFill>
                  <a:srgbClr val="0070C0"/>
                </a:solidFill>
                <a:latin typeface="Trebuchet MS" panose="020B0603020202020204" pitchFamily="34" charset="0"/>
              </a:rPr>
              <a:t> for reliable pixels</a:t>
            </a:r>
          </a:p>
        </p:txBody>
      </p:sp>
      <p:pic>
        <p:nvPicPr>
          <p:cNvPr id="6" name="Picture 2">
            <a:extLst>
              <a:ext uri="{FF2B5EF4-FFF2-40B4-BE49-F238E27FC236}">
                <a16:creationId xmlns:a16="http://schemas.microsoft.com/office/drawing/2014/main" id="{B0DDB5A1-ABD0-1E5E-5339-38EADE549D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4455" y="1097121"/>
            <a:ext cx="1181100" cy="1181100"/>
          </a:xfrm>
          <a:prstGeom prst="rect">
            <a:avLst/>
          </a:prstGeom>
        </p:spPr>
      </p:pic>
      <p:pic>
        <p:nvPicPr>
          <p:cNvPr id="7" name="Picture 11">
            <a:extLst>
              <a:ext uri="{FF2B5EF4-FFF2-40B4-BE49-F238E27FC236}">
                <a16:creationId xmlns:a16="http://schemas.microsoft.com/office/drawing/2014/main" id="{A2EC1EC0-0DFC-3CA2-D223-E0A37A38FA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779" r="8589"/>
          <a:stretch/>
        </p:blipFill>
        <p:spPr>
          <a:xfrm>
            <a:off x="6117715" y="2278221"/>
            <a:ext cx="5577840" cy="4402697"/>
          </a:xfrm>
          <a:prstGeom prst="rect">
            <a:avLst/>
          </a:prstGeom>
        </p:spPr>
      </p:pic>
      <p:pic>
        <p:nvPicPr>
          <p:cNvPr id="8" name="Picture 12">
            <a:extLst>
              <a:ext uri="{FF2B5EF4-FFF2-40B4-BE49-F238E27FC236}">
                <a16:creationId xmlns:a16="http://schemas.microsoft.com/office/drawing/2014/main" id="{C13465A1-29B9-627C-4F0A-98C8C54D54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009" t="5570" r="9152"/>
          <a:stretch/>
        </p:blipFill>
        <p:spPr>
          <a:xfrm>
            <a:off x="252663" y="2240220"/>
            <a:ext cx="5494994" cy="4472808"/>
          </a:xfrm>
          <a:prstGeom prst="rect">
            <a:avLst/>
          </a:prstGeom>
        </p:spPr>
      </p:pic>
      <p:sp>
        <p:nvSpPr>
          <p:cNvPr id="9" name="TextBox 4">
            <a:extLst>
              <a:ext uri="{FF2B5EF4-FFF2-40B4-BE49-F238E27FC236}">
                <a16:creationId xmlns:a16="http://schemas.microsoft.com/office/drawing/2014/main" id="{46837791-AADE-7EFB-0F14-E96C866A989D}"/>
              </a:ext>
            </a:extLst>
          </p:cNvPr>
          <p:cNvSpPr txBox="1"/>
          <p:nvPr/>
        </p:nvSpPr>
        <p:spPr>
          <a:xfrm>
            <a:off x="1001484" y="2537919"/>
            <a:ext cx="2873830" cy="646331"/>
          </a:xfrm>
          <a:prstGeom prst="rect">
            <a:avLst/>
          </a:prstGeom>
          <a:noFill/>
        </p:spPr>
        <p:txBody>
          <a:bodyPr wrap="square" rtlCol="0">
            <a:spAutoFit/>
          </a:bodyPr>
          <a:lstStyle/>
          <a:p>
            <a:r>
              <a:rPr lang="es-ES" b="1" dirty="0">
                <a:latin typeface="Trebuchet MS" panose="020B0603020202020204" pitchFamily="34" charset="0"/>
              </a:rPr>
              <a:t>4 </a:t>
            </a:r>
            <a:r>
              <a:rPr lang="es-ES" b="1" dirty="0" err="1">
                <a:latin typeface="Trebuchet MS" panose="020B0603020202020204" pitchFamily="34" charset="0"/>
              </a:rPr>
              <a:t>tested</a:t>
            </a:r>
            <a:r>
              <a:rPr lang="es-ES" b="1" dirty="0">
                <a:latin typeface="Trebuchet MS" panose="020B0603020202020204" pitchFamily="34" charset="0"/>
              </a:rPr>
              <a:t> </a:t>
            </a:r>
            <a:r>
              <a:rPr lang="es-ES" b="1" dirty="0" err="1">
                <a:latin typeface="Trebuchet MS" panose="020B0603020202020204" pitchFamily="34" charset="0"/>
              </a:rPr>
              <a:t>devices</a:t>
            </a:r>
            <a:endParaRPr lang="es-ES" b="1" dirty="0">
              <a:latin typeface="Trebuchet MS" panose="020B0603020202020204" pitchFamily="34" charset="0"/>
            </a:endParaRPr>
          </a:p>
          <a:p>
            <a:r>
              <a:rPr lang="es-ES" b="1" dirty="0">
                <a:latin typeface="Trebuchet MS" panose="020B0603020202020204" pitchFamily="34" charset="0"/>
              </a:rPr>
              <a:t>4 x 15 x 15 = </a:t>
            </a:r>
            <a:r>
              <a:rPr lang="es-ES" b="1" dirty="0">
                <a:solidFill>
                  <a:srgbClr val="0070C0"/>
                </a:solidFill>
                <a:latin typeface="Trebuchet MS" panose="020B0603020202020204" pitchFamily="34" charset="0"/>
              </a:rPr>
              <a:t>900 </a:t>
            </a:r>
            <a:r>
              <a:rPr lang="es-ES" b="1" dirty="0" err="1">
                <a:solidFill>
                  <a:srgbClr val="0070C0"/>
                </a:solidFill>
                <a:latin typeface="Trebuchet MS" panose="020B0603020202020204" pitchFamily="34" charset="0"/>
              </a:rPr>
              <a:t>pixels</a:t>
            </a:r>
            <a:endParaRPr lang="en-US" b="1" dirty="0">
              <a:solidFill>
                <a:srgbClr val="0070C0"/>
              </a:solidFill>
              <a:latin typeface="Trebuchet MS" panose="020B0603020202020204" pitchFamily="34" charset="0"/>
            </a:endParaRPr>
          </a:p>
        </p:txBody>
      </p:sp>
      <p:sp>
        <p:nvSpPr>
          <p:cNvPr id="10" name="TextBox 14">
            <a:extLst>
              <a:ext uri="{FF2B5EF4-FFF2-40B4-BE49-F238E27FC236}">
                <a16:creationId xmlns:a16="http://schemas.microsoft.com/office/drawing/2014/main" id="{716164ED-177C-5EAF-B6F6-9C754FA08356}"/>
              </a:ext>
            </a:extLst>
          </p:cNvPr>
          <p:cNvSpPr txBox="1"/>
          <p:nvPr/>
        </p:nvSpPr>
        <p:spPr>
          <a:xfrm>
            <a:off x="1001484" y="4660474"/>
            <a:ext cx="2873830" cy="646331"/>
          </a:xfrm>
          <a:prstGeom prst="rect">
            <a:avLst/>
          </a:prstGeom>
          <a:noFill/>
        </p:spPr>
        <p:txBody>
          <a:bodyPr wrap="square" rtlCol="0">
            <a:spAutoFit/>
          </a:bodyPr>
          <a:lstStyle/>
          <a:p>
            <a:r>
              <a:rPr lang="es-ES" b="1" dirty="0">
                <a:solidFill>
                  <a:srgbClr val="FF0000"/>
                </a:solidFill>
                <a:latin typeface="Trebuchet MS" panose="020B0603020202020204" pitchFamily="34" charset="0"/>
              </a:rPr>
              <a:t>5% of </a:t>
            </a:r>
            <a:r>
              <a:rPr lang="es-ES" b="1" dirty="0" err="1">
                <a:solidFill>
                  <a:srgbClr val="FF0000"/>
                </a:solidFill>
                <a:latin typeface="Trebuchet MS" panose="020B0603020202020204" pitchFamily="34" charset="0"/>
              </a:rPr>
              <a:t>pixels</a:t>
            </a:r>
            <a:r>
              <a:rPr lang="es-ES" b="1" dirty="0">
                <a:solidFill>
                  <a:srgbClr val="FF0000"/>
                </a:solidFill>
                <a:latin typeface="Trebuchet MS" panose="020B0603020202020204" pitchFamily="34" charset="0"/>
              </a:rPr>
              <a:t> </a:t>
            </a:r>
            <a:r>
              <a:rPr lang="es-ES" b="1" dirty="0" err="1">
                <a:solidFill>
                  <a:srgbClr val="FF0000"/>
                </a:solidFill>
                <a:latin typeface="Trebuchet MS" panose="020B0603020202020204" pitchFamily="34" charset="0"/>
              </a:rPr>
              <a:t>with</a:t>
            </a:r>
            <a:endParaRPr lang="es-ES" b="1" dirty="0">
              <a:solidFill>
                <a:srgbClr val="FF0000"/>
              </a:solidFill>
              <a:latin typeface="Trebuchet MS" panose="020B0603020202020204" pitchFamily="34" charset="0"/>
            </a:endParaRPr>
          </a:p>
          <a:p>
            <a:r>
              <a:rPr lang="es-ES" b="1" dirty="0">
                <a:solidFill>
                  <a:srgbClr val="FF0000"/>
                </a:solidFill>
                <a:latin typeface="Trebuchet MS" panose="020B0603020202020204" pitchFamily="34" charset="0"/>
              </a:rPr>
              <a:t>I(100V) &gt; 200 </a:t>
            </a:r>
            <a:r>
              <a:rPr lang="es-ES" b="1" dirty="0" err="1">
                <a:solidFill>
                  <a:srgbClr val="FF0000"/>
                </a:solidFill>
                <a:latin typeface="Trebuchet MS" panose="020B0603020202020204" pitchFamily="34" charset="0"/>
              </a:rPr>
              <a:t>nA</a:t>
            </a:r>
            <a:endParaRPr lang="en-US" b="1" dirty="0">
              <a:solidFill>
                <a:srgbClr val="FF0000"/>
              </a:solidFill>
              <a:latin typeface="Trebuchet MS" panose="020B0603020202020204" pitchFamily="34" charset="0"/>
            </a:endParaRPr>
          </a:p>
        </p:txBody>
      </p:sp>
      <p:sp>
        <p:nvSpPr>
          <p:cNvPr id="11" name="TextBox 17">
            <a:extLst>
              <a:ext uri="{FF2B5EF4-FFF2-40B4-BE49-F238E27FC236}">
                <a16:creationId xmlns:a16="http://schemas.microsoft.com/office/drawing/2014/main" id="{B03872F5-5635-DB37-A6F6-8BD6E16713BC}"/>
              </a:ext>
            </a:extLst>
          </p:cNvPr>
          <p:cNvSpPr txBox="1"/>
          <p:nvPr/>
        </p:nvSpPr>
        <p:spPr>
          <a:xfrm>
            <a:off x="6979918" y="4983639"/>
            <a:ext cx="2873830" cy="646331"/>
          </a:xfrm>
          <a:prstGeom prst="rect">
            <a:avLst/>
          </a:prstGeom>
          <a:noFill/>
        </p:spPr>
        <p:txBody>
          <a:bodyPr wrap="square" rtlCol="0">
            <a:spAutoFit/>
          </a:bodyPr>
          <a:lstStyle/>
          <a:p>
            <a:r>
              <a:rPr lang="es-ES" b="1" dirty="0">
                <a:solidFill>
                  <a:srgbClr val="FF0000"/>
                </a:solidFill>
                <a:latin typeface="Trebuchet MS" panose="020B0603020202020204" pitchFamily="34" charset="0"/>
              </a:rPr>
              <a:t>0.7% of </a:t>
            </a:r>
            <a:r>
              <a:rPr lang="es-ES" b="1" dirty="0" err="1">
                <a:solidFill>
                  <a:srgbClr val="FF0000"/>
                </a:solidFill>
                <a:latin typeface="Trebuchet MS" panose="020B0603020202020204" pitchFamily="34" charset="0"/>
              </a:rPr>
              <a:t>pixels</a:t>
            </a:r>
            <a:r>
              <a:rPr lang="es-ES" b="1" dirty="0">
                <a:solidFill>
                  <a:srgbClr val="FF0000"/>
                </a:solidFill>
                <a:latin typeface="Trebuchet MS" panose="020B0603020202020204" pitchFamily="34" charset="0"/>
              </a:rPr>
              <a:t> </a:t>
            </a:r>
            <a:r>
              <a:rPr lang="es-ES" b="1" dirty="0" err="1">
                <a:solidFill>
                  <a:srgbClr val="FF0000"/>
                </a:solidFill>
                <a:latin typeface="Trebuchet MS" panose="020B0603020202020204" pitchFamily="34" charset="0"/>
              </a:rPr>
              <a:t>with</a:t>
            </a:r>
            <a:endParaRPr lang="es-ES" b="1" dirty="0">
              <a:solidFill>
                <a:srgbClr val="FF0000"/>
              </a:solidFill>
              <a:latin typeface="Trebuchet MS" panose="020B0603020202020204" pitchFamily="34" charset="0"/>
            </a:endParaRPr>
          </a:p>
          <a:p>
            <a:r>
              <a:rPr lang="es-ES" b="1" dirty="0">
                <a:solidFill>
                  <a:srgbClr val="FF0000"/>
                </a:solidFill>
                <a:latin typeface="Trebuchet MS" panose="020B0603020202020204" pitchFamily="34" charset="0"/>
              </a:rPr>
              <a:t>I(100V) &gt; 200 </a:t>
            </a:r>
            <a:r>
              <a:rPr lang="es-ES" b="1" dirty="0" err="1">
                <a:solidFill>
                  <a:srgbClr val="FF0000"/>
                </a:solidFill>
                <a:latin typeface="Trebuchet MS" panose="020B0603020202020204" pitchFamily="34" charset="0"/>
              </a:rPr>
              <a:t>nA</a:t>
            </a:r>
            <a:endParaRPr lang="en-US" b="1" dirty="0">
              <a:solidFill>
                <a:srgbClr val="FF0000"/>
              </a:solidFill>
              <a:latin typeface="Trebuchet MS" panose="020B0603020202020204" pitchFamily="34" charset="0"/>
            </a:endParaRPr>
          </a:p>
        </p:txBody>
      </p:sp>
      <p:sp>
        <p:nvSpPr>
          <p:cNvPr id="12" name="TextBox 19">
            <a:extLst>
              <a:ext uri="{FF2B5EF4-FFF2-40B4-BE49-F238E27FC236}">
                <a16:creationId xmlns:a16="http://schemas.microsoft.com/office/drawing/2014/main" id="{876D2AA1-A0A6-2AD5-910D-E114B2B7A303}"/>
              </a:ext>
            </a:extLst>
          </p:cNvPr>
          <p:cNvSpPr txBox="1"/>
          <p:nvPr/>
        </p:nvSpPr>
        <p:spPr>
          <a:xfrm>
            <a:off x="7040877" y="2559782"/>
            <a:ext cx="2873830" cy="646331"/>
          </a:xfrm>
          <a:prstGeom prst="rect">
            <a:avLst/>
          </a:prstGeom>
          <a:noFill/>
        </p:spPr>
        <p:txBody>
          <a:bodyPr wrap="square" rtlCol="0">
            <a:spAutoFit/>
          </a:bodyPr>
          <a:lstStyle/>
          <a:p>
            <a:r>
              <a:rPr lang="es-ES" b="1" dirty="0">
                <a:latin typeface="Trebuchet MS" panose="020B0603020202020204" pitchFamily="34" charset="0"/>
              </a:rPr>
              <a:t>5 </a:t>
            </a:r>
            <a:r>
              <a:rPr lang="es-ES" b="1" dirty="0" err="1">
                <a:latin typeface="Trebuchet MS" panose="020B0603020202020204" pitchFamily="34" charset="0"/>
              </a:rPr>
              <a:t>tested</a:t>
            </a:r>
            <a:r>
              <a:rPr lang="es-ES" b="1" dirty="0">
                <a:latin typeface="Trebuchet MS" panose="020B0603020202020204" pitchFamily="34" charset="0"/>
              </a:rPr>
              <a:t> </a:t>
            </a:r>
            <a:r>
              <a:rPr lang="es-ES" b="1" dirty="0" err="1">
                <a:latin typeface="Trebuchet MS" panose="020B0603020202020204" pitchFamily="34" charset="0"/>
              </a:rPr>
              <a:t>devices</a:t>
            </a:r>
            <a:endParaRPr lang="es-ES" b="1" dirty="0">
              <a:latin typeface="Trebuchet MS" panose="020B0603020202020204" pitchFamily="34" charset="0"/>
            </a:endParaRPr>
          </a:p>
          <a:p>
            <a:r>
              <a:rPr lang="es-ES" b="1" dirty="0">
                <a:latin typeface="Trebuchet MS" panose="020B0603020202020204" pitchFamily="34" charset="0"/>
              </a:rPr>
              <a:t>5 x 16 x 16 = </a:t>
            </a:r>
            <a:r>
              <a:rPr lang="es-ES" b="1" dirty="0">
                <a:solidFill>
                  <a:srgbClr val="0070C0"/>
                </a:solidFill>
                <a:latin typeface="Trebuchet MS" panose="020B0603020202020204" pitchFamily="34" charset="0"/>
              </a:rPr>
              <a:t>1280 </a:t>
            </a:r>
            <a:r>
              <a:rPr lang="es-ES" b="1" dirty="0" err="1">
                <a:solidFill>
                  <a:srgbClr val="0070C0"/>
                </a:solidFill>
                <a:latin typeface="Trebuchet MS" panose="020B0603020202020204" pitchFamily="34" charset="0"/>
              </a:rPr>
              <a:t>pixels</a:t>
            </a:r>
            <a:endParaRPr lang="en-US" b="1" dirty="0">
              <a:solidFill>
                <a:srgbClr val="0070C0"/>
              </a:solidFill>
              <a:latin typeface="Trebuchet MS" panose="020B0603020202020204" pitchFamily="34" charset="0"/>
            </a:endParaRPr>
          </a:p>
        </p:txBody>
      </p:sp>
      <p:cxnSp>
        <p:nvCxnSpPr>
          <p:cNvPr id="13" name="Straight Arrow Connector 6">
            <a:extLst>
              <a:ext uri="{FF2B5EF4-FFF2-40B4-BE49-F238E27FC236}">
                <a16:creationId xmlns:a16="http://schemas.microsoft.com/office/drawing/2014/main" id="{19B0F698-BD73-40D8-17D0-C2E2213A307A}"/>
              </a:ext>
            </a:extLst>
          </p:cNvPr>
          <p:cNvCxnSpPr/>
          <p:nvPr/>
        </p:nvCxnSpPr>
        <p:spPr>
          <a:xfrm>
            <a:off x="1201783" y="5306804"/>
            <a:ext cx="0" cy="3231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20">
            <a:extLst>
              <a:ext uri="{FF2B5EF4-FFF2-40B4-BE49-F238E27FC236}">
                <a16:creationId xmlns:a16="http://schemas.microsoft.com/office/drawing/2014/main" id="{9A4A9FA5-3869-F544-C274-DD247A9518FF}"/>
              </a:ext>
            </a:extLst>
          </p:cNvPr>
          <p:cNvCxnSpPr/>
          <p:nvPr/>
        </p:nvCxnSpPr>
        <p:spPr>
          <a:xfrm>
            <a:off x="7154091" y="5629970"/>
            <a:ext cx="0" cy="3231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015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0B41323B-CB0C-4390-9932-9D7BED027DFE}"/>
              </a:ext>
            </a:extLst>
          </p:cNvPr>
          <p:cNvSpPr>
            <a:spLocks noGrp="1"/>
          </p:cNvSpPr>
          <p:nvPr>
            <p:ph type="title"/>
          </p:nvPr>
        </p:nvSpPr>
        <p:spPr>
          <a:xfrm>
            <a:off x="174080" y="129832"/>
            <a:ext cx="10515600" cy="649055"/>
          </a:xfrm>
        </p:spPr>
        <p:txBody>
          <a:bodyPr/>
          <a:lstStyle/>
          <a:p>
            <a:r>
              <a:rPr lang="en-GB" dirty="0"/>
              <a:t>Challenge II: Large Scale Manufacturing Yield</a:t>
            </a:r>
            <a:endParaRPr lang="es-ES" dirty="0"/>
          </a:p>
        </p:txBody>
      </p:sp>
      <p:sp>
        <p:nvSpPr>
          <p:cNvPr id="16" name="TextBox 15"/>
          <p:cNvSpPr txBox="1"/>
          <p:nvPr/>
        </p:nvSpPr>
        <p:spPr>
          <a:xfrm>
            <a:off x="252663" y="1053024"/>
            <a:ext cx="11451658" cy="2015936"/>
          </a:xfrm>
          <a:prstGeom prst="rect">
            <a:avLst/>
          </a:prstGeom>
          <a:noFill/>
        </p:spPr>
        <p:txBody>
          <a:bodyPr wrap="square" rtlCol="0">
            <a:spAutoFit/>
          </a:bodyPr>
          <a:lstStyle/>
          <a:p>
            <a:pPr marL="285750" indent="-285750">
              <a:buFont typeface="Arial" panose="020B0604020202020204" pitchFamily="34" charset="0"/>
              <a:buChar char="•"/>
            </a:pPr>
            <a:r>
              <a:rPr lang="en-GB" sz="2500" b="1" dirty="0">
                <a:latin typeface="Trebuchet MS" panose="020B0603020202020204" pitchFamily="34" charset="0"/>
              </a:rPr>
              <a:t>IV measurements, at 20ºC, of IMB-CNM pixelated LGADs</a:t>
            </a:r>
          </a:p>
          <a:p>
            <a:pPr marL="285750" indent="-285750">
              <a:buFont typeface="Arial" panose="020B0604020202020204" pitchFamily="34" charset="0"/>
              <a:buChar char="•"/>
            </a:pPr>
            <a:r>
              <a:rPr lang="en-GB" sz="2500" b="1" dirty="0">
                <a:latin typeface="Trebuchet MS" panose="020B0603020202020204" pitchFamily="34" charset="0"/>
              </a:rPr>
              <a:t>Uniform leakage current but</a:t>
            </a:r>
          </a:p>
          <a:p>
            <a:pPr marL="285750" indent="-285750">
              <a:buFont typeface="Arial" panose="020B0604020202020204" pitchFamily="34" charset="0"/>
              <a:buChar char="•"/>
            </a:pPr>
            <a:r>
              <a:rPr lang="en-GB" sz="2500" b="1" dirty="0">
                <a:latin typeface="Trebuchet MS" panose="020B0603020202020204" pitchFamily="34" charset="0"/>
              </a:rPr>
              <a:t>Dispersion in V</a:t>
            </a:r>
            <a:r>
              <a:rPr lang="en-GB" sz="2500" b="1" baseline="-25000" dirty="0">
                <a:latin typeface="Trebuchet MS" panose="020B0603020202020204" pitchFamily="34" charset="0"/>
              </a:rPr>
              <a:t>BD</a:t>
            </a:r>
            <a:r>
              <a:rPr lang="en-GB" sz="2500" b="1" dirty="0">
                <a:latin typeface="Trebuchet MS" panose="020B0603020202020204" pitchFamily="34" charset="0"/>
              </a:rPr>
              <a:t> was found higher tan desirable</a:t>
            </a:r>
          </a:p>
          <a:p>
            <a:pPr marL="285750" indent="-285750">
              <a:buFont typeface="Arial" panose="020B0604020202020204" pitchFamily="34" charset="0"/>
              <a:buChar char="•"/>
            </a:pPr>
            <a:endParaRPr lang="en-GB" sz="2500" b="1" dirty="0">
              <a:latin typeface="Trebuchet MS" panose="020B0603020202020204" pitchFamily="34" charset="0"/>
            </a:endParaRPr>
          </a:p>
          <a:p>
            <a:pPr marL="285750" indent="-285750">
              <a:buFont typeface="Arial" panose="020B0604020202020204" pitchFamily="34" charset="0"/>
              <a:buChar char="•"/>
            </a:pPr>
            <a:endParaRPr lang="en-GB" sz="2500" b="1" dirty="0">
              <a:latin typeface="Trebuchet MS" panose="020B0603020202020204" pitchFamily="34" charset="0"/>
            </a:endParaRPr>
          </a:p>
        </p:txBody>
      </p:sp>
      <p:grpSp>
        <p:nvGrpSpPr>
          <p:cNvPr id="5" name="Grupo 4">
            <a:extLst>
              <a:ext uri="{FF2B5EF4-FFF2-40B4-BE49-F238E27FC236}">
                <a16:creationId xmlns:a16="http://schemas.microsoft.com/office/drawing/2014/main" id="{8D9AC179-9CB5-9296-A146-C7B685F691F3}"/>
              </a:ext>
            </a:extLst>
          </p:cNvPr>
          <p:cNvGrpSpPr/>
          <p:nvPr/>
        </p:nvGrpSpPr>
        <p:grpSpPr>
          <a:xfrm>
            <a:off x="226099" y="2653670"/>
            <a:ext cx="11588912" cy="3943682"/>
            <a:chOff x="226099" y="2021747"/>
            <a:chExt cx="11588912" cy="3943682"/>
          </a:xfrm>
        </p:grpSpPr>
        <p:pic>
          <p:nvPicPr>
            <p:cNvPr id="4" name="Imagen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099" y="2036069"/>
              <a:ext cx="5715107" cy="3699272"/>
            </a:xfrm>
            <a:prstGeom prst="rect">
              <a:avLst/>
            </a:prstGeom>
          </p:spPr>
        </p:pic>
        <p:sp>
          <p:nvSpPr>
            <p:cNvPr id="17" name="Rectangle 14"/>
            <p:cNvSpPr/>
            <p:nvPr/>
          </p:nvSpPr>
          <p:spPr>
            <a:xfrm>
              <a:off x="3413172" y="4358944"/>
              <a:ext cx="2528034" cy="1015663"/>
            </a:xfrm>
            <a:prstGeom prst="rect">
              <a:avLst/>
            </a:prstGeom>
          </p:spPr>
          <p:txBody>
            <a:bodyPr wrap="square">
              <a:spAutoFit/>
            </a:bodyPr>
            <a:lstStyle/>
            <a:p>
              <a:pPr algn="ctr"/>
              <a:r>
                <a:rPr lang="es-ES" sz="2000" b="1" u="sng" dirty="0">
                  <a:latin typeface="Trebuchet MS" panose="020B0603020202020204" pitchFamily="34" charset="0"/>
                </a:rPr>
                <a:t>ATLAS 6LG2-v1 15x15 </a:t>
              </a:r>
              <a:r>
                <a:rPr lang="es-ES" sz="2000" b="1" u="sng" dirty="0" err="1">
                  <a:latin typeface="Trebuchet MS" panose="020B0603020202020204" pitchFamily="34" charset="0"/>
                </a:rPr>
                <a:t>pixels</a:t>
              </a:r>
              <a:endParaRPr lang="es-ES" sz="2000" b="1" u="sng" dirty="0">
                <a:latin typeface="Trebuchet MS" panose="020B0603020202020204" pitchFamily="34" charset="0"/>
              </a:endParaRPr>
            </a:p>
            <a:p>
              <a:pPr algn="ctr"/>
              <a:r>
                <a:rPr lang="es-ES" sz="2000" b="1" u="sng" dirty="0">
                  <a:latin typeface="Trebuchet MS" panose="020B0603020202020204" pitchFamily="34" charset="0"/>
                </a:rPr>
                <a:t>(</a:t>
              </a:r>
              <a:r>
                <a:rPr lang="es-ES" sz="2000" b="1" u="sng" dirty="0" err="1">
                  <a:solidFill>
                    <a:srgbClr val="0070C0"/>
                  </a:solidFill>
                  <a:latin typeface="Trebuchet MS" panose="020B0603020202020204" pitchFamily="34" charset="0"/>
                </a:rPr>
                <a:t>std</a:t>
              </a:r>
              <a:r>
                <a:rPr lang="es-ES" sz="2000" b="1" u="sng" dirty="0">
                  <a:solidFill>
                    <a:srgbClr val="0070C0"/>
                  </a:solidFill>
                  <a:latin typeface="Trebuchet MS" panose="020B0603020202020204" pitchFamily="34" charset="0"/>
                </a:rPr>
                <a:t> LGAD</a:t>
              </a:r>
              <a:r>
                <a:rPr lang="es-ES" sz="2000" b="1" u="sng" dirty="0">
                  <a:latin typeface="Trebuchet MS" panose="020B0603020202020204" pitchFamily="34" charset="0"/>
                </a:rPr>
                <a:t>)</a:t>
              </a:r>
            </a:p>
          </p:txBody>
        </p:sp>
        <p:pic>
          <p:nvPicPr>
            <p:cNvPr id="10"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1206" y="2021747"/>
              <a:ext cx="5873805" cy="3943682"/>
            </a:xfrm>
            <a:prstGeom prst="rect">
              <a:avLst/>
            </a:prstGeom>
          </p:spPr>
        </p:pic>
        <p:sp>
          <p:nvSpPr>
            <p:cNvPr id="11" name="Rectangle 11"/>
            <p:cNvSpPr/>
            <p:nvPr/>
          </p:nvSpPr>
          <p:spPr>
            <a:xfrm>
              <a:off x="6378773" y="2180805"/>
              <a:ext cx="1882684" cy="877163"/>
            </a:xfrm>
            <a:prstGeom prst="rect">
              <a:avLst/>
            </a:prstGeom>
          </p:spPr>
          <p:txBody>
            <a:bodyPr wrap="square">
              <a:spAutoFit/>
            </a:bodyPr>
            <a:lstStyle/>
            <a:p>
              <a:pPr algn="ctr"/>
              <a:r>
                <a:rPr lang="es-ES" sz="1700" b="1" u="sng" dirty="0">
                  <a:latin typeface="Trebuchet MS" panose="020B0603020202020204" pitchFamily="34" charset="0"/>
                </a:rPr>
                <a:t>CMS 6LG2-v2 16x16 </a:t>
              </a:r>
              <a:r>
                <a:rPr lang="es-ES" sz="1700" b="1" u="sng" dirty="0" err="1">
                  <a:latin typeface="Trebuchet MS" panose="020B0603020202020204" pitchFamily="34" charset="0"/>
                </a:rPr>
                <a:t>pixels</a:t>
              </a:r>
              <a:endParaRPr lang="es-ES" sz="1700" b="1" u="sng" dirty="0">
                <a:latin typeface="Trebuchet MS" panose="020B0603020202020204" pitchFamily="34" charset="0"/>
              </a:endParaRPr>
            </a:p>
            <a:p>
              <a:pPr algn="ctr"/>
              <a:r>
                <a:rPr lang="es-ES" sz="1700" b="1" u="sng" dirty="0">
                  <a:latin typeface="Trebuchet MS" panose="020B0603020202020204" pitchFamily="34" charset="0"/>
                </a:rPr>
                <a:t>(</a:t>
              </a:r>
              <a:r>
                <a:rPr lang="es-ES" sz="1700" b="1" u="sng" dirty="0" err="1">
                  <a:solidFill>
                    <a:srgbClr val="0070C0"/>
                  </a:solidFill>
                  <a:latin typeface="Trebuchet MS" panose="020B0603020202020204" pitchFamily="34" charset="0"/>
                </a:rPr>
                <a:t>std</a:t>
              </a:r>
              <a:r>
                <a:rPr lang="es-ES" sz="1700" b="1" u="sng" dirty="0">
                  <a:solidFill>
                    <a:srgbClr val="0070C0"/>
                  </a:solidFill>
                  <a:latin typeface="Trebuchet MS" panose="020B0603020202020204" pitchFamily="34" charset="0"/>
                </a:rPr>
                <a:t> LGAD</a:t>
              </a:r>
              <a:r>
                <a:rPr lang="es-ES" sz="1700" b="1" u="sng" dirty="0">
                  <a:latin typeface="Trebuchet MS" panose="020B0603020202020204" pitchFamily="34" charset="0"/>
                </a:rPr>
                <a:t>)</a:t>
              </a:r>
            </a:p>
          </p:txBody>
        </p:sp>
      </p:gr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14455" y="1167780"/>
            <a:ext cx="1181100" cy="1181100"/>
          </a:xfrm>
          <a:prstGeom prst="rect">
            <a:avLst/>
          </a:prstGeom>
        </p:spPr>
      </p:pic>
    </p:spTree>
    <p:extLst>
      <p:ext uri="{BB962C8B-B14F-4D97-AF65-F5344CB8AC3E}">
        <p14:creationId xmlns:p14="http://schemas.microsoft.com/office/powerpoint/2010/main" val="332656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4041050" y="2015825"/>
            <a:ext cx="8019146" cy="4281474"/>
          </a:xfrm>
          <a:prstGeom prst="rect">
            <a:avLst/>
          </a:prstGeom>
        </p:spPr>
      </p:pic>
      <p:sp>
        <p:nvSpPr>
          <p:cNvPr id="14" name="Cerrar llave 13"/>
          <p:cNvSpPr/>
          <p:nvPr/>
        </p:nvSpPr>
        <p:spPr>
          <a:xfrm rot="5400000">
            <a:off x="1556024" y="1690104"/>
            <a:ext cx="338327" cy="2363568"/>
          </a:xfrm>
          <a:prstGeom prst="rightBrace">
            <a:avLst>
              <a:gd name="adj1" fmla="val 66633"/>
              <a:gd name="adj2" fmla="val 50853"/>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CuadroTexto 16"/>
          <p:cNvSpPr txBox="1"/>
          <p:nvPr/>
        </p:nvSpPr>
        <p:spPr>
          <a:xfrm>
            <a:off x="53032" y="3162986"/>
            <a:ext cx="3222432" cy="3139321"/>
          </a:xfrm>
          <a:prstGeom prst="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marL="285750" indent="-285750">
              <a:spcBef>
                <a:spcPts val="1200"/>
              </a:spcBef>
              <a:buFont typeface="Arial" panose="020B0604020202020204" pitchFamily="34" charset="0"/>
              <a:buChar char="•"/>
            </a:pPr>
            <a:r>
              <a:rPr lang="en-US" sz="1400" dirty="0">
                <a:solidFill>
                  <a:schemeClr val="accent5">
                    <a:lumMod val="75000"/>
                  </a:schemeClr>
                </a:solidFill>
              </a:rPr>
              <a:t>250 chambers to be refurbished with new electronics:</a:t>
            </a:r>
          </a:p>
          <a:p>
            <a:pPr marL="742950" lvl="1" indent="-285750">
              <a:spcBef>
                <a:spcPts val="600"/>
              </a:spcBef>
              <a:buFont typeface="Arial" panose="020B0604020202020204" pitchFamily="34" charset="0"/>
              <a:buChar char="•"/>
            </a:pPr>
            <a:r>
              <a:rPr lang="en-US" sz="1400" dirty="0">
                <a:solidFill>
                  <a:schemeClr val="accent5">
                    <a:lumMod val="75000"/>
                  </a:schemeClr>
                </a:solidFill>
              </a:rPr>
              <a:t>Time digitization of the 172200 channels</a:t>
            </a:r>
          </a:p>
          <a:p>
            <a:pPr marL="742950" lvl="1" indent="-285750">
              <a:spcBef>
                <a:spcPts val="600"/>
              </a:spcBef>
              <a:buFont typeface="Arial" panose="020B0604020202020204" pitchFamily="34" charset="0"/>
              <a:buChar char="•"/>
            </a:pPr>
            <a:r>
              <a:rPr lang="en-US" sz="1400" dirty="0">
                <a:solidFill>
                  <a:schemeClr val="accent5">
                    <a:lumMod val="75000"/>
                  </a:schemeClr>
                </a:solidFill>
              </a:rPr>
              <a:t>Chamber interfaces, pressure ADCs, alignment forks, RPC interfaces, </a:t>
            </a:r>
            <a:r>
              <a:rPr lang="en-US" sz="1400" dirty="0" err="1">
                <a:solidFill>
                  <a:schemeClr val="accent5">
                    <a:lumMod val="75000"/>
                  </a:schemeClr>
                </a:solidFill>
              </a:rPr>
              <a:t>etc</a:t>
            </a:r>
            <a:endParaRPr lang="en-US" sz="1400" dirty="0">
              <a:solidFill>
                <a:schemeClr val="accent5">
                  <a:lumMod val="75000"/>
                </a:schemeClr>
              </a:solidFill>
            </a:endParaRPr>
          </a:p>
          <a:p>
            <a:pPr marL="285750" indent="-285750">
              <a:spcBef>
                <a:spcPts val="1200"/>
              </a:spcBef>
              <a:buFont typeface="Arial" panose="020B0604020202020204" pitchFamily="34" charset="0"/>
              <a:buChar char="•"/>
            </a:pPr>
            <a:r>
              <a:rPr lang="en-US" sz="1400" dirty="0">
                <a:solidFill>
                  <a:schemeClr val="accent5">
                    <a:lumMod val="75000"/>
                  </a:schemeClr>
                </a:solidFill>
              </a:rPr>
              <a:t>830 boards embedded in the 250 </a:t>
            </a:r>
            <a:r>
              <a:rPr lang="en-US" sz="1400" dirty="0" err="1">
                <a:solidFill>
                  <a:schemeClr val="accent5">
                    <a:lumMod val="75000"/>
                  </a:schemeClr>
                </a:solidFill>
              </a:rPr>
              <a:t>Minicrates</a:t>
            </a:r>
            <a:r>
              <a:rPr lang="en-US" sz="1400" dirty="0">
                <a:solidFill>
                  <a:schemeClr val="accent5">
                    <a:lumMod val="75000"/>
                  </a:schemeClr>
                </a:solidFill>
              </a:rPr>
              <a:t> structures</a:t>
            </a:r>
          </a:p>
          <a:p>
            <a:pPr marL="285750" indent="-285750">
              <a:spcBef>
                <a:spcPts val="1200"/>
              </a:spcBef>
              <a:buFont typeface="Arial" panose="020B0604020202020204" pitchFamily="34" charset="0"/>
              <a:buChar char="•"/>
            </a:pPr>
            <a:r>
              <a:rPr lang="en-US" sz="1400" dirty="0">
                <a:solidFill>
                  <a:schemeClr val="accent5">
                    <a:lumMod val="75000"/>
                  </a:schemeClr>
                </a:solidFill>
              </a:rPr>
              <a:t>Full refurbishment of backend electronics allows reaching ultimate detector performance in the trigger</a:t>
            </a:r>
          </a:p>
        </p:txBody>
      </p:sp>
      <p:sp>
        <p:nvSpPr>
          <p:cNvPr id="15" name="CuadroTexto 14"/>
          <p:cNvSpPr txBox="1"/>
          <p:nvPr/>
        </p:nvSpPr>
        <p:spPr>
          <a:xfrm>
            <a:off x="3474011" y="906829"/>
            <a:ext cx="7590541"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C00000"/>
                </a:solidFill>
              </a:rPr>
              <a:t>Drift tube chambers </a:t>
            </a:r>
            <a:r>
              <a:rPr lang="en-US" sz="1600" dirty="0">
                <a:solidFill>
                  <a:srgbClr val="C00000"/>
                </a:solidFill>
              </a:rPr>
              <a:t>will not be replaced</a:t>
            </a:r>
            <a:r>
              <a:rPr lang="en-US" sz="1600" dirty="0">
                <a:solidFill>
                  <a:schemeClr val="accent5">
                    <a:lumMod val="75000"/>
                  </a:schemeClr>
                </a:solidFill>
              </a:rPr>
              <a:t>. </a:t>
            </a:r>
            <a:r>
              <a:rPr lang="en-US" sz="1600" b="1" dirty="0">
                <a:solidFill>
                  <a:schemeClr val="accent5">
                    <a:lumMod val="75000"/>
                  </a:schemeClr>
                </a:solidFill>
              </a:rPr>
              <a:t>Longevity</a:t>
            </a:r>
            <a:r>
              <a:rPr lang="en-US" sz="1600" dirty="0">
                <a:solidFill>
                  <a:schemeClr val="accent5">
                    <a:lumMod val="75000"/>
                  </a:schemeClr>
                </a:solidFill>
              </a:rPr>
              <a:t>: several years of radiation campaigns at GIF++ (Gamma Irradiation Facility) to validate its performance under HL-LHC. Efficiency loss should be acceptable</a:t>
            </a:r>
          </a:p>
          <a:p>
            <a:pPr marL="285750" indent="-285750">
              <a:buFont typeface="Arial" panose="020B0604020202020204" pitchFamily="34" charset="0"/>
              <a:buChar char="•"/>
            </a:pPr>
            <a:r>
              <a:rPr lang="en-US" sz="1600" b="1" dirty="0">
                <a:solidFill>
                  <a:srgbClr val="C00000"/>
                </a:solidFill>
              </a:rPr>
              <a:t>Full electronics </a:t>
            </a:r>
            <a:r>
              <a:rPr lang="en-US" sz="1600" dirty="0">
                <a:solidFill>
                  <a:schemeClr val="accent5">
                    <a:lumMod val="75000"/>
                  </a:schemeClr>
                </a:solidFill>
              </a:rPr>
              <a:t>needs to be replaced to stand: L1A rate, occupancy, radiation</a:t>
            </a:r>
          </a:p>
          <a:p>
            <a:pPr marL="285750" indent="-285750">
              <a:buFont typeface="Arial" panose="020B0604020202020204" pitchFamily="34" charset="0"/>
              <a:buChar char="•"/>
            </a:pPr>
            <a:r>
              <a:rPr lang="en-US" sz="1600" dirty="0">
                <a:solidFill>
                  <a:schemeClr val="accent5">
                    <a:lumMod val="75000"/>
                  </a:schemeClr>
                </a:solidFill>
              </a:rPr>
              <a:t>Architectural change  </a:t>
            </a:r>
            <a:r>
              <a:rPr lang="en-US" sz="1600" dirty="0">
                <a:solidFill>
                  <a:schemeClr val="accent5">
                    <a:lumMod val="75000"/>
                  </a:schemeClr>
                </a:solidFill>
                <a:sym typeface="Wingdings" panose="05000000000000000000" pitchFamily="2" charset="2"/>
              </a:rPr>
              <a:t></a:t>
            </a:r>
            <a:r>
              <a:rPr lang="en-US" sz="1600" dirty="0">
                <a:solidFill>
                  <a:schemeClr val="accent5">
                    <a:lumMod val="75000"/>
                  </a:schemeClr>
                </a:solidFill>
              </a:rPr>
              <a:t>  to </a:t>
            </a:r>
            <a:r>
              <a:rPr lang="en-US" sz="1600" b="1" dirty="0">
                <a:solidFill>
                  <a:schemeClr val="accent5">
                    <a:lumMod val="75000"/>
                  </a:schemeClr>
                </a:solidFill>
              </a:rPr>
              <a:t>a full </a:t>
            </a:r>
            <a:r>
              <a:rPr lang="en-US" sz="1600" b="1" dirty="0">
                <a:solidFill>
                  <a:srgbClr val="C00000"/>
                </a:solidFill>
              </a:rPr>
              <a:t>streaming of detector information</a:t>
            </a:r>
          </a:p>
        </p:txBody>
      </p:sp>
      <p:sp>
        <p:nvSpPr>
          <p:cNvPr id="32" name="CuadroTexto 31"/>
          <p:cNvSpPr txBox="1"/>
          <p:nvPr/>
        </p:nvSpPr>
        <p:spPr>
          <a:xfrm>
            <a:off x="3230580" y="4643763"/>
            <a:ext cx="2821542" cy="830997"/>
          </a:xfrm>
          <a:prstGeom prst="rect">
            <a:avLst/>
          </a:prstGeom>
          <a:noFill/>
        </p:spPr>
        <p:txBody>
          <a:bodyPr wrap="none" rtlCol="0">
            <a:spAutoFit/>
          </a:bodyPr>
          <a:lstStyle/>
          <a:p>
            <a:pPr algn="r"/>
            <a:r>
              <a:rPr lang="en-US" sz="1600" b="1" dirty="0">
                <a:solidFill>
                  <a:srgbClr val="C00000"/>
                </a:solidFill>
              </a:rPr>
              <a:t>-Electronics (theta view)</a:t>
            </a:r>
          </a:p>
          <a:p>
            <a:pPr algn="r"/>
            <a:r>
              <a:rPr lang="en-US" sz="1600" b="1" dirty="0">
                <a:solidFill>
                  <a:srgbClr val="C00000"/>
                </a:solidFill>
              </a:rPr>
              <a:t>-Mechanics and cabling</a:t>
            </a:r>
          </a:p>
          <a:p>
            <a:pPr algn="r"/>
            <a:r>
              <a:rPr lang="en-US" sz="1600" b="1" dirty="0">
                <a:solidFill>
                  <a:srgbClr val="C00000"/>
                </a:solidFill>
              </a:rPr>
              <a:t>-Backend and trigger algorithm</a:t>
            </a:r>
          </a:p>
        </p:txBody>
      </p:sp>
      <p:pic>
        <p:nvPicPr>
          <p:cNvPr id="16" name="Imagen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73697" y="6394920"/>
            <a:ext cx="315602" cy="429247"/>
          </a:xfrm>
          <a:prstGeom prst="rect">
            <a:avLst/>
          </a:prstGeom>
        </p:spPr>
      </p:pic>
      <p:pic>
        <p:nvPicPr>
          <p:cNvPr id="23" name="Imagen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4545" y="6425167"/>
            <a:ext cx="1778540" cy="460217"/>
          </a:xfrm>
          <a:prstGeom prst="rect">
            <a:avLst/>
          </a:prstGeom>
        </p:spPr>
      </p:pic>
      <p:pic>
        <p:nvPicPr>
          <p:cNvPr id="24" name="Imagen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26998" y="6369084"/>
            <a:ext cx="867615" cy="488033"/>
          </a:xfrm>
          <a:prstGeom prst="rect">
            <a:avLst/>
          </a:prstGeom>
        </p:spPr>
      </p:pic>
      <p:pic>
        <p:nvPicPr>
          <p:cNvPr id="4" name="Imagen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81165" y="4813082"/>
            <a:ext cx="1253556" cy="636727"/>
          </a:xfrm>
          <a:prstGeom prst="rect">
            <a:avLst/>
          </a:prstGeom>
        </p:spPr>
      </p:pic>
      <p:pic>
        <p:nvPicPr>
          <p:cNvPr id="6" name="Imagen 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7421" y="19239"/>
            <a:ext cx="3098042" cy="2668137"/>
          </a:xfrm>
          <a:prstGeom prst="rect">
            <a:avLst/>
          </a:prstGeom>
        </p:spPr>
      </p:pic>
      <p:cxnSp>
        <p:nvCxnSpPr>
          <p:cNvPr id="8" name="Conector recto de flecha 7"/>
          <p:cNvCxnSpPr/>
          <p:nvPr/>
        </p:nvCxnSpPr>
        <p:spPr>
          <a:xfrm>
            <a:off x="2906972" y="1230967"/>
            <a:ext cx="1134078" cy="1165918"/>
          </a:xfrm>
          <a:prstGeom prst="straightConnector1">
            <a:avLst/>
          </a:prstGeom>
          <a:ln w="57150">
            <a:solidFill>
              <a:srgbClr val="FFC000"/>
            </a:solidFill>
            <a:tailEnd type="triangle"/>
          </a:ln>
          <a:effectLst>
            <a:outerShdw blurRad="76200" dist="76200" dir="4560000" sx="113000" sy="113000" algn="tl" rotWithShape="0">
              <a:prstClr val="black">
                <a:alpha val="46000"/>
              </a:prstClr>
            </a:outerShdw>
          </a:effectLst>
        </p:spPr>
        <p:style>
          <a:lnRef idx="1">
            <a:schemeClr val="accent1"/>
          </a:lnRef>
          <a:fillRef idx="0">
            <a:schemeClr val="accent1"/>
          </a:fillRef>
          <a:effectRef idx="0">
            <a:schemeClr val="accent1"/>
          </a:effectRef>
          <a:fontRef idx="minor">
            <a:schemeClr val="tx1"/>
          </a:fontRef>
        </p:style>
      </p:cxnSp>
      <p:sp>
        <p:nvSpPr>
          <p:cNvPr id="33" name="Cerrar llave 32"/>
          <p:cNvSpPr/>
          <p:nvPr/>
        </p:nvSpPr>
        <p:spPr>
          <a:xfrm>
            <a:off x="5963905" y="4679573"/>
            <a:ext cx="183355" cy="742911"/>
          </a:xfrm>
          <a:prstGeom prst="rightBrace">
            <a:avLst>
              <a:gd name="adj1" fmla="val 54925"/>
              <a:gd name="adj2" fmla="val 4863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20" name="Conector recto de flecha 19"/>
          <p:cNvCxnSpPr/>
          <p:nvPr/>
        </p:nvCxnSpPr>
        <p:spPr>
          <a:xfrm flipV="1">
            <a:off x="6960696" y="4333593"/>
            <a:ext cx="2551794" cy="5038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6960696" y="4353670"/>
            <a:ext cx="425728" cy="503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6960696" y="3594720"/>
            <a:ext cx="96544" cy="12627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6265203"/>
            <a:ext cx="2271175" cy="591914"/>
          </a:xfrm>
          <a:prstGeom prst="rect">
            <a:avLst/>
          </a:prstGeom>
        </p:spPr>
      </p:pic>
      <p:sp>
        <p:nvSpPr>
          <p:cNvPr id="11" name="CuadroTexto 10"/>
          <p:cNvSpPr txBox="1"/>
          <p:nvPr/>
        </p:nvSpPr>
        <p:spPr>
          <a:xfrm>
            <a:off x="5612518" y="6131516"/>
            <a:ext cx="1722203" cy="338554"/>
          </a:xfrm>
          <a:prstGeom prst="rect">
            <a:avLst/>
          </a:prstGeom>
          <a:noFill/>
        </p:spPr>
        <p:txBody>
          <a:bodyPr wrap="none" rtlCol="0">
            <a:spAutoFit/>
          </a:bodyPr>
          <a:lstStyle/>
          <a:p>
            <a:r>
              <a:rPr lang="en-US" sz="1600" dirty="0">
                <a:solidFill>
                  <a:schemeClr val="accent5">
                    <a:lumMod val="75000"/>
                  </a:schemeClr>
                </a:solidFill>
              </a:rPr>
              <a:t>Collaboration with</a:t>
            </a:r>
            <a:endParaRPr lang="en-US" sz="1600" dirty="0"/>
          </a:p>
        </p:txBody>
      </p:sp>
      <p:pic>
        <p:nvPicPr>
          <p:cNvPr id="18" name="Imagen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396504" y="6089710"/>
            <a:ext cx="1256921" cy="734457"/>
          </a:xfrm>
          <a:prstGeom prst="rect">
            <a:avLst/>
          </a:prstGeom>
        </p:spPr>
      </p:pic>
      <p:pic>
        <p:nvPicPr>
          <p:cNvPr id="26" name="Imagen 2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70068" y="5790489"/>
            <a:ext cx="1485049" cy="1094895"/>
          </a:xfrm>
          <a:prstGeom prst="rect">
            <a:avLst/>
          </a:prstGeom>
        </p:spPr>
      </p:pic>
      <p:sp>
        <p:nvSpPr>
          <p:cNvPr id="27" name="CuadroTexto 26"/>
          <p:cNvSpPr txBox="1"/>
          <p:nvPr/>
        </p:nvSpPr>
        <p:spPr>
          <a:xfrm>
            <a:off x="6792617" y="2224712"/>
            <a:ext cx="1084208" cy="307777"/>
          </a:xfrm>
          <a:prstGeom prst="rect">
            <a:avLst/>
          </a:prstGeom>
          <a:solidFill>
            <a:schemeClr val="bg1"/>
          </a:solidFill>
        </p:spPr>
        <p:txBody>
          <a:bodyPr wrap="none" rtlCol="0">
            <a:spAutoFit/>
          </a:bodyPr>
          <a:lstStyle/>
          <a:p>
            <a:r>
              <a:rPr lang="en-US" sz="1400" dirty="0">
                <a:solidFill>
                  <a:srgbClr val="0070C0"/>
                </a:solidFill>
              </a:rPr>
              <a:t>MINICRATES</a:t>
            </a:r>
          </a:p>
        </p:txBody>
      </p:sp>
      <p:sp>
        <p:nvSpPr>
          <p:cNvPr id="9" name="Título 8">
            <a:extLst>
              <a:ext uri="{FF2B5EF4-FFF2-40B4-BE49-F238E27FC236}">
                <a16:creationId xmlns:a16="http://schemas.microsoft.com/office/drawing/2014/main" id="{FE9ECB20-C98A-49B1-8DAC-27DA1B93BDF7}"/>
              </a:ext>
            </a:extLst>
          </p:cNvPr>
          <p:cNvSpPr>
            <a:spLocks noGrp="1"/>
          </p:cNvSpPr>
          <p:nvPr>
            <p:ph type="title"/>
          </p:nvPr>
        </p:nvSpPr>
        <p:spPr>
          <a:xfrm>
            <a:off x="3207854" y="187657"/>
            <a:ext cx="5370679" cy="649055"/>
          </a:xfrm>
        </p:spPr>
        <p:txBody>
          <a:bodyPr/>
          <a:lstStyle/>
          <a:p>
            <a:r>
              <a:rPr lang="es-ES" dirty="0"/>
              <a:t>CMS Muon </a:t>
            </a:r>
            <a:r>
              <a:rPr lang="es-ES" dirty="0" err="1"/>
              <a:t>Drift</a:t>
            </a:r>
            <a:r>
              <a:rPr lang="es-ES" dirty="0"/>
              <a:t> </a:t>
            </a:r>
            <a:r>
              <a:rPr lang="es-ES" dirty="0" err="1"/>
              <a:t>Tube</a:t>
            </a:r>
            <a:r>
              <a:rPr lang="es-ES" dirty="0"/>
              <a:t> </a:t>
            </a:r>
            <a:r>
              <a:rPr lang="es-ES" dirty="0" err="1"/>
              <a:t>Upgrade</a:t>
            </a:r>
            <a:endParaRPr lang="es-ES" dirty="0"/>
          </a:p>
        </p:txBody>
      </p:sp>
      <p:pic>
        <p:nvPicPr>
          <p:cNvPr id="25" name="Imagen 24">
            <a:extLst>
              <a:ext uri="{FF2B5EF4-FFF2-40B4-BE49-F238E27FC236}">
                <a16:creationId xmlns:a16="http://schemas.microsoft.com/office/drawing/2014/main" id="{3E448AB3-3302-4B60-95BD-C6D7474F15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15584" y="912603"/>
            <a:ext cx="1253556" cy="636727"/>
          </a:xfrm>
          <a:prstGeom prst="rect">
            <a:avLst/>
          </a:prstGeom>
        </p:spPr>
      </p:pic>
    </p:spTree>
    <p:extLst>
      <p:ext uri="{BB962C8B-B14F-4D97-AF65-F5344CB8AC3E}">
        <p14:creationId xmlns:p14="http://schemas.microsoft.com/office/powerpoint/2010/main" val="39638930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CE47519-384E-4D07-BC91-A7D2D5D406CB}"/>
              </a:ext>
            </a:extLst>
          </p:cNvPr>
          <p:cNvSpPr>
            <a:spLocks noGrp="1"/>
          </p:cNvSpPr>
          <p:nvPr>
            <p:ph type="title"/>
          </p:nvPr>
        </p:nvSpPr>
        <p:spPr>
          <a:xfrm>
            <a:off x="174080" y="129832"/>
            <a:ext cx="10515600" cy="649055"/>
          </a:xfrm>
        </p:spPr>
        <p:txBody>
          <a:bodyPr/>
          <a:lstStyle/>
          <a:p>
            <a:r>
              <a:rPr lang="en-GB" dirty="0"/>
              <a:t>Challenge III: Technology Reliability </a:t>
            </a:r>
            <a:br>
              <a:rPr lang="en-GB" dirty="0"/>
            </a:br>
            <a:r>
              <a:rPr lang="en-GB" dirty="0"/>
              <a:t>after Irradiation</a:t>
            </a:r>
            <a:endParaRPr lang="es-ES" dirty="0"/>
          </a:p>
        </p:txBody>
      </p:sp>
      <p:sp>
        <p:nvSpPr>
          <p:cNvPr id="2" name="Marcador de número de diapositiva 1"/>
          <p:cNvSpPr>
            <a:spLocks noGrp="1"/>
          </p:cNvSpPr>
          <p:nvPr>
            <p:ph type="sldNum" sz="quarter" idx="4294967295"/>
          </p:nvPr>
        </p:nvSpPr>
        <p:spPr>
          <a:xfrm>
            <a:off x="11423650" y="6446838"/>
            <a:ext cx="768350" cy="358775"/>
          </a:xfrm>
          <a:prstGeom prst="rect">
            <a:avLst/>
          </a:prstGeom>
        </p:spPr>
        <p:txBody>
          <a:bodyPr/>
          <a:lstStyle/>
          <a:p>
            <a:fld id="{1374764A-6B52-4A73-9FBE-0C91B1B4C639}" type="slidenum">
              <a:rPr lang="en-GB" smtClean="0"/>
              <a:pPr/>
              <a:t>90</a:t>
            </a:fld>
            <a:endParaRPr lang="en-GB" dirty="0"/>
          </a:p>
        </p:txBody>
      </p:sp>
      <p:graphicFrame>
        <p:nvGraphicFramePr>
          <p:cNvPr id="37" name="Table 7">
            <a:extLst>
              <a:ext uri="{FF2B5EF4-FFF2-40B4-BE49-F238E27FC236}">
                <a16:creationId xmlns:a16="http://schemas.microsoft.com/office/drawing/2014/main" id="{4996D225-2939-B422-C7A7-4BFB66CD4F62}"/>
              </a:ext>
            </a:extLst>
          </p:cNvPr>
          <p:cNvGraphicFramePr>
            <a:graphicFrameLocks noGrp="1"/>
          </p:cNvGraphicFramePr>
          <p:nvPr/>
        </p:nvGraphicFramePr>
        <p:xfrm>
          <a:off x="1833078" y="2598631"/>
          <a:ext cx="4470417" cy="1660737"/>
        </p:xfrm>
        <a:graphic>
          <a:graphicData uri="http://schemas.openxmlformats.org/drawingml/2006/table">
            <a:tbl>
              <a:tblPr/>
              <a:tblGrid>
                <a:gridCol w="1567318">
                  <a:extLst>
                    <a:ext uri="{9D8B030D-6E8A-4147-A177-3AD203B41FA5}">
                      <a16:colId xmlns:a16="http://schemas.microsoft.com/office/drawing/2014/main" val="284785371"/>
                    </a:ext>
                  </a:extLst>
                </a:gridCol>
                <a:gridCol w="2903099">
                  <a:extLst>
                    <a:ext uri="{9D8B030D-6E8A-4147-A177-3AD203B41FA5}">
                      <a16:colId xmlns:a16="http://schemas.microsoft.com/office/drawing/2014/main" val="1294435211"/>
                    </a:ext>
                  </a:extLst>
                </a:gridCol>
              </a:tblGrid>
              <a:tr h="317039">
                <a:tc gridSpan="2">
                  <a:txBody>
                    <a:bodyPr/>
                    <a:lstStyle/>
                    <a:p>
                      <a:pPr algn="ctr" rtl="0" fontAlgn="ctr"/>
                      <a:r>
                        <a:rPr lang="en-IE" sz="1600" b="1" i="0" u="none" strike="noStrike" dirty="0">
                          <a:solidFill>
                            <a:schemeClr val="bg1"/>
                          </a:solidFill>
                          <a:effectLst/>
                          <a:latin typeface="Arial" panose="020B0604020202020204" pitchFamily="34" charset="0"/>
                        </a:rPr>
                        <a:t>Irradiated (1e15 </a:t>
                      </a:r>
                      <a:r>
                        <a:rPr lang="en-IE" sz="1600" b="1" i="0" u="none" strike="noStrike" dirty="0" err="1">
                          <a:solidFill>
                            <a:schemeClr val="bg1"/>
                          </a:solidFill>
                          <a:effectLst/>
                          <a:latin typeface="Arial" panose="020B0604020202020204" pitchFamily="34" charset="0"/>
                        </a:rPr>
                        <a:t>n</a:t>
                      </a:r>
                      <a:r>
                        <a:rPr lang="en-IE" sz="1600" b="1" i="0" u="none" strike="noStrike" baseline="-25000" dirty="0" err="1">
                          <a:solidFill>
                            <a:schemeClr val="bg1"/>
                          </a:solidFill>
                          <a:effectLst/>
                          <a:latin typeface="Arial" panose="020B0604020202020204" pitchFamily="34" charset="0"/>
                        </a:rPr>
                        <a:t>eq</a:t>
                      </a:r>
                      <a:r>
                        <a:rPr lang="en-IE" sz="1600" b="1" i="0" u="none" strike="noStrike" dirty="0">
                          <a:solidFill>
                            <a:schemeClr val="bg1"/>
                          </a:solidFill>
                          <a:effectLst/>
                          <a:latin typeface="Arial" panose="020B0604020202020204" pitchFamily="34" charset="0"/>
                        </a:rPr>
                        <a:t>/cm</a:t>
                      </a:r>
                      <a:r>
                        <a:rPr lang="en-IE" sz="1600" b="1" i="0" u="none" strike="noStrike" baseline="30000" dirty="0">
                          <a:solidFill>
                            <a:schemeClr val="bg1"/>
                          </a:solidFill>
                          <a:effectLst/>
                          <a:latin typeface="Arial" panose="020B0604020202020204" pitchFamily="34" charset="0"/>
                        </a:rPr>
                        <a:t>2</a:t>
                      </a:r>
                      <a:r>
                        <a:rPr lang="en-IE" sz="1600" b="1" i="0" u="none" strike="noStrike" dirty="0">
                          <a:solidFill>
                            <a:schemeClr val="bg1"/>
                          </a:solidFill>
                          <a:effectLst/>
                          <a:latin typeface="Arial" panose="020B0604020202020204" pitchFamily="34" charset="0"/>
                        </a:rPr>
                        <a:t>) @</a:t>
                      </a:r>
                      <a:r>
                        <a:rPr lang="en-IE" sz="1600" b="1" i="0" u="none" strike="noStrike" baseline="0" dirty="0">
                          <a:solidFill>
                            <a:schemeClr val="bg1"/>
                          </a:solidFill>
                          <a:effectLst/>
                          <a:latin typeface="Arial" panose="020B0604020202020204" pitchFamily="34" charset="0"/>
                        </a:rPr>
                        <a:t> -25ºC</a:t>
                      </a:r>
                      <a:endParaRPr lang="en-IE" sz="1600" b="1" i="0" u="none" strike="noStrike" dirty="0">
                        <a:solidFill>
                          <a:schemeClr val="bg1"/>
                        </a:solidFill>
                        <a:effectLst/>
                        <a:latin typeface="Arial" panose="020B0604020202020204" pitchFamily="34" charset="0"/>
                      </a:endParaRPr>
                    </a:p>
                  </a:txBody>
                  <a:tcPr marL="8552" marR="8552" marT="8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n-IE"/>
                    </a:p>
                  </a:txBody>
                  <a:tcPr/>
                </a:tc>
                <a:extLst>
                  <a:ext uri="{0D108BD9-81ED-4DB2-BD59-A6C34878D82A}">
                    <a16:rowId xmlns:a16="http://schemas.microsoft.com/office/drawing/2014/main" val="3282910772"/>
                  </a:ext>
                </a:extLst>
              </a:tr>
              <a:tr h="213005">
                <a:tc>
                  <a:txBody>
                    <a:bodyPr/>
                    <a:lstStyle/>
                    <a:p>
                      <a:pPr algn="ctr" rtl="0" fontAlgn="ctr"/>
                      <a:r>
                        <a:rPr lang="en-IE" sz="1600" b="1" i="0" u="none" strike="noStrike" dirty="0" err="1">
                          <a:solidFill>
                            <a:srgbClr val="000000"/>
                          </a:solidFill>
                          <a:effectLst/>
                          <a:latin typeface="Arial" panose="020B0604020202020204" pitchFamily="34" charset="0"/>
                        </a:rPr>
                        <a:t>V</a:t>
                      </a:r>
                      <a:r>
                        <a:rPr lang="en-IE" sz="1600" b="1" i="0" u="none" strike="noStrike" baseline="-25000" dirty="0" err="1">
                          <a:solidFill>
                            <a:srgbClr val="000000"/>
                          </a:solidFill>
                          <a:effectLst/>
                          <a:latin typeface="Arial" panose="020B0604020202020204" pitchFamily="34" charset="0"/>
                        </a:rPr>
                        <a:t>opMAX</a:t>
                      </a:r>
                      <a:endParaRPr lang="en-IE" sz="1600" b="1" i="0" u="none" strike="noStrike" dirty="0">
                        <a:solidFill>
                          <a:srgbClr val="000000"/>
                        </a:solidFill>
                        <a:effectLst/>
                        <a:latin typeface="Arial" panose="020B0604020202020204" pitchFamily="34" charset="0"/>
                      </a:endParaRPr>
                    </a:p>
                  </a:txBody>
                  <a:tcPr marL="8552" marR="8552" marT="85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IE" sz="1600" b="1" i="0" u="none" strike="noStrike" baseline="0" dirty="0">
                          <a:solidFill>
                            <a:srgbClr val="000000"/>
                          </a:solidFill>
                          <a:effectLst/>
                          <a:latin typeface="Arial" panose="020B0604020202020204" pitchFamily="34" charset="0"/>
                        </a:rPr>
                        <a:t>≤ 11 </a:t>
                      </a:r>
                      <a:r>
                        <a:rPr lang="en-IE" sz="1600" b="1" i="0" u="none" strike="noStrike" dirty="0">
                          <a:solidFill>
                            <a:srgbClr val="000000"/>
                          </a:solidFill>
                          <a:effectLst/>
                          <a:latin typeface="Arial" panose="020B0604020202020204" pitchFamily="34" charset="0"/>
                        </a:rPr>
                        <a:t>V/µm = 540 V</a:t>
                      </a:r>
                    </a:p>
                  </a:txBody>
                  <a:tcPr marL="8552" marR="8552" marT="85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12589741"/>
                  </a:ext>
                </a:extLst>
              </a:tr>
              <a:tr h="213005">
                <a:tc>
                  <a:txBody>
                    <a:bodyPr/>
                    <a:lstStyle/>
                    <a:p>
                      <a:pPr algn="ctr" rtl="0" fontAlgn="ctr"/>
                      <a:r>
                        <a:rPr lang="en-IE" sz="1600" b="1" i="0" u="none" strike="noStrike" dirty="0" err="1">
                          <a:solidFill>
                            <a:srgbClr val="000000"/>
                          </a:solidFill>
                          <a:effectLst/>
                          <a:latin typeface="Arial" panose="020B0604020202020204" pitchFamily="34" charset="0"/>
                        </a:rPr>
                        <a:t>V</a:t>
                      </a:r>
                      <a:r>
                        <a:rPr lang="en-IE" sz="1600" b="1" i="0" u="none" strike="noStrike" baseline="-25000" dirty="0" err="1">
                          <a:solidFill>
                            <a:srgbClr val="000000"/>
                          </a:solidFill>
                          <a:effectLst/>
                          <a:latin typeface="Arial" panose="020B0604020202020204" pitchFamily="34" charset="0"/>
                        </a:rPr>
                        <a:t>op</a:t>
                      </a:r>
                      <a:r>
                        <a:rPr lang="en-IE" sz="1600" b="1" i="0" u="none" strike="noStrike" baseline="-25000" dirty="0">
                          <a:solidFill>
                            <a:srgbClr val="000000"/>
                          </a:solidFill>
                          <a:effectLst/>
                          <a:latin typeface="Arial" panose="020B0604020202020204" pitchFamily="34" charset="0"/>
                        </a:rPr>
                        <a:t> </a:t>
                      </a:r>
                      <a:r>
                        <a:rPr lang="en-IE" sz="1600" b="1" i="0" u="none" strike="noStrike" baseline="0" dirty="0">
                          <a:solidFill>
                            <a:srgbClr val="000000"/>
                          </a:solidFill>
                          <a:effectLst/>
                          <a:latin typeface="Arial" panose="020B0604020202020204" pitchFamily="34" charset="0"/>
                        </a:rPr>
                        <a:t>(CC = 8 </a:t>
                      </a:r>
                      <a:r>
                        <a:rPr lang="en-IE" sz="1600" b="1" i="0" u="none" strike="noStrike" baseline="0" dirty="0" err="1">
                          <a:solidFill>
                            <a:srgbClr val="000000"/>
                          </a:solidFill>
                          <a:effectLst/>
                          <a:latin typeface="Arial" panose="020B0604020202020204" pitchFamily="34" charset="0"/>
                        </a:rPr>
                        <a:t>fC</a:t>
                      </a:r>
                      <a:r>
                        <a:rPr lang="en-IE" sz="1600" b="1" i="0" u="none" strike="noStrike" baseline="0" dirty="0">
                          <a:solidFill>
                            <a:srgbClr val="000000"/>
                          </a:solidFill>
                          <a:effectLst/>
                          <a:latin typeface="Arial" panose="020B0604020202020204" pitchFamily="34" charset="0"/>
                        </a:rPr>
                        <a:t>)</a:t>
                      </a:r>
                      <a:endParaRPr lang="en-IE" sz="1600" b="1" i="0" u="none" strike="noStrike" dirty="0">
                        <a:solidFill>
                          <a:srgbClr val="000000"/>
                        </a:solidFill>
                        <a:effectLst/>
                        <a:latin typeface="Arial" panose="020B0604020202020204" pitchFamily="34" charset="0"/>
                      </a:endParaRPr>
                    </a:p>
                  </a:txBody>
                  <a:tcPr marL="8552" marR="8552" marT="85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E" sz="1600" b="1" i="0" u="none" strike="noStrike" dirty="0">
                          <a:solidFill>
                            <a:srgbClr val="000000"/>
                          </a:solidFill>
                          <a:effectLst/>
                          <a:latin typeface="Arial" panose="020B0604020202020204" pitchFamily="34" charset="0"/>
                        </a:rPr>
                        <a:t>  540 V (</a:t>
                      </a:r>
                      <a:r>
                        <a:rPr lang="en-IE" sz="1600" b="1" i="0" u="none" strike="noStrike" dirty="0" err="1">
                          <a:solidFill>
                            <a:srgbClr val="000000"/>
                          </a:solidFill>
                          <a:effectLst/>
                          <a:latin typeface="Arial" panose="020B0604020202020204" pitchFamily="34" charset="0"/>
                        </a:rPr>
                        <a:t>V</a:t>
                      </a:r>
                      <a:r>
                        <a:rPr lang="en-IE" sz="1600" b="1" i="0" u="none" strike="noStrike" baseline="-25000" dirty="0" err="1">
                          <a:solidFill>
                            <a:srgbClr val="000000"/>
                          </a:solidFill>
                          <a:effectLst/>
                          <a:latin typeface="Arial" panose="020B0604020202020204" pitchFamily="34" charset="0"/>
                        </a:rPr>
                        <a:t>op</a:t>
                      </a:r>
                      <a:r>
                        <a:rPr lang="en-IE" sz="1600" b="1" i="0" u="none" strike="noStrike" baseline="0" dirty="0">
                          <a:solidFill>
                            <a:srgbClr val="000000"/>
                          </a:solidFill>
                          <a:effectLst/>
                          <a:latin typeface="Arial" panose="020B0604020202020204" pitchFamily="34" charset="0"/>
                        </a:rPr>
                        <a:t> =</a:t>
                      </a:r>
                      <a:r>
                        <a:rPr lang="en-IE" sz="1600" b="1" i="0" u="none" strike="noStrike" dirty="0">
                          <a:solidFill>
                            <a:srgbClr val="000000"/>
                          </a:solidFill>
                          <a:effectLst/>
                          <a:latin typeface="Arial" panose="020B0604020202020204" pitchFamily="34" charset="0"/>
                        </a:rPr>
                        <a:t> </a:t>
                      </a:r>
                      <a:r>
                        <a:rPr lang="en-IE" sz="1600" b="1" i="0" u="none" strike="noStrike" dirty="0" err="1">
                          <a:solidFill>
                            <a:srgbClr val="000000"/>
                          </a:solidFill>
                          <a:effectLst/>
                          <a:latin typeface="Arial" panose="020B0604020202020204" pitchFamily="34" charset="0"/>
                        </a:rPr>
                        <a:t>V</a:t>
                      </a:r>
                      <a:r>
                        <a:rPr lang="en-IE" sz="1600" b="1" i="0" u="none" strike="noStrike" baseline="-25000" dirty="0" err="1">
                          <a:solidFill>
                            <a:srgbClr val="000000"/>
                          </a:solidFill>
                          <a:effectLst/>
                          <a:latin typeface="Arial" panose="020B0604020202020204" pitchFamily="34" charset="0"/>
                        </a:rPr>
                        <a:t>opMAX</a:t>
                      </a:r>
                      <a:r>
                        <a:rPr lang="en-IE" sz="1600" b="1" i="0" u="none" strike="noStrike" dirty="0">
                          <a:solidFill>
                            <a:srgbClr val="000000"/>
                          </a:solidFill>
                          <a:effectLst/>
                          <a:latin typeface="Arial" panose="020B0604020202020204" pitchFamily="34" charset="0"/>
                        </a:rPr>
                        <a:t>)</a:t>
                      </a:r>
                    </a:p>
                  </a:txBody>
                  <a:tcPr marL="8552" marR="8552" marT="85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75786653"/>
                  </a:ext>
                </a:extLst>
              </a:tr>
              <a:tr h="213005">
                <a:tc>
                  <a:txBody>
                    <a:bodyPr/>
                    <a:lstStyle/>
                    <a:p>
                      <a:pPr algn="ctr" rtl="0" fontAlgn="ctr"/>
                      <a:r>
                        <a:rPr lang="en-IE" sz="1600" b="1" i="0" u="none" strike="noStrike" dirty="0" err="1">
                          <a:solidFill>
                            <a:srgbClr val="000000"/>
                          </a:solidFill>
                          <a:effectLst/>
                          <a:latin typeface="Arial" panose="020B0604020202020204" pitchFamily="34" charset="0"/>
                        </a:rPr>
                        <a:t>I</a:t>
                      </a:r>
                      <a:r>
                        <a:rPr lang="en-IE" sz="1600" b="1" i="0" u="none" strike="noStrike" baseline="-25000" dirty="0" err="1">
                          <a:solidFill>
                            <a:srgbClr val="000000"/>
                          </a:solidFill>
                          <a:effectLst/>
                          <a:latin typeface="Arial" panose="020B0604020202020204" pitchFamily="34" charset="0"/>
                        </a:rPr>
                        <a:t>leak</a:t>
                      </a:r>
                      <a:endParaRPr lang="en-IE" sz="1600" b="1" i="0" u="none" strike="noStrike" dirty="0">
                        <a:solidFill>
                          <a:srgbClr val="000000"/>
                        </a:solidFill>
                        <a:effectLst/>
                        <a:latin typeface="Arial" panose="020B0604020202020204" pitchFamily="34" charset="0"/>
                      </a:endParaRPr>
                    </a:p>
                  </a:txBody>
                  <a:tcPr marL="8552" marR="8552" marT="85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E" sz="1600" b="1" i="0" u="none" strike="noStrike" dirty="0">
                          <a:solidFill>
                            <a:srgbClr val="000000"/>
                          </a:solidFill>
                          <a:effectLst/>
                          <a:latin typeface="Arial" panose="020B0604020202020204" pitchFamily="34" charset="0"/>
                        </a:rPr>
                        <a:t>  &lt; 1 µA</a:t>
                      </a:r>
                      <a:r>
                        <a:rPr lang="en-IE" sz="1600" b="1" i="0" u="none" strike="noStrike" baseline="0" dirty="0">
                          <a:solidFill>
                            <a:srgbClr val="000000"/>
                          </a:solidFill>
                          <a:effectLst/>
                          <a:latin typeface="Arial" panose="020B0604020202020204" pitchFamily="34" charset="0"/>
                        </a:rPr>
                        <a:t> / single pad</a:t>
                      </a:r>
                      <a:endParaRPr lang="en-IE" sz="1600" b="1" i="0" u="none" strike="noStrike" dirty="0">
                        <a:solidFill>
                          <a:srgbClr val="000000"/>
                        </a:solidFill>
                        <a:effectLst/>
                        <a:latin typeface="Arial" panose="020B0604020202020204" pitchFamily="34" charset="0"/>
                      </a:endParaRPr>
                    </a:p>
                  </a:txBody>
                  <a:tcPr marL="8552" marR="8552" marT="85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44633585"/>
                  </a:ext>
                </a:extLst>
              </a:tr>
              <a:tr h="293261">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 sz="1600" b="1" i="0" u="none" strike="noStrike" dirty="0">
                          <a:solidFill>
                            <a:srgbClr val="000000"/>
                          </a:solidFill>
                          <a:effectLst/>
                          <a:latin typeface="Arial" panose="020B0604020202020204" pitchFamily="34" charset="0"/>
                        </a:rPr>
                        <a:t>CC (</a:t>
                      </a:r>
                      <a:r>
                        <a:rPr lang="en-IE" sz="1600" b="1" i="0" u="none" strike="noStrike" dirty="0" err="1">
                          <a:solidFill>
                            <a:srgbClr val="000000"/>
                          </a:solidFill>
                          <a:effectLst/>
                          <a:latin typeface="Arial" panose="020B0604020202020204" pitchFamily="34" charset="0"/>
                        </a:rPr>
                        <a:t>V</a:t>
                      </a:r>
                      <a:r>
                        <a:rPr lang="en-IE" sz="1600" b="1" i="0" u="none" strike="noStrike" baseline="-25000" dirty="0" err="1">
                          <a:solidFill>
                            <a:srgbClr val="000000"/>
                          </a:solidFill>
                          <a:effectLst/>
                          <a:latin typeface="Arial" panose="020B0604020202020204" pitchFamily="34" charset="0"/>
                        </a:rPr>
                        <a:t>opMAX</a:t>
                      </a:r>
                      <a:r>
                        <a:rPr lang="es-ES" sz="1600" b="1" i="0" u="none" strike="noStrike" dirty="0">
                          <a:solidFill>
                            <a:srgbClr val="000000"/>
                          </a:solidFill>
                          <a:effectLst/>
                          <a:latin typeface="Arial" panose="020B0604020202020204" pitchFamily="34" charset="0"/>
                        </a:rPr>
                        <a:t>)</a:t>
                      </a:r>
                      <a:endParaRPr lang="da-DK" sz="1600" b="1" i="0" u="none" strike="noStrike" dirty="0">
                        <a:solidFill>
                          <a:srgbClr val="000000"/>
                        </a:solidFill>
                        <a:effectLst/>
                        <a:latin typeface="Arial" panose="020B0604020202020204" pitchFamily="34" charset="0"/>
                      </a:endParaRPr>
                    </a:p>
                  </a:txBody>
                  <a:tcPr marL="8552" marR="8552" marT="85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E" sz="1600" b="1" i="0" u="none" strike="noStrike" dirty="0">
                          <a:solidFill>
                            <a:srgbClr val="000000"/>
                          </a:solidFill>
                          <a:effectLst/>
                          <a:latin typeface="Arial" panose="020B0604020202020204" pitchFamily="34" charset="0"/>
                        </a:rPr>
                        <a:t>8fC</a:t>
                      </a:r>
                    </a:p>
                  </a:txBody>
                  <a:tcPr marL="8552" marR="8552" marT="85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52372989"/>
                  </a:ext>
                </a:extLst>
              </a:tr>
              <a:tr h="293261">
                <a:tc>
                  <a:txBody>
                    <a:bodyPr/>
                    <a:lstStyle/>
                    <a:p>
                      <a:pPr algn="ctr" rtl="0" fontAlgn="ctr"/>
                      <a:r>
                        <a:rPr lang="da-DK" sz="1600" b="1" i="0" u="none" strike="noStrike" dirty="0">
                          <a:solidFill>
                            <a:srgbClr val="000000"/>
                          </a:solidFill>
                          <a:effectLst/>
                          <a:latin typeface="Arial" panose="020B0604020202020204" pitchFamily="34" charset="0"/>
                        </a:rPr>
                        <a:t>σ </a:t>
                      </a:r>
                      <a:r>
                        <a:rPr lang="ca-ES" sz="1600" b="1" i="0" u="none" strike="noStrike" dirty="0">
                          <a:solidFill>
                            <a:srgbClr val="000000"/>
                          </a:solidFill>
                          <a:effectLst/>
                          <a:latin typeface="Arial" panose="020B0604020202020204" pitchFamily="34" charset="0"/>
                        </a:rPr>
                        <a:t>(540 V</a:t>
                      </a:r>
                      <a:r>
                        <a:rPr lang="da-DK" sz="1600" b="1" i="0" u="none" strike="noStrike" dirty="0">
                          <a:solidFill>
                            <a:srgbClr val="000000"/>
                          </a:solidFill>
                          <a:effectLst/>
                          <a:latin typeface="Arial" panose="020B0604020202020204" pitchFamily="34" charset="0"/>
                        </a:rPr>
                        <a:t>)</a:t>
                      </a:r>
                    </a:p>
                  </a:txBody>
                  <a:tcPr marL="8552" marR="8552" marT="85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IE" sz="1600" b="1" i="0" u="none" strike="noStrike" dirty="0">
                          <a:solidFill>
                            <a:srgbClr val="000000"/>
                          </a:solidFill>
                          <a:effectLst/>
                          <a:latin typeface="Arial" panose="020B0604020202020204" pitchFamily="34" charset="0"/>
                        </a:rPr>
                        <a:t>&lt; 50 </a:t>
                      </a:r>
                      <a:r>
                        <a:rPr lang="en-IE" sz="1600" b="1" i="0" u="none" strike="noStrike" dirty="0" err="1">
                          <a:solidFill>
                            <a:srgbClr val="000000"/>
                          </a:solidFill>
                          <a:effectLst/>
                          <a:latin typeface="Arial" panose="020B0604020202020204" pitchFamily="34" charset="0"/>
                        </a:rPr>
                        <a:t>ps</a:t>
                      </a:r>
                      <a:endParaRPr lang="en-IE" sz="1600" b="1" i="0" u="none" strike="noStrike" dirty="0">
                        <a:solidFill>
                          <a:srgbClr val="000000"/>
                        </a:solidFill>
                        <a:effectLst/>
                        <a:latin typeface="Arial" panose="020B0604020202020204" pitchFamily="34" charset="0"/>
                      </a:endParaRPr>
                    </a:p>
                  </a:txBody>
                  <a:tcPr marL="8552" marR="8552" marT="85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66269550"/>
                  </a:ext>
                </a:extLst>
              </a:tr>
            </a:tbl>
          </a:graphicData>
        </a:graphic>
      </p:graphicFrame>
      <p:sp>
        <p:nvSpPr>
          <p:cNvPr id="38" name="TextBox 14">
            <a:extLst>
              <a:ext uri="{FF2B5EF4-FFF2-40B4-BE49-F238E27FC236}">
                <a16:creationId xmlns:a16="http://schemas.microsoft.com/office/drawing/2014/main" id="{3C9F6DC3-BE99-D94A-2455-74F0FF49521A}"/>
              </a:ext>
            </a:extLst>
          </p:cNvPr>
          <p:cNvSpPr txBox="1"/>
          <p:nvPr/>
        </p:nvSpPr>
        <p:spPr>
          <a:xfrm>
            <a:off x="640651" y="2341538"/>
            <a:ext cx="1140903" cy="523220"/>
          </a:xfrm>
          <a:prstGeom prst="rect">
            <a:avLst/>
          </a:prstGeom>
          <a:noFill/>
        </p:spPr>
        <p:txBody>
          <a:bodyPr wrap="square" rtlCol="0">
            <a:spAutoFit/>
          </a:bodyPr>
          <a:lstStyle/>
          <a:p>
            <a:pPr algn="ctr"/>
            <a:r>
              <a:rPr lang="es-ES" sz="2800" b="1" dirty="0"/>
              <a:t>CMS</a:t>
            </a:r>
            <a:endParaRPr lang="en-IE" sz="2800" b="1" dirty="0">
              <a:solidFill>
                <a:srgbClr val="FF0000"/>
              </a:solidFill>
            </a:endParaRPr>
          </a:p>
        </p:txBody>
      </p:sp>
      <p:pic>
        <p:nvPicPr>
          <p:cNvPr id="41" name="Picture 12">
            <a:extLst>
              <a:ext uri="{FF2B5EF4-FFF2-40B4-BE49-F238E27FC236}">
                <a16:creationId xmlns:a16="http://schemas.microsoft.com/office/drawing/2014/main" id="{DBC8BC1A-CBC7-7294-A036-DB02DC4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532" y="2868430"/>
            <a:ext cx="856174" cy="832200"/>
          </a:xfrm>
          <a:prstGeom prst="rect">
            <a:avLst/>
          </a:prstGeom>
        </p:spPr>
      </p:pic>
      <p:sp>
        <p:nvSpPr>
          <p:cNvPr id="42" name="TextBox 2">
            <a:extLst>
              <a:ext uri="{FF2B5EF4-FFF2-40B4-BE49-F238E27FC236}">
                <a16:creationId xmlns:a16="http://schemas.microsoft.com/office/drawing/2014/main" id="{4AE7884A-7B72-2076-C9AA-74A55CD0D811}"/>
              </a:ext>
            </a:extLst>
          </p:cNvPr>
          <p:cNvSpPr txBox="1"/>
          <p:nvPr/>
        </p:nvSpPr>
        <p:spPr>
          <a:xfrm>
            <a:off x="2077294" y="1479764"/>
            <a:ext cx="3866606" cy="861774"/>
          </a:xfrm>
          <a:prstGeom prst="rect">
            <a:avLst/>
          </a:prstGeom>
          <a:noFill/>
        </p:spPr>
        <p:txBody>
          <a:bodyPr wrap="square" rtlCol="0">
            <a:spAutoFit/>
          </a:bodyPr>
          <a:lstStyle/>
          <a:p>
            <a:pPr algn="ctr"/>
            <a:r>
              <a:rPr lang="es-ES" sz="2500" b="1" dirty="0">
                <a:solidFill>
                  <a:srgbClr val="203864"/>
                </a:solidFill>
                <a:latin typeface="Trebuchet MS" panose="020B0603020202020204" pitchFamily="34" charset="0"/>
              </a:rPr>
              <a:t>6LG2-v1</a:t>
            </a:r>
            <a:r>
              <a:rPr lang="es-ES" sz="2500" b="1" dirty="0">
                <a:latin typeface="Trebuchet MS" panose="020B0603020202020204" pitchFamily="34" charset="0"/>
              </a:rPr>
              <a:t> Run</a:t>
            </a:r>
          </a:p>
          <a:p>
            <a:pPr algn="ctr"/>
            <a:r>
              <a:rPr lang="es-ES" sz="2500" b="1" dirty="0">
                <a:latin typeface="Trebuchet MS" panose="020B0603020202020204" pitchFamily="34" charset="0"/>
              </a:rPr>
              <a:t>Single-</a:t>
            </a:r>
            <a:r>
              <a:rPr lang="es-ES" sz="2500" b="1" dirty="0" err="1">
                <a:latin typeface="Trebuchet MS" panose="020B0603020202020204" pitchFamily="34" charset="0"/>
              </a:rPr>
              <a:t>pad</a:t>
            </a:r>
            <a:r>
              <a:rPr lang="es-ES" sz="2500" b="1" dirty="0">
                <a:latin typeface="Trebuchet MS" panose="020B0603020202020204" pitchFamily="34" charset="0"/>
              </a:rPr>
              <a:t> </a:t>
            </a:r>
            <a:r>
              <a:rPr lang="es-ES" sz="2500" b="1" dirty="0" err="1">
                <a:latin typeface="Trebuchet MS" panose="020B0603020202020204" pitchFamily="34" charset="0"/>
              </a:rPr>
              <a:t>diodes</a:t>
            </a:r>
            <a:r>
              <a:rPr lang="es-ES" sz="2500" b="1" dirty="0">
                <a:latin typeface="Trebuchet MS" panose="020B0603020202020204" pitchFamily="34" charset="0"/>
              </a:rPr>
              <a:t> test</a:t>
            </a:r>
            <a:endParaRPr lang="en-US" sz="2500" b="1" dirty="0">
              <a:latin typeface="Trebuchet MS" panose="020B0603020202020204" pitchFamily="34" charset="0"/>
            </a:endParaRPr>
          </a:p>
        </p:txBody>
      </p:sp>
      <p:pic>
        <p:nvPicPr>
          <p:cNvPr id="43" name="Picture 3">
            <a:extLst>
              <a:ext uri="{FF2B5EF4-FFF2-40B4-BE49-F238E27FC236}">
                <a16:creationId xmlns:a16="http://schemas.microsoft.com/office/drawing/2014/main" id="{F2AA340B-37CA-B072-1725-A3B8888AA6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196" y="3608297"/>
            <a:ext cx="1509694" cy="905817"/>
          </a:xfrm>
          <a:prstGeom prst="rect">
            <a:avLst/>
          </a:prstGeom>
        </p:spPr>
      </p:pic>
      <p:sp>
        <p:nvSpPr>
          <p:cNvPr id="45" name="TextBox 4">
            <a:extLst>
              <a:ext uri="{FF2B5EF4-FFF2-40B4-BE49-F238E27FC236}">
                <a16:creationId xmlns:a16="http://schemas.microsoft.com/office/drawing/2014/main" id="{DB502FBD-12AD-7FB2-7A86-E0092B6B40CE}"/>
              </a:ext>
            </a:extLst>
          </p:cNvPr>
          <p:cNvSpPr txBox="1"/>
          <p:nvPr/>
        </p:nvSpPr>
        <p:spPr>
          <a:xfrm>
            <a:off x="6908128" y="1479764"/>
            <a:ext cx="5100841" cy="3985706"/>
          </a:xfrm>
          <a:prstGeom prst="rect">
            <a:avLst/>
          </a:prstGeom>
          <a:noFill/>
        </p:spPr>
        <p:txBody>
          <a:bodyPr wrap="square" rtlCol="0">
            <a:spAutoFit/>
          </a:bodyPr>
          <a:lstStyle/>
          <a:p>
            <a:pPr marL="285750" indent="-285750">
              <a:buFont typeface="Arial" panose="020B0604020202020204" pitchFamily="34" charset="0"/>
              <a:buChar char="•"/>
            </a:pPr>
            <a:r>
              <a:rPr lang="en-GB" sz="2300" b="1">
                <a:solidFill>
                  <a:srgbClr val="203864"/>
                </a:solidFill>
                <a:latin typeface="Trebuchet MS" panose="020B0603020202020204" pitchFamily="34" charset="0"/>
              </a:rPr>
              <a:t>6LG3-v2</a:t>
            </a:r>
            <a:r>
              <a:rPr lang="en-GB" sz="2300" b="1">
                <a:latin typeface="Trebuchet MS" panose="020B0603020202020204" pitchFamily="34" charset="0"/>
              </a:rPr>
              <a:t> Run did not meet specifications after irradiation</a:t>
            </a:r>
            <a:endParaRPr lang="en-GB" sz="2300" b="1">
              <a:solidFill>
                <a:srgbClr val="0070C0"/>
              </a:solidFill>
              <a:latin typeface="Trebuchet MS" panose="020B0603020202020204" pitchFamily="34" charset="0"/>
            </a:endParaRPr>
          </a:p>
          <a:p>
            <a:pPr marL="285750" indent="-285750">
              <a:buFont typeface="Arial" panose="020B0604020202020204" pitchFamily="34" charset="0"/>
              <a:buChar char="•"/>
            </a:pPr>
            <a:endParaRPr lang="en-GB" sz="2300" b="1" dirty="0">
              <a:solidFill>
                <a:srgbClr val="0070C0"/>
              </a:solidFill>
              <a:latin typeface="Trebuchet MS" panose="020B0603020202020204" pitchFamily="34" charset="0"/>
            </a:endParaRPr>
          </a:p>
          <a:p>
            <a:pPr marL="285750" indent="-285750">
              <a:buFont typeface="Arial" panose="020B0604020202020204" pitchFamily="34" charset="0"/>
              <a:buChar char="•"/>
            </a:pPr>
            <a:r>
              <a:rPr lang="en-GB" sz="2300" b="1" dirty="0">
                <a:solidFill>
                  <a:srgbClr val="203864"/>
                </a:solidFill>
                <a:latin typeface="Trebuchet MS" panose="020B0603020202020204" pitchFamily="34" charset="0"/>
              </a:rPr>
              <a:t>6LG2-v1</a:t>
            </a:r>
            <a:r>
              <a:rPr lang="en-GB" sz="2300" b="1" dirty="0">
                <a:solidFill>
                  <a:srgbClr val="0070C0"/>
                </a:solidFill>
                <a:latin typeface="Trebuchet MS" panose="020B0603020202020204" pitchFamily="34" charset="0"/>
              </a:rPr>
              <a:t> </a:t>
            </a:r>
            <a:r>
              <a:rPr lang="en-GB" sz="2300" b="1" dirty="0">
                <a:latin typeface="Trebuchet MS" panose="020B0603020202020204" pitchFamily="34" charset="0"/>
              </a:rPr>
              <a:t>run was tested before and after irradiation</a:t>
            </a:r>
          </a:p>
          <a:p>
            <a:pPr marL="285750" indent="-285750">
              <a:buFont typeface="Arial" panose="020B0604020202020204" pitchFamily="34" charset="0"/>
              <a:buChar char="•"/>
            </a:pPr>
            <a:endParaRPr lang="en-GB" sz="2300" b="1" dirty="0">
              <a:latin typeface="Trebuchet MS" panose="020B0603020202020204" pitchFamily="34" charset="0"/>
            </a:endParaRPr>
          </a:p>
          <a:p>
            <a:pPr marL="285750" indent="-285750">
              <a:buFont typeface="Arial" panose="020B0604020202020204" pitchFamily="34" charset="0"/>
              <a:buChar char="•"/>
            </a:pPr>
            <a:r>
              <a:rPr lang="en-GB" sz="2300" b="1" dirty="0">
                <a:latin typeface="Trebuchet MS" panose="020B0603020202020204" pitchFamily="34" charset="0"/>
              </a:rPr>
              <a:t>After irradiation, </a:t>
            </a:r>
            <a:r>
              <a:rPr lang="en-GB" sz="2300" b="1" dirty="0">
                <a:solidFill>
                  <a:srgbClr val="203864"/>
                </a:solidFill>
                <a:latin typeface="Trebuchet MS" panose="020B0603020202020204" pitchFamily="34" charset="0"/>
              </a:rPr>
              <a:t>CMS specifications were met</a:t>
            </a:r>
            <a:r>
              <a:rPr lang="en-GB" sz="2300" b="1" dirty="0">
                <a:solidFill>
                  <a:srgbClr val="0070C0"/>
                </a:solidFill>
                <a:latin typeface="Trebuchet MS" panose="020B0603020202020204" pitchFamily="34" charset="0"/>
              </a:rPr>
              <a:t> </a:t>
            </a:r>
            <a:r>
              <a:rPr lang="en-GB" sz="2300" b="1" dirty="0">
                <a:latin typeface="Trebuchet MS" panose="020B0603020202020204" pitchFamily="34" charset="0"/>
              </a:rPr>
              <a:t>at the voltage limit of 11 V/µm</a:t>
            </a:r>
          </a:p>
          <a:p>
            <a:endParaRPr lang="en-GB" sz="2300" b="1" dirty="0">
              <a:latin typeface="Trebuchet MS" panose="020B0603020202020204" pitchFamily="34" charset="0"/>
            </a:endParaRPr>
          </a:p>
          <a:p>
            <a:pPr marL="285750" indent="-285750">
              <a:buFont typeface="Arial" panose="020B0604020202020204" pitchFamily="34" charset="0"/>
              <a:buChar char="•"/>
            </a:pPr>
            <a:r>
              <a:rPr lang="en-GB" sz="2300" b="1" dirty="0">
                <a:solidFill>
                  <a:srgbClr val="203864"/>
                </a:solidFill>
                <a:latin typeface="Trebuchet MS" panose="020B0603020202020204" pitchFamily="34" charset="0"/>
              </a:rPr>
              <a:t>6LG2-v2</a:t>
            </a:r>
            <a:r>
              <a:rPr lang="en-GB" sz="2300" b="1" dirty="0">
                <a:latin typeface="Trebuchet MS" panose="020B0603020202020204" pitchFamily="34" charset="0"/>
              </a:rPr>
              <a:t> run has to be tested</a:t>
            </a:r>
          </a:p>
        </p:txBody>
      </p:sp>
    </p:spTree>
    <p:extLst>
      <p:ext uri="{BB962C8B-B14F-4D97-AF65-F5344CB8AC3E}">
        <p14:creationId xmlns:p14="http://schemas.microsoft.com/office/powerpoint/2010/main" val="32531180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5F7B920F-8843-4867-8471-D5DE0DABE8FF}"/>
              </a:ext>
            </a:extLst>
          </p:cNvPr>
          <p:cNvSpPr>
            <a:spLocks noGrp="1"/>
          </p:cNvSpPr>
          <p:nvPr>
            <p:ph type="title"/>
          </p:nvPr>
        </p:nvSpPr>
        <p:spPr>
          <a:xfrm>
            <a:off x="174080" y="129832"/>
            <a:ext cx="10515600" cy="649055"/>
          </a:xfrm>
        </p:spPr>
        <p:txBody>
          <a:bodyPr/>
          <a:lstStyle/>
          <a:p>
            <a:r>
              <a:rPr lang="en-GB" dirty="0"/>
              <a:t>Challenge III: Technology Reliability</a:t>
            </a:r>
            <a:br>
              <a:rPr lang="en-GB" dirty="0"/>
            </a:br>
            <a:r>
              <a:rPr lang="en-GB" dirty="0"/>
              <a:t>after Irradiation</a:t>
            </a:r>
            <a:endParaRPr lang="es-ES" dirty="0"/>
          </a:p>
        </p:txBody>
      </p:sp>
      <p:pic>
        <p:nvPicPr>
          <p:cNvPr id="7" name="Imagen 6" descr="Gráfico&#10;&#10;El contenido generado por IA puede ser incorrecto.">
            <a:extLst>
              <a:ext uri="{FF2B5EF4-FFF2-40B4-BE49-F238E27FC236}">
                <a16:creationId xmlns:a16="http://schemas.microsoft.com/office/drawing/2014/main" id="{65921184-CC54-C7EC-3C3E-28465ED7AF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196" y="3051282"/>
            <a:ext cx="5929615" cy="3690661"/>
          </a:xfrm>
          <a:prstGeom prst="rect">
            <a:avLst/>
          </a:prstGeom>
        </p:spPr>
      </p:pic>
      <p:pic>
        <p:nvPicPr>
          <p:cNvPr id="9" name="Imagen 8" descr="Gráfico, Gráfico de dispersión&#10;&#10;El contenido generado por IA puede ser incorrecto.">
            <a:extLst>
              <a:ext uri="{FF2B5EF4-FFF2-40B4-BE49-F238E27FC236}">
                <a16:creationId xmlns:a16="http://schemas.microsoft.com/office/drawing/2014/main" id="{46E241C6-E0A3-1813-D053-3A3377E92F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5132" y="3051282"/>
            <a:ext cx="5735062" cy="3716264"/>
          </a:xfrm>
          <a:prstGeom prst="rect">
            <a:avLst/>
          </a:prstGeom>
        </p:spPr>
      </p:pic>
      <p:pic>
        <p:nvPicPr>
          <p:cNvPr id="5" name="Picture 12">
            <a:extLst>
              <a:ext uri="{FF2B5EF4-FFF2-40B4-BE49-F238E27FC236}">
                <a16:creationId xmlns:a16="http://schemas.microsoft.com/office/drawing/2014/main" id="{79482F4F-0CFD-B09A-81DB-633796C1F8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8641" y="1196629"/>
            <a:ext cx="1071553" cy="1041548"/>
          </a:xfrm>
          <a:prstGeom prst="rect">
            <a:avLst/>
          </a:prstGeom>
        </p:spPr>
      </p:pic>
      <p:pic>
        <p:nvPicPr>
          <p:cNvPr id="10" name="Imagen 9" descr="Tabla&#10;&#10;El contenido generado por IA puede ser incorrecto.">
            <a:extLst>
              <a:ext uri="{FF2B5EF4-FFF2-40B4-BE49-F238E27FC236}">
                <a16:creationId xmlns:a16="http://schemas.microsoft.com/office/drawing/2014/main" id="{B9806ADA-B3FB-E3DF-C73B-325D9AAAA67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203607" y="1043579"/>
            <a:ext cx="5139345" cy="763918"/>
          </a:xfrm>
          <a:prstGeom prst="rect">
            <a:avLst/>
          </a:prstGeom>
        </p:spPr>
      </p:pic>
      <p:grpSp>
        <p:nvGrpSpPr>
          <p:cNvPr id="12" name="Grupo 11">
            <a:extLst>
              <a:ext uri="{FF2B5EF4-FFF2-40B4-BE49-F238E27FC236}">
                <a16:creationId xmlns:a16="http://schemas.microsoft.com/office/drawing/2014/main" id="{BE869B81-8D56-AE77-1B23-89311F556FEC}"/>
              </a:ext>
            </a:extLst>
          </p:cNvPr>
          <p:cNvGrpSpPr>
            <a:grpSpLocks noChangeAspect="1"/>
          </p:cNvGrpSpPr>
          <p:nvPr/>
        </p:nvGrpSpPr>
        <p:grpSpPr>
          <a:xfrm>
            <a:off x="272387" y="1043579"/>
            <a:ext cx="4820973" cy="1882597"/>
            <a:chOff x="272387" y="675776"/>
            <a:chExt cx="4820973" cy="1882597"/>
          </a:xfrm>
        </p:grpSpPr>
        <p:pic>
          <p:nvPicPr>
            <p:cNvPr id="4" name="Imagen 3" descr="Tabla&#10;&#10;El contenido generado por IA puede ser incorrecto.">
              <a:extLst>
                <a:ext uri="{FF2B5EF4-FFF2-40B4-BE49-F238E27FC236}">
                  <a16:creationId xmlns:a16="http://schemas.microsoft.com/office/drawing/2014/main" id="{CD8CFB24-15F2-34BE-1255-AB23A480FE0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72387" y="675776"/>
              <a:ext cx="4820973" cy="1882597"/>
            </a:xfrm>
            <a:prstGeom prst="rect">
              <a:avLst/>
            </a:prstGeom>
          </p:spPr>
        </p:pic>
        <p:sp>
          <p:nvSpPr>
            <p:cNvPr id="11" name="Rectángulo 10">
              <a:extLst>
                <a:ext uri="{FF2B5EF4-FFF2-40B4-BE49-F238E27FC236}">
                  <a16:creationId xmlns:a16="http://schemas.microsoft.com/office/drawing/2014/main" id="{EF385B70-D6BC-A0CB-2F67-918C52E53213}"/>
                </a:ext>
              </a:extLst>
            </p:cNvPr>
            <p:cNvSpPr/>
            <p:nvPr/>
          </p:nvSpPr>
          <p:spPr>
            <a:xfrm>
              <a:off x="272387" y="1935804"/>
              <a:ext cx="4820973" cy="19455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2616353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193B5A-2773-41E6-8ACE-D4912C514C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43750" y="1100797"/>
            <a:ext cx="3252384" cy="3008332"/>
          </a:xfrm>
          <a:prstGeom prst="rect">
            <a:avLst/>
          </a:prstGeom>
        </p:spPr>
      </p:pic>
      <p:sp>
        <p:nvSpPr>
          <p:cNvPr id="6" name="CuadroTexto 5">
            <a:extLst>
              <a:ext uri="{FF2B5EF4-FFF2-40B4-BE49-F238E27FC236}">
                <a16:creationId xmlns:a16="http://schemas.microsoft.com/office/drawing/2014/main" id="{6A22460C-EB85-0A39-BA9B-1C73ED0BDC68}"/>
              </a:ext>
            </a:extLst>
          </p:cNvPr>
          <p:cNvSpPr txBox="1"/>
          <p:nvPr/>
        </p:nvSpPr>
        <p:spPr>
          <a:xfrm>
            <a:off x="8743750" y="4103598"/>
            <a:ext cx="3391318" cy="553998"/>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150 mm de diámetro en la que se integran prototipos de pseudo sensores y estructuras de prueba mecánica para el ETROC</a:t>
            </a:r>
          </a:p>
        </p:txBody>
      </p:sp>
      <p:grpSp>
        <p:nvGrpSpPr>
          <p:cNvPr id="23" name="Grupo 22">
            <a:extLst>
              <a:ext uri="{FF2B5EF4-FFF2-40B4-BE49-F238E27FC236}">
                <a16:creationId xmlns:a16="http://schemas.microsoft.com/office/drawing/2014/main" id="{AFE025EA-3D7A-D456-8E22-18F436DF5376}"/>
              </a:ext>
            </a:extLst>
          </p:cNvPr>
          <p:cNvGrpSpPr/>
          <p:nvPr/>
        </p:nvGrpSpPr>
        <p:grpSpPr>
          <a:xfrm>
            <a:off x="283108" y="4773256"/>
            <a:ext cx="9311433" cy="1968112"/>
            <a:chOff x="385915" y="4464997"/>
            <a:chExt cx="9311433" cy="1968112"/>
          </a:xfrm>
        </p:grpSpPr>
        <p:grpSp>
          <p:nvGrpSpPr>
            <p:cNvPr id="20" name="Grupo 19">
              <a:extLst>
                <a:ext uri="{FF2B5EF4-FFF2-40B4-BE49-F238E27FC236}">
                  <a16:creationId xmlns:a16="http://schemas.microsoft.com/office/drawing/2014/main" id="{BE1D79E4-9D17-1448-CC47-D66A3AF2CCF7}"/>
                </a:ext>
              </a:extLst>
            </p:cNvPr>
            <p:cNvGrpSpPr>
              <a:grpSpLocks noChangeAspect="1"/>
            </p:cNvGrpSpPr>
            <p:nvPr/>
          </p:nvGrpSpPr>
          <p:grpSpPr>
            <a:xfrm>
              <a:off x="414464" y="4464997"/>
              <a:ext cx="9282884" cy="1739266"/>
              <a:chOff x="6446393" y="792850"/>
              <a:chExt cx="11071271" cy="2074344"/>
            </a:xfrm>
          </p:grpSpPr>
          <p:pic>
            <p:nvPicPr>
              <p:cNvPr id="15" name="Imagen 14">
                <a:extLst>
                  <a:ext uri="{FF2B5EF4-FFF2-40B4-BE49-F238E27FC236}">
                    <a16:creationId xmlns:a16="http://schemas.microsoft.com/office/drawing/2014/main" id="{CC973BE4-EDA7-5845-58BB-C5AA3031586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6393" y="792850"/>
                <a:ext cx="2596515" cy="2072870"/>
              </a:xfrm>
              <a:prstGeom prst="rect">
                <a:avLst/>
              </a:prstGeom>
              <a:noFill/>
              <a:ln>
                <a:noFill/>
              </a:ln>
            </p:spPr>
          </p:pic>
          <p:pic>
            <p:nvPicPr>
              <p:cNvPr id="16" name="Imagen 15">
                <a:extLst>
                  <a:ext uri="{FF2B5EF4-FFF2-40B4-BE49-F238E27FC236}">
                    <a16:creationId xmlns:a16="http://schemas.microsoft.com/office/drawing/2014/main" id="{67BF6BEF-B511-D5B1-6F6E-3FE2C72A19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9070458" y="794324"/>
                <a:ext cx="2773745" cy="2072870"/>
              </a:xfrm>
              <a:prstGeom prst="rect">
                <a:avLst/>
              </a:prstGeom>
              <a:noFill/>
              <a:ln>
                <a:noFill/>
              </a:ln>
            </p:spPr>
          </p:pic>
          <p:pic>
            <p:nvPicPr>
              <p:cNvPr id="17" name="Imagen 16">
                <a:extLst>
                  <a:ext uri="{FF2B5EF4-FFF2-40B4-BE49-F238E27FC236}">
                    <a16:creationId xmlns:a16="http://schemas.microsoft.com/office/drawing/2014/main" id="{FC9BE7C0-EB86-2633-F083-603D914629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11920969" y="792850"/>
                <a:ext cx="2773551" cy="2072870"/>
              </a:xfrm>
              <a:prstGeom prst="rect">
                <a:avLst/>
              </a:prstGeom>
              <a:noFill/>
              <a:ln>
                <a:noFill/>
              </a:ln>
            </p:spPr>
          </p:pic>
          <p:pic>
            <p:nvPicPr>
              <p:cNvPr id="18" name="Imagen 17">
                <a:extLst>
                  <a:ext uri="{FF2B5EF4-FFF2-40B4-BE49-F238E27FC236}">
                    <a16:creationId xmlns:a16="http://schemas.microsoft.com/office/drawing/2014/main" id="{929AB76F-6C53-13CC-EA5C-6C62BA40C3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14743847" y="792850"/>
                <a:ext cx="2773817" cy="2072870"/>
              </a:xfrm>
              <a:prstGeom prst="rect">
                <a:avLst/>
              </a:prstGeom>
              <a:noFill/>
              <a:ln>
                <a:noFill/>
              </a:ln>
            </p:spPr>
          </p:pic>
        </p:grpSp>
        <p:sp>
          <p:nvSpPr>
            <p:cNvPr id="19" name="CuadroTexto 18">
              <a:extLst>
                <a:ext uri="{FF2B5EF4-FFF2-40B4-BE49-F238E27FC236}">
                  <a16:creationId xmlns:a16="http://schemas.microsoft.com/office/drawing/2014/main" id="{1507FBBE-BE07-D8FA-2A3E-2150B07AB217}"/>
                </a:ext>
              </a:extLst>
            </p:cNvPr>
            <p:cNvSpPr txBox="1"/>
            <p:nvPr/>
          </p:nvSpPr>
          <p:spPr>
            <a:xfrm>
              <a:off x="385915" y="6186888"/>
              <a:ext cx="3593323" cy="246221"/>
            </a:xfrm>
            <a:prstGeom prst="rect">
              <a:avLst/>
            </a:prstGeom>
            <a:noFill/>
          </p:spPr>
          <p:txBody>
            <a:bodyPr wrap="square">
              <a:spAutoFit/>
            </a:bodyPr>
            <a:lstStyle/>
            <a:p>
              <a:r>
                <a:rPr lang="es-ES" sz="1000" dirty="0">
                  <a:solidFill>
                    <a:srgbClr val="002060"/>
                  </a:solidFill>
                  <a:latin typeface="Trebuchet MS" panose="020B0603020202020204" pitchFamily="34" charset="0"/>
                </a:rPr>
                <a:t>Vista de las estructuras de prueba mecánica tras el UBM</a:t>
              </a:r>
            </a:p>
          </p:txBody>
        </p:sp>
        <p:sp>
          <p:nvSpPr>
            <p:cNvPr id="21" name="CuadroTexto 20">
              <a:extLst>
                <a:ext uri="{FF2B5EF4-FFF2-40B4-BE49-F238E27FC236}">
                  <a16:creationId xmlns:a16="http://schemas.microsoft.com/office/drawing/2014/main" id="{7820D597-4FAB-E8E7-F8ED-E21D39CF805C}"/>
                </a:ext>
              </a:extLst>
            </p:cNvPr>
            <p:cNvSpPr txBox="1"/>
            <p:nvPr/>
          </p:nvSpPr>
          <p:spPr>
            <a:xfrm>
              <a:off x="4963444" y="6186888"/>
              <a:ext cx="3062794" cy="246221"/>
            </a:xfrm>
            <a:prstGeom prst="rect">
              <a:avLst/>
            </a:prstGeom>
            <a:noFill/>
          </p:spPr>
          <p:txBody>
            <a:bodyPr wrap="square">
              <a:spAutoFit/>
            </a:bodyPr>
            <a:lstStyle/>
            <a:p>
              <a:r>
                <a:rPr lang="es-ES" sz="1000" dirty="0">
                  <a:solidFill>
                    <a:srgbClr val="002060"/>
                  </a:solidFill>
                  <a:latin typeface="Trebuchet MS" panose="020B0603020202020204" pitchFamily="34" charset="0"/>
                </a:rPr>
                <a:t>Detalle de uno de los </a:t>
              </a:r>
              <a:r>
                <a:rPr lang="es-ES" sz="1000" dirty="0" err="1">
                  <a:solidFill>
                    <a:srgbClr val="002060"/>
                  </a:solidFill>
                  <a:latin typeface="Trebuchet MS" panose="020B0603020202020204" pitchFamily="34" charset="0"/>
                </a:rPr>
                <a:t>pads</a:t>
              </a:r>
              <a:r>
                <a:rPr lang="es-ES" sz="1000" dirty="0">
                  <a:solidFill>
                    <a:srgbClr val="002060"/>
                  </a:solidFill>
                  <a:latin typeface="Trebuchet MS" panose="020B0603020202020204" pitchFamily="34" charset="0"/>
                </a:rPr>
                <a:t> de conexión eléctrica</a:t>
              </a:r>
            </a:p>
          </p:txBody>
        </p:sp>
      </p:grpSp>
      <p:sp>
        <p:nvSpPr>
          <p:cNvPr id="22" name="CuadroTexto 21">
            <a:extLst>
              <a:ext uri="{FF2B5EF4-FFF2-40B4-BE49-F238E27FC236}">
                <a16:creationId xmlns:a16="http://schemas.microsoft.com/office/drawing/2014/main" id="{FE6B6F5C-26A0-F960-8B7F-0B973B19CF24}"/>
              </a:ext>
            </a:extLst>
          </p:cNvPr>
          <p:cNvSpPr txBox="1"/>
          <p:nvPr/>
        </p:nvSpPr>
        <p:spPr>
          <a:xfrm>
            <a:off x="172786" y="1149644"/>
            <a:ext cx="8570964" cy="3416320"/>
          </a:xfrm>
          <a:prstGeom prst="rect">
            <a:avLst/>
          </a:prstGeom>
          <a:noFill/>
        </p:spPr>
        <p:txBody>
          <a:bodyPr wrap="square" rtlCol="0">
            <a:spAutoFit/>
          </a:bodyPr>
          <a:lstStyle/>
          <a:p>
            <a:pPr marL="342900" indent="-342900">
              <a:buSzPct val="100000"/>
              <a:buFont typeface="Courier New" panose="02070309020205020404" pitchFamily="49" charset="0"/>
              <a:buChar char="o"/>
            </a:pPr>
            <a:r>
              <a:rPr lang="en-GB" b="1" dirty="0">
                <a:solidFill>
                  <a:srgbClr val="002060"/>
                </a:solidFill>
                <a:latin typeface="Trebuchet MS" panose="020B0603020202020204" pitchFamily="34" charset="0"/>
              </a:rPr>
              <a:t>Under Bump Metallization (UBM)</a:t>
            </a:r>
          </a:p>
          <a:p>
            <a:pPr marL="800100" lvl="1" indent="-342900">
              <a:buSzPct val="100000"/>
              <a:buFont typeface="Wingdings" panose="05000000000000000000" pitchFamily="2" charset="2"/>
              <a:buChar char="Ø"/>
            </a:pPr>
            <a:r>
              <a:rPr lang="en-GB" i="1" dirty="0">
                <a:solidFill>
                  <a:srgbClr val="002060"/>
                </a:solidFill>
                <a:latin typeface="Trebuchet MS" panose="020B0603020202020204" pitchFamily="34" charset="0"/>
              </a:rPr>
              <a:t>LGAD and ETROC2 Interconnection Setup Definition</a:t>
            </a:r>
          </a:p>
          <a:p>
            <a:pPr marL="1257300" lvl="2" indent="-342900">
              <a:buSzPct val="100000"/>
              <a:buFont typeface="Wingdings" panose="05000000000000000000" pitchFamily="2" charset="2"/>
              <a:buChar char="ü"/>
            </a:pPr>
            <a:r>
              <a:rPr lang="en-GB" dirty="0">
                <a:solidFill>
                  <a:srgbClr val="002060"/>
                </a:solidFill>
                <a:latin typeface="Trebuchet MS" panose="020B0603020202020204" pitchFamily="34" charset="0"/>
              </a:rPr>
              <a:t>UBM Process Definition</a:t>
            </a:r>
          </a:p>
          <a:p>
            <a:pPr marL="1257300" lvl="2" indent="-342900">
              <a:buSzPct val="100000"/>
              <a:buFont typeface="Wingdings" panose="05000000000000000000" pitchFamily="2" charset="2"/>
              <a:buChar char="ü"/>
            </a:pPr>
            <a:r>
              <a:rPr lang="en-GB" dirty="0">
                <a:solidFill>
                  <a:srgbClr val="002060"/>
                </a:solidFill>
                <a:latin typeface="Trebuchet MS" panose="020B0603020202020204" pitchFamily="34" charset="0"/>
              </a:rPr>
              <a:t>Test Structures (LGAD with UBM)</a:t>
            </a:r>
          </a:p>
          <a:p>
            <a:pPr marL="1257300" lvl="2" indent="-342900">
              <a:buSzPct val="100000"/>
              <a:buFont typeface="Wingdings" panose="05000000000000000000" pitchFamily="2" charset="2"/>
              <a:buChar char="ü"/>
            </a:pPr>
            <a:r>
              <a:rPr lang="en-GB" dirty="0">
                <a:solidFill>
                  <a:srgbClr val="002060"/>
                </a:solidFill>
                <a:latin typeface="Trebuchet MS" panose="020B0603020202020204" pitchFamily="34" charset="0"/>
              </a:rPr>
              <a:t>Two Interconnection Test Processes (Common Run, ATLAS Samples)</a:t>
            </a:r>
          </a:p>
          <a:p>
            <a:pPr marL="342900" indent="-342900">
              <a:buSzPct val="100000"/>
              <a:buFont typeface="Courier New" panose="02070309020205020404" pitchFamily="49" charset="0"/>
              <a:buChar char="o"/>
            </a:pPr>
            <a:endParaRPr lang="en-GB" b="1" dirty="0">
              <a:solidFill>
                <a:srgbClr val="002060"/>
              </a:solidFill>
              <a:latin typeface="Trebuchet MS" panose="020B0603020202020204" pitchFamily="34" charset="0"/>
            </a:endParaRPr>
          </a:p>
          <a:p>
            <a:pPr marL="342900" indent="-342900">
              <a:buSzPct val="100000"/>
              <a:buFont typeface="Courier New" panose="02070309020205020404" pitchFamily="49" charset="0"/>
              <a:buChar char="o"/>
            </a:pPr>
            <a:r>
              <a:rPr lang="en-GB" b="1" dirty="0">
                <a:solidFill>
                  <a:srgbClr val="002060"/>
                </a:solidFill>
                <a:latin typeface="Trebuchet MS" panose="020B0603020202020204" pitchFamily="34" charset="0"/>
              </a:rPr>
              <a:t>Mechanical Test Structures (Dummies)</a:t>
            </a:r>
          </a:p>
          <a:p>
            <a:pPr marL="800100" lvl="1" indent="-342900">
              <a:buSzPct val="100000"/>
              <a:buFont typeface="Wingdings" panose="05000000000000000000" pitchFamily="2" charset="2"/>
              <a:buChar char="Ø"/>
            </a:pPr>
            <a:r>
              <a:rPr lang="en-GB" i="1" dirty="0">
                <a:solidFill>
                  <a:srgbClr val="002060"/>
                </a:solidFill>
                <a:latin typeface="Trebuchet MS" panose="020B0603020202020204" pitchFamily="34" charset="0"/>
              </a:rPr>
              <a:t>LGAD and ETROC2 Interconnection Test Structures</a:t>
            </a:r>
          </a:p>
          <a:p>
            <a:pPr marL="1257300" lvl="2" indent="-342900">
              <a:buSzPct val="100000"/>
              <a:buFont typeface="Wingdings" panose="05000000000000000000" pitchFamily="2" charset="2"/>
              <a:buChar char="ü"/>
            </a:pPr>
            <a:r>
              <a:rPr lang="en-GB" dirty="0">
                <a:solidFill>
                  <a:srgbClr val="002060"/>
                </a:solidFill>
                <a:latin typeface="Trebuchet MS" panose="020B0603020202020204" pitchFamily="34" charset="0"/>
              </a:rPr>
              <a:t>LGAD and ETROC2 Mechanical Emulators</a:t>
            </a:r>
          </a:p>
          <a:p>
            <a:pPr marL="1714500" lvl="3" indent="-342900">
              <a:buSzPct val="100000"/>
              <a:buFont typeface="Arial" panose="020B0604020202020204" pitchFamily="34" charset="0"/>
              <a:buChar char="•"/>
            </a:pPr>
            <a:r>
              <a:rPr lang="en-GB" dirty="0">
                <a:solidFill>
                  <a:srgbClr val="002060"/>
                </a:solidFill>
                <a:latin typeface="Trebuchet MS" panose="020B0603020202020204" pitchFamily="34" charset="0"/>
              </a:rPr>
              <a:t>Design and Fabrication</a:t>
            </a:r>
          </a:p>
          <a:p>
            <a:pPr marL="1714500" lvl="3" indent="-342900">
              <a:buSzPct val="100000"/>
              <a:buFont typeface="Arial" panose="020B0604020202020204" pitchFamily="34" charset="0"/>
              <a:buChar char="•"/>
            </a:pPr>
            <a:r>
              <a:rPr lang="en-GB" dirty="0">
                <a:solidFill>
                  <a:srgbClr val="002060"/>
                </a:solidFill>
                <a:latin typeface="Trebuchet MS" panose="020B0603020202020204" pitchFamily="34" charset="0"/>
              </a:rPr>
              <a:t>Electrical Characterization</a:t>
            </a:r>
          </a:p>
          <a:p>
            <a:pPr marL="1714500" lvl="3" indent="-342900">
              <a:buSzPct val="100000"/>
              <a:buFont typeface="Arial" panose="020B0604020202020204" pitchFamily="34" charset="0"/>
              <a:buChar char="•"/>
            </a:pPr>
            <a:r>
              <a:rPr lang="en-GB" dirty="0">
                <a:solidFill>
                  <a:srgbClr val="002060"/>
                </a:solidFill>
                <a:latin typeface="Trebuchet MS" panose="020B0603020202020204" pitchFamily="34" charset="0"/>
              </a:rPr>
              <a:t>Collaboration with Kansas University (EEUU)</a:t>
            </a:r>
          </a:p>
        </p:txBody>
      </p:sp>
      <p:pic>
        <p:nvPicPr>
          <p:cNvPr id="1031" name="Picture 7" descr="University of Kansas Logo and symbol, meaning, history, PNG, brand">
            <a:extLst>
              <a:ext uri="{FF2B5EF4-FFF2-40B4-BE49-F238E27FC236}">
                <a16:creationId xmlns:a16="http://schemas.microsoft.com/office/drawing/2014/main" id="{1D35F3B0-C86B-A15D-215D-B0776132C0E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27139" b="27063"/>
          <a:stretch/>
        </p:blipFill>
        <p:spPr bwMode="auto">
          <a:xfrm>
            <a:off x="9781078" y="5420056"/>
            <a:ext cx="2177089" cy="560846"/>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a:extLst>
              <a:ext uri="{FF2B5EF4-FFF2-40B4-BE49-F238E27FC236}">
                <a16:creationId xmlns:a16="http://schemas.microsoft.com/office/drawing/2014/main" id="{0D687416-A083-433A-A9C7-D381772C01B9}"/>
              </a:ext>
            </a:extLst>
          </p:cNvPr>
          <p:cNvSpPr>
            <a:spLocks noGrp="1"/>
          </p:cNvSpPr>
          <p:nvPr>
            <p:ph type="title"/>
          </p:nvPr>
        </p:nvSpPr>
        <p:spPr>
          <a:xfrm>
            <a:off x="174080" y="129832"/>
            <a:ext cx="10515600" cy="649055"/>
          </a:xfrm>
        </p:spPr>
        <p:txBody>
          <a:bodyPr/>
          <a:lstStyle/>
          <a:p>
            <a:r>
              <a:rPr lang="en-GB" dirty="0"/>
              <a:t>UBM &amp; ETROC2 Dummies.</a:t>
            </a:r>
            <a:br>
              <a:rPr lang="en-GB" dirty="0"/>
            </a:br>
            <a:r>
              <a:rPr lang="en-GB" dirty="0"/>
              <a:t>Design and Fabrication</a:t>
            </a:r>
            <a:endParaRPr lang="es-ES" dirty="0"/>
          </a:p>
        </p:txBody>
      </p:sp>
    </p:spTree>
    <p:extLst>
      <p:ext uri="{BB962C8B-B14F-4D97-AF65-F5344CB8AC3E}">
        <p14:creationId xmlns:p14="http://schemas.microsoft.com/office/powerpoint/2010/main" val="32893876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agrama, Dibujo de ingeniería&#10;&#10;El contenido generado por IA puede ser incorrecto.">
            <a:extLst>
              <a:ext uri="{FF2B5EF4-FFF2-40B4-BE49-F238E27FC236}">
                <a16:creationId xmlns:a16="http://schemas.microsoft.com/office/drawing/2014/main" id="{F4DFF53C-5E64-78D3-C3D1-1D64A2C6C73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28696" y="5004187"/>
            <a:ext cx="3150712" cy="1521157"/>
          </a:xfrm>
          <a:prstGeom prst="rect">
            <a:avLst/>
          </a:prstGeom>
        </p:spPr>
      </p:pic>
      <p:pic>
        <p:nvPicPr>
          <p:cNvPr id="7" name="Picture 13">
            <a:extLst>
              <a:ext uri="{FF2B5EF4-FFF2-40B4-BE49-F238E27FC236}">
                <a16:creationId xmlns:a16="http://schemas.microsoft.com/office/drawing/2014/main" id="{95BFB897-0309-3059-86C7-D1B98D9D72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1914" y="1223200"/>
            <a:ext cx="1862121" cy="1825154"/>
          </a:xfrm>
          <a:prstGeom prst="rect">
            <a:avLst/>
          </a:prstGeom>
        </p:spPr>
      </p:pic>
      <p:pic>
        <p:nvPicPr>
          <p:cNvPr id="8" name="Picture 10">
            <a:extLst>
              <a:ext uri="{FF2B5EF4-FFF2-40B4-BE49-F238E27FC236}">
                <a16:creationId xmlns:a16="http://schemas.microsoft.com/office/drawing/2014/main" id="{9474AEC4-8F4D-6B81-1F0E-0AC2F803C6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7970" y="3149275"/>
            <a:ext cx="1776066" cy="1753991"/>
          </a:xfrm>
          <a:prstGeom prst="rect">
            <a:avLst/>
          </a:prstGeom>
        </p:spPr>
      </p:pic>
      <p:pic>
        <p:nvPicPr>
          <p:cNvPr id="9" name="Imagen 8">
            <a:extLst>
              <a:ext uri="{FF2B5EF4-FFF2-40B4-BE49-F238E27FC236}">
                <a16:creationId xmlns:a16="http://schemas.microsoft.com/office/drawing/2014/main" id="{45558CAE-2FB1-85DF-A9A2-6C08BD7F8DB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54047" y="3149276"/>
            <a:ext cx="1905527" cy="1755866"/>
          </a:xfrm>
          <a:prstGeom prst="rect">
            <a:avLst/>
          </a:prstGeom>
        </p:spPr>
      </p:pic>
      <p:pic>
        <p:nvPicPr>
          <p:cNvPr id="4" name="Imagen 3" descr="Interfaz de usuario gráfica&#10;&#10;El contenido generado por IA puede ser incorrecto.">
            <a:extLst>
              <a:ext uri="{FF2B5EF4-FFF2-40B4-BE49-F238E27FC236}">
                <a16:creationId xmlns:a16="http://schemas.microsoft.com/office/drawing/2014/main" id="{62C6EC98-FDA9-3690-B446-1C6763C62C2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098935" y="1223203"/>
            <a:ext cx="1961520" cy="1825152"/>
          </a:xfrm>
          <a:prstGeom prst="rect">
            <a:avLst/>
          </a:prstGeom>
        </p:spPr>
      </p:pic>
      <p:sp>
        <p:nvSpPr>
          <p:cNvPr id="12" name="Marcador de contenido 11">
            <a:extLst>
              <a:ext uri="{FF2B5EF4-FFF2-40B4-BE49-F238E27FC236}">
                <a16:creationId xmlns:a16="http://schemas.microsoft.com/office/drawing/2014/main" id="{1B8F5F43-0091-4EC1-843E-DC9AC12DD20E}"/>
              </a:ext>
            </a:extLst>
          </p:cNvPr>
          <p:cNvSpPr>
            <a:spLocks noGrp="1"/>
          </p:cNvSpPr>
          <p:nvPr>
            <p:ph sz="half" idx="2"/>
          </p:nvPr>
        </p:nvSpPr>
        <p:spPr>
          <a:xfrm>
            <a:off x="407987" y="979488"/>
            <a:ext cx="7703915" cy="5580062"/>
          </a:xfrm>
        </p:spPr>
        <p:txBody>
          <a:bodyPr/>
          <a:lstStyle/>
          <a:p>
            <a:r>
              <a:rPr lang="en-GB" dirty="0"/>
              <a:t>Trench </a:t>
            </a:r>
            <a:r>
              <a:rPr lang="en-GB" dirty="0" err="1"/>
              <a:t>iLGAD</a:t>
            </a:r>
            <a:endParaRPr lang="en-GB" dirty="0"/>
          </a:p>
          <a:p>
            <a:pPr lvl="1"/>
            <a:r>
              <a:rPr lang="en-GB" dirty="0"/>
              <a:t>Fabrication Steps Reduction (60%)</a:t>
            </a:r>
          </a:p>
          <a:p>
            <a:pPr lvl="1"/>
            <a:r>
              <a:rPr lang="en-GB" dirty="0"/>
              <a:t>100 % Fill Factor</a:t>
            </a:r>
          </a:p>
          <a:p>
            <a:pPr lvl="2"/>
            <a:r>
              <a:rPr lang="en-GB" dirty="0"/>
              <a:t>Pad and Pixelated devices</a:t>
            </a:r>
          </a:p>
          <a:p>
            <a:pPr lvl="2"/>
            <a:r>
              <a:rPr lang="en-GB" dirty="0"/>
              <a:t>Timepix3,Timepix4</a:t>
            </a:r>
          </a:p>
          <a:p>
            <a:r>
              <a:rPr lang="en-GB" dirty="0" err="1"/>
              <a:t>nLGAD</a:t>
            </a:r>
            <a:endParaRPr lang="en-GB" dirty="0"/>
          </a:p>
          <a:p>
            <a:pPr lvl="1"/>
            <a:r>
              <a:rPr lang="en-GB" dirty="0"/>
              <a:t>Low Penetrating Particles Detection</a:t>
            </a:r>
          </a:p>
          <a:p>
            <a:pPr lvl="2"/>
            <a:r>
              <a:rPr lang="en-GB" dirty="0"/>
              <a:t>Simulation and Technological Process Optimization</a:t>
            </a:r>
          </a:p>
          <a:p>
            <a:pPr lvl="2"/>
            <a:r>
              <a:rPr lang="en-GB" dirty="0"/>
              <a:t>Electrical and Technological Characterization</a:t>
            </a:r>
          </a:p>
          <a:p>
            <a:r>
              <a:rPr lang="en-GB" dirty="0"/>
              <a:t>3D Timing</a:t>
            </a:r>
          </a:p>
          <a:p>
            <a:pPr lvl="1"/>
            <a:r>
              <a:rPr lang="en-GB" dirty="0"/>
              <a:t>Radiation Hard Timing Detectors</a:t>
            </a:r>
          </a:p>
          <a:p>
            <a:pPr lvl="2"/>
            <a:r>
              <a:rPr lang="en-GB" dirty="0"/>
              <a:t>Simulation and Technological Process Definition</a:t>
            </a:r>
          </a:p>
          <a:p>
            <a:pPr lvl="2"/>
            <a:r>
              <a:rPr lang="en-GB" dirty="0"/>
              <a:t>Electrical Characterization</a:t>
            </a:r>
          </a:p>
          <a:p>
            <a:r>
              <a:rPr lang="en-GB" dirty="0"/>
              <a:t>Future Applications</a:t>
            </a:r>
          </a:p>
          <a:p>
            <a:pPr lvl="1"/>
            <a:r>
              <a:rPr lang="en-US" dirty="0" err="1"/>
              <a:t>SiC</a:t>
            </a:r>
            <a:r>
              <a:rPr lang="en-US" dirty="0"/>
              <a:t> diodes for X-ray detection and Beam monitoring</a:t>
            </a:r>
            <a:endParaRPr lang="es-ES" dirty="0"/>
          </a:p>
        </p:txBody>
      </p:sp>
      <p:sp>
        <p:nvSpPr>
          <p:cNvPr id="10" name="Título 9">
            <a:extLst>
              <a:ext uri="{FF2B5EF4-FFF2-40B4-BE49-F238E27FC236}">
                <a16:creationId xmlns:a16="http://schemas.microsoft.com/office/drawing/2014/main" id="{2D1EB247-94D8-4756-B6BA-4B091B7A4DDD}"/>
              </a:ext>
            </a:extLst>
          </p:cNvPr>
          <p:cNvSpPr>
            <a:spLocks noGrp="1"/>
          </p:cNvSpPr>
          <p:nvPr>
            <p:ph type="title"/>
          </p:nvPr>
        </p:nvSpPr>
        <p:spPr>
          <a:xfrm>
            <a:off x="174080" y="129832"/>
            <a:ext cx="10515600" cy="649055"/>
          </a:xfrm>
        </p:spPr>
        <p:txBody>
          <a:bodyPr/>
          <a:lstStyle/>
          <a:p>
            <a:r>
              <a:rPr lang="en-US" dirty="0"/>
              <a:t>Silicon Detectors for Timing </a:t>
            </a:r>
            <a:br>
              <a:rPr lang="en-US" dirty="0"/>
            </a:br>
            <a:r>
              <a:rPr lang="en-US" dirty="0"/>
              <a:t>and Tracking Applications</a:t>
            </a:r>
            <a:endParaRPr lang="es-ES" dirty="0"/>
          </a:p>
        </p:txBody>
      </p:sp>
    </p:spTree>
    <p:extLst>
      <p:ext uri="{BB962C8B-B14F-4D97-AF65-F5344CB8AC3E}">
        <p14:creationId xmlns:p14="http://schemas.microsoft.com/office/powerpoint/2010/main" val="34880669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4D057-3CA0-FA4B-5C86-5C8D0C55815D}"/>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E9943505-0F86-4DB5-901F-9923A5B99028}"/>
              </a:ext>
            </a:extLst>
          </p:cNvPr>
          <p:cNvSpPr>
            <a:spLocks noGrp="1"/>
          </p:cNvSpPr>
          <p:nvPr>
            <p:ph type="title"/>
          </p:nvPr>
        </p:nvSpPr>
        <p:spPr>
          <a:xfrm>
            <a:off x="174080" y="129832"/>
            <a:ext cx="10515600" cy="649055"/>
          </a:xfrm>
        </p:spPr>
        <p:txBody>
          <a:bodyPr/>
          <a:lstStyle/>
          <a:p>
            <a:r>
              <a:rPr lang="en-US" dirty="0"/>
              <a:t>Silicon Detectors for Timing</a:t>
            </a:r>
            <a:br>
              <a:rPr lang="en-US" dirty="0"/>
            </a:br>
            <a:r>
              <a:rPr lang="en-US" dirty="0"/>
              <a:t>and Tracking Applications</a:t>
            </a:r>
            <a:endParaRPr lang="es-ES" dirty="0"/>
          </a:p>
        </p:txBody>
      </p:sp>
      <p:grpSp>
        <p:nvGrpSpPr>
          <p:cNvPr id="17" name="Grupo 16">
            <a:extLst>
              <a:ext uri="{FF2B5EF4-FFF2-40B4-BE49-F238E27FC236}">
                <a16:creationId xmlns:a16="http://schemas.microsoft.com/office/drawing/2014/main" id="{ACFD1974-D9C2-3105-4C73-D0A24BCF7360}"/>
              </a:ext>
            </a:extLst>
          </p:cNvPr>
          <p:cNvGrpSpPr>
            <a:grpSpLocks noChangeAspect="1"/>
          </p:cNvGrpSpPr>
          <p:nvPr/>
        </p:nvGrpSpPr>
        <p:grpSpPr>
          <a:xfrm>
            <a:off x="146206" y="1648699"/>
            <a:ext cx="11899587" cy="4798778"/>
            <a:chOff x="214989" y="3712527"/>
            <a:chExt cx="6480977" cy="2613601"/>
          </a:xfrm>
        </p:grpSpPr>
        <p:grpSp>
          <p:nvGrpSpPr>
            <p:cNvPr id="14" name="Grupo 13">
              <a:extLst>
                <a:ext uri="{FF2B5EF4-FFF2-40B4-BE49-F238E27FC236}">
                  <a16:creationId xmlns:a16="http://schemas.microsoft.com/office/drawing/2014/main" id="{FFCFF2E8-8B2C-99A2-2289-C52C8B5A59C0}"/>
                </a:ext>
              </a:extLst>
            </p:cNvPr>
            <p:cNvGrpSpPr>
              <a:grpSpLocks noChangeAspect="1"/>
            </p:cNvGrpSpPr>
            <p:nvPr/>
          </p:nvGrpSpPr>
          <p:grpSpPr>
            <a:xfrm>
              <a:off x="214989" y="3712528"/>
              <a:ext cx="2191438" cy="2613600"/>
              <a:chOff x="214989" y="3712528"/>
              <a:chExt cx="2192312" cy="2614642"/>
            </a:xfrm>
          </p:grpSpPr>
          <p:pic>
            <p:nvPicPr>
              <p:cNvPr id="3" name="Imagen 2" descr="Imagen que contiene Gráfico&#10;&#10;Descripción generada automáticamente">
                <a:extLst>
                  <a:ext uri="{FF2B5EF4-FFF2-40B4-BE49-F238E27FC236}">
                    <a16:creationId xmlns:a16="http://schemas.microsoft.com/office/drawing/2014/main" id="{D599A2AD-F2D8-4DA7-DDA6-5E48AE843C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4356" y="3712528"/>
                <a:ext cx="2162945" cy="1911056"/>
              </a:xfrm>
              <a:prstGeom prst="rect">
                <a:avLst/>
              </a:prstGeom>
            </p:spPr>
          </p:pic>
          <p:sp>
            <p:nvSpPr>
              <p:cNvPr id="5" name="CuadroTexto 4">
                <a:extLst>
                  <a:ext uri="{FF2B5EF4-FFF2-40B4-BE49-F238E27FC236}">
                    <a16:creationId xmlns:a16="http://schemas.microsoft.com/office/drawing/2014/main" id="{74EC5F65-A1AA-66D2-EF6F-5932DAD79175}"/>
                  </a:ext>
                </a:extLst>
              </p:cNvPr>
              <p:cNvSpPr txBox="1"/>
              <p:nvPr/>
            </p:nvSpPr>
            <p:spPr>
              <a:xfrm>
                <a:off x="214989" y="5619284"/>
                <a:ext cx="2117241" cy="707886"/>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err="1">
                    <a:solidFill>
                      <a:srgbClr val="002060"/>
                    </a:solidFill>
                    <a:latin typeface="Trebuchet MS" panose="020B0603020202020204" pitchFamily="34" charset="0"/>
                  </a:rPr>
                  <a:t>iLGAD</a:t>
                </a:r>
                <a:r>
                  <a:rPr lang="es-ES" sz="1000" dirty="0">
                    <a:solidFill>
                      <a:srgbClr val="002060"/>
                    </a:solidFill>
                    <a:latin typeface="Trebuchet MS" panose="020B0603020202020204" pitchFamily="34" charset="0"/>
                  </a:rPr>
                  <a:t> de segunda generación con </a:t>
                </a:r>
                <a:r>
                  <a:rPr lang="es-ES" sz="1000" b="1" dirty="0">
                    <a:solidFill>
                      <a:srgbClr val="002060"/>
                    </a:solidFill>
                    <a:latin typeface="Trebuchet MS" panose="020B0603020202020204" pitchFamily="34" charset="0"/>
                  </a:rPr>
                  <a:t>perfil original</a:t>
                </a:r>
              </a:p>
            </p:txBody>
          </p:sp>
        </p:grpSp>
        <p:grpSp>
          <p:nvGrpSpPr>
            <p:cNvPr id="15" name="Grupo 14">
              <a:extLst>
                <a:ext uri="{FF2B5EF4-FFF2-40B4-BE49-F238E27FC236}">
                  <a16:creationId xmlns:a16="http://schemas.microsoft.com/office/drawing/2014/main" id="{5624547C-E159-6A66-F5E6-E8DDAA35F9CC}"/>
                </a:ext>
              </a:extLst>
            </p:cNvPr>
            <p:cNvGrpSpPr>
              <a:grpSpLocks noChangeAspect="1"/>
            </p:cNvGrpSpPr>
            <p:nvPr/>
          </p:nvGrpSpPr>
          <p:grpSpPr>
            <a:xfrm>
              <a:off x="2461484" y="3714759"/>
              <a:ext cx="2117201" cy="2610000"/>
              <a:chOff x="2461484" y="3714759"/>
              <a:chExt cx="2117241" cy="2610049"/>
            </a:xfrm>
          </p:grpSpPr>
          <p:sp>
            <p:nvSpPr>
              <p:cNvPr id="10" name="CuadroTexto 9">
                <a:extLst>
                  <a:ext uri="{FF2B5EF4-FFF2-40B4-BE49-F238E27FC236}">
                    <a16:creationId xmlns:a16="http://schemas.microsoft.com/office/drawing/2014/main" id="{7ACF4C8F-0E29-5C33-DA03-20DD64E57C86}"/>
                  </a:ext>
                </a:extLst>
              </p:cNvPr>
              <p:cNvSpPr txBox="1"/>
              <p:nvPr/>
            </p:nvSpPr>
            <p:spPr>
              <a:xfrm>
                <a:off x="2461484" y="5616922"/>
                <a:ext cx="2117241" cy="707886"/>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err="1">
                    <a:solidFill>
                      <a:srgbClr val="002060"/>
                    </a:solidFill>
                    <a:latin typeface="Trebuchet MS" panose="020B0603020202020204" pitchFamily="34" charset="0"/>
                  </a:rPr>
                  <a:t>Trench</a:t>
                </a:r>
                <a:r>
                  <a:rPr lang="es-ES" sz="1000" b="1" dirty="0">
                    <a:solidFill>
                      <a:srgbClr val="002060"/>
                    </a:solidFill>
                    <a:latin typeface="Trebuchet MS" panose="020B0603020202020204" pitchFamily="34" charset="0"/>
                  </a:rPr>
                  <a:t> </a:t>
                </a:r>
                <a:r>
                  <a:rPr lang="es-ES" sz="1000" b="1" dirty="0" err="1">
                    <a:solidFill>
                      <a:srgbClr val="002060"/>
                    </a:solidFill>
                    <a:latin typeface="Trebuchet MS" panose="020B0603020202020204" pitchFamily="34" charset="0"/>
                  </a:rPr>
                  <a:t>iLGAD</a:t>
                </a:r>
                <a:r>
                  <a:rPr lang="es-ES" sz="1000" dirty="0">
                    <a:solidFill>
                      <a:srgbClr val="002060"/>
                    </a:solidFill>
                    <a:latin typeface="Trebuchet MS" panose="020B0603020202020204" pitchFamily="34" charset="0"/>
                  </a:rPr>
                  <a:t> con diseño </a:t>
                </a:r>
                <a:r>
                  <a:rPr lang="es-ES" sz="1000" b="1" dirty="0">
                    <a:solidFill>
                      <a:srgbClr val="002060"/>
                    </a:solidFill>
                    <a:latin typeface="Trebuchet MS" panose="020B0603020202020204" pitchFamily="34" charset="0"/>
                  </a:rPr>
                  <a:t>Timepix3</a:t>
                </a:r>
              </a:p>
            </p:txBody>
          </p:sp>
          <p:pic>
            <p:nvPicPr>
              <p:cNvPr id="12" name="Picture 13">
                <a:extLst>
                  <a:ext uri="{FF2B5EF4-FFF2-40B4-BE49-F238E27FC236}">
                    <a16:creationId xmlns:a16="http://schemas.microsoft.com/office/drawing/2014/main" id="{E5BC5FBD-9506-7FF5-739C-A44DAF4831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44815" y="3714759"/>
                <a:ext cx="1943100" cy="1904526"/>
              </a:xfrm>
              <a:prstGeom prst="rect">
                <a:avLst/>
              </a:prstGeom>
            </p:spPr>
          </p:pic>
        </p:grpSp>
        <p:grpSp>
          <p:nvGrpSpPr>
            <p:cNvPr id="16" name="Grupo 15">
              <a:extLst>
                <a:ext uri="{FF2B5EF4-FFF2-40B4-BE49-F238E27FC236}">
                  <a16:creationId xmlns:a16="http://schemas.microsoft.com/office/drawing/2014/main" id="{7B0715E1-C6A8-85F0-69E9-F754F0321F7C}"/>
                </a:ext>
              </a:extLst>
            </p:cNvPr>
            <p:cNvGrpSpPr>
              <a:grpSpLocks noChangeAspect="1"/>
            </p:cNvGrpSpPr>
            <p:nvPr/>
          </p:nvGrpSpPr>
          <p:grpSpPr>
            <a:xfrm>
              <a:off x="4578725" y="3712527"/>
              <a:ext cx="2117241" cy="2599476"/>
              <a:chOff x="4578725" y="3712527"/>
              <a:chExt cx="2117241" cy="2599476"/>
            </a:xfrm>
          </p:grpSpPr>
          <p:sp>
            <p:nvSpPr>
              <p:cNvPr id="11" name="CuadroTexto 10">
                <a:extLst>
                  <a:ext uri="{FF2B5EF4-FFF2-40B4-BE49-F238E27FC236}">
                    <a16:creationId xmlns:a16="http://schemas.microsoft.com/office/drawing/2014/main" id="{885BAF73-9E28-BB8D-0EBC-DD88B7C91205}"/>
                  </a:ext>
                </a:extLst>
              </p:cNvPr>
              <p:cNvSpPr txBox="1"/>
              <p:nvPr/>
            </p:nvSpPr>
            <p:spPr>
              <a:xfrm>
                <a:off x="4578725" y="5604117"/>
                <a:ext cx="2117241" cy="707886"/>
              </a:xfrm>
              <a:prstGeom prst="rect">
                <a:avLst/>
              </a:prstGeom>
              <a:noFill/>
            </p:spPr>
            <p:txBody>
              <a:bodyPr wrap="square">
                <a:spAutoFit/>
              </a:bodyPr>
              <a:lstStyle/>
              <a:p>
                <a:r>
                  <a:rPr lang="es-ES" sz="1000" dirty="0">
                    <a:solidFill>
                      <a:srgbClr val="002060"/>
                    </a:solidFill>
                    <a:latin typeface="Trebuchet MS" panose="020B0603020202020204" pitchFamily="34" charset="0"/>
                  </a:rPr>
                  <a:t>Oblea de 100 mm de diámetro en la que se integran prototipos de detectores </a:t>
                </a:r>
                <a:r>
                  <a:rPr lang="es-ES" sz="1000" b="1" dirty="0" err="1">
                    <a:solidFill>
                      <a:srgbClr val="002060"/>
                    </a:solidFill>
                    <a:latin typeface="Trebuchet MS" panose="020B0603020202020204" pitchFamily="34" charset="0"/>
                  </a:rPr>
                  <a:t>Trench</a:t>
                </a:r>
                <a:r>
                  <a:rPr lang="es-ES" sz="1000" b="1" dirty="0">
                    <a:solidFill>
                      <a:srgbClr val="002060"/>
                    </a:solidFill>
                    <a:latin typeface="Trebuchet MS" panose="020B0603020202020204" pitchFamily="34" charset="0"/>
                  </a:rPr>
                  <a:t> </a:t>
                </a:r>
                <a:r>
                  <a:rPr lang="es-ES" sz="1000" b="1" dirty="0" err="1">
                    <a:solidFill>
                      <a:srgbClr val="002060"/>
                    </a:solidFill>
                    <a:latin typeface="Trebuchet MS" panose="020B0603020202020204" pitchFamily="34" charset="0"/>
                  </a:rPr>
                  <a:t>iLGAD</a:t>
                </a:r>
                <a:r>
                  <a:rPr lang="es-ES" sz="1000" dirty="0">
                    <a:solidFill>
                      <a:srgbClr val="002060"/>
                    </a:solidFill>
                    <a:latin typeface="Trebuchet MS" panose="020B0603020202020204" pitchFamily="34" charset="0"/>
                  </a:rPr>
                  <a:t> con diseño </a:t>
                </a:r>
                <a:r>
                  <a:rPr lang="es-ES" sz="1000" b="1" dirty="0">
                    <a:solidFill>
                      <a:srgbClr val="002060"/>
                    </a:solidFill>
                    <a:latin typeface="Trebuchet MS" panose="020B0603020202020204" pitchFamily="34" charset="0"/>
                  </a:rPr>
                  <a:t>Timepix4</a:t>
                </a:r>
              </a:p>
            </p:txBody>
          </p:sp>
          <p:pic>
            <p:nvPicPr>
              <p:cNvPr id="13" name="Imagen 12" descr="Interfaz de usuario gráfica&#10;&#10;El contenido generado por IA puede ser incorrecto.">
                <a:extLst>
                  <a:ext uri="{FF2B5EF4-FFF2-40B4-BE49-F238E27FC236}">
                    <a16:creationId xmlns:a16="http://schemas.microsoft.com/office/drawing/2014/main" id="{973F5893-5B9A-1CD7-361E-E6FCD7DD92A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632908" y="3712527"/>
                <a:ext cx="2060270" cy="1917037"/>
              </a:xfrm>
              <a:prstGeom prst="rect">
                <a:avLst/>
              </a:prstGeom>
            </p:spPr>
          </p:pic>
        </p:grpSp>
      </p:grpSp>
    </p:spTree>
    <p:extLst>
      <p:ext uri="{BB962C8B-B14F-4D97-AF65-F5344CB8AC3E}">
        <p14:creationId xmlns:p14="http://schemas.microsoft.com/office/powerpoint/2010/main" val="26327987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43B59-A806-D1BF-A424-4A6077072C53}"/>
            </a:ext>
          </a:extLst>
        </p:cNvPr>
        <p:cNvGrpSpPr/>
        <p:nvPr/>
      </p:nvGrpSpPr>
      <p:grpSpPr>
        <a:xfrm>
          <a:off x="0" y="0"/>
          <a:ext cx="0" cy="0"/>
          <a:chOff x="0" y="0"/>
          <a:chExt cx="0" cy="0"/>
        </a:xfrm>
      </p:grpSpPr>
      <p:sp>
        <p:nvSpPr>
          <p:cNvPr id="10" name="Título 9">
            <a:extLst>
              <a:ext uri="{FF2B5EF4-FFF2-40B4-BE49-F238E27FC236}">
                <a16:creationId xmlns:a16="http://schemas.microsoft.com/office/drawing/2014/main" id="{0B5F6541-B0BB-4C2C-BD0F-C12107F7D5BF}"/>
              </a:ext>
            </a:extLst>
          </p:cNvPr>
          <p:cNvSpPr>
            <a:spLocks noGrp="1"/>
          </p:cNvSpPr>
          <p:nvPr>
            <p:ph type="title"/>
          </p:nvPr>
        </p:nvSpPr>
        <p:spPr>
          <a:xfrm>
            <a:off x="174625" y="130175"/>
            <a:ext cx="10515600" cy="649288"/>
          </a:xfrm>
        </p:spPr>
        <p:txBody>
          <a:bodyPr/>
          <a:lstStyle/>
          <a:p>
            <a:r>
              <a:rPr lang="en-US" dirty="0"/>
              <a:t>Silicon Detectors for Timing</a:t>
            </a:r>
            <a:br>
              <a:rPr lang="en-US" dirty="0"/>
            </a:br>
            <a:r>
              <a:rPr lang="en-US" dirty="0"/>
              <a:t>and Tracking Applications</a:t>
            </a:r>
            <a:endParaRPr lang="es-ES" dirty="0"/>
          </a:p>
        </p:txBody>
      </p:sp>
      <p:pic>
        <p:nvPicPr>
          <p:cNvPr id="6" name="Imagen 5">
            <a:extLst>
              <a:ext uri="{FF2B5EF4-FFF2-40B4-BE49-F238E27FC236}">
                <a16:creationId xmlns:a16="http://schemas.microsoft.com/office/drawing/2014/main" id="{158D8278-510B-6BAE-522B-915B020E07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178032" y="1115383"/>
            <a:ext cx="4834843" cy="4502780"/>
          </a:xfrm>
          <a:prstGeom prst="rect">
            <a:avLst/>
          </a:prstGeom>
          <a:noFill/>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761D99C6-C20B-298A-F83E-384C143874DE}"/>
              </a:ext>
            </a:extLst>
          </p:cNvPr>
          <p:cNvSpPr txBox="1"/>
          <p:nvPr/>
        </p:nvSpPr>
        <p:spPr>
          <a:xfrm>
            <a:off x="1107414" y="5778016"/>
            <a:ext cx="4628546" cy="830997"/>
          </a:xfrm>
          <a:prstGeom prst="rect">
            <a:avLst/>
          </a:prstGeom>
          <a:noFill/>
        </p:spPr>
        <p:txBody>
          <a:bodyPr wrap="square">
            <a:spAutoFit/>
          </a:bodyPr>
          <a:lstStyle/>
          <a:p>
            <a:r>
              <a:rPr lang="es-ES" sz="1600" dirty="0">
                <a:solidFill>
                  <a:srgbClr val="002060"/>
                </a:solidFill>
                <a:latin typeface="Trebuchet MS" panose="020B0603020202020204" pitchFamily="34" charset="0"/>
              </a:rPr>
              <a:t>Oblea de 100 mm de diámetro en la que se integran prototipos de detectores </a:t>
            </a:r>
            <a:r>
              <a:rPr lang="es-ES" sz="1600" b="1" dirty="0" err="1">
                <a:solidFill>
                  <a:srgbClr val="002060"/>
                </a:solidFill>
                <a:latin typeface="Trebuchet MS" panose="020B0603020202020204" pitchFamily="34" charset="0"/>
              </a:rPr>
              <a:t>nLGAD</a:t>
            </a:r>
            <a:r>
              <a:rPr lang="es-ES" sz="1600" dirty="0">
                <a:solidFill>
                  <a:srgbClr val="002060"/>
                </a:solidFill>
                <a:latin typeface="Trebuchet MS" panose="020B0603020202020204" pitchFamily="34" charset="0"/>
              </a:rPr>
              <a:t> de primera generación</a:t>
            </a:r>
          </a:p>
        </p:txBody>
      </p:sp>
      <p:sp>
        <p:nvSpPr>
          <p:cNvPr id="8" name="CuadroTexto 7">
            <a:extLst>
              <a:ext uri="{FF2B5EF4-FFF2-40B4-BE49-F238E27FC236}">
                <a16:creationId xmlns:a16="http://schemas.microsoft.com/office/drawing/2014/main" id="{42FD3069-CDD9-ADAB-9725-675EBCD706CD}"/>
              </a:ext>
            </a:extLst>
          </p:cNvPr>
          <p:cNvSpPr txBox="1"/>
          <p:nvPr/>
        </p:nvSpPr>
        <p:spPr>
          <a:xfrm>
            <a:off x="6262249" y="5732149"/>
            <a:ext cx="4628546" cy="830997"/>
          </a:xfrm>
          <a:prstGeom prst="rect">
            <a:avLst/>
          </a:prstGeom>
          <a:noFill/>
        </p:spPr>
        <p:txBody>
          <a:bodyPr wrap="square">
            <a:spAutoFit/>
          </a:bodyPr>
          <a:lstStyle/>
          <a:p>
            <a:r>
              <a:rPr lang="es-ES" sz="1600" dirty="0">
                <a:solidFill>
                  <a:srgbClr val="002060"/>
                </a:solidFill>
                <a:latin typeface="Trebuchet MS" panose="020B0603020202020204" pitchFamily="34" charset="0"/>
              </a:rPr>
              <a:t>Oblea de 100 mm de diámetro en la que se integran prototipos de detectores </a:t>
            </a:r>
            <a:r>
              <a:rPr lang="es-ES" sz="1600" b="1" dirty="0" err="1">
                <a:solidFill>
                  <a:srgbClr val="002060"/>
                </a:solidFill>
                <a:latin typeface="Trebuchet MS" panose="020B0603020202020204" pitchFamily="34" charset="0"/>
              </a:rPr>
              <a:t>nLGAD</a:t>
            </a:r>
            <a:r>
              <a:rPr lang="es-ES" sz="1600" dirty="0">
                <a:solidFill>
                  <a:srgbClr val="002060"/>
                </a:solidFill>
                <a:latin typeface="Trebuchet MS" panose="020B0603020202020204" pitchFamily="34" charset="0"/>
              </a:rPr>
              <a:t> de segunda generación</a:t>
            </a:r>
          </a:p>
        </p:txBody>
      </p:sp>
      <p:pic>
        <p:nvPicPr>
          <p:cNvPr id="9" name="Imagen 8">
            <a:extLst>
              <a:ext uri="{FF2B5EF4-FFF2-40B4-BE49-F238E27FC236}">
                <a16:creationId xmlns:a16="http://schemas.microsoft.com/office/drawing/2014/main" id="{47691D98-171E-FD4A-AA10-EE1A511D4E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16156" y="1136541"/>
            <a:ext cx="4834846" cy="4455115"/>
          </a:xfrm>
          <a:prstGeom prst="rect">
            <a:avLst/>
          </a:prstGeom>
        </p:spPr>
      </p:pic>
    </p:spTree>
    <p:extLst>
      <p:ext uri="{BB962C8B-B14F-4D97-AF65-F5344CB8AC3E}">
        <p14:creationId xmlns:p14="http://schemas.microsoft.com/office/powerpoint/2010/main" val="21658806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9C27768F-8B0A-4571-B9B1-4991632A40C4}"/>
              </a:ext>
            </a:extLst>
          </p:cNvPr>
          <p:cNvSpPr>
            <a:spLocks noGrp="1"/>
          </p:cNvSpPr>
          <p:nvPr>
            <p:ph type="title"/>
          </p:nvPr>
        </p:nvSpPr>
        <p:spPr>
          <a:xfrm>
            <a:off x="174080" y="129832"/>
            <a:ext cx="10515600" cy="649055"/>
          </a:xfrm>
        </p:spPr>
        <p:txBody>
          <a:bodyPr/>
          <a:lstStyle/>
          <a:p>
            <a:r>
              <a:rPr lang="en-GB" dirty="0" err="1"/>
              <a:t>nLGADs</a:t>
            </a:r>
            <a:r>
              <a:rPr lang="en-GB" dirty="0"/>
              <a:t>. Low Penetrating Particles Detection</a:t>
            </a:r>
            <a:endParaRPr lang="es-ES" dirty="0"/>
          </a:p>
        </p:txBody>
      </p:sp>
      <p:grpSp>
        <p:nvGrpSpPr>
          <p:cNvPr id="5" name="Agrupa 4">
            <a:extLst>
              <a:ext uri="{FF2B5EF4-FFF2-40B4-BE49-F238E27FC236}">
                <a16:creationId xmlns:a16="http://schemas.microsoft.com/office/drawing/2014/main" id="{69883405-DB30-7A63-7E87-423D2B705CC1}"/>
              </a:ext>
            </a:extLst>
          </p:cNvPr>
          <p:cNvGrpSpPr>
            <a:grpSpLocks noChangeAspect="1"/>
          </p:cNvGrpSpPr>
          <p:nvPr/>
        </p:nvGrpSpPr>
        <p:grpSpPr>
          <a:xfrm>
            <a:off x="915755" y="2247071"/>
            <a:ext cx="10016144" cy="4477423"/>
            <a:chOff x="498311" y="1348070"/>
            <a:chExt cx="11071049" cy="4948988"/>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311" y="1528354"/>
              <a:ext cx="11071049" cy="4768704"/>
            </a:xfrm>
            <a:prstGeom prst="rect">
              <a:avLst/>
            </a:prstGeom>
          </p:spPr>
        </p:pic>
        <p:sp>
          <p:nvSpPr>
            <p:cNvPr id="4" name="Rectangle 3"/>
            <p:cNvSpPr/>
            <p:nvPr/>
          </p:nvSpPr>
          <p:spPr>
            <a:xfrm>
              <a:off x="3213463" y="1355370"/>
              <a:ext cx="613954" cy="283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656320" y="1348070"/>
              <a:ext cx="613954" cy="283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252661" y="1041890"/>
            <a:ext cx="11562347" cy="1631216"/>
          </a:xfrm>
          <a:prstGeom prst="rect">
            <a:avLst/>
          </a:prstGeom>
          <a:noFill/>
        </p:spPr>
        <p:txBody>
          <a:bodyPr wrap="square" rtlCol="0">
            <a:spAutoFit/>
          </a:bodyPr>
          <a:lstStyle/>
          <a:p>
            <a:pPr marL="342900" indent="-342900">
              <a:buFont typeface="Arial" panose="020B0604020202020204" pitchFamily="34" charset="0"/>
              <a:buChar char="•"/>
            </a:pPr>
            <a:r>
              <a:rPr lang="es-ES" sz="2400" b="1" dirty="0">
                <a:latin typeface="Trebuchet MS" panose="020B0603020202020204" pitchFamily="34" charset="0"/>
              </a:rPr>
              <a:t>TCT </a:t>
            </a:r>
            <a:r>
              <a:rPr lang="es-ES" sz="2400" b="1" dirty="0" err="1">
                <a:latin typeface="Trebuchet MS" panose="020B0603020202020204" pitchFamily="34" charset="0"/>
              </a:rPr>
              <a:t>measurements</a:t>
            </a:r>
            <a:r>
              <a:rPr lang="es-ES" sz="2400" b="1" dirty="0">
                <a:latin typeface="Trebuchet MS" panose="020B0603020202020204" pitchFamily="34" charset="0"/>
              </a:rPr>
              <a:t>, 20ºC, </a:t>
            </a:r>
            <a:r>
              <a:rPr lang="es-ES" sz="2400" b="1" dirty="0" err="1">
                <a:solidFill>
                  <a:srgbClr val="0070C0"/>
                </a:solidFill>
                <a:latin typeface="Trebuchet MS" panose="020B0603020202020204" pitchFamily="34" charset="0"/>
              </a:rPr>
              <a:t>maximum</a:t>
            </a:r>
            <a:r>
              <a:rPr lang="es-ES" sz="2400" b="1" dirty="0">
                <a:solidFill>
                  <a:srgbClr val="0070C0"/>
                </a:solidFill>
                <a:latin typeface="Trebuchet MS" panose="020B0603020202020204" pitchFamily="34" charset="0"/>
              </a:rPr>
              <a:t> </a:t>
            </a:r>
            <a:r>
              <a:rPr lang="es-ES" sz="2400" b="1" dirty="0" err="1">
                <a:solidFill>
                  <a:srgbClr val="0070C0"/>
                </a:solidFill>
                <a:latin typeface="Trebuchet MS" panose="020B0603020202020204" pitchFamily="34" charset="0"/>
              </a:rPr>
              <a:t>power</a:t>
            </a:r>
            <a:r>
              <a:rPr lang="es-ES" sz="2400" b="1" dirty="0">
                <a:solidFill>
                  <a:srgbClr val="0070C0"/>
                </a:solidFill>
                <a:latin typeface="Trebuchet MS" panose="020B0603020202020204" pitchFamily="34" charset="0"/>
              </a:rPr>
              <a:t> </a:t>
            </a:r>
            <a:r>
              <a:rPr lang="es-ES" sz="2400" b="1" dirty="0" err="1">
                <a:latin typeface="Trebuchet MS" panose="020B0603020202020204" pitchFamily="34" charset="0"/>
              </a:rPr>
              <a:t>for</a:t>
            </a:r>
            <a:r>
              <a:rPr lang="es-ES" sz="2400" b="1" dirty="0">
                <a:latin typeface="Trebuchet MS" panose="020B0603020202020204" pitchFamily="34" charset="0"/>
              </a:rPr>
              <a:t> </a:t>
            </a:r>
            <a:r>
              <a:rPr lang="es-ES" sz="2400" b="1" dirty="0" err="1">
                <a:latin typeface="Trebuchet MS" panose="020B0603020202020204" pitchFamily="34" charset="0"/>
              </a:rPr>
              <a:t>every</a:t>
            </a:r>
            <a:r>
              <a:rPr lang="es-ES" sz="2400" b="1" dirty="0">
                <a:latin typeface="Trebuchet MS" panose="020B0603020202020204" pitchFamily="34" charset="0"/>
              </a:rPr>
              <a:t> laser </a:t>
            </a:r>
            <a:r>
              <a:rPr lang="es-ES" sz="2400" b="1" dirty="0" err="1">
                <a:latin typeface="Trebuchet MS" panose="020B0603020202020204" pitchFamily="34" charset="0"/>
              </a:rPr>
              <a:t>diode</a:t>
            </a:r>
            <a:endParaRPr lang="es-ES" sz="2400" b="1" dirty="0">
              <a:latin typeface="Trebuchet MS" panose="020B0603020202020204" pitchFamily="34" charset="0"/>
            </a:endParaRPr>
          </a:p>
          <a:p>
            <a:pPr marL="342900" indent="-342900">
              <a:buFont typeface="Arial" panose="020B0604020202020204" pitchFamily="34" charset="0"/>
              <a:buChar char="•"/>
            </a:pPr>
            <a:r>
              <a:rPr lang="es-ES" sz="2400" b="1" dirty="0" err="1">
                <a:latin typeface="Trebuchet MS" panose="020B0603020202020204" pitchFamily="34" charset="0"/>
              </a:rPr>
              <a:t>Samples</a:t>
            </a:r>
            <a:r>
              <a:rPr lang="es-ES" sz="2400" b="1" dirty="0">
                <a:latin typeface="Trebuchet MS" panose="020B0603020202020204" pitchFamily="34" charset="0"/>
              </a:rPr>
              <a:t> </a:t>
            </a:r>
            <a:r>
              <a:rPr lang="es-ES" sz="2400" b="1" dirty="0" err="1">
                <a:latin typeface="Trebuchet MS" panose="020B0603020202020204" pitchFamily="34" charset="0"/>
              </a:rPr>
              <a:t>from</a:t>
            </a:r>
            <a:r>
              <a:rPr lang="es-ES" sz="2400" b="1" dirty="0">
                <a:latin typeface="Trebuchet MS" panose="020B0603020202020204" pitchFamily="34" charset="0"/>
              </a:rPr>
              <a:t> </a:t>
            </a:r>
            <a:r>
              <a:rPr lang="es-ES" sz="2400" b="1" dirty="0" err="1">
                <a:solidFill>
                  <a:srgbClr val="0070C0"/>
                </a:solidFill>
                <a:latin typeface="Trebuchet MS" panose="020B0603020202020204" pitchFamily="34" charset="0"/>
              </a:rPr>
              <a:t>both</a:t>
            </a:r>
            <a:r>
              <a:rPr lang="es-ES" sz="2400" b="1" dirty="0">
                <a:solidFill>
                  <a:srgbClr val="0070C0"/>
                </a:solidFill>
                <a:latin typeface="Trebuchet MS" panose="020B0603020202020204" pitchFamily="34" charset="0"/>
              </a:rPr>
              <a:t> </a:t>
            </a:r>
            <a:r>
              <a:rPr lang="es-ES" sz="2400" b="1" dirty="0" err="1">
                <a:solidFill>
                  <a:srgbClr val="0070C0"/>
                </a:solidFill>
                <a:latin typeface="Trebuchet MS" panose="020B0603020202020204" pitchFamily="34" charset="0"/>
              </a:rPr>
              <a:t>nLGAD</a:t>
            </a:r>
            <a:r>
              <a:rPr lang="es-ES" sz="2400" b="1" dirty="0">
                <a:solidFill>
                  <a:srgbClr val="0070C0"/>
                </a:solidFill>
                <a:latin typeface="Trebuchet MS" panose="020B0603020202020204" pitchFamily="34" charset="0"/>
              </a:rPr>
              <a:t> </a:t>
            </a:r>
            <a:r>
              <a:rPr lang="es-ES" sz="2400" b="1" dirty="0" err="1">
                <a:solidFill>
                  <a:srgbClr val="0070C0"/>
                </a:solidFill>
                <a:latin typeface="Trebuchet MS" panose="020B0603020202020204" pitchFamily="34" charset="0"/>
              </a:rPr>
              <a:t>runs</a:t>
            </a:r>
            <a:r>
              <a:rPr lang="es-ES" sz="2400" b="1" dirty="0">
                <a:solidFill>
                  <a:srgbClr val="0070C0"/>
                </a:solidFill>
                <a:latin typeface="Trebuchet MS" panose="020B0603020202020204" pitchFamily="34" charset="0"/>
              </a:rPr>
              <a:t> </a:t>
            </a:r>
            <a:r>
              <a:rPr lang="es-ES" sz="2400" b="1" dirty="0" err="1">
                <a:latin typeface="Trebuchet MS" panose="020B0603020202020204" pitchFamily="34" charset="0"/>
              </a:rPr>
              <a:t>measured</a:t>
            </a:r>
            <a:r>
              <a:rPr lang="es-ES" sz="2400" b="1" dirty="0">
                <a:latin typeface="Trebuchet MS" panose="020B0603020202020204" pitchFamily="34" charset="0"/>
              </a:rPr>
              <a:t> </a:t>
            </a:r>
            <a:r>
              <a:rPr lang="es-ES" sz="2400" b="1" dirty="0" err="1">
                <a:latin typeface="Trebuchet MS" panose="020B0603020202020204" pitchFamily="34" charset="0"/>
              </a:rPr>
              <a:t>under</a:t>
            </a:r>
            <a:r>
              <a:rPr lang="es-ES" sz="2400" b="1" dirty="0">
                <a:latin typeface="Trebuchet MS" panose="020B0603020202020204" pitchFamily="34" charset="0"/>
              </a:rPr>
              <a:t> similar </a:t>
            </a:r>
            <a:r>
              <a:rPr lang="es-ES" sz="2400" b="1" dirty="0" err="1">
                <a:latin typeface="Trebuchet MS" panose="020B0603020202020204" pitchFamily="34" charset="0"/>
              </a:rPr>
              <a:t>conditions</a:t>
            </a:r>
            <a:r>
              <a:rPr lang="es-ES" sz="2400" b="1" dirty="0">
                <a:latin typeface="Trebuchet MS" panose="020B0603020202020204" pitchFamily="34" charset="0"/>
              </a:rPr>
              <a:t> </a:t>
            </a:r>
            <a:r>
              <a:rPr lang="es-ES" sz="2400" b="1" dirty="0" err="1">
                <a:latin typeface="Trebuchet MS" panose="020B0603020202020204" pitchFamily="34" charset="0"/>
              </a:rPr>
              <a:t>have</a:t>
            </a:r>
            <a:r>
              <a:rPr lang="es-ES" sz="2400" b="1" dirty="0">
                <a:latin typeface="Trebuchet MS" panose="020B0603020202020204" pitchFamily="34" charset="0"/>
              </a:rPr>
              <a:t> </a:t>
            </a:r>
            <a:r>
              <a:rPr lang="es-ES" sz="2400" b="1" dirty="0">
                <a:solidFill>
                  <a:srgbClr val="0070C0"/>
                </a:solidFill>
                <a:latin typeface="Trebuchet MS" panose="020B0603020202020204" pitchFamily="34" charset="0"/>
              </a:rPr>
              <a:t>similar </a:t>
            </a:r>
            <a:r>
              <a:rPr lang="es-ES" sz="2400" b="1" dirty="0" err="1">
                <a:solidFill>
                  <a:srgbClr val="0070C0"/>
                </a:solidFill>
                <a:latin typeface="Trebuchet MS" panose="020B0603020202020204" pitchFamily="34" charset="0"/>
              </a:rPr>
              <a:t>gain</a:t>
            </a:r>
            <a:r>
              <a:rPr lang="es-ES" sz="2400" b="1" dirty="0">
                <a:latin typeface="Trebuchet MS" panose="020B0603020202020204" pitchFamily="34" charset="0"/>
              </a:rPr>
              <a:t> response </a:t>
            </a:r>
          </a:p>
          <a:p>
            <a:pPr marL="342900" indent="-342900">
              <a:buFont typeface="Arial" panose="020B0604020202020204" pitchFamily="34" charset="0"/>
              <a:buChar char="•"/>
            </a:pPr>
            <a:endParaRPr lang="en-US" sz="2400" b="1" dirty="0">
              <a:latin typeface="Trebuchet MS" panose="020B0603020202020204" pitchFamily="34" charset="0"/>
            </a:endParaRPr>
          </a:p>
        </p:txBody>
      </p:sp>
    </p:spTree>
    <p:extLst>
      <p:ext uri="{BB962C8B-B14F-4D97-AF65-F5344CB8AC3E}">
        <p14:creationId xmlns:p14="http://schemas.microsoft.com/office/powerpoint/2010/main" val="35428755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1B0798E6-2CAD-4D0A-952B-29DC1A719A23}"/>
              </a:ext>
            </a:extLst>
          </p:cNvPr>
          <p:cNvSpPr>
            <a:spLocks noGrp="1"/>
          </p:cNvSpPr>
          <p:nvPr>
            <p:ph sz="half" idx="2"/>
          </p:nvPr>
        </p:nvSpPr>
        <p:spPr>
          <a:xfrm>
            <a:off x="407988" y="979488"/>
            <a:ext cx="7938026" cy="5580062"/>
          </a:xfrm>
        </p:spPr>
        <p:txBody>
          <a:bodyPr>
            <a:noAutofit/>
          </a:bodyPr>
          <a:lstStyle/>
          <a:p>
            <a:r>
              <a:rPr lang="en-GB" sz="2000" dirty="0"/>
              <a:t>3D detectors are great candidates for radiation hard timing detectors for future colliders</a:t>
            </a:r>
          </a:p>
          <a:p>
            <a:r>
              <a:rPr lang="en-GB" sz="2000" dirty="0"/>
              <a:t>3Ds with n-on-n configuration have been studied</a:t>
            </a:r>
          </a:p>
          <a:p>
            <a:pPr lvl="1"/>
            <a:r>
              <a:rPr lang="en-GB" sz="1800" dirty="0"/>
              <a:t>After substrate inversion, full depletion voltage should be lower</a:t>
            </a:r>
          </a:p>
          <a:p>
            <a:r>
              <a:rPr lang="en-GB" sz="2000" dirty="0"/>
              <a:t>Irradiation campaign was done with sensors irradiated at equivalent fluence levels of</a:t>
            </a:r>
          </a:p>
          <a:p>
            <a:pPr lvl="1"/>
            <a:r>
              <a:rPr lang="en-GB" sz="1800" dirty="0"/>
              <a:t>1E14, 1E15, 5E15, 1E16, 5E16 and 1E17 </a:t>
            </a:r>
            <a:r>
              <a:rPr lang="en-GB" sz="1800" dirty="0" err="1"/>
              <a:t>neq</a:t>
            </a:r>
            <a:r>
              <a:rPr lang="en-GB" sz="1800" dirty="0"/>
              <a:t>/cm2</a:t>
            </a:r>
          </a:p>
          <a:p>
            <a:r>
              <a:rPr lang="en-GB" sz="2000" dirty="0"/>
              <a:t>DUTs</a:t>
            </a:r>
          </a:p>
          <a:p>
            <a:pPr lvl="1"/>
            <a:r>
              <a:rPr lang="en-GB" sz="1800" dirty="0"/>
              <a:t>Pad diodes arrays of 50x50 pixels with pixel pitch of 50µm x 50µm</a:t>
            </a:r>
          </a:p>
          <a:p>
            <a:pPr lvl="1"/>
            <a:r>
              <a:rPr lang="en-GB" sz="1800" dirty="0"/>
              <a:t>Test structures of 3x3pixels with pixel pitch of 55µm x 55µm</a:t>
            </a:r>
          </a:p>
          <a:p>
            <a:pPr lvl="1"/>
            <a:r>
              <a:rPr lang="en-US" sz="1800" dirty="0"/>
              <a:t>I-V and at low temperature (-20ºC)</a:t>
            </a:r>
          </a:p>
          <a:p>
            <a:pPr lvl="1"/>
            <a:r>
              <a:rPr lang="en-US" sz="1800" dirty="0"/>
              <a:t>C-V could not be performed </a:t>
            </a:r>
            <a:r>
              <a:rPr lang="en-GB" sz="1800" dirty="0">
                <a:sym typeface="Wingdings" panose="05000000000000000000" pitchFamily="2" charset="2"/>
              </a:rPr>
              <a:t></a:t>
            </a:r>
            <a:r>
              <a:rPr lang="en-US" sz="1800" dirty="0"/>
              <a:t> Noise is higher than a single pixel capacity</a:t>
            </a:r>
            <a:endParaRPr lang="en-GB" sz="1800" dirty="0"/>
          </a:p>
          <a:p>
            <a:r>
              <a:rPr lang="en-US" sz="2000" dirty="0"/>
              <a:t>Breakdown voltage highly increase with fluence</a:t>
            </a:r>
          </a:p>
          <a:p>
            <a:r>
              <a:rPr lang="en-US" sz="2000" dirty="0"/>
              <a:t>Leakage current</a:t>
            </a:r>
          </a:p>
          <a:p>
            <a:pPr lvl="1"/>
            <a:r>
              <a:rPr lang="en-US" sz="1800" dirty="0"/>
              <a:t>Does not increase a lot with high fluence</a:t>
            </a:r>
          </a:p>
          <a:p>
            <a:pPr lvl="1"/>
            <a:r>
              <a:rPr lang="en-US" sz="1800" dirty="0"/>
              <a:t>Decreases after irradiation</a:t>
            </a:r>
            <a:endParaRPr lang="es-ES" sz="1800" dirty="0"/>
          </a:p>
          <a:p>
            <a:endParaRPr lang="es-ES" sz="2000" dirty="0"/>
          </a:p>
        </p:txBody>
      </p:sp>
      <p:sp>
        <p:nvSpPr>
          <p:cNvPr id="5" name="Título 4">
            <a:extLst>
              <a:ext uri="{FF2B5EF4-FFF2-40B4-BE49-F238E27FC236}">
                <a16:creationId xmlns:a16="http://schemas.microsoft.com/office/drawing/2014/main" id="{9798B67E-257F-4CD2-86C8-15876F3F7423}"/>
              </a:ext>
            </a:extLst>
          </p:cNvPr>
          <p:cNvSpPr>
            <a:spLocks noGrp="1"/>
          </p:cNvSpPr>
          <p:nvPr>
            <p:ph type="title"/>
          </p:nvPr>
        </p:nvSpPr>
        <p:spPr>
          <a:xfrm>
            <a:off x="174080" y="129832"/>
            <a:ext cx="10515600" cy="649055"/>
          </a:xfrm>
        </p:spPr>
        <p:txBody>
          <a:bodyPr/>
          <a:lstStyle/>
          <a:p>
            <a:r>
              <a:rPr lang="en-GB" dirty="0"/>
              <a:t>3D Radiation Hard Timing Detectors</a:t>
            </a:r>
            <a:endParaRPr lang="es-ES" dirty="0"/>
          </a:p>
        </p:txBody>
      </p:sp>
      <p:sp>
        <p:nvSpPr>
          <p:cNvPr id="26" name="Marcador de contenido 3">
            <a:extLst>
              <a:ext uri="{FF2B5EF4-FFF2-40B4-BE49-F238E27FC236}">
                <a16:creationId xmlns:a16="http://schemas.microsoft.com/office/drawing/2014/main" id="{D891A835-74F0-48C5-A9C5-964A56A30E52}"/>
              </a:ext>
            </a:extLst>
          </p:cNvPr>
          <p:cNvSpPr txBox="1">
            <a:spLocks/>
          </p:cNvSpPr>
          <p:nvPr/>
        </p:nvSpPr>
        <p:spPr>
          <a:xfrm>
            <a:off x="252663" y="835727"/>
            <a:ext cx="7938026" cy="54236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S" sz="2200" dirty="0">
              <a:solidFill>
                <a:srgbClr val="002060"/>
              </a:solidFill>
              <a:latin typeface="Trebuchet MS" panose="020B0603020202020204" pitchFamily="34" charset="0"/>
            </a:endParaRPr>
          </a:p>
        </p:txBody>
      </p:sp>
      <p:pic>
        <p:nvPicPr>
          <p:cNvPr id="4" name="Imagen 3" descr="Interfaz de usuario gráfica, Aplicación&#10;&#10;El contenido generado por IA puede ser incorrecto.">
            <a:extLst>
              <a:ext uri="{FF2B5EF4-FFF2-40B4-BE49-F238E27FC236}">
                <a16:creationId xmlns:a16="http://schemas.microsoft.com/office/drawing/2014/main" id="{16B15C91-7DEF-1BCB-AE1F-21F11D5A6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0216" y="1206479"/>
            <a:ext cx="4036731" cy="5515882"/>
          </a:xfrm>
          <a:prstGeom prst="rect">
            <a:avLst/>
          </a:prstGeom>
        </p:spPr>
      </p:pic>
    </p:spTree>
    <p:extLst>
      <p:ext uri="{BB962C8B-B14F-4D97-AF65-F5344CB8AC3E}">
        <p14:creationId xmlns:p14="http://schemas.microsoft.com/office/powerpoint/2010/main" val="21013114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3233ECF-4F1F-42D4-8143-45375016E5BD}"/>
              </a:ext>
            </a:extLst>
          </p:cNvPr>
          <p:cNvSpPr>
            <a:spLocks noGrp="1"/>
          </p:cNvSpPr>
          <p:nvPr>
            <p:ph type="title"/>
          </p:nvPr>
        </p:nvSpPr>
        <p:spPr>
          <a:xfrm>
            <a:off x="174080" y="129832"/>
            <a:ext cx="10515600" cy="649055"/>
          </a:xfrm>
        </p:spPr>
        <p:txBody>
          <a:bodyPr/>
          <a:lstStyle/>
          <a:p>
            <a:r>
              <a:rPr lang="en-US" dirty="0" err="1"/>
              <a:t>SiC</a:t>
            </a:r>
            <a:r>
              <a:rPr lang="en-US" dirty="0"/>
              <a:t> diodes for X-ray detection</a:t>
            </a:r>
            <a:br>
              <a:rPr lang="en-US" dirty="0"/>
            </a:br>
            <a:r>
              <a:rPr lang="en-US" dirty="0"/>
              <a:t>and Beam monitoring</a:t>
            </a:r>
            <a:endParaRPr lang="es-ES" dirty="0"/>
          </a:p>
        </p:txBody>
      </p:sp>
      <p:pic>
        <p:nvPicPr>
          <p:cNvPr id="6" name="Imagen 5">
            <a:extLst>
              <a:ext uri="{FF2B5EF4-FFF2-40B4-BE49-F238E27FC236}">
                <a16:creationId xmlns:a16="http://schemas.microsoft.com/office/drawing/2014/main" id="{D2377C5F-DF2D-E782-881D-BB44AD2170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8182" y="1178374"/>
            <a:ext cx="5498161" cy="2604975"/>
          </a:xfrm>
          <a:prstGeom prst="rect">
            <a:avLst/>
          </a:prstGeom>
        </p:spPr>
      </p:pic>
      <p:sp>
        <p:nvSpPr>
          <p:cNvPr id="8" name="Marcador de contenido 3">
            <a:extLst>
              <a:ext uri="{FF2B5EF4-FFF2-40B4-BE49-F238E27FC236}">
                <a16:creationId xmlns:a16="http://schemas.microsoft.com/office/drawing/2014/main" id="{17CED8E3-9CCD-5B96-E239-C0742C02EEAD}"/>
              </a:ext>
            </a:extLst>
          </p:cNvPr>
          <p:cNvSpPr txBox="1">
            <a:spLocks/>
          </p:cNvSpPr>
          <p:nvPr/>
        </p:nvSpPr>
        <p:spPr>
          <a:xfrm>
            <a:off x="145657" y="1184159"/>
            <a:ext cx="7013899" cy="32009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002060"/>
                </a:solidFill>
                <a:latin typeface="Trebuchet MS" panose="020B0603020202020204" pitchFamily="34" charset="0"/>
              </a:rPr>
              <a:t>Diodes designed and fabricated for a FLASH dosimetry project</a:t>
            </a:r>
          </a:p>
          <a:p>
            <a:pPr lvl="1"/>
            <a:r>
              <a:rPr lang="en-US" sz="1800" dirty="0">
                <a:solidFill>
                  <a:srgbClr val="002060"/>
                </a:solidFill>
                <a:latin typeface="Trebuchet MS" panose="020B0603020202020204" pitchFamily="34" charset="0"/>
              </a:rPr>
              <a:t>P-N junction implanted diodes </a:t>
            </a:r>
          </a:p>
          <a:p>
            <a:pPr lvl="1"/>
            <a:r>
              <a:rPr lang="en-US" sz="1800" dirty="0">
                <a:solidFill>
                  <a:srgbClr val="002060"/>
                </a:solidFill>
                <a:latin typeface="Trebuchet MS" panose="020B0603020202020204" pitchFamily="34" charset="0"/>
              </a:rPr>
              <a:t>4H-SiC, 100 mm wafers</a:t>
            </a:r>
          </a:p>
          <a:p>
            <a:pPr lvl="1"/>
            <a:r>
              <a:rPr lang="en-US" sz="1800" dirty="0">
                <a:solidFill>
                  <a:srgbClr val="002060"/>
                </a:solidFill>
                <a:latin typeface="Trebuchet MS" panose="020B0603020202020204" pitchFamily="34" charset="0"/>
              </a:rPr>
              <a:t>3 µm high resistivity n-type doped epilayer </a:t>
            </a:r>
          </a:p>
          <a:p>
            <a:pPr lvl="1"/>
            <a:r>
              <a:rPr lang="en-US" sz="1800" dirty="0">
                <a:solidFill>
                  <a:srgbClr val="002060"/>
                </a:solidFill>
                <a:latin typeface="Trebuchet MS" panose="020B0603020202020204" pitchFamily="34" charset="0"/>
              </a:rPr>
              <a:t>Technology based on our </a:t>
            </a:r>
            <a:r>
              <a:rPr lang="en-US" sz="1800" dirty="0" err="1">
                <a:solidFill>
                  <a:srgbClr val="002060"/>
                </a:solidFill>
                <a:latin typeface="Trebuchet MS" panose="020B0603020202020204" pitchFamily="34" charset="0"/>
              </a:rPr>
              <a:t>SiC</a:t>
            </a:r>
            <a:r>
              <a:rPr lang="en-US" sz="1800" dirty="0">
                <a:solidFill>
                  <a:srgbClr val="002060"/>
                </a:solidFill>
                <a:latin typeface="Trebuchet MS" panose="020B0603020202020204" pitchFamily="34" charset="0"/>
              </a:rPr>
              <a:t> power diodes</a:t>
            </a:r>
            <a:endParaRPr lang="en-GB" sz="1800" dirty="0">
              <a:solidFill>
                <a:srgbClr val="002060"/>
              </a:solidFill>
              <a:latin typeface="Trebuchet MS" panose="020B0603020202020204" pitchFamily="34" charset="0"/>
            </a:endParaRPr>
          </a:p>
          <a:p>
            <a:r>
              <a:rPr lang="en-GB" sz="2200" dirty="0">
                <a:solidFill>
                  <a:srgbClr val="002060"/>
                </a:solidFill>
                <a:latin typeface="Trebuchet MS" panose="020B0603020202020204" pitchFamily="34" charset="0"/>
              </a:rPr>
              <a:t>Looking at other applications</a:t>
            </a:r>
          </a:p>
          <a:p>
            <a:r>
              <a:rPr lang="en-US" sz="2200" dirty="0">
                <a:solidFill>
                  <a:srgbClr val="002060"/>
                </a:solidFill>
                <a:latin typeface="Trebuchet MS" panose="020B0603020202020204" pitchFamily="34" charset="0"/>
              </a:rPr>
              <a:t>For example, being </a:t>
            </a:r>
            <a:r>
              <a:rPr lang="en-US" sz="2200" b="1" dirty="0">
                <a:solidFill>
                  <a:srgbClr val="002060"/>
                </a:solidFill>
                <a:latin typeface="Trebuchet MS" panose="020B0603020202020204" pitchFamily="34" charset="0"/>
              </a:rPr>
              <a:t>investigated for brachytherapy dosimetry in collaboration with IFCA</a:t>
            </a:r>
            <a:endParaRPr lang="es-ES" sz="2200" b="1" dirty="0">
              <a:solidFill>
                <a:srgbClr val="002060"/>
              </a:solidFill>
              <a:latin typeface="Trebuchet MS" panose="020B0603020202020204" pitchFamily="34" charset="0"/>
            </a:endParaRPr>
          </a:p>
        </p:txBody>
      </p:sp>
      <p:sp>
        <p:nvSpPr>
          <p:cNvPr id="10" name="Marcador de contenido 3">
            <a:extLst>
              <a:ext uri="{FF2B5EF4-FFF2-40B4-BE49-F238E27FC236}">
                <a16:creationId xmlns:a16="http://schemas.microsoft.com/office/drawing/2014/main" id="{C19D6164-C1F1-50BD-25B9-CD9D3185BC24}"/>
              </a:ext>
            </a:extLst>
          </p:cNvPr>
          <p:cNvSpPr txBox="1">
            <a:spLocks/>
          </p:cNvSpPr>
          <p:nvPr/>
        </p:nvSpPr>
        <p:spPr>
          <a:xfrm>
            <a:off x="145657" y="4779185"/>
            <a:ext cx="6206505" cy="18293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002060"/>
                </a:solidFill>
                <a:latin typeface="Trebuchet MS" panose="020B0603020202020204" pitchFamily="34" charset="0"/>
              </a:rPr>
              <a:t>IMB-CNM have performed several beam tests ALBA Synchrotron (Celeste) and Diamond Synchrotron (Jairo) to study the viability of </a:t>
            </a:r>
            <a:r>
              <a:rPr lang="en-US" sz="2200" dirty="0" err="1">
                <a:solidFill>
                  <a:srgbClr val="002060"/>
                </a:solidFill>
                <a:latin typeface="Trebuchet MS" panose="020B0603020202020204" pitchFamily="34" charset="0"/>
              </a:rPr>
              <a:t>SiC</a:t>
            </a:r>
            <a:r>
              <a:rPr lang="en-US" sz="2200" dirty="0">
                <a:solidFill>
                  <a:srgbClr val="002060"/>
                </a:solidFill>
                <a:latin typeface="Trebuchet MS" panose="020B0603020202020204" pitchFamily="34" charset="0"/>
              </a:rPr>
              <a:t> diodes as </a:t>
            </a:r>
            <a:r>
              <a:rPr lang="en-US" sz="2200" b="1" dirty="0">
                <a:solidFill>
                  <a:srgbClr val="002060"/>
                </a:solidFill>
                <a:latin typeface="Trebuchet MS" panose="020B0603020202020204" pitchFamily="34" charset="0"/>
              </a:rPr>
              <a:t>X-ray detectors and Beam Position Monitors</a:t>
            </a:r>
          </a:p>
        </p:txBody>
      </p:sp>
      <p:sp>
        <p:nvSpPr>
          <p:cNvPr id="13" name="Marcador de contenido 3">
            <a:extLst>
              <a:ext uri="{FF2B5EF4-FFF2-40B4-BE49-F238E27FC236}">
                <a16:creationId xmlns:a16="http://schemas.microsoft.com/office/drawing/2014/main" id="{FA8E0F4E-CE39-952F-DDD1-EC9561B2A29C}"/>
              </a:ext>
            </a:extLst>
          </p:cNvPr>
          <p:cNvSpPr txBox="1">
            <a:spLocks/>
          </p:cNvSpPr>
          <p:nvPr/>
        </p:nvSpPr>
        <p:spPr>
          <a:xfrm>
            <a:off x="6853869" y="4149899"/>
            <a:ext cx="5498161" cy="24773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002060"/>
                </a:solidFill>
                <a:latin typeface="Trebuchet MS" panose="020B0603020202020204" pitchFamily="34" charset="0"/>
              </a:rPr>
              <a:t>Requirements for X-ray BPMs:</a:t>
            </a:r>
          </a:p>
          <a:p>
            <a:pPr lvl="1">
              <a:buClr>
                <a:srgbClr val="00B050"/>
              </a:buClr>
              <a:buFont typeface="Wingdings" panose="05000000000000000000" pitchFamily="2" charset="2"/>
              <a:buChar char="ü"/>
            </a:pPr>
            <a:r>
              <a:rPr lang="en-US" sz="1800" dirty="0">
                <a:solidFill>
                  <a:srgbClr val="002060"/>
                </a:solidFill>
                <a:latin typeface="Trebuchet MS" panose="020B0603020202020204" pitchFamily="34" charset="0"/>
              </a:rPr>
              <a:t>Linearity: response signal proportional to beam intensity</a:t>
            </a:r>
          </a:p>
          <a:p>
            <a:pPr lvl="1">
              <a:buClr>
                <a:srgbClr val="00B050"/>
              </a:buClr>
              <a:buFont typeface="Wingdings" panose="05000000000000000000" pitchFamily="2" charset="2"/>
              <a:buChar char="ü"/>
            </a:pPr>
            <a:r>
              <a:rPr lang="en-US" sz="1800" dirty="0">
                <a:solidFill>
                  <a:srgbClr val="002060"/>
                </a:solidFill>
                <a:latin typeface="Trebuchet MS" panose="020B0603020202020204" pitchFamily="34" charset="0"/>
              </a:rPr>
              <a:t>Spatial uniformity: 2D flat response</a:t>
            </a:r>
          </a:p>
          <a:p>
            <a:pPr lvl="1">
              <a:buClr>
                <a:srgbClr val="00B050"/>
              </a:buClr>
              <a:buFont typeface="Wingdings" panose="05000000000000000000" pitchFamily="2" charset="2"/>
              <a:buChar char="ü"/>
            </a:pPr>
            <a:r>
              <a:rPr lang="en-US" sz="1800" dirty="0">
                <a:solidFill>
                  <a:srgbClr val="002060"/>
                </a:solidFill>
                <a:latin typeface="Trebuchet MS" panose="020B0603020202020204" pitchFamily="34" charset="0"/>
              </a:rPr>
              <a:t>Spatial resolution</a:t>
            </a:r>
          </a:p>
          <a:p>
            <a:pPr lvl="1">
              <a:buClr>
                <a:srgbClr val="00B050"/>
              </a:buClr>
              <a:buFont typeface="Wingdings" panose="05000000000000000000" pitchFamily="2" charset="2"/>
              <a:buChar char="ü"/>
            </a:pPr>
            <a:r>
              <a:rPr lang="en-US" sz="1800" dirty="0">
                <a:solidFill>
                  <a:srgbClr val="002060"/>
                </a:solidFill>
                <a:latin typeface="Trebuchet MS" panose="020B0603020202020204" pitchFamily="34" charset="0"/>
              </a:rPr>
              <a:t>Radiation hardness</a:t>
            </a:r>
          </a:p>
          <a:p>
            <a:pPr lvl="1">
              <a:buClr>
                <a:srgbClr val="C00000"/>
              </a:buClr>
              <a:buFont typeface="Wingdings" panose="05000000000000000000" pitchFamily="2" charset="2"/>
              <a:buChar char="q"/>
            </a:pPr>
            <a:r>
              <a:rPr lang="en-US" sz="1800" dirty="0">
                <a:solidFill>
                  <a:srgbClr val="002060"/>
                </a:solidFill>
                <a:latin typeface="Trebuchet MS" panose="020B0603020202020204" pitchFamily="34" charset="0"/>
              </a:rPr>
              <a:t>Transmission &gt;90-95% </a:t>
            </a:r>
            <a:r>
              <a:rPr lang="en-US" sz="1800" b="1" dirty="0">
                <a:solidFill>
                  <a:srgbClr val="002060"/>
                </a:solidFill>
                <a:latin typeface="Trebuchet MS" panose="020B0603020202020204" pitchFamily="34" charset="0"/>
              </a:rPr>
              <a:t>TBD (upcoming dedicated project)</a:t>
            </a:r>
          </a:p>
        </p:txBody>
      </p:sp>
    </p:spTree>
    <p:extLst>
      <p:ext uri="{BB962C8B-B14F-4D97-AF65-F5344CB8AC3E}">
        <p14:creationId xmlns:p14="http://schemas.microsoft.com/office/powerpoint/2010/main" val="10426131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7F8F2EF2-DF65-B4E1-691A-E531D40C4A02}"/>
              </a:ext>
            </a:extLst>
          </p:cNvPr>
          <p:cNvSpPr txBox="1">
            <a:spLocks/>
          </p:cNvSpPr>
          <p:nvPr/>
        </p:nvSpPr>
        <p:spPr>
          <a:xfrm>
            <a:off x="1507435" y="0"/>
            <a:ext cx="9177130" cy="626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mj-ea"/>
              <a:cs typeface="Arial"/>
            </a:endParaRPr>
          </a:p>
        </p:txBody>
      </p:sp>
      <p:sp>
        <p:nvSpPr>
          <p:cNvPr id="87" name="Marcador de contenido 2">
            <a:extLst>
              <a:ext uri="{FF2B5EF4-FFF2-40B4-BE49-F238E27FC236}">
                <a16:creationId xmlns:a16="http://schemas.microsoft.com/office/drawing/2014/main" id="{9DE90635-1F67-4D24-8B3B-5F27350C778E}"/>
              </a:ext>
            </a:extLst>
          </p:cNvPr>
          <p:cNvSpPr txBox="1">
            <a:spLocks/>
          </p:cNvSpPr>
          <p:nvPr/>
        </p:nvSpPr>
        <p:spPr bwMode="auto">
          <a:xfrm>
            <a:off x="450716" y="979007"/>
            <a:ext cx="11231270" cy="230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ts val="450"/>
              </a:spcBef>
              <a:spcAft>
                <a:spcPct val="0"/>
              </a:spcAft>
              <a:buChar char="•"/>
              <a:defRPr sz="2100">
                <a:solidFill>
                  <a:schemeClr val="accent2">
                    <a:lumMod val="75000"/>
                  </a:schemeClr>
                </a:solidFill>
                <a:latin typeface="+mn-lt"/>
                <a:ea typeface="+mn-ea"/>
                <a:cs typeface="+mn-cs"/>
              </a:defRPr>
            </a:lvl1pPr>
            <a:lvl2pPr marL="557213" indent="-214313" algn="l" rtl="0" eaLnBrk="1" fontAlgn="base" hangingPunct="1">
              <a:spcBef>
                <a:spcPts val="450"/>
              </a:spcBef>
              <a:spcAft>
                <a:spcPct val="0"/>
              </a:spcAft>
              <a:buChar char="–"/>
              <a:defRPr sz="1800">
                <a:solidFill>
                  <a:schemeClr val="tx1"/>
                </a:solidFill>
                <a:latin typeface="+mn-lt"/>
              </a:defRPr>
            </a:lvl2pPr>
            <a:lvl3pPr marL="857250" indent="-171450" algn="l" rtl="0" eaLnBrk="1" fontAlgn="base" hangingPunct="1">
              <a:spcBef>
                <a:spcPts val="450"/>
              </a:spcBef>
              <a:spcAft>
                <a:spcPct val="0"/>
              </a:spcAft>
              <a:buFont typeface="Wingdings" panose="05000000000000000000" pitchFamily="2" charset="2"/>
              <a:buChar char="§"/>
              <a:defRPr sz="1500">
                <a:solidFill>
                  <a:schemeClr val="bg2">
                    <a:lumMod val="50000"/>
                  </a:schemeClr>
                </a:solidFill>
                <a:latin typeface="+mn-lt"/>
              </a:defRPr>
            </a:lvl3pPr>
            <a:lvl4pPr marL="1200150" indent="-171450" algn="l" rtl="0" eaLnBrk="1" fontAlgn="base" hangingPunct="1">
              <a:spcBef>
                <a:spcPts val="450"/>
              </a:spcBef>
              <a:spcAft>
                <a:spcPct val="0"/>
              </a:spcAft>
              <a:buFont typeface="Courier New" panose="02070309020205020404" pitchFamily="49" charset="0"/>
              <a:buChar char="o"/>
              <a:defRPr sz="1350">
                <a:solidFill>
                  <a:schemeClr val="accent1">
                    <a:lumMod val="75000"/>
                  </a:schemeClr>
                </a:solidFill>
                <a:latin typeface="+mn-lt"/>
              </a:defRPr>
            </a:lvl4pPr>
            <a:lvl5pPr marL="1543050" indent="-171450" algn="l" rtl="0" eaLnBrk="1" fontAlgn="base" hangingPunct="1">
              <a:spcBef>
                <a:spcPts val="450"/>
              </a:spcBef>
              <a:spcAft>
                <a:spcPct val="0"/>
              </a:spcAft>
              <a:buSzPct val="85000"/>
              <a:buFont typeface="Wingdings" panose="05000000000000000000" pitchFamily="2" charset="2"/>
              <a:buChar char="Ø"/>
              <a:defRPr sz="1200">
                <a:solidFill>
                  <a:schemeClr val="accent6">
                    <a:lumMod val="50000"/>
                  </a:schemeClr>
                </a:solidFill>
                <a:latin typeface="+mn-lt"/>
              </a:defRPr>
            </a:lvl5pPr>
            <a:lvl6pPr marL="1885950" indent="-171450" algn="l" rtl="0" eaLnBrk="1" fontAlgn="base" hangingPunct="1">
              <a:spcBef>
                <a:spcPct val="20000"/>
              </a:spcBef>
              <a:spcAft>
                <a:spcPct val="0"/>
              </a:spcAft>
              <a:buChar char="»"/>
              <a:defRPr sz="1500">
                <a:solidFill>
                  <a:schemeClr val="accent2"/>
                </a:solidFill>
                <a:latin typeface="+mn-lt"/>
              </a:defRPr>
            </a:lvl6pPr>
            <a:lvl7pPr marL="2228850" indent="-171450" algn="l" rtl="0" eaLnBrk="1" fontAlgn="base" hangingPunct="1">
              <a:spcBef>
                <a:spcPct val="20000"/>
              </a:spcBef>
              <a:spcAft>
                <a:spcPct val="0"/>
              </a:spcAft>
              <a:buChar char="»"/>
              <a:defRPr sz="1500">
                <a:solidFill>
                  <a:schemeClr val="accent2"/>
                </a:solidFill>
                <a:latin typeface="+mn-lt"/>
              </a:defRPr>
            </a:lvl7pPr>
            <a:lvl8pPr marL="2571750" indent="-171450" algn="l" rtl="0" eaLnBrk="1" fontAlgn="base" hangingPunct="1">
              <a:spcBef>
                <a:spcPct val="20000"/>
              </a:spcBef>
              <a:spcAft>
                <a:spcPct val="0"/>
              </a:spcAft>
              <a:buChar char="»"/>
              <a:defRPr sz="1500">
                <a:solidFill>
                  <a:schemeClr val="accent2"/>
                </a:solidFill>
                <a:latin typeface="+mn-lt"/>
              </a:defRPr>
            </a:lvl8pPr>
            <a:lvl9pPr marL="2914650" indent="-171450" algn="l" rtl="0" eaLnBrk="1" fontAlgn="base" hangingPunct="1">
              <a:spcBef>
                <a:spcPct val="20000"/>
              </a:spcBef>
              <a:spcAft>
                <a:spcPct val="0"/>
              </a:spcAft>
              <a:buChar char="»"/>
              <a:defRPr sz="1500">
                <a:solidFill>
                  <a:schemeClr val="accent2"/>
                </a:solidFill>
                <a:latin typeface="+mn-lt"/>
              </a:defRPr>
            </a:lvl9pPr>
          </a:lstStyle>
          <a:p>
            <a:pPr>
              <a:lnSpc>
                <a:spcPct val="100000"/>
              </a:lnSpc>
            </a:pPr>
            <a:r>
              <a:rPr lang="en-US" sz="2000" b="0" kern="0" dirty="0">
                <a:solidFill>
                  <a:srgbClr val="005DC8">
                    <a:lumMod val="75000"/>
                  </a:srgbClr>
                </a:solidFill>
                <a:latin typeface="Arial"/>
              </a:rPr>
              <a:t>Aiming at 99% hit efficiency with &lt;100μm resolution with 250μm granularity</a:t>
            </a:r>
          </a:p>
          <a:p>
            <a:pPr>
              <a:lnSpc>
                <a:spcPct val="100000"/>
              </a:lnSpc>
            </a:pPr>
            <a:r>
              <a:rPr lang="en-US" sz="2000" b="0" kern="0" dirty="0">
                <a:solidFill>
                  <a:srgbClr val="005DC8">
                    <a:lumMod val="75000"/>
                  </a:srgbClr>
                </a:solidFill>
                <a:latin typeface="Arial"/>
              </a:rPr>
              <a:t>Waveform and delay depend on position</a:t>
            </a:r>
          </a:p>
          <a:p>
            <a:pPr>
              <a:lnSpc>
                <a:spcPct val="100000"/>
              </a:lnSpc>
            </a:pPr>
            <a:r>
              <a:rPr lang="en-US" sz="2000" b="0" kern="0" dirty="0">
                <a:solidFill>
                  <a:srgbClr val="005DC8">
                    <a:lumMod val="75000"/>
                  </a:srgbClr>
                </a:solidFill>
                <a:latin typeface="Arial"/>
              </a:rPr>
              <a:t>Shaper + integration to get charge</a:t>
            </a:r>
          </a:p>
          <a:p>
            <a:pPr>
              <a:lnSpc>
                <a:spcPct val="100000"/>
              </a:lnSpc>
            </a:pPr>
            <a:r>
              <a:rPr lang="en-US" sz="2000" b="0" kern="0" dirty="0" err="1">
                <a:solidFill>
                  <a:srgbClr val="005DC8">
                    <a:lumMod val="75000"/>
                  </a:srgbClr>
                </a:solidFill>
                <a:latin typeface="Arial"/>
              </a:rPr>
              <a:t>SiPMs</a:t>
            </a:r>
            <a:r>
              <a:rPr lang="en-US" sz="2000" b="0" kern="0" dirty="0">
                <a:solidFill>
                  <a:srgbClr val="005DC8">
                    <a:lumMod val="75000"/>
                  </a:srgbClr>
                </a:solidFill>
                <a:latin typeface="Arial"/>
              </a:rPr>
              <a:t> not matched with </a:t>
            </a:r>
            <a:r>
              <a:rPr lang="en-US" sz="2000" b="0" kern="0" dirty="0" err="1">
                <a:solidFill>
                  <a:srgbClr val="005DC8">
                    <a:lumMod val="75000"/>
                  </a:srgbClr>
                </a:solidFill>
                <a:latin typeface="Arial"/>
              </a:rPr>
              <a:t>fibres</a:t>
            </a:r>
            <a:r>
              <a:rPr lang="en-US" sz="2000" b="0" kern="0" dirty="0">
                <a:solidFill>
                  <a:srgbClr val="005DC8">
                    <a:lumMod val="75000"/>
                  </a:srgbClr>
                </a:solidFill>
                <a:latin typeface="Arial"/>
              </a:rPr>
              <a:t>, clustering process required</a:t>
            </a:r>
          </a:p>
          <a:p>
            <a:pPr>
              <a:lnSpc>
                <a:spcPct val="100000"/>
              </a:lnSpc>
            </a:pPr>
            <a:r>
              <a:rPr lang="en-US" sz="2000" b="0" kern="0" dirty="0">
                <a:solidFill>
                  <a:srgbClr val="005DC8">
                    <a:lumMod val="75000"/>
                  </a:srgbClr>
                </a:solidFill>
                <a:latin typeface="Arial"/>
              </a:rPr>
              <a:t>Introduce &lt;1ns time measurement</a:t>
            </a:r>
          </a:p>
        </p:txBody>
      </p:sp>
      <p:pic>
        <p:nvPicPr>
          <p:cNvPr id="4" name="Imagen 3">
            <a:extLst>
              <a:ext uri="{FF2B5EF4-FFF2-40B4-BE49-F238E27FC236}">
                <a16:creationId xmlns:a16="http://schemas.microsoft.com/office/drawing/2014/main" id="{B421BF72-0B56-4FA5-B538-1E29650B6C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6561" y="3273272"/>
            <a:ext cx="5976664" cy="3115131"/>
          </a:xfrm>
          <a:prstGeom prst="rect">
            <a:avLst/>
          </a:prstGeom>
        </p:spPr>
      </p:pic>
      <p:pic>
        <p:nvPicPr>
          <p:cNvPr id="5" name="Imagen 4">
            <a:extLst>
              <a:ext uri="{FF2B5EF4-FFF2-40B4-BE49-F238E27FC236}">
                <a16:creationId xmlns:a16="http://schemas.microsoft.com/office/drawing/2014/main" id="{1EA7664C-804D-45DF-9BCE-B2E19623BD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8402" y="1556792"/>
            <a:ext cx="2773926" cy="4090605"/>
          </a:xfrm>
          <a:prstGeom prst="rect">
            <a:avLst/>
          </a:prstGeom>
        </p:spPr>
      </p:pic>
      <p:sp>
        <p:nvSpPr>
          <p:cNvPr id="3" name="Título 2">
            <a:extLst>
              <a:ext uri="{FF2B5EF4-FFF2-40B4-BE49-F238E27FC236}">
                <a16:creationId xmlns:a16="http://schemas.microsoft.com/office/drawing/2014/main" id="{DCC7EA46-F639-4813-B894-22C6CAFAE0F1}"/>
              </a:ext>
            </a:extLst>
          </p:cNvPr>
          <p:cNvSpPr>
            <a:spLocks noGrp="1"/>
          </p:cNvSpPr>
          <p:nvPr>
            <p:ph type="title"/>
          </p:nvPr>
        </p:nvSpPr>
        <p:spPr>
          <a:xfrm>
            <a:off x="174080" y="129832"/>
            <a:ext cx="10515600" cy="649055"/>
          </a:xfrm>
        </p:spPr>
        <p:txBody>
          <a:bodyPr/>
          <a:lstStyle/>
          <a:p>
            <a:r>
              <a:rPr lang="en-US" dirty="0"/>
              <a:t>Mighty </a:t>
            </a:r>
            <a:r>
              <a:rPr lang="en-US" dirty="0" err="1"/>
              <a:t>SciFi</a:t>
            </a:r>
            <a:r>
              <a:rPr lang="en-US" dirty="0"/>
              <a:t> readout electronics</a:t>
            </a:r>
            <a:endParaRPr lang="es-ES" dirty="0"/>
          </a:p>
        </p:txBody>
      </p:sp>
    </p:spTree>
    <p:extLst>
      <p:ext uri="{BB962C8B-B14F-4D97-AF65-F5344CB8AC3E}">
        <p14:creationId xmlns:p14="http://schemas.microsoft.com/office/powerpoint/2010/main" val="669496051"/>
      </p:ext>
    </p:extLst>
  </p:cSld>
  <p:clrMapOvr>
    <a:masterClrMapping/>
  </p:clrMapOvr>
</p:sld>
</file>

<file path=ppt/theme/theme1.xml><?xml version="1.0" encoding="utf-8"?>
<a:theme xmlns:a="http://schemas.openxmlformats.org/drawingml/2006/main" name="1_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ción1" id="{AF42D9EE-37B3-46F6-A603-705830F0E0BF}" vid="{348BCE5B-071E-485E-920E-078537087B97}"/>
    </a:ext>
  </a:extLst>
</a:theme>
</file>

<file path=ppt/theme/theme2.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IMB_CNM-PlantillaPPT_16_9</Template>
  <TotalTime>5123</TotalTime>
  <Words>8015</Words>
  <Application>Microsoft Office PowerPoint</Application>
  <PresentationFormat>Panorámica</PresentationFormat>
  <Paragraphs>1085</Paragraphs>
  <Slides>99</Slides>
  <Notes>52</Notes>
  <HiddenSlides>0</HiddenSlides>
  <MMClips>0</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99</vt:i4>
      </vt:variant>
    </vt:vector>
  </HeadingPairs>
  <TitlesOfParts>
    <vt:vector size="118" baseType="lpstr">
      <vt:lpstr>Arial</vt:lpstr>
      <vt:lpstr>Arial MT</vt:lpstr>
      <vt:lpstr>Arial Nova</vt:lpstr>
      <vt:lpstr>Calibri</vt:lpstr>
      <vt:lpstr>Cambria Math</vt:lpstr>
      <vt:lpstr>Cordia New</vt:lpstr>
      <vt:lpstr>Courier New</vt:lpstr>
      <vt:lpstr>Frutiger LT Com 45 Light</vt:lpstr>
      <vt:lpstr>Frutiger LT Com 65 Bold</vt:lpstr>
      <vt:lpstr>Helvetica Neue</vt:lpstr>
      <vt:lpstr>Liberation Sans</vt:lpstr>
      <vt:lpstr>Lucida Calligraphy</vt:lpstr>
      <vt:lpstr>Montserrat Alternates ExtraBold</vt:lpstr>
      <vt:lpstr>OpenSymbol</vt:lpstr>
      <vt:lpstr>Symbol</vt:lpstr>
      <vt:lpstr>Times New Roman</vt:lpstr>
      <vt:lpstr>Trebuchet MS</vt:lpstr>
      <vt:lpstr>Wingdings</vt:lpstr>
      <vt:lpstr>1_Tema de l'Office</vt:lpstr>
      <vt:lpstr>Towards HL-LHC: Spanish contributions to the ATLAS, CMS &amp; LHC-b upgrades</vt:lpstr>
      <vt:lpstr>Presentación de PowerPoint</vt:lpstr>
      <vt:lpstr>HL-LHC Upgrade</vt:lpstr>
      <vt:lpstr>LHC / HL-LHC Plan</vt:lpstr>
      <vt:lpstr>LHC / HL-LHC Plan</vt:lpstr>
      <vt:lpstr>The Spanish Team</vt:lpstr>
      <vt:lpstr>The Spanish Team</vt:lpstr>
      <vt:lpstr>CMS Upgrade</vt:lpstr>
      <vt:lpstr>CMS Muon Drift Tube Upgrade</vt:lpstr>
      <vt:lpstr>CMS Muon Phase 2: DT on detector electronics</vt:lpstr>
      <vt:lpstr>CMS Muon Phase 2: DT on detector electronics</vt:lpstr>
      <vt:lpstr>CMS Muon Phase 2:  DT Minicrate mechanics, cables and assembly</vt:lpstr>
      <vt:lpstr>CMS Level 1 Trigger Phase 2 upgrade</vt:lpstr>
      <vt:lpstr>CMS Level 1 Trigger Phase 2 upgrade</vt:lpstr>
      <vt:lpstr>Level-1 Muon Trigger Upgrades</vt:lpstr>
      <vt:lpstr>CIEMAT Contributions to CMS HGCAL (High Granularity Calorimeter)</vt:lpstr>
      <vt:lpstr>CMS Inner Tracker Upgrade: 3D pixel activities</vt:lpstr>
      <vt:lpstr>CMS IT modules</vt:lpstr>
      <vt:lpstr>FE, HDI, EMC, Serial Power</vt:lpstr>
      <vt:lpstr>CMS ETL: LGAD sensor R&amp;D</vt:lpstr>
      <vt:lpstr>ETL-ETROC2</vt:lpstr>
      <vt:lpstr>ETL Module Assembly</vt:lpstr>
      <vt:lpstr>MTD Geometry, Reconstruction and Physics Case</vt:lpstr>
      <vt:lpstr>IMB-CNM. CMS Activities</vt:lpstr>
      <vt:lpstr>IMB-CNM. CMS Activities</vt:lpstr>
      <vt:lpstr>Presentación de PowerPoint</vt:lpstr>
      <vt:lpstr>ATLAS Upgrade</vt:lpstr>
      <vt:lpstr>Overview: Goals and Status</vt:lpstr>
      <vt:lpstr>ATLAS ITk Pixel Triplet Module Assembly</vt:lpstr>
      <vt:lpstr>ATLAS ITk Pixel Triplet Module Pre-production</vt:lpstr>
      <vt:lpstr>ATLAS HGTD Module Assembly</vt:lpstr>
      <vt:lpstr>ATLAS HGTD Module Status</vt:lpstr>
      <vt:lpstr>ATLAS HGTD Module Characterization</vt:lpstr>
      <vt:lpstr>Conclusions</vt:lpstr>
      <vt:lpstr>IFIC @ ITk Strips </vt:lpstr>
      <vt:lpstr>ITk-Strip activities</vt:lpstr>
      <vt:lpstr>Global Support Structure</vt:lpstr>
      <vt:lpstr>Services</vt:lpstr>
      <vt:lpstr>Petals and Modules</vt:lpstr>
      <vt:lpstr>Petals and Modules</vt:lpstr>
      <vt:lpstr>Strip sensor R&amp;D and fabrication</vt:lpstr>
      <vt:lpstr>Responsibility in Quality Assurance work for the Collaboration</vt:lpstr>
      <vt:lpstr>Readout electronics</vt:lpstr>
      <vt:lpstr>Off-Detector Electronics</vt:lpstr>
      <vt:lpstr>Off-Detector Electronics</vt:lpstr>
      <vt:lpstr>LHCb</vt:lpstr>
      <vt:lpstr>LHCb Upgrade II</vt:lpstr>
      <vt:lpstr>Motivation</vt:lpstr>
      <vt:lpstr>VELO II: the importance of timing</vt:lpstr>
      <vt:lpstr>Upgrade II VELO layout scenarios</vt:lpstr>
      <vt:lpstr>Upgrade II VELO ASICs</vt:lpstr>
      <vt:lpstr>Calorimeter Reconstruction</vt:lpstr>
      <vt:lpstr>PicoCal readout electronics</vt:lpstr>
      <vt:lpstr>PicoCal: PMT Acquisition &amp; Conditioning Circuit</vt:lpstr>
      <vt:lpstr>PicoCal: Energy ASIC</vt:lpstr>
      <vt:lpstr>Energy ASIC Analog Channel</vt:lpstr>
      <vt:lpstr>Mighty SciFi readout electronics</vt:lpstr>
      <vt:lpstr>PACIFIC++</vt:lpstr>
      <vt:lpstr>PMT studies at UB</vt:lpstr>
      <vt:lpstr>FastRICH ASIC – Analog FrontEnd (Positive Input Stage)</vt:lpstr>
      <vt:lpstr>Spain@futureLHCbRTA</vt:lpstr>
      <vt:lpstr>Spain@futureLHCbRTA</vt:lpstr>
      <vt:lpstr>R&amp;D</vt:lpstr>
      <vt:lpstr>A word about the INTREPID project</vt:lpstr>
      <vt:lpstr>What are the INTREPID goals?</vt:lpstr>
      <vt:lpstr>Technological Processes Developed @ IMB-CNM</vt:lpstr>
      <vt:lpstr>Current Detector development @ IMB-CNM</vt:lpstr>
      <vt:lpstr>APECS Pilot Line @ IMB-CNM</vt:lpstr>
      <vt:lpstr>Aladdin Experiment</vt:lpstr>
      <vt:lpstr>Twocryst: Aladdin Proof-of-Principe at LHC IR3</vt:lpstr>
      <vt:lpstr>TWOCRYST contributions</vt:lpstr>
      <vt:lpstr>TWOCRYST preliminary results</vt:lpstr>
      <vt:lpstr>Presentación de PowerPoint</vt:lpstr>
      <vt:lpstr>Presentación de PowerPoint</vt:lpstr>
      <vt:lpstr>Contribution from Oviedo to the Level-1 trigger upgrade</vt:lpstr>
      <vt:lpstr>A word about the INTREPID project</vt:lpstr>
      <vt:lpstr>What are the goals?</vt:lpstr>
      <vt:lpstr>Triggering on muon showers</vt:lpstr>
      <vt:lpstr>GNN for real-time (O(μs)) muon reconstruction</vt:lpstr>
      <vt:lpstr>ATLAS ITk Module Characterization</vt:lpstr>
      <vt:lpstr>ATLAS: High Granularity Timing Detector</vt:lpstr>
      <vt:lpstr>Presentación de PowerPoint</vt:lpstr>
      <vt:lpstr>IMB-CNM Developments</vt:lpstr>
      <vt:lpstr>Pre-production and Production of 3D sensors</vt:lpstr>
      <vt:lpstr>LGAD sensors Pre-production and Production</vt:lpstr>
      <vt:lpstr>LGAD. Technological Processes Developed</vt:lpstr>
      <vt:lpstr>Challenge I: Design and Fabrication at IMB-CNM</vt:lpstr>
      <vt:lpstr>Challenge II: Large Scale Manufacturing Yield</vt:lpstr>
      <vt:lpstr>Challenge II: Large Scale Manufacturing Yield</vt:lpstr>
      <vt:lpstr>Challenge III: Technology Reliability  after Irradiation</vt:lpstr>
      <vt:lpstr>Challenge III: Technology Reliability after Irradiation</vt:lpstr>
      <vt:lpstr>UBM &amp; ETROC2 Dummies. Design and Fabrication</vt:lpstr>
      <vt:lpstr>Silicon Detectors for Timing  and Tracking Applications</vt:lpstr>
      <vt:lpstr>Silicon Detectors for Timing and Tracking Applications</vt:lpstr>
      <vt:lpstr>Silicon Detectors for Timing and Tracking Applications</vt:lpstr>
      <vt:lpstr>nLGADs. Low Penetrating Particles Detection</vt:lpstr>
      <vt:lpstr>3D Radiation Hard Timing Detectors</vt:lpstr>
      <vt:lpstr>SiC diodes for X-ray detection and Beam monitoring</vt:lpstr>
      <vt:lpstr>Mighty SciFi readout electronics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Exemple de portada</dc:title>
  <dc:creator>Josiane quirion</dc:creator>
  <cp:lastModifiedBy>MLozano</cp:lastModifiedBy>
  <cp:revision>502</cp:revision>
  <cp:lastPrinted>2025-11-12T08:50:33Z</cp:lastPrinted>
  <dcterms:created xsi:type="dcterms:W3CDTF">2021-04-08T07:43:35Z</dcterms:created>
  <dcterms:modified xsi:type="dcterms:W3CDTF">2025-11-21T10:14:19Z</dcterms:modified>
</cp:coreProperties>
</file>