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05" r:id="rId1"/>
  </p:sldMasterIdLst>
  <p:notesMasterIdLst>
    <p:notesMasterId r:id="rId31"/>
  </p:notesMasterIdLst>
  <p:sldIdLst>
    <p:sldId id="256" r:id="rId2"/>
    <p:sldId id="280" r:id="rId3"/>
    <p:sldId id="257" r:id="rId4"/>
    <p:sldId id="258" r:id="rId5"/>
    <p:sldId id="259" r:id="rId6"/>
    <p:sldId id="262" r:id="rId7"/>
    <p:sldId id="260" r:id="rId8"/>
    <p:sldId id="281" r:id="rId9"/>
    <p:sldId id="272" r:id="rId10"/>
    <p:sldId id="261" r:id="rId11"/>
    <p:sldId id="282" r:id="rId12"/>
    <p:sldId id="263" r:id="rId13"/>
    <p:sldId id="273" r:id="rId14"/>
    <p:sldId id="283" r:id="rId15"/>
    <p:sldId id="277" r:id="rId16"/>
    <p:sldId id="269" r:id="rId17"/>
    <p:sldId id="284" r:id="rId18"/>
    <p:sldId id="274" r:id="rId19"/>
    <p:sldId id="278" r:id="rId20"/>
    <p:sldId id="279" r:id="rId21"/>
    <p:sldId id="286" r:id="rId22"/>
    <p:sldId id="287" r:id="rId23"/>
    <p:sldId id="265" r:id="rId24"/>
    <p:sldId id="268" r:id="rId25"/>
    <p:sldId id="288" r:id="rId26"/>
    <p:sldId id="289" r:id="rId27"/>
    <p:sldId id="290" r:id="rId28"/>
    <p:sldId id="291" r:id="rId29"/>
    <p:sldId id="29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7"/>
    <p:restoredTop sz="87328"/>
  </p:normalViewPr>
  <p:slideViewPr>
    <p:cSldViewPr snapToGrid="0">
      <p:cViewPr>
        <p:scale>
          <a:sx n="90" d="100"/>
          <a:sy n="90" d="100"/>
        </p:scale>
        <p:origin x="288" y="-424"/>
      </p:cViewPr>
      <p:guideLst/>
    </p:cSldViewPr>
  </p:slideViewPr>
  <p:notesTextViewPr>
    <p:cViewPr>
      <p:scale>
        <a:sx n="180" d="100"/>
        <a:sy n="1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8C969-30A7-584E-8869-5DC5551E087B}" type="datetimeFigureOut">
              <a:rPr lang="en-ES" smtClean="0"/>
              <a:t>19/11/25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F73DD-5C58-E049-B9FF-74775B1CD2CE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2356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98018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3AC83-86A9-0EDC-7613-FE8733209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31E1B-03FB-6BE6-7A62-4680FAEE3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2EF7F-05AE-9345-D97E-6586D2ABF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2335D-AEA7-BEE1-13C4-0DF7A3567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5235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02707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17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2041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22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6004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183FC-4C09-4641-8248-A55C443CC65F}" type="slidenum">
              <a:rPr lang="en-ES" smtClean="0"/>
              <a:t>27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5718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382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7497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6748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45654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15741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31017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71018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F73DD-5C58-E049-B9FF-74775B1CD2CE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3565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9135-9209-1641-814A-24BB2E2CE9FF}" type="datetime1">
              <a:rPr lang="es-ES_tradnl" smtClean="0"/>
              <a:t>19/11/25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379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6D8A-0AC4-1140-85A9-471DB51EB45C}" type="datetime1">
              <a:rPr lang="es-ES_tradnl" smtClean="0"/>
              <a:t>19/11/25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2767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D114-A8EA-A04D-B3D8-5B0B26556240}" type="datetime1">
              <a:rPr lang="es-ES_tradnl" smtClean="0"/>
              <a:t>19/11/25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924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55CF-327E-954F-9F43-7A1CA7D4A1F0}" type="datetime1">
              <a:rPr lang="es-ES_tradnl" smtClean="0"/>
              <a:t>19/11/25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‹#›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88480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3BFB-9866-4B4A-AD86-425F3B59460B}" type="datetime1">
              <a:rPr lang="es-ES_tradnl" smtClean="0"/>
              <a:t>19/11/25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3927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67F5-45CC-AB4A-BB77-0C3842C045DB}" type="datetime1">
              <a:rPr lang="es-ES_tradnl" smtClean="0"/>
              <a:t>19/11/25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5906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8CF8-964B-6A4D-9186-40D294972FE2}" type="datetime1">
              <a:rPr lang="es-ES_tradnl" smtClean="0"/>
              <a:t>19/11/25</a:t>
            </a:fld>
            <a:endParaRPr lang="en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7298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9D05-1B78-4149-BC06-66C24BFB5BE9}" type="datetime1">
              <a:rPr lang="es-ES_tradnl" smtClean="0"/>
              <a:t>19/11/25</a:t>
            </a:fld>
            <a:endParaRPr lang="en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6764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470F-5C0A-2F46-BEC5-32E9235EDA0D}" type="datetime1">
              <a:rPr lang="es-ES_tradnl" smtClean="0"/>
              <a:t>19/11/25</a:t>
            </a:fld>
            <a:endParaRPr lang="en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0109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854B-60E8-2E42-B41B-BF5FFA95EDF9}" type="datetime1">
              <a:rPr lang="es-ES_tradnl" smtClean="0"/>
              <a:t>19/11/25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9603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88E-03A5-B145-A1F4-6F7752EB6A7F}" type="datetime1">
              <a:rPr lang="es-ES_tradnl" smtClean="0"/>
              <a:t>19/11/25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6104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4F6D-562C-3D4F-A5B8-DEBC4050185D}" type="datetime1">
              <a:rPr lang="es-ES_tradnl" smtClean="0"/>
              <a:t>19/11/25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B676-75BC-9F4F-95AC-AD5E7950842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9680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indico.in2p3.fr/event/26305/attachments/68912/96987/Seminaire-LPNHE.pdf" TargetMode="External"/><Relationship Id="rId4" Type="http://schemas.openxmlformats.org/officeDocument/2006/relationships/hyperlink" Target="https://www.researchgate.net/publication/327110563_Development_of_a_Parallel-Plate_Avalanche_Counter_with_Optical_Readout_O-PPA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hyperlink" Target="https://arxiv.org/abs/2405.07944" TargetMode="Externa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5.07944" TargetMode="External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hyperlink" Target="https://doi.org/10.3390/particles8010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3/10/P1000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/particles8010026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1406.266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hyperlink" Target="https://arxiv.org/pdf/1701.078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4.0002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utroninsights.com/?page_id=1006&amp;lang=en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808.05882" TargetMode="External"/><Relationship Id="rId4" Type="http://schemas.openxmlformats.org/officeDocument/2006/relationships/hyperlink" Target="https://www.researchgate.net/publication/327110563_Development_of_a_Parallel-Plate_Avalanche_Counter_with_Optical_Readout_O-PPA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arxiv.org/abs/1808.0588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327110563_Development_of_a_Parallel-Plate_Avalanche_Counter_with_Optical_Readout_O-PPAC" TargetMode="External"/><Relationship Id="rId5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808.05882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researchgate.net/publication/327110563_Development_of_a_Parallel-Plate_Avalanche_Counter_with_Optical_Readout_O-PPA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808.05882" TargetMode="External"/><Relationship Id="rId4" Type="http://schemas.openxmlformats.org/officeDocument/2006/relationships/hyperlink" Target="https://www.researchgate.net/publication/327110563_Development_of_a_Parallel-Plate_Avalanche_Counter_with_Optical_Readout_O-PPAC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56DA9D87-91FA-B3C6-2C0E-5AA1F8AD2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3432"/>
            <a:ext cx="121920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D1321-1F54-C505-442C-66CF7875D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183" y="1162465"/>
            <a:ext cx="10981548" cy="2435964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Generative Surrogate Models for Differentiable Optimization of a Parallel-Plate Avalanche Counter with Optical Readout</a:t>
            </a:r>
            <a:endParaRPr lang="en-E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6866A-DB5F-0787-1681-A502B0CD6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061" y="3788496"/>
            <a:ext cx="11521792" cy="1192254"/>
          </a:xfrm>
        </p:spPr>
        <p:txBody>
          <a:bodyPr>
            <a:noAutofit/>
          </a:bodyPr>
          <a:lstStyle/>
          <a:p>
            <a:pPr algn="ctr"/>
            <a:r>
              <a:rPr lang="en-ES" sz="2400" b="1" u="sng" dirty="0">
                <a:solidFill>
                  <a:schemeClr val="bg1"/>
                </a:solidFill>
              </a:rPr>
              <a:t>María Pereira Martínez</a:t>
            </a:r>
            <a:r>
              <a:rPr lang="en-ES" sz="2400" b="1" dirty="0">
                <a:solidFill>
                  <a:schemeClr val="bg1"/>
                </a:solidFill>
              </a:rPr>
              <a:t>, Pietro Vischia, Xabier Cid Vidal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XVII CPAN Days, Valencia</a:t>
            </a:r>
            <a:endParaRPr lang="en-ES" sz="2400" b="1" dirty="0">
              <a:solidFill>
                <a:schemeClr val="bg1"/>
              </a:solidFill>
            </a:endParaRPr>
          </a:p>
          <a:p>
            <a:pPr algn="ctr"/>
            <a:r>
              <a:rPr lang="en-ES" sz="2000" b="1" dirty="0">
                <a:solidFill>
                  <a:schemeClr val="bg1"/>
                </a:solidFill>
              </a:rPr>
              <a:t>November 20</a:t>
            </a:r>
            <a:r>
              <a:rPr lang="en-ES" sz="2000" b="1" baseline="30000" dirty="0">
                <a:solidFill>
                  <a:schemeClr val="bg1"/>
                </a:solidFill>
              </a:rPr>
              <a:t>th</a:t>
            </a:r>
            <a:r>
              <a:rPr lang="en-ES" sz="2000" b="1" dirty="0">
                <a:solidFill>
                  <a:schemeClr val="bg1"/>
                </a:solidFill>
              </a:rPr>
              <a:t> 2025</a:t>
            </a:r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30270FDE-353B-B038-CE15-1845D670E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681" y="217887"/>
            <a:ext cx="4099560" cy="611874"/>
          </a:xfrm>
          <a:prstGeom prst="rect">
            <a:avLst/>
          </a:prstGeom>
        </p:spPr>
      </p:pic>
      <p:pic>
        <p:nvPicPr>
          <p:cNvPr id="17" name="Picture 16" descr="A blue and black sign with white letters&#10;&#10;Description automatically generated">
            <a:extLst>
              <a:ext uri="{FF2B5EF4-FFF2-40B4-BE49-F238E27FC236}">
                <a16:creationId xmlns:a16="http://schemas.microsoft.com/office/drawing/2014/main" id="{B489B631-E2A0-C334-4414-3623114271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98" y="5943270"/>
            <a:ext cx="1004126" cy="735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040930-C8BC-E48B-AEC1-D3CDFD9E6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637" y="5943270"/>
            <a:ext cx="8802088" cy="656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28FB5-44F2-40FA-34A2-23E06515F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75185" y="-1421451"/>
            <a:ext cx="5780873" cy="40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5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8CDF8-685F-DFE5-9D15-20222A84CA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1305" y="1121363"/>
                <a:ext cx="6514590" cy="49522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ES" b="1" dirty="0"/>
              </a:p>
              <a:p>
                <a:pPr marL="0" indent="0">
                  <a:buNone/>
                </a:pPr>
                <a:r>
                  <a:rPr lang="en-ES" sz="2600" b="1" dirty="0">
                    <a:solidFill>
                      <a:schemeClr val="accent3">
                        <a:lumMod val="75000"/>
                      </a:schemeClr>
                    </a:solidFill>
                  </a:rPr>
                  <a:t>1. </a:t>
                </a:r>
                <a:r>
                  <a:rPr lang="en-ES" sz="2300" b="1" dirty="0"/>
                  <a:t>Model detector modules as </a:t>
                </a:r>
                <a:r>
                  <a:rPr lang="en-ES" sz="2300" b="1" dirty="0">
                    <a:solidFill>
                      <a:schemeClr val="tx1"/>
                    </a:solidFill>
                  </a:rPr>
                  <a:t>differentiable functions of </a:t>
                </a:r>
                <a:r>
                  <a:rPr lang="en-ES" sz="2300" b="1" dirty="0"/>
                  <a:t>n</a:t>
                </a:r>
                <a:r>
                  <a:rPr lang="en-ES" sz="2300" b="1" dirty="0">
                    <a:solidFill>
                      <a:schemeClr val="tx1"/>
                    </a:solidFill>
                  </a:rPr>
                  <a:t>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1" i="1" dirty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3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ES" sz="2300" b="1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ES" sz="2300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ES" sz="2600" b="1" dirty="0">
                    <a:solidFill>
                      <a:schemeClr val="accent3">
                        <a:lumMod val="75000"/>
                      </a:schemeClr>
                    </a:solidFill>
                  </a:rPr>
                  <a:t>2. </a:t>
                </a:r>
                <a:r>
                  <a:rPr lang="en-ES" sz="2300" b="1" dirty="0"/>
                  <a:t>Set loss function:</a:t>
                </a:r>
              </a:p>
              <a:p>
                <a:pPr marL="914400" lvl="2" indent="0">
                  <a:buNone/>
                </a:pPr>
                <a:endParaRPr lang="en-ES" sz="23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r>
                  <a:rPr lang="en-ES" sz="2300" b="1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ES" sz="23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𝓛</m:t>
                    </m:r>
                    <m:r>
                      <a:rPr lang="en-US" sz="23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ES" sz="23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𝓛</m:t>
                    </m:r>
                  </m:oMath>
                </a14:m>
                <a:r>
                  <a:rPr lang="en-ES" sz="2300" b="1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1" i="1" dirty="0" smtClean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3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300" b="1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3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1" i="1" dirty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3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300" b="1" i="1" dirty="0" smtClean="0">
                        <a:latin typeface="Cambria Math" panose="02040503050406030204" pitchFamily="18" charset="0"/>
                      </a:rPr>
                      <m:t>, …</m:t>
                    </m:r>
                    <m:sSub>
                      <m:sSubPr>
                        <m:ctrlPr>
                          <a:rPr lang="en-US" sz="23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1" i="1" dirty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3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ES" sz="2300" b="1" dirty="0"/>
                  <a:t>) </a:t>
                </a:r>
              </a:p>
              <a:p>
                <a:pPr marL="914400" lvl="2" indent="0">
                  <a:buNone/>
                </a:pPr>
                <a:endParaRPr lang="en-ES" sz="23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ES" sz="2600" b="1" dirty="0">
                    <a:solidFill>
                      <a:schemeClr val="accent3">
                        <a:lumMod val="75000"/>
                      </a:schemeClr>
                    </a:solidFill>
                  </a:rPr>
                  <a:t>3. </a:t>
                </a:r>
                <a:r>
                  <a:rPr lang="en-ES" sz="2300" b="1" dirty="0"/>
                  <a:t>Minimise </a:t>
                </a:r>
                <a14:m>
                  <m:oMath xmlns:m="http://schemas.openxmlformats.org/officeDocument/2006/math">
                    <m:r>
                      <a:rPr lang="en-ES" sz="23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𝓛</m:t>
                    </m:r>
                    <m:r>
                      <a:rPr lang="en-ES" sz="23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3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ES" sz="2300" b="1" dirty="0"/>
                  <a:t>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1" i="1" dirty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300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sz="23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ES" sz="2300" b="1" dirty="0">
                    <a:solidFill>
                      <a:schemeClr val="tx1"/>
                    </a:solidFill>
                  </a:rPr>
                  <a:t>with automatic differentiation.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8CDF8-685F-DFE5-9D15-20222A84C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1305" y="1121363"/>
                <a:ext cx="6514590" cy="4952263"/>
              </a:xfrm>
              <a:blipFill>
                <a:blip r:embed="rId3"/>
                <a:stretch>
                  <a:fillRect l="-175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7FFEA83-6001-BDDA-975A-231F1C0A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1EB6EB-52A3-FEED-B45A-E52B8367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9</a:t>
            </a:fld>
            <a:endParaRPr lang="en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449C71-ADCE-D743-02AD-61D4238E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36" y="0"/>
            <a:ext cx="11560128" cy="1320800"/>
          </a:xfrm>
        </p:spPr>
        <p:txBody>
          <a:bodyPr>
            <a:normAutofit/>
          </a:bodyPr>
          <a:lstStyle/>
          <a:p>
            <a:r>
              <a:rPr lang="en-ES" sz="4000" b="1" dirty="0">
                <a:solidFill>
                  <a:schemeClr val="tx2"/>
                </a:solidFill>
              </a:rPr>
              <a:t>Differentiable programming for experiment design</a:t>
            </a: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73AD9B2D-9BE1-B054-3952-BE257E58871F}"/>
              </a:ext>
            </a:extLst>
          </p:cNvPr>
          <p:cNvSpPr txBox="1"/>
          <p:nvPr/>
        </p:nvSpPr>
        <p:spPr>
          <a:xfrm>
            <a:off x="6921768" y="5765678"/>
            <a:ext cx="4892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Julien Donini - Seminaire LPNHE - 14/02/2022</a:t>
            </a:r>
            <a:endParaRPr lang="en-E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E56BFD-548A-5D21-A03F-8863F362C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915" y="1284660"/>
            <a:ext cx="5794085" cy="44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0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1029A-9688-118F-BD1B-7E51DB2E9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0278-2327-CFB6-A1B2-AD0B5D94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6DC13-2624-96CD-1B82-2158EA8DA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27FB-F68B-1CF9-C6D6-61C559FD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31D2F-010E-4648-2063-2BCF5AD9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10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E3836483-A945-DCB7-F908-670A76E3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17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6E704-C402-5165-1908-177C527CAF42}"/>
              </a:ext>
            </a:extLst>
          </p:cNvPr>
          <p:cNvSpPr txBox="1"/>
          <p:nvPr/>
        </p:nvSpPr>
        <p:spPr>
          <a:xfrm>
            <a:off x="1445754" y="2677855"/>
            <a:ext cx="930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3. Automatic optimization of the O-PPAC detector</a:t>
            </a:r>
          </a:p>
        </p:txBody>
      </p:sp>
    </p:spTree>
    <p:extLst>
      <p:ext uri="{BB962C8B-B14F-4D97-AF65-F5344CB8AC3E}">
        <p14:creationId xmlns:p14="http://schemas.microsoft.com/office/powerpoint/2010/main" val="247403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BD5297-4D8E-49E0-4AF5-19F625D79C23}"/>
              </a:ext>
            </a:extLst>
          </p:cNvPr>
          <p:cNvCxnSpPr>
            <a:cxnSpLocks/>
          </p:cNvCxnSpPr>
          <p:nvPr/>
        </p:nvCxnSpPr>
        <p:spPr>
          <a:xfrm>
            <a:off x="8820792" y="2700177"/>
            <a:ext cx="0" cy="333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457F28-140C-8A19-AEC8-602242963EE0}"/>
              </a:ext>
            </a:extLst>
          </p:cNvPr>
          <p:cNvCxnSpPr>
            <a:cxnSpLocks/>
          </p:cNvCxnSpPr>
          <p:nvPr/>
        </p:nvCxnSpPr>
        <p:spPr>
          <a:xfrm flipV="1">
            <a:off x="9498617" y="2986382"/>
            <a:ext cx="738011" cy="734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C21626-E90D-E8DF-4905-57FACF828C31}"/>
                  </a:ext>
                </a:extLst>
              </p:cNvPr>
              <p:cNvSpPr txBox="1"/>
              <p:nvPr/>
            </p:nvSpPr>
            <p:spPr>
              <a:xfrm>
                <a:off x="10298077" y="3752167"/>
                <a:ext cx="868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1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E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r>
                  <a:rPr lang="en-E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C21626-E90D-E8DF-4905-57FACF828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077" y="3752167"/>
                <a:ext cx="868292" cy="369332"/>
              </a:xfrm>
              <a:prstGeom prst="rect">
                <a:avLst/>
              </a:prstGeom>
              <a:blipFill>
                <a:blip r:embed="rId3"/>
                <a:stretch>
                  <a:fillRect l="-5714" t="-6667" b="-2666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BC9B0EB-559E-FE7A-50A7-05E8A61594F9}"/>
              </a:ext>
            </a:extLst>
          </p:cNvPr>
          <p:cNvSpPr/>
          <p:nvPr/>
        </p:nvSpPr>
        <p:spPr>
          <a:xfrm>
            <a:off x="10298077" y="2700177"/>
            <a:ext cx="1706354" cy="5724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Reconstruction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DA60B5-1AA6-EEA9-AA3A-8BB6526F3D55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0651797" y="3272588"/>
            <a:ext cx="499457" cy="429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B66FB9-7984-4C93-FB92-3677C907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98" y="-87203"/>
            <a:ext cx="11595583" cy="1320800"/>
          </a:xfrm>
        </p:spPr>
        <p:txBody>
          <a:bodyPr>
            <a:normAutofit/>
          </a:bodyPr>
          <a:lstStyle/>
          <a:p>
            <a:r>
              <a:rPr lang="en-ES" sz="3600" dirty="0">
                <a:solidFill>
                  <a:schemeClr val="tx2"/>
                </a:solidFill>
              </a:rPr>
              <a:t>Automatic optimization of O-PPAC</a:t>
            </a:r>
            <a:endParaRPr lang="en-E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4EDDEA-E8F7-292D-86AE-5E7266632A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049" y="997962"/>
                <a:ext cx="5889197" cy="4549251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endParaRPr lang="en-ES" sz="2000" b="1" dirty="0"/>
              </a:p>
              <a:p>
                <a:r>
                  <a:rPr lang="en-ES" sz="2600" b="1" dirty="0"/>
                  <a:t>Geant4 is not differentiable.</a:t>
                </a:r>
              </a:p>
              <a:p>
                <a:endParaRPr lang="en-ES" sz="2600" b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ES" sz="2600" dirty="0"/>
                  <a:t>Ongoing efforts on making it differentiable </a:t>
                </a:r>
                <a:r>
                  <a:rPr lang="en-GB" sz="2600" dirty="0">
                    <a:hlinkClick r:id="rId4"/>
                  </a:rPr>
                  <a:t>(Differentable EM showers in Geant4 - 2405.07944)</a:t>
                </a:r>
                <a:endParaRPr lang="en-ES" sz="2600" dirty="0"/>
              </a:p>
              <a:p>
                <a:endParaRPr lang="en-ES" sz="2600" dirty="0"/>
              </a:p>
              <a:p>
                <a:r>
                  <a:rPr lang="en-GB" sz="2600" b="1" dirty="0"/>
                  <a:t>Surrogate modelling </a:t>
                </a:r>
                <a:r>
                  <a:rPr lang="en-GB" sz="2600" dirty="0"/>
                  <a:t>is a practical workaround.</a:t>
                </a:r>
              </a:p>
              <a:p>
                <a:pPr marL="0" indent="0">
                  <a:buNone/>
                </a:pPr>
                <a:endParaRPr lang="en-ES" sz="2600" b="1" dirty="0"/>
              </a:p>
              <a:p>
                <a:r>
                  <a:rPr lang="en-ES" sz="2600" b="1" dirty="0"/>
                  <a:t>Approaches:</a:t>
                </a:r>
              </a:p>
              <a:p>
                <a:pPr lvl="1"/>
                <a:endParaRPr lang="en-ES" sz="2600" b="1" dirty="0"/>
              </a:p>
              <a:p>
                <a:pPr marL="0" indent="0">
                  <a:buNone/>
                </a:pPr>
                <a:r>
                  <a:rPr lang="en-ES" sz="2600" b="1" dirty="0"/>
                  <a:t>	1. Train a NN to </a:t>
                </a:r>
                <a:r>
                  <a:rPr lang="en-ES" sz="2600" b="1" dirty="0">
                    <a:solidFill>
                      <a:srgbClr val="FF0000"/>
                    </a:solidFill>
                  </a:rPr>
                  <a:t>predict the 	reconstructed position as a function of  	(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ES" sz="2600" b="1" dirty="0">
                    <a:solidFill>
                      <a:srgbClr val="FF0000"/>
                    </a:solidFill>
                  </a:rPr>
                  <a:t>). </a:t>
                </a:r>
                <a:endParaRPr lang="en-ES" sz="2600" b="1" dirty="0"/>
              </a:p>
              <a:p>
                <a:pPr marL="0" indent="0">
                  <a:buNone/>
                </a:pPr>
                <a:endParaRPr lang="en-ES" sz="2000" b="1" dirty="0"/>
              </a:p>
              <a:p>
                <a:pPr marL="0" indent="0">
                  <a:buNone/>
                </a:pPr>
                <a:endParaRPr lang="en-ES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E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4EDDEA-E8F7-292D-86AE-5E7266632A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049" y="997962"/>
                <a:ext cx="5889197" cy="4549251"/>
              </a:xfrm>
              <a:blipFill>
                <a:blip r:embed="rId5"/>
                <a:stretch>
                  <a:fillRect l="-86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EC54C2-55A5-27DB-411F-7E6B497B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476" y="6295904"/>
            <a:ext cx="4114800" cy="365125"/>
          </a:xfrm>
        </p:spPr>
        <p:txBody>
          <a:bodyPr/>
          <a:lstStyle/>
          <a:p>
            <a:r>
              <a:rPr lang="en-GB" dirty="0"/>
              <a:t>XVII CPAN DAYS, Valencia 2025 -  María Pereira</a:t>
            </a:r>
            <a:endParaRPr lang="en-E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3A23DC8-C176-68F1-94AE-4A5290D4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11</a:t>
            </a:fld>
            <a:endParaRPr lang="en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E8376-C869-61DB-F860-7D798E044013}"/>
              </a:ext>
            </a:extLst>
          </p:cNvPr>
          <p:cNvSpPr/>
          <p:nvPr/>
        </p:nvSpPr>
        <p:spPr>
          <a:xfrm>
            <a:off x="7777051" y="1957053"/>
            <a:ext cx="2078182" cy="6511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Geant4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A76BA-0F20-3167-C014-E5B58B73814D}"/>
              </a:ext>
            </a:extLst>
          </p:cNvPr>
          <p:cNvSpPr>
            <a:spLocks/>
          </p:cNvSpPr>
          <p:nvPr/>
        </p:nvSpPr>
        <p:spPr>
          <a:xfrm>
            <a:off x="7616991" y="5163497"/>
            <a:ext cx="2175163" cy="6650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DF1BF1-4319-973C-8D80-D2BFFDDF289B}"/>
                  </a:ext>
                </a:extLst>
              </p:cNvPr>
              <p:cNvSpPr txBox="1"/>
              <p:nvPr/>
            </p:nvSpPr>
            <p:spPr>
              <a:xfrm>
                <a:off x="5954884" y="1185716"/>
                <a:ext cx="16621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EDF1BF1-4319-973C-8D80-D2BFFDDF2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884" y="1185716"/>
                <a:ext cx="166210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F99408-065E-7601-8E98-64443ACB37EC}"/>
              </a:ext>
            </a:extLst>
          </p:cNvPr>
          <p:cNvCxnSpPr>
            <a:cxnSpLocks/>
          </p:cNvCxnSpPr>
          <p:nvPr/>
        </p:nvCxnSpPr>
        <p:spPr>
          <a:xfrm>
            <a:off x="7372828" y="1501490"/>
            <a:ext cx="745934" cy="363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F725488-A2DD-31EE-3B92-FA56D9C082D0}"/>
              </a:ext>
            </a:extLst>
          </p:cNvPr>
          <p:cNvSpPr/>
          <p:nvPr/>
        </p:nvSpPr>
        <p:spPr>
          <a:xfrm>
            <a:off x="6094090" y="5293481"/>
            <a:ext cx="1345858" cy="365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Features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66BA09-B295-3954-7C84-25FA5282E258}"/>
              </a:ext>
            </a:extLst>
          </p:cNvPr>
          <p:cNvSpPr/>
          <p:nvPr/>
        </p:nvSpPr>
        <p:spPr>
          <a:xfrm>
            <a:off x="10012350" y="5326119"/>
            <a:ext cx="1363181" cy="339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Target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C53230A4-1161-9003-894E-7E7F59F373AC}"/>
              </a:ext>
            </a:extLst>
          </p:cNvPr>
          <p:cNvSpPr/>
          <p:nvPr/>
        </p:nvSpPr>
        <p:spPr>
          <a:xfrm>
            <a:off x="6655385" y="1702863"/>
            <a:ext cx="413946" cy="34510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3FDC911F-C4DA-5175-4BB9-5B3D5505B75F}"/>
              </a:ext>
            </a:extLst>
          </p:cNvPr>
          <p:cNvSpPr/>
          <p:nvPr/>
        </p:nvSpPr>
        <p:spPr>
          <a:xfrm>
            <a:off x="10458017" y="4199437"/>
            <a:ext cx="413946" cy="10176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3E7E637-BC84-8EF0-5E93-20CD52F93E86}"/>
              </a:ext>
            </a:extLst>
          </p:cNvPr>
          <p:cNvCxnSpPr>
            <a:stCxn id="26" idx="3"/>
          </p:cNvCxnSpPr>
          <p:nvPr/>
        </p:nvCxnSpPr>
        <p:spPr>
          <a:xfrm flipV="1">
            <a:off x="7439948" y="5476043"/>
            <a:ext cx="1699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2E2273-BBA2-8AE6-9E9F-9A97355842A7}"/>
              </a:ext>
            </a:extLst>
          </p:cNvPr>
          <p:cNvCxnSpPr>
            <a:cxnSpLocks/>
            <a:stCxn id="27" idx="1"/>
            <a:endCxn id="5" idx="3"/>
          </p:cNvCxnSpPr>
          <p:nvPr/>
        </p:nvCxnSpPr>
        <p:spPr>
          <a:xfrm flipH="1">
            <a:off x="9792154" y="5496006"/>
            <a:ext cx="220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D252A3BD-C81F-A7C0-65AD-81188C9D4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9795" y="1007215"/>
            <a:ext cx="1461894" cy="1578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1D7DBE-D724-C356-4623-E96FB8C0A008}"/>
                  </a:ext>
                </a:extLst>
              </p:cNvPr>
              <p:cNvSpPr txBox="1"/>
              <p:nvPr/>
            </p:nvSpPr>
            <p:spPr>
              <a:xfrm>
                <a:off x="7180272" y="6278412"/>
                <a:ext cx="34715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ES" sz="2000" b="1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ES" sz="2000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ES" sz="2000" b="1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1D7DBE-D724-C356-4623-E96FB8C0A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272" y="6278412"/>
                <a:ext cx="3471525" cy="400110"/>
              </a:xfrm>
              <a:prstGeom prst="rect">
                <a:avLst/>
              </a:prstGeom>
              <a:blipFill>
                <a:blip r:embed="rId9"/>
                <a:stretch>
                  <a:fillRect l="-1825" t="-9091" b="-2424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BCF4C79C-0B65-A414-BC6A-29D0DD0CF65D}"/>
              </a:ext>
            </a:extLst>
          </p:cNvPr>
          <p:cNvSpPr/>
          <p:nvPr/>
        </p:nvSpPr>
        <p:spPr>
          <a:xfrm>
            <a:off x="8464394" y="5957455"/>
            <a:ext cx="480356" cy="320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1" name="Content Placeholder 4" descr="A group of graphs of different sizes and colors&#10;&#10;Description automatically generated">
            <a:extLst>
              <a:ext uri="{FF2B5EF4-FFF2-40B4-BE49-F238E27FC236}">
                <a16:creationId xmlns:a16="http://schemas.microsoft.com/office/drawing/2014/main" id="{CAF60A5A-9040-F8D2-C279-6CADD964FE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22" r="13098"/>
          <a:stretch>
            <a:fillRect/>
          </a:stretch>
        </p:blipFill>
        <p:spPr>
          <a:xfrm>
            <a:off x="7952839" y="3075355"/>
            <a:ext cx="1727513" cy="1567671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33695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329FCA-7D9B-765B-EE55-3D4AE279C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01AF20-CB5A-B966-882F-05FA931968C3}"/>
              </a:ext>
            </a:extLst>
          </p:cNvPr>
          <p:cNvCxnSpPr>
            <a:cxnSpLocks/>
          </p:cNvCxnSpPr>
          <p:nvPr/>
        </p:nvCxnSpPr>
        <p:spPr>
          <a:xfrm>
            <a:off x="8820792" y="2700177"/>
            <a:ext cx="0" cy="333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484CC3-A597-5189-1D74-29A02C3CC0A9}"/>
              </a:ext>
            </a:extLst>
          </p:cNvPr>
          <p:cNvCxnSpPr>
            <a:cxnSpLocks/>
          </p:cNvCxnSpPr>
          <p:nvPr/>
        </p:nvCxnSpPr>
        <p:spPr>
          <a:xfrm>
            <a:off x="9546564" y="3510898"/>
            <a:ext cx="713231" cy="22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F4C413-53FE-F0B6-4BC7-3A51E7B06B89}"/>
                  </a:ext>
                </a:extLst>
              </p:cNvPr>
              <p:cNvSpPr txBox="1"/>
              <p:nvPr/>
            </p:nvSpPr>
            <p:spPr>
              <a:xfrm>
                <a:off x="10259795" y="3680609"/>
                <a:ext cx="868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1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E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r>
                  <a:rPr lang="en-E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F4C413-53FE-F0B6-4BC7-3A51E7B06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795" y="3680609"/>
                <a:ext cx="868292" cy="369332"/>
              </a:xfrm>
              <a:prstGeom prst="rect">
                <a:avLst/>
              </a:prstGeom>
              <a:blipFill>
                <a:blip r:embed="rId5"/>
                <a:stretch>
                  <a:fillRect l="-4286" t="-6667" b="-23333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0DABA994-A001-0B55-47E5-8E3E3240F5AA}"/>
              </a:ext>
            </a:extLst>
          </p:cNvPr>
          <p:cNvSpPr/>
          <p:nvPr/>
        </p:nvSpPr>
        <p:spPr>
          <a:xfrm>
            <a:off x="10465634" y="4145819"/>
            <a:ext cx="413946" cy="10176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55D1B2B3-2E5D-019F-FFCE-D67DF01C834F}"/>
              </a:ext>
            </a:extLst>
          </p:cNvPr>
          <p:cNvSpPr/>
          <p:nvPr/>
        </p:nvSpPr>
        <p:spPr>
          <a:xfrm>
            <a:off x="10061720" y="4115094"/>
            <a:ext cx="1221773" cy="94086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61A9E-61B2-E5CA-3DF2-F03664E5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10" y="-67878"/>
            <a:ext cx="11164146" cy="1320800"/>
          </a:xfrm>
        </p:spPr>
        <p:txBody>
          <a:bodyPr>
            <a:normAutofit/>
          </a:bodyPr>
          <a:lstStyle/>
          <a:p>
            <a:r>
              <a:rPr lang="en-ES" sz="3600" dirty="0">
                <a:solidFill>
                  <a:schemeClr val="tx2">
                    <a:lumMod val="75000"/>
                  </a:schemeClr>
                </a:solidFill>
              </a:rPr>
              <a:t>Automatic optimization of O-PPAC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420534-C697-0101-545D-513250F36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9FAB2ED-9F4B-273E-E934-D9430FBC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12</a:t>
            </a:fld>
            <a:endParaRPr lang="en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9AFD9-37BA-EB09-E572-59C2FBA84A09}"/>
              </a:ext>
            </a:extLst>
          </p:cNvPr>
          <p:cNvSpPr/>
          <p:nvPr/>
        </p:nvSpPr>
        <p:spPr>
          <a:xfrm>
            <a:off x="7777051" y="1957053"/>
            <a:ext cx="2078182" cy="6511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Geant4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63F4-C704-EE97-AAE5-A8FA966BC655}"/>
              </a:ext>
            </a:extLst>
          </p:cNvPr>
          <p:cNvSpPr/>
          <p:nvPr/>
        </p:nvSpPr>
        <p:spPr>
          <a:xfrm>
            <a:off x="7616991" y="5163497"/>
            <a:ext cx="2175163" cy="6650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Generative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AE1F44-4932-1BAB-7AB4-9CDF6C91BE20}"/>
                  </a:ext>
                </a:extLst>
              </p:cNvPr>
              <p:cNvSpPr txBox="1"/>
              <p:nvPr/>
            </p:nvSpPr>
            <p:spPr>
              <a:xfrm>
                <a:off x="5954883" y="1185716"/>
                <a:ext cx="18149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E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E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AE1F44-4932-1BAB-7AB4-9CDF6C91B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883" y="1185716"/>
                <a:ext cx="1814949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5DC2E-1CE0-B765-5E28-A9BC18A7B9C5}"/>
              </a:ext>
            </a:extLst>
          </p:cNvPr>
          <p:cNvCxnSpPr>
            <a:cxnSpLocks/>
          </p:cNvCxnSpPr>
          <p:nvPr/>
        </p:nvCxnSpPr>
        <p:spPr>
          <a:xfrm>
            <a:off x="7372828" y="1501490"/>
            <a:ext cx="745934" cy="363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67ACC9E-6E3A-FE93-9E06-5675395717DC}"/>
              </a:ext>
            </a:extLst>
          </p:cNvPr>
          <p:cNvSpPr/>
          <p:nvPr/>
        </p:nvSpPr>
        <p:spPr>
          <a:xfrm>
            <a:off x="6094090" y="5293481"/>
            <a:ext cx="1345858" cy="365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Features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72DFFD-4052-D993-8889-677CAD1B90AF}"/>
              </a:ext>
            </a:extLst>
          </p:cNvPr>
          <p:cNvSpPr/>
          <p:nvPr/>
        </p:nvSpPr>
        <p:spPr>
          <a:xfrm>
            <a:off x="10012350" y="5326119"/>
            <a:ext cx="1363181" cy="339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Target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26830FFC-BA5F-E706-15F0-BF7F6995E21D}"/>
              </a:ext>
            </a:extLst>
          </p:cNvPr>
          <p:cNvSpPr/>
          <p:nvPr/>
        </p:nvSpPr>
        <p:spPr>
          <a:xfrm>
            <a:off x="6655385" y="1702863"/>
            <a:ext cx="413946" cy="34510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1CC5D99-5055-49D3-47DB-AB014E642B0A}"/>
              </a:ext>
            </a:extLst>
          </p:cNvPr>
          <p:cNvCxnSpPr>
            <a:stCxn id="26" idx="3"/>
          </p:cNvCxnSpPr>
          <p:nvPr/>
        </p:nvCxnSpPr>
        <p:spPr>
          <a:xfrm flipV="1">
            <a:off x="7439948" y="5476043"/>
            <a:ext cx="1699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D0EDA4-EE9A-A1CD-CD4E-5DC1F787AA0B}"/>
              </a:ext>
            </a:extLst>
          </p:cNvPr>
          <p:cNvCxnSpPr>
            <a:cxnSpLocks/>
            <a:stCxn id="27" idx="1"/>
            <a:endCxn id="5" idx="3"/>
          </p:cNvCxnSpPr>
          <p:nvPr/>
        </p:nvCxnSpPr>
        <p:spPr>
          <a:xfrm flipH="1">
            <a:off x="9792154" y="5496006"/>
            <a:ext cx="2201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8F5389-2E34-5050-7574-3185C46644FB}"/>
                  </a:ext>
                </a:extLst>
              </p:cNvPr>
              <p:cNvSpPr txBox="1"/>
              <p:nvPr/>
            </p:nvSpPr>
            <p:spPr>
              <a:xfrm>
                <a:off x="6994109" y="6193728"/>
                <a:ext cx="34715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E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8F5389-2E34-5050-7574-3185C4664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109" y="6193728"/>
                <a:ext cx="3471525" cy="400110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412A4185-2E65-E6EC-ED67-35AFDFF855CB}"/>
              </a:ext>
            </a:extLst>
          </p:cNvPr>
          <p:cNvSpPr/>
          <p:nvPr/>
        </p:nvSpPr>
        <p:spPr>
          <a:xfrm>
            <a:off x="8561222" y="5880446"/>
            <a:ext cx="480356" cy="320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A9BEA21-F423-7796-A0DC-561FF84CEB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88" y="1014895"/>
                <a:ext cx="5889197" cy="53414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en-ES" sz="2000" b="1" dirty="0"/>
              </a:p>
              <a:p>
                <a:r>
                  <a:rPr lang="en-ES" sz="2600" b="1" dirty="0">
                    <a:solidFill>
                      <a:srgbClr val="FF0000"/>
                    </a:solidFill>
                  </a:rPr>
                  <a:t>Geant4 is not differentiable.</a:t>
                </a:r>
              </a:p>
              <a:p>
                <a:endParaRPr lang="en-ES" sz="2600" b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ES" sz="2600" dirty="0"/>
                  <a:t>Ongoing efforts on making it differentiable </a:t>
                </a:r>
                <a:r>
                  <a:rPr lang="en-GB" sz="2600" dirty="0">
                    <a:hlinkClick r:id="rId8"/>
                  </a:rPr>
                  <a:t>(Differentable EM showers in Geant4 - 2405.07944)</a:t>
                </a:r>
                <a:endParaRPr lang="en-ES" sz="2600" dirty="0"/>
              </a:p>
              <a:p>
                <a:endParaRPr lang="en-ES" sz="2600" dirty="0"/>
              </a:p>
              <a:p>
                <a:r>
                  <a:rPr lang="en-GB" sz="2600" dirty="0"/>
                  <a:t>Surrogate modelling is a practical workaround.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ES" sz="2600" b="1" dirty="0"/>
              </a:p>
              <a:p>
                <a:r>
                  <a:rPr lang="en-ES" sz="2600" b="1" dirty="0"/>
                  <a:t>Approaches:</a:t>
                </a:r>
              </a:p>
              <a:p>
                <a:pPr lvl="1"/>
                <a:endParaRPr lang="en-ES" sz="26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ES" sz="2600" b="1" dirty="0"/>
                  <a:t>	</a:t>
                </a:r>
                <a:r>
                  <a:rPr lang="en-ES" sz="2600" b="1" dirty="0">
                    <a:solidFill>
                      <a:schemeClr val="tx1">
                        <a:alpha val="30000"/>
                      </a:schemeClr>
                    </a:solidFill>
                  </a:rPr>
                  <a:t>1. Train a NN to </a:t>
                </a:r>
                <a:r>
                  <a:rPr lang="en-ES" sz="2600" b="1" dirty="0">
                    <a:solidFill>
                      <a:srgbClr val="FF0000">
                        <a:alpha val="30000"/>
                      </a:srgbClr>
                    </a:solidFill>
                  </a:rPr>
                  <a:t>predict the 	reconstructed position as a function of  	(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1" i="1" smtClean="0">
                        <a:solidFill>
                          <a:srgbClr val="FF000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ES" sz="2600" b="1" dirty="0">
                    <a:solidFill>
                      <a:srgbClr val="FF0000">
                        <a:alpha val="30000"/>
                      </a:srgbClr>
                    </a:solidFill>
                  </a:rPr>
                  <a:t>).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ES" sz="26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ES" sz="2600" b="1" dirty="0">
                    <a:solidFill>
                      <a:srgbClr val="FF0000"/>
                    </a:solidFill>
                  </a:rPr>
                  <a:t>	</a:t>
                </a:r>
                <a:r>
                  <a:rPr lang="en-ES" b="1" dirty="0"/>
                  <a:t>2. Train a </a:t>
                </a:r>
                <a:r>
                  <a:rPr lang="en-ES" b="1" dirty="0">
                    <a:solidFill>
                      <a:srgbClr val="FF0000"/>
                    </a:solidFill>
                  </a:rPr>
                  <a:t>generative model </a:t>
                </a:r>
                <a:r>
                  <a:rPr lang="en-ES" b="1" dirty="0"/>
                  <a:t>to        	predict photon distributions from 	</a:t>
                </a:r>
                <a:r>
                  <a:rPr lang="en-ES" b="1" dirty="0"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>
                        <a:effectLst>
                          <a:outerShdw blurRad="50800" dist="50800" dir="54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ES" b="1" dirty="0"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</a:rPr>
                  <a:t>).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ES" sz="26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ES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ES" b="1" dirty="0">
                  <a:solidFill>
                    <a:srgbClr val="C00000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E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A9BEA21-F423-7796-A0DC-561FF84CE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88" y="1014895"/>
                <a:ext cx="5889197" cy="5341455"/>
              </a:xfrm>
              <a:prstGeom prst="rect">
                <a:avLst/>
              </a:prstGeom>
              <a:blipFill>
                <a:blip r:embed="rId9"/>
                <a:stretch>
                  <a:fillRect l="-860" b="-94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4" descr="A group of graphs of different sizes and colors&#10;&#10;Description automatically generated">
            <a:extLst>
              <a:ext uri="{FF2B5EF4-FFF2-40B4-BE49-F238E27FC236}">
                <a16:creationId xmlns:a16="http://schemas.microsoft.com/office/drawing/2014/main" id="{19E3F916-6382-D74A-65B7-1F80799F23F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322" r="13098"/>
          <a:stretch>
            <a:fillRect/>
          </a:stretch>
        </p:blipFill>
        <p:spPr>
          <a:xfrm>
            <a:off x="7992436" y="3051675"/>
            <a:ext cx="1727513" cy="1567671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FE7C38CB-E1E3-0C57-C981-8907F5CCE36F}"/>
              </a:ext>
            </a:extLst>
          </p:cNvPr>
          <p:cNvSpPr/>
          <p:nvPr/>
        </p:nvSpPr>
        <p:spPr>
          <a:xfrm rot="18822514">
            <a:off x="9600661" y="4069437"/>
            <a:ext cx="327391" cy="1293924"/>
          </a:xfrm>
          <a:prstGeom prst="downArrow">
            <a:avLst>
              <a:gd name="adj1" fmla="val 4166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52199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9FD26-D934-B1BA-827E-93C268DF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FA80-7323-65ED-9216-75A964CC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EB7C8-E3A0-FA1A-520D-3D5570ED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A66A7-C465-8DCB-2A12-AECA75F9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BF791-5AB9-FA53-09C8-C5EDE1FC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13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48608711-12C0-69D7-CABE-B492BAEF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17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2054DF-B3A1-BE84-25D3-12C9A28BB3E7}"/>
              </a:ext>
            </a:extLst>
          </p:cNvPr>
          <p:cNvSpPr txBox="1"/>
          <p:nvPr/>
        </p:nvSpPr>
        <p:spPr>
          <a:xfrm>
            <a:off x="1644174" y="2677855"/>
            <a:ext cx="8903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3.1. Neural Network Surrogate</a:t>
            </a:r>
          </a:p>
          <a:p>
            <a:pPr algn="ctr"/>
            <a:endParaRPr lang="en-ES" sz="4000" b="1" dirty="0">
              <a:solidFill>
                <a:schemeClr val="bg1"/>
              </a:solidFill>
              <a:latin typeface="Centaur Now Caption" panose="020F0302020204030204" pitchFamily="34" charset="0"/>
              <a:cs typeface="Centaur Now Caption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8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A4EB2-9590-E26F-9CB2-860A075F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5A8C-AB0F-82BE-1079-96C06BEF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82" y="136525"/>
            <a:ext cx="11135436" cy="1325563"/>
          </a:xfrm>
        </p:spPr>
        <p:txBody>
          <a:bodyPr>
            <a:normAutofit/>
          </a:bodyPr>
          <a:lstStyle/>
          <a:p>
            <a:r>
              <a:rPr lang="en-ES" sz="3600" dirty="0">
                <a:solidFill>
                  <a:schemeClr val="tx2">
                    <a:lumMod val="75000"/>
                  </a:schemeClr>
                </a:solidFill>
              </a:rPr>
              <a:t>1. NN surrogate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733B1-55AE-65CF-4CFD-1F20B829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52" y="5755021"/>
            <a:ext cx="4908976" cy="78389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GB" sz="2000" dirty="0"/>
              <a:t>Results published in </a:t>
            </a:r>
            <a:r>
              <a:rPr lang="en-GB" sz="2000" i="1" dirty="0"/>
              <a:t>Particles</a:t>
            </a:r>
            <a:r>
              <a:rPr lang="en-GB" sz="2000" dirty="0"/>
              <a:t> </a:t>
            </a:r>
            <a:r>
              <a:rPr lang="en-GB" sz="2000" b="1" dirty="0"/>
              <a:t>2025</a:t>
            </a:r>
            <a:r>
              <a:rPr lang="en-GB" sz="2000" dirty="0"/>
              <a:t>, </a:t>
            </a:r>
            <a:r>
              <a:rPr lang="en-GB" sz="2000" i="1" dirty="0"/>
              <a:t>8</a:t>
            </a:r>
            <a:r>
              <a:rPr lang="en-GB" sz="2000" dirty="0"/>
              <a:t>(1), 26; </a:t>
            </a:r>
            <a:r>
              <a:rPr lang="en-GB" sz="2000" dirty="0">
                <a:hlinkClick r:id="rId2"/>
              </a:rPr>
              <a:t>https://doi.org/10.3390/particles8010026</a:t>
            </a:r>
            <a:endParaRPr lang="en-E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FD0F6-E5B2-1C31-71FD-74CADCCB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AC884-8A8F-15EE-DF3C-0B1364F7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14</a:t>
            </a:fld>
            <a:endParaRPr lang="en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2280D7-BA83-8273-AD69-B0B724C559D2}"/>
              </a:ext>
            </a:extLst>
          </p:cNvPr>
          <p:cNvSpPr txBox="1"/>
          <p:nvPr/>
        </p:nvSpPr>
        <p:spPr>
          <a:xfrm>
            <a:off x="5304993" y="510767"/>
            <a:ext cx="6233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 remarkably stable </a:t>
            </a:r>
            <a:r>
              <a:rPr lang="en-GB" b="1" dirty="0">
                <a:solidFill>
                  <a:srgbClr val="FF0000"/>
                </a:solidFill>
                <a:effectLst/>
              </a:rPr>
              <a:t>regardless of initial configuration</a:t>
            </a:r>
          </a:p>
        </p:txBody>
      </p:sp>
      <p:pic>
        <p:nvPicPr>
          <p:cNvPr id="9" name="Picture 8" descr="A graph of loss and pressure&#10;&#10;Description automatically generated">
            <a:extLst>
              <a:ext uri="{FF2B5EF4-FFF2-40B4-BE49-F238E27FC236}">
                <a16:creationId xmlns:a16="http://schemas.microsoft.com/office/drawing/2014/main" id="{35A8089D-FDAD-7042-62FD-F9A9C9D3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532" y="3204902"/>
            <a:ext cx="3361769" cy="3130000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34B5F9A4-F520-7EFA-B800-EEFB3754EB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83"/>
          <a:stretch>
            <a:fillRect/>
          </a:stretch>
        </p:blipFill>
        <p:spPr>
          <a:xfrm>
            <a:off x="8035584" y="989378"/>
            <a:ext cx="3403934" cy="2611956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912E85C-9DFB-2FAC-CE35-34F687E2C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51" y="1144341"/>
            <a:ext cx="5160925" cy="4658891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E2321BF-2541-4516-B1D8-A941AEB9C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365" y="1254340"/>
            <a:ext cx="2506020" cy="2346994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32943749-2FA3-8AD1-D347-EDCF5FA42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993" y="3734447"/>
            <a:ext cx="2506392" cy="2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98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95E5640-5C63-1ECD-9553-024FEB796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9E4BF1E-BB54-6A1A-7AAC-2E979E30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057FF-4859-F7E3-3AE2-990A59789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15</a:t>
            </a:fld>
            <a:endParaRPr lang="en-ES" dirty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4A103C9-87EE-EDB6-3307-660D71396709}"/>
              </a:ext>
            </a:extLst>
          </p:cNvPr>
          <p:cNvSpPr txBox="1">
            <a:spLocks/>
          </p:cNvSpPr>
          <p:nvPr/>
        </p:nvSpPr>
        <p:spPr>
          <a:xfrm>
            <a:off x="1488046" y="1229888"/>
            <a:ext cx="9713353" cy="570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Collimator length result matches the traditional approach: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10.1088/1748-0221/13/10/P10006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A6676C6-DEA2-0EE6-1E68-D44D2CC53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58" y="1928624"/>
            <a:ext cx="3745093" cy="3506918"/>
          </a:xfrm>
          <a:prstGeom prst="rect">
            <a:avLst/>
          </a:prstGeom>
        </p:spPr>
      </p:pic>
      <p:pic>
        <p:nvPicPr>
          <p:cNvPr id="12" name="Picture 11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701B13D-2D4A-C090-859D-7D0878564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553" y="1928624"/>
            <a:ext cx="4592524" cy="39422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44832A-6A10-9BDB-DB2B-DBDE3D77BC31}"/>
              </a:ext>
            </a:extLst>
          </p:cNvPr>
          <p:cNvSpPr txBox="1">
            <a:spLocks/>
          </p:cNvSpPr>
          <p:nvPr/>
        </p:nvSpPr>
        <p:spPr>
          <a:xfrm>
            <a:off x="528282" y="136525"/>
            <a:ext cx="11135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ES" sz="3600" dirty="0">
                <a:solidFill>
                  <a:schemeClr val="tx2">
                    <a:lumMod val="75000"/>
                  </a:schemeClr>
                </a:solidFill>
              </a:rPr>
              <a:t>1. NN surrogate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7A0832-1CF3-A97C-5900-D759697E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52" y="5755021"/>
            <a:ext cx="4908976" cy="78389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GB" sz="2000" dirty="0"/>
              <a:t>Results published in </a:t>
            </a:r>
            <a:r>
              <a:rPr lang="en-GB" sz="2000" i="1" dirty="0"/>
              <a:t>Particles</a:t>
            </a:r>
            <a:r>
              <a:rPr lang="en-GB" sz="2000" dirty="0"/>
              <a:t> </a:t>
            </a:r>
            <a:r>
              <a:rPr lang="en-GB" sz="2000" b="1" dirty="0"/>
              <a:t>2025</a:t>
            </a:r>
            <a:r>
              <a:rPr lang="en-GB" sz="2000" dirty="0"/>
              <a:t>, </a:t>
            </a:r>
            <a:r>
              <a:rPr lang="en-GB" sz="2000" i="1" dirty="0"/>
              <a:t>8</a:t>
            </a:r>
            <a:r>
              <a:rPr lang="en-GB" sz="2000" dirty="0"/>
              <a:t>(1), 26; </a:t>
            </a:r>
            <a:r>
              <a:rPr lang="en-GB" sz="2000" dirty="0">
                <a:hlinkClick r:id="rId6"/>
              </a:rPr>
              <a:t>https://doi.org/10.3390/particles8010026</a:t>
            </a:r>
            <a:endParaRPr lang="en-ES" sz="2000" dirty="0"/>
          </a:p>
        </p:txBody>
      </p:sp>
    </p:spTree>
    <p:extLst>
      <p:ext uri="{BB962C8B-B14F-4D97-AF65-F5344CB8AC3E}">
        <p14:creationId xmlns:p14="http://schemas.microsoft.com/office/powerpoint/2010/main" val="415580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CBBD0-1CFA-7F1E-9336-DE5B131D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3923-8744-DDDD-DBB6-C3EB2668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83D89-2DCB-4D0A-1E67-A39FAFE31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4F9CA-E476-EEE1-169A-CDA808F2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830BD-0293-EFBE-5A62-92E6EAFE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16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48D36F14-2FEF-B631-F611-B0C7D73E7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17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6E195-604C-E6C5-9346-AA9CC1B1B67F}"/>
              </a:ext>
            </a:extLst>
          </p:cNvPr>
          <p:cNvSpPr txBox="1"/>
          <p:nvPr/>
        </p:nvSpPr>
        <p:spPr>
          <a:xfrm>
            <a:off x="1644174" y="2677855"/>
            <a:ext cx="8903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3.2. Generative surrogate</a:t>
            </a:r>
          </a:p>
          <a:p>
            <a:pPr algn="ctr"/>
            <a:endParaRPr lang="en-ES" sz="4000" b="1" dirty="0">
              <a:solidFill>
                <a:schemeClr val="bg1"/>
              </a:solidFill>
              <a:latin typeface="Centaur Now Caption" panose="020F0302020204030204" pitchFamily="34" charset="0"/>
              <a:cs typeface="Centaur Now Caption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0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EF3F67D-34B5-1FC5-F3FE-90BEFCC63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EB46-4E44-268C-14A6-61FC52D1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4" y="167191"/>
            <a:ext cx="11164146" cy="1320800"/>
          </a:xfrm>
        </p:spPr>
        <p:txBody>
          <a:bodyPr>
            <a:normAutofit/>
          </a:bodyPr>
          <a:lstStyle/>
          <a:p>
            <a:r>
              <a:rPr lang="en-ES" sz="4000" dirty="0">
                <a:solidFill>
                  <a:schemeClr val="tx2"/>
                </a:solidFill>
              </a:rPr>
              <a:t>2. Generative Surrogate</a:t>
            </a:r>
            <a:br>
              <a:rPr lang="en-ES" dirty="0"/>
            </a:br>
            <a:endParaRPr lang="en-ES" sz="27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96C8722-3803-E41B-4037-C535F910B4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2007" y="1216883"/>
                <a:ext cx="6184639" cy="5504592"/>
              </a:xfrm>
            </p:spPr>
            <p:txBody>
              <a:bodyPr>
                <a:normAutofit fontScale="70000" lnSpcReduction="20000"/>
              </a:bodyPr>
              <a:lstStyle/>
              <a:p>
                <a:pPr algn="just"/>
                <a:r>
                  <a:rPr lang="en-ES" b="1" dirty="0"/>
                  <a:t>Why generative surrogates</a:t>
                </a:r>
                <a:r>
                  <a:rPr lang="en-ES" dirty="0"/>
                  <a:t>?</a:t>
                </a:r>
              </a:p>
              <a:p>
                <a:pPr lvl="1" algn="just"/>
                <a:endParaRPr lang="en-ES" dirty="0"/>
              </a:p>
              <a:p>
                <a:pPr lvl="1" algn="just"/>
                <a:r>
                  <a:rPr lang="en-ES" dirty="0"/>
                  <a:t>Can give a more detailed description of detector behaviour.</a:t>
                </a:r>
              </a:p>
              <a:p>
                <a:pPr marL="457200" lvl="1" indent="0" algn="just">
                  <a:buNone/>
                </a:pPr>
                <a:endParaRPr lang="en-ES" dirty="0"/>
              </a:p>
              <a:p>
                <a:pPr lvl="1" algn="just"/>
                <a:r>
                  <a:rPr lang="en-ES" dirty="0"/>
                  <a:t>Allow us to </a:t>
                </a:r>
                <a:r>
                  <a:rPr lang="en-ES" b="1" dirty="0"/>
                  <a:t>skip ‘manual’ reconstruction step.</a:t>
                </a:r>
              </a:p>
              <a:p>
                <a:pPr lvl="1" algn="just"/>
                <a:endParaRPr lang="en-ES" dirty="0"/>
              </a:p>
              <a:p>
                <a:pPr lvl="1" algn="just"/>
                <a:r>
                  <a:rPr lang="en-ES" dirty="0"/>
                  <a:t>Freedom to change reconstruction step in the future.</a:t>
                </a:r>
              </a:p>
              <a:p>
                <a:pPr lvl="1" algn="just"/>
                <a:endParaRPr lang="en-ES" dirty="0"/>
              </a:p>
              <a:p>
                <a:pPr lvl="1" algn="just"/>
                <a:r>
                  <a:rPr lang="en-ES" dirty="0"/>
                  <a:t>Trained model will be </a:t>
                </a:r>
                <a:r>
                  <a:rPr lang="en-ES" b="1" dirty="0"/>
                  <a:t>used later in a bigger pipeline.</a:t>
                </a:r>
              </a:p>
              <a:p>
                <a:pPr marL="0" indent="0">
                  <a:buNone/>
                </a:pPr>
                <a:endParaRPr lang="en-ES" dirty="0">
                  <a:solidFill>
                    <a:srgbClr val="FF0000"/>
                  </a:solidFill>
                </a:endParaRPr>
              </a:p>
              <a:p>
                <a:r>
                  <a:rPr lang="en-ES" b="1" dirty="0"/>
                  <a:t>Models we are testing:</a:t>
                </a:r>
              </a:p>
              <a:p>
                <a:endParaRPr lang="en-ES" dirty="0"/>
              </a:p>
              <a:p>
                <a:pPr lvl="1"/>
                <a:r>
                  <a:rPr lang="en-ES" dirty="0">
                    <a:solidFill>
                      <a:srgbClr val="FF0000"/>
                    </a:solidFill>
                  </a:rPr>
                  <a:t>GP-WGAN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E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ES" dirty="0">
                    <a:solidFill>
                      <a:srgbClr val="FF0000"/>
                    </a:solidFill>
                  </a:rPr>
                  <a:t>-VAE</a:t>
                </a:r>
              </a:p>
              <a:p>
                <a:endParaRPr lang="en-ES" dirty="0"/>
              </a:p>
              <a:p>
                <a:r>
                  <a:rPr lang="en-ES" b="1" dirty="0"/>
                  <a:t>Hyperparameter tuning:</a:t>
                </a:r>
              </a:p>
              <a:p>
                <a:pPr lvl="1"/>
                <a:endParaRPr lang="en-ES" dirty="0"/>
              </a:p>
              <a:p>
                <a:pPr lvl="1"/>
                <a:r>
                  <a:rPr lang="en-ES" dirty="0"/>
                  <a:t>TPE algorithm parallelised in gpus.</a:t>
                </a:r>
                <a:endParaRPr lang="en-E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96C8722-3803-E41B-4037-C535F910B4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007" y="1216883"/>
                <a:ext cx="6184639" cy="5504592"/>
              </a:xfrm>
              <a:blipFill>
                <a:blip r:embed="rId3"/>
                <a:stretch>
                  <a:fillRect l="-820" t="-2074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321CD0-F301-742D-178E-E8FF5CB1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57B38-BAE9-7C5D-D690-D8F37DC1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17</a:t>
            </a:fld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B52D1-237F-DBCF-3133-61F494CDD9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12" t="17607" r="8496" b="27265"/>
          <a:stretch>
            <a:fillRect/>
          </a:stretch>
        </p:blipFill>
        <p:spPr>
          <a:xfrm rot="5400000">
            <a:off x="6832558" y="844280"/>
            <a:ext cx="4971849" cy="57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7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E0D9B-E160-F6CC-178A-AD57F88B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36525"/>
            <a:ext cx="11791950" cy="1325563"/>
          </a:xfrm>
        </p:spPr>
        <p:txBody>
          <a:bodyPr>
            <a:normAutofit/>
          </a:bodyPr>
          <a:lstStyle/>
          <a:p>
            <a:r>
              <a:rPr lang="en-ES" sz="3600" dirty="0">
                <a:solidFill>
                  <a:schemeClr val="tx2"/>
                </a:solidFill>
              </a:rPr>
              <a:t>2. Generative Surrogate: Current status and challenges</a:t>
            </a:r>
            <a:br>
              <a:rPr lang="en-ES" sz="3600" dirty="0"/>
            </a:br>
            <a:endParaRPr lang="en-E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68393-1418-C110-CB2C-9C19605A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18</a:t>
            </a:fld>
            <a:endParaRPr lang="en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3836EE-A41D-10A9-5147-F4E5537E7681}"/>
                  </a:ext>
                </a:extLst>
              </p:cNvPr>
              <p:cNvSpPr txBox="1"/>
              <p:nvPr/>
            </p:nvSpPr>
            <p:spPr>
              <a:xfrm>
                <a:off x="7881767" y="892958"/>
                <a:ext cx="4200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E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ES" dirty="0">
                    <a:solidFill>
                      <a:srgbClr val="FF0000"/>
                    </a:solidFill>
                  </a:rPr>
                  <a:t>-VAE (RMSE =</a:t>
                </a:r>
                <a:r>
                  <a:rPr lang="en-GB" dirty="0">
                    <a:solidFill>
                      <a:srgbClr val="FF0000"/>
                    </a:solidFill>
                  </a:rPr>
                  <a:t> 5.2356</a:t>
                </a:r>
                <a:r>
                  <a:rPr lang="en-E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3836EE-A41D-10A9-5147-F4E5537E7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767" y="892958"/>
                <a:ext cx="4200865" cy="369332"/>
              </a:xfrm>
              <a:prstGeom prst="rect">
                <a:avLst/>
              </a:prstGeom>
              <a:blipFill>
                <a:blip r:embed="rId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A207B92-69AF-E057-9071-9490658875B2}"/>
              </a:ext>
            </a:extLst>
          </p:cNvPr>
          <p:cNvSpPr txBox="1"/>
          <p:nvPr/>
        </p:nvSpPr>
        <p:spPr>
          <a:xfrm>
            <a:off x="4397139" y="892958"/>
            <a:ext cx="496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ES" dirty="0">
                <a:solidFill>
                  <a:srgbClr val="FF0000"/>
                </a:solidFill>
              </a:rPr>
              <a:t>GP-WGAN (RMSE =</a:t>
            </a:r>
            <a:r>
              <a:rPr lang="en-GB" dirty="0">
                <a:solidFill>
                  <a:srgbClr val="FF0000"/>
                </a:solidFill>
              </a:rPr>
              <a:t> 5.2829)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6CDBD-BCD7-BEE4-06A6-AABF8776FB0E}"/>
              </a:ext>
            </a:extLst>
          </p:cNvPr>
          <p:cNvSpPr txBox="1"/>
          <p:nvPr/>
        </p:nvSpPr>
        <p:spPr>
          <a:xfrm>
            <a:off x="1680749" y="892958"/>
            <a:ext cx="185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Real events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7AF4A8-2BFC-2AFF-2BD5-44142E45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318" y="1355948"/>
            <a:ext cx="2861613" cy="5365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85132-066F-7930-FCB2-ECC5F4BB8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49" y="1355948"/>
            <a:ext cx="2861613" cy="53655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05AD70-13EA-4952-0DC6-DC6CB8D4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986" y="1355948"/>
            <a:ext cx="2861614" cy="53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9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8C11-97AD-597E-DC6E-77060115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7804F-647A-A102-8297-68E38962D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8D4F6-7597-8DC2-2C9C-827F179D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7BF9A-8350-4CC9-1A91-7A98D228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1F323162-FCD6-21C5-6081-8EBCAC5B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84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A0D2B-78B1-369D-0D50-4158E3973B7E}"/>
              </a:ext>
            </a:extLst>
          </p:cNvPr>
          <p:cNvSpPr txBox="1"/>
          <p:nvPr/>
        </p:nvSpPr>
        <p:spPr>
          <a:xfrm>
            <a:off x="4302394" y="2940386"/>
            <a:ext cx="3587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83935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C873-E1AF-F5F0-B8DE-34D9167D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59" y="136525"/>
            <a:ext cx="11710441" cy="1325563"/>
          </a:xfrm>
        </p:spPr>
        <p:txBody>
          <a:bodyPr>
            <a:noAutofit/>
          </a:bodyPr>
          <a:lstStyle/>
          <a:p>
            <a:r>
              <a:rPr lang="en-ES" sz="3200" dirty="0">
                <a:solidFill>
                  <a:schemeClr val="tx2"/>
                </a:solidFill>
              </a:rPr>
              <a:t>2. Generative Surrogate: Current status and challenges</a:t>
            </a:r>
            <a:br>
              <a:rPr lang="en-ES" sz="3200" dirty="0"/>
            </a:br>
            <a:endParaRPr lang="en-E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7F39F-37E2-C954-FCCB-4B94A66F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9FD7F-0568-8E62-BCAB-575D6679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19</a:t>
            </a:fld>
            <a:endParaRPr lang="en-E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4E51B-7C38-FF9D-A4A5-6D9F195E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10" y="945559"/>
            <a:ext cx="6034904" cy="45261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6A3BCC-DBBD-20F3-0469-68EE9F5C8FB4}"/>
              </a:ext>
            </a:extLst>
          </p:cNvPr>
          <p:cNvSpPr txBox="1"/>
          <p:nvPr/>
        </p:nvSpPr>
        <p:spPr>
          <a:xfrm>
            <a:off x="1406988" y="94555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Behaviour is pretty uniform in x, 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D7AD9-5205-A2CA-57FE-2EFC81F2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70" y="945559"/>
            <a:ext cx="6034904" cy="4526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7DE8FE-DEE3-F821-A26C-AEE5F6ED345B}"/>
              </a:ext>
            </a:extLst>
          </p:cNvPr>
          <p:cNvSpPr txBox="1"/>
          <p:nvPr/>
        </p:nvSpPr>
        <p:spPr>
          <a:xfrm>
            <a:off x="7562258" y="945559"/>
            <a:ext cx="255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but not so uniform in p, 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BD1EB-3CCB-6E23-7AC9-6B447329DBC9}"/>
              </a:ext>
            </a:extLst>
          </p:cNvPr>
          <p:cNvSpPr txBox="1"/>
          <p:nvPr/>
        </p:nvSpPr>
        <p:spPr>
          <a:xfrm>
            <a:off x="523510" y="5331352"/>
            <a:ext cx="8668512" cy="11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ES" sz="1600" b="1" dirty="0"/>
              <a:t>Proposed solutions:</a:t>
            </a:r>
          </a:p>
          <a:p>
            <a:pPr>
              <a:lnSpc>
                <a:spcPct val="150000"/>
              </a:lnSpc>
            </a:pPr>
            <a:r>
              <a:rPr lang="en-ES" sz="1600" dirty="0"/>
              <a:t>	- Train separate models for different regions.</a:t>
            </a:r>
          </a:p>
          <a:p>
            <a:pPr>
              <a:lnSpc>
                <a:spcPct val="150000"/>
              </a:lnSpc>
            </a:pPr>
            <a:r>
              <a:rPr lang="en-ES" sz="1600" dirty="0"/>
              <a:t>	- Penalize bad behaviour in this region through weights in loss function</a:t>
            </a:r>
          </a:p>
        </p:txBody>
      </p:sp>
    </p:spTree>
    <p:extLst>
      <p:ext uri="{BB962C8B-B14F-4D97-AF65-F5344CB8AC3E}">
        <p14:creationId xmlns:p14="http://schemas.microsoft.com/office/powerpoint/2010/main" val="178859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89CA3-4FFC-5837-4BC8-D02F3913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31BB-5299-1AC5-C3CB-972FAC0AC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59" y="136525"/>
            <a:ext cx="11710441" cy="1325563"/>
          </a:xfrm>
        </p:spPr>
        <p:txBody>
          <a:bodyPr>
            <a:noAutofit/>
          </a:bodyPr>
          <a:lstStyle/>
          <a:p>
            <a:r>
              <a:rPr lang="en-ES" sz="3200" dirty="0">
                <a:solidFill>
                  <a:schemeClr val="tx2"/>
                </a:solidFill>
              </a:rPr>
              <a:t>2. Generative Surrogate: Current status and challenges</a:t>
            </a:r>
            <a:br>
              <a:rPr lang="en-ES" sz="3200" dirty="0"/>
            </a:br>
            <a:endParaRPr lang="en-E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1F0A6-B892-3598-2058-C10542EE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6FC4B-F016-3132-62AD-0937795A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20</a:t>
            </a:fld>
            <a:endParaRPr lang="en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DCE0B-8F7D-FF89-F3F2-51F2DD26A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51" y="2097301"/>
            <a:ext cx="8518098" cy="4259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351BFF-C4C3-A2D2-BC8E-04055DBBE56C}"/>
                  </a:ext>
                </a:extLst>
              </p:cNvPr>
              <p:cNvSpPr txBox="1"/>
              <p:nvPr/>
            </p:nvSpPr>
            <p:spPr>
              <a:xfrm>
                <a:off x="865632" y="1035217"/>
                <a:ext cx="106314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b="1" dirty="0"/>
                  <a:t>- I</a:t>
                </a:r>
                <a:r>
                  <a:rPr lang="en-GB" b="1" dirty="0"/>
                  <a:t>n</a:t>
                </a:r>
                <a:r>
                  <a:rPr lang="en-ES" b="1" dirty="0"/>
                  <a:t>teresting parameter: </a:t>
                </a:r>
                <a:r>
                  <a:rPr lang="en-ES" dirty="0"/>
                  <a:t>error in reconstructed position</a:t>
                </a:r>
              </a:p>
              <a:p>
                <a:endParaRPr lang="en-ES" dirty="0"/>
              </a:p>
              <a:p>
                <a:r>
                  <a:rPr lang="en-ES" dirty="0"/>
                  <a:t>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ES" dirty="0"/>
                  <a:t>-VAE is better than GP-WGAN but there’s room for improvement.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351BFF-C4C3-A2D2-BC8E-04055DBBE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32" y="1035217"/>
                <a:ext cx="10631424" cy="923330"/>
              </a:xfrm>
              <a:prstGeom prst="rect">
                <a:avLst/>
              </a:prstGeom>
              <a:blipFill>
                <a:blip r:embed="rId3"/>
                <a:stretch>
                  <a:fillRect l="-477" t="-2703" b="-9459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864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509AF-DE49-15D9-2FA7-537EBCDBE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AEDF-13E9-7FD1-7D4F-408E027F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8E6FA-488F-E60D-D9D5-B89816331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4FD43-5035-8A7D-1C68-FA07B2D2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A599-7FF4-D34C-2AF8-4D3E2E900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21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92B9276C-F558-9B4B-DFAB-D9B2F90F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17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480700-7C24-6041-C723-EB704690BE69}"/>
              </a:ext>
            </a:extLst>
          </p:cNvPr>
          <p:cNvSpPr txBox="1"/>
          <p:nvPr/>
        </p:nvSpPr>
        <p:spPr>
          <a:xfrm>
            <a:off x="1644174" y="2677855"/>
            <a:ext cx="890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3331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113E5A-2FED-8914-799D-77A57AABA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C500E66-3181-A884-02B9-0B0CAF03F4F4}"/>
              </a:ext>
            </a:extLst>
          </p:cNvPr>
          <p:cNvSpPr/>
          <p:nvPr/>
        </p:nvSpPr>
        <p:spPr>
          <a:xfrm>
            <a:off x="7521787" y="1778413"/>
            <a:ext cx="4426373" cy="457793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202AA11-8257-9F0F-1E41-7EDEE7825800}"/>
              </a:ext>
            </a:extLst>
          </p:cNvPr>
          <p:cNvSpPr/>
          <p:nvPr/>
        </p:nvSpPr>
        <p:spPr>
          <a:xfrm>
            <a:off x="243840" y="1778413"/>
            <a:ext cx="7181088" cy="457793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981FF-905E-9A70-6871-C29AE583F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037" y="410617"/>
            <a:ext cx="2867846" cy="1320800"/>
          </a:xfrm>
        </p:spPr>
        <p:txBody>
          <a:bodyPr>
            <a:normAutofit/>
          </a:bodyPr>
          <a:lstStyle/>
          <a:p>
            <a:r>
              <a:rPr lang="en-ES" sz="4000" b="1" dirty="0">
                <a:solidFill>
                  <a:srgbClr val="002060"/>
                </a:solidFill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36C47C-2E80-D293-3DC6-8F0EB3A3E0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380" y="2010913"/>
                <a:ext cx="6210703" cy="4263724"/>
              </a:xfrm>
            </p:spPr>
            <p:txBody>
              <a:bodyPr>
                <a:normAutofit fontScale="77500" lnSpcReduction="200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GB" sz="2300" dirty="0">
                    <a:solidFill>
                      <a:schemeClr val="bg1"/>
                    </a:solidFill>
                  </a:rPr>
                  <a:t>We are applying </a:t>
                </a:r>
                <a:r>
                  <a:rPr lang="en-GB" sz="2300" b="1" dirty="0">
                    <a:solidFill>
                      <a:schemeClr val="bg1"/>
                    </a:solidFill>
                  </a:rPr>
                  <a:t>differentiable programming for </a:t>
                </a:r>
                <a:r>
                  <a:rPr lang="en-GB" sz="2300" dirty="0">
                    <a:solidFill>
                      <a:schemeClr val="bg1"/>
                    </a:solidFill>
                  </a:rPr>
                  <a:t>the optimization of the O-PPAC detector.</a:t>
                </a:r>
              </a:p>
              <a:p>
                <a:pPr marL="0" indent="0" algn="just">
                  <a:buNone/>
                </a:pPr>
                <a:endParaRPr lang="en-GB" sz="2300" dirty="0">
                  <a:solidFill>
                    <a:schemeClr val="bg1"/>
                  </a:solidFill>
                </a:endParaRPr>
              </a:p>
              <a:p>
                <a:pPr algn="just"/>
                <a:r>
                  <a:rPr lang="en-GB" sz="2300" b="1" dirty="0">
                    <a:solidFill>
                      <a:schemeClr val="bg1"/>
                    </a:solidFill>
                  </a:rPr>
                  <a:t>With NN surrogate approach</a:t>
                </a:r>
                <a:r>
                  <a:rPr lang="en-GB" sz="2300" dirty="0">
                    <a:solidFill>
                      <a:schemeClr val="bg1"/>
                    </a:solidFill>
                  </a:rPr>
                  <a:t>: </a:t>
                </a:r>
              </a:p>
              <a:p>
                <a:pPr algn="just"/>
                <a:endParaRPr lang="en-GB" sz="2300" dirty="0">
                  <a:solidFill>
                    <a:schemeClr val="bg1"/>
                  </a:solidFill>
                </a:endParaRPr>
              </a:p>
              <a:p>
                <a:pPr lvl="1" algn="just"/>
                <a:r>
                  <a:rPr lang="en-GB" sz="2300" dirty="0">
                    <a:solidFill>
                      <a:schemeClr val="bg1"/>
                    </a:solidFill>
                  </a:rPr>
                  <a:t>Solution independent </a:t>
                </a:r>
                <a:r>
                  <a:rPr lang="en-GB" sz="2300" b="1" dirty="0">
                    <a:solidFill>
                      <a:schemeClr val="bg1"/>
                    </a:solidFill>
                  </a:rPr>
                  <a:t>of the initial configuration</a:t>
                </a:r>
                <a:r>
                  <a:rPr lang="en-GB" sz="2300" dirty="0">
                    <a:solidFill>
                      <a:schemeClr val="bg1"/>
                    </a:solidFill>
                  </a:rPr>
                  <a:t>.</a:t>
                </a:r>
              </a:p>
              <a:p>
                <a:pPr lvl="1" algn="just"/>
                <a:endParaRPr lang="en-GB" sz="2300" dirty="0">
                  <a:solidFill>
                    <a:schemeClr val="bg1"/>
                  </a:solidFill>
                </a:endParaRPr>
              </a:p>
              <a:p>
                <a:pPr lvl="1" algn="just"/>
                <a:r>
                  <a:rPr lang="en-GB" sz="2300" dirty="0">
                    <a:solidFill>
                      <a:schemeClr val="bg1"/>
                    </a:solidFill>
                  </a:rPr>
                  <a:t>Collimator length result </a:t>
                </a:r>
                <a:r>
                  <a:rPr lang="en-GB" sz="2300" b="1" dirty="0">
                    <a:solidFill>
                      <a:schemeClr val="bg1"/>
                    </a:solidFill>
                  </a:rPr>
                  <a:t>aligns with traditional methods</a:t>
                </a:r>
                <a:r>
                  <a:rPr lang="en-GB" sz="2300" dirty="0">
                    <a:solidFill>
                      <a:schemeClr val="bg1"/>
                    </a:solidFill>
                  </a:rPr>
                  <a:t>.</a:t>
                </a:r>
              </a:p>
              <a:p>
                <a:pPr lvl="1" algn="just"/>
                <a:endParaRPr lang="en-GB" sz="2300" dirty="0">
                  <a:solidFill>
                    <a:schemeClr val="bg1"/>
                  </a:solidFill>
                </a:endParaRPr>
              </a:p>
              <a:p>
                <a:pPr algn="just"/>
                <a:r>
                  <a:rPr lang="en-GB" sz="2300" b="1" dirty="0">
                    <a:solidFill>
                      <a:schemeClr val="bg1"/>
                    </a:solidFill>
                  </a:rPr>
                  <a:t>With generative surrogate approach</a:t>
                </a:r>
                <a:r>
                  <a:rPr lang="en-GB" sz="2300" dirty="0">
                    <a:solidFill>
                      <a:schemeClr val="bg1"/>
                    </a:solidFill>
                  </a:rPr>
                  <a:t>:</a:t>
                </a:r>
              </a:p>
              <a:p>
                <a:pPr algn="just"/>
                <a:endParaRPr lang="en-GB" sz="2300" dirty="0">
                  <a:solidFill>
                    <a:schemeClr val="bg1"/>
                  </a:solidFill>
                </a:endParaRPr>
              </a:p>
              <a:p>
                <a:pPr lvl="1" algn="just"/>
                <a:r>
                  <a:rPr lang="en-GB" sz="2300" dirty="0">
                    <a:solidFill>
                      <a:schemeClr val="bg1"/>
                    </a:solidFill>
                  </a:rPr>
                  <a:t>GP-WGANs and 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300" dirty="0">
                    <a:solidFill>
                      <a:schemeClr val="bg1"/>
                    </a:solidFill>
                  </a:rPr>
                  <a:t>-VAEs  show comparable performance.</a:t>
                </a:r>
              </a:p>
              <a:p>
                <a:pPr marL="457200" lvl="1" indent="0" algn="just">
                  <a:buNone/>
                </a:pPr>
                <a:endParaRPr lang="en-GB" sz="2300" dirty="0">
                  <a:solidFill>
                    <a:schemeClr val="bg1"/>
                  </a:solidFill>
                </a:endParaRPr>
              </a:p>
              <a:p>
                <a:pPr lvl="1" algn="just"/>
                <a:r>
                  <a:rPr lang="en-GB" sz="2300" dirty="0">
                    <a:solidFill>
                      <a:schemeClr val="bg1"/>
                    </a:solidFill>
                  </a:rPr>
                  <a:t>Behaviour is dependent on parameter region.</a:t>
                </a:r>
              </a:p>
              <a:p>
                <a:pPr algn="just"/>
                <a:endParaRPr lang="en-GB" sz="2200" dirty="0"/>
              </a:p>
              <a:p>
                <a:pPr lvl="1" algn="just"/>
                <a:endParaRPr lang="en-GB" sz="1800" dirty="0"/>
              </a:p>
              <a:p>
                <a:pPr marL="0" indent="0">
                  <a:buNone/>
                </a:pPr>
                <a:endParaRPr lang="en-GB" sz="2300" dirty="0"/>
              </a:p>
              <a:p>
                <a:pPr marL="0" indent="0">
                  <a:buNone/>
                </a:pPr>
                <a:endParaRPr lang="en-GB" sz="2300" dirty="0"/>
              </a:p>
              <a:p>
                <a:endParaRPr lang="en-GB" sz="2300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36C47C-2E80-D293-3DC6-8F0EB3A3E0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380" y="2010913"/>
                <a:ext cx="6210703" cy="4263724"/>
              </a:xfrm>
              <a:blipFill>
                <a:blip r:embed="rId3"/>
                <a:stretch>
                  <a:fillRect l="-612" t="-595" r="-816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A58FDD8-66BE-4C68-2232-059DBD3D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DDF2C-4046-DC04-90FD-CFE87E79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22</a:t>
            </a:fld>
            <a:endParaRPr lang="en-E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5A72C2-13AA-E5E8-E5B5-868C2E260504}"/>
              </a:ext>
            </a:extLst>
          </p:cNvPr>
          <p:cNvSpPr txBox="1">
            <a:spLocks/>
          </p:cNvSpPr>
          <p:nvPr/>
        </p:nvSpPr>
        <p:spPr>
          <a:xfrm>
            <a:off x="8153400" y="690113"/>
            <a:ext cx="286784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ES" sz="4000" b="1" dirty="0">
                <a:solidFill>
                  <a:srgbClr val="002060"/>
                </a:solidFill>
              </a:rPr>
              <a:t>Next steps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930C63-B693-079D-A5F0-2B62C74ACE59}"/>
              </a:ext>
            </a:extLst>
          </p:cNvPr>
          <p:cNvSpPr txBox="1">
            <a:spLocks/>
          </p:cNvSpPr>
          <p:nvPr/>
        </p:nvSpPr>
        <p:spPr>
          <a:xfrm>
            <a:off x="6518772" y="2375327"/>
            <a:ext cx="5141755" cy="416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GB" dirty="0"/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  <p:pic>
        <p:nvPicPr>
          <p:cNvPr id="16" name="Picture 15" descr="A light bulb with a black background&#10;&#10;Description automatically generated">
            <a:extLst>
              <a:ext uri="{FF2B5EF4-FFF2-40B4-BE49-F238E27FC236}">
                <a16:creationId xmlns:a16="http://schemas.microsoft.com/office/drawing/2014/main" id="{DF8E941E-580E-C3A1-FE1A-E3C724AC4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175" y="381679"/>
            <a:ext cx="970141" cy="11618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A7D5F-92B8-6856-EAE9-C1CD417C8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221" y="488483"/>
            <a:ext cx="1165067" cy="11650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B8BF53-FBE8-7EA6-A496-21347F5B2783}"/>
              </a:ext>
            </a:extLst>
          </p:cNvPr>
          <p:cNvSpPr txBox="1">
            <a:spLocks/>
          </p:cNvSpPr>
          <p:nvPr/>
        </p:nvSpPr>
        <p:spPr>
          <a:xfrm>
            <a:off x="7537390" y="2206251"/>
            <a:ext cx="4219996" cy="4501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20000"/>
              </a:lnSpc>
            </a:pPr>
            <a:r>
              <a:rPr lang="en-GB" sz="1900" dirty="0">
                <a:solidFill>
                  <a:schemeClr val="bg1"/>
                </a:solidFill>
              </a:rPr>
              <a:t>Improve generative surrogate response throughout the parameter space.</a:t>
            </a:r>
          </a:p>
          <a:p>
            <a:pPr marL="457200" lvl="1" indent="0" algn="just">
              <a:lnSpc>
                <a:spcPct val="120000"/>
              </a:lnSpc>
              <a:buNone/>
            </a:pPr>
            <a:endParaRPr lang="en-GB" sz="1900" dirty="0">
              <a:solidFill>
                <a:schemeClr val="bg1"/>
              </a:solidFill>
            </a:endParaRPr>
          </a:p>
          <a:p>
            <a:pPr lvl="1" algn="just">
              <a:lnSpc>
                <a:spcPct val="120000"/>
              </a:lnSpc>
            </a:pPr>
            <a:r>
              <a:rPr lang="en-GB" sz="1900" dirty="0">
                <a:solidFill>
                  <a:schemeClr val="bg1"/>
                </a:solidFill>
              </a:rPr>
              <a:t>Try state-of-the-art models: </a:t>
            </a:r>
          </a:p>
          <a:p>
            <a:pPr lvl="2" algn="just">
              <a:lnSpc>
                <a:spcPct val="120000"/>
              </a:lnSpc>
            </a:pPr>
            <a:r>
              <a:rPr lang="en-GB" sz="1500" dirty="0">
                <a:solidFill>
                  <a:schemeClr val="bg1"/>
                </a:solidFill>
              </a:rPr>
              <a:t>Diffusion models</a:t>
            </a:r>
          </a:p>
          <a:p>
            <a:pPr lvl="2" algn="just">
              <a:lnSpc>
                <a:spcPct val="120000"/>
              </a:lnSpc>
            </a:pPr>
            <a:r>
              <a:rPr lang="en-GB" sz="1500" dirty="0">
                <a:solidFill>
                  <a:schemeClr val="bg1"/>
                </a:solidFill>
              </a:rPr>
              <a:t>Normalizing flows</a:t>
            </a:r>
          </a:p>
          <a:p>
            <a:pPr marL="914400" lvl="2" indent="0" algn="just">
              <a:lnSpc>
                <a:spcPct val="120000"/>
              </a:lnSpc>
              <a:buNone/>
            </a:pPr>
            <a:endParaRPr lang="en-GB" sz="1900" dirty="0">
              <a:solidFill>
                <a:schemeClr val="bg1"/>
              </a:solidFill>
            </a:endParaRPr>
          </a:p>
          <a:p>
            <a:pPr lvl="1" algn="just">
              <a:lnSpc>
                <a:spcPct val="120000"/>
              </a:lnSpc>
            </a:pPr>
            <a:r>
              <a:rPr lang="en-GB" sz="1900" dirty="0">
                <a:solidFill>
                  <a:schemeClr val="bg1"/>
                </a:solidFill>
              </a:rPr>
              <a:t>Build pipeline for the full tomography system.</a:t>
            </a:r>
          </a:p>
          <a:p>
            <a:pPr lvl="1" algn="just">
              <a:lnSpc>
                <a:spcPct val="120000"/>
              </a:lnSpc>
            </a:pPr>
            <a:endParaRPr lang="en-GB" sz="1800" dirty="0"/>
          </a:p>
          <a:p>
            <a:pPr lvl="1" algn="just"/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3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300" dirty="0"/>
          </a:p>
          <a:p>
            <a:endParaRPr lang="en-GB" sz="23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7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36BBBD-31FA-7C24-A8EA-C7A816EDF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8D0A7748-BEA4-048B-184D-9A591786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554"/>
            <a:ext cx="12192000" cy="43719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DF5CB-4657-86AF-D4E2-EF0644D9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824" y="2631743"/>
            <a:ext cx="9833594" cy="22426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ES" sz="5400" dirty="0">
                <a:solidFill>
                  <a:schemeClr val="bg1"/>
                </a:solidFill>
              </a:rPr>
              <a:t>Thank you for your attention!</a:t>
            </a:r>
          </a:p>
          <a:p>
            <a:pPr marL="0" indent="0" algn="ctr">
              <a:buNone/>
            </a:pPr>
            <a:r>
              <a:rPr lang="en-ES" sz="54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604C6-C8AE-7DB6-D187-C57E6133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23</a:t>
            </a:fld>
            <a:endParaRPr lang="en-ES" dirty="0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D023B1B6-C490-44C2-4DCC-2BF4CA83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81" y="217887"/>
            <a:ext cx="4099560" cy="611874"/>
          </a:xfrm>
          <a:prstGeom prst="rect">
            <a:avLst/>
          </a:prstGeom>
        </p:spPr>
      </p:pic>
      <p:pic>
        <p:nvPicPr>
          <p:cNvPr id="8" name="Picture 7" descr="A blue and black sign with white letters&#10;&#10;Description automatically generated">
            <a:extLst>
              <a:ext uri="{FF2B5EF4-FFF2-40B4-BE49-F238E27FC236}">
                <a16:creationId xmlns:a16="http://schemas.microsoft.com/office/drawing/2014/main" id="{BAF9A9B2-2C90-3577-9313-E148B740E2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0698" y="5943270"/>
            <a:ext cx="1004126" cy="73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FF029-EC55-DBD3-F119-446D68FEB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637" y="5959856"/>
            <a:ext cx="8802088" cy="656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8E657-B8B9-012B-3D06-AD8D43C4F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5185" y="-1458588"/>
            <a:ext cx="5780873" cy="40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1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4F4B6-978C-575C-8FF9-C866D4F5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0A82-E1FA-AC17-BB5F-D22705FC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DE9B-2128-CFD2-2B7F-3B53D96AF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E2266-C5EC-260D-8A58-C92AE3EE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5C9A8-FC71-5B68-1760-B82A2345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24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E914F655-C056-8993-1446-DA9DEC0C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17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40341-E527-ABDD-D673-89D918270968}"/>
              </a:ext>
            </a:extLst>
          </p:cNvPr>
          <p:cNvSpPr txBox="1"/>
          <p:nvPr/>
        </p:nvSpPr>
        <p:spPr>
          <a:xfrm>
            <a:off x="1644174" y="2677855"/>
            <a:ext cx="890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914825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EBB0-B8F2-3722-9BE8-6A7AE680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04" y="238184"/>
            <a:ext cx="11405392" cy="726252"/>
          </a:xfrm>
        </p:spPr>
        <p:txBody>
          <a:bodyPr>
            <a:normAutofit/>
          </a:bodyPr>
          <a:lstStyle/>
          <a:p>
            <a:r>
              <a:rPr lang="en-ES" sz="3600" dirty="0"/>
              <a:t>Vanilla GANs (2014) </a:t>
            </a:r>
            <a:r>
              <a:rPr lang="en-GB" sz="3600" dirty="0">
                <a:hlinkClick r:id="rId2"/>
              </a:rPr>
              <a:t>(https://arxiv.org/abs/1406.2661)</a:t>
            </a:r>
            <a:endParaRPr lang="en-E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9B86BB-AFC6-D9FB-0945-1237F669A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5834" y="1412293"/>
            <a:ext cx="8491178" cy="9301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E8517-63CC-35AA-6DD8-93A766F31070}"/>
              </a:ext>
            </a:extLst>
          </p:cNvPr>
          <p:cNvSpPr txBox="1"/>
          <p:nvPr/>
        </p:nvSpPr>
        <p:spPr>
          <a:xfrm>
            <a:off x="393304" y="3431827"/>
            <a:ext cx="1194457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400" b="1" dirty="0"/>
              <a:t>Know problems:</a:t>
            </a:r>
          </a:p>
          <a:p>
            <a:endParaRPr lang="en-ES" dirty="0"/>
          </a:p>
          <a:p>
            <a:r>
              <a:rPr lang="en-ES" sz="2000" dirty="0"/>
              <a:t>	- Training can converge without good results. Loss doesn’t give us information of the quality of the samples</a:t>
            </a:r>
          </a:p>
          <a:p>
            <a:endParaRPr lang="en-ES" sz="2000" dirty="0"/>
          </a:p>
          <a:p>
            <a:r>
              <a:rPr lang="en-ES" sz="2000" dirty="0"/>
              <a:t>	-Inestability: D and G have to be very coordinated through architecture and learning rate. If not, convergence is not guaranteed.</a:t>
            </a:r>
          </a:p>
          <a:p>
            <a:endParaRPr lang="en-ES" sz="2000" dirty="0"/>
          </a:p>
          <a:p>
            <a:r>
              <a:rPr lang="en-ES" sz="2000" dirty="0"/>
              <a:t>	- </a:t>
            </a:r>
            <a:r>
              <a:rPr lang="en-ES" sz="2000" b="1" dirty="0"/>
              <a:t>Mode Collapse: </a:t>
            </a:r>
            <a:r>
              <a:rPr lang="en-ES" sz="2000" dirty="0"/>
              <a:t>G learns to fool D producing the same event or very few events.</a:t>
            </a:r>
          </a:p>
          <a:p>
            <a:endParaRPr lang="en-ES" sz="2000" dirty="0"/>
          </a:p>
          <a:p>
            <a:r>
              <a:rPr lang="en-ES" sz="2000" dirty="0"/>
              <a:t>	- </a:t>
            </a:r>
            <a:r>
              <a:rPr lang="en-ES" sz="2000" b="1" dirty="0"/>
              <a:t>Overtrained discriminator: </a:t>
            </a:r>
            <a:r>
              <a:rPr lang="en-ES" sz="2000" dirty="0"/>
              <a:t>if D is very good at classifying events, G cannot learn 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57A2D-A050-B940-2309-730F83526D46}"/>
              </a:ext>
            </a:extLst>
          </p:cNvPr>
          <p:cNvSpPr txBox="1"/>
          <p:nvPr/>
        </p:nvSpPr>
        <p:spPr>
          <a:xfrm>
            <a:off x="1157288" y="2611584"/>
            <a:ext cx="1019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ES" dirty="0"/>
              <a:t>Discriminator tries to classify events as real or fake</a:t>
            </a:r>
          </a:p>
          <a:p>
            <a:pPr marL="285750" indent="-285750">
              <a:buFontTx/>
              <a:buChar char="-"/>
            </a:pPr>
            <a:r>
              <a:rPr lang="en-ES" dirty="0"/>
              <a:t>Generator tries to fool the discriminator into thinking that generated events are real</a:t>
            </a:r>
          </a:p>
        </p:txBody>
      </p:sp>
    </p:spTree>
    <p:extLst>
      <p:ext uri="{BB962C8B-B14F-4D97-AF65-F5344CB8AC3E}">
        <p14:creationId xmlns:p14="http://schemas.microsoft.com/office/powerpoint/2010/main" val="4255627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1348-16B2-054D-6B0D-CD4F70C72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62" y="-212991"/>
            <a:ext cx="11439286" cy="1325563"/>
          </a:xfrm>
        </p:spPr>
        <p:txBody>
          <a:bodyPr>
            <a:normAutofit/>
          </a:bodyPr>
          <a:lstStyle/>
          <a:p>
            <a:r>
              <a:rPr lang="en-ES" sz="3600" dirty="0"/>
              <a:t>Wasserstein GANs (2017) </a:t>
            </a:r>
            <a:r>
              <a:rPr lang="en-GB" sz="3600" dirty="0">
                <a:hlinkClick r:id="rId2"/>
              </a:rPr>
              <a:t>(https://arxiv.org/pdf/1701.07875)</a:t>
            </a:r>
            <a:endParaRPr lang="en-ES" sz="3600" dirty="0"/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4B1AFC28-87A4-2E31-F4E3-81D9DFED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2" y="2866907"/>
            <a:ext cx="7903368" cy="1124185"/>
          </a:xfrm>
          <a:prstGeom prst="rect">
            <a:avLst/>
          </a:prstGeom>
        </p:spPr>
      </p:pic>
      <p:pic>
        <p:nvPicPr>
          <p:cNvPr id="11" name="Content Placeholder 10" descr="A close-up of a math problem&#10;&#10;Description automatically generated">
            <a:extLst>
              <a:ext uri="{FF2B5EF4-FFF2-40B4-BE49-F238E27FC236}">
                <a16:creationId xmlns:a16="http://schemas.microsoft.com/office/drawing/2014/main" id="{8AF5ADD3-AE30-0778-2B33-574B0A62B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1114" y="1319776"/>
            <a:ext cx="8191500" cy="1295400"/>
          </a:xfrm>
        </p:spPr>
      </p:pic>
      <p:pic>
        <p:nvPicPr>
          <p:cNvPr id="12" name="Picture 11" descr="A diagram of a function&#10;&#10;Description automatically generated">
            <a:extLst>
              <a:ext uri="{FF2B5EF4-FFF2-40B4-BE49-F238E27FC236}">
                <a16:creationId xmlns:a16="http://schemas.microsoft.com/office/drawing/2014/main" id="{2881F272-7581-ABF7-3606-02ABBBF0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062" y="2216224"/>
            <a:ext cx="4238938" cy="2425550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40BFEE3-D376-3B55-AC1A-78E8969A5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275" y="5267598"/>
            <a:ext cx="6499544" cy="961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920933-9832-EB08-06D8-C0C4336B96FF}"/>
              </a:ext>
            </a:extLst>
          </p:cNvPr>
          <p:cNvSpPr txBox="1"/>
          <p:nvPr/>
        </p:nvSpPr>
        <p:spPr>
          <a:xfrm>
            <a:off x="616428" y="4341351"/>
            <a:ext cx="763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We can use the critic (old discriminator) function as an estimator of the W distance, while the generator tries to minimize it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E13183D-C481-40DE-8007-3348DEE864A0}"/>
              </a:ext>
            </a:extLst>
          </p:cNvPr>
          <p:cNvSpPr/>
          <p:nvPr/>
        </p:nvSpPr>
        <p:spPr>
          <a:xfrm>
            <a:off x="8554482" y="5267598"/>
            <a:ext cx="3295134" cy="1295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K-Lipschitz constraint:</a:t>
            </a:r>
          </a:p>
          <a:p>
            <a:pPr algn="ctr"/>
            <a:endParaRPr lang="en-ES" dirty="0"/>
          </a:p>
          <a:p>
            <a:pPr algn="ctr"/>
            <a:endParaRPr lang="en-ES" dirty="0"/>
          </a:p>
        </p:txBody>
      </p:sp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FCFDE8E-215B-0CD6-6C09-7D151B209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725" y="5915298"/>
            <a:ext cx="2782648" cy="4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32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A4B96-254C-CE20-C1CB-44EFBBCE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98" y="63359"/>
            <a:ext cx="10515600" cy="1325563"/>
          </a:xfrm>
        </p:spPr>
        <p:txBody>
          <a:bodyPr/>
          <a:lstStyle/>
          <a:p>
            <a:r>
              <a:rPr lang="en-ES" dirty="0"/>
              <a:t>Wasserstein GANs: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4EA06-71D5-9DBC-3206-937D44148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88" y="1388922"/>
            <a:ext cx="5791541" cy="61610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ES" sz="2200" dirty="0"/>
          </a:p>
          <a:p>
            <a:pPr algn="just"/>
            <a:r>
              <a:rPr lang="en-ES" sz="2200" dirty="0"/>
              <a:t>Train the critic more often than the generator to have a good estimation of WD before  updating G</a:t>
            </a:r>
          </a:p>
          <a:p>
            <a:pPr algn="just"/>
            <a:r>
              <a:rPr lang="en-ES" sz="2200" dirty="0"/>
              <a:t>Don’t use batch norm on the critic</a:t>
            </a:r>
          </a:p>
          <a:p>
            <a:pPr algn="just"/>
            <a:r>
              <a:rPr lang="en-ES" sz="2200" dirty="0"/>
              <a:t>Enforce the Lipschitz constraint. Two ways:</a:t>
            </a:r>
          </a:p>
          <a:p>
            <a:pPr lvl="2" algn="just"/>
            <a:r>
              <a:rPr lang="en-ES" dirty="0"/>
              <a:t>Gradient clipping  (not ideal)</a:t>
            </a:r>
          </a:p>
          <a:p>
            <a:pPr lvl="2"/>
            <a:r>
              <a:rPr lang="en-ES" dirty="0"/>
              <a:t>Gradient penalty (</a:t>
            </a:r>
            <a:r>
              <a:rPr lang="en-GB" dirty="0">
                <a:hlinkClick r:id="rId3"/>
              </a:rPr>
              <a:t>https://arxiv.org/pdf/1704.00028</a:t>
            </a:r>
            <a:r>
              <a:rPr lang="en-GB" dirty="0"/>
              <a:t>)</a:t>
            </a:r>
          </a:p>
        </p:txBody>
      </p:sp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1E4A32B3-2937-AEA2-BB78-224F8857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56319"/>
            <a:ext cx="5791541" cy="32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04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2257-BEF3-5A7F-9D56-819B1E5F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45" y="-149225"/>
            <a:ext cx="10515600" cy="1325563"/>
          </a:xfrm>
        </p:spPr>
        <p:txBody>
          <a:bodyPr/>
          <a:lstStyle/>
          <a:p>
            <a:r>
              <a:rPr lang="en-ES" dirty="0"/>
              <a:t>β-VAE</a:t>
            </a:r>
          </a:p>
        </p:txBody>
      </p:sp>
      <p:pic>
        <p:nvPicPr>
          <p:cNvPr id="7" name="Content Placeholder 6" descr="A diagram of a algorithm&#10;&#10;Description automatically generated">
            <a:extLst>
              <a:ext uri="{FF2B5EF4-FFF2-40B4-BE49-F238E27FC236}">
                <a16:creationId xmlns:a16="http://schemas.microsoft.com/office/drawing/2014/main" id="{CC1FF3F0-9174-449C-A26B-4E3B2C931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407" y="1176338"/>
            <a:ext cx="10746248" cy="49779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9FB1A-A525-D3D2-EE2A-47092494F2A6}"/>
              </a:ext>
            </a:extLst>
          </p:cNvPr>
          <p:cNvSpPr txBox="1"/>
          <p:nvPr/>
        </p:nvSpPr>
        <p:spPr>
          <a:xfrm>
            <a:off x="3329037" y="702893"/>
            <a:ext cx="84646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ES" sz="2400" dirty="0"/>
              <a:t>L = RMSE(input, output) + </a:t>
            </a:r>
            <a:r>
              <a:rPr lang="en-ES" sz="2400" b="1" dirty="0"/>
              <a:t>β</a:t>
            </a:r>
            <a:r>
              <a:rPr lang="en-ES" sz="2400" dirty="0"/>
              <a:t> KLD(p(z|x), gaussian)</a:t>
            </a:r>
          </a:p>
        </p:txBody>
      </p:sp>
    </p:spTree>
    <p:extLst>
      <p:ext uri="{BB962C8B-B14F-4D97-AF65-F5344CB8AC3E}">
        <p14:creationId xmlns:p14="http://schemas.microsoft.com/office/powerpoint/2010/main" val="185424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45A-7D25-C0E1-D195-B0668BAC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26" y="1173893"/>
            <a:ext cx="6660351" cy="4997190"/>
          </a:xfrm>
        </p:spPr>
        <p:txBody>
          <a:bodyPr>
            <a:normAutofit/>
          </a:bodyPr>
          <a:lstStyle/>
          <a:p>
            <a:pPr algn="ctr"/>
            <a:br>
              <a:rPr lang="en-GB" sz="2800" dirty="0">
                <a:solidFill>
                  <a:schemeClr val="tx1"/>
                </a:solidFill>
                <a:latin typeface="+mn-lt"/>
              </a:rPr>
            </a:br>
            <a:r>
              <a:rPr lang="en-GB" sz="2800" dirty="0">
                <a:solidFill>
                  <a:schemeClr val="tx1"/>
                </a:solidFill>
                <a:latin typeface="+mn-lt"/>
              </a:rPr>
              <a:t>Tomography by 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emission and detection of neutrons</a:t>
            </a:r>
            <a:br>
              <a:rPr lang="en-GB" sz="2800" b="1" dirty="0">
                <a:solidFill>
                  <a:schemeClr val="tx1"/>
                </a:solidFill>
                <a:latin typeface="+mn-lt"/>
              </a:rPr>
            </a:br>
            <a:r>
              <a:rPr lang="en-GB" sz="2800" b="1" dirty="0">
                <a:solidFill>
                  <a:schemeClr val="tx1"/>
                </a:solidFill>
                <a:latin typeface="+mn-lt"/>
              </a:rPr>
              <a:t>for non-destructive tests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.</a:t>
            </a:r>
            <a:br>
              <a:rPr lang="en-GB" sz="2800" dirty="0">
                <a:solidFill>
                  <a:schemeClr val="tx1"/>
                </a:solidFill>
                <a:latin typeface="+mn-lt"/>
              </a:rPr>
            </a:br>
            <a:br>
              <a:rPr lang="en-GB" sz="2800" dirty="0">
                <a:solidFill>
                  <a:schemeClr val="tx1"/>
                </a:solidFill>
                <a:latin typeface="+mn-lt"/>
              </a:rPr>
            </a:br>
            <a:r>
              <a:rPr lang="en-GB" sz="2800" dirty="0">
                <a:solidFill>
                  <a:schemeClr val="tx1"/>
                </a:solidFill>
                <a:latin typeface="+mn-lt"/>
              </a:rPr>
              <a:t>High penetration, effective for dense materials like metals and alloys.</a:t>
            </a:r>
            <a:br>
              <a:rPr lang="en-GB" sz="2800" dirty="0">
                <a:solidFill>
                  <a:schemeClr val="tx1"/>
                </a:solidFill>
                <a:latin typeface="+mn-lt"/>
              </a:rPr>
            </a:br>
            <a:br>
              <a:rPr lang="en-GB" sz="2800" dirty="0">
                <a:solidFill>
                  <a:schemeClr val="tx1"/>
                </a:solidFill>
                <a:latin typeface="+mn-lt"/>
              </a:rPr>
            </a:br>
            <a:r>
              <a:rPr lang="en-GB" sz="2800" dirty="0">
                <a:solidFill>
                  <a:schemeClr val="tx1"/>
                </a:solidFill>
                <a:latin typeface="+mn-lt"/>
              </a:rPr>
              <a:t>Metal industry, additive manufacturing, border security…  </a:t>
            </a:r>
            <a:br>
              <a:rPr lang="en-GB" sz="2800" dirty="0">
                <a:solidFill>
                  <a:schemeClr val="tx1"/>
                </a:solidFill>
                <a:latin typeface="+mn-lt"/>
              </a:rPr>
            </a:br>
            <a:endParaRPr lang="en-E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Content Placeholder 8" descr="A black background with a black star&#10;&#10;Description automatically generated">
            <a:extLst>
              <a:ext uri="{FF2B5EF4-FFF2-40B4-BE49-F238E27FC236}">
                <a16:creationId xmlns:a16="http://schemas.microsoft.com/office/drawing/2014/main" id="{A47D8399-A23D-3735-3675-CC967217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50784" y="-403616"/>
            <a:ext cx="4018600" cy="2848506"/>
          </a:xfr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C8E9B8B-BC88-E0F6-EB99-61950600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003A2-3858-7988-5D3D-7086A1F6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2</a:t>
            </a:fld>
            <a:endParaRPr lang="en-E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F8452B-BA62-53CF-A455-64A18BD3A002}"/>
              </a:ext>
            </a:extLst>
          </p:cNvPr>
          <p:cNvSpPr txBox="1">
            <a:spLocks/>
          </p:cNvSpPr>
          <p:nvPr/>
        </p:nvSpPr>
        <p:spPr>
          <a:xfrm>
            <a:off x="432426" y="419121"/>
            <a:ext cx="4785829" cy="14812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ES" b="1" dirty="0">
                <a:solidFill>
                  <a:schemeClr val="tx2"/>
                </a:solidFill>
              </a:rPr>
              <a:t>Neutron tomography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A53A63-2994-1776-B45B-7D94424A2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788" y="2377514"/>
            <a:ext cx="2261189" cy="1918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8A7BE6-9751-3F67-8B2F-73CA63EAF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532" y="2377514"/>
            <a:ext cx="2054411" cy="1918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7F9124-3C04-355E-CDD6-99F4DDEDEB6F}"/>
              </a:ext>
            </a:extLst>
          </p:cNvPr>
          <p:cNvSpPr txBox="1"/>
          <p:nvPr/>
        </p:nvSpPr>
        <p:spPr>
          <a:xfrm>
            <a:off x="8031088" y="6171082"/>
            <a:ext cx="332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Images from </a:t>
            </a:r>
            <a:r>
              <a:rPr lang="en-GB" sz="1400" dirty="0">
                <a:hlinkClick r:id="rId6"/>
              </a:rPr>
              <a:t>Neutron Insights</a:t>
            </a:r>
            <a:r>
              <a:rPr lang="en-GB" sz="1400" dirty="0"/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website</a:t>
            </a:r>
            <a:endParaRPr lang="en-E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ES" sz="1400" dirty="0"/>
          </a:p>
        </p:txBody>
      </p:sp>
      <p:pic>
        <p:nvPicPr>
          <p:cNvPr id="6" name="Picture 5" descr="A group of people in circles with text&#10;&#10;Description automatically generated">
            <a:extLst>
              <a:ext uri="{FF2B5EF4-FFF2-40B4-BE49-F238E27FC236}">
                <a16:creationId xmlns:a16="http://schemas.microsoft.com/office/drawing/2014/main" id="{86B2482D-DA45-8944-34D7-FDD545AAF6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1655" b="58113"/>
          <a:stretch/>
        </p:blipFill>
        <p:spPr>
          <a:xfrm>
            <a:off x="7911374" y="4586054"/>
            <a:ext cx="3141137" cy="15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CDCD-38F4-139E-9531-7D2CD124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93" y="194755"/>
            <a:ext cx="9994232" cy="1481221"/>
          </a:xfrm>
        </p:spPr>
        <p:txBody>
          <a:bodyPr>
            <a:normAutofit/>
          </a:bodyPr>
          <a:lstStyle/>
          <a:p>
            <a:r>
              <a:rPr lang="en-ES" b="1" dirty="0">
                <a:solidFill>
                  <a:schemeClr val="tx2"/>
                </a:solidFill>
              </a:rPr>
              <a:t>What do we want to do?</a:t>
            </a:r>
            <a:br>
              <a:rPr lang="en-ES" b="1" dirty="0">
                <a:solidFill>
                  <a:schemeClr val="tx2"/>
                </a:solidFill>
              </a:rPr>
            </a:br>
            <a:endParaRPr lang="en-ES" b="1" dirty="0">
              <a:solidFill>
                <a:schemeClr val="tx2"/>
              </a:solidFill>
            </a:endParaRPr>
          </a:p>
        </p:txBody>
      </p:sp>
      <p:pic>
        <p:nvPicPr>
          <p:cNvPr id="13" name="Content Placeholder 12" descr="Diagram of a diagram of a blue square with red lines and a red dot&#10;&#10;Description automatically generated">
            <a:extLst>
              <a:ext uri="{FF2B5EF4-FFF2-40B4-BE49-F238E27FC236}">
                <a16:creationId xmlns:a16="http://schemas.microsoft.com/office/drawing/2014/main" id="{00807FB1-17A3-3567-6707-355D9A48B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347" y="2506835"/>
            <a:ext cx="6855367" cy="3899652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C602EC-3D65-8DCC-7896-69A5458C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21712-F4B5-2E29-409E-D63B02A8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3</a:t>
            </a:fld>
            <a:endParaRPr lang="en-E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C5DC6-1D83-1CB7-F8D3-5BC89A5281D1}"/>
              </a:ext>
            </a:extLst>
          </p:cNvPr>
          <p:cNvSpPr txBox="1"/>
          <p:nvPr/>
        </p:nvSpPr>
        <p:spPr>
          <a:xfrm>
            <a:off x="7454410" y="2525123"/>
            <a:ext cx="46687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ES" sz="2000" dirty="0"/>
              <a:t>Parallel-plates filled with a </a:t>
            </a:r>
            <a:r>
              <a:rPr lang="en-ES" sz="2000" b="1" dirty="0"/>
              <a:t>high electroluminiscense yield gas </a:t>
            </a:r>
            <a:r>
              <a:rPr lang="en-ES" sz="2000" dirty="0"/>
              <a:t>(CF4).</a:t>
            </a:r>
          </a:p>
          <a:p>
            <a:endParaRPr lang="en-ES" sz="2000" dirty="0"/>
          </a:p>
          <a:p>
            <a:pPr marL="342900" indent="-342900">
              <a:buFontTx/>
              <a:buChar char="-"/>
            </a:pPr>
            <a:r>
              <a:rPr lang="en-ES" sz="2000" dirty="0"/>
              <a:t>Charged particles crossing active volume ionize medium and produce an avalanche.</a:t>
            </a:r>
          </a:p>
          <a:p>
            <a:endParaRPr lang="en-ES" sz="2000" dirty="0"/>
          </a:p>
          <a:p>
            <a:pPr marL="342900" indent="-342900">
              <a:buFontTx/>
              <a:buChar char="-"/>
            </a:pPr>
            <a:r>
              <a:rPr lang="en-ES" sz="2000" dirty="0"/>
              <a:t>Electroluminiscense light 	detected       by 4 	arrays of small, 	</a:t>
            </a:r>
            <a:r>
              <a:rPr lang="en-ES" sz="2000" dirty="0">
                <a:solidFill>
                  <a:srgbClr val="FF0000"/>
                </a:solidFill>
              </a:rPr>
              <a:t>collimated</a:t>
            </a:r>
            <a:r>
              <a:rPr lang="en-ES" sz="2000" dirty="0"/>
              <a:t> </a:t>
            </a:r>
            <a:r>
              <a:rPr lang="en-ES" sz="2000" dirty="0">
                <a:solidFill>
                  <a:srgbClr val="FF0000"/>
                </a:solidFill>
              </a:rPr>
              <a:t>silicon photomultipliers 	(SiPMs)</a:t>
            </a:r>
            <a:r>
              <a:rPr lang="en-ES" sz="2000" dirty="0"/>
              <a:t>.</a:t>
            </a:r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FAA8DB2F-AE2E-A257-3C48-AD7A09139782}"/>
              </a:ext>
            </a:extLst>
          </p:cNvPr>
          <p:cNvSpPr txBox="1"/>
          <p:nvPr/>
        </p:nvSpPr>
        <p:spPr>
          <a:xfrm>
            <a:off x="3502581" y="5887473"/>
            <a:ext cx="386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</a:t>
            </a:r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1808.05882</a:t>
            </a:r>
            <a:endParaRPr lang="en-E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7DC1118-2A81-8838-9C63-A37FBF12C9AB}"/>
              </a:ext>
            </a:extLst>
          </p:cNvPr>
          <p:cNvSpPr/>
          <p:nvPr/>
        </p:nvSpPr>
        <p:spPr>
          <a:xfrm>
            <a:off x="2909455" y="1851165"/>
            <a:ext cx="6054713" cy="424951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90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002DAD-1997-4855-18D3-B6E074D714E3}"/>
              </a:ext>
            </a:extLst>
          </p:cNvPr>
          <p:cNvSpPr txBox="1"/>
          <p:nvPr/>
        </p:nvSpPr>
        <p:spPr>
          <a:xfrm>
            <a:off x="667399" y="845118"/>
            <a:ext cx="111947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ES" sz="2000" dirty="0"/>
          </a:p>
          <a:p>
            <a:r>
              <a:rPr lang="en-ES" sz="2400" dirty="0"/>
              <a:t>Optimize the neutron tomography system but… </a:t>
            </a:r>
            <a:r>
              <a:rPr lang="en-GB" sz="2400" b="1" dirty="0"/>
              <a:t>where do we start? </a:t>
            </a:r>
          </a:p>
          <a:p>
            <a:endParaRPr lang="en-GB" sz="2000" dirty="0"/>
          </a:p>
          <a:p>
            <a:pPr lvl="4"/>
            <a:r>
              <a:rPr lang="en-GB" sz="2400" b="1" dirty="0">
                <a:solidFill>
                  <a:schemeClr val="tx2"/>
                </a:solidFill>
              </a:rPr>
              <a:t>	     </a:t>
            </a:r>
            <a:r>
              <a:rPr lang="en-ES" sz="2400" b="1" dirty="0">
                <a:solidFill>
                  <a:schemeClr val="bg1"/>
                </a:solidFill>
              </a:rPr>
              <a:t>Optical Parallel-Plate Avalanche Counter</a:t>
            </a:r>
          </a:p>
          <a:p>
            <a:endParaRPr lang="en-ES" sz="2000" b="1" dirty="0"/>
          </a:p>
          <a:p>
            <a:pPr marL="285750" indent="-285750">
              <a:buFontTx/>
              <a:buChar char="-"/>
            </a:pPr>
            <a:endParaRPr lang="en-ES" sz="2000" dirty="0"/>
          </a:p>
        </p:txBody>
      </p:sp>
    </p:spTree>
    <p:extLst>
      <p:ext uri="{BB962C8B-B14F-4D97-AF65-F5344CB8AC3E}">
        <p14:creationId xmlns:p14="http://schemas.microsoft.com/office/powerpoint/2010/main" val="408356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square with lines and text&#10;&#10;Description automatically generated">
            <a:extLst>
              <a:ext uri="{FF2B5EF4-FFF2-40B4-BE49-F238E27FC236}">
                <a16:creationId xmlns:a16="http://schemas.microsoft.com/office/drawing/2014/main" id="{369CD15A-3B19-B8A3-627A-D62591A7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29" y="2146695"/>
            <a:ext cx="9255305" cy="4181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BE86A2-E185-9E92-F928-6B3EBD70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85" y="-198117"/>
            <a:ext cx="9036199" cy="1455615"/>
          </a:xfrm>
        </p:spPr>
        <p:txBody>
          <a:bodyPr/>
          <a:lstStyle/>
          <a:p>
            <a:r>
              <a:rPr lang="en-ES" sz="3600" b="1" dirty="0">
                <a:solidFill>
                  <a:schemeClr val="tx2"/>
                </a:solidFill>
              </a:rPr>
              <a:t>Optical Parallel Plate Avalanche Counter</a:t>
            </a:r>
            <a:endParaRPr lang="en-ES" b="1" dirty="0">
              <a:solidFill>
                <a:schemeClr val="tx2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8906EE1-2F10-B8DD-A4F5-A6BA8E3A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CE2F1-F5E0-7F86-1606-E3B0BF44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4</a:t>
            </a:fld>
            <a:endParaRPr lang="en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AFD4B6-3022-0C2B-4550-02FF60F23543}"/>
                  </a:ext>
                </a:extLst>
              </p:cNvPr>
              <p:cNvSpPr txBox="1"/>
              <p:nvPr/>
            </p:nvSpPr>
            <p:spPr>
              <a:xfrm>
                <a:off x="1381829" y="1018502"/>
                <a:ext cx="90575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2000" dirty="0"/>
                  <a:t>Geant4 model of a 10</a:t>
                </a:r>
                <a14:m>
                  <m:oMath xmlns:m="http://schemas.openxmlformats.org/officeDocument/2006/math">
                    <m:r>
                      <a:rPr lang="en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ES" sz="2000" dirty="0"/>
                  <a:t>10 cm</a:t>
                </a:r>
                <a:r>
                  <a:rPr lang="en-ES" sz="2000" baseline="30000" dirty="0"/>
                  <a:t>2 </a:t>
                </a:r>
                <a:r>
                  <a:rPr lang="en-ES" sz="2000" dirty="0"/>
                  <a:t>O-PPAC, 33 SiPMs per array</a:t>
                </a:r>
              </a:p>
              <a:p>
                <a:endParaRPr lang="en-ES" sz="2000" dirty="0"/>
              </a:p>
              <a:p>
                <a:r>
                  <a:rPr lang="en-ES" sz="2000" dirty="0"/>
                  <a:t>Example of an event triggered by an impining alpha particle: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AFD4B6-3022-0C2B-4550-02FF60F23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829" y="1018502"/>
                <a:ext cx="9057570" cy="1015663"/>
              </a:xfrm>
              <a:prstGeom prst="rect">
                <a:avLst/>
              </a:prstGeom>
              <a:blipFill>
                <a:blip r:embed="rId5"/>
                <a:stretch>
                  <a:fillRect l="-700" t="-3704" b="-864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75D39342-740C-A6D8-1153-442046BB75B1}"/>
              </a:ext>
            </a:extLst>
          </p:cNvPr>
          <p:cNvSpPr txBox="1"/>
          <p:nvPr/>
        </p:nvSpPr>
        <p:spPr>
          <a:xfrm>
            <a:off x="8704067" y="6328309"/>
            <a:ext cx="386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</a:t>
            </a:r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1808.05882</a:t>
            </a:r>
            <a:endParaRPr lang="en-E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05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CDBE-E223-A2B5-1257-51A91F14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55" y="357885"/>
            <a:ext cx="6832285" cy="642876"/>
          </a:xfrm>
        </p:spPr>
        <p:txBody>
          <a:bodyPr>
            <a:normAutofit fontScale="90000"/>
          </a:bodyPr>
          <a:lstStyle/>
          <a:p>
            <a:r>
              <a:rPr lang="en-ES" b="1" dirty="0">
                <a:solidFill>
                  <a:schemeClr val="tx2"/>
                </a:solidFill>
              </a:rPr>
              <a:t>Reconstruction of the position</a:t>
            </a:r>
          </a:p>
        </p:txBody>
      </p:sp>
      <p:pic>
        <p:nvPicPr>
          <p:cNvPr id="6" name="Content Placeholder 5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82381351-342D-0D12-1363-98917DCE7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10600" y="2652332"/>
            <a:ext cx="2955296" cy="3190258"/>
          </a:xfr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BD5BED-A64C-0EDB-4A5A-D0D18208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8BD7E-5507-C5A5-6B88-7C3D89C3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5</a:t>
            </a:fld>
            <a:endParaRPr lang="en-ES" dirty="0"/>
          </a:p>
        </p:txBody>
      </p:sp>
      <p:pic>
        <p:nvPicPr>
          <p:cNvPr id="4" name="Content Placeholder 4" descr="A group of graphs of different sizes and colors&#10;&#10;Description automatically generated">
            <a:extLst>
              <a:ext uri="{FF2B5EF4-FFF2-40B4-BE49-F238E27FC236}">
                <a16:creationId xmlns:a16="http://schemas.microsoft.com/office/drawing/2014/main" id="{2E2A3904-EE69-2B57-50FC-239C6A256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460" y="1740764"/>
            <a:ext cx="7446973" cy="4485706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4E03D0-BDC2-CE47-4991-59A36756BBE9}"/>
                  </a:ext>
                </a:extLst>
              </p:cNvPr>
              <p:cNvSpPr txBox="1"/>
              <p:nvPr/>
            </p:nvSpPr>
            <p:spPr>
              <a:xfrm>
                <a:off x="582292" y="1210774"/>
                <a:ext cx="11271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sz="2000" dirty="0"/>
                  <a:t>Reconstructed p</a:t>
                </a:r>
                <a:r>
                  <a:rPr lang="en-GB" sz="2000" dirty="0"/>
                  <a:t>o</a:t>
                </a:r>
                <a:r>
                  <a:rPr lang="en-ES" sz="2000" dirty="0"/>
                  <a:t>sition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E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ES" sz="2000" dirty="0"/>
                  <a:t>) obtained from the </a:t>
                </a:r>
                <a:r>
                  <a:rPr lang="en-ES" sz="2000" dirty="0">
                    <a:solidFill>
                      <a:srgbClr val="FF0000"/>
                    </a:solidFill>
                  </a:rPr>
                  <a:t>number of photons detected in each SiPM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4E03D0-BDC2-CE47-4991-59A36756B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92" y="1210774"/>
                <a:ext cx="11271890" cy="400110"/>
              </a:xfrm>
              <a:prstGeom prst="rect">
                <a:avLst/>
              </a:prstGeom>
              <a:blipFill>
                <a:blip r:embed="rId6"/>
                <a:stretch>
                  <a:fillRect l="-676" t="-9375" b="-28125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hlinkClick r:id="rId7"/>
            <a:extLst>
              <a:ext uri="{FF2B5EF4-FFF2-40B4-BE49-F238E27FC236}">
                <a16:creationId xmlns:a16="http://schemas.microsoft.com/office/drawing/2014/main" id="{85B2309B-993A-FCF8-7485-59BB75371BEE}"/>
              </a:ext>
            </a:extLst>
          </p:cNvPr>
          <p:cNvSpPr txBox="1"/>
          <p:nvPr/>
        </p:nvSpPr>
        <p:spPr>
          <a:xfrm>
            <a:off x="8754433" y="6406487"/>
            <a:ext cx="386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</a:t>
            </a:r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1808.05882</a:t>
            </a:r>
            <a:endParaRPr lang="en-E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DB6B-C28E-A343-9D2E-73D6B7672BCE}"/>
              </a:ext>
            </a:extLst>
          </p:cNvPr>
          <p:cNvSpPr txBox="1"/>
          <p:nvPr/>
        </p:nvSpPr>
        <p:spPr>
          <a:xfrm>
            <a:off x="9087094" y="1931553"/>
            <a:ext cx="2941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000" dirty="0"/>
              <a:t>Weighted average</a:t>
            </a:r>
          </a:p>
        </p:txBody>
      </p:sp>
    </p:spTree>
    <p:extLst>
      <p:ext uri="{BB962C8B-B14F-4D97-AF65-F5344CB8AC3E}">
        <p14:creationId xmlns:p14="http://schemas.microsoft.com/office/powerpoint/2010/main" val="252707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B6AB-EFC3-783E-8A49-0F19A3FC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0"/>
            <a:ext cx="8596668" cy="1320800"/>
          </a:xfrm>
        </p:spPr>
        <p:txBody>
          <a:bodyPr/>
          <a:lstStyle/>
          <a:p>
            <a:r>
              <a:rPr lang="en-ES" b="1" dirty="0">
                <a:solidFill>
                  <a:schemeClr val="tx2"/>
                </a:solidFill>
              </a:rPr>
              <a:t>Parameters of interest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8ED440-0B42-CF08-CB0A-DE4CDD78E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1034320"/>
                <a:ext cx="11254837" cy="53971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ES" sz="2000" b="1" dirty="0"/>
              </a:p>
              <a:p>
                <a:r>
                  <a:rPr lang="en-ES" sz="2600" b="1" dirty="0">
                    <a:solidFill>
                      <a:schemeClr val="tx1"/>
                    </a:solidFill>
                  </a:rPr>
                  <a:t>Collimator Length (</a:t>
                </a:r>
                <a14:m>
                  <m:oMath xmlns:m="http://schemas.openxmlformats.org/officeDocument/2006/math">
                    <m:r>
                      <a:rPr lang="en-ES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ES" sz="2600" b="1" dirty="0">
                    <a:solidFill>
                      <a:schemeClr val="tx1"/>
                    </a:solidFill>
                  </a:rPr>
                  <a:t>): </a:t>
                </a:r>
              </a:p>
              <a:p>
                <a:pPr marL="0" indent="0">
                  <a:buNone/>
                </a:pPr>
                <a:endParaRPr lang="en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lvl="1">
                  <a:buFontTx/>
                  <a:buChar char="-"/>
                </a:pPr>
                <a:r>
                  <a:rPr lang="en-ES" sz="1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a:rPr lang="en-ES" sz="1900" b="1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ES" sz="1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ES" sz="190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ES" sz="1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better resolution, poor statistics</a:t>
                </a:r>
              </a:p>
              <a:p>
                <a:pPr lvl="1">
                  <a:buFontTx/>
                  <a:buChar char="-"/>
                </a:pPr>
                <a:r>
                  <a:rPr lang="en-ES" sz="1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ES" sz="19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ES" sz="190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ES" sz="1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worse resolution, better statistics</a:t>
                </a:r>
              </a:p>
              <a:p>
                <a:pPr marL="0" indent="0">
                  <a:buNone/>
                </a:pPr>
                <a:endParaRPr lang="en-ES" dirty="0"/>
              </a:p>
              <a:p>
                <a:r>
                  <a:rPr lang="en-ES" sz="2600" b="1" dirty="0">
                    <a:solidFill>
                      <a:schemeClr val="tx1"/>
                    </a:solidFill>
                  </a:rPr>
                  <a:t>Pressure (</a:t>
                </a:r>
                <a14:m>
                  <m:oMath xmlns:m="http://schemas.openxmlformats.org/officeDocument/2006/math">
                    <m:r>
                      <a:rPr lang="en-ES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ES" sz="2600" b="1" dirty="0">
                    <a:solidFill>
                      <a:schemeClr val="tx1"/>
                    </a:solidFill>
                  </a:rPr>
                  <a:t>):</a:t>
                </a:r>
              </a:p>
              <a:p>
                <a:pPr marL="0" indent="0">
                  <a:buNone/>
                </a:pPr>
                <a:endParaRPr lang="en-ES" dirty="0"/>
              </a:p>
              <a:p>
                <a:pPr lvl="1">
                  <a:buFontTx/>
                  <a:buChar char="-"/>
                </a:pPr>
                <a:r>
                  <a:rPr lang="en-GB" sz="1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High pressure </a:t>
                </a:r>
                <a14:m>
                  <m:oMath xmlns:m="http://schemas.openxmlformats.org/officeDocument/2006/math">
                    <m:r>
                      <a:rPr lang="en-ES" sz="190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sz="1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higher photon statistics</a:t>
                </a:r>
              </a:p>
              <a:p>
                <a:pPr lvl="1">
                  <a:buFontTx/>
                  <a:buChar char="-"/>
                </a:pPr>
                <a:endParaRPr lang="en-E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ES" sz="2400" b="1" dirty="0">
                    <a:solidFill>
                      <a:schemeClr val="tx1"/>
                    </a:solidFill>
                  </a:rPr>
                  <a:t>What is the optimal combination of these parameters? </a:t>
                </a:r>
              </a:p>
              <a:p>
                <a:pPr marL="0" indent="0">
                  <a:buNone/>
                </a:pPr>
                <a:endParaRPr lang="en-E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8ED440-0B42-CF08-CB0A-DE4CDD78E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1034320"/>
                <a:ext cx="11254837" cy="5397171"/>
              </a:xfrm>
              <a:blipFill>
                <a:blip r:embed="rId2"/>
                <a:stretch>
                  <a:fillRect l="-902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ABE0DB-9E2F-3E59-403A-46C8D43B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B473D-D4B2-27DA-64AA-56FFC2FB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6</a:t>
            </a:fld>
            <a:endParaRPr lang="en-ES" dirty="0"/>
          </a:p>
        </p:txBody>
      </p:sp>
      <p:pic>
        <p:nvPicPr>
          <p:cNvPr id="5" name="Picture 4" descr="A diagram of a square with lines and text&#10;&#10;Description automatically generated">
            <a:extLst>
              <a:ext uri="{FF2B5EF4-FFF2-40B4-BE49-F238E27FC236}">
                <a16:creationId xmlns:a16="http://schemas.microsoft.com/office/drawing/2014/main" id="{736A5C33-63AB-3DE2-554B-4B9E6965A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88" y="1294892"/>
            <a:ext cx="6056037" cy="2736161"/>
          </a:xfrm>
          <a:prstGeom prst="rect">
            <a:avLst/>
          </a:prstGeom>
        </p:spPr>
      </p:pic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BC071437-C7E9-AF18-EF88-C0AD07207090}"/>
              </a:ext>
            </a:extLst>
          </p:cNvPr>
          <p:cNvSpPr txBox="1"/>
          <p:nvPr/>
        </p:nvSpPr>
        <p:spPr>
          <a:xfrm>
            <a:off x="7608991" y="6431491"/>
            <a:ext cx="3866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</a:t>
            </a:r>
            <a:r>
              <a:rPr lang="en-ES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1808.05882</a:t>
            </a:r>
            <a:endParaRPr lang="en-E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2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D26CB-5C6F-725D-EF81-937B805E7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855D-5FE9-6CD5-66C4-5F0D22AC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8C04A-1A25-765A-B5A1-241156580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B7057-FB3E-6BB0-0585-25858A8B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334B3-0DD3-6ADD-97B6-B63FBD51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7</a:t>
            </a:fld>
            <a:endParaRPr lang="en-ES" dirty="0"/>
          </a:p>
        </p:txBody>
      </p:sp>
      <p:pic>
        <p:nvPicPr>
          <p:cNvPr id="6" name="Picture 5" descr="A blue background with dots and lines&#10;&#10;AI-generated content may be incorrect.">
            <a:extLst>
              <a:ext uri="{FF2B5EF4-FFF2-40B4-BE49-F238E27FC236}">
                <a16:creationId xmlns:a16="http://schemas.microsoft.com/office/drawing/2014/main" id="{45D8ACD7-F0A8-440B-9DAC-4AA85840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117" y="-123987"/>
            <a:ext cx="12534234" cy="7105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DCD39B-9CFB-3091-AE84-31E9F294BE88}"/>
              </a:ext>
            </a:extLst>
          </p:cNvPr>
          <p:cNvSpPr txBox="1"/>
          <p:nvPr/>
        </p:nvSpPr>
        <p:spPr>
          <a:xfrm>
            <a:off x="2031048" y="2677855"/>
            <a:ext cx="8129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000" b="1" dirty="0">
                <a:solidFill>
                  <a:schemeClr val="bg1"/>
                </a:solidFill>
                <a:latin typeface="Centaur Now Caption" panose="020F0302020204030204" pitchFamily="34" charset="0"/>
                <a:cs typeface="Centaur Now Caption" panose="020F0302020204030204" pitchFamily="34" charset="0"/>
              </a:rPr>
              <a:t>2. Differentiable programming for experiment design</a:t>
            </a:r>
          </a:p>
        </p:txBody>
      </p:sp>
    </p:spTree>
    <p:extLst>
      <p:ext uri="{BB962C8B-B14F-4D97-AF65-F5344CB8AC3E}">
        <p14:creationId xmlns:p14="http://schemas.microsoft.com/office/powerpoint/2010/main" val="189542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1169DCE-A5A0-C34A-82AA-DD5FE39A9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E5E5-1C42-E350-FE7C-4D36836D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36" y="308214"/>
            <a:ext cx="11560128" cy="1320800"/>
          </a:xfrm>
        </p:spPr>
        <p:txBody>
          <a:bodyPr>
            <a:normAutofit/>
          </a:bodyPr>
          <a:lstStyle/>
          <a:p>
            <a:r>
              <a:rPr lang="en-ES" sz="4000" b="1" dirty="0">
                <a:solidFill>
                  <a:schemeClr val="tx2"/>
                </a:solidFill>
              </a:rPr>
              <a:t>Differentiable programming for experiment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CB054-3CF2-1827-23FB-B090AA761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36" y="1466611"/>
            <a:ext cx="5841683" cy="50521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ES" sz="2000" b="1" dirty="0"/>
          </a:p>
          <a:p>
            <a:pPr marL="0" indent="0">
              <a:buNone/>
            </a:pPr>
            <a:r>
              <a:rPr lang="en-ES" sz="2200" b="1" dirty="0">
                <a:solidFill>
                  <a:schemeClr val="tx1"/>
                </a:solidFill>
              </a:rPr>
              <a:t>Designing experiments is a </a:t>
            </a:r>
            <a:r>
              <a:rPr lang="en-ES" sz="2200" b="1" dirty="0">
                <a:solidFill>
                  <a:srgbClr val="FF0000"/>
                </a:solidFill>
              </a:rPr>
              <a:t>challenging task.</a:t>
            </a:r>
            <a:endParaRPr lang="en-ES" sz="2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ES" sz="2000" dirty="0"/>
          </a:p>
          <a:p>
            <a:pPr marL="0" indent="0">
              <a:buNone/>
            </a:pPr>
            <a:r>
              <a:rPr lang="en-ES" sz="2000" dirty="0"/>
              <a:t> - Number of parameters can be </a:t>
            </a:r>
            <a:r>
              <a:rPr lang="en-ES" sz="2000" b="1" dirty="0"/>
              <a:t>too high.</a:t>
            </a:r>
          </a:p>
          <a:p>
            <a:pPr marL="0" indent="0">
              <a:buNone/>
            </a:pPr>
            <a:endParaRPr lang="en-ES" sz="2000" dirty="0"/>
          </a:p>
          <a:p>
            <a:pPr marL="0" indent="0">
              <a:buNone/>
            </a:pPr>
            <a:r>
              <a:rPr lang="en-ES" sz="2000" dirty="0"/>
              <a:t> - Correlations between parameters can be </a:t>
            </a:r>
            <a:r>
              <a:rPr lang="en-ES" sz="2000" b="1" dirty="0"/>
              <a:t>non-trivial.</a:t>
            </a:r>
          </a:p>
          <a:p>
            <a:pPr marL="0" indent="0">
              <a:buNone/>
            </a:pPr>
            <a:endParaRPr lang="en-ES" sz="2000" dirty="0"/>
          </a:p>
          <a:p>
            <a:pPr marL="0" indent="0">
              <a:buNone/>
            </a:pPr>
            <a:r>
              <a:rPr lang="en-ES" sz="2000" dirty="0"/>
              <a:t> - Traditional approaches are </a:t>
            </a:r>
            <a:r>
              <a:rPr lang="en-ES" sz="2000" b="1" dirty="0"/>
              <a:t>computationally costly.</a:t>
            </a:r>
          </a:p>
          <a:p>
            <a:pPr marL="0" indent="0">
              <a:buNone/>
            </a:pPr>
            <a:endParaRPr lang="en-ES" sz="2000" b="1" dirty="0"/>
          </a:p>
          <a:p>
            <a:pPr marL="0" indent="0" algn="ctr">
              <a:buNone/>
            </a:pPr>
            <a:r>
              <a:rPr lang="en-ES" sz="2000" b="1" dirty="0"/>
              <a:t> </a:t>
            </a:r>
            <a:r>
              <a:rPr lang="en-ES" sz="2200" b="1" dirty="0">
                <a:solidFill>
                  <a:schemeClr val="tx1"/>
                </a:solidFill>
              </a:rPr>
              <a:t>Development of deep learning techniques allows us to explore new approaches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40DC908-C6D6-6527-6DFE-0BA8AF26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XVII CPAN DAYS, Valencia 2025 -  María Pereira</a:t>
            </a:r>
            <a:endParaRPr lang="en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3DD90-FC4C-35C3-43C9-EFEEA9CB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B676-75BC-9F4F-95AC-AD5E79508422}" type="slidenum">
              <a:rPr lang="en-ES" smtClean="0"/>
              <a:pPr/>
              <a:t>8</a:t>
            </a:fld>
            <a:endParaRPr lang="en-ES" dirty="0"/>
          </a:p>
        </p:txBody>
      </p:sp>
      <p:pic>
        <p:nvPicPr>
          <p:cNvPr id="7" name="Picture 6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2451CCF8-2803-9AE9-9866-7C3E67915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598" y="1975756"/>
            <a:ext cx="5721525" cy="35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4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18534</TotalTime>
  <Words>1421</Words>
  <Application>Microsoft Macintosh PowerPoint</Application>
  <PresentationFormat>Widescreen</PresentationFormat>
  <Paragraphs>267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Cambria Math</vt:lpstr>
      <vt:lpstr>Centaur Now Caption</vt:lpstr>
      <vt:lpstr>Wingdings 3</vt:lpstr>
      <vt:lpstr>Office 2013 - 2022 Theme</vt:lpstr>
      <vt:lpstr>Generative Surrogate Models for Differentiable Optimization of a Parallel-Plate Avalanche Counter with Optical Readout</vt:lpstr>
      <vt:lpstr>PowerPoint Presentation</vt:lpstr>
      <vt:lpstr> Tomography by emission and detection of neutrons for non-destructive tests.  High penetration, effective for dense materials like metals and alloys.  Metal industry, additive manufacturing, border security…   </vt:lpstr>
      <vt:lpstr>What do we want to do? </vt:lpstr>
      <vt:lpstr>Optical Parallel Plate Avalanche Counter</vt:lpstr>
      <vt:lpstr>Reconstruction of the position</vt:lpstr>
      <vt:lpstr>Parameters of interest</vt:lpstr>
      <vt:lpstr>PowerPoint Presentation</vt:lpstr>
      <vt:lpstr>Differentiable programming for experiment design</vt:lpstr>
      <vt:lpstr>Differentiable programming for experiment design</vt:lpstr>
      <vt:lpstr>PowerPoint Presentation</vt:lpstr>
      <vt:lpstr>Automatic optimization of O-PPAC</vt:lpstr>
      <vt:lpstr>Automatic optimization of O-PPAC</vt:lpstr>
      <vt:lpstr>PowerPoint Presentation</vt:lpstr>
      <vt:lpstr>1. NN surrogate</vt:lpstr>
      <vt:lpstr>PowerPoint Presentation</vt:lpstr>
      <vt:lpstr>PowerPoint Presentation</vt:lpstr>
      <vt:lpstr>2. Generative Surrogate </vt:lpstr>
      <vt:lpstr>2. Generative Surrogate: Current status and challenges </vt:lpstr>
      <vt:lpstr>2. Generative Surrogate: Current status and challenges </vt:lpstr>
      <vt:lpstr>2. Generative Surrogate: Current status and challenges </vt:lpstr>
      <vt:lpstr>PowerPoint Presentation</vt:lpstr>
      <vt:lpstr>Conclusions</vt:lpstr>
      <vt:lpstr>PowerPoint Presentation</vt:lpstr>
      <vt:lpstr>PowerPoint Presentation</vt:lpstr>
      <vt:lpstr>Vanilla GANs (2014) (https://arxiv.org/abs/1406.2661)</vt:lpstr>
      <vt:lpstr>Wasserstein GANs (2017) (https://arxiv.org/pdf/1701.07875)</vt:lpstr>
      <vt:lpstr>Wasserstein GANs: keys</vt:lpstr>
      <vt:lpstr>β-VAE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PEREIRA MARTINEZ MARIA</dc:creator>
  <cp:lastModifiedBy>Maria Pereira Martinez</cp:lastModifiedBy>
  <cp:revision>51</cp:revision>
  <dcterms:created xsi:type="dcterms:W3CDTF">2024-09-02T14:48:02Z</dcterms:created>
  <dcterms:modified xsi:type="dcterms:W3CDTF">2025-11-19T22:43:19Z</dcterms:modified>
</cp:coreProperties>
</file>