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4"/>
  </p:notesMasterIdLst>
  <p:sldIdLst>
    <p:sldId id="378" r:id="rId2"/>
    <p:sldId id="2944" r:id="rId3"/>
    <p:sldId id="2972" r:id="rId4"/>
    <p:sldId id="3033" r:id="rId5"/>
    <p:sldId id="3035" r:id="rId6"/>
    <p:sldId id="602" r:id="rId7"/>
    <p:sldId id="3026" r:id="rId8"/>
    <p:sldId id="540" r:id="rId9"/>
    <p:sldId id="3027" r:id="rId10"/>
    <p:sldId id="3036" r:id="rId11"/>
    <p:sldId id="3028" r:id="rId12"/>
    <p:sldId id="3029" r:id="rId13"/>
    <p:sldId id="3030" r:id="rId14"/>
    <p:sldId id="580" r:id="rId15"/>
    <p:sldId id="3048" r:id="rId16"/>
    <p:sldId id="3037" r:id="rId17"/>
    <p:sldId id="3034" r:id="rId18"/>
    <p:sldId id="3044" r:id="rId19"/>
    <p:sldId id="2951" r:id="rId20"/>
    <p:sldId id="3045" r:id="rId21"/>
    <p:sldId id="2984" r:id="rId22"/>
    <p:sldId id="2981" r:id="rId23"/>
    <p:sldId id="3038" r:id="rId24"/>
    <p:sldId id="2989" r:id="rId25"/>
    <p:sldId id="2997" r:id="rId26"/>
    <p:sldId id="3025" r:id="rId27"/>
    <p:sldId id="469" r:id="rId28"/>
    <p:sldId id="384" r:id="rId29"/>
    <p:sldId id="3040" r:id="rId30"/>
    <p:sldId id="3042" r:id="rId31"/>
    <p:sldId id="3041" r:id="rId32"/>
    <p:sldId id="582" r:id="rId33"/>
    <p:sldId id="3046" r:id="rId34"/>
    <p:sldId id="2955" r:id="rId35"/>
    <p:sldId id="2970" r:id="rId36"/>
    <p:sldId id="3024" r:id="rId37"/>
    <p:sldId id="2952" r:id="rId38"/>
    <p:sldId id="3023" r:id="rId39"/>
    <p:sldId id="3013" r:id="rId40"/>
    <p:sldId id="3014" r:id="rId41"/>
    <p:sldId id="3011" r:id="rId42"/>
    <p:sldId id="3039"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FFFF99"/>
    <a:srgbClr val="FFFFFF"/>
    <a:srgbClr val="231721"/>
    <a:srgbClr val="181721"/>
    <a:srgbClr val="C00000"/>
    <a:srgbClr val="339933"/>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9" autoAdjust="0"/>
    <p:restoredTop sz="95010" autoAdjust="0"/>
  </p:normalViewPr>
  <p:slideViewPr>
    <p:cSldViewPr snapToGrid="0">
      <p:cViewPr varScale="1">
        <p:scale>
          <a:sx n="78" d="100"/>
          <a:sy n="78" d="100"/>
        </p:scale>
        <p:origin x="658" y="8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38100" cap="rnd">
              <a:noFill/>
              <a:round/>
            </a:ln>
            <a:effectLst/>
          </c:spPr>
          <c:marker>
            <c:symbol val="circle"/>
            <c:size val="5"/>
            <c:spPr>
              <a:solidFill>
                <a:schemeClr val="accent1"/>
              </a:solidFill>
              <a:ln w="9525">
                <a:solidFill>
                  <a:schemeClr val="accent1"/>
                </a:solidFill>
              </a:ln>
              <a:effectLst/>
            </c:spPr>
          </c:marker>
          <c:xVal>
            <c:numRef>
              <c:f>Foglio1!$C$9:$C$13</c:f>
              <c:numCache>
                <c:formatCode>General</c:formatCode>
                <c:ptCount val="5"/>
                <c:pt idx="0">
                  <c:v>0.01</c:v>
                </c:pt>
                <c:pt idx="1">
                  <c:v>1.7</c:v>
                </c:pt>
                <c:pt idx="2">
                  <c:v>39132</c:v>
                </c:pt>
                <c:pt idx="3">
                  <c:v>777600</c:v>
                </c:pt>
                <c:pt idx="4">
                  <c:v>1382400</c:v>
                </c:pt>
              </c:numCache>
            </c:numRef>
          </c:xVal>
          <c:yVal>
            <c:numRef>
              <c:f>Foglio1!$D$9:$D$13</c:f>
              <c:numCache>
                <c:formatCode>General</c:formatCode>
                <c:ptCount val="5"/>
                <c:pt idx="0">
                  <c:v>2</c:v>
                </c:pt>
                <c:pt idx="1">
                  <c:v>1.2</c:v>
                </c:pt>
                <c:pt idx="2">
                  <c:v>1.1000000000000001</c:v>
                </c:pt>
                <c:pt idx="3">
                  <c:v>0.8</c:v>
                </c:pt>
                <c:pt idx="4">
                  <c:v>0.5</c:v>
                </c:pt>
              </c:numCache>
            </c:numRef>
          </c:yVal>
          <c:smooth val="0"/>
          <c:extLst>
            <c:ext xmlns:c16="http://schemas.microsoft.com/office/drawing/2014/chart" uri="{C3380CC4-5D6E-409C-BE32-E72D297353CC}">
              <c16:uniqueId val="{00000000-1B17-4A55-B7C7-C840FBD182D1}"/>
            </c:ext>
          </c:extLst>
        </c:ser>
        <c:dLbls>
          <c:showLegendKey val="0"/>
          <c:showVal val="0"/>
          <c:showCatName val="0"/>
          <c:showSerName val="0"/>
          <c:showPercent val="0"/>
          <c:showBubbleSize val="0"/>
        </c:dLbls>
        <c:axId val="365751584"/>
        <c:axId val="365748704"/>
      </c:scatterChart>
      <c:valAx>
        <c:axId val="365751584"/>
        <c:scaling>
          <c:logBase val="10"/>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it-IT" sz="1600" b="1"/>
                  <a:t>time (s)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crossAx val="365748704"/>
        <c:crosses val="autoZero"/>
        <c:crossBetween val="midCat"/>
      </c:valAx>
      <c:valAx>
        <c:axId val="3657487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65751584"/>
        <c:crossesAt val="1.0000000000000002E-2"/>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995F2-62AC-4761-AE5A-5F8B7456D80B}" type="datetimeFigureOut">
              <a:rPr lang="it-IT" smtClean="0"/>
              <a:t>06/11/2025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55254-FBF0-47C0-AF0B-FBD64631B8E2}" type="slidenum">
              <a:rPr lang="it-IT" smtClean="0"/>
              <a:t>‹N›</a:t>
            </a:fld>
            <a:endParaRPr lang="it-IT"/>
          </a:p>
        </p:txBody>
      </p:sp>
    </p:spTree>
    <p:extLst>
      <p:ext uri="{BB962C8B-B14F-4D97-AF65-F5344CB8AC3E}">
        <p14:creationId xmlns:p14="http://schemas.microsoft.com/office/powerpoint/2010/main" val="10406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1</a:t>
            </a:fld>
            <a:endParaRPr lang="it-IT"/>
          </a:p>
        </p:txBody>
      </p:sp>
    </p:spTree>
    <p:extLst>
      <p:ext uri="{BB962C8B-B14F-4D97-AF65-F5344CB8AC3E}">
        <p14:creationId xmlns:p14="http://schemas.microsoft.com/office/powerpoint/2010/main" val="4145958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729038" y="-1139825"/>
            <a:ext cx="10839451" cy="6097588"/>
          </a:xfrm>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idx="10"/>
          </p:nvPr>
        </p:nvSpPr>
        <p:spPr/>
        <p:txBody>
          <a:bodyPr/>
          <a:lstStyle/>
          <a:p>
            <a:pPr>
              <a:defRPr/>
            </a:pPr>
            <a:fld id="{CA902852-C263-6749-8AB9-6815B35DC0FB}" type="slidenum">
              <a:rPr lang="en-GB" smtClean="0"/>
              <a:pPr>
                <a:defRPr/>
              </a:pPr>
              <a:t>2</a:t>
            </a:fld>
            <a:endParaRPr lang="en-GB"/>
          </a:p>
        </p:txBody>
      </p:sp>
    </p:spTree>
    <p:extLst>
      <p:ext uri="{BB962C8B-B14F-4D97-AF65-F5344CB8AC3E}">
        <p14:creationId xmlns:p14="http://schemas.microsoft.com/office/powerpoint/2010/main" val="165289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729038" y="-1139825"/>
            <a:ext cx="10839451" cy="6097588"/>
          </a:xfrm>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idx="10"/>
          </p:nvPr>
        </p:nvSpPr>
        <p:spPr/>
        <p:txBody>
          <a:bodyPr/>
          <a:lstStyle/>
          <a:p>
            <a:pPr>
              <a:defRPr/>
            </a:pPr>
            <a:fld id="{CA902852-C263-6749-8AB9-6815B35DC0FB}" type="slidenum">
              <a:rPr lang="en-GB" smtClean="0"/>
              <a:pPr>
                <a:defRPr/>
              </a:pPr>
              <a:t>3</a:t>
            </a:fld>
            <a:endParaRPr lang="en-GB"/>
          </a:p>
        </p:txBody>
      </p:sp>
    </p:spTree>
    <p:extLst>
      <p:ext uri="{BB962C8B-B14F-4D97-AF65-F5344CB8AC3E}">
        <p14:creationId xmlns:p14="http://schemas.microsoft.com/office/powerpoint/2010/main" val="2619506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3C6E7D2-CEE4-431A-B5C2-0EBC3D0FCAC1}" type="slidenum">
              <a:rPr lang="en-US" altLang="it-IT"/>
              <a:pPr/>
              <a:t>8</a:t>
            </a:fld>
            <a:endParaRPr lang="en-US" altLang="it-IT"/>
          </a:p>
        </p:txBody>
      </p:sp>
      <p:sp>
        <p:nvSpPr>
          <p:cNvPr id="205826" name="Rectangle 2"/>
          <p:cNvSpPr>
            <a:spLocks noGrp="1" noRot="1" noChangeAspect="1" noChangeArrowheads="1" noTextEdit="1"/>
          </p:cNvSpPr>
          <p:nvPr>
            <p:ph type="sldImg"/>
          </p:nvPr>
        </p:nvSpPr>
        <p:spPr>
          <a:xfrm>
            <a:off x="685800" y="1143000"/>
            <a:ext cx="5486400" cy="3086100"/>
          </a:xfrm>
          <a:ln/>
        </p:spPr>
      </p:sp>
      <p:sp>
        <p:nvSpPr>
          <p:cNvPr id="205827"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127038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solidFill>
                  <a:srgbClr val="231F20"/>
                </a:solidFill>
                <a:latin typeface="AdvTTb278f7d1"/>
              </a:rPr>
              <a:t>The signal is consistent with diffuse emission of neutrinos from the Milky Way but could also arise from a population of unresolved</a:t>
            </a:r>
          </a:p>
          <a:p>
            <a:pPr algn="l"/>
            <a:r>
              <a:rPr lang="en-US" sz="1800" b="0" i="0" u="none" strike="noStrike" baseline="0" dirty="0">
                <a:solidFill>
                  <a:srgbClr val="231F20"/>
                </a:solidFill>
                <a:latin typeface="AdvTTb278f7d1"/>
              </a:rPr>
              <a:t>point sources.</a:t>
            </a:r>
            <a:endParaRPr lang="en-US" dirty="0"/>
          </a:p>
        </p:txBody>
      </p:sp>
      <p:sp>
        <p:nvSpPr>
          <p:cNvPr id="4" name="Segnaposto numero diapositiva 3"/>
          <p:cNvSpPr>
            <a:spLocks noGrp="1"/>
          </p:cNvSpPr>
          <p:nvPr>
            <p:ph type="sldNum" sz="quarter" idx="5"/>
          </p:nvPr>
        </p:nvSpPr>
        <p:spPr/>
        <p:txBody>
          <a:bodyPr/>
          <a:lstStyle/>
          <a:p>
            <a:fld id="{C3555254-FBF0-47C0-AF0B-FBD64631B8E2}" type="slidenum">
              <a:rPr lang="it-IT" smtClean="0"/>
              <a:t>19</a:t>
            </a:fld>
            <a:endParaRPr lang="it-IT"/>
          </a:p>
        </p:txBody>
      </p:sp>
    </p:spTree>
    <p:extLst>
      <p:ext uri="{BB962C8B-B14F-4D97-AF65-F5344CB8AC3E}">
        <p14:creationId xmlns:p14="http://schemas.microsoft.com/office/powerpoint/2010/main" val="177213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26F1-C9AA-A317-7896-AC3080F6B79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1BE2508-9D70-E28C-8896-33D5EF6EC8A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58A7113-2230-CD27-23B4-BA5758BB4641}"/>
              </a:ext>
            </a:extLst>
          </p:cNvPr>
          <p:cNvSpPr>
            <a:spLocks noGrp="1"/>
          </p:cNvSpPr>
          <p:nvPr>
            <p:ph type="body" idx="1"/>
          </p:nvPr>
        </p:nvSpPr>
        <p:spPr/>
        <p:txBody>
          <a:bodyPr/>
          <a:lstStyle/>
          <a:p>
            <a:pPr algn="l"/>
            <a:r>
              <a:rPr lang="en-US" sz="1800" b="0" i="0" u="none" strike="noStrike" baseline="0" dirty="0">
                <a:solidFill>
                  <a:srgbClr val="231F20"/>
                </a:solidFill>
                <a:latin typeface="AdvTTb278f7d1"/>
              </a:rPr>
              <a:t>The signal is consistent with diffuse emission of neutrinos from the Milky Way but could also arise from a population of unresolved</a:t>
            </a:r>
          </a:p>
          <a:p>
            <a:pPr algn="l"/>
            <a:r>
              <a:rPr lang="en-US" sz="1800" b="0" i="0" u="none" strike="noStrike" baseline="0" dirty="0">
                <a:solidFill>
                  <a:srgbClr val="231F20"/>
                </a:solidFill>
                <a:latin typeface="AdvTTb278f7d1"/>
              </a:rPr>
              <a:t>point sources.</a:t>
            </a:r>
            <a:endParaRPr lang="en-US" dirty="0"/>
          </a:p>
        </p:txBody>
      </p:sp>
      <p:sp>
        <p:nvSpPr>
          <p:cNvPr id="4" name="Segnaposto numero diapositiva 3">
            <a:extLst>
              <a:ext uri="{FF2B5EF4-FFF2-40B4-BE49-F238E27FC236}">
                <a16:creationId xmlns:a16="http://schemas.microsoft.com/office/drawing/2014/main" id="{E6799EDD-D716-3FE9-C8CD-D4B90065C3CF}"/>
              </a:ext>
            </a:extLst>
          </p:cNvPr>
          <p:cNvSpPr>
            <a:spLocks noGrp="1"/>
          </p:cNvSpPr>
          <p:nvPr>
            <p:ph type="sldNum" sz="quarter" idx="5"/>
          </p:nvPr>
        </p:nvSpPr>
        <p:spPr/>
        <p:txBody>
          <a:bodyPr/>
          <a:lstStyle/>
          <a:p>
            <a:fld id="{C3555254-FBF0-47C0-AF0B-FBD64631B8E2}" type="slidenum">
              <a:rPr lang="it-IT" smtClean="0"/>
              <a:t>20</a:t>
            </a:fld>
            <a:endParaRPr lang="it-IT"/>
          </a:p>
        </p:txBody>
      </p:sp>
    </p:spTree>
    <p:extLst>
      <p:ext uri="{BB962C8B-B14F-4D97-AF65-F5344CB8AC3E}">
        <p14:creationId xmlns:p14="http://schemas.microsoft.com/office/powerpoint/2010/main" val="46760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729038" y="-1139825"/>
            <a:ext cx="10839451" cy="6097588"/>
          </a:xfrm>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idx="10"/>
          </p:nvPr>
        </p:nvSpPr>
        <p:spPr/>
        <p:txBody>
          <a:bodyPr/>
          <a:lstStyle/>
          <a:p>
            <a:pPr>
              <a:defRPr/>
            </a:pPr>
            <a:fld id="{CA902852-C263-6749-8AB9-6815B35DC0FB}" type="slidenum">
              <a:rPr lang="en-GB" smtClean="0"/>
              <a:pPr>
                <a:defRPr/>
              </a:pPr>
              <a:t>35</a:t>
            </a:fld>
            <a:endParaRPr lang="en-GB"/>
          </a:p>
        </p:txBody>
      </p:sp>
    </p:spTree>
    <p:extLst>
      <p:ext uri="{BB962C8B-B14F-4D97-AF65-F5344CB8AC3E}">
        <p14:creationId xmlns:p14="http://schemas.microsoft.com/office/powerpoint/2010/main" val="418857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729038" y="-1139825"/>
            <a:ext cx="10839451" cy="6097588"/>
          </a:xfrm>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idx="10"/>
          </p:nvPr>
        </p:nvSpPr>
        <p:spPr/>
        <p:txBody>
          <a:bodyPr/>
          <a:lstStyle/>
          <a:p>
            <a:pPr>
              <a:defRPr/>
            </a:pPr>
            <a:fld id="{CA902852-C263-6749-8AB9-6815B35DC0FB}" type="slidenum">
              <a:rPr lang="en-GB" smtClean="0"/>
              <a:pPr>
                <a:defRPr/>
              </a:pPr>
              <a:t>37</a:t>
            </a:fld>
            <a:endParaRPr lang="en-GB"/>
          </a:p>
        </p:txBody>
      </p:sp>
    </p:spTree>
    <p:extLst>
      <p:ext uri="{BB962C8B-B14F-4D97-AF65-F5344CB8AC3E}">
        <p14:creationId xmlns:p14="http://schemas.microsoft.com/office/powerpoint/2010/main" val="3094818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945CA50-2BDD-4A09-8433-BBDEA27F5908}" type="datetime1">
              <a:rPr lang="en-US" smtClean="0"/>
              <a:t>11/6/2025</a:t>
            </a:fld>
            <a:endParaRPr lang="it-IT"/>
          </a:p>
        </p:txBody>
      </p:sp>
      <p:sp>
        <p:nvSpPr>
          <p:cNvPr id="5" name="Footer Placeholder 4"/>
          <p:cNvSpPr>
            <a:spLocks noGrp="1"/>
          </p:cNvSpPr>
          <p:nvPr>
            <p:ph type="ftr" sz="quarter" idx="11"/>
          </p:nvPr>
        </p:nvSpPr>
        <p:spPr/>
        <p:txBody>
          <a:bodyPr/>
          <a:lstStyle/>
          <a:p>
            <a:r>
              <a:rPr lang="en-US"/>
              <a:t>M. Spurio: Multimessenger astrophysics - TeVPA 25</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2235695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17A1FB8-902E-46E2-AEA7-6BFE14D8AA47}" type="datetime1">
              <a:rPr lang="en-US" smtClean="0"/>
              <a:t>11/6/2025</a:t>
            </a:fld>
            <a:endParaRPr lang="it-IT"/>
          </a:p>
        </p:txBody>
      </p:sp>
      <p:sp>
        <p:nvSpPr>
          <p:cNvPr id="5" name="Footer Placeholder 4"/>
          <p:cNvSpPr>
            <a:spLocks noGrp="1"/>
          </p:cNvSpPr>
          <p:nvPr>
            <p:ph type="ftr" sz="quarter" idx="11"/>
          </p:nvPr>
        </p:nvSpPr>
        <p:spPr/>
        <p:txBody>
          <a:bodyPr/>
          <a:lstStyle/>
          <a:p>
            <a:r>
              <a:rPr lang="en-US"/>
              <a:t>M. Spurio: Multimessenger astrophysics - TeVPA 25</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65225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754B299-D7B1-4CAD-B66A-6438CC8C9D23}" type="datetime1">
              <a:rPr lang="en-US" smtClean="0"/>
              <a:t>11/6/2025</a:t>
            </a:fld>
            <a:endParaRPr lang="it-IT"/>
          </a:p>
        </p:txBody>
      </p:sp>
      <p:sp>
        <p:nvSpPr>
          <p:cNvPr id="5" name="Footer Placeholder 4"/>
          <p:cNvSpPr>
            <a:spLocks noGrp="1"/>
          </p:cNvSpPr>
          <p:nvPr>
            <p:ph type="ftr" sz="quarter" idx="11"/>
          </p:nvPr>
        </p:nvSpPr>
        <p:spPr/>
        <p:txBody>
          <a:bodyPr/>
          <a:lstStyle/>
          <a:p>
            <a:r>
              <a:rPr lang="en-US"/>
              <a:t>M. Spurio: Multimessenger astrophysics - TeVPA 25</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53345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49299"/>
          </a:xfrm>
        </p:spPr>
        <p:txBody>
          <a:bodyPr>
            <a:normAutofit/>
          </a:bodyPr>
          <a:lstStyle>
            <a:lvl1pPr>
              <a:defRPr sz="4000">
                <a:solidFill>
                  <a:srgbClr val="C00000"/>
                </a:solidFill>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838200" y="1228725"/>
            <a:ext cx="10515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3B648DC-A6DA-4BB5-8A50-4B14A739C1AA}" type="datetime1">
              <a:rPr lang="en-US" smtClean="0"/>
              <a:t>11/6/2025</a:t>
            </a:fld>
            <a:endParaRPr lang="it-IT"/>
          </a:p>
        </p:txBody>
      </p:sp>
      <p:sp>
        <p:nvSpPr>
          <p:cNvPr id="5" name="Footer Placeholder 4"/>
          <p:cNvSpPr>
            <a:spLocks noGrp="1"/>
          </p:cNvSpPr>
          <p:nvPr>
            <p:ph type="ftr" sz="quarter" idx="11"/>
          </p:nvPr>
        </p:nvSpPr>
        <p:spPr/>
        <p:txBody>
          <a:bodyPr/>
          <a:lstStyle/>
          <a:p>
            <a:r>
              <a:rPr lang="en-US"/>
              <a:t>M. Spurio: Multimessenger astrophysics - TeVPA 25</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66026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dirty="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B02C953B-CE5E-46C4-96C0-05E036F0174A}" type="datetime1">
              <a:rPr lang="en-US" smtClean="0"/>
              <a:t>11/6/2025</a:t>
            </a:fld>
            <a:endParaRPr lang="it-IT"/>
          </a:p>
        </p:txBody>
      </p:sp>
      <p:sp>
        <p:nvSpPr>
          <p:cNvPr id="5" name="Footer Placeholder 4"/>
          <p:cNvSpPr>
            <a:spLocks noGrp="1"/>
          </p:cNvSpPr>
          <p:nvPr>
            <p:ph type="ftr" sz="quarter" idx="11"/>
          </p:nvPr>
        </p:nvSpPr>
        <p:spPr/>
        <p:txBody>
          <a:bodyPr/>
          <a:lstStyle/>
          <a:p>
            <a:r>
              <a:rPr lang="en-US"/>
              <a:t>M. Spurio: Multimessenger astrophysics - TeVPA 25</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404806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6C39572-7998-47EE-A9D1-14D4B85BC661}" type="datetime1">
              <a:rPr lang="en-US" smtClean="0"/>
              <a:t>11/6/2025</a:t>
            </a:fld>
            <a:endParaRPr lang="it-IT"/>
          </a:p>
        </p:txBody>
      </p:sp>
      <p:sp>
        <p:nvSpPr>
          <p:cNvPr id="6" name="Footer Placeholder 5"/>
          <p:cNvSpPr>
            <a:spLocks noGrp="1"/>
          </p:cNvSpPr>
          <p:nvPr>
            <p:ph type="ftr" sz="quarter" idx="11"/>
          </p:nvPr>
        </p:nvSpPr>
        <p:spPr/>
        <p:txBody>
          <a:bodyPr/>
          <a:lstStyle/>
          <a:p>
            <a:r>
              <a:rPr lang="en-US"/>
              <a:t>M. Spurio: Multimessenger astrophysics - TeVPA 25</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30274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334151E-FB91-4303-BF3F-D803EF1E01A0}" type="datetime1">
              <a:rPr lang="en-US" smtClean="0"/>
              <a:t>11/6/2025</a:t>
            </a:fld>
            <a:endParaRPr lang="it-IT"/>
          </a:p>
        </p:txBody>
      </p:sp>
      <p:sp>
        <p:nvSpPr>
          <p:cNvPr id="8" name="Footer Placeholder 7"/>
          <p:cNvSpPr>
            <a:spLocks noGrp="1"/>
          </p:cNvSpPr>
          <p:nvPr>
            <p:ph type="ftr" sz="quarter" idx="11"/>
          </p:nvPr>
        </p:nvSpPr>
        <p:spPr/>
        <p:txBody>
          <a:bodyPr/>
          <a:lstStyle/>
          <a:p>
            <a:r>
              <a:rPr lang="en-US"/>
              <a:t>M. Spurio: Multimessenger astrophysics - TeVPA 25</a:t>
            </a:r>
            <a:endParaRPr lang="it-IT"/>
          </a:p>
        </p:txBody>
      </p:sp>
      <p:sp>
        <p:nvSpPr>
          <p:cNvPr id="9" name="Slide Number Placeholder 8"/>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60279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43BBB0F6-46E6-46EA-9C49-2024AB5A6EE6}" type="datetime1">
              <a:rPr lang="en-US" smtClean="0"/>
              <a:t>11/6/2025</a:t>
            </a:fld>
            <a:endParaRPr lang="it-IT"/>
          </a:p>
        </p:txBody>
      </p:sp>
      <p:sp>
        <p:nvSpPr>
          <p:cNvPr id="4" name="Footer Placeholder 3"/>
          <p:cNvSpPr>
            <a:spLocks noGrp="1"/>
          </p:cNvSpPr>
          <p:nvPr>
            <p:ph type="ftr" sz="quarter" idx="11"/>
          </p:nvPr>
        </p:nvSpPr>
        <p:spPr/>
        <p:txBody>
          <a:bodyPr/>
          <a:lstStyle/>
          <a:p>
            <a:r>
              <a:rPr lang="en-US"/>
              <a:t>M. Spurio: Multimessenger astrophysics - TeVPA 25</a:t>
            </a:r>
            <a:endParaRPr lang="it-IT"/>
          </a:p>
        </p:txBody>
      </p:sp>
      <p:sp>
        <p:nvSpPr>
          <p:cNvPr id="5" name="Slide Number Placeholder 4"/>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84583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2B235-464C-4DBC-925F-57F9259DC98C}" type="datetime1">
              <a:rPr lang="en-US" smtClean="0"/>
              <a:t>11/6/2025</a:t>
            </a:fld>
            <a:endParaRPr lang="it-IT"/>
          </a:p>
        </p:txBody>
      </p:sp>
      <p:sp>
        <p:nvSpPr>
          <p:cNvPr id="3" name="Footer Placeholder 2"/>
          <p:cNvSpPr>
            <a:spLocks noGrp="1"/>
          </p:cNvSpPr>
          <p:nvPr>
            <p:ph type="ftr" sz="quarter" idx="11"/>
          </p:nvPr>
        </p:nvSpPr>
        <p:spPr/>
        <p:txBody>
          <a:bodyPr/>
          <a:lstStyle/>
          <a:p>
            <a:r>
              <a:rPr lang="en-US"/>
              <a:t>M. Spurio: Multimessenger astrophysics - TeVPA 25</a:t>
            </a:r>
            <a:endParaRPr lang="it-IT"/>
          </a:p>
        </p:txBody>
      </p:sp>
      <p:sp>
        <p:nvSpPr>
          <p:cNvPr id="4" name="Slide Number Placeholder 3"/>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22031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2B1218D7-608B-48ED-A210-10AD2ED02CF2}" type="datetime1">
              <a:rPr lang="en-US" smtClean="0"/>
              <a:t>11/6/2025</a:t>
            </a:fld>
            <a:endParaRPr lang="it-IT"/>
          </a:p>
        </p:txBody>
      </p:sp>
      <p:sp>
        <p:nvSpPr>
          <p:cNvPr id="6" name="Footer Placeholder 5"/>
          <p:cNvSpPr>
            <a:spLocks noGrp="1"/>
          </p:cNvSpPr>
          <p:nvPr>
            <p:ph type="ftr" sz="quarter" idx="11"/>
          </p:nvPr>
        </p:nvSpPr>
        <p:spPr/>
        <p:txBody>
          <a:bodyPr/>
          <a:lstStyle/>
          <a:p>
            <a:r>
              <a:rPr lang="en-US"/>
              <a:t>M. Spurio: Multimessenger astrophysics - TeVPA 25</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07019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5D48774B-131B-49B2-9349-84E01F8C9844}" type="datetime1">
              <a:rPr lang="en-US" smtClean="0"/>
              <a:t>11/6/2025</a:t>
            </a:fld>
            <a:endParaRPr lang="it-IT"/>
          </a:p>
        </p:txBody>
      </p:sp>
      <p:sp>
        <p:nvSpPr>
          <p:cNvPr id="6" name="Footer Placeholder 5"/>
          <p:cNvSpPr>
            <a:spLocks noGrp="1"/>
          </p:cNvSpPr>
          <p:nvPr>
            <p:ph type="ftr" sz="quarter" idx="11"/>
          </p:nvPr>
        </p:nvSpPr>
        <p:spPr/>
        <p:txBody>
          <a:bodyPr/>
          <a:lstStyle/>
          <a:p>
            <a:r>
              <a:rPr lang="en-US"/>
              <a:t>M. Spurio: Multimessenger astrophysics - TeVPA 25</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421379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
            <a:ext cx="10515600" cy="763479"/>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749300" y="13811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5B07B-46BC-463F-AC98-6958F744AA9D}" type="datetime1">
              <a:rPr lang="en-US" smtClean="0"/>
              <a:t>11/6/2025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 Spurio: Multimessenger astrophysics - TeVPA 25</a:t>
            </a:r>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56C54-971D-4A64-8725-72F12A462872}" type="slidenum">
              <a:rPr lang="it-IT" smtClean="0"/>
              <a:t>‹N›</a:t>
            </a:fld>
            <a:endParaRPr lang="it-IT"/>
          </a:p>
        </p:txBody>
      </p:sp>
      <p:cxnSp>
        <p:nvCxnSpPr>
          <p:cNvPr id="7" name="Connettore 1 6"/>
          <p:cNvCxnSpPr/>
          <p:nvPr userDrawn="1"/>
        </p:nvCxnSpPr>
        <p:spPr>
          <a:xfrm>
            <a:off x="838200" y="763480"/>
            <a:ext cx="10515600" cy="0"/>
          </a:xfrm>
          <a:prstGeom prst="line">
            <a:avLst/>
          </a:prstGeom>
          <a:ln w="28575">
            <a:solidFill>
              <a:srgbClr val="C000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408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0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urizio.spurio@unibo.i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emf"/><Relationship Id="rId7" Type="http://schemas.openxmlformats.org/officeDocument/2006/relationships/image" Target="../media/image27.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 Id="rId9" Type="http://schemas.openxmlformats.org/officeDocument/2006/relationships/image" Target="../media/image36.emf"/></Relationships>
</file>

<file path=ppt/slides/_rels/slide14.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48.emf"/><Relationship Id="rId3" Type="http://schemas.openxmlformats.org/officeDocument/2006/relationships/image" Target="../media/image38.emf"/><Relationship Id="rId7" Type="http://schemas.openxmlformats.org/officeDocument/2006/relationships/image" Target="../media/image42.emf"/><Relationship Id="rId12" Type="http://schemas.openxmlformats.org/officeDocument/2006/relationships/image" Target="../media/image47.emf"/><Relationship Id="rId2"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4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emf"/><Relationship Id="rId14" Type="http://schemas.openxmlformats.org/officeDocument/2006/relationships/image" Target="../media/image49.emf"/></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s://astro-colibri.science/" TargetMode="External"/><Relationship Id="rId2" Type="http://schemas.openxmlformats.org/officeDocument/2006/relationships/hyperlink" Target="https://nasa-gcn.github.io/gcn-presentation/" TargetMode="Externa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gif"/><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emf"/><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56.jpeg"/><Relationship Id="rId4" Type="http://schemas.openxmlformats.org/officeDocument/2006/relationships/image" Target="../media/image18.jpeg"/><Relationship Id="rId9" Type="http://schemas.openxmlformats.org/officeDocument/2006/relationships/image" Target="../media/image55.emf"/></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62.png"/><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emf"/></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69.emf"/><Relationship Id="rId7" Type="http://schemas.openxmlformats.org/officeDocument/2006/relationships/image" Target="../media/image67.png"/><Relationship Id="rId2" Type="http://schemas.openxmlformats.org/officeDocument/2006/relationships/image" Target="../media/image68.emf"/><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70.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1016/j.physletb.2023.137951" TargetMode="External"/><Relationship Id="rId3" Type="http://schemas.openxmlformats.org/officeDocument/2006/relationships/image" Target="../media/image75.png"/><Relationship Id="rId7" Type="http://schemas.openxmlformats.org/officeDocument/2006/relationships/image" Target="../media/image590.png"/><Relationship Id="rId2"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image" Target="../media/image74.emf"/><Relationship Id="rId11" Type="http://schemas.openxmlformats.org/officeDocument/2006/relationships/image" Target="../media/image17.jpeg"/><Relationship Id="rId5" Type="http://schemas.openxmlformats.org/officeDocument/2006/relationships/image" Target="../media/image73.emf"/><Relationship Id="rId10" Type="http://schemas.openxmlformats.org/officeDocument/2006/relationships/image" Target="../media/image67.png"/><Relationship Id="rId4" Type="http://schemas.openxmlformats.org/officeDocument/2006/relationships/image" Target="../media/image72.emf"/><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4.emf"/><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76.wmf"/><Relationship Id="rId4" Type="http://schemas.openxmlformats.org/officeDocument/2006/relationships/image" Target="../media/image18.jpeg"/><Relationship Id="rId9"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hyperlink" Target="http://tevcat.uchicago.edu/" TargetMode="External"/><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78.emf"/><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emf"/><Relationship Id="rId4" Type="http://schemas.openxmlformats.org/officeDocument/2006/relationships/image" Target="../media/image85.emf"/></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220.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em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10.gi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hyperlink" Target="https://doi.org/10.1126/science.abg3395" TargetMode="External"/><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hyperlink" Target="https://doi.org/10.1126/science.abg3395"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12" Type="http://schemas.openxmlformats.org/officeDocument/2006/relationships/hyperlink" Target="https://arxiv.org/abs/2502.08484" TargetMode="Externa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hyperlink" Target="https://iopscience.iop.org/article/10.3847/2041-8213/adcc29" TargetMode="External"/><Relationship Id="rId5" Type="http://schemas.openxmlformats.org/officeDocument/2006/relationships/hyperlink" Target="https://www.nature.com/articles/s41586-024-08543-1" TargetMode="External"/><Relationship Id="rId10" Type="http://schemas.openxmlformats.org/officeDocument/2006/relationships/image" Target="../media/image1030.png"/><Relationship Id="rId4" Type="http://schemas.openxmlformats.org/officeDocument/2006/relationships/image" Target="../media/image990.png"/><Relationship Id="rId9" Type="http://schemas.openxmlformats.org/officeDocument/2006/relationships/hyperlink" Target="https://journals.aps.org/prx/abstract/10.1103/yypk-zmb8" TargetMode="External"/><Relationship Id="rId14"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6.png"/><Relationship Id="rId7" Type="http://schemas.openxmlformats.org/officeDocument/2006/relationships/image" Target="../media/image115.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emf"/><Relationship Id="rId4" Type="http://schemas.openxmlformats.org/officeDocument/2006/relationships/image" Target="../media/image109.jpe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177/0003702818767133"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pdg.lbl.gov/index.html" TargetMode="External"/><Relationship Id="rId4" Type="http://schemas.openxmlformats.org/officeDocument/2006/relationships/image" Target="../media/image13.emf"/></Relationships>
</file>

<file path=ppt/slides/_rels/slide40.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hyperlink" Target="http://www-sk.icrr.u-tokyo.ac.jp/sk/news/2017/02/SN1987A-en.html" TargetMode="External"/><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pdg.lbl.gov/index.html" TargetMode="Externa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54171" y="3429000"/>
            <a:ext cx="10001509" cy="1600012"/>
          </a:xfrm>
        </p:spPr>
        <p:txBody>
          <a:bodyPr>
            <a:noAutofit/>
          </a:bodyPr>
          <a:lstStyle/>
          <a:p>
            <a:pPr algn="ctr"/>
            <a:r>
              <a:rPr lang="en-US" dirty="0"/>
              <a:t>Multimessenger astrophysics</a:t>
            </a:r>
            <a:br>
              <a:rPr lang="en-US" dirty="0"/>
            </a:br>
            <a:r>
              <a:rPr lang="en-US" sz="2800" dirty="0"/>
              <a:t>synergies among particle physics, astronomy, cosmology</a:t>
            </a:r>
            <a:endParaRPr lang="en-GB" b="1" dirty="0"/>
          </a:p>
        </p:txBody>
      </p:sp>
      <p:sp>
        <p:nvSpPr>
          <p:cNvPr id="5" name="Rettangolo 4"/>
          <p:cNvSpPr/>
          <p:nvPr/>
        </p:nvSpPr>
        <p:spPr>
          <a:xfrm>
            <a:off x="2810179" y="5283994"/>
            <a:ext cx="6571642" cy="1015663"/>
          </a:xfrm>
          <a:prstGeom prst="rect">
            <a:avLst/>
          </a:prstGeom>
        </p:spPr>
        <p:txBody>
          <a:bodyPr wrap="square">
            <a:spAutoFit/>
          </a:bodyPr>
          <a:lstStyle/>
          <a:p>
            <a:pPr algn="ctr"/>
            <a:r>
              <a:rPr lang="en-US" sz="3200" spc="-100" dirty="0">
                <a:solidFill>
                  <a:srgbClr val="675E47"/>
                </a:solidFill>
                <a:latin typeface="+mj-lt"/>
                <a:ea typeface="+mj-ea"/>
                <a:cs typeface="+mj-cs"/>
              </a:rPr>
              <a:t>Maurizio Spurio, </a:t>
            </a:r>
            <a:r>
              <a:rPr lang="en-US" sz="2400" spc="-100" dirty="0">
                <a:solidFill>
                  <a:srgbClr val="675E47"/>
                </a:solidFill>
                <a:latin typeface="+mj-lt"/>
                <a:ea typeface="+mj-ea"/>
                <a:cs typeface="+mj-cs"/>
                <a:hlinkClick r:id="rId3"/>
              </a:rPr>
              <a:t>maurizio.spurio@unibo.it</a:t>
            </a:r>
            <a:r>
              <a:rPr lang="en-US" sz="2400" spc="-100" dirty="0">
                <a:solidFill>
                  <a:srgbClr val="675E47"/>
                </a:solidFill>
                <a:latin typeface="+mj-lt"/>
                <a:ea typeface="+mj-ea"/>
                <a:cs typeface="+mj-cs"/>
              </a:rPr>
              <a:t> </a:t>
            </a:r>
          </a:p>
          <a:p>
            <a:pPr algn="ctr"/>
            <a:r>
              <a:rPr lang="en-US" sz="2800" spc="-100" dirty="0">
                <a:solidFill>
                  <a:srgbClr val="675E47"/>
                </a:solidFill>
                <a:latin typeface="+mj-lt"/>
                <a:ea typeface="+mj-ea"/>
                <a:cs typeface="+mj-cs"/>
              </a:rPr>
              <a:t>Università di Bologna and INFN</a:t>
            </a:r>
            <a:endParaRPr lang="en-US" sz="2400" spc="-100" dirty="0">
              <a:solidFill>
                <a:srgbClr val="675E47"/>
              </a:solidFill>
              <a:latin typeface="+mj-lt"/>
              <a:ea typeface="+mj-ea"/>
              <a:cs typeface="+mj-cs"/>
            </a:endParaRPr>
          </a:p>
        </p:txBody>
      </p:sp>
      <p:pic>
        <p:nvPicPr>
          <p:cNvPr id="12" name="Picture 8" descr="http://upload.wikimedia.org/wikipedia/it/archive/5/58/20140103114318!INFN.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10361" y="5283994"/>
            <a:ext cx="1199761" cy="1175765"/>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81E5DB67-9880-BC15-C231-F08CAB6D78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449"/>
          <a:stretch/>
        </p:blipFill>
        <p:spPr>
          <a:xfrm>
            <a:off x="838200" y="5135877"/>
            <a:ext cx="2059940" cy="1471998"/>
          </a:xfrm>
          <a:prstGeom prst="rect">
            <a:avLst/>
          </a:prstGeom>
        </p:spPr>
      </p:pic>
      <p:pic>
        <p:nvPicPr>
          <p:cNvPr id="1026" name="Picture 2" descr="TeVPA 2025 - Valencia, Spain">
            <a:extLst>
              <a:ext uri="{FF2B5EF4-FFF2-40B4-BE49-F238E27FC236}">
                <a16:creationId xmlns:a16="http://schemas.microsoft.com/office/drawing/2014/main" id="{E3E97708-FB0E-D109-2226-A047C253AF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320" y="15945"/>
            <a:ext cx="10119360" cy="3371803"/>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a:extLst>
              <a:ext uri="{FF2B5EF4-FFF2-40B4-BE49-F238E27FC236}">
                <a16:creationId xmlns:a16="http://schemas.microsoft.com/office/drawing/2014/main" id="{375E0A55-5C23-BB1B-B26C-51C15EC671F7}"/>
              </a:ext>
            </a:extLst>
          </p:cNvPr>
          <p:cNvSpPr>
            <a:spLocks noGrp="1"/>
          </p:cNvSpPr>
          <p:nvPr>
            <p:ph type="ftr" sz="quarter" idx="11"/>
          </p:nvPr>
        </p:nvSpPr>
        <p:spPr/>
        <p:txBody>
          <a:bodyPr/>
          <a:lstStyle/>
          <a:p>
            <a:r>
              <a:rPr lang="en-US"/>
              <a:t>M. Spurio: Multimessenger astrophysics - TeVPA 25</a:t>
            </a:r>
            <a:endParaRPr lang="it-IT"/>
          </a:p>
        </p:txBody>
      </p:sp>
      <p:sp>
        <p:nvSpPr>
          <p:cNvPr id="6" name="Segnaposto numero diapositiva 5">
            <a:extLst>
              <a:ext uri="{FF2B5EF4-FFF2-40B4-BE49-F238E27FC236}">
                <a16:creationId xmlns:a16="http://schemas.microsoft.com/office/drawing/2014/main" id="{3DA9617C-F743-BC61-A4A3-96B01665B8C0}"/>
              </a:ext>
            </a:extLst>
          </p:cNvPr>
          <p:cNvSpPr>
            <a:spLocks noGrp="1"/>
          </p:cNvSpPr>
          <p:nvPr>
            <p:ph type="sldNum" sz="quarter" idx="12"/>
          </p:nvPr>
        </p:nvSpPr>
        <p:spPr/>
        <p:txBody>
          <a:bodyPr/>
          <a:lstStyle/>
          <a:p>
            <a:fld id="{EF856C54-971D-4A64-8725-72F12A462872}" type="slidenum">
              <a:rPr lang="it-IT" smtClean="0"/>
              <a:t>1</a:t>
            </a:fld>
            <a:endParaRPr lang="it-IT"/>
          </a:p>
        </p:txBody>
      </p:sp>
    </p:spTree>
    <p:extLst>
      <p:ext uri="{BB962C8B-B14F-4D97-AF65-F5344CB8AC3E}">
        <p14:creationId xmlns:p14="http://schemas.microsoft.com/office/powerpoint/2010/main" val="320862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CFDA4-E13A-E2E4-72D0-FEFF2DB188F2}"/>
            </a:ext>
          </a:extLst>
        </p:cNvPr>
        <p:cNvGrpSpPr/>
        <p:nvPr/>
      </p:nvGrpSpPr>
      <p:grpSpPr>
        <a:xfrm>
          <a:off x="0" y="0"/>
          <a:ext cx="0" cy="0"/>
          <a:chOff x="0" y="0"/>
          <a:chExt cx="0" cy="0"/>
        </a:xfrm>
      </p:grpSpPr>
      <p:cxnSp>
        <p:nvCxnSpPr>
          <p:cNvPr id="50" name="Connettore 2 49">
            <a:extLst>
              <a:ext uri="{FF2B5EF4-FFF2-40B4-BE49-F238E27FC236}">
                <a16:creationId xmlns:a16="http://schemas.microsoft.com/office/drawing/2014/main" id="{DDA945B8-6F42-694C-9FCA-C55552ACF468}"/>
              </a:ext>
            </a:extLst>
          </p:cNvPr>
          <p:cNvCxnSpPr>
            <a:cxnSpLocks/>
          </p:cNvCxnSpPr>
          <p:nvPr/>
        </p:nvCxnSpPr>
        <p:spPr>
          <a:xfrm flipV="1">
            <a:off x="3672631" y="1928439"/>
            <a:ext cx="4269996" cy="2620298"/>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07414667-1CFE-9AE2-46AC-F8BD6E98994B}"/>
              </a:ext>
            </a:extLst>
          </p:cNvPr>
          <p:cNvCxnSpPr>
            <a:cxnSpLocks/>
          </p:cNvCxnSpPr>
          <p:nvPr/>
        </p:nvCxnSpPr>
        <p:spPr>
          <a:xfrm>
            <a:off x="3958675" y="1899642"/>
            <a:ext cx="4529236" cy="2307711"/>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6E82D267-3EF5-00F5-4ABC-73D95F48D771}"/>
              </a:ext>
            </a:extLst>
          </p:cNvPr>
          <p:cNvSpPr>
            <a:spLocks noGrp="1"/>
          </p:cNvSpPr>
          <p:nvPr>
            <p:ph type="title"/>
          </p:nvPr>
        </p:nvSpPr>
        <p:spPr/>
        <p:txBody>
          <a:bodyPr/>
          <a:lstStyle/>
          <a:p>
            <a:r>
              <a:rPr lang="en-US" dirty="0"/>
              <a:t>2015: the newcomer </a:t>
            </a:r>
          </a:p>
        </p:txBody>
      </p:sp>
      <p:sp>
        <p:nvSpPr>
          <p:cNvPr id="4" name="Ovale 3">
            <a:extLst>
              <a:ext uri="{FF2B5EF4-FFF2-40B4-BE49-F238E27FC236}">
                <a16:creationId xmlns:a16="http://schemas.microsoft.com/office/drawing/2014/main" id="{980568F4-7D8E-A8D1-BA6B-D1269C226355}"/>
              </a:ext>
            </a:extLst>
          </p:cNvPr>
          <p:cNvSpPr/>
          <p:nvPr/>
        </p:nvSpPr>
        <p:spPr>
          <a:xfrm>
            <a:off x="3126767" y="1066735"/>
            <a:ext cx="914400" cy="9144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t>CR</a:t>
            </a:r>
            <a:endParaRPr lang="it-IT" dirty="0"/>
          </a:p>
        </p:txBody>
      </p:sp>
      <p:pic>
        <p:nvPicPr>
          <p:cNvPr id="24" name="Picture 2" descr="Risultati immagini per neutrino">
            <a:extLst>
              <a:ext uri="{FF2B5EF4-FFF2-40B4-BE49-F238E27FC236}">
                <a16:creationId xmlns:a16="http://schemas.microsoft.com/office/drawing/2014/main" id="{CE76D66D-B7B1-7E5E-DEC7-3F7A6A4656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3279" y="1119432"/>
            <a:ext cx="832946" cy="809007"/>
          </a:xfrm>
          <a:prstGeom prst="rect">
            <a:avLst/>
          </a:prstGeom>
          <a:noFill/>
          <a:extLst>
            <a:ext uri="{909E8E84-426E-40DD-AFC4-6F175D3DCCD1}">
              <a14:hiddenFill xmlns:a14="http://schemas.microsoft.com/office/drawing/2010/main">
                <a:solidFill>
                  <a:srgbClr val="FFFFFF"/>
                </a:solidFill>
              </a14:hiddenFill>
            </a:ext>
          </a:extLst>
        </p:spPr>
      </p:pic>
      <p:pic>
        <p:nvPicPr>
          <p:cNvPr id="29" name="Immagine 28">
            <a:extLst>
              <a:ext uri="{FF2B5EF4-FFF2-40B4-BE49-F238E27FC236}">
                <a16:creationId xmlns:a16="http://schemas.microsoft.com/office/drawing/2014/main" id="{AD904DD8-7E6C-22FC-F686-3AFBD1232937}"/>
              </a:ext>
            </a:extLst>
          </p:cNvPr>
          <p:cNvPicPr>
            <a:picLocks noChangeAspect="1"/>
          </p:cNvPicPr>
          <p:nvPr/>
        </p:nvPicPr>
        <p:blipFill rotWithShape="1">
          <a:blip r:embed="rId3"/>
          <a:srcRect l="11691" r="7660" b="16008"/>
          <a:stretch/>
        </p:blipFill>
        <p:spPr>
          <a:xfrm>
            <a:off x="5173354" y="4972864"/>
            <a:ext cx="2105892" cy="1205814"/>
          </a:xfrm>
          <a:prstGeom prst="rect">
            <a:avLst/>
          </a:prstGeom>
        </p:spPr>
      </p:pic>
      <p:pic>
        <p:nvPicPr>
          <p:cNvPr id="31" name="Picture 2" descr="Risultati immagini per darth vader mask">
            <a:extLst>
              <a:ext uri="{FF2B5EF4-FFF2-40B4-BE49-F238E27FC236}">
                <a16:creationId xmlns:a16="http://schemas.microsoft.com/office/drawing/2014/main" id="{5CE148C1-0C72-4C23-32D9-ED917D0D8C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542" y="2647976"/>
            <a:ext cx="1206286" cy="1206286"/>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uppo 39">
            <a:extLst>
              <a:ext uri="{FF2B5EF4-FFF2-40B4-BE49-F238E27FC236}">
                <a16:creationId xmlns:a16="http://schemas.microsoft.com/office/drawing/2014/main" id="{C53E5672-8857-A3CD-A229-4C52666187B5}"/>
              </a:ext>
            </a:extLst>
          </p:cNvPr>
          <p:cNvGrpSpPr/>
          <p:nvPr/>
        </p:nvGrpSpPr>
        <p:grpSpPr>
          <a:xfrm>
            <a:off x="8590168" y="3742854"/>
            <a:ext cx="979923" cy="928999"/>
            <a:chOff x="5932605" y="3274669"/>
            <a:chExt cx="1275093" cy="1050721"/>
          </a:xfrm>
        </p:grpSpPr>
        <p:pic>
          <p:nvPicPr>
            <p:cNvPr id="1026" name="Picture 2" descr="erageologica3">
              <a:extLst>
                <a:ext uri="{FF2B5EF4-FFF2-40B4-BE49-F238E27FC236}">
                  <a16:creationId xmlns:a16="http://schemas.microsoft.com/office/drawing/2014/main" id="{5C5255B9-5962-8C28-58EC-DDC482AEDFC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893" t="19480" b="22143"/>
            <a:stretch>
              <a:fillRect/>
            </a:stretch>
          </p:blipFill>
          <p:spPr bwMode="auto">
            <a:xfrm>
              <a:off x="5932605" y="3274669"/>
              <a:ext cx="1275093" cy="1050721"/>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51505A5E-5FD0-9142-9A8A-756A04836AC7}"/>
                </a:ext>
              </a:extLst>
            </p:cNvPr>
            <p:cNvSpPr txBox="1"/>
            <p:nvPr/>
          </p:nvSpPr>
          <p:spPr>
            <a:xfrm>
              <a:off x="6199862" y="3463339"/>
              <a:ext cx="769690" cy="584775"/>
            </a:xfrm>
            <a:prstGeom prst="rect">
              <a:avLst/>
            </a:prstGeom>
            <a:noFill/>
          </p:spPr>
          <p:txBody>
            <a:bodyPr wrap="square">
              <a:spAutoFit/>
            </a:bodyPr>
            <a:lstStyle/>
            <a:p>
              <a:pPr algn="ctr"/>
              <a:r>
                <a:rPr lang="it-IT" sz="3200" b="1" dirty="0">
                  <a:solidFill>
                    <a:schemeClr val="accent6">
                      <a:lumMod val="50000"/>
                    </a:schemeClr>
                  </a:solidFill>
                  <a:sym typeface="Symbol" panose="05050102010706020507" pitchFamily="18" charset="2"/>
                </a:rPr>
                <a:t></a:t>
              </a:r>
              <a:endParaRPr lang="it-IT" sz="3200" b="1" dirty="0">
                <a:solidFill>
                  <a:schemeClr val="accent6">
                    <a:lumMod val="50000"/>
                  </a:schemeClr>
                </a:solidFill>
              </a:endParaRPr>
            </a:p>
          </p:txBody>
        </p:sp>
      </p:grpSp>
      <p:cxnSp>
        <p:nvCxnSpPr>
          <p:cNvPr id="42" name="Connettore 2 41">
            <a:extLst>
              <a:ext uri="{FF2B5EF4-FFF2-40B4-BE49-F238E27FC236}">
                <a16:creationId xmlns:a16="http://schemas.microsoft.com/office/drawing/2014/main" id="{1C3B7757-0CF2-0B0C-1BCA-9CE14CB27F62}"/>
              </a:ext>
            </a:extLst>
          </p:cNvPr>
          <p:cNvCxnSpPr>
            <a:cxnSpLocks/>
          </p:cNvCxnSpPr>
          <p:nvPr/>
        </p:nvCxnSpPr>
        <p:spPr>
          <a:xfrm>
            <a:off x="4234114" y="1558257"/>
            <a:ext cx="3532344" cy="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6CBF17DB-909D-7BA7-AB75-62F7FE021F5E}"/>
              </a:ext>
            </a:extLst>
          </p:cNvPr>
          <p:cNvSpPr txBox="1"/>
          <p:nvPr/>
        </p:nvSpPr>
        <p:spPr>
          <a:xfrm>
            <a:off x="5795328" y="3080378"/>
            <a:ext cx="636713" cy="461665"/>
          </a:xfrm>
          <a:prstGeom prst="rect">
            <a:avLst/>
          </a:prstGeom>
          <a:noFill/>
        </p:spPr>
        <p:txBody>
          <a:bodyPr wrap="none" rtlCol="0">
            <a:spAutoFit/>
          </a:bodyPr>
          <a:lstStyle/>
          <a:p>
            <a:r>
              <a:rPr lang="en-US" sz="2400" dirty="0">
                <a:solidFill>
                  <a:schemeClr val="bg1"/>
                </a:solidFill>
              </a:rPr>
              <a:t>DM</a:t>
            </a:r>
          </a:p>
        </p:txBody>
      </p:sp>
      <p:cxnSp>
        <p:nvCxnSpPr>
          <p:cNvPr id="54" name="Connettore 2 53">
            <a:extLst>
              <a:ext uri="{FF2B5EF4-FFF2-40B4-BE49-F238E27FC236}">
                <a16:creationId xmlns:a16="http://schemas.microsoft.com/office/drawing/2014/main" id="{DA11E3C8-A51B-4D3D-9298-60C111B1C05E}"/>
              </a:ext>
            </a:extLst>
          </p:cNvPr>
          <p:cNvCxnSpPr>
            <a:cxnSpLocks/>
          </p:cNvCxnSpPr>
          <p:nvPr/>
        </p:nvCxnSpPr>
        <p:spPr>
          <a:xfrm>
            <a:off x="3672631" y="4631480"/>
            <a:ext cx="4734519" cy="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id="{95891731-CAF3-AE11-CFC7-C39E2F1BEAFA}"/>
              </a:ext>
            </a:extLst>
          </p:cNvPr>
          <p:cNvCxnSpPr>
            <a:cxnSpLocks/>
          </p:cNvCxnSpPr>
          <p:nvPr/>
        </p:nvCxnSpPr>
        <p:spPr>
          <a:xfrm>
            <a:off x="3694747" y="4852192"/>
            <a:ext cx="1296164" cy="723579"/>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id="{12180DB3-C983-0B75-2A79-36E7FC5FCF68}"/>
              </a:ext>
            </a:extLst>
          </p:cNvPr>
          <p:cNvSpPr txBox="1"/>
          <p:nvPr/>
        </p:nvSpPr>
        <p:spPr>
          <a:xfrm>
            <a:off x="5276609" y="5252659"/>
            <a:ext cx="1789721" cy="461665"/>
          </a:xfrm>
          <a:prstGeom prst="rect">
            <a:avLst/>
          </a:prstGeom>
          <a:noFill/>
        </p:spPr>
        <p:txBody>
          <a:bodyPr wrap="none" rtlCol="0">
            <a:spAutoFit/>
          </a:bodyPr>
          <a:lstStyle/>
          <a:p>
            <a:r>
              <a:rPr lang="en-US" sz="2400" dirty="0">
                <a:solidFill>
                  <a:srgbClr val="FF9966"/>
                </a:solidFill>
              </a:rPr>
              <a:t>EM radiation</a:t>
            </a:r>
          </a:p>
        </p:txBody>
      </p:sp>
      <p:cxnSp>
        <p:nvCxnSpPr>
          <p:cNvPr id="60" name="Connettore 2 59">
            <a:extLst>
              <a:ext uri="{FF2B5EF4-FFF2-40B4-BE49-F238E27FC236}">
                <a16:creationId xmlns:a16="http://schemas.microsoft.com/office/drawing/2014/main" id="{90F98DB2-8A4B-E64D-F287-750ED365D840}"/>
              </a:ext>
            </a:extLst>
          </p:cNvPr>
          <p:cNvCxnSpPr>
            <a:cxnSpLocks/>
            <a:stCxn id="29" idx="3"/>
          </p:cNvCxnSpPr>
          <p:nvPr/>
        </p:nvCxnSpPr>
        <p:spPr>
          <a:xfrm flipV="1">
            <a:off x="7279246" y="4754596"/>
            <a:ext cx="1406979" cy="821175"/>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Connettore 2 62">
            <a:extLst>
              <a:ext uri="{FF2B5EF4-FFF2-40B4-BE49-F238E27FC236}">
                <a16:creationId xmlns:a16="http://schemas.microsoft.com/office/drawing/2014/main" id="{6ED66E0A-AA45-8CEE-5CED-96ABAFF358D4}"/>
              </a:ext>
            </a:extLst>
          </p:cNvPr>
          <p:cNvCxnSpPr>
            <a:cxnSpLocks/>
          </p:cNvCxnSpPr>
          <p:nvPr/>
        </p:nvCxnSpPr>
        <p:spPr>
          <a:xfrm flipH="1">
            <a:off x="6687972" y="2069986"/>
            <a:ext cx="1460045" cy="2892849"/>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 name="Freccia bidirezionale verticale 1024">
            <a:extLst>
              <a:ext uri="{FF2B5EF4-FFF2-40B4-BE49-F238E27FC236}">
                <a16:creationId xmlns:a16="http://schemas.microsoft.com/office/drawing/2014/main" id="{B9495966-5E3D-0EC1-4207-DE04D7AD4737}"/>
              </a:ext>
            </a:extLst>
          </p:cNvPr>
          <p:cNvSpPr/>
          <p:nvPr/>
        </p:nvSpPr>
        <p:spPr>
          <a:xfrm rot="16200000">
            <a:off x="5964603" y="2246137"/>
            <a:ext cx="231337" cy="4815281"/>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3" name="Freccia bidirezionale verticale 2">
            <a:extLst>
              <a:ext uri="{FF2B5EF4-FFF2-40B4-BE49-F238E27FC236}">
                <a16:creationId xmlns:a16="http://schemas.microsoft.com/office/drawing/2014/main" id="{A0804DDB-9355-AD7B-D7EE-CAB5C746FBF9}"/>
              </a:ext>
            </a:extLst>
          </p:cNvPr>
          <p:cNvSpPr/>
          <p:nvPr/>
        </p:nvSpPr>
        <p:spPr>
          <a:xfrm rot="17935168">
            <a:off x="4174850" y="4502020"/>
            <a:ext cx="256186" cy="1501276"/>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pic>
        <p:nvPicPr>
          <p:cNvPr id="3074" name="Picture 2" descr="2017 Nobel Prize in Physics | ICTP">
            <a:extLst>
              <a:ext uri="{FF2B5EF4-FFF2-40B4-BE49-F238E27FC236}">
                <a16:creationId xmlns:a16="http://schemas.microsoft.com/office/drawing/2014/main" id="{9A9C79CE-2725-5604-65B9-B228221F22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239" y="2069986"/>
            <a:ext cx="3198709" cy="1799274"/>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9E086C05-5466-314D-B68E-145F2F1E5983}"/>
              </a:ext>
            </a:extLst>
          </p:cNvPr>
          <p:cNvPicPr>
            <a:picLocks noChangeAspect="1"/>
          </p:cNvPicPr>
          <p:nvPr/>
        </p:nvPicPr>
        <p:blipFill>
          <a:blip r:embed="rId8"/>
          <a:stretch>
            <a:fillRect/>
          </a:stretch>
        </p:blipFill>
        <p:spPr>
          <a:xfrm>
            <a:off x="2290771" y="3909667"/>
            <a:ext cx="1237014" cy="1286494"/>
          </a:xfrm>
          <a:prstGeom prst="rect">
            <a:avLst/>
          </a:prstGeom>
        </p:spPr>
      </p:pic>
      <p:sp>
        <p:nvSpPr>
          <p:cNvPr id="6" name="Rettangolo 5">
            <a:extLst>
              <a:ext uri="{FF2B5EF4-FFF2-40B4-BE49-F238E27FC236}">
                <a16:creationId xmlns:a16="http://schemas.microsoft.com/office/drawing/2014/main" id="{DD4CBB66-F2D4-2777-FE37-52424EFED5EB}"/>
              </a:ext>
            </a:extLst>
          </p:cNvPr>
          <p:cNvSpPr/>
          <p:nvPr/>
        </p:nvSpPr>
        <p:spPr>
          <a:xfrm>
            <a:off x="2283738" y="4168182"/>
            <a:ext cx="1244047" cy="769441"/>
          </a:xfrm>
          <a:prstGeom prst="rect">
            <a:avLst/>
          </a:prstGeom>
          <a:noFill/>
        </p:spPr>
        <p:txBody>
          <a:bodyPr wrap="square" lIns="91440" tIns="45720" rIns="91440" bIns="45720">
            <a:spAutoFit/>
          </a:bodyPr>
          <a:lstStyle/>
          <a:p>
            <a:pPr algn="ctr"/>
            <a:r>
              <a:rPr lang="it-IT" sz="4400" b="0" i="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GW</a:t>
            </a:r>
          </a:p>
        </p:txBody>
      </p:sp>
      <p:cxnSp>
        <p:nvCxnSpPr>
          <p:cNvPr id="7" name="Connettore 2 6">
            <a:extLst>
              <a:ext uri="{FF2B5EF4-FFF2-40B4-BE49-F238E27FC236}">
                <a16:creationId xmlns:a16="http://schemas.microsoft.com/office/drawing/2014/main" id="{C1890DF6-9872-37DB-258B-B4A7C898A87C}"/>
              </a:ext>
            </a:extLst>
          </p:cNvPr>
          <p:cNvCxnSpPr>
            <a:cxnSpLocks/>
          </p:cNvCxnSpPr>
          <p:nvPr/>
        </p:nvCxnSpPr>
        <p:spPr>
          <a:xfrm>
            <a:off x="8407150" y="2146145"/>
            <a:ext cx="717800" cy="148590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Segnaposto piè di pagina 7">
            <a:extLst>
              <a:ext uri="{FF2B5EF4-FFF2-40B4-BE49-F238E27FC236}">
                <a16:creationId xmlns:a16="http://schemas.microsoft.com/office/drawing/2014/main" id="{ACC71FE3-74BD-79B0-D244-50E19DD68CB9}"/>
              </a:ext>
            </a:extLst>
          </p:cNvPr>
          <p:cNvSpPr>
            <a:spLocks noGrp="1"/>
          </p:cNvSpPr>
          <p:nvPr>
            <p:ph type="ftr" sz="quarter" idx="11"/>
          </p:nvPr>
        </p:nvSpPr>
        <p:spPr/>
        <p:txBody>
          <a:bodyPr/>
          <a:lstStyle/>
          <a:p>
            <a:r>
              <a:rPr lang="en-US"/>
              <a:t>M. Spurio: Multimessenger astrophysics - TeVPA 25</a:t>
            </a:r>
            <a:endParaRPr lang="it-IT"/>
          </a:p>
        </p:txBody>
      </p:sp>
      <p:sp>
        <p:nvSpPr>
          <p:cNvPr id="9" name="Segnaposto numero diapositiva 8">
            <a:extLst>
              <a:ext uri="{FF2B5EF4-FFF2-40B4-BE49-F238E27FC236}">
                <a16:creationId xmlns:a16="http://schemas.microsoft.com/office/drawing/2014/main" id="{2709EE85-154C-50B6-A468-090DC86FA69D}"/>
              </a:ext>
            </a:extLst>
          </p:cNvPr>
          <p:cNvSpPr>
            <a:spLocks noGrp="1"/>
          </p:cNvSpPr>
          <p:nvPr>
            <p:ph type="sldNum" sz="quarter" idx="12"/>
          </p:nvPr>
        </p:nvSpPr>
        <p:spPr/>
        <p:txBody>
          <a:bodyPr/>
          <a:lstStyle/>
          <a:p>
            <a:fld id="{EF856C54-971D-4A64-8725-72F12A462872}" type="slidenum">
              <a:rPr lang="it-IT" smtClean="0"/>
              <a:t>10</a:t>
            </a:fld>
            <a:endParaRPr lang="it-IT"/>
          </a:p>
        </p:txBody>
      </p:sp>
    </p:spTree>
    <p:extLst>
      <p:ext uri="{BB962C8B-B14F-4D97-AF65-F5344CB8AC3E}">
        <p14:creationId xmlns:p14="http://schemas.microsoft.com/office/powerpoint/2010/main" val="1232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par>
                                <p:cTn id="8" presetID="27" presetClass="emph" presetSubtype="0" fill="remove" grpId="1" nodeType="withEffect">
                                  <p:stCondLst>
                                    <p:cond delay="0"/>
                                  </p:stCondLst>
                                  <p:childTnLst>
                                    <p:animClr clrSpc="rgb" dir="cw">
                                      <p:cBhvr override="childStyle">
                                        <p:cTn id="9" dur="250" autoRev="1" fill="remove"/>
                                        <p:tgtEl>
                                          <p:spTgt spid="1025"/>
                                        </p:tgtEl>
                                        <p:attrNameLst>
                                          <p:attrName>style.color</p:attrName>
                                        </p:attrNameLst>
                                      </p:cBhvr>
                                      <p:to>
                                        <a:schemeClr val="bg1"/>
                                      </p:to>
                                    </p:animClr>
                                    <p:animClr clrSpc="rgb" dir="cw">
                                      <p:cBhvr>
                                        <p:cTn id="10" dur="250" autoRev="1" fill="remove"/>
                                        <p:tgtEl>
                                          <p:spTgt spid="1025"/>
                                        </p:tgtEl>
                                        <p:attrNameLst>
                                          <p:attrName>fillcolor</p:attrName>
                                        </p:attrNameLst>
                                      </p:cBhvr>
                                      <p:to>
                                        <a:schemeClr val="bg1"/>
                                      </p:to>
                                    </p:animClr>
                                    <p:set>
                                      <p:cBhvr>
                                        <p:cTn id="11" dur="250" autoRev="1" fill="remove"/>
                                        <p:tgtEl>
                                          <p:spTgt spid="1025"/>
                                        </p:tgtEl>
                                        <p:attrNameLst>
                                          <p:attrName>fill.type</p:attrName>
                                        </p:attrNameLst>
                                      </p:cBhvr>
                                      <p:to>
                                        <p:strVal val="solid"/>
                                      </p:to>
                                    </p:set>
                                    <p:set>
                                      <p:cBhvr>
                                        <p:cTn id="12" dur="250" autoRev="1" fill="remove"/>
                                        <p:tgtEl>
                                          <p:spTgt spid="1025"/>
                                        </p:tgtEl>
                                        <p:attrNameLst>
                                          <p:attrName>fill.on</p:attrName>
                                        </p:attrNameLst>
                                      </p:cBhvr>
                                      <p:to>
                                        <p:strVal val="true"/>
                                      </p:to>
                                    </p:set>
                                  </p:childTnLst>
                                </p:cTn>
                              </p:par>
                              <p:par>
                                <p:cTn id="13" presetID="10" presetClass="entr" presetSubtype="0" fill="hold" grpId="0"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7" presetClass="emph" presetSubtype="0" fill="remove" grpId="1" nodeType="withEffect">
                                  <p:stCondLst>
                                    <p:cond delay="1000"/>
                                  </p:stCondLst>
                                  <p:childTnLst>
                                    <p:animClr clrSpc="rgb" dir="cw">
                                      <p:cBhvr override="childStyle">
                                        <p:cTn id="17" dur="250" autoRev="1" fill="remove"/>
                                        <p:tgtEl>
                                          <p:spTgt spid="3"/>
                                        </p:tgtEl>
                                        <p:attrNameLst>
                                          <p:attrName>style.color</p:attrName>
                                        </p:attrNameLst>
                                      </p:cBhvr>
                                      <p:to>
                                        <a:schemeClr val="bg1"/>
                                      </p:to>
                                    </p:animClr>
                                    <p:animClr clrSpc="rgb" dir="cw">
                                      <p:cBhvr>
                                        <p:cTn id="18" dur="250" autoRev="1" fill="remove"/>
                                        <p:tgtEl>
                                          <p:spTgt spid="3"/>
                                        </p:tgtEl>
                                        <p:attrNameLst>
                                          <p:attrName>fillcolor</p:attrName>
                                        </p:attrNameLst>
                                      </p:cBhvr>
                                      <p:to>
                                        <a:schemeClr val="bg1"/>
                                      </p:to>
                                    </p:animClr>
                                    <p:set>
                                      <p:cBhvr>
                                        <p:cTn id="19" dur="250" autoRev="1" fill="remove"/>
                                        <p:tgtEl>
                                          <p:spTgt spid="3"/>
                                        </p:tgtEl>
                                        <p:attrNameLst>
                                          <p:attrName>fill.type</p:attrName>
                                        </p:attrNameLst>
                                      </p:cBhvr>
                                      <p:to>
                                        <p:strVal val="solid"/>
                                      </p:to>
                                    </p:set>
                                    <p:set>
                                      <p:cBhvr>
                                        <p:cTn id="20"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P spid="1025" grpId="1" animBg="1"/>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EC0D79-BB92-7FE2-7481-12A522398E55}"/>
              </a:ext>
            </a:extLst>
          </p:cNvPr>
          <p:cNvSpPr>
            <a:spLocks noGrp="1"/>
          </p:cNvSpPr>
          <p:nvPr>
            <p:ph type="title"/>
          </p:nvPr>
        </p:nvSpPr>
        <p:spPr/>
        <p:txBody>
          <a:bodyPr/>
          <a:lstStyle/>
          <a:p>
            <a:endParaRPr lang="en-US"/>
          </a:p>
        </p:txBody>
      </p:sp>
      <p:sp>
        <p:nvSpPr>
          <p:cNvPr id="3" name="Segnaposto contenuto 2">
            <a:extLst>
              <a:ext uri="{FF2B5EF4-FFF2-40B4-BE49-F238E27FC236}">
                <a16:creationId xmlns:a16="http://schemas.microsoft.com/office/drawing/2014/main" id="{0186C939-CC13-0ED9-52D2-EBC2A4851753}"/>
              </a:ext>
            </a:extLst>
          </p:cNvPr>
          <p:cNvSpPr>
            <a:spLocks noGrp="1"/>
          </p:cNvSpPr>
          <p:nvPr>
            <p:ph idx="1"/>
          </p:nvPr>
        </p:nvSpPr>
        <p:spPr/>
        <p:txBody>
          <a:bodyPr/>
          <a:lstStyle/>
          <a:p>
            <a:endParaRPr lang="en-US"/>
          </a:p>
        </p:txBody>
      </p:sp>
      <p:pic>
        <p:nvPicPr>
          <p:cNvPr id="7" name="Immagine 6">
            <a:extLst>
              <a:ext uri="{FF2B5EF4-FFF2-40B4-BE49-F238E27FC236}">
                <a16:creationId xmlns:a16="http://schemas.microsoft.com/office/drawing/2014/main" id="{4D7DDFD6-BC4F-FBEA-27DF-04B912304E72}"/>
              </a:ext>
            </a:extLst>
          </p:cNvPr>
          <p:cNvPicPr>
            <a:picLocks noChangeAspect="1"/>
          </p:cNvPicPr>
          <p:nvPr/>
        </p:nvPicPr>
        <p:blipFill>
          <a:blip r:embed="rId2"/>
          <a:srcRect b="5240"/>
          <a:stretch>
            <a:fillRect/>
          </a:stretch>
        </p:blipFill>
        <p:spPr>
          <a:xfrm>
            <a:off x="261258" y="-31172"/>
            <a:ext cx="11669485" cy="6498648"/>
          </a:xfrm>
          <a:prstGeom prst="rect">
            <a:avLst/>
          </a:prstGeom>
        </p:spPr>
      </p:pic>
      <p:sp>
        <p:nvSpPr>
          <p:cNvPr id="9" name="CasellaDiTesto 8">
            <a:extLst>
              <a:ext uri="{FF2B5EF4-FFF2-40B4-BE49-F238E27FC236}">
                <a16:creationId xmlns:a16="http://schemas.microsoft.com/office/drawing/2014/main" id="{B2DC297A-990A-D457-7B15-9C4ABF58A4EA}"/>
              </a:ext>
            </a:extLst>
          </p:cNvPr>
          <p:cNvSpPr txBox="1"/>
          <p:nvPr/>
        </p:nvSpPr>
        <p:spPr>
          <a:xfrm>
            <a:off x="6796210" y="1044059"/>
            <a:ext cx="5343751" cy="369332"/>
          </a:xfrm>
          <a:prstGeom prst="rect">
            <a:avLst/>
          </a:prstGeom>
          <a:noFill/>
        </p:spPr>
        <p:txBody>
          <a:bodyPr wrap="square">
            <a:spAutoFit/>
          </a:bodyPr>
          <a:lstStyle/>
          <a:p>
            <a:r>
              <a:rPr lang="en-US" dirty="0">
                <a:solidFill>
                  <a:srgbClr val="FFFF00"/>
                </a:solidFill>
              </a:rPr>
              <a:t>https://media.ligo.northwestern.edu/gallery/mass-plot</a:t>
            </a:r>
          </a:p>
        </p:txBody>
      </p:sp>
      <p:sp>
        <p:nvSpPr>
          <p:cNvPr id="4" name="Segnaposto piè di pagina 3">
            <a:extLst>
              <a:ext uri="{FF2B5EF4-FFF2-40B4-BE49-F238E27FC236}">
                <a16:creationId xmlns:a16="http://schemas.microsoft.com/office/drawing/2014/main" id="{1D22AE9D-81AD-9C37-5BE7-0DCC00E643A6}"/>
              </a:ext>
            </a:extLst>
          </p:cNvPr>
          <p:cNvSpPr>
            <a:spLocks noGrp="1"/>
          </p:cNvSpPr>
          <p:nvPr>
            <p:ph type="ftr" sz="quarter" idx="11"/>
          </p:nvPr>
        </p:nvSpPr>
        <p:spPr/>
        <p:txBody>
          <a:bodyPr/>
          <a:lstStyle/>
          <a:p>
            <a:r>
              <a:rPr lang="en-US" dirty="0"/>
              <a:t>M. Spurio: Multimessenger astrophysics - </a:t>
            </a:r>
            <a:r>
              <a:rPr lang="en-US" dirty="0" err="1"/>
              <a:t>TeVPA</a:t>
            </a:r>
            <a:r>
              <a:rPr lang="en-US" dirty="0"/>
              <a:t> 25</a:t>
            </a:r>
            <a:endParaRPr lang="it-IT" dirty="0"/>
          </a:p>
        </p:txBody>
      </p:sp>
      <p:sp>
        <p:nvSpPr>
          <p:cNvPr id="5" name="Segnaposto numero diapositiva 4">
            <a:extLst>
              <a:ext uri="{FF2B5EF4-FFF2-40B4-BE49-F238E27FC236}">
                <a16:creationId xmlns:a16="http://schemas.microsoft.com/office/drawing/2014/main" id="{72AC124E-8DBE-B10D-DA1A-32CFC0421998}"/>
              </a:ext>
            </a:extLst>
          </p:cNvPr>
          <p:cNvSpPr>
            <a:spLocks noGrp="1"/>
          </p:cNvSpPr>
          <p:nvPr>
            <p:ph type="sldNum" sz="quarter" idx="12"/>
          </p:nvPr>
        </p:nvSpPr>
        <p:spPr/>
        <p:txBody>
          <a:bodyPr/>
          <a:lstStyle/>
          <a:p>
            <a:fld id="{EF856C54-971D-4A64-8725-72F12A462872}" type="slidenum">
              <a:rPr lang="it-IT" smtClean="0"/>
              <a:t>11</a:t>
            </a:fld>
            <a:endParaRPr lang="it-IT"/>
          </a:p>
        </p:txBody>
      </p:sp>
    </p:spTree>
    <p:extLst>
      <p:ext uri="{BB962C8B-B14F-4D97-AF65-F5344CB8AC3E}">
        <p14:creationId xmlns:p14="http://schemas.microsoft.com/office/powerpoint/2010/main" val="3936591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049895-816C-3061-288E-B328A5281A33}"/>
              </a:ext>
            </a:extLst>
          </p:cNvPr>
          <p:cNvSpPr>
            <a:spLocks noGrp="1"/>
          </p:cNvSpPr>
          <p:nvPr>
            <p:ph type="title"/>
          </p:nvPr>
        </p:nvSpPr>
        <p:spPr/>
        <p:txBody>
          <a:bodyPr>
            <a:normAutofit/>
          </a:bodyPr>
          <a:lstStyle/>
          <a:p>
            <a:r>
              <a:rPr lang="en-US" sz="3600" dirty="0"/>
              <a:t>Astrophysics and cosmology with GWs</a:t>
            </a:r>
          </a:p>
        </p:txBody>
      </p:sp>
      <p:sp>
        <p:nvSpPr>
          <p:cNvPr id="9" name="CasellaDiTesto 8">
            <a:extLst>
              <a:ext uri="{FF2B5EF4-FFF2-40B4-BE49-F238E27FC236}">
                <a16:creationId xmlns:a16="http://schemas.microsoft.com/office/drawing/2014/main" id="{27653492-59C1-B898-095C-8E08EBDA7481}"/>
              </a:ext>
            </a:extLst>
          </p:cNvPr>
          <p:cNvSpPr txBox="1"/>
          <p:nvPr/>
        </p:nvSpPr>
        <p:spPr>
          <a:xfrm>
            <a:off x="576943" y="967503"/>
            <a:ext cx="11136085" cy="1985159"/>
          </a:xfrm>
          <a:prstGeom prst="rect">
            <a:avLst/>
          </a:prstGeom>
          <a:noFill/>
        </p:spPr>
        <p:txBody>
          <a:bodyPr wrap="square">
            <a:spAutoFit/>
          </a:bodyPr>
          <a:lstStyle/>
          <a:p>
            <a:pPr>
              <a:spcBef>
                <a:spcPts val="600"/>
              </a:spcBef>
            </a:pPr>
            <a:r>
              <a:rPr lang="en-US" dirty="0"/>
              <a:t>The present: </a:t>
            </a:r>
            <a:r>
              <a:rPr lang="en-US" b="1" dirty="0"/>
              <a:t>more than 200 detections</a:t>
            </a:r>
            <a:r>
              <a:rPr lang="en-US" dirty="0"/>
              <a:t>, mostly BBH. Mass, spin, distance, distribution of binary systems</a:t>
            </a:r>
          </a:p>
          <a:p>
            <a:pPr marL="342900" indent="-342900">
              <a:spcBef>
                <a:spcPts val="600"/>
              </a:spcBef>
              <a:buFont typeface="Arial" panose="020B0604020202020204" pitchFamily="34" charset="0"/>
              <a:buChar char="•"/>
            </a:pPr>
            <a:r>
              <a:rPr lang="en-US" dirty="0">
                <a:solidFill>
                  <a:srgbClr val="FF0000"/>
                </a:solidFill>
              </a:rPr>
              <a:t>Astrophysical formation channels (stellar evolution with GWs)</a:t>
            </a:r>
            <a:r>
              <a:rPr lang="en-US" dirty="0"/>
              <a:t>: </a:t>
            </a:r>
            <a:r>
              <a:rPr lang="en-US" b="0" i="0" u="none" strike="noStrike" baseline="0" dirty="0"/>
              <a:t>The binary black hole merger rate increases with redshift as  </a:t>
            </a:r>
            <a:r>
              <a:rPr lang="en-US" b="1" i="0" u="none" strike="noStrike" baseline="0" dirty="0"/>
              <a:t>S(z)=(1 + z)</a:t>
            </a:r>
            <a:r>
              <a:rPr lang="en-US" b="1" baseline="30000" dirty="0"/>
              <a:t>κ</a:t>
            </a:r>
            <a:r>
              <a:rPr lang="en-US" b="1" i="0" u="none" strike="noStrike" baseline="30000" dirty="0"/>
              <a:t> </a:t>
            </a:r>
            <a:r>
              <a:rPr lang="en-US" b="0" i="0" u="none" strike="noStrike" baseline="0" dirty="0"/>
              <a:t>with </a:t>
            </a:r>
            <a:r>
              <a:rPr lang="en-US" b="1" i="0" u="none" strike="noStrike" baseline="0" dirty="0"/>
              <a:t>κ = 3−</a:t>
            </a:r>
            <a:r>
              <a:rPr lang="en-US" b="1" dirty="0"/>
              <a:t>4</a:t>
            </a:r>
            <a:r>
              <a:rPr lang="en-US" b="0" i="0" u="none" strike="noStrike" baseline="0" dirty="0"/>
              <a:t>,  consistent with the cosmic star formation density. </a:t>
            </a:r>
          </a:p>
          <a:p>
            <a:pPr marL="342900" indent="-342900">
              <a:spcBef>
                <a:spcPts val="600"/>
              </a:spcBef>
              <a:buFont typeface="Arial" panose="020B0604020202020204" pitchFamily="34" charset="0"/>
              <a:buChar char="•"/>
            </a:pPr>
            <a:r>
              <a:rPr lang="en-US" b="0" i="0" u="none" strike="noStrike" baseline="0" dirty="0"/>
              <a:t>there is no evidence of the mass spectrum evolving with redshift, the distribution of effective inspiral spin is found to broaden as redshift increases out to z ≈ 1.</a:t>
            </a:r>
          </a:p>
          <a:p>
            <a:pPr marL="342900" indent="-342900">
              <a:spcBef>
                <a:spcPts val="600"/>
              </a:spcBef>
              <a:buFont typeface="Arial" panose="020B0604020202020204" pitchFamily="34" charset="0"/>
              <a:buChar char="•"/>
            </a:pPr>
            <a:r>
              <a:rPr lang="en-US" dirty="0"/>
              <a:t>Study of general relativity and beyond (gravity with GWs) </a:t>
            </a:r>
          </a:p>
        </p:txBody>
      </p:sp>
      <p:sp>
        <p:nvSpPr>
          <p:cNvPr id="11" name="CasellaDiTesto 10">
            <a:extLst>
              <a:ext uri="{FF2B5EF4-FFF2-40B4-BE49-F238E27FC236}">
                <a16:creationId xmlns:a16="http://schemas.microsoft.com/office/drawing/2014/main" id="{FA9CC540-0BBD-72E1-1BB3-CA146D9693AB}"/>
              </a:ext>
            </a:extLst>
          </p:cNvPr>
          <p:cNvSpPr txBox="1"/>
          <p:nvPr/>
        </p:nvSpPr>
        <p:spPr>
          <a:xfrm>
            <a:off x="6648448" y="3587035"/>
            <a:ext cx="5064579" cy="1785104"/>
          </a:xfrm>
          <a:prstGeom prst="rect">
            <a:avLst/>
          </a:prstGeom>
          <a:noFill/>
        </p:spPr>
        <p:txBody>
          <a:bodyPr wrap="square">
            <a:spAutoFit/>
          </a:bodyPr>
          <a:lstStyle/>
          <a:p>
            <a:pPr algn="l">
              <a:spcBef>
                <a:spcPts val="1200"/>
              </a:spcBef>
            </a:pPr>
            <a:r>
              <a:rPr lang="en-US" sz="2000" b="0" i="0" u="none" strike="noStrike" baseline="0" dirty="0"/>
              <a:t>Local merger rates (i.e., at redshift z = 0) :</a:t>
            </a:r>
          </a:p>
          <a:p>
            <a:pPr algn="l">
              <a:spcBef>
                <a:spcPts val="1200"/>
              </a:spcBef>
            </a:pPr>
            <a:r>
              <a:rPr lang="en-US" sz="2000" b="1" i="0" u="none" strike="noStrike" baseline="0" dirty="0"/>
              <a:t>BNS:   7.6–250 Gpc</a:t>
            </a:r>
            <a:r>
              <a:rPr lang="en-US" sz="2000" b="1" i="0" u="none" strike="noStrike" baseline="30000" dirty="0"/>
              <a:t>−3</a:t>
            </a:r>
            <a:r>
              <a:rPr lang="en-US" sz="2000" b="1" i="0" u="none" strike="noStrike" baseline="0" dirty="0"/>
              <a:t> yr</a:t>
            </a:r>
            <a:r>
              <a:rPr lang="en-US" sz="2000" b="1" i="0" u="none" strike="noStrike" baseline="30000" dirty="0"/>
              <a:t>−1</a:t>
            </a:r>
          </a:p>
          <a:p>
            <a:pPr algn="l">
              <a:spcBef>
                <a:spcPts val="1200"/>
              </a:spcBef>
            </a:pPr>
            <a:r>
              <a:rPr lang="en-US" sz="2000" b="1" dirty="0"/>
              <a:t>NSBH: </a:t>
            </a:r>
            <a:r>
              <a:rPr lang="en-US" sz="2000" b="1" i="0" u="none" strike="noStrike" baseline="0" dirty="0"/>
              <a:t>9.1– 84</a:t>
            </a:r>
            <a:r>
              <a:rPr lang="en-US" sz="2000" b="1" dirty="0"/>
              <a:t> Gpc</a:t>
            </a:r>
            <a:r>
              <a:rPr lang="en-US" sz="2000" b="1" baseline="30000" dirty="0"/>
              <a:t>−3</a:t>
            </a:r>
            <a:r>
              <a:rPr lang="en-US" sz="2000" b="1" dirty="0"/>
              <a:t> yr</a:t>
            </a:r>
            <a:r>
              <a:rPr lang="en-US" sz="2000" b="1" baseline="30000" dirty="0"/>
              <a:t>−1</a:t>
            </a:r>
            <a:r>
              <a:rPr lang="en-US" sz="2000" b="1" i="0" u="none" strike="noStrike" baseline="0" dirty="0"/>
              <a:t> </a:t>
            </a:r>
          </a:p>
          <a:p>
            <a:pPr algn="l">
              <a:spcBef>
                <a:spcPts val="1200"/>
              </a:spcBef>
            </a:pPr>
            <a:r>
              <a:rPr lang="en-US" sz="2000" b="1" dirty="0"/>
              <a:t>BBH:   </a:t>
            </a:r>
            <a:r>
              <a:rPr lang="en-US" sz="2000" b="1" i="0" u="none" strike="noStrike" baseline="0" dirty="0"/>
              <a:t>  14–26</a:t>
            </a:r>
            <a:r>
              <a:rPr lang="en-US" sz="2000" b="1" dirty="0"/>
              <a:t> Gpc</a:t>
            </a:r>
            <a:r>
              <a:rPr lang="en-US" sz="2000" b="1" baseline="30000" dirty="0"/>
              <a:t>−3</a:t>
            </a:r>
            <a:r>
              <a:rPr lang="en-US" sz="2000" b="1" dirty="0"/>
              <a:t> yr</a:t>
            </a:r>
            <a:r>
              <a:rPr lang="en-US" sz="2000" b="1" baseline="30000" dirty="0"/>
              <a:t>−1</a:t>
            </a:r>
            <a:endParaRPr lang="en-US" sz="2000" b="1" dirty="0"/>
          </a:p>
        </p:txBody>
      </p:sp>
      <p:sp>
        <p:nvSpPr>
          <p:cNvPr id="6" name="CasellaDiTesto 5">
            <a:extLst>
              <a:ext uri="{FF2B5EF4-FFF2-40B4-BE49-F238E27FC236}">
                <a16:creationId xmlns:a16="http://schemas.microsoft.com/office/drawing/2014/main" id="{E7CB8575-965F-4E28-F16A-99E98AED9211}"/>
              </a:ext>
            </a:extLst>
          </p:cNvPr>
          <p:cNvSpPr txBox="1"/>
          <p:nvPr/>
        </p:nvSpPr>
        <p:spPr>
          <a:xfrm>
            <a:off x="6273987" y="5794229"/>
            <a:ext cx="2262620" cy="369332"/>
          </a:xfrm>
          <a:prstGeom prst="rect">
            <a:avLst/>
          </a:prstGeom>
          <a:noFill/>
        </p:spPr>
        <p:txBody>
          <a:bodyPr wrap="square">
            <a:spAutoFit/>
          </a:bodyPr>
          <a:lstStyle/>
          <a:p>
            <a:r>
              <a:rPr lang="en-US" sz="1800" b="0" i="0" u="none" strike="noStrike" baseline="0" dirty="0">
                <a:solidFill>
                  <a:srgbClr val="808080"/>
                </a:solidFill>
                <a:latin typeface="Times New Roman" panose="02020603050405020304" pitchFamily="18" charset="0"/>
              </a:rPr>
              <a:t>arXiv:2508.18083v2 </a:t>
            </a:r>
            <a:endParaRPr lang="en-US" dirty="0"/>
          </a:p>
        </p:txBody>
      </p:sp>
      <p:pic>
        <p:nvPicPr>
          <p:cNvPr id="13" name="Immagine 12">
            <a:extLst>
              <a:ext uri="{FF2B5EF4-FFF2-40B4-BE49-F238E27FC236}">
                <a16:creationId xmlns:a16="http://schemas.microsoft.com/office/drawing/2014/main" id="{EEB88B72-D285-1A02-EE24-B4392509B5A1}"/>
              </a:ext>
            </a:extLst>
          </p:cNvPr>
          <p:cNvPicPr>
            <a:picLocks noChangeAspect="1"/>
          </p:cNvPicPr>
          <p:nvPr/>
        </p:nvPicPr>
        <p:blipFill>
          <a:blip r:embed="rId2"/>
          <a:stretch>
            <a:fillRect/>
          </a:stretch>
        </p:blipFill>
        <p:spPr>
          <a:xfrm>
            <a:off x="774997" y="2968909"/>
            <a:ext cx="5554045" cy="3535800"/>
          </a:xfrm>
          <a:prstGeom prst="rect">
            <a:avLst/>
          </a:prstGeom>
        </p:spPr>
      </p:pic>
      <p:sp>
        <p:nvSpPr>
          <p:cNvPr id="3" name="Rettangolo 2">
            <a:extLst>
              <a:ext uri="{FF2B5EF4-FFF2-40B4-BE49-F238E27FC236}">
                <a16:creationId xmlns:a16="http://schemas.microsoft.com/office/drawing/2014/main" id="{2CF801C2-06A5-DDD1-00C4-AE4F30ACB404}"/>
              </a:ext>
            </a:extLst>
          </p:cNvPr>
          <p:cNvSpPr/>
          <p:nvPr/>
        </p:nvSpPr>
        <p:spPr>
          <a:xfrm>
            <a:off x="6503543" y="4027470"/>
            <a:ext cx="3174714" cy="1344669"/>
          </a:xfrm>
          <a:prstGeom prst="rect">
            <a:avLst/>
          </a:prstGeom>
          <a:noFill/>
          <a:ln w="19050">
            <a:solidFill>
              <a:srgbClr val="FF0000"/>
            </a:solidFill>
          </a:ln>
        </p:spPr>
        <p:txBody>
          <a:bodyPr rtlCol="0" anchor="ctr"/>
          <a:lstStyle/>
          <a:p>
            <a:pPr algn="ctr"/>
            <a:endParaRPr lang="en-US"/>
          </a:p>
        </p:txBody>
      </p:sp>
      <p:sp>
        <p:nvSpPr>
          <p:cNvPr id="4" name="Rettangolo 3">
            <a:extLst>
              <a:ext uri="{FF2B5EF4-FFF2-40B4-BE49-F238E27FC236}">
                <a16:creationId xmlns:a16="http://schemas.microsoft.com/office/drawing/2014/main" id="{1C68AE59-FE80-2BE2-F1DE-2A1713468C87}"/>
              </a:ext>
            </a:extLst>
          </p:cNvPr>
          <p:cNvSpPr/>
          <p:nvPr/>
        </p:nvSpPr>
        <p:spPr>
          <a:xfrm>
            <a:off x="1999785" y="1613210"/>
            <a:ext cx="2453269" cy="347366"/>
          </a:xfrm>
          <a:prstGeom prst="rect">
            <a:avLst/>
          </a:prstGeom>
          <a:noFill/>
          <a:ln w="19050">
            <a:solidFill>
              <a:srgbClr val="FF0000"/>
            </a:solidFill>
          </a:ln>
        </p:spPr>
        <p:txBody>
          <a:bodyPr rtlCol="0" anchor="ctr"/>
          <a:lstStyle/>
          <a:p>
            <a:pPr algn="ctr"/>
            <a:endParaRPr lang="en-US"/>
          </a:p>
        </p:txBody>
      </p:sp>
      <p:sp>
        <p:nvSpPr>
          <p:cNvPr id="5" name="Segnaposto piè di pagina 4">
            <a:extLst>
              <a:ext uri="{FF2B5EF4-FFF2-40B4-BE49-F238E27FC236}">
                <a16:creationId xmlns:a16="http://schemas.microsoft.com/office/drawing/2014/main" id="{C4437ECE-7728-588A-09C0-9D06189BC669}"/>
              </a:ext>
            </a:extLst>
          </p:cNvPr>
          <p:cNvSpPr>
            <a:spLocks noGrp="1"/>
          </p:cNvSpPr>
          <p:nvPr>
            <p:ph type="ftr" sz="quarter" idx="11"/>
          </p:nvPr>
        </p:nvSpPr>
        <p:spPr/>
        <p:txBody>
          <a:bodyPr/>
          <a:lstStyle/>
          <a:p>
            <a:r>
              <a:rPr lang="en-US"/>
              <a:t>M. Spurio: Multimessenger astrophysics - TeVPA 25</a:t>
            </a:r>
            <a:endParaRPr lang="it-IT"/>
          </a:p>
        </p:txBody>
      </p:sp>
      <p:sp>
        <p:nvSpPr>
          <p:cNvPr id="7" name="Segnaposto numero diapositiva 6">
            <a:extLst>
              <a:ext uri="{FF2B5EF4-FFF2-40B4-BE49-F238E27FC236}">
                <a16:creationId xmlns:a16="http://schemas.microsoft.com/office/drawing/2014/main" id="{09EF9E98-1672-0D7A-DCD2-A93892FE052D}"/>
              </a:ext>
            </a:extLst>
          </p:cNvPr>
          <p:cNvSpPr>
            <a:spLocks noGrp="1"/>
          </p:cNvSpPr>
          <p:nvPr>
            <p:ph type="sldNum" sz="quarter" idx="12"/>
          </p:nvPr>
        </p:nvSpPr>
        <p:spPr/>
        <p:txBody>
          <a:bodyPr/>
          <a:lstStyle/>
          <a:p>
            <a:fld id="{EF856C54-971D-4A64-8725-72F12A462872}" type="slidenum">
              <a:rPr lang="it-IT" smtClean="0"/>
              <a:t>12</a:t>
            </a:fld>
            <a:endParaRPr lang="it-IT"/>
          </a:p>
        </p:txBody>
      </p:sp>
      <p:pic>
        <p:nvPicPr>
          <p:cNvPr id="8" name="Immagine 7">
            <a:extLst>
              <a:ext uri="{FF2B5EF4-FFF2-40B4-BE49-F238E27FC236}">
                <a16:creationId xmlns:a16="http://schemas.microsoft.com/office/drawing/2014/main" id="{B397CAB8-693D-B990-1136-98D1EBAF70AC}"/>
              </a:ext>
            </a:extLst>
          </p:cNvPr>
          <p:cNvPicPr>
            <a:picLocks noChangeAspect="1"/>
          </p:cNvPicPr>
          <p:nvPr/>
        </p:nvPicPr>
        <p:blipFill>
          <a:blip r:embed="rId3"/>
          <a:stretch>
            <a:fillRect/>
          </a:stretch>
        </p:blipFill>
        <p:spPr>
          <a:xfrm>
            <a:off x="11353800" y="39687"/>
            <a:ext cx="658205" cy="684533"/>
          </a:xfrm>
          <a:prstGeom prst="rect">
            <a:avLst/>
          </a:prstGeom>
        </p:spPr>
      </p:pic>
      <p:sp>
        <p:nvSpPr>
          <p:cNvPr id="10" name="Rettangolo 9">
            <a:extLst>
              <a:ext uri="{FF2B5EF4-FFF2-40B4-BE49-F238E27FC236}">
                <a16:creationId xmlns:a16="http://schemas.microsoft.com/office/drawing/2014/main" id="{77746342-F0A8-49D2-14AB-B917C2C05BDF}"/>
              </a:ext>
            </a:extLst>
          </p:cNvPr>
          <p:cNvSpPr/>
          <p:nvPr/>
        </p:nvSpPr>
        <p:spPr>
          <a:xfrm>
            <a:off x="11350059" y="298202"/>
            <a:ext cx="661947" cy="369332"/>
          </a:xfrm>
          <a:prstGeom prst="rect">
            <a:avLst/>
          </a:prstGeom>
          <a:noFill/>
        </p:spPr>
        <p:txBody>
          <a:bodyPr wrap="square" lIns="91440" tIns="45720" rIns="91440" bIns="45720">
            <a:spAutoFit/>
          </a:bodyPr>
          <a:lstStyle/>
          <a:p>
            <a:pPr algn="ctr"/>
            <a:r>
              <a:rPr lang="it-IT" b="0" i="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GW</a:t>
            </a:r>
          </a:p>
        </p:txBody>
      </p:sp>
    </p:spTree>
    <p:extLst>
      <p:ext uri="{BB962C8B-B14F-4D97-AF65-F5344CB8AC3E}">
        <p14:creationId xmlns:p14="http://schemas.microsoft.com/office/powerpoint/2010/main" val="10933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537227-9693-E248-B101-DBFB1C206C63}"/>
              </a:ext>
            </a:extLst>
          </p:cNvPr>
          <p:cNvSpPr>
            <a:spLocks noGrp="1"/>
          </p:cNvSpPr>
          <p:nvPr>
            <p:ph type="title"/>
          </p:nvPr>
        </p:nvSpPr>
        <p:spPr/>
        <p:txBody>
          <a:bodyPr>
            <a:normAutofit/>
          </a:bodyPr>
          <a:lstStyle/>
          <a:p>
            <a:r>
              <a:rPr lang="en-US" sz="3600" dirty="0"/>
              <a:t>GWs and multimessenger: GW170817</a:t>
            </a:r>
          </a:p>
        </p:txBody>
      </p:sp>
      <p:graphicFrame>
        <p:nvGraphicFramePr>
          <p:cNvPr id="8" name="Grafico 7">
            <a:extLst>
              <a:ext uri="{FF2B5EF4-FFF2-40B4-BE49-F238E27FC236}">
                <a16:creationId xmlns:a16="http://schemas.microsoft.com/office/drawing/2014/main" id="{5E432361-6FB6-C267-0992-B9DEB0B8F95B}"/>
              </a:ext>
            </a:extLst>
          </p:cNvPr>
          <p:cNvGraphicFramePr>
            <a:graphicFrameLocks/>
          </p:cNvGraphicFramePr>
          <p:nvPr>
            <p:extLst>
              <p:ext uri="{D42A27DB-BD31-4B8C-83A1-F6EECF244321}">
                <p14:modId xmlns:p14="http://schemas.microsoft.com/office/powerpoint/2010/main" val="2378114355"/>
              </p:ext>
            </p:extLst>
          </p:nvPr>
        </p:nvGraphicFramePr>
        <p:xfrm>
          <a:off x="1809750" y="1438675"/>
          <a:ext cx="8572499"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27" name="Gruppo 26">
            <a:extLst>
              <a:ext uri="{FF2B5EF4-FFF2-40B4-BE49-F238E27FC236}">
                <a16:creationId xmlns:a16="http://schemas.microsoft.com/office/drawing/2014/main" id="{ED858FBF-F21E-65AD-DA32-4DF39DCAF91C}"/>
              </a:ext>
            </a:extLst>
          </p:cNvPr>
          <p:cNvGrpSpPr/>
          <p:nvPr/>
        </p:nvGrpSpPr>
        <p:grpSpPr>
          <a:xfrm>
            <a:off x="359316" y="2565768"/>
            <a:ext cx="2287510" cy="2428114"/>
            <a:chOff x="359316" y="2398620"/>
            <a:chExt cx="2287510" cy="2428114"/>
          </a:xfrm>
        </p:grpSpPr>
        <p:pic>
          <p:nvPicPr>
            <p:cNvPr id="13" name="Immagine 12">
              <a:extLst>
                <a:ext uri="{FF2B5EF4-FFF2-40B4-BE49-F238E27FC236}">
                  <a16:creationId xmlns:a16="http://schemas.microsoft.com/office/drawing/2014/main" id="{5C76826C-D60A-4315-C58D-6E600CC42585}"/>
                </a:ext>
              </a:extLst>
            </p:cNvPr>
            <p:cNvPicPr>
              <a:picLocks noChangeAspect="1"/>
            </p:cNvPicPr>
            <p:nvPr/>
          </p:nvPicPr>
          <p:blipFill>
            <a:blip r:embed="rId3"/>
            <a:srcRect b="9452"/>
            <a:stretch>
              <a:fillRect/>
            </a:stretch>
          </p:blipFill>
          <p:spPr>
            <a:xfrm>
              <a:off x="359316" y="2714786"/>
              <a:ext cx="2287510" cy="1911170"/>
            </a:xfrm>
            <a:prstGeom prst="rect">
              <a:avLst/>
            </a:prstGeom>
          </p:spPr>
        </p:pic>
        <p:sp>
          <p:nvSpPr>
            <p:cNvPr id="24" name="CasellaDiTesto 23">
              <a:extLst>
                <a:ext uri="{FF2B5EF4-FFF2-40B4-BE49-F238E27FC236}">
                  <a16:creationId xmlns:a16="http://schemas.microsoft.com/office/drawing/2014/main" id="{ED908F17-0F6C-6ABB-F28E-6F4FC675CD01}"/>
                </a:ext>
              </a:extLst>
            </p:cNvPr>
            <p:cNvSpPr txBox="1"/>
            <p:nvPr/>
          </p:nvSpPr>
          <p:spPr>
            <a:xfrm>
              <a:off x="699012" y="4457402"/>
              <a:ext cx="1691122" cy="369332"/>
            </a:xfrm>
            <a:prstGeom prst="rect">
              <a:avLst/>
            </a:prstGeom>
            <a:noFill/>
          </p:spPr>
          <p:txBody>
            <a:bodyPr wrap="square">
              <a:spAutoFit/>
            </a:bodyPr>
            <a:lstStyle/>
            <a:p>
              <a:pPr algn="ctr"/>
              <a:r>
                <a:rPr lang="en-US" dirty="0"/>
                <a:t>GW merger t</a:t>
              </a:r>
              <a:r>
                <a:rPr lang="en-US" baseline="-25000" dirty="0"/>
                <a:t>0</a:t>
              </a:r>
            </a:p>
          </p:txBody>
        </p:sp>
        <p:cxnSp>
          <p:nvCxnSpPr>
            <p:cNvPr id="26" name="Connettore 2 25">
              <a:extLst>
                <a:ext uri="{FF2B5EF4-FFF2-40B4-BE49-F238E27FC236}">
                  <a16:creationId xmlns:a16="http://schemas.microsoft.com/office/drawing/2014/main" id="{9746D99E-58E7-0789-FF02-EDBC3A9AE751}"/>
                </a:ext>
              </a:extLst>
            </p:cNvPr>
            <p:cNvCxnSpPr>
              <a:cxnSpLocks/>
            </p:cNvCxnSpPr>
            <p:nvPr/>
          </p:nvCxnSpPr>
          <p:spPr>
            <a:xfrm flipH="1">
              <a:off x="1809750" y="2398620"/>
              <a:ext cx="227206" cy="448489"/>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uppo 34">
            <a:extLst>
              <a:ext uri="{FF2B5EF4-FFF2-40B4-BE49-F238E27FC236}">
                <a16:creationId xmlns:a16="http://schemas.microsoft.com/office/drawing/2014/main" id="{7E849E04-59EF-71FF-1A68-C7633346F40F}"/>
              </a:ext>
            </a:extLst>
          </p:cNvPr>
          <p:cNvGrpSpPr/>
          <p:nvPr/>
        </p:nvGrpSpPr>
        <p:grpSpPr>
          <a:xfrm>
            <a:off x="2798484" y="1361953"/>
            <a:ext cx="2340555" cy="2351663"/>
            <a:chOff x="2926776" y="1187805"/>
            <a:chExt cx="2340555" cy="2351663"/>
          </a:xfrm>
        </p:grpSpPr>
        <p:pic>
          <p:nvPicPr>
            <p:cNvPr id="15" name="Immagine 14">
              <a:extLst>
                <a:ext uri="{FF2B5EF4-FFF2-40B4-BE49-F238E27FC236}">
                  <a16:creationId xmlns:a16="http://schemas.microsoft.com/office/drawing/2014/main" id="{C1F9BF9F-0943-779B-C48E-4B6126CD4ED0}"/>
                </a:ext>
              </a:extLst>
            </p:cNvPr>
            <p:cNvPicPr>
              <a:picLocks noChangeAspect="1"/>
            </p:cNvPicPr>
            <p:nvPr/>
          </p:nvPicPr>
          <p:blipFill>
            <a:blip r:embed="rId4"/>
            <a:srcRect b="9553"/>
            <a:stretch>
              <a:fillRect/>
            </a:stretch>
          </p:blipFill>
          <p:spPr>
            <a:xfrm>
              <a:off x="2926776" y="1187805"/>
              <a:ext cx="1841288" cy="2217172"/>
            </a:xfrm>
            <a:prstGeom prst="rect">
              <a:avLst/>
            </a:prstGeom>
          </p:spPr>
        </p:pic>
        <p:sp>
          <p:nvSpPr>
            <p:cNvPr id="28" name="CasellaDiTesto 23">
              <a:extLst>
                <a:ext uri="{FF2B5EF4-FFF2-40B4-BE49-F238E27FC236}">
                  <a16:creationId xmlns:a16="http://schemas.microsoft.com/office/drawing/2014/main" id="{B9F9FF9D-FFA1-E85A-F4D1-66189DDD66D4}"/>
                </a:ext>
              </a:extLst>
            </p:cNvPr>
            <p:cNvSpPr txBox="1"/>
            <p:nvPr/>
          </p:nvSpPr>
          <p:spPr>
            <a:xfrm>
              <a:off x="3898327" y="2391620"/>
              <a:ext cx="1369004" cy="646331"/>
            </a:xfrm>
            <a:prstGeom prst="rect">
              <a:avLst/>
            </a:prstGeom>
            <a:noFill/>
          </p:spPr>
          <p:txBody>
            <a:bodyPr wrap="square">
              <a:spAutoFit/>
            </a:bodyPr>
            <a:lstStyle>
              <a:defPPr>
                <a:defRPr lang="it-IT"/>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ctr"/>
              <a:r>
                <a:rPr lang="en-US" dirty="0"/>
                <a:t>Short GRB</a:t>
              </a:r>
            </a:p>
            <a:p>
              <a:pPr algn="ctr"/>
              <a:r>
                <a:rPr lang="en-US" dirty="0"/>
                <a:t>t</a:t>
              </a:r>
              <a:r>
                <a:rPr lang="en-US" baseline="-25000" dirty="0"/>
                <a:t>0</a:t>
              </a:r>
              <a:r>
                <a:rPr lang="en-US" dirty="0"/>
                <a:t>+1.7s</a:t>
              </a:r>
              <a:endParaRPr lang="en-US" baseline="-25000" dirty="0"/>
            </a:p>
          </p:txBody>
        </p:sp>
        <p:cxnSp>
          <p:nvCxnSpPr>
            <p:cNvPr id="29" name="Connettore 2 28">
              <a:extLst>
                <a:ext uri="{FF2B5EF4-FFF2-40B4-BE49-F238E27FC236}">
                  <a16:creationId xmlns:a16="http://schemas.microsoft.com/office/drawing/2014/main" id="{C1FF7D63-5888-8FC9-2A6A-53BBC4D8D234}"/>
                </a:ext>
              </a:extLst>
            </p:cNvPr>
            <p:cNvCxnSpPr>
              <a:cxnSpLocks/>
            </p:cNvCxnSpPr>
            <p:nvPr/>
          </p:nvCxnSpPr>
          <p:spPr>
            <a:xfrm flipV="1">
              <a:off x="4231941" y="3037951"/>
              <a:ext cx="225759" cy="501517"/>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Gruppo 19">
            <a:extLst>
              <a:ext uri="{FF2B5EF4-FFF2-40B4-BE49-F238E27FC236}">
                <a16:creationId xmlns:a16="http://schemas.microsoft.com/office/drawing/2014/main" id="{DF498703-6D58-CDDD-ED45-BB43E84949B4}"/>
              </a:ext>
            </a:extLst>
          </p:cNvPr>
          <p:cNvGrpSpPr/>
          <p:nvPr/>
        </p:nvGrpSpPr>
        <p:grpSpPr>
          <a:xfrm>
            <a:off x="4950753" y="4073212"/>
            <a:ext cx="2561327" cy="1750476"/>
            <a:chOff x="4950753" y="3906064"/>
            <a:chExt cx="2561327" cy="1750476"/>
          </a:xfrm>
        </p:grpSpPr>
        <p:cxnSp>
          <p:nvCxnSpPr>
            <p:cNvPr id="34" name="Connettore 2 33">
              <a:extLst>
                <a:ext uri="{FF2B5EF4-FFF2-40B4-BE49-F238E27FC236}">
                  <a16:creationId xmlns:a16="http://schemas.microsoft.com/office/drawing/2014/main" id="{09205EB7-CB36-B078-69CD-451DD673E7F7}"/>
                </a:ext>
              </a:extLst>
            </p:cNvPr>
            <p:cNvCxnSpPr>
              <a:cxnSpLocks/>
            </p:cNvCxnSpPr>
            <p:nvPr/>
          </p:nvCxnSpPr>
          <p:spPr>
            <a:xfrm flipH="1" flipV="1">
              <a:off x="5953586" y="3906064"/>
              <a:ext cx="5054" cy="555897"/>
            </a:xfrm>
            <a:prstGeom prst="straightConnector1">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46E89871-D428-B7EE-B180-79E3640A7352}"/>
                </a:ext>
              </a:extLst>
            </p:cNvPr>
            <p:cNvPicPr>
              <a:picLocks noChangeAspect="1"/>
            </p:cNvPicPr>
            <p:nvPr/>
          </p:nvPicPr>
          <p:blipFill>
            <a:blip r:embed="rId5"/>
            <a:stretch>
              <a:fillRect/>
            </a:stretch>
          </p:blipFill>
          <p:spPr>
            <a:xfrm>
              <a:off x="4950753" y="4455740"/>
              <a:ext cx="2561327" cy="1200800"/>
            </a:xfrm>
            <a:prstGeom prst="rect">
              <a:avLst/>
            </a:prstGeom>
          </p:spPr>
        </p:pic>
        <p:sp>
          <p:nvSpPr>
            <p:cNvPr id="14" name="CasellaDiTesto 13">
              <a:extLst>
                <a:ext uri="{FF2B5EF4-FFF2-40B4-BE49-F238E27FC236}">
                  <a16:creationId xmlns:a16="http://schemas.microsoft.com/office/drawing/2014/main" id="{CC16C6B0-FDDC-B59E-8F7D-3DE525528091}"/>
                </a:ext>
              </a:extLst>
            </p:cNvPr>
            <p:cNvSpPr txBox="1"/>
            <p:nvPr/>
          </p:nvSpPr>
          <p:spPr>
            <a:xfrm>
              <a:off x="6095999" y="4026016"/>
              <a:ext cx="1047892" cy="369332"/>
            </a:xfrm>
            <a:prstGeom prst="rect">
              <a:avLst/>
            </a:prstGeom>
            <a:noFill/>
          </p:spPr>
          <p:txBody>
            <a:bodyPr wrap="square">
              <a:spAutoFit/>
            </a:bodyPr>
            <a:lstStyle/>
            <a:p>
              <a:r>
                <a:rPr lang="en-US" dirty="0"/>
                <a:t> kilonova</a:t>
              </a:r>
            </a:p>
          </p:txBody>
        </p:sp>
      </p:grpSp>
      <p:grpSp>
        <p:nvGrpSpPr>
          <p:cNvPr id="19" name="Gruppo 18">
            <a:extLst>
              <a:ext uri="{FF2B5EF4-FFF2-40B4-BE49-F238E27FC236}">
                <a16:creationId xmlns:a16="http://schemas.microsoft.com/office/drawing/2014/main" id="{AB0725FD-4BEB-F274-9E49-95F0714A1E13}"/>
              </a:ext>
            </a:extLst>
          </p:cNvPr>
          <p:cNvGrpSpPr/>
          <p:nvPr/>
        </p:nvGrpSpPr>
        <p:grpSpPr>
          <a:xfrm>
            <a:off x="5263548" y="2419116"/>
            <a:ext cx="2422765" cy="1621448"/>
            <a:chOff x="5263548" y="2251968"/>
            <a:chExt cx="2422765" cy="1621448"/>
          </a:xfrm>
        </p:grpSpPr>
        <p:pic>
          <p:nvPicPr>
            <p:cNvPr id="21" name="Immagine 20">
              <a:extLst>
                <a:ext uri="{FF2B5EF4-FFF2-40B4-BE49-F238E27FC236}">
                  <a16:creationId xmlns:a16="http://schemas.microsoft.com/office/drawing/2014/main" id="{EC74F497-6847-7F10-BF7F-2EE944A87DA1}"/>
                </a:ext>
              </a:extLst>
            </p:cNvPr>
            <p:cNvPicPr>
              <a:picLocks noChangeAspect="1"/>
            </p:cNvPicPr>
            <p:nvPr/>
          </p:nvPicPr>
          <p:blipFill>
            <a:blip r:embed="rId6"/>
            <a:stretch>
              <a:fillRect/>
            </a:stretch>
          </p:blipFill>
          <p:spPr>
            <a:xfrm>
              <a:off x="5466264" y="2933597"/>
              <a:ext cx="1460356" cy="939819"/>
            </a:xfrm>
            <a:prstGeom prst="rect">
              <a:avLst/>
            </a:prstGeom>
          </p:spPr>
        </p:pic>
        <p:cxnSp>
          <p:nvCxnSpPr>
            <p:cNvPr id="32" name="Connettore 2 31">
              <a:extLst>
                <a:ext uri="{FF2B5EF4-FFF2-40B4-BE49-F238E27FC236}">
                  <a16:creationId xmlns:a16="http://schemas.microsoft.com/office/drawing/2014/main" id="{DC3B11A2-9C43-CFC7-7351-BF1A2256316E}"/>
                </a:ext>
              </a:extLst>
            </p:cNvPr>
            <p:cNvCxnSpPr>
              <a:cxnSpLocks/>
            </p:cNvCxnSpPr>
            <p:nvPr/>
          </p:nvCxnSpPr>
          <p:spPr>
            <a:xfrm flipH="1" flipV="1">
              <a:off x="6837218" y="3546468"/>
              <a:ext cx="849095" cy="209462"/>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asellaDiTesto 23">
              <a:extLst>
                <a:ext uri="{FF2B5EF4-FFF2-40B4-BE49-F238E27FC236}">
                  <a16:creationId xmlns:a16="http://schemas.microsoft.com/office/drawing/2014/main" id="{5E046638-AD9D-EC82-BAAB-09780C7569DF}"/>
                </a:ext>
              </a:extLst>
            </p:cNvPr>
            <p:cNvSpPr txBox="1"/>
            <p:nvPr/>
          </p:nvSpPr>
          <p:spPr>
            <a:xfrm>
              <a:off x="5263548" y="2251968"/>
              <a:ext cx="2076442" cy="646331"/>
            </a:xfrm>
            <a:prstGeom prst="rect">
              <a:avLst/>
            </a:prstGeom>
            <a:noFill/>
          </p:spPr>
          <p:txBody>
            <a:bodyPr wrap="square">
              <a:spAutoFit/>
            </a:bodyPr>
            <a:lstStyle>
              <a:defPPr>
                <a:defRPr lang="it-IT"/>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algn="ctr"/>
              <a:r>
                <a:rPr lang="en-US" dirty="0"/>
                <a:t>Optical counterpart</a:t>
              </a:r>
            </a:p>
            <a:p>
              <a:pPr algn="ctr"/>
              <a:r>
                <a:rPr lang="en-US" dirty="0"/>
                <a:t>t</a:t>
              </a:r>
              <a:r>
                <a:rPr lang="en-US" baseline="-25000" dirty="0"/>
                <a:t>0</a:t>
              </a:r>
              <a:r>
                <a:rPr lang="en-US" dirty="0"/>
                <a:t>+10.87 hours</a:t>
              </a:r>
            </a:p>
          </p:txBody>
        </p:sp>
      </p:grpSp>
      <p:grpSp>
        <p:nvGrpSpPr>
          <p:cNvPr id="30" name="Gruppo 29">
            <a:extLst>
              <a:ext uri="{FF2B5EF4-FFF2-40B4-BE49-F238E27FC236}">
                <a16:creationId xmlns:a16="http://schemas.microsoft.com/office/drawing/2014/main" id="{F0B4CE49-5180-CE2B-2EB1-1CA5BAB46C25}"/>
              </a:ext>
            </a:extLst>
          </p:cNvPr>
          <p:cNvGrpSpPr/>
          <p:nvPr/>
        </p:nvGrpSpPr>
        <p:grpSpPr>
          <a:xfrm>
            <a:off x="7977186" y="801467"/>
            <a:ext cx="2316283" cy="3601887"/>
            <a:chOff x="7753360" y="1108846"/>
            <a:chExt cx="2316283" cy="3601887"/>
          </a:xfrm>
        </p:grpSpPr>
        <p:pic>
          <p:nvPicPr>
            <p:cNvPr id="17" name="Immagine 16">
              <a:extLst>
                <a:ext uri="{FF2B5EF4-FFF2-40B4-BE49-F238E27FC236}">
                  <a16:creationId xmlns:a16="http://schemas.microsoft.com/office/drawing/2014/main" id="{14CD8962-7C53-C60E-7F00-82CBD2E4AF15}"/>
                </a:ext>
              </a:extLst>
            </p:cNvPr>
            <p:cNvPicPr>
              <a:picLocks noChangeAspect="1"/>
            </p:cNvPicPr>
            <p:nvPr/>
          </p:nvPicPr>
          <p:blipFill>
            <a:blip r:embed="rId7"/>
            <a:stretch>
              <a:fillRect/>
            </a:stretch>
          </p:blipFill>
          <p:spPr>
            <a:xfrm>
              <a:off x="7753360" y="1452457"/>
              <a:ext cx="2076443" cy="2022250"/>
            </a:xfrm>
            <a:prstGeom prst="rect">
              <a:avLst/>
            </a:prstGeom>
          </p:spPr>
        </p:pic>
        <p:cxnSp>
          <p:nvCxnSpPr>
            <p:cNvPr id="33" name="Connettore 2 32">
              <a:extLst>
                <a:ext uri="{FF2B5EF4-FFF2-40B4-BE49-F238E27FC236}">
                  <a16:creationId xmlns:a16="http://schemas.microsoft.com/office/drawing/2014/main" id="{94CEB0E5-A0D9-A832-2291-F6482B39BC3C}"/>
                </a:ext>
              </a:extLst>
            </p:cNvPr>
            <p:cNvCxnSpPr>
              <a:cxnSpLocks/>
            </p:cNvCxnSpPr>
            <p:nvPr/>
          </p:nvCxnSpPr>
          <p:spPr>
            <a:xfrm flipV="1">
              <a:off x="8779499" y="3449804"/>
              <a:ext cx="61534" cy="1260929"/>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105C915F-1865-DD90-BC84-1896E473A31A}"/>
                </a:ext>
              </a:extLst>
            </p:cNvPr>
            <p:cNvSpPr txBox="1"/>
            <p:nvPr/>
          </p:nvSpPr>
          <p:spPr>
            <a:xfrm>
              <a:off x="8460805" y="1108846"/>
              <a:ext cx="1608838" cy="646331"/>
            </a:xfrm>
            <a:prstGeom prst="rect">
              <a:avLst/>
            </a:prstGeom>
            <a:noFill/>
          </p:spPr>
          <p:txBody>
            <a:bodyPr wrap="none" rtlCol="0">
              <a:spAutoFit/>
            </a:bodyPr>
            <a:lstStyle/>
            <a:p>
              <a:r>
                <a:rPr lang="en-US" dirty="0"/>
                <a:t>X-ray afterglow</a:t>
              </a:r>
            </a:p>
            <a:p>
              <a:pPr algn="ctr"/>
              <a:r>
                <a:rPr lang="en-US" dirty="0"/>
                <a:t>t</a:t>
              </a:r>
              <a:r>
                <a:rPr lang="en-US" baseline="-25000" dirty="0"/>
                <a:t>0</a:t>
              </a:r>
              <a:r>
                <a:rPr lang="en-US" dirty="0"/>
                <a:t>+9 days</a:t>
              </a:r>
            </a:p>
          </p:txBody>
        </p:sp>
      </p:grpSp>
      <p:grpSp>
        <p:nvGrpSpPr>
          <p:cNvPr id="45" name="Gruppo 44">
            <a:extLst>
              <a:ext uri="{FF2B5EF4-FFF2-40B4-BE49-F238E27FC236}">
                <a16:creationId xmlns:a16="http://schemas.microsoft.com/office/drawing/2014/main" id="{28246EA3-85FB-8A2B-4D79-EFAA5C04248E}"/>
              </a:ext>
            </a:extLst>
          </p:cNvPr>
          <p:cNvGrpSpPr/>
          <p:nvPr/>
        </p:nvGrpSpPr>
        <p:grpSpPr>
          <a:xfrm>
            <a:off x="9220596" y="1437423"/>
            <a:ext cx="2768781" cy="3554106"/>
            <a:chOff x="8970373" y="1650060"/>
            <a:chExt cx="2768781" cy="3554106"/>
          </a:xfrm>
        </p:grpSpPr>
        <p:pic>
          <p:nvPicPr>
            <p:cNvPr id="38" name="Immagine 37">
              <a:extLst>
                <a:ext uri="{FF2B5EF4-FFF2-40B4-BE49-F238E27FC236}">
                  <a16:creationId xmlns:a16="http://schemas.microsoft.com/office/drawing/2014/main" id="{05ACC456-1170-069E-D86C-8C0EEE522323}"/>
                </a:ext>
              </a:extLst>
            </p:cNvPr>
            <p:cNvPicPr>
              <a:picLocks noChangeAspect="1"/>
            </p:cNvPicPr>
            <p:nvPr/>
          </p:nvPicPr>
          <p:blipFill>
            <a:blip r:embed="rId8"/>
            <a:stretch>
              <a:fillRect/>
            </a:stretch>
          </p:blipFill>
          <p:spPr>
            <a:xfrm>
              <a:off x="10047872" y="2296391"/>
              <a:ext cx="1528810" cy="1139477"/>
            </a:xfrm>
            <a:prstGeom prst="rect">
              <a:avLst/>
            </a:prstGeom>
          </p:spPr>
        </p:pic>
        <p:sp>
          <p:nvSpPr>
            <p:cNvPr id="41" name="CasellaDiTesto 40">
              <a:extLst>
                <a:ext uri="{FF2B5EF4-FFF2-40B4-BE49-F238E27FC236}">
                  <a16:creationId xmlns:a16="http://schemas.microsoft.com/office/drawing/2014/main" id="{092AA309-D7D9-A9EE-2AE4-AB886838DAF4}"/>
                </a:ext>
              </a:extLst>
            </p:cNvPr>
            <p:cNvSpPr txBox="1"/>
            <p:nvPr/>
          </p:nvSpPr>
          <p:spPr>
            <a:xfrm>
              <a:off x="10038621" y="1650060"/>
              <a:ext cx="1700533" cy="646331"/>
            </a:xfrm>
            <a:prstGeom prst="rect">
              <a:avLst/>
            </a:prstGeom>
            <a:noFill/>
          </p:spPr>
          <p:txBody>
            <a:bodyPr wrap="square">
              <a:spAutoFit/>
            </a:bodyPr>
            <a:lstStyle/>
            <a:p>
              <a:pPr algn="ctr"/>
              <a:r>
                <a:rPr lang="en-US" dirty="0"/>
                <a:t>radio afterglow</a:t>
              </a:r>
            </a:p>
            <a:p>
              <a:pPr algn="ctr"/>
              <a:r>
                <a:rPr lang="en-US" dirty="0"/>
                <a:t>t</a:t>
              </a:r>
              <a:r>
                <a:rPr lang="en-US" baseline="-25000" dirty="0"/>
                <a:t>0</a:t>
              </a:r>
              <a:r>
                <a:rPr lang="en-US" dirty="0"/>
                <a:t>+16 days</a:t>
              </a:r>
            </a:p>
          </p:txBody>
        </p:sp>
        <p:cxnSp>
          <p:nvCxnSpPr>
            <p:cNvPr id="42" name="Connettore 2 41">
              <a:extLst>
                <a:ext uri="{FF2B5EF4-FFF2-40B4-BE49-F238E27FC236}">
                  <a16:creationId xmlns:a16="http://schemas.microsoft.com/office/drawing/2014/main" id="{92EC86D3-B6DF-0B8F-AB3A-7B6F5EF29A1D}"/>
                </a:ext>
              </a:extLst>
            </p:cNvPr>
            <p:cNvCxnSpPr>
              <a:cxnSpLocks/>
            </p:cNvCxnSpPr>
            <p:nvPr/>
          </p:nvCxnSpPr>
          <p:spPr>
            <a:xfrm flipV="1">
              <a:off x="8970373" y="3403506"/>
              <a:ext cx="1183821" cy="180066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0" name="Gruppo 49">
            <a:extLst>
              <a:ext uri="{FF2B5EF4-FFF2-40B4-BE49-F238E27FC236}">
                <a16:creationId xmlns:a16="http://schemas.microsoft.com/office/drawing/2014/main" id="{5B56CD9D-AA2D-B119-DC6D-ADD352391DB5}"/>
              </a:ext>
            </a:extLst>
          </p:cNvPr>
          <p:cNvGrpSpPr/>
          <p:nvPr/>
        </p:nvGrpSpPr>
        <p:grpSpPr>
          <a:xfrm>
            <a:off x="10032075" y="3348006"/>
            <a:ext cx="2167172" cy="2918571"/>
            <a:chOff x="9927612" y="3664488"/>
            <a:chExt cx="2167172" cy="2918571"/>
          </a:xfrm>
        </p:grpSpPr>
        <p:pic>
          <p:nvPicPr>
            <p:cNvPr id="47" name="Immagine 46">
              <a:extLst>
                <a:ext uri="{FF2B5EF4-FFF2-40B4-BE49-F238E27FC236}">
                  <a16:creationId xmlns:a16="http://schemas.microsoft.com/office/drawing/2014/main" id="{3F2A11E5-473D-9461-BB25-B4D1716C27DB}"/>
                </a:ext>
              </a:extLst>
            </p:cNvPr>
            <p:cNvPicPr>
              <a:picLocks noChangeAspect="1"/>
            </p:cNvPicPr>
            <p:nvPr/>
          </p:nvPicPr>
          <p:blipFill>
            <a:blip r:embed="rId9"/>
            <a:stretch>
              <a:fillRect/>
            </a:stretch>
          </p:blipFill>
          <p:spPr>
            <a:xfrm>
              <a:off x="9927612" y="4063919"/>
              <a:ext cx="2167172" cy="2519140"/>
            </a:xfrm>
            <a:prstGeom prst="rect">
              <a:avLst/>
            </a:prstGeom>
          </p:spPr>
        </p:pic>
        <p:sp>
          <p:nvSpPr>
            <p:cNvPr id="49" name="CasellaDiTesto 48">
              <a:extLst>
                <a:ext uri="{FF2B5EF4-FFF2-40B4-BE49-F238E27FC236}">
                  <a16:creationId xmlns:a16="http://schemas.microsoft.com/office/drawing/2014/main" id="{222BFF12-03CC-966E-EA07-17488F9A61DA}"/>
                </a:ext>
              </a:extLst>
            </p:cNvPr>
            <p:cNvSpPr txBox="1"/>
            <p:nvPr/>
          </p:nvSpPr>
          <p:spPr>
            <a:xfrm>
              <a:off x="10233204" y="3664488"/>
              <a:ext cx="1700533" cy="369332"/>
            </a:xfrm>
            <a:prstGeom prst="rect">
              <a:avLst/>
            </a:prstGeom>
            <a:noFill/>
          </p:spPr>
          <p:txBody>
            <a:bodyPr wrap="square">
              <a:spAutoFit/>
            </a:bodyPr>
            <a:lstStyle/>
            <a:p>
              <a:r>
                <a:rPr lang="en-US" dirty="0"/>
                <a:t>No neutrinos</a:t>
              </a:r>
            </a:p>
          </p:txBody>
        </p:sp>
      </p:grpSp>
      <p:sp>
        <p:nvSpPr>
          <p:cNvPr id="4" name="CasellaDiTesto 3">
            <a:extLst>
              <a:ext uri="{FF2B5EF4-FFF2-40B4-BE49-F238E27FC236}">
                <a16:creationId xmlns:a16="http://schemas.microsoft.com/office/drawing/2014/main" id="{E26C4CEF-C785-DC35-2B98-7465DE12FBD3}"/>
              </a:ext>
            </a:extLst>
          </p:cNvPr>
          <p:cNvSpPr txBox="1"/>
          <p:nvPr/>
        </p:nvSpPr>
        <p:spPr>
          <a:xfrm>
            <a:off x="230813" y="908115"/>
            <a:ext cx="4115046" cy="646331"/>
          </a:xfrm>
          <a:prstGeom prst="rect">
            <a:avLst/>
          </a:prstGeom>
          <a:noFill/>
          <a:ln>
            <a:solidFill>
              <a:srgbClr val="FF0000"/>
            </a:solidFill>
          </a:ln>
        </p:spPr>
        <p:txBody>
          <a:bodyPr wrap="square">
            <a:spAutoFit/>
          </a:bodyPr>
          <a:lstStyle/>
          <a:p>
            <a:pPr algn="l"/>
            <a:r>
              <a:rPr lang="en-US" sz="1800" b="1" i="1" u="none" strike="noStrike" baseline="0" dirty="0">
                <a:solidFill>
                  <a:srgbClr val="FF0000"/>
                </a:solidFill>
                <a:latin typeface="Arial-ItalicMT"/>
              </a:rPr>
              <a:t>Fast</a:t>
            </a:r>
            <a:r>
              <a:rPr lang="en-US" sz="1800" b="0" i="1" u="none" strike="noStrike" baseline="0" dirty="0">
                <a:solidFill>
                  <a:srgbClr val="FF0000"/>
                </a:solidFill>
                <a:latin typeface="Arial-ItalicMT"/>
              </a:rPr>
              <a:t>: Real-time search for candidates</a:t>
            </a:r>
          </a:p>
          <a:p>
            <a:pPr algn="l"/>
            <a:r>
              <a:rPr lang="en-US" sz="1800" b="0" i="0" u="none" strike="noStrike" baseline="0" dirty="0">
                <a:solidFill>
                  <a:srgbClr val="FF0000"/>
                </a:solidFill>
                <a:latin typeface="ArialMT"/>
              </a:rPr>
              <a:t>• </a:t>
            </a:r>
            <a:r>
              <a:rPr lang="en-US" sz="1800" b="0" i="1" u="none" strike="noStrike" baseline="0" dirty="0">
                <a:solidFill>
                  <a:srgbClr val="FF0000"/>
                </a:solidFill>
                <a:latin typeface="Arial-ItalicMT"/>
              </a:rPr>
              <a:t>Brokers to send rapid alerts!</a:t>
            </a:r>
            <a:endParaRPr lang="en-US" dirty="0"/>
          </a:p>
        </p:txBody>
      </p:sp>
      <p:sp>
        <p:nvSpPr>
          <p:cNvPr id="6" name="CasellaDiTesto 5">
            <a:extLst>
              <a:ext uri="{FF2B5EF4-FFF2-40B4-BE49-F238E27FC236}">
                <a16:creationId xmlns:a16="http://schemas.microsoft.com/office/drawing/2014/main" id="{E71E91D0-6E93-FB5C-000C-DCBDBA6BEE0D}"/>
              </a:ext>
            </a:extLst>
          </p:cNvPr>
          <p:cNvSpPr txBox="1"/>
          <p:nvPr/>
        </p:nvSpPr>
        <p:spPr>
          <a:xfrm>
            <a:off x="4682143" y="1000237"/>
            <a:ext cx="3046541" cy="1200329"/>
          </a:xfrm>
          <a:prstGeom prst="rect">
            <a:avLst/>
          </a:prstGeom>
          <a:noFill/>
          <a:ln>
            <a:solidFill>
              <a:srgbClr val="0606BA"/>
            </a:solidFill>
          </a:ln>
        </p:spPr>
        <p:txBody>
          <a:bodyPr wrap="square">
            <a:spAutoFit/>
          </a:bodyPr>
          <a:lstStyle/>
          <a:p>
            <a:pPr algn="l"/>
            <a:r>
              <a:rPr lang="en-US" sz="1800" b="1" i="1" u="none" strike="noStrike" baseline="0" dirty="0">
                <a:solidFill>
                  <a:srgbClr val="0000FF"/>
                </a:solidFill>
                <a:latin typeface="Arial-ItalicMT"/>
              </a:rPr>
              <a:t>Sky-localization</a:t>
            </a:r>
            <a:r>
              <a:rPr lang="en-US" sz="1800" b="0" i="1" u="none" strike="noStrike" baseline="0" dirty="0">
                <a:solidFill>
                  <a:srgbClr val="0000FF"/>
                </a:solidFill>
                <a:latin typeface="Arial-ItalicMT"/>
              </a:rPr>
              <a:t>: rapid,</a:t>
            </a:r>
            <a:r>
              <a:rPr lang="en-US" sz="1800" b="0" i="1" u="none" strike="noStrike" dirty="0">
                <a:solidFill>
                  <a:srgbClr val="0000FF"/>
                </a:solidFill>
                <a:latin typeface="Arial-ItalicMT"/>
              </a:rPr>
              <a:t> </a:t>
            </a:r>
            <a:r>
              <a:rPr lang="en-US" sz="1800" b="0" i="1" u="none" strike="noStrike" baseline="0" dirty="0">
                <a:solidFill>
                  <a:srgbClr val="0000FF"/>
                </a:solidFill>
                <a:latin typeface="Arial-ItalicMT"/>
              </a:rPr>
              <a:t>to localize the signal</a:t>
            </a:r>
          </a:p>
          <a:p>
            <a:pPr algn="l"/>
            <a:r>
              <a:rPr lang="en-US" sz="1800" b="0" i="0" u="none" strike="noStrike" baseline="0" dirty="0">
                <a:solidFill>
                  <a:srgbClr val="0000FF"/>
                </a:solidFill>
                <a:latin typeface="ArialMT"/>
              </a:rPr>
              <a:t>• </a:t>
            </a:r>
            <a:r>
              <a:rPr lang="en-US" sz="1800" b="0" i="1" u="none" strike="noStrike" baseline="0" dirty="0">
                <a:solidFill>
                  <a:srgbClr val="0000FF"/>
                </a:solidFill>
                <a:latin typeface="Arial-ItalicMT"/>
              </a:rPr>
              <a:t>Resources to characterize the transients</a:t>
            </a:r>
            <a:endParaRPr lang="en-US" dirty="0"/>
          </a:p>
        </p:txBody>
      </p:sp>
      <p:sp>
        <p:nvSpPr>
          <p:cNvPr id="11" name="CasellaDiTesto 10">
            <a:extLst>
              <a:ext uri="{FF2B5EF4-FFF2-40B4-BE49-F238E27FC236}">
                <a16:creationId xmlns:a16="http://schemas.microsoft.com/office/drawing/2014/main" id="{0425C405-00C2-CD1C-4D02-DDFEED5A10D5}"/>
              </a:ext>
            </a:extLst>
          </p:cNvPr>
          <p:cNvSpPr txBox="1"/>
          <p:nvPr/>
        </p:nvSpPr>
        <p:spPr>
          <a:xfrm>
            <a:off x="7727234" y="5092729"/>
            <a:ext cx="2138331" cy="646331"/>
          </a:xfrm>
          <a:prstGeom prst="rect">
            <a:avLst/>
          </a:prstGeom>
          <a:noFill/>
          <a:ln>
            <a:solidFill>
              <a:srgbClr val="00B050"/>
            </a:solidFill>
          </a:ln>
        </p:spPr>
        <p:txBody>
          <a:bodyPr wrap="square">
            <a:spAutoFit/>
          </a:bodyPr>
          <a:lstStyle/>
          <a:p>
            <a:pPr algn="l"/>
            <a:r>
              <a:rPr lang="en-US" sz="1800" b="1" i="1" u="none" strike="noStrike" baseline="0" dirty="0">
                <a:solidFill>
                  <a:srgbClr val="00B050"/>
                </a:solidFill>
                <a:latin typeface="Arial-ItalicMT"/>
              </a:rPr>
              <a:t>Multi-wavelength</a:t>
            </a:r>
          </a:p>
          <a:p>
            <a:pPr algn="l"/>
            <a:r>
              <a:rPr lang="en-US" sz="1800" b="1" i="1" u="none" strike="noStrike" baseline="0" dirty="0">
                <a:solidFill>
                  <a:srgbClr val="00B050"/>
                </a:solidFill>
                <a:latin typeface="Arial-ItalicMT"/>
              </a:rPr>
              <a:t>coverage!</a:t>
            </a:r>
            <a:endParaRPr lang="en-US" b="1" dirty="0">
              <a:solidFill>
                <a:srgbClr val="00B050"/>
              </a:solidFill>
            </a:endParaRPr>
          </a:p>
        </p:txBody>
      </p:sp>
      <p:sp>
        <p:nvSpPr>
          <p:cNvPr id="3" name="Segnaposto piè di pagina 2">
            <a:extLst>
              <a:ext uri="{FF2B5EF4-FFF2-40B4-BE49-F238E27FC236}">
                <a16:creationId xmlns:a16="http://schemas.microsoft.com/office/drawing/2014/main" id="{26F1B277-C2E4-3EDB-DF1D-9FE271AFBFD7}"/>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767BAC66-8D38-0ABE-9F39-662AA3252B99}"/>
              </a:ext>
            </a:extLst>
          </p:cNvPr>
          <p:cNvSpPr>
            <a:spLocks noGrp="1"/>
          </p:cNvSpPr>
          <p:nvPr>
            <p:ph type="sldNum" sz="quarter" idx="12"/>
          </p:nvPr>
        </p:nvSpPr>
        <p:spPr/>
        <p:txBody>
          <a:bodyPr/>
          <a:lstStyle/>
          <a:p>
            <a:fld id="{EF856C54-971D-4A64-8725-72F12A462872}" type="slidenum">
              <a:rPr lang="it-IT" smtClean="0"/>
              <a:t>13</a:t>
            </a:fld>
            <a:endParaRPr lang="it-IT"/>
          </a:p>
        </p:txBody>
      </p:sp>
    </p:spTree>
    <p:extLst>
      <p:ext uri="{BB962C8B-B14F-4D97-AF65-F5344CB8AC3E}">
        <p14:creationId xmlns:p14="http://schemas.microsoft.com/office/powerpoint/2010/main" val="382973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2">
            <a:extLst>
              <a:ext uri="{FF2B5EF4-FFF2-40B4-BE49-F238E27FC236}">
                <a16:creationId xmlns:a16="http://schemas.microsoft.com/office/drawing/2014/main" id="{DB7AFF03-F06B-1727-044A-3FAE0C90D8B4}"/>
              </a:ext>
            </a:extLst>
          </p:cNvPr>
          <p:cNvSpPr txBox="1">
            <a:spLocks/>
          </p:cNvSpPr>
          <p:nvPr/>
        </p:nvSpPr>
        <p:spPr>
          <a:xfrm>
            <a:off x="2091499" y="5488493"/>
            <a:ext cx="41148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M. Spurio - Astroparticle Physics - 13</a:t>
            </a:r>
            <a:endParaRPr lang="it-IT"/>
          </a:p>
        </p:txBody>
      </p:sp>
      <p:pic>
        <p:nvPicPr>
          <p:cNvPr id="8" name="Immagine 7">
            <a:extLst>
              <a:ext uri="{FF2B5EF4-FFF2-40B4-BE49-F238E27FC236}">
                <a16:creationId xmlns:a16="http://schemas.microsoft.com/office/drawing/2014/main" id="{A51A20FD-A263-75B0-0E38-BF6F0BB283AC}"/>
              </a:ext>
            </a:extLst>
          </p:cNvPr>
          <p:cNvPicPr>
            <a:picLocks noChangeAspect="1"/>
          </p:cNvPicPr>
          <p:nvPr/>
        </p:nvPicPr>
        <p:blipFill>
          <a:blip r:embed="rId2"/>
          <a:stretch>
            <a:fillRect/>
          </a:stretch>
        </p:blipFill>
        <p:spPr>
          <a:xfrm>
            <a:off x="32241" y="24488"/>
            <a:ext cx="6416192" cy="2911307"/>
          </a:xfrm>
          <a:prstGeom prst="rect">
            <a:avLst/>
          </a:prstGeom>
        </p:spPr>
      </p:pic>
      <p:pic>
        <p:nvPicPr>
          <p:cNvPr id="19" name="Immagine 18">
            <a:extLst>
              <a:ext uri="{FF2B5EF4-FFF2-40B4-BE49-F238E27FC236}">
                <a16:creationId xmlns:a16="http://schemas.microsoft.com/office/drawing/2014/main" id="{C9832179-4762-FDC7-8344-62E6BC08E668}"/>
              </a:ext>
            </a:extLst>
          </p:cNvPr>
          <p:cNvPicPr>
            <a:picLocks noChangeAspect="1"/>
          </p:cNvPicPr>
          <p:nvPr/>
        </p:nvPicPr>
        <p:blipFill>
          <a:blip r:embed="rId3"/>
          <a:stretch>
            <a:fillRect/>
          </a:stretch>
        </p:blipFill>
        <p:spPr>
          <a:xfrm>
            <a:off x="143956" y="3485037"/>
            <a:ext cx="6276476" cy="2989379"/>
          </a:xfrm>
          <a:prstGeom prst="rect">
            <a:avLst/>
          </a:prstGeom>
        </p:spPr>
      </p:pic>
      <p:sp>
        <p:nvSpPr>
          <p:cNvPr id="2" name="Titolo 1"/>
          <p:cNvSpPr>
            <a:spLocks noGrp="1"/>
          </p:cNvSpPr>
          <p:nvPr>
            <p:ph type="title"/>
          </p:nvPr>
        </p:nvSpPr>
        <p:spPr>
          <a:xfrm>
            <a:off x="2152650" y="295276"/>
            <a:ext cx="7886700" cy="780093"/>
          </a:xfrm>
        </p:spPr>
        <p:txBody>
          <a:bodyPr/>
          <a:lstStyle/>
          <a:p>
            <a:endParaRPr lang="it-IT"/>
          </a:p>
        </p:txBody>
      </p:sp>
      <p:sp>
        <p:nvSpPr>
          <p:cNvPr id="3" name="Segnaposto piè di pagina 2"/>
          <p:cNvSpPr>
            <a:spLocks noGrp="1"/>
          </p:cNvSpPr>
          <p:nvPr>
            <p:ph type="ftr" sz="quarter" idx="11"/>
          </p:nvPr>
        </p:nvSpPr>
        <p:spPr/>
        <p:txBody>
          <a:bodyPr/>
          <a:lstStyle/>
          <a:p>
            <a:r>
              <a:rPr lang="fr-FR"/>
              <a:t>M. Spurio: Multimessenger astrophysics - TeVPA 25</a:t>
            </a:r>
            <a:endParaRPr lang="it-IT"/>
          </a:p>
        </p:txBody>
      </p:sp>
      <p:sp>
        <p:nvSpPr>
          <p:cNvPr id="5" name="Segnaposto numero diapositiva 4"/>
          <p:cNvSpPr>
            <a:spLocks noGrp="1"/>
          </p:cNvSpPr>
          <p:nvPr>
            <p:ph type="sldNum" sz="quarter" idx="12"/>
          </p:nvPr>
        </p:nvSpPr>
        <p:spPr/>
        <p:txBody>
          <a:bodyPr/>
          <a:lstStyle/>
          <a:p>
            <a:fld id="{EF856C54-971D-4A64-8725-72F12A462872}" type="slidenum">
              <a:rPr lang="it-IT" smtClean="0"/>
              <a:t>14</a:t>
            </a:fld>
            <a:endParaRPr lang="it-IT"/>
          </a:p>
        </p:txBody>
      </p:sp>
      <p:pic>
        <p:nvPicPr>
          <p:cNvPr id="6" name="Immagine 5"/>
          <p:cNvPicPr>
            <a:picLocks noChangeAspect="1"/>
          </p:cNvPicPr>
          <p:nvPr/>
        </p:nvPicPr>
        <p:blipFill>
          <a:blip r:embed="rId4"/>
          <a:srcRect l="1625" r="1378"/>
          <a:stretch>
            <a:fillRect/>
          </a:stretch>
        </p:blipFill>
        <p:spPr>
          <a:xfrm>
            <a:off x="6348870" y="34933"/>
            <a:ext cx="5763569" cy="6858000"/>
          </a:xfrm>
          <a:prstGeom prst="rect">
            <a:avLst/>
          </a:prstGeom>
        </p:spPr>
      </p:pic>
      <p:pic>
        <p:nvPicPr>
          <p:cNvPr id="9" name="Segnaposto contenuto 6"/>
          <p:cNvPicPr>
            <a:picLocks noChangeAspect="1"/>
          </p:cNvPicPr>
          <p:nvPr/>
        </p:nvPicPr>
        <p:blipFill>
          <a:blip r:embed="rId5"/>
          <a:stretch>
            <a:fillRect/>
          </a:stretch>
        </p:blipFill>
        <p:spPr>
          <a:xfrm>
            <a:off x="79561" y="95291"/>
            <a:ext cx="2413909" cy="3038475"/>
          </a:xfrm>
          <a:prstGeom prst="rect">
            <a:avLst/>
          </a:prstGeom>
        </p:spPr>
      </p:pic>
      <p:pic>
        <p:nvPicPr>
          <p:cNvPr id="10" name="Immagine 9"/>
          <p:cNvPicPr>
            <a:picLocks noChangeAspect="1"/>
          </p:cNvPicPr>
          <p:nvPr/>
        </p:nvPicPr>
        <p:blipFill>
          <a:blip r:embed="rId6"/>
          <a:stretch>
            <a:fillRect/>
          </a:stretch>
        </p:blipFill>
        <p:spPr>
          <a:xfrm>
            <a:off x="2470156" y="95292"/>
            <a:ext cx="2346026" cy="3038474"/>
          </a:xfrm>
          <a:prstGeom prst="rect">
            <a:avLst/>
          </a:prstGeom>
        </p:spPr>
      </p:pic>
      <p:pic>
        <p:nvPicPr>
          <p:cNvPr id="11" name="Immagine 10"/>
          <p:cNvPicPr>
            <a:picLocks noChangeAspect="1"/>
          </p:cNvPicPr>
          <p:nvPr/>
        </p:nvPicPr>
        <p:blipFill>
          <a:blip r:embed="rId7"/>
          <a:stretch>
            <a:fillRect/>
          </a:stretch>
        </p:blipFill>
        <p:spPr>
          <a:xfrm>
            <a:off x="4808449" y="72965"/>
            <a:ext cx="2375020" cy="3038472"/>
          </a:xfrm>
          <a:prstGeom prst="rect">
            <a:avLst/>
          </a:prstGeom>
        </p:spPr>
      </p:pic>
      <p:pic>
        <p:nvPicPr>
          <p:cNvPr id="12" name="Immagine 11"/>
          <p:cNvPicPr>
            <a:picLocks noChangeAspect="1"/>
          </p:cNvPicPr>
          <p:nvPr/>
        </p:nvPicPr>
        <p:blipFill>
          <a:blip r:embed="rId8"/>
          <a:stretch>
            <a:fillRect/>
          </a:stretch>
        </p:blipFill>
        <p:spPr>
          <a:xfrm>
            <a:off x="7183469" y="24488"/>
            <a:ext cx="2445556" cy="3038460"/>
          </a:xfrm>
          <a:prstGeom prst="rect">
            <a:avLst/>
          </a:prstGeom>
        </p:spPr>
      </p:pic>
      <p:pic>
        <p:nvPicPr>
          <p:cNvPr id="13" name="Immagine 12"/>
          <p:cNvPicPr>
            <a:picLocks noChangeAspect="1"/>
          </p:cNvPicPr>
          <p:nvPr/>
        </p:nvPicPr>
        <p:blipFill>
          <a:blip r:embed="rId9"/>
          <a:stretch>
            <a:fillRect/>
          </a:stretch>
        </p:blipFill>
        <p:spPr>
          <a:xfrm>
            <a:off x="9605418" y="24488"/>
            <a:ext cx="2359426" cy="3038460"/>
          </a:xfrm>
          <a:prstGeom prst="rect">
            <a:avLst/>
          </a:prstGeom>
        </p:spPr>
      </p:pic>
      <p:pic>
        <p:nvPicPr>
          <p:cNvPr id="14" name="Immagine 13"/>
          <p:cNvPicPr>
            <a:picLocks noChangeAspect="1"/>
          </p:cNvPicPr>
          <p:nvPr/>
        </p:nvPicPr>
        <p:blipFill>
          <a:blip r:embed="rId10"/>
          <a:stretch>
            <a:fillRect/>
          </a:stretch>
        </p:blipFill>
        <p:spPr>
          <a:xfrm>
            <a:off x="-10686" y="3363466"/>
            <a:ext cx="2397610" cy="3038468"/>
          </a:xfrm>
          <a:prstGeom prst="rect">
            <a:avLst/>
          </a:prstGeom>
        </p:spPr>
      </p:pic>
      <p:pic>
        <p:nvPicPr>
          <p:cNvPr id="15" name="Immagine 14"/>
          <p:cNvPicPr>
            <a:picLocks noChangeAspect="1"/>
          </p:cNvPicPr>
          <p:nvPr/>
        </p:nvPicPr>
        <p:blipFill>
          <a:blip r:embed="rId11"/>
          <a:stretch>
            <a:fillRect/>
          </a:stretch>
        </p:blipFill>
        <p:spPr>
          <a:xfrm>
            <a:off x="2356465" y="3397922"/>
            <a:ext cx="2352313" cy="3072588"/>
          </a:xfrm>
          <a:prstGeom prst="rect">
            <a:avLst/>
          </a:prstGeom>
        </p:spPr>
      </p:pic>
      <p:pic>
        <p:nvPicPr>
          <p:cNvPr id="16" name="Immagine 15"/>
          <p:cNvPicPr>
            <a:picLocks noChangeAspect="1"/>
          </p:cNvPicPr>
          <p:nvPr/>
        </p:nvPicPr>
        <p:blipFill>
          <a:blip r:embed="rId12"/>
          <a:stretch>
            <a:fillRect/>
          </a:stretch>
        </p:blipFill>
        <p:spPr>
          <a:xfrm>
            <a:off x="4708778" y="3476931"/>
            <a:ext cx="2405201" cy="3028035"/>
          </a:xfrm>
          <a:prstGeom prst="rect">
            <a:avLst/>
          </a:prstGeom>
        </p:spPr>
      </p:pic>
      <p:pic>
        <p:nvPicPr>
          <p:cNvPr id="17" name="Immagine 16"/>
          <p:cNvPicPr>
            <a:picLocks noChangeAspect="1"/>
          </p:cNvPicPr>
          <p:nvPr/>
        </p:nvPicPr>
        <p:blipFill>
          <a:blip r:embed="rId13"/>
          <a:stretch>
            <a:fillRect/>
          </a:stretch>
        </p:blipFill>
        <p:spPr>
          <a:xfrm>
            <a:off x="7067268" y="3309507"/>
            <a:ext cx="2538150" cy="3105150"/>
          </a:xfrm>
          <a:prstGeom prst="rect">
            <a:avLst/>
          </a:prstGeom>
        </p:spPr>
      </p:pic>
      <p:pic>
        <p:nvPicPr>
          <p:cNvPr id="18" name="Immagine 17"/>
          <p:cNvPicPr>
            <a:picLocks noChangeAspect="1"/>
          </p:cNvPicPr>
          <p:nvPr/>
        </p:nvPicPr>
        <p:blipFill>
          <a:blip r:embed="rId14"/>
          <a:stretch>
            <a:fillRect/>
          </a:stretch>
        </p:blipFill>
        <p:spPr>
          <a:xfrm>
            <a:off x="9608855" y="3365371"/>
            <a:ext cx="2403433" cy="3057525"/>
          </a:xfrm>
          <a:prstGeom prst="rect">
            <a:avLst/>
          </a:prstGeom>
        </p:spPr>
      </p:pic>
      <p:sp>
        <p:nvSpPr>
          <p:cNvPr id="4" name="Rettangolo 3"/>
          <p:cNvSpPr/>
          <p:nvPr/>
        </p:nvSpPr>
        <p:spPr>
          <a:xfrm>
            <a:off x="6096000" y="2443728"/>
            <a:ext cx="4979925" cy="1846659"/>
          </a:xfrm>
          <a:prstGeom prst="rect">
            <a:avLst/>
          </a:prstGeom>
        </p:spPr>
        <p:txBody>
          <a:bodyPr wrap="square">
            <a:spAutoFit/>
          </a:bodyPr>
          <a:lstStyle/>
          <a:p>
            <a:pPr marL="457200" indent="-457200">
              <a:buFont typeface="Arial" panose="020B0604020202020204" pitchFamily="34" charset="0"/>
              <a:buChar char="•"/>
            </a:pPr>
            <a:r>
              <a:rPr lang="it-IT" sz="3200" dirty="0">
                <a:solidFill>
                  <a:srgbClr val="C00000"/>
                </a:solidFill>
                <a:latin typeface="Calibri Light" panose="020F0302020204030204"/>
                <a:ea typeface="+mj-ea"/>
                <a:cs typeface="+mj-cs"/>
              </a:rPr>
              <a:t>More </a:t>
            </a:r>
            <a:r>
              <a:rPr lang="it-IT" sz="3200" dirty="0" err="1">
                <a:solidFill>
                  <a:srgbClr val="C00000"/>
                </a:solidFill>
                <a:latin typeface="Calibri Light" panose="020F0302020204030204"/>
                <a:ea typeface="+mj-ea"/>
                <a:cs typeface="+mj-cs"/>
              </a:rPr>
              <a:t>than</a:t>
            </a:r>
            <a:r>
              <a:rPr lang="it-IT" sz="3200" dirty="0">
                <a:solidFill>
                  <a:srgbClr val="C00000"/>
                </a:solidFill>
                <a:latin typeface="Calibri Light" panose="020F0302020204030204"/>
                <a:ea typeface="+mj-ea"/>
                <a:cs typeface="+mj-cs"/>
              </a:rPr>
              <a:t> 3500 </a:t>
            </a:r>
            <a:r>
              <a:rPr lang="it-IT" sz="3200" dirty="0" err="1">
                <a:solidFill>
                  <a:srgbClr val="C00000"/>
                </a:solidFill>
                <a:latin typeface="Calibri Light" panose="020F0302020204030204"/>
                <a:ea typeface="+mj-ea"/>
                <a:cs typeface="+mj-cs"/>
              </a:rPr>
              <a:t>authors</a:t>
            </a:r>
            <a:endParaRPr lang="it-IT" sz="3200" dirty="0">
              <a:solidFill>
                <a:srgbClr val="C00000"/>
              </a:solidFill>
              <a:latin typeface="Calibri Light" panose="020F0302020204030204"/>
              <a:ea typeface="+mj-ea"/>
              <a:cs typeface="+mj-cs"/>
            </a:endParaRPr>
          </a:p>
          <a:p>
            <a:pPr marL="457200" indent="-457200">
              <a:buFont typeface="Arial" panose="020B0604020202020204" pitchFamily="34" charset="0"/>
              <a:buChar char="•"/>
            </a:pPr>
            <a:r>
              <a:rPr lang="it-IT" sz="3200" dirty="0">
                <a:solidFill>
                  <a:srgbClr val="C00000"/>
                </a:solidFill>
                <a:latin typeface="Calibri Light" panose="020F0302020204030204"/>
                <a:ea typeface="+mj-ea"/>
                <a:cs typeface="+mj-cs"/>
              </a:rPr>
              <a:t>The 2° </a:t>
            </a:r>
            <a:r>
              <a:rPr lang="it-IT" sz="3200" dirty="0" err="1">
                <a:solidFill>
                  <a:srgbClr val="C00000"/>
                </a:solidFill>
                <a:latin typeface="Calibri Light" panose="020F0302020204030204"/>
                <a:ea typeface="+mj-ea"/>
                <a:cs typeface="+mj-cs"/>
              </a:rPr>
              <a:t>scientific</a:t>
            </a:r>
            <a:r>
              <a:rPr lang="it-IT" sz="3200" dirty="0">
                <a:solidFill>
                  <a:srgbClr val="C00000"/>
                </a:solidFill>
                <a:latin typeface="Calibri Light" panose="020F0302020204030204"/>
                <a:ea typeface="+mj-ea"/>
                <a:cs typeface="+mj-cs"/>
              </a:rPr>
              <a:t> </a:t>
            </a:r>
            <a:r>
              <a:rPr lang="it-IT" sz="3200" dirty="0" err="1">
                <a:solidFill>
                  <a:srgbClr val="C00000"/>
                </a:solidFill>
                <a:latin typeface="Calibri Light" panose="020F0302020204030204"/>
                <a:ea typeface="+mj-ea"/>
                <a:cs typeface="+mj-cs"/>
              </a:rPr>
              <a:t>paper</a:t>
            </a:r>
            <a:r>
              <a:rPr lang="it-IT" sz="3200" dirty="0">
                <a:solidFill>
                  <a:srgbClr val="C00000"/>
                </a:solidFill>
                <a:latin typeface="Calibri Light" panose="020F0302020204030204"/>
                <a:ea typeface="+mj-ea"/>
                <a:cs typeface="+mj-cs"/>
              </a:rPr>
              <a:t> for </a:t>
            </a:r>
            <a:r>
              <a:rPr lang="it-IT" sz="3200" dirty="0" err="1">
                <a:solidFill>
                  <a:srgbClr val="C00000"/>
                </a:solidFill>
                <a:latin typeface="Calibri Light" panose="020F0302020204030204"/>
                <a:ea typeface="+mj-ea"/>
                <a:cs typeface="+mj-cs"/>
              </a:rPr>
              <a:t>author</a:t>
            </a:r>
            <a:r>
              <a:rPr lang="it-IT" sz="3200" dirty="0">
                <a:solidFill>
                  <a:srgbClr val="C00000"/>
                </a:solidFill>
                <a:latin typeface="Calibri Light" panose="020F0302020204030204"/>
                <a:ea typeface="+mj-ea"/>
                <a:cs typeface="+mj-cs"/>
              </a:rPr>
              <a:t> </a:t>
            </a:r>
            <a:r>
              <a:rPr lang="it-IT" sz="3200" dirty="0" err="1">
                <a:solidFill>
                  <a:srgbClr val="C00000"/>
                </a:solidFill>
                <a:latin typeface="Calibri Light" panose="020F0302020204030204"/>
                <a:ea typeface="+mj-ea"/>
                <a:cs typeface="+mj-cs"/>
              </a:rPr>
              <a:t>number</a:t>
            </a:r>
            <a:r>
              <a:rPr lang="it-IT" sz="3200" dirty="0">
                <a:solidFill>
                  <a:srgbClr val="C00000"/>
                </a:solidFill>
                <a:latin typeface="Calibri Light" panose="020F0302020204030204"/>
                <a:ea typeface="+mj-ea"/>
                <a:cs typeface="+mj-cs"/>
              </a:rPr>
              <a:t> </a:t>
            </a:r>
          </a:p>
          <a:p>
            <a:endParaRPr lang="en-US" dirty="0"/>
          </a:p>
        </p:txBody>
      </p:sp>
    </p:spTree>
    <p:extLst>
      <p:ext uri="{BB962C8B-B14F-4D97-AF65-F5344CB8AC3E}">
        <p14:creationId xmlns:p14="http://schemas.microsoft.com/office/powerpoint/2010/main" val="29078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150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50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100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1500"/>
                                  </p:stCondLst>
                                  <p:childTnLst>
                                    <p:set>
                                      <p:cBhvr>
                                        <p:cTn id="23" dur="1" fill="hold">
                                          <p:stCondLst>
                                            <p:cond delay="9"/>
                                          </p:stCondLst>
                                        </p:cTn>
                                        <p:tgtEl>
                                          <p:spTgt spid="17"/>
                                        </p:tgtEl>
                                        <p:attrNameLst>
                                          <p:attrName>style.visibility</p:attrName>
                                        </p:attrNameLst>
                                      </p:cBhvr>
                                      <p:to>
                                        <p:strVal val="visible"/>
                                      </p:to>
                                    </p:set>
                                  </p:childTnLst>
                                </p:cTn>
                              </p:par>
                              <p:par>
                                <p:cTn id="24" presetID="1" presetClass="entr" presetSubtype="0" fill="hold" nodeType="withEffect">
                                  <p:stCondLst>
                                    <p:cond delay="2000"/>
                                  </p:stCondLst>
                                  <p:childTnLst>
                                    <p:set>
                                      <p:cBhvr>
                                        <p:cTn id="25" dur="1" fill="hold">
                                          <p:stCondLst>
                                            <p:cond delay="0"/>
                                          </p:stCondLst>
                                        </p:cTn>
                                        <p:tgtEl>
                                          <p:spTgt spid="18"/>
                                        </p:tgtEl>
                                        <p:attrNameLst>
                                          <p:attrName>style.visibility</p:attrName>
                                        </p:attrNameLst>
                                      </p:cBhvr>
                                      <p:to>
                                        <p:strVal val="visible"/>
                                      </p:to>
                                    </p:set>
                                  </p:childTnLst>
                                </p:cTn>
                              </p:par>
                            </p:childTnLst>
                          </p:cTn>
                        </p:par>
                        <p:par>
                          <p:cTn id="26" fill="hold">
                            <p:stCondLst>
                              <p:cond delay="4000"/>
                            </p:stCondLst>
                            <p:childTnLst>
                              <p:par>
                                <p:cTn id="27" presetID="1"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8748F-5C5B-6332-885D-E3AAD77113C0}"/>
              </a:ext>
            </a:extLst>
          </p:cNvPr>
          <p:cNvSpPr>
            <a:spLocks noGrp="1"/>
          </p:cNvSpPr>
          <p:nvPr>
            <p:ph type="title"/>
          </p:nvPr>
        </p:nvSpPr>
        <p:spPr/>
        <p:txBody>
          <a:bodyPr/>
          <a:lstStyle/>
          <a:p>
            <a:r>
              <a:rPr lang="en-US" dirty="0"/>
              <a:t>GCN and friends</a:t>
            </a:r>
          </a:p>
        </p:txBody>
      </p:sp>
      <p:sp>
        <p:nvSpPr>
          <p:cNvPr id="5" name="CasellaDiTesto 4">
            <a:extLst>
              <a:ext uri="{FF2B5EF4-FFF2-40B4-BE49-F238E27FC236}">
                <a16:creationId xmlns:a16="http://schemas.microsoft.com/office/drawing/2014/main" id="{9466829F-ACFE-168B-1333-3AD6D8C32267}"/>
              </a:ext>
            </a:extLst>
          </p:cNvPr>
          <p:cNvSpPr txBox="1"/>
          <p:nvPr/>
        </p:nvSpPr>
        <p:spPr>
          <a:xfrm>
            <a:off x="383459" y="726442"/>
            <a:ext cx="6096000" cy="369332"/>
          </a:xfrm>
          <a:prstGeom prst="rect">
            <a:avLst/>
          </a:prstGeom>
          <a:noFill/>
        </p:spPr>
        <p:txBody>
          <a:bodyPr wrap="square">
            <a:spAutoFit/>
          </a:bodyPr>
          <a:lstStyle/>
          <a:p>
            <a:r>
              <a:rPr lang="en-US" dirty="0">
                <a:hlinkClick r:id="rId2"/>
              </a:rPr>
              <a:t>https://nasa-gcn.github.io/gcn-presentation/</a:t>
            </a:r>
            <a:r>
              <a:rPr lang="en-US" dirty="0"/>
              <a:t> </a:t>
            </a:r>
          </a:p>
        </p:txBody>
      </p:sp>
      <p:pic>
        <p:nvPicPr>
          <p:cNvPr id="10" name="Elemento grafico 9">
            <a:extLst>
              <a:ext uri="{FF2B5EF4-FFF2-40B4-BE49-F238E27FC236}">
                <a16:creationId xmlns:a16="http://schemas.microsoft.com/office/drawing/2014/main" id="{5D90E18D-19A9-0945-A7D2-6D2698ACE0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393" y="3593813"/>
            <a:ext cx="5111900" cy="2820799"/>
          </a:xfrm>
          <a:prstGeom prst="rect">
            <a:avLst/>
          </a:prstGeom>
        </p:spPr>
      </p:pic>
      <p:pic>
        <p:nvPicPr>
          <p:cNvPr id="1026" name="Picture 2" descr="GCN Classic Logo">
            <a:extLst>
              <a:ext uri="{FF2B5EF4-FFF2-40B4-BE49-F238E27FC236}">
                <a16:creationId xmlns:a16="http://schemas.microsoft.com/office/drawing/2014/main" id="{9CB8A6F0-527C-1EB4-46B3-3A43FDBC7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662" y="1095774"/>
            <a:ext cx="3054405" cy="2333226"/>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666E5F5F-85D2-E1FE-357C-979F6477A546}"/>
              </a:ext>
            </a:extLst>
          </p:cNvPr>
          <p:cNvPicPr>
            <a:picLocks noChangeAspect="1"/>
          </p:cNvPicPr>
          <p:nvPr/>
        </p:nvPicPr>
        <p:blipFill>
          <a:blip r:embed="rId6"/>
          <a:stretch>
            <a:fillRect/>
          </a:stretch>
        </p:blipFill>
        <p:spPr>
          <a:xfrm>
            <a:off x="7513845" y="547471"/>
            <a:ext cx="4426132" cy="5928731"/>
          </a:xfrm>
          <a:prstGeom prst="rect">
            <a:avLst/>
          </a:prstGeom>
        </p:spPr>
      </p:pic>
      <p:sp>
        <p:nvSpPr>
          <p:cNvPr id="14" name="CasellaDiTesto 13">
            <a:extLst>
              <a:ext uri="{FF2B5EF4-FFF2-40B4-BE49-F238E27FC236}">
                <a16:creationId xmlns:a16="http://schemas.microsoft.com/office/drawing/2014/main" id="{3299F7E5-FF60-E0C7-1057-F9A78A5D36FF}"/>
              </a:ext>
            </a:extLst>
          </p:cNvPr>
          <p:cNvSpPr txBox="1"/>
          <p:nvPr/>
        </p:nvSpPr>
        <p:spPr>
          <a:xfrm>
            <a:off x="5025244" y="2338803"/>
            <a:ext cx="3048000" cy="369332"/>
          </a:xfrm>
          <a:prstGeom prst="rect">
            <a:avLst/>
          </a:prstGeom>
          <a:noFill/>
        </p:spPr>
        <p:txBody>
          <a:bodyPr wrap="square">
            <a:spAutoFit/>
          </a:bodyPr>
          <a:lstStyle/>
          <a:p>
            <a:r>
              <a:rPr lang="en-US" dirty="0">
                <a:hlinkClick r:id="rId7"/>
              </a:rPr>
              <a:t>https://astro-colibri.science/</a:t>
            </a:r>
            <a:r>
              <a:rPr lang="en-US" dirty="0"/>
              <a:t> </a:t>
            </a:r>
          </a:p>
        </p:txBody>
      </p:sp>
      <p:sp>
        <p:nvSpPr>
          <p:cNvPr id="3" name="Segnaposto piè di pagina 2">
            <a:extLst>
              <a:ext uri="{FF2B5EF4-FFF2-40B4-BE49-F238E27FC236}">
                <a16:creationId xmlns:a16="http://schemas.microsoft.com/office/drawing/2014/main" id="{92E0AF14-EF91-4392-D55C-871B534254C7}"/>
              </a:ext>
            </a:extLst>
          </p:cNvPr>
          <p:cNvSpPr>
            <a:spLocks noGrp="1"/>
          </p:cNvSpPr>
          <p:nvPr>
            <p:ph type="ftr" sz="quarter" idx="11"/>
          </p:nvPr>
        </p:nvSpPr>
        <p:spPr/>
        <p:txBody>
          <a:bodyPr/>
          <a:lstStyle/>
          <a:p>
            <a:r>
              <a:rPr lang="en-US"/>
              <a:t>M. Spurio: Multimessenger astrophysics - TeVPA 25</a:t>
            </a:r>
            <a:endParaRPr lang="it-IT"/>
          </a:p>
        </p:txBody>
      </p:sp>
      <p:sp>
        <p:nvSpPr>
          <p:cNvPr id="4" name="Segnaposto numero diapositiva 3">
            <a:extLst>
              <a:ext uri="{FF2B5EF4-FFF2-40B4-BE49-F238E27FC236}">
                <a16:creationId xmlns:a16="http://schemas.microsoft.com/office/drawing/2014/main" id="{18D58A43-5238-74FD-7D21-344AAF3E0558}"/>
              </a:ext>
            </a:extLst>
          </p:cNvPr>
          <p:cNvSpPr>
            <a:spLocks noGrp="1"/>
          </p:cNvSpPr>
          <p:nvPr>
            <p:ph type="sldNum" sz="quarter" idx="12"/>
          </p:nvPr>
        </p:nvSpPr>
        <p:spPr/>
        <p:txBody>
          <a:bodyPr/>
          <a:lstStyle/>
          <a:p>
            <a:fld id="{EF856C54-971D-4A64-8725-72F12A462872}" type="slidenum">
              <a:rPr lang="it-IT" smtClean="0"/>
              <a:t>15</a:t>
            </a:fld>
            <a:endParaRPr lang="it-IT"/>
          </a:p>
        </p:txBody>
      </p:sp>
    </p:spTree>
    <p:extLst>
      <p:ext uri="{BB962C8B-B14F-4D97-AF65-F5344CB8AC3E}">
        <p14:creationId xmlns:p14="http://schemas.microsoft.com/office/powerpoint/2010/main" val="903476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2B9E-EA03-B295-EEC0-BE63858966B2}"/>
            </a:ext>
          </a:extLst>
        </p:cNvPr>
        <p:cNvGrpSpPr/>
        <p:nvPr/>
      </p:nvGrpSpPr>
      <p:grpSpPr>
        <a:xfrm>
          <a:off x="0" y="0"/>
          <a:ext cx="0" cy="0"/>
          <a:chOff x="0" y="0"/>
          <a:chExt cx="0" cy="0"/>
        </a:xfrm>
      </p:grpSpPr>
      <p:cxnSp>
        <p:nvCxnSpPr>
          <p:cNvPr id="46" name="Connettore 2 45">
            <a:extLst>
              <a:ext uri="{FF2B5EF4-FFF2-40B4-BE49-F238E27FC236}">
                <a16:creationId xmlns:a16="http://schemas.microsoft.com/office/drawing/2014/main" id="{448A56F5-403F-F2F7-5912-C3E4806ADB31}"/>
              </a:ext>
            </a:extLst>
          </p:cNvPr>
          <p:cNvCxnSpPr>
            <a:cxnSpLocks/>
          </p:cNvCxnSpPr>
          <p:nvPr/>
        </p:nvCxnSpPr>
        <p:spPr>
          <a:xfrm>
            <a:off x="3088521" y="1929380"/>
            <a:ext cx="4529236" cy="2307711"/>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nettore 2 49">
            <a:extLst>
              <a:ext uri="{FF2B5EF4-FFF2-40B4-BE49-F238E27FC236}">
                <a16:creationId xmlns:a16="http://schemas.microsoft.com/office/drawing/2014/main" id="{D8320D86-10BD-E9D8-3070-D22398C40F51}"/>
              </a:ext>
            </a:extLst>
          </p:cNvPr>
          <p:cNvCxnSpPr>
            <a:cxnSpLocks/>
          </p:cNvCxnSpPr>
          <p:nvPr/>
        </p:nvCxnSpPr>
        <p:spPr>
          <a:xfrm flipV="1">
            <a:off x="2802477" y="1958177"/>
            <a:ext cx="4269996" cy="2620298"/>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85230A1A-29A3-C247-E242-4DBF74894519}"/>
              </a:ext>
            </a:extLst>
          </p:cNvPr>
          <p:cNvSpPr>
            <a:spLocks noGrp="1"/>
          </p:cNvSpPr>
          <p:nvPr>
            <p:ph type="title"/>
          </p:nvPr>
        </p:nvSpPr>
        <p:spPr/>
        <p:txBody>
          <a:bodyPr>
            <a:normAutofit/>
          </a:bodyPr>
          <a:lstStyle/>
          <a:p>
            <a:r>
              <a:rPr lang="en-US" sz="3600" dirty="0"/>
              <a:t>Connecting CR, gamma-rays and neutrinos</a:t>
            </a:r>
          </a:p>
        </p:txBody>
      </p:sp>
      <p:sp>
        <p:nvSpPr>
          <p:cNvPr id="4" name="Ovale 3">
            <a:extLst>
              <a:ext uri="{FF2B5EF4-FFF2-40B4-BE49-F238E27FC236}">
                <a16:creationId xmlns:a16="http://schemas.microsoft.com/office/drawing/2014/main" id="{C4008AEF-4A78-A9EC-09B9-E9334CC6CB43}"/>
              </a:ext>
            </a:extLst>
          </p:cNvPr>
          <p:cNvSpPr/>
          <p:nvPr/>
        </p:nvSpPr>
        <p:spPr>
          <a:xfrm>
            <a:off x="2256613" y="1096473"/>
            <a:ext cx="914400" cy="9144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t>CR</a:t>
            </a:r>
            <a:endParaRPr lang="it-IT" dirty="0"/>
          </a:p>
        </p:txBody>
      </p:sp>
      <p:pic>
        <p:nvPicPr>
          <p:cNvPr id="24" name="Picture 2" descr="Risultati immagini per neutrino">
            <a:extLst>
              <a:ext uri="{FF2B5EF4-FFF2-40B4-BE49-F238E27FC236}">
                <a16:creationId xmlns:a16="http://schemas.microsoft.com/office/drawing/2014/main" id="{7EF15561-1877-1250-1859-72F9BD3C71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3125" y="1149170"/>
            <a:ext cx="832946" cy="809007"/>
          </a:xfrm>
          <a:prstGeom prst="rect">
            <a:avLst/>
          </a:prstGeom>
          <a:noFill/>
          <a:extLst>
            <a:ext uri="{909E8E84-426E-40DD-AFC4-6F175D3DCCD1}">
              <a14:hiddenFill xmlns:a14="http://schemas.microsoft.com/office/drawing/2010/main">
                <a:solidFill>
                  <a:srgbClr val="FFFFFF"/>
                </a:solidFill>
              </a14:hiddenFill>
            </a:ext>
          </a:extLst>
        </p:spPr>
      </p:pic>
      <p:pic>
        <p:nvPicPr>
          <p:cNvPr id="29" name="Immagine 28">
            <a:extLst>
              <a:ext uri="{FF2B5EF4-FFF2-40B4-BE49-F238E27FC236}">
                <a16:creationId xmlns:a16="http://schemas.microsoft.com/office/drawing/2014/main" id="{89FC805A-1AD7-8666-0C2C-0A9AE23A187A}"/>
              </a:ext>
            </a:extLst>
          </p:cNvPr>
          <p:cNvPicPr>
            <a:picLocks noChangeAspect="1"/>
          </p:cNvPicPr>
          <p:nvPr/>
        </p:nvPicPr>
        <p:blipFill rotWithShape="1">
          <a:blip r:embed="rId3"/>
          <a:srcRect l="11691" r="7660" b="16008"/>
          <a:stretch/>
        </p:blipFill>
        <p:spPr>
          <a:xfrm>
            <a:off x="4303200" y="5002602"/>
            <a:ext cx="2105892" cy="1205814"/>
          </a:xfrm>
          <a:prstGeom prst="rect">
            <a:avLst/>
          </a:prstGeom>
        </p:spPr>
      </p:pic>
      <p:pic>
        <p:nvPicPr>
          <p:cNvPr id="31" name="Picture 2" descr="Risultati immagini per darth vader mask">
            <a:extLst>
              <a:ext uri="{FF2B5EF4-FFF2-40B4-BE49-F238E27FC236}">
                <a16:creationId xmlns:a16="http://schemas.microsoft.com/office/drawing/2014/main" id="{02EE34C6-10A4-3D66-E6B2-4A0B79D8BE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0388" y="2677714"/>
            <a:ext cx="1206286" cy="1206286"/>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uppo 39">
            <a:extLst>
              <a:ext uri="{FF2B5EF4-FFF2-40B4-BE49-F238E27FC236}">
                <a16:creationId xmlns:a16="http://schemas.microsoft.com/office/drawing/2014/main" id="{CCC778F1-B77F-760A-6391-3D1566C28DC7}"/>
              </a:ext>
            </a:extLst>
          </p:cNvPr>
          <p:cNvGrpSpPr/>
          <p:nvPr/>
        </p:nvGrpSpPr>
        <p:grpSpPr>
          <a:xfrm>
            <a:off x="7640245" y="3752339"/>
            <a:ext cx="979923" cy="928999"/>
            <a:chOff x="5932605" y="3274669"/>
            <a:chExt cx="1275093" cy="1050721"/>
          </a:xfrm>
        </p:grpSpPr>
        <p:pic>
          <p:nvPicPr>
            <p:cNvPr id="1026" name="Picture 2" descr="erageologica3">
              <a:extLst>
                <a:ext uri="{FF2B5EF4-FFF2-40B4-BE49-F238E27FC236}">
                  <a16:creationId xmlns:a16="http://schemas.microsoft.com/office/drawing/2014/main" id="{762C6CDC-9C8B-6F57-587C-1D750AC2F61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893" t="19480" b="22143"/>
            <a:stretch>
              <a:fillRect/>
            </a:stretch>
          </p:blipFill>
          <p:spPr bwMode="auto">
            <a:xfrm>
              <a:off x="5932605" y="3274669"/>
              <a:ext cx="1275093" cy="1050721"/>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55CAE6D0-C133-6B52-1E70-09A68612F689}"/>
                </a:ext>
              </a:extLst>
            </p:cNvPr>
            <p:cNvSpPr txBox="1"/>
            <p:nvPr/>
          </p:nvSpPr>
          <p:spPr>
            <a:xfrm>
              <a:off x="6199862" y="3463339"/>
              <a:ext cx="769690" cy="584775"/>
            </a:xfrm>
            <a:prstGeom prst="rect">
              <a:avLst/>
            </a:prstGeom>
            <a:noFill/>
          </p:spPr>
          <p:txBody>
            <a:bodyPr wrap="square">
              <a:spAutoFit/>
            </a:bodyPr>
            <a:lstStyle/>
            <a:p>
              <a:pPr algn="ctr"/>
              <a:r>
                <a:rPr lang="it-IT" sz="3200" b="1" dirty="0">
                  <a:solidFill>
                    <a:schemeClr val="accent6">
                      <a:lumMod val="50000"/>
                    </a:schemeClr>
                  </a:solidFill>
                  <a:sym typeface="Symbol" panose="05050102010706020507" pitchFamily="18" charset="2"/>
                </a:rPr>
                <a:t></a:t>
              </a:r>
              <a:endParaRPr lang="it-IT" sz="3200" b="1" dirty="0">
                <a:solidFill>
                  <a:schemeClr val="accent6">
                    <a:lumMod val="50000"/>
                  </a:schemeClr>
                </a:solidFill>
              </a:endParaRPr>
            </a:p>
          </p:txBody>
        </p:sp>
      </p:grpSp>
      <p:cxnSp>
        <p:nvCxnSpPr>
          <p:cNvPr id="42" name="Connettore 2 41">
            <a:extLst>
              <a:ext uri="{FF2B5EF4-FFF2-40B4-BE49-F238E27FC236}">
                <a16:creationId xmlns:a16="http://schemas.microsoft.com/office/drawing/2014/main" id="{FE0EA90F-1F90-5539-F22D-AAFC93A614CF}"/>
              </a:ext>
            </a:extLst>
          </p:cNvPr>
          <p:cNvCxnSpPr>
            <a:cxnSpLocks/>
          </p:cNvCxnSpPr>
          <p:nvPr/>
        </p:nvCxnSpPr>
        <p:spPr>
          <a:xfrm>
            <a:off x="3363960" y="1587995"/>
            <a:ext cx="3532344" cy="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B9457D00-E5E8-D5D7-F492-38D96EC99838}"/>
              </a:ext>
            </a:extLst>
          </p:cNvPr>
          <p:cNvSpPr txBox="1"/>
          <p:nvPr/>
        </p:nvSpPr>
        <p:spPr>
          <a:xfrm>
            <a:off x="4925174" y="3110116"/>
            <a:ext cx="636713" cy="461665"/>
          </a:xfrm>
          <a:prstGeom prst="rect">
            <a:avLst/>
          </a:prstGeom>
          <a:noFill/>
        </p:spPr>
        <p:txBody>
          <a:bodyPr wrap="none" rtlCol="0">
            <a:spAutoFit/>
          </a:bodyPr>
          <a:lstStyle/>
          <a:p>
            <a:r>
              <a:rPr lang="en-US" sz="2400" dirty="0">
                <a:solidFill>
                  <a:schemeClr val="bg1"/>
                </a:solidFill>
              </a:rPr>
              <a:t>DM</a:t>
            </a:r>
          </a:p>
        </p:txBody>
      </p:sp>
      <p:cxnSp>
        <p:nvCxnSpPr>
          <p:cNvPr id="54" name="Connettore 2 53">
            <a:extLst>
              <a:ext uri="{FF2B5EF4-FFF2-40B4-BE49-F238E27FC236}">
                <a16:creationId xmlns:a16="http://schemas.microsoft.com/office/drawing/2014/main" id="{737E2BA6-7AFC-9BC9-490C-BE08BB586FF8}"/>
              </a:ext>
            </a:extLst>
          </p:cNvPr>
          <p:cNvCxnSpPr>
            <a:cxnSpLocks/>
          </p:cNvCxnSpPr>
          <p:nvPr/>
        </p:nvCxnSpPr>
        <p:spPr>
          <a:xfrm>
            <a:off x="2802477" y="4661218"/>
            <a:ext cx="4734519" cy="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id="{520C11C4-6935-2796-9A66-8EC2A9F2B2E7}"/>
              </a:ext>
            </a:extLst>
          </p:cNvPr>
          <p:cNvCxnSpPr>
            <a:cxnSpLocks/>
          </p:cNvCxnSpPr>
          <p:nvPr/>
        </p:nvCxnSpPr>
        <p:spPr>
          <a:xfrm>
            <a:off x="2824593" y="4881930"/>
            <a:ext cx="1296164" cy="723579"/>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id="{2E8C86DA-C9C5-9286-5DBE-0C72A644D397}"/>
              </a:ext>
            </a:extLst>
          </p:cNvPr>
          <p:cNvSpPr txBox="1"/>
          <p:nvPr/>
        </p:nvSpPr>
        <p:spPr>
          <a:xfrm>
            <a:off x="4406455" y="5282397"/>
            <a:ext cx="1789721" cy="461665"/>
          </a:xfrm>
          <a:prstGeom prst="rect">
            <a:avLst/>
          </a:prstGeom>
          <a:noFill/>
        </p:spPr>
        <p:txBody>
          <a:bodyPr wrap="none" rtlCol="0">
            <a:spAutoFit/>
          </a:bodyPr>
          <a:lstStyle/>
          <a:p>
            <a:r>
              <a:rPr lang="en-US" sz="2400" dirty="0">
                <a:solidFill>
                  <a:srgbClr val="FF9966"/>
                </a:solidFill>
              </a:rPr>
              <a:t>EM radiation</a:t>
            </a:r>
          </a:p>
        </p:txBody>
      </p:sp>
      <p:cxnSp>
        <p:nvCxnSpPr>
          <p:cNvPr id="60" name="Connettore 2 59">
            <a:extLst>
              <a:ext uri="{FF2B5EF4-FFF2-40B4-BE49-F238E27FC236}">
                <a16:creationId xmlns:a16="http://schemas.microsoft.com/office/drawing/2014/main" id="{F17C62BB-206C-D7AA-2882-72C04DD4BFF9}"/>
              </a:ext>
            </a:extLst>
          </p:cNvPr>
          <p:cNvCxnSpPr>
            <a:cxnSpLocks/>
            <a:stCxn id="29" idx="3"/>
          </p:cNvCxnSpPr>
          <p:nvPr/>
        </p:nvCxnSpPr>
        <p:spPr>
          <a:xfrm flipV="1">
            <a:off x="6409092" y="4784334"/>
            <a:ext cx="1406979" cy="821175"/>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Connettore 2 62">
            <a:extLst>
              <a:ext uri="{FF2B5EF4-FFF2-40B4-BE49-F238E27FC236}">
                <a16:creationId xmlns:a16="http://schemas.microsoft.com/office/drawing/2014/main" id="{4D82D756-A7B1-8B82-9B97-7FAD1E3CB297}"/>
              </a:ext>
            </a:extLst>
          </p:cNvPr>
          <p:cNvCxnSpPr>
            <a:cxnSpLocks/>
          </p:cNvCxnSpPr>
          <p:nvPr/>
        </p:nvCxnSpPr>
        <p:spPr>
          <a:xfrm flipH="1">
            <a:off x="5817818" y="2099724"/>
            <a:ext cx="1460045" cy="2892849"/>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 name="Freccia bidirezionale verticale 1024">
            <a:extLst>
              <a:ext uri="{FF2B5EF4-FFF2-40B4-BE49-F238E27FC236}">
                <a16:creationId xmlns:a16="http://schemas.microsoft.com/office/drawing/2014/main" id="{B5E149AA-640C-398D-6BCC-C11A39094167}"/>
              </a:ext>
            </a:extLst>
          </p:cNvPr>
          <p:cNvSpPr/>
          <p:nvPr/>
        </p:nvSpPr>
        <p:spPr>
          <a:xfrm rot="16200000">
            <a:off x="4947276" y="-255436"/>
            <a:ext cx="231337" cy="3666719"/>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3" name="Freccia bidirezionale verticale 2">
            <a:extLst>
              <a:ext uri="{FF2B5EF4-FFF2-40B4-BE49-F238E27FC236}">
                <a16:creationId xmlns:a16="http://schemas.microsoft.com/office/drawing/2014/main" id="{C741C02A-5AAA-0C75-4EC4-ED9CB0616777}"/>
              </a:ext>
            </a:extLst>
          </p:cNvPr>
          <p:cNvSpPr/>
          <p:nvPr/>
        </p:nvSpPr>
        <p:spPr>
          <a:xfrm rot="17832295">
            <a:off x="5217814" y="582383"/>
            <a:ext cx="256186" cy="5044028"/>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2EF5B264-4212-26CF-BB4F-70A7E3D2F4FE}"/>
              </a:ext>
            </a:extLst>
          </p:cNvPr>
          <p:cNvPicPr>
            <a:picLocks noChangeAspect="1"/>
          </p:cNvPicPr>
          <p:nvPr/>
        </p:nvPicPr>
        <p:blipFill>
          <a:blip r:embed="rId7"/>
          <a:stretch>
            <a:fillRect/>
          </a:stretch>
        </p:blipFill>
        <p:spPr>
          <a:xfrm>
            <a:off x="1420617" y="3939405"/>
            <a:ext cx="1237014" cy="1286494"/>
          </a:xfrm>
          <a:prstGeom prst="rect">
            <a:avLst/>
          </a:prstGeom>
        </p:spPr>
      </p:pic>
      <p:sp>
        <p:nvSpPr>
          <p:cNvPr id="6" name="Rettangolo 5">
            <a:extLst>
              <a:ext uri="{FF2B5EF4-FFF2-40B4-BE49-F238E27FC236}">
                <a16:creationId xmlns:a16="http://schemas.microsoft.com/office/drawing/2014/main" id="{CAED4C1D-78C0-CBC5-1957-4EB505B69AF9}"/>
              </a:ext>
            </a:extLst>
          </p:cNvPr>
          <p:cNvSpPr/>
          <p:nvPr/>
        </p:nvSpPr>
        <p:spPr>
          <a:xfrm>
            <a:off x="1413584" y="4197920"/>
            <a:ext cx="1244047" cy="769441"/>
          </a:xfrm>
          <a:prstGeom prst="rect">
            <a:avLst/>
          </a:prstGeom>
          <a:noFill/>
        </p:spPr>
        <p:txBody>
          <a:bodyPr wrap="square" lIns="91440" tIns="45720" rIns="91440" bIns="45720">
            <a:spAutoFit/>
          </a:bodyPr>
          <a:lstStyle/>
          <a:p>
            <a:pPr algn="ctr"/>
            <a:r>
              <a:rPr lang="it-IT" sz="4400" b="0" i="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GW</a:t>
            </a:r>
          </a:p>
        </p:txBody>
      </p:sp>
      <p:pic>
        <p:nvPicPr>
          <p:cNvPr id="2050" name="Picture 2" descr="Victor Hess discovers cosmic rays | timeline.web.cern.ch">
            <a:extLst>
              <a:ext uri="{FF2B5EF4-FFF2-40B4-BE49-F238E27FC236}">
                <a16:creationId xmlns:a16="http://schemas.microsoft.com/office/drawing/2014/main" id="{67A96B1B-BE35-1DFA-8A9D-898C6B305C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93" y="888887"/>
            <a:ext cx="2119922" cy="269910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ttore 2 6">
            <a:extLst>
              <a:ext uri="{FF2B5EF4-FFF2-40B4-BE49-F238E27FC236}">
                <a16:creationId xmlns:a16="http://schemas.microsoft.com/office/drawing/2014/main" id="{CD1E5E75-3312-6E17-EE7E-97744D508E6E}"/>
              </a:ext>
            </a:extLst>
          </p:cNvPr>
          <p:cNvCxnSpPr>
            <a:cxnSpLocks/>
          </p:cNvCxnSpPr>
          <p:nvPr/>
        </p:nvCxnSpPr>
        <p:spPr>
          <a:xfrm>
            <a:off x="7536996" y="2175883"/>
            <a:ext cx="717800" cy="148590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3E0DDCA3-28D3-6827-39CA-7EECD83989CE}"/>
              </a:ext>
            </a:extLst>
          </p:cNvPr>
          <p:cNvPicPr>
            <a:picLocks noChangeAspect="1"/>
          </p:cNvPicPr>
          <p:nvPr/>
        </p:nvPicPr>
        <p:blipFill>
          <a:blip r:embed="rId9"/>
          <a:stretch>
            <a:fillRect/>
          </a:stretch>
        </p:blipFill>
        <p:spPr>
          <a:xfrm>
            <a:off x="8699937" y="1173619"/>
            <a:ext cx="3362198" cy="2229283"/>
          </a:xfrm>
          <a:prstGeom prst="rect">
            <a:avLst/>
          </a:prstGeom>
        </p:spPr>
      </p:pic>
      <p:pic>
        <p:nvPicPr>
          <p:cNvPr id="9" name="Picture 2" descr="Osservato un fotone gamma da record: 1.4 PeV – MEDIA INAF">
            <a:extLst>
              <a:ext uri="{FF2B5EF4-FFF2-40B4-BE49-F238E27FC236}">
                <a16:creationId xmlns:a16="http://schemas.microsoft.com/office/drawing/2014/main" id="{6F251AA5-46FD-A8DD-F1AB-B8A5F8BB655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13246" y="4556758"/>
            <a:ext cx="3356009" cy="1887755"/>
          </a:xfrm>
          <a:prstGeom prst="rect">
            <a:avLst/>
          </a:prstGeom>
          <a:noFill/>
          <a:extLst>
            <a:ext uri="{909E8E84-426E-40DD-AFC4-6F175D3DCCD1}">
              <a14:hiddenFill xmlns:a14="http://schemas.microsoft.com/office/drawing/2010/main">
                <a:solidFill>
                  <a:srgbClr val="FFFFFF"/>
                </a:solidFill>
              </a14:hiddenFill>
            </a:ext>
          </a:extLst>
        </p:spPr>
      </p:pic>
      <p:sp>
        <p:nvSpPr>
          <p:cNvPr id="10" name="Freccia bidirezionale verticale 9">
            <a:extLst>
              <a:ext uri="{FF2B5EF4-FFF2-40B4-BE49-F238E27FC236}">
                <a16:creationId xmlns:a16="http://schemas.microsoft.com/office/drawing/2014/main" id="{762D9029-A880-359D-0F9E-7FBF536F1511}"/>
              </a:ext>
            </a:extLst>
          </p:cNvPr>
          <p:cNvSpPr/>
          <p:nvPr/>
        </p:nvSpPr>
        <p:spPr>
          <a:xfrm rot="9241833">
            <a:off x="7742143" y="1983765"/>
            <a:ext cx="231337" cy="1742986"/>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11" name="Segnaposto piè di pagina 10">
            <a:extLst>
              <a:ext uri="{FF2B5EF4-FFF2-40B4-BE49-F238E27FC236}">
                <a16:creationId xmlns:a16="http://schemas.microsoft.com/office/drawing/2014/main" id="{12658688-8AEE-5E76-41EF-5D16368DB709}"/>
              </a:ext>
            </a:extLst>
          </p:cNvPr>
          <p:cNvSpPr>
            <a:spLocks noGrp="1"/>
          </p:cNvSpPr>
          <p:nvPr>
            <p:ph type="ftr" sz="quarter" idx="11"/>
          </p:nvPr>
        </p:nvSpPr>
        <p:spPr/>
        <p:txBody>
          <a:bodyPr/>
          <a:lstStyle/>
          <a:p>
            <a:r>
              <a:rPr lang="en-US"/>
              <a:t>M. Spurio: Multimessenger astrophysics - TeVPA 25</a:t>
            </a:r>
            <a:endParaRPr lang="it-IT"/>
          </a:p>
        </p:txBody>
      </p:sp>
      <p:sp>
        <p:nvSpPr>
          <p:cNvPr id="12" name="Segnaposto numero diapositiva 11">
            <a:extLst>
              <a:ext uri="{FF2B5EF4-FFF2-40B4-BE49-F238E27FC236}">
                <a16:creationId xmlns:a16="http://schemas.microsoft.com/office/drawing/2014/main" id="{0DC2315F-C293-D24C-2DF9-D003F1424DFA}"/>
              </a:ext>
            </a:extLst>
          </p:cNvPr>
          <p:cNvSpPr>
            <a:spLocks noGrp="1"/>
          </p:cNvSpPr>
          <p:nvPr>
            <p:ph type="sldNum" sz="quarter" idx="12"/>
          </p:nvPr>
        </p:nvSpPr>
        <p:spPr/>
        <p:txBody>
          <a:bodyPr/>
          <a:lstStyle/>
          <a:p>
            <a:fld id="{EF856C54-971D-4A64-8725-72F12A462872}" type="slidenum">
              <a:rPr lang="it-IT" smtClean="0"/>
              <a:t>16</a:t>
            </a:fld>
            <a:endParaRPr lang="it-IT"/>
          </a:p>
        </p:txBody>
      </p:sp>
    </p:spTree>
    <p:extLst>
      <p:ext uri="{BB962C8B-B14F-4D97-AF65-F5344CB8AC3E}">
        <p14:creationId xmlns:p14="http://schemas.microsoft.com/office/powerpoint/2010/main" val="323233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7" presetClass="emph" presetSubtype="0" fill="remove" grpId="1" nodeType="withEffect">
                                  <p:stCondLst>
                                    <p:cond delay="0"/>
                                  </p:stCondLst>
                                  <p:childTnLst>
                                    <p:animClr clrSpc="rgb" dir="cw">
                                      <p:cBhvr override="childStyle">
                                        <p:cTn id="9" dur="250" autoRev="1" fill="remove"/>
                                        <p:tgtEl>
                                          <p:spTgt spid="3"/>
                                        </p:tgtEl>
                                        <p:attrNameLst>
                                          <p:attrName>style.color</p:attrName>
                                        </p:attrNameLst>
                                      </p:cBhvr>
                                      <p:to>
                                        <a:schemeClr val="bg1"/>
                                      </p:to>
                                    </p:animClr>
                                    <p:animClr clrSpc="rgb" dir="cw">
                                      <p:cBhvr>
                                        <p:cTn id="10" dur="250" autoRev="1" fill="remove"/>
                                        <p:tgtEl>
                                          <p:spTgt spid="3"/>
                                        </p:tgtEl>
                                        <p:attrNameLst>
                                          <p:attrName>fillcolor</p:attrName>
                                        </p:attrNameLst>
                                      </p:cBhvr>
                                      <p:to>
                                        <a:schemeClr val="bg1"/>
                                      </p:to>
                                    </p:animClr>
                                    <p:set>
                                      <p:cBhvr>
                                        <p:cTn id="11" dur="250" autoRev="1" fill="remove"/>
                                        <p:tgtEl>
                                          <p:spTgt spid="3"/>
                                        </p:tgtEl>
                                        <p:attrNameLst>
                                          <p:attrName>fill.type</p:attrName>
                                        </p:attrNameLst>
                                      </p:cBhvr>
                                      <p:to>
                                        <p:strVal val="solid"/>
                                      </p:to>
                                    </p:set>
                                    <p:set>
                                      <p:cBhvr>
                                        <p:cTn id="12" dur="250" autoRev="1" fill="remove"/>
                                        <p:tgtEl>
                                          <p:spTgt spid="3"/>
                                        </p:tgtEl>
                                        <p:attrNameLst>
                                          <p:attrName>fill.on</p:attrName>
                                        </p:attrNameLst>
                                      </p:cBhvr>
                                      <p:to>
                                        <p:strVal val="true"/>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fade">
                                      <p:cBhvr>
                                        <p:cTn id="16" dur="500"/>
                                        <p:tgtEl>
                                          <p:spTgt spid="1025"/>
                                        </p:tgtEl>
                                      </p:cBhvr>
                                    </p:animEffect>
                                  </p:childTnLst>
                                </p:cTn>
                              </p:par>
                            </p:childTnLst>
                          </p:cTn>
                        </p:par>
                        <p:par>
                          <p:cTn id="17" fill="hold">
                            <p:stCondLst>
                              <p:cond delay="1000"/>
                            </p:stCondLst>
                            <p:childTnLst>
                              <p:par>
                                <p:cTn id="18" presetID="27" presetClass="emph" presetSubtype="0" fill="remove" grpId="1" nodeType="afterEffect">
                                  <p:stCondLst>
                                    <p:cond delay="0"/>
                                  </p:stCondLst>
                                  <p:childTnLst>
                                    <p:animClr clrSpc="rgb" dir="cw">
                                      <p:cBhvr override="childStyle">
                                        <p:cTn id="19" dur="250" autoRev="1" fill="remove"/>
                                        <p:tgtEl>
                                          <p:spTgt spid="1025"/>
                                        </p:tgtEl>
                                        <p:attrNameLst>
                                          <p:attrName>style.color</p:attrName>
                                        </p:attrNameLst>
                                      </p:cBhvr>
                                      <p:to>
                                        <a:schemeClr val="bg1"/>
                                      </p:to>
                                    </p:animClr>
                                    <p:animClr clrSpc="rgb" dir="cw">
                                      <p:cBhvr>
                                        <p:cTn id="20" dur="250" autoRev="1" fill="remove"/>
                                        <p:tgtEl>
                                          <p:spTgt spid="1025"/>
                                        </p:tgtEl>
                                        <p:attrNameLst>
                                          <p:attrName>fillcolor</p:attrName>
                                        </p:attrNameLst>
                                      </p:cBhvr>
                                      <p:to>
                                        <a:schemeClr val="bg1"/>
                                      </p:to>
                                    </p:animClr>
                                    <p:set>
                                      <p:cBhvr>
                                        <p:cTn id="21" dur="250" autoRev="1" fill="remove"/>
                                        <p:tgtEl>
                                          <p:spTgt spid="1025"/>
                                        </p:tgtEl>
                                        <p:attrNameLst>
                                          <p:attrName>fill.type</p:attrName>
                                        </p:attrNameLst>
                                      </p:cBhvr>
                                      <p:to>
                                        <p:strVal val="solid"/>
                                      </p:to>
                                    </p:set>
                                    <p:set>
                                      <p:cBhvr>
                                        <p:cTn id="22" dur="250" autoRev="1" fill="remove"/>
                                        <p:tgtEl>
                                          <p:spTgt spid="1025"/>
                                        </p:tgtEl>
                                        <p:attrNameLst>
                                          <p:attrName>fill.on</p:attrName>
                                        </p:attrNameLst>
                                      </p:cBhvr>
                                      <p:to>
                                        <p:strVal val="true"/>
                                      </p:to>
                                    </p:se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000"/>
                            </p:stCondLst>
                            <p:childTnLst>
                              <p:par>
                                <p:cTn id="28" presetID="27" presetClass="emph" presetSubtype="0" fill="remove" grpId="1" nodeType="afterEffect">
                                  <p:stCondLst>
                                    <p:cond delay="0"/>
                                  </p:stCondLst>
                                  <p:childTnLst>
                                    <p:animClr clrSpc="rgb" dir="cw">
                                      <p:cBhvr override="childStyle">
                                        <p:cTn id="29" dur="250" autoRev="1" fill="remove"/>
                                        <p:tgtEl>
                                          <p:spTgt spid="10"/>
                                        </p:tgtEl>
                                        <p:attrNameLst>
                                          <p:attrName>style.color</p:attrName>
                                        </p:attrNameLst>
                                      </p:cBhvr>
                                      <p:to>
                                        <a:schemeClr val="bg1"/>
                                      </p:to>
                                    </p:animClr>
                                    <p:animClr clrSpc="rgb" dir="cw">
                                      <p:cBhvr>
                                        <p:cTn id="30" dur="250" autoRev="1" fill="remove"/>
                                        <p:tgtEl>
                                          <p:spTgt spid="10"/>
                                        </p:tgtEl>
                                        <p:attrNameLst>
                                          <p:attrName>fillcolor</p:attrName>
                                        </p:attrNameLst>
                                      </p:cBhvr>
                                      <p:to>
                                        <a:schemeClr val="bg1"/>
                                      </p:to>
                                    </p:animClr>
                                    <p:set>
                                      <p:cBhvr>
                                        <p:cTn id="31" dur="250" autoRev="1" fill="remove"/>
                                        <p:tgtEl>
                                          <p:spTgt spid="10"/>
                                        </p:tgtEl>
                                        <p:attrNameLst>
                                          <p:attrName>fill.type</p:attrName>
                                        </p:attrNameLst>
                                      </p:cBhvr>
                                      <p:to>
                                        <p:strVal val="solid"/>
                                      </p:to>
                                    </p:set>
                                    <p:set>
                                      <p:cBhvr>
                                        <p:cTn id="32"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P spid="1025" grpId="1" animBg="1"/>
      <p:bldP spid="3" grpId="0" animBg="1"/>
      <p:bldP spid="3" grpId="1"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6B9E1D59-E98A-7719-5FCF-BFB4A1B10916}"/>
              </a:ext>
            </a:extLst>
          </p:cNvPr>
          <p:cNvPicPr>
            <a:picLocks/>
          </p:cNvPicPr>
          <p:nvPr/>
        </p:nvPicPr>
        <p:blipFill>
          <a:blip r:embed="rId2"/>
          <a:stretch>
            <a:fillRect/>
          </a:stretch>
        </p:blipFill>
        <p:spPr>
          <a:xfrm>
            <a:off x="5387799" y="821393"/>
            <a:ext cx="6768000" cy="4320000"/>
          </a:xfrm>
          <a:prstGeom prst="rect">
            <a:avLst/>
          </a:prstGeom>
        </p:spPr>
      </p:pic>
      <p:sp>
        <p:nvSpPr>
          <p:cNvPr id="2" name="Titolo 1">
            <a:extLst>
              <a:ext uri="{FF2B5EF4-FFF2-40B4-BE49-F238E27FC236}">
                <a16:creationId xmlns:a16="http://schemas.microsoft.com/office/drawing/2014/main" id="{B4E8E1A9-38CC-4C90-4741-25D96BC4F99A}"/>
              </a:ext>
            </a:extLst>
          </p:cNvPr>
          <p:cNvSpPr>
            <a:spLocks noGrp="1"/>
          </p:cNvSpPr>
          <p:nvPr>
            <p:ph type="title"/>
          </p:nvPr>
        </p:nvSpPr>
        <p:spPr/>
        <p:txBody>
          <a:bodyPr>
            <a:normAutofit/>
          </a:bodyPr>
          <a:lstStyle/>
          <a:p>
            <a:r>
              <a:rPr lang="en-US" sz="3600" dirty="0"/>
              <a:t>The longstanding CR problems </a:t>
            </a:r>
          </a:p>
        </p:txBody>
      </p:sp>
      <p:pic>
        <p:nvPicPr>
          <p:cNvPr id="22" name="Immagine 21">
            <a:extLst>
              <a:ext uri="{FF2B5EF4-FFF2-40B4-BE49-F238E27FC236}">
                <a16:creationId xmlns:a16="http://schemas.microsoft.com/office/drawing/2014/main" id="{EED899C5-46BA-DEC0-6DE0-752BF851CE74}"/>
              </a:ext>
            </a:extLst>
          </p:cNvPr>
          <p:cNvPicPr>
            <a:picLocks/>
          </p:cNvPicPr>
          <p:nvPr/>
        </p:nvPicPr>
        <p:blipFill>
          <a:blip r:embed="rId3"/>
          <a:srcRect l="4429"/>
          <a:stretch>
            <a:fillRect/>
          </a:stretch>
        </p:blipFill>
        <p:spPr>
          <a:xfrm>
            <a:off x="5775893" y="1722041"/>
            <a:ext cx="6399394" cy="4507200"/>
          </a:xfrm>
          <a:prstGeom prst="rect">
            <a:avLst/>
          </a:prstGeom>
        </p:spPr>
      </p:pic>
      <p:sp>
        <p:nvSpPr>
          <p:cNvPr id="23" name="CasellaDiTesto 22">
            <a:extLst>
              <a:ext uri="{FF2B5EF4-FFF2-40B4-BE49-F238E27FC236}">
                <a16:creationId xmlns:a16="http://schemas.microsoft.com/office/drawing/2014/main" id="{8BBAB080-5560-6408-A980-5D9F4868FC30}"/>
              </a:ext>
            </a:extLst>
          </p:cNvPr>
          <p:cNvSpPr txBox="1"/>
          <p:nvPr/>
        </p:nvSpPr>
        <p:spPr>
          <a:xfrm>
            <a:off x="8296162" y="821393"/>
            <a:ext cx="3446521" cy="338554"/>
          </a:xfrm>
          <a:prstGeom prst="rect">
            <a:avLst/>
          </a:prstGeom>
          <a:noFill/>
        </p:spPr>
        <p:txBody>
          <a:bodyPr wrap="none" rtlCol="0">
            <a:spAutoFit/>
          </a:bodyPr>
          <a:lstStyle/>
          <a:p>
            <a:r>
              <a:rPr lang="en-US" sz="1600" dirty="0"/>
              <a:t>Adapted from A. Neronov, NeuTel 2025</a:t>
            </a:r>
          </a:p>
        </p:txBody>
      </p:sp>
      <p:sp>
        <p:nvSpPr>
          <p:cNvPr id="25" name="CasellaDiTesto 24">
            <a:extLst>
              <a:ext uri="{FF2B5EF4-FFF2-40B4-BE49-F238E27FC236}">
                <a16:creationId xmlns:a16="http://schemas.microsoft.com/office/drawing/2014/main" id="{F52865A8-6FFA-2614-76F8-F3636B54436D}"/>
              </a:ext>
            </a:extLst>
          </p:cNvPr>
          <p:cNvSpPr txBox="1"/>
          <p:nvPr/>
        </p:nvSpPr>
        <p:spPr>
          <a:xfrm>
            <a:off x="369870" y="1090239"/>
            <a:ext cx="5106256" cy="1077218"/>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t>Which are the sources of Galactic CRs?</a:t>
            </a:r>
          </a:p>
          <a:p>
            <a:pPr marL="285750" indent="-285750">
              <a:spcBef>
                <a:spcPts val="600"/>
              </a:spcBef>
              <a:buFont typeface="Arial" panose="020B0604020202020204" pitchFamily="34" charset="0"/>
              <a:buChar char="•"/>
            </a:pPr>
            <a:r>
              <a:rPr lang="en-US" dirty="0"/>
              <a:t>At what energy the extragalactic transition?</a:t>
            </a:r>
          </a:p>
          <a:p>
            <a:pPr>
              <a:spcBef>
                <a:spcPts val="600"/>
              </a:spcBef>
            </a:pPr>
            <a:endParaRPr lang="en-US" dirty="0"/>
          </a:p>
        </p:txBody>
      </p:sp>
      <p:sp>
        <p:nvSpPr>
          <p:cNvPr id="27" name="CasellaDiTesto 26">
            <a:extLst>
              <a:ext uri="{FF2B5EF4-FFF2-40B4-BE49-F238E27FC236}">
                <a16:creationId xmlns:a16="http://schemas.microsoft.com/office/drawing/2014/main" id="{5877566A-B199-8929-98D2-70DF58843995}"/>
              </a:ext>
            </a:extLst>
          </p:cNvPr>
          <p:cNvSpPr txBox="1"/>
          <p:nvPr/>
        </p:nvSpPr>
        <p:spPr>
          <a:xfrm>
            <a:off x="369870" y="2088571"/>
            <a:ext cx="5106256" cy="3831818"/>
          </a:xfrm>
          <a:prstGeom prst="rect">
            <a:avLst/>
          </a:prstGeom>
          <a:noFill/>
        </p:spPr>
        <p:txBody>
          <a:bodyPr wrap="square">
            <a:spAutoFit/>
          </a:bodyPr>
          <a:lstStyle/>
          <a:p>
            <a:pPr>
              <a:spcBef>
                <a:spcPts val="1200"/>
              </a:spcBef>
            </a:pPr>
            <a:r>
              <a:rPr lang="en-US" b="1" dirty="0"/>
              <a:t>About Galactic</a:t>
            </a:r>
          </a:p>
          <a:p>
            <a:pPr marL="285750" indent="-285750">
              <a:spcBef>
                <a:spcPts val="600"/>
              </a:spcBef>
              <a:buFont typeface="Arial" panose="020B0604020202020204" pitchFamily="34" charset="0"/>
              <a:buChar char="•"/>
            </a:pPr>
            <a:r>
              <a:rPr lang="en-US" dirty="0"/>
              <a:t>Is the CR spectrum “universal” across the Galaxy?</a:t>
            </a:r>
          </a:p>
          <a:p>
            <a:pPr marL="285750" indent="-285750">
              <a:spcBef>
                <a:spcPts val="600"/>
              </a:spcBef>
              <a:buFont typeface="Arial" panose="020B0604020202020204" pitchFamily="34" charset="0"/>
              <a:buChar char="•"/>
            </a:pPr>
            <a:r>
              <a:rPr lang="en-US" dirty="0"/>
              <a:t>What is the nature of the </a:t>
            </a:r>
            <a:r>
              <a:rPr lang="en-US" i="1" dirty="0"/>
              <a:t>knee</a:t>
            </a:r>
            <a:r>
              <a:rPr lang="en-US" dirty="0"/>
              <a:t> feature?</a:t>
            </a:r>
          </a:p>
          <a:p>
            <a:pPr marL="285750" indent="-285750">
              <a:spcBef>
                <a:spcPts val="600"/>
              </a:spcBef>
              <a:buFont typeface="Arial" panose="020B0604020202020204" pitchFamily="34" charset="0"/>
              <a:buChar char="•"/>
            </a:pPr>
            <a:r>
              <a:rPr lang="en-US" dirty="0"/>
              <a:t>…and what that of new observed features:        the sub-TeV “ankle”, the 10 TeV ”bump”</a:t>
            </a:r>
          </a:p>
          <a:p>
            <a:pPr marL="285750" indent="-285750">
              <a:spcBef>
                <a:spcPts val="1200"/>
              </a:spcBef>
              <a:buFont typeface="Arial" panose="020B0604020202020204" pitchFamily="34" charset="0"/>
              <a:buChar char="•"/>
            </a:pPr>
            <a:r>
              <a:rPr lang="en-US" dirty="0">
                <a:solidFill>
                  <a:srgbClr val="0606BA"/>
                </a:solidFill>
              </a:rPr>
              <a:t>Are the features induced by changes of propagation of CRs in the interstellar medium?</a:t>
            </a:r>
          </a:p>
          <a:p>
            <a:pPr marL="285750" indent="-285750">
              <a:spcBef>
                <a:spcPts val="1200"/>
              </a:spcBef>
              <a:buFont typeface="Arial" panose="020B0604020202020204" pitchFamily="34" charset="0"/>
              <a:buChar char="•"/>
            </a:pPr>
            <a:r>
              <a:rPr lang="en-US" dirty="0">
                <a:solidFill>
                  <a:srgbClr val="FF0000"/>
                </a:solidFill>
              </a:rPr>
              <a:t>…or from different source population?</a:t>
            </a:r>
          </a:p>
          <a:p>
            <a:pPr>
              <a:spcBef>
                <a:spcPts val="1200"/>
              </a:spcBef>
            </a:pPr>
            <a:r>
              <a:rPr lang="en-US" b="1" dirty="0"/>
              <a:t>Gamma-rays</a:t>
            </a:r>
            <a:r>
              <a:rPr lang="en-US" dirty="0"/>
              <a:t> and </a:t>
            </a:r>
            <a:r>
              <a:rPr lang="en-US" b="1" dirty="0"/>
              <a:t>neutrinos</a:t>
            </a:r>
            <a:r>
              <a:rPr lang="en-US" dirty="0"/>
              <a:t> can help to disentangle the situation, as they are not affected by the (poorly known) Galactic magnetic field</a:t>
            </a:r>
          </a:p>
        </p:txBody>
      </p:sp>
      <p:grpSp>
        <p:nvGrpSpPr>
          <p:cNvPr id="31" name="Gruppo 30">
            <a:extLst>
              <a:ext uri="{FF2B5EF4-FFF2-40B4-BE49-F238E27FC236}">
                <a16:creationId xmlns:a16="http://schemas.microsoft.com/office/drawing/2014/main" id="{355EFDA5-56E5-E9EC-C1B0-00FF10CBA697}"/>
              </a:ext>
            </a:extLst>
          </p:cNvPr>
          <p:cNvGrpSpPr/>
          <p:nvPr/>
        </p:nvGrpSpPr>
        <p:grpSpPr>
          <a:xfrm>
            <a:off x="6239435" y="2318651"/>
            <a:ext cx="4112638" cy="1622055"/>
            <a:chOff x="6239435" y="2338104"/>
            <a:chExt cx="4112638" cy="1622055"/>
          </a:xfrm>
        </p:grpSpPr>
        <p:sp>
          <p:nvSpPr>
            <p:cNvPr id="29" name="Figura a mano libera: forma 28">
              <a:extLst>
                <a:ext uri="{FF2B5EF4-FFF2-40B4-BE49-F238E27FC236}">
                  <a16:creationId xmlns:a16="http://schemas.microsoft.com/office/drawing/2014/main" id="{45A29CA4-07F0-A48E-43A4-567EAAB88327}"/>
                </a:ext>
              </a:extLst>
            </p:cNvPr>
            <p:cNvSpPr/>
            <p:nvPr/>
          </p:nvSpPr>
          <p:spPr>
            <a:xfrm>
              <a:off x="6239435" y="2338104"/>
              <a:ext cx="3892924" cy="1622055"/>
            </a:xfrm>
            <a:custGeom>
              <a:avLst/>
              <a:gdLst>
                <a:gd name="connsiteX0" fmla="*/ 0 w 3892924"/>
                <a:gd name="connsiteY0" fmla="*/ 1171578 h 1622055"/>
                <a:gd name="connsiteX1" fmla="*/ 114300 w 3892924"/>
                <a:gd name="connsiteY1" fmla="*/ 721102 h 1622055"/>
                <a:gd name="connsiteX2" fmla="*/ 242047 w 3892924"/>
                <a:gd name="connsiteY2" fmla="*/ 411820 h 1622055"/>
                <a:gd name="connsiteX3" fmla="*/ 423583 w 3892924"/>
                <a:gd name="connsiteY3" fmla="*/ 210114 h 1622055"/>
                <a:gd name="connsiteX4" fmla="*/ 598394 w 3892924"/>
                <a:gd name="connsiteY4" fmla="*/ 169772 h 1622055"/>
                <a:gd name="connsiteX5" fmla="*/ 880783 w 3892924"/>
                <a:gd name="connsiteY5" fmla="*/ 250455 h 1622055"/>
                <a:gd name="connsiteX6" fmla="*/ 1203512 w 3892924"/>
                <a:gd name="connsiteY6" fmla="*/ 337861 h 1622055"/>
                <a:gd name="connsiteX7" fmla="*/ 1405218 w 3892924"/>
                <a:gd name="connsiteY7" fmla="*/ 364755 h 1622055"/>
                <a:gd name="connsiteX8" fmla="*/ 1727947 w 3892924"/>
                <a:gd name="connsiteY8" fmla="*/ 230284 h 1622055"/>
                <a:gd name="connsiteX9" fmla="*/ 1896036 w 3892924"/>
                <a:gd name="connsiteY9" fmla="*/ 156325 h 1622055"/>
                <a:gd name="connsiteX10" fmla="*/ 2030506 w 3892924"/>
                <a:gd name="connsiteY10" fmla="*/ 129431 h 1622055"/>
                <a:gd name="connsiteX11" fmla="*/ 2380130 w 3892924"/>
                <a:gd name="connsiteY11" fmla="*/ 257178 h 1622055"/>
                <a:gd name="connsiteX12" fmla="*/ 2521324 w 3892924"/>
                <a:gd name="connsiteY12" fmla="*/ 310967 h 1622055"/>
                <a:gd name="connsiteX13" fmla="*/ 2756647 w 3892924"/>
                <a:gd name="connsiteY13" fmla="*/ 243731 h 1622055"/>
                <a:gd name="connsiteX14" fmla="*/ 2911289 w 3892924"/>
                <a:gd name="connsiteY14" fmla="*/ 149602 h 1622055"/>
                <a:gd name="connsiteX15" fmla="*/ 3153336 w 3892924"/>
                <a:gd name="connsiteY15" fmla="*/ 21855 h 1622055"/>
                <a:gd name="connsiteX16" fmla="*/ 3294530 w 3892924"/>
                <a:gd name="connsiteY16" fmla="*/ 62196 h 1622055"/>
                <a:gd name="connsiteX17" fmla="*/ 3576918 w 3892924"/>
                <a:gd name="connsiteY17" fmla="*/ 606802 h 1622055"/>
                <a:gd name="connsiteX18" fmla="*/ 3892924 w 3892924"/>
                <a:gd name="connsiteY18" fmla="*/ 1622055 h 1622055"/>
                <a:gd name="connsiteX19" fmla="*/ 3892924 w 3892924"/>
                <a:gd name="connsiteY19" fmla="*/ 1622055 h 162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2924" h="1622055">
                  <a:moveTo>
                    <a:pt x="0" y="1171578"/>
                  </a:moveTo>
                  <a:cubicBezTo>
                    <a:pt x="36979" y="1009653"/>
                    <a:pt x="73959" y="847728"/>
                    <a:pt x="114300" y="721102"/>
                  </a:cubicBezTo>
                  <a:cubicBezTo>
                    <a:pt x="154641" y="594476"/>
                    <a:pt x="190500" y="496985"/>
                    <a:pt x="242047" y="411820"/>
                  </a:cubicBezTo>
                  <a:cubicBezTo>
                    <a:pt x="293594" y="326655"/>
                    <a:pt x="364192" y="250455"/>
                    <a:pt x="423583" y="210114"/>
                  </a:cubicBezTo>
                  <a:cubicBezTo>
                    <a:pt x="482974" y="169773"/>
                    <a:pt x="522194" y="163048"/>
                    <a:pt x="598394" y="169772"/>
                  </a:cubicBezTo>
                  <a:cubicBezTo>
                    <a:pt x="674594" y="176496"/>
                    <a:pt x="880783" y="250455"/>
                    <a:pt x="880783" y="250455"/>
                  </a:cubicBezTo>
                  <a:cubicBezTo>
                    <a:pt x="981636" y="278470"/>
                    <a:pt x="1116106" y="318811"/>
                    <a:pt x="1203512" y="337861"/>
                  </a:cubicBezTo>
                  <a:cubicBezTo>
                    <a:pt x="1290918" y="356911"/>
                    <a:pt x="1317812" y="382684"/>
                    <a:pt x="1405218" y="364755"/>
                  </a:cubicBezTo>
                  <a:cubicBezTo>
                    <a:pt x="1492624" y="346826"/>
                    <a:pt x="1646144" y="265022"/>
                    <a:pt x="1727947" y="230284"/>
                  </a:cubicBezTo>
                  <a:cubicBezTo>
                    <a:pt x="1809750" y="195546"/>
                    <a:pt x="1845610" y="173134"/>
                    <a:pt x="1896036" y="156325"/>
                  </a:cubicBezTo>
                  <a:cubicBezTo>
                    <a:pt x="1946463" y="139516"/>
                    <a:pt x="1949824" y="112622"/>
                    <a:pt x="2030506" y="129431"/>
                  </a:cubicBezTo>
                  <a:cubicBezTo>
                    <a:pt x="2111188" y="146240"/>
                    <a:pt x="2298327" y="226922"/>
                    <a:pt x="2380130" y="257178"/>
                  </a:cubicBezTo>
                  <a:cubicBezTo>
                    <a:pt x="2461933" y="287434"/>
                    <a:pt x="2458571" y="313208"/>
                    <a:pt x="2521324" y="310967"/>
                  </a:cubicBezTo>
                  <a:cubicBezTo>
                    <a:pt x="2584077" y="308726"/>
                    <a:pt x="2691653" y="270625"/>
                    <a:pt x="2756647" y="243731"/>
                  </a:cubicBezTo>
                  <a:cubicBezTo>
                    <a:pt x="2821641" y="216837"/>
                    <a:pt x="2845174" y="186581"/>
                    <a:pt x="2911289" y="149602"/>
                  </a:cubicBezTo>
                  <a:cubicBezTo>
                    <a:pt x="2977404" y="112623"/>
                    <a:pt x="3089463" y="36423"/>
                    <a:pt x="3153336" y="21855"/>
                  </a:cubicBezTo>
                  <a:cubicBezTo>
                    <a:pt x="3217209" y="7287"/>
                    <a:pt x="3223933" y="-35295"/>
                    <a:pt x="3294530" y="62196"/>
                  </a:cubicBezTo>
                  <a:cubicBezTo>
                    <a:pt x="3365127" y="159687"/>
                    <a:pt x="3477186" y="346826"/>
                    <a:pt x="3576918" y="606802"/>
                  </a:cubicBezTo>
                  <a:cubicBezTo>
                    <a:pt x="3676650" y="866778"/>
                    <a:pt x="3892924" y="1622055"/>
                    <a:pt x="3892924" y="1622055"/>
                  </a:cubicBezTo>
                  <a:lnTo>
                    <a:pt x="3892924" y="1622055"/>
                  </a:lnTo>
                </a:path>
              </a:pathLst>
            </a:custGeom>
            <a:noFill/>
            <a:ln w="28575">
              <a:solidFill>
                <a:srgbClr val="0606BA"/>
              </a:solidFill>
            </a:ln>
          </p:spPr>
          <p:txBody>
            <a:bodyPr rtlCol="0" anchor="ctr"/>
            <a:lstStyle/>
            <a:p>
              <a:pPr algn="ctr"/>
              <a:endParaRPr lang="en-US"/>
            </a:p>
          </p:txBody>
        </p:sp>
        <p:sp>
          <p:nvSpPr>
            <p:cNvPr id="30" name="CasellaDiTesto 29">
              <a:extLst>
                <a:ext uri="{FF2B5EF4-FFF2-40B4-BE49-F238E27FC236}">
                  <a16:creationId xmlns:a16="http://schemas.microsoft.com/office/drawing/2014/main" id="{455C1D06-6267-7689-4F4C-371E05A6774E}"/>
                </a:ext>
              </a:extLst>
            </p:cNvPr>
            <p:cNvSpPr txBox="1"/>
            <p:nvPr/>
          </p:nvSpPr>
          <p:spPr>
            <a:xfrm>
              <a:off x="6468894" y="2687466"/>
              <a:ext cx="3883179" cy="584775"/>
            </a:xfrm>
            <a:prstGeom prst="rect">
              <a:avLst/>
            </a:prstGeom>
            <a:noFill/>
          </p:spPr>
          <p:txBody>
            <a:bodyPr wrap="none" rtlCol="0">
              <a:spAutoFit/>
            </a:bodyPr>
            <a:lstStyle/>
            <a:p>
              <a:r>
                <a:rPr lang="en-US" sz="1600" b="1" dirty="0">
                  <a:solidFill>
                    <a:srgbClr val="0606BA"/>
                  </a:solidFill>
                </a:rPr>
                <a:t>Advection       Diffusion        Streaming</a:t>
              </a:r>
            </a:p>
            <a:p>
              <a:r>
                <a:rPr lang="en-US" sz="1600" b="1" dirty="0">
                  <a:solidFill>
                    <a:srgbClr val="0606BA"/>
                  </a:solidFill>
                </a:rPr>
                <a:t>                                                                   Escape</a:t>
              </a:r>
            </a:p>
          </p:txBody>
        </p:sp>
      </p:grpSp>
      <p:grpSp>
        <p:nvGrpSpPr>
          <p:cNvPr id="37" name="Gruppo 36">
            <a:extLst>
              <a:ext uri="{FF2B5EF4-FFF2-40B4-BE49-F238E27FC236}">
                <a16:creationId xmlns:a16="http://schemas.microsoft.com/office/drawing/2014/main" id="{2E86BFCF-11A2-EE72-5A5E-4782E0333393}"/>
              </a:ext>
            </a:extLst>
          </p:cNvPr>
          <p:cNvGrpSpPr/>
          <p:nvPr/>
        </p:nvGrpSpPr>
        <p:grpSpPr>
          <a:xfrm>
            <a:off x="6293796" y="2351155"/>
            <a:ext cx="3855277" cy="1724735"/>
            <a:chOff x="6293796" y="2351155"/>
            <a:chExt cx="3855277" cy="1724735"/>
          </a:xfrm>
        </p:grpSpPr>
        <p:sp>
          <p:nvSpPr>
            <p:cNvPr id="32" name="Figura a mano libera: forma 31">
              <a:extLst>
                <a:ext uri="{FF2B5EF4-FFF2-40B4-BE49-F238E27FC236}">
                  <a16:creationId xmlns:a16="http://schemas.microsoft.com/office/drawing/2014/main" id="{F1C8EF62-6633-F015-15EA-FF50F4724772}"/>
                </a:ext>
              </a:extLst>
            </p:cNvPr>
            <p:cNvSpPr/>
            <p:nvPr/>
          </p:nvSpPr>
          <p:spPr>
            <a:xfrm>
              <a:off x="6293796" y="2771824"/>
              <a:ext cx="1254868" cy="866321"/>
            </a:xfrm>
            <a:custGeom>
              <a:avLst/>
              <a:gdLst>
                <a:gd name="connsiteX0" fmla="*/ 0 w 1254868"/>
                <a:gd name="connsiteY0" fmla="*/ 866321 h 866321"/>
                <a:gd name="connsiteX1" fmla="*/ 68093 w 1254868"/>
                <a:gd name="connsiteY1" fmla="*/ 555036 h 866321"/>
                <a:gd name="connsiteX2" fmla="*/ 262647 w 1254868"/>
                <a:gd name="connsiteY2" fmla="*/ 78380 h 866321"/>
                <a:gd name="connsiteX3" fmla="*/ 632298 w 1254868"/>
                <a:gd name="connsiteY3" fmla="*/ 20014 h 866321"/>
                <a:gd name="connsiteX4" fmla="*/ 914400 w 1254868"/>
                <a:gd name="connsiteY4" fmla="*/ 282661 h 866321"/>
                <a:gd name="connsiteX5" fmla="*/ 1254868 w 1254868"/>
                <a:gd name="connsiteY5" fmla="*/ 837138 h 86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868" h="866321">
                  <a:moveTo>
                    <a:pt x="0" y="866321"/>
                  </a:moveTo>
                  <a:cubicBezTo>
                    <a:pt x="12159" y="776340"/>
                    <a:pt x="24319" y="686359"/>
                    <a:pt x="68093" y="555036"/>
                  </a:cubicBezTo>
                  <a:cubicBezTo>
                    <a:pt x="111868" y="423712"/>
                    <a:pt x="168613" y="167550"/>
                    <a:pt x="262647" y="78380"/>
                  </a:cubicBezTo>
                  <a:cubicBezTo>
                    <a:pt x="356681" y="-10790"/>
                    <a:pt x="523673" y="-14033"/>
                    <a:pt x="632298" y="20014"/>
                  </a:cubicBezTo>
                  <a:cubicBezTo>
                    <a:pt x="740923" y="54061"/>
                    <a:pt x="810638" y="146474"/>
                    <a:pt x="914400" y="282661"/>
                  </a:cubicBezTo>
                  <a:cubicBezTo>
                    <a:pt x="1018162" y="418848"/>
                    <a:pt x="1136515" y="627993"/>
                    <a:pt x="1254868" y="837138"/>
                  </a:cubicBezTo>
                </a:path>
              </a:pathLst>
            </a:custGeom>
            <a:noFill/>
            <a:ln w="38100">
              <a:solidFill>
                <a:srgbClr val="FF0000"/>
              </a:solidFill>
            </a:ln>
          </p:spPr>
          <p:txBody>
            <a:bodyPr rtlCol="0" anchor="ctr"/>
            <a:lstStyle/>
            <a:p>
              <a:pPr algn="ctr"/>
              <a:endParaRPr lang="en-US"/>
            </a:p>
          </p:txBody>
        </p:sp>
        <p:sp>
          <p:nvSpPr>
            <p:cNvPr id="34" name="Figura a mano libera: forma 33">
              <a:extLst>
                <a:ext uri="{FF2B5EF4-FFF2-40B4-BE49-F238E27FC236}">
                  <a16:creationId xmlns:a16="http://schemas.microsoft.com/office/drawing/2014/main" id="{D5266B3C-AD33-060A-D7A1-8506078C1160}"/>
                </a:ext>
              </a:extLst>
            </p:cNvPr>
            <p:cNvSpPr/>
            <p:nvPr/>
          </p:nvSpPr>
          <p:spPr>
            <a:xfrm>
              <a:off x="6828817" y="2515465"/>
              <a:ext cx="2237362" cy="762756"/>
            </a:xfrm>
            <a:custGeom>
              <a:avLst/>
              <a:gdLst>
                <a:gd name="connsiteX0" fmla="*/ 0 w 2237362"/>
                <a:gd name="connsiteY0" fmla="*/ 665480 h 762756"/>
                <a:gd name="connsiteX1" fmla="*/ 894945 w 2237362"/>
                <a:gd name="connsiteY1" fmla="*/ 208280 h 762756"/>
                <a:gd name="connsiteX2" fmla="*/ 1303506 w 2237362"/>
                <a:gd name="connsiteY2" fmla="*/ 42909 h 762756"/>
                <a:gd name="connsiteX3" fmla="*/ 1605064 w 2237362"/>
                <a:gd name="connsiteY3" fmla="*/ 23454 h 762756"/>
                <a:gd name="connsiteX4" fmla="*/ 1994170 w 2237362"/>
                <a:gd name="connsiteY4" fmla="*/ 334739 h 762756"/>
                <a:gd name="connsiteX5" fmla="*/ 2237362 w 2237362"/>
                <a:gd name="connsiteY5" fmla="*/ 762756 h 76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7362" h="762756">
                  <a:moveTo>
                    <a:pt x="0" y="665480"/>
                  </a:moveTo>
                  <a:cubicBezTo>
                    <a:pt x="338847" y="488761"/>
                    <a:pt x="677694" y="312042"/>
                    <a:pt x="894945" y="208280"/>
                  </a:cubicBezTo>
                  <a:cubicBezTo>
                    <a:pt x="1112196" y="104518"/>
                    <a:pt x="1185153" y="73713"/>
                    <a:pt x="1303506" y="42909"/>
                  </a:cubicBezTo>
                  <a:cubicBezTo>
                    <a:pt x="1421859" y="12105"/>
                    <a:pt x="1489953" y="-25184"/>
                    <a:pt x="1605064" y="23454"/>
                  </a:cubicBezTo>
                  <a:cubicBezTo>
                    <a:pt x="1720175" y="72092"/>
                    <a:pt x="1888787" y="211522"/>
                    <a:pt x="1994170" y="334739"/>
                  </a:cubicBezTo>
                  <a:cubicBezTo>
                    <a:pt x="2099553" y="457956"/>
                    <a:pt x="2168457" y="610356"/>
                    <a:pt x="2237362" y="762756"/>
                  </a:cubicBezTo>
                </a:path>
              </a:pathLst>
            </a:custGeom>
            <a:noFill/>
            <a:ln w="57150">
              <a:solidFill>
                <a:srgbClr val="FF0000"/>
              </a:solidFill>
              <a:prstDash val="sysDot"/>
            </a:ln>
          </p:spPr>
          <p:txBody>
            <a:bodyPr rtlCol="0" anchor="ctr"/>
            <a:lstStyle/>
            <a:p>
              <a:pPr algn="ctr"/>
              <a:endParaRPr lang="en-US"/>
            </a:p>
          </p:txBody>
        </p:sp>
        <p:sp>
          <p:nvSpPr>
            <p:cNvPr id="35" name="Figura a mano libera: forma 34">
              <a:extLst>
                <a:ext uri="{FF2B5EF4-FFF2-40B4-BE49-F238E27FC236}">
                  <a16:creationId xmlns:a16="http://schemas.microsoft.com/office/drawing/2014/main" id="{73F247CA-9DE5-C16B-29B3-D4D6BFD1CB88}"/>
                </a:ext>
              </a:extLst>
            </p:cNvPr>
            <p:cNvSpPr/>
            <p:nvPr/>
          </p:nvSpPr>
          <p:spPr>
            <a:xfrm>
              <a:off x="8365787" y="2351155"/>
              <a:ext cx="1760707" cy="1724735"/>
            </a:xfrm>
            <a:custGeom>
              <a:avLst/>
              <a:gdLst>
                <a:gd name="connsiteX0" fmla="*/ 0 w 1760707"/>
                <a:gd name="connsiteY0" fmla="*/ 537960 h 1724735"/>
                <a:gd name="connsiteX1" fmla="*/ 573932 w 1760707"/>
                <a:gd name="connsiteY1" fmla="*/ 246130 h 1724735"/>
                <a:gd name="connsiteX2" fmla="*/ 1021404 w 1760707"/>
                <a:gd name="connsiteY2" fmla="*/ 32122 h 1724735"/>
                <a:gd name="connsiteX3" fmla="*/ 1225685 w 1760707"/>
                <a:gd name="connsiteY3" fmla="*/ 187764 h 1724735"/>
                <a:gd name="connsiteX4" fmla="*/ 1760707 w 1760707"/>
                <a:gd name="connsiteY4" fmla="*/ 1724735 h 1724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707" h="1724735">
                  <a:moveTo>
                    <a:pt x="0" y="537960"/>
                  </a:moveTo>
                  <a:lnTo>
                    <a:pt x="573932" y="246130"/>
                  </a:lnTo>
                  <a:cubicBezTo>
                    <a:pt x="744166" y="161824"/>
                    <a:pt x="912779" y="41850"/>
                    <a:pt x="1021404" y="32122"/>
                  </a:cubicBezTo>
                  <a:cubicBezTo>
                    <a:pt x="1130029" y="22394"/>
                    <a:pt x="1102468" y="-94338"/>
                    <a:pt x="1225685" y="187764"/>
                  </a:cubicBezTo>
                  <a:cubicBezTo>
                    <a:pt x="1348902" y="469866"/>
                    <a:pt x="1554804" y="1097300"/>
                    <a:pt x="1760707" y="1724735"/>
                  </a:cubicBezTo>
                </a:path>
              </a:pathLst>
            </a:custGeom>
            <a:noFill/>
            <a:ln w="38100">
              <a:solidFill>
                <a:srgbClr val="FF0000"/>
              </a:solidFill>
              <a:prstDash val="dash"/>
            </a:ln>
          </p:spPr>
          <p:txBody>
            <a:bodyPr rtlCol="0" anchor="ctr"/>
            <a:lstStyle/>
            <a:p>
              <a:pPr algn="ctr"/>
              <a:endParaRPr lang="en-US"/>
            </a:p>
          </p:txBody>
        </p:sp>
        <p:sp>
          <p:nvSpPr>
            <p:cNvPr id="36" name="CasellaDiTesto 35">
              <a:extLst>
                <a:ext uri="{FF2B5EF4-FFF2-40B4-BE49-F238E27FC236}">
                  <a16:creationId xmlns:a16="http://schemas.microsoft.com/office/drawing/2014/main" id="{2FA24FBC-8920-4A75-537F-F5CFEFEC2E43}"/>
                </a:ext>
              </a:extLst>
            </p:cNvPr>
            <p:cNvSpPr txBox="1"/>
            <p:nvPr/>
          </p:nvSpPr>
          <p:spPr>
            <a:xfrm>
              <a:off x="6449406" y="2874968"/>
              <a:ext cx="3699667" cy="338554"/>
            </a:xfrm>
            <a:prstGeom prst="rect">
              <a:avLst/>
            </a:prstGeom>
            <a:noFill/>
          </p:spPr>
          <p:txBody>
            <a:bodyPr wrap="none" rtlCol="0">
              <a:spAutoFit/>
            </a:bodyPr>
            <a:lstStyle/>
            <a:p>
              <a:r>
                <a:rPr lang="en-US" sz="1600" b="1" dirty="0">
                  <a:solidFill>
                    <a:srgbClr val="FF0000"/>
                  </a:solidFill>
                </a:rPr>
                <a:t>Pop A                Pop B                      Pop       </a:t>
              </a:r>
            </a:p>
          </p:txBody>
        </p:sp>
      </p:grpSp>
      <p:sp>
        <p:nvSpPr>
          <p:cNvPr id="3" name="Segnaposto piè di pagina 2">
            <a:extLst>
              <a:ext uri="{FF2B5EF4-FFF2-40B4-BE49-F238E27FC236}">
                <a16:creationId xmlns:a16="http://schemas.microsoft.com/office/drawing/2014/main" id="{520E5C81-0789-180E-A6A2-5C22B275A725}"/>
              </a:ext>
            </a:extLst>
          </p:cNvPr>
          <p:cNvSpPr>
            <a:spLocks noGrp="1"/>
          </p:cNvSpPr>
          <p:nvPr>
            <p:ph type="ftr" sz="quarter" idx="11"/>
          </p:nvPr>
        </p:nvSpPr>
        <p:spPr/>
        <p:txBody>
          <a:bodyPr/>
          <a:lstStyle/>
          <a:p>
            <a:r>
              <a:rPr lang="en-US"/>
              <a:t>M. Spurio: Multimessenger astrophysics - TeVPA 25</a:t>
            </a:r>
            <a:endParaRPr lang="it-IT"/>
          </a:p>
        </p:txBody>
      </p:sp>
      <p:sp>
        <p:nvSpPr>
          <p:cNvPr id="4" name="Segnaposto numero diapositiva 3">
            <a:extLst>
              <a:ext uri="{FF2B5EF4-FFF2-40B4-BE49-F238E27FC236}">
                <a16:creationId xmlns:a16="http://schemas.microsoft.com/office/drawing/2014/main" id="{F6E9892D-7B47-E3EF-BD50-F6047B52F37E}"/>
              </a:ext>
            </a:extLst>
          </p:cNvPr>
          <p:cNvSpPr>
            <a:spLocks noGrp="1"/>
          </p:cNvSpPr>
          <p:nvPr>
            <p:ph type="sldNum" sz="quarter" idx="12"/>
          </p:nvPr>
        </p:nvSpPr>
        <p:spPr/>
        <p:txBody>
          <a:bodyPr/>
          <a:lstStyle/>
          <a:p>
            <a:fld id="{EF856C54-971D-4A64-8725-72F12A462872}" type="slidenum">
              <a:rPr lang="it-IT" smtClean="0"/>
              <a:t>17</a:t>
            </a:fld>
            <a:endParaRPr lang="it-IT"/>
          </a:p>
        </p:txBody>
      </p:sp>
      <p:sp>
        <p:nvSpPr>
          <p:cNvPr id="6" name="Ovale 5">
            <a:extLst>
              <a:ext uri="{FF2B5EF4-FFF2-40B4-BE49-F238E27FC236}">
                <a16:creationId xmlns:a16="http://schemas.microsoft.com/office/drawing/2014/main" id="{06E3AA9F-8AD1-97CD-48C1-0FF76FC07844}"/>
              </a:ext>
            </a:extLst>
          </p:cNvPr>
          <p:cNvSpPr/>
          <p:nvPr/>
        </p:nvSpPr>
        <p:spPr>
          <a:xfrm>
            <a:off x="11237964" y="65069"/>
            <a:ext cx="612000" cy="6120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CR</a:t>
            </a:r>
            <a:endParaRPr lang="it-IT" sz="1200" dirty="0"/>
          </a:p>
        </p:txBody>
      </p:sp>
      <p:sp>
        <p:nvSpPr>
          <p:cNvPr id="5" name="Rettangolo 4">
            <a:extLst>
              <a:ext uri="{FF2B5EF4-FFF2-40B4-BE49-F238E27FC236}">
                <a16:creationId xmlns:a16="http://schemas.microsoft.com/office/drawing/2014/main" id="{19EF00E3-740F-4D5C-C2C5-DE2B6B6D2185}"/>
              </a:ext>
            </a:extLst>
          </p:cNvPr>
          <p:cNvSpPr/>
          <p:nvPr/>
        </p:nvSpPr>
        <p:spPr>
          <a:xfrm>
            <a:off x="10426260" y="1159947"/>
            <a:ext cx="1729539" cy="4943868"/>
          </a:xfrm>
          <a:prstGeom prst="rect">
            <a:avLst/>
          </a:prstGeom>
          <a:solidFill>
            <a:srgbClr val="FFFF00">
              <a:alpha val="27843"/>
            </a:srgbClr>
          </a:solidFill>
          <a:ln w="12700">
            <a:solidFill>
              <a:schemeClr val="tx1"/>
            </a:solidFill>
          </a:ln>
        </p:spPr>
        <p:txBody>
          <a:bodyPr rtlCol="0" anchor="ctr"/>
          <a:lstStyle/>
          <a:p>
            <a:pPr algn="ctr"/>
            <a:r>
              <a:rPr lang="en-US" b="1" dirty="0"/>
              <a:t>Extragalactic</a:t>
            </a:r>
            <a:r>
              <a:rPr lang="en-US" dirty="0"/>
              <a:t>:</a:t>
            </a:r>
          </a:p>
          <a:p>
            <a:pPr marL="285750" indent="-285750">
              <a:buFont typeface="Arial" panose="020B0604020202020204" pitchFamily="34" charset="0"/>
              <a:buChar char="•"/>
            </a:pPr>
            <a:r>
              <a:rPr lang="en-US" sz="1400" dirty="0"/>
              <a:t>Composition</a:t>
            </a:r>
          </a:p>
          <a:p>
            <a:pPr marL="285750" indent="-285750">
              <a:buFont typeface="Arial" panose="020B0604020202020204" pitchFamily="34" charset="0"/>
              <a:buChar char="•"/>
            </a:pPr>
            <a:r>
              <a:rPr lang="en-US" sz="1400" dirty="0"/>
              <a:t>Origin of cut-off</a:t>
            </a:r>
          </a:p>
          <a:p>
            <a:pPr marL="285750" indent="-285750">
              <a:buFont typeface="Arial" panose="020B0604020202020204" pitchFamily="34" charset="0"/>
              <a:buChar char="•"/>
            </a:pPr>
            <a:r>
              <a:rPr lang="en-US" sz="1400" dirty="0"/>
              <a:t>Transition G/EG</a:t>
            </a:r>
          </a:p>
          <a:p>
            <a:pPr marL="285750" indent="-285750">
              <a:buFont typeface="Arial" panose="020B0604020202020204" pitchFamily="34" charset="0"/>
              <a:buChar char="•"/>
            </a:pPr>
            <a:r>
              <a:rPr lang="en-US" sz="1400" dirty="0"/>
              <a:t>Sources</a:t>
            </a:r>
          </a:p>
          <a:p>
            <a:pPr marL="285750" indent="-285750">
              <a:buFont typeface="Arial" panose="020B0604020202020204" pitchFamily="34" charset="0"/>
              <a:buChar char="•"/>
            </a:pPr>
            <a:r>
              <a:rPr lang="en-US" sz="1400" dirty="0"/>
              <a:t>….</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92683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7">
                                            <p:txEl>
                                              <p:pRg st="5" end="5"/>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A115D4-34F8-E82F-3D26-6EE653177462}"/>
              </a:ext>
            </a:extLst>
          </p:cNvPr>
          <p:cNvSpPr>
            <a:spLocks noGrp="1"/>
          </p:cNvSpPr>
          <p:nvPr>
            <p:ph type="title"/>
          </p:nvPr>
        </p:nvSpPr>
        <p:spPr/>
        <p:txBody>
          <a:bodyPr/>
          <a:lstStyle/>
          <a:p>
            <a:endParaRPr lang="en-US"/>
          </a:p>
        </p:txBody>
      </p:sp>
      <p:pic>
        <p:nvPicPr>
          <p:cNvPr id="5" name="Immagine 4">
            <a:extLst>
              <a:ext uri="{FF2B5EF4-FFF2-40B4-BE49-F238E27FC236}">
                <a16:creationId xmlns:a16="http://schemas.microsoft.com/office/drawing/2014/main" id="{38BBBA9B-2BBC-ADBA-6D52-F38620C9A4DF}"/>
              </a:ext>
            </a:extLst>
          </p:cNvPr>
          <p:cNvPicPr>
            <a:picLocks noChangeAspect="1"/>
          </p:cNvPicPr>
          <p:nvPr/>
        </p:nvPicPr>
        <p:blipFill>
          <a:blip r:embed="rId2"/>
          <a:stretch>
            <a:fillRect/>
          </a:stretch>
        </p:blipFill>
        <p:spPr>
          <a:xfrm>
            <a:off x="0" y="3568"/>
            <a:ext cx="12192000" cy="6850864"/>
          </a:xfrm>
          <a:prstGeom prst="rect">
            <a:avLst/>
          </a:prstGeom>
        </p:spPr>
      </p:pic>
      <p:pic>
        <p:nvPicPr>
          <p:cNvPr id="6" name="Immagine 5">
            <a:extLst>
              <a:ext uri="{FF2B5EF4-FFF2-40B4-BE49-F238E27FC236}">
                <a16:creationId xmlns:a16="http://schemas.microsoft.com/office/drawing/2014/main" id="{F9BA819F-FBB7-9277-C2D4-C26BC579AC6F}"/>
              </a:ext>
            </a:extLst>
          </p:cNvPr>
          <p:cNvPicPr>
            <a:picLocks noChangeAspect="1"/>
          </p:cNvPicPr>
          <p:nvPr/>
        </p:nvPicPr>
        <p:blipFill>
          <a:blip r:embed="rId3"/>
          <a:stretch>
            <a:fillRect/>
          </a:stretch>
        </p:blipFill>
        <p:spPr>
          <a:xfrm>
            <a:off x="9740781" y="0"/>
            <a:ext cx="2451219" cy="1625265"/>
          </a:xfrm>
          <a:prstGeom prst="rect">
            <a:avLst/>
          </a:prstGeom>
        </p:spPr>
      </p:pic>
      <p:sp>
        <p:nvSpPr>
          <p:cNvPr id="8" name="CasellaDiTesto 7">
            <a:extLst>
              <a:ext uri="{FF2B5EF4-FFF2-40B4-BE49-F238E27FC236}">
                <a16:creationId xmlns:a16="http://schemas.microsoft.com/office/drawing/2014/main" id="{7FDF725D-C450-22B6-1435-09FA34724481}"/>
              </a:ext>
            </a:extLst>
          </p:cNvPr>
          <p:cNvSpPr txBox="1"/>
          <p:nvPr/>
        </p:nvSpPr>
        <p:spPr>
          <a:xfrm>
            <a:off x="175197" y="292412"/>
            <a:ext cx="6097656" cy="707886"/>
          </a:xfrm>
          <a:prstGeom prst="rect">
            <a:avLst/>
          </a:prstGeom>
          <a:noFill/>
        </p:spPr>
        <p:txBody>
          <a:bodyPr wrap="square">
            <a:spAutoFit/>
          </a:bodyPr>
          <a:lstStyle/>
          <a:p>
            <a:pPr lvl="0">
              <a:defRPr/>
            </a:pPr>
            <a:r>
              <a:rPr lang="en-US" sz="2000" dirty="0">
                <a:solidFill>
                  <a:schemeClr val="bg1"/>
                </a:solidFill>
              </a:rPr>
              <a:t>Fermi-LAT 4FGL-DR4</a:t>
            </a: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 7194 sources</a:t>
            </a:r>
          </a:p>
          <a:p>
            <a:pPr lvl="0">
              <a:defRPr/>
            </a:pPr>
            <a:r>
              <a:rPr lang="en-US" sz="2000" dirty="0">
                <a:solidFill>
                  <a:schemeClr val="bg1"/>
                </a:solidFill>
                <a:latin typeface="Calibri" panose="020F0502020204030204"/>
              </a:rPr>
              <a:t>From 50 GeV to 1 TeV</a:t>
            </a:r>
            <a:endPar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13D05155-07B1-6CAC-AA14-002405F61917}"/>
              </a:ext>
            </a:extLst>
          </p:cNvPr>
          <p:cNvSpPr txBox="1"/>
          <p:nvPr/>
        </p:nvSpPr>
        <p:spPr>
          <a:xfrm>
            <a:off x="322217" y="6196256"/>
            <a:ext cx="2142309" cy="369332"/>
          </a:xfrm>
          <a:prstGeom prst="rect">
            <a:avLst/>
          </a:prstGeom>
          <a:noFill/>
        </p:spPr>
        <p:txBody>
          <a:bodyPr wrap="square">
            <a:spAutoFit/>
          </a:bodyPr>
          <a:lstStyle/>
          <a:p>
            <a:r>
              <a:rPr lang="en-US" sz="1800" b="0" i="0" u="none" strike="noStrike" baseline="0" dirty="0">
                <a:solidFill>
                  <a:schemeClr val="bg1"/>
                </a:solidFill>
                <a:latin typeface="Times New Roman" panose="02020603050405020304" pitchFamily="18" charset="0"/>
              </a:rPr>
              <a:t>arXiv:2307.12546v4</a:t>
            </a:r>
            <a:endParaRPr lang="en-US" dirty="0">
              <a:solidFill>
                <a:schemeClr val="bg1"/>
              </a:solidFill>
            </a:endParaRPr>
          </a:p>
        </p:txBody>
      </p:sp>
      <p:sp>
        <p:nvSpPr>
          <p:cNvPr id="3" name="Segnaposto piè di pagina 2">
            <a:extLst>
              <a:ext uri="{FF2B5EF4-FFF2-40B4-BE49-F238E27FC236}">
                <a16:creationId xmlns:a16="http://schemas.microsoft.com/office/drawing/2014/main" id="{005C831D-561E-2D1F-E33C-17CC258639AA}"/>
              </a:ext>
            </a:extLst>
          </p:cNvPr>
          <p:cNvSpPr>
            <a:spLocks noGrp="1"/>
          </p:cNvSpPr>
          <p:nvPr>
            <p:ph type="ftr" sz="quarter" idx="11"/>
          </p:nvPr>
        </p:nvSpPr>
        <p:spPr/>
        <p:txBody>
          <a:bodyPr/>
          <a:lstStyle/>
          <a:p>
            <a:r>
              <a:rPr lang="en-US"/>
              <a:t>M. Spurio: Multimessenger astrophysics - TeVPA 25</a:t>
            </a:r>
            <a:endParaRPr lang="it-IT"/>
          </a:p>
        </p:txBody>
      </p:sp>
      <p:sp>
        <p:nvSpPr>
          <p:cNvPr id="4" name="Segnaposto numero diapositiva 3">
            <a:extLst>
              <a:ext uri="{FF2B5EF4-FFF2-40B4-BE49-F238E27FC236}">
                <a16:creationId xmlns:a16="http://schemas.microsoft.com/office/drawing/2014/main" id="{7773137F-321F-B45B-CC9D-0F3C204B1D52}"/>
              </a:ext>
            </a:extLst>
          </p:cNvPr>
          <p:cNvSpPr>
            <a:spLocks noGrp="1"/>
          </p:cNvSpPr>
          <p:nvPr>
            <p:ph type="sldNum" sz="quarter" idx="12"/>
          </p:nvPr>
        </p:nvSpPr>
        <p:spPr/>
        <p:txBody>
          <a:bodyPr/>
          <a:lstStyle/>
          <a:p>
            <a:fld id="{EF856C54-971D-4A64-8725-72F12A462872}" type="slidenum">
              <a:rPr lang="it-IT" smtClean="0"/>
              <a:t>18</a:t>
            </a:fld>
            <a:endParaRPr lang="it-IT"/>
          </a:p>
        </p:txBody>
      </p:sp>
    </p:spTree>
    <p:extLst>
      <p:ext uri="{BB962C8B-B14F-4D97-AF65-F5344CB8AC3E}">
        <p14:creationId xmlns:p14="http://schemas.microsoft.com/office/powerpoint/2010/main" val="2570640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7724C3D-10A6-0093-D6D8-7A6AC436C299}"/>
              </a:ext>
            </a:extLst>
          </p:cNvPr>
          <p:cNvPicPr>
            <a:picLocks noChangeAspect="1"/>
          </p:cNvPicPr>
          <p:nvPr/>
        </p:nvPicPr>
        <p:blipFill>
          <a:blip r:embed="rId3"/>
          <a:stretch>
            <a:fillRect/>
          </a:stretch>
        </p:blipFill>
        <p:spPr>
          <a:xfrm>
            <a:off x="5245916" y="3612494"/>
            <a:ext cx="6946084" cy="2634143"/>
          </a:xfrm>
          <a:prstGeom prst="rect">
            <a:avLst/>
          </a:prstGeom>
        </p:spPr>
      </p:pic>
      <p:sp>
        <p:nvSpPr>
          <p:cNvPr id="2" name="Titolo 1">
            <a:extLst>
              <a:ext uri="{FF2B5EF4-FFF2-40B4-BE49-F238E27FC236}">
                <a16:creationId xmlns:a16="http://schemas.microsoft.com/office/drawing/2014/main" id="{52ECFC3F-7459-1519-3571-D88BEE78374D}"/>
              </a:ext>
            </a:extLst>
          </p:cNvPr>
          <p:cNvSpPr>
            <a:spLocks noGrp="1"/>
          </p:cNvSpPr>
          <p:nvPr>
            <p:ph type="title"/>
          </p:nvPr>
        </p:nvSpPr>
        <p:spPr/>
        <p:txBody>
          <a:bodyPr>
            <a:normAutofit/>
          </a:bodyPr>
          <a:lstStyle/>
          <a:p>
            <a:r>
              <a:rPr lang="it-IT" sz="3600" dirty="0"/>
              <a:t>The </a:t>
            </a:r>
            <a:r>
              <a:rPr lang="it-IT" sz="3600" dirty="0" err="1"/>
              <a:t>Galactic</a:t>
            </a:r>
            <a:r>
              <a:rPr lang="it-IT" sz="3600" dirty="0"/>
              <a:t> </a:t>
            </a:r>
            <a:r>
              <a:rPr lang="en-US" sz="3600" dirty="0"/>
              <a:t>𝛾-ray emission</a:t>
            </a:r>
            <a:endParaRPr lang="it-IT" sz="3600" dirty="0"/>
          </a:p>
        </p:txBody>
      </p:sp>
      <p:sp>
        <p:nvSpPr>
          <p:cNvPr id="9" name="CasellaDiTesto 8">
            <a:extLst>
              <a:ext uri="{FF2B5EF4-FFF2-40B4-BE49-F238E27FC236}">
                <a16:creationId xmlns:a16="http://schemas.microsoft.com/office/drawing/2014/main" id="{4816E319-7AE2-F343-306B-DC29C1B4CB10}"/>
              </a:ext>
            </a:extLst>
          </p:cNvPr>
          <p:cNvSpPr txBox="1"/>
          <p:nvPr/>
        </p:nvSpPr>
        <p:spPr>
          <a:xfrm>
            <a:off x="516193" y="941176"/>
            <a:ext cx="5228908" cy="5401479"/>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t>CRs interact in the interstellar medium producing 𝛾-rays and </a:t>
            </a:r>
            <a:r>
              <a:rPr lang="el-GR" dirty="0"/>
              <a:t>ν</a:t>
            </a:r>
            <a:r>
              <a:rPr lang="it-IT" dirty="0"/>
              <a:t>’s.</a:t>
            </a:r>
            <a:endParaRPr lang="en-US" dirty="0"/>
          </a:p>
          <a:p>
            <a:pPr marL="285750" indent="-285750">
              <a:spcBef>
                <a:spcPts val="600"/>
              </a:spcBef>
              <a:buFont typeface="Arial" panose="020B0604020202020204" pitchFamily="34" charset="0"/>
              <a:buChar char="•"/>
            </a:pPr>
            <a:r>
              <a:rPr lang="en-US" dirty="0"/>
              <a:t>Diffuse 𝛾-ray flux dominated (85%) by the </a:t>
            </a:r>
            <a:r>
              <a:rPr lang="el-GR" dirty="0"/>
              <a:t>π</a:t>
            </a:r>
            <a:r>
              <a:rPr lang="it-IT" baseline="30000" dirty="0"/>
              <a:t>0 </a:t>
            </a:r>
            <a:r>
              <a:rPr lang="en-US" dirty="0"/>
              <a:t>decay</a:t>
            </a:r>
          </a:p>
          <a:p>
            <a:pPr marL="285750" indent="-285750">
              <a:spcBef>
                <a:spcPts val="600"/>
              </a:spcBef>
              <a:buFont typeface="Arial" panose="020B0604020202020204" pitchFamily="34" charset="0"/>
              <a:buChar char="•"/>
            </a:pPr>
            <a:r>
              <a:rPr lang="en-US" dirty="0"/>
              <a:t>Spectra of total/diffuse 𝛾- emission from the Galactic Plane measured from sub-GeV up to </a:t>
            </a:r>
            <a:r>
              <a:rPr lang="en-US" dirty="0" err="1"/>
              <a:t>PeV</a:t>
            </a:r>
            <a:r>
              <a:rPr lang="en-US" dirty="0"/>
              <a:t>:</a:t>
            </a:r>
          </a:p>
          <a:p>
            <a:pPr marL="742950" lvl="1" indent="-285750">
              <a:buFont typeface="Arial" panose="020B0604020202020204" pitchFamily="34" charset="0"/>
              <a:buChar char="•"/>
            </a:pPr>
            <a:r>
              <a:rPr lang="en-US" dirty="0"/>
              <a:t>Fermi-LAT </a:t>
            </a:r>
            <a:r>
              <a:rPr lang="en-US" sz="1600" dirty="0">
                <a:solidFill>
                  <a:srgbClr val="808080"/>
                </a:solidFill>
                <a:latin typeface="Times New Roman" panose="02020603050405020304" pitchFamily="18" charset="0"/>
              </a:rPr>
              <a:t>arXiv:2508.18083, 1602.07246. </a:t>
            </a:r>
          </a:p>
          <a:p>
            <a:pPr marL="742950" lvl="1" indent="-285750">
              <a:buFont typeface="Arial" panose="020B0604020202020204" pitchFamily="34" charset="0"/>
              <a:buChar char="•"/>
            </a:pPr>
            <a:r>
              <a:rPr lang="en-US" dirty="0"/>
              <a:t>Tibet-</a:t>
            </a:r>
            <a:r>
              <a:rPr lang="en-US" dirty="0" err="1"/>
              <a:t>Asγ</a:t>
            </a:r>
            <a:r>
              <a:rPr lang="en-US" dirty="0"/>
              <a:t>  </a:t>
            </a:r>
            <a:r>
              <a:rPr lang="en-US" sz="1600" dirty="0">
                <a:solidFill>
                  <a:srgbClr val="808080"/>
                </a:solidFill>
                <a:latin typeface="Times New Roman" panose="02020603050405020304" pitchFamily="18" charset="0"/>
              </a:rPr>
              <a:t>arXiv:2104.05181</a:t>
            </a:r>
            <a:endParaRPr lang="en-US" dirty="0"/>
          </a:p>
          <a:p>
            <a:pPr marL="742950" lvl="1" indent="-285750">
              <a:buFont typeface="Arial" panose="020B0604020202020204" pitchFamily="34" charset="0"/>
              <a:buChar char="•"/>
            </a:pPr>
            <a:r>
              <a:rPr lang="en-US" dirty="0"/>
              <a:t>HAWC </a:t>
            </a:r>
            <a:r>
              <a:rPr lang="en-US" sz="1600" dirty="0">
                <a:solidFill>
                  <a:srgbClr val="808080"/>
                </a:solidFill>
                <a:latin typeface="Times New Roman" panose="02020603050405020304" pitchFamily="18" charset="0"/>
              </a:rPr>
              <a:t>arXiv:2310.09117</a:t>
            </a:r>
            <a:endParaRPr lang="en-US" dirty="0"/>
          </a:p>
          <a:p>
            <a:pPr marL="742950" lvl="1" indent="-285750">
              <a:buFont typeface="Arial" panose="020B0604020202020204" pitchFamily="34" charset="0"/>
              <a:buChar char="•"/>
            </a:pPr>
            <a:r>
              <a:rPr lang="en-US" dirty="0"/>
              <a:t>LHAASO </a:t>
            </a:r>
            <a:r>
              <a:rPr lang="en-US" sz="1600" dirty="0">
                <a:solidFill>
                  <a:srgbClr val="808080"/>
                </a:solidFill>
                <a:latin typeface="Times New Roman" panose="02020603050405020304" pitchFamily="18" charset="0"/>
              </a:rPr>
              <a:t>arXiv:2305.05372</a:t>
            </a:r>
            <a:endParaRPr lang="en-US" dirty="0">
              <a:solidFill>
                <a:srgbClr val="808080"/>
              </a:solidFill>
              <a:latin typeface="Times New Roman" panose="02020603050405020304" pitchFamily="18" charset="0"/>
            </a:endParaRPr>
          </a:p>
          <a:p>
            <a:pPr marL="285750" indent="-285750">
              <a:spcBef>
                <a:spcPts val="600"/>
              </a:spcBef>
              <a:buFont typeface="Arial" panose="020B0604020202020204" pitchFamily="34" charset="0"/>
              <a:buChar char="•"/>
            </a:pPr>
            <a:r>
              <a:rPr lang="en-US" dirty="0"/>
              <a:t>and theoretical effort to model diffuse/source:</a:t>
            </a:r>
          </a:p>
          <a:p>
            <a:pPr marL="742950" lvl="1" indent="-285750">
              <a:buFont typeface="Arial" panose="020B0604020202020204" pitchFamily="34" charset="0"/>
              <a:buChar char="•"/>
            </a:pPr>
            <a:r>
              <a:rPr lang="en-US" dirty="0"/>
              <a:t>KRA</a:t>
            </a:r>
            <a:r>
              <a:rPr lang="en-US" baseline="-25000" dirty="0"/>
              <a:t>𝛾</a:t>
            </a:r>
            <a:r>
              <a:rPr lang="en-US" dirty="0"/>
              <a:t>: </a:t>
            </a:r>
            <a:r>
              <a:rPr lang="en-US" sz="1600" dirty="0">
                <a:solidFill>
                  <a:srgbClr val="808080"/>
                </a:solidFill>
                <a:latin typeface="Times New Roman" panose="02020603050405020304" pitchFamily="18" charset="0"/>
              </a:rPr>
              <a:t>arXiv:1504.00227</a:t>
            </a:r>
            <a:endParaRPr lang="en-US" dirty="0">
              <a:solidFill>
                <a:srgbClr val="808080"/>
              </a:solidFill>
              <a:latin typeface="Times New Roman" panose="02020603050405020304" pitchFamily="18" charset="0"/>
            </a:endParaRPr>
          </a:p>
          <a:p>
            <a:pPr marL="742950" lvl="1" indent="-285750">
              <a:buFont typeface="Arial" panose="020B0604020202020204" pitchFamily="34" charset="0"/>
              <a:buChar char="•"/>
            </a:pPr>
            <a:r>
              <a:rPr lang="en-US" dirty="0"/>
              <a:t>KRA</a:t>
            </a:r>
            <a:r>
              <a:rPr lang="en-US" baseline="-25000" dirty="0"/>
              <a:t>𝛾</a:t>
            </a:r>
            <a:r>
              <a:rPr lang="en-US" baseline="30000" dirty="0"/>
              <a:t>max</a:t>
            </a:r>
            <a:r>
              <a:rPr lang="en-US" dirty="0"/>
              <a:t>, KRA</a:t>
            </a:r>
            <a:r>
              <a:rPr lang="en-US" baseline="-25000" dirty="0"/>
              <a:t>𝛾</a:t>
            </a:r>
            <a:r>
              <a:rPr lang="en-US" baseline="30000" dirty="0"/>
              <a:t>min</a:t>
            </a:r>
            <a:r>
              <a:rPr lang="en-US" dirty="0"/>
              <a:t> </a:t>
            </a:r>
            <a:r>
              <a:rPr lang="en-US" sz="1600" dirty="0">
                <a:solidFill>
                  <a:srgbClr val="808080"/>
                </a:solidFill>
                <a:latin typeface="Times New Roman" panose="02020603050405020304" pitchFamily="18" charset="0"/>
              </a:rPr>
              <a:t>arXiv:2209.10011, 2203.15759</a:t>
            </a:r>
            <a:endParaRPr lang="en-US" dirty="0"/>
          </a:p>
          <a:p>
            <a:pPr marL="742950" lvl="1" indent="-285750">
              <a:buFont typeface="Arial" panose="020B0604020202020204" pitchFamily="34" charset="0"/>
              <a:buChar char="•"/>
            </a:pPr>
            <a:r>
              <a:rPr lang="it-IT" dirty="0" err="1"/>
              <a:t>DiffUSE</a:t>
            </a:r>
            <a:r>
              <a:rPr lang="it-IT" dirty="0"/>
              <a:t> </a:t>
            </a:r>
            <a:r>
              <a:rPr lang="en-US" sz="1600" dirty="0">
                <a:solidFill>
                  <a:srgbClr val="808080"/>
                </a:solidFill>
                <a:latin typeface="Times New Roman" panose="02020603050405020304" pitchFamily="18" charset="0"/>
              </a:rPr>
              <a:t>arXiv:2107.14584, 2307.07451  </a:t>
            </a:r>
            <a:endParaRPr lang="it-IT" dirty="0"/>
          </a:p>
          <a:p>
            <a:pPr marL="742950" lvl="1" indent="-285750">
              <a:buFont typeface="Arial" panose="020B0604020202020204" pitchFamily="34" charset="0"/>
              <a:buChar char="•"/>
            </a:pPr>
            <a:r>
              <a:rPr lang="en-US" dirty="0"/>
              <a:t>CRINGE </a:t>
            </a:r>
            <a:r>
              <a:rPr lang="en-US" sz="1600" dirty="0">
                <a:solidFill>
                  <a:srgbClr val="808080"/>
                </a:solidFill>
                <a:latin typeface="Times New Roman" panose="02020603050405020304" pitchFamily="18" charset="0"/>
              </a:rPr>
              <a:t>arXiv:2211.15607</a:t>
            </a:r>
          </a:p>
          <a:p>
            <a:pPr marL="742950" lvl="1" indent="-285750">
              <a:buFont typeface="Arial" panose="020B0604020202020204" pitchFamily="34" charset="0"/>
              <a:buChar char="•"/>
            </a:pPr>
            <a:r>
              <a:rPr lang="en-US" sz="1600" dirty="0">
                <a:latin typeface="Times New Roman" panose="02020603050405020304" pitchFamily="18" charset="0"/>
              </a:rPr>
              <a:t>…</a:t>
            </a:r>
          </a:p>
          <a:p>
            <a:pPr marL="285750" indent="-285750">
              <a:spcBef>
                <a:spcPts val="600"/>
              </a:spcBef>
              <a:buFont typeface="Arial" panose="020B0604020202020204" pitchFamily="34" charset="0"/>
              <a:buChar char="•"/>
            </a:pPr>
            <a:r>
              <a:rPr lang="en-US" dirty="0"/>
              <a:t>and other interpretations, among which</a:t>
            </a:r>
            <a:r>
              <a:rPr lang="en-US" dirty="0">
                <a:solidFill>
                  <a:prstClr val="black"/>
                </a:solidFill>
                <a:latin typeface="Calibri" panose="020F0502020204030204"/>
              </a:rPr>
              <a:t>: </a:t>
            </a:r>
            <a:r>
              <a:rPr kumimoji="0" lang="en-US" sz="1600" b="0" i="0" u="none" strike="noStrike" kern="1200" cap="none" spc="0" normalizeH="0" baseline="0" noProof="0" dirty="0">
                <a:ln>
                  <a:noFill/>
                </a:ln>
                <a:solidFill>
                  <a:srgbClr val="808080"/>
                </a:solidFill>
                <a:effectLst/>
                <a:uLnTx/>
                <a:uFillTx/>
                <a:latin typeface="Times New Roman" panose="02020603050405020304" pitchFamily="18" charset="0"/>
                <a:ea typeface="+mn-ea"/>
                <a:cs typeface="+mn-cs"/>
              </a:rPr>
              <a:t>arXiv:2412.08861, 2507.10823,…</a:t>
            </a:r>
            <a:endParaRPr lang="en-US" sz="1600" dirty="0"/>
          </a:p>
          <a:p>
            <a:pPr marL="742950" lvl="1" indent="-285750">
              <a:spcBef>
                <a:spcPts val="600"/>
              </a:spcBef>
              <a:buFont typeface="Arial" panose="020B0604020202020204" pitchFamily="34" charset="0"/>
              <a:buChar char="•"/>
            </a:pPr>
            <a:endParaRPr lang="en-US" dirty="0"/>
          </a:p>
        </p:txBody>
      </p:sp>
      <p:grpSp>
        <p:nvGrpSpPr>
          <p:cNvPr id="24" name="Gruppo 23">
            <a:extLst>
              <a:ext uri="{FF2B5EF4-FFF2-40B4-BE49-F238E27FC236}">
                <a16:creationId xmlns:a16="http://schemas.microsoft.com/office/drawing/2014/main" id="{D89572B1-9268-FFA7-AA6A-0C972D05E9DE}"/>
              </a:ext>
            </a:extLst>
          </p:cNvPr>
          <p:cNvGrpSpPr/>
          <p:nvPr/>
        </p:nvGrpSpPr>
        <p:grpSpPr>
          <a:xfrm>
            <a:off x="5751148" y="1064564"/>
            <a:ext cx="6236297" cy="2547930"/>
            <a:chOff x="590130" y="1762543"/>
            <a:chExt cx="6236297" cy="2547930"/>
          </a:xfrm>
        </p:grpSpPr>
        <p:pic>
          <p:nvPicPr>
            <p:cNvPr id="5" name="Immagine 4">
              <a:extLst>
                <a:ext uri="{FF2B5EF4-FFF2-40B4-BE49-F238E27FC236}">
                  <a16:creationId xmlns:a16="http://schemas.microsoft.com/office/drawing/2014/main" id="{C737506A-81C0-2371-69C6-C20204916DD2}"/>
                </a:ext>
              </a:extLst>
            </p:cNvPr>
            <p:cNvPicPr>
              <a:picLocks noChangeAspect="1"/>
            </p:cNvPicPr>
            <p:nvPr/>
          </p:nvPicPr>
          <p:blipFill>
            <a:blip r:embed="rId4"/>
            <a:srcRect t="50000"/>
            <a:stretch>
              <a:fillRect/>
            </a:stretch>
          </p:blipFill>
          <p:spPr>
            <a:xfrm>
              <a:off x="590130" y="1892261"/>
              <a:ext cx="5652699" cy="2418212"/>
            </a:xfrm>
            <a:prstGeom prst="rect">
              <a:avLst/>
            </a:prstGeom>
          </p:spPr>
        </p:pic>
        <p:sp>
          <p:nvSpPr>
            <p:cNvPr id="13" name="CasellaDiTesto 12">
              <a:extLst>
                <a:ext uri="{FF2B5EF4-FFF2-40B4-BE49-F238E27FC236}">
                  <a16:creationId xmlns:a16="http://schemas.microsoft.com/office/drawing/2014/main" id="{4EF633EE-1110-5401-2F5D-D87DB5332950}"/>
                </a:ext>
              </a:extLst>
            </p:cNvPr>
            <p:cNvSpPr txBox="1"/>
            <p:nvPr/>
          </p:nvSpPr>
          <p:spPr>
            <a:xfrm>
              <a:off x="3677888" y="2652038"/>
              <a:ext cx="999161" cy="369332"/>
            </a:xfrm>
            <a:prstGeom prst="rect">
              <a:avLst/>
            </a:prstGeom>
            <a:noFill/>
          </p:spPr>
          <p:txBody>
            <a:bodyPr wrap="square">
              <a:spAutoFit/>
            </a:bodyPr>
            <a:lstStyle/>
            <a:p>
              <a:r>
                <a:rPr lang="el-GR" dirty="0">
                  <a:solidFill>
                    <a:srgbClr val="FF0000"/>
                  </a:solidFill>
                </a:rPr>
                <a:t>π</a:t>
              </a:r>
              <a:r>
                <a:rPr lang="it-IT" baseline="30000" dirty="0">
                  <a:solidFill>
                    <a:srgbClr val="FF0000"/>
                  </a:solidFill>
                </a:rPr>
                <a:t>0 </a:t>
              </a:r>
              <a:r>
                <a:rPr lang="en-US" dirty="0">
                  <a:solidFill>
                    <a:srgbClr val="FF0000"/>
                  </a:solidFill>
                </a:rPr>
                <a:t>decay</a:t>
              </a:r>
            </a:p>
          </p:txBody>
        </p:sp>
        <p:pic>
          <p:nvPicPr>
            <p:cNvPr id="19" name="Immagine 18">
              <a:extLst>
                <a:ext uri="{FF2B5EF4-FFF2-40B4-BE49-F238E27FC236}">
                  <a16:creationId xmlns:a16="http://schemas.microsoft.com/office/drawing/2014/main" id="{CBC8C697-4FFD-2178-85B3-12AD117334DE}"/>
                </a:ext>
              </a:extLst>
            </p:cNvPr>
            <p:cNvPicPr>
              <a:picLocks noChangeAspect="1"/>
            </p:cNvPicPr>
            <p:nvPr/>
          </p:nvPicPr>
          <p:blipFill>
            <a:blip r:embed="rId5"/>
            <a:stretch>
              <a:fillRect/>
            </a:stretch>
          </p:blipFill>
          <p:spPr>
            <a:xfrm>
              <a:off x="4530902" y="1762543"/>
              <a:ext cx="2295525" cy="942975"/>
            </a:xfrm>
            <a:prstGeom prst="rect">
              <a:avLst/>
            </a:prstGeom>
          </p:spPr>
        </p:pic>
        <p:sp>
          <p:nvSpPr>
            <p:cNvPr id="21" name="CasellaDiTesto 20">
              <a:extLst>
                <a:ext uri="{FF2B5EF4-FFF2-40B4-BE49-F238E27FC236}">
                  <a16:creationId xmlns:a16="http://schemas.microsoft.com/office/drawing/2014/main" id="{2914C19D-6B69-A614-0B17-4CC29270CEFA}"/>
                </a:ext>
              </a:extLst>
            </p:cNvPr>
            <p:cNvSpPr txBox="1"/>
            <p:nvPr/>
          </p:nvSpPr>
          <p:spPr>
            <a:xfrm>
              <a:off x="1056151" y="1762543"/>
              <a:ext cx="2170415" cy="369332"/>
            </a:xfrm>
            <a:prstGeom prst="rect">
              <a:avLst/>
            </a:prstGeom>
            <a:noFill/>
          </p:spPr>
          <p:txBody>
            <a:bodyPr wrap="square">
              <a:spAutoFit/>
            </a:bodyPr>
            <a:lstStyle/>
            <a:p>
              <a:r>
                <a:rPr lang="en-US" sz="1800" b="0" i="0" u="none" strike="noStrike" baseline="0" dirty="0">
                  <a:solidFill>
                    <a:srgbClr val="808080"/>
                  </a:solidFill>
                  <a:latin typeface="Times New Roman" panose="02020603050405020304" pitchFamily="18" charset="0"/>
                </a:rPr>
                <a:t>arXiv:1602.07246v1</a:t>
              </a:r>
              <a:endParaRPr lang="en-US" dirty="0"/>
            </a:p>
          </p:txBody>
        </p:sp>
      </p:grpSp>
      <p:sp>
        <p:nvSpPr>
          <p:cNvPr id="6" name="CasellaDiTesto 5">
            <a:extLst>
              <a:ext uri="{FF2B5EF4-FFF2-40B4-BE49-F238E27FC236}">
                <a16:creationId xmlns:a16="http://schemas.microsoft.com/office/drawing/2014/main" id="{43F8F79B-D549-D609-93F8-BC6EAC7DF0E4}"/>
              </a:ext>
            </a:extLst>
          </p:cNvPr>
          <p:cNvSpPr txBox="1"/>
          <p:nvPr/>
        </p:nvSpPr>
        <p:spPr>
          <a:xfrm>
            <a:off x="9407453" y="3506796"/>
            <a:ext cx="2579992" cy="369332"/>
          </a:xfrm>
          <a:prstGeom prst="rect">
            <a:avLst/>
          </a:prstGeom>
          <a:noFill/>
        </p:spPr>
        <p:txBody>
          <a:bodyPr wrap="square">
            <a:spAutoFit/>
          </a:bodyPr>
          <a:lstStyle/>
          <a:p>
            <a:pPr lvl="1"/>
            <a:r>
              <a:rPr lang="en-US" dirty="0">
                <a:solidFill>
                  <a:srgbClr val="808080"/>
                </a:solidFill>
                <a:latin typeface="Times New Roman" panose="02020603050405020304" pitchFamily="18" charset="0"/>
              </a:rPr>
              <a:t>arXiv:2305.05372</a:t>
            </a:r>
            <a:endParaRPr lang="en-US" dirty="0"/>
          </a:p>
        </p:txBody>
      </p:sp>
      <p:sp>
        <p:nvSpPr>
          <p:cNvPr id="3" name="Segnaposto piè di pagina 2">
            <a:extLst>
              <a:ext uri="{FF2B5EF4-FFF2-40B4-BE49-F238E27FC236}">
                <a16:creationId xmlns:a16="http://schemas.microsoft.com/office/drawing/2014/main" id="{FAFE78EC-2666-CB1C-D784-50D5E5EFA9CE}"/>
              </a:ext>
            </a:extLst>
          </p:cNvPr>
          <p:cNvSpPr>
            <a:spLocks noGrp="1"/>
          </p:cNvSpPr>
          <p:nvPr>
            <p:ph type="ftr" sz="quarter" idx="11"/>
          </p:nvPr>
        </p:nvSpPr>
        <p:spPr/>
        <p:txBody>
          <a:bodyPr/>
          <a:lstStyle/>
          <a:p>
            <a:r>
              <a:rPr lang="en-US"/>
              <a:t>M. Spurio: Multimessenger astrophysics - TeVPA 25</a:t>
            </a:r>
            <a:endParaRPr lang="it-IT"/>
          </a:p>
        </p:txBody>
      </p:sp>
      <p:sp>
        <p:nvSpPr>
          <p:cNvPr id="4" name="Segnaposto numero diapositiva 3">
            <a:extLst>
              <a:ext uri="{FF2B5EF4-FFF2-40B4-BE49-F238E27FC236}">
                <a16:creationId xmlns:a16="http://schemas.microsoft.com/office/drawing/2014/main" id="{8D9B14CF-5D0C-4B9E-5905-2EF3E8F9D425}"/>
              </a:ext>
            </a:extLst>
          </p:cNvPr>
          <p:cNvSpPr>
            <a:spLocks noGrp="1"/>
          </p:cNvSpPr>
          <p:nvPr>
            <p:ph type="sldNum" sz="quarter" idx="12"/>
          </p:nvPr>
        </p:nvSpPr>
        <p:spPr/>
        <p:txBody>
          <a:bodyPr/>
          <a:lstStyle/>
          <a:p>
            <a:fld id="{EF856C54-971D-4A64-8725-72F12A462872}" type="slidenum">
              <a:rPr lang="it-IT" smtClean="0"/>
              <a:t>19</a:t>
            </a:fld>
            <a:endParaRPr lang="it-IT"/>
          </a:p>
        </p:txBody>
      </p:sp>
      <p:grpSp>
        <p:nvGrpSpPr>
          <p:cNvPr id="7" name="Gruppo 6">
            <a:extLst>
              <a:ext uri="{FF2B5EF4-FFF2-40B4-BE49-F238E27FC236}">
                <a16:creationId xmlns:a16="http://schemas.microsoft.com/office/drawing/2014/main" id="{705A6C6A-6131-23DD-53DC-C04546D2AD31}"/>
              </a:ext>
            </a:extLst>
          </p:cNvPr>
          <p:cNvGrpSpPr/>
          <p:nvPr/>
        </p:nvGrpSpPr>
        <p:grpSpPr>
          <a:xfrm>
            <a:off x="9553715" y="152400"/>
            <a:ext cx="1564013" cy="478809"/>
            <a:chOff x="9547750" y="65285"/>
            <a:chExt cx="1564013" cy="478809"/>
          </a:xfrm>
        </p:grpSpPr>
        <p:sp>
          <p:nvSpPr>
            <p:cNvPr id="10" name="Ovale 9">
              <a:extLst>
                <a:ext uri="{FF2B5EF4-FFF2-40B4-BE49-F238E27FC236}">
                  <a16:creationId xmlns:a16="http://schemas.microsoft.com/office/drawing/2014/main" id="{DDC99670-82A3-21DF-9463-E35EA00046E8}"/>
                </a:ext>
              </a:extLst>
            </p:cNvPr>
            <p:cNvSpPr/>
            <p:nvPr/>
          </p:nvSpPr>
          <p:spPr>
            <a:xfrm>
              <a:off x="9547750" y="65285"/>
              <a:ext cx="458545" cy="478809"/>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b="1" dirty="0"/>
                <a:t>CR</a:t>
              </a:r>
              <a:endParaRPr lang="it-IT" sz="700" b="1" dirty="0"/>
            </a:p>
          </p:txBody>
        </p:sp>
        <p:sp>
          <p:nvSpPr>
            <p:cNvPr id="12" name="Freccia bidirezionale verticale 11">
              <a:extLst>
                <a:ext uri="{FF2B5EF4-FFF2-40B4-BE49-F238E27FC236}">
                  <a16:creationId xmlns:a16="http://schemas.microsoft.com/office/drawing/2014/main" id="{FA737EC0-C8A0-2504-1E71-178B0C3A0729}"/>
                </a:ext>
              </a:extLst>
            </p:cNvPr>
            <p:cNvSpPr/>
            <p:nvPr/>
          </p:nvSpPr>
          <p:spPr>
            <a:xfrm rot="16200000">
              <a:off x="10442119" y="-207028"/>
              <a:ext cx="276140" cy="1063148"/>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grpSp>
      <p:grpSp>
        <p:nvGrpSpPr>
          <p:cNvPr id="14" name="Gruppo 13">
            <a:extLst>
              <a:ext uri="{FF2B5EF4-FFF2-40B4-BE49-F238E27FC236}">
                <a16:creationId xmlns:a16="http://schemas.microsoft.com/office/drawing/2014/main" id="{367DBDB1-84EB-718D-A6FF-1738F29C70C4}"/>
              </a:ext>
            </a:extLst>
          </p:cNvPr>
          <p:cNvGrpSpPr/>
          <p:nvPr/>
        </p:nvGrpSpPr>
        <p:grpSpPr>
          <a:xfrm>
            <a:off x="11212168" y="110018"/>
            <a:ext cx="617034" cy="578954"/>
            <a:chOff x="5935653" y="3463339"/>
            <a:chExt cx="1275093" cy="1074795"/>
          </a:xfrm>
        </p:grpSpPr>
        <p:pic>
          <p:nvPicPr>
            <p:cNvPr id="15" name="Picture 2" descr="erageologica3">
              <a:extLst>
                <a:ext uri="{FF2B5EF4-FFF2-40B4-BE49-F238E27FC236}">
                  <a16:creationId xmlns:a16="http://schemas.microsoft.com/office/drawing/2014/main" id="{8409431E-5478-D060-36D6-9C887412164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3893" t="19480" b="22143"/>
            <a:stretch>
              <a:fillRect/>
            </a:stretch>
          </p:blipFill>
          <p:spPr bwMode="auto">
            <a:xfrm>
              <a:off x="5935653" y="3487414"/>
              <a:ext cx="1275093" cy="1050720"/>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CBF7AA81-24BB-6E51-2059-9CAB43558469}"/>
                </a:ext>
              </a:extLst>
            </p:cNvPr>
            <p:cNvSpPr txBox="1"/>
            <p:nvPr/>
          </p:nvSpPr>
          <p:spPr>
            <a:xfrm>
              <a:off x="6199864" y="3463339"/>
              <a:ext cx="746672" cy="971328"/>
            </a:xfrm>
            <a:prstGeom prst="rect">
              <a:avLst/>
            </a:prstGeom>
            <a:noFill/>
          </p:spPr>
          <p:txBody>
            <a:bodyPr wrap="square">
              <a:spAutoFit/>
            </a:bodyPr>
            <a:lstStyle/>
            <a:p>
              <a:pPr algn="ctr"/>
              <a:r>
                <a:rPr lang="it-IT" sz="2800" b="1" dirty="0">
                  <a:solidFill>
                    <a:schemeClr val="bg1"/>
                  </a:solidFill>
                  <a:sym typeface="Symbol" panose="05050102010706020507" pitchFamily="18" charset="2"/>
                </a:rPr>
                <a:t></a:t>
              </a:r>
              <a:endParaRPr lang="it-IT" sz="2800" b="1" dirty="0">
                <a:solidFill>
                  <a:schemeClr val="bg1"/>
                </a:solidFill>
              </a:endParaRPr>
            </a:p>
          </p:txBody>
        </p:sp>
      </p:grpSp>
    </p:spTree>
    <p:extLst>
      <p:ext uri="{BB962C8B-B14F-4D97-AF65-F5344CB8AC3E}">
        <p14:creationId xmlns:p14="http://schemas.microsoft.com/office/powerpoint/2010/main" val="61225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850973" y="-12873"/>
            <a:ext cx="10702739" cy="778348"/>
          </a:xfrm>
        </p:spPr>
        <p:txBody>
          <a:bodyPr>
            <a:noAutofit/>
          </a:bodyPr>
          <a:lstStyle/>
          <a:p>
            <a:r>
              <a:rPr lang="en-US" sz="3600" dirty="0">
                <a:solidFill>
                  <a:srgbClr val="A50021"/>
                </a:solidFill>
              </a:rPr>
              <a:t>Multimessenger probes: three communities</a:t>
            </a:r>
          </a:p>
        </p:txBody>
      </p:sp>
      <p:sp>
        <p:nvSpPr>
          <p:cNvPr id="30" name="Espace réservé du numéro de diapositive 8"/>
          <p:cNvSpPr txBox="1">
            <a:spLocks/>
          </p:cNvSpPr>
          <p:nvPr/>
        </p:nvSpPr>
        <p:spPr>
          <a:xfrm>
            <a:off x="9174342" y="819802"/>
            <a:ext cx="350658" cy="248841"/>
          </a:xfrm>
          <a:prstGeom prst="rect">
            <a:avLst/>
          </a:prstGeom>
        </p:spPr>
        <p:txBody>
          <a:bodyPr/>
          <a:lstStyle>
            <a:defPPr>
              <a:defRPr lang="en-GB"/>
            </a:defPPr>
            <a:lvl1pPr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1pPr>
            <a:lvl2pPr marL="4572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2pPr>
            <a:lvl3pPr marL="9144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3pPr>
            <a:lvl4pPr marL="13716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4pPr>
            <a:lvl5pPr marL="18288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1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1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1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100" kern="1200">
                <a:solidFill>
                  <a:schemeClr val="tx1"/>
                </a:solidFill>
                <a:latin typeface="Arial" charset="0"/>
                <a:ea typeface="ＭＳ Ｐゴシック" charset="0"/>
                <a:cs typeface="ＭＳ Ｐゴシック" charset="0"/>
              </a:defRPr>
            </a:lvl9pPr>
          </a:lstStyle>
          <a:p>
            <a:pPr algn="r">
              <a:defRPr/>
            </a:pPr>
            <a:fld id="{E1F6008F-5151-954C-A8CA-F1FAB3EFDAA4}" type="slidenum">
              <a:rPr lang="en-US" sz="825">
                <a:solidFill>
                  <a:schemeClr val="bg1"/>
                </a:solidFill>
              </a:rPr>
              <a:pPr algn="r">
                <a:defRPr/>
              </a:pPr>
              <a:t>2</a:t>
            </a:fld>
            <a:endParaRPr lang="en-US" sz="825" dirty="0">
              <a:solidFill>
                <a:schemeClr val="bg1"/>
              </a:solidFill>
            </a:endParaRPr>
          </a:p>
        </p:txBody>
      </p:sp>
      <p:sp>
        <p:nvSpPr>
          <p:cNvPr id="15" name="CasellaDiTesto 14">
            <a:extLst>
              <a:ext uri="{FF2B5EF4-FFF2-40B4-BE49-F238E27FC236}">
                <a16:creationId xmlns:a16="http://schemas.microsoft.com/office/drawing/2014/main" id="{8EB3BCC1-EE5F-5B42-1DCF-3CA4046EA63B}"/>
              </a:ext>
            </a:extLst>
          </p:cNvPr>
          <p:cNvSpPr txBox="1"/>
          <p:nvPr/>
        </p:nvSpPr>
        <p:spPr>
          <a:xfrm>
            <a:off x="2033035" y="1217405"/>
            <a:ext cx="8439248" cy="461665"/>
          </a:xfrm>
          <a:prstGeom prst="rect">
            <a:avLst/>
          </a:prstGeom>
          <a:noFill/>
        </p:spPr>
        <p:txBody>
          <a:bodyPr wrap="square">
            <a:spAutoFit/>
          </a:bodyPr>
          <a:lstStyle/>
          <a:p>
            <a:pPr algn="ctr"/>
            <a:r>
              <a:rPr lang="en-US" sz="2400" dirty="0"/>
              <a:t>Three large experimental branches</a:t>
            </a:r>
          </a:p>
        </p:txBody>
      </p:sp>
      <p:grpSp>
        <p:nvGrpSpPr>
          <p:cNvPr id="18" name="Gruppo 17">
            <a:extLst>
              <a:ext uri="{FF2B5EF4-FFF2-40B4-BE49-F238E27FC236}">
                <a16:creationId xmlns:a16="http://schemas.microsoft.com/office/drawing/2014/main" id="{1522EF84-670A-0C34-57C4-33719782BF0A}"/>
              </a:ext>
            </a:extLst>
          </p:cNvPr>
          <p:cNvGrpSpPr/>
          <p:nvPr/>
        </p:nvGrpSpPr>
        <p:grpSpPr>
          <a:xfrm>
            <a:off x="508000" y="3604370"/>
            <a:ext cx="5170042" cy="2413308"/>
            <a:chOff x="-1052400" y="3033268"/>
            <a:chExt cx="6893389" cy="3217744"/>
          </a:xfrm>
        </p:grpSpPr>
        <p:pic>
          <p:nvPicPr>
            <p:cNvPr id="2" name="Immagine 1">
              <a:extLst>
                <a:ext uri="{FF2B5EF4-FFF2-40B4-BE49-F238E27FC236}">
                  <a16:creationId xmlns:a16="http://schemas.microsoft.com/office/drawing/2014/main" id="{41AA0BF5-DE91-90EC-B25D-A51674A94C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 t="1" r="7660" b="31991"/>
            <a:stretch/>
          </p:blipFill>
          <p:spPr>
            <a:xfrm>
              <a:off x="-133999" y="3033268"/>
              <a:ext cx="5137744" cy="2175630"/>
            </a:xfrm>
            <a:prstGeom prst="rect">
              <a:avLst/>
            </a:prstGeom>
          </p:spPr>
        </p:pic>
        <p:sp>
          <p:nvSpPr>
            <p:cNvPr id="17" name="CasellaDiTesto 16">
              <a:extLst>
                <a:ext uri="{FF2B5EF4-FFF2-40B4-BE49-F238E27FC236}">
                  <a16:creationId xmlns:a16="http://schemas.microsoft.com/office/drawing/2014/main" id="{E29F272C-E882-9907-01E8-2A0072EB3A99}"/>
                </a:ext>
              </a:extLst>
            </p:cNvPr>
            <p:cNvSpPr txBox="1"/>
            <p:nvPr/>
          </p:nvSpPr>
          <p:spPr>
            <a:xfrm>
              <a:off x="-1052400" y="5389237"/>
              <a:ext cx="6893389" cy="861775"/>
            </a:xfrm>
            <a:prstGeom prst="rect">
              <a:avLst/>
            </a:prstGeom>
            <a:noFill/>
          </p:spPr>
          <p:txBody>
            <a:bodyPr wrap="square">
              <a:spAutoFit/>
            </a:bodyPr>
            <a:lstStyle/>
            <a:p>
              <a:r>
                <a:rPr lang="en-US" dirty="0"/>
                <a:t>The </a:t>
              </a:r>
              <a:r>
                <a:rPr lang="en-US" b="1" u="sng" dirty="0"/>
                <a:t>electromagnetic radiation</a:t>
              </a:r>
              <a:r>
                <a:rPr lang="en-US" dirty="0"/>
                <a:t>, from radio to X-rays, with detection techniques developed by astronomers</a:t>
              </a:r>
              <a:endParaRPr lang="it-IT" dirty="0"/>
            </a:p>
          </p:txBody>
        </p:sp>
      </p:grpSp>
      <p:grpSp>
        <p:nvGrpSpPr>
          <p:cNvPr id="25" name="Gruppo 24">
            <a:extLst>
              <a:ext uri="{FF2B5EF4-FFF2-40B4-BE49-F238E27FC236}">
                <a16:creationId xmlns:a16="http://schemas.microsoft.com/office/drawing/2014/main" id="{C246D043-D771-C76B-CAD1-249CF248F788}"/>
              </a:ext>
            </a:extLst>
          </p:cNvPr>
          <p:cNvGrpSpPr/>
          <p:nvPr/>
        </p:nvGrpSpPr>
        <p:grpSpPr>
          <a:xfrm>
            <a:off x="2788357" y="1926013"/>
            <a:ext cx="4371962" cy="1453997"/>
            <a:chOff x="1657847" y="1456141"/>
            <a:chExt cx="5498143" cy="1938662"/>
          </a:xfrm>
        </p:grpSpPr>
        <p:pic>
          <p:nvPicPr>
            <p:cNvPr id="9" name="Immagine 8">
              <a:extLst>
                <a:ext uri="{FF2B5EF4-FFF2-40B4-BE49-F238E27FC236}">
                  <a16:creationId xmlns:a16="http://schemas.microsoft.com/office/drawing/2014/main" id="{BBD87652-425F-585D-634D-DA8AC680BA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1892" y="1456141"/>
              <a:ext cx="1864098" cy="1938662"/>
            </a:xfrm>
            <a:prstGeom prst="rect">
              <a:avLst/>
            </a:prstGeom>
          </p:spPr>
        </p:pic>
        <p:sp>
          <p:nvSpPr>
            <p:cNvPr id="11" name="Rettangolo 10">
              <a:extLst>
                <a:ext uri="{FF2B5EF4-FFF2-40B4-BE49-F238E27FC236}">
                  <a16:creationId xmlns:a16="http://schemas.microsoft.com/office/drawing/2014/main" id="{A2302F90-55EE-20CC-1F3A-FD9A8E676F67}"/>
                </a:ext>
              </a:extLst>
            </p:cNvPr>
            <p:cNvSpPr/>
            <p:nvPr/>
          </p:nvSpPr>
          <p:spPr>
            <a:xfrm>
              <a:off x="5527011" y="2010009"/>
              <a:ext cx="1393859" cy="646330"/>
            </a:xfrm>
            <a:prstGeom prst="rect">
              <a:avLst/>
            </a:prstGeom>
            <a:noFill/>
          </p:spPr>
          <p:txBody>
            <a:bodyPr wrap="square" lIns="68580" tIns="34290" rIns="68580" bIns="34290">
              <a:spAutoFit/>
            </a:bodyPr>
            <a:lstStyle/>
            <a:p>
              <a:pPr algn="ctr"/>
              <a:r>
                <a:rPr lang="it-IT" sz="2700" i="1" dirty="0" err="1">
                  <a:ln w="0"/>
                  <a:solidFill>
                    <a:schemeClr val="bg1"/>
                  </a:solidFill>
                  <a:effectLst>
                    <a:reflection blurRad="6350" stA="53000" endA="300" endPos="35500" dir="5400000" sy="-90000" algn="bl" rotWithShape="0"/>
                  </a:effectLst>
                </a:rPr>
                <a:t>GWs</a:t>
              </a:r>
              <a:endParaRPr lang="it-IT" sz="2700" i="1" dirty="0">
                <a:ln w="0"/>
                <a:solidFill>
                  <a:schemeClr val="bg1"/>
                </a:solidFill>
                <a:effectLst>
                  <a:reflection blurRad="6350" stA="53000" endA="300" endPos="35500" dir="5400000" sy="-90000" algn="bl" rotWithShape="0"/>
                </a:effectLst>
              </a:endParaRPr>
            </a:p>
          </p:txBody>
        </p:sp>
        <p:sp>
          <p:nvSpPr>
            <p:cNvPr id="20" name="CasellaDiTesto 19">
              <a:extLst>
                <a:ext uri="{FF2B5EF4-FFF2-40B4-BE49-F238E27FC236}">
                  <a16:creationId xmlns:a16="http://schemas.microsoft.com/office/drawing/2014/main" id="{EFF57ADE-236E-4518-A02C-DEF2CE617BA1}"/>
                </a:ext>
              </a:extLst>
            </p:cNvPr>
            <p:cNvSpPr txBox="1"/>
            <p:nvPr/>
          </p:nvSpPr>
          <p:spPr>
            <a:xfrm>
              <a:off x="1657847" y="1963807"/>
              <a:ext cx="3634044" cy="1231106"/>
            </a:xfrm>
            <a:prstGeom prst="rect">
              <a:avLst/>
            </a:prstGeom>
            <a:noFill/>
          </p:spPr>
          <p:txBody>
            <a:bodyPr wrap="square">
              <a:spAutoFit/>
            </a:bodyPr>
            <a:lstStyle/>
            <a:p>
              <a:r>
                <a:rPr lang="en-US" b="1" u="sng" dirty="0"/>
                <a:t>Gravitational waves (GWs)</a:t>
              </a:r>
              <a:r>
                <a:rPr lang="en-US" dirty="0"/>
                <a:t>, observed using laser interferometers</a:t>
              </a:r>
              <a:endParaRPr lang="it-IT" dirty="0"/>
            </a:p>
          </p:txBody>
        </p:sp>
      </p:grpSp>
      <p:grpSp>
        <p:nvGrpSpPr>
          <p:cNvPr id="24" name="Gruppo 23">
            <a:extLst>
              <a:ext uri="{FF2B5EF4-FFF2-40B4-BE49-F238E27FC236}">
                <a16:creationId xmlns:a16="http://schemas.microsoft.com/office/drawing/2014/main" id="{BEB2190D-3D1A-2526-43D9-909EFA129F46}"/>
              </a:ext>
            </a:extLst>
          </p:cNvPr>
          <p:cNvGrpSpPr/>
          <p:nvPr/>
        </p:nvGrpSpPr>
        <p:grpSpPr>
          <a:xfrm>
            <a:off x="7258093" y="3165216"/>
            <a:ext cx="4068670" cy="2844369"/>
            <a:chOff x="7721572" y="2794743"/>
            <a:chExt cx="4546860" cy="3792490"/>
          </a:xfrm>
        </p:grpSpPr>
        <p:sp>
          <p:nvSpPr>
            <p:cNvPr id="3" name="Rettangolo 2">
              <a:extLst>
                <a:ext uri="{FF2B5EF4-FFF2-40B4-BE49-F238E27FC236}">
                  <a16:creationId xmlns:a16="http://schemas.microsoft.com/office/drawing/2014/main" id="{865FB6CE-6D2D-CA00-BD77-9ECC768CDD39}"/>
                </a:ext>
              </a:extLst>
            </p:cNvPr>
            <p:cNvSpPr/>
            <p:nvPr/>
          </p:nvSpPr>
          <p:spPr>
            <a:xfrm>
              <a:off x="7721572" y="2890440"/>
              <a:ext cx="4306186" cy="2084673"/>
            </a:xfrm>
            <a:prstGeom prst="rect">
              <a:avLst/>
            </a:prstGeom>
          </p:spPr>
          <p:txBody>
            <a:bodyPr wrap="square">
              <a:spAutoFit/>
            </a:bodyPr>
            <a:lstStyle/>
            <a:p>
              <a:pPr marL="428625" indent="-428625">
                <a:lnSpc>
                  <a:spcPct val="90000"/>
                </a:lnSpc>
                <a:spcBef>
                  <a:spcPts val="750"/>
                </a:spcBef>
                <a:buFont typeface="+mj-lt"/>
                <a:buAutoNum type="romanUcPeriod"/>
              </a:pPr>
              <a:r>
                <a:rPr lang="en-US" sz="2100" dirty="0">
                  <a:sym typeface="Symbol" panose="05050102010706020507" pitchFamily="18" charset="2"/>
                </a:rPr>
                <a:t>Charged CRs</a:t>
              </a:r>
            </a:p>
            <a:p>
              <a:pPr marL="428625" indent="-428625">
                <a:lnSpc>
                  <a:spcPct val="90000"/>
                </a:lnSpc>
                <a:spcBef>
                  <a:spcPts val="750"/>
                </a:spcBef>
                <a:buFont typeface="+mj-lt"/>
                <a:buAutoNum type="romanUcPeriod"/>
              </a:pPr>
              <a:r>
                <a:rPr lang="en-US" sz="2100" dirty="0">
                  <a:sym typeface="Symbol" panose="05050102010706020507" pitchFamily="18" charset="2"/>
                </a:rPr>
                <a:t>Antimatter</a:t>
              </a:r>
            </a:p>
            <a:p>
              <a:pPr marL="428625" indent="-428625">
                <a:lnSpc>
                  <a:spcPct val="90000"/>
                </a:lnSpc>
                <a:spcBef>
                  <a:spcPts val="750"/>
                </a:spcBef>
                <a:buFont typeface="+mj-lt"/>
                <a:buAutoNum type="romanUcPeriod"/>
              </a:pPr>
              <a:r>
                <a:rPr lang="en-US" sz="2100" dirty="0">
                  <a:sym typeface="Symbol" panose="05050102010706020507" pitchFamily="18" charset="2"/>
                </a:rPr>
                <a:t>Neutrinos</a:t>
              </a:r>
            </a:p>
            <a:p>
              <a:pPr marL="428625" indent="-428625">
                <a:lnSpc>
                  <a:spcPct val="90000"/>
                </a:lnSpc>
                <a:spcBef>
                  <a:spcPts val="750"/>
                </a:spcBef>
                <a:buFont typeface="+mj-lt"/>
                <a:buAutoNum type="romanUcPeriod"/>
              </a:pPr>
              <a:r>
                <a:rPr lang="en-US" sz="2100" dirty="0">
                  <a:sym typeface="Symbol" panose="05050102010706020507" pitchFamily="18" charset="2"/>
                </a:rPr>
                <a:t> </a:t>
              </a:r>
              <a:r>
                <a:rPr lang="en-US" sz="2100" dirty="0">
                  <a:latin typeface="Symbol" panose="05050102010706020507" pitchFamily="18" charset="2"/>
                  <a:sym typeface="Symbol" panose="05050102010706020507" pitchFamily="18" charset="2"/>
                </a:rPr>
                <a:t>g-</a:t>
              </a:r>
              <a:r>
                <a:rPr lang="en-US" sz="2100" dirty="0">
                  <a:sym typeface="Symbol" panose="05050102010706020507" pitchFamily="18" charset="2"/>
                </a:rPr>
                <a:t>rays</a:t>
              </a:r>
              <a:endParaRPr lang="en-US" sz="2100" dirty="0">
                <a:latin typeface="Symbol" panose="05050102010706020507" pitchFamily="18" charset="2"/>
                <a:sym typeface="Symbol" panose="05050102010706020507" pitchFamily="18" charset="2"/>
              </a:endParaRPr>
            </a:p>
          </p:txBody>
        </p:sp>
        <p:sp>
          <p:nvSpPr>
            <p:cNvPr id="5" name="Ovale 4">
              <a:extLst>
                <a:ext uri="{FF2B5EF4-FFF2-40B4-BE49-F238E27FC236}">
                  <a16:creationId xmlns:a16="http://schemas.microsoft.com/office/drawing/2014/main" id="{FA7413F0-78F1-FE70-783A-EA49776D742A}"/>
                </a:ext>
              </a:extLst>
            </p:cNvPr>
            <p:cNvSpPr/>
            <p:nvPr/>
          </p:nvSpPr>
          <p:spPr>
            <a:xfrm>
              <a:off x="11067579" y="2794743"/>
              <a:ext cx="540000" cy="5400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solidFill>
                    <a:schemeClr val="tx1"/>
                  </a:solidFill>
                </a:rPr>
                <a:t>CR</a:t>
              </a:r>
            </a:p>
          </p:txBody>
        </p:sp>
        <p:pic>
          <p:nvPicPr>
            <p:cNvPr id="7" name="Picture 2" descr="Risultati immagini per neutrino">
              <a:extLst>
                <a:ext uri="{FF2B5EF4-FFF2-40B4-BE49-F238E27FC236}">
                  <a16:creationId xmlns:a16="http://schemas.microsoft.com/office/drawing/2014/main" id="{0357A052-96FA-35FA-69CD-70ECD15C507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26642" y="3979387"/>
              <a:ext cx="444782" cy="432000"/>
            </a:xfrm>
            <a:prstGeom prst="rect">
              <a:avLst/>
            </a:prstGeom>
            <a:noFill/>
            <a:extLst>
              <a:ext uri="{909E8E84-426E-40DD-AFC4-6F175D3DCCD1}">
                <a14:hiddenFill xmlns:a14="http://schemas.microsoft.com/office/drawing/2010/main">
                  <a:solidFill>
                    <a:srgbClr val="FFFFFF"/>
                  </a:solidFill>
                </a14:hiddenFill>
              </a:ext>
            </a:extLst>
          </p:spPr>
        </p:pic>
        <p:sp>
          <p:nvSpPr>
            <p:cNvPr id="21" name="Ovale 20">
              <a:extLst>
                <a:ext uri="{FF2B5EF4-FFF2-40B4-BE49-F238E27FC236}">
                  <a16:creationId xmlns:a16="http://schemas.microsoft.com/office/drawing/2014/main" id="{E8DBDA44-E670-E3F4-3005-607822EE0612}"/>
                </a:ext>
              </a:extLst>
            </p:cNvPr>
            <p:cNvSpPr/>
            <p:nvPr/>
          </p:nvSpPr>
          <p:spPr>
            <a:xfrm>
              <a:off x="11067581" y="3380282"/>
              <a:ext cx="540000" cy="5400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dirty="0">
                  <a:solidFill>
                    <a:schemeClr val="tx1"/>
                  </a:solidFill>
                </a:rPr>
                <a:t>p</a:t>
              </a:r>
              <a:r>
                <a:rPr lang="it-IT" sz="1050" baseline="30000" dirty="0">
                  <a:solidFill>
                    <a:schemeClr val="tx1"/>
                  </a:solidFill>
                </a:rPr>
                <a:t>- </a:t>
              </a:r>
              <a:r>
                <a:rPr lang="it-IT" sz="1050" dirty="0">
                  <a:solidFill>
                    <a:schemeClr val="tx1"/>
                  </a:solidFill>
                </a:rPr>
                <a:t>e</a:t>
              </a:r>
              <a:r>
                <a:rPr lang="it-IT" sz="1050" baseline="30000" dirty="0">
                  <a:solidFill>
                    <a:schemeClr val="tx1"/>
                  </a:solidFill>
                </a:rPr>
                <a:t>+</a:t>
              </a:r>
            </a:p>
          </p:txBody>
        </p:sp>
        <p:sp>
          <p:nvSpPr>
            <p:cNvPr id="23" name="CasellaDiTesto 22">
              <a:extLst>
                <a:ext uri="{FF2B5EF4-FFF2-40B4-BE49-F238E27FC236}">
                  <a16:creationId xmlns:a16="http://schemas.microsoft.com/office/drawing/2014/main" id="{D88A7F17-245E-6BA6-8E9C-5BE1B0018803}"/>
                </a:ext>
              </a:extLst>
            </p:cNvPr>
            <p:cNvSpPr txBox="1"/>
            <p:nvPr/>
          </p:nvSpPr>
          <p:spPr>
            <a:xfrm>
              <a:off x="7721572" y="5356127"/>
              <a:ext cx="4546860" cy="1231106"/>
            </a:xfrm>
            <a:prstGeom prst="rect">
              <a:avLst/>
            </a:prstGeom>
            <a:noFill/>
          </p:spPr>
          <p:txBody>
            <a:bodyPr wrap="square">
              <a:spAutoFit/>
            </a:bodyPr>
            <a:lstStyle/>
            <a:p>
              <a:r>
                <a:rPr lang="en-US" b="1" u="sng" dirty="0"/>
                <a:t>Individual quanta </a:t>
              </a:r>
              <a:r>
                <a:rPr lang="en-US" dirty="0"/>
                <a:t>(CRs, antimatter, γ -rays, and </a:t>
              </a:r>
              <a:r>
                <a:rPr lang="en-US" dirty="0">
                  <a:latin typeface="Symbol" panose="05050102010706020507" pitchFamily="18" charset="2"/>
                </a:rPr>
                <a:t>n)</a:t>
              </a:r>
              <a:r>
                <a:rPr lang="en-US" dirty="0"/>
                <a:t>, detected with experimental methods mainly developed for HE physics</a:t>
              </a:r>
            </a:p>
          </p:txBody>
        </p:sp>
      </p:grpSp>
      <p:cxnSp>
        <p:nvCxnSpPr>
          <p:cNvPr id="10" name="Connettore a gomito 9">
            <a:extLst>
              <a:ext uri="{FF2B5EF4-FFF2-40B4-BE49-F238E27FC236}">
                <a16:creationId xmlns:a16="http://schemas.microsoft.com/office/drawing/2014/main" id="{01261CCD-42E0-972E-FDB9-872A9140B27D}"/>
              </a:ext>
            </a:extLst>
          </p:cNvPr>
          <p:cNvCxnSpPr>
            <a:cxnSpLocks/>
          </p:cNvCxnSpPr>
          <p:nvPr/>
        </p:nvCxnSpPr>
        <p:spPr>
          <a:xfrm rot="5400000">
            <a:off x="1790492" y="1781866"/>
            <a:ext cx="2184952" cy="1460055"/>
          </a:xfrm>
          <a:prstGeom prst="bentConnector3">
            <a:avLst>
              <a:gd name="adj1" fmla="val 1345"/>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Connettore a gomito 34">
            <a:extLst>
              <a:ext uri="{FF2B5EF4-FFF2-40B4-BE49-F238E27FC236}">
                <a16:creationId xmlns:a16="http://schemas.microsoft.com/office/drawing/2014/main" id="{51349291-A8CC-34D0-302F-5B1457EC4E3C}"/>
              </a:ext>
            </a:extLst>
          </p:cNvPr>
          <p:cNvCxnSpPr>
            <a:cxnSpLocks/>
          </p:cNvCxnSpPr>
          <p:nvPr/>
        </p:nvCxnSpPr>
        <p:spPr>
          <a:xfrm rot="16200000" flipH="1">
            <a:off x="8974846" y="1464377"/>
            <a:ext cx="1498187" cy="1408264"/>
          </a:xfrm>
          <a:prstGeom prst="bentConnector3">
            <a:avLst>
              <a:gd name="adj1" fmla="val 156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uppo 7">
            <a:extLst>
              <a:ext uri="{FF2B5EF4-FFF2-40B4-BE49-F238E27FC236}">
                <a16:creationId xmlns:a16="http://schemas.microsoft.com/office/drawing/2014/main" id="{29BFEE21-23AA-5DA4-C74B-13C9CD4C10F6}"/>
              </a:ext>
            </a:extLst>
          </p:cNvPr>
          <p:cNvGrpSpPr/>
          <p:nvPr/>
        </p:nvGrpSpPr>
        <p:grpSpPr>
          <a:xfrm>
            <a:off x="10305053" y="4416593"/>
            <a:ext cx="569423" cy="529638"/>
            <a:chOff x="5932605" y="3274669"/>
            <a:chExt cx="1275093" cy="1050721"/>
          </a:xfrm>
        </p:grpSpPr>
        <p:pic>
          <p:nvPicPr>
            <p:cNvPr id="12" name="Picture 2" descr="erageologica3">
              <a:extLst>
                <a:ext uri="{FF2B5EF4-FFF2-40B4-BE49-F238E27FC236}">
                  <a16:creationId xmlns:a16="http://schemas.microsoft.com/office/drawing/2014/main" id="{223A09F2-3D26-0BD9-FD0D-BCAD5B769BA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893" t="19480" b="22143"/>
            <a:stretch>
              <a:fillRect/>
            </a:stretch>
          </p:blipFill>
          <p:spPr bwMode="auto">
            <a:xfrm>
              <a:off x="5932605" y="3274669"/>
              <a:ext cx="1275093" cy="1050721"/>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721BE248-77EA-6E81-4A56-E2414A9132B0}"/>
                </a:ext>
              </a:extLst>
            </p:cNvPr>
            <p:cNvSpPr txBox="1"/>
            <p:nvPr/>
          </p:nvSpPr>
          <p:spPr>
            <a:xfrm>
              <a:off x="6169343" y="3360623"/>
              <a:ext cx="769689" cy="915873"/>
            </a:xfrm>
            <a:prstGeom prst="rect">
              <a:avLst/>
            </a:prstGeom>
            <a:noFill/>
          </p:spPr>
          <p:txBody>
            <a:bodyPr wrap="square">
              <a:spAutoFit/>
            </a:bodyPr>
            <a:lstStyle/>
            <a:p>
              <a:pPr algn="ctr"/>
              <a:r>
                <a:rPr lang="it-IT" sz="2400" b="1" dirty="0">
                  <a:solidFill>
                    <a:schemeClr val="bg1"/>
                  </a:solidFill>
                  <a:sym typeface="Symbol" panose="05050102010706020507" pitchFamily="18" charset="2"/>
                </a:rPr>
                <a:t></a:t>
              </a:r>
              <a:endParaRPr lang="it-IT" sz="2400" b="1" dirty="0">
                <a:solidFill>
                  <a:schemeClr val="bg1"/>
                </a:solidFill>
              </a:endParaRPr>
            </a:p>
          </p:txBody>
        </p:sp>
      </p:grpSp>
      <p:cxnSp>
        <p:nvCxnSpPr>
          <p:cNvPr id="16" name="Connettore a gomito 15">
            <a:extLst>
              <a:ext uri="{FF2B5EF4-FFF2-40B4-BE49-F238E27FC236}">
                <a16:creationId xmlns:a16="http://schemas.microsoft.com/office/drawing/2014/main" id="{7A17211E-0CFD-4D10-1AB2-1C5B7E854530}"/>
              </a:ext>
            </a:extLst>
          </p:cNvPr>
          <p:cNvCxnSpPr>
            <a:cxnSpLocks/>
          </p:cNvCxnSpPr>
          <p:nvPr/>
        </p:nvCxnSpPr>
        <p:spPr>
          <a:xfrm>
            <a:off x="4640236" y="1641109"/>
            <a:ext cx="930100" cy="700307"/>
          </a:xfrm>
          <a:prstGeom prst="bentConnector3">
            <a:avLst>
              <a:gd name="adj1" fmla="val 50000"/>
            </a:avLst>
          </a:prstGeom>
          <a:ln w="57150">
            <a:solidFill>
              <a:srgbClr val="339933"/>
            </a:solidFill>
            <a:tailEnd type="triangle"/>
          </a:ln>
        </p:spPr>
        <p:style>
          <a:lnRef idx="1">
            <a:schemeClr val="accent1"/>
          </a:lnRef>
          <a:fillRef idx="0">
            <a:schemeClr val="accent1"/>
          </a:fillRef>
          <a:effectRef idx="0">
            <a:schemeClr val="accent1"/>
          </a:effectRef>
          <a:fontRef idx="minor">
            <a:schemeClr val="tx1"/>
          </a:fontRef>
        </p:style>
      </p:cxnSp>
      <p:sp>
        <p:nvSpPr>
          <p:cNvPr id="19" name="Segnaposto piè di pagina 18">
            <a:extLst>
              <a:ext uri="{FF2B5EF4-FFF2-40B4-BE49-F238E27FC236}">
                <a16:creationId xmlns:a16="http://schemas.microsoft.com/office/drawing/2014/main" id="{D92A6479-982D-C8B2-9302-B2241F50F34E}"/>
              </a:ext>
            </a:extLst>
          </p:cNvPr>
          <p:cNvSpPr>
            <a:spLocks noGrp="1"/>
          </p:cNvSpPr>
          <p:nvPr>
            <p:ph type="ftr" sz="quarter" idx="11"/>
          </p:nvPr>
        </p:nvSpPr>
        <p:spPr/>
        <p:txBody>
          <a:bodyPr/>
          <a:lstStyle/>
          <a:p>
            <a:r>
              <a:rPr lang="en-US"/>
              <a:t>M. Spurio: Multimessenger astrophysics - TeVPA 25</a:t>
            </a:r>
            <a:endParaRPr lang="it-IT"/>
          </a:p>
        </p:txBody>
      </p:sp>
      <p:sp>
        <p:nvSpPr>
          <p:cNvPr id="22" name="Segnaposto numero diapositiva 21">
            <a:extLst>
              <a:ext uri="{FF2B5EF4-FFF2-40B4-BE49-F238E27FC236}">
                <a16:creationId xmlns:a16="http://schemas.microsoft.com/office/drawing/2014/main" id="{949F7486-196E-82E6-D811-F3BB78E63032}"/>
              </a:ext>
            </a:extLst>
          </p:cNvPr>
          <p:cNvSpPr>
            <a:spLocks noGrp="1"/>
          </p:cNvSpPr>
          <p:nvPr>
            <p:ph type="sldNum" sz="quarter" idx="12"/>
          </p:nvPr>
        </p:nvSpPr>
        <p:spPr/>
        <p:txBody>
          <a:bodyPr/>
          <a:lstStyle/>
          <a:p>
            <a:fld id="{EF856C54-971D-4A64-8725-72F12A462872}" type="slidenum">
              <a:rPr lang="it-IT" smtClean="0"/>
              <a:t>2</a:t>
            </a:fld>
            <a:endParaRPr lang="it-IT" dirty="0"/>
          </a:p>
        </p:txBody>
      </p:sp>
    </p:spTree>
    <p:extLst>
      <p:ext uri="{BB962C8B-B14F-4D97-AF65-F5344CB8AC3E}">
        <p14:creationId xmlns:p14="http://schemas.microsoft.com/office/powerpoint/2010/main" val="85991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25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250"/>
                                        <p:tgtEl>
                                          <p:spTgt spid="35"/>
                                        </p:tgtEl>
                                      </p:cBhvr>
                                    </p:animEffec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8E6BD-B839-05C6-1CA1-F3B527A15A87}"/>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C74E8A9C-28E4-B041-047F-552B19D5314B}"/>
              </a:ext>
            </a:extLst>
          </p:cNvPr>
          <p:cNvPicPr>
            <a:picLocks noChangeAspect="1"/>
          </p:cNvPicPr>
          <p:nvPr/>
        </p:nvPicPr>
        <p:blipFill>
          <a:blip r:embed="rId3"/>
          <a:srcRect l="3853" r="7415"/>
          <a:stretch>
            <a:fillRect/>
          </a:stretch>
        </p:blipFill>
        <p:spPr>
          <a:xfrm>
            <a:off x="7501054" y="1264452"/>
            <a:ext cx="4386150" cy="4602691"/>
          </a:xfrm>
          <a:prstGeom prst="rect">
            <a:avLst/>
          </a:prstGeom>
        </p:spPr>
      </p:pic>
      <p:sp>
        <p:nvSpPr>
          <p:cNvPr id="2" name="Titolo 1">
            <a:extLst>
              <a:ext uri="{FF2B5EF4-FFF2-40B4-BE49-F238E27FC236}">
                <a16:creationId xmlns:a16="http://schemas.microsoft.com/office/drawing/2014/main" id="{714CFD09-07F6-747F-C8D8-1F1E43358A40}"/>
              </a:ext>
            </a:extLst>
          </p:cNvPr>
          <p:cNvSpPr>
            <a:spLocks noGrp="1"/>
          </p:cNvSpPr>
          <p:nvPr>
            <p:ph type="title"/>
          </p:nvPr>
        </p:nvSpPr>
        <p:spPr/>
        <p:txBody>
          <a:bodyPr>
            <a:normAutofit/>
          </a:bodyPr>
          <a:lstStyle/>
          <a:p>
            <a:r>
              <a:rPr lang="it-IT" sz="3600" dirty="0"/>
              <a:t>The Galaxy </a:t>
            </a:r>
            <a:r>
              <a:rPr lang="it-IT" sz="3600" dirty="0" err="1"/>
              <a:t>is</a:t>
            </a:r>
            <a:r>
              <a:rPr lang="it-IT" sz="3600" dirty="0"/>
              <a:t> </a:t>
            </a:r>
            <a:r>
              <a:rPr lang="it-IT" sz="3600" dirty="0" err="1"/>
              <a:t>not</a:t>
            </a:r>
            <a:r>
              <a:rPr lang="it-IT" sz="3600" dirty="0"/>
              <a:t> a neutrino </a:t>
            </a:r>
            <a:r>
              <a:rPr lang="it-IT" sz="3600" dirty="0" err="1"/>
              <a:t>desert</a:t>
            </a:r>
            <a:endParaRPr lang="it-IT" sz="3600" dirty="0"/>
          </a:p>
        </p:txBody>
      </p:sp>
      <p:sp>
        <p:nvSpPr>
          <p:cNvPr id="7" name="CasellaDiTesto 6">
            <a:extLst>
              <a:ext uri="{FF2B5EF4-FFF2-40B4-BE49-F238E27FC236}">
                <a16:creationId xmlns:a16="http://schemas.microsoft.com/office/drawing/2014/main" id="{8D1AAE93-DF3E-1DE8-4C9D-6D5533E45845}"/>
              </a:ext>
            </a:extLst>
          </p:cNvPr>
          <p:cNvSpPr txBox="1"/>
          <p:nvPr/>
        </p:nvSpPr>
        <p:spPr>
          <a:xfrm>
            <a:off x="378279" y="936769"/>
            <a:ext cx="7122775" cy="155427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i="0" u="none" strike="noStrike" baseline="0" dirty="0" err="1">
                <a:solidFill>
                  <a:srgbClr val="231F20"/>
                </a:solidFill>
                <a:latin typeface="AdvTTb278f7d1"/>
              </a:rPr>
              <a:t>IceCube</a:t>
            </a:r>
            <a:r>
              <a:rPr lang="en-US" b="0" i="0" u="none" strike="noStrike" baseline="0" dirty="0">
                <a:solidFill>
                  <a:srgbClr val="231F20"/>
                </a:solidFill>
                <a:latin typeface="AdvTTb278f7d1"/>
              </a:rPr>
              <a:t> compared three diffuse emission models </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(based on </a:t>
            </a:r>
            <a:r>
              <a:rPr lang="el-GR" dirty="0">
                <a:latin typeface="Calibri" panose="020F0502020204030204" pitchFamily="34" charset="0"/>
              </a:rPr>
              <a:t>ν</a:t>
            </a:r>
            <a:r>
              <a:rPr lang="it-IT" dirty="0">
                <a:latin typeface="Calibri" panose="020F0502020204030204" pitchFamily="34" charset="0"/>
              </a:rPr>
              <a:t> </a:t>
            </a:r>
            <a:r>
              <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rPr>
              <a:t>production associated with CRs and </a:t>
            </a:r>
            <a:r>
              <a:rPr kumimoji="0" lang="el-GR" b="0" i="0" u="none" strike="noStrike" kern="1200" cap="none" spc="0" normalizeH="0" baseline="0" noProof="0" dirty="0">
                <a:ln>
                  <a:noFill/>
                </a:ln>
                <a:solidFill>
                  <a:prstClr val="black"/>
                </a:solidFill>
                <a:effectLst/>
                <a:uLnTx/>
                <a:uFillTx/>
                <a:latin typeface="Calibri" panose="020F0502020204030204"/>
                <a:ea typeface="+mn-ea"/>
                <a:cs typeface="+mn-cs"/>
              </a:rPr>
              <a:t>γ</a:t>
            </a: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-rays)</a:t>
            </a:r>
            <a:r>
              <a:rPr lang="en-US" b="0" i="0" u="none" strike="noStrike" baseline="0" dirty="0">
                <a:solidFill>
                  <a:srgbClr val="231F20"/>
                </a:solidFill>
                <a:latin typeface="AdvTTb278f7d1"/>
              </a:rPr>
              <a:t> from the Galactic plane to a background-only hypothesis</a:t>
            </a:r>
          </a:p>
          <a:p>
            <a:pPr marL="342900" indent="-342900">
              <a:spcAft>
                <a:spcPts val="600"/>
              </a:spcAft>
              <a:buFont typeface="Arial" panose="020B0604020202020204" pitchFamily="34" charset="0"/>
              <a:buChar char="•"/>
              <a:defRPr/>
            </a:pPr>
            <a:r>
              <a:rPr lang="en-US" dirty="0">
                <a:solidFill>
                  <a:srgbClr val="000000"/>
                </a:solidFill>
              </a:rPr>
              <a:t>Three </a:t>
            </a:r>
            <a:r>
              <a:rPr lang="en-US" i="1" dirty="0">
                <a:solidFill>
                  <a:srgbClr val="000000"/>
                </a:solidFill>
              </a:rPr>
              <a:t>results</a:t>
            </a:r>
            <a:r>
              <a:rPr lang="en-US" dirty="0">
                <a:solidFill>
                  <a:srgbClr val="000000"/>
                </a:solidFill>
              </a:rPr>
              <a:t> produced on the </a:t>
            </a:r>
            <a:r>
              <a:rPr lang="en-US" b="1" dirty="0">
                <a:solidFill>
                  <a:srgbClr val="000000"/>
                </a:solidFill>
              </a:rPr>
              <a:t>flux integrated over the whole sky</a:t>
            </a:r>
            <a:r>
              <a:rPr lang="en-US" dirty="0">
                <a:solidFill>
                  <a:srgbClr val="000000"/>
                </a:solidFill>
              </a:rPr>
              <a:t>: a factor of x 4-6 difference @1 TeV.</a:t>
            </a:r>
          </a:p>
        </p:txBody>
      </p:sp>
      <p:sp>
        <p:nvSpPr>
          <p:cNvPr id="3" name="Rectangle 2">
            <a:extLst>
              <a:ext uri="{FF2B5EF4-FFF2-40B4-BE49-F238E27FC236}">
                <a16:creationId xmlns:a16="http://schemas.microsoft.com/office/drawing/2014/main" id="{B85CB956-60F6-22FC-8BBC-3C1A28EEFC48}"/>
              </a:ext>
            </a:extLst>
          </p:cNvPr>
          <p:cNvSpPr/>
          <p:nvPr/>
        </p:nvSpPr>
        <p:spPr>
          <a:xfrm>
            <a:off x="8153400" y="1105402"/>
            <a:ext cx="3484418"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IceCube</a:t>
            </a:r>
            <a:r>
              <a:rPr lang="fr-FR" sz="1400" dirty="0">
                <a:solidFill>
                  <a:srgbClr val="444444"/>
                </a:solidFill>
                <a:latin typeface="Helvetica Neue" panose="02000503000000020004" pitchFamily="2" charset="0"/>
                <a:ea typeface="ＭＳ Ｐゴシック" charset="0"/>
                <a:sym typeface="Wingdings" pitchFamily="-1" charset="2"/>
              </a:rPr>
              <a:t>: </a:t>
            </a:r>
            <a:r>
              <a:rPr kumimoji="0" lang="it-IT" sz="1400" b="0" u="none" strike="noStrike" kern="1200" cap="none" spc="0" normalizeH="0" baseline="0" noProof="0" dirty="0">
                <a:ln>
                  <a:noFill/>
                </a:ln>
                <a:solidFill>
                  <a:srgbClr val="0A0181"/>
                </a:solidFill>
                <a:effectLst/>
                <a:uLnTx/>
                <a:uFillTx/>
                <a:latin typeface="Calibri" panose="020F0502020204030204"/>
                <a:ea typeface="+mn-ea"/>
                <a:cs typeface="+mn-cs"/>
              </a:rPr>
              <a:t>DOI: 10.1126/science.adc9818</a:t>
            </a:r>
          </a:p>
        </p:txBody>
      </p:sp>
      <p:pic>
        <p:nvPicPr>
          <p:cNvPr id="4" name="Immagine 3">
            <a:extLst>
              <a:ext uri="{FF2B5EF4-FFF2-40B4-BE49-F238E27FC236}">
                <a16:creationId xmlns:a16="http://schemas.microsoft.com/office/drawing/2014/main" id="{9AA15930-8204-9887-4502-28B2112EDF66}"/>
              </a:ext>
            </a:extLst>
          </p:cNvPr>
          <p:cNvPicPr>
            <a:picLocks noChangeAspect="1"/>
          </p:cNvPicPr>
          <p:nvPr/>
        </p:nvPicPr>
        <p:blipFill>
          <a:blip r:embed="rId4"/>
          <a:stretch>
            <a:fillRect/>
          </a:stretch>
        </p:blipFill>
        <p:spPr>
          <a:xfrm>
            <a:off x="502764" y="2630045"/>
            <a:ext cx="6873804" cy="3291186"/>
          </a:xfrm>
          <a:prstGeom prst="rect">
            <a:avLst/>
          </a:prstGeom>
        </p:spPr>
      </p:pic>
      <p:sp>
        <p:nvSpPr>
          <p:cNvPr id="5" name="Callout: linea piegata 4">
            <a:extLst>
              <a:ext uri="{FF2B5EF4-FFF2-40B4-BE49-F238E27FC236}">
                <a16:creationId xmlns:a16="http://schemas.microsoft.com/office/drawing/2014/main" id="{E665B8E8-039F-225A-E637-407F1457912E}"/>
              </a:ext>
            </a:extLst>
          </p:cNvPr>
          <p:cNvSpPr/>
          <p:nvPr/>
        </p:nvSpPr>
        <p:spPr>
          <a:xfrm>
            <a:off x="7679473" y="5849358"/>
            <a:ext cx="3748669" cy="402759"/>
          </a:xfrm>
          <a:prstGeom prst="borderCallout2">
            <a:avLst>
              <a:gd name="adj1" fmla="val 50267"/>
              <a:gd name="adj2" fmla="val 819"/>
              <a:gd name="adj3" fmla="val -51026"/>
              <a:gd name="adj4" fmla="val -5803"/>
              <a:gd name="adj5" fmla="val -417771"/>
              <a:gd name="adj6" fmla="val -1099"/>
            </a:avLst>
          </a:prstGeom>
          <a:noFill/>
          <a:ln w="19050">
            <a:solidFill>
              <a:srgbClr val="FF0000"/>
            </a:solidFill>
            <a:headEnd type="none" w="med" len="med"/>
            <a:tailEnd type="arrow" w="med" len="med"/>
          </a:ln>
        </p:spPr>
        <p:txBody>
          <a:bodyPr rtlCol="0" anchor="ctr"/>
          <a:lstStyle/>
          <a:p>
            <a:r>
              <a:rPr lang="en-US" dirty="0">
                <a:solidFill>
                  <a:srgbClr val="231F20"/>
                </a:solidFill>
                <a:latin typeface="AdvTTb278f7d1"/>
              </a:rPr>
              <a:t>Integrated over the whole 4</a:t>
            </a:r>
            <a:r>
              <a:rPr lang="en-US" dirty="0">
                <a:solidFill>
                  <a:srgbClr val="231F20"/>
                </a:solidFill>
                <a:latin typeface="Symbol" panose="05050102010706020507" pitchFamily="18" charset="2"/>
              </a:rPr>
              <a:t>p</a:t>
            </a:r>
            <a:r>
              <a:rPr lang="en-US" dirty="0">
                <a:solidFill>
                  <a:srgbClr val="231F20"/>
                </a:solidFill>
                <a:latin typeface="AdvTTb278f7d1"/>
              </a:rPr>
              <a:t> sky</a:t>
            </a:r>
            <a:endParaRPr lang="en-US" dirty="0"/>
          </a:p>
        </p:txBody>
      </p:sp>
      <p:sp>
        <p:nvSpPr>
          <p:cNvPr id="8" name="Segnaposto piè di pagina 7">
            <a:extLst>
              <a:ext uri="{FF2B5EF4-FFF2-40B4-BE49-F238E27FC236}">
                <a16:creationId xmlns:a16="http://schemas.microsoft.com/office/drawing/2014/main" id="{D4FE3F74-1A36-941B-CF22-82F5CA52A422}"/>
              </a:ext>
            </a:extLst>
          </p:cNvPr>
          <p:cNvSpPr>
            <a:spLocks noGrp="1"/>
          </p:cNvSpPr>
          <p:nvPr>
            <p:ph type="ftr" sz="quarter" idx="11"/>
          </p:nvPr>
        </p:nvSpPr>
        <p:spPr/>
        <p:txBody>
          <a:bodyPr/>
          <a:lstStyle/>
          <a:p>
            <a:r>
              <a:rPr lang="en-US"/>
              <a:t>M. Spurio: Multimessenger astrophysics - TeVPA 25</a:t>
            </a:r>
            <a:endParaRPr lang="it-IT"/>
          </a:p>
        </p:txBody>
      </p:sp>
      <p:sp>
        <p:nvSpPr>
          <p:cNvPr id="9" name="Segnaposto numero diapositiva 8">
            <a:extLst>
              <a:ext uri="{FF2B5EF4-FFF2-40B4-BE49-F238E27FC236}">
                <a16:creationId xmlns:a16="http://schemas.microsoft.com/office/drawing/2014/main" id="{86D86DF4-971D-DBAB-9BF2-F40F7D68AB48}"/>
              </a:ext>
            </a:extLst>
          </p:cNvPr>
          <p:cNvSpPr>
            <a:spLocks noGrp="1"/>
          </p:cNvSpPr>
          <p:nvPr>
            <p:ph type="sldNum" sz="quarter" idx="12"/>
          </p:nvPr>
        </p:nvSpPr>
        <p:spPr/>
        <p:txBody>
          <a:bodyPr/>
          <a:lstStyle/>
          <a:p>
            <a:fld id="{EF856C54-971D-4A64-8725-72F12A462872}" type="slidenum">
              <a:rPr lang="it-IT" smtClean="0"/>
              <a:t>20</a:t>
            </a:fld>
            <a:endParaRPr lang="it-IT"/>
          </a:p>
        </p:txBody>
      </p:sp>
      <p:grpSp>
        <p:nvGrpSpPr>
          <p:cNvPr id="14" name="Gruppo 13">
            <a:extLst>
              <a:ext uri="{FF2B5EF4-FFF2-40B4-BE49-F238E27FC236}">
                <a16:creationId xmlns:a16="http://schemas.microsoft.com/office/drawing/2014/main" id="{C257F5C3-6DED-3710-8858-474D1DEFDE95}"/>
              </a:ext>
            </a:extLst>
          </p:cNvPr>
          <p:cNvGrpSpPr/>
          <p:nvPr/>
        </p:nvGrpSpPr>
        <p:grpSpPr>
          <a:xfrm>
            <a:off x="10041066" y="56362"/>
            <a:ext cx="1959504" cy="636576"/>
            <a:chOff x="4681047" y="3006217"/>
            <a:chExt cx="1959504" cy="636576"/>
          </a:xfrm>
        </p:grpSpPr>
        <p:grpSp>
          <p:nvGrpSpPr>
            <p:cNvPr id="15" name="Gruppo 14">
              <a:extLst>
                <a:ext uri="{FF2B5EF4-FFF2-40B4-BE49-F238E27FC236}">
                  <a16:creationId xmlns:a16="http://schemas.microsoft.com/office/drawing/2014/main" id="{6D49B79B-0B0F-D3F9-77B5-1FDE61647D03}"/>
                </a:ext>
              </a:extLst>
            </p:cNvPr>
            <p:cNvGrpSpPr/>
            <p:nvPr/>
          </p:nvGrpSpPr>
          <p:grpSpPr>
            <a:xfrm>
              <a:off x="5450624" y="3237990"/>
              <a:ext cx="389417" cy="404803"/>
              <a:chOff x="5932605" y="3274669"/>
              <a:chExt cx="1275093" cy="1152835"/>
            </a:xfrm>
          </p:grpSpPr>
          <p:pic>
            <p:nvPicPr>
              <p:cNvPr id="21" name="Picture 2" descr="erageologica3">
                <a:extLst>
                  <a:ext uri="{FF2B5EF4-FFF2-40B4-BE49-F238E27FC236}">
                    <a16:creationId xmlns:a16="http://schemas.microsoft.com/office/drawing/2014/main" id="{88B0CBC1-E0E7-D50C-0F6E-3463D34F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893" t="19480" b="22143"/>
              <a:stretch>
                <a:fillRect/>
              </a:stretch>
            </p:blipFill>
            <p:spPr bwMode="auto">
              <a:xfrm>
                <a:off x="5932605" y="3274669"/>
                <a:ext cx="1275093" cy="1050721"/>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a:extLst>
                  <a:ext uri="{FF2B5EF4-FFF2-40B4-BE49-F238E27FC236}">
                    <a16:creationId xmlns:a16="http://schemas.microsoft.com/office/drawing/2014/main" id="{9F8A9D0B-910F-78E9-041B-718FA5F5F52A}"/>
                  </a:ext>
                </a:extLst>
              </p:cNvPr>
              <p:cNvSpPr txBox="1"/>
              <p:nvPr/>
            </p:nvSpPr>
            <p:spPr>
              <a:xfrm>
                <a:off x="6199862" y="3463339"/>
                <a:ext cx="769688" cy="964165"/>
              </a:xfrm>
              <a:prstGeom prst="rect">
                <a:avLst/>
              </a:prstGeom>
              <a:noFill/>
            </p:spPr>
            <p:txBody>
              <a:bodyPr wrap="square">
                <a:spAutoFit/>
              </a:bodyPr>
              <a:lstStyle/>
              <a:p>
                <a:pPr algn="ctr"/>
                <a:r>
                  <a:rPr lang="it-IT" sz="1600" b="1" dirty="0">
                    <a:solidFill>
                      <a:schemeClr val="accent6">
                        <a:lumMod val="50000"/>
                      </a:schemeClr>
                    </a:solidFill>
                    <a:sym typeface="Symbol" panose="05050102010706020507" pitchFamily="18" charset="2"/>
                  </a:rPr>
                  <a:t></a:t>
                </a:r>
                <a:endParaRPr lang="it-IT" sz="1600" b="1" dirty="0">
                  <a:solidFill>
                    <a:schemeClr val="accent6">
                      <a:lumMod val="50000"/>
                    </a:schemeClr>
                  </a:solidFill>
                </a:endParaRPr>
              </a:p>
            </p:txBody>
          </p:sp>
        </p:grpSp>
        <p:sp>
          <p:nvSpPr>
            <p:cNvPr id="16" name="Ovale 15">
              <a:extLst>
                <a:ext uri="{FF2B5EF4-FFF2-40B4-BE49-F238E27FC236}">
                  <a16:creationId xmlns:a16="http://schemas.microsoft.com/office/drawing/2014/main" id="{3BFE7EBD-3F78-83E3-04AF-F7EA9E677E6D}"/>
                </a:ext>
              </a:extLst>
            </p:cNvPr>
            <p:cNvSpPr/>
            <p:nvPr/>
          </p:nvSpPr>
          <p:spPr>
            <a:xfrm>
              <a:off x="4681047" y="3006217"/>
              <a:ext cx="351870" cy="343593"/>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t>CR</a:t>
              </a:r>
              <a:endParaRPr lang="it-IT" sz="900" dirty="0"/>
            </a:p>
          </p:txBody>
        </p:sp>
        <p:pic>
          <p:nvPicPr>
            <p:cNvPr id="17" name="Picture 2" descr="Risultati immagini per neutrino">
              <a:extLst>
                <a:ext uri="{FF2B5EF4-FFF2-40B4-BE49-F238E27FC236}">
                  <a16:creationId xmlns:a16="http://schemas.microsoft.com/office/drawing/2014/main" id="{027C6289-EC53-C1F8-8316-E28F1A5095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7748" y="3018121"/>
              <a:ext cx="382803" cy="371801"/>
            </a:xfrm>
            <a:prstGeom prst="rect">
              <a:avLst/>
            </a:prstGeom>
            <a:noFill/>
            <a:extLst>
              <a:ext uri="{909E8E84-426E-40DD-AFC4-6F175D3DCCD1}">
                <a14:hiddenFill xmlns:a14="http://schemas.microsoft.com/office/drawing/2010/main">
                  <a:solidFill>
                    <a:srgbClr val="FFFFFF"/>
                  </a:solidFill>
                </a14:hiddenFill>
              </a:ext>
            </a:extLst>
          </p:spPr>
        </p:pic>
        <p:sp>
          <p:nvSpPr>
            <p:cNvPr id="18" name="Freccia bidirezionale verticale 17">
              <a:extLst>
                <a:ext uri="{FF2B5EF4-FFF2-40B4-BE49-F238E27FC236}">
                  <a16:creationId xmlns:a16="http://schemas.microsoft.com/office/drawing/2014/main" id="{394446FE-132D-0AA0-B0EE-EC7C99E2E78B}"/>
                </a:ext>
              </a:extLst>
            </p:cNvPr>
            <p:cNvSpPr/>
            <p:nvPr/>
          </p:nvSpPr>
          <p:spPr>
            <a:xfrm rot="16200000">
              <a:off x="5561740" y="2586968"/>
              <a:ext cx="167184" cy="1063148"/>
            </a:xfrm>
            <a:prstGeom prst="upDownArrow">
              <a:avLst/>
            </a:prstGeom>
            <a:blipFill>
              <a:blip r:embed="rId7"/>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19" name="Freccia bidirezionale verticale 18">
              <a:extLst>
                <a:ext uri="{FF2B5EF4-FFF2-40B4-BE49-F238E27FC236}">
                  <a16:creationId xmlns:a16="http://schemas.microsoft.com/office/drawing/2014/main" id="{CEC71B1C-D04C-12F1-15ED-E7035F61B458}"/>
                </a:ext>
              </a:extLst>
            </p:cNvPr>
            <p:cNvSpPr/>
            <p:nvPr/>
          </p:nvSpPr>
          <p:spPr>
            <a:xfrm rot="17571873">
              <a:off x="5172999" y="3070805"/>
              <a:ext cx="173650" cy="546456"/>
            </a:xfrm>
            <a:prstGeom prst="upDownArrow">
              <a:avLst/>
            </a:prstGeom>
            <a:blipFill>
              <a:blip r:embed="rId7"/>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20" name="Freccia bidirezionale verticale 19">
              <a:extLst>
                <a:ext uri="{FF2B5EF4-FFF2-40B4-BE49-F238E27FC236}">
                  <a16:creationId xmlns:a16="http://schemas.microsoft.com/office/drawing/2014/main" id="{C90DBF36-AC90-97C2-F660-404621DD1D7B}"/>
                </a:ext>
              </a:extLst>
            </p:cNvPr>
            <p:cNvSpPr/>
            <p:nvPr/>
          </p:nvSpPr>
          <p:spPr>
            <a:xfrm rot="3537776">
              <a:off x="5960371" y="3073897"/>
              <a:ext cx="146062" cy="546456"/>
            </a:xfrm>
            <a:prstGeom prst="upDownArrow">
              <a:avLst/>
            </a:prstGeom>
            <a:blipFill>
              <a:blip r:embed="rId7"/>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grpSp>
    </p:spTree>
    <p:extLst>
      <p:ext uri="{BB962C8B-B14F-4D97-AF65-F5344CB8AC3E}">
        <p14:creationId xmlns:p14="http://schemas.microsoft.com/office/powerpoint/2010/main" val="394908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94A9A12-ACF3-2F86-34CF-4351749C3295}"/>
              </a:ext>
            </a:extLst>
          </p:cNvPr>
          <p:cNvPicPr>
            <a:picLocks noChangeAspect="1"/>
          </p:cNvPicPr>
          <p:nvPr/>
        </p:nvPicPr>
        <p:blipFill>
          <a:blip r:embed="rId2"/>
          <a:srcRect r="19308"/>
          <a:stretch>
            <a:fillRect/>
          </a:stretch>
        </p:blipFill>
        <p:spPr>
          <a:xfrm>
            <a:off x="500977" y="931703"/>
            <a:ext cx="4932000" cy="4797184"/>
          </a:xfrm>
          <a:prstGeom prst="rect">
            <a:avLst/>
          </a:prstGeom>
        </p:spPr>
      </p:pic>
      <p:sp>
        <p:nvSpPr>
          <p:cNvPr id="2" name="Titolo 1">
            <a:extLst>
              <a:ext uri="{FF2B5EF4-FFF2-40B4-BE49-F238E27FC236}">
                <a16:creationId xmlns:a16="http://schemas.microsoft.com/office/drawing/2014/main" id="{385D2A52-F864-0DF0-9B3A-720647D1DF51}"/>
              </a:ext>
            </a:extLst>
          </p:cNvPr>
          <p:cNvSpPr>
            <a:spLocks noGrp="1"/>
          </p:cNvSpPr>
          <p:nvPr>
            <p:ph type="title"/>
          </p:nvPr>
        </p:nvSpPr>
        <p:spPr/>
        <p:txBody>
          <a:bodyPr>
            <a:normAutofit/>
          </a:bodyPr>
          <a:lstStyle/>
          <a:p>
            <a:r>
              <a:rPr lang="en-US" sz="3600" dirty="0"/>
              <a:t>The Galactic ridge</a:t>
            </a:r>
          </a:p>
        </p:txBody>
      </p:sp>
      <p:pic>
        <p:nvPicPr>
          <p:cNvPr id="12" name="Immagine 11">
            <a:extLst>
              <a:ext uri="{FF2B5EF4-FFF2-40B4-BE49-F238E27FC236}">
                <a16:creationId xmlns:a16="http://schemas.microsoft.com/office/drawing/2014/main" id="{EB0881CC-6734-CDCF-767E-09E6A32ABD6A}"/>
              </a:ext>
            </a:extLst>
          </p:cNvPr>
          <p:cNvPicPr>
            <a:picLocks noChangeAspect="1"/>
          </p:cNvPicPr>
          <p:nvPr/>
        </p:nvPicPr>
        <p:blipFill rotWithShape="1">
          <a:blip r:embed="rId3"/>
          <a:srcRect l="6871" t="3349" r="6931" b="12926"/>
          <a:stretch/>
        </p:blipFill>
        <p:spPr>
          <a:xfrm>
            <a:off x="6757212" y="960581"/>
            <a:ext cx="4868766" cy="2658497"/>
          </a:xfrm>
          <a:prstGeom prst="rect">
            <a:avLst/>
          </a:prstGeom>
        </p:spPr>
      </p:pic>
      <p:cxnSp>
        <p:nvCxnSpPr>
          <p:cNvPr id="13" name="Connettore diritto 12">
            <a:extLst>
              <a:ext uri="{FF2B5EF4-FFF2-40B4-BE49-F238E27FC236}">
                <a16:creationId xmlns:a16="http://schemas.microsoft.com/office/drawing/2014/main" id="{43C2E853-9F2B-1437-9356-A914DA33A461}"/>
              </a:ext>
            </a:extLst>
          </p:cNvPr>
          <p:cNvCxnSpPr>
            <a:cxnSpLocks/>
          </p:cNvCxnSpPr>
          <p:nvPr/>
        </p:nvCxnSpPr>
        <p:spPr>
          <a:xfrm>
            <a:off x="8725489" y="2317924"/>
            <a:ext cx="792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8521088E-444C-C7A5-FE8E-DEA5D585463E}"/>
                  </a:ext>
                </a:extLst>
              </p:cNvPr>
              <p:cNvSpPr txBox="1"/>
              <p:nvPr/>
            </p:nvSpPr>
            <p:spPr>
              <a:xfrm>
                <a:off x="6644923" y="3675268"/>
                <a:ext cx="5273392" cy="182274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600"/>
                  </a:spcAft>
                  <a:buClrTx/>
                  <a:buSzTx/>
                  <a:tabLst/>
                  <a:defRPr/>
                </a:pPr>
                <a:r>
                  <a:rPr lang="en-US" dirty="0">
                    <a:solidFill>
                      <a:srgbClr val="000000"/>
                    </a:solidFill>
                    <a:latin typeface="Calibri" panose="020F0502020204030204"/>
                  </a:rPr>
                  <a:t>Most of the signal from the Galactic Ridge 	|b|&lt;2</a:t>
                </a:r>
                <a:r>
                  <a:rPr lang="en-US" baseline="30000" dirty="0">
                    <a:solidFill>
                      <a:srgbClr val="000000"/>
                    </a:solidFill>
                    <a:latin typeface="Calibri" panose="020F0502020204030204"/>
                  </a:rPr>
                  <a:t>o</a:t>
                </a:r>
                <a:r>
                  <a:rPr lang="en-US" dirty="0">
                    <a:solidFill>
                      <a:srgbClr val="000000"/>
                    </a:solidFill>
                    <a:latin typeface="Calibri" panose="020F0502020204030204"/>
                  </a:rPr>
                  <a:t> and |l|&lt;30</a:t>
                </a:r>
                <a:r>
                  <a:rPr lang="en-US" baseline="30000" dirty="0">
                    <a:solidFill>
                      <a:srgbClr val="000000"/>
                    </a:solidFill>
                    <a:latin typeface="Calibri" panose="020F0502020204030204"/>
                  </a:rPr>
                  <a:t>o</a:t>
                </a:r>
                <a:r>
                  <a:rPr lang="en-US" dirty="0">
                    <a:solidFill>
                      <a:srgbClr val="000000"/>
                    </a:solidFill>
                    <a:latin typeface="Calibri" panose="020F0502020204030204"/>
                  </a:rPr>
                  <a:t>= </a:t>
                </a:r>
                <a14:m>
                  <m:oMath xmlns:m="http://schemas.openxmlformats.org/officeDocument/2006/math">
                    <m:f>
                      <m:fPr>
                        <m:ctrlPr>
                          <a:rPr lang="en-US" i="1" smtClean="0">
                            <a:solidFill>
                              <a:srgbClr val="FF0000"/>
                            </a:solidFill>
                            <a:latin typeface="Cambria Math" panose="02040503050406030204" pitchFamily="18" charset="0"/>
                          </a:rPr>
                        </m:ctrlPr>
                      </m:fPr>
                      <m:num>
                        <m:r>
                          <a:rPr lang="it-IT" b="0" i="1" smtClean="0">
                            <a:solidFill>
                              <a:srgbClr val="FF0000"/>
                            </a:solidFill>
                            <a:latin typeface="Cambria Math" panose="02040503050406030204" pitchFamily="18" charset="0"/>
                          </a:rPr>
                          <m:t>1</m:t>
                        </m:r>
                      </m:num>
                      <m:den>
                        <m:r>
                          <a:rPr lang="it-IT" b="0" i="1" smtClean="0">
                            <a:solidFill>
                              <a:srgbClr val="FF0000"/>
                            </a:solidFill>
                            <a:latin typeface="Cambria Math" panose="02040503050406030204" pitchFamily="18" charset="0"/>
                          </a:rPr>
                          <m:t>172</m:t>
                        </m:r>
                      </m:den>
                    </m:f>
                    <m:r>
                      <a:rPr lang="en-US" i="1" smtClean="0">
                        <a:solidFill>
                          <a:srgbClr val="000000"/>
                        </a:solidFill>
                        <a:latin typeface="Cambria Math" panose="02040503050406030204" pitchFamily="18" charset="0"/>
                        <a:ea typeface="Cambria Math" panose="02040503050406030204" pitchFamily="18" charset="0"/>
                      </a:rPr>
                      <m:t>×</m:t>
                    </m:r>
                    <m:r>
                      <a:rPr lang="it-IT" b="0" i="1" smtClean="0">
                        <a:solidFill>
                          <a:srgbClr val="000000"/>
                        </a:solidFill>
                        <a:latin typeface="Cambria Math" panose="02040503050406030204" pitchFamily="18" charset="0"/>
                      </a:rPr>
                      <m:t>4</m:t>
                    </m:r>
                    <m:r>
                      <a:rPr lang="el-GR" i="1" smtClean="0">
                        <a:solidFill>
                          <a:srgbClr val="000000"/>
                        </a:solidFill>
                        <a:latin typeface="Cambria Math" panose="02040503050406030204" pitchFamily="18" charset="0"/>
                      </a:rPr>
                      <m:t>𝜋</m:t>
                    </m:r>
                  </m:oMath>
                </a14:m>
                <a:r>
                  <a:rPr lang="en-US" dirty="0">
                    <a:solidFill>
                      <a:srgbClr val="000000"/>
                    </a:solidFill>
                    <a:latin typeface="Calibri" panose="020F0502020204030204"/>
                  </a:rPr>
                  <a:t> </a:t>
                </a:r>
                <a:r>
                  <a:rPr lang="en-US" dirty="0" err="1">
                    <a:solidFill>
                      <a:srgbClr val="000000"/>
                    </a:solidFill>
                    <a:latin typeface="Calibri" panose="020F0502020204030204"/>
                  </a:rPr>
                  <a:t>sr</a:t>
                </a:r>
                <a:r>
                  <a:rPr lang="en-US" dirty="0">
                    <a:solidFill>
                      <a:srgbClr val="000000"/>
                    </a:solidFill>
                    <a:latin typeface="Calibri" panose="020F0502020204030204"/>
                  </a:rPr>
                  <a:t> </a:t>
                </a:r>
              </a:p>
              <a:p>
                <a:pPr marR="0" lvl="0" algn="l" defTabSz="914400" rtl="0" eaLnBrk="1" fontAlgn="auto" latinLnBrk="0" hangingPunct="1">
                  <a:lnSpc>
                    <a:spcPct val="100000"/>
                  </a:lnSpc>
                  <a:spcBef>
                    <a:spcPts val="0"/>
                  </a:spcBef>
                  <a:spcAft>
                    <a:spcPts val="600"/>
                  </a:spcAft>
                  <a:buClrTx/>
                  <a:buSzTx/>
                  <a:tabLst/>
                  <a:defRPr/>
                </a:pPr>
                <a:r>
                  <a:rPr lang="en-US" dirty="0">
                    <a:solidFill>
                      <a:srgbClr val="000000"/>
                    </a:solidFill>
                    <a:latin typeface="Calibri" panose="020F0502020204030204"/>
                  </a:rPr>
                  <a:t>Each model yields a different contribution in the Ridge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a:rPr>
                  <a:t>12% </a:t>
                </a:r>
                <a:r>
                  <a:rPr lang="en-US" dirty="0">
                    <a:solidFill>
                      <a:srgbClr val="000000"/>
                    </a:solidFill>
                    <a:latin typeface="Calibri" panose="020F0502020204030204"/>
                  </a:rPr>
                  <a:t>of the total signal by </a:t>
                </a:r>
                <a:r>
                  <a:rPr lang="en-US" dirty="0">
                    <a:solidFill>
                      <a:srgbClr val="000000"/>
                    </a:solidFill>
                    <a:latin typeface="Symbol" panose="05050102010706020507" pitchFamily="18" charset="2"/>
                  </a:rPr>
                  <a:t>p</a:t>
                </a:r>
                <a:r>
                  <a:rPr lang="en-US" baseline="30000" dirty="0">
                    <a:solidFill>
                      <a:srgbClr val="000000"/>
                    </a:solidFill>
                    <a:latin typeface="Calibri" panose="020F0502020204030204"/>
                  </a:rPr>
                  <a:t>0</a:t>
                </a:r>
                <a:r>
                  <a:rPr lang="en-US" dirty="0">
                    <a:solidFill>
                      <a:srgbClr val="000000"/>
                    </a:solidFill>
                    <a:latin typeface="Calibri" panose="020F0502020204030204"/>
                  </a:rPr>
                  <a:t> model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a:rPr>
                  <a:t>30%-40% in the </a:t>
                </a:r>
                <a:r>
                  <a:rPr kumimoji="0" lang="en-US" b="0" i="0" u="none" strike="noStrike" kern="1200" cap="none" spc="0" normalizeH="0" baseline="0" noProof="0" dirty="0" err="1">
                    <a:ln>
                      <a:noFill/>
                    </a:ln>
                    <a:solidFill>
                      <a:srgbClr val="000000"/>
                    </a:solidFill>
                    <a:effectLst/>
                    <a:uLnTx/>
                    <a:uFillTx/>
                    <a:latin typeface="Calibri" panose="020F0502020204030204"/>
                  </a:rPr>
                  <a:t>KRA</a:t>
                </a:r>
                <a:r>
                  <a:rPr kumimoji="0" lang="en-US" b="0" i="0" u="none" strike="noStrike" kern="1200" cap="none" spc="0" normalizeH="0" baseline="0" noProof="0" dirty="0" err="1">
                    <a:ln>
                      <a:noFill/>
                    </a:ln>
                    <a:solidFill>
                      <a:srgbClr val="000000"/>
                    </a:solidFill>
                    <a:effectLst/>
                    <a:uLnTx/>
                    <a:uFillTx/>
                    <a:latin typeface="Symbol" panose="05050102010706020507" pitchFamily="18" charset="2"/>
                  </a:rPr>
                  <a:t>g</a:t>
                </a:r>
                <a:r>
                  <a:rPr kumimoji="0" lang="en-US" b="0" i="0" u="none" strike="noStrike" kern="1200" cap="none" spc="0" normalizeH="0" baseline="0" noProof="0" dirty="0">
                    <a:ln>
                      <a:noFill/>
                    </a:ln>
                    <a:solidFill>
                      <a:srgbClr val="000000"/>
                    </a:solidFill>
                    <a:effectLst/>
                    <a:uLnTx/>
                    <a:uFillTx/>
                    <a:latin typeface="Calibri" panose="020F0502020204030204"/>
                  </a:rPr>
                  <a:t> .</a:t>
                </a:r>
                <a:endParaRPr kumimoji="0" lang="it-IT"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15" name="CasellaDiTesto 14">
                <a:extLst>
                  <a:ext uri="{FF2B5EF4-FFF2-40B4-BE49-F238E27FC236}">
                    <a16:creationId xmlns:a16="http://schemas.microsoft.com/office/drawing/2014/main" id="{8521088E-444C-C7A5-FE8E-DEA5D585463E}"/>
                  </a:ext>
                </a:extLst>
              </p:cNvPr>
              <p:cNvSpPr txBox="1">
                <a:spLocks noRot="1" noChangeAspect="1" noMove="1" noResize="1" noEditPoints="1" noAdjustHandles="1" noChangeArrowheads="1" noChangeShapeType="1" noTextEdit="1"/>
              </p:cNvSpPr>
              <p:nvPr/>
            </p:nvSpPr>
            <p:spPr>
              <a:xfrm>
                <a:off x="6644923" y="3675268"/>
                <a:ext cx="5273392" cy="1822743"/>
              </a:xfrm>
              <a:prstGeom prst="rect">
                <a:avLst/>
              </a:prstGeom>
              <a:blipFill>
                <a:blip r:embed="rId4"/>
                <a:stretch>
                  <a:fillRect l="-925" t="-2007" r="-462" b="-4682"/>
                </a:stretch>
              </a:blipFill>
            </p:spPr>
            <p:txBody>
              <a:bodyPr/>
              <a:lstStyle/>
              <a:p>
                <a:r>
                  <a:rPr lang="en-US">
                    <a:noFill/>
                  </a:rPr>
                  <a:t> </a:t>
                </a:r>
              </a:p>
            </p:txBody>
          </p:sp>
        </mc:Fallback>
      </mc:AlternateContent>
      <p:grpSp>
        <p:nvGrpSpPr>
          <p:cNvPr id="10" name="Gruppo 9">
            <a:extLst>
              <a:ext uri="{FF2B5EF4-FFF2-40B4-BE49-F238E27FC236}">
                <a16:creationId xmlns:a16="http://schemas.microsoft.com/office/drawing/2014/main" id="{EABBFDE5-8BD8-5878-4175-FE03D55B8A05}"/>
              </a:ext>
            </a:extLst>
          </p:cNvPr>
          <p:cNvGrpSpPr/>
          <p:nvPr/>
        </p:nvGrpSpPr>
        <p:grpSpPr>
          <a:xfrm rot="5400000">
            <a:off x="1378501" y="1053903"/>
            <a:ext cx="4056845" cy="3945277"/>
            <a:chOff x="1400486" y="1083430"/>
            <a:chExt cx="4056845" cy="3945277"/>
          </a:xfrm>
        </p:grpSpPr>
        <p:pic>
          <p:nvPicPr>
            <p:cNvPr id="5" name="Immagine 4">
              <a:extLst>
                <a:ext uri="{FF2B5EF4-FFF2-40B4-BE49-F238E27FC236}">
                  <a16:creationId xmlns:a16="http://schemas.microsoft.com/office/drawing/2014/main" id="{0D50E3F3-1949-42A7-F43E-E9D60136F63F}"/>
                </a:ext>
              </a:extLst>
            </p:cNvPr>
            <p:cNvPicPr>
              <a:picLocks noChangeAspect="1"/>
            </p:cNvPicPr>
            <p:nvPr/>
          </p:nvPicPr>
          <p:blipFill>
            <a:blip r:embed="rId5"/>
            <a:srcRect l="11062" t="10857" r="8581" b="6514"/>
            <a:stretch>
              <a:fillRect/>
            </a:stretch>
          </p:blipFill>
          <p:spPr>
            <a:xfrm rot="16200000">
              <a:off x="1456270" y="1027646"/>
              <a:ext cx="3945277" cy="4056845"/>
            </a:xfrm>
            <a:prstGeom prst="rect">
              <a:avLst/>
            </a:prstGeom>
          </p:spPr>
        </p:pic>
        <p:cxnSp>
          <p:nvCxnSpPr>
            <p:cNvPr id="7" name="Connettore 2 6">
              <a:extLst>
                <a:ext uri="{FF2B5EF4-FFF2-40B4-BE49-F238E27FC236}">
                  <a16:creationId xmlns:a16="http://schemas.microsoft.com/office/drawing/2014/main" id="{F9F5AFC1-36E4-F65A-A021-42ABBE0221AC}"/>
                </a:ext>
              </a:extLst>
            </p:cNvPr>
            <p:cNvCxnSpPr>
              <a:cxnSpLocks/>
            </p:cNvCxnSpPr>
            <p:nvPr/>
          </p:nvCxnSpPr>
          <p:spPr>
            <a:xfrm>
              <a:off x="3303731" y="2595695"/>
              <a:ext cx="0" cy="1085481"/>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Connettore 2 7">
              <a:extLst>
                <a:ext uri="{FF2B5EF4-FFF2-40B4-BE49-F238E27FC236}">
                  <a16:creationId xmlns:a16="http://schemas.microsoft.com/office/drawing/2014/main" id="{30850566-B78D-E497-B4B9-B94D0F8F0058}"/>
                </a:ext>
              </a:extLst>
            </p:cNvPr>
            <p:cNvCxnSpPr>
              <a:cxnSpLocks/>
            </p:cNvCxnSpPr>
            <p:nvPr/>
          </p:nvCxnSpPr>
          <p:spPr>
            <a:xfrm>
              <a:off x="1685991" y="1662293"/>
              <a:ext cx="2584196" cy="1452115"/>
            </a:xfrm>
            <a:prstGeom prst="straightConnector1">
              <a:avLst/>
            </a:prstGeom>
            <a:ln w="19050">
              <a:solidFill>
                <a:srgbClr val="FF0000"/>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Connettore 2 8">
              <a:extLst>
                <a:ext uri="{FF2B5EF4-FFF2-40B4-BE49-F238E27FC236}">
                  <a16:creationId xmlns:a16="http://schemas.microsoft.com/office/drawing/2014/main" id="{5BD252AB-52A2-43A5-0140-3D7D8E666E3C}"/>
                </a:ext>
              </a:extLst>
            </p:cNvPr>
            <p:cNvCxnSpPr>
              <a:cxnSpLocks/>
            </p:cNvCxnSpPr>
            <p:nvPr/>
          </p:nvCxnSpPr>
          <p:spPr>
            <a:xfrm flipV="1">
              <a:off x="1751527" y="3116838"/>
              <a:ext cx="2518660" cy="1485005"/>
            </a:xfrm>
            <a:prstGeom prst="straightConnector1">
              <a:avLst/>
            </a:prstGeom>
            <a:ln w="19050">
              <a:solidFill>
                <a:srgbClr val="FF0000"/>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3" name="CasellaDiTesto 2">
              <a:extLst>
                <a:ext uri="{FF2B5EF4-FFF2-40B4-BE49-F238E27FC236}">
                  <a16:creationId xmlns:a16="http://schemas.microsoft.com/office/drawing/2014/main" id="{593604DA-4385-24EA-DB26-9EADFD59A73C}"/>
                </a:ext>
              </a:extLst>
            </p:cNvPr>
            <p:cNvSpPr txBox="1"/>
            <p:nvPr/>
          </p:nvSpPr>
          <p:spPr>
            <a:xfrm rot="16200000">
              <a:off x="3896990" y="2364862"/>
              <a:ext cx="649537" cy="461665"/>
            </a:xfrm>
            <a:prstGeom prst="rect">
              <a:avLst/>
            </a:prstGeom>
            <a:noFill/>
          </p:spPr>
          <p:txBody>
            <a:bodyPr wrap="none" rtlCol="0">
              <a:spAutoFit/>
            </a:bodyPr>
            <a:lstStyle/>
            <a:p>
              <a:r>
                <a:rPr lang="en-US" sz="2400" dirty="0">
                  <a:solidFill>
                    <a:srgbClr val="FF0000"/>
                  </a:solidFill>
                </a:rPr>
                <a:t>Sun</a:t>
              </a:r>
            </a:p>
          </p:txBody>
        </p:sp>
      </p:grpSp>
      <p:sp>
        <p:nvSpPr>
          <p:cNvPr id="14" name="CasellaDiTesto 13">
            <a:extLst>
              <a:ext uri="{FF2B5EF4-FFF2-40B4-BE49-F238E27FC236}">
                <a16:creationId xmlns:a16="http://schemas.microsoft.com/office/drawing/2014/main" id="{BB30052B-12E0-3F49-EAF4-2E18181E8CAB}"/>
              </a:ext>
            </a:extLst>
          </p:cNvPr>
          <p:cNvSpPr txBox="1"/>
          <p:nvPr/>
        </p:nvSpPr>
        <p:spPr>
          <a:xfrm>
            <a:off x="421241" y="5692914"/>
            <a:ext cx="6143946" cy="646331"/>
          </a:xfrm>
          <a:prstGeom prst="rect">
            <a:avLst/>
          </a:prstGeom>
          <a:noFill/>
        </p:spPr>
        <p:txBody>
          <a:bodyPr wrap="square">
            <a:spAutoFit/>
          </a:bodyPr>
          <a:lstStyle/>
          <a:p>
            <a:pPr algn="l"/>
            <a:r>
              <a:rPr lang="en-US" sz="1800" b="0" i="0" u="none" strike="noStrike" baseline="0" dirty="0"/>
              <a:t>Spectrum of 𝛾-ray emission from the Inner Galactic disk is harder (slope Γ ≃ 2.45) than the CR spectrum measured locally.</a:t>
            </a:r>
            <a:endParaRPr lang="en-US" dirty="0"/>
          </a:p>
        </p:txBody>
      </p:sp>
      <p:sp>
        <p:nvSpPr>
          <p:cNvPr id="4" name="Segnaposto piè di pagina 3">
            <a:extLst>
              <a:ext uri="{FF2B5EF4-FFF2-40B4-BE49-F238E27FC236}">
                <a16:creationId xmlns:a16="http://schemas.microsoft.com/office/drawing/2014/main" id="{782279BF-6757-EAD5-CA8A-5A6A70D8CD18}"/>
              </a:ext>
            </a:extLst>
          </p:cNvPr>
          <p:cNvSpPr>
            <a:spLocks noGrp="1"/>
          </p:cNvSpPr>
          <p:nvPr>
            <p:ph type="ftr" sz="quarter" idx="11"/>
          </p:nvPr>
        </p:nvSpPr>
        <p:spPr/>
        <p:txBody>
          <a:bodyPr/>
          <a:lstStyle/>
          <a:p>
            <a:r>
              <a:rPr lang="en-US"/>
              <a:t>M. Spurio: Multimessenger astrophysics - TeVPA 25</a:t>
            </a:r>
            <a:endParaRPr lang="it-IT"/>
          </a:p>
        </p:txBody>
      </p:sp>
      <p:sp>
        <p:nvSpPr>
          <p:cNvPr id="11" name="Segnaposto numero diapositiva 10">
            <a:extLst>
              <a:ext uri="{FF2B5EF4-FFF2-40B4-BE49-F238E27FC236}">
                <a16:creationId xmlns:a16="http://schemas.microsoft.com/office/drawing/2014/main" id="{240BDAFF-CDF4-6459-5198-2187D466CEBF}"/>
              </a:ext>
            </a:extLst>
          </p:cNvPr>
          <p:cNvSpPr>
            <a:spLocks noGrp="1"/>
          </p:cNvSpPr>
          <p:nvPr>
            <p:ph type="sldNum" sz="quarter" idx="12"/>
          </p:nvPr>
        </p:nvSpPr>
        <p:spPr/>
        <p:txBody>
          <a:bodyPr/>
          <a:lstStyle/>
          <a:p>
            <a:fld id="{EF856C54-971D-4A64-8725-72F12A462872}" type="slidenum">
              <a:rPr lang="it-IT" smtClean="0"/>
              <a:t>21</a:t>
            </a:fld>
            <a:endParaRPr lang="it-IT"/>
          </a:p>
        </p:txBody>
      </p:sp>
      <p:grpSp>
        <p:nvGrpSpPr>
          <p:cNvPr id="16" name="Gruppo 15">
            <a:extLst>
              <a:ext uri="{FF2B5EF4-FFF2-40B4-BE49-F238E27FC236}">
                <a16:creationId xmlns:a16="http://schemas.microsoft.com/office/drawing/2014/main" id="{A7091B18-2D81-20EF-49B9-4F9DAD4ACC16}"/>
              </a:ext>
            </a:extLst>
          </p:cNvPr>
          <p:cNvGrpSpPr/>
          <p:nvPr/>
        </p:nvGrpSpPr>
        <p:grpSpPr>
          <a:xfrm>
            <a:off x="10041066" y="56362"/>
            <a:ext cx="1959504" cy="636576"/>
            <a:chOff x="4681047" y="3006217"/>
            <a:chExt cx="1959504" cy="636576"/>
          </a:xfrm>
        </p:grpSpPr>
        <p:grpSp>
          <p:nvGrpSpPr>
            <p:cNvPr id="17" name="Gruppo 16">
              <a:extLst>
                <a:ext uri="{FF2B5EF4-FFF2-40B4-BE49-F238E27FC236}">
                  <a16:creationId xmlns:a16="http://schemas.microsoft.com/office/drawing/2014/main" id="{F3A656E2-6889-2C58-E3FA-E7E8508A841C}"/>
                </a:ext>
              </a:extLst>
            </p:cNvPr>
            <p:cNvGrpSpPr/>
            <p:nvPr/>
          </p:nvGrpSpPr>
          <p:grpSpPr>
            <a:xfrm>
              <a:off x="5450624" y="3237990"/>
              <a:ext cx="389417" cy="404803"/>
              <a:chOff x="5932605" y="3274669"/>
              <a:chExt cx="1275093" cy="1152835"/>
            </a:xfrm>
          </p:grpSpPr>
          <p:pic>
            <p:nvPicPr>
              <p:cNvPr id="23" name="Picture 2" descr="erageologica3">
                <a:extLst>
                  <a:ext uri="{FF2B5EF4-FFF2-40B4-BE49-F238E27FC236}">
                    <a16:creationId xmlns:a16="http://schemas.microsoft.com/office/drawing/2014/main" id="{77603278-956D-104D-9B9D-DE160B47046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893" t="19480" b="22143"/>
              <a:stretch>
                <a:fillRect/>
              </a:stretch>
            </p:blipFill>
            <p:spPr bwMode="auto">
              <a:xfrm>
                <a:off x="5932605" y="3274669"/>
                <a:ext cx="1275093" cy="1050721"/>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23">
                <a:extLst>
                  <a:ext uri="{FF2B5EF4-FFF2-40B4-BE49-F238E27FC236}">
                    <a16:creationId xmlns:a16="http://schemas.microsoft.com/office/drawing/2014/main" id="{1D56AC12-C064-5BD2-F7E5-58817F81D9F0}"/>
                  </a:ext>
                </a:extLst>
              </p:cNvPr>
              <p:cNvSpPr txBox="1"/>
              <p:nvPr/>
            </p:nvSpPr>
            <p:spPr>
              <a:xfrm>
                <a:off x="6199862" y="3463339"/>
                <a:ext cx="769688" cy="964165"/>
              </a:xfrm>
              <a:prstGeom prst="rect">
                <a:avLst/>
              </a:prstGeom>
              <a:noFill/>
            </p:spPr>
            <p:txBody>
              <a:bodyPr wrap="square">
                <a:spAutoFit/>
              </a:bodyPr>
              <a:lstStyle/>
              <a:p>
                <a:pPr algn="ctr"/>
                <a:r>
                  <a:rPr lang="it-IT" sz="1600" b="1" dirty="0">
                    <a:solidFill>
                      <a:schemeClr val="accent6">
                        <a:lumMod val="50000"/>
                      </a:schemeClr>
                    </a:solidFill>
                    <a:sym typeface="Symbol" panose="05050102010706020507" pitchFamily="18" charset="2"/>
                  </a:rPr>
                  <a:t></a:t>
                </a:r>
                <a:endParaRPr lang="it-IT" sz="1600" b="1" dirty="0">
                  <a:solidFill>
                    <a:schemeClr val="accent6">
                      <a:lumMod val="50000"/>
                    </a:schemeClr>
                  </a:solidFill>
                </a:endParaRPr>
              </a:p>
            </p:txBody>
          </p:sp>
        </p:grpSp>
        <p:sp>
          <p:nvSpPr>
            <p:cNvPr id="18" name="Ovale 17">
              <a:extLst>
                <a:ext uri="{FF2B5EF4-FFF2-40B4-BE49-F238E27FC236}">
                  <a16:creationId xmlns:a16="http://schemas.microsoft.com/office/drawing/2014/main" id="{0D5AD1EC-5FAF-35FD-3B3E-FD9075EA385F}"/>
                </a:ext>
              </a:extLst>
            </p:cNvPr>
            <p:cNvSpPr/>
            <p:nvPr/>
          </p:nvSpPr>
          <p:spPr>
            <a:xfrm>
              <a:off x="4681047" y="3006217"/>
              <a:ext cx="351870" cy="343593"/>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t>CR</a:t>
              </a:r>
              <a:endParaRPr lang="it-IT" sz="900" dirty="0"/>
            </a:p>
          </p:txBody>
        </p:sp>
        <p:pic>
          <p:nvPicPr>
            <p:cNvPr id="19" name="Picture 2" descr="Risultati immagini per neutrino">
              <a:extLst>
                <a:ext uri="{FF2B5EF4-FFF2-40B4-BE49-F238E27FC236}">
                  <a16:creationId xmlns:a16="http://schemas.microsoft.com/office/drawing/2014/main" id="{483ABD61-A481-6E8A-596E-CAA671C146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7748" y="3018121"/>
              <a:ext cx="382803" cy="371801"/>
            </a:xfrm>
            <a:prstGeom prst="rect">
              <a:avLst/>
            </a:prstGeom>
            <a:noFill/>
            <a:extLst>
              <a:ext uri="{909E8E84-426E-40DD-AFC4-6F175D3DCCD1}">
                <a14:hiddenFill xmlns:a14="http://schemas.microsoft.com/office/drawing/2010/main">
                  <a:solidFill>
                    <a:srgbClr val="FFFFFF"/>
                  </a:solidFill>
                </a14:hiddenFill>
              </a:ext>
            </a:extLst>
          </p:spPr>
        </p:pic>
        <p:sp>
          <p:nvSpPr>
            <p:cNvPr id="20" name="Freccia bidirezionale verticale 19">
              <a:extLst>
                <a:ext uri="{FF2B5EF4-FFF2-40B4-BE49-F238E27FC236}">
                  <a16:creationId xmlns:a16="http://schemas.microsoft.com/office/drawing/2014/main" id="{6DBA5C87-D286-D323-1A6F-E9490B8C3929}"/>
                </a:ext>
              </a:extLst>
            </p:cNvPr>
            <p:cNvSpPr/>
            <p:nvPr/>
          </p:nvSpPr>
          <p:spPr>
            <a:xfrm rot="16200000">
              <a:off x="5561740" y="2586968"/>
              <a:ext cx="167184" cy="1063148"/>
            </a:xfrm>
            <a:prstGeom prst="upDownArrow">
              <a:avLst/>
            </a:prstGeom>
            <a:blipFill>
              <a:blip r:embed="rId8"/>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21" name="Freccia bidirezionale verticale 20">
              <a:extLst>
                <a:ext uri="{FF2B5EF4-FFF2-40B4-BE49-F238E27FC236}">
                  <a16:creationId xmlns:a16="http://schemas.microsoft.com/office/drawing/2014/main" id="{AF40A384-D14F-AD12-CD80-DB65A5BE9E02}"/>
                </a:ext>
              </a:extLst>
            </p:cNvPr>
            <p:cNvSpPr/>
            <p:nvPr/>
          </p:nvSpPr>
          <p:spPr>
            <a:xfrm rot="17571873">
              <a:off x="5172999" y="3070805"/>
              <a:ext cx="173650" cy="546456"/>
            </a:xfrm>
            <a:prstGeom prst="upDownArrow">
              <a:avLst/>
            </a:prstGeom>
            <a:blipFill>
              <a:blip r:embed="rId8"/>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22" name="Freccia bidirezionale verticale 21">
              <a:extLst>
                <a:ext uri="{FF2B5EF4-FFF2-40B4-BE49-F238E27FC236}">
                  <a16:creationId xmlns:a16="http://schemas.microsoft.com/office/drawing/2014/main" id="{24CF25F8-53B5-6238-1374-14C4BBD0FCD3}"/>
                </a:ext>
              </a:extLst>
            </p:cNvPr>
            <p:cNvSpPr/>
            <p:nvPr/>
          </p:nvSpPr>
          <p:spPr>
            <a:xfrm rot="3537776">
              <a:off x="5960371" y="3073897"/>
              <a:ext cx="146062" cy="546456"/>
            </a:xfrm>
            <a:prstGeom prst="upDownArrow">
              <a:avLst/>
            </a:prstGeom>
            <a:blipFill>
              <a:blip r:embed="rId8"/>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grpSp>
    </p:spTree>
    <p:extLst>
      <p:ext uri="{BB962C8B-B14F-4D97-AF65-F5344CB8AC3E}">
        <p14:creationId xmlns:p14="http://schemas.microsoft.com/office/powerpoint/2010/main" val="159208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nodeType="with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A0C1A7-269D-D4AF-161E-85B0CB938FED}"/>
              </a:ext>
            </a:extLst>
          </p:cNvPr>
          <p:cNvSpPr>
            <a:spLocks noGrp="1"/>
          </p:cNvSpPr>
          <p:nvPr>
            <p:ph type="title"/>
          </p:nvPr>
        </p:nvSpPr>
        <p:spPr/>
        <p:txBody>
          <a:bodyPr>
            <a:normAutofit/>
          </a:bodyPr>
          <a:lstStyle/>
          <a:p>
            <a:r>
              <a:rPr lang="it-IT" sz="3600" dirty="0"/>
              <a:t>ANTARES </a:t>
            </a:r>
            <a:r>
              <a:rPr lang="it-IT" sz="3600" dirty="0" err="1"/>
              <a:t>as</a:t>
            </a:r>
            <a:r>
              <a:rPr lang="it-IT" sz="3600" dirty="0"/>
              <a:t> a «</a:t>
            </a:r>
            <a:r>
              <a:rPr lang="it-IT" sz="3600" dirty="0" err="1"/>
              <a:t>telescope</a:t>
            </a:r>
            <a:r>
              <a:rPr lang="it-IT" sz="3600" dirty="0"/>
              <a:t>»</a:t>
            </a:r>
          </a:p>
        </p:txBody>
      </p:sp>
      <p:pic>
        <p:nvPicPr>
          <p:cNvPr id="13" name="Immagine 12">
            <a:extLst>
              <a:ext uri="{FF2B5EF4-FFF2-40B4-BE49-F238E27FC236}">
                <a16:creationId xmlns:a16="http://schemas.microsoft.com/office/drawing/2014/main" id="{D04E8978-B391-7FA2-B8C8-A47C956A74B5}"/>
              </a:ext>
            </a:extLst>
          </p:cNvPr>
          <p:cNvPicPr>
            <a:picLocks noChangeAspect="1"/>
          </p:cNvPicPr>
          <p:nvPr/>
        </p:nvPicPr>
        <p:blipFill>
          <a:blip r:embed="rId2"/>
          <a:stretch>
            <a:fillRect/>
          </a:stretch>
        </p:blipFill>
        <p:spPr>
          <a:xfrm>
            <a:off x="173976" y="1048165"/>
            <a:ext cx="5922024" cy="2482419"/>
          </a:xfrm>
          <a:prstGeom prst="rect">
            <a:avLst/>
          </a:prstGeom>
        </p:spPr>
      </p:pic>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7FAC8E88-0AE3-10F2-A6FA-3C1F93A846A6}"/>
                  </a:ext>
                </a:extLst>
              </p:cNvPr>
              <p:cNvSpPr txBox="1"/>
              <p:nvPr/>
            </p:nvSpPr>
            <p:spPr>
              <a:xfrm>
                <a:off x="288451" y="3782002"/>
                <a:ext cx="5844371" cy="1734449"/>
              </a:xfrm>
              <a:prstGeom prst="rect">
                <a:avLst/>
              </a:prstGeom>
              <a:noFill/>
            </p:spPr>
            <p:txBody>
              <a:bodyPr wrap="square">
                <a:spAutoFit/>
              </a:bodyPr>
              <a:lstStyle/>
              <a:p>
                <a:pPr marL="342900" lvl="0" indent="-342900">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Calibri" panose="020F0502020204030204"/>
                  </a:rPr>
                  <a:t>Robust and model-independent measurement</a:t>
                </a:r>
                <a:r>
                  <a:rPr lang="en-US" dirty="0">
                    <a:solidFill>
                      <a:srgbClr val="000000"/>
                    </a:solidFill>
                    <a:latin typeface="Calibri" panose="020F0502020204030204"/>
                  </a:rPr>
                  <a:t> (</a:t>
                </a:r>
                <a:r>
                  <a:rPr lang="en-US" b="1" dirty="0">
                    <a:solidFill>
                      <a:srgbClr val="000000"/>
                    </a:solidFill>
                  </a:rPr>
                  <a:t>On-Off method) </a:t>
                </a:r>
                <a:r>
                  <a:rPr kumimoji="0" lang="en-US" b="0" i="0" u="none" strike="noStrike" kern="1200" cap="none" spc="0" normalizeH="0" baseline="0" noProof="0" dirty="0">
                    <a:ln>
                      <a:noFill/>
                    </a:ln>
                    <a:solidFill>
                      <a:srgbClr val="000000"/>
                    </a:solidFill>
                    <a:effectLst/>
                    <a:uLnTx/>
                    <a:uFillTx/>
                    <a:latin typeface="Calibri" panose="020F0502020204030204"/>
                  </a:rPr>
                  <a:t>p</a:t>
                </a:r>
                <a:r>
                  <a:rPr lang="en-US" dirty="0" err="1">
                    <a:solidFill>
                      <a:srgbClr val="000000"/>
                    </a:solidFill>
                  </a:rPr>
                  <a:t>ossible</a:t>
                </a:r>
                <a:r>
                  <a:rPr lang="en-US" dirty="0">
                    <a:solidFill>
                      <a:srgbClr val="000000"/>
                    </a:solidFill>
                  </a:rPr>
                  <a:t> due to the Earth rotation</a:t>
                </a:r>
                <a:endParaRPr kumimoji="0" lang="en-US" b="0" i="0" u="none" strike="noStrike" kern="1200" cap="none" spc="0" normalizeH="0" baseline="0" noProof="0" dirty="0">
                  <a:ln>
                    <a:noFill/>
                  </a:ln>
                  <a:solidFill>
                    <a:srgbClr val="000000"/>
                  </a:solidFill>
                  <a:effectLst/>
                  <a:uLnTx/>
                  <a:uFillTx/>
                  <a:latin typeface="Calibri" panose="020F0502020204030204"/>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a:rPr>
                  <a:t>Use upgoing track-like events (better direction)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a:rPr>
                  <a:t>Observed a 2.2</a:t>
                </a:r>
                <a:r>
                  <a:rPr kumimoji="0" lang="el-GR" b="0" i="0" u="none" strike="noStrike" kern="1200" cap="none" spc="0" normalizeH="0" baseline="0" noProof="0" dirty="0">
                    <a:ln>
                      <a:noFill/>
                    </a:ln>
                    <a:solidFill>
                      <a:prstClr val="black"/>
                    </a:solidFill>
                    <a:effectLst/>
                    <a:uLnTx/>
                    <a:uFillTx/>
                    <a:latin typeface="Calibri" panose="020F0502020204030204" pitchFamily="34" charset="0"/>
                  </a:rPr>
                  <a:t>σ</a:t>
                </a:r>
                <a:r>
                  <a:rPr kumimoji="0" lang="en-US" b="0" i="0" u="none" strike="noStrike" kern="1200" cap="none" spc="0" normalizeH="0" baseline="0" noProof="0" dirty="0">
                    <a:ln>
                      <a:noFill/>
                    </a:ln>
                    <a:solidFill>
                      <a:srgbClr val="000000"/>
                    </a:solidFill>
                    <a:effectLst/>
                    <a:uLnTx/>
                    <a:uFillTx/>
                    <a:latin typeface="Calibri" panose="020F0502020204030204"/>
                  </a:rPr>
                  <a:t> excess from signal region</a:t>
                </a:r>
              </a:p>
              <a:p>
                <a:pPr marL="342900" lvl="0" indent="-342900">
                  <a:spcAft>
                    <a:spcPts val="600"/>
                  </a:spcAft>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Calibri" panose="020F0502020204030204"/>
                  </a:rPr>
                  <a:t>IceCube signal from the Ridge (</a:t>
                </a:r>
                <a14:m>
                  <m:oMath xmlns:m="http://schemas.openxmlformats.org/officeDocument/2006/math">
                    <m:sSub>
                      <m:sSubPr>
                        <m:ctrlPr>
                          <a:rPr lang="it-IT" b="1" i="1">
                            <a:solidFill>
                              <a:srgbClr val="FF0000"/>
                            </a:solidFill>
                            <a:latin typeface="Cambria Math" panose="02040503050406030204" pitchFamily="18" charset="0"/>
                            <a:ea typeface="Cambria Math" panose="02040503050406030204" pitchFamily="18" charset="0"/>
                          </a:rPr>
                        </m:ctrlPr>
                      </m:sSubPr>
                      <m:e>
                        <m:r>
                          <a:rPr lang="it-IT" b="1" i="1" smtClean="0">
                            <a:solidFill>
                              <a:srgbClr val="FF0000"/>
                            </a:solidFill>
                            <a:latin typeface="Cambria Math" panose="02040503050406030204" pitchFamily="18" charset="0"/>
                            <a:ea typeface="Cambria Math" panose="02040503050406030204" pitchFamily="18" charset="0"/>
                          </a:rPr>
                          <m:t>𝝐</m:t>
                        </m:r>
                      </m:e>
                      <m:sub>
                        <m:r>
                          <a:rPr lang="it-IT" b="1" i="1">
                            <a:solidFill>
                              <a:srgbClr val="FF0000"/>
                            </a:solidFill>
                            <a:latin typeface="Cambria Math" panose="02040503050406030204" pitchFamily="18" charset="0"/>
                            <a:ea typeface="Cambria Math" panose="02040503050406030204" pitchFamily="18" charset="0"/>
                          </a:rPr>
                          <m:t>𝒓𝒊𝒅𝒈𝒆</m:t>
                        </m:r>
                      </m:sub>
                    </m:sSub>
                    <m:r>
                      <a:rPr lang="it-IT" b="1" i="1">
                        <a:solidFill>
                          <a:srgbClr val="FF0000"/>
                        </a:solidFill>
                        <a:latin typeface="Cambria Math" panose="02040503050406030204" pitchFamily="18" charset="0"/>
                        <a:ea typeface="Cambria Math" panose="02040503050406030204" pitchFamily="18" charset="0"/>
                      </a:rPr>
                      <m:t> </m:t>
                    </m:r>
                  </m:oMath>
                </a14:m>
                <a:r>
                  <a:rPr kumimoji="0" lang="en-US" b="0" i="0" u="none" strike="noStrike" kern="1200" cap="none" spc="0" normalizeH="0" baseline="0" noProof="0" dirty="0">
                    <a:ln>
                      <a:noFill/>
                    </a:ln>
                    <a:solidFill>
                      <a:srgbClr val="000000"/>
                    </a:solidFill>
                    <a:effectLst/>
                    <a:uLnTx/>
                    <a:uFillTx/>
                    <a:latin typeface="Calibri" panose="020F0502020204030204"/>
                  </a:rPr>
                  <a:t>model-dependent)</a:t>
                </a:r>
              </a:p>
            </p:txBody>
          </p:sp>
        </mc:Choice>
        <mc:Fallback xmlns="">
          <p:sp>
            <p:nvSpPr>
              <p:cNvPr id="19" name="CasellaDiTesto 18">
                <a:extLst>
                  <a:ext uri="{FF2B5EF4-FFF2-40B4-BE49-F238E27FC236}">
                    <a16:creationId xmlns:a16="http://schemas.microsoft.com/office/drawing/2014/main" id="{7FAC8E88-0AE3-10F2-A6FA-3C1F93A846A6}"/>
                  </a:ext>
                </a:extLst>
              </p:cNvPr>
              <p:cNvSpPr txBox="1">
                <a:spLocks noRot="1" noChangeAspect="1" noMove="1" noResize="1" noEditPoints="1" noAdjustHandles="1" noChangeArrowheads="1" noChangeShapeType="1" noTextEdit="1"/>
              </p:cNvSpPr>
              <p:nvPr/>
            </p:nvSpPr>
            <p:spPr>
              <a:xfrm>
                <a:off x="288451" y="3782002"/>
                <a:ext cx="5844371" cy="1734449"/>
              </a:xfrm>
              <a:prstGeom prst="rect">
                <a:avLst/>
              </a:prstGeom>
              <a:blipFill>
                <a:blip r:embed="rId3"/>
                <a:stretch>
                  <a:fillRect l="-626" t="-1754" r="-521" b="-3158"/>
                </a:stretch>
              </a:blipFill>
            </p:spPr>
            <p:txBody>
              <a:bodyPr/>
              <a:lstStyle/>
              <a:p>
                <a:r>
                  <a:rPr lang="en-US">
                    <a:noFill/>
                  </a:rPr>
                  <a:t> </a:t>
                </a:r>
              </a:p>
            </p:txBody>
          </p:sp>
        </mc:Fallback>
      </mc:AlternateContent>
      <p:cxnSp>
        <p:nvCxnSpPr>
          <p:cNvPr id="12" name="Connettore diritto 11">
            <a:extLst>
              <a:ext uri="{FF2B5EF4-FFF2-40B4-BE49-F238E27FC236}">
                <a16:creationId xmlns:a16="http://schemas.microsoft.com/office/drawing/2014/main" id="{8B409A01-485B-E832-0F38-2352869B34A4}"/>
              </a:ext>
            </a:extLst>
          </p:cNvPr>
          <p:cNvCxnSpPr>
            <a:cxnSpLocks/>
          </p:cNvCxnSpPr>
          <p:nvPr/>
        </p:nvCxnSpPr>
        <p:spPr>
          <a:xfrm>
            <a:off x="2263794" y="2262673"/>
            <a:ext cx="792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26" name="Immagine 25">
            <a:extLst>
              <a:ext uri="{FF2B5EF4-FFF2-40B4-BE49-F238E27FC236}">
                <a16:creationId xmlns:a16="http://schemas.microsoft.com/office/drawing/2014/main" id="{E05B8287-2F97-9067-B02A-295FC1C7CBA5}"/>
              </a:ext>
            </a:extLst>
          </p:cNvPr>
          <p:cNvPicPr>
            <a:picLocks noChangeAspect="1"/>
          </p:cNvPicPr>
          <p:nvPr/>
        </p:nvPicPr>
        <p:blipFill>
          <a:blip r:embed="rId4"/>
          <a:stretch>
            <a:fillRect/>
          </a:stretch>
        </p:blipFill>
        <p:spPr>
          <a:xfrm>
            <a:off x="6465769" y="1153802"/>
            <a:ext cx="5552255" cy="4397069"/>
          </a:xfrm>
          <a:prstGeom prst="rect">
            <a:avLst/>
          </a:prstGeom>
        </p:spPr>
      </p:pic>
      <p:cxnSp>
        <p:nvCxnSpPr>
          <p:cNvPr id="27" name="Connettore diritto 26">
            <a:extLst>
              <a:ext uri="{FF2B5EF4-FFF2-40B4-BE49-F238E27FC236}">
                <a16:creationId xmlns:a16="http://schemas.microsoft.com/office/drawing/2014/main" id="{0C99F57A-B8F3-598E-F7A2-7BCADDF673DA}"/>
              </a:ext>
            </a:extLst>
          </p:cNvPr>
          <p:cNvCxnSpPr>
            <a:cxnSpLocks/>
          </p:cNvCxnSpPr>
          <p:nvPr/>
        </p:nvCxnSpPr>
        <p:spPr>
          <a:xfrm>
            <a:off x="8183175" y="3566971"/>
            <a:ext cx="2283895" cy="956371"/>
          </a:xfrm>
          <a:prstGeom prst="line">
            <a:avLst/>
          </a:prstGeom>
          <a:ln w="57150">
            <a:solidFill>
              <a:schemeClr val="tx1">
                <a:lumMod val="95000"/>
                <a:lumOff val="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8" name="Immagine 27">
            <a:extLst>
              <a:ext uri="{FF2B5EF4-FFF2-40B4-BE49-F238E27FC236}">
                <a16:creationId xmlns:a16="http://schemas.microsoft.com/office/drawing/2014/main" id="{7538C60F-4001-5465-3223-AB2B12397452}"/>
              </a:ext>
            </a:extLst>
          </p:cNvPr>
          <p:cNvPicPr>
            <a:picLocks noChangeAspect="1"/>
          </p:cNvPicPr>
          <p:nvPr/>
        </p:nvPicPr>
        <p:blipFill>
          <a:blip r:embed="rId5"/>
          <a:stretch>
            <a:fillRect/>
          </a:stretch>
        </p:blipFill>
        <p:spPr>
          <a:xfrm rot="1291363">
            <a:off x="9159628" y="4271595"/>
            <a:ext cx="1118057" cy="174593"/>
          </a:xfrm>
          <a:prstGeom prst="rect">
            <a:avLst/>
          </a:prstGeom>
        </p:spPr>
      </p:pic>
      <p:cxnSp>
        <p:nvCxnSpPr>
          <p:cNvPr id="29" name="Connettore diritto 28">
            <a:extLst>
              <a:ext uri="{FF2B5EF4-FFF2-40B4-BE49-F238E27FC236}">
                <a16:creationId xmlns:a16="http://schemas.microsoft.com/office/drawing/2014/main" id="{81A6A2CD-743C-2EE5-6C77-36451119A33E}"/>
              </a:ext>
            </a:extLst>
          </p:cNvPr>
          <p:cNvCxnSpPr>
            <a:cxnSpLocks/>
          </p:cNvCxnSpPr>
          <p:nvPr/>
        </p:nvCxnSpPr>
        <p:spPr>
          <a:xfrm>
            <a:off x="8359962" y="3718326"/>
            <a:ext cx="2239939" cy="577397"/>
          </a:xfrm>
          <a:prstGeom prst="line">
            <a:avLst/>
          </a:prstGeom>
          <a:ln w="57150">
            <a:solidFill>
              <a:srgbClr val="FFC000"/>
            </a:solidFill>
            <a:prstDash val="solid"/>
          </a:ln>
        </p:spPr>
        <p:style>
          <a:lnRef idx="1">
            <a:schemeClr val="accent1"/>
          </a:lnRef>
          <a:fillRef idx="0">
            <a:schemeClr val="accent1"/>
          </a:fillRef>
          <a:effectRef idx="0">
            <a:schemeClr val="accent1"/>
          </a:effectRef>
          <a:fontRef idx="minor">
            <a:schemeClr val="tx1"/>
          </a:fontRef>
        </p:style>
      </p:cxnSp>
      <p:pic>
        <p:nvPicPr>
          <p:cNvPr id="30" name="Immagine 29">
            <a:extLst>
              <a:ext uri="{FF2B5EF4-FFF2-40B4-BE49-F238E27FC236}">
                <a16:creationId xmlns:a16="http://schemas.microsoft.com/office/drawing/2014/main" id="{03414F36-D567-6247-B0D2-270221B66B24}"/>
              </a:ext>
            </a:extLst>
          </p:cNvPr>
          <p:cNvPicPr>
            <a:picLocks noChangeAspect="1"/>
          </p:cNvPicPr>
          <p:nvPr/>
        </p:nvPicPr>
        <p:blipFill>
          <a:blip r:embed="rId6"/>
          <a:stretch>
            <a:fillRect/>
          </a:stretch>
        </p:blipFill>
        <p:spPr>
          <a:xfrm rot="836622">
            <a:off x="8848538" y="3793617"/>
            <a:ext cx="1259783" cy="149652"/>
          </a:xfrm>
          <a:prstGeom prst="rect">
            <a:avLst/>
          </a:prstGeom>
        </p:spPr>
      </p:pic>
      <mc:AlternateContent xmlns:mc="http://schemas.openxmlformats.org/markup-compatibility/2006" xmlns:a14="http://schemas.microsoft.com/office/drawing/2010/main">
        <mc:Choice Requires="a14">
          <p:sp>
            <p:nvSpPr>
              <p:cNvPr id="31" name="Callout: linea piegata 30">
                <a:extLst>
                  <a:ext uri="{FF2B5EF4-FFF2-40B4-BE49-F238E27FC236}">
                    <a16:creationId xmlns:a16="http://schemas.microsoft.com/office/drawing/2014/main" id="{7F396852-FBA2-C297-0F48-E8E277F5DACF}"/>
                  </a:ext>
                </a:extLst>
              </p:cNvPr>
              <p:cNvSpPr/>
              <p:nvPr/>
            </p:nvSpPr>
            <p:spPr>
              <a:xfrm>
                <a:off x="7177785" y="5544882"/>
                <a:ext cx="3796421" cy="727745"/>
              </a:xfrm>
              <a:prstGeom prst="borderCallout2">
                <a:avLst>
                  <a:gd name="adj1" fmla="val 50267"/>
                  <a:gd name="adj2" fmla="val 819"/>
                  <a:gd name="adj3" fmla="val -26509"/>
                  <a:gd name="adj4" fmla="val -18335"/>
                  <a:gd name="adj5" fmla="val -142077"/>
                  <a:gd name="adj6" fmla="val -17134"/>
                </a:avLst>
              </a:prstGeom>
              <a:noFill/>
              <a:ln w="19050">
                <a:solidFill>
                  <a:srgbClr val="FF0000"/>
                </a:solidFill>
                <a:headEnd type="none" w="med" len="med"/>
                <a:tailEnd type="arrow" w="med" len="med"/>
              </a:ln>
            </p:spPr>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b="1" i="1">
                              <a:solidFill>
                                <a:srgbClr val="FF0000"/>
                              </a:solidFill>
                              <a:latin typeface="Cambria Math" panose="02040503050406030204" pitchFamily="18" charset="0"/>
                            </a:rPr>
                          </m:ctrlPr>
                        </m:sSubPr>
                        <m:e>
                          <m:r>
                            <a:rPr lang="el-GR" b="1" i="1">
                              <a:solidFill>
                                <a:srgbClr val="FF0000"/>
                              </a:solidFill>
                              <a:latin typeface="Cambria Math" panose="02040503050406030204" pitchFamily="18" charset="0"/>
                              <a:ea typeface="Cambria Math" panose="02040503050406030204" pitchFamily="18" charset="0"/>
                            </a:rPr>
                            <m:t>𝜱</m:t>
                          </m:r>
                        </m:e>
                        <m:sub>
                          <m:r>
                            <a:rPr lang="it-IT" b="1" i="1">
                              <a:solidFill>
                                <a:srgbClr val="FF0000"/>
                              </a:solidFill>
                              <a:latin typeface="Cambria Math" panose="02040503050406030204" pitchFamily="18" charset="0"/>
                              <a:ea typeface="Cambria Math" panose="02040503050406030204" pitchFamily="18" charset="0"/>
                            </a:rPr>
                            <m:t>𝒓𝒊𝒅𝒈𝒆</m:t>
                          </m:r>
                        </m:sub>
                      </m:sSub>
                      <m:r>
                        <a:rPr lang="it-IT" b="1">
                          <a:solidFill>
                            <a:srgbClr val="FF0000"/>
                          </a:solidFill>
                          <a:latin typeface="Cambria Math" panose="02040503050406030204" pitchFamily="18" charset="0"/>
                          <a:ea typeface="Cambria Math" panose="02040503050406030204" pitchFamily="18" charset="0"/>
                        </a:rPr>
                        <m:t>(</m:t>
                      </m:r>
                      <m:r>
                        <a:rPr lang="it-IT" b="1">
                          <a:solidFill>
                            <a:srgbClr val="FF0000"/>
                          </a:solidFill>
                          <a:latin typeface="Cambria Math" panose="02040503050406030204" pitchFamily="18" charset="0"/>
                          <a:ea typeface="Cambria Math" panose="02040503050406030204" pitchFamily="18" charset="0"/>
                        </a:rPr>
                        <m:t>𝐆𝐞𝐕</m:t>
                      </m:r>
                      <m:r>
                        <a:rPr lang="it-IT" b="1">
                          <a:solidFill>
                            <a:srgbClr val="FF0000"/>
                          </a:solidFill>
                          <a:latin typeface="Cambria Math" panose="02040503050406030204" pitchFamily="18" charset="0"/>
                          <a:ea typeface="Cambria Math" panose="02040503050406030204" pitchFamily="18" charset="0"/>
                        </a:rPr>
                        <m:t> </m:t>
                      </m:r>
                      <m:sSup>
                        <m:sSupPr>
                          <m:ctrlPr>
                            <a:rPr lang="it-IT" b="1" i="1">
                              <a:solidFill>
                                <a:srgbClr val="FF0000"/>
                              </a:solidFill>
                              <a:latin typeface="Cambria Math" panose="02040503050406030204" pitchFamily="18" charset="0"/>
                              <a:ea typeface="Cambria Math" panose="02040503050406030204" pitchFamily="18" charset="0"/>
                            </a:rPr>
                          </m:ctrlPr>
                        </m:sSupPr>
                        <m:e>
                          <m:r>
                            <a:rPr lang="it-IT" b="1">
                              <a:solidFill>
                                <a:srgbClr val="FF0000"/>
                              </a:solidFill>
                              <a:latin typeface="Cambria Math" panose="02040503050406030204" pitchFamily="18" charset="0"/>
                              <a:ea typeface="Cambria Math" panose="02040503050406030204" pitchFamily="18" charset="0"/>
                            </a:rPr>
                            <m:t>𝐜𝐦</m:t>
                          </m:r>
                        </m:e>
                        <m:sup>
                          <m:r>
                            <a:rPr lang="it-IT" b="1">
                              <a:solidFill>
                                <a:srgbClr val="FF0000"/>
                              </a:solidFill>
                              <a:latin typeface="Cambria Math" panose="02040503050406030204" pitchFamily="18" charset="0"/>
                              <a:ea typeface="Cambria Math" panose="02040503050406030204" pitchFamily="18" charset="0"/>
                            </a:rPr>
                            <m:t>−</m:t>
                          </m:r>
                          <m:r>
                            <a:rPr lang="it-IT" b="1">
                              <a:solidFill>
                                <a:srgbClr val="FF0000"/>
                              </a:solidFill>
                              <a:latin typeface="Cambria Math" panose="02040503050406030204" pitchFamily="18" charset="0"/>
                              <a:ea typeface="Cambria Math" panose="02040503050406030204" pitchFamily="18" charset="0"/>
                            </a:rPr>
                            <m:t>𝟐</m:t>
                          </m:r>
                        </m:sup>
                      </m:sSup>
                      <m:sSup>
                        <m:sSupPr>
                          <m:ctrlPr>
                            <a:rPr lang="it-IT" b="1" i="1">
                              <a:solidFill>
                                <a:srgbClr val="FF0000"/>
                              </a:solidFill>
                              <a:latin typeface="Cambria Math" panose="02040503050406030204" pitchFamily="18" charset="0"/>
                              <a:ea typeface="Cambria Math" panose="02040503050406030204" pitchFamily="18" charset="0"/>
                            </a:rPr>
                          </m:ctrlPr>
                        </m:sSupPr>
                        <m:e>
                          <m:r>
                            <a:rPr lang="it-IT" b="1">
                              <a:solidFill>
                                <a:srgbClr val="FF0000"/>
                              </a:solidFill>
                              <a:latin typeface="Cambria Math" panose="02040503050406030204" pitchFamily="18" charset="0"/>
                              <a:ea typeface="Cambria Math" panose="02040503050406030204" pitchFamily="18" charset="0"/>
                            </a:rPr>
                            <m:t>𝐬</m:t>
                          </m:r>
                        </m:e>
                        <m:sup>
                          <m:r>
                            <a:rPr lang="it-IT" b="1">
                              <a:solidFill>
                                <a:srgbClr val="FF0000"/>
                              </a:solidFill>
                              <a:latin typeface="Cambria Math" panose="02040503050406030204" pitchFamily="18" charset="0"/>
                              <a:ea typeface="Cambria Math" panose="02040503050406030204" pitchFamily="18" charset="0"/>
                            </a:rPr>
                            <m:t>−</m:t>
                          </m:r>
                          <m:r>
                            <a:rPr lang="it-IT" b="1">
                              <a:solidFill>
                                <a:srgbClr val="FF0000"/>
                              </a:solidFill>
                              <a:latin typeface="Cambria Math" panose="02040503050406030204" pitchFamily="18" charset="0"/>
                              <a:ea typeface="Cambria Math" panose="02040503050406030204" pitchFamily="18" charset="0"/>
                            </a:rPr>
                            <m:t>𝟏</m:t>
                          </m:r>
                        </m:sup>
                      </m:sSup>
                      <m:sSup>
                        <m:sSupPr>
                          <m:ctrlPr>
                            <a:rPr lang="it-IT" b="1" i="1">
                              <a:solidFill>
                                <a:srgbClr val="FF0000"/>
                              </a:solidFill>
                              <a:latin typeface="Cambria Math" panose="02040503050406030204" pitchFamily="18" charset="0"/>
                              <a:ea typeface="Cambria Math" panose="02040503050406030204" pitchFamily="18" charset="0"/>
                            </a:rPr>
                          </m:ctrlPr>
                        </m:sSupPr>
                        <m:e>
                          <m:r>
                            <a:rPr lang="it-IT" b="1">
                              <a:solidFill>
                                <a:srgbClr val="FF0000"/>
                              </a:solidFill>
                              <a:latin typeface="Cambria Math" panose="02040503050406030204" pitchFamily="18" charset="0"/>
                              <a:ea typeface="Cambria Math" panose="02040503050406030204" pitchFamily="18" charset="0"/>
                            </a:rPr>
                            <m:t>𝐬𝐫</m:t>
                          </m:r>
                        </m:e>
                        <m:sup>
                          <m:r>
                            <a:rPr lang="it-IT" b="1">
                              <a:solidFill>
                                <a:srgbClr val="FF0000"/>
                              </a:solidFill>
                              <a:latin typeface="Cambria Math" panose="02040503050406030204" pitchFamily="18" charset="0"/>
                              <a:ea typeface="Cambria Math" panose="02040503050406030204" pitchFamily="18" charset="0"/>
                            </a:rPr>
                            <m:t>−</m:t>
                          </m:r>
                          <m:r>
                            <a:rPr lang="it-IT" b="1">
                              <a:solidFill>
                                <a:srgbClr val="FF0000"/>
                              </a:solidFill>
                              <a:latin typeface="Cambria Math" panose="02040503050406030204" pitchFamily="18" charset="0"/>
                              <a:ea typeface="Cambria Math" panose="02040503050406030204" pitchFamily="18" charset="0"/>
                            </a:rPr>
                            <m:t>𝟏</m:t>
                          </m:r>
                        </m:sup>
                      </m:sSup>
                      <m:r>
                        <a:rPr lang="it-IT" b="1">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m:t>
                      </m:r>
                      <m:sSub>
                        <m:sSubPr>
                          <m:ctrlPr>
                            <a:rPr lang="it-IT" b="1" i="1">
                              <a:solidFill>
                                <a:srgbClr val="FF0000"/>
                              </a:solidFill>
                              <a:latin typeface="Cambria Math" panose="02040503050406030204" pitchFamily="18" charset="0"/>
                            </a:rPr>
                          </m:ctrlPr>
                        </m:sSubPr>
                        <m:e>
                          <m:r>
                            <a:rPr lang="el-GR" b="1" i="1">
                              <a:solidFill>
                                <a:srgbClr val="FF0000"/>
                              </a:solidFill>
                              <a:latin typeface="Cambria Math" panose="02040503050406030204" pitchFamily="18" charset="0"/>
                              <a:ea typeface="Cambria Math" panose="02040503050406030204" pitchFamily="18" charset="0"/>
                            </a:rPr>
                            <m:t>𝜱</m:t>
                          </m:r>
                        </m:e>
                        <m:sub>
                          <m:r>
                            <a:rPr lang="it-IT" b="1" i="1">
                              <a:solidFill>
                                <a:srgbClr val="FF0000"/>
                              </a:solidFill>
                              <a:latin typeface="Cambria Math" panose="02040503050406030204" pitchFamily="18" charset="0"/>
                              <a:ea typeface="Cambria Math" panose="02040503050406030204" pitchFamily="18" charset="0"/>
                            </a:rPr>
                            <m:t>𝒂𝒍𝒍</m:t>
                          </m:r>
                          <m:r>
                            <a:rPr lang="it-IT" b="1" i="1">
                              <a:solidFill>
                                <a:srgbClr val="FF0000"/>
                              </a:solidFill>
                              <a:latin typeface="Cambria Math" panose="02040503050406030204" pitchFamily="18" charset="0"/>
                              <a:ea typeface="Cambria Math" panose="02040503050406030204" pitchFamily="18" charset="0"/>
                            </a:rPr>
                            <m:t> </m:t>
                          </m:r>
                          <m:r>
                            <a:rPr lang="it-IT" b="1" i="1">
                              <a:solidFill>
                                <a:srgbClr val="FF0000"/>
                              </a:solidFill>
                              <a:latin typeface="Cambria Math" panose="02040503050406030204" pitchFamily="18" charset="0"/>
                              <a:ea typeface="Cambria Math" panose="02040503050406030204" pitchFamily="18" charset="0"/>
                            </a:rPr>
                            <m:t>𝒔𝒌𝒚</m:t>
                          </m:r>
                        </m:sub>
                      </m:sSub>
                      <m:sSub>
                        <m:sSubPr>
                          <m:ctrlPr>
                            <a:rPr lang="it-IT" b="1" i="1">
                              <a:solidFill>
                                <a:srgbClr val="FF0000"/>
                              </a:solidFill>
                              <a:latin typeface="Cambria Math" panose="02040503050406030204" pitchFamily="18" charset="0"/>
                              <a:ea typeface="Cambria Math" panose="02040503050406030204" pitchFamily="18" charset="0"/>
                            </a:rPr>
                          </m:ctrlPr>
                        </m:sSubPr>
                        <m:e>
                          <m:r>
                            <a:rPr lang="it-IT" b="1" i="1" smtClean="0">
                              <a:solidFill>
                                <a:srgbClr val="FF0000"/>
                              </a:solidFill>
                              <a:latin typeface="Cambria Math" panose="02040503050406030204" pitchFamily="18" charset="0"/>
                              <a:ea typeface="Cambria Math" panose="02040503050406030204" pitchFamily="18" charset="0"/>
                            </a:rPr>
                            <m:t>∙</m:t>
                          </m:r>
                          <m:r>
                            <a:rPr lang="it-IT" b="1" i="1">
                              <a:solidFill>
                                <a:srgbClr val="FF0000"/>
                              </a:solidFill>
                              <a:latin typeface="Cambria Math" panose="02040503050406030204" pitchFamily="18" charset="0"/>
                              <a:ea typeface="Cambria Math" panose="02040503050406030204" pitchFamily="18" charset="0"/>
                            </a:rPr>
                            <m:t>𝝐</m:t>
                          </m:r>
                        </m:e>
                        <m:sub>
                          <m:r>
                            <a:rPr lang="it-IT" b="1" i="1">
                              <a:solidFill>
                                <a:srgbClr val="FF0000"/>
                              </a:solidFill>
                              <a:latin typeface="Cambria Math" panose="02040503050406030204" pitchFamily="18" charset="0"/>
                              <a:ea typeface="Cambria Math" panose="02040503050406030204" pitchFamily="18" charset="0"/>
                            </a:rPr>
                            <m:t>𝒓𝒊𝒅𝒈𝒆</m:t>
                          </m:r>
                        </m:sub>
                      </m:sSub>
                      <m:r>
                        <a:rPr lang="it-IT">
                          <a:solidFill>
                            <a:srgbClr val="FF0000"/>
                          </a:solidFill>
                          <a:latin typeface="Cambria Math" panose="02040503050406030204" pitchFamily="18" charset="0"/>
                          <a:ea typeface="Cambria Math" panose="02040503050406030204" pitchFamily="18" charset="0"/>
                        </a:rPr>
                        <m:t>/</m:t>
                      </m:r>
                      <m:r>
                        <a:rPr lang="it-IT" i="1">
                          <a:solidFill>
                            <a:srgbClr val="FF0000"/>
                          </a:solidFill>
                          <a:latin typeface="Cambria Math" panose="02040503050406030204" pitchFamily="18" charset="0"/>
                          <a:ea typeface="Cambria Math" panose="02040503050406030204" pitchFamily="18" charset="0"/>
                        </a:rPr>
                        <m:t>∆</m:t>
                      </m:r>
                      <m:r>
                        <m:rPr>
                          <m:sty m:val="p"/>
                        </m:rPr>
                        <a:rPr lang="el-GR" i="1">
                          <a:solidFill>
                            <a:srgbClr val="FF0000"/>
                          </a:solidFill>
                          <a:latin typeface="Cambria Math" panose="02040503050406030204" pitchFamily="18" charset="0"/>
                          <a:ea typeface="Cambria Math" panose="02040503050406030204" pitchFamily="18" charset="0"/>
                        </a:rPr>
                        <m:t>Ω</m:t>
                      </m:r>
                    </m:oMath>
                  </m:oMathPara>
                </a14:m>
                <a:endParaRPr lang="en-US" dirty="0"/>
              </a:p>
            </p:txBody>
          </p:sp>
        </mc:Choice>
        <mc:Fallback xmlns="">
          <p:sp>
            <p:nvSpPr>
              <p:cNvPr id="31" name="Callout: linea piegata 30">
                <a:extLst>
                  <a:ext uri="{FF2B5EF4-FFF2-40B4-BE49-F238E27FC236}">
                    <a16:creationId xmlns:a16="http://schemas.microsoft.com/office/drawing/2014/main" id="{7F396852-FBA2-C297-0F48-E8E277F5DACF}"/>
                  </a:ext>
                </a:extLst>
              </p:cNvPr>
              <p:cNvSpPr>
                <a:spLocks noRot="1" noChangeAspect="1" noMove="1" noResize="1" noEditPoints="1" noAdjustHandles="1" noChangeArrowheads="1" noChangeShapeType="1" noTextEdit="1"/>
              </p:cNvSpPr>
              <p:nvPr/>
            </p:nvSpPr>
            <p:spPr>
              <a:xfrm>
                <a:off x="7177785" y="5544882"/>
                <a:ext cx="3796421" cy="727745"/>
              </a:xfrm>
              <a:prstGeom prst="borderCallout2">
                <a:avLst>
                  <a:gd name="adj1" fmla="val 50267"/>
                  <a:gd name="adj2" fmla="val 819"/>
                  <a:gd name="adj3" fmla="val -26509"/>
                  <a:gd name="adj4" fmla="val -18335"/>
                  <a:gd name="adj5" fmla="val -142077"/>
                  <a:gd name="adj6" fmla="val -17134"/>
                </a:avLst>
              </a:prstGeom>
              <a:blipFill>
                <a:blip r:embed="rId7"/>
                <a:stretch>
                  <a:fillRect b="-984"/>
                </a:stretch>
              </a:blipFill>
              <a:ln w="19050">
                <a:solidFill>
                  <a:srgbClr val="FF0000"/>
                </a:solidFill>
                <a:headEnd type="none" w="med" len="med"/>
                <a:tailEnd type="arrow" w="med" len="med"/>
              </a:ln>
            </p:spPr>
            <p:txBody>
              <a:bodyPr/>
              <a:lstStyle/>
              <a:p>
                <a:r>
                  <a:rPr lang="en-US">
                    <a:noFill/>
                  </a:rPr>
                  <a:t> </a:t>
                </a:r>
              </a:p>
            </p:txBody>
          </p:sp>
        </mc:Fallback>
      </mc:AlternateContent>
      <p:sp>
        <p:nvSpPr>
          <p:cNvPr id="6" name="CasellaDiTesto 5">
            <a:extLst>
              <a:ext uri="{FF2B5EF4-FFF2-40B4-BE49-F238E27FC236}">
                <a16:creationId xmlns:a16="http://schemas.microsoft.com/office/drawing/2014/main" id="{5DD864D7-77A2-634A-2193-EEF710187407}"/>
              </a:ext>
            </a:extLst>
          </p:cNvPr>
          <p:cNvSpPr txBox="1"/>
          <p:nvPr/>
        </p:nvSpPr>
        <p:spPr>
          <a:xfrm>
            <a:off x="9325122" y="2436093"/>
            <a:ext cx="2223018" cy="369332"/>
          </a:xfrm>
          <a:prstGeom prst="rect">
            <a:avLst/>
          </a:prstGeom>
          <a:noFill/>
        </p:spPr>
        <p:txBody>
          <a:bodyPr wrap="square">
            <a:spAutoFit/>
          </a:bodyPr>
          <a:lstStyle/>
          <a:p>
            <a:r>
              <a:rPr lang="en-US" sz="1800" dirty="0">
                <a:solidFill>
                  <a:srgbClr val="000000"/>
                </a:solidFill>
                <a:highlight>
                  <a:srgbClr val="FFFF00"/>
                </a:highlight>
                <a:latin typeface="Calibri" panose="020F0502020204030204"/>
              </a:rPr>
              <a:t>|b|&lt;2</a:t>
            </a:r>
            <a:r>
              <a:rPr lang="en-US" sz="1800" baseline="30000" dirty="0">
                <a:solidFill>
                  <a:srgbClr val="000000"/>
                </a:solidFill>
                <a:highlight>
                  <a:srgbClr val="FFFF00"/>
                </a:highlight>
                <a:latin typeface="Calibri" panose="020F0502020204030204"/>
              </a:rPr>
              <a:t>o</a:t>
            </a:r>
            <a:r>
              <a:rPr lang="en-US" sz="1800" dirty="0">
                <a:solidFill>
                  <a:srgbClr val="000000"/>
                </a:solidFill>
                <a:highlight>
                  <a:srgbClr val="FFFF00"/>
                </a:highlight>
                <a:latin typeface="Calibri" panose="020F0502020204030204"/>
              </a:rPr>
              <a:t> and |l|&lt;30</a:t>
            </a:r>
            <a:r>
              <a:rPr lang="en-US" sz="1800" baseline="30000" dirty="0">
                <a:solidFill>
                  <a:srgbClr val="000000"/>
                </a:solidFill>
                <a:highlight>
                  <a:srgbClr val="FFFF00"/>
                </a:highlight>
                <a:latin typeface="Calibri" panose="020F0502020204030204"/>
              </a:rPr>
              <a:t>o</a:t>
            </a:r>
            <a:r>
              <a:rPr lang="en-US" sz="1800" dirty="0">
                <a:solidFill>
                  <a:srgbClr val="000000"/>
                </a:solidFill>
                <a:highlight>
                  <a:srgbClr val="FFFF00"/>
                </a:highlight>
                <a:latin typeface="Calibri" panose="020F0502020204030204"/>
              </a:rPr>
              <a:t> </a:t>
            </a:r>
            <a:endParaRPr lang="en-US" dirty="0">
              <a:highlight>
                <a:srgbClr val="FFFF00"/>
              </a:highlight>
            </a:endParaRPr>
          </a:p>
        </p:txBody>
      </p:sp>
      <p:sp>
        <p:nvSpPr>
          <p:cNvPr id="9" name="CasellaDiTesto 8">
            <a:extLst>
              <a:ext uri="{FF2B5EF4-FFF2-40B4-BE49-F238E27FC236}">
                <a16:creationId xmlns:a16="http://schemas.microsoft.com/office/drawing/2014/main" id="{93206EF9-1BD8-1960-DB1C-ADCC7A64D5B4}"/>
              </a:ext>
            </a:extLst>
          </p:cNvPr>
          <p:cNvSpPr txBox="1"/>
          <p:nvPr/>
        </p:nvSpPr>
        <p:spPr>
          <a:xfrm>
            <a:off x="8386399" y="1631938"/>
            <a:ext cx="1126043" cy="369332"/>
          </a:xfrm>
          <a:prstGeom prst="rect">
            <a:avLst/>
          </a:prstGeom>
          <a:noFill/>
        </p:spPr>
        <p:txBody>
          <a:bodyPr wrap="square">
            <a:spAutoFit/>
          </a:bodyPr>
          <a:lstStyle/>
          <a:p>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1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flavour</a:t>
            </a:r>
            <a:endParaRPr lang="en-US" dirty="0"/>
          </a:p>
        </p:txBody>
      </p:sp>
      <p:sp>
        <p:nvSpPr>
          <p:cNvPr id="3" name="Rectangle 2">
            <a:extLst>
              <a:ext uri="{FF2B5EF4-FFF2-40B4-BE49-F238E27FC236}">
                <a16:creationId xmlns:a16="http://schemas.microsoft.com/office/drawing/2014/main" id="{821C7792-3CB2-72DF-134A-04B353140825}"/>
              </a:ext>
            </a:extLst>
          </p:cNvPr>
          <p:cNvSpPr/>
          <p:nvPr/>
        </p:nvSpPr>
        <p:spPr>
          <a:xfrm>
            <a:off x="8239991" y="941970"/>
            <a:ext cx="3484418" cy="318100"/>
          </a:xfrm>
          <a:prstGeom prst="rect">
            <a:avLst/>
          </a:prstGeom>
        </p:spPr>
        <p:txBody>
          <a:bodyPr wrap="square">
            <a:spAutoFit/>
          </a:bodyPr>
          <a:lstStyle/>
          <a:p>
            <a:pPr marL="285750" indent="-285750" defTabSz="1219170" fontAlgn="base">
              <a:spcBef>
                <a:spcPct val="0"/>
              </a:spcBef>
              <a:spcAft>
                <a:spcPct val="0"/>
              </a:spcAft>
              <a:buFont typeface="Wingdings" panose="05000000000000000000" pitchFamily="2" charset="2"/>
              <a:buChar char="&amp;"/>
              <a:defRPr/>
            </a:pPr>
            <a:r>
              <a:rPr lang="en-US" sz="1467" dirty="0">
                <a:ea typeface="ＭＳ Ｐゴシック" charset="0"/>
                <a:cs typeface="Arial" panose="020B0604020202020204" pitchFamily="34" charset="0"/>
                <a:sym typeface="Wingdings" pitchFamily="-1" charset="2"/>
              </a:rPr>
              <a:t>ANTARES</a:t>
            </a:r>
            <a:r>
              <a:rPr lang="fr-FR" sz="1400" dirty="0">
                <a:ea typeface="ＭＳ Ｐゴシック" charset="0"/>
                <a:cs typeface="Arial" panose="020B0604020202020204" pitchFamily="34" charset="0"/>
                <a:sym typeface="Wingdings" pitchFamily="-1" charset="2"/>
              </a:rPr>
              <a:t>: </a:t>
            </a:r>
            <a:r>
              <a:rPr kumimoji="0" lang="it-IT" sz="1400" b="0" u="none" strike="noStrike" kern="1200" cap="none" spc="0" normalizeH="0" baseline="0" noProof="0" dirty="0">
                <a:ln>
                  <a:noFill/>
                </a:ln>
                <a:effectLst/>
                <a:uLnTx/>
                <a:uFillTx/>
                <a:cs typeface="Arial" panose="020B0604020202020204" pitchFamily="34" charset="0"/>
                <a:hlinkClick r:id="rId8"/>
              </a:rPr>
              <a:t>PLB841 (2023) 137951</a:t>
            </a:r>
            <a:endParaRPr kumimoji="0" lang="it-IT" sz="1400" b="0" u="none" strike="noStrike" kern="1200" cap="none" spc="0" normalizeH="0" baseline="0" noProof="0" dirty="0">
              <a:ln>
                <a:noFill/>
              </a:ln>
              <a:effectLst/>
              <a:uLnTx/>
              <a:uFillTx/>
              <a:cs typeface="Arial" panose="020B0604020202020204" pitchFamily="34" charset="0"/>
            </a:endParaRPr>
          </a:p>
        </p:txBody>
      </p:sp>
      <p:sp>
        <p:nvSpPr>
          <p:cNvPr id="4" name="Segnaposto piè di pagina 3">
            <a:extLst>
              <a:ext uri="{FF2B5EF4-FFF2-40B4-BE49-F238E27FC236}">
                <a16:creationId xmlns:a16="http://schemas.microsoft.com/office/drawing/2014/main" id="{63D3B2AF-1910-E642-495C-E7C05F4E09A3}"/>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CA6218B7-B63F-6499-22F6-344E42D11E6D}"/>
              </a:ext>
            </a:extLst>
          </p:cNvPr>
          <p:cNvSpPr>
            <a:spLocks noGrp="1"/>
          </p:cNvSpPr>
          <p:nvPr>
            <p:ph type="sldNum" sz="quarter" idx="12"/>
          </p:nvPr>
        </p:nvSpPr>
        <p:spPr/>
        <p:txBody>
          <a:bodyPr/>
          <a:lstStyle/>
          <a:p>
            <a:fld id="{EF856C54-971D-4A64-8725-72F12A462872}" type="slidenum">
              <a:rPr lang="it-IT" smtClean="0"/>
              <a:t>22</a:t>
            </a:fld>
            <a:endParaRPr lang="it-IT"/>
          </a:p>
        </p:txBody>
      </p:sp>
      <p:grpSp>
        <p:nvGrpSpPr>
          <p:cNvPr id="7" name="Gruppo 6">
            <a:extLst>
              <a:ext uri="{FF2B5EF4-FFF2-40B4-BE49-F238E27FC236}">
                <a16:creationId xmlns:a16="http://schemas.microsoft.com/office/drawing/2014/main" id="{180CB858-781E-5428-6EED-F225CE43F138}"/>
              </a:ext>
            </a:extLst>
          </p:cNvPr>
          <p:cNvGrpSpPr/>
          <p:nvPr/>
        </p:nvGrpSpPr>
        <p:grpSpPr>
          <a:xfrm>
            <a:off x="10041066" y="56362"/>
            <a:ext cx="1959504" cy="636576"/>
            <a:chOff x="4681047" y="3006217"/>
            <a:chExt cx="1959504" cy="636576"/>
          </a:xfrm>
        </p:grpSpPr>
        <p:grpSp>
          <p:nvGrpSpPr>
            <p:cNvPr id="8" name="Gruppo 7">
              <a:extLst>
                <a:ext uri="{FF2B5EF4-FFF2-40B4-BE49-F238E27FC236}">
                  <a16:creationId xmlns:a16="http://schemas.microsoft.com/office/drawing/2014/main" id="{4B9A07F5-230E-5E41-AEC6-3E9BD94CB585}"/>
                </a:ext>
              </a:extLst>
            </p:cNvPr>
            <p:cNvGrpSpPr/>
            <p:nvPr/>
          </p:nvGrpSpPr>
          <p:grpSpPr>
            <a:xfrm>
              <a:off x="5450624" y="3237990"/>
              <a:ext cx="389417" cy="404803"/>
              <a:chOff x="5932605" y="3274669"/>
              <a:chExt cx="1275093" cy="1152835"/>
            </a:xfrm>
          </p:grpSpPr>
          <p:pic>
            <p:nvPicPr>
              <p:cNvPr id="17" name="Picture 2" descr="erageologica3">
                <a:extLst>
                  <a:ext uri="{FF2B5EF4-FFF2-40B4-BE49-F238E27FC236}">
                    <a16:creationId xmlns:a16="http://schemas.microsoft.com/office/drawing/2014/main" id="{E20B67F5-BDF5-BEEB-4106-AA440B984C8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3893" t="19480" b="22143"/>
              <a:stretch>
                <a:fillRect/>
              </a:stretch>
            </p:blipFill>
            <p:spPr bwMode="auto">
              <a:xfrm>
                <a:off x="5932605" y="3274669"/>
                <a:ext cx="1275093" cy="1050721"/>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88AEE117-10B9-23BE-428C-3BDF3A311466}"/>
                  </a:ext>
                </a:extLst>
              </p:cNvPr>
              <p:cNvSpPr txBox="1"/>
              <p:nvPr/>
            </p:nvSpPr>
            <p:spPr>
              <a:xfrm>
                <a:off x="6199862" y="3463339"/>
                <a:ext cx="769688" cy="964165"/>
              </a:xfrm>
              <a:prstGeom prst="rect">
                <a:avLst/>
              </a:prstGeom>
              <a:noFill/>
            </p:spPr>
            <p:txBody>
              <a:bodyPr wrap="square">
                <a:spAutoFit/>
              </a:bodyPr>
              <a:lstStyle/>
              <a:p>
                <a:pPr algn="ctr"/>
                <a:r>
                  <a:rPr lang="it-IT" sz="1600" b="1" dirty="0">
                    <a:solidFill>
                      <a:schemeClr val="accent6">
                        <a:lumMod val="50000"/>
                      </a:schemeClr>
                    </a:solidFill>
                    <a:sym typeface="Symbol" panose="05050102010706020507" pitchFamily="18" charset="2"/>
                  </a:rPr>
                  <a:t></a:t>
                </a:r>
                <a:endParaRPr lang="it-IT" sz="1600" b="1" dirty="0">
                  <a:solidFill>
                    <a:schemeClr val="accent6">
                      <a:lumMod val="50000"/>
                    </a:schemeClr>
                  </a:solidFill>
                </a:endParaRPr>
              </a:p>
            </p:txBody>
          </p:sp>
        </p:grpSp>
        <p:sp>
          <p:nvSpPr>
            <p:cNvPr id="10" name="Ovale 9">
              <a:extLst>
                <a:ext uri="{FF2B5EF4-FFF2-40B4-BE49-F238E27FC236}">
                  <a16:creationId xmlns:a16="http://schemas.microsoft.com/office/drawing/2014/main" id="{AF785509-C109-1ED3-28F9-79198A9DCE82}"/>
                </a:ext>
              </a:extLst>
            </p:cNvPr>
            <p:cNvSpPr/>
            <p:nvPr/>
          </p:nvSpPr>
          <p:spPr>
            <a:xfrm>
              <a:off x="4681047" y="3006217"/>
              <a:ext cx="351870" cy="343593"/>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t>CR</a:t>
              </a:r>
              <a:endParaRPr lang="it-IT" sz="900" dirty="0"/>
            </a:p>
          </p:txBody>
        </p:sp>
        <p:pic>
          <p:nvPicPr>
            <p:cNvPr id="11" name="Picture 2" descr="Risultati immagini per neutrino">
              <a:extLst>
                <a:ext uri="{FF2B5EF4-FFF2-40B4-BE49-F238E27FC236}">
                  <a16:creationId xmlns:a16="http://schemas.microsoft.com/office/drawing/2014/main" id="{ADFAA816-B322-112D-E0F9-D982ECA283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57748" y="3018121"/>
              <a:ext cx="382803" cy="371801"/>
            </a:xfrm>
            <a:prstGeom prst="rect">
              <a:avLst/>
            </a:prstGeom>
            <a:noFill/>
            <a:extLst>
              <a:ext uri="{909E8E84-426E-40DD-AFC4-6F175D3DCCD1}">
                <a14:hiddenFill xmlns:a14="http://schemas.microsoft.com/office/drawing/2010/main">
                  <a:solidFill>
                    <a:srgbClr val="FFFFFF"/>
                  </a:solidFill>
                </a14:hiddenFill>
              </a:ext>
            </a:extLst>
          </p:spPr>
        </p:pic>
        <p:sp>
          <p:nvSpPr>
            <p:cNvPr id="14" name="Freccia bidirezionale verticale 13">
              <a:extLst>
                <a:ext uri="{FF2B5EF4-FFF2-40B4-BE49-F238E27FC236}">
                  <a16:creationId xmlns:a16="http://schemas.microsoft.com/office/drawing/2014/main" id="{799D7E6E-1636-1540-4BAE-DA02618801D0}"/>
                </a:ext>
              </a:extLst>
            </p:cNvPr>
            <p:cNvSpPr/>
            <p:nvPr/>
          </p:nvSpPr>
          <p:spPr>
            <a:xfrm rot="16200000">
              <a:off x="5561740" y="2586968"/>
              <a:ext cx="167184" cy="1063148"/>
            </a:xfrm>
            <a:prstGeom prst="upDownArrow">
              <a:avLst/>
            </a:prstGeom>
            <a:blipFill>
              <a:blip r:embed="rId11"/>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15" name="Freccia bidirezionale verticale 14">
              <a:extLst>
                <a:ext uri="{FF2B5EF4-FFF2-40B4-BE49-F238E27FC236}">
                  <a16:creationId xmlns:a16="http://schemas.microsoft.com/office/drawing/2014/main" id="{57453B67-2D92-31BD-F75F-7EA1B9B27F86}"/>
                </a:ext>
              </a:extLst>
            </p:cNvPr>
            <p:cNvSpPr/>
            <p:nvPr/>
          </p:nvSpPr>
          <p:spPr>
            <a:xfrm rot="17571873">
              <a:off x="5172999" y="3070805"/>
              <a:ext cx="173650" cy="546456"/>
            </a:xfrm>
            <a:prstGeom prst="upDownArrow">
              <a:avLst/>
            </a:prstGeom>
            <a:blipFill>
              <a:blip r:embed="rId11"/>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16" name="Freccia bidirezionale verticale 15">
              <a:extLst>
                <a:ext uri="{FF2B5EF4-FFF2-40B4-BE49-F238E27FC236}">
                  <a16:creationId xmlns:a16="http://schemas.microsoft.com/office/drawing/2014/main" id="{FD994DF4-AAED-B491-CC7E-4899E30E149F}"/>
                </a:ext>
              </a:extLst>
            </p:cNvPr>
            <p:cNvSpPr/>
            <p:nvPr/>
          </p:nvSpPr>
          <p:spPr>
            <a:xfrm rot="3537776">
              <a:off x="5960371" y="3073897"/>
              <a:ext cx="146062" cy="546456"/>
            </a:xfrm>
            <a:prstGeom prst="upDownArrow">
              <a:avLst/>
            </a:prstGeom>
            <a:blipFill>
              <a:blip r:embed="rId11"/>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grpSp>
    </p:spTree>
    <p:extLst>
      <p:ext uri="{BB962C8B-B14F-4D97-AF65-F5344CB8AC3E}">
        <p14:creationId xmlns:p14="http://schemas.microsoft.com/office/powerpoint/2010/main" val="6721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41E3C-A7BA-9745-D4CC-3E839D39B74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E3B28FD-C7FA-7277-A4C7-F39D58391929}"/>
              </a:ext>
            </a:extLst>
          </p:cNvPr>
          <p:cNvSpPr>
            <a:spLocks noGrp="1"/>
          </p:cNvSpPr>
          <p:nvPr>
            <p:ph type="title"/>
          </p:nvPr>
        </p:nvSpPr>
        <p:spPr/>
        <p:txBody>
          <a:bodyPr>
            <a:normAutofit/>
          </a:bodyPr>
          <a:lstStyle/>
          <a:p>
            <a:r>
              <a:rPr lang="en-US" sz="3600" dirty="0"/>
              <a:t>The weak neutrino</a:t>
            </a:r>
          </a:p>
        </p:txBody>
      </p:sp>
      <p:sp>
        <p:nvSpPr>
          <p:cNvPr id="4" name="Ovale 3">
            <a:extLst>
              <a:ext uri="{FF2B5EF4-FFF2-40B4-BE49-F238E27FC236}">
                <a16:creationId xmlns:a16="http://schemas.microsoft.com/office/drawing/2014/main" id="{DEFCE477-C410-F51E-8FE6-A7D9AD055669}"/>
              </a:ext>
            </a:extLst>
          </p:cNvPr>
          <p:cNvSpPr/>
          <p:nvPr/>
        </p:nvSpPr>
        <p:spPr>
          <a:xfrm>
            <a:off x="1327466" y="1178252"/>
            <a:ext cx="914400" cy="9144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t>CR</a:t>
            </a:r>
            <a:endParaRPr lang="it-IT" dirty="0"/>
          </a:p>
        </p:txBody>
      </p:sp>
      <p:pic>
        <p:nvPicPr>
          <p:cNvPr id="24" name="Picture 2" descr="Risultati immagini per neutrino">
            <a:extLst>
              <a:ext uri="{FF2B5EF4-FFF2-40B4-BE49-F238E27FC236}">
                <a16:creationId xmlns:a16="http://schemas.microsoft.com/office/drawing/2014/main" id="{55E79CEF-5DEE-F90F-BEAA-0C201EC333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3978" y="1230949"/>
            <a:ext cx="832946" cy="809007"/>
          </a:xfrm>
          <a:prstGeom prst="rect">
            <a:avLst/>
          </a:prstGeom>
          <a:noFill/>
          <a:extLst>
            <a:ext uri="{909E8E84-426E-40DD-AFC4-6F175D3DCCD1}">
              <a14:hiddenFill xmlns:a14="http://schemas.microsoft.com/office/drawing/2010/main">
                <a:solidFill>
                  <a:srgbClr val="FFFFFF"/>
                </a:solidFill>
              </a14:hiddenFill>
            </a:ext>
          </a:extLst>
        </p:spPr>
      </p:pic>
      <p:pic>
        <p:nvPicPr>
          <p:cNvPr id="29" name="Immagine 28">
            <a:extLst>
              <a:ext uri="{FF2B5EF4-FFF2-40B4-BE49-F238E27FC236}">
                <a16:creationId xmlns:a16="http://schemas.microsoft.com/office/drawing/2014/main" id="{CFC8A489-28B8-4531-E9F9-C413FB5EBC36}"/>
              </a:ext>
            </a:extLst>
          </p:cNvPr>
          <p:cNvPicPr>
            <a:picLocks noChangeAspect="1"/>
          </p:cNvPicPr>
          <p:nvPr/>
        </p:nvPicPr>
        <p:blipFill rotWithShape="1">
          <a:blip r:embed="rId3"/>
          <a:srcRect l="11691" r="7660" b="16008"/>
          <a:stretch/>
        </p:blipFill>
        <p:spPr>
          <a:xfrm>
            <a:off x="3374053" y="5084381"/>
            <a:ext cx="2105892" cy="1205814"/>
          </a:xfrm>
          <a:prstGeom prst="rect">
            <a:avLst/>
          </a:prstGeom>
        </p:spPr>
      </p:pic>
      <p:pic>
        <p:nvPicPr>
          <p:cNvPr id="31" name="Picture 2" descr="Risultati immagini per darth vader mask">
            <a:extLst>
              <a:ext uri="{FF2B5EF4-FFF2-40B4-BE49-F238E27FC236}">
                <a16:creationId xmlns:a16="http://schemas.microsoft.com/office/drawing/2014/main" id="{529F90EF-0F4E-35CE-173E-970D1BD02F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1241" y="2759493"/>
            <a:ext cx="1206286" cy="1206286"/>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uppo 39">
            <a:extLst>
              <a:ext uri="{FF2B5EF4-FFF2-40B4-BE49-F238E27FC236}">
                <a16:creationId xmlns:a16="http://schemas.microsoft.com/office/drawing/2014/main" id="{6A28E5ED-CC37-9812-3DBE-DB71BB352148}"/>
              </a:ext>
            </a:extLst>
          </p:cNvPr>
          <p:cNvGrpSpPr/>
          <p:nvPr/>
        </p:nvGrpSpPr>
        <p:grpSpPr>
          <a:xfrm>
            <a:off x="6790867" y="3854371"/>
            <a:ext cx="979923" cy="928999"/>
            <a:chOff x="5932605" y="3274669"/>
            <a:chExt cx="1275093" cy="1050721"/>
          </a:xfrm>
        </p:grpSpPr>
        <p:pic>
          <p:nvPicPr>
            <p:cNvPr id="1026" name="Picture 2" descr="erageologica3">
              <a:extLst>
                <a:ext uri="{FF2B5EF4-FFF2-40B4-BE49-F238E27FC236}">
                  <a16:creationId xmlns:a16="http://schemas.microsoft.com/office/drawing/2014/main" id="{C29E9EE0-A650-8B3E-F4A0-381920DCAD1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893" t="19480" b="22143"/>
            <a:stretch>
              <a:fillRect/>
            </a:stretch>
          </p:blipFill>
          <p:spPr bwMode="auto">
            <a:xfrm>
              <a:off x="5932605" y="3274669"/>
              <a:ext cx="1275093" cy="1050721"/>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BD199FAB-D9A0-2DB8-E395-196FBBAE412D}"/>
                </a:ext>
              </a:extLst>
            </p:cNvPr>
            <p:cNvSpPr txBox="1"/>
            <p:nvPr/>
          </p:nvSpPr>
          <p:spPr>
            <a:xfrm>
              <a:off x="6199862" y="3463339"/>
              <a:ext cx="769690" cy="584775"/>
            </a:xfrm>
            <a:prstGeom prst="rect">
              <a:avLst/>
            </a:prstGeom>
            <a:noFill/>
          </p:spPr>
          <p:txBody>
            <a:bodyPr wrap="square">
              <a:spAutoFit/>
            </a:bodyPr>
            <a:lstStyle/>
            <a:p>
              <a:pPr algn="ctr"/>
              <a:r>
                <a:rPr lang="it-IT" sz="3200" b="1" dirty="0">
                  <a:solidFill>
                    <a:schemeClr val="accent6">
                      <a:lumMod val="50000"/>
                    </a:schemeClr>
                  </a:solidFill>
                  <a:sym typeface="Symbol" panose="05050102010706020507" pitchFamily="18" charset="2"/>
                </a:rPr>
                <a:t></a:t>
              </a:r>
              <a:endParaRPr lang="it-IT" sz="3200" b="1" dirty="0">
                <a:solidFill>
                  <a:schemeClr val="accent6">
                    <a:lumMod val="50000"/>
                  </a:schemeClr>
                </a:solidFill>
              </a:endParaRPr>
            </a:p>
          </p:txBody>
        </p:sp>
      </p:grpSp>
      <p:cxnSp>
        <p:nvCxnSpPr>
          <p:cNvPr id="42" name="Connettore 2 41">
            <a:extLst>
              <a:ext uri="{FF2B5EF4-FFF2-40B4-BE49-F238E27FC236}">
                <a16:creationId xmlns:a16="http://schemas.microsoft.com/office/drawing/2014/main" id="{53CC813C-C016-E000-352B-12EBEA9771C4}"/>
              </a:ext>
            </a:extLst>
          </p:cNvPr>
          <p:cNvCxnSpPr>
            <a:cxnSpLocks/>
          </p:cNvCxnSpPr>
          <p:nvPr/>
        </p:nvCxnSpPr>
        <p:spPr>
          <a:xfrm>
            <a:off x="2434813" y="1669774"/>
            <a:ext cx="3532344" cy="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A3293739-8F44-F074-9BC0-4C6AA4DC9833}"/>
              </a:ext>
            </a:extLst>
          </p:cNvPr>
          <p:cNvCxnSpPr>
            <a:cxnSpLocks/>
          </p:cNvCxnSpPr>
          <p:nvPr/>
        </p:nvCxnSpPr>
        <p:spPr>
          <a:xfrm>
            <a:off x="2159374" y="2011159"/>
            <a:ext cx="4529236" cy="2307711"/>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FEB22942-F829-17DC-7AC3-463FEC3DFAEC}"/>
              </a:ext>
            </a:extLst>
          </p:cNvPr>
          <p:cNvSpPr txBox="1"/>
          <p:nvPr/>
        </p:nvSpPr>
        <p:spPr>
          <a:xfrm>
            <a:off x="3996027" y="3191895"/>
            <a:ext cx="636713" cy="461665"/>
          </a:xfrm>
          <a:prstGeom prst="rect">
            <a:avLst/>
          </a:prstGeom>
          <a:noFill/>
        </p:spPr>
        <p:txBody>
          <a:bodyPr wrap="none" rtlCol="0">
            <a:spAutoFit/>
          </a:bodyPr>
          <a:lstStyle/>
          <a:p>
            <a:r>
              <a:rPr lang="en-US" sz="2400" dirty="0">
                <a:solidFill>
                  <a:schemeClr val="bg1"/>
                </a:solidFill>
              </a:rPr>
              <a:t>DM</a:t>
            </a:r>
          </a:p>
        </p:txBody>
      </p:sp>
      <p:cxnSp>
        <p:nvCxnSpPr>
          <p:cNvPr id="50" name="Connettore 2 49">
            <a:extLst>
              <a:ext uri="{FF2B5EF4-FFF2-40B4-BE49-F238E27FC236}">
                <a16:creationId xmlns:a16="http://schemas.microsoft.com/office/drawing/2014/main" id="{8943ABCC-2EA7-C08F-C962-A7EC1BE0448A}"/>
              </a:ext>
            </a:extLst>
          </p:cNvPr>
          <p:cNvCxnSpPr>
            <a:cxnSpLocks/>
          </p:cNvCxnSpPr>
          <p:nvPr/>
        </p:nvCxnSpPr>
        <p:spPr>
          <a:xfrm flipV="1">
            <a:off x="1873330" y="2039956"/>
            <a:ext cx="4269996" cy="2620298"/>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Connettore 2 53">
            <a:extLst>
              <a:ext uri="{FF2B5EF4-FFF2-40B4-BE49-F238E27FC236}">
                <a16:creationId xmlns:a16="http://schemas.microsoft.com/office/drawing/2014/main" id="{1A40F65D-D4FC-4249-50DC-098498BF597C}"/>
              </a:ext>
            </a:extLst>
          </p:cNvPr>
          <p:cNvCxnSpPr>
            <a:cxnSpLocks/>
          </p:cNvCxnSpPr>
          <p:nvPr/>
        </p:nvCxnSpPr>
        <p:spPr>
          <a:xfrm>
            <a:off x="1873330" y="4742997"/>
            <a:ext cx="4734519" cy="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id="{40143BAA-A867-F903-38D3-719CEF59DD4A}"/>
              </a:ext>
            </a:extLst>
          </p:cNvPr>
          <p:cNvCxnSpPr>
            <a:cxnSpLocks/>
          </p:cNvCxnSpPr>
          <p:nvPr/>
        </p:nvCxnSpPr>
        <p:spPr>
          <a:xfrm>
            <a:off x="1895446" y="4963709"/>
            <a:ext cx="1296164" cy="723579"/>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id="{B4492973-340E-199F-0FF1-643BC2247E62}"/>
              </a:ext>
            </a:extLst>
          </p:cNvPr>
          <p:cNvSpPr txBox="1"/>
          <p:nvPr/>
        </p:nvSpPr>
        <p:spPr>
          <a:xfrm>
            <a:off x="3477308" y="5364176"/>
            <a:ext cx="1789721" cy="461665"/>
          </a:xfrm>
          <a:prstGeom prst="rect">
            <a:avLst/>
          </a:prstGeom>
          <a:noFill/>
        </p:spPr>
        <p:txBody>
          <a:bodyPr wrap="none" rtlCol="0">
            <a:spAutoFit/>
          </a:bodyPr>
          <a:lstStyle/>
          <a:p>
            <a:r>
              <a:rPr lang="en-US" sz="2400" dirty="0">
                <a:solidFill>
                  <a:srgbClr val="FF9966"/>
                </a:solidFill>
              </a:rPr>
              <a:t>EM radiation</a:t>
            </a:r>
          </a:p>
        </p:txBody>
      </p:sp>
      <p:cxnSp>
        <p:nvCxnSpPr>
          <p:cNvPr id="60" name="Connettore 2 59">
            <a:extLst>
              <a:ext uri="{FF2B5EF4-FFF2-40B4-BE49-F238E27FC236}">
                <a16:creationId xmlns:a16="http://schemas.microsoft.com/office/drawing/2014/main" id="{91E3B03E-AB44-3DE4-BC92-4CAD9992F621}"/>
              </a:ext>
            </a:extLst>
          </p:cNvPr>
          <p:cNvCxnSpPr>
            <a:cxnSpLocks/>
            <a:stCxn id="29" idx="3"/>
          </p:cNvCxnSpPr>
          <p:nvPr/>
        </p:nvCxnSpPr>
        <p:spPr>
          <a:xfrm flipV="1">
            <a:off x="5479945" y="4866113"/>
            <a:ext cx="1406979" cy="821175"/>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Connettore 2 62">
            <a:extLst>
              <a:ext uri="{FF2B5EF4-FFF2-40B4-BE49-F238E27FC236}">
                <a16:creationId xmlns:a16="http://schemas.microsoft.com/office/drawing/2014/main" id="{624343CE-7D47-C891-F2F6-9350FFDE58B4}"/>
              </a:ext>
            </a:extLst>
          </p:cNvPr>
          <p:cNvCxnSpPr>
            <a:cxnSpLocks/>
          </p:cNvCxnSpPr>
          <p:nvPr/>
        </p:nvCxnSpPr>
        <p:spPr>
          <a:xfrm flipH="1">
            <a:off x="4888671" y="2181503"/>
            <a:ext cx="1460045" cy="2892849"/>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 name="Freccia bidirezionale verticale 1024">
            <a:extLst>
              <a:ext uri="{FF2B5EF4-FFF2-40B4-BE49-F238E27FC236}">
                <a16:creationId xmlns:a16="http://schemas.microsoft.com/office/drawing/2014/main" id="{C42FF277-D012-687C-5FFA-E853F4F96DEC}"/>
              </a:ext>
            </a:extLst>
          </p:cNvPr>
          <p:cNvSpPr/>
          <p:nvPr/>
        </p:nvSpPr>
        <p:spPr>
          <a:xfrm rot="16200000">
            <a:off x="4018129" y="-173657"/>
            <a:ext cx="231337" cy="3666719"/>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pic>
        <p:nvPicPr>
          <p:cNvPr id="5" name="Immagine 4">
            <a:extLst>
              <a:ext uri="{FF2B5EF4-FFF2-40B4-BE49-F238E27FC236}">
                <a16:creationId xmlns:a16="http://schemas.microsoft.com/office/drawing/2014/main" id="{2D58D057-B8D7-E4FA-9E53-CAC2D87019AD}"/>
              </a:ext>
            </a:extLst>
          </p:cNvPr>
          <p:cNvPicPr>
            <a:picLocks noChangeAspect="1"/>
          </p:cNvPicPr>
          <p:nvPr/>
        </p:nvPicPr>
        <p:blipFill>
          <a:blip r:embed="rId7"/>
          <a:stretch>
            <a:fillRect/>
          </a:stretch>
        </p:blipFill>
        <p:spPr>
          <a:xfrm>
            <a:off x="491470" y="4021184"/>
            <a:ext cx="1237014" cy="1286494"/>
          </a:xfrm>
          <a:prstGeom prst="rect">
            <a:avLst/>
          </a:prstGeom>
        </p:spPr>
      </p:pic>
      <p:sp>
        <p:nvSpPr>
          <p:cNvPr id="6" name="Rettangolo 5">
            <a:extLst>
              <a:ext uri="{FF2B5EF4-FFF2-40B4-BE49-F238E27FC236}">
                <a16:creationId xmlns:a16="http://schemas.microsoft.com/office/drawing/2014/main" id="{F5D80501-9487-3715-4A67-12B6840FC322}"/>
              </a:ext>
            </a:extLst>
          </p:cNvPr>
          <p:cNvSpPr/>
          <p:nvPr/>
        </p:nvSpPr>
        <p:spPr>
          <a:xfrm>
            <a:off x="484437" y="4279699"/>
            <a:ext cx="1244047" cy="769441"/>
          </a:xfrm>
          <a:prstGeom prst="rect">
            <a:avLst/>
          </a:prstGeom>
          <a:noFill/>
        </p:spPr>
        <p:txBody>
          <a:bodyPr wrap="square" lIns="91440" tIns="45720" rIns="91440" bIns="45720">
            <a:spAutoFit/>
          </a:bodyPr>
          <a:lstStyle/>
          <a:p>
            <a:pPr algn="ctr"/>
            <a:r>
              <a:rPr lang="it-IT" sz="4400" b="0" i="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GW</a:t>
            </a:r>
          </a:p>
        </p:txBody>
      </p:sp>
      <p:cxnSp>
        <p:nvCxnSpPr>
          <p:cNvPr id="7" name="Connettore 2 6">
            <a:extLst>
              <a:ext uri="{FF2B5EF4-FFF2-40B4-BE49-F238E27FC236}">
                <a16:creationId xmlns:a16="http://schemas.microsoft.com/office/drawing/2014/main" id="{2811F45B-2469-E746-5F60-B9E81F3D6E3F}"/>
              </a:ext>
            </a:extLst>
          </p:cNvPr>
          <p:cNvCxnSpPr>
            <a:cxnSpLocks/>
          </p:cNvCxnSpPr>
          <p:nvPr/>
        </p:nvCxnSpPr>
        <p:spPr>
          <a:xfrm>
            <a:off x="6607849" y="2257662"/>
            <a:ext cx="717800" cy="148590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Freccia bidirezionale verticale 7">
            <a:extLst>
              <a:ext uri="{FF2B5EF4-FFF2-40B4-BE49-F238E27FC236}">
                <a16:creationId xmlns:a16="http://schemas.microsoft.com/office/drawing/2014/main" id="{22C38711-840B-AB2D-8B16-C420953A88AE}"/>
              </a:ext>
            </a:extLst>
          </p:cNvPr>
          <p:cNvSpPr/>
          <p:nvPr/>
        </p:nvSpPr>
        <p:spPr>
          <a:xfrm rot="12423515">
            <a:off x="5446412" y="2002467"/>
            <a:ext cx="345385" cy="3219421"/>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10" name="Freccia bidirezionale verticale 9">
            <a:extLst>
              <a:ext uri="{FF2B5EF4-FFF2-40B4-BE49-F238E27FC236}">
                <a16:creationId xmlns:a16="http://schemas.microsoft.com/office/drawing/2014/main" id="{09112C2B-9703-216A-5E1A-09DBEB338C59}"/>
              </a:ext>
            </a:extLst>
          </p:cNvPr>
          <p:cNvSpPr/>
          <p:nvPr/>
        </p:nvSpPr>
        <p:spPr>
          <a:xfrm rot="19947311">
            <a:off x="6826901" y="1934365"/>
            <a:ext cx="235278" cy="1948549"/>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12" name="Freccia bidirezionale verticale 11">
            <a:extLst>
              <a:ext uri="{FF2B5EF4-FFF2-40B4-BE49-F238E27FC236}">
                <a16:creationId xmlns:a16="http://schemas.microsoft.com/office/drawing/2014/main" id="{2BEBF224-1925-C355-CFC1-71C4233A41A7}"/>
              </a:ext>
            </a:extLst>
          </p:cNvPr>
          <p:cNvSpPr/>
          <p:nvPr/>
        </p:nvSpPr>
        <p:spPr>
          <a:xfrm rot="3507214">
            <a:off x="3955354" y="810303"/>
            <a:ext cx="147509" cy="5018765"/>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pic>
        <p:nvPicPr>
          <p:cNvPr id="13" name="Picture 74">
            <a:extLst>
              <a:ext uri="{FF2B5EF4-FFF2-40B4-BE49-F238E27FC236}">
                <a16:creationId xmlns:a16="http://schemas.microsoft.com/office/drawing/2014/main" id="{F29FAAFF-CF05-3789-4CDA-18AD629078F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52433" y="12558"/>
            <a:ext cx="3995941" cy="2677280"/>
          </a:xfrm>
          <a:prstGeom prst="rect">
            <a:avLst/>
          </a:prstGeom>
          <a:noFill/>
          <a:ln w="9525" algn="ctr">
            <a:noFill/>
            <a:miter lim="800000"/>
            <a:headEnd/>
            <a:tailEnd/>
          </a:ln>
          <a:effectLst/>
        </p:spPr>
      </p:pic>
      <p:graphicFrame>
        <p:nvGraphicFramePr>
          <p:cNvPr id="14" name="Object 25">
            <a:extLst>
              <a:ext uri="{FF2B5EF4-FFF2-40B4-BE49-F238E27FC236}">
                <a16:creationId xmlns:a16="http://schemas.microsoft.com/office/drawing/2014/main" id="{CC756FEA-1D7D-9222-639A-D595D5EDD3C7}"/>
              </a:ext>
            </a:extLst>
          </p:cNvPr>
          <p:cNvGraphicFramePr>
            <a:graphicFrameLocks noChangeAspect="1"/>
          </p:cNvGraphicFramePr>
          <p:nvPr>
            <p:extLst>
              <p:ext uri="{D42A27DB-BD31-4B8C-83A1-F6EECF244321}">
                <p14:modId xmlns:p14="http://schemas.microsoft.com/office/powerpoint/2010/main" val="2554328214"/>
              </p:ext>
            </p:extLst>
          </p:nvPr>
        </p:nvGraphicFramePr>
        <p:xfrm>
          <a:off x="8271600" y="2689838"/>
          <a:ext cx="3601935" cy="4168162"/>
        </p:xfrm>
        <a:graphic>
          <a:graphicData uri="http://schemas.openxmlformats.org/presentationml/2006/ole">
            <mc:AlternateContent xmlns:mc="http://schemas.openxmlformats.org/markup-compatibility/2006">
              <mc:Choice xmlns:v="urn:schemas-microsoft-com:vml" Requires="v">
                <p:oleObj name="Document" r:id="rId9" imgW="5638800" imgH="6257544" progId="Word.Document.8">
                  <p:embed/>
                </p:oleObj>
              </mc:Choice>
              <mc:Fallback>
                <p:oleObj name="Document" r:id="rId9" imgW="5638800" imgH="6257544" progId="Word.Document.8">
                  <p:embed/>
                  <p:pic>
                    <p:nvPicPr>
                      <p:cNvPr id="9" name="Object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1600" y="2689838"/>
                        <a:ext cx="3601935" cy="4168162"/>
                      </a:xfrm>
                      <a:prstGeom prst="rect">
                        <a:avLst/>
                      </a:prstGeom>
                      <a:noFill/>
                    </p:spPr>
                  </p:pic>
                </p:oleObj>
              </mc:Fallback>
            </mc:AlternateContent>
          </a:graphicData>
        </a:graphic>
      </p:graphicFrame>
      <p:sp>
        <p:nvSpPr>
          <p:cNvPr id="3" name="Segnaposto piè di pagina 2">
            <a:extLst>
              <a:ext uri="{FF2B5EF4-FFF2-40B4-BE49-F238E27FC236}">
                <a16:creationId xmlns:a16="http://schemas.microsoft.com/office/drawing/2014/main" id="{92E6B852-0C6D-50FB-49AD-39E519F407B1}"/>
              </a:ext>
            </a:extLst>
          </p:cNvPr>
          <p:cNvSpPr>
            <a:spLocks noGrp="1"/>
          </p:cNvSpPr>
          <p:nvPr>
            <p:ph type="ftr" sz="quarter" idx="11"/>
          </p:nvPr>
        </p:nvSpPr>
        <p:spPr/>
        <p:txBody>
          <a:bodyPr/>
          <a:lstStyle/>
          <a:p>
            <a:r>
              <a:rPr lang="en-US"/>
              <a:t>M. Spurio: Multimessenger astrophysics - TeVPA 25</a:t>
            </a:r>
            <a:endParaRPr lang="it-IT"/>
          </a:p>
        </p:txBody>
      </p:sp>
      <p:sp>
        <p:nvSpPr>
          <p:cNvPr id="9" name="Segnaposto numero diapositiva 8">
            <a:extLst>
              <a:ext uri="{FF2B5EF4-FFF2-40B4-BE49-F238E27FC236}">
                <a16:creationId xmlns:a16="http://schemas.microsoft.com/office/drawing/2014/main" id="{D5515D74-0F9D-ECC4-CF64-94F5CC4BD295}"/>
              </a:ext>
            </a:extLst>
          </p:cNvPr>
          <p:cNvSpPr>
            <a:spLocks noGrp="1"/>
          </p:cNvSpPr>
          <p:nvPr>
            <p:ph type="sldNum" sz="quarter" idx="12"/>
          </p:nvPr>
        </p:nvSpPr>
        <p:spPr/>
        <p:txBody>
          <a:bodyPr/>
          <a:lstStyle/>
          <a:p>
            <a:fld id="{EF856C54-971D-4A64-8725-72F12A462872}" type="slidenum">
              <a:rPr lang="it-IT" smtClean="0"/>
              <a:t>23</a:t>
            </a:fld>
            <a:endParaRPr lang="it-IT"/>
          </a:p>
        </p:txBody>
      </p:sp>
    </p:spTree>
    <p:extLst>
      <p:ext uri="{BB962C8B-B14F-4D97-AF65-F5344CB8AC3E}">
        <p14:creationId xmlns:p14="http://schemas.microsoft.com/office/powerpoint/2010/main" val="492900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7" name="Text Box 7"/>
          <p:cNvSpPr txBox="1">
            <a:spLocks noChangeArrowheads="1"/>
          </p:cNvSpPr>
          <p:nvPr/>
        </p:nvSpPr>
        <p:spPr bwMode="auto">
          <a:xfrm>
            <a:off x="4158744" y="3044274"/>
            <a:ext cx="1487074" cy="369332"/>
          </a:xfrm>
          <a:prstGeom prst="rect">
            <a:avLst/>
          </a:prstGeom>
          <a:solidFill>
            <a:srgbClr val="FF3300"/>
          </a:solidFill>
          <a:ln w="9525" algn="ctr">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Calibri" panose="020F0502020204030204"/>
                <a:ea typeface="+mn-ea"/>
                <a:cs typeface="+mn-cs"/>
              </a:rPr>
              <a:t>Mediterraneo</a:t>
            </a:r>
          </a:p>
        </p:txBody>
      </p:sp>
      <p:sp>
        <p:nvSpPr>
          <p:cNvPr id="11" name="Titolo 1"/>
          <p:cNvSpPr>
            <a:spLocks noGrp="1"/>
          </p:cNvSpPr>
          <p:nvPr>
            <p:ph type="title"/>
          </p:nvPr>
        </p:nvSpPr>
        <p:spPr>
          <a:xfrm>
            <a:off x="862885" y="1"/>
            <a:ext cx="9358259" cy="753764"/>
          </a:xfrm>
        </p:spPr>
        <p:txBody>
          <a:bodyPr>
            <a:normAutofit/>
          </a:bodyPr>
          <a:lstStyle/>
          <a:p>
            <a:r>
              <a:rPr lang="it-IT" sz="3600" dirty="0"/>
              <a:t>Point </a:t>
            </a:r>
            <a:r>
              <a:rPr lang="it-IT" sz="3600" dirty="0" err="1"/>
              <a:t>Sources</a:t>
            </a:r>
            <a:r>
              <a:rPr lang="it-IT" sz="3600" dirty="0"/>
              <a:t>: </a:t>
            </a:r>
            <a:r>
              <a:rPr lang="it-IT" sz="3600" dirty="0" err="1"/>
              <a:t>catalog</a:t>
            </a:r>
            <a:r>
              <a:rPr lang="it-IT" sz="3600" dirty="0"/>
              <a:t> of </a:t>
            </a:r>
            <a:r>
              <a:rPr lang="it-IT" sz="3600" dirty="0" err="1"/>
              <a:t>TeV</a:t>
            </a:r>
            <a:r>
              <a:rPr lang="it-IT" sz="3600" dirty="0"/>
              <a:t> </a:t>
            </a:r>
            <a:r>
              <a:rPr lang="it-IT" sz="3600" dirty="0">
                <a:latin typeface="Symbol" panose="05050102010706020507" pitchFamily="18" charset="2"/>
              </a:rPr>
              <a:t>g</a:t>
            </a:r>
            <a:r>
              <a:rPr lang="it-IT" sz="3600" dirty="0"/>
              <a:t>-</a:t>
            </a:r>
            <a:r>
              <a:rPr lang="it-IT" sz="3600" dirty="0" err="1"/>
              <a:t>rays</a:t>
            </a:r>
            <a:endParaRPr lang="en-US" sz="3600" dirty="0"/>
          </a:p>
        </p:txBody>
      </p:sp>
      <p:pic>
        <p:nvPicPr>
          <p:cNvPr id="7" name="Immagine 6"/>
          <p:cNvPicPr>
            <a:picLocks/>
          </p:cNvPicPr>
          <p:nvPr/>
        </p:nvPicPr>
        <p:blipFill rotWithShape="1">
          <a:blip r:embed="rId2" cstate="print">
            <a:extLst>
              <a:ext uri="{28A0092B-C50C-407E-A947-70E740481C1C}">
                <a14:useLocalDpi xmlns:a14="http://schemas.microsoft.com/office/drawing/2010/main" val="0"/>
              </a:ext>
            </a:extLst>
          </a:blip>
          <a:srcRect t="6443" b="2853"/>
          <a:stretch/>
        </p:blipFill>
        <p:spPr>
          <a:xfrm>
            <a:off x="253513" y="845934"/>
            <a:ext cx="7488000" cy="5544616"/>
          </a:xfrm>
          <a:prstGeom prst="rect">
            <a:avLst/>
          </a:prstGeom>
        </p:spPr>
      </p:pic>
      <p:sp>
        <p:nvSpPr>
          <p:cNvPr id="14" name="Figura a mano libera 13"/>
          <p:cNvSpPr/>
          <p:nvPr/>
        </p:nvSpPr>
        <p:spPr>
          <a:xfrm>
            <a:off x="1937601" y="1515844"/>
            <a:ext cx="4811838" cy="3082668"/>
          </a:xfrm>
          <a:custGeom>
            <a:avLst/>
            <a:gdLst>
              <a:gd name="connsiteX0" fmla="*/ 10346 w 4811838"/>
              <a:gd name="connsiteY0" fmla="*/ 2643962 h 3082668"/>
              <a:gd name="connsiteX1" fmla="*/ 499443 w 4811838"/>
              <a:gd name="connsiteY1" fmla="*/ 2792818 h 3082668"/>
              <a:gd name="connsiteX2" fmla="*/ 786522 w 4811838"/>
              <a:gd name="connsiteY2" fmla="*/ 2782185 h 3082668"/>
              <a:gd name="connsiteX3" fmla="*/ 988541 w 4811838"/>
              <a:gd name="connsiteY3" fmla="*/ 2654595 h 3082668"/>
              <a:gd name="connsiteX4" fmla="*/ 1148029 w 4811838"/>
              <a:gd name="connsiteY4" fmla="*/ 2016641 h 3082668"/>
              <a:gd name="connsiteX5" fmla="*/ 1467006 w 4811838"/>
              <a:gd name="connsiteY5" fmla="*/ 1144771 h 3082668"/>
              <a:gd name="connsiteX6" fmla="*/ 2083695 w 4811838"/>
              <a:gd name="connsiteY6" fmla="*/ 272902 h 3082668"/>
              <a:gd name="connsiteX7" fmla="*/ 2498364 w 4811838"/>
              <a:gd name="connsiteY7" fmla="*/ 17720 h 3082668"/>
              <a:gd name="connsiteX8" fmla="*/ 3061890 w 4811838"/>
              <a:gd name="connsiteY8" fmla="*/ 49618 h 3082668"/>
              <a:gd name="connsiteX9" fmla="*/ 3657313 w 4811838"/>
              <a:gd name="connsiteY9" fmla="*/ 272902 h 3082668"/>
              <a:gd name="connsiteX10" fmla="*/ 4486653 w 4811838"/>
              <a:gd name="connsiteY10" fmla="*/ 889590 h 3082668"/>
              <a:gd name="connsiteX11" fmla="*/ 4763099 w 4811838"/>
              <a:gd name="connsiteY11" fmla="*/ 1336157 h 3082668"/>
              <a:gd name="connsiteX12" fmla="*/ 4784364 w 4811838"/>
              <a:gd name="connsiteY12" fmla="*/ 1867785 h 3082668"/>
              <a:gd name="connsiteX13" fmla="*/ 4476020 w 4811838"/>
              <a:gd name="connsiteY13" fmla="*/ 2431311 h 3082668"/>
              <a:gd name="connsiteX14" fmla="*/ 3912495 w 4811838"/>
              <a:gd name="connsiteY14" fmla="*/ 2750288 h 3082668"/>
              <a:gd name="connsiteX15" fmla="*/ 2827974 w 4811838"/>
              <a:gd name="connsiteY15" fmla="*/ 3037367 h 3082668"/>
              <a:gd name="connsiteX16" fmla="*/ 2041164 w 4811838"/>
              <a:gd name="connsiteY16" fmla="*/ 3079897 h 3082668"/>
              <a:gd name="connsiteX17" fmla="*/ 999174 w 4811838"/>
              <a:gd name="connsiteY17" fmla="*/ 3016102 h 3082668"/>
              <a:gd name="connsiteX18" fmla="*/ 10346 w 4811838"/>
              <a:gd name="connsiteY18" fmla="*/ 2643962 h 30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11838" h="3082668">
                <a:moveTo>
                  <a:pt x="10346" y="2643962"/>
                </a:moveTo>
                <a:cubicBezTo>
                  <a:pt x="-72942" y="2606748"/>
                  <a:pt x="370080" y="2769781"/>
                  <a:pt x="499443" y="2792818"/>
                </a:cubicBezTo>
                <a:cubicBezTo>
                  <a:pt x="628806" y="2815855"/>
                  <a:pt x="705006" y="2805222"/>
                  <a:pt x="786522" y="2782185"/>
                </a:cubicBezTo>
                <a:cubicBezTo>
                  <a:pt x="868038" y="2759148"/>
                  <a:pt x="928290" y="2782186"/>
                  <a:pt x="988541" y="2654595"/>
                </a:cubicBezTo>
                <a:cubicBezTo>
                  <a:pt x="1048792" y="2527004"/>
                  <a:pt x="1068285" y="2268278"/>
                  <a:pt x="1148029" y="2016641"/>
                </a:cubicBezTo>
                <a:cubicBezTo>
                  <a:pt x="1227773" y="1765004"/>
                  <a:pt x="1311062" y="1435394"/>
                  <a:pt x="1467006" y="1144771"/>
                </a:cubicBezTo>
                <a:cubicBezTo>
                  <a:pt x="1622950" y="854148"/>
                  <a:pt x="1911802" y="460744"/>
                  <a:pt x="2083695" y="272902"/>
                </a:cubicBezTo>
                <a:cubicBezTo>
                  <a:pt x="2255588" y="85060"/>
                  <a:pt x="2335332" y="54934"/>
                  <a:pt x="2498364" y="17720"/>
                </a:cubicBezTo>
                <a:cubicBezTo>
                  <a:pt x="2661396" y="-19494"/>
                  <a:pt x="2868732" y="7088"/>
                  <a:pt x="3061890" y="49618"/>
                </a:cubicBezTo>
                <a:cubicBezTo>
                  <a:pt x="3255048" y="92148"/>
                  <a:pt x="3419853" y="132907"/>
                  <a:pt x="3657313" y="272902"/>
                </a:cubicBezTo>
                <a:cubicBezTo>
                  <a:pt x="3894773" y="412897"/>
                  <a:pt x="4302355" y="712381"/>
                  <a:pt x="4486653" y="889590"/>
                </a:cubicBezTo>
                <a:cubicBezTo>
                  <a:pt x="4670951" y="1066799"/>
                  <a:pt x="4713481" y="1173125"/>
                  <a:pt x="4763099" y="1336157"/>
                </a:cubicBezTo>
                <a:cubicBezTo>
                  <a:pt x="4812717" y="1499189"/>
                  <a:pt x="4832210" y="1685259"/>
                  <a:pt x="4784364" y="1867785"/>
                </a:cubicBezTo>
                <a:cubicBezTo>
                  <a:pt x="4736518" y="2050311"/>
                  <a:pt x="4621331" y="2284227"/>
                  <a:pt x="4476020" y="2431311"/>
                </a:cubicBezTo>
                <a:cubicBezTo>
                  <a:pt x="4330709" y="2578395"/>
                  <a:pt x="4187169" y="2649279"/>
                  <a:pt x="3912495" y="2750288"/>
                </a:cubicBezTo>
                <a:cubicBezTo>
                  <a:pt x="3637821" y="2851297"/>
                  <a:pt x="3139862" y="2982432"/>
                  <a:pt x="2827974" y="3037367"/>
                </a:cubicBezTo>
                <a:cubicBezTo>
                  <a:pt x="2516086" y="3092302"/>
                  <a:pt x="2345964" y="3083441"/>
                  <a:pt x="2041164" y="3079897"/>
                </a:cubicBezTo>
                <a:cubicBezTo>
                  <a:pt x="1736364" y="3076353"/>
                  <a:pt x="1335872" y="3083441"/>
                  <a:pt x="999174" y="3016102"/>
                </a:cubicBezTo>
                <a:cubicBezTo>
                  <a:pt x="662476" y="2948763"/>
                  <a:pt x="93634" y="2681176"/>
                  <a:pt x="10346" y="2643962"/>
                </a:cubicBezTo>
                <a:close/>
              </a:path>
            </a:pathLst>
          </a:cu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South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sky</a:t>
            </a:r>
            <a:endPar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ttangolo 15"/>
          <p:cNvSpPr/>
          <p:nvPr/>
        </p:nvSpPr>
        <p:spPr>
          <a:xfrm>
            <a:off x="8802422" y="228220"/>
            <a:ext cx="28374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ea typeface="+mn-ea"/>
                <a:cs typeface="+mn-cs"/>
                <a:hlinkClick r:id="rId3"/>
              </a:rPr>
              <a:t>http://tevcat.uchicago.edu/</a:t>
            </a:r>
            <a:r>
              <a:rPr kumimoji="0" lang="it-IT" sz="1800" b="0" i="0" u="none" strike="noStrike" kern="1200" cap="none" spc="0" normalizeH="0" baseline="0" noProof="0" dirty="0">
                <a:ln>
                  <a:noFill/>
                </a:ln>
                <a:solidFill>
                  <a:prstClr val="black"/>
                </a:solidFill>
                <a:effectLst/>
                <a:uLnTx/>
                <a:uFillTx/>
                <a:ea typeface="+mn-ea"/>
                <a:cs typeface="+mn-cs"/>
              </a:rPr>
              <a:t> </a:t>
            </a:r>
          </a:p>
        </p:txBody>
      </p:sp>
      <p:sp>
        <p:nvSpPr>
          <p:cNvPr id="4" name="CasellaDiTesto 3">
            <a:extLst>
              <a:ext uri="{FF2B5EF4-FFF2-40B4-BE49-F238E27FC236}">
                <a16:creationId xmlns:a16="http://schemas.microsoft.com/office/drawing/2014/main" id="{790CB41B-1906-FED3-8164-F727BA3635C8}"/>
              </a:ext>
            </a:extLst>
          </p:cNvPr>
          <p:cNvSpPr txBox="1"/>
          <p:nvPr/>
        </p:nvSpPr>
        <p:spPr>
          <a:xfrm>
            <a:off x="8046825" y="991753"/>
            <a:ext cx="3627660" cy="32316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Today: 344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objets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97 Galactic (&lt;1</a:t>
            </a:r>
            <a:r>
              <a:rPr lang="en-US" sz="2000" dirty="0">
                <a:solidFill>
                  <a:prstClr val="black"/>
                </a:solidFill>
                <a:latin typeface="Calibri" panose="020F0502020204030204"/>
              </a:rPr>
              <a:t>5</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kpc)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85 with known z</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Out of the Galactic Plane: AGN</a:t>
            </a:r>
          </a:p>
          <a:p>
            <a:pPr marL="800100" lvl="1" indent="-342900">
              <a:buFont typeface="Arial" panose="020B0604020202020204" pitchFamily="34" charset="0"/>
              <a:buChar char="•"/>
              <a:defRPr/>
            </a:pPr>
            <a:r>
              <a:rPr lang="en-US" sz="2000" dirty="0"/>
              <a:t>24 AGN with 0.001&lt;z&lt;0.1</a:t>
            </a:r>
          </a:p>
          <a:p>
            <a:pPr marL="800100" lvl="1" indent="-342900">
              <a:buFont typeface="Arial" panose="020B0604020202020204" pitchFamily="34" charset="0"/>
              <a:buChar char="•"/>
              <a:defRPr/>
            </a:pPr>
            <a:r>
              <a:rPr lang="en-US" sz="2000" dirty="0"/>
              <a:t>31 AGN with 0.1&lt;z&lt;0.2</a:t>
            </a:r>
          </a:p>
          <a:p>
            <a:pPr marL="800100" lvl="1" indent="-342900">
              <a:buFont typeface="Arial" panose="020B0604020202020204" pitchFamily="34" charset="0"/>
              <a:buChar char="•"/>
              <a:defRPr/>
            </a:pPr>
            <a:r>
              <a:rPr lang="en-US" sz="2000" dirty="0">
                <a:solidFill>
                  <a:prstClr val="black"/>
                </a:solidFill>
              </a:rPr>
              <a:t>20 AGN with 0.2&lt;z&lt;0.5</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 AGN with 0.</a:t>
            </a:r>
            <a:r>
              <a:rPr lang="en-US" sz="2000" dirty="0">
                <a:solidFill>
                  <a:prstClr val="black"/>
                </a:solidFill>
                <a:latin typeface="Calibri" panose="020F0502020204030204"/>
              </a:rPr>
              <a:t>5</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&lt;z&lt;1.1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7 GRBs (transient)</a:t>
            </a:r>
          </a:p>
        </p:txBody>
      </p:sp>
      <p:sp>
        <p:nvSpPr>
          <p:cNvPr id="12" name="CasellaDiTesto 11">
            <a:extLst>
              <a:ext uri="{FF2B5EF4-FFF2-40B4-BE49-F238E27FC236}">
                <a16:creationId xmlns:a16="http://schemas.microsoft.com/office/drawing/2014/main" id="{0711D7FB-BF5C-6675-FD9E-61F48FDEA8F7}"/>
              </a:ext>
            </a:extLst>
          </p:cNvPr>
          <p:cNvSpPr txBox="1"/>
          <p:nvPr/>
        </p:nvSpPr>
        <p:spPr>
          <a:xfrm rot="20045717">
            <a:off x="1723815" y="1496520"/>
            <a:ext cx="210695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800" dirty="0" err="1">
                <a:solidFill>
                  <a:prstClr val="white"/>
                </a:solidFill>
                <a:latin typeface="Calibri" panose="020F0502020204030204"/>
              </a:rPr>
              <a:t>Nor</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th</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sky</a:t>
            </a:r>
            <a:endPar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egnaposto piè di pagina 1">
            <a:extLst>
              <a:ext uri="{FF2B5EF4-FFF2-40B4-BE49-F238E27FC236}">
                <a16:creationId xmlns:a16="http://schemas.microsoft.com/office/drawing/2014/main" id="{93B6392D-87C6-725C-9C63-403431A9E340}"/>
              </a:ext>
            </a:extLst>
          </p:cNvPr>
          <p:cNvSpPr>
            <a:spLocks noGrp="1"/>
          </p:cNvSpPr>
          <p:nvPr>
            <p:ph type="ftr" sz="quarter" idx="11"/>
          </p:nvPr>
        </p:nvSpPr>
        <p:spPr/>
        <p:txBody>
          <a:bodyPr/>
          <a:lstStyle/>
          <a:p>
            <a:r>
              <a:rPr lang="en-US"/>
              <a:t>M. Spurio: Multimessenger astrophysics - TeVPA 25</a:t>
            </a:r>
            <a:endParaRPr lang="it-IT"/>
          </a:p>
        </p:txBody>
      </p:sp>
      <p:sp>
        <p:nvSpPr>
          <p:cNvPr id="3" name="Segnaposto numero diapositiva 2">
            <a:extLst>
              <a:ext uri="{FF2B5EF4-FFF2-40B4-BE49-F238E27FC236}">
                <a16:creationId xmlns:a16="http://schemas.microsoft.com/office/drawing/2014/main" id="{E1C5E327-290D-FBF0-DA54-6BC3DD21219C}"/>
              </a:ext>
            </a:extLst>
          </p:cNvPr>
          <p:cNvSpPr>
            <a:spLocks noGrp="1"/>
          </p:cNvSpPr>
          <p:nvPr>
            <p:ph type="sldNum" sz="quarter" idx="12"/>
          </p:nvPr>
        </p:nvSpPr>
        <p:spPr/>
        <p:txBody>
          <a:bodyPr/>
          <a:lstStyle/>
          <a:p>
            <a:fld id="{EF856C54-971D-4A64-8725-72F12A462872}" type="slidenum">
              <a:rPr lang="it-IT" smtClean="0"/>
              <a:t>24</a:t>
            </a:fld>
            <a:endParaRPr lang="it-IT"/>
          </a:p>
        </p:txBody>
      </p:sp>
    </p:spTree>
    <p:extLst>
      <p:ext uri="{BB962C8B-B14F-4D97-AF65-F5344CB8AC3E}">
        <p14:creationId xmlns:p14="http://schemas.microsoft.com/office/powerpoint/2010/main" val="28178322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705DA0-AC9E-4746-44ED-9A279169713B}"/>
              </a:ext>
            </a:extLst>
          </p:cNvPr>
          <p:cNvSpPr>
            <a:spLocks noGrp="1"/>
          </p:cNvSpPr>
          <p:nvPr>
            <p:ph type="title"/>
          </p:nvPr>
        </p:nvSpPr>
        <p:spPr/>
        <p:txBody>
          <a:bodyPr/>
          <a:lstStyle/>
          <a:p>
            <a:endParaRPr lang="en-US"/>
          </a:p>
        </p:txBody>
      </p:sp>
      <p:sp>
        <p:nvSpPr>
          <p:cNvPr id="3" name="Segnaposto contenuto 2">
            <a:extLst>
              <a:ext uri="{FF2B5EF4-FFF2-40B4-BE49-F238E27FC236}">
                <a16:creationId xmlns:a16="http://schemas.microsoft.com/office/drawing/2014/main" id="{2C20D971-2A2A-44A0-EF19-E59DBDA42B87}"/>
              </a:ext>
            </a:extLst>
          </p:cNvPr>
          <p:cNvSpPr>
            <a:spLocks noGrp="1"/>
          </p:cNvSpPr>
          <p:nvPr>
            <p:ph idx="1"/>
          </p:nvPr>
        </p:nvSpPr>
        <p:spPr/>
        <p:txBody>
          <a:bodyPr/>
          <a:lstStyle/>
          <a:p>
            <a:endParaRPr lang="en-US"/>
          </a:p>
        </p:txBody>
      </p:sp>
      <p:pic>
        <p:nvPicPr>
          <p:cNvPr id="7" name="Immagine 6">
            <a:extLst>
              <a:ext uri="{FF2B5EF4-FFF2-40B4-BE49-F238E27FC236}">
                <a16:creationId xmlns:a16="http://schemas.microsoft.com/office/drawing/2014/main" id="{D3DF7C09-A063-187E-1C20-3533929E3341}"/>
              </a:ext>
            </a:extLst>
          </p:cNvPr>
          <p:cNvPicPr>
            <a:picLocks noChangeAspect="1"/>
          </p:cNvPicPr>
          <p:nvPr/>
        </p:nvPicPr>
        <p:blipFill>
          <a:blip r:embed="rId2"/>
          <a:stretch>
            <a:fillRect/>
          </a:stretch>
        </p:blipFill>
        <p:spPr>
          <a:xfrm>
            <a:off x="16144" y="1"/>
            <a:ext cx="12206125" cy="6857999"/>
          </a:xfrm>
          <a:prstGeom prst="rect">
            <a:avLst/>
          </a:prstGeom>
          <a:ln w="28575">
            <a:solidFill>
              <a:srgbClr val="0000FF"/>
            </a:solidFill>
          </a:ln>
        </p:spPr>
      </p:pic>
      <p:sp>
        <p:nvSpPr>
          <p:cNvPr id="6" name="Figura a mano libera: forma 5">
            <a:extLst>
              <a:ext uri="{FF2B5EF4-FFF2-40B4-BE49-F238E27FC236}">
                <a16:creationId xmlns:a16="http://schemas.microsoft.com/office/drawing/2014/main" id="{CFC3F6B9-5433-C1C0-38BC-A39501E69331}"/>
              </a:ext>
            </a:extLst>
          </p:cNvPr>
          <p:cNvSpPr/>
          <p:nvPr/>
        </p:nvSpPr>
        <p:spPr>
          <a:xfrm>
            <a:off x="1627390" y="1144589"/>
            <a:ext cx="1609427" cy="1045023"/>
          </a:xfrm>
          <a:custGeom>
            <a:avLst/>
            <a:gdLst>
              <a:gd name="connsiteX0" fmla="*/ 105707 w 1609427"/>
              <a:gd name="connsiteY0" fmla="*/ 357310 h 1045023"/>
              <a:gd name="connsiteX1" fmla="*/ 180352 w 1609427"/>
              <a:gd name="connsiteY1" fmla="*/ 245343 h 1045023"/>
              <a:gd name="connsiteX2" fmla="*/ 320311 w 1609427"/>
              <a:gd name="connsiteY2" fmla="*/ 30739 h 1045023"/>
              <a:gd name="connsiteX3" fmla="*/ 96377 w 1609427"/>
              <a:gd name="connsiteY3" fmla="*/ 12078 h 1045023"/>
              <a:gd name="connsiteX4" fmla="*/ 3071 w 1609427"/>
              <a:gd name="connsiteY4" fmla="*/ 133376 h 1045023"/>
              <a:gd name="connsiteX5" fmla="*/ 199013 w 1609427"/>
              <a:gd name="connsiteY5" fmla="*/ 254674 h 1045023"/>
              <a:gd name="connsiteX6" fmla="*/ 506924 w 1609427"/>
              <a:gd name="connsiteY6" fmla="*/ 273335 h 1045023"/>
              <a:gd name="connsiteX7" fmla="*/ 432279 w 1609427"/>
              <a:gd name="connsiteY7" fmla="*/ 180029 h 1045023"/>
              <a:gd name="connsiteX8" fmla="*/ 366964 w 1609427"/>
              <a:gd name="connsiteY8" fmla="*/ 291996 h 1045023"/>
              <a:gd name="connsiteX9" fmla="*/ 478932 w 1609427"/>
              <a:gd name="connsiteY9" fmla="*/ 385302 h 1045023"/>
              <a:gd name="connsiteX10" fmla="*/ 329642 w 1609427"/>
              <a:gd name="connsiteY10" fmla="*/ 310657 h 1045023"/>
              <a:gd name="connsiteX11" fmla="*/ 348303 w 1609427"/>
              <a:gd name="connsiteY11" fmla="*/ 254674 h 1045023"/>
              <a:gd name="connsiteX12" fmla="*/ 357634 w 1609427"/>
              <a:gd name="connsiteY12" fmla="*/ 2747 h 1045023"/>
              <a:gd name="connsiteX13" fmla="*/ 189683 w 1609427"/>
              <a:gd name="connsiteY13" fmla="*/ 282665 h 1045023"/>
              <a:gd name="connsiteX14" fmla="*/ 366964 w 1609427"/>
              <a:gd name="connsiteY14" fmla="*/ 450617 h 1045023"/>
              <a:gd name="connsiteX15" fmla="*/ 534916 w 1609427"/>
              <a:gd name="connsiteY15" fmla="*/ 291996 h 1045023"/>
              <a:gd name="connsiteX16" fmla="*/ 245667 w 1609427"/>
              <a:gd name="connsiteY16" fmla="*/ 152037 h 1045023"/>
              <a:gd name="connsiteX17" fmla="*/ 385626 w 1609427"/>
              <a:gd name="connsiteY17" fmla="*/ 450617 h 1045023"/>
              <a:gd name="connsiteX18" fmla="*/ 628222 w 1609427"/>
              <a:gd name="connsiteY18" fmla="*/ 562584 h 1045023"/>
              <a:gd name="connsiteX19" fmla="*/ 786842 w 1609427"/>
              <a:gd name="connsiteY19" fmla="*/ 347980 h 1045023"/>
              <a:gd name="connsiteX20" fmla="*/ 646883 w 1609427"/>
              <a:gd name="connsiteY20" fmla="*/ 459947 h 1045023"/>
              <a:gd name="connsiteX21" fmla="*/ 684205 w 1609427"/>
              <a:gd name="connsiteY21" fmla="*/ 665221 h 1045023"/>
              <a:gd name="connsiteX22" fmla="*/ 852156 w 1609427"/>
              <a:gd name="connsiteY22" fmla="*/ 478608 h 1045023"/>
              <a:gd name="connsiteX23" fmla="*/ 646883 w 1609427"/>
              <a:gd name="connsiteY23" fmla="*/ 422625 h 1045023"/>
              <a:gd name="connsiteX24" fmla="*/ 506924 w 1609427"/>
              <a:gd name="connsiteY24" fmla="*/ 487939 h 1045023"/>
              <a:gd name="connsiteX25" fmla="*/ 618891 w 1609427"/>
              <a:gd name="connsiteY25" fmla="*/ 637229 h 1045023"/>
              <a:gd name="connsiteX26" fmla="*/ 805503 w 1609427"/>
              <a:gd name="connsiteY26" fmla="*/ 637229 h 1045023"/>
              <a:gd name="connsiteX27" fmla="*/ 1113413 w 1609427"/>
              <a:gd name="connsiteY27" fmla="*/ 581245 h 1045023"/>
              <a:gd name="connsiteX28" fmla="*/ 889479 w 1609427"/>
              <a:gd name="connsiteY28" fmla="*/ 487939 h 1045023"/>
              <a:gd name="connsiteX29" fmla="*/ 814834 w 1609427"/>
              <a:gd name="connsiteY29" fmla="*/ 795849 h 1045023"/>
              <a:gd name="connsiteX30" fmla="*/ 1020107 w 1609427"/>
              <a:gd name="connsiteY30" fmla="*/ 879825 h 1045023"/>
              <a:gd name="connsiteX31" fmla="*/ 1411993 w 1609427"/>
              <a:gd name="connsiteY31" fmla="*/ 553253 h 1045023"/>
              <a:gd name="connsiteX32" fmla="*/ 1113413 w 1609427"/>
              <a:gd name="connsiteY32" fmla="*/ 515931 h 1045023"/>
              <a:gd name="connsiteX33" fmla="*/ 917471 w 1609427"/>
              <a:gd name="connsiteY33" fmla="*/ 683882 h 1045023"/>
              <a:gd name="connsiteX34" fmla="*/ 908140 w 1609427"/>
              <a:gd name="connsiteY34" fmla="*/ 851833 h 1045023"/>
              <a:gd name="connsiteX35" fmla="*/ 1132075 w 1609427"/>
              <a:gd name="connsiteY35" fmla="*/ 1019784 h 1045023"/>
              <a:gd name="connsiteX36" fmla="*/ 1384001 w 1609427"/>
              <a:gd name="connsiteY36" fmla="*/ 1019784 h 1045023"/>
              <a:gd name="connsiteX37" fmla="*/ 1514630 w 1609427"/>
              <a:gd name="connsiteY37" fmla="*/ 786519 h 1045023"/>
              <a:gd name="connsiteX38" fmla="*/ 1607936 w 1609427"/>
              <a:gd name="connsiteY38" fmla="*/ 375972 h 1045023"/>
              <a:gd name="connsiteX39" fmla="*/ 1439985 w 1609427"/>
              <a:gd name="connsiteY39" fmla="*/ 683882 h 1045023"/>
              <a:gd name="connsiteX40" fmla="*/ 1337348 w 1609427"/>
              <a:gd name="connsiteY40" fmla="*/ 814510 h 1045023"/>
              <a:gd name="connsiteX41" fmla="*/ 1188058 w 1609427"/>
              <a:gd name="connsiteY41" fmla="*/ 1019784 h 1045023"/>
              <a:gd name="connsiteX42" fmla="*/ 1188058 w 1609427"/>
              <a:gd name="connsiteY42" fmla="*/ 711874 h 104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09427" h="1045023">
                <a:moveTo>
                  <a:pt x="105707" y="357310"/>
                </a:moveTo>
                <a:cubicBezTo>
                  <a:pt x="125146" y="328540"/>
                  <a:pt x="144585" y="299771"/>
                  <a:pt x="180352" y="245343"/>
                </a:cubicBezTo>
                <a:cubicBezTo>
                  <a:pt x="216119" y="190915"/>
                  <a:pt x="334307" y="69616"/>
                  <a:pt x="320311" y="30739"/>
                </a:cubicBezTo>
                <a:cubicBezTo>
                  <a:pt x="306315" y="-8138"/>
                  <a:pt x="149250" y="-5028"/>
                  <a:pt x="96377" y="12078"/>
                </a:cubicBezTo>
                <a:cubicBezTo>
                  <a:pt x="43504" y="29184"/>
                  <a:pt x="-14035" y="92943"/>
                  <a:pt x="3071" y="133376"/>
                </a:cubicBezTo>
                <a:cubicBezTo>
                  <a:pt x="20177" y="173809"/>
                  <a:pt x="115038" y="231347"/>
                  <a:pt x="199013" y="254674"/>
                </a:cubicBezTo>
                <a:cubicBezTo>
                  <a:pt x="282989" y="278000"/>
                  <a:pt x="468046" y="285776"/>
                  <a:pt x="506924" y="273335"/>
                </a:cubicBezTo>
                <a:cubicBezTo>
                  <a:pt x="545802" y="260894"/>
                  <a:pt x="455606" y="176919"/>
                  <a:pt x="432279" y="180029"/>
                </a:cubicBezTo>
                <a:cubicBezTo>
                  <a:pt x="408952" y="183139"/>
                  <a:pt x="359189" y="257784"/>
                  <a:pt x="366964" y="291996"/>
                </a:cubicBezTo>
                <a:cubicBezTo>
                  <a:pt x="374739" y="326208"/>
                  <a:pt x="485152" y="382192"/>
                  <a:pt x="478932" y="385302"/>
                </a:cubicBezTo>
                <a:cubicBezTo>
                  <a:pt x="472712" y="388412"/>
                  <a:pt x="351413" y="332428"/>
                  <a:pt x="329642" y="310657"/>
                </a:cubicBezTo>
                <a:cubicBezTo>
                  <a:pt x="307871" y="288886"/>
                  <a:pt x="343638" y="305992"/>
                  <a:pt x="348303" y="254674"/>
                </a:cubicBezTo>
                <a:cubicBezTo>
                  <a:pt x="352968" y="203356"/>
                  <a:pt x="384071" y="-1918"/>
                  <a:pt x="357634" y="2747"/>
                </a:cubicBezTo>
                <a:cubicBezTo>
                  <a:pt x="331197" y="7412"/>
                  <a:pt x="188128" y="208020"/>
                  <a:pt x="189683" y="282665"/>
                </a:cubicBezTo>
                <a:cubicBezTo>
                  <a:pt x="191238" y="357310"/>
                  <a:pt x="309425" y="449062"/>
                  <a:pt x="366964" y="450617"/>
                </a:cubicBezTo>
                <a:cubicBezTo>
                  <a:pt x="424503" y="452172"/>
                  <a:pt x="555132" y="341759"/>
                  <a:pt x="534916" y="291996"/>
                </a:cubicBezTo>
                <a:cubicBezTo>
                  <a:pt x="514700" y="242233"/>
                  <a:pt x="270549" y="125600"/>
                  <a:pt x="245667" y="152037"/>
                </a:cubicBezTo>
                <a:cubicBezTo>
                  <a:pt x="220785" y="178474"/>
                  <a:pt x="321867" y="382193"/>
                  <a:pt x="385626" y="450617"/>
                </a:cubicBezTo>
                <a:cubicBezTo>
                  <a:pt x="449385" y="519041"/>
                  <a:pt x="561353" y="579690"/>
                  <a:pt x="628222" y="562584"/>
                </a:cubicBezTo>
                <a:cubicBezTo>
                  <a:pt x="695091" y="545478"/>
                  <a:pt x="783732" y="365086"/>
                  <a:pt x="786842" y="347980"/>
                </a:cubicBezTo>
                <a:cubicBezTo>
                  <a:pt x="789952" y="330874"/>
                  <a:pt x="663989" y="407074"/>
                  <a:pt x="646883" y="459947"/>
                </a:cubicBezTo>
                <a:cubicBezTo>
                  <a:pt x="629777" y="512820"/>
                  <a:pt x="649993" y="662111"/>
                  <a:pt x="684205" y="665221"/>
                </a:cubicBezTo>
                <a:cubicBezTo>
                  <a:pt x="718417" y="668331"/>
                  <a:pt x="858376" y="519041"/>
                  <a:pt x="852156" y="478608"/>
                </a:cubicBezTo>
                <a:cubicBezTo>
                  <a:pt x="845936" y="438175"/>
                  <a:pt x="704422" y="421070"/>
                  <a:pt x="646883" y="422625"/>
                </a:cubicBezTo>
                <a:cubicBezTo>
                  <a:pt x="589344" y="424180"/>
                  <a:pt x="511589" y="452172"/>
                  <a:pt x="506924" y="487939"/>
                </a:cubicBezTo>
                <a:cubicBezTo>
                  <a:pt x="502259" y="523706"/>
                  <a:pt x="569128" y="612347"/>
                  <a:pt x="618891" y="637229"/>
                </a:cubicBezTo>
                <a:cubicBezTo>
                  <a:pt x="668654" y="662111"/>
                  <a:pt x="723083" y="646560"/>
                  <a:pt x="805503" y="637229"/>
                </a:cubicBezTo>
                <a:cubicBezTo>
                  <a:pt x="887923" y="627898"/>
                  <a:pt x="1099417" y="606127"/>
                  <a:pt x="1113413" y="581245"/>
                </a:cubicBezTo>
                <a:cubicBezTo>
                  <a:pt x="1127409" y="556363"/>
                  <a:pt x="939242" y="452172"/>
                  <a:pt x="889479" y="487939"/>
                </a:cubicBezTo>
                <a:cubicBezTo>
                  <a:pt x="839716" y="523706"/>
                  <a:pt x="793063" y="730535"/>
                  <a:pt x="814834" y="795849"/>
                </a:cubicBezTo>
                <a:cubicBezTo>
                  <a:pt x="836605" y="861163"/>
                  <a:pt x="920581" y="920258"/>
                  <a:pt x="1020107" y="879825"/>
                </a:cubicBezTo>
                <a:cubicBezTo>
                  <a:pt x="1119633" y="839392"/>
                  <a:pt x="1396442" y="613902"/>
                  <a:pt x="1411993" y="553253"/>
                </a:cubicBezTo>
                <a:cubicBezTo>
                  <a:pt x="1427544" y="492604"/>
                  <a:pt x="1195833" y="494160"/>
                  <a:pt x="1113413" y="515931"/>
                </a:cubicBezTo>
                <a:cubicBezTo>
                  <a:pt x="1030993" y="537702"/>
                  <a:pt x="951683" y="627898"/>
                  <a:pt x="917471" y="683882"/>
                </a:cubicBezTo>
                <a:cubicBezTo>
                  <a:pt x="883259" y="739866"/>
                  <a:pt x="872373" y="795849"/>
                  <a:pt x="908140" y="851833"/>
                </a:cubicBezTo>
                <a:cubicBezTo>
                  <a:pt x="943907" y="907817"/>
                  <a:pt x="1052765" y="991792"/>
                  <a:pt x="1132075" y="1019784"/>
                </a:cubicBezTo>
                <a:cubicBezTo>
                  <a:pt x="1211385" y="1047776"/>
                  <a:pt x="1320242" y="1058661"/>
                  <a:pt x="1384001" y="1019784"/>
                </a:cubicBezTo>
                <a:cubicBezTo>
                  <a:pt x="1447760" y="980907"/>
                  <a:pt x="1477308" y="893821"/>
                  <a:pt x="1514630" y="786519"/>
                </a:cubicBezTo>
                <a:cubicBezTo>
                  <a:pt x="1551953" y="679217"/>
                  <a:pt x="1620377" y="393078"/>
                  <a:pt x="1607936" y="375972"/>
                </a:cubicBezTo>
                <a:cubicBezTo>
                  <a:pt x="1595495" y="358866"/>
                  <a:pt x="1485083" y="610792"/>
                  <a:pt x="1439985" y="683882"/>
                </a:cubicBezTo>
                <a:cubicBezTo>
                  <a:pt x="1394887" y="756972"/>
                  <a:pt x="1379336" y="758526"/>
                  <a:pt x="1337348" y="814510"/>
                </a:cubicBezTo>
                <a:cubicBezTo>
                  <a:pt x="1295360" y="870494"/>
                  <a:pt x="1212940" y="1036890"/>
                  <a:pt x="1188058" y="1019784"/>
                </a:cubicBezTo>
                <a:cubicBezTo>
                  <a:pt x="1163176" y="1002678"/>
                  <a:pt x="1175617" y="857276"/>
                  <a:pt x="1188058" y="711874"/>
                </a:cubicBezTo>
              </a:path>
            </a:pathLst>
          </a:cu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a:extLst>
              <a:ext uri="{FF2B5EF4-FFF2-40B4-BE49-F238E27FC236}">
                <a16:creationId xmlns:a16="http://schemas.microsoft.com/office/drawing/2014/main" id="{C3852ACB-AE96-60D1-5E9F-F2A978EF9EC7}"/>
              </a:ext>
            </a:extLst>
          </p:cNvPr>
          <p:cNvSpPr txBox="1"/>
          <p:nvPr/>
        </p:nvSpPr>
        <p:spPr>
          <a:xfrm>
            <a:off x="2808515" y="2139883"/>
            <a:ext cx="1052981" cy="369332"/>
          </a:xfrm>
          <a:prstGeom prst="rect">
            <a:avLst/>
          </a:prstGeom>
          <a:noFill/>
        </p:spPr>
        <p:txBody>
          <a:bodyPr wrap="none" rtlCol="0">
            <a:spAutoFit/>
          </a:bodyPr>
          <a:lstStyle/>
          <a:p>
            <a:r>
              <a:rPr lang="en-US" dirty="0">
                <a:solidFill>
                  <a:srgbClr val="0000FF"/>
                </a:solidFill>
              </a:rPr>
              <a:t>electrons</a:t>
            </a:r>
          </a:p>
        </p:txBody>
      </p:sp>
      <p:sp>
        <p:nvSpPr>
          <p:cNvPr id="10" name="CasellaDiTesto 9">
            <a:extLst>
              <a:ext uri="{FF2B5EF4-FFF2-40B4-BE49-F238E27FC236}">
                <a16:creationId xmlns:a16="http://schemas.microsoft.com/office/drawing/2014/main" id="{766BB263-92B0-EB31-8993-4284C94E4DF2}"/>
              </a:ext>
            </a:extLst>
          </p:cNvPr>
          <p:cNvSpPr txBox="1"/>
          <p:nvPr/>
        </p:nvSpPr>
        <p:spPr>
          <a:xfrm>
            <a:off x="2962628" y="3244333"/>
            <a:ext cx="1797736" cy="369332"/>
          </a:xfrm>
          <a:prstGeom prst="rect">
            <a:avLst/>
          </a:prstGeom>
          <a:solidFill>
            <a:schemeClr val="bg2">
              <a:lumMod val="10000"/>
            </a:schemeClr>
          </a:solidFill>
        </p:spPr>
        <p:txBody>
          <a:bodyPr wrap="none" rtlCol="0">
            <a:spAutoFit/>
          </a:bodyPr>
          <a:lstStyle/>
          <a:p>
            <a:r>
              <a:rPr lang="en-US" dirty="0">
                <a:solidFill>
                  <a:srgbClr val="FF0000"/>
                </a:solidFill>
              </a:rPr>
              <a:t>protons, nuclei    </a:t>
            </a:r>
          </a:p>
        </p:txBody>
      </p:sp>
      <p:sp>
        <p:nvSpPr>
          <p:cNvPr id="12" name="CasellaDiTesto 11">
            <a:extLst>
              <a:ext uri="{FF2B5EF4-FFF2-40B4-BE49-F238E27FC236}">
                <a16:creationId xmlns:a16="http://schemas.microsoft.com/office/drawing/2014/main" id="{E5AF03E1-F326-3B28-E736-39A0171E5281}"/>
              </a:ext>
            </a:extLst>
          </p:cNvPr>
          <p:cNvSpPr txBox="1"/>
          <p:nvPr/>
        </p:nvSpPr>
        <p:spPr>
          <a:xfrm>
            <a:off x="604854" y="6232970"/>
            <a:ext cx="1107996" cy="461665"/>
          </a:xfrm>
          <a:prstGeom prst="rect">
            <a:avLst/>
          </a:prstGeom>
          <a:noFill/>
        </p:spPr>
        <p:txBody>
          <a:bodyPr wrap="none" rtlCol="0">
            <a:spAutoFit/>
          </a:bodyPr>
          <a:lstStyle/>
          <a:p>
            <a:r>
              <a:rPr lang="en-US" sz="2400" dirty="0">
                <a:solidFill>
                  <a:srgbClr val="FFC000"/>
                </a:solidFill>
              </a:rPr>
              <a:t>4 </a:t>
            </a:r>
            <a:r>
              <a:rPr lang="en-US" sz="2400" dirty="0">
                <a:solidFill>
                  <a:srgbClr val="FFC000"/>
                </a:solidFill>
                <a:latin typeface="Symbol" panose="05050102010706020507" pitchFamily="18" charset="2"/>
              </a:rPr>
              <a:t>n</a:t>
            </a:r>
            <a:r>
              <a:rPr lang="en-US" sz="2400" dirty="0">
                <a:solidFill>
                  <a:srgbClr val="FFC000"/>
                </a:solidFill>
              </a:rPr>
              <a:t>/ 2 </a:t>
            </a:r>
            <a:r>
              <a:rPr lang="en-US" sz="2400" dirty="0">
                <a:solidFill>
                  <a:srgbClr val="FFC000"/>
                </a:solidFill>
                <a:latin typeface="Symbol" panose="05050102010706020507" pitchFamily="18" charset="2"/>
              </a:rPr>
              <a:t>g</a:t>
            </a: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0B0B77DF-4193-646F-3542-16706981FAA1}"/>
                  </a:ext>
                </a:extLst>
              </p:cNvPr>
              <p:cNvSpPr txBox="1"/>
              <p:nvPr/>
            </p:nvSpPr>
            <p:spPr>
              <a:xfrm>
                <a:off x="3618724" y="6372750"/>
                <a:ext cx="16569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b="0" i="0" smtClean="0">
                          <a:solidFill>
                            <a:schemeClr val="bg1"/>
                          </a:solidFill>
                          <a:latin typeface="Cambria Math" panose="02040503050406030204" pitchFamily="18" charset="0"/>
                        </a:rPr>
                        <m:t>n</m:t>
                      </m:r>
                      <m:r>
                        <a:rPr lang="it-IT" b="0" i="1" smtClean="0">
                          <a:solidFill>
                            <a:schemeClr val="bg1"/>
                          </a:solidFill>
                          <a:latin typeface="Cambria Math" panose="02040503050406030204" pitchFamily="18" charset="0"/>
                          <a:ea typeface="Cambria Math" panose="02040503050406030204" pitchFamily="18" charset="0"/>
                        </a:rPr>
                        <m:t>→</m:t>
                      </m:r>
                      <m:r>
                        <a:rPr lang="it-IT" b="0" i="1" smtClean="0">
                          <a:solidFill>
                            <a:schemeClr val="bg1"/>
                          </a:solidFill>
                          <a:latin typeface="Cambria Math" panose="02040503050406030204" pitchFamily="18" charset="0"/>
                          <a:ea typeface="Cambria Math" panose="02040503050406030204" pitchFamily="18" charset="0"/>
                        </a:rPr>
                        <m:t>𝑝</m:t>
                      </m:r>
                      <m:r>
                        <a:rPr lang="it-IT" b="0" i="1" smtClean="0">
                          <a:solidFill>
                            <a:schemeClr val="bg1"/>
                          </a:solidFill>
                          <a:latin typeface="Cambria Math" panose="02040503050406030204" pitchFamily="18" charset="0"/>
                          <a:ea typeface="Cambria Math" panose="02040503050406030204" pitchFamily="18" charset="0"/>
                        </a:rPr>
                        <m:t>+</m:t>
                      </m:r>
                      <m:sSup>
                        <m:sSupPr>
                          <m:ctrlPr>
                            <a:rPr lang="it-IT" b="0" i="1" smtClean="0">
                              <a:solidFill>
                                <a:schemeClr val="bg1"/>
                              </a:solidFill>
                              <a:latin typeface="Cambria Math" panose="02040503050406030204" pitchFamily="18" charset="0"/>
                              <a:ea typeface="Cambria Math" panose="02040503050406030204" pitchFamily="18" charset="0"/>
                            </a:rPr>
                          </m:ctrlPr>
                        </m:sSupPr>
                        <m:e>
                          <m:r>
                            <a:rPr lang="it-IT" b="0" i="1" smtClean="0">
                              <a:solidFill>
                                <a:schemeClr val="bg1"/>
                              </a:solidFill>
                              <a:latin typeface="Cambria Math" panose="02040503050406030204" pitchFamily="18" charset="0"/>
                              <a:ea typeface="Cambria Math" panose="02040503050406030204" pitchFamily="18" charset="0"/>
                            </a:rPr>
                            <m:t>𝑒</m:t>
                          </m:r>
                        </m:e>
                        <m:sup>
                          <m:r>
                            <a:rPr lang="it-IT" b="0" i="1" smtClean="0">
                              <a:solidFill>
                                <a:schemeClr val="bg1"/>
                              </a:solidFill>
                              <a:latin typeface="Cambria Math" panose="02040503050406030204" pitchFamily="18" charset="0"/>
                              <a:ea typeface="Cambria Math" panose="02040503050406030204" pitchFamily="18" charset="0"/>
                            </a:rPr>
                            <m:t>−</m:t>
                          </m:r>
                        </m:sup>
                      </m:sSup>
                      <m:r>
                        <a:rPr lang="it-IT" b="0" i="1" smtClean="0">
                          <a:solidFill>
                            <a:schemeClr val="bg1"/>
                          </a:solidFill>
                          <a:latin typeface="Cambria Math" panose="02040503050406030204" pitchFamily="18" charset="0"/>
                          <a:ea typeface="Cambria Math" panose="02040503050406030204" pitchFamily="18" charset="0"/>
                        </a:rPr>
                        <m:t>+</m:t>
                      </m:r>
                      <m:sSub>
                        <m:sSubPr>
                          <m:ctrlPr>
                            <a:rPr lang="it-IT" b="0" i="1" smtClean="0">
                              <a:solidFill>
                                <a:srgbClr val="FF9900"/>
                              </a:solidFill>
                              <a:latin typeface="Cambria Math" panose="02040503050406030204" pitchFamily="18" charset="0"/>
                              <a:ea typeface="Cambria Math" panose="02040503050406030204" pitchFamily="18" charset="0"/>
                            </a:rPr>
                          </m:ctrlPr>
                        </m:sSubPr>
                        <m:e>
                          <m:acc>
                            <m:accPr>
                              <m:chr m:val="̅"/>
                              <m:ctrlPr>
                                <a:rPr lang="it-IT" b="0" i="1" smtClean="0">
                                  <a:solidFill>
                                    <a:srgbClr val="FF9900"/>
                                  </a:solidFill>
                                  <a:latin typeface="Cambria Math" panose="02040503050406030204" pitchFamily="18" charset="0"/>
                                  <a:ea typeface="Cambria Math" panose="02040503050406030204" pitchFamily="18" charset="0"/>
                                </a:rPr>
                              </m:ctrlPr>
                            </m:accPr>
                            <m:e>
                              <m:r>
                                <a:rPr lang="it-IT" i="1">
                                  <a:solidFill>
                                    <a:srgbClr val="FF9900"/>
                                  </a:solidFill>
                                  <a:latin typeface="Cambria Math" panose="02040503050406030204" pitchFamily="18" charset="0"/>
                                  <a:ea typeface="Cambria Math" panose="02040503050406030204" pitchFamily="18" charset="0"/>
                                </a:rPr>
                                <m:t>𝜈</m:t>
                              </m:r>
                            </m:e>
                          </m:acc>
                        </m:e>
                        <m:sub>
                          <m:r>
                            <a:rPr lang="it-IT" b="0" i="1" smtClean="0">
                              <a:solidFill>
                                <a:srgbClr val="FF9900"/>
                              </a:solidFill>
                              <a:latin typeface="Cambria Math" panose="02040503050406030204" pitchFamily="18" charset="0"/>
                              <a:ea typeface="Cambria Math" panose="02040503050406030204" pitchFamily="18" charset="0"/>
                            </a:rPr>
                            <m:t>𝑒</m:t>
                          </m:r>
                        </m:sub>
                      </m:sSub>
                    </m:oMath>
                  </m:oMathPara>
                </a14:m>
                <a:endParaRPr lang="en-US" dirty="0">
                  <a:solidFill>
                    <a:schemeClr val="bg1"/>
                  </a:solidFill>
                </a:endParaRPr>
              </a:p>
            </p:txBody>
          </p:sp>
        </mc:Choice>
        <mc:Fallback xmlns="">
          <p:sp>
            <p:nvSpPr>
              <p:cNvPr id="14" name="CasellaDiTesto 13">
                <a:extLst>
                  <a:ext uri="{FF2B5EF4-FFF2-40B4-BE49-F238E27FC236}">
                    <a16:creationId xmlns:a16="http://schemas.microsoft.com/office/drawing/2014/main" id="{0B0B77DF-4193-646F-3542-16706981FAA1}"/>
                  </a:ext>
                </a:extLst>
              </p:cNvPr>
              <p:cNvSpPr txBox="1">
                <a:spLocks noRot="1" noChangeAspect="1" noMove="1" noResize="1" noEditPoints="1" noAdjustHandles="1" noChangeArrowheads="1" noChangeShapeType="1" noTextEdit="1"/>
              </p:cNvSpPr>
              <p:nvPr/>
            </p:nvSpPr>
            <p:spPr>
              <a:xfrm>
                <a:off x="3618724" y="6372750"/>
                <a:ext cx="1656927" cy="276999"/>
              </a:xfrm>
              <a:prstGeom prst="rect">
                <a:avLst/>
              </a:prstGeom>
              <a:blipFill>
                <a:blip r:embed="rId3"/>
                <a:stretch>
                  <a:fillRect l="-1476" r="-14391" b="-23913"/>
                </a:stretch>
              </a:blipFill>
            </p:spPr>
            <p:txBody>
              <a:bodyPr/>
              <a:lstStyle/>
              <a:p>
                <a:r>
                  <a:rPr lang="en-US">
                    <a:noFill/>
                  </a:rPr>
                  <a:t> </a:t>
                </a:r>
              </a:p>
            </p:txBody>
          </p:sp>
        </mc:Fallback>
      </mc:AlternateContent>
      <p:cxnSp>
        <p:nvCxnSpPr>
          <p:cNvPr id="16" name="Connettore a gomito 15">
            <a:extLst>
              <a:ext uri="{FF2B5EF4-FFF2-40B4-BE49-F238E27FC236}">
                <a16:creationId xmlns:a16="http://schemas.microsoft.com/office/drawing/2014/main" id="{1E51660E-B27C-8135-F5CF-E68C2B499337}"/>
              </a:ext>
            </a:extLst>
          </p:cNvPr>
          <p:cNvCxnSpPr>
            <a:cxnSpLocks/>
          </p:cNvCxnSpPr>
          <p:nvPr/>
        </p:nvCxnSpPr>
        <p:spPr>
          <a:xfrm>
            <a:off x="3297446" y="6322979"/>
            <a:ext cx="304176" cy="225264"/>
          </a:xfrm>
          <a:prstGeom prst="bentConnector3">
            <a:avLst>
              <a:gd name="adj1" fmla="val 19325"/>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C4D786EC-B9DE-3923-FA68-A92CAB706F7D}"/>
                  </a:ext>
                </a:extLst>
              </p:cNvPr>
              <p:cNvSpPr txBox="1"/>
              <p:nvPr/>
            </p:nvSpPr>
            <p:spPr>
              <a:xfrm>
                <a:off x="8003841" y="2473109"/>
                <a:ext cx="3956717" cy="2089996"/>
              </a:xfrm>
              <a:prstGeom prst="rect">
                <a:avLst/>
              </a:prstGeom>
              <a:noFill/>
            </p:spPr>
            <p:txBody>
              <a:bodyPr wrap="square">
                <a:spAutoFit/>
              </a:bodyPr>
              <a:lstStyle/>
              <a:p>
                <a:pPr marL="285750" indent="-285750" algn="l">
                  <a:buFont typeface="Arial" panose="020B0604020202020204" pitchFamily="34" charset="0"/>
                  <a:buChar char="•"/>
                </a:pPr>
                <a:r>
                  <a:rPr lang="en-US" sz="2200" b="0" i="0" u="none" strike="noStrike" baseline="0" dirty="0">
                    <a:solidFill>
                      <a:srgbClr val="FFC000"/>
                    </a:solidFill>
                  </a:rPr>
                  <a:t>The </a:t>
                </a:r>
                <a:r>
                  <a:rPr lang="en-US" sz="2200" b="1" i="0" u="none" strike="noStrike" baseline="0" dirty="0">
                    <a:solidFill>
                      <a:srgbClr val="FFC000"/>
                    </a:solidFill>
                  </a:rPr>
                  <a:t>leading pion </a:t>
                </a:r>
                <a:r>
                  <a:rPr lang="en-US" sz="2200" b="0" i="0" u="none" strike="noStrike" baseline="0" dirty="0">
                    <a:solidFill>
                      <a:srgbClr val="FFC000"/>
                    </a:solidFill>
                  </a:rPr>
                  <a:t>carries (on average) 1/5 of the proton E</a:t>
                </a:r>
                <a:r>
                  <a:rPr lang="en-US" sz="2200" b="0" i="0" u="none" strike="noStrike" baseline="-25000" dirty="0">
                    <a:solidFill>
                      <a:srgbClr val="FFC000"/>
                    </a:solidFill>
                  </a:rPr>
                  <a:t>K</a:t>
                </a:r>
                <a:r>
                  <a:rPr lang="en-US" sz="2200" b="0" i="0" u="none" strike="noStrike" baseline="0" dirty="0">
                    <a:solidFill>
                      <a:srgbClr val="FFC000"/>
                    </a:solidFill>
                  </a:rPr>
                  <a:t>. </a:t>
                </a:r>
              </a:p>
              <a:p>
                <a:pPr marL="285750" indent="-285750" algn="l">
                  <a:buFont typeface="Arial" panose="020B0604020202020204" pitchFamily="34" charset="0"/>
                  <a:buChar char="•"/>
                </a:pPr>
                <a:r>
                  <a:rPr lang="en-US" sz="2200" dirty="0">
                    <a:solidFill>
                      <a:srgbClr val="FFC000"/>
                    </a:solidFill>
                  </a:rPr>
                  <a:t>The 4 light (anti)leptons in </a:t>
                </a:r>
                <a:r>
                  <a:rPr lang="el-GR" sz="2200" dirty="0">
                    <a:solidFill>
                      <a:srgbClr val="FFC000"/>
                    </a:solidFill>
                  </a:rPr>
                  <a:t>π</a:t>
                </a:r>
                <a:r>
                  <a:rPr lang="el-GR" sz="2200" baseline="30000" dirty="0">
                    <a:solidFill>
                      <a:srgbClr val="FFC000"/>
                    </a:solidFill>
                  </a:rPr>
                  <a:t>±</a:t>
                </a:r>
                <a:r>
                  <a:rPr lang="it-IT" sz="2200" baseline="30000" dirty="0">
                    <a:solidFill>
                      <a:srgbClr val="FFC000"/>
                    </a:solidFill>
                  </a:rPr>
                  <a:t> </a:t>
                </a:r>
                <a:r>
                  <a:rPr lang="en-US" sz="2200" dirty="0">
                    <a:solidFill>
                      <a:srgbClr val="FFC000"/>
                    </a:solidFill>
                  </a:rPr>
                  <a:t> decay carries ¼ of its energy:</a:t>
                </a:r>
              </a:p>
              <a:p>
                <a:pPr/>
                <a14:m>
                  <m:oMathPara xmlns:m="http://schemas.openxmlformats.org/officeDocument/2006/math">
                    <m:oMathParaPr>
                      <m:jc m:val="centerGroup"/>
                    </m:oMathParaPr>
                    <m:oMath xmlns:m="http://schemas.openxmlformats.org/officeDocument/2006/math">
                      <m:sSub>
                        <m:sSubPr>
                          <m:ctrlPr>
                            <a:rPr lang="en-US" sz="2200" b="0" i="1" u="none" strike="noStrike" baseline="0" smtClean="0">
                              <a:solidFill>
                                <a:srgbClr val="FFC000"/>
                              </a:solidFill>
                              <a:latin typeface="Cambria Math" panose="02040503050406030204" pitchFamily="18" charset="0"/>
                            </a:rPr>
                          </m:ctrlPr>
                        </m:sSubPr>
                        <m:e>
                          <m:r>
                            <a:rPr lang="it-IT" sz="2200" b="0" i="1" u="none" strike="noStrike" baseline="0" smtClean="0">
                              <a:solidFill>
                                <a:srgbClr val="FFC000"/>
                              </a:solidFill>
                              <a:latin typeface="Cambria Math" panose="02040503050406030204" pitchFamily="18" charset="0"/>
                            </a:rPr>
                            <m:t>𝐸</m:t>
                          </m:r>
                        </m:e>
                        <m:sub>
                          <m:r>
                            <a:rPr lang="en-US" sz="2200" b="0" i="1" u="none" strike="noStrike" baseline="0" smtClean="0">
                              <a:solidFill>
                                <a:srgbClr val="FFC000"/>
                              </a:solidFill>
                              <a:latin typeface="Cambria Math" panose="02040503050406030204" pitchFamily="18" charset="0"/>
                              <a:ea typeface="Cambria Math" panose="02040503050406030204" pitchFamily="18" charset="0"/>
                            </a:rPr>
                            <m:t>𝜈</m:t>
                          </m:r>
                        </m:sub>
                      </m:sSub>
                      <m:r>
                        <a:rPr lang="it-IT" sz="2200" i="1">
                          <a:solidFill>
                            <a:srgbClr val="FFC000"/>
                          </a:solidFill>
                          <a:latin typeface="Cambria Math" panose="02040503050406030204" pitchFamily="18" charset="0"/>
                          <a:ea typeface="Cambria Math" panose="02040503050406030204" pitchFamily="18" charset="0"/>
                        </a:rPr>
                        <m:t>~</m:t>
                      </m:r>
                      <m:f>
                        <m:fPr>
                          <m:ctrlPr>
                            <a:rPr lang="it-IT" sz="2200" b="0" i="1" u="none" strike="noStrike" baseline="0" smtClean="0">
                              <a:solidFill>
                                <a:srgbClr val="FFC000"/>
                              </a:solidFill>
                              <a:latin typeface="Cambria Math" panose="02040503050406030204" pitchFamily="18" charset="0"/>
                            </a:rPr>
                          </m:ctrlPr>
                        </m:fPr>
                        <m:num>
                          <m:sSub>
                            <m:sSubPr>
                              <m:ctrlPr>
                                <a:rPr lang="en-US" sz="2200" i="1">
                                  <a:solidFill>
                                    <a:srgbClr val="FFC000"/>
                                  </a:solidFill>
                                  <a:latin typeface="Cambria Math" panose="02040503050406030204" pitchFamily="18" charset="0"/>
                                </a:rPr>
                              </m:ctrlPr>
                            </m:sSubPr>
                            <m:e>
                              <m:r>
                                <a:rPr lang="it-IT" sz="2200" i="1">
                                  <a:solidFill>
                                    <a:srgbClr val="FFC000"/>
                                  </a:solidFill>
                                  <a:latin typeface="Cambria Math" panose="02040503050406030204" pitchFamily="18" charset="0"/>
                                </a:rPr>
                                <m:t>𝐸</m:t>
                              </m:r>
                            </m:e>
                            <m:sub>
                              <m:r>
                                <a:rPr lang="it-IT" sz="2200" i="1" smtClean="0">
                                  <a:solidFill>
                                    <a:srgbClr val="FFC000"/>
                                  </a:solidFill>
                                  <a:latin typeface="Cambria Math" panose="02040503050406030204" pitchFamily="18" charset="0"/>
                                  <a:ea typeface="Cambria Math" panose="02040503050406030204" pitchFamily="18" charset="0"/>
                                </a:rPr>
                                <m:t>𝛾</m:t>
                              </m:r>
                            </m:sub>
                          </m:sSub>
                        </m:num>
                        <m:den>
                          <m:r>
                            <a:rPr lang="it-IT" sz="2200" b="0" i="1" u="none" strike="noStrike" baseline="0" smtClean="0">
                              <a:solidFill>
                                <a:srgbClr val="FFC000"/>
                              </a:solidFill>
                              <a:latin typeface="Cambria Math" panose="02040503050406030204" pitchFamily="18" charset="0"/>
                            </a:rPr>
                            <m:t>2</m:t>
                          </m:r>
                        </m:den>
                      </m:f>
                      <m:r>
                        <a:rPr lang="it-IT" sz="2200" b="0" i="1" u="none" strike="noStrike" baseline="0" smtClean="0">
                          <a:solidFill>
                            <a:srgbClr val="FFC000"/>
                          </a:solidFill>
                          <a:latin typeface="Cambria Math" panose="02040503050406030204" pitchFamily="18" charset="0"/>
                          <a:ea typeface="Cambria Math" panose="02040503050406030204" pitchFamily="18" charset="0"/>
                        </a:rPr>
                        <m:t>~</m:t>
                      </m:r>
                      <m:f>
                        <m:fPr>
                          <m:ctrlPr>
                            <a:rPr lang="it-IT" sz="2200" i="1">
                              <a:solidFill>
                                <a:srgbClr val="FFC000"/>
                              </a:solidFill>
                              <a:latin typeface="Cambria Math" panose="02040503050406030204" pitchFamily="18" charset="0"/>
                            </a:rPr>
                          </m:ctrlPr>
                        </m:fPr>
                        <m:num>
                          <m:sSub>
                            <m:sSubPr>
                              <m:ctrlPr>
                                <a:rPr lang="en-US" sz="2200" i="1">
                                  <a:solidFill>
                                    <a:srgbClr val="FFC000"/>
                                  </a:solidFill>
                                  <a:latin typeface="Cambria Math" panose="02040503050406030204" pitchFamily="18" charset="0"/>
                                </a:rPr>
                              </m:ctrlPr>
                            </m:sSubPr>
                            <m:e>
                              <m:r>
                                <a:rPr lang="it-IT" sz="2200" i="1">
                                  <a:solidFill>
                                    <a:srgbClr val="FFC000"/>
                                  </a:solidFill>
                                  <a:latin typeface="Cambria Math" panose="02040503050406030204" pitchFamily="18" charset="0"/>
                                </a:rPr>
                                <m:t>𝐸</m:t>
                              </m:r>
                            </m:e>
                            <m:sub>
                              <m:r>
                                <a:rPr lang="it-IT" sz="2200" i="1" smtClean="0">
                                  <a:solidFill>
                                    <a:srgbClr val="FFC000"/>
                                  </a:solidFill>
                                  <a:latin typeface="Cambria Math" panose="02040503050406030204" pitchFamily="18" charset="0"/>
                                  <a:ea typeface="Cambria Math" panose="02040503050406030204" pitchFamily="18" charset="0"/>
                                </a:rPr>
                                <m:t>𝜋</m:t>
                              </m:r>
                            </m:sub>
                          </m:sSub>
                        </m:num>
                        <m:den>
                          <m:r>
                            <a:rPr lang="it-IT" sz="2200" b="0" i="1" smtClean="0">
                              <a:solidFill>
                                <a:srgbClr val="FFC000"/>
                              </a:solidFill>
                              <a:latin typeface="Cambria Math" panose="02040503050406030204" pitchFamily="18" charset="0"/>
                            </a:rPr>
                            <m:t>4</m:t>
                          </m:r>
                        </m:den>
                      </m:f>
                      <m:r>
                        <a:rPr lang="it-IT" sz="2200" i="1">
                          <a:solidFill>
                            <a:srgbClr val="FFC000"/>
                          </a:solidFill>
                          <a:latin typeface="Cambria Math" panose="02040503050406030204" pitchFamily="18" charset="0"/>
                          <a:ea typeface="Cambria Math" panose="02040503050406030204" pitchFamily="18" charset="0"/>
                        </a:rPr>
                        <m:t>~</m:t>
                      </m:r>
                      <m:f>
                        <m:fPr>
                          <m:ctrlPr>
                            <a:rPr lang="it-IT" sz="2200" i="1">
                              <a:solidFill>
                                <a:srgbClr val="FFC000"/>
                              </a:solidFill>
                              <a:latin typeface="Cambria Math" panose="02040503050406030204" pitchFamily="18" charset="0"/>
                            </a:rPr>
                          </m:ctrlPr>
                        </m:fPr>
                        <m:num>
                          <m:sSub>
                            <m:sSubPr>
                              <m:ctrlPr>
                                <a:rPr lang="en-US" sz="2200" i="1">
                                  <a:solidFill>
                                    <a:srgbClr val="FFC000"/>
                                  </a:solidFill>
                                  <a:latin typeface="Cambria Math" panose="02040503050406030204" pitchFamily="18" charset="0"/>
                                </a:rPr>
                              </m:ctrlPr>
                            </m:sSubPr>
                            <m:e>
                              <m:r>
                                <a:rPr lang="it-IT" sz="2200" i="1">
                                  <a:solidFill>
                                    <a:srgbClr val="FFC000"/>
                                  </a:solidFill>
                                  <a:latin typeface="Cambria Math" panose="02040503050406030204" pitchFamily="18" charset="0"/>
                                </a:rPr>
                                <m:t>𝐸</m:t>
                              </m:r>
                            </m:e>
                            <m:sub>
                              <m:r>
                                <a:rPr lang="it-IT" sz="2200" i="1">
                                  <a:solidFill>
                                    <a:srgbClr val="FFC000"/>
                                  </a:solidFill>
                                  <a:latin typeface="Cambria Math" panose="02040503050406030204" pitchFamily="18" charset="0"/>
                                </a:rPr>
                                <m:t>𝑝</m:t>
                              </m:r>
                            </m:sub>
                          </m:sSub>
                        </m:num>
                        <m:den>
                          <m:r>
                            <a:rPr lang="it-IT" sz="2200" i="1">
                              <a:solidFill>
                                <a:srgbClr val="FFC000"/>
                              </a:solidFill>
                              <a:latin typeface="Cambria Math" panose="02040503050406030204" pitchFamily="18" charset="0"/>
                              <a:ea typeface="Cambria Math" panose="02040503050406030204" pitchFamily="18" charset="0"/>
                            </a:rPr>
                            <m:t>20</m:t>
                          </m:r>
                        </m:den>
                      </m:f>
                    </m:oMath>
                  </m:oMathPara>
                </a14:m>
                <a:endParaRPr lang="en-US" sz="2200" b="0" i="0" u="none" strike="noStrike" baseline="0" dirty="0">
                  <a:solidFill>
                    <a:srgbClr val="FFC000"/>
                  </a:solidFill>
                </a:endParaRPr>
              </a:p>
            </p:txBody>
          </p:sp>
        </mc:Choice>
        <mc:Fallback xmlns="">
          <p:sp>
            <p:nvSpPr>
              <p:cNvPr id="15" name="CasellaDiTesto 14">
                <a:extLst>
                  <a:ext uri="{FF2B5EF4-FFF2-40B4-BE49-F238E27FC236}">
                    <a16:creationId xmlns:a16="http://schemas.microsoft.com/office/drawing/2014/main" id="{C4D786EC-B9DE-3923-FA68-A92CAB706F7D}"/>
                  </a:ext>
                </a:extLst>
              </p:cNvPr>
              <p:cNvSpPr txBox="1">
                <a:spLocks noRot="1" noChangeAspect="1" noMove="1" noResize="1" noEditPoints="1" noAdjustHandles="1" noChangeArrowheads="1" noChangeShapeType="1" noTextEdit="1"/>
              </p:cNvSpPr>
              <p:nvPr/>
            </p:nvSpPr>
            <p:spPr>
              <a:xfrm>
                <a:off x="8003841" y="2473109"/>
                <a:ext cx="3956717" cy="2089996"/>
              </a:xfrm>
              <a:prstGeom prst="rect">
                <a:avLst/>
              </a:prstGeom>
              <a:blipFill>
                <a:blip r:embed="rId4"/>
                <a:stretch>
                  <a:fillRect l="-1849" t="-2041" r="-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8654DDEC-68D5-C449-FC8B-A9165C3213C4}"/>
                  </a:ext>
                </a:extLst>
              </p:cNvPr>
              <p:cNvSpPr txBox="1"/>
              <p:nvPr/>
            </p:nvSpPr>
            <p:spPr>
              <a:xfrm>
                <a:off x="7458075" y="5152963"/>
                <a:ext cx="4764194" cy="1134991"/>
              </a:xfrm>
              <a:prstGeom prst="rect">
                <a:avLst/>
              </a:prstGeom>
              <a:noFill/>
            </p:spPr>
            <p:txBody>
              <a:bodyPr wrap="square">
                <a:spAutoFit/>
              </a:bodyPr>
              <a:lstStyle/>
              <a:p>
                <a:pPr marL="285750" indent="-285750" algn="l">
                  <a:buFont typeface="Arial" panose="020B0604020202020204" pitchFamily="34" charset="0"/>
                  <a:buChar char="•"/>
                </a:pPr>
                <a:r>
                  <a:rPr lang="en-US" sz="2200" b="0" i="0" u="none" strike="noStrike" baseline="0" dirty="0">
                    <a:solidFill>
                      <a:srgbClr val="FFC000"/>
                    </a:solidFill>
                  </a:rPr>
                  <a:t>The pion carries 1/5 of the proton E</a:t>
                </a:r>
                <a:r>
                  <a:rPr lang="en-US" sz="2200" b="0" i="0" u="none" strike="noStrike" baseline="-25000" dirty="0">
                    <a:solidFill>
                      <a:srgbClr val="FFC000"/>
                    </a:solidFill>
                  </a:rPr>
                  <a:t>K</a:t>
                </a:r>
                <a:r>
                  <a:rPr lang="en-US" sz="2200" b="0" i="0" u="none" strike="noStrike" baseline="0" dirty="0">
                    <a:solidFill>
                      <a:srgbClr val="FFC000"/>
                    </a:solidFill>
                  </a:rPr>
                  <a:t>. </a:t>
                </a:r>
              </a:p>
              <a:p>
                <a:pPr marL="285750" indent="-285750">
                  <a:buFont typeface="Arial" panose="020B0604020202020204" pitchFamily="34" charset="0"/>
                  <a:buChar char="•"/>
                </a:pPr>
                <a:r>
                  <a:rPr lang="en-US" sz="2200" dirty="0">
                    <a:solidFill>
                      <a:srgbClr val="FFC000"/>
                    </a:solidFill>
                  </a:rPr>
                  <a:t>The same relation among </a:t>
                </a:r>
                <a14:m>
                  <m:oMath xmlns:m="http://schemas.openxmlformats.org/officeDocument/2006/math">
                    <m:sSub>
                      <m:sSubPr>
                        <m:ctrlPr>
                          <a:rPr lang="en-US" sz="2200" i="1">
                            <a:solidFill>
                              <a:srgbClr val="FFC000"/>
                            </a:solidFill>
                            <a:latin typeface="Cambria Math" panose="02040503050406030204" pitchFamily="18" charset="0"/>
                          </a:rPr>
                        </m:ctrlPr>
                      </m:sSubPr>
                      <m:e>
                        <m:r>
                          <a:rPr lang="it-IT" sz="2200" i="1">
                            <a:solidFill>
                              <a:srgbClr val="FFC000"/>
                            </a:solidFill>
                            <a:latin typeface="Cambria Math" panose="02040503050406030204" pitchFamily="18" charset="0"/>
                          </a:rPr>
                          <m:t>𝐸</m:t>
                        </m:r>
                      </m:e>
                      <m:sub>
                        <m:r>
                          <a:rPr lang="en-US" sz="2200" i="1">
                            <a:solidFill>
                              <a:srgbClr val="FFC000"/>
                            </a:solidFill>
                            <a:latin typeface="Cambria Math" panose="02040503050406030204" pitchFamily="18" charset="0"/>
                            <a:ea typeface="Cambria Math" panose="02040503050406030204" pitchFamily="18" charset="0"/>
                          </a:rPr>
                          <m:t>𝜈</m:t>
                        </m:r>
                      </m:sub>
                    </m:sSub>
                    <m:r>
                      <a:rPr lang="it-IT" sz="2200" b="0" i="1" smtClean="0">
                        <a:solidFill>
                          <a:srgbClr val="FFC000"/>
                        </a:solidFill>
                        <a:latin typeface="Cambria Math" panose="02040503050406030204" pitchFamily="18" charset="0"/>
                        <a:ea typeface="Cambria Math" panose="02040503050406030204" pitchFamily="18" charset="0"/>
                      </a:rPr>
                      <m:t>,</m:t>
                    </m:r>
                    <m:sSub>
                      <m:sSubPr>
                        <m:ctrlPr>
                          <a:rPr lang="en-US" sz="2200" i="1">
                            <a:solidFill>
                              <a:srgbClr val="FFC000"/>
                            </a:solidFill>
                            <a:latin typeface="Cambria Math" panose="02040503050406030204" pitchFamily="18" charset="0"/>
                          </a:rPr>
                        </m:ctrlPr>
                      </m:sSubPr>
                      <m:e>
                        <m:r>
                          <a:rPr lang="it-IT" sz="2200" i="1">
                            <a:solidFill>
                              <a:srgbClr val="FFC000"/>
                            </a:solidFill>
                            <a:latin typeface="Cambria Math" panose="02040503050406030204" pitchFamily="18" charset="0"/>
                          </a:rPr>
                          <m:t>𝐸</m:t>
                        </m:r>
                      </m:e>
                      <m:sub>
                        <m:r>
                          <a:rPr lang="it-IT" sz="2200" i="1">
                            <a:solidFill>
                              <a:srgbClr val="FFC000"/>
                            </a:solidFill>
                            <a:latin typeface="Cambria Math" panose="02040503050406030204" pitchFamily="18" charset="0"/>
                            <a:ea typeface="Cambria Math" panose="02040503050406030204" pitchFamily="18" charset="0"/>
                          </a:rPr>
                          <m:t>𝛾</m:t>
                        </m:r>
                      </m:sub>
                    </m:sSub>
                    <m:r>
                      <a:rPr lang="it-IT" sz="2200" b="0" i="0" smtClean="0">
                        <a:solidFill>
                          <a:srgbClr val="FFC000"/>
                        </a:solidFill>
                        <a:latin typeface="Cambria Math" panose="02040503050406030204" pitchFamily="18" charset="0"/>
                        <a:ea typeface="Cambria Math" panose="02040503050406030204" pitchFamily="18" charset="0"/>
                      </a:rPr>
                      <m:t>,</m:t>
                    </m:r>
                    <m:r>
                      <m:rPr>
                        <m:sty m:val="p"/>
                      </m:rPr>
                      <a:rPr lang="it-IT" sz="2200" b="0" i="0" smtClean="0">
                        <a:solidFill>
                          <a:srgbClr val="FFC000"/>
                        </a:solidFill>
                        <a:latin typeface="Cambria Math" panose="02040503050406030204" pitchFamily="18" charset="0"/>
                        <a:ea typeface="Cambria Math" panose="02040503050406030204" pitchFamily="18" charset="0"/>
                      </a:rPr>
                      <m:t>and</m:t>
                    </m:r>
                  </m:oMath>
                </a14:m>
                <a:r>
                  <a:rPr lang="en-US" sz="2200" dirty="0">
                    <a:solidFill>
                      <a:srgbClr val="FFC000"/>
                    </a:solidFill>
                  </a:rPr>
                  <a:t> </a:t>
                </a:r>
                <a14:m>
                  <m:oMath xmlns:m="http://schemas.openxmlformats.org/officeDocument/2006/math">
                    <m:sSub>
                      <m:sSubPr>
                        <m:ctrlPr>
                          <a:rPr lang="en-US" sz="2200" i="1">
                            <a:solidFill>
                              <a:srgbClr val="FFC000"/>
                            </a:solidFill>
                            <a:latin typeface="Cambria Math" panose="02040503050406030204" pitchFamily="18" charset="0"/>
                          </a:rPr>
                        </m:ctrlPr>
                      </m:sSubPr>
                      <m:e>
                        <m:r>
                          <a:rPr lang="it-IT" sz="2200" i="1">
                            <a:solidFill>
                              <a:srgbClr val="FFC000"/>
                            </a:solidFill>
                            <a:latin typeface="Cambria Math" panose="02040503050406030204" pitchFamily="18" charset="0"/>
                          </a:rPr>
                          <m:t>𝐸</m:t>
                        </m:r>
                      </m:e>
                      <m:sub>
                        <m:r>
                          <a:rPr lang="it-IT" sz="2200" b="0" i="1" smtClean="0">
                            <a:solidFill>
                              <a:srgbClr val="FFC000"/>
                            </a:solidFill>
                            <a:latin typeface="Cambria Math" panose="02040503050406030204" pitchFamily="18" charset="0"/>
                          </a:rPr>
                          <m:t>𝑃</m:t>
                        </m:r>
                      </m:sub>
                    </m:sSub>
                    <m:r>
                      <a:rPr lang="it-IT" sz="2200" i="1">
                        <a:solidFill>
                          <a:srgbClr val="FFC000"/>
                        </a:solidFill>
                        <a:latin typeface="Cambria Math" panose="02040503050406030204" pitchFamily="18" charset="0"/>
                        <a:ea typeface="Cambria Math" panose="02040503050406030204" pitchFamily="18" charset="0"/>
                      </a:rPr>
                      <m:t> </m:t>
                    </m:r>
                  </m:oMath>
                </a14:m>
                <a:r>
                  <a:rPr lang="en-US" sz="2200" dirty="0">
                    <a:solidFill>
                      <a:srgbClr val="FFC000"/>
                    </a:solidFill>
                  </a:rPr>
                  <a:t>energies holds</a:t>
                </a:r>
                <a:endParaRPr lang="en-US" sz="2200" b="0" i="0" u="none" strike="noStrike" baseline="0" dirty="0">
                  <a:solidFill>
                    <a:srgbClr val="FFC000"/>
                  </a:solidFill>
                </a:endParaRPr>
              </a:p>
            </p:txBody>
          </p:sp>
        </mc:Choice>
        <mc:Fallback xmlns="">
          <p:sp>
            <p:nvSpPr>
              <p:cNvPr id="18" name="CasellaDiTesto 17">
                <a:extLst>
                  <a:ext uri="{FF2B5EF4-FFF2-40B4-BE49-F238E27FC236}">
                    <a16:creationId xmlns:a16="http://schemas.microsoft.com/office/drawing/2014/main" id="{8654DDEC-68D5-C449-FC8B-A9165C3213C4}"/>
                  </a:ext>
                </a:extLst>
              </p:cNvPr>
              <p:cNvSpPr txBox="1">
                <a:spLocks noRot="1" noChangeAspect="1" noMove="1" noResize="1" noEditPoints="1" noAdjustHandles="1" noChangeArrowheads="1" noChangeShapeType="1" noTextEdit="1"/>
              </p:cNvSpPr>
              <p:nvPr/>
            </p:nvSpPr>
            <p:spPr>
              <a:xfrm>
                <a:off x="7458075" y="5152963"/>
                <a:ext cx="4764194" cy="1134991"/>
              </a:xfrm>
              <a:prstGeom prst="rect">
                <a:avLst/>
              </a:prstGeom>
              <a:blipFill>
                <a:blip r:embed="rId5"/>
                <a:stretch>
                  <a:fillRect l="-1407" t="-3226" r="-1023" b="-10215"/>
                </a:stretch>
              </a:blipFill>
            </p:spPr>
            <p:txBody>
              <a:bodyPr/>
              <a:lstStyle/>
              <a:p>
                <a:r>
                  <a:rPr lang="en-US">
                    <a:noFill/>
                  </a:rPr>
                  <a:t> </a:t>
                </a:r>
              </a:p>
            </p:txBody>
          </p:sp>
        </mc:Fallback>
      </mc:AlternateContent>
      <p:sp>
        <p:nvSpPr>
          <p:cNvPr id="19" name="Rectangle 2">
            <a:extLst>
              <a:ext uri="{FF2B5EF4-FFF2-40B4-BE49-F238E27FC236}">
                <a16:creationId xmlns:a16="http://schemas.microsoft.com/office/drawing/2014/main" id="{78E4F0B4-E211-3E0F-FA96-E56AEF4172C8}"/>
              </a:ext>
            </a:extLst>
          </p:cNvPr>
          <p:cNvSpPr/>
          <p:nvPr/>
        </p:nvSpPr>
        <p:spPr>
          <a:xfrm>
            <a:off x="9008921" y="147395"/>
            <a:ext cx="3090911" cy="318100"/>
          </a:xfrm>
          <a:prstGeom prst="rect">
            <a:avLst/>
          </a:prstGeom>
        </p:spPr>
        <p:txBody>
          <a:bodyPr wrap="none">
            <a:spAutoFit/>
          </a:bodyPr>
          <a:lstStyle/>
          <a:p>
            <a:pPr defTabSz="1219170" fontAlgn="base">
              <a:spcBef>
                <a:spcPct val="0"/>
              </a:spcBef>
              <a:spcAft>
                <a:spcPct val="0"/>
              </a:spcAft>
              <a:defRPr/>
            </a:pPr>
            <a:r>
              <a:rPr lang="en-US" sz="1467" dirty="0">
                <a:solidFill>
                  <a:schemeClr val="bg1"/>
                </a:solidFill>
                <a:latin typeface="Arial"/>
                <a:ea typeface="ＭＳ Ｐゴシック" charset="0"/>
                <a:sym typeface="Wingdings" pitchFamily="-1" charset="2"/>
              </a:rPr>
              <a:t> Palladino+, Universe</a:t>
            </a:r>
            <a:r>
              <a:rPr lang="fr-FR" sz="1400" dirty="0">
                <a:solidFill>
                  <a:schemeClr val="bg1"/>
                </a:solidFill>
                <a:latin typeface="Helvetica Neue" panose="02000503000000020004" pitchFamily="2" charset="0"/>
                <a:ea typeface="ＭＳ Ｐゴシック" charset="0"/>
              </a:rPr>
              <a:t> 2020, 6,30</a:t>
            </a:r>
          </a:p>
        </p:txBody>
      </p:sp>
      <p:sp>
        <p:nvSpPr>
          <p:cNvPr id="8" name="Rettangolo 7">
            <a:extLst>
              <a:ext uri="{FF2B5EF4-FFF2-40B4-BE49-F238E27FC236}">
                <a16:creationId xmlns:a16="http://schemas.microsoft.com/office/drawing/2014/main" id="{9DF37379-C373-85CD-A99D-F5972F1141AD}"/>
              </a:ext>
            </a:extLst>
          </p:cNvPr>
          <p:cNvSpPr/>
          <p:nvPr/>
        </p:nvSpPr>
        <p:spPr>
          <a:xfrm>
            <a:off x="16144" y="5251426"/>
            <a:ext cx="12238413" cy="1640772"/>
          </a:xfrm>
          <a:prstGeom prst="rect">
            <a:avLst/>
          </a:prstGeom>
          <a:solidFill>
            <a:srgbClr val="231721"/>
          </a:solidFill>
          <a:ln w="12700">
            <a:noFill/>
          </a:ln>
        </p:spPr>
        <p:txBody>
          <a:bodyPr rtlCol="0" anchor="ctr"/>
          <a:lstStyle/>
          <a:p>
            <a:pPr algn="ctr"/>
            <a:endParaRPr lang="en-US" dirty="0"/>
          </a:p>
        </p:txBody>
      </p:sp>
      <p:sp>
        <p:nvSpPr>
          <p:cNvPr id="4" name="Segnaposto piè di pagina 3">
            <a:extLst>
              <a:ext uri="{FF2B5EF4-FFF2-40B4-BE49-F238E27FC236}">
                <a16:creationId xmlns:a16="http://schemas.microsoft.com/office/drawing/2014/main" id="{DF4D0A3B-D04A-7BF4-E6D5-A45144385E36}"/>
              </a:ext>
            </a:extLst>
          </p:cNvPr>
          <p:cNvSpPr>
            <a:spLocks noGrp="1"/>
          </p:cNvSpPr>
          <p:nvPr>
            <p:ph type="ftr" sz="quarter" idx="11"/>
          </p:nvPr>
        </p:nvSpPr>
        <p:spPr>
          <a:xfrm>
            <a:off x="6371969" y="6356866"/>
            <a:ext cx="4114800" cy="365125"/>
          </a:xfrm>
        </p:spPr>
        <p:txBody>
          <a:bodyPr/>
          <a:lstStyle/>
          <a:p>
            <a:r>
              <a:rPr lang="en-US" dirty="0"/>
              <a:t>M. Spurio: Multimessenger astrophysics - </a:t>
            </a:r>
            <a:r>
              <a:rPr lang="en-US" dirty="0" err="1"/>
              <a:t>TeVPA</a:t>
            </a:r>
            <a:r>
              <a:rPr lang="en-US" dirty="0"/>
              <a:t> 25</a:t>
            </a:r>
            <a:endParaRPr lang="it-IT" dirty="0"/>
          </a:p>
        </p:txBody>
      </p:sp>
      <p:sp>
        <p:nvSpPr>
          <p:cNvPr id="5" name="Segnaposto numero diapositiva 4">
            <a:extLst>
              <a:ext uri="{FF2B5EF4-FFF2-40B4-BE49-F238E27FC236}">
                <a16:creationId xmlns:a16="http://schemas.microsoft.com/office/drawing/2014/main" id="{1805AE3C-A880-30ED-9CEA-25A0CB2CB830}"/>
              </a:ext>
            </a:extLst>
          </p:cNvPr>
          <p:cNvSpPr>
            <a:spLocks noGrp="1"/>
          </p:cNvSpPr>
          <p:nvPr>
            <p:ph type="sldNum" sz="quarter" idx="12"/>
          </p:nvPr>
        </p:nvSpPr>
        <p:spPr/>
        <p:txBody>
          <a:bodyPr/>
          <a:lstStyle/>
          <a:p>
            <a:fld id="{EF856C54-971D-4A64-8725-72F12A462872}" type="slidenum">
              <a:rPr lang="it-IT" smtClean="0"/>
              <a:t>25</a:t>
            </a:fld>
            <a:endParaRPr lang="it-IT" dirty="0"/>
          </a:p>
        </p:txBody>
      </p:sp>
    </p:spTree>
    <p:extLst>
      <p:ext uri="{BB962C8B-B14F-4D97-AF65-F5344CB8AC3E}">
        <p14:creationId xmlns:p14="http://schemas.microsoft.com/office/powerpoint/2010/main" val="23855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A69C1F-031C-A1E6-2918-15D1C39475B4}"/>
              </a:ext>
            </a:extLst>
          </p:cNvPr>
          <p:cNvSpPr>
            <a:spLocks noGrp="1"/>
          </p:cNvSpPr>
          <p:nvPr>
            <p:ph type="title"/>
          </p:nvPr>
        </p:nvSpPr>
        <p:spPr/>
        <p:txBody>
          <a:bodyPr>
            <a:normAutofit/>
          </a:bodyPr>
          <a:lstStyle/>
          <a:p>
            <a:r>
              <a:rPr lang="en-US" sz="3600" dirty="0"/>
              <a:t>The visible Universe</a:t>
            </a:r>
          </a:p>
        </p:txBody>
      </p:sp>
      <p:pic>
        <p:nvPicPr>
          <p:cNvPr id="4" name="Immagine 3">
            <a:extLst>
              <a:ext uri="{FF2B5EF4-FFF2-40B4-BE49-F238E27FC236}">
                <a16:creationId xmlns:a16="http://schemas.microsoft.com/office/drawing/2014/main" id="{B237B926-7862-CAB0-4986-CC5C600DB854}"/>
              </a:ext>
            </a:extLst>
          </p:cNvPr>
          <p:cNvPicPr>
            <a:picLocks noChangeAspect="1"/>
          </p:cNvPicPr>
          <p:nvPr/>
        </p:nvPicPr>
        <p:blipFill>
          <a:blip r:embed="rId2"/>
          <a:srcRect r="47784"/>
          <a:stretch>
            <a:fillRect/>
          </a:stretch>
        </p:blipFill>
        <p:spPr>
          <a:xfrm rot="2268077">
            <a:off x="603795" y="1375839"/>
            <a:ext cx="2190174" cy="3141676"/>
          </a:xfrm>
          <a:prstGeom prst="rect">
            <a:avLst/>
          </a:prstGeom>
        </p:spPr>
      </p:pic>
      <p:sp>
        <p:nvSpPr>
          <p:cNvPr id="6" name="CasellaDiTesto 5">
            <a:extLst>
              <a:ext uri="{FF2B5EF4-FFF2-40B4-BE49-F238E27FC236}">
                <a16:creationId xmlns:a16="http://schemas.microsoft.com/office/drawing/2014/main" id="{AF45B6D6-8545-BAA7-A35A-96038C7916DE}"/>
              </a:ext>
            </a:extLst>
          </p:cNvPr>
          <p:cNvSpPr txBox="1"/>
          <p:nvPr/>
        </p:nvSpPr>
        <p:spPr>
          <a:xfrm>
            <a:off x="679087" y="3766460"/>
            <a:ext cx="5534144" cy="2185214"/>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1800" b="1" dirty="0"/>
              <a:t>Sources may not be </a:t>
            </a:r>
            <a:r>
              <a:rPr lang="en-US" sz="1800" b="1" dirty="0">
                <a:latin typeface="Symbol" panose="05050102010706020507" pitchFamily="18" charset="2"/>
              </a:rPr>
              <a:t>g</a:t>
            </a:r>
            <a:r>
              <a:rPr lang="en-US" sz="1800" b="1" dirty="0"/>
              <a:t>-ray transparent</a:t>
            </a:r>
            <a:r>
              <a:rPr lang="en-US" sz="1800" dirty="0"/>
              <a:t>.</a:t>
            </a:r>
            <a:r>
              <a:rPr lang="en-US" dirty="0"/>
              <a:t> </a:t>
            </a:r>
            <a:r>
              <a:rPr lang="en-US" sz="1800" dirty="0"/>
              <a:t>In photo-hadronic  collisions, the dense target of is also a target for </a:t>
            </a:r>
            <a:r>
              <a:rPr lang="en-US" sz="1800" dirty="0">
                <a:latin typeface="Symbol" panose="05050102010706020507" pitchFamily="18" charset="2"/>
              </a:rPr>
              <a:t>gg</a:t>
            </a:r>
            <a:r>
              <a:rPr lang="en-US" sz="1800" dirty="0"/>
              <a:t> interaction and subsequent cascading</a:t>
            </a:r>
          </a:p>
          <a:p>
            <a:pPr marL="285750" indent="-285750">
              <a:spcBef>
                <a:spcPts val="1200"/>
              </a:spcBef>
              <a:buFont typeface="Arial" panose="020B0604020202020204" pitchFamily="34" charset="0"/>
              <a:buChar char="•"/>
            </a:pPr>
            <a:r>
              <a:rPr lang="en-US" sz="1800" b="1" dirty="0"/>
              <a:t>Attenuation in propagation</a:t>
            </a:r>
            <a:r>
              <a:rPr lang="en-US" sz="1800" dirty="0"/>
              <a:t>. If </a:t>
            </a:r>
            <a:r>
              <a:rPr lang="en-US" dirty="0">
                <a:latin typeface="Symbol" panose="05050102010706020507" pitchFamily="18" charset="2"/>
              </a:rPr>
              <a:t>g</a:t>
            </a:r>
            <a:r>
              <a:rPr lang="en-US" sz="1800" dirty="0"/>
              <a:t>-rays escape  the source, at  𝐸</a:t>
            </a:r>
            <a:r>
              <a:rPr lang="en-US" sz="1800" baseline="-25000" dirty="0"/>
              <a:t>𝛾</a:t>
            </a:r>
            <a:r>
              <a:rPr lang="en-US" sz="1800" dirty="0"/>
              <a:t>≳1 TeV are strongly attenuated by </a:t>
            </a:r>
            <a:r>
              <a:rPr lang="en-US" dirty="0">
                <a:latin typeface="Symbol" panose="05050102010706020507" pitchFamily="18" charset="2"/>
              </a:rPr>
              <a:t>gg </a:t>
            </a:r>
            <a:r>
              <a:rPr lang="en-US" sz="1800" dirty="0"/>
              <a:t>interaction with the CMB and the Extragalactic Background Light (EBL).</a:t>
            </a:r>
          </a:p>
        </p:txBody>
      </p:sp>
      <p:sp>
        <p:nvSpPr>
          <p:cNvPr id="3" name="Segnaposto piè di pagina 2">
            <a:extLst>
              <a:ext uri="{FF2B5EF4-FFF2-40B4-BE49-F238E27FC236}">
                <a16:creationId xmlns:a16="http://schemas.microsoft.com/office/drawing/2014/main" id="{DF02CACD-EE6A-83EB-FAB8-9607206DC992}"/>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494BA9CC-3A0D-5406-3EBF-BE73BD944143}"/>
              </a:ext>
            </a:extLst>
          </p:cNvPr>
          <p:cNvSpPr>
            <a:spLocks noGrp="1"/>
          </p:cNvSpPr>
          <p:nvPr>
            <p:ph type="sldNum" sz="quarter" idx="12"/>
          </p:nvPr>
        </p:nvSpPr>
        <p:spPr/>
        <p:txBody>
          <a:bodyPr/>
          <a:lstStyle/>
          <a:p>
            <a:fld id="{EF856C54-971D-4A64-8725-72F12A462872}" type="slidenum">
              <a:rPr lang="it-IT" smtClean="0"/>
              <a:t>26</a:t>
            </a:fld>
            <a:endParaRPr lang="it-IT"/>
          </a:p>
        </p:txBody>
      </p:sp>
      <p:sp>
        <p:nvSpPr>
          <p:cNvPr id="10" name="Ovale 9">
            <a:extLst>
              <a:ext uri="{FF2B5EF4-FFF2-40B4-BE49-F238E27FC236}">
                <a16:creationId xmlns:a16="http://schemas.microsoft.com/office/drawing/2014/main" id="{372951FB-0A48-EE83-1A1D-000FF4D3293B}"/>
              </a:ext>
            </a:extLst>
          </p:cNvPr>
          <p:cNvSpPr/>
          <p:nvPr/>
        </p:nvSpPr>
        <p:spPr>
          <a:xfrm>
            <a:off x="10622735" y="143248"/>
            <a:ext cx="458545" cy="478809"/>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b="1" dirty="0"/>
              <a:t>CR</a:t>
            </a:r>
            <a:endParaRPr lang="it-IT" sz="700" b="1" dirty="0"/>
          </a:p>
        </p:txBody>
      </p:sp>
      <p:grpSp>
        <p:nvGrpSpPr>
          <p:cNvPr id="13" name="Gruppo 12">
            <a:extLst>
              <a:ext uri="{FF2B5EF4-FFF2-40B4-BE49-F238E27FC236}">
                <a16:creationId xmlns:a16="http://schemas.microsoft.com/office/drawing/2014/main" id="{3CCF7BAB-1AD2-F1FE-CD61-A389ED8523C6}"/>
              </a:ext>
            </a:extLst>
          </p:cNvPr>
          <p:cNvGrpSpPr/>
          <p:nvPr/>
        </p:nvGrpSpPr>
        <p:grpSpPr>
          <a:xfrm>
            <a:off x="11218127" y="74189"/>
            <a:ext cx="617034" cy="573691"/>
            <a:chOff x="5932605" y="3260365"/>
            <a:chExt cx="1275093" cy="1065025"/>
          </a:xfrm>
        </p:grpSpPr>
        <p:pic>
          <p:nvPicPr>
            <p:cNvPr id="14" name="Picture 2" descr="erageologica3">
              <a:extLst>
                <a:ext uri="{FF2B5EF4-FFF2-40B4-BE49-F238E27FC236}">
                  <a16:creationId xmlns:a16="http://schemas.microsoft.com/office/drawing/2014/main" id="{1C244B6E-E6AD-B5AF-5C0B-6E1C6692B6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893" t="19480" b="22143"/>
            <a:stretch>
              <a:fillRect/>
            </a:stretch>
          </p:blipFill>
          <p:spPr bwMode="auto">
            <a:xfrm>
              <a:off x="5932605" y="3274669"/>
              <a:ext cx="1275093" cy="1050721"/>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5A171F22-7940-5022-076E-DF6DA0A8CFC8}"/>
                </a:ext>
              </a:extLst>
            </p:cNvPr>
            <p:cNvSpPr txBox="1"/>
            <p:nvPr/>
          </p:nvSpPr>
          <p:spPr>
            <a:xfrm>
              <a:off x="6212972" y="3260365"/>
              <a:ext cx="769690" cy="857055"/>
            </a:xfrm>
            <a:prstGeom prst="rect">
              <a:avLst/>
            </a:prstGeom>
            <a:noFill/>
          </p:spPr>
          <p:txBody>
            <a:bodyPr wrap="square">
              <a:spAutoFit/>
            </a:bodyPr>
            <a:lstStyle/>
            <a:p>
              <a:pPr algn="ctr"/>
              <a:r>
                <a:rPr lang="it-IT" sz="2400" b="1" dirty="0">
                  <a:solidFill>
                    <a:schemeClr val="bg1"/>
                  </a:solidFill>
                  <a:sym typeface="Symbol" panose="05050102010706020507" pitchFamily="18" charset="2"/>
                </a:rPr>
                <a:t></a:t>
              </a:r>
              <a:endParaRPr lang="it-IT" sz="2400" b="1" dirty="0">
                <a:solidFill>
                  <a:schemeClr val="bg1"/>
                </a:solidFill>
              </a:endParaRPr>
            </a:p>
          </p:txBody>
        </p:sp>
      </p:grpSp>
      <p:pic>
        <p:nvPicPr>
          <p:cNvPr id="18" name="Immagine 17">
            <a:extLst>
              <a:ext uri="{FF2B5EF4-FFF2-40B4-BE49-F238E27FC236}">
                <a16:creationId xmlns:a16="http://schemas.microsoft.com/office/drawing/2014/main" id="{0268BF19-9F86-4068-8101-A63E3BEA466C}"/>
              </a:ext>
            </a:extLst>
          </p:cNvPr>
          <p:cNvPicPr>
            <a:picLocks noChangeAspect="1"/>
          </p:cNvPicPr>
          <p:nvPr/>
        </p:nvPicPr>
        <p:blipFill>
          <a:blip r:embed="rId4"/>
          <a:stretch>
            <a:fillRect/>
          </a:stretch>
        </p:blipFill>
        <p:spPr>
          <a:xfrm>
            <a:off x="6568371" y="1307865"/>
            <a:ext cx="5004285" cy="4699484"/>
          </a:xfrm>
          <a:prstGeom prst="rect">
            <a:avLst/>
          </a:prstGeom>
        </p:spPr>
      </p:pic>
      <p:pic>
        <p:nvPicPr>
          <p:cNvPr id="1026" name="Picture 2" descr="science">
            <a:extLst>
              <a:ext uri="{FF2B5EF4-FFF2-40B4-BE49-F238E27FC236}">
                <a16:creationId xmlns:a16="http://schemas.microsoft.com/office/drawing/2014/main" id="{91D867CD-2E52-EAC5-4F84-290764A9D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6130" y="1400630"/>
            <a:ext cx="2857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DC16C60A-0870-4666-2DE1-949170784968}"/>
              </a:ext>
            </a:extLst>
          </p:cNvPr>
          <p:cNvPicPr>
            <a:picLocks noChangeAspect="1"/>
          </p:cNvPicPr>
          <p:nvPr/>
        </p:nvPicPr>
        <p:blipFill>
          <a:blip r:embed="rId6"/>
          <a:stretch>
            <a:fillRect/>
          </a:stretch>
        </p:blipFill>
        <p:spPr>
          <a:xfrm rot="345329">
            <a:off x="2846483" y="889145"/>
            <a:ext cx="2574287" cy="2552331"/>
          </a:xfrm>
          <a:prstGeom prst="rect">
            <a:avLst/>
          </a:prstGeom>
        </p:spPr>
      </p:pic>
    </p:spTree>
    <p:extLst>
      <p:ext uri="{BB962C8B-B14F-4D97-AF65-F5344CB8AC3E}">
        <p14:creationId xmlns:p14="http://schemas.microsoft.com/office/powerpoint/2010/main" val="3732066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38200" y="1"/>
            <a:ext cx="11353800" cy="749299"/>
          </a:xfrm>
        </p:spPr>
        <p:txBody>
          <a:bodyPr>
            <a:normAutofit/>
          </a:bodyPr>
          <a:lstStyle/>
          <a:p>
            <a:r>
              <a:rPr lang="en-US" dirty="0"/>
              <a:t>Observation of cosmic neutrinos</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557"/>
          <a:stretch/>
        </p:blipFill>
        <p:spPr bwMode="auto">
          <a:xfrm>
            <a:off x="4144157" y="876553"/>
            <a:ext cx="7781687" cy="504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magine 3"/>
          <p:cNvPicPr>
            <a:picLocks noChangeAspect="1"/>
          </p:cNvPicPr>
          <p:nvPr/>
        </p:nvPicPr>
        <p:blipFill>
          <a:blip r:embed="rId3"/>
          <a:stretch>
            <a:fillRect/>
          </a:stretch>
        </p:blipFill>
        <p:spPr>
          <a:xfrm>
            <a:off x="431026" y="1032025"/>
            <a:ext cx="3811605" cy="4467726"/>
          </a:xfrm>
          <a:prstGeom prst="rect">
            <a:avLst/>
          </a:prstGeom>
        </p:spPr>
      </p:pic>
      <p:pic>
        <p:nvPicPr>
          <p:cNvPr id="5" name="Immagine 4"/>
          <p:cNvPicPr>
            <a:picLocks noChangeAspect="1"/>
          </p:cNvPicPr>
          <p:nvPr/>
        </p:nvPicPr>
        <p:blipFill>
          <a:blip r:embed="rId4"/>
          <a:stretch>
            <a:fillRect/>
          </a:stretch>
        </p:blipFill>
        <p:spPr>
          <a:xfrm>
            <a:off x="6133232" y="4149160"/>
            <a:ext cx="2190643" cy="2297962"/>
          </a:xfrm>
          <a:prstGeom prst="rect">
            <a:avLst/>
          </a:prstGeom>
        </p:spPr>
      </p:pic>
      <p:pic>
        <p:nvPicPr>
          <p:cNvPr id="10" name="Immagine 9">
            <a:extLst>
              <a:ext uri="{FF2B5EF4-FFF2-40B4-BE49-F238E27FC236}">
                <a16:creationId xmlns:a16="http://schemas.microsoft.com/office/drawing/2014/main" id="{953BCF8E-1FFC-3372-62F6-9AD33CAB8ABC}"/>
              </a:ext>
            </a:extLst>
          </p:cNvPr>
          <p:cNvPicPr>
            <a:picLocks noChangeAspect="1"/>
          </p:cNvPicPr>
          <p:nvPr/>
        </p:nvPicPr>
        <p:blipFill>
          <a:blip r:embed="rId5"/>
          <a:stretch>
            <a:fillRect/>
          </a:stretch>
        </p:blipFill>
        <p:spPr>
          <a:xfrm>
            <a:off x="333606" y="2946988"/>
            <a:ext cx="2003222" cy="3500134"/>
          </a:xfrm>
          <a:prstGeom prst="rect">
            <a:avLst/>
          </a:prstGeom>
        </p:spPr>
      </p:pic>
      <p:sp>
        <p:nvSpPr>
          <p:cNvPr id="12" name="CasellaDiTesto 11">
            <a:extLst>
              <a:ext uri="{FF2B5EF4-FFF2-40B4-BE49-F238E27FC236}">
                <a16:creationId xmlns:a16="http://schemas.microsoft.com/office/drawing/2014/main" id="{B73AB292-6822-18D4-C69C-F1BC4499C8CC}"/>
              </a:ext>
            </a:extLst>
          </p:cNvPr>
          <p:cNvSpPr txBox="1"/>
          <p:nvPr/>
        </p:nvSpPr>
        <p:spPr>
          <a:xfrm>
            <a:off x="1132558" y="3265888"/>
            <a:ext cx="1087877" cy="769441"/>
          </a:xfrm>
          <a:prstGeom prst="rect">
            <a:avLst/>
          </a:prstGeom>
          <a:noFill/>
        </p:spPr>
        <p:txBody>
          <a:bodyPr wrap="square">
            <a:spAutoFit/>
          </a:bodyPr>
          <a:lstStyle/>
          <a:p>
            <a:r>
              <a:rPr kumimoji="0" lang="en-GB" sz="4400" b="1" i="0" u="none" strike="noStrike" kern="1200" cap="none" spc="0" normalizeH="0" baseline="0" noProof="0" dirty="0" err="1">
                <a:ln>
                  <a:noFill/>
                </a:ln>
                <a:solidFill>
                  <a:srgbClr val="FF0000"/>
                </a:solidFill>
                <a:effectLst/>
                <a:uLnTx/>
                <a:uFillTx/>
                <a:latin typeface="Symbol" panose="05050102010706020507" pitchFamily="18" charset="2"/>
                <a:ea typeface="+mn-ea"/>
                <a:cs typeface="+mn-cs"/>
              </a:rPr>
              <a:t>n</a:t>
            </a:r>
            <a:r>
              <a:rPr kumimoji="0" lang="en-GB" sz="4400" b="1" i="0" u="none" strike="noStrike" kern="1200" cap="none" spc="0" normalizeH="0" baseline="-25000" noProof="0" dirty="0" err="1">
                <a:ln>
                  <a:noFill/>
                </a:ln>
                <a:solidFill>
                  <a:srgbClr val="FF0000"/>
                </a:solidFill>
                <a:effectLst/>
                <a:uLnTx/>
                <a:uFillTx/>
                <a:latin typeface="Symbol" panose="05050102010706020507" pitchFamily="18" charset="2"/>
                <a:ea typeface="+mn-ea"/>
                <a:cs typeface="+mn-cs"/>
              </a:rPr>
              <a:t>t</a:t>
            </a:r>
            <a:r>
              <a:rPr kumimoji="0" lang="en-GB" sz="4400" b="1" i="0" u="none" strike="noStrike" kern="1200" cap="none" spc="0" normalizeH="0" baseline="-25000" noProof="0" dirty="0">
                <a:ln>
                  <a:noFill/>
                </a:ln>
                <a:solidFill>
                  <a:srgbClr val="FF0000"/>
                </a:solidFill>
                <a:effectLst/>
                <a:uLnTx/>
                <a:uFillTx/>
                <a:latin typeface="Symbol" panose="05050102010706020507" pitchFamily="18" charset="2"/>
                <a:ea typeface="+mn-ea"/>
                <a:cs typeface="+mn-cs"/>
              </a:rPr>
              <a:t> </a:t>
            </a:r>
            <a:endParaRPr lang="en-US" sz="4400" b="1" dirty="0">
              <a:solidFill>
                <a:srgbClr val="FF0000"/>
              </a:solidFill>
            </a:endParaRPr>
          </a:p>
        </p:txBody>
      </p:sp>
      <p:pic>
        <p:nvPicPr>
          <p:cNvPr id="2" name="Immagine 1" descr="Immagine che contiene testo, poster, libro, schermata&#10;&#10;Il contenuto generato dall'IA potrebbe non essere corretto.">
            <a:extLst>
              <a:ext uri="{FF2B5EF4-FFF2-40B4-BE49-F238E27FC236}">
                <a16:creationId xmlns:a16="http://schemas.microsoft.com/office/drawing/2014/main" id="{DCECDA9F-40EA-7E0C-5BCC-A826A50B47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91610" y="2302382"/>
            <a:ext cx="2994650" cy="3984542"/>
          </a:xfrm>
          <a:prstGeom prst="rect">
            <a:avLst/>
          </a:prstGeom>
        </p:spPr>
      </p:pic>
      <p:sp>
        <p:nvSpPr>
          <p:cNvPr id="6" name="Segnaposto piè di pagina 5">
            <a:extLst>
              <a:ext uri="{FF2B5EF4-FFF2-40B4-BE49-F238E27FC236}">
                <a16:creationId xmlns:a16="http://schemas.microsoft.com/office/drawing/2014/main" id="{7BBD13EF-55B2-5178-9521-A9E033CDDD72}"/>
              </a:ext>
            </a:extLst>
          </p:cNvPr>
          <p:cNvSpPr>
            <a:spLocks noGrp="1"/>
          </p:cNvSpPr>
          <p:nvPr>
            <p:ph type="ftr" sz="quarter" idx="11"/>
          </p:nvPr>
        </p:nvSpPr>
        <p:spPr/>
        <p:txBody>
          <a:bodyPr/>
          <a:lstStyle/>
          <a:p>
            <a:r>
              <a:rPr lang="en-US"/>
              <a:t>M. Spurio: Multimessenger astrophysics - TeVPA 25</a:t>
            </a:r>
            <a:endParaRPr lang="it-IT"/>
          </a:p>
        </p:txBody>
      </p:sp>
      <p:sp>
        <p:nvSpPr>
          <p:cNvPr id="8" name="Segnaposto numero diapositiva 7">
            <a:extLst>
              <a:ext uri="{FF2B5EF4-FFF2-40B4-BE49-F238E27FC236}">
                <a16:creationId xmlns:a16="http://schemas.microsoft.com/office/drawing/2014/main" id="{64D9A9D2-7325-4234-2EAF-D100BEE2B88D}"/>
              </a:ext>
            </a:extLst>
          </p:cNvPr>
          <p:cNvSpPr>
            <a:spLocks noGrp="1"/>
          </p:cNvSpPr>
          <p:nvPr>
            <p:ph type="sldNum" sz="quarter" idx="12"/>
          </p:nvPr>
        </p:nvSpPr>
        <p:spPr/>
        <p:txBody>
          <a:bodyPr/>
          <a:lstStyle/>
          <a:p>
            <a:fld id="{EF856C54-971D-4A64-8725-72F12A462872}" type="slidenum">
              <a:rPr lang="it-IT" smtClean="0"/>
              <a:t>27</a:t>
            </a:fld>
            <a:endParaRPr lang="it-IT"/>
          </a:p>
        </p:txBody>
      </p:sp>
    </p:spTree>
    <p:extLst>
      <p:ext uri="{BB962C8B-B14F-4D97-AF65-F5344CB8AC3E}">
        <p14:creationId xmlns:p14="http://schemas.microsoft.com/office/powerpoint/2010/main" val="1041932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AFBDE6F-0A63-5F61-6B81-A8510D17A78A}"/>
              </a:ext>
            </a:extLst>
          </p:cNvPr>
          <p:cNvPicPr>
            <a:picLocks noChangeAspect="1"/>
          </p:cNvPicPr>
          <p:nvPr/>
        </p:nvPicPr>
        <p:blipFill>
          <a:blip r:embed="rId2"/>
          <a:stretch>
            <a:fillRect/>
          </a:stretch>
        </p:blipFill>
        <p:spPr>
          <a:xfrm rot="2127828">
            <a:off x="4332104" y="3193817"/>
            <a:ext cx="3147333" cy="3680779"/>
          </a:xfrm>
          <a:prstGeom prst="rect">
            <a:avLst/>
          </a:prstGeom>
        </p:spPr>
      </p:pic>
      <p:pic>
        <p:nvPicPr>
          <p:cNvPr id="9" name="Immagine 8">
            <a:extLst>
              <a:ext uri="{FF2B5EF4-FFF2-40B4-BE49-F238E27FC236}">
                <a16:creationId xmlns:a16="http://schemas.microsoft.com/office/drawing/2014/main" id="{FA1C1908-8689-D05D-51C4-FB6AC3AC617B}"/>
              </a:ext>
            </a:extLst>
          </p:cNvPr>
          <p:cNvPicPr>
            <a:picLocks noChangeAspect="1"/>
          </p:cNvPicPr>
          <p:nvPr/>
        </p:nvPicPr>
        <p:blipFill>
          <a:blip r:embed="rId3"/>
          <a:stretch>
            <a:fillRect/>
          </a:stretch>
        </p:blipFill>
        <p:spPr>
          <a:xfrm>
            <a:off x="226149" y="2121283"/>
            <a:ext cx="5164499" cy="4487910"/>
          </a:xfrm>
          <a:prstGeom prst="rect">
            <a:avLst/>
          </a:prstGeom>
        </p:spPr>
      </p:pic>
      <p:sp>
        <p:nvSpPr>
          <p:cNvPr id="2" name="Titolo 1">
            <a:extLst>
              <a:ext uri="{FF2B5EF4-FFF2-40B4-BE49-F238E27FC236}">
                <a16:creationId xmlns:a16="http://schemas.microsoft.com/office/drawing/2014/main" id="{B7B109B6-CEA6-405A-3CD1-3E81F98D7C3E}"/>
              </a:ext>
            </a:extLst>
          </p:cNvPr>
          <p:cNvSpPr>
            <a:spLocks noGrp="1"/>
          </p:cNvSpPr>
          <p:nvPr>
            <p:ph type="title"/>
          </p:nvPr>
        </p:nvSpPr>
        <p:spPr/>
        <p:txBody>
          <a:bodyPr>
            <a:normAutofit/>
          </a:bodyPr>
          <a:lstStyle/>
          <a:p>
            <a:r>
              <a:rPr lang="en-US" sz="3600" dirty="0"/>
              <a:t>Background of atmospheric </a:t>
            </a:r>
            <a:r>
              <a:rPr lang="en-US" sz="3600" dirty="0">
                <a:latin typeface="Symbol" panose="05050102010706020507" pitchFamily="18" charset="2"/>
              </a:rPr>
              <a:t>m </a:t>
            </a:r>
            <a:r>
              <a:rPr lang="en-US" sz="3600" dirty="0"/>
              <a:t>and </a:t>
            </a:r>
            <a:r>
              <a:rPr lang="en-US" sz="3600" dirty="0">
                <a:latin typeface="Symbol" panose="05050102010706020507" pitchFamily="18" charset="2"/>
              </a:rPr>
              <a:t>n</a:t>
            </a:r>
            <a:endParaRPr lang="en-US" sz="3600" dirty="0"/>
          </a:p>
        </p:txBody>
      </p:sp>
      <p:pic>
        <p:nvPicPr>
          <p:cNvPr id="12" name="Immagine 11">
            <a:extLst>
              <a:ext uri="{FF2B5EF4-FFF2-40B4-BE49-F238E27FC236}">
                <a16:creationId xmlns:a16="http://schemas.microsoft.com/office/drawing/2014/main" id="{BA4C43C6-A75B-DE4B-5459-1830C8063E25}"/>
              </a:ext>
            </a:extLst>
          </p:cNvPr>
          <p:cNvPicPr>
            <a:picLocks noChangeAspect="1"/>
          </p:cNvPicPr>
          <p:nvPr/>
        </p:nvPicPr>
        <p:blipFill>
          <a:blip r:embed="rId4"/>
          <a:stretch>
            <a:fillRect/>
          </a:stretch>
        </p:blipFill>
        <p:spPr>
          <a:xfrm>
            <a:off x="2371082" y="1471236"/>
            <a:ext cx="2979454" cy="2979454"/>
          </a:xfrm>
          <a:prstGeom prst="rect">
            <a:avLst/>
          </a:prstGeom>
        </p:spPr>
      </p:pic>
      <p:pic>
        <p:nvPicPr>
          <p:cNvPr id="13" name="Immagine 12">
            <a:extLst>
              <a:ext uri="{FF2B5EF4-FFF2-40B4-BE49-F238E27FC236}">
                <a16:creationId xmlns:a16="http://schemas.microsoft.com/office/drawing/2014/main" id="{B1F32A8C-46A7-ABEE-CC6F-A8681F9C0C52}"/>
              </a:ext>
            </a:extLst>
          </p:cNvPr>
          <p:cNvPicPr>
            <a:picLocks noChangeAspect="1"/>
          </p:cNvPicPr>
          <p:nvPr/>
        </p:nvPicPr>
        <p:blipFill>
          <a:blip r:embed="rId2"/>
          <a:stretch>
            <a:fillRect/>
          </a:stretch>
        </p:blipFill>
        <p:spPr>
          <a:xfrm rot="18474652">
            <a:off x="4080581" y="54012"/>
            <a:ext cx="3147333" cy="3680779"/>
          </a:xfrm>
          <a:prstGeom prst="rect">
            <a:avLst/>
          </a:prstGeom>
        </p:spPr>
      </p:pic>
      <p:cxnSp>
        <p:nvCxnSpPr>
          <p:cNvPr id="14" name="Connettore 2 13">
            <a:extLst>
              <a:ext uri="{FF2B5EF4-FFF2-40B4-BE49-F238E27FC236}">
                <a16:creationId xmlns:a16="http://schemas.microsoft.com/office/drawing/2014/main" id="{413E85CB-3FD7-500F-5BFA-11F23CB1E89E}"/>
              </a:ext>
            </a:extLst>
          </p:cNvPr>
          <p:cNvCxnSpPr>
            <a:cxnSpLocks/>
          </p:cNvCxnSpPr>
          <p:nvPr/>
        </p:nvCxnSpPr>
        <p:spPr>
          <a:xfrm flipH="1">
            <a:off x="3973689" y="1451170"/>
            <a:ext cx="2167004" cy="93078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77D61EA8-2EED-5464-1DB5-F637E0AF9455}"/>
              </a:ext>
            </a:extLst>
          </p:cNvPr>
          <p:cNvSpPr txBox="1"/>
          <p:nvPr/>
        </p:nvSpPr>
        <p:spPr>
          <a:xfrm>
            <a:off x="5186020" y="2643587"/>
            <a:ext cx="2180725" cy="523220"/>
          </a:xfrm>
          <a:prstGeom prst="rect">
            <a:avLst/>
          </a:prstGeom>
          <a:noFill/>
        </p:spPr>
        <p:txBody>
          <a:bodyPr wrap="none" rtlCol="0">
            <a:spAutoFit/>
          </a:bodyPr>
          <a:lstStyle/>
          <a:p>
            <a:r>
              <a:rPr lang="en-US" sz="2800" b="1" dirty="0">
                <a:solidFill>
                  <a:srgbClr val="C00000"/>
                </a:solidFill>
                <a:latin typeface="Symbol" panose="05050102010706020507" pitchFamily="18" charset="2"/>
              </a:rPr>
              <a:t>m</a:t>
            </a:r>
            <a:r>
              <a:rPr lang="en-US" sz="2800" b="1" dirty="0">
                <a:solidFill>
                  <a:srgbClr val="C00000"/>
                </a:solidFill>
              </a:rPr>
              <a:t> dominated </a:t>
            </a:r>
          </a:p>
        </p:txBody>
      </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9079E12E-D904-A2D3-B057-ED60B6AF7386}"/>
                  </a:ext>
                </a:extLst>
              </p:cNvPr>
              <p:cNvSpPr txBox="1"/>
              <p:nvPr/>
            </p:nvSpPr>
            <p:spPr>
              <a:xfrm>
                <a:off x="7264156" y="1281109"/>
                <a:ext cx="4733769" cy="4050083"/>
              </a:xfrm>
              <a:prstGeom prst="rect">
                <a:avLst/>
              </a:prstGeom>
              <a:noFill/>
            </p:spPr>
            <p:txBody>
              <a:bodyPr wrap="square">
                <a:spAutoFit/>
              </a:bodyPr>
              <a:lstStyle/>
              <a:p>
                <a:pPr marL="285750" indent="-285750">
                  <a:spcAft>
                    <a:spcPts val="600"/>
                  </a:spcAft>
                  <a:buFont typeface="Arial" panose="020B0604020202020204" pitchFamily="34" charset="0"/>
                  <a:buChar char="•"/>
                  <a:defRPr/>
                </a:pPr>
                <a:r>
                  <a:rPr lang="en-US" sz="2000" b="1" dirty="0">
                    <a:solidFill>
                      <a:prstClr val="black"/>
                    </a:solidFill>
                  </a:rPr>
                  <a:t>Atmospheric </a:t>
                </a:r>
                <a:r>
                  <a:rPr lang="en-US" sz="2000" b="1" dirty="0">
                    <a:solidFill>
                      <a:prstClr val="black"/>
                    </a:solidFill>
                    <a:latin typeface="Symbol" panose="05050102010706020507" pitchFamily="18" charset="2"/>
                  </a:rPr>
                  <a:t>m</a:t>
                </a:r>
                <a:r>
                  <a:rPr lang="en-US" sz="2000" b="1" dirty="0">
                    <a:solidFill>
                      <a:prstClr val="black"/>
                    </a:solidFill>
                  </a:rPr>
                  <a:t> </a:t>
                </a:r>
                <a:r>
                  <a:rPr lang="en-US" sz="2000" dirty="0">
                    <a:solidFill>
                      <a:prstClr val="black"/>
                    </a:solidFill>
                  </a:rPr>
                  <a:t>dominates the down flux</a:t>
                </a:r>
              </a:p>
              <a:p>
                <a:pPr marL="285750" indent="-285750">
                  <a:spcAft>
                    <a:spcPts val="600"/>
                  </a:spcAft>
                  <a:buFont typeface="Arial" panose="020B0604020202020204" pitchFamily="34" charset="0"/>
                  <a:buChar char="•"/>
                  <a:defRPr/>
                </a:pPr>
                <a:r>
                  <a:rPr lang="en-US" sz="2000" b="1" dirty="0">
                    <a:solidFill>
                      <a:prstClr val="black"/>
                    </a:solidFill>
                  </a:rPr>
                  <a:t>Atmospheric </a:t>
                </a:r>
                <a:r>
                  <a:rPr lang="en-US" sz="2000" b="1" dirty="0">
                    <a:solidFill>
                      <a:prstClr val="black"/>
                    </a:solidFill>
                    <a:latin typeface="Symbol" panose="05050102010706020507" pitchFamily="18" charset="2"/>
                  </a:rPr>
                  <a:t>n</a:t>
                </a:r>
                <a:r>
                  <a:rPr lang="en-US" sz="2000" b="1" dirty="0">
                    <a:solidFill>
                      <a:prstClr val="black"/>
                    </a:solidFill>
                  </a:rPr>
                  <a:t> </a:t>
                </a:r>
                <a:r>
                  <a:rPr lang="en-US" sz="2000" dirty="0">
                    <a:solidFill>
                      <a:prstClr val="black"/>
                    </a:solidFill>
                  </a:rPr>
                  <a:t>is irreducible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HE cosmic neutrino  may originate from 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sources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or from CRs interacting during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propagation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US" sz="20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Single power-law (SPL) parameterization</a:t>
                </a:r>
              </a:p>
              <a:p>
                <a:pPr lvl="0">
                  <a:spcAft>
                    <a:spcPts val="600"/>
                  </a:spcAft>
                  <a:defRPr/>
                </a:pPr>
                <a14:m>
                  <m:oMathPara xmlns:m="http://schemas.openxmlformats.org/officeDocument/2006/math">
                    <m:oMathParaPr>
                      <m:jc m:val="centerGroup"/>
                    </m:oMathParaPr>
                    <m:oMath xmlns:m="http://schemas.openxmlformats.org/officeDocument/2006/math">
                      <m:sSub>
                        <m:sSubPr>
                          <m:ctrlPr>
                            <a:rPr lang="it-IT" sz="2000" b="1" i="1">
                              <a:solidFill>
                                <a:srgbClr val="FF0000"/>
                              </a:solidFill>
                              <a:latin typeface="Cambria Math" panose="02040503050406030204" pitchFamily="18" charset="0"/>
                            </a:rPr>
                          </m:ctrlPr>
                        </m:sSubPr>
                        <m:e>
                          <m:r>
                            <a:rPr lang="it-IT" sz="2000" b="1" i="1">
                              <a:solidFill>
                                <a:srgbClr val="FF0000"/>
                              </a:solidFill>
                              <a:latin typeface="Cambria Math" panose="02040503050406030204" pitchFamily="18" charset="0"/>
                            </a:rPr>
                            <m:t> </m:t>
                          </m:r>
                          <m:r>
                            <a:rPr lang="el-GR" sz="2000" b="1" i="1">
                              <a:solidFill>
                                <a:srgbClr val="FF0000"/>
                              </a:solidFill>
                              <a:latin typeface="Cambria Math" panose="02040503050406030204" pitchFamily="18" charset="0"/>
                              <a:ea typeface="Cambria Math" panose="02040503050406030204" pitchFamily="18" charset="0"/>
                            </a:rPr>
                            <m:t>𝜱</m:t>
                          </m:r>
                        </m:e>
                        <m:sub>
                          <m:r>
                            <a:rPr lang="it-IT" sz="2000" b="1" i="1">
                              <a:solidFill>
                                <a:srgbClr val="FF0000"/>
                              </a:solidFill>
                              <a:latin typeface="Cambria Math" panose="02040503050406030204" pitchFamily="18" charset="0"/>
                              <a:ea typeface="Cambria Math" panose="02040503050406030204" pitchFamily="18" charset="0"/>
                            </a:rPr>
                            <m:t>𝝂</m:t>
                          </m:r>
                        </m:sub>
                      </m:sSub>
                      <m:r>
                        <a:rPr lang="it-IT" sz="2000" b="1" i="1">
                          <a:solidFill>
                            <a:srgbClr val="FF0000"/>
                          </a:solidFill>
                          <a:latin typeface="Cambria Math" panose="02040503050406030204" pitchFamily="18" charset="0"/>
                        </a:rPr>
                        <m:t>=</m:t>
                      </m:r>
                      <m:sSub>
                        <m:sSubPr>
                          <m:ctrlPr>
                            <a:rPr lang="it-IT" sz="2000" b="1" i="1">
                              <a:solidFill>
                                <a:srgbClr val="FF0000"/>
                              </a:solidFill>
                              <a:latin typeface="Cambria Math" panose="02040503050406030204" pitchFamily="18" charset="0"/>
                            </a:rPr>
                          </m:ctrlPr>
                        </m:sSubPr>
                        <m:e>
                          <m:r>
                            <a:rPr lang="el-GR" sz="2000" b="1" i="1">
                              <a:solidFill>
                                <a:srgbClr val="FF0000"/>
                              </a:solidFill>
                              <a:latin typeface="Cambria Math" panose="02040503050406030204" pitchFamily="18" charset="0"/>
                              <a:ea typeface="Cambria Math" panose="02040503050406030204" pitchFamily="18" charset="0"/>
                            </a:rPr>
                            <m:t>𝜱</m:t>
                          </m:r>
                        </m:e>
                        <m:sub>
                          <m:r>
                            <a:rPr lang="it-IT" sz="2000" b="1" i="1">
                              <a:solidFill>
                                <a:srgbClr val="FF0000"/>
                              </a:solidFill>
                              <a:latin typeface="Cambria Math" panose="02040503050406030204" pitchFamily="18" charset="0"/>
                              <a:ea typeface="Cambria Math" panose="02040503050406030204" pitchFamily="18" charset="0"/>
                            </a:rPr>
                            <m:t>𝒂𝒔𝒕𝒓𝒐</m:t>
                          </m:r>
                        </m:sub>
                      </m:sSub>
                      <m:sSup>
                        <m:sSupPr>
                          <m:ctrlPr>
                            <a:rPr lang="it-IT" sz="2000" b="1" i="1">
                              <a:solidFill>
                                <a:srgbClr val="FF0000"/>
                              </a:solidFill>
                              <a:latin typeface="Cambria Math" panose="02040503050406030204" pitchFamily="18" charset="0"/>
                              <a:ea typeface="Cambria Math" panose="02040503050406030204" pitchFamily="18" charset="0"/>
                            </a:rPr>
                          </m:ctrlPr>
                        </m:sSupPr>
                        <m:e>
                          <m:d>
                            <m:dPr>
                              <m:ctrlPr>
                                <a:rPr lang="it-IT" sz="2000" b="1" i="1">
                                  <a:solidFill>
                                    <a:srgbClr val="FF0000"/>
                                  </a:solidFill>
                                  <a:latin typeface="Cambria Math" panose="02040503050406030204" pitchFamily="18" charset="0"/>
                                  <a:ea typeface="Cambria Math" panose="02040503050406030204" pitchFamily="18" charset="0"/>
                                </a:rPr>
                              </m:ctrlPr>
                            </m:dPr>
                            <m:e>
                              <m:f>
                                <m:fPr>
                                  <m:ctrlPr>
                                    <a:rPr lang="it-IT" sz="2000" b="1" i="1">
                                      <a:solidFill>
                                        <a:srgbClr val="FF0000"/>
                                      </a:solidFill>
                                      <a:latin typeface="Cambria Math" panose="02040503050406030204" pitchFamily="18" charset="0"/>
                                      <a:ea typeface="Cambria Math" panose="02040503050406030204" pitchFamily="18" charset="0"/>
                                    </a:rPr>
                                  </m:ctrlPr>
                                </m:fPr>
                                <m:num>
                                  <m:r>
                                    <a:rPr lang="it-IT" sz="2000" b="1" i="1">
                                      <a:solidFill>
                                        <a:srgbClr val="FF0000"/>
                                      </a:solidFill>
                                      <a:latin typeface="Cambria Math" panose="02040503050406030204" pitchFamily="18" charset="0"/>
                                      <a:ea typeface="Cambria Math" panose="02040503050406030204" pitchFamily="18" charset="0"/>
                                    </a:rPr>
                                    <m:t>𝑬</m:t>
                                  </m:r>
                                </m:num>
                                <m:den>
                                  <m:sSub>
                                    <m:sSubPr>
                                      <m:ctrlPr>
                                        <a:rPr lang="it-IT" sz="2000" b="1" i="1">
                                          <a:solidFill>
                                            <a:srgbClr val="FF0000"/>
                                          </a:solidFill>
                                          <a:latin typeface="Cambria Math" panose="02040503050406030204" pitchFamily="18" charset="0"/>
                                          <a:ea typeface="Cambria Math" panose="02040503050406030204" pitchFamily="18" charset="0"/>
                                        </a:rPr>
                                      </m:ctrlPr>
                                    </m:sSubPr>
                                    <m:e>
                                      <m:r>
                                        <a:rPr lang="it-IT" sz="2000" b="1" i="1">
                                          <a:solidFill>
                                            <a:srgbClr val="FF0000"/>
                                          </a:solidFill>
                                          <a:latin typeface="Cambria Math" panose="02040503050406030204" pitchFamily="18" charset="0"/>
                                          <a:ea typeface="Cambria Math" panose="02040503050406030204" pitchFamily="18" charset="0"/>
                                        </a:rPr>
                                        <m:t>𝑬</m:t>
                                      </m:r>
                                    </m:e>
                                    <m:sub>
                                      <m:r>
                                        <a:rPr lang="it-IT" sz="2000" b="1" i="1">
                                          <a:solidFill>
                                            <a:srgbClr val="FF0000"/>
                                          </a:solidFill>
                                          <a:latin typeface="Cambria Math" panose="02040503050406030204" pitchFamily="18" charset="0"/>
                                          <a:ea typeface="Cambria Math" panose="02040503050406030204" pitchFamily="18" charset="0"/>
                                        </a:rPr>
                                        <m:t>𝟎</m:t>
                                      </m:r>
                                    </m:sub>
                                  </m:sSub>
                                </m:den>
                              </m:f>
                            </m:e>
                          </m:d>
                        </m:e>
                        <m:sup>
                          <m:r>
                            <a:rPr lang="it-IT" sz="2000" b="1" i="1">
                              <a:solidFill>
                                <a:srgbClr val="FF0000"/>
                              </a:solidFill>
                              <a:latin typeface="Cambria Math" panose="02040503050406030204" pitchFamily="18" charset="0"/>
                              <a:ea typeface="Cambria Math" panose="02040503050406030204" pitchFamily="18" charset="0"/>
                            </a:rPr>
                            <m:t>−</m:t>
                          </m:r>
                          <m:r>
                            <a:rPr lang="it-IT" sz="2000" b="1" i="1">
                              <a:solidFill>
                                <a:srgbClr val="FF0000"/>
                              </a:solidFill>
                              <a:latin typeface="Cambria Math" panose="02040503050406030204" pitchFamily="18" charset="0"/>
                              <a:ea typeface="Cambria Math" panose="02040503050406030204" pitchFamily="18" charset="0"/>
                            </a:rPr>
                            <m:t>𝜸</m:t>
                          </m:r>
                        </m:sup>
                      </m:sSup>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Neutrino oscillations:</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equipartition between 3 flavors at Earth </a:t>
                </a:r>
                <a:r>
                  <a:rPr lang="en-US" sz="2000" dirty="0">
                    <a:solidFill>
                      <a:prstClr val="black"/>
                    </a:solidFill>
                    <a:latin typeface="Calibri" panose="020F0502020204030204"/>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a:t>
                </a:r>
                <a:r>
                  <a:rPr kumimoji="0" lang="en-US" sz="2000" b="0" i="0" u="none" strike="noStrike" kern="1200" cap="none" spc="0" normalizeH="0" baseline="0" noProof="0" dirty="0" err="1">
                    <a:ln>
                      <a:noFill/>
                    </a:ln>
                    <a:solidFill>
                      <a:prstClr val="black"/>
                    </a:solidFill>
                    <a:effectLst/>
                    <a:uLnTx/>
                    <a:uFillTx/>
                    <a:latin typeface="Symbol" panose="05050102010706020507" pitchFamily="18" charset="2"/>
                  </a:rPr>
                  <a:t>p</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0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nm</a:t>
                </a:r>
                <a:r>
                  <a:rPr lang="en-US" sz="2000" dirty="0">
                    <a:solidFill>
                      <a:prstClr val="black"/>
                    </a:solidFill>
                    <a:latin typeface="Symbol" panose="05050102010706020507" pitchFamily="18" charset="2"/>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CasellaDiTesto 16">
                <a:extLst>
                  <a:ext uri="{FF2B5EF4-FFF2-40B4-BE49-F238E27FC236}">
                    <a16:creationId xmlns:a16="http://schemas.microsoft.com/office/drawing/2014/main" id="{9079E12E-D904-A2D3-B057-ED60B6AF7386}"/>
                  </a:ext>
                </a:extLst>
              </p:cNvPr>
              <p:cNvSpPr txBox="1">
                <a:spLocks noRot="1" noChangeAspect="1" noMove="1" noResize="1" noEditPoints="1" noAdjustHandles="1" noChangeArrowheads="1" noChangeShapeType="1" noTextEdit="1"/>
              </p:cNvSpPr>
              <p:nvPr/>
            </p:nvSpPr>
            <p:spPr>
              <a:xfrm>
                <a:off x="7264156" y="1281109"/>
                <a:ext cx="4733769" cy="4050083"/>
              </a:xfrm>
              <a:prstGeom prst="rect">
                <a:avLst/>
              </a:prstGeom>
              <a:blipFill>
                <a:blip r:embed="rId5"/>
                <a:stretch>
                  <a:fillRect l="-1160" t="-1053"/>
                </a:stretch>
              </a:blipFill>
            </p:spPr>
            <p:txBody>
              <a:bodyPr/>
              <a:lstStyle/>
              <a:p>
                <a:r>
                  <a:rPr lang="en-US">
                    <a:noFill/>
                  </a:rPr>
                  <a:t> </a:t>
                </a:r>
              </a:p>
            </p:txBody>
          </p:sp>
        </mc:Fallback>
      </mc:AlternateContent>
      <p:grpSp>
        <p:nvGrpSpPr>
          <p:cNvPr id="18" name="Gruppo 17">
            <a:extLst>
              <a:ext uri="{FF2B5EF4-FFF2-40B4-BE49-F238E27FC236}">
                <a16:creationId xmlns:a16="http://schemas.microsoft.com/office/drawing/2014/main" id="{2B0BDF76-A7D2-89B2-E4B2-D2A49237C0A3}"/>
              </a:ext>
            </a:extLst>
          </p:cNvPr>
          <p:cNvGrpSpPr/>
          <p:nvPr/>
        </p:nvGrpSpPr>
        <p:grpSpPr>
          <a:xfrm rot="1944731">
            <a:off x="4134513" y="2639678"/>
            <a:ext cx="2161489" cy="2460096"/>
            <a:chOff x="3199680" y="2784268"/>
            <a:chExt cx="2161489" cy="2460096"/>
          </a:xfrm>
        </p:grpSpPr>
        <p:sp>
          <p:nvSpPr>
            <p:cNvPr id="20" name="CasellaDiTesto 19">
              <a:extLst>
                <a:ext uri="{FF2B5EF4-FFF2-40B4-BE49-F238E27FC236}">
                  <a16:creationId xmlns:a16="http://schemas.microsoft.com/office/drawing/2014/main" id="{C348C4D4-17AF-A859-B912-C2A0E4FB8FFF}"/>
                </a:ext>
              </a:extLst>
            </p:cNvPr>
            <p:cNvSpPr txBox="1"/>
            <p:nvPr/>
          </p:nvSpPr>
          <p:spPr>
            <a:xfrm rot="19655269">
              <a:off x="3199680" y="4464647"/>
              <a:ext cx="2161489" cy="523220"/>
            </a:xfrm>
            <a:prstGeom prst="rect">
              <a:avLst/>
            </a:prstGeom>
            <a:noFill/>
          </p:spPr>
          <p:txBody>
            <a:bodyPr wrap="none" rtlCol="0">
              <a:spAutoFit/>
            </a:bodyPr>
            <a:lstStyle/>
            <a:p>
              <a:r>
                <a:rPr lang="en-US" sz="2800" b="1" dirty="0">
                  <a:solidFill>
                    <a:srgbClr val="00B050"/>
                  </a:solidFill>
                  <a:latin typeface="Symbol" panose="05050102010706020507" pitchFamily="18" charset="2"/>
                </a:rPr>
                <a:t>n</a:t>
              </a:r>
              <a:r>
                <a:rPr lang="en-US" sz="2800" b="1" dirty="0">
                  <a:solidFill>
                    <a:srgbClr val="00B050"/>
                  </a:solidFill>
                </a:rPr>
                <a:t> dominated </a:t>
              </a:r>
            </a:p>
          </p:txBody>
        </p:sp>
        <p:cxnSp>
          <p:nvCxnSpPr>
            <p:cNvPr id="21" name="Connettore 2 20">
              <a:extLst>
                <a:ext uri="{FF2B5EF4-FFF2-40B4-BE49-F238E27FC236}">
                  <a16:creationId xmlns:a16="http://schemas.microsoft.com/office/drawing/2014/main" id="{7CCCB3AD-9DE8-1580-E3BE-8CECAA53B6A5}"/>
                </a:ext>
              </a:extLst>
            </p:cNvPr>
            <p:cNvCxnSpPr>
              <a:cxnSpLocks/>
            </p:cNvCxnSpPr>
            <p:nvPr/>
          </p:nvCxnSpPr>
          <p:spPr>
            <a:xfrm rot="19655269" flipH="1" flipV="1">
              <a:off x="3408730" y="2784268"/>
              <a:ext cx="1678241" cy="2460096"/>
            </a:xfrm>
            <a:prstGeom prst="straightConnector1">
              <a:avLst/>
            </a:prstGeom>
            <a:ln w="57150">
              <a:solidFill>
                <a:srgbClr val="339933"/>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27" name="Gruppo 26">
            <a:extLst>
              <a:ext uri="{FF2B5EF4-FFF2-40B4-BE49-F238E27FC236}">
                <a16:creationId xmlns:a16="http://schemas.microsoft.com/office/drawing/2014/main" id="{921A4E37-6A8B-F8CB-E5D5-DD309869DB9C}"/>
              </a:ext>
            </a:extLst>
          </p:cNvPr>
          <p:cNvGrpSpPr/>
          <p:nvPr/>
        </p:nvGrpSpPr>
        <p:grpSpPr>
          <a:xfrm>
            <a:off x="664066" y="4240544"/>
            <a:ext cx="4288664" cy="1635617"/>
            <a:chOff x="862890" y="4002598"/>
            <a:chExt cx="4288664" cy="1635617"/>
          </a:xfrm>
        </p:grpSpPr>
        <p:cxnSp>
          <p:nvCxnSpPr>
            <p:cNvPr id="28" name="Connettore 1 6">
              <a:extLst>
                <a:ext uri="{FF2B5EF4-FFF2-40B4-BE49-F238E27FC236}">
                  <a16:creationId xmlns:a16="http://schemas.microsoft.com/office/drawing/2014/main" id="{2D3AE973-7020-3F93-6433-5A1AA239EEBF}"/>
                </a:ext>
              </a:extLst>
            </p:cNvPr>
            <p:cNvCxnSpPr/>
            <p:nvPr/>
          </p:nvCxnSpPr>
          <p:spPr>
            <a:xfrm>
              <a:off x="862890" y="4002598"/>
              <a:ext cx="4288664" cy="163561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B03AAE1A-32CF-D4D9-99E3-6A0E60EBC9B8}"/>
                </a:ext>
              </a:extLst>
            </p:cNvPr>
            <p:cNvSpPr txBox="1"/>
            <p:nvPr/>
          </p:nvSpPr>
          <p:spPr>
            <a:xfrm rot="1156360">
              <a:off x="3651360" y="4709026"/>
              <a:ext cx="10903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Cosmic</a:t>
              </a:r>
            </a:p>
          </p:txBody>
        </p:sp>
      </p:grpSp>
      <p:pic>
        <p:nvPicPr>
          <p:cNvPr id="1026" name="Picture 2" descr="Diagram of Most-Common GRB Type">
            <a:extLst>
              <a:ext uri="{FF2B5EF4-FFF2-40B4-BE49-F238E27FC236}">
                <a16:creationId xmlns:a16="http://schemas.microsoft.com/office/drawing/2014/main" id="{23C8F068-FD79-6093-7A6F-F81C98734C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922981">
            <a:off x="7762362" y="5757102"/>
            <a:ext cx="2438400"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a:extLst>
              <a:ext uri="{FF2B5EF4-FFF2-40B4-BE49-F238E27FC236}">
                <a16:creationId xmlns:a16="http://schemas.microsoft.com/office/drawing/2014/main" id="{B47A0183-D50C-D194-E273-D24B29CFE0CD}"/>
              </a:ext>
            </a:extLst>
          </p:cNvPr>
          <p:cNvCxnSpPr>
            <a:cxnSpLocks/>
          </p:cNvCxnSpPr>
          <p:nvPr/>
        </p:nvCxnSpPr>
        <p:spPr>
          <a:xfrm flipH="1" flipV="1">
            <a:off x="4216616" y="2531305"/>
            <a:ext cx="4177505" cy="3373614"/>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Segnaposto piè di pagina 3">
            <a:extLst>
              <a:ext uri="{FF2B5EF4-FFF2-40B4-BE49-F238E27FC236}">
                <a16:creationId xmlns:a16="http://schemas.microsoft.com/office/drawing/2014/main" id="{1DE4FA21-0EE7-9685-BB03-42C501C4952B}"/>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276EF04F-A5D3-B4A4-1E15-C7050497700B}"/>
              </a:ext>
            </a:extLst>
          </p:cNvPr>
          <p:cNvSpPr>
            <a:spLocks noGrp="1"/>
          </p:cNvSpPr>
          <p:nvPr>
            <p:ph type="sldNum" sz="quarter" idx="12"/>
          </p:nvPr>
        </p:nvSpPr>
        <p:spPr/>
        <p:txBody>
          <a:bodyPr/>
          <a:lstStyle/>
          <a:p>
            <a:fld id="{EF856C54-971D-4A64-8725-72F12A462872}" type="slidenum">
              <a:rPr lang="it-IT" smtClean="0"/>
              <a:t>28</a:t>
            </a:fld>
            <a:endParaRPr lang="it-IT"/>
          </a:p>
        </p:txBody>
      </p:sp>
    </p:spTree>
    <p:extLst>
      <p:ext uri="{BB962C8B-B14F-4D97-AF65-F5344CB8AC3E}">
        <p14:creationId xmlns:p14="http://schemas.microsoft.com/office/powerpoint/2010/main" val="54667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AD2F1F-E846-656E-CCAF-F56BAA4357D6}"/>
              </a:ext>
            </a:extLst>
          </p:cNvPr>
          <p:cNvSpPr>
            <a:spLocks noGrp="1"/>
          </p:cNvSpPr>
          <p:nvPr>
            <p:ph type="title"/>
          </p:nvPr>
        </p:nvSpPr>
        <p:spPr/>
        <p:txBody>
          <a:bodyPr>
            <a:normAutofit/>
          </a:bodyPr>
          <a:lstStyle/>
          <a:p>
            <a:r>
              <a:rPr lang="en-US" sz="3600" dirty="0"/>
              <a:t>Diffuse cosmic neutrino fluxes: IceCube results</a:t>
            </a:r>
          </a:p>
        </p:txBody>
      </p:sp>
      <p:pic>
        <p:nvPicPr>
          <p:cNvPr id="5" name="Immagine 4">
            <a:extLst>
              <a:ext uri="{FF2B5EF4-FFF2-40B4-BE49-F238E27FC236}">
                <a16:creationId xmlns:a16="http://schemas.microsoft.com/office/drawing/2014/main" id="{122FEB6F-8912-53B9-8511-3D2413E388F8}"/>
              </a:ext>
            </a:extLst>
          </p:cNvPr>
          <p:cNvPicPr>
            <a:picLocks noChangeAspect="1"/>
          </p:cNvPicPr>
          <p:nvPr/>
        </p:nvPicPr>
        <p:blipFill>
          <a:blip r:embed="rId2"/>
          <a:stretch>
            <a:fillRect/>
          </a:stretch>
        </p:blipFill>
        <p:spPr>
          <a:xfrm>
            <a:off x="541571" y="1286838"/>
            <a:ext cx="4798503" cy="4462943"/>
          </a:xfrm>
          <a:prstGeom prst="rect">
            <a:avLst/>
          </a:prstGeom>
        </p:spPr>
      </p:pic>
      <p:sp>
        <p:nvSpPr>
          <p:cNvPr id="7" name="CasellaDiTesto 6">
            <a:extLst>
              <a:ext uri="{FF2B5EF4-FFF2-40B4-BE49-F238E27FC236}">
                <a16:creationId xmlns:a16="http://schemas.microsoft.com/office/drawing/2014/main" id="{7FC1101F-EFA7-D356-2C97-1E9A8D7FBCF9}"/>
              </a:ext>
            </a:extLst>
          </p:cNvPr>
          <p:cNvSpPr txBox="1"/>
          <p:nvPr/>
        </p:nvSpPr>
        <p:spPr>
          <a:xfrm>
            <a:off x="838200" y="5924034"/>
            <a:ext cx="4021476" cy="369332"/>
          </a:xfrm>
          <a:prstGeom prst="rect">
            <a:avLst/>
          </a:prstGeom>
          <a:noFill/>
        </p:spPr>
        <p:txBody>
          <a:bodyPr wrap="square">
            <a:spAutoFit/>
          </a:bodyPr>
          <a:lstStyle/>
          <a:p>
            <a:r>
              <a:rPr lang="en-US" sz="1800" b="0" i="0" u="none" strike="noStrike" baseline="0" dirty="0">
                <a:solidFill>
                  <a:srgbClr val="231F20"/>
                </a:solidFill>
                <a:latin typeface="AdvOT483a8203"/>
              </a:rPr>
              <a:t>PHYSICAL REVIEW D </a:t>
            </a:r>
            <a:r>
              <a:rPr lang="en-US" sz="1800" b="0" i="0" u="none" strike="noStrike" baseline="0" dirty="0">
                <a:solidFill>
                  <a:srgbClr val="231F20"/>
                </a:solidFill>
                <a:latin typeface="AdvOT19ee2aa8.B"/>
              </a:rPr>
              <a:t>110, </a:t>
            </a:r>
            <a:r>
              <a:rPr lang="en-US" sz="1800" b="0" i="0" u="none" strike="noStrike" baseline="0" dirty="0">
                <a:solidFill>
                  <a:srgbClr val="231F20"/>
                </a:solidFill>
                <a:latin typeface="AdvOT483a8203"/>
              </a:rPr>
              <a:t>022001 (2024)</a:t>
            </a:r>
            <a:endParaRPr lang="en-US" dirty="0"/>
          </a:p>
        </p:txBody>
      </p:sp>
      <p:pic>
        <p:nvPicPr>
          <p:cNvPr id="9" name="Immagine 8">
            <a:extLst>
              <a:ext uri="{FF2B5EF4-FFF2-40B4-BE49-F238E27FC236}">
                <a16:creationId xmlns:a16="http://schemas.microsoft.com/office/drawing/2014/main" id="{9BC73475-A1D7-310F-7240-24A12679D536}"/>
              </a:ext>
            </a:extLst>
          </p:cNvPr>
          <p:cNvPicPr>
            <a:picLocks noChangeAspect="1"/>
          </p:cNvPicPr>
          <p:nvPr/>
        </p:nvPicPr>
        <p:blipFill>
          <a:blip r:embed="rId3"/>
          <a:stretch>
            <a:fillRect/>
          </a:stretch>
        </p:blipFill>
        <p:spPr>
          <a:xfrm>
            <a:off x="5740739" y="1230428"/>
            <a:ext cx="5313216" cy="4397144"/>
          </a:xfrm>
          <a:prstGeom prst="rect">
            <a:avLst/>
          </a:prstGeom>
        </p:spPr>
      </p:pic>
      <p:sp>
        <p:nvSpPr>
          <p:cNvPr id="11" name="CasellaDiTesto 10">
            <a:extLst>
              <a:ext uri="{FF2B5EF4-FFF2-40B4-BE49-F238E27FC236}">
                <a16:creationId xmlns:a16="http://schemas.microsoft.com/office/drawing/2014/main" id="{456F09B7-FC93-39E0-8D15-69570FCA3278}"/>
              </a:ext>
            </a:extLst>
          </p:cNvPr>
          <p:cNvSpPr txBox="1"/>
          <p:nvPr/>
        </p:nvSpPr>
        <p:spPr>
          <a:xfrm>
            <a:off x="6592998" y="5924034"/>
            <a:ext cx="2458092" cy="369332"/>
          </a:xfrm>
          <a:prstGeom prst="rect">
            <a:avLst/>
          </a:prstGeom>
          <a:noFill/>
        </p:spPr>
        <p:txBody>
          <a:bodyPr wrap="square">
            <a:spAutoFit/>
          </a:bodyPr>
          <a:lstStyle/>
          <a:p>
            <a:r>
              <a:rPr lang="en-US" sz="1800" b="0" i="0" u="none" strike="noStrike" baseline="0" dirty="0">
                <a:solidFill>
                  <a:srgbClr val="808080"/>
                </a:solidFill>
                <a:latin typeface="Times New Roman" panose="02020603050405020304" pitchFamily="18" charset="0"/>
              </a:rPr>
              <a:t>arXiv:2507.22233v2</a:t>
            </a:r>
            <a:endParaRPr lang="en-US" dirty="0"/>
          </a:p>
        </p:txBody>
      </p:sp>
      <p:pic>
        <p:nvPicPr>
          <p:cNvPr id="10" name="Immagine 9">
            <a:extLst>
              <a:ext uri="{FF2B5EF4-FFF2-40B4-BE49-F238E27FC236}">
                <a16:creationId xmlns:a16="http://schemas.microsoft.com/office/drawing/2014/main" id="{8BD733EA-D2FC-F70E-7AE9-9AD4758E5036}"/>
              </a:ext>
            </a:extLst>
          </p:cNvPr>
          <p:cNvPicPr>
            <a:picLocks/>
          </p:cNvPicPr>
          <p:nvPr/>
        </p:nvPicPr>
        <p:blipFill>
          <a:blip r:embed="rId4"/>
          <a:stretch>
            <a:fillRect/>
          </a:stretch>
        </p:blipFill>
        <p:spPr>
          <a:xfrm>
            <a:off x="2051766" y="1333035"/>
            <a:ext cx="2232000" cy="2121952"/>
          </a:xfrm>
          <a:prstGeom prst="rect">
            <a:avLst/>
          </a:prstGeom>
        </p:spPr>
      </p:pic>
      <p:sp>
        <p:nvSpPr>
          <p:cNvPr id="18" name="CasellaDiTesto 17">
            <a:extLst>
              <a:ext uri="{FF2B5EF4-FFF2-40B4-BE49-F238E27FC236}">
                <a16:creationId xmlns:a16="http://schemas.microsoft.com/office/drawing/2014/main" id="{97934B09-CF5C-4F1F-32E2-08EDEBBB0B9F}"/>
              </a:ext>
            </a:extLst>
          </p:cNvPr>
          <p:cNvSpPr txBox="1"/>
          <p:nvPr/>
        </p:nvSpPr>
        <p:spPr>
          <a:xfrm>
            <a:off x="1138045" y="1015762"/>
            <a:ext cx="2739119" cy="369332"/>
          </a:xfrm>
          <a:prstGeom prst="rect">
            <a:avLst/>
          </a:prstGeom>
          <a:noFill/>
        </p:spPr>
        <p:txBody>
          <a:bodyPr wrap="square">
            <a:spAutoFit/>
          </a:bodyPr>
          <a:lstStyle/>
          <a:p>
            <a:r>
              <a:rPr lang="en-US" sz="1800" b="0" i="0" u="none" strike="noStrike" baseline="0" dirty="0" err="1">
                <a:solidFill>
                  <a:schemeClr val="bg2">
                    <a:lumMod val="25000"/>
                  </a:schemeClr>
                </a:solidFill>
                <a:latin typeface="Courier"/>
              </a:rPr>
              <a:t>PoS</a:t>
            </a:r>
            <a:r>
              <a:rPr lang="en-US" sz="1800" b="0" i="0" u="none" strike="noStrike" baseline="0" dirty="0">
                <a:solidFill>
                  <a:schemeClr val="bg2">
                    <a:lumMod val="25000"/>
                  </a:schemeClr>
                </a:solidFill>
                <a:latin typeface="Courier"/>
              </a:rPr>
              <a:t>(ICRC2025)1199</a:t>
            </a:r>
            <a:endParaRPr lang="en-US" dirty="0">
              <a:solidFill>
                <a:schemeClr val="bg2">
                  <a:lumMod val="25000"/>
                </a:schemeClr>
              </a:solidFill>
            </a:endParaRPr>
          </a:p>
        </p:txBody>
      </p:sp>
      <p:cxnSp>
        <p:nvCxnSpPr>
          <p:cNvPr id="20" name="Connettore diritto 19">
            <a:extLst>
              <a:ext uri="{FF2B5EF4-FFF2-40B4-BE49-F238E27FC236}">
                <a16:creationId xmlns:a16="http://schemas.microsoft.com/office/drawing/2014/main" id="{BDCF5777-8E2A-C603-83FE-2509DD2BF163}"/>
              </a:ext>
            </a:extLst>
          </p:cNvPr>
          <p:cNvCxnSpPr>
            <a:cxnSpLocks/>
          </p:cNvCxnSpPr>
          <p:nvPr/>
        </p:nvCxnSpPr>
        <p:spPr>
          <a:xfrm>
            <a:off x="1956619" y="904568"/>
            <a:ext cx="2015613" cy="2703871"/>
          </a:xfrm>
          <a:prstGeom prst="line">
            <a:avLst/>
          </a:prstGeom>
          <a:ln w="381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CB82AE35-3272-D2BC-4D62-5E9A92B4F0E4}"/>
              </a:ext>
            </a:extLst>
          </p:cNvPr>
          <p:cNvSpPr txBox="1"/>
          <p:nvPr/>
        </p:nvSpPr>
        <p:spPr>
          <a:xfrm>
            <a:off x="1622320" y="3990709"/>
            <a:ext cx="1226618" cy="523220"/>
          </a:xfrm>
          <a:prstGeom prst="rect">
            <a:avLst/>
          </a:prstGeom>
          <a:noFill/>
        </p:spPr>
        <p:txBody>
          <a:bodyPr wrap="none" rtlCol="0">
            <a:spAutoFit/>
          </a:bodyPr>
          <a:lstStyle/>
          <a:p>
            <a:r>
              <a:rPr lang="en-US" sz="2800" dirty="0"/>
              <a:t>Cosmic</a:t>
            </a:r>
          </a:p>
        </p:txBody>
      </p:sp>
      <p:sp>
        <p:nvSpPr>
          <p:cNvPr id="25" name="CasellaDiTesto 24">
            <a:extLst>
              <a:ext uri="{FF2B5EF4-FFF2-40B4-BE49-F238E27FC236}">
                <a16:creationId xmlns:a16="http://schemas.microsoft.com/office/drawing/2014/main" id="{DEBE0517-BC07-2FD6-11AC-A4B41FE3E53C}"/>
              </a:ext>
            </a:extLst>
          </p:cNvPr>
          <p:cNvSpPr txBox="1"/>
          <p:nvPr/>
        </p:nvSpPr>
        <p:spPr>
          <a:xfrm>
            <a:off x="3564188" y="802656"/>
            <a:ext cx="1395831" cy="646331"/>
          </a:xfrm>
          <a:prstGeom prst="rect">
            <a:avLst/>
          </a:prstGeom>
          <a:noFill/>
        </p:spPr>
        <p:txBody>
          <a:bodyPr wrap="none" rtlCol="0">
            <a:spAutoFit/>
          </a:bodyPr>
          <a:lstStyle/>
          <a:p>
            <a:r>
              <a:rPr lang="en-US" b="1" dirty="0">
                <a:solidFill>
                  <a:srgbClr val="00B050"/>
                </a:solidFill>
              </a:rPr>
              <a:t>Atmospheric</a:t>
            </a:r>
          </a:p>
          <a:p>
            <a:r>
              <a:rPr lang="en-US" b="1" dirty="0">
                <a:solidFill>
                  <a:srgbClr val="00B050"/>
                </a:solidFill>
              </a:rPr>
              <a:t>+ cosmic</a:t>
            </a:r>
          </a:p>
        </p:txBody>
      </p:sp>
      <p:sp>
        <p:nvSpPr>
          <p:cNvPr id="26" name="Callout: linea 25">
            <a:extLst>
              <a:ext uri="{FF2B5EF4-FFF2-40B4-BE49-F238E27FC236}">
                <a16:creationId xmlns:a16="http://schemas.microsoft.com/office/drawing/2014/main" id="{34E77CFF-CAE8-4CD3-6E99-84C5FC0B9349}"/>
              </a:ext>
            </a:extLst>
          </p:cNvPr>
          <p:cNvSpPr/>
          <p:nvPr/>
        </p:nvSpPr>
        <p:spPr>
          <a:xfrm>
            <a:off x="1778429" y="2190442"/>
            <a:ext cx="561648" cy="523220"/>
          </a:xfrm>
          <a:prstGeom prst="borderCallout1">
            <a:avLst>
              <a:gd name="adj1" fmla="val 44428"/>
              <a:gd name="adj2" fmla="val 95968"/>
              <a:gd name="adj3" fmla="val 10978"/>
              <a:gd name="adj4" fmla="val 978719"/>
            </a:avLst>
          </a:prstGeom>
          <a:noFill/>
          <a:ln w="28575">
            <a:solidFill>
              <a:schemeClr val="tx1"/>
            </a:solidFill>
            <a:headEnd type="none" w="med" len="med"/>
            <a:tailEnd type="triangle" w="med" len="med"/>
          </a:ln>
        </p:spPr>
        <p:txBody>
          <a:bodyPr rtlCol="0" anchor="ctr"/>
          <a:lstStyle/>
          <a:p>
            <a:pPr algn="ctr"/>
            <a:endParaRPr lang="en-US"/>
          </a:p>
        </p:txBody>
      </p:sp>
      <p:sp>
        <p:nvSpPr>
          <p:cNvPr id="3" name="Segnaposto piè di pagina 2">
            <a:extLst>
              <a:ext uri="{FF2B5EF4-FFF2-40B4-BE49-F238E27FC236}">
                <a16:creationId xmlns:a16="http://schemas.microsoft.com/office/drawing/2014/main" id="{90B4A3F0-4CAA-AEDC-9BC0-962FFC872EDE}"/>
              </a:ext>
            </a:extLst>
          </p:cNvPr>
          <p:cNvSpPr>
            <a:spLocks noGrp="1"/>
          </p:cNvSpPr>
          <p:nvPr>
            <p:ph type="ftr" sz="quarter" idx="11"/>
          </p:nvPr>
        </p:nvSpPr>
        <p:spPr/>
        <p:txBody>
          <a:bodyPr/>
          <a:lstStyle/>
          <a:p>
            <a:r>
              <a:rPr lang="en-US" dirty="0"/>
              <a:t>M. Spurio: Multimessenger astrophysics - </a:t>
            </a:r>
            <a:r>
              <a:rPr lang="en-US" dirty="0" err="1"/>
              <a:t>TeVPA</a:t>
            </a:r>
            <a:r>
              <a:rPr lang="en-US" dirty="0"/>
              <a:t> 25</a:t>
            </a:r>
            <a:endParaRPr lang="it-IT" dirty="0"/>
          </a:p>
        </p:txBody>
      </p:sp>
      <p:sp>
        <p:nvSpPr>
          <p:cNvPr id="4" name="Segnaposto numero diapositiva 3">
            <a:extLst>
              <a:ext uri="{FF2B5EF4-FFF2-40B4-BE49-F238E27FC236}">
                <a16:creationId xmlns:a16="http://schemas.microsoft.com/office/drawing/2014/main" id="{01E741CC-6123-55CD-36D5-937E1911D684}"/>
              </a:ext>
            </a:extLst>
          </p:cNvPr>
          <p:cNvSpPr>
            <a:spLocks noGrp="1"/>
          </p:cNvSpPr>
          <p:nvPr>
            <p:ph type="sldNum" sz="quarter" idx="12"/>
          </p:nvPr>
        </p:nvSpPr>
        <p:spPr/>
        <p:txBody>
          <a:bodyPr/>
          <a:lstStyle/>
          <a:p>
            <a:fld id="{EF856C54-971D-4A64-8725-72F12A462872}" type="slidenum">
              <a:rPr lang="it-IT" smtClean="0"/>
              <a:t>29</a:t>
            </a:fld>
            <a:endParaRPr lang="it-IT"/>
          </a:p>
        </p:txBody>
      </p:sp>
    </p:spTree>
    <p:extLst>
      <p:ext uri="{BB962C8B-B14F-4D97-AF65-F5344CB8AC3E}">
        <p14:creationId xmlns:p14="http://schemas.microsoft.com/office/powerpoint/2010/main" val="382198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838199" y="1"/>
            <a:ext cx="11135003" cy="771638"/>
          </a:xfrm>
        </p:spPr>
        <p:txBody>
          <a:bodyPr>
            <a:normAutofit/>
          </a:bodyPr>
          <a:lstStyle/>
          <a:p>
            <a:r>
              <a:rPr lang="en-US" sz="3600" dirty="0">
                <a:solidFill>
                  <a:srgbClr val="A50021"/>
                </a:solidFill>
              </a:rPr>
              <a:t>Multimessenger: different role of electrons/protons</a:t>
            </a:r>
          </a:p>
        </p:txBody>
      </p:sp>
      <p:sp>
        <p:nvSpPr>
          <p:cNvPr id="30" name="Espace réservé du numéro de diapositive 8"/>
          <p:cNvSpPr txBox="1">
            <a:spLocks/>
          </p:cNvSpPr>
          <p:nvPr/>
        </p:nvSpPr>
        <p:spPr>
          <a:xfrm>
            <a:off x="10200456" y="-49932"/>
            <a:ext cx="467544" cy="331788"/>
          </a:xfrm>
          <a:prstGeom prst="rect">
            <a:avLst/>
          </a:prstGeom>
        </p:spPr>
        <p:txBody>
          <a:bodyPr/>
          <a:lstStyle>
            <a:defPPr>
              <a:defRPr lang="en-GB"/>
            </a:defPPr>
            <a:lvl1pPr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1pPr>
            <a:lvl2pPr marL="4572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2pPr>
            <a:lvl3pPr marL="9144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3pPr>
            <a:lvl4pPr marL="13716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4pPr>
            <a:lvl5pPr marL="18288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1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1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1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100" kern="1200">
                <a:solidFill>
                  <a:schemeClr val="tx1"/>
                </a:solidFill>
                <a:latin typeface="Arial" charset="0"/>
                <a:ea typeface="ＭＳ Ｐゴシック" charset="0"/>
                <a:cs typeface="ＭＳ Ｐゴシック" charset="0"/>
              </a:defRPr>
            </a:lvl9pPr>
          </a:lstStyle>
          <a:p>
            <a:pPr algn="r">
              <a:defRPr/>
            </a:pPr>
            <a:fld id="{E1F6008F-5151-954C-A8CA-F1FAB3EFDAA4}" type="slidenum">
              <a:rPr lang="en-US" sz="1100">
                <a:solidFill>
                  <a:schemeClr val="bg1"/>
                </a:solidFill>
              </a:rPr>
              <a:pPr algn="r">
                <a:defRPr/>
              </a:pPr>
              <a:t>3</a:t>
            </a:fld>
            <a:endParaRPr lang="en-US" sz="1100" dirty="0">
              <a:solidFill>
                <a:schemeClr val="bg1"/>
              </a:solidFill>
            </a:endParaRPr>
          </a:p>
        </p:txBody>
      </p:sp>
      <p:grpSp>
        <p:nvGrpSpPr>
          <p:cNvPr id="23" name="Gruppo 22">
            <a:extLst>
              <a:ext uri="{FF2B5EF4-FFF2-40B4-BE49-F238E27FC236}">
                <a16:creationId xmlns:a16="http://schemas.microsoft.com/office/drawing/2014/main" id="{0BC5F9D0-A276-0B9A-B7D5-D7DCF5313E7E}"/>
              </a:ext>
            </a:extLst>
          </p:cNvPr>
          <p:cNvGrpSpPr/>
          <p:nvPr/>
        </p:nvGrpSpPr>
        <p:grpSpPr>
          <a:xfrm>
            <a:off x="9362797" y="1029850"/>
            <a:ext cx="2610406" cy="4596052"/>
            <a:chOff x="5921267" y="1256202"/>
            <a:chExt cx="2775385" cy="5075187"/>
          </a:xfrm>
        </p:grpSpPr>
        <p:pic>
          <p:nvPicPr>
            <p:cNvPr id="21" name="Immagine 20">
              <a:extLst>
                <a:ext uri="{FF2B5EF4-FFF2-40B4-BE49-F238E27FC236}">
                  <a16:creationId xmlns:a16="http://schemas.microsoft.com/office/drawing/2014/main" id="{B2E9D1CA-70D8-A99B-BB8E-3984072D288D}"/>
                </a:ext>
              </a:extLst>
            </p:cNvPr>
            <p:cNvPicPr>
              <a:picLocks noChangeAspect="1"/>
            </p:cNvPicPr>
            <p:nvPr/>
          </p:nvPicPr>
          <p:blipFill>
            <a:blip r:embed="rId3"/>
            <a:stretch>
              <a:fillRect/>
            </a:stretch>
          </p:blipFill>
          <p:spPr>
            <a:xfrm>
              <a:off x="5921267" y="1256202"/>
              <a:ext cx="2775385" cy="5075187"/>
            </a:xfrm>
            <a:prstGeom prst="rect">
              <a:avLst/>
            </a:prstGeom>
          </p:spPr>
        </p:pic>
        <p:sp>
          <p:nvSpPr>
            <p:cNvPr id="22" name="CasellaDiTesto 21">
              <a:extLst>
                <a:ext uri="{FF2B5EF4-FFF2-40B4-BE49-F238E27FC236}">
                  <a16:creationId xmlns:a16="http://schemas.microsoft.com/office/drawing/2014/main" id="{C447A4A9-4999-4B7A-7A2C-B7A4A254FF8B}"/>
                </a:ext>
              </a:extLst>
            </p:cNvPr>
            <p:cNvSpPr txBox="1"/>
            <p:nvPr/>
          </p:nvSpPr>
          <p:spPr>
            <a:xfrm>
              <a:off x="7545055" y="5785216"/>
              <a:ext cx="1151597" cy="369332"/>
            </a:xfrm>
            <a:prstGeom prst="rect">
              <a:avLst/>
            </a:prstGeom>
            <a:noFill/>
          </p:spPr>
          <p:txBody>
            <a:bodyPr wrap="none" rtlCol="0">
              <a:spAutoFit/>
            </a:bodyPr>
            <a:lstStyle/>
            <a:p>
              <a:r>
                <a:rPr lang="it-IT" dirty="0"/>
                <a:t>(F. Halzen)</a:t>
              </a:r>
            </a:p>
          </p:txBody>
        </p:sp>
      </p:grpSp>
      <p:sp>
        <p:nvSpPr>
          <p:cNvPr id="25" name="Rettangolo 24">
            <a:extLst>
              <a:ext uri="{FF2B5EF4-FFF2-40B4-BE49-F238E27FC236}">
                <a16:creationId xmlns:a16="http://schemas.microsoft.com/office/drawing/2014/main" id="{FF17A161-97EC-ED17-0C40-5D389B1278D7}"/>
              </a:ext>
            </a:extLst>
          </p:cNvPr>
          <p:cNvSpPr/>
          <p:nvPr/>
        </p:nvSpPr>
        <p:spPr>
          <a:xfrm>
            <a:off x="7177268" y="740178"/>
            <a:ext cx="2475421" cy="923330"/>
          </a:xfrm>
          <a:prstGeom prst="rect">
            <a:avLst/>
          </a:prstGeom>
          <a:noFill/>
        </p:spPr>
        <p:txBody>
          <a:bodyPr wrap="none" lIns="91440" tIns="45720" rIns="91440" bIns="45720">
            <a:spAutoFit/>
          </a:bodyPr>
          <a:lstStyle/>
          <a:p>
            <a:pPr algn="ctr"/>
            <a:r>
              <a:rPr lang="it-IT" sz="5400" dirty="0" err="1">
                <a:ln w="0"/>
                <a:solidFill>
                  <a:srgbClr val="FF0000"/>
                </a:solidFill>
                <a:effectLst>
                  <a:outerShdw blurRad="50800" dist="38100" algn="l" rotWithShape="0">
                    <a:prstClr val="black">
                      <a:alpha val="40000"/>
                    </a:prstClr>
                  </a:outerShdw>
                  <a:reflection blurRad="6350" stA="53000" endA="300" endPos="35500" dir="5400000" sy="-90000" algn="bl" rotWithShape="0"/>
                </a:effectLst>
              </a:rPr>
              <a:t>hadrons</a:t>
            </a:r>
            <a:endParaRPr lang="it-IT" sz="5400" b="0" cap="none" spc="0" dirty="0">
              <a:ln w="0"/>
              <a:solidFill>
                <a:srgbClr val="FF0000"/>
              </a:solidFill>
              <a:effectLst>
                <a:outerShdw blurRad="50800" dist="38100" algn="l" rotWithShape="0">
                  <a:prstClr val="black">
                    <a:alpha val="40000"/>
                  </a:prstClr>
                </a:outerShdw>
                <a:reflection blurRad="6350" stA="53000" endA="300" endPos="35500" dir="5400000" sy="-90000" algn="bl" rotWithShape="0"/>
              </a:effectLst>
            </a:endParaRPr>
          </a:p>
        </p:txBody>
      </p:sp>
      <p:grpSp>
        <p:nvGrpSpPr>
          <p:cNvPr id="32" name="Gruppo 31">
            <a:extLst>
              <a:ext uri="{FF2B5EF4-FFF2-40B4-BE49-F238E27FC236}">
                <a16:creationId xmlns:a16="http://schemas.microsoft.com/office/drawing/2014/main" id="{F882F008-FC0D-C94E-E4A6-C57A1E3998E0}"/>
              </a:ext>
            </a:extLst>
          </p:cNvPr>
          <p:cNvGrpSpPr/>
          <p:nvPr/>
        </p:nvGrpSpPr>
        <p:grpSpPr>
          <a:xfrm>
            <a:off x="178024" y="805755"/>
            <a:ext cx="4994753" cy="3992616"/>
            <a:chOff x="279559" y="871665"/>
            <a:chExt cx="4994753" cy="3992616"/>
          </a:xfrm>
        </p:grpSpPr>
        <p:sp>
          <p:nvSpPr>
            <p:cNvPr id="24" name="Rettangolo 23">
              <a:extLst>
                <a:ext uri="{FF2B5EF4-FFF2-40B4-BE49-F238E27FC236}">
                  <a16:creationId xmlns:a16="http://schemas.microsoft.com/office/drawing/2014/main" id="{8F0A4163-0A14-BBB1-7CE5-1979FA4A99B2}"/>
                </a:ext>
              </a:extLst>
            </p:cNvPr>
            <p:cNvSpPr/>
            <p:nvPr/>
          </p:nvSpPr>
          <p:spPr>
            <a:xfrm>
              <a:off x="1382129" y="871665"/>
              <a:ext cx="2789611" cy="923330"/>
            </a:xfrm>
            <a:prstGeom prst="rect">
              <a:avLst/>
            </a:prstGeom>
            <a:noFill/>
          </p:spPr>
          <p:txBody>
            <a:bodyPr wrap="none" lIns="91440" tIns="45720" rIns="91440" bIns="45720">
              <a:spAutoFit/>
            </a:bodyPr>
            <a:lstStyle/>
            <a:p>
              <a:pPr algn="ctr"/>
              <a:r>
                <a:rPr lang="it-IT"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electrons</a:t>
              </a:r>
              <a:endParaRPr lang="it-IT"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9" name="Immagine 28">
              <a:extLst>
                <a:ext uri="{FF2B5EF4-FFF2-40B4-BE49-F238E27FC236}">
                  <a16:creationId xmlns:a16="http://schemas.microsoft.com/office/drawing/2014/main" id="{5E705523-7976-F582-43B4-A288FD07E5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559" y="1791472"/>
              <a:ext cx="4994753" cy="3072809"/>
            </a:xfrm>
            <a:prstGeom prst="rect">
              <a:avLst/>
            </a:prstGeom>
          </p:spPr>
        </p:pic>
      </p:grpSp>
      <p:pic>
        <p:nvPicPr>
          <p:cNvPr id="31" name="Picture 2" descr="https://upload.wikimedia.org/wikipedia/commons/thumb/4/48/GW_propagating_surface_bin.gif/800px-GW_propagating_surface_bin.gif">
            <a:extLst>
              <a:ext uri="{FF2B5EF4-FFF2-40B4-BE49-F238E27FC236}">
                <a16:creationId xmlns:a16="http://schemas.microsoft.com/office/drawing/2014/main" id="{94616667-06D6-181E-4EEB-D74882DE45A6}"/>
              </a:ext>
            </a:extLst>
          </p:cNvPr>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434856"/>
            <a:ext cx="2940167" cy="1988288"/>
          </a:xfrm>
          <a:prstGeom prst="rect">
            <a:avLst/>
          </a:prstGeom>
          <a:noFill/>
          <a:extLst>
            <a:ext uri="{909E8E84-426E-40DD-AFC4-6F175D3DCCD1}">
              <a14:hiddenFill xmlns:a14="http://schemas.microsoft.com/office/drawing/2010/main">
                <a:solidFill>
                  <a:srgbClr val="FFFFFF"/>
                </a:solidFill>
              </a14:hiddenFill>
            </a:ext>
          </a:extLst>
        </p:spPr>
      </p:pic>
      <p:pic>
        <p:nvPicPr>
          <p:cNvPr id="34" name="Immagine 33">
            <a:extLst>
              <a:ext uri="{FF2B5EF4-FFF2-40B4-BE49-F238E27FC236}">
                <a16:creationId xmlns:a16="http://schemas.microsoft.com/office/drawing/2014/main" id="{3A12FEEC-7753-51D8-C691-D47545F487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2" t="1" r="7660" b="31991"/>
          <a:stretch/>
        </p:blipFill>
        <p:spPr>
          <a:xfrm>
            <a:off x="1050852" y="4909688"/>
            <a:ext cx="3489251" cy="1355624"/>
          </a:xfrm>
          <a:prstGeom prst="rect">
            <a:avLst/>
          </a:prstGeom>
        </p:spPr>
      </p:pic>
      <p:sp>
        <p:nvSpPr>
          <p:cNvPr id="37" name="Rettangolo 36">
            <a:extLst>
              <a:ext uri="{FF2B5EF4-FFF2-40B4-BE49-F238E27FC236}">
                <a16:creationId xmlns:a16="http://schemas.microsoft.com/office/drawing/2014/main" id="{17F24786-99D1-160D-4FF9-9069410E9135}"/>
              </a:ext>
            </a:extLst>
          </p:cNvPr>
          <p:cNvSpPr/>
          <p:nvPr/>
        </p:nvSpPr>
        <p:spPr>
          <a:xfrm>
            <a:off x="5851263" y="3776813"/>
            <a:ext cx="1393859" cy="646331"/>
          </a:xfrm>
          <a:prstGeom prst="rect">
            <a:avLst/>
          </a:prstGeom>
          <a:noFill/>
        </p:spPr>
        <p:txBody>
          <a:bodyPr wrap="square" lIns="91440" tIns="45720" rIns="91440" bIns="45720">
            <a:spAutoFit/>
          </a:bodyPr>
          <a:lstStyle/>
          <a:p>
            <a:pPr algn="ctr"/>
            <a:r>
              <a:rPr lang="it-IT" sz="3600" b="0" i="1" cap="none" spc="0" dirty="0" err="1">
                <a:ln w="0"/>
                <a:solidFill>
                  <a:schemeClr val="bg1"/>
                </a:solidFill>
                <a:effectLst>
                  <a:reflection blurRad="6350" stA="53000" endA="300" endPos="35500" dir="5400000" sy="-90000" algn="bl" rotWithShape="0"/>
                </a:effectLst>
              </a:rPr>
              <a:t>GWs</a:t>
            </a:r>
            <a:endParaRPr lang="it-IT" sz="3600" b="0" i="1" cap="none" spc="0" dirty="0">
              <a:ln w="0"/>
              <a:solidFill>
                <a:schemeClr val="bg1"/>
              </a:solidFill>
              <a:effectLst>
                <a:reflection blurRad="6350" stA="53000" endA="300" endPos="35500" dir="5400000" sy="-90000" algn="bl" rotWithShape="0"/>
              </a:effectLst>
            </a:endParaRPr>
          </a:p>
        </p:txBody>
      </p:sp>
      <p:grpSp>
        <p:nvGrpSpPr>
          <p:cNvPr id="8" name="Gruppo 7">
            <a:extLst>
              <a:ext uri="{FF2B5EF4-FFF2-40B4-BE49-F238E27FC236}">
                <a16:creationId xmlns:a16="http://schemas.microsoft.com/office/drawing/2014/main" id="{67CB21AB-D174-9B3C-B0F1-71F92592E940}"/>
              </a:ext>
            </a:extLst>
          </p:cNvPr>
          <p:cNvGrpSpPr/>
          <p:nvPr/>
        </p:nvGrpSpPr>
        <p:grpSpPr>
          <a:xfrm>
            <a:off x="9308552" y="5551295"/>
            <a:ext cx="2007729" cy="553709"/>
            <a:chOff x="5551503" y="5986335"/>
            <a:chExt cx="2007729" cy="553709"/>
          </a:xfrm>
        </p:grpSpPr>
        <p:sp>
          <p:nvSpPr>
            <p:cNvPr id="3" name="Ovale 2">
              <a:extLst>
                <a:ext uri="{FF2B5EF4-FFF2-40B4-BE49-F238E27FC236}">
                  <a16:creationId xmlns:a16="http://schemas.microsoft.com/office/drawing/2014/main" id="{569CEFB0-A5ED-CD84-BFC1-2813E7F4C01E}"/>
                </a:ext>
              </a:extLst>
            </p:cNvPr>
            <p:cNvSpPr/>
            <p:nvPr/>
          </p:nvSpPr>
          <p:spPr>
            <a:xfrm>
              <a:off x="5551503" y="5986335"/>
              <a:ext cx="540000" cy="5400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rPr>
                <a:t>CR</a:t>
              </a:r>
            </a:p>
          </p:txBody>
        </p:sp>
        <p:pic>
          <p:nvPicPr>
            <p:cNvPr id="4" name="Picture 2" descr="Risultati immagini per neutrino">
              <a:extLst>
                <a:ext uri="{FF2B5EF4-FFF2-40B4-BE49-F238E27FC236}">
                  <a16:creationId xmlns:a16="http://schemas.microsoft.com/office/drawing/2014/main" id="{0C9A4EFD-947C-0807-1DE3-2427C6AAF6C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14450" y="6040335"/>
              <a:ext cx="444782" cy="432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e 4">
              <a:extLst>
                <a:ext uri="{FF2B5EF4-FFF2-40B4-BE49-F238E27FC236}">
                  <a16:creationId xmlns:a16="http://schemas.microsoft.com/office/drawing/2014/main" id="{3232DE3C-F838-BC3A-59BE-0032F07596C3}"/>
                </a:ext>
              </a:extLst>
            </p:cNvPr>
            <p:cNvSpPr/>
            <p:nvPr/>
          </p:nvSpPr>
          <p:spPr>
            <a:xfrm>
              <a:off x="6325386" y="6000044"/>
              <a:ext cx="540000" cy="5400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p</a:t>
              </a:r>
              <a:r>
                <a:rPr lang="it-IT" sz="1600" baseline="30000" dirty="0">
                  <a:solidFill>
                    <a:schemeClr val="tx1"/>
                  </a:solidFill>
                </a:rPr>
                <a:t>- </a:t>
              </a:r>
              <a:r>
                <a:rPr lang="it-IT" sz="1600" dirty="0">
                  <a:solidFill>
                    <a:schemeClr val="tx1"/>
                  </a:solidFill>
                </a:rPr>
                <a:t>e</a:t>
              </a:r>
              <a:r>
                <a:rPr lang="it-IT" sz="1600" baseline="30000" dirty="0">
                  <a:solidFill>
                    <a:schemeClr val="tx1"/>
                  </a:solidFill>
                </a:rPr>
                <a:t>+</a:t>
              </a:r>
            </a:p>
          </p:txBody>
        </p:sp>
      </p:grpSp>
      <p:grpSp>
        <p:nvGrpSpPr>
          <p:cNvPr id="7" name="Gruppo 6">
            <a:extLst>
              <a:ext uri="{FF2B5EF4-FFF2-40B4-BE49-F238E27FC236}">
                <a16:creationId xmlns:a16="http://schemas.microsoft.com/office/drawing/2014/main" id="{FC99ADF7-1399-C545-C461-C2861F460865}"/>
              </a:ext>
            </a:extLst>
          </p:cNvPr>
          <p:cNvGrpSpPr/>
          <p:nvPr/>
        </p:nvGrpSpPr>
        <p:grpSpPr>
          <a:xfrm>
            <a:off x="11494081" y="5515380"/>
            <a:ext cx="540000" cy="625539"/>
            <a:chOff x="5932605" y="3274669"/>
            <a:chExt cx="1275093" cy="1050721"/>
          </a:xfrm>
        </p:grpSpPr>
        <p:pic>
          <p:nvPicPr>
            <p:cNvPr id="9" name="Picture 2" descr="erageologica3">
              <a:extLst>
                <a:ext uri="{FF2B5EF4-FFF2-40B4-BE49-F238E27FC236}">
                  <a16:creationId xmlns:a16="http://schemas.microsoft.com/office/drawing/2014/main" id="{658D19B7-A574-4FA2-724F-C87A2162E75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3893" t="19480" b="22143"/>
            <a:stretch>
              <a:fillRect/>
            </a:stretch>
          </p:blipFill>
          <p:spPr bwMode="auto">
            <a:xfrm>
              <a:off x="5932605" y="3274669"/>
              <a:ext cx="1275093" cy="1050721"/>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0B24C03F-5376-3EDE-1378-C8E2B19C1D6F}"/>
                </a:ext>
              </a:extLst>
            </p:cNvPr>
            <p:cNvSpPr txBox="1"/>
            <p:nvPr/>
          </p:nvSpPr>
          <p:spPr>
            <a:xfrm>
              <a:off x="6169343" y="3360623"/>
              <a:ext cx="769689" cy="775461"/>
            </a:xfrm>
            <a:prstGeom prst="rect">
              <a:avLst/>
            </a:prstGeom>
            <a:noFill/>
          </p:spPr>
          <p:txBody>
            <a:bodyPr wrap="square">
              <a:spAutoFit/>
            </a:bodyPr>
            <a:lstStyle/>
            <a:p>
              <a:pPr algn="ctr"/>
              <a:r>
                <a:rPr lang="it-IT" sz="2400" b="1" dirty="0">
                  <a:solidFill>
                    <a:schemeClr val="accent6">
                      <a:lumMod val="50000"/>
                    </a:schemeClr>
                  </a:solidFill>
                  <a:sym typeface="Symbol" panose="05050102010706020507" pitchFamily="18" charset="2"/>
                </a:rPr>
                <a:t></a:t>
              </a:r>
              <a:endParaRPr lang="it-IT" sz="2400" b="1" dirty="0">
                <a:solidFill>
                  <a:schemeClr val="accent6">
                    <a:lumMod val="50000"/>
                  </a:schemeClr>
                </a:solidFill>
              </a:endParaRPr>
            </a:p>
          </p:txBody>
        </p:sp>
      </p:grpSp>
      <p:sp>
        <p:nvSpPr>
          <p:cNvPr id="2" name="Segnaposto piè di pagina 1">
            <a:extLst>
              <a:ext uri="{FF2B5EF4-FFF2-40B4-BE49-F238E27FC236}">
                <a16:creationId xmlns:a16="http://schemas.microsoft.com/office/drawing/2014/main" id="{9C5C464C-EECA-65F6-609D-C0330F0FA650}"/>
              </a:ext>
            </a:extLst>
          </p:cNvPr>
          <p:cNvSpPr>
            <a:spLocks noGrp="1"/>
          </p:cNvSpPr>
          <p:nvPr>
            <p:ph type="ftr" sz="quarter" idx="11"/>
          </p:nvPr>
        </p:nvSpPr>
        <p:spPr/>
        <p:txBody>
          <a:bodyPr/>
          <a:lstStyle/>
          <a:p>
            <a:r>
              <a:rPr lang="en-US"/>
              <a:t>M. Spurio: Multimessenger astrophysics - TeVPA 25</a:t>
            </a:r>
            <a:endParaRPr lang="it-IT"/>
          </a:p>
        </p:txBody>
      </p:sp>
      <p:sp>
        <p:nvSpPr>
          <p:cNvPr id="11" name="Segnaposto numero diapositiva 10">
            <a:extLst>
              <a:ext uri="{FF2B5EF4-FFF2-40B4-BE49-F238E27FC236}">
                <a16:creationId xmlns:a16="http://schemas.microsoft.com/office/drawing/2014/main" id="{1703C370-5E5E-0C24-0866-72E90A02204C}"/>
              </a:ext>
            </a:extLst>
          </p:cNvPr>
          <p:cNvSpPr>
            <a:spLocks noGrp="1"/>
          </p:cNvSpPr>
          <p:nvPr>
            <p:ph type="sldNum" sz="quarter" idx="12"/>
          </p:nvPr>
        </p:nvSpPr>
        <p:spPr/>
        <p:txBody>
          <a:bodyPr/>
          <a:lstStyle/>
          <a:p>
            <a:fld id="{EF856C54-971D-4A64-8725-72F12A462872}" type="slidenum">
              <a:rPr lang="it-IT" smtClean="0"/>
              <a:t>3</a:t>
            </a:fld>
            <a:endParaRPr lang="it-IT"/>
          </a:p>
        </p:txBody>
      </p:sp>
    </p:spTree>
    <p:extLst>
      <p:ext uri="{BB962C8B-B14F-4D97-AF65-F5344CB8AC3E}">
        <p14:creationId xmlns:p14="http://schemas.microsoft.com/office/powerpoint/2010/main" val="380092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DFA807-1953-65EF-47E4-963E52B3233C}"/>
              </a:ext>
            </a:extLst>
          </p:cNvPr>
          <p:cNvSpPr>
            <a:spLocks noGrp="1"/>
          </p:cNvSpPr>
          <p:nvPr>
            <p:ph type="title"/>
          </p:nvPr>
        </p:nvSpPr>
        <p:spPr/>
        <p:txBody>
          <a:bodyPr>
            <a:normAutofit/>
          </a:bodyPr>
          <a:lstStyle/>
          <a:p>
            <a:r>
              <a:rPr lang="en-US" sz="3600" dirty="0"/>
              <a:t>Small tensions in the TeV-</a:t>
            </a:r>
            <a:r>
              <a:rPr lang="en-US" sz="3600" dirty="0" err="1"/>
              <a:t>PeV</a:t>
            </a:r>
            <a:r>
              <a:rPr lang="en-US" sz="3600" dirty="0"/>
              <a:t>?</a:t>
            </a:r>
          </a:p>
        </p:txBody>
      </p:sp>
      <p:sp>
        <p:nvSpPr>
          <p:cNvPr id="5" name="CasellaDiTesto 4">
            <a:extLst>
              <a:ext uri="{FF2B5EF4-FFF2-40B4-BE49-F238E27FC236}">
                <a16:creationId xmlns:a16="http://schemas.microsoft.com/office/drawing/2014/main" id="{E1A86EC8-1F0E-05DA-79A1-9FC1F93A6046}"/>
              </a:ext>
            </a:extLst>
          </p:cNvPr>
          <p:cNvSpPr txBox="1"/>
          <p:nvPr/>
        </p:nvSpPr>
        <p:spPr>
          <a:xfrm>
            <a:off x="560438" y="1200835"/>
            <a:ext cx="5530409" cy="2785378"/>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000" b="0" i="0" u="none" strike="noStrike" baseline="0" dirty="0"/>
              <a:t>Different </a:t>
            </a:r>
            <a:r>
              <a:rPr lang="en-US" sz="2000" b="1" i="0" u="none" strike="noStrike" baseline="0" dirty="0">
                <a:solidFill>
                  <a:srgbClr val="0606BA"/>
                </a:solidFill>
              </a:rPr>
              <a:t>IceCube</a:t>
            </a:r>
            <a:r>
              <a:rPr lang="en-US" sz="2000" b="0" i="0" u="none" strike="noStrike" baseline="0" dirty="0"/>
              <a:t> event selections yield somewhat different indices for simple power law </a:t>
            </a:r>
          </a:p>
          <a:p>
            <a:pPr marL="285750" indent="-285750">
              <a:spcBef>
                <a:spcPts val="600"/>
              </a:spcBef>
              <a:buFont typeface="Arial" panose="020B0604020202020204" pitchFamily="34" charset="0"/>
              <a:buChar char="•"/>
            </a:pPr>
            <a:r>
              <a:rPr lang="en-US" sz="2000" dirty="0"/>
              <a:t>IC reported clear evidence for departure from single power law with hardening below ∼ 30 TeV</a:t>
            </a:r>
          </a:p>
          <a:p>
            <a:pPr marL="285750" indent="-285750">
              <a:spcBef>
                <a:spcPts val="600"/>
              </a:spcBef>
              <a:buFont typeface="Arial" panose="020B0604020202020204" pitchFamily="34" charset="0"/>
              <a:buChar char="•"/>
            </a:pPr>
            <a:r>
              <a:rPr lang="en-US" sz="2000" dirty="0"/>
              <a:t>Tension between </a:t>
            </a:r>
            <a:r>
              <a:rPr lang="en-US" sz="2000" b="1" dirty="0">
                <a:solidFill>
                  <a:srgbClr val="FF0000"/>
                </a:solidFill>
              </a:rPr>
              <a:t>Baikal-GVD</a:t>
            </a:r>
            <a:r>
              <a:rPr lang="en-US" sz="2000" dirty="0"/>
              <a:t> and other IceCube results (possible reasons: systematics, </a:t>
            </a:r>
            <a:r>
              <a:rPr lang="en-US" sz="2000" dirty="0">
                <a:latin typeface="Symbol" panose="05050102010706020507" pitchFamily="18" charset="2"/>
              </a:rPr>
              <a:t>n</a:t>
            </a:r>
            <a:r>
              <a:rPr lang="en-US" sz="2000" dirty="0"/>
              <a:t> sky anisotropies, Galactic </a:t>
            </a:r>
            <a:r>
              <a:rPr lang="en-US" sz="2000" dirty="0">
                <a:latin typeface="Symbol" panose="05050102010706020507" pitchFamily="18" charset="2"/>
              </a:rPr>
              <a:t>n, </a:t>
            </a:r>
            <a:r>
              <a:rPr lang="en-US" sz="2000" dirty="0"/>
              <a:t>etc.) </a:t>
            </a:r>
          </a:p>
          <a:p>
            <a:pPr marL="285750" indent="-285750">
              <a:spcBef>
                <a:spcPts val="600"/>
              </a:spcBef>
              <a:buFont typeface="Arial" panose="020B0604020202020204" pitchFamily="34" charset="0"/>
              <a:buChar char="•"/>
            </a:pPr>
            <a:r>
              <a:rPr lang="en-US" sz="2000" b="1" dirty="0"/>
              <a:t>ANTARES</a:t>
            </a:r>
            <a:r>
              <a:rPr lang="en-US" sz="2000" dirty="0"/>
              <a:t> [</a:t>
            </a:r>
            <a:r>
              <a:rPr lang="en-US" dirty="0"/>
              <a:t>JCAP08(2024)038]</a:t>
            </a:r>
            <a:r>
              <a:rPr lang="en-US" sz="2000" dirty="0"/>
              <a:t>: upper limits</a:t>
            </a:r>
          </a:p>
        </p:txBody>
      </p:sp>
      <p:pic>
        <p:nvPicPr>
          <p:cNvPr id="7" name="Immagine 6">
            <a:extLst>
              <a:ext uri="{FF2B5EF4-FFF2-40B4-BE49-F238E27FC236}">
                <a16:creationId xmlns:a16="http://schemas.microsoft.com/office/drawing/2014/main" id="{B7A57139-5A4E-0BE2-B9A0-F00C5C271244}"/>
              </a:ext>
            </a:extLst>
          </p:cNvPr>
          <p:cNvPicPr>
            <a:picLocks noChangeAspect="1"/>
          </p:cNvPicPr>
          <p:nvPr/>
        </p:nvPicPr>
        <p:blipFill>
          <a:blip r:embed="rId2"/>
          <a:stretch>
            <a:fillRect/>
          </a:stretch>
        </p:blipFill>
        <p:spPr>
          <a:xfrm>
            <a:off x="6770263" y="1081548"/>
            <a:ext cx="5308353" cy="5172508"/>
          </a:xfrm>
          <a:prstGeom prst="rect">
            <a:avLst/>
          </a:prstGeom>
        </p:spPr>
      </p:pic>
      <p:cxnSp>
        <p:nvCxnSpPr>
          <p:cNvPr id="13" name="Connettore diritto 12">
            <a:extLst>
              <a:ext uri="{FF2B5EF4-FFF2-40B4-BE49-F238E27FC236}">
                <a16:creationId xmlns:a16="http://schemas.microsoft.com/office/drawing/2014/main" id="{3BB43B40-D271-A3BA-EBED-B3645CF2C2CC}"/>
              </a:ext>
            </a:extLst>
          </p:cNvPr>
          <p:cNvCxnSpPr>
            <a:cxnSpLocks/>
          </p:cNvCxnSpPr>
          <p:nvPr/>
        </p:nvCxnSpPr>
        <p:spPr>
          <a:xfrm flipV="1">
            <a:off x="11376285" y="831954"/>
            <a:ext cx="0" cy="5400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0" name="Gruppo 29">
            <a:extLst>
              <a:ext uri="{FF2B5EF4-FFF2-40B4-BE49-F238E27FC236}">
                <a16:creationId xmlns:a16="http://schemas.microsoft.com/office/drawing/2014/main" id="{11DA96E1-80E0-FD96-53C1-FFFDD58ECF83}"/>
              </a:ext>
            </a:extLst>
          </p:cNvPr>
          <p:cNvGrpSpPr/>
          <p:nvPr/>
        </p:nvGrpSpPr>
        <p:grpSpPr>
          <a:xfrm>
            <a:off x="6731747" y="-3583220"/>
            <a:ext cx="4928757" cy="7779623"/>
            <a:chOff x="6731747" y="-3583220"/>
            <a:chExt cx="4928757" cy="7779623"/>
          </a:xfrm>
        </p:grpSpPr>
        <p:sp>
          <p:nvSpPr>
            <p:cNvPr id="18" name="Figura a mano libera: forma 17">
              <a:extLst>
                <a:ext uri="{FF2B5EF4-FFF2-40B4-BE49-F238E27FC236}">
                  <a16:creationId xmlns:a16="http://schemas.microsoft.com/office/drawing/2014/main" id="{20C20AC5-7899-F949-9338-7278548A6B87}"/>
                </a:ext>
              </a:extLst>
            </p:cNvPr>
            <p:cNvSpPr/>
            <p:nvPr/>
          </p:nvSpPr>
          <p:spPr>
            <a:xfrm>
              <a:off x="7914800" y="-1500891"/>
              <a:ext cx="2759584" cy="4667268"/>
            </a:xfrm>
            <a:custGeom>
              <a:avLst/>
              <a:gdLst>
                <a:gd name="connsiteX0" fmla="*/ 112433 w 2759584"/>
                <a:gd name="connsiteY0" fmla="*/ 444084 h 4667268"/>
                <a:gd name="connsiteX1" fmla="*/ 14997 w 2759584"/>
                <a:gd name="connsiteY1" fmla="*/ 1118642 h 4667268"/>
                <a:gd name="connsiteX2" fmla="*/ 44977 w 2759584"/>
                <a:gd name="connsiteY2" fmla="*/ 1965586 h 4667268"/>
                <a:gd name="connsiteX3" fmla="*/ 427226 w 2759584"/>
                <a:gd name="connsiteY3" fmla="*/ 2887481 h 4667268"/>
                <a:gd name="connsiteX4" fmla="*/ 974367 w 2759584"/>
                <a:gd name="connsiteY4" fmla="*/ 3599514 h 4667268"/>
                <a:gd name="connsiteX5" fmla="*/ 1603954 w 2759584"/>
                <a:gd name="connsiteY5" fmla="*/ 4154150 h 4667268"/>
                <a:gd name="connsiteX6" fmla="*/ 2271016 w 2759584"/>
                <a:gd name="connsiteY6" fmla="*/ 4566380 h 4667268"/>
                <a:gd name="connsiteX7" fmla="*/ 2570820 w 2759584"/>
                <a:gd name="connsiteY7" fmla="*/ 4663816 h 4667268"/>
                <a:gd name="connsiteX8" fmla="*/ 2690741 w 2759584"/>
                <a:gd name="connsiteY8" fmla="*/ 4483934 h 4667268"/>
                <a:gd name="connsiteX9" fmla="*/ 2758197 w 2759584"/>
                <a:gd name="connsiteY9" fmla="*/ 3809376 h 4667268"/>
                <a:gd name="connsiteX10" fmla="*/ 2630780 w 2759584"/>
                <a:gd name="connsiteY10" fmla="*/ 2760065 h 4667268"/>
                <a:gd name="connsiteX11" fmla="*/ 2420918 w 2759584"/>
                <a:gd name="connsiteY11" fmla="*/ 1980576 h 4667268"/>
                <a:gd name="connsiteX12" fmla="*/ 2151095 w 2759584"/>
                <a:gd name="connsiteY12" fmla="*/ 1380970 h 4667268"/>
                <a:gd name="connsiteX13" fmla="*/ 1798826 w 2759584"/>
                <a:gd name="connsiteY13" fmla="*/ 908780 h 4667268"/>
                <a:gd name="connsiteX14" fmla="*/ 1356616 w 2759584"/>
                <a:gd name="connsiteY14" fmla="*/ 429094 h 4667268"/>
                <a:gd name="connsiteX15" fmla="*/ 1004348 w 2759584"/>
                <a:gd name="connsiteY15" fmla="*/ 136786 h 4667268"/>
                <a:gd name="connsiteX16" fmla="*/ 772000 w 2759584"/>
                <a:gd name="connsiteY16" fmla="*/ 39350 h 4667268"/>
                <a:gd name="connsiteX17" fmla="*/ 449711 w 2759584"/>
                <a:gd name="connsiteY17" fmla="*/ 9370 h 4667268"/>
                <a:gd name="connsiteX18" fmla="*/ 247344 w 2759584"/>
                <a:gd name="connsiteY18" fmla="*/ 196747 h 4667268"/>
                <a:gd name="connsiteX19" fmla="*/ 112433 w 2759584"/>
                <a:gd name="connsiteY19" fmla="*/ 444084 h 466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9584" h="4667268">
                  <a:moveTo>
                    <a:pt x="112433" y="444084"/>
                  </a:moveTo>
                  <a:cubicBezTo>
                    <a:pt x="73709" y="597733"/>
                    <a:pt x="26240" y="865058"/>
                    <a:pt x="14997" y="1118642"/>
                  </a:cubicBezTo>
                  <a:cubicBezTo>
                    <a:pt x="3754" y="1372226"/>
                    <a:pt x="-23728" y="1670780"/>
                    <a:pt x="44977" y="1965586"/>
                  </a:cubicBezTo>
                  <a:cubicBezTo>
                    <a:pt x="113682" y="2260392"/>
                    <a:pt x="272328" y="2615160"/>
                    <a:pt x="427226" y="2887481"/>
                  </a:cubicBezTo>
                  <a:cubicBezTo>
                    <a:pt x="582124" y="3159802"/>
                    <a:pt x="778246" y="3388403"/>
                    <a:pt x="974367" y="3599514"/>
                  </a:cubicBezTo>
                  <a:cubicBezTo>
                    <a:pt x="1170488" y="3810626"/>
                    <a:pt x="1387846" y="3993006"/>
                    <a:pt x="1603954" y="4154150"/>
                  </a:cubicBezTo>
                  <a:cubicBezTo>
                    <a:pt x="1820062" y="4315294"/>
                    <a:pt x="2109872" y="4481436"/>
                    <a:pt x="2271016" y="4566380"/>
                  </a:cubicBezTo>
                  <a:cubicBezTo>
                    <a:pt x="2432160" y="4651324"/>
                    <a:pt x="2500866" y="4677557"/>
                    <a:pt x="2570820" y="4663816"/>
                  </a:cubicBezTo>
                  <a:cubicBezTo>
                    <a:pt x="2640774" y="4650075"/>
                    <a:pt x="2659512" y="4626341"/>
                    <a:pt x="2690741" y="4483934"/>
                  </a:cubicBezTo>
                  <a:cubicBezTo>
                    <a:pt x="2721970" y="4341527"/>
                    <a:pt x="2768191" y="4096688"/>
                    <a:pt x="2758197" y="3809376"/>
                  </a:cubicBezTo>
                  <a:cubicBezTo>
                    <a:pt x="2748204" y="3522065"/>
                    <a:pt x="2686993" y="3064865"/>
                    <a:pt x="2630780" y="2760065"/>
                  </a:cubicBezTo>
                  <a:cubicBezTo>
                    <a:pt x="2574567" y="2455265"/>
                    <a:pt x="2500865" y="2210425"/>
                    <a:pt x="2420918" y="1980576"/>
                  </a:cubicBezTo>
                  <a:cubicBezTo>
                    <a:pt x="2340971" y="1750727"/>
                    <a:pt x="2254777" y="1559603"/>
                    <a:pt x="2151095" y="1380970"/>
                  </a:cubicBezTo>
                  <a:cubicBezTo>
                    <a:pt x="2047413" y="1202337"/>
                    <a:pt x="1931239" y="1067426"/>
                    <a:pt x="1798826" y="908780"/>
                  </a:cubicBezTo>
                  <a:cubicBezTo>
                    <a:pt x="1666413" y="750134"/>
                    <a:pt x="1489029" y="557760"/>
                    <a:pt x="1356616" y="429094"/>
                  </a:cubicBezTo>
                  <a:cubicBezTo>
                    <a:pt x="1224203" y="300428"/>
                    <a:pt x="1101784" y="201743"/>
                    <a:pt x="1004348" y="136786"/>
                  </a:cubicBezTo>
                  <a:cubicBezTo>
                    <a:pt x="906912" y="71829"/>
                    <a:pt x="864439" y="60586"/>
                    <a:pt x="772000" y="39350"/>
                  </a:cubicBezTo>
                  <a:cubicBezTo>
                    <a:pt x="679561" y="18114"/>
                    <a:pt x="537154" y="-16863"/>
                    <a:pt x="449711" y="9370"/>
                  </a:cubicBezTo>
                  <a:cubicBezTo>
                    <a:pt x="362268" y="35603"/>
                    <a:pt x="303557" y="123045"/>
                    <a:pt x="247344" y="196747"/>
                  </a:cubicBezTo>
                  <a:cubicBezTo>
                    <a:pt x="191131" y="270449"/>
                    <a:pt x="151157" y="290435"/>
                    <a:pt x="112433" y="444084"/>
                  </a:cubicBezTo>
                  <a:close/>
                </a:path>
              </a:pathLst>
            </a:custGeom>
            <a:noFill/>
            <a:ln w="28575">
              <a:solidFill>
                <a:srgbClr val="FF0000"/>
              </a:solidFill>
            </a:ln>
          </p:spPr>
          <p:txBody>
            <a:bodyPr rtlCol="0" anchor="ctr"/>
            <a:lstStyle/>
            <a:p>
              <a:pPr algn="ctr"/>
              <a:endParaRPr lang="en-US" dirty="0"/>
            </a:p>
          </p:txBody>
        </p:sp>
        <p:sp>
          <p:nvSpPr>
            <p:cNvPr id="21" name="Figura a mano libera: forma 20">
              <a:extLst>
                <a:ext uri="{FF2B5EF4-FFF2-40B4-BE49-F238E27FC236}">
                  <a16:creationId xmlns:a16="http://schemas.microsoft.com/office/drawing/2014/main" id="{74F7D100-DEC6-473A-B7A3-3326DF26F3A2}"/>
                </a:ext>
              </a:extLst>
            </p:cNvPr>
            <p:cNvSpPr/>
            <p:nvPr/>
          </p:nvSpPr>
          <p:spPr>
            <a:xfrm>
              <a:off x="6731747" y="-3583220"/>
              <a:ext cx="4928757" cy="7779623"/>
            </a:xfrm>
            <a:custGeom>
              <a:avLst/>
              <a:gdLst>
                <a:gd name="connsiteX0" fmla="*/ 50053 w 4928757"/>
                <a:gd name="connsiteY0" fmla="*/ 1787077 h 7779623"/>
                <a:gd name="connsiteX1" fmla="*/ 6510 w 4928757"/>
                <a:gd name="connsiteY1" fmla="*/ 2538191 h 7779623"/>
                <a:gd name="connsiteX2" fmla="*/ 169796 w 4928757"/>
                <a:gd name="connsiteY2" fmla="*/ 3811820 h 7779623"/>
                <a:gd name="connsiteX3" fmla="*/ 779396 w 4928757"/>
                <a:gd name="connsiteY3" fmla="*/ 5412020 h 7779623"/>
                <a:gd name="connsiteX4" fmla="*/ 1704682 w 4928757"/>
                <a:gd name="connsiteY4" fmla="*/ 6402620 h 7779623"/>
                <a:gd name="connsiteX5" fmla="*/ 2945653 w 4928757"/>
                <a:gd name="connsiteY5" fmla="*/ 7186391 h 7779623"/>
                <a:gd name="connsiteX6" fmla="*/ 3729424 w 4928757"/>
                <a:gd name="connsiteY6" fmla="*/ 7567391 h 7779623"/>
                <a:gd name="connsiteX7" fmla="*/ 4219282 w 4928757"/>
                <a:gd name="connsiteY7" fmla="*/ 7752449 h 7779623"/>
                <a:gd name="connsiteX8" fmla="*/ 4534967 w 4928757"/>
                <a:gd name="connsiteY8" fmla="*/ 7774220 h 7779623"/>
                <a:gd name="connsiteX9" fmla="*/ 4741796 w 4928757"/>
                <a:gd name="connsiteY9" fmla="*/ 7708906 h 7779623"/>
                <a:gd name="connsiteX10" fmla="*/ 4915967 w 4928757"/>
                <a:gd name="connsiteY10" fmla="*/ 7164620 h 7779623"/>
                <a:gd name="connsiteX11" fmla="*/ 4828882 w 4928757"/>
                <a:gd name="connsiteY11" fmla="*/ 6076049 h 7779623"/>
                <a:gd name="connsiteX12" fmla="*/ 4143082 w 4928757"/>
                <a:gd name="connsiteY12" fmla="*/ 3757391 h 7779623"/>
                <a:gd name="connsiteX13" fmla="*/ 3272224 w 4928757"/>
                <a:gd name="connsiteY13" fmla="*/ 2146306 h 7779623"/>
                <a:gd name="connsiteX14" fmla="*/ 2553767 w 4928757"/>
                <a:gd name="connsiteY14" fmla="*/ 1068620 h 7779623"/>
                <a:gd name="connsiteX15" fmla="*/ 2031253 w 4928757"/>
                <a:gd name="connsiteY15" fmla="*/ 469906 h 7779623"/>
                <a:gd name="connsiteX16" fmla="*/ 1672024 w 4928757"/>
                <a:gd name="connsiteY16" fmla="*/ 165106 h 7779623"/>
                <a:gd name="connsiteX17" fmla="*/ 1214824 w 4928757"/>
                <a:gd name="connsiteY17" fmla="*/ 34477 h 7779623"/>
                <a:gd name="connsiteX18" fmla="*/ 735853 w 4928757"/>
                <a:gd name="connsiteY18" fmla="*/ 88906 h 7779623"/>
                <a:gd name="connsiteX19" fmla="*/ 311310 w 4928757"/>
                <a:gd name="connsiteY19" fmla="*/ 937991 h 7779623"/>
                <a:gd name="connsiteX20" fmla="*/ 93596 w 4928757"/>
                <a:gd name="connsiteY20" fmla="*/ 1591134 h 7779623"/>
                <a:gd name="connsiteX21" fmla="*/ 6510 w 4928757"/>
                <a:gd name="connsiteY21" fmla="*/ 2113649 h 7779623"/>
                <a:gd name="connsiteX22" fmla="*/ 28282 w 4928757"/>
                <a:gd name="connsiteY22" fmla="*/ 2755906 h 7779623"/>
                <a:gd name="connsiteX23" fmla="*/ 202453 w 4928757"/>
                <a:gd name="connsiteY23" fmla="*/ 3975106 h 7779623"/>
                <a:gd name="connsiteX24" fmla="*/ 365739 w 4928757"/>
                <a:gd name="connsiteY24" fmla="*/ 4388763 h 777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28757" h="7779623">
                  <a:moveTo>
                    <a:pt x="50053" y="1787077"/>
                  </a:moveTo>
                  <a:cubicBezTo>
                    <a:pt x="18303" y="1993905"/>
                    <a:pt x="-13447" y="2200734"/>
                    <a:pt x="6510" y="2538191"/>
                  </a:cubicBezTo>
                  <a:cubicBezTo>
                    <a:pt x="26467" y="2875648"/>
                    <a:pt x="40982" y="3332849"/>
                    <a:pt x="169796" y="3811820"/>
                  </a:cubicBezTo>
                  <a:cubicBezTo>
                    <a:pt x="298610" y="4290791"/>
                    <a:pt x="523582" y="4980220"/>
                    <a:pt x="779396" y="5412020"/>
                  </a:cubicBezTo>
                  <a:cubicBezTo>
                    <a:pt x="1035210" y="5843820"/>
                    <a:pt x="1343639" y="6106892"/>
                    <a:pt x="1704682" y="6402620"/>
                  </a:cubicBezTo>
                  <a:cubicBezTo>
                    <a:pt x="2065725" y="6698349"/>
                    <a:pt x="2608196" y="6992263"/>
                    <a:pt x="2945653" y="7186391"/>
                  </a:cubicBezTo>
                  <a:cubicBezTo>
                    <a:pt x="3283110" y="7380520"/>
                    <a:pt x="3517152" y="7473048"/>
                    <a:pt x="3729424" y="7567391"/>
                  </a:cubicBezTo>
                  <a:cubicBezTo>
                    <a:pt x="3941696" y="7661734"/>
                    <a:pt x="4085025" y="7717978"/>
                    <a:pt x="4219282" y="7752449"/>
                  </a:cubicBezTo>
                  <a:cubicBezTo>
                    <a:pt x="4353539" y="7786920"/>
                    <a:pt x="4447881" y="7781477"/>
                    <a:pt x="4534967" y="7774220"/>
                  </a:cubicBezTo>
                  <a:cubicBezTo>
                    <a:pt x="4622053" y="7766963"/>
                    <a:pt x="4678296" y="7810506"/>
                    <a:pt x="4741796" y="7708906"/>
                  </a:cubicBezTo>
                  <a:cubicBezTo>
                    <a:pt x="4805296" y="7607306"/>
                    <a:pt x="4901453" y="7436763"/>
                    <a:pt x="4915967" y="7164620"/>
                  </a:cubicBezTo>
                  <a:cubicBezTo>
                    <a:pt x="4930481" y="6892477"/>
                    <a:pt x="4957696" y="6643920"/>
                    <a:pt x="4828882" y="6076049"/>
                  </a:cubicBezTo>
                  <a:cubicBezTo>
                    <a:pt x="4700068" y="5508178"/>
                    <a:pt x="4402525" y="4412348"/>
                    <a:pt x="4143082" y="3757391"/>
                  </a:cubicBezTo>
                  <a:cubicBezTo>
                    <a:pt x="3883639" y="3102434"/>
                    <a:pt x="3537110" y="2594434"/>
                    <a:pt x="3272224" y="2146306"/>
                  </a:cubicBezTo>
                  <a:cubicBezTo>
                    <a:pt x="3007338" y="1698178"/>
                    <a:pt x="2760596" y="1348020"/>
                    <a:pt x="2553767" y="1068620"/>
                  </a:cubicBezTo>
                  <a:cubicBezTo>
                    <a:pt x="2346939" y="789220"/>
                    <a:pt x="2178210" y="620492"/>
                    <a:pt x="2031253" y="469906"/>
                  </a:cubicBezTo>
                  <a:cubicBezTo>
                    <a:pt x="1884296" y="319320"/>
                    <a:pt x="1808096" y="237678"/>
                    <a:pt x="1672024" y="165106"/>
                  </a:cubicBezTo>
                  <a:cubicBezTo>
                    <a:pt x="1535952" y="92534"/>
                    <a:pt x="1370852" y="47177"/>
                    <a:pt x="1214824" y="34477"/>
                  </a:cubicBezTo>
                  <a:cubicBezTo>
                    <a:pt x="1058796" y="21777"/>
                    <a:pt x="886439" y="-61680"/>
                    <a:pt x="735853" y="88906"/>
                  </a:cubicBezTo>
                  <a:cubicBezTo>
                    <a:pt x="585267" y="239492"/>
                    <a:pt x="418353" y="687620"/>
                    <a:pt x="311310" y="937991"/>
                  </a:cubicBezTo>
                  <a:cubicBezTo>
                    <a:pt x="204267" y="1188362"/>
                    <a:pt x="144396" y="1395191"/>
                    <a:pt x="93596" y="1591134"/>
                  </a:cubicBezTo>
                  <a:cubicBezTo>
                    <a:pt x="42796" y="1787077"/>
                    <a:pt x="17396" y="1919520"/>
                    <a:pt x="6510" y="2113649"/>
                  </a:cubicBezTo>
                  <a:cubicBezTo>
                    <a:pt x="-4376" y="2307778"/>
                    <a:pt x="-4375" y="2445663"/>
                    <a:pt x="28282" y="2755906"/>
                  </a:cubicBezTo>
                  <a:cubicBezTo>
                    <a:pt x="60939" y="3066149"/>
                    <a:pt x="146210" y="3702963"/>
                    <a:pt x="202453" y="3975106"/>
                  </a:cubicBezTo>
                  <a:cubicBezTo>
                    <a:pt x="258696" y="4247249"/>
                    <a:pt x="312217" y="4318006"/>
                    <a:pt x="365739" y="4388763"/>
                  </a:cubicBezTo>
                </a:path>
              </a:pathLst>
            </a:custGeom>
            <a:noFill/>
            <a:ln w="28575">
              <a:solidFill>
                <a:srgbClr val="FF0000"/>
              </a:solidFill>
              <a:prstDash val="dashDot"/>
            </a:ln>
          </p:spPr>
          <p:txBody>
            <a:bodyPr rtlCol="0" anchor="ctr"/>
            <a:lstStyle/>
            <a:p>
              <a:pPr algn="ctr"/>
              <a:endParaRPr lang="en-US"/>
            </a:p>
          </p:txBody>
        </p:sp>
        <p:sp>
          <p:nvSpPr>
            <p:cNvPr id="22" name="Ovale 21">
              <a:extLst>
                <a:ext uri="{FF2B5EF4-FFF2-40B4-BE49-F238E27FC236}">
                  <a16:creationId xmlns:a16="http://schemas.microsoft.com/office/drawing/2014/main" id="{DD635EBB-AA00-A848-FDB9-7FDF01DFE720}"/>
                </a:ext>
              </a:extLst>
            </p:cNvPr>
            <p:cNvSpPr/>
            <p:nvPr/>
          </p:nvSpPr>
          <p:spPr>
            <a:xfrm>
              <a:off x="9597450" y="1124621"/>
              <a:ext cx="144000" cy="144000"/>
            </a:xfrm>
            <a:prstGeom prst="ellipse">
              <a:avLst/>
            </a:prstGeom>
            <a:solidFill>
              <a:srgbClr val="FF0000"/>
            </a:solidFill>
            <a:ln w="28575">
              <a:solidFill>
                <a:schemeClr val="tx1"/>
              </a:solidFill>
            </a:ln>
          </p:spPr>
          <p:txBody>
            <a:bodyPr rtlCol="0" anchor="ctr"/>
            <a:lstStyle/>
            <a:p>
              <a:pPr algn="ctr"/>
              <a:endParaRPr lang="en-US"/>
            </a:p>
          </p:txBody>
        </p:sp>
        <p:sp>
          <p:nvSpPr>
            <p:cNvPr id="24" name="CasellaDiTesto 23">
              <a:extLst>
                <a:ext uri="{FF2B5EF4-FFF2-40B4-BE49-F238E27FC236}">
                  <a16:creationId xmlns:a16="http://schemas.microsoft.com/office/drawing/2014/main" id="{0836BA52-FD98-A62F-7D00-94128DCD7074}"/>
                </a:ext>
              </a:extLst>
            </p:cNvPr>
            <p:cNvSpPr txBox="1"/>
            <p:nvPr/>
          </p:nvSpPr>
          <p:spPr>
            <a:xfrm>
              <a:off x="10598218" y="142279"/>
              <a:ext cx="981359" cy="400110"/>
            </a:xfrm>
            <a:prstGeom prst="rect">
              <a:avLst/>
            </a:prstGeom>
            <a:solidFill>
              <a:schemeClr val="bg1"/>
            </a:solidFill>
            <a:ln w="28575">
              <a:noFill/>
            </a:ln>
          </p:spPr>
          <p:txBody>
            <a:bodyPr wrap="none" rtlCol="0">
              <a:spAutoFit/>
            </a:bodyPr>
            <a:lstStyle/>
            <a:p>
              <a:r>
                <a:rPr lang="en-US" sz="2000" dirty="0">
                  <a:solidFill>
                    <a:srgbClr val="FF0000"/>
                  </a:solidFill>
                </a:rPr>
                <a:t>90% </a:t>
              </a:r>
              <a:r>
                <a:rPr lang="en-US" sz="2000" dirty="0" err="1">
                  <a:solidFill>
                    <a:srgbClr val="FF0000"/>
                  </a:solidFill>
                </a:rPr>
                <a:t>c.l.</a:t>
              </a:r>
              <a:endParaRPr lang="en-US" sz="2000" dirty="0">
                <a:solidFill>
                  <a:srgbClr val="FF0000"/>
                </a:solidFill>
              </a:endParaRPr>
            </a:p>
          </p:txBody>
        </p:sp>
        <p:sp>
          <p:nvSpPr>
            <p:cNvPr id="25" name="CasellaDiTesto 24">
              <a:extLst>
                <a:ext uri="{FF2B5EF4-FFF2-40B4-BE49-F238E27FC236}">
                  <a16:creationId xmlns:a16="http://schemas.microsoft.com/office/drawing/2014/main" id="{A221091A-7347-832B-E3C1-2240D07A9107}"/>
                </a:ext>
              </a:extLst>
            </p:cNvPr>
            <p:cNvSpPr txBox="1"/>
            <p:nvPr/>
          </p:nvSpPr>
          <p:spPr>
            <a:xfrm>
              <a:off x="7733085" y="797897"/>
              <a:ext cx="1806072" cy="707886"/>
            </a:xfrm>
            <a:prstGeom prst="rect">
              <a:avLst/>
            </a:prstGeom>
            <a:solidFill>
              <a:schemeClr val="bg1"/>
            </a:solidFill>
            <a:ln w="28575">
              <a:noFill/>
            </a:ln>
          </p:spPr>
          <p:txBody>
            <a:bodyPr wrap="none" rtlCol="0">
              <a:spAutoFit/>
            </a:bodyPr>
            <a:lstStyle/>
            <a:p>
              <a:r>
                <a:rPr lang="en-US" sz="2000" dirty="0">
                  <a:solidFill>
                    <a:srgbClr val="FF0000"/>
                  </a:solidFill>
                </a:rPr>
                <a:t>68% </a:t>
              </a:r>
              <a:r>
                <a:rPr lang="en-US" sz="2000" dirty="0" err="1">
                  <a:solidFill>
                    <a:srgbClr val="FF0000"/>
                  </a:solidFill>
                </a:rPr>
                <a:t>c.l.</a:t>
              </a:r>
              <a:r>
                <a:rPr lang="en-US" sz="2000" dirty="0">
                  <a:solidFill>
                    <a:srgbClr val="FF0000"/>
                  </a:solidFill>
                </a:rPr>
                <a:t> </a:t>
              </a:r>
            </a:p>
            <a:p>
              <a:r>
                <a:rPr lang="en-US" sz="2000" dirty="0">
                  <a:solidFill>
                    <a:srgbClr val="FF0000"/>
                  </a:solidFill>
                </a:rPr>
                <a:t>        Baikal-GVD</a:t>
              </a:r>
            </a:p>
          </p:txBody>
        </p:sp>
        <p:sp>
          <p:nvSpPr>
            <p:cNvPr id="29" name="CasellaDiTesto 28">
              <a:extLst>
                <a:ext uri="{FF2B5EF4-FFF2-40B4-BE49-F238E27FC236}">
                  <a16:creationId xmlns:a16="http://schemas.microsoft.com/office/drawing/2014/main" id="{C0118280-7E80-3D7E-CD10-C29FF249F448}"/>
                </a:ext>
              </a:extLst>
            </p:cNvPr>
            <p:cNvSpPr txBox="1"/>
            <p:nvPr/>
          </p:nvSpPr>
          <p:spPr>
            <a:xfrm>
              <a:off x="7925686" y="427373"/>
              <a:ext cx="2583577" cy="369332"/>
            </a:xfrm>
            <a:prstGeom prst="rect">
              <a:avLst/>
            </a:prstGeom>
            <a:noFill/>
            <a:ln w="28575">
              <a:noFill/>
            </a:ln>
          </p:spPr>
          <p:txBody>
            <a:bodyPr wrap="square">
              <a:spAutoFit/>
            </a:bodyPr>
            <a:lstStyle/>
            <a:p>
              <a:r>
                <a:rPr lang="en-US" dirty="0" err="1">
                  <a:solidFill>
                    <a:srgbClr val="FF0000"/>
                  </a:solidFill>
                  <a:latin typeface="Courier"/>
                </a:rPr>
                <a:t>PoS</a:t>
              </a:r>
              <a:r>
                <a:rPr lang="en-US" dirty="0">
                  <a:solidFill>
                    <a:srgbClr val="FF0000"/>
                  </a:solidFill>
                  <a:latin typeface="Courier"/>
                </a:rPr>
                <a:t>(ICRC2025)1031</a:t>
              </a:r>
              <a:endParaRPr lang="en-US" sz="2400" dirty="0">
                <a:solidFill>
                  <a:srgbClr val="FF0000"/>
                </a:solidFill>
                <a:latin typeface="Courier"/>
              </a:endParaRPr>
            </a:p>
          </p:txBody>
        </p:sp>
      </p:grpSp>
      <p:grpSp>
        <p:nvGrpSpPr>
          <p:cNvPr id="45" name="Gruppo 44">
            <a:extLst>
              <a:ext uri="{FF2B5EF4-FFF2-40B4-BE49-F238E27FC236}">
                <a16:creationId xmlns:a16="http://schemas.microsoft.com/office/drawing/2014/main" id="{92573DA0-5D74-7465-7018-C892542D3F53}"/>
              </a:ext>
            </a:extLst>
          </p:cNvPr>
          <p:cNvGrpSpPr/>
          <p:nvPr/>
        </p:nvGrpSpPr>
        <p:grpSpPr>
          <a:xfrm>
            <a:off x="7489371" y="3068944"/>
            <a:ext cx="5007429" cy="2798456"/>
            <a:chOff x="7489371" y="3068944"/>
            <a:chExt cx="5007429" cy="2798456"/>
          </a:xfrm>
        </p:grpSpPr>
        <p:sp>
          <p:nvSpPr>
            <p:cNvPr id="41" name="Figura a mano libera: forma 40">
              <a:extLst>
                <a:ext uri="{FF2B5EF4-FFF2-40B4-BE49-F238E27FC236}">
                  <a16:creationId xmlns:a16="http://schemas.microsoft.com/office/drawing/2014/main" id="{EB0C7D05-7CAC-6517-10D0-7CC050FDD888}"/>
                </a:ext>
              </a:extLst>
            </p:cNvPr>
            <p:cNvSpPr/>
            <p:nvPr/>
          </p:nvSpPr>
          <p:spPr>
            <a:xfrm>
              <a:off x="7500257" y="3068944"/>
              <a:ext cx="4996543" cy="2493656"/>
            </a:xfrm>
            <a:custGeom>
              <a:avLst/>
              <a:gdLst>
                <a:gd name="connsiteX0" fmla="*/ 0 w 4996543"/>
                <a:gd name="connsiteY0" fmla="*/ 468913 h 2493656"/>
                <a:gd name="connsiteX1" fmla="*/ 348343 w 4996543"/>
                <a:gd name="connsiteY1" fmla="*/ 251199 h 2493656"/>
                <a:gd name="connsiteX2" fmla="*/ 740229 w 4996543"/>
                <a:gd name="connsiteY2" fmla="*/ 77027 h 2493656"/>
                <a:gd name="connsiteX3" fmla="*/ 1132114 w 4996543"/>
                <a:gd name="connsiteY3" fmla="*/ 827 h 2493656"/>
                <a:gd name="connsiteX4" fmla="*/ 1709057 w 4996543"/>
                <a:gd name="connsiteY4" fmla="*/ 120570 h 2493656"/>
                <a:gd name="connsiteX5" fmla="*/ 2481943 w 4996543"/>
                <a:gd name="connsiteY5" fmla="*/ 577770 h 2493656"/>
                <a:gd name="connsiteX6" fmla="*/ 3145972 w 4996543"/>
                <a:gd name="connsiteY6" fmla="*/ 1122056 h 2493656"/>
                <a:gd name="connsiteX7" fmla="*/ 3668486 w 4996543"/>
                <a:gd name="connsiteY7" fmla="*/ 1503056 h 2493656"/>
                <a:gd name="connsiteX8" fmla="*/ 4234543 w 4996543"/>
                <a:gd name="connsiteY8" fmla="*/ 1938485 h 2493656"/>
                <a:gd name="connsiteX9" fmla="*/ 4789714 w 4996543"/>
                <a:gd name="connsiteY9" fmla="*/ 2363027 h 2493656"/>
                <a:gd name="connsiteX10" fmla="*/ 4996543 w 4996543"/>
                <a:gd name="connsiteY10" fmla="*/ 2493656 h 249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543" h="2493656">
                  <a:moveTo>
                    <a:pt x="0" y="468913"/>
                  </a:moveTo>
                  <a:cubicBezTo>
                    <a:pt x="112486" y="392713"/>
                    <a:pt x="224972" y="316513"/>
                    <a:pt x="348343" y="251199"/>
                  </a:cubicBezTo>
                  <a:cubicBezTo>
                    <a:pt x="471715" y="185885"/>
                    <a:pt x="609601" y="118756"/>
                    <a:pt x="740229" y="77027"/>
                  </a:cubicBezTo>
                  <a:cubicBezTo>
                    <a:pt x="870858" y="35298"/>
                    <a:pt x="970643" y="-6430"/>
                    <a:pt x="1132114" y="827"/>
                  </a:cubicBezTo>
                  <a:cubicBezTo>
                    <a:pt x="1293585" y="8084"/>
                    <a:pt x="1484086" y="24413"/>
                    <a:pt x="1709057" y="120570"/>
                  </a:cubicBezTo>
                  <a:cubicBezTo>
                    <a:pt x="1934028" y="216727"/>
                    <a:pt x="2242457" y="410856"/>
                    <a:pt x="2481943" y="577770"/>
                  </a:cubicBezTo>
                  <a:cubicBezTo>
                    <a:pt x="2721429" y="744684"/>
                    <a:pt x="2948215" y="967842"/>
                    <a:pt x="3145972" y="1122056"/>
                  </a:cubicBezTo>
                  <a:cubicBezTo>
                    <a:pt x="3343729" y="1276270"/>
                    <a:pt x="3668486" y="1503056"/>
                    <a:pt x="3668486" y="1503056"/>
                  </a:cubicBezTo>
                  <a:cubicBezTo>
                    <a:pt x="3849914" y="1639127"/>
                    <a:pt x="4234543" y="1938485"/>
                    <a:pt x="4234543" y="1938485"/>
                  </a:cubicBezTo>
                  <a:cubicBezTo>
                    <a:pt x="4421414" y="2081813"/>
                    <a:pt x="4662714" y="2270499"/>
                    <a:pt x="4789714" y="2363027"/>
                  </a:cubicBezTo>
                  <a:cubicBezTo>
                    <a:pt x="4916714" y="2455556"/>
                    <a:pt x="4956628" y="2474606"/>
                    <a:pt x="4996543" y="2493656"/>
                  </a:cubicBezTo>
                </a:path>
              </a:pathLst>
            </a:custGeom>
            <a:noFill/>
            <a:ln w="28575">
              <a:solidFill>
                <a:schemeClr val="tx1"/>
              </a:solidFill>
              <a:prstDash val="sysDash"/>
            </a:ln>
          </p:spPr>
          <p:txBody>
            <a:bodyPr rtlCol="0" anchor="ctr"/>
            <a:lstStyle/>
            <a:p>
              <a:pPr algn="ctr"/>
              <a:endParaRPr lang="en-US" dirty="0"/>
            </a:p>
          </p:txBody>
        </p:sp>
        <p:sp>
          <p:nvSpPr>
            <p:cNvPr id="42" name="Figura a mano libera: forma 41">
              <a:extLst>
                <a:ext uri="{FF2B5EF4-FFF2-40B4-BE49-F238E27FC236}">
                  <a16:creationId xmlns:a16="http://schemas.microsoft.com/office/drawing/2014/main" id="{02616D4C-69B9-BDCD-D75B-0FDCB94D7AF5}"/>
                </a:ext>
              </a:extLst>
            </p:cNvPr>
            <p:cNvSpPr/>
            <p:nvPr/>
          </p:nvSpPr>
          <p:spPr>
            <a:xfrm>
              <a:off x="7489371" y="4443512"/>
              <a:ext cx="4942115" cy="1423888"/>
            </a:xfrm>
            <a:custGeom>
              <a:avLst/>
              <a:gdLst>
                <a:gd name="connsiteX0" fmla="*/ 0 w 4942115"/>
                <a:gd name="connsiteY0" fmla="*/ 487717 h 1423888"/>
                <a:gd name="connsiteX1" fmla="*/ 566058 w 4942115"/>
                <a:gd name="connsiteY1" fmla="*/ 280888 h 1423888"/>
                <a:gd name="connsiteX2" fmla="*/ 1197429 w 4942115"/>
                <a:gd name="connsiteY2" fmla="*/ 63174 h 1423888"/>
                <a:gd name="connsiteX3" fmla="*/ 2286000 w 4942115"/>
                <a:gd name="connsiteY3" fmla="*/ 19631 h 1423888"/>
                <a:gd name="connsiteX4" fmla="*/ 3124200 w 4942115"/>
                <a:gd name="connsiteY4" fmla="*/ 346202 h 1423888"/>
                <a:gd name="connsiteX5" fmla="*/ 3853543 w 4942115"/>
                <a:gd name="connsiteY5" fmla="*/ 803402 h 1423888"/>
                <a:gd name="connsiteX6" fmla="*/ 4615543 w 4942115"/>
                <a:gd name="connsiteY6" fmla="*/ 1217059 h 1423888"/>
                <a:gd name="connsiteX7" fmla="*/ 4942115 w 4942115"/>
                <a:gd name="connsiteY7" fmla="*/ 1423888 h 14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115" h="1423888">
                  <a:moveTo>
                    <a:pt x="0" y="487717"/>
                  </a:moveTo>
                  <a:lnTo>
                    <a:pt x="566058" y="280888"/>
                  </a:lnTo>
                  <a:cubicBezTo>
                    <a:pt x="765629" y="210131"/>
                    <a:pt x="910772" y="106717"/>
                    <a:pt x="1197429" y="63174"/>
                  </a:cubicBezTo>
                  <a:cubicBezTo>
                    <a:pt x="1484086" y="19631"/>
                    <a:pt x="1964872" y="-27540"/>
                    <a:pt x="2286000" y="19631"/>
                  </a:cubicBezTo>
                  <a:cubicBezTo>
                    <a:pt x="2607128" y="66802"/>
                    <a:pt x="2862943" y="215574"/>
                    <a:pt x="3124200" y="346202"/>
                  </a:cubicBezTo>
                  <a:cubicBezTo>
                    <a:pt x="3385457" y="476830"/>
                    <a:pt x="3604986" y="658259"/>
                    <a:pt x="3853543" y="803402"/>
                  </a:cubicBezTo>
                  <a:cubicBezTo>
                    <a:pt x="4102100" y="948545"/>
                    <a:pt x="4434114" y="1113645"/>
                    <a:pt x="4615543" y="1217059"/>
                  </a:cubicBezTo>
                  <a:cubicBezTo>
                    <a:pt x="4796972" y="1320473"/>
                    <a:pt x="4869543" y="1372180"/>
                    <a:pt x="4942115" y="1423888"/>
                  </a:cubicBezTo>
                </a:path>
              </a:pathLst>
            </a:custGeom>
            <a:noFill/>
            <a:ln w="28575">
              <a:solidFill>
                <a:schemeClr val="tx1"/>
              </a:solidFill>
              <a:prstDash val="lgDashDot"/>
            </a:ln>
          </p:spPr>
          <p:txBody>
            <a:bodyPr rtlCol="0" anchor="ctr"/>
            <a:lstStyle/>
            <a:p>
              <a:pPr algn="ctr"/>
              <a:endParaRPr lang="en-US"/>
            </a:p>
          </p:txBody>
        </p:sp>
        <p:sp>
          <p:nvSpPr>
            <p:cNvPr id="43" name="CasellaDiTesto 42">
              <a:extLst>
                <a:ext uri="{FF2B5EF4-FFF2-40B4-BE49-F238E27FC236}">
                  <a16:creationId xmlns:a16="http://schemas.microsoft.com/office/drawing/2014/main" id="{2FC8C564-2087-38FF-5D5C-CE00147A3136}"/>
                </a:ext>
              </a:extLst>
            </p:cNvPr>
            <p:cNvSpPr txBox="1"/>
            <p:nvPr/>
          </p:nvSpPr>
          <p:spPr>
            <a:xfrm>
              <a:off x="7489371" y="3108744"/>
              <a:ext cx="1175322" cy="400110"/>
            </a:xfrm>
            <a:prstGeom prst="rect">
              <a:avLst/>
            </a:prstGeom>
            <a:noFill/>
          </p:spPr>
          <p:txBody>
            <a:bodyPr wrap="none" rtlCol="0">
              <a:spAutoFit/>
            </a:bodyPr>
            <a:lstStyle/>
            <a:p>
              <a:r>
                <a:rPr lang="en-US" sz="2000" dirty="0"/>
                <a:t>99.7% </a:t>
              </a:r>
              <a:r>
                <a:rPr lang="en-US" sz="2000" dirty="0" err="1"/>
                <a:t>c.l.</a:t>
              </a:r>
              <a:endParaRPr lang="en-US" sz="2000" dirty="0"/>
            </a:p>
          </p:txBody>
        </p:sp>
        <p:sp>
          <p:nvSpPr>
            <p:cNvPr id="44" name="CasellaDiTesto 43">
              <a:extLst>
                <a:ext uri="{FF2B5EF4-FFF2-40B4-BE49-F238E27FC236}">
                  <a16:creationId xmlns:a16="http://schemas.microsoft.com/office/drawing/2014/main" id="{B687835E-08C8-0224-B59F-979F0674B682}"/>
                </a:ext>
              </a:extLst>
            </p:cNvPr>
            <p:cNvSpPr txBox="1"/>
            <p:nvPr/>
          </p:nvSpPr>
          <p:spPr>
            <a:xfrm>
              <a:off x="7530954" y="4307063"/>
              <a:ext cx="981359" cy="400110"/>
            </a:xfrm>
            <a:prstGeom prst="rect">
              <a:avLst/>
            </a:prstGeom>
            <a:noFill/>
          </p:spPr>
          <p:txBody>
            <a:bodyPr wrap="none" rtlCol="0">
              <a:spAutoFit/>
            </a:bodyPr>
            <a:lstStyle/>
            <a:p>
              <a:r>
                <a:rPr lang="en-US" sz="2000" dirty="0"/>
                <a:t>95% </a:t>
              </a:r>
              <a:r>
                <a:rPr lang="en-US" sz="2000" dirty="0" err="1"/>
                <a:t>c.l.</a:t>
              </a:r>
              <a:endParaRPr lang="en-US" sz="2000" dirty="0"/>
            </a:p>
          </p:txBody>
        </p:sp>
      </p:grpSp>
      <p:sp>
        <p:nvSpPr>
          <p:cNvPr id="3" name="Segnaposto piè di pagina 2">
            <a:extLst>
              <a:ext uri="{FF2B5EF4-FFF2-40B4-BE49-F238E27FC236}">
                <a16:creationId xmlns:a16="http://schemas.microsoft.com/office/drawing/2014/main" id="{E3D06FB3-872B-BC76-EBD4-34E162984086}"/>
              </a:ext>
            </a:extLst>
          </p:cNvPr>
          <p:cNvSpPr>
            <a:spLocks noGrp="1"/>
          </p:cNvSpPr>
          <p:nvPr>
            <p:ph type="ftr" sz="quarter" idx="11"/>
          </p:nvPr>
        </p:nvSpPr>
        <p:spPr/>
        <p:txBody>
          <a:bodyPr/>
          <a:lstStyle/>
          <a:p>
            <a:r>
              <a:rPr lang="en-US"/>
              <a:t>M. Spurio: Multimessenger astrophysics - TeVPA 25</a:t>
            </a:r>
            <a:endParaRPr lang="it-IT"/>
          </a:p>
        </p:txBody>
      </p:sp>
      <p:sp>
        <p:nvSpPr>
          <p:cNvPr id="4" name="Segnaposto numero diapositiva 3">
            <a:extLst>
              <a:ext uri="{FF2B5EF4-FFF2-40B4-BE49-F238E27FC236}">
                <a16:creationId xmlns:a16="http://schemas.microsoft.com/office/drawing/2014/main" id="{1791A299-151F-2531-F638-D9FF74FB14B7}"/>
              </a:ext>
            </a:extLst>
          </p:cNvPr>
          <p:cNvSpPr>
            <a:spLocks noGrp="1"/>
          </p:cNvSpPr>
          <p:nvPr>
            <p:ph type="sldNum" sz="quarter" idx="12"/>
          </p:nvPr>
        </p:nvSpPr>
        <p:spPr/>
        <p:txBody>
          <a:bodyPr/>
          <a:lstStyle/>
          <a:p>
            <a:fld id="{EF856C54-971D-4A64-8725-72F12A462872}" type="slidenum">
              <a:rPr lang="it-IT" smtClean="0"/>
              <a:t>30</a:t>
            </a:fld>
            <a:endParaRPr lang="it-IT"/>
          </a:p>
        </p:txBody>
      </p:sp>
      <p:sp>
        <p:nvSpPr>
          <p:cNvPr id="9" name="CasellaDiTesto 8">
            <a:extLst>
              <a:ext uri="{FF2B5EF4-FFF2-40B4-BE49-F238E27FC236}">
                <a16:creationId xmlns:a16="http://schemas.microsoft.com/office/drawing/2014/main" id="{3CA371F7-DDFF-B5F3-EB50-7F4B9BA94617}"/>
              </a:ext>
            </a:extLst>
          </p:cNvPr>
          <p:cNvSpPr txBox="1"/>
          <p:nvPr/>
        </p:nvSpPr>
        <p:spPr>
          <a:xfrm>
            <a:off x="9741450" y="4969107"/>
            <a:ext cx="2004467" cy="369332"/>
          </a:xfrm>
          <a:prstGeom prst="rect">
            <a:avLst/>
          </a:prstGeom>
          <a:noFill/>
        </p:spPr>
        <p:txBody>
          <a:bodyPr wrap="square">
            <a:spAutoFit/>
          </a:bodyPr>
          <a:lstStyle/>
          <a:p>
            <a:r>
              <a:rPr lang="en-US" sz="1800" b="0" i="0" u="none" strike="noStrike" baseline="0" dirty="0">
                <a:solidFill>
                  <a:srgbClr val="808080"/>
                </a:solidFill>
                <a:latin typeface="Times New Roman" panose="02020603050405020304" pitchFamily="18" charset="0"/>
              </a:rPr>
              <a:t> arXiv:2507.08421 </a:t>
            </a:r>
            <a:endParaRPr lang="en-US" dirty="0"/>
          </a:p>
        </p:txBody>
      </p:sp>
    </p:spTree>
    <p:extLst>
      <p:ext uri="{BB962C8B-B14F-4D97-AF65-F5344CB8AC3E}">
        <p14:creationId xmlns:p14="http://schemas.microsoft.com/office/powerpoint/2010/main" val="182241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E48BE-4BE4-C75B-4C48-E515E3AE969D}"/>
            </a:ext>
          </a:extLst>
        </p:cNvPr>
        <p:cNvGrpSpPr/>
        <p:nvPr/>
      </p:nvGrpSpPr>
      <p:grpSpPr>
        <a:xfrm>
          <a:off x="0" y="0"/>
          <a:ext cx="0" cy="0"/>
          <a:chOff x="0" y="0"/>
          <a:chExt cx="0" cy="0"/>
        </a:xfrm>
      </p:grpSpPr>
      <p:sp>
        <p:nvSpPr>
          <p:cNvPr id="148487" name="Text Box 7">
            <a:extLst>
              <a:ext uri="{FF2B5EF4-FFF2-40B4-BE49-F238E27FC236}">
                <a16:creationId xmlns:a16="http://schemas.microsoft.com/office/drawing/2014/main" id="{C673BAB5-0098-5ED5-C126-6B25ED2F5870}"/>
              </a:ext>
            </a:extLst>
          </p:cNvPr>
          <p:cNvSpPr txBox="1">
            <a:spLocks noChangeArrowheads="1"/>
          </p:cNvSpPr>
          <p:nvPr/>
        </p:nvSpPr>
        <p:spPr bwMode="auto">
          <a:xfrm>
            <a:off x="4017233" y="3044274"/>
            <a:ext cx="1487074" cy="369332"/>
          </a:xfrm>
          <a:prstGeom prst="rect">
            <a:avLst/>
          </a:prstGeom>
          <a:solidFill>
            <a:srgbClr val="FF3300"/>
          </a:solidFill>
          <a:ln w="9525" algn="ctr">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Calibri" panose="020F0502020204030204"/>
                <a:ea typeface="+mn-ea"/>
                <a:cs typeface="+mn-cs"/>
              </a:rPr>
              <a:t>Mediterraneo</a:t>
            </a:r>
          </a:p>
        </p:txBody>
      </p:sp>
      <p:sp>
        <p:nvSpPr>
          <p:cNvPr id="11" name="Titolo 1">
            <a:extLst>
              <a:ext uri="{FF2B5EF4-FFF2-40B4-BE49-F238E27FC236}">
                <a16:creationId xmlns:a16="http://schemas.microsoft.com/office/drawing/2014/main" id="{F94E9A9D-E239-156A-AD29-10AC9EF4DD3E}"/>
              </a:ext>
            </a:extLst>
          </p:cNvPr>
          <p:cNvSpPr>
            <a:spLocks noGrp="1"/>
          </p:cNvSpPr>
          <p:nvPr>
            <p:ph type="title"/>
          </p:nvPr>
        </p:nvSpPr>
        <p:spPr>
          <a:xfrm>
            <a:off x="862885" y="72009"/>
            <a:ext cx="9358259" cy="681755"/>
          </a:xfrm>
        </p:spPr>
        <p:txBody>
          <a:bodyPr>
            <a:normAutofit/>
          </a:bodyPr>
          <a:lstStyle/>
          <a:p>
            <a:r>
              <a:rPr lang="it-IT" sz="3600" dirty="0" err="1"/>
              <a:t>Catalog</a:t>
            </a:r>
            <a:r>
              <a:rPr lang="it-IT" sz="3600" dirty="0"/>
              <a:t> of </a:t>
            </a:r>
            <a:r>
              <a:rPr lang="it-IT" sz="3600" dirty="0">
                <a:latin typeface="Symbol" panose="05050102010706020507" pitchFamily="18" charset="2"/>
              </a:rPr>
              <a:t>n</a:t>
            </a:r>
            <a:r>
              <a:rPr lang="it-IT" sz="3600" dirty="0"/>
              <a:t>-sources</a:t>
            </a:r>
            <a:endParaRPr lang="en-US" sz="3600" dirty="0"/>
          </a:p>
        </p:txBody>
      </p:sp>
      <p:pic>
        <p:nvPicPr>
          <p:cNvPr id="7" name="Immagine 6">
            <a:extLst>
              <a:ext uri="{FF2B5EF4-FFF2-40B4-BE49-F238E27FC236}">
                <a16:creationId xmlns:a16="http://schemas.microsoft.com/office/drawing/2014/main" id="{DDA4690C-AE59-FCB9-F95B-0A5E37C3E6E9}"/>
              </a:ext>
            </a:extLst>
          </p:cNvPr>
          <p:cNvPicPr>
            <a:picLocks/>
          </p:cNvPicPr>
          <p:nvPr/>
        </p:nvPicPr>
        <p:blipFill rotWithShape="1">
          <a:blip r:embed="rId2" cstate="print">
            <a:extLst>
              <a:ext uri="{28A0092B-C50C-407E-A947-70E740481C1C}">
                <a14:useLocalDpi xmlns:a14="http://schemas.microsoft.com/office/drawing/2010/main" val="0"/>
              </a:ext>
            </a:extLst>
          </a:blip>
          <a:srcRect t="6443" b="2853"/>
          <a:stretch/>
        </p:blipFill>
        <p:spPr>
          <a:xfrm>
            <a:off x="112002" y="845934"/>
            <a:ext cx="7488000" cy="5544616"/>
          </a:xfrm>
          <a:prstGeom prst="rect">
            <a:avLst/>
          </a:prstGeom>
        </p:spPr>
      </p:pic>
      <p:sp>
        <p:nvSpPr>
          <p:cNvPr id="14" name="Figura a mano libera 13">
            <a:extLst>
              <a:ext uri="{FF2B5EF4-FFF2-40B4-BE49-F238E27FC236}">
                <a16:creationId xmlns:a16="http://schemas.microsoft.com/office/drawing/2014/main" id="{188AEE50-FF4D-581D-9849-A2C987C68873}"/>
              </a:ext>
            </a:extLst>
          </p:cNvPr>
          <p:cNvSpPr/>
          <p:nvPr/>
        </p:nvSpPr>
        <p:spPr>
          <a:xfrm>
            <a:off x="1796090" y="1515844"/>
            <a:ext cx="4811838" cy="3082668"/>
          </a:xfrm>
          <a:custGeom>
            <a:avLst/>
            <a:gdLst>
              <a:gd name="connsiteX0" fmla="*/ 10346 w 4811838"/>
              <a:gd name="connsiteY0" fmla="*/ 2643962 h 3082668"/>
              <a:gd name="connsiteX1" fmla="*/ 499443 w 4811838"/>
              <a:gd name="connsiteY1" fmla="*/ 2792818 h 3082668"/>
              <a:gd name="connsiteX2" fmla="*/ 786522 w 4811838"/>
              <a:gd name="connsiteY2" fmla="*/ 2782185 h 3082668"/>
              <a:gd name="connsiteX3" fmla="*/ 988541 w 4811838"/>
              <a:gd name="connsiteY3" fmla="*/ 2654595 h 3082668"/>
              <a:gd name="connsiteX4" fmla="*/ 1148029 w 4811838"/>
              <a:gd name="connsiteY4" fmla="*/ 2016641 h 3082668"/>
              <a:gd name="connsiteX5" fmla="*/ 1467006 w 4811838"/>
              <a:gd name="connsiteY5" fmla="*/ 1144771 h 3082668"/>
              <a:gd name="connsiteX6" fmla="*/ 2083695 w 4811838"/>
              <a:gd name="connsiteY6" fmla="*/ 272902 h 3082668"/>
              <a:gd name="connsiteX7" fmla="*/ 2498364 w 4811838"/>
              <a:gd name="connsiteY7" fmla="*/ 17720 h 3082668"/>
              <a:gd name="connsiteX8" fmla="*/ 3061890 w 4811838"/>
              <a:gd name="connsiteY8" fmla="*/ 49618 h 3082668"/>
              <a:gd name="connsiteX9" fmla="*/ 3657313 w 4811838"/>
              <a:gd name="connsiteY9" fmla="*/ 272902 h 3082668"/>
              <a:gd name="connsiteX10" fmla="*/ 4486653 w 4811838"/>
              <a:gd name="connsiteY10" fmla="*/ 889590 h 3082668"/>
              <a:gd name="connsiteX11" fmla="*/ 4763099 w 4811838"/>
              <a:gd name="connsiteY11" fmla="*/ 1336157 h 3082668"/>
              <a:gd name="connsiteX12" fmla="*/ 4784364 w 4811838"/>
              <a:gd name="connsiteY12" fmla="*/ 1867785 h 3082668"/>
              <a:gd name="connsiteX13" fmla="*/ 4476020 w 4811838"/>
              <a:gd name="connsiteY13" fmla="*/ 2431311 h 3082668"/>
              <a:gd name="connsiteX14" fmla="*/ 3912495 w 4811838"/>
              <a:gd name="connsiteY14" fmla="*/ 2750288 h 3082668"/>
              <a:gd name="connsiteX15" fmla="*/ 2827974 w 4811838"/>
              <a:gd name="connsiteY15" fmla="*/ 3037367 h 3082668"/>
              <a:gd name="connsiteX16" fmla="*/ 2041164 w 4811838"/>
              <a:gd name="connsiteY16" fmla="*/ 3079897 h 3082668"/>
              <a:gd name="connsiteX17" fmla="*/ 999174 w 4811838"/>
              <a:gd name="connsiteY17" fmla="*/ 3016102 h 3082668"/>
              <a:gd name="connsiteX18" fmla="*/ 10346 w 4811838"/>
              <a:gd name="connsiteY18" fmla="*/ 2643962 h 30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11838" h="3082668">
                <a:moveTo>
                  <a:pt x="10346" y="2643962"/>
                </a:moveTo>
                <a:cubicBezTo>
                  <a:pt x="-72942" y="2606748"/>
                  <a:pt x="370080" y="2769781"/>
                  <a:pt x="499443" y="2792818"/>
                </a:cubicBezTo>
                <a:cubicBezTo>
                  <a:pt x="628806" y="2815855"/>
                  <a:pt x="705006" y="2805222"/>
                  <a:pt x="786522" y="2782185"/>
                </a:cubicBezTo>
                <a:cubicBezTo>
                  <a:pt x="868038" y="2759148"/>
                  <a:pt x="928290" y="2782186"/>
                  <a:pt x="988541" y="2654595"/>
                </a:cubicBezTo>
                <a:cubicBezTo>
                  <a:pt x="1048792" y="2527004"/>
                  <a:pt x="1068285" y="2268278"/>
                  <a:pt x="1148029" y="2016641"/>
                </a:cubicBezTo>
                <a:cubicBezTo>
                  <a:pt x="1227773" y="1765004"/>
                  <a:pt x="1311062" y="1435394"/>
                  <a:pt x="1467006" y="1144771"/>
                </a:cubicBezTo>
                <a:cubicBezTo>
                  <a:pt x="1622950" y="854148"/>
                  <a:pt x="1911802" y="460744"/>
                  <a:pt x="2083695" y="272902"/>
                </a:cubicBezTo>
                <a:cubicBezTo>
                  <a:pt x="2255588" y="85060"/>
                  <a:pt x="2335332" y="54934"/>
                  <a:pt x="2498364" y="17720"/>
                </a:cubicBezTo>
                <a:cubicBezTo>
                  <a:pt x="2661396" y="-19494"/>
                  <a:pt x="2868732" y="7088"/>
                  <a:pt x="3061890" y="49618"/>
                </a:cubicBezTo>
                <a:cubicBezTo>
                  <a:pt x="3255048" y="92148"/>
                  <a:pt x="3419853" y="132907"/>
                  <a:pt x="3657313" y="272902"/>
                </a:cubicBezTo>
                <a:cubicBezTo>
                  <a:pt x="3894773" y="412897"/>
                  <a:pt x="4302355" y="712381"/>
                  <a:pt x="4486653" y="889590"/>
                </a:cubicBezTo>
                <a:cubicBezTo>
                  <a:pt x="4670951" y="1066799"/>
                  <a:pt x="4713481" y="1173125"/>
                  <a:pt x="4763099" y="1336157"/>
                </a:cubicBezTo>
                <a:cubicBezTo>
                  <a:pt x="4812717" y="1499189"/>
                  <a:pt x="4832210" y="1685259"/>
                  <a:pt x="4784364" y="1867785"/>
                </a:cubicBezTo>
                <a:cubicBezTo>
                  <a:pt x="4736518" y="2050311"/>
                  <a:pt x="4621331" y="2284227"/>
                  <a:pt x="4476020" y="2431311"/>
                </a:cubicBezTo>
                <a:cubicBezTo>
                  <a:pt x="4330709" y="2578395"/>
                  <a:pt x="4187169" y="2649279"/>
                  <a:pt x="3912495" y="2750288"/>
                </a:cubicBezTo>
                <a:cubicBezTo>
                  <a:pt x="3637821" y="2851297"/>
                  <a:pt x="3139862" y="2982432"/>
                  <a:pt x="2827974" y="3037367"/>
                </a:cubicBezTo>
                <a:cubicBezTo>
                  <a:pt x="2516086" y="3092302"/>
                  <a:pt x="2345964" y="3083441"/>
                  <a:pt x="2041164" y="3079897"/>
                </a:cubicBezTo>
                <a:cubicBezTo>
                  <a:pt x="1736364" y="3076353"/>
                  <a:pt x="1335872" y="3083441"/>
                  <a:pt x="999174" y="3016102"/>
                </a:cubicBezTo>
                <a:cubicBezTo>
                  <a:pt x="662476" y="2948763"/>
                  <a:pt x="93634" y="2681176"/>
                  <a:pt x="10346" y="2643962"/>
                </a:cubicBezTo>
                <a:close/>
              </a:path>
            </a:pathLst>
          </a:cu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South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sky</a:t>
            </a:r>
            <a:endPar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asellaDiTesto 11">
            <a:extLst>
              <a:ext uri="{FF2B5EF4-FFF2-40B4-BE49-F238E27FC236}">
                <a16:creationId xmlns:a16="http://schemas.microsoft.com/office/drawing/2014/main" id="{5EDC5BDF-E1F1-D13C-8988-4BDA66235DA8}"/>
              </a:ext>
            </a:extLst>
          </p:cNvPr>
          <p:cNvSpPr txBox="1"/>
          <p:nvPr/>
        </p:nvSpPr>
        <p:spPr>
          <a:xfrm rot="20045717">
            <a:off x="1582304" y="1496520"/>
            <a:ext cx="210695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800" dirty="0" err="1">
                <a:solidFill>
                  <a:prstClr val="white"/>
                </a:solidFill>
                <a:latin typeface="Calibri" panose="020F0502020204030204"/>
              </a:rPr>
              <a:t>Nor</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th</a:t>
            </a: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sky</a:t>
            </a:r>
            <a:endPar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e 2">
            <a:extLst>
              <a:ext uri="{FF2B5EF4-FFF2-40B4-BE49-F238E27FC236}">
                <a16:creationId xmlns:a16="http://schemas.microsoft.com/office/drawing/2014/main" id="{1EE30941-C87A-6112-0A0C-FCF8D37BDFF1}"/>
              </a:ext>
            </a:extLst>
          </p:cNvPr>
          <p:cNvSpPr/>
          <p:nvPr/>
        </p:nvSpPr>
        <p:spPr>
          <a:xfrm>
            <a:off x="616269" y="1068979"/>
            <a:ext cx="6404819" cy="3529533"/>
          </a:xfrm>
          <a:prstGeom prst="ellipse">
            <a:avLst/>
          </a:prstGeom>
          <a:solidFill>
            <a:schemeClr val="tx1"/>
          </a:solidFill>
          <a:ln w="12700">
            <a:solidFill>
              <a:schemeClr val="bg1"/>
            </a:solidFill>
          </a:ln>
        </p:spPr>
        <p:txBody>
          <a:bodyPr rtlCol="0" anchor="ctr"/>
          <a:lstStyle/>
          <a:p>
            <a:pPr algn="ctr"/>
            <a:r>
              <a:rPr lang="en-US" sz="2400" dirty="0">
                <a:solidFill>
                  <a:schemeClr val="bg1"/>
                </a:solidFill>
              </a:rPr>
              <a:t>Plot to fill with </a:t>
            </a:r>
            <a:r>
              <a:rPr lang="en-US" sz="2400" dirty="0">
                <a:solidFill>
                  <a:schemeClr val="bg1"/>
                </a:solidFill>
                <a:latin typeface="Symbol" panose="05050102010706020507" pitchFamily="18" charset="2"/>
              </a:rPr>
              <a:t>n</a:t>
            </a:r>
            <a:r>
              <a:rPr lang="en-US" sz="2400" dirty="0">
                <a:solidFill>
                  <a:schemeClr val="bg1"/>
                </a:solidFill>
              </a:rPr>
              <a:t> sources</a:t>
            </a:r>
            <a:endParaRPr lang="en-US" dirty="0">
              <a:solidFill>
                <a:schemeClr val="bg1"/>
              </a:solidFill>
            </a:endParaRPr>
          </a:p>
        </p:txBody>
      </p:sp>
      <p:sp>
        <p:nvSpPr>
          <p:cNvPr id="10" name="Ovale 9">
            <a:extLst>
              <a:ext uri="{FF2B5EF4-FFF2-40B4-BE49-F238E27FC236}">
                <a16:creationId xmlns:a16="http://schemas.microsoft.com/office/drawing/2014/main" id="{3D1A9AEA-65D8-4BDB-B0F6-72B4708CE576}"/>
              </a:ext>
            </a:extLst>
          </p:cNvPr>
          <p:cNvSpPr/>
          <p:nvPr/>
        </p:nvSpPr>
        <p:spPr>
          <a:xfrm>
            <a:off x="6555527" y="3181844"/>
            <a:ext cx="180000" cy="2160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w="12700">
            <a:solidFill>
              <a:schemeClr val="tx1"/>
            </a:solidFill>
          </a:ln>
        </p:spPr>
        <p:txBody>
          <a:bodyPr rtlCol="0" anchor="ctr"/>
          <a:lstStyle/>
          <a:p>
            <a:pPr algn="ctr"/>
            <a:endParaRPr lang="en-US"/>
          </a:p>
        </p:txBody>
      </p:sp>
      <p:sp>
        <p:nvSpPr>
          <p:cNvPr id="13" name="Ovale 12">
            <a:extLst>
              <a:ext uri="{FF2B5EF4-FFF2-40B4-BE49-F238E27FC236}">
                <a16:creationId xmlns:a16="http://schemas.microsoft.com/office/drawing/2014/main" id="{7DF4BDCF-8280-8628-F1F6-BF11E87F5587}"/>
              </a:ext>
            </a:extLst>
          </p:cNvPr>
          <p:cNvSpPr/>
          <p:nvPr/>
        </p:nvSpPr>
        <p:spPr>
          <a:xfrm>
            <a:off x="2076303" y="4089913"/>
            <a:ext cx="180000" cy="2160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w="12700">
            <a:solidFill>
              <a:schemeClr val="tx1"/>
            </a:solidFill>
          </a:ln>
        </p:spPr>
        <p:txBody>
          <a:bodyPr rtlCol="0" anchor="ctr"/>
          <a:lstStyle/>
          <a:p>
            <a:pPr algn="ctr"/>
            <a:endParaRPr lang="en-US"/>
          </a:p>
        </p:txBody>
      </p:sp>
      <p:grpSp>
        <p:nvGrpSpPr>
          <p:cNvPr id="25" name="Gruppo 24">
            <a:extLst>
              <a:ext uri="{FF2B5EF4-FFF2-40B4-BE49-F238E27FC236}">
                <a16:creationId xmlns:a16="http://schemas.microsoft.com/office/drawing/2014/main" id="{8BD61E20-E56D-552D-9FC8-F2214C1F73BF}"/>
              </a:ext>
            </a:extLst>
          </p:cNvPr>
          <p:cNvGrpSpPr/>
          <p:nvPr/>
        </p:nvGrpSpPr>
        <p:grpSpPr>
          <a:xfrm>
            <a:off x="6830154" y="811679"/>
            <a:ext cx="5249844" cy="2463323"/>
            <a:chOff x="6830154" y="845934"/>
            <a:chExt cx="5249844" cy="2463323"/>
          </a:xfrm>
        </p:grpSpPr>
        <p:pic>
          <p:nvPicPr>
            <p:cNvPr id="2" name="Immagine 1">
              <a:extLst>
                <a:ext uri="{FF2B5EF4-FFF2-40B4-BE49-F238E27FC236}">
                  <a16:creationId xmlns:a16="http://schemas.microsoft.com/office/drawing/2014/main" id="{A14301E9-7AF8-E0D0-BAE2-571C467C1465}"/>
                </a:ext>
              </a:extLst>
            </p:cNvPr>
            <p:cNvPicPr>
              <a:picLocks noChangeAspect="1"/>
            </p:cNvPicPr>
            <p:nvPr/>
          </p:nvPicPr>
          <p:blipFill rotWithShape="1">
            <a:blip r:embed="rId3"/>
            <a:srcRect l="472" t="1087" r="5388" b="52380"/>
            <a:stretch>
              <a:fillRect/>
            </a:stretch>
          </p:blipFill>
          <p:spPr>
            <a:xfrm>
              <a:off x="7707435" y="845934"/>
              <a:ext cx="4372563" cy="2463323"/>
            </a:xfrm>
            <a:prstGeom prst="rect">
              <a:avLst/>
            </a:prstGeom>
          </p:spPr>
        </p:pic>
        <p:cxnSp>
          <p:nvCxnSpPr>
            <p:cNvPr id="6" name="Connettore 2 5">
              <a:extLst>
                <a:ext uri="{FF2B5EF4-FFF2-40B4-BE49-F238E27FC236}">
                  <a16:creationId xmlns:a16="http://schemas.microsoft.com/office/drawing/2014/main" id="{E1BFC46C-7F1F-6595-1168-2083485EC26E}"/>
                </a:ext>
              </a:extLst>
            </p:cNvPr>
            <p:cNvCxnSpPr>
              <a:cxnSpLocks/>
            </p:cNvCxnSpPr>
            <p:nvPr/>
          </p:nvCxnSpPr>
          <p:spPr>
            <a:xfrm flipH="1">
              <a:off x="6830154" y="2329384"/>
              <a:ext cx="1543494" cy="864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o 23">
            <a:extLst>
              <a:ext uri="{FF2B5EF4-FFF2-40B4-BE49-F238E27FC236}">
                <a16:creationId xmlns:a16="http://schemas.microsoft.com/office/drawing/2014/main" id="{E859977D-656F-0DCB-7F6C-E2E5BEBC7874}"/>
              </a:ext>
            </a:extLst>
          </p:cNvPr>
          <p:cNvGrpSpPr/>
          <p:nvPr/>
        </p:nvGrpSpPr>
        <p:grpSpPr>
          <a:xfrm>
            <a:off x="2299531" y="3505776"/>
            <a:ext cx="9780467" cy="2804959"/>
            <a:chOff x="2299531" y="3746853"/>
            <a:chExt cx="9780467" cy="2804959"/>
          </a:xfrm>
        </p:grpSpPr>
        <p:pic>
          <p:nvPicPr>
            <p:cNvPr id="19" name="Picture 4">
              <a:extLst>
                <a:ext uri="{FF2B5EF4-FFF2-40B4-BE49-F238E27FC236}">
                  <a16:creationId xmlns:a16="http://schemas.microsoft.com/office/drawing/2014/main" id="{C4FCDE95-F684-DA9D-DC49-8736F5EFFA42}"/>
                </a:ext>
              </a:extLst>
            </p:cNvPr>
            <p:cNvPicPr>
              <a:picLocks noChangeAspect="1"/>
            </p:cNvPicPr>
            <p:nvPr/>
          </p:nvPicPr>
          <p:blipFill>
            <a:blip r:embed="rId4"/>
            <a:stretch>
              <a:fillRect/>
            </a:stretch>
          </p:blipFill>
          <p:spPr>
            <a:xfrm>
              <a:off x="7617957" y="3746853"/>
              <a:ext cx="4462041" cy="2804959"/>
            </a:xfrm>
            <a:prstGeom prst="rect">
              <a:avLst/>
            </a:prstGeom>
          </p:spPr>
        </p:pic>
        <p:sp>
          <p:nvSpPr>
            <p:cNvPr id="21" name="CasellaDiTesto 20">
              <a:extLst>
                <a:ext uri="{FF2B5EF4-FFF2-40B4-BE49-F238E27FC236}">
                  <a16:creationId xmlns:a16="http://schemas.microsoft.com/office/drawing/2014/main" id="{AF30E71E-3612-EFB2-5D01-47A9631E462E}"/>
                </a:ext>
              </a:extLst>
            </p:cNvPr>
            <p:cNvSpPr txBox="1"/>
            <p:nvPr/>
          </p:nvSpPr>
          <p:spPr>
            <a:xfrm>
              <a:off x="10515600" y="4543847"/>
              <a:ext cx="1393371" cy="369332"/>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NGC 1068</a:t>
              </a:r>
              <a:endParaRPr lang="en-US" dirty="0"/>
            </a:p>
          </p:txBody>
        </p:sp>
        <p:cxnSp>
          <p:nvCxnSpPr>
            <p:cNvPr id="23" name="Connettore 2 22">
              <a:extLst>
                <a:ext uri="{FF2B5EF4-FFF2-40B4-BE49-F238E27FC236}">
                  <a16:creationId xmlns:a16="http://schemas.microsoft.com/office/drawing/2014/main" id="{477FD8E0-CD21-4200-AEF4-69730C5144D9}"/>
                </a:ext>
              </a:extLst>
            </p:cNvPr>
            <p:cNvCxnSpPr>
              <a:cxnSpLocks/>
            </p:cNvCxnSpPr>
            <p:nvPr/>
          </p:nvCxnSpPr>
          <p:spPr>
            <a:xfrm flipH="1" flipV="1">
              <a:off x="2299531" y="4448271"/>
              <a:ext cx="6298760" cy="7010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egnaposto piè di pagina 3">
            <a:extLst>
              <a:ext uri="{FF2B5EF4-FFF2-40B4-BE49-F238E27FC236}">
                <a16:creationId xmlns:a16="http://schemas.microsoft.com/office/drawing/2014/main" id="{06739E74-C6AD-372E-11C8-58795CE1D9E5}"/>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86711AA8-0DCE-CE17-C64D-0874BB5517AA}"/>
              </a:ext>
            </a:extLst>
          </p:cNvPr>
          <p:cNvSpPr>
            <a:spLocks noGrp="1"/>
          </p:cNvSpPr>
          <p:nvPr>
            <p:ph type="sldNum" sz="quarter" idx="12"/>
          </p:nvPr>
        </p:nvSpPr>
        <p:spPr/>
        <p:txBody>
          <a:bodyPr/>
          <a:lstStyle/>
          <a:p>
            <a:fld id="{EF856C54-971D-4A64-8725-72F12A462872}" type="slidenum">
              <a:rPr lang="it-IT" smtClean="0"/>
              <a:t>31</a:t>
            </a:fld>
            <a:endParaRPr lang="it-IT"/>
          </a:p>
        </p:txBody>
      </p:sp>
      <p:grpSp>
        <p:nvGrpSpPr>
          <p:cNvPr id="15" name="Gruppo 14">
            <a:extLst>
              <a:ext uri="{FF2B5EF4-FFF2-40B4-BE49-F238E27FC236}">
                <a16:creationId xmlns:a16="http://schemas.microsoft.com/office/drawing/2014/main" id="{46BB7912-EBC0-BE78-E5B1-7370013B7475}"/>
              </a:ext>
            </a:extLst>
          </p:cNvPr>
          <p:cNvGrpSpPr/>
          <p:nvPr/>
        </p:nvGrpSpPr>
        <p:grpSpPr>
          <a:xfrm>
            <a:off x="8159473" y="3088717"/>
            <a:ext cx="3194327" cy="596875"/>
            <a:chOff x="8153400" y="3142646"/>
            <a:chExt cx="3194327" cy="596875"/>
          </a:xfrm>
        </p:grpSpPr>
        <p:sp>
          <p:nvSpPr>
            <p:cNvPr id="8" name="Rectangle 2">
              <a:extLst>
                <a:ext uri="{FF2B5EF4-FFF2-40B4-BE49-F238E27FC236}">
                  <a16:creationId xmlns:a16="http://schemas.microsoft.com/office/drawing/2014/main" id="{3EFB8BF9-1752-9B60-12CE-968DBC607931}"/>
                </a:ext>
              </a:extLst>
            </p:cNvPr>
            <p:cNvSpPr/>
            <p:nvPr/>
          </p:nvSpPr>
          <p:spPr>
            <a:xfrm>
              <a:off x="8153400" y="3142646"/>
              <a:ext cx="3183820" cy="318100"/>
            </a:xfrm>
            <a:prstGeom prst="rect">
              <a:avLst/>
            </a:prstGeom>
          </p:spPr>
          <p:txBody>
            <a:bodyPr wrap="none">
              <a:spAutoFit/>
            </a:bodyPr>
            <a:lstStyle/>
            <a:p>
              <a:pPr defTabSz="1219170" fontAlgn="base">
                <a:spcBef>
                  <a:spcPct val="0"/>
                </a:spcBef>
                <a:spcAft>
                  <a:spcPct val="0"/>
                </a:spcAft>
                <a:defRPr/>
              </a:pPr>
              <a:r>
                <a:rPr lang="en-US" sz="1467" dirty="0">
                  <a:solidFill>
                    <a:srgbClr val="000000"/>
                  </a:solidFill>
                  <a:ea typeface="ＭＳ Ｐゴシック" charset="0"/>
                  <a:sym typeface="Wingdings" pitchFamily="-1" charset="2"/>
                </a:rPr>
                <a:t> IceCube</a:t>
              </a:r>
              <a:r>
                <a:rPr lang="fr-FR" sz="1400" dirty="0">
                  <a:solidFill>
                    <a:srgbClr val="444444"/>
                  </a:solidFill>
                  <a:ea typeface="ＭＳ Ｐゴシック" charset="0"/>
                  <a:sym typeface="Wingdings" pitchFamily="-1" charset="2"/>
                </a:rPr>
                <a:t>:Science 361 (2018)eaat1378</a:t>
              </a:r>
            </a:p>
          </p:txBody>
        </p:sp>
        <p:sp>
          <p:nvSpPr>
            <p:cNvPr id="9" name="Rectangle 2">
              <a:extLst>
                <a:ext uri="{FF2B5EF4-FFF2-40B4-BE49-F238E27FC236}">
                  <a16:creationId xmlns:a16="http://schemas.microsoft.com/office/drawing/2014/main" id="{94AB410C-29EC-86C6-FB11-6884B1DB3925}"/>
                </a:ext>
              </a:extLst>
            </p:cNvPr>
            <p:cNvSpPr/>
            <p:nvPr/>
          </p:nvSpPr>
          <p:spPr>
            <a:xfrm>
              <a:off x="8163907" y="3421421"/>
              <a:ext cx="3183820" cy="318100"/>
            </a:xfrm>
            <a:prstGeom prst="rect">
              <a:avLst/>
            </a:prstGeom>
          </p:spPr>
          <p:txBody>
            <a:bodyPr wrap="none">
              <a:spAutoFit/>
            </a:bodyPr>
            <a:lstStyle/>
            <a:p>
              <a:pPr defTabSz="1219170" fontAlgn="base">
                <a:spcBef>
                  <a:spcPct val="0"/>
                </a:spcBef>
                <a:spcAft>
                  <a:spcPct val="0"/>
                </a:spcAft>
                <a:defRPr/>
              </a:pPr>
              <a:r>
                <a:rPr lang="en-US" sz="1467" dirty="0">
                  <a:solidFill>
                    <a:srgbClr val="000000"/>
                  </a:solidFill>
                  <a:ea typeface="ＭＳ Ｐゴシック" charset="0"/>
                  <a:sym typeface="Wingdings" pitchFamily="-1" charset="2"/>
                </a:rPr>
                <a:t> IceCube</a:t>
              </a:r>
              <a:r>
                <a:rPr lang="fr-FR" sz="1400" dirty="0">
                  <a:solidFill>
                    <a:srgbClr val="444444"/>
                  </a:solidFill>
                  <a:ea typeface="ＭＳ Ｐゴシック" charset="0"/>
                  <a:sym typeface="Wingdings" pitchFamily="-1" charset="2"/>
                </a:rPr>
                <a:t>:Science 361 (2018)eaat2890</a:t>
              </a:r>
            </a:p>
          </p:txBody>
        </p:sp>
      </p:grpSp>
      <p:sp>
        <p:nvSpPr>
          <p:cNvPr id="16" name="Rectangle 2">
            <a:extLst>
              <a:ext uri="{FF2B5EF4-FFF2-40B4-BE49-F238E27FC236}">
                <a16:creationId xmlns:a16="http://schemas.microsoft.com/office/drawing/2014/main" id="{66FFE245-530E-1596-575F-DBC94B1E0097}"/>
              </a:ext>
            </a:extLst>
          </p:cNvPr>
          <p:cNvSpPr/>
          <p:nvPr/>
        </p:nvSpPr>
        <p:spPr>
          <a:xfrm>
            <a:off x="7987723" y="6167023"/>
            <a:ext cx="4466842"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a:t>
            </a:r>
            <a:r>
              <a:rPr lang="en-US" sz="1467" dirty="0">
                <a:solidFill>
                  <a:srgbClr val="000000"/>
                </a:solidFill>
                <a:ea typeface="ＭＳ Ｐゴシック" charset="0"/>
                <a:sym typeface="Wingdings" pitchFamily="-1" charset="2"/>
              </a:rPr>
              <a:t>IceCube</a:t>
            </a:r>
            <a:r>
              <a:rPr lang="fr-FR" sz="1400" dirty="0">
                <a:solidFill>
                  <a:srgbClr val="444444"/>
                </a:solidFill>
                <a:ea typeface="ＭＳ Ｐゴシック" charset="0"/>
                <a:sym typeface="Wingdings" pitchFamily="-1" charset="2"/>
              </a:rPr>
              <a:t>:</a:t>
            </a:r>
            <a:r>
              <a:rPr lang="it-IT" sz="1400" b="0" u="none" strike="noStrike" dirty="0">
                <a:effectLst/>
                <a:hlinkClick r:id="rId5"/>
              </a:rPr>
              <a:t>DOI 10.1126/science.abg3395</a:t>
            </a:r>
            <a:r>
              <a:rPr lang="it-IT" sz="1400" b="0" u="none" strike="noStrike" dirty="0">
                <a:effectLst/>
              </a:rPr>
              <a:t> (2022)</a:t>
            </a:r>
            <a:endParaRPr lang="it-IT" sz="1400" dirty="0">
              <a:effectLst/>
            </a:endParaRPr>
          </a:p>
        </p:txBody>
      </p:sp>
    </p:spTree>
    <p:extLst>
      <p:ext uri="{BB962C8B-B14F-4D97-AF65-F5344CB8AC3E}">
        <p14:creationId xmlns:p14="http://schemas.microsoft.com/office/powerpoint/2010/main" val="814123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a:extLst>
              <a:ext uri="{FF2B5EF4-FFF2-40B4-BE49-F238E27FC236}">
                <a16:creationId xmlns:a16="http://schemas.microsoft.com/office/drawing/2014/main" id="{D54BB3FC-6116-C5E5-006F-4D0C85258DE0}"/>
              </a:ext>
            </a:extLst>
          </p:cNvPr>
          <p:cNvPicPr>
            <a:picLocks noChangeAspect="1"/>
          </p:cNvPicPr>
          <p:nvPr/>
        </p:nvPicPr>
        <p:blipFill>
          <a:blip r:embed="rId2"/>
          <a:stretch>
            <a:fillRect/>
          </a:stretch>
        </p:blipFill>
        <p:spPr>
          <a:xfrm>
            <a:off x="5599611" y="1969482"/>
            <a:ext cx="6263802" cy="4074386"/>
          </a:xfrm>
          <a:prstGeom prst="rect">
            <a:avLst/>
          </a:prstGeom>
        </p:spPr>
      </p:pic>
      <p:pic>
        <p:nvPicPr>
          <p:cNvPr id="27" name="Immagine 26">
            <a:extLst>
              <a:ext uri="{FF2B5EF4-FFF2-40B4-BE49-F238E27FC236}">
                <a16:creationId xmlns:a16="http://schemas.microsoft.com/office/drawing/2014/main" id="{9CB02083-9973-4D48-C4F3-F57A6424E4CA}"/>
              </a:ext>
            </a:extLst>
          </p:cNvPr>
          <p:cNvPicPr>
            <a:picLocks noChangeAspect="1"/>
          </p:cNvPicPr>
          <p:nvPr/>
        </p:nvPicPr>
        <p:blipFill>
          <a:blip r:embed="rId3"/>
          <a:stretch>
            <a:fillRect/>
          </a:stretch>
        </p:blipFill>
        <p:spPr>
          <a:xfrm>
            <a:off x="5599611" y="1971152"/>
            <a:ext cx="6263802" cy="4074386"/>
          </a:xfrm>
          <a:prstGeom prst="rect">
            <a:avLst/>
          </a:prstGeom>
        </p:spPr>
      </p:pic>
      <p:sp>
        <p:nvSpPr>
          <p:cNvPr id="6" name="Titolo 1"/>
          <p:cNvSpPr>
            <a:spLocks noGrp="1"/>
          </p:cNvSpPr>
          <p:nvPr>
            <p:ph type="title"/>
          </p:nvPr>
        </p:nvSpPr>
        <p:spPr>
          <a:xfrm>
            <a:off x="846550" y="2507"/>
            <a:ext cx="9215102" cy="774658"/>
          </a:xfrm>
        </p:spPr>
        <p:txBody>
          <a:bodyPr>
            <a:normAutofit/>
          </a:bodyPr>
          <a:lstStyle/>
          <a:p>
            <a:r>
              <a:rPr lang="en-US" sz="3600" dirty="0"/>
              <a:t>Results of neutrino sky map</a:t>
            </a:r>
            <a:endParaRPr lang="it-IT" sz="3600" dirty="0"/>
          </a:p>
        </p:txBody>
      </p:sp>
      <p:sp>
        <p:nvSpPr>
          <p:cNvPr id="7" name="CasellaDiTesto 6">
            <a:extLst>
              <a:ext uri="{FF2B5EF4-FFF2-40B4-BE49-F238E27FC236}">
                <a16:creationId xmlns:a16="http://schemas.microsoft.com/office/drawing/2014/main" id="{E59F41F2-8C6A-ADC0-2E34-8BD10564E9E4}"/>
              </a:ext>
            </a:extLst>
          </p:cNvPr>
          <p:cNvSpPr txBox="1"/>
          <p:nvPr/>
        </p:nvSpPr>
        <p:spPr>
          <a:xfrm>
            <a:off x="8497230" y="1383872"/>
            <a:ext cx="3585064" cy="5847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i="1" u="none" strike="noStrike" kern="1200" cap="none" spc="0" normalizeH="0" baseline="0" noProof="0" dirty="0">
                <a:ln>
                  <a:noFill/>
                </a:ln>
                <a:solidFill>
                  <a:srgbClr val="000000"/>
                </a:solidFill>
                <a:effectLst/>
                <a:uLnTx/>
                <a:uFillTx/>
                <a:latin typeface="Calibri" panose="020F0502020204030204"/>
                <a:ea typeface="+mn-ea"/>
                <a:cs typeface="+mn-cs"/>
              </a:rPr>
              <a:t>Spectral Energy Distribution of IC diffuse flux and of NGC and TXS sources. </a:t>
            </a:r>
          </a:p>
        </p:txBody>
      </p:sp>
      <p:sp>
        <p:nvSpPr>
          <p:cNvPr id="29" name="CasellaDiTesto 28">
            <a:extLst>
              <a:ext uri="{FF2B5EF4-FFF2-40B4-BE49-F238E27FC236}">
                <a16:creationId xmlns:a16="http://schemas.microsoft.com/office/drawing/2014/main" id="{287384FA-524D-FC2D-FC95-9359AC401A23}"/>
              </a:ext>
            </a:extLst>
          </p:cNvPr>
          <p:cNvSpPr txBox="1"/>
          <p:nvPr/>
        </p:nvSpPr>
        <p:spPr>
          <a:xfrm>
            <a:off x="359709" y="1066646"/>
            <a:ext cx="8250891" cy="72327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b="1" i="0" u="none" strike="noStrike" baseline="0" dirty="0"/>
              <a:t>NGC 1068:</a:t>
            </a:r>
            <a:r>
              <a:rPr lang="en-US" b="0" i="0" u="none" strike="noStrike" baseline="0" dirty="0"/>
              <a:t> neutrino energies in a range not well measured with the diffuse flux</a:t>
            </a:r>
            <a:r>
              <a:rPr lang="en-US" dirty="0"/>
              <a:t>.</a:t>
            </a:r>
          </a:p>
          <a:p>
            <a:pPr marL="285750" indent="-285750">
              <a:spcAft>
                <a:spcPts val="600"/>
              </a:spcAft>
              <a:buFont typeface="Arial" panose="020B0604020202020204" pitchFamily="34" charset="0"/>
              <a:buChar char="•"/>
            </a:pPr>
            <a:r>
              <a:rPr lang="en-US" dirty="0"/>
              <a:t>B</a:t>
            </a:r>
            <a:r>
              <a:rPr lang="en-US" b="0" i="0" u="none" strike="noStrike" baseline="0" dirty="0"/>
              <a:t>est-fit spectral index of </a:t>
            </a:r>
            <a:r>
              <a:rPr lang="el-GR" b="0" i="0" u="none" strike="noStrike" baseline="0" dirty="0"/>
              <a:t>γ = 3.2</a:t>
            </a:r>
            <a:r>
              <a:rPr lang="en-US" dirty="0">
                <a:latin typeface="Calibri" panose="020F0502020204030204" pitchFamily="34" charset="0"/>
              </a:rPr>
              <a:t>±</a:t>
            </a:r>
            <a:r>
              <a:rPr lang="el-GR" b="0" i="0" u="none" strike="noStrike" baseline="0" dirty="0"/>
              <a:t>0.2</a:t>
            </a:r>
            <a:r>
              <a:rPr lang="en-US" b="0" i="0" u="none" strike="noStrike" baseline="0" dirty="0"/>
              <a:t>, softer than the diffuse flux </a:t>
            </a:r>
            <a:endParaRPr lang="en-US" dirty="0"/>
          </a:p>
        </p:txBody>
      </p:sp>
      <p:sp>
        <p:nvSpPr>
          <p:cNvPr id="31" name="CasellaDiTesto 30">
            <a:extLst>
              <a:ext uri="{FF2B5EF4-FFF2-40B4-BE49-F238E27FC236}">
                <a16:creationId xmlns:a16="http://schemas.microsoft.com/office/drawing/2014/main" id="{68E30ACC-C00C-EBCA-6AAF-1769832F32BF}"/>
              </a:ext>
            </a:extLst>
          </p:cNvPr>
          <p:cNvSpPr txBox="1"/>
          <p:nvPr/>
        </p:nvSpPr>
        <p:spPr>
          <a:xfrm>
            <a:off x="343034" y="2043822"/>
            <a:ext cx="5324118" cy="3924151"/>
          </a:xfrm>
          <a:prstGeom prst="rect">
            <a:avLst/>
          </a:prstGeom>
          <a:noFill/>
        </p:spPr>
        <p:txBody>
          <a:bodyPr wrap="square">
            <a:spAutoFit/>
          </a:bodyPr>
          <a:lstStyle/>
          <a:p>
            <a:pPr marL="285750" indent="-285750">
              <a:buFont typeface="Arial" panose="020B0604020202020204" pitchFamily="34" charset="0"/>
              <a:buChar char="•"/>
            </a:pPr>
            <a:r>
              <a:rPr lang="en-US" b="1" dirty="0"/>
              <a:t>TXS 0506+056 </a:t>
            </a:r>
            <a:r>
              <a:rPr lang="en-US" dirty="0"/>
              <a:t>is &gt;100 times farther away than the near NGC 1068: there are at least </a:t>
            </a:r>
            <a:r>
              <a:rPr lang="en-US" b="1" u="sng" dirty="0"/>
              <a:t>two populations of neutrino sources </a:t>
            </a:r>
            <a:r>
              <a:rPr lang="en-US" dirty="0"/>
              <a:t>that differ in luminosity by orders of magnitude.</a:t>
            </a:r>
          </a:p>
          <a:p>
            <a:pPr marL="285750" indent="-285750">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i="0" u="none" strike="noStrike" baseline="0" dirty="0"/>
              <a:t>The TXS 0506+056 </a:t>
            </a:r>
            <a:r>
              <a:rPr lang="en-US" dirty="0"/>
              <a:t>time-integrated emission in 10 y </a:t>
            </a:r>
            <a:r>
              <a:rPr lang="en-US" b="0" i="0" u="none" strike="noStrike" baseline="0" dirty="0"/>
              <a:t>has pre-trial of </a:t>
            </a:r>
            <a:r>
              <a:rPr lang="el-GR" b="0" i="0" u="none" strike="noStrike" baseline="0" dirty="0"/>
              <a:t>3.5 σ</a:t>
            </a:r>
            <a:r>
              <a:rPr lang="it-IT" dirty="0"/>
              <a:t> (i.e. n</a:t>
            </a:r>
            <a:r>
              <a:rPr lang="it-IT" baseline="-25000" dirty="0"/>
              <a:t>s</a:t>
            </a:r>
            <a:r>
              <a:rPr lang="it-IT" dirty="0"/>
              <a:t>=5)</a:t>
            </a:r>
            <a:r>
              <a:rPr lang="en-US" b="0" i="0" u="none" strike="noStrike" dirty="0"/>
              <a:t>.</a:t>
            </a:r>
          </a:p>
          <a:p>
            <a:pPr marL="285750" indent="-285750">
              <a:spcAft>
                <a:spcPts val="600"/>
              </a:spcAft>
              <a:buFont typeface="Arial" panose="020B0604020202020204" pitchFamily="34" charset="0"/>
              <a:buChar char="•"/>
            </a:pPr>
            <a:r>
              <a:rPr lang="en-US" dirty="0"/>
              <a:t>The </a:t>
            </a:r>
            <a:r>
              <a:rPr lang="en-US" i="1" dirty="0"/>
              <a:t>Science 2018 </a:t>
            </a:r>
            <a:r>
              <a:rPr lang="en-US" dirty="0"/>
              <a:t>result provided evidence for transient emission with </a:t>
            </a:r>
            <a:r>
              <a:rPr lang="it-IT" dirty="0"/>
              <a:t>n</a:t>
            </a:r>
            <a:r>
              <a:rPr lang="it-IT" baseline="-25000" dirty="0"/>
              <a:t>s </a:t>
            </a:r>
            <a:r>
              <a:rPr lang="en-US" dirty="0"/>
              <a:t>=</a:t>
            </a:r>
            <a:r>
              <a:rPr lang="en-US" b="1" dirty="0">
                <a:solidFill>
                  <a:prstClr val="black"/>
                </a:solidFill>
              </a:rPr>
              <a:t> 13</a:t>
            </a:r>
            <a:r>
              <a:rPr lang="en-US" b="1" dirty="0"/>
              <a:t>±5 </a:t>
            </a:r>
            <a:r>
              <a:rPr lang="en-US" dirty="0"/>
              <a:t>in 6 months.</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dirty="0">
                <a:solidFill>
                  <a:srgbClr val="C00000"/>
                </a:solidFill>
              </a:rPr>
              <a:t>If the TXS 0506+056 findings are both corrects, the population of HE (100 </a:t>
            </a:r>
            <a:r>
              <a:rPr lang="en-US" dirty="0" err="1">
                <a:solidFill>
                  <a:srgbClr val="C00000"/>
                </a:solidFill>
              </a:rPr>
              <a:t>TeV</a:t>
            </a:r>
            <a:r>
              <a:rPr lang="en-US" dirty="0">
                <a:solidFill>
                  <a:srgbClr val="C00000"/>
                </a:solidFill>
              </a:rPr>
              <a:t> range) </a:t>
            </a:r>
            <a:r>
              <a:rPr lang="en-US" dirty="0">
                <a:solidFill>
                  <a:srgbClr val="C00000"/>
                </a:solidFill>
                <a:latin typeface="Symbol" panose="05050102010706020507" pitchFamily="18" charset="2"/>
              </a:rPr>
              <a:t>n</a:t>
            </a:r>
            <a:r>
              <a:rPr lang="en-US" dirty="0">
                <a:solidFill>
                  <a:srgbClr val="C00000"/>
                </a:solidFill>
              </a:rPr>
              <a:t>’s could be significantly influenced by transients</a:t>
            </a:r>
          </a:p>
        </p:txBody>
      </p:sp>
      <p:sp>
        <p:nvSpPr>
          <p:cNvPr id="32" name="CasellaDiTesto 31">
            <a:extLst>
              <a:ext uri="{FF2B5EF4-FFF2-40B4-BE49-F238E27FC236}">
                <a16:creationId xmlns:a16="http://schemas.microsoft.com/office/drawing/2014/main" id="{C98D6E41-835E-4B83-6B22-3E816ACA8B23}"/>
              </a:ext>
            </a:extLst>
          </p:cNvPr>
          <p:cNvSpPr txBox="1"/>
          <p:nvPr/>
        </p:nvSpPr>
        <p:spPr>
          <a:xfrm>
            <a:off x="8724900" y="4615472"/>
            <a:ext cx="2599999" cy="584775"/>
          </a:xfrm>
          <a:prstGeom prst="rect">
            <a:avLst/>
          </a:prstGeom>
          <a:noFill/>
        </p:spPr>
        <p:txBody>
          <a:bodyPr wrap="square" rtlCol="0">
            <a:spAutoFit/>
          </a:bodyPr>
          <a:lstStyle/>
          <a:p>
            <a:r>
              <a:rPr lang="en-US" sz="1600" i="1" dirty="0">
                <a:solidFill>
                  <a:schemeClr val="accent2">
                    <a:lumMod val="50000"/>
                  </a:schemeClr>
                </a:solidFill>
              </a:rPr>
              <a:t>My estimation, assuming the flux of transient flare</a:t>
            </a:r>
          </a:p>
        </p:txBody>
      </p:sp>
      <p:sp>
        <p:nvSpPr>
          <p:cNvPr id="4" name="Rectangle 2">
            <a:extLst>
              <a:ext uri="{FF2B5EF4-FFF2-40B4-BE49-F238E27FC236}">
                <a16:creationId xmlns:a16="http://schemas.microsoft.com/office/drawing/2014/main" id="{C275204F-9614-2E97-D1E2-2025B4B2D271}"/>
              </a:ext>
            </a:extLst>
          </p:cNvPr>
          <p:cNvSpPr/>
          <p:nvPr/>
        </p:nvSpPr>
        <p:spPr>
          <a:xfrm>
            <a:off x="7972290" y="5988528"/>
            <a:ext cx="4466842" cy="318100"/>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ea typeface="ＭＳ Ｐゴシック" charset="0"/>
                <a:sym typeface="Wingdings" pitchFamily="-1" charset="2"/>
              </a:rPr>
              <a:t> IceCube</a:t>
            </a:r>
            <a:r>
              <a:rPr lang="fr-FR" sz="1400" dirty="0">
                <a:solidFill>
                  <a:srgbClr val="444444"/>
                </a:solidFill>
                <a:ea typeface="ＭＳ Ｐゴシック" charset="0"/>
                <a:sym typeface="Wingdings" pitchFamily="-1" charset="2"/>
              </a:rPr>
              <a:t>:</a:t>
            </a:r>
            <a:r>
              <a:rPr lang="it-IT" sz="1400" b="0" u="none" strike="noStrike" dirty="0">
                <a:effectLst/>
                <a:hlinkClick r:id="rId4"/>
              </a:rPr>
              <a:t>DOI 10.1126/science.abg3395</a:t>
            </a:r>
            <a:r>
              <a:rPr lang="it-IT" sz="1400" b="0" u="none" strike="noStrike" dirty="0">
                <a:effectLst/>
              </a:rPr>
              <a:t> (2022</a:t>
            </a:r>
            <a:r>
              <a:rPr lang="it-IT" sz="1400" b="0" u="none" strike="noStrike" dirty="0">
                <a:effectLst/>
                <a:latin typeface="Helvetica Neue" panose="02000503000000020004"/>
              </a:rPr>
              <a:t>)</a:t>
            </a:r>
            <a:endParaRPr lang="it-IT" sz="1400" dirty="0">
              <a:effectLst/>
              <a:latin typeface="Helvetica Neue" panose="02000503000000020004"/>
            </a:endParaRPr>
          </a:p>
        </p:txBody>
      </p:sp>
      <p:sp>
        <p:nvSpPr>
          <p:cNvPr id="5" name="Segnaposto piè di pagina 4">
            <a:extLst>
              <a:ext uri="{FF2B5EF4-FFF2-40B4-BE49-F238E27FC236}">
                <a16:creationId xmlns:a16="http://schemas.microsoft.com/office/drawing/2014/main" id="{9C5BD009-155B-53FE-10AD-FC2E34220F95}"/>
              </a:ext>
            </a:extLst>
          </p:cNvPr>
          <p:cNvSpPr>
            <a:spLocks noGrp="1"/>
          </p:cNvSpPr>
          <p:nvPr>
            <p:ph type="ftr" sz="quarter" idx="11"/>
          </p:nvPr>
        </p:nvSpPr>
        <p:spPr/>
        <p:txBody>
          <a:bodyPr/>
          <a:lstStyle/>
          <a:p>
            <a:r>
              <a:rPr lang="en-US"/>
              <a:t>M. Spurio: Multimessenger astrophysics - TeVPA 25</a:t>
            </a:r>
            <a:endParaRPr lang="it-IT"/>
          </a:p>
        </p:txBody>
      </p:sp>
      <p:sp>
        <p:nvSpPr>
          <p:cNvPr id="8" name="Segnaposto numero diapositiva 7">
            <a:extLst>
              <a:ext uri="{FF2B5EF4-FFF2-40B4-BE49-F238E27FC236}">
                <a16:creationId xmlns:a16="http://schemas.microsoft.com/office/drawing/2014/main" id="{281498F1-49CB-906D-0CAC-167166711920}"/>
              </a:ext>
            </a:extLst>
          </p:cNvPr>
          <p:cNvSpPr>
            <a:spLocks noGrp="1"/>
          </p:cNvSpPr>
          <p:nvPr>
            <p:ph type="sldNum" sz="quarter" idx="12"/>
          </p:nvPr>
        </p:nvSpPr>
        <p:spPr/>
        <p:txBody>
          <a:bodyPr/>
          <a:lstStyle/>
          <a:p>
            <a:fld id="{EF856C54-971D-4A64-8725-72F12A462872}" type="slidenum">
              <a:rPr lang="it-IT" smtClean="0"/>
              <a:t>32</a:t>
            </a:fld>
            <a:endParaRPr lang="it-IT"/>
          </a:p>
        </p:txBody>
      </p:sp>
    </p:spTree>
    <p:extLst>
      <p:ext uri="{BB962C8B-B14F-4D97-AF65-F5344CB8AC3E}">
        <p14:creationId xmlns:p14="http://schemas.microsoft.com/office/powerpoint/2010/main" val="5766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F2653-571E-CDF4-4907-536C73F95FB9}"/>
            </a:ext>
          </a:extLst>
        </p:cNvPr>
        <p:cNvGrpSpPr/>
        <p:nvPr/>
      </p:nvGrpSpPr>
      <p:grpSpPr>
        <a:xfrm>
          <a:off x="0" y="0"/>
          <a:ext cx="0" cy="0"/>
          <a:chOff x="0" y="0"/>
          <a:chExt cx="0" cy="0"/>
        </a:xfrm>
      </p:grpSpPr>
      <p:pic>
        <p:nvPicPr>
          <p:cNvPr id="10" name="Immagine 9">
            <a:extLst>
              <a:ext uri="{FF2B5EF4-FFF2-40B4-BE49-F238E27FC236}">
                <a16:creationId xmlns:a16="http://schemas.microsoft.com/office/drawing/2014/main" id="{81CB5C9E-94C5-ECA0-6A08-5B83EEDD14EF}"/>
              </a:ext>
            </a:extLst>
          </p:cNvPr>
          <p:cNvPicPr>
            <a:picLocks noChangeAspect="1"/>
          </p:cNvPicPr>
          <p:nvPr/>
        </p:nvPicPr>
        <p:blipFill>
          <a:blip r:embed="rId2"/>
          <a:stretch>
            <a:fillRect/>
          </a:stretch>
        </p:blipFill>
        <p:spPr>
          <a:xfrm>
            <a:off x="4977011" y="2355173"/>
            <a:ext cx="6344536" cy="3091294"/>
          </a:xfrm>
          <a:prstGeom prst="rect">
            <a:avLst/>
          </a:prstGeom>
        </p:spPr>
      </p:pic>
      <p:pic>
        <p:nvPicPr>
          <p:cNvPr id="16" name="Immagine 15">
            <a:extLst>
              <a:ext uri="{FF2B5EF4-FFF2-40B4-BE49-F238E27FC236}">
                <a16:creationId xmlns:a16="http://schemas.microsoft.com/office/drawing/2014/main" id="{FE7C69B1-2E0D-37A5-1B69-C1ABD62CBDBB}"/>
              </a:ext>
            </a:extLst>
          </p:cNvPr>
          <p:cNvPicPr>
            <a:picLocks noChangeAspect="1"/>
          </p:cNvPicPr>
          <p:nvPr/>
        </p:nvPicPr>
        <p:blipFill>
          <a:blip r:embed="rId3"/>
          <a:stretch>
            <a:fillRect/>
          </a:stretch>
        </p:blipFill>
        <p:spPr>
          <a:xfrm>
            <a:off x="4956183" y="2352432"/>
            <a:ext cx="7197142" cy="3529505"/>
          </a:xfrm>
          <a:prstGeom prst="rect">
            <a:avLst/>
          </a:prstGeom>
        </p:spPr>
      </p:pic>
      <p:sp>
        <p:nvSpPr>
          <p:cNvPr id="6" name="Titolo 1">
            <a:extLst>
              <a:ext uri="{FF2B5EF4-FFF2-40B4-BE49-F238E27FC236}">
                <a16:creationId xmlns:a16="http://schemas.microsoft.com/office/drawing/2014/main" id="{71C4883E-8C30-7330-D85A-485DDC9AB84A}"/>
              </a:ext>
            </a:extLst>
          </p:cNvPr>
          <p:cNvSpPr>
            <a:spLocks noGrp="1"/>
          </p:cNvSpPr>
          <p:nvPr>
            <p:ph type="title"/>
          </p:nvPr>
        </p:nvSpPr>
        <p:spPr>
          <a:xfrm>
            <a:off x="824248" y="0"/>
            <a:ext cx="9215102" cy="774658"/>
          </a:xfrm>
        </p:spPr>
        <p:txBody>
          <a:bodyPr>
            <a:normAutofit/>
          </a:bodyPr>
          <a:lstStyle/>
          <a:p>
            <a:r>
              <a:rPr lang="en-US" sz="3600" dirty="0"/>
              <a:t>The 200-PeV KM3NeT neutrino </a:t>
            </a:r>
            <a:endParaRPr lang="it-IT" sz="3600" dirty="0"/>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69DED83B-39D8-36E7-36D9-09C5D3110E07}"/>
                  </a:ext>
                </a:extLst>
              </p:cNvPr>
              <p:cNvSpPr txBox="1"/>
              <p:nvPr/>
            </p:nvSpPr>
            <p:spPr>
              <a:xfrm>
                <a:off x="279422" y="1036657"/>
                <a:ext cx="11352679" cy="110799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i="0" u="none" strike="noStrike" baseline="0" dirty="0"/>
                  <a:t>KM3NeT</a:t>
                </a:r>
                <a:r>
                  <a:rPr lang="en-US" i="0" u="none" strike="noStrike" dirty="0"/>
                  <a:t> </a:t>
                </a:r>
                <a:r>
                  <a:rPr lang="en-US" i="0" u="none" strike="noStrike" baseline="0" dirty="0"/>
                  <a:t>neutrino event of E</a:t>
                </a:r>
                <a:r>
                  <a:rPr lang="en-US" i="0" u="none" strike="noStrike" baseline="-25000" dirty="0">
                    <a:latin typeface="Symbol" panose="05050102010706020507" pitchFamily="18" charset="2"/>
                  </a:rPr>
                  <a:t>n</a:t>
                </a:r>
                <a:r>
                  <a:rPr lang="en-US" i="0" u="none" strike="noStrike" baseline="0" dirty="0"/>
                  <a:t>=220 </a:t>
                </a:r>
                <a:r>
                  <a:rPr lang="en-US" i="0" u="none" strike="noStrike" baseline="0" dirty="0" err="1"/>
                  <a:t>PeV</a:t>
                </a:r>
                <a:r>
                  <a:rPr lang="en-US" i="0" u="none" strike="noStrike" baseline="0" dirty="0"/>
                  <a:t>, i.e.</a:t>
                </a:r>
                <a:r>
                  <a:rPr lang="en-US" i="0" u="none" strike="noStrike" dirty="0"/>
                  <a:t> &gt;</a:t>
                </a:r>
                <a:r>
                  <a:rPr lang="en-US" dirty="0"/>
                  <a:t>30 times the E</a:t>
                </a:r>
                <a:r>
                  <a:rPr lang="en-US" baseline="-25000" dirty="0">
                    <a:latin typeface="Symbol" panose="05050102010706020507" pitchFamily="18" charset="2"/>
                  </a:rPr>
                  <a:t>n </a:t>
                </a:r>
                <a:r>
                  <a:rPr lang="en-US" dirty="0"/>
                  <a:t>of the most energetic IC event </a:t>
                </a:r>
                <a:endParaRPr lang="en-US" i="0" u="none" strike="noStrike" baseline="0" dirty="0"/>
              </a:p>
              <a:p>
                <a:pPr marL="285750" indent="-285750">
                  <a:spcAft>
                    <a:spcPts val="600"/>
                  </a:spcAft>
                  <a:buFont typeface="Arial" panose="020B0604020202020204" pitchFamily="34" charset="0"/>
                  <a:buChar char="•"/>
                </a:pPr>
                <a:r>
                  <a:rPr lang="en-US" i="0" u="none" strike="noStrike" baseline="0" dirty="0"/>
                  <a:t>The </a:t>
                </a:r>
                <a:r>
                  <a:rPr lang="en-US" b="1" i="0" u="none" strike="noStrike" baseline="0" dirty="0"/>
                  <a:t>estimated flux,</a:t>
                </a:r>
                <a:r>
                  <a:rPr lang="en-US" b="1" i="0" u="none" strike="noStrike" dirty="0"/>
                  <a:t> </a:t>
                </a:r>
                <a14:m>
                  <m:oMath xmlns:m="http://schemas.openxmlformats.org/officeDocument/2006/math">
                    <m:sSubSup>
                      <m:sSubSupPr>
                        <m:ctrlPr>
                          <a:rPr lang="en-US" b="1" i="1" u="none" strike="noStrike" smtClean="0">
                            <a:latin typeface="Cambria Math" panose="02040503050406030204" pitchFamily="18" charset="0"/>
                          </a:rPr>
                        </m:ctrlPr>
                      </m:sSubSupPr>
                      <m:e>
                        <m:r>
                          <a:rPr lang="en-US" b="1" i="1" u="none" strike="noStrike" smtClean="0">
                            <a:latin typeface="Cambria Math" panose="02040503050406030204" pitchFamily="18" charset="0"/>
                            <a:ea typeface="Cambria Math" panose="02040503050406030204" pitchFamily="18" charset="0"/>
                          </a:rPr>
                          <m:t>𝚽</m:t>
                        </m:r>
                      </m:e>
                      <m:sub>
                        <m:r>
                          <a:rPr lang="en-US" b="1" i="1" u="none" strike="noStrike" smtClean="0">
                            <a:latin typeface="Cambria Math" panose="02040503050406030204" pitchFamily="18" charset="0"/>
                            <a:ea typeface="Cambria Math" panose="02040503050406030204" pitchFamily="18" charset="0"/>
                          </a:rPr>
                          <m:t>𝝂</m:t>
                        </m:r>
                        <m:r>
                          <a:rPr lang="it-IT" b="1" i="1" u="none" strike="noStrike" smtClean="0">
                            <a:latin typeface="Cambria Math" panose="02040503050406030204" pitchFamily="18" charset="0"/>
                            <a:ea typeface="Cambria Math" panose="02040503050406030204" pitchFamily="18" charset="0"/>
                          </a:rPr>
                          <m:t>+</m:t>
                        </m:r>
                        <m:acc>
                          <m:accPr>
                            <m:chr m:val="̅"/>
                            <m:ctrlPr>
                              <a:rPr lang="it-IT" b="1" i="1" u="none" strike="noStrike" smtClean="0">
                                <a:latin typeface="Cambria Math" panose="02040503050406030204" pitchFamily="18" charset="0"/>
                                <a:ea typeface="Cambria Math" panose="02040503050406030204" pitchFamily="18" charset="0"/>
                              </a:rPr>
                            </m:ctrlPr>
                          </m:accPr>
                          <m:e>
                            <m:r>
                              <a:rPr lang="it-IT" b="1" i="1" u="none" strike="noStrike" smtClean="0">
                                <a:latin typeface="Cambria Math" panose="02040503050406030204" pitchFamily="18" charset="0"/>
                                <a:ea typeface="Cambria Math" panose="02040503050406030204" pitchFamily="18" charset="0"/>
                              </a:rPr>
                              <m:t>𝝂</m:t>
                            </m:r>
                          </m:e>
                        </m:acc>
                      </m:sub>
                      <m:sup>
                        <m:r>
                          <a:rPr lang="it-IT" b="1" i="1" u="none" strike="noStrike" smtClean="0">
                            <a:latin typeface="Cambria Math" panose="02040503050406030204" pitchFamily="18" charset="0"/>
                          </a:rPr>
                          <m:t>𝟏</m:t>
                        </m:r>
                        <m:r>
                          <a:rPr lang="it-IT" b="1" i="1" u="none" strike="noStrike" smtClean="0">
                            <a:latin typeface="Cambria Math" panose="02040503050406030204" pitchFamily="18" charset="0"/>
                          </a:rPr>
                          <m:t>𝒇</m:t>
                        </m:r>
                      </m:sup>
                    </m:sSubSup>
                  </m:oMath>
                </a14:m>
                <a:r>
                  <a:rPr lang="en-US" i="0" u="none" strike="noStrike" baseline="0" dirty="0"/>
                  <a:t>, depends on the exposure. Including a null-observation </a:t>
                </a:r>
                <a:r>
                  <a:rPr lang="en-US" dirty="0"/>
                  <a:t>from </a:t>
                </a:r>
                <a:r>
                  <a:rPr lang="en-US" b="1" dirty="0"/>
                  <a:t>IceCube</a:t>
                </a:r>
                <a:r>
                  <a:rPr lang="en-US" dirty="0"/>
                  <a:t> and </a:t>
                </a:r>
                <a:r>
                  <a:rPr lang="en-US" b="1" dirty="0"/>
                  <a:t>Auger</a:t>
                </a:r>
                <a:r>
                  <a:rPr lang="en-US" dirty="0"/>
                  <a:t>, the joint fit of all experiments under the assumption of an isotropic E</a:t>
                </a:r>
                <a:r>
                  <a:rPr lang="en-US" baseline="30000" dirty="0"/>
                  <a:t>−2</a:t>
                </a:r>
                <a:r>
                  <a:rPr lang="en-US" dirty="0"/>
                  <a:t> flux changes the overall normalization</a:t>
                </a:r>
              </a:p>
            </p:txBody>
          </p:sp>
        </mc:Choice>
        <mc:Fallback xmlns="">
          <p:sp>
            <p:nvSpPr>
              <p:cNvPr id="29" name="CasellaDiTesto 28">
                <a:extLst>
                  <a:ext uri="{FF2B5EF4-FFF2-40B4-BE49-F238E27FC236}">
                    <a16:creationId xmlns:a16="http://schemas.microsoft.com/office/drawing/2014/main" id="{69DED83B-39D8-36E7-36D9-09C5D3110E07}"/>
                  </a:ext>
                </a:extLst>
              </p:cNvPr>
              <p:cNvSpPr txBox="1">
                <a:spLocks noRot="1" noChangeAspect="1" noMove="1" noResize="1" noEditPoints="1" noAdjustHandles="1" noChangeArrowheads="1" noChangeShapeType="1" noTextEdit="1"/>
              </p:cNvSpPr>
              <p:nvPr/>
            </p:nvSpPr>
            <p:spPr>
              <a:xfrm>
                <a:off x="279422" y="1036657"/>
                <a:ext cx="11352679" cy="1107996"/>
              </a:xfrm>
              <a:prstGeom prst="rect">
                <a:avLst/>
              </a:prstGeom>
              <a:blipFill>
                <a:blip r:embed="rId4"/>
                <a:stretch>
                  <a:fillRect l="-376" t="-2747" b="-4396"/>
                </a:stretch>
              </a:blipFill>
            </p:spPr>
            <p:txBody>
              <a:bodyPr/>
              <a:lstStyle/>
              <a:p>
                <a:r>
                  <a:rPr lang="en-US">
                    <a:noFill/>
                  </a:rPr>
                  <a:t> </a:t>
                </a:r>
              </a:p>
            </p:txBody>
          </p:sp>
        </mc:Fallback>
      </mc:AlternateContent>
      <p:sp>
        <p:nvSpPr>
          <p:cNvPr id="4" name="Rectangle 2">
            <a:extLst>
              <a:ext uri="{FF2B5EF4-FFF2-40B4-BE49-F238E27FC236}">
                <a16:creationId xmlns:a16="http://schemas.microsoft.com/office/drawing/2014/main" id="{67D9DD90-9458-D1D9-37B5-FFC6DFAF8947}"/>
              </a:ext>
            </a:extLst>
          </p:cNvPr>
          <p:cNvSpPr/>
          <p:nvPr/>
        </p:nvSpPr>
        <p:spPr>
          <a:xfrm>
            <a:off x="6504452" y="2131312"/>
            <a:ext cx="5306493" cy="369332"/>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KM3NeT</a:t>
            </a:r>
            <a:r>
              <a:rPr lang="fr-FR" sz="1400" dirty="0">
                <a:solidFill>
                  <a:srgbClr val="444444"/>
                </a:solidFill>
                <a:latin typeface="Helvetica Neue" panose="02000503000000020004" pitchFamily="2" charset="0"/>
                <a:ea typeface="ＭＳ Ｐゴシック" charset="0"/>
                <a:sym typeface="Wingdings" pitchFamily="-1" charset="2"/>
              </a:rPr>
              <a:t>:</a:t>
            </a:r>
            <a:r>
              <a:rPr lang="fr-FR" i="1" dirty="0">
                <a:hlinkClick r:id="rId5"/>
              </a:rPr>
              <a:t>Nature</a:t>
            </a:r>
            <a:r>
              <a:rPr lang="fr-FR" b="1" dirty="0"/>
              <a:t> 638</a:t>
            </a:r>
            <a:r>
              <a:rPr lang="fr-FR" dirty="0"/>
              <a:t>, 376–382 (2025) </a:t>
            </a:r>
            <a:endParaRPr lang="it-IT" sz="1400" dirty="0">
              <a:effectLst/>
              <a:latin typeface="Helvetica Neue" panose="02000503000000020004"/>
            </a:endParaRPr>
          </a:p>
        </p:txBody>
      </p:sp>
      <p:pic>
        <p:nvPicPr>
          <p:cNvPr id="12" name="Immagine 11">
            <a:extLst>
              <a:ext uri="{FF2B5EF4-FFF2-40B4-BE49-F238E27FC236}">
                <a16:creationId xmlns:a16="http://schemas.microsoft.com/office/drawing/2014/main" id="{3DA85143-5132-1099-63FB-7ADB5C95608D}"/>
              </a:ext>
            </a:extLst>
          </p:cNvPr>
          <p:cNvPicPr>
            <a:picLocks/>
          </p:cNvPicPr>
          <p:nvPr/>
        </p:nvPicPr>
        <p:blipFill>
          <a:blip r:embed="rId6"/>
          <a:stretch>
            <a:fillRect/>
          </a:stretch>
        </p:blipFill>
        <p:spPr>
          <a:xfrm>
            <a:off x="8560362" y="2659277"/>
            <a:ext cx="1513353" cy="2000529"/>
          </a:xfrm>
          <a:prstGeom prst="rect">
            <a:avLst/>
          </a:prstGeom>
        </p:spPr>
      </p:pic>
      <p:pic>
        <p:nvPicPr>
          <p:cNvPr id="37" name="Immagine 36">
            <a:extLst>
              <a:ext uri="{FF2B5EF4-FFF2-40B4-BE49-F238E27FC236}">
                <a16:creationId xmlns:a16="http://schemas.microsoft.com/office/drawing/2014/main" id="{56A438FF-3CC0-A501-3A6D-5A7E22C83954}"/>
              </a:ext>
            </a:extLst>
          </p:cNvPr>
          <p:cNvPicPr>
            <a:picLocks noChangeAspect="1"/>
          </p:cNvPicPr>
          <p:nvPr/>
        </p:nvPicPr>
        <p:blipFill>
          <a:blip r:embed="rId7"/>
          <a:stretch>
            <a:fillRect/>
          </a:stretch>
        </p:blipFill>
        <p:spPr>
          <a:xfrm>
            <a:off x="5357835" y="4132345"/>
            <a:ext cx="5934903" cy="1714740"/>
          </a:xfrm>
          <a:prstGeom prst="rect">
            <a:avLst/>
          </a:prstGeom>
        </p:spPr>
      </p:pic>
      <p:sp>
        <p:nvSpPr>
          <p:cNvPr id="25" name="CasellaDiTesto 24">
            <a:extLst>
              <a:ext uri="{FF2B5EF4-FFF2-40B4-BE49-F238E27FC236}">
                <a16:creationId xmlns:a16="http://schemas.microsoft.com/office/drawing/2014/main" id="{EA318BE4-3AA0-26CB-C473-B4C99D9A4305}"/>
              </a:ext>
            </a:extLst>
          </p:cNvPr>
          <p:cNvSpPr txBox="1"/>
          <p:nvPr/>
        </p:nvSpPr>
        <p:spPr>
          <a:xfrm>
            <a:off x="5819359" y="4834054"/>
            <a:ext cx="803879" cy="369332"/>
          </a:xfrm>
          <a:prstGeom prst="rect">
            <a:avLst/>
          </a:prstGeom>
          <a:solidFill>
            <a:schemeClr val="bg1"/>
          </a:solidFill>
        </p:spPr>
        <p:txBody>
          <a:bodyPr wrap="square">
            <a:spAutoFit/>
          </a:bodyPr>
          <a:lstStyle/>
          <a:p>
            <a:r>
              <a:rPr lang="en-US" b="0" i="0" u="none" strike="noStrike" baseline="0" dirty="0" err="1">
                <a:latin typeface="Times New Roman" panose="02020603050405020304" pitchFamily="18" charset="0"/>
                <a:cs typeface="Times New Roman" panose="02020603050405020304" pitchFamily="18" charset="0"/>
              </a:rPr>
              <a:t>z</a:t>
            </a:r>
            <a:r>
              <a:rPr lang="en-US" b="0" i="0" u="none" strike="noStrike" baseline="-25000" dirty="0" err="1">
                <a:latin typeface="Times New Roman" panose="02020603050405020304" pitchFamily="18" charset="0"/>
                <a:cs typeface="Times New Roman" panose="02020603050405020304" pitchFamily="18" charset="0"/>
              </a:rPr>
              <a:t>max</a:t>
            </a:r>
            <a:r>
              <a:rPr lang="en-US" b="0" i="0" u="none" strike="noStrike" baseline="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35" name="CasellaDiTesto 34">
            <a:extLst>
              <a:ext uri="{FF2B5EF4-FFF2-40B4-BE49-F238E27FC236}">
                <a16:creationId xmlns:a16="http://schemas.microsoft.com/office/drawing/2014/main" id="{45053890-FC98-49D0-D7E7-196AAE4A5B2D}"/>
              </a:ext>
            </a:extLst>
          </p:cNvPr>
          <p:cNvSpPr txBox="1"/>
          <p:nvPr/>
        </p:nvSpPr>
        <p:spPr>
          <a:xfrm>
            <a:off x="5790550" y="4834054"/>
            <a:ext cx="803879" cy="369332"/>
          </a:xfrm>
          <a:prstGeom prst="rect">
            <a:avLst/>
          </a:prstGeom>
          <a:solidFill>
            <a:schemeClr val="bg1"/>
          </a:solidFill>
        </p:spPr>
        <p:txBody>
          <a:bodyPr wrap="square">
            <a:spAutoFit/>
          </a:bodyPr>
          <a:lstStyle/>
          <a:p>
            <a:r>
              <a:rPr lang="en-US" b="0" i="0" u="none" strike="noStrike" baseline="0" dirty="0" err="1">
                <a:latin typeface="Times New Roman" panose="02020603050405020304" pitchFamily="18" charset="0"/>
                <a:cs typeface="Times New Roman" panose="02020603050405020304" pitchFamily="18" charset="0"/>
              </a:rPr>
              <a:t>z</a:t>
            </a:r>
            <a:r>
              <a:rPr lang="en-US" b="0" i="0" u="none" strike="noStrike" baseline="-25000" dirty="0" err="1">
                <a:latin typeface="Times New Roman" panose="02020603050405020304" pitchFamily="18" charset="0"/>
                <a:cs typeface="Times New Roman" panose="02020603050405020304" pitchFamily="18" charset="0"/>
              </a:rPr>
              <a:t>max</a:t>
            </a:r>
            <a:r>
              <a:rPr lang="en-US" b="0" i="0" u="none" strike="noStrike" baseline="0" dirty="0">
                <a:latin typeface="Times New Roman" panose="02020603050405020304" pitchFamily="18" charset="0"/>
                <a:cs typeface="Times New Roman" panose="02020603050405020304" pitchFamily="18" charset="0"/>
              </a:rPr>
              <a:t>=6</a:t>
            </a:r>
            <a:endParaRPr lang="en-US" dirty="0">
              <a:latin typeface="Times New Roman" panose="02020603050405020304" pitchFamily="18" charset="0"/>
              <a:cs typeface="Times New Roman" panose="02020603050405020304" pitchFamily="18" charset="0"/>
            </a:endParaRPr>
          </a:p>
        </p:txBody>
      </p:sp>
      <p:grpSp>
        <p:nvGrpSpPr>
          <p:cNvPr id="43" name="Gruppo 42">
            <a:extLst>
              <a:ext uri="{FF2B5EF4-FFF2-40B4-BE49-F238E27FC236}">
                <a16:creationId xmlns:a16="http://schemas.microsoft.com/office/drawing/2014/main" id="{D6D2B3DE-537F-7CE1-BB82-AD7F035E7427}"/>
              </a:ext>
            </a:extLst>
          </p:cNvPr>
          <p:cNvGrpSpPr/>
          <p:nvPr/>
        </p:nvGrpSpPr>
        <p:grpSpPr>
          <a:xfrm>
            <a:off x="8754035" y="4040841"/>
            <a:ext cx="1176618" cy="504000"/>
            <a:chOff x="8754035" y="4040841"/>
            <a:chExt cx="1176618" cy="504000"/>
          </a:xfrm>
        </p:grpSpPr>
        <p:cxnSp>
          <p:nvCxnSpPr>
            <p:cNvPr id="39" name="Connettore diritto 38">
              <a:extLst>
                <a:ext uri="{FF2B5EF4-FFF2-40B4-BE49-F238E27FC236}">
                  <a16:creationId xmlns:a16="http://schemas.microsoft.com/office/drawing/2014/main" id="{5022E80A-F263-8504-C610-49EECEA497FA}"/>
                </a:ext>
              </a:extLst>
            </p:cNvPr>
            <p:cNvCxnSpPr>
              <a:cxnSpLocks/>
            </p:cNvCxnSpPr>
            <p:nvPr/>
          </p:nvCxnSpPr>
          <p:spPr>
            <a:xfrm>
              <a:off x="9110382" y="4040841"/>
              <a:ext cx="0" cy="504000"/>
            </a:xfrm>
            <a:prstGeom prst="line">
              <a:avLst/>
            </a:prstGeom>
            <a:ln w="3810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40" name="Connettore diritto 39">
              <a:extLst>
                <a:ext uri="{FF2B5EF4-FFF2-40B4-BE49-F238E27FC236}">
                  <a16:creationId xmlns:a16="http://schemas.microsoft.com/office/drawing/2014/main" id="{77943714-AC99-D5B9-85B9-49787DACD054}"/>
                </a:ext>
              </a:extLst>
            </p:cNvPr>
            <p:cNvCxnSpPr>
              <a:cxnSpLocks/>
            </p:cNvCxnSpPr>
            <p:nvPr/>
          </p:nvCxnSpPr>
          <p:spPr>
            <a:xfrm>
              <a:off x="8754035" y="4281565"/>
              <a:ext cx="1176618" cy="0"/>
            </a:xfrm>
            <a:prstGeom prst="line">
              <a:avLst/>
            </a:prstGeom>
            <a:ln w="38100">
              <a:solidFill>
                <a:srgbClr val="0066FF"/>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6F71C557-8B5B-6A01-1CA5-49535C8092DB}"/>
                  </a:ext>
                </a:extLst>
              </p:cNvPr>
              <p:cNvSpPr txBox="1"/>
              <p:nvPr/>
            </p:nvSpPr>
            <p:spPr>
              <a:xfrm>
                <a:off x="279421" y="2154367"/>
                <a:ext cx="4951981" cy="4318224"/>
              </a:xfrm>
              <a:prstGeom prst="rect">
                <a:avLst/>
              </a:prstGeom>
              <a:noFill/>
            </p:spPr>
            <p:txBody>
              <a:bodyPr wrap="square">
                <a:spAutoFit/>
              </a:bodyPr>
              <a:lstStyle/>
              <a:p>
                <a:pPr marL="285750" indent="-285750">
                  <a:buFont typeface="Arial" panose="020B0604020202020204" pitchFamily="34" charset="0"/>
                  <a:buChar char="•"/>
                </a:pPr>
                <a:r>
                  <a:rPr lang="en-US" dirty="0"/>
                  <a:t>UHE neutrinos are predicted to arise from the interactions of CRs with the CMB, using the </a:t>
                </a:r>
                <a:r>
                  <a:rPr lang="en-US" b="1" dirty="0"/>
                  <a:t>estimated CR composition by P. Auger Obs</a:t>
                </a:r>
                <a:r>
                  <a:rPr lang="en-US" dirty="0"/>
                  <a:t>.</a:t>
                </a:r>
                <a:endParaRPr lang="en-US" sz="1800" dirty="0"/>
              </a:p>
              <a:p>
                <a:pPr marL="285750" indent="-285750">
                  <a:spcBef>
                    <a:spcPts val="600"/>
                  </a:spcBef>
                  <a:buFont typeface="Arial" panose="020B0604020202020204" pitchFamily="34" charset="0"/>
                  <a:buChar char="•"/>
                </a:pPr>
                <a:r>
                  <a:rPr lang="en-US" sz="1800" dirty="0"/>
                  <a:t>Assuming a “local” production (i.e., </a:t>
                </a:r>
                <a14:m>
                  <m:oMath xmlns:m="http://schemas.openxmlformats.org/officeDocument/2006/math">
                    <m:r>
                      <m:rPr>
                        <m:sty m:val="p"/>
                      </m:rPr>
                      <a:rPr lang="it-IT" sz="1800" b="0" i="0" smtClean="0">
                        <a:latin typeface="Cambria Math" panose="02040503050406030204" pitchFamily="18" charset="0"/>
                      </a:rPr>
                      <m:t>z</m:t>
                    </m:r>
                    <m:r>
                      <a:rPr lang="it-IT" sz="1800" b="0" i="1" smtClean="0">
                        <a:latin typeface="Cambria Math" panose="02040503050406030204" pitchFamily="18" charset="0"/>
                        <a:ea typeface="Cambria Math" panose="02040503050406030204" pitchFamily="18" charset="0"/>
                      </a:rPr>
                      <m:t>≤1</m:t>
                    </m:r>
                  </m:oMath>
                </a14:m>
                <a:r>
                  <a:rPr lang="en-US" sz="1800" dirty="0"/>
                  <a:t>) and </a:t>
                </a:r>
                <a:r>
                  <a:rPr lang="en-US" dirty="0"/>
                  <a:t>Cosmological Source Evolution as:</a:t>
                </a:r>
                <a:endParaRPr lang="it-IT" b="0" i="0" dirty="0">
                  <a:latin typeface="Cambria Math" panose="02040503050406030204" pitchFamily="18" charset="0"/>
                </a:endParaRPr>
              </a:p>
              <a:p>
                <a:pPr>
                  <a:spcBef>
                    <a:spcPts val="600"/>
                  </a:spcBef>
                </a:pPr>
                <a14:m>
                  <m:oMathPara xmlns:m="http://schemas.openxmlformats.org/officeDocument/2006/math">
                    <m:oMathParaPr>
                      <m:jc m:val="centerGroup"/>
                    </m:oMathParaPr>
                    <m:oMath xmlns:m="http://schemas.openxmlformats.org/officeDocument/2006/math">
                      <m:r>
                        <m:rPr>
                          <m:sty m:val="p"/>
                        </m:rPr>
                        <a:rPr lang="it-IT" b="0" i="0" smtClean="0">
                          <a:solidFill>
                            <a:srgbClr val="FF0000"/>
                          </a:solidFill>
                          <a:latin typeface="Cambria Math" panose="02040503050406030204" pitchFamily="18" charset="0"/>
                        </a:rPr>
                        <m:t>S</m:t>
                      </m:r>
                      <m:d>
                        <m:dPr>
                          <m:ctrlPr>
                            <a:rPr lang="it-IT" b="0" i="1" smtClean="0">
                              <a:solidFill>
                                <a:srgbClr val="FF0000"/>
                              </a:solidFill>
                              <a:latin typeface="Cambria Math" panose="02040503050406030204" pitchFamily="18" charset="0"/>
                            </a:rPr>
                          </m:ctrlPr>
                        </m:dPr>
                        <m:e>
                          <m:r>
                            <a:rPr lang="it-IT" b="0" i="1" smtClean="0">
                              <a:solidFill>
                                <a:srgbClr val="FF0000"/>
                              </a:solidFill>
                              <a:latin typeface="Cambria Math" panose="02040503050406030204" pitchFamily="18" charset="0"/>
                            </a:rPr>
                            <m:t>𝑧</m:t>
                          </m:r>
                        </m:e>
                      </m:d>
                      <m:r>
                        <a:rPr lang="it-IT" b="0" i="0" smtClean="0">
                          <a:solidFill>
                            <a:srgbClr val="FF0000"/>
                          </a:solidFill>
                          <a:latin typeface="Cambria Math" panose="02040503050406030204" pitchFamily="18" charset="0"/>
                        </a:rPr>
                        <m:t>=(1+</m:t>
                      </m:r>
                      <m:r>
                        <a:rPr lang="it-IT" b="0" i="1" smtClean="0">
                          <a:solidFill>
                            <a:srgbClr val="FF0000"/>
                          </a:solidFill>
                          <a:latin typeface="Cambria Math" panose="02040503050406030204" pitchFamily="18" charset="0"/>
                        </a:rPr>
                        <m:t>𝑧</m:t>
                      </m:r>
                      <m:sSup>
                        <m:sSupPr>
                          <m:ctrlPr>
                            <a:rPr lang="it-IT" b="0" i="1" smtClean="0">
                              <a:solidFill>
                                <a:srgbClr val="FF0000"/>
                              </a:solidFill>
                              <a:latin typeface="Cambria Math" panose="02040503050406030204" pitchFamily="18" charset="0"/>
                            </a:rPr>
                          </m:ctrlPr>
                        </m:sSupPr>
                        <m:e>
                          <m:r>
                            <a:rPr lang="it-IT" b="0" i="1" smtClean="0">
                              <a:solidFill>
                                <a:srgbClr val="FF0000"/>
                              </a:solidFill>
                              <a:latin typeface="Cambria Math" panose="02040503050406030204" pitchFamily="18" charset="0"/>
                            </a:rPr>
                            <m:t>)</m:t>
                          </m:r>
                        </m:e>
                        <m:sup>
                          <m:r>
                            <a:rPr lang="it-IT" b="0" i="1" smtClean="0">
                              <a:solidFill>
                                <a:srgbClr val="FF0000"/>
                              </a:solidFill>
                              <a:latin typeface="Cambria Math" panose="02040503050406030204" pitchFamily="18" charset="0"/>
                            </a:rPr>
                            <m:t>𝑚</m:t>
                          </m:r>
                        </m:sup>
                      </m:sSup>
                      <m:r>
                        <a:rPr lang="it-IT" b="0" i="1" smtClean="0">
                          <a:solidFill>
                            <a:srgbClr val="FF0000"/>
                          </a:solidFill>
                          <a:latin typeface="Cambria Math" panose="02040503050406030204" pitchFamily="18" charset="0"/>
                        </a:rPr>
                        <m:t>  </m:t>
                      </m:r>
                      <m:r>
                        <m:rPr>
                          <m:sty m:val="p"/>
                        </m:rPr>
                        <a:rPr lang="it-IT" b="0" i="0" smtClean="0">
                          <a:solidFill>
                            <a:srgbClr val="FF0000"/>
                          </a:solidFill>
                          <a:latin typeface="Cambria Math" panose="02040503050406030204" pitchFamily="18" charset="0"/>
                        </a:rPr>
                        <m:t>with</m:t>
                      </m:r>
                      <m:r>
                        <a:rPr lang="it-IT" b="0" i="0" smtClean="0">
                          <a:solidFill>
                            <a:srgbClr val="FF0000"/>
                          </a:solidFill>
                          <a:latin typeface="Cambria Math" panose="02040503050406030204" pitchFamily="18" charset="0"/>
                        </a:rPr>
                        <m:t> </m:t>
                      </m:r>
                      <m:r>
                        <a:rPr lang="it-IT" b="0" i="1" smtClean="0">
                          <a:solidFill>
                            <a:srgbClr val="FF0000"/>
                          </a:solidFill>
                          <a:latin typeface="Cambria Math" panose="02040503050406030204" pitchFamily="18" charset="0"/>
                        </a:rPr>
                        <m:t>𝑚</m:t>
                      </m:r>
                      <m:r>
                        <a:rPr lang="it-IT" b="0" i="1" smtClean="0">
                          <a:solidFill>
                            <a:srgbClr val="FF0000"/>
                          </a:solidFill>
                          <a:latin typeface="Cambria Math" panose="02040503050406030204" pitchFamily="18" charset="0"/>
                          <a:ea typeface="Cambria Math" panose="02040503050406030204" pitchFamily="18" charset="0"/>
                        </a:rPr>
                        <m:t>∈[−5,5]</m:t>
                      </m:r>
                    </m:oMath>
                  </m:oMathPara>
                </a14:m>
                <a:endParaRPr lang="en-US" sz="1800" dirty="0">
                  <a:solidFill>
                    <a:srgbClr val="FF0000"/>
                  </a:solidFill>
                </a:endParaRPr>
              </a:p>
              <a:p>
                <a:pPr marL="285750" indent="-285750">
                  <a:spcBef>
                    <a:spcPts val="600"/>
                  </a:spcBef>
                  <a:buFont typeface="Arial" panose="020B0604020202020204" pitchFamily="34" charset="0"/>
                  <a:buChar char="•"/>
                </a:pPr>
                <a:r>
                  <a:rPr lang="en-US" dirty="0"/>
                  <a:t>However, </a:t>
                </a:r>
                <a:r>
                  <a:rPr lang="en-US" dirty="0">
                    <a:latin typeface="Symbol" panose="05050102010706020507" pitchFamily="18" charset="2"/>
                  </a:rPr>
                  <a:t>n</a:t>
                </a:r>
                <a:r>
                  <a:rPr lang="en-US" dirty="0"/>
                  <a:t>’s can virtually travel unimpeded over cosmological distances. If the horizon is </a:t>
                </a:r>
                <a14:m>
                  <m:oMath xmlns:m="http://schemas.openxmlformats.org/officeDocument/2006/math">
                    <m:r>
                      <m:rPr>
                        <m:sty m:val="p"/>
                      </m:rPr>
                      <a:rPr lang="it-IT">
                        <a:latin typeface="Cambria Math" panose="02040503050406030204" pitchFamily="18" charset="0"/>
                      </a:rPr>
                      <m:t>z</m:t>
                    </m:r>
                    <m:r>
                      <a:rPr lang="it-IT" i="1">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6</m:t>
                    </m:r>
                  </m:oMath>
                </a14:m>
                <a:r>
                  <a:rPr lang="en-US" dirty="0"/>
                  <a:t>, a larger cosmogenic flux is expected.</a:t>
                </a:r>
              </a:p>
              <a:p>
                <a:pPr marL="285750" indent="-285750">
                  <a:spcBef>
                    <a:spcPts val="600"/>
                  </a:spcBef>
                  <a:buFont typeface="Arial" panose="020B0604020202020204" pitchFamily="34" charset="0"/>
                  <a:buChar char="•"/>
                </a:pPr>
                <a:r>
                  <a:rPr lang="en-US" dirty="0"/>
                  <a:t>UHE</a:t>
                </a:r>
                <a:r>
                  <a:rPr lang="en-US" dirty="0">
                    <a:latin typeface="Symbol" panose="05050102010706020507" pitchFamily="18" charset="2"/>
                  </a:rPr>
                  <a:t> n</a:t>
                </a:r>
                <a:r>
                  <a:rPr lang="en-US" dirty="0"/>
                  <a:t>’s can also be produced by sources </a:t>
                </a:r>
              </a:p>
              <a:p>
                <a:pPr marL="285750" indent="-285750">
                  <a:spcBef>
                    <a:spcPts val="600"/>
                  </a:spcBef>
                  <a:buFont typeface="Arial" panose="020B0604020202020204" pitchFamily="34" charset="0"/>
                  <a:buChar char="•"/>
                </a:pPr>
                <a:r>
                  <a:rPr lang="en-US" dirty="0"/>
                  <a:t>The detection constitute a unique proof of the presence of extreme accelerators in the Universe.</a:t>
                </a:r>
              </a:p>
              <a:p>
                <a:pPr marL="285750" indent="-285750">
                  <a:spcBef>
                    <a:spcPts val="600"/>
                  </a:spcBef>
                  <a:buFont typeface="Arial" panose="020B0604020202020204" pitchFamily="34" charset="0"/>
                  <a:buChar char="•"/>
                </a:pPr>
                <a:endParaRPr lang="en-US" sz="1800" dirty="0"/>
              </a:p>
            </p:txBody>
          </p:sp>
        </mc:Choice>
        <mc:Fallback xmlns="">
          <p:sp>
            <p:nvSpPr>
              <p:cNvPr id="46" name="CasellaDiTesto 45">
                <a:extLst>
                  <a:ext uri="{FF2B5EF4-FFF2-40B4-BE49-F238E27FC236}">
                    <a16:creationId xmlns:a16="http://schemas.microsoft.com/office/drawing/2014/main" id="{6F71C557-8B5B-6A01-1CA5-49535C8092DB}"/>
                  </a:ext>
                </a:extLst>
              </p:cNvPr>
              <p:cNvSpPr txBox="1">
                <a:spLocks noRot="1" noChangeAspect="1" noMove="1" noResize="1" noEditPoints="1" noAdjustHandles="1" noChangeArrowheads="1" noChangeShapeType="1" noTextEdit="1"/>
              </p:cNvSpPr>
              <p:nvPr/>
            </p:nvSpPr>
            <p:spPr>
              <a:xfrm>
                <a:off x="279421" y="2154367"/>
                <a:ext cx="4951981" cy="4318224"/>
              </a:xfrm>
              <a:prstGeom prst="rect">
                <a:avLst/>
              </a:prstGeom>
              <a:blipFill>
                <a:blip r:embed="rId8"/>
                <a:stretch>
                  <a:fillRect l="-862" t="-705"/>
                </a:stretch>
              </a:blipFill>
            </p:spPr>
            <p:txBody>
              <a:bodyPr/>
              <a:lstStyle/>
              <a:p>
                <a:r>
                  <a:rPr lang="en-US">
                    <a:noFill/>
                  </a:rPr>
                  <a:t> </a:t>
                </a:r>
              </a:p>
            </p:txBody>
          </p:sp>
        </mc:Fallback>
      </mc:AlternateContent>
      <p:sp>
        <p:nvSpPr>
          <p:cNvPr id="2" name="Rectangle 2">
            <a:extLst>
              <a:ext uri="{FF2B5EF4-FFF2-40B4-BE49-F238E27FC236}">
                <a16:creationId xmlns:a16="http://schemas.microsoft.com/office/drawing/2014/main" id="{B3180F25-ADFC-91C0-8CFD-6B62D428CFE6}"/>
              </a:ext>
            </a:extLst>
          </p:cNvPr>
          <p:cNvSpPr/>
          <p:nvPr/>
        </p:nvSpPr>
        <p:spPr>
          <a:xfrm>
            <a:off x="8610600" y="5726019"/>
            <a:ext cx="4183937" cy="307777"/>
          </a:xfrm>
          <a:prstGeom prst="rect">
            <a:avLst/>
          </a:prstGeom>
        </p:spPr>
        <p:txBody>
          <a:bodyPr wrap="square">
            <a:spAutoFit/>
          </a:bodyPr>
          <a:lstStyle/>
          <a:p>
            <a:pPr defTabSz="1219170" fontAlgn="base">
              <a:spcBef>
                <a:spcPct val="0"/>
              </a:spcBef>
              <a:spcAft>
                <a:spcPct val="0"/>
              </a:spcAft>
              <a:defRPr/>
            </a:pPr>
            <a:r>
              <a:rPr lang="en-US" sz="1400" dirty="0">
                <a:solidFill>
                  <a:srgbClr val="000000"/>
                </a:solidFill>
                <a:ea typeface="ＭＳ Ｐゴシック" charset="0"/>
                <a:sym typeface="Wingdings" pitchFamily="-1" charset="2"/>
              </a:rPr>
              <a:t> KM3NeT</a:t>
            </a:r>
            <a:r>
              <a:rPr lang="fr-FR" sz="1400" dirty="0">
                <a:solidFill>
                  <a:srgbClr val="444444"/>
                </a:solidFill>
                <a:ea typeface="ＭＳ Ｐゴシック" charset="0"/>
                <a:sym typeface="Wingdings" pitchFamily="-1" charset="2"/>
              </a:rPr>
              <a:t>:</a:t>
            </a:r>
            <a:r>
              <a:rPr lang="en-US" sz="1400" dirty="0">
                <a:hlinkClick r:id="rId9"/>
              </a:rPr>
              <a:t>Phys. Rev. X 15</a:t>
            </a:r>
            <a:r>
              <a:rPr lang="en-US" sz="1400" dirty="0"/>
              <a:t>, 031016 (2025)</a:t>
            </a:r>
            <a:endParaRPr lang="it-IT" sz="1400" dirty="0">
              <a:effectLst/>
            </a:endParaRP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10883E21-B895-59DE-EC1C-0C9C0751AA36}"/>
                  </a:ext>
                </a:extLst>
              </p:cNvPr>
              <p:cNvSpPr txBox="1"/>
              <p:nvPr/>
            </p:nvSpPr>
            <p:spPr>
              <a:xfrm>
                <a:off x="11233734" y="2115445"/>
                <a:ext cx="675769"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400" b="0" i="1" smtClean="0">
                          <a:solidFill>
                            <a:srgbClr val="FF0000"/>
                          </a:solidFill>
                          <a:latin typeface="Cambria Math" panose="02040503050406030204" pitchFamily="18" charset="0"/>
                        </a:rPr>
                        <m:t>𝑚</m:t>
                      </m:r>
                    </m:oMath>
                  </m:oMathPara>
                </a14:m>
                <a:endParaRPr lang="en-US" sz="2400" dirty="0"/>
              </a:p>
            </p:txBody>
          </p:sp>
        </mc:Choice>
        <mc:Fallback xmlns="">
          <p:sp>
            <p:nvSpPr>
              <p:cNvPr id="5" name="CasellaDiTesto 4">
                <a:extLst>
                  <a:ext uri="{FF2B5EF4-FFF2-40B4-BE49-F238E27FC236}">
                    <a16:creationId xmlns:a16="http://schemas.microsoft.com/office/drawing/2014/main" id="{10883E21-B895-59DE-EC1C-0C9C0751AA36}"/>
                  </a:ext>
                </a:extLst>
              </p:cNvPr>
              <p:cNvSpPr txBox="1">
                <a:spLocks noRot="1" noChangeAspect="1" noMove="1" noResize="1" noEditPoints="1" noAdjustHandles="1" noChangeArrowheads="1" noChangeShapeType="1" noTextEdit="1"/>
              </p:cNvSpPr>
              <p:nvPr/>
            </p:nvSpPr>
            <p:spPr>
              <a:xfrm>
                <a:off x="11233734" y="2115445"/>
                <a:ext cx="675769" cy="461665"/>
              </a:xfrm>
              <a:prstGeom prst="rect">
                <a:avLst/>
              </a:prstGeom>
              <a:blipFill>
                <a:blip r:embed="rId10"/>
                <a:stretch>
                  <a:fillRect/>
                </a:stretch>
              </a:blipFill>
            </p:spPr>
            <p:txBody>
              <a:bodyPr/>
              <a:lstStyle/>
              <a:p>
                <a:r>
                  <a:rPr lang="en-US">
                    <a:noFill/>
                  </a:rPr>
                  <a:t> </a:t>
                </a:r>
              </a:p>
            </p:txBody>
          </p:sp>
        </mc:Fallback>
      </mc:AlternateContent>
      <p:sp>
        <p:nvSpPr>
          <p:cNvPr id="7" name="Rectangle 2">
            <a:extLst>
              <a:ext uri="{FF2B5EF4-FFF2-40B4-BE49-F238E27FC236}">
                <a16:creationId xmlns:a16="http://schemas.microsoft.com/office/drawing/2014/main" id="{DD84571C-B81E-D188-ABC0-CE6CF72E5738}"/>
              </a:ext>
            </a:extLst>
          </p:cNvPr>
          <p:cNvSpPr/>
          <p:nvPr/>
        </p:nvSpPr>
        <p:spPr>
          <a:xfrm>
            <a:off x="8610600" y="5945783"/>
            <a:ext cx="4183937" cy="307777"/>
          </a:xfrm>
          <a:prstGeom prst="rect">
            <a:avLst/>
          </a:prstGeom>
        </p:spPr>
        <p:txBody>
          <a:bodyPr wrap="square">
            <a:spAutoFit/>
          </a:bodyPr>
          <a:lstStyle/>
          <a:p>
            <a:pPr defTabSz="1219170" fontAlgn="base">
              <a:spcBef>
                <a:spcPct val="0"/>
              </a:spcBef>
              <a:spcAft>
                <a:spcPct val="0"/>
              </a:spcAft>
              <a:defRPr/>
            </a:pPr>
            <a:r>
              <a:rPr lang="en-US" sz="1400" dirty="0">
                <a:solidFill>
                  <a:srgbClr val="000000"/>
                </a:solidFill>
                <a:ea typeface="ＭＳ Ｐゴシック" charset="0"/>
                <a:sym typeface="Wingdings" pitchFamily="-1" charset="2"/>
              </a:rPr>
              <a:t> KM3NeT</a:t>
            </a:r>
            <a:r>
              <a:rPr lang="fr-FR" sz="1400" dirty="0">
                <a:solidFill>
                  <a:srgbClr val="444444"/>
                </a:solidFill>
                <a:ea typeface="ＭＳ Ｐゴシック" charset="0"/>
                <a:sym typeface="Wingdings" pitchFamily="-1" charset="2"/>
              </a:rPr>
              <a:t>: </a:t>
            </a:r>
            <a:r>
              <a:rPr lang="fr-FR" sz="1400" dirty="0" err="1">
                <a:solidFill>
                  <a:srgbClr val="444444"/>
                </a:solidFill>
                <a:ea typeface="ＭＳ Ｐゴシック" charset="0"/>
                <a:sym typeface="Wingdings" pitchFamily="-1" charset="2"/>
                <a:hlinkClick r:id="rId11"/>
              </a:rPr>
              <a:t>ApJL</a:t>
            </a:r>
            <a:r>
              <a:rPr lang="fr-FR" sz="1400" dirty="0">
                <a:solidFill>
                  <a:srgbClr val="444444"/>
                </a:solidFill>
                <a:ea typeface="ＭＳ Ｐゴシック" charset="0"/>
                <a:sym typeface="Wingdings" pitchFamily="-1" charset="2"/>
                <a:hlinkClick r:id="rId11"/>
              </a:rPr>
              <a:t> </a:t>
            </a:r>
            <a:r>
              <a:rPr lang="en-US" sz="1400" dirty="0">
                <a:hlinkClick r:id="rId11"/>
              </a:rPr>
              <a:t>984:L41</a:t>
            </a:r>
            <a:r>
              <a:rPr lang="en-US" sz="1400" dirty="0"/>
              <a:t>, 2025</a:t>
            </a:r>
            <a:endParaRPr lang="it-IT" sz="1400" dirty="0">
              <a:effectLst/>
            </a:endParaRPr>
          </a:p>
        </p:txBody>
      </p:sp>
      <p:sp>
        <p:nvSpPr>
          <p:cNvPr id="8" name="Rectangle 2">
            <a:extLst>
              <a:ext uri="{FF2B5EF4-FFF2-40B4-BE49-F238E27FC236}">
                <a16:creationId xmlns:a16="http://schemas.microsoft.com/office/drawing/2014/main" id="{117C65A3-9FC6-FBF0-305B-E9C2F221EC1D}"/>
              </a:ext>
            </a:extLst>
          </p:cNvPr>
          <p:cNvSpPr/>
          <p:nvPr/>
        </p:nvSpPr>
        <p:spPr>
          <a:xfrm>
            <a:off x="8610600" y="6164814"/>
            <a:ext cx="4183937" cy="307777"/>
          </a:xfrm>
          <a:prstGeom prst="rect">
            <a:avLst/>
          </a:prstGeom>
        </p:spPr>
        <p:txBody>
          <a:bodyPr wrap="square">
            <a:spAutoFit/>
          </a:bodyPr>
          <a:lstStyle/>
          <a:p>
            <a:pPr defTabSz="1219170" fontAlgn="base">
              <a:spcBef>
                <a:spcPct val="0"/>
              </a:spcBef>
              <a:spcAft>
                <a:spcPct val="0"/>
              </a:spcAft>
              <a:defRPr/>
            </a:pPr>
            <a:r>
              <a:rPr lang="en-US" sz="1400" dirty="0">
                <a:solidFill>
                  <a:srgbClr val="000000"/>
                </a:solidFill>
                <a:ea typeface="ＭＳ Ｐゴシック" charset="0"/>
                <a:sym typeface="Wingdings" pitchFamily="-1" charset="2"/>
              </a:rPr>
              <a:t> KM3NeT</a:t>
            </a:r>
            <a:r>
              <a:rPr lang="fr-FR" sz="1400" dirty="0">
                <a:solidFill>
                  <a:srgbClr val="444444"/>
                </a:solidFill>
                <a:ea typeface="ＭＳ Ｐゴシック" charset="0"/>
                <a:sym typeface="Wingdings" pitchFamily="-1" charset="2"/>
              </a:rPr>
              <a:t>: </a:t>
            </a:r>
            <a:r>
              <a:rPr lang="it-IT" sz="1400" dirty="0">
                <a:hlinkClick r:id="rId12"/>
              </a:rPr>
              <a:t>2502.08484</a:t>
            </a:r>
            <a:r>
              <a:rPr lang="it-IT" sz="1400" dirty="0"/>
              <a:t> [astro-</a:t>
            </a:r>
            <a:r>
              <a:rPr lang="it-IT" sz="1400" dirty="0" err="1"/>
              <a:t>ph.HE</a:t>
            </a:r>
            <a:r>
              <a:rPr lang="it-IT" sz="1400" dirty="0"/>
              <a:t>]</a:t>
            </a:r>
            <a:endParaRPr lang="it-IT" sz="1400" dirty="0">
              <a:effectLst/>
            </a:endParaRPr>
          </a:p>
        </p:txBody>
      </p:sp>
      <p:grpSp>
        <p:nvGrpSpPr>
          <p:cNvPr id="15" name="Gruppo 14">
            <a:extLst>
              <a:ext uri="{FF2B5EF4-FFF2-40B4-BE49-F238E27FC236}">
                <a16:creationId xmlns:a16="http://schemas.microsoft.com/office/drawing/2014/main" id="{8AD3F816-596D-64FE-F104-736E1E14A358}"/>
              </a:ext>
            </a:extLst>
          </p:cNvPr>
          <p:cNvGrpSpPr/>
          <p:nvPr/>
        </p:nvGrpSpPr>
        <p:grpSpPr>
          <a:xfrm>
            <a:off x="9394296" y="65285"/>
            <a:ext cx="2416649" cy="612000"/>
            <a:chOff x="9394296" y="65285"/>
            <a:chExt cx="2416649" cy="612000"/>
          </a:xfrm>
        </p:grpSpPr>
        <p:sp>
          <p:nvSpPr>
            <p:cNvPr id="9" name="Ovale 8">
              <a:extLst>
                <a:ext uri="{FF2B5EF4-FFF2-40B4-BE49-F238E27FC236}">
                  <a16:creationId xmlns:a16="http://schemas.microsoft.com/office/drawing/2014/main" id="{9978D3ED-8944-22C5-9549-6460B60EC5D9}"/>
                </a:ext>
              </a:extLst>
            </p:cNvPr>
            <p:cNvSpPr/>
            <p:nvPr/>
          </p:nvSpPr>
          <p:spPr>
            <a:xfrm>
              <a:off x="9394296" y="65285"/>
              <a:ext cx="612000" cy="6120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CR</a:t>
              </a:r>
              <a:endParaRPr lang="it-IT" sz="1200" dirty="0"/>
            </a:p>
          </p:txBody>
        </p:sp>
        <p:pic>
          <p:nvPicPr>
            <p:cNvPr id="11" name="Picture 2" descr="Risultati immagini per neutrino">
              <a:extLst>
                <a:ext uri="{FF2B5EF4-FFF2-40B4-BE49-F238E27FC236}">
                  <a16:creationId xmlns:a16="http://schemas.microsoft.com/office/drawing/2014/main" id="{BFAEE7E2-7F1A-D2C5-225A-8B330233F57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04286" y="65285"/>
              <a:ext cx="606659" cy="589224"/>
            </a:xfrm>
            <a:prstGeom prst="rect">
              <a:avLst/>
            </a:prstGeom>
            <a:noFill/>
            <a:extLst>
              <a:ext uri="{909E8E84-426E-40DD-AFC4-6F175D3DCCD1}">
                <a14:hiddenFill xmlns:a14="http://schemas.microsoft.com/office/drawing/2010/main">
                  <a:solidFill>
                    <a:srgbClr val="FFFFFF"/>
                  </a:solidFill>
                </a14:hiddenFill>
              </a:ext>
            </a:extLst>
          </p:spPr>
        </p:pic>
        <p:sp>
          <p:nvSpPr>
            <p:cNvPr id="14" name="Freccia bidirezionale verticale 13">
              <a:extLst>
                <a:ext uri="{FF2B5EF4-FFF2-40B4-BE49-F238E27FC236}">
                  <a16:creationId xmlns:a16="http://schemas.microsoft.com/office/drawing/2014/main" id="{44F4A3B6-78D3-247A-8D0F-4724C6549093}"/>
                </a:ext>
              </a:extLst>
            </p:cNvPr>
            <p:cNvSpPr/>
            <p:nvPr/>
          </p:nvSpPr>
          <p:spPr>
            <a:xfrm rot="16200000">
              <a:off x="10467221" y="-125550"/>
              <a:ext cx="276140" cy="1063148"/>
            </a:xfrm>
            <a:prstGeom prst="upDownArrow">
              <a:avLst/>
            </a:prstGeom>
            <a:blipFill>
              <a:blip r:embed="rId14"/>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grpSp>
      <p:sp>
        <p:nvSpPr>
          <p:cNvPr id="3" name="Segnaposto piè di pagina 2">
            <a:extLst>
              <a:ext uri="{FF2B5EF4-FFF2-40B4-BE49-F238E27FC236}">
                <a16:creationId xmlns:a16="http://schemas.microsoft.com/office/drawing/2014/main" id="{E7B2BBE5-AD9F-0238-14B3-8C7A71254520}"/>
              </a:ext>
            </a:extLst>
          </p:cNvPr>
          <p:cNvSpPr>
            <a:spLocks noGrp="1"/>
          </p:cNvSpPr>
          <p:nvPr>
            <p:ph type="ftr" sz="quarter" idx="11"/>
          </p:nvPr>
        </p:nvSpPr>
        <p:spPr/>
        <p:txBody>
          <a:bodyPr/>
          <a:lstStyle/>
          <a:p>
            <a:r>
              <a:rPr lang="en-US"/>
              <a:t>M. Spurio: Multimessenger astrophysics - TeVPA 25</a:t>
            </a:r>
            <a:endParaRPr lang="it-IT"/>
          </a:p>
        </p:txBody>
      </p:sp>
      <p:sp>
        <p:nvSpPr>
          <p:cNvPr id="13" name="Segnaposto numero diapositiva 12">
            <a:extLst>
              <a:ext uri="{FF2B5EF4-FFF2-40B4-BE49-F238E27FC236}">
                <a16:creationId xmlns:a16="http://schemas.microsoft.com/office/drawing/2014/main" id="{BF7CC794-6895-ED6D-E36E-41E25DFB94DF}"/>
              </a:ext>
            </a:extLst>
          </p:cNvPr>
          <p:cNvSpPr>
            <a:spLocks noGrp="1"/>
          </p:cNvSpPr>
          <p:nvPr>
            <p:ph type="sldNum" sz="quarter" idx="12"/>
          </p:nvPr>
        </p:nvSpPr>
        <p:spPr/>
        <p:txBody>
          <a:bodyPr/>
          <a:lstStyle/>
          <a:p>
            <a:fld id="{EF856C54-971D-4A64-8725-72F12A462872}" type="slidenum">
              <a:rPr lang="it-IT" smtClean="0"/>
              <a:t>33</a:t>
            </a:fld>
            <a:endParaRPr lang="it-IT"/>
          </a:p>
        </p:txBody>
      </p:sp>
    </p:spTree>
    <p:extLst>
      <p:ext uri="{BB962C8B-B14F-4D97-AF65-F5344CB8AC3E}">
        <p14:creationId xmlns:p14="http://schemas.microsoft.com/office/powerpoint/2010/main" val="195107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5" grpId="0" animBg="1"/>
      <p:bldP spid="46" grpId="0" uiExpand="1" build="allAtOnce"/>
      <p:bldP spid="2" grpId="0"/>
      <p:bldP spid="5"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5">
            <a:extLst>
              <a:ext uri="{FF2B5EF4-FFF2-40B4-BE49-F238E27FC236}">
                <a16:creationId xmlns:a16="http://schemas.microsoft.com/office/drawing/2014/main" id="{8B36B9D7-08E0-F723-FF09-54270F09DB8F}"/>
              </a:ext>
            </a:extLst>
          </p:cNvPr>
          <p:cNvSpPr>
            <a:spLocks noGrp="1"/>
          </p:cNvSpPr>
          <p:nvPr>
            <p:ph type="title"/>
          </p:nvPr>
        </p:nvSpPr>
        <p:spPr>
          <a:xfrm>
            <a:off x="838200" y="1"/>
            <a:ext cx="10515600" cy="771638"/>
          </a:xfrm>
        </p:spPr>
        <p:txBody>
          <a:bodyPr>
            <a:normAutofit/>
          </a:bodyPr>
          <a:lstStyle/>
          <a:p>
            <a:r>
              <a:rPr lang="en-US" sz="4000" dirty="0">
                <a:solidFill>
                  <a:srgbClr val="A50021"/>
                </a:solidFill>
              </a:rPr>
              <a:t>Multimessenger studies </a:t>
            </a:r>
          </a:p>
        </p:txBody>
      </p:sp>
      <p:sp>
        <p:nvSpPr>
          <p:cNvPr id="25" name="CasellaDiTesto 24">
            <a:extLst>
              <a:ext uri="{FF2B5EF4-FFF2-40B4-BE49-F238E27FC236}">
                <a16:creationId xmlns:a16="http://schemas.microsoft.com/office/drawing/2014/main" id="{F19C97B0-AAD6-273E-AAA0-0F5DCE5E705D}"/>
              </a:ext>
            </a:extLst>
          </p:cNvPr>
          <p:cNvSpPr txBox="1"/>
          <p:nvPr/>
        </p:nvSpPr>
        <p:spPr>
          <a:xfrm>
            <a:off x="4766223" y="1529164"/>
            <a:ext cx="3112775" cy="4154984"/>
          </a:xfrm>
          <a:prstGeom prst="rect">
            <a:avLst/>
          </a:prstGeom>
          <a:noFill/>
        </p:spPr>
        <p:txBody>
          <a:bodyPr wrap="none" rtlCol="0">
            <a:spAutoFit/>
          </a:bodyPr>
          <a:lstStyle/>
          <a:p>
            <a:r>
              <a:rPr lang="en-US" sz="2400" b="1" dirty="0"/>
              <a:t>Experiments</a:t>
            </a:r>
          </a:p>
          <a:p>
            <a:pPr marL="342900" indent="-342900">
              <a:buFont typeface="Arial" panose="020B0604020202020204" pitchFamily="34" charset="0"/>
              <a:buChar char="•"/>
            </a:pPr>
            <a:r>
              <a:rPr lang="en-US" sz="2400" dirty="0"/>
              <a:t>Field-of-view</a:t>
            </a:r>
          </a:p>
          <a:p>
            <a:pPr marL="342900" indent="-342900">
              <a:buFont typeface="Arial" panose="020B0604020202020204" pitchFamily="34" charset="0"/>
              <a:buChar char="•"/>
            </a:pPr>
            <a:r>
              <a:rPr lang="en-US" sz="2400" dirty="0"/>
              <a:t>Angular resolution</a:t>
            </a:r>
          </a:p>
          <a:p>
            <a:pPr marL="342900" indent="-342900">
              <a:buFont typeface="Arial" panose="020B0604020202020204" pitchFamily="34" charset="0"/>
              <a:buChar char="•"/>
            </a:pPr>
            <a:r>
              <a:rPr lang="en-US" sz="2400" dirty="0"/>
              <a:t>Effective area</a:t>
            </a:r>
          </a:p>
          <a:p>
            <a:pPr marL="342900" indent="-342900">
              <a:buFont typeface="Arial" panose="020B0604020202020204" pitchFamily="34" charset="0"/>
              <a:buChar char="•"/>
            </a:pPr>
            <a:r>
              <a:rPr lang="en-US" sz="2400" dirty="0"/>
              <a:t>Visibility conditions</a:t>
            </a:r>
          </a:p>
          <a:p>
            <a:pPr marL="342900" indent="-342900">
              <a:buFont typeface="Arial" panose="020B0604020202020204" pitchFamily="34" charset="0"/>
              <a:buChar char="•"/>
            </a:pPr>
            <a:r>
              <a:rPr lang="en-US" sz="2400" dirty="0"/>
              <a:t>Duty cycles</a:t>
            </a:r>
          </a:p>
          <a:p>
            <a:pPr marL="342900" indent="-342900">
              <a:buFont typeface="Arial" panose="020B0604020202020204" pitchFamily="34" charset="0"/>
              <a:buChar char="•"/>
            </a:pPr>
            <a:r>
              <a:rPr lang="en-US" sz="2400" dirty="0"/>
              <a:t>Time response </a:t>
            </a:r>
          </a:p>
          <a:p>
            <a:pPr marL="342900" indent="-342900">
              <a:buFont typeface="Arial" panose="020B0604020202020204" pitchFamily="34" charset="0"/>
              <a:buChar char="•"/>
            </a:pPr>
            <a:r>
              <a:rPr lang="en-US" sz="2400" dirty="0"/>
              <a:t>Fraction of the sky</a:t>
            </a:r>
          </a:p>
          <a:p>
            <a:pPr marL="342900" indent="-342900">
              <a:buFont typeface="Arial" panose="020B0604020202020204" pitchFamily="34" charset="0"/>
              <a:buChar char="•"/>
            </a:pPr>
            <a:r>
              <a:rPr lang="en-US" sz="2400" dirty="0"/>
              <a:t>Universe Horizon (z) </a:t>
            </a:r>
          </a:p>
          <a:p>
            <a:pPr marL="342900" indent="-342900">
              <a:buFont typeface="Arial" panose="020B0604020202020204" pitchFamily="34" charset="0"/>
              <a:buChar char="•"/>
            </a:pPr>
            <a:r>
              <a:rPr lang="en-US" sz="2400" dirty="0"/>
              <a:t>Background</a:t>
            </a:r>
          </a:p>
          <a:p>
            <a:pPr marL="342900" indent="-342900">
              <a:buFont typeface="Arial" panose="020B0604020202020204" pitchFamily="34" charset="0"/>
              <a:buChar char="•"/>
            </a:pPr>
            <a:r>
              <a:rPr lang="en-US" sz="2400" dirty="0"/>
              <a:t>….</a:t>
            </a:r>
          </a:p>
        </p:txBody>
      </p:sp>
      <p:sp>
        <p:nvSpPr>
          <p:cNvPr id="28" name="Rettangolo 27">
            <a:extLst>
              <a:ext uri="{FF2B5EF4-FFF2-40B4-BE49-F238E27FC236}">
                <a16:creationId xmlns:a16="http://schemas.microsoft.com/office/drawing/2014/main" id="{DE02206F-81DA-29D7-A7B6-0F35A3D35584}"/>
              </a:ext>
            </a:extLst>
          </p:cNvPr>
          <p:cNvSpPr/>
          <p:nvPr/>
        </p:nvSpPr>
        <p:spPr>
          <a:xfrm>
            <a:off x="3326044" y="485679"/>
            <a:ext cx="1587294" cy="5447645"/>
          </a:xfrm>
          <a:prstGeom prst="rect">
            <a:avLst/>
          </a:prstGeom>
          <a:noFill/>
        </p:spPr>
        <p:txBody>
          <a:bodyPr wrap="none" lIns="91440" tIns="45720" rIns="91440" bIns="45720">
            <a:spAutoFit/>
          </a:bodyPr>
          <a:lstStyle/>
          <a:p>
            <a:pPr algn="ctr"/>
            <a:r>
              <a:rPr lang="it-IT" sz="34800" dirty="0">
                <a:ln w="0"/>
                <a:solidFill>
                  <a:schemeClr val="accent1"/>
                </a:solidFill>
                <a:effectLst>
                  <a:outerShdw blurRad="38100" dist="38100" dir="2700000" algn="tl">
                    <a:srgbClr val="000000">
                      <a:alpha val="43137"/>
                    </a:srgbClr>
                  </a:outerShdw>
                </a:effectLst>
              </a:rPr>
              <a:t>{</a:t>
            </a:r>
            <a:endParaRPr lang="it-IT" sz="34800" b="0" cap="none" spc="0" dirty="0">
              <a:ln w="0"/>
              <a:solidFill>
                <a:schemeClr val="accent1"/>
              </a:solidFill>
              <a:effectLst>
                <a:outerShdw blurRad="38100" dist="38100" dir="2700000" algn="tl">
                  <a:srgbClr val="000000">
                    <a:alpha val="43137"/>
                  </a:srgbClr>
                </a:outerShdw>
              </a:effectLst>
            </a:endParaRPr>
          </a:p>
        </p:txBody>
      </p:sp>
      <p:sp>
        <p:nvSpPr>
          <p:cNvPr id="3" name="Segnaposto piè di pagina 2">
            <a:extLst>
              <a:ext uri="{FF2B5EF4-FFF2-40B4-BE49-F238E27FC236}">
                <a16:creationId xmlns:a16="http://schemas.microsoft.com/office/drawing/2014/main" id="{2A14961D-C5DD-FC49-9CE7-458187889E53}"/>
              </a:ext>
            </a:extLst>
          </p:cNvPr>
          <p:cNvSpPr>
            <a:spLocks noGrp="1"/>
          </p:cNvSpPr>
          <p:nvPr>
            <p:ph type="ftr" sz="quarter" idx="11"/>
          </p:nvPr>
        </p:nvSpPr>
        <p:spPr/>
        <p:txBody>
          <a:bodyPr/>
          <a:lstStyle/>
          <a:p>
            <a:r>
              <a:rPr lang="en-US"/>
              <a:t>M. Spurio: Multimessenger astrophysics - TeVPA 25</a:t>
            </a:r>
            <a:endParaRPr lang="it-IT"/>
          </a:p>
        </p:txBody>
      </p:sp>
      <p:sp>
        <p:nvSpPr>
          <p:cNvPr id="4" name="Segnaposto numero diapositiva 3">
            <a:extLst>
              <a:ext uri="{FF2B5EF4-FFF2-40B4-BE49-F238E27FC236}">
                <a16:creationId xmlns:a16="http://schemas.microsoft.com/office/drawing/2014/main" id="{43527294-B5DF-E358-31FF-07DD151A7169}"/>
              </a:ext>
            </a:extLst>
          </p:cNvPr>
          <p:cNvSpPr>
            <a:spLocks noGrp="1"/>
          </p:cNvSpPr>
          <p:nvPr>
            <p:ph type="sldNum" sz="quarter" idx="12"/>
          </p:nvPr>
        </p:nvSpPr>
        <p:spPr/>
        <p:txBody>
          <a:bodyPr/>
          <a:lstStyle/>
          <a:p>
            <a:fld id="{EF856C54-971D-4A64-8725-72F12A462872}" type="slidenum">
              <a:rPr lang="it-IT" smtClean="0"/>
              <a:t>34</a:t>
            </a:fld>
            <a:endParaRPr lang="it-IT"/>
          </a:p>
        </p:txBody>
      </p:sp>
      <p:pic>
        <p:nvPicPr>
          <p:cNvPr id="6" name="Immagine 5">
            <a:extLst>
              <a:ext uri="{FF2B5EF4-FFF2-40B4-BE49-F238E27FC236}">
                <a16:creationId xmlns:a16="http://schemas.microsoft.com/office/drawing/2014/main" id="{10BA1769-DDA2-DFE2-23A0-DFF57936CCB9}"/>
              </a:ext>
            </a:extLst>
          </p:cNvPr>
          <p:cNvPicPr>
            <a:picLocks noChangeAspect="1"/>
          </p:cNvPicPr>
          <p:nvPr/>
        </p:nvPicPr>
        <p:blipFill>
          <a:blip r:embed="rId2"/>
          <a:stretch>
            <a:fillRect/>
          </a:stretch>
        </p:blipFill>
        <p:spPr>
          <a:xfrm>
            <a:off x="110604" y="1873297"/>
            <a:ext cx="3643820" cy="2557819"/>
          </a:xfrm>
          <a:prstGeom prst="rect">
            <a:avLst/>
          </a:prstGeom>
        </p:spPr>
      </p:pic>
      <p:sp>
        <p:nvSpPr>
          <p:cNvPr id="9" name="CasellaDiTesto 8">
            <a:extLst>
              <a:ext uri="{FF2B5EF4-FFF2-40B4-BE49-F238E27FC236}">
                <a16:creationId xmlns:a16="http://schemas.microsoft.com/office/drawing/2014/main" id="{B5A832D3-7C02-ACA1-B99F-03AB45BF8164}"/>
              </a:ext>
            </a:extLst>
          </p:cNvPr>
          <p:cNvSpPr txBox="1"/>
          <p:nvPr/>
        </p:nvSpPr>
        <p:spPr>
          <a:xfrm>
            <a:off x="258851" y="797510"/>
            <a:ext cx="6827749" cy="646331"/>
          </a:xfrm>
          <a:prstGeom prst="rect">
            <a:avLst/>
          </a:prstGeom>
          <a:noFill/>
        </p:spPr>
        <p:txBody>
          <a:bodyPr wrap="square">
            <a:spAutoFit/>
          </a:bodyPr>
          <a:lstStyle/>
          <a:p>
            <a:pPr marL="285750" indent="-285750">
              <a:buFont typeface="Arial" panose="020B0604020202020204" pitchFamily="34" charset="0"/>
              <a:buChar char="•"/>
            </a:pPr>
            <a:r>
              <a:rPr lang="en-US" b="1" dirty="0"/>
              <a:t>Multimessenger Astronomy is a simple idea, but it is not easy ! </a:t>
            </a:r>
            <a:r>
              <a:rPr lang="en-US" dirty="0"/>
              <a:t>It </a:t>
            </a:r>
            <a:r>
              <a:rPr lang="en-US" sz="1800" dirty="0"/>
              <a:t>uses </a:t>
            </a:r>
            <a:r>
              <a:rPr lang="en-GB" sz="1800" dirty="0"/>
              <a:t>information from instruments (close) to the technology limits</a:t>
            </a:r>
          </a:p>
        </p:txBody>
      </p:sp>
      <p:sp>
        <p:nvSpPr>
          <p:cNvPr id="2" name="Callout: linea piegata con bordo e barra in risalto 1">
            <a:extLst>
              <a:ext uri="{FF2B5EF4-FFF2-40B4-BE49-F238E27FC236}">
                <a16:creationId xmlns:a16="http://schemas.microsoft.com/office/drawing/2014/main" id="{E635E0D9-45BF-8708-D6F3-DBBF59DDB289}"/>
              </a:ext>
            </a:extLst>
          </p:cNvPr>
          <p:cNvSpPr/>
          <p:nvPr/>
        </p:nvSpPr>
        <p:spPr>
          <a:xfrm>
            <a:off x="8490651" y="2094193"/>
            <a:ext cx="3590745" cy="612648"/>
          </a:xfrm>
          <a:prstGeom prst="accentBorderCallout2">
            <a:avLst>
              <a:gd name="adj1" fmla="val 60848"/>
              <a:gd name="adj2" fmla="val -2129"/>
              <a:gd name="adj3" fmla="val 65950"/>
              <a:gd name="adj4" fmla="val -15840"/>
              <a:gd name="adj5" fmla="val 67852"/>
              <a:gd name="adj6" fmla="val -26385"/>
            </a:avLst>
          </a:prstGeom>
          <a:noFill/>
          <a:ln w="12700">
            <a:solidFill>
              <a:schemeClr val="tx1"/>
            </a:solidFill>
            <a:headEnd type="arrow" w="med" len="med"/>
            <a:tailEnd type="arrow" w="med" len="med"/>
          </a:ln>
        </p:spPr>
        <p:txBody>
          <a:bodyPr rtlCol="0" anchor="ctr"/>
          <a:lstStyle/>
          <a:p>
            <a:r>
              <a:rPr lang="en-US" sz="1400" dirty="0"/>
              <a:t>Order of magnitude differences from </a:t>
            </a:r>
            <a:r>
              <a:rPr lang="en-US" sz="1400" dirty="0">
                <a:solidFill>
                  <a:srgbClr val="339933"/>
                </a:solidFill>
              </a:rPr>
              <a:t>EM radiation</a:t>
            </a:r>
            <a:r>
              <a:rPr lang="en-US" sz="1400" dirty="0"/>
              <a:t> and individual quanta (sub-degree). </a:t>
            </a:r>
            <a:r>
              <a:rPr lang="en-US" sz="1400" dirty="0">
                <a:solidFill>
                  <a:srgbClr val="FF0000"/>
                </a:solidFill>
              </a:rPr>
              <a:t>Very poor for GWs </a:t>
            </a:r>
          </a:p>
        </p:txBody>
      </p:sp>
      <p:sp>
        <p:nvSpPr>
          <p:cNvPr id="5" name="Callout: linea piegata con bordo e barra in risalto 4">
            <a:extLst>
              <a:ext uri="{FF2B5EF4-FFF2-40B4-BE49-F238E27FC236}">
                <a16:creationId xmlns:a16="http://schemas.microsoft.com/office/drawing/2014/main" id="{DAD78C63-25F8-FA09-0130-609F9CF5C48C}"/>
              </a:ext>
            </a:extLst>
          </p:cNvPr>
          <p:cNvSpPr/>
          <p:nvPr/>
        </p:nvSpPr>
        <p:spPr>
          <a:xfrm>
            <a:off x="8128778" y="1260649"/>
            <a:ext cx="3952618" cy="612648"/>
          </a:xfrm>
          <a:prstGeom prst="accentBorderCallout2">
            <a:avLst>
              <a:gd name="adj1" fmla="val 60848"/>
              <a:gd name="adj2" fmla="val -2129"/>
              <a:gd name="adj3" fmla="val 65950"/>
              <a:gd name="adj4" fmla="val -15840"/>
              <a:gd name="adj5" fmla="val 132911"/>
              <a:gd name="adj6" fmla="val -31910"/>
            </a:avLst>
          </a:prstGeom>
          <a:noFill/>
          <a:ln w="12700">
            <a:solidFill>
              <a:schemeClr val="tx1"/>
            </a:solidFill>
            <a:headEnd type="arrow" w="med" len="med"/>
            <a:tailEnd type="arrow" w="med" len="med"/>
          </a:ln>
        </p:spPr>
        <p:txBody>
          <a:bodyPr rtlCol="0" anchor="ctr"/>
          <a:lstStyle/>
          <a:p>
            <a:r>
              <a:rPr lang="en-US" sz="1400" dirty="0">
                <a:solidFill>
                  <a:srgbClr val="FF0000"/>
                </a:solidFill>
              </a:rPr>
              <a:t>Very small for EM radiation</a:t>
            </a:r>
            <a:r>
              <a:rPr lang="en-US" sz="1400" dirty="0"/>
              <a:t>. Few deg</a:t>
            </a:r>
            <a:r>
              <a:rPr lang="en-US" sz="1400" baseline="30000" dirty="0"/>
              <a:t>2</a:t>
            </a:r>
            <a:r>
              <a:rPr lang="en-US" sz="1400" dirty="0"/>
              <a:t> for IACT. Few </a:t>
            </a:r>
            <a:r>
              <a:rPr lang="en-US" sz="1400" dirty="0" err="1"/>
              <a:t>sr</a:t>
            </a:r>
            <a:r>
              <a:rPr lang="en-US" sz="1400" dirty="0"/>
              <a:t> for other </a:t>
            </a:r>
            <a:r>
              <a:rPr lang="en-US" sz="1400" dirty="0">
                <a:latin typeface="Symbol" panose="05050102010706020507" pitchFamily="18" charset="2"/>
              </a:rPr>
              <a:t>g</a:t>
            </a:r>
            <a:r>
              <a:rPr lang="en-US" sz="1400" dirty="0"/>
              <a:t>-tel. Half-sky for </a:t>
            </a:r>
            <a:r>
              <a:rPr lang="en-US" sz="1400" dirty="0">
                <a:latin typeface="Symbol" panose="05050102010706020507" pitchFamily="18" charset="2"/>
              </a:rPr>
              <a:t>n</a:t>
            </a:r>
            <a:r>
              <a:rPr lang="en-US" sz="1400" dirty="0"/>
              <a:t>-</a:t>
            </a:r>
            <a:r>
              <a:rPr lang="en-US" sz="1400" dirty="0" err="1"/>
              <a:t>tel</a:t>
            </a:r>
            <a:r>
              <a:rPr lang="en-US" sz="1400" dirty="0"/>
              <a:t> (sub-degree resolution). </a:t>
            </a:r>
            <a:r>
              <a:rPr lang="en-US" sz="1400" dirty="0">
                <a:solidFill>
                  <a:srgbClr val="00B050"/>
                </a:solidFill>
              </a:rPr>
              <a:t>All-sky for GW interferometers </a:t>
            </a:r>
          </a:p>
        </p:txBody>
      </p:sp>
      <p:sp>
        <p:nvSpPr>
          <p:cNvPr id="7" name="Callout: linea piegata con bordo e barra in risalto 6">
            <a:extLst>
              <a:ext uri="{FF2B5EF4-FFF2-40B4-BE49-F238E27FC236}">
                <a16:creationId xmlns:a16="http://schemas.microsoft.com/office/drawing/2014/main" id="{241B34F4-B864-70C9-8800-FBAE48CFD27A}"/>
              </a:ext>
            </a:extLst>
          </p:cNvPr>
          <p:cNvSpPr/>
          <p:nvPr/>
        </p:nvSpPr>
        <p:spPr>
          <a:xfrm>
            <a:off x="7980531" y="2787512"/>
            <a:ext cx="4100865" cy="451306"/>
          </a:xfrm>
          <a:prstGeom prst="accentBorderCallout2">
            <a:avLst>
              <a:gd name="adj1" fmla="val 60848"/>
              <a:gd name="adj2" fmla="val -2129"/>
              <a:gd name="adj3" fmla="val 32782"/>
              <a:gd name="adj4" fmla="val -16726"/>
              <a:gd name="adj5" fmla="val 22748"/>
              <a:gd name="adj6" fmla="val -25669"/>
            </a:avLst>
          </a:prstGeom>
          <a:noFill/>
          <a:ln w="12700">
            <a:solidFill>
              <a:schemeClr val="tx1"/>
            </a:solidFill>
            <a:headEnd type="arrow" w="med" len="med"/>
            <a:tailEnd type="arrow" w="med" len="med"/>
          </a:ln>
        </p:spPr>
        <p:txBody>
          <a:bodyPr rtlCol="0" anchor="ctr"/>
          <a:lstStyle/>
          <a:p>
            <a:r>
              <a:rPr lang="en-US" sz="1400" dirty="0"/>
              <a:t>Depends on the probe cross-section with apparatus. E.g., order of magnitude difference for </a:t>
            </a:r>
            <a:r>
              <a:rPr lang="en-US" sz="1400" dirty="0">
                <a:latin typeface="Symbol" panose="05050102010706020507" pitchFamily="18" charset="2"/>
              </a:rPr>
              <a:t>n</a:t>
            </a:r>
            <a:r>
              <a:rPr lang="en-US" sz="1400" dirty="0"/>
              <a:t>-</a:t>
            </a:r>
            <a:r>
              <a:rPr lang="en-US" sz="1400" dirty="0" err="1"/>
              <a:t>tel</a:t>
            </a:r>
            <a:r>
              <a:rPr lang="en-US" sz="1400" dirty="0"/>
              <a:t> and </a:t>
            </a:r>
            <a:r>
              <a:rPr lang="en-US" sz="1400" dirty="0">
                <a:latin typeface="Symbol" panose="05050102010706020507" pitchFamily="18" charset="2"/>
              </a:rPr>
              <a:t>g</a:t>
            </a:r>
            <a:r>
              <a:rPr lang="en-US" sz="1400" dirty="0"/>
              <a:t>-</a:t>
            </a:r>
            <a:r>
              <a:rPr lang="en-US" sz="1400" dirty="0" err="1"/>
              <a:t>tel</a:t>
            </a:r>
            <a:endParaRPr lang="en-US" sz="1400" dirty="0">
              <a:solidFill>
                <a:srgbClr val="FF0000"/>
              </a:solidFill>
            </a:endParaRPr>
          </a:p>
        </p:txBody>
      </p:sp>
      <p:sp>
        <p:nvSpPr>
          <p:cNvPr id="12" name="Callout: linea piegata con bordo e barra in risalto 11">
            <a:extLst>
              <a:ext uri="{FF2B5EF4-FFF2-40B4-BE49-F238E27FC236}">
                <a16:creationId xmlns:a16="http://schemas.microsoft.com/office/drawing/2014/main" id="{D2D0F732-E3DC-E78E-96C9-6DAB752C78C0}"/>
              </a:ext>
            </a:extLst>
          </p:cNvPr>
          <p:cNvSpPr/>
          <p:nvPr/>
        </p:nvSpPr>
        <p:spPr>
          <a:xfrm>
            <a:off x="8490651" y="3319489"/>
            <a:ext cx="3590746" cy="451306"/>
          </a:xfrm>
          <a:prstGeom prst="accentBorderCallout2">
            <a:avLst>
              <a:gd name="adj1" fmla="val 60848"/>
              <a:gd name="adj2" fmla="val -2129"/>
              <a:gd name="adj3" fmla="val 7990"/>
              <a:gd name="adj4" fmla="val -29909"/>
              <a:gd name="adj5" fmla="val 58088"/>
              <a:gd name="adj6" fmla="val -49945"/>
            </a:avLst>
          </a:prstGeom>
          <a:noFill/>
          <a:ln w="12700">
            <a:solidFill>
              <a:schemeClr val="tx1"/>
            </a:solidFill>
            <a:headEnd type="arrow" w="med" len="med"/>
            <a:tailEnd type="arrow" w="med" len="med"/>
          </a:ln>
        </p:spPr>
        <p:txBody>
          <a:bodyPr rtlCol="0" anchor="ctr"/>
          <a:lstStyle/>
          <a:p>
            <a:r>
              <a:rPr lang="en-US" sz="1400" dirty="0">
                <a:solidFill>
                  <a:srgbClr val="FF0000"/>
                </a:solidFill>
              </a:rPr>
              <a:t>Critical: optical, IACTS, fluorescence.</a:t>
            </a:r>
            <a:r>
              <a:rPr lang="en-US" sz="1400" dirty="0"/>
              <a:t> </a:t>
            </a:r>
            <a:r>
              <a:rPr lang="en-US" sz="1400" dirty="0">
                <a:solidFill>
                  <a:srgbClr val="00B050"/>
                </a:solidFill>
              </a:rPr>
              <a:t>Irrelevant: satellites, charged CRs, GWs, </a:t>
            </a:r>
            <a:r>
              <a:rPr lang="en-US" sz="1400" dirty="0">
                <a:solidFill>
                  <a:srgbClr val="00B050"/>
                </a:solidFill>
                <a:latin typeface="Symbol" panose="05050102010706020507" pitchFamily="18" charset="2"/>
              </a:rPr>
              <a:t>n</a:t>
            </a:r>
            <a:r>
              <a:rPr lang="en-US" sz="1400" dirty="0">
                <a:solidFill>
                  <a:srgbClr val="00B050"/>
                </a:solidFill>
              </a:rPr>
              <a:t>-</a:t>
            </a:r>
            <a:r>
              <a:rPr lang="en-US" sz="1400" dirty="0" err="1">
                <a:solidFill>
                  <a:srgbClr val="00B050"/>
                </a:solidFill>
              </a:rPr>
              <a:t>tel</a:t>
            </a:r>
            <a:endParaRPr lang="en-US" sz="1400" dirty="0">
              <a:solidFill>
                <a:srgbClr val="00B050"/>
              </a:solidFill>
            </a:endParaRPr>
          </a:p>
        </p:txBody>
      </p:sp>
      <p:sp>
        <p:nvSpPr>
          <p:cNvPr id="13" name="Callout: linea piegata con bordo e barra in risalto 12">
            <a:extLst>
              <a:ext uri="{FF2B5EF4-FFF2-40B4-BE49-F238E27FC236}">
                <a16:creationId xmlns:a16="http://schemas.microsoft.com/office/drawing/2014/main" id="{9ADF9B12-18E1-C112-B137-07499C2C0A2A}"/>
              </a:ext>
            </a:extLst>
          </p:cNvPr>
          <p:cNvSpPr/>
          <p:nvPr/>
        </p:nvSpPr>
        <p:spPr>
          <a:xfrm>
            <a:off x="8128778" y="3889171"/>
            <a:ext cx="3952618" cy="451306"/>
          </a:xfrm>
          <a:prstGeom prst="accentBorderCallout2">
            <a:avLst>
              <a:gd name="adj1" fmla="val 60848"/>
              <a:gd name="adj2" fmla="val -2129"/>
              <a:gd name="adj3" fmla="val 65950"/>
              <a:gd name="adj4" fmla="val -15840"/>
              <a:gd name="adj5" fmla="val 27030"/>
              <a:gd name="adj6" fmla="val -27893"/>
            </a:avLst>
          </a:prstGeom>
          <a:noFill/>
          <a:ln w="12700">
            <a:solidFill>
              <a:schemeClr val="tx1"/>
            </a:solidFill>
            <a:headEnd type="arrow" w="med" len="med"/>
            <a:tailEnd type="arrow" w="med" len="med"/>
          </a:ln>
        </p:spPr>
        <p:txBody>
          <a:bodyPr rtlCol="0" anchor="ctr"/>
          <a:lstStyle/>
          <a:p>
            <a:r>
              <a:rPr lang="en-US" sz="1400" dirty="0">
                <a:solidFill>
                  <a:srgbClr val="FF0000"/>
                </a:solidFill>
              </a:rPr>
              <a:t>Critical for almost all</a:t>
            </a:r>
            <a:r>
              <a:rPr lang="en-US" sz="1400" dirty="0"/>
              <a:t> without a very large field-of view and duty cycle.</a:t>
            </a:r>
            <a:endParaRPr lang="en-US" sz="1400" dirty="0">
              <a:solidFill>
                <a:srgbClr val="00B050"/>
              </a:solidFill>
            </a:endParaRPr>
          </a:p>
        </p:txBody>
      </p:sp>
      <p:sp>
        <p:nvSpPr>
          <p:cNvPr id="14" name="Callout: linea piegata con bordo e barra in risalto 13">
            <a:extLst>
              <a:ext uri="{FF2B5EF4-FFF2-40B4-BE49-F238E27FC236}">
                <a16:creationId xmlns:a16="http://schemas.microsoft.com/office/drawing/2014/main" id="{5466D018-56EB-45DE-FA8F-2E59C74794E8}"/>
              </a:ext>
            </a:extLst>
          </p:cNvPr>
          <p:cNvSpPr/>
          <p:nvPr/>
        </p:nvSpPr>
        <p:spPr>
          <a:xfrm>
            <a:off x="8128778" y="4383443"/>
            <a:ext cx="3952618" cy="451306"/>
          </a:xfrm>
          <a:prstGeom prst="accentBorderCallout2">
            <a:avLst>
              <a:gd name="adj1" fmla="val 60848"/>
              <a:gd name="adj2" fmla="val -2129"/>
              <a:gd name="adj3" fmla="val 12267"/>
              <a:gd name="adj4" fmla="val -7931"/>
              <a:gd name="adj5" fmla="val 2786"/>
              <a:gd name="adj6" fmla="val -16029"/>
            </a:avLst>
          </a:prstGeom>
          <a:noFill/>
          <a:ln w="12700">
            <a:solidFill>
              <a:schemeClr val="tx1"/>
            </a:solidFill>
            <a:headEnd type="arrow" w="med" len="med"/>
            <a:tailEnd type="arrow" w="med" len="med"/>
          </a:ln>
        </p:spPr>
        <p:txBody>
          <a:bodyPr rtlCol="0" anchor="ctr"/>
          <a:lstStyle/>
          <a:p>
            <a:r>
              <a:rPr lang="en-US" sz="1400" dirty="0"/>
              <a:t>Less than 50% for most observatories. 50% for </a:t>
            </a:r>
            <a:r>
              <a:rPr lang="en-US" sz="1400" dirty="0">
                <a:latin typeface="Symbol" panose="05050102010706020507" pitchFamily="18" charset="2"/>
              </a:rPr>
              <a:t>n</a:t>
            </a:r>
            <a:r>
              <a:rPr lang="en-US" sz="1400" dirty="0"/>
              <a:t>-tel. </a:t>
            </a:r>
            <a:r>
              <a:rPr lang="en-US" sz="1400" dirty="0">
                <a:solidFill>
                  <a:srgbClr val="339933"/>
                </a:solidFill>
              </a:rPr>
              <a:t>Almost 100% for Fermi-LAT, GWs experiments</a:t>
            </a:r>
          </a:p>
        </p:txBody>
      </p:sp>
      <p:sp>
        <p:nvSpPr>
          <p:cNvPr id="15" name="Callout: linea piegata con bordo e barra in risalto 14">
            <a:extLst>
              <a:ext uri="{FF2B5EF4-FFF2-40B4-BE49-F238E27FC236}">
                <a16:creationId xmlns:a16="http://schemas.microsoft.com/office/drawing/2014/main" id="{E5FD6F81-DAB8-CFC2-434C-2773E71E17C7}"/>
              </a:ext>
            </a:extLst>
          </p:cNvPr>
          <p:cNvSpPr/>
          <p:nvPr/>
        </p:nvSpPr>
        <p:spPr>
          <a:xfrm>
            <a:off x="8153400" y="4918590"/>
            <a:ext cx="3927996" cy="336101"/>
          </a:xfrm>
          <a:prstGeom prst="accentBorderCallout2">
            <a:avLst>
              <a:gd name="adj1" fmla="val 60848"/>
              <a:gd name="adj2" fmla="val -2129"/>
              <a:gd name="adj3" fmla="val 3608"/>
              <a:gd name="adj4" fmla="val -7140"/>
              <a:gd name="adj5" fmla="val -23190"/>
              <a:gd name="adj6" fmla="val -12272"/>
            </a:avLst>
          </a:prstGeom>
          <a:noFill/>
          <a:ln w="12700">
            <a:solidFill>
              <a:schemeClr val="tx1"/>
            </a:solidFill>
            <a:headEnd type="arrow" w="med" len="med"/>
            <a:tailEnd type="arrow" w="med" len="med"/>
          </a:ln>
        </p:spPr>
        <p:txBody>
          <a:bodyPr rtlCol="0" anchor="ctr"/>
          <a:lstStyle/>
          <a:p>
            <a:r>
              <a:rPr lang="en-US" sz="1400" dirty="0">
                <a:solidFill>
                  <a:srgbClr val="339933"/>
                </a:solidFill>
              </a:rPr>
              <a:t>Visible, IR telescopes. </a:t>
            </a:r>
            <a:r>
              <a:rPr lang="en-US" sz="1400" dirty="0">
                <a:solidFill>
                  <a:srgbClr val="00B050"/>
                </a:solidFill>
                <a:latin typeface="Symbol" panose="05050102010706020507" pitchFamily="18" charset="2"/>
              </a:rPr>
              <a:t>n</a:t>
            </a:r>
            <a:r>
              <a:rPr lang="en-US" sz="1400" dirty="0">
                <a:solidFill>
                  <a:srgbClr val="00B050"/>
                </a:solidFill>
              </a:rPr>
              <a:t>-tel. </a:t>
            </a:r>
            <a:r>
              <a:rPr lang="en-US" sz="1400" dirty="0">
                <a:solidFill>
                  <a:srgbClr val="C00000"/>
                </a:solidFill>
              </a:rPr>
              <a:t>Limited for CRs. HE </a:t>
            </a:r>
            <a:r>
              <a:rPr lang="en-US" sz="1400" dirty="0">
                <a:solidFill>
                  <a:srgbClr val="C00000"/>
                </a:solidFill>
                <a:latin typeface="Symbol" panose="05050102010706020507" pitchFamily="18" charset="2"/>
              </a:rPr>
              <a:t>g</a:t>
            </a:r>
            <a:r>
              <a:rPr lang="en-US" sz="1400" dirty="0">
                <a:solidFill>
                  <a:srgbClr val="C00000"/>
                </a:solidFill>
              </a:rPr>
              <a:t>-</a:t>
            </a:r>
            <a:r>
              <a:rPr lang="en-US" sz="1400" dirty="0" err="1">
                <a:solidFill>
                  <a:srgbClr val="C00000"/>
                </a:solidFill>
              </a:rPr>
              <a:t>tel</a:t>
            </a:r>
            <a:r>
              <a:rPr lang="en-US" sz="1400" dirty="0">
                <a:solidFill>
                  <a:srgbClr val="C00000"/>
                </a:solidFill>
              </a:rPr>
              <a:t> </a:t>
            </a:r>
          </a:p>
        </p:txBody>
      </p:sp>
      <p:sp>
        <p:nvSpPr>
          <p:cNvPr id="16" name="Callout: linea piegata con bordo e barra in risalto 15">
            <a:extLst>
              <a:ext uri="{FF2B5EF4-FFF2-40B4-BE49-F238E27FC236}">
                <a16:creationId xmlns:a16="http://schemas.microsoft.com/office/drawing/2014/main" id="{B57B18E6-215E-2A8D-AF10-481E3B82B5E9}"/>
              </a:ext>
            </a:extLst>
          </p:cNvPr>
          <p:cNvSpPr/>
          <p:nvPr/>
        </p:nvSpPr>
        <p:spPr>
          <a:xfrm>
            <a:off x="8153400" y="5348047"/>
            <a:ext cx="3927996" cy="336101"/>
          </a:xfrm>
          <a:prstGeom prst="accentBorderCallout2">
            <a:avLst>
              <a:gd name="adj1" fmla="val 60848"/>
              <a:gd name="adj2" fmla="val -2129"/>
              <a:gd name="adj3" fmla="val 3608"/>
              <a:gd name="adj4" fmla="val -7140"/>
              <a:gd name="adj5" fmla="val -74347"/>
              <a:gd name="adj6" fmla="val -35153"/>
            </a:avLst>
          </a:prstGeom>
          <a:noFill/>
          <a:ln w="12700">
            <a:solidFill>
              <a:schemeClr val="tx1"/>
            </a:solidFill>
            <a:headEnd type="arrow" w="med" len="med"/>
            <a:tailEnd type="arrow" w="med" len="med"/>
          </a:ln>
        </p:spPr>
        <p:txBody>
          <a:bodyPr rtlCol="0" anchor="ctr"/>
          <a:lstStyle/>
          <a:p>
            <a:r>
              <a:rPr lang="en-US" sz="1400" dirty="0">
                <a:solidFill>
                  <a:srgbClr val="C00000"/>
                </a:solidFill>
              </a:rPr>
              <a:t>Large for </a:t>
            </a:r>
            <a:r>
              <a:rPr lang="en-US" sz="1400" dirty="0">
                <a:solidFill>
                  <a:srgbClr val="C00000"/>
                </a:solidFill>
                <a:latin typeface="Symbol" panose="05050102010706020507" pitchFamily="18" charset="2"/>
              </a:rPr>
              <a:t>n</a:t>
            </a:r>
            <a:r>
              <a:rPr lang="en-US" sz="1400" dirty="0">
                <a:solidFill>
                  <a:srgbClr val="C00000"/>
                </a:solidFill>
              </a:rPr>
              <a:t>-</a:t>
            </a:r>
            <a:r>
              <a:rPr lang="en-US" sz="1400" dirty="0" err="1">
                <a:solidFill>
                  <a:srgbClr val="C00000"/>
                </a:solidFill>
              </a:rPr>
              <a:t>tel</a:t>
            </a:r>
            <a:r>
              <a:rPr lang="en-US" sz="1400" dirty="0">
                <a:solidFill>
                  <a:srgbClr val="C00000"/>
                </a:solidFill>
              </a:rPr>
              <a:t> </a:t>
            </a:r>
          </a:p>
        </p:txBody>
      </p:sp>
    </p:spTree>
    <p:extLst>
      <p:ext uri="{BB962C8B-B14F-4D97-AF65-F5344CB8AC3E}">
        <p14:creationId xmlns:p14="http://schemas.microsoft.com/office/powerpoint/2010/main" val="68846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xEl>
                                              <p:pRg st="8" end="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xEl>
                                              <p:pRg st="9" end="9"/>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P spid="5" grpId="0" animBg="1"/>
      <p:bldP spid="7" grpId="0" animBg="1"/>
      <p:bldP spid="12"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838200" y="1"/>
            <a:ext cx="10515600" cy="771638"/>
          </a:xfrm>
        </p:spPr>
        <p:txBody>
          <a:bodyPr>
            <a:normAutofit/>
          </a:bodyPr>
          <a:lstStyle/>
          <a:p>
            <a:r>
              <a:rPr lang="en-US" sz="4000" dirty="0">
                <a:solidFill>
                  <a:srgbClr val="A50021"/>
                </a:solidFill>
              </a:rPr>
              <a:t>Multi-messenger synergies</a:t>
            </a:r>
          </a:p>
        </p:txBody>
      </p:sp>
      <p:sp>
        <p:nvSpPr>
          <p:cNvPr id="30" name="Espace réservé du numéro de diapositive 8"/>
          <p:cNvSpPr txBox="1">
            <a:spLocks/>
          </p:cNvSpPr>
          <p:nvPr/>
        </p:nvSpPr>
        <p:spPr>
          <a:xfrm>
            <a:off x="10200456" y="-49932"/>
            <a:ext cx="467544" cy="331788"/>
          </a:xfrm>
          <a:prstGeom prst="rect">
            <a:avLst/>
          </a:prstGeom>
        </p:spPr>
        <p:txBody>
          <a:bodyPr/>
          <a:lstStyle>
            <a:defPPr>
              <a:defRPr lang="en-GB"/>
            </a:defPPr>
            <a:lvl1pPr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1pPr>
            <a:lvl2pPr marL="4572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2pPr>
            <a:lvl3pPr marL="9144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3pPr>
            <a:lvl4pPr marL="13716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4pPr>
            <a:lvl5pPr marL="18288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1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1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1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100" kern="1200">
                <a:solidFill>
                  <a:schemeClr val="tx1"/>
                </a:solidFill>
                <a:latin typeface="Arial" charset="0"/>
                <a:ea typeface="ＭＳ Ｐゴシック" charset="0"/>
                <a:cs typeface="ＭＳ Ｐゴシック" charset="0"/>
              </a:defRPr>
            </a:lvl9pPr>
          </a:lstStyle>
          <a:p>
            <a:pPr algn="r">
              <a:defRPr/>
            </a:pPr>
            <a:fld id="{E1F6008F-5151-954C-A8CA-F1FAB3EFDAA4}" type="slidenum">
              <a:rPr lang="en-US" sz="1100">
                <a:solidFill>
                  <a:schemeClr val="bg1"/>
                </a:solidFill>
              </a:rPr>
              <a:pPr algn="r">
                <a:defRPr/>
              </a:pPr>
              <a:t>35</a:t>
            </a:fld>
            <a:endParaRPr lang="en-US" sz="1100" dirty="0">
              <a:solidFill>
                <a:schemeClr val="bg1"/>
              </a:solidFill>
            </a:endParaRPr>
          </a:p>
        </p:txBody>
      </p:sp>
      <p:pic>
        <p:nvPicPr>
          <p:cNvPr id="8" name="Immagine 7">
            <a:extLst>
              <a:ext uri="{FF2B5EF4-FFF2-40B4-BE49-F238E27FC236}">
                <a16:creationId xmlns:a16="http://schemas.microsoft.com/office/drawing/2014/main" id="{D6470959-9887-3DEA-A509-09511F93CF6F}"/>
              </a:ext>
            </a:extLst>
          </p:cNvPr>
          <p:cNvPicPr>
            <a:picLocks noChangeAspect="1"/>
          </p:cNvPicPr>
          <p:nvPr/>
        </p:nvPicPr>
        <p:blipFill>
          <a:blip r:embed="rId3"/>
          <a:stretch>
            <a:fillRect/>
          </a:stretch>
        </p:blipFill>
        <p:spPr>
          <a:xfrm>
            <a:off x="3181121" y="1550579"/>
            <a:ext cx="5268004" cy="4717931"/>
          </a:xfrm>
          <a:prstGeom prst="rect">
            <a:avLst/>
          </a:prstGeom>
        </p:spPr>
      </p:pic>
      <p:sp>
        <p:nvSpPr>
          <p:cNvPr id="9" name="Callout: linea 8">
            <a:extLst>
              <a:ext uri="{FF2B5EF4-FFF2-40B4-BE49-F238E27FC236}">
                <a16:creationId xmlns:a16="http://schemas.microsoft.com/office/drawing/2014/main" id="{68B282D8-0943-32B8-2846-4DB7E7574CFC}"/>
              </a:ext>
            </a:extLst>
          </p:cNvPr>
          <p:cNvSpPr/>
          <p:nvPr/>
        </p:nvSpPr>
        <p:spPr>
          <a:xfrm>
            <a:off x="9239698" y="4839629"/>
            <a:ext cx="2792820" cy="1614334"/>
          </a:xfrm>
          <a:prstGeom prst="borderCallout1">
            <a:avLst>
              <a:gd name="adj1" fmla="val 48295"/>
              <a:gd name="adj2" fmla="val -2622"/>
              <a:gd name="adj3" fmla="val 31089"/>
              <a:gd name="adj4" fmla="val -49297"/>
            </a:avLst>
          </a:prstGeom>
          <a:solidFill>
            <a:schemeClr val="bg1"/>
          </a:solidFill>
          <a:ln w="28575">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i="0" u="none" strike="noStrike" baseline="0" dirty="0">
                <a:solidFill>
                  <a:srgbClr val="000000"/>
                </a:solidFill>
              </a:rPr>
              <a:t>Neutrino telescopes: IceCube, KM3NeT, GVD…  </a:t>
            </a:r>
          </a:p>
          <a:p>
            <a:pPr marL="285750" indent="-285750">
              <a:buFontTx/>
              <a:buChar char="-"/>
            </a:pPr>
            <a:r>
              <a:rPr lang="en-US" sz="1800" b="0" i="0" u="none" strike="noStrike" baseline="0" dirty="0">
                <a:solidFill>
                  <a:srgbClr val="000000"/>
                </a:solidFill>
              </a:rPr>
              <a:t>Cosmic</a:t>
            </a:r>
            <a:r>
              <a:rPr lang="en-US" sz="1800" b="0" i="0" u="none" strike="noStrike" dirty="0">
                <a:solidFill>
                  <a:srgbClr val="000000"/>
                </a:solidFill>
              </a:rPr>
              <a:t> </a:t>
            </a:r>
            <a:r>
              <a:rPr lang="en-US" sz="1800" b="0" i="0" u="none" strike="noStrike" dirty="0">
                <a:solidFill>
                  <a:srgbClr val="000000"/>
                </a:solidFill>
                <a:latin typeface="Symbol" panose="05050102010706020507" pitchFamily="18" charset="2"/>
              </a:rPr>
              <a:t>n</a:t>
            </a:r>
            <a:r>
              <a:rPr lang="en-US" sz="1800" b="0" i="0" u="none" strike="noStrike" dirty="0">
                <a:solidFill>
                  <a:srgbClr val="000000"/>
                </a:solidFill>
              </a:rPr>
              <a:t> observation</a:t>
            </a:r>
          </a:p>
          <a:p>
            <a:pPr marL="285750" indent="-285750">
              <a:buFontTx/>
              <a:buChar char="-"/>
            </a:pPr>
            <a:r>
              <a:rPr lang="en-US" sz="1800" b="0" i="0" u="none" strike="noStrike" baseline="0" dirty="0">
                <a:solidFill>
                  <a:srgbClr val="000000"/>
                </a:solidFill>
              </a:rPr>
              <a:t>Mutual follow-up</a:t>
            </a:r>
          </a:p>
          <a:p>
            <a:pPr marL="285750" indent="-285750">
              <a:buFontTx/>
              <a:buChar char="-"/>
            </a:pPr>
            <a:r>
              <a:rPr lang="en-US" sz="1800" b="0" i="0" u="none" strike="noStrike" baseline="0" dirty="0">
                <a:solidFill>
                  <a:srgbClr val="000000"/>
                </a:solidFill>
              </a:rPr>
              <a:t>Confirmation of sources, improve significance </a:t>
            </a:r>
            <a:endParaRPr lang="it-IT" dirty="0"/>
          </a:p>
        </p:txBody>
      </p:sp>
      <p:sp>
        <p:nvSpPr>
          <p:cNvPr id="10" name="Callout: linea 9">
            <a:extLst>
              <a:ext uri="{FF2B5EF4-FFF2-40B4-BE49-F238E27FC236}">
                <a16:creationId xmlns:a16="http://schemas.microsoft.com/office/drawing/2014/main" id="{FB1A19C5-61FE-F7BB-1A95-9A84F3FF0A60}"/>
              </a:ext>
            </a:extLst>
          </p:cNvPr>
          <p:cNvSpPr/>
          <p:nvPr/>
        </p:nvSpPr>
        <p:spPr>
          <a:xfrm>
            <a:off x="9042074" y="2523754"/>
            <a:ext cx="2952302" cy="1871332"/>
          </a:xfrm>
          <a:prstGeom prst="borderCallout1">
            <a:avLst>
              <a:gd name="adj1" fmla="val 48295"/>
              <a:gd name="adj2" fmla="val -2622"/>
              <a:gd name="adj3" fmla="val 58633"/>
              <a:gd name="adj4" fmla="val -56545"/>
            </a:avLst>
          </a:prstGeom>
          <a:solidFill>
            <a:schemeClr val="bg1"/>
          </a:solidFill>
          <a:ln w="28575">
            <a:solidFill>
              <a:srgbClr val="CC339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00"/>
                </a:solidFill>
              </a:rPr>
              <a:t>VHE γ-ray telescopes:</a:t>
            </a:r>
          </a:p>
          <a:p>
            <a:r>
              <a:rPr lang="en-US" b="1" dirty="0">
                <a:solidFill>
                  <a:srgbClr val="000000"/>
                </a:solidFill>
              </a:rPr>
              <a:t>HAWC, LHAASO…</a:t>
            </a:r>
          </a:p>
          <a:p>
            <a:r>
              <a:rPr lang="en-US" b="1" dirty="0">
                <a:solidFill>
                  <a:srgbClr val="000000"/>
                </a:solidFill>
              </a:rPr>
              <a:t>- </a:t>
            </a:r>
            <a:r>
              <a:rPr lang="en-US" dirty="0">
                <a:solidFill>
                  <a:srgbClr val="000000"/>
                </a:solidFill>
              </a:rPr>
              <a:t>All-sky monitoring</a:t>
            </a:r>
          </a:p>
          <a:p>
            <a:r>
              <a:rPr lang="en-US" dirty="0">
                <a:solidFill>
                  <a:srgbClr val="000000"/>
                </a:solidFill>
              </a:rPr>
              <a:t>- Provide triggers</a:t>
            </a:r>
          </a:p>
          <a:p>
            <a:r>
              <a:rPr lang="en-US" b="1" dirty="0">
                <a:solidFill>
                  <a:srgbClr val="000000"/>
                </a:solidFill>
              </a:rPr>
              <a:t>HESS, MAGIC, CTA…</a:t>
            </a:r>
          </a:p>
          <a:p>
            <a:r>
              <a:rPr lang="en-US" dirty="0">
                <a:solidFill>
                  <a:srgbClr val="000000"/>
                </a:solidFill>
              </a:rPr>
              <a:t>-  Follow-up (not easy access)</a:t>
            </a:r>
            <a:endParaRPr lang="it-IT" dirty="0"/>
          </a:p>
        </p:txBody>
      </p:sp>
      <p:sp>
        <p:nvSpPr>
          <p:cNvPr id="11" name="Callout: linea 10">
            <a:extLst>
              <a:ext uri="{FF2B5EF4-FFF2-40B4-BE49-F238E27FC236}">
                <a16:creationId xmlns:a16="http://schemas.microsoft.com/office/drawing/2014/main" id="{921A61C2-B584-CD59-4BC9-B0042D88E5DB}"/>
              </a:ext>
            </a:extLst>
          </p:cNvPr>
          <p:cNvSpPr/>
          <p:nvPr/>
        </p:nvSpPr>
        <p:spPr>
          <a:xfrm>
            <a:off x="8900301" y="1060315"/>
            <a:ext cx="3094075" cy="1108727"/>
          </a:xfrm>
          <a:prstGeom prst="borderCallout1">
            <a:avLst>
              <a:gd name="adj1" fmla="val 48295"/>
              <a:gd name="adj2" fmla="val -2622"/>
              <a:gd name="adj3" fmla="val 160296"/>
              <a:gd name="adj4" fmla="val -67530"/>
            </a:avLst>
          </a:prstGeom>
          <a:solidFill>
            <a:schemeClr val="bg1"/>
          </a:solidFill>
          <a:ln w="28575">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dirty="0">
                <a:solidFill>
                  <a:srgbClr val="000000"/>
                </a:solidFill>
              </a:rPr>
              <a:t>γ-</a:t>
            </a:r>
            <a:r>
              <a:rPr lang="en-US" b="1" dirty="0">
                <a:solidFill>
                  <a:srgbClr val="000000"/>
                </a:solidFill>
              </a:rPr>
              <a:t>ray telescopes: Fermi-LAT+?</a:t>
            </a:r>
          </a:p>
          <a:p>
            <a:r>
              <a:rPr lang="en-US" b="1" dirty="0">
                <a:solidFill>
                  <a:srgbClr val="000000"/>
                </a:solidFill>
              </a:rPr>
              <a:t>- </a:t>
            </a:r>
            <a:r>
              <a:rPr lang="en-US" dirty="0">
                <a:solidFill>
                  <a:srgbClr val="000000"/>
                </a:solidFill>
              </a:rPr>
              <a:t>All-sky complete monitoring</a:t>
            </a:r>
          </a:p>
          <a:p>
            <a:r>
              <a:rPr lang="en-US" dirty="0">
                <a:solidFill>
                  <a:srgbClr val="000000"/>
                </a:solidFill>
              </a:rPr>
              <a:t>- Provide also transient triggers</a:t>
            </a:r>
          </a:p>
        </p:txBody>
      </p:sp>
      <p:sp>
        <p:nvSpPr>
          <p:cNvPr id="12" name="Callout: linea 11">
            <a:extLst>
              <a:ext uri="{FF2B5EF4-FFF2-40B4-BE49-F238E27FC236}">
                <a16:creationId xmlns:a16="http://schemas.microsoft.com/office/drawing/2014/main" id="{3862A47F-AED5-2785-CFE3-7A6C5373B6EC}"/>
              </a:ext>
            </a:extLst>
          </p:cNvPr>
          <p:cNvSpPr/>
          <p:nvPr/>
        </p:nvSpPr>
        <p:spPr>
          <a:xfrm>
            <a:off x="116959" y="877965"/>
            <a:ext cx="3064162" cy="1347470"/>
          </a:xfrm>
          <a:prstGeom prst="borderCallout1">
            <a:avLst>
              <a:gd name="adj1" fmla="val 24967"/>
              <a:gd name="adj2" fmla="val 100516"/>
              <a:gd name="adj3" fmla="val 263806"/>
              <a:gd name="adj4" fmla="val 186845"/>
            </a:avLst>
          </a:prstGeom>
          <a:solidFill>
            <a:schemeClr val="bg1"/>
          </a:solidFill>
          <a:ln w="28575">
            <a:solidFill>
              <a:srgbClr val="CCCC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00"/>
                </a:solidFill>
              </a:rPr>
              <a:t>X-ray telescopes: </a:t>
            </a:r>
            <a:r>
              <a:rPr lang="en-US" b="1" dirty="0" err="1">
                <a:solidFill>
                  <a:srgbClr val="000000"/>
                </a:solidFill>
              </a:rPr>
              <a:t>Swift,SVOM</a:t>
            </a:r>
            <a:r>
              <a:rPr lang="en-US" b="1" dirty="0">
                <a:solidFill>
                  <a:srgbClr val="000000"/>
                </a:solidFill>
              </a:rPr>
              <a:t>, ATHENA, (Theseus)…</a:t>
            </a:r>
          </a:p>
          <a:p>
            <a:r>
              <a:rPr lang="en-US" dirty="0">
                <a:solidFill>
                  <a:srgbClr val="000000"/>
                </a:solidFill>
              </a:rPr>
              <a:t>- Provide transient triggers (GRB, AGN, Novae…)</a:t>
            </a:r>
          </a:p>
          <a:p>
            <a:r>
              <a:rPr lang="en-US" dirty="0">
                <a:solidFill>
                  <a:srgbClr val="000000"/>
                </a:solidFill>
              </a:rPr>
              <a:t>- </a:t>
            </a:r>
            <a:r>
              <a:rPr lang="en-US" dirty="0" err="1">
                <a:solidFill>
                  <a:srgbClr val="000000"/>
                </a:solidFill>
              </a:rPr>
              <a:t>ToO</a:t>
            </a:r>
            <a:r>
              <a:rPr lang="en-US" dirty="0">
                <a:solidFill>
                  <a:srgbClr val="000000"/>
                </a:solidFill>
              </a:rPr>
              <a:t> program  </a:t>
            </a:r>
            <a:endParaRPr lang="it-IT" dirty="0"/>
          </a:p>
        </p:txBody>
      </p:sp>
      <p:sp>
        <p:nvSpPr>
          <p:cNvPr id="13" name="Callout: linea 12">
            <a:extLst>
              <a:ext uri="{FF2B5EF4-FFF2-40B4-BE49-F238E27FC236}">
                <a16:creationId xmlns:a16="http://schemas.microsoft.com/office/drawing/2014/main" id="{8D98BB07-2B14-8934-1580-D97DA2337C4D}"/>
              </a:ext>
            </a:extLst>
          </p:cNvPr>
          <p:cNvSpPr/>
          <p:nvPr/>
        </p:nvSpPr>
        <p:spPr>
          <a:xfrm>
            <a:off x="116959" y="2523754"/>
            <a:ext cx="2618321" cy="2537951"/>
          </a:xfrm>
          <a:prstGeom prst="borderCallout1">
            <a:avLst>
              <a:gd name="adj1" fmla="val 24967"/>
              <a:gd name="adj2" fmla="val 100516"/>
              <a:gd name="adj3" fmla="val 22842"/>
              <a:gd name="adj4" fmla="val 176703"/>
            </a:avLst>
          </a:prstGeom>
          <a:solidFill>
            <a:schemeClr val="bg1"/>
          </a:solidFill>
          <a:ln w="28575">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00"/>
                </a:solidFill>
              </a:rPr>
              <a:t>Optical telescopes: TAROT, MASTER, LCOGT, ZTF, LSST…</a:t>
            </a:r>
          </a:p>
          <a:p>
            <a:pPr marL="285750" indent="-285750">
              <a:buFontTx/>
              <a:buChar char="-"/>
            </a:pPr>
            <a:r>
              <a:rPr lang="en-US" dirty="0">
                <a:solidFill>
                  <a:srgbClr val="000000"/>
                </a:solidFill>
              </a:rPr>
              <a:t>Easy access follow-up </a:t>
            </a:r>
          </a:p>
          <a:p>
            <a:pPr marL="285750" indent="-285750">
              <a:buFontTx/>
              <a:buChar char="-"/>
            </a:pPr>
            <a:r>
              <a:rPr lang="en-US" dirty="0">
                <a:solidFill>
                  <a:srgbClr val="000000"/>
                </a:solidFill>
              </a:rPr>
              <a:t>large error box</a:t>
            </a:r>
          </a:p>
          <a:p>
            <a:pPr marL="285750" indent="-285750">
              <a:buFontTx/>
              <a:buChar char="-"/>
            </a:pPr>
            <a:r>
              <a:rPr lang="en-US" dirty="0" err="1">
                <a:solidFill>
                  <a:srgbClr val="000000"/>
                </a:solidFill>
              </a:rPr>
              <a:t>Characteristation</a:t>
            </a:r>
            <a:r>
              <a:rPr lang="en-US" dirty="0">
                <a:solidFill>
                  <a:srgbClr val="000000"/>
                </a:solidFill>
              </a:rPr>
              <a:t> of potential counterpart with spectroscopy (nature, redshift…)</a:t>
            </a:r>
            <a:endParaRPr lang="it-IT" dirty="0"/>
          </a:p>
        </p:txBody>
      </p:sp>
      <p:sp>
        <p:nvSpPr>
          <p:cNvPr id="14" name="Callout: linea 13">
            <a:extLst>
              <a:ext uri="{FF2B5EF4-FFF2-40B4-BE49-F238E27FC236}">
                <a16:creationId xmlns:a16="http://schemas.microsoft.com/office/drawing/2014/main" id="{9AEB13BC-EFE9-1B6F-E6B3-391978685C8D}"/>
              </a:ext>
            </a:extLst>
          </p:cNvPr>
          <p:cNvSpPr/>
          <p:nvPr/>
        </p:nvSpPr>
        <p:spPr>
          <a:xfrm>
            <a:off x="116959" y="5203020"/>
            <a:ext cx="2902688" cy="1347470"/>
          </a:xfrm>
          <a:prstGeom prst="borderCallout1">
            <a:avLst>
              <a:gd name="adj1" fmla="val 24967"/>
              <a:gd name="adj2" fmla="val 100516"/>
              <a:gd name="adj3" fmla="val -24774"/>
              <a:gd name="adj4" fmla="val 128647"/>
            </a:avLst>
          </a:prstGeom>
          <a:solidFill>
            <a:schemeClr val="bg1"/>
          </a:solid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0000"/>
                </a:solidFill>
              </a:rPr>
              <a:t>Radio telescopes: Parkes,</a:t>
            </a:r>
          </a:p>
          <a:p>
            <a:r>
              <a:rPr lang="en-US" b="1" dirty="0">
                <a:solidFill>
                  <a:srgbClr val="000000"/>
                </a:solidFill>
              </a:rPr>
              <a:t>MWA, </a:t>
            </a:r>
            <a:r>
              <a:rPr lang="en-US" b="1" dirty="0" err="1">
                <a:solidFill>
                  <a:srgbClr val="000000"/>
                </a:solidFill>
              </a:rPr>
              <a:t>Lofar</a:t>
            </a:r>
            <a:r>
              <a:rPr lang="en-US" b="1" dirty="0">
                <a:solidFill>
                  <a:srgbClr val="000000"/>
                </a:solidFill>
              </a:rPr>
              <a:t>, </a:t>
            </a:r>
            <a:r>
              <a:rPr lang="en-US" b="1" dirty="0" err="1">
                <a:solidFill>
                  <a:srgbClr val="000000"/>
                </a:solidFill>
              </a:rPr>
              <a:t>Nenufar</a:t>
            </a:r>
            <a:r>
              <a:rPr lang="en-US" b="1" dirty="0">
                <a:solidFill>
                  <a:srgbClr val="000000"/>
                </a:solidFill>
              </a:rPr>
              <a:t>, ASKAP, SKA, VLBI…</a:t>
            </a:r>
          </a:p>
          <a:p>
            <a:r>
              <a:rPr lang="en-US" dirty="0">
                <a:solidFill>
                  <a:srgbClr val="000000"/>
                </a:solidFill>
              </a:rPr>
              <a:t>- Provide triggers (FRB…)</a:t>
            </a:r>
          </a:p>
          <a:p>
            <a:r>
              <a:rPr lang="en-US" dirty="0">
                <a:solidFill>
                  <a:srgbClr val="000000"/>
                </a:solidFill>
              </a:rPr>
              <a:t>- Follow-up</a:t>
            </a:r>
            <a:endParaRPr lang="it-IT" dirty="0"/>
          </a:p>
        </p:txBody>
      </p:sp>
      <p:sp>
        <p:nvSpPr>
          <p:cNvPr id="2" name="Segnaposto piè di pagina 1">
            <a:extLst>
              <a:ext uri="{FF2B5EF4-FFF2-40B4-BE49-F238E27FC236}">
                <a16:creationId xmlns:a16="http://schemas.microsoft.com/office/drawing/2014/main" id="{39418ABA-EF7B-65A2-6A91-BDE2AF958459}"/>
              </a:ext>
            </a:extLst>
          </p:cNvPr>
          <p:cNvSpPr>
            <a:spLocks noGrp="1"/>
          </p:cNvSpPr>
          <p:nvPr>
            <p:ph type="ftr" sz="quarter" idx="11"/>
          </p:nvPr>
        </p:nvSpPr>
        <p:spPr/>
        <p:txBody>
          <a:bodyPr/>
          <a:lstStyle/>
          <a:p>
            <a:r>
              <a:rPr lang="en-US"/>
              <a:t>M. Spurio: Multimessenger astrophysics - TeVPA 25</a:t>
            </a:r>
            <a:endParaRPr lang="it-IT"/>
          </a:p>
        </p:txBody>
      </p:sp>
      <p:sp>
        <p:nvSpPr>
          <p:cNvPr id="3" name="Segnaposto numero diapositiva 2">
            <a:extLst>
              <a:ext uri="{FF2B5EF4-FFF2-40B4-BE49-F238E27FC236}">
                <a16:creationId xmlns:a16="http://schemas.microsoft.com/office/drawing/2014/main" id="{1AA329DA-BFDA-E110-CF3C-86E607E7E5CD}"/>
              </a:ext>
            </a:extLst>
          </p:cNvPr>
          <p:cNvSpPr>
            <a:spLocks noGrp="1"/>
          </p:cNvSpPr>
          <p:nvPr>
            <p:ph type="sldNum" sz="quarter" idx="12"/>
          </p:nvPr>
        </p:nvSpPr>
        <p:spPr/>
        <p:txBody>
          <a:bodyPr/>
          <a:lstStyle/>
          <a:p>
            <a:fld id="{EF856C54-971D-4A64-8725-72F12A462872}" type="slidenum">
              <a:rPr lang="it-IT" smtClean="0"/>
              <a:t>35</a:t>
            </a:fld>
            <a:endParaRPr lang="it-IT"/>
          </a:p>
        </p:txBody>
      </p:sp>
      <p:sp>
        <p:nvSpPr>
          <p:cNvPr id="5" name="CasellaDiTesto 4">
            <a:extLst>
              <a:ext uri="{FF2B5EF4-FFF2-40B4-BE49-F238E27FC236}">
                <a16:creationId xmlns:a16="http://schemas.microsoft.com/office/drawing/2014/main" id="{EC8EAF43-493A-1CC0-0E07-F55BF522F1CB}"/>
              </a:ext>
            </a:extLst>
          </p:cNvPr>
          <p:cNvSpPr txBox="1"/>
          <p:nvPr/>
        </p:nvSpPr>
        <p:spPr>
          <a:xfrm>
            <a:off x="4211444" y="921884"/>
            <a:ext cx="3769112" cy="584775"/>
          </a:xfrm>
          <a:prstGeom prst="rect">
            <a:avLst/>
          </a:prstGeom>
          <a:noFill/>
        </p:spPr>
        <p:txBody>
          <a:bodyPr wrap="square">
            <a:spAutoFit/>
          </a:bodyPr>
          <a:lstStyle/>
          <a:p>
            <a:pPr algn="ctr"/>
            <a:r>
              <a:rPr lang="en-US" sz="1600" dirty="0">
                <a:solidFill>
                  <a:srgbClr val="C00000"/>
                </a:solidFill>
              </a:rPr>
              <a:t>Plot from S. Gao et al. </a:t>
            </a:r>
            <a:r>
              <a:rPr lang="en-US" sz="1600" b="1" dirty="0">
                <a:solidFill>
                  <a:srgbClr val="C00000"/>
                </a:solidFill>
              </a:rPr>
              <a:t>arXiv:1807.04275v3</a:t>
            </a:r>
            <a:r>
              <a:rPr lang="en-US" sz="1600" dirty="0">
                <a:solidFill>
                  <a:srgbClr val="C00000"/>
                </a:solidFill>
              </a:rPr>
              <a:t>,</a:t>
            </a:r>
          </a:p>
          <a:p>
            <a:pPr algn="ctr"/>
            <a:r>
              <a:rPr lang="en-US" sz="1600" dirty="0">
                <a:solidFill>
                  <a:srgbClr val="C00000"/>
                </a:solidFill>
              </a:rPr>
              <a:t> only for illustrative purpose</a:t>
            </a:r>
          </a:p>
        </p:txBody>
      </p:sp>
    </p:spTree>
    <p:extLst>
      <p:ext uri="{BB962C8B-B14F-4D97-AF65-F5344CB8AC3E}">
        <p14:creationId xmlns:p14="http://schemas.microsoft.com/office/powerpoint/2010/main" val="12313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CBE244-A9DF-5178-F86B-D6C3858F07FB}"/>
              </a:ext>
            </a:extLst>
          </p:cNvPr>
          <p:cNvSpPr>
            <a:spLocks noGrp="1"/>
          </p:cNvSpPr>
          <p:nvPr>
            <p:ph type="title"/>
          </p:nvPr>
        </p:nvSpPr>
        <p:spPr/>
        <p:txBody>
          <a:bodyPr>
            <a:normAutofit/>
          </a:bodyPr>
          <a:lstStyle/>
          <a:p>
            <a:r>
              <a:rPr lang="en-US" sz="3600" dirty="0">
                <a:solidFill>
                  <a:srgbClr val="FFC000"/>
                </a:solidFill>
              </a:rPr>
              <a:t>High energy physics, cosmology, astrophysics</a:t>
            </a:r>
          </a:p>
        </p:txBody>
      </p:sp>
      <p:sp>
        <p:nvSpPr>
          <p:cNvPr id="4" name="Segnaposto piè di pagina 3">
            <a:extLst>
              <a:ext uri="{FF2B5EF4-FFF2-40B4-BE49-F238E27FC236}">
                <a16:creationId xmlns:a16="http://schemas.microsoft.com/office/drawing/2014/main" id="{9D69B91C-94D9-EA82-073B-1293A5A9373A}"/>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C67117E4-6A32-D047-B7D9-6D3FB80513BF}"/>
              </a:ext>
            </a:extLst>
          </p:cNvPr>
          <p:cNvSpPr>
            <a:spLocks noGrp="1"/>
          </p:cNvSpPr>
          <p:nvPr>
            <p:ph type="sldNum" sz="quarter" idx="12"/>
          </p:nvPr>
        </p:nvSpPr>
        <p:spPr/>
        <p:txBody>
          <a:bodyPr/>
          <a:lstStyle/>
          <a:p>
            <a:fld id="{EF856C54-971D-4A64-8725-72F12A462872}" type="slidenum">
              <a:rPr lang="it-IT" smtClean="0"/>
              <a:t>36</a:t>
            </a:fld>
            <a:endParaRPr lang="it-IT"/>
          </a:p>
        </p:txBody>
      </p:sp>
      <p:grpSp>
        <p:nvGrpSpPr>
          <p:cNvPr id="43" name="Gruppo 42">
            <a:extLst>
              <a:ext uri="{FF2B5EF4-FFF2-40B4-BE49-F238E27FC236}">
                <a16:creationId xmlns:a16="http://schemas.microsoft.com/office/drawing/2014/main" id="{250BFF53-30BE-5C86-4DCA-E6D4FD5E541E}"/>
              </a:ext>
            </a:extLst>
          </p:cNvPr>
          <p:cNvGrpSpPr/>
          <p:nvPr/>
        </p:nvGrpSpPr>
        <p:grpSpPr>
          <a:xfrm>
            <a:off x="207265" y="815130"/>
            <a:ext cx="3439699" cy="2579774"/>
            <a:chOff x="207265" y="815130"/>
            <a:chExt cx="3439699" cy="2579774"/>
          </a:xfrm>
        </p:grpSpPr>
        <p:pic>
          <p:nvPicPr>
            <p:cNvPr id="1031" name="Picture 7" descr="Loop quantum gravity: Does space-time come in tiny chunks? | Space">
              <a:extLst>
                <a:ext uri="{FF2B5EF4-FFF2-40B4-BE49-F238E27FC236}">
                  <a16:creationId xmlns:a16="http://schemas.microsoft.com/office/drawing/2014/main" id="{7C8DF9CC-B3E2-B7B0-C1BE-E0B634CF8F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265" y="815130"/>
              <a:ext cx="3439699" cy="2579774"/>
            </a:xfrm>
            <a:prstGeom prst="rect">
              <a:avLst/>
            </a:prstGeom>
            <a:noFill/>
          </p:spPr>
        </p:pic>
        <p:sp>
          <p:nvSpPr>
            <p:cNvPr id="12" name="CasellaDiTesto 11">
              <a:extLst>
                <a:ext uri="{FF2B5EF4-FFF2-40B4-BE49-F238E27FC236}">
                  <a16:creationId xmlns:a16="http://schemas.microsoft.com/office/drawing/2014/main" id="{C236B4FD-3288-C885-70F5-14A5E1D6881E}"/>
                </a:ext>
              </a:extLst>
            </p:cNvPr>
            <p:cNvSpPr txBox="1"/>
            <p:nvPr/>
          </p:nvSpPr>
          <p:spPr>
            <a:xfrm>
              <a:off x="607743" y="950855"/>
              <a:ext cx="2964616" cy="2308324"/>
            </a:xfrm>
            <a:prstGeom prst="rect">
              <a:avLst/>
            </a:prstGeom>
            <a:noFill/>
          </p:spPr>
          <p:txBody>
            <a:bodyPr wrap="square" rtlCol="0">
              <a:spAutoFit/>
            </a:bodyPr>
            <a:lstStyle/>
            <a:p>
              <a:r>
                <a:rPr lang="en-US" sz="1600" b="1" dirty="0">
                  <a:solidFill>
                    <a:schemeClr val="bg1"/>
                  </a:solidFill>
                </a:rPr>
                <a:t>Fundamental Physics</a:t>
              </a:r>
            </a:p>
            <a:p>
              <a:pPr marL="285750" indent="-285750">
                <a:buFont typeface="Arial" panose="020B0604020202020204" pitchFamily="34" charset="0"/>
                <a:buChar char="•"/>
              </a:pPr>
              <a:r>
                <a:rPr lang="en-US" sz="1600" dirty="0">
                  <a:solidFill>
                    <a:schemeClr val="bg1"/>
                  </a:solidFill>
                </a:rPr>
                <a:t>Speed of neutrinos </a:t>
              </a:r>
            </a:p>
            <a:p>
              <a:pPr marL="285750" indent="-285750">
                <a:buFont typeface="Arial" panose="020B0604020202020204" pitchFamily="34" charset="0"/>
                <a:buChar char="•"/>
              </a:pPr>
              <a:r>
                <a:rPr lang="en-US" sz="1600" dirty="0">
                  <a:solidFill>
                    <a:schemeClr val="bg1"/>
                  </a:solidFill>
                </a:rPr>
                <a:t>Speed of gravity</a:t>
              </a:r>
            </a:p>
            <a:p>
              <a:pPr marL="285750" indent="-285750">
                <a:buFont typeface="Arial" panose="020B0604020202020204" pitchFamily="34" charset="0"/>
                <a:buChar char="•"/>
              </a:pPr>
              <a:r>
                <a:rPr lang="en-US" sz="1600" dirty="0">
                  <a:solidFill>
                    <a:schemeClr val="bg1"/>
                  </a:solidFill>
                </a:rPr>
                <a:t>General Relativity tests</a:t>
              </a:r>
            </a:p>
            <a:p>
              <a:pPr marL="285750" indent="-285750">
                <a:buFont typeface="Arial" panose="020B0604020202020204" pitchFamily="34" charset="0"/>
                <a:buChar char="•"/>
              </a:pPr>
              <a:r>
                <a:rPr lang="en-US" sz="1600" dirty="0">
                  <a:solidFill>
                    <a:schemeClr val="bg1"/>
                  </a:solidFill>
                </a:rPr>
                <a:t>Lorentz Invariance Violation</a:t>
              </a:r>
            </a:p>
            <a:p>
              <a:pPr marL="285750" indent="-285750">
                <a:buFont typeface="Arial" panose="020B0604020202020204" pitchFamily="34" charset="0"/>
                <a:buChar char="•"/>
              </a:pPr>
              <a:r>
                <a:rPr lang="en-US" sz="1600" dirty="0">
                  <a:solidFill>
                    <a:schemeClr val="bg1"/>
                  </a:solidFill>
                </a:rPr>
                <a:t>“Vacuum” properties</a:t>
              </a:r>
            </a:p>
            <a:p>
              <a:pPr marL="285750" indent="-285750">
                <a:buFont typeface="Arial" panose="020B0604020202020204" pitchFamily="34" charset="0"/>
                <a:buChar char="•"/>
              </a:pPr>
              <a:r>
                <a:rPr lang="en-US" altLang="ja-JP" sz="1600" dirty="0">
                  <a:solidFill>
                    <a:schemeClr val="bg1"/>
                  </a:solidFill>
                </a:rPr>
                <a:t>Quantum gravity (space time structure of vacuum) </a:t>
              </a: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a:t>
              </a:r>
            </a:p>
          </p:txBody>
        </p:sp>
      </p:grpSp>
      <p:pic>
        <p:nvPicPr>
          <p:cNvPr id="19" name="Immagine 18">
            <a:extLst>
              <a:ext uri="{FF2B5EF4-FFF2-40B4-BE49-F238E27FC236}">
                <a16:creationId xmlns:a16="http://schemas.microsoft.com/office/drawing/2014/main" id="{B6BC93DF-89CB-7E4C-687A-E6E147DB8A6B}"/>
              </a:ext>
            </a:extLst>
          </p:cNvPr>
          <p:cNvPicPr>
            <a:picLocks noChangeAspect="1"/>
          </p:cNvPicPr>
          <p:nvPr/>
        </p:nvPicPr>
        <p:blipFill>
          <a:blip r:embed="rId3"/>
          <a:stretch>
            <a:fillRect/>
          </a:stretch>
        </p:blipFill>
        <p:spPr>
          <a:xfrm>
            <a:off x="4848580" y="3614689"/>
            <a:ext cx="3124081" cy="2192983"/>
          </a:xfrm>
          <a:prstGeom prst="rect">
            <a:avLst/>
          </a:prstGeom>
        </p:spPr>
      </p:pic>
      <p:grpSp>
        <p:nvGrpSpPr>
          <p:cNvPr id="27" name="Gruppo 26">
            <a:extLst>
              <a:ext uri="{FF2B5EF4-FFF2-40B4-BE49-F238E27FC236}">
                <a16:creationId xmlns:a16="http://schemas.microsoft.com/office/drawing/2014/main" id="{70478149-760A-0F51-4111-7A277060FC38}"/>
              </a:ext>
            </a:extLst>
          </p:cNvPr>
          <p:cNvGrpSpPr/>
          <p:nvPr/>
        </p:nvGrpSpPr>
        <p:grpSpPr>
          <a:xfrm>
            <a:off x="3832153" y="934988"/>
            <a:ext cx="3987216" cy="2324742"/>
            <a:chOff x="3958533" y="1135108"/>
            <a:chExt cx="3987216" cy="2324742"/>
          </a:xfrm>
        </p:grpSpPr>
        <p:pic>
          <p:nvPicPr>
            <p:cNvPr id="1029" name="Picture 5">
              <a:extLst>
                <a:ext uri="{FF2B5EF4-FFF2-40B4-BE49-F238E27FC236}">
                  <a16:creationId xmlns:a16="http://schemas.microsoft.com/office/drawing/2014/main" id="{37833320-B972-3883-F68E-16877DE5FE6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3958533" y="1135108"/>
              <a:ext cx="39872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asellaDiTesto 25">
              <a:extLst>
                <a:ext uri="{FF2B5EF4-FFF2-40B4-BE49-F238E27FC236}">
                  <a16:creationId xmlns:a16="http://schemas.microsoft.com/office/drawing/2014/main" id="{91EF93F0-5180-0000-B71A-7BEA5C2D7816}"/>
                </a:ext>
              </a:extLst>
            </p:cNvPr>
            <p:cNvSpPr txBox="1"/>
            <p:nvPr/>
          </p:nvSpPr>
          <p:spPr>
            <a:xfrm>
              <a:off x="4534626" y="1151526"/>
              <a:ext cx="2835031" cy="2308324"/>
            </a:xfrm>
            <a:prstGeom prst="rect">
              <a:avLst/>
            </a:prstGeom>
            <a:noFill/>
          </p:spPr>
          <p:txBody>
            <a:bodyPr wrap="square" rtlCol="0">
              <a:spAutoFit/>
            </a:bodyPr>
            <a:lstStyle/>
            <a:p>
              <a:r>
                <a:rPr lang="en-US" sz="1600" b="1" dirty="0">
                  <a:solidFill>
                    <a:schemeClr val="bg1"/>
                  </a:solidFill>
                </a:rPr>
                <a:t>Cosmology</a:t>
              </a:r>
            </a:p>
            <a:p>
              <a:pPr marL="285750" indent="-285750">
                <a:buFont typeface="Arial" panose="020B0604020202020204" pitchFamily="34" charset="0"/>
                <a:buChar char="•"/>
              </a:pPr>
              <a:r>
                <a:rPr lang="en-US" sz="1600" dirty="0">
                  <a:solidFill>
                    <a:schemeClr val="bg1"/>
                  </a:solidFill>
                </a:rPr>
                <a:t>Cosmic evolution</a:t>
              </a:r>
            </a:p>
            <a:p>
              <a:pPr marL="285750" indent="-285750">
                <a:buFont typeface="Arial" panose="020B0604020202020204" pitchFamily="34" charset="0"/>
                <a:buChar char="•"/>
              </a:pPr>
              <a:r>
                <a:rPr lang="en-US" sz="1600" dirty="0">
                  <a:solidFill>
                    <a:schemeClr val="bg1"/>
                  </a:solidFill>
                </a:rPr>
                <a:t>Ladder scale (new)</a:t>
              </a:r>
            </a:p>
            <a:p>
              <a:pPr marL="285750" indent="-285750">
                <a:buFont typeface="Arial" panose="020B0604020202020204" pitchFamily="34" charset="0"/>
                <a:buChar char="•"/>
              </a:pPr>
              <a:r>
                <a:rPr lang="en-US" sz="1600" dirty="0">
                  <a:solidFill>
                    <a:schemeClr val="bg1"/>
                  </a:solidFill>
                </a:rPr>
                <a:t>Measure H</a:t>
              </a:r>
              <a:r>
                <a:rPr lang="en-US" sz="1600" baseline="-25000" dirty="0">
                  <a:solidFill>
                    <a:schemeClr val="bg1"/>
                  </a:solidFill>
                </a:rPr>
                <a:t>0</a:t>
              </a:r>
            </a:p>
            <a:p>
              <a:pPr marL="285750" indent="-285750">
                <a:buFont typeface="Arial" panose="020B0604020202020204" pitchFamily="34" charset="0"/>
                <a:buChar char="•"/>
              </a:pPr>
              <a:r>
                <a:rPr lang="en-US" sz="1600" dirty="0">
                  <a:solidFill>
                    <a:schemeClr val="bg1"/>
                  </a:solidFill>
                </a:rPr>
                <a:t>Test of </a:t>
              </a:r>
              <a:r>
                <a:rPr lang="en-US" sz="1600" dirty="0">
                  <a:solidFill>
                    <a:schemeClr val="bg1"/>
                  </a:solidFill>
                  <a:latin typeface="Symbol" panose="05050102010706020507" pitchFamily="18" charset="2"/>
                </a:rPr>
                <a:t>L</a:t>
              </a:r>
              <a:r>
                <a:rPr lang="en-US" sz="1600" dirty="0">
                  <a:solidFill>
                    <a:schemeClr val="bg1"/>
                  </a:solidFill>
                </a:rPr>
                <a:t>CDM</a:t>
              </a:r>
            </a:p>
            <a:p>
              <a:pPr marL="285750" indent="-285750">
                <a:buFont typeface="Arial" panose="020B0604020202020204" pitchFamily="34" charset="0"/>
                <a:buChar char="•"/>
              </a:pPr>
              <a:r>
                <a:rPr lang="en-US" sz="1600" dirty="0">
                  <a:solidFill>
                    <a:schemeClr val="bg1"/>
                  </a:solidFill>
                </a:rPr>
                <a:t>Formation of binary systems </a:t>
              </a:r>
            </a:p>
            <a:p>
              <a:pPr marL="285750" indent="-285750">
                <a:buFont typeface="Arial" panose="020B0604020202020204" pitchFamily="34" charset="0"/>
                <a:buChar char="•"/>
              </a:pPr>
              <a:r>
                <a:rPr lang="en-US" sz="1600" dirty="0">
                  <a:solidFill>
                    <a:schemeClr val="bg1"/>
                  </a:solidFill>
                </a:rPr>
                <a:t>Accretion of black holes</a:t>
              </a:r>
            </a:p>
            <a:p>
              <a:pPr marL="285750" indent="-285750">
                <a:buFont typeface="Arial" panose="020B0604020202020204" pitchFamily="34" charset="0"/>
                <a:buChar char="•"/>
              </a:pPr>
              <a:r>
                <a:rPr lang="en-US" sz="1600" dirty="0">
                  <a:solidFill>
                    <a:schemeClr val="bg1"/>
                  </a:solidFill>
                </a:rPr>
                <a:t>Dark energy</a:t>
              </a:r>
            </a:p>
            <a:p>
              <a:pPr marL="285750" indent="-285750">
                <a:buFont typeface="Arial" panose="020B0604020202020204" pitchFamily="34" charset="0"/>
                <a:buChar char="•"/>
              </a:pPr>
              <a:r>
                <a:rPr lang="en-US" sz="1600" dirty="0">
                  <a:solidFill>
                    <a:schemeClr val="bg1"/>
                  </a:solidFill>
                </a:rPr>
                <a:t>…</a:t>
              </a:r>
            </a:p>
          </p:txBody>
        </p:sp>
      </p:grpSp>
      <p:grpSp>
        <p:nvGrpSpPr>
          <p:cNvPr id="40" name="Gruppo 39">
            <a:extLst>
              <a:ext uri="{FF2B5EF4-FFF2-40B4-BE49-F238E27FC236}">
                <a16:creationId xmlns:a16="http://schemas.microsoft.com/office/drawing/2014/main" id="{A975813A-EF91-A80D-8B61-9BABDDB8E57D}"/>
              </a:ext>
            </a:extLst>
          </p:cNvPr>
          <p:cNvGrpSpPr/>
          <p:nvPr/>
        </p:nvGrpSpPr>
        <p:grpSpPr>
          <a:xfrm>
            <a:off x="8343038" y="1312385"/>
            <a:ext cx="3684600" cy="2433366"/>
            <a:chOff x="8343038" y="1312385"/>
            <a:chExt cx="3684600" cy="2433366"/>
          </a:xfrm>
        </p:grpSpPr>
        <p:pic>
          <p:nvPicPr>
            <p:cNvPr id="31" name="Immagine 30">
              <a:extLst>
                <a:ext uri="{FF2B5EF4-FFF2-40B4-BE49-F238E27FC236}">
                  <a16:creationId xmlns:a16="http://schemas.microsoft.com/office/drawing/2014/main" id="{C2280220-991E-FFF7-3AD5-DF4C43E607A5}"/>
                </a:ext>
              </a:extLst>
            </p:cNvPr>
            <p:cNvPicPr>
              <a:picLocks noChangeAspect="1"/>
            </p:cNvPicPr>
            <p:nvPr/>
          </p:nvPicPr>
          <p:blipFill>
            <a:blip r:embed="rId5"/>
            <a:stretch>
              <a:fillRect/>
            </a:stretch>
          </p:blipFill>
          <p:spPr>
            <a:xfrm>
              <a:off x="8343038" y="1312385"/>
              <a:ext cx="3684600" cy="2433366"/>
            </a:xfrm>
            <a:prstGeom prst="rect">
              <a:avLst/>
            </a:prstGeom>
          </p:spPr>
        </p:pic>
        <p:sp>
          <p:nvSpPr>
            <p:cNvPr id="21" name="CasellaDiTesto 20">
              <a:extLst>
                <a:ext uri="{FF2B5EF4-FFF2-40B4-BE49-F238E27FC236}">
                  <a16:creationId xmlns:a16="http://schemas.microsoft.com/office/drawing/2014/main" id="{0E3BDE25-07FF-465D-5D68-9B576141A1C2}"/>
                </a:ext>
              </a:extLst>
            </p:cNvPr>
            <p:cNvSpPr txBox="1"/>
            <p:nvPr/>
          </p:nvSpPr>
          <p:spPr>
            <a:xfrm>
              <a:off x="8424380" y="1552586"/>
              <a:ext cx="2997392" cy="2062103"/>
            </a:xfrm>
            <a:prstGeom prst="rect">
              <a:avLst/>
            </a:prstGeom>
            <a:noFill/>
          </p:spPr>
          <p:txBody>
            <a:bodyPr wrap="square" rtlCol="0">
              <a:spAutoFit/>
            </a:bodyPr>
            <a:lstStyle/>
            <a:p>
              <a:r>
                <a:rPr lang="en-US" sz="1600" b="1" dirty="0">
                  <a:solidFill>
                    <a:schemeClr val="bg1"/>
                  </a:solidFill>
                </a:rPr>
                <a:t>Astrophysics</a:t>
              </a:r>
            </a:p>
            <a:p>
              <a:pPr marL="285750" indent="-285750">
                <a:buFont typeface="Arial" panose="020B0604020202020204" pitchFamily="34" charset="0"/>
                <a:buChar char="•"/>
              </a:pPr>
              <a:r>
                <a:rPr lang="en-US" sz="1600" dirty="0">
                  <a:solidFill>
                    <a:schemeClr val="bg1"/>
                  </a:solidFill>
                </a:rPr>
                <a:t>Energy in stars</a:t>
              </a:r>
            </a:p>
            <a:p>
              <a:pPr marL="285750" indent="-285750">
                <a:buFont typeface="Arial" panose="020B0604020202020204" pitchFamily="34" charset="0"/>
                <a:buChar char="•"/>
              </a:pPr>
              <a:r>
                <a:rPr lang="en-US" sz="1600" dirty="0">
                  <a:solidFill>
                    <a:schemeClr val="bg1"/>
                  </a:solidFill>
                </a:rPr>
                <a:t>Stellar core collapse</a:t>
              </a:r>
            </a:p>
            <a:p>
              <a:pPr marL="285750" indent="-285750">
                <a:buFont typeface="Arial" panose="020B0604020202020204" pitchFamily="34" charset="0"/>
                <a:buChar char="•"/>
              </a:pPr>
              <a:r>
                <a:rPr lang="en-US" sz="1600" dirty="0">
                  <a:solidFill>
                    <a:schemeClr val="bg1"/>
                  </a:solidFill>
                </a:rPr>
                <a:t>Accretion disks and jets</a:t>
              </a:r>
            </a:p>
            <a:p>
              <a:pPr marL="285750" indent="-285750">
                <a:buFont typeface="Arial" panose="020B0604020202020204" pitchFamily="34" charset="0"/>
                <a:buChar char="•"/>
              </a:pPr>
              <a:r>
                <a:rPr lang="en-US" sz="1600" dirty="0">
                  <a:solidFill>
                    <a:schemeClr val="bg1"/>
                  </a:solidFill>
                </a:rPr>
                <a:t>Transients (GRBs, FRBs)</a:t>
              </a:r>
            </a:p>
            <a:p>
              <a:pPr marL="285750" indent="-285750">
                <a:buFont typeface="Arial" panose="020B0604020202020204" pitchFamily="34" charset="0"/>
                <a:buChar char="•"/>
              </a:pPr>
              <a:r>
                <a:rPr lang="en-US" sz="1600" dirty="0">
                  <a:solidFill>
                    <a:schemeClr val="bg1"/>
                  </a:solidFill>
                </a:rPr>
                <a:t>EBL</a:t>
              </a:r>
            </a:p>
            <a:p>
              <a:pPr marL="285750" indent="-285750">
                <a:buFont typeface="Arial" panose="020B0604020202020204" pitchFamily="34" charset="0"/>
                <a:buChar char="•"/>
              </a:pPr>
              <a:r>
                <a:rPr lang="en-US" sz="1600" dirty="0">
                  <a:solidFill>
                    <a:schemeClr val="bg1"/>
                  </a:solidFill>
                </a:rPr>
                <a:t>Galactic and extragalactic </a:t>
              </a:r>
              <a:r>
                <a:rPr lang="en-US" sz="1600" b="1" dirty="0">
                  <a:solidFill>
                    <a:schemeClr val="bg1"/>
                  </a:solidFill>
                </a:rPr>
                <a:t>B</a:t>
              </a:r>
            </a:p>
            <a:p>
              <a:pPr marL="285750" indent="-285750">
                <a:buFont typeface="Arial" panose="020B0604020202020204" pitchFamily="34" charset="0"/>
                <a:buChar char="•"/>
              </a:pPr>
              <a:r>
                <a:rPr lang="en-US" sz="1600" dirty="0">
                  <a:solidFill>
                    <a:schemeClr val="bg1"/>
                  </a:solidFill>
                </a:rPr>
                <a:t>…</a:t>
              </a:r>
            </a:p>
          </p:txBody>
        </p:sp>
      </p:grpSp>
      <p:grpSp>
        <p:nvGrpSpPr>
          <p:cNvPr id="42" name="Gruppo 41">
            <a:extLst>
              <a:ext uri="{FF2B5EF4-FFF2-40B4-BE49-F238E27FC236}">
                <a16:creationId xmlns:a16="http://schemas.microsoft.com/office/drawing/2014/main" id="{64CDAA89-1B1B-18CB-07EF-5FD89D60CD84}"/>
              </a:ext>
            </a:extLst>
          </p:cNvPr>
          <p:cNvGrpSpPr/>
          <p:nvPr/>
        </p:nvGrpSpPr>
        <p:grpSpPr>
          <a:xfrm>
            <a:off x="-1032533" y="3475506"/>
            <a:ext cx="5840442" cy="3063406"/>
            <a:chOff x="-1032533" y="3475506"/>
            <a:chExt cx="5840442" cy="3063406"/>
          </a:xfrm>
        </p:grpSpPr>
        <p:pic>
          <p:nvPicPr>
            <p:cNvPr id="39" name="Immagine 38">
              <a:extLst>
                <a:ext uri="{FF2B5EF4-FFF2-40B4-BE49-F238E27FC236}">
                  <a16:creationId xmlns:a16="http://schemas.microsoft.com/office/drawing/2014/main" id="{5D2DF6FE-4EAE-6982-4703-80BC252C7C0E}"/>
                </a:ext>
              </a:extLst>
            </p:cNvPr>
            <p:cNvPicPr>
              <a:picLocks noChangeAspect="1"/>
            </p:cNvPicPr>
            <p:nvPr/>
          </p:nvPicPr>
          <p:blipFill>
            <a:blip r:embed="rId6"/>
            <a:stretch>
              <a:fillRect/>
            </a:stretch>
          </p:blipFill>
          <p:spPr>
            <a:xfrm>
              <a:off x="-1032533" y="3475506"/>
              <a:ext cx="5840442" cy="2808192"/>
            </a:xfrm>
            <a:prstGeom prst="rect">
              <a:avLst/>
            </a:prstGeom>
          </p:spPr>
        </p:pic>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6BD3DD3A-69C4-DDDE-BC99-EF44C11167C1}"/>
                    </a:ext>
                  </a:extLst>
                </p:cNvPr>
                <p:cNvSpPr txBox="1"/>
                <p:nvPr/>
              </p:nvSpPr>
              <p:spPr>
                <a:xfrm>
                  <a:off x="571191" y="3491924"/>
                  <a:ext cx="4173109" cy="3046988"/>
                </a:xfrm>
                <a:prstGeom prst="rect">
                  <a:avLst/>
                </a:prstGeom>
                <a:noFill/>
              </p:spPr>
              <p:txBody>
                <a:bodyPr wrap="square" rtlCol="0">
                  <a:spAutoFit/>
                </a:bodyPr>
                <a:lstStyle/>
                <a:p>
                  <a:r>
                    <a:rPr lang="en-US" sz="1600" b="1" dirty="0">
                      <a:solidFill>
                        <a:schemeClr val="bg1"/>
                      </a:solidFill>
                    </a:rPr>
                    <a:t>Nuclear and Particle Physics</a:t>
                  </a:r>
                </a:p>
                <a:p>
                  <a:pPr marL="285750" indent="-285750">
                    <a:buFont typeface="Arial" panose="020B0604020202020204" pitchFamily="34" charset="0"/>
                    <a:buChar char="•"/>
                  </a:pPr>
                  <a:r>
                    <a:rPr lang="en-US" sz="1600" dirty="0">
                      <a:solidFill>
                        <a:schemeClr val="bg1"/>
                      </a:solidFill>
                    </a:rPr>
                    <a:t>Cross section @Energies </a:t>
                  </a:r>
                  <a14:m>
                    <m:oMath xmlns:m="http://schemas.openxmlformats.org/officeDocument/2006/math">
                      <m:r>
                        <a:rPr lang="en-US" sz="1600" i="1" dirty="0" smtClean="0">
                          <a:solidFill>
                            <a:schemeClr val="bg1"/>
                          </a:solidFill>
                          <a:latin typeface="Cambria Math" panose="02040503050406030204" pitchFamily="18" charset="0"/>
                          <a:ea typeface="Cambria Math" panose="02040503050406030204" pitchFamily="18" charset="0"/>
                        </a:rPr>
                        <m:t>≫</m:t>
                      </m:r>
                    </m:oMath>
                  </a14:m>
                  <a:r>
                    <a:rPr lang="en-US" sz="1600" dirty="0">
                      <a:solidFill>
                        <a:schemeClr val="bg1"/>
                      </a:solidFill>
                    </a:rPr>
                    <a:t> LHC</a:t>
                  </a:r>
                </a:p>
                <a:p>
                  <a:pPr marL="285750" indent="-285750">
                    <a:buFont typeface="Arial" panose="020B0604020202020204" pitchFamily="34" charset="0"/>
                    <a:buChar char="•"/>
                  </a:pPr>
                  <a:r>
                    <a:rPr lang="en-US" sz="1600" dirty="0">
                      <a:solidFill>
                        <a:schemeClr val="bg1"/>
                      </a:solidFill>
                    </a:rPr>
                    <a:t>Neutrino oscillations and properties</a:t>
                  </a:r>
                </a:p>
                <a:p>
                  <a:pPr marL="285750" indent="-285750">
                    <a:buFont typeface="Arial" panose="020B0604020202020204" pitchFamily="34" charset="0"/>
                    <a:buChar char="•"/>
                  </a:pPr>
                  <a:r>
                    <a:rPr lang="en-US" sz="1600" dirty="0" err="1">
                      <a:solidFill>
                        <a:schemeClr val="bg1"/>
                      </a:solidFill>
                    </a:rPr>
                    <a:t>EoS</a:t>
                  </a:r>
                  <a:r>
                    <a:rPr lang="en-US" sz="1600" dirty="0">
                      <a:solidFill>
                        <a:schemeClr val="bg1"/>
                      </a:solidFill>
                    </a:rPr>
                    <a:t> of nuclear matter</a:t>
                  </a:r>
                </a:p>
                <a:p>
                  <a:pPr marL="285750" indent="-285750">
                    <a:buFont typeface="Arial" panose="020B0604020202020204" pitchFamily="34" charset="0"/>
                    <a:buChar char="•"/>
                  </a:pPr>
                  <a:r>
                    <a:rPr lang="en-US" sz="1600" dirty="0">
                      <a:solidFill>
                        <a:schemeClr val="bg1"/>
                      </a:solidFill>
                    </a:rPr>
                    <a:t>Quark-gluon plasma </a:t>
                  </a:r>
                </a:p>
                <a:p>
                  <a:pPr marL="285750" indent="-285750">
                    <a:buFont typeface="Arial" panose="020B0604020202020204" pitchFamily="34" charset="0"/>
                    <a:buChar char="•"/>
                  </a:pPr>
                  <a:r>
                    <a:rPr lang="en-US" sz="1600" dirty="0">
                      <a:solidFill>
                        <a:schemeClr val="bg1"/>
                      </a:solidFill>
                    </a:rPr>
                    <a:t>“Glashow”, GZK, and other resonances</a:t>
                  </a:r>
                </a:p>
                <a:p>
                  <a:pPr marL="285750" indent="-285750">
                    <a:buFont typeface="Arial" panose="020B0604020202020204" pitchFamily="34" charset="0"/>
                    <a:buChar char="•"/>
                  </a:pPr>
                  <a:r>
                    <a:rPr lang="en-US" sz="1600" dirty="0">
                      <a:solidFill>
                        <a:schemeClr val="bg1"/>
                      </a:solidFill>
                    </a:rPr>
                    <a:t>Heavy elements production sites (r-process) </a:t>
                  </a:r>
                </a:p>
                <a:p>
                  <a:pPr marL="285750" indent="-285750">
                    <a:buFont typeface="Arial" panose="020B0604020202020204" pitchFamily="34" charset="0"/>
                    <a:buChar char="•"/>
                  </a:pPr>
                  <a:r>
                    <a:rPr lang="en-US" sz="1600" dirty="0">
                      <a:solidFill>
                        <a:schemeClr val="bg1"/>
                      </a:solidFill>
                    </a:rPr>
                    <a:t>Particle acceleration</a:t>
                  </a:r>
                </a:p>
                <a:p>
                  <a:pPr marL="285750" indent="-285750">
                    <a:buFont typeface="Arial" panose="020B0604020202020204" pitchFamily="34" charset="0"/>
                    <a:buChar char="•"/>
                  </a:pPr>
                  <a:r>
                    <a:rPr lang="en-US" sz="1600" dirty="0">
                      <a:solidFill>
                        <a:schemeClr val="bg1"/>
                      </a:solidFill>
                    </a:rPr>
                    <a:t>Particle radiation mechanisms</a:t>
                  </a:r>
                </a:p>
                <a:p>
                  <a:pPr marL="285750" indent="-285750">
                    <a:buFont typeface="Arial" panose="020B0604020202020204" pitchFamily="34" charset="0"/>
                    <a:buChar char="•"/>
                  </a:pPr>
                  <a:r>
                    <a:rPr lang="en-US" sz="1600" dirty="0">
                      <a:solidFill>
                        <a:schemeClr val="bg1"/>
                      </a:solidFill>
                    </a:rPr>
                    <a:t>Dark matter, axions</a:t>
                  </a:r>
                </a:p>
                <a:p>
                  <a:pPr marL="285750" indent="-285750">
                    <a:buFont typeface="Arial" panose="020B0604020202020204" pitchFamily="34" charset="0"/>
                    <a:buChar char="•"/>
                  </a:pPr>
                  <a:r>
                    <a:rPr lang="en-US" sz="1600" dirty="0">
                      <a:solidFill>
                        <a:schemeClr val="bg1"/>
                      </a:solidFill>
                    </a:rPr>
                    <a:t>…</a:t>
                  </a:r>
                </a:p>
                <a:p>
                  <a:pPr marL="285750" indent="-285750">
                    <a:buFont typeface="Arial" panose="020B0604020202020204" pitchFamily="34" charset="0"/>
                    <a:buChar char="•"/>
                  </a:pPr>
                  <a:endParaRPr lang="en-US" sz="1600" dirty="0">
                    <a:solidFill>
                      <a:schemeClr val="bg1"/>
                    </a:solidFill>
                  </a:endParaRPr>
                </a:p>
              </p:txBody>
            </p:sp>
          </mc:Choice>
          <mc:Fallback xmlns="">
            <p:sp>
              <p:nvSpPr>
                <p:cNvPr id="20" name="CasellaDiTesto 19">
                  <a:extLst>
                    <a:ext uri="{FF2B5EF4-FFF2-40B4-BE49-F238E27FC236}">
                      <a16:creationId xmlns:a16="http://schemas.microsoft.com/office/drawing/2014/main" id="{6BD3DD3A-69C4-DDDE-BC99-EF44C11167C1}"/>
                    </a:ext>
                  </a:extLst>
                </p:cNvPr>
                <p:cNvSpPr txBox="1">
                  <a:spLocks noRot="1" noChangeAspect="1" noMove="1" noResize="1" noEditPoints="1" noAdjustHandles="1" noChangeArrowheads="1" noChangeShapeType="1" noTextEdit="1"/>
                </p:cNvSpPr>
                <p:nvPr/>
              </p:nvSpPr>
              <p:spPr>
                <a:xfrm>
                  <a:off x="571191" y="3491924"/>
                  <a:ext cx="4173109" cy="3046988"/>
                </a:xfrm>
                <a:prstGeom prst="rect">
                  <a:avLst/>
                </a:prstGeom>
                <a:blipFill>
                  <a:blip r:embed="rId7"/>
                  <a:stretch>
                    <a:fillRect l="-877" t="-600"/>
                  </a:stretch>
                </a:blipFill>
              </p:spPr>
              <p:txBody>
                <a:bodyPr/>
                <a:lstStyle/>
                <a:p>
                  <a:r>
                    <a:rPr lang="en-US">
                      <a:noFill/>
                    </a:rPr>
                    <a:t> </a:t>
                  </a:r>
                </a:p>
              </p:txBody>
            </p:sp>
          </mc:Fallback>
        </mc:AlternateContent>
      </p:grpSp>
      <p:grpSp>
        <p:nvGrpSpPr>
          <p:cNvPr id="41" name="Gruppo 40">
            <a:extLst>
              <a:ext uri="{FF2B5EF4-FFF2-40B4-BE49-F238E27FC236}">
                <a16:creationId xmlns:a16="http://schemas.microsoft.com/office/drawing/2014/main" id="{466ECE69-9B4F-0012-5AB9-2B1E4D82EFCE}"/>
              </a:ext>
            </a:extLst>
          </p:cNvPr>
          <p:cNvGrpSpPr/>
          <p:nvPr/>
        </p:nvGrpSpPr>
        <p:grpSpPr>
          <a:xfrm>
            <a:off x="8207532" y="4105547"/>
            <a:ext cx="3877085" cy="2433365"/>
            <a:chOff x="8207532" y="4105547"/>
            <a:chExt cx="3877085" cy="2433365"/>
          </a:xfrm>
        </p:grpSpPr>
        <p:pic>
          <p:nvPicPr>
            <p:cNvPr id="32" name="Picture 1">
              <a:extLst>
                <a:ext uri="{FF2B5EF4-FFF2-40B4-BE49-F238E27FC236}">
                  <a16:creationId xmlns:a16="http://schemas.microsoft.com/office/drawing/2014/main" id="{254C6111-85E3-DE1D-B439-296CA3ADB8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7532" y="4105547"/>
              <a:ext cx="3877085" cy="2433365"/>
            </a:xfrm>
            <a:prstGeom prst="rect">
              <a:avLst/>
            </a:prstGeom>
          </p:spPr>
        </p:pic>
        <p:sp>
          <p:nvSpPr>
            <p:cNvPr id="35" name="CasellaDiTesto 34">
              <a:extLst>
                <a:ext uri="{FF2B5EF4-FFF2-40B4-BE49-F238E27FC236}">
                  <a16:creationId xmlns:a16="http://schemas.microsoft.com/office/drawing/2014/main" id="{5AEAB54F-CF7F-D466-9046-2717110F1889}"/>
                </a:ext>
              </a:extLst>
            </p:cNvPr>
            <p:cNvSpPr txBox="1"/>
            <p:nvPr/>
          </p:nvSpPr>
          <p:spPr>
            <a:xfrm>
              <a:off x="8315315" y="4285066"/>
              <a:ext cx="3534431" cy="2062103"/>
            </a:xfrm>
            <a:prstGeom prst="rect">
              <a:avLst/>
            </a:prstGeom>
            <a:noFill/>
          </p:spPr>
          <p:txBody>
            <a:bodyPr wrap="square">
              <a:spAutoFit/>
            </a:bodyPr>
            <a:lstStyle/>
            <a:p>
              <a:pPr algn="l"/>
              <a:r>
                <a:rPr lang="fr-FR" sz="1600" b="1" i="0" u="none" strike="noStrike" baseline="0" dirty="0">
                  <a:solidFill>
                    <a:schemeClr val="bg1"/>
                  </a:solidFill>
                  <a:latin typeface="Calibri-Bold"/>
                </a:rPr>
                <a:t>Astroparticle Physics: </a:t>
              </a:r>
            </a:p>
            <a:p>
              <a:pPr marL="285750" indent="-285750" algn="l">
                <a:buFont typeface="Arial" panose="020B0604020202020204" pitchFamily="34" charset="0"/>
                <a:buChar char="•"/>
              </a:pPr>
              <a:r>
                <a:rPr lang="fr-FR" sz="1600" dirty="0" err="1">
                  <a:solidFill>
                    <a:schemeClr val="bg1"/>
                  </a:solidFill>
                  <a:latin typeface="Calibri" panose="020F0502020204030204" pitchFamily="34" charset="0"/>
                </a:rPr>
                <a:t>P</a:t>
              </a:r>
              <a:r>
                <a:rPr lang="fr-FR" sz="1600" b="0" i="0" u="none" strike="noStrike" baseline="0" dirty="0" err="1">
                  <a:solidFill>
                    <a:schemeClr val="bg1"/>
                  </a:solidFill>
                  <a:latin typeface="Calibri" panose="020F0502020204030204" pitchFamily="34" charset="0"/>
                </a:rPr>
                <a:t>article</a:t>
              </a:r>
              <a:r>
                <a:rPr lang="fr-FR" sz="1600" b="0" i="0" u="none" strike="noStrike" baseline="0" dirty="0">
                  <a:solidFill>
                    <a:schemeClr val="bg1"/>
                  </a:solidFill>
                  <a:latin typeface="Calibri" panose="020F0502020204030204" pitchFamily="34" charset="0"/>
                </a:rPr>
                <a:t> </a:t>
              </a:r>
              <a:r>
                <a:rPr lang="fr-FR" sz="1600" b="0" i="0" u="none" strike="noStrike" baseline="0" dirty="0" err="1">
                  <a:solidFill>
                    <a:schemeClr val="bg1"/>
                  </a:solidFill>
                  <a:latin typeface="Calibri" panose="020F0502020204030204" pitchFamily="34" charset="0"/>
                </a:rPr>
                <a:t>acceleration</a:t>
              </a:r>
              <a:r>
                <a:rPr lang="fr-FR" sz="1600" b="0" i="0" u="none" strike="noStrike" baseline="0" dirty="0">
                  <a:solidFill>
                    <a:schemeClr val="bg1"/>
                  </a:solidFill>
                  <a:latin typeface="Calibri" panose="020F0502020204030204" pitchFamily="34" charset="0"/>
                </a:rPr>
                <a:t> &amp; production,</a:t>
              </a:r>
            </a:p>
            <a:p>
              <a:pPr marL="285750" indent="-285750">
                <a:buFont typeface="Arial" panose="020B0604020202020204" pitchFamily="34" charset="0"/>
                <a:buChar char="•"/>
              </a:pPr>
              <a:r>
                <a:rPr lang="en-US" sz="1600" dirty="0">
                  <a:solidFill>
                    <a:schemeClr val="bg1"/>
                  </a:solidFill>
                </a:rPr>
                <a:t>Propagation of CRs</a:t>
              </a:r>
            </a:p>
            <a:p>
              <a:pPr marL="285750" indent="-285750">
                <a:buFont typeface="Arial" panose="020B0604020202020204" pitchFamily="34" charset="0"/>
                <a:buChar char="•"/>
              </a:pPr>
              <a:r>
                <a:rPr lang="en-US" sz="1600" dirty="0">
                  <a:solidFill>
                    <a:schemeClr val="bg1"/>
                  </a:solidFill>
                </a:rPr>
                <a:t>Origin of galactic CRs</a:t>
              </a:r>
            </a:p>
            <a:p>
              <a:pPr marL="285750" indent="-285750">
                <a:buFont typeface="Arial" panose="020B0604020202020204" pitchFamily="34" charset="0"/>
                <a:buChar char="•"/>
              </a:pPr>
              <a:r>
                <a:rPr lang="en-US" sz="1600" dirty="0">
                  <a:solidFill>
                    <a:schemeClr val="bg1"/>
                  </a:solidFill>
                </a:rPr>
                <a:t>UHECRs</a:t>
              </a:r>
            </a:p>
            <a:p>
              <a:pPr marL="285750" indent="-285750">
                <a:buFont typeface="Arial" panose="020B0604020202020204" pitchFamily="34" charset="0"/>
                <a:buChar char="•"/>
              </a:pPr>
              <a:r>
                <a:rPr lang="en-US" sz="1600" dirty="0">
                  <a:solidFill>
                    <a:schemeClr val="bg1"/>
                  </a:solidFill>
                </a:rPr>
                <a:t>Chemical composition</a:t>
              </a:r>
            </a:p>
            <a:p>
              <a:pPr marL="285750" indent="-285750">
                <a:buFont typeface="Arial" panose="020B0604020202020204" pitchFamily="34" charset="0"/>
                <a:buChar char="•"/>
              </a:pPr>
              <a:r>
                <a:rPr lang="en-US" sz="1600" dirty="0">
                  <a:solidFill>
                    <a:schemeClr val="bg1"/>
                  </a:solidFill>
                </a:rPr>
                <a:t>Antimatter</a:t>
              </a:r>
            </a:p>
            <a:p>
              <a:pPr marL="285750" indent="-285750">
                <a:buFont typeface="Arial" panose="020B0604020202020204" pitchFamily="34" charset="0"/>
                <a:buChar char="•"/>
              </a:pPr>
              <a:r>
                <a:rPr lang="en-US" sz="1600" dirty="0">
                  <a:solidFill>
                    <a:schemeClr val="bg1"/>
                  </a:solidFill>
                </a:rPr>
                <a:t>…</a:t>
              </a:r>
              <a:endParaRPr lang="fr-FR" sz="1600" b="0" i="0" u="none" strike="noStrike" baseline="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01180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838200" y="1"/>
            <a:ext cx="10515600" cy="771638"/>
          </a:xfrm>
        </p:spPr>
        <p:txBody>
          <a:bodyPr>
            <a:normAutofit/>
          </a:bodyPr>
          <a:lstStyle/>
          <a:p>
            <a:r>
              <a:rPr lang="en-US" sz="4000" dirty="0">
                <a:solidFill>
                  <a:srgbClr val="A50021"/>
                </a:solidFill>
              </a:rPr>
              <a:t>Conclusions</a:t>
            </a:r>
          </a:p>
        </p:txBody>
      </p:sp>
      <p:sp>
        <p:nvSpPr>
          <p:cNvPr id="30" name="Espace réservé du numéro de diapositive 8"/>
          <p:cNvSpPr txBox="1">
            <a:spLocks/>
          </p:cNvSpPr>
          <p:nvPr/>
        </p:nvSpPr>
        <p:spPr>
          <a:xfrm>
            <a:off x="10200456" y="-49932"/>
            <a:ext cx="467544" cy="331788"/>
          </a:xfrm>
          <a:prstGeom prst="rect">
            <a:avLst/>
          </a:prstGeom>
        </p:spPr>
        <p:txBody>
          <a:bodyPr/>
          <a:lstStyle>
            <a:defPPr>
              <a:defRPr lang="en-GB"/>
            </a:defPPr>
            <a:lvl1pPr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1pPr>
            <a:lvl2pPr marL="4572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2pPr>
            <a:lvl3pPr marL="9144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3pPr>
            <a:lvl4pPr marL="13716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4pPr>
            <a:lvl5pPr marL="1828800" algn="l" defTabSz="449263" rtl="0" eaLnBrk="0" fontAlgn="base" hangingPunct="0">
              <a:spcBef>
                <a:spcPct val="0"/>
              </a:spcBef>
              <a:spcAft>
                <a:spcPct val="0"/>
              </a:spcAft>
              <a:defRPr sz="21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1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1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1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100" kern="1200">
                <a:solidFill>
                  <a:schemeClr val="tx1"/>
                </a:solidFill>
                <a:latin typeface="Arial" charset="0"/>
                <a:ea typeface="ＭＳ Ｐゴシック" charset="0"/>
                <a:cs typeface="ＭＳ Ｐゴシック" charset="0"/>
              </a:defRPr>
            </a:lvl9pPr>
          </a:lstStyle>
          <a:p>
            <a:pPr algn="r">
              <a:defRPr/>
            </a:pPr>
            <a:fld id="{E1F6008F-5151-954C-A8CA-F1FAB3EFDAA4}" type="slidenum">
              <a:rPr lang="en-US" sz="1100">
                <a:solidFill>
                  <a:schemeClr val="bg1"/>
                </a:solidFill>
              </a:rPr>
              <a:pPr algn="r">
                <a:defRPr/>
              </a:pPr>
              <a:t>37</a:t>
            </a:fld>
            <a:endParaRPr lang="en-US" sz="1100" dirty="0">
              <a:solidFill>
                <a:schemeClr val="bg1"/>
              </a:solidFill>
            </a:endParaRPr>
          </a:p>
        </p:txBody>
      </p:sp>
      <p:sp>
        <p:nvSpPr>
          <p:cNvPr id="2" name="Segnaposto piè di pagina 1">
            <a:extLst>
              <a:ext uri="{FF2B5EF4-FFF2-40B4-BE49-F238E27FC236}">
                <a16:creationId xmlns:a16="http://schemas.microsoft.com/office/drawing/2014/main" id="{BC52ABF7-6A90-147A-12E7-2BB33DDB377D}"/>
              </a:ext>
            </a:extLst>
          </p:cNvPr>
          <p:cNvSpPr>
            <a:spLocks noGrp="1"/>
          </p:cNvSpPr>
          <p:nvPr>
            <p:ph type="ftr" sz="quarter" idx="11"/>
          </p:nvPr>
        </p:nvSpPr>
        <p:spPr/>
        <p:txBody>
          <a:bodyPr/>
          <a:lstStyle/>
          <a:p>
            <a:r>
              <a:rPr lang="en-US"/>
              <a:t>M. Spurio: Multimessenger astrophysics - TeVPA 25</a:t>
            </a:r>
            <a:endParaRPr lang="it-IT"/>
          </a:p>
        </p:txBody>
      </p:sp>
      <p:sp>
        <p:nvSpPr>
          <p:cNvPr id="3" name="Segnaposto numero diapositiva 2">
            <a:extLst>
              <a:ext uri="{FF2B5EF4-FFF2-40B4-BE49-F238E27FC236}">
                <a16:creationId xmlns:a16="http://schemas.microsoft.com/office/drawing/2014/main" id="{AABAFB84-26DC-1765-8AD9-A46D33E300D7}"/>
              </a:ext>
            </a:extLst>
          </p:cNvPr>
          <p:cNvSpPr>
            <a:spLocks noGrp="1"/>
          </p:cNvSpPr>
          <p:nvPr>
            <p:ph type="sldNum" sz="quarter" idx="12"/>
          </p:nvPr>
        </p:nvSpPr>
        <p:spPr/>
        <p:txBody>
          <a:bodyPr/>
          <a:lstStyle/>
          <a:p>
            <a:fld id="{EF856C54-971D-4A64-8725-72F12A462872}" type="slidenum">
              <a:rPr lang="it-IT" smtClean="0"/>
              <a:t>37</a:t>
            </a:fld>
            <a:endParaRPr lang="it-IT" dirty="0"/>
          </a:p>
        </p:txBody>
      </p:sp>
      <p:pic>
        <p:nvPicPr>
          <p:cNvPr id="7" name="Immagine 6" descr="Immagine che contiene testo, Carattere, Elementi grafici, logo">
            <a:extLst>
              <a:ext uri="{FF2B5EF4-FFF2-40B4-BE49-F238E27FC236}">
                <a16:creationId xmlns:a16="http://schemas.microsoft.com/office/drawing/2014/main" id="{E1B6454D-46B3-4B00-02F7-18A960A0AEA4}"/>
              </a:ext>
            </a:extLst>
          </p:cNvPr>
          <p:cNvPicPr>
            <a:picLocks noChangeAspect="1"/>
          </p:cNvPicPr>
          <p:nvPr/>
        </p:nvPicPr>
        <p:blipFill>
          <a:blip r:embed="rId3">
            <a:extLst>
              <a:ext uri="{28A0092B-C50C-407E-A947-70E740481C1C}">
                <a14:useLocalDpi xmlns:a14="http://schemas.microsoft.com/office/drawing/2010/main" val="0"/>
              </a:ext>
            </a:extLst>
          </a:blip>
          <a:srcRect l="17884" t="17756" r="54533" b="6283"/>
          <a:stretch>
            <a:fillRect/>
          </a:stretch>
        </p:blipFill>
        <p:spPr>
          <a:xfrm>
            <a:off x="2912165" y="821572"/>
            <a:ext cx="6221895" cy="5709857"/>
          </a:xfrm>
          <a:prstGeom prst="rect">
            <a:avLst/>
          </a:prstGeom>
        </p:spPr>
      </p:pic>
      <p:sp>
        <p:nvSpPr>
          <p:cNvPr id="10" name="CasellaDiTesto 9">
            <a:extLst>
              <a:ext uri="{FF2B5EF4-FFF2-40B4-BE49-F238E27FC236}">
                <a16:creationId xmlns:a16="http://schemas.microsoft.com/office/drawing/2014/main" id="{18F53E2D-AC09-793B-4DCF-50691D3C2738}"/>
              </a:ext>
            </a:extLst>
          </p:cNvPr>
          <p:cNvSpPr txBox="1"/>
          <p:nvPr/>
        </p:nvSpPr>
        <p:spPr>
          <a:xfrm>
            <a:off x="673240" y="935276"/>
            <a:ext cx="10882364" cy="5478423"/>
          </a:xfrm>
          <a:prstGeom prst="rect">
            <a:avLst/>
          </a:prstGeom>
          <a:solidFill>
            <a:srgbClr val="FFFFFF">
              <a:alpha val="58039"/>
            </a:srgbClr>
          </a:solidFill>
        </p:spPr>
        <p:txBody>
          <a:bodyPr wrap="square">
            <a:spAutoFit/>
          </a:bodyPr>
          <a:lstStyle/>
          <a:p>
            <a:pPr marL="285750" indent="-285750">
              <a:spcBef>
                <a:spcPts val="300"/>
              </a:spcBef>
              <a:buFont typeface="Arial" panose="020B0604020202020204" pitchFamily="34" charset="0"/>
              <a:buChar char="•"/>
            </a:pPr>
            <a:r>
              <a:rPr lang="en-US" sz="2200" b="1" dirty="0"/>
              <a:t>Multimessenger astrophysics </a:t>
            </a:r>
            <a:r>
              <a:rPr lang="en-US" sz="2200" dirty="0"/>
              <a:t>is the </a:t>
            </a:r>
            <a:r>
              <a:rPr lang="en-US" sz="2200" b="0" i="0" u="none" strike="noStrike" baseline="0" dirty="0"/>
              <a:t>joint effort to understand HE phenomena using CRs, </a:t>
            </a:r>
            <a:r>
              <a:rPr lang="el-GR" sz="2200" b="0" i="0" u="none" strike="noStrike" baseline="0" dirty="0"/>
              <a:t>γ-</a:t>
            </a:r>
            <a:r>
              <a:rPr lang="en-US" sz="2200" b="0" i="0" u="none" strike="noStrike" baseline="0" dirty="0"/>
              <a:t>rays, neutrinos, gravitational waves, in addition to EM radiation.</a:t>
            </a:r>
          </a:p>
          <a:p>
            <a:pPr marL="285750" indent="-285750">
              <a:spcBef>
                <a:spcPts val="300"/>
              </a:spcBef>
              <a:buFont typeface="Arial" panose="020B0604020202020204" pitchFamily="34" charset="0"/>
              <a:buChar char="•"/>
            </a:pPr>
            <a:r>
              <a:rPr lang="en-US" sz="2200" dirty="0" err="1"/>
              <a:t>Multimessenger</a:t>
            </a:r>
            <a:r>
              <a:rPr lang="en-US" sz="2200" dirty="0"/>
              <a:t> is a difficult task due to the differences in the experiments (visibility, duty cycles, sensitivity, time response,…). </a:t>
            </a:r>
            <a:r>
              <a:rPr lang="en-US" sz="2200" b="1" dirty="0"/>
              <a:t>Information brokers </a:t>
            </a:r>
            <a:r>
              <a:rPr lang="en-US" sz="2200" dirty="0"/>
              <a:t>are of fundamental importance.</a:t>
            </a:r>
            <a:endParaRPr lang="en-US" sz="2200" b="0" i="0" u="none" strike="noStrike" baseline="0" dirty="0"/>
          </a:p>
          <a:p>
            <a:pPr marL="285750" indent="-285750" algn="l">
              <a:spcBef>
                <a:spcPts val="300"/>
              </a:spcBef>
              <a:buFont typeface="Arial" panose="020B0604020202020204" pitchFamily="34" charset="0"/>
              <a:buChar char="•"/>
            </a:pPr>
            <a:r>
              <a:rPr lang="en-US" sz="2200" b="1" i="0" u="none" strike="noStrike" baseline="0" dirty="0"/>
              <a:t>Electrons</a:t>
            </a:r>
            <a:r>
              <a:rPr lang="en-US" sz="2200" b="0" i="0" u="none" strike="noStrike" baseline="0" dirty="0"/>
              <a:t> and </a:t>
            </a:r>
            <a:r>
              <a:rPr lang="en-US" sz="2200" b="1" i="0" u="none" strike="noStrike" baseline="0" dirty="0"/>
              <a:t>hadrons</a:t>
            </a:r>
            <a:r>
              <a:rPr lang="en-US" sz="2200" b="0" i="0" u="none" strike="noStrike" baseline="0" dirty="0"/>
              <a:t> originate EM radiation and other probes with different weights. </a:t>
            </a:r>
          </a:p>
          <a:p>
            <a:pPr marL="285750" indent="-285750">
              <a:spcBef>
                <a:spcPts val="300"/>
              </a:spcBef>
              <a:buFont typeface="Arial" panose="020B0604020202020204" pitchFamily="34" charset="0"/>
              <a:buChar char="•"/>
            </a:pPr>
            <a:r>
              <a:rPr lang="en-US" sz="2200" dirty="0"/>
              <a:t>The energy budget on Earth is dominated below the GeV by EM radiation induced mostly by moving electrons, and by hadrons and its secondaries above the GeV </a:t>
            </a:r>
          </a:p>
          <a:p>
            <a:pPr marL="285750" indent="-285750" algn="l">
              <a:spcBef>
                <a:spcPts val="300"/>
              </a:spcBef>
              <a:buFont typeface="Arial" panose="020B0604020202020204" pitchFamily="34" charset="0"/>
              <a:buChar char="•"/>
            </a:pPr>
            <a:r>
              <a:rPr lang="en-US" sz="2200" dirty="0"/>
              <a:t>I</a:t>
            </a:r>
            <a:r>
              <a:rPr lang="en-US" sz="2200" b="0" i="0" u="none" strike="noStrike" baseline="0" dirty="0"/>
              <a:t>n the extreme universe more energy </a:t>
            </a:r>
            <a:r>
              <a:rPr lang="en-US" sz="2200" dirty="0"/>
              <a:t>seems </a:t>
            </a:r>
            <a:r>
              <a:rPr lang="en-US" sz="2200" b="0" i="0" u="none" strike="noStrike" baseline="0" dirty="0"/>
              <a:t>emitted in neutrinos than in </a:t>
            </a:r>
            <a:r>
              <a:rPr lang="el-GR" sz="2200" b="0" i="0" u="none" strike="noStrike" baseline="0" dirty="0"/>
              <a:t>γ-</a:t>
            </a:r>
            <a:r>
              <a:rPr lang="en-US" sz="2200" b="0" i="0" u="none" strike="noStrike" baseline="0" dirty="0"/>
              <a:t>rays</a:t>
            </a:r>
          </a:p>
          <a:p>
            <a:pPr marL="285750" indent="-285750" algn="l">
              <a:spcBef>
                <a:spcPts val="300"/>
              </a:spcBef>
              <a:buFont typeface="Arial" panose="020B0604020202020204" pitchFamily="34" charset="0"/>
              <a:buChar char="•"/>
            </a:pPr>
            <a:r>
              <a:rPr lang="en-US" sz="2200" dirty="0"/>
              <a:t>N</a:t>
            </a:r>
            <a:r>
              <a:rPr lang="en-US" sz="2200" b="0" i="0" u="none" strike="noStrike" baseline="0" dirty="0"/>
              <a:t>eutrinos seems to be produced in </a:t>
            </a:r>
            <a:r>
              <a:rPr lang="en-US" sz="2200" dirty="0"/>
              <a:t>sources obscured to HE </a:t>
            </a:r>
            <a:r>
              <a:rPr lang="el-GR" sz="2200" b="0" i="0" u="none" strike="noStrike" baseline="0" dirty="0"/>
              <a:t>γ-</a:t>
            </a:r>
            <a:r>
              <a:rPr lang="en-US" sz="2200" b="0" i="0" u="none" strike="noStrike" baseline="0" dirty="0"/>
              <a:t>rays</a:t>
            </a:r>
            <a:r>
              <a:rPr lang="en-US" sz="2200" dirty="0"/>
              <a:t>: </a:t>
            </a:r>
            <a:r>
              <a:rPr lang="en-US" sz="2200" b="0" i="0" u="none" strike="noStrike" baseline="0" dirty="0"/>
              <a:t>this is unexpected and represents a great opportunity for a “new” astronomy.</a:t>
            </a:r>
          </a:p>
          <a:p>
            <a:pPr marL="285750" indent="-285750">
              <a:spcBef>
                <a:spcPts val="300"/>
              </a:spcBef>
              <a:buFont typeface="Arial" panose="020B0604020202020204" pitchFamily="34" charset="0"/>
              <a:buChar char="•"/>
            </a:pPr>
            <a:r>
              <a:rPr lang="en-US" sz="2200" dirty="0"/>
              <a:t>New actors (LHAASO, CTA,KM3NeT, IceCubeGen2,…) will play a fundamental role for this</a:t>
            </a:r>
            <a:endParaRPr lang="en-US" sz="2200" b="0" i="0" u="none" strike="noStrike" baseline="0" dirty="0"/>
          </a:p>
          <a:p>
            <a:pPr marL="285750" indent="-285750" algn="l">
              <a:spcBef>
                <a:spcPts val="300"/>
              </a:spcBef>
              <a:buFont typeface="Arial" panose="020B0604020202020204" pitchFamily="34" charset="0"/>
              <a:buChar char="•"/>
            </a:pPr>
            <a:r>
              <a:rPr lang="en-US" altLang="en-US" sz="2200" dirty="0"/>
              <a:t>Today, astroparticle physics with </a:t>
            </a:r>
            <a:r>
              <a:rPr lang="en-US" altLang="en-US" sz="2200" dirty="0" err="1"/>
              <a:t>multimessenger</a:t>
            </a:r>
            <a:r>
              <a:rPr lang="en-US" altLang="en-US" sz="2200" dirty="0"/>
              <a:t> probes is paving the way for the </a:t>
            </a:r>
            <a:r>
              <a:rPr lang="en-US" altLang="en-US" sz="2200" b="1" dirty="0"/>
              <a:t>future of particle physics</a:t>
            </a:r>
            <a:r>
              <a:rPr lang="en-US" altLang="en-US" sz="2200" dirty="0"/>
              <a:t>, after the next generation of collider.</a:t>
            </a:r>
          </a:p>
          <a:p>
            <a:pPr marL="285750" indent="-285750" algn="l">
              <a:spcBef>
                <a:spcPts val="300"/>
              </a:spcBef>
              <a:buFont typeface="Arial" panose="020B0604020202020204" pitchFamily="34" charset="0"/>
              <a:buChar char="•"/>
            </a:pPr>
            <a:r>
              <a:rPr lang="en-US" altLang="en-US" sz="2200" dirty="0"/>
              <a:t>Only knowing the beams (=accelerators) and target (=space medium), we will have the opportunity to study the underlying properties of particles and interactions @ UHE</a:t>
            </a:r>
          </a:p>
        </p:txBody>
      </p:sp>
    </p:spTree>
    <p:extLst>
      <p:ext uri="{BB962C8B-B14F-4D97-AF65-F5344CB8AC3E}">
        <p14:creationId xmlns:p14="http://schemas.microsoft.com/office/powerpoint/2010/main" val="2204499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4A319-7819-A17A-1515-3BC1C301B330}"/>
              </a:ext>
            </a:extLst>
          </p:cNvPr>
          <p:cNvSpPr>
            <a:spLocks noGrp="1"/>
          </p:cNvSpPr>
          <p:nvPr>
            <p:ph type="title"/>
          </p:nvPr>
        </p:nvSpPr>
        <p:spPr/>
        <p:txBody>
          <a:bodyPr/>
          <a:lstStyle/>
          <a:p>
            <a:r>
              <a:rPr lang="en-US" dirty="0"/>
              <a:t>Spares</a:t>
            </a:r>
          </a:p>
        </p:txBody>
      </p:sp>
      <p:sp>
        <p:nvSpPr>
          <p:cNvPr id="3" name="Segnaposto contenuto 2">
            <a:extLst>
              <a:ext uri="{FF2B5EF4-FFF2-40B4-BE49-F238E27FC236}">
                <a16:creationId xmlns:a16="http://schemas.microsoft.com/office/drawing/2014/main" id="{4AFEA12C-5483-3FDC-02AF-38599F484BE2}"/>
              </a:ext>
            </a:extLst>
          </p:cNvPr>
          <p:cNvSpPr>
            <a:spLocks noGrp="1"/>
          </p:cNvSpPr>
          <p:nvPr>
            <p:ph idx="1"/>
          </p:nvPr>
        </p:nvSpPr>
        <p:spPr/>
        <p:txBody>
          <a:bodyPr/>
          <a:lstStyle/>
          <a:p>
            <a:endParaRPr lang="en-US" dirty="0"/>
          </a:p>
        </p:txBody>
      </p:sp>
      <p:sp>
        <p:nvSpPr>
          <p:cNvPr id="4" name="Segnaposto piè di pagina 3">
            <a:extLst>
              <a:ext uri="{FF2B5EF4-FFF2-40B4-BE49-F238E27FC236}">
                <a16:creationId xmlns:a16="http://schemas.microsoft.com/office/drawing/2014/main" id="{EB2A0677-0836-A199-A5E4-1C784E5F7BFF}"/>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24E7710E-803D-A73F-3DCB-DCB191363E47}"/>
              </a:ext>
            </a:extLst>
          </p:cNvPr>
          <p:cNvSpPr>
            <a:spLocks noGrp="1"/>
          </p:cNvSpPr>
          <p:nvPr>
            <p:ph type="sldNum" sz="quarter" idx="12"/>
          </p:nvPr>
        </p:nvSpPr>
        <p:spPr/>
        <p:txBody>
          <a:bodyPr/>
          <a:lstStyle/>
          <a:p>
            <a:fld id="{EF856C54-971D-4A64-8725-72F12A462872}" type="slidenum">
              <a:rPr lang="it-IT" smtClean="0"/>
              <a:t>38</a:t>
            </a:fld>
            <a:endParaRPr lang="it-IT"/>
          </a:p>
        </p:txBody>
      </p:sp>
    </p:spTree>
    <p:extLst>
      <p:ext uri="{BB962C8B-B14F-4D97-AF65-F5344CB8AC3E}">
        <p14:creationId xmlns:p14="http://schemas.microsoft.com/office/powerpoint/2010/main" val="946101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3DD4CB-1A75-9F3C-1E4F-5BFECC4B0E11}"/>
              </a:ext>
            </a:extLst>
          </p:cNvPr>
          <p:cNvSpPr>
            <a:spLocks noGrp="1"/>
          </p:cNvSpPr>
          <p:nvPr>
            <p:ph type="title"/>
          </p:nvPr>
        </p:nvSpPr>
        <p:spPr/>
        <p:txBody>
          <a:bodyPr/>
          <a:lstStyle/>
          <a:p>
            <a:r>
              <a:rPr lang="en-US" dirty="0"/>
              <a:t>Open problems with the identification of sources</a:t>
            </a:r>
          </a:p>
        </p:txBody>
      </p:sp>
      <p:sp>
        <p:nvSpPr>
          <p:cNvPr id="3" name="CasellaDiTesto 2">
            <a:extLst>
              <a:ext uri="{FF2B5EF4-FFF2-40B4-BE49-F238E27FC236}">
                <a16:creationId xmlns:a16="http://schemas.microsoft.com/office/drawing/2014/main" id="{6E7862FB-2B3B-D499-0195-E98F90707D22}"/>
              </a:ext>
            </a:extLst>
          </p:cNvPr>
          <p:cNvSpPr txBox="1"/>
          <p:nvPr/>
        </p:nvSpPr>
        <p:spPr>
          <a:xfrm>
            <a:off x="534953" y="889712"/>
            <a:ext cx="9122231" cy="5516895"/>
          </a:xfrm>
          <a:prstGeom prst="rect">
            <a:avLst/>
          </a:prstGeom>
          <a:noFill/>
        </p:spPr>
        <p:txBody>
          <a:bodyPr wrap="square">
            <a:spAutoFit/>
          </a:bodyPr>
          <a:lstStyle/>
          <a:p>
            <a:pPr marL="342900" indent="-342900">
              <a:spcAft>
                <a:spcPts val="900"/>
              </a:spcAft>
              <a:buFont typeface="Arial" panose="020B0604020202020204" pitchFamily="34" charset="0"/>
              <a:buChar char="•"/>
            </a:pPr>
            <a:r>
              <a:rPr lang="en-US" sz="2000" dirty="0"/>
              <a:t>Public catalogues have also been used by many authors in &gt;&gt;377 refs</a:t>
            </a:r>
          </a:p>
          <a:p>
            <a:pPr marL="342900" indent="-342900">
              <a:spcAft>
                <a:spcPts val="900"/>
              </a:spcAft>
              <a:buFont typeface="Arial" panose="020B0604020202020204" pitchFamily="34" charset="0"/>
              <a:buChar char="•"/>
            </a:pPr>
            <a:r>
              <a:rPr lang="en-US" sz="2000" dirty="0"/>
              <a:t>Positive correlations (also &gt;3</a:t>
            </a:r>
            <a:r>
              <a:rPr lang="en-US" sz="2000" dirty="0">
                <a:latin typeface="Symbol" panose="05050102010706020507" pitchFamily="18" charset="2"/>
              </a:rPr>
              <a:t>s</a:t>
            </a:r>
            <a:r>
              <a:rPr lang="en-US" sz="2000" dirty="0"/>
              <a:t>) between </a:t>
            </a:r>
            <a:r>
              <a:rPr lang="en-US" sz="2000" dirty="0">
                <a:latin typeface="Symbol" panose="05050102010706020507" pitchFamily="18" charset="2"/>
              </a:rPr>
              <a:t>n</a:t>
            </a:r>
            <a:r>
              <a:rPr lang="en-US" sz="2000" dirty="0"/>
              <a:t> and selected catalogues have disappeared or significantly reduced after a new release of </a:t>
            </a:r>
            <a:r>
              <a:rPr lang="en-US" sz="2000" dirty="0">
                <a:latin typeface="Symbol" panose="05050102010706020507" pitchFamily="18" charset="2"/>
              </a:rPr>
              <a:t>n</a:t>
            </a:r>
            <a:r>
              <a:rPr lang="en-US" sz="2000" dirty="0"/>
              <a:t> candidates appears. </a:t>
            </a:r>
          </a:p>
          <a:p>
            <a:pPr marL="342900" indent="-342900">
              <a:spcAft>
                <a:spcPts val="900"/>
              </a:spcAft>
              <a:buFont typeface="Arial" panose="020B0604020202020204" pitchFamily="34" charset="0"/>
              <a:buChar char="•"/>
            </a:pPr>
            <a:r>
              <a:rPr lang="en-US" sz="2000" dirty="0"/>
              <a:t>The </a:t>
            </a:r>
            <a:r>
              <a:rPr lang="en-US" sz="2000" dirty="0">
                <a:latin typeface="Symbol" panose="05050102010706020507" pitchFamily="18" charset="2"/>
              </a:rPr>
              <a:t>n </a:t>
            </a:r>
            <a:r>
              <a:rPr lang="en-US" sz="2000" dirty="0"/>
              <a:t>catalogs released by Collaborations are “work in progress” as they can be improved in the future</a:t>
            </a:r>
          </a:p>
          <a:p>
            <a:pPr marL="342900" indent="-342900">
              <a:spcAft>
                <a:spcPts val="900"/>
              </a:spcAft>
              <a:buFont typeface="Arial" panose="020B0604020202020204" pitchFamily="34" charset="0"/>
              <a:buChar char="•"/>
            </a:pPr>
            <a:r>
              <a:rPr lang="en-US" sz="2000" dirty="0"/>
              <a:t>The accuracy of reconstruction of the </a:t>
            </a:r>
            <a:r>
              <a:rPr lang="en-US" sz="2000" dirty="0">
                <a:latin typeface="Symbol" panose="05050102010706020507" pitchFamily="18" charset="2"/>
              </a:rPr>
              <a:t>n</a:t>
            </a:r>
            <a:r>
              <a:rPr lang="en-US" sz="2000" dirty="0"/>
              <a:t> properties is limited by systematics: new refined statistical analysis, improved reconstruction/ calibration can lead to a significant improvements in </a:t>
            </a:r>
            <a:r>
              <a:rPr lang="en-US" sz="2000" dirty="0">
                <a:latin typeface="Symbol" panose="05050102010706020507" pitchFamily="18" charset="2"/>
              </a:rPr>
              <a:t>n</a:t>
            </a:r>
            <a:r>
              <a:rPr lang="en-US" sz="2000" dirty="0"/>
              <a:t> direction/energy.</a:t>
            </a:r>
          </a:p>
          <a:p>
            <a:pPr marL="342900" indent="-342900">
              <a:spcAft>
                <a:spcPts val="900"/>
              </a:spcAft>
              <a:buFont typeface="Arial" panose="020B0604020202020204" pitchFamily="34" charset="0"/>
              <a:buChar char="•"/>
            </a:pPr>
            <a:r>
              <a:rPr lang="en-US" sz="2000" dirty="0"/>
              <a:t>The reduction of “&gt;3</a:t>
            </a:r>
            <a:r>
              <a:rPr lang="en-US" sz="2000" dirty="0">
                <a:latin typeface="Symbol" panose="05050102010706020507" pitchFamily="18" charset="2"/>
              </a:rPr>
              <a:t>s</a:t>
            </a:r>
            <a:r>
              <a:rPr lang="en-US" sz="2000" dirty="0"/>
              <a:t>” is true also for the TXS 0506+056 burst (arXiv:2307.14559)</a:t>
            </a:r>
          </a:p>
          <a:p>
            <a:pPr marL="342900" indent="-342900">
              <a:spcAft>
                <a:spcPts val="900"/>
              </a:spcAft>
              <a:buFont typeface="Arial" panose="020B0604020202020204" pitchFamily="34" charset="0"/>
              <a:buChar char="•"/>
            </a:pPr>
            <a:r>
              <a:rPr lang="en-US" sz="2000" b="0" i="0" u="none" strike="noStrike" baseline="0" dirty="0">
                <a:latin typeface="CMR10"/>
              </a:rPr>
              <a:t>Analysis of data of independent experiments, with uncorrelated systematic errors, could be recommended to reduce incorrect associations</a:t>
            </a:r>
          </a:p>
          <a:p>
            <a:pPr>
              <a:spcAft>
                <a:spcPts val="900"/>
              </a:spcAft>
            </a:pPr>
            <a:r>
              <a:rPr lang="en-US" sz="2000" dirty="0"/>
              <a:t> </a:t>
            </a:r>
          </a:p>
          <a:p>
            <a:pPr marL="342900" indent="-342900">
              <a:spcAft>
                <a:spcPts val="900"/>
              </a:spcAft>
              <a:buFont typeface="Arial" panose="020B0604020202020204" pitchFamily="34" charset="0"/>
              <a:buChar char="•"/>
            </a:pPr>
            <a:r>
              <a:rPr lang="en-US" sz="2000" b="1" dirty="0">
                <a:latin typeface="CMR10"/>
              </a:rPr>
              <a:t>Warning for young researchers</a:t>
            </a:r>
            <a:r>
              <a:rPr lang="en-US" sz="2000" dirty="0">
                <a:latin typeface="CMR10"/>
              </a:rPr>
              <a:t>: t</a:t>
            </a:r>
            <a:r>
              <a:rPr lang="en-US" sz="2000" b="0" i="0" u="none" strike="noStrike" baseline="0" dirty="0">
                <a:latin typeface="CMR10"/>
              </a:rPr>
              <a:t>he machine learning involves a training dataset with characteristics based on MC simulations can be affected by the medium properties (water is more homogeneous that ice, but it needs calibrations)</a:t>
            </a:r>
          </a:p>
        </p:txBody>
      </p:sp>
      <p:pic>
        <p:nvPicPr>
          <p:cNvPr id="12" name="Immagine 11" descr="Immagine che contiene testo, cerchio&#10;&#10;Descrizione generata automaticamente">
            <a:extLst>
              <a:ext uri="{FF2B5EF4-FFF2-40B4-BE49-F238E27FC236}">
                <a16:creationId xmlns:a16="http://schemas.microsoft.com/office/drawing/2014/main" id="{D159B07D-5555-2571-696D-A2C59285DF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244340" y="2669337"/>
            <a:ext cx="5295515" cy="2121541"/>
          </a:xfrm>
          <a:prstGeom prst="rect">
            <a:avLst/>
          </a:prstGeom>
        </p:spPr>
      </p:pic>
      <p:sp>
        <p:nvSpPr>
          <p:cNvPr id="4" name="Segnaposto piè di pagina 3">
            <a:extLst>
              <a:ext uri="{FF2B5EF4-FFF2-40B4-BE49-F238E27FC236}">
                <a16:creationId xmlns:a16="http://schemas.microsoft.com/office/drawing/2014/main" id="{0C6E2AFB-A6FC-B1E7-3E1F-6D63E09C4C9C}"/>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9A543F7A-CC47-DBFC-A7CE-274DCED3EFCB}"/>
              </a:ext>
            </a:extLst>
          </p:cNvPr>
          <p:cNvSpPr>
            <a:spLocks noGrp="1"/>
          </p:cNvSpPr>
          <p:nvPr>
            <p:ph type="sldNum" sz="quarter" idx="12"/>
          </p:nvPr>
        </p:nvSpPr>
        <p:spPr/>
        <p:txBody>
          <a:bodyPr/>
          <a:lstStyle/>
          <a:p>
            <a:fld id="{EF856C54-971D-4A64-8725-72F12A462872}" type="slidenum">
              <a:rPr lang="it-IT" smtClean="0"/>
              <a:t>39</a:t>
            </a:fld>
            <a:endParaRPr lang="it-IT"/>
          </a:p>
        </p:txBody>
      </p:sp>
    </p:spTree>
    <p:extLst>
      <p:ext uri="{BB962C8B-B14F-4D97-AF65-F5344CB8AC3E}">
        <p14:creationId xmlns:p14="http://schemas.microsoft.com/office/powerpoint/2010/main" val="185486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4D65-D5E5-BBC0-C32E-C916F676F583}"/>
            </a:ext>
          </a:extLst>
        </p:cNvPr>
        <p:cNvGrpSpPr/>
        <p:nvPr/>
      </p:nvGrpSpPr>
      <p:grpSpPr>
        <a:xfrm>
          <a:off x="0" y="0"/>
          <a:ext cx="0" cy="0"/>
          <a:chOff x="0" y="0"/>
          <a:chExt cx="0" cy="0"/>
        </a:xfrm>
      </p:grpSpPr>
      <p:pic>
        <p:nvPicPr>
          <p:cNvPr id="17" name="Immagine 16">
            <a:extLst>
              <a:ext uri="{FF2B5EF4-FFF2-40B4-BE49-F238E27FC236}">
                <a16:creationId xmlns:a16="http://schemas.microsoft.com/office/drawing/2014/main" id="{A9CA81EB-FD13-F79C-9AED-4FD3D4A0D290}"/>
              </a:ext>
            </a:extLst>
          </p:cNvPr>
          <p:cNvPicPr>
            <a:picLocks noChangeAspect="1"/>
          </p:cNvPicPr>
          <p:nvPr/>
        </p:nvPicPr>
        <p:blipFill>
          <a:blip r:embed="rId2"/>
          <a:srcRect t="3771"/>
          <a:stretch>
            <a:fillRect/>
          </a:stretch>
        </p:blipFill>
        <p:spPr>
          <a:xfrm>
            <a:off x="684424" y="825388"/>
            <a:ext cx="11260121" cy="5426942"/>
          </a:xfrm>
          <a:prstGeom prst="rect">
            <a:avLst/>
          </a:prstGeom>
        </p:spPr>
      </p:pic>
      <p:sp>
        <p:nvSpPr>
          <p:cNvPr id="2" name="Titolo 1">
            <a:extLst>
              <a:ext uri="{FF2B5EF4-FFF2-40B4-BE49-F238E27FC236}">
                <a16:creationId xmlns:a16="http://schemas.microsoft.com/office/drawing/2014/main" id="{C6E22DDB-7171-8F5F-0E6B-D1BC6ACEB186}"/>
              </a:ext>
            </a:extLst>
          </p:cNvPr>
          <p:cNvSpPr>
            <a:spLocks noGrp="1"/>
          </p:cNvSpPr>
          <p:nvPr>
            <p:ph type="title"/>
          </p:nvPr>
        </p:nvSpPr>
        <p:spPr>
          <a:xfrm>
            <a:off x="838200" y="13448"/>
            <a:ext cx="10515600" cy="749299"/>
          </a:xfrm>
        </p:spPr>
        <p:txBody>
          <a:bodyPr>
            <a:normAutofit/>
          </a:bodyPr>
          <a:lstStyle/>
          <a:p>
            <a:r>
              <a:rPr lang="en-US" sz="3600" dirty="0"/>
              <a:t>Energy density of probes</a:t>
            </a:r>
          </a:p>
        </p:txBody>
      </p:sp>
      <p:sp>
        <p:nvSpPr>
          <p:cNvPr id="6" name="Rectangle 2">
            <a:extLst>
              <a:ext uri="{FF2B5EF4-FFF2-40B4-BE49-F238E27FC236}">
                <a16:creationId xmlns:a16="http://schemas.microsoft.com/office/drawing/2014/main" id="{A5421F49-5F45-163E-DF81-4EADE496B9E5}"/>
              </a:ext>
            </a:extLst>
          </p:cNvPr>
          <p:cNvSpPr/>
          <p:nvPr/>
        </p:nvSpPr>
        <p:spPr>
          <a:xfrm>
            <a:off x="993256" y="6183245"/>
            <a:ext cx="5115340" cy="276999"/>
          </a:xfrm>
          <a:prstGeom prst="rect">
            <a:avLst/>
          </a:prstGeom>
        </p:spPr>
        <p:txBody>
          <a:bodyPr wrap="square">
            <a:spAutoFit/>
          </a:bodyPr>
          <a:lstStyle/>
          <a:p>
            <a:pPr defTabSz="1219170" fontAlgn="base">
              <a:spcBef>
                <a:spcPct val="0"/>
              </a:spcBef>
              <a:spcAft>
                <a:spcPct val="0"/>
              </a:spcAft>
              <a:defRPr/>
            </a:pPr>
            <a:r>
              <a:rPr lang="en-US" sz="1200" dirty="0">
                <a:latin typeface="Arial"/>
                <a:ea typeface="ＭＳ Ｐゴシック" charset="0"/>
                <a:sym typeface="Wingdings" pitchFamily="-1" charset="2"/>
              </a:rPr>
              <a:t> </a:t>
            </a:r>
            <a:r>
              <a:rPr lang="en-US" sz="1200" b="0" i="0" u="none" strike="noStrike" baseline="0" dirty="0">
                <a:latin typeface="CMR9"/>
                <a:hlinkClick r:id="rId3"/>
              </a:rPr>
              <a:t>R. Hill, K. W. Masui, &amp; D. Scott, Appl. Spectroscopy </a:t>
            </a:r>
            <a:r>
              <a:rPr lang="en-US" sz="1200" b="0" i="0" u="none" strike="noStrike" baseline="0" dirty="0">
                <a:latin typeface="CMBX9"/>
                <a:hlinkClick r:id="rId3"/>
              </a:rPr>
              <a:t>72</a:t>
            </a:r>
            <a:r>
              <a:rPr lang="en-US" sz="1200" b="0" i="0" u="none" strike="noStrike" baseline="0" dirty="0">
                <a:latin typeface="CMR9"/>
                <a:hlinkClick r:id="rId3"/>
              </a:rPr>
              <a:t>,</a:t>
            </a:r>
            <a:r>
              <a:rPr lang="en-US" sz="1200" b="0" i="0" u="none" strike="noStrike" baseline="0" dirty="0">
                <a:latin typeface="CMR9"/>
              </a:rPr>
              <a:t> (2018) 663 (adapted)</a:t>
            </a:r>
            <a:endParaRPr lang="en-US" sz="1200" dirty="0"/>
          </a:p>
        </p:txBody>
      </p:sp>
      <p:pic>
        <p:nvPicPr>
          <p:cNvPr id="10" name="Immagine 9">
            <a:extLst>
              <a:ext uri="{FF2B5EF4-FFF2-40B4-BE49-F238E27FC236}">
                <a16:creationId xmlns:a16="http://schemas.microsoft.com/office/drawing/2014/main" id="{15EC9A5A-B529-0481-A15E-04F73DCE66E2}"/>
              </a:ext>
            </a:extLst>
          </p:cNvPr>
          <p:cNvPicPr>
            <a:picLocks/>
          </p:cNvPicPr>
          <p:nvPr/>
        </p:nvPicPr>
        <p:blipFill>
          <a:blip r:embed="rId4"/>
          <a:srcRect l="12071" t="1361" r="3926"/>
          <a:stretch>
            <a:fillRect/>
          </a:stretch>
        </p:blipFill>
        <p:spPr>
          <a:xfrm>
            <a:off x="6557067" y="1130935"/>
            <a:ext cx="3659190" cy="5672522"/>
          </a:xfrm>
          <a:prstGeom prst="rect">
            <a:avLst/>
          </a:prstGeom>
        </p:spPr>
      </p:pic>
      <p:sp>
        <p:nvSpPr>
          <p:cNvPr id="3" name="Segnaposto piè di pagina 2">
            <a:extLst>
              <a:ext uri="{FF2B5EF4-FFF2-40B4-BE49-F238E27FC236}">
                <a16:creationId xmlns:a16="http://schemas.microsoft.com/office/drawing/2014/main" id="{18196BC4-A3F9-BB89-86E1-EB891B1DCBA2}"/>
              </a:ext>
            </a:extLst>
          </p:cNvPr>
          <p:cNvSpPr>
            <a:spLocks noGrp="1"/>
          </p:cNvSpPr>
          <p:nvPr>
            <p:ph type="ftr" sz="quarter" idx="11"/>
          </p:nvPr>
        </p:nvSpPr>
        <p:spPr/>
        <p:txBody>
          <a:bodyPr/>
          <a:lstStyle/>
          <a:p>
            <a:r>
              <a:rPr lang="en-US"/>
              <a:t>M. Spurio: Multimessenger astrophysics - TeVPA 25</a:t>
            </a:r>
            <a:endParaRPr lang="it-IT"/>
          </a:p>
        </p:txBody>
      </p:sp>
      <p:sp>
        <p:nvSpPr>
          <p:cNvPr id="4" name="Segnaposto numero diapositiva 3">
            <a:extLst>
              <a:ext uri="{FF2B5EF4-FFF2-40B4-BE49-F238E27FC236}">
                <a16:creationId xmlns:a16="http://schemas.microsoft.com/office/drawing/2014/main" id="{42D364C6-10E9-F89A-6A07-4FEFD4730476}"/>
              </a:ext>
            </a:extLst>
          </p:cNvPr>
          <p:cNvSpPr>
            <a:spLocks noGrp="1"/>
          </p:cNvSpPr>
          <p:nvPr>
            <p:ph type="sldNum" sz="quarter" idx="12"/>
          </p:nvPr>
        </p:nvSpPr>
        <p:spPr/>
        <p:txBody>
          <a:bodyPr/>
          <a:lstStyle/>
          <a:p>
            <a:fld id="{EF856C54-971D-4A64-8725-72F12A462872}" type="slidenum">
              <a:rPr lang="it-IT" smtClean="0"/>
              <a:t>4</a:t>
            </a:fld>
            <a:endParaRPr lang="it-IT"/>
          </a:p>
        </p:txBody>
      </p:sp>
      <p:sp>
        <p:nvSpPr>
          <p:cNvPr id="7" name="CasellaDiTesto 6">
            <a:extLst>
              <a:ext uri="{FF2B5EF4-FFF2-40B4-BE49-F238E27FC236}">
                <a16:creationId xmlns:a16="http://schemas.microsoft.com/office/drawing/2014/main" id="{13A8D383-324E-5974-5025-9F0FF3F8620F}"/>
              </a:ext>
            </a:extLst>
          </p:cNvPr>
          <p:cNvSpPr txBox="1"/>
          <p:nvPr/>
        </p:nvSpPr>
        <p:spPr>
          <a:xfrm>
            <a:off x="7531240" y="1130935"/>
            <a:ext cx="2287954" cy="369332"/>
          </a:xfrm>
          <a:prstGeom prst="rect">
            <a:avLst/>
          </a:prstGeom>
          <a:noFill/>
        </p:spPr>
        <p:txBody>
          <a:bodyPr wrap="square">
            <a:spAutoFit/>
          </a:bodyPr>
          <a:lstStyle/>
          <a:p>
            <a:r>
              <a:rPr lang="en-US" sz="1800" b="1" dirty="0">
                <a:hlinkClick r:id="rId5"/>
              </a:rPr>
              <a:t>(</a:t>
            </a:r>
            <a:r>
              <a:rPr lang="en-US" b="1" dirty="0">
                <a:hlinkClick r:id="rId5"/>
              </a:rPr>
              <a:t>Particle Data Group</a:t>
            </a:r>
            <a:r>
              <a:rPr lang="en-US" sz="1800" b="1" dirty="0">
                <a:hlinkClick r:id="rId5"/>
              </a:rPr>
              <a:t>)</a:t>
            </a:r>
            <a:endParaRPr lang="en-US" sz="1800" b="1" dirty="0"/>
          </a:p>
        </p:txBody>
      </p:sp>
    </p:spTree>
    <p:extLst>
      <p:ext uri="{BB962C8B-B14F-4D97-AF65-F5344CB8AC3E}">
        <p14:creationId xmlns:p14="http://schemas.microsoft.com/office/powerpoint/2010/main" val="273862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F2C120-2E59-3B45-E65E-243E67D5949A}"/>
              </a:ext>
            </a:extLst>
          </p:cNvPr>
          <p:cNvSpPr>
            <a:spLocks noGrp="1"/>
          </p:cNvSpPr>
          <p:nvPr>
            <p:ph type="title"/>
          </p:nvPr>
        </p:nvSpPr>
        <p:spPr/>
        <p:txBody>
          <a:bodyPr/>
          <a:lstStyle/>
          <a:p>
            <a:r>
              <a:rPr lang="en-US" dirty="0"/>
              <a:t>Origin of the (diffuse) extragalactic </a:t>
            </a:r>
            <a:r>
              <a:rPr lang="en-US" dirty="0">
                <a:latin typeface="Symbol" panose="05050102010706020507" pitchFamily="18" charset="2"/>
              </a:rPr>
              <a:t>n</a:t>
            </a:r>
            <a:r>
              <a:rPr lang="en-US" dirty="0"/>
              <a:t>’s</a:t>
            </a:r>
          </a:p>
        </p:txBody>
      </p:sp>
      <p:sp>
        <p:nvSpPr>
          <p:cNvPr id="6" name="CasellaDiTesto 5">
            <a:extLst>
              <a:ext uri="{FF2B5EF4-FFF2-40B4-BE49-F238E27FC236}">
                <a16:creationId xmlns:a16="http://schemas.microsoft.com/office/drawing/2014/main" id="{3DD4A07A-F65F-5046-F4B7-A1AA5CFCFEB3}"/>
              </a:ext>
            </a:extLst>
          </p:cNvPr>
          <p:cNvSpPr txBox="1"/>
          <p:nvPr/>
        </p:nvSpPr>
        <p:spPr>
          <a:xfrm>
            <a:off x="534953" y="2782051"/>
            <a:ext cx="6005806" cy="3785652"/>
          </a:xfrm>
          <a:prstGeom prst="rect">
            <a:avLst/>
          </a:prstGeom>
          <a:noFill/>
        </p:spPr>
        <p:txBody>
          <a:bodyPr wrap="square">
            <a:spAutoFit/>
          </a:bodyPr>
          <a:lstStyle/>
          <a:p>
            <a:r>
              <a:rPr lang="en-US" sz="2000" b="1" dirty="0"/>
              <a:t>Sources candidates</a:t>
            </a:r>
          </a:p>
          <a:p>
            <a:pPr marL="342900" indent="-342900">
              <a:buFont typeface="Arial" panose="020B0604020202020204" pitchFamily="34" charset="0"/>
              <a:buChar char="•"/>
            </a:pPr>
            <a:r>
              <a:rPr lang="en-US" sz="2000" dirty="0"/>
              <a:t>AGNs jets: about 1-10% of the AGNs. Blazars=jets towards the Earth.  </a:t>
            </a:r>
            <a:r>
              <a:rPr lang="en-US" sz="2000" b="1" dirty="0">
                <a:solidFill>
                  <a:srgbClr val="339933"/>
                </a:solidFill>
              </a:rPr>
              <a:t>TXS 0506+056</a:t>
            </a:r>
          </a:p>
          <a:p>
            <a:pPr marL="342900" indent="-342900">
              <a:buFont typeface="Arial" panose="020B0604020202020204" pitchFamily="34" charset="0"/>
              <a:buChar char="•"/>
            </a:pPr>
            <a:r>
              <a:rPr lang="en-US" sz="2000" dirty="0"/>
              <a:t>AGNs cores (</a:t>
            </a:r>
            <a:r>
              <a:rPr lang="en-US" sz="2000" dirty="0" err="1"/>
              <a:t>Seyfert</a:t>
            </a:r>
            <a:r>
              <a:rPr lang="en-US" sz="2000" dirty="0"/>
              <a:t>,…): </a:t>
            </a:r>
            <a:r>
              <a:rPr lang="en-US" sz="2000" dirty="0">
                <a:latin typeface="Symbol" panose="05050102010706020507" pitchFamily="18" charset="2"/>
              </a:rPr>
              <a:t>n</a:t>
            </a:r>
            <a:r>
              <a:rPr lang="en-US" sz="2000" dirty="0"/>
              <a:t> produced in an optically thick region that absorbs </a:t>
            </a:r>
            <a:r>
              <a:rPr lang="en-US" sz="2000" dirty="0">
                <a:latin typeface="Symbol" panose="05050102010706020507" pitchFamily="18" charset="2"/>
              </a:rPr>
              <a:t>g-</a:t>
            </a:r>
            <a:r>
              <a:rPr lang="en-US" sz="2000" dirty="0"/>
              <a:t>rays. </a:t>
            </a:r>
            <a:r>
              <a:rPr lang="en-US" sz="2000" b="1" dirty="0">
                <a:solidFill>
                  <a:srgbClr val="339933"/>
                </a:solidFill>
              </a:rPr>
              <a:t>NGC 1068</a:t>
            </a:r>
          </a:p>
          <a:p>
            <a:pPr marL="342900" indent="-342900">
              <a:buFont typeface="Arial" panose="020B0604020202020204" pitchFamily="34" charset="0"/>
              <a:buChar char="•"/>
            </a:pPr>
            <a:r>
              <a:rPr lang="en-US" sz="2000" dirty="0"/>
              <a:t>GRBs (or choked/low-luminosity GRBs)</a:t>
            </a:r>
          </a:p>
          <a:p>
            <a:pPr marL="342900" indent="-342900">
              <a:buFont typeface="Arial" panose="020B0604020202020204" pitchFamily="34" charset="0"/>
              <a:buChar char="•"/>
            </a:pPr>
            <a:r>
              <a:rPr lang="en-US" sz="2000" dirty="0"/>
              <a:t>Starburst galaxies  </a:t>
            </a:r>
          </a:p>
          <a:p>
            <a:pPr marL="342900" indent="-342900">
              <a:buFont typeface="Arial" panose="020B0604020202020204" pitchFamily="34" charset="0"/>
              <a:buChar char="•"/>
            </a:pPr>
            <a:r>
              <a:rPr lang="en-US" sz="2000" dirty="0"/>
              <a:t>Tidal Disruption Events (TDEs)</a:t>
            </a:r>
          </a:p>
          <a:p>
            <a:pPr marL="342900" indent="-342900">
              <a:buFont typeface="Arial" panose="020B0604020202020204" pitchFamily="34" charset="0"/>
              <a:buChar char="•"/>
            </a:pPr>
            <a:r>
              <a:rPr lang="en-US" sz="2000" dirty="0"/>
              <a:t>Clusters of galaxies</a:t>
            </a:r>
          </a:p>
          <a:p>
            <a:pPr marL="342900" indent="-342900">
              <a:buFont typeface="Arial" panose="020B0604020202020204" pitchFamily="34" charset="0"/>
              <a:buChar char="•"/>
            </a:pPr>
            <a:r>
              <a:rPr lang="en-US" sz="2000" dirty="0"/>
              <a:t>Galaxy &amp; Galaxy Cluster mergers</a:t>
            </a:r>
          </a:p>
          <a:p>
            <a:pPr marL="342900" indent="-342900">
              <a:buFont typeface="Arial" panose="020B0604020202020204" pitchFamily="34" charset="0"/>
              <a:buChar char="•"/>
            </a:pPr>
            <a:r>
              <a:rPr lang="en-US" sz="2000" dirty="0"/>
              <a:t>Beyond the Standard Model (BSM)</a:t>
            </a:r>
          </a:p>
          <a:p>
            <a:pPr marL="342900" indent="-342900">
              <a:buFont typeface="Arial" panose="020B0604020202020204" pitchFamily="34" charset="0"/>
              <a:buChar char="•"/>
            </a:pPr>
            <a:r>
              <a:rPr lang="en-US" sz="2000" dirty="0"/>
              <a:t>…</a:t>
            </a:r>
          </a:p>
        </p:txBody>
      </p:sp>
      <p:sp>
        <p:nvSpPr>
          <p:cNvPr id="9" name="CasellaDiTesto 8">
            <a:extLst>
              <a:ext uri="{FF2B5EF4-FFF2-40B4-BE49-F238E27FC236}">
                <a16:creationId xmlns:a16="http://schemas.microsoft.com/office/drawing/2014/main" id="{A9379A5E-0524-FD87-C1C3-880389CE089E}"/>
              </a:ext>
            </a:extLst>
          </p:cNvPr>
          <p:cNvSpPr txBox="1"/>
          <p:nvPr/>
        </p:nvSpPr>
        <p:spPr>
          <a:xfrm>
            <a:off x="534953" y="843059"/>
            <a:ext cx="11156303" cy="1938992"/>
          </a:xfrm>
          <a:prstGeom prst="rect">
            <a:avLst/>
          </a:prstGeom>
          <a:noFill/>
        </p:spPr>
        <p:txBody>
          <a:bodyPr wrap="square">
            <a:spAutoFit/>
          </a:bodyPr>
          <a:lstStyle/>
          <a:p>
            <a:pPr>
              <a:spcAft>
                <a:spcPts val="600"/>
              </a:spcAft>
            </a:pPr>
            <a:r>
              <a:rPr lang="en-US" sz="2000" dirty="0"/>
              <a:t>To identify </a:t>
            </a:r>
            <a:r>
              <a:rPr lang="en-US" sz="2000" dirty="0">
                <a:latin typeface="Symbol" panose="05050102010706020507" pitchFamily="18" charset="2"/>
              </a:rPr>
              <a:t>n</a:t>
            </a:r>
            <a:r>
              <a:rPr lang="en-US" sz="2000" dirty="0"/>
              <a:t> sources, different strategies are adopted in </a:t>
            </a:r>
            <a:r>
              <a:rPr lang="en-US" sz="2000" dirty="0" err="1"/>
              <a:t>IceCube</a:t>
            </a:r>
            <a:r>
              <a:rPr lang="en-US" sz="2000" dirty="0"/>
              <a:t>, ANTARES, Baikal-GVD and KM3NeT:</a:t>
            </a:r>
          </a:p>
          <a:p>
            <a:pPr marL="742950" lvl="1" indent="-285750">
              <a:spcAft>
                <a:spcPts val="600"/>
              </a:spcAft>
              <a:buFont typeface="Arial" panose="020B0604020202020204" pitchFamily="34" charset="0"/>
              <a:buChar char="•"/>
            </a:pPr>
            <a:r>
              <a:rPr lang="en-US" sz="2000" dirty="0"/>
              <a:t>searches for </a:t>
            </a:r>
            <a:r>
              <a:rPr lang="en-US" sz="2000" dirty="0" err="1"/>
              <a:t>multiplets</a:t>
            </a:r>
            <a:r>
              <a:rPr lang="en-US" sz="2000" dirty="0"/>
              <a:t> of events from close directions in the sky</a:t>
            </a:r>
          </a:p>
          <a:p>
            <a:pPr marL="742950" lvl="1" indent="-285750">
              <a:spcAft>
                <a:spcPts val="600"/>
              </a:spcAft>
              <a:buFont typeface="Arial" panose="020B0604020202020204" pitchFamily="34" charset="0"/>
              <a:buChar char="•"/>
            </a:pPr>
            <a:r>
              <a:rPr lang="en-US" sz="2000" dirty="0"/>
              <a:t>searches for temporal and spatial correlations with transients</a:t>
            </a:r>
          </a:p>
          <a:p>
            <a:pPr marL="742950" lvl="1" indent="-285750">
              <a:spcAft>
                <a:spcPts val="600"/>
              </a:spcAft>
              <a:buFont typeface="Arial" panose="020B0604020202020204" pitchFamily="34" charset="0"/>
              <a:buChar char="•"/>
            </a:pPr>
            <a:r>
              <a:rPr lang="en-US" sz="2000" dirty="0"/>
              <a:t>cross-correlation of </a:t>
            </a:r>
            <a:r>
              <a:rPr lang="en-US" sz="2000" dirty="0">
                <a:latin typeface="Symbol" panose="05050102010706020507" pitchFamily="18" charset="2"/>
              </a:rPr>
              <a:t>n</a:t>
            </a:r>
            <a:r>
              <a:rPr lang="en-US" sz="2000" dirty="0"/>
              <a:t> angular distribution with catalogs</a:t>
            </a:r>
          </a:p>
          <a:p>
            <a:pPr marL="742950" lvl="1" indent="-285750">
              <a:spcAft>
                <a:spcPts val="600"/>
              </a:spcAft>
              <a:buFont typeface="Arial" panose="020B0604020202020204" pitchFamily="34" charset="0"/>
              <a:buChar char="•"/>
            </a:pPr>
            <a:r>
              <a:rPr lang="en-US" sz="2000" dirty="0"/>
              <a:t>the analysis of the neutrino angular power spectrum</a:t>
            </a:r>
          </a:p>
        </p:txBody>
      </p:sp>
      <p:sp>
        <p:nvSpPr>
          <p:cNvPr id="10" name="Rectangle 2">
            <a:extLst>
              <a:ext uri="{FF2B5EF4-FFF2-40B4-BE49-F238E27FC236}">
                <a16:creationId xmlns:a16="http://schemas.microsoft.com/office/drawing/2014/main" id="{2F34F0B2-DCDB-06DB-4144-73665AC8CFBB}"/>
              </a:ext>
            </a:extLst>
          </p:cNvPr>
          <p:cNvSpPr/>
          <p:nvPr/>
        </p:nvSpPr>
        <p:spPr>
          <a:xfrm>
            <a:off x="8679507" y="102716"/>
            <a:ext cx="3512493" cy="543867"/>
          </a:xfrm>
          <a:prstGeom prst="rect">
            <a:avLst/>
          </a:prstGeom>
        </p:spPr>
        <p:txBody>
          <a:bodyPr wrap="square">
            <a:spAutoFit/>
          </a:bodyPr>
          <a:lstStyle/>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For a recent review: see the </a:t>
            </a:r>
            <a:r>
              <a:rPr lang="en-US" sz="1467" b="1" dirty="0">
                <a:solidFill>
                  <a:srgbClr val="000000"/>
                </a:solidFill>
                <a:latin typeface="Arial"/>
                <a:ea typeface="ＭＳ Ｐゴシック" charset="0"/>
                <a:sym typeface="Wingdings" pitchFamily="-1" charset="2"/>
              </a:rPr>
              <a:t>377 refs </a:t>
            </a:r>
            <a:r>
              <a:rPr lang="en-US" sz="1467" dirty="0">
                <a:solidFill>
                  <a:srgbClr val="000000"/>
                </a:solidFill>
                <a:latin typeface="Arial"/>
                <a:ea typeface="ＭＳ Ｐゴシック" charset="0"/>
                <a:sym typeface="Wingdings" pitchFamily="-1" charset="2"/>
              </a:rPr>
              <a:t>in</a:t>
            </a:r>
          </a:p>
          <a:p>
            <a:pPr defTabSz="1219170" fontAlgn="base">
              <a:spcBef>
                <a:spcPct val="0"/>
              </a:spcBef>
              <a:spcAft>
                <a:spcPct val="0"/>
              </a:spcAft>
              <a:defRPr/>
            </a:pPr>
            <a:r>
              <a:rPr lang="en-US" sz="1467" dirty="0">
                <a:solidFill>
                  <a:srgbClr val="000000"/>
                </a:solidFill>
                <a:latin typeface="Arial"/>
                <a:ea typeface="ＭＳ Ｐゴシック" charset="0"/>
                <a:sym typeface="Wingdings" pitchFamily="-1" charset="2"/>
              </a:rPr>
              <a:t> </a:t>
            </a:r>
            <a:r>
              <a:rPr lang="en-US" sz="1467" dirty="0" err="1">
                <a:solidFill>
                  <a:srgbClr val="000000"/>
                </a:solidFill>
                <a:latin typeface="Arial"/>
                <a:ea typeface="ＭＳ Ｐゴシック" charset="0"/>
                <a:sym typeface="Wingdings" pitchFamily="-1" charset="2"/>
              </a:rPr>
              <a:t>Fiorillo</a:t>
            </a:r>
            <a:r>
              <a:rPr lang="en-US" sz="1467" dirty="0">
                <a:solidFill>
                  <a:srgbClr val="000000"/>
                </a:solidFill>
                <a:latin typeface="Arial"/>
                <a:ea typeface="ＭＳ Ｐゴシック" charset="0"/>
                <a:sym typeface="Wingdings" pitchFamily="-1" charset="2"/>
              </a:rPr>
              <a:t>, Universe 2024, 10, 149</a:t>
            </a:r>
            <a:endParaRPr lang="it-IT" sz="1400" dirty="0">
              <a:effectLst/>
              <a:latin typeface="Helvetica Neue" panose="02000503000000020004"/>
            </a:endParaRPr>
          </a:p>
        </p:txBody>
      </p:sp>
      <p:pic>
        <p:nvPicPr>
          <p:cNvPr id="4" name="Immagine 3">
            <a:extLst>
              <a:ext uri="{FF2B5EF4-FFF2-40B4-BE49-F238E27FC236}">
                <a16:creationId xmlns:a16="http://schemas.microsoft.com/office/drawing/2014/main" id="{1C081EC0-2447-E02D-B0D9-C64D74C5E353}"/>
              </a:ext>
            </a:extLst>
          </p:cNvPr>
          <p:cNvPicPr>
            <a:picLocks noChangeAspect="1"/>
          </p:cNvPicPr>
          <p:nvPr/>
        </p:nvPicPr>
        <p:blipFill>
          <a:blip r:embed="rId2"/>
          <a:stretch>
            <a:fillRect/>
          </a:stretch>
        </p:blipFill>
        <p:spPr>
          <a:xfrm>
            <a:off x="7704545" y="2201784"/>
            <a:ext cx="3526619" cy="4038196"/>
          </a:xfrm>
          <a:prstGeom prst="rect">
            <a:avLst/>
          </a:prstGeom>
        </p:spPr>
      </p:pic>
      <p:sp>
        <p:nvSpPr>
          <p:cNvPr id="8" name="Rectangle 2">
            <a:extLst>
              <a:ext uri="{FF2B5EF4-FFF2-40B4-BE49-F238E27FC236}">
                <a16:creationId xmlns:a16="http://schemas.microsoft.com/office/drawing/2014/main" id="{8372A7A6-7EF4-1F50-955C-E905D324358C}"/>
              </a:ext>
            </a:extLst>
          </p:cNvPr>
          <p:cNvSpPr/>
          <p:nvPr/>
        </p:nvSpPr>
        <p:spPr>
          <a:xfrm>
            <a:off x="8153400" y="1894007"/>
            <a:ext cx="4038600" cy="307777"/>
          </a:xfrm>
          <a:prstGeom prst="rect">
            <a:avLst/>
          </a:prstGeom>
        </p:spPr>
        <p:txBody>
          <a:bodyPr wrap="square">
            <a:spAutoFit/>
          </a:bodyPr>
          <a:lstStyle/>
          <a:p>
            <a:pPr defTabSz="1219170" fontAlgn="base">
              <a:spcBef>
                <a:spcPct val="0"/>
              </a:spcBef>
              <a:spcAft>
                <a:spcPct val="0"/>
              </a:spcAft>
              <a:defRPr/>
            </a:pPr>
            <a:r>
              <a:rPr lang="en-US" sz="1400" dirty="0">
                <a:solidFill>
                  <a:srgbClr val="000000"/>
                </a:solidFill>
                <a:ea typeface="ＭＳ Ｐゴシック" charset="0"/>
                <a:sym typeface="Wingdings" pitchFamily="-1" charset="2"/>
              </a:rPr>
              <a:t> Becker </a:t>
            </a:r>
            <a:r>
              <a:rPr lang="en-US" sz="1400" dirty="0" err="1">
                <a:solidFill>
                  <a:srgbClr val="000000"/>
                </a:solidFill>
                <a:ea typeface="ＭＳ Ｐゴシック" charset="0"/>
                <a:sym typeface="Wingdings" pitchFamily="-1" charset="2"/>
              </a:rPr>
              <a:t>Tjus</a:t>
            </a:r>
            <a:r>
              <a:rPr lang="en-US" sz="1400" dirty="0">
                <a:solidFill>
                  <a:srgbClr val="000000"/>
                </a:solidFill>
                <a:ea typeface="ＭＳ Ｐゴシック" charset="0"/>
                <a:sym typeface="Wingdings" pitchFamily="-1" charset="2"/>
              </a:rPr>
              <a:t>, </a:t>
            </a:r>
            <a:r>
              <a:rPr lang="en-US" sz="1400" dirty="0" err="1">
                <a:solidFill>
                  <a:srgbClr val="000000"/>
                </a:solidFill>
                <a:ea typeface="ＭＳ Ｐゴシック" charset="0"/>
                <a:sym typeface="Wingdings" pitchFamily="-1" charset="2"/>
              </a:rPr>
              <a:t>Merten</a:t>
            </a:r>
            <a:r>
              <a:rPr lang="en-US" sz="1400" dirty="0">
                <a:solidFill>
                  <a:srgbClr val="000000"/>
                </a:solidFill>
                <a:ea typeface="ＭＳ Ｐゴシック" charset="0"/>
                <a:sym typeface="Wingdings" pitchFamily="-1" charset="2"/>
              </a:rPr>
              <a:t>, Phys. Rep. 872 (2020) 1 </a:t>
            </a:r>
            <a:endParaRPr kumimoji="0" lang="it-IT" sz="1200" b="0" u="none" strike="noStrike" kern="1200" cap="none" spc="0" normalizeH="0" baseline="0" noProof="0" dirty="0">
              <a:ln>
                <a:noFill/>
              </a:ln>
              <a:solidFill>
                <a:srgbClr val="0A0181"/>
              </a:solidFill>
              <a:effectLst/>
              <a:uLnTx/>
              <a:uFillTx/>
              <a:ea typeface="+mn-ea"/>
              <a:cs typeface="+mn-cs"/>
            </a:endParaRPr>
          </a:p>
        </p:txBody>
      </p:sp>
      <p:sp>
        <p:nvSpPr>
          <p:cNvPr id="3" name="Segnaposto piè di pagina 2">
            <a:extLst>
              <a:ext uri="{FF2B5EF4-FFF2-40B4-BE49-F238E27FC236}">
                <a16:creationId xmlns:a16="http://schemas.microsoft.com/office/drawing/2014/main" id="{0520B91F-5399-60B0-147B-C51E67888E20}"/>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65598867-52DE-E3B8-8754-AE5FB52AAB07}"/>
              </a:ext>
            </a:extLst>
          </p:cNvPr>
          <p:cNvSpPr>
            <a:spLocks noGrp="1"/>
          </p:cNvSpPr>
          <p:nvPr>
            <p:ph type="sldNum" sz="quarter" idx="12"/>
          </p:nvPr>
        </p:nvSpPr>
        <p:spPr/>
        <p:txBody>
          <a:bodyPr/>
          <a:lstStyle/>
          <a:p>
            <a:fld id="{EF856C54-971D-4A64-8725-72F12A462872}" type="slidenum">
              <a:rPr lang="it-IT" smtClean="0"/>
              <a:t>40</a:t>
            </a:fld>
            <a:endParaRPr lang="it-IT"/>
          </a:p>
        </p:txBody>
      </p:sp>
    </p:spTree>
    <p:extLst>
      <p:ext uri="{BB962C8B-B14F-4D97-AF65-F5344CB8AC3E}">
        <p14:creationId xmlns:p14="http://schemas.microsoft.com/office/powerpoint/2010/main" val="3775747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86677" y="11354"/>
            <a:ext cx="11305323" cy="743176"/>
          </a:xfrm>
        </p:spPr>
        <p:txBody>
          <a:bodyPr>
            <a:noAutofit/>
          </a:bodyPr>
          <a:lstStyle/>
          <a:p>
            <a:r>
              <a:rPr lang="it-IT" sz="3600" dirty="0" err="1">
                <a:solidFill>
                  <a:srgbClr val="C00000"/>
                </a:solidFill>
              </a:rPr>
              <a:t>Where</a:t>
            </a:r>
            <a:r>
              <a:rPr lang="it-IT" sz="3600" dirty="0">
                <a:solidFill>
                  <a:srgbClr val="C00000"/>
                </a:solidFill>
              </a:rPr>
              <a:t> 99% </a:t>
            </a:r>
            <a:r>
              <a:rPr lang="en-US" dirty="0"/>
              <a:t>of the energy is?</a:t>
            </a:r>
            <a:endParaRPr lang="en-US" sz="3600" dirty="0">
              <a:solidFill>
                <a:srgbClr val="C00000"/>
              </a:solidFill>
            </a:endParaRPr>
          </a:p>
        </p:txBody>
      </p:sp>
      <p:pic>
        <p:nvPicPr>
          <p:cNvPr id="9"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79289" y="1036419"/>
            <a:ext cx="5544457" cy="538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igura a mano libera 11"/>
          <p:cNvSpPr/>
          <p:nvPr/>
        </p:nvSpPr>
        <p:spPr>
          <a:xfrm>
            <a:off x="3672934" y="1686441"/>
            <a:ext cx="341906" cy="1422519"/>
          </a:xfrm>
          <a:custGeom>
            <a:avLst/>
            <a:gdLst>
              <a:gd name="connsiteX0" fmla="*/ 0 w 341906"/>
              <a:gd name="connsiteY0" fmla="*/ 683048 h 1422519"/>
              <a:gd name="connsiteX1" fmla="*/ 159026 w 341906"/>
              <a:gd name="connsiteY1" fmla="*/ 301385 h 1422519"/>
              <a:gd name="connsiteX2" fmla="*/ 270344 w 341906"/>
              <a:gd name="connsiteY2" fmla="*/ 62846 h 1422519"/>
              <a:gd name="connsiteX3" fmla="*/ 326003 w 341906"/>
              <a:gd name="connsiteY3" fmla="*/ 7187 h 1422519"/>
              <a:gd name="connsiteX4" fmla="*/ 333955 w 341906"/>
              <a:gd name="connsiteY4" fmla="*/ 190067 h 1422519"/>
              <a:gd name="connsiteX5" fmla="*/ 341906 w 341906"/>
              <a:gd name="connsiteY5" fmla="*/ 738707 h 1422519"/>
              <a:gd name="connsiteX6" fmla="*/ 333955 w 341906"/>
              <a:gd name="connsiteY6" fmla="*/ 1422519 h 142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906" h="1422519">
                <a:moveTo>
                  <a:pt x="0" y="683048"/>
                </a:moveTo>
                <a:cubicBezTo>
                  <a:pt x="56984" y="543900"/>
                  <a:pt x="113969" y="404752"/>
                  <a:pt x="159026" y="301385"/>
                </a:cubicBezTo>
                <a:cubicBezTo>
                  <a:pt x="204083" y="198018"/>
                  <a:pt x="242515" y="111879"/>
                  <a:pt x="270344" y="62846"/>
                </a:cubicBezTo>
                <a:cubicBezTo>
                  <a:pt x="298173" y="13813"/>
                  <a:pt x="315401" y="-14017"/>
                  <a:pt x="326003" y="7187"/>
                </a:cubicBezTo>
                <a:cubicBezTo>
                  <a:pt x="336605" y="28390"/>
                  <a:pt x="331305" y="68147"/>
                  <a:pt x="333955" y="190067"/>
                </a:cubicBezTo>
                <a:cubicBezTo>
                  <a:pt x="336606" y="311987"/>
                  <a:pt x="341906" y="533298"/>
                  <a:pt x="341906" y="738707"/>
                </a:cubicBezTo>
                <a:cubicBezTo>
                  <a:pt x="341906" y="944116"/>
                  <a:pt x="337930" y="1183317"/>
                  <a:pt x="333955" y="1422519"/>
                </a:cubicBezTo>
              </a:path>
            </a:pathLst>
          </a:custGeom>
          <a:noFill/>
          <a:ln w="57150">
            <a:solidFill>
              <a:srgbClr val="0000FF"/>
            </a:solidFill>
          </a:ln>
        </p:spPr>
        <p:txBody>
          <a:bodyPr rtlCol="0" anchor="ctr"/>
          <a:lstStyle/>
          <a:p>
            <a:pPr algn="ctr"/>
            <a:endParaRPr lang="en-US">
              <a:solidFill>
                <a:srgbClr val="0000FF"/>
              </a:solidFill>
            </a:endParaRPr>
          </a:p>
        </p:txBody>
      </p:sp>
      <p:sp>
        <p:nvSpPr>
          <p:cNvPr id="13" name="Figura a mano libera 12"/>
          <p:cNvSpPr/>
          <p:nvPr/>
        </p:nvSpPr>
        <p:spPr>
          <a:xfrm>
            <a:off x="3959181" y="2404113"/>
            <a:ext cx="344201" cy="537870"/>
          </a:xfrm>
          <a:custGeom>
            <a:avLst/>
            <a:gdLst>
              <a:gd name="connsiteX0" fmla="*/ 0 w 344201"/>
              <a:gd name="connsiteY0" fmla="*/ 537870 h 537870"/>
              <a:gd name="connsiteX1" fmla="*/ 151075 w 344201"/>
              <a:gd name="connsiteY1" fmla="*/ 219817 h 537870"/>
              <a:gd name="connsiteX2" fmla="*/ 238539 w 344201"/>
              <a:gd name="connsiteY2" fmla="*/ 44889 h 537870"/>
              <a:gd name="connsiteX3" fmla="*/ 318052 w 344201"/>
              <a:gd name="connsiteY3" fmla="*/ 13084 h 537870"/>
              <a:gd name="connsiteX4" fmla="*/ 341906 w 344201"/>
              <a:gd name="connsiteY4" fmla="*/ 227769 h 537870"/>
              <a:gd name="connsiteX5" fmla="*/ 341906 w 344201"/>
              <a:gd name="connsiteY5" fmla="*/ 466308 h 5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201" h="537870">
                <a:moveTo>
                  <a:pt x="0" y="537870"/>
                </a:moveTo>
                <a:cubicBezTo>
                  <a:pt x="55659" y="419925"/>
                  <a:pt x="111319" y="301980"/>
                  <a:pt x="151075" y="219817"/>
                </a:cubicBezTo>
                <a:cubicBezTo>
                  <a:pt x="190831" y="137654"/>
                  <a:pt x="210710" y="79344"/>
                  <a:pt x="238539" y="44889"/>
                </a:cubicBezTo>
                <a:cubicBezTo>
                  <a:pt x="266368" y="10434"/>
                  <a:pt x="300824" y="-17396"/>
                  <a:pt x="318052" y="13084"/>
                </a:cubicBezTo>
                <a:cubicBezTo>
                  <a:pt x="335280" y="43564"/>
                  <a:pt x="337930" y="152232"/>
                  <a:pt x="341906" y="227769"/>
                </a:cubicBezTo>
                <a:cubicBezTo>
                  <a:pt x="345882" y="303306"/>
                  <a:pt x="343894" y="384807"/>
                  <a:pt x="341906" y="466308"/>
                </a:cubicBezTo>
              </a:path>
            </a:pathLst>
          </a:custGeom>
          <a:noFill/>
          <a:ln w="57150">
            <a:solidFill>
              <a:srgbClr val="0000FF"/>
            </a:solidFill>
          </a:ln>
        </p:spPr>
        <p:txBody>
          <a:bodyPr rtlCol="0" anchor="ctr"/>
          <a:lstStyle/>
          <a:p>
            <a:pPr algn="ctr"/>
            <a:endParaRPr lang="en-US"/>
          </a:p>
        </p:txBody>
      </p:sp>
      <p:sp>
        <p:nvSpPr>
          <p:cNvPr id="14" name="Figura a mano libera 13"/>
          <p:cNvSpPr/>
          <p:nvPr/>
        </p:nvSpPr>
        <p:spPr>
          <a:xfrm>
            <a:off x="3879668" y="1773107"/>
            <a:ext cx="580445" cy="1240437"/>
          </a:xfrm>
          <a:custGeom>
            <a:avLst/>
            <a:gdLst>
              <a:gd name="connsiteX0" fmla="*/ 0 w 580445"/>
              <a:gd name="connsiteY0" fmla="*/ 1240437 h 1240437"/>
              <a:gd name="connsiteX1" fmla="*/ 135172 w 580445"/>
              <a:gd name="connsiteY1" fmla="*/ 803116 h 1240437"/>
              <a:gd name="connsiteX2" fmla="*/ 270344 w 580445"/>
              <a:gd name="connsiteY2" fmla="*/ 357843 h 1240437"/>
              <a:gd name="connsiteX3" fmla="*/ 381662 w 580445"/>
              <a:gd name="connsiteY3" fmla="*/ 95450 h 1240437"/>
              <a:gd name="connsiteX4" fmla="*/ 413468 w 580445"/>
              <a:gd name="connsiteY4" fmla="*/ 34 h 1240437"/>
              <a:gd name="connsiteX5" fmla="*/ 492981 w 580445"/>
              <a:gd name="connsiteY5" fmla="*/ 103401 h 1240437"/>
              <a:gd name="connsiteX6" fmla="*/ 548640 w 580445"/>
              <a:gd name="connsiteY6" fmla="*/ 453258 h 1240437"/>
              <a:gd name="connsiteX7" fmla="*/ 580445 w 580445"/>
              <a:gd name="connsiteY7" fmla="*/ 787213 h 12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445" h="1240437">
                <a:moveTo>
                  <a:pt x="0" y="1240437"/>
                </a:moveTo>
                <a:cubicBezTo>
                  <a:pt x="45057" y="1094663"/>
                  <a:pt x="90115" y="950215"/>
                  <a:pt x="135172" y="803116"/>
                </a:cubicBezTo>
                <a:cubicBezTo>
                  <a:pt x="180229" y="656017"/>
                  <a:pt x="229262" y="475787"/>
                  <a:pt x="270344" y="357843"/>
                </a:cubicBezTo>
                <a:cubicBezTo>
                  <a:pt x="311426" y="239899"/>
                  <a:pt x="357808" y="155085"/>
                  <a:pt x="381662" y="95450"/>
                </a:cubicBezTo>
                <a:cubicBezTo>
                  <a:pt x="405516" y="35815"/>
                  <a:pt x="394915" y="-1291"/>
                  <a:pt x="413468" y="34"/>
                </a:cubicBezTo>
                <a:cubicBezTo>
                  <a:pt x="432021" y="1359"/>
                  <a:pt x="470452" y="27864"/>
                  <a:pt x="492981" y="103401"/>
                </a:cubicBezTo>
                <a:cubicBezTo>
                  <a:pt x="515510" y="178938"/>
                  <a:pt x="534063" y="339289"/>
                  <a:pt x="548640" y="453258"/>
                </a:cubicBezTo>
                <a:cubicBezTo>
                  <a:pt x="563217" y="567227"/>
                  <a:pt x="571831" y="677220"/>
                  <a:pt x="580445" y="787213"/>
                </a:cubicBezTo>
              </a:path>
            </a:pathLst>
          </a:custGeom>
          <a:noFill/>
          <a:ln w="38100">
            <a:solidFill>
              <a:srgbClr val="FF0000"/>
            </a:solidFill>
            <a:prstDash val="sysDash"/>
          </a:ln>
        </p:spPr>
        <p:txBody>
          <a:bodyPr rtlCol="0" anchor="ctr"/>
          <a:lstStyle/>
          <a:p>
            <a:pPr algn="ctr"/>
            <a:endParaRPr lang="en-US"/>
          </a:p>
        </p:txBody>
      </p:sp>
      <p:sp>
        <p:nvSpPr>
          <p:cNvPr id="15" name="Figura a mano libera 14"/>
          <p:cNvSpPr/>
          <p:nvPr/>
        </p:nvSpPr>
        <p:spPr>
          <a:xfrm>
            <a:off x="4062548" y="3275696"/>
            <a:ext cx="333955" cy="469368"/>
          </a:xfrm>
          <a:custGeom>
            <a:avLst/>
            <a:gdLst>
              <a:gd name="connsiteX0" fmla="*/ 0 w 333955"/>
              <a:gd name="connsiteY0" fmla="*/ 87706 h 469368"/>
              <a:gd name="connsiteX1" fmla="*/ 79513 w 333955"/>
              <a:gd name="connsiteY1" fmla="*/ 241 h 469368"/>
              <a:gd name="connsiteX2" fmla="*/ 206734 w 333955"/>
              <a:gd name="connsiteY2" fmla="*/ 111560 h 469368"/>
              <a:gd name="connsiteX3" fmla="*/ 333955 w 333955"/>
              <a:gd name="connsiteY3" fmla="*/ 469368 h 469368"/>
            </a:gdLst>
            <a:ahLst/>
            <a:cxnLst>
              <a:cxn ang="0">
                <a:pos x="connsiteX0" y="connsiteY0"/>
              </a:cxn>
              <a:cxn ang="0">
                <a:pos x="connsiteX1" y="connsiteY1"/>
              </a:cxn>
              <a:cxn ang="0">
                <a:pos x="connsiteX2" y="connsiteY2"/>
              </a:cxn>
              <a:cxn ang="0">
                <a:pos x="connsiteX3" y="connsiteY3"/>
              </a:cxn>
            </a:cxnLst>
            <a:rect l="l" t="t" r="r" b="b"/>
            <a:pathLst>
              <a:path w="333955" h="469368">
                <a:moveTo>
                  <a:pt x="0" y="87706"/>
                </a:moveTo>
                <a:cubicBezTo>
                  <a:pt x="22528" y="41985"/>
                  <a:pt x="45057" y="-3735"/>
                  <a:pt x="79513" y="241"/>
                </a:cubicBezTo>
                <a:cubicBezTo>
                  <a:pt x="113969" y="4217"/>
                  <a:pt x="164327" y="33372"/>
                  <a:pt x="206734" y="111560"/>
                </a:cubicBezTo>
                <a:cubicBezTo>
                  <a:pt x="249141" y="189748"/>
                  <a:pt x="291548" y="329558"/>
                  <a:pt x="333955" y="469368"/>
                </a:cubicBezTo>
              </a:path>
            </a:pathLst>
          </a:custGeom>
          <a:noFill/>
          <a:ln w="38100">
            <a:solidFill>
              <a:srgbClr val="FF0000"/>
            </a:solidFill>
          </a:ln>
        </p:spPr>
        <p:txBody>
          <a:bodyPr rtlCol="0" anchor="ctr"/>
          <a:lstStyle/>
          <a:p>
            <a:pPr algn="ctr"/>
            <a:endParaRPr lang="en-US"/>
          </a:p>
        </p:txBody>
      </p:sp>
      <p:pic>
        <p:nvPicPr>
          <p:cNvPr id="3" name="Picture 3" descr="FG21_006">
            <a:extLst>
              <a:ext uri="{FF2B5EF4-FFF2-40B4-BE49-F238E27FC236}">
                <a16:creationId xmlns:a16="http://schemas.microsoft.com/office/drawing/2014/main" id="{61836900-EC54-B2DA-33AC-45DDC0A84A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43872" y="3258032"/>
            <a:ext cx="5085471" cy="2846337"/>
          </a:xfrm>
          <a:prstGeom prst="rect">
            <a:avLst/>
          </a:prstGeom>
          <a:noFill/>
          <a:ln w="9525">
            <a:noFill/>
            <a:miter lim="800000"/>
            <a:headEnd/>
            <a:tailEnd/>
          </a:ln>
          <a:effectLst/>
        </p:spPr>
      </p:pic>
      <p:sp>
        <p:nvSpPr>
          <p:cNvPr id="4" name="CasellaDiTesto 3">
            <a:extLst>
              <a:ext uri="{FF2B5EF4-FFF2-40B4-BE49-F238E27FC236}">
                <a16:creationId xmlns:a16="http://schemas.microsoft.com/office/drawing/2014/main" id="{C6727D88-B5E1-1FC6-E007-5CCD20752945}"/>
              </a:ext>
            </a:extLst>
          </p:cNvPr>
          <p:cNvSpPr txBox="1"/>
          <p:nvPr/>
        </p:nvSpPr>
        <p:spPr>
          <a:xfrm>
            <a:off x="9375177" y="5863733"/>
            <a:ext cx="2354166" cy="369332"/>
          </a:xfrm>
          <a:prstGeom prst="rect">
            <a:avLst/>
          </a:prstGeom>
          <a:noFill/>
        </p:spPr>
        <p:txBody>
          <a:bodyPr wrap="square">
            <a:spAutoFit/>
          </a:bodyPr>
          <a:lstStyle/>
          <a:p>
            <a:pPr>
              <a:spcBef>
                <a:spcPts val="0"/>
              </a:spcBef>
              <a:spcAft>
                <a:spcPts val="600"/>
              </a:spcAft>
            </a:pPr>
            <a:r>
              <a:rPr lang="en-US" sz="1800" dirty="0">
                <a:solidFill>
                  <a:srgbClr val="FF0000"/>
                </a:solidFill>
              </a:rPr>
              <a:t>SN1987A in the LMC</a:t>
            </a:r>
          </a:p>
        </p:txBody>
      </p:sp>
      <p:sp>
        <p:nvSpPr>
          <p:cNvPr id="7" name="Figura a mano libera 15">
            <a:extLst>
              <a:ext uri="{FF2B5EF4-FFF2-40B4-BE49-F238E27FC236}">
                <a16:creationId xmlns:a16="http://schemas.microsoft.com/office/drawing/2014/main" id="{0FFC3A9D-F8D9-49EC-0FB7-06F5A93B9ABA}"/>
              </a:ext>
            </a:extLst>
          </p:cNvPr>
          <p:cNvSpPr/>
          <p:nvPr/>
        </p:nvSpPr>
        <p:spPr>
          <a:xfrm>
            <a:off x="1716338" y="1498484"/>
            <a:ext cx="713433" cy="1465780"/>
          </a:xfrm>
          <a:custGeom>
            <a:avLst/>
            <a:gdLst>
              <a:gd name="connsiteX0" fmla="*/ 0 w 713433"/>
              <a:gd name="connsiteY0" fmla="*/ 1184426 h 1465780"/>
              <a:gd name="connsiteX1" fmla="*/ 170822 w 713433"/>
              <a:gd name="connsiteY1" fmla="*/ 762395 h 1465780"/>
              <a:gd name="connsiteX2" fmla="*/ 381837 w 713433"/>
              <a:gd name="connsiteY2" fmla="*/ 239881 h 1465780"/>
              <a:gd name="connsiteX3" fmla="*/ 472273 w 713433"/>
              <a:gd name="connsiteY3" fmla="*/ 99204 h 1465780"/>
              <a:gd name="connsiteX4" fmla="*/ 542611 w 713433"/>
              <a:gd name="connsiteY4" fmla="*/ 8769 h 1465780"/>
              <a:gd name="connsiteX5" fmla="*/ 612949 w 713433"/>
              <a:gd name="connsiteY5" fmla="*/ 320268 h 1465780"/>
              <a:gd name="connsiteX6" fmla="*/ 683288 w 713433"/>
              <a:gd name="connsiteY6" fmla="*/ 882975 h 1465780"/>
              <a:gd name="connsiteX7" fmla="*/ 713433 w 713433"/>
              <a:gd name="connsiteY7" fmla="*/ 1465780 h 146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433" h="1465780">
                <a:moveTo>
                  <a:pt x="0" y="1184426"/>
                </a:moveTo>
                <a:lnTo>
                  <a:pt x="170822" y="762395"/>
                </a:lnTo>
                <a:cubicBezTo>
                  <a:pt x="234462" y="604971"/>
                  <a:pt x="331595" y="350413"/>
                  <a:pt x="381837" y="239881"/>
                </a:cubicBezTo>
                <a:cubicBezTo>
                  <a:pt x="432079" y="129349"/>
                  <a:pt x="445477" y="137723"/>
                  <a:pt x="472273" y="99204"/>
                </a:cubicBezTo>
                <a:cubicBezTo>
                  <a:pt x="499069" y="60685"/>
                  <a:pt x="519165" y="-28075"/>
                  <a:pt x="542611" y="8769"/>
                </a:cubicBezTo>
                <a:cubicBezTo>
                  <a:pt x="566057" y="45613"/>
                  <a:pt x="589503" y="174567"/>
                  <a:pt x="612949" y="320268"/>
                </a:cubicBezTo>
                <a:cubicBezTo>
                  <a:pt x="636395" y="465969"/>
                  <a:pt x="666541" y="692056"/>
                  <a:pt x="683288" y="882975"/>
                </a:cubicBezTo>
                <a:cubicBezTo>
                  <a:pt x="700035" y="1073894"/>
                  <a:pt x="706734" y="1269837"/>
                  <a:pt x="713433" y="1465780"/>
                </a:cubicBezTo>
              </a:path>
            </a:pathLst>
          </a:custGeom>
          <a:noFill/>
          <a:ln w="38100">
            <a:solidFill>
              <a:schemeClr val="tx1"/>
            </a:solidFill>
            <a:prstDash val="sysDash"/>
          </a:ln>
        </p:spPr>
        <p:txBody>
          <a:bodyPr rtlCol="0" anchor="ctr"/>
          <a:lstStyle/>
          <a:p>
            <a:pPr algn="ctr"/>
            <a:endParaRPr lang="en-US" dirty="0"/>
          </a:p>
        </p:txBody>
      </p:sp>
      <p:pic>
        <p:nvPicPr>
          <p:cNvPr id="5" name="Picture 2" descr="Risultati immagini per neutrino">
            <a:extLst>
              <a:ext uri="{FF2B5EF4-FFF2-40B4-BE49-F238E27FC236}">
                <a16:creationId xmlns:a16="http://schemas.microsoft.com/office/drawing/2014/main" id="{B2A5E884-89D0-CE73-E8D4-478AA06CCD2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13129" y="56950"/>
            <a:ext cx="647874" cy="527408"/>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12D07AC3-1CF5-B746-B738-0A2145B3B65A}"/>
              </a:ext>
            </a:extLst>
          </p:cNvPr>
          <p:cNvSpPr txBox="1"/>
          <p:nvPr/>
        </p:nvSpPr>
        <p:spPr>
          <a:xfrm>
            <a:off x="6425763" y="901611"/>
            <a:ext cx="5435240" cy="1323439"/>
          </a:xfrm>
          <a:prstGeom prst="rect">
            <a:avLst/>
          </a:prstGeom>
          <a:noFill/>
        </p:spPr>
        <p:txBody>
          <a:bodyPr wrap="square">
            <a:spAutoFit/>
          </a:bodyPr>
          <a:lstStyle/>
          <a:p>
            <a:r>
              <a:rPr lang="en-US" sz="2000" dirty="0"/>
              <a:t>Theory of core collapse: ∼99% of the </a:t>
            </a:r>
            <a:r>
              <a:rPr lang="en-US" sz="2000" b="1" dirty="0"/>
              <a:t>gravitational binding energy </a:t>
            </a:r>
            <a:r>
              <a:rPr lang="en-US" sz="2000" dirty="0"/>
              <a:t>of the resulting remnant is converted to </a:t>
            </a:r>
            <a:r>
              <a:rPr lang="en-US" sz="2000" dirty="0">
                <a:latin typeface="Symbol" panose="05050102010706020507" pitchFamily="18" charset="2"/>
              </a:rPr>
              <a:t>n</a:t>
            </a:r>
            <a:r>
              <a:rPr lang="en-US" sz="2000" dirty="0"/>
              <a:t>’s.</a:t>
            </a:r>
          </a:p>
          <a:p>
            <a:endParaRPr lang="en-US" sz="2000" dirty="0"/>
          </a:p>
        </p:txBody>
      </p:sp>
      <p:sp>
        <p:nvSpPr>
          <p:cNvPr id="22" name="CasellaDiTesto 21">
            <a:extLst>
              <a:ext uri="{FF2B5EF4-FFF2-40B4-BE49-F238E27FC236}">
                <a16:creationId xmlns:a16="http://schemas.microsoft.com/office/drawing/2014/main" id="{CC685516-3338-8871-75FD-AABE3520F439}"/>
              </a:ext>
            </a:extLst>
          </p:cNvPr>
          <p:cNvSpPr txBox="1"/>
          <p:nvPr/>
        </p:nvSpPr>
        <p:spPr>
          <a:xfrm>
            <a:off x="6403258" y="2142193"/>
            <a:ext cx="5788741" cy="584775"/>
          </a:xfrm>
          <a:prstGeom prst="rect">
            <a:avLst/>
          </a:prstGeom>
          <a:noFill/>
        </p:spPr>
        <p:txBody>
          <a:bodyPr wrap="square">
            <a:spAutoFit/>
          </a:bodyPr>
          <a:lstStyle/>
          <a:p>
            <a:r>
              <a:rPr lang="en-US" sz="1600" dirty="0"/>
              <a:t>Stirling A. Colgate, Richard H. White, "The Hydrodynamic Behavior of Supernovae Explosions" </a:t>
            </a:r>
            <a:r>
              <a:rPr lang="en-US" sz="1600" dirty="0" err="1"/>
              <a:t>ApJ</a:t>
            </a:r>
            <a:r>
              <a:rPr lang="en-US" sz="1600" dirty="0"/>
              <a:t>, 143 (1966) 626</a:t>
            </a:r>
          </a:p>
        </p:txBody>
      </p:sp>
      <p:sp>
        <p:nvSpPr>
          <p:cNvPr id="6" name="Segnaposto piè di pagina 5">
            <a:extLst>
              <a:ext uri="{FF2B5EF4-FFF2-40B4-BE49-F238E27FC236}">
                <a16:creationId xmlns:a16="http://schemas.microsoft.com/office/drawing/2014/main" id="{8785189A-E76C-B6E4-2AF7-FD4C6E3EBFE2}"/>
              </a:ext>
            </a:extLst>
          </p:cNvPr>
          <p:cNvSpPr>
            <a:spLocks noGrp="1"/>
          </p:cNvSpPr>
          <p:nvPr>
            <p:ph type="ftr" sz="quarter" idx="11"/>
          </p:nvPr>
        </p:nvSpPr>
        <p:spPr/>
        <p:txBody>
          <a:bodyPr/>
          <a:lstStyle/>
          <a:p>
            <a:r>
              <a:rPr lang="en-US"/>
              <a:t>M. Spurio: Multimessenger astrophysics - TeVPA 25</a:t>
            </a:r>
            <a:endParaRPr lang="it-IT"/>
          </a:p>
        </p:txBody>
      </p:sp>
      <p:sp>
        <p:nvSpPr>
          <p:cNvPr id="8" name="Segnaposto numero diapositiva 7">
            <a:extLst>
              <a:ext uri="{FF2B5EF4-FFF2-40B4-BE49-F238E27FC236}">
                <a16:creationId xmlns:a16="http://schemas.microsoft.com/office/drawing/2014/main" id="{42F61E12-18C4-8BE6-E591-9F2387233730}"/>
              </a:ext>
            </a:extLst>
          </p:cNvPr>
          <p:cNvSpPr>
            <a:spLocks noGrp="1"/>
          </p:cNvSpPr>
          <p:nvPr>
            <p:ph type="sldNum" sz="quarter" idx="12"/>
          </p:nvPr>
        </p:nvSpPr>
        <p:spPr/>
        <p:txBody>
          <a:bodyPr/>
          <a:lstStyle/>
          <a:p>
            <a:fld id="{EF856C54-971D-4A64-8725-72F12A462872}" type="slidenum">
              <a:rPr lang="it-IT" smtClean="0"/>
              <a:t>41</a:t>
            </a:fld>
            <a:endParaRPr lang="it-IT"/>
          </a:p>
        </p:txBody>
      </p:sp>
    </p:spTree>
    <p:extLst>
      <p:ext uri="{BB962C8B-B14F-4D97-AF65-F5344CB8AC3E}">
        <p14:creationId xmlns:p14="http://schemas.microsoft.com/office/powerpoint/2010/main" val="665422481"/>
      </p:ext>
    </p:extLst>
  </p:cSld>
  <p:clrMapOvr>
    <a:masterClrMapping/>
  </p:clrMapOvr>
  <p:transition>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382021-6620-6CA0-AB22-60DD6141C116}"/>
              </a:ext>
            </a:extLst>
          </p:cNvPr>
          <p:cNvSpPr>
            <a:spLocks noGrp="1"/>
          </p:cNvSpPr>
          <p:nvPr>
            <p:ph type="title"/>
          </p:nvPr>
        </p:nvSpPr>
        <p:spPr/>
        <p:txBody>
          <a:bodyPr>
            <a:normAutofit/>
          </a:bodyPr>
          <a:lstStyle/>
          <a:p>
            <a:r>
              <a:rPr lang="en-US" sz="3600" dirty="0"/>
              <a:t>GW interferometers</a:t>
            </a:r>
          </a:p>
        </p:txBody>
      </p:sp>
      <p:pic>
        <p:nvPicPr>
          <p:cNvPr id="5122" name="Picture 2" descr="Gw_detector_map_v5">
            <a:extLst>
              <a:ext uri="{FF2B5EF4-FFF2-40B4-BE49-F238E27FC236}">
                <a16:creationId xmlns:a16="http://schemas.microsoft.com/office/drawing/2014/main" id="{8491A379-2632-B519-8438-8EB6695B3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614" y="0"/>
            <a:ext cx="5757382" cy="3240849"/>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50D6874F-0D3E-B580-5D40-4C0472830BA1}"/>
              </a:ext>
            </a:extLst>
          </p:cNvPr>
          <p:cNvPicPr>
            <a:picLocks noChangeAspect="1"/>
          </p:cNvPicPr>
          <p:nvPr/>
        </p:nvPicPr>
        <p:blipFill>
          <a:blip r:embed="rId3"/>
          <a:stretch>
            <a:fillRect/>
          </a:stretch>
        </p:blipFill>
        <p:spPr>
          <a:xfrm>
            <a:off x="1681099" y="3345624"/>
            <a:ext cx="8378825" cy="3369501"/>
          </a:xfrm>
          <a:prstGeom prst="rect">
            <a:avLst/>
          </a:prstGeom>
        </p:spPr>
      </p:pic>
      <p:sp>
        <p:nvSpPr>
          <p:cNvPr id="3" name="Segnaposto piè di pagina 2">
            <a:extLst>
              <a:ext uri="{FF2B5EF4-FFF2-40B4-BE49-F238E27FC236}">
                <a16:creationId xmlns:a16="http://schemas.microsoft.com/office/drawing/2014/main" id="{DB81D970-8BD1-3E8C-06A3-14879C799218}"/>
              </a:ext>
            </a:extLst>
          </p:cNvPr>
          <p:cNvSpPr>
            <a:spLocks noGrp="1"/>
          </p:cNvSpPr>
          <p:nvPr>
            <p:ph type="ftr" sz="quarter" idx="11"/>
          </p:nvPr>
        </p:nvSpPr>
        <p:spPr/>
        <p:txBody>
          <a:bodyPr/>
          <a:lstStyle/>
          <a:p>
            <a:r>
              <a:rPr lang="en-US"/>
              <a:t>M. Spurio: Multimessenger astrophysics - TeVPA 25</a:t>
            </a:r>
            <a:endParaRPr lang="it-IT"/>
          </a:p>
        </p:txBody>
      </p:sp>
      <p:sp>
        <p:nvSpPr>
          <p:cNvPr id="4" name="Segnaposto numero diapositiva 3">
            <a:extLst>
              <a:ext uri="{FF2B5EF4-FFF2-40B4-BE49-F238E27FC236}">
                <a16:creationId xmlns:a16="http://schemas.microsoft.com/office/drawing/2014/main" id="{F04775F1-D621-7A9A-9152-21395F5C612E}"/>
              </a:ext>
            </a:extLst>
          </p:cNvPr>
          <p:cNvSpPr>
            <a:spLocks noGrp="1"/>
          </p:cNvSpPr>
          <p:nvPr>
            <p:ph type="sldNum" sz="quarter" idx="12"/>
          </p:nvPr>
        </p:nvSpPr>
        <p:spPr/>
        <p:txBody>
          <a:bodyPr/>
          <a:lstStyle/>
          <a:p>
            <a:fld id="{EF856C54-971D-4A64-8725-72F12A462872}" type="slidenum">
              <a:rPr lang="it-IT" smtClean="0"/>
              <a:t>42</a:t>
            </a:fld>
            <a:endParaRPr lang="it-IT"/>
          </a:p>
        </p:txBody>
      </p:sp>
    </p:spTree>
    <p:extLst>
      <p:ext uri="{BB962C8B-B14F-4D97-AF65-F5344CB8AC3E}">
        <p14:creationId xmlns:p14="http://schemas.microsoft.com/office/powerpoint/2010/main" val="1605531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F01FA9-8E7D-4D58-3CCB-C966833CEDC5}"/>
              </a:ext>
            </a:extLst>
          </p:cNvPr>
          <p:cNvSpPr>
            <a:spLocks noGrp="1"/>
          </p:cNvSpPr>
          <p:nvPr>
            <p:ph type="title"/>
          </p:nvPr>
        </p:nvSpPr>
        <p:spPr/>
        <p:txBody>
          <a:bodyPr/>
          <a:lstStyle/>
          <a:p>
            <a:r>
              <a:rPr lang="en-US" dirty="0"/>
              <a:t>Connection among probes</a:t>
            </a:r>
          </a:p>
        </p:txBody>
      </p:sp>
      <p:sp>
        <p:nvSpPr>
          <p:cNvPr id="4" name="Ovale 3">
            <a:extLst>
              <a:ext uri="{FF2B5EF4-FFF2-40B4-BE49-F238E27FC236}">
                <a16:creationId xmlns:a16="http://schemas.microsoft.com/office/drawing/2014/main" id="{74EB09E0-A83F-7FEB-579C-27804B1974C8}"/>
              </a:ext>
            </a:extLst>
          </p:cNvPr>
          <p:cNvSpPr/>
          <p:nvPr/>
        </p:nvSpPr>
        <p:spPr>
          <a:xfrm>
            <a:off x="3126767" y="1111341"/>
            <a:ext cx="914400" cy="9144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t>CR</a:t>
            </a:r>
            <a:endParaRPr lang="it-IT" dirty="0"/>
          </a:p>
        </p:txBody>
      </p:sp>
      <p:pic>
        <p:nvPicPr>
          <p:cNvPr id="24" name="Picture 2" descr="Risultati immagini per neutrino">
            <a:extLst>
              <a:ext uri="{FF2B5EF4-FFF2-40B4-BE49-F238E27FC236}">
                <a16:creationId xmlns:a16="http://schemas.microsoft.com/office/drawing/2014/main" id="{A9D7C718-C7D8-43DE-9EC9-586DFF9C99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3279" y="1164038"/>
            <a:ext cx="832946" cy="809007"/>
          </a:xfrm>
          <a:prstGeom prst="rect">
            <a:avLst/>
          </a:prstGeom>
          <a:noFill/>
          <a:extLst>
            <a:ext uri="{909E8E84-426E-40DD-AFC4-6F175D3DCCD1}">
              <a14:hiddenFill xmlns:a14="http://schemas.microsoft.com/office/drawing/2010/main">
                <a:solidFill>
                  <a:srgbClr val="FFFFFF"/>
                </a:solidFill>
              </a14:hiddenFill>
            </a:ext>
          </a:extLst>
        </p:spPr>
      </p:pic>
      <p:pic>
        <p:nvPicPr>
          <p:cNvPr id="26" name="Immagine 25">
            <a:extLst>
              <a:ext uri="{FF2B5EF4-FFF2-40B4-BE49-F238E27FC236}">
                <a16:creationId xmlns:a16="http://schemas.microsoft.com/office/drawing/2014/main" id="{53174ACD-4C73-F1AE-DB83-65275212DAEE}"/>
              </a:ext>
            </a:extLst>
          </p:cNvPr>
          <p:cNvPicPr>
            <a:picLocks noChangeAspect="1"/>
          </p:cNvPicPr>
          <p:nvPr/>
        </p:nvPicPr>
        <p:blipFill>
          <a:blip r:embed="rId3"/>
          <a:stretch>
            <a:fillRect/>
          </a:stretch>
        </p:blipFill>
        <p:spPr>
          <a:xfrm>
            <a:off x="2290771" y="3954273"/>
            <a:ext cx="1237014" cy="1286494"/>
          </a:xfrm>
          <a:prstGeom prst="rect">
            <a:avLst/>
          </a:prstGeom>
        </p:spPr>
      </p:pic>
      <p:pic>
        <p:nvPicPr>
          <p:cNvPr id="29" name="Immagine 28">
            <a:extLst>
              <a:ext uri="{FF2B5EF4-FFF2-40B4-BE49-F238E27FC236}">
                <a16:creationId xmlns:a16="http://schemas.microsoft.com/office/drawing/2014/main" id="{76B90542-5188-2E05-5327-04531ED21DEA}"/>
              </a:ext>
            </a:extLst>
          </p:cNvPr>
          <p:cNvPicPr>
            <a:picLocks noChangeAspect="1"/>
          </p:cNvPicPr>
          <p:nvPr/>
        </p:nvPicPr>
        <p:blipFill rotWithShape="1">
          <a:blip r:embed="rId4"/>
          <a:srcRect l="11691" r="7660" b="16008"/>
          <a:stretch/>
        </p:blipFill>
        <p:spPr>
          <a:xfrm>
            <a:off x="5173354" y="5017470"/>
            <a:ext cx="2105892" cy="1205814"/>
          </a:xfrm>
          <a:prstGeom prst="rect">
            <a:avLst/>
          </a:prstGeom>
        </p:spPr>
      </p:pic>
      <p:sp>
        <p:nvSpPr>
          <p:cNvPr id="37" name="Rettangolo 36">
            <a:extLst>
              <a:ext uri="{FF2B5EF4-FFF2-40B4-BE49-F238E27FC236}">
                <a16:creationId xmlns:a16="http://schemas.microsoft.com/office/drawing/2014/main" id="{23E4BA2B-E239-CECD-9889-828CFA9974E2}"/>
              </a:ext>
            </a:extLst>
          </p:cNvPr>
          <p:cNvSpPr/>
          <p:nvPr/>
        </p:nvSpPr>
        <p:spPr>
          <a:xfrm>
            <a:off x="2283738" y="4212788"/>
            <a:ext cx="1244047" cy="769441"/>
          </a:xfrm>
          <a:prstGeom prst="rect">
            <a:avLst/>
          </a:prstGeom>
          <a:noFill/>
        </p:spPr>
        <p:txBody>
          <a:bodyPr wrap="square" lIns="91440" tIns="45720" rIns="91440" bIns="45720">
            <a:spAutoFit/>
          </a:bodyPr>
          <a:lstStyle/>
          <a:p>
            <a:pPr algn="ctr"/>
            <a:r>
              <a:rPr lang="it-IT" sz="4400" b="0" i="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GW</a:t>
            </a:r>
          </a:p>
        </p:txBody>
      </p:sp>
      <p:grpSp>
        <p:nvGrpSpPr>
          <p:cNvPr id="40" name="Gruppo 39">
            <a:extLst>
              <a:ext uri="{FF2B5EF4-FFF2-40B4-BE49-F238E27FC236}">
                <a16:creationId xmlns:a16="http://schemas.microsoft.com/office/drawing/2014/main" id="{18B0F277-8926-8A16-3B5F-B1FCFEFE960F}"/>
              </a:ext>
            </a:extLst>
          </p:cNvPr>
          <p:cNvGrpSpPr/>
          <p:nvPr/>
        </p:nvGrpSpPr>
        <p:grpSpPr>
          <a:xfrm>
            <a:off x="8590168" y="3787460"/>
            <a:ext cx="979923" cy="928999"/>
            <a:chOff x="5932605" y="3274669"/>
            <a:chExt cx="1275093" cy="1050721"/>
          </a:xfrm>
        </p:grpSpPr>
        <p:pic>
          <p:nvPicPr>
            <p:cNvPr id="1026" name="Picture 2" descr="erageologica3">
              <a:extLst>
                <a:ext uri="{FF2B5EF4-FFF2-40B4-BE49-F238E27FC236}">
                  <a16:creationId xmlns:a16="http://schemas.microsoft.com/office/drawing/2014/main" id="{D5D68E31-8569-FAED-E103-0C88751E387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893" t="19480" b="22143"/>
            <a:stretch>
              <a:fillRect/>
            </a:stretch>
          </p:blipFill>
          <p:spPr bwMode="auto">
            <a:xfrm>
              <a:off x="5932605" y="3274669"/>
              <a:ext cx="1275093" cy="1050721"/>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9333C3AE-42CA-43DC-6203-BEA847DF0FA6}"/>
                </a:ext>
              </a:extLst>
            </p:cNvPr>
            <p:cNvSpPr txBox="1"/>
            <p:nvPr/>
          </p:nvSpPr>
          <p:spPr>
            <a:xfrm>
              <a:off x="6199862" y="3463339"/>
              <a:ext cx="769690" cy="661395"/>
            </a:xfrm>
            <a:prstGeom prst="rect">
              <a:avLst/>
            </a:prstGeom>
            <a:noFill/>
          </p:spPr>
          <p:txBody>
            <a:bodyPr wrap="square">
              <a:spAutoFit/>
            </a:bodyPr>
            <a:lstStyle/>
            <a:p>
              <a:pPr algn="ctr"/>
              <a:r>
                <a:rPr lang="it-IT" sz="3200" b="1" dirty="0">
                  <a:solidFill>
                    <a:schemeClr val="bg1"/>
                  </a:solidFill>
                  <a:sym typeface="Symbol" panose="05050102010706020507" pitchFamily="18" charset="2"/>
                </a:rPr>
                <a:t></a:t>
              </a:r>
              <a:endParaRPr lang="it-IT" sz="3200" b="1" dirty="0">
                <a:solidFill>
                  <a:schemeClr val="bg1"/>
                </a:solidFill>
              </a:endParaRPr>
            </a:p>
          </p:txBody>
        </p:sp>
      </p:grpSp>
      <p:cxnSp>
        <p:nvCxnSpPr>
          <p:cNvPr id="42" name="Connettore 2 41">
            <a:extLst>
              <a:ext uri="{FF2B5EF4-FFF2-40B4-BE49-F238E27FC236}">
                <a16:creationId xmlns:a16="http://schemas.microsoft.com/office/drawing/2014/main" id="{D084D881-D3FC-611B-B5DD-EC485A839ECD}"/>
              </a:ext>
            </a:extLst>
          </p:cNvPr>
          <p:cNvCxnSpPr>
            <a:cxnSpLocks/>
          </p:cNvCxnSpPr>
          <p:nvPr/>
        </p:nvCxnSpPr>
        <p:spPr>
          <a:xfrm>
            <a:off x="4234114" y="1602863"/>
            <a:ext cx="3532344" cy="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Connettore 2 45">
            <a:extLst>
              <a:ext uri="{FF2B5EF4-FFF2-40B4-BE49-F238E27FC236}">
                <a16:creationId xmlns:a16="http://schemas.microsoft.com/office/drawing/2014/main" id="{A1B618BF-7487-498E-E80C-AAD297CC9B28}"/>
              </a:ext>
            </a:extLst>
          </p:cNvPr>
          <p:cNvCxnSpPr>
            <a:cxnSpLocks/>
          </p:cNvCxnSpPr>
          <p:nvPr/>
        </p:nvCxnSpPr>
        <p:spPr>
          <a:xfrm>
            <a:off x="3958675" y="1944248"/>
            <a:ext cx="4529236" cy="2307711"/>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nettore 2 49">
            <a:extLst>
              <a:ext uri="{FF2B5EF4-FFF2-40B4-BE49-F238E27FC236}">
                <a16:creationId xmlns:a16="http://schemas.microsoft.com/office/drawing/2014/main" id="{CE3C411C-C98F-6F89-2972-50D413EB9F6F}"/>
              </a:ext>
            </a:extLst>
          </p:cNvPr>
          <p:cNvCxnSpPr>
            <a:cxnSpLocks/>
          </p:cNvCxnSpPr>
          <p:nvPr/>
        </p:nvCxnSpPr>
        <p:spPr>
          <a:xfrm flipV="1">
            <a:off x="3672631" y="1973045"/>
            <a:ext cx="4269996" cy="2620298"/>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Connettore 2 53">
            <a:extLst>
              <a:ext uri="{FF2B5EF4-FFF2-40B4-BE49-F238E27FC236}">
                <a16:creationId xmlns:a16="http://schemas.microsoft.com/office/drawing/2014/main" id="{AB8CDF93-47EB-EC8D-A786-87409C2EEF01}"/>
              </a:ext>
            </a:extLst>
          </p:cNvPr>
          <p:cNvCxnSpPr>
            <a:cxnSpLocks/>
          </p:cNvCxnSpPr>
          <p:nvPr/>
        </p:nvCxnSpPr>
        <p:spPr>
          <a:xfrm>
            <a:off x="3672631" y="4676086"/>
            <a:ext cx="4734519" cy="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ttore 2 56">
            <a:extLst>
              <a:ext uri="{FF2B5EF4-FFF2-40B4-BE49-F238E27FC236}">
                <a16:creationId xmlns:a16="http://schemas.microsoft.com/office/drawing/2014/main" id="{CD5CCAD9-90CB-5843-70CB-6A018187D240}"/>
              </a:ext>
            </a:extLst>
          </p:cNvPr>
          <p:cNvCxnSpPr>
            <a:cxnSpLocks/>
          </p:cNvCxnSpPr>
          <p:nvPr/>
        </p:nvCxnSpPr>
        <p:spPr>
          <a:xfrm>
            <a:off x="3694747" y="4896798"/>
            <a:ext cx="1296164" cy="723579"/>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id="{509C3D4B-2755-5CA2-C782-5DCF066573EA}"/>
              </a:ext>
            </a:extLst>
          </p:cNvPr>
          <p:cNvSpPr txBox="1"/>
          <p:nvPr/>
        </p:nvSpPr>
        <p:spPr>
          <a:xfrm>
            <a:off x="5276609" y="5297265"/>
            <a:ext cx="1789721" cy="461665"/>
          </a:xfrm>
          <a:prstGeom prst="rect">
            <a:avLst/>
          </a:prstGeom>
          <a:noFill/>
        </p:spPr>
        <p:txBody>
          <a:bodyPr wrap="none" rtlCol="0">
            <a:spAutoFit/>
          </a:bodyPr>
          <a:lstStyle/>
          <a:p>
            <a:r>
              <a:rPr lang="en-US" sz="2400" dirty="0">
                <a:solidFill>
                  <a:srgbClr val="FF9966"/>
                </a:solidFill>
              </a:rPr>
              <a:t>EM radiation</a:t>
            </a:r>
          </a:p>
        </p:txBody>
      </p:sp>
      <p:cxnSp>
        <p:nvCxnSpPr>
          <p:cNvPr id="60" name="Connettore 2 59">
            <a:extLst>
              <a:ext uri="{FF2B5EF4-FFF2-40B4-BE49-F238E27FC236}">
                <a16:creationId xmlns:a16="http://schemas.microsoft.com/office/drawing/2014/main" id="{FD30BED5-5B01-E962-E53A-D4D192A76A05}"/>
              </a:ext>
            </a:extLst>
          </p:cNvPr>
          <p:cNvCxnSpPr>
            <a:cxnSpLocks/>
            <a:stCxn id="29" idx="3"/>
          </p:cNvCxnSpPr>
          <p:nvPr/>
        </p:nvCxnSpPr>
        <p:spPr>
          <a:xfrm flipV="1">
            <a:off x="7279246" y="4799202"/>
            <a:ext cx="1406979" cy="821175"/>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Connettore 2 62">
            <a:extLst>
              <a:ext uri="{FF2B5EF4-FFF2-40B4-BE49-F238E27FC236}">
                <a16:creationId xmlns:a16="http://schemas.microsoft.com/office/drawing/2014/main" id="{D91127FC-C52E-B8F4-5523-262BCEB8B8DD}"/>
              </a:ext>
            </a:extLst>
          </p:cNvPr>
          <p:cNvCxnSpPr>
            <a:cxnSpLocks/>
          </p:cNvCxnSpPr>
          <p:nvPr/>
        </p:nvCxnSpPr>
        <p:spPr>
          <a:xfrm flipH="1">
            <a:off x="6687972" y="2114592"/>
            <a:ext cx="1460045" cy="2892849"/>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 name="Freccia bidirezionale verticale 1024">
            <a:extLst>
              <a:ext uri="{FF2B5EF4-FFF2-40B4-BE49-F238E27FC236}">
                <a16:creationId xmlns:a16="http://schemas.microsoft.com/office/drawing/2014/main" id="{A04FD225-87DC-4D88-720B-38BAAE6A3E0A}"/>
              </a:ext>
            </a:extLst>
          </p:cNvPr>
          <p:cNvSpPr/>
          <p:nvPr/>
        </p:nvSpPr>
        <p:spPr>
          <a:xfrm rot="12401094">
            <a:off x="7250397" y="1754458"/>
            <a:ext cx="231337" cy="3766241"/>
          </a:xfrm>
          <a:prstGeom prst="upDownArrow">
            <a:avLst/>
          </a:prstGeom>
          <a:blipFill>
            <a:blip r:embed="rId6"/>
            <a:tile tx="0" ty="0" sx="100000" sy="100000" flip="none" algn="tl"/>
          </a:blipFill>
          <a:scene3d>
            <a:camera prst="orthographicFront"/>
            <a:lightRig rig="threePt" dir="t"/>
          </a:scene3d>
          <a:sp3d>
            <a:bevelT prst="angle"/>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cxnSp>
        <p:nvCxnSpPr>
          <p:cNvPr id="1027" name="Connettore 2 1026">
            <a:extLst>
              <a:ext uri="{FF2B5EF4-FFF2-40B4-BE49-F238E27FC236}">
                <a16:creationId xmlns:a16="http://schemas.microsoft.com/office/drawing/2014/main" id="{989551A1-FA41-9D00-E8BF-459C53FFE722}"/>
              </a:ext>
            </a:extLst>
          </p:cNvPr>
          <p:cNvCxnSpPr>
            <a:cxnSpLocks/>
          </p:cNvCxnSpPr>
          <p:nvPr/>
        </p:nvCxnSpPr>
        <p:spPr>
          <a:xfrm>
            <a:off x="8407150" y="2190751"/>
            <a:ext cx="717800" cy="1485900"/>
          </a:xfrm>
          <a:prstGeom prst="straightConnector1">
            <a:avLst/>
          </a:prstGeom>
          <a:ln w="1905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2" descr="Risultati immagini per darth vader mask">
            <a:extLst>
              <a:ext uri="{FF2B5EF4-FFF2-40B4-BE49-F238E27FC236}">
                <a16:creationId xmlns:a16="http://schemas.microsoft.com/office/drawing/2014/main" id="{36D1C7E3-8859-B3F3-8A39-8ED12A52BA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0542" y="2692582"/>
            <a:ext cx="1206286" cy="120628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6544A1A9-A44D-6A78-501F-4D4E83AA3087}"/>
              </a:ext>
            </a:extLst>
          </p:cNvPr>
          <p:cNvSpPr txBox="1"/>
          <p:nvPr/>
        </p:nvSpPr>
        <p:spPr>
          <a:xfrm>
            <a:off x="5795328" y="3124984"/>
            <a:ext cx="636713" cy="461665"/>
          </a:xfrm>
          <a:prstGeom prst="rect">
            <a:avLst/>
          </a:prstGeom>
          <a:noFill/>
        </p:spPr>
        <p:txBody>
          <a:bodyPr wrap="none" rtlCol="0">
            <a:spAutoFit/>
          </a:bodyPr>
          <a:lstStyle/>
          <a:p>
            <a:r>
              <a:rPr lang="en-US" sz="2400" dirty="0">
                <a:solidFill>
                  <a:schemeClr val="bg1"/>
                </a:solidFill>
              </a:rPr>
              <a:t>DM</a:t>
            </a:r>
          </a:p>
        </p:txBody>
      </p:sp>
      <p:sp>
        <p:nvSpPr>
          <p:cNvPr id="6" name="Segnaposto piè di pagina 5">
            <a:extLst>
              <a:ext uri="{FF2B5EF4-FFF2-40B4-BE49-F238E27FC236}">
                <a16:creationId xmlns:a16="http://schemas.microsoft.com/office/drawing/2014/main" id="{5A600AB2-BDA2-94F8-F478-AD11E42CE7DF}"/>
              </a:ext>
            </a:extLst>
          </p:cNvPr>
          <p:cNvSpPr>
            <a:spLocks noGrp="1"/>
          </p:cNvSpPr>
          <p:nvPr>
            <p:ph type="ftr" sz="quarter" idx="11"/>
          </p:nvPr>
        </p:nvSpPr>
        <p:spPr/>
        <p:txBody>
          <a:bodyPr/>
          <a:lstStyle/>
          <a:p>
            <a:r>
              <a:rPr lang="en-US"/>
              <a:t>M. Spurio: Multimessenger astrophysics - TeVPA 25</a:t>
            </a:r>
            <a:endParaRPr lang="it-IT"/>
          </a:p>
        </p:txBody>
      </p:sp>
      <p:sp>
        <p:nvSpPr>
          <p:cNvPr id="7" name="Segnaposto numero diapositiva 6">
            <a:extLst>
              <a:ext uri="{FF2B5EF4-FFF2-40B4-BE49-F238E27FC236}">
                <a16:creationId xmlns:a16="http://schemas.microsoft.com/office/drawing/2014/main" id="{695A8672-2CCA-0F38-7F03-51EC3465D975}"/>
              </a:ext>
            </a:extLst>
          </p:cNvPr>
          <p:cNvSpPr>
            <a:spLocks noGrp="1"/>
          </p:cNvSpPr>
          <p:nvPr>
            <p:ph type="sldNum" sz="quarter" idx="12"/>
          </p:nvPr>
        </p:nvSpPr>
        <p:spPr/>
        <p:txBody>
          <a:bodyPr/>
          <a:lstStyle/>
          <a:p>
            <a:fld id="{EF856C54-971D-4A64-8725-72F12A462872}" type="slidenum">
              <a:rPr lang="it-IT" smtClean="0"/>
              <a:t>5</a:t>
            </a:fld>
            <a:endParaRPr lang="it-IT"/>
          </a:p>
        </p:txBody>
      </p:sp>
      <p:sp>
        <p:nvSpPr>
          <p:cNvPr id="9" name="CasellaDiTesto 8">
            <a:extLst>
              <a:ext uri="{FF2B5EF4-FFF2-40B4-BE49-F238E27FC236}">
                <a16:creationId xmlns:a16="http://schemas.microsoft.com/office/drawing/2014/main" id="{AF7E493E-8EBE-A4F1-17DA-C34BFF157C5E}"/>
              </a:ext>
            </a:extLst>
          </p:cNvPr>
          <p:cNvSpPr txBox="1"/>
          <p:nvPr/>
        </p:nvSpPr>
        <p:spPr>
          <a:xfrm>
            <a:off x="9080129" y="916027"/>
            <a:ext cx="1582806" cy="369332"/>
          </a:xfrm>
          <a:prstGeom prst="rect">
            <a:avLst/>
          </a:prstGeom>
          <a:solidFill>
            <a:srgbClr val="FFC000"/>
          </a:solidFill>
        </p:spPr>
        <p:txBody>
          <a:bodyPr wrap="square">
            <a:spAutoFit/>
          </a:bodyPr>
          <a:lstStyle/>
          <a:p>
            <a:pPr algn="l">
              <a:spcBef>
                <a:spcPts val="300"/>
              </a:spcBef>
              <a:spcAft>
                <a:spcPts val="300"/>
              </a:spcAft>
              <a:buNone/>
            </a:pPr>
            <a:r>
              <a:rPr lang="it-IT" b="0" i="1" dirty="0">
                <a:solidFill>
                  <a:srgbClr val="021F03"/>
                </a:solidFill>
                <a:effectLst/>
                <a:latin typeface="Liberation Sans"/>
              </a:rPr>
              <a:t>Aart Heijboer</a:t>
            </a:r>
          </a:p>
        </p:txBody>
      </p:sp>
      <p:sp>
        <p:nvSpPr>
          <p:cNvPr id="11" name="CasellaDiTesto 10">
            <a:extLst>
              <a:ext uri="{FF2B5EF4-FFF2-40B4-BE49-F238E27FC236}">
                <a16:creationId xmlns:a16="http://schemas.microsoft.com/office/drawing/2014/main" id="{7F4772CC-7709-2BA1-1573-16C0D6F4E10E}"/>
              </a:ext>
            </a:extLst>
          </p:cNvPr>
          <p:cNvSpPr txBox="1"/>
          <p:nvPr/>
        </p:nvSpPr>
        <p:spPr>
          <a:xfrm>
            <a:off x="9731595" y="3787460"/>
            <a:ext cx="2369657" cy="369332"/>
          </a:xfrm>
          <a:prstGeom prst="rect">
            <a:avLst/>
          </a:prstGeom>
          <a:solidFill>
            <a:schemeClr val="accent6">
              <a:lumMod val="40000"/>
              <a:lumOff val="60000"/>
            </a:schemeClr>
          </a:solidFill>
        </p:spPr>
        <p:txBody>
          <a:bodyPr wrap="square">
            <a:spAutoFit/>
          </a:bodyPr>
          <a:lstStyle/>
          <a:p>
            <a:r>
              <a:rPr lang="it-IT" b="0" i="1" dirty="0">
                <a:solidFill>
                  <a:srgbClr val="021F03"/>
                </a:solidFill>
                <a:effectLst/>
                <a:latin typeface="Liberation Sans"/>
              </a:rPr>
              <a:t>Alicia López-</a:t>
            </a:r>
            <a:r>
              <a:rPr lang="it-IT" b="0" i="1" dirty="0" err="1">
                <a:solidFill>
                  <a:srgbClr val="021F03"/>
                </a:solidFill>
                <a:effectLst/>
                <a:latin typeface="Liberation Sans"/>
              </a:rPr>
              <a:t>Oramas</a:t>
            </a:r>
            <a:endParaRPr lang="en-US" dirty="0"/>
          </a:p>
        </p:txBody>
      </p:sp>
      <p:sp>
        <p:nvSpPr>
          <p:cNvPr id="15" name="CasellaDiTesto 14">
            <a:extLst>
              <a:ext uri="{FF2B5EF4-FFF2-40B4-BE49-F238E27FC236}">
                <a16:creationId xmlns:a16="http://schemas.microsoft.com/office/drawing/2014/main" id="{2AB59ABC-D111-28C4-62CB-D9B21A947B4E}"/>
              </a:ext>
            </a:extLst>
          </p:cNvPr>
          <p:cNvSpPr txBox="1"/>
          <p:nvPr/>
        </p:nvSpPr>
        <p:spPr>
          <a:xfrm>
            <a:off x="583421" y="3727260"/>
            <a:ext cx="1702076" cy="369332"/>
          </a:xfrm>
          <a:prstGeom prst="rect">
            <a:avLst/>
          </a:prstGeom>
          <a:solidFill>
            <a:srgbClr val="FF99FF"/>
          </a:solidFill>
        </p:spPr>
        <p:txBody>
          <a:bodyPr wrap="square">
            <a:spAutoFit/>
          </a:bodyPr>
          <a:lstStyle/>
          <a:p>
            <a:pPr algn="l">
              <a:spcBef>
                <a:spcPts val="300"/>
              </a:spcBef>
              <a:spcAft>
                <a:spcPts val="300"/>
              </a:spcAft>
              <a:buNone/>
            </a:pPr>
            <a:r>
              <a:rPr lang="en-US" b="0" i="1" dirty="0">
                <a:solidFill>
                  <a:srgbClr val="021F03"/>
                </a:solidFill>
                <a:effectLst/>
                <a:latin typeface="Liberation Sans"/>
              </a:rPr>
              <a:t>Chiara Caprini</a:t>
            </a:r>
          </a:p>
        </p:txBody>
      </p:sp>
      <p:sp>
        <p:nvSpPr>
          <p:cNvPr id="17" name="CasellaDiTesto 16">
            <a:extLst>
              <a:ext uri="{FF2B5EF4-FFF2-40B4-BE49-F238E27FC236}">
                <a16:creationId xmlns:a16="http://schemas.microsoft.com/office/drawing/2014/main" id="{B80215FF-5A3B-3E47-07F4-433C911C2063}"/>
              </a:ext>
            </a:extLst>
          </p:cNvPr>
          <p:cNvSpPr txBox="1"/>
          <p:nvPr/>
        </p:nvSpPr>
        <p:spPr>
          <a:xfrm>
            <a:off x="3981657" y="2636520"/>
            <a:ext cx="1502816" cy="369332"/>
          </a:xfrm>
          <a:prstGeom prst="rect">
            <a:avLst/>
          </a:prstGeom>
          <a:solidFill>
            <a:schemeClr val="bg1">
              <a:lumMod val="85000"/>
            </a:schemeClr>
          </a:solidFill>
        </p:spPr>
        <p:txBody>
          <a:bodyPr wrap="square">
            <a:spAutoFit/>
          </a:bodyPr>
          <a:lstStyle/>
          <a:p>
            <a:r>
              <a:rPr lang="it-IT" b="0" i="1" dirty="0">
                <a:solidFill>
                  <a:srgbClr val="021F03"/>
                </a:solidFill>
                <a:effectLst/>
                <a:latin typeface="Liberation Sans"/>
              </a:rPr>
              <a:t>Marco </a:t>
            </a:r>
            <a:r>
              <a:rPr lang="it-IT" b="0" i="1" dirty="0" err="1">
                <a:solidFill>
                  <a:srgbClr val="021F03"/>
                </a:solidFill>
                <a:effectLst/>
                <a:latin typeface="Liberation Sans"/>
              </a:rPr>
              <a:t>Taoso</a:t>
            </a:r>
            <a:endParaRPr lang="en-US" dirty="0"/>
          </a:p>
        </p:txBody>
      </p:sp>
      <p:sp>
        <p:nvSpPr>
          <p:cNvPr id="18" name="CasellaDiTesto 17">
            <a:extLst>
              <a:ext uri="{FF2B5EF4-FFF2-40B4-BE49-F238E27FC236}">
                <a16:creationId xmlns:a16="http://schemas.microsoft.com/office/drawing/2014/main" id="{CA4D5C78-A207-5114-7808-0106DC7BE681}"/>
              </a:ext>
            </a:extLst>
          </p:cNvPr>
          <p:cNvSpPr txBox="1"/>
          <p:nvPr/>
        </p:nvSpPr>
        <p:spPr>
          <a:xfrm>
            <a:off x="174330" y="4119491"/>
            <a:ext cx="2105892" cy="369332"/>
          </a:xfrm>
          <a:prstGeom prst="rect">
            <a:avLst/>
          </a:prstGeom>
          <a:solidFill>
            <a:srgbClr val="FF99FF"/>
          </a:solidFill>
        </p:spPr>
        <p:txBody>
          <a:bodyPr wrap="square">
            <a:spAutoFit/>
          </a:bodyPr>
          <a:lstStyle/>
          <a:p>
            <a:pPr>
              <a:spcBef>
                <a:spcPts val="300"/>
              </a:spcBef>
              <a:spcAft>
                <a:spcPts val="300"/>
              </a:spcAft>
            </a:pPr>
            <a:r>
              <a:rPr lang="en-US" i="1" dirty="0">
                <a:solidFill>
                  <a:srgbClr val="021F03"/>
                </a:solidFill>
                <a:latin typeface="Liberation Sans"/>
              </a:rPr>
              <a:t>José Antonio Font</a:t>
            </a:r>
            <a:endParaRPr lang="en-US" b="0" i="1" dirty="0">
              <a:solidFill>
                <a:srgbClr val="021F03"/>
              </a:solidFill>
              <a:effectLst/>
              <a:latin typeface="Liberation Sans"/>
            </a:endParaRPr>
          </a:p>
        </p:txBody>
      </p:sp>
      <p:sp>
        <p:nvSpPr>
          <p:cNvPr id="19" name="CasellaDiTesto 18">
            <a:extLst>
              <a:ext uri="{FF2B5EF4-FFF2-40B4-BE49-F238E27FC236}">
                <a16:creationId xmlns:a16="http://schemas.microsoft.com/office/drawing/2014/main" id="{06F21A61-069C-B2F6-8263-E90F7956F569}"/>
              </a:ext>
            </a:extLst>
          </p:cNvPr>
          <p:cNvSpPr txBox="1"/>
          <p:nvPr/>
        </p:nvSpPr>
        <p:spPr>
          <a:xfrm>
            <a:off x="3649553" y="3005852"/>
            <a:ext cx="1841325" cy="369332"/>
          </a:xfrm>
          <a:prstGeom prst="rect">
            <a:avLst/>
          </a:prstGeom>
          <a:solidFill>
            <a:schemeClr val="bg1">
              <a:lumMod val="85000"/>
            </a:schemeClr>
          </a:solidFill>
        </p:spPr>
        <p:txBody>
          <a:bodyPr wrap="square">
            <a:spAutoFit/>
          </a:bodyPr>
          <a:lstStyle/>
          <a:p>
            <a:pPr>
              <a:spcBef>
                <a:spcPts val="300"/>
              </a:spcBef>
              <a:spcAft>
                <a:spcPts val="300"/>
              </a:spcAft>
            </a:pPr>
            <a:r>
              <a:rPr lang="en-US" i="1" dirty="0">
                <a:solidFill>
                  <a:srgbClr val="021F03"/>
                </a:solidFill>
                <a:latin typeface="Liberation Sans"/>
              </a:rPr>
              <a:t>David </a:t>
            </a:r>
            <a:r>
              <a:rPr lang="en-US" i="1" dirty="0" err="1">
                <a:solidFill>
                  <a:srgbClr val="021F03"/>
                </a:solidFill>
                <a:latin typeface="Liberation Sans"/>
              </a:rPr>
              <a:t>Cerdeño</a:t>
            </a:r>
            <a:endParaRPr lang="en-US" b="0" i="1" dirty="0">
              <a:solidFill>
                <a:srgbClr val="021F03"/>
              </a:solidFill>
              <a:effectLst/>
              <a:latin typeface="Liberation Sans"/>
            </a:endParaRPr>
          </a:p>
        </p:txBody>
      </p:sp>
      <p:sp>
        <p:nvSpPr>
          <p:cNvPr id="20" name="CasellaDiTesto 19">
            <a:extLst>
              <a:ext uri="{FF2B5EF4-FFF2-40B4-BE49-F238E27FC236}">
                <a16:creationId xmlns:a16="http://schemas.microsoft.com/office/drawing/2014/main" id="{9CD05C26-6732-CF1E-51CF-2E551F6C6AA7}"/>
              </a:ext>
            </a:extLst>
          </p:cNvPr>
          <p:cNvSpPr txBox="1"/>
          <p:nvPr/>
        </p:nvSpPr>
        <p:spPr>
          <a:xfrm>
            <a:off x="9009115" y="5557106"/>
            <a:ext cx="2038973" cy="369332"/>
          </a:xfrm>
          <a:prstGeom prst="rect">
            <a:avLst/>
          </a:prstGeom>
          <a:solidFill>
            <a:srgbClr val="FFFF99"/>
          </a:solidFill>
        </p:spPr>
        <p:txBody>
          <a:bodyPr wrap="square">
            <a:spAutoFit/>
          </a:bodyPr>
          <a:lstStyle/>
          <a:p>
            <a:pPr>
              <a:spcBef>
                <a:spcPts val="300"/>
              </a:spcBef>
              <a:spcAft>
                <a:spcPts val="300"/>
              </a:spcAft>
            </a:pPr>
            <a:r>
              <a:rPr lang="en-US" i="1" dirty="0">
                <a:solidFill>
                  <a:srgbClr val="021F03"/>
                </a:solidFill>
                <a:latin typeface="Liberation Sans"/>
              </a:rPr>
              <a:t>Anatoli </a:t>
            </a:r>
            <a:r>
              <a:rPr lang="en-US" i="1" dirty="0" err="1">
                <a:solidFill>
                  <a:srgbClr val="021F03"/>
                </a:solidFill>
                <a:latin typeface="Liberation Sans"/>
              </a:rPr>
              <a:t>Fedynitch</a:t>
            </a:r>
            <a:endParaRPr lang="en-US" i="1" dirty="0">
              <a:solidFill>
                <a:srgbClr val="021F03"/>
              </a:solidFill>
              <a:latin typeface="Liberation Sans"/>
            </a:endParaRPr>
          </a:p>
        </p:txBody>
      </p:sp>
      <p:sp>
        <p:nvSpPr>
          <p:cNvPr id="21" name="CasellaDiTesto 20">
            <a:extLst>
              <a:ext uri="{FF2B5EF4-FFF2-40B4-BE49-F238E27FC236}">
                <a16:creationId xmlns:a16="http://schemas.microsoft.com/office/drawing/2014/main" id="{7135E22D-57D9-073D-0442-EB5858FFD3AB}"/>
              </a:ext>
            </a:extLst>
          </p:cNvPr>
          <p:cNvSpPr txBox="1"/>
          <p:nvPr/>
        </p:nvSpPr>
        <p:spPr>
          <a:xfrm>
            <a:off x="1441173" y="1100693"/>
            <a:ext cx="1291689" cy="369332"/>
          </a:xfrm>
          <a:prstGeom prst="rect">
            <a:avLst/>
          </a:prstGeom>
          <a:solidFill>
            <a:schemeClr val="accent1">
              <a:lumMod val="20000"/>
              <a:lumOff val="80000"/>
            </a:schemeClr>
          </a:solidFill>
        </p:spPr>
        <p:txBody>
          <a:bodyPr wrap="square">
            <a:spAutoFit/>
          </a:bodyPr>
          <a:lstStyle/>
          <a:p>
            <a:pPr>
              <a:spcBef>
                <a:spcPts val="300"/>
              </a:spcBef>
              <a:spcAft>
                <a:spcPts val="300"/>
              </a:spcAft>
            </a:pPr>
            <a:r>
              <a:rPr lang="en-US" i="1" dirty="0">
                <a:solidFill>
                  <a:srgbClr val="021F03"/>
                </a:solidFill>
                <a:latin typeface="Liberation Sans"/>
              </a:rPr>
              <a:t>Weiwei Xu</a:t>
            </a:r>
            <a:endParaRPr lang="en-US" b="0" i="1" dirty="0">
              <a:solidFill>
                <a:srgbClr val="021F03"/>
              </a:solidFill>
              <a:effectLst/>
              <a:latin typeface="Liberation Sans"/>
            </a:endParaRPr>
          </a:p>
        </p:txBody>
      </p:sp>
      <p:sp>
        <p:nvSpPr>
          <p:cNvPr id="22" name="CasellaDiTesto 21">
            <a:extLst>
              <a:ext uri="{FF2B5EF4-FFF2-40B4-BE49-F238E27FC236}">
                <a16:creationId xmlns:a16="http://schemas.microsoft.com/office/drawing/2014/main" id="{11E12C34-D72C-2965-443D-A571AF514FB0}"/>
              </a:ext>
            </a:extLst>
          </p:cNvPr>
          <p:cNvSpPr txBox="1"/>
          <p:nvPr/>
        </p:nvSpPr>
        <p:spPr>
          <a:xfrm>
            <a:off x="9160692" y="5947767"/>
            <a:ext cx="1868963" cy="369332"/>
          </a:xfrm>
          <a:prstGeom prst="rect">
            <a:avLst/>
          </a:prstGeom>
          <a:solidFill>
            <a:srgbClr val="FFFF99"/>
          </a:solidFill>
        </p:spPr>
        <p:txBody>
          <a:bodyPr wrap="square">
            <a:spAutoFit/>
          </a:bodyPr>
          <a:lstStyle/>
          <a:p>
            <a:pPr>
              <a:spcBef>
                <a:spcPts val="300"/>
              </a:spcBef>
              <a:spcAft>
                <a:spcPts val="300"/>
              </a:spcAft>
            </a:pPr>
            <a:r>
              <a:rPr lang="en-US" i="1" dirty="0">
                <a:solidFill>
                  <a:srgbClr val="021F03"/>
                </a:solidFill>
                <a:latin typeface="Liberation Sans"/>
              </a:rPr>
              <a:t>Katsuaki Asano</a:t>
            </a:r>
            <a:endParaRPr lang="en-US" b="0" i="1" dirty="0">
              <a:solidFill>
                <a:srgbClr val="021F03"/>
              </a:solidFill>
              <a:effectLst/>
              <a:latin typeface="Liberation Sans"/>
            </a:endParaRPr>
          </a:p>
        </p:txBody>
      </p:sp>
      <p:sp>
        <p:nvSpPr>
          <p:cNvPr id="23" name="CasellaDiTesto 22">
            <a:extLst>
              <a:ext uri="{FF2B5EF4-FFF2-40B4-BE49-F238E27FC236}">
                <a16:creationId xmlns:a16="http://schemas.microsoft.com/office/drawing/2014/main" id="{8905C534-D112-8571-23D4-3A24CE53B37A}"/>
              </a:ext>
            </a:extLst>
          </p:cNvPr>
          <p:cNvSpPr txBox="1"/>
          <p:nvPr/>
        </p:nvSpPr>
        <p:spPr>
          <a:xfrm>
            <a:off x="178578" y="5688193"/>
            <a:ext cx="1967534" cy="369332"/>
          </a:xfrm>
          <a:prstGeom prst="rect">
            <a:avLst/>
          </a:prstGeom>
          <a:solidFill>
            <a:srgbClr val="FFFF99"/>
          </a:solidFill>
        </p:spPr>
        <p:txBody>
          <a:bodyPr wrap="square">
            <a:spAutoFit/>
          </a:bodyPr>
          <a:lstStyle/>
          <a:p>
            <a:pPr>
              <a:spcBef>
                <a:spcPts val="300"/>
              </a:spcBef>
              <a:spcAft>
                <a:spcPts val="300"/>
              </a:spcAft>
            </a:pPr>
            <a:r>
              <a:rPr lang="it-IT" i="1">
                <a:latin typeface="Liberation Sans"/>
              </a:rPr>
              <a:t>Christian Byrnes</a:t>
            </a:r>
            <a:endParaRPr lang="en-US" b="0" i="1" dirty="0">
              <a:solidFill>
                <a:srgbClr val="021F03"/>
              </a:solidFill>
              <a:effectLst/>
              <a:latin typeface="Liberation Sans"/>
            </a:endParaRPr>
          </a:p>
        </p:txBody>
      </p:sp>
      <p:sp>
        <p:nvSpPr>
          <p:cNvPr id="25" name="CasellaDiTesto 24">
            <a:extLst>
              <a:ext uri="{FF2B5EF4-FFF2-40B4-BE49-F238E27FC236}">
                <a16:creationId xmlns:a16="http://schemas.microsoft.com/office/drawing/2014/main" id="{0B9C57C6-92A3-7369-43DC-0B7E3AE30E00}"/>
              </a:ext>
            </a:extLst>
          </p:cNvPr>
          <p:cNvSpPr txBox="1"/>
          <p:nvPr/>
        </p:nvSpPr>
        <p:spPr>
          <a:xfrm>
            <a:off x="9080129" y="1290340"/>
            <a:ext cx="1841325" cy="369332"/>
          </a:xfrm>
          <a:prstGeom prst="rect">
            <a:avLst/>
          </a:prstGeom>
          <a:solidFill>
            <a:srgbClr val="FFC000"/>
          </a:solidFill>
        </p:spPr>
        <p:txBody>
          <a:bodyPr wrap="square">
            <a:spAutoFit/>
          </a:bodyPr>
          <a:lstStyle/>
          <a:p>
            <a:pPr>
              <a:spcBef>
                <a:spcPts val="300"/>
              </a:spcBef>
              <a:spcAft>
                <a:spcPts val="300"/>
              </a:spcAft>
            </a:pPr>
            <a:r>
              <a:rPr lang="en-US" i="1" dirty="0">
                <a:solidFill>
                  <a:srgbClr val="021F03"/>
                </a:solidFill>
                <a:latin typeface="Liberation Sans"/>
              </a:rPr>
              <a:t>Irene Tamborra</a:t>
            </a:r>
            <a:endParaRPr lang="en-US" b="0" i="1" dirty="0">
              <a:solidFill>
                <a:srgbClr val="021F03"/>
              </a:solidFill>
              <a:effectLst/>
              <a:latin typeface="Liberation Sans"/>
            </a:endParaRPr>
          </a:p>
        </p:txBody>
      </p:sp>
      <p:sp>
        <p:nvSpPr>
          <p:cNvPr id="27" name="CasellaDiTesto 26">
            <a:extLst>
              <a:ext uri="{FF2B5EF4-FFF2-40B4-BE49-F238E27FC236}">
                <a16:creationId xmlns:a16="http://schemas.microsoft.com/office/drawing/2014/main" id="{14499D42-ADAE-1E66-043A-226EA636D14F}"/>
              </a:ext>
            </a:extLst>
          </p:cNvPr>
          <p:cNvSpPr txBox="1"/>
          <p:nvPr/>
        </p:nvSpPr>
        <p:spPr>
          <a:xfrm>
            <a:off x="408568" y="1418197"/>
            <a:ext cx="2324295" cy="369332"/>
          </a:xfrm>
          <a:prstGeom prst="rect">
            <a:avLst/>
          </a:prstGeom>
          <a:solidFill>
            <a:schemeClr val="accent1">
              <a:lumMod val="20000"/>
              <a:lumOff val="80000"/>
            </a:schemeClr>
          </a:solidFill>
        </p:spPr>
        <p:txBody>
          <a:bodyPr wrap="square">
            <a:spAutoFit/>
          </a:bodyPr>
          <a:lstStyle/>
          <a:p>
            <a:pPr>
              <a:spcBef>
                <a:spcPts val="300"/>
              </a:spcBef>
              <a:spcAft>
                <a:spcPts val="300"/>
              </a:spcAft>
            </a:pPr>
            <a:r>
              <a:rPr lang="en-US" i="1" dirty="0">
                <a:solidFill>
                  <a:srgbClr val="021F03"/>
                </a:solidFill>
                <a:latin typeface="Liberation Sans"/>
              </a:rPr>
              <a:t>Jaime Álvarez-Muñiz</a:t>
            </a:r>
            <a:endParaRPr lang="en-US" b="0" i="1" dirty="0">
              <a:solidFill>
                <a:srgbClr val="021F03"/>
              </a:solidFill>
              <a:effectLst/>
              <a:latin typeface="Liberation Sans"/>
            </a:endParaRPr>
          </a:p>
        </p:txBody>
      </p:sp>
      <p:sp>
        <p:nvSpPr>
          <p:cNvPr id="28" name="CasellaDiTesto 27">
            <a:extLst>
              <a:ext uri="{FF2B5EF4-FFF2-40B4-BE49-F238E27FC236}">
                <a16:creationId xmlns:a16="http://schemas.microsoft.com/office/drawing/2014/main" id="{42CE4554-8F5C-8B5B-3664-AB7ADF900ABA}"/>
              </a:ext>
            </a:extLst>
          </p:cNvPr>
          <p:cNvSpPr txBox="1"/>
          <p:nvPr/>
        </p:nvSpPr>
        <p:spPr>
          <a:xfrm>
            <a:off x="9753109" y="4169716"/>
            <a:ext cx="1841325" cy="369332"/>
          </a:xfrm>
          <a:prstGeom prst="rect">
            <a:avLst/>
          </a:prstGeom>
          <a:solidFill>
            <a:schemeClr val="accent6">
              <a:lumMod val="40000"/>
              <a:lumOff val="60000"/>
            </a:schemeClr>
          </a:solidFill>
        </p:spPr>
        <p:txBody>
          <a:bodyPr wrap="square">
            <a:spAutoFit/>
          </a:bodyPr>
          <a:lstStyle/>
          <a:p>
            <a:pPr>
              <a:spcBef>
                <a:spcPts val="300"/>
              </a:spcBef>
              <a:spcAft>
                <a:spcPts val="300"/>
              </a:spcAft>
            </a:pPr>
            <a:r>
              <a:rPr lang="en-US" i="1" dirty="0">
                <a:solidFill>
                  <a:srgbClr val="021F03"/>
                </a:solidFill>
                <a:latin typeface="Liberation Sans"/>
              </a:rPr>
              <a:t>Michela Negro</a:t>
            </a:r>
            <a:endParaRPr lang="en-US" b="0" i="1" dirty="0">
              <a:solidFill>
                <a:srgbClr val="021F03"/>
              </a:solidFill>
              <a:effectLst/>
              <a:latin typeface="Liberation Sans"/>
            </a:endParaRPr>
          </a:p>
        </p:txBody>
      </p:sp>
      <p:sp>
        <p:nvSpPr>
          <p:cNvPr id="30" name="CasellaDiTesto 29">
            <a:extLst>
              <a:ext uri="{FF2B5EF4-FFF2-40B4-BE49-F238E27FC236}">
                <a16:creationId xmlns:a16="http://schemas.microsoft.com/office/drawing/2014/main" id="{3B5627F1-DBA5-572B-7264-1ED607A8D920}"/>
              </a:ext>
            </a:extLst>
          </p:cNvPr>
          <p:cNvSpPr txBox="1"/>
          <p:nvPr/>
        </p:nvSpPr>
        <p:spPr>
          <a:xfrm>
            <a:off x="3161849" y="5961760"/>
            <a:ext cx="1993725" cy="369332"/>
          </a:xfrm>
          <a:prstGeom prst="rect">
            <a:avLst/>
          </a:prstGeom>
          <a:solidFill>
            <a:srgbClr val="FFCCFF"/>
          </a:solidFill>
        </p:spPr>
        <p:txBody>
          <a:bodyPr wrap="square">
            <a:spAutoFit/>
          </a:bodyPr>
          <a:lstStyle/>
          <a:p>
            <a:pPr>
              <a:spcBef>
                <a:spcPts val="300"/>
              </a:spcBef>
              <a:spcAft>
                <a:spcPts val="300"/>
              </a:spcAft>
            </a:pPr>
            <a:r>
              <a:rPr lang="en-US" i="1" dirty="0">
                <a:solidFill>
                  <a:srgbClr val="021F03"/>
                </a:solidFill>
                <a:latin typeface="Liberation Sans"/>
              </a:rPr>
              <a:t>Arianna Di </a:t>
            </a:r>
            <a:r>
              <a:rPr lang="en-US" i="1" dirty="0" err="1">
                <a:solidFill>
                  <a:srgbClr val="021F03"/>
                </a:solidFill>
                <a:latin typeface="Liberation Sans"/>
              </a:rPr>
              <a:t>Cintio</a:t>
            </a:r>
            <a:endParaRPr lang="en-US" b="0" i="1" dirty="0">
              <a:solidFill>
                <a:srgbClr val="021F03"/>
              </a:solidFill>
              <a:effectLst/>
              <a:latin typeface="Liberation Sans"/>
            </a:endParaRPr>
          </a:p>
        </p:txBody>
      </p:sp>
      <p:sp>
        <p:nvSpPr>
          <p:cNvPr id="35" name="CasellaDiTesto 34">
            <a:extLst>
              <a:ext uri="{FF2B5EF4-FFF2-40B4-BE49-F238E27FC236}">
                <a16:creationId xmlns:a16="http://schemas.microsoft.com/office/drawing/2014/main" id="{F660DABB-4C3A-2D93-965A-58819B7347B2}"/>
              </a:ext>
            </a:extLst>
          </p:cNvPr>
          <p:cNvSpPr txBox="1"/>
          <p:nvPr/>
        </p:nvSpPr>
        <p:spPr>
          <a:xfrm>
            <a:off x="9775481" y="4485935"/>
            <a:ext cx="2205908" cy="369332"/>
          </a:xfrm>
          <a:prstGeom prst="rect">
            <a:avLst/>
          </a:prstGeom>
          <a:solidFill>
            <a:schemeClr val="accent6">
              <a:lumMod val="40000"/>
              <a:lumOff val="60000"/>
            </a:schemeClr>
          </a:solidFill>
        </p:spPr>
        <p:txBody>
          <a:bodyPr wrap="square">
            <a:spAutoFit/>
          </a:bodyPr>
          <a:lstStyle/>
          <a:p>
            <a:pPr>
              <a:spcBef>
                <a:spcPts val="300"/>
              </a:spcBef>
              <a:spcAft>
                <a:spcPts val="300"/>
              </a:spcAft>
            </a:pPr>
            <a:r>
              <a:rPr lang="en-US" i="1" dirty="0">
                <a:solidFill>
                  <a:srgbClr val="021F03"/>
                </a:solidFill>
                <a:latin typeface="Liberation Sans"/>
              </a:rPr>
              <a:t>Gabrijela </a:t>
            </a:r>
            <a:r>
              <a:rPr lang="en-US" i="1" dirty="0" err="1">
                <a:solidFill>
                  <a:srgbClr val="021F03"/>
                </a:solidFill>
                <a:latin typeface="Liberation Sans"/>
              </a:rPr>
              <a:t>Zaharijas</a:t>
            </a:r>
            <a:endParaRPr lang="en-US" b="0" i="1" dirty="0">
              <a:solidFill>
                <a:srgbClr val="021F03"/>
              </a:solidFill>
              <a:effectLst/>
              <a:latin typeface="Liberation Sans"/>
            </a:endParaRPr>
          </a:p>
        </p:txBody>
      </p:sp>
      <p:sp>
        <p:nvSpPr>
          <p:cNvPr id="36" name="CasellaDiTesto 35">
            <a:extLst>
              <a:ext uri="{FF2B5EF4-FFF2-40B4-BE49-F238E27FC236}">
                <a16:creationId xmlns:a16="http://schemas.microsoft.com/office/drawing/2014/main" id="{C0EE1848-F0FB-07F4-8F49-3B5463576869}"/>
              </a:ext>
            </a:extLst>
          </p:cNvPr>
          <p:cNvSpPr txBox="1"/>
          <p:nvPr/>
        </p:nvSpPr>
        <p:spPr>
          <a:xfrm>
            <a:off x="178578" y="6059820"/>
            <a:ext cx="1868962" cy="369332"/>
          </a:xfrm>
          <a:prstGeom prst="rect">
            <a:avLst/>
          </a:prstGeom>
          <a:solidFill>
            <a:srgbClr val="FFFF99"/>
          </a:solidFill>
        </p:spPr>
        <p:txBody>
          <a:bodyPr wrap="square">
            <a:spAutoFit/>
          </a:bodyPr>
          <a:lstStyle/>
          <a:p>
            <a:pPr>
              <a:spcBef>
                <a:spcPts val="300"/>
              </a:spcBef>
              <a:spcAft>
                <a:spcPts val="300"/>
              </a:spcAft>
            </a:pPr>
            <a:r>
              <a:rPr lang="en-US" i="1" dirty="0">
                <a:solidFill>
                  <a:srgbClr val="021F03"/>
                </a:solidFill>
                <a:latin typeface="Liberation Sans"/>
              </a:rPr>
              <a:t>Ali Rida Khalife</a:t>
            </a:r>
            <a:endParaRPr lang="en-US" b="0" i="1" dirty="0">
              <a:solidFill>
                <a:srgbClr val="021F03"/>
              </a:solidFill>
              <a:effectLst/>
              <a:latin typeface="Liberation Sans"/>
            </a:endParaRPr>
          </a:p>
        </p:txBody>
      </p:sp>
      <p:sp>
        <p:nvSpPr>
          <p:cNvPr id="38" name="CasellaDiTesto 37">
            <a:extLst>
              <a:ext uri="{FF2B5EF4-FFF2-40B4-BE49-F238E27FC236}">
                <a16:creationId xmlns:a16="http://schemas.microsoft.com/office/drawing/2014/main" id="{9C1B3D74-3949-7237-B2A9-C5615CEB11BE}"/>
              </a:ext>
            </a:extLst>
          </p:cNvPr>
          <p:cNvSpPr txBox="1"/>
          <p:nvPr/>
        </p:nvSpPr>
        <p:spPr>
          <a:xfrm>
            <a:off x="2998506" y="3347235"/>
            <a:ext cx="2473519" cy="369332"/>
          </a:xfrm>
          <a:prstGeom prst="rect">
            <a:avLst/>
          </a:prstGeom>
          <a:solidFill>
            <a:schemeClr val="bg1">
              <a:lumMod val="85000"/>
            </a:schemeClr>
          </a:solidFill>
        </p:spPr>
        <p:txBody>
          <a:bodyPr wrap="square">
            <a:spAutoFit/>
          </a:bodyPr>
          <a:lstStyle/>
          <a:p>
            <a:pPr>
              <a:spcBef>
                <a:spcPts val="300"/>
              </a:spcBef>
              <a:spcAft>
                <a:spcPts val="300"/>
              </a:spcAft>
            </a:pPr>
            <a:r>
              <a:rPr lang="en-US" i="1" dirty="0">
                <a:solidFill>
                  <a:srgbClr val="021F03"/>
                </a:solidFill>
                <a:latin typeface="Liberation Sans"/>
              </a:rPr>
              <a:t>Laura Lopez-</a:t>
            </a:r>
            <a:r>
              <a:rPr lang="en-US" i="1" dirty="0" err="1">
                <a:solidFill>
                  <a:srgbClr val="021F03"/>
                </a:solidFill>
                <a:latin typeface="Liberation Sans"/>
              </a:rPr>
              <a:t>Honorez</a:t>
            </a:r>
            <a:endParaRPr lang="en-US" b="0" i="1" dirty="0">
              <a:solidFill>
                <a:srgbClr val="021F03"/>
              </a:solidFill>
              <a:effectLst/>
              <a:latin typeface="Liberation Sans"/>
            </a:endParaRPr>
          </a:p>
        </p:txBody>
      </p:sp>
      <p:sp>
        <p:nvSpPr>
          <p:cNvPr id="41" name="CasellaDiTesto 40">
            <a:extLst>
              <a:ext uri="{FF2B5EF4-FFF2-40B4-BE49-F238E27FC236}">
                <a16:creationId xmlns:a16="http://schemas.microsoft.com/office/drawing/2014/main" id="{4D62EF58-88A8-EB49-2B22-416FEBA46EF0}"/>
              </a:ext>
            </a:extLst>
          </p:cNvPr>
          <p:cNvSpPr txBox="1"/>
          <p:nvPr/>
        </p:nvSpPr>
        <p:spPr>
          <a:xfrm>
            <a:off x="425746" y="4511722"/>
            <a:ext cx="1854476" cy="369332"/>
          </a:xfrm>
          <a:prstGeom prst="rect">
            <a:avLst/>
          </a:prstGeom>
          <a:solidFill>
            <a:srgbClr val="FF99FF"/>
          </a:solidFill>
        </p:spPr>
        <p:txBody>
          <a:bodyPr wrap="square">
            <a:spAutoFit/>
          </a:bodyPr>
          <a:lstStyle/>
          <a:p>
            <a:pPr>
              <a:spcBef>
                <a:spcPts val="300"/>
              </a:spcBef>
              <a:spcAft>
                <a:spcPts val="300"/>
              </a:spcAft>
            </a:pPr>
            <a:r>
              <a:rPr lang="en-US" i="1" dirty="0">
                <a:solidFill>
                  <a:srgbClr val="021F03"/>
                </a:solidFill>
                <a:latin typeface="Liberation Sans"/>
              </a:rPr>
              <a:t>Alicia M. Sintes</a:t>
            </a:r>
            <a:endParaRPr lang="en-US" b="0" i="1" dirty="0">
              <a:solidFill>
                <a:srgbClr val="021F03"/>
              </a:solidFill>
              <a:effectLst/>
              <a:latin typeface="Liberation Sans"/>
            </a:endParaRPr>
          </a:p>
        </p:txBody>
      </p:sp>
      <p:sp>
        <p:nvSpPr>
          <p:cNvPr id="47" name="CasellaDiTesto 46">
            <a:extLst>
              <a:ext uri="{FF2B5EF4-FFF2-40B4-BE49-F238E27FC236}">
                <a16:creationId xmlns:a16="http://schemas.microsoft.com/office/drawing/2014/main" id="{49DB0555-DACE-12C8-1A33-E947195F8FB0}"/>
              </a:ext>
            </a:extLst>
          </p:cNvPr>
          <p:cNvSpPr txBox="1"/>
          <p:nvPr/>
        </p:nvSpPr>
        <p:spPr>
          <a:xfrm>
            <a:off x="4002036" y="3992673"/>
            <a:ext cx="1483648" cy="369332"/>
          </a:xfrm>
          <a:prstGeom prst="rect">
            <a:avLst/>
          </a:prstGeom>
          <a:solidFill>
            <a:schemeClr val="bg1">
              <a:lumMod val="85000"/>
            </a:schemeClr>
          </a:solidFill>
        </p:spPr>
        <p:txBody>
          <a:bodyPr wrap="square">
            <a:spAutoFit/>
          </a:bodyPr>
          <a:lstStyle/>
          <a:p>
            <a:pPr>
              <a:spcBef>
                <a:spcPts val="300"/>
              </a:spcBef>
              <a:spcAft>
                <a:spcPts val="300"/>
              </a:spcAft>
            </a:pPr>
            <a:r>
              <a:rPr lang="it-IT" i="1" dirty="0"/>
              <a:t>Christina Gao</a:t>
            </a:r>
            <a:endParaRPr lang="en-US" b="0" i="1" dirty="0">
              <a:solidFill>
                <a:srgbClr val="021F03"/>
              </a:solidFill>
              <a:effectLst/>
              <a:latin typeface="Liberation Sans"/>
            </a:endParaRPr>
          </a:p>
        </p:txBody>
      </p:sp>
      <p:sp>
        <p:nvSpPr>
          <p:cNvPr id="48" name="CasellaDiTesto 47">
            <a:extLst>
              <a:ext uri="{FF2B5EF4-FFF2-40B4-BE49-F238E27FC236}">
                <a16:creationId xmlns:a16="http://schemas.microsoft.com/office/drawing/2014/main" id="{A3869914-9146-1DE1-2BB5-17B9567E7E86}"/>
              </a:ext>
            </a:extLst>
          </p:cNvPr>
          <p:cNvSpPr txBox="1"/>
          <p:nvPr/>
        </p:nvSpPr>
        <p:spPr>
          <a:xfrm>
            <a:off x="3603064" y="3688618"/>
            <a:ext cx="1868961" cy="369332"/>
          </a:xfrm>
          <a:prstGeom prst="rect">
            <a:avLst/>
          </a:prstGeom>
          <a:solidFill>
            <a:schemeClr val="bg1">
              <a:lumMod val="85000"/>
            </a:schemeClr>
          </a:solidFill>
        </p:spPr>
        <p:txBody>
          <a:bodyPr wrap="square">
            <a:spAutoFit/>
          </a:bodyPr>
          <a:lstStyle/>
          <a:p>
            <a:pPr>
              <a:spcBef>
                <a:spcPts val="300"/>
              </a:spcBef>
              <a:spcAft>
                <a:spcPts val="300"/>
              </a:spcAft>
            </a:pPr>
            <a:r>
              <a:rPr lang="en-US" i="1" dirty="0">
                <a:solidFill>
                  <a:srgbClr val="021F03"/>
                </a:solidFill>
                <a:latin typeface="Liberation Sans"/>
              </a:rPr>
              <a:t>Javier Redondo</a:t>
            </a:r>
            <a:endParaRPr lang="en-US" b="0" i="1" dirty="0">
              <a:solidFill>
                <a:srgbClr val="021F03"/>
              </a:solidFill>
              <a:effectLst/>
              <a:latin typeface="Liberation Sans"/>
            </a:endParaRPr>
          </a:p>
        </p:txBody>
      </p:sp>
      <p:sp>
        <p:nvSpPr>
          <p:cNvPr id="49" name="CasellaDiTesto 48">
            <a:extLst>
              <a:ext uri="{FF2B5EF4-FFF2-40B4-BE49-F238E27FC236}">
                <a16:creationId xmlns:a16="http://schemas.microsoft.com/office/drawing/2014/main" id="{0D2BEDD6-BA14-A2FE-CFA5-A70CF38BB6C1}"/>
              </a:ext>
            </a:extLst>
          </p:cNvPr>
          <p:cNvSpPr txBox="1"/>
          <p:nvPr/>
        </p:nvSpPr>
        <p:spPr>
          <a:xfrm>
            <a:off x="1032045" y="1734651"/>
            <a:ext cx="1702076" cy="369332"/>
          </a:xfrm>
          <a:prstGeom prst="rect">
            <a:avLst/>
          </a:prstGeom>
          <a:solidFill>
            <a:schemeClr val="accent1">
              <a:lumMod val="20000"/>
              <a:lumOff val="80000"/>
            </a:schemeClr>
          </a:solidFill>
        </p:spPr>
        <p:txBody>
          <a:bodyPr wrap="square">
            <a:spAutoFit/>
          </a:bodyPr>
          <a:lstStyle/>
          <a:p>
            <a:pPr algn="r">
              <a:spcBef>
                <a:spcPts val="300"/>
              </a:spcBef>
              <a:spcAft>
                <a:spcPts val="300"/>
              </a:spcAft>
            </a:pPr>
            <a:r>
              <a:rPr lang="en-US" i="1" dirty="0">
                <a:solidFill>
                  <a:srgbClr val="021F03"/>
                </a:solidFill>
                <a:latin typeface="Liberation Sans"/>
              </a:rPr>
              <a:t>Brian Reville</a:t>
            </a:r>
            <a:endParaRPr lang="en-US" b="0" i="1" dirty="0">
              <a:solidFill>
                <a:srgbClr val="021F03"/>
              </a:solidFill>
              <a:effectLst/>
              <a:latin typeface="Liberation Sans"/>
            </a:endParaRPr>
          </a:p>
        </p:txBody>
      </p:sp>
      <p:sp>
        <p:nvSpPr>
          <p:cNvPr id="51" name="CasellaDiTesto 50">
            <a:extLst>
              <a:ext uri="{FF2B5EF4-FFF2-40B4-BE49-F238E27FC236}">
                <a16:creationId xmlns:a16="http://schemas.microsoft.com/office/drawing/2014/main" id="{2E93438A-2E3E-E6FF-25F8-27E9EF77D99F}"/>
              </a:ext>
            </a:extLst>
          </p:cNvPr>
          <p:cNvSpPr txBox="1"/>
          <p:nvPr/>
        </p:nvSpPr>
        <p:spPr>
          <a:xfrm>
            <a:off x="9733132" y="3407841"/>
            <a:ext cx="2175999" cy="369332"/>
          </a:xfrm>
          <a:prstGeom prst="rect">
            <a:avLst/>
          </a:prstGeom>
          <a:solidFill>
            <a:schemeClr val="accent6">
              <a:lumMod val="40000"/>
              <a:lumOff val="60000"/>
            </a:schemeClr>
          </a:solidFill>
        </p:spPr>
        <p:txBody>
          <a:bodyPr wrap="square">
            <a:spAutoFit/>
          </a:bodyPr>
          <a:lstStyle/>
          <a:p>
            <a:pPr>
              <a:spcBef>
                <a:spcPts val="300"/>
              </a:spcBef>
              <a:spcAft>
                <a:spcPts val="300"/>
              </a:spcAft>
            </a:pPr>
            <a:r>
              <a:rPr lang="en-US" i="1" dirty="0">
                <a:solidFill>
                  <a:srgbClr val="021F03"/>
                </a:solidFill>
                <a:latin typeface="Liberation Sans"/>
              </a:rPr>
              <a:t>Cristiana Spingola</a:t>
            </a:r>
            <a:endParaRPr lang="en-US" b="0" i="1" dirty="0">
              <a:solidFill>
                <a:srgbClr val="021F03"/>
              </a:solidFill>
              <a:effectLst/>
              <a:latin typeface="Liberation Sans"/>
            </a:endParaRPr>
          </a:p>
        </p:txBody>
      </p:sp>
      <p:sp>
        <p:nvSpPr>
          <p:cNvPr id="52" name="CasellaDiTesto 51">
            <a:extLst>
              <a:ext uri="{FF2B5EF4-FFF2-40B4-BE49-F238E27FC236}">
                <a16:creationId xmlns:a16="http://schemas.microsoft.com/office/drawing/2014/main" id="{684F4B37-B9E5-8AE7-53DF-0211625EAE10}"/>
              </a:ext>
            </a:extLst>
          </p:cNvPr>
          <p:cNvSpPr txBox="1"/>
          <p:nvPr/>
        </p:nvSpPr>
        <p:spPr>
          <a:xfrm>
            <a:off x="9082811" y="1675233"/>
            <a:ext cx="1948932" cy="369332"/>
          </a:xfrm>
          <a:prstGeom prst="rect">
            <a:avLst/>
          </a:prstGeom>
          <a:solidFill>
            <a:srgbClr val="FFC000"/>
          </a:solidFill>
        </p:spPr>
        <p:txBody>
          <a:bodyPr wrap="square">
            <a:spAutoFit/>
          </a:bodyPr>
          <a:lstStyle/>
          <a:p>
            <a:pPr>
              <a:spcBef>
                <a:spcPts val="300"/>
              </a:spcBef>
              <a:spcAft>
                <a:spcPts val="300"/>
              </a:spcAft>
            </a:pPr>
            <a:r>
              <a:rPr lang="en-US" i="1" dirty="0">
                <a:solidFill>
                  <a:srgbClr val="021F03"/>
                </a:solidFill>
                <a:latin typeface="Liberation Sans"/>
              </a:rPr>
              <a:t>Simona Toscano</a:t>
            </a:r>
            <a:endParaRPr lang="en-US" b="0" i="1" dirty="0">
              <a:solidFill>
                <a:srgbClr val="021F03"/>
              </a:solidFill>
              <a:effectLst/>
              <a:latin typeface="Liberation Sans"/>
            </a:endParaRPr>
          </a:p>
        </p:txBody>
      </p:sp>
      <p:sp>
        <p:nvSpPr>
          <p:cNvPr id="53" name="CasellaDiTesto 52">
            <a:extLst>
              <a:ext uri="{FF2B5EF4-FFF2-40B4-BE49-F238E27FC236}">
                <a16:creationId xmlns:a16="http://schemas.microsoft.com/office/drawing/2014/main" id="{BD144CBB-0A13-4702-A096-4B37CBE78D4A}"/>
              </a:ext>
            </a:extLst>
          </p:cNvPr>
          <p:cNvSpPr txBox="1"/>
          <p:nvPr/>
        </p:nvSpPr>
        <p:spPr>
          <a:xfrm>
            <a:off x="9741220" y="3090779"/>
            <a:ext cx="1606645" cy="369332"/>
          </a:xfrm>
          <a:prstGeom prst="rect">
            <a:avLst/>
          </a:prstGeom>
          <a:solidFill>
            <a:schemeClr val="accent6">
              <a:lumMod val="40000"/>
              <a:lumOff val="60000"/>
            </a:schemeClr>
          </a:solidFill>
        </p:spPr>
        <p:txBody>
          <a:bodyPr wrap="square">
            <a:spAutoFit/>
          </a:bodyPr>
          <a:lstStyle/>
          <a:p>
            <a:pPr>
              <a:spcBef>
                <a:spcPts val="300"/>
              </a:spcBef>
              <a:spcAft>
                <a:spcPts val="300"/>
              </a:spcAft>
            </a:pPr>
            <a:r>
              <a:rPr lang="en-US" i="1" dirty="0">
                <a:solidFill>
                  <a:srgbClr val="021F03"/>
                </a:solidFill>
                <a:latin typeface="Liberation Sans"/>
              </a:rPr>
              <a:t>Anita Reimer</a:t>
            </a:r>
            <a:endParaRPr lang="en-US" b="0" i="1" dirty="0">
              <a:solidFill>
                <a:srgbClr val="021F03"/>
              </a:solidFill>
              <a:effectLst/>
              <a:latin typeface="Liberation Sans"/>
            </a:endParaRPr>
          </a:p>
        </p:txBody>
      </p:sp>
      <p:sp>
        <p:nvSpPr>
          <p:cNvPr id="55" name="CasellaDiTesto 54">
            <a:extLst>
              <a:ext uri="{FF2B5EF4-FFF2-40B4-BE49-F238E27FC236}">
                <a16:creationId xmlns:a16="http://schemas.microsoft.com/office/drawing/2014/main" id="{4A0EAB3B-B570-ABE2-EBE5-737CDA384427}"/>
              </a:ext>
            </a:extLst>
          </p:cNvPr>
          <p:cNvSpPr txBox="1"/>
          <p:nvPr/>
        </p:nvSpPr>
        <p:spPr>
          <a:xfrm>
            <a:off x="3187888" y="5640706"/>
            <a:ext cx="1949907" cy="369332"/>
          </a:xfrm>
          <a:prstGeom prst="rect">
            <a:avLst/>
          </a:prstGeom>
          <a:solidFill>
            <a:srgbClr val="FFCCFF"/>
          </a:solidFill>
        </p:spPr>
        <p:txBody>
          <a:bodyPr wrap="square">
            <a:spAutoFit/>
          </a:bodyPr>
          <a:lstStyle/>
          <a:p>
            <a:pPr>
              <a:spcBef>
                <a:spcPts val="300"/>
              </a:spcBef>
              <a:spcAft>
                <a:spcPts val="300"/>
              </a:spcAft>
            </a:pPr>
            <a:r>
              <a:rPr lang="en-US" i="1" dirty="0">
                <a:solidFill>
                  <a:srgbClr val="021F03"/>
                </a:solidFill>
                <a:latin typeface="Liberation Sans"/>
              </a:rPr>
              <a:t>Andrei Mesinger</a:t>
            </a:r>
            <a:endParaRPr lang="en-US" b="0" i="1" dirty="0">
              <a:solidFill>
                <a:srgbClr val="021F03"/>
              </a:solidFill>
              <a:effectLst/>
              <a:latin typeface="Liberation Sans"/>
            </a:endParaRPr>
          </a:p>
        </p:txBody>
      </p:sp>
      <p:sp>
        <p:nvSpPr>
          <p:cNvPr id="56" name="CasellaDiTesto 55">
            <a:extLst>
              <a:ext uri="{FF2B5EF4-FFF2-40B4-BE49-F238E27FC236}">
                <a16:creationId xmlns:a16="http://schemas.microsoft.com/office/drawing/2014/main" id="{2BF5790E-DDB7-76F8-BF8E-B29FB403D3CE}"/>
              </a:ext>
            </a:extLst>
          </p:cNvPr>
          <p:cNvSpPr txBox="1"/>
          <p:nvPr/>
        </p:nvSpPr>
        <p:spPr>
          <a:xfrm>
            <a:off x="9009114" y="5187407"/>
            <a:ext cx="2038973" cy="369332"/>
          </a:xfrm>
          <a:prstGeom prst="rect">
            <a:avLst/>
          </a:prstGeom>
          <a:solidFill>
            <a:srgbClr val="FFFF99"/>
          </a:solidFill>
        </p:spPr>
        <p:txBody>
          <a:bodyPr wrap="square">
            <a:spAutoFit/>
          </a:bodyPr>
          <a:lstStyle/>
          <a:p>
            <a:pPr>
              <a:spcBef>
                <a:spcPts val="300"/>
              </a:spcBef>
              <a:spcAft>
                <a:spcPts val="300"/>
              </a:spcAft>
            </a:pPr>
            <a:r>
              <a:rPr lang="en-US" i="1" dirty="0">
                <a:solidFill>
                  <a:srgbClr val="021F03"/>
                </a:solidFill>
                <a:latin typeface="Liberation Sans"/>
              </a:rPr>
              <a:t>Gordan </a:t>
            </a:r>
            <a:r>
              <a:rPr lang="en-US" i="1" dirty="0" err="1">
                <a:solidFill>
                  <a:srgbClr val="021F03"/>
                </a:solidFill>
                <a:latin typeface="Liberation Sans"/>
              </a:rPr>
              <a:t>Krnjaic</a:t>
            </a:r>
            <a:endParaRPr lang="en-US" i="1" dirty="0">
              <a:solidFill>
                <a:srgbClr val="021F03"/>
              </a:solidFill>
              <a:latin typeface="Liberation Sans"/>
            </a:endParaRPr>
          </a:p>
        </p:txBody>
      </p:sp>
    </p:spTree>
    <p:extLst>
      <p:ext uri="{BB962C8B-B14F-4D97-AF65-F5344CB8AC3E}">
        <p14:creationId xmlns:p14="http://schemas.microsoft.com/office/powerpoint/2010/main" val="191322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P spid="9" grpId="0" animBg="1"/>
      <p:bldP spid="11" grpId="0" animBg="1"/>
      <p:bldP spid="15" grpId="0" animBg="1"/>
      <p:bldP spid="17" grpId="0" animBg="1"/>
      <p:bldP spid="18" grpId="0" animBg="1"/>
      <p:bldP spid="19" grpId="0" animBg="1"/>
      <p:bldP spid="20" grpId="0" animBg="1"/>
      <p:bldP spid="21" grpId="0" animBg="1"/>
      <p:bldP spid="22" grpId="0" animBg="1"/>
      <p:bldP spid="23" grpId="0" animBg="1"/>
      <p:bldP spid="25" grpId="0" animBg="1"/>
      <p:bldP spid="27" grpId="0" animBg="1"/>
      <p:bldP spid="28" grpId="0" animBg="1"/>
      <p:bldP spid="30" grpId="0" animBg="1"/>
      <p:bldP spid="35" grpId="0" animBg="1"/>
      <p:bldP spid="36" grpId="0" animBg="1"/>
      <p:bldP spid="38" grpId="0" animBg="1"/>
      <p:bldP spid="41" grpId="0" animBg="1"/>
      <p:bldP spid="47" grpId="0" animBg="1"/>
      <p:bldP spid="48" grpId="0" animBg="1"/>
      <p:bldP spid="49" grpId="0" animBg="1"/>
      <p:bldP spid="51" grpId="0" animBg="1"/>
      <p:bldP spid="52" grpId="0" animBg="1"/>
      <p:bldP spid="53" grpId="0" animBg="1"/>
      <p:bldP spid="55"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intout of the dat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11925" y="837854"/>
            <a:ext cx="7549078" cy="5332486"/>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normAutofit/>
          </a:bodyPr>
          <a:lstStyle/>
          <a:p>
            <a:r>
              <a:rPr lang="en-US" sz="3600" dirty="0"/>
              <a:t>The SN1987A seen by </a:t>
            </a:r>
            <a:r>
              <a:rPr lang="en-US" sz="3600" dirty="0" err="1"/>
              <a:t>KamiokaNDE</a:t>
            </a:r>
            <a:endParaRPr lang="en-US" sz="3600" dirty="0"/>
          </a:p>
        </p:txBody>
      </p:sp>
      <p:sp>
        <p:nvSpPr>
          <p:cNvPr id="8" name="Titolo 1"/>
          <p:cNvSpPr txBox="1">
            <a:spLocks/>
          </p:cNvSpPr>
          <p:nvPr/>
        </p:nvSpPr>
        <p:spPr>
          <a:xfrm>
            <a:off x="470263" y="-60598"/>
            <a:ext cx="8359139" cy="22551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C00000"/>
                </a:solidFill>
                <a:latin typeface="+mj-lt"/>
                <a:ea typeface="+mj-ea"/>
                <a:cs typeface="+mj-cs"/>
              </a:defRPr>
            </a:lvl1pPr>
          </a:lstStyle>
          <a:p>
            <a:endParaRPr lang="en-US" sz="3600" dirty="0"/>
          </a:p>
        </p:txBody>
      </p:sp>
      <p:sp>
        <p:nvSpPr>
          <p:cNvPr id="6" name="Rettangolo 5"/>
          <p:cNvSpPr/>
          <p:nvPr/>
        </p:nvSpPr>
        <p:spPr>
          <a:xfrm>
            <a:off x="597625" y="1155109"/>
            <a:ext cx="10996749" cy="523220"/>
          </a:xfrm>
          <a:prstGeom prst="rect">
            <a:avLst/>
          </a:prstGeom>
        </p:spPr>
        <p:txBody>
          <a:bodyPr wrap="square">
            <a:spAutoFit/>
          </a:bodyPr>
          <a:lstStyle/>
          <a:p>
            <a:r>
              <a:rPr lang="en-US" sz="1400" i="1" dirty="0">
                <a:solidFill>
                  <a:srgbClr val="000000"/>
                </a:solidFill>
                <a:latin typeface="+mj-lt"/>
              </a:rPr>
              <a:t>Printout of the data: x-axis shows time (one line as 10 s </a:t>
            </a:r>
            <a:r>
              <a:rPr lang="en-US" sz="1400" i="1" dirty="0">
                <a:solidFill>
                  <a:srgbClr val="000000"/>
                </a:solidFill>
              </a:rPr>
              <a:t>from right to left</a:t>
            </a:r>
            <a:r>
              <a:rPr lang="en-US" sz="1400" i="1" dirty="0">
                <a:solidFill>
                  <a:srgbClr val="000000"/>
                </a:solidFill>
                <a:latin typeface="+mj-lt"/>
              </a:rPr>
              <a:t>); y-axis shows the number of hit (proportional to the energy of the event). The peak is the signal of neutrinos from SN1987A. The blank period due to the detector maintenance was recorded a few minutes before the signal.</a:t>
            </a:r>
            <a:endParaRPr lang="en-US" sz="1400" i="1" dirty="0">
              <a:latin typeface="+mj-lt"/>
            </a:endParaRPr>
          </a:p>
        </p:txBody>
      </p:sp>
      <p:sp>
        <p:nvSpPr>
          <p:cNvPr id="10" name="Rettangolo 9"/>
          <p:cNvSpPr/>
          <p:nvPr/>
        </p:nvSpPr>
        <p:spPr>
          <a:xfrm>
            <a:off x="703339" y="798316"/>
            <a:ext cx="7364437" cy="307777"/>
          </a:xfrm>
          <a:prstGeom prst="rect">
            <a:avLst/>
          </a:prstGeom>
        </p:spPr>
        <p:txBody>
          <a:bodyPr wrap="square">
            <a:spAutoFit/>
          </a:bodyPr>
          <a:lstStyle/>
          <a:p>
            <a:r>
              <a:rPr lang="en-US" sz="1400" dirty="0">
                <a:hlinkClick r:id="rId3"/>
              </a:rPr>
              <a:t>http://www-sk.icrr.u-tokyo.ac.jp/sk/news/2017/02/SN1987A-en.html</a:t>
            </a:r>
            <a:r>
              <a:rPr lang="en-US" sz="1400" dirty="0"/>
              <a:t> </a:t>
            </a:r>
          </a:p>
        </p:txBody>
      </p:sp>
      <p:pic>
        <p:nvPicPr>
          <p:cNvPr id="11" name="Immagine 10">
            <a:extLst>
              <a:ext uri="{FF2B5EF4-FFF2-40B4-BE49-F238E27FC236}">
                <a16:creationId xmlns:a16="http://schemas.microsoft.com/office/drawing/2014/main" id="{F761024E-7EE1-FC66-2CD1-36080F551CDE}"/>
              </a:ext>
            </a:extLst>
          </p:cNvPr>
          <p:cNvPicPr>
            <a:picLocks noChangeAspect="1"/>
          </p:cNvPicPr>
          <p:nvPr/>
        </p:nvPicPr>
        <p:blipFill>
          <a:blip r:embed="rId4"/>
          <a:stretch>
            <a:fillRect/>
          </a:stretch>
        </p:blipFill>
        <p:spPr>
          <a:xfrm>
            <a:off x="0" y="2648605"/>
            <a:ext cx="5554133" cy="2619279"/>
          </a:xfrm>
          <a:prstGeom prst="rect">
            <a:avLst/>
          </a:prstGeom>
        </p:spPr>
      </p:pic>
      <p:sp>
        <p:nvSpPr>
          <p:cNvPr id="12" name="Ovale 11">
            <a:extLst>
              <a:ext uri="{FF2B5EF4-FFF2-40B4-BE49-F238E27FC236}">
                <a16:creationId xmlns:a16="http://schemas.microsoft.com/office/drawing/2014/main" id="{284F8462-399E-2D96-C506-A6DCE3860157}"/>
              </a:ext>
            </a:extLst>
          </p:cNvPr>
          <p:cNvSpPr/>
          <p:nvPr/>
        </p:nvSpPr>
        <p:spPr>
          <a:xfrm>
            <a:off x="8822990" y="2283113"/>
            <a:ext cx="440267" cy="3639122"/>
          </a:xfrm>
          <a:prstGeom prst="ellipse">
            <a:avLst/>
          </a:prstGeom>
          <a:noFill/>
          <a:ln w="38100">
            <a:solidFill>
              <a:srgbClr val="FF0000"/>
            </a:solidFill>
          </a:ln>
        </p:spPr>
        <p:txBody>
          <a:bodyPr rtlCol="0" anchor="ctr"/>
          <a:lstStyle/>
          <a:p>
            <a:pPr algn="ctr"/>
            <a:endParaRPr lang="en-US"/>
          </a:p>
        </p:txBody>
      </p:sp>
      <p:cxnSp>
        <p:nvCxnSpPr>
          <p:cNvPr id="14" name="Connettore diritto 13">
            <a:extLst>
              <a:ext uri="{FF2B5EF4-FFF2-40B4-BE49-F238E27FC236}">
                <a16:creationId xmlns:a16="http://schemas.microsoft.com/office/drawing/2014/main" id="{00A0BCF5-80EC-EA0B-F5E7-6FE63D224BC5}"/>
              </a:ext>
            </a:extLst>
          </p:cNvPr>
          <p:cNvCxnSpPr/>
          <p:nvPr/>
        </p:nvCxnSpPr>
        <p:spPr>
          <a:xfrm flipV="1">
            <a:off x="3104444" y="3070577"/>
            <a:ext cx="0" cy="18062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2" descr="Risultati immagini per neutrino">
            <a:extLst>
              <a:ext uri="{FF2B5EF4-FFF2-40B4-BE49-F238E27FC236}">
                <a16:creationId xmlns:a16="http://schemas.microsoft.com/office/drawing/2014/main" id="{95215F21-A068-711D-7CCF-FD28331D5C0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64993" y="56950"/>
            <a:ext cx="796010" cy="64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2 4">
            <a:extLst>
              <a:ext uri="{FF2B5EF4-FFF2-40B4-BE49-F238E27FC236}">
                <a16:creationId xmlns:a16="http://schemas.microsoft.com/office/drawing/2014/main" id="{27168F54-CBA0-77E7-B93A-1415B3FBE7EC}"/>
              </a:ext>
            </a:extLst>
          </p:cNvPr>
          <p:cNvCxnSpPr>
            <a:cxnSpLocks/>
          </p:cNvCxnSpPr>
          <p:nvPr/>
        </p:nvCxnSpPr>
        <p:spPr>
          <a:xfrm flipH="1" flipV="1">
            <a:off x="4118515" y="6287727"/>
            <a:ext cx="77509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009F3223-2E91-DFD1-AB39-3AFB906B2578}"/>
              </a:ext>
            </a:extLst>
          </p:cNvPr>
          <p:cNvSpPr txBox="1"/>
          <p:nvPr/>
        </p:nvSpPr>
        <p:spPr>
          <a:xfrm>
            <a:off x="10659127" y="5985674"/>
            <a:ext cx="1218603" cy="369332"/>
          </a:xfrm>
          <a:prstGeom prst="rect">
            <a:avLst/>
          </a:prstGeom>
          <a:noFill/>
        </p:spPr>
        <p:txBody>
          <a:bodyPr wrap="none" rtlCol="0">
            <a:spAutoFit/>
          </a:bodyPr>
          <a:lstStyle/>
          <a:p>
            <a:r>
              <a:rPr lang="en-US" dirty="0">
                <a:solidFill>
                  <a:srgbClr val="0070C0"/>
                </a:solidFill>
              </a:rPr>
              <a:t>t (10 s/bin)</a:t>
            </a:r>
          </a:p>
        </p:txBody>
      </p:sp>
      <p:cxnSp>
        <p:nvCxnSpPr>
          <p:cNvPr id="13" name="Connettore 2 12">
            <a:extLst>
              <a:ext uri="{FF2B5EF4-FFF2-40B4-BE49-F238E27FC236}">
                <a16:creationId xmlns:a16="http://schemas.microsoft.com/office/drawing/2014/main" id="{8C1A6738-3E69-A49C-CC91-E31BDB68ACDF}"/>
              </a:ext>
            </a:extLst>
          </p:cNvPr>
          <p:cNvCxnSpPr>
            <a:cxnSpLocks/>
          </p:cNvCxnSpPr>
          <p:nvPr/>
        </p:nvCxnSpPr>
        <p:spPr>
          <a:xfrm flipV="1">
            <a:off x="11861003" y="1899424"/>
            <a:ext cx="0" cy="43883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FB52A250-7E63-C975-5AD9-AB3824D862B7}"/>
              </a:ext>
            </a:extLst>
          </p:cNvPr>
          <p:cNvSpPr txBox="1"/>
          <p:nvPr/>
        </p:nvSpPr>
        <p:spPr>
          <a:xfrm>
            <a:off x="11462998" y="1810918"/>
            <a:ext cx="296876" cy="369332"/>
          </a:xfrm>
          <a:prstGeom prst="rect">
            <a:avLst/>
          </a:prstGeom>
          <a:noFill/>
        </p:spPr>
        <p:txBody>
          <a:bodyPr wrap="none" rtlCol="0">
            <a:spAutoFit/>
          </a:bodyPr>
          <a:lstStyle/>
          <a:p>
            <a:r>
              <a:rPr lang="en-US" dirty="0">
                <a:solidFill>
                  <a:srgbClr val="0070C0"/>
                </a:solidFill>
              </a:rPr>
              <a:t>E</a:t>
            </a:r>
          </a:p>
        </p:txBody>
      </p:sp>
      <p:sp>
        <p:nvSpPr>
          <p:cNvPr id="17" name="Segnaposto piè di pagina 16">
            <a:extLst>
              <a:ext uri="{FF2B5EF4-FFF2-40B4-BE49-F238E27FC236}">
                <a16:creationId xmlns:a16="http://schemas.microsoft.com/office/drawing/2014/main" id="{F77E7419-EF55-EBE6-A050-FD52806BD4C3}"/>
              </a:ext>
            </a:extLst>
          </p:cNvPr>
          <p:cNvSpPr>
            <a:spLocks noGrp="1"/>
          </p:cNvSpPr>
          <p:nvPr>
            <p:ph type="ftr" sz="quarter" idx="11"/>
          </p:nvPr>
        </p:nvSpPr>
        <p:spPr/>
        <p:txBody>
          <a:bodyPr/>
          <a:lstStyle/>
          <a:p>
            <a:r>
              <a:rPr lang="en-US"/>
              <a:t>M. Spurio: Multimessenger astrophysics - TeVPA 25</a:t>
            </a:r>
            <a:endParaRPr lang="it-IT"/>
          </a:p>
        </p:txBody>
      </p:sp>
      <p:sp>
        <p:nvSpPr>
          <p:cNvPr id="18" name="Segnaposto numero diapositiva 17">
            <a:extLst>
              <a:ext uri="{FF2B5EF4-FFF2-40B4-BE49-F238E27FC236}">
                <a16:creationId xmlns:a16="http://schemas.microsoft.com/office/drawing/2014/main" id="{4D21E378-CF6A-9B0B-340F-589F49C81311}"/>
              </a:ext>
            </a:extLst>
          </p:cNvPr>
          <p:cNvSpPr>
            <a:spLocks noGrp="1"/>
          </p:cNvSpPr>
          <p:nvPr>
            <p:ph type="sldNum" sz="quarter" idx="12"/>
          </p:nvPr>
        </p:nvSpPr>
        <p:spPr/>
        <p:txBody>
          <a:bodyPr/>
          <a:lstStyle/>
          <a:p>
            <a:fld id="{EF856C54-971D-4A64-8725-72F12A462872}" type="slidenum">
              <a:rPr lang="it-IT" smtClean="0"/>
              <a:t>6</a:t>
            </a:fld>
            <a:endParaRPr lang="it-IT"/>
          </a:p>
        </p:txBody>
      </p:sp>
    </p:spTree>
    <p:extLst>
      <p:ext uri="{BB962C8B-B14F-4D97-AF65-F5344CB8AC3E}">
        <p14:creationId xmlns:p14="http://schemas.microsoft.com/office/powerpoint/2010/main" val="266333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039B0-F33C-8FBC-81A9-834958A74CB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CF59622-D714-E5F9-F1FF-819356E515B8}"/>
              </a:ext>
            </a:extLst>
          </p:cNvPr>
          <p:cNvSpPr>
            <a:spLocks noGrp="1"/>
          </p:cNvSpPr>
          <p:nvPr>
            <p:ph type="title"/>
          </p:nvPr>
        </p:nvSpPr>
        <p:spPr/>
        <p:txBody>
          <a:bodyPr>
            <a:normAutofit/>
          </a:bodyPr>
          <a:lstStyle/>
          <a:p>
            <a:r>
              <a:rPr lang="en-US" sz="3600" dirty="0" err="1"/>
              <a:t>Multimessenger</a:t>
            </a:r>
            <a:r>
              <a:rPr lang="en-US" sz="3600" dirty="0"/>
              <a:t> in 1987</a:t>
            </a:r>
          </a:p>
        </p:txBody>
      </p:sp>
      <p:sp>
        <p:nvSpPr>
          <p:cNvPr id="8" name="Titolo 1">
            <a:extLst>
              <a:ext uri="{FF2B5EF4-FFF2-40B4-BE49-F238E27FC236}">
                <a16:creationId xmlns:a16="http://schemas.microsoft.com/office/drawing/2014/main" id="{94CE947B-18F0-9571-D9DF-8CD24D518D37}"/>
              </a:ext>
            </a:extLst>
          </p:cNvPr>
          <p:cNvSpPr txBox="1">
            <a:spLocks/>
          </p:cNvSpPr>
          <p:nvPr/>
        </p:nvSpPr>
        <p:spPr>
          <a:xfrm>
            <a:off x="470263" y="-60598"/>
            <a:ext cx="8359139" cy="22551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C00000"/>
                </a:solidFill>
                <a:latin typeface="+mj-lt"/>
                <a:ea typeface="+mj-ea"/>
                <a:cs typeface="+mj-cs"/>
              </a:defRPr>
            </a:lvl1pPr>
          </a:lstStyle>
          <a:p>
            <a:endParaRPr lang="en-US" sz="3600" dirty="0"/>
          </a:p>
        </p:txBody>
      </p:sp>
      <p:pic>
        <p:nvPicPr>
          <p:cNvPr id="7" name="Immagine 6">
            <a:extLst>
              <a:ext uri="{FF2B5EF4-FFF2-40B4-BE49-F238E27FC236}">
                <a16:creationId xmlns:a16="http://schemas.microsoft.com/office/drawing/2014/main" id="{2DA511BB-1593-D89E-A662-82704802E900}"/>
              </a:ext>
            </a:extLst>
          </p:cNvPr>
          <p:cNvPicPr>
            <a:picLocks noChangeAspect="1"/>
          </p:cNvPicPr>
          <p:nvPr/>
        </p:nvPicPr>
        <p:blipFill>
          <a:blip r:embed="rId2"/>
          <a:stretch>
            <a:fillRect/>
          </a:stretch>
        </p:blipFill>
        <p:spPr>
          <a:xfrm>
            <a:off x="6580702" y="205332"/>
            <a:ext cx="5563673" cy="2382592"/>
          </a:xfrm>
          <a:prstGeom prst="rect">
            <a:avLst/>
          </a:prstGeom>
          <a:ln>
            <a:solidFill>
              <a:srgbClr val="FF0000"/>
            </a:solidFill>
          </a:ln>
        </p:spPr>
      </p:pic>
      <p:sp>
        <p:nvSpPr>
          <p:cNvPr id="13" name="CasellaDiTesto 12">
            <a:extLst>
              <a:ext uri="{FF2B5EF4-FFF2-40B4-BE49-F238E27FC236}">
                <a16:creationId xmlns:a16="http://schemas.microsoft.com/office/drawing/2014/main" id="{3E9B7560-4CB6-C5BB-7A9B-482977F111A1}"/>
              </a:ext>
            </a:extLst>
          </p:cNvPr>
          <p:cNvSpPr txBox="1"/>
          <p:nvPr/>
        </p:nvSpPr>
        <p:spPr>
          <a:xfrm>
            <a:off x="470263" y="1037747"/>
            <a:ext cx="6025787" cy="1631216"/>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i="1" dirty="0"/>
              <a:t>On February 25, 1987, a </a:t>
            </a:r>
            <a:r>
              <a:rPr lang="en-US" b="1" i="1" dirty="0"/>
              <a:t>Fax from the US </a:t>
            </a:r>
            <a:r>
              <a:rPr lang="en-US" i="1" dirty="0"/>
              <a:t>informed us of the appearance of a supernova in the Large </a:t>
            </a:r>
            <a:r>
              <a:rPr lang="en-US" i="1" dirty="0" err="1"/>
              <a:t>Magellanic</a:t>
            </a:r>
            <a:r>
              <a:rPr lang="en-US" i="1" dirty="0"/>
              <a:t> Cloud.</a:t>
            </a:r>
          </a:p>
          <a:p>
            <a:pPr marL="285750" indent="-285750">
              <a:spcBef>
                <a:spcPts val="1200"/>
              </a:spcBef>
              <a:buFont typeface="Arial" panose="020B0604020202020204" pitchFamily="34" charset="0"/>
              <a:buChar char="•"/>
            </a:pPr>
            <a:r>
              <a:rPr lang="en-US" i="1" dirty="0"/>
              <a:t>News of this SN was quickly sent to the shift persons at Kamioka, and the data tapes until Feb. 25 were immediately </a:t>
            </a:r>
            <a:r>
              <a:rPr lang="en-US" b="1" i="1" dirty="0"/>
              <a:t>sent to Tokyo using a ground transportation service</a:t>
            </a:r>
            <a:r>
              <a:rPr lang="en-US" i="1" dirty="0"/>
              <a:t>. </a:t>
            </a:r>
          </a:p>
        </p:txBody>
      </p:sp>
      <p:sp>
        <p:nvSpPr>
          <p:cNvPr id="15" name="CasellaDiTesto 14">
            <a:extLst>
              <a:ext uri="{FF2B5EF4-FFF2-40B4-BE49-F238E27FC236}">
                <a16:creationId xmlns:a16="http://schemas.microsoft.com/office/drawing/2014/main" id="{869B601B-A2C9-663E-9D7F-8F77A25AAD41}"/>
              </a:ext>
            </a:extLst>
          </p:cNvPr>
          <p:cNvSpPr txBox="1"/>
          <p:nvPr/>
        </p:nvSpPr>
        <p:spPr>
          <a:xfrm>
            <a:off x="501306" y="2793255"/>
            <a:ext cx="11220431" cy="347787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i="1" dirty="0"/>
              <a:t>Since the mine was closed on February 22 and 23, data were continuously taken during these days. </a:t>
            </a:r>
            <a:r>
              <a:rPr lang="en-US" b="1" i="1" dirty="0"/>
              <a:t>It was lucky for the experiment</a:t>
            </a:r>
            <a:r>
              <a:rPr lang="en-US" i="1" dirty="0"/>
              <a:t>, because from the end of February, it was planned a steel roof on the top of the detector tank….</a:t>
            </a:r>
          </a:p>
          <a:p>
            <a:pPr marL="285750" indent="-285750">
              <a:spcBef>
                <a:spcPts val="1200"/>
              </a:spcBef>
              <a:buFont typeface="Arial" panose="020B0604020202020204" pitchFamily="34" charset="0"/>
              <a:buChar char="•"/>
            </a:pPr>
            <a:r>
              <a:rPr lang="en-US" i="1" dirty="0"/>
              <a:t>On </a:t>
            </a:r>
            <a:r>
              <a:rPr lang="en-US" b="1" i="1" dirty="0"/>
              <a:t>February 26</a:t>
            </a:r>
            <a:r>
              <a:rPr lang="en-US" i="1" dirty="0"/>
              <a:t>, in order to search for the SN neutrino event, it was decided to look for events satisfying the following three criteria:…. </a:t>
            </a:r>
            <a:r>
              <a:rPr lang="en-US" dirty="0"/>
              <a:t>(result: the plot in the previous slide)</a:t>
            </a:r>
          </a:p>
          <a:p>
            <a:pPr marL="285750" indent="-285750">
              <a:spcBef>
                <a:spcPts val="1200"/>
              </a:spcBef>
              <a:buFont typeface="Arial" panose="020B0604020202020204" pitchFamily="34" charset="0"/>
              <a:buChar char="•"/>
            </a:pPr>
            <a:r>
              <a:rPr lang="en-US" dirty="0"/>
              <a:t>The burst occurred at 16:35:35 23 February, 1987, JST, or at 7:35:35, </a:t>
            </a:r>
            <a:r>
              <a:rPr lang="en-US" b="1" dirty="0"/>
              <a:t>23 February, 1987, UT (±1 min) </a:t>
            </a:r>
            <a:r>
              <a:rPr lang="en-US" dirty="0"/>
              <a:t>during a time interval of 13 s. The signal consisted of 11 electron events of energy 7.5 to 36 MeV.</a:t>
            </a:r>
          </a:p>
          <a:p>
            <a:pPr marL="285750" indent="-285750">
              <a:spcBef>
                <a:spcPts val="1200"/>
              </a:spcBef>
              <a:buFont typeface="Arial" panose="020B0604020202020204" pitchFamily="34" charset="0"/>
              <a:buChar char="•"/>
            </a:pPr>
            <a:r>
              <a:rPr lang="en-US" i="1" dirty="0"/>
              <a:t>The paper on this observation was ready by </a:t>
            </a:r>
            <a:r>
              <a:rPr lang="en-US" b="1" i="1" dirty="0"/>
              <a:t>March 6. </a:t>
            </a:r>
            <a:r>
              <a:rPr lang="en-US" i="1" dirty="0"/>
              <a:t>On March 7, …, a mistake in the calculation of both the right ascension and declination was found … A rewritten paper was resubmitted on </a:t>
            </a:r>
            <a:r>
              <a:rPr lang="en-US" b="1" i="1" dirty="0"/>
              <a:t>March 9</a:t>
            </a:r>
            <a:r>
              <a:rPr lang="en-US" i="1" dirty="0"/>
              <a:t>.</a:t>
            </a:r>
          </a:p>
          <a:p>
            <a:pPr marL="285750" indent="-285750">
              <a:spcBef>
                <a:spcPts val="1200"/>
              </a:spcBef>
              <a:buFont typeface="Arial" panose="020B0604020202020204" pitchFamily="34" charset="0"/>
              <a:buChar char="•"/>
            </a:pPr>
            <a:r>
              <a:rPr lang="en-US" i="1" dirty="0"/>
              <a:t>The </a:t>
            </a:r>
            <a:r>
              <a:rPr lang="en-US" b="1" i="1" dirty="0"/>
              <a:t>error estimate of ±1 min </a:t>
            </a:r>
            <a:r>
              <a:rPr lang="en-US" i="1" dirty="0"/>
              <a:t>was based on a check of the data-taking condition on February 21 through a computer terminal from Tokyo.</a:t>
            </a:r>
          </a:p>
        </p:txBody>
      </p:sp>
      <p:sp>
        <p:nvSpPr>
          <p:cNvPr id="17" name="CasellaDiTesto 16">
            <a:extLst>
              <a:ext uri="{FF2B5EF4-FFF2-40B4-BE49-F238E27FC236}">
                <a16:creationId xmlns:a16="http://schemas.microsoft.com/office/drawing/2014/main" id="{85FEEDF2-CF18-0A8F-6D34-79EB53432241}"/>
              </a:ext>
            </a:extLst>
          </p:cNvPr>
          <p:cNvSpPr txBox="1"/>
          <p:nvPr/>
        </p:nvSpPr>
        <p:spPr>
          <a:xfrm>
            <a:off x="6628327" y="1037747"/>
            <a:ext cx="5093410" cy="369332"/>
          </a:xfrm>
          <a:prstGeom prst="rect">
            <a:avLst/>
          </a:prstGeom>
          <a:noFill/>
        </p:spPr>
        <p:txBody>
          <a:bodyPr wrap="square">
            <a:spAutoFit/>
          </a:bodyPr>
          <a:lstStyle/>
          <a:p>
            <a:r>
              <a:rPr lang="en-US" sz="1800" b="0" i="0" u="none" strike="noStrike" baseline="0" dirty="0">
                <a:solidFill>
                  <a:srgbClr val="131413"/>
                </a:solidFill>
                <a:latin typeface="CMR9"/>
              </a:rPr>
              <a:t>Also: </a:t>
            </a:r>
            <a:r>
              <a:rPr lang="en-US" sz="1800" b="0" i="0" u="none" strike="noStrike" baseline="0" dirty="0">
                <a:solidFill>
                  <a:srgbClr val="0606BA"/>
                </a:solidFill>
                <a:latin typeface="CMR9"/>
              </a:rPr>
              <a:t>M. Koshiba, Phys. Rep. </a:t>
            </a:r>
            <a:r>
              <a:rPr lang="en-US" sz="1800" b="1" i="0" u="none" strike="noStrike" baseline="0" dirty="0">
                <a:solidFill>
                  <a:srgbClr val="0606BA"/>
                </a:solidFill>
                <a:latin typeface="CMBX9"/>
              </a:rPr>
              <a:t>220</a:t>
            </a:r>
            <a:r>
              <a:rPr lang="en-US" sz="1800" b="0" i="0" u="none" strike="noStrike" baseline="0" dirty="0">
                <a:solidFill>
                  <a:srgbClr val="0606BA"/>
                </a:solidFill>
                <a:latin typeface="CMR9"/>
              </a:rPr>
              <a:t>, 229 (l992)</a:t>
            </a:r>
            <a:endParaRPr lang="en-US" dirty="0">
              <a:solidFill>
                <a:srgbClr val="0606BA"/>
              </a:solidFill>
            </a:endParaRPr>
          </a:p>
        </p:txBody>
      </p:sp>
      <p:sp>
        <p:nvSpPr>
          <p:cNvPr id="3" name="Segnaposto piè di pagina 2">
            <a:extLst>
              <a:ext uri="{FF2B5EF4-FFF2-40B4-BE49-F238E27FC236}">
                <a16:creationId xmlns:a16="http://schemas.microsoft.com/office/drawing/2014/main" id="{FE538DE6-BB48-1EE9-F920-31B51260F5E7}"/>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09955044-7A53-CAF1-69E5-1A240DFDAF03}"/>
              </a:ext>
            </a:extLst>
          </p:cNvPr>
          <p:cNvSpPr>
            <a:spLocks noGrp="1"/>
          </p:cNvSpPr>
          <p:nvPr>
            <p:ph type="sldNum" sz="quarter" idx="12"/>
          </p:nvPr>
        </p:nvSpPr>
        <p:spPr/>
        <p:txBody>
          <a:bodyPr/>
          <a:lstStyle/>
          <a:p>
            <a:fld id="{EF856C54-971D-4A64-8725-72F12A462872}" type="slidenum">
              <a:rPr lang="it-IT" smtClean="0"/>
              <a:t>7</a:t>
            </a:fld>
            <a:endParaRPr lang="it-IT"/>
          </a:p>
        </p:txBody>
      </p:sp>
    </p:spTree>
    <p:extLst>
      <p:ext uri="{BB962C8B-B14F-4D97-AF65-F5344CB8AC3E}">
        <p14:creationId xmlns:p14="http://schemas.microsoft.com/office/powerpoint/2010/main" val="180505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811763" y="1"/>
            <a:ext cx="9653037" cy="772399"/>
          </a:xfrm>
          <a:noFill/>
          <a:ln/>
        </p:spPr>
        <p:txBody>
          <a:bodyPr>
            <a:noAutofit/>
          </a:bodyPr>
          <a:lstStyle/>
          <a:p>
            <a:r>
              <a:rPr lang="it-IT" sz="3600" dirty="0">
                <a:solidFill>
                  <a:srgbClr val="C00000"/>
                </a:solidFill>
              </a:rPr>
              <a:t>The Standard Solar Model (SSM)</a:t>
            </a:r>
          </a:p>
        </p:txBody>
      </p:sp>
      <p:sp>
        <p:nvSpPr>
          <p:cNvPr id="143386" name="Rectangle 26"/>
          <p:cNvSpPr>
            <a:spLocks noGrp="1" noChangeArrowheads="1"/>
          </p:cNvSpPr>
          <p:nvPr>
            <p:ph idx="1"/>
          </p:nvPr>
        </p:nvSpPr>
        <p:spPr>
          <a:xfrm>
            <a:off x="606490" y="1021650"/>
            <a:ext cx="8481066" cy="772399"/>
          </a:xfrm>
          <a:noFill/>
          <a:ln/>
        </p:spPr>
        <p:txBody>
          <a:bodyPr>
            <a:noAutofit/>
          </a:bodyPr>
          <a:lstStyle/>
          <a:p>
            <a:pPr>
              <a:lnSpc>
                <a:spcPct val="80000"/>
              </a:lnSpc>
              <a:spcBef>
                <a:spcPts val="0"/>
              </a:spcBef>
              <a:spcAft>
                <a:spcPts val="1200"/>
              </a:spcAft>
            </a:pPr>
            <a:r>
              <a:rPr lang="en-US" sz="2000" dirty="0"/>
              <a:t>Derived from the conservation laws and energy transport equations of physics, applied to a spherically symmetric gas (plasma) sphere </a:t>
            </a:r>
          </a:p>
        </p:txBody>
      </p:sp>
      <p:sp>
        <p:nvSpPr>
          <p:cNvPr id="143390" name="Rectangle 30"/>
          <p:cNvSpPr>
            <a:spLocks noChangeArrowheads="1"/>
          </p:cNvSpPr>
          <p:nvPr/>
        </p:nvSpPr>
        <p:spPr bwMode="auto">
          <a:xfrm>
            <a:off x="606490" y="1924868"/>
            <a:ext cx="4634980" cy="3701013"/>
          </a:xfrm>
          <a:prstGeom prst="rect">
            <a:avLst/>
          </a:prstGeom>
          <a:noFill/>
          <a:ln w="25400">
            <a:noFill/>
            <a:miter lim="800000"/>
            <a:headEnd/>
            <a:tailEnd/>
          </a:ln>
          <a:effectLst/>
        </p:spPr>
        <p:txBody>
          <a:bodyPr wrap="square">
            <a:spAutoFit/>
          </a:bodyPr>
          <a:lstStyle/>
          <a:p>
            <a:pPr marL="342900" indent="-342900">
              <a:lnSpc>
                <a:spcPct val="80000"/>
              </a:lnSpc>
              <a:spcBef>
                <a:spcPts val="300"/>
              </a:spcBef>
              <a:buFont typeface="Arial" panose="020B0604020202020204" pitchFamily="34" charset="0"/>
              <a:buChar char="•"/>
            </a:pPr>
            <a:r>
              <a:rPr lang="en-US" sz="2000" b="1" dirty="0"/>
              <a:t>Input of the SSM:</a:t>
            </a:r>
          </a:p>
          <a:p>
            <a:pPr marL="800100" lvl="1" indent="-342900">
              <a:lnSpc>
                <a:spcPct val="80000"/>
              </a:lnSpc>
              <a:spcBef>
                <a:spcPts val="300"/>
              </a:spcBef>
              <a:buFont typeface="Courier New" panose="02070309020205020404" pitchFamily="49" charset="0"/>
              <a:buChar char="o"/>
            </a:pPr>
            <a:r>
              <a:rPr lang="en-US" sz="2000" dirty="0"/>
              <a:t>Mass, Age, Luminosity, Radius</a:t>
            </a:r>
          </a:p>
          <a:p>
            <a:pPr marL="342900" indent="-342900">
              <a:spcBef>
                <a:spcPts val="300"/>
              </a:spcBef>
              <a:buFont typeface="Arial" panose="020B0604020202020204" pitchFamily="34" charset="0"/>
              <a:buChar char="•"/>
            </a:pPr>
            <a:r>
              <a:rPr lang="en-US" sz="2000" b="1" dirty="0"/>
              <a:t>Assumptions of the SSM</a:t>
            </a:r>
          </a:p>
          <a:p>
            <a:pPr marL="800100" lvl="1" indent="-342900">
              <a:spcBef>
                <a:spcPts val="300"/>
              </a:spcBef>
              <a:buFont typeface="Courier New" panose="02070309020205020404" pitchFamily="49" charset="0"/>
              <a:buChar char="o"/>
            </a:pPr>
            <a:r>
              <a:rPr lang="en-US" sz="2000" dirty="0"/>
              <a:t>Hydrostatic equilibrium</a:t>
            </a:r>
          </a:p>
          <a:p>
            <a:pPr marL="800100" lvl="1" indent="-342900">
              <a:spcBef>
                <a:spcPts val="300"/>
              </a:spcBef>
              <a:buFont typeface="Courier New" panose="02070309020205020404" pitchFamily="49" charset="0"/>
              <a:buChar char="o"/>
            </a:pPr>
            <a:r>
              <a:rPr lang="en-US" sz="2000" dirty="0"/>
              <a:t>Spherical symmetry, no rotation, no magnetic field</a:t>
            </a:r>
          </a:p>
          <a:p>
            <a:pPr marL="800100" lvl="1" indent="-342900">
              <a:spcBef>
                <a:spcPts val="300"/>
              </a:spcBef>
              <a:buFont typeface="Courier New" panose="02070309020205020404" pitchFamily="49" charset="0"/>
              <a:buChar char="o"/>
            </a:pPr>
            <a:r>
              <a:rPr lang="en-US" sz="2000" dirty="0"/>
              <a:t>Energy generation by H burning</a:t>
            </a:r>
          </a:p>
          <a:p>
            <a:pPr marL="342900" indent="-342900">
              <a:spcBef>
                <a:spcPts val="300"/>
              </a:spcBef>
              <a:buFont typeface="Arial" panose="020B0604020202020204" pitchFamily="34" charset="0"/>
              <a:buChar char="•"/>
            </a:pPr>
            <a:r>
              <a:rPr lang="en-US" sz="2000" b="1" dirty="0"/>
              <a:t>Free parameters</a:t>
            </a:r>
            <a:r>
              <a:rPr lang="en-US" sz="2000" dirty="0"/>
              <a:t>:</a:t>
            </a:r>
          </a:p>
          <a:p>
            <a:pPr marL="800100" lvl="1" indent="-342900">
              <a:spcBef>
                <a:spcPts val="300"/>
              </a:spcBef>
              <a:buFont typeface="Courier New" panose="02070309020205020404" pitchFamily="49" charset="0"/>
              <a:buChar char="o"/>
            </a:pPr>
            <a:r>
              <a:rPr lang="en-US" sz="2000" dirty="0"/>
              <a:t>initial relative mass abundances:</a:t>
            </a:r>
          </a:p>
          <a:p>
            <a:pPr>
              <a:spcBef>
                <a:spcPts val="300"/>
              </a:spcBef>
            </a:pPr>
            <a:r>
              <a:rPr lang="en-US" sz="2000" dirty="0"/>
              <a:t>      X</a:t>
            </a:r>
            <a:r>
              <a:rPr lang="en-US" sz="2000" baseline="-25000" dirty="0"/>
              <a:t>in</a:t>
            </a:r>
            <a:r>
              <a:rPr lang="en-US" sz="2000" dirty="0"/>
              <a:t> (H), Y</a:t>
            </a:r>
            <a:r>
              <a:rPr lang="en-US" sz="2000" baseline="-25000" dirty="0"/>
              <a:t>in</a:t>
            </a:r>
            <a:r>
              <a:rPr lang="en-US" sz="2000" dirty="0"/>
              <a:t>(He), Z</a:t>
            </a:r>
            <a:r>
              <a:rPr lang="en-US" sz="2000" baseline="-25000" dirty="0"/>
              <a:t>in</a:t>
            </a:r>
            <a:r>
              <a:rPr lang="en-US" sz="2000" dirty="0"/>
              <a:t>(metals)=1-X</a:t>
            </a:r>
            <a:r>
              <a:rPr lang="en-US" sz="2000" baseline="-25000" dirty="0"/>
              <a:t>in</a:t>
            </a:r>
            <a:r>
              <a:rPr lang="en-US" sz="2000" dirty="0"/>
              <a:t> – Y</a:t>
            </a:r>
            <a:r>
              <a:rPr lang="en-US" sz="2000" baseline="-25000" dirty="0"/>
              <a:t>in</a:t>
            </a:r>
          </a:p>
          <a:p>
            <a:pPr marL="342900" indent="-342900">
              <a:spcBef>
                <a:spcPts val="300"/>
              </a:spcBef>
              <a:buFont typeface="Arial" panose="020B0604020202020204" pitchFamily="34" charset="0"/>
              <a:buChar char="•"/>
            </a:pPr>
            <a:r>
              <a:rPr lang="en-US" sz="2000" b="1" dirty="0"/>
              <a:t>Tested by helioseismology</a:t>
            </a:r>
          </a:p>
        </p:txBody>
      </p:sp>
      <p:pic>
        <p:nvPicPr>
          <p:cNvPr id="143392" name="Picture 32"/>
          <p:cNvPicPr>
            <a:picLocks noChangeAspect="1" noChangeArrowheads="1"/>
          </p:cNvPicPr>
          <p:nvPr/>
        </p:nvPicPr>
        <p:blipFill>
          <a:blip r:embed="rId3" cstate="print"/>
          <a:srcRect/>
          <a:stretch>
            <a:fillRect/>
          </a:stretch>
        </p:blipFill>
        <p:spPr bwMode="auto">
          <a:xfrm>
            <a:off x="9344025" y="0"/>
            <a:ext cx="2847975" cy="3228975"/>
          </a:xfrm>
          <a:prstGeom prst="rect">
            <a:avLst/>
          </a:prstGeom>
          <a:noFill/>
          <a:ln w="25400">
            <a:noFill/>
            <a:miter lim="800000"/>
            <a:headEnd/>
            <a:tailEnd/>
          </a:ln>
          <a:effectLst/>
        </p:spPr>
      </p:pic>
      <p:sp>
        <p:nvSpPr>
          <p:cNvPr id="5" name="CasellaDiTesto 4">
            <a:extLst>
              <a:ext uri="{FF2B5EF4-FFF2-40B4-BE49-F238E27FC236}">
                <a16:creationId xmlns:a16="http://schemas.microsoft.com/office/drawing/2014/main" id="{FE33242B-914C-4A64-28D8-82529E85BF49}"/>
              </a:ext>
            </a:extLst>
          </p:cNvPr>
          <p:cNvSpPr txBox="1"/>
          <p:nvPr/>
        </p:nvSpPr>
        <p:spPr>
          <a:xfrm>
            <a:off x="9631154" y="2659771"/>
            <a:ext cx="2273716" cy="541046"/>
          </a:xfrm>
          <a:prstGeom prst="rect">
            <a:avLst/>
          </a:prstGeom>
          <a:solidFill>
            <a:schemeClr val="tx1"/>
          </a:solidFill>
        </p:spPr>
        <p:txBody>
          <a:bodyPr wrap="square">
            <a:spAutoFit/>
          </a:bodyPr>
          <a:lstStyle/>
          <a:p>
            <a:pPr>
              <a:lnSpc>
                <a:spcPct val="80000"/>
              </a:lnSpc>
              <a:spcBef>
                <a:spcPts val="0"/>
              </a:spcBef>
              <a:spcAft>
                <a:spcPts val="1200"/>
              </a:spcAft>
            </a:pPr>
            <a:r>
              <a:rPr lang="en-US" sz="1800" b="1" dirty="0">
                <a:solidFill>
                  <a:schemeClr val="bg1"/>
                </a:solidFill>
              </a:rPr>
              <a:t>J. </a:t>
            </a:r>
            <a:r>
              <a:rPr lang="en-US" sz="1800" b="1" dirty="0" err="1">
                <a:solidFill>
                  <a:schemeClr val="bg1"/>
                </a:solidFill>
              </a:rPr>
              <a:t>Bahcall</a:t>
            </a:r>
            <a:r>
              <a:rPr lang="en-US" sz="1800" dirty="0">
                <a:solidFill>
                  <a:schemeClr val="bg1"/>
                </a:solidFill>
              </a:rPr>
              <a:t>: The initial author of the SSM</a:t>
            </a:r>
          </a:p>
        </p:txBody>
      </p:sp>
      <p:pic>
        <p:nvPicPr>
          <p:cNvPr id="1026" name="Picture 2" descr="Helioseismology | astronomy | Britannica">
            <a:extLst>
              <a:ext uri="{FF2B5EF4-FFF2-40B4-BE49-F238E27FC236}">
                <a16:creationId xmlns:a16="http://schemas.microsoft.com/office/drawing/2014/main" id="{462EF9C5-0533-D43B-5F90-16CDD2DB915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953" r="11259"/>
          <a:stretch>
            <a:fillRect/>
          </a:stretch>
        </p:blipFill>
        <p:spPr bwMode="auto">
          <a:xfrm>
            <a:off x="5233474" y="2298518"/>
            <a:ext cx="3775131" cy="2953714"/>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a:extLst>
              <a:ext uri="{FF2B5EF4-FFF2-40B4-BE49-F238E27FC236}">
                <a16:creationId xmlns:a16="http://schemas.microsoft.com/office/drawing/2014/main" id="{CA9F13EE-6E1A-2B61-D00A-FDA57352DB1C}"/>
              </a:ext>
            </a:extLst>
          </p:cNvPr>
          <p:cNvSpPr>
            <a:spLocks noGrp="1"/>
          </p:cNvSpPr>
          <p:nvPr>
            <p:ph type="ftr" sz="quarter" idx="11"/>
          </p:nvPr>
        </p:nvSpPr>
        <p:spPr/>
        <p:txBody>
          <a:bodyPr/>
          <a:lstStyle/>
          <a:p>
            <a:r>
              <a:rPr lang="en-US"/>
              <a:t>M. Spurio: Multimessenger astrophysics - TeVPA 25</a:t>
            </a:r>
            <a:endParaRPr lang="it-IT"/>
          </a:p>
        </p:txBody>
      </p:sp>
      <p:sp>
        <p:nvSpPr>
          <p:cNvPr id="4" name="Segnaposto numero diapositiva 3">
            <a:extLst>
              <a:ext uri="{FF2B5EF4-FFF2-40B4-BE49-F238E27FC236}">
                <a16:creationId xmlns:a16="http://schemas.microsoft.com/office/drawing/2014/main" id="{C507E569-6DC5-24CA-2903-C58514863283}"/>
              </a:ext>
            </a:extLst>
          </p:cNvPr>
          <p:cNvSpPr>
            <a:spLocks noGrp="1"/>
          </p:cNvSpPr>
          <p:nvPr>
            <p:ph type="sldNum" sz="quarter" idx="12"/>
          </p:nvPr>
        </p:nvSpPr>
        <p:spPr/>
        <p:txBody>
          <a:bodyPr/>
          <a:lstStyle/>
          <a:p>
            <a:fld id="{EF856C54-971D-4A64-8725-72F12A462872}" type="slidenum">
              <a:rPr lang="it-IT" smtClean="0"/>
              <a:t>8</a:t>
            </a:fld>
            <a:endParaRPr lang="it-IT"/>
          </a:p>
        </p:txBody>
      </p:sp>
    </p:spTree>
    <p:extLst>
      <p:ext uri="{BB962C8B-B14F-4D97-AF65-F5344CB8AC3E}">
        <p14:creationId xmlns:p14="http://schemas.microsoft.com/office/powerpoint/2010/main" val="2346080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A58D54-71CB-3324-D8C1-C76573BB55A9}"/>
              </a:ext>
            </a:extLst>
          </p:cNvPr>
          <p:cNvSpPr>
            <a:spLocks noGrp="1"/>
          </p:cNvSpPr>
          <p:nvPr>
            <p:ph type="title"/>
          </p:nvPr>
        </p:nvSpPr>
        <p:spPr/>
        <p:txBody>
          <a:bodyPr>
            <a:normAutofit/>
          </a:bodyPr>
          <a:lstStyle/>
          <a:p>
            <a:r>
              <a:rPr lang="en-US" sz="3600" dirty="0"/>
              <a:t>Solar neutrinos: astrophysics and particle physics</a:t>
            </a:r>
          </a:p>
        </p:txBody>
      </p:sp>
      <p:pic>
        <p:nvPicPr>
          <p:cNvPr id="7" name="Immagine 6">
            <a:extLst>
              <a:ext uri="{FF2B5EF4-FFF2-40B4-BE49-F238E27FC236}">
                <a16:creationId xmlns:a16="http://schemas.microsoft.com/office/drawing/2014/main" id="{6F4AC376-F228-03E6-3858-1E5085804848}"/>
              </a:ext>
            </a:extLst>
          </p:cNvPr>
          <p:cNvPicPr>
            <a:picLocks noChangeAspect="1"/>
          </p:cNvPicPr>
          <p:nvPr/>
        </p:nvPicPr>
        <p:blipFill>
          <a:blip r:embed="rId2"/>
          <a:stretch>
            <a:fillRect/>
          </a:stretch>
        </p:blipFill>
        <p:spPr>
          <a:xfrm>
            <a:off x="238978" y="902708"/>
            <a:ext cx="5709950" cy="3517737"/>
          </a:xfrm>
          <a:prstGeom prst="rect">
            <a:avLst/>
          </a:prstGeom>
        </p:spPr>
      </p:pic>
      <p:pic>
        <p:nvPicPr>
          <p:cNvPr id="8" name="Immagine 7">
            <a:extLst>
              <a:ext uri="{FF2B5EF4-FFF2-40B4-BE49-F238E27FC236}">
                <a16:creationId xmlns:a16="http://schemas.microsoft.com/office/drawing/2014/main" id="{027CD0EC-1921-FA33-6E81-301756AE844D}"/>
              </a:ext>
            </a:extLst>
          </p:cNvPr>
          <p:cNvPicPr>
            <a:picLocks noChangeAspect="1"/>
          </p:cNvPicPr>
          <p:nvPr/>
        </p:nvPicPr>
        <p:blipFill>
          <a:blip r:embed="rId3"/>
          <a:stretch>
            <a:fillRect/>
          </a:stretch>
        </p:blipFill>
        <p:spPr>
          <a:xfrm>
            <a:off x="6243073" y="921145"/>
            <a:ext cx="5110727" cy="3480865"/>
          </a:xfrm>
          <a:prstGeom prst="rect">
            <a:avLst/>
          </a:prstGeom>
        </p:spPr>
      </p:pic>
      <p:pic>
        <p:nvPicPr>
          <p:cNvPr id="11" name="Immagine 10">
            <a:extLst>
              <a:ext uri="{FF2B5EF4-FFF2-40B4-BE49-F238E27FC236}">
                <a16:creationId xmlns:a16="http://schemas.microsoft.com/office/drawing/2014/main" id="{0013693F-0BA3-5F55-7EFD-FA44A856EDEC}"/>
              </a:ext>
            </a:extLst>
          </p:cNvPr>
          <p:cNvPicPr>
            <a:picLocks noChangeAspect="1"/>
          </p:cNvPicPr>
          <p:nvPr/>
        </p:nvPicPr>
        <p:blipFill>
          <a:blip r:embed="rId4"/>
          <a:stretch>
            <a:fillRect/>
          </a:stretch>
        </p:blipFill>
        <p:spPr>
          <a:xfrm>
            <a:off x="650145" y="4312800"/>
            <a:ext cx="6486636" cy="2099470"/>
          </a:xfrm>
          <a:prstGeom prst="rect">
            <a:avLst/>
          </a:prstGeom>
        </p:spPr>
      </p:pic>
      <p:sp>
        <p:nvSpPr>
          <p:cNvPr id="13" name="CasellaDiTesto 12">
            <a:extLst>
              <a:ext uri="{FF2B5EF4-FFF2-40B4-BE49-F238E27FC236}">
                <a16:creationId xmlns:a16="http://schemas.microsoft.com/office/drawing/2014/main" id="{EA6A8949-A793-548B-5B59-B9015C6A643B}"/>
              </a:ext>
            </a:extLst>
          </p:cNvPr>
          <p:cNvSpPr txBox="1"/>
          <p:nvPr/>
        </p:nvSpPr>
        <p:spPr>
          <a:xfrm>
            <a:off x="7665156" y="4599920"/>
            <a:ext cx="4315177" cy="1323439"/>
          </a:xfrm>
          <a:prstGeom prst="rect">
            <a:avLst/>
          </a:prstGeom>
          <a:noFill/>
        </p:spPr>
        <p:txBody>
          <a:bodyPr wrap="square">
            <a:spAutoFit/>
          </a:bodyPr>
          <a:lstStyle/>
          <a:p>
            <a:r>
              <a:rPr lang="en-US" sz="2000" b="1" dirty="0"/>
              <a:t>From the Particle Data Group </a:t>
            </a:r>
            <a:r>
              <a:rPr lang="en-US" sz="2000" b="1" dirty="0">
                <a:hlinkClick r:id="rId5"/>
              </a:rPr>
              <a:t>(PDG)</a:t>
            </a:r>
            <a:r>
              <a:rPr lang="en-US" sz="2000" b="1" dirty="0"/>
              <a:t>:</a:t>
            </a:r>
          </a:p>
          <a:p>
            <a:pPr marL="342900" indent="-342900">
              <a:buFont typeface="Arial" panose="020B0604020202020204" pitchFamily="34" charset="0"/>
              <a:buChar char="•"/>
            </a:pPr>
            <a:r>
              <a:rPr lang="en-US" sz="2000" dirty="0"/>
              <a:t>Predicted </a:t>
            </a:r>
            <a:r>
              <a:rPr lang="en-US" sz="2000" dirty="0">
                <a:latin typeface="Symbol" panose="05050102010706020507" pitchFamily="18" charset="2"/>
              </a:rPr>
              <a:t>n</a:t>
            </a:r>
            <a:r>
              <a:rPr lang="en-US" sz="2000" dirty="0"/>
              <a:t> spectrum vs. E</a:t>
            </a:r>
          </a:p>
          <a:p>
            <a:pPr marL="342900" indent="-342900">
              <a:buFont typeface="Arial" panose="020B0604020202020204" pitchFamily="34" charset="0"/>
              <a:buChar char="•"/>
            </a:pPr>
            <a:r>
              <a:rPr lang="en-US" sz="2000" dirty="0"/>
              <a:t>Results, after including </a:t>
            </a:r>
            <a:r>
              <a:rPr lang="en-US" sz="2000" dirty="0">
                <a:latin typeface="Symbol" panose="05050102010706020507" pitchFamily="18" charset="2"/>
              </a:rPr>
              <a:t>n</a:t>
            </a:r>
            <a:r>
              <a:rPr lang="en-US" sz="2000" dirty="0"/>
              <a:t> oscillations</a:t>
            </a:r>
          </a:p>
          <a:p>
            <a:pPr marL="342900" indent="-342900">
              <a:buFont typeface="Arial" panose="020B0604020202020204" pitchFamily="34" charset="0"/>
              <a:buChar char="•"/>
            </a:pPr>
            <a:r>
              <a:rPr lang="en-US" sz="2000" dirty="0"/>
              <a:t>Table of solar neutrino experiments</a:t>
            </a:r>
          </a:p>
        </p:txBody>
      </p:sp>
      <p:pic>
        <p:nvPicPr>
          <p:cNvPr id="3" name="Picture 2" descr="Risultati immagini per neutrino">
            <a:extLst>
              <a:ext uri="{FF2B5EF4-FFF2-40B4-BE49-F238E27FC236}">
                <a16:creationId xmlns:a16="http://schemas.microsoft.com/office/drawing/2014/main" id="{7C558E94-0F92-B194-6577-E01CCC36A81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423" y="75235"/>
            <a:ext cx="796010" cy="648000"/>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a:extLst>
              <a:ext uri="{FF2B5EF4-FFF2-40B4-BE49-F238E27FC236}">
                <a16:creationId xmlns:a16="http://schemas.microsoft.com/office/drawing/2014/main" id="{F481F547-2698-A123-7202-85809510CC99}"/>
              </a:ext>
            </a:extLst>
          </p:cNvPr>
          <p:cNvSpPr>
            <a:spLocks noGrp="1"/>
          </p:cNvSpPr>
          <p:nvPr>
            <p:ph type="ftr" sz="quarter" idx="11"/>
          </p:nvPr>
        </p:nvSpPr>
        <p:spPr/>
        <p:txBody>
          <a:bodyPr/>
          <a:lstStyle/>
          <a:p>
            <a:r>
              <a:rPr lang="en-US"/>
              <a:t>M. Spurio: Multimessenger astrophysics - TeVPA 25</a:t>
            </a:r>
            <a:endParaRPr lang="it-IT"/>
          </a:p>
        </p:txBody>
      </p:sp>
      <p:sp>
        <p:nvSpPr>
          <p:cNvPr id="5" name="Segnaposto numero diapositiva 4">
            <a:extLst>
              <a:ext uri="{FF2B5EF4-FFF2-40B4-BE49-F238E27FC236}">
                <a16:creationId xmlns:a16="http://schemas.microsoft.com/office/drawing/2014/main" id="{F6EEFFB8-334C-7867-4516-ED5C162D909A}"/>
              </a:ext>
            </a:extLst>
          </p:cNvPr>
          <p:cNvSpPr>
            <a:spLocks noGrp="1"/>
          </p:cNvSpPr>
          <p:nvPr>
            <p:ph type="sldNum" sz="quarter" idx="12"/>
          </p:nvPr>
        </p:nvSpPr>
        <p:spPr/>
        <p:txBody>
          <a:bodyPr/>
          <a:lstStyle/>
          <a:p>
            <a:fld id="{EF856C54-971D-4A64-8725-72F12A462872}" type="slidenum">
              <a:rPr lang="it-IT" smtClean="0"/>
              <a:t>9</a:t>
            </a:fld>
            <a:endParaRPr lang="it-IT"/>
          </a:p>
        </p:txBody>
      </p:sp>
    </p:spTree>
    <p:extLst>
      <p:ext uri="{BB962C8B-B14F-4D97-AF65-F5344CB8AC3E}">
        <p14:creationId xmlns:p14="http://schemas.microsoft.com/office/powerpoint/2010/main" val="172437662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chemeClr val="tx1"/>
          </a:solidFill>
        </a:ln>
      </a:spPr>
      <a:bodyPr rtlCol="0" anchor="ctr"/>
      <a:lstStyle>
        <a:defPPr algn="ctr">
          <a:defRPr/>
        </a:defPPr>
      </a:lstStyle>
    </a:spDef>
    <a:txDef>
      <a:spPr>
        <a:noFill/>
      </a:spPr>
      <a:bodyPr wrap="non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336</TotalTime>
  <Words>3985</Words>
  <Application>Microsoft Office PowerPoint</Application>
  <PresentationFormat>Widescreen</PresentationFormat>
  <Paragraphs>560</Paragraphs>
  <Slides>42</Slides>
  <Notes>8</Notes>
  <HiddenSlides>0</HiddenSlides>
  <MMClips>0</MMClips>
  <ScaleCrop>false</ScaleCrop>
  <HeadingPairs>
    <vt:vector size="8" baseType="variant">
      <vt:variant>
        <vt:lpstr>Caratteri utilizzati</vt:lpstr>
      </vt:variant>
      <vt:variant>
        <vt:i4>21</vt:i4>
      </vt:variant>
      <vt:variant>
        <vt:lpstr>Tema</vt:lpstr>
      </vt:variant>
      <vt:variant>
        <vt:i4>1</vt:i4>
      </vt:variant>
      <vt:variant>
        <vt:lpstr>Server OLE incorporati</vt:lpstr>
      </vt:variant>
      <vt:variant>
        <vt:i4>1</vt:i4>
      </vt:variant>
      <vt:variant>
        <vt:lpstr>Titoli diapositive</vt:lpstr>
      </vt:variant>
      <vt:variant>
        <vt:i4>42</vt:i4>
      </vt:variant>
    </vt:vector>
  </HeadingPairs>
  <TitlesOfParts>
    <vt:vector size="65" baseType="lpstr">
      <vt:lpstr>ＭＳ Ｐゴシック</vt:lpstr>
      <vt:lpstr>AdvOT19ee2aa8.B</vt:lpstr>
      <vt:lpstr>AdvOT483a8203</vt:lpstr>
      <vt:lpstr>AdvTTb278f7d1</vt:lpstr>
      <vt:lpstr>Arial</vt:lpstr>
      <vt:lpstr>Arial-ItalicMT</vt:lpstr>
      <vt:lpstr>ArialMT</vt:lpstr>
      <vt:lpstr>Calibri</vt:lpstr>
      <vt:lpstr>Calibri Light</vt:lpstr>
      <vt:lpstr>Calibri-Bold</vt:lpstr>
      <vt:lpstr>Cambria Math</vt:lpstr>
      <vt:lpstr>CMBX9</vt:lpstr>
      <vt:lpstr>CMR10</vt:lpstr>
      <vt:lpstr>CMR9</vt:lpstr>
      <vt:lpstr>Courier</vt:lpstr>
      <vt:lpstr>Courier New</vt:lpstr>
      <vt:lpstr>Helvetica Neue</vt:lpstr>
      <vt:lpstr>Liberation Sans</vt:lpstr>
      <vt:lpstr>Symbol</vt:lpstr>
      <vt:lpstr>Times New Roman</vt:lpstr>
      <vt:lpstr>Wingdings</vt:lpstr>
      <vt:lpstr>Tema di Office</vt:lpstr>
      <vt:lpstr>Document</vt:lpstr>
      <vt:lpstr>Multimessenger astrophysics synergies among particle physics, astronomy, cosmology</vt:lpstr>
      <vt:lpstr>Multimessenger probes: three communities</vt:lpstr>
      <vt:lpstr>Multimessenger: different role of electrons/protons</vt:lpstr>
      <vt:lpstr>Energy density of probes</vt:lpstr>
      <vt:lpstr>Connection among probes</vt:lpstr>
      <vt:lpstr>The SN1987A seen by KamiokaNDE</vt:lpstr>
      <vt:lpstr>Multimessenger in 1987</vt:lpstr>
      <vt:lpstr>The Standard Solar Model (SSM)</vt:lpstr>
      <vt:lpstr>Solar neutrinos: astrophysics and particle physics</vt:lpstr>
      <vt:lpstr>2015: the newcomer </vt:lpstr>
      <vt:lpstr>Presentazione standard di PowerPoint</vt:lpstr>
      <vt:lpstr>Astrophysics and cosmology with GWs</vt:lpstr>
      <vt:lpstr>GWs and multimessenger: GW170817</vt:lpstr>
      <vt:lpstr>Presentazione standard di PowerPoint</vt:lpstr>
      <vt:lpstr>GCN and friends</vt:lpstr>
      <vt:lpstr>Connecting CR, gamma-rays and neutrinos</vt:lpstr>
      <vt:lpstr>The longstanding CR problems </vt:lpstr>
      <vt:lpstr>Presentazione standard di PowerPoint</vt:lpstr>
      <vt:lpstr>The Galactic 𝛾-ray emission</vt:lpstr>
      <vt:lpstr>The Galaxy is not a neutrino desert</vt:lpstr>
      <vt:lpstr>The Galactic ridge</vt:lpstr>
      <vt:lpstr>ANTARES as a «telescope»</vt:lpstr>
      <vt:lpstr>The weak neutrino</vt:lpstr>
      <vt:lpstr>Point Sources: catalog of TeV g-rays</vt:lpstr>
      <vt:lpstr>Presentazione standard di PowerPoint</vt:lpstr>
      <vt:lpstr>The visible Universe</vt:lpstr>
      <vt:lpstr>Observation of cosmic neutrinos</vt:lpstr>
      <vt:lpstr>Background of atmospheric m and n</vt:lpstr>
      <vt:lpstr>Diffuse cosmic neutrino fluxes: IceCube results</vt:lpstr>
      <vt:lpstr>Small tensions in the TeV-PeV?</vt:lpstr>
      <vt:lpstr>Catalog of n-sources</vt:lpstr>
      <vt:lpstr>Results of neutrino sky map</vt:lpstr>
      <vt:lpstr>The 200-PeV KM3NeT neutrino </vt:lpstr>
      <vt:lpstr>Multimessenger studies </vt:lpstr>
      <vt:lpstr>Multi-messenger synergies</vt:lpstr>
      <vt:lpstr>High energy physics, cosmology, astrophysics</vt:lpstr>
      <vt:lpstr>Conclusions</vt:lpstr>
      <vt:lpstr>Spares</vt:lpstr>
      <vt:lpstr>Open problems with the identification of sources</vt:lpstr>
      <vt:lpstr>Origin of the (diffuse) extragalactic n’s</vt:lpstr>
      <vt:lpstr>Where 99% of the energy is?</vt:lpstr>
      <vt:lpstr>GW interferometers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Spurio</dc:creator>
  <cp:lastModifiedBy>maurizio spurio</cp:lastModifiedBy>
  <cp:revision>527</cp:revision>
  <dcterms:created xsi:type="dcterms:W3CDTF">2017-04-19T13:15:59Z</dcterms:created>
  <dcterms:modified xsi:type="dcterms:W3CDTF">2025-11-06T07:37:10Z</dcterms:modified>
</cp:coreProperties>
</file>