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2.xml" ContentType="application/vnd.openxmlformats-officedocument.presentationml.notesSlide+xml"/>
  <Override PartName="/ppt/media/image7.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5.xml" ContentType="application/vnd.openxmlformats-officedocument.presentationml.notesSlide+xml"/>
  <Override PartName="/ppt/media/image23.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4.jpeg" ContentType="image/jpeg"/>
  <Override PartName="/ppt/notesSlides/notesSlide16.xml" ContentType="application/vnd.openxmlformats-officedocument.presentationml.notesSlide+xml"/>
  <Override PartName="/ppt/media/image25.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26.jpeg" ContentType="image/jpeg"/>
  <Override PartName="/ppt/notesSlides/notesSlide22.xml" ContentType="application/vnd.openxmlformats-officedocument.presentationml.notesSlide+xml"/>
  <Override PartName="/ppt/media/image27.jpeg" ContentType="image/jpeg"/>
  <Override PartName="/ppt/media/image28.jpeg" ContentType="image/jpeg"/>
  <Override PartName="/ppt/media/image29.jpeg" ContentType="image/jpeg"/>
  <Override PartName="/ppt/notesSlides/notesSlide23.xml" ContentType="application/vnd.openxmlformats-officedocument.presentationml.notesSlide+xml"/>
  <Override PartName="/ppt/media/image30.jpeg" ContentType="image/jpeg"/>
  <Override PartName="/ppt/notesSlides/notesSlide24.xml" ContentType="application/vnd.openxmlformats-officedocument.presentationml.notesSlide+xml"/>
  <Override PartName="/ppt/media/media1.mp4" ContentType="video/unknown"/>
  <Override PartName="/ppt/media/image31.jpeg" ContentType="image/jpeg"/>
  <Override PartName="/ppt/media/image32.jpeg" ContentType="image/jpeg"/>
  <Override PartName="/ppt/media/image33.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4.jpeg" ContentType="image/jpeg"/>
  <Override PartName="/ppt/notesSlides/notesSlide2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5" name="Shape 165"/>
          <p:cNvSpPr/>
          <p:nvPr>
            <p:ph type="sldImg"/>
          </p:nvPr>
        </p:nvSpPr>
        <p:spPr>
          <a:xfrm>
            <a:off x="1143000" y="685800"/>
            <a:ext cx="4572000" cy="3429000"/>
          </a:xfrm>
          <a:prstGeom prst="rect">
            <a:avLst/>
          </a:prstGeom>
        </p:spPr>
        <p:txBody>
          <a:bodyPr/>
          <a:lstStyle/>
          <a:p>
            <a:pPr/>
          </a:p>
        </p:txBody>
      </p:sp>
      <p:sp>
        <p:nvSpPr>
          <p:cNvPr id="166" name="Shape 1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Hello I am Javier Redondo from Zaragoza U. </a:t>
            </a:r>
          </a:p>
          <a:p>
            <a:pPr/>
            <a:r>
              <a:t>and I am going to be your guide in this tour de force of the ALPs</a:t>
            </a:r>
          </a:p>
          <a:p>
            <a:pPr/>
            <a:r>
              <a:t>fasten your backpack belts and let us go!</a:t>
            </a:r>
          </a:p>
          <a:p>
            <a:pPr/>
            <a:r>
              <a:t>It is going to be tough to get an overview in 25m but I hope the views and panoramas compensate!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Acknowledgements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Acknowledgements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Acknowledgements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Acknowledgements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Acknowledgements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ALPs can be DM by thermal and non-thermal processes resulting in DR, HDM, CDM within a broad range of parameters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p>
            <a:pPr/>
            <a:r>
              <a:t>ALPs can be DM by thermal and non-thermal processes resulting in DR, HDM, CDM within a broad range of parameters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hape 725"/>
          <p:cNvSpPr/>
          <p:nvPr>
            <p:ph type="sldImg"/>
          </p:nvPr>
        </p:nvSpPr>
        <p:spPr>
          <a:prstGeom prst="rect">
            <a:avLst/>
          </a:prstGeom>
        </p:spPr>
        <p:txBody>
          <a:bodyPr/>
          <a:lstStyle/>
          <a:p>
            <a:pPr/>
          </a:p>
        </p:txBody>
      </p:sp>
      <p:sp>
        <p:nvSpPr>
          <p:cNvPr id="726" name="Shape 726"/>
          <p:cNvSpPr/>
          <p:nvPr>
            <p:ph type="body" sz="quarter" idx="1"/>
          </p:nvPr>
        </p:nvSpPr>
        <p:spPr>
          <a:prstGeom prst="rect">
            <a:avLst/>
          </a:prstGeom>
        </p:spPr>
        <p:txBody>
          <a:bodyPr/>
          <a:lstStyle/>
          <a:p>
            <a:pPr/>
            <a:r>
              <a:t>ALPs can be DM by thermal and non-thermal processes resulting in DR, HDM, CDM within a broad range of parameters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hape 746"/>
          <p:cNvSpPr/>
          <p:nvPr>
            <p:ph type="sldImg"/>
          </p:nvPr>
        </p:nvSpPr>
        <p:spPr>
          <a:prstGeom prst="rect">
            <a:avLst/>
          </a:prstGeom>
        </p:spPr>
        <p:txBody>
          <a:bodyPr/>
          <a:lstStyle/>
          <a:p>
            <a:pPr/>
          </a:p>
        </p:txBody>
      </p:sp>
      <p:sp>
        <p:nvSpPr>
          <p:cNvPr id="747" name="Shape 747"/>
          <p:cNvSpPr/>
          <p:nvPr>
            <p:ph type="body" sz="quarter" idx="1"/>
          </p:nvPr>
        </p:nvSpPr>
        <p:spPr>
          <a:prstGeom prst="rect">
            <a:avLst/>
          </a:prstGeom>
        </p:spPr>
        <p:txBody>
          <a:bodyPr/>
          <a:lstStyle/>
          <a:p>
            <a:pPr/>
            <a:r>
              <a:t>They can be very different from ordinary CDM. </a:t>
            </a:r>
          </a:p>
          <a:p>
            <a:pPr/>
            <a:r>
              <a:t>Miniclusters (cites), Sikivie stuff, Fuzzy DM, Isocurvature constraints </a:t>
            </a:r>
          </a:p>
          <a:p>
            <a:pPr/>
            <a:r>
              <a:t>Topological, Gravitational Waves ...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p>
            <a:pPr/>
            <a:r>
              <a:t>They can be very different from ordinary CDM. </a:t>
            </a:r>
          </a:p>
          <a:p>
            <a:pPr/>
            <a:r>
              <a:t>Miniclusters (cites), Sikivie stuff, Fuzzy DM, Isocurvature constraints </a:t>
            </a:r>
          </a:p>
          <a:p>
            <a:pPr/>
            <a:r>
              <a:t>Topological, Gravitational Waves ...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lvl1pPr defTabSz="584200">
              <a:lnSpc>
                <a:spcPct val="100000"/>
              </a:lnSpc>
              <a:defRPr sz="1600">
                <a:latin typeface="Lucida Grande"/>
                <a:ea typeface="Lucida Grande"/>
                <a:cs typeface="Lucida Grande"/>
                <a:sym typeface="Lucida Grande"/>
              </a:defRPr>
            </a:lvl1pPr>
          </a:lstStyle>
          <a:p>
            <a:pPr/>
            <a:r>
              <a:t>Axion couplings with colour code for plots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They can be very different from ordinary CDM. </a:t>
            </a:r>
          </a:p>
          <a:p>
            <a:pPr/>
            <a:r>
              <a:t>Miniclusters (cites), Sikivie stuff, Fuzzy DM, Isocurvature constraints </a:t>
            </a:r>
          </a:p>
          <a:p>
            <a:pPr/>
            <a:r>
              <a:t>Topological, Gravitational Waves ...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Shape 815"/>
          <p:cNvSpPr/>
          <p:nvPr>
            <p:ph type="sldImg"/>
          </p:nvPr>
        </p:nvSpPr>
        <p:spPr>
          <a:prstGeom prst="rect">
            <a:avLst/>
          </a:prstGeom>
        </p:spPr>
        <p:txBody>
          <a:bodyPr/>
          <a:lstStyle/>
          <a:p>
            <a:pPr/>
          </a:p>
        </p:txBody>
      </p:sp>
      <p:sp>
        <p:nvSpPr>
          <p:cNvPr id="816" name="Shape 816"/>
          <p:cNvSpPr/>
          <p:nvPr>
            <p:ph type="body" sz="quarter" idx="1"/>
          </p:nvPr>
        </p:nvSpPr>
        <p:spPr>
          <a:prstGeom prst="rect">
            <a:avLst/>
          </a:prstGeom>
        </p:spPr>
        <p:txBody>
          <a:bodyPr/>
          <a:lstStyle/>
          <a:p>
            <a:pPr/>
            <a:r>
              <a:t>They can be very different from ordinary CDM. </a:t>
            </a:r>
          </a:p>
          <a:p>
            <a:pPr/>
            <a:r>
              <a:t>Miniclusters (cites), Sikivie stuff, Fuzzy DM, Isocurvature constraints </a:t>
            </a:r>
          </a:p>
          <a:p>
            <a:pPr/>
            <a:r>
              <a:t>Topological, Gravitational Waves ...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3" name="Shape 883"/>
          <p:cNvSpPr/>
          <p:nvPr>
            <p:ph type="sldImg"/>
          </p:nvPr>
        </p:nvSpPr>
        <p:spPr>
          <a:prstGeom prst="rect">
            <a:avLst/>
          </a:prstGeom>
        </p:spPr>
        <p:txBody>
          <a:bodyPr/>
          <a:lstStyle/>
          <a:p>
            <a:pPr/>
          </a:p>
        </p:txBody>
      </p:sp>
      <p:sp>
        <p:nvSpPr>
          <p:cNvPr id="884" name="Shape 884"/>
          <p:cNvSpPr/>
          <p:nvPr>
            <p:ph type="body" sz="quarter" idx="1"/>
          </p:nvPr>
        </p:nvSpPr>
        <p:spPr>
          <a:prstGeom prst="rect">
            <a:avLst/>
          </a:prstGeom>
        </p:spPr>
        <p:txBody>
          <a:bodyPr/>
          <a:lstStyle/>
          <a:p>
            <a:pPr/>
            <a:r>
              <a:t>Axion Haloscopes (Ciaran's plot)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Shape 894"/>
          <p:cNvSpPr/>
          <p:nvPr>
            <p:ph type="sldImg"/>
          </p:nvPr>
        </p:nvSpPr>
        <p:spPr>
          <a:prstGeom prst="rect">
            <a:avLst/>
          </a:prstGeom>
        </p:spPr>
        <p:txBody>
          <a:bodyPr/>
          <a:lstStyle/>
          <a:p>
            <a:pPr/>
          </a:p>
        </p:txBody>
      </p:sp>
      <p:sp>
        <p:nvSpPr>
          <p:cNvPr id="895" name="Shape 895"/>
          <p:cNvSpPr/>
          <p:nvPr>
            <p:ph type="body" sz="quarter" idx="1"/>
          </p:nvPr>
        </p:nvSpPr>
        <p:spPr>
          <a:prstGeom prst="rect">
            <a:avLst/>
          </a:prstGeom>
        </p:spPr>
        <p:txBody>
          <a:bodyPr/>
          <a:lstStyle/>
          <a:p>
            <a:pPr/>
            <a:r>
              <a:t>Axion Haloscopes (Ciaran's plot)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Shape 921"/>
          <p:cNvSpPr/>
          <p:nvPr>
            <p:ph type="sldImg"/>
          </p:nvPr>
        </p:nvSpPr>
        <p:spPr>
          <a:prstGeom prst="rect">
            <a:avLst/>
          </a:prstGeom>
        </p:spPr>
        <p:txBody>
          <a:bodyPr/>
          <a:lstStyle/>
          <a:p>
            <a:pPr/>
          </a:p>
        </p:txBody>
      </p:sp>
      <p:sp>
        <p:nvSpPr>
          <p:cNvPr id="922" name="Shape 922"/>
          <p:cNvSpPr/>
          <p:nvPr>
            <p:ph type="body" sz="quarter" idx="1"/>
          </p:nvPr>
        </p:nvSpPr>
        <p:spPr>
          <a:prstGeom prst="rect">
            <a:avLst/>
          </a:prstGeom>
        </p:spPr>
        <p:txBody>
          <a:bodyPr/>
          <a:lstStyle/>
          <a:p>
            <a:pPr/>
            <a:r>
              <a:t>Clear target, Simulations of axion decay predict axion mass*</a:t>
            </a:r>
          </a:p>
          <a:p>
            <a:pPr/>
            <a:r>
              <a:t>Minicluster simulations predict </a:t>
            </a:r>
          </a:p>
          <a:p>
            <a:pPr/>
            <a:r>
              <a:t>100-400 ueV, MADMAX, ALPHA, BREAD, Mention also DALI, CADEX</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Shape 995"/>
          <p:cNvSpPr/>
          <p:nvPr>
            <p:ph type="sldImg"/>
          </p:nvPr>
        </p:nvSpPr>
        <p:spPr>
          <a:prstGeom prst="rect">
            <a:avLst/>
          </a:prstGeom>
        </p:spPr>
        <p:txBody>
          <a:bodyPr/>
          <a:lstStyle/>
          <a:p>
            <a:pPr/>
          </a:p>
        </p:txBody>
      </p:sp>
      <p:sp>
        <p:nvSpPr>
          <p:cNvPr id="996" name="Shape 996"/>
          <p:cNvSpPr/>
          <p:nvPr>
            <p:ph type="body" sz="quarter" idx="1"/>
          </p:nvPr>
        </p:nvSpPr>
        <p:spPr>
          <a:prstGeom prst="rect">
            <a:avLst/>
          </a:prstGeom>
        </p:spPr>
        <p:txBody>
          <a:bodyPr/>
          <a:lstStyle/>
          <a:p>
            <a:pPr/>
            <a:r>
              <a:t>IAXO</a:t>
            </a:r>
          </a:p>
          <a:p>
            <a:pPr/>
            <a:r>
              <a:t>GALAXIS,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Shape 1013"/>
          <p:cNvSpPr/>
          <p:nvPr>
            <p:ph type="sldImg"/>
          </p:nvPr>
        </p:nvSpPr>
        <p:spPr>
          <a:prstGeom prst="rect">
            <a:avLst/>
          </a:prstGeom>
        </p:spPr>
        <p:txBody>
          <a:bodyPr/>
          <a:lstStyle/>
          <a:p>
            <a:pPr/>
          </a:p>
        </p:txBody>
      </p:sp>
      <p:sp>
        <p:nvSpPr>
          <p:cNvPr id="1014" name="Shape 1014"/>
          <p:cNvSpPr/>
          <p:nvPr>
            <p:ph type="body" sz="quarter" idx="1"/>
          </p:nvPr>
        </p:nvSpPr>
        <p:spPr>
          <a:prstGeom prst="rect">
            <a:avLst/>
          </a:prstGeom>
        </p:spPr>
        <p:txBody>
          <a:bodyPr/>
          <a:lstStyle/>
          <a:p>
            <a:pPr/>
            <a:r>
              <a:t>IAXO</a:t>
            </a:r>
          </a:p>
          <a:p>
            <a:pPr/>
            <a:r>
              <a:t>GALAXIS,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Shape 1068"/>
          <p:cNvSpPr/>
          <p:nvPr>
            <p:ph type="sldImg"/>
          </p:nvPr>
        </p:nvSpPr>
        <p:spPr>
          <a:prstGeom prst="rect">
            <a:avLst/>
          </a:prstGeom>
        </p:spPr>
        <p:txBody>
          <a:bodyPr/>
          <a:lstStyle/>
          <a:p>
            <a:pPr/>
          </a:p>
        </p:txBody>
      </p:sp>
      <p:sp>
        <p:nvSpPr>
          <p:cNvPr id="1069" name="Shape 1069"/>
          <p:cNvSpPr/>
          <p:nvPr>
            <p:ph type="body" sz="quarter" idx="1"/>
          </p:nvPr>
        </p:nvSpPr>
        <p:spPr>
          <a:prstGeom prst="rect">
            <a:avLst/>
          </a:prstGeom>
        </p:spPr>
        <p:txBody>
          <a:bodyPr/>
          <a:lstStyle/>
          <a:p>
            <a:pPr/>
            <a:r>
              <a:t>- We are measuring ... Axion DM could be found any day now</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Add a bit of GUT, Majoron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Add a bit of GUT, Majoron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Add a bit of GUT, Majoron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Add a bit of GUT, Majoron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Add a bit of GUT, Majoron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Add a bit of GUT, Majoron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defTabSz="584200">
              <a:lnSpc>
                <a:spcPct val="100000"/>
              </a:lnSpc>
              <a:defRPr sz="1600">
                <a:latin typeface="Lucida Grande"/>
                <a:ea typeface="Lucida Grande"/>
                <a:cs typeface="Lucida Grande"/>
                <a:sym typeface="Lucida Grande"/>
              </a:defRPr>
            </a:pPr>
            <a:r>
              <a:t>Animations</a:t>
            </a:r>
          </a:p>
          <a:p>
            <a:pPr defTabSz="584200">
              <a:lnSpc>
                <a:spcPct val="100000"/>
              </a:lnSpc>
              <a:defRPr sz="1600">
                <a:latin typeface="Lucida Grande"/>
                <a:ea typeface="Lucida Grande"/>
                <a:cs typeface="Lucida Grande"/>
                <a:sym typeface="Lucida Grande"/>
              </a:defRPr>
            </a:pPr>
            <a:r>
              <a:t>Light and not so weakly interacting ALPs can be discovered at normal HEP experiments, </a:t>
            </a:r>
          </a:p>
          <a:p>
            <a:pPr defTabSz="584200">
              <a:lnSpc>
                <a:spcPct val="100000"/>
              </a:lnSpc>
              <a:defRPr sz="1600">
                <a:latin typeface="Lucida Grande"/>
                <a:ea typeface="Lucida Grande"/>
                <a:cs typeface="Lucida Grande"/>
                <a:sym typeface="Lucida Grande"/>
              </a:defRPr>
            </a:pPr>
            <a:r>
              <a:t>some extremely sensitive experiments apply to specficic ALPs, like those mediating flavour decays, or long-range forces</a:t>
            </a:r>
          </a:p>
          <a:p>
            <a:pPr defTabSz="584200">
              <a:lnSpc>
                <a:spcPct val="100000"/>
              </a:lnSpc>
              <a:defRPr sz="1600">
                <a:latin typeface="Lucida Grande"/>
                <a:ea typeface="Lucida Grande"/>
                <a:cs typeface="Lucida Grande"/>
                <a:sym typeface="Lucida Grande"/>
              </a:defRPr>
            </a:pPr>
          </a:p>
          <a:p>
            <a:pPr defTabSz="584200">
              <a:lnSpc>
                <a:spcPct val="100000"/>
              </a:lnSpc>
              <a:defRPr sz="1600">
                <a:latin typeface="Lucida Grande"/>
                <a:ea typeface="Lucida Grande"/>
                <a:cs typeface="Lucida Grande"/>
                <a:sym typeface="Lucida Grande"/>
              </a:defRPr>
            </a:pPr>
            <a:r>
              <a:t>Weaker ALPs can still accelerate stellar evolution beyong ST predictions -&gt; MASS&lt;T</a:t>
            </a:r>
          </a:p>
          <a:p>
            <a:pPr defTabSz="584200">
              <a:lnSpc>
                <a:spcPct val="100000"/>
              </a:lnSpc>
              <a:defRPr sz="1600">
                <a:latin typeface="Lucida Grande"/>
                <a:ea typeface="Lucida Grande"/>
                <a:cs typeface="Lucida Grande"/>
                <a:sym typeface="Lucida Grande"/>
              </a:defRPr>
            </a:pPr>
          </a:p>
          <a:p>
            <a:pPr defTabSz="584200">
              <a:lnSpc>
                <a:spcPct val="100000"/>
              </a:lnSpc>
              <a:defRPr sz="1600">
                <a:latin typeface="Lucida Grande"/>
                <a:ea typeface="Lucida Grande"/>
                <a:cs typeface="Lucida Grande"/>
                <a:sym typeface="Lucida Grande"/>
              </a:defRPr>
            </a:pPr>
            <a:r>
              <a:t>ALPs can steal AM from SBHs, but we dont-&gt;exclusion!</a:t>
            </a:r>
          </a:p>
          <a:p>
            <a:pPr defTabSz="584200">
              <a:lnSpc>
                <a:spcPct val="100000"/>
              </a:lnSpc>
              <a:defRPr sz="1600">
                <a:latin typeface="Lucida Grande"/>
                <a:ea typeface="Lucida Grande"/>
                <a:cs typeface="Lucida Grande"/>
                <a:sym typeface="Lucida Grande"/>
              </a:defRPr>
            </a:pPr>
          </a:p>
          <a:p>
            <a:pPr defTabSz="584200">
              <a:lnSpc>
                <a:spcPct val="100000"/>
              </a:lnSpc>
              <a:defRPr sz="1600">
                <a:latin typeface="Lucida Grande"/>
                <a:ea typeface="Lucida Grande"/>
                <a:cs typeface="Lucida Grande"/>
                <a:sym typeface="Lucida Grande"/>
              </a:defRPr>
            </a:pPr>
            <a:r>
              <a:t>Relic ALPs can affect cosmology, decay spoils late cosmology predictions -&gt;  either too early decay or too slow</a:t>
            </a:r>
          </a:p>
          <a:p>
            <a:pPr defTabSz="584200">
              <a:lnSpc>
                <a:spcPct val="100000"/>
              </a:lnSpc>
              <a:defRPr sz="1600">
                <a:latin typeface="Lucida Grande"/>
                <a:ea typeface="Lucida Grande"/>
                <a:cs typeface="Lucida Grande"/>
                <a:sym typeface="Lucida Grande"/>
              </a:defRPr>
            </a:pPr>
          </a:p>
          <a:p>
            <a:pPr defTabSz="584200">
              <a:lnSpc>
                <a:spcPct val="100000"/>
              </a:lnSpc>
              <a:defRPr sz="1600">
                <a:latin typeface="Lucida Grande"/>
                <a:ea typeface="Lucida Grande"/>
                <a:cs typeface="Lucida Grande"/>
                <a:sym typeface="Lucida Grande"/>
              </a:defRPr>
            </a:pPr>
            <a:r>
              <a:t>The rest of the parameter space is open for DM, DR, 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617931575_1991x1322.jpg"/>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740627569_2880x1920.jpg"/>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996267730_2880x1920.jpg"/>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996267730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9" name="Title Text"/>
          <p:cNvSpPr txBox="1"/>
          <p:nvPr>
            <p:ph type="title"/>
          </p:nvPr>
        </p:nvSpPr>
        <p:spPr>
          <a:xfrm>
            <a:off x="4833937" y="2303859"/>
            <a:ext cx="14716126" cy="4643438"/>
          </a:xfrm>
          <a:prstGeom prst="rect">
            <a:avLst/>
          </a:prstGeom>
        </p:spPr>
        <p:txBody>
          <a:bodyPr lIns="71437" tIns="71437" rIns="71437" bIns="71437" anchor="b">
            <a:noAutofit/>
          </a:bodyPr>
          <a:lstStyle>
            <a:lvl1pPr algn="ctr" defTabSz="821531">
              <a:lnSpc>
                <a:spcPct val="100000"/>
              </a:lnSpc>
              <a:defRPr b="0" spc="0" sz="11800">
                <a:solidFill>
                  <a:srgbClr val="000000"/>
                </a:solidFill>
                <a:latin typeface="Gill Sans"/>
                <a:ea typeface="Gill Sans"/>
                <a:cs typeface="Gill Sans"/>
                <a:sym typeface="Gill Sans"/>
              </a:defRPr>
            </a:lvl1pPr>
          </a:lstStyle>
          <a:p>
            <a:pPr/>
            <a:r>
              <a:t>Title Text</a:t>
            </a:r>
          </a:p>
        </p:txBody>
      </p:sp>
      <p:sp>
        <p:nvSpPr>
          <p:cNvPr id="150" name="Body Level One…"/>
          <p:cNvSpPr txBox="1"/>
          <p:nvPr>
            <p:ph type="body" sz="quarter" idx="1"/>
          </p:nvPr>
        </p:nvSpPr>
        <p:spPr>
          <a:xfrm>
            <a:off x="4833937" y="7072312"/>
            <a:ext cx="14716126" cy="1589485"/>
          </a:xfrm>
          <a:prstGeom prst="rect">
            <a:avLst/>
          </a:prstGeom>
        </p:spPr>
        <p:txBody>
          <a:bodyPr lIns="71437" tIns="71437" rIns="71437" bIns="71437">
            <a:noAutofit/>
          </a:bodyPr>
          <a:lstStyle>
            <a:lvl1pPr marL="0" indent="0" algn="ctr" defTabSz="821531">
              <a:lnSpc>
                <a:spcPct val="100000"/>
              </a:lnSpc>
              <a:spcBef>
                <a:spcPts val="0"/>
              </a:spcBef>
              <a:buSzTx/>
              <a:buNone/>
              <a:defRPr sz="5000">
                <a:latin typeface="Gill Sans"/>
                <a:ea typeface="Gill Sans"/>
                <a:cs typeface="Gill Sans"/>
                <a:sym typeface="Gill Sans"/>
              </a:defRPr>
            </a:lvl1pPr>
            <a:lvl2pPr marL="0" indent="0" algn="ctr" defTabSz="821531">
              <a:lnSpc>
                <a:spcPct val="100000"/>
              </a:lnSpc>
              <a:spcBef>
                <a:spcPts val="0"/>
              </a:spcBef>
              <a:buSzTx/>
              <a:buNone/>
              <a:defRPr sz="5000">
                <a:latin typeface="Gill Sans"/>
                <a:ea typeface="Gill Sans"/>
                <a:cs typeface="Gill Sans"/>
                <a:sym typeface="Gill Sans"/>
              </a:defRPr>
            </a:lvl2pPr>
            <a:lvl3pPr marL="0" indent="0" algn="ctr" defTabSz="821531">
              <a:lnSpc>
                <a:spcPct val="100000"/>
              </a:lnSpc>
              <a:spcBef>
                <a:spcPts val="0"/>
              </a:spcBef>
              <a:buSzTx/>
              <a:buNone/>
              <a:defRPr sz="5000">
                <a:latin typeface="Gill Sans"/>
                <a:ea typeface="Gill Sans"/>
                <a:cs typeface="Gill Sans"/>
                <a:sym typeface="Gill Sans"/>
              </a:defRPr>
            </a:lvl3pPr>
            <a:lvl4pPr marL="0" indent="0" algn="ctr" defTabSz="821531">
              <a:lnSpc>
                <a:spcPct val="100000"/>
              </a:lnSpc>
              <a:spcBef>
                <a:spcPts val="0"/>
              </a:spcBef>
              <a:buSzTx/>
              <a:buNone/>
              <a:defRPr sz="5000">
                <a:latin typeface="Gill Sans"/>
                <a:ea typeface="Gill Sans"/>
                <a:cs typeface="Gill Sans"/>
                <a:sym typeface="Gill Sans"/>
              </a:defRPr>
            </a:lvl4pPr>
            <a:lvl5pPr marL="0" indent="0" algn="ctr" defTabSz="821531">
              <a:lnSpc>
                <a:spcPct val="100000"/>
              </a:lnSpc>
              <a:spcBef>
                <a:spcPts val="0"/>
              </a:spcBef>
              <a:buSzTx/>
              <a:buNone/>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defRPr sz="24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solidFill>
          <a:srgbClr val="000000"/>
        </a:solidFill>
      </p:bgPr>
    </p:bg>
    <p:spTree>
      <p:nvGrpSpPr>
        <p:cNvPr id="1" name=""/>
        <p:cNvGrpSpPr/>
        <p:nvPr/>
      </p:nvGrpSpPr>
      <p:grpSpPr>
        <a:xfrm>
          <a:off x="0" y="0"/>
          <a:ext cx="0" cy="0"/>
          <a:chOff x="0" y="0"/>
          <a:chExt cx="0" cy="0"/>
        </a:xfrm>
      </p:grpSpPr>
      <p:sp>
        <p:nvSpPr>
          <p:cNvPr id="158" name="Title Text"/>
          <p:cNvSpPr txBox="1"/>
          <p:nvPr>
            <p:ph type="title"/>
          </p:nvPr>
        </p:nvSpPr>
        <p:spPr>
          <a:xfrm>
            <a:off x="4833937" y="357187"/>
            <a:ext cx="14716126" cy="3429001"/>
          </a:xfrm>
          <a:prstGeom prst="rect">
            <a:avLst/>
          </a:prstGeom>
        </p:spPr>
        <p:txBody>
          <a:bodyPr lIns="53578" tIns="53578" rIns="53578" bIns="53578" anchor="ctr">
            <a:noAutofit/>
          </a:bodyPr>
          <a:lstStyle>
            <a:lvl1pPr algn="ctr" defTabSz="821531">
              <a:lnSpc>
                <a:spcPct val="100000"/>
              </a:lnSpc>
              <a:defRPr b="0" spc="0" sz="11200">
                <a:solidFill>
                  <a:srgbClr val="FFFFFF"/>
                </a:solidFill>
                <a:latin typeface="Gill Sans"/>
                <a:ea typeface="Gill Sans"/>
                <a:cs typeface="Gill Sans"/>
                <a:sym typeface="Gill Sans"/>
              </a:defRPr>
            </a:lvl1pPr>
          </a:lstStyle>
          <a:p>
            <a:pPr/>
            <a:r>
              <a:t>Title Text</a:t>
            </a:r>
          </a:p>
        </p:txBody>
      </p:sp>
      <p:sp>
        <p:nvSpPr>
          <p:cNvPr id="159" name="Slide Number"/>
          <p:cNvSpPr txBox="1"/>
          <p:nvPr>
            <p:ph type="sldNum" sz="quarter" idx="2"/>
          </p:nvPr>
        </p:nvSpPr>
        <p:spPr>
          <a:xfrm>
            <a:off x="11983442" y="13108781"/>
            <a:ext cx="399257" cy="424657"/>
          </a:xfrm>
          <a:prstGeom prst="rect">
            <a:avLst/>
          </a:prstGeom>
        </p:spPr>
        <p:txBody>
          <a:bodyPr lIns="53578" tIns="53578" rIns="53578" bIns="53578" anchor="t"/>
          <a:lstStyle>
            <a:lvl1pPr defTabSz="821531">
              <a:defRPr sz="220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740627569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136959463_1989x1321.jpg"/>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17931575_1991x1322.jpg"/>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3.jpe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3.jpeg"/><Relationship Id="rId4" Type="http://schemas.openxmlformats.org/officeDocument/2006/relationships/image" Target="../media/image9.jpeg"/><Relationship Id="rId5" Type="http://schemas.openxmlformats.org/officeDocument/2006/relationships/image" Target="../media/image42.png"/><Relationship Id="rId6" Type="http://schemas.openxmlformats.org/officeDocument/2006/relationships/image" Target="../media/image2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3.jpe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56.png"/><Relationship Id="rId8" Type="http://schemas.openxmlformats.org/officeDocument/2006/relationships/image" Target="../media/image64.png"/><Relationship Id="rId9" Type="http://schemas.openxmlformats.org/officeDocument/2006/relationships/image" Target="../media/image54.png"/><Relationship Id="rId10" Type="http://schemas.openxmlformats.org/officeDocument/2006/relationships/image" Target="../media/image57.png"/><Relationship Id="rId11" Type="http://schemas.openxmlformats.org/officeDocument/2006/relationships/image" Target="../media/image59.png"/><Relationship Id="rId12" Type="http://schemas.openxmlformats.org/officeDocument/2006/relationships/image" Target="../media/image58.png"/><Relationship Id="rId13" Type="http://schemas.openxmlformats.org/officeDocument/2006/relationships/image" Target="../media/image55.png"/><Relationship Id="rId14" Type="http://schemas.openxmlformats.org/officeDocument/2006/relationships/image" Target="../media/image65.png"/><Relationship Id="rId15" Type="http://schemas.openxmlformats.org/officeDocument/2006/relationships/image" Target="../media/image2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64.png"/><Relationship Id="rId5" Type="http://schemas.openxmlformats.org/officeDocument/2006/relationships/image" Target="../media/image54.png"/><Relationship Id="rId6" Type="http://schemas.openxmlformats.org/officeDocument/2006/relationships/image" Target="../media/image62.png"/><Relationship Id="rId7" Type="http://schemas.openxmlformats.org/officeDocument/2006/relationships/image" Target="../media/image57.png"/><Relationship Id="rId8" Type="http://schemas.openxmlformats.org/officeDocument/2006/relationships/image" Target="../media/image55.png"/><Relationship Id="rId9" Type="http://schemas.openxmlformats.org/officeDocument/2006/relationships/image" Target="../media/image65.png"/><Relationship Id="rId10" Type="http://schemas.openxmlformats.org/officeDocument/2006/relationships/image" Target="../media/image60.png"/><Relationship Id="rId11" Type="http://schemas.openxmlformats.org/officeDocument/2006/relationships/image" Target="../media/image59.png"/><Relationship Id="rId12" Type="http://schemas.openxmlformats.org/officeDocument/2006/relationships/image" Target="../media/image58.png"/><Relationship Id="rId13" Type="http://schemas.openxmlformats.org/officeDocument/2006/relationships/image" Target="../media/image23.png"/><Relationship Id="rId14" Type="http://schemas.openxmlformats.org/officeDocument/2006/relationships/image" Target="../media/image61.png"/><Relationship Id="rId15" Type="http://schemas.openxmlformats.org/officeDocument/2006/relationships/image" Target="../media/image6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6.png"/><Relationship Id="rId6" Type="http://schemas.openxmlformats.org/officeDocument/2006/relationships/image" Target="../media/image64.png"/><Relationship Id="rId7" Type="http://schemas.openxmlformats.org/officeDocument/2006/relationships/image" Target="../media/image54.png"/><Relationship Id="rId8" Type="http://schemas.openxmlformats.org/officeDocument/2006/relationships/image" Target="../media/image62.png"/><Relationship Id="rId9" Type="http://schemas.openxmlformats.org/officeDocument/2006/relationships/image" Target="../media/image57.png"/><Relationship Id="rId10" Type="http://schemas.openxmlformats.org/officeDocument/2006/relationships/image" Target="../media/image55.png"/><Relationship Id="rId11" Type="http://schemas.openxmlformats.org/officeDocument/2006/relationships/image" Target="../media/image65.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23.png"/><Relationship Id="rId15" Type="http://schemas.openxmlformats.org/officeDocument/2006/relationships/image" Target="../media/image5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56.png"/><Relationship Id="rId6" Type="http://schemas.openxmlformats.org/officeDocument/2006/relationships/image" Target="../media/image64.png"/><Relationship Id="rId7" Type="http://schemas.openxmlformats.org/officeDocument/2006/relationships/image" Target="../media/image54.png"/><Relationship Id="rId8" Type="http://schemas.openxmlformats.org/officeDocument/2006/relationships/image" Target="../media/image62.png"/><Relationship Id="rId9" Type="http://schemas.openxmlformats.org/officeDocument/2006/relationships/image" Target="../media/image57.png"/><Relationship Id="rId10" Type="http://schemas.openxmlformats.org/officeDocument/2006/relationships/image" Target="../media/image55.png"/><Relationship Id="rId11" Type="http://schemas.openxmlformats.org/officeDocument/2006/relationships/image" Target="../media/image65.png"/><Relationship Id="rId12" Type="http://schemas.openxmlformats.org/officeDocument/2006/relationships/image" Target="../media/image59.png"/><Relationship Id="rId13" Type="http://schemas.openxmlformats.org/officeDocument/2006/relationships/image" Target="../media/image58.png"/><Relationship Id="rId14" Type="http://schemas.openxmlformats.org/officeDocument/2006/relationships/image" Target="../media/image23.png"/><Relationship Id="rId15" Type="http://schemas.openxmlformats.org/officeDocument/2006/relationships/image" Target="../media/image6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66.png"/><Relationship Id="rId4" Type="http://schemas.openxmlformats.org/officeDocument/2006/relationships/image" Target="../media/image2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5.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7" Type="http://schemas.openxmlformats.org/officeDocument/2006/relationships/image" Target="../media/image8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5.jpeg"/><Relationship Id="rId4" Type="http://schemas.openxmlformats.org/officeDocument/2006/relationships/image" Target="../media/image73.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69.png"/><Relationship Id="rId15" Type="http://schemas.openxmlformats.org/officeDocument/2006/relationships/image" Target="../media/image70.png"/><Relationship Id="rId16" Type="http://schemas.openxmlformats.org/officeDocument/2006/relationships/image" Target="../media/image71.png"/><Relationship Id="rId17" Type="http://schemas.openxmlformats.org/officeDocument/2006/relationships/image" Target="../media/image7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83.png"/><Relationship Id="rId8" Type="http://schemas.openxmlformats.org/officeDocument/2006/relationships/image" Target="../media/image8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 Id="rId11" Type="http://schemas.openxmlformats.org/officeDocument/2006/relationships/image" Target="../media/image93.pn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6.jpe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png"/><Relationship Id="rId10" Type="http://schemas.openxmlformats.org/officeDocument/2006/relationships/image" Target="../media/image109.png"/><Relationship Id="rId11" Type="http://schemas.openxmlformats.org/officeDocument/2006/relationships/image" Target="../media/image110.png"/><Relationship Id="rId12" Type="http://schemas.openxmlformats.org/officeDocument/2006/relationships/image" Target="../media/image111.png"/><Relationship Id="rId13" Type="http://schemas.openxmlformats.org/officeDocument/2006/relationships/image" Target="../media/image29.jpeg"/><Relationship Id="rId14" Type="http://schemas.openxmlformats.org/officeDocument/2006/relationships/image" Target="../media/image112.png"/><Relationship Id="rId15" Type="http://schemas.openxmlformats.org/officeDocument/2006/relationships/image" Target="../media/image113.png"/><Relationship Id="rId16" Type="http://schemas.openxmlformats.org/officeDocument/2006/relationships/image" Target="../media/image11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115.png"/><Relationship Id="rId4" Type="http://schemas.openxmlformats.org/officeDocument/2006/relationships/image" Target="../media/image30.jpeg"/><Relationship Id="rId5" Type="http://schemas.openxmlformats.org/officeDocument/2006/relationships/image" Target="../media/image116.png"/><Relationship Id="rId6" Type="http://schemas.openxmlformats.org/officeDocument/2006/relationships/image" Target="../media/image11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2" Type="http://schemas.openxmlformats.org/officeDocument/2006/relationships/image" Target="../media/image31.jpeg"/><Relationship Id="rId13" Type="http://schemas.openxmlformats.org/officeDocument/2006/relationships/image" Target="../media/image32.jpeg"/><Relationship Id="rId14" Type="http://schemas.openxmlformats.org/officeDocument/2006/relationships/image" Target="../media/image125.png"/><Relationship Id="rId15" Type="http://schemas.openxmlformats.org/officeDocument/2006/relationships/image" Target="../media/image33.jpeg"/><Relationship Id="rId16" Type="http://schemas.openxmlformats.org/officeDocument/2006/relationships/image" Target="../media/image12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3.pn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4.png"/><Relationship Id="rId10"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png"/><Relationship Id="rId9" Type="http://schemas.openxmlformats.org/officeDocument/2006/relationships/image" Target="../media/image137.png"/><Relationship Id="rId10" Type="http://schemas.openxmlformats.org/officeDocument/2006/relationships/image" Target="../media/image138.png"/><Relationship Id="rId11" Type="http://schemas.openxmlformats.org/officeDocument/2006/relationships/image" Target="../media/image139.png"/><Relationship Id="rId12" Type="http://schemas.openxmlformats.org/officeDocument/2006/relationships/image" Target="../media/image14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39.png"/><Relationship Id="rId8" Type="http://schemas.openxmlformats.org/officeDocument/2006/relationships/image" Target="../media/image14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3.png"/><Relationship Id="rId3" Type="http://schemas.openxmlformats.org/officeDocument/2006/relationships/image" Target="../media/image34.jpeg"/><Relationship Id="rId4" Type="http://schemas.openxmlformats.org/officeDocument/2006/relationships/image" Target="../media/image144.png"/><Relationship Id="rId5" Type="http://schemas.openxmlformats.org/officeDocument/2006/relationships/image" Target="../media/image2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image" Target="../media/image149.png"/><Relationship Id="rId11" Type="http://schemas.openxmlformats.org/officeDocument/2006/relationships/image" Target="../media/image150.png"/><Relationship Id="rId12" Type="http://schemas.openxmlformats.org/officeDocument/2006/relationships/image" Target="../media/image151.png"/><Relationship Id="rId13" Type="http://schemas.openxmlformats.org/officeDocument/2006/relationships/image" Target="../media/image2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 Id="rId11" Type="http://schemas.openxmlformats.org/officeDocument/2006/relationships/image" Target="../media/image31.pn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image" Target="../media/image16.jpeg"/><Relationship Id="rId15" Type="http://schemas.openxmlformats.org/officeDocument/2006/relationships/image" Target="../media/image17.jpeg"/><Relationship Id="rId16" Type="http://schemas.openxmlformats.org/officeDocument/2006/relationships/image" Target="../media/image18.jpeg"/><Relationship Id="rId17" Type="http://schemas.openxmlformats.org/officeDocument/2006/relationships/image" Target="../media/image19.jpeg"/><Relationship Id="rId18" Type="http://schemas.openxmlformats.org/officeDocument/2006/relationships/image" Target="../media/image20.jpeg"/><Relationship Id="rId19" Type="http://schemas.openxmlformats.org/officeDocument/2006/relationships/image" Target="../media/image21.jpeg"/><Relationship Id="rId20" Type="http://schemas.openxmlformats.org/officeDocument/2006/relationships/image" Target="../media/image22.jpeg"/><Relationship Id="rId21" Type="http://schemas.openxmlformats.org/officeDocument/2006/relationships/image" Target="../media/image32.png"/><Relationship Id="rId2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ChatGPT Image Nov 4, 2025, 11_33_19 AM.png" descr="ChatGPT Image Nov 4, 2025, 11_33_19 AM.png"/>
          <p:cNvPicPr>
            <a:picLocks noChangeAspect="1"/>
          </p:cNvPicPr>
          <p:nvPr/>
        </p:nvPicPr>
        <p:blipFill>
          <a:blip r:embed="rId3">
            <a:extLst/>
          </a:blip>
          <a:srcRect l="36274" t="37565" r="5262" b="11521"/>
          <a:stretch>
            <a:fillRect/>
          </a:stretch>
        </p:blipFill>
        <p:spPr>
          <a:xfrm>
            <a:off x="-599407" y="-117874"/>
            <a:ext cx="25393164" cy="14742846"/>
          </a:xfrm>
          <a:prstGeom prst="rect">
            <a:avLst/>
          </a:prstGeom>
          <a:ln w="12700">
            <a:miter lim="400000"/>
          </a:ln>
        </p:spPr>
      </p:pic>
      <p:sp>
        <p:nvSpPr>
          <p:cNvPr id="169" name="Javier Redondo 6 Nov, TeVPa 2025, Valencia, SP"/>
          <p:cNvSpPr txBox="1"/>
          <p:nvPr>
            <p:ph type="body" idx="21"/>
          </p:nvPr>
        </p:nvSpPr>
        <p:spPr>
          <a:xfrm>
            <a:off x="1206499" y="4209915"/>
            <a:ext cx="21971002" cy="636979"/>
          </a:xfrm>
          <a:prstGeom prst="rect">
            <a:avLst/>
          </a:prstGeom>
          <a:extLst>
            <a:ext uri="{C572A759-6A51-4108-AA02-DFA0A04FC94B}">
              <ma14:wrappingTextBoxFlag xmlns:ma14="http://schemas.microsoft.com/office/mac/drawingml/2011/main" val="1"/>
            </a:ext>
          </a:extLst>
        </p:spPr>
        <p:txBody>
          <a:bodyPr/>
          <a:lstStyle/>
          <a:p>
            <a:pPr/>
            <a:r>
              <a:t>Javier Redondo 6 Nov, TeVPa 2025, Valencia, SP</a:t>
            </a:r>
          </a:p>
        </p:txBody>
      </p:sp>
      <p:sp>
        <p:nvSpPr>
          <p:cNvPr id="170" name="Axion Like Particles"/>
          <p:cNvSpPr txBox="1"/>
          <p:nvPr>
            <p:ph type="ctrTitle"/>
          </p:nvPr>
        </p:nvSpPr>
        <p:spPr>
          <a:xfrm>
            <a:off x="774696" y="-1616009"/>
            <a:ext cx="21971004" cy="4648201"/>
          </a:xfrm>
          <a:prstGeom prst="rect">
            <a:avLst/>
          </a:prstGeom>
        </p:spPr>
        <p:txBody>
          <a:bodyPr/>
          <a:lstStyle/>
          <a:p>
            <a:pPr lvl="1">
              <a:defRPr spc="-232" sz="11600">
                <a:solidFill>
                  <a:srgbClr val="FFFFFF"/>
                </a:solidFill>
              </a:defRPr>
            </a:pPr>
            <a:r>
              <a:t>Axion Like Particles</a:t>
            </a:r>
          </a:p>
        </p:txBody>
      </p:sp>
      <p:sp>
        <p:nvSpPr>
          <p:cNvPr id="171" name="a guided tour, a touristic panflet"/>
          <p:cNvSpPr txBox="1"/>
          <p:nvPr>
            <p:ph type="subTitle" sz="quarter" idx="1"/>
          </p:nvPr>
        </p:nvSpPr>
        <p:spPr>
          <a:xfrm>
            <a:off x="1201342" y="2892490"/>
            <a:ext cx="21971001" cy="1905001"/>
          </a:xfrm>
          <a:prstGeom prst="rect">
            <a:avLst/>
          </a:prstGeom>
        </p:spPr>
        <p:txBody>
          <a:bodyPr/>
          <a:lstStyle/>
          <a:p>
            <a:pPr/>
            <a:r>
              <a:t>a guided tour, a touristic panflet </a:t>
            </a:r>
          </a:p>
        </p:txBody>
      </p:sp>
      <p:pic>
        <p:nvPicPr>
          <p:cNvPr id="172" name="Screenshot 2021-08-31 at 13.16.48.png" descr="Screenshot 2021-08-31 at 13.16.48.png"/>
          <p:cNvPicPr>
            <a:picLocks noChangeAspect="1"/>
          </p:cNvPicPr>
          <p:nvPr/>
        </p:nvPicPr>
        <p:blipFill>
          <a:blip r:embed="rId4">
            <a:extLst/>
          </a:blip>
          <a:srcRect l="879" t="30175" r="18" b="0"/>
          <a:stretch>
            <a:fillRect/>
          </a:stretch>
        </p:blipFill>
        <p:spPr>
          <a:xfrm>
            <a:off x="-115098" y="6565179"/>
            <a:ext cx="24614196" cy="8092415"/>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91" y="0"/>
                </a:moveTo>
                <a:cubicBezTo>
                  <a:pt x="1079" y="-8"/>
                  <a:pt x="1074" y="102"/>
                  <a:pt x="1078" y="260"/>
                </a:cubicBezTo>
                <a:cubicBezTo>
                  <a:pt x="1084" y="514"/>
                  <a:pt x="1037" y="890"/>
                  <a:pt x="975" y="1089"/>
                </a:cubicBezTo>
                <a:cubicBezTo>
                  <a:pt x="964" y="1122"/>
                  <a:pt x="956" y="1228"/>
                  <a:pt x="956" y="1324"/>
                </a:cubicBezTo>
                <a:cubicBezTo>
                  <a:pt x="956" y="1419"/>
                  <a:pt x="946" y="1514"/>
                  <a:pt x="935" y="1535"/>
                </a:cubicBezTo>
                <a:cubicBezTo>
                  <a:pt x="924" y="1555"/>
                  <a:pt x="921" y="1615"/>
                  <a:pt x="928" y="1666"/>
                </a:cubicBezTo>
                <a:cubicBezTo>
                  <a:pt x="934" y="1717"/>
                  <a:pt x="925" y="1869"/>
                  <a:pt x="907" y="2005"/>
                </a:cubicBezTo>
                <a:cubicBezTo>
                  <a:pt x="889" y="2141"/>
                  <a:pt x="868" y="2399"/>
                  <a:pt x="860" y="2580"/>
                </a:cubicBezTo>
                <a:cubicBezTo>
                  <a:pt x="847" y="2870"/>
                  <a:pt x="836" y="2928"/>
                  <a:pt x="765" y="3071"/>
                </a:cubicBezTo>
                <a:cubicBezTo>
                  <a:pt x="720" y="3160"/>
                  <a:pt x="685" y="3276"/>
                  <a:pt x="685" y="3331"/>
                </a:cubicBezTo>
                <a:cubicBezTo>
                  <a:pt x="685" y="3385"/>
                  <a:pt x="662" y="3503"/>
                  <a:pt x="634" y="3592"/>
                </a:cubicBezTo>
                <a:cubicBezTo>
                  <a:pt x="596" y="3712"/>
                  <a:pt x="582" y="3836"/>
                  <a:pt x="578" y="4074"/>
                </a:cubicBezTo>
                <a:cubicBezTo>
                  <a:pt x="575" y="4250"/>
                  <a:pt x="578" y="4422"/>
                  <a:pt x="584" y="4455"/>
                </a:cubicBezTo>
                <a:cubicBezTo>
                  <a:pt x="591" y="4488"/>
                  <a:pt x="603" y="4633"/>
                  <a:pt x="610" y="4777"/>
                </a:cubicBezTo>
                <a:cubicBezTo>
                  <a:pt x="624" y="5034"/>
                  <a:pt x="607" y="5138"/>
                  <a:pt x="549" y="5149"/>
                </a:cubicBezTo>
                <a:cubicBezTo>
                  <a:pt x="502" y="5158"/>
                  <a:pt x="304" y="5371"/>
                  <a:pt x="246" y="5475"/>
                </a:cubicBezTo>
                <a:lnTo>
                  <a:pt x="184" y="5587"/>
                </a:lnTo>
                <a:lnTo>
                  <a:pt x="182" y="6351"/>
                </a:lnTo>
                <a:cubicBezTo>
                  <a:pt x="182" y="6712"/>
                  <a:pt x="173" y="7018"/>
                  <a:pt x="162" y="7201"/>
                </a:cubicBezTo>
                <a:cubicBezTo>
                  <a:pt x="165" y="7701"/>
                  <a:pt x="161" y="8655"/>
                  <a:pt x="154" y="10559"/>
                </a:cubicBezTo>
                <a:cubicBezTo>
                  <a:pt x="144" y="13088"/>
                  <a:pt x="143" y="14007"/>
                  <a:pt x="112" y="14350"/>
                </a:cubicBezTo>
                <a:cubicBezTo>
                  <a:pt x="126" y="14371"/>
                  <a:pt x="135" y="14442"/>
                  <a:pt x="138" y="14573"/>
                </a:cubicBezTo>
                <a:cubicBezTo>
                  <a:pt x="141" y="14684"/>
                  <a:pt x="139" y="14764"/>
                  <a:pt x="133" y="14831"/>
                </a:cubicBezTo>
                <a:lnTo>
                  <a:pt x="139" y="15351"/>
                </a:lnTo>
                <a:cubicBezTo>
                  <a:pt x="142" y="15699"/>
                  <a:pt x="139" y="16507"/>
                  <a:pt x="131" y="17145"/>
                </a:cubicBezTo>
                <a:cubicBezTo>
                  <a:pt x="125" y="17648"/>
                  <a:pt x="121" y="17875"/>
                  <a:pt x="114" y="18041"/>
                </a:cubicBezTo>
                <a:cubicBezTo>
                  <a:pt x="150" y="18224"/>
                  <a:pt x="137" y="18345"/>
                  <a:pt x="70" y="18423"/>
                </a:cubicBezTo>
                <a:cubicBezTo>
                  <a:pt x="30" y="18468"/>
                  <a:pt x="17" y="18529"/>
                  <a:pt x="17" y="18667"/>
                </a:cubicBezTo>
                <a:cubicBezTo>
                  <a:pt x="17" y="18768"/>
                  <a:pt x="11" y="18938"/>
                  <a:pt x="5" y="19044"/>
                </a:cubicBezTo>
                <a:cubicBezTo>
                  <a:pt x="2" y="19084"/>
                  <a:pt x="0" y="19117"/>
                  <a:pt x="0" y="19146"/>
                </a:cubicBezTo>
                <a:cubicBezTo>
                  <a:pt x="0" y="19232"/>
                  <a:pt x="12" y="19277"/>
                  <a:pt x="47" y="19346"/>
                </a:cubicBezTo>
                <a:cubicBezTo>
                  <a:pt x="96" y="19444"/>
                  <a:pt x="112" y="19446"/>
                  <a:pt x="190" y="19369"/>
                </a:cubicBezTo>
                <a:cubicBezTo>
                  <a:pt x="238" y="19322"/>
                  <a:pt x="287" y="19246"/>
                  <a:pt x="298" y="19201"/>
                </a:cubicBezTo>
                <a:cubicBezTo>
                  <a:pt x="330" y="19078"/>
                  <a:pt x="577" y="19074"/>
                  <a:pt x="657" y="19196"/>
                </a:cubicBezTo>
                <a:cubicBezTo>
                  <a:pt x="716" y="19286"/>
                  <a:pt x="726" y="19287"/>
                  <a:pt x="756" y="19196"/>
                </a:cubicBezTo>
                <a:cubicBezTo>
                  <a:pt x="784" y="19111"/>
                  <a:pt x="799" y="19107"/>
                  <a:pt x="858" y="19171"/>
                </a:cubicBezTo>
                <a:cubicBezTo>
                  <a:pt x="945" y="19267"/>
                  <a:pt x="1008" y="19268"/>
                  <a:pt x="1057" y="19174"/>
                </a:cubicBezTo>
                <a:cubicBezTo>
                  <a:pt x="1098" y="19097"/>
                  <a:pt x="1175" y="19145"/>
                  <a:pt x="1156" y="19237"/>
                </a:cubicBezTo>
                <a:cubicBezTo>
                  <a:pt x="1150" y="19267"/>
                  <a:pt x="1249" y="19297"/>
                  <a:pt x="1377" y="19304"/>
                </a:cubicBezTo>
                <a:cubicBezTo>
                  <a:pt x="1504" y="19310"/>
                  <a:pt x="1624" y="19341"/>
                  <a:pt x="1643" y="19372"/>
                </a:cubicBezTo>
                <a:cubicBezTo>
                  <a:pt x="1662" y="19404"/>
                  <a:pt x="1748" y="19419"/>
                  <a:pt x="1833" y="19406"/>
                </a:cubicBezTo>
                <a:cubicBezTo>
                  <a:pt x="1918" y="19394"/>
                  <a:pt x="2050" y="19382"/>
                  <a:pt x="2125" y="19381"/>
                </a:cubicBezTo>
                <a:cubicBezTo>
                  <a:pt x="2236" y="19380"/>
                  <a:pt x="2269" y="19356"/>
                  <a:pt x="2300" y="19251"/>
                </a:cubicBezTo>
                <a:cubicBezTo>
                  <a:pt x="2322" y="19179"/>
                  <a:pt x="2364" y="19121"/>
                  <a:pt x="2394" y="19121"/>
                </a:cubicBezTo>
                <a:cubicBezTo>
                  <a:pt x="2424" y="19121"/>
                  <a:pt x="2469" y="19076"/>
                  <a:pt x="2495" y="19022"/>
                </a:cubicBezTo>
                <a:cubicBezTo>
                  <a:pt x="2537" y="18932"/>
                  <a:pt x="2542" y="18932"/>
                  <a:pt x="2553" y="19022"/>
                </a:cubicBezTo>
                <a:cubicBezTo>
                  <a:pt x="2560" y="19076"/>
                  <a:pt x="2577" y="19121"/>
                  <a:pt x="2590" y="19121"/>
                </a:cubicBezTo>
                <a:cubicBezTo>
                  <a:pt x="2603" y="19121"/>
                  <a:pt x="2648" y="19189"/>
                  <a:pt x="2689" y="19273"/>
                </a:cubicBezTo>
                <a:cubicBezTo>
                  <a:pt x="2751" y="19402"/>
                  <a:pt x="2775" y="19418"/>
                  <a:pt x="2851" y="19376"/>
                </a:cubicBezTo>
                <a:cubicBezTo>
                  <a:pt x="2900" y="19348"/>
                  <a:pt x="2951" y="19294"/>
                  <a:pt x="2964" y="19255"/>
                </a:cubicBezTo>
                <a:cubicBezTo>
                  <a:pt x="2977" y="19216"/>
                  <a:pt x="3041" y="19184"/>
                  <a:pt x="3108" y="19184"/>
                </a:cubicBezTo>
                <a:cubicBezTo>
                  <a:pt x="3194" y="19184"/>
                  <a:pt x="3228" y="19161"/>
                  <a:pt x="3224" y="19105"/>
                </a:cubicBezTo>
                <a:cubicBezTo>
                  <a:pt x="3220" y="19051"/>
                  <a:pt x="3250" y="19024"/>
                  <a:pt x="3314" y="19020"/>
                </a:cubicBezTo>
                <a:cubicBezTo>
                  <a:pt x="3367" y="19016"/>
                  <a:pt x="3419" y="18997"/>
                  <a:pt x="3430" y="18976"/>
                </a:cubicBezTo>
                <a:cubicBezTo>
                  <a:pt x="3441" y="18956"/>
                  <a:pt x="3510" y="18951"/>
                  <a:pt x="3583" y="18965"/>
                </a:cubicBezTo>
                <a:cubicBezTo>
                  <a:pt x="3700" y="18987"/>
                  <a:pt x="3720" y="18975"/>
                  <a:pt x="3747" y="18857"/>
                </a:cubicBezTo>
                <a:cubicBezTo>
                  <a:pt x="3775" y="18734"/>
                  <a:pt x="3780" y="18731"/>
                  <a:pt x="3803" y="18828"/>
                </a:cubicBezTo>
                <a:cubicBezTo>
                  <a:pt x="3823" y="18909"/>
                  <a:pt x="3841" y="18920"/>
                  <a:pt x="3879" y="18876"/>
                </a:cubicBezTo>
                <a:cubicBezTo>
                  <a:pt x="3915" y="18835"/>
                  <a:pt x="3941" y="18843"/>
                  <a:pt x="3969" y="18905"/>
                </a:cubicBezTo>
                <a:cubicBezTo>
                  <a:pt x="4020" y="19019"/>
                  <a:pt x="4104" y="19015"/>
                  <a:pt x="4155" y="18898"/>
                </a:cubicBezTo>
                <a:cubicBezTo>
                  <a:pt x="4179" y="18844"/>
                  <a:pt x="4204" y="18828"/>
                  <a:pt x="4218" y="18861"/>
                </a:cubicBezTo>
                <a:cubicBezTo>
                  <a:pt x="4230" y="18891"/>
                  <a:pt x="4273" y="18930"/>
                  <a:pt x="4314" y="18949"/>
                </a:cubicBezTo>
                <a:cubicBezTo>
                  <a:pt x="4527" y="19048"/>
                  <a:pt x="4580" y="19087"/>
                  <a:pt x="4637" y="19193"/>
                </a:cubicBezTo>
                <a:cubicBezTo>
                  <a:pt x="4712" y="19332"/>
                  <a:pt x="4811" y="19343"/>
                  <a:pt x="4906" y="19222"/>
                </a:cubicBezTo>
                <a:cubicBezTo>
                  <a:pt x="4944" y="19174"/>
                  <a:pt x="4998" y="19149"/>
                  <a:pt x="5027" y="19166"/>
                </a:cubicBezTo>
                <a:cubicBezTo>
                  <a:pt x="5057" y="19183"/>
                  <a:pt x="5116" y="19139"/>
                  <a:pt x="5165" y="19063"/>
                </a:cubicBezTo>
                <a:cubicBezTo>
                  <a:pt x="5261" y="18915"/>
                  <a:pt x="5318" y="18897"/>
                  <a:pt x="5380" y="18998"/>
                </a:cubicBezTo>
                <a:cubicBezTo>
                  <a:pt x="5421" y="19064"/>
                  <a:pt x="5421" y="19069"/>
                  <a:pt x="5369" y="19228"/>
                </a:cubicBezTo>
                <a:cubicBezTo>
                  <a:pt x="5311" y="19404"/>
                  <a:pt x="5303" y="19471"/>
                  <a:pt x="5335" y="19531"/>
                </a:cubicBezTo>
                <a:cubicBezTo>
                  <a:pt x="5346" y="19552"/>
                  <a:pt x="5612" y="19540"/>
                  <a:pt x="5924" y="19502"/>
                </a:cubicBezTo>
                <a:cubicBezTo>
                  <a:pt x="6237" y="19464"/>
                  <a:pt x="6583" y="19424"/>
                  <a:pt x="6692" y="19413"/>
                </a:cubicBezTo>
                <a:cubicBezTo>
                  <a:pt x="6801" y="19402"/>
                  <a:pt x="7063" y="19360"/>
                  <a:pt x="7275" y="19322"/>
                </a:cubicBezTo>
                <a:cubicBezTo>
                  <a:pt x="7488" y="19283"/>
                  <a:pt x="7667" y="19250"/>
                  <a:pt x="7675" y="19249"/>
                </a:cubicBezTo>
                <a:cubicBezTo>
                  <a:pt x="7683" y="19247"/>
                  <a:pt x="7693" y="19200"/>
                  <a:pt x="7696" y="19142"/>
                </a:cubicBezTo>
                <a:cubicBezTo>
                  <a:pt x="7703" y="19044"/>
                  <a:pt x="7899" y="18851"/>
                  <a:pt x="8145" y="18702"/>
                </a:cubicBezTo>
                <a:cubicBezTo>
                  <a:pt x="8237" y="18646"/>
                  <a:pt x="8290" y="18709"/>
                  <a:pt x="8255" y="18836"/>
                </a:cubicBezTo>
                <a:cubicBezTo>
                  <a:pt x="8234" y="18915"/>
                  <a:pt x="8238" y="18931"/>
                  <a:pt x="8285" y="18931"/>
                </a:cubicBezTo>
                <a:cubicBezTo>
                  <a:pt x="8333" y="18931"/>
                  <a:pt x="8340" y="18908"/>
                  <a:pt x="8334" y="18765"/>
                </a:cubicBezTo>
                <a:cubicBezTo>
                  <a:pt x="8330" y="18643"/>
                  <a:pt x="8339" y="18592"/>
                  <a:pt x="8367" y="18578"/>
                </a:cubicBezTo>
                <a:cubicBezTo>
                  <a:pt x="8388" y="18568"/>
                  <a:pt x="8410" y="18546"/>
                  <a:pt x="8415" y="18530"/>
                </a:cubicBezTo>
                <a:cubicBezTo>
                  <a:pt x="8421" y="18513"/>
                  <a:pt x="8524" y="18670"/>
                  <a:pt x="8645" y="18879"/>
                </a:cubicBezTo>
                <a:cubicBezTo>
                  <a:pt x="8890" y="19300"/>
                  <a:pt x="8826" y="19274"/>
                  <a:pt x="9236" y="19126"/>
                </a:cubicBezTo>
                <a:cubicBezTo>
                  <a:pt x="9463" y="19043"/>
                  <a:pt x="9510" y="19012"/>
                  <a:pt x="9635" y="18868"/>
                </a:cubicBezTo>
                <a:cubicBezTo>
                  <a:pt x="9812" y="18664"/>
                  <a:pt x="9914" y="18468"/>
                  <a:pt x="9914" y="18327"/>
                </a:cubicBezTo>
                <a:cubicBezTo>
                  <a:pt x="9914" y="18214"/>
                  <a:pt x="9929" y="18202"/>
                  <a:pt x="10070" y="18199"/>
                </a:cubicBezTo>
                <a:cubicBezTo>
                  <a:pt x="10156" y="18197"/>
                  <a:pt x="10346" y="18172"/>
                  <a:pt x="10493" y="18143"/>
                </a:cubicBezTo>
                <a:cubicBezTo>
                  <a:pt x="10733" y="18095"/>
                  <a:pt x="10763" y="18101"/>
                  <a:pt x="10800" y="18202"/>
                </a:cubicBezTo>
                <a:cubicBezTo>
                  <a:pt x="10823" y="18264"/>
                  <a:pt x="10836" y="18338"/>
                  <a:pt x="10829" y="18369"/>
                </a:cubicBezTo>
                <a:cubicBezTo>
                  <a:pt x="10823" y="18399"/>
                  <a:pt x="10836" y="18424"/>
                  <a:pt x="10857" y="18424"/>
                </a:cubicBezTo>
                <a:cubicBezTo>
                  <a:pt x="10905" y="18424"/>
                  <a:pt x="11107" y="18656"/>
                  <a:pt x="11163" y="18776"/>
                </a:cubicBezTo>
                <a:cubicBezTo>
                  <a:pt x="11193" y="18841"/>
                  <a:pt x="11266" y="18866"/>
                  <a:pt x="11409" y="18866"/>
                </a:cubicBezTo>
                <a:cubicBezTo>
                  <a:pt x="11521" y="18866"/>
                  <a:pt x="11617" y="18896"/>
                  <a:pt x="11624" y="18931"/>
                </a:cubicBezTo>
                <a:cubicBezTo>
                  <a:pt x="11660" y="19108"/>
                  <a:pt x="11977" y="18882"/>
                  <a:pt x="11996" y="18665"/>
                </a:cubicBezTo>
                <a:cubicBezTo>
                  <a:pt x="12005" y="18566"/>
                  <a:pt x="12014" y="18554"/>
                  <a:pt x="12046" y="18605"/>
                </a:cubicBezTo>
                <a:cubicBezTo>
                  <a:pt x="12076" y="18654"/>
                  <a:pt x="12083" y="18720"/>
                  <a:pt x="12076" y="18895"/>
                </a:cubicBezTo>
                <a:cubicBezTo>
                  <a:pt x="12071" y="19021"/>
                  <a:pt x="12079" y="19163"/>
                  <a:pt x="12093" y="19216"/>
                </a:cubicBezTo>
                <a:cubicBezTo>
                  <a:pt x="12127" y="19338"/>
                  <a:pt x="12354" y="19342"/>
                  <a:pt x="12430" y="19222"/>
                </a:cubicBezTo>
                <a:cubicBezTo>
                  <a:pt x="12460" y="19174"/>
                  <a:pt x="12495" y="19156"/>
                  <a:pt x="12508" y="19181"/>
                </a:cubicBezTo>
                <a:cubicBezTo>
                  <a:pt x="12522" y="19205"/>
                  <a:pt x="12577" y="19214"/>
                  <a:pt x="12631" y="19200"/>
                </a:cubicBezTo>
                <a:cubicBezTo>
                  <a:pt x="12685" y="19185"/>
                  <a:pt x="12762" y="19177"/>
                  <a:pt x="12802" y="19181"/>
                </a:cubicBezTo>
                <a:cubicBezTo>
                  <a:pt x="13061" y="19207"/>
                  <a:pt x="13113" y="19225"/>
                  <a:pt x="13144" y="19304"/>
                </a:cubicBezTo>
                <a:cubicBezTo>
                  <a:pt x="13165" y="19355"/>
                  <a:pt x="13239" y="19400"/>
                  <a:pt x="13324" y="19411"/>
                </a:cubicBezTo>
                <a:lnTo>
                  <a:pt x="13469" y="19427"/>
                </a:lnTo>
                <a:lnTo>
                  <a:pt x="13438" y="19285"/>
                </a:lnTo>
                <a:cubicBezTo>
                  <a:pt x="13420" y="19201"/>
                  <a:pt x="13415" y="19162"/>
                  <a:pt x="13422" y="19123"/>
                </a:cubicBezTo>
                <a:cubicBezTo>
                  <a:pt x="13422" y="19122"/>
                  <a:pt x="13422" y="19122"/>
                  <a:pt x="13422" y="19121"/>
                </a:cubicBezTo>
                <a:cubicBezTo>
                  <a:pt x="13414" y="19066"/>
                  <a:pt x="13409" y="19013"/>
                  <a:pt x="13411" y="18978"/>
                </a:cubicBezTo>
                <a:cubicBezTo>
                  <a:pt x="13417" y="18855"/>
                  <a:pt x="13437" y="18849"/>
                  <a:pt x="14009" y="18822"/>
                </a:cubicBezTo>
                <a:cubicBezTo>
                  <a:pt x="14334" y="18806"/>
                  <a:pt x="14612" y="18809"/>
                  <a:pt x="14627" y="18827"/>
                </a:cubicBezTo>
                <a:cubicBezTo>
                  <a:pt x="14648" y="18851"/>
                  <a:pt x="14651" y="18919"/>
                  <a:pt x="14637" y="19100"/>
                </a:cubicBezTo>
                <a:cubicBezTo>
                  <a:pt x="14630" y="19200"/>
                  <a:pt x="14629" y="19285"/>
                  <a:pt x="14631" y="19339"/>
                </a:cubicBezTo>
                <a:cubicBezTo>
                  <a:pt x="14648" y="19381"/>
                  <a:pt x="14663" y="19411"/>
                  <a:pt x="14683" y="19427"/>
                </a:cubicBezTo>
                <a:cubicBezTo>
                  <a:pt x="14684" y="19428"/>
                  <a:pt x="14684" y="19428"/>
                  <a:pt x="14684" y="19429"/>
                </a:cubicBezTo>
                <a:cubicBezTo>
                  <a:pt x="14685" y="19429"/>
                  <a:pt x="14685" y="19428"/>
                  <a:pt x="14685" y="19429"/>
                </a:cubicBezTo>
                <a:cubicBezTo>
                  <a:pt x="14714" y="19450"/>
                  <a:pt x="14752" y="19453"/>
                  <a:pt x="14819" y="19451"/>
                </a:cubicBezTo>
                <a:cubicBezTo>
                  <a:pt x="14897" y="19448"/>
                  <a:pt x="14941" y="19431"/>
                  <a:pt x="14971" y="19395"/>
                </a:cubicBezTo>
                <a:cubicBezTo>
                  <a:pt x="14971" y="19391"/>
                  <a:pt x="14971" y="19389"/>
                  <a:pt x="14971" y="19385"/>
                </a:cubicBezTo>
                <a:cubicBezTo>
                  <a:pt x="14971" y="19173"/>
                  <a:pt x="15038" y="19115"/>
                  <a:pt x="15258" y="19134"/>
                </a:cubicBezTo>
                <a:cubicBezTo>
                  <a:pt x="15449" y="19151"/>
                  <a:pt x="15462" y="19161"/>
                  <a:pt x="15468" y="19291"/>
                </a:cubicBezTo>
                <a:cubicBezTo>
                  <a:pt x="15472" y="19371"/>
                  <a:pt x="15497" y="19430"/>
                  <a:pt x="15535" y="19468"/>
                </a:cubicBezTo>
                <a:cubicBezTo>
                  <a:pt x="15556" y="19465"/>
                  <a:pt x="15586" y="19471"/>
                  <a:pt x="15621" y="19495"/>
                </a:cubicBezTo>
                <a:cubicBezTo>
                  <a:pt x="15629" y="19501"/>
                  <a:pt x="15634" y="19499"/>
                  <a:pt x="15641" y="19503"/>
                </a:cubicBezTo>
                <a:cubicBezTo>
                  <a:pt x="15673" y="19504"/>
                  <a:pt x="15705" y="19498"/>
                  <a:pt x="15741" y="19483"/>
                </a:cubicBezTo>
                <a:cubicBezTo>
                  <a:pt x="15754" y="19457"/>
                  <a:pt x="15769" y="19440"/>
                  <a:pt x="15778" y="19445"/>
                </a:cubicBezTo>
                <a:cubicBezTo>
                  <a:pt x="15806" y="19465"/>
                  <a:pt x="15872" y="19365"/>
                  <a:pt x="15893" y="19274"/>
                </a:cubicBezTo>
                <a:cubicBezTo>
                  <a:pt x="15892" y="19267"/>
                  <a:pt x="15892" y="19263"/>
                  <a:pt x="15891" y="19255"/>
                </a:cubicBezTo>
                <a:cubicBezTo>
                  <a:pt x="15875" y="19163"/>
                  <a:pt x="15887" y="19091"/>
                  <a:pt x="15953" y="18895"/>
                </a:cubicBezTo>
                <a:cubicBezTo>
                  <a:pt x="16025" y="18681"/>
                  <a:pt x="16046" y="18653"/>
                  <a:pt x="16119" y="18669"/>
                </a:cubicBezTo>
                <a:cubicBezTo>
                  <a:pt x="16296" y="18708"/>
                  <a:pt x="16628" y="18212"/>
                  <a:pt x="16628" y="17909"/>
                </a:cubicBezTo>
                <a:cubicBezTo>
                  <a:pt x="16628" y="17839"/>
                  <a:pt x="16606" y="17749"/>
                  <a:pt x="16577" y="17706"/>
                </a:cubicBezTo>
                <a:cubicBezTo>
                  <a:pt x="16530" y="17635"/>
                  <a:pt x="16524" y="17582"/>
                  <a:pt x="16515" y="17123"/>
                </a:cubicBezTo>
                <a:cubicBezTo>
                  <a:pt x="16508" y="16788"/>
                  <a:pt x="16513" y="16565"/>
                  <a:pt x="16531" y="16460"/>
                </a:cubicBezTo>
                <a:cubicBezTo>
                  <a:pt x="16545" y="16373"/>
                  <a:pt x="16557" y="16256"/>
                  <a:pt x="16557" y="16201"/>
                </a:cubicBezTo>
                <a:cubicBezTo>
                  <a:pt x="16557" y="16146"/>
                  <a:pt x="16587" y="15982"/>
                  <a:pt x="16624" y="15837"/>
                </a:cubicBezTo>
                <a:cubicBezTo>
                  <a:pt x="16665" y="15674"/>
                  <a:pt x="16686" y="15613"/>
                  <a:pt x="16720" y="15589"/>
                </a:cubicBezTo>
                <a:cubicBezTo>
                  <a:pt x="16713" y="15584"/>
                  <a:pt x="16692" y="15581"/>
                  <a:pt x="16690" y="15577"/>
                </a:cubicBezTo>
                <a:cubicBezTo>
                  <a:pt x="16672" y="15522"/>
                  <a:pt x="16683" y="14500"/>
                  <a:pt x="16702" y="14463"/>
                </a:cubicBezTo>
                <a:cubicBezTo>
                  <a:pt x="16714" y="14442"/>
                  <a:pt x="16791" y="14421"/>
                  <a:pt x="16874" y="14417"/>
                </a:cubicBezTo>
                <a:cubicBezTo>
                  <a:pt x="16958" y="14412"/>
                  <a:pt x="17042" y="14379"/>
                  <a:pt x="17062" y="14342"/>
                </a:cubicBezTo>
                <a:cubicBezTo>
                  <a:pt x="17087" y="14295"/>
                  <a:pt x="17105" y="14297"/>
                  <a:pt x="17122" y="14350"/>
                </a:cubicBezTo>
                <a:cubicBezTo>
                  <a:pt x="17141" y="14406"/>
                  <a:pt x="17128" y="14500"/>
                  <a:pt x="17070" y="14744"/>
                </a:cubicBezTo>
                <a:cubicBezTo>
                  <a:pt x="17029" y="14920"/>
                  <a:pt x="16995" y="15079"/>
                  <a:pt x="16995" y="15097"/>
                </a:cubicBezTo>
                <a:cubicBezTo>
                  <a:pt x="16995" y="15116"/>
                  <a:pt x="16971" y="15244"/>
                  <a:pt x="16942" y="15383"/>
                </a:cubicBezTo>
                <a:cubicBezTo>
                  <a:pt x="16908" y="15547"/>
                  <a:pt x="16893" y="15600"/>
                  <a:pt x="16859" y="15615"/>
                </a:cubicBezTo>
                <a:cubicBezTo>
                  <a:pt x="16911" y="15688"/>
                  <a:pt x="16932" y="15859"/>
                  <a:pt x="16932" y="16183"/>
                </a:cubicBezTo>
                <a:cubicBezTo>
                  <a:pt x="16932" y="16365"/>
                  <a:pt x="16941" y="16587"/>
                  <a:pt x="16952" y="16675"/>
                </a:cubicBezTo>
                <a:cubicBezTo>
                  <a:pt x="16969" y="16807"/>
                  <a:pt x="16966" y="16849"/>
                  <a:pt x="16934" y="16900"/>
                </a:cubicBezTo>
                <a:cubicBezTo>
                  <a:pt x="16913" y="16934"/>
                  <a:pt x="16890" y="17020"/>
                  <a:pt x="16884" y="17091"/>
                </a:cubicBezTo>
                <a:cubicBezTo>
                  <a:pt x="16866" y="17297"/>
                  <a:pt x="17005" y="17568"/>
                  <a:pt x="17287" y="17881"/>
                </a:cubicBezTo>
                <a:cubicBezTo>
                  <a:pt x="17810" y="18463"/>
                  <a:pt x="17806" y="18458"/>
                  <a:pt x="18382" y="18936"/>
                </a:cubicBezTo>
                <a:cubicBezTo>
                  <a:pt x="18474" y="19012"/>
                  <a:pt x="18595" y="19115"/>
                  <a:pt x="18653" y="19163"/>
                </a:cubicBezTo>
                <a:cubicBezTo>
                  <a:pt x="18710" y="19211"/>
                  <a:pt x="18837" y="19279"/>
                  <a:pt x="18934" y="19313"/>
                </a:cubicBezTo>
                <a:cubicBezTo>
                  <a:pt x="19032" y="19348"/>
                  <a:pt x="19161" y="19402"/>
                  <a:pt x="19222" y="19435"/>
                </a:cubicBezTo>
                <a:cubicBezTo>
                  <a:pt x="19369" y="19514"/>
                  <a:pt x="20128" y="19517"/>
                  <a:pt x="20457" y="19440"/>
                </a:cubicBezTo>
                <a:cubicBezTo>
                  <a:pt x="20600" y="19407"/>
                  <a:pt x="20760" y="19335"/>
                  <a:pt x="20811" y="19280"/>
                </a:cubicBezTo>
                <a:cubicBezTo>
                  <a:pt x="20862" y="19226"/>
                  <a:pt x="20987" y="19155"/>
                  <a:pt x="21089" y="19123"/>
                </a:cubicBezTo>
                <a:cubicBezTo>
                  <a:pt x="21222" y="19081"/>
                  <a:pt x="21282" y="19034"/>
                  <a:pt x="21300" y="18957"/>
                </a:cubicBezTo>
                <a:cubicBezTo>
                  <a:pt x="21315" y="18899"/>
                  <a:pt x="21348" y="18847"/>
                  <a:pt x="21376" y="18843"/>
                </a:cubicBezTo>
                <a:cubicBezTo>
                  <a:pt x="21421" y="18836"/>
                  <a:pt x="21428" y="18801"/>
                  <a:pt x="21439" y="18486"/>
                </a:cubicBezTo>
                <a:cubicBezTo>
                  <a:pt x="21446" y="18294"/>
                  <a:pt x="21467" y="18033"/>
                  <a:pt x="21487" y="17907"/>
                </a:cubicBezTo>
                <a:cubicBezTo>
                  <a:pt x="21522" y="17683"/>
                  <a:pt x="21522" y="17669"/>
                  <a:pt x="21468" y="17275"/>
                </a:cubicBezTo>
                <a:cubicBezTo>
                  <a:pt x="21438" y="17053"/>
                  <a:pt x="21376" y="16666"/>
                  <a:pt x="21331" y="16415"/>
                </a:cubicBezTo>
                <a:cubicBezTo>
                  <a:pt x="21312" y="16307"/>
                  <a:pt x="21301" y="16231"/>
                  <a:pt x="21290" y="16155"/>
                </a:cubicBezTo>
                <a:cubicBezTo>
                  <a:pt x="21289" y="16149"/>
                  <a:pt x="21287" y="16133"/>
                  <a:pt x="21285" y="16127"/>
                </a:cubicBezTo>
                <a:cubicBezTo>
                  <a:pt x="21255" y="15990"/>
                  <a:pt x="21252" y="15955"/>
                  <a:pt x="21271" y="15926"/>
                </a:cubicBezTo>
                <a:cubicBezTo>
                  <a:pt x="21272" y="15924"/>
                  <a:pt x="21271" y="15919"/>
                  <a:pt x="21272" y="15918"/>
                </a:cubicBezTo>
                <a:cubicBezTo>
                  <a:pt x="21272" y="15917"/>
                  <a:pt x="21278" y="15915"/>
                  <a:pt x="21279" y="15914"/>
                </a:cubicBezTo>
                <a:cubicBezTo>
                  <a:pt x="21279" y="15913"/>
                  <a:pt x="21280" y="15914"/>
                  <a:pt x="21280" y="15913"/>
                </a:cubicBezTo>
                <a:cubicBezTo>
                  <a:pt x="21281" y="15912"/>
                  <a:pt x="21285" y="15912"/>
                  <a:pt x="21287" y="15911"/>
                </a:cubicBezTo>
                <a:cubicBezTo>
                  <a:pt x="21310" y="15892"/>
                  <a:pt x="21367" y="15875"/>
                  <a:pt x="21434" y="15874"/>
                </a:cubicBezTo>
                <a:lnTo>
                  <a:pt x="21538" y="15873"/>
                </a:lnTo>
                <a:cubicBezTo>
                  <a:pt x="21548" y="15847"/>
                  <a:pt x="21555" y="15846"/>
                  <a:pt x="21559" y="15873"/>
                </a:cubicBezTo>
                <a:lnTo>
                  <a:pt x="21573" y="15873"/>
                </a:lnTo>
                <a:lnTo>
                  <a:pt x="21578" y="17942"/>
                </a:lnTo>
                <a:cubicBezTo>
                  <a:pt x="21581" y="18873"/>
                  <a:pt x="21578" y="19500"/>
                  <a:pt x="21572" y="19842"/>
                </a:cubicBezTo>
                <a:cubicBezTo>
                  <a:pt x="21579" y="20011"/>
                  <a:pt x="21582" y="20270"/>
                  <a:pt x="21579" y="20664"/>
                </a:cubicBezTo>
                <a:cubicBezTo>
                  <a:pt x="21576" y="21175"/>
                  <a:pt x="21580" y="21592"/>
                  <a:pt x="21589" y="21592"/>
                </a:cubicBezTo>
                <a:cubicBezTo>
                  <a:pt x="21593" y="21592"/>
                  <a:pt x="21597" y="18936"/>
                  <a:pt x="21600" y="15318"/>
                </a:cubicBezTo>
                <a:lnTo>
                  <a:pt x="21599" y="13307"/>
                </a:lnTo>
                <a:cubicBezTo>
                  <a:pt x="21597" y="8750"/>
                  <a:pt x="21590" y="6062"/>
                  <a:pt x="21584" y="7334"/>
                </a:cubicBezTo>
                <a:cubicBezTo>
                  <a:pt x="21582" y="7652"/>
                  <a:pt x="21580" y="7846"/>
                  <a:pt x="21578" y="8070"/>
                </a:cubicBezTo>
                <a:cubicBezTo>
                  <a:pt x="21581" y="8408"/>
                  <a:pt x="21581" y="8831"/>
                  <a:pt x="21575" y="9187"/>
                </a:cubicBezTo>
                <a:cubicBezTo>
                  <a:pt x="21577" y="9725"/>
                  <a:pt x="21579" y="10253"/>
                  <a:pt x="21578" y="11069"/>
                </a:cubicBezTo>
                <a:lnTo>
                  <a:pt x="21574" y="13334"/>
                </a:lnTo>
                <a:cubicBezTo>
                  <a:pt x="21578" y="13570"/>
                  <a:pt x="21582" y="13871"/>
                  <a:pt x="21581" y="14223"/>
                </a:cubicBezTo>
                <a:cubicBezTo>
                  <a:pt x="21580" y="14740"/>
                  <a:pt x="21577" y="15031"/>
                  <a:pt x="21568" y="15184"/>
                </a:cubicBezTo>
                <a:lnTo>
                  <a:pt x="21573" y="15185"/>
                </a:lnTo>
                <a:lnTo>
                  <a:pt x="21579" y="15388"/>
                </a:lnTo>
                <a:cubicBezTo>
                  <a:pt x="21583" y="15498"/>
                  <a:pt x="21578" y="15615"/>
                  <a:pt x="21567" y="15647"/>
                </a:cubicBezTo>
                <a:cubicBezTo>
                  <a:pt x="21557" y="15679"/>
                  <a:pt x="21476" y="15712"/>
                  <a:pt x="21389" y="15722"/>
                </a:cubicBezTo>
                <a:cubicBezTo>
                  <a:pt x="21257" y="15738"/>
                  <a:pt x="21223" y="15723"/>
                  <a:pt x="21196" y="15630"/>
                </a:cubicBezTo>
                <a:cubicBezTo>
                  <a:pt x="21173" y="15553"/>
                  <a:pt x="21160" y="15393"/>
                  <a:pt x="21159" y="15270"/>
                </a:cubicBezTo>
                <a:cubicBezTo>
                  <a:pt x="21136" y="15245"/>
                  <a:pt x="21127" y="15203"/>
                  <a:pt x="21113" y="15123"/>
                </a:cubicBezTo>
                <a:cubicBezTo>
                  <a:pt x="21097" y="15025"/>
                  <a:pt x="21033" y="14780"/>
                  <a:pt x="20971" y="14578"/>
                </a:cubicBezTo>
                <a:cubicBezTo>
                  <a:pt x="20963" y="14549"/>
                  <a:pt x="20951" y="14498"/>
                  <a:pt x="20941" y="14462"/>
                </a:cubicBezTo>
                <a:cubicBezTo>
                  <a:pt x="20930" y="14444"/>
                  <a:pt x="20919" y="14427"/>
                  <a:pt x="20905" y="14394"/>
                </a:cubicBezTo>
                <a:cubicBezTo>
                  <a:pt x="20871" y="14311"/>
                  <a:pt x="20851" y="14242"/>
                  <a:pt x="20862" y="14242"/>
                </a:cubicBezTo>
                <a:cubicBezTo>
                  <a:pt x="20872" y="14242"/>
                  <a:pt x="20867" y="14192"/>
                  <a:pt x="20849" y="14131"/>
                </a:cubicBezTo>
                <a:cubicBezTo>
                  <a:pt x="20832" y="14070"/>
                  <a:pt x="20784" y="13828"/>
                  <a:pt x="20742" y="13595"/>
                </a:cubicBezTo>
                <a:cubicBezTo>
                  <a:pt x="20699" y="13362"/>
                  <a:pt x="20641" y="13084"/>
                  <a:pt x="20611" y="12976"/>
                </a:cubicBezTo>
                <a:cubicBezTo>
                  <a:pt x="20572" y="12838"/>
                  <a:pt x="20563" y="12759"/>
                  <a:pt x="20578" y="12703"/>
                </a:cubicBezTo>
                <a:cubicBezTo>
                  <a:pt x="20590" y="12658"/>
                  <a:pt x="20600" y="12173"/>
                  <a:pt x="20602" y="11549"/>
                </a:cubicBezTo>
                <a:cubicBezTo>
                  <a:pt x="20603" y="10957"/>
                  <a:pt x="20613" y="10446"/>
                  <a:pt x="20624" y="10414"/>
                </a:cubicBezTo>
                <a:cubicBezTo>
                  <a:pt x="20635" y="10379"/>
                  <a:pt x="20655" y="10388"/>
                  <a:pt x="20675" y="10437"/>
                </a:cubicBezTo>
                <a:cubicBezTo>
                  <a:pt x="20694" y="10485"/>
                  <a:pt x="20703" y="10549"/>
                  <a:pt x="20708" y="10348"/>
                </a:cubicBezTo>
                <a:cubicBezTo>
                  <a:pt x="20710" y="10229"/>
                  <a:pt x="20710" y="10115"/>
                  <a:pt x="20712" y="9984"/>
                </a:cubicBezTo>
                <a:cubicBezTo>
                  <a:pt x="20716" y="9702"/>
                  <a:pt x="20719" y="9374"/>
                  <a:pt x="20726" y="8443"/>
                </a:cubicBezTo>
                <a:cubicBezTo>
                  <a:pt x="20729" y="8072"/>
                  <a:pt x="20732" y="7837"/>
                  <a:pt x="20736" y="7574"/>
                </a:cubicBezTo>
                <a:cubicBezTo>
                  <a:pt x="20724" y="6146"/>
                  <a:pt x="20674" y="4229"/>
                  <a:pt x="20648" y="4229"/>
                </a:cubicBezTo>
                <a:cubicBezTo>
                  <a:pt x="20640" y="4229"/>
                  <a:pt x="20611" y="4408"/>
                  <a:pt x="20583" y="4626"/>
                </a:cubicBezTo>
                <a:cubicBezTo>
                  <a:pt x="20489" y="5364"/>
                  <a:pt x="20460" y="5507"/>
                  <a:pt x="20418" y="5438"/>
                </a:cubicBezTo>
                <a:cubicBezTo>
                  <a:pt x="20387" y="5388"/>
                  <a:pt x="20364" y="5425"/>
                  <a:pt x="20299" y="5634"/>
                </a:cubicBezTo>
                <a:cubicBezTo>
                  <a:pt x="20029" y="6488"/>
                  <a:pt x="18735" y="8995"/>
                  <a:pt x="18621" y="8885"/>
                </a:cubicBezTo>
                <a:cubicBezTo>
                  <a:pt x="18601" y="8865"/>
                  <a:pt x="18580" y="8890"/>
                  <a:pt x="18574" y="8939"/>
                </a:cubicBezTo>
                <a:cubicBezTo>
                  <a:pt x="18568" y="8987"/>
                  <a:pt x="18507" y="9072"/>
                  <a:pt x="18439" y="9130"/>
                </a:cubicBezTo>
                <a:cubicBezTo>
                  <a:pt x="18323" y="9229"/>
                  <a:pt x="18311" y="9229"/>
                  <a:pt x="18244" y="9126"/>
                </a:cubicBezTo>
                <a:cubicBezTo>
                  <a:pt x="18177" y="9022"/>
                  <a:pt x="17948" y="8973"/>
                  <a:pt x="17870" y="9047"/>
                </a:cubicBezTo>
                <a:cubicBezTo>
                  <a:pt x="17839" y="9076"/>
                  <a:pt x="17839" y="9061"/>
                  <a:pt x="17858" y="8686"/>
                </a:cubicBezTo>
                <a:cubicBezTo>
                  <a:pt x="17864" y="8555"/>
                  <a:pt x="17862" y="8553"/>
                  <a:pt x="17816" y="8645"/>
                </a:cubicBezTo>
                <a:cubicBezTo>
                  <a:pt x="17787" y="8703"/>
                  <a:pt x="17710" y="8749"/>
                  <a:pt x="17630" y="8758"/>
                </a:cubicBezTo>
                <a:cubicBezTo>
                  <a:pt x="17513" y="8770"/>
                  <a:pt x="17490" y="8755"/>
                  <a:pt x="17472" y="8651"/>
                </a:cubicBezTo>
                <a:cubicBezTo>
                  <a:pt x="17460" y="8583"/>
                  <a:pt x="17445" y="8543"/>
                  <a:pt x="17438" y="8564"/>
                </a:cubicBezTo>
                <a:cubicBezTo>
                  <a:pt x="17431" y="8584"/>
                  <a:pt x="17411" y="8561"/>
                  <a:pt x="17393" y="8512"/>
                </a:cubicBezTo>
                <a:cubicBezTo>
                  <a:pt x="17305" y="8276"/>
                  <a:pt x="16684" y="7054"/>
                  <a:pt x="16541" y="6837"/>
                </a:cubicBezTo>
                <a:cubicBezTo>
                  <a:pt x="16342" y="6535"/>
                  <a:pt x="16142" y="6322"/>
                  <a:pt x="16011" y="6276"/>
                </a:cubicBezTo>
                <a:cubicBezTo>
                  <a:pt x="15918" y="6242"/>
                  <a:pt x="15913" y="6248"/>
                  <a:pt x="15924" y="6378"/>
                </a:cubicBezTo>
                <a:cubicBezTo>
                  <a:pt x="15931" y="6454"/>
                  <a:pt x="15942" y="6499"/>
                  <a:pt x="15948" y="6480"/>
                </a:cubicBezTo>
                <a:cubicBezTo>
                  <a:pt x="15954" y="6460"/>
                  <a:pt x="15989" y="6532"/>
                  <a:pt x="16026" y="6639"/>
                </a:cubicBezTo>
                <a:cubicBezTo>
                  <a:pt x="16062" y="6746"/>
                  <a:pt x="16105" y="6825"/>
                  <a:pt x="16121" y="6815"/>
                </a:cubicBezTo>
                <a:cubicBezTo>
                  <a:pt x="16183" y="6774"/>
                  <a:pt x="16145" y="7102"/>
                  <a:pt x="16025" y="7655"/>
                </a:cubicBezTo>
                <a:cubicBezTo>
                  <a:pt x="15959" y="7957"/>
                  <a:pt x="15925" y="8092"/>
                  <a:pt x="15899" y="8152"/>
                </a:cubicBezTo>
                <a:lnTo>
                  <a:pt x="15887" y="8209"/>
                </a:lnTo>
                <a:lnTo>
                  <a:pt x="15872" y="8191"/>
                </a:lnTo>
                <a:cubicBezTo>
                  <a:pt x="15866" y="8194"/>
                  <a:pt x="15859" y="8197"/>
                  <a:pt x="15853" y="8192"/>
                </a:cubicBezTo>
                <a:cubicBezTo>
                  <a:pt x="15827" y="8173"/>
                  <a:pt x="15781" y="8139"/>
                  <a:pt x="15751" y="8117"/>
                </a:cubicBezTo>
                <a:cubicBezTo>
                  <a:pt x="15715" y="8091"/>
                  <a:pt x="15700" y="8099"/>
                  <a:pt x="15709" y="8141"/>
                </a:cubicBezTo>
                <a:cubicBezTo>
                  <a:pt x="15716" y="8177"/>
                  <a:pt x="15755" y="8226"/>
                  <a:pt x="15795" y="8249"/>
                </a:cubicBezTo>
                <a:cubicBezTo>
                  <a:pt x="15916" y="8318"/>
                  <a:pt x="16150" y="8646"/>
                  <a:pt x="16157" y="8758"/>
                </a:cubicBezTo>
                <a:cubicBezTo>
                  <a:pt x="16161" y="8815"/>
                  <a:pt x="16148" y="8932"/>
                  <a:pt x="16130" y="9019"/>
                </a:cubicBezTo>
                <a:cubicBezTo>
                  <a:pt x="16111" y="9106"/>
                  <a:pt x="16101" y="9226"/>
                  <a:pt x="16107" y="9286"/>
                </a:cubicBezTo>
                <a:cubicBezTo>
                  <a:pt x="16120" y="9415"/>
                  <a:pt x="15989" y="10099"/>
                  <a:pt x="15955" y="10076"/>
                </a:cubicBezTo>
                <a:cubicBezTo>
                  <a:pt x="15928" y="10058"/>
                  <a:pt x="15846" y="10521"/>
                  <a:pt x="15838" y="10734"/>
                </a:cubicBezTo>
                <a:cubicBezTo>
                  <a:pt x="15831" y="10933"/>
                  <a:pt x="15765" y="11226"/>
                  <a:pt x="15742" y="11158"/>
                </a:cubicBezTo>
                <a:cubicBezTo>
                  <a:pt x="15732" y="11128"/>
                  <a:pt x="15723" y="10596"/>
                  <a:pt x="15722" y="9976"/>
                </a:cubicBezTo>
                <a:cubicBezTo>
                  <a:pt x="15720" y="9124"/>
                  <a:pt x="15725" y="8825"/>
                  <a:pt x="15746" y="8748"/>
                </a:cubicBezTo>
                <a:cubicBezTo>
                  <a:pt x="15771" y="8659"/>
                  <a:pt x="15768" y="8653"/>
                  <a:pt x="15726" y="8693"/>
                </a:cubicBezTo>
                <a:cubicBezTo>
                  <a:pt x="15700" y="8718"/>
                  <a:pt x="15667" y="8712"/>
                  <a:pt x="15654" y="8678"/>
                </a:cubicBezTo>
                <a:cubicBezTo>
                  <a:pt x="15614" y="8582"/>
                  <a:pt x="15527" y="8513"/>
                  <a:pt x="15543" y="8590"/>
                </a:cubicBezTo>
                <a:cubicBezTo>
                  <a:pt x="15550" y="8627"/>
                  <a:pt x="15544" y="8680"/>
                  <a:pt x="15528" y="8708"/>
                </a:cubicBezTo>
                <a:cubicBezTo>
                  <a:pt x="15513" y="8736"/>
                  <a:pt x="15494" y="8812"/>
                  <a:pt x="15486" y="8877"/>
                </a:cubicBezTo>
                <a:cubicBezTo>
                  <a:pt x="15476" y="8960"/>
                  <a:pt x="15464" y="8978"/>
                  <a:pt x="15446" y="8934"/>
                </a:cubicBezTo>
                <a:cubicBezTo>
                  <a:pt x="15432" y="8900"/>
                  <a:pt x="15326" y="8868"/>
                  <a:pt x="15211" y="8861"/>
                </a:cubicBezTo>
                <a:cubicBezTo>
                  <a:pt x="14931" y="8846"/>
                  <a:pt x="14920" y="8839"/>
                  <a:pt x="14912" y="8659"/>
                </a:cubicBezTo>
                <a:cubicBezTo>
                  <a:pt x="14908" y="8575"/>
                  <a:pt x="14897" y="8479"/>
                  <a:pt x="14886" y="8446"/>
                </a:cubicBezTo>
                <a:cubicBezTo>
                  <a:pt x="14876" y="8413"/>
                  <a:pt x="14867" y="8110"/>
                  <a:pt x="14867" y="7772"/>
                </a:cubicBezTo>
                <a:cubicBezTo>
                  <a:pt x="14867" y="7178"/>
                  <a:pt x="14865" y="7157"/>
                  <a:pt x="14817" y="7121"/>
                </a:cubicBezTo>
                <a:cubicBezTo>
                  <a:pt x="14767" y="7082"/>
                  <a:pt x="14627" y="7195"/>
                  <a:pt x="14647" y="7257"/>
                </a:cubicBezTo>
                <a:cubicBezTo>
                  <a:pt x="14653" y="7276"/>
                  <a:pt x="14650" y="7324"/>
                  <a:pt x="14639" y="7363"/>
                </a:cubicBezTo>
                <a:cubicBezTo>
                  <a:pt x="14628" y="7402"/>
                  <a:pt x="14617" y="7569"/>
                  <a:pt x="14614" y="7736"/>
                </a:cubicBezTo>
                <a:cubicBezTo>
                  <a:pt x="14607" y="8164"/>
                  <a:pt x="14566" y="8215"/>
                  <a:pt x="14432" y="7960"/>
                </a:cubicBezTo>
                <a:cubicBezTo>
                  <a:pt x="14360" y="7825"/>
                  <a:pt x="14296" y="7758"/>
                  <a:pt x="14232" y="7750"/>
                </a:cubicBezTo>
                <a:cubicBezTo>
                  <a:pt x="14180" y="7743"/>
                  <a:pt x="14132" y="7720"/>
                  <a:pt x="14125" y="7700"/>
                </a:cubicBezTo>
                <a:cubicBezTo>
                  <a:pt x="14121" y="7687"/>
                  <a:pt x="14130" y="7624"/>
                  <a:pt x="14142" y="7548"/>
                </a:cubicBezTo>
                <a:cubicBezTo>
                  <a:pt x="14138" y="7499"/>
                  <a:pt x="14150" y="7426"/>
                  <a:pt x="14179" y="7331"/>
                </a:cubicBezTo>
                <a:cubicBezTo>
                  <a:pt x="14207" y="7171"/>
                  <a:pt x="14216" y="7029"/>
                  <a:pt x="14203" y="6952"/>
                </a:cubicBezTo>
                <a:cubicBezTo>
                  <a:pt x="14193" y="6927"/>
                  <a:pt x="14180" y="6904"/>
                  <a:pt x="14163" y="6884"/>
                </a:cubicBezTo>
                <a:cubicBezTo>
                  <a:pt x="14113" y="6870"/>
                  <a:pt x="14101" y="6742"/>
                  <a:pt x="14131" y="6521"/>
                </a:cubicBezTo>
                <a:cubicBezTo>
                  <a:pt x="14160" y="6312"/>
                  <a:pt x="14159" y="6274"/>
                  <a:pt x="14125" y="6083"/>
                </a:cubicBezTo>
                <a:cubicBezTo>
                  <a:pt x="14072" y="5779"/>
                  <a:pt x="14095" y="5726"/>
                  <a:pt x="14304" y="5672"/>
                </a:cubicBezTo>
                <a:cubicBezTo>
                  <a:pt x="14321" y="5667"/>
                  <a:pt x="14357" y="5685"/>
                  <a:pt x="14384" y="5712"/>
                </a:cubicBezTo>
                <a:cubicBezTo>
                  <a:pt x="14384" y="5713"/>
                  <a:pt x="14384" y="5712"/>
                  <a:pt x="14385" y="5712"/>
                </a:cubicBezTo>
                <a:cubicBezTo>
                  <a:pt x="14393" y="5710"/>
                  <a:pt x="14416" y="5709"/>
                  <a:pt x="14418" y="5707"/>
                </a:cubicBezTo>
                <a:cubicBezTo>
                  <a:pt x="14418" y="5684"/>
                  <a:pt x="14413" y="5648"/>
                  <a:pt x="14399" y="5564"/>
                </a:cubicBezTo>
                <a:cubicBezTo>
                  <a:pt x="14388" y="5503"/>
                  <a:pt x="14386" y="5460"/>
                  <a:pt x="14384" y="5418"/>
                </a:cubicBezTo>
                <a:cubicBezTo>
                  <a:pt x="14368" y="5335"/>
                  <a:pt x="14348" y="5279"/>
                  <a:pt x="14324" y="5252"/>
                </a:cubicBezTo>
                <a:cubicBezTo>
                  <a:pt x="14310" y="5242"/>
                  <a:pt x="14292" y="5236"/>
                  <a:pt x="14274" y="5230"/>
                </a:cubicBezTo>
                <a:cubicBezTo>
                  <a:pt x="14270" y="5230"/>
                  <a:pt x="14266" y="5231"/>
                  <a:pt x="14263" y="5230"/>
                </a:cubicBezTo>
                <a:cubicBezTo>
                  <a:pt x="14254" y="5232"/>
                  <a:pt x="14245" y="5233"/>
                  <a:pt x="14234" y="5239"/>
                </a:cubicBezTo>
                <a:cubicBezTo>
                  <a:pt x="14205" y="5255"/>
                  <a:pt x="14158" y="5108"/>
                  <a:pt x="14158" y="5002"/>
                </a:cubicBezTo>
                <a:cubicBezTo>
                  <a:pt x="14158" y="4983"/>
                  <a:pt x="14163" y="4954"/>
                  <a:pt x="14167" y="4926"/>
                </a:cubicBezTo>
                <a:cubicBezTo>
                  <a:pt x="14171" y="4881"/>
                  <a:pt x="14179" y="4833"/>
                  <a:pt x="14200" y="4767"/>
                </a:cubicBezTo>
                <a:cubicBezTo>
                  <a:pt x="14222" y="4694"/>
                  <a:pt x="14233" y="4658"/>
                  <a:pt x="14234" y="4636"/>
                </a:cubicBezTo>
                <a:cubicBezTo>
                  <a:pt x="14230" y="4620"/>
                  <a:pt x="14221" y="4610"/>
                  <a:pt x="14204" y="4610"/>
                </a:cubicBezTo>
                <a:cubicBezTo>
                  <a:pt x="14199" y="4610"/>
                  <a:pt x="14193" y="4603"/>
                  <a:pt x="14188" y="4599"/>
                </a:cubicBezTo>
                <a:cubicBezTo>
                  <a:pt x="14187" y="4599"/>
                  <a:pt x="14187" y="4598"/>
                  <a:pt x="14186" y="4597"/>
                </a:cubicBezTo>
                <a:cubicBezTo>
                  <a:pt x="14181" y="4593"/>
                  <a:pt x="14176" y="4593"/>
                  <a:pt x="14170" y="4588"/>
                </a:cubicBezTo>
                <a:cubicBezTo>
                  <a:pt x="14170" y="4587"/>
                  <a:pt x="14170" y="4588"/>
                  <a:pt x="14170" y="4588"/>
                </a:cubicBezTo>
                <a:cubicBezTo>
                  <a:pt x="14169" y="4587"/>
                  <a:pt x="14169" y="4586"/>
                  <a:pt x="14168" y="4584"/>
                </a:cubicBezTo>
                <a:cubicBezTo>
                  <a:pt x="14167" y="4584"/>
                  <a:pt x="14168" y="4582"/>
                  <a:pt x="14167" y="4581"/>
                </a:cubicBezTo>
                <a:cubicBezTo>
                  <a:pt x="14158" y="4570"/>
                  <a:pt x="14150" y="4557"/>
                  <a:pt x="14145" y="4542"/>
                </a:cubicBezTo>
                <a:cubicBezTo>
                  <a:pt x="14135" y="4512"/>
                  <a:pt x="14114" y="4534"/>
                  <a:pt x="14090" y="4578"/>
                </a:cubicBezTo>
                <a:cubicBezTo>
                  <a:pt x="14089" y="4581"/>
                  <a:pt x="14087" y="4585"/>
                  <a:pt x="14085" y="4589"/>
                </a:cubicBezTo>
                <a:cubicBezTo>
                  <a:pt x="14072" y="4615"/>
                  <a:pt x="14061" y="4657"/>
                  <a:pt x="14048" y="4695"/>
                </a:cubicBezTo>
                <a:cubicBezTo>
                  <a:pt x="14034" y="4741"/>
                  <a:pt x="14022" y="4790"/>
                  <a:pt x="14012" y="4846"/>
                </a:cubicBezTo>
                <a:cubicBezTo>
                  <a:pt x="14010" y="4883"/>
                  <a:pt x="14009" y="4913"/>
                  <a:pt x="14001" y="4974"/>
                </a:cubicBezTo>
                <a:cubicBezTo>
                  <a:pt x="13974" y="5170"/>
                  <a:pt x="13969" y="5177"/>
                  <a:pt x="13882" y="5140"/>
                </a:cubicBezTo>
                <a:cubicBezTo>
                  <a:pt x="13808" y="5110"/>
                  <a:pt x="13770" y="5135"/>
                  <a:pt x="13687" y="5265"/>
                </a:cubicBezTo>
                <a:cubicBezTo>
                  <a:pt x="13589" y="5421"/>
                  <a:pt x="13587" y="5427"/>
                  <a:pt x="13647" y="5433"/>
                </a:cubicBezTo>
                <a:cubicBezTo>
                  <a:pt x="13724" y="5439"/>
                  <a:pt x="13850" y="5752"/>
                  <a:pt x="13858" y="5954"/>
                </a:cubicBezTo>
                <a:cubicBezTo>
                  <a:pt x="13861" y="6033"/>
                  <a:pt x="13864" y="6099"/>
                  <a:pt x="13866" y="6099"/>
                </a:cubicBezTo>
                <a:cubicBezTo>
                  <a:pt x="13881" y="6099"/>
                  <a:pt x="13882" y="6834"/>
                  <a:pt x="13867" y="6996"/>
                </a:cubicBezTo>
                <a:cubicBezTo>
                  <a:pt x="13857" y="7116"/>
                  <a:pt x="13858" y="7220"/>
                  <a:pt x="13870" y="7257"/>
                </a:cubicBezTo>
                <a:cubicBezTo>
                  <a:pt x="13877" y="7278"/>
                  <a:pt x="13881" y="7337"/>
                  <a:pt x="13883" y="7403"/>
                </a:cubicBezTo>
                <a:cubicBezTo>
                  <a:pt x="13897" y="7465"/>
                  <a:pt x="13907" y="7530"/>
                  <a:pt x="13904" y="7570"/>
                </a:cubicBezTo>
                <a:cubicBezTo>
                  <a:pt x="13903" y="7590"/>
                  <a:pt x="13890" y="7626"/>
                  <a:pt x="13872" y="7668"/>
                </a:cubicBezTo>
                <a:cubicBezTo>
                  <a:pt x="13858" y="7763"/>
                  <a:pt x="13824" y="7831"/>
                  <a:pt x="13732" y="7985"/>
                </a:cubicBezTo>
                <a:cubicBezTo>
                  <a:pt x="13652" y="8117"/>
                  <a:pt x="13572" y="8263"/>
                  <a:pt x="13554" y="8310"/>
                </a:cubicBezTo>
                <a:cubicBezTo>
                  <a:pt x="13506" y="8436"/>
                  <a:pt x="13412" y="8469"/>
                  <a:pt x="13371" y="8373"/>
                </a:cubicBezTo>
                <a:cubicBezTo>
                  <a:pt x="13351" y="8327"/>
                  <a:pt x="13343" y="8289"/>
                  <a:pt x="13353" y="8287"/>
                </a:cubicBezTo>
                <a:cubicBezTo>
                  <a:pt x="13363" y="8286"/>
                  <a:pt x="13357" y="8234"/>
                  <a:pt x="13338" y="8172"/>
                </a:cubicBezTo>
                <a:cubicBezTo>
                  <a:pt x="13308" y="8071"/>
                  <a:pt x="13308" y="8038"/>
                  <a:pt x="13335" y="7879"/>
                </a:cubicBezTo>
                <a:cubicBezTo>
                  <a:pt x="13398" y="7509"/>
                  <a:pt x="13356" y="7371"/>
                  <a:pt x="13200" y="7434"/>
                </a:cubicBezTo>
                <a:cubicBezTo>
                  <a:pt x="13087" y="7480"/>
                  <a:pt x="13069" y="7564"/>
                  <a:pt x="13130" y="7751"/>
                </a:cubicBezTo>
                <a:cubicBezTo>
                  <a:pt x="13180" y="7903"/>
                  <a:pt x="13182" y="8040"/>
                  <a:pt x="13134" y="8078"/>
                </a:cubicBezTo>
                <a:cubicBezTo>
                  <a:pt x="13114" y="8094"/>
                  <a:pt x="13104" y="8150"/>
                  <a:pt x="13099" y="8243"/>
                </a:cubicBezTo>
                <a:cubicBezTo>
                  <a:pt x="13098" y="8297"/>
                  <a:pt x="13096" y="8342"/>
                  <a:pt x="13094" y="8380"/>
                </a:cubicBezTo>
                <a:cubicBezTo>
                  <a:pt x="13094" y="8414"/>
                  <a:pt x="13092" y="8422"/>
                  <a:pt x="13091" y="8465"/>
                </a:cubicBezTo>
                <a:cubicBezTo>
                  <a:pt x="13090" y="8640"/>
                  <a:pt x="13088" y="8808"/>
                  <a:pt x="13087" y="8897"/>
                </a:cubicBezTo>
                <a:cubicBezTo>
                  <a:pt x="13092" y="8946"/>
                  <a:pt x="13093" y="9017"/>
                  <a:pt x="13090" y="9124"/>
                </a:cubicBezTo>
                <a:cubicBezTo>
                  <a:pt x="13084" y="9377"/>
                  <a:pt x="13081" y="9393"/>
                  <a:pt x="13027" y="9376"/>
                </a:cubicBezTo>
                <a:cubicBezTo>
                  <a:pt x="12992" y="9365"/>
                  <a:pt x="12968" y="9389"/>
                  <a:pt x="12967" y="9439"/>
                </a:cubicBezTo>
                <a:cubicBezTo>
                  <a:pt x="12962" y="9578"/>
                  <a:pt x="12964" y="9764"/>
                  <a:pt x="12972" y="10060"/>
                </a:cubicBezTo>
                <a:lnTo>
                  <a:pt x="12979" y="10344"/>
                </a:lnTo>
                <a:lnTo>
                  <a:pt x="12773" y="10377"/>
                </a:lnTo>
                <a:cubicBezTo>
                  <a:pt x="12542" y="10412"/>
                  <a:pt x="12543" y="10413"/>
                  <a:pt x="12558" y="9965"/>
                </a:cubicBezTo>
                <a:cubicBezTo>
                  <a:pt x="12567" y="9691"/>
                  <a:pt x="12564" y="9679"/>
                  <a:pt x="12512" y="9679"/>
                </a:cubicBezTo>
                <a:cubicBezTo>
                  <a:pt x="12395" y="9679"/>
                  <a:pt x="12328" y="9320"/>
                  <a:pt x="12403" y="9093"/>
                </a:cubicBezTo>
                <a:cubicBezTo>
                  <a:pt x="12410" y="9071"/>
                  <a:pt x="12412" y="9052"/>
                  <a:pt x="12411" y="9031"/>
                </a:cubicBezTo>
                <a:cubicBezTo>
                  <a:pt x="12406" y="9036"/>
                  <a:pt x="12398" y="9040"/>
                  <a:pt x="12396" y="9046"/>
                </a:cubicBezTo>
                <a:cubicBezTo>
                  <a:pt x="12379" y="9088"/>
                  <a:pt x="12350" y="9106"/>
                  <a:pt x="12333" y="9085"/>
                </a:cubicBezTo>
                <a:cubicBezTo>
                  <a:pt x="12306" y="9054"/>
                  <a:pt x="12304" y="9020"/>
                  <a:pt x="12324" y="8903"/>
                </a:cubicBezTo>
                <a:cubicBezTo>
                  <a:pt x="12344" y="8784"/>
                  <a:pt x="12344" y="8774"/>
                  <a:pt x="12321" y="8839"/>
                </a:cubicBezTo>
                <a:cubicBezTo>
                  <a:pt x="12306" y="8883"/>
                  <a:pt x="12258" y="8918"/>
                  <a:pt x="12216" y="8918"/>
                </a:cubicBezTo>
                <a:cubicBezTo>
                  <a:pt x="12187" y="8918"/>
                  <a:pt x="12164" y="8929"/>
                  <a:pt x="12148" y="8943"/>
                </a:cubicBezTo>
                <a:cubicBezTo>
                  <a:pt x="12148" y="8973"/>
                  <a:pt x="12146" y="8983"/>
                  <a:pt x="12148" y="9031"/>
                </a:cubicBezTo>
                <a:cubicBezTo>
                  <a:pt x="12176" y="9676"/>
                  <a:pt x="12163" y="9897"/>
                  <a:pt x="12102" y="9826"/>
                </a:cubicBezTo>
                <a:cubicBezTo>
                  <a:pt x="12085" y="9807"/>
                  <a:pt x="12059" y="9824"/>
                  <a:pt x="12044" y="9862"/>
                </a:cubicBezTo>
                <a:cubicBezTo>
                  <a:pt x="12012" y="9944"/>
                  <a:pt x="11989" y="9894"/>
                  <a:pt x="11989" y="9740"/>
                </a:cubicBezTo>
                <a:cubicBezTo>
                  <a:pt x="11989" y="9572"/>
                  <a:pt x="11933" y="9456"/>
                  <a:pt x="11897" y="9549"/>
                </a:cubicBezTo>
                <a:cubicBezTo>
                  <a:pt x="11873" y="9609"/>
                  <a:pt x="11862" y="9598"/>
                  <a:pt x="11844" y="9494"/>
                </a:cubicBezTo>
                <a:cubicBezTo>
                  <a:pt x="11831" y="9422"/>
                  <a:pt x="11827" y="9362"/>
                  <a:pt x="11835" y="9362"/>
                </a:cubicBezTo>
                <a:cubicBezTo>
                  <a:pt x="11843" y="9362"/>
                  <a:pt x="11828" y="9291"/>
                  <a:pt x="11801" y="9203"/>
                </a:cubicBezTo>
                <a:cubicBezTo>
                  <a:pt x="11790" y="9167"/>
                  <a:pt x="11782" y="9145"/>
                  <a:pt x="11774" y="9122"/>
                </a:cubicBezTo>
                <a:cubicBezTo>
                  <a:pt x="11761" y="9135"/>
                  <a:pt x="11747" y="9144"/>
                  <a:pt x="11729" y="9138"/>
                </a:cubicBezTo>
                <a:cubicBezTo>
                  <a:pt x="11716" y="9133"/>
                  <a:pt x="11702" y="9143"/>
                  <a:pt x="11689" y="9155"/>
                </a:cubicBezTo>
                <a:cubicBezTo>
                  <a:pt x="11681" y="9179"/>
                  <a:pt x="11674" y="9198"/>
                  <a:pt x="11663" y="9233"/>
                </a:cubicBezTo>
                <a:cubicBezTo>
                  <a:pt x="11606" y="9417"/>
                  <a:pt x="11603" y="9419"/>
                  <a:pt x="11562" y="9304"/>
                </a:cubicBezTo>
                <a:cubicBezTo>
                  <a:pt x="11560" y="9299"/>
                  <a:pt x="11557" y="9297"/>
                  <a:pt x="11555" y="9291"/>
                </a:cubicBezTo>
                <a:cubicBezTo>
                  <a:pt x="11539" y="9261"/>
                  <a:pt x="11528" y="9258"/>
                  <a:pt x="11520" y="9299"/>
                </a:cubicBezTo>
                <a:cubicBezTo>
                  <a:pt x="11501" y="9390"/>
                  <a:pt x="11458" y="9275"/>
                  <a:pt x="11461" y="9166"/>
                </a:cubicBezTo>
                <a:cubicBezTo>
                  <a:pt x="11420" y="9143"/>
                  <a:pt x="11383" y="9154"/>
                  <a:pt x="11375" y="9215"/>
                </a:cubicBezTo>
                <a:cubicBezTo>
                  <a:pt x="11361" y="9330"/>
                  <a:pt x="11321" y="9318"/>
                  <a:pt x="11261" y="9179"/>
                </a:cubicBezTo>
                <a:cubicBezTo>
                  <a:pt x="11212" y="9064"/>
                  <a:pt x="11210" y="9065"/>
                  <a:pt x="11136" y="9218"/>
                </a:cubicBezTo>
                <a:cubicBezTo>
                  <a:pt x="11095" y="9304"/>
                  <a:pt x="11064" y="9404"/>
                  <a:pt x="11067" y="9441"/>
                </a:cubicBezTo>
                <a:cubicBezTo>
                  <a:pt x="11071" y="9477"/>
                  <a:pt x="11068" y="9550"/>
                  <a:pt x="11061" y="9602"/>
                </a:cubicBezTo>
                <a:cubicBezTo>
                  <a:pt x="11051" y="9681"/>
                  <a:pt x="11043" y="9677"/>
                  <a:pt x="11007" y="9576"/>
                </a:cubicBezTo>
                <a:cubicBezTo>
                  <a:pt x="10964" y="9459"/>
                  <a:pt x="10962" y="9461"/>
                  <a:pt x="10921" y="9615"/>
                </a:cubicBezTo>
                <a:cubicBezTo>
                  <a:pt x="10898" y="9702"/>
                  <a:pt x="10869" y="9775"/>
                  <a:pt x="10856" y="9778"/>
                </a:cubicBezTo>
                <a:cubicBezTo>
                  <a:pt x="10842" y="9782"/>
                  <a:pt x="10821" y="9791"/>
                  <a:pt x="10808" y="9796"/>
                </a:cubicBezTo>
                <a:cubicBezTo>
                  <a:pt x="10792" y="9803"/>
                  <a:pt x="10785" y="10149"/>
                  <a:pt x="10787" y="10962"/>
                </a:cubicBezTo>
                <a:lnTo>
                  <a:pt x="10790" y="12119"/>
                </a:lnTo>
                <a:lnTo>
                  <a:pt x="10732" y="12138"/>
                </a:lnTo>
                <a:cubicBezTo>
                  <a:pt x="10693" y="12151"/>
                  <a:pt x="10675" y="12195"/>
                  <a:pt x="10675" y="12273"/>
                </a:cubicBezTo>
                <a:cubicBezTo>
                  <a:pt x="10675" y="12489"/>
                  <a:pt x="10588" y="12602"/>
                  <a:pt x="10579" y="12398"/>
                </a:cubicBezTo>
                <a:cubicBezTo>
                  <a:pt x="10577" y="12366"/>
                  <a:pt x="10575" y="12311"/>
                  <a:pt x="10573" y="12276"/>
                </a:cubicBezTo>
                <a:cubicBezTo>
                  <a:pt x="10572" y="12242"/>
                  <a:pt x="10548" y="12214"/>
                  <a:pt x="10520" y="12214"/>
                </a:cubicBezTo>
                <a:cubicBezTo>
                  <a:pt x="10484" y="12214"/>
                  <a:pt x="10467" y="12253"/>
                  <a:pt x="10463" y="12351"/>
                </a:cubicBezTo>
                <a:cubicBezTo>
                  <a:pt x="10453" y="12551"/>
                  <a:pt x="10407" y="12567"/>
                  <a:pt x="10384" y="12377"/>
                </a:cubicBezTo>
                <a:cubicBezTo>
                  <a:pt x="10368" y="12251"/>
                  <a:pt x="10349" y="12214"/>
                  <a:pt x="10300" y="12214"/>
                </a:cubicBezTo>
                <a:cubicBezTo>
                  <a:pt x="10252" y="12214"/>
                  <a:pt x="10237" y="12242"/>
                  <a:pt x="10237" y="12337"/>
                </a:cubicBezTo>
                <a:cubicBezTo>
                  <a:pt x="10237" y="12405"/>
                  <a:pt x="10227" y="12479"/>
                  <a:pt x="10215" y="12501"/>
                </a:cubicBezTo>
                <a:cubicBezTo>
                  <a:pt x="10185" y="12558"/>
                  <a:pt x="10128" y="12402"/>
                  <a:pt x="10142" y="12299"/>
                </a:cubicBezTo>
                <a:cubicBezTo>
                  <a:pt x="10149" y="12242"/>
                  <a:pt x="10135" y="12214"/>
                  <a:pt x="10100" y="12214"/>
                </a:cubicBezTo>
                <a:cubicBezTo>
                  <a:pt x="10064" y="12214"/>
                  <a:pt x="10043" y="12261"/>
                  <a:pt x="10029" y="12372"/>
                </a:cubicBezTo>
                <a:cubicBezTo>
                  <a:pt x="10002" y="12588"/>
                  <a:pt x="9945" y="12574"/>
                  <a:pt x="9945" y="12352"/>
                </a:cubicBezTo>
                <a:cubicBezTo>
                  <a:pt x="9945" y="12300"/>
                  <a:pt x="9932" y="12227"/>
                  <a:pt x="9916" y="12189"/>
                </a:cubicBezTo>
                <a:cubicBezTo>
                  <a:pt x="9893" y="12135"/>
                  <a:pt x="9885" y="11882"/>
                  <a:pt x="9879" y="11136"/>
                </a:cubicBezTo>
                <a:cubicBezTo>
                  <a:pt x="9874" y="10370"/>
                  <a:pt x="9865" y="10139"/>
                  <a:pt x="9842" y="10082"/>
                </a:cubicBezTo>
                <a:cubicBezTo>
                  <a:pt x="9825" y="10043"/>
                  <a:pt x="9799" y="10023"/>
                  <a:pt x="9785" y="10040"/>
                </a:cubicBezTo>
                <a:cubicBezTo>
                  <a:pt x="9770" y="10057"/>
                  <a:pt x="9751" y="10019"/>
                  <a:pt x="9744" y="9954"/>
                </a:cubicBezTo>
                <a:cubicBezTo>
                  <a:pt x="9721" y="9767"/>
                  <a:pt x="9691" y="9743"/>
                  <a:pt x="9653" y="9884"/>
                </a:cubicBezTo>
                <a:cubicBezTo>
                  <a:pt x="9609" y="10050"/>
                  <a:pt x="9562" y="9976"/>
                  <a:pt x="9579" y="9768"/>
                </a:cubicBezTo>
                <a:cubicBezTo>
                  <a:pt x="9587" y="9666"/>
                  <a:pt x="9578" y="9578"/>
                  <a:pt x="9551" y="9495"/>
                </a:cubicBezTo>
                <a:cubicBezTo>
                  <a:pt x="9529" y="9427"/>
                  <a:pt x="9507" y="9386"/>
                  <a:pt x="9501" y="9401"/>
                </a:cubicBezTo>
                <a:cubicBezTo>
                  <a:pt x="9496" y="9417"/>
                  <a:pt x="9482" y="9388"/>
                  <a:pt x="9468" y="9340"/>
                </a:cubicBezTo>
                <a:cubicBezTo>
                  <a:pt x="9440" y="9238"/>
                  <a:pt x="9333" y="9279"/>
                  <a:pt x="9346" y="9387"/>
                </a:cubicBezTo>
                <a:cubicBezTo>
                  <a:pt x="9360" y="9497"/>
                  <a:pt x="9322" y="9755"/>
                  <a:pt x="9299" y="9711"/>
                </a:cubicBezTo>
                <a:cubicBezTo>
                  <a:pt x="9287" y="9689"/>
                  <a:pt x="9278" y="9617"/>
                  <a:pt x="9278" y="9551"/>
                </a:cubicBezTo>
                <a:cubicBezTo>
                  <a:pt x="9278" y="9258"/>
                  <a:pt x="9050" y="9260"/>
                  <a:pt x="9027" y="9553"/>
                </a:cubicBezTo>
                <a:cubicBezTo>
                  <a:pt x="9010" y="9771"/>
                  <a:pt x="8914" y="9780"/>
                  <a:pt x="8910" y="9564"/>
                </a:cubicBezTo>
                <a:cubicBezTo>
                  <a:pt x="8907" y="9351"/>
                  <a:pt x="8870" y="9259"/>
                  <a:pt x="8830" y="9361"/>
                </a:cubicBezTo>
                <a:cubicBezTo>
                  <a:pt x="8812" y="9407"/>
                  <a:pt x="8791" y="9426"/>
                  <a:pt x="8784" y="9404"/>
                </a:cubicBezTo>
                <a:cubicBezTo>
                  <a:pt x="8761" y="9334"/>
                  <a:pt x="8714" y="9499"/>
                  <a:pt x="8714" y="9648"/>
                </a:cubicBezTo>
                <a:cubicBezTo>
                  <a:pt x="8714" y="9727"/>
                  <a:pt x="8702" y="9822"/>
                  <a:pt x="8686" y="9862"/>
                </a:cubicBezTo>
                <a:cubicBezTo>
                  <a:pt x="8663" y="9918"/>
                  <a:pt x="8650" y="9902"/>
                  <a:pt x="8626" y="9790"/>
                </a:cubicBezTo>
                <a:cubicBezTo>
                  <a:pt x="8609" y="9711"/>
                  <a:pt x="8551" y="9509"/>
                  <a:pt x="8498" y="9340"/>
                </a:cubicBezTo>
                <a:cubicBezTo>
                  <a:pt x="8442" y="9161"/>
                  <a:pt x="8408" y="9002"/>
                  <a:pt x="8417" y="8960"/>
                </a:cubicBezTo>
                <a:cubicBezTo>
                  <a:pt x="8440" y="8847"/>
                  <a:pt x="8441" y="8732"/>
                  <a:pt x="8420" y="8693"/>
                </a:cubicBezTo>
                <a:cubicBezTo>
                  <a:pt x="8399" y="8652"/>
                  <a:pt x="8395" y="8390"/>
                  <a:pt x="8416" y="8328"/>
                </a:cubicBezTo>
                <a:cubicBezTo>
                  <a:pt x="8423" y="8305"/>
                  <a:pt x="8440" y="8313"/>
                  <a:pt x="8453" y="8346"/>
                </a:cubicBezTo>
                <a:cubicBezTo>
                  <a:pt x="8458" y="8359"/>
                  <a:pt x="8483" y="8366"/>
                  <a:pt x="8516" y="8369"/>
                </a:cubicBezTo>
                <a:cubicBezTo>
                  <a:pt x="8506" y="8356"/>
                  <a:pt x="8496" y="8349"/>
                  <a:pt x="8488" y="8349"/>
                </a:cubicBezTo>
                <a:cubicBezTo>
                  <a:pt x="8465" y="8349"/>
                  <a:pt x="8441" y="8303"/>
                  <a:pt x="8421" y="8240"/>
                </a:cubicBezTo>
                <a:cubicBezTo>
                  <a:pt x="8419" y="8235"/>
                  <a:pt x="8417" y="8235"/>
                  <a:pt x="8416" y="8228"/>
                </a:cubicBezTo>
                <a:cubicBezTo>
                  <a:pt x="8395" y="8156"/>
                  <a:pt x="8381" y="8063"/>
                  <a:pt x="8380" y="7974"/>
                </a:cubicBezTo>
                <a:cubicBezTo>
                  <a:pt x="8380" y="7450"/>
                  <a:pt x="8187" y="6246"/>
                  <a:pt x="8076" y="6064"/>
                </a:cubicBezTo>
                <a:cubicBezTo>
                  <a:pt x="8017" y="5969"/>
                  <a:pt x="7950" y="5681"/>
                  <a:pt x="7861" y="5144"/>
                </a:cubicBezTo>
                <a:cubicBezTo>
                  <a:pt x="7830" y="4962"/>
                  <a:pt x="7796" y="4832"/>
                  <a:pt x="7781" y="4847"/>
                </a:cubicBezTo>
                <a:cubicBezTo>
                  <a:pt x="7767" y="4861"/>
                  <a:pt x="7750" y="4826"/>
                  <a:pt x="7742" y="4770"/>
                </a:cubicBezTo>
                <a:cubicBezTo>
                  <a:pt x="7731" y="4680"/>
                  <a:pt x="7725" y="4685"/>
                  <a:pt x="7698" y="4803"/>
                </a:cubicBezTo>
                <a:cubicBezTo>
                  <a:pt x="7679" y="4883"/>
                  <a:pt x="7652" y="4926"/>
                  <a:pt x="7630" y="4908"/>
                </a:cubicBezTo>
                <a:cubicBezTo>
                  <a:pt x="7603" y="4887"/>
                  <a:pt x="7596" y="4909"/>
                  <a:pt x="7603" y="4991"/>
                </a:cubicBezTo>
                <a:cubicBezTo>
                  <a:pt x="7618" y="5170"/>
                  <a:pt x="7572" y="5359"/>
                  <a:pt x="7478" y="5505"/>
                </a:cubicBezTo>
                <a:cubicBezTo>
                  <a:pt x="7429" y="5579"/>
                  <a:pt x="7385" y="5662"/>
                  <a:pt x="7379" y="5689"/>
                </a:cubicBezTo>
                <a:cubicBezTo>
                  <a:pt x="7374" y="5715"/>
                  <a:pt x="7320" y="5849"/>
                  <a:pt x="7259" y="5987"/>
                </a:cubicBezTo>
                <a:cubicBezTo>
                  <a:pt x="7074" y="6411"/>
                  <a:pt x="6991" y="6748"/>
                  <a:pt x="6899" y="7460"/>
                </a:cubicBezTo>
                <a:cubicBezTo>
                  <a:pt x="6870" y="7687"/>
                  <a:pt x="6835" y="7872"/>
                  <a:pt x="6823" y="7872"/>
                </a:cubicBezTo>
                <a:cubicBezTo>
                  <a:pt x="6785" y="7872"/>
                  <a:pt x="6769" y="7950"/>
                  <a:pt x="6756" y="8204"/>
                </a:cubicBezTo>
                <a:cubicBezTo>
                  <a:pt x="6749" y="8335"/>
                  <a:pt x="6731" y="8443"/>
                  <a:pt x="6717" y="8443"/>
                </a:cubicBezTo>
                <a:cubicBezTo>
                  <a:pt x="6703" y="8443"/>
                  <a:pt x="6694" y="8424"/>
                  <a:pt x="6697" y="8402"/>
                </a:cubicBezTo>
                <a:cubicBezTo>
                  <a:pt x="6699" y="8379"/>
                  <a:pt x="6684" y="8304"/>
                  <a:pt x="6663" y="8232"/>
                </a:cubicBezTo>
                <a:cubicBezTo>
                  <a:pt x="6642" y="8161"/>
                  <a:pt x="6630" y="8075"/>
                  <a:pt x="6637" y="8042"/>
                </a:cubicBezTo>
                <a:cubicBezTo>
                  <a:pt x="6639" y="8030"/>
                  <a:pt x="6635" y="8011"/>
                  <a:pt x="6632" y="7993"/>
                </a:cubicBezTo>
                <a:cubicBezTo>
                  <a:pt x="6623" y="7977"/>
                  <a:pt x="6611" y="7942"/>
                  <a:pt x="6597" y="7880"/>
                </a:cubicBezTo>
                <a:cubicBezTo>
                  <a:pt x="6597" y="7879"/>
                  <a:pt x="6597" y="7879"/>
                  <a:pt x="6597" y="7879"/>
                </a:cubicBezTo>
                <a:cubicBezTo>
                  <a:pt x="6571" y="7824"/>
                  <a:pt x="6541" y="7777"/>
                  <a:pt x="6520" y="7777"/>
                </a:cubicBezTo>
                <a:cubicBezTo>
                  <a:pt x="6505" y="7777"/>
                  <a:pt x="6449" y="7908"/>
                  <a:pt x="6396" y="8066"/>
                </a:cubicBezTo>
                <a:cubicBezTo>
                  <a:pt x="6341" y="8227"/>
                  <a:pt x="6293" y="8325"/>
                  <a:pt x="6285" y="8289"/>
                </a:cubicBezTo>
                <a:cubicBezTo>
                  <a:pt x="6277" y="8246"/>
                  <a:pt x="6259" y="8251"/>
                  <a:pt x="6232" y="8301"/>
                </a:cubicBezTo>
                <a:cubicBezTo>
                  <a:pt x="6196" y="8370"/>
                  <a:pt x="6195" y="8389"/>
                  <a:pt x="6222" y="8516"/>
                </a:cubicBezTo>
                <a:cubicBezTo>
                  <a:pt x="6250" y="8646"/>
                  <a:pt x="6248" y="8668"/>
                  <a:pt x="6197" y="8792"/>
                </a:cubicBezTo>
                <a:lnTo>
                  <a:pt x="6140" y="8925"/>
                </a:lnTo>
                <a:lnTo>
                  <a:pt x="6103" y="8780"/>
                </a:lnTo>
                <a:cubicBezTo>
                  <a:pt x="6083" y="8700"/>
                  <a:pt x="6066" y="8554"/>
                  <a:pt x="6066" y="8456"/>
                </a:cubicBezTo>
                <a:cubicBezTo>
                  <a:pt x="6066" y="8299"/>
                  <a:pt x="6059" y="8278"/>
                  <a:pt x="6008" y="8296"/>
                </a:cubicBezTo>
                <a:lnTo>
                  <a:pt x="5951" y="8316"/>
                </a:lnTo>
                <a:lnTo>
                  <a:pt x="5940" y="8934"/>
                </a:lnTo>
                <a:cubicBezTo>
                  <a:pt x="5927" y="9714"/>
                  <a:pt x="5890" y="9778"/>
                  <a:pt x="5882" y="9034"/>
                </a:cubicBezTo>
                <a:cubicBezTo>
                  <a:pt x="5877" y="8521"/>
                  <a:pt x="5873" y="8482"/>
                  <a:pt x="5830" y="8463"/>
                </a:cubicBezTo>
                <a:cubicBezTo>
                  <a:pt x="5793" y="8447"/>
                  <a:pt x="5784" y="8403"/>
                  <a:pt x="5784" y="8224"/>
                </a:cubicBezTo>
                <a:cubicBezTo>
                  <a:pt x="5784" y="8023"/>
                  <a:pt x="5772" y="7977"/>
                  <a:pt x="5640" y="7702"/>
                </a:cubicBezTo>
                <a:cubicBezTo>
                  <a:pt x="5532" y="7476"/>
                  <a:pt x="5489" y="7416"/>
                  <a:pt x="5469" y="7467"/>
                </a:cubicBezTo>
                <a:cubicBezTo>
                  <a:pt x="5449" y="7516"/>
                  <a:pt x="5426" y="7509"/>
                  <a:pt x="5384" y="7440"/>
                </a:cubicBezTo>
                <a:cubicBezTo>
                  <a:pt x="5351" y="7388"/>
                  <a:pt x="5309" y="7328"/>
                  <a:pt x="5289" y="7309"/>
                </a:cubicBezTo>
                <a:cubicBezTo>
                  <a:pt x="5267" y="7288"/>
                  <a:pt x="5252" y="7212"/>
                  <a:pt x="5252" y="7121"/>
                </a:cubicBezTo>
                <a:cubicBezTo>
                  <a:pt x="5252" y="7007"/>
                  <a:pt x="5232" y="6934"/>
                  <a:pt x="5176" y="6845"/>
                </a:cubicBezTo>
                <a:cubicBezTo>
                  <a:pt x="5106" y="6735"/>
                  <a:pt x="5094" y="6733"/>
                  <a:pt x="5031" y="6820"/>
                </a:cubicBezTo>
                <a:cubicBezTo>
                  <a:pt x="4975" y="6897"/>
                  <a:pt x="4961" y="6954"/>
                  <a:pt x="4956" y="7140"/>
                </a:cubicBezTo>
                <a:lnTo>
                  <a:pt x="4950" y="7366"/>
                </a:lnTo>
                <a:lnTo>
                  <a:pt x="4814" y="7385"/>
                </a:lnTo>
                <a:cubicBezTo>
                  <a:pt x="4740" y="7396"/>
                  <a:pt x="4665" y="7440"/>
                  <a:pt x="4648" y="7485"/>
                </a:cubicBezTo>
                <a:cubicBezTo>
                  <a:pt x="4630" y="7529"/>
                  <a:pt x="4525" y="7691"/>
                  <a:pt x="4413" y="7845"/>
                </a:cubicBezTo>
                <a:cubicBezTo>
                  <a:pt x="4311" y="7985"/>
                  <a:pt x="4261" y="8065"/>
                  <a:pt x="4238" y="8130"/>
                </a:cubicBezTo>
                <a:cubicBezTo>
                  <a:pt x="4236" y="8207"/>
                  <a:pt x="4249" y="8286"/>
                  <a:pt x="4277" y="8269"/>
                </a:cubicBezTo>
                <a:cubicBezTo>
                  <a:pt x="4298" y="8257"/>
                  <a:pt x="4304" y="8544"/>
                  <a:pt x="4309" y="9579"/>
                </a:cubicBezTo>
                <a:cubicBezTo>
                  <a:pt x="4312" y="10381"/>
                  <a:pt x="4306" y="10930"/>
                  <a:pt x="4294" y="10968"/>
                </a:cubicBezTo>
                <a:cubicBezTo>
                  <a:pt x="4281" y="11008"/>
                  <a:pt x="4252" y="10957"/>
                  <a:pt x="4211" y="10824"/>
                </a:cubicBezTo>
                <a:cubicBezTo>
                  <a:pt x="4144" y="10606"/>
                  <a:pt x="4093" y="10602"/>
                  <a:pt x="4017" y="10805"/>
                </a:cubicBezTo>
                <a:cubicBezTo>
                  <a:pt x="3984" y="10891"/>
                  <a:pt x="3980" y="10888"/>
                  <a:pt x="3968" y="10780"/>
                </a:cubicBezTo>
                <a:cubicBezTo>
                  <a:pt x="3933" y="10445"/>
                  <a:pt x="3843" y="9942"/>
                  <a:pt x="3787" y="9763"/>
                </a:cubicBezTo>
                <a:cubicBezTo>
                  <a:pt x="3752" y="9651"/>
                  <a:pt x="3671" y="9496"/>
                  <a:pt x="3607" y="9418"/>
                </a:cubicBezTo>
                <a:cubicBezTo>
                  <a:pt x="3434" y="9211"/>
                  <a:pt x="3393" y="9080"/>
                  <a:pt x="3409" y="8781"/>
                </a:cubicBezTo>
                <a:cubicBezTo>
                  <a:pt x="3421" y="8564"/>
                  <a:pt x="3417" y="8538"/>
                  <a:pt x="3379" y="8538"/>
                </a:cubicBezTo>
                <a:cubicBezTo>
                  <a:pt x="3323" y="8538"/>
                  <a:pt x="3290" y="8725"/>
                  <a:pt x="3297" y="8992"/>
                </a:cubicBezTo>
                <a:cubicBezTo>
                  <a:pt x="3301" y="9146"/>
                  <a:pt x="3293" y="9204"/>
                  <a:pt x="3265" y="9221"/>
                </a:cubicBezTo>
                <a:cubicBezTo>
                  <a:pt x="3244" y="9235"/>
                  <a:pt x="3224" y="9198"/>
                  <a:pt x="3217" y="9129"/>
                </a:cubicBezTo>
                <a:cubicBezTo>
                  <a:pt x="3210" y="9066"/>
                  <a:pt x="3197" y="8965"/>
                  <a:pt x="3186" y="8906"/>
                </a:cubicBezTo>
                <a:cubicBezTo>
                  <a:pt x="3175" y="8839"/>
                  <a:pt x="3175" y="8782"/>
                  <a:pt x="3188" y="8759"/>
                </a:cubicBezTo>
                <a:cubicBezTo>
                  <a:pt x="3208" y="8721"/>
                  <a:pt x="3212" y="8488"/>
                  <a:pt x="3202" y="8350"/>
                </a:cubicBezTo>
                <a:cubicBezTo>
                  <a:pt x="3201" y="8348"/>
                  <a:pt x="3201" y="8349"/>
                  <a:pt x="3200" y="8347"/>
                </a:cubicBezTo>
                <a:cubicBezTo>
                  <a:pt x="3177" y="8277"/>
                  <a:pt x="3174" y="8252"/>
                  <a:pt x="3169" y="8047"/>
                </a:cubicBezTo>
                <a:cubicBezTo>
                  <a:pt x="3168" y="8018"/>
                  <a:pt x="3166" y="8015"/>
                  <a:pt x="3164" y="8008"/>
                </a:cubicBezTo>
                <a:cubicBezTo>
                  <a:pt x="3163" y="8111"/>
                  <a:pt x="3152" y="8219"/>
                  <a:pt x="3126" y="8294"/>
                </a:cubicBezTo>
                <a:cubicBezTo>
                  <a:pt x="3078" y="8429"/>
                  <a:pt x="3074" y="8494"/>
                  <a:pt x="3102" y="8653"/>
                </a:cubicBezTo>
                <a:cubicBezTo>
                  <a:pt x="3124" y="8782"/>
                  <a:pt x="3093" y="9071"/>
                  <a:pt x="3063" y="9015"/>
                </a:cubicBezTo>
                <a:cubicBezTo>
                  <a:pt x="3051" y="8993"/>
                  <a:pt x="3041" y="8907"/>
                  <a:pt x="3041" y="8824"/>
                </a:cubicBezTo>
                <a:cubicBezTo>
                  <a:pt x="3041" y="8719"/>
                  <a:pt x="3022" y="8644"/>
                  <a:pt x="2976" y="8574"/>
                </a:cubicBezTo>
                <a:cubicBezTo>
                  <a:pt x="2939" y="8519"/>
                  <a:pt x="2909" y="8482"/>
                  <a:pt x="2908" y="8491"/>
                </a:cubicBezTo>
                <a:cubicBezTo>
                  <a:pt x="2907" y="8500"/>
                  <a:pt x="2894" y="8571"/>
                  <a:pt x="2880" y="8649"/>
                </a:cubicBezTo>
                <a:cubicBezTo>
                  <a:pt x="2846" y="8832"/>
                  <a:pt x="2847" y="8927"/>
                  <a:pt x="2885" y="9148"/>
                </a:cubicBezTo>
                <a:cubicBezTo>
                  <a:pt x="2915" y="9324"/>
                  <a:pt x="2914" y="9336"/>
                  <a:pt x="2845" y="9520"/>
                </a:cubicBezTo>
                <a:cubicBezTo>
                  <a:pt x="2806" y="9625"/>
                  <a:pt x="2748" y="9839"/>
                  <a:pt x="2717" y="9996"/>
                </a:cubicBezTo>
                <a:cubicBezTo>
                  <a:pt x="2615" y="10515"/>
                  <a:pt x="2571" y="10616"/>
                  <a:pt x="2469" y="10581"/>
                </a:cubicBezTo>
                <a:cubicBezTo>
                  <a:pt x="2389" y="10554"/>
                  <a:pt x="2374" y="10570"/>
                  <a:pt x="2343" y="10712"/>
                </a:cubicBezTo>
                <a:cubicBezTo>
                  <a:pt x="2299" y="10915"/>
                  <a:pt x="2248" y="11498"/>
                  <a:pt x="2263" y="11618"/>
                </a:cubicBezTo>
                <a:cubicBezTo>
                  <a:pt x="2269" y="11667"/>
                  <a:pt x="2299" y="11724"/>
                  <a:pt x="2329" y="11744"/>
                </a:cubicBezTo>
                <a:cubicBezTo>
                  <a:pt x="2424" y="11807"/>
                  <a:pt x="2440" y="11830"/>
                  <a:pt x="2426" y="11895"/>
                </a:cubicBezTo>
                <a:cubicBezTo>
                  <a:pt x="2419" y="11930"/>
                  <a:pt x="2389" y="11960"/>
                  <a:pt x="2360" y="11960"/>
                </a:cubicBezTo>
                <a:cubicBezTo>
                  <a:pt x="2315" y="11960"/>
                  <a:pt x="2310" y="11976"/>
                  <a:pt x="2332" y="12055"/>
                </a:cubicBezTo>
                <a:cubicBezTo>
                  <a:pt x="2353" y="12133"/>
                  <a:pt x="2349" y="12158"/>
                  <a:pt x="2309" y="12203"/>
                </a:cubicBezTo>
                <a:cubicBezTo>
                  <a:pt x="2239" y="12281"/>
                  <a:pt x="2091" y="12345"/>
                  <a:pt x="2077" y="12303"/>
                </a:cubicBezTo>
                <a:cubicBezTo>
                  <a:pt x="2056" y="12239"/>
                  <a:pt x="2084" y="11868"/>
                  <a:pt x="2115" y="11794"/>
                </a:cubicBezTo>
                <a:cubicBezTo>
                  <a:pt x="2152" y="11706"/>
                  <a:pt x="2141" y="11488"/>
                  <a:pt x="2075" y="11059"/>
                </a:cubicBezTo>
                <a:cubicBezTo>
                  <a:pt x="2007" y="10613"/>
                  <a:pt x="1936" y="10652"/>
                  <a:pt x="1903" y="11155"/>
                </a:cubicBezTo>
                <a:cubicBezTo>
                  <a:pt x="1850" y="11988"/>
                  <a:pt x="1818" y="11026"/>
                  <a:pt x="1813" y="8463"/>
                </a:cubicBezTo>
                <a:cubicBezTo>
                  <a:pt x="1813" y="8202"/>
                  <a:pt x="1813" y="8002"/>
                  <a:pt x="1814" y="7817"/>
                </a:cubicBezTo>
                <a:cubicBezTo>
                  <a:pt x="1812" y="7610"/>
                  <a:pt x="1810" y="7367"/>
                  <a:pt x="1809" y="7088"/>
                </a:cubicBezTo>
                <a:cubicBezTo>
                  <a:pt x="1807" y="6180"/>
                  <a:pt x="1801" y="5950"/>
                  <a:pt x="1780" y="6001"/>
                </a:cubicBezTo>
                <a:cubicBezTo>
                  <a:pt x="1746" y="6088"/>
                  <a:pt x="1727" y="6021"/>
                  <a:pt x="1727" y="5814"/>
                </a:cubicBezTo>
                <a:cubicBezTo>
                  <a:pt x="1727" y="5688"/>
                  <a:pt x="1707" y="5605"/>
                  <a:pt x="1649" y="5491"/>
                </a:cubicBezTo>
                <a:cubicBezTo>
                  <a:pt x="1573" y="5341"/>
                  <a:pt x="1571" y="5325"/>
                  <a:pt x="1558" y="4862"/>
                </a:cubicBezTo>
                <a:cubicBezTo>
                  <a:pt x="1540" y="4174"/>
                  <a:pt x="1523" y="3994"/>
                  <a:pt x="1475" y="3955"/>
                </a:cubicBezTo>
                <a:cubicBezTo>
                  <a:pt x="1435" y="3924"/>
                  <a:pt x="1434" y="3913"/>
                  <a:pt x="1465" y="3730"/>
                </a:cubicBezTo>
                <a:cubicBezTo>
                  <a:pt x="1494" y="3565"/>
                  <a:pt x="1494" y="3542"/>
                  <a:pt x="1468" y="3572"/>
                </a:cubicBezTo>
                <a:cubicBezTo>
                  <a:pt x="1451" y="3592"/>
                  <a:pt x="1401" y="3571"/>
                  <a:pt x="1358" y="3528"/>
                </a:cubicBezTo>
                <a:cubicBezTo>
                  <a:pt x="1314" y="3484"/>
                  <a:pt x="1199" y="3432"/>
                  <a:pt x="1102" y="3411"/>
                </a:cubicBezTo>
                <a:cubicBezTo>
                  <a:pt x="938" y="3377"/>
                  <a:pt x="868" y="3281"/>
                  <a:pt x="966" y="3224"/>
                </a:cubicBezTo>
                <a:cubicBezTo>
                  <a:pt x="989" y="3210"/>
                  <a:pt x="1020" y="3143"/>
                  <a:pt x="1036" y="3073"/>
                </a:cubicBezTo>
                <a:cubicBezTo>
                  <a:pt x="1063" y="2958"/>
                  <a:pt x="1080" y="2951"/>
                  <a:pt x="1240" y="2992"/>
                </a:cubicBezTo>
                <a:cubicBezTo>
                  <a:pt x="1355" y="3021"/>
                  <a:pt x="1415" y="3014"/>
                  <a:pt x="1415" y="2971"/>
                </a:cubicBezTo>
                <a:cubicBezTo>
                  <a:pt x="1415" y="2935"/>
                  <a:pt x="1406" y="2892"/>
                  <a:pt x="1397" y="2873"/>
                </a:cubicBezTo>
                <a:cubicBezTo>
                  <a:pt x="1377" y="2836"/>
                  <a:pt x="1344" y="2036"/>
                  <a:pt x="1349" y="1710"/>
                </a:cubicBezTo>
                <a:cubicBezTo>
                  <a:pt x="1351" y="1548"/>
                  <a:pt x="1343" y="1505"/>
                  <a:pt x="1313" y="1505"/>
                </a:cubicBezTo>
                <a:cubicBezTo>
                  <a:pt x="1268" y="1505"/>
                  <a:pt x="1217" y="1347"/>
                  <a:pt x="1235" y="1261"/>
                </a:cubicBezTo>
                <a:cubicBezTo>
                  <a:pt x="1241" y="1230"/>
                  <a:pt x="1213" y="1099"/>
                  <a:pt x="1172" y="971"/>
                </a:cubicBezTo>
                <a:cubicBezTo>
                  <a:pt x="1102" y="752"/>
                  <a:pt x="1098" y="718"/>
                  <a:pt x="1105" y="377"/>
                </a:cubicBezTo>
                <a:cubicBezTo>
                  <a:pt x="1109" y="173"/>
                  <a:pt x="1103" y="8"/>
                  <a:pt x="1091" y="0"/>
                </a:cubicBezTo>
                <a:close/>
                <a:moveTo>
                  <a:pt x="7699" y="3168"/>
                </a:moveTo>
                <a:cubicBezTo>
                  <a:pt x="7688" y="3151"/>
                  <a:pt x="7695" y="3269"/>
                  <a:pt x="7718" y="3419"/>
                </a:cubicBezTo>
                <a:cubicBezTo>
                  <a:pt x="7747" y="3603"/>
                  <a:pt x="7776" y="3592"/>
                  <a:pt x="7776" y="3397"/>
                </a:cubicBezTo>
                <a:cubicBezTo>
                  <a:pt x="7776" y="3328"/>
                  <a:pt x="7767" y="3288"/>
                  <a:pt x="7756" y="3308"/>
                </a:cubicBezTo>
                <a:cubicBezTo>
                  <a:pt x="7746" y="3329"/>
                  <a:pt x="7727" y="3295"/>
                  <a:pt x="7716" y="3233"/>
                </a:cubicBezTo>
                <a:cubicBezTo>
                  <a:pt x="7708" y="3194"/>
                  <a:pt x="7702" y="3173"/>
                  <a:pt x="7699" y="3168"/>
                </a:cubicBezTo>
                <a:close/>
                <a:moveTo>
                  <a:pt x="7719" y="3683"/>
                </a:moveTo>
                <a:cubicBezTo>
                  <a:pt x="7716" y="3688"/>
                  <a:pt x="7713" y="3701"/>
                  <a:pt x="7713" y="3719"/>
                </a:cubicBezTo>
                <a:cubicBezTo>
                  <a:pt x="7713" y="3756"/>
                  <a:pt x="7723" y="3786"/>
                  <a:pt x="7734" y="3786"/>
                </a:cubicBezTo>
                <a:cubicBezTo>
                  <a:pt x="7745" y="3786"/>
                  <a:pt x="7755" y="3773"/>
                  <a:pt x="7755" y="3757"/>
                </a:cubicBezTo>
                <a:cubicBezTo>
                  <a:pt x="7755" y="3742"/>
                  <a:pt x="7745" y="3712"/>
                  <a:pt x="7734" y="3691"/>
                </a:cubicBezTo>
                <a:cubicBezTo>
                  <a:pt x="7728" y="3680"/>
                  <a:pt x="7723" y="3678"/>
                  <a:pt x="7719" y="3683"/>
                </a:cubicBezTo>
                <a:close/>
                <a:moveTo>
                  <a:pt x="7737" y="4247"/>
                </a:moveTo>
                <a:cubicBezTo>
                  <a:pt x="7715" y="4240"/>
                  <a:pt x="7690" y="4296"/>
                  <a:pt x="7703" y="4358"/>
                </a:cubicBezTo>
                <a:cubicBezTo>
                  <a:pt x="7709" y="4389"/>
                  <a:pt x="7729" y="4396"/>
                  <a:pt x="7747" y="4376"/>
                </a:cubicBezTo>
                <a:cubicBezTo>
                  <a:pt x="7767" y="4351"/>
                  <a:pt x="7772" y="4317"/>
                  <a:pt x="7758" y="4276"/>
                </a:cubicBezTo>
                <a:cubicBezTo>
                  <a:pt x="7752" y="4258"/>
                  <a:pt x="7745" y="4249"/>
                  <a:pt x="7737" y="4247"/>
                </a:cubicBezTo>
                <a:close/>
                <a:moveTo>
                  <a:pt x="9653" y="4563"/>
                </a:moveTo>
                <a:cubicBezTo>
                  <a:pt x="9583" y="4574"/>
                  <a:pt x="9558" y="4605"/>
                  <a:pt x="9552" y="4688"/>
                </a:cubicBezTo>
                <a:cubicBezTo>
                  <a:pt x="9545" y="4813"/>
                  <a:pt x="9619" y="4848"/>
                  <a:pt x="9643" y="4732"/>
                </a:cubicBezTo>
                <a:cubicBezTo>
                  <a:pt x="9651" y="4694"/>
                  <a:pt x="9677" y="4638"/>
                  <a:pt x="9702" y="4607"/>
                </a:cubicBezTo>
                <a:cubicBezTo>
                  <a:pt x="9737" y="4563"/>
                  <a:pt x="9725" y="4552"/>
                  <a:pt x="9653" y="4563"/>
                </a:cubicBezTo>
                <a:close/>
                <a:moveTo>
                  <a:pt x="5086" y="6166"/>
                </a:moveTo>
                <a:cubicBezTo>
                  <a:pt x="5074" y="6175"/>
                  <a:pt x="5064" y="6206"/>
                  <a:pt x="5064" y="6256"/>
                </a:cubicBezTo>
                <a:cubicBezTo>
                  <a:pt x="5064" y="6287"/>
                  <a:pt x="5083" y="6308"/>
                  <a:pt x="5105" y="6303"/>
                </a:cubicBezTo>
                <a:cubicBezTo>
                  <a:pt x="5136" y="6296"/>
                  <a:pt x="5140" y="6273"/>
                  <a:pt x="5123" y="6212"/>
                </a:cubicBezTo>
                <a:cubicBezTo>
                  <a:pt x="5112" y="6170"/>
                  <a:pt x="5098" y="6158"/>
                  <a:pt x="5086" y="6166"/>
                </a:cubicBezTo>
                <a:close/>
                <a:moveTo>
                  <a:pt x="15902" y="6664"/>
                </a:moveTo>
                <a:cubicBezTo>
                  <a:pt x="15899" y="6692"/>
                  <a:pt x="15898" y="6717"/>
                  <a:pt x="15898" y="6748"/>
                </a:cubicBezTo>
                <a:cubicBezTo>
                  <a:pt x="15902" y="6757"/>
                  <a:pt x="15906" y="6764"/>
                  <a:pt x="15910" y="6764"/>
                </a:cubicBezTo>
                <a:cubicBezTo>
                  <a:pt x="15922" y="6764"/>
                  <a:pt x="15931" y="6750"/>
                  <a:pt x="15931" y="6735"/>
                </a:cubicBezTo>
                <a:cubicBezTo>
                  <a:pt x="15931" y="6720"/>
                  <a:pt x="15922" y="6690"/>
                  <a:pt x="15910" y="6668"/>
                </a:cubicBezTo>
                <a:cubicBezTo>
                  <a:pt x="15907" y="6663"/>
                  <a:pt x="15905" y="6665"/>
                  <a:pt x="15902" y="6664"/>
                </a:cubicBezTo>
                <a:close/>
                <a:moveTo>
                  <a:pt x="3159" y="7562"/>
                </a:moveTo>
                <a:cubicBezTo>
                  <a:pt x="3149" y="7558"/>
                  <a:pt x="3137" y="7567"/>
                  <a:pt x="3122" y="7592"/>
                </a:cubicBezTo>
                <a:cubicBezTo>
                  <a:pt x="3100" y="7628"/>
                  <a:pt x="3086" y="7681"/>
                  <a:pt x="3092" y="7709"/>
                </a:cubicBezTo>
                <a:cubicBezTo>
                  <a:pt x="3093" y="7715"/>
                  <a:pt x="3099" y="7718"/>
                  <a:pt x="3102" y="7723"/>
                </a:cubicBezTo>
                <a:lnTo>
                  <a:pt x="3107" y="7725"/>
                </a:lnTo>
                <a:cubicBezTo>
                  <a:pt x="3113" y="7728"/>
                  <a:pt x="3118" y="7736"/>
                  <a:pt x="3123" y="7743"/>
                </a:cubicBezTo>
                <a:cubicBezTo>
                  <a:pt x="3131" y="7747"/>
                  <a:pt x="3141" y="7750"/>
                  <a:pt x="3150" y="7746"/>
                </a:cubicBezTo>
                <a:cubicBezTo>
                  <a:pt x="3217" y="7725"/>
                  <a:pt x="3216" y="7726"/>
                  <a:pt x="3188" y="7621"/>
                </a:cubicBezTo>
                <a:cubicBezTo>
                  <a:pt x="3178" y="7586"/>
                  <a:pt x="3169" y="7567"/>
                  <a:pt x="3159" y="7562"/>
                </a:cubicBezTo>
                <a:close/>
                <a:moveTo>
                  <a:pt x="15836" y="8695"/>
                </a:moveTo>
                <a:cubicBezTo>
                  <a:pt x="15833" y="8691"/>
                  <a:pt x="15830" y="8726"/>
                  <a:pt x="15830" y="8792"/>
                </a:cubicBezTo>
                <a:cubicBezTo>
                  <a:pt x="15830" y="8879"/>
                  <a:pt x="15835" y="8913"/>
                  <a:pt x="15840" y="8870"/>
                </a:cubicBezTo>
                <a:cubicBezTo>
                  <a:pt x="15846" y="8826"/>
                  <a:pt x="15846" y="8757"/>
                  <a:pt x="15840" y="8713"/>
                </a:cubicBezTo>
                <a:cubicBezTo>
                  <a:pt x="15839" y="8702"/>
                  <a:pt x="15838" y="8697"/>
                  <a:pt x="15836" y="8695"/>
                </a:cubicBezTo>
                <a:close/>
                <a:moveTo>
                  <a:pt x="15811" y="9005"/>
                </a:moveTo>
                <a:cubicBezTo>
                  <a:pt x="15809" y="9012"/>
                  <a:pt x="15808" y="9034"/>
                  <a:pt x="15808" y="9071"/>
                </a:cubicBezTo>
                <a:cubicBezTo>
                  <a:pt x="15807" y="9138"/>
                  <a:pt x="15811" y="9176"/>
                  <a:pt x="15818" y="9155"/>
                </a:cubicBezTo>
                <a:cubicBezTo>
                  <a:pt x="15825" y="9134"/>
                  <a:pt x="15826" y="9080"/>
                  <a:pt x="15820" y="9034"/>
                </a:cubicBezTo>
                <a:cubicBezTo>
                  <a:pt x="15817" y="9009"/>
                  <a:pt x="15814" y="8999"/>
                  <a:pt x="15811" y="9005"/>
                </a:cubicBezTo>
                <a:close/>
                <a:moveTo>
                  <a:pt x="20678" y="11457"/>
                </a:moveTo>
                <a:cubicBezTo>
                  <a:pt x="20676" y="11426"/>
                  <a:pt x="20674" y="11627"/>
                  <a:pt x="20674" y="11993"/>
                </a:cubicBezTo>
                <a:cubicBezTo>
                  <a:pt x="20674" y="12312"/>
                  <a:pt x="20675" y="12495"/>
                  <a:pt x="20677" y="12529"/>
                </a:cubicBezTo>
                <a:cubicBezTo>
                  <a:pt x="20678" y="12490"/>
                  <a:pt x="20680" y="12430"/>
                  <a:pt x="20681" y="12383"/>
                </a:cubicBezTo>
                <a:cubicBezTo>
                  <a:pt x="20684" y="12146"/>
                  <a:pt x="20685" y="11801"/>
                  <a:pt x="20681" y="11567"/>
                </a:cubicBezTo>
                <a:cubicBezTo>
                  <a:pt x="20680" y="11503"/>
                  <a:pt x="20679" y="11467"/>
                  <a:pt x="20678" y="11457"/>
                </a:cubicBezTo>
                <a:close/>
                <a:moveTo>
                  <a:pt x="21526" y="14537"/>
                </a:moveTo>
                <a:cubicBezTo>
                  <a:pt x="21517" y="14533"/>
                  <a:pt x="21504" y="14533"/>
                  <a:pt x="21489" y="14542"/>
                </a:cubicBezTo>
                <a:cubicBezTo>
                  <a:pt x="21461" y="14558"/>
                  <a:pt x="21437" y="14583"/>
                  <a:pt x="21437" y="14597"/>
                </a:cubicBezTo>
                <a:cubicBezTo>
                  <a:pt x="21437" y="14610"/>
                  <a:pt x="21461" y="14621"/>
                  <a:pt x="21489" y="14621"/>
                </a:cubicBezTo>
                <a:cubicBezTo>
                  <a:pt x="21518" y="14621"/>
                  <a:pt x="21541" y="14597"/>
                  <a:pt x="21541" y="14567"/>
                </a:cubicBezTo>
                <a:cubicBezTo>
                  <a:pt x="21541" y="14552"/>
                  <a:pt x="21536" y="14542"/>
                  <a:pt x="21526" y="14537"/>
                </a:cubicBezTo>
                <a:close/>
              </a:path>
            </a:pathLst>
          </a:cu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29" name="Picture 14" descr="Picture 14"/>
          <p:cNvPicPr>
            <a:picLocks noChangeAspect="1"/>
          </p:cNvPicPr>
          <p:nvPr/>
        </p:nvPicPr>
        <p:blipFill>
          <a:blip r:embed="rId3">
            <a:alphaModFix amt="71625"/>
            <a:extLst/>
          </a:blip>
          <a:srcRect l="5456" t="8378" r="4847" b="10186"/>
          <a:stretch>
            <a:fillRect/>
          </a:stretch>
        </p:blipFill>
        <p:spPr>
          <a:xfrm>
            <a:off x="8729324" y="315049"/>
            <a:ext cx="9429543" cy="8561123"/>
          </a:xfrm>
          <a:custGeom>
            <a:avLst/>
            <a:gdLst/>
            <a:ahLst/>
            <a:cxnLst>
              <a:cxn ang="0">
                <a:pos x="wd2" y="hd2"/>
              </a:cxn>
              <a:cxn ang="5400000">
                <a:pos x="wd2" y="hd2"/>
              </a:cxn>
              <a:cxn ang="10800000">
                <a:pos x="wd2" y="hd2"/>
              </a:cxn>
              <a:cxn ang="16200000">
                <a:pos x="wd2" y="hd2"/>
              </a:cxn>
            </a:cxnLst>
            <a:rect l="0" t="0" r="r" b="b"/>
            <a:pathLst>
              <a:path w="21579" h="21302" fill="norm" stroke="1" extrusionOk="0">
                <a:moveTo>
                  <a:pt x="11639" y="1"/>
                </a:moveTo>
                <a:cubicBezTo>
                  <a:pt x="11326" y="-4"/>
                  <a:pt x="11018" y="8"/>
                  <a:pt x="10716" y="38"/>
                </a:cubicBezTo>
                <a:cubicBezTo>
                  <a:pt x="5583" y="551"/>
                  <a:pt x="2078" y="3034"/>
                  <a:pt x="678" y="7150"/>
                </a:cubicBezTo>
                <a:cubicBezTo>
                  <a:pt x="256" y="8388"/>
                  <a:pt x="0" y="10189"/>
                  <a:pt x="0" y="11646"/>
                </a:cubicBezTo>
                <a:cubicBezTo>
                  <a:pt x="0" y="12132"/>
                  <a:pt x="29" y="12580"/>
                  <a:pt x="89" y="12956"/>
                </a:cubicBezTo>
                <a:cubicBezTo>
                  <a:pt x="839" y="17616"/>
                  <a:pt x="4761" y="20683"/>
                  <a:pt x="9647" y="20428"/>
                </a:cubicBezTo>
                <a:cubicBezTo>
                  <a:pt x="11239" y="20346"/>
                  <a:pt x="11484" y="20378"/>
                  <a:pt x="11948" y="20734"/>
                </a:cubicBezTo>
                <a:cubicBezTo>
                  <a:pt x="12233" y="20953"/>
                  <a:pt x="12755" y="21185"/>
                  <a:pt x="13107" y="21250"/>
                </a:cubicBezTo>
                <a:cubicBezTo>
                  <a:pt x="14972" y="21596"/>
                  <a:pt x="17523" y="20188"/>
                  <a:pt x="18579" y="18229"/>
                </a:cubicBezTo>
                <a:cubicBezTo>
                  <a:pt x="18909" y="17616"/>
                  <a:pt x="19072" y="16984"/>
                  <a:pt x="19137" y="16064"/>
                </a:cubicBezTo>
                <a:cubicBezTo>
                  <a:pt x="19214" y="14974"/>
                  <a:pt x="19328" y="14613"/>
                  <a:pt x="19847" y="13837"/>
                </a:cubicBezTo>
                <a:cubicBezTo>
                  <a:pt x="20811" y="12395"/>
                  <a:pt x="21182" y="11136"/>
                  <a:pt x="21174" y="9338"/>
                </a:cubicBezTo>
                <a:cubicBezTo>
                  <a:pt x="21170" y="8363"/>
                  <a:pt x="21266" y="7550"/>
                  <a:pt x="21433" y="7150"/>
                </a:cubicBezTo>
                <a:cubicBezTo>
                  <a:pt x="21525" y="6930"/>
                  <a:pt x="21573" y="6707"/>
                  <a:pt x="21578" y="6480"/>
                </a:cubicBezTo>
                <a:cubicBezTo>
                  <a:pt x="21600" y="5496"/>
                  <a:pt x="20813" y="4453"/>
                  <a:pt x="19270" y="3436"/>
                </a:cubicBezTo>
                <a:cubicBezTo>
                  <a:pt x="18878" y="3178"/>
                  <a:pt x="18233" y="2681"/>
                  <a:pt x="17837" y="2334"/>
                </a:cubicBezTo>
                <a:cubicBezTo>
                  <a:pt x="16228" y="924"/>
                  <a:pt x="13829" y="39"/>
                  <a:pt x="11639" y="1"/>
                </a:cubicBezTo>
                <a:close/>
              </a:path>
            </a:pathLst>
          </a:custGeom>
          <a:ln w="12700">
            <a:miter lim="400000"/>
          </a:ln>
        </p:spPr>
      </p:pic>
      <p:sp>
        <p:nvSpPr>
          <p:cNvPr id="330" name="Text"/>
          <p:cNvSpPr txBox="1"/>
          <p:nvPr/>
        </p:nvSpPr>
        <p:spPr>
          <a:xfrm>
            <a:off x="1700097" y="590832"/>
            <a:ext cx="127001" cy="953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p:txBody>
      </p:sp>
      <p:sp>
        <p:nvSpPr>
          <p:cNvPr id="331" name="predict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predictions</a:t>
            </a:r>
          </a:p>
        </p:txBody>
      </p:sp>
      <p:sp>
        <p:nvSpPr>
          <p:cNvPr id="332" name="- O(100) Axions from TIIB 10D p-Form gauge fields…"/>
          <p:cNvSpPr txBox="1"/>
          <p:nvPr/>
        </p:nvSpPr>
        <p:spPr>
          <a:xfrm>
            <a:off x="5952503" y="4706758"/>
            <a:ext cx="8071410" cy="475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600">
                <a:solidFill>
                  <a:schemeClr val="accent4">
                    <a:hueOff val="348544"/>
                    <a:lumOff val="7139"/>
                  </a:schemeClr>
                </a:solidFill>
                <a:latin typeface="PT Sans Narrow"/>
                <a:ea typeface="PT Sans Narrow"/>
                <a:cs typeface="PT Sans Narrow"/>
                <a:sym typeface="PT Sans Narrow"/>
              </a:defRPr>
            </a:pPr>
            <a:r>
              <a:t>- O(100) Axions from TIIB 10D p-Form gauge fields</a:t>
            </a:r>
          </a:p>
          <a:p>
            <a:pPr algn="l">
              <a:defRPr sz="3600">
                <a:solidFill>
                  <a:schemeClr val="accent4">
                    <a:hueOff val="348544"/>
                    <a:lumOff val="7139"/>
                  </a:schemeClr>
                </a:solidFill>
                <a:latin typeface="PT Sans Narrow"/>
                <a:ea typeface="PT Sans Narrow"/>
                <a:cs typeface="PT Sans Narrow"/>
                <a:sym typeface="PT Sans Narrow"/>
              </a:defRPr>
            </a:pPr>
            <a:r>
              <a:t>- Hodge number h11 = number of axions, </a:t>
            </a:r>
          </a:p>
          <a:p>
            <a:pPr algn="l">
              <a:defRPr sz="3600">
                <a:solidFill>
                  <a:schemeClr val="accent4">
                    <a:hueOff val="348544"/>
                    <a:lumOff val="7139"/>
                  </a:schemeClr>
                </a:solidFill>
                <a:latin typeface="PT Sans Narrow"/>
                <a:ea typeface="PT Sans Narrow"/>
                <a:cs typeface="PT Sans Narrow"/>
                <a:sym typeface="PT Sans Narrow"/>
              </a:defRPr>
            </a:pPr>
            <a:r>
              <a:t>- All 4x10</a:t>
            </a:r>
            <a:r>
              <a:rPr baseline="31999"/>
              <a:t>8</a:t>
            </a:r>
            <a:r>
              <a:t> CYs known</a:t>
            </a:r>
          </a:p>
          <a:p>
            <a:pPr algn="l">
              <a:defRPr sz="3600">
                <a:solidFill>
                  <a:schemeClr val="accent4">
                    <a:hueOff val="348544"/>
                    <a:lumOff val="7139"/>
                  </a:schemeClr>
                </a:solidFill>
                <a:latin typeface="PT Sans Narrow"/>
                <a:ea typeface="PT Sans Narrow"/>
                <a:cs typeface="PT Sans Narrow"/>
                <a:sym typeface="PT Sans Narrow"/>
              </a:defRPr>
            </a:pPr>
            <a:r>
              <a:t>- Recent predictions: See Marsh 21-25</a:t>
            </a:r>
          </a:p>
          <a:p>
            <a:pPr lvl="2" algn="l">
              <a:defRPr sz="3600">
                <a:solidFill>
                  <a:schemeClr val="accent4">
                    <a:hueOff val="348544"/>
                    <a:lumOff val="7139"/>
                  </a:schemeClr>
                </a:solidFill>
                <a:latin typeface="PT Sans Narrow"/>
                <a:ea typeface="PT Sans Narrow"/>
                <a:cs typeface="PT Sans Narrow"/>
                <a:sym typeface="PT Sans Narrow"/>
              </a:defRPr>
            </a:pPr>
            <a:r>
              <a:t>- EFT controlled &gt; </a:t>
            </a:r>
            <a:r>
              <a:rPr i="1">
                <a:latin typeface="Arial Narrow"/>
                <a:ea typeface="Arial Narrow"/>
                <a:cs typeface="Arial Narrow"/>
                <a:sym typeface="Arial Narrow"/>
              </a:rPr>
              <a:t>f</a:t>
            </a:r>
            <a:r>
              <a:rPr baseline="-5999" i="1">
                <a:latin typeface="Arial Narrow"/>
                <a:ea typeface="Arial Narrow"/>
                <a:cs typeface="Arial Narrow"/>
                <a:sym typeface="Arial Narrow"/>
              </a:rPr>
              <a:t>a</a:t>
            </a:r>
            <a:r>
              <a:t> &lt; GUT!</a:t>
            </a:r>
          </a:p>
          <a:p>
            <a:pPr lvl="2" algn="l">
              <a:defRPr sz="3600">
                <a:solidFill>
                  <a:schemeClr val="accent4">
                    <a:hueOff val="348544"/>
                    <a:lumOff val="7139"/>
                  </a:schemeClr>
                </a:solidFill>
                <a:latin typeface="PT Sans Narrow"/>
                <a:ea typeface="PT Sans Narrow"/>
                <a:cs typeface="PT Sans Narrow"/>
                <a:sym typeface="PT Sans Narrow"/>
              </a:defRPr>
            </a:pPr>
            <a:r>
              <a:t>- Many CYs excluded by BH spin</a:t>
            </a:r>
          </a:p>
          <a:p>
            <a:pPr lvl="2" algn="l">
              <a:defRPr sz="3600">
                <a:solidFill>
                  <a:schemeClr val="accent4">
                    <a:hueOff val="348544"/>
                    <a:lumOff val="7139"/>
                  </a:schemeClr>
                </a:solidFill>
                <a:latin typeface="PT Sans Narrow"/>
                <a:ea typeface="PT Sans Narrow"/>
                <a:cs typeface="PT Sans Narrow"/>
                <a:sym typeface="PT Sans Narrow"/>
              </a:defRPr>
            </a:pPr>
            <a:r>
              <a:t>- Fuzzy DM </a:t>
            </a:r>
          </a:p>
          <a:p>
            <a:pPr lvl="2" algn="l">
              <a:defRPr sz="3600">
                <a:solidFill>
                  <a:schemeClr val="accent4">
                    <a:hueOff val="348544"/>
                    <a:lumOff val="7139"/>
                  </a:schemeClr>
                </a:solidFill>
                <a:latin typeface="PT Sans Narrow"/>
                <a:ea typeface="PT Sans Narrow"/>
                <a:cs typeface="PT Sans Narrow"/>
                <a:sym typeface="PT Sans Narrow"/>
              </a:defRPr>
            </a:pPr>
            <a:r>
              <a:t>- Decaying DM, See Visinelli's talk</a:t>
            </a:r>
          </a:p>
        </p:txBody>
      </p:sp>
      <p:pic>
        <p:nvPicPr>
          <p:cNvPr id="333" name="Picture 6" descr="Picture 6"/>
          <p:cNvPicPr>
            <a:picLocks noChangeAspect="1"/>
          </p:cNvPicPr>
          <p:nvPr/>
        </p:nvPicPr>
        <p:blipFill>
          <a:blip r:embed="rId4">
            <a:extLst/>
          </a:blip>
          <a:srcRect l="0" t="0" r="0" b="0"/>
          <a:stretch>
            <a:fillRect/>
          </a:stretch>
        </p:blipFill>
        <p:spPr>
          <a:xfrm>
            <a:off x="17291052" y="592265"/>
            <a:ext cx="7051060" cy="5288292"/>
          </a:xfrm>
          <a:prstGeom prst="rect">
            <a:avLst/>
          </a:prstGeom>
          <a:ln w="12700">
            <a:miter lim="400000"/>
          </a:ln>
        </p:spPr>
      </p:pic>
      <p:sp>
        <p:nvSpPr>
          <p:cNvPr id="334" name="- String Theory…"/>
          <p:cNvSpPr txBox="1"/>
          <p:nvPr/>
        </p:nvSpPr>
        <p:spPr>
          <a:xfrm>
            <a:off x="1679841" y="4545978"/>
            <a:ext cx="3951987" cy="2871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1531">
              <a:defRPr b="1" sz="5800">
                <a:solidFill>
                  <a:schemeClr val="accent4">
                    <a:hueOff val="348544"/>
                    <a:lumOff val="7139"/>
                  </a:schemeClr>
                </a:solidFill>
                <a:latin typeface="PT Sans Narrow"/>
                <a:ea typeface="PT Sans Narrow"/>
                <a:cs typeface="PT Sans Narrow"/>
                <a:sym typeface="PT Sans Narrow"/>
              </a:defRPr>
            </a:pPr>
            <a:r>
              <a:t>- String Theory</a:t>
            </a:r>
          </a:p>
          <a:p>
            <a:pPr algn="l" defTabSz="821531">
              <a:defRPr b="1" sz="5800">
                <a:solidFill>
                  <a:schemeClr val="accent4">
                    <a:hueOff val="348544"/>
                    <a:lumOff val="7139"/>
                  </a:schemeClr>
                </a:solidFill>
                <a:latin typeface="PT Sans Narrow"/>
                <a:ea typeface="PT Sans Narrow"/>
                <a:cs typeface="PT Sans Narrow"/>
                <a:sym typeface="PT Sans Narrow"/>
              </a:defRPr>
            </a:pPr>
            <a:r>
              <a:t>   Axiverse ...</a:t>
            </a:r>
          </a:p>
        </p:txBody>
      </p:sp>
      <p:sp>
        <p:nvSpPr>
          <p:cNvPr id="335" name="- Quantum gravity"/>
          <p:cNvSpPr txBox="1"/>
          <p:nvPr/>
        </p:nvSpPr>
        <p:spPr>
          <a:xfrm>
            <a:off x="1630247" y="613630"/>
            <a:ext cx="4908831"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Quantum gravity </a:t>
            </a:r>
          </a:p>
        </p:txBody>
      </p:sp>
      <p:sp>
        <p:nvSpPr>
          <p:cNvPr id="336" name="- QCD axion"/>
          <p:cNvSpPr txBox="1"/>
          <p:nvPr/>
        </p:nvSpPr>
        <p:spPr>
          <a:xfrm>
            <a:off x="1646366" y="2139328"/>
            <a:ext cx="3159405"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QCD axion</a:t>
            </a:r>
          </a:p>
        </p:txBody>
      </p:sp>
      <p:pic>
        <p:nvPicPr>
          <p:cNvPr id="337" name="Graphic 12" descr="Graphic 12"/>
          <p:cNvPicPr>
            <a:picLocks noChangeAspect="1"/>
          </p:cNvPicPr>
          <p:nvPr/>
        </p:nvPicPr>
        <p:blipFill>
          <a:blip r:embed="rId5">
            <a:extLst/>
          </a:blip>
          <a:stretch>
            <a:fillRect/>
          </a:stretch>
        </p:blipFill>
        <p:spPr>
          <a:xfrm>
            <a:off x="13324488" y="5986906"/>
            <a:ext cx="1553555" cy="1290087"/>
          </a:xfrm>
          <a:prstGeom prst="rect">
            <a:avLst/>
          </a:prstGeom>
          <a:ln w="12700">
            <a:miter lim="400000"/>
          </a:ln>
        </p:spPr>
      </p:pic>
      <p:pic>
        <p:nvPicPr>
          <p:cNvPr id="338" name="Picture 2" descr="Picture 2"/>
          <p:cNvPicPr>
            <a:picLocks noChangeAspect="1"/>
          </p:cNvPicPr>
          <p:nvPr/>
        </p:nvPicPr>
        <p:blipFill>
          <a:blip r:embed="rId6">
            <a:extLst/>
          </a:blip>
          <a:stretch>
            <a:fillRect/>
          </a:stretch>
        </p:blipFill>
        <p:spPr>
          <a:xfrm>
            <a:off x="12398177" y="9113964"/>
            <a:ext cx="6353569" cy="4254290"/>
          </a:xfrm>
          <a:prstGeom prst="rect">
            <a:avLst/>
          </a:prstGeom>
          <a:ln w="12700">
            <a:miter lim="400000"/>
          </a:ln>
        </p:spPr>
      </p:pic>
      <p:pic>
        <p:nvPicPr>
          <p:cNvPr id="339" name="Picture 2" descr="Picture 2"/>
          <p:cNvPicPr>
            <a:picLocks noChangeAspect="1"/>
          </p:cNvPicPr>
          <p:nvPr/>
        </p:nvPicPr>
        <p:blipFill>
          <a:blip r:embed="rId7">
            <a:extLst/>
          </a:blip>
          <a:stretch>
            <a:fillRect/>
          </a:stretch>
        </p:blipFill>
        <p:spPr>
          <a:xfrm>
            <a:off x="3349456" y="9860648"/>
            <a:ext cx="8390460" cy="3739533"/>
          </a:xfrm>
          <a:prstGeom prst="rect">
            <a:avLst/>
          </a:prstGeom>
          <a:ln w="12700">
            <a:miter lim="400000"/>
          </a:ln>
        </p:spPr>
      </p:pic>
      <p:pic>
        <p:nvPicPr>
          <p:cNvPr id="340" name="Picture 2" descr="Picture 2"/>
          <p:cNvPicPr>
            <a:picLocks noChangeAspect="1"/>
          </p:cNvPicPr>
          <p:nvPr/>
        </p:nvPicPr>
        <p:blipFill>
          <a:blip r:embed="rId8">
            <a:extLst/>
          </a:blip>
          <a:stretch>
            <a:fillRect/>
          </a:stretch>
        </p:blipFill>
        <p:spPr>
          <a:xfrm>
            <a:off x="16031152" y="6507949"/>
            <a:ext cx="8084195" cy="544314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4" name="main-Grant-Unified-Theory-1024x480_tcm19-38897.png.avif" descr="main-Grant-Unified-Theory-1024x480_tcm19-38897.png.avif"/>
          <p:cNvPicPr>
            <a:picLocks noChangeAspect="1"/>
          </p:cNvPicPr>
          <p:nvPr/>
        </p:nvPicPr>
        <p:blipFill>
          <a:blip r:embed="rId3">
            <a:alphaModFix amt="47420"/>
            <a:extLst/>
          </a:blip>
          <a:stretch>
            <a:fillRect/>
          </a:stretch>
        </p:blipFill>
        <p:spPr>
          <a:xfrm>
            <a:off x="-5092357" y="3329000"/>
            <a:ext cx="30666396" cy="14374873"/>
          </a:xfrm>
          <a:prstGeom prst="rect">
            <a:avLst/>
          </a:prstGeom>
          <a:ln w="12700">
            <a:miter lim="400000"/>
          </a:ln>
        </p:spPr>
      </p:pic>
      <p:sp>
        <p:nvSpPr>
          <p:cNvPr id="345" name="Text"/>
          <p:cNvSpPr txBox="1"/>
          <p:nvPr/>
        </p:nvSpPr>
        <p:spPr>
          <a:xfrm>
            <a:off x="1700097" y="590832"/>
            <a:ext cx="127001" cy="953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p:txBody>
      </p:sp>
      <p:sp>
        <p:nvSpPr>
          <p:cNvPr id="346" name="predict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predictions</a:t>
            </a:r>
          </a:p>
        </p:txBody>
      </p:sp>
      <p:sp>
        <p:nvSpPr>
          <p:cNvPr id="347" name="- Axiverse, Imposing GUT Unification, safe proton decay"/>
          <p:cNvSpPr txBox="1"/>
          <p:nvPr/>
        </p:nvSpPr>
        <p:spPr>
          <a:xfrm>
            <a:off x="12783594" y="12842052"/>
            <a:ext cx="8693202" cy="631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600">
                <a:solidFill>
                  <a:schemeClr val="accent4">
                    <a:hueOff val="348544"/>
                    <a:lumOff val="7139"/>
                  </a:schemeClr>
                </a:solidFill>
                <a:latin typeface="PT Sans Narrow"/>
                <a:ea typeface="PT Sans Narrow"/>
                <a:cs typeface="PT Sans Narrow"/>
                <a:sym typeface="PT Sans Narrow"/>
              </a:defRPr>
            </a:lvl1pPr>
          </a:lstStyle>
          <a:p>
            <a:pPr/>
            <a:r>
              <a:t>- Axiverse, Imposing GUT Unification, safe proton decay</a:t>
            </a:r>
          </a:p>
        </p:txBody>
      </p:sp>
      <p:sp>
        <p:nvSpPr>
          <p:cNvPr id="348" name="- GUT"/>
          <p:cNvSpPr txBox="1"/>
          <p:nvPr/>
        </p:nvSpPr>
        <p:spPr>
          <a:xfrm>
            <a:off x="1681047" y="7344380"/>
            <a:ext cx="1930808" cy="247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7600">
                <a:solidFill>
                  <a:schemeClr val="accent4">
                    <a:hueOff val="348544"/>
                    <a:lumOff val="7139"/>
                  </a:schemeClr>
                </a:solidFill>
                <a:latin typeface="PT Sans Narrow"/>
                <a:ea typeface="PT Sans Narrow"/>
                <a:cs typeface="PT Sans Narrow"/>
                <a:sym typeface="PT Sans Narrow"/>
              </a:defRPr>
            </a:lvl1pPr>
          </a:lstStyle>
          <a:p>
            <a:pPr/>
            <a:r>
              <a:t>- GUT</a:t>
            </a:r>
          </a:p>
        </p:txBody>
      </p:sp>
      <p:grpSp>
        <p:nvGrpSpPr>
          <p:cNvPr id="351" name="Group"/>
          <p:cNvGrpSpPr/>
          <p:nvPr/>
        </p:nvGrpSpPr>
        <p:grpSpPr>
          <a:xfrm>
            <a:off x="12973729" y="5846923"/>
            <a:ext cx="10619504" cy="6840461"/>
            <a:chOff x="0" y="0"/>
            <a:chExt cx="10619502" cy="6840459"/>
          </a:xfrm>
        </p:grpSpPr>
        <p:pic>
          <p:nvPicPr>
            <p:cNvPr id="349" name="Screenshot 2025-11-05 at 06.25.31.png" descr="Screenshot 2025-11-05 at 06.25.31.png"/>
            <p:cNvPicPr>
              <a:picLocks noChangeAspect="1"/>
            </p:cNvPicPr>
            <p:nvPr/>
          </p:nvPicPr>
          <p:blipFill>
            <a:blip r:embed="rId4">
              <a:extLst/>
            </a:blip>
            <a:srcRect l="0" t="86848" r="0" b="0"/>
            <a:stretch>
              <a:fillRect/>
            </a:stretch>
          </p:blipFill>
          <p:spPr>
            <a:xfrm>
              <a:off x="0" y="5560000"/>
              <a:ext cx="10619503" cy="1280460"/>
            </a:xfrm>
            <a:prstGeom prst="rect">
              <a:avLst/>
            </a:prstGeom>
            <a:ln w="12700" cap="flat">
              <a:noFill/>
              <a:miter lim="400000"/>
            </a:ln>
            <a:effectLst/>
          </p:spPr>
        </p:pic>
        <p:pic>
          <p:nvPicPr>
            <p:cNvPr id="350" name="Screenshot 2025-11-05 at 06.25.31.png" descr="Screenshot 2025-11-05 at 06.25.31.png"/>
            <p:cNvPicPr>
              <a:picLocks noChangeAspect="1"/>
            </p:cNvPicPr>
            <p:nvPr/>
          </p:nvPicPr>
          <p:blipFill>
            <a:blip r:embed="rId4">
              <a:extLst/>
            </a:blip>
            <a:srcRect l="0" t="0" r="0" b="42029"/>
            <a:stretch>
              <a:fillRect/>
            </a:stretch>
          </p:blipFill>
          <p:spPr>
            <a:xfrm>
              <a:off x="0" y="0"/>
              <a:ext cx="10619503" cy="5643908"/>
            </a:xfrm>
            <a:prstGeom prst="rect">
              <a:avLst/>
            </a:prstGeom>
            <a:ln w="12700" cap="flat">
              <a:noFill/>
              <a:miter lim="400000"/>
            </a:ln>
            <a:effectLst/>
          </p:spPr>
        </p:pic>
      </p:grpSp>
      <p:pic>
        <p:nvPicPr>
          <p:cNvPr id="352" name="Screenshot 2025-11-05 at 06.36.04.png" descr="Screenshot 2025-11-05 at 06.36.04.png"/>
          <p:cNvPicPr>
            <a:picLocks noChangeAspect="1"/>
          </p:cNvPicPr>
          <p:nvPr/>
        </p:nvPicPr>
        <p:blipFill>
          <a:blip r:embed="rId5">
            <a:extLst/>
          </a:blip>
          <a:srcRect l="0" t="0" r="0" b="0"/>
          <a:stretch>
            <a:fillRect/>
          </a:stretch>
        </p:blipFill>
        <p:spPr>
          <a:xfrm>
            <a:off x="9015960" y="822698"/>
            <a:ext cx="14488649" cy="3749505"/>
          </a:xfrm>
          <a:prstGeom prst="rect">
            <a:avLst/>
          </a:prstGeom>
          <a:ln w="12700">
            <a:miter lim="400000"/>
          </a:ln>
        </p:spPr>
      </p:pic>
      <p:sp>
        <p:nvSpPr>
          <p:cNvPr id="353" name="Ernst18"/>
          <p:cNvSpPr txBox="1"/>
          <p:nvPr/>
        </p:nvSpPr>
        <p:spPr>
          <a:xfrm>
            <a:off x="21841683" y="1078906"/>
            <a:ext cx="1328167" cy="631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PT Sans Narrow"/>
                <a:ea typeface="PT Sans Narrow"/>
                <a:cs typeface="PT Sans Narrow"/>
                <a:sym typeface="PT Sans Narrow"/>
              </a:defRPr>
            </a:lvl1pPr>
          </a:lstStyle>
          <a:p>
            <a:pPr/>
            <a:r>
              <a:t>Ernst18</a:t>
            </a:r>
          </a:p>
        </p:txBody>
      </p:sp>
      <p:sp>
        <p:nvSpPr>
          <p:cNvPr id="354" name="- Flavour…"/>
          <p:cNvSpPr txBox="1"/>
          <p:nvPr/>
        </p:nvSpPr>
        <p:spPr>
          <a:xfrm>
            <a:off x="1777544" y="10554346"/>
            <a:ext cx="2855190" cy="3823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 Flavour</a:t>
            </a:r>
          </a:p>
          <a:p>
            <a:pPr algn="l" defTabSz="821531">
              <a:defRPr b="1" sz="5800">
                <a:solidFill>
                  <a:srgbClr val="000000"/>
                </a:solidFill>
                <a:latin typeface="PT Sans Narrow"/>
                <a:ea typeface="PT Sans Narrow"/>
                <a:cs typeface="PT Sans Narrow"/>
                <a:sym typeface="PT Sans Narrow"/>
              </a:defRPr>
            </a:pPr>
            <a:r>
              <a:t>- Majorons</a:t>
            </a:r>
          </a:p>
          <a:p>
            <a:pPr algn="l" defTabSz="821531">
              <a:defRPr b="1" sz="5800">
                <a:solidFill>
                  <a:srgbClr val="000000"/>
                </a:solidFill>
                <a:latin typeface="PT Sans Narrow"/>
                <a:ea typeface="PT Sans Narrow"/>
                <a:cs typeface="PT Sans Narrow"/>
                <a:sym typeface="PT Sans Narrow"/>
              </a:defRPr>
            </a:pPr>
            <a:r>
              <a:t>- R-axion</a:t>
            </a:r>
          </a:p>
        </p:txBody>
      </p:sp>
      <p:sp>
        <p:nvSpPr>
          <p:cNvPr id="355" name="Benabou25"/>
          <p:cNvSpPr txBox="1"/>
          <p:nvPr/>
        </p:nvSpPr>
        <p:spPr>
          <a:xfrm>
            <a:off x="22234723" y="5909166"/>
            <a:ext cx="1907896" cy="631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PT Sans Narrow"/>
                <a:ea typeface="PT Sans Narrow"/>
                <a:cs typeface="PT Sans Narrow"/>
                <a:sym typeface="PT Sans Narrow"/>
              </a:defRPr>
            </a:lvl1pPr>
          </a:lstStyle>
          <a:p>
            <a:pPr/>
            <a:r>
              <a:t>Benabou25</a:t>
            </a:r>
          </a:p>
        </p:txBody>
      </p:sp>
      <p:sp>
        <p:nvSpPr>
          <p:cNvPr id="356" name="- String Theory…"/>
          <p:cNvSpPr txBox="1"/>
          <p:nvPr/>
        </p:nvSpPr>
        <p:spPr>
          <a:xfrm>
            <a:off x="1679841" y="4545978"/>
            <a:ext cx="3951987" cy="2871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1531">
              <a:defRPr b="1" sz="5800">
                <a:solidFill>
                  <a:schemeClr val="accent4">
                    <a:hueOff val="348544"/>
                    <a:lumOff val="7139"/>
                  </a:schemeClr>
                </a:solidFill>
                <a:latin typeface="PT Sans Narrow"/>
                <a:ea typeface="PT Sans Narrow"/>
                <a:cs typeface="PT Sans Narrow"/>
                <a:sym typeface="PT Sans Narrow"/>
              </a:defRPr>
            </a:pPr>
            <a:r>
              <a:t>- String Theory</a:t>
            </a:r>
          </a:p>
          <a:p>
            <a:pPr algn="l" defTabSz="821531">
              <a:defRPr b="1" sz="5800">
                <a:solidFill>
                  <a:schemeClr val="accent4">
                    <a:hueOff val="348544"/>
                    <a:lumOff val="7139"/>
                  </a:schemeClr>
                </a:solidFill>
                <a:latin typeface="PT Sans Narrow"/>
                <a:ea typeface="PT Sans Narrow"/>
                <a:cs typeface="PT Sans Narrow"/>
                <a:sym typeface="PT Sans Narrow"/>
              </a:defRPr>
            </a:pPr>
            <a:r>
              <a:t>   Axiverse ...</a:t>
            </a:r>
          </a:p>
        </p:txBody>
      </p:sp>
      <p:sp>
        <p:nvSpPr>
          <p:cNvPr id="357" name="- Quantum gravity"/>
          <p:cNvSpPr txBox="1"/>
          <p:nvPr/>
        </p:nvSpPr>
        <p:spPr>
          <a:xfrm>
            <a:off x="1630247" y="613630"/>
            <a:ext cx="4908831"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Quantum gravity </a:t>
            </a:r>
          </a:p>
        </p:txBody>
      </p:sp>
      <p:sp>
        <p:nvSpPr>
          <p:cNvPr id="358" name="- QCD axion"/>
          <p:cNvSpPr txBox="1"/>
          <p:nvPr/>
        </p:nvSpPr>
        <p:spPr>
          <a:xfrm>
            <a:off x="1646366" y="2139328"/>
            <a:ext cx="3159405"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QCD axion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62" name="Picture 14" descr="Picture 14"/>
          <p:cNvPicPr>
            <a:picLocks noChangeAspect="1"/>
          </p:cNvPicPr>
          <p:nvPr/>
        </p:nvPicPr>
        <p:blipFill>
          <a:blip r:embed="rId3">
            <a:alphaModFix amt="71625"/>
            <a:extLst/>
          </a:blip>
          <a:srcRect l="5456" t="8379" r="4849" b="10185"/>
          <a:stretch>
            <a:fillRect/>
          </a:stretch>
        </p:blipFill>
        <p:spPr>
          <a:xfrm>
            <a:off x="14266661" y="1862004"/>
            <a:ext cx="7278040" cy="6607922"/>
          </a:xfrm>
          <a:custGeom>
            <a:avLst/>
            <a:gdLst/>
            <a:ahLst/>
            <a:cxnLst>
              <a:cxn ang="0">
                <a:pos x="wd2" y="hd2"/>
              </a:cxn>
              <a:cxn ang="5400000">
                <a:pos x="wd2" y="hd2"/>
              </a:cxn>
              <a:cxn ang="10800000">
                <a:pos x="wd2" y="hd2"/>
              </a:cxn>
              <a:cxn ang="16200000">
                <a:pos x="wd2" y="hd2"/>
              </a:cxn>
            </a:cxnLst>
            <a:rect l="0" t="0" r="r" b="b"/>
            <a:pathLst>
              <a:path w="21579" h="21302" fill="norm" stroke="1" extrusionOk="0">
                <a:moveTo>
                  <a:pt x="11640" y="1"/>
                </a:moveTo>
                <a:cubicBezTo>
                  <a:pt x="11327" y="-4"/>
                  <a:pt x="11018" y="8"/>
                  <a:pt x="10716" y="39"/>
                </a:cubicBezTo>
                <a:cubicBezTo>
                  <a:pt x="5584" y="551"/>
                  <a:pt x="2079" y="3033"/>
                  <a:pt x="678" y="7150"/>
                </a:cubicBezTo>
                <a:cubicBezTo>
                  <a:pt x="257" y="8387"/>
                  <a:pt x="0" y="10190"/>
                  <a:pt x="0" y="11647"/>
                </a:cubicBezTo>
                <a:cubicBezTo>
                  <a:pt x="0" y="12132"/>
                  <a:pt x="29" y="12580"/>
                  <a:pt x="89" y="12956"/>
                </a:cubicBezTo>
                <a:cubicBezTo>
                  <a:pt x="839" y="17616"/>
                  <a:pt x="4761" y="20682"/>
                  <a:pt x="9647" y="20427"/>
                </a:cubicBezTo>
                <a:cubicBezTo>
                  <a:pt x="11239" y="20344"/>
                  <a:pt x="11485" y="20377"/>
                  <a:pt x="11948" y="20733"/>
                </a:cubicBezTo>
                <a:cubicBezTo>
                  <a:pt x="12234" y="20952"/>
                  <a:pt x="12755" y="21185"/>
                  <a:pt x="13106" y="21250"/>
                </a:cubicBezTo>
                <a:cubicBezTo>
                  <a:pt x="14972" y="21596"/>
                  <a:pt x="17523" y="20187"/>
                  <a:pt x="18579" y="18228"/>
                </a:cubicBezTo>
                <a:cubicBezTo>
                  <a:pt x="18909" y="17615"/>
                  <a:pt x="19072" y="16984"/>
                  <a:pt x="19137" y="16063"/>
                </a:cubicBezTo>
                <a:cubicBezTo>
                  <a:pt x="19214" y="14973"/>
                  <a:pt x="19330" y="14614"/>
                  <a:pt x="19849" y="13837"/>
                </a:cubicBezTo>
                <a:cubicBezTo>
                  <a:pt x="20812" y="12396"/>
                  <a:pt x="21183" y="11136"/>
                  <a:pt x="21175" y="9337"/>
                </a:cubicBezTo>
                <a:cubicBezTo>
                  <a:pt x="21171" y="8363"/>
                  <a:pt x="21267" y="7550"/>
                  <a:pt x="21434" y="7150"/>
                </a:cubicBezTo>
                <a:cubicBezTo>
                  <a:pt x="21525" y="6930"/>
                  <a:pt x="21573" y="6706"/>
                  <a:pt x="21578" y="6479"/>
                </a:cubicBezTo>
                <a:cubicBezTo>
                  <a:pt x="21600" y="5495"/>
                  <a:pt x="20815" y="4453"/>
                  <a:pt x="19271" y="3435"/>
                </a:cubicBezTo>
                <a:cubicBezTo>
                  <a:pt x="18879" y="3177"/>
                  <a:pt x="18234" y="2681"/>
                  <a:pt x="17838" y="2334"/>
                </a:cubicBezTo>
                <a:cubicBezTo>
                  <a:pt x="16229" y="924"/>
                  <a:pt x="13830" y="39"/>
                  <a:pt x="11640" y="1"/>
                </a:cubicBezTo>
                <a:close/>
              </a:path>
            </a:pathLst>
          </a:custGeom>
          <a:ln w="12700">
            <a:miter lim="400000"/>
          </a:ln>
        </p:spPr>
      </p:pic>
      <p:pic>
        <p:nvPicPr>
          <p:cNvPr id="363" name="s-l400.jpg" descr="s-l400.jpg"/>
          <p:cNvPicPr>
            <a:picLocks noChangeAspect="1"/>
          </p:cNvPicPr>
          <p:nvPr/>
        </p:nvPicPr>
        <p:blipFill>
          <a:blip r:embed="rId4">
            <a:extLst/>
          </a:blip>
          <a:srcRect l="3249" t="11001" r="15739" b="857"/>
          <a:stretch>
            <a:fillRect/>
          </a:stretch>
        </p:blipFill>
        <p:spPr>
          <a:xfrm>
            <a:off x="9317750" y="1782389"/>
            <a:ext cx="7719206" cy="8398622"/>
          </a:xfrm>
          <a:custGeom>
            <a:avLst/>
            <a:gdLst/>
            <a:ahLst/>
            <a:cxnLst>
              <a:cxn ang="0">
                <a:pos x="wd2" y="hd2"/>
              </a:cxn>
              <a:cxn ang="5400000">
                <a:pos x="wd2" y="hd2"/>
              </a:cxn>
              <a:cxn ang="10800000">
                <a:pos x="wd2" y="hd2"/>
              </a:cxn>
              <a:cxn ang="16200000">
                <a:pos x="wd2" y="hd2"/>
              </a:cxn>
            </a:cxnLst>
            <a:rect l="0" t="0" r="r" b="b"/>
            <a:pathLst>
              <a:path w="21542" h="21486" fill="norm" stroke="1" extrusionOk="0">
                <a:moveTo>
                  <a:pt x="18467" y="1"/>
                </a:moveTo>
                <a:cubicBezTo>
                  <a:pt x="17430" y="-1"/>
                  <a:pt x="16049" y="1"/>
                  <a:pt x="14213" y="4"/>
                </a:cubicBezTo>
                <a:cubicBezTo>
                  <a:pt x="10141" y="12"/>
                  <a:pt x="6772" y="52"/>
                  <a:pt x="6727" y="93"/>
                </a:cubicBezTo>
                <a:cubicBezTo>
                  <a:pt x="6683" y="133"/>
                  <a:pt x="6752" y="1329"/>
                  <a:pt x="6879" y="2751"/>
                </a:cubicBezTo>
                <a:cubicBezTo>
                  <a:pt x="7210" y="6437"/>
                  <a:pt x="7274" y="7200"/>
                  <a:pt x="7328" y="8008"/>
                </a:cubicBezTo>
                <a:cubicBezTo>
                  <a:pt x="7354" y="8402"/>
                  <a:pt x="7446" y="9487"/>
                  <a:pt x="7531" y="10419"/>
                </a:cubicBezTo>
                <a:cubicBezTo>
                  <a:pt x="7617" y="11351"/>
                  <a:pt x="7653" y="12273"/>
                  <a:pt x="7611" y="12467"/>
                </a:cubicBezTo>
                <a:cubicBezTo>
                  <a:pt x="7570" y="12662"/>
                  <a:pt x="7588" y="12850"/>
                  <a:pt x="7652" y="12886"/>
                </a:cubicBezTo>
                <a:cubicBezTo>
                  <a:pt x="7751" y="12942"/>
                  <a:pt x="7867" y="14170"/>
                  <a:pt x="8028" y="16818"/>
                </a:cubicBezTo>
                <a:cubicBezTo>
                  <a:pt x="8045" y="17111"/>
                  <a:pt x="8133" y="17476"/>
                  <a:pt x="8221" y="17628"/>
                </a:cubicBezTo>
                <a:cubicBezTo>
                  <a:pt x="8310" y="17780"/>
                  <a:pt x="8375" y="17950"/>
                  <a:pt x="8364" y="18007"/>
                </a:cubicBezTo>
                <a:cubicBezTo>
                  <a:pt x="8317" y="18264"/>
                  <a:pt x="8391" y="18445"/>
                  <a:pt x="8514" y="18375"/>
                </a:cubicBezTo>
                <a:cubicBezTo>
                  <a:pt x="8588" y="18333"/>
                  <a:pt x="8723" y="18432"/>
                  <a:pt x="8814" y="18596"/>
                </a:cubicBezTo>
                <a:cubicBezTo>
                  <a:pt x="8905" y="18759"/>
                  <a:pt x="9116" y="19083"/>
                  <a:pt x="9284" y="19315"/>
                </a:cubicBezTo>
                <a:cubicBezTo>
                  <a:pt x="9451" y="19548"/>
                  <a:pt x="9593" y="19738"/>
                  <a:pt x="9599" y="19739"/>
                </a:cubicBezTo>
                <a:cubicBezTo>
                  <a:pt x="9623" y="19741"/>
                  <a:pt x="15350" y="17768"/>
                  <a:pt x="17328" y="17077"/>
                </a:cubicBezTo>
                <a:cubicBezTo>
                  <a:pt x="18456" y="16682"/>
                  <a:pt x="19464" y="16282"/>
                  <a:pt x="19568" y="16186"/>
                </a:cubicBezTo>
                <a:cubicBezTo>
                  <a:pt x="19690" y="16075"/>
                  <a:pt x="19809" y="15388"/>
                  <a:pt x="19901" y="14259"/>
                </a:cubicBezTo>
                <a:cubicBezTo>
                  <a:pt x="20216" y="10379"/>
                  <a:pt x="21326" y="818"/>
                  <a:pt x="21526" y="251"/>
                </a:cubicBezTo>
                <a:cubicBezTo>
                  <a:pt x="21595" y="57"/>
                  <a:pt x="21578" y="8"/>
                  <a:pt x="18467" y="1"/>
                </a:cubicBezTo>
                <a:close/>
                <a:moveTo>
                  <a:pt x="29" y="17964"/>
                </a:moveTo>
                <a:cubicBezTo>
                  <a:pt x="14" y="17978"/>
                  <a:pt x="5" y="18023"/>
                  <a:pt x="1" y="18099"/>
                </a:cubicBezTo>
                <a:cubicBezTo>
                  <a:pt x="-5" y="18236"/>
                  <a:pt x="28" y="18314"/>
                  <a:pt x="75" y="18271"/>
                </a:cubicBezTo>
                <a:cubicBezTo>
                  <a:pt x="123" y="18227"/>
                  <a:pt x="128" y="18115"/>
                  <a:pt x="86" y="18021"/>
                </a:cubicBezTo>
                <a:cubicBezTo>
                  <a:pt x="64" y="17969"/>
                  <a:pt x="44" y="17950"/>
                  <a:pt x="29" y="17964"/>
                </a:cubicBezTo>
                <a:close/>
                <a:moveTo>
                  <a:pt x="69" y="20602"/>
                </a:moveTo>
                <a:cubicBezTo>
                  <a:pt x="47" y="20582"/>
                  <a:pt x="32" y="20748"/>
                  <a:pt x="32" y="21043"/>
                </a:cubicBezTo>
                <a:cubicBezTo>
                  <a:pt x="32" y="21438"/>
                  <a:pt x="58" y="21599"/>
                  <a:pt x="91" y="21402"/>
                </a:cubicBezTo>
                <a:cubicBezTo>
                  <a:pt x="123" y="21205"/>
                  <a:pt x="123" y="20882"/>
                  <a:pt x="91" y="20685"/>
                </a:cubicBezTo>
                <a:cubicBezTo>
                  <a:pt x="83" y="20636"/>
                  <a:pt x="76" y="20608"/>
                  <a:pt x="69" y="20602"/>
                </a:cubicBezTo>
                <a:close/>
                <a:moveTo>
                  <a:pt x="843" y="20838"/>
                </a:moveTo>
                <a:cubicBezTo>
                  <a:pt x="686" y="20838"/>
                  <a:pt x="558" y="20908"/>
                  <a:pt x="558" y="20994"/>
                </a:cubicBezTo>
                <a:cubicBezTo>
                  <a:pt x="558" y="21085"/>
                  <a:pt x="676" y="21121"/>
                  <a:pt x="843" y="21081"/>
                </a:cubicBezTo>
                <a:cubicBezTo>
                  <a:pt x="999" y="21044"/>
                  <a:pt x="1128" y="20974"/>
                  <a:pt x="1128" y="20926"/>
                </a:cubicBezTo>
                <a:cubicBezTo>
                  <a:pt x="1128" y="20878"/>
                  <a:pt x="999" y="20838"/>
                  <a:pt x="843" y="20838"/>
                </a:cubicBezTo>
                <a:close/>
              </a:path>
            </a:pathLst>
          </a:custGeom>
          <a:ln w="12700">
            <a:miter lim="400000"/>
          </a:ln>
        </p:spPr>
      </p:pic>
      <p:sp>
        <p:nvSpPr>
          <p:cNvPr id="364" name="Text"/>
          <p:cNvSpPr txBox="1"/>
          <p:nvPr/>
        </p:nvSpPr>
        <p:spPr>
          <a:xfrm>
            <a:off x="1700097" y="590832"/>
            <a:ext cx="127001" cy="953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p:txBody>
      </p:sp>
      <p:sp>
        <p:nvSpPr>
          <p:cNvPr id="365" name="predict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predictions</a:t>
            </a:r>
          </a:p>
        </p:txBody>
      </p:sp>
      <p:sp>
        <p:nvSpPr>
          <p:cNvPr id="366" name="- GUT"/>
          <p:cNvSpPr txBox="1"/>
          <p:nvPr/>
        </p:nvSpPr>
        <p:spPr>
          <a:xfrm>
            <a:off x="1681047" y="7344380"/>
            <a:ext cx="1930808" cy="247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7600">
                <a:solidFill>
                  <a:schemeClr val="accent4">
                    <a:hueOff val="348544"/>
                    <a:lumOff val="7139"/>
                  </a:schemeClr>
                </a:solidFill>
                <a:latin typeface="PT Sans Narrow"/>
                <a:ea typeface="PT Sans Narrow"/>
                <a:cs typeface="PT Sans Narrow"/>
                <a:sym typeface="PT Sans Narrow"/>
              </a:defRPr>
            </a:lvl1pPr>
          </a:lstStyle>
          <a:p>
            <a:pPr/>
            <a:r>
              <a:t>- GUT</a:t>
            </a:r>
          </a:p>
        </p:txBody>
      </p:sp>
      <p:sp>
        <p:nvSpPr>
          <p:cNvPr id="367" name="- Flavour…"/>
          <p:cNvSpPr txBox="1"/>
          <p:nvPr/>
        </p:nvSpPr>
        <p:spPr>
          <a:xfrm>
            <a:off x="1777544" y="10554346"/>
            <a:ext cx="2855190" cy="3823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 Flavour</a:t>
            </a:r>
          </a:p>
          <a:p>
            <a:pPr algn="l" defTabSz="821531">
              <a:defRPr b="1" sz="5800">
                <a:solidFill>
                  <a:srgbClr val="000000"/>
                </a:solidFill>
                <a:latin typeface="PT Sans Narrow"/>
                <a:ea typeface="PT Sans Narrow"/>
                <a:cs typeface="PT Sans Narrow"/>
                <a:sym typeface="PT Sans Narrow"/>
              </a:defRPr>
            </a:pPr>
            <a:r>
              <a:t>- Majorons</a:t>
            </a:r>
          </a:p>
          <a:p>
            <a:pPr algn="l" defTabSz="821531">
              <a:defRPr b="1" sz="5800">
                <a:solidFill>
                  <a:srgbClr val="000000"/>
                </a:solidFill>
                <a:latin typeface="PT Sans Narrow"/>
                <a:ea typeface="PT Sans Narrow"/>
                <a:cs typeface="PT Sans Narrow"/>
                <a:sym typeface="PT Sans Narrow"/>
              </a:defRPr>
            </a:pPr>
            <a:r>
              <a:t>- R-axion</a:t>
            </a:r>
          </a:p>
        </p:txBody>
      </p:sp>
      <p:sp>
        <p:nvSpPr>
          <p:cNvPr id="368" name="- String Theory…"/>
          <p:cNvSpPr txBox="1"/>
          <p:nvPr/>
        </p:nvSpPr>
        <p:spPr>
          <a:xfrm>
            <a:off x="1679841" y="4545978"/>
            <a:ext cx="3951987" cy="2871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1531">
              <a:defRPr b="1" sz="5800">
                <a:solidFill>
                  <a:schemeClr val="accent4">
                    <a:hueOff val="348544"/>
                    <a:lumOff val="7139"/>
                  </a:schemeClr>
                </a:solidFill>
                <a:latin typeface="PT Sans Narrow"/>
                <a:ea typeface="PT Sans Narrow"/>
                <a:cs typeface="PT Sans Narrow"/>
                <a:sym typeface="PT Sans Narrow"/>
              </a:defRPr>
            </a:pPr>
            <a:r>
              <a:t>- String Theory</a:t>
            </a:r>
          </a:p>
          <a:p>
            <a:pPr algn="l" defTabSz="821531">
              <a:defRPr b="1" sz="5800">
                <a:solidFill>
                  <a:schemeClr val="accent4">
                    <a:hueOff val="348544"/>
                    <a:lumOff val="7139"/>
                  </a:schemeClr>
                </a:solidFill>
                <a:latin typeface="PT Sans Narrow"/>
                <a:ea typeface="PT Sans Narrow"/>
                <a:cs typeface="PT Sans Narrow"/>
                <a:sym typeface="PT Sans Narrow"/>
              </a:defRPr>
            </a:pPr>
            <a:r>
              <a:t>   Axiverse ...</a:t>
            </a:r>
          </a:p>
        </p:txBody>
      </p:sp>
      <p:sp>
        <p:nvSpPr>
          <p:cNvPr id="369" name="- Quantum gravity"/>
          <p:cNvSpPr txBox="1"/>
          <p:nvPr/>
        </p:nvSpPr>
        <p:spPr>
          <a:xfrm>
            <a:off x="1630247" y="613630"/>
            <a:ext cx="4908831"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Quantum gravity </a:t>
            </a:r>
          </a:p>
        </p:txBody>
      </p:sp>
      <p:sp>
        <p:nvSpPr>
          <p:cNvPr id="370" name="- QCD axion"/>
          <p:cNvSpPr txBox="1"/>
          <p:nvPr/>
        </p:nvSpPr>
        <p:spPr>
          <a:xfrm>
            <a:off x="1646366" y="2139328"/>
            <a:ext cx="3159405"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QCD axion</a:t>
            </a:r>
          </a:p>
        </p:txBody>
      </p:sp>
      <p:sp>
        <p:nvSpPr>
          <p:cNvPr id="371" name="- Flavour…"/>
          <p:cNvSpPr txBox="1"/>
          <p:nvPr/>
        </p:nvSpPr>
        <p:spPr>
          <a:xfrm>
            <a:off x="1777544" y="10554346"/>
            <a:ext cx="2855190" cy="3823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chemeClr val="accent4">
                    <a:hueOff val="348544"/>
                    <a:lumOff val="7139"/>
                  </a:schemeClr>
                </a:solidFill>
                <a:latin typeface="PT Sans Narrow"/>
                <a:ea typeface="PT Sans Narrow"/>
                <a:cs typeface="PT Sans Narrow"/>
                <a:sym typeface="PT Sans Narrow"/>
              </a:defRPr>
            </a:pPr>
            <a:r>
              <a:t>- Flavour</a:t>
            </a:r>
          </a:p>
          <a:p>
            <a:pPr algn="l" defTabSz="821531">
              <a:defRPr b="1" sz="5800">
                <a:solidFill>
                  <a:schemeClr val="accent4">
                    <a:hueOff val="348544"/>
                    <a:lumOff val="7139"/>
                  </a:schemeClr>
                </a:solidFill>
                <a:latin typeface="PT Sans Narrow"/>
                <a:ea typeface="PT Sans Narrow"/>
                <a:cs typeface="PT Sans Narrow"/>
                <a:sym typeface="PT Sans Narrow"/>
              </a:defRPr>
            </a:pPr>
            <a:r>
              <a:t>- Majorons</a:t>
            </a:r>
          </a:p>
          <a:p>
            <a:pPr algn="l" defTabSz="821531">
              <a:defRPr b="1" sz="5800">
                <a:solidFill>
                  <a:schemeClr val="accent4">
                    <a:hueOff val="348544"/>
                    <a:lumOff val="7139"/>
                  </a:schemeClr>
                </a:solidFill>
                <a:latin typeface="PT Sans Narrow"/>
                <a:ea typeface="PT Sans Narrow"/>
                <a:cs typeface="PT Sans Narrow"/>
                <a:sym typeface="PT Sans Narrow"/>
              </a:defRPr>
            </a:pPr>
            <a:r>
              <a:t>- R-axion</a:t>
            </a:r>
          </a:p>
        </p:txBody>
      </p:sp>
      <p:sp>
        <p:nvSpPr>
          <p:cNvPr id="372" name="- Flavour violating decays, K-&gt;pi a, many models"/>
          <p:cNvSpPr txBox="1"/>
          <p:nvPr/>
        </p:nvSpPr>
        <p:spPr>
          <a:xfrm>
            <a:off x="5445476" y="10756904"/>
            <a:ext cx="7583577" cy="6313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600">
                <a:solidFill>
                  <a:schemeClr val="accent4">
                    <a:hueOff val="348544"/>
                    <a:lumOff val="7139"/>
                  </a:schemeClr>
                </a:solidFill>
                <a:latin typeface="PT Sans Narrow"/>
                <a:ea typeface="PT Sans Narrow"/>
                <a:cs typeface="PT Sans Narrow"/>
                <a:sym typeface="PT Sans Narrow"/>
              </a:defRPr>
            </a:lvl1pPr>
          </a:lstStyle>
          <a:p>
            <a:pPr/>
            <a:r>
              <a:t>- Flavour violating decays, K-&gt;pi a, many models</a:t>
            </a:r>
          </a:p>
        </p:txBody>
      </p:sp>
      <p:pic>
        <p:nvPicPr>
          <p:cNvPr id="373" name="Image" descr="Image"/>
          <p:cNvPicPr>
            <a:picLocks noChangeAspect="1"/>
          </p:cNvPicPr>
          <p:nvPr/>
        </p:nvPicPr>
        <p:blipFill>
          <a:blip r:embed="rId5">
            <a:extLst/>
          </a:blip>
          <a:stretch>
            <a:fillRect/>
          </a:stretch>
        </p:blipFill>
        <p:spPr>
          <a:xfrm>
            <a:off x="12069841" y="11651847"/>
            <a:ext cx="4178301" cy="508001"/>
          </a:xfrm>
          <a:prstGeom prst="rect">
            <a:avLst/>
          </a:prstGeom>
          <a:ln w="12700">
            <a:miter lim="400000"/>
          </a:ln>
        </p:spPr>
      </p:pic>
      <p:sp>
        <p:nvSpPr>
          <p:cNvPr id="374" name="- Coupling to nu's, leptons, many models"/>
          <p:cNvSpPr txBox="1"/>
          <p:nvPr/>
        </p:nvSpPr>
        <p:spPr>
          <a:xfrm>
            <a:off x="5511978" y="11651847"/>
            <a:ext cx="6366968" cy="631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solidFill>
                  <a:schemeClr val="accent4">
                    <a:hueOff val="348544"/>
                    <a:lumOff val="7139"/>
                  </a:schemeClr>
                </a:solidFill>
                <a:latin typeface="PT Sans Narrow"/>
                <a:ea typeface="PT Sans Narrow"/>
                <a:cs typeface="PT Sans Narrow"/>
                <a:sym typeface="PT Sans Narrow"/>
              </a:defRPr>
            </a:lvl1pPr>
          </a:lstStyle>
          <a:p>
            <a:pPr/>
            <a:r>
              <a:t>- Coupling to nu's, leptons, many models</a:t>
            </a:r>
          </a:p>
        </p:txBody>
      </p:sp>
      <p:sp>
        <p:nvSpPr>
          <p:cNvPr id="375" name="- Mass related to SUSY breaking"/>
          <p:cNvSpPr txBox="1"/>
          <p:nvPr/>
        </p:nvSpPr>
        <p:spPr>
          <a:xfrm>
            <a:off x="5511978" y="12546789"/>
            <a:ext cx="5116526" cy="6313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solidFill>
                  <a:schemeClr val="accent4">
                    <a:hueOff val="348544"/>
                    <a:lumOff val="7139"/>
                  </a:schemeClr>
                </a:solidFill>
                <a:latin typeface="PT Sans Narrow"/>
                <a:ea typeface="PT Sans Narrow"/>
                <a:cs typeface="PT Sans Narrow"/>
                <a:sym typeface="PT Sans Narrow"/>
              </a:defRPr>
            </a:lvl1pPr>
          </a:lstStyle>
          <a:p>
            <a:pPr/>
            <a:r>
              <a:t>- Mass related to SUSY breaking</a:t>
            </a:r>
          </a:p>
        </p:txBody>
      </p:sp>
      <p:pic>
        <p:nvPicPr>
          <p:cNvPr id="376" name="deSitter.png" descr="deSitter.png"/>
          <p:cNvPicPr>
            <a:picLocks noChangeAspect="1"/>
          </p:cNvPicPr>
          <p:nvPr/>
        </p:nvPicPr>
        <p:blipFill>
          <a:blip r:embed="rId6">
            <a:extLst/>
          </a:blip>
          <a:stretch>
            <a:fillRect/>
          </a:stretch>
        </p:blipFill>
        <p:spPr>
          <a:xfrm>
            <a:off x="6294674" y="118845"/>
            <a:ext cx="7309140" cy="1096371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80" name="Text"/>
          <p:cNvSpPr txBox="1"/>
          <p:nvPr/>
        </p:nvSpPr>
        <p:spPr>
          <a:xfrm>
            <a:off x="1700097" y="590832"/>
            <a:ext cx="127001" cy="953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p:txBody>
      </p:sp>
      <p:sp>
        <p:nvSpPr>
          <p:cNvPr id="381" name="predict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predictions</a:t>
            </a:r>
          </a:p>
        </p:txBody>
      </p:sp>
      <p:sp>
        <p:nvSpPr>
          <p:cNvPr id="382" name="- de Sitter vacua are consistent with QG, θ-vacua must be eliminated by axion Dvali18"/>
          <p:cNvSpPr txBox="1"/>
          <p:nvPr/>
        </p:nvSpPr>
        <p:spPr>
          <a:xfrm>
            <a:off x="6867510" y="732487"/>
            <a:ext cx="13629963" cy="6687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600">
                <a:latin typeface="PT Sans Narrow"/>
                <a:ea typeface="PT Sans Narrow"/>
                <a:cs typeface="PT Sans Narrow"/>
                <a:sym typeface="PT Sans Narrow"/>
              </a:defRPr>
            </a:lvl1pPr>
          </a:lstStyle>
          <a:p>
            <a:pPr/>
            <a:r>
              <a:t>- de Sitter vacua are consistent with QG, θ-vacua must be eliminated by axion Dvali18</a:t>
            </a:r>
          </a:p>
        </p:txBody>
      </p:sp>
      <p:sp>
        <p:nvSpPr>
          <p:cNvPr id="383" name="- Axial, Color-Anomalous SSB, explains smallness of Strong CP violations (strong CP problem)…"/>
          <p:cNvSpPr txBox="1"/>
          <p:nvPr/>
        </p:nvSpPr>
        <p:spPr>
          <a:xfrm>
            <a:off x="5832565" y="2319753"/>
            <a:ext cx="14629944" cy="17997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600">
                <a:latin typeface="PT Sans Narrow"/>
                <a:ea typeface="PT Sans Narrow"/>
                <a:cs typeface="PT Sans Narrow"/>
                <a:sym typeface="PT Sans Narrow"/>
              </a:defRPr>
            </a:pPr>
            <a:r>
              <a:t>- Axial, Color-Anomalous SSB, explains smallness of Strong CP violations (strong CP problem)</a:t>
            </a:r>
          </a:p>
          <a:p>
            <a:pPr algn="l">
              <a:defRPr sz="3600">
                <a:latin typeface="PT Sans Narrow"/>
                <a:ea typeface="PT Sans Narrow"/>
                <a:cs typeface="PT Sans Narrow"/>
                <a:sym typeface="PT Sans Narrow"/>
              </a:defRPr>
            </a:pPr>
            <a:r>
              <a:t>- Color-Anomaly breaks Sym -&gt; mass term!</a:t>
            </a:r>
          </a:p>
          <a:p>
            <a:pPr algn="l">
              <a:defRPr sz="3600">
                <a:latin typeface="PT Sans Narrow"/>
                <a:ea typeface="PT Sans Narrow"/>
                <a:cs typeface="PT Sans Narrow"/>
                <a:sym typeface="PT Sans Narrow"/>
              </a:defRPr>
            </a:pPr>
            <a:r>
              <a:t>- Couplings and mass related by QCD</a:t>
            </a:r>
          </a:p>
        </p:txBody>
      </p:sp>
      <p:sp>
        <p:nvSpPr>
          <p:cNvPr id="384" name="- O(100) Axions from TIIB 10D p-Form gauge fields…"/>
          <p:cNvSpPr txBox="1"/>
          <p:nvPr/>
        </p:nvSpPr>
        <p:spPr>
          <a:xfrm>
            <a:off x="5952503" y="4706758"/>
            <a:ext cx="8071410" cy="23839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600">
                <a:latin typeface="PT Sans Narrow"/>
                <a:ea typeface="PT Sans Narrow"/>
                <a:cs typeface="PT Sans Narrow"/>
                <a:sym typeface="PT Sans Narrow"/>
              </a:defRPr>
            </a:pPr>
            <a:r>
              <a:t>- O(100) Axions from TIIB 10D p-Form gauge fields</a:t>
            </a:r>
          </a:p>
          <a:p>
            <a:pPr algn="l">
              <a:defRPr sz="3600">
                <a:latin typeface="PT Sans Narrow"/>
                <a:ea typeface="PT Sans Narrow"/>
                <a:cs typeface="PT Sans Narrow"/>
                <a:sym typeface="PT Sans Narrow"/>
              </a:defRPr>
            </a:pPr>
            <a:r>
              <a:t>- Hodge number h11 = number of axions, </a:t>
            </a:r>
          </a:p>
          <a:p>
            <a:pPr algn="l">
              <a:defRPr sz="3600">
                <a:latin typeface="PT Sans Narrow"/>
                <a:ea typeface="PT Sans Narrow"/>
                <a:cs typeface="PT Sans Narrow"/>
                <a:sym typeface="PT Sans Narrow"/>
              </a:defRPr>
            </a:pPr>
            <a:r>
              <a:t>- All 4x10</a:t>
            </a:r>
            <a:r>
              <a:rPr baseline="31999"/>
              <a:t>8</a:t>
            </a:r>
            <a:r>
              <a:t> CYs known, LE EFT calculable*</a:t>
            </a:r>
          </a:p>
          <a:p>
            <a:pPr algn="l">
              <a:defRPr sz="3600">
                <a:latin typeface="PT Sans Narrow"/>
                <a:ea typeface="PT Sans Narrow"/>
                <a:cs typeface="PT Sans Narrow"/>
                <a:sym typeface="PT Sans Narrow"/>
              </a:defRPr>
            </a:pPr>
            <a:r>
              <a:t>- Recent predictions: Marsh 21-25</a:t>
            </a:r>
          </a:p>
        </p:txBody>
      </p:sp>
      <p:pic>
        <p:nvPicPr>
          <p:cNvPr id="385" name="Picture 6" descr="Picture 6"/>
          <p:cNvPicPr>
            <a:picLocks noChangeAspect="1"/>
          </p:cNvPicPr>
          <p:nvPr/>
        </p:nvPicPr>
        <p:blipFill>
          <a:blip r:embed="rId3">
            <a:extLst/>
          </a:blip>
          <a:srcRect l="0" t="25558" r="0" b="0"/>
          <a:stretch>
            <a:fillRect/>
          </a:stretch>
        </p:blipFill>
        <p:spPr>
          <a:xfrm>
            <a:off x="17671225" y="4618924"/>
            <a:ext cx="5959760" cy="3327416"/>
          </a:xfrm>
          <a:prstGeom prst="rect">
            <a:avLst/>
          </a:prstGeom>
          <a:ln w="12700">
            <a:miter lim="400000"/>
          </a:ln>
        </p:spPr>
      </p:pic>
      <p:sp>
        <p:nvSpPr>
          <p:cNvPr id="386" name="- fA ~ MGUT,…"/>
          <p:cNvSpPr txBox="1"/>
          <p:nvPr/>
        </p:nvSpPr>
        <p:spPr>
          <a:xfrm>
            <a:off x="5445476" y="7802114"/>
            <a:ext cx="2863901" cy="12155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600">
                <a:latin typeface="PT Sans Narrow"/>
                <a:ea typeface="PT Sans Narrow"/>
                <a:cs typeface="PT Sans Narrow"/>
                <a:sym typeface="PT Sans Narrow"/>
              </a:defRPr>
            </a:pPr>
            <a:r>
              <a:t>- f</a:t>
            </a:r>
            <a:r>
              <a:rPr baseline="-5999"/>
              <a:t>A</a:t>
            </a:r>
            <a:r>
              <a:t> ~ M</a:t>
            </a:r>
            <a:r>
              <a:rPr baseline="-5999"/>
              <a:t>GUT</a:t>
            </a:r>
            <a:r>
              <a:t>, </a:t>
            </a:r>
          </a:p>
          <a:p>
            <a:pPr algn="l">
              <a:defRPr sz="3600">
                <a:latin typeface="PT Sans Narrow"/>
                <a:ea typeface="PT Sans Narrow"/>
                <a:cs typeface="PT Sans Narrow"/>
                <a:sym typeface="PT Sans Narrow"/>
              </a:defRPr>
            </a:pPr>
            <a:r>
              <a:t>- KS GUTaxiverse </a:t>
            </a:r>
          </a:p>
        </p:txBody>
      </p:sp>
      <p:pic>
        <p:nvPicPr>
          <p:cNvPr id="387" name="Image" descr="Image"/>
          <p:cNvPicPr>
            <a:picLocks noChangeAspect="1"/>
          </p:cNvPicPr>
          <p:nvPr/>
        </p:nvPicPr>
        <p:blipFill>
          <a:blip r:embed="rId4">
            <a:extLst/>
          </a:blip>
          <a:stretch>
            <a:fillRect/>
          </a:stretch>
        </p:blipFill>
        <p:spPr>
          <a:xfrm>
            <a:off x="13085796" y="2983684"/>
            <a:ext cx="2514601" cy="1168401"/>
          </a:xfrm>
          <a:prstGeom prst="rect">
            <a:avLst/>
          </a:prstGeom>
          <a:ln w="12700">
            <a:miter lim="400000"/>
          </a:ln>
        </p:spPr>
      </p:pic>
      <p:pic>
        <p:nvPicPr>
          <p:cNvPr id="388" name="Image" descr="Image"/>
          <p:cNvPicPr>
            <a:picLocks noChangeAspect="1"/>
          </p:cNvPicPr>
          <p:nvPr/>
        </p:nvPicPr>
        <p:blipFill>
          <a:blip r:embed="rId5">
            <a:extLst/>
          </a:blip>
          <a:stretch>
            <a:fillRect/>
          </a:stretch>
        </p:blipFill>
        <p:spPr>
          <a:xfrm>
            <a:off x="16265514" y="3116334"/>
            <a:ext cx="1701801" cy="1028701"/>
          </a:xfrm>
          <a:prstGeom prst="rect">
            <a:avLst/>
          </a:prstGeom>
          <a:ln w="12700">
            <a:miter lim="400000"/>
          </a:ln>
        </p:spPr>
      </p:pic>
      <p:sp>
        <p:nvSpPr>
          <p:cNvPr id="389" name="- QCD axion,"/>
          <p:cNvSpPr txBox="1"/>
          <p:nvPr/>
        </p:nvSpPr>
        <p:spPr>
          <a:xfrm>
            <a:off x="1646366" y="2139328"/>
            <a:ext cx="3409849"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QCD axion, </a:t>
            </a:r>
          </a:p>
        </p:txBody>
      </p:sp>
      <p:sp>
        <p:nvSpPr>
          <p:cNvPr id="390" name="- Quantum gravity"/>
          <p:cNvSpPr txBox="1"/>
          <p:nvPr/>
        </p:nvSpPr>
        <p:spPr>
          <a:xfrm>
            <a:off x="1630247" y="613630"/>
            <a:ext cx="4908831"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Quantum gravity </a:t>
            </a:r>
          </a:p>
        </p:txBody>
      </p:sp>
      <p:pic>
        <p:nvPicPr>
          <p:cNvPr id="391" name="Picture 14" descr="Picture 14"/>
          <p:cNvPicPr>
            <a:picLocks noChangeAspect="1"/>
          </p:cNvPicPr>
          <p:nvPr/>
        </p:nvPicPr>
        <p:blipFill>
          <a:blip r:embed="rId6">
            <a:alphaModFix amt="71625"/>
            <a:extLst/>
          </a:blip>
          <a:srcRect l="5456" t="8374" r="4851" b="10186"/>
          <a:stretch>
            <a:fillRect/>
          </a:stretch>
        </p:blipFill>
        <p:spPr>
          <a:xfrm>
            <a:off x="14135311" y="4642450"/>
            <a:ext cx="2949955" cy="2678500"/>
          </a:xfrm>
          <a:custGeom>
            <a:avLst/>
            <a:gdLst/>
            <a:ahLst/>
            <a:cxnLst>
              <a:cxn ang="0">
                <a:pos x="wd2" y="hd2"/>
              </a:cxn>
              <a:cxn ang="5400000">
                <a:pos x="wd2" y="hd2"/>
              </a:cxn>
              <a:cxn ang="10800000">
                <a:pos x="wd2" y="hd2"/>
              </a:cxn>
              <a:cxn ang="16200000">
                <a:pos x="wd2" y="hd2"/>
              </a:cxn>
            </a:cxnLst>
            <a:rect l="0" t="0" r="r" b="b"/>
            <a:pathLst>
              <a:path w="21262" h="21302" fill="norm" stroke="1" extrusionOk="0">
                <a:moveTo>
                  <a:pt x="11468" y="1"/>
                </a:moveTo>
                <a:cubicBezTo>
                  <a:pt x="11159" y="-4"/>
                  <a:pt x="10855" y="9"/>
                  <a:pt x="10558" y="39"/>
                </a:cubicBezTo>
                <a:cubicBezTo>
                  <a:pt x="5501" y="552"/>
                  <a:pt x="2050" y="3035"/>
                  <a:pt x="669" y="7151"/>
                </a:cubicBezTo>
                <a:cubicBezTo>
                  <a:pt x="254" y="8388"/>
                  <a:pt x="0" y="10191"/>
                  <a:pt x="0" y="11648"/>
                </a:cubicBezTo>
                <a:cubicBezTo>
                  <a:pt x="0" y="12134"/>
                  <a:pt x="29" y="12579"/>
                  <a:pt x="89" y="12955"/>
                </a:cubicBezTo>
                <a:cubicBezTo>
                  <a:pt x="828" y="17616"/>
                  <a:pt x="4691" y="20684"/>
                  <a:pt x="9505" y="20429"/>
                </a:cubicBezTo>
                <a:cubicBezTo>
                  <a:pt x="11074" y="20347"/>
                  <a:pt x="11317" y="20377"/>
                  <a:pt x="11774" y="20732"/>
                </a:cubicBezTo>
                <a:cubicBezTo>
                  <a:pt x="12055" y="20952"/>
                  <a:pt x="12569" y="21185"/>
                  <a:pt x="12915" y="21250"/>
                </a:cubicBezTo>
                <a:cubicBezTo>
                  <a:pt x="14753" y="21596"/>
                  <a:pt x="17267" y="20188"/>
                  <a:pt x="18307" y="18229"/>
                </a:cubicBezTo>
                <a:cubicBezTo>
                  <a:pt x="18632" y="17617"/>
                  <a:pt x="18792" y="16985"/>
                  <a:pt x="18856" y="16064"/>
                </a:cubicBezTo>
                <a:cubicBezTo>
                  <a:pt x="18932" y="14974"/>
                  <a:pt x="19046" y="14612"/>
                  <a:pt x="19557" y="13836"/>
                </a:cubicBezTo>
                <a:cubicBezTo>
                  <a:pt x="20506" y="12394"/>
                  <a:pt x="20872" y="11136"/>
                  <a:pt x="20864" y="9338"/>
                </a:cubicBezTo>
                <a:cubicBezTo>
                  <a:pt x="20860" y="8364"/>
                  <a:pt x="20954" y="7551"/>
                  <a:pt x="21119" y="7151"/>
                </a:cubicBezTo>
                <a:cubicBezTo>
                  <a:pt x="21600" y="5979"/>
                  <a:pt x="20860" y="4688"/>
                  <a:pt x="18988" y="3436"/>
                </a:cubicBezTo>
                <a:cubicBezTo>
                  <a:pt x="18601" y="3177"/>
                  <a:pt x="17965" y="2681"/>
                  <a:pt x="17575" y="2334"/>
                </a:cubicBezTo>
                <a:cubicBezTo>
                  <a:pt x="15990" y="924"/>
                  <a:pt x="13626" y="39"/>
                  <a:pt x="11468" y="1"/>
                </a:cubicBezTo>
                <a:close/>
              </a:path>
            </a:pathLst>
          </a:custGeom>
          <a:ln w="12700">
            <a:miter lim="400000"/>
          </a:ln>
        </p:spPr>
      </p:pic>
      <p:sp>
        <p:nvSpPr>
          <p:cNvPr id="392" name="- String Theory…"/>
          <p:cNvSpPr txBox="1"/>
          <p:nvPr/>
        </p:nvSpPr>
        <p:spPr>
          <a:xfrm>
            <a:off x="1679841" y="4545978"/>
            <a:ext cx="3951987" cy="2871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1531">
              <a:defRPr b="1" sz="5800">
                <a:solidFill>
                  <a:srgbClr val="000000"/>
                </a:solidFill>
                <a:latin typeface="PT Sans Narrow"/>
                <a:ea typeface="PT Sans Narrow"/>
                <a:cs typeface="PT Sans Narrow"/>
                <a:sym typeface="PT Sans Narrow"/>
              </a:defRPr>
            </a:pPr>
            <a:r>
              <a:t>- String Theory</a:t>
            </a:r>
          </a:p>
          <a:p>
            <a:pPr algn="l" defTabSz="821531">
              <a:defRPr b="1" sz="5800">
                <a:solidFill>
                  <a:srgbClr val="000000"/>
                </a:solidFill>
                <a:latin typeface="PT Sans Narrow"/>
                <a:ea typeface="PT Sans Narrow"/>
                <a:cs typeface="PT Sans Narrow"/>
                <a:sym typeface="PT Sans Narrow"/>
              </a:defRPr>
            </a:pPr>
            <a:r>
              <a:t>   Axiverse ...</a:t>
            </a:r>
          </a:p>
        </p:txBody>
      </p:sp>
      <p:sp>
        <p:nvSpPr>
          <p:cNvPr id="393" name="- GUT"/>
          <p:cNvSpPr txBox="1"/>
          <p:nvPr/>
        </p:nvSpPr>
        <p:spPr>
          <a:xfrm>
            <a:off x="1681047" y="7622878"/>
            <a:ext cx="1500583" cy="191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GUT</a:t>
            </a:r>
          </a:p>
        </p:txBody>
      </p:sp>
      <p:grpSp>
        <p:nvGrpSpPr>
          <p:cNvPr id="396" name="Group"/>
          <p:cNvGrpSpPr/>
          <p:nvPr/>
        </p:nvGrpSpPr>
        <p:grpSpPr>
          <a:xfrm>
            <a:off x="17671281" y="7398054"/>
            <a:ext cx="5959760" cy="3838928"/>
            <a:chOff x="0" y="0"/>
            <a:chExt cx="5959759" cy="3838927"/>
          </a:xfrm>
        </p:grpSpPr>
        <p:pic>
          <p:nvPicPr>
            <p:cNvPr id="394" name="Screenshot 2025-11-05 at 06.25.31.png" descr="Screenshot 2025-11-05 at 06.25.31.png"/>
            <p:cNvPicPr>
              <a:picLocks noChangeAspect="1"/>
            </p:cNvPicPr>
            <p:nvPr/>
          </p:nvPicPr>
          <p:blipFill>
            <a:blip r:embed="rId7">
              <a:extLst/>
            </a:blip>
            <a:srcRect l="0" t="86848" r="0" b="0"/>
            <a:stretch>
              <a:fillRect/>
            </a:stretch>
          </p:blipFill>
          <p:spPr>
            <a:xfrm>
              <a:off x="0" y="3120322"/>
              <a:ext cx="5959760" cy="718606"/>
            </a:xfrm>
            <a:prstGeom prst="rect">
              <a:avLst/>
            </a:prstGeom>
            <a:ln w="12700" cap="flat">
              <a:noFill/>
              <a:miter lim="400000"/>
            </a:ln>
            <a:effectLst/>
          </p:spPr>
        </p:pic>
        <p:pic>
          <p:nvPicPr>
            <p:cNvPr id="395" name="Screenshot 2025-11-05 at 06.25.31.png" descr="Screenshot 2025-11-05 at 06.25.31.png"/>
            <p:cNvPicPr>
              <a:picLocks noChangeAspect="1"/>
            </p:cNvPicPr>
            <p:nvPr/>
          </p:nvPicPr>
          <p:blipFill>
            <a:blip r:embed="rId7">
              <a:extLst/>
            </a:blip>
            <a:srcRect l="0" t="0" r="0" b="42029"/>
            <a:stretch>
              <a:fillRect/>
            </a:stretch>
          </p:blipFill>
          <p:spPr>
            <a:xfrm>
              <a:off x="0" y="0"/>
              <a:ext cx="5959760" cy="3167412"/>
            </a:xfrm>
            <a:prstGeom prst="rect">
              <a:avLst/>
            </a:prstGeom>
            <a:ln w="12700" cap="flat">
              <a:noFill/>
              <a:miter lim="400000"/>
            </a:ln>
            <a:effectLst/>
          </p:spPr>
        </p:pic>
      </p:grpSp>
      <p:pic>
        <p:nvPicPr>
          <p:cNvPr id="397" name="Screenshot 2025-11-05 at 06.36.04.png" descr="Screenshot 2025-11-05 at 06.36.04.png"/>
          <p:cNvPicPr>
            <a:picLocks noChangeAspect="1"/>
          </p:cNvPicPr>
          <p:nvPr/>
        </p:nvPicPr>
        <p:blipFill>
          <a:blip r:embed="rId8">
            <a:extLst/>
          </a:blip>
          <a:stretch>
            <a:fillRect/>
          </a:stretch>
        </p:blipFill>
        <p:spPr>
          <a:xfrm>
            <a:off x="8472288" y="7730504"/>
            <a:ext cx="9212104" cy="2383993"/>
          </a:xfrm>
          <a:prstGeom prst="rect">
            <a:avLst/>
          </a:prstGeom>
          <a:ln w="12700">
            <a:miter lim="400000"/>
          </a:ln>
        </p:spPr>
      </p:pic>
      <p:sp>
        <p:nvSpPr>
          <p:cNvPr id="398" name="Benabou25"/>
          <p:cNvSpPr txBox="1"/>
          <p:nvPr/>
        </p:nvSpPr>
        <p:spPr>
          <a:xfrm>
            <a:off x="20902725" y="9986710"/>
            <a:ext cx="1907897" cy="631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PT Sans Narrow"/>
                <a:ea typeface="PT Sans Narrow"/>
                <a:cs typeface="PT Sans Narrow"/>
                <a:sym typeface="PT Sans Narrow"/>
              </a:defRPr>
            </a:lvl1pPr>
          </a:lstStyle>
          <a:p>
            <a:pPr/>
            <a:r>
              <a:t>Benabou25</a:t>
            </a:r>
          </a:p>
        </p:txBody>
      </p:sp>
      <p:sp>
        <p:nvSpPr>
          <p:cNvPr id="399" name="Ernst18"/>
          <p:cNvSpPr txBox="1"/>
          <p:nvPr/>
        </p:nvSpPr>
        <p:spPr>
          <a:xfrm>
            <a:off x="14529288" y="8391301"/>
            <a:ext cx="1328167" cy="6313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PT Sans Narrow"/>
                <a:ea typeface="PT Sans Narrow"/>
                <a:cs typeface="PT Sans Narrow"/>
                <a:sym typeface="PT Sans Narrow"/>
              </a:defRPr>
            </a:lvl1pPr>
          </a:lstStyle>
          <a:p>
            <a:pPr/>
            <a:r>
              <a:t>Ernst18</a:t>
            </a:r>
          </a:p>
        </p:txBody>
      </p:sp>
      <p:sp>
        <p:nvSpPr>
          <p:cNvPr id="400" name="- Flavour…"/>
          <p:cNvSpPr txBox="1"/>
          <p:nvPr/>
        </p:nvSpPr>
        <p:spPr>
          <a:xfrm>
            <a:off x="1777544" y="10554346"/>
            <a:ext cx="2855190" cy="3823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 Flavour</a:t>
            </a:r>
          </a:p>
          <a:p>
            <a:pPr algn="l" defTabSz="821531">
              <a:defRPr b="1" sz="5800">
                <a:solidFill>
                  <a:srgbClr val="000000"/>
                </a:solidFill>
                <a:latin typeface="PT Sans Narrow"/>
                <a:ea typeface="PT Sans Narrow"/>
                <a:cs typeface="PT Sans Narrow"/>
                <a:sym typeface="PT Sans Narrow"/>
              </a:defRPr>
            </a:pPr>
            <a:r>
              <a:t>- Majorons</a:t>
            </a:r>
          </a:p>
          <a:p>
            <a:pPr algn="l" defTabSz="821531">
              <a:defRPr b="1" sz="5800">
                <a:solidFill>
                  <a:srgbClr val="000000"/>
                </a:solidFill>
                <a:latin typeface="PT Sans Narrow"/>
                <a:ea typeface="PT Sans Narrow"/>
                <a:cs typeface="PT Sans Narrow"/>
                <a:sym typeface="PT Sans Narrow"/>
              </a:defRPr>
            </a:pPr>
            <a:r>
              <a:t>- R-axion</a:t>
            </a:r>
          </a:p>
        </p:txBody>
      </p:sp>
      <p:sp>
        <p:nvSpPr>
          <p:cNvPr id="401" name="- Flavour violating decays, K-&gt;pi a, many models"/>
          <p:cNvSpPr txBox="1"/>
          <p:nvPr/>
        </p:nvSpPr>
        <p:spPr>
          <a:xfrm>
            <a:off x="5445476" y="10756904"/>
            <a:ext cx="7583577" cy="6313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600">
                <a:latin typeface="PT Sans Narrow"/>
                <a:ea typeface="PT Sans Narrow"/>
                <a:cs typeface="PT Sans Narrow"/>
                <a:sym typeface="PT Sans Narrow"/>
              </a:defRPr>
            </a:lvl1pPr>
          </a:lstStyle>
          <a:p>
            <a:pPr/>
            <a:r>
              <a:t>- Flavour violating decays, K-&gt;pi a, many models</a:t>
            </a:r>
          </a:p>
        </p:txBody>
      </p:sp>
      <p:pic>
        <p:nvPicPr>
          <p:cNvPr id="402" name="Image" descr="Image"/>
          <p:cNvPicPr>
            <a:picLocks noChangeAspect="1"/>
          </p:cNvPicPr>
          <p:nvPr/>
        </p:nvPicPr>
        <p:blipFill>
          <a:blip r:embed="rId9">
            <a:extLst/>
          </a:blip>
          <a:stretch>
            <a:fillRect/>
          </a:stretch>
        </p:blipFill>
        <p:spPr>
          <a:xfrm>
            <a:off x="12069841" y="11651847"/>
            <a:ext cx="4178301" cy="508001"/>
          </a:xfrm>
          <a:prstGeom prst="rect">
            <a:avLst/>
          </a:prstGeom>
          <a:ln w="12700">
            <a:miter lim="400000"/>
          </a:ln>
        </p:spPr>
      </p:pic>
      <p:sp>
        <p:nvSpPr>
          <p:cNvPr id="403" name="- Coupling to nu's, leptons, many models"/>
          <p:cNvSpPr txBox="1"/>
          <p:nvPr/>
        </p:nvSpPr>
        <p:spPr>
          <a:xfrm>
            <a:off x="5511978" y="11651847"/>
            <a:ext cx="6366968" cy="631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PT Sans Narrow"/>
                <a:ea typeface="PT Sans Narrow"/>
                <a:cs typeface="PT Sans Narrow"/>
                <a:sym typeface="PT Sans Narrow"/>
              </a:defRPr>
            </a:lvl1pPr>
          </a:lstStyle>
          <a:p>
            <a:pPr/>
            <a:r>
              <a:t>- Coupling to nu's, leptons, many models</a:t>
            </a:r>
          </a:p>
        </p:txBody>
      </p:sp>
      <p:sp>
        <p:nvSpPr>
          <p:cNvPr id="404" name="- Mass related to SUSY breaking"/>
          <p:cNvSpPr txBox="1"/>
          <p:nvPr/>
        </p:nvSpPr>
        <p:spPr>
          <a:xfrm>
            <a:off x="5511978" y="12546789"/>
            <a:ext cx="5116526" cy="6313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a:latin typeface="PT Sans Narrow"/>
                <a:ea typeface="PT Sans Narrow"/>
                <a:cs typeface="PT Sans Narrow"/>
                <a:sym typeface="PT Sans Narrow"/>
              </a:defRPr>
            </a:lvl1pPr>
          </a:lstStyle>
          <a:p>
            <a:pPr/>
            <a:r>
              <a:t>- Mass related to SUSY breaking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1" name="Group"/>
          <p:cNvGrpSpPr/>
          <p:nvPr/>
        </p:nvGrpSpPr>
        <p:grpSpPr>
          <a:xfrm>
            <a:off x="4032214" y="1342179"/>
            <a:ext cx="12253223" cy="5900548"/>
            <a:chOff x="0" y="0"/>
            <a:chExt cx="12253222" cy="5900547"/>
          </a:xfrm>
        </p:grpSpPr>
        <p:sp>
          <p:nvSpPr>
            <p:cNvPr id="408" name="Stars"/>
            <p:cNvSpPr/>
            <p:nvPr/>
          </p:nvSpPr>
          <p:spPr>
            <a:xfrm>
              <a:off x="0" y="0"/>
              <a:ext cx="12253223" cy="5900548"/>
            </a:xfrm>
            <a:prstGeom prst="rect">
              <a:avLst/>
            </a:prstGeom>
            <a:gradFill flip="none" rotWithShape="1">
              <a:gsLst>
                <a:gs pos="0">
                  <a:schemeClr val="accent3">
                    <a:hueOff val="914338"/>
                    <a:satOff val="31515"/>
                    <a:lumOff val="-30790"/>
                  </a:schemeClr>
                </a:gs>
                <a:gs pos="100000">
                  <a:srgbClr val="FFFFFF"/>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10000">
                  <a:solidFill>
                    <a:srgbClr val="FFFFFF"/>
                  </a:solidFill>
                  <a:latin typeface="PT Sans Narrow"/>
                  <a:ea typeface="PT Sans Narrow"/>
                  <a:cs typeface="PT Sans Narrow"/>
                  <a:sym typeface="PT Sans Narrow"/>
                </a:defRPr>
              </a:lvl1pPr>
            </a:lstStyle>
            <a:p>
              <a:pPr/>
              <a:r>
                <a:t>Stars</a:t>
              </a:r>
            </a:p>
          </p:txBody>
        </p:sp>
        <p:pic>
          <p:nvPicPr>
            <p:cNvPr id="409" name="Image" descr="Image"/>
            <p:cNvPicPr>
              <a:picLocks noChangeAspect="1"/>
            </p:cNvPicPr>
            <p:nvPr/>
          </p:nvPicPr>
          <p:blipFill>
            <a:blip r:embed="rId3">
              <a:extLst/>
            </a:blip>
            <a:stretch>
              <a:fillRect/>
            </a:stretch>
          </p:blipFill>
          <p:spPr>
            <a:xfrm rot="16200000">
              <a:off x="9948104" y="3435085"/>
              <a:ext cx="3962401" cy="406401"/>
            </a:xfrm>
            <a:prstGeom prst="rect">
              <a:avLst/>
            </a:prstGeom>
            <a:ln w="12700" cap="flat">
              <a:noFill/>
              <a:miter lim="400000"/>
            </a:ln>
            <a:effectLst/>
          </p:spPr>
        </p:pic>
        <p:pic>
          <p:nvPicPr>
            <p:cNvPr id="410" name="Image" descr="Image"/>
            <p:cNvPicPr>
              <a:picLocks noChangeAspect="1"/>
            </p:cNvPicPr>
            <p:nvPr/>
          </p:nvPicPr>
          <p:blipFill>
            <a:blip r:embed="rId4">
              <a:extLst/>
            </a:blip>
            <a:stretch>
              <a:fillRect/>
            </a:stretch>
          </p:blipFill>
          <p:spPr>
            <a:xfrm>
              <a:off x="3237551" y="5070650"/>
              <a:ext cx="2590801" cy="508001"/>
            </a:xfrm>
            <a:prstGeom prst="rect">
              <a:avLst/>
            </a:prstGeom>
            <a:ln w="12700" cap="flat">
              <a:noFill/>
              <a:miter lim="400000"/>
            </a:ln>
            <a:effectLst/>
          </p:spPr>
        </p:pic>
      </p:grpSp>
      <p:grpSp>
        <p:nvGrpSpPr>
          <p:cNvPr id="418" name="Group"/>
          <p:cNvGrpSpPr/>
          <p:nvPr/>
        </p:nvGrpSpPr>
        <p:grpSpPr>
          <a:xfrm>
            <a:off x="12226508" y="83163"/>
            <a:ext cx="10851746" cy="10419673"/>
            <a:chOff x="-550379" y="-321234"/>
            <a:chExt cx="10851745" cy="10419672"/>
          </a:xfrm>
        </p:grpSpPr>
        <p:grpSp>
          <p:nvGrpSpPr>
            <p:cNvPr id="416" name="Group"/>
            <p:cNvGrpSpPr/>
            <p:nvPr/>
          </p:nvGrpSpPr>
          <p:grpSpPr>
            <a:xfrm>
              <a:off x="-550380" y="-321235"/>
              <a:ext cx="10851747" cy="10419674"/>
              <a:chOff x="-550379" y="-321234"/>
              <a:chExt cx="10851745" cy="10419672"/>
            </a:xfrm>
          </p:grpSpPr>
          <p:grpSp>
            <p:nvGrpSpPr>
              <p:cNvPr id="414" name="Shape"/>
              <p:cNvGrpSpPr/>
              <p:nvPr/>
            </p:nvGrpSpPr>
            <p:grpSpPr>
              <a:xfrm>
                <a:off x="-550380" y="-321235"/>
                <a:ext cx="10851747" cy="10216562"/>
                <a:chOff x="0" y="0"/>
                <a:chExt cx="10851745" cy="10216560"/>
              </a:xfrm>
            </p:grpSpPr>
            <p:sp>
              <p:nvSpPr>
                <p:cNvPr id="413" name="Shape"/>
                <p:cNvSpPr/>
                <p:nvPr/>
              </p:nvSpPr>
              <p:spPr>
                <a:xfrm>
                  <a:off x="550379" y="321234"/>
                  <a:ext cx="9679163" cy="9564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41" y="6356"/>
                      </a:moveTo>
                      <a:lnTo>
                        <a:pt x="14268" y="21445"/>
                      </a:lnTo>
                      <a:lnTo>
                        <a:pt x="21600" y="21600"/>
                      </a:lnTo>
                      <a:lnTo>
                        <a:pt x="8928" y="3445"/>
                      </a:lnTo>
                      <a:lnTo>
                        <a:pt x="6532" y="0"/>
                      </a:lnTo>
                      <a:lnTo>
                        <a:pt x="0" y="149"/>
                      </a:lnTo>
                      <a:lnTo>
                        <a:pt x="3641" y="6356"/>
                      </a:lnTo>
                      <a:close/>
                    </a:path>
                  </a:pathLst>
                </a:custGeom>
                <a:solidFill>
                  <a:schemeClr val="accent1">
                    <a:hueOff val="114395"/>
                    <a:lumOff val="-24975"/>
                    <a:alpha val="44490"/>
                  </a:schemeClr>
                </a:solidFill>
                <a:ln>
                  <a:noFill/>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pic>
              <p:nvPicPr>
                <p:cNvPr id="412" name="Shape Shape" descr="Shape Shape"/>
                <p:cNvPicPr>
                  <a:picLocks noChangeAspect="0"/>
                </p:cNvPicPr>
                <p:nvPr/>
              </p:nvPicPr>
              <p:blipFill>
                <a:blip r:embed="rId5">
                  <a:alphaModFix amt="44490"/>
                  <a:extLst/>
                </a:blip>
                <a:stretch>
                  <a:fillRect/>
                </a:stretch>
              </p:blipFill>
              <p:spPr>
                <a:xfrm>
                  <a:off x="-1" y="0"/>
                  <a:ext cx="10851747" cy="10216562"/>
                </a:xfrm>
                <a:prstGeom prst="rect">
                  <a:avLst/>
                </a:prstGeom>
                <a:effectLst/>
              </p:spPr>
            </p:pic>
          </p:grpSp>
          <p:pic>
            <p:nvPicPr>
              <p:cNvPr id="415" name="Image" descr="Image"/>
              <p:cNvPicPr>
                <a:picLocks noChangeAspect="1"/>
              </p:cNvPicPr>
              <p:nvPr/>
            </p:nvPicPr>
            <p:blipFill>
              <a:blip r:embed="rId6">
                <a:extLst/>
              </a:blip>
              <a:stretch>
                <a:fillRect/>
              </a:stretch>
            </p:blipFill>
            <p:spPr>
              <a:xfrm>
                <a:off x="7570934" y="9790977"/>
                <a:ext cx="535211" cy="307461"/>
              </a:xfrm>
              <a:prstGeom prst="rect">
                <a:avLst/>
              </a:prstGeom>
              <a:ln w="12700" cap="flat">
                <a:noFill/>
                <a:miter lim="400000"/>
              </a:ln>
              <a:effectLst/>
            </p:spPr>
          </p:pic>
        </p:grpSp>
        <p:sp>
          <p:nvSpPr>
            <p:cNvPr id="417" name="Late Cosmology"/>
            <p:cNvSpPr/>
            <p:nvPr/>
          </p:nvSpPr>
          <p:spPr>
            <a:xfrm flipH="1">
              <a:off x="5545248" y="6198933"/>
              <a:ext cx="342704" cy="1763053"/>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b="1" sz="10000">
                  <a:solidFill>
                    <a:srgbClr val="FFFFFF"/>
                  </a:solidFill>
                  <a:latin typeface="PT Sans Narrow"/>
                  <a:ea typeface="PT Sans Narrow"/>
                  <a:cs typeface="PT Sans Narrow"/>
                  <a:sym typeface="PT Sans Narrow"/>
                </a:defRPr>
              </a:lvl1pPr>
            </a:lstStyle>
            <a:p>
              <a:pPr/>
              <a:r>
                <a:t>Late Cosmology</a:t>
              </a:r>
            </a:p>
          </p:txBody>
        </p:sp>
      </p:grpSp>
      <p:grpSp>
        <p:nvGrpSpPr>
          <p:cNvPr id="422" name="Group"/>
          <p:cNvGrpSpPr/>
          <p:nvPr/>
        </p:nvGrpSpPr>
        <p:grpSpPr>
          <a:xfrm>
            <a:off x="4032213" y="128641"/>
            <a:ext cx="14872014" cy="2364532"/>
            <a:chOff x="0" y="0"/>
            <a:chExt cx="14872013" cy="2364531"/>
          </a:xfrm>
        </p:grpSpPr>
        <p:sp>
          <p:nvSpPr>
            <p:cNvPr id="419" name="Laboratory"/>
            <p:cNvSpPr/>
            <p:nvPr/>
          </p:nvSpPr>
          <p:spPr>
            <a:xfrm>
              <a:off x="0" y="0"/>
              <a:ext cx="14872014" cy="2339243"/>
            </a:xfrm>
            <a:prstGeom prst="rect">
              <a:avLst/>
            </a:prstGeom>
            <a:gradFill flip="none" rotWithShape="1">
              <a:gsLst>
                <a:gs pos="0">
                  <a:schemeClr val="accent5">
                    <a:lumOff val="-29866"/>
                  </a:schemeClr>
                </a:gs>
                <a:gs pos="100000">
                  <a:srgbClr val="FFFFFF"/>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7500">
                  <a:solidFill>
                    <a:srgbClr val="FFFFFF"/>
                  </a:solidFill>
                  <a:latin typeface="PT Sans Narrow"/>
                  <a:ea typeface="PT Sans Narrow"/>
                  <a:cs typeface="PT Sans Narrow"/>
                  <a:sym typeface="PT Sans Narrow"/>
                </a:defRPr>
              </a:lvl1pPr>
            </a:lstStyle>
            <a:p>
              <a:pPr/>
              <a:r>
                <a:t>Laboratory</a:t>
              </a:r>
            </a:p>
          </p:txBody>
        </p:sp>
        <p:pic>
          <p:nvPicPr>
            <p:cNvPr id="420" name="Image" descr="Image"/>
            <p:cNvPicPr>
              <a:picLocks noChangeAspect="1"/>
            </p:cNvPicPr>
            <p:nvPr/>
          </p:nvPicPr>
          <p:blipFill>
            <a:blip r:embed="rId7">
              <a:extLst/>
            </a:blip>
            <a:stretch>
              <a:fillRect/>
            </a:stretch>
          </p:blipFill>
          <p:spPr>
            <a:xfrm rot="16200000">
              <a:off x="13603925" y="972771"/>
              <a:ext cx="2057401" cy="393701"/>
            </a:xfrm>
            <a:prstGeom prst="rect">
              <a:avLst/>
            </a:prstGeom>
            <a:ln w="12700" cap="flat">
              <a:noFill/>
              <a:miter lim="400000"/>
            </a:ln>
            <a:effectLst/>
          </p:spPr>
        </p:pic>
        <p:pic>
          <p:nvPicPr>
            <p:cNvPr id="421" name="Image" descr="Image"/>
            <p:cNvPicPr>
              <a:picLocks noChangeAspect="1"/>
            </p:cNvPicPr>
            <p:nvPr/>
          </p:nvPicPr>
          <p:blipFill>
            <a:blip r:embed="rId8">
              <a:extLst/>
            </a:blip>
            <a:stretch>
              <a:fillRect/>
            </a:stretch>
          </p:blipFill>
          <p:spPr>
            <a:xfrm>
              <a:off x="3085151" y="1843831"/>
              <a:ext cx="7658101" cy="520701"/>
            </a:xfrm>
            <a:prstGeom prst="rect">
              <a:avLst/>
            </a:prstGeom>
            <a:ln w="12700" cap="flat">
              <a:noFill/>
              <a:miter lim="400000"/>
            </a:ln>
            <a:effectLst/>
          </p:spPr>
        </p:pic>
      </p:grpSp>
      <p:sp>
        <p:nvSpPr>
          <p:cNvPr id="423" name="Dark ...…"/>
          <p:cNvSpPr/>
          <p:nvPr/>
        </p:nvSpPr>
        <p:spPr>
          <a:xfrm>
            <a:off x="3975060" y="6926677"/>
            <a:ext cx="16526950" cy="5051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 y="1003"/>
                </a:moveTo>
                <a:lnTo>
                  <a:pt x="16979" y="0"/>
                </a:lnTo>
                <a:lnTo>
                  <a:pt x="21600" y="21391"/>
                </a:lnTo>
                <a:lnTo>
                  <a:pt x="0" y="21600"/>
                </a:lnTo>
                <a:lnTo>
                  <a:pt x="87" y="1003"/>
                </a:lnTo>
                <a:close/>
              </a:path>
            </a:pathLst>
          </a:custGeom>
          <a:solidFill>
            <a:srgbClr val="000000">
              <a:alpha val="71860"/>
            </a:srgb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b="1" sz="9500">
                <a:solidFill>
                  <a:srgbClr val="FFFFFF"/>
                </a:solidFill>
                <a:latin typeface="PT Sans Narrow"/>
                <a:ea typeface="PT Sans Narrow"/>
                <a:cs typeface="PT Sans Narrow"/>
                <a:sym typeface="PT Sans Narrow"/>
              </a:defRPr>
            </a:pPr>
          </a:p>
          <a:p>
            <a:pPr defTabSz="825500">
              <a:defRPr b="1" sz="9500">
                <a:solidFill>
                  <a:srgbClr val="FFFFFF"/>
                </a:solidFill>
                <a:latin typeface="PT Sans Narrow"/>
                <a:ea typeface="PT Sans Narrow"/>
                <a:cs typeface="PT Sans Narrow"/>
                <a:sym typeface="PT Sans Narrow"/>
              </a:defRPr>
            </a:pPr>
            <a:r>
              <a:t>Dark ... </a:t>
            </a:r>
          </a:p>
          <a:p>
            <a:pPr defTabSz="825500">
              <a:defRPr b="1" sz="9500">
                <a:solidFill>
                  <a:srgbClr val="FFFFFF"/>
                </a:solidFill>
                <a:latin typeface="PT Sans Narrow"/>
                <a:ea typeface="PT Sans Narrow"/>
                <a:cs typeface="PT Sans Narrow"/>
                <a:sym typeface="PT Sans Narrow"/>
              </a:defRPr>
            </a:pPr>
            <a:r>
              <a:t>       Radiation, Matter, Energy</a:t>
            </a:r>
          </a:p>
        </p:txBody>
      </p:sp>
      <p:sp>
        <p:nvSpPr>
          <p:cNvPr id="424" name="Landscape"/>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Landscape</a:t>
            </a:r>
          </a:p>
        </p:txBody>
      </p:sp>
      <p:sp>
        <p:nvSpPr>
          <p:cNvPr id="425" name="Line"/>
          <p:cNvSpPr/>
          <p:nvPr/>
        </p:nvSpPr>
        <p:spPr>
          <a:xfrm>
            <a:off x="3920066" y="12098866"/>
            <a:ext cx="16636938" cy="1"/>
          </a:xfrm>
          <a:prstGeom prst="line">
            <a:avLst/>
          </a:prstGeom>
          <a:ln w="177800">
            <a:solidFill>
              <a:srgbClr val="000000"/>
            </a:solidFill>
            <a:miter lim="400000"/>
            <a:tailEnd type="triangle"/>
          </a:ln>
        </p:spPr>
        <p:txBody>
          <a:bodyPr lIns="50800" tIns="50800" rIns="50800" bIns="50800" anchor="ctr"/>
          <a:lstStyle/>
          <a:p>
            <a:pPr/>
          </a:p>
        </p:txBody>
      </p:sp>
      <p:sp>
        <p:nvSpPr>
          <p:cNvPr id="426" name="Line"/>
          <p:cNvSpPr/>
          <p:nvPr/>
        </p:nvSpPr>
        <p:spPr>
          <a:xfrm flipV="1">
            <a:off x="3996266" y="605571"/>
            <a:ext cx="1" cy="11544096"/>
          </a:xfrm>
          <a:prstGeom prst="line">
            <a:avLst/>
          </a:prstGeom>
          <a:ln w="177800">
            <a:solidFill>
              <a:srgbClr val="000000"/>
            </a:solidFill>
            <a:miter lim="400000"/>
            <a:tailEnd type="triangle"/>
          </a:ln>
        </p:spPr>
        <p:txBody>
          <a:bodyPr lIns="50800" tIns="50800" rIns="50800" bIns="50800" anchor="ctr"/>
          <a:lstStyle/>
          <a:p>
            <a:pPr/>
          </a:p>
        </p:txBody>
      </p:sp>
      <p:pic>
        <p:nvPicPr>
          <p:cNvPr id="427" name="Image" descr="Image"/>
          <p:cNvPicPr>
            <a:picLocks noChangeAspect="1"/>
          </p:cNvPicPr>
          <p:nvPr/>
        </p:nvPicPr>
        <p:blipFill>
          <a:blip r:embed="rId9">
            <a:extLst/>
          </a:blip>
          <a:stretch>
            <a:fillRect/>
          </a:stretch>
        </p:blipFill>
        <p:spPr>
          <a:xfrm rot="16200000">
            <a:off x="-1924914" y="5910358"/>
            <a:ext cx="9799843" cy="934522"/>
          </a:xfrm>
          <a:prstGeom prst="rect">
            <a:avLst/>
          </a:prstGeom>
          <a:ln w="12700">
            <a:miter lim="400000"/>
          </a:ln>
        </p:spPr>
      </p:pic>
      <p:pic>
        <p:nvPicPr>
          <p:cNvPr id="428" name="Image" descr="Image"/>
          <p:cNvPicPr>
            <a:picLocks noChangeAspect="1"/>
          </p:cNvPicPr>
          <p:nvPr/>
        </p:nvPicPr>
        <p:blipFill>
          <a:blip r:embed="rId10">
            <a:extLst/>
          </a:blip>
          <a:stretch>
            <a:fillRect/>
          </a:stretch>
        </p:blipFill>
        <p:spPr>
          <a:xfrm>
            <a:off x="8260421" y="12615783"/>
            <a:ext cx="9383508" cy="952288"/>
          </a:xfrm>
          <a:prstGeom prst="rect">
            <a:avLst/>
          </a:prstGeom>
          <a:ln w="12700">
            <a:miter lim="400000"/>
          </a:ln>
        </p:spPr>
      </p:pic>
      <p:grpSp>
        <p:nvGrpSpPr>
          <p:cNvPr id="433" name="Group"/>
          <p:cNvGrpSpPr/>
          <p:nvPr/>
        </p:nvGrpSpPr>
        <p:grpSpPr>
          <a:xfrm>
            <a:off x="13457401" y="591533"/>
            <a:ext cx="10537444" cy="10972113"/>
            <a:chOff x="0" y="0"/>
            <a:chExt cx="10537442" cy="10972112"/>
          </a:xfrm>
        </p:grpSpPr>
        <p:sp>
          <p:nvSpPr>
            <p:cNvPr id="429" name="Line"/>
            <p:cNvSpPr/>
            <p:nvPr/>
          </p:nvSpPr>
          <p:spPr>
            <a:xfrm>
              <a:off x="0" y="1460382"/>
              <a:ext cx="6710944" cy="9511731"/>
            </a:xfrm>
            <a:prstGeom prst="line">
              <a:avLst/>
            </a:prstGeom>
            <a:noFill/>
            <a:ln w="63500" cap="rnd">
              <a:solidFill>
                <a:srgbClr val="D5D5D5"/>
              </a:solidFill>
              <a:custDash>
                <a:ds d="100000" sp="200000"/>
              </a:custDash>
              <a:round/>
            </a:ln>
            <a:effectLst/>
          </p:spPr>
          <p:txBody>
            <a:bodyPr wrap="square" lIns="50800" tIns="50800" rIns="50800" bIns="50800" numCol="1" anchor="ctr">
              <a:noAutofit/>
            </a:bodyPr>
            <a:lstStyle/>
            <a:p>
              <a:pPr/>
            </a:p>
          </p:txBody>
        </p:sp>
        <p:sp>
          <p:nvSpPr>
            <p:cNvPr id="430" name="Line"/>
            <p:cNvSpPr/>
            <p:nvPr/>
          </p:nvSpPr>
          <p:spPr>
            <a:xfrm>
              <a:off x="2576105" y="0"/>
              <a:ext cx="7961338" cy="10945516"/>
            </a:xfrm>
            <a:prstGeom prst="line">
              <a:avLst/>
            </a:prstGeom>
            <a:noFill/>
            <a:ln w="63500" cap="rnd">
              <a:solidFill>
                <a:srgbClr val="D5D5D5"/>
              </a:solidFill>
              <a:custDash>
                <a:ds d="100000" sp="200000"/>
              </a:custDash>
              <a:round/>
            </a:ln>
            <a:effectLst/>
          </p:spPr>
          <p:txBody>
            <a:bodyPr wrap="square" lIns="50800" tIns="50800" rIns="50800" bIns="50800" numCol="1" anchor="ctr">
              <a:noAutofit/>
            </a:bodyPr>
            <a:lstStyle/>
            <a:p>
              <a:pPr/>
            </a:p>
          </p:txBody>
        </p:sp>
        <p:pic>
          <p:nvPicPr>
            <p:cNvPr id="431" name="Image" descr="Image"/>
            <p:cNvPicPr>
              <a:picLocks noChangeAspect="1"/>
            </p:cNvPicPr>
            <p:nvPr/>
          </p:nvPicPr>
          <p:blipFill>
            <a:blip r:embed="rId11">
              <a:extLst/>
            </a:blip>
            <a:stretch>
              <a:fillRect/>
            </a:stretch>
          </p:blipFill>
          <p:spPr>
            <a:xfrm rot="3300000">
              <a:off x="3074243" y="8105103"/>
              <a:ext cx="2133601" cy="431801"/>
            </a:xfrm>
            <a:prstGeom prst="rect">
              <a:avLst/>
            </a:prstGeom>
            <a:ln w="12700" cap="flat">
              <a:noFill/>
              <a:miter lim="400000"/>
            </a:ln>
            <a:effectLst/>
          </p:spPr>
        </p:pic>
        <p:pic>
          <p:nvPicPr>
            <p:cNvPr id="432" name="Image" descr="Image"/>
            <p:cNvPicPr>
              <a:picLocks noChangeAspect="1"/>
            </p:cNvPicPr>
            <p:nvPr/>
          </p:nvPicPr>
          <p:blipFill>
            <a:blip r:embed="rId12">
              <a:extLst/>
            </a:blip>
            <a:stretch>
              <a:fillRect/>
            </a:stretch>
          </p:blipFill>
          <p:spPr>
            <a:xfrm rot="3360000">
              <a:off x="7328078" y="7301341"/>
              <a:ext cx="2743201" cy="431801"/>
            </a:xfrm>
            <a:prstGeom prst="rect">
              <a:avLst/>
            </a:prstGeom>
            <a:ln w="12700" cap="flat">
              <a:noFill/>
              <a:miter lim="400000"/>
            </a:ln>
            <a:effectLst/>
          </p:spPr>
        </p:pic>
      </p:grpSp>
      <p:grpSp>
        <p:nvGrpSpPr>
          <p:cNvPr id="436" name="Group"/>
          <p:cNvGrpSpPr/>
          <p:nvPr/>
        </p:nvGrpSpPr>
        <p:grpSpPr>
          <a:xfrm>
            <a:off x="4354218" y="1791522"/>
            <a:ext cx="12811105" cy="10340242"/>
            <a:chOff x="0" y="0"/>
            <a:chExt cx="12811104" cy="10340241"/>
          </a:xfrm>
        </p:grpSpPr>
        <p:sp>
          <p:nvSpPr>
            <p:cNvPr id="434" name="Line"/>
            <p:cNvSpPr/>
            <p:nvPr/>
          </p:nvSpPr>
          <p:spPr>
            <a:xfrm flipV="1">
              <a:off x="-1" y="0"/>
              <a:ext cx="12811105" cy="10340243"/>
            </a:xfrm>
            <a:prstGeom prst="line">
              <a:avLst/>
            </a:prstGeom>
            <a:noFill/>
            <a:ln w="1079500" cap="flat">
              <a:solidFill>
                <a:schemeClr val="accent4">
                  <a:alpha val="81823"/>
                </a:schemeClr>
              </a:solidFill>
              <a:prstDash val="solid"/>
              <a:miter lim="400000"/>
            </a:ln>
            <a:effectLst/>
          </p:spPr>
          <p:txBody>
            <a:bodyPr wrap="square" lIns="50800" tIns="50800" rIns="50800" bIns="50800" numCol="1" anchor="ctr">
              <a:noAutofit/>
            </a:bodyPr>
            <a:lstStyle/>
            <a:p>
              <a:pPr/>
            </a:p>
          </p:txBody>
        </p:sp>
        <p:sp>
          <p:nvSpPr>
            <p:cNvPr id="435" name="QCD axion predictions"/>
            <p:cNvSpPr/>
            <p:nvPr/>
          </p:nvSpPr>
          <p:spPr>
            <a:xfrm>
              <a:off x="7186756" y="4699119"/>
              <a:ext cx="1789218" cy="156537"/>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600">
                  <a:ln w="12700" cap="flat">
                    <a:solidFill>
                      <a:srgbClr val="000000"/>
                    </a:solidFill>
                    <a:prstDash val="solid"/>
                    <a:miter lim="400000"/>
                  </a:ln>
                  <a:solidFill>
                    <a:schemeClr val="accent4"/>
                  </a:solidFill>
                  <a:latin typeface="PT Sans Narrow"/>
                  <a:ea typeface="PT Sans Narrow"/>
                  <a:cs typeface="PT Sans Narrow"/>
                  <a:sym typeface="PT Sans Narrow"/>
                </a:defRPr>
              </a:lvl1pPr>
            </a:lstStyle>
            <a:p>
              <a:pPr/>
              <a:r>
                <a:t>QCD axion predictions</a:t>
              </a:r>
            </a:p>
          </p:txBody>
        </p:sp>
      </p:grpSp>
      <p:grpSp>
        <p:nvGrpSpPr>
          <p:cNvPr id="439" name="Group"/>
          <p:cNvGrpSpPr/>
          <p:nvPr/>
        </p:nvGrpSpPr>
        <p:grpSpPr>
          <a:xfrm>
            <a:off x="4819070" y="-70699"/>
            <a:ext cx="1857290" cy="13716001"/>
            <a:chOff x="0" y="0"/>
            <a:chExt cx="1857289" cy="13716000"/>
          </a:xfrm>
        </p:grpSpPr>
        <p:sp>
          <p:nvSpPr>
            <p:cNvPr id="437" name="No Spinning BHs"/>
            <p:cNvSpPr/>
            <p:nvPr/>
          </p:nvSpPr>
          <p:spPr>
            <a:xfrm rot="16200000">
              <a:off x="-5929356" y="5929355"/>
              <a:ext cx="13716001" cy="1857290"/>
            </a:xfrm>
            <a:prstGeom prst="rect">
              <a:avLst/>
            </a:prstGeom>
            <a:solidFill>
              <a:srgbClr val="929292">
                <a:alpha val="81039"/>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b="1" sz="10000">
                  <a:solidFill>
                    <a:srgbClr val="FFFFFF"/>
                  </a:solidFill>
                  <a:latin typeface="PT Sans Narrow"/>
                  <a:ea typeface="PT Sans Narrow"/>
                  <a:cs typeface="PT Sans Narrow"/>
                  <a:sym typeface="PT Sans Narrow"/>
                </a:defRPr>
              </a:lvl1pPr>
            </a:lstStyle>
            <a:p>
              <a:pPr/>
              <a:r>
                <a:t>            No Spinning BHs</a:t>
              </a:r>
            </a:p>
          </p:txBody>
        </p:sp>
        <p:pic>
          <p:nvPicPr>
            <p:cNvPr id="438" name="Image" descr="Image"/>
            <p:cNvPicPr>
              <a:picLocks noChangeAspect="1"/>
            </p:cNvPicPr>
            <p:nvPr/>
          </p:nvPicPr>
          <p:blipFill>
            <a:blip r:embed="rId13">
              <a:extLst/>
            </a:blip>
            <a:stretch>
              <a:fillRect/>
            </a:stretch>
          </p:blipFill>
          <p:spPr>
            <a:xfrm rot="16200000">
              <a:off x="-824854" y="11028071"/>
              <a:ext cx="3506997" cy="1247258"/>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4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4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4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8" grpId="5"/>
      <p:bldP build="whole" bldLvl="1" animBg="1" rev="0" advAuto="0" spid="411" grpId="2"/>
      <p:bldP build="whole" bldLvl="1" animBg="1" rev="0" advAuto="0" spid="439" grpId="3"/>
      <p:bldP build="whole" bldLvl="1" animBg="1" rev="0" advAuto="0" spid="422" grpId="1"/>
      <p:bldP build="whole" bldLvl="1" animBg="1" rev="0" advAuto="0" spid="433" grpId="4"/>
      <p:bldP build="whole" bldLvl="1" animBg="1" rev="0" advAuto="0" spid="423" grpId="6"/>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43" name="AxionNeutron.png" descr="AxionNeutron.png"/>
          <p:cNvPicPr>
            <a:picLocks noChangeAspect="1"/>
          </p:cNvPicPr>
          <p:nvPr/>
        </p:nvPicPr>
        <p:blipFill>
          <a:blip r:embed="rId3">
            <a:extLst/>
          </a:blip>
          <a:stretch>
            <a:fillRect/>
          </a:stretch>
        </p:blipFill>
        <p:spPr>
          <a:xfrm>
            <a:off x="9630131" y="4628675"/>
            <a:ext cx="6197045" cy="4445001"/>
          </a:xfrm>
          <a:prstGeom prst="rect">
            <a:avLst/>
          </a:prstGeom>
          <a:ln w="12700">
            <a:miter lim="400000"/>
          </a:ln>
        </p:spPr>
      </p:pic>
      <p:sp>
        <p:nvSpPr>
          <p:cNvPr id="444" name="bound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bounds</a:t>
            </a:r>
          </a:p>
        </p:txBody>
      </p:sp>
      <p:pic>
        <p:nvPicPr>
          <p:cNvPr id="445" name="AxionPhoton.png" descr="AxionPhoton.png"/>
          <p:cNvPicPr>
            <a:picLocks noChangeAspect="1"/>
          </p:cNvPicPr>
          <p:nvPr/>
        </p:nvPicPr>
        <p:blipFill>
          <a:blip r:embed="rId4">
            <a:extLst/>
          </a:blip>
          <a:stretch>
            <a:fillRect/>
          </a:stretch>
        </p:blipFill>
        <p:spPr>
          <a:xfrm>
            <a:off x="1245558" y="403323"/>
            <a:ext cx="6495231" cy="4445001"/>
          </a:xfrm>
          <a:prstGeom prst="rect">
            <a:avLst/>
          </a:prstGeom>
          <a:ln w="12700">
            <a:miter lim="400000"/>
          </a:ln>
        </p:spPr>
      </p:pic>
      <p:pic>
        <p:nvPicPr>
          <p:cNvPr id="446" name="AxionElectron.png" descr="AxionElectron.png"/>
          <p:cNvPicPr>
            <a:picLocks noChangeAspect="1"/>
          </p:cNvPicPr>
          <p:nvPr/>
        </p:nvPicPr>
        <p:blipFill>
          <a:blip r:embed="rId5">
            <a:extLst/>
          </a:blip>
          <a:stretch>
            <a:fillRect/>
          </a:stretch>
        </p:blipFill>
        <p:spPr>
          <a:xfrm>
            <a:off x="9626411" y="403323"/>
            <a:ext cx="6080893" cy="4445001"/>
          </a:xfrm>
          <a:prstGeom prst="rect">
            <a:avLst/>
          </a:prstGeom>
          <a:ln w="12700">
            <a:miter lim="400000"/>
          </a:ln>
        </p:spPr>
      </p:pic>
      <p:pic>
        <p:nvPicPr>
          <p:cNvPr id="447" name="AxionProton.png" descr="AxionProton.png"/>
          <p:cNvPicPr>
            <a:picLocks noChangeAspect="1"/>
          </p:cNvPicPr>
          <p:nvPr/>
        </p:nvPicPr>
        <p:blipFill>
          <a:blip r:embed="rId6">
            <a:extLst/>
          </a:blip>
          <a:stretch>
            <a:fillRect/>
          </a:stretch>
        </p:blipFill>
        <p:spPr>
          <a:xfrm>
            <a:off x="17115090" y="4628675"/>
            <a:ext cx="6217323" cy="4445001"/>
          </a:xfrm>
          <a:prstGeom prst="rect">
            <a:avLst/>
          </a:prstGeom>
          <a:ln w="12700">
            <a:miter lim="400000"/>
          </a:ln>
        </p:spPr>
      </p:pic>
      <p:pic>
        <p:nvPicPr>
          <p:cNvPr id="448" name="ScalarNucleon.png" descr="ScalarNucleon.png"/>
          <p:cNvPicPr>
            <a:picLocks noChangeAspect="1"/>
          </p:cNvPicPr>
          <p:nvPr/>
        </p:nvPicPr>
        <p:blipFill>
          <a:blip r:embed="rId7">
            <a:extLst/>
          </a:blip>
          <a:stretch>
            <a:fillRect/>
          </a:stretch>
        </p:blipFill>
        <p:spPr>
          <a:xfrm>
            <a:off x="17464036" y="8862335"/>
            <a:ext cx="6454813" cy="4445001"/>
          </a:xfrm>
          <a:prstGeom prst="rect">
            <a:avLst/>
          </a:prstGeom>
          <a:ln w="12700">
            <a:miter lim="400000"/>
          </a:ln>
        </p:spPr>
      </p:pic>
      <p:pic>
        <p:nvPicPr>
          <p:cNvPr id="449" name="MonopoleDipole_ElectronNucleon.png" descr="MonopoleDipole_ElectronNucleon.png"/>
          <p:cNvPicPr>
            <a:picLocks noChangeAspect="1"/>
          </p:cNvPicPr>
          <p:nvPr/>
        </p:nvPicPr>
        <p:blipFill>
          <a:blip r:embed="rId8">
            <a:extLst/>
          </a:blip>
          <a:stretch>
            <a:fillRect/>
          </a:stretch>
        </p:blipFill>
        <p:spPr>
          <a:xfrm>
            <a:off x="9845089" y="8901486"/>
            <a:ext cx="5861626" cy="4445001"/>
          </a:xfrm>
          <a:prstGeom prst="rect">
            <a:avLst/>
          </a:prstGeom>
          <a:ln w="12700">
            <a:miter lim="400000"/>
          </a:ln>
        </p:spPr>
      </p:pic>
      <p:pic>
        <p:nvPicPr>
          <p:cNvPr id="450" name="MonopoleDipole_NucleonNucleon.png" descr="MonopoleDipole_NucleonNucleon.png"/>
          <p:cNvPicPr>
            <a:picLocks noChangeAspect="1"/>
          </p:cNvPicPr>
          <p:nvPr/>
        </p:nvPicPr>
        <p:blipFill>
          <a:blip r:embed="rId9">
            <a:extLst/>
          </a:blip>
          <a:stretch>
            <a:fillRect/>
          </a:stretch>
        </p:blipFill>
        <p:spPr>
          <a:xfrm>
            <a:off x="1740857" y="9030223"/>
            <a:ext cx="5861626" cy="4445001"/>
          </a:xfrm>
          <a:prstGeom prst="rect">
            <a:avLst/>
          </a:prstGeom>
          <a:ln w="12700">
            <a:miter lim="400000"/>
          </a:ln>
        </p:spPr>
      </p:pic>
      <p:pic>
        <p:nvPicPr>
          <p:cNvPr id="451" name="Axion_fa.png" descr="Axion_fa.png"/>
          <p:cNvPicPr>
            <a:picLocks noChangeAspect="1"/>
          </p:cNvPicPr>
          <p:nvPr/>
        </p:nvPicPr>
        <p:blipFill>
          <a:blip r:embed="rId10">
            <a:extLst/>
          </a:blip>
          <a:stretch>
            <a:fillRect/>
          </a:stretch>
        </p:blipFill>
        <p:spPr>
          <a:xfrm>
            <a:off x="1434493" y="4635500"/>
            <a:ext cx="6858116" cy="44450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7" name="Group"/>
          <p:cNvGrpSpPr/>
          <p:nvPr/>
        </p:nvGrpSpPr>
        <p:grpSpPr>
          <a:xfrm>
            <a:off x="1740858" y="9030223"/>
            <a:ext cx="5861625" cy="4445001"/>
            <a:chOff x="0" y="0"/>
            <a:chExt cx="5861624" cy="4445000"/>
          </a:xfrm>
        </p:grpSpPr>
        <p:pic>
          <p:nvPicPr>
            <p:cNvPr id="455" name="MonopoleDipole_NucleonNucleon.png" descr="MonopoleDipole_NucleonNucleon.png"/>
            <p:cNvPicPr>
              <a:picLocks noChangeAspect="1"/>
            </p:cNvPicPr>
            <p:nvPr/>
          </p:nvPicPr>
          <p:blipFill>
            <a:blip r:embed="rId3">
              <a:extLst/>
            </a:blip>
            <a:stretch>
              <a:fillRect/>
            </a:stretch>
          </p:blipFill>
          <p:spPr>
            <a:xfrm>
              <a:off x="0" y="0"/>
              <a:ext cx="5861625" cy="4445000"/>
            </a:xfrm>
            <a:prstGeom prst="rect">
              <a:avLst/>
            </a:prstGeom>
            <a:ln w="12700" cap="flat">
              <a:noFill/>
              <a:miter lim="400000"/>
            </a:ln>
            <a:effectLst/>
          </p:spPr>
        </p:pic>
        <p:pic>
          <p:nvPicPr>
            <p:cNvPr id="456" name="Screenshot 2025-11-05 at 19.34.18.png" descr="Screenshot 2025-11-05 at 19.34.18.png"/>
            <p:cNvPicPr>
              <a:picLocks noChangeAspect="1"/>
            </p:cNvPicPr>
            <p:nvPr/>
          </p:nvPicPr>
          <p:blipFill>
            <a:blip r:embed="rId4">
              <a:extLst/>
            </a:blip>
            <a:stretch>
              <a:fillRect/>
            </a:stretch>
          </p:blipFill>
          <p:spPr>
            <a:xfrm>
              <a:off x="796489" y="921963"/>
              <a:ext cx="1185055" cy="1292787"/>
            </a:xfrm>
            <a:prstGeom prst="rect">
              <a:avLst/>
            </a:prstGeom>
            <a:ln w="12700" cap="flat">
              <a:noFill/>
              <a:miter lim="400000"/>
            </a:ln>
            <a:effectLst/>
          </p:spPr>
        </p:pic>
      </p:grpSp>
      <p:grpSp>
        <p:nvGrpSpPr>
          <p:cNvPr id="460" name="Group"/>
          <p:cNvGrpSpPr/>
          <p:nvPr/>
        </p:nvGrpSpPr>
        <p:grpSpPr>
          <a:xfrm>
            <a:off x="1434493" y="4635500"/>
            <a:ext cx="6858116" cy="4445000"/>
            <a:chOff x="0" y="0"/>
            <a:chExt cx="6858115" cy="4445000"/>
          </a:xfrm>
        </p:grpSpPr>
        <p:pic>
          <p:nvPicPr>
            <p:cNvPr id="458" name="Axion_fa.png" descr="Axion_fa.png"/>
            <p:cNvPicPr>
              <a:picLocks noChangeAspect="1"/>
            </p:cNvPicPr>
            <p:nvPr/>
          </p:nvPicPr>
          <p:blipFill>
            <a:blip r:embed="rId5">
              <a:extLst/>
            </a:blip>
            <a:stretch>
              <a:fillRect/>
            </a:stretch>
          </p:blipFill>
          <p:spPr>
            <a:xfrm>
              <a:off x="0" y="0"/>
              <a:ext cx="6858116" cy="4445000"/>
            </a:xfrm>
            <a:prstGeom prst="rect">
              <a:avLst/>
            </a:prstGeom>
            <a:ln w="12700" cap="flat">
              <a:noFill/>
              <a:miter lim="400000"/>
            </a:ln>
            <a:effectLst/>
          </p:spPr>
        </p:pic>
        <p:pic>
          <p:nvPicPr>
            <p:cNvPr id="459" name="Screenshot 2025-11-05 at 19.34.26.png" descr="Screenshot 2025-11-05 at 19.34.26.png"/>
            <p:cNvPicPr>
              <a:picLocks noChangeAspect="1"/>
            </p:cNvPicPr>
            <p:nvPr/>
          </p:nvPicPr>
          <p:blipFill>
            <a:blip r:embed="rId6">
              <a:extLst/>
            </a:blip>
            <a:stretch>
              <a:fillRect/>
            </a:stretch>
          </p:blipFill>
          <p:spPr>
            <a:xfrm>
              <a:off x="4846503" y="2339275"/>
              <a:ext cx="1185054" cy="1201984"/>
            </a:xfrm>
            <a:prstGeom prst="rect">
              <a:avLst/>
            </a:prstGeom>
            <a:ln w="12700" cap="flat">
              <a:noFill/>
              <a:miter lim="400000"/>
            </a:ln>
            <a:effectLst/>
          </p:spPr>
        </p:pic>
      </p:grpSp>
      <p:grpSp>
        <p:nvGrpSpPr>
          <p:cNvPr id="463" name="Group"/>
          <p:cNvGrpSpPr/>
          <p:nvPr/>
        </p:nvGrpSpPr>
        <p:grpSpPr>
          <a:xfrm>
            <a:off x="9626411" y="403323"/>
            <a:ext cx="6080893" cy="4445001"/>
            <a:chOff x="0" y="0"/>
            <a:chExt cx="6080892" cy="4445000"/>
          </a:xfrm>
        </p:grpSpPr>
        <p:pic>
          <p:nvPicPr>
            <p:cNvPr id="461" name="AxionElectron.png" descr="AxionElectron.png"/>
            <p:cNvPicPr>
              <a:picLocks noChangeAspect="1"/>
            </p:cNvPicPr>
            <p:nvPr/>
          </p:nvPicPr>
          <p:blipFill>
            <a:blip r:embed="rId7">
              <a:extLst/>
            </a:blip>
            <a:stretch>
              <a:fillRect/>
            </a:stretch>
          </p:blipFill>
          <p:spPr>
            <a:xfrm>
              <a:off x="0" y="0"/>
              <a:ext cx="6080893" cy="4445000"/>
            </a:xfrm>
            <a:prstGeom prst="rect">
              <a:avLst/>
            </a:prstGeom>
            <a:ln w="12700" cap="flat">
              <a:noFill/>
              <a:miter lim="400000"/>
            </a:ln>
            <a:effectLst/>
          </p:spPr>
        </p:pic>
        <p:pic>
          <p:nvPicPr>
            <p:cNvPr id="462" name="Screenshot 2025-11-05 at 19.34.10.png" descr="Screenshot 2025-11-05 at 19.34.10.png"/>
            <p:cNvPicPr>
              <a:picLocks noChangeAspect="1"/>
            </p:cNvPicPr>
            <p:nvPr/>
          </p:nvPicPr>
          <p:blipFill>
            <a:blip r:embed="rId8">
              <a:extLst/>
            </a:blip>
            <a:stretch>
              <a:fillRect/>
            </a:stretch>
          </p:blipFill>
          <p:spPr>
            <a:xfrm>
              <a:off x="1293304" y="2304546"/>
              <a:ext cx="1297876" cy="1384401"/>
            </a:xfrm>
            <a:prstGeom prst="rect">
              <a:avLst/>
            </a:prstGeom>
            <a:ln w="12700" cap="flat">
              <a:noFill/>
              <a:miter lim="400000"/>
            </a:ln>
            <a:effectLst/>
          </p:spPr>
        </p:pic>
      </p:grpSp>
      <p:grpSp>
        <p:nvGrpSpPr>
          <p:cNvPr id="466" name="Group"/>
          <p:cNvGrpSpPr/>
          <p:nvPr/>
        </p:nvGrpSpPr>
        <p:grpSpPr>
          <a:xfrm>
            <a:off x="9630131" y="4628675"/>
            <a:ext cx="6197045" cy="4445001"/>
            <a:chOff x="0" y="0"/>
            <a:chExt cx="6197043" cy="4445000"/>
          </a:xfrm>
        </p:grpSpPr>
        <p:pic>
          <p:nvPicPr>
            <p:cNvPr id="464" name="AxionNeutron.png" descr="AxionNeutron.png"/>
            <p:cNvPicPr>
              <a:picLocks noChangeAspect="1"/>
            </p:cNvPicPr>
            <p:nvPr/>
          </p:nvPicPr>
          <p:blipFill>
            <a:blip r:embed="rId9">
              <a:extLst/>
            </a:blip>
            <a:stretch>
              <a:fillRect/>
            </a:stretch>
          </p:blipFill>
          <p:spPr>
            <a:xfrm>
              <a:off x="0" y="0"/>
              <a:ext cx="6197044" cy="4445000"/>
            </a:xfrm>
            <a:prstGeom prst="rect">
              <a:avLst/>
            </a:prstGeom>
            <a:ln w="12700" cap="flat">
              <a:noFill/>
              <a:miter lim="400000"/>
            </a:ln>
            <a:effectLst/>
          </p:spPr>
        </p:pic>
        <p:pic>
          <p:nvPicPr>
            <p:cNvPr id="465" name="Screenshot 2025-11-05 at 19.34.18.png" descr="Screenshot 2025-11-05 at 19.34.18.png"/>
            <p:cNvPicPr>
              <a:picLocks noChangeAspect="1"/>
            </p:cNvPicPr>
            <p:nvPr/>
          </p:nvPicPr>
          <p:blipFill>
            <a:blip r:embed="rId4">
              <a:extLst/>
            </a:blip>
            <a:stretch>
              <a:fillRect/>
            </a:stretch>
          </p:blipFill>
          <p:spPr>
            <a:xfrm>
              <a:off x="1016854" y="2201558"/>
              <a:ext cx="1366814" cy="1491069"/>
            </a:xfrm>
            <a:prstGeom prst="rect">
              <a:avLst/>
            </a:prstGeom>
            <a:ln w="12700" cap="flat">
              <a:noFill/>
              <a:miter lim="400000"/>
            </a:ln>
            <a:effectLst/>
          </p:spPr>
        </p:pic>
      </p:grpSp>
      <p:grpSp>
        <p:nvGrpSpPr>
          <p:cNvPr id="469" name="Group"/>
          <p:cNvGrpSpPr/>
          <p:nvPr/>
        </p:nvGrpSpPr>
        <p:grpSpPr>
          <a:xfrm>
            <a:off x="17115090" y="4628675"/>
            <a:ext cx="6217323" cy="4445001"/>
            <a:chOff x="0" y="0"/>
            <a:chExt cx="6217322" cy="4445000"/>
          </a:xfrm>
        </p:grpSpPr>
        <p:pic>
          <p:nvPicPr>
            <p:cNvPr id="467" name="AxionProton.png" descr="AxionProton.png"/>
            <p:cNvPicPr>
              <a:picLocks noChangeAspect="1"/>
            </p:cNvPicPr>
            <p:nvPr/>
          </p:nvPicPr>
          <p:blipFill>
            <a:blip r:embed="rId10">
              <a:extLst/>
            </a:blip>
            <a:stretch>
              <a:fillRect/>
            </a:stretch>
          </p:blipFill>
          <p:spPr>
            <a:xfrm>
              <a:off x="0" y="0"/>
              <a:ext cx="6217323" cy="4445000"/>
            </a:xfrm>
            <a:prstGeom prst="rect">
              <a:avLst/>
            </a:prstGeom>
            <a:ln w="12700" cap="flat">
              <a:noFill/>
              <a:miter lim="400000"/>
            </a:ln>
            <a:effectLst/>
          </p:spPr>
        </p:pic>
        <p:pic>
          <p:nvPicPr>
            <p:cNvPr id="468" name="Screenshot 2025-11-05 at 19.34.18.png" descr="Screenshot 2025-11-05 at 19.34.18.png"/>
            <p:cNvPicPr>
              <a:picLocks noChangeAspect="1"/>
            </p:cNvPicPr>
            <p:nvPr/>
          </p:nvPicPr>
          <p:blipFill>
            <a:blip r:embed="rId4">
              <a:extLst/>
            </a:blip>
            <a:stretch>
              <a:fillRect/>
            </a:stretch>
          </p:blipFill>
          <p:spPr>
            <a:xfrm>
              <a:off x="1069060" y="2201558"/>
              <a:ext cx="1366814" cy="1491069"/>
            </a:xfrm>
            <a:prstGeom prst="rect">
              <a:avLst/>
            </a:prstGeom>
            <a:ln w="12700" cap="flat">
              <a:noFill/>
              <a:miter lim="400000"/>
            </a:ln>
            <a:effectLst/>
          </p:spPr>
        </p:pic>
      </p:grpSp>
      <p:grpSp>
        <p:nvGrpSpPr>
          <p:cNvPr id="472" name="Group"/>
          <p:cNvGrpSpPr/>
          <p:nvPr/>
        </p:nvGrpSpPr>
        <p:grpSpPr>
          <a:xfrm>
            <a:off x="9845089" y="8901486"/>
            <a:ext cx="5861626" cy="4445001"/>
            <a:chOff x="0" y="0"/>
            <a:chExt cx="5861624" cy="4445000"/>
          </a:xfrm>
        </p:grpSpPr>
        <p:pic>
          <p:nvPicPr>
            <p:cNvPr id="470" name="MonopoleDipole_ElectronNucleon.png" descr="MonopoleDipole_ElectronNucleon.png"/>
            <p:cNvPicPr>
              <a:picLocks noChangeAspect="1"/>
            </p:cNvPicPr>
            <p:nvPr/>
          </p:nvPicPr>
          <p:blipFill>
            <a:blip r:embed="rId11">
              <a:extLst/>
            </a:blip>
            <a:stretch>
              <a:fillRect/>
            </a:stretch>
          </p:blipFill>
          <p:spPr>
            <a:xfrm>
              <a:off x="0" y="0"/>
              <a:ext cx="5861625" cy="4445000"/>
            </a:xfrm>
            <a:prstGeom prst="rect">
              <a:avLst/>
            </a:prstGeom>
            <a:ln w="12700" cap="flat">
              <a:noFill/>
              <a:miter lim="400000"/>
            </a:ln>
            <a:effectLst/>
          </p:spPr>
        </p:pic>
        <p:pic>
          <p:nvPicPr>
            <p:cNvPr id="471" name="Screenshot 2025-11-05 at 19.34.10.png" descr="Screenshot 2025-11-05 at 19.34.10.png"/>
            <p:cNvPicPr>
              <a:picLocks noChangeAspect="1"/>
            </p:cNvPicPr>
            <p:nvPr/>
          </p:nvPicPr>
          <p:blipFill>
            <a:blip r:embed="rId8">
              <a:extLst/>
            </a:blip>
            <a:stretch>
              <a:fillRect/>
            </a:stretch>
          </p:blipFill>
          <p:spPr>
            <a:xfrm>
              <a:off x="798265" y="725492"/>
              <a:ext cx="1297876" cy="1384402"/>
            </a:xfrm>
            <a:prstGeom prst="rect">
              <a:avLst/>
            </a:prstGeom>
            <a:ln w="12700" cap="flat">
              <a:noFill/>
              <a:miter lim="400000"/>
            </a:ln>
            <a:effectLst/>
          </p:spPr>
        </p:pic>
      </p:grpSp>
      <p:pic>
        <p:nvPicPr>
          <p:cNvPr id="473" name="Group" descr="Group"/>
          <p:cNvPicPr>
            <a:picLocks noChangeAspect="1"/>
          </p:cNvPicPr>
          <p:nvPr/>
        </p:nvPicPr>
        <p:blipFill>
          <a:blip r:embed="rId12">
            <a:extLst/>
          </a:blip>
          <a:stretch>
            <a:fillRect/>
          </a:stretch>
        </p:blipFill>
        <p:spPr>
          <a:xfrm>
            <a:off x="17464036" y="8862335"/>
            <a:ext cx="6454812" cy="4445001"/>
          </a:xfrm>
          <a:prstGeom prst="rect">
            <a:avLst/>
          </a:prstGeom>
          <a:ln w="12700">
            <a:miter lim="400000"/>
          </a:ln>
        </p:spPr>
      </p:pic>
      <p:sp>
        <p:nvSpPr>
          <p:cNvPr id="474" name="bound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bounds</a:t>
            </a:r>
          </a:p>
        </p:txBody>
      </p:sp>
      <p:grpSp>
        <p:nvGrpSpPr>
          <p:cNvPr id="477" name="Group"/>
          <p:cNvGrpSpPr/>
          <p:nvPr/>
        </p:nvGrpSpPr>
        <p:grpSpPr>
          <a:xfrm>
            <a:off x="1245558" y="403323"/>
            <a:ext cx="6495231" cy="4445001"/>
            <a:chOff x="0" y="0"/>
            <a:chExt cx="6495229" cy="4445000"/>
          </a:xfrm>
        </p:grpSpPr>
        <p:pic>
          <p:nvPicPr>
            <p:cNvPr id="475" name="AxionPhoton.png" descr="AxionPhoton.png"/>
            <p:cNvPicPr>
              <a:picLocks noChangeAspect="1"/>
            </p:cNvPicPr>
            <p:nvPr/>
          </p:nvPicPr>
          <p:blipFill>
            <a:blip r:embed="rId13">
              <a:extLst/>
            </a:blip>
            <a:stretch>
              <a:fillRect/>
            </a:stretch>
          </p:blipFill>
          <p:spPr>
            <a:xfrm>
              <a:off x="0" y="0"/>
              <a:ext cx="6495230" cy="4445000"/>
            </a:xfrm>
            <a:prstGeom prst="rect">
              <a:avLst/>
            </a:prstGeom>
            <a:ln w="12700" cap="flat">
              <a:noFill/>
              <a:miter lim="400000"/>
            </a:ln>
            <a:effectLst/>
          </p:spPr>
        </p:pic>
        <p:pic>
          <p:nvPicPr>
            <p:cNvPr id="476" name="Screenshot 2025-11-05 at 19.34.01.png" descr="Screenshot 2025-11-05 at 19.34.01.png"/>
            <p:cNvPicPr>
              <a:picLocks noChangeAspect="1"/>
            </p:cNvPicPr>
            <p:nvPr/>
          </p:nvPicPr>
          <p:blipFill>
            <a:blip r:embed="rId14">
              <a:extLst/>
            </a:blip>
            <a:stretch>
              <a:fillRect/>
            </a:stretch>
          </p:blipFill>
          <p:spPr>
            <a:xfrm>
              <a:off x="3185721" y="2312168"/>
              <a:ext cx="1259623" cy="1369156"/>
            </a:xfrm>
            <a:prstGeom prst="rect">
              <a:avLst/>
            </a:prstGeom>
            <a:ln w="12700" cap="flat">
              <a:noFill/>
              <a:miter lim="400000"/>
            </a:ln>
            <a:effectLst/>
          </p:spPr>
        </p:pic>
      </p:grpSp>
      <p:pic>
        <p:nvPicPr>
          <p:cNvPr id="478" name="Screenshot 2025-11-05 at 19.46.25.png" descr="Screenshot 2025-11-05 at 19.46.25.png"/>
          <p:cNvPicPr>
            <a:picLocks noChangeAspect="1"/>
          </p:cNvPicPr>
          <p:nvPr/>
        </p:nvPicPr>
        <p:blipFill>
          <a:blip r:embed="rId15">
            <a:extLst/>
          </a:blip>
          <a:stretch>
            <a:fillRect/>
          </a:stretch>
        </p:blipFill>
        <p:spPr>
          <a:xfrm>
            <a:off x="3769970" y="9991843"/>
            <a:ext cx="1185055" cy="1075905"/>
          </a:xfrm>
          <a:prstGeom prst="rect">
            <a:avLst/>
          </a:prstGeom>
          <a:ln w="12700">
            <a:miter lim="400000"/>
          </a:ln>
        </p:spPr>
      </p:pic>
      <p:pic>
        <p:nvPicPr>
          <p:cNvPr id="479" name="Screenshot 2025-11-05 at 19.46.25.png" descr="Screenshot 2025-11-05 at 19.46.25.png"/>
          <p:cNvPicPr>
            <a:picLocks noChangeAspect="1"/>
          </p:cNvPicPr>
          <p:nvPr/>
        </p:nvPicPr>
        <p:blipFill>
          <a:blip r:embed="rId15">
            <a:extLst/>
          </a:blip>
          <a:stretch>
            <a:fillRect/>
          </a:stretch>
        </p:blipFill>
        <p:spPr>
          <a:xfrm>
            <a:off x="18275324" y="9542636"/>
            <a:ext cx="1185055" cy="10759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477"/>
                                        </p:tgtEl>
                                      </p:cBhvr>
                                      <p:by x="265124" y="265124"/>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26641 0.289356" origin="layout" pathEditMode="relative">
                                      <p:cBhvr>
                                        <p:cTn id="9" dur="1000" fill="hold"/>
                                        <p:tgtEl>
                                          <p:spTgt spid="47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5" name="Group"/>
          <p:cNvGrpSpPr/>
          <p:nvPr/>
        </p:nvGrpSpPr>
        <p:grpSpPr>
          <a:xfrm>
            <a:off x="9626411" y="403323"/>
            <a:ext cx="6080893" cy="4445001"/>
            <a:chOff x="0" y="0"/>
            <a:chExt cx="6080892" cy="4445000"/>
          </a:xfrm>
        </p:grpSpPr>
        <p:pic>
          <p:nvPicPr>
            <p:cNvPr id="483" name="AxionElectron.png" descr="AxionElectron.png"/>
            <p:cNvPicPr>
              <a:picLocks noChangeAspect="1"/>
            </p:cNvPicPr>
            <p:nvPr/>
          </p:nvPicPr>
          <p:blipFill>
            <a:blip r:embed="rId3">
              <a:extLst/>
            </a:blip>
            <a:stretch>
              <a:fillRect/>
            </a:stretch>
          </p:blipFill>
          <p:spPr>
            <a:xfrm>
              <a:off x="0" y="0"/>
              <a:ext cx="6080893" cy="4445000"/>
            </a:xfrm>
            <a:prstGeom prst="rect">
              <a:avLst/>
            </a:prstGeom>
            <a:ln w="12700" cap="flat">
              <a:noFill/>
              <a:miter lim="400000"/>
            </a:ln>
            <a:effectLst/>
          </p:spPr>
        </p:pic>
        <p:pic>
          <p:nvPicPr>
            <p:cNvPr id="484" name="Screenshot 2025-11-05 at 19.34.10.png" descr="Screenshot 2025-11-05 at 19.34.10.png"/>
            <p:cNvPicPr>
              <a:picLocks noChangeAspect="1"/>
            </p:cNvPicPr>
            <p:nvPr/>
          </p:nvPicPr>
          <p:blipFill>
            <a:blip r:embed="rId4">
              <a:extLst/>
            </a:blip>
            <a:stretch>
              <a:fillRect/>
            </a:stretch>
          </p:blipFill>
          <p:spPr>
            <a:xfrm>
              <a:off x="1293304" y="2304546"/>
              <a:ext cx="1297876" cy="1384401"/>
            </a:xfrm>
            <a:prstGeom prst="rect">
              <a:avLst/>
            </a:prstGeom>
            <a:ln w="12700" cap="flat">
              <a:noFill/>
              <a:miter lim="400000"/>
            </a:ln>
            <a:effectLst/>
          </p:spPr>
        </p:pic>
      </p:grpSp>
      <p:grpSp>
        <p:nvGrpSpPr>
          <p:cNvPr id="488" name="Group"/>
          <p:cNvGrpSpPr/>
          <p:nvPr/>
        </p:nvGrpSpPr>
        <p:grpSpPr>
          <a:xfrm>
            <a:off x="9630131" y="4628675"/>
            <a:ext cx="6197045" cy="4445001"/>
            <a:chOff x="0" y="0"/>
            <a:chExt cx="6197043" cy="4445000"/>
          </a:xfrm>
        </p:grpSpPr>
        <p:pic>
          <p:nvPicPr>
            <p:cNvPr id="486" name="AxionNeutron.png" descr="AxionNeutron.png"/>
            <p:cNvPicPr>
              <a:picLocks noChangeAspect="1"/>
            </p:cNvPicPr>
            <p:nvPr/>
          </p:nvPicPr>
          <p:blipFill>
            <a:blip r:embed="rId5">
              <a:extLst/>
            </a:blip>
            <a:stretch>
              <a:fillRect/>
            </a:stretch>
          </p:blipFill>
          <p:spPr>
            <a:xfrm>
              <a:off x="0" y="0"/>
              <a:ext cx="6197044" cy="4445000"/>
            </a:xfrm>
            <a:prstGeom prst="rect">
              <a:avLst/>
            </a:prstGeom>
            <a:ln w="12700" cap="flat">
              <a:noFill/>
              <a:miter lim="400000"/>
            </a:ln>
            <a:effectLst/>
          </p:spPr>
        </p:pic>
        <p:pic>
          <p:nvPicPr>
            <p:cNvPr id="487" name="Screenshot 2025-11-05 at 19.34.18.png" descr="Screenshot 2025-11-05 at 19.34.18.png"/>
            <p:cNvPicPr>
              <a:picLocks noChangeAspect="1"/>
            </p:cNvPicPr>
            <p:nvPr/>
          </p:nvPicPr>
          <p:blipFill>
            <a:blip r:embed="rId6">
              <a:extLst/>
            </a:blip>
            <a:stretch>
              <a:fillRect/>
            </a:stretch>
          </p:blipFill>
          <p:spPr>
            <a:xfrm>
              <a:off x="1016854" y="2201558"/>
              <a:ext cx="1366814" cy="1491069"/>
            </a:xfrm>
            <a:prstGeom prst="rect">
              <a:avLst/>
            </a:prstGeom>
            <a:ln w="12700" cap="flat">
              <a:noFill/>
              <a:miter lim="400000"/>
            </a:ln>
            <a:effectLst/>
          </p:spPr>
        </p:pic>
      </p:grpSp>
      <p:grpSp>
        <p:nvGrpSpPr>
          <p:cNvPr id="491" name="Group"/>
          <p:cNvGrpSpPr/>
          <p:nvPr/>
        </p:nvGrpSpPr>
        <p:grpSpPr>
          <a:xfrm>
            <a:off x="17115090" y="4628675"/>
            <a:ext cx="6217323" cy="4445001"/>
            <a:chOff x="0" y="0"/>
            <a:chExt cx="6217322" cy="4445000"/>
          </a:xfrm>
        </p:grpSpPr>
        <p:pic>
          <p:nvPicPr>
            <p:cNvPr id="489" name="AxionProton.png" descr="AxionProton.png"/>
            <p:cNvPicPr>
              <a:picLocks noChangeAspect="1"/>
            </p:cNvPicPr>
            <p:nvPr/>
          </p:nvPicPr>
          <p:blipFill>
            <a:blip r:embed="rId7">
              <a:extLst/>
            </a:blip>
            <a:stretch>
              <a:fillRect/>
            </a:stretch>
          </p:blipFill>
          <p:spPr>
            <a:xfrm>
              <a:off x="0" y="0"/>
              <a:ext cx="6217323" cy="4445000"/>
            </a:xfrm>
            <a:prstGeom prst="rect">
              <a:avLst/>
            </a:prstGeom>
            <a:ln w="12700" cap="flat">
              <a:noFill/>
              <a:miter lim="400000"/>
            </a:ln>
            <a:effectLst/>
          </p:spPr>
        </p:pic>
        <p:pic>
          <p:nvPicPr>
            <p:cNvPr id="490" name="Screenshot 2025-11-05 at 19.34.18.png" descr="Screenshot 2025-11-05 at 19.34.18.png"/>
            <p:cNvPicPr>
              <a:picLocks noChangeAspect="1"/>
            </p:cNvPicPr>
            <p:nvPr/>
          </p:nvPicPr>
          <p:blipFill>
            <a:blip r:embed="rId6">
              <a:extLst/>
            </a:blip>
            <a:stretch>
              <a:fillRect/>
            </a:stretch>
          </p:blipFill>
          <p:spPr>
            <a:xfrm>
              <a:off x="1069060" y="2201558"/>
              <a:ext cx="1366814" cy="1491069"/>
            </a:xfrm>
            <a:prstGeom prst="rect">
              <a:avLst/>
            </a:prstGeom>
            <a:ln w="12700" cap="flat">
              <a:noFill/>
              <a:miter lim="400000"/>
            </a:ln>
            <a:effectLst/>
          </p:spPr>
        </p:pic>
      </p:grpSp>
      <p:sp>
        <p:nvSpPr>
          <p:cNvPr id="492" name="bound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bounds</a:t>
            </a:r>
          </a:p>
        </p:txBody>
      </p:sp>
      <p:grpSp>
        <p:nvGrpSpPr>
          <p:cNvPr id="495" name="Group"/>
          <p:cNvGrpSpPr/>
          <p:nvPr/>
        </p:nvGrpSpPr>
        <p:grpSpPr>
          <a:xfrm>
            <a:off x="1245558" y="403323"/>
            <a:ext cx="6495231" cy="4445001"/>
            <a:chOff x="0" y="0"/>
            <a:chExt cx="6495229" cy="4445000"/>
          </a:xfrm>
        </p:grpSpPr>
        <p:pic>
          <p:nvPicPr>
            <p:cNvPr id="493" name="AxionPhoton.png" descr="AxionPhoton.png"/>
            <p:cNvPicPr>
              <a:picLocks noChangeAspect="1"/>
            </p:cNvPicPr>
            <p:nvPr/>
          </p:nvPicPr>
          <p:blipFill>
            <a:blip r:embed="rId8">
              <a:extLst/>
            </a:blip>
            <a:stretch>
              <a:fillRect/>
            </a:stretch>
          </p:blipFill>
          <p:spPr>
            <a:xfrm>
              <a:off x="0" y="0"/>
              <a:ext cx="6495230" cy="4445000"/>
            </a:xfrm>
            <a:prstGeom prst="rect">
              <a:avLst/>
            </a:prstGeom>
            <a:ln w="12700" cap="flat">
              <a:noFill/>
              <a:miter lim="400000"/>
            </a:ln>
            <a:effectLst/>
          </p:spPr>
        </p:pic>
        <p:pic>
          <p:nvPicPr>
            <p:cNvPr id="494" name="Screenshot 2025-11-05 at 19.34.01.png" descr="Screenshot 2025-11-05 at 19.34.01.png"/>
            <p:cNvPicPr>
              <a:picLocks noChangeAspect="1"/>
            </p:cNvPicPr>
            <p:nvPr/>
          </p:nvPicPr>
          <p:blipFill>
            <a:blip r:embed="rId9">
              <a:extLst/>
            </a:blip>
            <a:stretch>
              <a:fillRect/>
            </a:stretch>
          </p:blipFill>
          <p:spPr>
            <a:xfrm>
              <a:off x="3185721" y="2312168"/>
              <a:ext cx="1259623" cy="1369156"/>
            </a:xfrm>
            <a:prstGeom prst="rect">
              <a:avLst/>
            </a:prstGeom>
            <a:ln w="12700" cap="flat">
              <a:noFill/>
              <a:miter lim="400000"/>
            </a:ln>
            <a:effectLst/>
          </p:spPr>
        </p:pic>
      </p:grpSp>
      <p:grpSp>
        <p:nvGrpSpPr>
          <p:cNvPr id="498" name="Group"/>
          <p:cNvGrpSpPr/>
          <p:nvPr/>
        </p:nvGrpSpPr>
        <p:grpSpPr>
          <a:xfrm>
            <a:off x="1740858" y="9030223"/>
            <a:ext cx="5861625" cy="4445001"/>
            <a:chOff x="0" y="0"/>
            <a:chExt cx="5861624" cy="4445000"/>
          </a:xfrm>
        </p:grpSpPr>
        <p:pic>
          <p:nvPicPr>
            <p:cNvPr id="496" name="MonopoleDipole_NucleonNucleon.png" descr="MonopoleDipole_NucleonNucleon.png"/>
            <p:cNvPicPr>
              <a:picLocks noChangeAspect="1"/>
            </p:cNvPicPr>
            <p:nvPr/>
          </p:nvPicPr>
          <p:blipFill>
            <a:blip r:embed="rId10">
              <a:extLst/>
            </a:blip>
            <a:stretch>
              <a:fillRect/>
            </a:stretch>
          </p:blipFill>
          <p:spPr>
            <a:xfrm>
              <a:off x="0" y="0"/>
              <a:ext cx="5861625" cy="4445000"/>
            </a:xfrm>
            <a:prstGeom prst="rect">
              <a:avLst/>
            </a:prstGeom>
            <a:ln w="12700" cap="flat">
              <a:noFill/>
              <a:miter lim="400000"/>
            </a:ln>
            <a:effectLst/>
          </p:spPr>
        </p:pic>
        <p:pic>
          <p:nvPicPr>
            <p:cNvPr id="497" name="Screenshot 2025-11-05 at 19.34.18.png" descr="Screenshot 2025-11-05 at 19.34.18.png"/>
            <p:cNvPicPr>
              <a:picLocks noChangeAspect="1"/>
            </p:cNvPicPr>
            <p:nvPr/>
          </p:nvPicPr>
          <p:blipFill>
            <a:blip r:embed="rId6">
              <a:extLst/>
            </a:blip>
            <a:stretch>
              <a:fillRect/>
            </a:stretch>
          </p:blipFill>
          <p:spPr>
            <a:xfrm>
              <a:off x="796489" y="921963"/>
              <a:ext cx="1185055" cy="1292787"/>
            </a:xfrm>
            <a:prstGeom prst="rect">
              <a:avLst/>
            </a:prstGeom>
            <a:ln w="12700" cap="flat">
              <a:noFill/>
              <a:miter lim="400000"/>
            </a:ln>
            <a:effectLst/>
          </p:spPr>
        </p:pic>
      </p:grpSp>
      <p:grpSp>
        <p:nvGrpSpPr>
          <p:cNvPr id="501" name="Group"/>
          <p:cNvGrpSpPr/>
          <p:nvPr/>
        </p:nvGrpSpPr>
        <p:grpSpPr>
          <a:xfrm>
            <a:off x="9845089" y="8901486"/>
            <a:ext cx="5861626" cy="4445001"/>
            <a:chOff x="0" y="0"/>
            <a:chExt cx="5861624" cy="4445000"/>
          </a:xfrm>
        </p:grpSpPr>
        <p:pic>
          <p:nvPicPr>
            <p:cNvPr id="499" name="MonopoleDipole_ElectronNucleon.png" descr="MonopoleDipole_ElectronNucleon.png"/>
            <p:cNvPicPr>
              <a:picLocks noChangeAspect="1"/>
            </p:cNvPicPr>
            <p:nvPr/>
          </p:nvPicPr>
          <p:blipFill>
            <a:blip r:embed="rId11">
              <a:extLst/>
            </a:blip>
            <a:stretch>
              <a:fillRect/>
            </a:stretch>
          </p:blipFill>
          <p:spPr>
            <a:xfrm>
              <a:off x="0" y="0"/>
              <a:ext cx="5861625" cy="4445000"/>
            </a:xfrm>
            <a:prstGeom prst="rect">
              <a:avLst/>
            </a:prstGeom>
            <a:ln w="12700" cap="flat">
              <a:noFill/>
              <a:miter lim="400000"/>
            </a:ln>
            <a:effectLst/>
          </p:spPr>
        </p:pic>
        <p:pic>
          <p:nvPicPr>
            <p:cNvPr id="500" name="Screenshot 2025-11-05 at 19.34.10.png" descr="Screenshot 2025-11-05 at 19.34.10.png"/>
            <p:cNvPicPr>
              <a:picLocks noChangeAspect="1"/>
            </p:cNvPicPr>
            <p:nvPr/>
          </p:nvPicPr>
          <p:blipFill>
            <a:blip r:embed="rId4">
              <a:extLst/>
            </a:blip>
            <a:stretch>
              <a:fillRect/>
            </a:stretch>
          </p:blipFill>
          <p:spPr>
            <a:xfrm>
              <a:off x="798265" y="725492"/>
              <a:ext cx="1297876" cy="1384402"/>
            </a:xfrm>
            <a:prstGeom prst="rect">
              <a:avLst/>
            </a:prstGeom>
            <a:ln w="12700" cap="flat">
              <a:noFill/>
              <a:miter lim="400000"/>
            </a:ln>
            <a:effectLst/>
          </p:spPr>
        </p:pic>
      </p:grpSp>
      <p:pic>
        <p:nvPicPr>
          <p:cNvPr id="502" name="Group" descr="Group"/>
          <p:cNvPicPr>
            <a:picLocks noChangeAspect="1"/>
          </p:cNvPicPr>
          <p:nvPr/>
        </p:nvPicPr>
        <p:blipFill>
          <a:blip r:embed="rId12">
            <a:extLst/>
          </a:blip>
          <a:stretch>
            <a:fillRect/>
          </a:stretch>
        </p:blipFill>
        <p:spPr>
          <a:xfrm>
            <a:off x="17464036" y="8862335"/>
            <a:ext cx="6454812" cy="4445001"/>
          </a:xfrm>
          <a:prstGeom prst="rect">
            <a:avLst/>
          </a:prstGeom>
          <a:ln w="12700">
            <a:miter lim="400000"/>
          </a:ln>
        </p:spPr>
      </p:pic>
      <p:pic>
        <p:nvPicPr>
          <p:cNvPr id="503" name="Screenshot 2025-11-05 at 19.46.25.png" descr="Screenshot 2025-11-05 at 19.46.25.png"/>
          <p:cNvPicPr>
            <a:picLocks noChangeAspect="1"/>
          </p:cNvPicPr>
          <p:nvPr/>
        </p:nvPicPr>
        <p:blipFill>
          <a:blip r:embed="rId13">
            <a:extLst/>
          </a:blip>
          <a:stretch>
            <a:fillRect/>
          </a:stretch>
        </p:blipFill>
        <p:spPr>
          <a:xfrm>
            <a:off x="3769970" y="9991843"/>
            <a:ext cx="1185055" cy="1075905"/>
          </a:xfrm>
          <a:prstGeom prst="rect">
            <a:avLst/>
          </a:prstGeom>
          <a:ln w="12700">
            <a:miter lim="400000"/>
          </a:ln>
        </p:spPr>
      </p:pic>
      <p:pic>
        <p:nvPicPr>
          <p:cNvPr id="504" name="Screenshot 2025-11-05 at 19.46.25.png" descr="Screenshot 2025-11-05 at 19.46.25.png"/>
          <p:cNvPicPr>
            <a:picLocks noChangeAspect="1"/>
          </p:cNvPicPr>
          <p:nvPr/>
        </p:nvPicPr>
        <p:blipFill>
          <a:blip r:embed="rId13">
            <a:extLst/>
          </a:blip>
          <a:stretch>
            <a:fillRect/>
          </a:stretch>
        </p:blipFill>
        <p:spPr>
          <a:xfrm>
            <a:off x="18275324" y="9542636"/>
            <a:ext cx="1185055" cy="1075906"/>
          </a:xfrm>
          <a:prstGeom prst="rect">
            <a:avLst/>
          </a:prstGeom>
          <a:ln w="12700">
            <a:miter lim="400000"/>
          </a:ln>
        </p:spPr>
      </p:pic>
      <p:grpSp>
        <p:nvGrpSpPr>
          <p:cNvPr id="507" name="Group"/>
          <p:cNvGrpSpPr/>
          <p:nvPr/>
        </p:nvGrpSpPr>
        <p:grpSpPr>
          <a:xfrm>
            <a:off x="1434493" y="4635500"/>
            <a:ext cx="6858116" cy="4445000"/>
            <a:chOff x="0" y="0"/>
            <a:chExt cx="6858115" cy="4445000"/>
          </a:xfrm>
        </p:grpSpPr>
        <p:pic>
          <p:nvPicPr>
            <p:cNvPr id="505" name="Axion_fa.png" descr="Axion_fa.png"/>
            <p:cNvPicPr>
              <a:picLocks noChangeAspect="1"/>
            </p:cNvPicPr>
            <p:nvPr/>
          </p:nvPicPr>
          <p:blipFill>
            <a:blip r:embed="rId14">
              <a:extLst/>
            </a:blip>
            <a:stretch>
              <a:fillRect/>
            </a:stretch>
          </p:blipFill>
          <p:spPr>
            <a:xfrm>
              <a:off x="0" y="0"/>
              <a:ext cx="6858116" cy="4445000"/>
            </a:xfrm>
            <a:prstGeom prst="rect">
              <a:avLst/>
            </a:prstGeom>
            <a:ln w="12700" cap="flat">
              <a:noFill/>
              <a:miter lim="400000"/>
            </a:ln>
            <a:effectLst/>
          </p:spPr>
        </p:pic>
        <p:pic>
          <p:nvPicPr>
            <p:cNvPr id="506" name="Screenshot 2025-11-05 at 19.34.26.png" descr="Screenshot 2025-11-05 at 19.34.26.png"/>
            <p:cNvPicPr>
              <a:picLocks noChangeAspect="1"/>
            </p:cNvPicPr>
            <p:nvPr/>
          </p:nvPicPr>
          <p:blipFill>
            <a:blip r:embed="rId15">
              <a:extLst/>
            </a:blip>
            <a:stretch>
              <a:fillRect/>
            </a:stretch>
          </p:blipFill>
          <p:spPr>
            <a:xfrm>
              <a:off x="4846503" y="2339275"/>
              <a:ext cx="1185054" cy="1201984"/>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507"/>
                                        </p:tgtEl>
                                      </p:cBhvr>
                                      <p:by x="265825" y="265825"/>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20018 -0.013873" origin="layout" pathEditMode="relative">
                                      <p:cBhvr>
                                        <p:cTn id="9" dur="1000" fill="hold"/>
                                        <p:tgtEl>
                                          <p:spTgt spid="50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3" name="Group"/>
          <p:cNvGrpSpPr/>
          <p:nvPr/>
        </p:nvGrpSpPr>
        <p:grpSpPr>
          <a:xfrm>
            <a:off x="1434493" y="4635500"/>
            <a:ext cx="6858116" cy="4445000"/>
            <a:chOff x="0" y="0"/>
            <a:chExt cx="6858115" cy="4445000"/>
          </a:xfrm>
        </p:grpSpPr>
        <p:pic>
          <p:nvPicPr>
            <p:cNvPr id="511" name="Axion_fa.png" descr="Axion_fa.png"/>
            <p:cNvPicPr>
              <a:picLocks noChangeAspect="1"/>
            </p:cNvPicPr>
            <p:nvPr/>
          </p:nvPicPr>
          <p:blipFill>
            <a:blip r:embed="rId3">
              <a:extLst/>
            </a:blip>
            <a:stretch>
              <a:fillRect/>
            </a:stretch>
          </p:blipFill>
          <p:spPr>
            <a:xfrm>
              <a:off x="0" y="0"/>
              <a:ext cx="6858116" cy="4445000"/>
            </a:xfrm>
            <a:prstGeom prst="rect">
              <a:avLst/>
            </a:prstGeom>
            <a:ln w="12700" cap="flat">
              <a:noFill/>
              <a:miter lim="400000"/>
            </a:ln>
            <a:effectLst/>
          </p:spPr>
        </p:pic>
        <p:pic>
          <p:nvPicPr>
            <p:cNvPr id="512" name="Screenshot 2025-11-05 at 19.34.26.png" descr="Screenshot 2025-11-05 at 19.34.26.png"/>
            <p:cNvPicPr>
              <a:picLocks noChangeAspect="1"/>
            </p:cNvPicPr>
            <p:nvPr/>
          </p:nvPicPr>
          <p:blipFill>
            <a:blip r:embed="rId4">
              <a:extLst/>
            </a:blip>
            <a:stretch>
              <a:fillRect/>
            </a:stretch>
          </p:blipFill>
          <p:spPr>
            <a:xfrm>
              <a:off x="4846503" y="2339275"/>
              <a:ext cx="1185054" cy="1201984"/>
            </a:xfrm>
            <a:prstGeom prst="rect">
              <a:avLst/>
            </a:prstGeom>
            <a:ln w="12700" cap="flat">
              <a:noFill/>
              <a:miter lim="400000"/>
            </a:ln>
            <a:effectLst/>
          </p:spPr>
        </p:pic>
      </p:grpSp>
      <p:grpSp>
        <p:nvGrpSpPr>
          <p:cNvPr id="516" name="Group"/>
          <p:cNvGrpSpPr/>
          <p:nvPr/>
        </p:nvGrpSpPr>
        <p:grpSpPr>
          <a:xfrm>
            <a:off x="9626411" y="403323"/>
            <a:ext cx="6080893" cy="4445001"/>
            <a:chOff x="0" y="0"/>
            <a:chExt cx="6080892" cy="4445000"/>
          </a:xfrm>
        </p:grpSpPr>
        <p:pic>
          <p:nvPicPr>
            <p:cNvPr id="514" name="AxionElectron.png" descr="AxionElectron.png"/>
            <p:cNvPicPr>
              <a:picLocks noChangeAspect="1"/>
            </p:cNvPicPr>
            <p:nvPr/>
          </p:nvPicPr>
          <p:blipFill>
            <a:blip r:embed="rId5">
              <a:extLst/>
            </a:blip>
            <a:stretch>
              <a:fillRect/>
            </a:stretch>
          </p:blipFill>
          <p:spPr>
            <a:xfrm>
              <a:off x="0" y="0"/>
              <a:ext cx="6080893" cy="4445000"/>
            </a:xfrm>
            <a:prstGeom prst="rect">
              <a:avLst/>
            </a:prstGeom>
            <a:ln w="12700" cap="flat">
              <a:noFill/>
              <a:miter lim="400000"/>
            </a:ln>
            <a:effectLst/>
          </p:spPr>
        </p:pic>
        <p:pic>
          <p:nvPicPr>
            <p:cNvPr id="515" name="Screenshot 2025-11-05 at 19.34.10.png" descr="Screenshot 2025-11-05 at 19.34.10.png"/>
            <p:cNvPicPr>
              <a:picLocks noChangeAspect="1"/>
            </p:cNvPicPr>
            <p:nvPr/>
          </p:nvPicPr>
          <p:blipFill>
            <a:blip r:embed="rId6">
              <a:extLst/>
            </a:blip>
            <a:stretch>
              <a:fillRect/>
            </a:stretch>
          </p:blipFill>
          <p:spPr>
            <a:xfrm>
              <a:off x="1293304" y="2304546"/>
              <a:ext cx="1297876" cy="1384401"/>
            </a:xfrm>
            <a:prstGeom prst="rect">
              <a:avLst/>
            </a:prstGeom>
            <a:ln w="12700" cap="flat">
              <a:noFill/>
              <a:miter lim="400000"/>
            </a:ln>
            <a:effectLst/>
          </p:spPr>
        </p:pic>
      </p:grpSp>
      <p:grpSp>
        <p:nvGrpSpPr>
          <p:cNvPr id="519" name="Group"/>
          <p:cNvGrpSpPr/>
          <p:nvPr/>
        </p:nvGrpSpPr>
        <p:grpSpPr>
          <a:xfrm>
            <a:off x="9630131" y="4628675"/>
            <a:ext cx="6197045" cy="4445001"/>
            <a:chOff x="0" y="0"/>
            <a:chExt cx="6197043" cy="4445000"/>
          </a:xfrm>
        </p:grpSpPr>
        <p:pic>
          <p:nvPicPr>
            <p:cNvPr id="517" name="AxionNeutron.png" descr="AxionNeutron.png"/>
            <p:cNvPicPr>
              <a:picLocks noChangeAspect="1"/>
            </p:cNvPicPr>
            <p:nvPr/>
          </p:nvPicPr>
          <p:blipFill>
            <a:blip r:embed="rId7">
              <a:extLst/>
            </a:blip>
            <a:stretch>
              <a:fillRect/>
            </a:stretch>
          </p:blipFill>
          <p:spPr>
            <a:xfrm>
              <a:off x="0" y="0"/>
              <a:ext cx="6197044" cy="4445000"/>
            </a:xfrm>
            <a:prstGeom prst="rect">
              <a:avLst/>
            </a:prstGeom>
            <a:ln w="12700" cap="flat">
              <a:noFill/>
              <a:miter lim="400000"/>
            </a:ln>
            <a:effectLst/>
          </p:spPr>
        </p:pic>
        <p:pic>
          <p:nvPicPr>
            <p:cNvPr id="518" name="Screenshot 2025-11-05 at 19.34.18.png" descr="Screenshot 2025-11-05 at 19.34.18.png"/>
            <p:cNvPicPr>
              <a:picLocks noChangeAspect="1"/>
            </p:cNvPicPr>
            <p:nvPr/>
          </p:nvPicPr>
          <p:blipFill>
            <a:blip r:embed="rId8">
              <a:extLst/>
            </a:blip>
            <a:stretch>
              <a:fillRect/>
            </a:stretch>
          </p:blipFill>
          <p:spPr>
            <a:xfrm>
              <a:off x="1016854" y="2201558"/>
              <a:ext cx="1366814" cy="1491069"/>
            </a:xfrm>
            <a:prstGeom prst="rect">
              <a:avLst/>
            </a:prstGeom>
            <a:ln w="12700" cap="flat">
              <a:noFill/>
              <a:miter lim="400000"/>
            </a:ln>
            <a:effectLst/>
          </p:spPr>
        </p:pic>
      </p:grpSp>
      <p:grpSp>
        <p:nvGrpSpPr>
          <p:cNvPr id="522" name="Group"/>
          <p:cNvGrpSpPr/>
          <p:nvPr/>
        </p:nvGrpSpPr>
        <p:grpSpPr>
          <a:xfrm>
            <a:off x="17115090" y="4628675"/>
            <a:ext cx="6217323" cy="4445001"/>
            <a:chOff x="0" y="0"/>
            <a:chExt cx="6217322" cy="4445000"/>
          </a:xfrm>
        </p:grpSpPr>
        <p:pic>
          <p:nvPicPr>
            <p:cNvPr id="520" name="AxionProton.png" descr="AxionProton.png"/>
            <p:cNvPicPr>
              <a:picLocks noChangeAspect="1"/>
            </p:cNvPicPr>
            <p:nvPr/>
          </p:nvPicPr>
          <p:blipFill>
            <a:blip r:embed="rId9">
              <a:extLst/>
            </a:blip>
            <a:stretch>
              <a:fillRect/>
            </a:stretch>
          </p:blipFill>
          <p:spPr>
            <a:xfrm>
              <a:off x="0" y="0"/>
              <a:ext cx="6217323" cy="4445000"/>
            </a:xfrm>
            <a:prstGeom prst="rect">
              <a:avLst/>
            </a:prstGeom>
            <a:ln w="12700" cap="flat">
              <a:noFill/>
              <a:miter lim="400000"/>
            </a:ln>
            <a:effectLst/>
          </p:spPr>
        </p:pic>
        <p:pic>
          <p:nvPicPr>
            <p:cNvPr id="521" name="Screenshot 2025-11-05 at 19.34.18.png" descr="Screenshot 2025-11-05 at 19.34.18.png"/>
            <p:cNvPicPr>
              <a:picLocks noChangeAspect="1"/>
            </p:cNvPicPr>
            <p:nvPr/>
          </p:nvPicPr>
          <p:blipFill>
            <a:blip r:embed="rId8">
              <a:extLst/>
            </a:blip>
            <a:stretch>
              <a:fillRect/>
            </a:stretch>
          </p:blipFill>
          <p:spPr>
            <a:xfrm>
              <a:off x="1069060" y="2201558"/>
              <a:ext cx="1366814" cy="1491069"/>
            </a:xfrm>
            <a:prstGeom prst="rect">
              <a:avLst/>
            </a:prstGeom>
            <a:ln w="12700" cap="flat">
              <a:noFill/>
              <a:miter lim="400000"/>
            </a:ln>
            <a:effectLst/>
          </p:spPr>
        </p:pic>
      </p:grpSp>
      <p:sp>
        <p:nvSpPr>
          <p:cNvPr id="523" name="bound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bounds</a:t>
            </a:r>
          </a:p>
        </p:txBody>
      </p:sp>
      <p:grpSp>
        <p:nvGrpSpPr>
          <p:cNvPr id="526" name="Group"/>
          <p:cNvGrpSpPr/>
          <p:nvPr/>
        </p:nvGrpSpPr>
        <p:grpSpPr>
          <a:xfrm>
            <a:off x="1245558" y="403323"/>
            <a:ext cx="6495231" cy="4445001"/>
            <a:chOff x="0" y="0"/>
            <a:chExt cx="6495229" cy="4445000"/>
          </a:xfrm>
        </p:grpSpPr>
        <p:pic>
          <p:nvPicPr>
            <p:cNvPr id="524" name="AxionPhoton.png" descr="AxionPhoton.png"/>
            <p:cNvPicPr>
              <a:picLocks noChangeAspect="1"/>
            </p:cNvPicPr>
            <p:nvPr/>
          </p:nvPicPr>
          <p:blipFill>
            <a:blip r:embed="rId10">
              <a:extLst/>
            </a:blip>
            <a:stretch>
              <a:fillRect/>
            </a:stretch>
          </p:blipFill>
          <p:spPr>
            <a:xfrm>
              <a:off x="0" y="0"/>
              <a:ext cx="6495230" cy="4445000"/>
            </a:xfrm>
            <a:prstGeom prst="rect">
              <a:avLst/>
            </a:prstGeom>
            <a:ln w="12700" cap="flat">
              <a:noFill/>
              <a:miter lim="400000"/>
            </a:ln>
            <a:effectLst/>
          </p:spPr>
        </p:pic>
        <p:pic>
          <p:nvPicPr>
            <p:cNvPr id="525" name="Screenshot 2025-11-05 at 19.34.01.png" descr="Screenshot 2025-11-05 at 19.34.01.png"/>
            <p:cNvPicPr>
              <a:picLocks noChangeAspect="1"/>
            </p:cNvPicPr>
            <p:nvPr/>
          </p:nvPicPr>
          <p:blipFill>
            <a:blip r:embed="rId11">
              <a:extLst/>
            </a:blip>
            <a:stretch>
              <a:fillRect/>
            </a:stretch>
          </p:blipFill>
          <p:spPr>
            <a:xfrm>
              <a:off x="3185721" y="2312168"/>
              <a:ext cx="1259623" cy="1369156"/>
            </a:xfrm>
            <a:prstGeom prst="rect">
              <a:avLst/>
            </a:prstGeom>
            <a:ln w="12700" cap="flat">
              <a:noFill/>
              <a:miter lim="400000"/>
            </a:ln>
            <a:effectLst/>
          </p:spPr>
        </p:pic>
      </p:grpSp>
      <p:grpSp>
        <p:nvGrpSpPr>
          <p:cNvPr id="529" name="Group"/>
          <p:cNvGrpSpPr/>
          <p:nvPr/>
        </p:nvGrpSpPr>
        <p:grpSpPr>
          <a:xfrm>
            <a:off x="9845089" y="8901486"/>
            <a:ext cx="5861626" cy="4445001"/>
            <a:chOff x="0" y="0"/>
            <a:chExt cx="5861624" cy="4445000"/>
          </a:xfrm>
        </p:grpSpPr>
        <p:pic>
          <p:nvPicPr>
            <p:cNvPr id="527" name="MonopoleDipole_ElectronNucleon.png" descr="MonopoleDipole_ElectronNucleon.png"/>
            <p:cNvPicPr>
              <a:picLocks noChangeAspect="1"/>
            </p:cNvPicPr>
            <p:nvPr/>
          </p:nvPicPr>
          <p:blipFill>
            <a:blip r:embed="rId12">
              <a:extLst/>
            </a:blip>
            <a:stretch>
              <a:fillRect/>
            </a:stretch>
          </p:blipFill>
          <p:spPr>
            <a:xfrm>
              <a:off x="0" y="0"/>
              <a:ext cx="5861625" cy="4445000"/>
            </a:xfrm>
            <a:prstGeom prst="rect">
              <a:avLst/>
            </a:prstGeom>
            <a:ln w="12700" cap="flat">
              <a:noFill/>
              <a:miter lim="400000"/>
            </a:ln>
            <a:effectLst/>
          </p:spPr>
        </p:pic>
        <p:pic>
          <p:nvPicPr>
            <p:cNvPr id="528" name="Screenshot 2025-11-05 at 19.34.10.png" descr="Screenshot 2025-11-05 at 19.34.10.png"/>
            <p:cNvPicPr>
              <a:picLocks noChangeAspect="1"/>
            </p:cNvPicPr>
            <p:nvPr/>
          </p:nvPicPr>
          <p:blipFill>
            <a:blip r:embed="rId6">
              <a:extLst/>
            </a:blip>
            <a:stretch>
              <a:fillRect/>
            </a:stretch>
          </p:blipFill>
          <p:spPr>
            <a:xfrm>
              <a:off x="798265" y="725492"/>
              <a:ext cx="1297876" cy="1384402"/>
            </a:xfrm>
            <a:prstGeom prst="rect">
              <a:avLst/>
            </a:prstGeom>
            <a:ln w="12700" cap="flat">
              <a:noFill/>
              <a:miter lim="400000"/>
            </a:ln>
            <a:effectLst/>
          </p:spPr>
        </p:pic>
      </p:grpSp>
      <p:grpSp>
        <p:nvGrpSpPr>
          <p:cNvPr id="534" name="Group"/>
          <p:cNvGrpSpPr/>
          <p:nvPr/>
        </p:nvGrpSpPr>
        <p:grpSpPr>
          <a:xfrm>
            <a:off x="1740858" y="9030223"/>
            <a:ext cx="5861625" cy="4445001"/>
            <a:chOff x="0" y="0"/>
            <a:chExt cx="5861624" cy="4445000"/>
          </a:xfrm>
        </p:grpSpPr>
        <p:grpSp>
          <p:nvGrpSpPr>
            <p:cNvPr id="532" name="Group"/>
            <p:cNvGrpSpPr/>
            <p:nvPr/>
          </p:nvGrpSpPr>
          <p:grpSpPr>
            <a:xfrm>
              <a:off x="0" y="0"/>
              <a:ext cx="5861625" cy="4445000"/>
              <a:chOff x="0" y="0"/>
              <a:chExt cx="5861624" cy="4445000"/>
            </a:xfrm>
          </p:grpSpPr>
          <p:pic>
            <p:nvPicPr>
              <p:cNvPr id="530" name="MonopoleDipole_NucleonNucleon.png" descr="MonopoleDipole_NucleonNucleon.png"/>
              <p:cNvPicPr>
                <a:picLocks noChangeAspect="1"/>
              </p:cNvPicPr>
              <p:nvPr/>
            </p:nvPicPr>
            <p:blipFill>
              <a:blip r:embed="rId13">
                <a:extLst/>
              </a:blip>
              <a:stretch>
                <a:fillRect/>
              </a:stretch>
            </p:blipFill>
            <p:spPr>
              <a:xfrm>
                <a:off x="0" y="0"/>
                <a:ext cx="5861625" cy="4445000"/>
              </a:xfrm>
              <a:prstGeom prst="rect">
                <a:avLst/>
              </a:prstGeom>
              <a:ln w="12700" cap="flat">
                <a:noFill/>
                <a:miter lim="400000"/>
              </a:ln>
              <a:effectLst/>
            </p:spPr>
          </p:pic>
          <p:pic>
            <p:nvPicPr>
              <p:cNvPr id="531" name="Screenshot 2025-11-05 at 19.34.18.png" descr="Screenshot 2025-11-05 at 19.34.18.png"/>
              <p:cNvPicPr>
                <a:picLocks noChangeAspect="1"/>
              </p:cNvPicPr>
              <p:nvPr/>
            </p:nvPicPr>
            <p:blipFill>
              <a:blip r:embed="rId8">
                <a:extLst/>
              </a:blip>
              <a:stretch>
                <a:fillRect/>
              </a:stretch>
            </p:blipFill>
            <p:spPr>
              <a:xfrm>
                <a:off x="796489" y="921963"/>
                <a:ext cx="1185055" cy="1292787"/>
              </a:xfrm>
              <a:prstGeom prst="rect">
                <a:avLst/>
              </a:prstGeom>
              <a:ln w="12700" cap="flat">
                <a:noFill/>
                <a:miter lim="400000"/>
              </a:ln>
              <a:effectLst/>
            </p:spPr>
          </p:pic>
        </p:grpSp>
        <p:pic>
          <p:nvPicPr>
            <p:cNvPr id="533" name="Screenshot 2025-11-05 at 19.46.25.png" descr="Screenshot 2025-11-05 at 19.46.25.png"/>
            <p:cNvPicPr>
              <a:picLocks noChangeAspect="1"/>
            </p:cNvPicPr>
            <p:nvPr/>
          </p:nvPicPr>
          <p:blipFill>
            <a:blip r:embed="rId14">
              <a:extLst/>
            </a:blip>
            <a:stretch>
              <a:fillRect/>
            </a:stretch>
          </p:blipFill>
          <p:spPr>
            <a:xfrm>
              <a:off x="2029112" y="961619"/>
              <a:ext cx="1185055" cy="1075905"/>
            </a:xfrm>
            <a:prstGeom prst="rect">
              <a:avLst/>
            </a:prstGeom>
            <a:ln w="12700" cap="flat">
              <a:noFill/>
              <a:miter lim="400000"/>
            </a:ln>
            <a:effectLst/>
          </p:spPr>
        </p:pic>
      </p:grpSp>
      <p:grpSp>
        <p:nvGrpSpPr>
          <p:cNvPr id="537" name="Group"/>
          <p:cNvGrpSpPr/>
          <p:nvPr/>
        </p:nvGrpSpPr>
        <p:grpSpPr>
          <a:xfrm>
            <a:off x="17464036" y="8862335"/>
            <a:ext cx="6454812" cy="4445001"/>
            <a:chOff x="0" y="0"/>
            <a:chExt cx="6454811" cy="4445000"/>
          </a:xfrm>
        </p:grpSpPr>
        <p:pic>
          <p:nvPicPr>
            <p:cNvPr id="535" name="Group" descr="Group"/>
            <p:cNvPicPr>
              <a:picLocks noChangeAspect="1"/>
            </p:cNvPicPr>
            <p:nvPr/>
          </p:nvPicPr>
          <p:blipFill>
            <a:blip r:embed="rId15">
              <a:extLst/>
            </a:blip>
            <a:stretch>
              <a:fillRect/>
            </a:stretch>
          </p:blipFill>
          <p:spPr>
            <a:xfrm>
              <a:off x="0" y="0"/>
              <a:ext cx="6454812" cy="4445000"/>
            </a:xfrm>
            <a:prstGeom prst="rect">
              <a:avLst/>
            </a:prstGeom>
            <a:ln w="12700" cap="flat">
              <a:noFill/>
              <a:miter lim="400000"/>
            </a:ln>
            <a:effectLst/>
          </p:spPr>
        </p:pic>
        <p:pic>
          <p:nvPicPr>
            <p:cNvPr id="536" name="Screenshot 2025-11-05 at 19.46.25.png" descr="Screenshot 2025-11-05 at 19.46.25.png"/>
            <p:cNvPicPr>
              <a:picLocks noChangeAspect="1"/>
            </p:cNvPicPr>
            <p:nvPr/>
          </p:nvPicPr>
          <p:blipFill>
            <a:blip r:embed="rId14">
              <a:extLst/>
            </a:blip>
            <a:stretch>
              <a:fillRect/>
            </a:stretch>
          </p:blipFill>
          <p:spPr>
            <a:xfrm>
              <a:off x="811288" y="680301"/>
              <a:ext cx="1185055" cy="107590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537"/>
                                        </p:tgtEl>
                                      </p:cBhvr>
                                      <p:by x="267942" y="267942"/>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24620 -0.308168" origin="layout" pathEditMode="relative">
                                      <p:cBhvr>
                                        <p:cTn id="9" dur="1000" fill="hold"/>
                                        <p:tgtEl>
                                          <p:spTgt spid="53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3" name="Group"/>
          <p:cNvGrpSpPr/>
          <p:nvPr/>
        </p:nvGrpSpPr>
        <p:grpSpPr>
          <a:xfrm>
            <a:off x="1434493" y="4635500"/>
            <a:ext cx="6858116" cy="4445000"/>
            <a:chOff x="0" y="0"/>
            <a:chExt cx="6858115" cy="4445000"/>
          </a:xfrm>
        </p:grpSpPr>
        <p:pic>
          <p:nvPicPr>
            <p:cNvPr id="541" name="Axion_fa.png" descr="Axion_fa.png"/>
            <p:cNvPicPr>
              <a:picLocks noChangeAspect="1"/>
            </p:cNvPicPr>
            <p:nvPr/>
          </p:nvPicPr>
          <p:blipFill>
            <a:blip r:embed="rId3">
              <a:extLst/>
            </a:blip>
            <a:stretch>
              <a:fillRect/>
            </a:stretch>
          </p:blipFill>
          <p:spPr>
            <a:xfrm>
              <a:off x="0" y="0"/>
              <a:ext cx="6858116" cy="4445000"/>
            </a:xfrm>
            <a:prstGeom prst="rect">
              <a:avLst/>
            </a:prstGeom>
            <a:ln w="12700" cap="flat">
              <a:noFill/>
              <a:miter lim="400000"/>
            </a:ln>
            <a:effectLst/>
          </p:spPr>
        </p:pic>
        <p:pic>
          <p:nvPicPr>
            <p:cNvPr id="542" name="Screenshot 2025-11-05 at 19.34.26.png" descr="Screenshot 2025-11-05 at 19.34.26.png"/>
            <p:cNvPicPr>
              <a:picLocks noChangeAspect="1"/>
            </p:cNvPicPr>
            <p:nvPr/>
          </p:nvPicPr>
          <p:blipFill>
            <a:blip r:embed="rId4">
              <a:extLst/>
            </a:blip>
            <a:stretch>
              <a:fillRect/>
            </a:stretch>
          </p:blipFill>
          <p:spPr>
            <a:xfrm>
              <a:off x="4846503" y="2339275"/>
              <a:ext cx="1185054" cy="1201984"/>
            </a:xfrm>
            <a:prstGeom prst="rect">
              <a:avLst/>
            </a:prstGeom>
            <a:ln w="12700" cap="flat">
              <a:noFill/>
              <a:miter lim="400000"/>
            </a:ln>
            <a:effectLst/>
          </p:spPr>
        </p:pic>
      </p:grpSp>
      <p:grpSp>
        <p:nvGrpSpPr>
          <p:cNvPr id="546" name="Group"/>
          <p:cNvGrpSpPr/>
          <p:nvPr/>
        </p:nvGrpSpPr>
        <p:grpSpPr>
          <a:xfrm>
            <a:off x="9626411" y="403323"/>
            <a:ext cx="6080893" cy="4445001"/>
            <a:chOff x="0" y="0"/>
            <a:chExt cx="6080892" cy="4445000"/>
          </a:xfrm>
        </p:grpSpPr>
        <p:pic>
          <p:nvPicPr>
            <p:cNvPr id="544" name="AxionElectron.png" descr="AxionElectron.png"/>
            <p:cNvPicPr>
              <a:picLocks noChangeAspect="1"/>
            </p:cNvPicPr>
            <p:nvPr/>
          </p:nvPicPr>
          <p:blipFill>
            <a:blip r:embed="rId5">
              <a:extLst/>
            </a:blip>
            <a:stretch>
              <a:fillRect/>
            </a:stretch>
          </p:blipFill>
          <p:spPr>
            <a:xfrm>
              <a:off x="0" y="0"/>
              <a:ext cx="6080893" cy="4445000"/>
            </a:xfrm>
            <a:prstGeom prst="rect">
              <a:avLst/>
            </a:prstGeom>
            <a:ln w="12700" cap="flat">
              <a:noFill/>
              <a:miter lim="400000"/>
            </a:ln>
            <a:effectLst/>
          </p:spPr>
        </p:pic>
        <p:pic>
          <p:nvPicPr>
            <p:cNvPr id="545" name="Screenshot 2025-11-05 at 19.34.10.png" descr="Screenshot 2025-11-05 at 19.34.10.png"/>
            <p:cNvPicPr>
              <a:picLocks noChangeAspect="1"/>
            </p:cNvPicPr>
            <p:nvPr/>
          </p:nvPicPr>
          <p:blipFill>
            <a:blip r:embed="rId6">
              <a:extLst/>
            </a:blip>
            <a:stretch>
              <a:fillRect/>
            </a:stretch>
          </p:blipFill>
          <p:spPr>
            <a:xfrm>
              <a:off x="1293304" y="2304546"/>
              <a:ext cx="1297876" cy="1384401"/>
            </a:xfrm>
            <a:prstGeom prst="rect">
              <a:avLst/>
            </a:prstGeom>
            <a:ln w="12700" cap="flat">
              <a:noFill/>
              <a:miter lim="400000"/>
            </a:ln>
            <a:effectLst/>
          </p:spPr>
        </p:pic>
      </p:grpSp>
      <p:grpSp>
        <p:nvGrpSpPr>
          <p:cNvPr id="549" name="Group"/>
          <p:cNvGrpSpPr/>
          <p:nvPr/>
        </p:nvGrpSpPr>
        <p:grpSpPr>
          <a:xfrm>
            <a:off x="9630131" y="4628675"/>
            <a:ext cx="6197045" cy="4445001"/>
            <a:chOff x="0" y="0"/>
            <a:chExt cx="6197043" cy="4445000"/>
          </a:xfrm>
        </p:grpSpPr>
        <p:pic>
          <p:nvPicPr>
            <p:cNvPr id="547" name="AxionNeutron.png" descr="AxionNeutron.png"/>
            <p:cNvPicPr>
              <a:picLocks noChangeAspect="1"/>
            </p:cNvPicPr>
            <p:nvPr/>
          </p:nvPicPr>
          <p:blipFill>
            <a:blip r:embed="rId7">
              <a:extLst/>
            </a:blip>
            <a:stretch>
              <a:fillRect/>
            </a:stretch>
          </p:blipFill>
          <p:spPr>
            <a:xfrm>
              <a:off x="0" y="0"/>
              <a:ext cx="6197044" cy="4445000"/>
            </a:xfrm>
            <a:prstGeom prst="rect">
              <a:avLst/>
            </a:prstGeom>
            <a:ln w="12700" cap="flat">
              <a:noFill/>
              <a:miter lim="400000"/>
            </a:ln>
            <a:effectLst/>
          </p:spPr>
        </p:pic>
        <p:pic>
          <p:nvPicPr>
            <p:cNvPr id="548" name="Screenshot 2025-11-05 at 19.34.18.png" descr="Screenshot 2025-11-05 at 19.34.18.png"/>
            <p:cNvPicPr>
              <a:picLocks noChangeAspect="1"/>
            </p:cNvPicPr>
            <p:nvPr/>
          </p:nvPicPr>
          <p:blipFill>
            <a:blip r:embed="rId8">
              <a:extLst/>
            </a:blip>
            <a:stretch>
              <a:fillRect/>
            </a:stretch>
          </p:blipFill>
          <p:spPr>
            <a:xfrm>
              <a:off x="1016854" y="2201558"/>
              <a:ext cx="1366814" cy="1491069"/>
            </a:xfrm>
            <a:prstGeom prst="rect">
              <a:avLst/>
            </a:prstGeom>
            <a:ln w="12700" cap="flat">
              <a:noFill/>
              <a:miter lim="400000"/>
            </a:ln>
            <a:effectLst/>
          </p:spPr>
        </p:pic>
      </p:grpSp>
      <p:grpSp>
        <p:nvGrpSpPr>
          <p:cNvPr id="552" name="Group"/>
          <p:cNvGrpSpPr/>
          <p:nvPr/>
        </p:nvGrpSpPr>
        <p:grpSpPr>
          <a:xfrm>
            <a:off x="17115090" y="4628675"/>
            <a:ext cx="6217323" cy="4445001"/>
            <a:chOff x="0" y="0"/>
            <a:chExt cx="6217322" cy="4445000"/>
          </a:xfrm>
        </p:grpSpPr>
        <p:pic>
          <p:nvPicPr>
            <p:cNvPr id="550" name="AxionProton.png" descr="AxionProton.png"/>
            <p:cNvPicPr>
              <a:picLocks noChangeAspect="1"/>
            </p:cNvPicPr>
            <p:nvPr/>
          </p:nvPicPr>
          <p:blipFill>
            <a:blip r:embed="rId9">
              <a:extLst/>
            </a:blip>
            <a:stretch>
              <a:fillRect/>
            </a:stretch>
          </p:blipFill>
          <p:spPr>
            <a:xfrm>
              <a:off x="0" y="0"/>
              <a:ext cx="6217323" cy="4445000"/>
            </a:xfrm>
            <a:prstGeom prst="rect">
              <a:avLst/>
            </a:prstGeom>
            <a:ln w="12700" cap="flat">
              <a:noFill/>
              <a:miter lim="400000"/>
            </a:ln>
            <a:effectLst/>
          </p:spPr>
        </p:pic>
        <p:pic>
          <p:nvPicPr>
            <p:cNvPr id="551" name="Screenshot 2025-11-05 at 19.34.18.png" descr="Screenshot 2025-11-05 at 19.34.18.png"/>
            <p:cNvPicPr>
              <a:picLocks noChangeAspect="1"/>
            </p:cNvPicPr>
            <p:nvPr/>
          </p:nvPicPr>
          <p:blipFill>
            <a:blip r:embed="rId8">
              <a:extLst/>
            </a:blip>
            <a:stretch>
              <a:fillRect/>
            </a:stretch>
          </p:blipFill>
          <p:spPr>
            <a:xfrm>
              <a:off x="1069060" y="2201558"/>
              <a:ext cx="1366814" cy="1491069"/>
            </a:xfrm>
            <a:prstGeom prst="rect">
              <a:avLst/>
            </a:prstGeom>
            <a:ln w="12700" cap="flat">
              <a:noFill/>
              <a:miter lim="400000"/>
            </a:ln>
            <a:effectLst/>
          </p:spPr>
        </p:pic>
      </p:grpSp>
      <p:sp>
        <p:nvSpPr>
          <p:cNvPr id="553" name="bound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bounds</a:t>
            </a:r>
          </a:p>
        </p:txBody>
      </p:sp>
      <p:grpSp>
        <p:nvGrpSpPr>
          <p:cNvPr id="556" name="Group"/>
          <p:cNvGrpSpPr/>
          <p:nvPr/>
        </p:nvGrpSpPr>
        <p:grpSpPr>
          <a:xfrm>
            <a:off x="1245558" y="403323"/>
            <a:ext cx="6495231" cy="4445001"/>
            <a:chOff x="0" y="0"/>
            <a:chExt cx="6495229" cy="4445000"/>
          </a:xfrm>
        </p:grpSpPr>
        <p:pic>
          <p:nvPicPr>
            <p:cNvPr id="554" name="AxionPhoton.png" descr="AxionPhoton.png"/>
            <p:cNvPicPr>
              <a:picLocks noChangeAspect="1"/>
            </p:cNvPicPr>
            <p:nvPr/>
          </p:nvPicPr>
          <p:blipFill>
            <a:blip r:embed="rId10">
              <a:extLst/>
            </a:blip>
            <a:stretch>
              <a:fillRect/>
            </a:stretch>
          </p:blipFill>
          <p:spPr>
            <a:xfrm>
              <a:off x="0" y="0"/>
              <a:ext cx="6495230" cy="4445000"/>
            </a:xfrm>
            <a:prstGeom prst="rect">
              <a:avLst/>
            </a:prstGeom>
            <a:ln w="12700" cap="flat">
              <a:noFill/>
              <a:miter lim="400000"/>
            </a:ln>
            <a:effectLst/>
          </p:spPr>
        </p:pic>
        <p:pic>
          <p:nvPicPr>
            <p:cNvPr id="555" name="Screenshot 2025-11-05 at 19.34.01.png" descr="Screenshot 2025-11-05 at 19.34.01.png"/>
            <p:cNvPicPr>
              <a:picLocks noChangeAspect="1"/>
            </p:cNvPicPr>
            <p:nvPr/>
          </p:nvPicPr>
          <p:blipFill>
            <a:blip r:embed="rId11">
              <a:extLst/>
            </a:blip>
            <a:stretch>
              <a:fillRect/>
            </a:stretch>
          </p:blipFill>
          <p:spPr>
            <a:xfrm>
              <a:off x="3185721" y="2312168"/>
              <a:ext cx="1259623" cy="1369156"/>
            </a:xfrm>
            <a:prstGeom prst="rect">
              <a:avLst/>
            </a:prstGeom>
            <a:ln w="12700" cap="flat">
              <a:noFill/>
              <a:miter lim="400000"/>
            </a:ln>
            <a:effectLst/>
          </p:spPr>
        </p:pic>
      </p:grpSp>
      <p:grpSp>
        <p:nvGrpSpPr>
          <p:cNvPr id="559" name="Group"/>
          <p:cNvGrpSpPr/>
          <p:nvPr/>
        </p:nvGrpSpPr>
        <p:grpSpPr>
          <a:xfrm>
            <a:off x="9845089" y="8901486"/>
            <a:ext cx="5861626" cy="4445001"/>
            <a:chOff x="0" y="0"/>
            <a:chExt cx="5861624" cy="4445000"/>
          </a:xfrm>
        </p:grpSpPr>
        <p:pic>
          <p:nvPicPr>
            <p:cNvPr id="557" name="MonopoleDipole_ElectronNucleon.png" descr="MonopoleDipole_ElectronNucleon.png"/>
            <p:cNvPicPr>
              <a:picLocks noChangeAspect="1"/>
            </p:cNvPicPr>
            <p:nvPr/>
          </p:nvPicPr>
          <p:blipFill>
            <a:blip r:embed="rId12">
              <a:extLst/>
            </a:blip>
            <a:stretch>
              <a:fillRect/>
            </a:stretch>
          </p:blipFill>
          <p:spPr>
            <a:xfrm>
              <a:off x="0" y="0"/>
              <a:ext cx="5861625" cy="4445000"/>
            </a:xfrm>
            <a:prstGeom prst="rect">
              <a:avLst/>
            </a:prstGeom>
            <a:ln w="12700" cap="flat">
              <a:noFill/>
              <a:miter lim="400000"/>
            </a:ln>
            <a:effectLst/>
          </p:spPr>
        </p:pic>
        <p:pic>
          <p:nvPicPr>
            <p:cNvPr id="558" name="Screenshot 2025-11-05 at 19.34.10.png" descr="Screenshot 2025-11-05 at 19.34.10.png"/>
            <p:cNvPicPr>
              <a:picLocks noChangeAspect="1"/>
            </p:cNvPicPr>
            <p:nvPr/>
          </p:nvPicPr>
          <p:blipFill>
            <a:blip r:embed="rId6">
              <a:extLst/>
            </a:blip>
            <a:stretch>
              <a:fillRect/>
            </a:stretch>
          </p:blipFill>
          <p:spPr>
            <a:xfrm>
              <a:off x="798265" y="725492"/>
              <a:ext cx="1297876" cy="1384402"/>
            </a:xfrm>
            <a:prstGeom prst="rect">
              <a:avLst/>
            </a:prstGeom>
            <a:ln w="12700" cap="flat">
              <a:noFill/>
              <a:miter lim="400000"/>
            </a:ln>
            <a:effectLst/>
          </p:spPr>
        </p:pic>
      </p:grpSp>
      <p:grpSp>
        <p:nvGrpSpPr>
          <p:cNvPr id="562" name="Group"/>
          <p:cNvGrpSpPr/>
          <p:nvPr/>
        </p:nvGrpSpPr>
        <p:grpSpPr>
          <a:xfrm>
            <a:off x="17464036" y="8862335"/>
            <a:ext cx="6454812" cy="4445001"/>
            <a:chOff x="0" y="0"/>
            <a:chExt cx="6454811" cy="4445000"/>
          </a:xfrm>
        </p:grpSpPr>
        <p:pic>
          <p:nvPicPr>
            <p:cNvPr id="560" name="Group" descr="Group"/>
            <p:cNvPicPr>
              <a:picLocks noChangeAspect="1"/>
            </p:cNvPicPr>
            <p:nvPr/>
          </p:nvPicPr>
          <p:blipFill>
            <a:blip r:embed="rId13">
              <a:extLst/>
            </a:blip>
            <a:stretch>
              <a:fillRect/>
            </a:stretch>
          </p:blipFill>
          <p:spPr>
            <a:xfrm>
              <a:off x="0" y="0"/>
              <a:ext cx="6454812" cy="4445000"/>
            </a:xfrm>
            <a:prstGeom prst="rect">
              <a:avLst/>
            </a:prstGeom>
            <a:ln w="12700" cap="flat">
              <a:noFill/>
              <a:miter lim="400000"/>
            </a:ln>
            <a:effectLst/>
          </p:spPr>
        </p:pic>
        <p:pic>
          <p:nvPicPr>
            <p:cNvPr id="561" name="Screenshot 2025-11-05 at 19.46.25.png" descr="Screenshot 2025-11-05 at 19.46.25.png"/>
            <p:cNvPicPr>
              <a:picLocks noChangeAspect="1"/>
            </p:cNvPicPr>
            <p:nvPr/>
          </p:nvPicPr>
          <p:blipFill>
            <a:blip r:embed="rId14">
              <a:extLst/>
            </a:blip>
            <a:stretch>
              <a:fillRect/>
            </a:stretch>
          </p:blipFill>
          <p:spPr>
            <a:xfrm>
              <a:off x="811288" y="680301"/>
              <a:ext cx="1185055" cy="1075905"/>
            </a:xfrm>
            <a:prstGeom prst="rect">
              <a:avLst/>
            </a:prstGeom>
            <a:ln w="12700" cap="flat">
              <a:noFill/>
              <a:miter lim="400000"/>
            </a:ln>
            <a:effectLst/>
          </p:spPr>
        </p:pic>
      </p:grpSp>
      <p:grpSp>
        <p:nvGrpSpPr>
          <p:cNvPr id="567" name="Group"/>
          <p:cNvGrpSpPr/>
          <p:nvPr/>
        </p:nvGrpSpPr>
        <p:grpSpPr>
          <a:xfrm>
            <a:off x="1740858" y="9030223"/>
            <a:ext cx="5861625" cy="4445001"/>
            <a:chOff x="0" y="0"/>
            <a:chExt cx="5861624" cy="4445000"/>
          </a:xfrm>
        </p:grpSpPr>
        <p:grpSp>
          <p:nvGrpSpPr>
            <p:cNvPr id="565" name="Group"/>
            <p:cNvGrpSpPr/>
            <p:nvPr/>
          </p:nvGrpSpPr>
          <p:grpSpPr>
            <a:xfrm>
              <a:off x="0" y="0"/>
              <a:ext cx="5861625" cy="4445000"/>
              <a:chOff x="0" y="0"/>
              <a:chExt cx="5861624" cy="4445000"/>
            </a:xfrm>
          </p:grpSpPr>
          <p:pic>
            <p:nvPicPr>
              <p:cNvPr id="563" name="MonopoleDipole_NucleonNucleon.png" descr="MonopoleDipole_NucleonNucleon.png"/>
              <p:cNvPicPr>
                <a:picLocks noChangeAspect="1"/>
              </p:cNvPicPr>
              <p:nvPr/>
            </p:nvPicPr>
            <p:blipFill>
              <a:blip r:embed="rId15">
                <a:extLst/>
              </a:blip>
              <a:stretch>
                <a:fillRect/>
              </a:stretch>
            </p:blipFill>
            <p:spPr>
              <a:xfrm>
                <a:off x="0" y="0"/>
                <a:ext cx="5861625" cy="4445000"/>
              </a:xfrm>
              <a:prstGeom prst="rect">
                <a:avLst/>
              </a:prstGeom>
              <a:ln w="12700" cap="flat">
                <a:noFill/>
                <a:miter lim="400000"/>
              </a:ln>
              <a:effectLst/>
            </p:spPr>
          </p:pic>
          <p:pic>
            <p:nvPicPr>
              <p:cNvPr id="564" name="Screenshot 2025-11-05 at 19.34.18.png" descr="Screenshot 2025-11-05 at 19.34.18.png"/>
              <p:cNvPicPr>
                <a:picLocks noChangeAspect="1"/>
              </p:cNvPicPr>
              <p:nvPr/>
            </p:nvPicPr>
            <p:blipFill>
              <a:blip r:embed="rId8">
                <a:extLst/>
              </a:blip>
              <a:stretch>
                <a:fillRect/>
              </a:stretch>
            </p:blipFill>
            <p:spPr>
              <a:xfrm>
                <a:off x="796489" y="921963"/>
                <a:ext cx="1185055" cy="1292787"/>
              </a:xfrm>
              <a:prstGeom prst="rect">
                <a:avLst/>
              </a:prstGeom>
              <a:ln w="12700" cap="flat">
                <a:noFill/>
                <a:miter lim="400000"/>
              </a:ln>
              <a:effectLst/>
            </p:spPr>
          </p:pic>
        </p:grpSp>
        <p:pic>
          <p:nvPicPr>
            <p:cNvPr id="566" name="Screenshot 2025-11-05 at 19.46.25.png" descr="Screenshot 2025-11-05 at 19.46.25.png"/>
            <p:cNvPicPr>
              <a:picLocks noChangeAspect="1"/>
            </p:cNvPicPr>
            <p:nvPr/>
          </p:nvPicPr>
          <p:blipFill>
            <a:blip r:embed="rId14">
              <a:extLst/>
            </a:blip>
            <a:stretch>
              <a:fillRect/>
            </a:stretch>
          </p:blipFill>
          <p:spPr>
            <a:xfrm>
              <a:off x="2029112" y="961619"/>
              <a:ext cx="1185055" cy="107590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567"/>
                                        </p:tgtEl>
                                      </p:cBhvr>
                                      <p:by x="276825" y="276825"/>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32359 -0.320906" origin="layout" pathEditMode="relative">
                                      <p:cBhvr>
                                        <p:cTn id="9" dur="1000" fill="hold"/>
                                        <p:tgtEl>
                                          <p:spTgt spid="56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6" name="outline"/>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outline</a:t>
            </a:r>
          </a:p>
        </p:txBody>
      </p:sp>
      <p:sp>
        <p:nvSpPr>
          <p:cNvPr id="177" name="Convergence of many other potential observables"/>
          <p:cNvSpPr/>
          <p:nvPr/>
        </p:nvSpPr>
        <p:spPr>
          <a:xfrm>
            <a:off x="3233944" y="94430"/>
            <a:ext cx="17247183" cy="10077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5800">
                <a:solidFill>
                  <a:srgbClr val="FFFFFF"/>
                </a:solidFill>
                <a:latin typeface="PT Sans Narrow"/>
                <a:ea typeface="PT Sans Narrow"/>
                <a:cs typeface="PT Sans Narrow"/>
                <a:sym typeface="PT Sans Narrow"/>
              </a:defRPr>
            </a:lvl1pPr>
          </a:lstStyle>
          <a:p>
            <a:pPr/>
            <a:r>
              <a:t>Convergence of many other potential observables</a:t>
            </a:r>
          </a:p>
        </p:txBody>
      </p:sp>
      <p:sp>
        <p:nvSpPr>
          <p:cNvPr id="178" name="-definition…"/>
          <p:cNvSpPr txBox="1"/>
          <p:nvPr/>
        </p:nvSpPr>
        <p:spPr>
          <a:xfrm>
            <a:off x="1618680" y="765916"/>
            <a:ext cx="13112653" cy="5728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-definition</a:t>
            </a:r>
          </a:p>
          <a:p>
            <a:pPr algn="l" defTabSz="821531">
              <a:defRPr b="1" sz="5800">
                <a:solidFill>
                  <a:srgbClr val="000000"/>
                </a:solidFill>
                <a:latin typeface="PT Sans Narrow"/>
                <a:ea typeface="PT Sans Narrow"/>
                <a:cs typeface="PT Sans Narrow"/>
                <a:sym typeface="PT Sans Narrow"/>
              </a:defRPr>
            </a:pPr>
            <a:r>
              <a:t>- motivation</a:t>
            </a:r>
          </a:p>
          <a:p>
            <a:pPr algn="l" defTabSz="821531">
              <a:defRPr b="1" sz="5800">
                <a:solidFill>
                  <a:srgbClr val="000000"/>
                </a:solidFill>
                <a:latin typeface="PT Sans Narrow"/>
                <a:ea typeface="PT Sans Narrow"/>
                <a:cs typeface="PT Sans Narrow"/>
                <a:sym typeface="PT Sans Narrow"/>
              </a:defRPr>
            </a:pPr>
            <a:r>
              <a:t>- ALP dark matter</a:t>
            </a:r>
          </a:p>
          <a:p>
            <a:pPr algn="l" defTabSz="821531">
              <a:defRPr b="1" sz="5800">
                <a:solidFill>
                  <a:srgbClr val="000000"/>
                </a:solidFill>
                <a:latin typeface="PT Sans Narrow"/>
                <a:ea typeface="PT Sans Narrow"/>
                <a:cs typeface="PT Sans Narrow"/>
                <a:sym typeface="PT Sans Narrow"/>
              </a:defRPr>
            </a:pPr>
            <a:r>
              <a:t>- Smoking guns</a:t>
            </a:r>
          </a:p>
          <a:p>
            <a:pPr algn="l" defTabSz="821531">
              <a:defRPr b="1" sz="5800">
                <a:solidFill>
                  <a:srgbClr val="000000"/>
                </a:solidFill>
                <a:latin typeface="PT Sans Narrow"/>
                <a:ea typeface="PT Sans Narrow"/>
                <a:cs typeface="PT Sans Narrow"/>
                <a:sym typeface="PT Sans Narrow"/>
              </a:defRPr>
            </a:pPr>
            <a:r>
              <a:t>- some Highlights</a:t>
            </a:r>
          </a:p>
          <a:p>
            <a:pPr algn="l" defTabSz="821531">
              <a:defRPr b="1" sz="5800">
                <a:solidFill>
                  <a:srgbClr val="000000"/>
                </a:solidFill>
                <a:latin typeface="PT Sans Narrow"/>
                <a:ea typeface="PT Sans Narrow"/>
                <a:cs typeface="PT Sans Narrow"/>
                <a:sym typeface="PT Sans Narrow"/>
              </a:defRPr>
            </a:pPr>
            <a:r>
              <a:t>- Conclusions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quot;ALP cartographer royal&quot;"/>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"ALP cartographer royal"</a:t>
            </a:r>
          </a:p>
        </p:txBody>
      </p:sp>
      <p:grpSp>
        <p:nvGrpSpPr>
          <p:cNvPr id="574" name="Group"/>
          <p:cNvGrpSpPr/>
          <p:nvPr/>
        </p:nvGrpSpPr>
        <p:grpSpPr>
          <a:xfrm>
            <a:off x="14764021" y="-666432"/>
            <a:ext cx="9623792" cy="14435687"/>
            <a:chOff x="0" y="0"/>
            <a:chExt cx="9623791" cy="14435686"/>
          </a:xfrm>
        </p:grpSpPr>
        <p:pic>
          <p:nvPicPr>
            <p:cNvPr id="572" name="ChatGPT Image Nov 4, 2025, 11_58_30 AM.png" descr="ChatGPT Image Nov 4, 2025, 11_58_30 AM.png"/>
            <p:cNvPicPr>
              <a:picLocks noChangeAspect="1"/>
            </p:cNvPicPr>
            <p:nvPr/>
          </p:nvPicPr>
          <p:blipFill>
            <a:blip r:embed="rId3">
              <a:extLst/>
            </a:blip>
            <a:stretch>
              <a:fillRect/>
            </a:stretch>
          </p:blipFill>
          <p:spPr>
            <a:xfrm>
              <a:off x="0" y="0"/>
              <a:ext cx="9623792" cy="14435687"/>
            </a:xfrm>
            <a:prstGeom prst="rect">
              <a:avLst/>
            </a:prstGeom>
            <a:ln w="12700" cap="flat">
              <a:noFill/>
              <a:miter lim="400000"/>
            </a:ln>
            <a:effectLst/>
          </p:spPr>
        </p:pic>
        <p:pic>
          <p:nvPicPr>
            <p:cNvPr id="573" name="Ciaran+OHare+1.jpg.jpeg" descr="Ciaran+OHare+1.jpg.jpeg"/>
            <p:cNvPicPr>
              <a:picLocks noChangeAspect="1"/>
            </p:cNvPicPr>
            <p:nvPr/>
          </p:nvPicPr>
          <p:blipFill>
            <a:blip r:embed="rId4">
              <a:extLst/>
            </a:blip>
            <a:srcRect l="27953" t="5652" r="30564" b="28817"/>
            <a:stretch>
              <a:fillRect/>
            </a:stretch>
          </p:blipFill>
          <p:spPr>
            <a:xfrm>
              <a:off x="3210343" y="1380408"/>
              <a:ext cx="1542295" cy="2436430"/>
            </a:xfrm>
            <a:custGeom>
              <a:avLst/>
              <a:gdLst/>
              <a:ahLst/>
              <a:cxnLst>
                <a:cxn ang="0">
                  <a:pos x="wd2" y="hd2"/>
                </a:cxn>
                <a:cxn ang="5400000">
                  <a:pos x="wd2" y="hd2"/>
                </a:cxn>
                <a:cxn ang="10800000">
                  <a:pos x="wd2" y="hd2"/>
                </a:cxn>
                <a:cxn ang="16200000">
                  <a:pos x="wd2" y="hd2"/>
                </a:cxn>
              </a:cxnLst>
              <a:rect l="0" t="0" r="r" b="b"/>
              <a:pathLst>
                <a:path w="21378" h="21598" fill="norm" stroke="1" extrusionOk="0">
                  <a:moveTo>
                    <a:pt x="11249" y="0"/>
                  </a:moveTo>
                  <a:cubicBezTo>
                    <a:pt x="10862" y="-2"/>
                    <a:pt x="10473" y="23"/>
                    <a:pt x="10176" y="77"/>
                  </a:cubicBezTo>
                  <a:cubicBezTo>
                    <a:pt x="10015" y="107"/>
                    <a:pt x="9387" y="165"/>
                    <a:pt x="8779" y="204"/>
                  </a:cubicBezTo>
                  <a:cubicBezTo>
                    <a:pt x="8170" y="243"/>
                    <a:pt x="7598" y="319"/>
                    <a:pt x="7508" y="377"/>
                  </a:cubicBezTo>
                  <a:cubicBezTo>
                    <a:pt x="7418" y="434"/>
                    <a:pt x="7247" y="458"/>
                    <a:pt x="7128" y="429"/>
                  </a:cubicBezTo>
                  <a:cubicBezTo>
                    <a:pt x="7010" y="400"/>
                    <a:pt x="6584" y="555"/>
                    <a:pt x="6182" y="774"/>
                  </a:cubicBezTo>
                  <a:cubicBezTo>
                    <a:pt x="5780" y="994"/>
                    <a:pt x="5077" y="1278"/>
                    <a:pt x="4620" y="1407"/>
                  </a:cubicBezTo>
                  <a:cubicBezTo>
                    <a:pt x="3851" y="1625"/>
                    <a:pt x="1456" y="3031"/>
                    <a:pt x="1666" y="3142"/>
                  </a:cubicBezTo>
                  <a:cubicBezTo>
                    <a:pt x="1716" y="3169"/>
                    <a:pt x="1614" y="3293"/>
                    <a:pt x="1440" y="3416"/>
                  </a:cubicBezTo>
                  <a:cubicBezTo>
                    <a:pt x="1176" y="3603"/>
                    <a:pt x="1093" y="4054"/>
                    <a:pt x="945" y="6157"/>
                  </a:cubicBezTo>
                  <a:cubicBezTo>
                    <a:pt x="931" y="6355"/>
                    <a:pt x="924" y="6460"/>
                    <a:pt x="912" y="6628"/>
                  </a:cubicBezTo>
                  <a:cubicBezTo>
                    <a:pt x="931" y="6805"/>
                    <a:pt x="919" y="6995"/>
                    <a:pt x="873" y="7128"/>
                  </a:cubicBezTo>
                  <a:cubicBezTo>
                    <a:pt x="762" y="8474"/>
                    <a:pt x="673" y="8739"/>
                    <a:pt x="384" y="8936"/>
                  </a:cubicBezTo>
                  <a:cubicBezTo>
                    <a:pt x="-96" y="9263"/>
                    <a:pt x="-127" y="10064"/>
                    <a:pt x="296" y="11212"/>
                  </a:cubicBezTo>
                  <a:cubicBezTo>
                    <a:pt x="399" y="11492"/>
                    <a:pt x="484" y="11844"/>
                    <a:pt x="532" y="12155"/>
                  </a:cubicBezTo>
                  <a:cubicBezTo>
                    <a:pt x="537" y="12176"/>
                    <a:pt x="541" y="12197"/>
                    <a:pt x="543" y="12219"/>
                  </a:cubicBezTo>
                  <a:cubicBezTo>
                    <a:pt x="565" y="12375"/>
                    <a:pt x="580" y="12524"/>
                    <a:pt x="576" y="12634"/>
                  </a:cubicBezTo>
                  <a:cubicBezTo>
                    <a:pt x="551" y="13494"/>
                    <a:pt x="785" y="13817"/>
                    <a:pt x="1517" y="13939"/>
                  </a:cubicBezTo>
                  <a:cubicBezTo>
                    <a:pt x="1716" y="13972"/>
                    <a:pt x="1850" y="13999"/>
                    <a:pt x="1941" y="14041"/>
                  </a:cubicBezTo>
                  <a:cubicBezTo>
                    <a:pt x="2002" y="14050"/>
                    <a:pt x="2032" y="14063"/>
                    <a:pt x="2029" y="14083"/>
                  </a:cubicBezTo>
                  <a:cubicBezTo>
                    <a:pt x="2065" y="14103"/>
                    <a:pt x="2076" y="14137"/>
                    <a:pt x="2078" y="14182"/>
                  </a:cubicBezTo>
                  <a:cubicBezTo>
                    <a:pt x="2124" y="14289"/>
                    <a:pt x="2129" y="14455"/>
                    <a:pt x="2133" y="14741"/>
                  </a:cubicBezTo>
                  <a:cubicBezTo>
                    <a:pt x="2139" y="15127"/>
                    <a:pt x="2207" y="15526"/>
                    <a:pt x="2282" y="15628"/>
                  </a:cubicBezTo>
                  <a:cubicBezTo>
                    <a:pt x="2356" y="15729"/>
                    <a:pt x="2436" y="15968"/>
                    <a:pt x="2458" y="16159"/>
                  </a:cubicBezTo>
                  <a:cubicBezTo>
                    <a:pt x="2464" y="16211"/>
                    <a:pt x="2463" y="16255"/>
                    <a:pt x="2463" y="16293"/>
                  </a:cubicBezTo>
                  <a:cubicBezTo>
                    <a:pt x="2494" y="16368"/>
                    <a:pt x="2510" y="16431"/>
                    <a:pt x="2491" y="16451"/>
                  </a:cubicBezTo>
                  <a:cubicBezTo>
                    <a:pt x="2474" y="16469"/>
                    <a:pt x="2371" y="16483"/>
                    <a:pt x="2238" y="16493"/>
                  </a:cubicBezTo>
                  <a:cubicBezTo>
                    <a:pt x="2066" y="16527"/>
                    <a:pt x="1780" y="16542"/>
                    <a:pt x="1269" y="16567"/>
                  </a:cubicBezTo>
                  <a:cubicBezTo>
                    <a:pt x="939" y="16583"/>
                    <a:pt x="672" y="16608"/>
                    <a:pt x="439" y="16641"/>
                  </a:cubicBezTo>
                  <a:lnTo>
                    <a:pt x="3101" y="19607"/>
                  </a:lnTo>
                  <a:lnTo>
                    <a:pt x="9246" y="21598"/>
                  </a:lnTo>
                  <a:lnTo>
                    <a:pt x="17130" y="20803"/>
                  </a:lnTo>
                  <a:lnTo>
                    <a:pt x="20073" y="18769"/>
                  </a:lnTo>
                  <a:cubicBezTo>
                    <a:pt x="20015" y="18669"/>
                    <a:pt x="20011" y="18580"/>
                    <a:pt x="20073" y="18499"/>
                  </a:cubicBezTo>
                  <a:cubicBezTo>
                    <a:pt x="20076" y="18492"/>
                    <a:pt x="20084" y="18487"/>
                    <a:pt x="20089" y="18481"/>
                  </a:cubicBezTo>
                  <a:cubicBezTo>
                    <a:pt x="20099" y="18470"/>
                    <a:pt x="20105" y="18460"/>
                    <a:pt x="20117" y="18449"/>
                  </a:cubicBezTo>
                  <a:cubicBezTo>
                    <a:pt x="20154" y="18392"/>
                    <a:pt x="20218" y="18340"/>
                    <a:pt x="20309" y="18287"/>
                  </a:cubicBezTo>
                  <a:cubicBezTo>
                    <a:pt x="20361" y="18258"/>
                    <a:pt x="20416" y="18232"/>
                    <a:pt x="20469" y="18214"/>
                  </a:cubicBezTo>
                  <a:cubicBezTo>
                    <a:pt x="20660" y="18099"/>
                    <a:pt x="20799" y="17974"/>
                    <a:pt x="20826" y="17890"/>
                  </a:cubicBezTo>
                  <a:cubicBezTo>
                    <a:pt x="20822" y="17860"/>
                    <a:pt x="20814" y="17830"/>
                    <a:pt x="20815" y="17802"/>
                  </a:cubicBezTo>
                  <a:cubicBezTo>
                    <a:pt x="20786" y="17715"/>
                    <a:pt x="20805" y="17567"/>
                    <a:pt x="20870" y="17450"/>
                  </a:cubicBezTo>
                  <a:cubicBezTo>
                    <a:pt x="20957" y="17295"/>
                    <a:pt x="20905" y="17169"/>
                    <a:pt x="20716" y="17081"/>
                  </a:cubicBezTo>
                  <a:cubicBezTo>
                    <a:pt x="20670" y="17059"/>
                    <a:pt x="20642" y="17041"/>
                    <a:pt x="20612" y="17021"/>
                  </a:cubicBezTo>
                  <a:cubicBezTo>
                    <a:pt x="20608" y="17018"/>
                    <a:pt x="20605" y="17013"/>
                    <a:pt x="20601" y="17010"/>
                  </a:cubicBezTo>
                  <a:cubicBezTo>
                    <a:pt x="20587" y="17000"/>
                    <a:pt x="20566" y="16990"/>
                    <a:pt x="20557" y="16979"/>
                  </a:cubicBezTo>
                  <a:cubicBezTo>
                    <a:pt x="20493" y="16921"/>
                    <a:pt x="20495" y="16867"/>
                    <a:pt x="20562" y="16768"/>
                  </a:cubicBezTo>
                  <a:cubicBezTo>
                    <a:pt x="20596" y="16697"/>
                    <a:pt x="20651" y="16608"/>
                    <a:pt x="20727" y="16490"/>
                  </a:cubicBezTo>
                  <a:cubicBezTo>
                    <a:pt x="21189" y="15775"/>
                    <a:pt x="21473" y="14519"/>
                    <a:pt x="21349" y="13767"/>
                  </a:cubicBezTo>
                  <a:cubicBezTo>
                    <a:pt x="21141" y="12505"/>
                    <a:pt x="21035" y="12023"/>
                    <a:pt x="20760" y="11131"/>
                  </a:cubicBezTo>
                  <a:cubicBezTo>
                    <a:pt x="20613" y="10654"/>
                    <a:pt x="20454" y="9526"/>
                    <a:pt x="20403" y="8595"/>
                  </a:cubicBezTo>
                  <a:cubicBezTo>
                    <a:pt x="20340" y="8405"/>
                    <a:pt x="20312" y="7970"/>
                    <a:pt x="20331" y="7441"/>
                  </a:cubicBezTo>
                  <a:cubicBezTo>
                    <a:pt x="20294" y="6905"/>
                    <a:pt x="20254" y="6431"/>
                    <a:pt x="20227" y="6238"/>
                  </a:cubicBezTo>
                  <a:cubicBezTo>
                    <a:pt x="20111" y="5436"/>
                    <a:pt x="19272" y="3870"/>
                    <a:pt x="18736" y="3462"/>
                  </a:cubicBezTo>
                  <a:cubicBezTo>
                    <a:pt x="18642" y="3391"/>
                    <a:pt x="18555" y="3318"/>
                    <a:pt x="18483" y="3251"/>
                  </a:cubicBezTo>
                  <a:cubicBezTo>
                    <a:pt x="18432" y="3212"/>
                    <a:pt x="18399" y="3176"/>
                    <a:pt x="18378" y="3145"/>
                  </a:cubicBezTo>
                  <a:cubicBezTo>
                    <a:pt x="18336" y="3098"/>
                    <a:pt x="18312" y="3060"/>
                    <a:pt x="18301" y="3033"/>
                  </a:cubicBezTo>
                  <a:cubicBezTo>
                    <a:pt x="18204" y="2933"/>
                    <a:pt x="18108" y="2822"/>
                    <a:pt x="18026" y="2709"/>
                  </a:cubicBezTo>
                  <a:cubicBezTo>
                    <a:pt x="17919" y="2608"/>
                    <a:pt x="17790" y="2494"/>
                    <a:pt x="17647" y="2378"/>
                  </a:cubicBezTo>
                  <a:cubicBezTo>
                    <a:pt x="17377" y="2160"/>
                    <a:pt x="17219" y="1994"/>
                    <a:pt x="17146" y="1854"/>
                  </a:cubicBezTo>
                  <a:cubicBezTo>
                    <a:pt x="17056" y="1886"/>
                    <a:pt x="16973" y="1870"/>
                    <a:pt x="16904" y="1798"/>
                  </a:cubicBezTo>
                  <a:cubicBezTo>
                    <a:pt x="16852" y="1745"/>
                    <a:pt x="16851" y="1672"/>
                    <a:pt x="16887" y="1611"/>
                  </a:cubicBezTo>
                  <a:cubicBezTo>
                    <a:pt x="16804" y="1601"/>
                    <a:pt x="16711" y="1568"/>
                    <a:pt x="16623" y="1502"/>
                  </a:cubicBezTo>
                  <a:cubicBezTo>
                    <a:pt x="16530" y="1532"/>
                    <a:pt x="16415" y="1515"/>
                    <a:pt x="16359" y="1457"/>
                  </a:cubicBezTo>
                  <a:cubicBezTo>
                    <a:pt x="16300" y="1395"/>
                    <a:pt x="16329" y="1312"/>
                    <a:pt x="16425" y="1274"/>
                  </a:cubicBezTo>
                  <a:cubicBezTo>
                    <a:pt x="16449" y="1264"/>
                    <a:pt x="16476" y="1259"/>
                    <a:pt x="16502" y="1256"/>
                  </a:cubicBezTo>
                  <a:cubicBezTo>
                    <a:pt x="16503" y="1256"/>
                    <a:pt x="16507" y="1256"/>
                    <a:pt x="16508" y="1256"/>
                  </a:cubicBezTo>
                  <a:cubicBezTo>
                    <a:pt x="16524" y="1234"/>
                    <a:pt x="16545" y="1211"/>
                    <a:pt x="16579" y="1189"/>
                  </a:cubicBezTo>
                  <a:cubicBezTo>
                    <a:pt x="16689" y="1119"/>
                    <a:pt x="16822" y="1113"/>
                    <a:pt x="16937" y="1143"/>
                  </a:cubicBezTo>
                  <a:cubicBezTo>
                    <a:pt x="16893" y="1096"/>
                    <a:pt x="16849" y="1049"/>
                    <a:pt x="16794" y="1003"/>
                  </a:cubicBezTo>
                  <a:cubicBezTo>
                    <a:pt x="16773" y="989"/>
                    <a:pt x="16750" y="976"/>
                    <a:pt x="16733" y="961"/>
                  </a:cubicBezTo>
                  <a:cubicBezTo>
                    <a:pt x="16555" y="821"/>
                    <a:pt x="16340" y="693"/>
                    <a:pt x="16112" y="598"/>
                  </a:cubicBezTo>
                  <a:cubicBezTo>
                    <a:pt x="15855" y="519"/>
                    <a:pt x="15553" y="461"/>
                    <a:pt x="15287" y="450"/>
                  </a:cubicBezTo>
                  <a:cubicBezTo>
                    <a:pt x="15270" y="453"/>
                    <a:pt x="15253" y="454"/>
                    <a:pt x="15237" y="457"/>
                  </a:cubicBezTo>
                  <a:cubicBezTo>
                    <a:pt x="15085" y="495"/>
                    <a:pt x="14918" y="441"/>
                    <a:pt x="14852" y="331"/>
                  </a:cubicBezTo>
                  <a:cubicBezTo>
                    <a:pt x="14744" y="151"/>
                    <a:pt x="14707" y="150"/>
                    <a:pt x="14401" y="327"/>
                  </a:cubicBezTo>
                  <a:cubicBezTo>
                    <a:pt x="14204" y="441"/>
                    <a:pt x="14057" y="475"/>
                    <a:pt x="13873" y="440"/>
                  </a:cubicBezTo>
                  <a:cubicBezTo>
                    <a:pt x="13845" y="435"/>
                    <a:pt x="13813" y="421"/>
                    <a:pt x="13779" y="412"/>
                  </a:cubicBezTo>
                  <a:cubicBezTo>
                    <a:pt x="13756" y="405"/>
                    <a:pt x="13733" y="403"/>
                    <a:pt x="13708" y="394"/>
                  </a:cubicBezTo>
                  <a:cubicBezTo>
                    <a:pt x="13509" y="326"/>
                    <a:pt x="13298" y="304"/>
                    <a:pt x="13235" y="345"/>
                  </a:cubicBezTo>
                  <a:cubicBezTo>
                    <a:pt x="13186" y="376"/>
                    <a:pt x="13050" y="348"/>
                    <a:pt x="12899" y="282"/>
                  </a:cubicBezTo>
                  <a:cubicBezTo>
                    <a:pt x="12851" y="261"/>
                    <a:pt x="12799" y="235"/>
                    <a:pt x="12751" y="208"/>
                  </a:cubicBezTo>
                  <a:cubicBezTo>
                    <a:pt x="12707" y="182"/>
                    <a:pt x="12648" y="158"/>
                    <a:pt x="12574" y="137"/>
                  </a:cubicBezTo>
                  <a:cubicBezTo>
                    <a:pt x="12574" y="137"/>
                    <a:pt x="12570" y="138"/>
                    <a:pt x="12569" y="137"/>
                  </a:cubicBezTo>
                  <a:cubicBezTo>
                    <a:pt x="12497" y="117"/>
                    <a:pt x="12415" y="101"/>
                    <a:pt x="12321" y="85"/>
                  </a:cubicBezTo>
                  <a:cubicBezTo>
                    <a:pt x="12319" y="84"/>
                    <a:pt x="12313" y="81"/>
                    <a:pt x="12310" y="81"/>
                  </a:cubicBezTo>
                  <a:cubicBezTo>
                    <a:pt x="12308" y="81"/>
                    <a:pt x="12308" y="81"/>
                    <a:pt x="12305" y="81"/>
                  </a:cubicBezTo>
                  <a:cubicBezTo>
                    <a:pt x="12012" y="32"/>
                    <a:pt x="11632" y="2"/>
                    <a:pt x="11249" y="0"/>
                  </a:cubicBezTo>
                  <a:close/>
                </a:path>
              </a:pathLst>
            </a:custGeom>
            <a:ln w="12700" cap="flat">
              <a:noFill/>
              <a:miter lim="400000"/>
            </a:ln>
            <a:effectLst/>
          </p:spPr>
        </p:pic>
      </p:grpSp>
      <p:sp>
        <p:nvSpPr>
          <p:cNvPr id="575" name="Thanks to Ciaran O'Hare"/>
          <p:cNvSpPr txBox="1"/>
          <p:nvPr/>
        </p:nvSpPr>
        <p:spPr>
          <a:xfrm>
            <a:off x="1797440" y="709328"/>
            <a:ext cx="6395290" cy="1832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Thanks to Ciaran O'Hare</a:t>
            </a:r>
          </a:p>
        </p:txBody>
      </p:sp>
      <p:sp>
        <p:nvSpPr>
          <p:cNvPr id="576" name="https://cajohare.github.io/AxionLimits/"/>
          <p:cNvSpPr txBox="1"/>
          <p:nvPr/>
        </p:nvSpPr>
        <p:spPr>
          <a:xfrm>
            <a:off x="1924273" y="3058617"/>
            <a:ext cx="531358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https://cajohare.github.io/AxionLimits/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Dark matter"/>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Dark matter</a:t>
            </a:r>
          </a:p>
        </p:txBody>
      </p:sp>
      <p:pic>
        <p:nvPicPr>
          <p:cNvPr id="581" name="big-bang-fhymk7.jpg.jpeg" descr="big-bang-fhymk7.jpg.jpeg"/>
          <p:cNvPicPr>
            <a:picLocks noChangeAspect="1"/>
          </p:cNvPicPr>
          <p:nvPr/>
        </p:nvPicPr>
        <p:blipFill>
          <a:blip r:embed="rId3">
            <a:extLst/>
          </a:blip>
          <a:srcRect l="34125" t="0" r="0" b="44943"/>
          <a:stretch>
            <a:fillRect/>
          </a:stretch>
        </p:blipFill>
        <p:spPr>
          <a:xfrm flipH="1" rot="10800000">
            <a:off x="1187062" y="-79266"/>
            <a:ext cx="24876692" cy="13860871"/>
          </a:xfrm>
          <a:prstGeom prst="rect">
            <a:avLst/>
          </a:prstGeom>
          <a:ln w="12700">
            <a:miter lim="400000"/>
          </a:ln>
        </p:spPr>
      </p:pic>
      <p:grpSp>
        <p:nvGrpSpPr>
          <p:cNvPr id="615" name="Group"/>
          <p:cNvGrpSpPr/>
          <p:nvPr/>
        </p:nvGrpSpPr>
        <p:grpSpPr>
          <a:xfrm>
            <a:off x="5886964" y="-354173"/>
            <a:ext cx="17634072" cy="4979266"/>
            <a:chOff x="0" y="0"/>
            <a:chExt cx="17634070" cy="4979264"/>
          </a:xfrm>
        </p:grpSpPr>
        <p:sp>
          <p:nvSpPr>
            <p:cNvPr id="582" name="Thermal…"/>
            <p:cNvSpPr txBox="1"/>
            <p:nvPr/>
          </p:nvSpPr>
          <p:spPr>
            <a:xfrm>
              <a:off x="11615394" y="2235724"/>
              <a:ext cx="4419004" cy="2743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defRPr b="1" sz="10000">
                  <a:solidFill>
                    <a:schemeClr val="accent4">
                      <a:hueOff val="348544"/>
                      <a:lumOff val="7139"/>
                    </a:schemeClr>
                  </a:solidFill>
                  <a:latin typeface="PT Sans Narrow"/>
                  <a:ea typeface="PT Sans Narrow"/>
                  <a:cs typeface="PT Sans Narrow"/>
                  <a:sym typeface="PT Sans Narrow"/>
                </a:defRPr>
              </a:pPr>
              <a:r>
                <a:t>Thermal</a:t>
              </a:r>
            </a:p>
            <a:p>
              <a:pPr defTabSz="825500">
                <a:defRPr b="1" sz="6700">
                  <a:solidFill>
                    <a:schemeClr val="accent4">
                      <a:hueOff val="348544"/>
                      <a:lumOff val="7139"/>
                    </a:schemeClr>
                  </a:solidFill>
                  <a:latin typeface="PT Sans Narrow"/>
                  <a:ea typeface="PT Sans Narrow"/>
                  <a:cs typeface="PT Sans Narrow"/>
                  <a:sym typeface="PT Sans Narrow"/>
                </a:defRPr>
              </a:pPr>
              <a:r>
                <a:t>Moduli decays</a:t>
              </a:r>
            </a:p>
          </p:txBody>
        </p:sp>
        <p:sp>
          <p:nvSpPr>
            <p:cNvPr id="583" name="Circle"/>
            <p:cNvSpPr/>
            <p:nvPr/>
          </p:nvSpPr>
          <p:spPr>
            <a:xfrm>
              <a:off x="1609194" y="623247"/>
              <a:ext cx="244028" cy="244027"/>
            </a:xfrm>
            <a:prstGeom prst="ellipse">
              <a:avLst/>
            </a:prstGeom>
            <a:gradFill flip="none" rotWithShape="1">
              <a:gsLst>
                <a:gs pos="0">
                  <a:srgbClr val="43035D"/>
                </a:gs>
                <a:gs pos="74154">
                  <a:srgbClr val="A181AE"/>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4" name="Circle"/>
            <p:cNvSpPr/>
            <p:nvPr/>
          </p:nvSpPr>
          <p:spPr>
            <a:xfrm>
              <a:off x="2586607" y="1637022"/>
              <a:ext cx="278874" cy="278874"/>
            </a:xfrm>
            <a:prstGeom prst="ellipse">
              <a:avLst/>
            </a:prstGeom>
            <a:gradFill flip="none" rotWithShape="1">
              <a:gsLst>
                <a:gs pos="0">
                  <a:srgbClr val="2B5D1C"/>
                </a:gs>
                <a:gs pos="74154">
                  <a:srgbClr val="95AE8E"/>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5" name="Circle"/>
            <p:cNvSpPr/>
            <p:nvPr/>
          </p:nvSpPr>
          <p:spPr>
            <a:xfrm>
              <a:off x="4646683" y="571620"/>
              <a:ext cx="150822" cy="150823"/>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6" name="Circle"/>
            <p:cNvSpPr/>
            <p:nvPr/>
          </p:nvSpPr>
          <p:spPr>
            <a:xfrm>
              <a:off x="3224035" y="1401934"/>
              <a:ext cx="150823" cy="150823"/>
            </a:xfrm>
            <a:prstGeom prst="ellipse">
              <a:avLst/>
            </a:prstGeom>
            <a:gradFill flip="none" rotWithShape="1">
              <a:gsLst>
                <a:gs pos="0">
                  <a:srgbClr val="43035D"/>
                </a:gs>
                <a:gs pos="74154">
                  <a:srgbClr val="A181AE"/>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7" name="Circle"/>
            <p:cNvSpPr/>
            <p:nvPr/>
          </p:nvSpPr>
          <p:spPr>
            <a:xfrm>
              <a:off x="1292289" y="1045001"/>
              <a:ext cx="278874" cy="278874"/>
            </a:xfrm>
            <a:prstGeom prst="ellipse">
              <a:avLst/>
            </a:prstGeom>
            <a:gradFill flip="none" rotWithShape="1">
              <a:gsLst>
                <a:gs pos="0">
                  <a:srgbClr val="2B5D1C"/>
                </a:gs>
                <a:gs pos="74154">
                  <a:srgbClr val="95AE8E"/>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8" name="Circle"/>
            <p:cNvSpPr/>
            <p:nvPr/>
          </p:nvSpPr>
          <p:spPr>
            <a:xfrm>
              <a:off x="4027274" y="1292104"/>
              <a:ext cx="150823" cy="150823"/>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9" name="Circle"/>
            <p:cNvSpPr/>
            <p:nvPr/>
          </p:nvSpPr>
          <p:spPr>
            <a:xfrm>
              <a:off x="2805795" y="771767"/>
              <a:ext cx="150823" cy="150823"/>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0" name="Circle"/>
            <p:cNvSpPr/>
            <p:nvPr/>
          </p:nvSpPr>
          <p:spPr>
            <a:xfrm>
              <a:off x="3717402" y="1864372"/>
              <a:ext cx="150823" cy="150823"/>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1" name="Circle"/>
            <p:cNvSpPr/>
            <p:nvPr/>
          </p:nvSpPr>
          <p:spPr>
            <a:xfrm>
              <a:off x="3517882" y="1292104"/>
              <a:ext cx="150822" cy="150823"/>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2" name="Circle"/>
            <p:cNvSpPr/>
            <p:nvPr/>
          </p:nvSpPr>
          <p:spPr>
            <a:xfrm>
              <a:off x="0" y="513444"/>
              <a:ext cx="846704" cy="846704"/>
            </a:xfrm>
            <a:prstGeom prst="ellipse">
              <a:avLst/>
            </a:prstGeom>
            <a:gradFill flip="none" rotWithShape="1">
              <a:gsLst>
                <a:gs pos="0">
                  <a:srgbClr val="000000"/>
                </a:gs>
                <a:gs pos="74154">
                  <a:srgbClr val="7F807F"/>
                </a:gs>
                <a:gs pos="100000">
                  <a:srgbClr val="FFFFFF"/>
                </a:gs>
              </a:gsLst>
              <a:lin ang="2195949"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3" name="Circle"/>
            <p:cNvSpPr/>
            <p:nvPr/>
          </p:nvSpPr>
          <p:spPr>
            <a:xfrm>
              <a:off x="2016748" y="1264453"/>
              <a:ext cx="160347" cy="160347"/>
            </a:xfrm>
            <a:prstGeom prst="ellipse">
              <a:avLst/>
            </a:prstGeom>
            <a:gradFill flip="none" rotWithShape="1">
              <a:gsLst>
                <a:gs pos="0">
                  <a:srgbClr val="000000"/>
                </a:gs>
                <a:gs pos="74154">
                  <a:srgbClr val="7F807F"/>
                </a:gs>
                <a:gs pos="100000">
                  <a:srgbClr val="FFFFFF"/>
                </a:gs>
              </a:gsLst>
              <a:lin ang="2195949"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4" name="Line"/>
            <p:cNvSpPr/>
            <p:nvPr/>
          </p:nvSpPr>
          <p:spPr>
            <a:xfrm>
              <a:off x="2875098" y="1848260"/>
              <a:ext cx="8093310" cy="2491178"/>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595" name="Line"/>
            <p:cNvSpPr/>
            <p:nvPr/>
          </p:nvSpPr>
          <p:spPr>
            <a:xfrm>
              <a:off x="4260015" y="887655"/>
              <a:ext cx="7670289" cy="321861"/>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596" name="Line"/>
            <p:cNvSpPr/>
            <p:nvPr/>
          </p:nvSpPr>
          <p:spPr>
            <a:xfrm>
              <a:off x="4784978" y="682545"/>
              <a:ext cx="8045724" cy="312127"/>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597" name="Line"/>
            <p:cNvSpPr/>
            <p:nvPr/>
          </p:nvSpPr>
          <p:spPr>
            <a:xfrm>
              <a:off x="2841500" y="1379910"/>
              <a:ext cx="12385699" cy="2608298"/>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598" name="Line"/>
            <p:cNvSpPr/>
            <p:nvPr/>
          </p:nvSpPr>
          <p:spPr>
            <a:xfrm>
              <a:off x="3500620" y="1163596"/>
              <a:ext cx="13168331" cy="2481416"/>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599" name="Line"/>
            <p:cNvSpPr/>
            <p:nvPr/>
          </p:nvSpPr>
          <p:spPr>
            <a:xfrm>
              <a:off x="3868495" y="1962654"/>
              <a:ext cx="9742209" cy="2494726"/>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pic>
          <p:nvPicPr>
            <p:cNvPr id="600" name="photon.png" descr="photon.png"/>
            <p:cNvPicPr>
              <a:picLocks noChangeAspect="1"/>
            </p:cNvPicPr>
            <p:nvPr/>
          </p:nvPicPr>
          <p:blipFill>
            <a:blip r:embed="rId4">
              <a:extLst/>
            </a:blip>
            <a:stretch>
              <a:fillRect/>
            </a:stretch>
          </p:blipFill>
          <p:spPr>
            <a:xfrm>
              <a:off x="1880606" y="522524"/>
              <a:ext cx="846704" cy="1134117"/>
            </a:xfrm>
            <a:prstGeom prst="rect">
              <a:avLst/>
            </a:prstGeom>
            <a:ln w="12700" cap="flat">
              <a:noFill/>
              <a:miter lim="400000"/>
            </a:ln>
            <a:effectLst/>
          </p:spPr>
        </p:pic>
        <p:pic>
          <p:nvPicPr>
            <p:cNvPr id="601" name="glue.png" descr="glue.png"/>
            <p:cNvPicPr>
              <a:picLocks noChangeAspect="1"/>
            </p:cNvPicPr>
            <p:nvPr/>
          </p:nvPicPr>
          <p:blipFill>
            <a:blip r:embed="rId5">
              <a:extLst/>
            </a:blip>
            <a:stretch>
              <a:fillRect/>
            </a:stretch>
          </p:blipFill>
          <p:spPr>
            <a:xfrm>
              <a:off x="1880606" y="530020"/>
              <a:ext cx="1437031" cy="1502351"/>
            </a:xfrm>
            <a:prstGeom prst="rect">
              <a:avLst/>
            </a:prstGeom>
            <a:ln w="12700" cap="flat">
              <a:noFill/>
              <a:miter lim="400000"/>
            </a:ln>
            <a:effectLst/>
          </p:spPr>
        </p:pic>
        <p:pic>
          <p:nvPicPr>
            <p:cNvPr id="602" name="photon.png" descr="photon.png"/>
            <p:cNvPicPr>
              <a:picLocks noChangeAspect="1"/>
            </p:cNvPicPr>
            <p:nvPr/>
          </p:nvPicPr>
          <p:blipFill>
            <a:blip r:embed="rId4">
              <a:extLst/>
            </a:blip>
            <a:stretch>
              <a:fillRect/>
            </a:stretch>
          </p:blipFill>
          <p:spPr>
            <a:xfrm rot="14820000">
              <a:off x="3267402" y="717650"/>
              <a:ext cx="555351" cy="743864"/>
            </a:xfrm>
            <a:prstGeom prst="rect">
              <a:avLst/>
            </a:prstGeom>
            <a:ln w="12700" cap="flat">
              <a:noFill/>
              <a:miter lim="400000"/>
            </a:ln>
            <a:effectLst/>
          </p:spPr>
        </p:pic>
        <p:pic>
          <p:nvPicPr>
            <p:cNvPr id="603" name="photon.png" descr="photon.png"/>
            <p:cNvPicPr>
              <a:picLocks noChangeAspect="1"/>
            </p:cNvPicPr>
            <p:nvPr/>
          </p:nvPicPr>
          <p:blipFill>
            <a:blip r:embed="rId4">
              <a:extLst/>
            </a:blip>
            <a:stretch>
              <a:fillRect/>
            </a:stretch>
          </p:blipFill>
          <p:spPr>
            <a:xfrm rot="19560000">
              <a:off x="1168979" y="417613"/>
              <a:ext cx="775218" cy="1038365"/>
            </a:xfrm>
            <a:prstGeom prst="rect">
              <a:avLst/>
            </a:prstGeom>
            <a:ln w="12700" cap="flat">
              <a:noFill/>
              <a:miter lim="400000"/>
            </a:ln>
            <a:effectLst/>
          </p:spPr>
        </p:pic>
        <p:sp>
          <p:nvSpPr>
            <p:cNvPr id="604" name="Circle"/>
            <p:cNvSpPr/>
            <p:nvPr/>
          </p:nvSpPr>
          <p:spPr>
            <a:xfrm>
              <a:off x="1047485" y="564565"/>
              <a:ext cx="162640" cy="162640"/>
            </a:xfrm>
            <a:prstGeom prst="ellipse">
              <a:avLst/>
            </a:prstGeom>
            <a:gradFill flip="none" rotWithShape="1">
              <a:gsLst>
                <a:gs pos="0">
                  <a:srgbClr val="000000"/>
                </a:gs>
                <a:gs pos="74154">
                  <a:srgbClr val="7F807F"/>
                </a:gs>
                <a:gs pos="100000">
                  <a:srgbClr val="FFFFFF"/>
                </a:gs>
              </a:gsLst>
              <a:lin ang="2195949"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5" name="Circle"/>
            <p:cNvSpPr/>
            <p:nvPr/>
          </p:nvSpPr>
          <p:spPr>
            <a:xfrm>
              <a:off x="2400689" y="861384"/>
              <a:ext cx="150822" cy="150823"/>
            </a:xfrm>
            <a:prstGeom prst="ellipse">
              <a:avLst/>
            </a:prstGeom>
            <a:gradFill flip="none" rotWithShape="1">
              <a:gsLst>
                <a:gs pos="0">
                  <a:srgbClr val="43035D"/>
                </a:gs>
                <a:gs pos="74154">
                  <a:srgbClr val="A181AE"/>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606" name="glue.png" descr="glue.png"/>
            <p:cNvPicPr>
              <a:picLocks noChangeAspect="1"/>
            </p:cNvPicPr>
            <p:nvPr/>
          </p:nvPicPr>
          <p:blipFill>
            <a:blip r:embed="rId5">
              <a:extLst/>
            </a:blip>
            <a:stretch>
              <a:fillRect/>
            </a:stretch>
          </p:blipFill>
          <p:spPr>
            <a:xfrm rot="14760000">
              <a:off x="1318741" y="141760"/>
              <a:ext cx="966607" cy="1010543"/>
            </a:xfrm>
            <a:prstGeom prst="rect">
              <a:avLst/>
            </a:prstGeom>
            <a:ln w="12700" cap="flat">
              <a:noFill/>
              <a:miter lim="400000"/>
            </a:ln>
            <a:effectLst/>
          </p:spPr>
        </p:pic>
        <p:sp>
          <p:nvSpPr>
            <p:cNvPr id="607" name="Line"/>
            <p:cNvSpPr/>
            <p:nvPr/>
          </p:nvSpPr>
          <p:spPr>
            <a:xfrm>
              <a:off x="1802568" y="517452"/>
              <a:ext cx="13360931" cy="1863122"/>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608" name="Line"/>
            <p:cNvSpPr/>
            <p:nvPr/>
          </p:nvSpPr>
          <p:spPr>
            <a:xfrm>
              <a:off x="926268" y="1151937"/>
              <a:ext cx="15097542" cy="3826636"/>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609" name="Line"/>
            <p:cNvSpPr/>
            <p:nvPr/>
          </p:nvSpPr>
          <p:spPr>
            <a:xfrm>
              <a:off x="799268" y="1151937"/>
              <a:ext cx="15097542" cy="3826636"/>
            </a:xfrm>
            <a:prstGeom prst="line">
              <a:avLst/>
            </a:prstGeom>
            <a:noFill/>
            <a:ln w="25400" cap="flat">
              <a:solidFill>
                <a:srgbClr val="000000"/>
              </a:solidFill>
              <a:custDash>
                <a:ds d="600000" sp="600000"/>
              </a:custDash>
              <a:miter lim="400000"/>
            </a:ln>
            <a:effectLst/>
          </p:spPr>
          <p:txBody>
            <a:bodyPr wrap="square" lIns="50800" tIns="50800" rIns="50800" bIns="50800" numCol="1" anchor="ctr">
              <a:noAutofit/>
            </a:bodyPr>
            <a:lstStyle/>
            <a:p>
              <a:pPr/>
            </a:p>
          </p:txBody>
        </p:sp>
        <p:sp>
          <p:nvSpPr>
            <p:cNvPr id="610" name="Circle"/>
            <p:cNvSpPr/>
            <p:nvPr/>
          </p:nvSpPr>
          <p:spPr>
            <a:xfrm>
              <a:off x="2916008" y="1014171"/>
              <a:ext cx="150823" cy="150823"/>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11" name="Circle"/>
            <p:cNvSpPr/>
            <p:nvPr/>
          </p:nvSpPr>
          <p:spPr>
            <a:xfrm>
              <a:off x="3345021" y="771767"/>
              <a:ext cx="150823" cy="150823"/>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12" name="Circle"/>
            <p:cNvSpPr/>
            <p:nvPr/>
          </p:nvSpPr>
          <p:spPr>
            <a:xfrm>
              <a:off x="2904997" y="399145"/>
              <a:ext cx="150822" cy="150822"/>
            </a:xfrm>
            <a:prstGeom prst="ellipse">
              <a:avLst/>
            </a:prstGeom>
            <a:gradFill flip="none" rotWithShape="1">
              <a:gsLst>
                <a:gs pos="0">
                  <a:srgbClr val="908D04"/>
                </a:gs>
                <a:gs pos="74154">
                  <a:srgbClr val="C8C682"/>
                </a:gs>
                <a:gs pos="100000">
                  <a:srgbClr val="FFFFFF"/>
                </a:gs>
              </a:gsLst>
              <a:lin ang="2195949" scaled="0"/>
            </a:gradFill>
            <a:ln w="9525" cap="flat">
              <a:solidFill>
                <a:srgbClr val="0000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613" name="Image" descr="Image"/>
            <p:cNvPicPr>
              <a:picLocks noChangeAspect="1"/>
            </p:cNvPicPr>
            <p:nvPr/>
          </p:nvPicPr>
          <p:blipFill>
            <a:blip r:embed="rId6">
              <a:extLst/>
            </a:blip>
            <a:stretch>
              <a:fillRect/>
            </a:stretch>
          </p:blipFill>
          <p:spPr>
            <a:xfrm>
              <a:off x="16440270" y="2890649"/>
              <a:ext cx="1193801" cy="406401"/>
            </a:xfrm>
            <a:prstGeom prst="rect">
              <a:avLst/>
            </a:prstGeom>
            <a:ln w="12700" cap="flat">
              <a:noFill/>
              <a:miter lim="400000"/>
            </a:ln>
            <a:effectLst/>
          </p:spPr>
        </p:pic>
        <p:pic>
          <p:nvPicPr>
            <p:cNvPr id="614" name="Image" descr="Image"/>
            <p:cNvPicPr>
              <a:picLocks noChangeAspect="1"/>
            </p:cNvPicPr>
            <p:nvPr/>
          </p:nvPicPr>
          <p:blipFill>
            <a:blip r:embed="rId7">
              <a:extLst/>
            </a:blip>
            <a:stretch>
              <a:fillRect/>
            </a:stretch>
          </p:blipFill>
          <p:spPr>
            <a:xfrm>
              <a:off x="16347949" y="4301171"/>
              <a:ext cx="1193801" cy="444501"/>
            </a:xfrm>
            <a:prstGeom prst="rect">
              <a:avLst/>
            </a:prstGeom>
            <a:ln w="12700" cap="flat">
              <a:noFill/>
              <a:miter lim="400000"/>
            </a:ln>
            <a:effectLst/>
          </p:spPr>
        </p:pic>
      </p:grpSp>
      <p:grpSp>
        <p:nvGrpSpPr>
          <p:cNvPr id="623" name="Group"/>
          <p:cNvGrpSpPr/>
          <p:nvPr/>
        </p:nvGrpSpPr>
        <p:grpSpPr>
          <a:xfrm>
            <a:off x="1647868" y="-265492"/>
            <a:ext cx="22941567" cy="14252198"/>
            <a:chOff x="0" y="0"/>
            <a:chExt cx="22941565" cy="14252196"/>
          </a:xfrm>
        </p:grpSpPr>
        <p:sp>
          <p:nvSpPr>
            <p:cNvPr id="616" name="Line"/>
            <p:cNvSpPr/>
            <p:nvPr/>
          </p:nvSpPr>
          <p:spPr>
            <a:xfrm>
              <a:off x="198226" y="266700"/>
              <a:ext cx="22743340" cy="13608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937" y="611"/>
                    <a:pt x="3814" y="1653"/>
                    <a:pt x="5584" y="3094"/>
                  </a:cubicBezTo>
                  <a:cubicBezTo>
                    <a:pt x="6354" y="3721"/>
                    <a:pt x="7115" y="4434"/>
                    <a:pt x="7665" y="5546"/>
                  </a:cubicBezTo>
                  <a:cubicBezTo>
                    <a:pt x="8116" y="6459"/>
                    <a:pt x="8411" y="7614"/>
                    <a:pt x="8456" y="8820"/>
                  </a:cubicBezTo>
                  <a:cubicBezTo>
                    <a:pt x="8495" y="9860"/>
                    <a:pt x="8434" y="10825"/>
                    <a:pt x="9041" y="11117"/>
                  </a:cubicBezTo>
                  <a:cubicBezTo>
                    <a:pt x="9286" y="11234"/>
                    <a:pt x="9536" y="10497"/>
                    <a:pt x="9772" y="10862"/>
                  </a:cubicBezTo>
                  <a:cubicBezTo>
                    <a:pt x="9945" y="11132"/>
                    <a:pt x="9629" y="11823"/>
                    <a:pt x="9929" y="11987"/>
                  </a:cubicBezTo>
                  <a:cubicBezTo>
                    <a:pt x="10118" y="12091"/>
                    <a:pt x="10288" y="11433"/>
                    <a:pt x="10482" y="11718"/>
                  </a:cubicBezTo>
                  <a:cubicBezTo>
                    <a:pt x="10595" y="11884"/>
                    <a:pt x="10464" y="12221"/>
                    <a:pt x="10579" y="12384"/>
                  </a:cubicBezTo>
                  <a:cubicBezTo>
                    <a:pt x="10698" y="12552"/>
                    <a:pt x="10853" y="12279"/>
                    <a:pt x="10986" y="12357"/>
                  </a:cubicBezTo>
                  <a:cubicBezTo>
                    <a:pt x="11134" y="12443"/>
                    <a:pt x="11112" y="12778"/>
                    <a:pt x="11233" y="12916"/>
                  </a:cubicBezTo>
                  <a:cubicBezTo>
                    <a:pt x="11339" y="13036"/>
                    <a:pt x="11483" y="12925"/>
                    <a:pt x="11602" y="12995"/>
                  </a:cubicBezTo>
                  <a:cubicBezTo>
                    <a:pt x="11722" y="13066"/>
                    <a:pt x="11777" y="13285"/>
                    <a:pt x="11876" y="13415"/>
                  </a:cubicBezTo>
                  <a:cubicBezTo>
                    <a:pt x="11992" y="13569"/>
                    <a:pt x="12150" y="13579"/>
                    <a:pt x="12286" y="13674"/>
                  </a:cubicBezTo>
                  <a:cubicBezTo>
                    <a:pt x="12431" y="13774"/>
                    <a:pt x="12544" y="13964"/>
                    <a:pt x="12677" y="14103"/>
                  </a:cubicBezTo>
                  <a:cubicBezTo>
                    <a:pt x="12819" y="14251"/>
                    <a:pt x="12980" y="14337"/>
                    <a:pt x="13139" y="14429"/>
                  </a:cubicBezTo>
                  <a:cubicBezTo>
                    <a:pt x="14627" y="15296"/>
                    <a:pt x="15934" y="16805"/>
                    <a:pt x="17290" y="18128"/>
                  </a:cubicBezTo>
                  <a:cubicBezTo>
                    <a:pt x="18668" y="19471"/>
                    <a:pt x="20109" y="20633"/>
                    <a:pt x="21600" y="21600"/>
                  </a:cubicBezTo>
                </a:path>
              </a:pathLst>
            </a:custGeom>
            <a:noFill/>
            <a:ln w="63500" cap="flat">
              <a:solidFill>
                <a:schemeClr val="accent1"/>
              </a:solidFill>
              <a:prstDash val="solid"/>
              <a:miter lim="400000"/>
            </a:ln>
            <a:effectLst/>
          </p:spPr>
          <p:txBody>
            <a:bodyPr wrap="square" lIns="50800" tIns="50800" rIns="50800" bIns="50800" numCol="1" anchor="ctr">
              <a:noAutofit/>
            </a:bodyPr>
            <a:lstStyle/>
            <a:p>
              <a:pPr/>
            </a:p>
          </p:txBody>
        </p:sp>
        <p:sp>
          <p:nvSpPr>
            <p:cNvPr id="617" name="Line"/>
            <p:cNvSpPr/>
            <p:nvPr/>
          </p:nvSpPr>
          <p:spPr>
            <a:xfrm>
              <a:off x="579226" y="139700"/>
              <a:ext cx="21795339" cy="13555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022" y="614"/>
                    <a:pt x="3980" y="1660"/>
                    <a:pt x="5827" y="3106"/>
                  </a:cubicBezTo>
                  <a:cubicBezTo>
                    <a:pt x="6631" y="3735"/>
                    <a:pt x="7425" y="4451"/>
                    <a:pt x="7998" y="5568"/>
                  </a:cubicBezTo>
                  <a:cubicBezTo>
                    <a:pt x="8469" y="6484"/>
                    <a:pt x="8777" y="7644"/>
                    <a:pt x="8824" y="8854"/>
                  </a:cubicBezTo>
                  <a:cubicBezTo>
                    <a:pt x="8864" y="9898"/>
                    <a:pt x="8446" y="10624"/>
                    <a:pt x="9079" y="10917"/>
                  </a:cubicBezTo>
                  <a:cubicBezTo>
                    <a:pt x="9357" y="11045"/>
                    <a:pt x="9600" y="10215"/>
                    <a:pt x="9881" y="10562"/>
                  </a:cubicBezTo>
                  <a:cubicBezTo>
                    <a:pt x="10140" y="10883"/>
                    <a:pt x="9729" y="11543"/>
                    <a:pt x="9963" y="11877"/>
                  </a:cubicBezTo>
                  <a:cubicBezTo>
                    <a:pt x="10224" y="12248"/>
                    <a:pt x="10605" y="11310"/>
                    <a:pt x="10861" y="11759"/>
                  </a:cubicBezTo>
                  <a:cubicBezTo>
                    <a:pt x="10967" y="11945"/>
                    <a:pt x="10893" y="12300"/>
                    <a:pt x="11039" y="12432"/>
                  </a:cubicBezTo>
                  <a:cubicBezTo>
                    <a:pt x="11173" y="12553"/>
                    <a:pt x="11326" y="12314"/>
                    <a:pt x="11464" y="12405"/>
                  </a:cubicBezTo>
                  <a:cubicBezTo>
                    <a:pt x="11613" y="12502"/>
                    <a:pt x="11595" y="12830"/>
                    <a:pt x="11722" y="12966"/>
                  </a:cubicBezTo>
                  <a:cubicBezTo>
                    <a:pt x="11833" y="13084"/>
                    <a:pt x="11983" y="12975"/>
                    <a:pt x="12107" y="13046"/>
                  </a:cubicBezTo>
                  <a:cubicBezTo>
                    <a:pt x="12232" y="13117"/>
                    <a:pt x="12289" y="13337"/>
                    <a:pt x="12392" y="13467"/>
                  </a:cubicBezTo>
                  <a:cubicBezTo>
                    <a:pt x="12514" y="13622"/>
                    <a:pt x="12679" y="13632"/>
                    <a:pt x="12821" y="13727"/>
                  </a:cubicBezTo>
                  <a:cubicBezTo>
                    <a:pt x="12972" y="13828"/>
                    <a:pt x="13090" y="14020"/>
                    <a:pt x="13228" y="14157"/>
                  </a:cubicBezTo>
                  <a:cubicBezTo>
                    <a:pt x="13377" y="14305"/>
                    <a:pt x="13546" y="14386"/>
                    <a:pt x="13710" y="14485"/>
                  </a:cubicBezTo>
                  <a:cubicBezTo>
                    <a:pt x="14413" y="14907"/>
                    <a:pt x="15011" y="15633"/>
                    <a:pt x="15639" y="16282"/>
                  </a:cubicBezTo>
                  <a:cubicBezTo>
                    <a:pt x="16291" y="16957"/>
                    <a:pt x="16979" y="17550"/>
                    <a:pt x="17660" y="18142"/>
                  </a:cubicBezTo>
                  <a:cubicBezTo>
                    <a:pt x="18975" y="19283"/>
                    <a:pt x="20288" y="20436"/>
                    <a:pt x="21600" y="21600"/>
                  </a:cubicBezTo>
                </a:path>
              </a:pathLst>
            </a:custGeom>
            <a:noFill/>
            <a:ln w="63500" cap="flat">
              <a:solidFill>
                <a:srgbClr val="ABE4F8"/>
              </a:solidFill>
              <a:prstDash val="solid"/>
              <a:miter lim="400000"/>
            </a:ln>
            <a:effectLst/>
          </p:spPr>
          <p:txBody>
            <a:bodyPr wrap="square" lIns="50800" tIns="50800" rIns="50800" bIns="50800" numCol="1" anchor="ctr">
              <a:noAutofit/>
            </a:bodyPr>
            <a:lstStyle/>
            <a:p>
              <a:pPr/>
            </a:p>
          </p:txBody>
        </p:sp>
        <p:sp>
          <p:nvSpPr>
            <p:cNvPr id="618" name="Line"/>
            <p:cNvSpPr/>
            <p:nvPr/>
          </p:nvSpPr>
          <p:spPr>
            <a:xfrm>
              <a:off x="0" y="643824"/>
              <a:ext cx="22743339" cy="13608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937" y="611"/>
                    <a:pt x="3814" y="1653"/>
                    <a:pt x="5584" y="3094"/>
                  </a:cubicBezTo>
                  <a:cubicBezTo>
                    <a:pt x="6354" y="3721"/>
                    <a:pt x="7115" y="4434"/>
                    <a:pt x="7665" y="5546"/>
                  </a:cubicBezTo>
                  <a:cubicBezTo>
                    <a:pt x="8116" y="6459"/>
                    <a:pt x="8411" y="7614"/>
                    <a:pt x="8456" y="8820"/>
                  </a:cubicBezTo>
                  <a:cubicBezTo>
                    <a:pt x="8495" y="9860"/>
                    <a:pt x="8434" y="10825"/>
                    <a:pt x="9041" y="11117"/>
                  </a:cubicBezTo>
                  <a:cubicBezTo>
                    <a:pt x="9286" y="11234"/>
                    <a:pt x="9536" y="10497"/>
                    <a:pt x="9772" y="10862"/>
                  </a:cubicBezTo>
                  <a:cubicBezTo>
                    <a:pt x="9945" y="11132"/>
                    <a:pt x="9629" y="11823"/>
                    <a:pt x="9929" y="11987"/>
                  </a:cubicBezTo>
                  <a:cubicBezTo>
                    <a:pt x="10118" y="12091"/>
                    <a:pt x="10288" y="11433"/>
                    <a:pt x="10482" y="11718"/>
                  </a:cubicBezTo>
                  <a:cubicBezTo>
                    <a:pt x="10595" y="11884"/>
                    <a:pt x="10464" y="12221"/>
                    <a:pt x="10579" y="12384"/>
                  </a:cubicBezTo>
                  <a:cubicBezTo>
                    <a:pt x="10698" y="12552"/>
                    <a:pt x="10853" y="12279"/>
                    <a:pt x="10986" y="12357"/>
                  </a:cubicBezTo>
                  <a:cubicBezTo>
                    <a:pt x="11134" y="12443"/>
                    <a:pt x="11112" y="12778"/>
                    <a:pt x="11233" y="12916"/>
                  </a:cubicBezTo>
                  <a:cubicBezTo>
                    <a:pt x="11339" y="13036"/>
                    <a:pt x="11483" y="12925"/>
                    <a:pt x="11602" y="12995"/>
                  </a:cubicBezTo>
                  <a:cubicBezTo>
                    <a:pt x="11722" y="13066"/>
                    <a:pt x="11777" y="13285"/>
                    <a:pt x="11876" y="13415"/>
                  </a:cubicBezTo>
                  <a:cubicBezTo>
                    <a:pt x="11992" y="13569"/>
                    <a:pt x="12150" y="13579"/>
                    <a:pt x="12286" y="13674"/>
                  </a:cubicBezTo>
                  <a:cubicBezTo>
                    <a:pt x="12431" y="13774"/>
                    <a:pt x="12544" y="13964"/>
                    <a:pt x="12677" y="14103"/>
                  </a:cubicBezTo>
                  <a:cubicBezTo>
                    <a:pt x="12819" y="14251"/>
                    <a:pt x="12980" y="14337"/>
                    <a:pt x="13139" y="14429"/>
                  </a:cubicBezTo>
                  <a:cubicBezTo>
                    <a:pt x="14627" y="15296"/>
                    <a:pt x="15934" y="16805"/>
                    <a:pt x="17290" y="18128"/>
                  </a:cubicBezTo>
                  <a:cubicBezTo>
                    <a:pt x="18668" y="19471"/>
                    <a:pt x="20109" y="20633"/>
                    <a:pt x="21600" y="21600"/>
                  </a:cubicBezTo>
                </a:path>
              </a:pathLst>
            </a:custGeom>
            <a:noFill/>
            <a:ln w="63500" cap="flat">
              <a:solidFill>
                <a:schemeClr val="accent1">
                  <a:alpha val="77502"/>
                </a:schemeClr>
              </a:solidFill>
              <a:prstDash val="solid"/>
              <a:miter lim="400000"/>
            </a:ln>
            <a:effectLst/>
          </p:spPr>
          <p:txBody>
            <a:bodyPr wrap="square" lIns="50800" tIns="50800" rIns="50800" bIns="50800" numCol="1" anchor="ctr">
              <a:noAutofit/>
            </a:bodyPr>
            <a:lstStyle/>
            <a:p>
              <a:pPr/>
            </a:p>
          </p:txBody>
        </p:sp>
        <p:sp>
          <p:nvSpPr>
            <p:cNvPr id="619" name="Line"/>
            <p:cNvSpPr/>
            <p:nvPr/>
          </p:nvSpPr>
          <p:spPr>
            <a:xfrm>
              <a:off x="680826" y="0"/>
              <a:ext cx="21795339" cy="13555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022" y="614"/>
                    <a:pt x="3980" y="1660"/>
                    <a:pt x="5827" y="3106"/>
                  </a:cubicBezTo>
                  <a:cubicBezTo>
                    <a:pt x="6631" y="3735"/>
                    <a:pt x="7425" y="4451"/>
                    <a:pt x="7998" y="5568"/>
                  </a:cubicBezTo>
                  <a:cubicBezTo>
                    <a:pt x="8469" y="6484"/>
                    <a:pt x="8777" y="7644"/>
                    <a:pt x="8824" y="8854"/>
                  </a:cubicBezTo>
                  <a:cubicBezTo>
                    <a:pt x="8864" y="9898"/>
                    <a:pt x="8446" y="10624"/>
                    <a:pt x="9079" y="10917"/>
                  </a:cubicBezTo>
                  <a:cubicBezTo>
                    <a:pt x="9357" y="11045"/>
                    <a:pt x="9600" y="10215"/>
                    <a:pt x="9881" y="10562"/>
                  </a:cubicBezTo>
                  <a:cubicBezTo>
                    <a:pt x="10140" y="10883"/>
                    <a:pt x="9729" y="11543"/>
                    <a:pt x="9963" y="11877"/>
                  </a:cubicBezTo>
                  <a:cubicBezTo>
                    <a:pt x="10224" y="12248"/>
                    <a:pt x="10605" y="11310"/>
                    <a:pt x="10861" y="11759"/>
                  </a:cubicBezTo>
                  <a:cubicBezTo>
                    <a:pt x="10967" y="11945"/>
                    <a:pt x="10893" y="12300"/>
                    <a:pt x="11039" y="12432"/>
                  </a:cubicBezTo>
                  <a:cubicBezTo>
                    <a:pt x="11173" y="12553"/>
                    <a:pt x="11326" y="12314"/>
                    <a:pt x="11464" y="12405"/>
                  </a:cubicBezTo>
                  <a:cubicBezTo>
                    <a:pt x="11613" y="12502"/>
                    <a:pt x="11595" y="12830"/>
                    <a:pt x="11722" y="12966"/>
                  </a:cubicBezTo>
                  <a:cubicBezTo>
                    <a:pt x="11833" y="13084"/>
                    <a:pt x="11983" y="12975"/>
                    <a:pt x="12107" y="13046"/>
                  </a:cubicBezTo>
                  <a:cubicBezTo>
                    <a:pt x="12232" y="13117"/>
                    <a:pt x="12289" y="13337"/>
                    <a:pt x="12392" y="13467"/>
                  </a:cubicBezTo>
                  <a:cubicBezTo>
                    <a:pt x="12514" y="13622"/>
                    <a:pt x="12679" y="13632"/>
                    <a:pt x="12821" y="13727"/>
                  </a:cubicBezTo>
                  <a:cubicBezTo>
                    <a:pt x="12972" y="13828"/>
                    <a:pt x="13090" y="14020"/>
                    <a:pt x="13228" y="14157"/>
                  </a:cubicBezTo>
                  <a:cubicBezTo>
                    <a:pt x="13377" y="14305"/>
                    <a:pt x="13546" y="14386"/>
                    <a:pt x="13710" y="14485"/>
                  </a:cubicBezTo>
                  <a:cubicBezTo>
                    <a:pt x="14413" y="14907"/>
                    <a:pt x="15011" y="15633"/>
                    <a:pt x="15639" y="16282"/>
                  </a:cubicBezTo>
                  <a:cubicBezTo>
                    <a:pt x="16291" y="16957"/>
                    <a:pt x="16979" y="17550"/>
                    <a:pt x="17660" y="18142"/>
                  </a:cubicBezTo>
                  <a:cubicBezTo>
                    <a:pt x="18975" y="19283"/>
                    <a:pt x="20288" y="20436"/>
                    <a:pt x="21600" y="21600"/>
                  </a:cubicBezTo>
                </a:path>
              </a:pathLst>
            </a:custGeom>
            <a:noFill/>
            <a:ln w="63500" cap="flat">
              <a:solidFill>
                <a:schemeClr val="accent1"/>
              </a:solidFill>
              <a:prstDash val="solid"/>
              <a:miter lim="400000"/>
            </a:ln>
            <a:effectLst/>
          </p:spPr>
          <p:txBody>
            <a:bodyPr wrap="square" lIns="50800" tIns="50800" rIns="50800" bIns="50800" numCol="1" anchor="ctr">
              <a:noAutofit/>
            </a:bodyPr>
            <a:lstStyle/>
            <a:p>
              <a:pPr/>
            </a:p>
          </p:txBody>
        </p:sp>
        <p:grpSp>
          <p:nvGrpSpPr>
            <p:cNvPr id="622" name="Group"/>
            <p:cNvGrpSpPr/>
            <p:nvPr/>
          </p:nvGrpSpPr>
          <p:grpSpPr>
            <a:xfrm>
              <a:off x="17481522" y="9213810"/>
              <a:ext cx="4315553" cy="1270001"/>
              <a:chOff x="5022849" y="800732"/>
              <a:chExt cx="4315552" cy="1270000"/>
            </a:xfrm>
          </p:grpSpPr>
          <p:sp>
            <p:nvSpPr>
              <p:cNvPr id="620" name="Vacuum misalignment"/>
              <p:cNvSpPr/>
              <p:nvPr/>
            </p:nvSpPr>
            <p:spPr>
              <a:xfrm>
                <a:off x="5022849" y="80073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b="1" sz="10000">
                    <a:solidFill>
                      <a:schemeClr val="accent4">
                        <a:hueOff val="348544"/>
                        <a:lumOff val="7139"/>
                      </a:schemeClr>
                    </a:solidFill>
                    <a:latin typeface="PT Sans Narrow"/>
                    <a:ea typeface="PT Sans Narrow"/>
                    <a:cs typeface="PT Sans Narrow"/>
                    <a:sym typeface="PT Sans Narrow"/>
                  </a:defRPr>
                </a:lvl1pPr>
              </a:lstStyle>
              <a:p>
                <a:pPr/>
                <a:r>
                  <a:t>Vacuum misalignment</a:t>
                </a:r>
              </a:p>
            </p:txBody>
          </p:sp>
          <p:pic>
            <p:nvPicPr>
              <p:cNvPr id="621" name="Image" descr="Image"/>
              <p:cNvPicPr>
                <a:picLocks noChangeAspect="1"/>
              </p:cNvPicPr>
              <p:nvPr/>
            </p:nvPicPr>
            <p:blipFill>
              <a:blip r:embed="rId8">
                <a:extLst/>
              </a:blip>
              <a:stretch>
                <a:fillRect/>
              </a:stretch>
            </p:blipFill>
            <p:spPr>
              <a:xfrm>
                <a:off x="7623901" y="1422716"/>
                <a:ext cx="1714501" cy="406401"/>
              </a:xfrm>
              <a:prstGeom prst="rect">
                <a:avLst/>
              </a:prstGeom>
              <a:ln w="12700" cap="flat">
                <a:noFill/>
                <a:miter lim="400000"/>
              </a:ln>
              <a:effectLst/>
            </p:spPr>
          </p:pic>
        </p:grpSp>
      </p:grpSp>
      <p:grpSp>
        <p:nvGrpSpPr>
          <p:cNvPr id="630" name="Group"/>
          <p:cNvGrpSpPr/>
          <p:nvPr/>
        </p:nvGrpSpPr>
        <p:grpSpPr>
          <a:xfrm>
            <a:off x="282333" y="-461404"/>
            <a:ext cx="22139237" cy="15982993"/>
            <a:chOff x="0" y="-32"/>
            <a:chExt cx="22139236" cy="15982991"/>
          </a:xfrm>
        </p:grpSpPr>
        <p:sp>
          <p:nvSpPr>
            <p:cNvPr id="624" name="Line"/>
            <p:cNvSpPr/>
            <p:nvPr/>
          </p:nvSpPr>
          <p:spPr>
            <a:xfrm>
              <a:off x="571500" y="-33"/>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1"/>
                    <a:pt x="13071" y="15040"/>
                  </a:cubicBezTo>
                  <a:cubicBezTo>
                    <a:pt x="13223" y="15167"/>
                    <a:pt x="13395" y="15237"/>
                    <a:pt x="13561" y="15322"/>
                  </a:cubicBezTo>
                  <a:cubicBezTo>
                    <a:pt x="14277" y="15687"/>
                    <a:pt x="14887" y="16314"/>
                    <a:pt x="15526" y="16874"/>
                  </a:cubicBezTo>
                  <a:cubicBezTo>
                    <a:pt x="16191" y="17457"/>
                    <a:pt x="16892" y="17969"/>
                    <a:pt x="17586" y="18480"/>
                  </a:cubicBezTo>
                  <a:cubicBezTo>
                    <a:pt x="18925" y="19466"/>
                    <a:pt x="20263" y="20461"/>
                    <a:pt x="21600" y="21466"/>
                  </a:cubicBezTo>
                </a:path>
              </a:pathLst>
            </a:custGeom>
            <a:noFill/>
            <a:ln w="63500" cap="flat">
              <a:solidFill>
                <a:schemeClr val="accent1"/>
              </a:solidFill>
              <a:prstDash val="solid"/>
              <a:miter lim="400000"/>
            </a:ln>
            <a:effectLst/>
          </p:spPr>
          <p:txBody>
            <a:bodyPr wrap="square" lIns="50800" tIns="50800" rIns="50800" bIns="50800" numCol="1" anchor="ctr">
              <a:noAutofit/>
            </a:bodyPr>
            <a:lstStyle/>
            <a:p>
              <a:pPr/>
            </a:p>
          </p:txBody>
        </p:sp>
        <p:sp>
          <p:nvSpPr>
            <p:cNvPr id="625" name="Line"/>
            <p:cNvSpPr/>
            <p:nvPr/>
          </p:nvSpPr>
          <p:spPr>
            <a:xfrm>
              <a:off x="165100" y="253967"/>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1"/>
                    <a:pt x="13071" y="15040"/>
                  </a:cubicBezTo>
                  <a:cubicBezTo>
                    <a:pt x="13223" y="15167"/>
                    <a:pt x="13395" y="15237"/>
                    <a:pt x="13561" y="15322"/>
                  </a:cubicBezTo>
                  <a:cubicBezTo>
                    <a:pt x="14277" y="15687"/>
                    <a:pt x="14887" y="16314"/>
                    <a:pt x="15526" y="16874"/>
                  </a:cubicBezTo>
                  <a:cubicBezTo>
                    <a:pt x="16191" y="17457"/>
                    <a:pt x="16892" y="17969"/>
                    <a:pt x="17586" y="18480"/>
                  </a:cubicBezTo>
                  <a:cubicBezTo>
                    <a:pt x="18925" y="19466"/>
                    <a:pt x="20263" y="20461"/>
                    <a:pt x="21600" y="21466"/>
                  </a:cubicBezTo>
                </a:path>
              </a:pathLst>
            </a:custGeom>
            <a:noFill/>
            <a:ln w="63500" cap="flat">
              <a:solidFill>
                <a:schemeClr val="accent1">
                  <a:lumOff val="16847"/>
                </a:schemeClr>
              </a:solidFill>
              <a:prstDash val="solid"/>
              <a:miter lim="400000"/>
            </a:ln>
            <a:effectLst/>
          </p:spPr>
          <p:txBody>
            <a:bodyPr wrap="square" lIns="50800" tIns="50800" rIns="50800" bIns="50800" numCol="1" anchor="ctr">
              <a:noAutofit/>
            </a:bodyPr>
            <a:lstStyle/>
            <a:p>
              <a:pPr/>
            </a:p>
          </p:txBody>
        </p:sp>
        <p:sp>
          <p:nvSpPr>
            <p:cNvPr id="626" name="Kinetic mis."/>
            <p:cNvSpPr txBox="1"/>
            <p:nvPr/>
          </p:nvSpPr>
          <p:spPr>
            <a:xfrm>
              <a:off x="14456814" y="12064776"/>
              <a:ext cx="5323841" cy="1601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b="1" sz="10000">
                  <a:solidFill>
                    <a:schemeClr val="accent4">
                      <a:hueOff val="348544"/>
                      <a:lumOff val="7139"/>
                    </a:schemeClr>
                  </a:solidFill>
                  <a:latin typeface="PT Sans Narrow"/>
                  <a:ea typeface="PT Sans Narrow"/>
                  <a:cs typeface="PT Sans Narrow"/>
                  <a:sym typeface="PT Sans Narrow"/>
                </a:defRPr>
              </a:lvl1pPr>
            </a:lstStyle>
            <a:p>
              <a:pPr/>
              <a:r>
                <a:t>Kinetic mis.</a:t>
              </a:r>
            </a:p>
          </p:txBody>
        </p:sp>
        <p:pic>
          <p:nvPicPr>
            <p:cNvPr id="627" name="Image" descr="Image"/>
            <p:cNvPicPr>
              <a:picLocks noChangeAspect="1"/>
            </p:cNvPicPr>
            <p:nvPr/>
          </p:nvPicPr>
          <p:blipFill>
            <a:blip r:embed="rId9">
              <a:extLst/>
            </a:blip>
            <a:stretch>
              <a:fillRect/>
            </a:stretch>
          </p:blipFill>
          <p:spPr>
            <a:xfrm>
              <a:off x="19827836" y="13515297"/>
              <a:ext cx="2311401" cy="342901"/>
            </a:xfrm>
            <a:prstGeom prst="rect">
              <a:avLst/>
            </a:prstGeom>
            <a:ln w="12700" cap="flat">
              <a:noFill/>
              <a:miter lim="400000"/>
            </a:ln>
            <a:effectLst/>
          </p:spPr>
        </p:pic>
        <p:sp>
          <p:nvSpPr>
            <p:cNvPr id="628" name="Line"/>
            <p:cNvSpPr/>
            <p:nvPr/>
          </p:nvSpPr>
          <p:spPr>
            <a:xfrm>
              <a:off x="419100" y="126967"/>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0"/>
                    <a:pt x="13071" y="15040"/>
                  </a:cubicBezTo>
                  <a:cubicBezTo>
                    <a:pt x="13222" y="15167"/>
                    <a:pt x="13394" y="15239"/>
                    <a:pt x="13561" y="15322"/>
                  </a:cubicBezTo>
                  <a:cubicBezTo>
                    <a:pt x="13920" y="15501"/>
                    <a:pt x="14258" y="15736"/>
                    <a:pt x="14573" y="16025"/>
                  </a:cubicBezTo>
                  <a:cubicBezTo>
                    <a:pt x="14885" y="16318"/>
                    <a:pt x="15203" y="16602"/>
                    <a:pt x="15526" y="16874"/>
                  </a:cubicBezTo>
                  <a:cubicBezTo>
                    <a:pt x="16198" y="17441"/>
                    <a:pt x="16894" y="17963"/>
                    <a:pt x="17586" y="18480"/>
                  </a:cubicBezTo>
                  <a:cubicBezTo>
                    <a:pt x="18920" y="19478"/>
                    <a:pt x="20258" y="20473"/>
                    <a:pt x="21600" y="21466"/>
                  </a:cubicBezTo>
                </a:path>
              </a:pathLst>
            </a:custGeom>
            <a:noFill/>
            <a:ln w="63500" cap="flat">
              <a:solidFill>
                <a:schemeClr val="accent1">
                  <a:alpha val="71421"/>
                </a:schemeClr>
              </a:solidFill>
              <a:prstDash val="solid"/>
              <a:miter lim="400000"/>
            </a:ln>
            <a:effectLst/>
          </p:spPr>
          <p:txBody>
            <a:bodyPr wrap="square" lIns="50800" tIns="50800" rIns="50800" bIns="50800" numCol="1" anchor="ctr">
              <a:noAutofit/>
            </a:bodyPr>
            <a:lstStyle/>
            <a:p>
              <a:pPr/>
            </a:p>
          </p:txBody>
        </p:sp>
        <p:sp>
          <p:nvSpPr>
            <p:cNvPr id="629" name="Line"/>
            <p:cNvSpPr/>
            <p:nvPr/>
          </p:nvSpPr>
          <p:spPr>
            <a:xfrm>
              <a:off x="0" y="380967"/>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1"/>
                    <a:pt x="13071" y="15040"/>
                  </a:cubicBezTo>
                  <a:cubicBezTo>
                    <a:pt x="13223" y="15167"/>
                    <a:pt x="13395" y="15237"/>
                    <a:pt x="13561" y="15322"/>
                  </a:cubicBezTo>
                  <a:cubicBezTo>
                    <a:pt x="14277" y="15687"/>
                    <a:pt x="14887" y="16314"/>
                    <a:pt x="15526" y="16874"/>
                  </a:cubicBezTo>
                  <a:cubicBezTo>
                    <a:pt x="16191" y="17457"/>
                    <a:pt x="16892" y="17969"/>
                    <a:pt x="17586" y="18480"/>
                  </a:cubicBezTo>
                  <a:cubicBezTo>
                    <a:pt x="18925" y="19466"/>
                    <a:pt x="20263" y="20461"/>
                    <a:pt x="21600" y="21466"/>
                  </a:cubicBezTo>
                </a:path>
              </a:pathLst>
            </a:custGeom>
            <a:noFill/>
            <a:ln w="63500" cap="flat">
              <a:solidFill>
                <a:schemeClr val="accent1">
                  <a:lumOff val="-13575"/>
                  <a:alpha val="45872"/>
                </a:schemeClr>
              </a:solidFill>
              <a:prstDash val="solid"/>
              <a:miter lim="400000"/>
            </a:ln>
            <a:effectLst/>
          </p:spPr>
          <p:txBody>
            <a:bodyPr wrap="square" lIns="50800" tIns="50800" rIns="50800" bIns="50800" numCol="1" anchor="ctr">
              <a:noAutofit/>
            </a:bodyPr>
            <a:lstStyle/>
            <a:p>
              <a:pPr/>
            </a:p>
          </p:txBody>
        </p:sp>
      </p:grpSp>
      <p:grpSp>
        <p:nvGrpSpPr>
          <p:cNvPr id="652" name="Group"/>
          <p:cNvGrpSpPr/>
          <p:nvPr/>
        </p:nvGrpSpPr>
        <p:grpSpPr>
          <a:xfrm>
            <a:off x="-5675698" y="-174257"/>
            <a:ext cx="19646901" cy="18428057"/>
            <a:chOff x="0" y="-63499"/>
            <a:chExt cx="19646900" cy="18428055"/>
          </a:xfrm>
        </p:grpSpPr>
        <p:pic>
          <p:nvPicPr>
            <p:cNvPr id="631" name="Shape Shape" descr="Shape Shape"/>
            <p:cNvPicPr>
              <a:picLocks noChangeAspect="0"/>
            </p:cNvPicPr>
            <p:nvPr/>
          </p:nvPicPr>
          <p:blipFill>
            <a:blip r:embed="rId10">
              <a:extLst/>
            </a:blip>
            <a:stretch>
              <a:fillRect/>
            </a:stretch>
          </p:blipFill>
          <p:spPr>
            <a:xfrm>
              <a:off x="3692092" y="-63501"/>
              <a:ext cx="6510673" cy="16283429"/>
            </a:xfrm>
            <a:prstGeom prst="rect">
              <a:avLst/>
            </a:prstGeom>
            <a:effectLst/>
          </p:spPr>
        </p:pic>
        <p:sp>
          <p:nvSpPr>
            <p:cNvPr id="633" name="String Radiation"/>
            <p:cNvSpPr txBox="1"/>
            <p:nvPr/>
          </p:nvSpPr>
          <p:spPr>
            <a:xfrm>
              <a:off x="9631055" y="12055931"/>
              <a:ext cx="7421881" cy="1601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b="1" sz="10000">
                  <a:solidFill>
                    <a:schemeClr val="accent4">
                      <a:hueOff val="348544"/>
                      <a:lumOff val="7139"/>
                    </a:schemeClr>
                  </a:solidFill>
                  <a:latin typeface="PT Sans Narrow"/>
                  <a:ea typeface="PT Sans Narrow"/>
                  <a:cs typeface="PT Sans Narrow"/>
                  <a:sym typeface="PT Sans Narrow"/>
                </a:defRPr>
              </a:lvl1pPr>
            </a:lstStyle>
            <a:p>
              <a:pPr/>
              <a:r>
                <a:t>String Radiation</a:t>
              </a:r>
            </a:p>
          </p:txBody>
        </p:sp>
        <p:pic>
          <p:nvPicPr>
            <p:cNvPr id="634" name="Shape Shape" descr="Shape Shape"/>
            <p:cNvPicPr>
              <a:picLocks noChangeAspect="0"/>
            </p:cNvPicPr>
            <p:nvPr/>
          </p:nvPicPr>
          <p:blipFill>
            <a:blip r:embed="rId11">
              <a:extLst/>
            </a:blip>
            <a:stretch>
              <a:fillRect/>
            </a:stretch>
          </p:blipFill>
          <p:spPr>
            <a:xfrm>
              <a:off x="7751253" y="3326477"/>
              <a:ext cx="4850338" cy="3462075"/>
            </a:xfrm>
            <a:prstGeom prst="rect">
              <a:avLst/>
            </a:prstGeom>
            <a:effectLst/>
          </p:spPr>
        </p:pic>
        <p:pic>
          <p:nvPicPr>
            <p:cNvPr id="636" name="Shape Shape" descr="Shape Shape"/>
            <p:cNvPicPr>
              <a:picLocks noChangeAspect="0"/>
            </p:cNvPicPr>
            <p:nvPr/>
          </p:nvPicPr>
          <p:blipFill>
            <a:blip r:embed="rId12">
              <a:extLst/>
            </a:blip>
            <a:stretch>
              <a:fillRect/>
            </a:stretch>
          </p:blipFill>
          <p:spPr>
            <a:xfrm>
              <a:off x="6552020" y="4329300"/>
              <a:ext cx="3200133" cy="2299830"/>
            </a:xfrm>
            <a:prstGeom prst="rect">
              <a:avLst/>
            </a:prstGeom>
            <a:effectLst/>
          </p:spPr>
        </p:pic>
        <p:pic>
          <p:nvPicPr>
            <p:cNvPr id="638" name="Shape Shape" descr="Shape Shape"/>
            <p:cNvPicPr>
              <a:picLocks noChangeAspect="0"/>
            </p:cNvPicPr>
            <p:nvPr/>
          </p:nvPicPr>
          <p:blipFill>
            <a:blip r:embed="rId13">
              <a:extLst/>
            </a:blip>
            <a:stretch>
              <a:fillRect/>
            </a:stretch>
          </p:blipFill>
          <p:spPr>
            <a:xfrm>
              <a:off x="8847250" y="2534048"/>
              <a:ext cx="1952400" cy="1502351"/>
            </a:xfrm>
            <a:prstGeom prst="rect">
              <a:avLst/>
            </a:prstGeom>
            <a:effectLst/>
          </p:spPr>
        </p:pic>
        <p:pic>
          <p:nvPicPr>
            <p:cNvPr id="640" name="Shape Shape" descr="Shape Shape"/>
            <p:cNvPicPr>
              <a:picLocks noChangeAspect="0"/>
            </p:cNvPicPr>
            <p:nvPr/>
          </p:nvPicPr>
          <p:blipFill>
            <a:blip r:embed="rId14">
              <a:extLst/>
            </a:blip>
            <a:stretch>
              <a:fillRect/>
            </a:stretch>
          </p:blipFill>
          <p:spPr>
            <a:xfrm>
              <a:off x="7094795" y="1455736"/>
              <a:ext cx="1318554" cy="1187981"/>
            </a:xfrm>
            <a:prstGeom prst="rect">
              <a:avLst/>
            </a:prstGeom>
            <a:effectLst/>
          </p:spPr>
        </p:pic>
        <p:pic>
          <p:nvPicPr>
            <p:cNvPr id="642" name="Shape Shape" descr="Shape Shape"/>
            <p:cNvPicPr>
              <a:picLocks noChangeAspect="0"/>
            </p:cNvPicPr>
            <p:nvPr/>
          </p:nvPicPr>
          <p:blipFill>
            <a:blip r:embed="rId15">
              <a:extLst/>
            </a:blip>
            <a:stretch>
              <a:fillRect/>
            </a:stretch>
          </p:blipFill>
          <p:spPr>
            <a:xfrm>
              <a:off x="6996705" y="2185212"/>
              <a:ext cx="2649220" cy="1802975"/>
            </a:xfrm>
            <a:prstGeom prst="rect">
              <a:avLst/>
            </a:prstGeom>
            <a:effectLst/>
          </p:spPr>
        </p:pic>
        <p:pic>
          <p:nvPicPr>
            <p:cNvPr id="644" name="Shape Shape" descr="Shape Shape"/>
            <p:cNvPicPr>
              <a:picLocks noChangeAspect="0"/>
            </p:cNvPicPr>
            <p:nvPr/>
          </p:nvPicPr>
          <p:blipFill>
            <a:blip r:embed="rId16">
              <a:extLst/>
            </a:blip>
            <a:stretch>
              <a:fillRect/>
            </a:stretch>
          </p:blipFill>
          <p:spPr>
            <a:xfrm>
              <a:off x="7209075" y="3114145"/>
              <a:ext cx="3186646" cy="2506364"/>
            </a:xfrm>
            <a:prstGeom prst="rect">
              <a:avLst/>
            </a:prstGeom>
            <a:effectLst/>
          </p:spPr>
        </p:pic>
        <p:grpSp>
          <p:nvGrpSpPr>
            <p:cNvPr id="650" name="Group"/>
            <p:cNvGrpSpPr/>
            <p:nvPr/>
          </p:nvGrpSpPr>
          <p:grpSpPr>
            <a:xfrm>
              <a:off x="0" y="5169255"/>
              <a:ext cx="19646900" cy="13195301"/>
              <a:chOff x="0" y="0"/>
              <a:chExt cx="19646900" cy="13195300"/>
            </a:xfrm>
          </p:grpSpPr>
          <p:pic>
            <p:nvPicPr>
              <p:cNvPr id="646" name="Swirling Waves of Energy.png" descr="Swirling Waves of Energy.png"/>
              <p:cNvPicPr>
                <a:picLocks noChangeAspect="1"/>
              </p:cNvPicPr>
              <p:nvPr/>
            </p:nvPicPr>
            <p:blipFill>
              <a:blip r:embed="rId17">
                <a:extLst/>
              </a:blip>
              <a:stretch>
                <a:fillRect/>
              </a:stretch>
            </p:blipFill>
            <p:spPr>
              <a:xfrm>
                <a:off x="0" y="0"/>
                <a:ext cx="19507200" cy="13004800"/>
              </a:xfrm>
              <a:prstGeom prst="rect">
                <a:avLst/>
              </a:prstGeom>
              <a:ln w="12700" cap="flat">
                <a:noFill/>
                <a:miter lim="400000"/>
              </a:ln>
              <a:effectLst/>
            </p:spPr>
          </p:pic>
          <p:pic>
            <p:nvPicPr>
              <p:cNvPr id="647" name="Swirling Waves of Energy.png" descr="Swirling Waves of Energy.png"/>
              <p:cNvPicPr>
                <a:picLocks noChangeAspect="1"/>
              </p:cNvPicPr>
              <p:nvPr/>
            </p:nvPicPr>
            <p:blipFill>
              <a:blip r:embed="rId17">
                <a:extLst/>
              </a:blip>
              <a:stretch>
                <a:fillRect/>
              </a:stretch>
            </p:blipFill>
            <p:spPr>
              <a:xfrm>
                <a:off x="0" y="0"/>
                <a:ext cx="19507200" cy="13004800"/>
              </a:xfrm>
              <a:prstGeom prst="rect">
                <a:avLst/>
              </a:prstGeom>
              <a:ln w="12700" cap="flat">
                <a:noFill/>
                <a:miter lim="400000"/>
              </a:ln>
              <a:effectLst/>
            </p:spPr>
          </p:pic>
          <p:pic>
            <p:nvPicPr>
              <p:cNvPr id="648" name="Swirling Waves of Energy.png" descr="Swirling Waves of Energy.png"/>
              <p:cNvPicPr>
                <a:picLocks noChangeAspect="1"/>
              </p:cNvPicPr>
              <p:nvPr/>
            </p:nvPicPr>
            <p:blipFill>
              <a:blip r:embed="rId17">
                <a:extLst/>
              </a:blip>
              <a:stretch>
                <a:fillRect/>
              </a:stretch>
            </p:blipFill>
            <p:spPr>
              <a:xfrm>
                <a:off x="12700" y="63500"/>
                <a:ext cx="19507200" cy="13004800"/>
              </a:xfrm>
              <a:prstGeom prst="rect">
                <a:avLst/>
              </a:prstGeom>
              <a:ln w="12700" cap="flat">
                <a:noFill/>
                <a:miter lim="400000"/>
              </a:ln>
              <a:effectLst/>
            </p:spPr>
          </p:pic>
          <p:pic>
            <p:nvPicPr>
              <p:cNvPr id="649" name="Swirling Waves of Energy.png" descr="Swirling Waves of Energy.png"/>
              <p:cNvPicPr>
                <a:picLocks noChangeAspect="1"/>
              </p:cNvPicPr>
              <p:nvPr/>
            </p:nvPicPr>
            <p:blipFill>
              <a:blip r:embed="rId17">
                <a:extLst/>
              </a:blip>
              <a:stretch>
                <a:fillRect/>
              </a:stretch>
            </p:blipFill>
            <p:spPr>
              <a:xfrm>
                <a:off x="139700" y="190500"/>
                <a:ext cx="19507200" cy="13004801"/>
              </a:xfrm>
              <a:prstGeom prst="rect">
                <a:avLst/>
              </a:prstGeom>
              <a:ln w="12700" cap="flat">
                <a:noFill/>
                <a:miter lim="400000"/>
              </a:ln>
              <a:effectLst/>
            </p:spPr>
          </p:pic>
        </p:grpSp>
        <p:pic>
          <p:nvPicPr>
            <p:cNvPr id="651" name="Image" descr="Image"/>
            <p:cNvPicPr>
              <a:picLocks noChangeAspect="1"/>
            </p:cNvPicPr>
            <p:nvPr/>
          </p:nvPicPr>
          <p:blipFill>
            <a:blip r:embed="rId8">
              <a:extLst/>
            </a:blip>
            <a:stretch>
              <a:fillRect/>
            </a:stretch>
          </p:blipFill>
          <p:spPr>
            <a:xfrm>
              <a:off x="17231850" y="12888811"/>
              <a:ext cx="1714501" cy="4064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5"/>
                                        </p:tgtEl>
                                        <p:attrNameLst>
                                          <p:attrName>style.visibility</p:attrName>
                                        </p:attrNameLst>
                                      </p:cBhvr>
                                      <p:to>
                                        <p:strVal val="visible"/>
                                      </p:to>
                                    </p:set>
                                    <p:animEffect filter="wipe(left)" transition="in">
                                      <p:cBhvr>
                                        <p:cTn id="7" dur="1500"/>
                                        <p:tgtEl>
                                          <p:spTgt spid="6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623"/>
                                        </p:tgtEl>
                                        <p:attrNameLst>
                                          <p:attrName>style.visibility</p:attrName>
                                        </p:attrNameLst>
                                      </p:cBhvr>
                                      <p:to>
                                        <p:strVal val="visible"/>
                                      </p:to>
                                    </p:set>
                                    <p:animEffect filter="wipe(left)" transition="in">
                                      <p:cBhvr>
                                        <p:cTn id="12" dur="1500"/>
                                        <p:tgtEl>
                                          <p:spTgt spid="62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630"/>
                                        </p:tgtEl>
                                        <p:attrNameLst>
                                          <p:attrName>style.visibility</p:attrName>
                                        </p:attrNameLst>
                                      </p:cBhvr>
                                      <p:to>
                                        <p:strVal val="visible"/>
                                      </p:to>
                                    </p:set>
                                    <p:animEffect filter="wipe(left)" transition="in">
                                      <p:cBhvr>
                                        <p:cTn id="17" dur="3750"/>
                                        <p:tgtEl>
                                          <p:spTgt spid="63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652"/>
                                        </p:tgtEl>
                                        <p:attrNameLst>
                                          <p:attrName>style.visibility</p:attrName>
                                        </p:attrNameLst>
                                      </p:cBhvr>
                                      <p:to>
                                        <p:strVal val="visible"/>
                                      </p:to>
                                    </p:set>
                                    <p:animEffect filter="wipe(up)" transition="in">
                                      <p:cBhvr>
                                        <p:cTn id="22" dur="1000"/>
                                        <p:tgtEl>
                                          <p:spTgt spid="6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3" grpId="2"/>
      <p:bldP build="whole" bldLvl="1" animBg="1" rev="0" advAuto="0" spid="652" grpId="4"/>
      <p:bldP build="whole" bldLvl="1" animBg="1" rev="0" advAuto="0" spid="630" grpId="3"/>
      <p:bldP build="whole" bldLvl="1" animBg="1" rev="0" advAuto="0" spid="61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56" name="Dark matter"/>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Dark matter</a:t>
            </a:r>
          </a:p>
        </p:txBody>
      </p:sp>
      <p:pic>
        <p:nvPicPr>
          <p:cNvPr id="657" name="big-bang-fhymk7.jpg.jpeg" descr="big-bang-fhymk7.jpg.jpeg"/>
          <p:cNvPicPr>
            <a:picLocks noChangeAspect="1"/>
          </p:cNvPicPr>
          <p:nvPr/>
        </p:nvPicPr>
        <p:blipFill>
          <a:blip r:embed="rId3">
            <a:extLst/>
          </a:blip>
          <a:srcRect l="34125" t="0" r="0" b="44943"/>
          <a:stretch>
            <a:fillRect/>
          </a:stretch>
        </p:blipFill>
        <p:spPr>
          <a:xfrm flipH="1" rot="10800000">
            <a:off x="1187062" y="-79266"/>
            <a:ext cx="24876692" cy="13860871"/>
          </a:xfrm>
          <a:prstGeom prst="rect">
            <a:avLst/>
          </a:prstGeom>
          <a:ln w="12700">
            <a:miter lim="400000"/>
          </a:ln>
        </p:spPr>
      </p:pic>
      <p:pic>
        <p:nvPicPr>
          <p:cNvPr id="658" name="Shape Shape" descr="Shape Shape"/>
          <p:cNvPicPr>
            <a:picLocks noChangeAspect="0"/>
          </p:cNvPicPr>
          <p:nvPr/>
        </p:nvPicPr>
        <p:blipFill>
          <a:blip r:embed="rId4">
            <a:extLst/>
          </a:blip>
          <a:stretch>
            <a:fillRect/>
          </a:stretch>
        </p:blipFill>
        <p:spPr>
          <a:xfrm>
            <a:off x="-1983606" y="-174257"/>
            <a:ext cx="6510673" cy="16283429"/>
          </a:xfrm>
          <a:prstGeom prst="rect">
            <a:avLst/>
          </a:prstGeom>
        </p:spPr>
      </p:pic>
      <p:sp>
        <p:nvSpPr>
          <p:cNvPr id="660" name="Line"/>
          <p:cNvSpPr/>
          <p:nvPr/>
        </p:nvSpPr>
        <p:spPr>
          <a:xfrm>
            <a:off x="1846095" y="1208"/>
            <a:ext cx="22743340" cy="13608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937" y="611"/>
                  <a:pt x="3814" y="1653"/>
                  <a:pt x="5584" y="3094"/>
                </a:cubicBezTo>
                <a:cubicBezTo>
                  <a:pt x="6354" y="3721"/>
                  <a:pt x="7115" y="4434"/>
                  <a:pt x="7665" y="5546"/>
                </a:cubicBezTo>
                <a:cubicBezTo>
                  <a:pt x="8116" y="6459"/>
                  <a:pt x="8411" y="7614"/>
                  <a:pt x="8456" y="8820"/>
                </a:cubicBezTo>
                <a:cubicBezTo>
                  <a:pt x="8495" y="9860"/>
                  <a:pt x="8434" y="10825"/>
                  <a:pt x="9041" y="11117"/>
                </a:cubicBezTo>
                <a:cubicBezTo>
                  <a:pt x="9286" y="11234"/>
                  <a:pt x="9536" y="10497"/>
                  <a:pt x="9772" y="10862"/>
                </a:cubicBezTo>
                <a:cubicBezTo>
                  <a:pt x="9945" y="11132"/>
                  <a:pt x="9629" y="11823"/>
                  <a:pt x="9929" y="11987"/>
                </a:cubicBezTo>
                <a:cubicBezTo>
                  <a:pt x="10118" y="12091"/>
                  <a:pt x="10288" y="11433"/>
                  <a:pt x="10482" y="11718"/>
                </a:cubicBezTo>
                <a:cubicBezTo>
                  <a:pt x="10595" y="11884"/>
                  <a:pt x="10464" y="12221"/>
                  <a:pt x="10579" y="12384"/>
                </a:cubicBezTo>
                <a:cubicBezTo>
                  <a:pt x="10698" y="12552"/>
                  <a:pt x="10853" y="12279"/>
                  <a:pt x="10986" y="12357"/>
                </a:cubicBezTo>
                <a:cubicBezTo>
                  <a:pt x="11134" y="12443"/>
                  <a:pt x="11112" y="12778"/>
                  <a:pt x="11233" y="12916"/>
                </a:cubicBezTo>
                <a:cubicBezTo>
                  <a:pt x="11339" y="13036"/>
                  <a:pt x="11483" y="12925"/>
                  <a:pt x="11602" y="12995"/>
                </a:cubicBezTo>
                <a:cubicBezTo>
                  <a:pt x="11722" y="13066"/>
                  <a:pt x="11777" y="13285"/>
                  <a:pt x="11876" y="13415"/>
                </a:cubicBezTo>
                <a:cubicBezTo>
                  <a:pt x="11992" y="13569"/>
                  <a:pt x="12150" y="13579"/>
                  <a:pt x="12286" y="13674"/>
                </a:cubicBezTo>
                <a:cubicBezTo>
                  <a:pt x="12431" y="13774"/>
                  <a:pt x="12544" y="13964"/>
                  <a:pt x="12677" y="14103"/>
                </a:cubicBezTo>
                <a:cubicBezTo>
                  <a:pt x="12819" y="14251"/>
                  <a:pt x="12980" y="14337"/>
                  <a:pt x="13139" y="14429"/>
                </a:cubicBezTo>
                <a:cubicBezTo>
                  <a:pt x="14627" y="15296"/>
                  <a:pt x="15934" y="16805"/>
                  <a:pt x="17290" y="18128"/>
                </a:cubicBezTo>
                <a:cubicBezTo>
                  <a:pt x="18668" y="19471"/>
                  <a:pt x="20109" y="20633"/>
                  <a:pt x="21600" y="21600"/>
                </a:cubicBezTo>
              </a:path>
            </a:pathLst>
          </a:custGeom>
          <a:ln w="63500">
            <a:solidFill>
              <a:schemeClr val="accent1"/>
            </a:solidFill>
            <a:miter lim="400000"/>
          </a:ln>
        </p:spPr>
        <p:txBody>
          <a:bodyPr lIns="50800" tIns="50800" rIns="50800" bIns="50800" anchor="ctr"/>
          <a:lstStyle/>
          <a:p>
            <a:pPr/>
          </a:p>
        </p:txBody>
      </p:sp>
      <p:sp>
        <p:nvSpPr>
          <p:cNvPr id="661" name="Line"/>
          <p:cNvSpPr/>
          <p:nvPr/>
        </p:nvSpPr>
        <p:spPr>
          <a:xfrm>
            <a:off x="2227095" y="-125792"/>
            <a:ext cx="21795339" cy="13555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022" y="614"/>
                  <a:pt x="3980" y="1660"/>
                  <a:pt x="5827" y="3106"/>
                </a:cubicBezTo>
                <a:cubicBezTo>
                  <a:pt x="6631" y="3735"/>
                  <a:pt x="7425" y="4451"/>
                  <a:pt x="7998" y="5568"/>
                </a:cubicBezTo>
                <a:cubicBezTo>
                  <a:pt x="8469" y="6484"/>
                  <a:pt x="8777" y="7644"/>
                  <a:pt x="8824" y="8854"/>
                </a:cubicBezTo>
                <a:cubicBezTo>
                  <a:pt x="8864" y="9898"/>
                  <a:pt x="8446" y="10624"/>
                  <a:pt x="9079" y="10917"/>
                </a:cubicBezTo>
                <a:cubicBezTo>
                  <a:pt x="9357" y="11045"/>
                  <a:pt x="9600" y="10215"/>
                  <a:pt x="9881" y="10562"/>
                </a:cubicBezTo>
                <a:cubicBezTo>
                  <a:pt x="10140" y="10883"/>
                  <a:pt x="9729" y="11543"/>
                  <a:pt x="9963" y="11877"/>
                </a:cubicBezTo>
                <a:cubicBezTo>
                  <a:pt x="10224" y="12248"/>
                  <a:pt x="10605" y="11310"/>
                  <a:pt x="10861" y="11759"/>
                </a:cubicBezTo>
                <a:cubicBezTo>
                  <a:pt x="10967" y="11945"/>
                  <a:pt x="10893" y="12300"/>
                  <a:pt x="11039" y="12432"/>
                </a:cubicBezTo>
                <a:cubicBezTo>
                  <a:pt x="11173" y="12553"/>
                  <a:pt x="11326" y="12314"/>
                  <a:pt x="11464" y="12405"/>
                </a:cubicBezTo>
                <a:cubicBezTo>
                  <a:pt x="11613" y="12502"/>
                  <a:pt x="11595" y="12830"/>
                  <a:pt x="11722" y="12966"/>
                </a:cubicBezTo>
                <a:cubicBezTo>
                  <a:pt x="11833" y="13084"/>
                  <a:pt x="11983" y="12975"/>
                  <a:pt x="12107" y="13046"/>
                </a:cubicBezTo>
                <a:cubicBezTo>
                  <a:pt x="12232" y="13117"/>
                  <a:pt x="12289" y="13337"/>
                  <a:pt x="12392" y="13467"/>
                </a:cubicBezTo>
                <a:cubicBezTo>
                  <a:pt x="12514" y="13622"/>
                  <a:pt x="12679" y="13632"/>
                  <a:pt x="12821" y="13727"/>
                </a:cubicBezTo>
                <a:cubicBezTo>
                  <a:pt x="12972" y="13828"/>
                  <a:pt x="13090" y="14020"/>
                  <a:pt x="13228" y="14157"/>
                </a:cubicBezTo>
                <a:cubicBezTo>
                  <a:pt x="13377" y="14305"/>
                  <a:pt x="13546" y="14386"/>
                  <a:pt x="13710" y="14485"/>
                </a:cubicBezTo>
                <a:cubicBezTo>
                  <a:pt x="14413" y="14907"/>
                  <a:pt x="15011" y="15633"/>
                  <a:pt x="15639" y="16282"/>
                </a:cubicBezTo>
                <a:cubicBezTo>
                  <a:pt x="16291" y="16957"/>
                  <a:pt x="16979" y="17550"/>
                  <a:pt x="17660" y="18142"/>
                </a:cubicBezTo>
                <a:cubicBezTo>
                  <a:pt x="18975" y="19283"/>
                  <a:pt x="20288" y="20436"/>
                  <a:pt x="21600" y="21600"/>
                </a:cubicBezTo>
              </a:path>
            </a:pathLst>
          </a:custGeom>
          <a:ln w="63500">
            <a:solidFill>
              <a:srgbClr val="ABE4F8"/>
            </a:solidFill>
            <a:miter lim="400000"/>
          </a:ln>
        </p:spPr>
        <p:txBody>
          <a:bodyPr lIns="50800" tIns="50800" rIns="50800" bIns="50800" anchor="ctr"/>
          <a:lstStyle/>
          <a:p>
            <a:pPr/>
          </a:p>
        </p:txBody>
      </p:sp>
      <p:sp>
        <p:nvSpPr>
          <p:cNvPr id="662" name="String Radiation"/>
          <p:cNvSpPr txBox="1"/>
          <p:nvPr/>
        </p:nvSpPr>
        <p:spPr>
          <a:xfrm>
            <a:off x="3955357" y="11945175"/>
            <a:ext cx="7421881" cy="160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1" sz="10000">
                <a:solidFill>
                  <a:schemeClr val="accent4">
                    <a:hueOff val="348544"/>
                    <a:lumOff val="7139"/>
                  </a:schemeClr>
                </a:solidFill>
                <a:latin typeface="PT Sans Narrow"/>
                <a:ea typeface="PT Sans Narrow"/>
                <a:cs typeface="PT Sans Narrow"/>
                <a:sym typeface="PT Sans Narrow"/>
              </a:defRPr>
            </a:lvl1pPr>
          </a:lstStyle>
          <a:p>
            <a:pPr/>
            <a:r>
              <a:t>String Radiation</a:t>
            </a:r>
          </a:p>
        </p:txBody>
      </p:sp>
      <p:sp>
        <p:nvSpPr>
          <p:cNvPr id="663" name="Vacuum mislignment"/>
          <p:cNvSpPr txBox="1"/>
          <p:nvPr/>
        </p:nvSpPr>
        <p:spPr>
          <a:xfrm>
            <a:off x="14368795" y="8147586"/>
            <a:ext cx="9521191" cy="160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1" sz="10000">
                <a:solidFill>
                  <a:schemeClr val="accent4">
                    <a:hueOff val="348544"/>
                    <a:lumOff val="7139"/>
                  </a:schemeClr>
                </a:solidFill>
                <a:latin typeface="PT Sans Narrow"/>
                <a:ea typeface="PT Sans Narrow"/>
                <a:cs typeface="PT Sans Narrow"/>
                <a:sym typeface="PT Sans Narrow"/>
              </a:defRPr>
            </a:lvl1pPr>
          </a:lstStyle>
          <a:p>
            <a:pPr/>
            <a:r>
              <a:t>Vacuum mislignment</a:t>
            </a:r>
          </a:p>
        </p:txBody>
      </p:sp>
      <p:sp>
        <p:nvSpPr>
          <p:cNvPr id="664" name="Thermal…"/>
          <p:cNvSpPr txBox="1"/>
          <p:nvPr/>
        </p:nvSpPr>
        <p:spPr>
          <a:xfrm>
            <a:off x="17502358" y="1881552"/>
            <a:ext cx="4419004" cy="27435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b="1" sz="10000">
                <a:solidFill>
                  <a:schemeClr val="accent4">
                    <a:hueOff val="348544"/>
                    <a:lumOff val="7139"/>
                  </a:schemeClr>
                </a:solidFill>
                <a:latin typeface="PT Sans Narrow"/>
                <a:ea typeface="PT Sans Narrow"/>
                <a:cs typeface="PT Sans Narrow"/>
                <a:sym typeface="PT Sans Narrow"/>
              </a:defRPr>
            </a:pPr>
            <a:r>
              <a:t>Thermal</a:t>
            </a:r>
          </a:p>
          <a:p>
            <a:pPr defTabSz="825500">
              <a:defRPr b="1" sz="6700">
                <a:solidFill>
                  <a:schemeClr val="accent4">
                    <a:hueOff val="348544"/>
                    <a:lumOff val="7139"/>
                  </a:schemeClr>
                </a:solidFill>
                <a:latin typeface="PT Sans Narrow"/>
                <a:ea typeface="PT Sans Narrow"/>
                <a:cs typeface="PT Sans Narrow"/>
                <a:sym typeface="PT Sans Narrow"/>
              </a:defRPr>
            </a:pPr>
            <a:r>
              <a:t>Moduli decays</a:t>
            </a:r>
          </a:p>
        </p:txBody>
      </p:sp>
      <p:sp>
        <p:nvSpPr>
          <p:cNvPr id="665" name="Circle"/>
          <p:cNvSpPr/>
          <p:nvPr/>
        </p:nvSpPr>
        <p:spPr>
          <a:xfrm>
            <a:off x="7496159" y="269075"/>
            <a:ext cx="244027" cy="244027"/>
          </a:xfrm>
          <a:prstGeom prst="ellipse">
            <a:avLst/>
          </a:prstGeom>
          <a:gradFill>
            <a:gsLst>
              <a:gs pos="0">
                <a:srgbClr val="43035D"/>
              </a:gs>
              <a:gs pos="74154">
                <a:srgbClr val="A181AE"/>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6" name="Circle"/>
          <p:cNvSpPr/>
          <p:nvPr/>
        </p:nvSpPr>
        <p:spPr>
          <a:xfrm>
            <a:off x="8473571" y="1282850"/>
            <a:ext cx="278874" cy="278874"/>
          </a:xfrm>
          <a:prstGeom prst="ellipse">
            <a:avLst/>
          </a:prstGeom>
          <a:gradFill>
            <a:gsLst>
              <a:gs pos="0">
                <a:srgbClr val="2B5D1C"/>
              </a:gs>
              <a:gs pos="74154">
                <a:srgbClr val="95AE8E"/>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7" name="Circle"/>
          <p:cNvSpPr/>
          <p:nvPr/>
        </p:nvSpPr>
        <p:spPr>
          <a:xfrm>
            <a:off x="10533647" y="217448"/>
            <a:ext cx="150823" cy="150822"/>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8" name="Circle"/>
          <p:cNvSpPr/>
          <p:nvPr/>
        </p:nvSpPr>
        <p:spPr>
          <a:xfrm>
            <a:off x="9111000" y="1047762"/>
            <a:ext cx="150823" cy="150823"/>
          </a:xfrm>
          <a:prstGeom prst="ellipse">
            <a:avLst/>
          </a:prstGeom>
          <a:gradFill>
            <a:gsLst>
              <a:gs pos="0">
                <a:srgbClr val="43035D"/>
              </a:gs>
              <a:gs pos="74154">
                <a:srgbClr val="A181AE"/>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9" name="Circle"/>
          <p:cNvSpPr/>
          <p:nvPr/>
        </p:nvSpPr>
        <p:spPr>
          <a:xfrm>
            <a:off x="7179254" y="690829"/>
            <a:ext cx="278874" cy="278874"/>
          </a:xfrm>
          <a:prstGeom prst="ellipse">
            <a:avLst/>
          </a:prstGeom>
          <a:gradFill>
            <a:gsLst>
              <a:gs pos="0">
                <a:srgbClr val="2B5D1C"/>
              </a:gs>
              <a:gs pos="74154">
                <a:srgbClr val="95AE8E"/>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0" name="Circle"/>
          <p:cNvSpPr/>
          <p:nvPr/>
        </p:nvSpPr>
        <p:spPr>
          <a:xfrm>
            <a:off x="9914239" y="937932"/>
            <a:ext cx="150822" cy="150822"/>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1" name="Circle"/>
          <p:cNvSpPr/>
          <p:nvPr/>
        </p:nvSpPr>
        <p:spPr>
          <a:xfrm>
            <a:off x="8692760" y="417595"/>
            <a:ext cx="150822" cy="150823"/>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2" name="Circle"/>
          <p:cNvSpPr/>
          <p:nvPr/>
        </p:nvSpPr>
        <p:spPr>
          <a:xfrm>
            <a:off x="9604367" y="1510200"/>
            <a:ext cx="150823" cy="150822"/>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3" name="Circle"/>
          <p:cNvSpPr/>
          <p:nvPr/>
        </p:nvSpPr>
        <p:spPr>
          <a:xfrm>
            <a:off x="9404846" y="937932"/>
            <a:ext cx="150823" cy="150822"/>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4" name="Circle"/>
          <p:cNvSpPr/>
          <p:nvPr/>
        </p:nvSpPr>
        <p:spPr>
          <a:xfrm>
            <a:off x="5886964" y="159271"/>
            <a:ext cx="846704" cy="846705"/>
          </a:xfrm>
          <a:prstGeom prst="ellipse">
            <a:avLst/>
          </a:prstGeom>
          <a:gradFill>
            <a:gsLst>
              <a:gs pos="0">
                <a:srgbClr val="000000"/>
              </a:gs>
              <a:gs pos="74154">
                <a:srgbClr val="7F807F"/>
              </a:gs>
              <a:gs pos="100000">
                <a:srgbClr val="FFFFFF"/>
              </a:gs>
            </a:gsLst>
            <a:lin ang="2195949"/>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5" name="Circle"/>
          <p:cNvSpPr/>
          <p:nvPr/>
        </p:nvSpPr>
        <p:spPr>
          <a:xfrm>
            <a:off x="7903712" y="910280"/>
            <a:ext cx="160348" cy="160348"/>
          </a:xfrm>
          <a:prstGeom prst="ellipse">
            <a:avLst/>
          </a:prstGeom>
          <a:gradFill>
            <a:gsLst>
              <a:gs pos="0">
                <a:srgbClr val="000000"/>
              </a:gs>
              <a:gs pos="74154">
                <a:srgbClr val="7F807F"/>
              </a:gs>
              <a:gs pos="100000">
                <a:srgbClr val="FFFFFF"/>
              </a:gs>
            </a:gsLst>
            <a:lin ang="2195949"/>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6" name="Line"/>
          <p:cNvSpPr/>
          <p:nvPr/>
        </p:nvSpPr>
        <p:spPr>
          <a:xfrm>
            <a:off x="8762062" y="1494088"/>
            <a:ext cx="8093310" cy="2491178"/>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677" name="Line"/>
          <p:cNvSpPr/>
          <p:nvPr/>
        </p:nvSpPr>
        <p:spPr>
          <a:xfrm>
            <a:off x="10146980" y="533482"/>
            <a:ext cx="7670289" cy="321862"/>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678" name="Line"/>
          <p:cNvSpPr/>
          <p:nvPr/>
        </p:nvSpPr>
        <p:spPr>
          <a:xfrm>
            <a:off x="10671943" y="328373"/>
            <a:ext cx="8045724" cy="312127"/>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679" name="Line"/>
          <p:cNvSpPr/>
          <p:nvPr/>
        </p:nvSpPr>
        <p:spPr>
          <a:xfrm>
            <a:off x="8728464" y="1025738"/>
            <a:ext cx="12385699" cy="2608298"/>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680" name="Line"/>
          <p:cNvSpPr/>
          <p:nvPr/>
        </p:nvSpPr>
        <p:spPr>
          <a:xfrm>
            <a:off x="9387584" y="809424"/>
            <a:ext cx="13168331" cy="2481416"/>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681" name="Line"/>
          <p:cNvSpPr/>
          <p:nvPr/>
        </p:nvSpPr>
        <p:spPr>
          <a:xfrm>
            <a:off x="9755459" y="1608481"/>
            <a:ext cx="9742210" cy="2494727"/>
          </a:xfrm>
          <a:prstGeom prst="line">
            <a:avLst/>
          </a:prstGeom>
          <a:ln w="25400">
            <a:solidFill>
              <a:srgbClr val="000000"/>
            </a:solidFill>
            <a:custDash>
              <a:ds d="600000" sp="600000"/>
            </a:custDash>
            <a:miter lim="400000"/>
          </a:ln>
        </p:spPr>
        <p:txBody>
          <a:bodyPr lIns="50800" tIns="50800" rIns="50800" bIns="50800" anchor="ctr"/>
          <a:lstStyle/>
          <a:p>
            <a:pPr/>
          </a:p>
        </p:txBody>
      </p:sp>
      <p:pic>
        <p:nvPicPr>
          <p:cNvPr id="682" name="photon.png" descr="photon.png"/>
          <p:cNvPicPr>
            <a:picLocks noChangeAspect="1"/>
          </p:cNvPicPr>
          <p:nvPr/>
        </p:nvPicPr>
        <p:blipFill>
          <a:blip r:embed="rId5">
            <a:extLst/>
          </a:blip>
          <a:stretch>
            <a:fillRect/>
          </a:stretch>
        </p:blipFill>
        <p:spPr>
          <a:xfrm>
            <a:off x="7767570" y="168352"/>
            <a:ext cx="846705" cy="1134117"/>
          </a:xfrm>
          <a:prstGeom prst="rect">
            <a:avLst/>
          </a:prstGeom>
          <a:ln w="12700">
            <a:miter lim="400000"/>
          </a:ln>
        </p:spPr>
      </p:pic>
      <p:pic>
        <p:nvPicPr>
          <p:cNvPr id="683" name="glue.png" descr="glue.png"/>
          <p:cNvPicPr>
            <a:picLocks noChangeAspect="1"/>
          </p:cNvPicPr>
          <p:nvPr/>
        </p:nvPicPr>
        <p:blipFill>
          <a:blip r:embed="rId6">
            <a:extLst/>
          </a:blip>
          <a:stretch>
            <a:fillRect/>
          </a:stretch>
        </p:blipFill>
        <p:spPr>
          <a:xfrm>
            <a:off x="7767570" y="175847"/>
            <a:ext cx="1437032" cy="1502351"/>
          </a:xfrm>
          <a:prstGeom prst="rect">
            <a:avLst/>
          </a:prstGeom>
          <a:ln w="12700">
            <a:miter lim="400000"/>
          </a:ln>
        </p:spPr>
      </p:pic>
      <p:pic>
        <p:nvPicPr>
          <p:cNvPr id="684" name="photon.png" descr="photon.png"/>
          <p:cNvPicPr>
            <a:picLocks noChangeAspect="1"/>
          </p:cNvPicPr>
          <p:nvPr/>
        </p:nvPicPr>
        <p:blipFill>
          <a:blip r:embed="rId5">
            <a:extLst/>
          </a:blip>
          <a:stretch>
            <a:fillRect/>
          </a:stretch>
        </p:blipFill>
        <p:spPr>
          <a:xfrm rot="14820000">
            <a:off x="9154366" y="363478"/>
            <a:ext cx="555351" cy="743864"/>
          </a:xfrm>
          <a:prstGeom prst="rect">
            <a:avLst/>
          </a:prstGeom>
          <a:ln w="12700">
            <a:miter lim="400000"/>
          </a:ln>
        </p:spPr>
      </p:pic>
      <p:pic>
        <p:nvPicPr>
          <p:cNvPr id="685" name="photon.png" descr="photon.png"/>
          <p:cNvPicPr>
            <a:picLocks noChangeAspect="1"/>
          </p:cNvPicPr>
          <p:nvPr/>
        </p:nvPicPr>
        <p:blipFill>
          <a:blip r:embed="rId5">
            <a:extLst/>
          </a:blip>
          <a:stretch>
            <a:fillRect/>
          </a:stretch>
        </p:blipFill>
        <p:spPr>
          <a:xfrm rot="19560000">
            <a:off x="7055944" y="63441"/>
            <a:ext cx="775218" cy="1038365"/>
          </a:xfrm>
          <a:prstGeom prst="rect">
            <a:avLst/>
          </a:prstGeom>
          <a:ln w="12700">
            <a:miter lim="400000"/>
          </a:ln>
        </p:spPr>
      </p:pic>
      <p:sp>
        <p:nvSpPr>
          <p:cNvPr id="686" name="Circle"/>
          <p:cNvSpPr/>
          <p:nvPr/>
        </p:nvSpPr>
        <p:spPr>
          <a:xfrm>
            <a:off x="6934450" y="210393"/>
            <a:ext cx="162640" cy="162640"/>
          </a:xfrm>
          <a:prstGeom prst="ellipse">
            <a:avLst/>
          </a:prstGeom>
          <a:gradFill>
            <a:gsLst>
              <a:gs pos="0">
                <a:srgbClr val="000000"/>
              </a:gs>
              <a:gs pos="74154">
                <a:srgbClr val="7F807F"/>
              </a:gs>
              <a:gs pos="100000">
                <a:srgbClr val="FFFFFF"/>
              </a:gs>
            </a:gsLst>
            <a:lin ang="2195949"/>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7" name="Circle"/>
          <p:cNvSpPr/>
          <p:nvPr/>
        </p:nvSpPr>
        <p:spPr>
          <a:xfrm>
            <a:off x="8287653" y="507212"/>
            <a:ext cx="150823" cy="150823"/>
          </a:xfrm>
          <a:prstGeom prst="ellipse">
            <a:avLst/>
          </a:prstGeom>
          <a:gradFill>
            <a:gsLst>
              <a:gs pos="0">
                <a:srgbClr val="43035D"/>
              </a:gs>
              <a:gs pos="74154">
                <a:srgbClr val="A181AE"/>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8" name="Line"/>
          <p:cNvSpPr/>
          <p:nvPr/>
        </p:nvSpPr>
        <p:spPr>
          <a:xfrm>
            <a:off x="1647868" y="378332"/>
            <a:ext cx="22743340" cy="13608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937" y="611"/>
                  <a:pt x="3814" y="1653"/>
                  <a:pt x="5584" y="3094"/>
                </a:cubicBezTo>
                <a:cubicBezTo>
                  <a:pt x="6354" y="3721"/>
                  <a:pt x="7115" y="4434"/>
                  <a:pt x="7665" y="5546"/>
                </a:cubicBezTo>
                <a:cubicBezTo>
                  <a:pt x="8116" y="6459"/>
                  <a:pt x="8411" y="7614"/>
                  <a:pt x="8456" y="8820"/>
                </a:cubicBezTo>
                <a:cubicBezTo>
                  <a:pt x="8495" y="9860"/>
                  <a:pt x="8434" y="10825"/>
                  <a:pt x="9041" y="11117"/>
                </a:cubicBezTo>
                <a:cubicBezTo>
                  <a:pt x="9286" y="11234"/>
                  <a:pt x="9536" y="10497"/>
                  <a:pt x="9772" y="10862"/>
                </a:cubicBezTo>
                <a:cubicBezTo>
                  <a:pt x="9945" y="11132"/>
                  <a:pt x="9629" y="11823"/>
                  <a:pt x="9929" y="11987"/>
                </a:cubicBezTo>
                <a:cubicBezTo>
                  <a:pt x="10118" y="12091"/>
                  <a:pt x="10288" y="11433"/>
                  <a:pt x="10482" y="11718"/>
                </a:cubicBezTo>
                <a:cubicBezTo>
                  <a:pt x="10595" y="11884"/>
                  <a:pt x="10464" y="12221"/>
                  <a:pt x="10579" y="12384"/>
                </a:cubicBezTo>
                <a:cubicBezTo>
                  <a:pt x="10698" y="12552"/>
                  <a:pt x="10853" y="12279"/>
                  <a:pt x="10986" y="12357"/>
                </a:cubicBezTo>
                <a:cubicBezTo>
                  <a:pt x="11134" y="12443"/>
                  <a:pt x="11112" y="12778"/>
                  <a:pt x="11233" y="12916"/>
                </a:cubicBezTo>
                <a:cubicBezTo>
                  <a:pt x="11339" y="13036"/>
                  <a:pt x="11483" y="12925"/>
                  <a:pt x="11602" y="12995"/>
                </a:cubicBezTo>
                <a:cubicBezTo>
                  <a:pt x="11722" y="13066"/>
                  <a:pt x="11777" y="13285"/>
                  <a:pt x="11876" y="13415"/>
                </a:cubicBezTo>
                <a:cubicBezTo>
                  <a:pt x="11992" y="13569"/>
                  <a:pt x="12150" y="13579"/>
                  <a:pt x="12286" y="13674"/>
                </a:cubicBezTo>
                <a:cubicBezTo>
                  <a:pt x="12431" y="13774"/>
                  <a:pt x="12544" y="13964"/>
                  <a:pt x="12677" y="14103"/>
                </a:cubicBezTo>
                <a:cubicBezTo>
                  <a:pt x="12819" y="14251"/>
                  <a:pt x="12980" y="14337"/>
                  <a:pt x="13139" y="14429"/>
                </a:cubicBezTo>
                <a:cubicBezTo>
                  <a:pt x="14627" y="15296"/>
                  <a:pt x="15934" y="16805"/>
                  <a:pt x="17290" y="18128"/>
                </a:cubicBezTo>
                <a:cubicBezTo>
                  <a:pt x="18668" y="19471"/>
                  <a:pt x="20109" y="20633"/>
                  <a:pt x="21600" y="21600"/>
                </a:cubicBezTo>
              </a:path>
            </a:pathLst>
          </a:custGeom>
          <a:ln w="63500">
            <a:solidFill>
              <a:schemeClr val="accent1">
                <a:alpha val="77502"/>
              </a:schemeClr>
            </a:solidFill>
            <a:miter lim="400000"/>
          </a:ln>
        </p:spPr>
        <p:txBody>
          <a:bodyPr lIns="50800" tIns="50800" rIns="50800" bIns="50800" anchor="ctr"/>
          <a:lstStyle/>
          <a:p>
            <a:pPr/>
          </a:p>
        </p:txBody>
      </p:sp>
      <p:sp>
        <p:nvSpPr>
          <p:cNvPr id="689" name="Line"/>
          <p:cNvSpPr/>
          <p:nvPr/>
        </p:nvSpPr>
        <p:spPr>
          <a:xfrm>
            <a:off x="2328695" y="-265492"/>
            <a:ext cx="21795339" cy="13555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022" y="614"/>
                  <a:pt x="3980" y="1660"/>
                  <a:pt x="5827" y="3106"/>
                </a:cubicBezTo>
                <a:cubicBezTo>
                  <a:pt x="6631" y="3735"/>
                  <a:pt x="7425" y="4451"/>
                  <a:pt x="7998" y="5568"/>
                </a:cubicBezTo>
                <a:cubicBezTo>
                  <a:pt x="8469" y="6484"/>
                  <a:pt x="8777" y="7644"/>
                  <a:pt x="8824" y="8854"/>
                </a:cubicBezTo>
                <a:cubicBezTo>
                  <a:pt x="8864" y="9898"/>
                  <a:pt x="8446" y="10624"/>
                  <a:pt x="9079" y="10917"/>
                </a:cubicBezTo>
                <a:cubicBezTo>
                  <a:pt x="9357" y="11045"/>
                  <a:pt x="9600" y="10215"/>
                  <a:pt x="9881" y="10562"/>
                </a:cubicBezTo>
                <a:cubicBezTo>
                  <a:pt x="10140" y="10883"/>
                  <a:pt x="9729" y="11543"/>
                  <a:pt x="9963" y="11877"/>
                </a:cubicBezTo>
                <a:cubicBezTo>
                  <a:pt x="10224" y="12248"/>
                  <a:pt x="10605" y="11310"/>
                  <a:pt x="10861" y="11759"/>
                </a:cubicBezTo>
                <a:cubicBezTo>
                  <a:pt x="10967" y="11945"/>
                  <a:pt x="10893" y="12300"/>
                  <a:pt x="11039" y="12432"/>
                </a:cubicBezTo>
                <a:cubicBezTo>
                  <a:pt x="11173" y="12553"/>
                  <a:pt x="11326" y="12314"/>
                  <a:pt x="11464" y="12405"/>
                </a:cubicBezTo>
                <a:cubicBezTo>
                  <a:pt x="11613" y="12502"/>
                  <a:pt x="11595" y="12830"/>
                  <a:pt x="11722" y="12966"/>
                </a:cubicBezTo>
                <a:cubicBezTo>
                  <a:pt x="11833" y="13084"/>
                  <a:pt x="11983" y="12975"/>
                  <a:pt x="12107" y="13046"/>
                </a:cubicBezTo>
                <a:cubicBezTo>
                  <a:pt x="12232" y="13117"/>
                  <a:pt x="12289" y="13337"/>
                  <a:pt x="12392" y="13467"/>
                </a:cubicBezTo>
                <a:cubicBezTo>
                  <a:pt x="12514" y="13622"/>
                  <a:pt x="12679" y="13632"/>
                  <a:pt x="12821" y="13727"/>
                </a:cubicBezTo>
                <a:cubicBezTo>
                  <a:pt x="12972" y="13828"/>
                  <a:pt x="13090" y="14020"/>
                  <a:pt x="13228" y="14157"/>
                </a:cubicBezTo>
                <a:cubicBezTo>
                  <a:pt x="13377" y="14305"/>
                  <a:pt x="13546" y="14386"/>
                  <a:pt x="13710" y="14485"/>
                </a:cubicBezTo>
                <a:cubicBezTo>
                  <a:pt x="14413" y="14907"/>
                  <a:pt x="15011" y="15633"/>
                  <a:pt x="15639" y="16282"/>
                </a:cubicBezTo>
                <a:cubicBezTo>
                  <a:pt x="16291" y="16957"/>
                  <a:pt x="16979" y="17550"/>
                  <a:pt x="17660" y="18142"/>
                </a:cubicBezTo>
                <a:cubicBezTo>
                  <a:pt x="18975" y="19283"/>
                  <a:pt x="20288" y="20436"/>
                  <a:pt x="21600" y="21600"/>
                </a:cubicBezTo>
              </a:path>
            </a:pathLst>
          </a:custGeom>
          <a:ln w="63500">
            <a:solidFill>
              <a:schemeClr val="accent1"/>
            </a:solidFill>
            <a:miter lim="400000"/>
          </a:ln>
        </p:spPr>
        <p:txBody>
          <a:bodyPr lIns="50800" tIns="50800" rIns="50800" bIns="50800" anchor="ctr"/>
          <a:lstStyle/>
          <a:p>
            <a:pPr/>
          </a:p>
        </p:txBody>
      </p:sp>
      <p:pic>
        <p:nvPicPr>
          <p:cNvPr id="690" name="Shape Shape" descr="Shape Shape"/>
          <p:cNvPicPr>
            <a:picLocks noChangeAspect="0"/>
          </p:cNvPicPr>
          <p:nvPr/>
        </p:nvPicPr>
        <p:blipFill>
          <a:blip r:embed="rId7">
            <a:extLst/>
          </a:blip>
          <a:stretch>
            <a:fillRect/>
          </a:stretch>
        </p:blipFill>
        <p:spPr>
          <a:xfrm>
            <a:off x="2075555" y="3215720"/>
            <a:ext cx="4850338" cy="3462076"/>
          </a:xfrm>
          <a:prstGeom prst="rect">
            <a:avLst/>
          </a:prstGeom>
        </p:spPr>
      </p:pic>
      <p:pic>
        <p:nvPicPr>
          <p:cNvPr id="692" name="Shape Shape" descr="Shape Shape"/>
          <p:cNvPicPr>
            <a:picLocks noChangeAspect="0"/>
          </p:cNvPicPr>
          <p:nvPr/>
        </p:nvPicPr>
        <p:blipFill>
          <a:blip r:embed="rId8">
            <a:extLst/>
          </a:blip>
          <a:stretch>
            <a:fillRect/>
          </a:stretch>
        </p:blipFill>
        <p:spPr>
          <a:xfrm>
            <a:off x="876322" y="4218544"/>
            <a:ext cx="3200133" cy="2299830"/>
          </a:xfrm>
          <a:prstGeom prst="rect">
            <a:avLst/>
          </a:prstGeom>
        </p:spPr>
      </p:pic>
      <p:pic>
        <p:nvPicPr>
          <p:cNvPr id="694" name="Shape Shape" descr="Shape Shape"/>
          <p:cNvPicPr>
            <a:picLocks noChangeAspect="0"/>
          </p:cNvPicPr>
          <p:nvPr/>
        </p:nvPicPr>
        <p:blipFill>
          <a:blip r:embed="rId9">
            <a:extLst/>
          </a:blip>
          <a:stretch>
            <a:fillRect/>
          </a:stretch>
        </p:blipFill>
        <p:spPr>
          <a:xfrm>
            <a:off x="3171552" y="2423291"/>
            <a:ext cx="1952400" cy="1502351"/>
          </a:xfrm>
          <a:prstGeom prst="rect">
            <a:avLst/>
          </a:prstGeom>
        </p:spPr>
      </p:pic>
      <p:pic>
        <p:nvPicPr>
          <p:cNvPr id="696" name="Shape Shape" descr="Shape Shape"/>
          <p:cNvPicPr>
            <a:picLocks noChangeAspect="0"/>
          </p:cNvPicPr>
          <p:nvPr/>
        </p:nvPicPr>
        <p:blipFill>
          <a:blip r:embed="rId10">
            <a:extLst/>
          </a:blip>
          <a:stretch>
            <a:fillRect/>
          </a:stretch>
        </p:blipFill>
        <p:spPr>
          <a:xfrm>
            <a:off x="1419097" y="1344980"/>
            <a:ext cx="1318554" cy="1187981"/>
          </a:xfrm>
          <a:prstGeom prst="rect">
            <a:avLst/>
          </a:prstGeom>
        </p:spPr>
      </p:pic>
      <p:pic>
        <p:nvPicPr>
          <p:cNvPr id="698" name="Shape Shape" descr="Shape Shape"/>
          <p:cNvPicPr>
            <a:picLocks noChangeAspect="0"/>
          </p:cNvPicPr>
          <p:nvPr/>
        </p:nvPicPr>
        <p:blipFill>
          <a:blip r:embed="rId11">
            <a:extLst/>
          </a:blip>
          <a:stretch>
            <a:fillRect/>
          </a:stretch>
        </p:blipFill>
        <p:spPr>
          <a:xfrm>
            <a:off x="1321007" y="2074456"/>
            <a:ext cx="2649221" cy="1802974"/>
          </a:xfrm>
          <a:prstGeom prst="rect">
            <a:avLst/>
          </a:prstGeom>
        </p:spPr>
      </p:pic>
      <p:pic>
        <p:nvPicPr>
          <p:cNvPr id="700" name="Shape Shape" descr="Shape Shape"/>
          <p:cNvPicPr>
            <a:picLocks noChangeAspect="0"/>
          </p:cNvPicPr>
          <p:nvPr/>
        </p:nvPicPr>
        <p:blipFill>
          <a:blip r:embed="rId12">
            <a:extLst/>
          </a:blip>
          <a:stretch>
            <a:fillRect/>
          </a:stretch>
        </p:blipFill>
        <p:spPr>
          <a:xfrm>
            <a:off x="1533378" y="3003389"/>
            <a:ext cx="3186646" cy="2506363"/>
          </a:xfrm>
          <a:prstGeom prst="rect">
            <a:avLst/>
          </a:prstGeom>
        </p:spPr>
      </p:pic>
      <p:grpSp>
        <p:nvGrpSpPr>
          <p:cNvPr id="706" name="Group"/>
          <p:cNvGrpSpPr/>
          <p:nvPr/>
        </p:nvGrpSpPr>
        <p:grpSpPr>
          <a:xfrm>
            <a:off x="-5675698" y="5058499"/>
            <a:ext cx="19646901" cy="13195301"/>
            <a:chOff x="0" y="0"/>
            <a:chExt cx="19646900" cy="13195300"/>
          </a:xfrm>
        </p:grpSpPr>
        <p:pic>
          <p:nvPicPr>
            <p:cNvPr id="702" name="Swirling Waves of Energy.png" descr="Swirling Waves of Energy.png"/>
            <p:cNvPicPr>
              <a:picLocks noChangeAspect="1"/>
            </p:cNvPicPr>
            <p:nvPr/>
          </p:nvPicPr>
          <p:blipFill>
            <a:blip r:embed="rId13">
              <a:extLst/>
            </a:blip>
            <a:stretch>
              <a:fillRect/>
            </a:stretch>
          </p:blipFill>
          <p:spPr>
            <a:xfrm>
              <a:off x="0" y="0"/>
              <a:ext cx="19507200" cy="13004800"/>
            </a:xfrm>
            <a:prstGeom prst="rect">
              <a:avLst/>
            </a:prstGeom>
            <a:ln w="12700" cap="flat">
              <a:noFill/>
              <a:miter lim="400000"/>
            </a:ln>
            <a:effectLst/>
          </p:spPr>
        </p:pic>
        <p:pic>
          <p:nvPicPr>
            <p:cNvPr id="703" name="Swirling Waves of Energy.png" descr="Swirling Waves of Energy.png"/>
            <p:cNvPicPr>
              <a:picLocks noChangeAspect="1"/>
            </p:cNvPicPr>
            <p:nvPr/>
          </p:nvPicPr>
          <p:blipFill>
            <a:blip r:embed="rId13">
              <a:extLst/>
            </a:blip>
            <a:stretch>
              <a:fillRect/>
            </a:stretch>
          </p:blipFill>
          <p:spPr>
            <a:xfrm>
              <a:off x="0" y="0"/>
              <a:ext cx="19507200" cy="13004800"/>
            </a:xfrm>
            <a:prstGeom prst="rect">
              <a:avLst/>
            </a:prstGeom>
            <a:ln w="12700" cap="flat">
              <a:noFill/>
              <a:miter lim="400000"/>
            </a:ln>
            <a:effectLst/>
          </p:spPr>
        </p:pic>
        <p:pic>
          <p:nvPicPr>
            <p:cNvPr id="704" name="Swirling Waves of Energy.png" descr="Swirling Waves of Energy.png"/>
            <p:cNvPicPr>
              <a:picLocks noChangeAspect="1"/>
            </p:cNvPicPr>
            <p:nvPr/>
          </p:nvPicPr>
          <p:blipFill>
            <a:blip r:embed="rId13">
              <a:extLst/>
            </a:blip>
            <a:stretch>
              <a:fillRect/>
            </a:stretch>
          </p:blipFill>
          <p:spPr>
            <a:xfrm>
              <a:off x="12700" y="63500"/>
              <a:ext cx="19507200" cy="13004800"/>
            </a:xfrm>
            <a:prstGeom prst="rect">
              <a:avLst/>
            </a:prstGeom>
            <a:ln w="12700" cap="flat">
              <a:noFill/>
              <a:miter lim="400000"/>
            </a:ln>
            <a:effectLst/>
          </p:spPr>
        </p:pic>
        <p:pic>
          <p:nvPicPr>
            <p:cNvPr id="705" name="Swirling Waves of Energy.png" descr="Swirling Waves of Energy.png"/>
            <p:cNvPicPr>
              <a:picLocks noChangeAspect="1"/>
            </p:cNvPicPr>
            <p:nvPr/>
          </p:nvPicPr>
          <p:blipFill>
            <a:blip r:embed="rId13">
              <a:extLst/>
            </a:blip>
            <a:stretch>
              <a:fillRect/>
            </a:stretch>
          </p:blipFill>
          <p:spPr>
            <a:xfrm>
              <a:off x="139700" y="190500"/>
              <a:ext cx="19507200" cy="13004801"/>
            </a:xfrm>
            <a:prstGeom prst="rect">
              <a:avLst/>
            </a:prstGeom>
            <a:ln w="12700" cap="flat">
              <a:noFill/>
              <a:miter lim="400000"/>
            </a:ln>
            <a:effectLst/>
          </p:spPr>
        </p:pic>
      </p:grpSp>
      <p:pic>
        <p:nvPicPr>
          <p:cNvPr id="707" name="glue.png" descr="glue.png"/>
          <p:cNvPicPr>
            <a:picLocks noChangeAspect="1"/>
          </p:cNvPicPr>
          <p:nvPr/>
        </p:nvPicPr>
        <p:blipFill>
          <a:blip r:embed="rId6">
            <a:extLst/>
          </a:blip>
          <a:stretch>
            <a:fillRect/>
          </a:stretch>
        </p:blipFill>
        <p:spPr>
          <a:xfrm rot="14760000">
            <a:off x="7205706" y="-212412"/>
            <a:ext cx="966607" cy="1010543"/>
          </a:xfrm>
          <a:prstGeom prst="rect">
            <a:avLst/>
          </a:prstGeom>
          <a:ln w="12700">
            <a:miter lim="400000"/>
          </a:ln>
        </p:spPr>
      </p:pic>
      <p:sp>
        <p:nvSpPr>
          <p:cNvPr id="708" name="Line"/>
          <p:cNvSpPr/>
          <p:nvPr/>
        </p:nvSpPr>
        <p:spPr>
          <a:xfrm>
            <a:off x="7689533" y="163280"/>
            <a:ext cx="13360930" cy="1863122"/>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709" name="Line"/>
          <p:cNvSpPr/>
          <p:nvPr/>
        </p:nvSpPr>
        <p:spPr>
          <a:xfrm>
            <a:off x="6813233" y="797765"/>
            <a:ext cx="15097541" cy="3826636"/>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710" name="Line"/>
          <p:cNvSpPr/>
          <p:nvPr/>
        </p:nvSpPr>
        <p:spPr>
          <a:xfrm>
            <a:off x="6686233" y="797765"/>
            <a:ext cx="15097541" cy="3826636"/>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711" name="Circle"/>
          <p:cNvSpPr/>
          <p:nvPr/>
        </p:nvSpPr>
        <p:spPr>
          <a:xfrm>
            <a:off x="8802973" y="659999"/>
            <a:ext cx="150823" cy="150823"/>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2" name="Circle"/>
          <p:cNvSpPr/>
          <p:nvPr/>
        </p:nvSpPr>
        <p:spPr>
          <a:xfrm>
            <a:off x="9231986" y="417595"/>
            <a:ext cx="150822" cy="150823"/>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3" name="Circle"/>
          <p:cNvSpPr/>
          <p:nvPr/>
        </p:nvSpPr>
        <p:spPr>
          <a:xfrm>
            <a:off x="8791961" y="44973"/>
            <a:ext cx="150823" cy="150822"/>
          </a:xfrm>
          <a:prstGeom prst="ellipse">
            <a:avLst/>
          </a:prstGeom>
          <a:gradFill>
            <a:gsLst>
              <a:gs pos="0">
                <a:srgbClr val="908D04"/>
              </a:gs>
              <a:gs pos="74154">
                <a:srgbClr val="C8C682"/>
              </a:gs>
              <a:gs pos="100000">
                <a:srgbClr val="FFFFFF"/>
              </a:gs>
            </a:gsLst>
            <a:lin ang="2195949"/>
          </a:gradFill>
          <a:ln>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714" name="Image" descr="Image"/>
          <p:cNvPicPr>
            <a:picLocks noChangeAspect="1"/>
          </p:cNvPicPr>
          <p:nvPr/>
        </p:nvPicPr>
        <p:blipFill>
          <a:blip r:embed="rId14">
            <a:extLst/>
          </a:blip>
          <a:stretch>
            <a:fillRect/>
          </a:stretch>
        </p:blipFill>
        <p:spPr>
          <a:xfrm>
            <a:off x="22327235" y="2536476"/>
            <a:ext cx="1193801" cy="406401"/>
          </a:xfrm>
          <a:prstGeom prst="rect">
            <a:avLst/>
          </a:prstGeom>
          <a:ln w="12700">
            <a:miter lim="400000"/>
          </a:ln>
        </p:spPr>
      </p:pic>
      <p:pic>
        <p:nvPicPr>
          <p:cNvPr id="715" name="Image" descr="Image"/>
          <p:cNvPicPr>
            <a:picLocks noChangeAspect="1"/>
          </p:cNvPicPr>
          <p:nvPr/>
        </p:nvPicPr>
        <p:blipFill>
          <a:blip r:embed="rId15">
            <a:extLst/>
          </a:blip>
          <a:stretch>
            <a:fillRect/>
          </a:stretch>
        </p:blipFill>
        <p:spPr>
          <a:xfrm>
            <a:off x="22234914" y="3946999"/>
            <a:ext cx="1193801" cy="444501"/>
          </a:xfrm>
          <a:prstGeom prst="rect">
            <a:avLst/>
          </a:prstGeom>
          <a:ln w="12700">
            <a:miter lim="400000"/>
          </a:ln>
        </p:spPr>
      </p:pic>
      <p:pic>
        <p:nvPicPr>
          <p:cNvPr id="716" name="Image" descr="Image"/>
          <p:cNvPicPr>
            <a:picLocks noChangeAspect="1"/>
          </p:cNvPicPr>
          <p:nvPr/>
        </p:nvPicPr>
        <p:blipFill>
          <a:blip r:embed="rId16">
            <a:extLst/>
          </a:blip>
          <a:stretch>
            <a:fillRect/>
          </a:stretch>
        </p:blipFill>
        <p:spPr>
          <a:xfrm>
            <a:off x="21730442" y="9570302"/>
            <a:ext cx="1714501" cy="406401"/>
          </a:xfrm>
          <a:prstGeom prst="rect">
            <a:avLst/>
          </a:prstGeom>
          <a:ln w="12700">
            <a:miter lim="400000"/>
          </a:ln>
        </p:spPr>
      </p:pic>
      <p:pic>
        <p:nvPicPr>
          <p:cNvPr id="717" name="Image" descr="Image"/>
          <p:cNvPicPr>
            <a:picLocks noChangeAspect="1"/>
          </p:cNvPicPr>
          <p:nvPr/>
        </p:nvPicPr>
        <p:blipFill>
          <a:blip r:embed="rId16">
            <a:extLst/>
          </a:blip>
          <a:stretch>
            <a:fillRect/>
          </a:stretch>
        </p:blipFill>
        <p:spPr>
          <a:xfrm>
            <a:off x="11556153" y="12778054"/>
            <a:ext cx="1714501" cy="406401"/>
          </a:xfrm>
          <a:prstGeom prst="rect">
            <a:avLst/>
          </a:prstGeom>
          <a:ln w="12700">
            <a:miter lim="400000"/>
          </a:ln>
        </p:spPr>
      </p:pic>
      <p:grpSp>
        <p:nvGrpSpPr>
          <p:cNvPr id="722" name="Group"/>
          <p:cNvGrpSpPr/>
          <p:nvPr/>
        </p:nvGrpSpPr>
        <p:grpSpPr>
          <a:xfrm>
            <a:off x="282333" y="-461404"/>
            <a:ext cx="21964011" cy="15982993"/>
            <a:chOff x="0" y="-32"/>
            <a:chExt cx="21964009" cy="15982991"/>
          </a:xfrm>
        </p:grpSpPr>
        <p:sp>
          <p:nvSpPr>
            <p:cNvPr id="718" name="Line"/>
            <p:cNvSpPr/>
            <p:nvPr/>
          </p:nvSpPr>
          <p:spPr>
            <a:xfrm>
              <a:off x="571500" y="-33"/>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1"/>
                    <a:pt x="13071" y="15040"/>
                  </a:cubicBezTo>
                  <a:cubicBezTo>
                    <a:pt x="13223" y="15167"/>
                    <a:pt x="13395" y="15237"/>
                    <a:pt x="13561" y="15322"/>
                  </a:cubicBezTo>
                  <a:cubicBezTo>
                    <a:pt x="14277" y="15687"/>
                    <a:pt x="14887" y="16314"/>
                    <a:pt x="15526" y="16874"/>
                  </a:cubicBezTo>
                  <a:cubicBezTo>
                    <a:pt x="16191" y="17457"/>
                    <a:pt x="16892" y="17969"/>
                    <a:pt x="17586" y="18480"/>
                  </a:cubicBezTo>
                  <a:cubicBezTo>
                    <a:pt x="18925" y="19466"/>
                    <a:pt x="20263" y="20461"/>
                    <a:pt x="21600" y="21466"/>
                  </a:cubicBezTo>
                </a:path>
              </a:pathLst>
            </a:custGeom>
            <a:noFill/>
            <a:ln w="63500" cap="flat">
              <a:solidFill>
                <a:schemeClr val="accent1"/>
              </a:solidFill>
              <a:prstDash val="solid"/>
              <a:miter lim="400000"/>
            </a:ln>
            <a:effectLst/>
          </p:spPr>
          <p:txBody>
            <a:bodyPr wrap="square" lIns="50800" tIns="50800" rIns="50800" bIns="50800" numCol="1" anchor="ctr">
              <a:noAutofit/>
            </a:bodyPr>
            <a:lstStyle/>
            <a:p>
              <a:pPr/>
            </a:p>
          </p:txBody>
        </p:sp>
        <p:sp>
          <p:nvSpPr>
            <p:cNvPr id="719" name="Line"/>
            <p:cNvSpPr/>
            <p:nvPr/>
          </p:nvSpPr>
          <p:spPr>
            <a:xfrm>
              <a:off x="419100" y="126967"/>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1"/>
                    <a:pt x="13071" y="15040"/>
                  </a:cubicBezTo>
                  <a:cubicBezTo>
                    <a:pt x="13223" y="15167"/>
                    <a:pt x="13395" y="15237"/>
                    <a:pt x="13561" y="15322"/>
                  </a:cubicBezTo>
                  <a:cubicBezTo>
                    <a:pt x="14277" y="15687"/>
                    <a:pt x="14887" y="16314"/>
                    <a:pt x="15526" y="16874"/>
                  </a:cubicBezTo>
                  <a:cubicBezTo>
                    <a:pt x="16191" y="17457"/>
                    <a:pt x="16892" y="17969"/>
                    <a:pt x="17586" y="18480"/>
                  </a:cubicBezTo>
                  <a:cubicBezTo>
                    <a:pt x="18925" y="19466"/>
                    <a:pt x="20263" y="20461"/>
                    <a:pt x="21600" y="21466"/>
                  </a:cubicBezTo>
                </a:path>
              </a:pathLst>
            </a:custGeom>
            <a:noFill/>
            <a:ln w="63500" cap="flat">
              <a:solidFill>
                <a:schemeClr val="accent1">
                  <a:alpha val="71421"/>
                </a:schemeClr>
              </a:solidFill>
              <a:prstDash val="solid"/>
              <a:miter lim="400000"/>
            </a:ln>
            <a:effectLst/>
          </p:spPr>
          <p:txBody>
            <a:bodyPr wrap="square" lIns="50800" tIns="50800" rIns="50800" bIns="50800" numCol="1" anchor="ctr">
              <a:noAutofit/>
            </a:bodyPr>
            <a:lstStyle/>
            <a:p>
              <a:pPr/>
            </a:p>
          </p:txBody>
        </p:sp>
        <p:sp>
          <p:nvSpPr>
            <p:cNvPr id="720" name="Line"/>
            <p:cNvSpPr/>
            <p:nvPr/>
          </p:nvSpPr>
          <p:spPr>
            <a:xfrm>
              <a:off x="165100" y="253967"/>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1"/>
                    <a:pt x="13071" y="15040"/>
                  </a:cubicBezTo>
                  <a:cubicBezTo>
                    <a:pt x="13223" y="15167"/>
                    <a:pt x="13395" y="15237"/>
                    <a:pt x="13561" y="15322"/>
                  </a:cubicBezTo>
                  <a:cubicBezTo>
                    <a:pt x="14277" y="15687"/>
                    <a:pt x="14887" y="16314"/>
                    <a:pt x="15526" y="16874"/>
                  </a:cubicBezTo>
                  <a:cubicBezTo>
                    <a:pt x="16191" y="17457"/>
                    <a:pt x="16892" y="17969"/>
                    <a:pt x="17586" y="18480"/>
                  </a:cubicBezTo>
                  <a:cubicBezTo>
                    <a:pt x="18925" y="19466"/>
                    <a:pt x="20263" y="20461"/>
                    <a:pt x="21600" y="21466"/>
                  </a:cubicBezTo>
                </a:path>
              </a:pathLst>
            </a:custGeom>
            <a:noFill/>
            <a:ln w="63500" cap="flat">
              <a:solidFill>
                <a:schemeClr val="accent1">
                  <a:lumOff val="16847"/>
                </a:schemeClr>
              </a:solidFill>
              <a:prstDash val="solid"/>
              <a:miter lim="400000"/>
            </a:ln>
            <a:effectLst/>
          </p:spPr>
          <p:txBody>
            <a:bodyPr wrap="square" lIns="50800" tIns="50800" rIns="50800" bIns="50800" numCol="1" anchor="ctr">
              <a:noAutofit/>
            </a:bodyPr>
            <a:lstStyle/>
            <a:p>
              <a:pPr/>
            </a:p>
          </p:txBody>
        </p:sp>
        <p:sp>
          <p:nvSpPr>
            <p:cNvPr id="721" name="Line"/>
            <p:cNvSpPr/>
            <p:nvPr/>
          </p:nvSpPr>
          <p:spPr>
            <a:xfrm>
              <a:off x="0" y="380967"/>
              <a:ext cx="21392510" cy="15601993"/>
            </a:xfrm>
            <a:custGeom>
              <a:avLst/>
              <a:gdLst/>
              <a:ahLst/>
              <a:cxnLst>
                <a:cxn ang="0">
                  <a:pos x="wd2" y="hd2"/>
                </a:cxn>
                <a:cxn ang="5400000">
                  <a:pos x="wd2" y="hd2"/>
                </a:cxn>
                <a:cxn ang="10800000">
                  <a:pos x="wd2" y="hd2"/>
                </a:cxn>
                <a:cxn ang="16200000">
                  <a:pos x="wd2" y="hd2"/>
                </a:cxn>
              </a:cxnLst>
              <a:rect l="0" t="0" r="r" b="b"/>
              <a:pathLst>
                <a:path w="21600" h="21466" fill="norm" stroke="1" extrusionOk="0">
                  <a:moveTo>
                    <a:pt x="0" y="443"/>
                  </a:moveTo>
                  <a:cubicBezTo>
                    <a:pt x="57" y="989"/>
                    <a:pt x="352" y="1433"/>
                    <a:pt x="745" y="1564"/>
                  </a:cubicBezTo>
                  <a:cubicBezTo>
                    <a:pt x="1069" y="1671"/>
                    <a:pt x="1411" y="1546"/>
                    <a:pt x="1651" y="1230"/>
                  </a:cubicBezTo>
                  <a:cubicBezTo>
                    <a:pt x="1998" y="893"/>
                    <a:pt x="1894" y="157"/>
                    <a:pt x="1480" y="21"/>
                  </a:cubicBezTo>
                  <a:cubicBezTo>
                    <a:pt x="1013" y="-134"/>
                    <a:pt x="626" y="595"/>
                    <a:pt x="823" y="1335"/>
                  </a:cubicBezTo>
                  <a:cubicBezTo>
                    <a:pt x="1024" y="2089"/>
                    <a:pt x="1676" y="2405"/>
                    <a:pt x="2123" y="1939"/>
                  </a:cubicBezTo>
                  <a:cubicBezTo>
                    <a:pt x="2497" y="1548"/>
                    <a:pt x="2483" y="789"/>
                    <a:pt x="2093" y="521"/>
                  </a:cubicBezTo>
                  <a:cubicBezTo>
                    <a:pt x="1799" y="318"/>
                    <a:pt x="1462" y="513"/>
                    <a:pt x="1311" y="912"/>
                  </a:cubicBezTo>
                  <a:cubicBezTo>
                    <a:pt x="1119" y="1418"/>
                    <a:pt x="1268" y="2087"/>
                    <a:pt x="1697" y="2375"/>
                  </a:cubicBezTo>
                  <a:cubicBezTo>
                    <a:pt x="2027" y="2596"/>
                    <a:pt x="2418" y="2500"/>
                    <a:pt x="2705" y="2166"/>
                  </a:cubicBezTo>
                  <a:cubicBezTo>
                    <a:pt x="2936" y="1896"/>
                    <a:pt x="3047" y="1465"/>
                    <a:pt x="2872" y="1165"/>
                  </a:cubicBezTo>
                  <a:cubicBezTo>
                    <a:pt x="2241" y="82"/>
                    <a:pt x="1223" y="2278"/>
                    <a:pt x="2106" y="2994"/>
                  </a:cubicBezTo>
                  <a:cubicBezTo>
                    <a:pt x="2471" y="3290"/>
                    <a:pt x="2933" y="3113"/>
                    <a:pt x="3238" y="2680"/>
                  </a:cubicBezTo>
                  <a:cubicBezTo>
                    <a:pt x="3483" y="2333"/>
                    <a:pt x="3562" y="1816"/>
                    <a:pt x="3314" y="1560"/>
                  </a:cubicBezTo>
                  <a:cubicBezTo>
                    <a:pt x="3054" y="1291"/>
                    <a:pt x="2680" y="1558"/>
                    <a:pt x="2555" y="2045"/>
                  </a:cubicBezTo>
                  <a:cubicBezTo>
                    <a:pt x="2398" y="2653"/>
                    <a:pt x="2596" y="3332"/>
                    <a:pt x="3002" y="3703"/>
                  </a:cubicBezTo>
                  <a:cubicBezTo>
                    <a:pt x="3472" y="4135"/>
                    <a:pt x="4107" y="4136"/>
                    <a:pt x="4442" y="3555"/>
                  </a:cubicBezTo>
                  <a:cubicBezTo>
                    <a:pt x="4607" y="3270"/>
                    <a:pt x="4648" y="2877"/>
                    <a:pt x="4491" y="2595"/>
                  </a:cubicBezTo>
                  <a:cubicBezTo>
                    <a:pt x="4230" y="2127"/>
                    <a:pt x="3689" y="2243"/>
                    <a:pt x="3498" y="2812"/>
                  </a:cubicBezTo>
                  <a:cubicBezTo>
                    <a:pt x="3242" y="3576"/>
                    <a:pt x="3772" y="4384"/>
                    <a:pt x="4513" y="4666"/>
                  </a:cubicBezTo>
                  <a:cubicBezTo>
                    <a:pt x="5299" y="4965"/>
                    <a:pt x="5986" y="4355"/>
                    <a:pt x="5785" y="3664"/>
                  </a:cubicBezTo>
                  <a:cubicBezTo>
                    <a:pt x="5711" y="3411"/>
                    <a:pt x="5511" y="3273"/>
                    <a:pt x="5310" y="3307"/>
                  </a:cubicBezTo>
                  <a:cubicBezTo>
                    <a:pt x="4472" y="3446"/>
                    <a:pt x="4625" y="4947"/>
                    <a:pt x="5581" y="5723"/>
                  </a:cubicBezTo>
                  <a:cubicBezTo>
                    <a:pt x="6021" y="6081"/>
                    <a:pt x="6569" y="6288"/>
                    <a:pt x="6861" y="5716"/>
                  </a:cubicBezTo>
                  <a:cubicBezTo>
                    <a:pt x="7056" y="5334"/>
                    <a:pt x="6982" y="4803"/>
                    <a:pt x="6691" y="4559"/>
                  </a:cubicBezTo>
                  <a:cubicBezTo>
                    <a:pt x="6482" y="4384"/>
                    <a:pt x="6216" y="4411"/>
                    <a:pt x="6019" y="4611"/>
                  </a:cubicBezTo>
                  <a:cubicBezTo>
                    <a:pt x="5254" y="5387"/>
                    <a:pt x="5741" y="6983"/>
                    <a:pt x="6827" y="7164"/>
                  </a:cubicBezTo>
                  <a:cubicBezTo>
                    <a:pt x="7203" y="7226"/>
                    <a:pt x="7599" y="7096"/>
                    <a:pt x="7818" y="6631"/>
                  </a:cubicBezTo>
                  <a:cubicBezTo>
                    <a:pt x="8001" y="6245"/>
                    <a:pt x="7920" y="5746"/>
                    <a:pt x="7641" y="5671"/>
                  </a:cubicBezTo>
                  <a:cubicBezTo>
                    <a:pt x="7497" y="5632"/>
                    <a:pt x="7361" y="5750"/>
                    <a:pt x="7280" y="5920"/>
                  </a:cubicBezTo>
                  <a:cubicBezTo>
                    <a:pt x="6962" y="6588"/>
                    <a:pt x="7440" y="7316"/>
                    <a:pt x="7841" y="7965"/>
                  </a:cubicBezTo>
                  <a:cubicBezTo>
                    <a:pt x="8276" y="8669"/>
                    <a:pt x="8541" y="9541"/>
                    <a:pt x="8583" y="10461"/>
                  </a:cubicBezTo>
                  <a:cubicBezTo>
                    <a:pt x="8624" y="11362"/>
                    <a:pt x="8198" y="11989"/>
                    <a:pt x="8844" y="12241"/>
                  </a:cubicBezTo>
                  <a:cubicBezTo>
                    <a:pt x="9126" y="12352"/>
                    <a:pt x="9374" y="11635"/>
                    <a:pt x="9660" y="11935"/>
                  </a:cubicBezTo>
                  <a:cubicBezTo>
                    <a:pt x="9924" y="12212"/>
                    <a:pt x="9505" y="12782"/>
                    <a:pt x="9744" y="13071"/>
                  </a:cubicBezTo>
                  <a:cubicBezTo>
                    <a:pt x="10010" y="13391"/>
                    <a:pt x="10398" y="12581"/>
                    <a:pt x="10659" y="12969"/>
                  </a:cubicBezTo>
                  <a:cubicBezTo>
                    <a:pt x="10766" y="13129"/>
                    <a:pt x="10692" y="13435"/>
                    <a:pt x="10841" y="13550"/>
                  </a:cubicBezTo>
                  <a:cubicBezTo>
                    <a:pt x="10976" y="13654"/>
                    <a:pt x="11133" y="13448"/>
                    <a:pt x="11273" y="13526"/>
                  </a:cubicBezTo>
                  <a:cubicBezTo>
                    <a:pt x="11425" y="13610"/>
                    <a:pt x="11406" y="13893"/>
                    <a:pt x="11536" y="14010"/>
                  </a:cubicBezTo>
                  <a:cubicBezTo>
                    <a:pt x="11649" y="14113"/>
                    <a:pt x="11802" y="14018"/>
                    <a:pt x="11928" y="14079"/>
                  </a:cubicBezTo>
                  <a:cubicBezTo>
                    <a:pt x="12055" y="14142"/>
                    <a:pt x="12114" y="14331"/>
                    <a:pt x="12219" y="14444"/>
                  </a:cubicBezTo>
                  <a:cubicBezTo>
                    <a:pt x="12343" y="14577"/>
                    <a:pt x="12511" y="14586"/>
                    <a:pt x="12656" y="14668"/>
                  </a:cubicBezTo>
                  <a:cubicBezTo>
                    <a:pt x="12809" y="14755"/>
                    <a:pt x="12929" y="14921"/>
                    <a:pt x="13071" y="15040"/>
                  </a:cubicBezTo>
                  <a:cubicBezTo>
                    <a:pt x="13223" y="15167"/>
                    <a:pt x="13395" y="15237"/>
                    <a:pt x="13561" y="15322"/>
                  </a:cubicBezTo>
                  <a:cubicBezTo>
                    <a:pt x="14277" y="15687"/>
                    <a:pt x="14887" y="16314"/>
                    <a:pt x="15526" y="16874"/>
                  </a:cubicBezTo>
                  <a:cubicBezTo>
                    <a:pt x="16191" y="17457"/>
                    <a:pt x="16892" y="17969"/>
                    <a:pt x="17586" y="18480"/>
                  </a:cubicBezTo>
                  <a:cubicBezTo>
                    <a:pt x="18925" y="19466"/>
                    <a:pt x="20263" y="20461"/>
                    <a:pt x="21600" y="21466"/>
                  </a:cubicBezTo>
                </a:path>
              </a:pathLst>
            </a:custGeom>
            <a:noFill/>
            <a:ln w="63500" cap="flat">
              <a:solidFill>
                <a:schemeClr val="accent1">
                  <a:lumOff val="-13575"/>
                  <a:alpha val="45872"/>
                </a:schemeClr>
              </a:solidFill>
              <a:prstDash val="solid"/>
              <a:miter lim="400000"/>
            </a:ln>
            <a:effectLst/>
          </p:spPr>
          <p:txBody>
            <a:bodyPr wrap="square" lIns="50800" tIns="50800" rIns="50800" bIns="50800" numCol="1" anchor="ctr">
              <a:noAutofit/>
            </a:bodyPr>
            <a:lstStyle/>
            <a:p>
              <a:pPr/>
            </a:p>
          </p:txBody>
        </p:sp>
      </p:grpSp>
      <p:sp>
        <p:nvSpPr>
          <p:cNvPr id="723" name="Kinetic mis."/>
          <p:cNvSpPr txBox="1"/>
          <p:nvPr/>
        </p:nvSpPr>
        <p:spPr>
          <a:xfrm>
            <a:off x="14739148" y="11603405"/>
            <a:ext cx="5323841" cy="16014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1" sz="10000">
                <a:solidFill>
                  <a:schemeClr val="accent4">
                    <a:hueOff val="348544"/>
                    <a:lumOff val="7139"/>
                  </a:schemeClr>
                </a:solidFill>
                <a:latin typeface="PT Sans Narrow"/>
                <a:ea typeface="PT Sans Narrow"/>
                <a:cs typeface="PT Sans Narrow"/>
                <a:sym typeface="PT Sans Narrow"/>
              </a:defRPr>
            </a:lvl1pPr>
          </a:lstStyle>
          <a:p>
            <a:pPr/>
            <a:r>
              <a:t>Kinetic mis.</a:t>
            </a:r>
          </a:p>
        </p:txBody>
      </p:sp>
      <p:pic>
        <p:nvPicPr>
          <p:cNvPr id="724" name="Image" descr="Image"/>
          <p:cNvPicPr>
            <a:picLocks noChangeAspect="1"/>
          </p:cNvPicPr>
          <p:nvPr/>
        </p:nvPicPr>
        <p:blipFill>
          <a:blip r:embed="rId17">
            <a:extLst/>
          </a:blip>
          <a:stretch>
            <a:fillRect/>
          </a:stretch>
        </p:blipFill>
        <p:spPr>
          <a:xfrm>
            <a:off x="20110169" y="13053925"/>
            <a:ext cx="2311401" cy="3429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8" name="Screenshot 2025-11-04 at 13.03.16.png" descr="Screenshot 2025-11-04 at 13.03.16.png"/>
          <p:cNvPicPr>
            <a:picLocks noChangeAspect="1"/>
          </p:cNvPicPr>
          <p:nvPr/>
        </p:nvPicPr>
        <p:blipFill>
          <a:blip r:embed="rId3">
            <a:extLst/>
          </a:blip>
          <a:stretch>
            <a:fillRect/>
          </a:stretch>
        </p:blipFill>
        <p:spPr>
          <a:xfrm>
            <a:off x="9617566" y="1580510"/>
            <a:ext cx="14641039" cy="5497234"/>
          </a:xfrm>
          <a:prstGeom prst="rect">
            <a:avLst/>
          </a:prstGeom>
          <a:ln w="12700">
            <a:miter lim="400000"/>
          </a:ln>
        </p:spPr>
      </p:pic>
      <p:sp>
        <p:nvSpPr>
          <p:cNvPr id="729" name="Smoking GUNs: ALP DM is different"/>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Smoking GUNs: ALP DM is different</a:t>
            </a:r>
          </a:p>
        </p:txBody>
      </p:sp>
      <p:sp>
        <p:nvSpPr>
          <p:cNvPr id="730" name="- Some Neff, HotDM unavoidable"/>
          <p:cNvSpPr txBox="1"/>
          <p:nvPr/>
        </p:nvSpPr>
        <p:spPr>
          <a:xfrm>
            <a:off x="2024116" y="938644"/>
            <a:ext cx="8553527"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rgbClr val="000000"/>
                </a:solidFill>
                <a:latin typeface="PT Sans Narrow"/>
                <a:ea typeface="PT Sans Narrow"/>
                <a:cs typeface="PT Sans Narrow"/>
                <a:sym typeface="PT Sans Narrow"/>
              </a:defRPr>
            </a:lvl1pPr>
          </a:lstStyle>
          <a:p>
            <a:pPr/>
            <a:r>
              <a:t>- Some Neff, HotDM unavoidable</a:t>
            </a:r>
          </a:p>
        </p:txBody>
      </p:sp>
      <p:sp>
        <p:nvSpPr>
          <p:cNvPr id="731" name="D'Eramo 24"/>
          <p:cNvSpPr txBox="1"/>
          <p:nvPr/>
        </p:nvSpPr>
        <p:spPr>
          <a:xfrm>
            <a:off x="14836215" y="1191182"/>
            <a:ext cx="172364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D'Eramo 24</a:t>
            </a:r>
          </a:p>
        </p:txBody>
      </p:sp>
      <p:sp>
        <p:nvSpPr>
          <p:cNvPr id="732" name="- Miniclusters"/>
          <p:cNvSpPr txBox="1"/>
          <p:nvPr/>
        </p:nvSpPr>
        <p:spPr>
          <a:xfrm>
            <a:off x="2016013" y="5300380"/>
            <a:ext cx="361388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D5D5D5"/>
                </a:solidFill>
                <a:latin typeface="PT Sans Narrow"/>
                <a:ea typeface="PT Sans Narrow"/>
                <a:cs typeface="PT Sans Narrow"/>
                <a:sym typeface="PT Sans Narrow"/>
              </a:defRPr>
            </a:lvl1pPr>
          </a:lstStyle>
          <a:p>
            <a:pPr/>
            <a:r>
              <a:t>- Miniclusters</a:t>
            </a:r>
          </a:p>
        </p:txBody>
      </p:sp>
      <p:sp>
        <p:nvSpPr>
          <p:cNvPr id="733" name="- Fuzzy DM"/>
          <p:cNvSpPr txBox="1"/>
          <p:nvPr/>
        </p:nvSpPr>
        <p:spPr>
          <a:xfrm>
            <a:off x="2073387" y="8889332"/>
            <a:ext cx="2941372"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D5D5D5"/>
                </a:solidFill>
                <a:latin typeface="PT Sans Narrow"/>
                <a:ea typeface="PT Sans Narrow"/>
                <a:cs typeface="PT Sans Narrow"/>
                <a:sym typeface="PT Sans Narrow"/>
              </a:defRPr>
            </a:lvl1pPr>
          </a:lstStyle>
          <a:p>
            <a:pPr/>
            <a:r>
              <a:t>- Fuzzy DM</a:t>
            </a:r>
          </a:p>
        </p:txBody>
      </p:sp>
      <p:sp>
        <p:nvSpPr>
          <p:cNvPr id="734" name="- CMB Isocurvature"/>
          <p:cNvSpPr txBox="1"/>
          <p:nvPr/>
        </p:nvSpPr>
        <p:spPr>
          <a:xfrm>
            <a:off x="2038481" y="11770649"/>
            <a:ext cx="500016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D5D5D5"/>
                </a:solidFill>
                <a:latin typeface="PT Sans Narrow"/>
                <a:ea typeface="PT Sans Narrow"/>
                <a:cs typeface="PT Sans Narrow"/>
                <a:sym typeface="PT Sans Narrow"/>
              </a:defRPr>
            </a:lvl1pPr>
          </a:lstStyle>
          <a:p>
            <a:pPr/>
            <a:r>
              <a:t>- CMB Isocurvature</a:t>
            </a:r>
          </a:p>
        </p:txBody>
      </p:sp>
      <p:pic>
        <p:nvPicPr>
          <p:cNvPr id="735" name="Screenshot 2025-11-05 at 20.44.09.png" descr="Screenshot 2025-11-05 at 20.44.09.png"/>
          <p:cNvPicPr>
            <a:picLocks noChangeAspect="1"/>
          </p:cNvPicPr>
          <p:nvPr/>
        </p:nvPicPr>
        <p:blipFill>
          <a:blip r:embed="rId4">
            <a:extLst/>
          </a:blip>
          <a:stretch>
            <a:fillRect/>
          </a:stretch>
        </p:blipFill>
        <p:spPr>
          <a:xfrm>
            <a:off x="8652546" y="7250939"/>
            <a:ext cx="7105390" cy="4742552"/>
          </a:xfrm>
          <a:prstGeom prst="rect">
            <a:avLst/>
          </a:prstGeom>
          <a:ln w="12700">
            <a:miter lim="400000"/>
          </a:ln>
        </p:spPr>
      </p:pic>
      <p:sp>
        <p:nvSpPr>
          <p:cNvPr id="736" name="Badziak 25"/>
          <p:cNvSpPr txBox="1"/>
          <p:nvPr/>
        </p:nvSpPr>
        <p:spPr>
          <a:xfrm>
            <a:off x="15312360" y="7470042"/>
            <a:ext cx="162702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Badziak 25</a:t>
            </a:r>
          </a:p>
        </p:txBody>
      </p:sp>
      <p:pic>
        <p:nvPicPr>
          <p:cNvPr id="737" name="Screenshot 2025-11-05 at 20.45.50.png" descr="Screenshot 2025-11-05 at 20.45.50.png"/>
          <p:cNvPicPr>
            <a:picLocks noChangeAspect="1"/>
          </p:cNvPicPr>
          <p:nvPr/>
        </p:nvPicPr>
        <p:blipFill>
          <a:blip r:embed="rId5">
            <a:extLst/>
          </a:blip>
          <a:stretch>
            <a:fillRect/>
          </a:stretch>
        </p:blipFill>
        <p:spPr>
          <a:xfrm>
            <a:off x="13763387" y="2174059"/>
            <a:ext cx="1345424" cy="1436949"/>
          </a:xfrm>
          <a:prstGeom prst="rect">
            <a:avLst/>
          </a:prstGeom>
          <a:ln w="12700">
            <a:miter lim="400000"/>
          </a:ln>
        </p:spPr>
      </p:pic>
      <p:pic>
        <p:nvPicPr>
          <p:cNvPr id="738" name="Screenshot 2025-11-05 at 20.46.09.png" descr="Screenshot 2025-11-05 at 20.46.09.png"/>
          <p:cNvPicPr>
            <a:picLocks noChangeAspect="1"/>
          </p:cNvPicPr>
          <p:nvPr/>
        </p:nvPicPr>
        <p:blipFill>
          <a:blip r:embed="rId6">
            <a:extLst/>
          </a:blip>
          <a:stretch>
            <a:fillRect/>
          </a:stretch>
        </p:blipFill>
        <p:spPr>
          <a:xfrm>
            <a:off x="13217827" y="8150441"/>
            <a:ext cx="1841501" cy="1981201"/>
          </a:xfrm>
          <a:prstGeom prst="rect">
            <a:avLst/>
          </a:prstGeom>
          <a:ln w="12700">
            <a:miter lim="400000"/>
          </a:ln>
        </p:spPr>
      </p:pic>
      <p:pic>
        <p:nvPicPr>
          <p:cNvPr id="739" name="Screenshot 2025-11-05 at 20.53.33.png" descr="Screenshot 2025-11-05 at 20.53.33.png"/>
          <p:cNvPicPr>
            <a:picLocks noChangeAspect="1"/>
          </p:cNvPicPr>
          <p:nvPr/>
        </p:nvPicPr>
        <p:blipFill>
          <a:blip r:embed="rId7">
            <a:extLst/>
          </a:blip>
          <a:stretch>
            <a:fillRect/>
          </a:stretch>
        </p:blipFill>
        <p:spPr>
          <a:xfrm>
            <a:off x="15474806" y="8149012"/>
            <a:ext cx="8577104" cy="5275299"/>
          </a:xfrm>
          <a:prstGeom prst="rect">
            <a:avLst/>
          </a:prstGeom>
          <a:ln w="12700">
            <a:miter lim="400000"/>
          </a:ln>
        </p:spPr>
      </p:pic>
      <p:sp>
        <p:nvSpPr>
          <p:cNvPr id="740" name="Line"/>
          <p:cNvSpPr/>
          <p:nvPr/>
        </p:nvSpPr>
        <p:spPr>
          <a:xfrm flipV="1">
            <a:off x="17562955" y="10099176"/>
            <a:ext cx="1" cy="2416799"/>
          </a:xfrm>
          <a:prstGeom prst="line">
            <a:avLst/>
          </a:prstGeom>
          <a:ln w="25400">
            <a:solidFill>
              <a:srgbClr val="000000"/>
            </a:solidFill>
            <a:miter lim="400000"/>
          </a:ln>
        </p:spPr>
        <p:txBody>
          <a:bodyPr lIns="50800" tIns="50800" rIns="50800" bIns="50800" anchor="ctr"/>
          <a:lstStyle/>
          <a:p>
            <a:pPr/>
          </a:p>
        </p:txBody>
      </p:sp>
      <p:sp>
        <p:nvSpPr>
          <p:cNvPr id="741" name="Line"/>
          <p:cNvSpPr/>
          <p:nvPr/>
        </p:nvSpPr>
        <p:spPr>
          <a:xfrm flipV="1">
            <a:off x="18959955" y="9057348"/>
            <a:ext cx="1" cy="3458627"/>
          </a:xfrm>
          <a:prstGeom prst="line">
            <a:avLst/>
          </a:prstGeom>
          <a:ln w="25400">
            <a:solidFill>
              <a:srgbClr val="000000"/>
            </a:solidFill>
            <a:miter lim="400000"/>
          </a:ln>
        </p:spPr>
        <p:txBody>
          <a:bodyPr lIns="50800" tIns="50800" rIns="50800" bIns="50800" anchor="ctr"/>
          <a:lstStyle/>
          <a:p>
            <a:pPr/>
          </a:p>
        </p:txBody>
      </p:sp>
      <p:sp>
        <p:nvSpPr>
          <p:cNvPr id="742" name="Eramo22"/>
          <p:cNvSpPr txBox="1"/>
          <p:nvPr/>
        </p:nvSpPr>
        <p:spPr>
          <a:xfrm>
            <a:off x="20510278" y="12840248"/>
            <a:ext cx="133959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Eramo22</a:t>
            </a:r>
          </a:p>
        </p:txBody>
      </p:sp>
      <p:sp>
        <p:nvSpPr>
          <p:cNvPr id="743" name="Rectangle"/>
          <p:cNvSpPr/>
          <p:nvPr/>
        </p:nvSpPr>
        <p:spPr>
          <a:xfrm>
            <a:off x="17556685" y="9152163"/>
            <a:ext cx="1402919" cy="3353759"/>
          </a:xfrm>
          <a:prstGeom prst="rect">
            <a:avLst/>
          </a:prstGeom>
          <a:gradFill>
            <a:gsLst>
              <a:gs pos="4946">
                <a:srgbClr val="000000">
                  <a:alpha val="78408"/>
                </a:srgbClr>
              </a:gs>
              <a:gs pos="100000">
                <a:srgbClr val="FFFFFF">
                  <a:alpha val="46565"/>
                </a:srgbClr>
              </a:gs>
            </a:gsLst>
            <a:lin ang="10800000"/>
          </a:gradFill>
          <a:ln w="12700">
            <a:miter lim="400000"/>
          </a:ln>
        </p:spPr>
        <p:txBody>
          <a:bodyPr lIns="50800" tIns="50800" rIns="50800" bIns="50800" anchor="ctr"/>
          <a:lstStyle/>
          <a:p>
            <a:pPr defTabSz="825500">
              <a:defRPr sz="3200">
                <a:solidFill>
                  <a:srgbClr val="FFFFFF">
                    <a:alpha val="50137"/>
                  </a:srgbClr>
                </a:solidFill>
                <a:latin typeface="Helvetica Neue Medium"/>
                <a:ea typeface="Helvetica Neue Medium"/>
                <a:cs typeface="Helvetica Neue Medium"/>
                <a:sym typeface="Helvetica Neue Medium"/>
              </a:defRPr>
            </a:pPr>
          </a:p>
        </p:txBody>
      </p:sp>
      <p:pic>
        <p:nvPicPr>
          <p:cNvPr id="744" name="Screenshot 2025-11-05 at 20.56.59.png" descr="Screenshot 2025-11-05 at 20.56.59.png"/>
          <p:cNvPicPr>
            <a:picLocks noChangeAspect="1"/>
          </p:cNvPicPr>
          <p:nvPr/>
        </p:nvPicPr>
        <p:blipFill>
          <a:blip r:embed="rId8">
            <a:extLst/>
          </a:blip>
          <a:stretch>
            <a:fillRect/>
          </a:stretch>
        </p:blipFill>
        <p:spPr>
          <a:xfrm>
            <a:off x="16918310" y="9198948"/>
            <a:ext cx="1627024" cy="956493"/>
          </a:xfrm>
          <a:prstGeom prst="rect">
            <a:avLst/>
          </a:prstGeom>
          <a:ln w="12700">
            <a:miter lim="400000"/>
          </a:ln>
        </p:spPr>
      </p:pic>
      <p:sp>
        <p:nvSpPr>
          <p:cNvPr id="745" name="Rectangle"/>
          <p:cNvSpPr/>
          <p:nvPr/>
        </p:nvSpPr>
        <p:spPr>
          <a:xfrm>
            <a:off x="18942371" y="9152163"/>
            <a:ext cx="3153920" cy="3353759"/>
          </a:xfrm>
          <a:prstGeom prst="rect">
            <a:avLst/>
          </a:prstGeom>
          <a:solidFill>
            <a:srgbClr val="000000">
              <a:alpha val="70676"/>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9" name="Screenshot 2025-11-05 at 21.03.53.png" descr="Screenshot 2025-11-05 at 21.03.53.png"/>
          <p:cNvPicPr>
            <a:picLocks noChangeAspect="1"/>
          </p:cNvPicPr>
          <p:nvPr/>
        </p:nvPicPr>
        <p:blipFill>
          <a:blip r:embed="rId3">
            <a:extLst/>
          </a:blip>
          <a:stretch>
            <a:fillRect/>
          </a:stretch>
        </p:blipFill>
        <p:spPr>
          <a:xfrm>
            <a:off x="-296293" y="-4955004"/>
            <a:ext cx="26074443" cy="25891591"/>
          </a:xfrm>
          <a:prstGeom prst="rect">
            <a:avLst/>
          </a:prstGeom>
          <a:ln w="12700">
            <a:miter lim="400000"/>
          </a:ln>
        </p:spPr>
      </p:pic>
      <p:sp>
        <p:nvSpPr>
          <p:cNvPr id="750" name="Smoking GUNs: ALP DM is different"/>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Smoking GUNs: ALP DM is different</a:t>
            </a:r>
          </a:p>
        </p:txBody>
      </p:sp>
      <p:sp>
        <p:nvSpPr>
          <p:cNvPr id="751" name="- Neff, HotDM"/>
          <p:cNvSpPr txBox="1"/>
          <p:nvPr/>
        </p:nvSpPr>
        <p:spPr>
          <a:xfrm>
            <a:off x="2024116" y="938644"/>
            <a:ext cx="3597682"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rgbClr val="000000"/>
                </a:solidFill>
                <a:latin typeface="PT Sans Narrow"/>
                <a:ea typeface="PT Sans Narrow"/>
                <a:cs typeface="PT Sans Narrow"/>
                <a:sym typeface="PT Sans Narrow"/>
              </a:defRPr>
            </a:lvl1pPr>
          </a:lstStyle>
          <a:p>
            <a:pPr/>
            <a:r>
              <a:t>- Neff, HotDM</a:t>
            </a:r>
          </a:p>
        </p:txBody>
      </p:sp>
      <p:sp>
        <p:nvSpPr>
          <p:cNvPr id="752" name="- Miniclusters"/>
          <p:cNvSpPr txBox="1"/>
          <p:nvPr/>
        </p:nvSpPr>
        <p:spPr>
          <a:xfrm>
            <a:off x="2016013" y="5300380"/>
            <a:ext cx="361388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Miniclusters</a:t>
            </a:r>
          </a:p>
        </p:txBody>
      </p:sp>
      <p:sp>
        <p:nvSpPr>
          <p:cNvPr id="753" name="- Fuzzy DM"/>
          <p:cNvSpPr txBox="1"/>
          <p:nvPr/>
        </p:nvSpPr>
        <p:spPr>
          <a:xfrm>
            <a:off x="2073387" y="8889332"/>
            <a:ext cx="2941372"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D5D5D5"/>
                </a:solidFill>
                <a:latin typeface="PT Sans Narrow"/>
                <a:ea typeface="PT Sans Narrow"/>
                <a:cs typeface="PT Sans Narrow"/>
                <a:sym typeface="PT Sans Narrow"/>
              </a:defRPr>
            </a:lvl1pPr>
          </a:lstStyle>
          <a:p>
            <a:pPr/>
            <a:r>
              <a:t>- Fuzzy DM</a:t>
            </a:r>
          </a:p>
        </p:txBody>
      </p:sp>
      <p:sp>
        <p:nvSpPr>
          <p:cNvPr id="754" name="- CMB Isocurvature"/>
          <p:cNvSpPr txBox="1"/>
          <p:nvPr/>
        </p:nvSpPr>
        <p:spPr>
          <a:xfrm>
            <a:off x="2038481" y="11770649"/>
            <a:ext cx="500016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D5D5D5"/>
                </a:solidFill>
                <a:latin typeface="PT Sans Narrow"/>
                <a:ea typeface="PT Sans Narrow"/>
                <a:cs typeface="PT Sans Narrow"/>
                <a:sym typeface="PT Sans Narrow"/>
              </a:defRPr>
            </a:lvl1pPr>
          </a:lstStyle>
          <a:p>
            <a:pPr/>
            <a:r>
              <a:t>- CMB Isocurvature</a:t>
            </a:r>
          </a:p>
        </p:txBody>
      </p:sp>
      <p:pic>
        <p:nvPicPr>
          <p:cNvPr id="755" name="Image" descr="Image"/>
          <p:cNvPicPr>
            <a:picLocks noChangeAspect="1"/>
          </p:cNvPicPr>
          <p:nvPr/>
        </p:nvPicPr>
        <p:blipFill>
          <a:blip r:embed="rId4">
            <a:extLst/>
          </a:blip>
          <a:stretch>
            <a:fillRect/>
          </a:stretch>
        </p:blipFill>
        <p:spPr>
          <a:xfrm>
            <a:off x="7588089" y="-1484456"/>
            <a:ext cx="8940801" cy="1206501"/>
          </a:xfrm>
          <a:prstGeom prst="rect">
            <a:avLst/>
          </a:prstGeom>
          <a:ln w="12700">
            <a:miter lim="400000"/>
          </a:ln>
        </p:spPr>
      </p:pic>
      <p:pic>
        <p:nvPicPr>
          <p:cNvPr id="756" name="Screenshot 2025-11-05 at 21.17.02.png" descr="Screenshot 2025-11-05 at 21.17.02.png"/>
          <p:cNvPicPr>
            <a:picLocks noChangeAspect="1"/>
          </p:cNvPicPr>
          <p:nvPr/>
        </p:nvPicPr>
        <p:blipFill>
          <a:blip r:embed="rId5">
            <a:extLst/>
          </a:blip>
          <a:stretch>
            <a:fillRect/>
          </a:stretch>
        </p:blipFill>
        <p:spPr>
          <a:xfrm>
            <a:off x="7270568" y="3393683"/>
            <a:ext cx="5830617" cy="3850567"/>
          </a:xfrm>
          <a:prstGeom prst="rect">
            <a:avLst/>
          </a:prstGeom>
          <a:ln w="12700">
            <a:miter lim="400000"/>
          </a:ln>
        </p:spPr>
      </p:pic>
      <p:sp>
        <p:nvSpPr>
          <p:cNvPr id="757" name="O'Hare22"/>
          <p:cNvSpPr txBox="1"/>
          <p:nvPr/>
        </p:nvSpPr>
        <p:spPr>
          <a:xfrm>
            <a:off x="11906529" y="3317421"/>
            <a:ext cx="1014248" cy="4366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200">
                <a:latin typeface="PT Sans Narrow"/>
                <a:ea typeface="PT Sans Narrow"/>
                <a:cs typeface="PT Sans Narrow"/>
                <a:sym typeface="PT Sans Narrow"/>
              </a:defRPr>
            </a:lvl1pPr>
          </a:lstStyle>
          <a:p>
            <a:pPr/>
            <a:r>
              <a:t>O'Hare22</a:t>
            </a:r>
          </a:p>
        </p:txBody>
      </p:sp>
      <p:sp>
        <p:nvSpPr>
          <p:cNvPr id="758" name="Predictions from numerical simulations"/>
          <p:cNvSpPr txBox="1"/>
          <p:nvPr/>
        </p:nvSpPr>
        <p:spPr>
          <a:xfrm>
            <a:off x="7256721" y="2102884"/>
            <a:ext cx="1031473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Predictions from numerical simulations</a:t>
            </a:r>
          </a:p>
        </p:txBody>
      </p:sp>
      <p:pic>
        <p:nvPicPr>
          <p:cNvPr id="759" name="Line Shape" descr="Line Shape"/>
          <p:cNvPicPr>
            <a:picLocks noChangeAspect="0"/>
          </p:cNvPicPr>
          <p:nvPr/>
        </p:nvPicPr>
        <p:blipFill>
          <a:blip r:embed="rId6">
            <a:extLst/>
          </a:blip>
          <a:stretch>
            <a:fillRect/>
          </a:stretch>
        </p:blipFill>
        <p:spPr>
          <a:xfrm>
            <a:off x="8446314" y="4101554"/>
            <a:ext cx="4087920" cy="2568419"/>
          </a:xfrm>
          <a:prstGeom prst="rect">
            <a:avLst/>
          </a:prstGeom>
        </p:spPr>
      </p:pic>
      <p:pic>
        <p:nvPicPr>
          <p:cNvPr id="761" name="Line Shape" descr="Line Shape"/>
          <p:cNvPicPr>
            <a:picLocks noChangeAspect="0"/>
          </p:cNvPicPr>
          <p:nvPr/>
        </p:nvPicPr>
        <p:blipFill>
          <a:blip r:embed="rId7">
            <a:extLst/>
          </a:blip>
          <a:stretch>
            <a:fillRect/>
          </a:stretch>
        </p:blipFill>
        <p:spPr>
          <a:xfrm>
            <a:off x="8924984" y="5703504"/>
            <a:ext cx="3073263" cy="1044217"/>
          </a:xfrm>
          <a:prstGeom prst="rect">
            <a:avLst/>
          </a:prstGeom>
        </p:spPr>
      </p:pic>
      <p:sp>
        <p:nvSpPr>
          <p:cNvPr id="763" name="Arrow"/>
          <p:cNvSpPr/>
          <p:nvPr/>
        </p:nvSpPr>
        <p:spPr>
          <a:xfrm rot="16200000">
            <a:off x="9599278" y="4646826"/>
            <a:ext cx="1661815" cy="869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65" y="14256"/>
                </a:moveTo>
                <a:lnTo>
                  <a:pt x="10565" y="21600"/>
                </a:lnTo>
                <a:lnTo>
                  <a:pt x="0" y="10800"/>
                </a:lnTo>
                <a:lnTo>
                  <a:pt x="10565" y="0"/>
                </a:lnTo>
                <a:lnTo>
                  <a:pt x="10565" y="7344"/>
                </a:lnTo>
                <a:lnTo>
                  <a:pt x="21600" y="7344"/>
                </a:lnTo>
                <a:lnTo>
                  <a:pt x="21600" y="14256"/>
                </a:lnTo>
                <a:close/>
              </a:path>
            </a:pathLst>
          </a:custGeom>
          <a:gradFill>
            <a:gsLst>
              <a:gs pos="0">
                <a:srgbClr val="000000">
                  <a:alpha val="78408"/>
                </a:srgbClr>
              </a:gs>
              <a:gs pos="100000">
                <a:schemeClr val="accent5">
                  <a:hueOff val="-82419"/>
                  <a:satOff val="-9513"/>
                  <a:lumOff val="-16343"/>
                </a:schemeClr>
              </a:gs>
            </a:gsLst>
            <a:lin ang="108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4" name="QCD"/>
          <p:cNvSpPr txBox="1"/>
          <p:nvPr/>
        </p:nvSpPr>
        <p:spPr>
          <a:xfrm>
            <a:off x="11060691" y="4541610"/>
            <a:ext cx="585217" cy="471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PT Sans Narrow"/>
                <a:ea typeface="PT Sans Narrow"/>
                <a:cs typeface="PT Sans Narrow"/>
                <a:sym typeface="PT Sans Narrow"/>
              </a:defRPr>
            </a:lvl1pPr>
          </a:lstStyle>
          <a:p>
            <a:pPr/>
            <a:r>
              <a:t>QCD</a:t>
            </a:r>
          </a:p>
        </p:txBody>
      </p:sp>
      <p:sp>
        <p:nvSpPr>
          <p:cNvPr id="765" name="ALP"/>
          <p:cNvSpPr txBox="1"/>
          <p:nvPr/>
        </p:nvSpPr>
        <p:spPr>
          <a:xfrm>
            <a:off x="11787675" y="5734004"/>
            <a:ext cx="541630" cy="471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hueOff val="-82419"/>
                    <a:satOff val="-9513"/>
                    <a:lumOff val="-16343"/>
                  </a:schemeClr>
                </a:solidFill>
                <a:latin typeface="PT Sans Narrow"/>
                <a:ea typeface="PT Sans Narrow"/>
                <a:cs typeface="PT Sans Narrow"/>
                <a:sym typeface="PT Sans Narrow"/>
              </a:defRPr>
            </a:lvl1pPr>
          </a:lstStyle>
          <a:p>
            <a:pPr/>
            <a:r>
              <a:t>ALP</a:t>
            </a:r>
          </a:p>
        </p:txBody>
      </p:sp>
      <p:pic>
        <p:nvPicPr>
          <p:cNvPr id="766" name="Screenshot 2025-11-05 at 21.26.32.png" descr="Screenshot 2025-11-05 at 21.26.32.png"/>
          <p:cNvPicPr>
            <a:picLocks noChangeAspect="1"/>
          </p:cNvPicPr>
          <p:nvPr/>
        </p:nvPicPr>
        <p:blipFill>
          <a:blip r:embed="rId8">
            <a:extLst/>
          </a:blip>
          <a:stretch>
            <a:fillRect/>
          </a:stretch>
        </p:blipFill>
        <p:spPr>
          <a:xfrm>
            <a:off x="13853460" y="3348965"/>
            <a:ext cx="4972607" cy="3940004"/>
          </a:xfrm>
          <a:prstGeom prst="rect">
            <a:avLst/>
          </a:prstGeom>
          <a:ln w="12700">
            <a:miter lim="400000"/>
          </a:ln>
        </p:spPr>
      </p:pic>
      <p:sp>
        <p:nvSpPr>
          <p:cNvPr id="767" name="Pierobon23"/>
          <p:cNvSpPr txBox="1"/>
          <p:nvPr/>
        </p:nvSpPr>
        <p:spPr>
          <a:xfrm>
            <a:off x="17452195" y="3240157"/>
            <a:ext cx="1077571" cy="3776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1900">
                <a:latin typeface="PT Sans Narrow"/>
                <a:ea typeface="PT Sans Narrow"/>
                <a:cs typeface="PT Sans Narrow"/>
                <a:sym typeface="PT Sans Narrow"/>
              </a:defRPr>
            </a:lvl1pPr>
          </a:lstStyle>
          <a:p>
            <a:pPr/>
            <a:r>
              <a:t>Pierobon23</a:t>
            </a:r>
          </a:p>
        </p:txBody>
      </p:sp>
      <p:pic>
        <p:nvPicPr>
          <p:cNvPr id="768" name="Line Shape" descr="Line Shape"/>
          <p:cNvPicPr>
            <a:picLocks noChangeAspect="0"/>
          </p:cNvPicPr>
          <p:nvPr/>
        </p:nvPicPr>
        <p:blipFill>
          <a:blip r:embed="rId9">
            <a:extLst/>
          </a:blip>
          <a:stretch>
            <a:fillRect/>
          </a:stretch>
        </p:blipFill>
        <p:spPr>
          <a:xfrm>
            <a:off x="14584648" y="4278390"/>
            <a:ext cx="3287447" cy="2568420"/>
          </a:xfrm>
          <a:prstGeom prst="rect">
            <a:avLst/>
          </a:prstGeom>
        </p:spPr>
      </p:pic>
      <p:pic>
        <p:nvPicPr>
          <p:cNvPr id="770" name="Line Shape" descr="Line Shape"/>
          <p:cNvPicPr>
            <a:picLocks noChangeAspect="0"/>
          </p:cNvPicPr>
          <p:nvPr/>
        </p:nvPicPr>
        <p:blipFill>
          <a:blip r:embed="rId10">
            <a:extLst/>
          </a:blip>
          <a:stretch>
            <a:fillRect/>
          </a:stretch>
        </p:blipFill>
        <p:spPr>
          <a:xfrm>
            <a:off x="16237033" y="5234284"/>
            <a:ext cx="2519218" cy="1571075"/>
          </a:xfrm>
          <a:prstGeom prst="rect">
            <a:avLst/>
          </a:prstGeom>
        </p:spPr>
      </p:pic>
      <p:sp>
        <p:nvSpPr>
          <p:cNvPr id="772" name="Double Arrow"/>
          <p:cNvSpPr/>
          <p:nvPr/>
        </p:nvSpPr>
        <p:spPr>
          <a:xfrm>
            <a:off x="16080336" y="4142473"/>
            <a:ext cx="1505537" cy="1270001"/>
          </a:xfrm>
          <a:prstGeom prst="leftRightArrow">
            <a:avLst>
              <a:gd name="adj1" fmla="val 32000"/>
              <a:gd name="adj2" fmla="val 4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3" name="QCD"/>
          <p:cNvSpPr txBox="1"/>
          <p:nvPr/>
        </p:nvSpPr>
        <p:spPr>
          <a:xfrm>
            <a:off x="14951276" y="4284340"/>
            <a:ext cx="585217" cy="4717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00000"/>
                </a:solidFill>
                <a:latin typeface="PT Sans Narrow"/>
                <a:ea typeface="PT Sans Narrow"/>
                <a:cs typeface="PT Sans Narrow"/>
                <a:sym typeface="PT Sans Narrow"/>
              </a:defRPr>
            </a:lvl1pPr>
          </a:lstStyle>
          <a:p>
            <a:pPr/>
            <a:r>
              <a:t>QCD</a:t>
            </a:r>
          </a:p>
        </p:txBody>
      </p:sp>
      <p:sp>
        <p:nvSpPr>
          <p:cNvPr id="774" name="- Bound fraction 80%…"/>
          <p:cNvSpPr txBox="1"/>
          <p:nvPr/>
        </p:nvSpPr>
        <p:spPr>
          <a:xfrm>
            <a:off x="19146135" y="3456170"/>
            <a:ext cx="4185515" cy="56175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a:solidFill>
                  <a:schemeClr val="accent4">
                    <a:hueOff val="348544"/>
                    <a:lumOff val="7139"/>
                  </a:schemeClr>
                </a:solidFill>
              </a:defRPr>
            </a:pPr>
            <a:r>
              <a:t>- Bound fraction 80%</a:t>
            </a:r>
          </a:p>
          <a:p>
            <a:pPr algn="l">
              <a:defRPr>
                <a:solidFill>
                  <a:schemeClr val="accent4">
                    <a:hueOff val="348544"/>
                    <a:lumOff val="7139"/>
                  </a:schemeClr>
                </a:solidFill>
              </a:defRPr>
            </a:pPr>
          </a:p>
          <a:p>
            <a:pPr algn="l">
              <a:defRPr>
                <a:solidFill>
                  <a:schemeClr val="accent4">
                    <a:hueOff val="348544"/>
                    <a:lumOff val="7139"/>
                  </a:schemeClr>
                </a:solidFill>
              </a:defRPr>
            </a:pPr>
            <a:r>
              <a:t>- NFW profiles</a:t>
            </a:r>
          </a:p>
          <a:p>
            <a:pPr algn="l">
              <a:defRPr>
                <a:solidFill>
                  <a:schemeClr val="accent4">
                    <a:hueOff val="348544"/>
                    <a:lumOff val="7139"/>
                  </a:schemeClr>
                </a:solidFill>
              </a:defRPr>
            </a:pPr>
          </a:p>
          <a:p>
            <a:pPr algn="l">
              <a:defRPr>
                <a:solidFill>
                  <a:schemeClr val="accent4">
                    <a:hueOff val="348544"/>
                    <a:lumOff val="7139"/>
                  </a:schemeClr>
                </a:solidFill>
              </a:defRPr>
            </a:pPr>
            <a:r>
              <a:t>- ALP MCs fluffier and smaller</a:t>
            </a:r>
          </a:p>
          <a:p>
            <a:pPr algn="l">
              <a:defRPr>
                <a:solidFill>
                  <a:schemeClr val="accent4">
                    <a:hueOff val="348544"/>
                    <a:lumOff val="7139"/>
                  </a:schemeClr>
                </a:solidFill>
              </a:defRPr>
            </a:pPr>
          </a:p>
          <a:p>
            <a:pPr algn="l">
              <a:defRPr>
                <a:solidFill>
                  <a:schemeClr val="accent4">
                    <a:hueOff val="348544"/>
                    <a:lumOff val="7139"/>
                  </a:schemeClr>
                </a:solidFill>
              </a:defRPr>
            </a:pPr>
            <a:r>
              <a:t>- Minivoids  &gt;8%</a:t>
            </a:r>
          </a:p>
          <a:p>
            <a:pPr algn="l">
              <a:defRPr>
                <a:solidFill>
                  <a:schemeClr val="accent4">
                    <a:hueOff val="348544"/>
                    <a:lumOff val="7139"/>
                  </a:schemeClr>
                </a:solidFill>
              </a:defRPr>
            </a:pPr>
          </a:p>
          <a:p>
            <a:pPr algn="l">
              <a:defRPr>
                <a:solidFill>
                  <a:schemeClr val="accent4">
                    <a:hueOff val="348544"/>
                    <a:lumOff val="7139"/>
                  </a:schemeClr>
                </a:solidFill>
              </a:defRPr>
            </a:pPr>
            <a:r>
              <a:t>- Galactic disruption efficient</a:t>
            </a:r>
          </a:p>
          <a:p>
            <a:pPr algn="l">
              <a:defRPr>
                <a:solidFill>
                  <a:schemeClr val="accent4">
                    <a:hueOff val="348544"/>
                    <a:lumOff val="7139"/>
                  </a:schemeClr>
                </a:solidFill>
              </a:defRPr>
            </a:pPr>
          </a:p>
          <a:p>
            <a:pPr algn="l">
              <a:defRPr>
                <a:solidFill>
                  <a:schemeClr val="accent4">
                    <a:hueOff val="348544"/>
                    <a:lumOff val="7139"/>
                  </a:schemeClr>
                </a:solidFill>
              </a:defRPr>
            </a:pPr>
            <a:r>
              <a:t>- Local DM &gt; 80%</a:t>
            </a:r>
          </a:p>
          <a:p>
            <a:pPr algn="l">
              <a:defRPr>
                <a:solidFill>
                  <a:schemeClr val="accent4">
                    <a:hueOff val="348544"/>
                    <a:lumOff val="7139"/>
                  </a:schemeClr>
                </a:solidFill>
              </a:defRPr>
            </a:pPr>
          </a:p>
          <a:p>
            <a:pPr algn="l">
              <a:defRPr>
                <a:solidFill>
                  <a:schemeClr val="accent4">
                    <a:hueOff val="348544"/>
                    <a:lumOff val="7139"/>
                  </a:schemeClr>
                </a:solidFill>
              </a:defRPr>
            </a:pPr>
            <a:r>
              <a:t>- Encounters rate </a:t>
            </a:r>
          </a:p>
          <a:p>
            <a:pPr algn="l">
              <a:defRPr>
                <a:solidFill>
                  <a:schemeClr val="accent4">
                    <a:hueOff val="348544"/>
                    <a:lumOff val="7139"/>
                  </a:schemeClr>
                </a:solidFill>
              </a:defRPr>
            </a:pPr>
          </a:p>
          <a:p>
            <a:pPr algn="l">
              <a:defRPr>
                <a:solidFill>
                  <a:schemeClr val="accent4">
                    <a:hueOff val="348544"/>
                    <a:lumOff val="7139"/>
                  </a:schemeClr>
                </a:solidFill>
              </a:defRPr>
            </a:pPr>
            <a:r>
              <a:t>- MIcrolensing hard</a:t>
            </a:r>
          </a:p>
        </p:txBody>
      </p:sp>
      <p:pic>
        <p:nvPicPr>
          <p:cNvPr id="775" name="Image" descr="Image"/>
          <p:cNvPicPr>
            <a:picLocks noChangeAspect="1"/>
          </p:cNvPicPr>
          <p:nvPr/>
        </p:nvPicPr>
        <p:blipFill>
          <a:blip r:embed="rId11">
            <a:extLst/>
          </a:blip>
          <a:stretch>
            <a:fillRect/>
          </a:stretch>
        </p:blipFill>
        <p:spPr>
          <a:xfrm>
            <a:off x="16571642" y="-1797021"/>
            <a:ext cx="9334501" cy="1231901"/>
          </a:xfrm>
          <a:prstGeom prst="rect">
            <a:avLst/>
          </a:prstGeom>
          <a:ln w="12700">
            <a:miter lim="400000"/>
          </a:ln>
        </p:spPr>
      </p:pic>
      <p:pic>
        <p:nvPicPr>
          <p:cNvPr id="776" name="Image" descr="Image"/>
          <p:cNvPicPr>
            <a:picLocks noChangeAspect="1"/>
          </p:cNvPicPr>
          <p:nvPr/>
        </p:nvPicPr>
        <p:blipFill>
          <a:blip r:embed="rId12">
            <a:extLst/>
          </a:blip>
          <a:stretch>
            <a:fillRect/>
          </a:stretch>
        </p:blipFill>
        <p:spPr>
          <a:xfrm>
            <a:off x="7428761" y="618429"/>
            <a:ext cx="6870701" cy="1206501"/>
          </a:xfrm>
          <a:prstGeom prst="rect">
            <a:avLst/>
          </a:prstGeom>
          <a:ln w="12700">
            <a:miter lim="400000"/>
          </a:ln>
        </p:spPr>
      </p:pic>
      <p:pic>
        <p:nvPicPr>
          <p:cNvPr id="777" name="Image" descr="Image"/>
          <p:cNvPicPr>
            <a:picLocks noChangeAspect="1"/>
          </p:cNvPicPr>
          <p:nvPr/>
        </p:nvPicPr>
        <p:blipFill>
          <a:blip r:embed="rId13">
            <a:extLst/>
          </a:blip>
          <a:stretch>
            <a:fillRect/>
          </a:stretch>
        </p:blipFill>
        <p:spPr>
          <a:xfrm>
            <a:off x="15500848" y="624735"/>
            <a:ext cx="6908801" cy="1231901"/>
          </a:xfrm>
          <a:prstGeom prst="rect">
            <a:avLst/>
          </a:prstGeom>
          <a:ln w="12700">
            <a:miter lim="400000"/>
          </a:ln>
        </p:spPr>
      </p:pic>
      <p:pic>
        <p:nvPicPr>
          <p:cNvPr id="778" name="Screenshot 2025-11-05 at 21.36.55.png" descr="Screenshot 2025-11-05 at 21.36.55.png"/>
          <p:cNvPicPr>
            <a:picLocks noChangeAspect="1"/>
          </p:cNvPicPr>
          <p:nvPr/>
        </p:nvPicPr>
        <p:blipFill>
          <a:blip r:embed="rId14">
            <a:extLst/>
          </a:blip>
          <a:stretch>
            <a:fillRect/>
          </a:stretch>
        </p:blipFill>
        <p:spPr>
          <a:xfrm>
            <a:off x="7289203" y="7568606"/>
            <a:ext cx="10248901" cy="3911601"/>
          </a:xfrm>
          <a:prstGeom prst="rect">
            <a:avLst/>
          </a:prstGeom>
          <a:ln w="12700">
            <a:miter lim="400000"/>
          </a:ln>
        </p:spPr>
      </p:pic>
      <p:sp>
        <p:nvSpPr>
          <p:cNvPr id="779" name="O'Hare24"/>
          <p:cNvSpPr txBox="1"/>
          <p:nvPr/>
        </p:nvSpPr>
        <p:spPr>
          <a:xfrm>
            <a:off x="14130312" y="7568606"/>
            <a:ext cx="1014248" cy="436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200">
                <a:latin typeface="PT Sans Narrow"/>
                <a:ea typeface="PT Sans Narrow"/>
                <a:cs typeface="PT Sans Narrow"/>
                <a:sym typeface="PT Sans Narrow"/>
              </a:defRPr>
            </a:lvl1pPr>
          </a:lstStyle>
          <a:p>
            <a:pPr/>
            <a:r>
              <a:t>O'Hare24</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3" name="Screenshot 2025-11-05 at 21.45.46.png" descr="Screenshot 2025-11-05 at 21.45.46.png"/>
          <p:cNvPicPr>
            <a:picLocks noChangeAspect="1"/>
          </p:cNvPicPr>
          <p:nvPr/>
        </p:nvPicPr>
        <p:blipFill>
          <a:blip r:embed="rId3">
            <a:alphaModFix amt="68266"/>
            <a:extLst/>
          </a:blip>
          <a:stretch>
            <a:fillRect/>
          </a:stretch>
        </p:blipFill>
        <p:spPr>
          <a:xfrm>
            <a:off x="1174208" y="-4725712"/>
            <a:ext cx="24384001" cy="24295222"/>
          </a:xfrm>
          <a:prstGeom prst="rect">
            <a:avLst/>
          </a:prstGeom>
          <a:ln w="12700">
            <a:miter lim="400000"/>
          </a:ln>
        </p:spPr>
      </p:pic>
      <p:sp>
        <p:nvSpPr>
          <p:cNvPr id="784" name="Smoking GUNs: ALP DM is different"/>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Smoking GUNs: ALP DM is different</a:t>
            </a:r>
          </a:p>
        </p:txBody>
      </p:sp>
      <p:sp>
        <p:nvSpPr>
          <p:cNvPr id="785" name="- Neff, HotDM"/>
          <p:cNvSpPr txBox="1"/>
          <p:nvPr/>
        </p:nvSpPr>
        <p:spPr>
          <a:xfrm>
            <a:off x="2024116" y="938644"/>
            <a:ext cx="3597682"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rgbClr val="000000"/>
                </a:solidFill>
                <a:latin typeface="PT Sans Narrow"/>
                <a:ea typeface="PT Sans Narrow"/>
                <a:cs typeface="PT Sans Narrow"/>
                <a:sym typeface="PT Sans Narrow"/>
              </a:defRPr>
            </a:lvl1pPr>
          </a:lstStyle>
          <a:p>
            <a:pPr/>
            <a:r>
              <a:t>- Neff, HotDM</a:t>
            </a:r>
          </a:p>
        </p:txBody>
      </p:sp>
      <p:sp>
        <p:nvSpPr>
          <p:cNvPr id="786" name="- Miniclusters"/>
          <p:cNvSpPr txBox="1"/>
          <p:nvPr/>
        </p:nvSpPr>
        <p:spPr>
          <a:xfrm>
            <a:off x="2016013" y="5300380"/>
            <a:ext cx="361388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Miniclusters</a:t>
            </a:r>
          </a:p>
        </p:txBody>
      </p:sp>
      <p:sp>
        <p:nvSpPr>
          <p:cNvPr id="787" name="- Fuzzy DM"/>
          <p:cNvSpPr txBox="1"/>
          <p:nvPr/>
        </p:nvSpPr>
        <p:spPr>
          <a:xfrm>
            <a:off x="2073387" y="8889332"/>
            <a:ext cx="2941372"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Fuzzy DM</a:t>
            </a:r>
          </a:p>
        </p:txBody>
      </p:sp>
      <p:sp>
        <p:nvSpPr>
          <p:cNvPr id="788" name="- CMB Isocurvature"/>
          <p:cNvSpPr txBox="1"/>
          <p:nvPr/>
        </p:nvSpPr>
        <p:spPr>
          <a:xfrm>
            <a:off x="2038481" y="11770649"/>
            <a:ext cx="500016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D5D5D5"/>
                </a:solidFill>
                <a:latin typeface="PT Sans Narrow"/>
                <a:ea typeface="PT Sans Narrow"/>
                <a:cs typeface="PT Sans Narrow"/>
                <a:sym typeface="PT Sans Narrow"/>
              </a:defRPr>
            </a:lvl1pPr>
          </a:lstStyle>
          <a:p>
            <a:pPr/>
            <a:r>
              <a:t>- CMB Isocurvature</a:t>
            </a:r>
          </a:p>
        </p:txBody>
      </p:sp>
      <p:sp>
        <p:nvSpPr>
          <p:cNvPr id="789" name="Fuzzy DM has additional pressure and granularity"/>
          <p:cNvSpPr txBox="1"/>
          <p:nvPr/>
        </p:nvSpPr>
        <p:spPr>
          <a:xfrm>
            <a:off x="7358918" y="938644"/>
            <a:ext cx="12976810"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Fuzzy DM has additional pressure and granularity</a:t>
            </a:r>
          </a:p>
        </p:txBody>
      </p:sp>
      <p:pic>
        <p:nvPicPr>
          <p:cNvPr id="790" name="Screen Shot 2018-11-06 at 10.58.31.png" descr="Screen Shot 2018-11-06 at 10.58.31.png"/>
          <p:cNvPicPr>
            <a:picLocks noChangeAspect="1"/>
          </p:cNvPicPr>
          <p:nvPr/>
        </p:nvPicPr>
        <p:blipFill>
          <a:blip r:embed="rId4">
            <a:extLst/>
          </a:blip>
          <a:stretch>
            <a:fillRect/>
          </a:stretch>
        </p:blipFill>
        <p:spPr>
          <a:xfrm>
            <a:off x="8160070" y="2276903"/>
            <a:ext cx="4489800" cy="3624853"/>
          </a:xfrm>
          <a:prstGeom prst="rect">
            <a:avLst/>
          </a:prstGeom>
          <a:ln w="12700">
            <a:miter lim="400000"/>
          </a:ln>
        </p:spPr>
      </p:pic>
      <p:pic>
        <p:nvPicPr>
          <p:cNvPr id="791" name="Screen Shot 2018-11-06 at 10.58.48.png" descr="Screen Shot 2018-11-06 at 10.58.48.png"/>
          <p:cNvPicPr>
            <a:picLocks noChangeAspect="1"/>
          </p:cNvPicPr>
          <p:nvPr/>
        </p:nvPicPr>
        <p:blipFill>
          <a:blip r:embed="rId5">
            <a:extLst/>
          </a:blip>
          <a:stretch>
            <a:fillRect/>
          </a:stretch>
        </p:blipFill>
        <p:spPr>
          <a:xfrm>
            <a:off x="12876147" y="2294431"/>
            <a:ext cx="4480498" cy="3589796"/>
          </a:xfrm>
          <a:prstGeom prst="rect">
            <a:avLst/>
          </a:prstGeom>
          <a:ln w="12700">
            <a:miter lim="400000"/>
          </a:ln>
        </p:spPr>
      </p:pic>
      <p:pic>
        <p:nvPicPr>
          <p:cNvPr id="792" name="Picture 2" descr="Picture 2"/>
          <p:cNvPicPr>
            <a:picLocks noChangeAspect="1"/>
          </p:cNvPicPr>
          <p:nvPr/>
        </p:nvPicPr>
        <p:blipFill>
          <a:blip r:embed="rId6">
            <a:extLst/>
          </a:blip>
          <a:stretch>
            <a:fillRect/>
          </a:stretch>
        </p:blipFill>
        <p:spPr>
          <a:xfrm>
            <a:off x="8177445" y="8288162"/>
            <a:ext cx="9216126" cy="503879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92"/>
                                        </p:tgtEl>
                                        <p:attrNameLst>
                                          <p:attrName>style.visibility</p:attrName>
                                        </p:attrNameLst>
                                      </p:cBhvr>
                                      <p:to>
                                        <p:strVal val="visible"/>
                                      </p:to>
                                    </p:set>
                                    <p:animEffect filter="fade" transition="in">
                                      <p:cBhvr>
                                        <p:cTn id="7" dur="500"/>
                                        <p:tgtEl>
                                          <p:spTgt spid="7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2"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6" name="Cosmic_Microwave_Background_(CMB).jpeg" descr="Cosmic_Microwave_Background_(CMB).jpeg"/>
          <p:cNvPicPr>
            <a:picLocks noChangeAspect="1"/>
          </p:cNvPicPr>
          <p:nvPr/>
        </p:nvPicPr>
        <p:blipFill>
          <a:blip r:embed="rId3">
            <a:alphaModFix amt="67929"/>
            <a:extLst/>
          </a:blip>
          <a:srcRect l="21132" t="19861" r="23389" b="12135"/>
          <a:stretch>
            <a:fillRect/>
          </a:stretch>
        </p:blipFill>
        <p:spPr>
          <a:xfrm>
            <a:off x="1185293" y="-244075"/>
            <a:ext cx="23316354" cy="14295456"/>
          </a:xfrm>
          <a:prstGeom prst="rect">
            <a:avLst/>
          </a:prstGeom>
          <a:ln w="12700">
            <a:miter lim="400000"/>
          </a:ln>
        </p:spPr>
      </p:pic>
      <p:sp>
        <p:nvSpPr>
          <p:cNvPr id="797" name="Smoking GUNs: ALP DM is different"/>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Smoking GUNs: ALP DM is different</a:t>
            </a:r>
          </a:p>
        </p:txBody>
      </p:sp>
      <p:sp>
        <p:nvSpPr>
          <p:cNvPr id="798" name="- Neff, HotDM"/>
          <p:cNvSpPr txBox="1"/>
          <p:nvPr/>
        </p:nvSpPr>
        <p:spPr>
          <a:xfrm>
            <a:off x="2024116" y="938644"/>
            <a:ext cx="3597682"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rgbClr val="000000"/>
                </a:solidFill>
                <a:latin typeface="PT Sans Narrow"/>
                <a:ea typeface="PT Sans Narrow"/>
                <a:cs typeface="PT Sans Narrow"/>
                <a:sym typeface="PT Sans Narrow"/>
              </a:defRPr>
            </a:lvl1pPr>
          </a:lstStyle>
          <a:p>
            <a:pPr/>
            <a:r>
              <a:t>- Neff, HotDM</a:t>
            </a:r>
          </a:p>
        </p:txBody>
      </p:sp>
      <p:sp>
        <p:nvSpPr>
          <p:cNvPr id="799" name="- Miniclusters"/>
          <p:cNvSpPr txBox="1"/>
          <p:nvPr/>
        </p:nvSpPr>
        <p:spPr>
          <a:xfrm>
            <a:off x="2016013" y="5300380"/>
            <a:ext cx="361388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Miniclusters</a:t>
            </a:r>
          </a:p>
        </p:txBody>
      </p:sp>
      <p:sp>
        <p:nvSpPr>
          <p:cNvPr id="800" name="- Fuzzy DM"/>
          <p:cNvSpPr txBox="1"/>
          <p:nvPr/>
        </p:nvSpPr>
        <p:spPr>
          <a:xfrm>
            <a:off x="2073387" y="8889332"/>
            <a:ext cx="2941372"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Fuzzy DM</a:t>
            </a:r>
          </a:p>
        </p:txBody>
      </p:sp>
      <p:sp>
        <p:nvSpPr>
          <p:cNvPr id="801" name="- CMB Isocurvature"/>
          <p:cNvSpPr txBox="1"/>
          <p:nvPr/>
        </p:nvSpPr>
        <p:spPr>
          <a:xfrm>
            <a:off x="2038481" y="11770649"/>
            <a:ext cx="5000168"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CMB Isocurvature</a:t>
            </a:r>
          </a:p>
        </p:txBody>
      </p:sp>
      <p:sp>
        <p:nvSpPr>
          <p:cNvPr id="802" name="Inflation, axion ALP CDM isocurvature at observable scales"/>
          <p:cNvSpPr txBox="1"/>
          <p:nvPr/>
        </p:nvSpPr>
        <p:spPr>
          <a:xfrm>
            <a:off x="8033412" y="222485"/>
            <a:ext cx="15305940"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Inflation, axion ALP CDM isocurvature at observable scales</a:t>
            </a:r>
          </a:p>
        </p:txBody>
      </p:sp>
      <p:pic>
        <p:nvPicPr>
          <p:cNvPr id="803" name="schematic_isocurvature.png" descr="schematic_isocurvature.png"/>
          <p:cNvPicPr>
            <a:picLocks noChangeAspect="1"/>
          </p:cNvPicPr>
          <p:nvPr/>
        </p:nvPicPr>
        <p:blipFill>
          <a:blip r:embed="rId4">
            <a:extLst/>
          </a:blip>
          <a:stretch>
            <a:fillRect/>
          </a:stretch>
        </p:blipFill>
        <p:spPr>
          <a:xfrm>
            <a:off x="8121906" y="1309726"/>
            <a:ext cx="8140188" cy="6165080"/>
          </a:xfrm>
          <a:prstGeom prst="rect">
            <a:avLst/>
          </a:prstGeom>
          <a:ln w="12700">
            <a:miter lim="400000"/>
          </a:ln>
        </p:spPr>
      </p:pic>
      <p:grpSp>
        <p:nvGrpSpPr>
          <p:cNvPr id="809" name="Group"/>
          <p:cNvGrpSpPr/>
          <p:nvPr/>
        </p:nvGrpSpPr>
        <p:grpSpPr>
          <a:xfrm>
            <a:off x="17060340" y="1538955"/>
            <a:ext cx="5450380" cy="5692620"/>
            <a:chOff x="0" y="0"/>
            <a:chExt cx="5450379" cy="5692618"/>
          </a:xfrm>
        </p:grpSpPr>
        <p:pic>
          <p:nvPicPr>
            <p:cNvPr id="804" name="isocu.pdf" descr="isocu.pdf"/>
            <p:cNvPicPr>
              <a:picLocks noChangeAspect="1"/>
            </p:cNvPicPr>
            <p:nvPr/>
          </p:nvPicPr>
          <p:blipFill>
            <a:blip r:embed="rId5">
              <a:extLst/>
            </a:blip>
            <a:stretch>
              <a:fillRect/>
            </a:stretch>
          </p:blipFill>
          <p:spPr>
            <a:xfrm>
              <a:off x="0" y="0"/>
              <a:ext cx="5450380" cy="5692619"/>
            </a:xfrm>
            <a:prstGeom prst="rect">
              <a:avLst/>
            </a:prstGeom>
            <a:ln w="12700" cap="flat">
              <a:noFill/>
              <a:miter lim="400000"/>
            </a:ln>
            <a:effectLst/>
          </p:spPr>
        </p:pic>
        <p:sp>
          <p:nvSpPr>
            <p:cNvPr id="805" name="Line"/>
            <p:cNvSpPr/>
            <p:nvPr/>
          </p:nvSpPr>
          <p:spPr>
            <a:xfrm flipV="1">
              <a:off x="1875060" y="2594859"/>
              <a:ext cx="1" cy="110686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p>
          </p:txBody>
        </p:sp>
        <p:sp>
          <p:nvSpPr>
            <p:cNvPr id="806" name="100%DM"/>
            <p:cNvSpPr txBox="1"/>
            <p:nvPr/>
          </p:nvSpPr>
          <p:spPr>
            <a:xfrm>
              <a:off x="2099736" y="4187708"/>
              <a:ext cx="1226924" cy="5704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sz="1300">
                  <a:solidFill>
                    <a:srgbClr val="000000"/>
                  </a:solidFill>
                  <a:latin typeface="PT Sans Narrow"/>
                  <a:ea typeface="PT Sans Narrow"/>
                  <a:cs typeface="PT Sans Narrow"/>
                  <a:sym typeface="PT Sans Narrow"/>
                </a:defRPr>
              </a:lvl1pPr>
            </a:lstStyle>
            <a:p>
              <a:pPr/>
              <a:r>
                <a:t>100%DM</a:t>
              </a:r>
            </a:p>
          </p:txBody>
        </p:sp>
        <p:sp>
          <p:nvSpPr>
            <p:cNvPr id="807" name="10%DM"/>
            <p:cNvSpPr txBox="1"/>
            <p:nvPr/>
          </p:nvSpPr>
          <p:spPr>
            <a:xfrm>
              <a:off x="3546221" y="2566245"/>
              <a:ext cx="1081949" cy="570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sz="1300">
                  <a:solidFill>
                    <a:srgbClr val="000000"/>
                  </a:solidFill>
                  <a:latin typeface="PT Sans Narrow"/>
                  <a:ea typeface="PT Sans Narrow"/>
                  <a:cs typeface="PT Sans Narrow"/>
                  <a:sym typeface="PT Sans Narrow"/>
                </a:defRPr>
              </a:lvl1pPr>
            </a:lstStyle>
            <a:p>
              <a:pPr/>
              <a:r>
                <a:t>10%DM</a:t>
              </a:r>
            </a:p>
          </p:txBody>
        </p:sp>
        <p:sp>
          <p:nvSpPr>
            <p:cNvPr id="808" name="1%DM"/>
            <p:cNvSpPr txBox="1"/>
            <p:nvPr/>
          </p:nvSpPr>
          <p:spPr>
            <a:xfrm>
              <a:off x="3546221" y="1003108"/>
              <a:ext cx="936973" cy="570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sz="1300">
                  <a:solidFill>
                    <a:srgbClr val="000000"/>
                  </a:solidFill>
                  <a:latin typeface="PT Sans Narrow"/>
                  <a:ea typeface="PT Sans Narrow"/>
                  <a:cs typeface="PT Sans Narrow"/>
                  <a:sym typeface="PT Sans Narrow"/>
                </a:defRPr>
              </a:lvl1pPr>
            </a:lstStyle>
            <a:p>
              <a:pPr/>
              <a:r>
                <a:t>1%DM</a:t>
              </a:r>
            </a:p>
          </p:txBody>
        </p:sp>
      </p:grpSp>
      <p:grpSp>
        <p:nvGrpSpPr>
          <p:cNvPr id="812" name="Group"/>
          <p:cNvGrpSpPr/>
          <p:nvPr/>
        </p:nvGrpSpPr>
        <p:grpSpPr>
          <a:xfrm>
            <a:off x="8180416" y="8303869"/>
            <a:ext cx="13285067" cy="5330825"/>
            <a:chOff x="0" y="0"/>
            <a:chExt cx="13285065" cy="5330823"/>
          </a:xfrm>
        </p:grpSpPr>
        <p:pic>
          <p:nvPicPr>
            <p:cNvPr id="810" name="Screen Shot 2018-10-30 at 12.43.11.png" descr="Screen Shot 2018-10-30 at 12.43.11.png"/>
            <p:cNvPicPr>
              <a:picLocks noChangeAspect="1"/>
            </p:cNvPicPr>
            <p:nvPr/>
          </p:nvPicPr>
          <p:blipFill>
            <a:blip r:embed="rId6">
              <a:extLst/>
            </a:blip>
            <a:stretch>
              <a:fillRect/>
            </a:stretch>
          </p:blipFill>
          <p:spPr>
            <a:xfrm>
              <a:off x="0" y="104747"/>
              <a:ext cx="8723765" cy="5226077"/>
            </a:xfrm>
            <a:prstGeom prst="rect">
              <a:avLst/>
            </a:prstGeom>
            <a:ln w="12700" cap="flat">
              <a:noFill/>
              <a:miter lim="400000"/>
            </a:ln>
            <a:effectLst/>
          </p:spPr>
        </p:pic>
        <p:sp>
          <p:nvSpPr>
            <p:cNvPr id="811" name="- Stochastic Axion scenario (Scherlis 2018)"/>
            <p:cNvSpPr txBox="1"/>
            <p:nvPr/>
          </p:nvSpPr>
          <p:spPr>
            <a:xfrm>
              <a:off x="5140038" y="0"/>
              <a:ext cx="8145028" cy="9642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1" indent="228600" algn="l" defTabSz="584200">
                <a:defRPr b="1" sz="1800">
                  <a:solidFill>
                    <a:srgbClr val="000000"/>
                  </a:solidFill>
                  <a:latin typeface="PT Sans Narrow"/>
                  <a:ea typeface="PT Sans Narrow"/>
                  <a:cs typeface="PT Sans Narrow"/>
                  <a:sym typeface="PT Sans Narrow"/>
                </a:defRPr>
              </a:pPr>
              <a:r>
                <a:t>- Stochastic Axion scenario (Scherlis 2018)</a:t>
              </a:r>
            </a:p>
          </p:txBody>
        </p:sp>
      </p:grpSp>
      <p:sp>
        <p:nvSpPr>
          <p:cNvPr id="813" name="Low scale inflation seeds DM"/>
          <p:cNvSpPr txBox="1"/>
          <p:nvPr/>
        </p:nvSpPr>
        <p:spPr>
          <a:xfrm>
            <a:off x="8218647" y="7436423"/>
            <a:ext cx="7631304"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Low scale inflation seeds DM</a:t>
            </a:r>
          </a:p>
        </p:txBody>
      </p:sp>
      <p:sp>
        <p:nvSpPr>
          <p:cNvPr id="814" name="Limits on HI"/>
          <p:cNvSpPr txBox="1"/>
          <p:nvPr/>
        </p:nvSpPr>
        <p:spPr>
          <a:xfrm>
            <a:off x="17912394" y="1504508"/>
            <a:ext cx="2261015" cy="7056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1531">
              <a:defRPr b="1" sz="4000">
                <a:solidFill>
                  <a:srgbClr val="000000"/>
                </a:solidFill>
                <a:latin typeface="PT Sans Narrow"/>
                <a:ea typeface="PT Sans Narrow"/>
                <a:cs typeface="PT Sans Narrow"/>
                <a:sym typeface="PT Sans Narrow"/>
              </a:defRPr>
            </a:pPr>
            <a:r>
              <a:t>Limits on </a:t>
            </a:r>
            <a:r>
              <a:rPr i="1">
                <a:latin typeface="Arial Narrow"/>
                <a:ea typeface="Arial Narrow"/>
                <a:cs typeface="Arial Narrow"/>
                <a:sym typeface="Arial Narrow"/>
              </a:rPr>
              <a:t>H</a:t>
            </a:r>
            <a:r>
              <a:rPr baseline="-5999" i="1">
                <a:latin typeface="Arial Narrow"/>
                <a:ea typeface="Arial Narrow"/>
                <a:cs typeface="Arial Narrow"/>
                <a:sym typeface="Arial Narrow"/>
              </a:rPr>
              <a:t>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2"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Dark matter experiment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Dark matter experiments</a:t>
            </a:r>
          </a:p>
        </p:txBody>
      </p:sp>
      <p:grpSp>
        <p:nvGrpSpPr>
          <p:cNvPr id="821" name="Group"/>
          <p:cNvGrpSpPr/>
          <p:nvPr/>
        </p:nvGrpSpPr>
        <p:grpSpPr>
          <a:xfrm>
            <a:off x="2016533" y="1440446"/>
            <a:ext cx="3381553" cy="3381553"/>
            <a:chOff x="0" y="0"/>
            <a:chExt cx="3381552" cy="3381552"/>
          </a:xfrm>
        </p:grpSpPr>
        <p:pic>
          <p:nvPicPr>
            <p:cNvPr id="819" name="77f9e9bf-08bd-44b0-e7af-a002863412ae.jpg" descr="77f9e9bf-08bd-44b0-e7af-a002863412ae.jpg"/>
            <p:cNvPicPr>
              <a:picLocks noChangeAspect="1"/>
            </p:cNvPicPr>
            <p:nvPr/>
          </p:nvPicPr>
          <p:blipFill>
            <a:blip r:embed="rId3">
              <a:extLst/>
            </a:blip>
            <a:stretch>
              <a:fillRect/>
            </a:stretch>
          </p:blipFill>
          <p:spPr>
            <a:xfrm>
              <a:off x="0" y="0"/>
              <a:ext cx="3381553" cy="3381553"/>
            </a:xfrm>
            <a:prstGeom prst="rect">
              <a:avLst/>
            </a:prstGeom>
            <a:ln w="12700" cap="flat">
              <a:noFill/>
              <a:miter lim="400000"/>
            </a:ln>
            <a:effectLst/>
          </p:spPr>
        </p:pic>
        <p:pic>
          <p:nvPicPr>
            <p:cNvPr id="820" name="160325-004-AD594C66.jpg" descr="160325-004-AD594C66.jpg"/>
            <p:cNvPicPr>
              <a:picLocks noChangeAspect="1"/>
            </p:cNvPicPr>
            <p:nvPr/>
          </p:nvPicPr>
          <p:blipFill>
            <a:blip r:embed="rId4">
              <a:extLst/>
            </a:blip>
            <a:srcRect l="8251" t="8245" r="8629" b="11004"/>
            <a:stretch>
              <a:fillRect/>
            </a:stretch>
          </p:blipFill>
          <p:spPr>
            <a:xfrm>
              <a:off x="1295960" y="1307253"/>
              <a:ext cx="789440" cy="766948"/>
            </a:xfrm>
            <a:custGeom>
              <a:avLst/>
              <a:gdLst/>
              <a:ahLst/>
              <a:cxnLst>
                <a:cxn ang="0">
                  <a:pos x="wd2" y="hd2"/>
                </a:cxn>
                <a:cxn ang="5400000">
                  <a:pos x="wd2" y="hd2"/>
                </a:cxn>
                <a:cxn ang="10800000">
                  <a:pos x="wd2" y="hd2"/>
                </a:cxn>
                <a:cxn ang="16200000">
                  <a:pos x="wd2" y="hd2"/>
                </a:cxn>
              </a:cxnLst>
              <a:rect l="0" t="0" r="r" b="b"/>
              <a:pathLst>
                <a:path w="20824" h="21440" fill="norm" stroke="1" extrusionOk="0">
                  <a:moveTo>
                    <a:pt x="10525" y="1"/>
                  </a:moveTo>
                  <a:cubicBezTo>
                    <a:pt x="9519" y="-10"/>
                    <a:pt x="8521" y="94"/>
                    <a:pt x="7813" y="312"/>
                  </a:cubicBezTo>
                  <a:cubicBezTo>
                    <a:pt x="5859" y="913"/>
                    <a:pt x="4111" y="1970"/>
                    <a:pt x="2956" y="3263"/>
                  </a:cubicBezTo>
                  <a:cubicBezTo>
                    <a:pt x="2205" y="4103"/>
                    <a:pt x="819" y="6412"/>
                    <a:pt x="642" y="7112"/>
                  </a:cubicBezTo>
                  <a:cubicBezTo>
                    <a:pt x="554" y="7460"/>
                    <a:pt x="421" y="7905"/>
                    <a:pt x="349" y="8100"/>
                  </a:cubicBezTo>
                  <a:cubicBezTo>
                    <a:pt x="277" y="8294"/>
                    <a:pt x="148" y="8944"/>
                    <a:pt x="66" y="9542"/>
                  </a:cubicBezTo>
                  <a:cubicBezTo>
                    <a:pt x="-219" y="11637"/>
                    <a:pt x="430" y="14441"/>
                    <a:pt x="1658" y="16454"/>
                  </a:cubicBezTo>
                  <a:cubicBezTo>
                    <a:pt x="3068" y="18767"/>
                    <a:pt x="5578" y="20602"/>
                    <a:pt x="8242" y="21269"/>
                  </a:cubicBezTo>
                  <a:cubicBezTo>
                    <a:pt x="9525" y="21590"/>
                    <a:pt x="12380" y="21439"/>
                    <a:pt x="13613" y="20980"/>
                  </a:cubicBezTo>
                  <a:cubicBezTo>
                    <a:pt x="14832" y="20527"/>
                    <a:pt x="15686" y="20094"/>
                    <a:pt x="15686" y="19938"/>
                  </a:cubicBezTo>
                  <a:cubicBezTo>
                    <a:pt x="15686" y="19874"/>
                    <a:pt x="15967" y="19690"/>
                    <a:pt x="16314" y="19527"/>
                  </a:cubicBezTo>
                  <a:cubicBezTo>
                    <a:pt x="17041" y="19186"/>
                    <a:pt x="18344" y="17830"/>
                    <a:pt x="19109" y="16620"/>
                  </a:cubicBezTo>
                  <a:cubicBezTo>
                    <a:pt x="21155" y="13387"/>
                    <a:pt x="21381" y="9575"/>
                    <a:pt x="19727" y="6003"/>
                  </a:cubicBezTo>
                  <a:cubicBezTo>
                    <a:pt x="19167" y="4795"/>
                    <a:pt x="18850" y="4353"/>
                    <a:pt x="17811" y="3263"/>
                  </a:cubicBezTo>
                  <a:cubicBezTo>
                    <a:pt x="16437" y="1820"/>
                    <a:pt x="15124" y="984"/>
                    <a:pt x="13247" y="367"/>
                  </a:cubicBezTo>
                  <a:cubicBezTo>
                    <a:pt x="12538" y="134"/>
                    <a:pt x="11531" y="12"/>
                    <a:pt x="10525" y="1"/>
                  </a:cubicBezTo>
                  <a:close/>
                </a:path>
              </a:pathLst>
            </a:custGeom>
            <a:ln w="12700" cap="flat">
              <a:noFill/>
              <a:miter lim="400000"/>
            </a:ln>
            <a:effectLst/>
          </p:spPr>
        </p:pic>
      </p:grpSp>
      <p:grpSp>
        <p:nvGrpSpPr>
          <p:cNvPr id="830" name="Group"/>
          <p:cNvGrpSpPr/>
          <p:nvPr/>
        </p:nvGrpSpPr>
        <p:grpSpPr>
          <a:xfrm>
            <a:off x="12472727" y="1102293"/>
            <a:ext cx="6172170" cy="4374014"/>
            <a:chOff x="0" y="0"/>
            <a:chExt cx="6172168" cy="4374012"/>
          </a:xfrm>
        </p:grpSpPr>
        <p:grpSp>
          <p:nvGrpSpPr>
            <p:cNvPr id="825" name="Group"/>
            <p:cNvGrpSpPr/>
            <p:nvPr/>
          </p:nvGrpSpPr>
          <p:grpSpPr>
            <a:xfrm>
              <a:off x="0" y="-1"/>
              <a:ext cx="6085614" cy="2297641"/>
              <a:chOff x="0" y="0"/>
              <a:chExt cx="6085613" cy="2297639"/>
            </a:xfrm>
          </p:grpSpPr>
          <p:sp>
            <p:nvSpPr>
              <p:cNvPr id="822" name="Rectangle"/>
              <p:cNvSpPr/>
              <p:nvPr/>
            </p:nvSpPr>
            <p:spPr>
              <a:xfrm>
                <a:off x="0" y="691188"/>
                <a:ext cx="6085614" cy="1606452"/>
              </a:xfrm>
              <a:prstGeom prst="rect">
                <a:avLst/>
              </a:prstGeom>
              <a:solidFill>
                <a:srgbClr val="76D6FF">
                  <a:alpha val="27000"/>
                </a:srgbClr>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23" name="coherence time"/>
              <p:cNvSpPr/>
              <p:nvPr/>
            </p:nvSpPr>
            <p:spPr>
              <a:xfrm>
                <a:off x="1644249" y="-1"/>
                <a:ext cx="2622182" cy="702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a:solidFill>
                      <a:srgbClr val="000000"/>
                    </a:solidFill>
                    <a:latin typeface="PT Sans Narrow"/>
                    <a:ea typeface="PT Sans Narrow"/>
                    <a:cs typeface="PT Sans Narrow"/>
                    <a:sym typeface="PT Sans Narrow"/>
                  </a:defRPr>
                </a:lvl1pPr>
              </a:lstStyle>
              <a:p>
                <a:pPr/>
                <a:r>
                  <a:t>coherence time</a:t>
                </a:r>
              </a:p>
            </p:txBody>
          </p:sp>
          <p:pic>
            <p:nvPicPr>
              <p:cNvPr id="824" name="Image" descr="Image"/>
              <p:cNvPicPr>
                <a:picLocks noChangeAspect="1"/>
              </p:cNvPicPr>
              <p:nvPr/>
            </p:nvPicPr>
            <p:blipFill>
              <a:blip r:embed="rId5">
                <a:extLst/>
              </a:blip>
              <a:stretch>
                <a:fillRect/>
              </a:stretch>
            </p:blipFill>
            <p:spPr>
              <a:xfrm>
                <a:off x="298345" y="947994"/>
                <a:ext cx="5445030" cy="1092841"/>
              </a:xfrm>
              <a:prstGeom prst="rect">
                <a:avLst/>
              </a:prstGeom>
              <a:ln w="12700" cap="flat">
                <a:noFill/>
                <a:miter lim="400000"/>
              </a:ln>
              <a:effectLst/>
            </p:spPr>
          </p:pic>
        </p:grpSp>
        <p:grpSp>
          <p:nvGrpSpPr>
            <p:cNvPr id="829" name="Group"/>
            <p:cNvGrpSpPr/>
            <p:nvPr/>
          </p:nvGrpSpPr>
          <p:grpSpPr>
            <a:xfrm>
              <a:off x="0" y="2149119"/>
              <a:ext cx="6172169" cy="2224894"/>
              <a:chOff x="0" y="0"/>
              <a:chExt cx="6172168" cy="2224893"/>
            </a:xfrm>
          </p:grpSpPr>
          <p:sp>
            <p:nvSpPr>
              <p:cNvPr id="826" name="Rectangle"/>
              <p:cNvSpPr/>
              <p:nvPr/>
            </p:nvSpPr>
            <p:spPr>
              <a:xfrm>
                <a:off x="0" y="595594"/>
                <a:ext cx="6172169" cy="1629300"/>
              </a:xfrm>
              <a:prstGeom prst="rect">
                <a:avLst/>
              </a:prstGeom>
              <a:solidFill>
                <a:srgbClr val="76D6FF">
                  <a:alpha val="27000"/>
                </a:srgbClr>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27" name="coherence length"/>
              <p:cNvSpPr/>
              <p:nvPr/>
            </p:nvSpPr>
            <p:spPr>
              <a:xfrm>
                <a:off x="1648467" y="-1"/>
                <a:ext cx="2979663" cy="711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a:solidFill>
                      <a:srgbClr val="000000"/>
                    </a:solidFill>
                    <a:latin typeface="PT Sans Narrow"/>
                    <a:ea typeface="PT Sans Narrow"/>
                    <a:cs typeface="PT Sans Narrow"/>
                    <a:sym typeface="PT Sans Narrow"/>
                  </a:defRPr>
                </a:lvl1pPr>
              </a:lstStyle>
              <a:p>
                <a:pPr/>
                <a:r>
                  <a:t>coherence length</a:t>
                </a:r>
              </a:p>
            </p:txBody>
          </p:sp>
          <p:pic>
            <p:nvPicPr>
              <p:cNvPr id="828" name="Image" descr="Image"/>
              <p:cNvPicPr>
                <a:picLocks noChangeAspect="1"/>
              </p:cNvPicPr>
              <p:nvPr/>
            </p:nvPicPr>
            <p:blipFill>
              <a:blip r:embed="rId6">
                <a:extLst/>
              </a:blip>
              <a:stretch>
                <a:fillRect/>
              </a:stretch>
            </p:blipFill>
            <p:spPr>
              <a:xfrm>
                <a:off x="425587" y="813540"/>
                <a:ext cx="5267456" cy="1193408"/>
              </a:xfrm>
              <a:prstGeom prst="rect">
                <a:avLst/>
              </a:prstGeom>
              <a:ln w="12700" cap="flat">
                <a:noFill/>
                <a:miter lim="400000"/>
              </a:ln>
              <a:effectLst/>
            </p:spPr>
          </p:pic>
        </p:grpSp>
      </p:grpSp>
      <p:grpSp>
        <p:nvGrpSpPr>
          <p:cNvPr id="841" name="Group"/>
          <p:cNvGrpSpPr/>
          <p:nvPr/>
        </p:nvGrpSpPr>
        <p:grpSpPr>
          <a:xfrm>
            <a:off x="6239803" y="1133555"/>
            <a:ext cx="5741876" cy="4516510"/>
            <a:chOff x="0" y="0"/>
            <a:chExt cx="5741875" cy="4516509"/>
          </a:xfrm>
        </p:grpSpPr>
        <p:grpSp>
          <p:nvGrpSpPr>
            <p:cNvPr id="838" name="Group"/>
            <p:cNvGrpSpPr/>
            <p:nvPr/>
          </p:nvGrpSpPr>
          <p:grpSpPr>
            <a:xfrm>
              <a:off x="0" y="-1"/>
              <a:ext cx="5577091" cy="4516511"/>
              <a:chOff x="0" y="0"/>
              <a:chExt cx="5577090" cy="4516509"/>
            </a:xfrm>
          </p:grpSpPr>
          <p:pic>
            <p:nvPicPr>
              <p:cNvPr id="831" name="Screen shot 2013-09-16 at 9.22.38 AM.png" descr="Screen shot 2013-09-16 at 9.22.38 AM.png"/>
              <p:cNvPicPr>
                <a:picLocks noChangeAspect="1"/>
              </p:cNvPicPr>
              <p:nvPr/>
            </p:nvPicPr>
            <p:blipFill>
              <a:blip r:embed="rId7">
                <a:extLst/>
              </a:blip>
              <a:srcRect l="0" t="0" r="0" b="0"/>
              <a:stretch>
                <a:fillRect/>
              </a:stretch>
            </p:blipFill>
            <p:spPr>
              <a:xfrm>
                <a:off x="1592047" y="675691"/>
                <a:ext cx="3985044" cy="2473476"/>
              </a:xfrm>
              <a:prstGeom prst="rect">
                <a:avLst/>
              </a:prstGeom>
              <a:ln w="12700" cap="flat">
                <a:noFill/>
                <a:miter lim="400000"/>
              </a:ln>
              <a:effectLst/>
            </p:spPr>
          </p:pic>
          <p:sp>
            <p:nvSpPr>
              <p:cNvPr id="832" name="Line"/>
              <p:cNvSpPr/>
              <p:nvPr/>
            </p:nvSpPr>
            <p:spPr>
              <a:xfrm flipH="1">
                <a:off x="2517230" y="3051898"/>
                <a:ext cx="293710" cy="646161"/>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pic>
            <p:nvPicPr>
              <p:cNvPr id="833" name="Image" descr="Image"/>
              <p:cNvPicPr>
                <a:picLocks noChangeAspect="1"/>
              </p:cNvPicPr>
              <p:nvPr/>
            </p:nvPicPr>
            <p:blipFill>
              <a:blip r:embed="rId8">
                <a:extLst/>
              </a:blip>
              <a:stretch>
                <a:fillRect/>
              </a:stretch>
            </p:blipFill>
            <p:spPr>
              <a:xfrm>
                <a:off x="424787" y="3590282"/>
                <a:ext cx="3805040" cy="926228"/>
              </a:xfrm>
              <a:prstGeom prst="rect">
                <a:avLst/>
              </a:prstGeom>
              <a:ln w="12700" cap="flat">
                <a:noFill/>
                <a:miter lim="400000"/>
              </a:ln>
              <a:effectLst/>
            </p:spPr>
          </p:pic>
          <p:pic>
            <p:nvPicPr>
              <p:cNvPr id="834" name="droppedImage.pdf" descr="droppedImage.pdf"/>
              <p:cNvPicPr>
                <a:picLocks noChangeAspect="1"/>
              </p:cNvPicPr>
              <p:nvPr/>
            </p:nvPicPr>
            <p:blipFill>
              <a:blip r:embed="rId9">
                <a:extLst/>
              </a:blip>
              <a:stretch>
                <a:fillRect/>
              </a:stretch>
            </p:blipFill>
            <p:spPr>
              <a:xfrm>
                <a:off x="1621417" y="70752"/>
                <a:ext cx="3701250" cy="432341"/>
              </a:xfrm>
              <a:prstGeom prst="rect">
                <a:avLst/>
              </a:prstGeom>
              <a:ln w="12700" cap="flat">
                <a:noFill/>
                <a:miter lim="400000"/>
              </a:ln>
              <a:effectLst/>
            </p:spPr>
          </p:pic>
          <p:sp>
            <p:nvSpPr>
              <p:cNvPr id="835" name="Line"/>
              <p:cNvSpPr/>
              <p:nvPr/>
            </p:nvSpPr>
            <p:spPr>
              <a:xfrm flipH="1">
                <a:off x="2167546" y="1979860"/>
                <a:ext cx="631646" cy="1"/>
              </a:xfrm>
              <a:prstGeom prst="line">
                <a:avLst/>
              </a:prstGeom>
              <a:noFill/>
              <a:ln w="38100" cap="flat">
                <a:solidFill>
                  <a:srgbClr val="FF2600"/>
                </a:solidFill>
                <a:prstDash val="solid"/>
                <a:miter lim="400000"/>
                <a:headEnd type="stealth"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836" name="Line"/>
              <p:cNvSpPr/>
              <p:nvPr/>
            </p:nvSpPr>
            <p:spPr>
              <a:xfrm>
                <a:off x="2943108" y="1979860"/>
                <a:ext cx="631645" cy="1"/>
              </a:xfrm>
              <a:prstGeom prst="line">
                <a:avLst/>
              </a:prstGeom>
              <a:noFill/>
              <a:ln w="38100" cap="flat">
                <a:solidFill>
                  <a:srgbClr val="FF2600"/>
                </a:solidFill>
                <a:prstDash val="solid"/>
                <a:miter lim="400000"/>
                <a:headEnd type="stealth"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837" name="frequency"/>
              <p:cNvSpPr/>
              <p:nvPr/>
            </p:nvSpPr>
            <p:spPr>
              <a:xfrm>
                <a:off x="0" y="0"/>
                <a:ext cx="1361870" cy="54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a:solidFill>
                      <a:srgbClr val="000000"/>
                    </a:solidFill>
                    <a:latin typeface="PT Sans Narrow"/>
                    <a:ea typeface="PT Sans Narrow"/>
                    <a:cs typeface="PT Sans Narrow"/>
                    <a:sym typeface="PT Sans Narrow"/>
                  </a:defRPr>
                </a:lvl1pPr>
              </a:lstStyle>
              <a:p>
                <a:pPr/>
                <a:r>
                  <a:t>frequency</a:t>
                </a:r>
              </a:p>
            </p:txBody>
          </p:sp>
        </p:grpSp>
        <p:pic>
          <p:nvPicPr>
            <p:cNvPr id="839" name="Image" descr="Image"/>
            <p:cNvPicPr>
              <a:picLocks noChangeAspect="1"/>
            </p:cNvPicPr>
            <p:nvPr/>
          </p:nvPicPr>
          <p:blipFill>
            <a:blip r:embed="rId10">
              <a:extLst/>
            </a:blip>
            <a:stretch>
              <a:fillRect/>
            </a:stretch>
          </p:blipFill>
          <p:spPr>
            <a:xfrm>
              <a:off x="1203923" y="838414"/>
              <a:ext cx="381001" cy="533401"/>
            </a:xfrm>
            <a:prstGeom prst="rect">
              <a:avLst/>
            </a:prstGeom>
            <a:ln w="12700" cap="flat">
              <a:noFill/>
              <a:miter lim="400000"/>
            </a:ln>
            <a:effectLst/>
          </p:spPr>
        </p:pic>
        <p:pic>
          <p:nvPicPr>
            <p:cNvPr id="840" name="Image" descr="Image"/>
            <p:cNvPicPr>
              <a:picLocks noChangeAspect="1"/>
            </p:cNvPicPr>
            <p:nvPr/>
          </p:nvPicPr>
          <p:blipFill>
            <a:blip r:embed="rId11">
              <a:extLst/>
            </a:blip>
            <a:stretch>
              <a:fillRect/>
            </a:stretch>
          </p:blipFill>
          <p:spPr>
            <a:xfrm>
              <a:off x="5576775" y="3028512"/>
              <a:ext cx="165101" cy="127001"/>
            </a:xfrm>
            <a:prstGeom prst="rect">
              <a:avLst/>
            </a:prstGeom>
            <a:ln w="12700" cap="flat">
              <a:noFill/>
              <a:miter lim="400000"/>
            </a:ln>
            <a:effectLst/>
          </p:spPr>
        </p:pic>
      </p:grpSp>
      <p:pic>
        <p:nvPicPr>
          <p:cNvPr id="842" name="bf_B_text_-_fiel.pdf" descr="bf_B_text_-_fiel.pdf"/>
          <p:cNvPicPr>
            <a:picLocks noChangeAspect="1"/>
          </p:cNvPicPr>
          <p:nvPr/>
        </p:nvPicPr>
        <p:blipFill>
          <a:blip r:embed="rId12">
            <a:extLst/>
          </a:blip>
          <a:stretch>
            <a:fillRect/>
          </a:stretch>
        </p:blipFill>
        <p:spPr>
          <a:prstGeom prst="rect">
            <a:avLst/>
          </a:prstGeom>
          <a:ln w="12700">
            <a:miter lim="400000"/>
          </a:ln>
        </p:spPr>
      </p:pic>
      <p:sp>
        <p:nvSpPr>
          <p:cNvPr id="843" name="Rectangle"/>
          <p:cNvSpPr/>
          <p:nvPr/>
        </p:nvSpPr>
        <p:spPr>
          <a:xfrm>
            <a:off x="8832400" y="9423125"/>
            <a:ext cx="5284406" cy="2176182"/>
          </a:xfrm>
          <a:prstGeom prst="rect">
            <a:avLst/>
          </a:prstGeom>
          <a:solidFill>
            <a:srgbClr val="FFFFFF">
              <a:alpha val="45866"/>
            </a:srgbClr>
          </a:solidFill>
          <a:ln w="12700">
            <a:miter lim="400000"/>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grpSp>
        <p:nvGrpSpPr>
          <p:cNvPr id="861" name="Group"/>
          <p:cNvGrpSpPr/>
          <p:nvPr/>
        </p:nvGrpSpPr>
        <p:grpSpPr>
          <a:xfrm>
            <a:off x="1413131" y="7759203"/>
            <a:ext cx="20718200" cy="5073721"/>
            <a:chOff x="0" y="0"/>
            <a:chExt cx="20718198" cy="5073719"/>
          </a:xfrm>
        </p:grpSpPr>
        <p:grpSp>
          <p:nvGrpSpPr>
            <p:cNvPr id="859" name="Group"/>
            <p:cNvGrpSpPr/>
            <p:nvPr/>
          </p:nvGrpSpPr>
          <p:grpSpPr>
            <a:xfrm>
              <a:off x="0" y="0"/>
              <a:ext cx="20718199" cy="5073720"/>
              <a:chOff x="0" y="0"/>
              <a:chExt cx="20718198" cy="5073719"/>
            </a:xfrm>
          </p:grpSpPr>
          <p:grpSp>
            <p:nvGrpSpPr>
              <p:cNvPr id="853" name="Group"/>
              <p:cNvGrpSpPr/>
              <p:nvPr/>
            </p:nvGrpSpPr>
            <p:grpSpPr>
              <a:xfrm>
                <a:off x="6860468" y="1095268"/>
                <a:ext cx="9115837" cy="3222488"/>
                <a:chOff x="0" y="0"/>
                <a:chExt cx="9115835" cy="3222487"/>
              </a:xfrm>
            </p:grpSpPr>
            <p:sp>
              <p:nvSpPr>
                <p:cNvPr id="844" name="Oval"/>
                <p:cNvSpPr/>
                <p:nvPr/>
              </p:nvSpPr>
              <p:spPr>
                <a:xfrm>
                  <a:off x="0" y="2490691"/>
                  <a:ext cx="5284406" cy="731797"/>
                </a:xfrm>
                <a:prstGeom prst="ellipse">
                  <a:avLst/>
                </a:prstGeom>
                <a:solidFill>
                  <a:srgbClr val="FFFFFF">
                    <a:alpha val="45866"/>
                  </a:srgbClr>
                </a:solidFill>
                <a:ln w="508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45" name="Oval"/>
                <p:cNvSpPr/>
                <p:nvPr/>
              </p:nvSpPr>
              <p:spPr>
                <a:xfrm>
                  <a:off x="0" y="263042"/>
                  <a:ext cx="5284406" cy="731797"/>
                </a:xfrm>
                <a:prstGeom prst="ellipse">
                  <a:avLst/>
                </a:prstGeom>
                <a:solidFill>
                  <a:srgbClr val="FFFFFF">
                    <a:alpha val="45866"/>
                  </a:srgbClr>
                </a:solidFill>
                <a:ln w="508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46" name="Line"/>
                <p:cNvSpPr/>
                <p:nvPr/>
              </p:nvSpPr>
              <p:spPr>
                <a:xfrm flipV="1">
                  <a:off x="6791" y="674465"/>
                  <a:ext cx="1" cy="2176182"/>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47" name="Line"/>
                <p:cNvSpPr/>
                <p:nvPr/>
              </p:nvSpPr>
              <p:spPr>
                <a:xfrm flipV="1">
                  <a:off x="5290666" y="674465"/>
                  <a:ext cx="1" cy="2176182"/>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48" name="Line"/>
                <p:cNvSpPr/>
                <p:nvPr/>
              </p:nvSpPr>
              <p:spPr>
                <a:xfrm>
                  <a:off x="4825334" y="196912"/>
                  <a:ext cx="4290502" cy="10597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0"/>
                      </a:lnTo>
                      <a:lnTo>
                        <a:pt x="21600" y="0"/>
                      </a:lnTo>
                    </a:path>
                  </a:pathLst>
                </a:custGeom>
                <a:noFill/>
                <a:ln w="254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49" name="Triangle"/>
                <p:cNvSpPr/>
                <p:nvPr/>
              </p:nvSpPr>
              <p:spPr>
                <a:xfrm>
                  <a:off x="6914413" y="0"/>
                  <a:ext cx="198268" cy="3782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0277"/>
                      </a:lnTo>
                      <a:lnTo>
                        <a:pt x="0" y="0"/>
                      </a:lnTo>
                      <a:close/>
                    </a:path>
                  </a:pathLst>
                </a:custGeom>
                <a:noFill/>
                <a:ln w="254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50" name="Triangle"/>
                <p:cNvSpPr/>
                <p:nvPr/>
              </p:nvSpPr>
              <p:spPr>
                <a:xfrm>
                  <a:off x="7186077" y="0"/>
                  <a:ext cx="198268" cy="3782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0277"/>
                      </a:lnTo>
                      <a:lnTo>
                        <a:pt x="0" y="0"/>
                      </a:lnTo>
                      <a:close/>
                    </a:path>
                  </a:pathLst>
                </a:custGeom>
                <a:solidFill>
                  <a:srgbClr val="000000"/>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51" name="Triangle"/>
                <p:cNvSpPr/>
                <p:nvPr/>
              </p:nvSpPr>
              <p:spPr>
                <a:xfrm>
                  <a:off x="7457743" y="0"/>
                  <a:ext cx="198268" cy="3782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0277"/>
                      </a:lnTo>
                      <a:lnTo>
                        <a:pt x="0" y="0"/>
                      </a:lnTo>
                      <a:close/>
                    </a:path>
                  </a:pathLst>
                </a:custGeom>
                <a:noFill/>
                <a:ln w="254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pic>
              <p:nvPicPr>
                <p:cNvPr id="852" name="oldfashioned-radio-vector-id846130868.jpg" descr="oldfashioned-radio-vector-id846130868.jpg"/>
                <p:cNvPicPr>
                  <a:picLocks noChangeAspect="1"/>
                </p:cNvPicPr>
                <p:nvPr/>
              </p:nvPicPr>
              <p:blipFill>
                <a:blip r:embed="rId13">
                  <a:extLst/>
                </a:blip>
                <a:stretch>
                  <a:fillRect/>
                </a:stretch>
              </p:blipFill>
              <p:spPr>
                <a:xfrm>
                  <a:off x="1159434" y="2357398"/>
                  <a:ext cx="2960916" cy="846668"/>
                </a:xfrm>
                <a:prstGeom prst="rect">
                  <a:avLst/>
                </a:prstGeom>
                <a:ln w="12700" cap="flat">
                  <a:noFill/>
                  <a:miter lim="400000"/>
                </a:ln>
                <a:effectLst/>
              </p:spPr>
            </p:pic>
          </p:grpSp>
          <p:sp>
            <p:nvSpPr>
              <p:cNvPr id="854" name="NOISE"/>
              <p:cNvSpPr txBox="1"/>
              <p:nvPr/>
            </p:nvSpPr>
            <p:spPr>
              <a:xfrm>
                <a:off x="16123529" y="0"/>
                <a:ext cx="3284856" cy="18151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spcBef>
                    <a:spcPts val="5900"/>
                  </a:spcBef>
                  <a:defRPr b="1" sz="11200">
                    <a:solidFill>
                      <a:srgbClr val="000000"/>
                    </a:solidFill>
                    <a:latin typeface="PT Sans Narrow"/>
                    <a:ea typeface="PT Sans Narrow"/>
                    <a:cs typeface="PT Sans Narrow"/>
                    <a:sym typeface="PT Sans Narrow"/>
                  </a:defRPr>
                </a:lvl1pPr>
              </a:lstStyle>
              <a:p>
                <a:pPr>
                  <a:defRPr sz="3800"/>
                </a:pPr>
                <a:r>
                  <a:rPr sz="11200"/>
                  <a:t>NOISE</a:t>
                </a:r>
              </a:p>
            </p:txBody>
          </p:sp>
          <p:grpSp>
            <p:nvGrpSpPr>
              <p:cNvPr id="858" name="Group"/>
              <p:cNvGrpSpPr/>
              <p:nvPr/>
            </p:nvGrpSpPr>
            <p:grpSpPr>
              <a:xfrm>
                <a:off x="0" y="1180678"/>
                <a:ext cx="20718199" cy="3893042"/>
                <a:chOff x="0" y="353872"/>
                <a:chExt cx="20718198" cy="3893041"/>
              </a:xfrm>
            </p:grpSpPr>
            <p:sp>
              <p:nvSpPr>
                <p:cNvPr id="855" name="Tune a Resonant device to"/>
                <p:cNvSpPr/>
                <p:nvPr/>
              </p:nvSpPr>
              <p:spPr>
                <a:xfrm>
                  <a:off x="0" y="2976913"/>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t">
                  <a:spAutoFit/>
                </a:bodyPr>
                <a:lstStyle>
                  <a:lvl1pPr algn="l" defTabSz="821531">
                    <a:spcBef>
                      <a:spcPts val="5900"/>
                    </a:spcBef>
                    <a:defRPr b="1" sz="3800">
                      <a:solidFill>
                        <a:srgbClr val="000000"/>
                      </a:solidFill>
                      <a:latin typeface="PT Sans Narrow"/>
                      <a:ea typeface="PT Sans Narrow"/>
                      <a:cs typeface="PT Sans Narrow"/>
                      <a:sym typeface="PT Sans Narrow"/>
                    </a:defRPr>
                  </a:lvl1pPr>
                </a:lstStyle>
                <a:p>
                  <a:pPr/>
                  <a:r>
                    <a:t>Tune a Resonant device to </a:t>
                  </a:r>
                </a:p>
              </p:txBody>
            </p:sp>
            <p:pic>
              <p:nvPicPr>
                <p:cNvPr id="856" name="Image" descr="Image"/>
                <p:cNvPicPr>
                  <a:picLocks noChangeAspect="1"/>
                </p:cNvPicPr>
                <p:nvPr/>
              </p:nvPicPr>
              <p:blipFill>
                <a:blip r:embed="rId14">
                  <a:extLst/>
                </a:blip>
                <a:stretch>
                  <a:fillRect/>
                </a:stretch>
              </p:blipFill>
              <p:spPr>
                <a:xfrm>
                  <a:off x="4684447" y="3233348"/>
                  <a:ext cx="1409701" cy="241301"/>
                </a:xfrm>
                <a:prstGeom prst="rect">
                  <a:avLst/>
                </a:prstGeom>
                <a:ln w="12700" cap="flat">
                  <a:noFill/>
                  <a:miter lim="400000"/>
                </a:ln>
                <a:effectLst/>
              </p:spPr>
            </p:pic>
            <p:sp>
              <p:nvSpPr>
                <p:cNvPr id="857" name="+signal"/>
                <p:cNvSpPr/>
                <p:nvPr/>
              </p:nvSpPr>
              <p:spPr>
                <a:xfrm>
                  <a:off x="19448198" y="35387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spcBef>
                      <a:spcPts val="5900"/>
                    </a:spcBef>
                    <a:defRPr b="1" sz="3800">
                      <a:solidFill>
                        <a:srgbClr val="000000"/>
                      </a:solidFill>
                      <a:latin typeface="PT Sans Narrow"/>
                      <a:ea typeface="PT Sans Narrow"/>
                      <a:cs typeface="PT Sans Narrow"/>
                      <a:sym typeface="PT Sans Narrow"/>
                    </a:defRPr>
                  </a:lvl1pPr>
                </a:lstStyle>
                <a:p>
                  <a:pPr/>
                  <a:r>
                    <a:t>+signal</a:t>
                  </a:r>
                </a:p>
              </p:txBody>
            </p:sp>
          </p:grpSp>
        </p:grpSp>
        <p:sp>
          <p:nvSpPr>
            <p:cNvPr id="860" name="Oval"/>
            <p:cNvSpPr/>
            <p:nvPr/>
          </p:nvSpPr>
          <p:spPr>
            <a:xfrm>
              <a:off x="11478766" y="1670849"/>
              <a:ext cx="375733" cy="122250"/>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grpSp>
      <p:grpSp>
        <p:nvGrpSpPr>
          <p:cNvPr id="875" name="Group"/>
          <p:cNvGrpSpPr/>
          <p:nvPr/>
        </p:nvGrpSpPr>
        <p:grpSpPr>
          <a:xfrm>
            <a:off x="1864859" y="6861745"/>
            <a:ext cx="13658963" cy="6218229"/>
            <a:chOff x="0" y="0"/>
            <a:chExt cx="13658961" cy="6218228"/>
          </a:xfrm>
        </p:grpSpPr>
        <p:grpSp>
          <p:nvGrpSpPr>
            <p:cNvPr id="873" name="Group"/>
            <p:cNvGrpSpPr/>
            <p:nvPr/>
          </p:nvGrpSpPr>
          <p:grpSpPr>
            <a:xfrm>
              <a:off x="3911160" y="0"/>
              <a:ext cx="9747802" cy="6218229"/>
              <a:chOff x="0" y="0"/>
              <a:chExt cx="9747801" cy="6218228"/>
            </a:xfrm>
          </p:grpSpPr>
          <p:sp>
            <p:nvSpPr>
              <p:cNvPr id="862" name="Line"/>
              <p:cNvSpPr/>
              <p:nvPr/>
            </p:nvSpPr>
            <p:spPr>
              <a:xfrm>
                <a:off x="5248123" y="834"/>
                <a:ext cx="48720" cy="6184317"/>
              </a:xfrm>
              <a:custGeom>
                <a:avLst/>
                <a:gdLst/>
                <a:ahLst/>
                <a:cxnLst>
                  <a:cxn ang="0">
                    <a:pos x="wd2" y="hd2"/>
                  </a:cxn>
                  <a:cxn ang="5400000">
                    <a:pos x="wd2" y="hd2"/>
                  </a:cxn>
                  <a:cxn ang="10800000">
                    <a:pos x="wd2" y="hd2"/>
                  </a:cxn>
                  <a:cxn ang="16200000">
                    <a:pos x="wd2" y="hd2"/>
                  </a:cxn>
                </a:cxnLst>
                <a:rect l="0" t="0" r="r" b="b"/>
                <a:pathLst>
                  <a:path w="20315" h="21600" fill="norm" stroke="1" extrusionOk="0">
                    <a:moveTo>
                      <a:pt x="3996" y="21600"/>
                    </a:moveTo>
                    <a:cubicBezTo>
                      <a:pt x="-831" y="17592"/>
                      <a:pt x="-1285" y="13583"/>
                      <a:pt x="2635" y="9574"/>
                    </a:cubicBezTo>
                    <a:cubicBezTo>
                      <a:pt x="5756" y="6382"/>
                      <a:pt x="11649" y="3191"/>
                      <a:pt x="20315" y="0"/>
                    </a:cubicBezTo>
                  </a:path>
                </a:pathLst>
              </a:custGeom>
              <a:noFill/>
              <a:ln w="215900" cap="flat">
                <a:solidFill>
                  <a:schemeClr val="accent1">
                    <a:lumOff val="16847"/>
                    <a:alpha val="51608"/>
                  </a:schemeClr>
                </a:solidFill>
                <a:prstDash val="solid"/>
                <a:miter lim="400000"/>
                <a:tailEnd type="triangle" w="med" len="med"/>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63" name="Line"/>
              <p:cNvSpPr/>
              <p:nvPr/>
            </p:nvSpPr>
            <p:spPr>
              <a:xfrm>
                <a:off x="1670403" y="33912"/>
                <a:ext cx="457781" cy="6184317"/>
              </a:xfrm>
              <a:custGeom>
                <a:avLst/>
                <a:gdLst/>
                <a:ahLst/>
                <a:cxnLst>
                  <a:cxn ang="0">
                    <a:pos x="wd2" y="hd2"/>
                  </a:cxn>
                  <a:cxn ang="5400000">
                    <a:pos x="wd2" y="hd2"/>
                  </a:cxn>
                  <a:cxn ang="10800000">
                    <a:pos x="wd2" y="hd2"/>
                  </a:cxn>
                  <a:cxn ang="16200000">
                    <a:pos x="wd2" y="hd2"/>
                  </a:cxn>
                </a:cxnLst>
                <a:rect l="0" t="0" r="r" b="b"/>
                <a:pathLst>
                  <a:path w="20002" h="21600" fill="norm" stroke="1" extrusionOk="0">
                    <a:moveTo>
                      <a:pt x="0" y="21600"/>
                    </a:moveTo>
                    <a:cubicBezTo>
                      <a:pt x="14954" y="17559"/>
                      <a:pt x="21600" y="13351"/>
                      <a:pt x="19678" y="9140"/>
                    </a:cubicBezTo>
                    <a:cubicBezTo>
                      <a:pt x="18266" y="6047"/>
                      <a:pt x="12234" y="2979"/>
                      <a:pt x="1710" y="0"/>
                    </a:cubicBezTo>
                  </a:path>
                </a:pathLst>
              </a:custGeom>
              <a:noFill/>
              <a:ln w="215900" cap="flat">
                <a:solidFill>
                  <a:schemeClr val="accent1">
                    <a:lumOff val="16847"/>
                    <a:alpha val="51608"/>
                  </a:schemeClr>
                </a:solidFill>
                <a:prstDash val="solid"/>
                <a:miter lim="400000"/>
                <a:tailEnd type="triangle" w="med" len="med"/>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64" name="Line"/>
              <p:cNvSpPr/>
              <p:nvPr/>
            </p:nvSpPr>
            <p:spPr>
              <a:xfrm>
                <a:off x="8235971" y="0"/>
                <a:ext cx="336244" cy="6184317"/>
              </a:xfrm>
              <a:custGeom>
                <a:avLst/>
                <a:gdLst/>
                <a:ahLst/>
                <a:cxnLst>
                  <a:cxn ang="0">
                    <a:pos x="wd2" y="hd2"/>
                  </a:cxn>
                  <a:cxn ang="5400000">
                    <a:pos x="wd2" y="hd2"/>
                  </a:cxn>
                  <a:cxn ang="10800000">
                    <a:pos x="wd2" y="hd2"/>
                  </a:cxn>
                  <a:cxn ang="16200000">
                    <a:pos x="wd2" y="hd2"/>
                  </a:cxn>
                </a:cxnLst>
                <a:rect l="0" t="0" r="r" b="b"/>
                <a:pathLst>
                  <a:path w="19797" h="21600" fill="norm" stroke="1" extrusionOk="0">
                    <a:moveTo>
                      <a:pt x="17493" y="21600"/>
                    </a:moveTo>
                    <a:cubicBezTo>
                      <a:pt x="3900" y="17572"/>
                      <a:pt x="-1803" y="13464"/>
                      <a:pt x="496" y="9358"/>
                    </a:cubicBezTo>
                    <a:cubicBezTo>
                      <a:pt x="2258" y="6211"/>
                      <a:pt x="8717" y="3079"/>
                      <a:pt x="19797" y="0"/>
                    </a:cubicBezTo>
                  </a:path>
                </a:pathLst>
              </a:custGeom>
              <a:noFill/>
              <a:ln w="215900" cap="flat">
                <a:solidFill>
                  <a:schemeClr val="accent1">
                    <a:lumOff val="16847"/>
                    <a:alpha val="51608"/>
                  </a:schemeClr>
                </a:solidFill>
                <a:prstDash val="solid"/>
                <a:miter lim="400000"/>
                <a:tailEnd type="triangle" w="med" len="med"/>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65" name="Oval"/>
              <p:cNvSpPr/>
              <p:nvPr/>
            </p:nvSpPr>
            <p:spPr>
              <a:xfrm>
                <a:off x="0" y="1625628"/>
                <a:ext cx="9667572" cy="155610"/>
              </a:xfrm>
              <a:prstGeom prst="ellipse">
                <a:avLst/>
              </a:prstGeom>
              <a:noFill/>
              <a:ln w="3175"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6" name="Oval"/>
              <p:cNvSpPr/>
              <p:nvPr/>
            </p:nvSpPr>
            <p:spPr>
              <a:xfrm>
                <a:off x="80229" y="1703432"/>
                <a:ext cx="9667573" cy="155611"/>
              </a:xfrm>
              <a:prstGeom prst="ellipse">
                <a:avLst/>
              </a:prstGeom>
              <a:noFill/>
              <a:ln w="3175"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7" name="Oval"/>
              <p:cNvSpPr/>
              <p:nvPr/>
            </p:nvSpPr>
            <p:spPr>
              <a:xfrm>
                <a:off x="80229" y="1547823"/>
                <a:ext cx="9667573" cy="155610"/>
              </a:xfrm>
              <a:prstGeom prst="ellipse">
                <a:avLst/>
              </a:prstGeom>
              <a:noFill/>
              <a:ln w="3175"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8" name="Oval"/>
              <p:cNvSpPr/>
              <p:nvPr/>
            </p:nvSpPr>
            <p:spPr>
              <a:xfrm>
                <a:off x="0" y="5531913"/>
                <a:ext cx="9667572" cy="155610"/>
              </a:xfrm>
              <a:prstGeom prst="ellipse">
                <a:avLst/>
              </a:prstGeom>
              <a:noFill/>
              <a:ln w="3175"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69" name="Oval"/>
              <p:cNvSpPr/>
              <p:nvPr/>
            </p:nvSpPr>
            <p:spPr>
              <a:xfrm>
                <a:off x="80228" y="5609717"/>
                <a:ext cx="9667573" cy="155610"/>
              </a:xfrm>
              <a:prstGeom prst="ellipse">
                <a:avLst/>
              </a:prstGeom>
              <a:noFill/>
              <a:ln w="3175"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70" name="Oval"/>
              <p:cNvSpPr/>
              <p:nvPr/>
            </p:nvSpPr>
            <p:spPr>
              <a:xfrm>
                <a:off x="80228" y="5454108"/>
                <a:ext cx="9667573" cy="155610"/>
              </a:xfrm>
              <a:prstGeom prst="ellipse">
                <a:avLst/>
              </a:prstGeom>
              <a:noFill/>
              <a:ln w="3175"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71" name="Line"/>
              <p:cNvSpPr/>
              <p:nvPr/>
            </p:nvSpPr>
            <p:spPr>
              <a:xfrm>
                <a:off x="3542070" y="834"/>
                <a:ext cx="48721" cy="6184317"/>
              </a:xfrm>
              <a:custGeom>
                <a:avLst/>
                <a:gdLst/>
                <a:ahLst/>
                <a:cxnLst>
                  <a:cxn ang="0">
                    <a:pos x="wd2" y="hd2"/>
                  </a:cxn>
                  <a:cxn ang="5400000">
                    <a:pos x="wd2" y="hd2"/>
                  </a:cxn>
                  <a:cxn ang="10800000">
                    <a:pos x="wd2" y="hd2"/>
                  </a:cxn>
                  <a:cxn ang="16200000">
                    <a:pos x="wd2" y="hd2"/>
                  </a:cxn>
                </a:cxnLst>
                <a:rect l="0" t="0" r="r" b="b"/>
                <a:pathLst>
                  <a:path w="20315" h="21600" fill="norm" stroke="1" extrusionOk="0">
                    <a:moveTo>
                      <a:pt x="3996" y="21600"/>
                    </a:moveTo>
                    <a:cubicBezTo>
                      <a:pt x="-831" y="17592"/>
                      <a:pt x="-1285" y="13583"/>
                      <a:pt x="2635" y="9574"/>
                    </a:cubicBezTo>
                    <a:cubicBezTo>
                      <a:pt x="5756" y="6382"/>
                      <a:pt x="11649" y="3191"/>
                      <a:pt x="20315" y="0"/>
                    </a:cubicBezTo>
                  </a:path>
                </a:pathLst>
              </a:custGeom>
              <a:noFill/>
              <a:ln w="215900" cap="flat">
                <a:solidFill>
                  <a:schemeClr val="accent1">
                    <a:lumOff val="16847"/>
                    <a:alpha val="51608"/>
                  </a:schemeClr>
                </a:solidFill>
                <a:prstDash val="solid"/>
                <a:miter lim="400000"/>
                <a:tailEnd type="triangle" w="med" len="med"/>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872" name="Line"/>
              <p:cNvSpPr/>
              <p:nvPr/>
            </p:nvSpPr>
            <p:spPr>
              <a:xfrm>
                <a:off x="6863974" y="834"/>
                <a:ext cx="48720" cy="6184317"/>
              </a:xfrm>
              <a:custGeom>
                <a:avLst/>
                <a:gdLst/>
                <a:ahLst/>
                <a:cxnLst>
                  <a:cxn ang="0">
                    <a:pos x="wd2" y="hd2"/>
                  </a:cxn>
                  <a:cxn ang="5400000">
                    <a:pos x="wd2" y="hd2"/>
                  </a:cxn>
                  <a:cxn ang="10800000">
                    <a:pos x="wd2" y="hd2"/>
                  </a:cxn>
                  <a:cxn ang="16200000">
                    <a:pos x="wd2" y="hd2"/>
                  </a:cxn>
                </a:cxnLst>
                <a:rect l="0" t="0" r="r" b="b"/>
                <a:pathLst>
                  <a:path w="20315" h="21600" fill="norm" stroke="1" extrusionOk="0">
                    <a:moveTo>
                      <a:pt x="3996" y="21600"/>
                    </a:moveTo>
                    <a:cubicBezTo>
                      <a:pt x="-831" y="17592"/>
                      <a:pt x="-1285" y="13583"/>
                      <a:pt x="2635" y="9574"/>
                    </a:cubicBezTo>
                    <a:cubicBezTo>
                      <a:pt x="5756" y="6382"/>
                      <a:pt x="11649" y="3191"/>
                      <a:pt x="20315" y="0"/>
                    </a:cubicBezTo>
                  </a:path>
                </a:pathLst>
              </a:custGeom>
              <a:noFill/>
              <a:ln w="215900" cap="flat">
                <a:solidFill>
                  <a:schemeClr val="accent1">
                    <a:lumOff val="16847"/>
                    <a:alpha val="51608"/>
                  </a:schemeClr>
                </a:solidFill>
                <a:prstDash val="solid"/>
                <a:miter lim="400000"/>
                <a:tailEnd type="triangle" w="med" len="med"/>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grpSp>
        <p:sp>
          <p:nvSpPr>
            <p:cNvPr id="874" name="@ Strong B-field"/>
            <p:cNvSpPr txBox="1"/>
            <p:nvPr/>
          </p:nvSpPr>
          <p:spPr>
            <a:xfrm>
              <a:off x="0" y="846210"/>
              <a:ext cx="3058415" cy="707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spcBef>
                  <a:spcPts val="5900"/>
                </a:spcBef>
                <a:defRPr b="1" sz="3800">
                  <a:solidFill>
                    <a:srgbClr val="5ACCFE"/>
                  </a:solidFill>
                  <a:latin typeface="PT Sans Narrow"/>
                  <a:ea typeface="PT Sans Narrow"/>
                  <a:cs typeface="PT Sans Narrow"/>
                  <a:sym typeface="PT Sans Narrow"/>
                </a:defRPr>
              </a:lvl1pPr>
            </a:lstStyle>
            <a:p>
              <a:pPr/>
              <a:r>
                <a:t>@ Strong B-field</a:t>
              </a:r>
            </a:p>
          </p:txBody>
        </p:sp>
      </p:grpSp>
      <p:grpSp>
        <p:nvGrpSpPr>
          <p:cNvPr id="880" name="Group"/>
          <p:cNvGrpSpPr/>
          <p:nvPr/>
        </p:nvGrpSpPr>
        <p:grpSpPr>
          <a:xfrm>
            <a:off x="1881793" y="9705650"/>
            <a:ext cx="11653404" cy="1450190"/>
            <a:chOff x="0" y="0"/>
            <a:chExt cx="11653403" cy="1450189"/>
          </a:xfrm>
        </p:grpSpPr>
        <p:sp>
          <p:nvSpPr>
            <p:cNvPr id="876" name="Line"/>
            <p:cNvSpPr/>
            <p:nvPr/>
          </p:nvSpPr>
          <p:spPr>
            <a:xfrm>
              <a:off x="6436782" y="432960"/>
              <a:ext cx="5216622" cy="1012067"/>
            </a:xfrm>
            <a:custGeom>
              <a:avLst/>
              <a:gdLst/>
              <a:ahLst/>
              <a:cxnLst>
                <a:cxn ang="0">
                  <a:pos x="wd2" y="hd2"/>
                </a:cxn>
                <a:cxn ang="5400000">
                  <a:pos x="wd2" y="hd2"/>
                </a:cxn>
                <a:cxn ang="10800000">
                  <a:pos x="wd2" y="hd2"/>
                </a:cxn>
                <a:cxn ang="16200000">
                  <a:pos x="wd2" y="hd2"/>
                </a:cxn>
              </a:cxnLst>
              <a:rect l="0" t="0" r="r" b="b"/>
              <a:pathLst>
                <a:path w="21600" h="21464" fill="norm" stroke="1" extrusionOk="0">
                  <a:moveTo>
                    <a:pt x="0" y="21464"/>
                  </a:moveTo>
                  <a:cubicBezTo>
                    <a:pt x="2709" y="7730"/>
                    <a:pt x="6709" y="-136"/>
                    <a:pt x="10912" y="2"/>
                  </a:cubicBezTo>
                  <a:cubicBezTo>
                    <a:pt x="15038" y="137"/>
                    <a:pt x="18943" y="7979"/>
                    <a:pt x="21600" y="21464"/>
                  </a:cubicBezTo>
                </a:path>
              </a:pathLst>
            </a:custGeom>
            <a:noFill/>
            <a:ln w="88900" cap="flat">
              <a:solidFill>
                <a:srgbClr val="FF2600"/>
              </a:solidFill>
              <a:prstDash val="solid"/>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pic>
          <p:nvPicPr>
            <p:cNvPr id="877" name="Image" descr="Image"/>
            <p:cNvPicPr>
              <a:picLocks noChangeAspect="1"/>
            </p:cNvPicPr>
            <p:nvPr/>
          </p:nvPicPr>
          <p:blipFill>
            <a:blip r:embed="rId15">
              <a:extLst/>
            </a:blip>
            <a:stretch>
              <a:fillRect/>
            </a:stretch>
          </p:blipFill>
          <p:spPr>
            <a:xfrm>
              <a:off x="8448195" y="662789"/>
              <a:ext cx="914401" cy="787401"/>
            </a:xfrm>
            <a:prstGeom prst="rect">
              <a:avLst/>
            </a:prstGeom>
            <a:ln w="12700" cap="flat">
              <a:noFill/>
              <a:miter lim="400000"/>
            </a:ln>
            <a:effectLst/>
          </p:spPr>
        </p:pic>
        <p:pic>
          <p:nvPicPr>
            <p:cNvPr id="878" name="Image" descr="Image"/>
            <p:cNvPicPr>
              <a:picLocks noChangeAspect="1"/>
            </p:cNvPicPr>
            <p:nvPr/>
          </p:nvPicPr>
          <p:blipFill>
            <a:blip r:embed="rId16">
              <a:extLst/>
            </a:blip>
            <a:stretch>
              <a:fillRect/>
            </a:stretch>
          </p:blipFill>
          <p:spPr>
            <a:xfrm>
              <a:off x="90936" y="870156"/>
              <a:ext cx="5842001" cy="482601"/>
            </a:xfrm>
            <a:prstGeom prst="rect">
              <a:avLst/>
            </a:prstGeom>
            <a:ln w="12700" cap="flat">
              <a:noFill/>
              <a:miter lim="400000"/>
            </a:ln>
            <a:effectLst/>
          </p:spPr>
        </p:pic>
        <p:sp>
          <p:nvSpPr>
            <p:cNvPr id="879" name="Axion-induced E-field"/>
            <p:cNvSpPr txBox="1"/>
            <p:nvPr/>
          </p:nvSpPr>
          <p:spPr>
            <a:xfrm>
              <a:off x="0" y="-1"/>
              <a:ext cx="3826714" cy="707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spcBef>
                  <a:spcPts val="5900"/>
                </a:spcBef>
                <a:defRPr b="1" sz="3800">
                  <a:solidFill>
                    <a:srgbClr val="FF2600"/>
                  </a:solidFill>
                  <a:latin typeface="PT Sans Narrow"/>
                  <a:ea typeface="PT Sans Narrow"/>
                  <a:cs typeface="PT Sans Narrow"/>
                  <a:sym typeface="PT Sans Narrow"/>
                </a:defRPr>
              </a:lvl1pPr>
            </a:lstStyle>
            <a:p>
              <a:pPr/>
              <a:r>
                <a:t>Axion-induced E-field</a:t>
              </a:r>
            </a:p>
          </p:txBody>
        </p:sp>
      </p:grpSp>
      <p:sp>
        <p:nvSpPr>
          <p:cNvPr id="881" name="- Tiny oscillating field with long coherent length and time"/>
          <p:cNvSpPr txBox="1"/>
          <p:nvPr/>
        </p:nvSpPr>
        <p:spPr>
          <a:xfrm>
            <a:off x="2016533" y="75712"/>
            <a:ext cx="15054758" cy="18324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Tiny oscillating field with long coherent length and time</a:t>
            </a:r>
          </a:p>
        </p:txBody>
      </p:sp>
      <p:sp>
        <p:nvSpPr>
          <p:cNvPr id="882" name="- Detectable if coupled to suitable resonator, scan in frequency!"/>
          <p:cNvSpPr txBox="1"/>
          <p:nvPr/>
        </p:nvSpPr>
        <p:spPr>
          <a:xfrm>
            <a:off x="2016533" y="5842720"/>
            <a:ext cx="16505860"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Detectable if coupled to suitable resonator, scan in frequency!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8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5" grpId="5"/>
      <p:bldP build="whole" bldLvl="1" animBg="1" rev="0" advAuto="0" spid="880" grpId="6"/>
      <p:bldP build="whole" bldLvl="1" animBg="1" rev="0" advAuto="0" spid="882" grpId="3"/>
      <p:bldP build="whole" bldLvl="1" animBg="1" rev="0" advAuto="0" spid="830" grpId="2"/>
      <p:bldP build="whole" bldLvl="1" animBg="1" rev="0" advAuto="0" spid="841" grpId="1"/>
      <p:bldP build="whole" bldLvl="1" animBg="1" rev="0" advAuto="0" spid="861" grpId="4"/>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Dark matter experiment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Dark matter experiments</a:t>
            </a:r>
          </a:p>
        </p:txBody>
      </p:sp>
      <p:pic>
        <p:nvPicPr>
          <p:cNvPr id="887" name="Cheatsheet.png" descr="Cheatsheet.png"/>
          <p:cNvPicPr>
            <a:picLocks noChangeAspect="1"/>
          </p:cNvPicPr>
          <p:nvPr/>
        </p:nvPicPr>
        <p:blipFill>
          <a:blip r:embed="rId3">
            <a:extLst/>
          </a:blip>
          <a:srcRect l="0" t="0" r="0" b="32844"/>
          <a:stretch>
            <a:fillRect/>
          </a:stretch>
        </p:blipFill>
        <p:spPr>
          <a:xfrm>
            <a:off x="1868065" y="-199632"/>
            <a:ext cx="14434257" cy="13256908"/>
          </a:xfrm>
          <a:prstGeom prst="rect">
            <a:avLst/>
          </a:prstGeom>
          <a:ln w="12700">
            <a:miter lim="400000"/>
          </a:ln>
        </p:spPr>
      </p:pic>
      <p:sp>
        <p:nvSpPr>
          <p:cNvPr id="888" name="https://cajohare.github.io/AxionLimits/"/>
          <p:cNvSpPr txBox="1"/>
          <p:nvPr/>
        </p:nvSpPr>
        <p:spPr>
          <a:xfrm>
            <a:off x="17458087" y="12849007"/>
            <a:ext cx="531358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https://cajohare.github.io/AxionLimits/</a:t>
            </a:r>
          </a:p>
        </p:txBody>
      </p:sp>
      <p:pic>
        <p:nvPicPr>
          <p:cNvPr id="889" name="screen_shot_2022-08-31_at_2.44.50_pm_0.png.jpeg" descr="screen_shot_2022-08-31_at_2.44.50_pm_0.png.jpeg"/>
          <p:cNvPicPr>
            <a:picLocks noChangeAspect="1"/>
          </p:cNvPicPr>
          <p:nvPr/>
        </p:nvPicPr>
        <p:blipFill>
          <a:blip r:embed="rId4">
            <a:extLst/>
          </a:blip>
          <a:srcRect l="18464" t="6769" r="28816" b="5609"/>
          <a:stretch>
            <a:fillRect/>
          </a:stretch>
        </p:blipFill>
        <p:spPr>
          <a:xfrm>
            <a:off x="3850581" y="9698747"/>
            <a:ext cx="5696608" cy="4734001"/>
          </a:xfrm>
          <a:custGeom>
            <a:avLst/>
            <a:gdLst/>
            <a:ahLst/>
            <a:cxnLst>
              <a:cxn ang="0">
                <a:pos x="wd2" y="hd2"/>
              </a:cxn>
              <a:cxn ang="5400000">
                <a:pos x="wd2" y="hd2"/>
              </a:cxn>
              <a:cxn ang="10800000">
                <a:pos x="wd2" y="hd2"/>
              </a:cxn>
              <a:cxn ang="16200000">
                <a:pos x="wd2" y="hd2"/>
              </a:cxn>
            </a:cxnLst>
            <a:rect l="0" t="0" r="r" b="b"/>
            <a:pathLst>
              <a:path w="21592" h="21584" fill="norm" stroke="1" extrusionOk="0">
                <a:moveTo>
                  <a:pt x="16367" y="0"/>
                </a:moveTo>
                <a:lnTo>
                  <a:pt x="16367" y="378"/>
                </a:lnTo>
                <a:cubicBezTo>
                  <a:pt x="16367" y="649"/>
                  <a:pt x="16379" y="752"/>
                  <a:pt x="16408" y="740"/>
                </a:cubicBezTo>
                <a:cubicBezTo>
                  <a:pt x="16430" y="731"/>
                  <a:pt x="16455" y="668"/>
                  <a:pt x="16462" y="601"/>
                </a:cubicBezTo>
                <a:cubicBezTo>
                  <a:pt x="16484" y="402"/>
                  <a:pt x="16529" y="397"/>
                  <a:pt x="16615" y="579"/>
                </a:cubicBezTo>
                <a:cubicBezTo>
                  <a:pt x="16660" y="673"/>
                  <a:pt x="16717" y="749"/>
                  <a:pt x="16740" y="749"/>
                </a:cubicBezTo>
                <a:cubicBezTo>
                  <a:pt x="16796" y="750"/>
                  <a:pt x="16795" y="740"/>
                  <a:pt x="16725" y="565"/>
                </a:cubicBezTo>
                <a:cubicBezTo>
                  <a:pt x="16671" y="428"/>
                  <a:pt x="16671" y="414"/>
                  <a:pt x="16725" y="342"/>
                </a:cubicBezTo>
                <a:cubicBezTo>
                  <a:pt x="16803" y="239"/>
                  <a:pt x="16799" y="96"/>
                  <a:pt x="16716" y="43"/>
                </a:cubicBezTo>
                <a:cubicBezTo>
                  <a:pt x="16679" y="20"/>
                  <a:pt x="16586" y="0"/>
                  <a:pt x="16509" y="0"/>
                </a:cubicBezTo>
                <a:lnTo>
                  <a:pt x="16367" y="0"/>
                </a:lnTo>
                <a:close/>
                <a:moveTo>
                  <a:pt x="19233" y="130"/>
                </a:moveTo>
                <a:cubicBezTo>
                  <a:pt x="19202" y="128"/>
                  <a:pt x="19177" y="156"/>
                  <a:pt x="19147" y="214"/>
                </a:cubicBezTo>
                <a:cubicBezTo>
                  <a:pt x="19114" y="277"/>
                  <a:pt x="19111" y="313"/>
                  <a:pt x="19138" y="346"/>
                </a:cubicBezTo>
                <a:cubicBezTo>
                  <a:pt x="19159" y="370"/>
                  <a:pt x="19176" y="443"/>
                  <a:pt x="19176" y="505"/>
                </a:cubicBezTo>
                <a:cubicBezTo>
                  <a:pt x="19176" y="567"/>
                  <a:pt x="19185" y="648"/>
                  <a:pt x="19197" y="684"/>
                </a:cubicBezTo>
                <a:cubicBezTo>
                  <a:pt x="19222" y="762"/>
                  <a:pt x="19353" y="772"/>
                  <a:pt x="19412" y="700"/>
                </a:cubicBezTo>
                <a:cubicBezTo>
                  <a:pt x="19444" y="661"/>
                  <a:pt x="19462" y="661"/>
                  <a:pt x="19495" y="700"/>
                </a:cubicBezTo>
                <a:cubicBezTo>
                  <a:pt x="19562" y="781"/>
                  <a:pt x="19737" y="759"/>
                  <a:pt x="19826" y="659"/>
                </a:cubicBezTo>
                <a:lnTo>
                  <a:pt x="19907" y="566"/>
                </a:lnTo>
                <a:lnTo>
                  <a:pt x="19926" y="659"/>
                </a:lnTo>
                <a:cubicBezTo>
                  <a:pt x="19957" y="800"/>
                  <a:pt x="20009" y="766"/>
                  <a:pt x="20009" y="606"/>
                </a:cubicBezTo>
                <a:cubicBezTo>
                  <a:pt x="20009" y="503"/>
                  <a:pt x="20033" y="441"/>
                  <a:pt x="20095" y="382"/>
                </a:cubicBezTo>
                <a:cubicBezTo>
                  <a:pt x="20211" y="273"/>
                  <a:pt x="20205" y="250"/>
                  <a:pt x="20060" y="250"/>
                </a:cubicBezTo>
                <a:cubicBezTo>
                  <a:pt x="19963" y="250"/>
                  <a:pt x="19938" y="266"/>
                  <a:pt x="19938" y="331"/>
                </a:cubicBezTo>
                <a:cubicBezTo>
                  <a:pt x="19938" y="442"/>
                  <a:pt x="19875" y="482"/>
                  <a:pt x="19847" y="389"/>
                </a:cubicBezTo>
                <a:cubicBezTo>
                  <a:pt x="19834" y="347"/>
                  <a:pt x="19806" y="299"/>
                  <a:pt x="19785" y="282"/>
                </a:cubicBezTo>
                <a:cubicBezTo>
                  <a:pt x="19732" y="239"/>
                  <a:pt x="19565" y="242"/>
                  <a:pt x="19492" y="290"/>
                </a:cubicBezTo>
                <a:cubicBezTo>
                  <a:pt x="19444" y="320"/>
                  <a:pt x="19411" y="305"/>
                  <a:pt x="19349" y="226"/>
                </a:cubicBezTo>
                <a:cubicBezTo>
                  <a:pt x="19300" y="163"/>
                  <a:pt x="19264" y="132"/>
                  <a:pt x="19233" y="130"/>
                </a:cubicBezTo>
                <a:close/>
                <a:moveTo>
                  <a:pt x="15414" y="172"/>
                </a:moveTo>
                <a:cubicBezTo>
                  <a:pt x="15305" y="173"/>
                  <a:pt x="15169" y="177"/>
                  <a:pt x="15000" y="185"/>
                </a:cubicBezTo>
                <a:cubicBezTo>
                  <a:pt x="13916" y="231"/>
                  <a:pt x="13431" y="325"/>
                  <a:pt x="13020" y="570"/>
                </a:cubicBezTo>
                <a:cubicBezTo>
                  <a:pt x="12739" y="738"/>
                  <a:pt x="12632" y="860"/>
                  <a:pt x="12513" y="1149"/>
                </a:cubicBezTo>
                <a:cubicBezTo>
                  <a:pt x="12378" y="1480"/>
                  <a:pt x="12342" y="1872"/>
                  <a:pt x="12390" y="2459"/>
                </a:cubicBezTo>
                <a:cubicBezTo>
                  <a:pt x="12408" y="2677"/>
                  <a:pt x="12424" y="2938"/>
                  <a:pt x="12426" y="3038"/>
                </a:cubicBezTo>
                <a:cubicBezTo>
                  <a:pt x="12431" y="3218"/>
                  <a:pt x="12429" y="3220"/>
                  <a:pt x="12313" y="3225"/>
                </a:cubicBezTo>
                <a:cubicBezTo>
                  <a:pt x="12178" y="3230"/>
                  <a:pt x="12143" y="3163"/>
                  <a:pt x="12205" y="3024"/>
                </a:cubicBezTo>
                <a:cubicBezTo>
                  <a:pt x="12240" y="2945"/>
                  <a:pt x="12238" y="2905"/>
                  <a:pt x="12191" y="2797"/>
                </a:cubicBezTo>
                <a:cubicBezTo>
                  <a:pt x="12118" y="2628"/>
                  <a:pt x="12075" y="2634"/>
                  <a:pt x="12011" y="2817"/>
                </a:cubicBezTo>
                <a:cubicBezTo>
                  <a:pt x="11972" y="2930"/>
                  <a:pt x="11969" y="2981"/>
                  <a:pt x="11999" y="3024"/>
                </a:cubicBezTo>
                <a:cubicBezTo>
                  <a:pt x="12044" y="3089"/>
                  <a:pt x="12016" y="3167"/>
                  <a:pt x="11948" y="3167"/>
                </a:cubicBezTo>
                <a:cubicBezTo>
                  <a:pt x="11922" y="3167"/>
                  <a:pt x="11883" y="3196"/>
                  <a:pt x="11859" y="3230"/>
                </a:cubicBezTo>
                <a:cubicBezTo>
                  <a:pt x="11811" y="3299"/>
                  <a:pt x="11632" y="3316"/>
                  <a:pt x="11600" y="3253"/>
                </a:cubicBezTo>
                <a:cubicBezTo>
                  <a:pt x="11589" y="3231"/>
                  <a:pt x="11597" y="3176"/>
                  <a:pt x="11620" y="3132"/>
                </a:cubicBezTo>
                <a:cubicBezTo>
                  <a:pt x="11652" y="3069"/>
                  <a:pt x="11653" y="3024"/>
                  <a:pt x="11618" y="2922"/>
                </a:cubicBezTo>
                <a:cubicBezTo>
                  <a:pt x="11594" y="2851"/>
                  <a:pt x="11553" y="2792"/>
                  <a:pt x="11529" y="2792"/>
                </a:cubicBezTo>
                <a:cubicBezTo>
                  <a:pt x="11456" y="2792"/>
                  <a:pt x="11389" y="3037"/>
                  <a:pt x="11438" y="3130"/>
                </a:cubicBezTo>
                <a:cubicBezTo>
                  <a:pt x="11501" y="3253"/>
                  <a:pt x="11433" y="3363"/>
                  <a:pt x="11278" y="3387"/>
                </a:cubicBezTo>
                <a:cubicBezTo>
                  <a:pt x="10688" y="3481"/>
                  <a:pt x="9874" y="3932"/>
                  <a:pt x="9523" y="4359"/>
                </a:cubicBezTo>
                <a:cubicBezTo>
                  <a:pt x="9365" y="4551"/>
                  <a:pt x="9219" y="4902"/>
                  <a:pt x="9196" y="5148"/>
                </a:cubicBezTo>
                <a:cubicBezTo>
                  <a:pt x="9180" y="5321"/>
                  <a:pt x="9185" y="5328"/>
                  <a:pt x="9473" y="5678"/>
                </a:cubicBezTo>
                <a:cubicBezTo>
                  <a:pt x="9634" y="5874"/>
                  <a:pt x="9818" y="6066"/>
                  <a:pt x="9884" y="6107"/>
                </a:cubicBezTo>
                <a:cubicBezTo>
                  <a:pt x="9949" y="6148"/>
                  <a:pt x="10042" y="6215"/>
                  <a:pt x="10090" y="6257"/>
                </a:cubicBezTo>
                <a:cubicBezTo>
                  <a:pt x="10241" y="6391"/>
                  <a:pt x="11057" y="6707"/>
                  <a:pt x="11310" y="6730"/>
                </a:cubicBezTo>
                <a:cubicBezTo>
                  <a:pt x="11377" y="6735"/>
                  <a:pt x="11370" y="6803"/>
                  <a:pt x="11292" y="6927"/>
                </a:cubicBezTo>
                <a:cubicBezTo>
                  <a:pt x="11212" y="7053"/>
                  <a:pt x="11188" y="7064"/>
                  <a:pt x="11019" y="7064"/>
                </a:cubicBezTo>
                <a:cubicBezTo>
                  <a:pt x="10867" y="7064"/>
                  <a:pt x="10837" y="7053"/>
                  <a:pt x="10845" y="6996"/>
                </a:cubicBezTo>
                <a:cubicBezTo>
                  <a:pt x="10856" y="6913"/>
                  <a:pt x="10719" y="6865"/>
                  <a:pt x="10442" y="6858"/>
                </a:cubicBezTo>
                <a:cubicBezTo>
                  <a:pt x="10290" y="6854"/>
                  <a:pt x="10244" y="6836"/>
                  <a:pt x="10189" y="6755"/>
                </a:cubicBezTo>
                <a:cubicBezTo>
                  <a:pt x="10152" y="6700"/>
                  <a:pt x="10081" y="6649"/>
                  <a:pt x="10031" y="6643"/>
                </a:cubicBezTo>
                <a:cubicBezTo>
                  <a:pt x="9982" y="6636"/>
                  <a:pt x="9900" y="6586"/>
                  <a:pt x="9851" y="6530"/>
                </a:cubicBezTo>
                <a:cubicBezTo>
                  <a:pt x="9801" y="6475"/>
                  <a:pt x="9734" y="6420"/>
                  <a:pt x="9700" y="6406"/>
                </a:cubicBezTo>
                <a:cubicBezTo>
                  <a:pt x="9667" y="6392"/>
                  <a:pt x="9639" y="6351"/>
                  <a:pt x="9639" y="6317"/>
                </a:cubicBezTo>
                <a:cubicBezTo>
                  <a:pt x="9639" y="6264"/>
                  <a:pt x="9557" y="6252"/>
                  <a:pt x="9129" y="6243"/>
                </a:cubicBezTo>
                <a:lnTo>
                  <a:pt x="8616" y="6232"/>
                </a:lnTo>
                <a:lnTo>
                  <a:pt x="8605" y="6035"/>
                </a:lnTo>
                <a:cubicBezTo>
                  <a:pt x="8596" y="5862"/>
                  <a:pt x="8585" y="5838"/>
                  <a:pt x="8509" y="5827"/>
                </a:cubicBezTo>
                <a:cubicBezTo>
                  <a:pt x="8396" y="5810"/>
                  <a:pt x="8399" y="5735"/>
                  <a:pt x="8512" y="5718"/>
                </a:cubicBezTo>
                <a:cubicBezTo>
                  <a:pt x="8560" y="5711"/>
                  <a:pt x="8643" y="5676"/>
                  <a:pt x="8695" y="5642"/>
                </a:cubicBezTo>
                <a:cubicBezTo>
                  <a:pt x="8786" y="5582"/>
                  <a:pt x="8781" y="5582"/>
                  <a:pt x="8599" y="5611"/>
                </a:cubicBezTo>
                <a:cubicBezTo>
                  <a:pt x="8494" y="5628"/>
                  <a:pt x="8317" y="5637"/>
                  <a:pt x="8206" y="5631"/>
                </a:cubicBezTo>
                <a:cubicBezTo>
                  <a:pt x="8079" y="5625"/>
                  <a:pt x="7984" y="5642"/>
                  <a:pt x="7949" y="5676"/>
                </a:cubicBezTo>
                <a:cubicBezTo>
                  <a:pt x="7910" y="5716"/>
                  <a:pt x="7792" y="5728"/>
                  <a:pt x="7536" y="5720"/>
                </a:cubicBezTo>
                <a:cubicBezTo>
                  <a:pt x="7051" y="5705"/>
                  <a:pt x="7017" y="5685"/>
                  <a:pt x="6977" y="5410"/>
                </a:cubicBezTo>
                <a:cubicBezTo>
                  <a:pt x="6960" y="5289"/>
                  <a:pt x="6955" y="5171"/>
                  <a:pt x="6965" y="5148"/>
                </a:cubicBezTo>
                <a:cubicBezTo>
                  <a:pt x="6976" y="5125"/>
                  <a:pt x="6987" y="5074"/>
                  <a:pt x="6992" y="5036"/>
                </a:cubicBezTo>
                <a:cubicBezTo>
                  <a:pt x="7035" y="4712"/>
                  <a:pt x="7445" y="4082"/>
                  <a:pt x="7871" y="3688"/>
                </a:cubicBezTo>
                <a:cubicBezTo>
                  <a:pt x="8174" y="3408"/>
                  <a:pt x="8234" y="3384"/>
                  <a:pt x="8339" y="3501"/>
                </a:cubicBezTo>
                <a:cubicBezTo>
                  <a:pt x="8442" y="3618"/>
                  <a:pt x="8459" y="3603"/>
                  <a:pt x="8485" y="3375"/>
                </a:cubicBezTo>
                <a:cubicBezTo>
                  <a:pt x="8502" y="3223"/>
                  <a:pt x="8525" y="3184"/>
                  <a:pt x="8662" y="3080"/>
                </a:cubicBezTo>
                <a:cubicBezTo>
                  <a:pt x="8856" y="2932"/>
                  <a:pt x="8827" y="2924"/>
                  <a:pt x="8601" y="3062"/>
                </a:cubicBezTo>
                <a:cubicBezTo>
                  <a:pt x="8399" y="3185"/>
                  <a:pt x="8405" y="3191"/>
                  <a:pt x="8271" y="2709"/>
                </a:cubicBezTo>
                <a:cubicBezTo>
                  <a:pt x="8088" y="2050"/>
                  <a:pt x="7867" y="1544"/>
                  <a:pt x="7633" y="1243"/>
                </a:cubicBezTo>
                <a:cubicBezTo>
                  <a:pt x="7352" y="882"/>
                  <a:pt x="7162" y="779"/>
                  <a:pt x="6788" y="787"/>
                </a:cubicBezTo>
                <a:cubicBezTo>
                  <a:pt x="6240" y="799"/>
                  <a:pt x="5796" y="1001"/>
                  <a:pt x="4671" y="1746"/>
                </a:cubicBezTo>
                <a:cubicBezTo>
                  <a:pt x="4339" y="1967"/>
                  <a:pt x="4194" y="2084"/>
                  <a:pt x="4194" y="2135"/>
                </a:cubicBezTo>
                <a:cubicBezTo>
                  <a:pt x="4194" y="2241"/>
                  <a:pt x="4255" y="2226"/>
                  <a:pt x="4471" y="2070"/>
                </a:cubicBezTo>
                <a:cubicBezTo>
                  <a:pt x="5078" y="1632"/>
                  <a:pt x="5865" y="1181"/>
                  <a:pt x="6275" y="1037"/>
                </a:cubicBezTo>
                <a:cubicBezTo>
                  <a:pt x="6583" y="928"/>
                  <a:pt x="6975" y="925"/>
                  <a:pt x="7178" y="1031"/>
                </a:cubicBezTo>
                <a:cubicBezTo>
                  <a:pt x="7410" y="1153"/>
                  <a:pt x="7703" y="1557"/>
                  <a:pt x="7874" y="1992"/>
                </a:cubicBezTo>
                <a:cubicBezTo>
                  <a:pt x="8092" y="2545"/>
                  <a:pt x="8254" y="3166"/>
                  <a:pt x="8205" y="3263"/>
                </a:cubicBezTo>
                <a:cubicBezTo>
                  <a:pt x="8183" y="3305"/>
                  <a:pt x="8032" y="3444"/>
                  <a:pt x="7869" y="3572"/>
                </a:cubicBezTo>
                <a:cubicBezTo>
                  <a:pt x="7555" y="3819"/>
                  <a:pt x="7107" y="4316"/>
                  <a:pt x="6916" y="4629"/>
                </a:cubicBezTo>
                <a:cubicBezTo>
                  <a:pt x="6643" y="5074"/>
                  <a:pt x="6466" y="5544"/>
                  <a:pt x="6376" y="6064"/>
                </a:cubicBezTo>
                <a:cubicBezTo>
                  <a:pt x="6352" y="6201"/>
                  <a:pt x="6306" y="6361"/>
                  <a:pt x="6275" y="6418"/>
                </a:cubicBezTo>
                <a:cubicBezTo>
                  <a:pt x="6083" y="6767"/>
                  <a:pt x="6056" y="7070"/>
                  <a:pt x="6137" y="7971"/>
                </a:cubicBezTo>
                <a:cubicBezTo>
                  <a:pt x="6174" y="8389"/>
                  <a:pt x="6214" y="8826"/>
                  <a:pt x="6224" y="8941"/>
                </a:cubicBezTo>
                <a:cubicBezTo>
                  <a:pt x="6234" y="9055"/>
                  <a:pt x="6265" y="9431"/>
                  <a:pt x="6293" y="9775"/>
                </a:cubicBezTo>
                <a:cubicBezTo>
                  <a:pt x="6321" y="10119"/>
                  <a:pt x="6361" y="10559"/>
                  <a:pt x="6380" y="10754"/>
                </a:cubicBezTo>
                <a:cubicBezTo>
                  <a:pt x="6425" y="11201"/>
                  <a:pt x="6602" y="13198"/>
                  <a:pt x="6692" y="14275"/>
                </a:cubicBezTo>
                <a:cubicBezTo>
                  <a:pt x="6709" y="14481"/>
                  <a:pt x="6748" y="14923"/>
                  <a:pt x="6777" y="15256"/>
                </a:cubicBezTo>
                <a:cubicBezTo>
                  <a:pt x="6807" y="15588"/>
                  <a:pt x="6848" y="16056"/>
                  <a:pt x="6868" y="16296"/>
                </a:cubicBezTo>
                <a:cubicBezTo>
                  <a:pt x="6911" y="16823"/>
                  <a:pt x="7001" y="17248"/>
                  <a:pt x="7155" y="17650"/>
                </a:cubicBezTo>
                <a:cubicBezTo>
                  <a:pt x="7705" y="19080"/>
                  <a:pt x="8970" y="20182"/>
                  <a:pt x="10627" y="20675"/>
                </a:cubicBezTo>
                <a:cubicBezTo>
                  <a:pt x="10998" y="20786"/>
                  <a:pt x="11080" y="20780"/>
                  <a:pt x="11173" y="20630"/>
                </a:cubicBezTo>
                <a:cubicBezTo>
                  <a:pt x="11216" y="20560"/>
                  <a:pt x="11346" y="20254"/>
                  <a:pt x="11462" y="19951"/>
                </a:cubicBezTo>
                <a:lnTo>
                  <a:pt x="11671" y="19401"/>
                </a:lnTo>
                <a:lnTo>
                  <a:pt x="12450" y="19398"/>
                </a:lnTo>
                <a:cubicBezTo>
                  <a:pt x="13228" y="19393"/>
                  <a:pt x="13544" y="19353"/>
                  <a:pt x="14096" y="19190"/>
                </a:cubicBezTo>
                <a:cubicBezTo>
                  <a:pt x="15312" y="18829"/>
                  <a:pt x="16370" y="18031"/>
                  <a:pt x="16930" y="17054"/>
                </a:cubicBezTo>
                <a:cubicBezTo>
                  <a:pt x="17054" y="16838"/>
                  <a:pt x="17245" y="16347"/>
                  <a:pt x="17306" y="16088"/>
                </a:cubicBezTo>
                <a:cubicBezTo>
                  <a:pt x="17379" y="15777"/>
                  <a:pt x="17389" y="15773"/>
                  <a:pt x="17644" y="15909"/>
                </a:cubicBezTo>
                <a:cubicBezTo>
                  <a:pt x="17822" y="16004"/>
                  <a:pt x="17970" y="16135"/>
                  <a:pt x="18105" y="16318"/>
                </a:cubicBezTo>
                <a:cubicBezTo>
                  <a:pt x="18497" y="16850"/>
                  <a:pt x="18419" y="17620"/>
                  <a:pt x="17784" y="19465"/>
                </a:cubicBezTo>
                <a:cubicBezTo>
                  <a:pt x="17709" y="19683"/>
                  <a:pt x="17624" y="19912"/>
                  <a:pt x="17595" y="19975"/>
                </a:cubicBezTo>
                <a:cubicBezTo>
                  <a:pt x="17566" y="20038"/>
                  <a:pt x="17551" y="20108"/>
                  <a:pt x="17563" y="20131"/>
                </a:cubicBezTo>
                <a:cubicBezTo>
                  <a:pt x="17604" y="20210"/>
                  <a:pt x="17687" y="20172"/>
                  <a:pt x="17721" y="20058"/>
                </a:cubicBezTo>
                <a:cubicBezTo>
                  <a:pt x="17740" y="19995"/>
                  <a:pt x="17768" y="19914"/>
                  <a:pt x="17786" y="19877"/>
                </a:cubicBezTo>
                <a:cubicBezTo>
                  <a:pt x="17829" y="19787"/>
                  <a:pt x="18048" y="19151"/>
                  <a:pt x="18138" y="18853"/>
                </a:cubicBezTo>
                <a:cubicBezTo>
                  <a:pt x="18538" y="17530"/>
                  <a:pt x="18578" y="16765"/>
                  <a:pt x="18273" y="16258"/>
                </a:cubicBezTo>
                <a:cubicBezTo>
                  <a:pt x="18174" y="16093"/>
                  <a:pt x="18090" y="16020"/>
                  <a:pt x="17703" y="15744"/>
                </a:cubicBezTo>
                <a:lnTo>
                  <a:pt x="17541" y="15629"/>
                </a:lnTo>
                <a:lnTo>
                  <a:pt x="17744" y="15390"/>
                </a:lnTo>
                <a:cubicBezTo>
                  <a:pt x="17856" y="15259"/>
                  <a:pt x="17985" y="15057"/>
                  <a:pt x="18030" y="14943"/>
                </a:cubicBezTo>
                <a:cubicBezTo>
                  <a:pt x="18126" y="14696"/>
                  <a:pt x="18148" y="14404"/>
                  <a:pt x="18204" y="12587"/>
                </a:cubicBezTo>
                <a:cubicBezTo>
                  <a:pt x="18282" y="10048"/>
                  <a:pt x="18309" y="9446"/>
                  <a:pt x="18339" y="9409"/>
                </a:cubicBezTo>
                <a:cubicBezTo>
                  <a:pt x="18358" y="9387"/>
                  <a:pt x="18481" y="9445"/>
                  <a:pt x="18643" y="9556"/>
                </a:cubicBezTo>
                <a:cubicBezTo>
                  <a:pt x="18793" y="9658"/>
                  <a:pt x="19126" y="9879"/>
                  <a:pt x="19383" y="10046"/>
                </a:cubicBezTo>
                <a:cubicBezTo>
                  <a:pt x="19641" y="10214"/>
                  <a:pt x="19954" y="10421"/>
                  <a:pt x="20078" y="10506"/>
                </a:cubicBezTo>
                <a:cubicBezTo>
                  <a:pt x="20474" y="10777"/>
                  <a:pt x="20743" y="10927"/>
                  <a:pt x="20793" y="10904"/>
                </a:cubicBezTo>
                <a:cubicBezTo>
                  <a:pt x="20825" y="10889"/>
                  <a:pt x="20841" y="10813"/>
                  <a:pt x="20841" y="10674"/>
                </a:cubicBezTo>
                <a:cubicBezTo>
                  <a:pt x="20841" y="10560"/>
                  <a:pt x="20854" y="10456"/>
                  <a:pt x="20870" y="10444"/>
                </a:cubicBezTo>
                <a:cubicBezTo>
                  <a:pt x="20886" y="10433"/>
                  <a:pt x="20956" y="10459"/>
                  <a:pt x="21026" y="10504"/>
                </a:cubicBezTo>
                <a:cubicBezTo>
                  <a:pt x="21215" y="10626"/>
                  <a:pt x="21250" y="10613"/>
                  <a:pt x="21270" y="10410"/>
                </a:cubicBezTo>
                <a:cubicBezTo>
                  <a:pt x="21289" y="10208"/>
                  <a:pt x="21358" y="9115"/>
                  <a:pt x="21482" y="7064"/>
                </a:cubicBezTo>
                <a:cubicBezTo>
                  <a:pt x="21529" y="6285"/>
                  <a:pt x="21576" y="5570"/>
                  <a:pt x="21587" y="5474"/>
                </a:cubicBezTo>
                <a:cubicBezTo>
                  <a:pt x="21599" y="5370"/>
                  <a:pt x="21591" y="5266"/>
                  <a:pt x="21566" y="5219"/>
                </a:cubicBezTo>
                <a:cubicBezTo>
                  <a:pt x="21535" y="5159"/>
                  <a:pt x="21533" y="4985"/>
                  <a:pt x="21556" y="4526"/>
                </a:cubicBezTo>
                <a:cubicBezTo>
                  <a:pt x="21573" y="4187"/>
                  <a:pt x="21579" y="3895"/>
                  <a:pt x="21569" y="3878"/>
                </a:cubicBezTo>
                <a:cubicBezTo>
                  <a:pt x="21560" y="3860"/>
                  <a:pt x="21473" y="3803"/>
                  <a:pt x="21378" y="3751"/>
                </a:cubicBezTo>
                <a:cubicBezTo>
                  <a:pt x="21283" y="3699"/>
                  <a:pt x="20668" y="3358"/>
                  <a:pt x="20012" y="2995"/>
                </a:cubicBezTo>
                <a:cubicBezTo>
                  <a:pt x="19356" y="2631"/>
                  <a:pt x="18809" y="2334"/>
                  <a:pt x="18795" y="2334"/>
                </a:cubicBezTo>
                <a:cubicBezTo>
                  <a:pt x="18782" y="2334"/>
                  <a:pt x="18742" y="2297"/>
                  <a:pt x="18708" y="2251"/>
                </a:cubicBezTo>
                <a:cubicBezTo>
                  <a:pt x="18673" y="2205"/>
                  <a:pt x="18615" y="2166"/>
                  <a:pt x="18579" y="2166"/>
                </a:cubicBezTo>
                <a:cubicBezTo>
                  <a:pt x="18542" y="2166"/>
                  <a:pt x="18308" y="2056"/>
                  <a:pt x="18058" y="1918"/>
                </a:cubicBezTo>
                <a:cubicBezTo>
                  <a:pt x="17808" y="1781"/>
                  <a:pt x="17576" y="1667"/>
                  <a:pt x="17544" y="1667"/>
                </a:cubicBezTo>
                <a:cubicBezTo>
                  <a:pt x="17511" y="1667"/>
                  <a:pt x="17414" y="1705"/>
                  <a:pt x="17326" y="1752"/>
                </a:cubicBezTo>
                <a:lnTo>
                  <a:pt x="17165" y="1838"/>
                </a:lnTo>
                <a:lnTo>
                  <a:pt x="17165" y="2410"/>
                </a:lnTo>
                <a:cubicBezTo>
                  <a:pt x="17165" y="2752"/>
                  <a:pt x="17150" y="3001"/>
                  <a:pt x="17128" y="3027"/>
                </a:cubicBezTo>
                <a:cubicBezTo>
                  <a:pt x="17103" y="3057"/>
                  <a:pt x="16930" y="2974"/>
                  <a:pt x="16564" y="2752"/>
                </a:cubicBezTo>
                <a:cubicBezTo>
                  <a:pt x="16076" y="2457"/>
                  <a:pt x="15578" y="2227"/>
                  <a:pt x="15066" y="2063"/>
                </a:cubicBezTo>
                <a:cubicBezTo>
                  <a:pt x="14509" y="1884"/>
                  <a:pt x="13800" y="1772"/>
                  <a:pt x="13851" y="1871"/>
                </a:cubicBezTo>
                <a:cubicBezTo>
                  <a:pt x="13861" y="1891"/>
                  <a:pt x="13972" y="1920"/>
                  <a:pt x="14097" y="1936"/>
                </a:cubicBezTo>
                <a:cubicBezTo>
                  <a:pt x="14223" y="1952"/>
                  <a:pt x="14492" y="2021"/>
                  <a:pt x="14696" y="2088"/>
                </a:cubicBezTo>
                <a:cubicBezTo>
                  <a:pt x="14900" y="2156"/>
                  <a:pt x="15090" y="2219"/>
                  <a:pt x="15119" y="2227"/>
                </a:cubicBezTo>
                <a:cubicBezTo>
                  <a:pt x="15414" y="2317"/>
                  <a:pt x="16046" y="2685"/>
                  <a:pt x="16169" y="2839"/>
                </a:cubicBezTo>
                <a:cubicBezTo>
                  <a:pt x="16203" y="2882"/>
                  <a:pt x="16258" y="2917"/>
                  <a:pt x="16292" y="2917"/>
                </a:cubicBezTo>
                <a:cubicBezTo>
                  <a:pt x="16326" y="2917"/>
                  <a:pt x="16389" y="2965"/>
                  <a:pt x="16430" y="3022"/>
                </a:cubicBezTo>
                <a:cubicBezTo>
                  <a:pt x="16472" y="3079"/>
                  <a:pt x="16522" y="3125"/>
                  <a:pt x="16542" y="3125"/>
                </a:cubicBezTo>
                <a:cubicBezTo>
                  <a:pt x="16561" y="3125"/>
                  <a:pt x="16593" y="3175"/>
                  <a:pt x="16612" y="3235"/>
                </a:cubicBezTo>
                <a:cubicBezTo>
                  <a:pt x="16661" y="3390"/>
                  <a:pt x="16572" y="3501"/>
                  <a:pt x="16400" y="3501"/>
                </a:cubicBezTo>
                <a:cubicBezTo>
                  <a:pt x="16300" y="3501"/>
                  <a:pt x="16267" y="3520"/>
                  <a:pt x="16253" y="3585"/>
                </a:cubicBezTo>
                <a:cubicBezTo>
                  <a:pt x="16237" y="3658"/>
                  <a:pt x="16252" y="3668"/>
                  <a:pt x="16385" y="3668"/>
                </a:cubicBezTo>
                <a:cubicBezTo>
                  <a:pt x="16468" y="3668"/>
                  <a:pt x="16560" y="3679"/>
                  <a:pt x="16590" y="3693"/>
                </a:cubicBezTo>
                <a:cubicBezTo>
                  <a:pt x="16625" y="3710"/>
                  <a:pt x="16644" y="3695"/>
                  <a:pt x="16644" y="3653"/>
                </a:cubicBezTo>
                <a:cubicBezTo>
                  <a:pt x="16644" y="3560"/>
                  <a:pt x="16710" y="3526"/>
                  <a:pt x="16796" y="3576"/>
                </a:cubicBezTo>
                <a:cubicBezTo>
                  <a:pt x="16837" y="3599"/>
                  <a:pt x="16900" y="3630"/>
                  <a:pt x="16936" y="3644"/>
                </a:cubicBezTo>
                <a:cubicBezTo>
                  <a:pt x="16999" y="3669"/>
                  <a:pt x="16999" y="3672"/>
                  <a:pt x="16939" y="3751"/>
                </a:cubicBezTo>
                <a:cubicBezTo>
                  <a:pt x="16902" y="3801"/>
                  <a:pt x="16833" y="3834"/>
                  <a:pt x="16766" y="3834"/>
                </a:cubicBezTo>
                <a:cubicBezTo>
                  <a:pt x="16695" y="3834"/>
                  <a:pt x="16608" y="3878"/>
                  <a:pt x="16527" y="3956"/>
                </a:cubicBezTo>
                <a:cubicBezTo>
                  <a:pt x="16432" y="4046"/>
                  <a:pt x="16362" y="4077"/>
                  <a:pt x="16253" y="4077"/>
                </a:cubicBezTo>
                <a:cubicBezTo>
                  <a:pt x="16173" y="4077"/>
                  <a:pt x="16063" y="4097"/>
                  <a:pt x="16009" y="4122"/>
                </a:cubicBezTo>
                <a:cubicBezTo>
                  <a:pt x="15956" y="4147"/>
                  <a:pt x="15848" y="4167"/>
                  <a:pt x="15772" y="4167"/>
                </a:cubicBezTo>
                <a:cubicBezTo>
                  <a:pt x="15663" y="4167"/>
                  <a:pt x="15629" y="4150"/>
                  <a:pt x="15615" y="4088"/>
                </a:cubicBezTo>
                <a:cubicBezTo>
                  <a:pt x="15600" y="4017"/>
                  <a:pt x="15448" y="3924"/>
                  <a:pt x="15176" y="3818"/>
                </a:cubicBezTo>
                <a:cubicBezTo>
                  <a:pt x="15135" y="3802"/>
                  <a:pt x="15119" y="3768"/>
                  <a:pt x="15132" y="3728"/>
                </a:cubicBezTo>
                <a:cubicBezTo>
                  <a:pt x="15147" y="3682"/>
                  <a:pt x="15116" y="3646"/>
                  <a:pt x="15027" y="3601"/>
                </a:cubicBezTo>
                <a:cubicBezTo>
                  <a:pt x="14863" y="3518"/>
                  <a:pt x="14700" y="3372"/>
                  <a:pt x="14723" y="3328"/>
                </a:cubicBezTo>
                <a:cubicBezTo>
                  <a:pt x="14733" y="3308"/>
                  <a:pt x="14697" y="3292"/>
                  <a:pt x="14643" y="3291"/>
                </a:cubicBezTo>
                <a:cubicBezTo>
                  <a:pt x="14556" y="3290"/>
                  <a:pt x="14354" y="3215"/>
                  <a:pt x="14111" y="3094"/>
                </a:cubicBezTo>
                <a:cubicBezTo>
                  <a:pt x="14062" y="3070"/>
                  <a:pt x="13934" y="3036"/>
                  <a:pt x="13827" y="3020"/>
                </a:cubicBezTo>
                <a:cubicBezTo>
                  <a:pt x="13616" y="2988"/>
                  <a:pt x="13517" y="2909"/>
                  <a:pt x="13587" y="2825"/>
                </a:cubicBezTo>
                <a:cubicBezTo>
                  <a:pt x="13609" y="2798"/>
                  <a:pt x="13627" y="2709"/>
                  <a:pt x="13626" y="2627"/>
                </a:cubicBezTo>
                <a:cubicBezTo>
                  <a:pt x="13626" y="2505"/>
                  <a:pt x="13608" y="2466"/>
                  <a:pt x="13515" y="2399"/>
                </a:cubicBezTo>
                <a:cubicBezTo>
                  <a:pt x="13453" y="2355"/>
                  <a:pt x="13378" y="2318"/>
                  <a:pt x="13350" y="2316"/>
                </a:cubicBezTo>
                <a:cubicBezTo>
                  <a:pt x="13316" y="2314"/>
                  <a:pt x="13296" y="2268"/>
                  <a:pt x="13294" y="2184"/>
                </a:cubicBezTo>
                <a:cubicBezTo>
                  <a:pt x="13289" y="2011"/>
                  <a:pt x="13266" y="1973"/>
                  <a:pt x="13100" y="1871"/>
                </a:cubicBezTo>
                <a:cubicBezTo>
                  <a:pt x="12964" y="1787"/>
                  <a:pt x="12955" y="1787"/>
                  <a:pt x="12826" y="1857"/>
                </a:cubicBezTo>
                <a:cubicBezTo>
                  <a:pt x="12753" y="1896"/>
                  <a:pt x="12667" y="1963"/>
                  <a:pt x="12635" y="2005"/>
                </a:cubicBezTo>
                <a:cubicBezTo>
                  <a:pt x="12603" y="2047"/>
                  <a:pt x="12564" y="2071"/>
                  <a:pt x="12548" y="2059"/>
                </a:cubicBezTo>
                <a:cubicBezTo>
                  <a:pt x="12500" y="2024"/>
                  <a:pt x="12513" y="1665"/>
                  <a:pt x="12570" y="1439"/>
                </a:cubicBezTo>
                <a:cubicBezTo>
                  <a:pt x="12643" y="1150"/>
                  <a:pt x="12748" y="979"/>
                  <a:pt x="12953" y="814"/>
                </a:cubicBezTo>
                <a:cubicBezTo>
                  <a:pt x="13330" y="510"/>
                  <a:pt x="13895" y="382"/>
                  <a:pt x="15021" y="346"/>
                </a:cubicBezTo>
                <a:cubicBezTo>
                  <a:pt x="15593" y="327"/>
                  <a:pt x="15778" y="307"/>
                  <a:pt x="15791" y="266"/>
                </a:cubicBezTo>
                <a:cubicBezTo>
                  <a:pt x="15814" y="194"/>
                  <a:pt x="15738" y="168"/>
                  <a:pt x="15414" y="172"/>
                </a:cubicBezTo>
                <a:close/>
                <a:moveTo>
                  <a:pt x="17014" y="237"/>
                </a:moveTo>
                <a:cubicBezTo>
                  <a:pt x="16969" y="243"/>
                  <a:pt x="16932" y="273"/>
                  <a:pt x="16897" y="326"/>
                </a:cubicBezTo>
                <a:cubicBezTo>
                  <a:pt x="16837" y="415"/>
                  <a:pt x="16842" y="605"/>
                  <a:pt x="16907" y="684"/>
                </a:cubicBezTo>
                <a:cubicBezTo>
                  <a:pt x="16972" y="761"/>
                  <a:pt x="17168" y="772"/>
                  <a:pt x="17228" y="700"/>
                </a:cubicBezTo>
                <a:cubicBezTo>
                  <a:pt x="17260" y="661"/>
                  <a:pt x="17278" y="661"/>
                  <a:pt x="17310" y="700"/>
                </a:cubicBezTo>
                <a:cubicBezTo>
                  <a:pt x="17371" y="773"/>
                  <a:pt x="17548" y="761"/>
                  <a:pt x="17622" y="680"/>
                </a:cubicBezTo>
                <a:cubicBezTo>
                  <a:pt x="17681" y="616"/>
                  <a:pt x="17689" y="616"/>
                  <a:pt x="17748" y="680"/>
                </a:cubicBezTo>
                <a:cubicBezTo>
                  <a:pt x="17840" y="780"/>
                  <a:pt x="18014" y="768"/>
                  <a:pt x="18100" y="657"/>
                </a:cubicBezTo>
                <a:lnTo>
                  <a:pt x="18172" y="565"/>
                </a:lnTo>
                <a:lnTo>
                  <a:pt x="18193" y="659"/>
                </a:lnTo>
                <a:cubicBezTo>
                  <a:pt x="18223" y="793"/>
                  <a:pt x="18293" y="746"/>
                  <a:pt x="18293" y="592"/>
                </a:cubicBezTo>
                <a:cubicBezTo>
                  <a:pt x="18293" y="438"/>
                  <a:pt x="18393" y="292"/>
                  <a:pt x="18451" y="362"/>
                </a:cubicBezTo>
                <a:cubicBezTo>
                  <a:pt x="18471" y="387"/>
                  <a:pt x="18496" y="483"/>
                  <a:pt x="18506" y="577"/>
                </a:cubicBezTo>
                <a:cubicBezTo>
                  <a:pt x="18531" y="795"/>
                  <a:pt x="18586" y="760"/>
                  <a:pt x="18586" y="527"/>
                </a:cubicBezTo>
                <a:cubicBezTo>
                  <a:pt x="18586" y="305"/>
                  <a:pt x="18540" y="250"/>
                  <a:pt x="18357" y="250"/>
                </a:cubicBezTo>
                <a:cubicBezTo>
                  <a:pt x="18237" y="250"/>
                  <a:pt x="18210" y="265"/>
                  <a:pt x="18193" y="342"/>
                </a:cubicBezTo>
                <a:lnTo>
                  <a:pt x="18172" y="434"/>
                </a:lnTo>
                <a:lnTo>
                  <a:pt x="18100" y="342"/>
                </a:lnTo>
                <a:cubicBezTo>
                  <a:pt x="18052" y="280"/>
                  <a:pt x="17988" y="250"/>
                  <a:pt x="17908" y="250"/>
                </a:cubicBezTo>
                <a:cubicBezTo>
                  <a:pt x="17806" y="250"/>
                  <a:pt x="17776" y="273"/>
                  <a:pt x="17715" y="396"/>
                </a:cubicBezTo>
                <a:cubicBezTo>
                  <a:pt x="17657" y="514"/>
                  <a:pt x="17632" y="535"/>
                  <a:pt x="17593" y="496"/>
                </a:cubicBezTo>
                <a:cubicBezTo>
                  <a:pt x="17557" y="460"/>
                  <a:pt x="17555" y="433"/>
                  <a:pt x="17583" y="393"/>
                </a:cubicBezTo>
                <a:cubicBezTo>
                  <a:pt x="17669" y="267"/>
                  <a:pt x="17483" y="176"/>
                  <a:pt x="17368" y="288"/>
                </a:cubicBezTo>
                <a:cubicBezTo>
                  <a:pt x="17297" y="356"/>
                  <a:pt x="17288" y="357"/>
                  <a:pt x="17175" y="288"/>
                </a:cubicBezTo>
                <a:cubicBezTo>
                  <a:pt x="17112" y="249"/>
                  <a:pt x="17059" y="231"/>
                  <a:pt x="17014" y="237"/>
                </a:cubicBezTo>
                <a:close/>
                <a:moveTo>
                  <a:pt x="18783" y="252"/>
                </a:moveTo>
                <a:cubicBezTo>
                  <a:pt x="18721" y="252"/>
                  <a:pt x="18722" y="274"/>
                  <a:pt x="18738" y="349"/>
                </a:cubicBezTo>
                <a:cubicBezTo>
                  <a:pt x="18750" y="407"/>
                  <a:pt x="18745" y="465"/>
                  <a:pt x="18726" y="480"/>
                </a:cubicBezTo>
                <a:cubicBezTo>
                  <a:pt x="18687" y="509"/>
                  <a:pt x="18678" y="679"/>
                  <a:pt x="18714" y="722"/>
                </a:cubicBezTo>
                <a:cubicBezTo>
                  <a:pt x="18727" y="737"/>
                  <a:pt x="18805" y="749"/>
                  <a:pt x="18888" y="749"/>
                </a:cubicBezTo>
                <a:lnTo>
                  <a:pt x="19042" y="749"/>
                </a:lnTo>
                <a:lnTo>
                  <a:pt x="19030" y="510"/>
                </a:lnTo>
                <a:lnTo>
                  <a:pt x="19021" y="271"/>
                </a:lnTo>
                <a:lnTo>
                  <a:pt x="18869" y="257"/>
                </a:lnTo>
                <a:cubicBezTo>
                  <a:pt x="18832" y="254"/>
                  <a:pt x="18804" y="251"/>
                  <a:pt x="18783" y="252"/>
                </a:cubicBezTo>
                <a:close/>
                <a:moveTo>
                  <a:pt x="1521" y="2001"/>
                </a:moveTo>
                <a:cubicBezTo>
                  <a:pt x="1503" y="2001"/>
                  <a:pt x="1490" y="2177"/>
                  <a:pt x="1490" y="2396"/>
                </a:cubicBezTo>
                <a:cubicBezTo>
                  <a:pt x="1490" y="2632"/>
                  <a:pt x="1504" y="2792"/>
                  <a:pt x="1524" y="2792"/>
                </a:cubicBezTo>
                <a:cubicBezTo>
                  <a:pt x="1543" y="2792"/>
                  <a:pt x="1559" y="2720"/>
                  <a:pt x="1559" y="2631"/>
                </a:cubicBezTo>
                <a:cubicBezTo>
                  <a:pt x="1559" y="2457"/>
                  <a:pt x="1627" y="2350"/>
                  <a:pt x="1714" y="2390"/>
                </a:cubicBezTo>
                <a:cubicBezTo>
                  <a:pt x="1750" y="2407"/>
                  <a:pt x="1767" y="2474"/>
                  <a:pt x="1767" y="2604"/>
                </a:cubicBezTo>
                <a:cubicBezTo>
                  <a:pt x="1767" y="2708"/>
                  <a:pt x="1782" y="2792"/>
                  <a:pt x="1801" y="2792"/>
                </a:cubicBezTo>
                <a:cubicBezTo>
                  <a:pt x="1820" y="2792"/>
                  <a:pt x="1836" y="2689"/>
                  <a:pt x="1836" y="2562"/>
                </a:cubicBezTo>
                <a:cubicBezTo>
                  <a:pt x="1836" y="2321"/>
                  <a:pt x="1813" y="2286"/>
                  <a:pt x="1651" y="2276"/>
                </a:cubicBezTo>
                <a:cubicBezTo>
                  <a:pt x="1592" y="2273"/>
                  <a:pt x="1573" y="2240"/>
                  <a:pt x="1565" y="2135"/>
                </a:cubicBezTo>
                <a:cubicBezTo>
                  <a:pt x="1559" y="2061"/>
                  <a:pt x="1539" y="2001"/>
                  <a:pt x="1521" y="2001"/>
                </a:cubicBezTo>
                <a:close/>
                <a:moveTo>
                  <a:pt x="3221" y="2003"/>
                </a:moveTo>
                <a:cubicBezTo>
                  <a:pt x="3204" y="2001"/>
                  <a:pt x="3188" y="2041"/>
                  <a:pt x="3188" y="2126"/>
                </a:cubicBezTo>
                <a:cubicBezTo>
                  <a:pt x="3188" y="2276"/>
                  <a:pt x="3096" y="2341"/>
                  <a:pt x="3032" y="2237"/>
                </a:cubicBezTo>
                <a:cubicBezTo>
                  <a:pt x="2976" y="2144"/>
                  <a:pt x="2936" y="2148"/>
                  <a:pt x="2881" y="2255"/>
                </a:cubicBezTo>
                <a:cubicBezTo>
                  <a:pt x="2848" y="2318"/>
                  <a:pt x="2847" y="2356"/>
                  <a:pt x="2874" y="2389"/>
                </a:cubicBezTo>
                <a:cubicBezTo>
                  <a:pt x="2894" y="2413"/>
                  <a:pt x="2911" y="2484"/>
                  <a:pt x="2911" y="2546"/>
                </a:cubicBezTo>
                <a:cubicBezTo>
                  <a:pt x="2911" y="2608"/>
                  <a:pt x="2921" y="2689"/>
                  <a:pt x="2932" y="2725"/>
                </a:cubicBezTo>
                <a:cubicBezTo>
                  <a:pt x="2947" y="2772"/>
                  <a:pt x="2995" y="2787"/>
                  <a:pt x="3105" y="2781"/>
                </a:cubicBezTo>
                <a:cubicBezTo>
                  <a:pt x="3257" y="2773"/>
                  <a:pt x="3257" y="2773"/>
                  <a:pt x="3257" y="2622"/>
                </a:cubicBezTo>
                <a:cubicBezTo>
                  <a:pt x="3257" y="2457"/>
                  <a:pt x="3329" y="2351"/>
                  <a:pt x="3414" y="2390"/>
                </a:cubicBezTo>
                <a:cubicBezTo>
                  <a:pt x="3450" y="2407"/>
                  <a:pt x="3466" y="2474"/>
                  <a:pt x="3466" y="2604"/>
                </a:cubicBezTo>
                <a:cubicBezTo>
                  <a:pt x="3466" y="2708"/>
                  <a:pt x="3482" y="2792"/>
                  <a:pt x="3501" y="2792"/>
                </a:cubicBezTo>
                <a:cubicBezTo>
                  <a:pt x="3520" y="2792"/>
                  <a:pt x="3536" y="2689"/>
                  <a:pt x="3536" y="2564"/>
                </a:cubicBezTo>
                <a:cubicBezTo>
                  <a:pt x="3536" y="2323"/>
                  <a:pt x="3488" y="2248"/>
                  <a:pt x="3343" y="2264"/>
                </a:cubicBezTo>
                <a:cubicBezTo>
                  <a:pt x="3290" y="2269"/>
                  <a:pt x="3273" y="2241"/>
                  <a:pt x="3265" y="2135"/>
                </a:cubicBezTo>
                <a:cubicBezTo>
                  <a:pt x="3258" y="2050"/>
                  <a:pt x="3238" y="2005"/>
                  <a:pt x="3221" y="2003"/>
                </a:cubicBezTo>
                <a:close/>
                <a:moveTo>
                  <a:pt x="1193" y="2014"/>
                </a:moveTo>
                <a:cubicBezTo>
                  <a:pt x="1168" y="2014"/>
                  <a:pt x="1140" y="2019"/>
                  <a:pt x="1118" y="2028"/>
                </a:cubicBezTo>
                <a:cubicBezTo>
                  <a:pt x="1033" y="2066"/>
                  <a:pt x="1005" y="2124"/>
                  <a:pt x="1004" y="2260"/>
                </a:cubicBezTo>
                <a:cubicBezTo>
                  <a:pt x="1003" y="2352"/>
                  <a:pt x="1029" y="2389"/>
                  <a:pt x="1133" y="2448"/>
                </a:cubicBezTo>
                <a:cubicBezTo>
                  <a:pt x="1220" y="2497"/>
                  <a:pt x="1264" y="2551"/>
                  <a:pt x="1264" y="2606"/>
                </a:cubicBezTo>
                <a:cubicBezTo>
                  <a:pt x="1264" y="2675"/>
                  <a:pt x="1243" y="2686"/>
                  <a:pt x="1133" y="2678"/>
                </a:cubicBezTo>
                <a:cubicBezTo>
                  <a:pt x="990" y="2668"/>
                  <a:pt x="959" y="2733"/>
                  <a:pt x="1081" y="2787"/>
                </a:cubicBezTo>
                <a:cubicBezTo>
                  <a:pt x="1239" y="2857"/>
                  <a:pt x="1384" y="2756"/>
                  <a:pt x="1384" y="2579"/>
                </a:cubicBezTo>
                <a:cubicBezTo>
                  <a:pt x="1384" y="2482"/>
                  <a:pt x="1360" y="2444"/>
                  <a:pt x="1249" y="2376"/>
                </a:cubicBezTo>
                <a:cubicBezTo>
                  <a:pt x="1174" y="2330"/>
                  <a:pt x="1103" y="2277"/>
                  <a:pt x="1093" y="2256"/>
                </a:cubicBezTo>
                <a:cubicBezTo>
                  <a:pt x="1059" y="2191"/>
                  <a:pt x="1171" y="2115"/>
                  <a:pt x="1263" y="2142"/>
                </a:cubicBezTo>
                <a:cubicBezTo>
                  <a:pt x="1325" y="2161"/>
                  <a:pt x="1351" y="2152"/>
                  <a:pt x="1351" y="2110"/>
                </a:cubicBezTo>
                <a:cubicBezTo>
                  <a:pt x="1351" y="2057"/>
                  <a:pt x="1271" y="2015"/>
                  <a:pt x="1193" y="2014"/>
                </a:cubicBezTo>
                <a:close/>
                <a:moveTo>
                  <a:pt x="2647" y="2256"/>
                </a:moveTo>
                <a:cubicBezTo>
                  <a:pt x="2623" y="2251"/>
                  <a:pt x="2592" y="2260"/>
                  <a:pt x="2535" y="2278"/>
                </a:cubicBezTo>
                <a:cubicBezTo>
                  <a:pt x="2472" y="2299"/>
                  <a:pt x="2459" y="2324"/>
                  <a:pt x="2475" y="2399"/>
                </a:cubicBezTo>
                <a:cubicBezTo>
                  <a:pt x="2486" y="2452"/>
                  <a:pt x="2479" y="2506"/>
                  <a:pt x="2460" y="2521"/>
                </a:cubicBezTo>
                <a:cubicBezTo>
                  <a:pt x="2421" y="2550"/>
                  <a:pt x="2412" y="2722"/>
                  <a:pt x="2448" y="2765"/>
                </a:cubicBezTo>
                <a:cubicBezTo>
                  <a:pt x="2461" y="2780"/>
                  <a:pt x="2540" y="2790"/>
                  <a:pt x="2622" y="2787"/>
                </a:cubicBezTo>
                <a:lnTo>
                  <a:pt x="2773" y="2779"/>
                </a:lnTo>
                <a:lnTo>
                  <a:pt x="2773" y="2580"/>
                </a:lnTo>
                <a:cubicBezTo>
                  <a:pt x="2773" y="2455"/>
                  <a:pt x="2753" y="2357"/>
                  <a:pt x="2719" y="2316"/>
                </a:cubicBezTo>
                <a:cubicBezTo>
                  <a:pt x="2688" y="2280"/>
                  <a:pt x="2670" y="2261"/>
                  <a:pt x="2647" y="2256"/>
                </a:cubicBezTo>
                <a:close/>
                <a:moveTo>
                  <a:pt x="2144" y="2278"/>
                </a:moveTo>
                <a:cubicBezTo>
                  <a:pt x="1969" y="2278"/>
                  <a:pt x="1883" y="2503"/>
                  <a:pt x="1977" y="2714"/>
                </a:cubicBezTo>
                <a:cubicBezTo>
                  <a:pt x="2030" y="2833"/>
                  <a:pt x="2301" y="2811"/>
                  <a:pt x="2311" y="2687"/>
                </a:cubicBezTo>
                <a:cubicBezTo>
                  <a:pt x="2315" y="2641"/>
                  <a:pt x="2326" y="2568"/>
                  <a:pt x="2337" y="2522"/>
                </a:cubicBezTo>
                <a:cubicBezTo>
                  <a:pt x="2366" y="2398"/>
                  <a:pt x="2272" y="2278"/>
                  <a:pt x="2144" y="2278"/>
                </a:cubicBezTo>
                <a:close/>
                <a:moveTo>
                  <a:pt x="8963" y="2877"/>
                </a:moveTo>
                <a:cubicBezTo>
                  <a:pt x="8944" y="2877"/>
                  <a:pt x="8904" y="2895"/>
                  <a:pt x="8876" y="2917"/>
                </a:cubicBezTo>
                <a:cubicBezTo>
                  <a:pt x="8847" y="2939"/>
                  <a:pt x="8840" y="2959"/>
                  <a:pt x="8859" y="2959"/>
                </a:cubicBezTo>
                <a:cubicBezTo>
                  <a:pt x="8878" y="2959"/>
                  <a:pt x="8916" y="2939"/>
                  <a:pt x="8945" y="2917"/>
                </a:cubicBezTo>
                <a:cubicBezTo>
                  <a:pt x="8974" y="2895"/>
                  <a:pt x="8982" y="2877"/>
                  <a:pt x="8963" y="2877"/>
                </a:cubicBezTo>
                <a:close/>
                <a:moveTo>
                  <a:pt x="16127" y="3668"/>
                </a:moveTo>
                <a:cubicBezTo>
                  <a:pt x="16106" y="3668"/>
                  <a:pt x="16090" y="3687"/>
                  <a:pt x="16090" y="3709"/>
                </a:cubicBezTo>
                <a:cubicBezTo>
                  <a:pt x="16090" y="3732"/>
                  <a:pt x="16097" y="3751"/>
                  <a:pt x="16106" y="3751"/>
                </a:cubicBezTo>
                <a:cubicBezTo>
                  <a:pt x="16114" y="3751"/>
                  <a:pt x="16130" y="3732"/>
                  <a:pt x="16142" y="3709"/>
                </a:cubicBezTo>
                <a:cubicBezTo>
                  <a:pt x="16153" y="3687"/>
                  <a:pt x="16147" y="3668"/>
                  <a:pt x="16127" y="3668"/>
                </a:cubicBezTo>
                <a:close/>
                <a:moveTo>
                  <a:pt x="16081" y="3796"/>
                </a:moveTo>
                <a:cubicBezTo>
                  <a:pt x="16064" y="3796"/>
                  <a:pt x="16054" y="3808"/>
                  <a:pt x="16054" y="3834"/>
                </a:cubicBezTo>
                <a:cubicBezTo>
                  <a:pt x="16054" y="3857"/>
                  <a:pt x="16090" y="3874"/>
                  <a:pt x="16133" y="3874"/>
                </a:cubicBezTo>
                <a:cubicBezTo>
                  <a:pt x="16196" y="3874"/>
                  <a:pt x="16202" y="3867"/>
                  <a:pt x="16160" y="3834"/>
                </a:cubicBezTo>
                <a:cubicBezTo>
                  <a:pt x="16126" y="3808"/>
                  <a:pt x="16099" y="3796"/>
                  <a:pt x="16081" y="3796"/>
                </a:cubicBezTo>
                <a:close/>
                <a:moveTo>
                  <a:pt x="15880" y="3820"/>
                </a:moveTo>
                <a:cubicBezTo>
                  <a:pt x="15868" y="3823"/>
                  <a:pt x="15863" y="3830"/>
                  <a:pt x="15868" y="3840"/>
                </a:cubicBezTo>
                <a:cubicBezTo>
                  <a:pt x="15886" y="3874"/>
                  <a:pt x="16021" y="3892"/>
                  <a:pt x="16021" y="3860"/>
                </a:cubicBezTo>
                <a:cubicBezTo>
                  <a:pt x="16021" y="3851"/>
                  <a:pt x="15981" y="3836"/>
                  <a:pt x="15934" y="3825"/>
                </a:cubicBezTo>
                <a:cubicBezTo>
                  <a:pt x="15910" y="3820"/>
                  <a:pt x="15892" y="3817"/>
                  <a:pt x="15880" y="3820"/>
                </a:cubicBezTo>
                <a:close/>
                <a:moveTo>
                  <a:pt x="8" y="13562"/>
                </a:moveTo>
                <a:cubicBezTo>
                  <a:pt x="4" y="13567"/>
                  <a:pt x="1" y="13581"/>
                  <a:pt x="1" y="13606"/>
                </a:cubicBezTo>
                <a:cubicBezTo>
                  <a:pt x="-1" y="13650"/>
                  <a:pt x="7" y="13674"/>
                  <a:pt x="19" y="13660"/>
                </a:cubicBezTo>
                <a:cubicBezTo>
                  <a:pt x="30" y="13646"/>
                  <a:pt x="32" y="13610"/>
                  <a:pt x="22" y="13580"/>
                </a:cubicBezTo>
                <a:cubicBezTo>
                  <a:pt x="16" y="13564"/>
                  <a:pt x="12" y="13558"/>
                  <a:pt x="8" y="13562"/>
                </a:cubicBezTo>
                <a:close/>
                <a:moveTo>
                  <a:pt x="16012" y="20597"/>
                </a:moveTo>
                <a:cubicBezTo>
                  <a:pt x="15968" y="20587"/>
                  <a:pt x="15929" y="20646"/>
                  <a:pt x="15866" y="20816"/>
                </a:cubicBezTo>
                <a:cubicBezTo>
                  <a:pt x="15819" y="20944"/>
                  <a:pt x="15771" y="21048"/>
                  <a:pt x="15760" y="21048"/>
                </a:cubicBezTo>
                <a:cubicBezTo>
                  <a:pt x="15748" y="21048"/>
                  <a:pt x="15700" y="20944"/>
                  <a:pt x="15651" y="20816"/>
                </a:cubicBezTo>
                <a:cubicBezTo>
                  <a:pt x="15589" y="20654"/>
                  <a:pt x="15546" y="20590"/>
                  <a:pt x="15505" y="20599"/>
                </a:cubicBezTo>
                <a:cubicBezTo>
                  <a:pt x="15460" y="20610"/>
                  <a:pt x="15446" y="20671"/>
                  <a:pt x="15438" y="20882"/>
                </a:cubicBezTo>
                <a:cubicBezTo>
                  <a:pt x="15432" y="21030"/>
                  <a:pt x="15436" y="21193"/>
                  <a:pt x="15447" y="21245"/>
                </a:cubicBezTo>
                <a:cubicBezTo>
                  <a:pt x="15477" y="21390"/>
                  <a:pt x="15535" y="21358"/>
                  <a:pt x="15535" y="21196"/>
                </a:cubicBezTo>
                <a:cubicBezTo>
                  <a:pt x="15535" y="20986"/>
                  <a:pt x="15599" y="20974"/>
                  <a:pt x="15663" y="21171"/>
                </a:cubicBezTo>
                <a:cubicBezTo>
                  <a:pt x="15694" y="21265"/>
                  <a:pt x="15732" y="21341"/>
                  <a:pt x="15748" y="21341"/>
                </a:cubicBezTo>
                <a:cubicBezTo>
                  <a:pt x="15763" y="21341"/>
                  <a:pt x="15808" y="21264"/>
                  <a:pt x="15847" y="21171"/>
                </a:cubicBezTo>
                <a:cubicBezTo>
                  <a:pt x="15929" y="20977"/>
                  <a:pt x="15985" y="20989"/>
                  <a:pt x="15985" y="21200"/>
                </a:cubicBezTo>
                <a:cubicBezTo>
                  <a:pt x="15985" y="21299"/>
                  <a:pt x="16000" y="21342"/>
                  <a:pt x="16029" y="21330"/>
                </a:cubicBezTo>
                <a:cubicBezTo>
                  <a:pt x="16059" y="21318"/>
                  <a:pt x="16072" y="21204"/>
                  <a:pt x="16072" y="20961"/>
                </a:cubicBezTo>
                <a:cubicBezTo>
                  <a:pt x="16072" y="20662"/>
                  <a:pt x="16064" y="20609"/>
                  <a:pt x="16012" y="20597"/>
                </a:cubicBezTo>
                <a:close/>
                <a:moveTo>
                  <a:pt x="18207" y="20717"/>
                </a:moveTo>
                <a:lnTo>
                  <a:pt x="18114" y="20820"/>
                </a:lnTo>
                <a:cubicBezTo>
                  <a:pt x="18045" y="20897"/>
                  <a:pt x="18010" y="20913"/>
                  <a:pt x="17977" y="20880"/>
                </a:cubicBezTo>
                <a:cubicBezTo>
                  <a:pt x="17901" y="20804"/>
                  <a:pt x="17709" y="20850"/>
                  <a:pt x="17665" y="20956"/>
                </a:cubicBezTo>
                <a:cubicBezTo>
                  <a:pt x="17604" y="21105"/>
                  <a:pt x="17591" y="21105"/>
                  <a:pt x="17532" y="20968"/>
                </a:cubicBezTo>
                <a:cubicBezTo>
                  <a:pt x="17482" y="20853"/>
                  <a:pt x="17458" y="20840"/>
                  <a:pt x="17319" y="20840"/>
                </a:cubicBezTo>
                <a:lnTo>
                  <a:pt x="17165" y="20840"/>
                </a:lnTo>
                <a:lnTo>
                  <a:pt x="17165" y="21090"/>
                </a:lnTo>
                <a:cubicBezTo>
                  <a:pt x="17165" y="21229"/>
                  <a:pt x="17180" y="21341"/>
                  <a:pt x="17199" y="21341"/>
                </a:cubicBezTo>
                <a:cubicBezTo>
                  <a:pt x="17218" y="21341"/>
                  <a:pt x="17234" y="21278"/>
                  <a:pt x="17234" y="21202"/>
                </a:cubicBezTo>
                <a:cubicBezTo>
                  <a:pt x="17234" y="21030"/>
                  <a:pt x="17308" y="20900"/>
                  <a:pt x="17386" y="20936"/>
                </a:cubicBezTo>
                <a:cubicBezTo>
                  <a:pt x="17427" y="20955"/>
                  <a:pt x="17441" y="21014"/>
                  <a:pt x="17441" y="21151"/>
                </a:cubicBezTo>
                <a:cubicBezTo>
                  <a:pt x="17441" y="21291"/>
                  <a:pt x="17455" y="21341"/>
                  <a:pt x="17494" y="21341"/>
                </a:cubicBezTo>
                <a:cubicBezTo>
                  <a:pt x="17523" y="21341"/>
                  <a:pt x="17547" y="21304"/>
                  <a:pt x="17547" y="21260"/>
                </a:cubicBezTo>
                <a:cubicBezTo>
                  <a:pt x="17547" y="21134"/>
                  <a:pt x="17603" y="21122"/>
                  <a:pt x="17665" y="21236"/>
                </a:cubicBezTo>
                <a:cubicBezTo>
                  <a:pt x="17710" y="21318"/>
                  <a:pt x="17751" y="21341"/>
                  <a:pt x="17860" y="21341"/>
                </a:cubicBezTo>
                <a:cubicBezTo>
                  <a:pt x="17987" y="21341"/>
                  <a:pt x="18016" y="21312"/>
                  <a:pt x="18001" y="21204"/>
                </a:cubicBezTo>
                <a:cubicBezTo>
                  <a:pt x="17991" y="21135"/>
                  <a:pt x="18108" y="20916"/>
                  <a:pt x="18136" y="20950"/>
                </a:cubicBezTo>
                <a:cubicBezTo>
                  <a:pt x="18153" y="20970"/>
                  <a:pt x="18171" y="21061"/>
                  <a:pt x="18177" y="21153"/>
                </a:cubicBezTo>
                <a:cubicBezTo>
                  <a:pt x="18186" y="21289"/>
                  <a:pt x="18202" y="21323"/>
                  <a:pt x="18266" y="21334"/>
                </a:cubicBezTo>
                <a:cubicBezTo>
                  <a:pt x="18353" y="21349"/>
                  <a:pt x="18374" y="21279"/>
                  <a:pt x="18293" y="21242"/>
                </a:cubicBezTo>
                <a:cubicBezTo>
                  <a:pt x="18222" y="21209"/>
                  <a:pt x="18225" y="20979"/>
                  <a:pt x="18297" y="20930"/>
                </a:cubicBezTo>
                <a:cubicBezTo>
                  <a:pt x="18348" y="20896"/>
                  <a:pt x="18347" y="20885"/>
                  <a:pt x="18281" y="20806"/>
                </a:cubicBezTo>
                <a:lnTo>
                  <a:pt x="18207" y="20717"/>
                </a:lnTo>
                <a:close/>
                <a:moveTo>
                  <a:pt x="16346" y="20840"/>
                </a:moveTo>
                <a:cubicBezTo>
                  <a:pt x="16217" y="20839"/>
                  <a:pt x="16181" y="20875"/>
                  <a:pt x="16233" y="20950"/>
                </a:cubicBezTo>
                <a:cubicBezTo>
                  <a:pt x="16262" y="20992"/>
                  <a:pt x="16261" y="21023"/>
                  <a:pt x="16230" y="21068"/>
                </a:cubicBezTo>
                <a:cubicBezTo>
                  <a:pt x="16208" y="21101"/>
                  <a:pt x="16194" y="21171"/>
                  <a:pt x="16200" y="21224"/>
                </a:cubicBezTo>
                <a:cubicBezTo>
                  <a:pt x="16210" y="21306"/>
                  <a:pt x="16234" y="21321"/>
                  <a:pt x="16376" y="21332"/>
                </a:cubicBezTo>
                <a:cubicBezTo>
                  <a:pt x="16518" y="21343"/>
                  <a:pt x="16540" y="21333"/>
                  <a:pt x="16540" y="21265"/>
                </a:cubicBezTo>
                <a:cubicBezTo>
                  <a:pt x="16540" y="21136"/>
                  <a:pt x="16581" y="21127"/>
                  <a:pt x="16665" y="21236"/>
                </a:cubicBezTo>
                <a:cubicBezTo>
                  <a:pt x="16709" y="21293"/>
                  <a:pt x="16785" y="21341"/>
                  <a:pt x="16832" y="21341"/>
                </a:cubicBezTo>
                <a:cubicBezTo>
                  <a:pt x="16939" y="21341"/>
                  <a:pt x="16973" y="21399"/>
                  <a:pt x="16906" y="21466"/>
                </a:cubicBezTo>
                <a:cubicBezTo>
                  <a:pt x="16868" y="21504"/>
                  <a:pt x="16827" y="21504"/>
                  <a:pt x="16749" y="21471"/>
                </a:cubicBezTo>
                <a:cubicBezTo>
                  <a:pt x="16666" y="21437"/>
                  <a:pt x="16644" y="21440"/>
                  <a:pt x="16644" y="21486"/>
                </a:cubicBezTo>
                <a:cubicBezTo>
                  <a:pt x="16644" y="21517"/>
                  <a:pt x="16672" y="21551"/>
                  <a:pt x="16706" y="21562"/>
                </a:cubicBezTo>
                <a:cubicBezTo>
                  <a:pt x="16827" y="21600"/>
                  <a:pt x="16908" y="21589"/>
                  <a:pt x="16984" y="21526"/>
                </a:cubicBezTo>
                <a:cubicBezTo>
                  <a:pt x="17052" y="21469"/>
                  <a:pt x="17061" y="21425"/>
                  <a:pt x="17061" y="21151"/>
                </a:cubicBezTo>
                <a:lnTo>
                  <a:pt x="17061" y="20840"/>
                </a:lnTo>
                <a:lnTo>
                  <a:pt x="16891" y="20840"/>
                </a:lnTo>
                <a:cubicBezTo>
                  <a:pt x="16745" y="20840"/>
                  <a:pt x="16710" y="20856"/>
                  <a:pt x="16650" y="20954"/>
                </a:cubicBezTo>
                <a:cubicBezTo>
                  <a:pt x="16584" y="21063"/>
                  <a:pt x="16578" y="21066"/>
                  <a:pt x="16554" y="20987"/>
                </a:cubicBezTo>
                <a:cubicBezTo>
                  <a:pt x="16519" y="20874"/>
                  <a:pt x="16473" y="20841"/>
                  <a:pt x="16346" y="20840"/>
                </a:cubicBezTo>
                <a:close/>
              </a:path>
            </a:pathLst>
          </a:custGeom>
          <a:ln w="12700">
            <a:miter lim="400000"/>
          </a:ln>
        </p:spPr>
      </p:pic>
      <p:pic>
        <p:nvPicPr>
          <p:cNvPr id="890" name="Screen Shot 2015-12-07 at 06.26.54.png" descr="Screen Shot 2015-12-07 at 06.26.54.png"/>
          <p:cNvPicPr>
            <a:picLocks noChangeAspect="1"/>
          </p:cNvPicPr>
          <p:nvPr/>
        </p:nvPicPr>
        <p:blipFill>
          <a:blip r:embed="rId5">
            <a:extLst/>
          </a:blip>
          <a:stretch>
            <a:fillRect/>
          </a:stretch>
        </p:blipFill>
        <p:spPr>
          <a:xfrm>
            <a:off x="10088330" y="10458777"/>
            <a:ext cx="4207340" cy="3213941"/>
          </a:xfrm>
          <a:prstGeom prst="rect">
            <a:avLst/>
          </a:prstGeom>
          <a:ln w="12700">
            <a:miter lim="400000"/>
          </a:ln>
        </p:spPr>
      </p:pic>
      <p:sp>
        <p:nvSpPr>
          <p:cNvPr id="891" name="Arrow"/>
          <p:cNvSpPr/>
          <p:nvPr/>
        </p:nvSpPr>
        <p:spPr>
          <a:xfrm rot="16200000">
            <a:off x="11185011" y="8865368"/>
            <a:ext cx="2013978"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92" name="Arrow"/>
          <p:cNvSpPr/>
          <p:nvPr/>
        </p:nvSpPr>
        <p:spPr>
          <a:xfrm rot="18900000">
            <a:off x="7448996" y="9503348"/>
            <a:ext cx="2013979"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893" name="AxionPhoton_RadioFreqCloseup_withTheory.png" descr="AxionPhoton_RadioFreqCloseup_withTheory.png"/>
          <p:cNvPicPr>
            <a:picLocks noChangeAspect="1"/>
          </p:cNvPicPr>
          <p:nvPr/>
        </p:nvPicPr>
        <p:blipFill>
          <a:blip r:embed="rId6">
            <a:extLst/>
          </a:blip>
          <a:stretch>
            <a:fillRect/>
          </a:stretch>
        </p:blipFill>
        <p:spPr>
          <a:xfrm>
            <a:off x="12077857" y="999970"/>
            <a:ext cx="1667673" cy="164585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mph" nodeType="clickEffect" presetSubtype="0" presetID="6" grpId="2" accel="50000" decel="50000" fill="hold">
                                  <p:stCondLst>
                                    <p:cond delay="0"/>
                                  </p:stCondLst>
                                  <p:childTnLst>
                                    <p:animScale>
                                      <p:cBhvr>
                                        <p:cTn id="10" dur="1000" fill="hold"/>
                                        <p:tgtEl>
                                          <p:spTgt spid="893"/>
                                        </p:tgtEl>
                                      </p:cBhvr>
                                      <p:by x="645433" y="645433"/>
                                    </p:animScale>
                                  </p:childTnLst>
                                </p:cTn>
                              </p:par>
                            </p:childTnLst>
                          </p:cTn>
                        </p:par>
                        <p:par>
                          <p:cTn id="11" fill="hold">
                            <p:stCondLst>
                              <p:cond delay="0"/>
                            </p:stCondLst>
                            <p:childTnLst>
                              <p:par>
                                <p:cTn id="12" presetClass="path" nodeType="withEffect" presetSubtype="0" presetID="-1" grpId="3" accel="50000" decel="50000" fill="hold">
                                  <p:stCondLst>
                                    <p:cond delay="0"/>
                                  </p:stCondLst>
                                  <p:childTnLst>
                                    <p:animMotion path="M 0.000000 0.000000 L 0.207751 0.335803" origin="layout" pathEditMode="relative">
                                      <p:cBhvr>
                                        <p:cTn id="13" dur="1000" fill="hold"/>
                                        <p:tgtEl>
                                          <p:spTgt spid="893"/>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3" grpId="1"/>
      <p:bldP build="whole" bldLvl="1" animBg="1" rev="0" advAuto="0" spid="893"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7" name="out_speta.mp4" descr="out_speta.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6844810" y="1017801"/>
            <a:ext cx="11761088" cy="5880545"/>
          </a:xfrm>
          <a:prstGeom prst="rect">
            <a:avLst/>
          </a:prstGeom>
          <a:ln w="12700">
            <a:miter lim="400000"/>
          </a:ln>
        </p:spPr>
      </p:pic>
      <p:sp>
        <p:nvSpPr>
          <p:cNvPr id="898" name="Post-inflationary ax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Post-inflationary axions</a:t>
            </a:r>
          </a:p>
        </p:txBody>
      </p:sp>
      <p:sp>
        <p:nvSpPr>
          <p:cNvPr id="899" name="- We can predict the axion dark matter mass                                       ~ 0.1-0.4 meV"/>
          <p:cNvSpPr txBox="1"/>
          <p:nvPr/>
        </p:nvSpPr>
        <p:spPr>
          <a:xfrm>
            <a:off x="2016533" y="508720"/>
            <a:ext cx="21549022" cy="966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We can predict the axion dark matter mass                                       ~ 0.1-0.4 meV</a:t>
            </a:r>
          </a:p>
        </p:txBody>
      </p:sp>
      <p:pic>
        <p:nvPicPr>
          <p:cNvPr id="900" name="Image" descr="Image"/>
          <p:cNvPicPr>
            <a:picLocks noChangeAspect="1"/>
          </p:cNvPicPr>
          <p:nvPr/>
        </p:nvPicPr>
        <p:blipFill>
          <a:blip r:embed="rId6">
            <a:extLst/>
          </a:blip>
          <a:stretch>
            <a:fillRect/>
          </a:stretch>
        </p:blipFill>
        <p:spPr>
          <a:xfrm>
            <a:off x="13740592" y="717767"/>
            <a:ext cx="5232401" cy="520701"/>
          </a:xfrm>
          <a:prstGeom prst="rect">
            <a:avLst/>
          </a:prstGeom>
          <a:ln w="12700">
            <a:miter lim="400000"/>
          </a:ln>
        </p:spPr>
      </p:pic>
      <p:grpSp>
        <p:nvGrpSpPr>
          <p:cNvPr id="903" name="Group"/>
          <p:cNvGrpSpPr/>
          <p:nvPr/>
        </p:nvGrpSpPr>
        <p:grpSpPr>
          <a:xfrm>
            <a:off x="1662918" y="1378320"/>
            <a:ext cx="6312173" cy="5080139"/>
            <a:chOff x="0" y="0"/>
            <a:chExt cx="6312172" cy="5080138"/>
          </a:xfrm>
        </p:grpSpPr>
        <p:pic>
          <p:nvPicPr>
            <p:cNvPr id="901" name="Screenshot 2022-09-15 at 12.56.53.png" descr="Screenshot 2022-09-15 at 12.56.53.png"/>
            <p:cNvPicPr>
              <a:picLocks noChangeAspect="1"/>
            </p:cNvPicPr>
            <p:nvPr/>
          </p:nvPicPr>
          <p:blipFill>
            <a:blip r:embed="rId7">
              <a:extLst/>
            </a:blip>
            <a:stretch>
              <a:fillRect/>
            </a:stretch>
          </p:blipFill>
          <p:spPr>
            <a:xfrm>
              <a:off x="0" y="0"/>
              <a:ext cx="6312173" cy="5080139"/>
            </a:xfrm>
            <a:prstGeom prst="rect">
              <a:avLst/>
            </a:prstGeom>
            <a:ln w="12700" cap="flat">
              <a:noFill/>
              <a:miter lim="400000"/>
            </a:ln>
            <a:effectLst/>
          </p:spPr>
        </p:pic>
        <p:pic>
          <p:nvPicPr>
            <p:cNvPr id="902" name="Screenshot 2022-09-15 at 12.57.18.png" descr="Screenshot 2022-09-15 at 12.57.18.png"/>
            <p:cNvPicPr>
              <a:picLocks noChangeAspect="1"/>
            </p:cNvPicPr>
            <p:nvPr/>
          </p:nvPicPr>
          <p:blipFill>
            <a:blip r:embed="rId8">
              <a:extLst/>
            </a:blip>
            <a:stretch>
              <a:fillRect/>
            </a:stretch>
          </p:blipFill>
          <p:spPr>
            <a:xfrm>
              <a:off x="3549919" y="1994082"/>
              <a:ext cx="1342362" cy="1091974"/>
            </a:xfrm>
            <a:prstGeom prst="rect">
              <a:avLst/>
            </a:prstGeom>
            <a:ln w="12700" cap="flat">
              <a:noFill/>
              <a:miter lim="400000"/>
            </a:ln>
            <a:effectLst/>
          </p:spPr>
        </p:pic>
      </p:grpSp>
      <p:pic>
        <p:nvPicPr>
          <p:cNvPr id="904" name="Screenshot 2025-09-23 at 03.32.32.png" descr="Screenshot 2025-09-23 at 03.32.32.png"/>
          <p:cNvPicPr>
            <a:picLocks noChangeAspect="1"/>
          </p:cNvPicPr>
          <p:nvPr/>
        </p:nvPicPr>
        <p:blipFill>
          <a:blip r:embed="rId9">
            <a:extLst/>
          </a:blip>
          <a:srcRect l="51344" t="0" r="0" b="0"/>
          <a:stretch>
            <a:fillRect/>
          </a:stretch>
        </p:blipFill>
        <p:spPr>
          <a:xfrm>
            <a:off x="17626939" y="1544082"/>
            <a:ext cx="4991735" cy="3938465"/>
          </a:xfrm>
          <a:prstGeom prst="rect">
            <a:avLst/>
          </a:prstGeom>
          <a:ln w="12700">
            <a:miter lim="400000"/>
          </a:ln>
        </p:spPr>
      </p:pic>
      <p:grpSp>
        <p:nvGrpSpPr>
          <p:cNvPr id="917" name="Group"/>
          <p:cNvGrpSpPr/>
          <p:nvPr/>
        </p:nvGrpSpPr>
        <p:grpSpPr>
          <a:xfrm>
            <a:off x="1865086" y="6814458"/>
            <a:ext cx="21569089" cy="8176858"/>
            <a:chOff x="0" y="0"/>
            <a:chExt cx="21569087" cy="8176857"/>
          </a:xfrm>
        </p:grpSpPr>
        <p:grpSp>
          <p:nvGrpSpPr>
            <p:cNvPr id="908" name="Google Shape;256;p29"/>
            <p:cNvGrpSpPr/>
            <p:nvPr/>
          </p:nvGrpSpPr>
          <p:grpSpPr>
            <a:xfrm>
              <a:off x="15880733" y="3715753"/>
              <a:ext cx="4754130" cy="4461105"/>
              <a:chOff x="0" y="0"/>
              <a:chExt cx="4754129" cy="4461103"/>
            </a:xfrm>
          </p:grpSpPr>
          <p:pic>
            <p:nvPicPr>
              <p:cNvPr id="905" name="Google Shape;257;p29" descr="Google Shape;257;p29"/>
              <p:cNvPicPr>
                <a:picLocks noChangeAspect="1"/>
              </p:cNvPicPr>
              <p:nvPr/>
            </p:nvPicPr>
            <p:blipFill>
              <a:blip r:embed="rId10">
                <a:extLst/>
              </a:blip>
              <a:stretch>
                <a:fillRect/>
              </a:stretch>
            </p:blipFill>
            <p:spPr>
              <a:xfrm>
                <a:off x="0" y="120601"/>
                <a:ext cx="4754130" cy="4340503"/>
              </a:xfrm>
              <a:prstGeom prst="rect">
                <a:avLst/>
              </a:prstGeom>
              <a:ln w="12700" cap="flat">
                <a:noFill/>
                <a:miter lim="400000"/>
              </a:ln>
              <a:effectLst/>
            </p:spPr>
          </p:pic>
          <p:sp>
            <p:nvSpPr>
              <p:cNvPr id="906" name="Google Shape;258;p29"/>
              <p:cNvSpPr/>
              <p:nvPr/>
            </p:nvSpPr>
            <p:spPr>
              <a:xfrm rot="16192394">
                <a:off x="1084226" y="392916"/>
                <a:ext cx="160893" cy="175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655"/>
                      <a:pt x="10800" y="1462"/>
                    </a:cubicBezTo>
                    <a:lnTo>
                      <a:pt x="10800" y="9337"/>
                    </a:lnTo>
                    <a:cubicBezTo>
                      <a:pt x="10800" y="10145"/>
                      <a:pt x="15635" y="10800"/>
                      <a:pt x="21600" y="10800"/>
                    </a:cubicBezTo>
                    <a:cubicBezTo>
                      <a:pt x="15635" y="10800"/>
                      <a:pt x="10800" y="11455"/>
                      <a:pt x="10800" y="12262"/>
                    </a:cubicBezTo>
                    <a:lnTo>
                      <a:pt x="10800" y="20138"/>
                    </a:lnTo>
                    <a:cubicBezTo>
                      <a:pt x="10800" y="20945"/>
                      <a:pt x="5965" y="21600"/>
                      <a:pt x="0" y="21600"/>
                    </a:cubicBezTo>
                  </a:path>
                </a:pathLst>
              </a:custGeom>
              <a:noFill/>
              <a:ln w="9525" cap="flat">
                <a:solidFill>
                  <a:srgbClr val="1F497D"/>
                </a:solidFill>
                <a:prstDash val="solid"/>
                <a:round/>
              </a:ln>
              <a:effectLst/>
            </p:spPr>
            <p:txBody>
              <a:bodyPr wrap="square" lIns="45719" tIns="45719" rIns="45719" bIns="45719" numCol="1" anchor="ctr">
                <a:noAutofit/>
              </a:bodyPr>
              <a:lstStyle/>
              <a:p>
                <a:pPr algn="l" defTabSz="457200">
                  <a:defRPr sz="1800">
                    <a:solidFill>
                      <a:srgbClr val="000000"/>
                    </a:solidFill>
                    <a:latin typeface="Calibri"/>
                    <a:ea typeface="Calibri"/>
                    <a:cs typeface="Calibri"/>
                    <a:sym typeface="Calibri"/>
                  </a:defRPr>
                </a:pPr>
              </a:p>
            </p:txBody>
          </p:sp>
          <p:sp>
            <p:nvSpPr>
              <p:cNvPr id="907" name="Google Shape;259;p29"/>
              <p:cNvSpPr txBox="1"/>
              <p:nvPr/>
            </p:nvSpPr>
            <p:spPr>
              <a:xfrm>
                <a:off x="990681" y="-1"/>
                <a:ext cx="440318" cy="5484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noAutofit/>
              </a:bodyPr>
              <a:lstStyle>
                <a:lvl1pPr algn="l" defTabSz="457200">
                  <a:defRPr i="1" sz="1800">
                    <a:solidFill>
                      <a:srgbClr val="000000"/>
                    </a:solidFill>
                    <a:latin typeface="Roboto"/>
                    <a:ea typeface="Roboto"/>
                    <a:cs typeface="Roboto"/>
                    <a:sym typeface="Roboto"/>
                  </a:defRPr>
                </a:lvl1pPr>
              </a:lstStyle>
              <a:p>
                <a:pPr/>
                <a:r>
                  <a:t>a</a:t>
                </a:r>
              </a:p>
            </p:txBody>
          </p:sp>
        </p:grpSp>
        <p:sp>
          <p:nvSpPr>
            <p:cNvPr id="909" name="- Dedicated experiments on their way: MADMAX, ALPHA, ... RADES, CADEx, DALI"/>
            <p:cNvSpPr txBox="1"/>
            <p:nvPr/>
          </p:nvSpPr>
          <p:spPr>
            <a:xfrm>
              <a:off x="151446" y="0"/>
              <a:ext cx="21417642" cy="966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Dedicated experiments on their way: MADMAX, ALPHA, ... RADES, CADEx, DALI </a:t>
              </a:r>
            </a:p>
          </p:txBody>
        </p:sp>
        <p:pic>
          <p:nvPicPr>
            <p:cNvPr id="910" name="AxionPhoton_Closeup_AltColours.png" descr="AxionPhoton_Closeup_AltColours.png"/>
            <p:cNvPicPr>
              <a:picLocks noChangeAspect="1"/>
            </p:cNvPicPr>
            <p:nvPr/>
          </p:nvPicPr>
          <p:blipFill>
            <a:blip r:embed="rId11">
              <a:extLst/>
            </a:blip>
            <a:srcRect l="0" t="35123" r="0" b="0"/>
            <a:stretch>
              <a:fillRect/>
            </a:stretch>
          </p:blipFill>
          <p:spPr>
            <a:xfrm>
              <a:off x="0" y="1322441"/>
              <a:ext cx="12088662" cy="5634885"/>
            </a:xfrm>
            <a:prstGeom prst="rect">
              <a:avLst/>
            </a:prstGeom>
            <a:ln w="12700" cap="flat">
              <a:noFill/>
              <a:miter lim="400000"/>
            </a:ln>
            <a:effectLst/>
          </p:spPr>
        </p:pic>
        <p:sp>
          <p:nvSpPr>
            <p:cNvPr id="911" name="Rectangle"/>
            <p:cNvSpPr/>
            <p:nvPr/>
          </p:nvSpPr>
          <p:spPr>
            <a:xfrm>
              <a:off x="6360318" y="1230480"/>
              <a:ext cx="1086667" cy="4455674"/>
            </a:xfrm>
            <a:prstGeom prst="rect">
              <a:avLst/>
            </a:prstGeom>
            <a:solidFill>
              <a:srgbClr val="ED220D">
                <a:alpha val="57360"/>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912" name="madmax_t_thumbnail.png.jpeg" descr="madmax_t_thumbnail.png.jpeg"/>
            <p:cNvPicPr>
              <a:picLocks noChangeAspect="1"/>
            </p:cNvPicPr>
            <p:nvPr/>
          </p:nvPicPr>
          <p:blipFill>
            <a:blip r:embed="rId12">
              <a:extLst/>
            </a:blip>
            <a:stretch>
              <a:fillRect/>
            </a:stretch>
          </p:blipFill>
          <p:spPr>
            <a:xfrm>
              <a:off x="9783568" y="2679307"/>
              <a:ext cx="6312174" cy="4203908"/>
            </a:xfrm>
            <a:prstGeom prst="rect">
              <a:avLst/>
            </a:prstGeom>
            <a:ln w="12700" cap="flat">
              <a:noFill/>
              <a:miter lim="400000"/>
            </a:ln>
            <a:effectLst/>
          </p:spPr>
        </p:pic>
        <p:pic>
          <p:nvPicPr>
            <p:cNvPr id="913" name="MADMAX-Experiment.jpg" descr="MADMAX-Experiment.jpg"/>
            <p:cNvPicPr>
              <a:picLocks noChangeAspect="1"/>
            </p:cNvPicPr>
            <p:nvPr/>
          </p:nvPicPr>
          <p:blipFill>
            <a:blip r:embed="rId13">
              <a:extLst/>
            </a:blip>
            <a:stretch>
              <a:fillRect/>
            </a:stretch>
          </p:blipFill>
          <p:spPr>
            <a:xfrm>
              <a:off x="10202331" y="1068441"/>
              <a:ext cx="4941785" cy="3298641"/>
            </a:xfrm>
            <a:prstGeom prst="rect">
              <a:avLst/>
            </a:prstGeom>
            <a:ln w="12700" cap="flat">
              <a:noFill/>
              <a:miter lim="400000"/>
            </a:ln>
            <a:effectLst/>
          </p:spPr>
        </p:pic>
        <p:pic>
          <p:nvPicPr>
            <p:cNvPr id="914" name="MadMax-Logo_RGB-grau-orange.png" descr="MadMax-Logo_RGB-grau-orange.png"/>
            <p:cNvPicPr>
              <a:picLocks noChangeAspect="1"/>
            </p:cNvPicPr>
            <p:nvPr/>
          </p:nvPicPr>
          <p:blipFill>
            <a:blip r:embed="rId14">
              <a:extLst/>
            </a:blip>
            <a:stretch>
              <a:fillRect/>
            </a:stretch>
          </p:blipFill>
          <p:spPr>
            <a:xfrm>
              <a:off x="11171805" y="1817304"/>
              <a:ext cx="3535701" cy="1180925"/>
            </a:xfrm>
            <a:prstGeom prst="rect">
              <a:avLst/>
            </a:prstGeom>
            <a:ln w="12700" cap="flat">
              <a:noFill/>
              <a:miter lim="400000"/>
            </a:ln>
            <a:effectLst/>
          </p:spPr>
        </p:pic>
        <p:pic>
          <p:nvPicPr>
            <p:cNvPr id="915" name="Content Placeholder 4" descr="Content Placeholder 4"/>
            <p:cNvPicPr>
              <a:picLocks noChangeAspect="1"/>
            </p:cNvPicPr>
            <p:nvPr/>
          </p:nvPicPr>
          <p:blipFill>
            <a:blip r:embed="rId15">
              <a:extLst/>
            </a:blip>
            <a:stretch>
              <a:fillRect/>
            </a:stretch>
          </p:blipFill>
          <p:spPr>
            <a:xfrm>
              <a:off x="17899461" y="1603296"/>
              <a:ext cx="1685528" cy="2420377"/>
            </a:xfrm>
            <a:prstGeom prst="rect">
              <a:avLst/>
            </a:prstGeom>
            <a:ln w="12700" cap="flat">
              <a:noFill/>
              <a:miter lim="400000"/>
            </a:ln>
            <a:effectLst/>
          </p:spPr>
        </p:pic>
        <p:pic>
          <p:nvPicPr>
            <p:cNvPr id="916" name="alphalogo_1_0.png" descr="alphalogo_1_0.png"/>
            <p:cNvPicPr>
              <a:picLocks noChangeAspect="1"/>
            </p:cNvPicPr>
            <p:nvPr/>
          </p:nvPicPr>
          <p:blipFill>
            <a:blip r:embed="rId16">
              <a:extLst/>
            </a:blip>
            <a:stretch>
              <a:fillRect/>
            </a:stretch>
          </p:blipFill>
          <p:spPr>
            <a:xfrm>
              <a:off x="15591272" y="1068441"/>
              <a:ext cx="2405030" cy="2036760"/>
            </a:xfrm>
            <a:prstGeom prst="rect">
              <a:avLst/>
            </a:prstGeom>
            <a:ln w="12700" cap="flat">
              <a:noFill/>
              <a:miter lim="400000"/>
            </a:ln>
            <a:effectLst/>
          </p:spPr>
        </p:pic>
      </p:grpSp>
      <p:sp>
        <p:nvSpPr>
          <p:cNvPr id="918" name="Benabou,Gorghetto,Moore,many more..."/>
          <p:cNvSpPr txBox="1"/>
          <p:nvPr/>
        </p:nvSpPr>
        <p:spPr>
          <a:xfrm>
            <a:off x="18136488" y="5788284"/>
            <a:ext cx="562782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stStyle>
          <a:p>
            <a:pPr/>
            <a:r>
              <a:t>Benabou,Gorghetto,Moore,many more...</a:t>
            </a:r>
          </a:p>
        </p:txBody>
      </p:sp>
      <p:sp>
        <p:nvSpPr>
          <p:cNvPr id="919" name="Arrow"/>
          <p:cNvSpPr/>
          <p:nvPr/>
        </p:nvSpPr>
        <p:spPr>
          <a:xfrm>
            <a:off x="7775390" y="3509810"/>
            <a:ext cx="1270001" cy="1270001"/>
          </a:xfrm>
          <a:prstGeom prst="rightArrow">
            <a:avLst>
              <a:gd name="adj1" fmla="val 32000"/>
              <a:gd name="adj2" fmla="val 64000"/>
            </a:avLst>
          </a:prstGeom>
          <a:solidFill>
            <a:srgbClr val="D5D5D5"/>
          </a:solidFill>
          <a:ln w="381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920" name="Arrow"/>
          <p:cNvSpPr/>
          <p:nvPr/>
        </p:nvSpPr>
        <p:spPr>
          <a:xfrm>
            <a:off x="16221931" y="3391463"/>
            <a:ext cx="1270001" cy="1270001"/>
          </a:xfrm>
          <a:prstGeom prst="rightArrow">
            <a:avLst>
              <a:gd name="adj1" fmla="val 32000"/>
              <a:gd name="adj2" fmla="val 64000"/>
            </a:avLst>
          </a:prstGeom>
          <a:solidFill>
            <a:srgbClr val="D5D5D5"/>
          </a:solidFill>
          <a:ln w="381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899" fill="hold"/>
                                        <p:tgtEl>
                                          <p:spTgt spid="897"/>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897"/>
                </p:tgtEl>
              </p:cMediaNode>
            </p:video>
            <p:seq concurrent="1" prevAc="none" nextAc="seek">
              <p:cTn id="12" evtFilter="cancelBubble" nodeType="interactiveSeq" restart="whenNotActive" fill="hold">
                <p:stCondLst>
                  <p:cond delay="0" evt="onClick">
                    <p:tgtEl>
                      <p:spTgt spid="897"/>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897"/>
                                        </p:tgtEl>
                                      </p:cBhvr>
                                    </p:cmd>
                                  </p:childTnLst>
                                </p:cTn>
                              </p:par>
                            </p:childTnLst>
                          </p:cTn>
                        </p:par>
                      </p:childTnLst>
                    </p:cTn>
                  </p:par>
                </p:childTnLst>
              </p:cTn>
              <p:nextCondLst>
                <p:cond delay="0" evt="onClick">
                  <p:tgtEl>
                    <p:spTgt spid="897"/>
                  </p:tgtEl>
                </p:cond>
              </p:nextCondLst>
            </p:seq>
          </p:childTnLst>
        </p:cTn>
      </p:par>
    </p:tnLst>
    <p:bldLst>
      <p:bldP build="whole" bldLvl="1" animBg="1" rev="0" advAuto="0" spid="917"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3103296B.jpg" descr="3103296B.jpg"/>
          <p:cNvPicPr>
            <a:picLocks noChangeAspect="1"/>
          </p:cNvPicPr>
          <p:nvPr/>
        </p:nvPicPr>
        <p:blipFill>
          <a:blip r:embed="rId2">
            <a:extLst/>
          </a:blip>
          <a:srcRect l="27926" t="2518" r="28876" b="5148"/>
          <a:stretch>
            <a:fillRect/>
          </a:stretch>
        </p:blipFill>
        <p:spPr>
          <a:xfrm>
            <a:off x="11695500" y="8212192"/>
            <a:ext cx="2633292" cy="5628655"/>
          </a:xfrm>
          <a:custGeom>
            <a:avLst/>
            <a:gdLst/>
            <a:ahLst/>
            <a:cxnLst>
              <a:cxn ang="0">
                <a:pos x="wd2" y="hd2"/>
              </a:cxn>
              <a:cxn ang="5400000">
                <a:pos x="wd2" y="hd2"/>
              </a:cxn>
              <a:cxn ang="10800000">
                <a:pos x="wd2" y="hd2"/>
              </a:cxn>
              <a:cxn ang="16200000">
                <a:pos x="wd2" y="hd2"/>
              </a:cxn>
            </a:cxnLst>
            <a:rect l="0" t="0" r="r" b="b"/>
            <a:pathLst>
              <a:path w="21595" h="21552" fill="norm" stroke="1" extrusionOk="0">
                <a:moveTo>
                  <a:pt x="14142" y="0"/>
                </a:moveTo>
                <a:cubicBezTo>
                  <a:pt x="12904" y="0"/>
                  <a:pt x="11667" y="20"/>
                  <a:pt x="11264" y="60"/>
                </a:cubicBezTo>
                <a:cubicBezTo>
                  <a:pt x="10718" y="113"/>
                  <a:pt x="10634" y="154"/>
                  <a:pt x="10467" y="464"/>
                </a:cubicBezTo>
                <a:cubicBezTo>
                  <a:pt x="10222" y="919"/>
                  <a:pt x="10228" y="2108"/>
                  <a:pt x="10477" y="2293"/>
                </a:cubicBezTo>
                <a:cubicBezTo>
                  <a:pt x="10788" y="2526"/>
                  <a:pt x="10189" y="3001"/>
                  <a:pt x="8999" y="3460"/>
                </a:cubicBezTo>
                <a:cubicBezTo>
                  <a:pt x="5661" y="4751"/>
                  <a:pt x="2778" y="6455"/>
                  <a:pt x="941" y="8226"/>
                </a:cubicBezTo>
                <a:lnTo>
                  <a:pt x="0" y="9132"/>
                </a:lnTo>
                <a:lnTo>
                  <a:pt x="55" y="14623"/>
                </a:lnTo>
                <a:cubicBezTo>
                  <a:pt x="108" y="19732"/>
                  <a:pt x="134" y="20145"/>
                  <a:pt x="423" y="20538"/>
                </a:cubicBezTo>
                <a:cubicBezTo>
                  <a:pt x="717" y="20937"/>
                  <a:pt x="721" y="20972"/>
                  <a:pt x="452" y="21194"/>
                </a:cubicBezTo>
                <a:cubicBezTo>
                  <a:pt x="202" y="21402"/>
                  <a:pt x="195" y="21439"/>
                  <a:pt x="417" y="21510"/>
                </a:cubicBezTo>
                <a:cubicBezTo>
                  <a:pt x="694" y="21600"/>
                  <a:pt x="20483" y="21530"/>
                  <a:pt x="20674" y="21439"/>
                </a:cubicBezTo>
                <a:cubicBezTo>
                  <a:pt x="20733" y="21411"/>
                  <a:pt x="20976" y="20756"/>
                  <a:pt x="21214" y="19983"/>
                </a:cubicBezTo>
                <a:cubicBezTo>
                  <a:pt x="21508" y="19031"/>
                  <a:pt x="21600" y="18627"/>
                  <a:pt x="21595" y="17860"/>
                </a:cubicBezTo>
                <a:cubicBezTo>
                  <a:pt x="21593" y="17605"/>
                  <a:pt x="21579" y="17308"/>
                  <a:pt x="21559" y="16938"/>
                </a:cubicBezTo>
                <a:cubicBezTo>
                  <a:pt x="21512" y="16036"/>
                  <a:pt x="21401" y="12829"/>
                  <a:pt x="21312" y="9811"/>
                </a:cubicBezTo>
                <a:cubicBezTo>
                  <a:pt x="21175" y="5157"/>
                  <a:pt x="21111" y="4287"/>
                  <a:pt x="20895" y="4093"/>
                </a:cubicBezTo>
                <a:cubicBezTo>
                  <a:pt x="20755" y="3966"/>
                  <a:pt x="20098" y="3672"/>
                  <a:pt x="19434" y="3438"/>
                </a:cubicBezTo>
                <a:cubicBezTo>
                  <a:pt x="18018" y="2939"/>
                  <a:pt x="17451" y="2538"/>
                  <a:pt x="17797" y="2280"/>
                </a:cubicBezTo>
                <a:cubicBezTo>
                  <a:pt x="18055" y="2087"/>
                  <a:pt x="18067" y="629"/>
                  <a:pt x="17813" y="318"/>
                </a:cubicBezTo>
                <a:cubicBezTo>
                  <a:pt x="17700" y="179"/>
                  <a:pt x="17473" y="106"/>
                  <a:pt x="17019" y="61"/>
                </a:cubicBezTo>
                <a:cubicBezTo>
                  <a:pt x="16616" y="21"/>
                  <a:pt x="15380" y="1"/>
                  <a:pt x="14142" y="0"/>
                </a:cubicBezTo>
                <a:close/>
              </a:path>
            </a:pathLst>
          </a:custGeom>
          <a:ln w="12700">
            <a:miter lim="400000"/>
          </a:ln>
        </p:spPr>
      </p:pic>
      <p:pic>
        <p:nvPicPr>
          <p:cNvPr id="181" name="pompero-unicornio-surtido-de-60-ml.jpg" descr="pompero-unicornio-surtido-de-60-ml.jpg"/>
          <p:cNvPicPr>
            <a:picLocks noChangeAspect="1"/>
          </p:cNvPicPr>
          <p:nvPr/>
        </p:nvPicPr>
        <p:blipFill>
          <a:blip r:embed="rId3">
            <a:extLst/>
          </a:blip>
          <a:stretch>
            <a:fillRect/>
          </a:stretch>
        </p:blipFill>
        <p:spPr>
          <a:xfrm>
            <a:off x="14339624" y="8330060"/>
            <a:ext cx="5392918" cy="5392918"/>
          </a:xfrm>
          <a:prstGeom prst="rect">
            <a:avLst/>
          </a:prstGeom>
          <a:ln w="12700">
            <a:miter lim="400000"/>
          </a:ln>
        </p:spPr>
      </p:pic>
      <p:sp>
        <p:nvSpPr>
          <p:cNvPr id="182" name="what is an axion-like particle?"/>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what is an axion-like particle?</a:t>
            </a:r>
          </a:p>
        </p:txBody>
      </p:sp>
      <p:sp>
        <p:nvSpPr>
          <p:cNvPr id="183" name="Convergence of many other potential observables"/>
          <p:cNvSpPr/>
          <p:nvPr/>
        </p:nvSpPr>
        <p:spPr>
          <a:xfrm>
            <a:off x="3233944" y="94430"/>
            <a:ext cx="17247183" cy="10077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5800">
                <a:solidFill>
                  <a:srgbClr val="FFFFFF"/>
                </a:solidFill>
                <a:latin typeface="PT Sans Narrow"/>
                <a:ea typeface="PT Sans Narrow"/>
                <a:cs typeface="PT Sans Narrow"/>
                <a:sym typeface="PT Sans Narrow"/>
              </a:defRPr>
            </a:lvl1pPr>
          </a:lstStyle>
          <a:p>
            <a:pPr/>
            <a:r>
              <a:t>Convergence of many other potential observables</a:t>
            </a:r>
          </a:p>
        </p:txBody>
      </p:sp>
      <p:sp>
        <p:nvSpPr>
          <p:cNvPr id="184" name="- QCD axion:…"/>
          <p:cNvSpPr txBox="1"/>
          <p:nvPr/>
        </p:nvSpPr>
        <p:spPr>
          <a:xfrm>
            <a:off x="1618680" y="765916"/>
            <a:ext cx="13112653" cy="3823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 QCD axion: </a:t>
            </a:r>
          </a:p>
          <a:p>
            <a:pPr algn="l" defTabSz="821531">
              <a:defRPr b="1" sz="5800">
                <a:solidFill>
                  <a:srgbClr val="000000"/>
                </a:solidFill>
                <a:latin typeface="PT Sans Narrow"/>
                <a:ea typeface="PT Sans Narrow"/>
                <a:cs typeface="PT Sans Narrow"/>
                <a:sym typeface="PT Sans Narrow"/>
              </a:defRPr>
            </a:pPr>
            <a:r>
              <a:t>  hypothetical O</a:t>
            </a:r>
            <a:r>
              <a:rPr baseline="31999"/>
              <a:t>-</a:t>
            </a:r>
            <a:r>
              <a:t> pseudo Nambu-Goldstone boson                     of an axial, color-anomalous global symmetry, spontaneously broken at a large energy scale f</a:t>
            </a:r>
            <a:r>
              <a:rPr sz="5500"/>
              <a:t>A</a:t>
            </a:r>
          </a:p>
        </p:txBody>
      </p:sp>
      <p:sp>
        <p:nvSpPr>
          <p:cNvPr id="185" name="- Axion -like particles: anything resembling the above"/>
          <p:cNvSpPr txBox="1"/>
          <p:nvPr/>
        </p:nvSpPr>
        <p:spPr>
          <a:xfrm>
            <a:off x="1553922" y="7498899"/>
            <a:ext cx="14020573" cy="9664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Axion -like particles: anything resembling the above</a:t>
            </a:r>
          </a:p>
        </p:txBody>
      </p:sp>
      <p:pic>
        <p:nvPicPr>
          <p:cNvPr id="186" name="455885_00_1.jpeg" descr="455885_00_1.jpeg"/>
          <p:cNvPicPr>
            <a:picLocks noChangeAspect="1"/>
          </p:cNvPicPr>
          <p:nvPr/>
        </p:nvPicPr>
        <p:blipFill>
          <a:blip r:embed="rId4">
            <a:extLst/>
          </a:blip>
          <a:srcRect l="0" t="17512" r="2580" b="14199"/>
          <a:stretch>
            <a:fillRect/>
          </a:stretch>
        </p:blipFill>
        <p:spPr>
          <a:xfrm>
            <a:off x="6014494" y="10720326"/>
            <a:ext cx="4321025" cy="3022998"/>
          </a:xfrm>
          <a:custGeom>
            <a:avLst/>
            <a:gdLst/>
            <a:ahLst/>
            <a:cxnLst>
              <a:cxn ang="0">
                <a:pos x="wd2" y="hd2"/>
              </a:cxn>
              <a:cxn ang="5400000">
                <a:pos x="wd2" y="hd2"/>
              </a:cxn>
              <a:cxn ang="10800000">
                <a:pos x="wd2" y="hd2"/>
              </a:cxn>
              <a:cxn ang="16200000">
                <a:pos x="wd2" y="hd2"/>
              </a:cxn>
            </a:cxnLst>
            <a:rect l="0" t="0" r="r" b="b"/>
            <a:pathLst>
              <a:path w="21498" h="21600" fill="norm" stroke="1" extrusionOk="0">
                <a:moveTo>
                  <a:pt x="18831" y="0"/>
                </a:moveTo>
                <a:cubicBezTo>
                  <a:pt x="18359" y="0"/>
                  <a:pt x="16834" y="130"/>
                  <a:pt x="15441" y="289"/>
                </a:cubicBezTo>
                <a:cubicBezTo>
                  <a:pt x="14047" y="449"/>
                  <a:pt x="10673" y="810"/>
                  <a:pt x="7945" y="1092"/>
                </a:cubicBezTo>
                <a:cubicBezTo>
                  <a:pt x="2870" y="1616"/>
                  <a:pt x="708" y="1877"/>
                  <a:pt x="596" y="1977"/>
                </a:cubicBezTo>
                <a:cubicBezTo>
                  <a:pt x="562" y="2008"/>
                  <a:pt x="594" y="2575"/>
                  <a:pt x="667" y="3239"/>
                </a:cubicBezTo>
                <a:cubicBezTo>
                  <a:pt x="880" y="5162"/>
                  <a:pt x="1009" y="8205"/>
                  <a:pt x="889" y="8417"/>
                </a:cubicBezTo>
                <a:cubicBezTo>
                  <a:pt x="831" y="8517"/>
                  <a:pt x="609" y="8601"/>
                  <a:pt x="393" y="8601"/>
                </a:cubicBezTo>
                <a:lnTo>
                  <a:pt x="0" y="8601"/>
                </a:lnTo>
                <a:lnTo>
                  <a:pt x="0" y="13246"/>
                </a:lnTo>
                <a:cubicBezTo>
                  <a:pt x="0" y="17275"/>
                  <a:pt x="21" y="17917"/>
                  <a:pt x="158" y="18081"/>
                </a:cubicBezTo>
                <a:cubicBezTo>
                  <a:pt x="245" y="18184"/>
                  <a:pt x="374" y="18472"/>
                  <a:pt x="446" y="18719"/>
                </a:cubicBezTo>
                <a:cubicBezTo>
                  <a:pt x="642" y="19388"/>
                  <a:pt x="1369" y="20644"/>
                  <a:pt x="1852" y="21152"/>
                </a:cubicBezTo>
                <a:lnTo>
                  <a:pt x="2277" y="21600"/>
                </a:lnTo>
                <a:lnTo>
                  <a:pt x="4050" y="21535"/>
                </a:lnTo>
                <a:cubicBezTo>
                  <a:pt x="5719" y="21473"/>
                  <a:pt x="6125" y="21400"/>
                  <a:pt x="7491" y="20917"/>
                </a:cubicBezTo>
                <a:cubicBezTo>
                  <a:pt x="7797" y="20808"/>
                  <a:pt x="8434" y="20609"/>
                  <a:pt x="8907" y="20474"/>
                </a:cubicBezTo>
                <a:cubicBezTo>
                  <a:pt x="9380" y="20340"/>
                  <a:pt x="9881" y="20175"/>
                  <a:pt x="10021" y="20108"/>
                </a:cubicBezTo>
                <a:cubicBezTo>
                  <a:pt x="10160" y="20042"/>
                  <a:pt x="10526" y="19944"/>
                  <a:pt x="10832" y="19890"/>
                </a:cubicBezTo>
                <a:cubicBezTo>
                  <a:pt x="11138" y="19836"/>
                  <a:pt x="11434" y="19739"/>
                  <a:pt x="11490" y="19677"/>
                </a:cubicBezTo>
                <a:cubicBezTo>
                  <a:pt x="11604" y="19550"/>
                  <a:pt x="12440" y="19317"/>
                  <a:pt x="12617" y="19363"/>
                </a:cubicBezTo>
                <a:cubicBezTo>
                  <a:pt x="12681" y="19379"/>
                  <a:pt x="13441" y="19133"/>
                  <a:pt x="14305" y="18815"/>
                </a:cubicBezTo>
                <a:cubicBezTo>
                  <a:pt x="15170" y="18498"/>
                  <a:pt x="16164" y="18193"/>
                  <a:pt x="16517" y="18138"/>
                </a:cubicBezTo>
                <a:cubicBezTo>
                  <a:pt x="16869" y="18082"/>
                  <a:pt x="17203" y="17986"/>
                  <a:pt x="17259" y="17925"/>
                </a:cubicBezTo>
                <a:cubicBezTo>
                  <a:pt x="17315" y="17864"/>
                  <a:pt x="17584" y="17770"/>
                  <a:pt x="17857" y="17718"/>
                </a:cubicBezTo>
                <a:cubicBezTo>
                  <a:pt x="18131" y="17665"/>
                  <a:pt x="18434" y="17562"/>
                  <a:pt x="18533" y="17485"/>
                </a:cubicBezTo>
                <a:cubicBezTo>
                  <a:pt x="18632" y="17409"/>
                  <a:pt x="18806" y="17346"/>
                  <a:pt x="18920" y="17346"/>
                </a:cubicBezTo>
                <a:cubicBezTo>
                  <a:pt x="19145" y="17346"/>
                  <a:pt x="19821" y="16842"/>
                  <a:pt x="19988" y="16550"/>
                </a:cubicBezTo>
                <a:cubicBezTo>
                  <a:pt x="20046" y="16449"/>
                  <a:pt x="20311" y="16283"/>
                  <a:pt x="20576" y="16181"/>
                </a:cubicBezTo>
                <a:cubicBezTo>
                  <a:pt x="20929" y="16045"/>
                  <a:pt x="21071" y="15913"/>
                  <a:pt x="21104" y="15687"/>
                </a:cubicBezTo>
                <a:cubicBezTo>
                  <a:pt x="21269" y="14558"/>
                  <a:pt x="21600" y="752"/>
                  <a:pt x="21467" y="545"/>
                </a:cubicBezTo>
                <a:cubicBezTo>
                  <a:pt x="21335" y="339"/>
                  <a:pt x="19696" y="0"/>
                  <a:pt x="18831" y="0"/>
                </a:cubicBezTo>
                <a:close/>
              </a:path>
            </a:pathLst>
          </a:custGeom>
          <a:ln w="12700">
            <a:miter lim="400000"/>
          </a:ln>
        </p:spPr>
      </p:pic>
      <p:pic>
        <p:nvPicPr>
          <p:cNvPr id="187" name="bebe-champu-es-es.jpeg" descr="bebe-champu-es-es.jpeg"/>
          <p:cNvPicPr>
            <a:picLocks noChangeAspect="1"/>
          </p:cNvPicPr>
          <p:nvPr/>
        </p:nvPicPr>
        <p:blipFill>
          <a:blip r:embed="rId5">
            <a:extLst/>
          </a:blip>
          <a:srcRect l="29378" t="4026" r="29387" b="5050"/>
          <a:stretch>
            <a:fillRect/>
          </a:stretch>
        </p:blipFill>
        <p:spPr>
          <a:xfrm>
            <a:off x="9032917" y="9181203"/>
            <a:ext cx="1963474" cy="4241224"/>
          </a:xfrm>
          <a:custGeom>
            <a:avLst/>
            <a:gdLst/>
            <a:ahLst/>
            <a:cxnLst>
              <a:cxn ang="0">
                <a:pos x="wd2" y="hd2"/>
              </a:cxn>
              <a:cxn ang="5400000">
                <a:pos x="wd2" y="hd2"/>
              </a:cxn>
              <a:cxn ang="10800000">
                <a:pos x="wd2" y="hd2"/>
              </a:cxn>
              <a:cxn ang="16200000">
                <a:pos x="wd2" y="hd2"/>
              </a:cxn>
            </a:cxnLst>
            <a:rect l="0" t="0" r="r" b="b"/>
            <a:pathLst>
              <a:path w="21591" h="21594" fill="norm" stroke="1" extrusionOk="0">
                <a:moveTo>
                  <a:pt x="11736" y="1"/>
                </a:moveTo>
                <a:cubicBezTo>
                  <a:pt x="11183" y="5"/>
                  <a:pt x="10658" y="20"/>
                  <a:pt x="10453" y="44"/>
                </a:cubicBezTo>
                <a:cubicBezTo>
                  <a:pt x="10170" y="77"/>
                  <a:pt x="10072" y="107"/>
                  <a:pt x="10052" y="171"/>
                </a:cubicBezTo>
                <a:cubicBezTo>
                  <a:pt x="10027" y="253"/>
                  <a:pt x="9980" y="258"/>
                  <a:pt x="9079" y="258"/>
                </a:cubicBezTo>
                <a:cubicBezTo>
                  <a:pt x="8496" y="258"/>
                  <a:pt x="8136" y="242"/>
                  <a:pt x="8145" y="218"/>
                </a:cubicBezTo>
                <a:cubicBezTo>
                  <a:pt x="8152" y="196"/>
                  <a:pt x="8172" y="142"/>
                  <a:pt x="8188" y="98"/>
                </a:cubicBezTo>
                <a:cubicBezTo>
                  <a:pt x="8214" y="29"/>
                  <a:pt x="8164" y="17"/>
                  <a:pt x="7787" y="7"/>
                </a:cubicBezTo>
                <a:cubicBezTo>
                  <a:pt x="7226" y="-6"/>
                  <a:pt x="7084" y="35"/>
                  <a:pt x="7237" y="163"/>
                </a:cubicBezTo>
                <a:cubicBezTo>
                  <a:pt x="7299" y="215"/>
                  <a:pt x="7344" y="279"/>
                  <a:pt x="7333" y="305"/>
                </a:cubicBezTo>
                <a:cubicBezTo>
                  <a:pt x="7298" y="385"/>
                  <a:pt x="7503" y="415"/>
                  <a:pt x="8389" y="456"/>
                </a:cubicBezTo>
                <a:lnTo>
                  <a:pt x="9249" y="496"/>
                </a:lnTo>
                <a:lnTo>
                  <a:pt x="9249" y="1093"/>
                </a:lnTo>
                <a:lnTo>
                  <a:pt x="9249" y="1689"/>
                </a:lnTo>
                <a:lnTo>
                  <a:pt x="8948" y="1701"/>
                </a:lnTo>
                <a:cubicBezTo>
                  <a:pt x="8782" y="1707"/>
                  <a:pt x="8445" y="1731"/>
                  <a:pt x="8197" y="1753"/>
                </a:cubicBezTo>
                <a:cubicBezTo>
                  <a:pt x="7835" y="1786"/>
                  <a:pt x="7748" y="1811"/>
                  <a:pt x="7748" y="1875"/>
                </a:cubicBezTo>
                <a:cubicBezTo>
                  <a:pt x="7748" y="1982"/>
                  <a:pt x="7523" y="2172"/>
                  <a:pt x="7363" y="2200"/>
                </a:cubicBezTo>
                <a:cubicBezTo>
                  <a:pt x="7292" y="2213"/>
                  <a:pt x="7252" y="2247"/>
                  <a:pt x="7276" y="2277"/>
                </a:cubicBezTo>
                <a:cubicBezTo>
                  <a:pt x="7301" y="2306"/>
                  <a:pt x="7242" y="2364"/>
                  <a:pt x="7145" y="2404"/>
                </a:cubicBezTo>
                <a:cubicBezTo>
                  <a:pt x="7049" y="2444"/>
                  <a:pt x="6971" y="2494"/>
                  <a:pt x="6971" y="2515"/>
                </a:cubicBezTo>
                <a:cubicBezTo>
                  <a:pt x="6971" y="2553"/>
                  <a:pt x="6834" y="2707"/>
                  <a:pt x="6534" y="3006"/>
                </a:cubicBezTo>
                <a:cubicBezTo>
                  <a:pt x="6444" y="3096"/>
                  <a:pt x="6368" y="3189"/>
                  <a:pt x="6368" y="3212"/>
                </a:cubicBezTo>
                <a:cubicBezTo>
                  <a:pt x="6368" y="3235"/>
                  <a:pt x="6317" y="3306"/>
                  <a:pt x="6251" y="3368"/>
                </a:cubicBezTo>
                <a:cubicBezTo>
                  <a:pt x="6128" y="3482"/>
                  <a:pt x="6103" y="3505"/>
                  <a:pt x="5771" y="3897"/>
                </a:cubicBezTo>
                <a:cubicBezTo>
                  <a:pt x="5669" y="4018"/>
                  <a:pt x="5548" y="4153"/>
                  <a:pt x="5500" y="4198"/>
                </a:cubicBezTo>
                <a:cubicBezTo>
                  <a:pt x="5452" y="4243"/>
                  <a:pt x="5424" y="4301"/>
                  <a:pt x="5439" y="4328"/>
                </a:cubicBezTo>
                <a:cubicBezTo>
                  <a:pt x="5454" y="4354"/>
                  <a:pt x="5371" y="4397"/>
                  <a:pt x="5256" y="4425"/>
                </a:cubicBezTo>
                <a:cubicBezTo>
                  <a:pt x="5131" y="4454"/>
                  <a:pt x="4991" y="4546"/>
                  <a:pt x="4906" y="4653"/>
                </a:cubicBezTo>
                <a:cubicBezTo>
                  <a:pt x="4828" y="4751"/>
                  <a:pt x="4742" y="4859"/>
                  <a:pt x="4714" y="4891"/>
                </a:cubicBezTo>
                <a:cubicBezTo>
                  <a:pt x="4302" y="5387"/>
                  <a:pt x="2701" y="7548"/>
                  <a:pt x="2371" y="8054"/>
                </a:cubicBezTo>
                <a:cubicBezTo>
                  <a:pt x="2257" y="8229"/>
                  <a:pt x="2065" y="8524"/>
                  <a:pt x="1943" y="8710"/>
                </a:cubicBezTo>
                <a:cubicBezTo>
                  <a:pt x="1150" y="9924"/>
                  <a:pt x="550" y="11246"/>
                  <a:pt x="189" y="12572"/>
                </a:cubicBezTo>
                <a:cubicBezTo>
                  <a:pt x="77" y="12981"/>
                  <a:pt x="11" y="13642"/>
                  <a:pt x="1" y="14308"/>
                </a:cubicBezTo>
                <a:cubicBezTo>
                  <a:pt x="-9" y="14973"/>
                  <a:pt x="34" y="15644"/>
                  <a:pt x="132" y="16072"/>
                </a:cubicBezTo>
                <a:cubicBezTo>
                  <a:pt x="598" y="18097"/>
                  <a:pt x="2110" y="19965"/>
                  <a:pt x="4182" y="21083"/>
                </a:cubicBezTo>
                <a:cubicBezTo>
                  <a:pt x="4853" y="21445"/>
                  <a:pt x="5158" y="21508"/>
                  <a:pt x="6499" y="21560"/>
                </a:cubicBezTo>
                <a:cubicBezTo>
                  <a:pt x="7099" y="21583"/>
                  <a:pt x="8876" y="21594"/>
                  <a:pt x="10658" y="21594"/>
                </a:cubicBezTo>
                <a:cubicBezTo>
                  <a:pt x="12441" y="21594"/>
                  <a:pt x="14229" y="21583"/>
                  <a:pt x="14848" y="21560"/>
                </a:cubicBezTo>
                <a:cubicBezTo>
                  <a:pt x="16073" y="21514"/>
                  <a:pt x="16543" y="21467"/>
                  <a:pt x="16821" y="21366"/>
                </a:cubicBezTo>
                <a:cubicBezTo>
                  <a:pt x="17197" y="21229"/>
                  <a:pt x="18136" y="20668"/>
                  <a:pt x="18649" y="20275"/>
                </a:cubicBezTo>
                <a:cubicBezTo>
                  <a:pt x="20121" y="19145"/>
                  <a:pt x="21136" y="17590"/>
                  <a:pt x="21503" y="15900"/>
                </a:cubicBezTo>
                <a:cubicBezTo>
                  <a:pt x="21564" y="15622"/>
                  <a:pt x="21591" y="14978"/>
                  <a:pt x="21591" y="14344"/>
                </a:cubicBezTo>
                <a:cubicBezTo>
                  <a:pt x="21590" y="13710"/>
                  <a:pt x="21560" y="13088"/>
                  <a:pt x="21499" y="12861"/>
                </a:cubicBezTo>
                <a:cubicBezTo>
                  <a:pt x="20888" y="10568"/>
                  <a:pt x="19754" y="8544"/>
                  <a:pt x="17419" y="5588"/>
                </a:cubicBezTo>
                <a:cubicBezTo>
                  <a:pt x="17246" y="5370"/>
                  <a:pt x="17036" y="5102"/>
                  <a:pt x="16952" y="4992"/>
                </a:cubicBezTo>
                <a:cubicBezTo>
                  <a:pt x="16590" y="4524"/>
                  <a:pt x="16477" y="4420"/>
                  <a:pt x="16319" y="4400"/>
                </a:cubicBezTo>
                <a:cubicBezTo>
                  <a:pt x="16228" y="4389"/>
                  <a:pt x="16182" y="4360"/>
                  <a:pt x="16214" y="4336"/>
                </a:cubicBezTo>
                <a:cubicBezTo>
                  <a:pt x="16246" y="4312"/>
                  <a:pt x="15902" y="3869"/>
                  <a:pt x="15455" y="3350"/>
                </a:cubicBezTo>
                <a:cubicBezTo>
                  <a:pt x="15007" y="2830"/>
                  <a:pt x="14618" y="2364"/>
                  <a:pt x="14586" y="2315"/>
                </a:cubicBezTo>
                <a:cubicBezTo>
                  <a:pt x="14552" y="2262"/>
                  <a:pt x="14430" y="2217"/>
                  <a:pt x="14294" y="2202"/>
                </a:cubicBezTo>
                <a:cubicBezTo>
                  <a:pt x="13954" y="2164"/>
                  <a:pt x="13878" y="2123"/>
                  <a:pt x="13818" y="1949"/>
                </a:cubicBezTo>
                <a:cubicBezTo>
                  <a:pt x="13770" y="1810"/>
                  <a:pt x="13730" y="1788"/>
                  <a:pt x="13443" y="1751"/>
                </a:cubicBezTo>
                <a:cubicBezTo>
                  <a:pt x="13266" y="1729"/>
                  <a:pt x="12936" y="1709"/>
                  <a:pt x="12710" y="1709"/>
                </a:cubicBezTo>
                <a:cubicBezTo>
                  <a:pt x="12459" y="1709"/>
                  <a:pt x="12280" y="1691"/>
                  <a:pt x="12256" y="1660"/>
                </a:cubicBezTo>
                <a:cubicBezTo>
                  <a:pt x="12170" y="1552"/>
                  <a:pt x="12170" y="550"/>
                  <a:pt x="12256" y="519"/>
                </a:cubicBezTo>
                <a:cubicBezTo>
                  <a:pt x="12304" y="501"/>
                  <a:pt x="13467" y="467"/>
                  <a:pt x="14839" y="442"/>
                </a:cubicBezTo>
                <a:cubicBezTo>
                  <a:pt x="17729" y="388"/>
                  <a:pt x="17977" y="374"/>
                  <a:pt x="17977" y="276"/>
                </a:cubicBezTo>
                <a:cubicBezTo>
                  <a:pt x="17977" y="238"/>
                  <a:pt x="18037" y="186"/>
                  <a:pt x="18108" y="159"/>
                </a:cubicBezTo>
                <a:cubicBezTo>
                  <a:pt x="18423" y="38"/>
                  <a:pt x="18098" y="0"/>
                  <a:pt x="17528" y="92"/>
                </a:cubicBezTo>
                <a:cubicBezTo>
                  <a:pt x="17280" y="132"/>
                  <a:pt x="17231" y="155"/>
                  <a:pt x="17309" y="191"/>
                </a:cubicBezTo>
                <a:cubicBezTo>
                  <a:pt x="17386" y="227"/>
                  <a:pt x="17383" y="248"/>
                  <a:pt x="17309" y="282"/>
                </a:cubicBezTo>
                <a:cubicBezTo>
                  <a:pt x="17237" y="316"/>
                  <a:pt x="16740" y="318"/>
                  <a:pt x="15424" y="292"/>
                </a:cubicBezTo>
                <a:lnTo>
                  <a:pt x="13635" y="258"/>
                </a:lnTo>
                <a:lnTo>
                  <a:pt x="13609" y="153"/>
                </a:lnTo>
                <a:cubicBezTo>
                  <a:pt x="13586" y="62"/>
                  <a:pt x="13534" y="46"/>
                  <a:pt x="13190" y="24"/>
                </a:cubicBezTo>
                <a:cubicBezTo>
                  <a:pt x="12871" y="3"/>
                  <a:pt x="12289" y="-2"/>
                  <a:pt x="11736" y="1"/>
                </a:cubicBezTo>
                <a:close/>
              </a:path>
            </a:pathLst>
          </a:custGeom>
          <a:ln w="12700">
            <a:miter lim="400000"/>
          </a:ln>
        </p:spPr>
      </p:pic>
      <p:pic>
        <p:nvPicPr>
          <p:cNvPr id="188" name="2024-packs-kh7-Quitagrasas-carousel.png.png" descr="2024-packs-kh7-Quitagrasas-carousel.png.png"/>
          <p:cNvPicPr>
            <a:picLocks noChangeAspect="1"/>
          </p:cNvPicPr>
          <p:nvPr/>
        </p:nvPicPr>
        <p:blipFill>
          <a:blip r:embed="rId6">
            <a:extLst/>
          </a:blip>
          <a:stretch>
            <a:fillRect/>
          </a:stretch>
        </p:blipFill>
        <p:spPr>
          <a:xfrm>
            <a:off x="8259456" y="8122968"/>
            <a:ext cx="5807104" cy="5807103"/>
          </a:xfrm>
          <a:prstGeom prst="rect">
            <a:avLst/>
          </a:prstGeom>
          <a:ln w="12700">
            <a:miter lim="400000"/>
          </a:ln>
        </p:spPr>
      </p:pic>
      <p:pic>
        <p:nvPicPr>
          <p:cNvPr id="189" name="wd-40-multifunction-lubricant-penetrating-oil-aerosol-400ml.jpg" descr="wd-40-multifunction-lubricant-penetrating-oil-aerosol-400ml.jpg"/>
          <p:cNvPicPr>
            <a:picLocks noChangeAspect="1"/>
          </p:cNvPicPr>
          <p:nvPr/>
        </p:nvPicPr>
        <p:blipFill>
          <a:blip r:embed="rId7">
            <a:extLst/>
          </a:blip>
          <a:srcRect l="38656" t="1809" r="38717" b="1705"/>
          <a:stretch>
            <a:fillRect/>
          </a:stretch>
        </p:blipFill>
        <p:spPr>
          <a:xfrm>
            <a:off x="11613554" y="10381810"/>
            <a:ext cx="1156892" cy="3700029"/>
          </a:xfrm>
          <a:custGeom>
            <a:avLst/>
            <a:gdLst/>
            <a:ahLst/>
            <a:cxnLst>
              <a:cxn ang="0">
                <a:pos x="wd2" y="hd2"/>
              </a:cxn>
              <a:cxn ang="5400000">
                <a:pos x="wd2" y="hd2"/>
              </a:cxn>
              <a:cxn ang="10800000">
                <a:pos x="wd2" y="hd2"/>
              </a:cxn>
              <a:cxn ang="16200000">
                <a:pos x="wd2" y="hd2"/>
              </a:cxn>
            </a:cxnLst>
            <a:rect l="0" t="0" r="r" b="b"/>
            <a:pathLst>
              <a:path w="21600" h="21585" fill="norm" stroke="1" extrusionOk="0">
                <a:moveTo>
                  <a:pt x="11723" y="2"/>
                </a:moveTo>
                <a:cubicBezTo>
                  <a:pt x="8885" y="-4"/>
                  <a:pt x="6062" y="4"/>
                  <a:pt x="5446" y="19"/>
                </a:cubicBezTo>
                <a:lnTo>
                  <a:pt x="4320" y="44"/>
                </a:lnTo>
                <a:lnTo>
                  <a:pt x="4253" y="410"/>
                </a:lnTo>
                <a:cubicBezTo>
                  <a:pt x="4216" y="611"/>
                  <a:pt x="4128" y="1271"/>
                  <a:pt x="4061" y="1876"/>
                </a:cubicBezTo>
                <a:cubicBezTo>
                  <a:pt x="3994" y="2480"/>
                  <a:pt x="3890" y="3053"/>
                  <a:pt x="3824" y="3149"/>
                </a:cubicBezTo>
                <a:cubicBezTo>
                  <a:pt x="3713" y="3311"/>
                  <a:pt x="3721" y="3330"/>
                  <a:pt x="3935" y="3401"/>
                </a:cubicBezTo>
                <a:lnTo>
                  <a:pt x="4164" y="3478"/>
                </a:lnTo>
                <a:lnTo>
                  <a:pt x="3898" y="3556"/>
                </a:lnTo>
                <a:cubicBezTo>
                  <a:pt x="3753" y="3599"/>
                  <a:pt x="3511" y="3690"/>
                  <a:pt x="3357" y="3760"/>
                </a:cubicBezTo>
                <a:cubicBezTo>
                  <a:pt x="3102" y="3875"/>
                  <a:pt x="3022" y="3887"/>
                  <a:pt x="2475" y="3906"/>
                </a:cubicBezTo>
                <a:cubicBezTo>
                  <a:pt x="1281" y="3947"/>
                  <a:pt x="759" y="3992"/>
                  <a:pt x="593" y="4066"/>
                </a:cubicBezTo>
                <a:cubicBezTo>
                  <a:pt x="360" y="4169"/>
                  <a:pt x="387" y="4397"/>
                  <a:pt x="645" y="4499"/>
                </a:cubicBezTo>
                <a:cubicBezTo>
                  <a:pt x="762" y="4545"/>
                  <a:pt x="860" y="4600"/>
                  <a:pt x="860" y="4619"/>
                </a:cubicBezTo>
                <a:cubicBezTo>
                  <a:pt x="860" y="4639"/>
                  <a:pt x="665" y="4746"/>
                  <a:pt x="430" y="4860"/>
                </a:cubicBezTo>
                <a:lnTo>
                  <a:pt x="0" y="5066"/>
                </a:lnTo>
                <a:lnTo>
                  <a:pt x="7" y="12896"/>
                </a:lnTo>
                <a:lnTo>
                  <a:pt x="7" y="20729"/>
                </a:lnTo>
                <a:lnTo>
                  <a:pt x="245" y="20840"/>
                </a:lnTo>
                <a:cubicBezTo>
                  <a:pt x="874" y="21134"/>
                  <a:pt x="3877" y="21437"/>
                  <a:pt x="7099" y="21532"/>
                </a:cubicBezTo>
                <a:cubicBezTo>
                  <a:pt x="7803" y="21553"/>
                  <a:pt x="8763" y="21575"/>
                  <a:pt x="9233" y="21581"/>
                </a:cubicBezTo>
                <a:cubicBezTo>
                  <a:pt x="10510" y="21596"/>
                  <a:pt x="13344" y="21570"/>
                  <a:pt x="14612" y="21532"/>
                </a:cubicBezTo>
                <a:cubicBezTo>
                  <a:pt x="17966" y="21431"/>
                  <a:pt x="20084" y="21240"/>
                  <a:pt x="21133" y="20944"/>
                </a:cubicBezTo>
                <a:lnTo>
                  <a:pt x="21548" y="20828"/>
                </a:lnTo>
                <a:lnTo>
                  <a:pt x="21570" y="18027"/>
                </a:lnTo>
                <a:cubicBezTo>
                  <a:pt x="21586" y="16486"/>
                  <a:pt x="21600" y="12939"/>
                  <a:pt x="21600" y="10143"/>
                </a:cubicBezTo>
                <a:lnTo>
                  <a:pt x="21600" y="5059"/>
                </a:lnTo>
                <a:lnTo>
                  <a:pt x="21148" y="4860"/>
                </a:lnTo>
                <a:cubicBezTo>
                  <a:pt x="20642" y="4636"/>
                  <a:pt x="20599" y="4562"/>
                  <a:pt x="20911" y="4473"/>
                </a:cubicBezTo>
                <a:cubicBezTo>
                  <a:pt x="21164" y="4402"/>
                  <a:pt x="21203" y="4139"/>
                  <a:pt x="20978" y="4043"/>
                </a:cubicBezTo>
                <a:cubicBezTo>
                  <a:pt x="20815" y="3973"/>
                  <a:pt x="20117" y="3928"/>
                  <a:pt x="19132" y="3925"/>
                </a:cubicBezTo>
                <a:lnTo>
                  <a:pt x="18473" y="3922"/>
                </a:lnTo>
                <a:lnTo>
                  <a:pt x="17880" y="3684"/>
                </a:lnTo>
                <a:cubicBezTo>
                  <a:pt x="17356" y="3473"/>
                  <a:pt x="17301" y="3438"/>
                  <a:pt x="17436" y="3392"/>
                </a:cubicBezTo>
                <a:cubicBezTo>
                  <a:pt x="17562" y="3348"/>
                  <a:pt x="17571" y="3264"/>
                  <a:pt x="17495" y="2892"/>
                </a:cubicBezTo>
                <a:cubicBezTo>
                  <a:pt x="17444" y="2645"/>
                  <a:pt x="17346" y="1920"/>
                  <a:pt x="17273" y="1283"/>
                </a:cubicBezTo>
                <a:cubicBezTo>
                  <a:pt x="17181" y="494"/>
                  <a:pt x="17093" y="107"/>
                  <a:pt x="17006" y="70"/>
                </a:cubicBezTo>
                <a:cubicBezTo>
                  <a:pt x="16891" y="20"/>
                  <a:pt x="16358" y="13"/>
                  <a:pt x="11723" y="2"/>
                </a:cubicBezTo>
                <a:close/>
              </a:path>
            </a:pathLst>
          </a:custGeom>
          <a:ln w="12700">
            <a:miter lim="400000"/>
          </a:ln>
        </p:spPr>
      </p:pic>
      <p:pic>
        <p:nvPicPr>
          <p:cNvPr id="190" name="two-children-playing-soap-bubbles-free-vector.jpg" descr="two-children-playing-soap-bubbles-free-vector.jpg"/>
          <p:cNvPicPr>
            <a:picLocks noChangeAspect="1"/>
          </p:cNvPicPr>
          <p:nvPr/>
        </p:nvPicPr>
        <p:blipFill>
          <a:blip r:embed="rId8">
            <a:extLst/>
          </a:blip>
          <a:srcRect l="7167" t="15193" r="8237" b="9282"/>
          <a:stretch>
            <a:fillRect/>
          </a:stretch>
        </p:blipFill>
        <p:spPr>
          <a:xfrm>
            <a:off x="14786518" y="8031247"/>
            <a:ext cx="8853708" cy="5645958"/>
          </a:xfrm>
          <a:custGeom>
            <a:avLst/>
            <a:gdLst/>
            <a:ahLst/>
            <a:cxnLst>
              <a:cxn ang="0">
                <a:pos x="wd2" y="hd2"/>
              </a:cxn>
              <a:cxn ang="5400000">
                <a:pos x="wd2" y="hd2"/>
              </a:cxn>
              <a:cxn ang="10800000">
                <a:pos x="wd2" y="hd2"/>
              </a:cxn>
              <a:cxn ang="16200000">
                <a:pos x="wd2" y="hd2"/>
              </a:cxn>
            </a:cxnLst>
            <a:rect l="0" t="0" r="r" b="b"/>
            <a:pathLst>
              <a:path w="21556" h="21525" fill="norm" stroke="1" extrusionOk="0">
                <a:moveTo>
                  <a:pt x="11364" y="1"/>
                </a:moveTo>
                <a:cubicBezTo>
                  <a:pt x="11307" y="3"/>
                  <a:pt x="11249" y="10"/>
                  <a:pt x="11191" y="22"/>
                </a:cubicBezTo>
                <a:cubicBezTo>
                  <a:pt x="10436" y="179"/>
                  <a:pt x="9914" y="1211"/>
                  <a:pt x="9986" y="2408"/>
                </a:cubicBezTo>
                <a:cubicBezTo>
                  <a:pt x="10010" y="2824"/>
                  <a:pt x="10009" y="2814"/>
                  <a:pt x="10121" y="3174"/>
                </a:cubicBezTo>
                <a:cubicBezTo>
                  <a:pt x="10283" y="3694"/>
                  <a:pt x="10562" y="4071"/>
                  <a:pt x="10941" y="4285"/>
                </a:cubicBezTo>
                <a:cubicBezTo>
                  <a:pt x="11156" y="4406"/>
                  <a:pt x="11550" y="4405"/>
                  <a:pt x="11807" y="4280"/>
                </a:cubicBezTo>
                <a:cubicBezTo>
                  <a:pt x="11915" y="4228"/>
                  <a:pt x="12091" y="4091"/>
                  <a:pt x="12198" y="3976"/>
                </a:cubicBezTo>
                <a:cubicBezTo>
                  <a:pt x="12305" y="3861"/>
                  <a:pt x="12394" y="3783"/>
                  <a:pt x="12394" y="3802"/>
                </a:cubicBezTo>
                <a:cubicBezTo>
                  <a:pt x="12394" y="3821"/>
                  <a:pt x="12417" y="3770"/>
                  <a:pt x="12446" y="3688"/>
                </a:cubicBezTo>
                <a:cubicBezTo>
                  <a:pt x="12474" y="3607"/>
                  <a:pt x="12536" y="3441"/>
                  <a:pt x="12584" y="3321"/>
                </a:cubicBezTo>
                <a:cubicBezTo>
                  <a:pt x="12711" y="3000"/>
                  <a:pt x="12758" y="2758"/>
                  <a:pt x="12774" y="2337"/>
                </a:cubicBezTo>
                <a:cubicBezTo>
                  <a:pt x="12800" y="1668"/>
                  <a:pt x="12677" y="1145"/>
                  <a:pt x="12384" y="667"/>
                </a:cubicBezTo>
                <a:cubicBezTo>
                  <a:pt x="12102" y="207"/>
                  <a:pt x="11760" y="-16"/>
                  <a:pt x="11364" y="1"/>
                </a:cubicBezTo>
                <a:close/>
                <a:moveTo>
                  <a:pt x="6805" y="788"/>
                </a:moveTo>
                <a:cubicBezTo>
                  <a:pt x="6660" y="788"/>
                  <a:pt x="6518" y="826"/>
                  <a:pt x="6434" y="901"/>
                </a:cubicBezTo>
                <a:cubicBezTo>
                  <a:pt x="6235" y="1079"/>
                  <a:pt x="6075" y="1274"/>
                  <a:pt x="6075" y="1340"/>
                </a:cubicBezTo>
                <a:cubicBezTo>
                  <a:pt x="6075" y="1374"/>
                  <a:pt x="6049" y="1502"/>
                  <a:pt x="6018" y="1625"/>
                </a:cubicBezTo>
                <a:cubicBezTo>
                  <a:pt x="5974" y="1798"/>
                  <a:pt x="5966" y="1916"/>
                  <a:pt x="5979" y="2163"/>
                </a:cubicBezTo>
                <a:cubicBezTo>
                  <a:pt x="6004" y="2601"/>
                  <a:pt x="6007" y="2618"/>
                  <a:pt x="6113" y="2852"/>
                </a:cubicBezTo>
                <a:cubicBezTo>
                  <a:pt x="6234" y="3122"/>
                  <a:pt x="6413" y="3304"/>
                  <a:pt x="6623" y="3371"/>
                </a:cubicBezTo>
                <a:cubicBezTo>
                  <a:pt x="7048" y="3506"/>
                  <a:pt x="7452" y="3180"/>
                  <a:pt x="7598" y="2582"/>
                </a:cubicBezTo>
                <a:cubicBezTo>
                  <a:pt x="7664" y="2312"/>
                  <a:pt x="7650" y="1717"/>
                  <a:pt x="7573" y="1485"/>
                </a:cubicBezTo>
                <a:cubicBezTo>
                  <a:pt x="7503" y="1276"/>
                  <a:pt x="7338" y="1026"/>
                  <a:pt x="7187" y="903"/>
                </a:cubicBezTo>
                <a:cubicBezTo>
                  <a:pt x="7095" y="827"/>
                  <a:pt x="6949" y="788"/>
                  <a:pt x="6805" y="788"/>
                </a:cubicBezTo>
                <a:close/>
                <a:moveTo>
                  <a:pt x="14604" y="2423"/>
                </a:moveTo>
                <a:cubicBezTo>
                  <a:pt x="14489" y="2430"/>
                  <a:pt x="14374" y="2470"/>
                  <a:pt x="14267" y="2549"/>
                </a:cubicBezTo>
                <a:cubicBezTo>
                  <a:pt x="13824" y="2875"/>
                  <a:pt x="13639" y="3574"/>
                  <a:pt x="13792" y="4339"/>
                </a:cubicBezTo>
                <a:cubicBezTo>
                  <a:pt x="13870" y="4731"/>
                  <a:pt x="14109" y="5094"/>
                  <a:pt x="14361" y="5200"/>
                </a:cubicBezTo>
                <a:cubicBezTo>
                  <a:pt x="14608" y="5304"/>
                  <a:pt x="14837" y="5280"/>
                  <a:pt x="15037" y="5129"/>
                </a:cubicBezTo>
                <a:cubicBezTo>
                  <a:pt x="15385" y="4868"/>
                  <a:pt x="15545" y="4458"/>
                  <a:pt x="15543" y="3837"/>
                </a:cubicBezTo>
                <a:cubicBezTo>
                  <a:pt x="15542" y="3519"/>
                  <a:pt x="15528" y="3420"/>
                  <a:pt x="15454" y="3186"/>
                </a:cubicBezTo>
                <a:cubicBezTo>
                  <a:pt x="15297" y="2693"/>
                  <a:pt x="14949" y="2404"/>
                  <a:pt x="14604" y="2423"/>
                </a:cubicBezTo>
                <a:close/>
                <a:moveTo>
                  <a:pt x="4000" y="2771"/>
                </a:moveTo>
                <a:cubicBezTo>
                  <a:pt x="3981" y="2774"/>
                  <a:pt x="3958" y="2781"/>
                  <a:pt x="3929" y="2791"/>
                </a:cubicBezTo>
                <a:cubicBezTo>
                  <a:pt x="3575" y="2913"/>
                  <a:pt x="3205" y="3332"/>
                  <a:pt x="3035" y="3803"/>
                </a:cubicBezTo>
                <a:cubicBezTo>
                  <a:pt x="2986" y="3940"/>
                  <a:pt x="2931" y="4043"/>
                  <a:pt x="2912" y="4033"/>
                </a:cubicBezTo>
                <a:cubicBezTo>
                  <a:pt x="2894" y="4024"/>
                  <a:pt x="2866" y="3926"/>
                  <a:pt x="2852" y="3817"/>
                </a:cubicBezTo>
                <a:lnTo>
                  <a:pt x="2824" y="3619"/>
                </a:lnTo>
                <a:lnTo>
                  <a:pt x="2761" y="3938"/>
                </a:lnTo>
                <a:cubicBezTo>
                  <a:pt x="2692" y="4282"/>
                  <a:pt x="2630" y="4373"/>
                  <a:pt x="2461" y="4374"/>
                </a:cubicBezTo>
                <a:lnTo>
                  <a:pt x="2372" y="4375"/>
                </a:lnTo>
                <a:lnTo>
                  <a:pt x="2442" y="4451"/>
                </a:lnTo>
                <a:lnTo>
                  <a:pt x="2510" y="4527"/>
                </a:lnTo>
                <a:lnTo>
                  <a:pt x="2337" y="4802"/>
                </a:lnTo>
                <a:cubicBezTo>
                  <a:pt x="2173" y="5063"/>
                  <a:pt x="2167" y="5077"/>
                  <a:pt x="2243" y="5077"/>
                </a:cubicBezTo>
                <a:cubicBezTo>
                  <a:pt x="2353" y="5077"/>
                  <a:pt x="2370" y="5147"/>
                  <a:pt x="2298" y="5306"/>
                </a:cubicBezTo>
                <a:cubicBezTo>
                  <a:pt x="2264" y="5380"/>
                  <a:pt x="2221" y="5547"/>
                  <a:pt x="2202" y="5677"/>
                </a:cubicBezTo>
                <a:cubicBezTo>
                  <a:pt x="2172" y="5884"/>
                  <a:pt x="2175" y="5950"/>
                  <a:pt x="2234" y="6238"/>
                </a:cubicBezTo>
                <a:cubicBezTo>
                  <a:pt x="2271" y="6417"/>
                  <a:pt x="2386" y="6798"/>
                  <a:pt x="2489" y="7084"/>
                </a:cubicBezTo>
                <a:lnTo>
                  <a:pt x="2678" y="7604"/>
                </a:lnTo>
                <a:lnTo>
                  <a:pt x="2682" y="8238"/>
                </a:lnTo>
                <a:lnTo>
                  <a:pt x="2687" y="8871"/>
                </a:lnTo>
                <a:lnTo>
                  <a:pt x="2469" y="9030"/>
                </a:lnTo>
                <a:cubicBezTo>
                  <a:pt x="2215" y="9214"/>
                  <a:pt x="2097" y="9395"/>
                  <a:pt x="1965" y="9803"/>
                </a:cubicBezTo>
                <a:cubicBezTo>
                  <a:pt x="1922" y="9936"/>
                  <a:pt x="1823" y="10483"/>
                  <a:pt x="1803" y="10693"/>
                </a:cubicBezTo>
                <a:cubicBezTo>
                  <a:pt x="1792" y="10808"/>
                  <a:pt x="1766" y="10988"/>
                  <a:pt x="1744" y="11091"/>
                </a:cubicBezTo>
                <a:cubicBezTo>
                  <a:pt x="1693" y="11331"/>
                  <a:pt x="1636" y="12341"/>
                  <a:pt x="1659" y="12599"/>
                </a:cubicBezTo>
                <a:cubicBezTo>
                  <a:pt x="1676" y="12795"/>
                  <a:pt x="1674" y="12801"/>
                  <a:pt x="1449" y="13160"/>
                </a:cubicBezTo>
                <a:cubicBezTo>
                  <a:pt x="1323" y="13360"/>
                  <a:pt x="1220" y="13560"/>
                  <a:pt x="1220" y="13604"/>
                </a:cubicBezTo>
                <a:cubicBezTo>
                  <a:pt x="1220" y="13648"/>
                  <a:pt x="1170" y="13740"/>
                  <a:pt x="1108" y="13811"/>
                </a:cubicBezTo>
                <a:cubicBezTo>
                  <a:pt x="1047" y="13882"/>
                  <a:pt x="963" y="13985"/>
                  <a:pt x="922" y="14040"/>
                </a:cubicBezTo>
                <a:cubicBezTo>
                  <a:pt x="833" y="14159"/>
                  <a:pt x="630" y="14259"/>
                  <a:pt x="606" y="14197"/>
                </a:cubicBezTo>
                <a:cubicBezTo>
                  <a:pt x="597" y="14173"/>
                  <a:pt x="577" y="14166"/>
                  <a:pt x="562" y="14180"/>
                </a:cubicBezTo>
                <a:cubicBezTo>
                  <a:pt x="548" y="14194"/>
                  <a:pt x="485" y="14163"/>
                  <a:pt x="423" y="14111"/>
                </a:cubicBezTo>
                <a:cubicBezTo>
                  <a:pt x="309" y="14014"/>
                  <a:pt x="188" y="13994"/>
                  <a:pt x="60" y="14047"/>
                </a:cubicBezTo>
                <a:cubicBezTo>
                  <a:pt x="-4" y="14074"/>
                  <a:pt x="-9" y="14094"/>
                  <a:pt x="9" y="14268"/>
                </a:cubicBezTo>
                <a:cubicBezTo>
                  <a:pt x="30" y="14473"/>
                  <a:pt x="118" y="14655"/>
                  <a:pt x="227" y="14720"/>
                </a:cubicBezTo>
                <a:cubicBezTo>
                  <a:pt x="343" y="14791"/>
                  <a:pt x="871" y="15005"/>
                  <a:pt x="1026" y="15044"/>
                </a:cubicBezTo>
                <a:cubicBezTo>
                  <a:pt x="1205" y="15089"/>
                  <a:pt x="1282" y="15048"/>
                  <a:pt x="1409" y="14845"/>
                </a:cubicBezTo>
                <a:cubicBezTo>
                  <a:pt x="1604" y="14530"/>
                  <a:pt x="1625" y="14513"/>
                  <a:pt x="1708" y="14599"/>
                </a:cubicBezTo>
                <a:cubicBezTo>
                  <a:pt x="1765" y="14657"/>
                  <a:pt x="1788" y="14662"/>
                  <a:pt x="1805" y="14619"/>
                </a:cubicBezTo>
                <a:cubicBezTo>
                  <a:pt x="1840" y="14531"/>
                  <a:pt x="1907" y="14708"/>
                  <a:pt x="1907" y="14887"/>
                </a:cubicBezTo>
                <a:cubicBezTo>
                  <a:pt x="1907" y="14971"/>
                  <a:pt x="1921" y="15053"/>
                  <a:pt x="1937" y="15068"/>
                </a:cubicBezTo>
                <a:cubicBezTo>
                  <a:pt x="1954" y="15084"/>
                  <a:pt x="1967" y="15149"/>
                  <a:pt x="1967" y="15211"/>
                </a:cubicBezTo>
                <a:cubicBezTo>
                  <a:pt x="1967" y="15337"/>
                  <a:pt x="2049" y="15425"/>
                  <a:pt x="2149" y="15407"/>
                </a:cubicBezTo>
                <a:cubicBezTo>
                  <a:pt x="2202" y="15398"/>
                  <a:pt x="2237" y="15454"/>
                  <a:pt x="2320" y="15677"/>
                </a:cubicBezTo>
                <a:cubicBezTo>
                  <a:pt x="2378" y="15831"/>
                  <a:pt x="2484" y="16080"/>
                  <a:pt x="2557" y="16231"/>
                </a:cubicBezTo>
                <a:cubicBezTo>
                  <a:pt x="2718" y="16565"/>
                  <a:pt x="2828" y="17068"/>
                  <a:pt x="2768" y="17190"/>
                </a:cubicBezTo>
                <a:cubicBezTo>
                  <a:pt x="2728" y="17272"/>
                  <a:pt x="2374" y="17883"/>
                  <a:pt x="1773" y="18909"/>
                </a:cubicBezTo>
                <a:cubicBezTo>
                  <a:pt x="1172" y="19935"/>
                  <a:pt x="1181" y="19914"/>
                  <a:pt x="1150" y="20463"/>
                </a:cubicBezTo>
                <a:lnTo>
                  <a:pt x="1131" y="20802"/>
                </a:lnTo>
                <a:lnTo>
                  <a:pt x="1490" y="20802"/>
                </a:lnTo>
                <a:cubicBezTo>
                  <a:pt x="1841" y="20802"/>
                  <a:pt x="1850" y="20804"/>
                  <a:pt x="1877" y="20912"/>
                </a:cubicBezTo>
                <a:cubicBezTo>
                  <a:pt x="1947" y="21204"/>
                  <a:pt x="1952" y="21199"/>
                  <a:pt x="1592" y="21213"/>
                </a:cubicBezTo>
                <a:cubicBezTo>
                  <a:pt x="1263" y="21226"/>
                  <a:pt x="1263" y="21226"/>
                  <a:pt x="1180" y="21091"/>
                </a:cubicBezTo>
                <a:cubicBezTo>
                  <a:pt x="1088" y="20941"/>
                  <a:pt x="1100" y="20942"/>
                  <a:pt x="563" y="21041"/>
                </a:cubicBezTo>
                <a:cubicBezTo>
                  <a:pt x="260" y="21097"/>
                  <a:pt x="78" y="21167"/>
                  <a:pt x="99" y="21219"/>
                </a:cubicBezTo>
                <a:cubicBezTo>
                  <a:pt x="143" y="21332"/>
                  <a:pt x="884" y="21456"/>
                  <a:pt x="1803" y="21504"/>
                </a:cubicBezTo>
                <a:cubicBezTo>
                  <a:pt x="3348" y="21584"/>
                  <a:pt x="5430" y="21432"/>
                  <a:pt x="5559" y="21230"/>
                </a:cubicBezTo>
                <a:cubicBezTo>
                  <a:pt x="5604" y="21159"/>
                  <a:pt x="5422" y="21089"/>
                  <a:pt x="5022" y="21021"/>
                </a:cubicBezTo>
                <a:cubicBezTo>
                  <a:pt x="4787" y="20981"/>
                  <a:pt x="4656" y="20976"/>
                  <a:pt x="4656" y="21006"/>
                </a:cubicBezTo>
                <a:cubicBezTo>
                  <a:pt x="4656" y="21031"/>
                  <a:pt x="4634" y="21090"/>
                  <a:pt x="4606" y="21138"/>
                </a:cubicBezTo>
                <a:cubicBezTo>
                  <a:pt x="4560" y="21217"/>
                  <a:pt x="4491" y="21222"/>
                  <a:pt x="3653" y="21222"/>
                </a:cubicBezTo>
                <a:lnTo>
                  <a:pt x="2747" y="21222"/>
                </a:lnTo>
                <a:lnTo>
                  <a:pt x="2666" y="21113"/>
                </a:lnTo>
                <a:cubicBezTo>
                  <a:pt x="2613" y="21041"/>
                  <a:pt x="2591" y="20977"/>
                  <a:pt x="2603" y="20926"/>
                </a:cubicBezTo>
                <a:cubicBezTo>
                  <a:pt x="2620" y="20856"/>
                  <a:pt x="2720" y="20849"/>
                  <a:pt x="3628" y="20849"/>
                </a:cubicBezTo>
                <a:cubicBezTo>
                  <a:pt x="4558" y="20849"/>
                  <a:pt x="4630" y="20843"/>
                  <a:pt x="4593" y="20771"/>
                </a:cubicBezTo>
                <a:cubicBezTo>
                  <a:pt x="4570" y="20729"/>
                  <a:pt x="4377" y="20511"/>
                  <a:pt x="4163" y="20287"/>
                </a:cubicBezTo>
                <a:cubicBezTo>
                  <a:pt x="3949" y="20063"/>
                  <a:pt x="3759" y="19849"/>
                  <a:pt x="3741" y="19814"/>
                </a:cubicBezTo>
                <a:cubicBezTo>
                  <a:pt x="3714" y="19763"/>
                  <a:pt x="3763" y="19520"/>
                  <a:pt x="3958" y="18720"/>
                </a:cubicBezTo>
                <a:cubicBezTo>
                  <a:pt x="4198" y="17737"/>
                  <a:pt x="4209" y="17676"/>
                  <a:pt x="4198" y="17377"/>
                </a:cubicBezTo>
                <a:cubicBezTo>
                  <a:pt x="4189" y="17143"/>
                  <a:pt x="4166" y="17010"/>
                  <a:pt x="4104" y="16845"/>
                </a:cubicBezTo>
                <a:cubicBezTo>
                  <a:pt x="4059" y="16724"/>
                  <a:pt x="3968" y="16317"/>
                  <a:pt x="3904" y="15942"/>
                </a:cubicBezTo>
                <a:cubicBezTo>
                  <a:pt x="3800" y="15336"/>
                  <a:pt x="3792" y="15252"/>
                  <a:pt x="3833" y="15205"/>
                </a:cubicBezTo>
                <a:cubicBezTo>
                  <a:pt x="3896" y="15133"/>
                  <a:pt x="3891" y="14974"/>
                  <a:pt x="3823" y="14820"/>
                </a:cubicBezTo>
                <a:cubicBezTo>
                  <a:pt x="3789" y="14744"/>
                  <a:pt x="3759" y="14574"/>
                  <a:pt x="3748" y="14395"/>
                </a:cubicBezTo>
                <a:cubicBezTo>
                  <a:pt x="3738" y="14230"/>
                  <a:pt x="3716" y="14069"/>
                  <a:pt x="3699" y="14037"/>
                </a:cubicBezTo>
                <a:cubicBezTo>
                  <a:pt x="3681" y="14003"/>
                  <a:pt x="3672" y="13811"/>
                  <a:pt x="3677" y="13587"/>
                </a:cubicBezTo>
                <a:cubicBezTo>
                  <a:pt x="3684" y="13279"/>
                  <a:pt x="3694" y="13199"/>
                  <a:pt x="3727" y="13210"/>
                </a:cubicBezTo>
                <a:cubicBezTo>
                  <a:pt x="3762" y="13222"/>
                  <a:pt x="3763" y="13212"/>
                  <a:pt x="3731" y="13151"/>
                </a:cubicBezTo>
                <a:cubicBezTo>
                  <a:pt x="3682" y="13058"/>
                  <a:pt x="3731" y="12388"/>
                  <a:pt x="3820" y="11954"/>
                </a:cubicBezTo>
                <a:cubicBezTo>
                  <a:pt x="3852" y="11794"/>
                  <a:pt x="3880" y="11593"/>
                  <a:pt x="3880" y="11508"/>
                </a:cubicBezTo>
                <a:cubicBezTo>
                  <a:pt x="3880" y="11320"/>
                  <a:pt x="3925" y="11265"/>
                  <a:pt x="3997" y="11367"/>
                </a:cubicBezTo>
                <a:cubicBezTo>
                  <a:pt x="4027" y="11410"/>
                  <a:pt x="4071" y="11431"/>
                  <a:pt x="4099" y="11414"/>
                </a:cubicBezTo>
                <a:cubicBezTo>
                  <a:pt x="4126" y="11398"/>
                  <a:pt x="4192" y="11416"/>
                  <a:pt x="4245" y="11455"/>
                </a:cubicBezTo>
                <a:cubicBezTo>
                  <a:pt x="4406" y="11574"/>
                  <a:pt x="4736" y="11570"/>
                  <a:pt x="4904" y="11448"/>
                </a:cubicBezTo>
                <a:cubicBezTo>
                  <a:pt x="5047" y="11344"/>
                  <a:pt x="5248" y="11043"/>
                  <a:pt x="5290" y="10871"/>
                </a:cubicBezTo>
                <a:cubicBezTo>
                  <a:pt x="5303" y="10821"/>
                  <a:pt x="5324" y="10790"/>
                  <a:pt x="5337" y="10803"/>
                </a:cubicBezTo>
                <a:cubicBezTo>
                  <a:pt x="5350" y="10816"/>
                  <a:pt x="5376" y="10771"/>
                  <a:pt x="5396" y="10702"/>
                </a:cubicBezTo>
                <a:cubicBezTo>
                  <a:pt x="5415" y="10633"/>
                  <a:pt x="5485" y="10483"/>
                  <a:pt x="5551" y="10370"/>
                </a:cubicBezTo>
                <a:cubicBezTo>
                  <a:pt x="5617" y="10258"/>
                  <a:pt x="5672" y="10142"/>
                  <a:pt x="5672" y="10113"/>
                </a:cubicBezTo>
                <a:cubicBezTo>
                  <a:pt x="5672" y="10084"/>
                  <a:pt x="5718" y="9983"/>
                  <a:pt x="5775" y="9886"/>
                </a:cubicBezTo>
                <a:cubicBezTo>
                  <a:pt x="5831" y="9790"/>
                  <a:pt x="5871" y="9711"/>
                  <a:pt x="5863" y="9711"/>
                </a:cubicBezTo>
                <a:cubicBezTo>
                  <a:pt x="5855" y="9711"/>
                  <a:pt x="5863" y="9667"/>
                  <a:pt x="5881" y="9615"/>
                </a:cubicBezTo>
                <a:cubicBezTo>
                  <a:pt x="5899" y="9561"/>
                  <a:pt x="5929" y="9533"/>
                  <a:pt x="5949" y="9552"/>
                </a:cubicBezTo>
                <a:cubicBezTo>
                  <a:pt x="5969" y="9569"/>
                  <a:pt x="5976" y="9567"/>
                  <a:pt x="5964" y="9547"/>
                </a:cubicBezTo>
                <a:cubicBezTo>
                  <a:pt x="5933" y="9493"/>
                  <a:pt x="6117" y="9093"/>
                  <a:pt x="6156" y="9131"/>
                </a:cubicBezTo>
                <a:cubicBezTo>
                  <a:pt x="6176" y="9150"/>
                  <a:pt x="6180" y="9142"/>
                  <a:pt x="6167" y="9108"/>
                </a:cubicBezTo>
                <a:cubicBezTo>
                  <a:pt x="6131" y="9017"/>
                  <a:pt x="6328" y="8679"/>
                  <a:pt x="6545" y="8459"/>
                </a:cubicBezTo>
                <a:cubicBezTo>
                  <a:pt x="6657" y="8346"/>
                  <a:pt x="6781" y="8197"/>
                  <a:pt x="6822" y="8128"/>
                </a:cubicBezTo>
                <a:cubicBezTo>
                  <a:pt x="6888" y="8016"/>
                  <a:pt x="6903" y="8009"/>
                  <a:pt x="6960" y="8064"/>
                </a:cubicBezTo>
                <a:cubicBezTo>
                  <a:pt x="7017" y="8120"/>
                  <a:pt x="7032" y="8113"/>
                  <a:pt x="7102" y="7999"/>
                </a:cubicBezTo>
                <a:cubicBezTo>
                  <a:pt x="7145" y="7929"/>
                  <a:pt x="7165" y="7885"/>
                  <a:pt x="7147" y="7901"/>
                </a:cubicBezTo>
                <a:cubicBezTo>
                  <a:pt x="7102" y="7940"/>
                  <a:pt x="7035" y="7811"/>
                  <a:pt x="7022" y="7657"/>
                </a:cubicBezTo>
                <a:cubicBezTo>
                  <a:pt x="7016" y="7589"/>
                  <a:pt x="6994" y="7502"/>
                  <a:pt x="6973" y="7464"/>
                </a:cubicBezTo>
                <a:cubicBezTo>
                  <a:pt x="6951" y="7425"/>
                  <a:pt x="6939" y="7370"/>
                  <a:pt x="6946" y="7343"/>
                </a:cubicBezTo>
                <a:cubicBezTo>
                  <a:pt x="6952" y="7315"/>
                  <a:pt x="6931" y="7255"/>
                  <a:pt x="6897" y="7208"/>
                </a:cubicBezTo>
                <a:cubicBezTo>
                  <a:pt x="6864" y="7161"/>
                  <a:pt x="6836" y="7097"/>
                  <a:pt x="6836" y="7067"/>
                </a:cubicBezTo>
                <a:cubicBezTo>
                  <a:pt x="6836" y="7037"/>
                  <a:pt x="6790" y="6977"/>
                  <a:pt x="6732" y="6934"/>
                </a:cubicBezTo>
                <a:cubicBezTo>
                  <a:pt x="6675" y="6891"/>
                  <a:pt x="6628" y="6825"/>
                  <a:pt x="6628" y="6786"/>
                </a:cubicBezTo>
                <a:cubicBezTo>
                  <a:pt x="6628" y="6719"/>
                  <a:pt x="6610" y="6709"/>
                  <a:pt x="6464" y="6696"/>
                </a:cubicBezTo>
                <a:cubicBezTo>
                  <a:pt x="6369" y="6688"/>
                  <a:pt x="6209" y="6476"/>
                  <a:pt x="6209" y="6359"/>
                </a:cubicBezTo>
                <a:cubicBezTo>
                  <a:pt x="6209" y="6300"/>
                  <a:pt x="6249" y="6202"/>
                  <a:pt x="6301" y="6134"/>
                </a:cubicBezTo>
                <a:cubicBezTo>
                  <a:pt x="6383" y="6026"/>
                  <a:pt x="6420" y="6013"/>
                  <a:pt x="6624" y="6013"/>
                </a:cubicBezTo>
                <a:cubicBezTo>
                  <a:pt x="6929" y="6013"/>
                  <a:pt x="7091" y="5892"/>
                  <a:pt x="7187" y="5593"/>
                </a:cubicBezTo>
                <a:cubicBezTo>
                  <a:pt x="7313" y="5202"/>
                  <a:pt x="7266" y="4644"/>
                  <a:pt x="7081" y="4345"/>
                </a:cubicBezTo>
                <a:cubicBezTo>
                  <a:pt x="6827" y="3935"/>
                  <a:pt x="6417" y="3882"/>
                  <a:pt x="6130" y="4221"/>
                </a:cubicBezTo>
                <a:cubicBezTo>
                  <a:pt x="6022" y="4348"/>
                  <a:pt x="5914" y="4709"/>
                  <a:pt x="5902" y="4976"/>
                </a:cubicBezTo>
                <a:cubicBezTo>
                  <a:pt x="5891" y="5236"/>
                  <a:pt x="5840" y="5311"/>
                  <a:pt x="5675" y="5310"/>
                </a:cubicBezTo>
                <a:cubicBezTo>
                  <a:pt x="5599" y="5310"/>
                  <a:pt x="5518" y="5289"/>
                  <a:pt x="5493" y="5265"/>
                </a:cubicBezTo>
                <a:cubicBezTo>
                  <a:pt x="5433" y="5205"/>
                  <a:pt x="5343" y="5338"/>
                  <a:pt x="5343" y="5487"/>
                </a:cubicBezTo>
                <a:cubicBezTo>
                  <a:pt x="5343" y="5570"/>
                  <a:pt x="5416" y="5720"/>
                  <a:pt x="5595" y="6006"/>
                </a:cubicBezTo>
                <a:cubicBezTo>
                  <a:pt x="5733" y="6228"/>
                  <a:pt x="5852" y="6432"/>
                  <a:pt x="5857" y="6457"/>
                </a:cubicBezTo>
                <a:cubicBezTo>
                  <a:pt x="5862" y="6483"/>
                  <a:pt x="5875" y="6500"/>
                  <a:pt x="5887" y="6494"/>
                </a:cubicBezTo>
                <a:cubicBezTo>
                  <a:pt x="5898" y="6488"/>
                  <a:pt x="5954" y="6568"/>
                  <a:pt x="6011" y="6674"/>
                </a:cubicBezTo>
                <a:cubicBezTo>
                  <a:pt x="6126" y="6884"/>
                  <a:pt x="6129" y="6956"/>
                  <a:pt x="6048" y="7444"/>
                </a:cubicBezTo>
                <a:cubicBezTo>
                  <a:pt x="6000" y="7730"/>
                  <a:pt x="5788" y="8263"/>
                  <a:pt x="5589" y="8594"/>
                </a:cubicBezTo>
                <a:cubicBezTo>
                  <a:pt x="5276" y="9115"/>
                  <a:pt x="5224" y="9208"/>
                  <a:pt x="5224" y="9243"/>
                </a:cubicBezTo>
                <a:cubicBezTo>
                  <a:pt x="5224" y="9263"/>
                  <a:pt x="5178" y="9342"/>
                  <a:pt x="5122" y="9419"/>
                </a:cubicBezTo>
                <a:cubicBezTo>
                  <a:pt x="5066" y="9495"/>
                  <a:pt x="4997" y="9614"/>
                  <a:pt x="4969" y="9682"/>
                </a:cubicBezTo>
                <a:cubicBezTo>
                  <a:pt x="4931" y="9771"/>
                  <a:pt x="4900" y="9798"/>
                  <a:pt x="4859" y="9777"/>
                </a:cubicBezTo>
                <a:cubicBezTo>
                  <a:pt x="4814" y="9755"/>
                  <a:pt x="4803" y="9768"/>
                  <a:pt x="4809" y="9835"/>
                </a:cubicBezTo>
                <a:cubicBezTo>
                  <a:pt x="4820" y="9948"/>
                  <a:pt x="4754" y="10131"/>
                  <a:pt x="4703" y="10131"/>
                </a:cubicBezTo>
                <a:cubicBezTo>
                  <a:pt x="4681" y="10131"/>
                  <a:pt x="4654" y="10164"/>
                  <a:pt x="4644" y="10205"/>
                </a:cubicBezTo>
                <a:cubicBezTo>
                  <a:pt x="4629" y="10265"/>
                  <a:pt x="4600" y="10273"/>
                  <a:pt x="4499" y="10248"/>
                </a:cubicBezTo>
                <a:cubicBezTo>
                  <a:pt x="4429" y="10230"/>
                  <a:pt x="4359" y="10197"/>
                  <a:pt x="4343" y="10174"/>
                </a:cubicBezTo>
                <a:cubicBezTo>
                  <a:pt x="4328" y="10150"/>
                  <a:pt x="4277" y="10131"/>
                  <a:pt x="4230" y="10131"/>
                </a:cubicBezTo>
                <a:cubicBezTo>
                  <a:pt x="4184" y="10131"/>
                  <a:pt x="4085" y="10089"/>
                  <a:pt x="4013" y="10037"/>
                </a:cubicBezTo>
                <a:cubicBezTo>
                  <a:pt x="3886" y="9947"/>
                  <a:pt x="3881" y="9936"/>
                  <a:pt x="3884" y="9742"/>
                </a:cubicBezTo>
                <a:cubicBezTo>
                  <a:pt x="3886" y="9515"/>
                  <a:pt x="3853" y="9230"/>
                  <a:pt x="3819" y="9195"/>
                </a:cubicBezTo>
                <a:cubicBezTo>
                  <a:pt x="3806" y="9182"/>
                  <a:pt x="3749" y="9081"/>
                  <a:pt x="3689" y="8969"/>
                </a:cubicBezTo>
                <a:cubicBezTo>
                  <a:pt x="3605" y="8811"/>
                  <a:pt x="3587" y="8748"/>
                  <a:pt x="3609" y="8683"/>
                </a:cubicBezTo>
                <a:cubicBezTo>
                  <a:pt x="3635" y="8606"/>
                  <a:pt x="3650" y="8605"/>
                  <a:pt x="3796" y="8665"/>
                </a:cubicBezTo>
                <a:cubicBezTo>
                  <a:pt x="4100" y="8791"/>
                  <a:pt x="4518" y="8635"/>
                  <a:pt x="4731" y="8319"/>
                </a:cubicBezTo>
                <a:cubicBezTo>
                  <a:pt x="4876" y="8103"/>
                  <a:pt x="4961" y="7775"/>
                  <a:pt x="4997" y="7296"/>
                </a:cubicBezTo>
                <a:cubicBezTo>
                  <a:pt x="5018" y="7007"/>
                  <a:pt x="5047" y="6834"/>
                  <a:pt x="5082" y="6774"/>
                </a:cubicBezTo>
                <a:cubicBezTo>
                  <a:pt x="5173" y="6617"/>
                  <a:pt x="5128" y="6200"/>
                  <a:pt x="5020" y="6200"/>
                </a:cubicBezTo>
                <a:cubicBezTo>
                  <a:pt x="4965" y="6200"/>
                  <a:pt x="4930" y="6051"/>
                  <a:pt x="4884" y="5612"/>
                </a:cubicBezTo>
                <a:cubicBezTo>
                  <a:pt x="4795" y="4776"/>
                  <a:pt x="4796" y="4772"/>
                  <a:pt x="4913" y="4648"/>
                </a:cubicBezTo>
                <a:cubicBezTo>
                  <a:pt x="5100" y="4449"/>
                  <a:pt x="5252" y="4000"/>
                  <a:pt x="5299" y="3513"/>
                </a:cubicBezTo>
                <a:cubicBezTo>
                  <a:pt x="5320" y="3299"/>
                  <a:pt x="5318" y="3287"/>
                  <a:pt x="5265" y="3322"/>
                </a:cubicBezTo>
                <a:cubicBezTo>
                  <a:pt x="5137" y="3409"/>
                  <a:pt x="4768" y="3538"/>
                  <a:pt x="4723" y="3511"/>
                </a:cubicBezTo>
                <a:cubicBezTo>
                  <a:pt x="4656" y="3471"/>
                  <a:pt x="4700" y="3423"/>
                  <a:pt x="4922" y="3297"/>
                </a:cubicBezTo>
                <a:lnTo>
                  <a:pt x="5114" y="3188"/>
                </a:lnTo>
                <a:lnTo>
                  <a:pt x="5000" y="3032"/>
                </a:lnTo>
                <a:cubicBezTo>
                  <a:pt x="4794" y="2754"/>
                  <a:pt x="4586" y="2716"/>
                  <a:pt x="4381" y="2920"/>
                </a:cubicBezTo>
                <a:lnTo>
                  <a:pt x="4244" y="3056"/>
                </a:lnTo>
                <a:lnTo>
                  <a:pt x="4149" y="2902"/>
                </a:lnTo>
                <a:cubicBezTo>
                  <a:pt x="4082" y="2793"/>
                  <a:pt x="4058" y="2763"/>
                  <a:pt x="4000" y="2771"/>
                </a:cubicBezTo>
                <a:close/>
                <a:moveTo>
                  <a:pt x="18877" y="3142"/>
                </a:moveTo>
                <a:cubicBezTo>
                  <a:pt x="18697" y="3160"/>
                  <a:pt x="18555" y="3301"/>
                  <a:pt x="18479" y="3548"/>
                </a:cubicBezTo>
                <a:cubicBezTo>
                  <a:pt x="18450" y="3642"/>
                  <a:pt x="18421" y="3720"/>
                  <a:pt x="18414" y="3720"/>
                </a:cubicBezTo>
                <a:cubicBezTo>
                  <a:pt x="18406" y="3720"/>
                  <a:pt x="18328" y="3674"/>
                  <a:pt x="18242" y="3619"/>
                </a:cubicBezTo>
                <a:cubicBezTo>
                  <a:pt x="18001" y="3466"/>
                  <a:pt x="17474" y="3446"/>
                  <a:pt x="17173" y="3578"/>
                </a:cubicBezTo>
                <a:cubicBezTo>
                  <a:pt x="17050" y="3632"/>
                  <a:pt x="16923" y="3685"/>
                  <a:pt x="16893" y="3696"/>
                </a:cubicBezTo>
                <a:cubicBezTo>
                  <a:pt x="16862" y="3707"/>
                  <a:pt x="16803" y="3751"/>
                  <a:pt x="16762" y="3793"/>
                </a:cubicBezTo>
                <a:cubicBezTo>
                  <a:pt x="16671" y="3886"/>
                  <a:pt x="16330" y="4375"/>
                  <a:pt x="16355" y="4375"/>
                </a:cubicBezTo>
                <a:cubicBezTo>
                  <a:pt x="16365" y="4375"/>
                  <a:pt x="16361" y="4401"/>
                  <a:pt x="16346" y="4433"/>
                </a:cubicBezTo>
                <a:cubicBezTo>
                  <a:pt x="16330" y="4465"/>
                  <a:pt x="16299" y="4586"/>
                  <a:pt x="16277" y="4702"/>
                </a:cubicBezTo>
                <a:cubicBezTo>
                  <a:pt x="16255" y="4818"/>
                  <a:pt x="16225" y="4933"/>
                  <a:pt x="16211" y="4958"/>
                </a:cubicBezTo>
                <a:cubicBezTo>
                  <a:pt x="16173" y="5027"/>
                  <a:pt x="16183" y="5447"/>
                  <a:pt x="16230" y="5721"/>
                </a:cubicBezTo>
                <a:cubicBezTo>
                  <a:pt x="16278" y="6003"/>
                  <a:pt x="16277" y="5997"/>
                  <a:pt x="16277" y="6062"/>
                </a:cubicBezTo>
                <a:cubicBezTo>
                  <a:pt x="16277" y="6090"/>
                  <a:pt x="16289" y="6101"/>
                  <a:pt x="16303" y="6087"/>
                </a:cubicBezTo>
                <a:cubicBezTo>
                  <a:pt x="16362" y="6030"/>
                  <a:pt x="16402" y="6219"/>
                  <a:pt x="16433" y="6690"/>
                </a:cubicBezTo>
                <a:cubicBezTo>
                  <a:pt x="16459" y="7097"/>
                  <a:pt x="16457" y="7209"/>
                  <a:pt x="16423" y="7309"/>
                </a:cubicBezTo>
                <a:cubicBezTo>
                  <a:pt x="16333" y="7572"/>
                  <a:pt x="16397" y="8450"/>
                  <a:pt x="16515" y="8564"/>
                </a:cubicBezTo>
                <a:cubicBezTo>
                  <a:pt x="16592" y="8638"/>
                  <a:pt x="16502" y="9025"/>
                  <a:pt x="16396" y="9078"/>
                </a:cubicBezTo>
                <a:cubicBezTo>
                  <a:pt x="16363" y="9095"/>
                  <a:pt x="16343" y="9126"/>
                  <a:pt x="16351" y="9148"/>
                </a:cubicBezTo>
                <a:cubicBezTo>
                  <a:pt x="16360" y="9170"/>
                  <a:pt x="16333" y="9229"/>
                  <a:pt x="16292" y="9279"/>
                </a:cubicBezTo>
                <a:cubicBezTo>
                  <a:pt x="16156" y="9447"/>
                  <a:pt x="16222" y="9546"/>
                  <a:pt x="16434" y="9493"/>
                </a:cubicBezTo>
                <a:cubicBezTo>
                  <a:pt x="16543" y="9465"/>
                  <a:pt x="16562" y="9475"/>
                  <a:pt x="16622" y="9593"/>
                </a:cubicBezTo>
                <a:cubicBezTo>
                  <a:pt x="16664" y="9675"/>
                  <a:pt x="16720" y="9726"/>
                  <a:pt x="16771" y="9729"/>
                </a:cubicBezTo>
                <a:cubicBezTo>
                  <a:pt x="16878" y="9735"/>
                  <a:pt x="16925" y="9853"/>
                  <a:pt x="16888" y="10021"/>
                </a:cubicBezTo>
                <a:cubicBezTo>
                  <a:pt x="16872" y="10091"/>
                  <a:pt x="16850" y="10139"/>
                  <a:pt x="16839" y="10128"/>
                </a:cubicBezTo>
                <a:cubicBezTo>
                  <a:pt x="16829" y="10117"/>
                  <a:pt x="16795" y="10145"/>
                  <a:pt x="16763" y="10190"/>
                </a:cubicBezTo>
                <a:cubicBezTo>
                  <a:pt x="16731" y="10235"/>
                  <a:pt x="16698" y="10261"/>
                  <a:pt x="16690" y="10248"/>
                </a:cubicBezTo>
                <a:cubicBezTo>
                  <a:pt x="16681" y="10234"/>
                  <a:pt x="16656" y="10254"/>
                  <a:pt x="16636" y="10293"/>
                </a:cubicBezTo>
                <a:cubicBezTo>
                  <a:pt x="16615" y="10332"/>
                  <a:pt x="16587" y="10366"/>
                  <a:pt x="16574" y="10366"/>
                </a:cubicBezTo>
                <a:cubicBezTo>
                  <a:pt x="16560" y="10366"/>
                  <a:pt x="16447" y="10440"/>
                  <a:pt x="16322" y="10531"/>
                </a:cubicBezTo>
                <a:cubicBezTo>
                  <a:pt x="15950" y="10800"/>
                  <a:pt x="15792" y="10883"/>
                  <a:pt x="15752" y="10832"/>
                </a:cubicBezTo>
                <a:cubicBezTo>
                  <a:pt x="15728" y="10800"/>
                  <a:pt x="15705" y="10808"/>
                  <a:pt x="15680" y="10856"/>
                </a:cubicBezTo>
                <a:cubicBezTo>
                  <a:pt x="15619" y="10971"/>
                  <a:pt x="15510" y="10941"/>
                  <a:pt x="15442" y="10791"/>
                </a:cubicBezTo>
                <a:cubicBezTo>
                  <a:pt x="15370" y="10632"/>
                  <a:pt x="15361" y="10387"/>
                  <a:pt x="15425" y="10331"/>
                </a:cubicBezTo>
                <a:cubicBezTo>
                  <a:pt x="15473" y="10289"/>
                  <a:pt x="15490" y="10106"/>
                  <a:pt x="15458" y="9986"/>
                </a:cubicBezTo>
                <a:cubicBezTo>
                  <a:pt x="15446" y="9942"/>
                  <a:pt x="15457" y="9888"/>
                  <a:pt x="15484" y="9853"/>
                </a:cubicBezTo>
                <a:cubicBezTo>
                  <a:pt x="15509" y="9820"/>
                  <a:pt x="15530" y="9770"/>
                  <a:pt x="15530" y="9744"/>
                </a:cubicBezTo>
                <a:cubicBezTo>
                  <a:pt x="15530" y="9717"/>
                  <a:pt x="15594" y="9599"/>
                  <a:pt x="15673" y="9481"/>
                </a:cubicBezTo>
                <a:cubicBezTo>
                  <a:pt x="15805" y="9282"/>
                  <a:pt x="15819" y="9240"/>
                  <a:pt x="15847" y="8946"/>
                </a:cubicBezTo>
                <a:cubicBezTo>
                  <a:pt x="15877" y="8634"/>
                  <a:pt x="15875" y="8624"/>
                  <a:pt x="15790" y="8443"/>
                </a:cubicBezTo>
                <a:cubicBezTo>
                  <a:pt x="15710" y="8272"/>
                  <a:pt x="15706" y="8249"/>
                  <a:pt x="15747" y="8154"/>
                </a:cubicBezTo>
                <a:cubicBezTo>
                  <a:pt x="15771" y="8096"/>
                  <a:pt x="15851" y="8021"/>
                  <a:pt x="15924" y="7987"/>
                </a:cubicBezTo>
                <a:cubicBezTo>
                  <a:pt x="16213" y="7855"/>
                  <a:pt x="16398" y="7147"/>
                  <a:pt x="16262" y="6698"/>
                </a:cubicBezTo>
                <a:cubicBezTo>
                  <a:pt x="16230" y="6595"/>
                  <a:pt x="16191" y="6532"/>
                  <a:pt x="16164" y="6539"/>
                </a:cubicBezTo>
                <a:cubicBezTo>
                  <a:pt x="16137" y="6547"/>
                  <a:pt x="16106" y="6493"/>
                  <a:pt x="16086" y="6407"/>
                </a:cubicBezTo>
                <a:cubicBezTo>
                  <a:pt x="16036" y="6195"/>
                  <a:pt x="15925" y="5973"/>
                  <a:pt x="15828" y="5895"/>
                </a:cubicBezTo>
                <a:cubicBezTo>
                  <a:pt x="15728" y="5813"/>
                  <a:pt x="15481" y="5803"/>
                  <a:pt x="15360" y="5875"/>
                </a:cubicBezTo>
                <a:cubicBezTo>
                  <a:pt x="15162" y="5992"/>
                  <a:pt x="15048" y="6277"/>
                  <a:pt x="15048" y="6650"/>
                </a:cubicBezTo>
                <a:cubicBezTo>
                  <a:pt x="15048" y="7051"/>
                  <a:pt x="15184" y="7326"/>
                  <a:pt x="15438" y="7441"/>
                </a:cubicBezTo>
                <a:cubicBezTo>
                  <a:pt x="15526" y="7480"/>
                  <a:pt x="15546" y="7514"/>
                  <a:pt x="15554" y="7629"/>
                </a:cubicBezTo>
                <a:cubicBezTo>
                  <a:pt x="15560" y="7705"/>
                  <a:pt x="15577" y="7787"/>
                  <a:pt x="15592" y="7812"/>
                </a:cubicBezTo>
                <a:cubicBezTo>
                  <a:pt x="15670" y="7938"/>
                  <a:pt x="15592" y="8273"/>
                  <a:pt x="15490" y="8252"/>
                </a:cubicBezTo>
                <a:cubicBezTo>
                  <a:pt x="15453" y="8244"/>
                  <a:pt x="15381" y="8286"/>
                  <a:pt x="15328" y="8344"/>
                </a:cubicBezTo>
                <a:cubicBezTo>
                  <a:pt x="15224" y="8460"/>
                  <a:pt x="15205" y="8560"/>
                  <a:pt x="15190" y="9055"/>
                </a:cubicBezTo>
                <a:cubicBezTo>
                  <a:pt x="15185" y="9223"/>
                  <a:pt x="15162" y="9422"/>
                  <a:pt x="15141" y="9499"/>
                </a:cubicBezTo>
                <a:cubicBezTo>
                  <a:pt x="15119" y="9576"/>
                  <a:pt x="15104" y="9656"/>
                  <a:pt x="15107" y="9676"/>
                </a:cubicBezTo>
                <a:cubicBezTo>
                  <a:pt x="15116" y="9738"/>
                  <a:pt x="15023" y="9770"/>
                  <a:pt x="14983" y="9718"/>
                </a:cubicBezTo>
                <a:cubicBezTo>
                  <a:pt x="14955" y="9681"/>
                  <a:pt x="14934" y="9695"/>
                  <a:pt x="14902" y="9771"/>
                </a:cubicBezTo>
                <a:cubicBezTo>
                  <a:pt x="14879" y="9828"/>
                  <a:pt x="14859" y="9884"/>
                  <a:pt x="14858" y="9897"/>
                </a:cubicBezTo>
                <a:cubicBezTo>
                  <a:pt x="14856" y="9910"/>
                  <a:pt x="14841" y="9963"/>
                  <a:pt x="14823" y="10015"/>
                </a:cubicBezTo>
                <a:cubicBezTo>
                  <a:pt x="14768" y="10169"/>
                  <a:pt x="14663" y="10763"/>
                  <a:pt x="14663" y="10918"/>
                </a:cubicBezTo>
                <a:cubicBezTo>
                  <a:pt x="14663" y="11101"/>
                  <a:pt x="14617" y="11148"/>
                  <a:pt x="14571" y="11012"/>
                </a:cubicBezTo>
                <a:cubicBezTo>
                  <a:pt x="14496" y="10795"/>
                  <a:pt x="14284" y="10599"/>
                  <a:pt x="14121" y="10599"/>
                </a:cubicBezTo>
                <a:cubicBezTo>
                  <a:pt x="14073" y="10599"/>
                  <a:pt x="13984" y="10632"/>
                  <a:pt x="13923" y="10671"/>
                </a:cubicBezTo>
                <a:cubicBezTo>
                  <a:pt x="13395" y="11017"/>
                  <a:pt x="13524" y="12237"/>
                  <a:pt x="14088" y="12237"/>
                </a:cubicBezTo>
                <a:cubicBezTo>
                  <a:pt x="14364" y="12237"/>
                  <a:pt x="14563" y="12013"/>
                  <a:pt x="14626" y="11629"/>
                </a:cubicBezTo>
                <a:cubicBezTo>
                  <a:pt x="14654" y="11457"/>
                  <a:pt x="14701" y="11425"/>
                  <a:pt x="14718" y="11567"/>
                </a:cubicBezTo>
                <a:cubicBezTo>
                  <a:pt x="14731" y="11668"/>
                  <a:pt x="14949" y="11992"/>
                  <a:pt x="15046" y="12053"/>
                </a:cubicBezTo>
                <a:cubicBezTo>
                  <a:pt x="15140" y="12112"/>
                  <a:pt x="15909" y="12110"/>
                  <a:pt x="15933" y="12050"/>
                </a:cubicBezTo>
                <a:cubicBezTo>
                  <a:pt x="15943" y="12024"/>
                  <a:pt x="15982" y="12016"/>
                  <a:pt x="16019" y="12030"/>
                </a:cubicBezTo>
                <a:cubicBezTo>
                  <a:pt x="16061" y="12047"/>
                  <a:pt x="16102" y="12029"/>
                  <a:pt x="16125" y="11985"/>
                </a:cubicBezTo>
                <a:cubicBezTo>
                  <a:pt x="16146" y="11945"/>
                  <a:pt x="16212" y="11898"/>
                  <a:pt x="16272" y="11880"/>
                </a:cubicBezTo>
                <a:cubicBezTo>
                  <a:pt x="16332" y="11863"/>
                  <a:pt x="16444" y="11798"/>
                  <a:pt x="16522" y="11735"/>
                </a:cubicBezTo>
                <a:cubicBezTo>
                  <a:pt x="16599" y="11672"/>
                  <a:pt x="16676" y="11634"/>
                  <a:pt x="16694" y="11650"/>
                </a:cubicBezTo>
                <a:cubicBezTo>
                  <a:pt x="16743" y="11698"/>
                  <a:pt x="16731" y="13339"/>
                  <a:pt x="16676" y="14086"/>
                </a:cubicBezTo>
                <a:cubicBezTo>
                  <a:pt x="16650" y="14447"/>
                  <a:pt x="16619" y="14870"/>
                  <a:pt x="16608" y="15028"/>
                </a:cubicBezTo>
                <a:cubicBezTo>
                  <a:pt x="16598" y="15185"/>
                  <a:pt x="16573" y="15345"/>
                  <a:pt x="16551" y="15385"/>
                </a:cubicBezTo>
                <a:cubicBezTo>
                  <a:pt x="16525" y="15435"/>
                  <a:pt x="16518" y="15530"/>
                  <a:pt x="16532" y="15692"/>
                </a:cubicBezTo>
                <a:cubicBezTo>
                  <a:pt x="16547" y="15863"/>
                  <a:pt x="16539" y="15966"/>
                  <a:pt x="16504" y="16076"/>
                </a:cubicBezTo>
                <a:cubicBezTo>
                  <a:pt x="16478" y="16159"/>
                  <a:pt x="16464" y="16275"/>
                  <a:pt x="16473" y="16332"/>
                </a:cubicBezTo>
                <a:cubicBezTo>
                  <a:pt x="16492" y="16448"/>
                  <a:pt x="16434" y="17008"/>
                  <a:pt x="16396" y="17081"/>
                </a:cubicBezTo>
                <a:cubicBezTo>
                  <a:pt x="16382" y="17107"/>
                  <a:pt x="16368" y="17229"/>
                  <a:pt x="16363" y="17353"/>
                </a:cubicBezTo>
                <a:cubicBezTo>
                  <a:pt x="16353" y="17600"/>
                  <a:pt x="16385" y="17666"/>
                  <a:pt x="16499" y="17632"/>
                </a:cubicBezTo>
                <a:cubicBezTo>
                  <a:pt x="16537" y="17620"/>
                  <a:pt x="16598" y="17635"/>
                  <a:pt x="16634" y="17665"/>
                </a:cubicBezTo>
                <a:cubicBezTo>
                  <a:pt x="16696" y="17717"/>
                  <a:pt x="16699" y="17747"/>
                  <a:pt x="16694" y="18266"/>
                </a:cubicBezTo>
                <a:cubicBezTo>
                  <a:pt x="16690" y="18566"/>
                  <a:pt x="16694" y="18844"/>
                  <a:pt x="16703" y="18883"/>
                </a:cubicBezTo>
                <a:cubicBezTo>
                  <a:pt x="16712" y="18922"/>
                  <a:pt x="16726" y="19085"/>
                  <a:pt x="16734" y="19246"/>
                </a:cubicBezTo>
                <a:cubicBezTo>
                  <a:pt x="16746" y="19482"/>
                  <a:pt x="16739" y="19550"/>
                  <a:pt x="16699" y="19597"/>
                </a:cubicBezTo>
                <a:cubicBezTo>
                  <a:pt x="16672" y="19629"/>
                  <a:pt x="16650" y="19687"/>
                  <a:pt x="16650" y="19726"/>
                </a:cubicBezTo>
                <a:cubicBezTo>
                  <a:pt x="16650" y="19764"/>
                  <a:pt x="16619" y="19802"/>
                  <a:pt x="16582" y="19811"/>
                </a:cubicBezTo>
                <a:cubicBezTo>
                  <a:pt x="16545" y="19819"/>
                  <a:pt x="16516" y="19844"/>
                  <a:pt x="16516" y="19868"/>
                </a:cubicBezTo>
                <a:cubicBezTo>
                  <a:pt x="16516" y="19892"/>
                  <a:pt x="16469" y="19942"/>
                  <a:pt x="16413" y="19978"/>
                </a:cubicBezTo>
                <a:cubicBezTo>
                  <a:pt x="16357" y="20015"/>
                  <a:pt x="16296" y="20088"/>
                  <a:pt x="16278" y="20142"/>
                </a:cubicBezTo>
                <a:cubicBezTo>
                  <a:pt x="16260" y="20196"/>
                  <a:pt x="16226" y="20240"/>
                  <a:pt x="16204" y="20240"/>
                </a:cubicBezTo>
                <a:cubicBezTo>
                  <a:pt x="16181" y="20240"/>
                  <a:pt x="16156" y="20271"/>
                  <a:pt x="16147" y="20310"/>
                </a:cubicBezTo>
                <a:cubicBezTo>
                  <a:pt x="16137" y="20348"/>
                  <a:pt x="16115" y="20381"/>
                  <a:pt x="16097" y="20381"/>
                </a:cubicBezTo>
                <a:cubicBezTo>
                  <a:pt x="16044" y="20381"/>
                  <a:pt x="15736" y="20756"/>
                  <a:pt x="15753" y="20800"/>
                </a:cubicBezTo>
                <a:cubicBezTo>
                  <a:pt x="15782" y="20872"/>
                  <a:pt x="15716" y="20900"/>
                  <a:pt x="15403" y="20948"/>
                </a:cubicBezTo>
                <a:cubicBezTo>
                  <a:pt x="15031" y="21005"/>
                  <a:pt x="14766" y="21093"/>
                  <a:pt x="14774" y="21154"/>
                </a:cubicBezTo>
                <a:cubicBezTo>
                  <a:pt x="14785" y="21248"/>
                  <a:pt x="15293" y="21356"/>
                  <a:pt x="16053" y="21427"/>
                </a:cubicBezTo>
                <a:cubicBezTo>
                  <a:pt x="16450" y="21463"/>
                  <a:pt x="18621" y="21450"/>
                  <a:pt x="19070" y="21408"/>
                </a:cubicBezTo>
                <a:cubicBezTo>
                  <a:pt x="19829" y="21338"/>
                  <a:pt x="20276" y="21232"/>
                  <a:pt x="20236" y="21131"/>
                </a:cubicBezTo>
                <a:cubicBezTo>
                  <a:pt x="20214" y="21077"/>
                  <a:pt x="19920" y="20997"/>
                  <a:pt x="19533" y="20941"/>
                </a:cubicBezTo>
                <a:cubicBezTo>
                  <a:pt x="19345" y="20913"/>
                  <a:pt x="19181" y="20876"/>
                  <a:pt x="19169" y="20858"/>
                </a:cubicBezTo>
                <a:cubicBezTo>
                  <a:pt x="19158" y="20839"/>
                  <a:pt x="19134" y="20651"/>
                  <a:pt x="19117" y="20438"/>
                </a:cubicBezTo>
                <a:cubicBezTo>
                  <a:pt x="19100" y="20226"/>
                  <a:pt x="19075" y="20014"/>
                  <a:pt x="19060" y="19969"/>
                </a:cubicBezTo>
                <a:cubicBezTo>
                  <a:pt x="19045" y="19925"/>
                  <a:pt x="19030" y="19731"/>
                  <a:pt x="19027" y="19538"/>
                </a:cubicBezTo>
                <a:cubicBezTo>
                  <a:pt x="19024" y="19345"/>
                  <a:pt x="19014" y="19139"/>
                  <a:pt x="19005" y="19081"/>
                </a:cubicBezTo>
                <a:cubicBezTo>
                  <a:pt x="18996" y="19023"/>
                  <a:pt x="19003" y="18948"/>
                  <a:pt x="19020" y="18915"/>
                </a:cubicBezTo>
                <a:cubicBezTo>
                  <a:pt x="19038" y="18881"/>
                  <a:pt x="19056" y="18599"/>
                  <a:pt x="19061" y="18272"/>
                </a:cubicBezTo>
                <a:lnTo>
                  <a:pt x="19070" y="17689"/>
                </a:lnTo>
                <a:lnTo>
                  <a:pt x="19189" y="17689"/>
                </a:lnTo>
                <a:cubicBezTo>
                  <a:pt x="19340" y="17688"/>
                  <a:pt x="19400" y="17636"/>
                  <a:pt x="19353" y="17547"/>
                </a:cubicBezTo>
                <a:cubicBezTo>
                  <a:pt x="19332" y="17509"/>
                  <a:pt x="19327" y="17424"/>
                  <a:pt x="19339" y="17337"/>
                </a:cubicBezTo>
                <a:cubicBezTo>
                  <a:pt x="19353" y="17238"/>
                  <a:pt x="19346" y="17166"/>
                  <a:pt x="19316" y="17113"/>
                </a:cubicBezTo>
                <a:cubicBezTo>
                  <a:pt x="19289" y="17065"/>
                  <a:pt x="19259" y="16834"/>
                  <a:pt x="19238" y="16520"/>
                </a:cubicBezTo>
                <a:cubicBezTo>
                  <a:pt x="19219" y="16236"/>
                  <a:pt x="19183" y="15741"/>
                  <a:pt x="19158" y="15419"/>
                </a:cubicBezTo>
                <a:cubicBezTo>
                  <a:pt x="19132" y="15098"/>
                  <a:pt x="19107" y="14730"/>
                  <a:pt x="19102" y="14601"/>
                </a:cubicBezTo>
                <a:cubicBezTo>
                  <a:pt x="19098" y="14472"/>
                  <a:pt x="19085" y="14335"/>
                  <a:pt x="19075" y="14297"/>
                </a:cubicBezTo>
                <a:cubicBezTo>
                  <a:pt x="19057" y="14224"/>
                  <a:pt x="18993" y="13423"/>
                  <a:pt x="19002" y="13368"/>
                </a:cubicBezTo>
                <a:cubicBezTo>
                  <a:pt x="19005" y="13350"/>
                  <a:pt x="18990" y="13189"/>
                  <a:pt x="18971" y="13009"/>
                </a:cubicBezTo>
                <a:cubicBezTo>
                  <a:pt x="18925" y="12580"/>
                  <a:pt x="18909" y="12145"/>
                  <a:pt x="18937" y="12118"/>
                </a:cubicBezTo>
                <a:cubicBezTo>
                  <a:pt x="18950" y="12106"/>
                  <a:pt x="18953" y="12059"/>
                  <a:pt x="18945" y="12012"/>
                </a:cubicBezTo>
                <a:cubicBezTo>
                  <a:pt x="18937" y="11965"/>
                  <a:pt x="18951" y="11900"/>
                  <a:pt x="18976" y="11868"/>
                </a:cubicBezTo>
                <a:cubicBezTo>
                  <a:pt x="19012" y="11821"/>
                  <a:pt x="19038" y="11835"/>
                  <a:pt x="19118" y="11942"/>
                </a:cubicBezTo>
                <a:cubicBezTo>
                  <a:pt x="19383" y="12298"/>
                  <a:pt x="19981" y="13290"/>
                  <a:pt x="20008" y="13419"/>
                </a:cubicBezTo>
                <a:cubicBezTo>
                  <a:pt x="20014" y="13451"/>
                  <a:pt x="20080" y="13597"/>
                  <a:pt x="20153" y="13743"/>
                </a:cubicBezTo>
                <a:cubicBezTo>
                  <a:pt x="20233" y="13904"/>
                  <a:pt x="20277" y="14032"/>
                  <a:pt x="20263" y="14067"/>
                </a:cubicBezTo>
                <a:cubicBezTo>
                  <a:pt x="20249" y="14103"/>
                  <a:pt x="20253" y="14111"/>
                  <a:pt x="20275" y="14089"/>
                </a:cubicBezTo>
                <a:cubicBezTo>
                  <a:pt x="20295" y="14070"/>
                  <a:pt x="20347" y="14122"/>
                  <a:pt x="20399" y="14211"/>
                </a:cubicBezTo>
                <a:cubicBezTo>
                  <a:pt x="20480" y="14349"/>
                  <a:pt x="20489" y="14395"/>
                  <a:pt x="20489" y="14678"/>
                </a:cubicBezTo>
                <a:cubicBezTo>
                  <a:pt x="20489" y="14850"/>
                  <a:pt x="20497" y="15023"/>
                  <a:pt x="20506" y="15062"/>
                </a:cubicBezTo>
                <a:cubicBezTo>
                  <a:pt x="20528" y="15150"/>
                  <a:pt x="20606" y="15112"/>
                  <a:pt x="20673" y="14982"/>
                </a:cubicBezTo>
                <a:cubicBezTo>
                  <a:pt x="20721" y="14887"/>
                  <a:pt x="20723" y="14888"/>
                  <a:pt x="20785" y="15047"/>
                </a:cubicBezTo>
                <a:cubicBezTo>
                  <a:pt x="20819" y="15136"/>
                  <a:pt x="20848" y="15254"/>
                  <a:pt x="20848" y="15309"/>
                </a:cubicBezTo>
                <a:cubicBezTo>
                  <a:pt x="20848" y="15364"/>
                  <a:pt x="20866" y="15433"/>
                  <a:pt x="20888" y="15462"/>
                </a:cubicBezTo>
                <a:cubicBezTo>
                  <a:pt x="20953" y="15546"/>
                  <a:pt x="21026" y="15473"/>
                  <a:pt x="21026" y="15324"/>
                </a:cubicBezTo>
                <a:cubicBezTo>
                  <a:pt x="21026" y="15251"/>
                  <a:pt x="21039" y="15179"/>
                  <a:pt x="21053" y="15165"/>
                </a:cubicBezTo>
                <a:cubicBezTo>
                  <a:pt x="21088" y="15132"/>
                  <a:pt x="21184" y="15361"/>
                  <a:pt x="21161" y="15421"/>
                </a:cubicBezTo>
                <a:cubicBezTo>
                  <a:pt x="21134" y="15488"/>
                  <a:pt x="21253" y="15476"/>
                  <a:pt x="21289" y="15407"/>
                </a:cubicBezTo>
                <a:cubicBezTo>
                  <a:pt x="21306" y="15375"/>
                  <a:pt x="21324" y="15296"/>
                  <a:pt x="21330" y="15232"/>
                </a:cubicBezTo>
                <a:cubicBezTo>
                  <a:pt x="21338" y="15138"/>
                  <a:pt x="21361" y="15111"/>
                  <a:pt x="21445" y="15093"/>
                </a:cubicBezTo>
                <a:cubicBezTo>
                  <a:pt x="21576" y="15063"/>
                  <a:pt x="21591" y="14961"/>
                  <a:pt x="21491" y="14775"/>
                </a:cubicBezTo>
                <a:cubicBezTo>
                  <a:pt x="21449" y="14697"/>
                  <a:pt x="21415" y="14617"/>
                  <a:pt x="21415" y="14596"/>
                </a:cubicBezTo>
                <a:cubicBezTo>
                  <a:pt x="21415" y="14576"/>
                  <a:pt x="21386" y="14511"/>
                  <a:pt x="21351" y="14453"/>
                </a:cubicBezTo>
                <a:cubicBezTo>
                  <a:pt x="21298" y="14364"/>
                  <a:pt x="21294" y="14333"/>
                  <a:pt x="21325" y="14274"/>
                </a:cubicBezTo>
                <a:cubicBezTo>
                  <a:pt x="21346" y="14235"/>
                  <a:pt x="21388" y="14203"/>
                  <a:pt x="21419" y="14203"/>
                </a:cubicBezTo>
                <a:cubicBezTo>
                  <a:pt x="21449" y="14203"/>
                  <a:pt x="21475" y="14194"/>
                  <a:pt x="21475" y="14183"/>
                </a:cubicBezTo>
                <a:cubicBezTo>
                  <a:pt x="21475" y="14173"/>
                  <a:pt x="21483" y="14132"/>
                  <a:pt x="21492" y="14094"/>
                </a:cubicBezTo>
                <a:cubicBezTo>
                  <a:pt x="21505" y="14041"/>
                  <a:pt x="21456" y="13998"/>
                  <a:pt x="21291" y="13917"/>
                </a:cubicBezTo>
                <a:cubicBezTo>
                  <a:pt x="21079" y="13812"/>
                  <a:pt x="20844" y="13543"/>
                  <a:pt x="20829" y="13387"/>
                </a:cubicBezTo>
                <a:cubicBezTo>
                  <a:pt x="20823" y="13326"/>
                  <a:pt x="20410" y="12510"/>
                  <a:pt x="20213" y="12172"/>
                </a:cubicBezTo>
                <a:cubicBezTo>
                  <a:pt x="20151" y="12067"/>
                  <a:pt x="20101" y="11966"/>
                  <a:pt x="20101" y="11950"/>
                </a:cubicBezTo>
                <a:cubicBezTo>
                  <a:pt x="20101" y="11933"/>
                  <a:pt x="20013" y="11782"/>
                  <a:pt x="19906" y="11614"/>
                </a:cubicBezTo>
                <a:cubicBezTo>
                  <a:pt x="19800" y="11446"/>
                  <a:pt x="19712" y="11300"/>
                  <a:pt x="19712" y="11289"/>
                </a:cubicBezTo>
                <a:cubicBezTo>
                  <a:pt x="19712" y="11278"/>
                  <a:pt x="19535" y="10993"/>
                  <a:pt x="19320" y="10655"/>
                </a:cubicBezTo>
                <a:cubicBezTo>
                  <a:pt x="18961" y="10092"/>
                  <a:pt x="18927" y="10024"/>
                  <a:pt x="18919" y="9851"/>
                </a:cubicBezTo>
                <a:cubicBezTo>
                  <a:pt x="18910" y="9664"/>
                  <a:pt x="18951" y="9551"/>
                  <a:pt x="18982" y="9676"/>
                </a:cubicBezTo>
                <a:cubicBezTo>
                  <a:pt x="18990" y="9712"/>
                  <a:pt x="19014" y="9742"/>
                  <a:pt x="19034" y="9742"/>
                </a:cubicBezTo>
                <a:cubicBezTo>
                  <a:pt x="19054" y="9743"/>
                  <a:pt x="19129" y="9787"/>
                  <a:pt x="19201" y="9842"/>
                </a:cubicBezTo>
                <a:cubicBezTo>
                  <a:pt x="19273" y="9897"/>
                  <a:pt x="19344" y="9929"/>
                  <a:pt x="19359" y="9915"/>
                </a:cubicBezTo>
                <a:cubicBezTo>
                  <a:pt x="19397" y="9878"/>
                  <a:pt x="19360" y="9722"/>
                  <a:pt x="19261" y="9508"/>
                </a:cubicBezTo>
                <a:cubicBezTo>
                  <a:pt x="19178" y="9329"/>
                  <a:pt x="19171" y="9232"/>
                  <a:pt x="19244" y="9246"/>
                </a:cubicBezTo>
                <a:cubicBezTo>
                  <a:pt x="19339" y="9265"/>
                  <a:pt x="19361" y="9243"/>
                  <a:pt x="19323" y="9170"/>
                </a:cubicBezTo>
                <a:cubicBezTo>
                  <a:pt x="19302" y="9131"/>
                  <a:pt x="19294" y="9086"/>
                  <a:pt x="19304" y="9069"/>
                </a:cubicBezTo>
                <a:cubicBezTo>
                  <a:pt x="19315" y="9052"/>
                  <a:pt x="19306" y="9005"/>
                  <a:pt x="19283" y="8965"/>
                </a:cubicBezTo>
                <a:cubicBezTo>
                  <a:pt x="19115" y="8658"/>
                  <a:pt x="19103" y="7582"/>
                  <a:pt x="19261" y="6880"/>
                </a:cubicBezTo>
                <a:cubicBezTo>
                  <a:pt x="19343" y="6512"/>
                  <a:pt x="19347" y="5436"/>
                  <a:pt x="19267" y="5031"/>
                </a:cubicBezTo>
                <a:cubicBezTo>
                  <a:pt x="19198" y="4680"/>
                  <a:pt x="19200" y="4603"/>
                  <a:pt x="19282" y="4457"/>
                </a:cubicBezTo>
                <a:cubicBezTo>
                  <a:pt x="19431" y="4193"/>
                  <a:pt x="19459" y="3988"/>
                  <a:pt x="19394" y="3626"/>
                </a:cubicBezTo>
                <a:cubicBezTo>
                  <a:pt x="19383" y="3562"/>
                  <a:pt x="19372" y="3499"/>
                  <a:pt x="19370" y="3486"/>
                </a:cubicBezTo>
                <a:cubicBezTo>
                  <a:pt x="19356" y="3378"/>
                  <a:pt x="19196" y="3209"/>
                  <a:pt x="19069" y="3166"/>
                </a:cubicBezTo>
                <a:cubicBezTo>
                  <a:pt x="19002" y="3144"/>
                  <a:pt x="18937" y="3136"/>
                  <a:pt x="18877" y="3142"/>
                </a:cubicBezTo>
                <a:close/>
                <a:moveTo>
                  <a:pt x="8580" y="4218"/>
                </a:moveTo>
                <a:cubicBezTo>
                  <a:pt x="8318" y="4223"/>
                  <a:pt x="8300" y="4231"/>
                  <a:pt x="8147" y="4390"/>
                </a:cubicBezTo>
                <a:cubicBezTo>
                  <a:pt x="8052" y="4489"/>
                  <a:pt x="7944" y="4658"/>
                  <a:pt x="7882" y="4805"/>
                </a:cubicBezTo>
                <a:cubicBezTo>
                  <a:pt x="7780" y="5048"/>
                  <a:pt x="7778" y="5064"/>
                  <a:pt x="7778" y="5528"/>
                </a:cubicBezTo>
                <a:cubicBezTo>
                  <a:pt x="7778" y="5986"/>
                  <a:pt x="7781" y="6010"/>
                  <a:pt x="7871" y="6206"/>
                </a:cubicBezTo>
                <a:cubicBezTo>
                  <a:pt x="8031" y="6553"/>
                  <a:pt x="8206" y="6754"/>
                  <a:pt x="8391" y="6802"/>
                </a:cubicBezTo>
                <a:cubicBezTo>
                  <a:pt x="8615" y="6860"/>
                  <a:pt x="8626" y="6859"/>
                  <a:pt x="8779" y="6801"/>
                </a:cubicBezTo>
                <a:cubicBezTo>
                  <a:pt x="8853" y="6773"/>
                  <a:pt x="8936" y="6745"/>
                  <a:pt x="8964" y="6740"/>
                </a:cubicBezTo>
                <a:cubicBezTo>
                  <a:pt x="9039" y="6728"/>
                  <a:pt x="9242" y="6419"/>
                  <a:pt x="9330" y="6182"/>
                </a:cubicBezTo>
                <a:cubicBezTo>
                  <a:pt x="9426" y="5927"/>
                  <a:pt x="9459" y="5471"/>
                  <a:pt x="9407" y="5129"/>
                </a:cubicBezTo>
                <a:cubicBezTo>
                  <a:pt x="9363" y="4844"/>
                  <a:pt x="9166" y="4472"/>
                  <a:pt x="8976" y="4315"/>
                </a:cubicBezTo>
                <a:cubicBezTo>
                  <a:pt x="8874" y="4230"/>
                  <a:pt x="8806" y="4214"/>
                  <a:pt x="8580" y="4218"/>
                </a:cubicBezTo>
                <a:close/>
                <a:moveTo>
                  <a:pt x="13645" y="5884"/>
                </a:moveTo>
                <a:cubicBezTo>
                  <a:pt x="13389" y="5913"/>
                  <a:pt x="13225" y="6067"/>
                  <a:pt x="13110" y="6389"/>
                </a:cubicBezTo>
                <a:cubicBezTo>
                  <a:pt x="13009" y="6669"/>
                  <a:pt x="13006" y="7160"/>
                  <a:pt x="13102" y="7444"/>
                </a:cubicBezTo>
                <a:cubicBezTo>
                  <a:pt x="13182" y="7683"/>
                  <a:pt x="13350" y="7887"/>
                  <a:pt x="13527" y="7961"/>
                </a:cubicBezTo>
                <a:cubicBezTo>
                  <a:pt x="13602" y="7993"/>
                  <a:pt x="13683" y="8011"/>
                  <a:pt x="13708" y="8002"/>
                </a:cubicBezTo>
                <a:cubicBezTo>
                  <a:pt x="13732" y="7994"/>
                  <a:pt x="13805" y="7972"/>
                  <a:pt x="13869" y="7955"/>
                </a:cubicBezTo>
                <a:cubicBezTo>
                  <a:pt x="14364" y="7824"/>
                  <a:pt x="14567" y="6827"/>
                  <a:pt x="14226" y="6203"/>
                </a:cubicBezTo>
                <a:cubicBezTo>
                  <a:pt x="14086" y="5948"/>
                  <a:pt x="13914" y="5854"/>
                  <a:pt x="13645" y="5884"/>
                </a:cubicBezTo>
                <a:close/>
                <a:moveTo>
                  <a:pt x="11834" y="6488"/>
                </a:moveTo>
                <a:cubicBezTo>
                  <a:pt x="11785" y="6485"/>
                  <a:pt x="11737" y="6491"/>
                  <a:pt x="11687" y="6507"/>
                </a:cubicBezTo>
                <a:cubicBezTo>
                  <a:pt x="11624" y="6529"/>
                  <a:pt x="11557" y="6548"/>
                  <a:pt x="11539" y="6550"/>
                </a:cubicBezTo>
                <a:cubicBezTo>
                  <a:pt x="11472" y="6556"/>
                  <a:pt x="11253" y="6875"/>
                  <a:pt x="11196" y="7047"/>
                </a:cubicBezTo>
                <a:cubicBezTo>
                  <a:pt x="11115" y="7298"/>
                  <a:pt x="11093" y="7607"/>
                  <a:pt x="11138" y="7862"/>
                </a:cubicBezTo>
                <a:cubicBezTo>
                  <a:pt x="11192" y="8163"/>
                  <a:pt x="11378" y="8475"/>
                  <a:pt x="11552" y="8559"/>
                </a:cubicBezTo>
                <a:cubicBezTo>
                  <a:pt x="12052" y="8800"/>
                  <a:pt x="12480" y="8340"/>
                  <a:pt x="12482" y="7560"/>
                </a:cubicBezTo>
                <a:cubicBezTo>
                  <a:pt x="12484" y="6989"/>
                  <a:pt x="12175" y="6509"/>
                  <a:pt x="11834" y="6488"/>
                </a:cubicBezTo>
                <a:close/>
                <a:moveTo>
                  <a:pt x="9315" y="8831"/>
                </a:moveTo>
                <a:cubicBezTo>
                  <a:pt x="8937" y="8796"/>
                  <a:pt x="8660" y="9178"/>
                  <a:pt x="8655" y="9785"/>
                </a:cubicBezTo>
                <a:cubicBezTo>
                  <a:pt x="8652" y="10231"/>
                  <a:pt x="8797" y="10564"/>
                  <a:pt x="9064" y="10720"/>
                </a:cubicBezTo>
                <a:cubicBezTo>
                  <a:pt x="9324" y="10871"/>
                  <a:pt x="9658" y="10706"/>
                  <a:pt x="9803" y="10355"/>
                </a:cubicBezTo>
                <a:cubicBezTo>
                  <a:pt x="9903" y="10114"/>
                  <a:pt x="9925" y="9949"/>
                  <a:pt x="9900" y="9636"/>
                </a:cubicBezTo>
                <a:cubicBezTo>
                  <a:pt x="9873" y="9299"/>
                  <a:pt x="9684" y="8953"/>
                  <a:pt x="9483" y="8874"/>
                </a:cubicBezTo>
                <a:cubicBezTo>
                  <a:pt x="9426" y="8851"/>
                  <a:pt x="9369" y="8837"/>
                  <a:pt x="9315" y="8831"/>
                </a:cubicBezTo>
                <a:close/>
                <a:moveTo>
                  <a:pt x="7025" y="9773"/>
                </a:moveTo>
                <a:cubicBezTo>
                  <a:pt x="6947" y="9783"/>
                  <a:pt x="6865" y="9827"/>
                  <a:pt x="6787" y="9910"/>
                </a:cubicBezTo>
                <a:cubicBezTo>
                  <a:pt x="6655" y="10050"/>
                  <a:pt x="6598" y="10226"/>
                  <a:pt x="6598" y="10491"/>
                </a:cubicBezTo>
                <a:cubicBezTo>
                  <a:pt x="6598" y="10808"/>
                  <a:pt x="6718" y="11062"/>
                  <a:pt x="6911" y="11156"/>
                </a:cubicBezTo>
                <a:cubicBezTo>
                  <a:pt x="7047" y="11221"/>
                  <a:pt x="7109" y="11214"/>
                  <a:pt x="7247" y="11116"/>
                </a:cubicBezTo>
                <a:cubicBezTo>
                  <a:pt x="7426" y="10989"/>
                  <a:pt x="7500" y="10785"/>
                  <a:pt x="7487" y="10458"/>
                </a:cubicBezTo>
                <a:cubicBezTo>
                  <a:pt x="7469" y="10011"/>
                  <a:pt x="7260" y="9741"/>
                  <a:pt x="7025" y="9773"/>
                </a:cubicBezTo>
                <a:close/>
                <a:moveTo>
                  <a:pt x="12611" y="9950"/>
                </a:moveTo>
                <a:cubicBezTo>
                  <a:pt x="12542" y="9950"/>
                  <a:pt x="12469" y="9973"/>
                  <a:pt x="12395" y="10019"/>
                </a:cubicBezTo>
                <a:cubicBezTo>
                  <a:pt x="12223" y="10127"/>
                  <a:pt x="12140" y="10355"/>
                  <a:pt x="12139" y="10724"/>
                </a:cubicBezTo>
                <a:cubicBezTo>
                  <a:pt x="12139" y="10982"/>
                  <a:pt x="12149" y="11031"/>
                  <a:pt x="12228" y="11163"/>
                </a:cubicBezTo>
                <a:cubicBezTo>
                  <a:pt x="12278" y="11245"/>
                  <a:pt x="12345" y="11328"/>
                  <a:pt x="12378" y="11349"/>
                </a:cubicBezTo>
                <a:cubicBezTo>
                  <a:pt x="12411" y="11371"/>
                  <a:pt x="12513" y="11390"/>
                  <a:pt x="12605" y="11392"/>
                </a:cubicBezTo>
                <a:cubicBezTo>
                  <a:pt x="12842" y="11396"/>
                  <a:pt x="12958" y="11268"/>
                  <a:pt x="13030" y="10921"/>
                </a:cubicBezTo>
                <a:cubicBezTo>
                  <a:pt x="13075" y="10707"/>
                  <a:pt x="13078" y="10625"/>
                  <a:pt x="13052" y="10476"/>
                </a:cubicBezTo>
                <a:cubicBezTo>
                  <a:pt x="12991" y="10140"/>
                  <a:pt x="12819" y="9947"/>
                  <a:pt x="12611" y="9950"/>
                </a:cubicBezTo>
                <a:close/>
                <a:moveTo>
                  <a:pt x="8141" y="11160"/>
                </a:moveTo>
                <a:cubicBezTo>
                  <a:pt x="8012" y="11157"/>
                  <a:pt x="7885" y="11251"/>
                  <a:pt x="7833" y="11445"/>
                </a:cubicBezTo>
                <a:cubicBezTo>
                  <a:pt x="7739" y="11794"/>
                  <a:pt x="7828" y="12129"/>
                  <a:pt x="8046" y="12245"/>
                </a:cubicBezTo>
                <a:cubicBezTo>
                  <a:pt x="8164" y="12308"/>
                  <a:pt x="8312" y="12239"/>
                  <a:pt x="8412" y="12073"/>
                </a:cubicBezTo>
                <a:cubicBezTo>
                  <a:pt x="8524" y="11888"/>
                  <a:pt x="8538" y="11712"/>
                  <a:pt x="8461" y="11458"/>
                </a:cubicBezTo>
                <a:cubicBezTo>
                  <a:pt x="8402" y="11262"/>
                  <a:pt x="8270" y="11163"/>
                  <a:pt x="8141" y="11160"/>
                </a:cubicBezTo>
                <a:close/>
                <a:moveTo>
                  <a:pt x="12604" y="12215"/>
                </a:moveTo>
                <a:cubicBezTo>
                  <a:pt x="12276" y="12216"/>
                  <a:pt x="12092" y="12480"/>
                  <a:pt x="12073" y="12979"/>
                </a:cubicBezTo>
                <a:cubicBezTo>
                  <a:pt x="12060" y="13310"/>
                  <a:pt x="12145" y="13567"/>
                  <a:pt x="12319" y="13722"/>
                </a:cubicBezTo>
                <a:cubicBezTo>
                  <a:pt x="12536" y="13914"/>
                  <a:pt x="12826" y="13843"/>
                  <a:pt x="13001" y="13555"/>
                </a:cubicBezTo>
                <a:cubicBezTo>
                  <a:pt x="13072" y="13440"/>
                  <a:pt x="13089" y="13362"/>
                  <a:pt x="13102" y="13118"/>
                </a:cubicBezTo>
                <a:cubicBezTo>
                  <a:pt x="13121" y="12748"/>
                  <a:pt x="13068" y="12532"/>
                  <a:pt x="12913" y="12348"/>
                </a:cubicBezTo>
                <a:cubicBezTo>
                  <a:pt x="12815" y="12231"/>
                  <a:pt x="12775" y="12214"/>
                  <a:pt x="12604" y="12215"/>
                </a:cubicBezTo>
                <a:close/>
                <a:moveTo>
                  <a:pt x="7237" y="12994"/>
                </a:moveTo>
                <a:cubicBezTo>
                  <a:pt x="7096" y="12999"/>
                  <a:pt x="6955" y="13095"/>
                  <a:pt x="6874" y="13281"/>
                </a:cubicBezTo>
                <a:cubicBezTo>
                  <a:pt x="6774" y="13511"/>
                  <a:pt x="6779" y="13927"/>
                  <a:pt x="6885" y="14144"/>
                </a:cubicBezTo>
                <a:cubicBezTo>
                  <a:pt x="6928" y="14232"/>
                  <a:pt x="6992" y="14323"/>
                  <a:pt x="7027" y="14347"/>
                </a:cubicBezTo>
                <a:cubicBezTo>
                  <a:pt x="7062" y="14370"/>
                  <a:pt x="7175" y="14383"/>
                  <a:pt x="7277" y="14375"/>
                </a:cubicBezTo>
                <a:cubicBezTo>
                  <a:pt x="7434" y="14364"/>
                  <a:pt x="7477" y="14342"/>
                  <a:pt x="7551" y="14232"/>
                </a:cubicBezTo>
                <a:cubicBezTo>
                  <a:pt x="7709" y="13994"/>
                  <a:pt x="7734" y="13535"/>
                  <a:pt x="7604" y="13257"/>
                </a:cubicBezTo>
                <a:cubicBezTo>
                  <a:pt x="7519" y="13076"/>
                  <a:pt x="7377" y="12989"/>
                  <a:pt x="7237" y="12994"/>
                </a:cubicBezTo>
                <a:close/>
                <a:moveTo>
                  <a:pt x="13833" y="13248"/>
                </a:moveTo>
                <a:cubicBezTo>
                  <a:pt x="13665" y="13252"/>
                  <a:pt x="13497" y="13374"/>
                  <a:pt x="13418" y="13611"/>
                </a:cubicBezTo>
                <a:cubicBezTo>
                  <a:pt x="13368" y="13762"/>
                  <a:pt x="13363" y="14084"/>
                  <a:pt x="13409" y="14273"/>
                </a:cubicBezTo>
                <a:cubicBezTo>
                  <a:pt x="13444" y="14417"/>
                  <a:pt x="13606" y="14660"/>
                  <a:pt x="13685" y="14687"/>
                </a:cubicBezTo>
                <a:cubicBezTo>
                  <a:pt x="13915" y="14765"/>
                  <a:pt x="14172" y="14611"/>
                  <a:pt x="14260" y="14342"/>
                </a:cubicBezTo>
                <a:cubicBezTo>
                  <a:pt x="14322" y="14156"/>
                  <a:pt x="14316" y="13791"/>
                  <a:pt x="14249" y="13593"/>
                </a:cubicBezTo>
                <a:cubicBezTo>
                  <a:pt x="14169" y="13359"/>
                  <a:pt x="14001" y="13245"/>
                  <a:pt x="13833" y="13248"/>
                </a:cubicBezTo>
                <a:close/>
                <a:moveTo>
                  <a:pt x="16442" y="17713"/>
                </a:moveTo>
                <a:cubicBezTo>
                  <a:pt x="16435" y="17713"/>
                  <a:pt x="16422" y="17735"/>
                  <a:pt x="16411" y="17760"/>
                </a:cubicBezTo>
                <a:cubicBezTo>
                  <a:pt x="16401" y="17786"/>
                  <a:pt x="16407" y="17807"/>
                  <a:pt x="16424" y="17807"/>
                </a:cubicBezTo>
                <a:cubicBezTo>
                  <a:pt x="16441" y="17807"/>
                  <a:pt x="16456" y="17786"/>
                  <a:pt x="16456" y="17760"/>
                </a:cubicBezTo>
                <a:cubicBezTo>
                  <a:pt x="16456" y="17735"/>
                  <a:pt x="16450" y="17713"/>
                  <a:pt x="16442" y="17713"/>
                </a:cubicBezTo>
                <a:close/>
              </a:path>
            </a:pathLst>
          </a:custGeom>
          <a:ln w="12700">
            <a:miter lim="400000"/>
          </a:ln>
        </p:spPr>
      </p:pic>
      <p:grpSp>
        <p:nvGrpSpPr>
          <p:cNvPr id="194" name="Group"/>
          <p:cNvGrpSpPr/>
          <p:nvPr/>
        </p:nvGrpSpPr>
        <p:grpSpPr>
          <a:xfrm>
            <a:off x="15349357" y="643226"/>
            <a:ext cx="7728029" cy="6309941"/>
            <a:chOff x="0" y="0"/>
            <a:chExt cx="7728027" cy="6309940"/>
          </a:xfrm>
        </p:grpSpPr>
        <p:pic>
          <p:nvPicPr>
            <p:cNvPr id="191" name="Screenshot 2025-11-05 at 17.55.26.png" descr="Screenshot 2025-11-05 at 17.55.26.png"/>
            <p:cNvPicPr>
              <a:picLocks noChangeAspect="1"/>
            </p:cNvPicPr>
            <p:nvPr/>
          </p:nvPicPr>
          <p:blipFill>
            <a:blip r:embed="rId9">
              <a:extLst/>
            </a:blip>
            <a:stretch>
              <a:fillRect/>
            </a:stretch>
          </p:blipFill>
          <p:spPr>
            <a:xfrm>
              <a:off x="132055" y="0"/>
              <a:ext cx="7136441" cy="5807103"/>
            </a:xfrm>
            <a:prstGeom prst="rect">
              <a:avLst/>
            </a:prstGeom>
            <a:ln w="12700" cap="flat">
              <a:noFill/>
              <a:miter lim="400000"/>
            </a:ln>
            <a:effectLst/>
          </p:spPr>
        </p:pic>
        <p:pic>
          <p:nvPicPr>
            <p:cNvPr id="192" name="Screenshot 2025-11-05 at 18.14.30.png" descr="Screenshot 2025-11-05 at 18.14.30.png"/>
            <p:cNvPicPr>
              <a:picLocks noChangeAspect="1"/>
            </p:cNvPicPr>
            <p:nvPr/>
          </p:nvPicPr>
          <p:blipFill>
            <a:blip r:embed="rId10">
              <a:extLst/>
            </a:blip>
            <a:stretch>
              <a:fillRect/>
            </a:stretch>
          </p:blipFill>
          <p:spPr>
            <a:xfrm>
              <a:off x="0" y="0"/>
              <a:ext cx="7728028" cy="6309941"/>
            </a:xfrm>
            <a:prstGeom prst="rect">
              <a:avLst/>
            </a:prstGeom>
            <a:ln w="12700" cap="flat">
              <a:noFill/>
              <a:miter lim="400000"/>
            </a:ln>
            <a:effectLst/>
          </p:spPr>
        </p:pic>
        <p:sp>
          <p:nvSpPr>
            <p:cNvPr id="193" name="Strip unobserved EDMs from Strong Interactions!"/>
            <p:cNvSpPr/>
            <p:nvPr/>
          </p:nvSpPr>
          <p:spPr>
            <a:xfrm>
              <a:off x="141140" y="5414875"/>
              <a:ext cx="7469339" cy="581861"/>
            </a:xfrm>
            <a:prstGeom prst="rect">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2000">
                  <a:solidFill>
                    <a:srgbClr val="FFFFFF"/>
                  </a:solidFill>
                  <a:latin typeface="Courier New"/>
                  <a:ea typeface="Courier New"/>
                  <a:cs typeface="Courier New"/>
                  <a:sym typeface="Courier New"/>
                </a:defRPr>
              </a:lvl1pPr>
            </a:lstStyle>
            <a:p>
              <a:pPr/>
              <a:r>
                <a:t>Strip unobserved EDMs from Strong Interactions!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8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2"/>
      <p:bldP build="whole" bldLvl="1" animBg="1" rev="0" advAuto="0" spid="181" grpId="8"/>
      <p:bldP build="whole" bldLvl="1" animBg="1" rev="0" advAuto="0" spid="194" grpId="1"/>
      <p:bldP build="whole" bldLvl="1" animBg="1" rev="0" advAuto="0" spid="180" grpId="6"/>
      <p:bldP build="whole" bldLvl="1" animBg="1" rev="0" advAuto="0" spid="187" grpId="4"/>
      <p:bldP build="whole" bldLvl="1" animBg="1" rev="0" advAuto="0" spid="189" grpId="7"/>
      <p:bldP build="whole" bldLvl="1" animBg="1" rev="0" advAuto="0" spid="188" grpId="5"/>
      <p:bldP build="whole" bldLvl="1" animBg="1" rev="0" advAuto="0" spid="186" grpId="3"/>
      <p:bldP build="whole" bldLvl="1" animBg="1" rev="0" advAuto="0" spid="190" grpId="9"/>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 Stellar evolution (speed limited by energy loss)"/>
          <p:cNvSpPr/>
          <p:nvPr/>
        </p:nvSpPr>
        <p:spPr>
          <a:xfrm>
            <a:off x="3298031" y="769937"/>
            <a:ext cx="15323344" cy="89297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defTabSz="821531">
              <a:defRPr b="1" sz="5000">
                <a:solidFill>
                  <a:schemeClr val="accent4">
                    <a:hueOff val="348544"/>
                    <a:lumOff val="7139"/>
                  </a:schemeClr>
                </a:solidFill>
                <a:latin typeface="PT Sans Narrow"/>
                <a:ea typeface="PT Sans Narrow"/>
                <a:cs typeface="PT Sans Narrow"/>
                <a:sym typeface="PT Sans Narrow"/>
              </a:defRPr>
            </a:lvl1pPr>
          </a:lstStyle>
          <a:p>
            <a:pPr/>
            <a:r>
              <a:t>- Stellar evolution (speed limited by energy loss)</a:t>
            </a:r>
          </a:p>
        </p:txBody>
      </p:sp>
      <p:sp>
        <p:nvSpPr>
          <p:cNvPr id="925" name="Line"/>
          <p:cNvSpPr/>
          <p:nvPr/>
        </p:nvSpPr>
        <p:spPr>
          <a:xfrm flipH="1">
            <a:off x="4775942" y="6871891"/>
            <a:ext cx="16203943" cy="3"/>
          </a:xfrm>
          <a:prstGeom prst="line">
            <a:avLst/>
          </a:prstGeom>
          <a:ln w="101600">
            <a:solidFill>
              <a:srgbClr val="FFFFFF"/>
            </a:solidFill>
            <a:miter lim="400000"/>
            <a:headEnd type="stealth"/>
          </a:ln>
        </p:spPr>
        <p:txBody>
          <a:bodyPr lIns="71437" tIns="71437" rIns="71437" bIns="71437" anchor="ctr"/>
          <a:lstStyle/>
          <a:p>
            <a:pPr algn="l" defTabSz="642937">
              <a:defRPr sz="1600">
                <a:solidFill>
                  <a:srgbClr val="000000"/>
                </a:solidFill>
                <a:latin typeface="Helvetica"/>
                <a:ea typeface="Helvetica"/>
                <a:cs typeface="Helvetica"/>
                <a:sym typeface="Helvetica"/>
              </a:defRPr>
            </a:pPr>
          </a:p>
        </p:txBody>
      </p:sp>
      <p:sp>
        <p:nvSpPr>
          <p:cNvPr id="926" name="time"/>
          <p:cNvSpPr/>
          <p:nvPr/>
        </p:nvSpPr>
        <p:spPr>
          <a:xfrm>
            <a:off x="19264312" y="5755481"/>
            <a:ext cx="1158194" cy="863601"/>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lgn="l" defTabSz="821531">
              <a:defRPr b="1" sz="5000">
                <a:solidFill>
                  <a:srgbClr val="FFFFFF"/>
                </a:solidFill>
                <a:latin typeface="PT Sans Narrow"/>
                <a:ea typeface="PT Sans Narrow"/>
                <a:cs typeface="PT Sans Narrow"/>
                <a:sym typeface="PT Sans Narrow"/>
              </a:defRPr>
            </a:lvl1pPr>
          </a:lstStyle>
          <a:p>
            <a:pPr/>
            <a:r>
              <a:t>time</a:t>
            </a:r>
          </a:p>
        </p:txBody>
      </p:sp>
      <p:grpSp>
        <p:nvGrpSpPr>
          <p:cNvPr id="929" name="Group"/>
          <p:cNvGrpSpPr/>
          <p:nvPr/>
        </p:nvGrpSpPr>
        <p:grpSpPr>
          <a:xfrm>
            <a:off x="3708796" y="2472531"/>
            <a:ext cx="3161111" cy="3161110"/>
            <a:chOff x="0" y="0"/>
            <a:chExt cx="3161109" cy="3161109"/>
          </a:xfrm>
        </p:grpSpPr>
        <p:sp>
          <p:nvSpPr>
            <p:cNvPr id="927" name="Circle"/>
            <p:cNvSpPr/>
            <p:nvPr/>
          </p:nvSpPr>
          <p:spPr>
            <a:xfrm>
              <a:off x="0" y="0"/>
              <a:ext cx="3161110" cy="3161110"/>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28" name="H"/>
            <p:cNvSpPr/>
            <p:nvPr/>
          </p:nvSpPr>
          <p:spPr>
            <a:xfrm>
              <a:off x="1357312" y="1160939"/>
              <a:ext cx="458312" cy="857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H</a:t>
              </a:r>
            </a:p>
          </p:txBody>
        </p:sp>
      </p:grpSp>
      <p:grpSp>
        <p:nvGrpSpPr>
          <p:cNvPr id="941" name="Group"/>
          <p:cNvGrpSpPr/>
          <p:nvPr/>
        </p:nvGrpSpPr>
        <p:grpSpPr>
          <a:xfrm>
            <a:off x="10316765" y="2472531"/>
            <a:ext cx="10662048" cy="3161110"/>
            <a:chOff x="0" y="0"/>
            <a:chExt cx="10662046" cy="3161109"/>
          </a:xfrm>
        </p:grpSpPr>
        <p:sp>
          <p:nvSpPr>
            <p:cNvPr id="930" name="Circle"/>
            <p:cNvSpPr/>
            <p:nvPr/>
          </p:nvSpPr>
          <p:spPr>
            <a:xfrm>
              <a:off x="0" y="0"/>
              <a:ext cx="3161110" cy="3161110"/>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1" name="Circle"/>
            <p:cNvSpPr/>
            <p:nvPr/>
          </p:nvSpPr>
          <p:spPr>
            <a:xfrm>
              <a:off x="982265" y="946546"/>
              <a:ext cx="1178720" cy="1178720"/>
            </a:xfrm>
            <a:prstGeom prst="ellipse">
              <a:avLst/>
            </a:prstGeom>
            <a:solidFill>
              <a:schemeClr val="accent4">
                <a:hueOff val="-858837"/>
                <a:lumOff val="-9791"/>
              </a:schemeClr>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2" name="Circle"/>
            <p:cNvSpPr/>
            <p:nvPr/>
          </p:nvSpPr>
          <p:spPr>
            <a:xfrm>
              <a:off x="4107656" y="0"/>
              <a:ext cx="3161110" cy="3161110"/>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3" name="Circle"/>
            <p:cNvSpPr/>
            <p:nvPr/>
          </p:nvSpPr>
          <p:spPr>
            <a:xfrm>
              <a:off x="4839890" y="660796"/>
              <a:ext cx="1696642" cy="1696642"/>
            </a:xfrm>
            <a:prstGeom prst="ellipse">
              <a:avLst/>
            </a:prstGeom>
            <a:solidFill>
              <a:schemeClr val="accent4">
                <a:hueOff val="-858837"/>
                <a:lumOff val="-9791"/>
              </a:schemeClr>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4" name="Circle"/>
            <p:cNvSpPr/>
            <p:nvPr/>
          </p:nvSpPr>
          <p:spPr>
            <a:xfrm>
              <a:off x="5304234" y="1143000"/>
              <a:ext cx="785813" cy="785813"/>
            </a:xfrm>
            <a:prstGeom prst="ellipse">
              <a:avLst/>
            </a:prstGeom>
            <a:solidFill>
              <a:srgbClr val="0096FF"/>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5" name="Circle"/>
            <p:cNvSpPr/>
            <p:nvPr/>
          </p:nvSpPr>
          <p:spPr>
            <a:xfrm>
              <a:off x="7500937" y="0"/>
              <a:ext cx="3161110" cy="3161110"/>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6" name="Circle"/>
            <p:cNvSpPr/>
            <p:nvPr/>
          </p:nvSpPr>
          <p:spPr>
            <a:xfrm>
              <a:off x="7786687" y="285750"/>
              <a:ext cx="2607470" cy="2607469"/>
            </a:xfrm>
            <a:prstGeom prst="ellipse">
              <a:avLst/>
            </a:prstGeom>
            <a:solidFill>
              <a:schemeClr val="accent4">
                <a:hueOff val="-858837"/>
                <a:lumOff val="-9791"/>
              </a:schemeClr>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7" name="Circle"/>
            <p:cNvSpPr/>
            <p:nvPr/>
          </p:nvSpPr>
          <p:spPr>
            <a:xfrm>
              <a:off x="7929562" y="428625"/>
              <a:ext cx="2321720" cy="2321719"/>
            </a:xfrm>
            <a:prstGeom prst="ellipse">
              <a:avLst/>
            </a:prstGeom>
            <a:solidFill>
              <a:srgbClr val="0096FF"/>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38" name="He"/>
            <p:cNvSpPr/>
            <p:nvPr/>
          </p:nvSpPr>
          <p:spPr>
            <a:xfrm>
              <a:off x="1232296" y="1107361"/>
              <a:ext cx="730093" cy="857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He</a:t>
              </a:r>
            </a:p>
          </p:txBody>
        </p:sp>
        <p:sp>
          <p:nvSpPr>
            <p:cNvPr id="939" name="CO"/>
            <p:cNvSpPr/>
            <p:nvPr/>
          </p:nvSpPr>
          <p:spPr>
            <a:xfrm>
              <a:off x="5322093" y="1107361"/>
              <a:ext cx="743427" cy="857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CO</a:t>
              </a:r>
            </a:p>
          </p:txBody>
        </p:sp>
        <p:sp>
          <p:nvSpPr>
            <p:cNvPr id="940" name="..."/>
            <p:cNvSpPr/>
            <p:nvPr/>
          </p:nvSpPr>
          <p:spPr>
            <a:xfrm>
              <a:off x="8893968" y="1160939"/>
              <a:ext cx="503397" cy="857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a:t>
              </a:r>
            </a:p>
          </p:txBody>
        </p:sp>
      </p:grpSp>
      <p:grpSp>
        <p:nvGrpSpPr>
          <p:cNvPr id="947" name="Group"/>
          <p:cNvGrpSpPr/>
          <p:nvPr/>
        </p:nvGrpSpPr>
        <p:grpSpPr>
          <a:xfrm>
            <a:off x="3298031" y="7679531"/>
            <a:ext cx="19401648" cy="5911454"/>
            <a:chOff x="0" y="0"/>
            <a:chExt cx="19401646" cy="5911453"/>
          </a:xfrm>
        </p:grpSpPr>
        <p:sp>
          <p:nvSpPr>
            <p:cNvPr id="942" name="- Axions emitted from stars accelerate stellar evolution (strong bounds ... some hints)"/>
            <p:cNvSpPr/>
            <p:nvPr/>
          </p:nvSpPr>
          <p:spPr>
            <a:xfrm>
              <a:off x="0" y="0"/>
              <a:ext cx="19401647"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lvl1pPr algn="l" defTabSz="821531">
                <a:defRPr b="1" sz="5000">
                  <a:solidFill>
                    <a:schemeClr val="accent4">
                      <a:hueOff val="348544"/>
                      <a:lumOff val="7139"/>
                    </a:schemeClr>
                  </a:solidFill>
                  <a:latin typeface="PT Sans Narrow"/>
                  <a:ea typeface="PT Sans Narrow"/>
                  <a:cs typeface="PT Sans Narrow"/>
                  <a:sym typeface="PT Sans Narrow"/>
                </a:defRPr>
              </a:lvl1pPr>
            </a:lstStyle>
            <a:p>
              <a:pPr/>
              <a:r>
                <a:t>- Axions emitted from stars accelerate stellar evolution (strong bounds ... some hints)</a:t>
              </a:r>
            </a:p>
          </p:txBody>
        </p:sp>
        <p:sp>
          <p:nvSpPr>
            <p:cNvPr id="943" name="Circle"/>
            <p:cNvSpPr/>
            <p:nvPr/>
          </p:nvSpPr>
          <p:spPr>
            <a:xfrm>
              <a:off x="410765" y="2750343"/>
              <a:ext cx="3161110" cy="3161111"/>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44" name="H"/>
            <p:cNvSpPr/>
            <p:nvPr/>
          </p:nvSpPr>
          <p:spPr>
            <a:xfrm>
              <a:off x="1768078" y="433982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H</a:t>
              </a:r>
            </a:p>
          </p:txBody>
        </p:sp>
        <p:pic>
          <p:nvPicPr>
            <p:cNvPr id="945" name="Line Line" descr="Line Line"/>
            <p:cNvPicPr>
              <a:picLocks noChangeAspect="0"/>
            </p:cNvPicPr>
            <p:nvPr/>
          </p:nvPicPr>
          <p:blipFill>
            <a:blip r:embed="rId2">
              <a:extLst/>
            </a:blip>
            <a:stretch>
              <a:fillRect/>
            </a:stretch>
          </p:blipFill>
          <p:spPr>
            <a:xfrm>
              <a:off x="2108993" y="1708087"/>
              <a:ext cx="1840156" cy="2426073"/>
            </a:xfrm>
            <a:prstGeom prst="rect">
              <a:avLst/>
            </a:prstGeom>
            <a:effectLst/>
          </p:spPr>
        </p:pic>
      </p:grpSp>
      <p:grpSp>
        <p:nvGrpSpPr>
          <p:cNvPr id="967" name="Group"/>
          <p:cNvGrpSpPr/>
          <p:nvPr/>
        </p:nvGrpSpPr>
        <p:grpSpPr>
          <a:xfrm>
            <a:off x="7995046" y="9262417"/>
            <a:ext cx="9786939" cy="4328567"/>
            <a:chOff x="0" y="-69849"/>
            <a:chExt cx="9786937" cy="4328566"/>
          </a:xfrm>
        </p:grpSpPr>
        <p:sp>
          <p:nvSpPr>
            <p:cNvPr id="948" name="Circle"/>
            <p:cNvSpPr/>
            <p:nvPr/>
          </p:nvSpPr>
          <p:spPr>
            <a:xfrm>
              <a:off x="0" y="1097607"/>
              <a:ext cx="3161110" cy="3161110"/>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49" name="Circle"/>
            <p:cNvSpPr/>
            <p:nvPr/>
          </p:nvSpPr>
          <p:spPr>
            <a:xfrm>
              <a:off x="982265" y="2044153"/>
              <a:ext cx="1178720" cy="1178720"/>
            </a:xfrm>
            <a:prstGeom prst="ellipse">
              <a:avLst/>
            </a:prstGeom>
            <a:solidFill>
              <a:schemeClr val="accent4">
                <a:hueOff val="-858837"/>
                <a:lumOff val="-9791"/>
              </a:schemeClr>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0" name="Circle"/>
            <p:cNvSpPr/>
            <p:nvPr/>
          </p:nvSpPr>
          <p:spPr>
            <a:xfrm>
              <a:off x="3429000" y="1097607"/>
              <a:ext cx="3161110" cy="3161110"/>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1" name="Circle"/>
            <p:cNvSpPr/>
            <p:nvPr/>
          </p:nvSpPr>
          <p:spPr>
            <a:xfrm>
              <a:off x="4161234" y="1758403"/>
              <a:ext cx="1696641" cy="1696642"/>
            </a:xfrm>
            <a:prstGeom prst="ellipse">
              <a:avLst/>
            </a:prstGeom>
            <a:solidFill>
              <a:schemeClr val="accent4">
                <a:hueOff val="-858837"/>
                <a:lumOff val="-9791"/>
              </a:schemeClr>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2" name="Circle"/>
            <p:cNvSpPr/>
            <p:nvPr/>
          </p:nvSpPr>
          <p:spPr>
            <a:xfrm>
              <a:off x="4625578" y="2240607"/>
              <a:ext cx="785813" cy="785813"/>
            </a:xfrm>
            <a:prstGeom prst="ellipse">
              <a:avLst/>
            </a:prstGeom>
            <a:solidFill>
              <a:srgbClr val="0096FF"/>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3" name="Circle"/>
            <p:cNvSpPr/>
            <p:nvPr/>
          </p:nvSpPr>
          <p:spPr>
            <a:xfrm>
              <a:off x="6625828" y="1097607"/>
              <a:ext cx="3161110" cy="3161110"/>
            </a:xfrm>
            <a:prstGeom prst="ellipse">
              <a:avLst/>
            </a:prstGeom>
            <a:solidFill>
              <a:srgbClr val="FFFB00"/>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4" name="Circle"/>
            <p:cNvSpPr/>
            <p:nvPr/>
          </p:nvSpPr>
          <p:spPr>
            <a:xfrm>
              <a:off x="6911578" y="1383357"/>
              <a:ext cx="2607469" cy="2607469"/>
            </a:xfrm>
            <a:prstGeom prst="ellipse">
              <a:avLst/>
            </a:prstGeom>
            <a:solidFill>
              <a:schemeClr val="accent4">
                <a:hueOff val="-858837"/>
                <a:lumOff val="-9791"/>
              </a:schemeClr>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5" name="Circle"/>
            <p:cNvSpPr/>
            <p:nvPr/>
          </p:nvSpPr>
          <p:spPr>
            <a:xfrm>
              <a:off x="7054453" y="1526232"/>
              <a:ext cx="2321719" cy="2321719"/>
            </a:xfrm>
            <a:prstGeom prst="ellipse">
              <a:avLst/>
            </a:prstGeom>
            <a:solidFill>
              <a:srgbClr val="0096FF"/>
            </a:solidFill>
            <a:ln w="12700" cap="flat">
              <a:noFill/>
              <a:miter lim="400000"/>
            </a:ln>
            <a:effectLst/>
          </p:spPr>
          <p:txBody>
            <a:bodyPr wrap="square" lIns="71437" tIns="71437" rIns="71437" bIns="71437" numCol="1" anchor="ctr">
              <a:noAutofit/>
            </a:bodyPr>
            <a:lstStyle/>
            <a:p>
              <a:pPr defTabSz="821531">
                <a:defRPr sz="4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6" name="He"/>
            <p:cNvSpPr/>
            <p:nvPr/>
          </p:nvSpPr>
          <p:spPr>
            <a:xfrm>
              <a:off x="1232296" y="2204968"/>
              <a:ext cx="730093" cy="857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He</a:t>
              </a:r>
            </a:p>
          </p:txBody>
        </p:sp>
        <p:sp>
          <p:nvSpPr>
            <p:cNvPr id="957" name="CO"/>
            <p:cNvSpPr/>
            <p:nvPr/>
          </p:nvSpPr>
          <p:spPr>
            <a:xfrm>
              <a:off x="4643437" y="2204968"/>
              <a:ext cx="743427" cy="857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CO</a:t>
              </a:r>
            </a:p>
          </p:txBody>
        </p:sp>
        <p:sp>
          <p:nvSpPr>
            <p:cNvPr id="958" name="..."/>
            <p:cNvSpPr/>
            <p:nvPr/>
          </p:nvSpPr>
          <p:spPr>
            <a:xfrm>
              <a:off x="8018859" y="2258546"/>
              <a:ext cx="503397" cy="857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3578" tIns="53578" rIns="53578" bIns="53578" numCol="1" anchor="ctr">
              <a:spAutoFit/>
            </a:bodyPr>
            <a:lstStyle>
              <a:lvl1pPr algn="l" defTabSz="821531">
                <a:defRPr b="1" sz="5000">
                  <a:solidFill>
                    <a:srgbClr val="000000"/>
                  </a:solidFill>
                  <a:latin typeface="PT Sans Narrow"/>
                  <a:ea typeface="PT Sans Narrow"/>
                  <a:cs typeface="PT Sans Narrow"/>
                  <a:sym typeface="PT Sans Narrow"/>
                </a:defRPr>
              </a:lvl1pPr>
            </a:lstStyle>
            <a:p>
              <a:pPr/>
              <a:r>
                <a:t>...</a:t>
              </a:r>
            </a:p>
          </p:txBody>
        </p:sp>
        <p:pic>
          <p:nvPicPr>
            <p:cNvPr id="959" name="Line Line" descr="Line Line"/>
            <p:cNvPicPr>
              <a:picLocks noChangeAspect="0"/>
            </p:cNvPicPr>
            <p:nvPr/>
          </p:nvPicPr>
          <p:blipFill>
            <a:blip r:embed="rId2">
              <a:extLst/>
            </a:blip>
            <a:stretch>
              <a:fillRect/>
            </a:stretch>
          </p:blipFill>
          <p:spPr>
            <a:xfrm>
              <a:off x="1698228" y="63350"/>
              <a:ext cx="1840155" cy="2426073"/>
            </a:xfrm>
            <a:prstGeom prst="rect">
              <a:avLst/>
            </a:prstGeom>
            <a:effectLst/>
          </p:spPr>
        </p:pic>
        <p:pic>
          <p:nvPicPr>
            <p:cNvPr id="961" name="Line Line" descr="Line Line"/>
            <p:cNvPicPr>
              <a:picLocks noChangeAspect="0"/>
            </p:cNvPicPr>
            <p:nvPr/>
          </p:nvPicPr>
          <p:blipFill>
            <a:blip r:embed="rId3">
              <a:extLst/>
            </a:blip>
            <a:stretch>
              <a:fillRect/>
            </a:stretch>
          </p:blipFill>
          <p:spPr>
            <a:xfrm>
              <a:off x="1519634" y="-69850"/>
              <a:ext cx="1117037" cy="2559273"/>
            </a:xfrm>
            <a:prstGeom prst="rect">
              <a:avLst/>
            </a:prstGeom>
            <a:effectLst/>
          </p:spPr>
        </p:pic>
        <p:pic>
          <p:nvPicPr>
            <p:cNvPr id="963" name="Line Line" descr="Line Line"/>
            <p:cNvPicPr>
              <a:picLocks noChangeAspect="0"/>
            </p:cNvPicPr>
            <p:nvPr/>
          </p:nvPicPr>
          <p:blipFill>
            <a:blip r:embed="rId3">
              <a:extLst/>
            </a:blip>
            <a:stretch>
              <a:fillRect/>
            </a:stretch>
          </p:blipFill>
          <p:spPr>
            <a:xfrm>
              <a:off x="5127228" y="-61665"/>
              <a:ext cx="1117036" cy="2559273"/>
            </a:xfrm>
            <a:prstGeom prst="rect">
              <a:avLst/>
            </a:prstGeom>
            <a:effectLst/>
          </p:spPr>
        </p:pic>
        <p:pic>
          <p:nvPicPr>
            <p:cNvPr id="965" name="Line Line" descr="Line Line"/>
            <p:cNvPicPr>
              <a:picLocks noChangeAspect="0"/>
            </p:cNvPicPr>
            <p:nvPr/>
          </p:nvPicPr>
          <p:blipFill>
            <a:blip r:embed="rId4">
              <a:extLst/>
            </a:blip>
            <a:stretch>
              <a:fillRect/>
            </a:stretch>
          </p:blipFill>
          <p:spPr>
            <a:xfrm>
              <a:off x="4918775" y="-62502"/>
              <a:ext cx="169560" cy="2381516"/>
            </a:xfrm>
            <a:prstGeom prst="rect">
              <a:avLst/>
            </a:prstGeom>
            <a:effectLst/>
          </p:spPr>
        </p:pic>
      </p:grpSp>
      <p:pic>
        <p:nvPicPr>
          <p:cNvPr id="968" name="imagesofthes.png" descr="imagesofthes.png"/>
          <p:cNvPicPr>
            <a:picLocks noChangeAspect="1"/>
          </p:cNvPicPr>
          <p:nvPr/>
        </p:nvPicPr>
        <p:blipFill>
          <a:blip r:embed="rId5">
            <a:extLst/>
          </a:blip>
          <a:srcRect l="1848" t="22843" r="1848" b="57391"/>
          <a:stretch>
            <a:fillRect/>
          </a:stretch>
        </p:blipFill>
        <p:spPr>
          <a:xfrm rot="16200000">
            <a:off x="-3803366" y="2799309"/>
            <a:ext cx="8738337" cy="1186257"/>
          </a:xfrm>
          <a:prstGeom prst="rect">
            <a:avLst/>
          </a:prstGeom>
          <a:ln w="12700">
            <a:miter lim="400000"/>
          </a:ln>
        </p:spPr>
      </p:pic>
      <p:pic>
        <p:nvPicPr>
          <p:cNvPr id="969" name="imagesofthes.png" descr="imagesofthes.png"/>
          <p:cNvPicPr>
            <a:picLocks noChangeAspect="0"/>
          </p:cNvPicPr>
          <p:nvPr/>
        </p:nvPicPr>
        <p:blipFill>
          <a:blip r:embed="rId5">
            <a:extLst/>
          </a:blip>
          <a:srcRect l="1848" t="54034" r="1848" b="26201"/>
          <a:stretch>
            <a:fillRect/>
          </a:stretch>
        </p:blipFill>
        <p:spPr>
          <a:xfrm rot="16200000">
            <a:off x="-3011437" y="10611846"/>
            <a:ext cx="7093342" cy="1291125"/>
          </a:xfrm>
          <a:prstGeom prst="rect">
            <a:avLst/>
          </a:prstGeom>
          <a:ln w="12700">
            <a:miter lim="400000"/>
          </a:ln>
        </p:spPr>
      </p:pic>
      <p:sp>
        <p:nvSpPr>
          <p:cNvPr id="970" name="Stellar evolution"/>
          <p:cNvSpPr txBox="1"/>
          <p:nvPr/>
        </p:nvSpPr>
        <p:spPr>
          <a:xfrm rot="16200000">
            <a:off x="-1698614" y="6374778"/>
            <a:ext cx="4467607" cy="966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defRPr b="1" sz="5800">
                <a:solidFill>
                  <a:srgbClr val="FFFFFF"/>
                </a:solidFill>
                <a:latin typeface="PT Sans Narrow"/>
                <a:ea typeface="PT Sans Narrow"/>
                <a:cs typeface="PT Sans Narrow"/>
                <a:sym typeface="PT Sans Narrow"/>
              </a:defRPr>
            </a:lvl1pPr>
          </a:lstStyle>
          <a:p>
            <a:pPr/>
            <a:r>
              <a:t>Stellar evolution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41"/>
                                        </p:tgtEl>
                                        <p:attrNameLst>
                                          <p:attrName>style.visibility</p:attrName>
                                        </p:attrNameLst>
                                      </p:cBhvr>
                                      <p:to>
                                        <p:strVal val="visible"/>
                                      </p:to>
                                    </p:set>
                                    <p:animEffect filter="wipe(left)" transition="in">
                                      <p:cBhvr>
                                        <p:cTn id="7" dur="6000"/>
                                        <p:tgtEl>
                                          <p:spTgt spid="9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9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967"/>
                                        </p:tgtEl>
                                        <p:attrNameLst>
                                          <p:attrName>style.visibility</p:attrName>
                                        </p:attrNameLst>
                                      </p:cBhvr>
                                      <p:to>
                                        <p:strVal val="visible"/>
                                      </p:to>
                                    </p:set>
                                    <p:animEffect filter="wipe(left)" transition="in">
                                      <p:cBhvr>
                                        <p:cTn id="16" dur="250"/>
                                        <p:tgtEl>
                                          <p:spTgt spid="9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1" grpId="1"/>
      <p:bldP build="whole" bldLvl="1" animBg="1" rev="0" advAuto="0" spid="947" grpId="2"/>
      <p:bldP build="whole" bldLvl="1" animBg="1" rev="0" advAuto="0" spid="967" grpId="3"/>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76" name="Group"/>
          <p:cNvGrpSpPr/>
          <p:nvPr/>
        </p:nvGrpSpPr>
        <p:grpSpPr>
          <a:xfrm>
            <a:off x="2004099" y="5933603"/>
            <a:ext cx="14800145" cy="6860848"/>
            <a:chOff x="0" y="0"/>
            <a:chExt cx="14800145" cy="6860845"/>
          </a:xfrm>
        </p:grpSpPr>
        <p:grpSp>
          <p:nvGrpSpPr>
            <p:cNvPr id="974" name="Group"/>
            <p:cNvGrpSpPr/>
            <p:nvPr/>
          </p:nvGrpSpPr>
          <p:grpSpPr>
            <a:xfrm>
              <a:off x="0" y="0"/>
              <a:ext cx="9142060" cy="966443"/>
              <a:chOff x="0" y="0"/>
              <a:chExt cx="9142059" cy="966442"/>
            </a:xfrm>
          </p:grpSpPr>
          <p:sp>
            <p:nvSpPr>
              <p:cNvPr id="972" name="- Axions from Giant stars too"/>
              <p:cNvSpPr txBox="1"/>
              <p:nvPr/>
            </p:nvSpPr>
            <p:spPr>
              <a:xfrm>
                <a:off x="0" y="-1"/>
                <a:ext cx="7489140" cy="966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Axions from Giant stars too</a:t>
                </a:r>
              </a:p>
            </p:txBody>
          </p:sp>
          <p:sp>
            <p:nvSpPr>
              <p:cNvPr id="973" name="Candon 24"/>
              <p:cNvSpPr txBox="1"/>
              <p:nvPr/>
            </p:nvSpPr>
            <p:spPr>
              <a:xfrm>
                <a:off x="7525704" y="316038"/>
                <a:ext cx="1616356"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Candon 24</a:t>
                </a:r>
              </a:p>
            </p:txBody>
          </p:sp>
        </p:grpSp>
        <p:pic>
          <p:nvPicPr>
            <p:cNvPr id="975" name="Screenshot 2025-11-06 at 06.57.36.png" descr="Screenshot 2025-11-06 at 06.57.36.png"/>
            <p:cNvPicPr>
              <a:picLocks noChangeAspect="1"/>
            </p:cNvPicPr>
            <p:nvPr/>
          </p:nvPicPr>
          <p:blipFill>
            <a:blip r:embed="rId3">
              <a:extLst/>
            </a:blip>
            <a:stretch>
              <a:fillRect/>
            </a:stretch>
          </p:blipFill>
          <p:spPr>
            <a:xfrm>
              <a:off x="6773745" y="1615745"/>
              <a:ext cx="8026401" cy="5245101"/>
            </a:xfrm>
            <a:prstGeom prst="rect">
              <a:avLst/>
            </a:prstGeom>
            <a:ln w="12700" cap="flat">
              <a:noFill/>
              <a:miter lim="400000"/>
            </a:ln>
            <a:effectLst/>
          </p:spPr>
        </p:pic>
      </p:grpSp>
      <p:grpSp>
        <p:nvGrpSpPr>
          <p:cNvPr id="983" name="Group"/>
          <p:cNvGrpSpPr/>
          <p:nvPr/>
        </p:nvGrpSpPr>
        <p:grpSpPr>
          <a:xfrm>
            <a:off x="755552" y="7453421"/>
            <a:ext cx="23596018" cy="6952107"/>
            <a:chOff x="0" y="483221"/>
            <a:chExt cx="23596017" cy="6952105"/>
          </a:xfrm>
        </p:grpSpPr>
        <p:pic>
          <p:nvPicPr>
            <p:cNvPr id="977" name="Screenshot 2025-11-06 at 06.42.24.png" descr="Screenshot 2025-11-06 at 06.42.24.png"/>
            <p:cNvPicPr>
              <a:picLocks noChangeAspect="1"/>
            </p:cNvPicPr>
            <p:nvPr/>
          </p:nvPicPr>
          <p:blipFill>
            <a:blip r:embed="rId4">
              <a:extLst/>
            </a:blip>
            <a:stretch>
              <a:fillRect/>
            </a:stretch>
          </p:blipFill>
          <p:spPr>
            <a:xfrm>
              <a:off x="0" y="936851"/>
              <a:ext cx="6567481" cy="4283728"/>
            </a:xfrm>
            <a:prstGeom prst="rect">
              <a:avLst/>
            </a:prstGeom>
            <a:ln w="12700" cap="flat">
              <a:noFill/>
              <a:miter lim="400000"/>
            </a:ln>
            <a:effectLst/>
          </p:spPr>
        </p:pic>
        <p:sp>
          <p:nvSpPr>
            <p:cNvPr id="978" name="- Next Galactic SN too"/>
            <p:cNvSpPr/>
            <p:nvPr/>
          </p:nvSpPr>
          <p:spPr>
            <a:xfrm>
              <a:off x="1260980" y="483221"/>
              <a:ext cx="602711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Next Galactic SN too</a:t>
              </a:r>
            </a:p>
          </p:txBody>
        </p:sp>
        <p:pic>
          <p:nvPicPr>
            <p:cNvPr id="979" name="Screenshot 2025-11-06 at 06.42.53.png" descr="Screenshot 2025-11-06 at 06.42.53.png"/>
            <p:cNvPicPr>
              <a:picLocks noChangeAspect="1"/>
            </p:cNvPicPr>
            <p:nvPr/>
          </p:nvPicPr>
          <p:blipFill>
            <a:blip r:embed="rId5">
              <a:extLst/>
            </a:blip>
            <a:stretch>
              <a:fillRect/>
            </a:stretch>
          </p:blipFill>
          <p:spPr>
            <a:xfrm>
              <a:off x="6492407" y="746700"/>
              <a:ext cx="8579491" cy="5067619"/>
            </a:xfrm>
            <a:prstGeom prst="rect">
              <a:avLst/>
            </a:prstGeom>
            <a:ln w="12700" cap="flat">
              <a:noFill/>
              <a:miter lim="400000"/>
            </a:ln>
            <a:effectLst/>
          </p:spPr>
        </p:pic>
        <p:pic>
          <p:nvPicPr>
            <p:cNvPr id="980" name="Desy_logo_3c_web.svg.png" descr="Desy_logo_3c_web.svg.png"/>
            <p:cNvPicPr>
              <a:picLocks noChangeAspect="1"/>
            </p:cNvPicPr>
            <p:nvPr/>
          </p:nvPicPr>
          <p:blipFill>
            <a:blip r:embed="rId6">
              <a:extLst/>
            </a:blip>
            <a:stretch>
              <a:fillRect/>
            </a:stretch>
          </p:blipFill>
          <p:spPr>
            <a:xfrm>
              <a:off x="13080300" y="2829353"/>
              <a:ext cx="1486206" cy="1486205"/>
            </a:xfrm>
            <a:prstGeom prst="rect">
              <a:avLst/>
            </a:prstGeom>
            <a:ln w="12700" cap="flat">
              <a:noFill/>
              <a:miter lim="400000"/>
            </a:ln>
            <a:effectLst/>
          </p:spPr>
        </p:pic>
        <p:pic>
          <p:nvPicPr>
            <p:cNvPr id="981" name="Screenshot 2025-11-06 at 06.47.26.png" descr="Screenshot 2025-11-06 at 06.47.26.png"/>
            <p:cNvPicPr>
              <a:picLocks noChangeAspect="1"/>
            </p:cNvPicPr>
            <p:nvPr/>
          </p:nvPicPr>
          <p:blipFill>
            <a:blip r:embed="rId7">
              <a:extLst/>
            </a:blip>
            <a:stretch>
              <a:fillRect/>
            </a:stretch>
          </p:blipFill>
          <p:spPr>
            <a:xfrm>
              <a:off x="15048241" y="769143"/>
              <a:ext cx="8547777" cy="5710880"/>
            </a:xfrm>
            <a:prstGeom prst="rect">
              <a:avLst/>
            </a:prstGeom>
            <a:ln w="12700" cap="flat">
              <a:noFill/>
              <a:miter lim="400000"/>
            </a:ln>
            <a:effectLst/>
          </p:spPr>
        </p:pic>
        <p:sp>
          <p:nvSpPr>
            <p:cNvPr id="982" name="Carenza25"/>
            <p:cNvSpPr/>
            <p:nvPr/>
          </p:nvSpPr>
          <p:spPr>
            <a:xfrm>
              <a:off x="22241114" y="616532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Carenza25</a:t>
              </a:r>
            </a:p>
          </p:txBody>
        </p:sp>
      </p:grpSp>
      <p:pic>
        <p:nvPicPr>
          <p:cNvPr id="984" name="Screen Shot 2018-11-06 at 10.14.58.png" descr="Screen Shot 2018-11-06 at 10.14.58.png"/>
          <p:cNvPicPr>
            <a:picLocks noChangeAspect="1"/>
          </p:cNvPicPr>
          <p:nvPr/>
        </p:nvPicPr>
        <p:blipFill>
          <a:blip r:embed="rId8">
            <a:extLst/>
          </a:blip>
          <a:stretch>
            <a:fillRect/>
          </a:stretch>
        </p:blipFill>
        <p:spPr>
          <a:xfrm>
            <a:off x="2465965" y="1773237"/>
            <a:ext cx="9804624" cy="3511064"/>
          </a:xfrm>
          <a:prstGeom prst="rect">
            <a:avLst/>
          </a:prstGeom>
          <a:ln w="12700">
            <a:miter lim="400000"/>
          </a:ln>
        </p:spPr>
      </p:pic>
      <p:sp>
        <p:nvSpPr>
          <p:cNvPr id="985" name="babyIAXO…"/>
          <p:cNvSpPr txBox="1"/>
          <p:nvPr/>
        </p:nvSpPr>
        <p:spPr>
          <a:xfrm>
            <a:off x="12421332" y="5033784"/>
            <a:ext cx="1486206" cy="8296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babyIAXO</a:t>
            </a:r>
          </a:p>
          <a:p>
            <a:pPr/>
            <a:r>
              <a:t>2030?-</a:t>
            </a:r>
          </a:p>
        </p:txBody>
      </p:sp>
      <p:pic>
        <p:nvPicPr>
          <p:cNvPr id="986" name="Screenshot 2025-11-06 at 06.20.50.png" descr="Screenshot 2025-11-06 at 06.20.50.png"/>
          <p:cNvPicPr>
            <a:picLocks noChangeAspect="1"/>
          </p:cNvPicPr>
          <p:nvPr/>
        </p:nvPicPr>
        <p:blipFill>
          <a:blip r:embed="rId9">
            <a:extLst/>
          </a:blip>
          <a:srcRect l="2029" t="7080" r="3437" b="3845"/>
          <a:stretch>
            <a:fillRect/>
          </a:stretch>
        </p:blipFill>
        <p:spPr>
          <a:xfrm>
            <a:off x="11985868" y="2203459"/>
            <a:ext cx="5186174" cy="3806565"/>
          </a:xfrm>
          <a:custGeom>
            <a:avLst/>
            <a:gdLst/>
            <a:ahLst/>
            <a:cxnLst>
              <a:cxn ang="0">
                <a:pos x="wd2" y="hd2"/>
              </a:cxn>
              <a:cxn ang="5400000">
                <a:pos x="wd2" y="hd2"/>
              </a:cxn>
              <a:cxn ang="10800000">
                <a:pos x="wd2" y="hd2"/>
              </a:cxn>
              <a:cxn ang="16200000">
                <a:pos x="wd2" y="hd2"/>
              </a:cxn>
            </a:cxnLst>
            <a:rect l="0" t="0" r="r" b="b"/>
            <a:pathLst>
              <a:path w="21525" h="21592" fill="norm" stroke="1" extrusionOk="0">
                <a:moveTo>
                  <a:pt x="3252" y="5"/>
                </a:moveTo>
                <a:cubicBezTo>
                  <a:pt x="3192" y="-3"/>
                  <a:pt x="3129" y="-1"/>
                  <a:pt x="3056" y="7"/>
                </a:cubicBezTo>
                <a:cubicBezTo>
                  <a:pt x="2867" y="30"/>
                  <a:pt x="2543" y="44"/>
                  <a:pt x="2336" y="37"/>
                </a:cubicBezTo>
                <a:cubicBezTo>
                  <a:pt x="1895" y="21"/>
                  <a:pt x="1771" y="134"/>
                  <a:pt x="1692" y="620"/>
                </a:cubicBezTo>
                <a:cubicBezTo>
                  <a:pt x="1661" y="816"/>
                  <a:pt x="1549" y="1195"/>
                  <a:pt x="1445" y="1462"/>
                </a:cubicBezTo>
                <a:cubicBezTo>
                  <a:pt x="1341" y="1728"/>
                  <a:pt x="1236" y="2050"/>
                  <a:pt x="1211" y="2180"/>
                </a:cubicBezTo>
                <a:cubicBezTo>
                  <a:pt x="1187" y="2309"/>
                  <a:pt x="1065" y="2506"/>
                  <a:pt x="941" y="2617"/>
                </a:cubicBezTo>
                <a:cubicBezTo>
                  <a:pt x="748" y="2789"/>
                  <a:pt x="686" y="2798"/>
                  <a:pt x="508" y="2668"/>
                </a:cubicBezTo>
                <a:cubicBezTo>
                  <a:pt x="394" y="2585"/>
                  <a:pt x="285" y="2538"/>
                  <a:pt x="267" y="2565"/>
                </a:cubicBezTo>
                <a:cubicBezTo>
                  <a:pt x="250" y="2591"/>
                  <a:pt x="172" y="3126"/>
                  <a:pt x="95" y="3756"/>
                </a:cubicBezTo>
                <a:cubicBezTo>
                  <a:pt x="37" y="4224"/>
                  <a:pt x="5" y="4518"/>
                  <a:pt x="1" y="4708"/>
                </a:cubicBezTo>
                <a:cubicBezTo>
                  <a:pt x="-4" y="4897"/>
                  <a:pt x="18" y="4984"/>
                  <a:pt x="63" y="5041"/>
                </a:cubicBezTo>
                <a:cubicBezTo>
                  <a:pt x="282" y="5318"/>
                  <a:pt x="5326" y="10466"/>
                  <a:pt x="5581" y="10674"/>
                </a:cubicBezTo>
                <a:cubicBezTo>
                  <a:pt x="5974" y="10992"/>
                  <a:pt x="6310" y="11461"/>
                  <a:pt x="6310" y="11689"/>
                </a:cubicBezTo>
                <a:cubicBezTo>
                  <a:pt x="6310" y="11800"/>
                  <a:pt x="6349" y="11922"/>
                  <a:pt x="6395" y="11961"/>
                </a:cubicBezTo>
                <a:cubicBezTo>
                  <a:pt x="6444" y="12003"/>
                  <a:pt x="6479" y="12627"/>
                  <a:pt x="6479" y="13443"/>
                </a:cubicBezTo>
                <a:lnTo>
                  <a:pt x="6479" y="14854"/>
                </a:lnTo>
                <a:lnTo>
                  <a:pt x="7382" y="15485"/>
                </a:lnTo>
                <a:cubicBezTo>
                  <a:pt x="7878" y="15832"/>
                  <a:pt x="8373" y="16185"/>
                  <a:pt x="8482" y="16268"/>
                </a:cubicBezTo>
                <a:cubicBezTo>
                  <a:pt x="8672" y="16412"/>
                  <a:pt x="8679" y="16474"/>
                  <a:pt x="8677" y="17711"/>
                </a:cubicBezTo>
                <a:cubicBezTo>
                  <a:pt x="8675" y="18664"/>
                  <a:pt x="8641" y="19063"/>
                  <a:pt x="8550" y="19228"/>
                </a:cubicBezTo>
                <a:cubicBezTo>
                  <a:pt x="8356" y="19577"/>
                  <a:pt x="8402" y="19852"/>
                  <a:pt x="8691" y="20093"/>
                </a:cubicBezTo>
                <a:cubicBezTo>
                  <a:pt x="9037" y="20380"/>
                  <a:pt x="9645" y="20489"/>
                  <a:pt x="10106" y="20347"/>
                </a:cubicBezTo>
                <a:cubicBezTo>
                  <a:pt x="10554" y="20210"/>
                  <a:pt x="10899" y="20349"/>
                  <a:pt x="11088" y="20743"/>
                </a:cubicBezTo>
                <a:cubicBezTo>
                  <a:pt x="11212" y="21001"/>
                  <a:pt x="11462" y="21163"/>
                  <a:pt x="11348" y="20912"/>
                </a:cubicBezTo>
                <a:cubicBezTo>
                  <a:pt x="11291" y="20785"/>
                  <a:pt x="11892" y="20340"/>
                  <a:pt x="12030" y="20408"/>
                </a:cubicBezTo>
                <a:cubicBezTo>
                  <a:pt x="12091" y="20438"/>
                  <a:pt x="12121" y="20205"/>
                  <a:pt x="12116" y="19728"/>
                </a:cubicBezTo>
                <a:cubicBezTo>
                  <a:pt x="12107" y="18849"/>
                  <a:pt x="11900" y="18383"/>
                  <a:pt x="11418" y="18150"/>
                </a:cubicBezTo>
                <a:cubicBezTo>
                  <a:pt x="10962" y="17930"/>
                  <a:pt x="10881" y="17815"/>
                  <a:pt x="10881" y="17398"/>
                </a:cubicBezTo>
                <a:cubicBezTo>
                  <a:pt x="10881" y="17198"/>
                  <a:pt x="10821" y="16918"/>
                  <a:pt x="10747" y="16774"/>
                </a:cubicBezTo>
                <a:cubicBezTo>
                  <a:pt x="10648" y="16581"/>
                  <a:pt x="10635" y="16471"/>
                  <a:pt x="10704" y="16358"/>
                </a:cubicBezTo>
                <a:cubicBezTo>
                  <a:pt x="10755" y="16274"/>
                  <a:pt x="10787" y="16088"/>
                  <a:pt x="10775" y="15944"/>
                </a:cubicBezTo>
                <a:cubicBezTo>
                  <a:pt x="10763" y="15799"/>
                  <a:pt x="10791" y="15662"/>
                  <a:pt x="10838" y="15640"/>
                </a:cubicBezTo>
                <a:cubicBezTo>
                  <a:pt x="10884" y="15618"/>
                  <a:pt x="12370" y="16946"/>
                  <a:pt x="14139" y="18591"/>
                </a:cubicBezTo>
                <a:cubicBezTo>
                  <a:pt x="15908" y="20236"/>
                  <a:pt x="17398" y="21587"/>
                  <a:pt x="17450" y="21592"/>
                </a:cubicBezTo>
                <a:cubicBezTo>
                  <a:pt x="17501" y="21597"/>
                  <a:pt x="17891" y="21337"/>
                  <a:pt x="18314" y="21016"/>
                </a:cubicBezTo>
                <a:lnTo>
                  <a:pt x="19084" y="20433"/>
                </a:lnTo>
                <a:lnTo>
                  <a:pt x="19723" y="21020"/>
                </a:lnTo>
                <a:cubicBezTo>
                  <a:pt x="20074" y="21343"/>
                  <a:pt x="20360" y="21560"/>
                  <a:pt x="20360" y="21502"/>
                </a:cubicBezTo>
                <a:cubicBezTo>
                  <a:pt x="20360" y="21444"/>
                  <a:pt x="20114" y="21177"/>
                  <a:pt x="19810" y="20908"/>
                </a:cubicBezTo>
                <a:cubicBezTo>
                  <a:pt x="19213" y="20377"/>
                  <a:pt x="19205" y="20312"/>
                  <a:pt x="19713" y="19942"/>
                </a:cubicBezTo>
                <a:lnTo>
                  <a:pt x="20009" y="19726"/>
                </a:lnTo>
                <a:lnTo>
                  <a:pt x="20654" y="20275"/>
                </a:lnTo>
                <a:cubicBezTo>
                  <a:pt x="21445" y="20948"/>
                  <a:pt x="21596" y="20900"/>
                  <a:pt x="20830" y="20219"/>
                </a:cubicBezTo>
                <a:cubicBezTo>
                  <a:pt x="20526" y="19949"/>
                  <a:pt x="20276" y="19684"/>
                  <a:pt x="20276" y="19631"/>
                </a:cubicBezTo>
                <a:cubicBezTo>
                  <a:pt x="20276" y="19578"/>
                  <a:pt x="20339" y="19487"/>
                  <a:pt x="20415" y="19429"/>
                </a:cubicBezTo>
                <a:cubicBezTo>
                  <a:pt x="20537" y="19336"/>
                  <a:pt x="21406" y="15778"/>
                  <a:pt x="21520" y="14906"/>
                </a:cubicBezTo>
                <a:cubicBezTo>
                  <a:pt x="21554" y="14644"/>
                  <a:pt x="21447" y="14522"/>
                  <a:pt x="20345" y="13584"/>
                </a:cubicBezTo>
                <a:cubicBezTo>
                  <a:pt x="19130" y="12550"/>
                  <a:pt x="14185" y="7870"/>
                  <a:pt x="13906" y="7490"/>
                </a:cubicBezTo>
                <a:cubicBezTo>
                  <a:pt x="13825" y="7379"/>
                  <a:pt x="13737" y="7294"/>
                  <a:pt x="13710" y="7301"/>
                </a:cubicBezTo>
                <a:cubicBezTo>
                  <a:pt x="13631" y="7324"/>
                  <a:pt x="9527" y="3806"/>
                  <a:pt x="9527" y="3715"/>
                </a:cubicBezTo>
                <a:cubicBezTo>
                  <a:pt x="9527" y="3669"/>
                  <a:pt x="9479" y="3631"/>
                  <a:pt x="9421" y="3630"/>
                </a:cubicBezTo>
                <a:cubicBezTo>
                  <a:pt x="9363" y="3628"/>
                  <a:pt x="9056" y="3406"/>
                  <a:pt x="8741" y="3134"/>
                </a:cubicBezTo>
                <a:cubicBezTo>
                  <a:pt x="8340" y="2790"/>
                  <a:pt x="8178" y="2583"/>
                  <a:pt x="8204" y="2452"/>
                </a:cubicBezTo>
                <a:cubicBezTo>
                  <a:pt x="8344" y="1736"/>
                  <a:pt x="8337" y="1686"/>
                  <a:pt x="8060" y="1385"/>
                </a:cubicBezTo>
                <a:cubicBezTo>
                  <a:pt x="7910" y="1221"/>
                  <a:pt x="7705" y="1050"/>
                  <a:pt x="7606" y="1007"/>
                </a:cubicBezTo>
                <a:cubicBezTo>
                  <a:pt x="7506" y="964"/>
                  <a:pt x="7378" y="851"/>
                  <a:pt x="7321" y="757"/>
                </a:cubicBezTo>
                <a:cubicBezTo>
                  <a:pt x="7232" y="610"/>
                  <a:pt x="7197" y="609"/>
                  <a:pt x="7080" y="746"/>
                </a:cubicBezTo>
                <a:cubicBezTo>
                  <a:pt x="7006" y="834"/>
                  <a:pt x="6827" y="960"/>
                  <a:pt x="6683" y="1025"/>
                </a:cubicBezTo>
                <a:cubicBezTo>
                  <a:pt x="6454" y="1130"/>
                  <a:pt x="6370" y="1098"/>
                  <a:pt x="5969" y="753"/>
                </a:cubicBezTo>
                <a:cubicBezTo>
                  <a:pt x="5718" y="537"/>
                  <a:pt x="5462" y="361"/>
                  <a:pt x="5400" y="361"/>
                </a:cubicBezTo>
                <a:cubicBezTo>
                  <a:pt x="5338" y="361"/>
                  <a:pt x="5102" y="489"/>
                  <a:pt x="4875" y="647"/>
                </a:cubicBezTo>
                <a:lnTo>
                  <a:pt x="4461" y="933"/>
                </a:lnTo>
                <a:lnTo>
                  <a:pt x="3931" y="451"/>
                </a:lnTo>
                <a:cubicBezTo>
                  <a:pt x="3596" y="146"/>
                  <a:pt x="3434" y="29"/>
                  <a:pt x="3252" y="5"/>
                </a:cubicBezTo>
                <a:close/>
              </a:path>
            </a:pathLst>
          </a:custGeom>
          <a:ln w="12700">
            <a:miter lim="400000"/>
          </a:ln>
        </p:spPr>
      </p:pic>
      <p:pic>
        <p:nvPicPr>
          <p:cNvPr id="987" name="Screenshot 2025-11-06 at 06.28.40.png" descr="Screenshot 2025-11-06 at 06.28.40.png"/>
          <p:cNvPicPr>
            <a:picLocks noChangeAspect="1"/>
          </p:cNvPicPr>
          <p:nvPr/>
        </p:nvPicPr>
        <p:blipFill>
          <a:blip r:embed="rId10">
            <a:extLst/>
          </a:blip>
          <a:stretch>
            <a:fillRect/>
          </a:stretch>
        </p:blipFill>
        <p:spPr>
          <a:xfrm>
            <a:off x="19739079" y="3258838"/>
            <a:ext cx="3317927" cy="2444433"/>
          </a:xfrm>
          <a:prstGeom prst="rect">
            <a:avLst/>
          </a:prstGeom>
          <a:ln w="12700">
            <a:miter lim="400000"/>
          </a:ln>
        </p:spPr>
      </p:pic>
      <p:sp>
        <p:nvSpPr>
          <p:cNvPr id="988" name="Stellar ALP experiment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Stellar ALP experiments</a:t>
            </a:r>
          </a:p>
        </p:txBody>
      </p:sp>
      <p:sp>
        <p:nvSpPr>
          <p:cNvPr id="989" name="- Solar axions can be detected by the International Axion Observatory"/>
          <p:cNvSpPr txBox="1"/>
          <p:nvPr/>
        </p:nvSpPr>
        <p:spPr>
          <a:xfrm>
            <a:off x="2016533" y="419820"/>
            <a:ext cx="21549022" cy="966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Solar axions can be detected by the International Axion Observatory</a:t>
            </a:r>
          </a:p>
        </p:txBody>
      </p:sp>
      <p:pic>
        <p:nvPicPr>
          <p:cNvPr id="990" name="droppedImage.pdf" descr="droppedImage.pdf"/>
          <p:cNvPicPr>
            <a:picLocks noChangeAspect="1"/>
          </p:cNvPicPr>
          <p:nvPr/>
        </p:nvPicPr>
        <p:blipFill>
          <a:blip r:embed="rId11">
            <a:extLst/>
          </a:blip>
          <a:srcRect l="0" t="0" r="0" b="0"/>
          <a:stretch>
            <a:fillRect/>
          </a:stretch>
        </p:blipFill>
        <p:spPr>
          <a:xfrm>
            <a:off x="17886687" y="1755515"/>
            <a:ext cx="6123252" cy="5451188"/>
          </a:xfrm>
          <a:prstGeom prst="rect">
            <a:avLst/>
          </a:prstGeom>
          <a:ln w="12700">
            <a:miter lim="400000"/>
          </a:ln>
        </p:spPr>
      </p:pic>
      <p:pic>
        <p:nvPicPr>
          <p:cNvPr id="991" name="Screenshot 2025-11-06 at 06.21.26.png" descr="Screenshot 2025-11-06 at 06.21.26.png"/>
          <p:cNvPicPr>
            <a:picLocks noChangeAspect="1"/>
          </p:cNvPicPr>
          <p:nvPr/>
        </p:nvPicPr>
        <p:blipFill>
          <a:blip r:embed="rId12">
            <a:extLst/>
          </a:blip>
          <a:srcRect l="6807" t="18519" r="7921" b="12484"/>
          <a:stretch>
            <a:fillRect/>
          </a:stretch>
        </p:blipFill>
        <p:spPr>
          <a:xfrm>
            <a:off x="20327124" y="426765"/>
            <a:ext cx="3400426" cy="1130353"/>
          </a:xfrm>
          <a:custGeom>
            <a:avLst/>
            <a:gdLst/>
            <a:ahLst/>
            <a:cxnLst>
              <a:cxn ang="0">
                <a:pos x="wd2" y="hd2"/>
              </a:cxn>
              <a:cxn ang="5400000">
                <a:pos x="wd2" y="hd2"/>
              </a:cxn>
              <a:cxn ang="10800000">
                <a:pos x="wd2" y="hd2"/>
              </a:cxn>
              <a:cxn ang="16200000">
                <a:pos x="wd2" y="hd2"/>
              </a:cxn>
            </a:cxnLst>
            <a:rect l="0" t="0" r="r" b="b"/>
            <a:pathLst>
              <a:path w="21600" h="21576" fill="norm" stroke="1" extrusionOk="0">
                <a:moveTo>
                  <a:pt x="534" y="0"/>
                </a:moveTo>
                <a:cubicBezTo>
                  <a:pt x="168" y="0"/>
                  <a:pt x="116" y="276"/>
                  <a:pt x="48" y="2530"/>
                </a:cubicBezTo>
                <a:lnTo>
                  <a:pt x="0" y="4098"/>
                </a:lnTo>
                <a:lnTo>
                  <a:pt x="534" y="3576"/>
                </a:lnTo>
                <a:cubicBezTo>
                  <a:pt x="1511" y="2615"/>
                  <a:pt x="1511" y="0"/>
                  <a:pt x="534" y="0"/>
                </a:cubicBezTo>
                <a:close/>
                <a:moveTo>
                  <a:pt x="18265" y="432"/>
                </a:moveTo>
                <a:cubicBezTo>
                  <a:pt x="18217" y="422"/>
                  <a:pt x="18158" y="436"/>
                  <a:pt x="18083" y="462"/>
                </a:cubicBezTo>
                <a:cubicBezTo>
                  <a:pt x="17660" y="608"/>
                  <a:pt x="17535" y="1766"/>
                  <a:pt x="17864" y="2485"/>
                </a:cubicBezTo>
                <a:cubicBezTo>
                  <a:pt x="18156" y="3123"/>
                  <a:pt x="17956" y="3496"/>
                  <a:pt x="17284" y="3576"/>
                </a:cubicBezTo>
                <a:cubicBezTo>
                  <a:pt x="17004" y="3609"/>
                  <a:pt x="16803" y="3767"/>
                  <a:pt x="16835" y="3924"/>
                </a:cubicBezTo>
                <a:cubicBezTo>
                  <a:pt x="16912" y="4294"/>
                  <a:pt x="16431" y="5071"/>
                  <a:pt x="16323" y="4750"/>
                </a:cubicBezTo>
                <a:cubicBezTo>
                  <a:pt x="16279" y="4616"/>
                  <a:pt x="16240" y="4185"/>
                  <a:pt x="16240" y="3795"/>
                </a:cubicBezTo>
                <a:cubicBezTo>
                  <a:pt x="16240" y="3307"/>
                  <a:pt x="16145" y="3091"/>
                  <a:pt x="15933" y="3091"/>
                </a:cubicBezTo>
                <a:cubicBezTo>
                  <a:pt x="15455" y="3091"/>
                  <a:pt x="15311" y="3891"/>
                  <a:pt x="15544" y="5235"/>
                </a:cubicBezTo>
                <a:cubicBezTo>
                  <a:pt x="15970" y="7680"/>
                  <a:pt x="15746" y="9791"/>
                  <a:pt x="15058" y="9826"/>
                </a:cubicBezTo>
                <a:cubicBezTo>
                  <a:pt x="14710" y="9843"/>
                  <a:pt x="14617" y="10019"/>
                  <a:pt x="14584" y="10720"/>
                </a:cubicBezTo>
                <a:cubicBezTo>
                  <a:pt x="14534" y="11780"/>
                  <a:pt x="14880" y="12281"/>
                  <a:pt x="15222" y="11644"/>
                </a:cubicBezTo>
                <a:cubicBezTo>
                  <a:pt x="15431" y="11253"/>
                  <a:pt x="15487" y="11376"/>
                  <a:pt x="15658" y="12598"/>
                </a:cubicBezTo>
                <a:cubicBezTo>
                  <a:pt x="15766" y="13367"/>
                  <a:pt x="15852" y="14088"/>
                  <a:pt x="15852" y="14204"/>
                </a:cubicBezTo>
                <a:cubicBezTo>
                  <a:pt x="15852" y="14321"/>
                  <a:pt x="15948" y="14729"/>
                  <a:pt x="16064" y="15113"/>
                </a:cubicBezTo>
                <a:cubicBezTo>
                  <a:pt x="16293" y="15871"/>
                  <a:pt x="16324" y="15780"/>
                  <a:pt x="15658" y="16401"/>
                </a:cubicBezTo>
                <a:cubicBezTo>
                  <a:pt x="15390" y="16651"/>
                  <a:pt x="15414" y="18050"/>
                  <a:pt x="15691" y="18303"/>
                </a:cubicBezTo>
                <a:cubicBezTo>
                  <a:pt x="15952" y="18542"/>
                  <a:pt x="16166" y="18440"/>
                  <a:pt x="16661" y="17833"/>
                </a:cubicBezTo>
                <a:cubicBezTo>
                  <a:pt x="16899" y="17542"/>
                  <a:pt x="17124" y="17512"/>
                  <a:pt x="17339" y="17757"/>
                </a:cubicBezTo>
                <a:cubicBezTo>
                  <a:pt x="17720" y="18189"/>
                  <a:pt x="17735" y="18424"/>
                  <a:pt x="17448" y="19371"/>
                </a:cubicBezTo>
                <a:cubicBezTo>
                  <a:pt x="17254" y="20011"/>
                  <a:pt x="17255" y="20075"/>
                  <a:pt x="17443" y="20075"/>
                </a:cubicBezTo>
                <a:cubicBezTo>
                  <a:pt x="17557" y="20075"/>
                  <a:pt x="17696" y="20318"/>
                  <a:pt x="17753" y="20613"/>
                </a:cubicBezTo>
                <a:cubicBezTo>
                  <a:pt x="17810" y="20908"/>
                  <a:pt x="17971" y="21235"/>
                  <a:pt x="18113" y="21341"/>
                </a:cubicBezTo>
                <a:cubicBezTo>
                  <a:pt x="18256" y="21446"/>
                  <a:pt x="18376" y="21551"/>
                  <a:pt x="18378" y="21575"/>
                </a:cubicBezTo>
                <a:cubicBezTo>
                  <a:pt x="18380" y="21600"/>
                  <a:pt x="18395" y="21160"/>
                  <a:pt x="18411" y="20598"/>
                </a:cubicBezTo>
                <a:cubicBezTo>
                  <a:pt x="18426" y="20036"/>
                  <a:pt x="18373" y="19350"/>
                  <a:pt x="18295" y="19068"/>
                </a:cubicBezTo>
                <a:cubicBezTo>
                  <a:pt x="18184" y="18670"/>
                  <a:pt x="18236" y="18453"/>
                  <a:pt x="18522" y="18121"/>
                </a:cubicBezTo>
                <a:cubicBezTo>
                  <a:pt x="18724" y="17885"/>
                  <a:pt x="19056" y="17453"/>
                  <a:pt x="19258" y="17151"/>
                </a:cubicBezTo>
                <a:cubicBezTo>
                  <a:pt x="19681" y="16519"/>
                  <a:pt x="19860" y="16713"/>
                  <a:pt x="19860" y="17810"/>
                </a:cubicBezTo>
                <a:cubicBezTo>
                  <a:pt x="19860" y="19084"/>
                  <a:pt x="20527" y="18635"/>
                  <a:pt x="20647" y="17280"/>
                </a:cubicBezTo>
                <a:cubicBezTo>
                  <a:pt x="20729" y="16353"/>
                  <a:pt x="20704" y="16219"/>
                  <a:pt x="20450" y="16219"/>
                </a:cubicBezTo>
                <a:cubicBezTo>
                  <a:pt x="20017" y="16219"/>
                  <a:pt x="19995" y="15959"/>
                  <a:pt x="20254" y="13977"/>
                </a:cubicBezTo>
                <a:cubicBezTo>
                  <a:pt x="20384" y="12980"/>
                  <a:pt x="20525" y="11832"/>
                  <a:pt x="20566" y="11432"/>
                </a:cubicBezTo>
                <a:cubicBezTo>
                  <a:pt x="20636" y="10754"/>
                  <a:pt x="20657" y="10753"/>
                  <a:pt x="20874" y="11341"/>
                </a:cubicBezTo>
                <a:cubicBezTo>
                  <a:pt x="21002" y="11688"/>
                  <a:pt x="21177" y="11969"/>
                  <a:pt x="21262" y="11969"/>
                </a:cubicBezTo>
                <a:cubicBezTo>
                  <a:pt x="21286" y="11969"/>
                  <a:pt x="21312" y="11933"/>
                  <a:pt x="21338" y="11879"/>
                </a:cubicBezTo>
                <a:cubicBezTo>
                  <a:pt x="21323" y="11702"/>
                  <a:pt x="21344" y="11510"/>
                  <a:pt x="21398" y="11409"/>
                </a:cubicBezTo>
                <a:cubicBezTo>
                  <a:pt x="21421" y="11366"/>
                  <a:pt x="21448" y="11356"/>
                  <a:pt x="21474" y="11356"/>
                </a:cubicBezTo>
                <a:cubicBezTo>
                  <a:pt x="21546" y="10987"/>
                  <a:pt x="21600" y="10534"/>
                  <a:pt x="21600" y="10212"/>
                </a:cubicBezTo>
                <a:cubicBezTo>
                  <a:pt x="21600" y="10105"/>
                  <a:pt x="21596" y="10010"/>
                  <a:pt x="21582" y="9939"/>
                </a:cubicBezTo>
                <a:cubicBezTo>
                  <a:pt x="21494" y="9490"/>
                  <a:pt x="20961" y="9604"/>
                  <a:pt x="20793" y="10106"/>
                </a:cubicBezTo>
                <a:cubicBezTo>
                  <a:pt x="20678" y="10449"/>
                  <a:pt x="20626" y="10400"/>
                  <a:pt x="20574" y="9909"/>
                </a:cubicBezTo>
                <a:cubicBezTo>
                  <a:pt x="20536" y="9555"/>
                  <a:pt x="20476" y="8989"/>
                  <a:pt x="20440" y="8651"/>
                </a:cubicBezTo>
                <a:cubicBezTo>
                  <a:pt x="20404" y="8314"/>
                  <a:pt x="20416" y="7837"/>
                  <a:pt x="20468" y="7591"/>
                </a:cubicBezTo>
                <a:cubicBezTo>
                  <a:pt x="20520" y="7345"/>
                  <a:pt x="20574" y="6970"/>
                  <a:pt x="20586" y="6757"/>
                </a:cubicBezTo>
                <a:cubicBezTo>
                  <a:pt x="20599" y="6545"/>
                  <a:pt x="20621" y="6197"/>
                  <a:pt x="20637" y="5985"/>
                </a:cubicBezTo>
                <a:cubicBezTo>
                  <a:pt x="20653" y="5772"/>
                  <a:pt x="20658" y="5052"/>
                  <a:pt x="20650" y="4386"/>
                </a:cubicBezTo>
                <a:cubicBezTo>
                  <a:pt x="20636" y="3350"/>
                  <a:pt x="20580" y="3153"/>
                  <a:pt x="20249" y="3008"/>
                </a:cubicBezTo>
                <a:cubicBezTo>
                  <a:pt x="20036" y="2914"/>
                  <a:pt x="19891" y="2925"/>
                  <a:pt x="19926" y="3030"/>
                </a:cubicBezTo>
                <a:cubicBezTo>
                  <a:pt x="19961" y="3135"/>
                  <a:pt x="19898" y="3520"/>
                  <a:pt x="19787" y="3886"/>
                </a:cubicBezTo>
                <a:cubicBezTo>
                  <a:pt x="19608" y="4477"/>
                  <a:pt x="19532" y="4497"/>
                  <a:pt x="19109" y="4045"/>
                </a:cubicBezTo>
                <a:cubicBezTo>
                  <a:pt x="18847" y="3765"/>
                  <a:pt x="18519" y="3432"/>
                  <a:pt x="18383" y="3303"/>
                </a:cubicBezTo>
                <a:cubicBezTo>
                  <a:pt x="18194" y="3124"/>
                  <a:pt x="18172" y="2957"/>
                  <a:pt x="18287" y="2614"/>
                </a:cubicBezTo>
                <a:cubicBezTo>
                  <a:pt x="18370" y="2366"/>
                  <a:pt x="18439" y="1752"/>
                  <a:pt x="18439" y="1250"/>
                </a:cubicBezTo>
                <a:cubicBezTo>
                  <a:pt x="18439" y="674"/>
                  <a:pt x="18406" y="460"/>
                  <a:pt x="18265" y="432"/>
                </a:cubicBezTo>
                <a:close/>
                <a:moveTo>
                  <a:pt x="14907" y="3424"/>
                </a:moveTo>
                <a:lnTo>
                  <a:pt x="14055" y="3614"/>
                </a:lnTo>
                <a:cubicBezTo>
                  <a:pt x="13586" y="3717"/>
                  <a:pt x="13197" y="3817"/>
                  <a:pt x="13187" y="3833"/>
                </a:cubicBezTo>
                <a:cubicBezTo>
                  <a:pt x="13164" y="3873"/>
                  <a:pt x="12994" y="5455"/>
                  <a:pt x="12940" y="6136"/>
                </a:cubicBezTo>
                <a:cubicBezTo>
                  <a:pt x="12917" y="6433"/>
                  <a:pt x="12804" y="6956"/>
                  <a:pt x="12691" y="7295"/>
                </a:cubicBezTo>
                <a:cubicBezTo>
                  <a:pt x="12502" y="7860"/>
                  <a:pt x="12477" y="7842"/>
                  <a:pt x="12408" y="7053"/>
                </a:cubicBezTo>
                <a:cubicBezTo>
                  <a:pt x="12367" y="6579"/>
                  <a:pt x="12286" y="6277"/>
                  <a:pt x="12227" y="6386"/>
                </a:cubicBezTo>
                <a:cubicBezTo>
                  <a:pt x="12167" y="6496"/>
                  <a:pt x="12054" y="6222"/>
                  <a:pt x="11975" y="5780"/>
                </a:cubicBezTo>
                <a:cubicBezTo>
                  <a:pt x="11805" y="4832"/>
                  <a:pt x="11102" y="3479"/>
                  <a:pt x="10780" y="3477"/>
                </a:cubicBezTo>
                <a:cubicBezTo>
                  <a:pt x="10350" y="3474"/>
                  <a:pt x="10513" y="5294"/>
                  <a:pt x="11077" y="6818"/>
                </a:cubicBezTo>
                <a:cubicBezTo>
                  <a:pt x="11365" y="7594"/>
                  <a:pt x="11570" y="8461"/>
                  <a:pt x="11534" y="8742"/>
                </a:cubicBezTo>
                <a:cubicBezTo>
                  <a:pt x="11497" y="9024"/>
                  <a:pt x="11583" y="9436"/>
                  <a:pt x="11723" y="9659"/>
                </a:cubicBezTo>
                <a:cubicBezTo>
                  <a:pt x="12059" y="10197"/>
                  <a:pt x="12040" y="10809"/>
                  <a:pt x="11652" y="11909"/>
                </a:cubicBezTo>
                <a:cubicBezTo>
                  <a:pt x="11476" y="12408"/>
                  <a:pt x="11358" y="12961"/>
                  <a:pt x="11392" y="13129"/>
                </a:cubicBezTo>
                <a:cubicBezTo>
                  <a:pt x="11492" y="13610"/>
                  <a:pt x="10825" y="14734"/>
                  <a:pt x="10513" y="14613"/>
                </a:cubicBezTo>
                <a:cubicBezTo>
                  <a:pt x="10357" y="14553"/>
                  <a:pt x="10162" y="14633"/>
                  <a:pt x="10079" y="14788"/>
                </a:cubicBezTo>
                <a:cubicBezTo>
                  <a:pt x="9939" y="15048"/>
                  <a:pt x="9134" y="12587"/>
                  <a:pt x="9134" y="11901"/>
                </a:cubicBezTo>
                <a:cubicBezTo>
                  <a:pt x="9134" y="11747"/>
                  <a:pt x="8988" y="10982"/>
                  <a:pt x="8811" y="10204"/>
                </a:cubicBezTo>
                <a:cubicBezTo>
                  <a:pt x="8634" y="9427"/>
                  <a:pt x="8521" y="8637"/>
                  <a:pt x="8559" y="8454"/>
                </a:cubicBezTo>
                <a:cubicBezTo>
                  <a:pt x="8655" y="7988"/>
                  <a:pt x="8368" y="6496"/>
                  <a:pt x="8231" y="6750"/>
                </a:cubicBezTo>
                <a:cubicBezTo>
                  <a:pt x="8169" y="6864"/>
                  <a:pt x="7994" y="6430"/>
                  <a:pt x="7840" y="5788"/>
                </a:cubicBezTo>
                <a:cubicBezTo>
                  <a:pt x="7468" y="4228"/>
                  <a:pt x="6943" y="3477"/>
                  <a:pt x="6232" y="3477"/>
                </a:cubicBezTo>
                <a:cubicBezTo>
                  <a:pt x="5709" y="3477"/>
                  <a:pt x="5567" y="3689"/>
                  <a:pt x="4931" y="5409"/>
                </a:cubicBezTo>
                <a:cubicBezTo>
                  <a:pt x="4539" y="6471"/>
                  <a:pt x="4257" y="7333"/>
                  <a:pt x="4303" y="7333"/>
                </a:cubicBezTo>
                <a:cubicBezTo>
                  <a:pt x="4350" y="7333"/>
                  <a:pt x="4228" y="7779"/>
                  <a:pt x="4034" y="8318"/>
                </a:cubicBezTo>
                <a:cubicBezTo>
                  <a:pt x="3835" y="8869"/>
                  <a:pt x="3711" y="9537"/>
                  <a:pt x="3751" y="9848"/>
                </a:cubicBezTo>
                <a:cubicBezTo>
                  <a:pt x="3791" y="10155"/>
                  <a:pt x="3703" y="10652"/>
                  <a:pt x="3555" y="10962"/>
                </a:cubicBezTo>
                <a:cubicBezTo>
                  <a:pt x="3408" y="11269"/>
                  <a:pt x="3328" y="11708"/>
                  <a:pt x="3376" y="11939"/>
                </a:cubicBezTo>
                <a:cubicBezTo>
                  <a:pt x="3423" y="12170"/>
                  <a:pt x="3373" y="12464"/>
                  <a:pt x="3262" y="12591"/>
                </a:cubicBezTo>
                <a:cubicBezTo>
                  <a:pt x="3151" y="12718"/>
                  <a:pt x="3094" y="12992"/>
                  <a:pt x="3136" y="13197"/>
                </a:cubicBezTo>
                <a:cubicBezTo>
                  <a:pt x="3178" y="13401"/>
                  <a:pt x="3091" y="13663"/>
                  <a:pt x="2942" y="13780"/>
                </a:cubicBezTo>
                <a:cubicBezTo>
                  <a:pt x="2793" y="13897"/>
                  <a:pt x="2670" y="14221"/>
                  <a:pt x="2670" y="14507"/>
                </a:cubicBezTo>
                <a:cubicBezTo>
                  <a:pt x="2670" y="14794"/>
                  <a:pt x="2544" y="15230"/>
                  <a:pt x="2390" y="15477"/>
                </a:cubicBezTo>
                <a:cubicBezTo>
                  <a:pt x="2159" y="15846"/>
                  <a:pt x="2080" y="15813"/>
                  <a:pt x="1946" y="15265"/>
                </a:cubicBezTo>
                <a:cubicBezTo>
                  <a:pt x="1856" y="14898"/>
                  <a:pt x="1728" y="14695"/>
                  <a:pt x="1661" y="14818"/>
                </a:cubicBezTo>
                <a:cubicBezTo>
                  <a:pt x="1595" y="14940"/>
                  <a:pt x="1432" y="14676"/>
                  <a:pt x="1298" y="14235"/>
                </a:cubicBezTo>
                <a:cubicBezTo>
                  <a:pt x="1098" y="13575"/>
                  <a:pt x="1047" y="12687"/>
                  <a:pt x="1011" y="9227"/>
                </a:cubicBezTo>
                <a:lnTo>
                  <a:pt x="968" y="5023"/>
                </a:lnTo>
                <a:lnTo>
                  <a:pt x="585" y="5023"/>
                </a:lnTo>
                <a:lnTo>
                  <a:pt x="202" y="5023"/>
                </a:lnTo>
                <a:lnTo>
                  <a:pt x="227" y="10250"/>
                </a:lnTo>
                <a:cubicBezTo>
                  <a:pt x="250" y="14932"/>
                  <a:pt x="278" y="15515"/>
                  <a:pt x="497" y="15863"/>
                </a:cubicBezTo>
                <a:cubicBezTo>
                  <a:pt x="634" y="16084"/>
                  <a:pt x="701" y="16458"/>
                  <a:pt x="650" y="16719"/>
                </a:cubicBezTo>
                <a:cubicBezTo>
                  <a:pt x="601" y="16974"/>
                  <a:pt x="607" y="17059"/>
                  <a:pt x="663" y="16909"/>
                </a:cubicBezTo>
                <a:cubicBezTo>
                  <a:pt x="719" y="16759"/>
                  <a:pt x="988" y="16982"/>
                  <a:pt x="1263" y="17401"/>
                </a:cubicBezTo>
                <a:cubicBezTo>
                  <a:pt x="2028" y="18567"/>
                  <a:pt x="3078" y="18322"/>
                  <a:pt x="3577" y="16863"/>
                </a:cubicBezTo>
                <a:cubicBezTo>
                  <a:pt x="3788" y="16249"/>
                  <a:pt x="3930" y="15599"/>
                  <a:pt x="3892" y="15416"/>
                </a:cubicBezTo>
                <a:cubicBezTo>
                  <a:pt x="3789" y="14916"/>
                  <a:pt x="4229" y="13099"/>
                  <a:pt x="4384" y="13386"/>
                </a:cubicBezTo>
                <a:cubicBezTo>
                  <a:pt x="4463" y="13532"/>
                  <a:pt x="4481" y="13445"/>
                  <a:pt x="4427" y="13182"/>
                </a:cubicBezTo>
                <a:cubicBezTo>
                  <a:pt x="4376" y="12934"/>
                  <a:pt x="4515" y="11782"/>
                  <a:pt x="4737" y="10621"/>
                </a:cubicBezTo>
                <a:cubicBezTo>
                  <a:pt x="5137" y="8530"/>
                  <a:pt x="5146" y="8518"/>
                  <a:pt x="5458" y="9129"/>
                </a:cubicBezTo>
                <a:cubicBezTo>
                  <a:pt x="5689" y="9581"/>
                  <a:pt x="5773" y="10094"/>
                  <a:pt x="5773" y="11053"/>
                </a:cubicBezTo>
                <a:cubicBezTo>
                  <a:pt x="5773" y="12286"/>
                  <a:pt x="5797" y="12356"/>
                  <a:pt x="6219" y="12356"/>
                </a:cubicBezTo>
                <a:cubicBezTo>
                  <a:pt x="6709" y="12356"/>
                  <a:pt x="6959" y="11502"/>
                  <a:pt x="6902" y="10023"/>
                </a:cubicBezTo>
                <a:cubicBezTo>
                  <a:pt x="6881" y="9459"/>
                  <a:pt x="6964" y="9073"/>
                  <a:pt x="7155" y="8856"/>
                </a:cubicBezTo>
                <a:cubicBezTo>
                  <a:pt x="7393" y="8584"/>
                  <a:pt x="7484" y="8744"/>
                  <a:pt x="7714" y="9856"/>
                </a:cubicBezTo>
                <a:cubicBezTo>
                  <a:pt x="7865" y="10584"/>
                  <a:pt x="7945" y="11387"/>
                  <a:pt x="7893" y="11636"/>
                </a:cubicBezTo>
                <a:cubicBezTo>
                  <a:pt x="7836" y="11914"/>
                  <a:pt x="7855" y="11989"/>
                  <a:pt x="7944" y="11826"/>
                </a:cubicBezTo>
                <a:cubicBezTo>
                  <a:pt x="8058" y="11615"/>
                  <a:pt x="8515" y="13588"/>
                  <a:pt x="8692" y="15060"/>
                </a:cubicBezTo>
                <a:cubicBezTo>
                  <a:pt x="8705" y="15166"/>
                  <a:pt x="8758" y="15650"/>
                  <a:pt x="8811" y="16136"/>
                </a:cubicBezTo>
                <a:cubicBezTo>
                  <a:pt x="8864" y="16623"/>
                  <a:pt x="8973" y="16949"/>
                  <a:pt x="9053" y="16863"/>
                </a:cubicBezTo>
                <a:cubicBezTo>
                  <a:pt x="9240" y="16661"/>
                  <a:pt x="9674" y="17325"/>
                  <a:pt x="9597" y="17697"/>
                </a:cubicBezTo>
                <a:cubicBezTo>
                  <a:pt x="9565" y="17853"/>
                  <a:pt x="9829" y="18022"/>
                  <a:pt x="10182" y="18068"/>
                </a:cubicBezTo>
                <a:cubicBezTo>
                  <a:pt x="10834" y="18153"/>
                  <a:pt x="11403" y="17544"/>
                  <a:pt x="11710" y="16439"/>
                </a:cubicBezTo>
                <a:cubicBezTo>
                  <a:pt x="11802" y="16109"/>
                  <a:pt x="11936" y="15954"/>
                  <a:pt x="12010" y="16091"/>
                </a:cubicBezTo>
                <a:cubicBezTo>
                  <a:pt x="12085" y="16229"/>
                  <a:pt x="12106" y="16150"/>
                  <a:pt x="12058" y="15916"/>
                </a:cubicBezTo>
                <a:cubicBezTo>
                  <a:pt x="11949" y="15391"/>
                  <a:pt x="12189" y="14932"/>
                  <a:pt x="12600" y="14879"/>
                </a:cubicBezTo>
                <a:cubicBezTo>
                  <a:pt x="12834" y="14848"/>
                  <a:pt x="12960" y="15136"/>
                  <a:pt x="13087" y="16007"/>
                </a:cubicBezTo>
                <a:cubicBezTo>
                  <a:pt x="13181" y="16653"/>
                  <a:pt x="13260" y="17032"/>
                  <a:pt x="13263" y="16848"/>
                </a:cubicBezTo>
                <a:cubicBezTo>
                  <a:pt x="13266" y="16664"/>
                  <a:pt x="13412" y="16798"/>
                  <a:pt x="13588" y="17144"/>
                </a:cubicBezTo>
                <a:cubicBezTo>
                  <a:pt x="13765" y="17489"/>
                  <a:pt x="14130" y="17925"/>
                  <a:pt x="14397" y="18113"/>
                </a:cubicBezTo>
                <a:cubicBezTo>
                  <a:pt x="14665" y="18302"/>
                  <a:pt x="14896" y="18471"/>
                  <a:pt x="14912" y="18492"/>
                </a:cubicBezTo>
                <a:cubicBezTo>
                  <a:pt x="14978" y="18581"/>
                  <a:pt x="14772" y="15967"/>
                  <a:pt x="14662" y="15325"/>
                </a:cubicBezTo>
                <a:cubicBezTo>
                  <a:pt x="14597" y="14943"/>
                  <a:pt x="14447" y="14683"/>
                  <a:pt x="14327" y="14742"/>
                </a:cubicBezTo>
                <a:cubicBezTo>
                  <a:pt x="14017" y="14894"/>
                  <a:pt x="13783" y="14362"/>
                  <a:pt x="13868" y="13697"/>
                </a:cubicBezTo>
                <a:cubicBezTo>
                  <a:pt x="13913" y="13349"/>
                  <a:pt x="13865" y="13129"/>
                  <a:pt x="13742" y="13129"/>
                </a:cubicBezTo>
                <a:cubicBezTo>
                  <a:pt x="13439" y="13129"/>
                  <a:pt x="13112" y="11563"/>
                  <a:pt x="13286" y="10939"/>
                </a:cubicBezTo>
                <a:cubicBezTo>
                  <a:pt x="13363" y="10662"/>
                  <a:pt x="13396" y="10204"/>
                  <a:pt x="13359" y="9916"/>
                </a:cubicBezTo>
                <a:cubicBezTo>
                  <a:pt x="13286" y="9350"/>
                  <a:pt x="13454" y="8307"/>
                  <a:pt x="13618" y="8303"/>
                </a:cubicBezTo>
                <a:cubicBezTo>
                  <a:pt x="13839" y="8297"/>
                  <a:pt x="14310" y="7015"/>
                  <a:pt x="14274" y="6523"/>
                </a:cubicBezTo>
                <a:cubicBezTo>
                  <a:pt x="14253" y="6235"/>
                  <a:pt x="14361" y="5949"/>
                  <a:pt x="14513" y="5879"/>
                </a:cubicBezTo>
                <a:cubicBezTo>
                  <a:pt x="14709" y="5789"/>
                  <a:pt x="14808" y="5412"/>
                  <a:pt x="14849" y="4591"/>
                </a:cubicBezTo>
                <a:lnTo>
                  <a:pt x="14907" y="3424"/>
                </a:lnTo>
                <a:close/>
                <a:moveTo>
                  <a:pt x="18050" y="5803"/>
                </a:moveTo>
                <a:cubicBezTo>
                  <a:pt x="18332" y="5796"/>
                  <a:pt x="18625" y="6025"/>
                  <a:pt x="18915" y="6553"/>
                </a:cubicBezTo>
                <a:cubicBezTo>
                  <a:pt x="20097" y="8705"/>
                  <a:pt x="19921" y="13625"/>
                  <a:pt x="18602" y="15303"/>
                </a:cubicBezTo>
                <a:cubicBezTo>
                  <a:pt x="18374" y="15594"/>
                  <a:pt x="18114" y="15826"/>
                  <a:pt x="18023" y="15818"/>
                </a:cubicBezTo>
                <a:cubicBezTo>
                  <a:pt x="17675" y="15786"/>
                  <a:pt x="17048" y="14720"/>
                  <a:pt x="16782" y="13712"/>
                </a:cubicBezTo>
                <a:cubicBezTo>
                  <a:pt x="15873" y="10260"/>
                  <a:pt x="16831" y="5833"/>
                  <a:pt x="18050" y="5803"/>
                </a:cubicBezTo>
                <a:close/>
              </a:path>
            </a:pathLst>
          </a:custGeom>
          <a:ln w="12700">
            <a:miter lim="400000"/>
          </a:ln>
        </p:spPr>
      </p:pic>
      <p:sp>
        <p:nvSpPr>
          <p:cNvPr id="992" name="IAXO concept"/>
          <p:cNvSpPr txBox="1"/>
          <p:nvPr/>
        </p:nvSpPr>
        <p:spPr>
          <a:xfrm>
            <a:off x="18338654" y="2387609"/>
            <a:ext cx="20055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IAXO concept</a:t>
            </a:r>
          </a:p>
        </p:txBody>
      </p:sp>
      <p:sp>
        <p:nvSpPr>
          <p:cNvPr id="993" name="See Physics book 1904.09155, 2504.00079"/>
          <p:cNvSpPr txBox="1"/>
          <p:nvPr/>
        </p:nvSpPr>
        <p:spPr>
          <a:xfrm>
            <a:off x="17934821" y="1516379"/>
            <a:ext cx="602711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See Physics book 1904.09155, 2504.00079</a:t>
            </a:r>
          </a:p>
        </p:txBody>
      </p:sp>
      <p:pic>
        <p:nvPicPr>
          <p:cNvPr id="994" name="Desy_logo_3c_web.svg.png" descr="Desy_logo_3c_web.svg.png"/>
          <p:cNvPicPr>
            <a:picLocks noChangeAspect="1"/>
          </p:cNvPicPr>
          <p:nvPr/>
        </p:nvPicPr>
        <p:blipFill>
          <a:blip r:embed="rId6">
            <a:extLst/>
          </a:blip>
          <a:stretch>
            <a:fillRect/>
          </a:stretch>
        </p:blipFill>
        <p:spPr>
          <a:xfrm>
            <a:off x="15261731" y="2089599"/>
            <a:ext cx="1486206" cy="148620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987"/>
                                        </p:tgtEl>
                                      </p:cBhvr>
                                      <p:by x="289584" y="289584"/>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377544 0.000000" origin="layout" pathEditMode="relative">
                                      <p:cBhvr>
                                        <p:cTn id="9" dur="1000" fill="hold"/>
                                        <p:tgtEl>
                                          <p:spTgt spid="987"/>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exit" nodeType="clickEffect" presetID="10" grpId="3" fill="hold">
                                  <p:stCondLst>
                                    <p:cond delay="0"/>
                                  </p:stCondLst>
                                  <p:iterate type="el" backwards="0">
                                    <p:tmAbs val="0"/>
                                  </p:iterate>
                                  <p:childTnLst>
                                    <p:animEffect filter="fade" transition="out">
                                      <p:cBhvr>
                                        <p:cTn id="13" dur="1000" fill="hold"/>
                                        <p:tgtEl>
                                          <p:spTgt spid="987"/>
                                        </p:tgtEl>
                                      </p:cBhvr>
                                    </p:animEffect>
                                    <p:set>
                                      <p:cBhvr>
                                        <p:cTn id="14" fill="hold">
                                          <p:stCondLst>
                                            <p:cond delay="999"/>
                                          </p:stCondLst>
                                        </p:cTn>
                                        <p:tgtEl>
                                          <p:spTgt spid="98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9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9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7" grpId="3"/>
      <p:bldP build="whole" bldLvl="1" animBg="1" rev="0" advAuto="0" spid="983" grpId="5"/>
      <p:bldP build="whole" bldLvl="1" animBg="1" rev="0" advAuto="0" spid="976" grpId="4"/>
      <p:bldP build="whole" bldLvl="1" animBg="1" rev="0" advAuto="0" spid="987"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8" name="Screen Shot 2018-11-06 at 10.14.58.png" descr="Screen Shot 2018-11-06 at 10.14.58.png"/>
          <p:cNvPicPr>
            <a:picLocks noChangeAspect="1"/>
          </p:cNvPicPr>
          <p:nvPr/>
        </p:nvPicPr>
        <p:blipFill>
          <a:blip r:embed="rId3">
            <a:extLst/>
          </a:blip>
          <a:stretch>
            <a:fillRect/>
          </a:stretch>
        </p:blipFill>
        <p:spPr>
          <a:xfrm>
            <a:off x="2465965" y="1773237"/>
            <a:ext cx="9804624" cy="3511064"/>
          </a:xfrm>
          <a:prstGeom prst="rect">
            <a:avLst/>
          </a:prstGeom>
          <a:ln w="12700">
            <a:miter lim="400000"/>
          </a:ln>
        </p:spPr>
      </p:pic>
      <p:sp>
        <p:nvSpPr>
          <p:cNvPr id="999" name="babyIAXO…"/>
          <p:cNvSpPr txBox="1"/>
          <p:nvPr/>
        </p:nvSpPr>
        <p:spPr>
          <a:xfrm>
            <a:off x="12421332" y="5033784"/>
            <a:ext cx="1486206" cy="8296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babyIAXO</a:t>
            </a:r>
          </a:p>
          <a:p>
            <a:pPr/>
            <a:r>
              <a:t>2030?-</a:t>
            </a:r>
          </a:p>
        </p:txBody>
      </p:sp>
      <p:pic>
        <p:nvPicPr>
          <p:cNvPr id="1000" name="Screenshot 2025-11-06 at 06.20.50.png" descr="Screenshot 2025-11-06 at 06.20.50.png"/>
          <p:cNvPicPr>
            <a:picLocks noChangeAspect="1"/>
          </p:cNvPicPr>
          <p:nvPr/>
        </p:nvPicPr>
        <p:blipFill>
          <a:blip r:embed="rId4">
            <a:extLst/>
          </a:blip>
          <a:srcRect l="2029" t="7080" r="3437" b="3845"/>
          <a:stretch>
            <a:fillRect/>
          </a:stretch>
        </p:blipFill>
        <p:spPr>
          <a:xfrm>
            <a:off x="11985868" y="2203459"/>
            <a:ext cx="5186175" cy="3806565"/>
          </a:xfrm>
          <a:custGeom>
            <a:avLst/>
            <a:gdLst/>
            <a:ahLst/>
            <a:cxnLst>
              <a:cxn ang="0">
                <a:pos x="wd2" y="hd2"/>
              </a:cxn>
              <a:cxn ang="5400000">
                <a:pos x="wd2" y="hd2"/>
              </a:cxn>
              <a:cxn ang="10800000">
                <a:pos x="wd2" y="hd2"/>
              </a:cxn>
              <a:cxn ang="16200000">
                <a:pos x="wd2" y="hd2"/>
              </a:cxn>
            </a:cxnLst>
            <a:rect l="0" t="0" r="r" b="b"/>
            <a:pathLst>
              <a:path w="21525" h="21592" fill="norm" stroke="1" extrusionOk="0">
                <a:moveTo>
                  <a:pt x="3252" y="5"/>
                </a:moveTo>
                <a:cubicBezTo>
                  <a:pt x="3192" y="-3"/>
                  <a:pt x="3129" y="-1"/>
                  <a:pt x="3056" y="7"/>
                </a:cubicBezTo>
                <a:cubicBezTo>
                  <a:pt x="2867" y="30"/>
                  <a:pt x="2543" y="44"/>
                  <a:pt x="2336" y="37"/>
                </a:cubicBezTo>
                <a:cubicBezTo>
                  <a:pt x="1895" y="21"/>
                  <a:pt x="1771" y="134"/>
                  <a:pt x="1692" y="620"/>
                </a:cubicBezTo>
                <a:cubicBezTo>
                  <a:pt x="1661" y="816"/>
                  <a:pt x="1549" y="1195"/>
                  <a:pt x="1445" y="1462"/>
                </a:cubicBezTo>
                <a:cubicBezTo>
                  <a:pt x="1341" y="1728"/>
                  <a:pt x="1236" y="2050"/>
                  <a:pt x="1211" y="2180"/>
                </a:cubicBezTo>
                <a:cubicBezTo>
                  <a:pt x="1187" y="2309"/>
                  <a:pt x="1065" y="2506"/>
                  <a:pt x="941" y="2617"/>
                </a:cubicBezTo>
                <a:cubicBezTo>
                  <a:pt x="748" y="2789"/>
                  <a:pt x="686" y="2798"/>
                  <a:pt x="508" y="2668"/>
                </a:cubicBezTo>
                <a:cubicBezTo>
                  <a:pt x="394" y="2585"/>
                  <a:pt x="285" y="2538"/>
                  <a:pt x="267" y="2565"/>
                </a:cubicBezTo>
                <a:cubicBezTo>
                  <a:pt x="250" y="2591"/>
                  <a:pt x="172" y="3126"/>
                  <a:pt x="95" y="3756"/>
                </a:cubicBezTo>
                <a:cubicBezTo>
                  <a:pt x="37" y="4224"/>
                  <a:pt x="5" y="4518"/>
                  <a:pt x="1" y="4708"/>
                </a:cubicBezTo>
                <a:cubicBezTo>
                  <a:pt x="-4" y="4897"/>
                  <a:pt x="18" y="4984"/>
                  <a:pt x="63" y="5041"/>
                </a:cubicBezTo>
                <a:cubicBezTo>
                  <a:pt x="282" y="5318"/>
                  <a:pt x="5326" y="10466"/>
                  <a:pt x="5581" y="10674"/>
                </a:cubicBezTo>
                <a:cubicBezTo>
                  <a:pt x="5974" y="10992"/>
                  <a:pt x="6310" y="11461"/>
                  <a:pt x="6310" y="11689"/>
                </a:cubicBezTo>
                <a:cubicBezTo>
                  <a:pt x="6310" y="11800"/>
                  <a:pt x="6349" y="11922"/>
                  <a:pt x="6395" y="11961"/>
                </a:cubicBezTo>
                <a:cubicBezTo>
                  <a:pt x="6444" y="12003"/>
                  <a:pt x="6479" y="12627"/>
                  <a:pt x="6479" y="13443"/>
                </a:cubicBezTo>
                <a:lnTo>
                  <a:pt x="6479" y="14854"/>
                </a:lnTo>
                <a:lnTo>
                  <a:pt x="7382" y="15485"/>
                </a:lnTo>
                <a:cubicBezTo>
                  <a:pt x="7878" y="15832"/>
                  <a:pt x="8373" y="16185"/>
                  <a:pt x="8482" y="16268"/>
                </a:cubicBezTo>
                <a:cubicBezTo>
                  <a:pt x="8672" y="16412"/>
                  <a:pt x="8679" y="16474"/>
                  <a:pt x="8677" y="17711"/>
                </a:cubicBezTo>
                <a:cubicBezTo>
                  <a:pt x="8675" y="18664"/>
                  <a:pt x="8641" y="19063"/>
                  <a:pt x="8550" y="19228"/>
                </a:cubicBezTo>
                <a:cubicBezTo>
                  <a:pt x="8356" y="19577"/>
                  <a:pt x="8402" y="19852"/>
                  <a:pt x="8691" y="20093"/>
                </a:cubicBezTo>
                <a:cubicBezTo>
                  <a:pt x="9037" y="20380"/>
                  <a:pt x="9645" y="20489"/>
                  <a:pt x="10106" y="20347"/>
                </a:cubicBezTo>
                <a:cubicBezTo>
                  <a:pt x="10554" y="20210"/>
                  <a:pt x="10899" y="20349"/>
                  <a:pt x="11088" y="20743"/>
                </a:cubicBezTo>
                <a:cubicBezTo>
                  <a:pt x="11212" y="21001"/>
                  <a:pt x="11462" y="21163"/>
                  <a:pt x="11348" y="20912"/>
                </a:cubicBezTo>
                <a:cubicBezTo>
                  <a:pt x="11291" y="20785"/>
                  <a:pt x="11892" y="20340"/>
                  <a:pt x="12030" y="20408"/>
                </a:cubicBezTo>
                <a:cubicBezTo>
                  <a:pt x="12091" y="20438"/>
                  <a:pt x="12121" y="20205"/>
                  <a:pt x="12116" y="19728"/>
                </a:cubicBezTo>
                <a:cubicBezTo>
                  <a:pt x="12107" y="18849"/>
                  <a:pt x="11900" y="18383"/>
                  <a:pt x="11418" y="18150"/>
                </a:cubicBezTo>
                <a:cubicBezTo>
                  <a:pt x="10962" y="17930"/>
                  <a:pt x="10881" y="17815"/>
                  <a:pt x="10881" y="17398"/>
                </a:cubicBezTo>
                <a:cubicBezTo>
                  <a:pt x="10881" y="17198"/>
                  <a:pt x="10821" y="16918"/>
                  <a:pt x="10747" y="16774"/>
                </a:cubicBezTo>
                <a:cubicBezTo>
                  <a:pt x="10648" y="16581"/>
                  <a:pt x="10635" y="16471"/>
                  <a:pt x="10704" y="16358"/>
                </a:cubicBezTo>
                <a:cubicBezTo>
                  <a:pt x="10755" y="16274"/>
                  <a:pt x="10787" y="16088"/>
                  <a:pt x="10775" y="15944"/>
                </a:cubicBezTo>
                <a:cubicBezTo>
                  <a:pt x="10763" y="15799"/>
                  <a:pt x="10791" y="15662"/>
                  <a:pt x="10838" y="15640"/>
                </a:cubicBezTo>
                <a:cubicBezTo>
                  <a:pt x="10884" y="15618"/>
                  <a:pt x="12370" y="16946"/>
                  <a:pt x="14139" y="18591"/>
                </a:cubicBezTo>
                <a:cubicBezTo>
                  <a:pt x="15908" y="20236"/>
                  <a:pt x="17398" y="21587"/>
                  <a:pt x="17450" y="21592"/>
                </a:cubicBezTo>
                <a:cubicBezTo>
                  <a:pt x="17501" y="21597"/>
                  <a:pt x="17891" y="21337"/>
                  <a:pt x="18314" y="21016"/>
                </a:cubicBezTo>
                <a:lnTo>
                  <a:pt x="19084" y="20433"/>
                </a:lnTo>
                <a:lnTo>
                  <a:pt x="19723" y="21020"/>
                </a:lnTo>
                <a:cubicBezTo>
                  <a:pt x="20074" y="21343"/>
                  <a:pt x="20360" y="21560"/>
                  <a:pt x="20360" y="21502"/>
                </a:cubicBezTo>
                <a:cubicBezTo>
                  <a:pt x="20360" y="21444"/>
                  <a:pt x="20114" y="21177"/>
                  <a:pt x="19810" y="20908"/>
                </a:cubicBezTo>
                <a:cubicBezTo>
                  <a:pt x="19213" y="20377"/>
                  <a:pt x="19205" y="20312"/>
                  <a:pt x="19713" y="19942"/>
                </a:cubicBezTo>
                <a:lnTo>
                  <a:pt x="20009" y="19726"/>
                </a:lnTo>
                <a:lnTo>
                  <a:pt x="20654" y="20275"/>
                </a:lnTo>
                <a:cubicBezTo>
                  <a:pt x="21445" y="20948"/>
                  <a:pt x="21596" y="20900"/>
                  <a:pt x="20830" y="20219"/>
                </a:cubicBezTo>
                <a:cubicBezTo>
                  <a:pt x="20526" y="19949"/>
                  <a:pt x="20276" y="19684"/>
                  <a:pt x="20276" y="19631"/>
                </a:cubicBezTo>
                <a:cubicBezTo>
                  <a:pt x="20276" y="19578"/>
                  <a:pt x="20339" y="19487"/>
                  <a:pt x="20415" y="19429"/>
                </a:cubicBezTo>
                <a:cubicBezTo>
                  <a:pt x="20537" y="19336"/>
                  <a:pt x="21406" y="15778"/>
                  <a:pt x="21520" y="14906"/>
                </a:cubicBezTo>
                <a:cubicBezTo>
                  <a:pt x="21554" y="14644"/>
                  <a:pt x="21447" y="14522"/>
                  <a:pt x="20345" y="13584"/>
                </a:cubicBezTo>
                <a:cubicBezTo>
                  <a:pt x="19130" y="12550"/>
                  <a:pt x="14185" y="7870"/>
                  <a:pt x="13906" y="7490"/>
                </a:cubicBezTo>
                <a:cubicBezTo>
                  <a:pt x="13825" y="7379"/>
                  <a:pt x="13737" y="7294"/>
                  <a:pt x="13710" y="7301"/>
                </a:cubicBezTo>
                <a:cubicBezTo>
                  <a:pt x="13631" y="7324"/>
                  <a:pt x="9527" y="3806"/>
                  <a:pt x="9527" y="3715"/>
                </a:cubicBezTo>
                <a:cubicBezTo>
                  <a:pt x="9527" y="3669"/>
                  <a:pt x="9479" y="3631"/>
                  <a:pt x="9421" y="3630"/>
                </a:cubicBezTo>
                <a:cubicBezTo>
                  <a:pt x="9363" y="3628"/>
                  <a:pt x="9056" y="3406"/>
                  <a:pt x="8741" y="3134"/>
                </a:cubicBezTo>
                <a:cubicBezTo>
                  <a:pt x="8340" y="2790"/>
                  <a:pt x="8178" y="2583"/>
                  <a:pt x="8204" y="2452"/>
                </a:cubicBezTo>
                <a:cubicBezTo>
                  <a:pt x="8344" y="1736"/>
                  <a:pt x="8337" y="1686"/>
                  <a:pt x="8060" y="1385"/>
                </a:cubicBezTo>
                <a:cubicBezTo>
                  <a:pt x="7910" y="1221"/>
                  <a:pt x="7705" y="1050"/>
                  <a:pt x="7606" y="1007"/>
                </a:cubicBezTo>
                <a:cubicBezTo>
                  <a:pt x="7506" y="964"/>
                  <a:pt x="7378" y="851"/>
                  <a:pt x="7321" y="757"/>
                </a:cubicBezTo>
                <a:cubicBezTo>
                  <a:pt x="7232" y="610"/>
                  <a:pt x="7197" y="609"/>
                  <a:pt x="7080" y="746"/>
                </a:cubicBezTo>
                <a:cubicBezTo>
                  <a:pt x="7006" y="834"/>
                  <a:pt x="6827" y="960"/>
                  <a:pt x="6683" y="1025"/>
                </a:cubicBezTo>
                <a:cubicBezTo>
                  <a:pt x="6454" y="1130"/>
                  <a:pt x="6370" y="1098"/>
                  <a:pt x="5969" y="753"/>
                </a:cubicBezTo>
                <a:cubicBezTo>
                  <a:pt x="5718" y="537"/>
                  <a:pt x="5462" y="361"/>
                  <a:pt x="5400" y="361"/>
                </a:cubicBezTo>
                <a:cubicBezTo>
                  <a:pt x="5338" y="361"/>
                  <a:pt x="5102" y="489"/>
                  <a:pt x="4875" y="647"/>
                </a:cubicBezTo>
                <a:lnTo>
                  <a:pt x="4461" y="933"/>
                </a:lnTo>
                <a:lnTo>
                  <a:pt x="3931" y="451"/>
                </a:lnTo>
                <a:cubicBezTo>
                  <a:pt x="3596" y="146"/>
                  <a:pt x="3434" y="29"/>
                  <a:pt x="3252" y="5"/>
                </a:cubicBezTo>
                <a:close/>
              </a:path>
            </a:pathLst>
          </a:custGeom>
          <a:ln w="12700">
            <a:miter lim="400000"/>
          </a:ln>
        </p:spPr>
      </p:pic>
      <p:sp>
        <p:nvSpPr>
          <p:cNvPr id="1001" name="Stellar ALP experiment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Stellar ALP experiments</a:t>
            </a:r>
          </a:p>
        </p:txBody>
      </p:sp>
      <p:sp>
        <p:nvSpPr>
          <p:cNvPr id="1002" name="- Solar axions can be detected by the International Axion Observatory"/>
          <p:cNvSpPr txBox="1"/>
          <p:nvPr/>
        </p:nvSpPr>
        <p:spPr>
          <a:xfrm>
            <a:off x="2016533" y="419820"/>
            <a:ext cx="21549022" cy="966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Solar axions can be detected by the International Axion Observatory</a:t>
            </a:r>
          </a:p>
        </p:txBody>
      </p:sp>
      <p:pic>
        <p:nvPicPr>
          <p:cNvPr id="1003" name="Screenshot 2025-11-06 at 06.21.26.png" descr="Screenshot 2025-11-06 at 06.21.26.png"/>
          <p:cNvPicPr>
            <a:picLocks noChangeAspect="1"/>
          </p:cNvPicPr>
          <p:nvPr/>
        </p:nvPicPr>
        <p:blipFill>
          <a:blip r:embed="rId5">
            <a:extLst/>
          </a:blip>
          <a:srcRect l="6807" t="18519" r="7921" b="12484"/>
          <a:stretch>
            <a:fillRect/>
          </a:stretch>
        </p:blipFill>
        <p:spPr>
          <a:xfrm>
            <a:off x="20327123" y="426765"/>
            <a:ext cx="3400426" cy="1130353"/>
          </a:xfrm>
          <a:custGeom>
            <a:avLst/>
            <a:gdLst/>
            <a:ahLst/>
            <a:cxnLst>
              <a:cxn ang="0">
                <a:pos x="wd2" y="hd2"/>
              </a:cxn>
              <a:cxn ang="5400000">
                <a:pos x="wd2" y="hd2"/>
              </a:cxn>
              <a:cxn ang="10800000">
                <a:pos x="wd2" y="hd2"/>
              </a:cxn>
              <a:cxn ang="16200000">
                <a:pos x="wd2" y="hd2"/>
              </a:cxn>
            </a:cxnLst>
            <a:rect l="0" t="0" r="r" b="b"/>
            <a:pathLst>
              <a:path w="21600" h="21576" fill="norm" stroke="1" extrusionOk="0">
                <a:moveTo>
                  <a:pt x="534" y="0"/>
                </a:moveTo>
                <a:cubicBezTo>
                  <a:pt x="168" y="0"/>
                  <a:pt x="116" y="276"/>
                  <a:pt x="48" y="2530"/>
                </a:cubicBezTo>
                <a:lnTo>
                  <a:pt x="0" y="4098"/>
                </a:lnTo>
                <a:lnTo>
                  <a:pt x="534" y="3576"/>
                </a:lnTo>
                <a:cubicBezTo>
                  <a:pt x="1511" y="2615"/>
                  <a:pt x="1511" y="0"/>
                  <a:pt x="534" y="0"/>
                </a:cubicBezTo>
                <a:close/>
                <a:moveTo>
                  <a:pt x="18265" y="432"/>
                </a:moveTo>
                <a:cubicBezTo>
                  <a:pt x="18217" y="422"/>
                  <a:pt x="18158" y="436"/>
                  <a:pt x="18083" y="462"/>
                </a:cubicBezTo>
                <a:cubicBezTo>
                  <a:pt x="17660" y="608"/>
                  <a:pt x="17535" y="1766"/>
                  <a:pt x="17864" y="2485"/>
                </a:cubicBezTo>
                <a:cubicBezTo>
                  <a:pt x="18156" y="3123"/>
                  <a:pt x="17956" y="3496"/>
                  <a:pt x="17284" y="3576"/>
                </a:cubicBezTo>
                <a:cubicBezTo>
                  <a:pt x="17004" y="3609"/>
                  <a:pt x="16803" y="3767"/>
                  <a:pt x="16835" y="3924"/>
                </a:cubicBezTo>
                <a:cubicBezTo>
                  <a:pt x="16912" y="4294"/>
                  <a:pt x="16431" y="5071"/>
                  <a:pt x="16323" y="4750"/>
                </a:cubicBezTo>
                <a:cubicBezTo>
                  <a:pt x="16279" y="4616"/>
                  <a:pt x="16240" y="4185"/>
                  <a:pt x="16240" y="3795"/>
                </a:cubicBezTo>
                <a:cubicBezTo>
                  <a:pt x="16240" y="3307"/>
                  <a:pt x="16145" y="3091"/>
                  <a:pt x="15933" y="3091"/>
                </a:cubicBezTo>
                <a:cubicBezTo>
                  <a:pt x="15455" y="3091"/>
                  <a:pt x="15311" y="3891"/>
                  <a:pt x="15544" y="5235"/>
                </a:cubicBezTo>
                <a:cubicBezTo>
                  <a:pt x="15970" y="7680"/>
                  <a:pt x="15746" y="9791"/>
                  <a:pt x="15058" y="9826"/>
                </a:cubicBezTo>
                <a:cubicBezTo>
                  <a:pt x="14710" y="9843"/>
                  <a:pt x="14617" y="10019"/>
                  <a:pt x="14584" y="10720"/>
                </a:cubicBezTo>
                <a:cubicBezTo>
                  <a:pt x="14534" y="11780"/>
                  <a:pt x="14880" y="12281"/>
                  <a:pt x="15222" y="11644"/>
                </a:cubicBezTo>
                <a:cubicBezTo>
                  <a:pt x="15431" y="11253"/>
                  <a:pt x="15487" y="11376"/>
                  <a:pt x="15658" y="12598"/>
                </a:cubicBezTo>
                <a:cubicBezTo>
                  <a:pt x="15766" y="13367"/>
                  <a:pt x="15852" y="14088"/>
                  <a:pt x="15852" y="14204"/>
                </a:cubicBezTo>
                <a:cubicBezTo>
                  <a:pt x="15852" y="14321"/>
                  <a:pt x="15948" y="14729"/>
                  <a:pt x="16064" y="15113"/>
                </a:cubicBezTo>
                <a:cubicBezTo>
                  <a:pt x="16293" y="15871"/>
                  <a:pt x="16324" y="15780"/>
                  <a:pt x="15658" y="16401"/>
                </a:cubicBezTo>
                <a:cubicBezTo>
                  <a:pt x="15390" y="16651"/>
                  <a:pt x="15414" y="18050"/>
                  <a:pt x="15691" y="18303"/>
                </a:cubicBezTo>
                <a:cubicBezTo>
                  <a:pt x="15952" y="18542"/>
                  <a:pt x="16166" y="18440"/>
                  <a:pt x="16661" y="17833"/>
                </a:cubicBezTo>
                <a:cubicBezTo>
                  <a:pt x="16899" y="17542"/>
                  <a:pt x="17124" y="17512"/>
                  <a:pt x="17339" y="17757"/>
                </a:cubicBezTo>
                <a:cubicBezTo>
                  <a:pt x="17720" y="18189"/>
                  <a:pt x="17735" y="18424"/>
                  <a:pt x="17448" y="19371"/>
                </a:cubicBezTo>
                <a:cubicBezTo>
                  <a:pt x="17254" y="20011"/>
                  <a:pt x="17255" y="20075"/>
                  <a:pt x="17443" y="20075"/>
                </a:cubicBezTo>
                <a:cubicBezTo>
                  <a:pt x="17557" y="20075"/>
                  <a:pt x="17696" y="20318"/>
                  <a:pt x="17753" y="20613"/>
                </a:cubicBezTo>
                <a:cubicBezTo>
                  <a:pt x="17810" y="20908"/>
                  <a:pt x="17971" y="21235"/>
                  <a:pt x="18113" y="21341"/>
                </a:cubicBezTo>
                <a:cubicBezTo>
                  <a:pt x="18256" y="21446"/>
                  <a:pt x="18376" y="21551"/>
                  <a:pt x="18378" y="21575"/>
                </a:cubicBezTo>
                <a:cubicBezTo>
                  <a:pt x="18380" y="21600"/>
                  <a:pt x="18395" y="21160"/>
                  <a:pt x="18411" y="20598"/>
                </a:cubicBezTo>
                <a:cubicBezTo>
                  <a:pt x="18426" y="20036"/>
                  <a:pt x="18373" y="19350"/>
                  <a:pt x="18295" y="19068"/>
                </a:cubicBezTo>
                <a:cubicBezTo>
                  <a:pt x="18184" y="18670"/>
                  <a:pt x="18236" y="18453"/>
                  <a:pt x="18522" y="18121"/>
                </a:cubicBezTo>
                <a:cubicBezTo>
                  <a:pt x="18724" y="17885"/>
                  <a:pt x="19056" y="17453"/>
                  <a:pt x="19258" y="17151"/>
                </a:cubicBezTo>
                <a:cubicBezTo>
                  <a:pt x="19681" y="16519"/>
                  <a:pt x="19860" y="16713"/>
                  <a:pt x="19860" y="17810"/>
                </a:cubicBezTo>
                <a:cubicBezTo>
                  <a:pt x="19860" y="19084"/>
                  <a:pt x="20527" y="18635"/>
                  <a:pt x="20647" y="17280"/>
                </a:cubicBezTo>
                <a:cubicBezTo>
                  <a:pt x="20729" y="16353"/>
                  <a:pt x="20704" y="16219"/>
                  <a:pt x="20450" y="16219"/>
                </a:cubicBezTo>
                <a:cubicBezTo>
                  <a:pt x="20017" y="16219"/>
                  <a:pt x="19995" y="15959"/>
                  <a:pt x="20254" y="13977"/>
                </a:cubicBezTo>
                <a:cubicBezTo>
                  <a:pt x="20384" y="12980"/>
                  <a:pt x="20525" y="11832"/>
                  <a:pt x="20566" y="11432"/>
                </a:cubicBezTo>
                <a:cubicBezTo>
                  <a:pt x="20636" y="10754"/>
                  <a:pt x="20657" y="10753"/>
                  <a:pt x="20874" y="11341"/>
                </a:cubicBezTo>
                <a:cubicBezTo>
                  <a:pt x="21002" y="11688"/>
                  <a:pt x="21177" y="11969"/>
                  <a:pt x="21262" y="11969"/>
                </a:cubicBezTo>
                <a:cubicBezTo>
                  <a:pt x="21286" y="11969"/>
                  <a:pt x="21312" y="11933"/>
                  <a:pt x="21338" y="11879"/>
                </a:cubicBezTo>
                <a:cubicBezTo>
                  <a:pt x="21323" y="11702"/>
                  <a:pt x="21344" y="11510"/>
                  <a:pt x="21398" y="11409"/>
                </a:cubicBezTo>
                <a:cubicBezTo>
                  <a:pt x="21421" y="11366"/>
                  <a:pt x="21448" y="11356"/>
                  <a:pt x="21474" y="11356"/>
                </a:cubicBezTo>
                <a:cubicBezTo>
                  <a:pt x="21546" y="10987"/>
                  <a:pt x="21600" y="10534"/>
                  <a:pt x="21600" y="10212"/>
                </a:cubicBezTo>
                <a:cubicBezTo>
                  <a:pt x="21600" y="10105"/>
                  <a:pt x="21596" y="10010"/>
                  <a:pt x="21582" y="9939"/>
                </a:cubicBezTo>
                <a:cubicBezTo>
                  <a:pt x="21494" y="9490"/>
                  <a:pt x="20961" y="9604"/>
                  <a:pt x="20793" y="10106"/>
                </a:cubicBezTo>
                <a:cubicBezTo>
                  <a:pt x="20678" y="10449"/>
                  <a:pt x="20626" y="10399"/>
                  <a:pt x="20574" y="9909"/>
                </a:cubicBezTo>
                <a:cubicBezTo>
                  <a:pt x="20536" y="9555"/>
                  <a:pt x="20476" y="8989"/>
                  <a:pt x="20440" y="8651"/>
                </a:cubicBezTo>
                <a:cubicBezTo>
                  <a:pt x="20404" y="8314"/>
                  <a:pt x="20416" y="7837"/>
                  <a:pt x="20468" y="7591"/>
                </a:cubicBezTo>
                <a:cubicBezTo>
                  <a:pt x="20520" y="7345"/>
                  <a:pt x="20574" y="6970"/>
                  <a:pt x="20586" y="6757"/>
                </a:cubicBezTo>
                <a:cubicBezTo>
                  <a:pt x="20599" y="6545"/>
                  <a:pt x="20621" y="6197"/>
                  <a:pt x="20637" y="5985"/>
                </a:cubicBezTo>
                <a:cubicBezTo>
                  <a:pt x="20653" y="5772"/>
                  <a:pt x="20658" y="5052"/>
                  <a:pt x="20650" y="4386"/>
                </a:cubicBezTo>
                <a:cubicBezTo>
                  <a:pt x="20636" y="3350"/>
                  <a:pt x="20580" y="3153"/>
                  <a:pt x="20249" y="3008"/>
                </a:cubicBezTo>
                <a:cubicBezTo>
                  <a:pt x="20036" y="2914"/>
                  <a:pt x="19891" y="2925"/>
                  <a:pt x="19926" y="3030"/>
                </a:cubicBezTo>
                <a:cubicBezTo>
                  <a:pt x="19961" y="3135"/>
                  <a:pt x="19898" y="3520"/>
                  <a:pt x="19787" y="3886"/>
                </a:cubicBezTo>
                <a:cubicBezTo>
                  <a:pt x="19608" y="4477"/>
                  <a:pt x="19532" y="4497"/>
                  <a:pt x="19109" y="4045"/>
                </a:cubicBezTo>
                <a:cubicBezTo>
                  <a:pt x="18847" y="3765"/>
                  <a:pt x="18519" y="3432"/>
                  <a:pt x="18383" y="3303"/>
                </a:cubicBezTo>
                <a:cubicBezTo>
                  <a:pt x="18194" y="3124"/>
                  <a:pt x="18172" y="2957"/>
                  <a:pt x="18287" y="2614"/>
                </a:cubicBezTo>
                <a:cubicBezTo>
                  <a:pt x="18370" y="2366"/>
                  <a:pt x="18439" y="1752"/>
                  <a:pt x="18439" y="1250"/>
                </a:cubicBezTo>
                <a:cubicBezTo>
                  <a:pt x="18439" y="674"/>
                  <a:pt x="18406" y="460"/>
                  <a:pt x="18265" y="432"/>
                </a:cubicBezTo>
                <a:close/>
                <a:moveTo>
                  <a:pt x="14907" y="3424"/>
                </a:moveTo>
                <a:lnTo>
                  <a:pt x="14055" y="3614"/>
                </a:lnTo>
                <a:cubicBezTo>
                  <a:pt x="13586" y="3717"/>
                  <a:pt x="13197" y="3817"/>
                  <a:pt x="13187" y="3833"/>
                </a:cubicBezTo>
                <a:cubicBezTo>
                  <a:pt x="13164" y="3873"/>
                  <a:pt x="12994" y="5455"/>
                  <a:pt x="12940" y="6136"/>
                </a:cubicBezTo>
                <a:cubicBezTo>
                  <a:pt x="12917" y="6433"/>
                  <a:pt x="12804" y="6956"/>
                  <a:pt x="12691" y="7295"/>
                </a:cubicBezTo>
                <a:cubicBezTo>
                  <a:pt x="12502" y="7860"/>
                  <a:pt x="12477" y="7842"/>
                  <a:pt x="12408" y="7053"/>
                </a:cubicBezTo>
                <a:cubicBezTo>
                  <a:pt x="12367" y="6579"/>
                  <a:pt x="12286" y="6277"/>
                  <a:pt x="12227" y="6386"/>
                </a:cubicBezTo>
                <a:cubicBezTo>
                  <a:pt x="12167" y="6496"/>
                  <a:pt x="12054" y="6222"/>
                  <a:pt x="11975" y="5780"/>
                </a:cubicBezTo>
                <a:cubicBezTo>
                  <a:pt x="11805" y="4832"/>
                  <a:pt x="11102" y="3479"/>
                  <a:pt x="10780" y="3477"/>
                </a:cubicBezTo>
                <a:cubicBezTo>
                  <a:pt x="10350" y="3474"/>
                  <a:pt x="10513" y="5294"/>
                  <a:pt x="11077" y="6818"/>
                </a:cubicBezTo>
                <a:cubicBezTo>
                  <a:pt x="11365" y="7594"/>
                  <a:pt x="11570" y="8461"/>
                  <a:pt x="11534" y="8742"/>
                </a:cubicBezTo>
                <a:cubicBezTo>
                  <a:pt x="11497" y="9024"/>
                  <a:pt x="11583" y="9436"/>
                  <a:pt x="11723" y="9659"/>
                </a:cubicBezTo>
                <a:cubicBezTo>
                  <a:pt x="12059" y="10197"/>
                  <a:pt x="12040" y="10809"/>
                  <a:pt x="11652" y="11909"/>
                </a:cubicBezTo>
                <a:cubicBezTo>
                  <a:pt x="11476" y="12408"/>
                  <a:pt x="11358" y="12961"/>
                  <a:pt x="11392" y="13129"/>
                </a:cubicBezTo>
                <a:cubicBezTo>
                  <a:pt x="11492" y="13610"/>
                  <a:pt x="10825" y="14734"/>
                  <a:pt x="10513" y="14613"/>
                </a:cubicBezTo>
                <a:cubicBezTo>
                  <a:pt x="10357" y="14553"/>
                  <a:pt x="10162" y="14633"/>
                  <a:pt x="10079" y="14788"/>
                </a:cubicBezTo>
                <a:cubicBezTo>
                  <a:pt x="9939" y="15048"/>
                  <a:pt x="9134" y="12587"/>
                  <a:pt x="9134" y="11901"/>
                </a:cubicBezTo>
                <a:cubicBezTo>
                  <a:pt x="9134" y="11747"/>
                  <a:pt x="8988" y="10982"/>
                  <a:pt x="8811" y="10204"/>
                </a:cubicBezTo>
                <a:cubicBezTo>
                  <a:pt x="8634" y="9427"/>
                  <a:pt x="8521" y="8637"/>
                  <a:pt x="8559" y="8454"/>
                </a:cubicBezTo>
                <a:cubicBezTo>
                  <a:pt x="8655" y="7988"/>
                  <a:pt x="8368" y="6496"/>
                  <a:pt x="8231" y="6750"/>
                </a:cubicBezTo>
                <a:cubicBezTo>
                  <a:pt x="8169" y="6864"/>
                  <a:pt x="7994" y="6430"/>
                  <a:pt x="7840" y="5788"/>
                </a:cubicBezTo>
                <a:cubicBezTo>
                  <a:pt x="7468" y="4228"/>
                  <a:pt x="6943" y="3477"/>
                  <a:pt x="6232" y="3477"/>
                </a:cubicBezTo>
                <a:cubicBezTo>
                  <a:pt x="5709" y="3477"/>
                  <a:pt x="5567" y="3689"/>
                  <a:pt x="4931" y="5409"/>
                </a:cubicBezTo>
                <a:cubicBezTo>
                  <a:pt x="4539" y="6471"/>
                  <a:pt x="4257" y="7333"/>
                  <a:pt x="4303" y="7333"/>
                </a:cubicBezTo>
                <a:cubicBezTo>
                  <a:pt x="4350" y="7333"/>
                  <a:pt x="4228" y="7779"/>
                  <a:pt x="4034" y="8318"/>
                </a:cubicBezTo>
                <a:cubicBezTo>
                  <a:pt x="3835" y="8869"/>
                  <a:pt x="3711" y="9537"/>
                  <a:pt x="3751" y="9848"/>
                </a:cubicBezTo>
                <a:cubicBezTo>
                  <a:pt x="3791" y="10155"/>
                  <a:pt x="3703" y="10652"/>
                  <a:pt x="3555" y="10962"/>
                </a:cubicBezTo>
                <a:cubicBezTo>
                  <a:pt x="3408" y="11269"/>
                  <a:pt x="3328" y="11708"/>
                  <a:pt x="3376" y="11939"/>
                </a:cubicBezTo>
                <a:cubicBezTo>
                  <a:pt x="3423" y="12170"/>
                  <a:pt x="3373" y="12464"/>
                  <a:pt x="3262" y="12591"/>
                </a:cubicBezTo>
                <a:cubicBezTo>
                  <a:pt x="3151" y="12718"/>
                  <a:pt x="3094" y="12992"/>
                  <a:pt x="3136" y="13197"/>
                </a:cubicBezTo>
                <a:cubicBezTo>
                  <a:pt x="3178" y="13401"/>
                  <a:pt x="3091" y="13663"/>
                  <a:pt x="2942" y="13780"/>
                </a:cubicBezTo>
                <a:cubicBezTo>
                  <a:pt x="2793" y="13897"/>
                  <a:pt x="2670" y="14221"/>
                  <a:pt x="2670" y="14507"/>
                </a:cubicBezTo>
                <a:cubicBezTo>
                  <a:pt x="2670" y="14794"/>
                  <a:pt x="2544" y="15230"/>
                  <a:pt x="2390" y="15477"/>
                </a:cubicBezTo>
                <a:cubicBezTo>
                  <a:pt x="2159" y="15846"/>
                  <a:pt x="2080" y="15813"/>
                  <a:pt x="1946" y="15265"/>
                </a:cubicBezTo>
                <a:cubicBezTo>
                  <a:pt x="1856" y="14898"/>
                  <a:pt x="1728" y="14695"/>
                  <a:pt x="1661" y="14818"/>
                </a:cubicBezTo>
                <a:cubicBezTo>
                  <a:pt x="1595" y="14940"/>
                  <a:pt x="1432" y="14676"/>
                  <a:pt x="1298" y="14235"/>
                </a:cubicBezTo>
                <a:cubicBezTo>
                  <a:pt x="1098" y="13575"/>
                  <a:pt x="1047" y="12687"/>
                  <a:pt x="1011" y="9227"/>
                </a:cubicBezTo>
                <a:lnTo>
                  <a:pt x="968" y="5023"/>
                </a:lnTo>
                <a:lnTo>
                  <a:pt x="585" y="5023"/>
                </a:lnTo>
                <a:lnTo>
                  <a:pt x="202" y="5023"/>
                </a:lnTo>
                <a:lnTo>
                  <a:pt x="227" y="10250"/>
                </a:lnTo>
                <a:cubicBezTo>
                  <a:pt x="250" y="14932"/>
                  <a:pt x="278" y="15515"/>
                  <a:pt x="497" y="15863"/>
                </a:cubicBezTo>
                <a:cubicBezTo>
                  <a:pt x="634" y="16084"/>
                  <a:pt x="701" y="16458"/>
                  <a:pt x="650" y="16719"/>
                </a:cubicBezTo>
                <a:cubicBezTo>
                  <a:pt x="601" y="16974"/>
                  <a:pt x="607" y="17059"/>
                  <a:pt x="663" y="16909"/>
                </a:cubicBezTo>
                <a:cubicBezTo>
                  <a:pt x="719" y="16759"/>
                  <a:pt x="988" y="16982"/>
                  <a:pt x="1263" y="17401"/>
                </a:cubicBezTo>
                <a:cubicBezTo>
                  <a:pt x="2028" y="18567"/>
                  <a:pt x="3078" y="18322"/>
                  <a:pt x="3577" y="16863"/>
                </a:cubicBezTo>
                <a:cubicBezTo>
                  <a:pt x="3788" y="16249"/>
                  <a:pt x="3930" y="15599"/>
                  <a:pt x="3892" y="15416"/>
                </a:cubicBezTo>
                <a:cubicBezTo>
                  <a:pt x="3789" y="14916"/>
                  <a:pt x="4229" y="13099"/>
                  <a:pt x="4384" y="13386"/>
                </a:cubicBezTo>
                <a:cubicBezTo>
                  <a:pt x="4463" y="13532"/>
                  <a:pt x="4481" y="13445"/>
                  <a:pt x="4427" y="13182"/>
                </a:cubicBezTo>
                <a:cubicBezTo>
                  <a:pt x="4376" y="12934"/>
                  <a:pt x="4515" y="11782"/>
                  <a:pt x="4737" y="10621"/>
                </a:cubicBezTo>
                <a:cubicBezTo>
                  <a:pt x="5137" y="8530"/>
                  <a:pt x="5146" y="8518"/>
                  <a:pt x="5458" y="9129"/>
                </a:cubicBezTo>
                <a:cubicBezTo>
                  <a:pt x="5689" y="9581"/>
                  <a:pt x="5773" y="10094"/>
                  <a:pt x="5773" y="11053"/>
                </a:cubicBezTo>
                <a:cubicBezTo>
                  <a:pt x="5773" y="12286"/>
                  <a:pt x="5797" y="12356"/>
                  <a:pt x="6219" y="12356"/>
                </a:cubicBezTo>
                <a:cubicBezTo>
                  <a:pt x="6709" y="12356"/>
                  <a:pt x="6959" y="11502"/>
                  <a:pt x="6902" y="10023"/>
                </a:cubicBezTo>
                <a:cubicBezTo>
                  <a:pt x="6881" y="9459"/>
                  <a:pt x="6964" y="9073"/>
                  <a:pt x="7155" y="8856"/>
                </a:cubicBezTo>
                <a:cubicBezTo>
                  <a:pt x="7393" y="8584"/>
                  <a:pt x="7484" y="8744"/>
                  <a:pt x="7714" y="9856"/>
                </a:cubicBezTo>
                <a:cubicBezTo>
                  <a:pt x="7865" y="10584"/>
                  <a:pt x="7945" y="11387"/>
                  <a:pt x="7893" y="11636"/>
                </a:cubicBezTo>
                <a:cubicBezTo>
                  <a:pt x="7836" y="11914"/>
                  <a:pt x="7855" y="11989"/>
                  <a:pt x="7944" y="11826"/>
                </a:cubicBezTo>
                <a:cubicBezTo>
                  <a:pt x="8058" y="11615"/>
                  <a:pt x="8515" y="13588"/>
                  <a:pt x="8692" y="15060"/>
                </a:cubicBezTo>
                <a:cubicBezTo>
                  <a:pt x="8705" y="15166"/>
                  <a:pt x="8758" y="15650"/>
                  <a:pt x="8811" y="16136"/>
                </a:cubicBezTo>
                <a:cubicBezTo>
                  <a:pt x="8864" y="16623"/>
                  <a:pt x="8973" y="16949"/>
                  <a:pt x="9053" y="16863"/>
                </a:cubicBezTo>
                <a:cubicBezTo>
                  <a:pt x="9240" y="16661"/>
                  <a:pt x="9674" y="17325"/>
                  <a:pt x="9597" y="17697"/>
                </a:cubicBezTo>
                <a:cubicBezTo>
                  <a:pt x="9565" y="17853"/>
                  <a:pt x="9829" y="18022"/>
                  <a:pt x="10182" y="18068"/>
                </a:cubicBezTo>
                <a:cubicBezTo>
                  <a:pt x="10834" y="18153"/>
                  <a:pt x="11403" y="17544"/>
                  <a:pt x="11710" y="16439"/>
                </a:cubicBezTo>
                <a:cubicBezTo>
                  <a:pt x="11802" y="16109"/>
                  <a:pt x="11936" y="15954"/>
                  <a:pt x="12010" y="16091"/>
                </a:cubicBezTo>
                <a:cubicBezTo>
                  <a:pt x="12085" y="16229"/>
                  <a:pt x="12106" y="16150"/>
                  <a:pt x="12058" y="15916"/>
                </a:cubicBezTo>
                <a:cubicBezTo>
                  <a:pt x="11949" y="15391"/>
                  <a:pt x="12189" y="14932"/>
                  <a:pt x="12600" y="14879"/>
                </a:cubicBezTo>
                <a:cubicBezTo>
                  <a:pt x="12834" y="14848"/>
                  <a:pt x="12960" y="15136"/>
                  <a:pt x="13087" y="16007"/>
                </a:cubicBezTo>
                <a:cubicBezTo>
                  <a:pt x="13181" y="16653"/>
                  <a:pt x="13260" y="17032"/>
                  <a:pt x="13263" y="16848"/>
                </a:cubicBezTo>
                <a:cubicBezTo>
                  <a:pt x="13266" y="16664"/>
                  <a:pt x="13412" y="16798"/>
                  <a:pt x="13588" y="17144"/>
                </a:cubicBezTo>
                <a:cubicBezTo>
                  <a:pt x="13765" y="17489"/>
                  <a:pt x="14130" y="17925"/>
                  <a:pt x="14397" y="18113"/>
                </a:cubicBezTo>
                <a:cubicBezTo>
                  <a:pt x="14665" y="18302"/>
                  <a:pt x="14896" y="18471"/>
                  <a:pt x="14912" y="18492"/>
                </a:cubicBezTo>
                <a:cubicBezTo>
                  <a:pt x="14978" y="18581"/>
                  <a:pt x="14772" y="15967"/>
                  <a:pt x="14662" y="15325"/>
                </a:cubicBezTo>
                <a:cubicBezTo>
                  <a:pt x="14597" y="14943"/>
                  <a:pt x="14447" y="14683"/>
                  <a:pt x="14327" y="14742"/>
                </a:cubicBezTo>
                <a:cubicBezTo>
                  <a:pt x="14017" y="14894"/>
                  <a:pt x="13783" y="14362"/>
                  <a:pt x="13868" y="13697"/>
                </a:cubicBezTo>
                <a:cubicBezTo>
                  <a:pt x="13913" y="13349"/>
                  <a:pt x="13865" y="13129"/>
                  <a:pt x="13742" y="13129"/>
                </a:cubicBezTo>
                <a:cubicBezTo>
                  <a:pt x="13439" y="13129"/>
                  <a:pt x="13112" y="11563"/>
                  <a:pt x="13286" y="10939"/>
                </a:cubicBezTo>
                <a:cubicBezTo>
                  <a:pt x="13363" y="10662"/>
                  <a:pt x="13396" y="10204"/>
                  <a:pt x="13359" y="9916"/>
                </a:cubicBezTo>
                <a:cubicBezTo>
                  <a:pt x="13286" y="9350"/>
                  <a:pt x="13454" y="8307"/>
                  <a:pt x="13618" y="8303"/>
                </a:cubicBezTo>
                <a:cubicBezTo>
                  <a:pt x="13839" y="8297"/>
                  <a:pt x="14310" y="7015"/>
                  <a:pt x="14274" y="6523"/>
                </a:cubicBezTo>
                <a:cubicBezTo>
                  <a:pt x="14253" y="6235"/>
                  <a:pt x="14361" y="5949"/>
                  <a:pt x="14513" y="5879"/>
                </a:cubicBezTo>
                <a:cubicBezTo>
                  <a:pt x="14709" y="5789"/>
                  <a:pt x="14808" y="5412"/>
                  <a:pt x="14849" y="4591"/>
                </a:cubicBezTo>
                <a:lnTo>
                  <a:pt x="14907" y="3424"/>
                </a:lnTo>
                <a:close/>
                <a:moveTo>
                  <a:pt x="18050" y="5803"/>
                </a:moveTo>
                <a:cubicBezTo>
                  <a:pt x="18332" y="5796"/>
                  <a:pt x="18625" y="6025"/>
                  <a:pt x="18915" y="6553"/>
                </a:cubicBezTo>
                <a:cubicBezTo>
                  <a:pt x="20097" y="8705"/>
                  <a:pt x="19921" y="13625"/>
                  <a:pt x="18602" y="15303"/>
                </a:cubicBezTo>
                <a:cubicBezTo>
                  <a:pt x="18374" y="15594"/>
                  <a:pt x="18114" y="15826"/>
                  <a:pt x="18023" y="15818"/>
                </a:cubicBezTo>
                <a:cubicBezTo>
                  <a:pt x="17675" y="15786"/>
                  <a:pt x="17048" y="14720"/>
                  <a:pt x="16782" y="13712"/>
                </a:cubicBezTo>
                <a:cubicBezTo>
                  <a:pt x="15873" y="10260"/>
                  <a:pt x="16831" y="5833"/>
                  <a:pt x="18050" y="5803"/>
                </a:cubicBezTo>
                <a:close/>
              </a:path>
            </a:pathLst>
          </a:custGeom>
          <a:ln w="12700">
            <a:miter lim="400000"/>
          </a:ln>
        </p:spPr>
      </p:pic>
      <p:sp>
        <p:nvSpPr>
          <p:cNvPr id="1004" name="IAXO concept"/>
          <p:cNvSpPr txBox="1"/>
          <p:nvPr/>
        </p:nvSpPr>
        <p:spPr>
          <a:xfrm>
            <a:off x="18338655" y="2387609"/>
            <a:ext cx="20055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IAXO concept</a:t>
            </a:r>
          </a:p>
        </p:txBody>
      </p:sp>
      <p:pic>
        <p:nvPicPr>
          <p:cNvPr id="1005" name="Screenshot 2025-11-06 at 06.25.45.png" descr="Screenshot 2025-11-06 at 06.25.45.png"/>
          <p:cNvPicPr>
            <a:picLocks noChangeAspect="1"/>
          </p:cNvPicPr>
          <p:nvPr/>
        </p:nvPicPr>
        <p:blipFill>
          <a:blip r:embed="rId6">
            <a:extLst/>
          </a:blip>
          <a:stretch>
            <a:fillRect/>
          </a:stretch>
        </p:blipFill>
        <p:spPr>
          <a:xfrm>
            <a:off x="2510909" y="9043393"/>
            <a:ext cx="11450075" cy="4433414"/>
          </a:xfrm>
          <a:prstGeom prst="rect">
            <a:avLst/>
          </a:prstGeom>
          <a:ln w="12700">
            <a:miter lim="400000"/>
          </a:ln>
        </p:spPr>
      </p:pic>
      <p:sp>
        <p:nvSpPr>
          <p:cNvPr id="1006" name="(Galactic Axion Instrument for Supernova)"/>
          <p:cNvSpPr txBox="1"/>
          <p:nvPr/>
        </p:nvSpPr>
        <p:spPr>
          <a:xfrm>
            <a:off x="17235917" y="8421604"/>
            <a:ext cx="579851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(Galactic Axion Instrument for Supernova)</a:t>
            </a:r>
          </a:p>
        </p:txBody>
      </p:sp>
      <p:sp>
        <p:nvSpPr>
          <p:cNvPr id="1007" name="- Next Galactic SN too"/>
          <p:cNvSpPr txBox="1"/>
          <p:nvPr/>
        </p:nvSpPr>
        <p:spPr>
          <a:xfrm>
            <a:off x="2016533" y="6970200"/>
            <a:ext cx="6027116" cy="966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Next Galactic SN too</a:t>
            </a:r>
          </a:p>
        </p:txBody>
      </p:sp>
      <p:sp>
        <p:nvSpPr>
          <p:cNvPr id="1008" name="Carenza25"/>
          <p:cNvSpPr txBox="1"/>
          <p:nvPr/>
        </p:nvSpPr>
        <p:spPr>
          <a:xfrm>
            <a:off x="7883901" y="7296025"/>
            <a:ext cx="157612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Carenza25</a:t>
            </a:r>
          </a:p>
        </p:txBody>
      </p:sp>
      <p:sp>
        <p:nvSpPr>
          <p:cNvPr id="1009" name="- Next galactic SN axions could be detected by ... GALAXIS?"/>
          <p:cNvSpPr txBox="1"/>
          <p:nvPr/>
        </p:nvSpPr>
        <p:spPr>
          <a:xfrm>
            <a:off x="2016533" y="8169066"/>
            <a:ext cx="15367229" cy="966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Next galactic SN axions could be detected by ... GALAXIS? </a:t>
            </a:r>
          </a:p>
        </p:txBody>
      </p:sp>
      <p:pic>
        <p:nvPicPr>
          <p:cNvPr id="1010" name="droppedImage.pdf" descr="droppedImage.pdf"/>
          <p:cNvPicPr>
            <a:picLocks noChangeAspect="1"/>
          </p:cNvPicPr>
          <p:nvPr/>
        </p:nvPicPr>
        <p:blipFill>
          <a:blip r:embed="rId7">
            <a:extLst/>
          </a:blip>
          <a:srcRect l="0" t="0" r="0" b="0"/>
          <a:stretch>
            <a:fillRect/>
          </a:stretch>
        </p:blipFill>
        <p:spPr>
          <a:xfrm>
            <a:off x="17886688" y="1755515"/>
            <a:ext cx="6123252" cy="5451188"/>
          </a:xfrm>
          <a:prstGeom prst="rect">
            <a:avLst/>
          </a:prstGeom>
          <a:ln w="12700">
            <a:miter lim="400000"/>
          </a:ln>
        </p:spPr>
      </p:pic>
      <p:sp>
        <p:nvSpPr>
          <p:cNvPr id="1011" name="See Physics book 1904.09155, 2504.00079"/>
          <p:cNvSpPr txBox="1"/>
          <p:nvPr/>
        </p:nvSpPr>
        <p:spPr>
          <a:xfrm>
            <a:off x="17934822" y="1516379"/>
            <a:ext cx="602711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See Physics book 1904.09155, 2504.00079</a:t>
            </a:r>
          </a:p>
        </p:txBody>
      </p:sp>
      <p:pic>
        <p:nvPicPr>
          <p:cNvPr id="1012" name="Screenshot 2025-11-06 at 06.28.02.png" descr="Screenshot 2025-11-06 at 06.28.02.png"/>
          <p:cNvPicPr>
            <a:picLocks noChangeAspect="1"/>
          </p:cNvPicPr>
          <p:nvPr/>
        </p:nvPicPr>
        <p:blipFill>
          <a:blip r:embed="rId8">
            <a:extLst/>
          </a:blip>
          <a:stretch>
            <a:fillRect/>
          </a:stretch>
        </p:blipFill>
        <p:spPr>
          <a:xfrm>
            <a:off x="17289312" y="9340436"/>
            <a:ext cx="6123385" cy="42641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accel="50000" decel="50000" fill="hold">
                                  <p:stCondLst>
                                    <p:cond delay="0"/>
                                  </p:stCondLst>
                                  <p:childTnLst>
                                    <p:animScale>
                                      <p:cBhvr>
                                        <p:cTn id="6" dur="1000" fill="hold"/>
                                        <p:tgtEl>
                                          <p:spTgt spid="1012"/>
                                        </p:tgtEl>
                                      </p:cBhvr>
                                      <p:by x="191613" y="191613"/>
                                    </p:animScale>
                                  </p:childTnLst>
                                </p:cTn>
                              </p:par>
                            </p:childTnLst>
                          </p:cTn>
                        </p:par>
                        <p:par>
                          <p:cTn id="7" fill="hold">
                            <p:stCondLst>
                              <p:cond delay="0"/>
                            </p:stCondLst>
                            <p:childTnLst>
                              <p:par>
                                <p:cTn id="8" presetClass="path" nodeType="withEffect" presetSubtype="0" presetID="-1" grpId="2" accel="50000" decel="50000" fill="hold">
                                  <p:stCondLst>
                                    <p:cond delay="0"/>
                                  </p:stCondLst>
                                  <p:childTnLst>
                                    <p:animMotion path="M 0.000000 0.000000 L -0.270173 -0.529176" origin="layout" pathEditMode="relative">
                                      <p:cBhvr>
                                        <p:cTn id="9" dur="1000" fill="hold"/>
                                        <p:tgtEl>
                                          <p:spTgt spid="1012"/>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2"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6" name="Pure lab experiment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Pure lab experiments</a:t>
            </a:r>
          </a:p>
        </p:txBody>
      </p:sp>
      <p:sp>
        <p:nvSpPr>
          <p:cNvPr id="1017" name="- Long range forces"/>
          <p:cNvSpPr txBox="1"/>
          <p:nvPr/>
        </p:nvSpPr>
        <p:spPr>
          <a:xfrm>
            <a:off x="2016533" y="419820"/>
            <a:ext cx="21549022" cy="966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Long range forces</a:t>
            </a:r>
          </a:p>
        </p:txBody>
      </p:sp>
      <p:pic>
        <p:nvPicPr>
          <p:cNvPr id="1018" name="Screen Shot 2017-03-31 at 07.15.37.png" descr="Screen Shot 2017-03-31 at 07.15.37.png"/>
          <p:cNvPicPr>
            <a:picLocks noChangeAspect="1"/>
          </p:cNvPicPr>
          <p:nvPr/>
        </p:nvPicPr>
        <p:blipFill>
          <a:blip r:embed="rId2">
            <a:extLst/>
          </a:blip>
          <a:stretch>
            <a:fillRect/>
          </a:stretch>
        </p:blipFill>
        <p:spPr>
          <a:xfrm>
            <a:off x="2532941" y="1485958"/>
            <a:ext cx="5318946" cy="3606684"/>
          </a:xfrm>
          <a:prstGeom prst="rect">
            <a:avLst/>
          </a:prstGeom>
          <a:ln w="12700">
            <a:miter lim="400000"/>
          </a:ln>
        </p:spPr>
      </p:pic>
      <p:sp>
        <p:nvSpPr>
          <p:cNvPr id="1019" name="Wilzcek84, ARIADNE Axion Resonant InterAction DetectioN Experiment @ Northwestern U.  Geraci14, 1st Results 25"/>
          <p:cNvSpPr txBox="1"/>
          <p:nvPr/>
        </p:nvSpPr>
        <p:spPr>
          <a:xfrm>
            <a:off x="7215460" y="723158"/>
            <a:ext cx="1600565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r>
              <a:t>Wilzcek84, </a:t>
            </a:r>
            <a:r>
              <a:rPr>
                <a:solidFill>
                  <a:srgbClr val="000000"/>
                </a:solidFill>
              </a:rPr>
              <a:t>ARIADNE</a:t>
            </a:r>
            <a:r>
              <a:t> Axion Resonant InterAction DetectioN Experiment @ Northwestern U.  Geraci14, 1st Results 25</a:t>
            </a:r>
          </a:p>
        </p:txBody>
      </p:sp>
      <p:pic>
        <p:nvPicPr>
          <p:cNvPr id="1020" name="ARIADNE.jpg" descr="ARIADNE.jpg"/>
          <p:cNvPicPr>
            <a:picLocks noChangeAspect="1"/>
          </p:cNvPicPr>
          <p:nvPr/>
        </p:nvPicPr>
        <p:blipFill>
          <a:blip r:embed="rId3">
            <a:extLst/>
          </a:blip>
          <a:stretch>
            <a:fillRect/>
          </a:stretch>
        </p:blipFill>
        <p:spPr>
          <a:xfrm>
            <a:off x="8896742" y="1514989"/>
            <a:ext cx="12536222" cy="5750884"/>
          </a:xfrm>
          <a:prstGeom prst="rect">
            <a:avLst/>
          </a:prstGeom>
          <a:ln w="12700">
            <a:miter lim="400000"/>
          </a:ln>
        </p:spPr>
      </p:pic>
      <p:pic>
        <p:nvPicPr>
          <p:cNvPr id="1021" name="Screenshot 2025-11-06 at 07.12.41.png" descr="Screenshot 2025-11-06 at 07.12.41.png"/>
          <p:cNvPicPr>
            <a:picLocks noChangeAspect="1"/>
          </p:cNvPicPr>
          <p:nvPr/>
        </p:nvPicPr>
        <p:blipFill>
          <a:blip r:embed="rId4">
            <a:extLst/>
          </a:blip>
          <a:stretch>
            <a:fillRect/>
          </a:stretch>
        </p:blipFill>
        <p:spPr>
          <a:xfrm>
            <a:off x="3137573" y="4893155"/>
            <a:ext cx="1185055" cy="1088032"/>
          </a:xfrm>
          <a:prstGeom prst="rect">
            <a:avLst/>
          </a:prstGeom>
          <a:ln w="12700">
            <a:miter lim="400000"/>
          </a:ln>
        </p:spPr>
      </p:pic>
      <p:pic>
        <p:nvPicPr>
          <p:cNvPr id="1022" name="Screenshot 2025-11-05 at 20.45.50.png" descr="Screenshot 2025-11-05 at 20.45.50.png"/>
          <p:cNvPicPr>
            <a:picLocks noChangeAspect="1"/>
          </p:cNvPicPr>
          <p:nvPr/>
        </p:nvPicPr>
        <p:blipFill>
          <a:blip r:embed="rId5">
            <a:extLst/>
          </a:blip>
          <a:stretch>
            <a:fillRect/>
          </a:stretch>
        </p:blipFill>
        <p:spPr>
          <a:xfrm>
            <a:off x="5591667" y="4836877"/>
            <a:ext cx="1124118" cy="1200588"/>
          </a:xfrm>
          <a:prstGeom prst="rect">
            <a:avLst/>
          </a:prstGeom>
          <a:ln w="12700">
            <a:miter lim="400000"/>
          </a:ln>
        </p:spPr>
      </p:pic>
      <p:grpSp>
        <p:nvGrpSpPr>
          <p:cNvPr id="1042" name="Group"/>
          <p:cNvGrpSpPr/>
          <p:nvPr/>
        </p:nvGrpSpPr>
        <p:grpSpPr>
          <a:xfrm>
            <a:off x="2184415" y="7394599"/>
            <a:ext cx="21549022" cy="6231951"/>
            <a:chOff x="0" y="0"/>
            <a:chExt cx="21549021" cy="6231950"/>
          </a:xfrm>
        </p:grpSpPr>
        <p:sp>
          <p:nvSpPr>
            <p:cNvPr id="1023" name="- Flavoured axion decays"/>
            <p:cNvSpPr txBox="1"/>
            <p:nvPr/>
          </p:nvSpPr>
          <p:spPr>
            <a:xfrm>
              <a:off x="0" y="0"/>
              <a:ext cx="21549022" cy="966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821531">
                <a:lnSpc>
                  <a:spcPct val="90000"/>
                </a:lnSpc>
                <a:defRPr b="1" sz="5800">
                  <a:solidFill>
                    <a:srgbClr val="000000"/>
                  </a:solidFill>
                  <a:latin typeface="PT Sans Narrow"/>
                  <a:ea typeface="PT Sans Narrow"/>
                  <a:cs typeface="PT Sans Narrow"/>
                  <a:sym typeface="PT Sans Narrow"/>
                </a:defRPr>
              </a:lvl1pPr>
            </a:lstStyle>
            <a:p>
              <a:pPr/>
              <a:r>
                <a:t>- Flavoured axion decays</a:t>
              </a:r>
            </a:p>
          </p:txBody>
        </p:sp>
        <p:grpSp>
          <p:nvGrpSpPr>
            <p:cNvPr id="1035" name="Group"/>
            <p:cNvGrpSpPr/>
            <p:nvPr/>
          </p:nvGrpSpPr>
          <p:grpSpPr>
            <a:xfrm>
              <a:off x="385356" y="1237202"/>
              <a:ext cx="18272857" cy="3679906"/>
              <a:chOff x="-50800" y="-50800"/>
              <a:chExt cx="18272855" cy="3679905"/>
            </a:xfrm>
          </p:grpSpPr>
          <p:grpSp>
            <p:nvGrpSpPr>
              <p:cNvPr id="1026" name="Rounded Rectangle"/>
              <p:cNvGrpSpPr/>
              <p:nvPr/>
            </p:nvGrpSpPr>
            <p:grpSpPr>
              <a:xfrm>
                <a:off x="-50800" y="-50800"/>
                <a:ext cx="18272856" cy="3679906"/>
                <a:chOff x="0" y="0"/>
                <a:chExt cx="18272855" cy="3679905"/>
              </a:xfrm>
            </p:grpSpPr>
            <p:sp>
              <p:nvSpPr>
                <p:cNvPr id="1025" name="Rounded Rectangle"/>
                <p:cNvSpPr/>
                <p:nvPr/>
              </p:nvSpPr>
              <p:spPr>
                <a:xfrm>
                  <a:off x="50800" y="50800"/>
                  <a:ext cx="18171256" cy="3578306"/>
                </a:xfrm>
                <a:prstGeom prst="roundRect">
                  <a:avLst>
                    <a:gd name="adj" fmla="val 15000"/>
                  </a:avLst>
                </a:prstGeom>
                <a:solidFill>
                  <a:srgbClr val="FFFC66">
                    <a:alpha val="36155"/>
                  </a:srgbClr>
                </a:solidFill>
                <a:ln>
                  <a:noFill/>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1024" name="Rounded Rectangle Rounded rectangle" descr="Rounded Rectangle Rounded rectangle"/>
                <p:cNvPicPr>
                  <a:picLocks noChangeAspect="0"/>
                </p:cNvPicPr>
                <p:nvPr/>
              </p:nvPicPr>
              <p:blipFill>
                <a:blip r:embed="rId6">
                  <a:alphaModFix amt="36155"/>
                  <a:extLst/>
                </a:blip>
                <a:stretch>
                  <a:fillRect/>
                </a:stretch>
              </p:blipFill>
              <p:spPr>
                <a:xfrm>
                  <a:off x="0" y="0"/>
                  <a:ext cx="18272856" cy="3679906"/>
                </a:xfrm>
                <a:prstGeom prst="rect">
                  <a:avLst/>
                </a:prstGeom>
                <a:effectLst/>
              </p:spPr>
            </p:pic>
          </p:grpSp>
          <p:pic>
            <p:nvPicPr>
              <p:cNvPr id="1027" name="Image" descr="Image"/>
              <p:cNvPicPr>
                <a:picLocks noChangeAspect="1"/>
              </p:cNvPicPr>
              <p:nvPr/>
            </p:nvPicPr>
            <p:blipFill>
              <a:blip r:embed="rId7">
                <a:extLst/>
              </a:blip>
              <a:stretch>
                <a:fillRect/>
              </a:stretch>
            </p:blipFill>
            <p:spPr>
              <a:xfrm>
                <a:off x="153335" y="537322"/>
                <a:ext cx="5412299" cy="879255"/>
              </a:xfrm>
              <a:prstGeom prst="rect">
                <a:avLst/>
              </a:prstGeom>
              <a:ln w="12700" cap="flat">
                <a:noFill/>
                <a:miter lim="400000"/>
              </a:ln>
              <a:effectLst/>
            </p:spPr>
          </p:pic>
          <p:sp>
            <p:nvSpPr>
              <p:cNvPr id="1028" name="Arrow"/>
              <p:cNvSpPr/>
              <p:nvPr/>
            </p:nvSpPr>
            <p:spPr>
              <a:xfrm>
                <a:off x="8801778" y="516714"/>
                <a:ext cx="1953899" cy="1953900"/>
              </a:xfrm>
              <a:prstGeom prst="rightArrow">
                <a:avLst>
                  <a:gd name="adj1" fmla="val 32000"/>
                  <a:gd name="adj2" fmla="val 64000"/>
                </a:avLst>
              </a:prstGeom>
              <a:solidFill>
                <a:schemeClr val="accent1"/>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1029" name="Image" descr="Image"/>
              <p:cNvPicPr>
                <a:picLocks noChangeAspect="1"/>
              </p:cNvPicPr>
              <p:nvPr/>
            </p:nvPicPr>
            <p:blipFill>
              <a:blip r:embed="rId8">
                <a:extLst/>
              </a:blip>
              <a:stretch>
                <a:fillRect/>
              </a:stretch>
            </p:blipFill>
            <p:spPr>
              <a:xfrm>
                <a:off x="118149" y="1800486"/>
                <a:ext cx="8010984" cy="547093"/>
              </a:xfrm>
              <a:prstGeom prst="rect">
                <a:avLst/>
              </a:prstGeom>
              <a:ln w="12700" cap="flat">
                <a:noFill/>
                <a:miter lim="400000"/>
              </a:ln>
              <a:effectLst/>
            </p:spPr>
          </p:pic>
          <p:pic>
            <p:nvPicPr>
              <p:cNvPr id="1030" name="Screen Shot 2018-05-23 at 10.50.19.png" descr="Screen Shot 2018-05-23 at 10.50.19.png"/>
              <p:cNvPicPr>
                <a:picLocks noChangeAspect="1"/>
              </p:cNvPicPr>
              <p:nvPr/>
            </p:nvPicPr>
            <p:blipFill>
              <a:blip r:embed="rId9">
                <a:extLst/>
              </a:blip>
              <a:stretch>
                <a:fillRect/>
              </a:stretch>
            </p:blipFill>
            <p:spPr>
              <a:xfrm>
                <a:off x="11330015" y="843913"/>
                <a:ext cx="6081662" cy="1299502"/>
              </a:xfrm>
              <a:prstGeom prst="rect">
                <a:avLst/>
              </a:prstGeom>
              <a:ln w="12700" cap="flat">
                <a:noFill/>
                <a:miter lim="400000"/>
              </a:ln>
              <a:effectLst/>
            </p:spPr>
          </p:pic>
          <p:pic>
            <p:nvPicPr>
              <p:cNvPr id="1031" name="Rounded Rectangle Rounded rectangle" descr="Rounded Rectangle Rounded rectangle"/>
              <p:cNvPicPr>
                <a:picLocks noChangeAspect="0"/>
              </p:cNvPicPr>
              <p:nvPr/>
            </p:nvPicPr>
            <p:blipFill>
              <a:blip r:embed="rId10">
                <a:extLst/>
              </a:blip>
              <a:stretch>
                <a:fillRect/>
              </a:stretch>
            </p:blipFill>
            <p:spPr>
              <a:xfrm>
                <a:off x="12759445" y="777316"/>
                <a:ext cx="947656" cy="1432696"/>
              </a:xfrm>
              <a:prstGeom prst="rect">
                <a:avLst/>
              </a:prstGeom>
              <a:effectLst/>
            </p:spPr>
          </p:pic>
          <p:sp>
            <p:nvSpPr>
              <p:cNvPr id="1033" name="model dependent coefficient"/>
              <p:cNvSpPr txBox="1"/>
              <p:nvPr/>
            </p:nvSpPr>
            <p:spPr>
              <a:xfrm>
                <a:off x="13743409" y="2292486"/>
                <a:ext cx="3736480" cy="5638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chemeClr val="accent5">
                        <a:hueOff val="-82419"/>
                        <a:satOff val="-9513"/>
                        <a:lumOff val="-16343"/>
                      </a:schemeClr>
                    </a:solidFill>
                    <a:latin typeface="PT Sans Narrow"/>
                    <a:ea typeface="PT Sans Narrow"/>
                    <a:cs typeface="PT Sans Narrow"/>
                    <a:sym typeface="PT Sans Narrow"/>
                  </a:defRPr>
                </a:lvl1pPr>
              </a:lstStyle>
              <a:p>
                <a:pPr/>
                <a:r>
                  <a:t>model dependent coefficient</a:t>
                </a:r>
              </a:p>
            </p:txBody>
          </p:sp>
          <p:sp>
            <p:nvSpPr>
              <p:cNvPr id="1034" name="(NA62, ORKA, KOTO improvement by ~ 70 on BR )"/>
              <p:cNvSpPr txBox="1"/>
              <p:nvPr/>
            </p:nvSpPr>
            <p:spPr>
              <a:xfrm>
                <a:off x="1816773" y="2731488"/>
                <a:ext cx="7383954" cy="5638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2600">
                    <a:solidFill>
                      <a:srgbClr val="000000"/>
                    </a:solidFill>
                    <a:latin typeface="PT Sans Narrow"/>
                    <a:ea typeface="PT Sans Narrow"/>
                    <a:cs typeface="PT Sans Narrow"/>
                    <a:sym typeface="PT Sans Narrow"/>
                  </a:defRPr>
                </a:lvl1pPr>
              </a:lstStyle>
              <a:p>
                <a:pPr/>
                <a:r>
                  <a:t>(NA62, ORKA, KOTO improvement by ~ 70 on BR )</a:t>
                </a:r>
              </a:p>
            </p:txBody>
          </p:sp>
        </p:grpSp>
        <p:grpSp>
          <p:nvGrpSpPr>
            <p:cNvPr id="1040" name="Group"/>
            <p:cNvGrpSpPr/>
            <p:nvPr/>
          </p:nvGrpSpPr>
          <p:grpSpPr>
            <a:xfrm>
              <a:off x="450653" y="4892369"/>
              <a:ext cx="12087413" cy="1339582"/>
              <a:chOff x="-50800" y="-50800"/>
              <a:chExt cx="12087412" cy="1339580"/>
            </a:xfrm>
          </p:grpSpPr>
          <p:grpSp>
            <p:nvGrpSpPr>
              <p:cNvPr id="1038" name="Rounded Rectangle"/>
              <p:cNvGrpSpPr/>
              <p:nvPr/>
            </p:nvGrpSpPr>
            <p:grpSpPr>
              <a:xfrm>
                <a:off x="-50800" y="-50800"/>
                <a:ext cx="12087413" cy="1339581"/>
                <a:chOff x="0" y="0"/>
                <a:chExt cx="12087412" cy="1339580"/>
              </a:xfrm>
            </p:grpSpPr>
            <p:sp>
              <p:nvSpPr>
                <p:cNvPr id="1037" name="Rounded Rectangle"/>
                <p:cNvSpPr/>
                <p:nvPr/>
              </p:nvSpPr>
              <p:spPr>
                <a:xfrm>
                  <a:off x="50800" y="50800"/>
                  <a:ext cx="11985813" cy="1237981"/>
                </a:xfrm>
                <a:prstGeom prst="roundRect">
                  <a:avLst>
                    <a:gd name="adj" fmla="val 28598"/>
                  </a:avLst>
                </a:prstGeom>
                <a:solidFill>
                  <a:srgbClr val="FFFC66">
                    <a:alpha val="36155"/>
                  </a:srgbClr>
                </a:solidFill>
                <a:ln>
                  <a:noFill/>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1036" name="Rounded Rectangle Rounded rectangle" descr="Rounded Rectangle Rounded rectangle"/>
                <p:cNvPicPr>
                  <a:picLocks noChangeAspect="0"/>
                </p:cNvPicPr>
                <p:nvPr/>
              </p:nvPicPr>
              <p:blipFill>
                <a:blip r:embed="rId11">
                  <a:alphaModFix amt="36155"/>
                  <a:extLst/>
                </a:blip>
                <a:stretch>
                  <a:fillRect/>
                </a:stretch>
              </p:blipFill>
              <p:spPr>
                <a:xfrm>
                  <a:off x="0" y="0"/>
                  <a:ext cx="12087413" cy="1339581"/>
                </a:xfrm>
                <a:prstGeom prst="rect">
                  <a:avLst/>
                </a:prstGeom>
                <a:effectLst/>
              </p:spPr>
            </p:pic>
          </p:grpSp>
          <p:pic>
            <p:nvPicPr>
              <p:cNvPr id="1039" name="Image" descr="Image"/>
              <p:cNvPicPr>
                <a:picLocks noChangeAspect="1"/>
              </p:cNvPicPr>
              <p:nvPr/>
            </p:nvPicPr>
            <p:blipFill>
              <a:blip r:embed="rId12">
                <a:extLst/>
              </a:blip>
              <a:stretch>
                <a:fillRect/>
              </a:stretch>
            </p:blipFill>
            <p:spPr>
              <a:xfrm>
                <a:off x="304402" y="428824"/>
                <a:ext cx="7457307" cy="451959"/>
              </a:xfrm>
              <a:prstGeom prst="rect">
                <a:avLst/>
              </a:prstGeom>
              <a:ln w="12700" cap="flat">
                <a:noFill/>
                <a:miter lim="400000"/>
              </a:ln>
              <a:effectLst/>
            </p:spPr>
          </p:pic>
        </p:grpSp>
        <p:pic>
          <p:nvPicPr>
            <p:cNvPr id="1041" name="Screenshot 2025-11-05 at 20.46.09.png" descr="Screenshot 2025-11-05 at 20.46.09.png"/>
            <p:cNvPicPr>
              <a:picLocks noChangeAspect="1"/>
            </p:cNvPicPr>
            <p:nvPr/>
          </p:nvPicPr>
          <p:blipFill>
            <a:blip r:embed="rId13">
              <a:extLst/>
            </a:blip>
            <a:stretch>
              <a:fillRect/>
            </a:stretch>
          </p:blipFill>
          <p:spPr>
            <a:xfrm>
              <a:off x="7028894" y="201738"/>
              <a:ext cx="1841501" cy="19812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42"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meV frontier"/>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meV frontier </a:t>
            </a:r>
          </a:p>
        </p:txBody>
      </p:sp>
      <p:grpSp>
        <p:nvGrpSpPr>
          <p:cNvPr id="1057" name="Group"/>
          <p:cNvGrpSpPr/>
          <p:nvPr/>
        </p:nvGrpSpPr>
        <p:grpSpPr>
          <a:xfrm>
            <a:off x="5436282" y="303751"/>
            <a:ext cx="19430571" cy="12519995"/>
            <a:chOff x="0" y="0"/>
            <a:chExt cx="19430570" cy="12519994"/>
          </a:xfrm>
        </p:grpSpPr>
        <p:sp>
          <p:nvSpPr>
            <p:cNvPr id="1045" name="Rectangle"/>
            <p:cNvSpPr/>
            <p:nvPr/>
          </p:nvSpPr>
          <p:spPr>
            <a:xfrm>
              <a:off x="4350566" y="7817971"/>
              <a:ext cx="11964058" cy="1704952"/>
            </a:xfrm>
            <a:prstGeom prst="rect">
              <a:avLst/>
            </a:prstGeom>
            <a:solidFill>
              <a:srgbClr val="FFFFFF">
                <a:alpha val="72000"/>
              </a:srgbClr>
            </a:solidFill>
            <a:ln w="12700" cap="flat">
              <a:noFill/>
              <a:miter lim="400000"/>
            </a:ln>
            <a:effectLst/>
          </p:spPr>
          <p:txBody>
            <a:bodyPr wrap="square" lIns="0" tIns="0" rIns="0" bIns="0" numCol="1" anchor="t">
              <a:noAutofit/>
            </a:bodyPr>
            <a:lstStyle/>
            <a:p>
              <a:pPr defTabSz="584200">
                <a:defRPr b="1" sz="4200">
                  <a:solidFill>
                    <a:srgbClr val="000000"/>
                  </a:solidFill>
                  <a:latin typeface="PT Sans Narrow"/>
                  <a:ea typeface="PT Sans Narrow"/>
                  <a:cs typeface="PT Sans Narrow"/>
                  <a:sym typeface="PT Sans Narrow"/>
                </a:defRPr>
              </a:pPr>
            </a:p>
          </p:txBody>
        </p:sp>
        <p:pic>
          <p:nvPicPr>
            <p:cNvPr id="1046" name="axionplot.pdf" descr="axionplot.pdf"/>
            <p:cNvPicPr>
              <a:picLocks noChangeAspect="1"/>
            </p:cNvPicPr>
            <p:nvPr/>
          </p:nvPicPr>
          <p:blipFill>
            <a:blip r:embed="rId2">
              <a:extLst/>
            </a:blip>
            <a:srcRect l="10016" t="0" r="0" b="0"/>
            <a:stretch>
              <a:fillRect/>
            </a:stretch>
          </p:blipFill>
          <p:spPr>
            <a:xfrm>
              <a:off x="884152" y="0"/>
              <a:ext cx="18546419" cy="12519995"/>
            </a:xfrm>
            <a:prstGeom prst="rect">
              <a:avLst/>
            </a:prstGeom>
            <a:ln w="12700" cap="flat">
              <a:noFill/>
              <a:miter lim="400000"/>
            </a:ln>
            <a:effectLst/>
          </p:spPr>
        </p:pic>
        <p:sp>
          <p:nvSpPr>
            <p:cNvPr id="1047" name="Rectangle"/>
            <p:cNvSpPr/>
            <p:nvPr/>
          </p:nvSpPr>
          <p:spPr>
            <a:xfrm>
              <a:off x="0" y="2703115"/>
              <a:ext cx="6913506" cy="7401062"/>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048" name="EXCLUDED…"/>
            <p:cNvSpPr/>
            <p:nvPr/>
          </p:nvSpPr>
          <p:spPr>
            <a:xfrm>
              <a:off x="8305463" y="1559356"/>
              <a:ext cx="10603262" cy="5811878"/>
            </a:xfrm>
            <a:prstGeom prst="roundRect">
              <a:avLst>
                <a:gd name="adj" fmla="val 18578"/>
              </a:avLst>
            </a:prstGeom>
            <a:solidFill>
              <a:srgbClr val="000000">
                <a:alpha val="68424"/>
              </a:srgb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584200">
                <a:defRPr sz="4000">
                  <a:solidFill>
                    <a:srgbClr val="FFFFFF"/>
                  </a:solidFill>
                  <a:latin typeface="Helvetica Neue Medium"/>
                  <a:ea typeface="Helvetica Neue Medium"/>
                  <a:cs typeface="Helvetica Neue Medium"/>
                  <a:sym typeface="Helvetica Neue Medium"/>
                </a:defRPr>
              </a:pPr>
              <a:r>
                <a:t>EXCLUDED</a:t>
              </a:r>
            </a:p>
            <a:p>
              <a:pPr defTabSz="584200">
                <a:defRPr sz="4000">
                  <a:solidFill>
                    <a:srgbClr val="FFFFFF"/>
                  </a:solidFill>
                  <a:latin typeface="Helvetica Neue Medium"/>
                  <a:ea typeface="Helvetica Neue Medium"/>
                  <a:cs typeface="Helvetica Neue Medium"/>
                  <a:sym typeface="Helvetica Neue Medium"/>
                </a:defRPr>
              </a:pPr>
              <a:r>
                <a:t>Astrophysics</a:t>
              </a:r>
            </a:p>
          </p:txBody>
        </p:sp>
        <p:sp>
          <p:nvSpPr>
            <p:cNvPr id="1049" name="MADMAX"/>
            <p:cNvSpPr/>
            <p:nvPr/>
          </p:nvSpPr>
          <p:spPr>
            <a:xfrm>
              <a:off x="4471515" y="8827862"/>
              <a:ext cx="1718125" cy="1265026"/>
            </a:xfrm>
            <a:prstGeom prst="rect">
              <a:avLst/>
            </a:prstGeom>
            <a:solidFill>
              <a:srgbClr val="77FAA2"/>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2000">
                  <a:solidFill>
                    <a:srgbClr val="000000"/>
                  </a:solidFill>
                  <a:latin typeface="Avenir Next Condensed Regular"/>
                  <a:ea typeface="Avenir Next Condensed Regular"/>
                  <a:cs typeface="Avenir Next Condensed Regular"/>
                  <a:sym typeface="Avenir Next Condensed Regular"/>
                </a:defRPr>
              </a:lvl1pPr>
            </a:lstStyle>
            <a:p>
              <a:pPr/>
              <a:r>
                <a:t>MADMAX</a:t>
              </a:r>
            </a:p>
          </p:txBody>
        </p:sp>
        <p:sp>
          <p:nvSpPr>
            <p:cNvPr id="1050" name="ALPHA"/>
            <p:cNvSpPr/>
            <p:nvPr/>
          </p:nvSpPr>
          <p:spPr>
            <a:xfrm>
              <a:off x="5152976" y="7771686"/>
              <a:ext cx="1473752" cy="913893"/>
            </a:xfrm>
            <a:prstGeom prst="rect">
              <a:avLst/>
            </a:prstGeom>
            <a:solidFill>
              <a:srgbClr val="77FAA2"/>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2200">
                  <a:solidFill>
                    <a:srgbClr val="000000"/>
                  </a:solidFill>
                  <a:latin typeface="Avenir Next Condensed Regular"/>
                  <a:ea typeface="Avenir Next Condensed Regular"/>
                  <a:cs typeface="Avenir Next Condensed Regular"/>
                  <a:sym typeface="Avenir Next Condensed Regular"/>
                </a:defRPr>
              </a:lvl1pPr>
            </a:lstStyle>
            <a:p>
              <a:pPr/>
              <a:r>
                <a:t>ALPHA</a:t>
              </a:r>
            </a:p>
          </p:txBody>
        </p:sp>
        <p:sp>
          <p:nvSpPr>
            <p:cNvPr id="1051" name="GALAXIS?"/>
            <p:cNvSpPr/>
            <p:nvPr/>
          </p:nvSpPr>
          <p:spPr>
            <a:xfrm>
              <a:off x="7525972" y="7771686"/>
              <a:ext cx="8692039" cy="913893"/>
            </a:xfrm>
            <a:prstGeom prst="rect">
              <a:avLst/>
            </a:prstGeom>
            <a:solidFill>
              <a:srgbClr val="77FAA2"/>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sz="2200">
                  <a:solidFill>
                    <a:srgbClr val="000000"/>
                  </a:solidFill>
                  <a:latin typeface="Avenir Next Condensed Regular"/>
                  <a:ea typeface="Avenir Next Condensed Regular"/>
                  <a:cs typeface="Avenir Next Condensed Regular"/>
                  <a:sym typeface="Avenir Next Condensed Regular"/>
                </a:defRPr>
              </a:lvl1pPr>
            </a:lstStyle>
            <a:p>
              <a:pPr/>
              <a:r>
                <a:t>GALAXIS?</a:t>
              </a:r>
            </a:p>
          </p:txBody>
        </p:sp>
        <p:sp>
          <p:nvSpPr>
            <p:cNvPr id="1052" name="Rectangle"/>
            <p:cNvSpPr/>
            <p:nvPr/>
          </p:nvSpPr>
          <p:spPr>
            <a:xfrm>
              <a:off x="7270630" y="4648828"/>
              <a:ext cx="1015097" cy="139368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53" name="WD cooling hint?"/>
            <p:cNvSpPr txBox="1"/>
            <p:nvPr/>
          </p:nvSpPr>
          <p:spPr>
            <a:xfrm>
              <a:off x="3566958" y="6226299"/>
              <a:ext cx="3584727" cy="676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WD cooling hint?</a:t>
              </a:r>
            </a:p>
          </p:txBody>
        </p:sp>
        <p:sp>
          <p:nvSpPr>
            <p:cNvPr id="1054" name="ALPHA"/>
            <p:cNvSpPr/>
            <p:nvPr/>
          </p:nvSpPr>
          <p:spPr>
            <a:xfrm>
              <a:off x="5339099" y="7957809"/>
              <a:ext cx="1473752" cy="913893"/>
            </a:xfrm>
            <a:prstGeom prst="rect">
              <a:avLst/>
            </a:prstGeom>
            <a:solidFill>
              <a:srgbClr val="77FAA2"/>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2200">
                  <a:solidFill>
                    <a:srgbClr val="000000"/>
                  </a:solidFill>
                  <a:latin typeface="Avenir Next Condensed Regular"/>
                  <a:ea typeface="Avenir Next Condensed Regular"/>
                  <a:cs typeface="Avenir Next Condensed Regular"/>
                  <a:sym typeface="Avenir Next Condensed Regular"/>
                </a:defRPr>
              </a:lvl1pPr>
            </a:lstStyle>
            <a:p>
              <a:pPr/>
              <a:r>
                <a:t>ALPHA</a:t>
              </a:r>
            </a:p>
          </p:txBody>
        </p:sp>
        <p:sp>
          <p:nvSpPr>
            <p:cNvPr id="1055" name="FLAVOUR"/>
            <p:cNvSpPr/>
            <p:nvPr/>
          </p:nvSpPr>
          <p:spPr>
            <a:xfrm>
              <a:off x="6326924" y="4008348"/>
              <a:ext cx="2000195" cy="913893"/>
            </a:xfrm>
            <a:prstGeom prst="rect">
              <a:avLst/>
            </a:prstGeom>
            <a:solidFill>
              <a:schemeClr val="accent6"/>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2200">
                  <a:solidFill>
                    <a:srgbClr val="000000"/>
                  </a:solidFill>
                  <a:latin typeface="Avenir Next Condensed Regular"/>
                  <a:ea typeface="Avenir Next Condensed Regular"/>
                  <a:cs typeface="Avenir Next Condensed Regular"/>
                  <a:sym typeface="Avenir Next Condensed Regular"/>
                </a:defRPr>
              </a:lvl1pPr>
            </a:lstStyle>
            <a:p>
              <a:pPr/>
              <a:r>
                <a:t>FLAVOUR</a:t>
              </a:r>
            </a:p>
          </p:txBody>
        </p:sp>
        <p:sp>
          <p:nvSpPr>
            <p:cNvPr id="1056" name="ARIADNE"/>
            <p:cNvSpPr/>
            <p:nvPr/>
          </p:nvSpPr>
          <p:spPr>
            <a:xfrm>
              <a:off x="6326924" y="2726569"/>
              <a:ext cx="2000195" cy="913894"/>
            </a:xfrm>
            <a:prstGeom prst="rect">
              <a:avLst/>
            </a:prstGeom>
            <a:gradFill flip="none" rotWithShape="1">
              <a:gsLst>
                <a:gs pos="0">
                  <a:schemeClr val="accent4">
                    <a:hueOff val="-476017"/>
                    <a:lumOff val="-10042"/>
                  </a:schemeClr>
                </a:gs>
                <a:gs pos="100000">
                  <a:schemeClr val="accent1"/>
                </a:gs>
              </a:gsLst>
              <a:lin ang="10800000" scaled="0"/>
            </a:gra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2200">
                  <a:solidFill>
                    <a:srgbClr val="000000"/>
                  </a:solidFill>
                  <a:latin typeface="Avenir Next Condensed Regular"/>
                  <a:ea typeface="Avenir Next Condensed Regular"/>
                  <a:cs typeface="Avenir Next Condensed Regular"/>
                  <a:sym typeface="Avenir Next Condensed Regular"/>
                </a:defRPr>
              </a:lvl1pPr>
            </a:lstStyle>
            <a:p>
              <a:pPr/>
              <a:r>
                <a:t>ARIADNE</a:t>
              </a:r>
            </a:p>
          </p:txBody>
        </p:sp>
      </p:grpSp>
      <p:pic>
        <p:nvPicPr>
          <p:cNvPr id="1058" name="Screenshot 2025-11-06 at 07.27.26.png" descr="Screenshot 2025-11-06 at 07.27.26.png"/>
          <p:cNvPicPr>
            <a:picLocks noChangeAspect="1"/>
          </p:cNvPicPr>
          <p:nvPr/>
        </p:nvPicPr>
        <p:blipFill>
          <a:blip r:embed="rId3">
            <a:extLst/>
          </a:blip>
          <a:stretch>
            <a:fillRect/>
          </a:stretch>
        </p:blipFill>
        <p:spPr>
          <a:xfrm>
            <a:off x="1568562" y="277558"/>
            <a:ext cx="4343815" cy="4740831"/>
          </a:xfrm>
          <a:prstGeom prst="rect">
            <a:avLst/>
          </a:prstGeom>
          <a:ln w="12700">
            <a:miter lim="400000"/>
          </a:ln>
        </p:spPr>
      </p:pic>
      <p:pic>
        <p:nvPicPr>
          <p:cNvPr id="1059" name="Oval Oval" descr="Oval Oval"/>
          <p:cNvPicPr>
            <a:picLocks noChangeAspect="0"/>
          </p:cNvPicPr>
          <p:nvPr/>
        </p:nvPicPr>
        <p:blipFill>
          <a:blip r:embed="rId4">
            <a:extLst/>
          </a:blip>
          <a:stretch>
            <a:fillRect/>
          </a:stretch>
        </p:blipFill>
        <p:spPr>
          <a:xfrm>
            <a:off x="10941571" y="2043017"/>
            <a:ext cx="3123680" cy="9041463"/>
          </a:xfrm>
          <a:prstGeom prst="rect">
            <a:avLst/>
          </a:prstGeom>
        </p:spPr>
      </p:pic>
      <p:sp>
        <p:nvSpPr>
          <p:cNvPr id="1061" name="- Strong CP no problem…"/>
          <p:cNvSpPr txBox="1"/>
          <p:nvPr/>
        </p:nvSpPr>
        <p:spPr>
          <a:xfrm>
            <a:off x="1491680" y="4939204"/>
            <a:ext cx="11487215" cy="8586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 Strong CP no problem</a:t>
            </a:r>
          </a:p>
          <a:p>
            <a:pPr algn="l" defTabSz="821531">
              <a:defRPr b="1" sz="5800">
                <a:solidFill>
                  <a:srgbClr val="000000"/>
                </a:solidFill>
                <a:latin typeface="PT Sans Narrow"/>
                <a:ea typeface="PT Sans Narrow"/>
                <a:cs typeface="PT Sans Narrow"/>
                <a:sym typeface="PT Sans Narrow"/>
              </a:defRPr>
            </a:pPr>
            <a:r>
              <a:t>- Axion Dark matter (1-10%)</a:t>
            </a:r>
          </a:p>
          <a:p>
            <a:pPr algn="l" defTabSz="821531">
              <a:defRPr b="1" sz="5800">
                <a:solidFill>
                  <a:srgbClr val="000000"/>
                </a:solidFill>
                <a:latin typeface="PT Sans Narrow"/>
                <a:ea typeface="PT Sans Narrow"/>
                <a:cs typeface="PT Sans Narrow"/>
                <a:sym typeface="PT Sans Narrow"/>
              </a:defRPr>
            </a:pPr>
            <a:r>
              <a:t>- New scale in physics!</a:t>
            </a:r>
          </a:p>
          <a:p>
            <a:pPr algn="l" defTabSz="821531">
              <a:defRPr b="1" sz="5800">
                <a:solidFill>
                  <a:srgbClr val="000000"/>
                </a:solidFill>
                <a:latin typeface="PT Sans Narrow"/>
                <a:ea typeface="PT Sans Narrow"/>
                <a:cs typeface="PT Sans Narrow"/>
                <a:sym typeface="PT Sans Narrow"/>
              </a:defRPr>
            </a:pPr>
            <a:r>
              <a:t>- Miniclusters</a:t>
            </a:r>
          </a:p>
          <a:p>
            <a:pPr algn="l" defTabSz="821531">
              <a:defRPr b="1" sz="5800">
                <a:solidFill>
                  <a:srgbClr val="000000"/>
                </a:solidFill>
                <a:latin typeface="PT Sans Narrow"/>
                <a:ea typeface="PT Sans Narrow"/>
                <a:cs typeface="PT Sans Narrow"/>
                <a:sym typeface="PT Sans Narrow"/>
              </a:defRPr>
            </a:pPr>
            <a:r>
              <a:t>- Stellar cooling</a:t>
            </a:r>
          </a:p>
          <a:p>
            <a:pPr algn="l" defTabSz="821531">
              <a:defRPr b="1" sz="5800">
                <a:solidFill>
                  <a:srgbClr val="000000"/>
                </a:solidFill>
                <a:latin typeface="PT Sans Narrow"/>
                <a:ea typeface="PT Sans Narrow"/>
                <a:cs typeface="PT Sans Narrow"/>
                <a:sym typeface="PT Sans Narrow"/>
              </a:defRPr>
            </a:pPr>
            <a:r>
              <a:t>- Solar axions</a:t>
            </a:r>
          </a:p>
          <a:p>
            <a:pPr algn="l" defTabSz="821531">
              <a:defRPr b="1" sz="5800">
                <a:solidFill>
                  <a:srgbClr val="000000"/>
                </a:solidFill>
                <a:latin typeface="PT Sans Narrow"/>
                <a:ea typeface="PT Sans Narrow"/>
                <a:cs typeface="PT Sans Narrow"/>
                <a:sym typeface="PT Sans Narrow"/>
              </a:defRPr>
            </a:pPr>
            <a:r>
              <a:t>- SN axions</a:t>
            </a:r>
          </a:p>
          <a:p>
            <a:pPr algn="l" defTabSz="821531">
              <a:defRPr b="1" sz="5800">
                <a:solidFill>
                  <a:srgbClr val="000000"/>
                </a:solidFill>
                <a:latin typeface="PT Sans Narrow"/>
                <a:ea typeface="PT Sans Narrow"/>
                <a:cs typeface="PT Sans Narrow"/>
                <a:sym typeface="PT Sans Narrow"/>
              </a:defRPr>
            </a:pPr>
            <a:r>
              <a:t>- Direct Detection!</a:t>
            </a:r>
          </a:p>
          <a:p>
            <a:pPr algn="l" defTabSz="821531">
              <a:defRPr b="1" sz="5800">
                <a:solidFill>
                  <a:srgbClr val="000000"/>
                </a:solidFill>
                <a:latin typeface="PT Sans Narrow"/>
                <a:ea typeface="PT Sans Narrow"/>
                <a:cs typeface="PT Sans Narrow"/>
                <a:sym typeface="PT Sans Narrow"/>
              </a:defRPr>
            </a:pPr>
            <a:r>
              <a:t>- Flavour and new CP violating observables!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Welcome back!"/>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Welcome back!</a:t>
            </a:r>
          </a:p>
        </p:txBody>
      </p:sp>
      <p:pic>
        <p:nvPicPr>
          <p:cNvPr id="1064" name="ChatGPT Image Nov 4, 2025, 11_33_19 AM.png" descr="ChatGPT Image Nov 4, 2025, 11_33_19 AM.png"/>
          <p:cNvPicPr>
            <a:picLocks noChangeAspect="1"/>
          </p:cNvPicPr>
          <p:nvPr/>
        </p:nvPicPr>
        <p:blipFill>
          <a:blip r:embed="rId3">
            <a:extLst/>
          </a:blip>
          <a:srcRect l="36274" t="37565" r="5262" b="11521"/>
          <a:stretch>
            <a:fillRect/>
          </a:stretch>
        </p:blipFill>
        <p:spPr>
          <a:xfrm>
            <a:off x="1178805" y="4761"/>
            <a:ext cx="25393164" cy="14742846"/>
          </a:xfrm>
          <a:prstGeom prst="rect">
            <a:avLst/>
          </a:prstGeom>
          <a:ln w="12700">
            <a:miter lim="400000"/>
          </a:ln>
        </p:spPr>
      </p:pic>
      <p:pic>
        <p:nvPicPr>
          <p:cNvPr id="1065" name="Screenshot 2021-08-31 at 13.16.48.png" descr="Screenshot 2021-08-31 at 13.16.48.png"/>
          <p:cNvPicPr>
            <a:picLocks noChangeAspect="1"/>
          </p:cNvPicPr>
          <p:nvPr/>
        </p:nvPicPr>
        <p:blipFill>
          <a:blip r:embed="rId4">
            <a:extLst/>
          </a:blip>
          <a:srcRect l="879" t="30175" r="18" b="0"/>
          <a:stretch>
            <a:fillRect/>
          </a:stretch>
        </p:blipFill>
        <p:spPr>
          <a:xfrm>
            <a:off x="877346" y="8968185"/>
            <a:ext cx="16496909" cy="5423667"/>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091" y="0"/>
                </a:moveTo>
                <a:cubicBezTo>
                  <a:pt x="1079" y="-8"/>
                  <a:pt x="1074" y="102"/>
                  <a:pt x="1078" y="259"/>
                </a:cubicBezTo>
                <a:cubicBezTo>
                  <a:pt x="1084" y="513"/>
                  <a:pt x="1037" y="890"/>
                  <a:pt x="975" y="1089"/>
                </a:cubicBezTo>
                <a:cubicBezTo>
                  <a:pt x="964" y="1122"/>
                  <a:pt x="955" y="1229"/>
                  <a:pt x="955" y="1324"/>
                </a:cubicBezTo>
                <a:cubicBezTo>
                  <a:pt x="955" y="1420"/>
                  <a:pt x="947" y="1514"/>
                  <a:pt x="936" y="1534"/>
                </a:cubicBezTo>
                <a:cubicBezTo>
                  <a:pt x="925" y="1555"/>
                  <a:pt x="921" y="1614"/>
                  <a:pt x="928" y="1666"/>
                </a:cubicBezTo>
                <a:cubicBezTo>
                  <a:pt x="934" y="1717"/>
                  <a:pt x="924" y="1869"/>
                  <a:pt x="907" y="2005"/>
                </a:cubicBezTo>
                <a:cubicBezTo>
                  <a:pt x="889" y="2141"/>
                  <a:pt x="868" y="2400"/>
                  <a:pt x="860" y="2580"/>
                </a:cubicBezTo>
                <a:cubicBezTo>
                  <a:pt x="847" y="2870"/>
                  <a:pt x="836" y="2927"/>
                  <a:pt x="765" y="3070"/>
                </a:cubicBezTo>
                <a:cubicBezTo>
                  <a:pt x="720" y="3159"/>
                  <a:pt x="685" y="3276"/>
                  <a:pt x="685" y="3331"/>
                </a:cubicBezTo>
                <a:cubicBezTo>
                  <a:pt x="685" y="3385"/>
                  <a:pt x="662" y="3504"/>
                  <a:pt x="634" y="3593"/>
                </a:cubicBezTo>
                <a:cubicBezTo>
                  <a:pt x="596" y="3713"/>
                  <a:pt x="582" y="3836"/>
                  <a:pt x="578" y="4073"/>
                </a:cubicBezTo>
                <a:cubicBezTo>
                  <a:pt x="575" y="4249"/>
                  <a:pt x="578" y="4421"/>
                  <a:pt x="584" y="4454"/>
                </a:cubicBezTo>
                <a:cubicBezTo>
                  <a:pt x="591" y="4487"/>
                  <a:pt x="603" y="4634"/>
                  <a:pt x="610" y="4778"/>
                </a:cubicBezTo>
                <a:cubicBezTo>
                  <a:pt x="624" y="5035"/>
                  <a:pt x="608" y="5138"/>
                  <a:pt x="549" y="5149"/>
                </a:cubicBezTo>
                <a:cubicBezTo>
                  <a:pt x="502" y="5158"/>
                  <a:pt x="304" y="5370"/>
                  <a:pt x="246" y="5475"/>
                </a:cubicBezTo>
                <a:lnTo>
                  <a:pt x="184" y="5587"/>
                </a:lnTo>
                <a:lnTo>
                  <a:pt x="183" y="6350"/>
                </a:lnTo>
                <a:cubicBezTo>
                  <a:pt x="182" y="6712"/>
                  <a:pt x="173" y="7017"/>
                  <a:pt x="161" y="7200"/>
                </a:cubicBezTo>
                <a:cubicBezTo>
                  <a:pt x="165" y="7701"/>
                  <a:pt x="161" y="8655"/>
                  <a:pt x="154" y="10559"/>
                </a:cubicBezTo>
                <a:cubicBezTo>
                  <a:pt x="144" y="13088"/>
                  <a:pt x="143" y="14007"/>
                  <a:pt x="112" y="14349"/>
                </a:cubicBezTo>
                <a:cubicBezTo>
                  <a:pt x="126" y="14370"/>
                  <a:pt x="134" y="14441"/>
                  <a:pt x="138" y="14572"/>
                </a:cubicBezTo>
                <a:cubicBezTo>
                  <a:pt x="141" y="14683"/>
                  <a:pt x="139" y="14763"/>
                  <a:pt x="133" y="14830"/>
                </a:cubicBezTo>
                <a:lnTo>
                  <a:pt x="139" y="15351"/>
                </a:lnTo>
                <a:cubicBezTo>
                  <a:pt x="142" y="15700"/>
                  <a:pt x="139" y="16506"/>
                  <a:pt x="131" y="17144"/>
                </a:cubicBezTo>
                <a:cubicBezTo>
                  <a:pt x="125" y="17647"/>
                  <a:pt x="120" y="17875"/>
                  <a:pt x="114" y="18042"/>
                </a:cubicBezTo>
                <a:cubicBezTo>
                  <a:pt x="150" y="18224"/>
                  <a:pt x="137" y="18345"/>
                  <a:pt x="69" y="18423"/>
                </a:cubicBezTo>
                <a:cubicBezTo>
                  <a:pt x="30" y="18468"/>
                  <a:pt x="17" y="18529"/>
                  <a:pt x="17" y="18667"/>
                </a:cubicBezTo>
                <a:cubicBezTo>
                  <a:pt x="17" y="18769"/>
                  <a:pt x="11" y="18938"/>
                  <a:pt x="4" y="19043"/>
                </a:cubicBezTo>
                <a:cubicBezTo>
                  <a:pt x="2" y="19084"/>
                  <a:pt x="0" y="19116"/>
                  <a:pt x="0" y="19145"/>
                </a:cubicBezTo>
                <a:cubicBezTo>
                  <a:pt x="0" y="19230"/>
                  <a:pt x="13" y="19276"/>
                  <a:pt x="47" y="19345"/>
                </a:cubicBezTo>
                <a:cubicBezTo>
                  <a:pt x="96" y="19443"/>
                  <a:pt x="112" y="19446"/>
                  <a:pt x="190" y="19369"/>
                </a:cubicBezTo>
                <a:cubicBezTo>
                  <a:pt x="238" y="19321"/>
                  <a:pt x="287" y="19246"/>
                  <a:pt x="299" y="19201"/>
                </a:cubicBezTo>
                <a:cubicBezTo>
                  <a:pt x="330" y="19078"/>
                  <a:pt x="577" y="19074"/>
                  <a:pt x="657" y="19195"/>
                </a:cubicBezTo>
                <a:cubicBezTo>
                  <a:pt x="716" y="19285"/>
                  <a:pt x="726" y="19286"/>
                  <a:pt x="756" y="19195"/>
                </a:cubicBezTo>
                <a:cubicBezTo>
                  <a:pt x="784" y="19111"/>
                  <a:pt x="799" y="19107"/>
                  <a:pt x="858" y="19171"/>
                </a:cubicBezTo>
                <a:cubicBezTo>
                  <a:pt x="945" y="19267"/>
                  <a:pt x="1008" y="19269"/>
                  <a:pt x="1057" y="19175"/>
                </a:cubicBezTo>
                <a:cubicBezTo>
                  <a:pt x="1098" y="19097"/>
                  <a:pt x="1175" y="19144"/>
                  <a:pt x="1156" y="19236"/>
                </a:cubicBezTo>
                <a:cubicBezTo>
                  <a:pt x="1150" y="19266"/>
                  <a:pt x="1249" y="19297"/>
                  <a:pt x="1377" y="19304"/>
                </a:cubicBezTo>
                <a:cubicBezTo>
                  <a:pt x="1504" y="19311"/>
                  <a:pt x="1624" y="19341"/>
                  <a:pt x="1643" y="19372"/>
                </a:cubicBezTo>
                <a:cubicBezTo>
                  <a:pt x="1662" y="19403"/>
                  <a:pt x="1747" y="19418"/>
                  <a:pt x="1833" y="19405"/>
                </a:cubicBezTo>
                <a:cubicBezTo>
                  <a:pt x="1918" y="19393"/>
                  <a:pt x="2049" y="19381"/>
                  <a:pt x="2125" y="19380"/>
                </a:cubicBezTo>
                <a:cubicBezTo>
                  <a:pt x="2235" y="19379"/>
                  <a:pt x="2269" y="19356"/>
                  <a:pt x="2300" y="19250"/>
                </a:cubicBezTo>
                <a:cubicBezTo>
                  <a:pt x="2321" y="19179"/>
                  <a:pt x="2364" y="19121"/>
                  <a:pt x="2394" y="19121"/>
                </a:cubicBezTo>
                <a:cubicBezTo>
                  <a:pt x="2424" y="19121"/>
                  <a:pt x="2470" y="19076"/>
                  <a:pt x="2495" y="19021"/>
                </a:cubicBezTo>
                <a:cubicBezTo>
                  <a:pt x="2537" y="18932"/>
                  <a:pt x="2542" y="18932"/>
                  <a:pt x="2553" y="19021"/>
                </a:cubicBezTo>
                <a:cubicBezTo>
                  <a:pt x="2560" y="19076"/>
                  <a:pt x="2577" y="19121"/>
                  <a:pt x="2590" y="19121"/>
                </a:cubicBezTo>
                <a:cubicBezTo>
                  <a:pt x="2604" y="19121"/>
                  <a:pt x="2648" y="19189"/>
                  <a:pt x="2688" y="19273"/>
                </a:cubicBezTo>
                <a:cubicBezTo>
                  <a:pt x="2751" y="19402"/>
                  <a:pt x="2775" y="19417"/>
                  <a:pt x="2851" y="19375"/>
                </a:cubicBezTo>
                <a:cubicBezTo>
                  <a:pt x="2900" y="19348"/>
                  <a:pt x="2951" y="19293"/>
                  <a:pt x="2964" y="19254"/>
                </a:cubicBezTo>
                <a:cubicBezTo>
                  <a:pt x="2977" y="19215"/>
                  <a:pt x="3041" y="19183"/>
                  <a:pt x="3108" y="19183"/>
                </a:cubicBezTo>
                <a:cubicBezTo>
                  <a:pt x="3193" y="19183"/>
                  <a:pt x="3227" y="19160"/>
                  <a:pt x="3224" y="19104"/>
                </a:cubicBezTo>
                <a:cubicBezTo>
                  <a:pt x="3220" y="19050"/>
                  <a:pt x="3250" y="19024"/>
                  <a:pt x="3315" y="19020"/>
                </a:cubicBezTo>
                <a:cubicBezTo>
                  <a:pt x="3367" y="19016"/>
                  <a:pt x="3419" y="18998"/>
                  <a:pt x="3430" y="18977"/>
                </a:cubicBezTo>
                <a:cubicBezTo>
                  <a:pt x="3441" y="18957"/>
                  <a:pt x="3510" y="18950"/>
                  <a:pt x="3583" y="18964"/>
                </a:cubicBezTo>
                <a:cubicBezTo>
                  <a:pt x="3700" y="18987"/>
                  <a:pt x="3720" y="18974"/>
                  <a:pt x="3747" y="18855"/>
                </a:cubicBezTo>
                <a:cubicBezTo>
                  <a:pt x="3775" y="18732"/>
                  <a:pt x="3780" y="18730"/>
                  <a:pt x="3803" y="18827"/>
                </a:cubicBezTo>
                <a:cubicBezTo>
                  <a:pt x="3822" y="18908"/>
                  <a:pt x="3840" y="18920"/>
                  <a:pt x="3879" y="18876"/>
                </a:cubicBezTo>
                <a:cubicBezTo>
                  <a:pt x="3914" y="18835"/>
                  <a:pt x="3941" y="18842"/>
                  <a:pt x="3969" y="18904"/>
                </a:cubicBezTo>
                <a:cubicBezTo>
                  <a:pt x="4020" y="19018"/>
                  <a:pt x="4104" y="19016"/>
                  <a:pt x="4155" y="18898"/>
                </a:cubicBezTo>
                <a:cubicBezTo>
                  <a:pt x="4179" y="18844"/>
                  <a:pt x="4204" y="18828"/>
                  <a:pt x="4218" y="18860"/>
                </a:cubicBezTo>
                <a:cubicBezTo>
                  <a:pt x="4230" y="18890"/>
                  <a:pt x="4274" y="18930"/>
                  <a:pt x="4314" y="18949"/>
                </a:cubicBezTo>
                <a:cubicBezTo>
                  <a:pt x="4527" y="19047"/>
                  <a:pt x="4580" y="19088"/>
                  <a:pt x="4637" y="19194"/>
                </a:cubicBezTo>
                <a:cubicBezTo>
                  <a:pt x="4712" y="19332"/>
                  <a:pt x="4811" y="19343"/>
                  <a:pt x="4906" y="19222"/>
                </a:cubicBezTo>
                <a:cubicBezTo>
                  <a:pt x="4944" y="19174"/>
                  <a:pt x="4999" y="19148"/>
                  <a:pt x="5027" y="19165"/>
                </a:cubicBezTo>
                <a:cubicBezTo>
                  <a:pt x="5057" y="19183"/>
                  <a:pt x="5116" y="19138"/>
                  <a:pt x="5165" y="19062"/>
                </a:cubicBezTo>
                <a:cubicBezTo>
                  <a:pt x="5260" y="18915"/>
                  <a:pt x="5318" y="18897"/>
                  <a:pt x="5380" y="18998"/>
                </a:cubicBezTo>
                <a:cubicBezTo>
                  <a:pt x="5421" y="19064"/>
                  <a:pt x="5420" y="19069"/>
                  <a:pt x="5368" y="19228"/>
                </a:cubicBezTo>
                <a:cubicBezTo>
                  <a:pt x="5310" y="19404"/>
                  <a:pt x="5303" y="19470"/>
                  <a:pt x="5335" y="19530"/>
                </a:cubicBezTo>
                <a:cubicBezTo>
                  <a:pt x="5346" y="19551"/>
                  <a:pt x="5611" y="19540"/>
                  <a:pt x="5924" y="19502"/>
                </a:cubicBezTo>
                <a:cubicBezTo>
                  <a:pt x="6237" y="19464"/>
                  <a:pt x="6583" y="19423"/>
                  <a:pt x="6692" y="19412"/>
                </a:cubicBezTo>
                <a:cubicBezTo>
                  <a:pt x="6801" y="19401"/>
                  <a:pt x="7063" y="19360"/>
                  <a:pt x="7275" y="19322"/>
                </a:cubicBezTo>
                <a:cubicBezTo>
                  <a:pt x="7487" y="19283"/>
                  <a:pt x="7668" y="19250"/>
                  <a:pt x="7675" y="19249"/>
                </a:cubicBezTo>
                <a:cubicBezTo>
                  <a:pt x="7683" y="19248"/>
                  <a:pt x="7692" y="19200"/>
                  <a:pt x="7696" y="19141"/>
                </a:cubicBezTo>
                <a:cubicBezTo>
                  <a:pt x="7702" y="19044"/>
                  <a:pt x="7899" y="18850"/>
                  <a:pt x="8145" y="18701"/>
                </a:cubicBezTo>
                <a:cubicBezTo>
                  <a:pt x="8237" y="18645"/>
                  <a:pt x="8290" y="18709"/>
                  <a:pt x="8255" y="18835"/>
                </a:cubicBezTo>
                <a:cubicBezTo>
                  <a:pt x="8234" y="18914"/>
                  <a:pt x="8238" y="18930"/>
                  <a:pt x="8285" y="18930"/>
                </a:cubicBezTo>
                <a:cubicBezTo>
                  <a:pt x="8332" y="18930"/>
                  <a:pt x="8339" y="18907"/>
                  <a:pt x="8334" y="18764"/>
                </a:cubicBezTo>
                <a:cubicBezTo>
                  <a:pt x="8330" y="18642"/>
                  <a:pt x="8339" y="18591"/>
                  <a:pt x="8367" y="18577"/>
                </a:cubicBezTo>
                <a:cubicBezTo>
                  <a:pt x="8388" y="18567"/>
                  <a:pt x="8409" y="18545"/>
                  <a:pt x="8415" y="18528"/>
                </a:cubicBezTo>
                <a:cubicBezTo>
                  <a:pt x="8420" y="18512"/>
                  <a:pt x="8524" y="18669"/>
                  <a:pt x="8645" y="18878"/>
                </a:cubicBezTo>
                <a:cubicBezTo>
                  <a:pt x="8890" y="19299"/>
                  <a:pt x="8825" y="19274"/>
                  <a:pt x="9236" y="19126"/>
                </a:cubicBezTo>
                <a:cubicBezTo>
                  <a:pt x="9463" y="19043"/>
                  <a:pt x="9510" y="19012"/>
                  <a:pt x="9634" y="18868"/>
                </a:cubicBezTo>
                <a:cubicBezTo>
                  <a:pt x="9812" y="18664"/>
                  <a:pt x="9913" y="18467"/>
                  <a:pt x="9913" y="18326"/>
                </a:cubicBezTo>
                <a:cubicBezTo>
                  <a:pt x="9913" y="18213"/>
                  <a:pt x="9929" y="18201"/>
                  <a:pt x="10070" y="18198"/>
                </a:cubicBezTo>
                <a:cubicBezTo>
                  <a:pt x="10156" y="18197"/>
                  <a:pt x="10347" y="18172"/>
                  <a:pt x="10493" y="18143"/>
                </a:cubicBezTo>
                <a:cubicBezTo>
                  <a:pt x="10734" y="18095"/>
                  <a:pt x="10763" y="18100"/>
                  <a:pt x="10800" y="18201"/>
                </a:cubicBezTo>
                <a:cubicBezTo>
                  <a:pt x="10822" y="18263"/>
                  <a:pt x="10836" y="18339"/>
                  <a:pt x="10830" y="18369"/>
                </a:cubicBezTo>
                <a:cubicBezTo>
                  <a:pt x="10823" y="18399"/>
                  <a:pt x="10836" y="18423"/>
                  <a:pt x="10857" y="18423"/>
                </a:cubicBezTo>
                <a:cubicBezTo>
                  <a:pt x="10905" y="18423"/>
                  <a:pt x="11107" y="18655"/>
                  <a:pt x="11163" y="18775"/>
                </a:cubicBezTo>
                <a:cubicBezTo>
                  <a:pt x="11193" y="18839"/>
                  <a:pt x="11266" y="18867"/>
                  <a:pt x="11408" y="18867"/>
                </a:cubicBezTo>
                <a:cubicBezTo>
                  <a:pt x="11521" y="18867"/>
                  <a:pt x="11617" y="18895"/>
                  <a:pt x="11624" y="18930"/>
                </a:cubicBezTo>
                <a:cubicBezTo>
                  <a:pt x="11660" y="19107"/>
                  <a:pt x="11977" y="18881"/>
                  <a:pt x="11996" y="18664"/>
                </a:cubicBezTo>
                <a:cubicBezTo>
                  <a:pt x="12005" y="18565"/>
                  <a:pt x="12015" y="18553"/>
                  <a:pt x="12046" y="18604"/>
                </a:cubicBezTo>
                <a:cubicBezTo>
                  <a:pt x="12076" y="18653"/>
                  <a:pt x="12083" y="18720"/>
                  <a:pt x="12076" y="18895"/>
                </a:cubicBezTo>
                <a:cubicBezTo>
                  <a:pt x="12071" y="19021"/>
                  <a:pt x="12079" y="19163"/>
                  <a:pt x="12093" y="19216"/>
                </a:cubicBezTo>
                <a:cubicBezTo>
                  <a:pt x="12127" y="19338"/>
                  <a:pt x="12354" y="19342"/>
                  <a:pt x="12430" y="19222"/>
                </a:cubicBezTo>
                <a:cubicBezTo>
                  <a:pt x="12460" y="19174"/>
                  <a:pt x="12495" y="19155"/>
                  <a:pt x="12508" y="19179"/>
                </a:cubicBezTo>
                <a:cubicBezTo>
                  <a:pt x="12522" y="19204"/>
                  <a:pt x="12576" y="19214"/>
                  <a:pt x="12631" y="19200"/>
                </a:cubicBezTo>
                <a:cubicBezTo>
                  <a:pt x="12685" y="19186"/>
                  <a:pt x="12762" y="19175"/>
                  <a:pt x="12803" y="19179"/>
                </a:cubicBezTo>
                <a:cubicBezTo>
                  <a:pt x="13062" y="19206"/>
                  <a:pt x="13113" y="19225"/>
                  <a:pt x="13144" y="19304"/>
                </a:cubicBezTo>
                <a:cubicBezTo>
                  <a:pt x="13165" y="19356"/>
                  <a:pt x="13239" y="19400"/>
                  <a:pt x="13324" y="19410"/>
                </a:cubicBezTo>
                <a:lnTo>
                  <a:pt x="13469" y="19427"/>
                </a:lnTo>
                <a:lnTo>
                  <a:pt x="13438" y="19284"/>
                </a:lnTo>
                <a:cubicBezTo>
                  <a:pt x="13420" y="19201"/>
                  <a:pt x="13415" y="19162"/>
                  <a:pt x="13422" y="19122"/>
                </a:cubicBezTo>
                <a:cubicBezTo>
                  <a:pt x="13422" y="19122"/>
                  <a:pt x="13422" y="19121"/>
                  <a:pt x="13422" y="19121"/>
                </a:cubicBezTo>
                <a:cubicBezTo>
                  <a:pt x="13414" y="19065"/>
                  <a:pt x="13409" y="19012"/>
                  <a:pt x="13411" y="18977"/>
                </a:cubicBezTo>
                <a:cubicBezTo>
                  <a:pt x="13417" y="18854"/>
                  <a:pt x="13437" y="18850"/>
                  <a:pt x="14009" y="18822"/>
                </a:cubicBezTo>
                <a:cubicBezTo>
                  <a:pt x="14334" y="18807"/>
                  <a:pt x="14612" y="18808"/>
                  <a:pt x="14627" y="18825"/>
                </a:cubicBezTo>
                <a:cubicBezTo>
                  <a:pt x="14648" y="18850"/>
                  <a:pt x="14650" y="18919"/>
                  <a:pt x="14637" y="19100"/>
                </a:cubicBezTo>
                <a:cubicBezTo>
                  <a:pt x="14629" y="19201"/>
                  <a:pt x="14629" y="19284"/>
                  <a:pt x="14632" y="19337"/>
                </a:cubicBezTo>
                <a:cubicBezTo>
                  <a:pt x="14648" y="19379"/>
                  <a:pt x="14663" y="19411"/>
                  <a:pt x="14683" y="19427"/>
                </a:cubicBezTo>
                <a:cubicBezTo>
                  <a:pt x="14684" y="19428"/>
                  <a:pt x="14684" y="19429"/>
                  <a:pt x="14684" y="19429"/>
                </a:cubicBezTo>
                <a:cubicBezTo>
                  <a:pt x="14685" y="19429"/>
                  <a:pt x="14685" y="19429"/>
                  <a:pt x="14685" y="19429"/>
                </a:cubicBezTo>
                <a:cubicBezTo>
                  <a:pt x="14713" y="19451"/>
                  <a:pt x="14752" y="19454"/>
                  <a:pt x="14819" y="19451"/>
                </a:cubicBezTo>
                <a:cubicBezTo>
                  <a:pt x="14897" y="19448"/>
                  <a:pt x="14941" y="19431"/>
                  <a:pt x="14971" y="19394"/>
                </a:cubicBezTo>
                <a:cubicBezTo>
                  <a:pt x="14971" y="19391"/>
                  <a:pt x="14972" y="19389"/>
                  <a:pt x="14972" y="19385"/>
                </a:cubicBezTo>
                <a:cubicBezTo>
                  <a:pt x="14972" y="19172"/>
                  <a:pt x="15038" y="19114"/>
                  <a:pt x="15258" y="19134"/>
                </a:cubicBezTo>
                <a:cubicBezTo>
                  <a:pt x="15449" y="19151"/>
                  <a:pt x="15462" y="19160"/>
                  <a:pt x="15468" y="19290"/>
                </a:cubicBezTo>
                <a:cubicBezTo>
                  <a:pt x="15472" y="19370"/>
                  <a:pt x="15497" y="19429"/>
                  <a:pt x="15535" y="19467"/>
                </a:cubicBezTo>
                <a:cubicBezTo>
                  <a:pt x="15556" y="19464"/>
                  <a:pt x="15586" y="19471"/>
                  <a:pt x="15621" y="19495"/>
                </a:cubicBezTo>
                <a:cubicBezTo>
                  <a:pt x="15629" y="19501"/>
                  <a:pt x="15634" y="19499"/>
                  <a:pt x="15641" y="19503"/>
                </a:cubicBezTo>
                <a:cubicBezTo>
                  <a:pt x="15673" y="19505"/>
                  <a:pt x="15706" y="19497"/>
                  <a:pt x="15742" y="19481"/>
                </a:cubicBezTo>
                <a:cubicBezTo>
                  <a:pt x="15754" y="19455"/>
                  <a:pt x="15769" y="19439"/>
                  <a:pt x="15777" y="19445"/>
                </a:cubicBezTo>
                <a:cubicBezTo>
                  <a:pt x="15806" y="19464"/>
                  <a:pt x="15872" y="19365"/>
                  <a:pt x="15893" y="19274"/>
                </a:cubicBezTo>
                <a:cubicBezTo>
                  <a:pt x="15892" y="19267"/>
                  <a:pt x="15892" y="19261"/>
                  <a:pt x="15891" y="19254"/>
                </a:cubicBezTo>
                <a:cubicBezTo>
                  <a:pt x="15875" y="19162"/>
                  <a:pt x="15887" y="19091"/>
                  <a:pt x="15953" y="18895"/>
                </a:cubicBezTo>
                <a:cubicBezTo>
                  <a:pt x="16025" y="18682"/>
                  <a:pt x="16046" y="18653"/>
                  <a:pt x="16119" y="18669"/>
                </a:cubicBezTo>
                <a:cubicBezTo>
                  <a:pt x="16296" y="18708"/>
                  <a:pt x="16629" y="18212"/>
                  <a:pt x="16629" y="17909"/>
                </a:cubicBezTo>
                <a:cubicBezTo>
                  <a:pt x="16629" y="17839"/>
                  <a:pt x="16606" y="17749"/>
                  <a:pt x="16577" y="17705"/>
                </a:cubicBezTo>
                <a:cubicBezTo>
                  <a:pt x="16530" y="17635"/>
                  <a:pt x="16524" y="17581"/>
                  <a:pt x="16515" y="17122"/>
                </a:cubicBezTo>
                <a:cubicBezTo>
                  <a:pt x="16508" y="16787"/>
                  <a:pt x="16513" y="16565"/>
                  <a:pt x="16530" y="16460"/>
                </a:cubicBezTo>
                <a:cubicBezTo>
                  <a:pt x="16545" y="16373"/>
                  <a:pt x="16556" y="16256"/>
                  <a:pt x="16556" y="16201"/>
                </a:cubicBezTo>
                <a:cubicBezTo>
                  <a:pt x="16556" y="16146"/>
                  <a:pt x="16587" y="15982"/>
                  <a:pt x="16623" y="15836"/>
                </a:cubicBezTo>
                <a:cubicBezTo>
                  <a:pt x="16665" y="15674"/>
                  <a:pt x="16686" y="15612"/>
                  <a:pt x="16720" y="15588"/>
                </a:cubicBezTo>
                <a:cubicBezTo>
                  <a:pt x="16713" y="15584"/>
                  <a:pt x="16692" y="15581"/>
                  <a:pt x="16690" y="15577"/>
                </a:cubicBezTo>
                <a:cubicBezTo>
                  <a:pt x="16672" y="15522"/>
                  <a:pt x="16683" y="14500"/>
                  <a:pt x="16702" y="14463"/>
                </a:cubicBezTo>
                <a:cubicBezTo>
                  <a:pt x="16714" y="14442"/>
                  <a:pt x="16791" y="14421"/>
                  <a:pt x="16874" y="14417"/>
                </a:cubicBezTo>
                <a:cubicBezTo>
                  <a:pt x="16958" y="14413"/>
                  <a:pt x="17042" y="14380"/>
                  <a:pt x="17062" y="14343"/>
                </a:cubicBezTo>
                <a:cubicBezTo>
                  <a:pt x="17087" y="14295"/>
                  <a:pt x="17105" y="14297"/>
                  <a:pt x="17122" y="14349"/>
                </a:cubicBezTo>
                <a:cubicBezTo>
                  <a:pt x="17141" y="14405"/>
                  <a:pt x="17128" y="14500"/>
                  <a:pt x="17070" y="14744"/>
                </a:cubicBezTo>
                <a:cubicBezTo>
                  <a:pt x="17029" y="14921"/>
                  <a:pt x="16994" y="15080"/>
                  <a:pt x="16994" y="15098"/>
                </a:cubicBezTo>
                <a:cubicBezTo>
                  <a:pt x="16994" y="15116"/>
                  <a:pt x="16971" y="15244"/>
                  <a:pt x="16943" y="15383"/>
                </a:cubicBezTo>
                <a:cubicBezTo>
                  <a:pt x="16909" y="15546"/>
                  <a:pt x="16893" y="15600"/>
                  <a:pt x="16859" y="15615"/>
                </a:cubicBezTo>
                <a:cubicBezTo>
                  <a:pt x="16912" y="15687"/>
                  <a:pt x="16932" y="15858"/>
                  <a:pt x="16932" y="16182"/>
                </a:cubicBezTo>
                <a:cubicBezTo>
                  <a:pt x="16932" y="16364"/>
                  <a:pt x="16941" y="16586"/>
                  <a:pt x="16952" y="16675"/>
                </a:cubicBezTo>
                <a:cubicBezTo>
                  <a:pt x="16968" y="16806"/>
                  <a:pt x="16965" y="16849"/>
                  <a:pt x="16934" y="16899"/>
                </a:cubicBezTo>
                <a:cubicBezTo>
                  <a:pt x="16913" y="16934"/>
                  <a:pt x="16890" y="17019"/>
                  <a:pt x="16884" y="17091"/>
                </a:cubicBezTo>
                <a:cubicBezTo>
                  <a:pt x="16867" y="17296"/>
                  <a:pt x="17005" y="17567"/>
                  <a:pt x="17287" y="17881"/>
                </a:cubicBezTo>
                <a:cubicBezTo>
                  <a:pt x="17810" y="18463"/>
                  <a:pt x="17806" y="18458"/>
                  <a:pt x="18382" y="18936"/>
                </a:cubicBezTo>
                <a:cubicBezTo>
                  <a:pt x="18474" y="19012"/>
                  <a:pt x="18595" y="19114"/>
                  <a:pt x="18653" y="19162"/>
                </a:cubicBezTo>
                <a:cubicBezTo>
                  <a:pt x="18710" y="19210"/>
                  <a:pt x="18837" y="19278"/>
                  <a:pt x="18934" y="19312"/>
                </a:cubicBezTo>
                <a:cubicBezTo>
                  <a:pt x="19032" y="19347"/>
                  <a:pt x="19161" y="19401"/>
                  <a:pt x="19222" y="19434"/>
                </a:cubicBezTo>
                <a:cubicBezTo>
                  <a:pt x="19369" y="19512"/>
                  <a:pt x="20128" y="19517"/>
                  <a:pt x="20457" y="19440"/>
                </a:cubicBezTo>
                <a:cubicBezTo>
                  <a:pt x="20600" y="19407"/>
                  <a:pt x="20760" y="19334"/>
                  <a:pt x="20811" y="19279"/>
                </a:cubicBezTo>
                <a:cubicBezTo>
                  <a:pt x="20862" y="19224"/>
                  <a:pt x="20987" y="19155"/>
                  <a:pt x="21089" y="19122"/>
                </a:cubicBezTo>
                <a:cubicBezTo>
                  <a:pt x="21223" y="19081"/>
                  <a:pt x="21282" y="19033"/>
                  <a:pt x="21300" y="18957"/>
                </a:cubicBezTo>
                <a:cubicBezTo>
                  <a:pt x="21314" y="18898"/>
                  <a:pt x="21348" y="18847"/>
                  <a:pt x="21376" y="18843"/>
                </a:cubicBezTo>
                <a:cubicBezTo>
                  <a:pt x="21421" y="18836"/>
                  <a:pt x="21428" y="18800"/>
                  <a:pt x="21439" y="18486"/>
                </a:cubicBezTo>
                <a:cubicBezTo>
                  <a:pt x="21446" y="18293"/>
                  <a:pt x="21468" y="18032"/>
                  <a:pt x="21487" y="17906"/>
                </a:cubicBezTo>
                <a:cubicBezTo>
                  <a:pt x="21522" y="17682"/>
                  <a:pt x="21522" y="17668"/>
                  <a:pt x="21468" y="17274"/>
                </a:cubicBezTo>
                <a:cubicBezTo>
                  <a:pt x="21438" y="17052"/>
                  <a:pt x="21376" y="16665"/>
                  <a:pt x="21331" y="16414"/>
                </a:cubicBezTo>
                <a:cubicBezTo>
                  <a:pt x="21312" y="16306"/>
                  <a:pt x="21301" y="16231"/>
                  <a:pt x="21290" y="16155"/>
                </a:cubicBezTo>
                <a:cubicBezTo>
                  <a:pt x="21289" y="16149"/>
                  <a:pt x="21287" y="16133"/>
                  <a:pt x="21285" y="16127"/>
                </a:cubicBezTo>
                <a:cubicBezTo>
                  <a:pt x="21255" y="15990"/>
                  <a:pt x="21252" y="15956"/>
                  <a:pt x="21271" y="15926"/>
                </a:cubicBezTo>
                <a:cubicBezTo>
                  <a:pt x="21272" y="15925"/>
                  <a:pt x="21271" y="15919"/>
                  <a:pt x="21272" y="15918"/>
                </a:cubicBezTo>
                <a:cubicBezTo>
                  <a:pt x="21272" y="15917"/>
                  <a:pt x="21278" y="15915"/>
                  <a:pt x="21279" y="15914"/>
                </a:cubicBezTo>
                <a:cubicBezTo>
                  <a:pt x="21279" y="15913"/>
                  <a:pt x="21280" y="15913"/>
                  <a:pt x="21280" y="15912"/>
                </a:cubicBezTo>
                <a:cubicBezTo>
                  <a:pt x="21282" y="15911"/>
                  <a:pt x="21285" y="15912"/>
                  <a:pt x="21287" y="15910"/>
                </a:cubicBezTo>
                <a:cubicBezTo>
                  <a:pt x="21310" y="15891"/>
                  <a:pt x="21367" y="15875"/>
                  <a:pt x="21433" y="15874"/>
                </a:cubicBezTo>
                <a:lnTo>
                  <a:pt x="21538" y="15873"/>
                </a:lnTo>
                <a:cubicBezTo>
                  <a:pt x="21548" y="15846"/>
                  <a:pt x="21554" y="15846"/>
                  <a:pt x="21558" y="15873"/>
                </a:cubicBezTo>
                <a:lnTo>
                  <a:pt x="21572" y="15873"/>
                </a:lnTo>
                <a:lnTo>
                  <a:pt x="21578" y="17942"/>
                </a:lnTo>
                <a:cubicBezTo>
                  <a:pt x="21581" y="18873"/>
                  <a:pt x="21578" y="19500"/>
                  <a:pt x="21572" y="19841"/>
                </a:cubicBezTo>
                <a:cubicBezTo>
                  <a:pt x="21578" y="20010"/>
                  <a:pt x="21582" y="20270"/>
                  <a:pt x="21579" y="20665"/>
                </a:cubicBezTo>
                <a:cubicBezTo>
                  <a:pt x="21576" y="21175"/>
                  <a:pt x="21579" y="21592"/>
                  <a:pt x="21588" y="21592"/>
                </a:cubicBezTo>
                <a:cubicBezTo>
                  <a:pt x="21593" y="21592"/>
                  <a:pt x="21597" y="18936"/>
                  <a:pt x="21600" y="15318"/>
                </a:cubicBezTo>
                <a:lnTo>
                  <a:pt x="21599" y="13307"/>
                </a:lnTo>
                <a:cubicBezTo>
                  <a:pt x="21596" y="8750"/>
                  <a:pt x="21589" y="6062"/>
                  <a:pt x="21583" y="7334"/>
                </a:cubicBezTo>
                <a:cubicBezTo>
                  <a:pt x="21582" y="7652"/>
                  <a:pt x="21580" y="7847"/>
                  <a:pt x="21578" y="8071"/>
                </a:cubicBezTo>
                <a:cubicBezTo>
                  <a:pt x="21581" y="8409"/>
                  <a:pt x="21581" y="8830"/>
                  <a:pt x="21575" y="9186"/>
                </a:cubicBezTo>
                <a:cubicBezTo>
                  <a:pt x="21577" y="9724"/>
                  <a:pt x="21580" y="10253"/>
                  <a:pt x="21578" y="11069"/>
                </a:cubicBezTo>
                <a:lnTo>
                  <a:pt x="21574" y="13335"/>
                </a:lnTo>
                <a:cubicBezTo>
                  <a:pt x="21578" y="13570"/>
                  <a:pt x="21581" y="13870"/>
                  <a:pt x="21581" y="14221"/>
                </a:cubicBezTo>
                <a:cubicBezTo>
                  <a:pt x="21580" y="14738"/>
                  <a:pt x="21576" y="15031"/>
                  <a:pt x="21568" y="15184"/>
                </a:cubicBezTo>
                <a:lnTo>
                  <a:pt x="21572" y="15185"/>
                </a:lnTo>
                <a:lnTo>
                  <a:pt x="21580" y="15387"/>
                </a:lnTo>
                <a:cubicBezTo>
                  <a:pt x="21583" y="15498"/>
                  <a:pt x="21578" y="15615"/>
                  <a:pt x="21567" y="15647"/>
                </a:cubicBezTo>
                <a:cubicBezTo>
                  <a:pt x="21557" y="15678"/>
                  <a:pt x="21476" y="15712"/>
                  <a:pt x="21389" y="15722"/>
                </a:cubicBezTo>
                <a:cubicBezTo>
                  <a:pt x="21257" y="15738"/>
                  <a:pt x="21223" y="15722"/>
                  <a:pt x="21196" y="15629"/>
                </a:cubicBezTo>
                <a:cubicBezTo>
                  <a:pt x="21173" y="15552"/>
                  <a:pt x="21160" y="15394"/>
                  <a:pt x="21159" y="15271"/>
                </a:cubicBezTo>
                <a:cubicBezTo>
                  <a:pt x="21136" y="15245"/>
                  <a:pt x="21127" y="15203"/>
                  <a:pt x="21113" y="15124"/>
                </a:cubicBezTo>
                <a:cubicBezTo>
                  <a:pt x="21097" y="15026"/>
                  <a:pt x="21033" y="14780"/>
                  <a:pt x="20971" y="14577"/>
                </a:cubicBezTo>
                <a:cubicBezTo>
                  <a:pt x="20962" y="14548"/>
                  <a:pt x="20951" y="14497"/>
                  <a:pt x="20941" y="14462"/>
                </a:cubicBezTo>
                <a:cubicBezTo>
                  <a:pt x="20930" y="14443"/>
                  <a:pt x="20919" y="14428"/>
                  <a:pt x="20905" y="14395"/>
                </a:cubicBezTo>
                <a:cubicBezTo>
                  <a:pt x="20871" y="14311"/>
                  <a:pt x="20851" y="14242"/>
                  <a:pt x="20862" y="14242"/>
                </a:cubicBezTo>
                <a:cubicBezTo>
                  <a:pt x="20872" y="14242"/>
                  <a:pt x="20867" y="14191"/>
                  <a:pt x="20850" y="14130"/>
                </a:cubicBezTo>
                <a:cubicBezTo>
                  <a:pt x="20833" y="14069"/>
                  <a:pt x="20784" y="13828"/>
                  <a:pt x="20742" y="13594"/>
                </a:cubicBezTo>
                <a:cubicBezTo>
                  <a:pt x="20699" y="13361"/>
                  <a:pt x="20641" y="13084"/>
                  <a:pt x="20611" y="12976"/>
                </a:cubicBezTo>
                <a:cubicBezTo>
                  <a:pt x="20573" y="12838"/>
                  <a:pt x="20563" y="12759"/>
                  <a:pt x="20578" y="12703"/>
                </a:cubicBezTo>
                <a:cubicBezTo>
                  <a:pt x="20590" y="12658"/>
                  <a:pt x="20600" y="12174"/>
                  <a:pt x="20602" y="11550"/>
                </a:cubicBezTo>
                <a:cubicBezTo>
                  <a:pt x="20603" y="10958"/>
                  <a:pt x="20613" y="10446"/>
                  <a:pt x="20624" y="10414"/>
                </a:cubicBezTo>
                <a:cubicBezTo>
                  <a:pt x="20635" y="10379"/>
                  <a:pt x="20656" y="10388"/>
                  <a:pt x="20675" y="10437"/>
                </a:cubicBezTo>
                <a:cubicBezTo>
                  <a:pt x="20694" y="10485"/>
                  <a:pt x="20703" y="10548"/>
                  <a:pt x="20708" y="10347"/>
                </a:cubicBezTo>
                <a:cubicBezTo>
                  <a:pt x="20710" y="10228"/>
                  <a:pt x="20710" y="10115"/>
                  <a:pt x="20711" y="9984"/>
                </a:cubicBezTo>
                <a:cubicBezTo>
                  <a:pt x="20716" y="9702"/>
                  <a:pt x="20719" y="9374"/>
                  <a:pt x="20726" y="8444"/>
                </a:cubicBezTo>
                <a:cubicBezTo>
                  <a:pt x="20729" y="8072"/>
                  <a:pt x="20732" y="7836"/>
                  <a:pt x="20735" y="7573"/>
                </a:cubicBezTo>
                <a:cubicBezTo>
                  <a:pt x="20723" y="6146"/>
                  <a:pt x="20674" y="4228"/>
                  <a:pt x="20648" y="4228"/>
                </a:cubicBezTo>
                <a:cubicBezTo>
                  <a:pt x="20640" y="4228"/>
                  <a:pt x="20611" y="4409"/>
                  <a:pt x="20583" y="4626"/>
                </a:cubicBezTo>
                <a:cubicBezTo>
                  <a:pt x="20489" y="5364"/>
                  <a:pt x="20460" y="5506"/>
                  <a:pt x="20418" y="5437"/>
                </a:cubicBezTo>
                <a:cubicBezTo>
                  <a:pt x="20387" y="5387"/>
                  <a:pt x="20364" y="5426"/>
                  <a:pt x="20298" y="5634"/>
                </a:cubicBezTo>
                <a:cubicBezTo>
                  <a:pt x="20029" y="6489"/>
                  <a:pt x="18735" y="8995"/>
                  <a:pt x="18620" y="8884"/>
                </a:cubicBezTo>
                <a:cubicBezTo>
                  <a:pt x="18600" y="8865"/>
                  <a:pt x="18580" y="8889"/>
                  <a:pt x="18574" y="8938"/>
                </a:cubicBezTo>
                <a:cubicBezTo>
                  <a:pt x="18568" y="8986"/>
                  <a:pt x="18507" y="9073"/>
                  <a:pt x="18439" y="9131"/>
                </a:cubicBezTo>
                <a:cubicBezTo>
                  <a:pt x="18323" y="9230"/>
                  <a:pt x="18311" y="9229"/>
                  <a:pt x="18244" y="9126"/>
                </a:cubicBezTo>
                <a:cubicBezTo>
                  <a:pt x="18176" y="9022"/>
                  <a:pt x="17948" y="8974"/>
                  <a:pt x="17871" y="9047"/>
                </a:cubicBezTo>
                <a:cubicBezTo>
                  <a:pt x="17839" y="9077"/>
                  <a:pt x="17839" y="9061"/>
                  <a:pt x="17858" y="8685"/>
                </a:cubicBezTo>
                <a:cubicBezTo>
                  <a:pt x="17864" y="8554"/>
                  <a:pt x="17862" y="8553"/>
                  <a:pt x="17815" y="8646"/>
                </a:cubicBezTo>
                <a:cubicBezTo>
                  <a:pt x="17787" y="8703"/>
                  <a:pt x="17710" y="8748"/>
                  <a:pt x="17630" y="8756"/>
                </a:cubicBezTo>
                <a:cubicBezTo>
                  <a:pt x="17513" y="8769"/>
                  <a:pt x="17490" y="8755"/>
                  <a:pt x="17472" y="8651"/>
                </a:cubicBezTo>
                <a:cubicBezTo>
                  <a:pt x="17460" y="8583"/>
                  <a:pt x="17444" y="8543"/>
                  <a:pt x="17438" y="8564"/>
                </a:cubicBezTo>
                <a:cubicBezTo>
                  <a:pt x="17431" y="8584"/>
                  <a:pt x="17411" y="8561"/>
                  <a:pt x="17393" y="8511"/>
                </a:cubicBezTo>
                <a:cubicBezTo>
                  <a:pt x="17305" y="8276"/>
                  <a:pt x="16684" y="7054"/>
                  <a:pt x="16541" y="6837"/>
                </a:cubicBezTo>
                <a:cubicBezTo>
                  <a:pt x="16342" y="6535"/>
                  <a:pt x="16142" y="6323"/>
                  <a:pt x="16011" y="6276"/>
                </a:cubicBezTo>
                <a:cubicBezTo>
                  <a:pt x="15918" y="6242"/>
                  <a:pt x="15913" y="6248"/>
                  <a:pt x="15925" y="6379"/>
                </a:cubicBezTo>
                <a:cubicBezTo>
                  <a:pt x="15931" y="6454"/>
                  <a:pt x="15942" y="6499"/>
                  <a:pt x="15948" y="6480"/>
                </a:cubicBezTo>
                <a:cubicBezTo>
                  <a:pt x="15954" y="6460"/>
                  <a:pt x="15989" y="6532"/>
                  <a:pt x="16025" y="6639"/>
                </a:cubicBezTo>
                <a:cubicBezTo>
                  <a:pt x="16062" y="6746"/>
                  <a:pt x="16105" y="6825"/>
                  <a:pt x="16121" y="6815"/>
                </a:cubicBezTo>
                <a:cubicBezTo>
                  <a:pt x="16183" y="6774"/>
                  <a:pt x="16145" y="7101"/>
                  <a:pt x="16024" y="7655"/>
                </a:cubicBezTo>
                <a:cubicBezTo>
                  <a:pt x="15958" y="7957"/>
                  <a:pt x="15925" y="8091"/>
                  <a:pt x="15899" y="8151"/>
                </a:cubicBezTo>
                <a:lnTo>
                  <a:pt x="15887" y="8208"/>
                </a:lnTo>
                <a:lnTo>
                  <a:pt x="15872" y="8191"/>
                </a:lnTo>
                <a:cubicBezTo>
                  <a:pt x="15866" y="8193"/>
                  <a:pt x="15859" y="8197"/>
                  <a:pt x="15852" y="8192"/>
                </a:cubicBezTo>
                <a:cubicBezTo>
                  <a:pt x="15827" y="8173"/>
                  <a:pt x="15781" y="8139"/>
                  <a:pt x="15751" y="8116"/>
                </a:cubicBezTo>
                <a:cubicBezTo>
                  <a:pt x="15715" y="8090"/>
                  <a:pt x="15700" y="8100"/>
                  <a:pt x="15709" y="8142"/>
                </a:cubicBezTo>
                <a:cubicBezTo>
                  <a:pt x="15716" y="8178"/>
                  <a:pt x="15755" y="8226"/>
                  <a:pt x="15795" y="8249"/>
                </a:cubicBezTo>
                <a:cubicBezTo>
                  <a:pt x="15916" y="8318"/>
                  <a:pt x="16149" y="8645"/>
                  <a:pt x="16157" y="8756"/>
                </a:cubicBezTo>
                <a:cubicBezTo>
                  <a:pt x="16161" y="8813"/>
                  <a:pt x="16149" y="8932"/>
                  <a:pt x="16130" y="9019"/>
                </a:cubicBezTo>
                <a:cubicBezTo>
                  <a:pt x="16111" y="9106"/>
                  <a:pt x="16101" y="9226"/>
                  <a:pt x="16107" y="9286"/>
                </a:cubicBezTo>
                <a:cubicBezTo>
                  <a:pt x="16120" y="9414"/>
                  <a:pt x="15989" y="10098"/>
                  <a:pt x="15955" y="10076"/>
                </a:cubicBezTo>
                <a:cubicBezTo>
                  <a:pt x="15928" y="10058"/>
                  <a:pt x="15845" y="10520"/>
                  <a:pt x="15838" y="10733"/>
                </a:cubicBezTo>
                <a:cubicBezTo>
                  <a:pt x="15831" y="10932"/>
                  <a:pt x="15765" y="11226"/>
                  <a:pt x="15742" y="11158"/>
                </a:cubicBezTo>
                <a:cubicBezTo>
                  <a:pt x="15732" y="11128"/>
                  <a:pt x="15723" y="10596"/>
                  <a:pt x="15721" y="9976"/>
                </a:cubicBezTo>
                <a:cubicBezTo>
                  <a:pt x="15719" y="9124"/>
                  <a:pt x="15725" y="8825"/>
                  <a:pt x="15746" y="8748"/>
                </a:cubicBezTo>
                <a:cubicBezTo>
                  <a:pt x="15771" y="8659"/>
                  <a:pt x="15768" y="8653"/>
                  <a:pt x="15726" y="8693"/>
                </a:cubicBezTo>
                <a:cubicBezTo>
                  <a:pt x="15700" y="8719"/>
                  <a:pt x="15667" y="8712"/>
                  <a:pt x="15653" y="8679"/>
                </a:cubicBezTo>
                <a:cubicBezTo>
                  <a:pt x="15614" y="8583"/>
                  <a:pt x="15527" y="8513"/>
                  <a:pt x="15543" y="8590"/>
                </a:cubicBezTo>
                <a:cubicBezTo>
                  <a:pt x="15551" y="8627"/>
                  <a:pt x="15544" y="8679"/>
                  <a:pt x="15528" y="8707"/>
                </a:cubicBezTo>
                <a:cubicBezTo>
                  <a:pt x="15513" y="8736"/>
                  <a:pt x="15494" y="8813"/>
                  <a:pt x="15486" y="8878"/>
                </a:cubicBezTo>
                <a:cubicBezTo>
                  <a:pt x="15476" y="8961"/>
                  <a:pt x="15464" y="8977"/>
                  <a:pt x="15445" y="8933"/>
                </a:cubicBezTo>
                <a:cubicBezTo>
                  <a:pt x="15431" y="8899"/>
                  <a:pt x="15326" y="8867"/>
                  <a:pt x="15212" y="8861"/>
                </a:cubicBezTo>
                <a:cubicBezTo>
                  <a:pt x="14931" y="8846"/>
                  <a:pt x="14920" y="8838"/>
                  <a:pt x="14912" y="8658"/>
                </a:cubicBezTo>
                <a:cubicBezTo>
                  <a:pt x="14908" y="8574"/>
                  <a:pt x="14897" y="8480"/>
                  <a:pt x="14886" y="8447"/>
                </a:cubicBezTo>
                <a:cubicBezTo>
                  <a:pt x="14876" y="8414"/>
                  <a:pt x="14867" y="8110"/>
                  <a:pt x="14867" y="7772"/>
                </a:cubicBezTo>
                <a:cubicBezTo>
                  <a:pt x="14867" y="7178"/>
                  <a:pt x="14865" y="7156"/>
                  <a:pt x="14817" y="7120"/>
                </a:cubicBezTo>
                <a:cubicBezTo>
                  <a:pt x="14767" y="7081"/>
                  <a:pt x="14627" y="7194"/>
                  <a:pt x="14647" y="7257"/>
                </a:cubicBezTo>
                <a:cubicBezTo>
                  <a:pt x="14654" y="7276"/>
                  <a:pt x="14650" y="7324"/>
                  <a:pt x="14639" y="7363"/>
                </a:cubicBezTo>
                <a:cubicBezTo>
                  <a:pt x="14628" y="7402"/>
                  <a:pt x="14617" y="7569"/>
                  <a:pt x="14614" y="7736"/>
                </a:cubicBezTo>
                <a:cubicBezTo>
                  <a:pt x="14607" y="8164"/>
                  <a:pt x="14566" y="8215"/>
                  <a:pt x="14432" y="7960"/>
                </a:cubicBezTo>
                <a:cubicBezTo>
                  <a:pt x="14360" y="7825"/>
                  <a:pt x="14296" y="7757"/>
                  <a:pt x="14232" y="7748"/>
                </a:cubicBezTo>
                <a:cubicBezTo>
                  <a:pt x="14180" y="7742"/>
                  <a:pt x="14132" y="7720"/>
                  <a:pt x="14126" y="7699"/>
                </a:cubicBezTo>
                <a:cubicBezTo>
                  <a:pt x="14121" y="7687"/>
                  <a:pt x="14129" y="7624"/>
                  <a:pt x="14142" y="7548"/>
                </a:cubicBezTo>
                <a:cubicBezTo>
                  <a:pt x="14138" y="7498"/>
                  <a:pt x="14150" y="7426"/>
                  <a:pt x="14179" y="7331"/>
                </a:cubicBezTo>
                <a:cubicBezTo>
                  <a:pt x="14207" y="7171"/>
                  <a:pt x="14216" y="7029"/>
                  <a:pt x="14202" y="6952"/>
                </a:cubicBezTo>
                <a:cubicBezTo>
                  <a:pt x="14192" y="6927"/>
                  <a:pt x="14180" y="6904"/>
                  <a:pt x="14163" y="6884"/>
                </a:cubicBezTo>
                <a:cubicBezTo>
                  <a:pt x="14113" y="6869"/>
                  <a:pt x="14100" y="6742"/>
                  <a:pt x="14131" y="6521"/>
                </a:cubicBezTo>
                <a:cubicBezTo>
                  <a:pt x="14160" y="6311"/>
                  <a:pt x="14159" y="6274"/>
                  <a:pt x="14126" y="6083"/>
                </a:cubicBezTo>
                <a:cubicBezTo>
                  <a:pt x="14072" y="5780"/>
                  <a:pt x="14095" y="5726"/>
                  <a:pt x="14304" y="5672"/>
                </a:cubicBezTo>
                <a:cubicBezTo>
                  <a:pt x="14321" y="5668"/>
                  <a:pt x="14357" y="5685"/>
                  <a:pt x="14384" y="5712"/>
                </a:cubicBezTo>
                <a:cubicBezTo>
                  <a:pt x="14384" y="5712"/>
                  <a:pt x="14384" y="5711"/>
                  <a:pt x="14385" y="5712"/>
                </a:cubicBezTo>
                <a:cubicBezTo>
                  <a:pt x="14393" y="5710"/>
                  <a:pt x="14416" y="5709"/>
                  <a:pt x="14418" y="5707"/>
                </a:cubicBezTo>
                <a:cubicBezTo>
                  <a:pt x="14417" y="5684"/>
                  <a:pt x="14413" y="5647"/>
                  <a:pt x="14399" y="5563"/>
                </a:cubicBezTo>
                <a:cubicBezTo>
                  <a:pt x="14388" y="5502"/>
                  <a:pt x="14386" y="5460"/>
                  <a:pt x="14384" y="5418"/>
                </a:cubicBezTo>
                <a:cubicBezTo>
                  <a:pt x="14368" y="5335"/>
                  <a:pt x="14348" y="5280"/>
                  <a:pt x="14324" y="5252"/>
                </a:cubicBezTo>
                <a:cubicBezTo>
                  <a:pt x="14310" y="5243"/>
                  <a:pt x="14292" y="5237"/>
                  <a:pt x="14274" y="5231"/>
                </a:cubicBezTo>
                <a:cubicBezTo>
                  <a:pt x="14270" y="5231"/>
                  <a:pt x="14266" y="5232"/>
                  <a:pt x="14263" y="5231"/>
                </a:cubicBezTo>
                <a:cubicBezTo>
                  <a:pt x="14253" y="5234"/>
                  <a:pt x="14245" y="5232"/>
                  <a:pt x="14234" y="5238"/>
                </a:cubicBezTo>
                <a:cubicBezTo>
                  <a:pt x="14205" y="5254"/>
                  <a:pt x="14158" y="5109"/>
                  <a:pt x="14158" y="5002"/>
                </a:cubicBezTo>
                <a:cubicBezTo>
                  <a:pt x="14158" y="4984"/>
                  <a:pt x="14163" y="4954"/>
                  <a:pt x="14167" y="4927"/>
                </a:cubicBezTo>
                <a:cubicBezTo>
                  <a:pt x="14171" y="4881"/>
                  <a:pt x="14179" y="4834"/>
                  <a:pt x="14200" y="4767"/>
                </a:cubicBezTo>
                <a:cubicBezTo>
                  <a:pt x="14222" y="4695"/>
                  <a:pt x="14233" y="4657"/>
                  <a:pt x="14235" y="4636"/>
                </a:cubicBezTo>
                <a:cubicBezTo>
                  <a:pt x="14230" y="4619"/>
                  <a:pt x="14221" y="4609"/>
                  <a:pt x="14204" y="4609"/>
                </a:cubicBezTo>
                <a:cubicBezTo>
                  <a:pt x="14199" y="4609"/>
                  <a:pt x="14193" y="4604"/>
                  <a:pt x="14188" y="4600"/>
                </a:cubicBezTo>
                <a:cubicBezTo>
                  <a:pt x="14187" y="4599"/>
                  <a:pt x="14187" y="4598"/>
                  <a:pt x="14186" y="4598"/>
                </a:cubicBezTo>
                <a:cubicBezTo>
                  <a:pt x="14180" y="4594"/>
                  <a:pt x="14175" y="4593"/>
                  <a:pt x="14170" y="4587"/>
                </a:cubicBezTo>
                <a:cubicBezTo>
                  <a:pt x="14170" y="4587"/>
                  <a:pt x="14170" y="4587"/>
                  <a:pt x="14170" y="4587"/>
                </a:cubicBezTo>
                <a:cubicBezTo>
                  <a:pt x="14169" y="4586"/>
                  <a:pt x="14169" y="4585"/>
                  <a:pt x="14168" y="4584"/>
                </a:cubicBezTo>
                <a:cubicBezTo>
                  <a:pt x="14168" y="4583"/>
                  <a:pt x="14168" y="4581"/>
                  <a:pt x="14167" y="4581"/>
                </a:cubicBezTo>
                <a:cubicBezTo>
                  <a:pt x="14158" y="4569"/>
                  <a:pt x="14150" y="4558"/>
                  <a:pt x="14145" y="4543"/>
                </a:cubicBezTo>
                <a:cubicBezTo>
                  <a:pt x="14135" y="4513"/>
                  <a:pt x="14114" y="4533"/>
                  <a:pt x="14090" y="4577"/>
                </a:cubicBezTo>
                <a:cubicBezTo>
                  <a:pt x="14089" y="4581"/>
                  <a:pt x="14087" y="4585"/>
                  <a:pt x="14086" y="4588"/>
                </a:cubicBezTo>
                <a:cubicBezTo>
                  <a:pt x="14072" y="4615"/>
                  <a:pt x="14060" y="4657"/>
                  <a:pt x="14048" y="4694"/>
                </a:cubicBezTo>
                <a:cubicBezTo>
                  <a:pt x="14034" y="4741"/>
                  <a:pt x="14023" y="4790"/>
                  <a:pt x="14012" y="4846"/>
                </a:cubicBezTo>
                <a:cubicBezTo>
                  <a:pt x="14010" y="4883"/>
                  <a:pt x="14009" y="4913"/>
                  <a:pt x="14001" y="4974"/>
                </a:cubicBezTo>
                <a:cubicBezTo>
                  <a:pt x="13974" y="5170"/>
                  <a:pt x="13969" y="5176"/>
                  <a:pt x="13881" y="5140"/>
                </a:cubicBezTo>
                <a:cubicBezTo>
                  <a:pt x="13808" y="5109"/>
                  <a:pt x="13770" y="5134"/>
                  <a:pt x="13688" y="5265"/>
                </a:cubicBezTo>
                <a:cubicBezTo>
                  <a:pt x="13589" y="5420"/>
                  <a:pt x="13588" y="5427"/>
                  <a:pt x="13648" y="5432"/>
                </a:cubicBezTo>
                <a:cubicBezTo>
                  <a:pt x="13724" y="5439"/>
                  <a:pt x="13850" y="5752"/>
                  <a:pt x="13857" y="5954"/>
                </a:cubicBezTo>
                <a:cubicBezTo>
                  <a:pt x="13860" y="6033"/>
                  <a:pt x="13864" y="6099"/>
                  <a:pt x="13866" y="6099"/>
                </a:cubicBezTo>
                <a:cubicBezTo>
                  <a:pt x="13881" y="6099"/>
                  <a:pt x="13882" y="6833"/>
                  <a:pt x="13867" y="6995"/>
                </a:cubicBezTo>
                <a:cubicBezTo>
                  <a:pt x="13857" y="7115"/>
                  <a:pt x="13858" y="7220"/>
                  <a:pt x="13870" y="7257"/>
                </a:cubicBezTo>
                <a:cubicBezTo>
                  <a:pt x="13877" y="7278"/>
                  <a:pt x="13880" y="7336"/>
                  <a:pt x="13882" y="7402"/>
                </a:cubicBezTo>
                <a:cubicBezTo>
                  <a:pt x="13896" y="7464"/>
                  <a:pt x="13907" y="7530"/>
                  <a:pt x="13904" y="7570"/>
                </a:cubicBezTo>
                <a:cubicBezTo>
                  <a:pt x="13903" y="7590"/>
                  <a:pt x="13889" y="7626"/>
                  <a:pt x="13872" y="7668"/>
                </a:cubicBezTo>
                <a:cubicBezTo>
                  <a:pt x="13857" y="7763"/>
                  <a:pt x="13824" y="7830"/>
                  <a:pt x="13731" y="7984"/>
                </a:cubicBezTo>
                <a:cubicBezTo>
                  <a:pt x="13651" y="8116"/>
                  <a:pt x="13572" y="8262"/>
                  <a:pt x="13554" y="8309"/>
                </a:cubicBezTo>
                <a:cubicBezTo>
                  <a:pt x="13506" y="8436"/>
                  <a:pt x="13412" y="8470"/>
                  <a:pt x="13371" y="8374"/>
                </a:cubicBezTo>
                <a:cubicBezTo>
                  <a:pt x="13350" y="8328"/>
                  <a:pt x="13343" y="8288"/>
                  <a:pt x="13353" y="8287"/>
                </a:cubicBezTo>
                <a:cubicBezTo>
                  <a:pt x="13363" y="8286"/>
                  <a:pt x="13357" y="8234"/>
                  <a:pt x="13338" y="8172"/>
                </a:cubicBezTo>
                <a:cubicBezTo>
                  <a:pt x="13308" y="8071"/>
                  <a:pt x="13307" y="8037"/>
                  <a:pt x="13335" y="7878"/>
                </a:cubicBezTo>
                <a:cubicBezTo>
                  <a:pt x="13398" y="7509"/>
                  <a:pt x="13356" y="7371"/>
                  <a:pt x="13201" y="7434"/>
                </a:cubicBezTo>
                <a:cubicBezTo>
                  <a:pt x="13087" y="7480"/>
                  <a:pt x="13068" y="7563"/>
                  <a:pt x="13130" y="7750"/>
                </a:cubicBezTo>
                <a:cubicBezTo>
                  <a:pt x="13180" y="7902"/>
                  <a:pt x="13182" y="8039"/>
                  <a:pt x="13135" y="8077"/>
                </a:cubicBezTo>
                <a:cubicBezTo>
                  <a:pt x="13114" y="8093"/>
                  <a:pt x="13104" y="8150"/>
                  <a:pt x="13099" y="8243"/>
                </a:cubicBezTo>
                <a:cubicBezTo>
                  <a:pt x="13098" y="8297"/>
                  <a:pt x="13096" y="8341"/>
                  <a:pt x="13094" y="8379"/>
                </a:cubicBezTo>
                <a:cubicBezTo>
                  <a:pt x="13093" y="8413"/>
                  <a:pt x="13092" y="8423"/>
                  <a:pt x="13091" y="8466"/>
                </a:cubicBezTo>
                <a:cubicBezTo>
                  <a:pt x="13090" y="8640"/>
                  <a:pt x="13088" y="8808"/>
                  <a:pt x="13086" y="8897"/>
                </a:cubicBezTo>
                <a:cubicBezTo>
                  <a:pt x="13091" y="8946"/>
                  <a:pt x="13093" y="9018"/>
                  <a:pt x="13090" y="9125"/>
                </a:cubicBezTo>
                <a:cubicBezTo>
                  <a:pt x="13084" y="9377"/>
                  <a:pt x="13081" y="9393"/>
                  <a:pt x="13027" y="9376"/>
                </a:cubicBezTo>
                <a:cubicBezTo>
                  <a:pt x="12992" y="9365"/>
                  <a:pt x="12968" y="9387"/>
                  <a:pt x="12967" y="9437"/>
                </a:cubicBezTo>
                <a:cubicBezTo>
                  <a:pt x="12962" y="9576"/>
                  <a:pt x="12964" y="9763"/>
                  <a:pt x="12971" y="10060"/>
                </a:cubicBezTo>
                <a:lnTo>
                  <a:pt x="12979" y="10343"/>
                </a:lnTo>
                <a:lnTo>
                  <a:pt x="12773" y="10376"/>
                </a:lnTo>
                <a:cubicBezTo>
                  <a:pt x="12542" y="10411"/>
                  <a:pt x="12543" y="10413"/>
                  <a:pt x="12557" y="9965"/>
                </a:cubicBezTo>
                <a:cubicBezTo>
                  <a:pt x="12566" y="9691"/>
                  <a:pt x="12565" y="9679"/>
                  <a:pt x="12512" y="9679"/>
                </a:cubicBezTo>
                <a:cubicBezTo>
                  <a:pt x="12395" y="9679"/>
                  <a:pt x="12328" y="9320"/>
                  <a:pt x="12402" y="9093"/>
                </a:cubicBezTo>
                <a:cubicBezTo>
                  <a:pt x="12410" y="9071"/>
                  <a:pt x="12412" y="9052"/>
                  <a:pt x="12411" y="9031"/>
                </a:cubicBezTo>
                <a:cubicBezTo>
                  <a:pt x="12407" y="9037"/>
                  <a:pt x="12398" y="9040"/>
                  <a:pt x="12396" y="9046"/>
                </a:cubicBezTo>
                <a:cubicBezTo>
                  <a:pt x="12379" y="9088"/>
                  <a:pt x="12350" y="9104"/>
                  <a:pt x="12332" y="9083"/>
                </a:cubicBezTo>
                <a:cubicBezTo>
                  <a:pt x="12306" y="9052"/>
                  <a:pt x="12304" y="9021"/>
                  <a:pt x="12324" y="8903"/>
                </a:cubicBezTo>
                <a:cubicBezTo>
                  <a:pt x="12344" y="8785"/>
                  <a:pt x="12344" y="8773"/>
                  <a:pt x="12321" y="8839"/>
                </a:cubicBezTo>
                <a:cubicBezTo>
                  <a:pt x="12306" y="8882"/>
                  <a:pt x="12258" y="8918"/>
                  <a:pt x="12215" y="8918"/>
                </a:cubicBezTo>
                <a:cubicBezTo>
                  <a:pt x="12187" y="8918"/>
                  <a:pt x="12164" y="8929"/>
                  <a:pt x="12148" y="8943"/>
                </a:cubicBezTo>
                <a:cubicBezTo>
                  <a:pt x="12148" y="8973"/>
                  <a:pt x="12146" y="8983"/>
                  <a:pt x="12148" y="9031"/>
                </a:cubicBezTo>
                <a:cubicBezTo>
                  <a:pt x="12176" y="9676"/>
                  <a:pt x="12163" y="9897"/>
                  <a:pt x="12102" y="9826"/>
                </a:cubicBezTo>
                <a:cubicBezTo>
                  <a:pt x="12085" y="9807"/>
                  <a:pt x="12059" y="9824"/>
                  <a:pt x="12044" y="9862"/>
                </a:cubicBezTo>
                <a:cubicBezTo>
                  <a:pt x="12012" y="9944"/>
                  <a:pt x="11989" y="9892"/>
                  <a:pt x="11989" y="9739"/>
                </a:cubicBezTo>
                <a:cubicBezTo>
                  <a:pt x="11989" y="9571"/>
                  <a:pt x="11933" y="9456"/>
                  <a:pt x="11896" y="9548"/>
                </a:cubicBezTo>
                <a:cubicBezTo>
                  <a:pt x="11872" y="9608"/>
                  <a:pt x="11862" y="9597"/>
                  <a:pt x="11843" y="9493"/>
                </a:cubicBezTo>
                <a:cubicBezTo>
                  <a:pt x="11831" y="9421"/>
                  <a:pt x="11827" y="9362"/>
                  <a:pt x="11835" y="9362"/>
                </a:cubicBezTo>
                <a:cubicBezTo>
                  <a:pt x="11843" y="9362"/>
                  <a:pt x="11828" y="9291"/>
                  <a:pt x="11801" y="9204"/>
                </a:cubicBezTo>
                <a:cubicBezTo>
                  <a:pt x="11790" y="9167"/>
                  <a:pt x="11782" y="9144"/>
                  <a:pt x="11774" y="9121"/>
                </a:cubicBezTo>
                <a:cubicBezTo>
                  <a:pt x="11762" y="9135"/>
                  <a:pt x="11746" y="9143"/>
                  <a:pt x="11729" y="9137"/>
                </a:cubicBezTo>
                <a:cubicBezTo>
                  <a:pt x="11716" y="9133"/>
                  <a:pt x="11702" y="9143"/>
                  <a:pt x="11689" y="9155"/>
                </a:cubicBezTo>
                <a:cubicBezTo>
                  <a:pt x="11681" y="9179"/>
                  <a:pt x="11674" y="9199"/>
                  <a:pt x="11663" y="9234"/>
                </a:cubicBezTo>
                <a:cubicBezTo>
                  <a:pt x="11606" y="9418"/>
                  <a:pt x="11603" y="9420"/>
                  <a:pt x="11562" y="9305"/>
                </a:cubicBezTo>
                <a:cubicBezTo>
                  <a:pt x="11560" y="9299"/>
                  <a:pt x="11557" y="9296"/>
                  <a:pt x="11554" y="9290"/>
                </a:cubicBezTo>
                <a:cubicBezTo>
                  <a:pt x="11539" y="9260"/>
                  <a:pt x="11528" y="9257"/>
                  <a:pt x="11520" y="9298"/>
                </a:cubicBezTo>
                <a:cubicBezTo>
                  <a:pt x="11502" y="9390"/>
                  <a:pt x="11458" y="9275"/>
                  <a:pt x="11461" y="9166"/>
                </a:cubicBezTo>
                <a:cubicBezTo>
                  <a:pt x="11420" y="9142"/>
                  <a:pt x="11383" y="9153"/>
                  <a:pt x="11375" y="9215"/>
                </a:cubicBezTo>
                <a:cubicBezTo>
                  <a:pt x="11361" y="9330"/>
                  <a:pt x="11321" y="9318"/>
                  <a:pt x="11261" y="9180"/>
                </a:cubicBezTo>
                <a:cubicBezTo>
                  <a:pt x="11212" y="9065"/>
                  <a:pt x="11210" y="9064"/>
                  <a:pt x="11136" y="9218"/>
                </a:cubicBezTo>
                <a:cubicBezTo>
                  <a:pt x="11095" y="9304"/>
                  <a:pt x="11064" y="9404"/>
                  <a:pt x="11067" y="9440"/>
                </a:cubicBezTo>
                <a:cubicBezTo>
                  <a:pt x="11070" y="9477"/>
                  <a:pt x="11068" y="9550"/>
                  <a:pt x="11061" y="9602"/>
                </a:cubicBezTo>
                <a:cubicBezTo>
                  <a:pt x="11051" y="9681"/>
                  <a:pt x="11043" y="9677"/>
                  <a:pt x="11007" y="9576"/>
                </a:cubicBezTo>
                <a:cubicBezTo>
                  <a:pt x="10964" y="9459"/>
                  <a:pt x="10962" y="9460"/>
                  <a:pt x="10921" y="9614"/>
                </a:cubicBezTo>
                <a:cubicBezTo>
                  <a:pt x="10898" y="9701"/>
                  <a:pt x="10869" y="9775"/>
                  <a:pt x="10856" y="9779"/>
                </a:cubicBezTo>
                <a:cubicBezTo>
                  <a:pt x="10842" y="9782"/>
                  <a:pt x="10821" y="9791"/>
                  <a:pt x="10808" y="9796"/>
                </a:cubicBezTo>
                <a:cubicBezTo>
                  <a:pt x="10791" y="9803"/>
                  <a:pt x="10785" y="10149"/>
                  <a:pt x="10787" y="10962"/>
                </a:cubicBezTo>
                <a:lnTo>
                  <a:pt x="10790" y="12119"/>
                </a:lnTo>
                <a:lnTo>
                  <a:pt x="10732" y="12137"/>
                </a:lnTo>
                <a:cubicBezTo>
                  <a:pt x="10693" y="12151"/>
                  <a:pt x="10675" y="12195"/>
                  <a:pt x="10675" y="12273"/>
                </a:cubicBezTo>
                <a:cubicBezTo>
                  <a:pt x="10675" y="12489"/>
                  <a:pt x="10588" y="12602"/>
                  <a:pt x="10579" y="12398"/>
                </a:cubicBezTo>
                <a:cubicBezTo>
                  <a:pt x="10577" y="12366"/>
                  <a:pt x="10575" y="12311"/>
                  <a:pt x="10573" y="12277"/>
                </a:cubicBezTo>
                <a:cubicBezTo>
                  <a:pt x="10572" y="12242"/>
                  <a:pt x="10548" y="12213"/>
                  <a:pt x="10520" y="12213"/>
                </a:cubicBezTo>
                <a:cubicBezTo>
                  <a:pt x="10484" y="12213"/>
                  <a:pt x="10467" y="12253"/>
                  <a:pt x="10463" y="12351"/>
                </a:cubicBezTo>
                <a:cubicBezTo>
                  <a:pt x="10453" y="12551"/>
                  <a:pt x="10407" y="12567"/>
                  <a:pt x="10384" y="12378"/>
                </a:cubicBezTo>
                <a:cubicBezTo>
                  <a:pt x="10368" y="12252"/>
                  <a:pt x="10349" y="12213"/>
                  <a:pt x="10300" y="12213"/>
                </a:cubicBezTo>
                <a:cubicBezTo>
                  <a:pt x="10251" y="12213"/>
                  <a:pt x="10237" y="12242"/>
                  <a:pt x="10237" y="12337"/>
                </a:cubicBezTo>
                <a:cubicBezTo>
                  <a:pt x="10237" y="12404"/>
                  <a:pt x="10227" y="12478"/>
                  <a:pt x="10215" y="12501"/>
                </a:cubicBezTo>
                <a:cubicBezTo>
                  <a:pt x="10185" y="12558"/>
                  <a:pt x="10128" y="12402"/>
                  <a:pt x="10142" y="12299"/>
                </a:cubicBezTo>
                <a:cubicBezTo>
                  <a:pt x="10149" y="12242"/>
                  <a:pt x="10135" y="12213"/>
                  <a:pt x="10100" y="12213"/>
                </a:cubicBezTo>
                <a:cubicBezTo>
                  <a:pt x="10064" y="12213"/>
                  <a:pt x="10043" y="12261"/>
                  <a:pt x="10029" y="12371"/>
                </a:cubicBezTo>
                <a:cubicBezTo>
                  <a:pt x="10002" y="12587"/>
                  <a:pt x="9945" y="12575"/>
                  <a:pt x="9945" y="12352"/>
                </a:cubicBezTo>
                <a:cubicBezTo>
                  <a:pt x="9945" y="12301"/>
                  <a:pt x="9932" y="12227"/>
                  <a:pt x="9915" y="12188"/>
                </a:cubicBezTo>
                <a:cubicBezTo>
                  <a:pt x="9893" y="12135"/>
                  <a:pt x="9885" y="11882"/>
                  <a:pt x="9880" y="11136"/>
                </a:cubicBezTo>
                <a:cubicBezTo>
                  <a:pt x="9874" y="10370"/>
                  <a:pt x="9865" y="10138"/>
                  <a:pt x="9842" y="10082"/>
                </a:cubicBezTo>
                <a:cubicBezTo>
                  <a:pt x="9825" y="10042"/>
                  <a:pt x="9799" y="10022"/>
                  <a:pt x="9785" y="10039"/>
                </a:cubicBezTo>
                <a:cubicBezTo>
                  <a:pt x="9770" y="10056"/>
                  <a:pt x="9751" y="10019"/>
                  <a:pt x="9743" y="9954"/>
                </a:cubicBezTo>
                <a:cubicBezTo>
                  <a:pt x="9721" y="9766"/>
                  <a:pt x="9691" y="9744"/>
                  <a:pt x="9653" y="9884"/>
                </a:cubicBezTo>
                <a:cubicBezTo>
                  <a:pt x="9609" y="10050"/>
                  <a:pt x="9562" y="9976"/>
                  <a:pt x="9579" y="9768"/>
                </a:cubicBezTo>
                <a:cubicBezTo>
                  <a:pt x="9587" y="9665"/>
                  <a:pt x="9578" y="9577"/>
                  <a:pt x="9551" y="9494"/>
                </a:cubicBezTo>
                <a:cubicBezTo>
                  <a:pt x="9529" y="9427"/>
                  <a:pt x="9506" y="9386"/>
                  <a:pt x="9501" y="9401"/>
                </a:cubicBezTo>
                <a:cubicBezTo>
                  <a:pt x="9496" y="9416"/>
                  <a:pt x="9481" y="9388"/>
                  <a:pt x="9468" y="9339"/>
                </a:cubicBezTo>
                <a:cubicBezTo>
                  <a:pt x="9440" y="9237"/>
                  <a:pt x="9333" y="9278"/>
                  <a:pt x="9346" y="9385"/>
                </a:cubicBezTo>
                <a:cubicBezTo>
                  <a:pt x="9360" y="9496"/>
                  <a:pt x="9322" y="9755"/>
                  <a:pt x="9299" y="9711"/>
                </a:cubicBezTo>
                <a:cubicBezTo>
                  <a:pt x="9287" y="9689"/>
                  <a:pt x="9277" y="9618"/>
                  <a:pt x="9277" y="9551"/>
                </a:cubicBezTo>
                <a:cubicBezTo>
                  <a:pt x="9277" y="9258"/>
                  <a:pt x="9050" y="9259"/>
                  <a:pt x="9027" y="9553"/>
                </a:cubicBezTo>
                <a:cubicBezTo>
                  <a:pt x="9010" y="9771"/>
                  <a:pt x="8914" y="9779"/>
                  <a:pt x="8911" y="9562"/>
                </a:cubicBezTo>
                <a:cubicBezTo>
                  <a:pt x="8907" y="9349"/>
                  <a:pt x="8870" y="9258"/>
                  <a:pt x="8829" y="9360"/>
                </a:cubicBezTo>
                <a:cubicBezTo>
                  <a:pt x="8811" y="9405"/>
                  <a:pt x="8791" y="9426"/>
                  <a:pt x="8784" y="9404"/>
                </a:cubicBezTo>
                <a:cubicBezTo>
                  <a:pt x="8761" y="9335"/>
                  <a:pt x="8714" y="9498"/>
                  <a:pt x="8714" y="9647"/>
                </a:cubicBezTo>
                <a:cubicBezTo>
                  <a:pt x="8714" y="9726"/>
                  <a:pt x="8702" y="9823"/>
                  <a:pt x="8686" y="9862"/>
                </a:cubicBezTo>
                <a:cubicBezTo>
                  <a:pt x="8664" y="9919"/>
                  <a:pt x="8650" y="9902"/>
                  <a:pt x="8626" y="9790"/>
                </a:cubicBezTo>
                <a:cubicBezTo>
                  <a:pt x="8608" y="9711"/>
                  <a:pt x="8551" y="9508"/>
                  <a:pt x="8498" y="9339"/>
                </a:cubicBezTo>
                <a:cubicBezTo>
                  <a:pt x="8442" y="9160"/>
                  <a:pt x="8408" y="9001"/>
                  <a:pt x="8416" y="8959"/>
                </a:cubicBezTo>
                <a:cubicBezTo>
                  <a:pt x="8439" y="8846"/>
                  <a:pt x="8441" y="8733"/>
                  <a:pt x="8420" y="8693"/>
                </a:cubicBezTo>
                <a:cubicBezTo>
                  <a:pt x="8399" y="8652"/>
                  <a:pt x="8395" y="8390"/>
                  <a:pt x="8415" y="8328"/>
                </a:cubicBezTo>
                <a:cubicBezTo>
                  <a:pt x="8423" y="8305"/>
                  <a:pt x="8440" y="8313"/>
                  <a:pt x="8453" y="8346"/>
                </a:cubicBezTo>
                <a:cubicBezTo>
                  <a:pt x="8458" y="8359"/>
                  <a:pt x="8483" y="8366"/>
                  <a:pt x="8516" y="8369"/>
                </a:cubicBezTo>
                <a:cubicBezTo>
                  <a:pt x="8506" y="8356"/>
                  <a:pt x="8496" y="8349"/>
                  <a:pt x="8488" y="8349"/>
                </a:cubicBezTo>
                <a:cubicBezTo>
                  <a:pt x="8465" y="8349"/>
                  <a:pt x="8441" y="8302"/>
                  <a:pt x="8421" y="8240"/>
                </a:cubicBezTo>
                <a:cubicBezTo>
                  <a:pt x="8419" y="8235"/>
                  <a:pt x="8417" y="8234"/>
                  <a:pt x="8416" y="8227"/>
                </a:cubicBezTo>
                <a:cubicBezTo>
                  <a:pt x="8395" y="8155"/>
                  <a:pt x="8381" y="8063"/>
                  <a:pt x="8380" y="7974"/>
                </a:cubicBezTo>
                <a:cubicBezTo>
                  <a:pt x="8380" y="7450"/>
                  <a:pt x="8187" y="6244"/>
                  <a:pt x="8075" y="6063"/>
                </a:cubicBezTo>
                <a:cubicBezTo>
                  <a:pt x="8017" y="5967"/>
                  <a:pt x="7950" y="5681"/>
                  <a:pt x="7860" y="5143"/>
                </a:cubicBezTo>
                <a:cubicBezTo>
                  <a:pt x="7830" y="4961"/>
                  <a:pt x="7795" y="4833"/>
                  <a:pt x="7781" y="4848"/>
                </a:cubicBezTo>
                <a:cubicBezTo>
                  <a:pt x="7767" y="4862"/>
                  <a:pt x="7750" y="4827"/>
                  <a:pt x="7742" y="4770"/>
                </a:cubicBezTo>
                <a:cubicBezTo>
                  <a:pt x="7731" y="4680"/>
                  <a:pt x="7725" y="4686"/>
                  <a:pt x="7698" y="4803"/>
                </a:cubicBezTo>
                <a:cubicBezTo>
                  <a:pt x="7679" y="4883"/>
                  <a:pt x="7652" y="4925"/>
                  <a:pt x="7630" y="4908"/>
                </a:cubicBezTo>
                <a:cubicBezTo>
                  <a:pt x="7603" y="4886"/>
                  <a:pt x="7596" y="4909"/>
                  <a:pt x="7603" y="4991"/>
                </a:cubicBezTo>
                <a:cubicBezTo>
                  <a:pt x="7619" y="5171"/>
                  <a:pt x="7573" y="5359"/>
                  <a:pt x="7478" y="5505"/>
                </a:cubicBezTo>
                <a:cubicBezTo>
                  <a:pt x="7430" y="5579"/>
                  <a:pt x="7385" y="5662"/>
                  <a:pt x="7380" y="5688"/>
                </a:cubicBezTo>
                <a:cubicBezTo>
                  <a:pt x="7374" y="5715"/>
                  <a:pt x="7320" y="5849"/>
                  <a:pt x="7259" y="5987"/>
                </a:cubicBezTo>
                <a:cubicBezTo>
                  <a:pt x="7073" y="6410"/>
                  <a:pt x="6991" y="6749"/>
                  <a:pt x="6899" y="7461"/>
                </a:cubicBezTo>
                <a:cubicBezTo>
                  <a:pt x="6870" y="7687"/>
                  <a:pt x="6835" y="7873"/>
                  <a:pt x="6823" y="7873"/>
                </a:cubicBezTo>
                <a:cubicBezTo>
                  <a:pt x="6785" y="7873"/>
                  <a:pt x="6769" y="7950"/>
                  <a:pt x="6756" y="8203"/>
                </a:cubicBezTo>
                <a:cubicBezTo>
                  <a:pt x="6749" y="8334"/>
                  <a:pt x="6731" y="8444"/>
                  <a:pt x="6717" y="8444"/>
                </a:cubicBezTo>
                <a:cubicBezTo>
                  <a:pt x="6703" y="8444"/>
                  <a:pt x="6693" y="8425"/>
                  <a:pt x="6696" y="8402"/>
                </a:cubicBezTo>
                <a:cubicBezTo>
                  <a:pt x="6699" y="8380"/>
                  <a:pt x="6684" y="8303"/>
                  <a:pt x="6663" y="8232"/>
                </a:cubicBezTo>
                <a:cubicBezTo>
                  <a:pt x="6642" y="8161"/>
                  <a:pt x="6630" y="8075"/>
                  <a:pt x="6637" y="8042"/>
                </a:cubicBezTo>
                <a:cubicBezTo>
                  <a:pt x="6639" y="8031"/>
                  <a:pt x="6635" y="8011"/>
                  <a:pt x="6632" y="7993"/>
                </a:cubicBezTo>
                <a:cubicBezTo>
                  <a:pt x="6623" y="7977"/>
                  <a:pt x="6611" y="7941"/>
                  <a:pt x="6597" y="7880"/>
                </a:cubicBezTo>
                <a:cubicBezTo>
                  <a:pt x="6597" y="7879"/>
                  <a:pt x="6597" y="7878"/>
                  <a:pt x="6597" y="7878"/>
                </a:cubicBezTo>
                <a:cubicBezTo>
                  <a:pt x="6571" y="7823"/>
                  <a:pt x="6540" y="7777"/>
                  <a:pt x="6520" y="7777"/>
                </a:cubicBezTo>
                <a:cubicBezTo>
                  <a:pt x="6505" y="7777"/>
                  <a:pt x="6449" y="7908"/>
                  <a:pt x="6395" y="8066"/>
                </a:cubicBezTo>
                <a:cubicBezTo>
                  <a:pt x="6341" y="8227"/>
                  <a:pt x="6293" y="8325"/>
                  <a:pt x="6285" y="8289"/>
                </a:cubicBezTo>
                <a:cubicBezTo>
                  <a:pt x="6277" y="8246"/>
                  <a:pt x="6259" y="8251"/>
                  <a:pt x="6232" y="8301"/>
                </a:cubicBezTo>
                <a:cubicBezTo>
                  <a:pt x="6196" y="8370"/>
                  <a:pt x="6195" y="8389"/>
                  <a:pt x="6222" y="8516"/>
                </a:cubicBezTo>
                <a:cubicBezTo>
                  <a:pt x="6250" y="8646"/>
                  <a:pt x="6248" y="8668"/>
                  <a:pt x="6196" y="8791"/>
                </a:cubicBezTo>
                <a:lnTo>
                  <a:pt x="6140" y="8925"/>
                </a:lnTo>
                <a:lnTo>
                  <a:pt x="6103" y="8780"/>
                </a:lnTo>
                <a:cubicBezTo>
                  <a:pt x="6083" y="8700"/>
                  <a:pt x="6066" y="8553"/>
                  <a:pt x="6066" y="8455"/>
                </a:cubicBezTo>
                <a:cubicBezTo>
                  <a:pt x="6066" y="8298"/>
                  <a:pt x="6059" y="8279"/>
                  <a:pt x="6008" y="8297"/>
                </a:cubicBezTo>
                <a:lnTo>
                  <a:pt x="5951" y="8316"/>
                </a:lnTo>
                <a:lnTo>
                  <a:pt x="5940" y="8933"/>
                </a:lnTo>
                <a:cubicBezTo>
                  <a:pt x="5927" y="9713"/>
                  <a:pt x="5890" y="9777"/>
                  <a:pt x="5882" y="9033"/>
                </a:cubicBezTo>
                <a:cubicBezTo>
                  <a:pt x="5876" y="8520"/>
                  <a:pt x="5873" y="8481"/>
                  <a:pt x="5830" y="8463"/>
                </a:cubicBezTo>
                <a:cubicBezTo>
                  <a:pt x="5793" y="8446"/>
                  <a:pt x="5784" y="8403"/>
                  <a:pt x="5784" y="8224"/>
                </a:cubicBezTo>
                <a:cubicBezTo>
                  <a:pt x="5784" y="8023"/>
                  <a:pt x="5772" y="7976"/>
                  <a:pt x="5640" y="7701"/>
                </a:cubicBezTo>
                <a:cubicBezTo>
                  <a:pt x="5532" y="7475"/>
                  <a:pt x="5489" y="7417"/>
                  <a:pt x="5468" y="7467"/>
                </a:cubicBezTo>
                <a:cubicBezTo>
                  <a:pt x="5449" y="7516"/>
                  <a:pt x="5426" y="7509"/>
                  <a:pt x="5384" y="7440"/>
                </a:cubicBezTo>
                <a:cubicBezTo>
                  <a:pt x="5352" y="7388"/>
                  <a:pt x="5309" y="7328"/>
                  <a:pt x="5289" y="7309"/>
                </a:cubicBezTo>
                <a:cubicBezTo>
                  <a:pt x="5267" y="7289"/>
                  <a:pt x="5252" y="7211"/>
                  <a:pt x="5252" y="7120"/>
                </a:cubicBezTo>
                <a:cubicBezTo>
                  <a:pt x="5252" y="7006"/>
                  <a:pt x="5232" y="6933"/>
                  <a:pt x="5176" y="6845"/>
                </a:cubicBezTo>
                <a:cubicBezTo>
                  <a:pt x="5106" y="6734"/>
                  <a:pt x="5094" y="6733"/>
                  <a:pt x="5031" y="6819"/>
                </a:cubicBezTo>
                <a:cubicBezTo>
                  <a:pt x="4975" y="6897"/>
                  <a:pt x="4961" y="6954"/>
                  <a:pt x="4956" y="7140"/>
                </a:cubicBezTo>
                <a:lnTo>
                  <a:pt x="4950" y="7366"/>
                </a:lnTo>
                <a:lnTo>
                  <a:pt x="4814" y="7385"/>
                </a:lnTo>
                <a:cubicBezTo>
                  <a:pt x="4740" y="7396"/>
                  <a:pt x="4665" y="7440"/>
                  <a:pt x="4647" y="7485"/>
                </a:cubicBezTo>
                <a:cubicBezTo>
                  <a:pt x="4630" y="7529"/>
                  <a:pt x="4525" y="7691"/>
                  <a:pt x="4413" y="7845"/>
                </a:cubicBezTo>
                <a:cubicBezTo>
                  <a:pt x="4311" y="7985"/>
                  <a:pt x="4261" y="8065"/>
                  <a:pt x="4238" y="8129"/>
                </a:cubicBezTo>
                <a:cubicBezTo>
                  <a:pt x="4236" y="8206"/>
                  <a:pt x="4249" y="8287"/>
                  <a:pt x="4276" y="8270"/>
                </a:cubicBezTo>
                <a:cubicBezTo>
                  <a:pt x="4297" y="8257"/>
                  <a:pt x="4304" y="8544"/>
                  <a:pt x="4309" y="9580"/>
                </a:cubicBezTo>
                <a:cubicBezTo>
                  <a:pt x="4312" y="10381"/>
                  <a:pt x="4306" y="10931"/>
                  <a:pt x="4294" y="10968"/>
                </a:cubicBezTo>
                <a:cubicBezTo>
                  <a:pt x="4281" y="11008"/>
                  <a:pt x="4252" y="10956"/>
                  <a:pt x="4211" y="10823"/>
                </a:cubicBezTo>
                <a:cubicBezTo>
                  <a:pt x="4144" y="10605"/>
                  <a:pt x="4093" y="10601"/>
                  <a:pt x="4017" y="10804"/>
                </a:cubicBezTo>
                <a:cubicBezTo>
                  <a:pt x="3985" y="10891"/>
                  <a:pt x="3980" y="10888"/>
                  <a:pt x="3968" y="10780"/>
                </a:cubicBezTo>
                <a:cubicBezTo>
                  <a:pt x="3933" y="10445"/>
                  <a:pt x="3843" y="9942"/>
                  <a:pt x="3787" y="9763"/>
                </a:cubicBezTo>
                <a:cubicBezTo>
                  <a:pt x="3752" y="9652"/>
                  <a:pt x="3671" y="9496"/>
                  <a:pt x="3607" y="9418"/>
                </a:cubicBezTo>
                <a:cubicBezTo>
                  <a:pt x="3434" y="9211"/>
                  <a:pt x="3393" y="9081"/>
                  <a:pt x="3409" y="8782"/>
                </a:cubicBezTo>
                <a:cubicBezTo>
                  <a:pt x="3421" y="8565"/>
                  <a:pt x="3417" y="8538"/>
                  <a:pt x="3378" y="8538"/>
                </a:cubicBezTo>
                <a:cubicBezTo>
                  <a:pt x="3323" y="8538"/>
                  <a:pt x="3290" y="8725"/>
                  <a:pt x="3297" y="8992"/>
                </a:cubicBezTo>
                <a:cubicBezTo>
                  <a:pt x="3301" y="9146"/>
                  <a:pt x="3292" y="9204"/>
                  <a:pt x="3265" y="9221"/>
                </a:cubicBezTo>
                <a:cubicBezTo>
                  <a:pt x="3244" y="9234"/>
                  <a:pt x="3224" y="9198"/>
                  <a:pt x="3217" y="9129"/>
                </a:cubicBezTo>
                <a:cubicBezTo>
                  <a:pt x="3210" y="9066"/>
                  <a:pt x="3197" y="8966"/>
                  <a:pt x="3186" y="8906"/>
                </a:cubicBezTo>
                <a:cubicBezTo>
                  <a:pt x="3175" y="8840"/>
                  <a:pt x="3175" y="8782"/>
                  <a:pt x="3188" y="8758"/>
                </a:cubicBezTo>
                <a:cubicBezTo>
                  <a:pt x="3208" y="8720"/>
                  <a:pt x="3212" y="8488"/>
                  <a:pt x="3202" y="8350"/>
                </a:cubicBezTo>
                <a:cubicBezTo>
                  <a:pt x="3201" y="8348"/>
                  <a:pt x="3201" y="8350"/>
                  <a:pt x="3200" y="8347"/>
                </a:cubicBezTo>
                <a:cubicBezTo>
                  <a:pt x="3177" y="8278"/>
                  <a:pt x="3174" y="8252"/>
                  <a:pt x="3169" y="8047"/>
                </a:cubicBezTo>
                <a:cubicBezTo>
                  <a:pt x="3168" y="8017"/>
                  <a:pt x="3166" y="8015"/>
                  <a:pt x="3164" y="8007"/>
                </a:cubicBezTo>
                <a:cubicBezTo>
                  <a:pt x="3163" y="8110"/>
                  <a:pt x="3152" y="8219"/>
                  <a:pt x="3126" y="8293"/>
                </a:cubicBezTo>
                <a:cubicBezTo>
                  <a:pt x="3078" y="8428"/>
                  <a:pt x="3074" y="8495"/>
                  <a:pt x="3102" y="8654"/>
                </a:cubicBezTo>
                <a:cubicBezTo>
                  <a:pt x="3124" y="8783"/>
                  <a:pt x="3093" y="9070"/>
                  <a:pt x="3063" y="9014"/>
                </a:cubicBezTo>
                <a:cubicBezTo>
                  <a:pt x="3051" y="8992"/>
                  <a:pt x="3041" y="8907"/>
                  <a:pt x="3041" y="8824"/>
                </a:cubicBezTo>
                <a:cubicBezTo>
                  <a:pt x="3041" y="8719"/>
                  <a:pt x="3021" y="8645"/>
                  <a:pt x="2975" y="8575"/>
                </a:cubicBezTo>
                <a:cubicBezTo>
                  <a:pt x="2939" y="8520"/>
                  <a:pt x="2909" y="8482"/>
                  <a:pt x="2908" y="8491"/>
                </a:cubicBezTo>
                <a:cubicBezTo>
                  <a:pt x="2907" y="8500"/>
                  <a:pt x="2894" y="8571"/>
                  <a:pt x="2880" y="8649"/>
                </a:cubicBezTo>
                <a:cubicBezTo>
                  <a:pt x="2846" y="8833"/>
                  <a:pt x="2846" y="8927"/>
                  <a:pt x="2884" y="9148"/>
                </a:cubicBezTo>
                <a:cubicBezTo>
                  <a:pt x="2914" y="9324"/>
                  <a:pt x="2914" y="9335"/>
                  <a:pt x="2845" y="9519"/>
                </a:cubicBezTo>
                <a:cubicBezTo>
                  <a:pt x="2806" y="9624"/>
                  <a:pt x="2748" y="9838"/>
                  <a:pt x="2718" y="9995"/>
                </a:cubicBezTo>
                <a:cubicBezTo>
                  <a:pt x="2615" y="10514"/>
                  <a:pt x="2571" y="10616"/>
                  <a:pt x="2469" y="10581"/>
                </a:cubicBezTo>
                <a:cubicBezTo>
                  <a:pt x="2389" y="10554"/>
                  <a:pt x="2374" y="10570"/>
                  <a:pt x="2343" y="10712"/>
                </a:cubicBezTo>
                <a:cubicBezTo>
                  <a:pt x="2300" y="10915"/>
                  <a:pt x="2248" y="11498"/>
                  <a:pt x="2263" y="11618"/>
                </a:cubicBezTo>
                <a:cubicBezTo>
                  <a:pt x="2269" y="11667"/>
                  <a:pt x="2299" y="11724"/>
                  <a:pt x="2329" y="11744"/>
                </a:cubicBezTo>
                <a:cubicBezTo>
                  <a:pt x="2425" y="11807"/>
                  <a:pt x="2440" y="11830"/>
                  <a:pt x="2427" y="11896"/>
                </a:cubicBezTo>
                <a:cubicBezTo>
                  <a:pt x="2419" y="11931"/>
                  <a:pt x="2389" y="11959"/>
                  <a:pt x="2360" y="11959"/>
                </a:cubicBezTo>
                <a:cubicBezTo>
                  <a:pt x="2315" y="11959"/>
                  <a:pt x="2310" y="11975"/>
                  <a:pt x="2332" y="12054"/>
                </a:cubicBezTo>
                <a:cubicBezTo>
                  <a:pt x="2353" y="12131"/>
                  <a:pt x="2349" y="12158"/>
                  <a:pt x="2309" y="12204"/>
                </a:cubicBezTo>
                <a:cubicBezTo>
                  <a:pt x="2239" y="12282"/>
                  <a:pt x="2091" y="12345"/>
                  <a:pt x="2077" y="12303"/>
                </a:cubicBezTo>
                <a:cubicBezTo>
                  <a:pt x="2056" y="12240"/>
                  <a:pt x="2084" y="11867"/>
                  <a:pt x="2115" y="11793"/>
                </a:cubicBezTo>
                <a:cubicBezTo>
                  <a:pt x="2152" y="11706"/>
                  <a:pt x="2141" y="11487"/>
                  <a:pt x="2075" y="11058"/>
                </a:cubicBezTo>
                <a:cubicBezTo>
                  <a:pt x="2007" y="10613"/>
                  <a:pt x="1936" y="10652"/>
                  <a:pt x="1903" y="11155"/>
                </a:cubicBezTo>
                <a:cubicBezTo>
                  <a:pt x="1850" y="11988"/>
                  <a:pt x="1818" y="11025"/>
                  <a:pt x="1813" y="8463"/>
                </a:cubicBezTo>
                <a:cubicBezTo>
                  <a:pt x="1813" y="8201"/>
                  <a:pt x="1813" y="8002"/>
                  <a:pt x="1814" y="7818"/>
                </a:cubicBezTo>
                <a:cubicBezTo>
                  <a:pt x="1812" y="7610"/>
                  <a:pt x="1810" y="7367"/>
                  <a:pt x="1809" y="7088"/>
                </a:cubicBezTo>
                <a:cubicBezTo>
                  <a:pt x="1807" y="6180"/>
                  <a:pt x="1801" y="5950"/>
                  <a:pt x="1781" y="6001"/>
                </a:cubicBezTo>
                <a:cubicBezTo>
                  <a:pt x="1746" y="6087"/>
                  <a:pt x="1727" y="6020"/>
                  <a:pt x="1727" y="5813"/>
                </a:cubicBezTo>
                <a:cubicBezTo>
                  <a:pt x="1727" y="5687"/>
                  <a:pt x="1707" y="5605"/>
                  <a:pt x="1649" y="5491"/>
                </a:cubicBezTo>
                <a:cubicBezTo>
                  <a:pt x="1573" y="5341"/>
                  <a:pt x="1571" y="5325"/>
                  <a:pt x="1558" y="4862"/>
                </a:cubicBezTo>
                <a:cubicBezTo>
                  <a:pt x="1540" y="4174"/>
                  <a:pt x="1523" y="3993"/>
                  <a:pt x="1475" y="3955"/>
                </a:cubicBezTo>
                <a:cubicBezTo>
                  <a:pt x="1435" y="3923"/>
                  <a:pt x="1434" y="3912"/>
                  <a:pt x="1466" y="3729"/>
                </a:cubicBezTo>
                <a:cubicBezTo>
                  <a:pt x="1494" y="3564"/>
                  <a:pt x="1494" y="3540"/>
                  <a:pt x="1468" y="3571"/>
                </a:cubicBezTo>
                <a:cubicBezTo>
                  <a:pt x="1451" y="3591"/>
                  <a:pt x="1402" y="3570"/>
                  <a:pt x="1358" y="3527"/>
                </a:cubicBezTo>
                <a:cubicBezTo>
                  <a:pt x="1315" y="3483"/>
                  <a:pt x="1199" y="3432"/>
                  <a:pt x="1102" y="3411"/>
                </a:cubicBezTo>
                <a:cubicBezTo>
                  <a:pt x="938" y="3377"/>
                  <a:pt x="868" y="3280"/>
                  <a:pt x="966" y="3223"/>
                </a:cubicBezTo>
                <a:cubicBezTo>
                  <a:pt x="989" y="3210"/>
                  <a:pt x="1021" y="3143"/>
                  <a:pt x="1036" y="3073"/>
                </a:cubicBezTo>
                <a:cubicBezTo>
                  <a:pt x="1063" y="2958"/>
                  <a:pt x="1081" y="2951"/>
                  <a:pt x="1240" y="2991"/>
                </a:cubicBezTo>
                <a:cubicBezTo>
                  <a:pt x="1356" y="3020"/>
                  <a:pt x="1415" y="3014"/>
                  <a:pt x="1415" y="2971"/>
                </a:cubicBezTo>
                <a:cubicBezTo>
                  <a:pt x="1415" y="2935"/>
                  <a:pt x="1406" y="2891"/>
                  <a:pt x="1397" y="2873"/>
                </a:cubicBezTo>
                <a:cubicBezTo>
                  <a:pt x="1377" y="2836"/>
                  <a:pt x="1344" y="2035"/>
                  <a:pt x="1349" y="1710"/>
                </a:cubicBezTo>
                <a:cubicBezTo>
                  <a:pt x="1351" y="1547"/>
                  <a:pt x="1343" y="1506"/>
                  <a:pt x="1312" y="1506"/>
                </a:cubicBezTo>
                <a:cubicBezTo>
                  <a:pt x="1267" y="1506"/>
                  <a:pt x="1218" y="1347"/>
                  <a:pt x="1235" y="1261"/>
                </a:cubicBezTo>
                <a:cubicBezTo>
                  <a:pt x="1241" y="1229"/>
                  <a:pt x="1213" y="1100"/>
                  <a:pt x="1172" y="972"/>
                </a:cubicBezTo>
                <a:cubicBezTo>
                  <a:pt x="1102" y="752"/>
                  <a:pt x="1098" y="717"/>
                  <a:pt x="1105" y="376"/>
                </a:cubicBezTo>
                <a:cubicBezTo>
                  <a:pt x="1108" y="172"/>
                  <a:pt x="1103" y="8"/>
                  <a:pt x="1091" y="0"/>
                </a:cubicBezTo>
                <a:close/>
                <a:moveTo>
                  <a:pt x="7699" y="3166"/>
                </a:moveTo>
                <a:cubicBezTo>
                  <a:pt x="7688" y="3150"/>
                  <a:pt x="7695" y="3270"/>
                  <a:pt x="7718" y="3419"/>
                </a:cubicBezTo>
                <a:cubicBezTo>
                  <a:pt x="7747" y="3603"/>
                  <a:pt x="7776" y="3592"/>
                  <a:pt x="7776" y="3397"/>
                </a:cubicBezTo>
                <a:cubicBezTo>
                  <a:pt x="7776" y="3327"/>
                  <a:pt x="7767" y="3288"/>
                  <a:pt x="7756" y="3309"/>
                </a:cubicBezTo>
                <a:cubicBezTo>
                  <a:pt x="7746" y="3329"/>
                  <a:pt x="7727" y="3295"/>
                  <a:pt x="7715" y="3233"/>
                </a:cubicBezTo>
                <a:cubicBezTo>
                  <a:pt x="7708" y="3193"/>
                  <a:pt x="7702" y="3172"/>
                  <a:pt x="7699" y="3166"/>
                </a:cubicBezTo>
                <a:close/>
                <a:moveTo>
                  <a:pt x="7720" y="3683"/>
                </a:moveTo>
                <a:cubicBezTo>
                  <a:pt x="7716" y="3688"/>
                  <a:pt x="7713" y="3701"/>
                  <a:pt x="7713" y="3719"/>
                </a:cubicBezTo>
                <a:cubicBezTo>
                  <a:pt x="7713" y="3756"/>
                  <a:pt x="7723" y="3786"/>
                  <a:pt x="7734" y="3786"/>
                </a:cubicBezTo>
                <a:cubicBezTo>
                  <a:pt x="7746" y="3786"/>
                  <a:pt x="7755" y="3773"/>
                  <a:pt x="7755" y="3757"/>
                </a:cubicBezTo>
                <a:cubicBezTo>
                  <a:pt x="7755" y="3742"/>
                  <a:pt x="7746" y="3713"/>
                  <a:pt x="7734" y="3691"/>
                </a:cubicBezTo>
                <a:cubicBezTo>
                  <a:pt x="7728" y="3680"/>
                  <a:pt x="7723" y="3678"/>
                  <a:pt x="7720" y="3683"/>
                </a:cubicBezTo>
                <a:close/>
                <a:moveTo>
                  <a:pt x="7737" y="4247"/>
                </a:moveTo>
                <a:cubicBezTo>
                  <a:pt x="7714" y="4240"/>
                  <a:pt x="7690" y="4296"/>
                  <a:pt x="7703" y="4358"/>
                </a:cubicBezTo>
                <a:cubicBezTo>
                  <a:pt x="7709" y="4389"/>
                  <a:pt x="7729" y="4396"/>
                  <a:pt x="7747" y="4375"/>
                </a:cubicBezTo>
                <a:cubicBezTo>
                  <a:pt x="7767" y="4351"/>
                  <a:pt x="7772" y="4316"/>
                  <a:pt x="7758" y="4276"/>
                </a:cubicBezTo>
                <a:cubicBezTo>
                  <a:pt x="7753" y="4257"/>
                  <a:pt x="7745" y="4250"/>
                  <a:pt x="7737" y="4247"/>
                </a:cubicBezTo>
                <a:close/>
                <a:moveTo>
                  <a:pt x="9653" y="4563"/>
                </a:moveTo>
                <a:cubicBezTo>
                  <a:pt x="9583" y="4574"/>
                  <a:pt x="9557" y="4605"/>
                  <a:pt x="9552" y="4688"/>
                </a:cubicBezTo>
                <a:cubicBezTo>
                  <a:pt x="9544" y="4812"/>
                  <a:pt x="9619" y="4848"/>
                  <a:pt x="9643" y="4731"/>
                </a:cubicBezTo>
                <a:cubicBezTo>
                  <a:pt x="9651" y="4693"/>
                  <a:pt x="9677" y="4637"/>
                  <a:pt x="9702" y="4606"/>
                </a:cubicBezTo>
                <a:cubicBezTo>
                  <a:pt x="9736" y="4562"/>
                  <a:pt x="9725" y="4552"/>
                  <a:pt x="9653" y="4563"/>
                </a:cubicBezTo>
                <a:close/>
                <a:moveTo>
                  <a:pt x="5086" y="6165"/>
                </a:moveTo>
                <a:cubicBezTo>
                  <a:pt x="5074" y="6174"/>
                  <a:pt x="5064" y="6207"/>
                  <a:pt x="5064" y="6257"/>
                </a:cubicBezTo>
                <a:cubicBezTo>
                  <a:pt x="5064" y="6288"/>
                  <a:pt x="5083" y="6308"/>
                  <a:pt x="5105" y="6303"/>
                </a:cubicBezTo>
                <a:cubicBezTo>
                  <a:pt x="5136" y="6296"/>
                  <a:pt x="5140" y="6274"/>
                  <a:pt x="5123" y="6213"/>
                </a:cubicBezTo>
                <a:cubicBezTo>
                  <a:pt x="5112" y="6171"/>
                  <a:pt x="5098" y="6156"/>
                  <a:pt x="5086" y="6165"/>
                </a:cubicBezTo>
                <a:close/>
                <a:moveTo>
                  <a:pt x="15902" y="6665"/>
                </a:moveTo>
                <a:cubicBezTo>
                  <a:pt x="15899" y="6692"/>
                  <a:pt x="15898" y="6716"/>
                  <a:pt x="15898" y="6747"/>
                </a:cubicBezTo>
                <a:cubicBezTo>
                  <a:pt x="15902" y="6755"/>
                  <a:pt x="15905" y="6764"/>
                  <a:pt x="15910" y="6764"/>
                </a:cubicBezTo>
                <a:cubicBezTo>
                  <a:pt x="15921" y="6764"/>
                  <a:pt x="15931" y="6751"/>
                  <a:pt x="15931" y="6736"/>
                </a:cubicBezTo>
                <a:cubicBezTo>
                  <a:pt x="15931" y="6720"/>
                  <a:pt x="15921" y="6689"/>
                  <a:pt x="15910" y="6668"/>
                </a:cubicBezTo>
                <a:cubicBezTo>
                  <a:pt x="15907" y="6662"/>
                  <a:pt x="15905" y="6665"/>
                  <a:pt x="15902" y="6665"/>
                </a:cubicBezTo>
                <a:close/>
                <a:moveTo>
                  <a:pt x="3159" y="7562"/>
                </a:moveTo>
                <a:cubicBezTo>
                  <a:pt x="3148" y="7557"/>
                  <a:pt x="3137" y="7568"/>
                  <a:pt x="3122" y="7592"/>
                </a:cubicBezTo>
                <a:cubicBezTo>
                  <a:pt x="3100" y="7628"/>
                  <a:pt x="3086" y="7680"/>
                  <a:pt x="3092" y="7709"/>
                </a:cubicBezTo>
                <a:cubicBezTo>
                  <a:pt x="3093" y="7715"/>
                  <a:pt x="3099" y="7718"/>
                  <a:pt x="3102" y="7723"/>
                </a:cubicBezTo>
                <a:lnTo>
                  <a:pt x="3107" y="7725"/>
                </a:lnTo>
                <a:cubicBezTo>
                  <a:pt x="3113" y="7727"/>
                  <a:pt x="3118" y="7737"/>
                  <a:pt x="3123" y="7744"/>
                </a:cubicBezTo>
                <a:cubicBezTo>
                  <a:pt x="3132" y="7747"/>
                  <a:pt x="3140" y="7750"/>
                  <a:pt x="3150" y="7747"/>
                </a:cubicBezTo>
                <a:cubicBezTo>
                  <a:pt x="3216" y="7726"/>
                  <a:pt x="3216" y="7727"/>
                  <a:pt x="3188" y="7622"/>
                </a:cubicBezTo>
                <a:cubicBezTo>
                  <a:pt x="3178" y="7587"/>
                  <a:pt x="3169" y="7566"/>
                  <a:pt x="3159" y="7562"/>
                </a:cubicBezTo>
                <a:close/>
                <a:moveTo>
                  <a:pt x="15836" y="8695"/>
                </a:moveTo>
                <a:cubicBezTo>
                  <a:pt x="15832" y="8690"/>
                  <a:pt x="15830" y="8726"/>
                  <a:pt x="15830" y="8791"/>
                </a:cubicBezTo>
                <a:cubicBezTo>
                  <a:pt x="15830" y="8878"/>
                  <a:pt x="15835" y="8914"/>
                  <a:pt x="15840" y="8870"/>
                </a:cubicBezTo>
                <a:cubicBezTo>
                  <a:pt x="15846" y="8827"/>
                  <a:pt x="15846" y="8756"/>
                  <a:pt x="15840" y="8712"/>
                </a:cubicBezTo>
                <a:cubicBezTo>
                  <a:pt x="15839" y="8701"/>
                  <a:pt x="15837" y="8696"/>
                  <a:pt x="15836" y="8695"/>
                </a:cubicBezTo>
                <a:close/>
                <a:moveTo>
                  <a:pt x="15811" y="9006"/>
                </a:moveTo>
                <a:cubicBezTo>
                  <a:pt x="15809" y="9013"/>
                  <a:pt x="15808" y="9034"/>
                  <a:pt x="15808" y="9071"/>
                </a:cubicBezTo>
                <a:cubicBezTo>
                  <a:pt x="15807" y="9138"/>
                  <a:pt x="15811" y="9176"/>
                  <a:pt x="15818" y="9155"/>
                </a:cubicBezTo>
                <a:cubicBezTo>
                  <a:pt x="15825" y="9133"/>
                  <a:pt x="15826" y="9079"/>
                  <a:pt x="15820" y="9033"/>
                </a:cubicBezTo>
                <a:cubicBezTo>
                  <a:pt x="15817" y="9008"/>
                  <a:pt x="15814" y="8999"/>
                  <a:pt x="15811" y="9006"/>
                </a:cubicBezTo>
                <a:close/>
                <a:moveTo>
                  <a:pt x="20678" y="11457"/>
                </a:moveTo>
                <a:cubicBezTo>
                  <a:pt x="20675" y="11426"/>
                  <a:pt x="20674" y="11626"/>
                  <a:pt x="20673" y="11992"/>
                </a:cubicBezTo>
                <a:cubicBezTo>
                  <a:pt x="20673" y="12312"/>
                  <a:pt x="20675" y="12495"/>
                  <a:pt x="20677" y="12529"/>
                </a:cubicBezTo>
                <a:cubicBezTo>
                  <a:pt x="20678" y="12490"/>
                  <a:pt x="20679" y="12429"/>
                  <a:pt x="20681" y="12382"/>
                </a:cubicBezTo>
                <a:cubicBezTo>
                  <a:pt x="20684" y="12145"/>
                  <a:pt x="20684" y="11801"/>
                  <a:pt x="20681" y="11567"/>
                </a:cubicBezTo>
                <a:cubicBezTo>
                  <a:pt x="20680" y="11504"/>
                  <a:pt x="20679" y="11467"/>
                  <a:pt x="20678" y="11457"/>
                </a:cubicBezTo>
                <a:close/>
                <a:moveTo>
                  <a:pt x="21526" y="14537"/>
                </a:moveTo>
                <a:cubicBezTo>
                  <a:pt x="21517" y="14533"/>
                  <a:pt x="21503" y="14534"/>
                  <a:pt x="21489" y="14542"/>
                </a:cubicBezTo>
                <a:cubicBezTo>
                  <a:pt x="21460" y="14559"/>
                  <a:pt x="21437" y="14583"/>
                  <a:pt x="21437" y="14596"/>
                </a:cubicBezTo>
                <a:cubicBezTo>
                  <a:pt x="21437" y="14609"/>
                  <a:pt x="21460" y="14621"/>
                  <a:pt x="21489" y="14621"/>
                </a:cubicBezTo>
                <a:cubicBezTo>
                  <a:pt x="21517" y="14621"/>
                  <a:pt x="21541" y="14597"/>
                  <a:pt x="21541" y="14567"/>
                </a:cubicBezTo>
                <a:cubicBezTo>
                  <a:pt x="21541" y="14552"/>
                  <a:pt x="21536" y="14542"/>
                  <a:pt x="21526" y="14537"/>
                </a:cubicBezTo>
                <a:close/>
              </a:path>
            </a:pathLst>
          </a:custGeom>
          <a:ln w="12700">
            <a:miter lim="400000"/>
          </a:ln>
        </p:spPr>
      </p:pic>
      <p:sp>
        <p:nvSpPr>
          <p:cNvPr id="1066" name="- I hope you enjoyed your tour…"/>
          <p:cNvSpPr txBox="1"/>
          <p:nvPr/>
        </p:nvSpPr>
        <p:spPr>
          <a:xfrm>
            <a:off x="1618680" y="765916"/>
            <a:ext cx="22449303" cy="7633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 I hope you enjoyed your tour</a:t>
            </a:r>
          </a:p>
          <a:p>
            <a:pPr algn="l" defTabSz="821531">
              <a:defRPr b="1" sz="5800">
                <a:solidFill>
                  <a:srgbClr val="000000"/>
                </a:solidFill>
                <a:latin typeface="PT Sans Narrow"/>
                <a:ea typeface="PT Sans Narrow"/>
                <a:cs typeface="PT Sans Narrow"/>
                <a:sym typeface="PT Sans Narrow"/>
              </a:defRPr>
            </a:pPr>
            <a:r>
              <a:t>- ALPs are wild!</a:t>
            </a:r>
          </a:p>
          <a:p>
            <a:pPr algn="l" defTabSz="821531">
              <a:defRPr b="1" sz="5800">
                <a:solidFill>
                  <a:srgbClr val="000000"/>
                </a:solidFill>
                <a:latin typeface="PT Sans Narrow"/>
                <a:ea typeface="PT Sans Narrow"/>
                <a:cs typeface="PT Sans Narrow"/>
                <a:sym typeface="PT Sans Narrow"/>
              </a:defRPr>
            </a:pPr>
            <a:r>
              <a:t>- ALP are well motivated, worth studying</a:t>
            </a:r>
          </a:p>
          <a:p>
            <a:pPr algn="l" defTabSz="821531">
              <a:defRPr b="1" sz="5800">
                <a:solidFill>
                  <a:srgbClr val="000000"/>
                </a:solidFill>
                <a:latin typeface="PT Sans Narrow"/>
                <a:ea typeface="PT Sans Narrow"/>
                <a:cs typeface="PT Sans Narrow"/>
                <a:sym typeface="PT Sans Narrow"/>
              </a:defRPr>
            </a:pPr>
            <a:r>
              <a:t>- Search well, you can find Dark Matter, radiation, new astro phenomena</a:t>
            </a:r>
          </a:p>
          <a:p>
            <a:pPr algn="l" defTabSz="821531">
              <a:defRPr b="1" sz="5800">
                <a:solidFill>
                  <a:srgbClr val="000000"/>
                </a:solidFill>
                <a:latin typeface="PT Sans Narrow"/>
                <a:ea typeface="PT Sans Narrow"/>
                <a:cs typeface="PT Sans Narrow"/>
                <a:sym typeface="PT Sans Narrow"/>
              </a:defRPr>
            </a:pPr>
            <a:r>
              <a:t>- New sources of CP violation, guidance to solve the flavour puzzle?</a:t>
            </a:r>
          </a:p>
          <a:p>
            <a:pPr algn="l" defTabSz="821531">
              <a:defRPr b="1" sz="5800">
                <a:solidFill>
                  <a:srgbClr val="000000"/>
                </a:solidFill>
                <a:latin typeface="PT Sans Narrow"/>
                <a:ea typeface="PT Sans Narrow"/>
                <a:cs typeface="PT Sans Narrow"/>
                <a:sym typeface="PT Sans Narrow"/>
              </a:defRPr>
            </a:pPr>
            <a:r>
              <a:t>- Hints of new energy scales in physics?</a:t>
            </a:r>
          </a:p>
          <a:p>
            <a:pPr algn="l" defTabSz="821531">
              <a:defRPr b="1" sz="5800">
                <a:solidFill>
                  <a:srgbClr val="000000"/>
                </a:solidFill>
                <a:latin typeface="PT Sans Narrow"/>
                <a:ea typeface="PT Sans Narrow"/>
                <a:cs typeface="PT Sans Narrow"/>
                <a:sym typeface="PT Sans Narrow"/>
              </a:defRPr>
            </a:pPr>
            <a:r>
              <a:t>- We are measuring ... Axion DM could be found any day now</a:t>
            </a:r>
          </a:p>
        </p:txBody>
      </p:sp>
      <p:sp>
        <p:nvSpPr>
          <p:cNvPr id="1067" name="Thanks for your attention"/>
          <p:cNvSpPr txBox="1"/>
          <p:nvPr/>
        </p:nvSpPr>
        <p:spPr>
          <a:xfrm>
            <a:off x="4300549" y="7934635"/>
            <a:ext cx="17085565" cy="2407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80000"/>
              </a:lnSpc>
              <a:defRPr b="1" spc="-232" sz="11600">
                <a:solidFill>
                  <a:srgbClr val="FFFFFF"/>
                </a:solidFill>
              </a:defRPr>
            </a:lvl1pPr>
          </a:lstStyle>
          <a:p>
            <a:pPr/>
            <a:r>
              <a:t>Thanks for your attention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6" name="what is an axion-like particle?"/>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what is an axion-like particle?</a:t>
            </a:r>
          </a:p>
        </p:txBody>
      </p:sp>
      <p:sp>
        <p:nvSpPr>
          <p:cNvPr id="197" name="Convergence of many other potential observables"/>
          <p:cNvSpPr/>
          <p:nvPr/>
        </p:nvSpPr>
        <p:spPr>
          <a:xfrm>
            <a:off x="3233944" y="94430"/>
            <a:ext cx="17247183" cy="10077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5800">
                <a:solidFill>
                  <a:srgbClr val="FFFFFF"/>
                </a:solidFill>
                <a:latin typeface="PT Sans Narrow"/>
                <a:ea typeface="PT Sans Narrow"/>
                <a:cs typeface="PT Sans Narrow"/>
                <a:sym typeface="PT Sans Narrow"/>
              </a:defRPr>
            </a:lvl1pPr>
          </a:lstStyle>
          <a:p>
            <a:pPr/>
            <a:r>
              <a:t>Convergence of many other potential observables</a:t>
            </a:r>
          </a:p>
        </p:txBody>
      </p:sp>
      <p:sp>
        <p:nvSpPr>
          <p:cNvPr id="198" name="- QCD axion:…"/>
          <p:cNvSpPr txBox="1"/>
          <p:nvPr/>
        </p:nvSpPr>
        <p:spPr>
          <a:xfrm>
            <a:off x="1618680" y="765916"/>
            <a:ext cx="13112653" cy="3823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r>
              <a:t>- QCD axion: </a:t>
            </a:r>
          </a:p>
          <a:p>
            <a:pPr algn="l" defTabSz="821531">
              <a:defRPr b="1" sz="5800">
                <a:solidFill>
                  <a:srgbClr val="000000"/>
                </a:solidFill>
                <a:latin typeface="PT Sans Narrow"/>
                <a:ea typeface="PT Sans Narrow"/>
                <a:cs typeface="PT Sans Narrow"/>
                <a:sym typeface="PT Sans Narrow"/>
              </a:defRPr>
            </a:pPr>
            <a:r>
              <a:t>  hypothetical O</a:t>
            </a:r>
            <a:r>
              <a:rPr baseline="31999"/>
              <a:t>-</a:t>
            </a:r>
            <a:r>
              <a:t> pseudo Nambu-Goldstone boson                     of an axial, color-anomalous global symmetry, sponteously broken at a large energy scale f</a:t>
            </a:r>
            <a:r>
              <a:rPr sz="5500"/>
              <a:t>A</a:t>
            </a:r>
          </a:p>
        </p:txBody>
      </p:sp>
      <p:pic>
        <p:nvPicPr>
          <p:cNvPr id="199" name="Screenshot 2025-11-05 at 04.56.42.png" descr="Screenshot 2025-11-05 at 04.56.42.png"/>
          <p:cNvPicPr>
            <a:picLocks noChangeAspect="1"/>
          </p:cNvPicPr>
          <p:nvPr/>
        </p:nvPicPr>
        <p:blipFill>
          <a:blip r:embed="rId2">
            <a:extLst/>
          </a:blip>
          <a:stretch>
            <a:fillRect/>
          </a:stretch>
        </p:blipFill>
        <p:spPr>
          <a:xfrm>
            <a:off x="15953601" y="117951"/>
            <a:ext cx="8372022" cy="13480099"/>
          </a:xfrm>
          <a:prstGeom prst="rect">
            <a:avLst/>
          </a:prstGeom>
          <a:ln w="12700">
            <a:miter lim="400000"/>
          </a:ln>
        </p:spPr>
      </p:pic>
      <p:sp>
        <p:nvSpPr>
          <p:cNvPr id="200" name="- Axion -like particles: anything resembling the above"/>
          <p:cNvSpPr txBox="1"/>
          <p:nvPr/>
        </p:nvSpPr>
        <p:spPr>
          <a:xfrm>
            <a:off x="1553922" y="10172249"/>
            <a:ext cx="14020573" cy="191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rgbClr val="000000"/>
                </a:solidFill>
                <a:latin typeface="PT Sans Narrow"/>
                <a:ea typeface="PT Sans Narrow"/>
                <a:cs typeface="PT Sans Narrow"/>
                <a:sym typeface="PT Sans Narrow"/>
              </a:defRPr>
            </a:lvl1pPr>
          </a:lstStyle>
          <a:p>
            <a:pPr/>
            <a:r>
              <a:t>- Axion -like particles: anything resembling the above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theoretical motivation"/>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theoretical motivation</a:t>
            </a:r>
          </a:p>
        </p:txBody>
      </p:sp>
      <p:sp>
        <p:nvSpPr>
          <p:cNvPr id="203" name="Convergence of many other potential observables"/>
          <p:cNvSpPr/>
          <p:nvPr/>
        </p:nvSpPr>
        <p:spPr>
          <a:xfrm>
            <a:off x="3233944" y="94430"/>
            <a:ext cx="17247183" cy="10077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1" sz="5800">
                <a:solidFill>
                  <a:srgbClr val="FFFFFF"/>
                </a:solidFill>
                <a:latin typeface="PT Sans Narrow"/>
                <a:ea typeface="PT Sans Narrow"/>
                <a:cs typeface="PT Sans Narrow"/>
                <a:sym typeface="PT Sans Narrow"/>
              </a:defRPr>
            </a:lvl1pPr>
          </a:lstStyle>
          <a:p>
            <a:pPr/>
            <a:r>
              <a:t>Convergence of many other potential observables</a:t>
            </a:r>
          </a:p>
        </p:txBody>
      </p:sp>
      <p:sp>
        <p:nvSpPr>
          <p:cNvPr id="204" name="- More fields, more symmetry at HE…"/>
          <p:cNvSpPr txBox="1"/>
          <p:nvPr/>
        </p:nvSpPr>
        <p:spPr>
          <a:xfrm>
            <a:off x="2024116" y="811644"/>
            <a:ext cx="11727536" cy="1222464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lnSpc>
                <a:spcPct val="90000"/>
              </a:lnSpc>
              <a:defRPr b="1" sz="5800">
                <a:solidFill>
                  <a:srgbClr val="000000"/>
                </a:solidFill>
                <a:latin typeface="PT Sans Narrow"/>
                <a:ea typeface="PT Sans Narrow"/>
                <a:cs typeface="PT Sans Narrow"/>
                <a:sym typeface="PT Sans Narrow"/>
              </a:defRPr>
            </a:pPr>
            <a:r>
              <a:t>- More fields, more symmetry at HE</a:t>
            </a: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r>
              <a:t>- Learn about new scales in physics </a:t>
            </a:r>
          </a:p>
          <a:p>
            <a:pPr lvl="8" indent="2743200" algn="l" defTabSz="821531">
              <a:lnSpc>
                <a:spcPct val="90000"/>
              </a:lnSpc>
              <a:defRPr b="1" sz="5800">
                <a:solidFill>
                  <a:srgbClr val="000000"/>
                </a:solidFill>
                <a:latin typeface="PT Sans Narrow"/>
                <a:ea typeface="PT Sans Narrow"/>
                <a:cs typeface="PT Sans Narrow"/>
                <a:sym typeface="PT Sans Narrow"/>
              </a:defRPr>
            </a:pPr>
            <a:r>
              <a:t>SUSY, GUT , Planck... what else?</a:t>
            </a: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r>
              <a:t>- Dark matter and dark energy</a:t>
            </a: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r>
              <a:t>- Explain some low E anomalies</a:t>
            </a: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p>
          <a:p>
            <a:pPr algn="l" defTabSz="821531">
              <a:lnSpc>
                <a:spcPct val="90000"/>
              </a:lnSpc>
              <a:defRPr b="1" sz="5800">
                <a:solidFill>
                  <a:srgbClr val="000000"/>
                </a:solidFill>
                <a:latin typeface="PT Sans Narrow"/>
                <a:ea typeface="PT Sans Narrow"/>
                <a:cs typeface="PT Sans Narrow"/>
                <a:sym typeface="PT Sans Narrow"/>
              </a:defRPr>
            </a:pPr>
            <a:r>
              <a:t>- Learn the known by exploring the unknown</a:t>
            </a:r>
          </a:p>
        </p:txBody>
      </p:sp>
      <p:pic>
        <p:nvPicPr>
          <p:cNvPr id="205" name="ChatGPT Image Oct 31, 2025, 05_40_00 PM.png" descr="ChatGPT Image Oct 31, 2025, 05_40_00 PM.png"/>
          <p:cNvPicPr>
            <a:picLocks noChangeAspect="1"/>
          </p:cNvPicPr>
          <p:nvPr/>
        </p:nvPicPr>
        <p:blipFill>
          <a:blip r:embed="rId2">
            <a:extLst/>
          </a:blip>
          <a:stretch>
            <a:fillRect/>
          </a:stretch>
        </p:blipFill>
        <p:spPr>
          <a:xfrm>
            <a:off x="15282307" y="-6825"/>
            <a:ext cx="9144001" cy="13716001"/>
          </a:xfrm>
          <a:prstGeom prst="rect">
            <a:avLst/>
          </a:prstGeom>
          <a:ln w="12700">
            <a:miter lim="400000"/>
          </a:ln>
        </p:spPr>
      </p:pic>
      <p:pic>
        <p:nvPicPr>
          <p:cNvPr id="206" name="ChatGPT Image Oct 31, 2025, 06_00_09 PM.png" descr="ChatGPT Image Oct 31, 2025, 06_00_09 PM.png"/>
          <p:cNvPicPr>
            <a:picLocks noChangeAspect="1"/>
          </p:cNvPicPr>
          <p:nvPr/>
        </p:nvPicPr>
        <p:blipFill>
          <a:blip r:embed="rId3">
            <a:extLst/>
          </a:blip>
          <a:stretch>
            <a:fillRect/>
          </a:stretch>
        </p:blipFill>
        <p:spPr>
          <a:xfrm>
            <a:off x="15282307" y="5875"/>
            <a:ext cx="9144001" cy="13716001"/>
          </a:xfrm>
          <a:prstGeom prst="rect">
            <a:avLst/>
          </a:prstGeom>
          <a:ln w="12700">
            <a:miter lim="400000"/>
          </a:ln>
        </p:spPr>
      </p:pic>
      <p:sp>
        <p:nvSpPr>
          <p:cNvPr id="207" name="SM"/>
          <p:cNvSpPr txBox="1"/>
          <p:nvPr/>
        </p:nvSpPr>
        <p:spPr>
          <a:xfrm rot="20340000">
            <a:off x="20048647" y="10189261"/>
            <a:ext cx="57729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SM</a:t>
            </a:r>
          </a:p>
        </p:txBody>
      </p:sp>
      <p:sp>
        <p:nvSpPr>
          <p:cNvPr id="208" name="SUSY"/>
          <p:cNvSpPr txBox="1"/>
          <p:nvPr/>
        </p:nvSpPr>
        <p:spPr>
          <a:xfrm rot="20340000">
            <a:off x="20412223" y="7731968"/>
            <a:ext cx="622174" cy="3121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SUSY</a:t>
            </a:r>
          </a:p>
        </p:txBody>
      </p:sp>
      <p:sp>
        <p:nvSpPr>
          <p:cNvPr id="209" name="GUT"/>
          <p:cNvSpPr txBox="1"/>
          <p:nvPr/>
        </p:nvSpPr>
        <p:spPr>
          <a:xfrm rot="1080000">
            <a:off x="19002084" y="7379070"/>
            <a:ext cx="505779" cy="3121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solidFill>
                  <a:srgbClr val="5F5A35"/>
                </a:solidFill>
              </a:defRPr>
            </a:lvl1pPr>
          </a:lstStyle>
          <a:p>
            <a:pPr/>
            <a:r>
              <a:t>GUT</a:t>
            </a:r>
          </a:p>
        </p:txBody>
      </p:sp>
      <p:sp>
        <p:nvSpPr>
          <p:cNvPr id="210" name="ST"/>
          <p:cNvSpPr txBox="1"/>
          <p:nvPr/>
        </p:nvSpPr>
        <p:spPr>
          <a:xfrm rot="840000">
            <a:off x="19586725" y="6937812"/>
            <a:ext cx="347092" cy="3121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solidFill>
                  <a:srgbClr val="FFFB00"/>
                </a:solidFill>
              </a:defRPr>
            </a:lvl1pPr>
          </a:lstStyle>
          <a:p>
            <a:pPr/>
            <a:r>
              <a:t>ST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Rectangle"/>
          <p:cNvSpPr/>
          <p:nvPr/>
        </p:nvSpPr>
        <p:spPr>
          <a:xfrm>
            <a:off x="15981596" y="494556"/>
            <a:ext cx="5794233" cy="1147110"/>
          </a:xfrm>
          <a:prstGeom prst="rect">
            <a:avLst/>
          </a:prstGeom>
          <a:solidFill>
            <a:srgbClr val="F5F01B"/>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3" name="Rectangle"/>
          <p:cNvSpPr/>
          <p:nvPr/>
        </p:nvSpPr>
        <p:spPr>
          <a:xfrm>
            <a:off x="7904043" y="494556"/>
            <a:ext cx="2324371" cy="1147110"/>
          </a:xfrm>
          <a:prstGeom prst="rect">
            <a:avLst/>
          </a:prstGeom>
          <a:solidFill>
            <a:srgbClr val="BCF5CC"/>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4" name="Axion Low energy theory"/>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Axion Low energy theory</a:t>
            </a:r>
          </a:p>
        </p:txBody>
      </p:sp>
      <p:grpSp>
        <p:nvGrpSpPr>
          <p:cNvPr id="217" name="Group"/>
          <p:cNvGrpSpPr/>
          <p:nvPr/>
        </p:nvGrpSpPr>
        <p:grpSpPr>
          <a:xfrm>
            <a:off x="10764193" y="2329807"/>
            <a:ext cx="3429001" cy="3683001"/>
            <a:chOff x="0" y="0"/>
            <a:chExt cx="3429000" cy="3683000"/>
          </a:xfrm>
        </p:grpSpPr>
        <p:sp>
          <p:nvSpPr>
            <p:cNvPr id="215" name="electron coupling"/>
            <p:cNvSpPr/>
            <p:nvPr/>
          </p:nvSpPr>
          <p:spPr>
            <a:xfrm>
              <a:off x="0" y="14057"/>
              <a:ext cx="3429000" cy="969951"/>
            </a:xfrm>
            <a:prstGeom prst="rect">
              <a:avLst/>
            </a:prstGeom>
            <a:solidFill>
              <a:srgbClr val="0096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PT Sans Narrow"/>
                  <a:ea typeface="PT Sans Narrow"/>
                  <a:cs typeface="PT Sans Narrow"/>
                  <a:sym typeface="PT Sans Narrow"/>
                </a:defRPr>
              </a:lvl1pPr>
            </a:lstStyle>
            <a:p>
              <a:pPr/>
              <a:r>
                <a:t>electron coupling</a:t>
              </a:r>
            </a:p>
          </p:txBody>
        </p:sp>
        <p:sp>
          <p:nvSpPr>
            <p:cNvPr id="216" name="Rectangle"/>
            <p:cNvSpPr/>
            <p:nvPr/>
          </p:nvSpPr>
          <p:spPr>
            <a:xfrm>
              <a:off x="0" y="0"/>
              <a:ext cx="3429000" cy="36830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20" name="Group"/>
          <p:cNvGrpSpPr/>
          <p:nvPr/>
        </p:nvGrpSpPr>
        <p:grpSpPr>
          <a:xfrm>
            <a:off x="14748703" y="2325888"/>
            <a:ext cx="3429001" cy="3683001"/>
            <a:chOff x="0" y="0"/>
            <a:chExt cx="3428999" cy="3683000"/>
          </a:xfrm>
        </p:grpSpPr>
        <p:sp>
          <p:nvSpPr>
            <p:cNvPr id="218" name="nucleon coupling"/>
            <p:cNvSpPr/>
            <p:nvPr/>
          </p:nvSpPr>
          <p:spPr>
            <a:xfrm>
              <a:off x="0" y="14910"/>
              <a:ext cx="3415799" cy="969212"/>
            </a:xfrm>
            <a:prstGeom prst="rect">
              <a:avLst/>
            </a:prstGeom>
            <a:solidFill>
              <a:schemeClr val="accent4">
                <a:hueOff val="-858837"/>
                <a:lumOff val="-9791"/>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PT Sans Narrow"/>
                  <a:ea typeface="PT Sans Narrow"/>
                  <a:cs typeface="PT Sans Narrow"/>
                  <a:sym typeface="PT Sans Narrow"/>
                </a:defRPr>
              </a:lvl1pPr>
            </a:lstStyle>
            <a:p>
              <a:pPr/>
              <a:r>
                <a:t>nucleon coupling</a:t>
              </a:r>
            </a:p>
          </p:txBody>
        </p:sp>
        <p:sp>
          <p:nvSpPr>
            <p:cNvPr id="219" name="Rectangle"/>
            <p:cNvSpPr/>
            <p:nvPr/>
          </p:nvSpPr>
          <p:spPr>
            <a:xfrm>
              <a:off x="10295" y="0"/>
              <a:ext cx="3418705" cy="36830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26" name="Group"/>
          <p:cNvGrpSpPr/>
          <p:nvPr/>
        </p:nvGrpSpPr>
        <p:grpSpPr>
          <a:xfrm>
            <a:off x="6723490" y="2297422"/>
            <a:ext cx="3443824" cy="3714532"/>
            <a:chOff x="0" y="0"/>
            <a:chExt cx="3443822" cy="3714531"/>
          </a:xfrm>
        </p:grpSpPr>
        <p:grpSp>
          <p:nvGrpSpPr>
            <p:cNvPr id="223" name="Group"/>
            <p:cNvGrpSpPr/>
            <p:nvPr/>
          </p:nvGrpSpPr>
          <p:grpSpPr>
            <a:xfrm>
              <a:off x="-1" y="0"/>
              <a:ext cx="3443824" cy="3714532"/>
              <a:chOff x="0" y="0"/>
              <a:chExt cx="3443822" cy="3714531"/>
            </a:xfrm>
          </p:grpSpPr>
          <p:sp>
            <p:nvSpPr>
              <p:cNvPr id="221" name="photon coupling"/>
              <p:cNvSpPr/>
              <p:nvPr/>
            </p:nvSpPr>
            <p:spPr>
              <a:xfrm>
                <a:off x="0" y="15038"/>
                <a:ext cx="3432029" cy="1037664"/>
              </a:xfrm>
              <a:prstGeom prst="rect">
                <a:avLst/>
              </a:prstGeom>
              <a:solidFill>
                <a:srgbClr val="ABF7C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PT Sans Narrow"/>
                    <a:ea typeface="PT Sans Narrow"/>
                    <a:cs typeface="PT Sans Narrow"/>
                    <a:sym typeface="PT Sans Narrow"/>
                  </a:defRPr>
                </a:lvl1pPr>
              </a:lstStyle>
              <a:p>
                <a:pPr/>
                <a:r>
                  <a:t>photon coupling</a:t>
                </a:r>
              </a:p>
            </p:txBody>
          </p:sp>
          <p:sp>
            <p:nvSpPr>
              <p:cNvPr id="222" name="Rectangle"/>
              <p:cNvSpPr/>
              <p:nvPr/>
            </p:nvSpPr>
            <p:spPr>
              <a:xfrm>
                <a:off x="11793" y="0"/>
                <a:ext cx="3432030" cy="3714532"/>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24" name="Screen Shot 2017-03-31 at 00.49.17.png" descr="Screen Shot 2017-03-31 at 00.49.17.png"/>
            <p:cNvPicPr>
              <a:picLocks noChangeAspect="1"/>
            </p:cNvPicPr>
            <p:nvPr/>
          </p:nvPicPr>
          <p:blipFill>
            <a:blip r:embed="rId3">
              <a:extLst/>
            </a:blip>
            <a:stretch>
              <a:fillRect/>
            </a:stretch>
          </p:blipFill>
          <p:spPr>
            <a:xfrm>
              <a:off x="421080" y="2027776"/>
              <a:ext cx="2496407" cy="1358340"/>
            </a:xfrm>
            <a:prstGeom prst="rect">
              <a:avLst/>
            </a:prstGeom>
            <a:ln w="12700" cap="flat">
              <a:noFill/>
              <a:miter lim="400000"/>
            </a:ln>
            <a:effectLst/>
          </p:spPr>
        </p:pic>
        <p:pic>
          <p:nvPicPr>
            <p:cNvPr id="225" name="Image" descr="Image"/>
            <p:cNvPicPr>
              <a:picLocks noChangeAspect="1"/>
            </p:cNvPicPr>
            <p:nvPr/>
          </p:nvPicPr>
          <p:blipFill>
            <a:blip r:embed="rId4">
              <a:extLst/>
            </a:blip>
            <a:stretch>
              <a:fillRect/>
            </a:stretch>
          </p:blipFill>
          <p:spPr>
            <a:xfrm>
              <a:off x="691768" y="1325182"/>
              <a:ext cx="2060287" cy="571467"/>
            </a:xfrm>
            <a:prstGeom prst="rect">
              <a:avLst/>
            </a:prstGeom>
            <a:ln w="12700" cap="flat">
              <a:noFill/>
              <a:miter lim="400000"/>
            </a:ln>
            <a:effectLst/>
          </p:spPr>
        </p:pic>
      </p:grpSp>
      <p:grpSp>
        <p:nvGrpSpPr>
          <p:cNvPr id="231" name="Group"/>
          <p:cNvGrpSpPr/>
          <p:nvPr/>
        </p:nvGrpSpPr>
        <p:grpSpPr>
          <a:xfrm>
            <a:off x="11204776" y="4305203"/>
            <a:ext cx="2324371" cy="1354436"/>
            <a:chOff x="0" y="0"/>
            <a:chExt cx="2324370" cy="1354435"/>
          </a:xfrm>
        </p:grpSpPr>
        <p:pic>
          <p:nvPicPr>
            <p:cNvPr id="227" name="Screen Shot 2017-03-31 at 00.49.36.png" descr="Screen Shot 2017-03-31 at 00.49.36.png"/>
            <p:cNvPicPr>
              <a:picLocks noChangeAspect="1"/>
            </p:cNvPicPr>
            <p:nvPr/>
          </p:nvPicPr>
          <p:blipFill>
            <a:blip r:embed="rId5">
              <a:extLst/>
            </a:blip>
            <a:stretch>
              <a:fillRect/>
            </a:stretch>
          </p:blipFill>
          <p:spPr>
            <a:xfrm>
              <a:off x="0" y="700385"/>
              <a:ext cx="2324371" cy="431801"/>
            </a:xfrm>
            <a:prstGeom prst="rect">
              <a:avLst/>
            </a:prstGeom>
            <a:ln w="12700" cap="flat">
              <a:noFill/>
              <a:miter lim="400000"/>
            </a:ln>
            <a:effectLst/>
          </p:spPr>
        </p:pic>
        <p:sp>
          <p:nvSpPr>
            <p:cNvPr id="228" name="Line"/>
            <p:cNvSpPr/>
            <p:nvPr/>
          </p:nvSpPr>
          <p:spPr>
            <a:xfrm flipH="1">
              <a:off x="1126926" y="0"/>
              <a:ext cx="852240" cy="941686"/>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229" name="Rectangle"/>
            <p:cNvSpPr/>
            <p:nvPr/>
          </p:nvSpPr>
          <p:spPr>
            <a:xfrm>
              <a:off x="660400" y="960735"/>
              <a:ext cx="6731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0" name="Rectangle"/>
            <p:cNvSpPr/>
            <p:nvPr/>
          </p:nvSpPr>
          <p:spPr>
            <a:xfrm>
              <a:off x="889000" y="516235"/>
              <a:ext cx="2159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39" name="Group"/>
          <p:cNvGrpSpPr/>
          <p:nvPr/>
        </p:nvGrpSpPr>
        <p:grpSpPr>
          <a:xfrm>
            <a:off x="19107700" y="2332238"/>
            <a:ext cx="3637657" cy="3683001"/>
            <a:chOff x="0" y="0"/>
            <a:chExt cx="3637656" cy="3683000"/>
          </a:xfrm>
        </p:grpSpPr>
        <p:grpSp>
          <p:nvGrpSpPr>
            <p:cNvPr id="234" name="Group"/>
            <p:cNvGrpSpPr/>
            <p:nvPr/>
          </p:nvGrpSpPr>
          <p:grpSpPr>
            <a:xfrm>
              <a:off x="-1" y="0"/>
              <a:ext cx="3637658" cy="3683000"/>
              <a:chOff x="0" y="0"/>
              <a:chExt cx="3637656" cy="3683000"/>
            </a:xfrm>
          </p:grpSpPr>
          <p:sp>
            <p:nvSpPr>
              <p:cNvPr id="232" name="CP Neutron electric dipole"/>
              <p:cNvSpPr/>
              <p:nvPr/>
            </p:nvSpPr>
            <p:spPr>
              <a:xfrm>
                <a:off x="14300" y="10583"/>
                <a:ext cx="3623357" cy="1043766"/>
              </a:xfrm>
              <a:prstGeom prst="rect">
                <a:avLst/>
              </a:prstGeom>
              <a:solidFill>
                <a:srgbClr val="FFFB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a:solidFill>
                      <a:srgbClr val="000000"/>
                    </a:solidFill>
                    <a:latin typeface="PT Sans Narrow"/>
                    <a:ea typeface="PT Sans Narrow"/>
                    <a:cs typeface="PT Sans Narrow"/>
                    <a:sym typeface="PT Sans Narrow"/>
                  </a:defRPr>
                </a:lvl1pPr>
              </a:lstStyle>
              <a:p>
                <a:pPr/>
                <a:r>
                  <a:t>CP Neutron electric dipole</a:t>
                </a:r>
              </a:p>
            </p:txBody>
          </p:sp>
          <p:sp>
            <p:nvSpPr>
              <p:cNvPr id="233" name="Rectangle"/>
              <p:cNvSpPr/>
              <p:nvPr/>
            </p:nvSpPr>
            <p:spPr>
              <a:xfrm>
                <a:off x="0" y="0"/>
                <a:ext cx="3627028" cy="36830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35" name="Screen Shot 2015-12-07 at 08.34.17.png" descr="Screen Shot 2015-12-07 at 08.34.17.png"/>
            <p:cNvPicPr>
              <a:picLocks noChangeAspect="1"/>
            </p:cNvPicPr>
            <p:nvPr/>
          </p:nvPicPr>
          <p:blipFill>
            <a:blip r:embed="rId6">
              <a:extLst/>
            </a:blip>
            <a:stretch>
              <a:fillRect/>
            </a:stretch>
          </p:blipFill>
          <p:spPr>
            <a:xfrm>
              <a:off x="1661542" y="2038488"/>
              <a:ext cx="881263" cy="1401629"/>
            </a:xfrm>
            <a:prstGeom prst="rect">
              <a:avLst/>
            </a:prstGeom>
            <a:ln w="12700" cap="flat">
              <a:noFill/>
              <a:miter lim="400000"/>
            </a:ln>
            <a:effectLst/>
          </p:spPr>
        </p:pic>
        <p:sp>
          <p:nvSpPr>
            <p:cNvPr id="236" name="X"/>
            <p:cNvSpPr txBox="1"/>
            <p:nvPr/>
          </p:nvSpPr>
          <p:spPr>
            <a:xfrm>
              <a:off x="733171" y="2678987"/>
              <a:ext cx="320974" cy="6063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584200">
                <a:defRPr b="1" sz="2800">
                  <a:solidFill>
                    <a:srgbClr val="000000"/>
                  </a:solidFill>
                  <a:latin typeface="PT Sans Narrow"/>
                  <a:ea typeface="PT Sans Narrow"/>
                  <a:cs typeface="PT Sans Narrow"/>
                  <a:sym typeface="PT Sans Narrow"/>
                </a:defRPr>
              </a:lvl1pPr>
            </a:lstStyle>
            <a:p>
              <a:pPr/>
              <a:r>
                <a:t>X</a:t>
              </a:r>
            </a:p>
          </p:txBody>
        </p:sp>
        <p:pic>
          <p:nvPicPr>
            <p:cNvPr id="237" name="droppedImage.pdf" descr="droppedImage.pdf"/>
            <p:cNvPicPr>
              <a:picLocks noChangeAspect="1"/>
            </p:cNvPicPr>
            <p:nvPr/>
          </p:nvPicPr>
          <p:blipFill>
            <a:blip r:embed="rId7">
              <a:extLst/>
            </a:blip>
            <a:stretch>
              <a:fillRect/>
            </a:stretch>
          </p:blipFill>
          <p:spPr>
            <a:xfrm>
              <a:off x="149722" y="1230151"/>
              <a:ext cx="3344576" cy="790280"/>
            </a:xfrm>
            <a:prstGeom prst="rect">
              <a:avLst/>
            </a:prstGeom>
            <a:ln w="12700" cap="flat">
              <a:noFill/>
              <a:miter lim="400000"/>
            </a:ln>
            <a:effectLst/>
          </p:spPr>
        </p:pic>
        <p:sp>
          <p:nvSpPr>
            <p:cNvPr id="238" name="Line"/>
            <p:cNvSpPr/>
            <p:nvPr/>
          </p:nvSpPr>
          <p:spPr>
            <a:xfrm flipH="1">
              <a:off x="393063" y="259892"/>
              <a:ext cx="397704" cy="535339"/>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p>
          </p:txBody>
        </p:sp>
      </p:grpSp>
      <p:grpSp>
        <p:nvGrpSpPr>
          <p:cNvPr id="244" name="Group"/>
          <p:cNvGrpSpPr/>
          <p:nvPr/>
        </p:nvGrpSpPr>
        <p:grpSpPr>
          <a:xfrm>
            <a:off x="15268776" y="4211838"/>
            <a:ext cx="2324371" cy="1354436"/>
            <a:chOff x="0" y="0"/>
            <a:chExt cx="2324370" cy="1354435"/>
          </a:xfrm>
        </p:grpSpPr>
        <p:pic>
          <p:nvPicPr>
            <p:cNvPr id="240" name="Screen Shot 2017-03-31 at 00.49.36.png" descr="Screen Shot 2017-03-31 at 00.49.36.png"/>
            <p:cNvPicPr>
              <a:picLocks noChangeAspect="1"/>
            </p:cNvPicPr>
            <p:nvPr/>
          </p:nvPicPr>
          <p:blipFill>
            <a:blip r:embed="rId5">
              <a:extLst/>
            </a:blip>
            <a:stretch>
              <a:fillRect/>
            </a:stretch>
          </p:blipFill>
          <p:spPr>
            <a:xfrm>
              <a:off x="0" y="700385"/>
              <a:ext cx="2324371" cy="431801"/>
            </a:xfrm>
            <a:prstGeom prst="rect">
              <a:avLst/>
            </a:prstGeom>
            <a:ln w="12700" cap="flat">
              <a:noFill/>
              <a:miter lim="400000"/>
            </a:ln>
            <a:effectLst/>
          </p:spPr>
        </p:pic>
        <p:sp>
          <p:nvSpPr>
            <p:cNvPr id="241" name="Line"/>
            <p:cNvSpPr/>
            <p:nvPr/>
          </p:nvSpPr>
          <p:spPr>
            <a:xfrm flipH="1">
              <a:off x="1126926" y="0"/>
              <a:ext cx="852240" cy="941686"/>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242" name="Rectangle"/>
            <p:cNvSpPr/>
            <p:nvPr/>
          </p:nvSpPr>
          <p:spPr>
            <a:xfrm>
              <a:off x="660400" y="960735"/>
              <a:ext cx="6731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3" name="Rectangle"/>
            <p:cNvSpPr/>
            <p:nvPr/>
          </p:nvSpPr>
          <p:spPr>
            <a:xfrm>
              <a:off x="889000" y="516235"/>
              <a:ext cx="2159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45" name="Image" descr="Image"/>
          <p:cNvPicPr>
            <a:picLocks noChangeAspect="1"/>
          </p:cNvPicPr>
          <p:nvPr/>
        </p:nvPicPr>
        <p:blipFill>
          <a:blip r:embed="rId8">
            <a:extLst/>
          </a:blip>
          <a:stretch>
            <a:fillRect/>
          </a:stretch>
        </p:blipFill>
        <p:spPr>
          <a:xfrm>
            <a:off x="2870200" y="507256"/>
            <a:ext cx="18643601" cy="1244601"/>
          </a:xfrm>
          <a:prstGeom prst="rect">
            <a:avLst/>
          </a:prstGeom>
          <a:ln w="12700">
            <a:miter lim="400000"/>
          </a:ln>
        </p:spPr>
      </p:pic>
      <p:pic>
        <p:nvPicPr>
          <p:cNvPr id="246" name="Image" descr="Image"/>
          <p:cNvPicPr>
            <a:picLocks noChangeAspect="1"/>
          </p:cNvPicPr>
          <p:nvPr/>
        </p:nvPicPr>
        <p:blipFill>
          <a:blip r:embed="rId9">
            <a:extLst/>
          </a:blip>
          <a:stretch>
            <a:fillRect/>
          </a:stretch>
        </p:blipFill>
        <p:spPr>
          <a:xfrm>
            <a:off x="2988716" y="10567597"/>
            <a:ext cx="4216401" cy="609601"/>
          </a:xfrm>
          <a:prstGeom prst="rect">
            <a:avLst/>
          </a:prstGeom>
          <a:ln w="12700">
            <a:miter lim="400000"/>
          </a:ln>
        </p:spPr>
      </p:pic>
      <p:pic>
        <p:nvPicPr>
          <p:cNvPr id="247" name="Image" descr="Image"/>
          <p:cNvPicPr>
            <a:picLocks noChangeAspect="1"/>
          </p:cNvPicPr>
          <p:nvPr/>
        </p:nvPicPr>
        <p:blipFill>
          <a:blip r:embed="rId10">
            <a:extLst/>
          </a:blip>
          <a:stretch>
            <a:fillRect/>
          </a:stretch>
        </p:blipFill>
        <p:spPr>
          <a:xfrm>
            <a:off x="2976429" y="6699229"/>
            <a:ext cx="6959601" cy="1143001"/>
          </a:xfrm>
          <a:prstGeom prst="rect">
            <a:avLst/>
          </a:prstGeom>
          <a:ln w="12700">
            <a:miter lim="400000"/>
          </a:ln>
        </p:spPr>
      </p:pic>
      <p:grpSp>
        <p:nvGrpSpPr>
          <p:cNvPr id="250" name="Group"/>
          <p:cNvGrpSpPr/>
          <p:nvPr/>
        </p:nvGrpSpPr>
        <p:grpSpPr>
          <a:xfrm>
            <a:off x="10641600" y="6557520"/>
            <a:ext cx="3429001" cy="3683001"/>
            <a:chOff x="0" y="0"/>
            <a:chExt cx="3429000" cy="3683000"/>
          </a:xfrm>
        </p:grpSpPr>
        <p:sp>
          <p:nvSpPr>
            <p:cNvPr id="248" name="Flavour changing"/>
            <p:cNvSpPr/>
            <p:nvPr/>
          </p:nvSpPr>
          <p:spPr>
            <a:xfrm>
              <a:off x="0" y="14057"/>
              <a:ext cx="3429000" cy="969951"/>
            </a:xfrm>
            <a:prstGeom prst="rect">
              <a:avLst/>
            </a:prstGeom>
            <a:solidFill>
              <a:schemeClr val="accent6"/>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PT Sans Narrow"/>
                  <a:ea typeface="PT Sans Narrow"/>
                  <a:cs typeface="PT Sans Narrow"/>
                  <a:sym typeface="PT Sans Narrow"/>
                </a:defRPr>
              </a:lvl1pPr>
            </a:lstStyle>
            <a:p>
              <a:pPr/>
              <a:r>
                <a:t>Flavour changing</a:t>
              </a:r>
            </a:p>
          </p:txBody>
        </p:sp>
        <p:sp>
          <p:nvSpPr>
            <p:cNvPr id="249" name="Rectangle"/>
            <p:cNvSpPr/>
            <p:nvPr/>
          </p:nvSpPr>
          <p:spPr>
            <a:xfrm>
              <a:off x="0" y="0"/>
              <a:ext cx="3429000" cy="36830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55" name="Group"/>
          <p:cNvGrpSpPr/>
          <p:nvPr/>
        </p:nvGrpSpPr>
        <p:grpSpPr>
          <a:xfrm>
            <a:off x="10971800" y="8187585"/>
            <a:ext cx="2324372" cy="1354436"/>
            <a:chOff x="0" y="0"/>
            <a:chExt cx="2324370" cy="1354435"/>
          </a:xfrm>
        </p:grpSpPr>
        <p:pic>
          <p:nvPicPr>
            <p:cNvPr id="251" name="Screen Shot 2017-03-31 at 00.49.36.png" descr="Screen Shot 2017-03-31 at 00.49.36.png"/>
            <p:cNvPicPr>
              <a:picLocks noChangeAspect="1"/>
            </p:cNvPicPr>
            <p:nvPr/>
          </p:nvPicPr>
          <p:blipFill>
            <a:blip r:embed="rId5">
              <a:extLst/>
            </a:blip>
            <a:stretch>
              <a:fillRect/>
            </a:stretch>
          </p:blipFill>
          <p:spPr>
            <a:xfrm>
              <a:off x="0" y="700385"/>
              <a:ext cx="2324371" cy="431801"/>
            </a:xfrm>
            <a:prstGeom prst="rect">
              <a:avLst/>
            </a:prstGeom>
            <a:ln w="12700" cap="flat">
              <a:noFill/>
              <a:miter lim="400000"/>
            </a:ln>
            <a:effectLst/>
          </p:spPr>
        </p:pic>
        <p:sp>
          <p:nvSpPr>
            <p:cNvPr id="252" name="Line"/>
            <p:cNvSpPr/>
            <p:nvPr/>
          </p:nvSpPr>
          <p:spPr>
            <a:xfrm flipH="1">
              <a:off x="1126926" y="0"/>
              <a:ext cx="852240" cy="941686"/>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253" name="Rectangle"/>
            <p:cNvSpPr/>
            <p:nvPr/>
          </p:nvSpPr>
          <p:spPr>
            <a:xfrm>
              <a:off x="660400" y="960735"/>
              <a:ext cx="6731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4" name="Rectangle"/>
            <p:cNvSpPr/>
            <p:nvPr/>
          </p:nvSpPr>
          <p:spPr>
            <a:xfrm>
              <a:off x="889000" y="516235"/>
              <a:ext cx="2159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56" name="Image" descr="Image"/>
          <p:cNvPicPr>
            <a:picLocks noChangeAspect="1"/>
          </p:cNvPicPr>
          <p:nvPr/>
        </p:nvPicPr>
        <p:blipFill>
          <a:blip r:embed="rId11">
            <a:extLst/>
          </a:blip>
          <a:stretch>
            <a:fillRect/>
          </a:stretch>
        </p:blipFill>
        <p:spPr>
          <a:xfrm>
            <a:off x="10895735" y="7586413"/>
            <a:ext cx="2476501" cy="546101"/>
          </a:xfrm>
          <a:prstGeom prst="rect">
            <a:avLst/>
          </a:prstGeom>
          <a:ln w="12700">
            <a:miter lim="400000"/>
          </a:ln>
        </p:spPr>
      </p:pic>
      <p:pic>
        <p:nvPicPr>
          <p:cNvPr id="257" name="Image" descr="Image"/>
          <p:cNvPicPr>
            <a:picLocks noChangeAspect="1"/>
          </p:cNvPicPr>
          <p:nvPr/>
        </p:nvPicPr>
        <p:blipFill>
          <a:blip r:embed="rId12">
            <a:extLst/>
          </a:blip>
          <a:stretch>
            <a:fillRect/>
          </a:stretch>
        </p:blipFill>
        <p:spPr>
          <a:xfrm>
            <a:off x="11106150" y="3710188"/>
            <a:ext cx="2425700" cy="546101"/>
          </a:xfrm>
          <a:prstGeom prst="rect">
            <a:avLst/>
          </a:prstGeom>
          <a:ln w="12700">
            <a:miter lim="400000"/>
          </a:ln>
        </p:spPr>
      </p:pic>
      <p:pic>
        <p:nvPicPr>
          <p:cNvPr id="258" name="Image" descr="Image"/>
          <p:cNvPicPr>
            <a:picLocks noChangeAspect="1"/>
          </p:cNvPicPr>
          <p:nvPr/>
        </p:nvPicPr>
        <p:blipFill>
          <a:blip r:embed="rId13">
            <a:extLst/>
          </a:blip>
          <a:stretch>
            <a:fillRect/>
          </a:stretch>
        </p:blipFill>
        <p:spPr>
          <a:xfrm>
            <a:off x="15047153" y="3615131"/>
            <a:ext cx="2832101" cy="546101"/>
          </a:xfrm>
          <a:prstGeom prst="rect">
            <a:avLst/>
          </a:prstGeom>
          <a:ln w="12700">
            <a:miter lim="400000"/>
          </a:ln>
        </p:spPr>
      </p:pic>
      <p:grpSp>
        <p:nvGrpSpPr>
          <p:cNvPr id="268" name="Group"/>
          <p:cNvGrpSpPr/>
          <p:nvPr/>
        </p:nvGrpSpPr>
        <p:grpSpPr>
          <a:xfrm rot="16200000">
            <a:off x="19125802" y="9650447"/>
            <a:ext cx="3429001" cy="3683001"/>
            <a:chOff x="0" y="0"/>
            <a:chExt cx="3429000" cy="3683000"/>
          </a:xfrm>
        </p:grpSpPr>
        <p:grpSp>
          <p:nvGrpSpPr>
            <p:cNvPr id="261" name="Group"/>
            <p:cNvGrpSpPr/>
            <p:nvPr/>
          </p:nvGrpSpPr>
          <p:grpSpPr>
            <a:xfrm>
              <a:off x="0" y="0"/>
              <a:ext cx="3429000" cy="3683000"/>
              <a:chOff x="0" y="0"/>
              <a:chExt cx="3429000" cy="3683000"/>
            </a:xfrm>
          </p:grpSpPr>
          <p:sp>
            <p:nvSpPr>
              <p:cNvPr id="259" name="electron coupling"/>
              <p:cNvSpPr/>
              <p:nvPr/>
            </p:nvSpPr>
            <p:spPr>
              <a:xfrm>
                <a:off x="0" y="14057"/>
                <a:ext cx="3429000" cy="969951"/>
              </a:xfrm>
              <a:prstGeom prst="rect">
                <a:avLst/>
              </a:prstGeom>
              <a:solidFill>
                <a:srgbClr val="0096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PT Sans Narrow"/>
                    <a:ea typeface="PT Sans Narrow"/>
                    <a:cs typeface="PT Sans Narrow"/>
                    <a:sym typeface="PT Sans Narrow"/>
                  </a:defRPr>
                </a:lvl1pPr>
              </a:lstStyle>
              <a:p>
                <a:pPr/>
                <a:r>
                  <a:t>electron coupling</a:t>
                </a:r>
              </a:p>
            </p:txBody>
          </p:sp>
          <p:sp>
            <p:nvSpPr>
              <p:cNvPr id="260" name="Rectangle"/>
              <p:cNvSpPr/>
              <p:nvPr/>
            </p:nvSpPr>
            <p:spPr>
              <a:xfrm>
                <a:off x="0" y="0"/>
                <a:ext cx="3429000" cy="36830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66" name="Group"/>
            <p:cNvGrpSpPr/>
            <p:nvPr/>
          </p:nvGrpSpPr>
          <p:grpSpPr>
            <a:xfrm>
              <a:off x="440582" y="1975396"/>
              <a:ext cx="2324371" cy="1354436"/>
              <a:chOff x="0" y="0"/>
              <a:chExt cx="2324370" cy="1354435"/>
            </a:xfrm>
          </p:grpSpPr>
          <p:pic>
            <p:nvPicPr>
              <p:cNvPr id="262" name="Screen Shot 2017-03-31 at 00.49.36.png" descr="Screen Shot 2017-03-31 at 00.49.36.png"/>
              <p:cNvPicPr>
                <a:picLocks noChangeAspect="1"/>
              </p:cNvPicPr>
              <p:nvPr/>
            </p:nvPicPr>
            <p:blipFill>
              <a:blip r:embed="rId5">
                <a:extLst/>
              </a:blip>
              <a:stretch>
                <a:fillRect/>
              </a:stretch>
            </p:blipFill>
            <p:spPr>
              <a:xfrm>
                <a:off x="0" y="700385"/>
                <a:ext cx="2324371" cy="431801"/>
              </a:xfrm>
              <a:prstGeom prst="rect">
                <a:avLst/>
              </a:prstGeom>
              <a:ln w="12700" cap="flat">
                <a:noFill/>
                <a:miter lim="400000"/>
              </a:ln>
              <a:effectLst/>
            </p:spPr>
          </p:pic>
          <p:sp>
            <p:nvSpPr>
              <p:cNvPr id="263" name="Line"/>
              <p:cNvSpPr/>
              <p:nvPr/>
            </p:nvSpPr>
            <p:spPr>
              <a:xfrm flipH="1">
                <a:off x="1126926" y="0"/>
                <a:ext cx="852240" cy="941686"/>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264" name="Rectangle"/>
              <p:cNvSpPr/>
              <p:nvPr/>
            </p:nvSpPr>
            <p:spPr>
              <a:xfrm>
                <a:off x="660400" y="960735"/>
                <a:ext cx="6731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65" name="Rectangle"/>
              <p:cNvSpPr/>
              <p:nvPr/>
            </p:nvSpPr>
            <p:spPr>
              <a:xfrm>
                <a:off x="889000" y="516235"/>
                <a:ext cx="2159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67" name="Image" descr="Image"/>
            <p:cNvPicPr>
              <a:picLocks noChangeAspect="1"/>
            </p:cNvPicPr>
            <p:nvPr/>
          </p:nvPicPr>
          <p:blipFill>
            <a:blip r:embed="rId14">
              <a:extLst/>
            </a:blip>
            <a:stretch>
              <a:fillRect/>
            </a:stretch>
          </p:blipFill>
          <p:spPr>
            <a:xfrm>
              <a:off x="1397000" y="1344065"/>
              <a:ext cx="635000" cy="279401"/>
            </a:xfrm>
            <a:prstGeom prst="rect">
              <a:avLst/>
            </a:prstGeom>
            <a:ln w="12700" cap="flat">
              <a:noFill/>
              <a:miter lim="400000"/>
            </a:ln>
            <a:effectLst/>
          </p:spPr>
        </p:pic>
      </p:grpSp>
      <p:grpSp>
        <p:nvGrpSpPr>
          <p:cNvPr id="278" name="Group"/>
          <p:cNvGrpSpPr/>
          <p:nvPr/>
        </p:nvGrpSpPr>
        <p:grpSpPr>
          <a:xfrm rot="16200000">
            <a:off x="15157172" y="9650447"/>
            <a:ext cx="3429001" cy="3683001"/>
            <a:chOff x="0" y="0"/>
            <a:chExt cx="3429000" cy="3683000"/>
          </a:xfrm>
        </p:grpSpPr>
        <p:grpSp>
          <p:nvGrpSpPr>
            <p:cNvPr id="271" name="Group"/>
            <p:cNvGrpSpPr/>
            <p:nvPr/>
          </p:nvGrpSpPr>
          <p:grpSpPr>
            <a:xfrm>
              <a:off x="-1" y="0"/>
              <a:ext cx="3429001" cy="3683000"/>
              <a:chOff x="0" y="0"/>
              <a:chExt cx="3428999" cy="3683000"/>
            </a:xfrm>
          </p:grpSpPr>
          <p:sp>
            <p:nvSpPr>
              <p:cNvPr id="269" name="nucleon coupling"/>
              <p:cNvSpPr/>
              <p:nvPr/>
            </p:nvSpPr>
            <p:spPr>
              <a:xfrm>
                <a:off x="0" y="14910"/>
                <a:ext cx="3415799" cy="969212"/>
              </a:xfrm>
              <a:prstGeom prst="rect">
                <a:avLst/>
              </a:prstGeom>
              <a:solidFill>
                <a:schemeClr val="accent4">
                  <a:hueOff val="-858837"/>
                  <a:lumOff val="-9791"/>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PT Sans Narrow"/>
                    <a:ea typeface="PT Sans Narrow"/>
                    <a:cs typeface="PT Sans Narrow"/>
                    <a:sym typeface="PT Sans Narrow"/>
                  </a:defRPr>
                </a:lvl1pPr>
              </a:lstStyle>
              <a:p>
                <a:pPr/>
                <a:r>
                  <a:t>nucleon coupling</a:t>
                </a:r>
              </a:p>
            </p:txBody>
          </p:sp>
          <p:sp>
            <p:nvSpPr>
              <p:cNvPr id="270" name="Rectangle"/>
              <p:cNvSpPr/>
              <p:nvPr/>
            </p:nvSpPr>
            <p:spPr>
              <a:xfrm>
                <a:off x="10295" y="0"/>
                <a:ext cx="3418705" cy="36830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76" name="Group"/>
            <p:cNvGrpSpPr/>
            <p:nvPr/>
          </p:nvGrpSpPr>
          <p:grpSpPr>
            <a:xfrm>
              <a:off x="520073" y="1885950"/>
              <a:ext cx="2324371" cy="1354436"/>
              <a:chOff x="0" y="0"/>
              <a:chExt cx="2324370" cy="1354435"/>
            </a:xfrm>
          </p:grpSpPr>
          <p:pic>
            <p:nvPicPr>
              <p:cNvPr id="272" name="Screen Shot 2017-03-31 at 00.49.36.png" descr="Screen Shot 2017-03-31 at 00.49.36.png"/>
              <p:cNvPicPr>
                <a:picLocks noChangeAspect="1"/>
              </p:cNvPicPr>
              <p:nvPr/>
            </p:nvPicPr>
            <p:blipFill>
              <a:blip r:embed="rId5">
                <a:extLst/>
              </a:blip>
              <a:stretch>
                <a:fillRect/>
              </a:stretch>
            </p:blipFill>
            <p:spPr>
              <a:xfrm>
                <a:off x="0" y="700385"/>
                <a:ext cx="2324371" cy="431801"/>
              </a:xfrm>
              <a:prstGeom prst="rect">
                <a:avLst/>
              </a:prstGeom>
              <a:ln w="12700" cap="flat">
                <a:noFill/>
                <a:miter lim="400000"/>
              </a:ln>
              <a:effectLst/>
            </p:spPr>
          </p:pic>
          <p:sp>
            <p:nvSpPr>
              <p:cNvPr id="273" name="Line"/>
              <p:cNvSpPr/>
              <p:nvPr/>
            </p:nvSpPr>
            <p:spPr>
              <a:xfrm flipH="1">
                <a:off x="1126926" y="0"/>
                <a:ext cx="852240" cy="941686"/>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274" name="Rectangle"/>
              <p:cNvSpPr/>
              <p:nvPr/>
            </p:nvSpPr>
            <p:spPr>
              <a:xfrm>
                <a:off x="660400" y="960735"/>
                <a:ext cx="6731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5" name="Rectangle"/>
              <p:cNvSpPr/>
              <p:nvPr/>
            </p:nvSpPr>
            <p:spPr>
              <a:xfrm>
                <a:off x="889000" y="516235"/>
                <a:ext cx="2159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77" name="Image" descr="Image"/>
            <p:cNvPicPr>
              <a:picLocks noChangeAspect="1"/>
            </p:cNvPicPr>
            <p:nvPr/>
          </p:nvPicPr>
          <p:blipFill>
            <a:blip r:embed="rId15">
              <a:extLst/>
            </a:blip>
            <a:stretch>
              <a:fillRect/>
            </a:stretch>
          </p:blipFill>
          <p:spPr>
            <a:xfrm>
              <a:off x="1182425" y="1247535"/>
              <a:ext cx="1054101" cy="406401"/>
            </a:xfrm>
            <a:prstGeom prst="rect">
              <a:avLst/>
            </a:prstGeom>
            <a:ln w="12700" cap="flat">
              <a:noFill/>
              <a:miter lim="400000"/>
            </a:ln>
            <a:effectLst/>
          </p:spPr>
        </p:pic>
      </p:grpSp>
      <p:pic>
        <p:nvPicPr>
          <p:cNvPr id="279" name="Screenshot 2025-11-05 at 19.46.17.png" descr="Screenshot 2025-11-05 at 19.46.17.png"/>
          <p:cNvPicPr>
            <a:picLocks noChangeAspect="1"/>
          </p:cNvPicPr>
          <p:nvPr/>
        </p:nvPicPr>
        <p:blipFill>
          <a:blip r:embed="rId16">
            <a:extLst/>
          </a:blip>
          <a:stretch>
            <a:fillRect/>
          </a:stretch>
        </p:blipFill>
        <p:spPr>
          <a:xfrm>
            <a:off x="16711842" y="14105488"/>
            <a:ext cx="1968501" cy="1828801"/>
          </a:xfrm>
          <a:prstGeom prst="rect">
            <a:avLst/>
          </a:prstGeom>
          <a:ln w="12700">
            <a:miter lim="400000"/>
          </a:ln>
        </p:spPr>
      </p:pic>
      <p:pic>
        <p:nvPicPr>
          <p:cNvPr id="280" name="Screenshot 2025-11-05 at 19.46.25.png" descr="Screenshot 2025-11-05 at 19.46.25.png"/>
          <p:cNvPicPr>
            <a:picLocks noChangeAspect="1"/>
          </p:cNvPicPr>
          <p:nvPr/>
        </p:nvPicPr>
        <p:blipFill>
          <a:blip r:embed="rId17">
            <a:extLst/>
          </a:blip>
          <a:stretch>
            <a:fillRect/>
          </a:stretch>
        </p:blipFill>
        <p:spPr>
          <a:xfrm>
            <a:off x="19287540" y="14143588"/>
            <a:ext cx="1930401" cy="1752601"/>
          </a:xfrm>
          <a:prstGeom prst="rect">
            <a:avLst/>
          </a:prstGeom>
          <a:ln w="12700">
            <a:miter lim="400000"/>
          </a:ln>
        </p:spPr>
      </p:pic>
      <p:pic>
        <p:nvPicPr>
          <p:cNvPr id="281" name="Screenshot 2025-11-05 at 20.45.50.png" descr="Screenshot 2025-11-05 at 20.45.50.png"/>
          <p:cNvPicPr>
            <a:picLocks noChangeAspect="1"/>
          </p:cNvPicPr>
          <p:nvPr/>
        </p:nvPicPr>
        <p:blipFill>
          <a:blip r:embed="rId18">
            <a:extLst/>
          </a:blip>
          <a:stretch>
            <a:fillRect/>
          </a:stretch>
        </p:blipFill>
        <p:spPr>
          <a:xfrm>
            <a:off x="14288643" y="14248127"/>
            <a:ext cx="1866901" cy="1993901"/>
          </a:xfrm>
          <a:prstGeom prst="rect">
            <a:avLst/>
          </a:prstGeom>
          <a:ln w="12700">
            <a:miter lim="400000"/>
          </a:ln>
        </p:spPr>
      </p:pic>
      <p:pic>
        <p:nvPicPr>
          <p:cNvPr id="282" name="Screenshot 2025-11-05 at 20.46.09.png" descr="Screenshot 2025-11-05 at 20.46.09.png"/>
          <p:cNvPicPr>
            <a:picLocks noChangeAspect="1"/>
          </p:cNvPicPr>
          <p:nvPr/>
        </p:nvPicPr>
        <p:blipFill>
          <a:blip r:embed="rId19">
            <a:extLst/>
          </a:blip>
          <a:stretch>
            <a:fillRect/>
          </a:stretch>
        </p:blipFill>
        <p:spPr>
          <a:xfrm>
            <a:off x="11890844" y="14492249"/>
            <a:ext cx="1841501" cy="19812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C2113"/>
        </a:solidFill>
      </p:bgPr>
    </p:bg>
    <p:spTree>
      <p:nvGrpSpPr>
        <p:cNvPr id="1" name=""/>
        <p:cNvGrpSpPr/>
        <p:nvPr/>
      </p:nvGrpSpPr>
      <p:grpSpPr>
        <a:xfrm>
          <a:off x="0" y="0"/>
          <a:ext cx="0" cy="0"/>
          <a:chOff x="0" y="0"/>
          <a:chExt cx="0" cy="0"/>
        </a:xfrm>
      </p:grpSpPr>
      <p:pic>
        <p:nvPicPr>
          <p:cNvPr id="286" name="593b49f81ce2b42fe937600f-large.jpg" descr="593b49f81ce2b42fe937600f-large.jpg"/>
          <p:cNvPicPr>
            <a:picLocks noChangeAspect="1"/>
          </p:cNvPicPr>
          <p:nvPr/>
        </p:nvPicPr>
        <p:blipFill>
          <a:blip r:embed="rId2">
            <a:extLst/>
          </a:blip>
          <a:srcRect l="9902" t="0" r="10540" b="0"/>
          <a:stretch>
            <a:fillRect/>
          </a:stretch>
        </p:blipFill>
        <p:spPr>
          <a:xfrm>
            <a:off x="6370240" y="-408463"/>
            <a:ext cx="11551074" cy="14519327"/>
          </a:xfrm>
          <a:prstGeom prst="rect">
            <a:avLst/>
          </a:prstGeom>
          <a:ln w="12700">
            <a:miter lim="400000"/>
          </a:ln>
        </p:spPr>
      </p:pic>
      <p:sp>
        <p:nvSpPr>
          <p:cNvPr id="287" name="Predict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Predictions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6"/>
                                        </p:tgtEl>
                                        <p:attrNameLst>
                                          <p:attrName>style.visibility</p:attrName>
                                        </p:attrNameLst>
                                      </p:cBhvr>
                                      <p:to>
                                        <p:strVal val="visible"/>
                                      </p:to>
                                    </p:set>
                                    <p:animEffect filter="fade" transition="in">
                                      <p:cBhvr>
                                        <p:cTn id="7" dur="625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89" name="Text"/>
          <p:cNvSpPr txBox="1"/>
          <p:nvPr/>
        </p:nvSpPr>
        <p:spPr>
          <a:xfrm>
            <a:off x="1700097" y="590832"/>
            <a:ext cx="127001" cy="953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p:txBody>
      </p:sp>
      <p:sp>
        <p:nvSpPr>
          <p:cNvPr id="290" name="predict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predictions</a:t>
            </a:r>
          </a:p>
        </p:txBody>
      </p:sp>
      <p:sp>
        <p:nvSpPr>
          <p:cNvPr id="291" name="- Quantum gravity"/>
          <p:cNvSpPr txBox="1"/>
          <p:nvPr/>
        </p:nvSpPr>
        <p:spPr>
          <a:xfrm>
            <a:off x="1630247" y="613630"/>
            <a:ext cx="4908831" cy="191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Quantum gravity </a:t>
            </a:r>
          </a:p>
        </p:txBody>
      </p:sp>
      <p:pic>
        <p:nvPicPr>
          <p:cNvPr id="292" name="Screenshot 2025-11-05 at 18.25.55.png" descr="Screenshot 2025-11-05 at 18.25.55.png"/>
          <p:cNvPicPr>
            <a:picLocks noChangeAspect="1"/>
          </p:cNvPicPr>
          <p:nvPr/>
        </p:nvPicPr>
        <p:blipFill>
          <a:blip r:embed="rId3">
            <a:extLst/>
          </a:blip>
          <a:stretch>
            <a:fillRect/>
          </a:stretch>
        </p:blipFill>
        <p:spPr>
          <a:xfrm>
            <a:off x="8374154" y="-819570"/>
            <a:ext cx="16084126" cy="14537576"/>
          </a:xfrm>
          <a:prstGeom prst="rect">
            <a:avLst/>
          </a:prstGeom>
          <a:ln w="12700">
            <a:miter lim="400000"/>
          </a:ln>
        </p:spPr>
      </p:pic>
      <p:sp>
        <p:nvSpPr>
          <p:cNvPr id="293" name="- de Sitter vacua are INCONSISTENT with QG, θ-vacua must be eliminated by axion Dvali18"/>
          <p:cNvSpPr txBox="1"/>
          <p:nvPr/>
        </p:nvSpPr>
        <p:spPr>
          <a:xfrm>
            <a:off x="6867510" y="732487"/>
            <a:ext cx="14414061" cy="6687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600">
                <a:solidFill>
                  <a:schemeClr val="accent4">
                    <a:hueOff val="348544"/>
                    <a:lumOff val="7139"/>
                  </a:schemeClr>
                </a:solidFill>
                <a:latin typeface="PT Sans Narrow"/>
                <a:ea typeface="PT Sans Narrow"/>
                <a:cs typeface="PT Sans Narrow"/>
                <a:sym typeface="PT Sans Narrow"/>
              </a:defRPr>
            </a:lvl1pPr>
          </a:lstStyle>
          <a:p>
            <a:pPr/>
            <a:r>
              <a:t>- de Sitter vacua are INCONSISTENT with QG, θ-vacua must be eliminated by axion Dvali18</a:t>
            </a:r>
          </a:p>
        </p:txBody>
      </p:sp>
      <p:sp>
        <p:nvSpPr>
          <p:cNvPr id="294" name="The remarkable success of string theory may have led to the misunderstanding that any quantum eld theory that appears consistent without gravity can be coupled to quantum gravity with string theory serving as the bridge. This expectation cannot be furthe"/>
          <p:cNvSpPr txBox="1"/>
          <p:nvPr/>
        </p:nvSpPr>
        <p:spPr>
          <a:xfrm>
            <a:off x="11707745" y="9311083"/>
            <a:ext cx="9416945" cy="444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Apple Chancery"/>
                <a:ea typeface="Apple Chancery"/>
                <a:cs typeface="Apple Chancery"/>
                <a:sym typeface="Apple Chancery"/>
              </a:defRPr>
            </a:lvl1pPr>
          </a:lstStyle>
          <a:p>
            <a:pPr/>
            <a:r>
              <a:t>The remarkable success of string theory may have led to the misunderstanding that any quantum eld theory that appears consistent without gravity can be coupled to quantum gravity with string theory serving as the bridge. This expectation cannot be further from the truth. As we currently understand, only a few special quantum eld theories emerge as the low energy limits of string theory. Essentially no generic quantum eld theories can emerge, and only very special ones do! That may sound unnatural from the viewpoint of e ective eld theory but that is the lesson string theory is teaching us Vafa</a:t>
            </a:r>
          </a:p>
        </p:txBody>
      </p:sp>
      <p:pic>
        <p:nvPicPr>
          <p:cNvPr id="295" name="ChatGPT Image Nov 5, 2025, 06_57_03 PM.png" descr="ChatGPT Image Nov 5, 2025, 06_57_03 PM.png"/>
          <p:cNvPicPr>
            <a:picLocks noChangeAspect="1"/>
          </p:cNvPicPr>
          <p:nvPr/>
        </p:nvPicPr>
        <p:blipFill>
          <a:blip r:embed="rId4">
            <a:extLst/>
          </a:blip>
          <a:stretch>
            <a:fillRect/>
          </a:stretch>
        </p:blipFill>
        <p:spPr>
          <a:xfrm>
            <a:off x="1294814" y="1726979"/>
            <a:ext cx="11956998" cy="119569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844" y="21600"/>
                </a:lnTo>
                <a:cubicBezTo>
                  <a:pt x="11179" y="21600"/>
                  <a:pt x="13204" y="21586"/>
                  <a:pt x="13577" y="21554"/>
                </a:cubicBezTo>
                <a:lnTo>
                  <a:pt x="13568" y="21452"/>
                </a:lnTo>
                <a:cubicBezTo>
                  <a:pt x="13552" y="21282"/>
                  <a:pt x="13654" y="21062"/>
                  <a:pt x="13751" y="21060"/>
                </a:cubicBezTo>
                <a:cubicBezTo>
                  <a:pt x="13807" y="21059"/>
                  <a:pt x="14027" y="20671"/>
                  <a:pt x="14031" y="20568"/>
                </a:cubicBezTo>
                <a:cubicBezTo>
                  <a:pt x="14031" y="20548"/>
                  <a:pt x="14050" y="20514"/>
                  <a:pt x="14072" y="20492"/>
                </a:cubicBezTo>
                <a:cubicBezTo>
                  <a:pt x="14130" y="20434"/>
                  <a:pt x="14332" y="20633"/>
                  <a:pt x="14289" y="20705"/>
                </a:cubicBezTo>
                <a:cubicBezTo>
                  <a:pt x="14270" y="20738"/>
                  <a:pt x="14295" y="20732"/>
                  <a:pt x="14345" y="20691"/>
                </a:cubicBezTo>
                <a:cubicBezTo>
                  <a:pt x="14465" y="20594"/>
                  <a:pt x="14462" y="20584"/>
                  <a:pt x="14288" y="20517"/>
                </a:cubicBezTo>
                <a:cubicBezTo>
                  <a:pt x="14143" y="20462"/>
                  <a:pt x="14142" y="20459"/>
                  <a:pt x="14248" y="20381"/>
                </a:cubicBezTo>
                <a:cubicBezTo>
                  <a:pt x="14307" y="20338"/>
                  <a:pt x="14355" y="20262"/>
                  <a:pt x="14355" y="20212"/>
                </a:cubicBezTo>
                <a:cubicBezTo>
                  <a:pt x="14355" y="20146"/>
                  <a:pt x="14431" y="20106"/>
                  <a:pt x="14631" y="20066"/>
                </a:cubicBezTo>
                <a:cubicBezTo>
                  <a:pt x="14783" y="20035"/>
                  <a:pt x="14942" y="19981"/>
                  <a:pt x="14986" y="19944"/>
                </a:cubicBezTo>
                <a:cubicBezTo>
                  <a:pt x="15029" y="19907"/>
                  <a:pt x="15080" y="19892"/>
                  <a:pt x="15099" y="19911"/>
                </a:cubicBezTo>
                <a:cubicBezTo>
                  <a:pt x="15167" y="19979"/>
                  <a:pt x="15399" y="19769"/>
                  <a:pt x="15416" y="19622"/>
                </a:cubicBezTo>
                <a:cubicBezTo>
                  <a:pt x="15432" y="19484"/>
                  <a:pt x="15449" y="19473"/>
                  <a:pt x="15664" y="19478"/>
                </a:cubicBezTo>
                <a:cubicBezTo>
                  <a:pt x="15845" y="19482"/>
                  <a:pt x="15929" y="19451"/>
                  <a:pt x="16051" y="19338"/>
                </a:cubicBezTo>
                <a:cubicBezTo>
                  <a:pt x="16149" y="19246"/>
                  <a:pt x="16266" y="19194"/>
                  <a:pt x="16371" y="19194"/>
                </a:cubicBezTo>
                <a:cubicBezTo>
                  <a:pt x="16572" y="19194"/>
                  <a:pt x="16626" y="19149"/>
                  <a:pt x="16545" y="19051"/>
                </a:cubicBezTo>
                <a:cubicBezTo>
                  <a:pt x="16511" y="19010"/>
                  <a:pt x="16500" y="18962"/>
                  <a:pt x="16519" y="18942"/>
                </a:cubicBezTo>
                <a:cubicBezTo>
                  <a:pt x="16552" y="18909"/>
                  <a:pt x="16581" y="18761"/>
                  <a:pt x="16607" y="18502"/>
                </a:cubicBezTo>
                <a:cubicBezTo>
                  <a:pt x="16613" y="18439"/>
                  <a:pt x="16657" y="18395"/>
                  <a:pt x="16713" y="18395"/>
                </a:cubicBezTo>
                <a:cubicBezTo>
                  <a:pt x="16765" y="18394"/>
                  <a:pt x="16855" y="18317"/>
                  <a:pt x="16912" y="18222"/>
                </a:cubicBezTo>
                <a:cubicBezTo>
                  <a:pt x="17005" y="18070"/>
                  <a:pt x="17037" y="18054"/>
                  <a:pt x="17201" y="18081"/>
                </a:cubicBezTo>
                <a:cubicBezTo>
                  <a:pt x="17420" y="18116"/>
                  <a:pt x="17478" y="18050"/>
                  <a:pt x="17483" y="17760"/>
                </a:cubicBezTo>
                <a:cubicBezTo>
                  <a:pt x="17484" y="17674"/>
                  <a:pt x="17498" y="17611"/>
                  <a:pt x="17531" y="17551"/>
                </a:cubicBezTo>
                <a:cubicBezTo>
                  <a:pt x="17523" y="17502"/>
                  <a:pt x="17547" y="17476"/>
                  <a:pt x="17586" y="17474"/>
                </a:cubicBezTo>
                <a:cubicBezTo>
                  <a:pt x="17607" y="17449"/>
                  <a:pt x="17630" y="17425"/>
                  <a:pt x="17660" y="17397"/>
                </a:cubicBezTo>
                <a:cubicBezTo>
                  <a:pt x="17757" y="17309"/>
                  <a:pt x="17859" y="17237"/>
                  <a:pt x="17887" y="17237"/>
                </a:cubicBezTo>
                <a:cubicBezTo>
                  <a:pt x="17915" y="17237"/>
                  <a:pt x="17937" y="17198"/>
                  <a:pt x="17937" y="17151"/>
                </a:cubicBezTo>
                <a:cubicBezTo>
                  <a:pt x="17937" y="17099"/>
                  <a:pt x="17907" y="17075"/>
                  <a:pt x="17862" y="17093"/>
                </a:cubicBezTo>
                <a:cubicBezTo>
                  <a:pt x="17745" y="17137"/>
                  <a:pt x="17591" y="17000"/>
                  <a:pt x="17633" y="16889"/>
                </a:cubicBezTo>
                <a:cubicBezTo>
                  <a:pt x="17662" y="16814"/>
                  <a:pt x="17650" y="16802"/>
                  <a:pt x="17574" y="16834"/>
                </a:cubicBezTo>
                <a:cubicBezTo>
                  <a:pt x="17384" y="16914"/>
                  <a:pt x="17249" y="16922"/>
                  <a:pt x="17208" y="16857"/>
                </a:cubicBezTo>
                <a:cubicBezTo>
                  <a:pt x="17183" y="16817"/>
                  <a:pt x="17204" y="16762"/>
                  <a:pt x="17259" y="16722"/>
                </a:cubicBezTo>
                <a:cubicBezTo>
                  <a:pt x="17310" y="16685"/>
                  <a:pt x="17329" y="16641"/>
                  <a:pt x="17302" y="16624"/>
                </a:cubicBezTo>
                <a:cubicBezTo>
                  <a:pt x="17275" y="16608"/>
                  <a:pt x="17268" y="16503"/>
                  <a:pt x="17286" y="16391"/>
                </a:cubicBezTo>
                <a:cubicBezTo>
                  <a:pt x="17314" y="16218"/>
                  <a:pt x="17341" y="16184"/>
                  <a:pt x="17466" y="16170"/>
                </a:cubicBezTo>
                <a:cubicBezTo>
                  <a:pt x="17581" y="16157"/>
                  <a:pt x="17614" y="16124"/>
                  <a:pt x="17614" y="16024"/>
                </a:cubicBezTo>
                <a:cubicBezTo>
                  <a:pt x="17614" y="15954"/>
                  <a:pt x="17639" y="15881"/>
                  <a:pt x="17670" y="15862"/>
                </a:cubicBezTo>
                <a:cubicBezTo>
                  <a:pt x="17710" y="15837"/>
                  <a:pt x="17709" y="15806"/>
                  <a:pt x="17670" y="15759"/>
                </a:cubicBezTo>
                <a:cubicBezTo>
                  <a:pt x="17599" y="15673"/>
                  <a:pt x="17651" y="15621"/>
                  <a:pt x="17807" y="15621"/>
                </a:cubicBezTo>
                <a:cubicBezTo>
                  <a:pt x="17914" y="15621"/>
                  <a:pt x="17926" y="15597"/>
                  <a:pt x="17911" y="15419"/>
                </a:cubicBezTo>
                <a:cubicBezTo>
                  <a:pt x="17892" y="15188"/>
                  <a:pt x="18000" y="15027"/>
                  <a:pt x="18149" y="15066"/>
                </a:cubicBezTo>
                <a:cubicBezTo>
                  <a:pt x="18254" y="15093"/>
                  <a:pt x="18345" y="14946"/>
                  <a:pt x="18257" y="14892"/>
                </a:cubicBezTo>
                <a:cubicBezTo>
                  <a:pt x="18228" y="14874"/>
                  <a:pt x="18219" y="14836"/>
                  <a:pt x="18237" y="14807"/>
                </a:cubicBezTo>
                <a:cubicBezTo>
                  <a:pt x="18255" y="14778"/>
                  <a:pt x="18205" y="14703"/>
                  <a:pt x="18126" y="14641"/>
                </a:cubicBezTo>
                <a:cubicBezTo>
                  <a:pt x="17997" y="14540"/>
                  <a:pt x="17991" y="14520"/>
                  <a:pt x="18065" y="14446"/>
                </a:cubicBezTo>
                <a:cubicBezTo>
                  <a:pt x="18134" y="14377"/>
                  <a:pt x="18161" y="14376"/>
                  <a:pt x="18234" y="14436"/>
                </a:cubicBezTo>
                <a:cubicBezTo>
                  <a:pt x="18312" y="14501"/>
                  <a:pt x="18316" y="14492"/>
                  <a:pt x="18283" y="14351"/>
                </a:cubicBezTo>
                <a:cubicBezTo>
                  <a:pt x="18262" y="14264"/>
                  <a:pt x="18228" y="14169"/>
                  <a:pt x="18207" y="14140"/>
                </a:cubicBezTo>
                <a:cubicBezTo>
                  <a:pt x="18118" y="14017"/>
                  <a:pt x="18207" y="13696"/>
                  <a:pt x="18312" y="13761"/>
                </a:cubicBezTo>
                <a:cubicBezTo>
                  <a:pt x="18351" y="13785"/>
                  <a:pt x="18434" y="13644"/>
                  <a:pt x="18496" y="13451"/>
                </a:cubicBezTo>
                <a:cubicBezTo>
                  <a:pt x="18525" y="13363"/>
                  <a:pt x="18538" y="13361"/>
                  <a:pt x="18657" y="13439"/>
                </a:cubicBezTo>
                <a:cubicBezTo>
                  <a:pt x="18778" y="13518"/>
                  <a:pt x="18787" y="13517"/>
                  <a:pt x="18815" y="13413"/>
                </a:cubicBezTo>
                <a:cubicBezTo>
                  <a:pt x="18837" y="13326"/>
                  <a:pt x="18794" y="13268"/>
                  <a:pt x="18625" y="13156"/>
                </a:cubicBezTo>
                <a:lnTo>
                  <a:pt x="18408" y="13012"/>
                </a:lnTo>
                <a:lnTo>
                  <a:pt x="18608" y="12838"/>
                </a:lnTo>
                <a:cubicBezTo>
                  <a:pt x="18719" y="12743"/>
                  <a:pt x="18860" y="12657"/>
                  <a:pt x="18921" y="12648"/>
                </a:cubicBezTo>
                <a:cubicBezTo>
                  <a:pt x="18982" y="12638"/>
                  <a:pt x="19037" y="12589"/>
                  <a:pt x="19045" y="12537"/>
                </a:cubicBezTo>
                <a:cubicBezTo>
                  <a:pt x="19055" y="12463"/>
                  <a:pt x="19020" y="12443"/>
                  <a:pt x="18878" y="12443"/>
                </a:cubicBezTo>
                <a:cubicBezTo>
                  <a:pt x="18670" y="12443"/>
                  <a:pt x="18572" y="12342"/>
                  <a:pt x="18739" y="12298"/>
                </a:cubicBezTo>
                <a:cubicBezTo>
                  <a:pt x="18802" y="12282"/>
                  <a:pt x="18853" y="12248"/>
                  <a:pt x="18853" y="12222"/>
                </a:cubicBezTo>
                <a:cubicBezTo>
                  <a:pt x="18853" y="12167"/>
                  <a:pt x="19183" y="11984"/>
                  <a:pt x="19250" y="12003"/>
                </a:cubicBezTo>
                <a:cubicBezTo>
                  <a:pt x="19276" y="12010"/>
                  <a:pt x="19284" y="11967"/>
                  <a:pt x="19269" y="11907"/>
                </a:cubicBezTo>
                <a:cubicBezTo>
                  <a:pt x="19253" y="11846"/>
                  <a:pt x="19262" y="11783"/>
                  <a:pt x="19289" y="11766"/>
                </a:cubicBezTo>
                <a:cubicBezTo>
                  <a:pt x="19356" y="11725"/>
                  <a:pt x="19350" y="11635"/>
                  <a:pt x="19280" y="11635"/>
                </a:cubicBezTo>
                <a:cubicBezTo>
                  <a:pt x="19249" y="11635"/>
                  <a:pt x="19237" y="11656"/>
                  <a:pt x="19253" y="11683"/>
                </a:cubicBezTo>
                <a:cubicBezTo>
                  <a:pt x="19270" y="11709"/>
                  <a:pt x="19250" y="11757"/>
                  <a:pt x="19210" y="11791"/>
                </a:cubicBezTo>
                <a:cubicBezTo>
                  <a:pt x="19115" y="11870"/>
                  <a:pt x="19013" y="11755"/>
                  <a:pt x="19018" y="11575"/>
                </a:cubicBezTo>
                <a:cubicBezTo>
                  <a:pt x="19019" y="11504"/>
                  <a:pt x="19009" y="11356"/>
                  <a:pt x="18995" y="11245"/>
                </a:cubicBezTo>
                <a:cubicBezTo>
                  <a:pt x="18978" y="11115"/>
                  <a:pt x="18993" y="11029"/>
                  <a:pt x="19038" y="11002"/>
                </a:cubicBezTo>
                <a:cubicBezTo>
                  <a:pt x="19056" y="10991"/>
                  <a:pt x="19075" y="10965"/>
                  <a:pt x="19092" y="10933"/>
                </a:cubicBezTo>
                <a:cubicBezTo>
                  <a:pt x="19091" y="10931"/>
                  <a:pt x="19092" y="10929"/>
                  <a:pt x="19091" y="10928"/>
                </a:cubicBezTo>
                <a:cubicBezTo>
                  <a:pt x="19064" y="10883"/>
                  <a:pt x="19037" y="10900"/>
                  <a:pt x="19006" y="10983"/>
                </a:cubicBezTo>
                <a:cubicBezTo>
                  <a:pt x="18978" y="11060"/>
                  <a:pt x="18937" y="11089"/>
                  <a:pt x="18894" y="11062"/>
                </a:cubicBezTo>
                <a:cubicBezTo>
                  <a:pt x="18846" y="11034"/>
                  <a:pt x="18848" y="11049"/>
                  <a:pt x="18899" y="11113"/>
                </a:cubicBezTo>
                <a:cubicBezTo>
                  <a:pt x="18962" y="11190"/>
                  <a:pt x="18961" y="11208"/>
                  <a:pt x="18886" y="11237"/>
                </a:cubicBezTo>
                <a:cubicBezTo>
                  <a:pt x="18666" y="11321"/>
                  <a:pt x="18539" y="10937"/>
                  <a:pt x="18749" y="10824"/>
                </a:cubicBezTo>
                <a:cubicBezTo>
                  <a:pt x="18810" y="10791"/>
                  <a:pt x="18848" y="10731"/>
                  <a:pt x="18833" y="10691"/>
                </a:cubicBezTo>
                <a:cubicBezTo>
                  <a:pt x="18830" y="10685"/>
                  <a:pt x="18834" y="10676"/>
                  <a:pt x="18835" y="10669"/>
                </a:cubicBezTo>
                <a:cubicBezTo>
                  <a:pt x="18778" y="10612"/>
                  <a:pt x="18804" y="10559"/>
                  <a:pt x="18920" y="10498"/>
                </a:cubicBezTo>
                <a:cubicBezTo>
                  <a:pt x="18987" y="10463"/>
                  <a:pt x="19060" y="10402"/>
                  <a:pt x="19083" y="10363"/>
                </a:cubicBezTo>
                <a:cubicBezTo>
                  <a:pt x="19106" y="10325"/>
                  <a:pt x="19161" y="10306"/>
                  <a:pt x="19205" y="10323"/>
                </a:cubicBezTo>
                <a:cubicBezTo>
                  <a:pt x="19208" y="10325"/>
                  <a:pt x="19211" y="10324"/>
                  <a:pt x="19214" y="10325"/>
                </a:cubicBezTo>
                <a:cubicBezTo>
                  <a:pt x="19237" y="10300"/>
                  <a:pt x="19256" y="10274"/>
                  <a:pt x="19271" y="10249"/>
                </a:cubicBezTo>
                <a:cubicBezTo>
                  <a:pt x="19262" y="10233"/>
                  <a:pt x="19248" y="10219"/>
                  <a:pt x="19228" y="10206"/>
                </a:cubicBezTo>
                <a:cubicBezTo>
                  <a:pt x="19189" y="10182"/>
                  <a:pt x="19190" y="10149"/>
                  <a:pt x="19231" y="10100"/>
                </a:cubicBezTo>
                <a:cubicBezTo>
                  <a:pt x="19250" y="10077"/>
                  <a:pt x="19258" y="10058"/>
                  <a:pt x="19260" y="10041"/>
                </a:cubicBezTo>
                <a:cubicBezTo>
                  <a:pt x="19252" y="10035"/>
                  <a:pt x="19246" y="10027"/>
                  <a:pt x="19236" y="10022"/>
                </a:cubicBezTo>
                <a:cubicBezTo>
                  <a:pt x="19188" y="9996"/>
                  <a:pt x="19125" y="9976"/>
                  <a:pt x="19096" y="9975"/>
                </a:cubicBezTo>
                <a:cubicBezTo>
                  <a:pt x="18988" y="9972"/>
                  <a:pt x="19015" y="9869"/>
                  <a:pt x="19147" y="9783"/>
                </a:cubicBezTo>
                <a:cubicBezTo>
                  <a:pt x="19275" y="9699"/>
                  <a:pt x="19288" y="9700"/>
                  <a:pt x="19390" y="9801"/>
                </a:cubicBezTo>
                <a:cubicBezTo>
                  <a:pt x="19444" y="9855"/>
                  <a:pt x="19518" y="9887"/>
                  <a:pt x="19565" y="9879"/>
                </a:cubicBezTo>
                <a:cubicBezTo>
                  <a:pt x="19629" y="9853"/>
                  <a:pt x="19656" y="9799"/>
                  <a:pt x="19628" y="9728"/>
                </a:cubicBezTo>
                <a:cubicBezTo>
                  <a:pt x="19623" y="9713"/>
                  <a:pt x="19615" y="9701"/>
                  <a:pt x="19606" y="9691"/>
                </a:cubicBezTo>
                <a:cubicBezTo>
                  <a:pt x="19602" y="9686"/>
                  <a:pt x="19596" y="9683"/>
                  <a:pt x="19592" y="9679"/>
                </a:cubicBezTo>
                <a:cubicBezTo>
                  <a:pt x="19556" y="9651"/>
                  <a:pt x="19499" y="9643"/>
                  <a:pt x="19398" y="9651"/>
                </a:cubicBezTo>
                <a:cubicBezTo>
                  <a:pt x="19270" y="9663"/>
                  <a:pt x="19204" y="9646"/>
                  <a:pt x="19204" y="9601"/>
                </a:cubicBezTo>
                <a:cubicBezTo>
                  <a:pt x="19204" y="9564"/>
                  <a:pt x="19189" y="9540"/>
                  <a:pt x="19171" y="9548"/>
                </a:cubicBezTo>
                <a:cubicBezTo>
                  <a:pt x="19110" y="9573"/>
                  <a:pt x="18959" y="9412"/>
                  <a:pt x="18973" y="9336"/>
                </a:cubicBezTo>
                <a:cubicBezTo>
                  <a:pt x="18987" y="9263"/>
                  <a:pt x="18823" y="9144"/>
                  <a:pt x="18620" y="9081"/>
                </a:cubicBezTo>
                <a:cubicBezTo>
                  <a:pt x="18509" y="9046"/>
                  <a:pt x="18513" y="8798"/>
                  <a:pt x="18625" y="8821"/>
                </a:cubicBezTo>
                <a:cubicBezTo>
                  <a:pt x="18655" y="8827"/>
                  <a:pt x="18672" y="8818"/>
                  <a:pt x="18681" y="8805"/>
                </a:cubicBezTo>
                <a:cubicBezTo>
                  <a:pt x="18682" y="8794"/>
                  <a:pt x="18683" y="8781"/>
                  <a:pt x="18683" y="8773"/>
                </a:cubicBezTo>
                <a:cubicBezTo>
                  <a:pt x="18678" y="8749"/>
                  <a:pt x="18663" y="8720"/>
                  <a:pt x="18631" y="8688"/>
                </a:cubicBezTo>
                <a:cubicBezTo>
                  <a:pt x="18631" y="8687"/>
                  <a:pt x="18630" y="8686"/>
                  <a:pt x="18630" y="8686"/>
                </a:cubicBezTo>
                <a:cubicBezTo>
                  <a:pt x="18609" y="8685"/>
                  <a:pt x="18583" y="8688"/>
                  <a:pt x="18547" y="8693"/>
                </a:cubicBezTo>
                <a:cubicBezTo>
                  <a:pt x="18463" y="8704"/>
                  <a:pt x="18370" y="8720"/>
                  <a:pt x="18341" y="8729"/>
                </a:cubicBezTo>
                <a:cubicBezTo>
                  <a:pt x="18284" y="8747"/>
                  <a:pt x="17941" y="8679"/>
                  <a:pt x="17866" y="8634"/>
                </a:cubicBezTo>
                <a:cubicBezTo>
                  <a:pt x="17779" y="8583"/>
                  <a:pt x="18006" y="8401"/>
                  <a:pt x="18114" y="8435"/>
                </a:cubicBezTo>
                <a:cubicBezTo>
                  <a:pt x="18146" y="8445"/>
                  <a:pt x="18171" y="8447"/>
                  <a:pt x="18186" y="8443"/>
                </a:cubicBezTo>
                <a:cubicBezTo>
                  <a:pt x="18183" y="8440"/>
                  <a:pt x="18183" y="8439"/>
                  <a:pt x="18180" y="8436"/>
                </a:cubicBezTo>
                <a:cubicBezTo>
                  <a:pt x="18140" y="8383"/>
                  <a:pt x="18122" y="8318"/>
                  <a:pt x="18136" y="8283"/>
                </a:cubicBezTo>
                <a:cubicBezTo>
                  <a:pt x="18132" y="8276"/>
                  <a:pt x="18129" y="8267"/>
                  <a:pt x="18126" y="8261"/>
                </a:cubicBezTo>
                <a:cubicBezTo>
                  <a:pt x="18115" y="8266"/>
                  <a:pt x="18101" y="8273"/>
                  <a:pt x="18081" y="8289"/>
                </a:cubicBezTo>
                <a:cubicBezTo>
                  <a:pt x="18030" y="8331"/>
                  <a:pt x="17972" y="8348"/>
                  <a:pt x="17952" y="8328"/>
                </a:cubicBezTo>
                <a:cubicBezTo>
                  <a:pt x="17882" y="8258"/>
                  <a:pt x="17897" y="8148"/>
                  <a:pt x="17988" y="8008"/>
                </a:cubicBezTo>
                <a:cubicBezTo>
                  <a:pt x="17926" y="7926"/>
                  <a:pt x="17861" y="7885"/>
                  <a:pt x="17756" y="7838"/>
                </a:cubicBezTo>
                <a:cubicBezTo>
                  <a:pt x="17634" y="7782"/>
                  <a:pt x="17513" y="7742"/>
                  <a:pt x="17488" y="7749"/>
                </a:cubicBezTo>
                <a:cubicBezTo>
                  <a:pt x="17420" y="7766"/>
                  <a:pt x="17287" y="7644"/>
                  <a:pt x="17318" y="7594"/>
                </a:cubicBezTo>
                <a:cubicBezTo>
                  <a:pt x="17354" y="7537"/>
                  <a:pt x="17291" y="7379"/>
                  <a:pt x="17233" y="7379"/>
                </a:cubicBezTo>
                <a:cubicBezTo>
                  <a:pt x="17208" y="7379"/>
                  <a:pt x="17137" y="7433"/>
                  <a:pt x="17075" y="7499"/>
                </a:cubicBezTo>
                <a:cubicBezTo>
                  <a:pt x="16908" y="7679"/>
                  <a:pt x="16773" y="7572"/>
                  <a:pt x="16796" y="7278"/>
                </a:cubicBezTo>
                <a:cubicBezTo>
                  <a:pt x="16809" y="7104"/>
                  <a:pt x="16794" y="7056"/>
                  <a:pt x="16727" y="7056"/>
                </a:cubicBezTo>
                <a:cubicBezTo>
                  <a:pt x="16680" y="7056"/>
                  <a:pt x="16617" y="6994"/>
                  <a:pt x="16588" y="6916"/>
                </a:cubicBezTo>
                <a:cubicBezTo>
                  <a:pt x="16545" y="6804"/>
                  <a:pt x="16558" y="6738"/>
                  <a:pt x="16650" y="6589"/>
                </a:cubicBezTo>
                <a:cubicBezTo>
                  <a:pt x="16745" y="6436"/>
                  <a:pt x="16789" y="6408"/>
                  <a:pt x="16895" y="6435"/>
                </a:cubicBezTo>
                <a:cubicBezTo>
                  <a:pt x="16966" y="6452"/>
                  <a:pt x="17070" y="6441"/>
                  <a:pt x="17127" y="6411"/>
                </a:cubicBezTo>
                <a:cubicBezTo>
                  <a:pt x="17255" y="6342"/>
                  <a:pt x="17303" y="6408"/>
                  <a:pt x="17343" y="6706"/>
                </a:cubicBezTo>
                <a:cubicBezTo>
                  <a:pt x="17364" y="6868"/>
                  <a:pt x="17395" y="6917"/>
                  <a:pt x="17479" y="6934"/>
                </a:cubicBezTo>
                <a:cubicBezTo>
                  <a:pt x="17513" y="6915"/>
                  <a:pt x="17539" y="6916"/>
                  <a:pt x="17564" y="6939"/>
                </a:cubicBezTo>
                <a:cubicBezTo>
                  <a:pt x="17591" y="6935"/>
                  <a:pt x="17611" y="6926"/>
                  <a:pt x="17609" y="6912"/>
                </a:cubicBezTo>
                <a:cubicBezTo>
                  <a:pt x="17577" y="6731"/>
                  <a:pt x="17634" y="6502"/>
                  <a:pt x="17741" y="6374"/>
                </a:cubicBezTo>
                <a:cubicBezTo>
                  <a:pt x="17886" y="6200"/>
                  <a:pt x="17892" y="5992"/>
                  <a:pt x="17755" y="5915"/>
                </a:cubicBezTo>
                <a:cubicBezTo>
                  <a:pt x="17681" y="5874"/>
                  <a:pt x="17675" y="5847"/>
                  <a:pt x="17725" y="5786"/>
                </a:cubicBezTo>
                <a:cubicBezTo>
                  <a:pt x="17760" y="5744"/>
                  <a:pt x="17767" y="5709"/>
                  <a:pt x="17741" y="5708"/>
                </a:cubicBezTo>
                <a:cubicBezTo>
                  <a:pt x="17716" y="5707"/>
                  <a:pt x="17733" y="5677"/>
                  <a:pt x="17780" y="5641"/>
                </a:cubicBezTo>
                <a:cubicBezTo>
                  <a:pt x="17886" y="5560"/>
                  <a:pt x="17947" y="5323"/>
                  <a:pt x="17939" y="5027"/>
                </a:cubicBezTo>
                <a:cubicBezTo>
                  <a:pt x="17933" y="4801"/>
                  <a:pt x="18020" y="4665"/>
                  <a:pt x="18076" y="4812"/>
                </a:cubicBezTo>
                <a:cubicBezTo>
                  <a:pt x="18136" y="4968"/>
                  <a:pt x="18321" y="4957"/>
                  <a:pt x="18489" y="4788"/>
                </a:cubicBezTo>
                <a:cubicBezTo>
                  <a:pt x="18578" y="4700"/>
                  <a:pt x="18690" y="4631"/>
                  <a:pt x="18738" y="4636"/>
                </a:cubicBezTo>
                <a:cubicBezTo>
                  <a:pt x="18786" y="4640"/>
                  <a:pt x="18901" y="4642"/>
                  <a:pt x="18993" y="4639"/>
                </a:cubicBezTo>
                <a:cubicBezTo>
                  <a:pt x="19159" y="4632"/>
                  <a:pt x="19159" y="4631"/>
                  <a:pt x="19101" y="4444"/>
                </a:cubicBezTo>
                <a:cubicBezTo>
                  <a:pt x="19042" y="4256"/>
                  <a:pt x="18991" y="4230"/>
                  <a:pt x="18710" y="4252"/>
                </a:cubicBezTo>
                <a:cubicBezTo>
                  <a:pt x="18548" y="4265"/>
                  <a:pt x="18505" y="4166"/>
                  <a:pt x="18606" y="4012"/>
                </a:cubicBezTo>
                <a:cubicBezTo>
                  <a:pt x="18679" y="3901"/>
                  <a:pt x="18712" y="3888"/>
                  <a:pt x="18830" y="3933"/>
                </a:cubicBezTo>
                <a:cubicBezTo>
                  <a:pt x="19024" y="4007"/>
                  <a:pt x="19139" y="3999"/>
                  <a:pt x="19106" y="3914"/>
                </a:cubicBezTo>
                <a:cubicBezTo>
                  <a:pt x="19091" y="3874"/>
                  <a:pt x="19099" y="3809"/>
                  <a:pt x="19124" y="3768"/>
                </a:cubicBezTo>
                <a:cubicBezTo>
                  <a:pt x="19154" y="3720"/>
                  <a:pt x="19139" y="3658"/>
                  <a:pt x="19085" y="3598"/>
                </a:cubicBezTo>
                <a:cubicBezTo>
                  <a:pt x="19016" y="3521"/>
                  <a:pt x="19012" y="3488"/>
                  <a:pt x="19067" y="3422"/>
                </a:cubicBezTo>
                <a:cubicBezTo>
                  <a:pt x="19104" y="3377"/>
                  <a:pt x="19158" y="3356"/>
                  <a:pt x="19186" y="3373"/>
                </a:cubicBezTo>
                <a:cubicBezTo>
                  <a:pt x="19215" y="3391"/>
                  <a:pt x="19328" y="3333"/>
                  <a:pt x="19438" y="3244"/>
                </a:cubicBezTo>
                <a:lnTo>
                  <a:pt x="19638" y="3084"/>
                </a:lnTo>
                <a:lnTo>
                  <a:pt x="19787" y="3211"/>
                </a:lnTo>
                <a:cubicBezTo>
                  <a:pt x="19855" y="3269"/>
                  <a:pt x="19918" y="3308"/>
                  <a:pt x="19964" y="3327"/>
                </a:cubicBezTo>
                <a:cubicBezTo>
                  <a:pt x="19985" y="3327"/>
                  <a:pt x="20005" y="3326"/>
                  <a:pt x="20026" y="3322"/>
                </a:cubicBezTo>
                <a:cubicBezTo>
                  <a:pt x="20025" y="3314"/>
                  <a:pt x="20022" y="3304"/>
                  <a:pt x="20013" y="3289"/>
                </a:cubicBezTo>
                <a:cubicBezTo>
                  <a:pt x="19978" y="3232"/>
                  <a:pt x="19999" y="3206"/>
                  <a:pt x="20046" y="3208"/>
                </a:cubicBezTo>
                <a:cubicBezTo>
                  <a:pt x="20030" y="3187"/>
                  <a:pt x="20012" y="3164"/>
                  <a:pt x="19988" y="3130"/>
                </a:cubicBezTo>
                <a:lnTo>
                  <a:pt x="19868" y="2960"/>
                </a:lnTo>
                <a:lnTo>
                  <a:pt x="19960" y="2874"/>
                </a:lnTo>
                <a:cubicBezTo>
                  <a:pt x="19982" y="2838"/>
                  <a:pt x="20018" y="2800"/>
                  <a:pt x="20073" y="2760"/>
                </a:cubicBezTo>
                <a:lnTo>
                  <a:pt x="20087" y="2750"/>
                </a:lnTo>
                <a:cubicBezTo>
                  <a:pt x="20099" y="2739"/>
                  <a:pt x="20107" y="2730"/>
                  <a:pt x="20118" y="2720"/>
                </a:cubicBezTo>
                <a:cubicBezTo>
                  <a:pt x="20157" y="2676"/>
                  <a:pt x="20165" y="2651"/>
                  <a:pt x="20149" y="2621"/>
                </a:cubicBezTo>
                <a:cubicBezTo>
                  <a:pt x="20149" y="2621"/>
                  <a:pt x="20149" y="2620"/>
                  <a:pt x="20149" y="2620"/>
                </a:cubicBezTo>
                <a:cubicBezTo>
                  <a:pt x="20103" y="2610"/>
                  <a:pt x="20011" y="2600"/>
                  <a:pt x="19882" y="2593"/>
                </a:cubicBezTo>
                <a:cubicBezTo>
                  <a:pt x="19849" y="2621"/>
                  <a:pt x="19809" y="2626"/>
                  <a:pt x="19752" y="2609"/>
                </a:cubicBezTo>
                <a:cubicBezTo>
                  <a:pt x="19739" y="2605"/>
                  <a:pt x="19720" y="2593"/>
                  <a:pt x="19705" y="2587"/>
                </a:cubicBezTo>
                <a:cubicBezTo>
                  <a:pt x="19601" y="2584"/>
                  <a:pt x="19502" y="2583"/>
                  <a:pt x="19432" y="2587"/>
                </a:cubicBezTo>
                <a:cubicBezTo>
                  <a:pt x="18889" y="2620"/>
                  <a:pt x="18884" y="2618"/>
                  <a:pt x="18884" y="2478"/>
                </a:cubicBezTo>
                <a:cubicBezTo>
                  <a:pt x="18883" y="2398"/>
                  <a:pt x="18915" y="2340"/>
                  <a:pt x="18962" y="2336"/>
                </a:cubicBezTo>
                <a:cubicBezTo>
                  <a:pt x="19005" y="2332"/>
                  <a:pt x="19075" y="2326"/>
                  <a:pt x="19116" y="2322"/>
                </a:cubicBezTo>
                <a:cubicBezTo>
                  <a:pt x="19168" y="2318"/>
                  <a:pt x="19180" y="2271"/>
                  <a:pt x="19159" y="2163"/>
                </a:cubicBezTo>
                <a:cubicBezTo>
                  <a:pt x="19142" y="2078"/>
                  <a:pt x="19152" y="1984"/>
                  <a:pt x="19182" y="1954"/>
                </a:cubicBezTo>
                <a:cubicBezTo>
                  <a:pt x="19218" y="1918"/>
                  <a:pt x="19205" y="1868"/>
                  <a:pt x="19139" y="1802"/>
                </a:cubicBezTo>
                <a:cubicBezTo>
                  <a:pt x="19086" y="1749"/>
                  <a:pt x="19042" y="1687"/>
                  <a:pt x="19042" y="1665"/>
                </a:cubicBezTo>
                <a:cubicBezTo>
                  <a:pt x="19042" y="1643"/>
                  <a:pt x="19023" y="1607"/>
                  <a:pt x="19001" y="1584"/>
                </a:cubicBezTo>
                <a:cubicBezTo>
                  <a:pt x="18979" y="1562"/>
                  <a:pt x="19003" y="1495"/>
                  <a:pt x="19055" y="1436"/>
                </a:cubicBezTo>
                <a:cubicBezTo>
                  <a:pt x="19107" y="1377"/>
                  <a:pt x="19120" y="1345"/>
                  <a:pt x="19084" y="1366"/>
                </a:cubicBezTo>
                <a:cubicBezTo>
                  <a:pt x="19010" y="1409"/>
                  <a:pt x="18908" y="1247"/>
                  <a:pt x="18945" y="1144"/>
                </a:cubicBezTo>
                <a:cubicBezTo>
                  <a:pt x="18993" y="1012"/>
                  <a:pt x="18878" y="1081"/>
                  <a:pt x="18788" y="1240"/>
                </a:cubicBezTo>
                <a:cubicBezTo>
                  <a:pt x="18682" y="1427"/>
                  <a:pt x="18610" y="1443"/>
                  <a:pt x="18531" y="1296"/>
                </a:cubicBezTo>
                <a:cubicBezTo>
                  <a:pt x="18491" y="1220"/>
                  <a:pt x="18494" y="1180"/>
                  <a:pt x="18543" y="1149"/>
                </a:cubicBezTo>
                <a:cubicBezTo>
                  <a:pt x="18587" y="1120"/>
                  <a:pt x="18546" y="1095"/>
                  <a:pt x="18426" y="1078"/>
                </a:cubicBezTo>
                <a:cubicBezTo>
                  <a:pt x="18270" y="1054"/>
                  <a:pt x="18239" y="1026"/>
                  <a:pt x="18221" y="890"/>
                </a:cubicBezTo>
                <a:cubicBezTo>
                  <a:pt x="18197" y="706"/>
                  <a:pt x="18130" y="648"/>
                  <a:pt x="17985" y="686"/>
                </a:cubicBezTo>
                <a:cubicBezTo>
                  <a:pt x="17915" y="705"/>
                  <a:pt x="17883" y="762"/>
                  <a:pt x="17883" y="870"/>
                </a:cubicBezTo>
                <a:cubicBezTo>
                  <a:pt x="17883" y="1084"/>
                  <a:pt x="17694" y="1159"/>
                  <a:pt x="17513" y="1018"/>
                </a:cubicBezTo>
                <a:cubicBezTo>
                  <a:pt x="17399" y="929"/>
                  <a:pt x="17375" y="926"/>
                  <a:pt x="17273" y="997"/>
                </a:cubicBezTo>
                <a:cubicBezTo>
                  <a:pt x="17114" y="1109"/>
                  <a:pt x="16987" y="1098"/>
                  <a:pt x="16892" y="961"/>
                </a:cubicBezTo>
                <a:cubicBezTo>
                  <a:pt x="16793" y="820"/>
                  <a:pt x="16824" y="754"/>
                  <a:pt x="16992" y="754"/>
                </a:cubicBezTo>
                <a:cubicBezTo>
                  <a:pt x="17091" y="754"/>
                  <a:pt x="17113" y="731"/>
                  <a:pt x="17092" y="649"/>
                </a:cubicBezTo>
                <a:cubicBezTo>
                  <a:pt x="17077" y="591"/>
                  <a:pt x="17004" y="505"/>
                  <a:pt x="16931" y="457"/>
                </a:cubicBezTo>
                <a:cubicBezTo>
                  <a:pt x="16825" y="387"/>
                  <a:pt x="16812" y="355"/>
                  <a:pt x="16863" y="293"/>
                </a:cubicBezTo>
                <a:cubicBezTo>
                  <a:pt x="16898" y="250"/>
                  <a:pt x="16955" y="216"/>
                  <a:pt x="16989" y="216"/>
                </a:cubicBezTo>
                <a:cubicBezTo>
                  <a:pt x="17022" y="216"/>
                  <a:pt x="17080" y="167"/>
                  <a:pt x="17117" y="108"/>
                </a:cubicBezTo>
                <a:cubicBezTo>
                  <a:pt x="17184" y="0"/>
                  <a:pt x="17170" y="0"/>
                  <a:pt x="8592" y="0"/>
                </a:cubicBezTo>
                <a:lnTo>
                  <a:pt x="0" y="0"/>
                </a:lnTo>
                <a:close/>
                <a:moveTo>
                  <a:pt x="21333" y="0"/>
                </a:moveTo>
                <a:cubicBezTo>
                  <a:pt x="21113" y="0"/>
                  <a:pt x="21070" y="15"/>
                  <a:pt x="21097" y="84"/>
                </a:cubicBezTo>
                <a:cubicBezTo>
                  <a:pt x="21116" y="133"/>
                  <a:pt x="21080" y="213"/>
                  <a:pt x="21011" y="277"/>
                </a:cubicBezTo>
                <a:cubicBezTo>
                  <a:pt x="20946" y="338"/>
                  <a:pt x="20905" y="421"/>
                  <a:pt x="20920" y="462"/>
                </a:cubicBezTo>
                <a:cubicBezTo>
                  <a:pt x="20964" y="577"/>
                  <a:pt x="20850" y="612"/>
                  <a:pt x="20744" y="517"/>
                </a:cubicBezTo>
                <a:cubicBezTo>
                  <a:pt x="20607" y="393"/>
                  <a:pt x="20585" y="409"/>
                  <a:pt x="20626" y="606"/>
                </a:cubicBezTo>
                <a:cubicBezTo>
                  <a:pt x="20655" y="741"/>
                  <a:pt x="20687" y="777"/>
                  <a:pt x="20771" y="766"/>
                </a:cubicBezTo>
                <a:cubicBezTo>
                  <a:pt x="20771" y="766"/>
                  <a:pt x="20772" y="766"/>
                  <a:pt x="20772" y="766"/>
                </a:cubicBezTo>
                <a:cubicBezTo>
                  <a:pt x="20795" y="759"/>
                  <a:pt x="20822" y="766"/>
                  <a:pt x="20850" y="779"/>
                </a:cubicBezTo>
                <a:cubicBezTo>
                  <a:pt x="20897" y="794"/>
                  <a:pt x="20945" y="823"/>
                  <a:pt x="20979" y="860"/>
                </a:cubicBezTo>
                <a:cubicBezTo>
                  <a:pt x="21034" y="921"/>
                  <a:pt x="21092" y="957"/>
                  <a:pt x="21109" y="940"/>
                </a:cubicBezTo>
                <a:cubicBezTo>
                  <a:pt x="21126" y="923"/>
                  <a:pt x="21105" y="889"/>
                  <a:pt x="21064" y="863"/>
                </a:cubicBezTo>
                <a:cubicBezTo>
                  <a:pt x="20969" y="804"/>
                  <a:pt x="20935" y="599"/>
                  <a:pt x="21006" y="513"/>
                </a:cubicBezTo>
                <a:cubicBezTo>
                  <a:pt x="21081" y="422"/>
                  <a:pt x="21384" y="421"/>
                  <a:pt x="21419" y="511"/>
                </a:cubicBezTo>
                <a:cubicBezTo>
                  <a:pt x="21434" y="551"/>
                  <a:pt x="21481" y="598"/>
                  <a:pt x="21523" y="614"/>
                </a:cubicBezTo>
                <a:cubicBezTo>
                  <a:pt x="21584" y="637"/>
                  <a:pt x="21600" y="578"/>
                  <a:pt x="21600" y="322"/>
                </a:cubicBezTo>
                <a:lnTo>
                  <a:pt x="21600" y="0"/>
                </a:lnTo>
                <a:lnTo>
                  <a:pt x="21333" y="0"/>
                </a:lnTo>
                <a:close/>
                <a:moveTo>
                  <a:pt x="19392" y="161"/>
                </a:moveTo>
                <a:cubicBezTo>
                  <a:pt x="19362" y="161"/>
                  <a:pt x="19337" y="210"/>
                  <a:pt x="19337" y="270"/>
                </a:cubicBezTo>
                <a:cubicBezTo>
                  <a:pt x="19337" y="329"/>
                  <a:pt x="19362" y="377"/>
                  <a:pt x="19392" y="377"/>
                </a:cubicBezTo>
                <a:cubicBezTo>
                  <a:pt x="19421" y="377"/>
                  <a:pt x="19445" y="329"/>
                  <a:pt x="19445" y="270"/>
                </a:cubicBezTo>
                <a:cubicBezTo>
                  <a:pt x="19445" y="210"/>
                  <a:pt x="19421" y="161"/>
                  <a:pt x="19392" y="161"/>
                </a:cubicBezTo>
                <a:close/>
                <a:moveTo>
                  <a:pt x="18222" y="236"/>
                </a:moveTo>
                <a:cubicBezTo>
                  <a:pt x="18216" y="242"/>
                  <a:pt x="18212" y="260"/>
                  <a:pt x="18210" y="292"/>
                </a:cubicBezTo>
                <a:cubicBezTo>
                  <a:pt x="18208" y="349"/>
                  <a:pt x="18221" y="381"/>
                  <a:pt x="18239" y="363"/>
                </a:cubicBezTo>
                <a:cubicBezTo>
                  <a:pt x="18257" y="345"/>
                  <a:pt x="18259" y="298"/>
                  <a:pt x="18243" y="259"/>
                </a:cubicBezTo>
                <a:cubicBezTo>
                  <a:pt x="18235" y="237"/>
                  <a:pt x="18227" y="230"/>
                  <a:pt x="18222" y="236"/>
                </a:cubicBezTo>
                <a:close/>
                <a:moveTo>
                  <a:pt x="18759" y="329"/>
                </a:moveTo>
                <a:cubicBezTo>
                  <a:pt x="18755" y="334"/>
                  <a:pt x="18761" y="355"/>
                  <a:pt x="18775" y="393"/>
                </a:cubicBezTo>
                <a:cubicBezTo>
                  <a:pt x="18795" y="446"/>
                  <a:pt x="18826" y="476"/>
                  <a:pt x="18843" y="460"/>
                </a:cubicBezTo>
                <a:cubicBezTo>
                  <a:pt x="18859" y="443"/>
                  <a:pt x="18842" y="399"/>
                  <a:pt x="18805" y="363"/>
                </a:cubicBezTo>
                <a:cubicBezTo>
                  <a:pt x="18779" y="336"/>
                  <a:pt x="18764" y="325"/>
                  <a:pt x="18759" y="329"/>
                </a:cubicBezTo>
                <a:close/>
                <a:moveTo>
                  <a:pt x="19616" y="569"/>
                </a:moveTo>
                <a:cubicBezTo>
                  <a:pt x="19602" y="568"/>
                  <a:pt x="19589" y="569"/>
                  <a:pt x="19578" y="574"/>
                </a:cubicBezTo>
                <a:cubicBezTo>
                  <a:pt x="19482" y="611"/>
                  <a:pt x="19472" y="897"/>
                  <a:pt x="19566" y="931"/>
                </a:cubicBezTo>
                <a:cubicBezTo>
                  <a:pt x="19603" y="944"/>
                  <a:pt x="19634" y="952"/>
                  <a:pt x="19634" y="949"/>
                </a:cubicBezTo>
                <a:cubicBezTo>
                  <a:pt x="19634" y="945"/>
                  <a:pt x="19678" y="891"/>
                  <a:pt x="19731" y="828"/>
                </a:cubicBezTo>
                <a:cubicBezTo>
                  <a:pt x="19819" y="724"/>
                  <a:pt x="19820" y="705"/>
                  <a:pt x="19742" y="628"/>
                </a:cubicBezTo>
                <a:cubicBezTo>
                  <a:pt x="19707" y="593"/>
                  <a:pt x="19657" y="571"/>
                  <a:pt x="19616" y="569"/>
                </a:cubicBezTo>
                <a:close/>
                <a:moveTo>
                  <a:pt x="18871" y="575"/>
                </a:moveTo>
                <a:cubicBezTo>
                  <a:pt x="18755" y="588"/>
                  <a:pt x="18667" y="720"/>
                  <a:pt x="18712" y="839"/>
                </a:cubicBezTo>
                <a:cubicBezTo>
                  <a:pt x="18728" y="881"/>
                  <a:pt x="18800" y="916"/>
                  <a:pt x="18872" y="916"/>
                </a:cubicBezTo>
                <a:cubicBezTo>
                  <a:pt x="18975" y="916"/>
                  <a:pt x="19007" y="883"/>
                  <a:pt x="19025" y="759"/>
                </a:cubicBezTo>
                <a:cubicBezTo>
                  <a:pt x="19045" y="628"/>
                  <a:pt x="19027" y="597"/>
                  <a:pt x="18922" y="577"/>
                </a:cubicBezTo>
                <a:cubicBezTo>
                  <a:pt x="18904" y="574"/>
                  <a:pt x="18887" y="573"/>
                  <a:pt x="18871" y="575"/>
                </a:cubicBezTo>
                <a:close/>
                <a:moveTo>
                  <a:pt x="20063" y="669"/>
                </a:moveTo>
                <a:cubicBezTo>
                  <a:pt x="20056" y="668"/>
                  <a:pt x="20049" y="670"/>
                  <a:pt x="20045" y="675"/>
                </a:cubicBezTo>
                <a:cubicBezTo>
                  <a:pt x="20028" y="692"/>
                  <a:pt x="20049" y="729"/>
                  <a:pt x="20093" y="756"/>
                </a:cubicBezTo>
                <a:cubicBezTo>
                  <a:pt x="20207" y="829"/>
                  <a:pt x="20222" y="819"/>
                  <a:pt x="20145" y="726"/>
                </a:cubicBezTo>
                <a:cubicBezTo>
                  <a:pt x="20117" y="692"/>
                  <a:pt x="20084" y="670"/>
                  <a:pt x="20063" y="669"/>
                </a:cubicBezTo>
                <a:close/>
                <a:moveTo>
                  <a:pt x="21582" y="932"/>
                </a:moveTo>
                <a:cubicBezTo>
                  <a:pt x="21578" y="930"/>
                  <a:pt x="21573" y="930"/>
                  <a:pt x="21568" y="933"/>
                </a:cubicBezTo>
                <a:cubicBezTo>
                  <a:pt x="21560" y="936"/>
                  <a:pt x="21551" y="943"/>
                  <a:pt x="21540" y="954"/>
                </a:cubicBezTo>
                <a:cubicBezTo>
                  <a:pt x="21507" y="987"/>
                  <a:pt x="21496" y="1040"/>
                  <a:pt x="21516" y="1073"/>
                </a:cubicBezTo>
                <a:cubicBezTo>
                  <a:pt x="21540" y="1111"/>
                  <a:pt x="21558" y="1125"/>
                  <a:pt x="21571" y="1123"/>
                </a:cubicBezTo>
                <a:cubicBezTo>
                  <a:pt x="21581" y="1090"/>
                  <a:pt x="21588" y="1030"/>
                  <a:pt x="21593" y="944"/>
                </a:cubicBezTo>
                <a:cubicBezTo>
                  <a:pt x="21590" y="938"/>
                  <a:pt x="21586" y="934"/>
                  <a:pt x="21582" y="932"/>
                </a:cubicBezTo>
                <a:close/>
                <a:moveTo>
                  <a:pt x="20133" y="1217"/>
                </a:moveTo>
                <a:cubicBezTo>
                  <a:pt x="20014" y="1216"/>
                  <a:pt x="19879" y="1237"/>
                  <a:pt x="19769" y="1279"/>
                </a:cubicBezTo>
                <a:cubicBezTo>
                  <a:pt x="19724" y="1296"/>
                  <a:pt x="19658" y="1311"/>
                  <a:pt x="19621" y="1314"/>
                </a:cubicBezTo>
                <a:cubicBezTo>
                  <a:pt x="19500" y="1324"/>
                  <a:pt x="19524" y="1418"/>
                  <a:pt x="19650" y="1427"/>
                </a:cubicBezTo>
                <a:cubicBezTo>
                  <a:pt x="19718" y="1432"/>
                  <a:pt x="19814" y="1477"/>
                  <a:pt x="19863" y="1526"/>
                </a:cubicBezTo>
                <a:cubicBezTo>
                  <a:pt x="19927" y="1590"/>
                  <a:pt x="19962" y="1597"/>
                  <a:pt x="19990" y="1551"/>
                </a:cubicBezTo>
                <a:cubicBezTo>
                  <a:pt x="20012" y="1517"/>
                  <a:pt x="20069" y="1483"/>
                  <a:pt x="20119" y="1476"/>
                </a:cubicBezTo>
                <a:cubicBezTo>
                  <a:pt x="20168" y="1469"/>
                  <a:pt x="20251" y="1425"/>
                  <a:pt x="20302" y="1379"/>
                </a:cubicBezTo>
                <a:cubicBezTo>
                  <a:pt x="20353" y="1332"/>
                  <a:pt x="20418" y="1312"/>
                  <a:pt x="20446" y="1334"/>
                </a:cubicBezTo>
                <a:cubicBezTo>
                  <a:pt x="20475" y="1356"/>
                  <a:pt x="20455" y="1333"/>
                  <a:pt x="20403" y="1284"/>
                </a:cubicBezTo>
                <a:cubicBezTo>
                  <a:pt x="20357" y="1241"/>
                  <a:pt x="20253" y="1218"/>
                  <a:pt x="20133" y="1217"/>
                </a:cubicBezTo>
                <a:close/>
                <a:moveTo>
                  <a:pt x="19387" y="1623"/>
                </a:moveTo>
                <a:cubicBezTo>
                  <a:pt x="19368" y="1622"/>
                  <a:pt x="19347" y="1625"/>
                  <a:pt x="19328" y="1632"/>
                </a:cubicBezTo>
                <a:cubicBezTo>
                  <a:pt x="19285" y="1650"/>
                  <a:pt x="19298" y="1663"/>
                  <a:pt x="19360" y="1665"/>
                </a:cubicBezTo>
                <a:cubicBezTo>
                  <a:pt x="19417" y="1668"/>
                  <a:pt x="19448" y="1655"/>
                  <a:pt x="19431" y="1638"/>
                </a:cubicBezTo>
                <a:cubicBezTo>
                  <a:pt x="19422" y="1629"/>
                  <a:pt x="19406" y="1624"/>
                  <a:pt x="19387" y="1623"/>
                </a:cubicBezTo>
                <a:close/>
                <a:moveTo>
                  <a:pt x="20280" y="1886"/>
                </a:moveTo>
                <a:cubicBezTo>
                  <a:pt x="20107" y="1886"/>
                  <a:pt x="20092" y="1898"/>
                  <a:pt x="20092" y="2047"/>
                </a:cubicBezTo>
                <a:cubicBezTo>
                  <a:pt x="20092" y="2180"/>
                  <a:pt x="20114" y="2208"/>
                  <a:pt x="20218" y="2208"/>
                </a:cubicBezTo>
                <a:cubicBezTo>
                  <a:pt x="20244" y="2208"/>
                  <a:pt x="20268" y="2202"/>
                  <a:pt x="20290" y="2193"/>
                </a:cubicBezTo>
                <a:cubicBezTo>
                  <a:pt x="20339" y="2163"/>
                  <a:pt x="20381" y="2119"/>
                  <a:pt x="20410" y="2063"/>
                </a:cubicBezTo>
                <a:cubicBezTo>
                  <a:pt x="20490" y="1886"/>
                  <a:pt x="20488" y="1886"/>
                  <a:pt x="20280" y="1886"/>
                </a:cubicBezTo>
                <a:close/>
                <a:moveTo>
                  <a:pt x="20936" y="2342"/>
                </a:moveTo>
                <a:cubicBezTo>
                  <a:pt x="20882" y="2337"/>
                  <a:pt x="20848" y="2386"/>
                  <a:pt x="20846" y="2476"/>
                </a:cubicBezTo>
                <a:cubicBezTo>
                  <a:pt x="20868" y="2523"/>
                  <a:pt x="20897" y="2564"/>
                  <a:pt x="20926" y="2584"/>
                </a:cubicBezTo>
                <a:cubicBezTo>
                  <a:pt x="21024" y="2578"/>
                  <a:pt x="21079" y="2415"/>
                  <a:pt x="20998" y="2364"/>
                </a:cubicBezTo>
                <a:cubicBezTo>
                  <a:pt x="20975" y="2350"/>
                  <a:pt x="20955" y="2343"/>
                  <a:pt x="20936" y="2342"/>
                </a:cubicBezTo>
                <a:close/>
                <a:moveTo>
                  <a:pt x="20257" y="3134"/>
                </a:moveTo>
                <a:cubicBezTo>
                  <a:pt x="20233" y="3133"/>
                  <a:pt x="20215" y="3157"/>
                  <a:pt x="20180" y="3203"/>
                </a:cubicBezTo>
                <a:cubicBezTo>
                  <a:pt x="20169" y="3220"/>
                  <a:pt x="20160" y="3229"/>
                  <a:pt x="20150" y="3238"/>
                </a:cubicBezTo>
                <a:cubicBezTo>
                  <a:pt x="20185" y="3256"/>
                  <a:pt x="20222" y="3279"/>
                  <a:pt x="20259" y="3309"/>
                </a:cubicBezTo>
                <a:cubicBezTo>
                  <a:pt x="20349" y="3386"/>
                  <a:pt x="20412" y="3427"/>
                  <a:pt x="20449" y="3437"/>
                </a:cubicBezTo>
                <a:cubicBezTo>
                  <a:pt x="20459" y="3327"/>
                  <a:pt x="20438" y="3274"/>
                  <a:pt x="20363" y="3207"/>
                </a:cubicBezTo>
                <a:cubicBezTo>
                  <a:pt x="20310" y="3158"/>
                  <a:pt x="20281" y="3134"/>
                  <a:pt x="20257" y="3134"/>
                </a:cubicBezTo>
                <a:close/>
                <a:moveTo>
                  <a:pt x="21213" y="3213"/>
                </a:moveTo>
                <a:cubicBezTo>
                  <a:pt x="21206" y="3212"/>
                  <a:pt x="21197" y="3215"/>
                  <a:pt x="21189" y="3217"/>
                </a:cubicBezTo>
                <a:cubicBezTo>
                  <a:pt x="21185" y="3251"/>
                  <a:pt x="21180" y="3287"/>
                  <a:pt x="21176" y="3321"/>
                </a:cubicBezTo>
                <a:cubicBezTo>
                  <a:pt x="21256" y="3417"/>
                  <a:pt x="21271" y="3412"/>
                  <a:pt x="21262" y="3292"/>
                </a:cubicBezTo>
                <a:cubicBezTo>
                  <a:pt x="21259" y="3247"/>
                  <a:pt x="21240" y="3218"/>
                  <a:pt x="21213" y="3213"/>
                </a:cubicBezTo>
                <a:close/>
                <a:moveTo>
                  <a:pt x="19640" y="3899"/>
                </a:moveTo>
                <a:cubicBezTo>
                  <a:pt x="19620" y="3899"/>
                  <a:pt x="19607" y="3921"/>
                  <a:pt x="19607" y="3955"/>
                </a:cubicBezTo>
                <a:cubicBezTo>
                  <a:pt x="19607" y="4040"/>
                  <a:pt x="19634" y="4057"/>
                  <a:pt x="19672" y="4007"/>
                </a:cubicBezTo>
                <a:cubicBezTo>
                  <a:pt x="19681" y="3982"/>
                  <a:pt x="19683" y="3956"/>
                  <a:pt x="19679" y="3929"/>
                </a:cubicBezTo>
                <a:cubicBezTo>
                  <a:pt x="19674" y="3921"/>
                  <a:pt x="19671" y="3911"/>
                  <a:pt x="19662" y="3906"/>
                </a:cubicBezTo>
                <a:cubicBezTo>
                  <a:pt x="19655" y="3901"/>
                  <a:pt x="19646" y="3899"/>
                  <a:pt x="19640" y="3899"/>
                </a:cubicBezTo>
                <a:close/>
                <a:moveTo>
                  <a:pt x="20614" y="4021"/>
                </a:moveTo>
                <a:cubicBezTo>
                  <a:pt x="20612" y="4022"/>
                  <a:pt x="20611" y="4022"/>
                  <a:pt x="20609" y="4023"/>
                </a:cubicBezTo>
                <a:cubicBezTo>
                  <a:pt x="20608" y="4024"/>
                  <a:pt x="20606" y="4026"/>
                  <a:pt x="20604" y="4027"/>
                </a:cubicBezTo>
                <a:cubicBezTo>
                  <a:pt x="20567" y="4052"/>
                  <a:pt x="20531" y="4103"/>
                  <a:pt x="20512" y="4179"/>
                </a:cubicBezTo>
                <a:cubicBezTo>
                  <a:pt x="20488" y="4273"/>
                  <a:pt x="20504" y="4287"/>
                  <a:pt x="20611" y="4267"/>
                </a:cubicBezTo>
                <a:cubicBezTo>
                  <a:pt x="20688" y="4252"/>
                  <a:pt x="20736" y="4206"/>
                  <a:pt x="20738" y="4148"/>
                </a:cubicBezTo>
                <a:cubicBezTo>
                  <a:pt x="20734" y="4137"/>
                  <a:pt x="20731" y="4130"/>
                  <a:pt x="20728" y="4120"/>
                </a:cubicBezTo>
                <a:cubicBezTo>
                  <a:pt x="20706" y="4063"/>
                  <a:pt x="20674" y="4032"/>
                  <a:pt x="20614" y="4021"/>
                </a:cubicBezTo>
                <a:close/>
                <a:moveTo>
                  <a:pt x="18124" y="5206"/>
                </a:moveTo>
                <a:cubicBezTo>
                  <a:pt x="18075" y="5207"/>
                  <a:pt x="18072" y="5237"/>
                  <a:pt x="18088" y="5328"/>
                </a:cubicBezTo>
                <a:cubicBezTo>
                  <a:pt x="18102" y="5405"/>
                  <a:pt x="18134" y="5494"/>
                  <a:pt x="18160" y="5527"/>
                </a:cubicBezTo>
                <a:cubicBezTo>
                  <a:pt x="18212" y="5594"/>
                  <a:pt x="18086" y="5733"/>
                  <a:pt x="18027" y="5674"/>
                </a:cubicBezTo>
                <a:cubicBezTo>
                  <a:pt x="18007" y="5654"/>
                  <a:pt x="17991" y="5686"/>
                  <a:pt x="17991" y="5746"/>
                </a:cubicBezTo>
                <a:cubicBezTo>
                  <a:pt x="17991" y="5805"/>
                  <a:pt x="18008" y="5869"/>
                  <a:pt x="18027" y="5889"/>
                </a:cubicBezTo>
                <a:cubicBezTo>
                  <a:pt x="18047" y="5909"/>
                  <a:pt x="18101" y="5924"/>
                  <a:pt x="18148" y="5923"/>
                </a:cubicBezTo>
                <a:cubicBezTo>
                  <a:pt x="18212" y="5922"/>
                  <a:pt x="18388" y="5817"/>
                  <a:pt x="18514" y="5722"/>
                </a:cubicBezTo>
                <a:cubicBezTo>
                  <a:pt x="18499" y="5679"/>
                  <a:pt x="18513" y="5649"/>
                  <a:pt x="18564" y="5593"/>
                </a:cubicBezTo>
                <a:cubicBezTo>
                  <a:pt x="18610" y="5543"/>
                  <a:pt x="18630" y="5484"/>
                  <a:pt x="18628" y="5409"/>
                </a:cubicBezTo>
                <a:cubicBezTo>
                  <a:pt x="18596" y="5345"/>
                  <a:pt x="18490" y="5339"/>
                  <a:pt x="18385" y="5404"/>
                </a:cubicBezTo>
                <a:cubicBezTo>
                  <a:pt x="18314" y="5447"/>
                  <a:pt x="18238" y="5358"/>
                  <a:pt x="18283" y="5285"/>
                </a:cubicBezTo>
                <a:cubicBezTo>
                  <a:pt x="18300" y="5258"/>
                  <a:pt x="18257" y="5227"/>
                  <a:pt x="18188" y="5214"/>
                </a:cubicBezTo>
                <a:cubicBezTo>
                  <a:pt x="18161" y="5208"/>
                  <a:pt x="18140" y="5205"/>
                  <a:pt x="18124" y="5206"/>
                </a:cubicBezTo>
                <a:close/>
                <a:moveTo>
                  <a:pt x="19417" y="5352"/>
                </a:moveTo>
                <a:cubicBezTo>
                  <a:pt x="19398" y="5356"/>
                  <a:pt x="19367" y="5378"/>
                  <a:pt x="19339" y="5412"/>
                </a:cubicBezTo>
                <a:cubicBezTo>
                  <a:pt x="19310" y="5447"/>
                  <a:pt x="19300" y="5472"/>
                  <a:pt x="19307" y="5485"/>
                </a:cubicBezTo>
                <a:cubicBezTo>
                  <a:pt x="19319" y="5490"/>
                  <a:pt x="19332" y="5491"/>
                  <a:pt x="19345" y="5488"/>
                </a:cubicBezTo>
                <a:cubicBezTo>
                  <a:pt x="19345" y="5488"/>
                  <a:pt x="19346" y="5488"/>
                  <a:pt x="19346" y="5488"/>
                </a:cubicBezTo>
                <a:cubicBezTo>
                  <a:pt x="19346" y="5488"/>
                  <a:pt x="19346" y="5488"/>
                  <a:pt x="19347" y="5487"/>
                </a:cubicBezTo>
                <a:cubicBezTo>
                  <a:pt x="19376" y="5479"/>
                  <a:pt x="19408" y="5445"/>
                  <a:pt x="19439" y="5391"/>
                </a:cubicBezTo>
                <a:cubicBezTo>
                  <a:pt x="19442" y="5377"/>
                  <a:pt x="19440" y="5364"/>
                  <a:pt x="19431" y="5355"/>
                </a:cubicBezTo>
                <a:cubicBezTo>
                  <a:pt x="19428" y="5351"/>
                  <a:pt x="19423" y="5351"/>
                  <a:pt x="19417" y="5352"/>
                </a:cubicBezTo>
                <a:close/>
                <a:moveTo>
                  <a:pt x="19122" y="5739"/>
                </a:moveTo>
                <a:cubicBezTo>
                  <a:pt x="19104" y="5739"/>
                  <a:pt x="19081" y="5743"/>
                  <a:pt x="19051" y="5748"/>
                </a:cubicBezTo>
                <a:cubicBezTo>
                  <a:pt x="19032" y="5752"/>
                  <a:pt x="19016" y="5749"/>
                  <a:pt x="18998" y="5749"/>
                </a:cubicBezTo>
                <a:cubicBezTo>
                  <a:pt x="18972" y="5753"/>
                  <a:pt x="18942" y="5758"/>
                  <a:pt x="18927" y="5759"/>
                </a:cubicBezTo>
                <a:cubicBezTo>
                  <a:pt x="18864" y="5763"/>
                  <a:pt x="18795" y="6065"/>
                  <a:pt x="18845" y="6115"/>
                </a:cubicBezTo>
                <a:cubicBezTo>
                  <a:pt x="18860" y="6130"/>
                  <a:pt x="18968" y="6114"/>
                  <a:pt x="19040" y="6093"/>
                </a:cubicBezTo>
                <a:cubicBezTo>
                  <a:pt x="19079" y="6053"/>
                  <a:pt x="19108" y="5998"/>
                  <a:pt x="19129" y="5937"/>
                </a:cubicBezTo>
                <a:cubicBezTo>
                  <a:pt x="19133" y="5915"/>
                  <a:pt x="19135" y="5915"/>
                  <a:pt x="19139" y="5890"/>
                </a:cubicBezTo>
                <a:cubicBezTo>
                  <a:pt x="19154" y="5811"/>
                  <a:pt x="19157" y="5767"/>
                  <a:pt x="19144" y="5748"/>
                </a:cubicBezTo>
                <a:cubicBezTo>
                  <a:pt x="19144" y="5748"/>
                  <a:pt x="19143" y="5748"/>
                  <a:pt x="19143" y="5748"/>
                </a:cubicBezTo>
                <a:cubicBezTo>
                  <a:pt x="19137" y="5744"/>
                  <a:pt x="19132" y="5739"/>
                  <a:pt x="19122" y="5739"/>
                </a:cubicBezTo>
                <a:close/>
                <a:moveTo>
                  <a:pt x="17159" y="7056"/>
                </a:moveTo>
                <a:cubicBezTo>
                  <a:pt x="17146" y="7056"/>
                  <a:pt x="17121" y="7080"/>
                  <a:pt x="17103" y="7110"/>
                </a:cubicBezTo>
                <a:cubicBezTo>
                  <a:pt x="17084" y="7140"/>
                  <a:pt x="17095" y="7164"/>
                  <a:pt x="17126" y="7164"/>
                </a:cubicBezTo>
                <a:cubicBezTo>
                  <a:pt x="17158" y="7164"/>
                  <a:pt x="17183" y="7140"/>
                  <a:pt x="17183" y="7110"/>
                </a:cubicBezTo>
                <a:cubicBezTo>
                  <a:pt x="17183" y="7080"/>
                  <a:pt x="17172" y="7056"/>
                  <a:pt x="17159" y="7056"/>
                </a:cubicBezTo>
                <a:close/>
                <a:moveTo>
                  <a:pt x="18671" y="7110"/>
                </a:moveTo>
                <a:cubicBezTo>
                  <a:pt x="18648" y="7110"/>
                  <a:pt x="18624" y="7125"/>
                  <a:pt x="18605" y="7149"/>
                </a:cubicBezTo>
                <a:cubicBezTo>
                  <a:pt x="18592" y="7172"/>
                  <a:pt x="18584" y="7198"/>
                  <a:pt x="18584" y="7224"/>
                </a:cubicBezTo>
                <a:cubicBezTo>
                  <a:pt x="18584" y="7276"/>
                  <a:pt x="18616" y="7318"/>
                  <a:pt x="18656" y="7324"/>
                </a:cubicBezTo>
                <a:cubicBezTo>
                  <a:pt x="18678" y="7321"/>
                  <a:pt x="18696" y="7314"/>
                  <a:pt x="18710" y="7303"/>
                </a:cubicBezTo>
                <a:cubicBezTo>
                  <a:pt x="18714" y="7298"/>
                  <a:pt x="18719" y="7296"/>
                  <a:pt x="18723" y="7290"/>
                </a:cubicBezTo>
                <a:cubicBezTo>
                  <a:pt x="18735" y="7270"/>
                  <a:pt x="18742" y="7241"/>
                  <a:pt x="18744" y="7207"/>
                </a:cubicBezTo>
                <a:cubicBezTo>
                  <a:pt x="18740" y="7153"/>
                  <a:pt x="18709" y="7110"/>
                  <a:pt x="18671" y="7110"/>
                </a:cubicBezTo>
                <a:close/>
                <a:moveTo>
                  <a:pt x="21541" y="7766"/>
                </a:moveTo>
                <a:cubicBezTo>
                  <a:pt x="21526" y="7767"/>
                  <a:pt x="21508" y="7773"/>
                  <a:pt x="21490" y="7785"/>
                </a:cubicBezTo>
                <a:cubicBezTo>
                  <a:pt x="21443" y="7814"/>
                  <a:pt x="21445" y="7835"/>
                  <a:pt x="21500" y="7869"/>
                </a:cubicBezTo>
                <a:cubicBezTo>
                  <a:pt x="21526" y="7885"/>
                  <a:pt x="21549" y="7889"/>
                  <a:pt x="21567" y="7883"/>
                </a:cubicBezTo>
                <a:cubicBezTo>
                  <a:pt x="21566" y="7858"/>
                  <a:pt x="21566" y="7793"/>
                  <a:pt x="21566" y="7772"/>
                </a:cubicBezTo>
                <a:cubicBezTo>
                  <a:pt x="21558" y="7769"/>
                  <a:pt x="21551" y="7765"/>
                  <a:pt x="21541" y="7766"/>
                </a:cubicBezTo>
                <a:close/>
                <a:moveTo>
                  <a:pt x="21519" y="8079"/>
                </a:moveTo>
                <a:cubicBezTo>
                  <a:pt x="21428" y="8079"/>
                  <a:pt x="21411" y="8164"/>
                  <a:pt x="21492" y="8215"/>
                </a:cubicBezTo>
                <a:cubicBezTo>
                  <a:pt x="21522" y="8233"/>
                  <a:pt x="21546" y="8295"/>
                  <a:pt x="21546" y="8352"/>
                </a:cubicBezTo>
                <a:cubicBezTo>
                  <a:pt x="21546" y="8410"/>
                  <a:pt x="21558" y="8456"/>
                  <a:pt x="21573" y="8456"/>
                </a:cubicBezTo>
                <a:cubicBezTo>
                  <a:pt x="21573" y="8456"/>
                  <a:pt x="21574" y="8452"/>
                  <a:pt x="21575" y="8451"/>
                </a:cubicBezTo>
                <a:cubicBezTo>
                  <a:pt x="21573" y="8325"/>
                  <a:pt x="21572" y="8208"/>
                  <a:pt x="21570" y="8110"/>
                </a:cubicBezTo>
                <a:cubicBezTo>
                  <a:pt x="21557" y="8091"/>
                  <a:pt x="21541" y="8079"/>
                  <a:pt x="21519" y="8079"/>
                </a:cubicBezTo>
                <a:close/>
                <a:moveTo>
                  <a:pt x="19125" y="8511"/>
                </a:moveTo>
                <a:cubicBezTo>
                  <a:pt x="19095" y="8511"/>
                  <a:pt x="19071" y="8528"/>
                  <a:pt x="19055" y="8550"/>
                </a:cubicBezTo>
                <a:cubicBezTo>
                  <a:pt x="19052" y="8572"/>
                  <a:pt x="19049" y="8589"/>
                  <a:pt x="19046" y="8614"/>
                </a:cubicBezTo>
                <a:cubicBezTo>
                  <a:pt x="19048" y="8625"/>
                  <a:pt x="19050" y="8635"/>
                  <a:pt x="19055" y="8640"/>
                </a:cubicBezTo>
                <a:cubicBezTo>
                  <a:pt x="19056" y="8641"/>
                  <a:pt x="19058" y="8642"/>
                  <a:pt x="19059" y="8643"/>
                </a:cubicBezTo>
                <a:cubicBezTo>
                  <a:pt x="19079" y="8659"/>
                  <a:pt x="19121" y="8661"/>
                  <a:pt x="19159" y="8648"/>
                </a:cubicBezTo>
                <a:cubicBezTo>
                  <a:pt x="19169" y="8634"/>
                  <a:pt x="19176" y="8617"/>
                  <a:pt x="19176" y="8592"/>
                </a:cubicBezTo>
                <a:cubicBezTo>
                  <a:pt x="19176" y="8547"/>
                  <a:pt x="19153" y="8511"/>
                  <a:pt x="19125" y="8511"/>
                </a:cubicBezTo>
                <a:close/>
                <a:moveTo>
                  <a:pt x="20148" y="8726"/>
                </a:moveTo>
                <a:cubicBezTo>
                  <a:pt x="20117" y="8726"/>
                  <a:pt x="20092" y="8751"/>
                  <a:pt x="20092" y="8780"/>
                </a:cubicBezTo>
                <a:cubicBezTo>
                  <a:pt x="20092" y="8810"/>
                  <a:pt x="20102" y="8833"/>
                  <a:pt x="20115" y="8833"/>
                </a:cubicBezTo>
                <a:cubicBezTo>
                  <a:pt x="20128" y="8833"/>
                  <a:pt x="20154" y="8810"/>
                  <a:pt x="20173" y="8780"/>
                </a:cubicBezTo>
                <a:cubicBezTo>
                  <a:pt x="20191" y="8751"/>
                  <a:pt x="20180" y="8726"/>
                  <a:pt x="20148" y="8726"/>
                </a:cubicBezTo>
                <a:close/>
                <a:moveTo>
                  <a:pt x="19591" y="9051"/>
                </a:moveTo>
                <a:cubicBezTo>
                  <a:pt x="19539" y="9082"/>
                  <a:pt x="19501" y="9112"/>
                  <a:pt x="19476" y="9140"/>
                </a:cubicBezTo>
                <a:cubicBezTo>
                  <a:pt x="19469" y="9151"/>
                  <a:pt x="19463" y="9158"/>
                  <a:pt x="19457" y="9170"/>
                </a:cubicBezTo>
                <a:cubicBezTo>
                  <a:pt x="19453" y="9180"/>
                  <a:pt x="19450" y="9184"/>
                  <a:pt x="19446" y="9192"/>
                </a:cubicBezTo>
                <a:cubicBezTo>
                  <a:pt x="19446" y="9192"/>
                  <a:pt x="19445" y="9192"/>
                  <a:pt x="19445" y="9193"/>
                </a:cubicBezTo>
                <a:cubicBezTo>
                  <a:pt x="19445" y="9260"/>
                  <a:pt x="19461" y="9265"/>
                  <a:pt x="19522" y="9214"/>
                </a:cubicBezTo>
                <a:cubicBezTo>
                  <a:pt x="19584" y="9163"/>
                  <a:pt x="19612" y="9173"/>
                  <a:pt x="19661" y="9264"/>
                </a:cubicBezTo>
                <a:cubicBezTo>
                  <a:pt x="19681" y="9302"/>
                  <a:pt x="19695" y="9326"/>
                  <a:pt x="19709" y="9337"/>
                </a:cubicBezTo>
                <a:cubicBezTo>
                  <a:pt x="19710" y="9338"/>
                  <a:pt x="19710" y="9338"/>
                  <a:pt x="19711" y="9338"/>
                </a:cubicBezTo>
                <a:cubicBezTo>
                  <a:pt x="19715" y="9341"/>
                  <a:pt x="19716" y="9341"/>
                  <a:pt x="19719" y="9342"/>
                </a:cubicBezTo>
                <a:cubicBezTo>
                  <a:pt x="19724" y="9344"/>
                  <a:pt x="19729" y="9344"/>
                  <a:pt x="19735" y="9343"/>
                </a:cubicBezTo>
                <a:cubicBezTo>
                  <a:pt x="19737" y="9331"/>
                  <a:pt x="19720" y="9297"/>
                  <a:pt x="19684" y="9241"/>
                </a:cubicBezTo>
                <a:cubicBezTo>
                  <a:pt x="19627" y="9153"/>
                  <a:pt x="19586" y="9074"/>
                  <a:pt x="19593" y="9065"/>
                </a:cubicBezTo>
                <a:cubicBezTo>
                  <a:pt x="19597" y="9061"/>
                  <a:pt x="19595" y="9056"/>
                  <a:pt x="19591" y="9051"/>
                </a:cubicBezTo>
                <a:close/>
                <a:moveTo>
                  <a:pt x="20250" y="9373"/>
                </a:moveTo>
                <a:cubicBezTo>
                  <a:pt x="20219" y="9373"/>
                  <a:pt x="20208" y="9397"/>
                  <a:pt x="20226" y="9426"/>
                </a:cubicBezTo>
                <a:cubicBezTo>
                  <a:pt x="20233" y="9437"/>
                  <a:pt x="20241" y="9445"/>
                  <a:pt x="20249" y="9454"/>
                </a:cubicBezTo>
                <a:cubicBezTo>
                  <a:pt x="20272" y="9449"/>
                  <a:pt x="20291" y="9443"/>
                  <a:pt x="20305" y="9436"/>
                </a:cubicBezTo>
                <a:cubicBezTo>
                  <a:pt x="20306" y="9432"/>
                  <a:pt x="20307" y="9430"/>
                  <a:pt x="20307" y="9426"/>
                </a:cubicBezTo>
                <a:cubicBezTo>
                  <a:pt x="20307" y="9397"/>
                  <a:pt x="20281" y="9373"/>
                  <a:pt x="20250" y="9373"/>
                </a:cubicBezTo>
                <a:close/>
                <a:moveTo>
                  <a:pt x="20530" y="10184"/>
                </a:moveTo>
                <a:cubicBezTo>
                  <a:pt x="20504" y="10174"/>
                  <a:pt x="20470" y="10189"/>
                  <a:pt x="20441" y="10234"/>
                </a:cubicBezTo>
                <a:cubicBezTo>
                  <a:pt x="20423" y="10264"/>
                  <a:pt x="20343" y="10274"/>
                  <a:pt x="20264" y="10257"/>
                </a:cubicBezTo>
                <a:lnTo>
                  <a:pt x="20175" y="10239"/>
                </a:lnTo>
                <a:cubicBezTo>
                  <a:pt x="20168" y="10247"/>
                  <a:pt x="20190" y="10265"/>
                  <a:pt x="20216" y="10284"/>
                </a:cubicBezTo>
                <a:lnTo>
                  <a:pt x="20253" y="10305"/>
                </a:lnTo>
                <a:cubicBezTo>
                  <a:pt x="20300" y="10333"/>
                  <a:pt x="20342" y="10353"/>
                  <a:pt x="20380" y="10367"/>
                </a:cubicBezTo>
                <a:cubicBezTo>
                  <a:pt x="20392" y="10371"/>
                  <a:pt x="20403" y="10373"/>
                  <a:pt x="20415" y="10376"/>
                </a:cubicBezTo>
                <a:cubicBezTo>
                  <a:pt x="20436" y="10381"/>
                  <a:pt x="20456" y="10386"/>
                  <a:pt x="20474" y="10386"/>
                </a:cubicBezTo>
                <a:cubicBezTo>
                  <a:pt x="20489" y="10387"/>
                  <a:pt x="20503" y="10385"/>
                  <a:pt x="20518" y="10383"/>
                </a:cubicBezTo>
                <a:cubicBezTo>
                  <a:pt x="20555" y="10371"/>
                  <a:pt x="20576" y="10339"/>
                  <a:pt x="20576" y="10288"/>
                </a:cubicBezTo>
                <a:cubicBezTo>
                  <a:pt x="20576" y="10231"/>
                  <a:pt x="20557" y="10195"/>
                  <a:pt x="20530" y="10184"/>
                </a:cubicBezTo>
                <a:close/>
                <a:moveTo>
                  <a:pt x="19576" y="10594"/>
                </a:moveTo>
                <a:cubicBezTo>
                  <a:pt x="19557" y="10594"/>
                  <a:pt x="19534" y="10595"/>
                  <a:pt x="19509" y="10600"/>
                </a:cubicBezTo>
                <a:cubicBezTo>
                  <a:pt x="19472" y="10607"/>
                  <a:pt x="19445" y="10617"/>
                  <a:pt x="19418" y="10627"/>
                </a:cubicBezTo>
                <a:cubicBezTo>
                  <a:pt x="19363" y="10693"/>
                  <a:pt x="19342" y="10776"/>
                  <a:pt x="19372" y="10854"/>
                </a:cubicBezTo>
                <a:cubicBezTo>
                  <a:pt x="19372" y="10854"/>
                  <a:pt x="19372" y="10855"/>
                  <a:pt x="19372" y="10856"/>
                </a:cubicBezTo>
                <a:cubicBezTo>
                  <a:pt x="19411" y="10901"/>
                  <a:pt x="19455" y="10908"/>
                  <a:pt x="19534" y="10877"/>
                </a:cubicBezTo>
                <a:cubicBezTo>
                  <a:pt x="19545" y="10873"/>
                  <a:pt x="19555" y="10874"/>
                  <a:pt x="19565" y="10872"/>
                </a:cubicBezTo>
                <a:cubicBezTo>
                  <a:pt x="19583" y="10850"/>
                  <a:pt x="19598" y="10824"/>
                  <a:pt x="19610" y="10791"/>
                </a:cubicBezTo>
                <a:cubicBezTo>
                  <a:pt x="19639" y="10715"/>
                  <a:pt x="19650" y="10652"/>
                  <a:pt x="19646" y="10608"/>
                </a:cubicBezTo>
                <a:cubicBezTo>
                  <a:pt x="19628" y="10598"/>
                  <a:pt x="19604" y="10593"/>
                  <a:pt x="19576" y="10594"/>
                </a:cubicBezTo>
                <a:close/>
                <a:moveTo>
                  <a:pt x="20335" y="11303"/>
                </a:moveTo>
                <a:cubicBezTo>
                  <a:pt x="20306" y="11303"/>
                  <a:pt x="20275" y="11325"/>
                  <a:pt x="20266" y="11352"/>
                </a:cubicBezTo>
                <a:cubicBezTo>
                  <a:pt x="20259" y="11376"/>
                  <a:pt x="20284" y="11393"/>
                  <a:pt x="20321" y="11398"/>
                </a:cubicBezTo>
                <a:lnTo>
                  <a:pt x="20400" y="11349"/>
                </a:lnTo>
                <a:cubicBezTo>
                  <a:pt x="20390" y="11324"/>
                  <a:pt x="20362" y="11303"/>
                  <a:pt x="20335" y="11303"/>
                </a:cubicBezTo>
                <a:close/>
                <a:moveTo>
                  <a:pt x="19828" y="11488"/>
                </a:moveTo>
                <a:cubicBezTo>
                  <a:pt x="19796" y="11485"/>
                  <a:pt x="19755" y="11504"/>
                  <a:pt x="19722" y="11545"/>
                </a:cubicBezTo>
                <a:cubicBezTo>
                  <a:pt x="19672" y="11605"/>
                  <a:pt x="19682" y="11619"/>
                  <a:pt x="19769" y="11614"/>
                </a:cubicBezTo>
                <a:cubicBezTo>
                  <a:pt x="19805" y="11612"/>
                  <a:pt x="19836" y="11601"/>
                  <a:pt x="19856" y="11587"/>
                </a:cubicBezTo>
                <a:cubicBezTo>
                  <a:pt x="19870" y="11560"/>
                  <a:pt x="19874" y="11532"/>
                  <a:pt x="19862" y="11503"/>
                </a:cubicBezTo>
                <a:cubicBezTo>
                  <a:pt x="19853" y="11495"/>
                  <a:pt x="19842" y="11488"/>
                  <a:pt x="19828" y="11488"/>
                </a:cubicBezTo>
                <a:close/>
                <a:moveTo>
                  <a:pt x="20388" y="12174"/>
                </a:moveTo>
                <a:cubicBezTo>
                  <a:pt x="20349" y="12174"/>
                  <a:pt x="20325" y="12189"/>
                  <a:pt x="20315" y="12210"/>
                </a:cubicBezTo>
                <a:cubicBezTo>
                  <a:pt x="20313" y="12216"/>
                  <a:pt x="20312" y="12221"/>
                  <a:pt x="20311" y="12227"/>
                </a:cubicBezTo>
                <a:cubicBezTo>
                  <a:pt x="20309" y="12249"/>
                  <a:pt x="20318" y="12274"/>
                  <a:pt x="20343" y="12299"/>
                </a:cubicBezTo>
                <a:cubicBezTo>
                  <a:pt x="20405" y="12361"/>
                  <a:pt x="20469" y="12338"/>
                  <a:pt x="20469" y="12254"/>
                </a:cubicBezTo>
                <a:cubicBezTo>
                  <a:pt x="20469" y="12210"/>
                  <a:pt x="20432" y="12174"/>
                  <a:pt x="20388" y="12174"/>
                </a:cubicBezTo>
                <a:close/>
                <a:moveTo>
                  <a:pt x="19608" y="12193"/>
                </a:moveTo>
                <a:cubicBezTo>
                  <a:pt x="19598" y="12203"/>
                  <a:pt x="19589" y="12213"/>
                  <a:pt x="19580" y="12227"/>
                </a:cubicBezTo>
                <a:cubicBezTo>
                  <a:pt x="19562" y="12256"/>
                  <a:pt x="19573" y="12281"/>
                  <a:pt x="19604" y="12281"/>
                </a:cubicBezTo>
                <a:cubicBezTo>
                  <a:pt x="19635" y="12281"/>
                  <a:pt x="19661" y="12256"/>
                  <a:pt x="19661" y="12227"/>
                </a:cubicBezTo>
                <a:cubicBezTo>
                  <a:pt x="19646" y="12207"/>
                  <a:pt x="19628" y="12195"/>
                  <a:pt x="19608" y="12193"/>
                </a:cubicBezTo>
                <a:close/>
                <a:moveTo>
                  <a:pt x="19251" y="13071"/>
                </a:moveTo>
                <a:cubicBezTo>
                  <a:pt x="19183" y="13073"/>
                  <a:pt x="19122" y="13157"/>
                  <a:pt x="19122" y="13273"/>
                </a:cubicBezTo>
                <a:cubicBezTo>
                  <a:pt x="19122" y="13352"/>
                  <a:pt x="19138" y="13365"/>
                  <a:pt x="19182" y="13320"/>
                </a:cubicBezTo>
                <a:cubicBezTo>
                  <a:pt x="19216" y="13287"/>
                  <a:pt x="19276" y="13272"/>
                  <a:pt x="19317" y="13288"/>
                </a:cubicBezTo>
                <a:cubicBezTo>
                  <a:pt x="19413" y="13324"/>
                  <a:pt x="19415" y="13176"/>
                  <a:pt x="19320" y="13097"/>
                </a:cubicBezTo>
                <a:cubicBezTo>
                  <a:pt x="19298" y="13078"/>
                  <a:pt x="19274" y="13070"/>
                  <a:pt x="19251" y="13071"/>
                </a:cubicBezTo>
                <a:close/>
                <a:moveTo>
                  <a:pt x="19729" y="13585"/>
                </a:moveTo>
                <a:cubicBezTo>
                  <a:pt x="19661" y="13575"/>
                  <a:pt x="19627" y="13611"/>
                  <a:pt x="19621" y="13658"/>
                </a:cubicBezTo>
                <a:cubicBezTo>
                  <a:pt x="19630" y="13677"/>
                  <a:pt x="19646" y="13699"/>
                  <a:pt x="19672" y="13724"/>
                </a:cubicBezTo>
                <a:cubicBezTo>
                  <a:pt x="19767" y="13819"/>
                  <a:pt x="19822" y="13804"/>
                  <a:pt x="19822" y="13682"/>
                </a:cubicBezTo>
                <a:cubicBezTo>
                  <a:pt x="19822" y="13655"/>
                  <a:pt x="19815" y="13634"/>
                  <a:pt x="19805" y="13618"/>
                </a:cubicBezTo>
                <a:cubicBezTo>
                  <a:pt x="19787" y="13601"/>
                  <a:pt x="19763" y="13590"/>
                  <a:pt x="19729" y="13585"/>
                </a:cubicBezTo>
                <a:close/>
                <a:moveTo>
                  <a:pt x="21560" y="13761"/>
                </a:moveTo>
                <a:cubicBezTo>
                  <a:pt x="21539" y="13771"/>
                  <a:pt x="21519" y="13830"/>
                  <a:pt x="21517" y="13929"/>
                </a:cubicBezTo>
                <a:cubicBezTo>
                  <a:pt x="21515" y="14000"/>
                  <a:pt x="21533" y="14059"/>
                  <a:pt x="21557" y="14059"/>
                </a:cubicBezTo>
                <a:cubicBezTo>
                  <a:pt x="21579" y="14059"/>
                  <a:pt x="21596" y="13989"/>
                  <a:pt x="21599" y="13904"/>
                </a:cubicBezTo>
                <a:cubicBezTo>
                  <a:pt x="21599" y="13895"/>
                  <a:pt x="21598" y="13883"/>
                  <a:pt x="21598" y="13874"/>
                </a:cubicBezTo>
                <a:cubicBezTo>
                  <a:pt x="21595" y="13790"/>
                  <a:pt x="21579" y="13752"/>
                  <a:pt x="21560" y="13761"/>
                </a:cubicBezTo>
                <a:close/>
                <a:moveTo>
                  <a:pt x="21561" y="14241"/>
                </a:moveTo>
                <a:cubicBezTo>
                  <a:pt x="21556" y="14246"/>
                  <a:pt x="21552" y="14266"/>
                  <a:pt x="21551" y="14297"/>
                </a:cubicBezTo>
                <a:cubicBezTo>
                  <a:pt x="21548" y="14354"/>
                  <a:pt x="21561" y="14385"/>
                  <a:pt x="21578" y="14368"/>
                </a:cubicBezTo>
                <a:cubicBezTo>
                  <a:pt x="21596" y="14350"/>
                  <a:pt x="21598" y="14303"/>
                  <a:pt x="21583" y="14264"/>
                </a:cubicBezTo>
                <a:cubicBezTo>
                  <a:pt x="21574" y="14243"/>
                  <a:pt x="21567" y="14235"/>
                  <a:pt x="21561" y="14241"/>
                </a:cubicBezTo>
                <a:close/>
                <a:moveTo>
                  <a:pt x="18559" y="14345"/>
                </a:moveTo>
                <a:cubicBezTo>
                  <a:pt x="18535" y="14346"/>
                  <a:pt x="18541" y="14404"/>
                  <a:pt x="18582" y="14512"/>
                </a:cubicBezTo>
                <a:cubicBezTo>
                  <a:pt x="18624" y="14624"/>
                  <a:pt x="18617" y="14686"/>
                  <a:pt x="18550" y="14788"/>
                </a:cubicBezTo>
                <a:cubicBezTo>
                  <a:pt x="18457" y="14931"/>
                  <a:pt x="18527" y="14973"/>
                  <a:pt x="18638" y="14840"/>
                </a:cubicBezTo>
                <a:cubicBezTo>
                  <a:pt x="18663" y="14809"/>
                  <a:pt x="18707" y="14787"/>
                  <a:pt x="18751" y="14773"/>
                </a:cubicBezTo>
                <a:cubicBezTo>
                  <a:pt x="18769" y="14765"/>
                  <a:pt x="18786" y="14759"/>
                  <a:pt x="18802" y="14759"/>
                </a:cubicBezTo>
                <a:cubicBezTo>
                  <a:pt x="18841" y="14759"/>
                  <a:pt x="18867" y="14750"/>
                  <a:pt x="18884" y="14726"/>
                </a:cubicBezTo>
                <a:cubicBezTo>
                  <a:pt x="18884" y="14726"/>
                  <a:pt x="18884" y="14725"/>
                  <a:pt x="18884" y="14725"/>
                </a:cubicBezTo>
                <a:cubicBezTo>
                  <a:pt x="18885" y="14724"/>
                  <a:pt x="18885" y="14722"/>
                  <a:pt x="18886" y="14721"/>
                </a:cubicBezTo>
                <a:cubicBezTo>
                  <a:pt x="18899" y="14699"/>
                  <a:pt x="18905" y="14663"/>
                  <a:pt x="18906" y="14613"/>
                </a:cubicBezTo>
                <a:cubicBezTo>
                  <a:pt x="18903" y="14527"/>
                  <a:pt x="18874" y="14490"/>
                  <a:pt x="18805" y="14490"/>
                </a:cubicBezTo>
                <a:cubicBezTo>
                  <a:pt x="18750" y="14490"/>
                  <a:pt x="18674" y="14453"/>
                  <a:pt x="18636" y="14408"/>
                </a:cubicBezTo>
                <a:cubicBezTo>
                  <a:pt x="18601" y="14365"/>
                  <a:pt x="18574" y="14345"/>
                  <a:pt x="18559" y="14345"/>
                </a:cubicBezTo>
                <a:close/>
                <a:moveTo>
                  <a:pt x="20430" y="14618"/>
                </a:moveTo>
                <a:cubicBezTo>
                  <a:pt x="20425" y="14622"/>
                  <a:pt x="20423" y="14642"/>
                  <a:pt x="20421" y="14664"/>
                </a:cubicBezTo>
                <a:cubicBezTo>
                  <a:pt x="20430" y="14659"/>
                  <a:pt x="20441" y="14649"/>
                  <a:pt x="20451" y="14641"/>
                </a:cubicBezTo>
                <a:cubicBezTo>
                  <a:pt x="20451" y="14641"/>
                  <a:pt x="20452" y="14641"/>
                  <a:pt x="20451" y="14641"/>
                </a:cubicBezTo>
                <a:cubicBezTo>
                  <a:pt x="20443" y="14619"/>
                  <a:pt x="20436" y="14612"/>
                  <a:pt x="20430" y="14618"/>
                </a:cubicBezTo>
                <a:close/>
                <a:moveTo>
                  <a:pt x="18367" y="15353"/>
                </a:moveTo>
                <a:cubicBezTo>
                  <a:pt x="18352" y="15353"/>
                  <a:pt x="18339" y="15358"/>
                  <a:pt x="18330" y="15368"/>
                </a:cubicBezTo>
                <a:cubicBezTo>
                  <a:pt x="18320" y="15377"/>
                  <a:pt x="18314" y="15391"/>
                  <a:pt x="18314" y="15406"/>
                </a:cubicBezTo>
                <a:cubicBezTo>
                  <a:pt x="18314" y="15415"/>
                  <a:pt x="18319" y="15422"/>
                  <a:pt x="18324" y="15429"/>
                </a:cubicBezTo>
                <a:cubicBezTo>
                  <a:pt x="18334" y="15443"/>
                  <a:pt x="18356" y="15451"/>
                  <a:pt x="18379" y="15454"/>
                </a:cubicBezTo>
                <a:cubicBezTo>
                  <a:pt x="18403" y="15449"/>
                  <a:pt x="18422" y="15431"/>
                  <a:pt x="18422" y="15406"/>
                </a:cubicBezTo>
                <a:cubicBezTo>
                  <a:pt x="18422" y="15383"/>
                  <a:pt x="18406" y="15367"/>
                  <a:pt x="18385" y="15359"/>
                </a:cubicBezTo>
                <a:cubicBezTo>
                  <a:pt x="18379" y="15357"/>
                  <a:pt x="18372" y="15353"/>
                  <a:pt x="18367" y="15353"/>
                </a:cubicBezTo>
                <a:close/>
                <a:moveTo>
                  <a:pt x="18331" y="15736"/>
                </a:moveTo>
                <a:cubicBezTo>
                  <a:pt x="18318" y="15744"/>
                  <a:pt x="18301" y="15760"/>
                  <a:pt x="18287" y="15783"/>
                </a:cubicBezTo>
                <a:cubicBezTo>
                  <a:pt x="18277" y="15799"/>
                  <a:pt x="18276" y="15813"/>
                  <a:pt x="18283" y="15823"/>
                </a:cubicBezTo>
                <a:cubicBezTo>
                  <a:pt x="18291" y="15829"/>
                  <a:pt x="18301" y="15835"/>
                  <a:pt x="18313" y="15835"/>
                </a:cubicBezTo>
                <a:cubicBezTo>
                  <a:pt x="18328" y="15835"/>
                  <a:pt x="18342" y="15829"/>
                  <a:pt x="18352" y="15820"/>
                </a:cubicBezTo>
                <a:cubicBezTo>
                  <a:pt x="18362" y="15810"/>
                  <a:pt x="18368" y="15798"/>
                  <a:pt x="18368" y="15783"/>
                </a:cubicBezTo>
                <a:cubicBezTo>
                  <a:pt x="18368" y="15760"/>
                  <a:pt x="18352" y="15744"/>
                  <a:pt x="18331" y="15736"/>
                </a:cubicBezTo>
                <a:close/>
                <a:moveTo>
                  <a:pt x="18022" y="16401"/>
                </a:moveTo>
                <a:cubicBezTo>
                  <a:pt x="17958" y="16393"/>
                  <a:pt x="17948" y="16447"/>
                  <a:pt x="18007" y="16543"/>
                </a:cubicBezTo>
                <a:cubicBezTo>
                  <a:pt x="18036" y="16588"/>
                  <a:pt x="18059" y="16611"/>
                  <a:pt x="18080" y="16625"/>
                </a:cubicBezTo>
                <a:cubicBezTo>
                  <a:pt x="18100" y="16629"/>
                  <a:pt x="18122" y="16623"/>
                  <a:pt x="18146" y="16611"/>
                </a:cubicBezTo>
                <a:cubicBezTo>
                  <a:pt x="18155" y="16599"/>
                  <a:pt x="18163" y="16585"/>
                  <a:pt x="18172" y="16564"/>
                </a:cubicBezTo>
                <a:cubicBezTo>
                  <a:pt x="18189" y="16518"/>
                  <a:pt x="18160" y="16462"/>
                  <a:pt x="18103" y="16432"/>
                </a:cubicBezTo>
                <a:cubicBezTo>
                  <a:pt x="18071" y="16414"/>
                  <a:pt x="18044" y="16404"/>
                  <a:pt x="18022" y="16401"/>
                </a:cubicBezTo>
                <a:close/>
                <a:moveTo>
                  <a:pt x="14561" y="21415"/>
                </a:moveTo>
                <a:cubicBezTo>
                  <a:pt x="14518" y="21408"/>
                  <a:pt x="14488" y="21418"/>
                  <a:pt x="14458" y="21442"/>
                </a:cubicBezTo>
                <a:cubicBezTo>
                  <a:pt x="14416" y="21477"/>
                  <a:pt x="14382" y="21527"/>
                  <a:pt x="14382" y="21553"/>
                </a:cubicBezTo>
                <a:cubicBezTo>
                  <a:pt x="14382" y="21575"/>
                  <a:pt x="14480" y="21590"/>
                  <a:pt x="14602" y="21595"/>
                </a:cubicBezTo>
                <a:cubicBezTo>
                  <a:pt x="14626" y="21595"/>
                  <a:pt x="14640" y="21598"/>
                  <a:pt x="14665" y="21598"/>
                </a:cubicBezTo>
                <a:cubicBezTo>
                  <a:pt x="14783" y="21597"/>
                  <a:pt x="14869" y="21597"/>
                  <a:pt x="14935" y="21594"/>
                </a:cubicBezTo>
                <a:lnTo>
                  <a:pt x="14740" y="21490"/>
                </a:lnTo>
                <a:cubicBezTo>
                  <a:pt x="14659" y="21447"/>
                  <a:pt x="14604" y="21422"/>
                  <a:pt x="14561" y="21415"/>
                </a:cubicBezTo>
                <a:close/>
                <a:moveTo>
                  <a:pt x="15692" y="21521"/>
                </a:moveTo>
                <a:cubicBezTo>
                  <a:pt x="15672" y="21525"/>
                  <a:pt x="15655" y="21534"/>
                  <a:pt x="15647" y="21548"/>
                </a:cubicBezTo>
                <a:cubicBezTo>
                  <a:pt x="15630" y="21575"/>
                  <a:pt x="15663" y="21597"/>
                  <a:pt x="15720" y="21599"/>
                </a:cubicBezTo>
                <a:cubicBezTo>
                  <a:pt x="15726" y="21599"/>
                  <a:pt x="15730" y="21599"/>
                  <a:pt x="15737" y="21599"/>
                </a:cubicBezTo>
                <a:cubicBezTo>
                  <a:pt x="15853" y="21597"/>
                  <a:pt x="15864" y="21569"/>
                  <a:pt x="15757" y="21528"/>
                </a:cubicBezTo>
                <a:cubicBezTo>
                  <a:pt x="15735" y="21519"/>
                  <a:pt x="15713" y="21517"/>
                  <a:pt x="15692" y="21521"/>
                </a:cubicBezTo>
                <a:close/>
              </a:path>
            </a:pathLst>
          </a:custGeom>
          <a:ln w="12700">
            <a:miter lim="400000"/>
          </a:ln>
        </p:spPr>
      </p:pic>
      <p:sp>
        <p:nvSpPr>
          <p:cNvPr id="296" name="https://chatgpt.com/backend-api/estuary/content?id=file_00000000a99071f49477e59b05d74b9e&amp;ts=489546&amp;p=fs&amp;cid=1&amp;sig=ebe6a0eb3291cc9fa540674efb2fa6a418f0752273366a695a6a74da0f5a6f7b&amp;v=0"/>
          <p:cNvSpPr txBox="1"/>
          <p:nvPr/>
        </p:nvSpPr>
        <p:spPr>
          <a:xfrm>
            <a:off x="246184" y="13589000"/>
            <a:ext cx="21649030"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https://chatgpt.com/backend-api/estuary/content?id=file_00000000a99071f49477e59b05d74b9e&amp;ts=489546&amp;p=fs&amp;cid=1&amp;sig=ebe6a0eb3291cc9fa540674efb2fa6a418f0752273366a695a6a74da0f5a6f7b&amp;v=0</a:t>
            </a:r>
          </a:p>
        </p:txBody>
      </p:sp>
      <p:pic>
        <p:nvPicPr>
          <p:cNvPr id="297" name="deSitter.png" descr="deSitter.png"/>
          <p:cNvPicPr>
            <a:picLocks noChangeAspect="1"/>
          </p:cNvPicPr>
          <p:nvPr/>
        </p:nvPicPr>
        <p:blipFill>
          <a:blip r:embed="rId5">
            <a:alphaModFix amt="41227"/>
            <a:extLst/>
          </a:blip>
          <a:stretch>
            <a:fillRect/>
          </a:stretch>
        </p:blipFill>
        <p:spPr>
          <a:xfrm>
            <a:off x="2352380" y="553783"/>
            <a:ext cx="10974670" cy="1646200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01" name="s-l400.jpg" descr="s-l400.jpg"/>
          <p:cNvPicPr>
            <a:picLocks noChangeAspect="1"/>
          </p:cNvPicPr>
          <p:nvPr/>
        </p:nvPicPr>
        <p:blipFill>
          <a:blip r:embed="rId3">
            <a:extLst/>
          </a:blip>
          <a:srcRect l="10906" t="2127" r="10222" b="4671"/>
          <a:stretch>
            <a:fillRect/>
          </a:stretch>
        </p:blipFill>
        <p:spPr>
          <a:xfrm>
            <a:off x="896563" y="6179447"/>
            <a:ext cx="6376200" cy="7534661"/>
          </a:xfrm>
          <a:custGeom>
            <a:avLst/>
            <a:gdLst/>
            <a:ahLst/>
            <a:cxnLst>
              <a:cxn ang="0">
                <a:pos x="wd2" y="hd2"/>
              </a:cxn>
              <a:cxn ang="5400000">
                <a:pos x="wd2" y="hd2"/>
              </a:cxn>
              <a:cxn ang="10800000">
                <a:pos x="wd2" y="hd2"/>
              </a:cxn>
              <a:cxn ang="16200000">
                <a:pos x="wd2" y="hd2"/>
              </a:cxn>
            </a:cxnLst>
            <a:rect l="0" t="0" r="r" b="b"/>
            <a:pathLst>
              <a:path w="21599" h="21583" fill="norm" stroke="1" extrusionOk="0">
                <a:moveTo>
                  <a:pt x="21005" y="0"/>
                </a:moveTo>
                <a:cubicBezTo>
                  <a:pt x="20652" y="1"/>
                  <a:pt x="20131" y="17"/>
                  <a:pt x="19424" y="47"/>
                </a:cubicBezTo>
                <a:cubicBezTo>
                  <a:pt x="18293" y="94"/>
                  <a:pt x="13461" y="142"/>
                  <a:pt x="8685" y="155"/>
                </a:cubicBezTo>
                <a:lnTo>
                  <a:pt x="0" y="177"/>
                </a:lnTo>
                <a:lnTo>
                  <a:pt x="19" y="444"/>
                </a:lnTo>
                <a:cubicBezTo>
                  <a:pt x="29" y="591"/>
                  <a:pt x="82" y="992"/>
                  <a:pt x="134" y="1334"/>
                </a:cubicBezTo>
                <a:cubicBezTo>
                  <a:pt x="187" y="1675"/>
                  <a:pt x="293" y="2480"/>
                  <a:pt x="370" y="3121"/>
                </a:cubicBezTo>
                <a:cubicBezTo>
                  <a:pt x="446" y="3762"/>
                  <a:pt x="572" y="4706"/>
                  <a:pt x="649" y="5219"/>
                </a:cubicBezTo>
                <a:cubicBezTo>
                  <a:pt x="726" y="5732"/>
                  <a:pt x="852" y="6571"/>
                  <a:pt x="929" y="7084"/>
                </a:cubicBezTo>
                <a:cubicBezTo>
                  <a:pt x="1052" y="7907"/>
                  <a:pt x="1237" y="9111"/>
                  <a:pt x="1367" y="9920"/>
                </a:cubicBezTo>
                <a:cubicBezTo>
                  <a:pt x="1391" y="10070"/>
                  <a:pt x="1540" y="10961"/>
                  <a:pt x="1698" y="11902"/>
                </a:cubicBezTo>
                <a:cubicBezTo>
                  <a:pt x="1856" y="12842"/>
                  <a:pt x="2127" y="14539"/>
                  <a:pt x="2300" y="15672"/>
                </a:cubicBezTo>
                <a:cubicBezTo>
                  <a:pt x="2865" y="19363"/>
                  <a:pt x="3086" y="20756"/>
                  <a:pt x="3151" y="21033"/>
                </a:cubicBezTo>
                <a:cubicBezTo>
                  <a:pt x="3230" y="21366"/>
                  <a:pt x="2447" y="21317"/>
                  <a:pt x="10338" y="21486"/>
                </a:cubicBezTo>
                <a:cubicBezTo>
                  <a:pt x="13699" y="21557"/>
                  <a:pt x="16966" y="21599"/>
                  <a:pt x="17598" y="21578"/>
                </a:cubicBezTo>
                <a:lnTo>
                  <a:pt x="18746" y="21538"/>
                </a:lnTo>
                <a:lnTo>
                  <a:pt x="18776" y="21113"/>
                </a:lnTo>
                <a:cubicBezTo>
                  <a:pt x="18791" y="20879"/>
                  <a:pt x="18839" y="20652"/>
                  <a:pt x="18882" y="20608"/>
                </a:cubicBezTo>
                <a:cubicBezTo>
                  <a:pt x="18971" y="20516"/>
                  <a:pt x="19040" y="19973"/>
                  <a:pt x="18970" y="19914"/>
                </a:cubicBezTo>
                <a:cubicBezTo>
                  <a:pt x="18916" y="19868"/>
                  <a:pt x="19051" y="18251"/>
                  <a:pt x="19124" y="18081"/>
                </a:cubicBezTo>
                <a:cubicBezTo>
                  <a:pt x="19151" y="18017"/>
                  <a:pt x="19187" y="17718"/>
                  <a:pt x="19204" y="17419"/>
                </a:cubicBezTo>
                <a:cubicBezTo>
                  <a:pt x="19237" y="16852"/>
                  <a:pt x="19645" y="13448"/>
                  <a:pt x="20034" y="10503"/>
                </a:cubicBezTo>
                <a:cubicBezTo>
                  <a:pt x="20158" y="9563"/>
                  <a:pt x="20446" y="7220"/>
                  <a:pt x="20674" y="5297"/>
                </a:cubicBezTo>
                <a:cubicBezTo>
                  <a:pt x="21038" y="2226"/>
                  <a:pt x="21124" y="1698"/>
                  <a:pt x="21378" y="961"/>
                </a:cubicBezTo>
                <a:cubicBezTo>
                  <a:pt x="21528" y="527"/>
                  <a:pt x="21600" y="257"/>
                  <a:pt x="21599" y="126"/>
                </a:cubicBezTo>
                <a:cubicBezTo>
                  <a:pt x="21598" y="83"/>
                  <a:pt x="21590" y="54"/>
                  <a:pt x="21573" y="40"/>
                </a:cubicBezTo>
                <a:cubicBezTo>
                  <a:pt x="21540" y="12"/>
                  <a:pt x="21357" y="-1"/>
                  <a:pt x="21005" y="0"/>
                </a:cubicBezTo>
                <a:close/>
              </a:path>
            </a:pathLst>
          </a:custGeom>
          <a:ln w="12700">
            <a:miter lim="400000"/>
          </a:ln>
        </p:spPr>
      </p:pic>
      <p:pic>
        <p:nvPicPr>
          <p:cNvPr id="302" name="s-l400.jpg" descr="s-l400.jpg"/>
          <p:cNvPicPr>
            <a:picLocks noChangeAspect="1"/>
          </p:cNvPicPr>
          <p:nvPr/>
        </p:nvPicPr>
        <p:blipFill>
          <a:blip r:embed="rId4">
            <a:extLst/>
          </a:blip>
          <a:srcRect l="3248" t="11001" r="15739" b="858"/>
          <a:stretch>
            <a:fillRect/>
          </a:stretch>
        </p:blipFill>
        <p:spPr>
          <a:xfrm>
            <a:off x="1651363" y="5123131"/>
            <a:ext cx="8867052" cy="9647293"/>
          </a:xfrm>
          <a:custGeom>
            <a:avLst/>
            <a:gdLst/>
            <a:ahLst/>
            <a:cxnLst>
              <a:cxn ang="0">
                <a:pos x="wd2" y="hd2"/>
              </a:cxn>
              <a:cxn ang="5400000">
                <a:pos x="wd2" y="hd2"/>
              </a:cxn>
              <a:cxn ang="10800000">
                <a:pos x="wd2" y="hd2"/>
              </a:cxn>
              <a:cxn ang="16200000">
                <a:pos x="wd2" y="hd2"/>
              </a:cxn>
            </a:cxnLst>
            <a:rect l="0" t="0" r="r" b="b"/>
            <a:pathLst>
              <a:path w="21542" h="21486" fill="norm" stroke="1" extrusionOk="0">
                <a:moveTo>
                  <a:pt x="18467" y="1"/>
                </a:moveTo>
                <a:cubicBezTo>
                  <a:pt x="17430" y="-1"/>
                  <a:pt x="16049" y="1"/>
                  <a:pt x="14213" y="5"/>
                </a:cubicBezTo>
                <a:cubicBezTo>
                  <a:pt x="10140" y="13"/>
                  <a:pt x="6772" y="52"/>
                  <a:pt x="6727" y="93"/>
                </a:cubicBezTo>
                <a:cubicBezTo>
                  <a:pt x="6683" y="134"/>
                  <a:pt x="6751" y="1330"/>
                  <a:pt x="6879" y="2751"/>
                </a:cubicBezTo>
                <a:cubicBezTo>
                  <a:pt x="7210" y="6438"/>
                  <a:pt x="7275" y="7200"/>
                  <a:pt x="7328" y="8007"/>
                </a:cubicBezTo>
                <a:cubicBezTo>
                  <a:pt x="7354" y="8402"/>
                  <a:pt x="7446" y="9488"/>
                  <a:pt x="7531" y="10420"/>
                </a:cubicBezTo>
                <a:cubicBezTo>
                  <a:pt x="7617" y="11352"/>
                  <a:pt x="7653" y="12273"/>
                  <a:pt x="7611" y="12468"/>
                </a:cubicBezTo>
                <a:cubicBezTo>
                  <a:pt x="7570" y="12662"/>
                  <a:pt x="7588" y="12850"/>
                  <a:pt x="7652" y="12887"/>
                </a:cubicBezTo>
                <a:cubicBezTo>
                  <a:pt x="7750" y="12942"/>
                  <a:pt x="7868" y="14170"/>
                  <a:pt x="8028" y="16818"/>
                </a:cubicBezTo>
                <a:cubicBezTo>
                  <a:pt x="8046" y="17111"/>
                  <a:pt x="8133" y="17476"/>
                  <a:pt x="8222" y="17628"/>
                </a:cubicBezTo>
                <a:cubicBezTo>
                  <a:pt x="8311" y="17780"/>
                  <a:pt x="8375" y="17951"/>
                  <a:pt x="8364" y="18008"/>
                </a:cubicBezTo>
                <a:cubicBezTo>
                  <a:pt x="8318" y="18265"/>
                  <a:pt x="8392" y="18445"/>
                  <a:pt x="8515" y="18375"/>
                </a:cubicBezTo>
                <a:cubicBezTo>
                  <a:pt x="8589" y="18333"/>
                  <a:pt x="8724" y="18432"/>
                  <a:pt x="8815" y="18596"/>
                </a:cubicBezTo>
                <a:cubicBezTo>
                  <a:pt x="8905" y="18759"/>
                  <a:pt x="9116" y="19082"/>
                  <a:pt x="9283" y="19315"/>
                </a:cubicBezTo>
                <a:cubicBezTo>
                  <a:pt x="9451" y="19548"/>
                  <a:pt x="9593" y="19739"/>
                  <a:pt x="9600" y="19739"/>
                </a:cubicBezTo>
                <a:cubicBezTo>
                  <a:pt x="9623" y="19741"/>
                  <a:pt x="15350" y="17768"/>
                  <a:pt x="17327" y="17077"/>
                </a:cubicBezTo>
                <a:cubicBezTo>
                  <a:pt x="18456" y="16683"/>
                  <a:pt x="19464" y="16282"/>
                  <a:pt x="19568" y="16187"/>
                </a:cubicBezTo>
                <a:cubicBezTo>
                  <a:pt x="19690" y="16075"/>
                  <a:pt x="19808" y="15388"/>
                  <a:pt x="19900" y="14259"/>
                </a:cubicBezTo>
                <a:cubicBezTo>
                  <a:pt x="20216" y="10379"/>
                  <a:pt x="21326" y="819"/>
                  <a:pt x="21526" y="251"/>
                </a:cubicBezTo>
                <a:cubicBezTo>
                  <a:pt x="21595" y="57"/>
                  <a:pt x="21578" y="8"/>
                  <a:pt x="18467" y="1"/>
                </a:cubicBezTo>
                <a:close/>
                <a:moveTo>
                  <a:pt x="29" y="17964"/>
                </a:moveTo>
                <a:cubicBezTo>
                  <a:pt x="14" y="17978"/>
                  <a:pt x="5" y="18024"/>
                  <a:pt x="1" y="18100"/>
                </a:cubicBezTo>
                <a:cubicBezTo>
                  <a:pt x="-5" y="18237"/>
                  <a:pt x="28" y="18314"/>
                  <a:pt x="75" y="18270"/>
                </a:cubicBezTo>
                <a:cubicBezTo>
                  <a:pt x="123" y="18227"/>
                  <a:pt x="128" y="18115"/>
                  <a:pt x="87" y="18021"/>
                </a:cubicBezTo>
                <a:cubicBezTo>
                  <a:pt x="64" y="17969"/>
                  <a:pt x="44" y="17951"/>
                  <a:pt x="29" y="17964"/>
                </a:cubicBezTo>
                <a:close/>
                <a:moveTo>
                  <a:pt x="69" y="20602"/>
                </a:moveTo>
                <a:cubicBezTo>
                  <a:pt x="47" y="20583"/>
                  <a:pt x="32" y="20747"/>
                  <a:pt x="32" y="21043"/>
                </a:cubicBezTo>
                <a:cubicBezTo>
                  <a:pt x="32" y="21437"/>
                  <a:pt x="59" y="21599"/>
                  <a:pt x="92" y="21402"/>
                </a:cubicBezTo>
                <a:cubicBezTo>
                  <a:pt x="124" y="21205"/>
                  <a:pt x="124" y="20882"/>
                  <a:pt x="92" y="20685"/>
                </a:cubicBezTo>
                <a:cubicBezTo>
                  <a:pt x="84" y="20636"/>
                  <a:pt x="76" y="20608"/>
                  <a:pt x="69" y="20602"/>
                </a:cubicBezTo>
                <a:close/>
                <a:moveTo>
                  <a:pt x="843" y="20839"/>
                </a:moveTo>
                <a:cubicBezTo>
                  <a:pt x="686" y="20839"/>
                  <a:pt x="558" y="20909"/>
                  <a:pt x="558" y="20994"/>
                </a:cubicBezTo>
                <a:cubicBezTo>
                  <a:pt x="558" y="21086"/>
                  <a:pt x="676" y="21121"/>
                  <a:pt x="843" y="21081"/>
                </a:cubicBezTo>
                <a:cubicBezTo>
                  <a:pt x="999" y="21043"/>
                  <a:pt x="1127" y="20973"/>
                  <a:pt x="1127" y="20925"/>
                </a:cubicBezTo>
                <a:cubicBezTo>
                  <a:pt x="1127" y="20877"/>
                  <a:pt x="999" y="20839"/>
                  <a:pt x="843" y="20839"/>
                </a:cubicBezTo>
                <a:close/>
              </a:path>
            </a:pathLst>
          </a:custGeom>
          <a:ln w="12700">
            <a:miter lim="400000"/>
          </a:ln>
        </p:spPr>
      </p:pic>
      <p:sp>
        <p:nvSpPr>
          <p:cNvPr id="303" name="Text"/>
          <p:cNvSpPr txBox="1"/>
          <p:nvPr/>
        </p:nvSpPr>
        <p:spPr>
          <a:xfrm>
            <a:off x="1700097" y="590832"/>
            <a:ext cx="127001" cy="9538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a:p>
            <a:pPr algn="l" defTabSz="821531">
              <a:defRPr b="1" sz="5800">
                <a:solidFill>
                  <a:srgbClr val="000000"/>
                </a:solidFill>
                <a:latin typeface="PT Sans Narrow"/>
                <a:ea typeface="PT Sans Narrow"/>
                <a:cs typeface="PT Sans Narrow"/>
                <a:sym typeface="PT Sans Narrow"/>
              </a:defRPr>
            </a:pPr>
          </a:p>
        </p:txBody>
      </p:sp>
      <p:sp>
        <p:nvSpPr>
          <p:cNvPr id="304" name="predictions"/>
          <p:cNvSpPr/>
          <p:nvPr/>
        </p:nvSpPr>
        <p:spPr>
          <a:xfrm rot="16200000">
            <a:off x="-6275712" y="6258648"/>
            <a:ext cx="13716001" cy="1185055"/>
          </a:xfrm>
          <a:prstGeom prst="rect">
            <a:avLst/>
          </a:prstGeom>
          <a:solidFill>
            <a:srgbClr val="0096FF"/>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5800">
                <a:solidFill>
                  <a:srgbClr val="FFFFFF"/>
                </a:solidFill>
                <a:latin typeface="PT Sans Narrow"/>
                <a:ea typeface="PT Sans Narrow"/>
                <a:cs typeface="PT Sans Narrow"/>
                <a:sym typeface="PT Sans Narrow"/>
              </a:defRPr>
            </a:lvl1pPr>
          </a:lstStyle>
          <a:p>
            <a:pPr/>
            <a:r>
              <a:t>predictions</a:t>
            </a:r>
          </a:p>
        </p:txBody>
      </p:sp>
      <p:sp>
        <p:nvSpPr>
          <p:cNvPr id="305" name="- Quantum gravity"/>
          <p:cNvSpPr txBox="1"/>
          <p:nvPr/>
        </p:nvSpPr>
        <p:spPr>
          <a:xfrm>
            <a:off x="1630247" y="613630"/>
            <a:ext cx="4908831"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Quantum gravity </a:t>
            </a:r>
          </a:p>
        </p:txBody>
      </p:sp>
      <p:sp>
        <p:nvSpPr>
          <p:cNvPr id="306" name="- Axial, Color-Anomalous SSB, explains smallness of Strong CP violations (strong CP problem)…"/>
          <p:cNvSpPr txBox="1"/>
          <p:nvPr/>
        </p:nvSpPr>
        <p:spPr>
          <a:xfrm>
            <a:off x="5832565" y="2319753"/>
            <a:ext cx="14629944" cy="23839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600">
                <a:solidFill>
                  <a:schemeClr val="accent4">
                    <a:hueOff val="348544"/>
                    <a:lumOff val="7139"/>
                  </a:schemeClr>
                </a:solidFill>
                <a:latin typeface="PT Sans Narrow"/>
                <a:ea typeface="PT Sans Narrow"/>
                <a:cs typeface="PT Sans Narrow"/>
                <a:sym typeface="PT Sans Narrow"/>
              </a:defRPr>
            </a:pPr>
            <a:r>
              <a:t>- Axial, Color-Anomalous SSB, explains smallness of Strong CP violations (strong CP problem)</a:t>
            </a:r>
          </a:p>
          <a:p>
            <a:pPr algn="l">
              <a:defRPr sz="3600">
                <a:solidFill>
                  <a:schemeClr val="accent4">
                    <a:hueOff val="348544"/>
                    <a:lumOff val="7139"/>
                  </a:schemeClr>
                </a:solidFill>
                <a:latin typeface="PT Sans Narrow"/>
                <a:ea typeface="PT Sans Narrow"/>
                <a:cs typeface="PT Sans Narrow"/>
                <a:sym typeface="PT Sans Narrow"/>
              </a:defRPr>
            </a:pPr>
            <a:r>
              <a:t>- Color-Anomaly breaks Sym -&gt; mass term!</a:t>
            </a:r>
          </a:p>
          <a:p>
            <a:pPr algn="l">
              <a:defRPr sz="3600">
                <a:solidFill>
                  <a:schemeClr val="accent4">
                    <a:hueOff val="348544"/>
                    <a:lumOff val="7139"/>
                  </a:schemeClr>
                </a:solidFill>
                <a:latin typeface="PT Sans Narrow"/>
                <a:ea typeface="PT Sans Narrow"/>
                <a:cs typeface="PT Sans Narrow"/>
                <a:sym typeface="PT Sans Narrow"/>
              </a:defRPr>
            </a:pPr>
            <a:r>
              <a:t>- Couplings and mass related by QCD</a:t>
            </a:r>
          </a:p>
          <a:p>
            <a:pPr algn="l">
              <a:defRPr sz="3600">
                <a:solidFill>
                  <a:schemeClr val="accent4">
                    <a:hueOff val="348544"/>
                    <a:lumOff val="7139"/>
                  </a:schemeClr>
                </a:solidFill>
                <a:latin typeface="PT Sans Narrow"/>
                <a:ea typeface="PT Sans Narrow"/>
                <a:cs typeface="PT Sans Narrow"/>
                <a:sym typeface="PT Sans Narrow"/>
              </a:defRPr>
            </a:pPr>
            <a:r>
              <a:t>- Some model dependency,  See Di Luzio 22</a:t>
            </a:r>
          </a:p>
        </p:txBody>
      </p:sp>
      <p:pic>
        <p:nvPicPr>
          <p:cNvPr id="307" name="Image" descr="Image"/>
          <p:cNvPicPr>
            <a:picLocks noChangeAspect="1"/>
          </p:cNvPicPr>
          <p:nvPr/>
        </p:nvPicPr>
        <p:blipFill>
          <a:blip r:embed="rId5">
            <a:extLst/>
          </a:blip>
          <a:stretch>
            <a:fillRect/>
          </a:stretch>
        </p:blipFill>
        <p:spPr>
          <a:xfrm>
            <a:off x="13085796" y="2983684"/>
            <a:ext cx="3409850" cy="1584375"/>
          </a:xfrm>
          <a:prstGeom prst="rect">
            <a:avLst/>
          </a:prstGeom>
          <a:ln w="12700">
            <a:miter lim="400000"/>
          </a:ln>
        </p:spPr>
      </p:pic>
      <p:pic>
        <p:nvPicPr>
          <p:cNvPr id="308" name="Image" descr="Image"/>
          <p:cNvPicPr>
            <a:picLocks noChangeAspect="1"/>
          </p:cNvPicPr>
          <p:nvPr/>
        </p:nvPicPr>
        <p:blipFill>
          <a:blip r:embed="rId6">
            <a:extLst/>
          </a:blip>
          <a:stretch>
            <a:fillRect/>
          </a:stretch>
        </p:blipFill>
        <p:spPr>
          <a:xfrm>
            <a:off x="18005266" y="2936401"/>
            <a:ext cx="2777505" cy="1678940"/>
          </a:xfrm>
          <a:prstGeom prst="rect">
            <a:avLst/>
          </a:prstGeom>
          <a:ln w="12700">
            <a:miter lim="400000"/>
          </a:ln>
        </p:spPr>
      </p:pic>
      <p:sp>
        <p:nvSpPr>
          <p:cNvPr id="309" name="- QCD axion"/>
          <p:cNvSpPr txBox="1"/>
          <p:nvPr/>
        </p:nvSpPr>
        <p:spPr>
          <a:xfrm>
            <a:off x="1646366" y="2139328"/>
            <a:ext cx="3159405" cy="1918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821531">
              <a:defRPr b="1" sz="5800">
                <a:solidFill>
                  <a:schemeClr val="accent4">
                    <a:hueOff val="348544"/>
                    <a:lumOff val="7139"/>
                  </a:schemeClr>
                </a:solidFill>
                <a:latin typeface="PT Sans Narrow"/>
                <a:ea typeface="PT Sans Narrow"/>
                <a:cs typeface="PT Sans Narrow"/>
                <a:sym typeface="PT Sans Narrow"/>
              </a:defRPr>
            </a:lvl1pPr>
          </a:lstStyle>
          <a:p>
            <a:pPr/>
            <a:r>
              <a:t>- QCD axion</a:t>
            </a:r>
          </a:p>
        </p:txBody>
      </p:sp>
      <p:pic>
        <p:nvPicPr>
          <p:cNvPr id="310" name="Unknown.jpeg" descr="Unknown.jpeg"/>
          <p:cNvPicPr>
            <a:picLocks noChangeAspect="1"/>
          </p:cNvPicPr>
          <p:nvPr/>
        </p:nvPicPr>
        <p:blipFill>
          <a:blip r:embed="rId7">
            <a:extLst/>
          </a:blip>
          <a:srcRect l="5886" t="2568" r="7231" b="2552"/>
          <a:stretch>
            <a:fillRect/>
          </a:stretch>
        </p:blipFill>
        <p:spPr>
          <a:xfrm>
            <a:off x="13966281" y="9697337"/>
            <a:ext cx="1655115" cy="4048679"/>
          </a:xfrm>
          <a:custGeom>
            <a:avLst/>
            <a:gdLst/>
            <a:ahLst/>
            <a:cxnLst>
              <a:cxn ang="0">
                <a:pos x="wd2" y="hd2"/>
              </a:cxn>
              <a:cxn ang="5400000">
                <a:pos x="wd2" y="hd2"/>
              </a:cxn>
              <a:cxn ang="10800000">
                <a:pos x="wd2" y="hd2"/>
              </a:cxn>
              <a:cxn ang="16200000">
                <a:pos x="wd2" y="hd2"/>
              </a:cxn>
            </a:cxnLst>
            <a:rect l="0" t="0" r="r" b="b"/>
            <a:pathLst>
              <a:path w="21331" h="21585" fill="norm" stroke="1" extrusionOk="0">
                <a:moveTo>
                  <a:pt x="10445" y="3"/>
                </a:moveTo>
                <a:cubicBezTo>
                  <a:pt x="9730" y="-15"/>
                  <a:pt x="9717" y="45"/>
                  <a:pt x="9852" y="261"/>
                </a:cubicBezTo>
                <a:cubicBezTo>
                  <a:pt x="9986" y="476"/>
                  <a:pt x="9719" y="697"/>
                  <a:pt x="8962" y="1014"/>
                </a:cubicBezTo>
                <a:cubicBezTo>
                  <a:pt x="8371" y="1262"/>
                  <a:pt x="7888" y="1585"/>
                  <a:pt x="7888" y="1732"/>
                </a:cubicBezTo>
                <a:cubicBezTo>
                  <a:pt x="7888" y="1878"/>
                  <a:pt x="7794" y="2103"/>
                  <a:pt x="7678" y="2229"/>
                </a:cubicBezTo>
                <a:cubicBezTo>
                  <a:pt x="7497" y="2427"/>
                  <a:pt x="7882" y="2457"/>
                  <a:pt x="10532" y="2457"/>
                </a:cubicBezTo>
                <a:lnTo>
                  <a:pt x="13596" y="2457"/>
                </a:lnTo>
                <a:lnTo>
                  <a:pt x="13596" y="1382"/>
                </a:lnTo>
                <a:cubicBezTo>
                  <a:pt x="13596" y="791"/>
                  <a:pt x="13498" y="268"/>
                  <a:pt x="13381" y="219"/>
                </a:cubicBezTo>
                <a:cubicBezTo>
                  <a:pt x="13264" y="170"/>
                  <a:pt x="12383" y="91"/>
                  <a:pt x="11417" y="43"/>
                </a:cubicBezTo>
                <a:cubicBezTo>
                  <a:pt x="11003" y="22"/>
                  <a:pt x="10684" y="9"/>
                  <a:pt x="10445" y="3"/>
                </a:cubicBezTo>
                <a:close/>
                <a:moveTo>
                  <a:pt x="1898" y="4152"/>
                </a:moveTo>
                <a:lnTo>
                  <a:pt x="1244" y="4491"/>
                </a:lnTo>
                <a:cubicBezTo>
                  <a:pt x="451" y="4901"/>
                  <a:pt x="629" y="5331"/>
                  <a:pt x="1939" y="6154"/>
                </a:cubicBezTo>
                <a:cubicBezTo>
                  <a:pt x="3153" y="6916"/>
                  <a:pt x="3145" y="7649"/>
                  <a:pt x="1898" y="10058"/>
                </a:cubicBezTo>
                <a:cubicBezTo>
                  <a:pt x="525" y="12710"/>
                  <a:pt x="-161" y="15931"/>
                  <a:pt x="31" y="18820"/>
                </a:cubicBezTo>
                <a:cubicBezTo>
                  <a:pt x="171" y="20909"/>
                  <a:pt x="265" y="21223"/>
                  <a:pt x="819" y="21392"/>
                </a:cubicBezTo>
                <a:cubicBezTo>
                  <a:pt x="1308" y="21542"/>
                  <a:pt x="3538" y="21585"/>
                  <a:pt x="10716" y="21585"/>
                </a:cubicBezTo>
                <a:lnTo>
                  <a:pt x="19974" y="21585"/>
                </a:lnTo>
                <a:lnTo>
                  <a:pt x="20588" y="21194"/>
                </a:lnTo>
                <a:cubicBezTo>
                  <a:pt x="21104" y="20864"/>
                  <a:pt x="21221" y="20397"/>
                  <a:pt x="21315" y="18259"/>
                </a:cubicBezTo>
                <a:cubicBezTo>
                  <a:pt x="21439" y="15406"/>
                  <a:pt x="20843" y="12821"/>
                  <a:pt x="19422" y="10034"/>
                </a:cubicBezTo>
                <a:cubicBezTo>
                  <a:pt x="18943" y="9095"/>
                  <a:pt x="18473" y="7966"/>
                  <a:pt x="18373" y="7525"/>
                </a:cubicBezTo>
                <a:cubicBezTo>
                  <a:pt x="18205" y="6774"/>
                  <a:pt x="18270" y="6678"/>
                  <a:pt x="19437" y="6037"/>
                </a:cubicBezTo>
                <a:cubicBezTo>
                  <a:pt x="20759" y="5312"/>
                  <a:pt x="20981" y="4855"/>
                  <a:pt x="20220" y="4419"/>
                </a:cubicBezTo>
                <a:cubicBezTo>
                  <a:pt x="19787" y="4171"/>
                  <a:pt x="19101" y="4152"/>
                  <a:pt x="10824" y="4152"/>
                </a:cubicBezTo>
                <a:lnTo>
                  <a:pt x="1898" y="4152"/>
                </a:lnTo>
                <a:close/>
              </a:path>
            </a:pathLst>
          </a:custGeom>
          <a:ln w="12700">
            <a:miter lim="400000"/>
          </a:ln>
        </p:spPr>
      </p:pic>
      <p:pic>
        <p:nvPicPr>
          <p:cNvPr id="311" name="xlarge_20230512175022_axion_epagelmatiko_ygro_lampryntiko_plyntiriou_piaton_4lt_ax_dr_4lt.jpeg" descr="xlarge_20230512175022_axion_epagelmatiko_ygro_lampryntiko_plyntiriou_piaton_4lt_ax_dr_4lt.jpeg"/>
          <p:cNvPicPr>
            <a:picLocks noChangeAspect="1"/>
          </p:cNvPicPr>
          <p:nvPr/>
        </p:nvPicPr>
        <p:blipFill>
          <a:blip r:embed="rId8">
            <a:extLst/>
          </a:blip>
          <a:srcRect l="0" t="162" r="0" b="0"/>
          <a:stretch>
            <a:fillRect/>
          </a:stretch>
        </p:blipFill>
        <p:spPr>
          <a:xfrm>
            <a:off x="15106372" y="8921050"/>
            <a:ext cx="3304657" cy="49905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71" y="0"/>
                </a:moveTo>
                <a:cubicBezTo>
                  <a:pt x="3377" y="19"/>
                  <a:pt x="2427" y="44"/>
                  <a:pt x="2381" y="74"/>
                </a:cubicBezTo>
                <a:cubicBezTo>
                  <a:pt x="2289" y="134"/>
                  <a:pt x="1934" y="201"/>
                  <a:pt x="1593" y="222"/>
                </a:cubicBezTo>
                <a:lnTo>
                  <a:pt x="973" y="259"/>
                </a:lnTo>
                <a:lnTo>
                  <a:pt x="921" y="1135"/>
                </a:lnTo>
                <a:cubicBezTo>
                  <a:pt x="892" y="1618"/>
                  <a:pt x="792" y="2073"/>
                  <a:pt x="698" y="2149"/>
                </a:cubicBezTo>
                <a:cubicBezTo>
                  <a:pt x="604" y="2224"/>
                  <a:pt x="500" y="2745"/>
                  <a:pt x="470" y="3305"/>
                </a:cubicBezTo>
                <a:cubicBezTo>
                  <a:pt x="438" y="3875"/>
                  <a:pt x="321" y="4382"/>
                  <a:pt x="205" y="4459"/>
                </a:cubicBezTo>
                <a:cubicBezTo>
                  <a:pt x="51" y="4562"/>
                  <a:pt x="0" y="6768"/>
                  <a:pt x="0" y="13099"/>
                </a:cubicBezTo>
                <a:lnTo>
                  <a:pt x="0" y="21600"/>
                </a:lnTo>
                <a:lnTo>
                  <a:pt x="10799" y="21600"/>
                </a:lnTo>
                <a:lnTo>
                  <a:pt x="21600" y="21600"/>
                </a:lnTo>
                <a:lnTo>
                  <a:pt x="21600" y="12759"/>
                </a:lnTo>
                <a:lnTo>
                  <a:pt x="21600" y="10782"/>
                </a:lnTo>
                <a:lnTo>
                  <a:pt x="21600" y="3920"/>
                </a:lnTo>
                <a:lnTo>
                  <a:pt x="21330" y="3920"/>
                </a:lnTo>
                <a:cubicBezTo>
                  <a:pt x="20927" y="3920"/>
                  <a:pt x="20783" y="3772"/>
                  <a:pt x="20783" y="3365"/>
                </a:cubicBezTo>
                <a:cubicBezTo>
                  <a:pt x="20783" y="3163"/>
                  <a:pt x="20736" y="2980"/>
                  <a:pt x="20682" y="2958"/>
                </a:cubicBezTo>
                <a:cubicBezTo>
                  <a:pt x="20627" y="2935"/>
                  <a:pt x="20489" y="2750"/>
                  <a:pt x="20373" y="2546"/>
                </a:cubicBezTo>
                <a:cubicBezTo>
                  <a:pt x="19871" y="1662"/>
                  <a:pt x="18839" y="858"/>
                  <a:pt x="17605" y="390"/>
                </a:cubicBezTo>
                <a:lnTo>
                  <a:pt x="17105" y="199"/>
                </a:lnTo>
                <a:lnTo>
                  <a:pt x="12563" y="199"/>
                </a:lnTo>
                <a:lnTo>
                  <a:pt x="8021" y="198"/>
                </a:lnTo>
                <a:lnTo>
                  <a:pt x="7559" y="527"/>
                </a:lnTo>
                <a:cubicBezTo>
                  <a:pt x="7305" y="709"/>
                  <a:pt x="7043" y="845"/>
                  <a:pt x="6978" y="833"/>
                </a:cubicBezTo>
                <a:cubicBezTo>
                  <a:pt x="6912" y="821"/>
                  <a:pt x="6890" y="863"/>
                  <a:pt x="6926" y="926"/>
                </a:cubicBezTo>
                <a:cubicBezTo>
                  <a:pt x="6965" y="994"/>
                  <a:pt x="6816" y="1163"/>
                  <a:pt x="6560" y="1342"/>
                </a:cubicBezTo>
                <a:cubicBezTo>
                  <a:pt x="6098" y="1664"/>
                  <a:pt x="5496" y="1945"/>
                  <a:pt x="5476" y="1847"/>
                </a:cubicBezTo>
                <a:cubicBezTo>
                  <a:pt x="5433" y="1634"/>
                  <a:pt x="5473" y="1034"/>
                  <a:pt x="5533" y="995"/>
                </a:cubicBezTo>
                <a:cubicBezTo>
                  <a:pt x="5652" y="916"/>
                  <a:pt x="5613" y="598"/>
                  <a:pt x="5478" y="543"/>
                </a:cubicBezTo>
                <a:cubicBezTo>
                  <a:pt x="5410" y="515"/>
                  <a:pt x="5384" y="446"/>
                  <a:pt x="5416" y="390"/>
                </a:cubicBezTo>
                <a:cubicBezTo>
                  <a:pt x="5449" y="333"/>
                  <a:pt x="5399" y="245"/>
                  <a:pt x="5307" y="194"/>
                </a:cubicBezTo>
                <a:cubicBezTo>
                  <a:pt x="5215" y="144"/>
                  <a:pt x="5168" y="72"/>
                  <a:pt x="5204" y="34"/>
                </a:cubicBezTo>
                <a:cubicBezTo>
                  <a:pt x="5215" y="22"/>
                  <a:pt x="5074" y="10"/>
                  <a:pt x="4871" y="0"/>
                </a:cubicBezTo>
                <a:close/>
              </a:path>
            </a:pathLst>
          </a:custGeom>
          <a:ln w="12700">
            <a:miter lim="400000"/>
          </a:ln>
        </p:spPr>
      </p:pic>
      <p:pic>
        <p:nvPicPr>
          <p:cNvPr id="312" name="images.jpeg" descr="images.jpeg"/>
          <p:cNvPicPr>
            <a:picLocks noChangeAspect="1"/>
          </p:cNvPicPr>
          <p:nvPr/>
        </p:nvPicPr>
        <p:blipFill>
          <a:blip r:embed="rId9">
            <a:extLst/>
          </a:blip>
          <a:stretch>
            <a:fillRect/>
          </a:stretch>
        </p:blipFill>
        <p:spPr>
          <a:xfrm>
            <a:off x="19637398" y="6956682"/>
            <a:ext cx="2857501" cy="2857501"/>
          </a:xfrm>
          <a:prstGeom prst="rect">
            <a:avLst/>
          </a:prstGeom>
          <a:ln w="12700">
            <a:miter lim="400000"/>
          </a:ln>
        </p:spPr>
      </p:pic>
      <p:pic>
        <p:nvPicPr>
          <p:cNvPr id="313" name="81BQnAEONAL._AC_UF350,350_QL80_.jpg" descr="81BQnAEONAL._AC_UF350,350_QL80_.jpg"/>
          <p:cNvPicPr>
            <a:picLocks noChangeAspect="1"/>
          </p:cNvPicPr>
          <p:nvPr/>
        </p:nvPicPr>
        <p:blipFill>
          <a:blip r:embed="rId10">
            <a:extLst/>
          </a:blip>
          <a:srcRect l="2936" t="3696" r="283" b="3383"/>
          <a:stretch>
            <a:fillRect/>
          </a:stretch>
        </p:blipFill>
        <p:spPr>
          <a:xfrm>
            <a:off x="19902098" y="9486830"/>
            <a:ext cx="3257156" cy="4130282"/>
          </a:xfrm>
          <a:custGeom>
            <a:avLst/>
            <a:gdLst/>
            <a:ahLst/>
            <a:cxnLst>
              <a:cxn ang="0">
                <a:pos x="wd2" y="hd2"/>
              </a:cxn>
              <a:cxn ang="5400000">
                <a:pos x="wd2" y="hd2"/>
              </a:cxn>
              <a:cxn ang="10800000">
                <a:pos x="wd2" y="hd2"/>
              </a:cxn>
              <a:cxn ang="16200000">
                <a:pos x="wd2" y="hd2"/>
              </a:cxn>
            </a:cxnLst>
            <a:rect l="0" t="0" r="r" b="b"/>
            <a:pathLst>
              <a:path w="21599" h="21582" fill="norm" stroke="1" extrusionOk="0">
                <a:moveTo>
                  <a:pt x="15117" y="6"/>
                </a:moveTo>
                <a:cubicBezTo>
                  <a:pt x="14918" y="-15"/>
                  <a:pt x="14657" y="16"/>
                  <a:pt x="14428" y="110"/>
                </a:cubicBezTo>
                <a:cubicBezTo>
                  <a:pt x="14135" y="229"/>
                  <a:pt x="13155" y="285"/>
                  <a:pt x="11117" y="298"/>
                </a:cubicBezTo>
                <a:cubicBezTo>
                  <a:pt x="8546" y="316"/>
                  <a:pt x="7597" y="347"/>
                  <a:pt x="7327" y="427"/>
                </a:cubicBezTo>
                <a:cubicBezTo>
                  <a:pt x="7282" y="440"/>
                  <a:pt x="6681" y="440"/>
                  <a:pt x="5990" y="427"/>
                </a:cubicBezTo>
                <a:cubicBezTo>
                  <a:pt x="5300" y="414"/>
                  <a:pt x="4651" y="443"/>
                  <a:pt x="4548" y="493"/>
                </a:cubicBezTo>
                <a:cubicBezTo>
                  <a:pt x="4445" y="543"/>
                  <a:pt x="4093" y="602"/>
                  <a:pt x="3766" y="624"/>
                </a:cubicBezTo>
                <a:cubicBezTo>
                  <a:pt x="2181" y="728"/>
                  <a:pt x="1802" y="787"/>
                  <a:pt x="1443" y="985"/>
                </a:cubicBezTo>
                <a:cubicBezTo>
                  <a:pt x="1229" y="1102"/>
                  <a:pt x="1055" y="1242"/>
                  <a:pt x="1053" y="1294"/>
                </a:cubicBezTo>
                <a:cubicBezTo>
                  <a:pt x="1048" y="1468"/>
                  <a:pt x="427" y="1952"/>
                  <a:pt x="292" y="1887"/>
                </a:cubicBezTo>
                <a:cubicBezTo>
                  <a:pt x="162" y="1823"/>
                  <a:pt x="143" y="1892"/>
                  <a:pt x="77" y="2644"/>
                </a:cubicBezTo>
                <a:cubicBezTo>
                  <a:pt x="46" y="2986"/>
                  <a:pt x="351" y="3249"/>
                  <a:pt x="727" y="3204"/>
                </a:cubicBezTo>
                <a:cubicBezTo>
                  <a:pt x="815" y="3193"/>
                  <a:pt x="915" y="3299"/>
                  <a:pt x="948" y="3440"/>
                </a:cubicBezTo>
                <a:cubicBezTo>
                  <a:pt x="981" y="3581"/>
                  <a:pt x="1100" y="3784"/>
                  <a:pt x="1214" y="3890"/>
                </a:cubicBezTo>
                <a:cubicBezTo>
                  <a:pt x="1419" y="4081"/>
                  <a:pt x="1540" y="4723"/>
                  <a:pt x="1503" y="5103"/>
                </a:cubicBezTo>
                <a:cubicBezTo>
                  <a:pt x="1704" y="5072"/>
                  <a:pt x="1911" y="5355"/>
                  <a:pt x="1853" y="5622"/>
                </a:cubicBezTo>
                <a:cubicBezTo>
                  <a:pt x="1822" y="5763"/>
                  <a:pt x="1906" y="6214"/>
                  <a:pt x="2037" y="6625"/>
                </a:cubicBezTo>
                <a:cubicBezTo>
                  <a:pt x="2169" y="7037"/>
                  <a:pt x="2277" y="7557"/>
                  <a:pt x="2277" y="7780"/>
                </a:cubicBezTo>
                <a:cubicBezTo>
                  <a:pt x="2277" y="8004"/>
                  <a:pt x="2384" y="8588"/>
                  <a:pt x="2514" y="9077"/>
                </a:cubicBezTo>
                <a:cubicBezTo>
                  <a:pt x="2764" y="10018"/>
                  <a:pt x="2734" y="10208"/>
                  <a:pt x="2361" y="10095"/>
                </a:cubicBezTo>
                <a:cubicBezTo>
                  <a:pt x="2227" y="10054"/>
                  <a:pt x="1786" y="10280"/>
                  <a:pt x="1306" y="10634"/>
                </a:cubicBezTo>
                <a:cubicBezTo>
                  <a:pt x="687" y="11090"/>
                  <a:pt x="504" y="11305"/>
                  <a:pt x="579" y="11490"/>
                </a:cubicBezTo>
                <a:cubicBezTo>
                  <a:pt x="644" y="11652"/>
                  <a:pt x="560" y="11827"/>
                  <a:pt x="337" y="11990"/>
                </a:cubicBezTo>
                <a:cubicBezTo>
                  <a:pt x="150" y="12128"/>
                  <a:pt x="-1" y="12309"/>
                  <a:pt x="0" y="12395"/>
                </a:cubicBezTo>
                <a:cubicBezTo>
                  <a:pt x="4" y="12613"/>
                  <a:pt x="278" y="12933"/>
                  <a:pt x="479" y="12953"/>
                </a:cubicBezTo>
                <a:cubicBezTo>
                  <a:pt x="572" y="12961"/>
                  <a:pt x="727" y="12975"/>
                  <a:pt x="821" y="12984"/>
                </a:cubicBezTo>
                <a:cubicBezTo>
                  <a:pt x="1117" y="13011"/>
                  <a:pt x="1934" y="13799"/>
                  <a:pt x="2032" y="14151"/>
                </a:cubicBezTo>
                <a:cubicBezTo>
                  <a:pt x="2084" y="14336"/>
                  <a:pt x="2014" y="14699"/>
                  <a:pt x="1877" y="14958"/>
                </a:cubicBezTo>
                <a:cubicBezTo>
                  <a:pt x="1613" y="15456"/>
                  <a:pt x="1559" y="15662"/>
                  <a:pt x="1729" y="15528"/>
                </a:cubicBezTo>
                <a:cubicBezTo>
                  <a:pt x="1926" y="15373"/>
                  <a:pt x="2376" y="15662"/>
                  <a:pt x="2406" y="15926"/>
                </a:cubicBezTo>
                <a:cubicBezTo>
                  <a:pt x="2554" y="16031"/>
                  <a:pt x="2630" y="16195"/>
                  <a:pt x="2690" y="16511"/>
                </a:cubicBezTo>
                <a:cubicBezTo>
                  <a:pt x="2772" y="16944"/>
                  <a:pt x="2882" y="17101"/>
                  <a:pt x="3140" y="17154"/>
                </a:cubicBezTo>
                <a:cubicBezTo>
                  <a:pt x="3463" y="17220"/>
                  <a:pt x="3467" y="17236"/>
                  <a:pt x="3206" y="17463"/>
                </a:cubicBezTo>
                <a:cubicBezTo>
                  <a:pt x="2878" y="17748"/>
                  <a:pt x="2842" y="18133"/>
                  <a:pt x="3143" y="18133"/>
                </a:cubicBezTo>
                <a:cubicBezTo>
                  <a:pt x="3260" y="18133"/>
                  <a:pt x="3484" y="18207"/>
                  <a:pt x="3643" y="18299"/>
                </a:cubicBezTo>
                <a:cubicBezTo>
                  <a:pt x="3917" y="18457"/>
                  <a:pt x="3917" y="18480"/>
                  <a:pt x="3619" y="18769"/>
                </a:cubicBezTo>
                <a:cubicBezTo>
                  <a:pt x="3342" y="19039"/>
                  <a:pt x="3330" y="19112"/>
                  <a:pt x="3527" y="19423"/>
                </a:cubicBezTo>
                <a:cubicBezTo>
                  <a:pt x="3837" y="19912"/>
                  <a:pt x="5068" y="20777"/>
                  <a:pt x="5809" y="21026"/>
                </a:cubicBezTo>
                <a:cubicBezTo>
                  <a:pt x="6151" y="21141"/>
                  <a:pt x="6871" y="21311"/>
                  <a:pt x="7409" y="21405"/>
                </a:cubicBezTo>
                <a:cubicBezTo>
                  <a:pt x="8085" y="21524"/>
                  <a:pt x="8861" y="21580"/>
                  <a:pt x="9675" y="21582"/>
                </a:cubicBezTo>
                <a:cubicBezTo>
                  <a:pt x="12116" y="21585"/>
                  <a:pt x="14894" y="21094"/>
                  <a:pt x="16330" y="20314"/>
                </a:cubicBezTo>
                <a:cubicBezTo>
                  <a:pt x="17184" y="19851"/>
                  <a:pt x="17790" y="19152"/>
                  <a:pt x="17688" y="18749"/>
                </a:cubicBezTo>
                <a:cubicBezTo>
                  <a:pt x="17640" y="18558"/>
                  <a:pt x="17708" y="18241"/>
                  <a:pt x="17838" y="18044"/>
                </a:cubicBezTo>
                <a:cubicBezTo>
                  <a:pt x="17969" y="17846"/>
                  <a:pt x="18077" y="17560"/>
                  <a:pt x="18078" y="17409"/>
                </a:cubicBezTo>
                <a:cubicBezTo>
                  <a:pt x="18079" y="17000"/>
                  <a:pt x="18816" y="16681"/>
                  <a:pt x="20278" y="16457"/>
                </a:cubicBezTo>
                <a:lnTo>
                  <a:pt x="21531" y="16266"/>
                </a:lnTo>
                <a:cubicBezTo>
                  <a:pt x="21551" y="16116"/>
                  <a:pt x="21570" y="15859"/>
                  <a:pt x="21586" y="15447"/>
                </a:cubicBezTo>
                <a:lnTo>
                  <a:pt x="21586" y="15286"/>
                </a:lnTo>
                <a:cubicBezTo>
                  <a:pt x="21567" y="15021"/>
                  <a:pt x="21546" y="14837"/>
                  <a:pt x="21523" y="14848"/>
                </a:cubicBezTo>
                <a:cubicBezTo>
                  <a:pt x="21188" y="15011"/>
                  <a:pt x="20801" y="14561"/>
                  <a:pt x="20723" y="13917"/>
                </a:cubicBezTo>
                <a:cubicBezTo>
                  <a:pt x="20678" y="13551"/>
                  <a:pt x="20579" y="13221"/>
                  <a:pt x="20502" y="13183"/>
                </a:cubicBezTo>
                <a:cubicBezTo>
                  <a:pt x="20424" y="13145"/>
                  <a:pt x="20471" y="12944"/>
                  <a:pt x="20607" y="12737"/>
                </a:cubicBezTo>
                <a:cubicBezTo>
                  <a:pt x="20898" y="12293"/>
                  <a:pt x="20886" y="12233"/>
                  <a:pt x="20454" y="11957"/>
                </a:cubicBezTo>
                <a:cubicBezTo>
                  <a:pt x="20165" y="11773"/>
                  <a:pt x="20084" y="11770"/>
                  <a:pt x="19770" y="11932"/>
                </a:cubicBezTo>
                <a:cubicBezTo>
                  <a:pt x="19573" y="12034"/>
                  <a:pt x="19375" y="12070"/>
                  <a:pt x="19330" y="12013"/>
                </a:cubicBezTo>
                <a:cubicBezTo>
                  <a:pt x="19239" y="11895"/>
                  <a:pt x="19163" y="11315"/>
                  <a:pt x="19220" y="11171"/>
                </a:cubicBezTo>
                <a:cubicBezTo>
                  <a:pt x="19241" y="11118"/>
                  <a:pt x="19275" y="11031"/>
                  <a:pt x="19294" y="10978"/>
                </a:cubicBezTo>
                <a:cubicBezTo>
                  <a:pt x="19473" y="10472"/>
                  <a:pt x="19741" y="10170"/>
                  <a:pt x="19986" y="10203"/>
                </a:cubicBezTo>
                <a:cubicBezTo>
                  <a:pt x="20219" y="10234"/>
                  <a:pt x="20261" y="10157"/>
                  <a:pt x="20220" y="9755"/>
                </a:cubicBezTo>
                <a:cubicBezTo>
                  <a:pt x="20193" y="9487"/>
                  <a:pt x="20067" y="9112"/>
                  <a:pt x="19941" y="8921"/>
                </a:cubicBezTo>
                <a:cubicBezTo>
                  <a:pt x="19732" y="8604"/>
                  <a:pt x="19742" y="8554"/>
                  <a:pt x="20049" y="8372"/>
                </a:cubicBezTo>
                <a:cubicBezTo>
                  <a:pt x="20330" y="8204"/>
                  <a:pt x="20348" y="8147"/>
                  <a:pt x="20159" y="8023"/>
                </a:cubicBezTo>
                <a:cubicBezTo>
                  <a:pt x="20020" y="7932"/>
                  <a:pt x="19946" y="7669"/>
                  <a:pt x="19967" y="7335"/>
                </a:cubicBezTo>
                <a:cubicBezTo>
                  <a:pt x="19999" y="6845"/>
                  <a:pt x="19930" y="6738"/>
                  <a:pt x="19257" y="6223"/>
                </a:cubicBezTo>
                <a:lnTo>
                  <a:pt x="18515" y="5655"/>
                </a:lnTo>
                <a:lnTo>
                  <a:pt x="18873" y="5441"/>
                </a:lnTo>
                <a:cubicBezTo>
                  <a:pt x="19382" y="5139"/>
                  <a:pt x="20356" y="5168"/>
                  <a:pt x="20586" y="5493"/>
                </a:cubicBezTo>
                <a:cubicBezTo>
                  <a:pt x="20685" y="5634"/>
                  <a:pt x="20859" y="5797"/>
                  <a:pt x="20973" y="5854"/>
                </a:cubicBezTo>
                <a:cubicBezTo>
                  <a:pt x="21087" y="5911"/>
                  <a:pt x="21152" y="5998"/>
                  <a:pt x="21120" y="6047"/>
                </a:cubicBezTo>
                <a:cubicBezTo>
                  <a:pt x="21088" y="6095"/>
                  <a:pt x="21197" y="6236"/>
                  <a:pt x="21362" y="6360"/>
                </a:cubicBezTo>
                <a:cubicBezTo>
                  <a:pt x="21484" y="6451"/>
                  <a:pt x="21556" y="6467"/>
                  <a:pt x="21599" y="6209"/>
                </a:cubicBezTo>
                <a:cubicBezTo>
                  <a:pt x="21569" y="5049"/>
                  <a:pt x="21529" y="4229"/>
                  <a:pt x="21462" y="4118"/>
                </a:cubicBezTo>
                <a:cubicBezTo>
                  <a:pt x="21236" y="3741"/>
                  <a:pt x="20363" y="3554"/>
                  <a:pt x="19846" y="3772"/>
                </a:cubicBezTo>
                <a:cubicBezTo>
                  <a:pt x="19617" y="3869"/>
                  <a:pt x="19516" y="3853"/>
                  <a:pt x="19446" y="3710"/>
                </a:cubicBezTo>
                <a:cubicBezTo>
                  <a:pt x="19286" y="3382"/>
                  <a:pt x="19455" y="3056"/>
                  <a:pt x="19791" y="3042"/>
                </a:cubicBezTo>
                <a:cubicBezTo>
                  <a:pt x="20546" y="3011"/>
                  <a:pt x="20572" y="3002"/>
                  <a:pt x="20365" y="2805"/>
                </a:cubicBezTo>
                <a:cubicBezTo>
                  <a:pt x="20257" y="2703"/>
                  <a:pt x="20217" y="2500"/>
                  <a:pt x="20275" y="2355"/>
                </a:cubicBezTo>
                <a:cubicBezTo>
                  <a:pt x="20354" y="2160"/>
                  <a:pt x="20254" y="2007"/>
                  <a:pt x="19888" y="1764"/>
                </a:cubicBezTo>
                <a:cubicBezTo>
                  <a:pt x="19597" y="1571"/>
                  <a:pt x="19435" y="1363"/>
                  <a:pt x="19488" y="1252"/>
                </a:cubicBezTo>
                <a:cubicBezTo>
                  <a:pt x="19538" y="1150"/>
                  <a:pt x="19498" y="1066"/>
                  <a:pt x="19399" y="1066"/>
                </a:cubicBezTo>
                <a:cubicBezTo>
                  <a:pt x="19044" y="1066"/>
                  <a:pt x="18972" y="1046"/>
                  <a:pt x="18730" y="879"/>
                </a:cubicBezTo>
                <a:cubicBezTo>
                  <a:pt x="18462" y="693"/>
                  <a:pt x="17067" y="440"/>
                  <a:pt x="16043" y="392"/>
                </a:cubicBezTo>
                <a:cubicBezTo>
                  <a:pt x="15660" y="374"/>
                  <a:pt x="15404" y="299"/>
                  <a:pt x="15425" y="213"/>
                </a:cubicBezTo>
                <a:cubicBezTo>
                  <a:pt x="15452" y="98"/>
                  <a:pt x="15316" y="27"/>
                  <a:pt x="15117" y="6"/>
                </a:cubicBezTo>
                <a:close/>
              </a:path>
            </a:pathLst>
          </a:custGeom>
          <a:ln w="12700">
            <a:miter lim="400000"/>
          </a:ln>
        </p:spPr>
      </p:pic>
      <p:pic>
        <p:nvPicPr>
          <p:cNvPr id="314" name="0003500098899.png" descr="0003500098899.png"/>
          <p:cNvPicPr>
            <a:picLocks noChangeAspect="1"/>
          </p:cNvPicPr>
          <p:nvPr/>
        </p:nvPicPr>
        <p:blipFill>
          <a:blip r:embed="rId11">
            <a:extLst/>
          </a:blip>
          <a:stretch>
            <a:fillRect/>
          </a:stretch>
        </p:blipFill>
        <p:spPr>
          <a:xfrm>
            <a:off x="20039288" y="7195150"/>
            <a:ext cx="6858001" cy="6858001"/>
          </a:xfrm>
          <a:prstGeom prst="rect">
            <a:avLst/>
          </a:prstGeom>
          <a:ln w="12700">
            <a:miter lim="400000"/>
          </a:ln>
        </p:spPr>
      </p:pic>
      <p:pic>
        <p:nvPicPr>
          <p:cNvPr id="315" name="5200116076288_1_1_969F82C4A4D4991E2361DA7EA2D13FEC.jpg" descr="5200116076288_1_1_969F82C4A4D4991E2361DA7EA2D13FEC.jpg"/>
          <p:cNvPicPr>
            <a:picLocks noChangeAspect="1"/>
          </p:cNvPicPr>
          <p:nvPr/>
        </p:nvPicPr>
        <p:blipFill>
          <a:blip r:embed="rId12">
            <a:extLst/>
          </a:blip>
          <a:srcRect l="32544" t="12844" r="32496" b="12813"/>
          <a:stretch>
            <a:fillRect/>
          </a:stretch>
        </p:blipFill>
        <p:spPr>
          <a:xfrm>
            <a:off x="17114155" y="7261408"/>
            <a:ext cx="3118775" cy="6632339"/>
          </a:xfrm>
          <a:custGeom>
            <a:avLst/>
            <a:gdLst/>
            <a:ahLst/>
            <a:cxnLst>
              <a:cxn ang="0">
                <a:pos x="wd2" y="hd2"/>
              </a:cxn>
              <a:cxn ang="5400000">
                <a:pos x="wd2" y="hd2"/>
              </a:cxn>
              <a:cxn ang="10800000">
                <a:pos x="wd2" y="hd2"/>
              </a:cxn>
              <a:cxn ang="16200000">
                <a:pos x="wd2" y="hd2"/>
              </a:cxn>
            </a:cxnLst>
            <a:rect l="0" t="0" r="r" b="b"/>
            <a:pathLst>
              <a:path w="21585" h="21591" fill="norm" stroke="1" extrusionOk="0">
                <a:moveTo>
                  <a:pt x="11103" y="2"/>
                </a:moveTo>
                <a:cubicBezTo>
                  <a:pt x="10195" y="-4"/>
                  <a:pt x="9271" y="7"/>
                  <a:pt x="9032" y="38"/>
                </a:cubicBezTo>
                <a:lnTo>
                  <a:pt x="8727" y="78"/>
                </a:lnTo>
                <a:lnTo>
                  <a:pt x="8727" y="809"/>
                </a:lnTo>
                <a:lnTo>
                  <a:pt x="8727" y="1539"/>
                </a:lnTo>
                <a:lnTo>
                  <a:pt x="8227" y="1640"/>
                </a:lnTo>
                <a:cubicBezTo>
                  <a:pt x="7644" y="1758"/>
                  <a:pt x="7633" y="1784"/>
                  <a:pt x="7747" y="2617"/>
                </a:cubicBezTo>
                <a:cubicBezTo>
                  <a:pt x="7768" y="2774"/>
                  <a:pt x="7843" y="2901"/>
                  <a:pt x="7922" y="2915"/>
                </a:cubicBezTo>
                <a:cubicBezTo>
                  <a:pt x="8001" y="2930"/>
                  <a:pt x="8063" y="3029"/>
                  <a:pt x="8063" y="3140"/>
                </a:cubicBezTo>
                <a:cubicBezTo>
                  <a:pt x="8063" y="3372"/>
                  <a:pt x="7909" y="3448"/>
                  <a:pt x="5511" y="4414"/>
                </a:cubicBezTo>
                <a:cubicBezTo>
                  <a:pt x="4688" y="4746"/>
                  <a:pt x="3757" y="5146"/>
                  <a:pt x="3440" y="5304"/>
                </a:cubicBezTo>
                <a:cubicBezTo>
                  <a:pt x="1234" y="6403"/>
                  <a:pt x="414" y="8106"/>
                  <a:pt x="1248" y="9854"/>
                </a:cubicBezTo>
                <a:cubicBezTo>
                  <a:pt x="1555" y="10497"/>
                  <a:pt x="1571" y="10592"/>
                  <a:pt x="1569" y="11729"/>
                </a:cubicBezTo>
                <a:cubicBezTo>
                  <a:pt x="1567" y="13011"/>
                  <a:pt x="1602" y="12879"/>
                  <a:pt x="811" y="14493"/>
                </a:cubicBezTo>
                <a:cubicBezTo>
                  <a:pt x="382" y="15369"/>
                  <a:pt x="209" y="16014"/>
                  <a:pt x="67" y="17252"/>
                </a:cubicBezTo>
                <a:cubicBezTo>
                  <a:pt x="29" y="17576"/>
                  <a:pt x="5" y="17858"/>
                  <a:pt x="1" y="18106"/>
                </a:cubicBezTo>
                <a:cubicBezTo>
                  <a:pt x="-13" y="18849"/>
                  <a:pt x="130" y="19296"/>
                  <a:pt x="479" y="19754"/>
                </a:cubicBezTo>
                <a:cubicBezTo>
                  <a:pt x="634" y="19958"/>
                  <a:pt x="862" y="20261"/>
                  <a:pt x="987" y="20429"/>
                </a:cubicBezTo>
                <a:cubicBezTo>
                  <a:pt x="1116" y="20602"/>
                  <a:pt x="1374" y="20808"/>
                  <a:pt x="1588" y="20909"/>
                </a:cubicBezTo>
                <a:cubicBezTo>
                  <a:pt x="1795" y="21006"/>
                  <a:pt x="1965" y="21111"/>
                  <a:pt x="1965" y="21140"/>
                </a:cubicBezTo>
                <a:cubicBezTo>
                  <a:pt x="1965" y="21170"/>
                  <a:pt x="2010" y="21193"/>
                  <a:pt x="2066" y="21193"/>
                </a:cubicBezTo>
                <a:cubicBezTo>
                  <a:pt x="2123" y="21193"/>
                  <a:pt x="2329" y="21268"/>
                  <a:pt x="2522" y="21359"/>
                </a:cubicBezTo>
                <a:cubicBezTo>
                  <a:pt x="2719" y="21452"/>
                  <a:pt x="3051" y="21541"/>
                  <a:pt x="3278" y="21563"/>
                </a:cubicBezTo>
                <a:cubicBezTo>
                  <a:pt x="3500" y="21584"/>
                  <a:pt x="6874" y="21596"/>
                  <a:pt x="10776" y="21590"/>
                </a:cubicBezTo>
                <a:cubicBezTo>
                  <a:pt x="16275" y="21582"/>
                  <a:pt x="17970" y="21564"/>
                  <a:pt x="18311" y="21511"/>
                </a:cubicBezTo>
                <a:cubicBezTo>
                  <a:pt x="18579" y="21470"/>
                  <a:pt x="18926" y="21351"/>
                  <a:pt x="19198" y="21206"/>
                </a:cubicBezTo>
                <a:cubicBezTo>
                  <a:pt x="21041" y="20229"/>
                  <a:pt x="21587" y="19542"/>
                  <a:pt x="21585" y="18196"/>
                </a:cubicBezTo>
                <a:cubicBezTo>
                  <a:pt x="21583" y="16882"/>
                  <a:pt x="21243" y="15613"/>
                  <a:pt x="20536" y="14268"/>
                </a:cubicBezTo>
                <a:cubicBezTo>
                  <a:pt x="19726" y="12730"/>
                  <a:pt x="19757" y="12842"/>
                  <a:pt x="19758" y="11286"/>
                </a:cubicBezTo>
                <a:lnTo>
                  <a:pt x="19758" y="9854"/>
                </a:lnTo>
                <a:lnTo>
                  <a:pt x="20082" y="9357"/>
                </a:lnTo>
                <a:cubicBezTo>
                  <a:pt x="20260" y="9085"/>
                  <a:pt x="20476" y="8822"/>
                  <a:pt x="20566" y="8772"/>
                </a:cubicBezTo>
                <a:cubicBezTo>
                  <a:pt x="20819" y="8631"/>
                  <a:pt x="20766" y="7192"/>
                  <a:pt x="20500" y="7011"/>
                </a:cubicBezTo>
                <a:cubicBezTo>
                  <a:pt x="20394" y="6939"/>
                  <a:pt x="20240" y="6787"/>
                  <a:pt x="20159" y="6673"/>
                </a:cubicBezTo>
                <a:cubicBezTo>
                  <a:pt x="19564" y="5832"/>
                  <a:pt x="19068" y="5546"/>
                  <a:pt x="16047" y="4300"/>
                </a:cubicBezTo>
                <a:cubicBezTo>
                  <a:pt x="15071" y="3898"/>
                  <a:pt x="14194" y="3512"/>
                  <a:pt x="14097" y="3443"/>
                </a:cubicBezTo>
                <a:cubicBezTo>
                  <a:pt x="13855" y="3269"/>
                  <a:pt x="13931" y="2914"/>
                  <a:pt x="14207" y="2926"/>
                </a:cubicBezTo>
                <a:cubicBezTo>
                  <a:pt x="14332" y="2931"/>
                  <a:pt x="14364" y="2916"/>
                  <a:pt x="14298" y="2884"/>
                </a:cubicBezTo>
                <a:cubicBezTo>
                  <a:pt x="14234" y="2854"/>
                  <a:pt x="14230" y="2725"/>
                  <a:pt x="14287" y="2555"/>
                </a:cubicBezTo>
                <a:cubicBezTo>
                  <a:pt x="14338" y="2401"/>
                  <a:pt x="14344" y="2151"/>
                  <a:pt x="14298" y="2001"/>
                </a:cubicBezTo>
                <a:cubicBezTo>
                  <a:pt x="14220" y="1748"/>
                  <a:pt x="14184" y="1723"/>
                  <a:pt x="13825" y="1666"/>
                </a:cubicBezTo>
                <a:lnTo>
                  <a:pt x="13438" y="1605"/>
                </a:lnTo>
                <a:lnTo>
                  <a:pt x="13408" y="865"/>
                </a:lnTo>
                <a:lnTo>
                  <a:pt x="13378" y="125"/>
                </a:lnTo>
                <a:lnTo>
                  <a:pt x="13075" y="65"/>
                </a:lnTo>
                <a:cubicBezTo>
                  <a:pt x="12903" y="31"/>
                  <a:pt x="12011" y="8"/>
                  <a:pt x="11103" y="2"/>
                </a:cubicBezTo>
                <a:close/>
              </a:path>
            </a:pathLst>
          </a:custGeom>
          <a:ln w="12700">
            <a:miter lim="400000"/>
          </a:ln>
        </p:spPr>
      </p:pic>
      <p:pic>
        <p:nvPicPr>
          <p:cNvPr id="316" name="Unknown.jpeg" descr="Unknown.jpeg"/>
          <p:cNvPicPr>
            <a:picLocks noChangeAspect="1"/>
          </p:cNvPicPr>
          <p:nvPr/>
        </p:nvPicPr>
        <p:blipFill>
          <a:blip r:embed="rId13">
            <a:extLst/>
          </a:blip>
          <a:srcRect l="29332" t="6066" r="28455" b="6661"/>
          <a:stretch>
            <a:fillRect/>
          </a:stretch>
        </p:blipFill>
        <p:spPr>
          <a:xfrm>
            <a:off x="12518962" y="10048419"/>
            <a:ext cx="1725146" cy="3566734"/>
          </a:xfrm>
          <a:custGeom>
            <a:avLst/>
            <a:gdLst/>
            <a:ahLst/>
            <a:cxnLst>
              <a:cxn ang="0">
                <a:pos x="wd2" y="hd2"/>
              </a:cxn>
              <a:cxn ang="5400000">
                <a:pos x="wd2" y="hd2"/>
              </a:cxn>
              <a:cxn ang="10800000">
                <a:pos x="wd2" y="hd2"/>
              </a:cxn>
              <a:cxn ang="16200000">
                <a:pos x="wd2" y="hd2"/>
              </a:cxn>
            </a:cxnLst>
            <a:rect l="0" t="0" r="r" b="b"/>
            <a:pathLst>
              <a:path w="21390" h="21597" fill="norm" stroke="1" extrusionOk="0">
                <a:moveTo>
                  <a:pt x="8430" y="0"/>
                </a:moveTo>
                <a:cubicBezTo>
                  <a:pt x="8215" y="0"/>
                  <a:pt x="8074" y="6"/>
                  <a:pt x="7987" y="22"/>
                </a:cubicBezTo>
                <a:cubicBezTo>
                  <a:pt x="7982" y="22"/>
                  <a:pt x="7971" y="22"/>
                  <a:pt x="7967" y="22"/>
                </a:cubicBezTo>
                <a:cubicBezTo>
                  <a:pt x="7797" y="55"/>
                  <a:pt x="7857" y="131"/>
                  <a:pt x="8011" y="272"/>
                </a:cubicBezTo>
                <a:cubicBezTo>
                  <a:pt x="8270" y="508"/>
                  <a:pt x="8224" y="610"/>
                  <a:pt x="7785" y="765"/>
                </a:cubicBezTo>
                <a:cubicBezTo>
                  <a:pt x="7409" y="898"/>
                  <a:pt x="7240" y="1150"/>
                  <a:pt x="7244" y="1555"/>
                </a:cubicBezTo>
                <a:cubicBezTo>
                  <a:pt x="7248" y="2031"/>
                  <a:pt x="7122" y="2160"/>
                  <a:pt x="6643" y="2202"/>
                </a:cubicBezTo>
                <a:cubicBezTo>
                  <a:pt x="6314" y="2231"/>
                  <a:pt x="5955" y="2300"/>
                  <a:pt x="5836" y="2353"/>
                </a:cubicBezTo>
                <a:cubicBezTo>
                  <a:pt x="5718" y="2407"/>
                  <a:pt x="7067" y="2429"/>
                  <a:pt x="8838" y="2404"/>
                </a:cubicBezTo>
                <a:cubicBezTo>
                  <a:pt x="11950" y="2358"/>
                  <a:pt x="12039" y="2348"/>
                  <a:pt x="11544" y="2082"/>
                </a:cubicBezTo>
                <a:cubicBezTo>
                  <a:pt x="11206" y="1899"/>
                  <a:pt x="11013" y="1508"/>
                  <a:pt x="10979" y="933"/>
                </a:cubicBezTo>
                <a:lnTo>
                  <a:pt x="10929" y="97"/>
                </a:lnTo>
                <a:cubicBezTo>
                  <a:pt x="10914" y="89"/>
                  <a:pt x="10903" y="81"/>
                  <a:pt x="10890" y="73"/>
                </a:cubicBezTo>
                <a:cubicBezTo>
                  <a:pt x="10880" y="69"/>
                  <a:pt x="10877" y="64"/>
                  <a:pt x="10865" y="60"/>
                </a:cubicBezTo>
                <a:lnTo>
                  <a:pt x="9310" y="17"/>
                </a:lnTo>
                <a:cubicBezTo>
                  <a:pt x="8932" y="7"/>
                  <a:pt x="8644" y="1"/>
                  <a:pt x="8430" y="0"/>
                </a:cubicBezTo>
                <a:close/>
                <a:moveTo>
                  <a:pt x="5679" y="2800"/>
                </a:moveTo>
                <a:cubicBezTo>
                  <a:pt x="5398" y="2811"/>
                  <a:pt x="5100" y="2847"/>
                  <a:pt x="4798" y="2908"/>
                </a:cubicBezTo>
                <a:cubicBezTo>
                  <a:pt x="3953" y="3080"/>
                  <a:pt x="3465" y="3313"/>
                  <a:pt x="1294" y="4586"/>
                </a:cubicBezTo>
                <a:cubicBezTo>
                  <a:pt x="550" y="5022"/>
                  <a:pt x="560" y="5114"/>
                  <a:pt x="1358" y="5919"/>
                </a:cubicBezTo>
                <a:cubicBezTo>
                  <a:pt x="2379" y="6949"/>
                  <a:pt x="2410" y="7677"/>
                  <a:pt x="1501" y="9255"/>
                </a:cubicBezTo>
                <a:cubicBezTo>
                  <a:pt x="254" y="11420"/>
                  <a:pt x="-8" y="12628"/>
                  <a:pt x="0" y="16166"/>
                </a:cubicBezTo>
                <a:cubicBezTo>
                  <a:pt x="11" y="20656"/>
                  <a:pt x="28" y="20775"/>
                  <a:pt x="817" y="20946"/>
                </a:cubicBezTo>
                <a:cubicBezTo>
                  <a:pt x="1175" y="21024"/>
                  <a:pt x="1447" y="21207"/>
                  <a:pt x="1422" y="21355"/>
                </a:cubicBezTo>
                <a:cubicBezTo>
                  <a:pt x="1390" y="21545"/>
                  <a:pt x="1628" y="21600"/>
                  <a:pt x="4828" y="21597"/>
                </a:cubicBezTo>
                <a:cubicBezTo>
                  <a:pt x="5894" y="21596"/>
                  <a:pt x="7289" y="21589"/>
                  <a:pt x="9114" y="21578"/>
                </a:cubicBezTo>
                <a:cubicBezTo>
                  <a:pt x="14329" y="21547"/>
                  <a:pt x="16962" y="21475"/>
                  <a:pt x="17193" y="21362"/>
                </a:cubicBezTo>
                <a:cubicBezTo>
                  <a:pt x="17420" y="21251"/>
                  <a:pt x="17917" y="21238"/>
                  <a:pt x="18645" y="21319"/>
                </a:cubicBezTo>
                <a:cubicBezTo>
                  <a:pt x="19898" y="21457"/>
                  <a:pt x="20361" y="21376"/>
                  <a:pt x="20116" y="21064"/>
                </a:cubicBezTo>
                <a:cubicBezTo>
                  <a:pt x="20024" y="20946"/>
                  <a:pt x="20128" y="20817"/>
                  <a:pt x="20348" y="20775"/>
                </a:cubicBezTo>
                <a:cubicBezTo>
                  <a:pt x="20567" y="20734"/>
                  <a:pt x="20742" y="20484"/>
                  <a:pt x="20741" y="20220"/>
                </a:cubicBezTo>
                <a:cubicBezTo>
                  <a:pt x="20741" y="19957"/>
                  <a:pt x="20919" y="19237"/>
                  <a:pt x="21140" y="18622"/>
                </a:cubicBezTo>
                <a:cubicBezTo>
                  <a:pt x="21592" y="17362"/>
                  <a:pt x="21397" y="12326"/>
                  <a:pt x="20825" y="10502"/>
                </a:cubicBezTo>
                <a:cubicBezTo>
                  <a:pt x="20645" y="9928"/>
                  <a:pt x="20454" y="9246"/>
                  <a:pt x="20397" y="8988"/>
                </a:cubicBezTo>
                <a:cubicBezTo>
                  <a:pt x="20268" y="8402"/>
                  <a:pt x="19490" y="7075"/>
                  <a:pt x="18517" y="5782"/>
                </a:cubicBezTo>
                <a:cubicBezTo>
                  <a:pt x="17907" y="4972"/>
                  <a:pt x="17411" y="4625"/>
                  <a:pt x="15801" y="3881"/>
                </a:cubicBezTo>
                <a:lnTo>
                  <a:pt x="13828" y="2971"/>
                </a:lnTo>
                <a:lnTo>
                  <a:pt x="10496" y="2971"/>
                </a:lnTo>
                <a:cubicBezTo>
                  <a:pt x="8661" y="2971"/>
                  <a:pt x="6835" y="2913"/>
                  <a:pt x="6446" y="2843"/>
                </a:cubicBezTo>
                <a:cubicBezTo>
                  <a:pt x="6220" y="2803"/>
                  <a:pt x="5959" y="2789"/>
                  <a:pt x="5679" y="2800"/>
                </a:cubicBezTo>
                <a:close/>
              </a:path>
            </a:pathLst>
          </a:custGeom>
          <a:ln w="12700">
            <a:miter lim="400000"/>
          </a:ln>
        </p:spPr>
      </p:pic>
      <p:pic>
        <p:nvPicPr>
          <p:cNvPr id="317" name="images.jpeg" descr="images.jpeg"/>
          <p:cNvPicPr>
            <a:picLocks noChangeAspect="1"/>
          </p:cNvPicPr>
          <p:nvPr/>
        </p:nvPicPr>
        <p:blipFill>
          <a:blip r:embed="rId14">
            <a:extLst/>
          </a:blip>
          <a:srcRect l="26535" t="3843" r="28551" b="106"/>
          <a:stretch>
            <a:fillRect/>
          </a:stretch>
        </p:blipFill>
        <p:spPr>
          <a:xfrm>
            <a:off x="19144698" y="10188499"/>
            <a:ext cx="1720115" cy="3678635"/>
          </a:xfrm>
          <a:custGeom>
            <a:avLst/>
            <a:gdLst/>
            <a:ahLst/>
            <a:cxnLst>
              <a:cxn ang="0">
                <a:pos x="wd2" y="hd2"/>
              </a:cxn>
              <a:cxn ang="5400000">
                <a:pos x="wd2" y="hd2"/>
              </a:cxn>
              <a:cxn ang="10800000">
                <a:pos x="wd2" y="hd2"/>
              </a:cxn>
              <a:cxn ang="16200000">
                <a:pos x="wd2" y="hd2"/>
              </a:cxn>
            </a:cxnLst>
            <a:rect l="0" t="0" r="r" b="b"/>
            <a:pathLst>
              <a:path w="21442" h="21600" fill="norm" stroke="1" extrusionOk="0">
                <a:moveTo>
                  <a:pt x="10874" y="0"/>
                </a:moveTo>
                <a:cubicBezTo>
                  <a:pt x="10045" y="0"/>
                  <a:pt x="9713" y="23"/>
                  <a:pt x="9365" y="40"/>
                </a:cubicBezTo>
                <a:cubicBezTo>
                  <a:pt x="9256" y="111"/>
                  <a:pt x="9170" y="178"/>
                  <a:pt x="9098" y="249"/>
                </a:cubicBezTo>
                <a:cubicBezTo>
                  <a:pt x="9240" y="332"/>
                  <a:pt x="9289" y="377"/>
                  <a:pt x="9524" y="496"/>
                </a:cubicBezTo>
                <a:cubicBezTo>
                  <a:pt x="10442" y="963"/>
                  <a:pt x="10335" y="1091"/>
                  <a:pt x="8920" y="1216"/>
                </a:cubicBezTo>
                <a:cubicBezTo>
                  <a:pt x="8414" y="1261"/>
                  <a:pt x="8147" y="1291"/>
                  <a:pt x="7980" y="1398"/>
                </a:cubicBezTo>
                <a:cubicBezTo>
                  <a:pt x="7813" y="1506"/>
                  <a:pt x="7751" y="1690"/>
                  <a:pt x="7654" y="2034"/>
                </a:cubicBezTo>
                <a:cubicBezTo>
                  <a:pt x="7494" y="2601"/>
                  <a:pt x="7269" y="2811"/>
                  <a:pt x="6644" y="2997"/>
                </a:cubicBezTo>
                <a:cubicBezTo>
                  <a:pt x="6205" y="3128"/>
                  <a:pt x="4977" y="3579"/>
                  <a:pt x="3914" y="3999"/>
                </a:cubicBezTo>
                <a:cubicBezTo>
                  <a:pt x="2850" y="4418"/>
                  <a:pt x="1572" y="4860"/>
                  <a:pt x="1079" y="4980"/>
                </a:cubicBezTo>
                <a:cubicBezTo>
                  <a:pt x="295" y="5171"/>
                  <a:pt x="183" y="5278"/>
                  <a:pt x="183" y="5826"/>
                </a:cubicBezTo>
                <a:cubicBezTo>
                  <a:pt x="183" y="6200"/>
                  <a:pt x="366" y="6523"/>
                  <a:pt x="633" y="6628"/>
                </a:cubicBezTo>
                <a:cubicBezTo>
                  <a:pt x="1350" y="6908"/>
                  <a:pt x="2398" y="8382"/>
                  <a:pt x="2222" y="8865"/>
                </a:cubicBezTo>
                <a:cubicBezTo>
                  <a:pt x="609" y="13289"/>
                  <a:pt x="239" y="14709"/>
                  <a:pt x="74" y="17084"/>
                </a:cubicBezTo>
                <a:cubicBezTo>
                  <a:pt x="25" y="17797"/>
                  <a:pt x="-1" y="18507"/>
                  <a:pt x="0" y="19076"/>
                </a:cubicBezTo>
                <a:cubicBezTo>
                  <a:pt x="1" y="19646"/>
                  <a:pt x="27" y="20075"/>
                  <a:pt x="79" y="20225"/>
                </a:cubicBezTo>
                <a:cubicBezTo>
                  <a:pt x="307" y="20883"/>
                  <a:pt x="1305" y="21179"/>
                  <a:pt x="3666" y="21292"/>
                </a:cubicBezTo>
                <a:cubicBezTo>
                  <a:pt x="4529" y="21334"/>
                  <a:pt x="5366" y="21422"/>
                  <a:pt x="5526" y="21493"/>
                </a:cubicBezTo>
                <a:cubicBezTo>
                  <a:pt x="5652" y="21548"/>
                  <a:pt x="7141" y="21581"/>
                  <a:pt x="8905" y="21600"/>
                </a:cubicBezTo>
                <a:cubicBezTo>
                  <a:pt x="12259" y="21592"/>
                  <a:pt x="15082" y="21575"/>
                  <a:pt x="16955" y="21546"/>
                </a:cubicBezTo>
                <a:cubicBezTo>
                  <a:pt x="17225" y="21532"/>
                  <a:pt x="17430" y="21516"/>
                  <a:pt x="17454" y="21497"/>
                </a:cubicBezTo>
                <a:cubicBezTo>
                  <a:pt x="17544" y="21429"/>
                  <a:pt x="18270" y="21339"/>
                  <a:pt x="19067" y="21297"/>
                </a:cubicBezTo>
                <a:cubicBezTo>
                  <a:pt x="20480" y="21222"/>
                  <a:pt x="21098" y="21116"/>
                  <a:pt x="21377" y="20493"/>
                </a:cubicBezTo>
                <a:cubicBezTo>
                  <a:pt x="21599" y="18429"/>
                  <a:pt x="21231" y="13151"/>
                  <a:pt x="20625" y="11463"/>
                </a:cubicBezTo>
                <a:cubicBezTo>
                  <a:pt x="20231" y="10363"/>
                  <a:pt x="20042" y="9707"/>
                  <a:pt x="19962" y="9203"/>
                </a:cubicBezTo>
                <a:cubicBezTo>
                  <a:pt x="19938" y="9086"/>
                  <a:pt x="19915" y="8967"/>
                  <a:pt x="19903" y="8858"/>
                </a:cubicBezTo>
                <a:cubicBezTo>
                  <a:pt x="19901" y="8789"/>
                  <a:pt x="19896" y="8715"/>
                  <a:pt x="19903" y="8655"/>
                </a:cubicBezTo>
                <a:cubicBezTo>
                  <a:pt x="19871" y="7842"/>
                  <a:pt x="20165" y="7210"/>
                  <a:pt x="20863" y="6765"/>
                </a:cubicBezTo>
                <a:cubicBezTo>
                  <a:pt x="20998" y="6678"/>
                  <a:pt x="21098" y="6598"/>
                  <a:pt x="21199" y="6518"/>
                </a:cubicBezTo>
                <a:cubicBezTo>
                  <a:pt x="21196" y="6418"/>
                  <a:pt x="21228" y="6356"/>
                  <a:pt x="21214" y="6243"/>
                </a:cubicBezTo>
                <a:cubicBezTo>
                  <a:pt x="21075" y="5096"/>
                  <a:pt x="21050" y="5083"/>
                  <a:pt x="18087" y="4045"/>
                </a:cubicBezTo>
                <a:cubicBezTo>
                  <a:pt x="17876" y="3972"/>
                  <a:pt x="17753" y="3919"/>
                  <a:pt x="17568" y="3852"/>
                </a:cubicBezTo>
                <a:cubicBezTo>
                  <a:pt x="15010" y="3002"/>
                  <a:pt x="14723" y="2855"/>
                  <a:pt x="14703" y="2428"/>
                </a:cubicBezTo>
                <a:cubicBezTo>
                  <a:pt x="14699" y="2324"/>
                  <a:pt x="14669" y="2244"/>
                  <a:pt x="14654" y="2151"/>
                </a:cubicBezTo>
                <a:cubicBezTo>
                  <a:pt x="14650" y="2144"/>
                  <a:pt x="14643" y="2139"/>
                  <a:pt x="14639" y="2132"/>
                </a:cubicBezTo>
                <a:cubicBezTo>
                  <a:pt x="14424" y="1728"/>
                  <a:pt x="13983" y="1330"/>
                  <a:pt x="13576" y="1142"/>
                </a:cubicBezTo>
                <a:cubicBezTo>
                  <a:pt x="12798" y="1112"/>
                  <a:pt x="12474" y="853"/>
                  <a:pt x="12739" y="417"/>
                </a:cubicBezTo>
                <a:lnTo>
                  <a:pt x="12824" y="289"/>
                </a:lnTo>
                <a:cubicBezTo>
                  <a:pt x="12841" y="196"/>
                  <a:pt x="12857" y="107"/>
                  <a:pt x="12814" y="0"/>
                </a:cubicBezTo>
                <a:lnTo>
                  <a:pt x="10874" y="0"/>
                </a:lnTo>
                <a:close/>
              </a:path>
            </a:pathLst>
          </a:custGeom>
          <a:ln w="12700">
            <a:miter lim="400000"/>
          </a:ln>
        </p:spPr>
      </p:pic>
      <p:pic>
        <p:nvPicPr>
          <p:cNvPr id="318" name="images.jpeg" descr="images.jpeg"/>
          <p:cNvPicPr>
            <a:picLocks noChangeAspect="1"/>
          </p:cNvPicPr>
          <p:nvPr/>
        </p:nvPicPr>
        <p:blipFill>
          <a:blip r:embed="rId15">
            <a:extLst/>
          </a:blip>
          <a:srcRect l="30061" t="6711" r="26359" b="1"/>
          <a:stretch>
            <a:fillRect/>
          </a:stretch>
        </p:blipFill>
        <p:spPr>
          <a:xfrm>
            <a:off x="10113065" y="10595739"/>
            <a:ext cx="1073684" cy="3080310"/>
          </a:xfrm>
          <a:custGeom>
            <a:avLst/>
            <a:gdLst/>
            <a:ahLst/>
            <a:cxnLst>
              <a:cxn ang="0">
                <a:pos x="wd2" y="hd2"/>
              </a:cxn>
              <a:cxn ang="5400000">
                <a:pos x="wd2" y="hd2"/>
              </a:cxn>
              <a:cxn ang="10800000">
                <a:pos x="wd2" y="hd2"/>
              </a:cxn>
              <a:cxn ang="16200000">
                <a:pos x="wd2" y="hd2"/>
              </a:cxn>
            </a:cxnLst>
            <a:rect l="0" t="0" r="r" b="b"/>
            <a:pathLst>
              <a:path w="20921" h="21468" fill="norm" stroke="1" extrusionOk="0">
                <a:moveTo>
                  <a:pt x="8153" y="7"/>
                </a:moveTo>
                <a:cubicBezTo>
                  <a:pt x="7563" y="-36"/>
                  <a:pt x="7343" y="128"/>
                  <a:pt x="7635" y="458"/>
                </a:cubicBezTo>
                <a:cubicBezTo>
                  <a:pt x="8045" y="921"/>
                  <a:pt x="12536" y="911"/>
                  <a:pt x="12948" y="447"/>
                </a:cubicBezTo>
                <a:cubicBezTo>
                  <a:pt x="13299" y="51"/>
                  <a:pt x="12816" y="-132"/>
                  <a:pt x="12097" y="126"/>
                </a:cubicBezTo>
                <a:cubicBezTo>
                  <a:pt x="11717" y="262"/>
                  <a:pt x="11365" y="268"/>
                  <a:pt x="10960" y="148"/>
                </a:cubicBezTo>
                <a:cubicBezTo>
                  <a:pt x="10559" y="28"/>
                  <a:pt x="10277" y="28"/>
                  <a:pt x="10071" y="148"/>
                </a:cubicBezTo>
                <a:cubicBezTo>
                  <a:pt x="9869" y="265"/>
                  <a:pt x="9464" y="256"/>
                  <a:pt x="8857" y="120"/>
                </a:cubicBezTo>
                <a:cubicBezTo>
                  <a:pt x="8583" y="59"/>
                  <a:pt x="8350" y="21"/>
                  <a:pt x="8153" y="7"/>
                </a:cubicBezTo>
                <a:close/>
                <a:moveTo>
                  <a:pt x="14030" y="2350"/>
                </a:moveTo>
                <a:cubicBezTo>
                  <a:pt x="13058" y="2347"/>
                  <a:pt x="11808" y="2352"/>
                  <a:pt x="10148" y="2361"/>
                </a:cubicBezTo>
                <a:lnTo>
                  <a:pt x="3390" y="2397"/>
                </a:lnTo>
                <a:lnTo>
                  <a:pt x="1827" y="2939"/>
                </a:lnTo>
                <a:cubicBezTo>
                  <a:pt x="-305" y="3676"/>
                  <a:pt x="-454" y="4043"/>
                  <a:pt x="984" y="5013"/>
                </a:cubicBezTo>
                <a:cubicBezTo>
                  <a:pt x="2473" y="6017"/>
                  <a:pt x="2502" y="6551"/>
                  <a:pt x="1162" y="8374"/>
                </a:cubicBezTo>
                <a:cubicBezTo>
                  <a:pt x="204" y="9677"/>
                  <a:pt x="111" y="10239"/>
                  <a:pt x="26" y="15333"/>
                </a:cubicBezTo>
                <a:cubicBezTo>
                  <a:pt x="-55" y="20117"/>
                  <a:pt x="34" y="20912"/>
                  <a:pt x="667" y="21169"/>
                </a:cubicBezTo>
                <a:cubicBezTo>
                  <a:pt x="1318" y="21434"/>
                  <a:pt x="2430" y="21468"/>
                  <a:pt x="10543" y="21468"/>
                </a:cubicBezTo>
                <a:cubicBezTo>
                  <a:pt x="18807" y="21468"/>
                  <a:pt x="19721" y="21439"/>
                  <a:pt x="20024" y="21169"/>
                </a:cubicBezTo>
                <a:cubicBezTo>
                  <a:pt x="20667" y="20597"/>
                  <a:pt x="20978" y="18288"/>
                  <a:pt x="20913" y="14564"/>
                </a:cubicBezTo>
                <a:cubicBezTo>
                  <a:pt x="20855" y="11231"/>
                  <a:pt x="20711" y="10570"/>
                  <a:pt x="19591" y="8612"/>
                </a:cubicBezTo>
                <a:cubicBezTo>
                  <a:pt x="18254" y="6276"/>
                  <a:pt x="18295" y="5744"/>
                  <a:pt x="19884" y="4806"/>
                </a:cubicBezTo>
                <a:cubicBezTo>
                  <a:pt x="21146" y="4061"/>
                  <a:pt x="20683" y="3360"/>
                  <a:pt x="18547" y="2775"/>
                </a:cubicBezTo>
                <a:cubicBezTo>
                  <a:pt x="17335" y="2444"/>
                  <a:pt x="16947" y="2357"/>
                  <a:pt x="14030" y="2350"/>
                </a:cubicBezTo>
                <a:close/>
              </a:path>
            </a:pathLst>
          </a:custGeom>
          <a:ln w="12700">
            <a:miter lim="400000"/>
          </a:ln>
        </p:spPr>
      </p:pic>
      <p:pic>
        <p:nvPicPr>
          <p:cNvPr id="319" name="images.jpeg" descr="images.jpeg"/>
          <p:cNvPicPr>
            <a:picLocks noChangeAspect="1"/>
          </p:cNvPicPr>
          <p:nvPr/>
        </p:nvPicPr>
        <p:blipFill>
          <a:blip r:embed="rId16">
            <a:extLst/>
          </a:blip>
          <a:srcRect l="11317" t="25760" r="11966" b="19391"/>
          <a:stretch>
            <a:fillRect/>
          </a:stretch>
        </p:blipFill>
        <p:spPr>
          <a:xfrm>
            <a:off x="17114155" y="12204725"/>
            <a:ext cx="2192151" cy="1567266"/>
          </a:xfrm>
          <a:custGeom>
            <a:avLst/>
            <a:gdLst/>
            <a:ahLst/>
            <a:cxnLst>
              <a:cxn ang="0">
                <a:pos x="wd2" y="hd2"/>
              </a:cxn>
              <a:cxn ang="5400000">
                <a:pos x="wd2" y="hd2"/>
              </a:cxn>
              <a:cxn ang="10800000">
                <a:pos x="wd2" y="hd2"/>
              </a:cxn>
              <a:cxn ang="16200000">
                <a:pos x="wd2" y="hd2"/>
              </a:cxn>
            </a:cxnLst>
            <a:rect l="0" t="0" r="r" b="b"/>
            <a:pathLst>
              <a:path w="21577" h="21486" fill="norm" stroke="1" extrusionOk="0">
                <a:moveTo>
                  <a:pt x="5382" y="0"/>
                </a:moveTo>
                <a:cubicBezTo>
                  <a:pt x="1363" y="0"/>
                  <a:pt x="967" y="118"/>
                  <a:pt x="991" y="512"/>
                </a:cubicBezTo>
                <a:cubicBezTo>
                  <a:pt x="1009" y="823"/>
                  <a:pt x="808" y="1163"/>
                  <a:pt x="541" y="1268"/>
                </a:cubicBezTo>
                <a:cubicBezTo>
                  <a:pt x="78" y="1450"/>
                  <a:pt x="56" y="1764"/>
                  <a:pt x="6" y="8613"/>
                </a:cubicBezTo>
                <a:cubicBezTo>
                  <a:pt x="-22" y="12546"/>
                  <a:pt x="53" y="16019"/>
                  <a:pt x="174" y="16334"/>
                </a:cubicBezTo>
                <a:cubicBezTo>
                  <a:pt x="301" y="16663"/>
                  <a:pt x="309" y="17754"/>
                  <a:pt x="198" y="18896"/>
                </a:cubicBezTo>
                <a:cubicBezTo>
                  <a:pt x="91" y="19989"/>
                  <a:pt x="46" y="21030"/>
                  <a:pt x="96" y="21214"/>
                </a:cubicBezTo>
                <a:cubicBezTo>
                  <a:pt x="172" y="21491"/>
                  <a:pt x="19401" y="21600"/>
                  <a:pt x="21156" y="21334"/>
                </a:cubicBezTo>
                <a:cubicBezTo>
                  <a:pt x="21543" y="21275"/>
                  <a:pt x="21578" y="20661"/>
                  <a:pt x="21578" y="13646"/>
                </a:cubicBezTo>
                <a:cubicBezTo>
                  <a:pt x="21578" y="9382"/>
                  <a:pt x="21482" y="5933"/>
                  <a:pt x="21359" y="5827"/>
                </a:cubicBezTo>
                <a:cubicBezTo>
                  <a:pt x="21226" y="5713"/>
                  <a:pt x="21233" y="5152"/>
                  <a:pt x="21378" y="4418"/>
                </a:cubicBezTo>
                <a:cubicBezTo>
                  <a:pt x="21578" y="3411"/>
                  <a:pt x="21553" y="3140"/>
                  <a:pt x="21238" y="2895"/>
                </a:cubicBezTo>
                <a:cubicBezTo>
                  <a:pt x="21027" y="2731"/>
                  <a:pt x="20855" y="2331"/>
                  <a:pt x="20855" y="2002"/>
                </a:cubicBezTo>
                <a:cubicBezTo>
                  <a:pt x="20855" y="1674"/>
                  <a:pt x="20774" y="1292"/>
                  <a:pt x="20675" y="1154"/>
                </a:cubicBezTo>
                <a:cubicBezTo>
                  <a:pt x="20576" y="1015"/>
                  <a:pt x="20495" y="726"/>
                  <a:pt x="20495" y="512"/>
                </a:cubicBezTo>
                <a:cubicBezTo>
                  <a:pt x="20495" y="222"/>
                  <a:pt x="17973" y="98"/>
                  <a:pt x="10726" y="33"/>
                </a:cubicBezTo>
                <a:cubicBezTo>
                  <a:pt x="8462" y="12"/>
                  <a:pt x="6721" y="0"/>
                  <a:pt x="5382" y="0"/>
                </a:cubicBezTo>
                <a:close/>
              </a:path>
            </a:pathLst>
          </a:custGeom>
          <a:ln w="12700">
            <a:miter lim="400000"/>
          </a:ln>
        </p:spPr>
      </p:pic>
      <p:pic>
        <p:nvPicPr>
          <p:cNvPr id="320" name="images.jpeg" descr="images.jpeg"/>
          <p:cNvPicPr>
            <a:picLocks noChangeAspect="1"/>
          </p:cNvPicPr>
          <p:nvPr/>
        </p:nvPicPr>
        <p:blipFill>
          <a:blip r:embed="rId17">
            <a:extLst/>
          </a:blip>
          <a:srcRect l="30837" t="5005" r="16125" b="2682"/>
          <a:stretch>
            <a:fillRect/>
          </a:stretch>
        </p:blipFill>
        <p:spPr>
          <a:xfrm>
            <a:off x="9111470" y="11043001"/>
            <a:ext cx="1461660" cy="2731631"/>
          </a:xfrm>
          <a:custGeom>
            <a:avLst/>
            <a:gdLst/>
            <a:ahLst/>
            <a:cxnLst>
              <a:cxn ang="0">
                <a:pos x="wd2" y="hd2"/>
              </a:cxn>
              <a:cxn ang="5400000">
                <a:pos x="wd2" y="hd2"/>
              </a:cxn>
              <a:cxn ang="10800000">
                <a:pos x="wd2" y="hd2"/>
              </a:cxn>
              <a:cxn ang="16200000">
                <a:pos x="wd2" y="hd2"/>
              </a:cxn>
            </a:cxnLst>
            <a:rect l="0" t="0" r="r" b="b"/>
            <a:pathLst>
              <a:path w="20473" h="21474" fill="norm" stroke="1" extrusionOk="0">
                <a:moveTo>
                  <a:pt x="6621" y="0"/>
                </a:moveTo>
                <a:cubicBezTo>
                  <a:pt x="6417" y="3"/>
                  <a:pt x="6420" y="85"/>
                  <a:pt x="6660" y="247"/>
                </a:cubicBezTo>
                <a:cubicBezTo>
                  <a:pt x="7116" y="553"/>
                  <a:pt x="6835" y="758"/>
                  <a:pt x="5960" y="758"/>
                </a:cubicBezTo>
                <a:cubicBezTo>
                  <a:pt x="5224" y="758"/>
                  <a:pt x="5055" y="1626"/>
                  <a:pt x="5760" y="1785"/>
                </a:cubicBezTo>
                <a:cubicBezTo>
                  <a:pt x="6381" y="1924"/>
                  <a:pt x="6507" y="1924"/>
                  <a:pt x="7700" y="1791"/>
                </a:cubicBezTo>
                <a:cubicBezTo>
                  <a:pt x="8631" y="1687"/>
                  <a:pt x="8775" y="1590"/>
                  <a:pt x="8773" y="1070"/>
                </a:cubicBezTo>
                <a:cubicBezTo>
                  <a:pt x="8771" y="606"/>
                  <a:pt x="8560" y="416"/>
                  <a:pt x="7844" y="231"/>
                </a:cubicBezTo>
                <a:cubicBezTo>
                  <a:pt x="7242" y="75"/>
                  <a:pt x="6826" y="-3"/>
                  <a:pt x="6621" y="0"/>
                </a:cubicBezTo>
                <a:close/>
                <a:moveTo>
                  <a:pt x="4687" y="2484"/>
                </a:moveTo>
                <a:cubicBezTo>
                  <a:pt x="4336" y="2467"/>
                  <a:pt x="3745" y="2711"/>
                  <a:pt x="2363" y="3391"/>
                </a:cubicBezTo>
                <a:cubicBezTo>
                  <a:pt x="1150" y="3989"/>
                  <a:pt x="162" y="4634"/>
                  <a:pt x="162" y="4824"/>
                </a:cubicBezTo>
                <a:cubicBezTo>
                  <a:pt x="162" y="5013"/>
                  <a:pt x="485" y="5519"/>
                  <a:pt x="885" y="5947"/>
                </a:cubicBezTo>
                <a:cubicBezTo>
                  <a:pt x="1680" y="6798"/>
                  <a:pt x="1663" y="7077"/>
                  <a:pt x="646" y="9410"/>
                </a:cubicBezTo>
                <a:cubicBezTo>
                  <a:pt x="135" y="10581"/>
                  <a:pt x="12" y="11663"/>
                  <a:pt x="1" y="15176"/>
                </a:cubicBezTo>
                <a:cubicBezTo>
                  <a:pt x="-14" y="19682"/>
                  <a:pt x="254" y="20757"/>
                  <a:pt x="1468" y="21057"/>
                </a:cubicBezTo>
                <a:cubicBezTo>
                  <a:pt x="1791" y="21136"/>
                  <a:pt x="4074" y="21258"/>
                  <a:pt x="6538" y="21328"/>
                </a:cubicBezTo>
                <a:cubicBezTo>
                  <a:pt x="15973" y="21597"/>
                  <a:pt x="21586" y="21486"/>
                  <a:pt x="19640" y="21069"/>
                </a:cubicBezTo>
                <a:cubicBezTo>
                  <a:pt x="19045" y="20942"/>
                  <a:pt x="19051" y="20911"/>
                  <a:pt x="19751" y="20495"/>
                </a:cubicBezTo>
                <a:cubicBezTo>
                  <a:pt x="20980" y="19766"/>
                  <a:pt x="20547" y="17868"/>
                  <a:pt x="19151" y="17868"/>
                </a:cubicBezTo>
                <a:cubicBezTo>
                  <a:pt x="18781" y="17868"/>
                  <a:pt x="18098" y="17600"/>
                  <a:pt x="17639" y="17272"/>
                </a:cubicBezTo>
                <a:cubicBezTo>
                  <a:pt x="17159" y="16930"/>
                  <a:pt x="16343" y="16624"/>
                  <a:pt x="15716" y="16552"/>
                </a:cubicBezTo>
                <a:lnTo>
                  <a:pt x="14626" y="16427"/>
                </a:lnTo>
                <a:lnTo>
                  <a:pt x="14465" y="14121"/>
                </a:lnTo>
                <a:cubicBezTo>
                  <a:pt x="14309" y="11832"/>
                  <a:pt x="13584" y="8957"/>
                  <a:pt x="12914" y="7975"/>
                </a:cubicBezTo>
                <a:cubicBezTo>
                  <a:pt x="12377" y="7186"/>
                  <a:pt x="12493" y="6660"/>
                  <a:pt x="13414" y="5694"/>
                </a:cubicBezTo>
                <a:lnTo>
                  <a:pt x="14259" y="4805"/>
                </a:lnTo>
                <a:lnTo>
                  <a:pt x="13381" y="4225"/>
                </a:lnTo>
                <a:cubicBezTo>
                  <a:pt x="12898" y="3904"/>
                  <a:pt x="12230" y="3641"/>
                  <a:pt x="11891" y="3641"/>
                </a:cubicBezTo>
                <a:cubicBezTo>
                  <a:pt x="11552" y="3641"/>
                  <a:pt x="11078" y="3511"/>
                  <a:pt x="10841" y="3351"/>
                </a:cubicBezTo>
                <a:cubicBezTo>
                  <a:pt x="10456" y="3092"/>
                  <a:pt x="10364" y="3095"/>
                  <a:pt x="10012" y="3363"/>
                </a:cubicBezTo>
                <a:cubicBezTo>
                  <a:pt x="9414" y="3820"/>
                  <a:pt x="5601" y="3684"/>
                  <a:pt x="5476" y="3201"/>
                </a:cubicBezTo>
                <a:cubicBezTo>
                  <a:pt x="5427" y="3011"/>
                  <a:pt x="5200" y="2731"/>
                  <a:pt x="4976" y="2580"/>
                </a:cubicBezTo>
                <a:cubicBezTo>
                  <a:pt x="4891" y="2523"/>
                  <a:pt x="4804" y="2489"/>
                  <a:pt x="4687" y="2484"/>
                </a:cubicBezTo>
                <a:close/>
              </a:path>
            </a:pathLst>
          </a:custGeom>
          <a:ln w="12700">
            <a:miter lim="400000"/>
          </a:ln>
        </p:spPr>
      </p:pic>
      <p:pic>
        <p:nvPicPr>
          <p:cNvPr id="321" name="images.jpeg" descr="images.jpeg"/>
          <p:cNvPicPr>
            <a:picLocks noChangeAspect="1"/>
          </p:cNvPicPr>
          <p:nvPr/>
        </p:nvPicPr>
        <p:blipFill>
          <a:blip r:embed="rId18">
            <a:extLst/>
          </a:blip>
          <a:srcRect l="21946" t="20591" r="22698" b="20652"/>
          <a:stretch>
            <a:fillRect/>
          </a:stretch>
        </p:blipFill>
        <p:spPr>
          <a:xfrm>
            <a:off x="14650885" y="12148888"/>
            <a:ext cx="1581782" cy="1678940"/>
          </a:xfrm>
          <a:custGeom>
            <a:avLst/>
            <a:gdLst/>
            <a:ahLst/>
            <a:cxnLst>
              <a:cxn ang="0">
                <a:pos x="wd2" y="hd2"/>
              </a:cxn>
              <a:cxn ang="5400000">
                <a:pos x="wd2" y="hd2"/>
              </a:cxn>
              <a:cxn ang="10800000">
                <a:pos x="wd2" y="hd2"/>
              </a:cxn>
              <a:cxn ang="16200000">
                <a:pos x="wd2" y="hd2"/>
              </a:cxn>
            </a:cxnLst>
            <a:rect l="0" t="0" r="r" b="b"/>
            <a:pathLst>
              <a:path w="21007" h="21556" fill="norm" stroke="1" extrusionOk="0">
                <a:moveTo>
                  <a:pt x="11457" y="2"/>
                </a:moveTo>
                <a:cubicBezTo>
                  <a:pt x="5533" y="-29"/>
                  <a:pt x="1819" y="410"/>
                  <a:pt x="905" y="1240"/>
                </a:cubicBezTo>
                <a:cubicBezTo>
                  <a:pt x="-145" y="2194"/>
                  <a:pt x="-298" y="3011"/>
                  <a:pt x="536" y="3222"/>
                </a:cubicBezTo>
                <a:cubicBezTo>
                  <a:pt x="909" y="3316"/>
                  <a:pt x="1108" y="3494"/>
                  <a:pt x="984" y="3614"/>
                </a:cubicBezTo>
                <a:cubicBezTo>
                  <a:pt x="860" y="3735"/>
                  <a:pt x="897" y="3991"/>
                  <a:pt x="1063" y="4185"/>
                </a:cubicBezTo>
                <a:cubicBezTo>
                  <a:pt x="1336" y="4503"/>
                  <a:pt x="2003" y="9802"/>
                  <a:pt x="2549" y="15961"/>
                </a:cubicBezTo>
                <a:cubicBezTo>
                  <a:pt x="2848" y="19331"/>
                  <a:pt x="3966" y="20679"/>
                  <a:pt x="7077" y="21418"/>
                </a:cubicBezTo>
                <a:cubicBezTo>
                  <a:pt x="7457" y="21508"/>
                  <a:pt x="8117" y="21550"/>
                  <a:pt x="8906" y="21555"/>
                </a:cubicBezTo>
                <a:cubicBezTo>
                  <a:pt x="11273" y="21571"/>
                  <a:pt x="14829" y="21246"/>
                  <a:pt x="15673" y="20842"/>
                </a:cubicBezTo>
                <a:cubicBezTo>
                  <a:pt x="17840" y="19806"/>
                  <a:pt x="17999" y="19347"/>
                  <a:pt x="18793" y="11747"/>
                </a:cubicBezTo>
                <a:cubicBezTo>
                  <a:pt x="19544" y="4571"/>
                  <a:pt x="19862" y="3105"/>
                  <a:pt x="20680" y="3105"/>
                </a:cubicBezTo>
                <a:cubicBezTo>
                  <a:pt x="21302" y="3105"/>
                  <a:pt x="21018" y="2363"/>
                  <a:pt x="19985" y="1286"/>
                </a:cubicBezTo>
                <a:cubicBezTo>
                  <a:pt x="19036" y="296"/>
                  <a:pt x="17296" y="32"/>
                  <a:pt x="11457" y="2"/>
                </a:cubicBezTo>
                <a:close/>
              </a:path>
            </a:pathLst>
          </a:custGeom>
          <a:ln w="12700">
            <a:miter lim="400000"/>
          </a:ln>
        </p:spPr>
      </p:pic>
      <p:pic>
        <p:nvPicPr>
          <p:cNvPr id="322" name="images.jpeg" descr="images.jpeg"/>
          <p:cNvPicPr>
            <a:picLocks noChangeAspect="1"/>
          </p:cNvPicPr>
          <p:nvPr/>
        </p:nvPicPr>
        <p:blipFill>
          <a:blip r:embed="rId19">
            <a:extLst/>
          </a:blip>
          <a:srcRect l="34192" t="13783" r="35195" b="12079"/>
          <a:stretch>
            <a:fillRect/>
          </a:stretch>
        </p:blipFill>
        <p:spPr>
          <a:xfrm>
            <a:off x="8578563" y="11630563"/>
            <a:ext cx="874731" cy="2118450"/>
          </a:xfrm>
          <a:custGeom>
            <a:avLst/>
            <a:gdLst/>
            <a:ahLst/>
            <a:cxnLst>
              <a:cxn ang="0">
                <a:pos x="wd2" y="hd2"/>
              </a:cxn>
              <a:cxn ang="5400000">
                <a:pos x="wd2" y="hd2"/>
              </a:cxn>
              <a:cxn ang="10800000">
                <a:pos x="wd2" y="hd2"/>
              </a:cxn>
              <a:cxn ang="16200000">
                <a:pos x="wd2" y="hd2"/>
              </a:cxn>
            </a:cxnLst>
            <a:rect l="0" t="0" r="r" b="b"/>
            <a:pathLst>
              <a:path w="20912" h="21558" fill="norm" stroke="1" extrusionOk="0">
                <a:moveTo>
                  <a:pt x="11530" y="16"/>
                </a:moveTo>
                <a:cubicBezTo>
                  <a:pt x="10434" y="-38"/>
                  <a:pt x="9926" y="49"/>
                  <a:pt x="9926" y="294"/>
                </a:cubicBezTo>
                <a:cubicBezTo>
                  <a:pt x="9926" y="492"/>
                  <a:pt x="9557" y="783"/>
                  <a:pt x="9110" y="941"/>
                </a:cubicBezTo>
                <a:cubicBezTo>
                  <a:pt x="8663" y="1098"/>
                  <a:pt x="8165" y="1447"/>
                  <a:pt x="8000" y="1716"/>
                </a:cubicBezTo>
                <a:cubicBezTo>
                  <a:pt x="7733" y="2151"/>
                  <a:pt x="8003" y="2205"/>
                  <a:pt x="10420" y="2205"/>
                </a:cubicBezTo>
                <a:lnTo>
                  <a:pt x="13133" y="2205"/>
                </a:lnTo>
                <a:lnTo>
                  <a:pt x="13133" y="1151"/>
                </a:lnTo>
                <a:cubicBezTo>
                  <a:pt x="13133" y="183"/>
                  <a:pt x="13001" y="88"/>
                  <a:pt x="11530" y="16"/>
                </a:cubicBezTo>
                <a:close/>
                <a:moveTo>
                  <a:pt x="10553" y="3945"/>
                </a:moveTo>
                <a:cubicBezTo>
                  <a:pt x="408" y="3945"/>
                  <a:pt x="-375" y="4090"/>
                  <a:pt x="1681" y="5573"/>
                </a:cubicBezTo>
                <a:cubicBezTo>
                  <a:pt x="3199" y="6668"/>
                  <a:pt x="3210" y="7184"/>
                  <a:pt x="1728" y="10161"/>
                </a:cubicBezTo>
                <a:cubicBezTo>
                  <a:pt x="791" y="12046"/>
                  <a:pt x="38" y="16023"/>
                  <a:pt x="2" y="18529"/>
                </a:cubicBezTo>
                <a:cubicBezTo>
                  <a:pt x="-11" y="19364"/>
                  <a:pt x="54" y="20036"/>
                  <a:pt x="220" y="20411"/>
                </a:cubicBezTo>
                <a:cubicBezTo>
                  <a:pt x="459" y="20953"/>
                  <a:pt x="1019" y="21353"/>
                  <a:pt x="1624" y="21421"/>
                </a:cubicBezTo>
                <a:cubicBezTo>
                  <a:pt x="2383" y="21506"/>
                  <a:pt x="6379" y="21554"/>
                  <a:pt x="10372" y="21558"/>
                </a:cubicBezTo>
                <a:cubicBezTo>
                  <a:pt x="14366" y="21562"/>
                  <a:pt x="18352" y="21520"/>
                  <a:pt x="19082" y="21437"/>
                </a:cubicBezTo>
                <a:cubicBezTo>
                  <a:pt x="20136" y="21317"/>
                  <a:pt x="20433" y="21046"/>
                  <a:pt x="20771" y="19894"/>
                </a:cubicBezTo>
                <a:cubicBezTo>
                  <a:pt x="20840" y="19661"/>
                  <a:pt x="20888" y="19359"/>
                  <a:pt x="20904" y="19006"/>
                </a:cubicBezTo>
                <a:cubicBezTo>
                  <a:pt x="21020" y="16530"/>
                  <a:pt x="19934" y="11471"/>
                  <a:pt x="18693" y="9163"/>
                </a:cubicBezTo>
                <a:lnTo>
                  <a:pt x="17564" y="7051"/>
                </a:lnTo>
                <a:lnTo>
                  <a:pt x="18940" y="5920"/>
                </a:lnTo>
                <a:cubicBezTo>
                  <a:pt x="21225" y="4049"/>
                  <a:pt x="20782" y="3945"/>
                  <a:pt x="10553" y="3945"/>
                </a:cubicBezTo>
                <a:close/>
              </a:path>
            </a:pathLst>
          </a:custGeom>
          <a:ln w="12700">
            <a:miter lim="400000"/>
          </a:ln>
        </p:spPr>
      </p:pic>
      <p:pic>
        <p:nvPicPr>
          <p:cNvPr id="323" name="images.jpeg" descr="images.jpeg"/>
          <p:cNvPicPr>
            <a:picLocks noChangeAspect="1"/>
          </p:cNvPicPr>
          <p:nvPr/>
        </p:nvPicPr>
        <p:blipFill>
          <a:blip r:embed="rId20">
            <a:extLst/>
          </a:blip>
          <a:srcRect l="13901" t="5617" r="14070" b="6355"/>
          <a:stretch>
            <a:fillRect/>
          </a:stretch>
        </p:blipFill>
        <p:spPr>
          <a:xfrm>
            <a:off x="10759095" y="11151128"/>
            <a:ext cx="2058199" cy="2515377"/>
          </a:xfrm>
          <a:custGeom>
            <a:avLst/>
            <a:gdLst/>
            <a:ahLst/>
            <a:cxnLst>
              <a:cxn ang="0">
                <a:pos x="wd2" y="hd2"/>
              </a:cxn>
              <a:cxn ang="5400000">
                <a:pos x="wd2" y="hd2"/>
              </a:cxn>
              <a:cxn ang="10800000">
                <a:pos x="wd2" y="hd2"/>
              </a:cxn>
              <a:cxn ang="16200000">
                <a:pos x="wd2" y="hd2"/>
              </a:cxn>
            </a:cxnLst>
            <a:rect l="0" t="0" r="r" b="b"/>
            <a:pathLst>
              <a:path w="21520" h="21474" fill="norm" stroke="1" extrusionOk="0">
                <a:moveTo>
                  <a:pt x="11690" y="6"/>
                </a:moveTo>
                <a:cubicBezTo>
                  <a:pt x="8742" y="-18"/>
                  <a:pt x="5645" y="29"/>
                  <a:pt x="4000" y="158"/>
                </a:cubicBezTo>
                <a:cubicBezTo>
                  <a:pt x="1996" y="316"/>
                  <a:pt x="1733" y="390"/>
                  <a:pt x="847" y="1053"/>
                </a:cubicBezTo>
                <a:cubicBezTo>
                  <a:pt x="209" y="1530"/>
                  <a:pt x="-74" y="1896"/>
                  <a:pt x="17" y="2130"/>
                </a:cubicBezTo>
                <a:cubicBezTo>
                  <a:pt x="92" y="2326"/>
                  <a:pt x="351" y="2908"/>
                  <a:pt x="589" y="3424"/>
                </a:cubicBezTo>
                <a:cubicBezTo>
                  <a:pt x="1220" y="4788"/>
                  <a:pt x="1231" y="8011"/>
                  <a:pt x="610" y="9327"/>
                </a:cubicBezTo>
                <a:cubicBezTo>
                  <a:pt x="104" y="10397"/>
                  <a:pt x="142" y="11123"/>
                  <a:pt x="776" y="12495"/>
                </a:cubicBezTo>
                <a:cubicBezTo>
                  <a:pt x="988" y="12953"/>
                  <a:pt x="1298" y="14783"/>
                  <a:pt x="1469" y="16560"/>
                </a:cubicBezTo>
                <a:cubicBezTo>
                  <a:pt x="1787" y="19867"/>
                  <a:pt x="2013" y="20511"/>
                  <a:pt x="3013" y="20948"/>
                </a:cubicBezTo>
                <a:cubicBezTo>
                  <a:pt x="3404" y="21119"/>
                  <a:pt x="3635" y="21113"/>
                  <a:pt x="3909" y="20928"/>
                </a:cubicBezTo>
                <a:cubicBezTo>
                  <a:pt x="4196" y="20734"/>
                  <a:pt x="4633" y="20735"/>
                  <a:pt x="5872" y="20934"/>
                </a:cubicBezTo>
                <a:cubicBezTo>
                  <a:pt x="6749" y="21075"/>
                  <a:pt x="8919" y="21175"/>
                  <a:pt x="10698" y="21158"/>
                </a:cubicBezTo>
                <a:cubicBezTo>
                  <a:pt x="12711" y="21140"/>
                  <a:pt x="13998" y="21212"/>
                  <a:pt x="14100" y="21348"/>
                </a:cubicBezTo>
                <a:cubicBezTo>
                  <a:pt x="14278" y="21582"/>
                  <a:pt x="15677" y="21483"/>
                  <a:pt x="17499" y="21107"/>
                </a:cubicBezTo>
                <a:cubicBezTo>
                  <a:pt x="19285" y="20739"/>
                  <a:pt x="19470" y="20384"/>
                  <a:pt x="19823" y="16635"/>
                </a:cubicBezTo>
                <a:cubicBezTo>
                  <a:pt x="20046" y="14260"/>
                  <a:pt x="20268" y="13087"/>
                  <a:pt x="20628" y="12423"/>
                </a:cubicBezTo>
                <a:cubicBezTo>
                  <a:pt x="21243" y="11288"/>
                  <a:pt x="21263" y="10281"/>
                  <a:pt x="20686" y="9408"/>
                </a:cubicBezTo>
                <a:cubicBezTo>
                  <a:pt x="20357" y="8910"/>
                  <a:pt x="20247" y="8240"/>
                  <a:pt x="20246" y="6762"/>
                </a:cubicBezTo>
                <a:cubicBezTo>
                  <a:pt x="20245" y="5052"/>
                  <a:pt x="20337" y="4609"/>
                  <a:pt x="20935" y="3529"/>
                </a:cubicBezTo>
                <a:cubicBezTo>
                  <a:pt x="21329" y="2818"/>
                  <a:pt x="21526" y="2375"/>
                  <a:pt x="21520" y="2022"/>
                </a:cubicBezTo>
                <a:cubicBezTo>
                  <a:pt x="21514" y="1669"/>
                  <a:pt x="21306" y="1404"/>
                  <a:pt x="20893" y="1046"/>
                </a:cubicBezTo>
                <a:cubicBezTo>
                  <a:pt x="20463" y="672"/>
                  <a:pt x="19819" y="466"/>
                  <a:pt x="18482" y="273"/>
                </a:cubicBezTo>
                <a:cubicBezTo>
                  <a:pt x="17434" y="122"/>
                  <a:pt x="14637" y="30"/>
                  <a:pt x="11690" y="6"/>
                </a:cubicBezTo>
                <a:close/>
              </a:path>
            </a:pathLst>
          </a:custGeom>
          <a:ln w="12700">
            <a:miter lim="400000"/>
          </a:ln>
        </p:spPr>
      </p:pic>
      <p:pic>
        <p:nvPicPr>
          <p:cNvPr id="324" name="Image" descr="Image"/>
          <p:cNvPicPr>
            <a:picLocks noChangeAspect="1"/>
          </p:cNvPicPr>
          <p:nvPr/>
        </p:nvPicPr>
        <p:blipFill>
          <a:blip r:embed="rId21">
            <a:extLst/>
          </a:blip>
          <a:stretch>
            <a:fillRect/>
          </a:stretch>
        </p:blipFill>
        <p:spPr>
          <a:xfrm>
            <a:off x="12617241" y="3887159"/>
            <a:ext cx="4732891" cy="2199122"/>
          </a:xfrm>
          <a:prstGeom prst="rect">
            <a:avLst/>
          </a:prstGeom>
          <a:ln w="12700">
            <a:miter lim="400000"/>
          </a:ln>
        </p:spPr>
      </p:pic>
      <p:pic>
        <p:nvPicPr>
          <p:cNvPr id="325" name="Image" descr="Image"/>
          <p:cNvPicPr>
            <a:picLocks noChangeAspect="1"/>
          </p:cNvPicPr>
          <p:nvPr/>
        </p:nvPicPr>
        <p:blipFill>
          <a:blip r:embed="rId22">
            <a:extLst/>
          </a:blip>
          <a:stretch>
            <a:fillRect/>
          </a:stretch>
        </p:blipFill>
        <p:spPr>
          <a:xfrm>
            <a:off x="18315834" y="3772072"/>
            <a:ext cx="4018833" cy="242929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