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5"/>
  </p:notesMasterIdLst>
  <p:sldIdLst>
    <p:sldId id="256" r:id="rId2"/>
    <p:sldId id="294" r:id="rId3"/>
    <p:sldId id="295" r:id="rId4"/>
    <p:sldId id="356" r:id="rId5"/>
    <p:sldId id="358" r:id="rId6"/>
    <p:sldId id="357" r:id="rId7"/>
    <p:sldId id="311" r:id="rId8"/>
    <p:sldId id="332" r:id="rId9"/>
    <p:sldId id="263" r:id="rId10"/>
    <p:sldId id="328" r:id="rId11"/>
    <p:sldId id="340" r:id="rId12"/>
    <p:sldId id="335" r:id="rId13"/>
    <p:sldId id="338" r:id="rId14"/>
    <p:sldId id="339" r:id="rId15"/>
    <p:sldId id="260" r:id="rId16"/>
    <p:sldId id="326" r:id="rId17"/>
    <p:sldId id="273" r:id="rId18"/>
    <p:sldId id="274" r:id="rId19"/>
    <p:sldId id="322" r:id="rId20"/>
    <p:sldId id="321" r:id="rId21"/>
    <p:sldId id="329" r:id="rId22"/>
    <p:sldId id="275" r:id="rId23"/>
    <p:sldId id="315" r:id="rId24"/>
    <p:sldId id="269" r:id="rId25"/>
    <p:sldId id="272" r:id="rId26"/>
    <p:sldId id="271" r:id="rId27"/>
    <p:sldId id="277" r:id="rId28"/>
    <p:sldId id="278" r:id="rId29"/>
    <p:sldId id="303" r:id="rId30"/>
    <p:sldId id="359" r:id="rId31"/>
    <p:sldId id="337" r:id="rId32"/>
    <p:sldId id="279" r:id="rId33"/>
    <p:sldId id="266" r:id="rId34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C63E24F-402C-42EF-AA75-F3EE3690B1FD}" type="datetimeFigureOut">
              <a:rPr lang="en-CA" smtClean="0"/>
              <a:t>2025-11-03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58AB343-4DFE-414E-AEAB-491B409901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80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0785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07241-B761-1EDF-DABA-DE8B61FA6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4C266C-C808-49D4-5565-B1AF77646C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42A058-45B1-C109-C661-C6FC7B422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74AFE-BF68-6E02-9E58-8B2FBBE07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68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AB70D-D084-A8FD-9573-02E01BBF9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5850EA-A2F0-5775-1DE5-ED9F09414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4FCF57-5F16-3921-29A6-2704CD038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B75F3-8DBE-12E6-ABE5-FEB19FC883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1603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A6FB8-8A97-FC75-B498-8ABEFEB45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DB59B0-9F6E-4BCE-5071-81856404D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37CB3A-C5E5-B92D-443D-1143E36B1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8EE0B-F6EB-F108-1A83-D37AB419ED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6458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445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979DB-F0D9-F6B5-EAB6-757743ABA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8810DC-892F-926A-6D3C-3A95F1E88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558A90-7C37-FAC1-DDC9-55B86C2C9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0B711-F629-1568-16D6-398D1314B8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3526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835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3233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349FE-0DF4-7995-72E1-B6C5177F1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09455D-A6F0-FE9B-02A9-5C2984936B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F48EE0-45E8-F421-2111-B400DDF66B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CF5CD-DA9F-2ECB-CC1F-D19B3A9A6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0840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7585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DA9BF-4936-5292-2670-C4FDA44E2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CBB714-606A-194E-29F4-4C629CDE07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433CB6-F91A-2D10-4727-1629FE34F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94C45-1D3C-F828-4FB6-FAB4E9A2F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5856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595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1079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3398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2423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247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85677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6B638-64B0-8620-0616-98551C69B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0F6D10-7A82-330B-A5E3-EBA4A6E7C4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D119E4-B95A-80B2-BF25-9CB2F697E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159F-C839-5198-7769-A695F44B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0927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5867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955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251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05B86-656B-BFAD-4EA2-B6F45613F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35BE1E-2CD9-4477-67F1-94CC06B5E0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BEE954-3549-A331-6C97-A9F06D813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250D7-7F08-13FD-20CF-669E6CFB6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2417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51CBF-1997-3BFB-AD66-951AB78C7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D10C97-B580-87EF-2031-A952C9799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09CFF4-8FBD-7E76-1128-EA23340D5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BAC23-052D-E19B-F9CC-230DEEF4A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9225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AC13B-9C04-6F86-435A-EDCC4C5BE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97C7D7-530A-7A15-4D95-90FBAF3EE8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8B7810-3848-1A69-C00E-317592F77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BF81B-11F1-80E1-4C5E-701EE3994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3485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9626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99943-28AF-9EF2-E51C-AB85B2B95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E2EFD3-85EC-E368-5909-78BB46523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F47D63-CEAD-F4FF-E216-30A5C2961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534F1-F3B9-2E54-AD91-71ACEBA14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4359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9017E-CC2B-6056-35FA-20CDD6E32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A967DE-690B-AFC6-7BBE-D8022610C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D2570E-E1AF-4E78-DAA6-8E14C12DF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94741-7689-1F35-918A-940934B3A9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AB343-4DFE-414E-AEAB-491B4099014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848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0FF8-979D-4E91-940C-799527AB8B5D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66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0FF8-979D-4E91-940C-799527AB8B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03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0FF8-979D-4E91-940C-799527AB8B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50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0FF8-979D-4E91-940C-799527AB8B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014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0FF8-979D-4E91-940C-799527AB8B5D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7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0FF8-979D-4E91-940C-799527AB8B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150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0FF8-979D-4E91-940C-799527AB8B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965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0FF8-979D-4E91-940C-799527AB8B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073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TeVPA 2025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0FF8-979D-4E91-940C-799527AB8B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774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2025-10-04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TeVPA 2025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2E0FF8-979D-4E91-940C-799527AB8B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844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0FF8-979D-4E91-940C-799527AB8B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318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7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2025-10-04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TeVPA 2025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D12E0FF8-979D-4E91-940C-799527AB8B5D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23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8FBA5-9E6C-2BEB-FA57-78FE972B3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High Mass Dark Matter Searches With the High Speed LMC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B24CF5-F58A-4F21-C086-90DC4DA91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Andrew Buchanan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7B2CE-29D6-74DF-5E8C-8EE2F3849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997" y="4455621"/>
            <a:ext cx="1991083" cy="1514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A2FD2-1EE9-FD01-DD55-49C3CAC86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60" y="4817605"/>
            <a:ext cx="3210560" cy="9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3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593BB-3E10-6043-9948-03E9332B3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3CFC0-DE02-8C38-12B2-8525E1782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Heavy DM and the High Velocity 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33D3086-E7EA-143E-F973-03D86ECBC78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422201" y="2217906"/>
                <a:ext cx="4937760" cy="3056391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CA" sz="2000" dirty="0"/>
                  <a:t>For multiple scatters, energy deposition is proportional to initial energy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CA" sz="20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000" dirty="0"/>
                  <a:t>Highly sensitive to high velocity tail of local DM Halo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000" dirty="0"/>
                  <a:t>Standard Halo Model is cutoff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𝑒𝑠𝑐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=503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km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CA" sz="2000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000" dirty="0"/>
                  <a:t>Any other sources of high-speed dark matter?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33D3086-E7EA-143E-F973-03D86ECBC7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22201" y="2217906"/>
                <a:ext cx="4937760" cy="3056391"/>
              </a:xfrm>
              <a:blipFill>
                <a:blip r:embed="rId3"/>
                <a:stretch>
                  <a:fillRect t="-2196" r="-37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AB53AA-4CB3-8DAA-B699-0F23BB8F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EB5F67-A4DA-CFE9-FD68-A20D816B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pic>
        <p:nvPicPr>
          <p:cNvPr id="11" name="Content Placeholder 11">
            <a:extLst>
              <a:ext uri="{FF2B5EF4-FFF2-40B4-BE49-F238E27FC236}">
                <a16:creationId xmlns:a16="http://schemas.microsoft.com/office/drawing/2014/main" id="{B58D4FFA-631B-FF81-3396-35AEE18FBD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57288" y="3137519"/>
            <a:ext cx="4938712" cy="12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27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F6C75-64DD-1971-D368-77D6E2000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91F1-AA6A-9929-E45D-E3CA343E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Large Magellanic Cloud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ACF06-39AE-C3D7-62EC-F8542036B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822804" cy="439250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Satellite galaxy of Milky Way with its own halo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Use simulated velocities of MW LMC analogues from Auriga cosmological simulations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55888-499E-C23C-76F7-EDCF8F8AADFC}"/>
              </a:ext>
            </a:extLst>
          </p:cNvPr>
          <p:cNvSpPr txBox="1"/>
          <p:nvPr/>
        </p:nvSpPr>
        <p:spPr>
          <a:xfrm>
            <a:off x="7120701" y="1927945"/>
            <a:ext cx="3130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Local Speed Distribution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35039C0-9C39-07BE-FD48-7ADFF318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83B2962-82C2-B8E5-C268-7D063A88C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pic>
        <p:nvPicPr>
          <p:cNvPr id="12" name="Content Placeholder 11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44794427-0EFB-70BA-57CF-8C5959048D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637" b="6676"/>
          <a:stretch>
            <a:fillRect/>
          </a:stretch>
        </p:blipFill>
        <p:spPr>
          <a:xfrm>
            <a:off x="5781182" y="2459619"/>
            <a:ext cx="6074892" cy="3277910"/>
          </a:xfrm>
        </p:spPr>
      </p:pic>
    </p:spTree>
    <p:extLst>
      <p:ext uri="{BB962C8B-B14F-4D97-AF65-F5344CB8AC3E}">
        <p14:creationId xmlns:p14="http://schemas.microsoft.com/office/powerpoint/2010/main" val="146873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C50C6-B56E-770D-15B1-DB1DBBC9D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BECC-0090-68F5-4375-D831ED24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Large Magellanic Cloud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D6C04-32BC-19AA-A9CF-18F50BD5A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822804" cy="439250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Satellite galaxy of Milky Way with its own halo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Use simulated velocities of MW LMC analogues from Auriga cosmological simulations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Shifts peak of speed distribution</a:t>
            </a:r>
          </a:p>
          <a:p>
            <a:pPr lvl="1"/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69382A-5DAC-DE4E-F15E-124004094D8C}"/>
              </a:ext>
            </a:extLst>
          </p:cNvPr>
          <p:cNvSpPr txBox="1"/>
          <p:nvPr/>
        </p:nvSpPr>
        <p:spPr>
          <a:xfrm>
            <a:off x="7120701" y="1927945"/>
            <a:ext cx="3130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Local Speed Distribution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BFE7314-ABD0-CC42-CA7D-8968DC87B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3233FB8-3871-CADA-05E3-4C03B2CA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pic>
        <p:nvPicPr>
          <p:cNvPr id="12" name="Content Placeholder 11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E98BBCD6-83FC-8509-D372-F1B0861436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637" b="6676"/>
          <a:stretch>
            <a:fillRect/>
          </a:stretch>
        </p:blipFill>
        <p:spPr>
          <a:xfrm>
            <a:off x="5784714" y="2459619"/>
            <a:ext cx="6074892" cy="327791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B51C6C7-48B9-9212-DB4F-7FC74CE1D402}"/>
              </a:ext>
            </a:extLst>
          </p:cNvPr>
          <p:cNvSpPr/>
          <p:nvPr/>
        </p:nvSpPr>
        <p:spPr>
          <a:xfrm>
            <a:off x="7966953" y="2637675"/>
            <a:ext cx="1254868" cy="270428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5394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7EE6C-1E4B-C65D-B968-CF035EECA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DD21D-3244-C8E5-93B8-EFADE586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Large Magellanic Cloud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8ACA5-38A1-AD1F-B224-677233E3E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822804" cy="439250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Satellite galaxy of Milky Way with its own halo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Use simulated velocities of MW LMC analogues from Auriga cosmological simulations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Shifts peak of speed distribution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Increases high speed tail</a:t>
            </a:r>
          </a:p>
          <a:p>
            <a:pPr lvl="1"/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75DDF5-FCC7-1B16-4915-3F95ABC16C81}"/>
              </a:ext>
            </a:extLst>
          </p:cNvPr>
          <p:cNvSpPr txBox="1"/>
          <p:nvPr/>
        </p:nvSpPr>
        <p:spPr>
          <a:xfrm>
            <a:off x="7120701" y="1927945"/>
            <a:ext cx="3130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Local Speed Distribution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577CBFF-AAAB-1896-E783-E3ABD78C7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472782A-C608-C349-4ABE-81556482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pic>
        <p:nvPicPr>
          <p:cNvPr id="12" name="Content Placeholder 11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7C778D37-B90D-92A4-A042-8DB26D009C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637" b="6676"/>
          <a:stretch>
            <a:fillRect/>
          </a:stretch>
        </p:blipFill>
        <p:spPr>
          <a:xfrm>
            <a:off x="5784714" y="2459619"/>
            <a:ext cx="6074892" cy="327791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3A27B4-5B24-48EA-9E0D-829A83B1B903}"/>
              </a:ext>
            </a:extLst>
          </p:cNvPr>
          <p:cNvSpPr/>
          <p:nvPr/>
        </p:nvSpPr>
        <p:spPr>
          <a:xfrm>
            <a:off x="10027272" y="4980562"/>
            <a:ext cx="1587554" cy="62404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614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1E9AA-0957-A7B1-D46C-31E7B75EA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B662F-C3B8-80C4-652E-FA9C26CC7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Large Magellanic Cloud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CA81F-FBE8-9A58-2060-9D1EC6D13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822804" cy="439250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Satellite galaxy of Milky Way with its own halo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Use simulated velocities of MW LMC analogues from Auriga cosmological simulations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Shifts peak of speed distribution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Increases high speed tail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Can improve heavy DM bounds with strong velocity dependence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Use plastic etch detectors as a case study</a:t>
            </a:r>
          </a:p>
          <a:p>
            <a:pPr lvl="1"/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B2EFB-F9BD-82DD-1E3D-DD48CF8C7D3A}"/>
              </a:ext>
            </a:extLst>
          </p:cNvPr>
          <p:cNvSpPr txBox="1"/>
          <p:nvPr/>
        </p:nvSpPr>
        <p:spPr>
          <a:xfrm>
            <a:off x="7120701" y="1927945"/>
            <a:ext cx="3130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Local Speed Distribution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000AC0B-87CF-BD35-2948-9CFD15C1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58AE698-AE2F-3803-3211-D857A286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pic>
        <p:nvPicPr>
          <p:cNvPr id="12" name="Content Placeholder 11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17DEFF93-89FA-8873-4925-837DFADA78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4637" b="6676"/>
          <a:stretch>
            <a:fillRect/>
          </a:stretch>
        </p:blipFill>
        <p:spPr>
          <a:xfrm>
            <a:off x="5784714" y="2459619"/>
            <a:ext cx="6074892" cy="3277910"/>
          </a:xfrm>
        </p:spPr>
      </p:pic>
    </p:spTree>
    <p:extLst>
      <p:ext uri="{BB962C8B-B14F-4D97-AF65-F5344CB8AC3E}">
        <p14:creationId xmlns:p14="http://schemas.microsoft.com/office/powerpoint/2010/main" val="3681517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5DFEB-55B1-267E-3F00-6D08C9B8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Plastic Etch Detectors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8AD13C7-B64D-A614-A44F-9E6ED1F4CD4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26480" y="2045546"/>
                <a:ext cx="4937760" cy="3823442"/>
              </a:xfrm>
            </p:spPr>
            <p:txBody>
              <a:bodyPr>
                <a:noAutofit/>
              </a:bodyPr>
              <a:lstStyle/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200" dirty="0"/>
                  <a:t>Detector made of thin sheets of plastic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200" dirty="0"/>
                  <a:t>Particle passing through the detector damages molecular bonds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200" dirty="0"/>
                  <a:t>Damage becomes visible after an acid wash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200" i="1" dirty="0">
                        <a:latin typeface="Cambria Math" panose="02040503050406030204" pitchFamily="18" charset="0"/>
                      </a:rPr>
                      <m:t>~0.3 </m:t>
                    </m:r>
                  </m:oMath>
                </a14:m>
                <a:r>
                  <a:rPr lang="en-CA" sz="2200" dirty="0"/>
                  <a:t>GeV/cm energy threshold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200" dirty="0"/>
                  <a:t>Only very massive particles puncture completely through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200" dirty="0"/>
                  <a:t>Cheap, easy, and discriminable background!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CA" sz="22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8AD13C7-B64D-A614-A44F-9E6ED1F4CD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26480" y="2045546"/>
                <a:ext cx="4937760" cy="3823442"/>
              </a:xfrm>
              <a:blipFill>
                <a:blip r:embed="rId3"/>
                <a:stretch>
                  <a:fillRect t="-1914" r="-1235" b="-23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Photomicrograph of recoil tracks in CR-39 plastic detector irradiated with 252 Cf neutron source, etched in 6.25 N NaOH at 70 • C for 4 h at magnification 600×.">
            <a:extLst>
              <a:ext uri="{FF2B5EF4-FFF2-40B4-BE49-F238E27FC236}">
                <a16:creationId xmlns:a16="http://schemas.microsoft.com/office/drawing/2014/main" id="{F2E8475A-A962-059D-A84B-3AF1972CD25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55" y="1846263"/>
            <a:ext cx="4200328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3FC6F-12E4-EE04-EDCA-B4330E2F6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090CB-0D7F-7C65-71C1-9E545C12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8D382B-4F4D-BA57-459C-A5963C78D7AE}"/>
              </a:ext>
            </a:extLst>
          </p:cNvPr>
          <p:cNvSpPr txBox="1"/>
          <p:nvPr/>
        </p:nvSpPr>
        <p:spPr>
          <a:xfrm>
            <a:off x="1371758" y="5977889"/>
            <a:ext cx="1473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accent5"/>
                </a:solidFill>
              </a:rPr>
              <a:t>El-Badry et al ‘07</a:t>
            </a:r>
          </a:p>
        </p:txBody>
      </p:sp>
    </p:spTree>
    <p:extLst>
      <p:ext uri="{BB962C8B-B14F-4D97-AF65-F5344CB8AC3E}">
        <p14:creationId xmlns:p14="http://schemas.microsoft.com/office/powerpoint/2010/main" val="1143839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673BA-2BBF-5788-94B3-A029285E2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C1CF-594E-2C7E-B68A-D4382A6BA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Plastic Etch Experiments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BC7481-B472-2D20-A0CA-2456553E3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Ohya Quarry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25915-BACE-8563-F25E-0CBF7F7E84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Search for magnetic monopoles at the Ohya underground mine north of Tokyo in the 1990s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188AE6-3788-EE80-97A7-F043CD41F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06" y="3583373"/>
            <a:ext cx="4074160" cy="22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5BF7628-0F8F-DDB5-15B2-A1E39C3A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659647A-F847-621A-BA43-400CB16C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F4BECA-09BB-1EF8-F254-CFDF8139B6EB}"/>
              </a:ext>
            </a:extLst>
          </p:cNvPr>
          <p:cNvSpPr txBox="1"/>
          <p:nvPr/>
        </p:nvSpPr>
        <p:spPr>
          <a:xfrm>
            <a:off x="-200169" y="5748495"/>
            <a:ext cx="184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chemeClr val="accent5"/>
                </a:solidFill>
              </a:rPr>
              <a:t>Ohya History </a:t>
            </a:r>
          </a:p>
          <a:p>
            <a:pPr algn="ctr"/>
            <a:r>
              <a:rPr lang="en-CA" sz="1200" dirty="0">
                <a:solidFill>
                  <a:schemeClr val="accent5"/>
                </a:solidFill>
              </a:rPr>
              <a:t>Museum</a:t>
            </a:r>
          </a:p>
        </p:txBody>
      </p:sp>
    </p:spTree>
    <p:extLst>
      <p:ext uri="{BB962C8B-B14F-4D97-AF65-F5344CB8AC3E}">
        <p14:creationId xmlns:p14="http://schemas.microsoft.com/office/powerpoint/2010/main" val="1619779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6EAEF-6E63-FF93-98BC-632B4DCD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Plastic Etch Experiments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4BC4CB-45C7-A528-81A5-4ADCF7C87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Ohya Quarry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D21B7-9EFF-1438-C8EA-54562884E1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Search for magnetic monopoles at the Ohya underground mine north of Tokyo in the 1990s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D08750-CE91-C50D-DAAA-3E0138505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SKYLAB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1A261F-4601-6034-95CF-1313A9B8C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106510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Search for highly charged cosmic rays (Z &gt; 60) at Skylab, the ISS predecessor in the 1970s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C749B75-5F33-B246-7722-DA40A6B4E43D}"/>
              </a:ext>
            </a:extLst>
          </p:cNvPr>
          <p:cNvSpPr txBox="1">
            <a:spLocks/>
          </p:cNvSpPr>
          <p:nvPr/>
        </p:nvSpPr>
        <p:spPr>
          <a:xfrm>
            <a:off x="3151293" y="5929561"/>
            <a:ext cx="5950374" cy="3454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38" indent="-91438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38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14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789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65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3" lvl="1" indent="0">
              <a:buNone/>
            </a:pPr>
            <a:r>
              <a:rPr lang="en-CA" sz="2000" dirty="0"/>
              <a:t>Both detected nothing above background.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DF39EB9-B244-B6AD-352F-CA4BD8A8F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06" y="3583373"/>
            <a:ext cx="4074160" cy="22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kylab - Wikipedia">
            <a:extLst>
              <a:ext uri="{FF2B5EF4-FFF2-40B4-BE49-F238E27FC236}">
                <a16:creationId xmlns:a16="http://schemas.microsoft.com/office/drawing/2014/main" id="{896577EA-2ED1-9F3D-15B9-B5665C8C0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30" y="3589234"/>
            <a:ext cx="2720339" cy="2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E10D680-FF78-C7C3-227B-426BF3F4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A83E619-1F29-4119-08DC-267D08726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633071-EBCA-2517-DE6C-4BAEA29E8709}"/>
              </a:ext>
            </a:extLst>
          </p:cNvPr>
          <p:cNvSpPr txBox="1"/>
          <p:nvPr/>
        </p:nvSpPr>
        <p:spPr>
          <a:xfrm>
            <a:off x="-200169" y="5748495"/>
            <a:ext cx="184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chemeClr val="accent5"/>
                </a:solidFill>
              </a:rPr>
              <a:t>Ohya History </a:t>
            </a:r>
          </a:p>
          <a:p>
            <a:pPr algn="ctr"/>
            <a:r>
              <a:rPr lang="en-CA" sz="1200" dirty="0">
                <a:solidFill>
                  <a:schemeClr val="accent5"/>
                </a:solidFill>
              </a:rPr>
              <a:t>Museum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C58A05-130B-E1BA-7578-B839F9C5484B}"/>
              </a:ext>
            </a:extLst>
          </p:cNvPr>
          <p:cNvSpPr txBox="1"/>
          <p:nvPr/>
        </p:nvSpPr>
        <p:spPr>
          <a:xfrm>
            <a:off x="10761667" y="5872134"/>
            <a:ext cx="794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accent5"/>
                </a:solidFill>
              </a:rPr>
              <a:t>NASA</a:t>
            </a:r>
          </a:p>
        </p:txBody>
      </p:sp>
    </p:spTree>
    <p:extLst>
      <p:ext uri="{BB962C8B-B14F-4D97-AF65-F5344CB8AC3E}">
        <p14:creationId xmlns:p14="http://schemas.microsoft.com/office/powerpoint/2010/main" val="2716705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ED3D-7467-28CF-DF84-2D4BCDE41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Existing Bounds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4CB335C-257A-6B78-AE3E-6C49E738A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1388" y="1859773"/>
            <a:ext cx="10261601" cy="1805796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In 2020, my colleagues used the Skylab and </a:t>
            </a:r>
            <a:r>
              <a:rPr lang="en-US" sz="2200" dirty="0" err="1"/>
              <a:t>Ohya</a:t>
            </a:r>
            <a:r>
              <a:rPr lang="en-US" sz="2200" dirty="0"/>
              <a:t> data to derive heavy DM bounds </a:t>
            </a:r>
            <a:r>
              <a:rPr lang="en-CA" sz="2200" dirty="0"/>
              <a:t>for contact and per-nucleon interactions </a:t>
            </a:r>
            <a:r>
              <a:rPr lang="en-US" sz="2200" dirty="0"/>
              <a:t>(hep-</a:t>
            </a:r>
            <a:r>
              <a:rPr lang="en-US" sz="2200" dirty="0" err="1"/>
              <a:t>ph</a:t>
            </a:r>
            <a:r>
              <a:rPr lang="en-US" sz="2200" dirty="0"/>
              <a:t> </a:t>
            </a:r>
            <a:r>
              <a:rPr lang="en-CA" sz="2200" dirty="0"/>
              <a:t>2012.13406)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Useful test case for the effect of LMC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sz="2200" dirty="0"/>
          </a:p>
          <a:p>
            <a:endParaRPr lang="en-CA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E332995E-FC3A-81C7-5714-2E4B704281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49558"/>
          <a:stretch>
            <a:fillRect/>
          </a:stretch>
        </p:blipFill>
        <p:spPr>
          <a:xfrm>
            <a:off x="6548611" y="3188991"/>
            <a:ext cx="4357657" cy="3159760"/>
          </a:xfrm>
        </p:spPr>
      </p:pic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E5B34584-257A-CA76-87EE-4B582593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D36B2A0-B133-FC83-78C5-4D58CE385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8EB008-78D6-7D86-E086-C0A041DFE607}"/>
              </a:ext>
            </a:extLst>
          </p:cNvPr>
          <p:cNvSpPr txBox="1"/>
          <p:nvPr/>
        </p:nvSpPr>
        <p:spPr>
          <a:xfrm>
            <a:off x="358619" y="5960715"/>
            <a:ext cx="1312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accent5"/>
                </a:solidFill>
              </a:rPr>
              <a:t>Snowmass2021</a:t>
            </a:r>
          </a:p>
        </p:txBody>
      </p:sp>
      <p:pic>
        <p:nvPicPr>
          <p:cNvPr id="3" name="Content Placeholder 19">
            <a:extLst>
              <a:ext uri="{FF2B5EF4-FFF2-40B4-BE49-F238E27FC236}">
                <a16:creationId xmlns:a16="http://schemas.microsoft.com/office/drawing/2014/main" id="{4A218E14-76F6-A63C-0BD6-8250621E2C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558"/>
          <a:stretch>
            <a:fillRect/>
          </a:stretch>
        </p:blipFill>
        <p:spPr>
          <a:xfrm>
            <a:off x="1738343" y="3188991"/>
            <a:ext cx="4357657" cy="3159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21C378-6458-E15A-32B3-DF9A679C007D}"/>
              </a:ext>
            </a:extLst>
          </p:cNvPr>
          <p:cNvSpPr txBox="1"/>
          <p:nvPr/>
        </p:nvSpPr>
        <p:spPr>
          <a:xfrm>
            <a:off x="3370151" y="3004325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Per-Nucleon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0DCCE-D8CE-284E-9F07-F1389D35DA4E}"/>
              </a:ext>
            </a:extLst>
          </p:cNvPr>
          <p:cNvSpPr txBox="1"/>
          <p:nvPr/>
        </p:nvSpPr>
        <p:spPr>
          <a:xfrm>
            <a:off x="8218325" y="3004325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594987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722DB-DB86-7DA6-D3A5-2E3BDCCF6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4C27B-1AF2-A82F-1B6F-83CCF1B2F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Directionality Matters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FE47E83-6DAC-6800-7930-3F5745BA942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200" dirty="0"/>
                  <a:t>Detector is planar and has acceptance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400">
                            <a:latin typeface="Cambria Math" panose="02040503050406030204" pitchFamily="18" charset="0"/>
                          </a:rPr>
                          <m:t>tol</m:t>
                        </m:r>
                      </m:sub>
                    </m:sSub>
                  </m:oMath>
                </a14:m>
                <a:endParaRPr lang="en-CA" sz="22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FE47E83-6DAC-6800-7930-3F5745BA94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68F7C-2684-CF56-7C2B-491EE98C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7782D-C3D1-E7B6-8397-FE0937BE3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7E53AB-571B-F250-ACAD-51A72825C538}"/>
              </a:ext>
            </a:extLst>
          </p:cNvPr>
          <p:cNvSpPr/>
          <p:nvPr/>
        </p:nvSpPr>
        <p:spPr>
          <a:xfrm>
            <a:off x="1953710" y="4961640"/>
            <a:ext cx="1584717" cy="7572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E0100D0-F33F-B82B-522C-DA34D187C225}"/>
              </a:ext>
            </a:extLst>
          </p:cNvPr>
          <p:cNvSpPr/>
          <p:nvPr/>
        </p:nvSpPr>
        <p:spPr>
          <a:xfrm rot="10800000">
            <a:off x="1987074" y="2883845"/>
            <a:ext cx="1517987" cy="2086916"/>
          </a:xfrm>
          <a:prstGeom prst="triangl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25F300-BE50-B536-07D9-35BE0CB856EE}"/>
              </a:ext>
            </a:extLst>
          </p:cNvPr>
          <p:cNvSpPr/>
          <p:nvPr/>
        </p:nvSpPr>
        <p:spPr>
          <a:xfrm flipH="1">
            <a:off x="2686968" y="4903045"/>
            <a:ext cx="118198" cy="12882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A6CEE1-EA3F-FE1A-09AA-1E1CC1A0BA82}"/>
              </a:ext>
            </a:extLst>
          </p:cNvPr>
          <p:cNvCxnSpPr>
            <a:cxnSpLocks/>
          </p:cNvCxnSpPr>
          <p:nvPr/>
        </p:nvCxnSpPr>
        <p:spPr>
          <a:xfrm>
            <a:off x="2304326" y="2974741"/>
            <a:ext cx="329102" cy="139620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4C3412BB-A29A-0514-F33E-ED3BC0E1964E}"/>
              </a:ext>
            </a:extLst>
          </p:cNvPr>
          <p:cNvSpPr/>
          <p:nvPr/>
        </p:nvSpPr>
        <p:spPr>
          <a:xfrm flipV="1">
            <a:off x="2588228" y="4322732"/>
            <a:ext cx="98020" cy="10681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3F2367-E189-1C14-B412-7E9E8840AF08}"/>
              </a:ext>
            </a:extLst>
          </p:cNvPr>
          <p:cNvCxnSpPr>
            <a:cxnSpLocks/>
          </p:cNvCxnSpPr>
          <p:nvPr/>
        </p:nvCxnSpPr>
        <p:spPr>
          <a:xfrm flipH="1">
            <a:off x="3287949" y="3151219"/>
            <a:ext cx="805942" cy="110252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0A9B91CC-EF9B-B9F8-7881-14211698F3E9}"/>
              </a:ext>
            </a:extLst>
          </p:cNvPr>
          <p:cNvSpPr/>
          <p:nvPr/>
        </p:nvSpPr>
        <p:spPr>
          <a:xfrm flipV="1">
            <a:off x="3241714" y="4187219"/>
            <a:ext cx="98020" cy="10681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Smiley Face 31">
            <a:extLst>
              <a:ext uri="{FF2B5EF4-FFF2-40B4-BE49-F238E27FC236}">
                <a16:creationId xmlns:a16="http://schemas.microsoft.com/office/drawing/2014/main" id="{765B5006-8F46-73E9-A5A5-371644DD346E}"/>
              </a:ext>
            </a:extLst>
          </p:cNvPr>
          <p:cNvSpPr/>
          <p:nvPr/>
        </p:nvSpPr>
        <p:spPr>
          <a:xfrm>
            <a:off x="2065355" y="4232173"/>
            <a:ext cx="350616" cy="336143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&quot;Not Allowed&quot; Symbol 32">
            <a:extLst>
              <a:ext uri="{FF2B5EF4-FFF2-40B4-BE49-F238E27FC236}">
                <a16:creationId xmlns:a16="http://schemas.microsoft.com/office/drawing/2014/main" id="{F441C747-B3E2-A0F7-7525-A8AA31BD9FE2}"/>
              </a:ext>
            </a:extLst>
          </p:cNvPr>
          <p:cNvSpPr/>
          <p:nvPr/>
        </p:nvSpPr>
        <p:spPr>
          <a:xfrm>
            <a:off x="3480102" y="4155547"/>
            <a:ext cx="329102" cy="336143"/>
          </a:xfrm>
          <a:prstGeom prst="noSmoking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8BBDD6F5-24E2-87A7-B02D-ED1C04BF242B}"/>
              </a:ext>
            </a:extLst>
          </p:cNvPr>
          <p:cNvSpPr/>
          <p:nvPr/>
        </p:nvSpPr>
        <p:spPr>
          <a:xfrm>
            <a:off x="2174909" y="4106710"/>
            <a:ext cx="1260513" cy="1442996"/>
          </a:xfrm>
          <a:prstGeom prst="arc">
            <a:avLst>
              <a:gd name="adj1" fmla="val 15949398"/>
              <a:gd name="adj2" fmla="val 1731594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2FB146-69A8-8BAC-DDCD-B0A106A51E36}"/>
                  </a:ext>
                </a:extLst>
              </p:cNvPr>
              <p:cNvSpPr txBox="1"/>
              <p:nvPr/>
            </p:nvSpPr>
            <p:spPr>
              <a:xfrm>
                <a:off x="2672105" y="3713453"/>
                <a:ext cx="5112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CA">
                              <a:latin typeface="Cambria Math" panose="02040503050406030204" pitchFamily="18" charset="0"/>
                            </a:rPr>
                            <m:t>tol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2FB146-69A8-8BAC-DDCD-B0A106A51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105" y="3713453"/>
                <a:ext cx="511242" cy="369332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4E6F5D-0545-CBEA-E7C8-3ABFCB5CDCEA}"/>
              </a:ext>
            </a:extLst>
          </p:cNvPr>
          <p:cNvCxnSpPr>
            <a:stCxn id="11" idx="3"/>
            <a:endCxn id="10" idx="0"/>
          </p:cNvCxnSpPr>
          <p:nvPr/>
        </p:nvCxnSpPr>
        <p:spPr>
          <a:xfrm>
            <a:off x="2746067" y="2883845"/>
            <a:ext cx="2" cy="2077795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0DB6DC-4468-678E-BCBE-2EFF6321E56F}"/>
                  </a:ext>
                </a:extLst>
              </p:cNvPr>
              <p:cNvSpPr txBox="1"/>
              <p:nvPr/>
            </p:nvSpPr>
            <p:spPr>
              <a:xfrm>
                <a:off x="756247" y="5842624"/>
                <a:ext cx="4342957" cy="736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ohya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=18°</m:t>
                    </m:r>
                  </m:oMath>
                </a14:m>
                <a:r>
                  <a:rPr lang="en-CA" sz="2000" b="0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skylab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CA" sz="2000" b="0" dirty="0"/>
                  <a:t>                  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0DB6DC-4468-678E-BCBE-2EFF6321E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47" y="5842624"/>
                <a:ext cx="4342957" cy="7360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69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A0B9A-DAE1-DF10-B589-FD2CCBD91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DFB50-13DA-10B5-2874-7E0109C6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Heavy Dark Matter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AA86881-CC7B-156D-4A1F-9DD804209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" y="1906236"/>
            <a:ext cx="11490960" cy="4087370"/>
          </a:xfrm>
          <a:prstGeom prst="rect">
            <a:avLst/>
          </a:prstGeom>
        </p:spPr>
      </p:pic>
      <p:sp>
        <p:nvSpPr>
          <p:cNvPr id="55" name="Date Placeholder 54">
            <a:extLst>
              <a:ext uri="{FF2B5EF4-FFF2-40B4-BE49-F238E27FC236}">
                <a16:creationId xmlns:a16="http://schemas.microsoft.com/office/drawing/2014/main" id="{9C4AA9D0-3037-7591-53FB-D2B38698C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56" name="Footer Placeholder 55">
            <a:extLst>
              <a:ext uri="{FF2B5EF4-FFF2-40B4-BE49-F238E27FC236}">
                <a16:creationId xmlns:a16="http://schemas.microsoft.com/office/drawing/2014/main" id="{2789CFD0-DF25-A7BB-2C76-572F75DB5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BF7AC09-7D74-F5D7-A6CA-1EBE6537C55B}"/>
              </a:ext>
            </a:extLst>
          </p:cNvPr>
          <p:cNvSpPr txBox="1"/>
          <p:nvPr/>
        </p:nvSpPr>
        <p:spPr>
          <a:xfrm>
            <a:off x="108594" y="5885481"/>
            <a:ext cx="1577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accent5"/>
                </a:solidFill>
              </a:rPr>
              <a:t>Boukhtouchen ‘24</a:t>
            </a:r>
          </a:p>
        </p:txBody>
      </p:sp>
    </p:spTree>
    <p:extLst>
      <p:ext uri="{BB962C8B-B14F-4D97-AF65-F5344CB8AC3E}">
        <p14:creationId xmlns:p14="http://schemas.microsoft.com/office/powerpoint/2010/main" val="278273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41E22-3336-2CF2-B104-D2944B57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C3C7-EE49-A4C3-7519-F5E017CA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Directionality Matters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6D98B24-D6C7-E27D-743B-958F0783DC2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200" dirty="0"/>
                  <a:t>Detector is planar and has acceptance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400">
                            <a:latin typeface="Cambria Math" panose="02040503050406030204" pitchFamily="18" charset="0"/>
                          </a:rPr>
                          <m:t>tol</m:t>
                        </m:r>
                      </m:sub>
                    </m:sSub>
                  </m:oMath>
                </a14:m>
                <a:endParaRPr lang="en-CA" sz="22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6D98B24-D6C7-E27D-743B-958F0783DC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0CF2A-B38B-A2A4-9847-98D02AA14A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DM Wind from Sun’s motion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LMC’s effects are concentrated in a small region of the sky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E4A8D-B2C6-3D57-4AD0-3DF0FFA51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0BE35-C0AD-B684-3801-8AA471E8B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EB50D8-C7CA-9457-ADF5-9336859D3142}"/>
              </a:ext>
            </a:extLst>
          </p:cNvPr>
          <p:cNvSpPr/>
          <p:nvPr/>
        </p:nvSpPr>
        <p:spPr>
          <a:xfrm>
            <a:off x="1953710" y="4961640"/>
            <a:ext cx="1584717" cy="7572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EB2C30B-27A4-3D5D-2B35-059DED4AC180}"/>
              </a:ext>
            </a:extLst>
          </p:cNvPr>
          <p:cNvSpPr/>
          <p:nvPr/>
        </p:nvSpPr>
        <p:spPr>
          <a:xfrm rot="10800000">
            <a:off x="1987074" y="2883845"/>
            <a:ext cx="1517987" cy="2086916"/>
          </a:xfrm>
          <a:prstGeom prst="triangl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D08BDB-070E-5A40-8E37-E32DCE8F9008}"/>
              </a:ext>
            </a:extLst>
          </p:cNvPr>
          <p:cNvSpPr/>
          <p:nvPr/>
        </p:nvSpPr>
        <p:spPr>
          <a:xfrm flipH="1">
            <a:off x="2686968" y="4903045"/>
            <a:ext cx="118198" cy="12882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58EBCC-CC00-1E8B-7CAA-48014B505C1A}"/>
              </a:ext>
            </a:extLst>
          </p:cNvPr>
          <p:cNvCxnSpPr>
            <a:cxnSpLocks/>
          </p:cNvCxnSpPr>
          <p:nvPr/>
        </p:nvCxnSpPr>
        <p:spPr>
          <a:xfrm>
            <a:off x="2304326" y="2974741"/>
            <a:ext cx="329102" cy="139620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EFD8252-B1A6-E5DB-D537-AC578A4EEA66}"/>
              </a:ext>
            </a:extLst>
          </p:cNvPr>
          <p:cNvSpPr/>
          <p:nvPr/>
        </p:nvSpPr>
        <p:spPr>
          <a:xfrm flipV="1">
            <a:off x="2588228" y="4322732"/>
            <a:ext cx="98020" cy="10681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5BB0A8D-EBEF-865D-7B5D-279DEE01B2E1}"/>
              </a:ext>
            </a:extLst>
          </p:cNvPr>
          <p:cNvCxnSpPr>
            <a:cxnSpLocks/>
          </p:cNvCxnSpPr>
          <p:nvPr/>
        </p:nvCxnSpPr>
        <p:spPr>
          <a:xfrm flipH="1">
            <a:off x="3287949" y="3151219"/>
            <a:ext cx="805942" cy="110252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D1B150D9-6763-D272-99ED-C3D1C216DE29}"/>
              </a:ext>
            </a:extLst>
          </p:cNvPr>
          <p:cNvSpPr/>
          <p:nvPr/>
        </p:nvSpPr>
        <p:spPr>
          <a:xfrm flipV="1">
            <a:off x="3241714" y="4187219"/>
            <a:ext cx="98020" cy="10681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Smiley Face 31">
            <a:extLst>
              <a:ext uri="{FF2B5EF4-FFF2-40B4-BE49-F238E27FC236}">
                <a16:creationId xmlns:a16="http://schemas.microsoft.com/office/drawing/2014/main" id="{84F17038-AF10-2BFF-EB9B-A13715A5105E}"/>
              </a:ext>
            </a:extLst>
          </p:cNvPr>
          <p:cNvSpPr/>
          <p:nvPr/>
        </p:nvSpPr>
        <p:spPr>
          <a:xfrm>
            <a:off x="2065355" y="4232173"/>
            <a:ext cx="350616" cy="336143"/>
          </a:xfrm>
          <a:prstGeom prst="smileyF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&quot;Not Allowed&quot; Symbol 32">
            <a:extLst>
              <a:ext uri="{FF2B5EF4-FFF2-40B4-BE49-F238E27FC236}">
                <a16:creationId xmlns:a16="http://schemas.microsoft.com/office/drawing/2014/main" id="{4FCC3FB7-512F-0282-6601-71C5AFC7ED21}"/>
              </a:ext>
            </a:extLst>
          </p:cNvPr>
          <p:cNvSpPr/>
          <p:nvPr/>
        </p:nvSpPr>
        <p:spPr>
          <a:xfrm>
            <a:off x="3480102" y="4155547"/>
            <a:ext cx="329102" cy="336143"/>
          </a:xfrm>
          <a:prstGeom prst="noSmoking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2B7A01FE-32E6-31AD-DBD9-2625552BCE4F}"/>
              </a:ext>
            </a:extLst>
          </p:cNvPr>
          <p:cNvSpPr/>
          <p:nvPr/>
        </p:nvSpPr>
        <p:spPr>
          <a:xfrm>
            <a:off x="2174909" y="4106710"/>
            <a:ext cx="1260513" cy="1442996"/>
          </a:xfrm>
          <a:prstGeom prst="arc">
            <a:avLst>
              <a:gd name="adj1" fmla="val 15949398"/>
              <a:gd name="adj2" fmla="val 1731594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16C44E-4CDF-2B26-C209-24AD5087FA87}"/>
                  </a:ext>
                </a:extLst>
              </p:cNvPr>
              <p:cNvSpPr txBox="1"/>
              <p:nvPr/>
            </p:nvSpPr>
            <p:spPr>
              <a:xfrm>
                <a:off x="2672105" y="3713453"/>
                <a:ext cx="5112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CA">
                              <a:latin typeface="Cambria Math" panose="02040503050406030204" pitchFamily="18" charset="0"/>
                            </a:rPr>
                            <m:t>tol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16C44E-4CDF-2B26-C209-24AD5087F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105" y="3713453"/>
                <a:ext cx="511242" cy="369332"/>
              </a:xfrm>
              <a:prstGeom prst="rect">
                <a:avLst/>
              </a:prstGeom>
              <a:blipFill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AFD97E-2C35-1D45-E614-CA8B82716563}"/>
              </a:ext>
            </a:extLst>
          </p:cNvPr>
          <p:cNvCxnSpPr>
            <a:cxnSpLocks/>
            <a:stCxn id="11" idx="3"/>
            <a:endCxn id="10" idx="0"/>
          </p:cNvCxnSpPr>
          <p:nvPr/>
        </p:nvCxnSpPr>
        <p:spPr>
          <a:xfrm>
            <a:off x="2746067" y="2883845"/>
            <a:ext cx="2" cy="2077795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5ECED9-D712-821C-8D5E-27EBC2DB6ABB}"/>
                  </a:ext>
                </a:extLst>
              </p:cNvPr>
              <p:cNvSpPr txBox="1"/>
              <p:nvPr/>
            </p:nvSpPr>
            <p:spPr>
              <a:xfrm>
                <a:off x="756247" y="5842624"/>
                <a:ext cx="4342957" cy="736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ohya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=18°</m:t>
                    </m:r>
                  </m:oMath>
                </a14:m>
                <a:r>
                  <a:rPr lang="en-CA" sz="2000" b="0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skylab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CA" sz="2000" b="0" dirty="0"/>
                  <a:t>                  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5ECED9-D712-821C-8D5E-27EBC2DB6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47" y="5842624"/>
                <a:ext cx="4342957" cy="7360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A diagram of a global network&#10;&#10;AI-generated content may be incorrect.">
            <a:extLst>
              <a:ext uri="{FF2B5EF4-FFF2-40B4-BE49-F238E27FC236}">
                <a16:creationId xmlns:a16="http://schemas.microsoft.com/office/drawing/2014/main" id="{B3535998-438B-075C-857C-FD5084C67A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t="17554" r="10869" b="14852"/>
          <a:stretch>
            <a:fillRect/>
          </a:stretch>
        </p:blipFill>
        <p:spPr>
          <a:xfrm>
            <a:off x="5548306" y="2936261"/>
            <a:ext cx="6277269" cy="310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20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64120-4CB3-3ED2-2907-C93D0B579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5259-1A0A-5EA4-4E12-BE9DCB42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Dealing with Detector Orientation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2540D-7FCE-5FD9-EA31-64632F642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OHYA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828D67D-496A-7099-A2FE-2B7156A16C3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7280" y="2444836"/>
                <a:ext cx="4937760" cy="3378200"/>
              </a:xfrm>
            </p:spPr>
            <p:txBody>
              <a:bodyPr>
                <a:normAutofit/>
              </a:bodyPr>
              <a:lstStyle/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000" dirty="0"/>
                  <a:t>Daily oscillation in orientation with respect to solar system frame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=2.1</m:t>
                    </m:r>
                  </m:oMath>
                </a14:m>
                <a:r>
                  <a:rPr lang="en-CA" sz="2000" dirty="0"/>
                  <a:t> yrs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000" dirty="0"/>
                  <a:t>Average over sidereal day</a:t>
                </a:r>
                <a:endParaRPr lang="en-CA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CA" sz="20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828D67D-496A-7099-A2FE-2B7156A16C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7280" y="2444836"/>
                <a:ext cx="4937760" cy="3378200"/>
              </a:xfrm>
              <a:blipFill>
                <a:blip r:embed="rId3"/>
                <a:stretch>
                  <a:fillRect t="-18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067155CD-7AE0-16CD-74A0-499FE5B06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D7E105D-C54F-5456-8E0A-4F92B32C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306AA9-9EF8-2548-63E2-294349E05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52" y="3863780"/>
            <a:ext cx="4074160" cy="22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571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BAAD0-D2D4-B4C6-9A1A-56FED3C02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55AB9-DBF1-B77F-BF4F-FE48D2FD6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Dealing with Detector Orientation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55E09-CB9D-CC66-DAC3-7E674D9FD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OHYA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9849536-615E-8826-00AD-31AAE94940D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7280" y="2444836"/>
                <a:ext cx="4937760" cy="3378200"/>
              </a:xfrm>
            </p:spPr>
            <p:txBody>
              <a:bodyPr>
                <a:normAutofit/>
              </a:bodyPr>
              <a:lstStyle/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000" dirty="0"/>
                  <a:t>Daily oscillation in orientation with respect to solar system frame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=2.1</m:t>
                    </m:r>
                  </m:oMath>
                </a14:m>
                <a:r>
                  <a:rPr lang="en-CA" sz="2000" dirty="0"/>
                  <a:t> yrs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000" dirty="0"/>
                  <a:t>Average over sidereal day</a:t>
                </a:r>
                <a:endParaRPr lang="en-CA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CA" sz="20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9849536-615E-8826-00AD-31AAE94940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7280" y="2444836"/>
                <a:ext cx="4937760" cy="3378200"/>
              </a:xfrm>
              <a:blipFill>
                <a:blip r:embed="rId3"/>
                <a:stretch>
                  <a:fillRect t="-18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CB285-8AB6-EDC3-06AF-180132A37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SKYLAB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4765D7B-63D7-E2D1-77EB-71C40A541CFD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217919" y="2444836"/>
                <a:ext cx="5576147" cy="2076224"/>
              </a:xfrm>
            </p:spPr>
            <p:txBody>
              <a:bodyPr>
                <a:normAutofit/>
              </a:bodyPr>
              <a:lstStyle/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000" dirty="0"/>
                  <a:t>No</a:t>
                </a:r>
                <a:r>
                  <a:rPr lang="en-CA" dirty="0"/>
                  <a:t> </a:t>
                </a:r>
                <a:r>
                  <a:rPr lang="en-CA" sz="2000" dirty="0"/>
                  <a:t>record of Skylab’s motion through sky (I tried!)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000" dirty="0"/>
                  <a:t>Must assume random orientation over time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000" dirty="0"/>
                  <a:t>Average over all orientations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000" dirty="0"/>
                  <a:t>Reasonable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tol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=60°</m:t>
                    </m:r>
                  </m:oMath>
                </a14:m>
                <a:r>
                  <a:rPr lang="en-CA" sz="2000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CA" sz="2000" dirty="0"/>
              </a:p>
              <a:p>
                <a:pPr marL="201163" lvl="1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4765D7B-63D7-E2D1-77EB-71C40A541C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217919" y="2444836"/>
                <a:ext cx="5576147" cy="2076224"/>
              </a:xfrm>
              <a:blipFill>
                <a:blip r:embed="rId4"/>
                <a:stretch>
                  <a:fillRect t="-2933" r="-21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F6B602EC-0FAD-B65A-B12E-632E6E5E3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D357515-897B-35ED-196B-43326D13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685881-8E8C-5A1F-8979-AC3FCCCCB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52" y="3863780"/>
            <a:ext cx="4074160" cy="22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kylab - Wikipedia">
            <a:extLst>
              <a:ext uri="{FF2B5EF4-FFF2-40B4-BE49-F238E27FC236}">
                <a16:creationId xmlns:a16="http://schemas.microsoft.com/office/drawing/2014/main" id="{F1BEB607-DD46-5200-45CC-29827521B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33" y="4119790"/>
            <a:ext cx="2603267" cy="212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48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72DCA-1B66-AC60-6F72-D97815A2B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19B2ACA1-8D09-F1FD-A246-D03A17938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0870" y="1917616"/>
            <a:ext cx="5177072" cy="40227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867F7E-0955-95F9-6C41-CE91A119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Halo Model vs Halo + LMC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D403270-80FF-2C98-4DBD-CEE4ED2AC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B2C68BC-C551-7F3D-1525-53638A3D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E8ECE290-B546-B4D5-AC52-D0AB36981B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783" t="28445" r="63460" b="56527"/>
          <a:stretch>
            <a:fillRect/>
          </a:stretch>
        </p:blipFill>
        <p:spPr>
          <a:xfrm>
            <a:off x="4216438" y="2345267"/>
            <a:ext cx="2541072" cy="748484"/>
          </a:xfrm>
          <a:prstGeom prst="rect">
            <a:avLst/>
          </a:prstGeom>
        </p:spPr>
      </p:pic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3B6D54FE-7B88-4348-4EF9-FBFF4136F6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43" t="87486" r="39140" b="3560"/>
          <a:stretch>
            <a:fillRect/>
          </a:stretch>
        </p:blipFill>
        <p:spPr>
          <a:xfrm>
            <a:off x="4045056" y="5882449"/>
            <a:ext cx="4463934" cy="437379"/>
          </a:xfrm>
          <a:prstGeom prst="rect">
            <a:avLst/>
          </a:prstGeom>
        </p:spPr>
      </p:pic>
      <p:pic>
        <p:nvPicPr>
          <p:cNvPr id="9" name="Content Placeholder 11">
            <a:extLst>
              <a:ext uri="{FF2B5EF4-FFF2-40B4-BE49-F238E27FC236}">
                <a16:creationId xmlns:a16="http://schemas.microsoft.com/office/drawing/2014/main" id="{5B2C940B-EB97-2689-40B6-64A10A4A1D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0273" t="36440" r="938" b="47648"/>
          <a:stretch>
            <a:fillRect/>
          </a:stretch>
        </p:blipFill>
        <p:spPr>
          <a:xfrm>
            <a:off x="8407133" y="3416661"/>
            <a:ext cx="2582432" cy="7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97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69BC1-4703-DC44-E7E0-20E129B73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Halo Model vs Halo + LMC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D4AEE12-B0D2-8C61-ABCD-1878BE35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2532E99-DD0C-87DD-F908-1B24BECC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C2DD0AA-F012-3988-9119-C8CD537AA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4880" y="1846263"/>
            <a:ext cx="5762566" cy="4022725"/>
          </a:xfrm>
        </p:spPr>
      </p:pic>
    </p:spTree>
    <p:extLst>
      <p:ext uri="{BB962C8B-B14F-4D97-AF65-F5344CB8AC3E}">
        <p14:creationId xmlns:p14="http://schemas.microsoft.com/office/powerpoint/2010/main" val="2176840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324C2-B003-F6DA-A269-13C1422C8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B878F-A58B-2B48-5A67-D9E75B5F6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Catching the LMC Wind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D48555-2F9C-6532-51F2-6ED1C58DEDA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:r>
                  <a:rPr lang="en-CA" sz="2200" dirty="0"/>
                  <a:t>Ohya was well-positioned to catch many of the faster particles even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200">
                            <a:latin typeface="Cambria Math" panose="02040503050406030204" pitchFamily="18" charset="0"/>
                          </a:rPr>
                          <m:t>tol</m:t>
                        </m:r>
                      </m:sub>
                    </m:sSub>
                    <m:r>
                      <a:rPr lang="en-CA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CA" sz="22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CA" sz="22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200" dirty="0"/>
                  <a:t>Detector on the southern hemisphere would see a smaller flux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200" dirty="0"/>
                  <a:t>In future, one can catch more at latitude ≈ 30 - 40° N</a:t>
                </a:r>
              </a:p>
              <a:p>
                <a:pPr marL="201163" lvl="1" indent="0">
                  <a:buNone/>
                </a:pPr>
                <a:r>
                  <a:rPr lang="en-CA" sz="22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D48555-2F9C-6532-51F2-6ED1C58DE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t="-1818" r="-16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F91C3BCE-42B8-D8CA-6CE2-3FB03218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667306B-69A4-DCE1-0A8E-7B640B887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BE686-DFE5-E556-2445-984A2BFBC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031" y="2487396"/>
            <a:ext cx="4937760" cy="35171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6D27CB-7344-313B-5F5C-FDF5221245EE}"/>
              </a:ext>
            </a:extLst>
          </p:cNvPr>
          <p:cNvSpPr txBox="1"/>
          <p:nvPr/>
        </p:nvSpPr>
        <p:spPr>
          <a:xfrm>
            <a:off x="7247467" y="1976606"/>
            <a:ext cx="41152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/>
              <a:t>Particles faster than 750 km/s</a:t>
            </a:r>
          </a:p>
        </p:txBody>
      </p:sp>
    </p:spTree>
    <p:extLst>
      <p:ext uri="{BB962C8B-B14F-4D97-AF65-F5344CB8AC3E}">
        <p14:creationId xmlns:p14="http://schemas.microsoft.com/office/powerpoint/2010/main" val="213414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DCDE-A515-ADDC-6E8E-E42FBEE1B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E0BB0-DA5C-177C-272E-1B7782C1C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Can improve bounds for heavy dark matter with fast dark matter due to the Large Magellanic Cloud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Improvements can be applied straightforwardly to any multi-scattering heavy DM 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Better bounds for free!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Motivates more precise modelling of the effect of the LMC on the local dark matter distribution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200" dirty="0"/>
              <a:t>Choice of detector positioning can improve heavy DM detection prospects by a factor of 2!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58F19-7AB9-730B-30DC-476665A12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DAFEF-02D4-9EA8-0A13-86188004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0460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84B39-EEC8-EB93-0678-D4D82770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Backup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2FFF4-DCD1-D815-2267-64EDB611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118CF-5034-449B-0030-DDED23C77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1604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567CE5-E942-4BF1-FC29-FF7723A8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LMC over Time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22A8BA-B8B4-BA5B-C000-EC8B52E77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2030" y="3212147"/>
            <a:ext cx="5734050" cy="294322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D2C9A2-DF4C-C53F-E1A4-E8BFF9915C88}"/>
              </a:ext>
            </a:extLst>
          </p:cNvPr>
          <p:cNvSpPr txBox="1"/>
          <p:nvPr/>
        </p:nvSpPr>
        <p:spPr>
          <a:xfrm>
            <a:off x="3117460" y="2081550"/>
            <a:ext cx="5957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CA" sz="2000" dirty="0"/>
              <a:t>LMC is in southern sky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CA" sz="2000" dirty="0"/>
              <a:t>Incoming LMC DM is from northern direction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CA" sz="2000" dirty="0"/>
              <a:t>Why?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C02CD92-D28C-9880-404E-BF4CDCD7C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F780605-D833-B9B7-80D6-C49E2C07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9B6E77-5CD3-000C-8E95-7BA1D771B45D}"/>
              </a:ext>
            </a:extLst>
          </p:cNvPr>
          <p:cNvSpPr txBox="1"/>
          <p:nvPr/>
        </p:nvSpPr>
        <p:spPr>
          <a:xfrm>
            <a:off x="8055796" y="5719928"/>
            <a:ext cx="1844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accent5"/>
                </a:solidFill>
              </a:rPr>
              <a:t>Cavieres et al ‘25</a:t>
            </a:r>
          </a:p>
        </p:txBody>
      </p:sp>
    </p:spTree>
    <p:extLst>
      <p:ext uri="{BB962C8B-B14F-4D97-AF65-F5344CB8AC3E}">
        <p14:creationId xmlns:p14="http://schemas.microsoft.com/office/powerpoint/2010/main" val="3659943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76CE1-003E-F17F-7C1F-3AF81252B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390F47-E650-ED20-B05A-DFE036CFB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Deriving The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7AC3151-FA47-C18B-D0FD-373843356FA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845735"/>
                <a:ext cx="4998723" cy="4023360"/>
              </a:xfrm>
            </p:spPr>
            <p:txBody>
              <a:bodyPr>
                <a:normAutofit/>
              </a:bodyPr>
              <a:lstStyle/>
              <a:p>
                <a:pPr marL="749800" lvl="1" indent="-457200">
                  <a:buFont typeface="+mj-lt"/>
                  <a:buAutoNum type="arabicPeriod"/>
                </a:pPr>
                <a:r>
                  <a:rPr lang="en-CA" sz="2000" dirty="0"/>
                  <a:t>Simplify energy deposition rate</a:t>
                </a:r>
              </a:p>
              <a:p>
                <a:pPr marL="749789" lvl="1" indent="-457189">
                  <a:buFont typeface="+mj-lt"/>
                  <a:buAutoNum type="arabicPeriod"/>
                </a:pPr>
                <a:endParaRPr lang="en-CA" sz="20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CA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depends on material + interaction type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CA" sz="2000" dirty="0"/>
                  <a:t> (contact) or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(per-nucleon)</a:t>
                </a:r>
              </a:p>
              <a:p>
                <a:pPr marL="658352" lvl="1" indent="-457189">
                  <a:buFont typeface="+mj-lt"/>
                  <a:buAutoNum type="arabicPeriod" startAt="2"/>
                </a:pPr>
                <a:r>
                  <a:rPr lang="en-CA" sz="2000" dirty="0"/>
                  <a:t>No dark matter was observed. </a:t>
                </a:r>
                <a:br>
                  <a:rPr lang="en-CA" sz="2000" dirty="0"/>
                </a:br>
                <a:r>
                  <a:rPr lang="en-CA" sz="2000" dirty="0"/>
                  <a:t>As a 90% confidence value, assume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0.1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≈2.3</m:t>
                    </m:r>
                  </m:oMath>
                </a14:m>
                <a:r>
                  <a:rPr lang="en-CA" sz="2000" dirty="0"/>
                  <a:t> events.</a:t>
                </a:r>
              </a:p>
              <a:p>
                <a:pPr marL="658352" lvl="1" indent="-457189">
                  <a:buFont typeface="+mj-lt"/>
                  <a:buAutoNum type="arabicPeriod" startAt="2"/>
                </a:pP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000" dirty="0"/>
                  <a:t> is the smallest speed above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CA" sz="2000" dirty="0"/>
                  <a:t> particles pass through the detector</a:t>
                </a:r>
              </a:p>
              <a:p>
                <a:pPr marL="201163" lvl="1" indent="0">
                  <a:buNone/>
                </a:pPr>
                <a:endParaRPr lang="en-CA" sz="2000" b="1" dirty="0"/>
              </a:p>
              <a:p>
                <a:pPr marL="201163" lvl="1" indent="0">
                  <a:buNone/>
                </a:pPr>
                <a:endParaRPr lang="en-CA" sz="20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7AC3151-FA47-C18B-D0FD-373843356F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845735"/>
                <a:ext cx="4998723" cy="4023360"/>
              </a:xfrm>
              <a:blipFill>
                <a:blip r:embed="rId3"/>
                <a:stretch>
                  <a:fillRect t="-1667" r="-536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4FADA5B-BC79-102A-B527-0D5FF5BFB3D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544054" lvl="1" indent="-342891">
                  <a:buFont typeface="+mj-lt"/>
                  <a:buAutoNum type="arabicPeriod" startAt="4"/>
                </a:pPr>
                <a:r>
                  <a:rPr lang="en-CA" sz="2000" dirty="0"/>
                  <a:t>Given a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</m:oMath>
                </a14:m>
                <a:r>
                  <a:rPr lang="en-CA" sz="2000" dirty="0"/>
                  <a:t>, the bound 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CA" sz="2000" dirty="0"/>
                  <a:t> is</a:t>
                </a:r>
              </a:p>
              <a:p>
                <a:pPr marL="544054" lvl="1" indent="-342891">
                  <a:buFont typeface="+mj-lt"/>
                  <a:buAutoNum type="arabicPeriod" startAt="4"/>
                </a:pPr>
                <a:endParaRPr lang="en-CA" sz="2000" dirty="0"/>
              </a:p>
              <a:p>
                <a:pPr marL="201163" lvl="1" indent="0">
                  <a:buNone/>
                </a:pPr>
                <a:endParaRPr lang="en-CA" sz="20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thr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CA" sz="2000" dirty="0"/>
                  <a:t> - energy threshold per unit length</a:t>
                </a:r>
                <a14:m>
                  <m:oMath xmlns:m="http://schemas.openxmlformats.org/officeDocument/2006/math">
                    <m:r>
                      <a:rPr lang="en-CA" sz="20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CA" sz="20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- length and ‘effective number density’ for overburden/detector</a:t>
                </a:r>
              </a:p>
              <a:p>
                <a:pPr marL="201163" lvl="1" indent="0">
                  <a:buNone/>
                </a:pPr>
                <a:endParaRPr lang="en-CA" sz="2000" dirty="0"/>
              </a:p>
              <a:p>
                <a:pPr marL="544054" lvl="1" indent="-342891">
                  <a:buFont typeface="+mj-lt"/>
                  <a:buAutoNum type="arabicPeriod" startAt="5"/>
                </a:pPr>
                <a:r>
                  <a:rPr lang="en-CA" sz="2000" dirty="0"/>
                  <a:t>Solve in terms of Lambert-W function</a:t>
                </a:r>
              </a:p>
              <a:p>
                <a:pPr marL="544054" lvl="1" indent="-342891">
                  <a:buFont typeface="+mj-lt"/>
                  <a:buAutoNum type="arabicPeriod" startAt="4"/>
                </a:pPr>
                <a:endParaRPr lang="en-CA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4FADA5B-BC79-102A-B527-0D5FF5BFB3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t="-1667" r="-17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BDF6A99-278E-4011-FCE2-D33A2F88A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734" y="2193053"/>
            <a:ext cx="879686" cy="4197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1989E6-AFFB-0786-632D-79EE4F58D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7933" y="2170349"/>
            <a:ext cx="3970603" cy="6711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E5C3E5-B875-375D-A7AF-7FEA9FFA3D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0192" y="5606823"/>
            <a:ext cx="2412895" cy="5245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7AD376-6240-A939-9FF7-42897E2AAE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9838" y="4995908"/>
            <a:ext cx="4937760" cy="122182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1DC404-124F-4D1B-A017-931D5D5E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DAF7B-360B-E29A-05FA-F276F50D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36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B132-01DB-A1EB-82C3-6F6CE2D7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Heavy Dark Matter?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0C3E174-F089-6E30-6B42-739E4326E76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8" y="1845734"/>
                <a:ext cx="5481321" cy="4023360"/>
              </a:xfrm>
            </p:spPr>
            <p:txBody>
              <a:bodyPr>
                <a:normAutofit/>
              </a:bodyPr>
              <a:lstStyle/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200" dirty="0"/>
                  <a:t>Low number density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200" dirty="0"/>
                  <a:t>Hard to see (that’s why we haven’t seen it!)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200" dirty="0"/>
                  <a:t>Unconstrained even at high cross sections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b="1"/>
                      <m:t>⪅</m:t>
                    </m:r>
                    <m:r>
                      <m:rPr>
                        <m:nor/>
                      </m:rPr>
                      <a:rPr lang="en-CA" b="1" i="0" smtClean="0"/>
                      <m:t> </m:t>
                    </m:r>
                    <m:sSup>
                      <m:sSup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  <m:sSup>
                      <m:sSupPr>
                        <m:ctrlPr>
                          <a:rPr lang="en-CA" sz="2200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2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200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200" b="0" i="0" smtClean="0">
                            <a:latin typeface="Cambria Math" panose="02040503050406030204" pitchFamily="18" charset="0"/>
                          </a:rPr>
                          <m:t>PL</m:t>
                        </m:r>
                      </m:sub>
                    </m:sSub>
                  </m:oMath>
                </a14:m>
                <a:r>
                  <a:rPr lang="en-CA" sz="2200" dirty="0"/>
                  <a:t>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200" dirty="0"/>
                  <a:t>Multiple scatters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200" dirty="0"/>
                  <a:t>Want to minimize overburden!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200" dirty="0"/>
                  <a:t>Much heavier than backgrounds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200" dirty="0"/>
                  <a:t>Presents a unique frontier for direct dark matter searches</a:t>
                </a:r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0C3E174-F089-6E30-6B42-739E4326E7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8" y="1845734"/>
                <a:ext cx="5481321" cy="4023360"/>
              </a:xfrm>
              <a:blipFill>
                <a:blip r:embed="rId3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8C04C4D4-7AFD-BDD4-F648-4D1653D9CC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4121" r="1958" b="3013"/>
          <a:stretch>
            <a:fillRect/>
          </a:stretch>
        </p:blipFill>
        <p:spPr>
          <a:xfrm>
            <a:off x="7028395" y="1922148"/>
            <a:ext cx="3296491" cy="3281675"/>
          </a:xfr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447A519-0B58-9BD2-BAF2-FE07B9A4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F80F9E3-627E-BF66-4150-8DD01339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EE3A5F-CC2C-8C36-110E-C9BF9E4BEC04}"/>
              </a:ext>
            </a:extLst>
          </p:cNvPr>
          <p:cNvSpPr txBox="1"/>
          <p:nvPr/>
        </p:nvSpPr>
        <p:spPr>
          <a:xfrm>
            <a:off x="8099122" y="5527245"/>
            <a:ext cx="1577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accent5"/>
                </a:solidFill>
              </a:rPr>
              <a:t>Boukhtouchen ‘24</a:t>
            </a:r>
          </a:p>
        </p:txBody>
      </p:sp>
    </p:spTree>
    <p:extLst>
      <p:ext uri="{BB962C8B-B14F-4D97-AF65-F5344CB8AC3E}">
        <p14:creationId xmlns:p14="http://schemas.microsoft.com/office/powerpoint/2010/main" val="3376647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35D9-7B78-E4D0-A79F-0BEB42D8D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Comparison with Other Bounds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1AE04A4-CCD2-1591-80D0-DB452D4C8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Per-nucleon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DEC24A3-1E26-1289-077B-F8EEA16694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6963" y="2670080"/>
            <a:ext cx="4938712" cy="3203765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94224F-BBB8-7D32-93C0-3BA4AD090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contact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FC4CAA7-90CF-BADB-9417-4771AB245A5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18238" y="2657707"/>
            <a:ext cx="4937125" cy="32285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E5676-6708-EE29-FD5F-3C26C29F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476D8-ECE9-B9D4-7F6C-7E39E92A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0346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7053D-FC86-3E2C-8592-2BEDB5594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Galactic Speed Distribution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08B17-B9AD-0F8A-80BD-743E4C7E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4D453-C4D6-5CE3-C9A2-1B246E1A4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pic>
        <p:nvPicPr>
          <p:cNvPr id="10" name="Content Placeholder 9" descr="A graph of a graph&#10;&#10;AI-generated content may be incorrect.">
            <a:extLst>
              <a:ext uri="{FF2B5EF4-FFF2-40B4-BE49-F238E27FC236}">
                <a16:creationId xmlns:a16="http://schemas.microsoft.com/office/drawing/2014/main" id="{C5D5150D-3D52-6B2F-D4F9-537BDF3FD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 t="6967" r="4080" b="7132"/>
          <a:stretch>
            <a:fillRect/>
          </a:stretch>
        </p:blipFill>
        <p:spPr>
          <a:xfrm>
            <a:off x="2220432" y="1924493"/>
            <a:ext cx="7751135" cy="4205541"/>
          </a:xfrm>
        </p:spPr>
      </p:pic>
    </p:spTree>
    <p:extLst>
      <p:ext uri="{BB962C8B-B14F-4D97-AF65-F5344CB8AC3E}">
        <p14:creationId xmlns:p14="http://schemas.microsoft.com/office/powerpoint/2010/main" val="2364291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F747E-BE38-0469-B3A5-F98995F9D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6061"/>
            <a:ext cx="10058400" cy="1450757"/>
          </a:xfrm>
        </p:spPr>
        <p:txBody>
          <a:bodyPr/>
          <a:lstStyle/>
          <a:p>
            <a:r>
              <a:rPr lang="en-CA" dirty="0"/>
              <a:t>Handling Simulated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27655-E1E8-7823-94A7-2EC83C82518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200" dirty="0"/>
                  <a:t>Only ≈ 50 data points </a:t>
                </a:r>
                <a14:m>
                  <m:oMath xmlns:m="http://schemas.openxmlformats.org/officeDocument/2006/math">
                    <m:r>
                      <a:rPr lang="en-CA" sz="2200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750</m:t>
                    </m:r>
                  </m:oMath>
                </a14:m>
                <a:r>
                  <a:rPr lang="en-CA" sz="2200" dirty="0"/>
                  <a:t> km/s in the simulation compared to ≈12600 total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200" dirty="0"/>
                  <a:t>Robust statistics on the three-dimensional LMC velocity distribution not feasible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200" dirty="0"/>
                  <a:t>Must interpolate number of particles between discrete data sets</a:t>
                </a:r>
              </a:p>
              <a:p>
                <a:pPr marL="201163" lvl="1" indent="0">
                  <a:buNone/>
                </a:pPr>
                <a:endParaRPr lang="en-CA" sz="20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CA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27655-E1E8-7823-94A7-2EC83C8251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t="-19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C2E1F0B-BABF-37F2-1976-067FB43D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4607F81-218C-45C2-F13B-AA7469A9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913BE-2BD9-0CF9-D7B4-A1DFB7610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79" y="5120639"/>
            <a:ext cx="4403719" cy="618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A3C8BE-74C6-2509-A5D6-7182F5D95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334" y="2224640"/>
            <a:ext cx="6072029" cy="37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39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2D893-802D-36A3-E0AF-35C774F2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Computing the Particle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A2AEFCA6-7022-F781-EDB9-9BA1FC1D03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7343" y="1876215"/>
                <a:ext cx="10302243" cy="74205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200" dirty="0"/>
                  <a:t>Rewrite flux through a planar detector above a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CA" sz="2200" dirty="0"/>
              </a:p>
              <a:p>
                <a:pPr marL="201168" lvl="1" indent="0">
                  <a:buNone/>
                </a:pPr>
                <a:endParaRPr lang="en-CA" sz="2200" dirty="0"/>
              </a:p>
              <a:p>
                <a:pPr marL="201163" lvl="1" indent="0">
                  <a:buNone/>
                </a:pPr>
                <a:endParaRPr lang="en-CA" sz="2000" dirty="0"/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A2AEFCA6-7022-F781-EDB9-9BA1FC1D0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343" y="1876215"/>
                <a:ext cx="10302243" cy="742054"/>
              </a:xfrm>
              <a:prstGeom prst="rect">
                <a:avLst/>
              </a:prstGeom>
              <a:blipFill>
                <a:blip r:embed="rId3"/>
                <a:stretch>
                  <a:fillRect t="-106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9CE2323E-1622-E1C5-CA77-B468F911D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031CA6E3-DF53-8FF3-E31A-182674086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BA2521-CE0E-E0CA-B1E5-27618CF890F2}"/>
                  </a:ext>
                </a:extLst>
              </p:cNvPr>
              <p:cNvSpPr txBox="1"/>
              <p:nvPr/>
            </p:nvSpPr>
            <p:spPr>
              <a:xfrm>
                <a:off x="-206639" y="4239730"/>
                <a:ext cx="3569553" cy="208044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01163" lvl="1" indent="0" algn="ctr"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CA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latin typeface="Cambria Math" panose="02040503050406030204" pitchFamily="18" charset="0"/>
                  </a:rPr>
                  <a:t> – DM velocity distribution</a:t>
                </a:r>
              </a:p>
              <a:p>
                <a:pPr marL="201163" lvl="1" indent="0" algn="ctr">
                  <a:buNone/>
                </a:pP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dirty="0"/>
                  <a:t> - Detector Area</a:t>
                </a:r>
              </a:p>
              <a:p>
                <a:pPr marL="201163" lvl="1" indent="0" algn="ctr">
                  <a:buNone/>
                </a:pP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 - Detector Time</a:t>
                </a:r>
              </a:p>
              <a:p>
                <a:pPr marL="201163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</m:oMath>
                </a14:m>
                <a:r>
                  <a:rPr lang="en-CA" dirty="0"/>
                  <a:t> - DM Density </a:t>
                </a:r>
              </a:p>
              <a:p>
                <a:pPr marL="201163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</m:oMath>
                </a14:m>
                <a:r>
                  <a:rPr lang="en-CA" dirty="0"/>
                  <a:t> - DM Mass</a:t>
                </a:r>
              </a:p>
              <a:p>
                <a:pPr lvl="1"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CA" dirty="0"/>
                  <a:t> - Detector Normal Vector</a:t>
                </a:r>
              </a:p>
              <a:p>
                <a:pPr lvl="1" algn="ctr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dirty="0"/>
                  <a:t> - Detector Efficiency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BA2521-CE0E-E0CA-B1E5-27618CF89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6639" y="4239730"/>
                <a:ext cx="3569553" cy="2080441"/>
              </a:xfrm>
              <a:prstGeom prst="rect">
                <a:avLst/>
              </a:prstGeom>
              <a:blipFill>
                <a:blip r:embed="rId5"/>
                <a:stretch>
                  <a:fillRect t="-1453" r="-340" b="-319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B171BFA6-2890-3027-FE64-10046EA6D8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9962" y="5385855"/>
            <a:ext cx="3960996" cy="845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D1901-9A4D-093C-F945-8030D03906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2719387"/>
            <a:ext cx="97536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3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F1258-DFD5-9DD6-1034-0A9E75B6C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95BA-FE77-70A8-3E72-679ECB58F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Can Heavy Dark Matter Form?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E9B6A-7AF1-1B63-3D61-9439BC959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840" y="1902415"/>
            <a:ext cx="3576320" cy="53170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01163" lvl="1" indent="0">
              <a:buNone/>
            </a:pPr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35839-68ED-AED7-EDEE-26AEAC94AB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352"/>
          <a:stretch>
            <a:fillRect/>
          </a:stretch>
        </p:blipFill>
        <p:spPr>
          <a:xfrm>
            <a:off x="4316108" y="3279940"/>
            <a:ext cx="2371459" cy="1691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AD0F32-9B7D-1305-2CA3-8AC720F0C29F}"/>
              </a:ext>
            </a:extLst>
          </p:cNvPr>
          <p:cNvSpPr txBox="1"/>
          <p:nvPr/>
        </p:nvSpPr>
        <p:spPr>
          <a:xfrm>
            <a:off x="4733289" y="2542888"/>
            <a:ext cx="305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Dark Nucleosynthesis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4403865-35FF-1FFE-1701-A14DD35B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1FEBF63-6693-8B7F-CB3E-7B589388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BE87967-14BA-B705-EA69-BE4ECD0346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838"/>
          <a:stretch>
            <a:fillRect/>
          </a:stretch>
        </p:blipFill>
        <p:spPr>
          <a:xfrm>
            <a:off x="6441438" y="3279939"/>
            <a:ext cx="1599554" cy="169163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8E8B574-C841-2252-71C1-19C4AC00F486}"/>
              </a:ext>
            </a:extLst>
          </p:cNvPr>
          <p:cNvSpPr txBox="1"/>
          <p:nvPr/>
        </p:nvSpPr>
        <p:spPr>
          <a:xfrm>
            <a:off x="2702563" y="32747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CA" b="1" i="0" dirty="0">
              <a:solidFill>
                <a:srgbClr val="212121"/>
              </a:solidFill>
              <a:effectLst/>
              <a:latin typeface="Open Sans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7AE108-B4D2-196A-9060-CAE57491C0B0}"/>
              </a:ext>
            </a:extLst>
          </p:cNvPr>
          <p:cNvSpPr txBox="1"/>
          <p:nvPr/>
        </p:nvSpPr>
        <p:spPr>
          <a:xfrm>
            <a:off x="5501837" y="5794772"/>
            <a:ext cx="1577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accent5"/>
                </a:solidFill>
              </a:rPr>
              <a:t>Boukhtouchen ‘24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38C464-8949-3F4C-27B0-DDC438E1660F}"/>
              </a:ext>
            </a:extLst>
          </p:cNvPr>
          <p:cNvCxnSpPr>
            <a:cxnSpLocks/>
          </p:cNvCxnSpPr>
          <p:nvPr/>
        </p:nvCxnSpPr>
        <p:spPr>
          <a:xfrm flipV="1">
            <a:off x="10022637" y="3658197"/>
            <a:ext cx="641723" cy="66394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167721-394E-4A5A-9226-CAE726127E9B}"/>
              </a:ext>
            </a:extLst>
          </p:cNvPr>
          <p:cNvCxnSpPr>
            <a:cxnSpLocks/>
          </p:cNvCxnSpPr>
          <p:nvPr/>
        </p:nvCxnSpPr>
        <p:spPr>
          <a:xfrm>
            <a:off x="10022637" y="4313235"/>
            <a:ext cx="641723" cy="61239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26D643-6C3D-3CC6-8EA9-51897FF77795}"/>
              </a:ext>
            </a:extLst>
          </p:cNvPr>
          <p:cNvCxnSpPr>
            <a:cxnSpLocks/>
          </p:cNvCxnSpPr>
          <p:nvPr/>
        </p:nvCxnSpPr>
        <p:spPr>
          <a:xfrm flipH="1">
            <a:off x="9352247" y="4313235"/>
            <a:ext cx="656056" cy="61239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E2173C-C279-D414-36C9-2304019299C9}"/>
              </a:ext>
            </a:extLst>
          </p:cNvPr>
          <p:cNvCxnSpPr>
            <a:cxnSpLocks/>
          </p:cNvCxnSpPr>
          <p:nvPr/>
        </p:nvCxnSpPr>
        <p:spPr>
          <a:xfrm flipH="1" flipV="1">
            <a:off x="9352247" y="3658197"/>
            <a:ext cx="656056" cy="64285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16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E128F-4D70-BD37-6C55-47D21DC7B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E755-C32D-4BD1-F3D4-B8D34EDBB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Can Heavy Dark Matter Form?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6B434-3791-6F0A-4E3C-49711559E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840" y="1902415"/>
            <a:ext cx="3576320" cy="53170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01163" lvl="1" indent="0">
              <a:buNone/>
            </a:pPr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0ED10-A858-5993-1C18-32DD14F10D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352"/>
          <a:stretch>
            <a:fillRect/>
          </a:stretch>
        </p:blipFill>
        <p:spPr>
          <a:xfrm>
            <a:off x="4316108" y="3279940"/>
            <a:ext cx="2371459" cy="1691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E39DF7-2327-F7AE-EBD1-5FAF8A1AF76F}"/>
              </a:ext>
            </a:extLst>
          </p:cNvPr>
          <p:cNvSpPr txBox="1"/>
          <p:nvPr/>
        </p:nvSpPr>
        <p:spPr>
          <a:xfrm>
            <a:off x="4733289" y="2542888"/>
            <a:ext cx="305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Dark Nucleosynthesis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A8FD7-F284-1DAD-EC07-D30529D1F0B6}"/>
              </a:ext>
            </a:extLst>
          </p:cNvPr>
          <p:cNvSpPr txBox="1"/>
          <p:nvPr/>
        </p:nvSpPr>
        <p:spPr>
          <a:xfrm>
            <a:off x="838846" y="2404389"/>
            <a:ext cx="2847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Production from False Vacuum Bubbles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EE31BF7-53A2-5038-EF90-5E1758DA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7FCCB32-BD0B-76E3-8AF2-A8989BF7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pic>
        <p:nvPicPr>
          <p:cNvPr id="18" name="Picture 17" descr="A diagram of a graph&#10;&#10;AI-generated content may be incorrect.">
            <a:extLst>
              <a:ext uri="{FF2B5EF4-FFF2-40B4-BE49-F238E27FC236}">
                <a16:creationId xmlns:a16="http://schemas.microsoft.com/office/drawing/2014/main" id="{3F654470-1238-BD10-437A-0A413C93F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9" y="3389756"/>
            <a:ext cx="3394993" cy="22662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FC7CEC9-A6AD-AA9D-83F5-3339F08346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838"/>
          <a:stretch>
            <a:fillRect/>
          </a:stretch>
        </p:blipFill>
        <p:spPr>
          <a:xfrm>
            <a:off x="6441438" y="3279939"/>
            <a:ext cx="1599554" cy="169163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B4A2EEB-D822-18DD-953E-CA4045B89138}"/>
              </a:ext>
            </a:extLst>
          </p:cNvPr>
          <p:cNvSpPr txBox="1"/>
          <p:nvPr/>
        </p:nvSpPr>
        <p:spPr>
          <a:xfrm>
            <a:off x="2702563" y="32747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CA" b="1" i="0" dirty="0">
              <a:solidFill>
                <a:srgbClr val="212121"/>
              </a:solidFill>
              <a:effectLst/>
              <a:latin typeface="Open Sans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123840-3395-2A83-1D1F-AC7FA2B63BD2}"/>
              </a:ext>
            </a:extLst>
          </p:cNvPr>
          <p:cNvSpPr txBox="1"/>
          <p:nvPr/>
        </p:nvSpPr>
        <p:spPr>
          <a:xfrm>
            <a:off x="1866275" y="5794773"/>
            <a:ext cx="1097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accent5"/>
                </a:solidFill>
              </a:rPr>
              <a:t>Witten ‘84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61C868-ABD1-0107-5AF6-660F1B722EB2}"/>
              </a:ext>
            </a:extLst>
          </p:cNvPr>
          <p:cNvSpPr txBox="1"/>
          <p:nvPr/>
        </p:nvSpPr>
        <p:spPr>
          <a:xfrm>
            <a:off x="5501837" y="5794772"/>
            <a:ext cx="1577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accent5"/>
                </a:solidFill>
              </a:rPr>
              <a:t>Boukhtouchen ‘24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690F3F-E9BF-639D-F4E7-F06BDC6A34B0}"/>
              </a:ext>
            </a:extLst>
          </p:cNvPr>
          <p:cNvCxnSpPr>
            <a:cxnSpLocks/>
          </p:cNvCxnSpPr>
          <p:nvPr/>
        </p:nvCxnSpPr>
        <p:spPr>
          <a:xfrm flipV="1">
            <a:off x="10022637" y="3658197"/>
            <a:ext cx="641723" cy="66394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107A90-25CB-7EDC-3A0E-E192B4C6587A}"/>
              </a:ext>
            </a:extLst>
          </p:cNvPr>
          <p:cNvCxnSpPr>
            <a:cxnSpLocks/>
          </p:cNvCxnSpPr>
          <p:nvPr/>
        </p:nvCxnSpPr>
        <p:spPr>
          <a:xfrm>
            <a:off x="10022637" y="4313235"/>
            <a:ext cx="641723" cy="61239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3903AE-54A3-3598-CDEC-DC1510871E21}"/>
              </a:ext>
            </a:extLst>
          </p:cNvPr>
          <p:cNvCxnSpPr>
            <a:cxnSpLocks/>
          </p:cNvCxnSpPr>
          <p:nvPr/>
        </p:nvCxnSpPr>
        <p:spPr>
          <a:xfrm flipH="1">
            <a:off x="9352247" y="4313235"/>
            <a:ext cx="656056" cy="61239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214B69-4843-3925-9ADC-91733DA26D4B}"/>
              </a:ext>
            </a:extLst>
          </p:cNvPr>
          <p:cNvCxnSpPr>
            <a:cxnSpLocks/>
          </p:cNvCxnSpPr>
          <p:nvPr/>
        </p:nvCxnSpPr>
        <p:spPr>
          <a:xfrm flipH="1" flipV="1">
            <a:off x="9352247" y="3658197"/>
            <a:ext cx="656056" cy="64285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613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A3CD5-736F-E7F9-48D3-4656D7A14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D6C72-49A4-CE1E-9704-027C037C0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Can Heavy Dark Matter Form?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22934-4495-71FF-AF06-5E0236AB6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840" y="1902415"/>
            <a:ext cx="3576320" cy="53170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01163" lvl="1" indent="0">
              <a:buNone/>
            </a:pPr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1EBFF9-878D-9461-8AD6-AB29B28782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352"/>
          <a:stretch>
            <a:fillRect/>
          </a:stretch>
        </p:blipFill>
        <p:spPr>
          <a:xfrm>
            <a:off x="4316108" y="3279940"/>
            <a:ext cx="2371459" cy="1691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DE661-D095-19FD-421B-10652359DBDF}"/>
              </a:ext>
            </a:extLst>
          </p:cNvPr>
          <p:cNvSpPr txBox="1"/>
          <p:nvPr/>
        </p:nvSpPr>
        <p:spPr>
          <a:xfrm>
            <a:off x="4733289" y="2542888"/>
            <a:ext cx="305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Dark Nucleosynthesis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BAB265-80DC-A8FD-9F9B-8C4158878A49}"/>
              </a:ext>
            </a:extLst>
          </p:cNvPr>
          <p:cNvSpPr txBox="1"/>
          <p:nvPr/>
        </p:nvSpPr>
        <p:spPr>
          <a:xfrm>
            <a:off x="838846" y="2404389"/>
            <a:ext cx="2847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Production from False Vacuum Bubbles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827F8A0-ED6D-0869-BCE5-9BE98C03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0F78CCD-860F-91A9-608C-019324AF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C5DABC-0726-22E3-5940-F6E2E2D021D1}"/>
              </a:ext>
            </a:extLst>
          </p:cNvPr>
          <p:cNvSpPr txBox="1"/>
          <p:nvPr/>
        </p:nvSpPr>
        <p:spPr>
          <a:xfrm>
            <a:off x="8375190" y="2542888"/>
            <a:ext cx="305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Dissipative Processes</a:t>
            </a:r>
          </a:p>
        </p:txBody>
      </p:sp>
      <p:pic>
        <p:nvPicPr>
          <p:cNvPr id="18" name="Picture 17" descr="A diagram of a graph&#10;&#10;AI-generated content may be incorrect.">
            <a:extLst>
              <a:ext uri="{FF2B5EF4-FFF2-40B4-BE49-F238E27FC236}">
                <a16:creationId xmlns:a16="http://schemas.microsoft.com/office/drawing/2014/main" id="{8A12020F-F902-0375-025A-328719F79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9" y="3389756"/>
            <a:ext cx="3394993" cy="22662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F9704B-C0B4-31FA-994F-828CE8B2CF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838"/>
          <a:stretch>
            <a:fillRect/>
          </a:stretch>
        </p:blipFill>
        <p:spPr>
          <a:xfrm>
            <a:off x="6441438" y="3279939"/>
            <a:ext cx="1599554" cy="169163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D38A703-F5C1-2D3F-1884-1C8EF4F57ABA}"/>
              </a:ext>
            </a:extLst>
          </p:cNvPr>
          <p:cNvSpPr txBox="1"/>
          <p:nvPr/>
        </p:nvSpPr>
        <p:spPr>
          <a:xfrm>
            <a:off x="2702563" y="32747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CA" b="1" i="0" dirty="0">
              <a:solidFill>
                <a:srgbClr val="212121"/>
              </a:solidFill>
              <a:effectLst/>
              <a:latin typeface="Open Sans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2A75E1-67F5-667E-889A-CFF49B5FD302}"/>
              </a:ext>
            </a:extLst>
          </p:cNvPr>
          <p:cNvSpPr txBox="1"/>
          <p:nvPr/>
        </p:nvSpPr>
        <p:spPr>
          <a:xfrm>
            <a:off x="1866275" y="5794773"/>
            <a:ext cx="1097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accent5"/>
                </a:solidFill>
              </a:rPr>
              <a:t>Witten ‘84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8C40A4-EEBD-3F31-58A2-EF5EFF10D1EC}"/>
              </a:ext>
            </a:extLst>
          </p:cNvPr>
          <p:cNvSpPr txBox="1"/>
          <p:nvPr/>
        </p:nvSpPr>
        <p:spPr>
          <a:xfrm>
            <a:off x="5501837" y="5794772"/>
            <a:ext cx="1577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accent5"/>
                </a:solidFill>
              </a:rPr>
              <a:t>Boukhtouchen ‘24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9341733-1ECC-DD35-3440-7DEEBC7332D5}"/>
              </a:ext>
            </a:extLst>
          </p:cNvPr>
          <p:cNvCxnSpPr>
            <a:cxnSpLocks/>
          </p:cNvCxnSpPr>
          <p:nvPr/>
        </p:nvCxnSpPr>
        <p:spPr>
          <a:xfrm flipV="1">
            <a:off x="10022637" y="3658197"/>
            <a:ext cx="641723" cy="66394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7F6A5D-033E-E08B-1A93-40B71DD2B3DA}"/>
              </a:ext>
            </a:extLst>
          </p:cNvPr>
          <p:cNvCxnSpPr>
            <a:cxnSpLocks/>
          </p:cNvCxnSpPr>
          <p:nvPr/>
        </p:nvCxnSpPr>
        <p:spPr>
          <a:xfrm>
            <a:off x="10022637" y="4313235"/>
            <a:ext cx="641723" cy="61239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BE3D3E-37CC-ED8E-86CD-770FB2CADC7C}"/>
              </a:ext>
            </a:extLst>
          </p:cNvPr>
          <p:cNvCxnSpPr>
            <a:cxnSpLocks/>
          </p:cNvCxnSpPr>
          <p:nvPr/>
        </p:nvCxnSpPr>
        <p:spPr>
          <a:xfrm flipH="1">
            <a:off x="9352247" y="4313235"/>
            <a:ext cx="656056" cy="61239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C9E003-69E6-7787-61B1-53483E17DD5B}"/>
              </a:ext>
            </a:extLst>
          </p:cNvPr>
          <p:cNvCxnSpPr>
            <a:cxnSpLocks/>
          </p:cNvCxnSpPr>
          <p:nvPr/>
        </p:nvCxnSpPr>
        <p:spPr>
          <a:xfrm flipH="1" flipV="1">
            <a:off x="9352247" y="3658197"/>
            <a:ext cx="656056" cy="64285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4CF363B-98BC-165B-FAA8-7D73A02FFD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280" r="14226"/>
          <a:stretch>
            <a:fillRect/>
          </a:stretch>
        </p:blipFill>
        <p:spPr>
          <a:xfrm>
            <a:off x="8375190" y="3225570"/>
            <a:ext cx="3506227" cy="22767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A95682-2FAC-80D5-E85A-0330B616F91E}"/>
              </a:ext>
            </a:extLst>
          </p:cNvPr>
          <p:cNvSpPr txBox="1"/>
          <p:nvPr/>
        </p:nvSpPr>
        <p:spPr>
          <a:xfrm>
            <a:off x="9219320" y="5841390"/>
            <a:ext cx="1577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accent5"/>
                </a:solidFill>
              </a:rPr>
              <a:t>Bramante et al ‘24</a:t>
            </a:r>
          </a:p>
        </p:txBody>
      </p:sp>
    </p:spTree>
    <p:extLst>
      <p:ext uri="{BB962C8B-B14F-4D97-AF65-F5344CB8AC3E}">
        <p14:creationId xmlns:p14="http://schemas.microsoft.com/office/powerpoint/2010/main" val="110433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32EC3E-85D7-FC6E-A0E0-F1F95FB7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Heavy DM Interactions with Nuclei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0E7A5D0-9A29-C43F-3418-0CB5B4F76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Per-Nucleon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42DA274-BBF4-176E-6E86-A7E170C9A7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Realistic for large loosely-bound composite DM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Each DM constituent interacts coherently with whole nucleus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64F53-F347-DCEF-F793-B948377D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82365-6EFC-0461-B961-3A9F52E2E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216967-C3FB-9E79-CFFA-E7DE7883D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97" y="4046706"/>
            <a:ext cx="3338449" cy="150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0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62FF3-167D-2252-5C1E-E8D0B6775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0FE8D0-126C-8167-0C9D-5E868F03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Heavy DM Interactions with Nuclei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7A9FD9-D662-10BA-46F3-E9E6CF5C4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Per-Nucleon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6DA7F45-06EA-ACC8-CC72-A2B6D4E9F7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Realistic for large loosely-bound composite DM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Each DM constituent interacts coherently with whole nucleus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5338EE9-3F40-B557-64D0-78D090DE3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Contact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2FA11AE-D888-2301-2F45-34936E66780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Realistic for large single particles or tightly-bound composite DM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DM interacts with each nuclei with the same strength</a:t>
            </a:r>
          </a:p>
          <a:p>
            <a:pPr marL="201163" lvl="1" indent="0">
              <a:buNone/>
            </a:pP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A4BB9-2440-CAF8-D037-DA6E69DB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E2DCA-A49A-8BAD-F465-E825685B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ECEF21-E1EB-BCD4-E733-E2B9ABEF6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491" y="4463286"/>
            <a:ext cx="2672618" cy="6681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D9B36A-9E0B-A25A-807E-3C6C41B4B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097" y="4046706"/>
            <a:ext cx="3338449" cy="150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4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E9CF-6FA0-C46B-5C1C-9920F830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Heavy DM and the High Velocity 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7792B35-9F41-2A77-11DE-4761C974DD0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422201" y="2217906"/>
                <a:ext cx="4937760" cy="3056391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CA" sz="2000" dirty="0"/>
                  <a:t>For multiple scatters, energy deposition is proportional to initial energy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CA" sz="2000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7792B35-9F41-2A77-11DE-4761C974D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22201" y="2217906"/>
                <a:ext cx="4937760" cy="3056391"/>
              </a:xfrm>
              <a:blipFill>
                <a:blip r:embed="rId3"/>
                <a:stretch>
                  <a:fillRect t="-219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9DE4D0-4875-D11E-8A13-A185A8B3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2025-10-04</a:t>
            </a:r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EB36F1-4843-3244-B2CB-2BBC18BA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TeVPA 2025</a:t>
            </a:r>
            <a:endParaRPr lang="en-CA"/>
          </a:p>
        </p:txBody>
      </p:sp>
      <p:pic>
        <p:nvPicPr>
          <p:cNvPr id="11" name="Content Placeholder 11">
            <a:extLst>
              <a:ext uri="{FF2B5EF4-FFF2-40B4-BE49-F238E27FC236}">
                <a16:creationId xmlns:a16="http://schemas.microsoft.com/office/drawing/2014/main" id="{DF82E5BA-63AB-B06F-D274-347345CB77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57288" y="3137519"/>
            <a:ext cx="4938712" cy="121716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F70D0BE-5369-C7A0-AAF9-57E7D8B5D497}"/>
              </a:ext>
            </a:extLst>
          </p:cNvPr>
          <p:cNvSpPr/>
          <p:nvPr/>
        </p:nvSpPr>
        <p:spPr>
          <a:xfrm>
            <a:off x="2840474" y="3214991"/>
            <a:ext cx="389109" cy="42801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848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Searching For Heavy Dark Matter with LMC</Template>
  <TotalTime>3375</TotalTime>
  <Words>1185</Words>
  <Application>Microsoft Office PowerPoint</Application>
  <PresentationFormat>Widescreen</PresentationFormat>
  <Paragraphs>266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Aptos</vt:lpstr>
      <vt:lpstr>Arial</vt:lpstr>
      <vt:lpstr>Calibri</vt:lpstr>
      <vt:lpstr>Cambria Math</vt:lpstr>
      <vt:lpstr>Century Schoolbook</vt:lpstr>
      <vt:lpstr>Open Sans</vt:lpstr>
      <vt:lpstr>Retrospect</vt:lpstr>
      <vt:lpstr>High Mass Dark Matter Searches With the High Speed LMC</vt:lpstr>
      <vt:lpstr>Heavy Dark Matter</vt:lpstr>
      <vt:lpstr>Why Heavy Dark Matter?</vt:lpstr>
      <vt:lpstr>How Can Heavy Dark Matter Form?</vt:lpstr>
      <vt:lpstr>How Can Heavy Dark Matter Form?</vt:lpstr>
      <vt:lpstr>How Can Heavy Dark Matter Form?</vt:lpstr>
      <vt:lpstr>Heavy DM Interactions with Nuclei</vt:lpstr>
      <vt:lpstr>Heavy DM Interactions with Nuclei</vt:lpstr>
      <vt:lpstr>Heavy DM and the High Velocity Tail</vt:lpstr>
      <vt:lpstr>Heavy DM and the High Velocity Tail</vt:lpstr>
      <vt:lpstr>The Large Magellanic Cloud </vt:lpstr>
      <vt:lpstr>The Large Magellanic Cloud </vt:lpstr>
      <vt:lpstr>The Large Magellanic Cloud </vt:lpstr>
      <vt:lpstr>The Large Magellanic Cloud </vt:lpstr>
      <vt:lpstr>Plastic Etch Detectors</vt:lpstr>
      <vt:lpstr>Plastic Etch Experiments</vt:lpstr>
      <vt:lpstr>Plastic Etch Experiments</vt:lpstr>
      <vt:lpstr>Existing Bounds</vt:lpstr>
      <vt:lpstr>Directionality Matters </vt:lpstr>
      <vt:lpstr>Directionality Matters </vt:lpstr>
      <vt:lpstr>Dealing with Detector Orientation</vt:lpstr>
      <vt:lpstr>Dealing with Detector Orientation</vt:lpstr>
      <vt:lpstr> Halo Model vs Halo + LMC</vt:lpstr>
      <vt:lpstr> Halo Model vs Halo + LMC</vt:lpstr>
      <vt:lpstr>Catching the LMC Wind</vt:lpstr>
      <vt:lpstr>Conclusion</vt:lpstr>
      <vt:lpstr>Backup Slides</vt:lpstr>
      <vt:lpstr>The LMC over Time</vt:lpstr>
      <vt:lpstr>Deriving The Bound</vt:lpstr>
      <vt:lpstr>Comparison with Other Bounds</vt:lpstr>
      <vt:lpstr>Galactic Speed Distribution</vt:lpstr>
      <vt:lpstr>Handling Simulated Results</vt:lpstr>
      <vt:lpstr>Computing the Particle Number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Buchanan</dc:creator>
  <cp:lastModifiedBy>Andrew Buchanan</cp:lastModifiedBy>
  <cp:revision>11</cp:revision>
  <cp:lastPrinted>2025-07-05T01:04:27Z</cp:lastPrinted>
  <dcterms:created xsi:type="dcterms:W3CDTF">2025-09-30T14:09:33Z</dcterms:created>
  <dcterms:modified xsi:type="dcterms:W3CDTF">2025-11-03T20:26:27Z</dcterms:modified>
</cp:coreProperties>
</file>