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257" r:id="rId5"/>
    <p:sldId id="379" r:id="rId6"/>
    <p:sldId id="327" r:id="rId7"/>
    <p:sldId id="383" r:id="rId8"/>
    <p:sldId id="353" r:id="rId9"/>
    <p:sldId id="318" r:id="rId10"/>
    <p:sldId id="355" r:id="rId11"/>
    <p:sldId id="375" r:id="rId12"/>
    <p:sldId id="271" r:id="rId13"/>
    <p:sldId id="304" r:id="rId14"/>
    <p:sldId id="295" r:id="rId15"/>
    <p:sldId id="323" r:id="rId16"/>
    <p:sldId id="358" r:id="rId17"/>
    <p:sldId id="354" r:id="rId18"/>
    <p:sldId id="374" r:id="rId19"/>
    <p:sldId id="361" r:id="rId20"/>
    <p:sldId id="364" r:id="rId21"/>
    <p:sldId id="365" r:id="rId22"/>
    <p:sldId id="367" r:id="rId23"/>
    <p:sldId id="368" r:id="rId24"/>
    <p:sldId id="371" r:id="rId25"/>
    <p:sldId id="376" r:id="rId26"/>
    <p:sldId id="347" r:id="rId27"/>
    <p:sldId id="377" r:id="rId28"/>
    <p:sldId id="378" r:id="rId29"/>
    <p:sldId id="270" r:id="rId30"/>
    <p:sldId id="380" r:id="rId31"/>
    <p:sldId id="277" r:id="rId32"/>
    <p:sldId id="329" r:id="rId33"/>
    <p:sldId id="328" r:id="rId34"/>
    <p:sldId id="330" r:id="rId35"/>
    <p:sldId id="332" r:id="rId36"/>
    <p:sldId id="336" r:id="rId37"/>
    <p:sldId id="331" r:id="rId38"/>
    <p:sldId id="38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332B6A-0A2A-49D1-B3CC-767DDD26B5F4}" v="417" dt="2025-11-05T12:33:43.87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5884" autoAdjust="0"/>
  </p:normalViewPr>
  <p:slideViewPr>
    <p:cSldViewPr snapToGrid="0">
      <p:cViewPr varScale="1">
        <p:scale>
          <a:sx n="59" d="100"/>
          <a:sy n="59" d="100"/>
        </p:scale>
        <p:origin x="8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ABCA9-B90C-4360-A80E-77E83DD26D7D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F46BF-60BF-4BE5-8AD3-84B90226910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927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4A708-1128-19BA-2D45-3ABCFA0D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9DB361-D381-165A-CD9C-406A96BF2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DD0F3-BF8C-47B7-A66C-46F5460A3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D4492-2303-03BD-F7AB-EA89D5840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3CE4-F467-4CAE-8BF1-B38E15C06F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4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986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375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597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850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352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810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802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828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789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731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2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" y="6093192"/>
            <a:ext cx="12192588" cy="7648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325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ADC51-BA1A-4A58-A325-FFF2E7AC2367}" type="datetimeFigureOut">
              <a:rPr lang="en-ZA" smtClean="0"/>
              <a:t>2025/11/05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1"/>
            <a:ext cx="1006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1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93/mnras/stae157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60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80.png"/><Relationship Id="rId4" Type="http://schemas.openxmlformats.org/officeDocument/2006/relationships/image" Target="../media/image670.png"/><Relationship Id="rId9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lutocode.ph.unito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FCF38E-31EB-20B9-EA98-8FE9B6F15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9"/>
          <a:stretch>
            <a:fillRect/>
          </a:stretch>
        </p:blipFill>
        <p:spPr>
          <a:xfrm>
            <a:off x="0" y="452645"/>
            <a:ext cx="12191984" cy="3975304"/>
          </a:xfrm>
          <a:prstGeom prst="rect">
            <a:avLst/>
          </a:prstGeom>
        </p:spPr>
      </p:pic>
      <p:sp>
        <p:nvSpPr>
          <p:cNvPr id="14" name="Shadow"/>
          <p:cNvSpPr/>
          <p:nvPr/>
        </p:nvSpPr>
        <p:spPr>
          <a:xfrm>
            <a:off x="0" y="3901506"/>
            <a:ext cx="12192000" cy="1094357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13" name="Rectangle 12"/>
          <p:cNvSpPr/>
          <p:nvPr/>
        </p:nvSpPr>
        <p:spPr>
          <a:xfrm>
            <a:off x="0" y="2782422"/>
            <a:ext cx="12192000" cy="1200000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 dirty="0"/>
          </a:p>
        </p:txBody>
      </p:sp>
      <p:sp>
        <p:nvSpPr>
          <p:cNvPr id="15" name="Slide Title"/>
          <p:cNvSpPr txBox="1">
            <a:spLocks/>
          </p:cNvSpPr>
          <p:nvPr/>
        </p:nvSpPr>
        <p:spPr>
          <a:xfrm>
            <a:off x="431831" y="2795225"/>
            <a:ext cx="9288338" cy="12003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400" b="1" dirty="0">
                <a:solidFill>
                  <a:schemeClr val="bg1"/>
                </a:solidFill>
              </a:rPr>
              <a:t>Investigating the morphology and polarisation of kiloparsec-scale AGN jets with hybrid relativistic magnetohydrodynamic simulations</a:t>
            </a:r>
          </a:p>
        </p:txBody>
      </p:sp>
      <p:sp>
        <p:nvSpPr>
          <p:cNvPr id="16" name="Round Same Side Corner Rectangle 1"/>
          <p:cNvSpPr/>
          <p:nvPr/>
        </p:nvSpPr>
        <p:spPr>
          <a:xfrm rot="16200000">
            <a:off x="10092000" y="2240861"/>
            <a:ext cx="2160000" cy="2040000"/>
          </a:xfrm>
          <a:custGeom>
            <a:avLst/>
            <a:gdLst>
              <a:gd name="connsiteX0" fmla="*/ 161568 w 1620000"/>
              <a:gd name="connsiteY0" fmla="*/ 0 h 1530000"/>
              <a:gd name="connsiteX1" fmla="*/ 1458432 w 1620000"/>
              <a:gd name="connsiteY1" fmla="*/ 0 h 1530000"/>
              <a:gd name="connsiteX2" fmla="*/ 1620000 w 1620000"/>
              <a:gd name="connsiteY2" fmla="*/ 161568 h 1530000"/>
              <a:gd name="connsiteX3" fmla="*/ 1620000 w 1620000"/>
              <a:gd name="connsiteY3" fmla="*/ 1530000 h 1530000"/>
              <a:gd name="connsiteX4" fmla="*/ 1620000 w 1620000"/>
              <a:gd name="connsiteY4" fmla="*/ 1530000 h 1530000"/>
              <a:gd name="connsiteX5" fmla="*/ 0 w 1620000"/>
              <a:gd name="connsiteY5" fmla="*/ 1530000 h 1530000"/>
              <a:gd name="connsiteX6" fmla="*/ 0 w 1620000"/>
              <a:gd name="connsiteY6" fmla="*/ 1530000 h 1530000"/>
              <a:gd name="connsiteX7" fmla="*/ 0 w 1620000"/>
              <a:gd name="connsiteY7" fmla="*/ 161568 h 1530000"/>
              <a:gd name="connsiteX8" fmla="*/ 161568 w 1620000"/>
              <a:gd name="connsiteY8" fmla="*/ 0 h 1530000"/>
              <a:gd name="connsiteX0" fmla="*/ 161568 w 1620000"/>
              <a:gd name="connsiteY0" fmla="*/ 0 h 1530000"/>
              <a:gd name="connsiteX1" fmla="*/ 1458432 w 1620000"/>
              <a:gd name="connsiteY1" fmla="*/ 0 h 1530000"/>
              <a:gd name="connsiteX2" fmla="*/ 1620000 w 1620000"/>
              <a:gd name="connsiteY2" fmla="*/ 161568 h 1530000"/>
              <a:gd name="connsiteX3" fmla="*/ 1620000 w 1620000"/>
              <a:gd name="connsiteY3" fmla="*/ 1530000 h 1530000"/>
              <a:gd name="connsiteX4" fmla="*/ 1620000 w 1620000"/>
              <a:gd name="connsiteY4" fmla="*/ 1530000 h 1530000"/>
              <a:gd name="connsiteX5" fmla="*/ 1051332 w 1620000"/>
              <a:gd name="connsiteY5" fmla="*/ 1530000 h 1530000"/>
              <a:gd name="connsiteX6" fmla="*/ 0 w 1620000"/>
              <a:gd name="connsiteY6" fmla="*/ 1530000 h 1530000"/>
              <a:gd name="connsiteX7" fmla="*/ 0 w 1620000"/>
              <a:gd name="connsiteY7" fmla="*/ 1530000 h 1530000"/>
              <a:gd name="connsiteX8" fmla="*/ 0 w 1620000"/>
              <a:gd name="connsiteY8" fmla="*/ 161568 h 1530000"/>
              <a:gd name="connsiteX9" fmla="*/ 161568 w 1620000"/>
              <a:gd name="connsiteY9" fmla="*/ 0 h 1530000"/>
              <a:gd name="connsiteX0" fmla="*/ 161568 w 1620000"/>
              <a:gd name="connsiteY0" fmla="*/ 0 h 1530000"/>
              <a:gd name="connsiteX1" fmla="*/ 1458432 w 1620000"/>
              <a:gd name="connsiteY1" fmla="*/ 0 h 1530000"/>
              <a:gd name="connsiteX2" fmla="*/ 1620000 w 1620000"/>
              <a:gd name="connsiteY2" fmla="*/ 161568 h 1530000"/>
              <a:gd name="connsiteX3" fmla="*/ 1620000 w 1620000"/>
              <a:gd name="connsiteY3" fmla="*/ 1530000 h 1530000"/>
              <a:gd name="connsiteX4" fmla="*/ 1620000 w 1620000"/>
              <a:gd name="connsiteY4" fmla="*/ 1530000 h 1530000"/>
              <a:gd name="connsiteX5" fmla="*/ 0 w 1620000"/>
              <a:gd name="connsiteY5" fmla="*/ 1530000 h 1530000"/>
              <a:gd name="connsiteX6" fmla="*/ 0 w 1620000"/>
              <a:gd name="connsiteY6" fmla="*/ 1530000 h 1530000"/>
              <a:gd name="connsiteX7" fmla="*/ 0 w 1620000"/>
              <a:gd name="connsiteY7" fmla="*/ 161568 h 1530000"/>
              <a:gd name="connsiteX8" fmla="*/ 161568 w 1620000"/>
              <a:gd name="connsiteY8" fmla="*/ 0 h 1530000"/>
              <a:gd name="connsiteX0" fmla="*/ 0 w 1711440"/>
              <a:gd name="connsiteY0" fmla="*/ 1530000 h 1621440"/>
              <a:gd name="connsiteX1" fmla="*/ 0 w 1711440"/>
              <a:gd name="connsiteY1" fmla="*/ 1530000 h 1621440"/>
              <a:gd name="connsiteX2" fmla="*/ 0 w 1711440"/>
              <a:gd name="connsiteY2" fmla="*/ 161568 h 1621440"/>
              <a:gd name="connsiteX3" fmla="*/ 161568 w 1711440"/>
              <a:gd name="connsiteY3" fmla="*/ 0 h 1621440"/>
              <a:gd name="connsiteX4" fmla="*/ 1458432 w 1711440"/>
              <a:gd name="connsiteY4" fmla="*/ 0 h 1621440"/>
              <a:gd name="connsiteX5" fmla="*/ 1620000 w 1711440"/>
              <a:gd name="connsiteY5" fmla="*/ 161568 h 1621440"/>
              <a:gd name="connsiteX6" fmla="*/ 1620000 w 1711440"/>
              <a:gd name="connsiteY6" fmla="*/ 1530000 h 1621440"/>
              <a:gd name="connsiteX7" fmla="*/ 1711440 w 1711440"/>
              <a:gd name="connsiteY7" fmla="*/ 1621440 h 1621440"/>
              <a:gd name="connsiteX0" fmla="*/ 0 w 1620000"/>
              <a:gd name="connsiteY0" fmla="*/ 1530000 h 1530000"/>
              <a:gd name="connsiteX1" fmla="*/ 0 w 1620000"/>
              <a:gd name="connsiteY1" fmla="*/ 1530000 h 1530000"/>
              <a:gd name="connsiteX2" fmla="*/ 0 w 1620000"/>
              <a:gd name="connsiteY2" fmla="*/ 161568 h 1530000"/>
              <a:gd name="connsiteX3" fmla="*/ 161568 w 1620000"/>
              <a:gd name="connsiteY3" fmla="*/ 0 h 1530000"/>
              <a:gd name="connsiteX4" fmla="*/ 1458432 w 1620000"/>
              <a:gd name="connsiteY4" fmla="*/ 0 h 1530000"/>
              <a:gd name="connsiteX5" fmla="*/ 1620000 w 1620000"/>
              <a:gd name="connsiteY5" fmla="*/ 161568 h 1530000"/>
              <a:gd name="connsiteX6" fmla="*/ 1620000 w 1620000"/>
              <a:gd name="connsiteY6" fmla="*/ 1530000 h 15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0000" h="1530000">
                <a:moveTo>
                  <a:pt x="0" y="1530000"/>
                </a:moveTo>
                <a:lnTo>
                  <a:pt x="0" y="1530000"/>
                </a:lnTo>
                <a:lnTo>
                  <a:pt x="0" y="161568"/>
                </a:lnTo>
                <a:cubicBezTo>
                  <a:pt x="0" y="72336"/>
                  <a:pt x="72336" y="0"/>
                  <a:pt x="161568" y="0"/>
                </a:cubicBezTo>
                <a:lnTo>
                  <a:pt x="1458432" y="0"/>
                </a:lnTo>
                <a:cubicBezTo>
                  <a:pt x="1547664" y="0"/>
                  <a:pt x="1620000" y="72336"/>
                  <a:pt x="1620000" y="161568"/>
                </a:cubicBezTo>
                <a:lnTo>
                  <a:pt x="1620000" y="153000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000" y="2841722"/>
            <a:ext cx="1056000" cy="1056000"/>
          </a:xfrm>
          <a:prstGeom prst="rect">
            <a:avLst/>
          </a:prstGeom>
        </p:spPr>
      </p:pic>
      <p:pic>
        <p:nvPicPr>
          <p:cNvPr id="10" name="Corporate Stri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980432"/>
            <a:ext cx="12191991" cy="1877565"/>
          </a:xfrm>
          <a:prstGeom prst="rect">
            <a:avLst/>
          </a:prstGeom>
        </p:spPr>
      </p:pic>
      <p:sp>
        <p:nvSpPr>
          <p:cNvPr id="11" name="Contact Detail"/>
          <p:cNvSpPr txBox="1"/>
          <p:nvPr/>
        </p:nvSpPr>
        <p:spPr>
          <a:xfrm>
            <a:off x="510186" y="5110163"/>
            <a:ext cx="1162241" cy="2051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ZA" sz="1333" b="1" dirty="0">
                <a:solidFill>
                  <a:schemeClr val="bg1"/>
                </a:solidFill>
              </a:rPr>
              <a:t>www.ufs.ac.za</a:t>
            </a:r>
          </a:p>
        </p:txBody>
      </p:sp>
      <p:pic>
        <p:nvPicPr>
          <p:cNvPr id="17" name="Picture 16" descr="C:\Users\MolemeRm\AppData\Local\Microsoft\Windows\INetCache\Content.Word\vision 130 black log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5676389"/>
            <a:ext cx="1475065" cy="7948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Connector 18"/>
          <p:cNvCxnSpPr/>
          <p:nvPr/>
        </p:nvCxnSpPr>
        <p:spPr>
          <a:xfrm>
            <a:off x="8880309" y="5726880"/>
            <a:ext cx="0" cy="685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B72D6A0-DDC0-7EC3-7B08-38F9F8FCBB70}"/>
              </a:ext>
            </a:extLst>
          </p:cNvPr>
          <p:cNvSpPr txBox="1"/>
          <p:nvPr/>
        </p:nvSpPr>
        <p:spPr>
          <a:xfrm>
            <a:off x="3167740" y="5096550"/>
            <a:ext cx="8762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Izak van der Westhuizen, Reuben Immelman, Brian van Soelen and Bhargav Vaidya</a:t>
            </a:r>
          </a:p>
        </p:txBody>
      </p:sp>
    </p:spTree>
    <p:extLst>
      <p:ext uri="{BB962C8B-B14F-4D97-AF65-F5344CB8AC3E}">
        <p14:creationId xmlns:p14="http://schemas.microsoft.com/office/powerpoint/2010/main" val="328982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7BB77-DCFB-90AC-48C9-35C8A4497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762EC-6832-AAAE-5958-8DD7D7AD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755"/>
            <a:ext cx="109728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Synchrotron Emission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4895E-5489-8178-6225-CC47C3A6B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09" y="1144712"/>
            <a:ext cx="10649991" cy="71908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933" dirty="0"/>
              <a:t>Model the I, Q and U Stokes parameters of the Synchrotron emission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E85A5-9359-C188-4F2C-DED56D13DB83}"/>
              </a:ext>
            </a:extLst>
          </p:cNvPr>
          <p:cNvSpPr txBox="1"/>
          <p:nvPr/>
        </p:nvSpPr>
        <p:spPr>
          <a:xfrm>
            <a:off x="932408" y="1614264"/>
            <a:ext cx="515670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Cambria Math" panose="02040503050406030204" pitchFamily="18" charset="0"/>
              </a:rPr>
              <a:t>Emission coefficients:</a:t>
            </a:r>
          </a:p>
          <a:p>
            <a:endParaRPr lang="en-US" dirty="0">
              <a:ea typeface="Cambria Math" panose="02040503050406030204" pitchFamily="18" charset="0"/>
            </a:endParaRPr>
          </a:p>
          <a:p>
            <a:endParaRPr lang="en-US" sz="1800" dirty="0"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  <a:p>
            <a:endParaRPr lang="en-US" sz="1800" dirty="0"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Absorption coefficients:</a:t>
            </a:r>
          </a:p>
          <a:p>
            <a:endParaRPr lang="en-US" dirty="0"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Lorentz transformations:</a:t>
            </a:r>
          </a:p>
          <a:p>
            <a:endParaRPr lang="en-US" sz="1800" dirty="0"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753AF-779F-EE7A-EC26-ED4FAB42C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49" y="2043316"/>
            <a:ext cx="4529882" cy="539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19462-ED11-4981-ED8F-B2F0197B5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05" y="5457102"/>
            <a:ext cx="2525169" cy="353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FEB26-1B82-6185-88D5-69E426D48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49" y="3904460"/>
            <a:ext cx="6290418" cy="590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6AA75C-8AA3-3BFD-79CA-C1BC0C361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96" y="5440039"/>
            <a:ext cx="2595332" cy="364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733099-E992-328E-E60C-5D2DE59ED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49" y="2582894"/>
            <a:ext cx="5156705" cy="615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9B76FC-6612-F82E-5A71-A51F48812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49" y="4486920"/>
            <a:ext cx="6988903" cy="7394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19BD15-3B0D-7A68-288A-FB8690A45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047" y="2265940"/>
            <a:ext cx="1777054" cy="697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9C9A4-DC2F-92D9-60E7-E0E0117E8F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047" y="4174948"/>
            <a:ext cx="1777054" cy="6239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6782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37A94-056A-8676-6EBF-1B455AEB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black and white symbol&#10;&#10;Description automatically generated">
            <a:extLst>
              <a:ext uri="{FF2B5EF4-FFF2-40B4-BE49-F238E27FC236}">
                <a16:creationId xmlns:a16="http://schemas.microsoft.com/office/drawing/2014/main" id="{D31E4080-6598-E4F5-20E5-D2557C5EC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37" y="1783326"/>
            <a:ext cx="2362988" cy="36527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DBC1FF8-B5EF-EC55-6C54-F698A2E705EE}"/>
              </a:ext>
            </a:extLst>
          </p:cNvPr>
          <p:cNvGrpSpPr/>
          <p:nvPr/>
        </p:nvGrpSpPr>
        <p:grpSpPr>
          <a:xfrm>
            <a:off x="741914" y="1455219"/>
            <a:ext cx="3363306" cy="3374181"/>
            <a:chOff x="3320970" y="2068285"/>
            <a:chExt cx="3787401" cy="420151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4D581D0-8B1E-75CB-0804-9CA48CF4D2DF}"/>
                </a:ext>
              </a:extLst>
            </p:cNvPr>
            <p:cNvGrpSpPr/>
            <p:nvPr/>
          </p:nvGrpSpPr>
          <p:grpSpPr>
            <a:xfrm>
              <a:off x="3320970" y="2068289"/>
              <a:ext cx="3787400" cy="4201509"/>
              <a:chOff x="3320970" y="2068289"/>
              <a:chExt cx="3787400" cy="4201509"/>
            </a:xfrm>
          </p:grpSpPr>
          <p:pic>
            <p:nvPicPr>
              <p:cNvPr id="9" name="Picture 8" descr="A grid of black squares&#10;&#10;Description automatically generated">
                <a:extLst>
                  <a:ext uri="{FF2B5EF4-FFF2-40B4-BE49-F238E27FC236}">
                    <a16:creationId xmlns:a16="http://schemas.microsoft.com/office/drawing/2014/main" id="{85F9DDC7-48CB-44D2-A28F-8DE78B085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0970" y="3113686"/>
                <a:ext cx="3111660" cy="3156112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03F549D-E9D9-B2C9-7EE6-9490387E9E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6371" y="5050971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C53F226-2207-A479-6644-3DB2D32168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7255" y="2079171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9B5DA60-05AD-9EFA-2E33-5F706AEEA0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5458" y="2068289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8371970-5AE9-3F37-1110-A4624D4F51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97484" y="2079171"/>
                <a:ext cx="9199" cy="297180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701FF8-E833-24EA-D977-0FA0AC148162}"/>
                </a:ext>
              </a:extLst>
            </p:cNvPr>
            <p:cNvCxnSpPr/>
            <p:nvPr/>
          </p:nvCxnSpPr>
          <p:spPr>
            <a:xfrm>
              <a:off x="4136571" y="2068285"/>
              <a:ext cx="29718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ACA5717-815F-F902-DA64-40652A210F78}"/>
              </a:ext>
            </a:extLst>
          </p:cNvPr>
          <p:cNvSpPr txBox="1"/>
          <p:nvPr/>
        </p:nvSpPr>
        <p:spPr>
          <a:xfrm>
            <a:off x="1377635" y="1642219"/>
            <a:ext cx="21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Fluid Domain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B7CEC9-68E0-1398-F16A-AD3D8809F3EA}"/>
              </a:ext>
            </a:extLst>
          </p:cNvPr>
          <p:cNvSpPr txBox="1"/>
          <p:nvPr/>
        </p:nvSpPr>
        <p:spPr>
          <a:xfrm>
            <a:off x="7421876" y="1926243"/>
            <a:ext cx="21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Image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BF286C7-84D0-996C-0579-E01D80648142}"/>
              </a:ext>
            </a:extLst>
          </p:cNvPr>
          <p:cNvGrpSpPr/>
          <p:nvPr/>
        </p:nvGrpSpPr>
        <p:grpSpPr>
          <a:xfrm>
            <a:off x="6969467" y="1277729"/>
            <a:ext cx="666541" cy="3355652"/>
            <a:chOff x="8642874" y="1933755"/>
            <a:chExt cx="760694" cy="409303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C1B646-7896-0D14-DE09-93CF53826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3309" y="4074758"/>
              <a:ext cx="751115" cy="112123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731F840-63F3-58D0-DB2B-C3A742378318}"/>
                </a:ext>
              </a:extLst>
            </p:cNvPr>
            <p:cNvGrpSpPr/>
            <p:nvPr/>
          </p:nvGrpSpPr>
          <p:grpSpPr>
            <a:xfrm>
              <a:off x="8642874" y="1933755"/>
              <a:ext cx="760694" cy="4093030"/>
              <a:chOff x="8642874" y="1933755"/>
              <a:chExt cx="760694" cy="4093030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1ED37236-C4EA-6D33-5DB1-56718D9924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44617" y="4905555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3259C6A-45DA-F36B-BFA5-F0EC555364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46357" y="1933755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5B7ACE1-CFE2-8A38-8F26-B9E7CA1799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86586" y="1933755"/>
                <a:ext cx="9199" cy="297180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1C2F216-0589-7482-5A9C-746CADDB6A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42874" y="3037131"/>
                <a:ext cx="9199" cy="297180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3C2AD7E-5BED-9B58-E074-8606FE942E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00658" y="2223315"/>
                <a:ext cx="9199" cy="297180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997799B-5C8E-6E21-FC2D-5B27CE4E48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14730" y="2479347"/>
                <a:ext cx="9199" cy="297180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EE0C6F3-0B03-5D31-5146-9E4C75BC08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28802" y="2771955"/>
                <a:ext cx="9199" cy="297180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928748B-7B55-9BBE-D583-39E572A605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2453" y="2367442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CCC8687-CFB1-442B-637F-124AB12347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2453" y="2791985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582F09D-B68E-4203-9668-8479164E0D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2453" y="3207384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91B1117-11C5-5F2E-5D08-DA1A527F20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2453" y="3631927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8346E-69DA-54AB-AAE6-5125749885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43309" y="4490157"/>
                <a:ext cx="751115" cy="112123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7074053-E91C-04EE-56B5-17A99A8EE099}"/>
              </a:ext>
            </a:extLst>
          </p:cNvPr>
          <p:cNvCxnSpPr>
            <a:cxnSpLocks/>
          </p:cNvCxnSpPr>
          <p:nvPr/>
        </p:nvCxnSpPr>
        <p:spPr>
          <a:xfrm>
            <a:off x="3643143" y="3765149"/>
            <a:ext cx="3344722" cy="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9F9A89-29AA-F965-1137-4A7011B007FF}"/>
              </a:ext>
            </a:extLst>
          </p:cNvPr>
          <p:cNvCxnSpPr>
            <a:cxnSpLocks/>
          </p:cNvCxnSpPr>
          <p:nvPr/>
        </p:nvCxnSpPr>
        <p:spPr>
          <a:xfrm>
            <a:off x="3643143" y="3404182"/>
            <a:ext cx="3335523" cy="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14D091-55A6-E761-59B0-BC053DCB4BCF}"/>
              </a:ext>
            </a:extLst>
          </p:cNvPr>
          <p:cNvCxnSpPr>
            <a:cxnSpLocks/>
          </p:cNvCxnSpPr>
          <p:nvPr/>
        </p:nvCxnSpPr>
        <p:spPr>
          <a:xfrm>
            <a:off x="3625126" y="3033021"/>
            <a:ext cx="3344722" cy="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B209AF7-0971-8FF6-CC48-1884297D9073}"/>
              </a:ext>
            </a:extLst>
          </p:cNvPr>
          <p:cNvCxnSpPr>
            <a:cxnSpLocks/>
          </p:cNvCxnSpPr>
          <p:nvPr/>
        </p:nvCxnSpPr>
        <p:spPr>
          <a:xfrm>
            <a:off x="3627847" y="2729865"/>
            <a:ext cx="3335523" cy="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147BDB0-EA9F-D7FA-91DE-44D4981DFAE2}"/>
              </a:ext>
            </a:extLst>
          </p:cNvPr>
          <p:cNvCxnSpPr>
            <a:cxnSpLocks/>
          </p:cNvCxnSpPr>
          <p:nvPr/>
        </p:nvCxnSpPr>
        <p:spPr>
          <a:xfrm flipV="1">
            <a:off x="3649662" y="2287888"/>
            <a:ext cx="3319805" cy="36801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08EDF14-9623-093A-149D-735585F184EF}"/>
              </a:ext>
            </a:extLst>
          </p:cNvPr>
          <p:cNvCxnSpPr>
            <a:cxnSpLocks/>
          </p:cNvCxnSpPr>
          <p:nvPr/>
        </p:nvCxnSpPr>
        <p:spPr>
          <a:xfrm>
            <a:off x="3643143" y="4161843"/>
            <a:ext cx="3344722" cy="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3FFAB1F-3CD1-C58B-283C-AC7DA275698F}"/>
              </a:ext>
            </a:extLst>
          </p:cNvPr>
          <p:cNvSpPr txBox="1"/>
          <p:nvPr/>
        </p:nvSpPr>
        <p:spPr>
          <a:xfrm>
            <a:off x="4189823" y="1262706"/>
            <a:ext cx="21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Rays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4F02D7-39C5-690A-369C-86CA2BDEC7E5}"/>
              </a:ext>
            </a:extLst>
          </p:cNvPr>
          <p:cNvSpPr txBox="1">
            <a:spLocks/>
          </p:cNvSpPr>
          <p:nvPr/>
        </p:nvSpPr>
        <p:spPr>
          <a:xfrm>
            <a:off x="1003565" y="26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dirty="0">
                <a:solidFill>
                  <a:schemeClr val="tx1"/>
                </a:solidFill>
              </a:rPr>
              <a:t>Emission: Radiative transfer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3D06F2-4BCC-7073-B73A-DD95315BD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28" y="5009474"/>
            <a:ext cx="3151372" cy="4616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CB0631-61F9-4ADE-4B73-C4A2772337AF}"/>
              </a:ext>
            </a:extLst>
          </p:cNvPr>
          <p:cNvGrpSpPr/>
          <p:nvPr/>
        </p:nvGrpSpPr>
        <p:grpSpPr>
          <a:xfrm>
            <a:off x="4376983" y="4949509"/>
            <a:ext cx="3768765" cy="683100"/>
            <a:chOff x="1095375" y="2129803"/>
            <a:chExt cx="4405745" cy="823295"/>
          </a:xfrm>
        </p:grpSpPr>
        <p:pic>
          <p:nvPicPr>
            <p:cNvPr id="13" name="Picture 12" descr="A grid of black squares&#10;&#10;Description automatically generated">
              <a:extLst>
                <a:ext uri="{FF2B5EF4-FFF2-40B4-BE49-F238E27FC236}">
                  <a16:creationId xmlns:a16="http://schemas.microsoft.com/office/drawing/2014/main" id="{F24F12D5-CC7B-13B4-626A-C3E5A927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726" y="2129803"/>
              <a:ext cx="3754374" cy="70166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9AB9C56-51F3-061F-9E03-83D824B9B5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375" y="2448592"/>
              <a:ext cx="4405745" cy="789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3AB1C0-9385-3C04-117B-356A70571FA4}"/>
                </a:ext>
              </a:extLst>
            </p:cNvPr>
            <p:cNvSpPr/>
            <p:nvPr/>
          </p:nvSpPr>
          <p:spPr>
            <a:xfrm>
              <a:off x="1536192" y="2407920"/>
              <a:ext cx="82296" cy="813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FA2CD0D-D546-5240-2799-D2C32CF2168C}"/>
                </a:ext>
              </a:extLst>
            </p:cNvPr>
            <p:cNvSpPr/>
            <p:nvPr/>
          </p:nvSpPr>
          <p:spPr>
            <a:xfrm>
              <a:off x="2047748" y="2407920"/>
              <a:ext cx="82296" cy="813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F42421E2-2D14-7AA6-E412-92B0EE7E46E1}"/>
                </a:ext>
              </a:extLst>
            </p:cNvPr>
            <p:cNvSpPr/>
            <p:nvPr/>
          </p:nvSpPr>
          <p:spPr>
            <a:xfrm rot="16200000">
              <a:off x="1646374" y="2510576"/>
              <a:ext cx="332340" cy="552704"/>
            </a:xfrm>
            <a:prstGeom prst="leftBrace">
              <a:avLst>
                <a:gd name="adj1" fmla="val 8333"/>
                <a:gd name="adj2" fmla="val 51303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71E0814-C428-CEEA-4BEB-E51D588A8322}"/>
                </a:ext>
              </a:extLst>
            </p:cNvPr>
            <p:cNvSpPr/>
            <p:nvPr/>
          </p:nvSpPr>
          <p:spPr>
            <a:xfrm>
              <a:off x="2559304" y="2407920"/>
              <a:ext cx="82296" cy="813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B66AED3-E71E-A0EB-CF21-41E87EC8B810}"/>
                </a:ext>
              </a:extLst>
            </p:cNvPr>
            <p:cNvSpPr/>
            <p:nvPr/>
          </p:nvSpPr>
          <p:spPr>
            <a:xfrm>
              <a:off x="3070860" y="2407920"/>
              <a:ext cx="82296" cy="813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C7FC03-0BE1-F2B4-0A77-B55B6DD2F86D}"/>
                </a:ext>
              </a:extLst>
            </p:cNvPr>
            <p:cNvSpPr/>
            <p:nvPr/>
          </p:nvSpPr>
          <p:spPr>
            <a:xfrm>
              <a:off x="3582416" y="2407920"/>
              <a:ext cx="82296" cy="813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CC917E-0DDD-1C7A-C9CE-27164A7295EE}"/>
                </a:ext>
              </a:extLst>
            </p:cNvPr>
            <p:cNvSpPr/>
            <p:nvPr/>
          </p:nvSpPr>
          <p:spPr>
            <a:xfrm>
              <a:off x="4093972" y="2407920"/>
              <a:ext cx="82296" cy="813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96C416A-F4E7-C186-4E89-7A369463B714}"/>
                </a:ext>
              </a:extLst>
            </p:cNvPr>
            <p:cNvSpPr/>
            <p:nvPr/>
          </p:nvSpPr>
          <p:spPr>
            <a:xfrm>
              <a:off x="4605528" y="2407920"/>
              <a:ext cx="82296" cy="813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EBC5509-1BF5-87C2-7E70-126F372CC16E}"/>
                  </a:ext>
                </a:extLst>
              </p:cNvPr>
              <p:cNvSpPr txBox="1"/>
              <p:nvPr/>
            </p:nvSpPr>
            <p:spPr>
              <a:xfrm flipH="1">
                <a:off x="4376983" y="5741712"/>
                <a:ext cx="126644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000" b="0" i="1" baseline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𝛥</m:t>
                      </m:r>
                      <m:r>
                        <a:rPr lang="en-ZA" sz="2000" b="0" i="1" baseline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ZA" sz="2000" b="0" i="1" baseline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ZA" sz="2000" b="0" i="1" baseline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𝑐</m:t>
                      </m:r>
                      <m:r>
                        <m:rPr>
                          <m:sty m:val="p"/>
                        </m:rPr>
                        <a:rPr lang="en-ZA" sz="2000" b="0" i="0" baseline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en-ZA" sz="2000" b="0" i="1" baseline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𝑡</m:t>
                      </m:r>
                    </m:oMath>
                  </m:oMathPara>
                </a14:m>
                <a:endParaRPr lang="en-ZA" sz="2000" i="1" dirty="0">
                  <a:latin typeface="Latin Modern Math" panose="02000503000000000000" pitchFamily="50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EBC5509-1BF5-87C2-7E70-126F372CC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376983" y="5741712"/>
                <a:ext cx="1266445" cy="307777"/>
              </a:xfrm>
              <a:prstGeom prst="rect">
                <a:avLst/>
              </a:prstGeom>
              <a:blipFill>
                <a:blip r:embed="rId7"/>
                <a:stretch>
                  <a:fillRect t="-800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7B242812-6AFC-3598-B247-8032FA4D67B4}"/>
              </a:ext>
            </a:extLst>
          </p:cNvPr>
          <p:cNvSpPr txBox="1"/>
          <p:nvPr/>
        </p:nvSpPr>
        <p:spPr>
          <a:xfrm>
            <a:off x="834847" y="5128683"/>
            <a:ext cx="335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/>
              <a:t>Accounting for light travel time</a:t>
            </a:r>
          </a:p>
        </p:txBody>
      </p:sp>
      <p:pic>
        <p:nvPicPr>
          <p:cNvPr id="54" name="Picture 53" descr="A close-up of a math problem&#10;&#10;Description automatically generated">
            <a:extLst>
              <a:ext uri="{FF2B5EF4-FFF2-40B4-BE49-F238E27FC236}">
                <a16:creationId xmlns:a16="http://schemas.microsoft.com/office/drawing/2014/main" id="{C05E6287-00F0-F6F6-B8C4-5ADD5CE8E1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493" y="2875235"/>
            <a:ext cx="4011663" cy="6646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9A946FA-9447-57DE-6363-2902DDB50E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493" y="2557433"/>
            <a:ext cx="3872003" cy="2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02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C24282-A865-CA62-15CB-E403BE7C9908}"/>
                  </a:ext>
                </a:extLst>
              </p:cNvPr>
              <p:cNvSpPr txBox="1"/>
              <p:nvPr/>
            </p:nvSpPr>
            <p:spPr>
              <a:xfrm>
                <a:off x="6812280" y="1430020"/>
                <a:ext cx="4840986" cy="4533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Integration of radiative transfer equation along the path of the ray</a:t>
                </a:r>
              </a:p>
              <a:p>
                <a:endParaRPr lang="en-ZA" dirty="0"/>
              </a:p>
              <a:p>
                <a:endParaRPr lang="en-ZA" dirty="0"/>
              </a:p>
              <a:p>
                <a:endParaRPr lang="en-ZA" dirty="0"/>
              </a:p>
              <a:p>
                <a:endParaRPr lang="en-ZA" dirty="0"/>
              </a:p>
              <a:p>
                <a:endParaRPr lang="en-ZA" dirty="0"/>
              </a:p>
              <a:p>
                <a:r>
                  <a:rPr lang="en-ZA" dirty="0"/>
                  <a:t>The integration is split for optically thick and thin regimes</a:t>
                </a:r>
              </a:p>
              <a:p>
                <a:endParaRPr lang="en-ZA" dirty="0"/>
              </a:p>
              <a:p>
                <a:endParaRPr lang="en-ZA" dirty="0"/>
              </a:p>
              <a:p>
                <a:endParaRPr lang="en-ZA" dirty="0"/>
              </a:p>
              <a:p>
                <a:endParaRPr lang="en-ZA" dirty="0"/>
              </a:p>
              <a:p>
                <a:r>
                  <a:rPr lang="en-ZA" dirty="0"/>
                  <a:t>Where,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,                              </m:t>
                      </m:r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ZA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C24282-A865-CA62-15CB-E403BE7C9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280" y="1430020"/>
                <a:ext cx="4840986" cy="4533870"/>
              </a:xfrm>
              <a:prstGeom prst="rect">
                <a:avLst/>
              </a:prstGeom>
              <a:blipFill>
                <a:blip r:embed="rId2"/>
                <a:stretch>
                  <a:fillRect l="-1134" t="-80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4D8530FB-F474-B567-F697-7370D02D6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37" y="2229584"/>
            <a:ext cx="4142272" cy="835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AB811A-63C9-AFA3-F045-C53E5EA5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8"/>
          <a:stretch>
            <a:fillRect/>
          </a:stretch>
        </p:blipFill>
        <p:spPr>
          <a:xfrm>
            <a:off x="917167" y="1530866"/>
            <a:ext cx="4981153" cy="2509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F998F-017F-4EC2-450B-BD48427D6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96" y="4125053"/>
            <a:ext cx="2154094" cy="748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97EE5-63EA-027A-A8FA-249F90CF0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3989328"/>
            <a:ext cx="6012473" cy="9665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B040E4-9075-D4DE-B7FD-C6C344DDEBF4}"/>
              </a:ext>
            </a:extLst>
          </p:cNvPr>
          <p:cNvSpPr txBox="1">
            <a:spLocks/>
          </p:cNvSpPr>
          <p:nvPr/>
        </p:nvSpPr>
        <p:spPr>
          <a:xfrm>
            <a:off x="1003565" y="26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dirty="0">
                <a:solidFill>
                  <a:schemeClr val="tx1"/>
                </a:solidFill>
              </a:rPr>
              <a:t>Emission: Radiative transfer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CEDF5-84CE-339A-3C55-24D5CA7FB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71" y="4873801"/>
            <a:ext cx="4981153" cy="12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26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634BB-974A-6526-ADB9-00816B370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D1E36-3FDE-6690-AB81-15B9F6EC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79" y="743265"/>
            <a:ext cx="3923371" cy="1478845"/>
          </a:xfrm>
        </p:spPr>
        <p:txBody>
          <a:bodyPr>
            <a:normAutofit/>
          </a:bodyPr>
          <a:lstStyle/>
          <a:p>
            <a:r>
              <a:rPr lang="en-ZA" sz="4400" dirty="0"/>
              <a:t>RMHD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87C12B-92FC-452F-1B5E-B8302482F9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06250" y="505629"/>
                <a:ext cx="6889595" cy="1954118"/>
              </a:xfrm>
              <a:ln>
                <a:solidFill>
                  <a:schemeClr val="accent1"/>
                </a:solidFill>
              </a:ln>
            </p:spPr>
            <p:txBody>
              <a:bodyPr>
                <a:normAutofit fontScale="55000" lnSpcReduction="20000"/>
              </a:bodyPr>
              <a:lstStyle/>
              <a:p>
                <a:pPr marL="609585" lvl="1" indent="0">
                  <a:lnSpc>
                    <a:spcPct val="150000"/>
                  </a:lnSpc>
                  <a:buNone/>
                </a:pPr>
                <a:r>
                  <a:rPr lang="en-ZA" sz="4500" dirty="0"/>
                  <a:t>Three scenarios, with different velocities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ZA" sz="3500" dirty="0"/>
                  <a:t>Relativistic jet: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5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ZA" sz="35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ZA" sz="3500" dirty="0"/>
              </a:p>
              <a:p>
                <a:pPr lvl="1">
                  <a:lnSpc>
                    <a:spcPct val="150000"/>
                  </a:lnSpc>
                </a:pPr>
                <a:r>
                  <a:rPr lang="en-ZA" sz="3500" dirty="0"/>
                  <a:t>Mildly relativistic jet: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5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ZA" sz="3500" b="0" i="1" smtClean="0">
                        <a:latin typeface="Cambria Math" panose="02040503050406030204" pitchFamily="18" charset="0"/>
                      </a:rPr>
                      <m:t>=1.2</m:t>
                    </m:r>
                  </m:oMath>
                </a14:m>
                <a:endParaRPr lang="en-ZA" sz="3500" dirty="0"/>
              </a:p>
              <a:p>
                <a:pPr lvl="1">
                  <a:lnSpc>
                    <a:spcPct val="150000"/>
                  </a:lnSpc>
                </a:pPr>
                <a:r>
                  <a:rPr lang="en-ZA" sz="3500" dirty="0"/>
                  <a:t>Non-relativistic jet: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5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ZA" sz="3500" b="0" i="1" smtClean="0">
                        <a:latin typeface="Cambria Math" panose="02040503050406030204" pitchFamily="18" charset="0"/>
                      </a:rPr>
                      <m:t>=1.014</m:t>
                    </m:r>
                  </m:oMath>
                </a14:m>
                <a:endParaRPr lang="en-ZA" sz="3500" dirty="0"/>
              </a:p>
              <a:p>
                <a:pPr marL="457200" lvl="1" indent="0">
                  <a:buNone/>
                </a:pPr>
                <a:endParaRPr lang="en-Z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87C12B-92FC-452F-1B5E-B8302482F9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6250" y="505629"/>
                <a:ext cx="6889595" cy="1954118"/>
              </a:xfr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EEF847D-FAC0-FA07-9554-BD1A827DC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00" y="2697383"/>
            <a:ext cx="8744399" cy="30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4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AD17A9-2E67-8FD1-EE71-C332C744ACED}"/>
              </a:ext>
            </a:extLst>
          </p:cNvPr>
          <p:cNvGrpSpPr/>
          <p:nvPr/>
        </p:nvGrpSpPr>
        <p:grpSpPr>
          <a:xfrm>
            <a:off x="6961631" y="208645"/>
            <a:ext cx="5077968" cy="5687251"/>
            <a:chOff x="3940919" y="1801800"/>
            <a:chExt cx="5687279" cy="4714560"/>
          </a:xfrm>
        </p:grpSpPr>
        <p:pic>
          <p:nvPicPr>
            <p:cNvPr id="5" name="Picture 277">
              <a:extLst>
                <a:ext uri="{FF2B5EF4-FFF2-40B4-BE49-F238E27FC236}">
                  <a16:creationId xmlns:a16="http://schemas.microsoft.com/office/drawing/2014/main" id="{BA1C3720-00F4-B380-204B-8440910C3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19" y="1801800"/>
              <a:ext cx="5687279" cy="4262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ustomShape 3">
              <a:extLst>
                <a:ext uri="{FF2B5EF4-FFF2-40B4-BE49-F238E27FC236}">
                  <a16:creationId xmlns:a16="http://schemas.microsoft.com/office/drawing/2014/main" id="{101001F9-D560-71E1-3198-C4CA7A9D2E52}"/>
                </a:ext>
              </a:extLst>
            </p:cNvPr>
            <p:cNvSpPr/>
            <p:nvPr/>
          </p:nvSpPr>
          <p:spPr>
            <a:xfrm>
              <a:off x="7432200" y="6170400"/>
              <a:ext cx="1295640" cy="34596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ZA" sz="1800" b="0" i="0" u="none" strike="noStrike" kern="1200" cap="none" spc="0" baseline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Noto Sans CJK SC Regular" pitchFamily="2"/>
                  <a:cs typeface="FreeSans" pitchFamily="2"/>
                </a:rPr>
                <a:t>Nozzle</a:t>
              </a:r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F9543FB4-B391-CEF3-221B-F5F5BDE37A64}"/>
                </a:ext>
              </a:extLst>
            </p:cNvPr>
            <p:cNvSpPr/>
            <p:nvPr/>
          </p:nvSpPr>
          <p:spPr>
            <a:xfrm flipH="1" flipV="1">
              <a:off x="6889680" y="5084640"/>
              <a:ext cx="647640" cy="1152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val f6"/>
                <a:gd name="f12" fmla="*/ f7 f0 1"/>
                <a:gd name="f13" fmla="?: f8 f3 1"/>
                <a:gd name="f14" fmla="?: f9 f4 1"/>
                <a:gd name="f15" fmla="?: f10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*/ f23 f22 1"/>
                <a:gd name="f29" fmla="*/ f24 f22 1"/>
                <a:gd name="f30" fmla="*/ f11 f22 1"/>
                <a:gd name="f31" fmla="*/ f25 f22 1"/>
                <a:gd name="f32" fmla="*/ f26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30" y="f30"/>
                </a:cxn>
                <a:cxn ang="f21">
                  <a:pos x="f31" y="f32"/>
                </a:cxn>
              </a:cxnLst>
              <a:rect l="f27" t="f27" r="f28" b="f29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4680" tIns="49680" rIns="94680" bIns="4968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CA71A5-30BD-D775-3252-B87807F9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7260236" cy="1143000"/>
          </a:xfrm>
        </p:spPr>
        <p:txBody>
          <a:bodyPr>
            <a:normAutofit/>
          </a:bodyPr>
          <a:lstStyle/>
          <a:p>
            <a:pPr algn="l"/>
            <a:r>
              <a:rPr lang="en-ZA" sz="4400" dirty="0"/>
              <a:t>Simulations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1FB8F-4848-0D2B-1DF7-C052EDC380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0775"/>
                <a:ext cx="6138672" cy="4351338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Domain</a:t>
                </a:r>
              </a:p>
              <a:p>
                <a:pPr lvl="1"/>
                <a:r>
                  <a:rPr lang="en-US" dirty="0"/>
                  <a:t>Cartesian computational grid</a:t>
                </a:r>
              </a:p>
              <a:p>
                <a:pPr lvl="1"/>
                <a:r>
                  <a:rPr lang="en-US" dirty="0"/>
                  <a:t>Size: 64x64x128 jet radii</a:t>
                </a:r>
              </a:p>
              <a:p>
                <a:pPr lvl="1"/>
                <a:r>
                  <a:rPr lang="en-ZA" dirty="0"/>
                  <a:t>Jet radius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ZA" dirty="0"/>
                  <a:t> unit </a:t>
                </a:r>
                <a14:m>
                  <m:oMath xmlns:m="http://schemas.openxmlformats.org/officeDocument/2006/math">
                    <m:r>
                      <a:rPr lang="en-ZA" i="1">
                        <a:latin typeface="Cambria Math" panose="02040503050406030204" pitchFamily="18" charset="0"/>
                      </a:rPr>
                      <m:t>∼100</m:t>
                    </m:r>
                  </m:oMath>
                </a14:m>
                <a:r>
                  <a:rPr lang="en-ZA" dirty="0"/>
                  <a:t> pc)</a:t>
                </a:r>
              </a:p>
              <a:p>
                <a:pPr marL="609585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4400" dirty="0"/>
                  <a:t>Stationary ambient medium</a:t>
                </a:r>
              </a:p>
              <a:p>
                <a:pPr lvl="1"/>
                <a:r>
                  <a:rPr lang="en-US" dirty="0"/>
                  <a:t>Stratified density </a:t>
                </a:r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Z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Z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Z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Z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ZA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n-ZA" b="0" i="1" smtClean="0">
                                        <a:latin typeface="Cambria Math" panose="02040503050406030204" pitchFamily="18" charset="0"/>
                                      </a:rPr>
                                      <m:t>40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Z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sz="4400" dirty="0"/>
                  <a:t>Jet material is injected through a profiled nozzle on the bottom z-boundary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1FB8F-4848-0D2B-1DF7-C052EDC380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0775"/>
                <a:ext cx="6138672" cy="4351338"/>
              </a:xfrm>
              <a:blipFill>
                <a:blip r:embed="rId3"/>
                <a:stretch>
                  <a:fillRect l="-1589" t="-280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93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5CB66-67C8-D3BF-2EF0-1156113B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84AED-284E-6103-D95F-B4C22C1AB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11121035" cy="1143000"/>
          </a:xfrm>
        </p:spPr>
        <p:txBody>
          <a:bodyPr>
            <a:normAutofit/>
          </a:bodyPr>
          <a:lstStyle/>
          <a:p>
            <a:pPr algn="l"/>
            <a:r>
              <a:rPr lang="en-ZA" sz="4400" dirty="0"/>
              <a:t>Simulations setup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C8F229-7157-64FB-085D-28E2FBEBE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36" y="1808406"/>
            <a:ext cx="3632199" cy="2026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2CD4E4-2FA6-77E7-B93D-47B72061F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86" y="4320853"/>
            <a:ext cx="2133898" cy="124794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2612EA9-505C-C35F-46E3-394F8C1AC4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600775"/>
                <a:ext cx="6138672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457189" indent="-457189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42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90575" indent="-380990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7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23962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133547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3131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52716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dirty="0"/>
                  <a:t>Domain</a:t>
                </a:r>
              </a:p>
              <a:p>
                <a:pPr lvl="1"/>
                <a:r>
                  <a:rPr lang="en-US" dirty="0"/>
                  <a:t>Cartesian computational grid</a:t>
                </a:r>
              </a:p>
              <a:p>
                <a:pPr lvl="1"/>
                <a:r>
                  <a:rPr lang="en-US" dirty="0"/>
                  <a:t>Size: 64x64x128 jet radii</a:t>
                </a:r>
              </a:p>
              <a:p>
                <a:pPr lvl="1"/>
                <a:r>
                  <a:rPr lang="en-ZA" dirty="0"/>
                  <a:t>Jet radius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ZA" dirty="0"/>
                  <a:t> unit </a:t>
                </a:r>
                <a14:m>
                  <m:oMath xmlns:m="http://schemas.openxmlformats.org/officeDocument/2006/math">
                    <m:r>
                      <a:rPr lang="en-ZA" i="1">
                        <a:latin typeface="Cambria Math" panose="02040503050406030204" pitchFamily="18" charset="0"/>
                      </a:rPr>
                      <m:t>∼100</m:t>
                    </m:r>
                  </m:oMath>
                </a14:m>
                <a:r>
                  <a:rPr lang="en-ZA" dirty="0"/>
                  <a:t> pc)</a:t>
                </a:r>
              </a:p>
              <a:p>
                <a:pPr marL="609585" lvl="1" indent="0">
                  <a:buFont typeface="Arial" pitchFamily="34" charset="0"/>
                  <a:buNone/>
                </a:pPr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4400" dirty="0"/>
                  <a:t>Stationary ambient medium</a:t>
                </a:r>
              </a:p>
              <a:p>
                <a:pPr lvl="1"/>
                <a:r>
                  <a:rPr lang="en-US" dirty="0"/>
                  <a:t>Stratified density </a:t>
                </a:r>
                <a14:m>
                  <m:oMath xmlns:m="http://schemas.openxmlformats.org/officeDocument/2006/math">
                    <m:r>
                      <a:rPr lang="en-ZA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ZA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ZA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ZA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Z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ZA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ZA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ZA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ZA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n-ZA" i="1" smtClean="0">
                                        <a:latin typeface="Cambria Math" panose="02040503050406030204" pitchFamily="18" charset="0"/>
                                      </a:rPr>
                                      <m:t>40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ZA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4400" dirty="0"/>
                  <a:t>Jet material is injected through a profiled nozzle on the bottom z-boundary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2612EA9-505C-C35F-46E3-394F8C1AC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00775"/>
                <a:ext cx="6138672" cy="4351338"/>
              </a:xfrm>
              <a:prstGeom prst="rect">
                <a:avLst/>
              </a:prstGeom>
              <a:blipFill>
                <a:blip r:embed="rId4"/>
                <a:stretch>
                  <a:fillRect l="-1589" t="-280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9231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FB1E2-B01B-1985-980D-9CE866065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3D3C8B2-31B5-AED8-B7DF-3877A9CFB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/>
          <a:stretch>
            <a:fillRect/>
          </a:stretch>
        </p:blipFill>
        <p:spPr>
          <a:xfrm>
            <a:off x="6208778" y="3411583"/>
            <a:ext cx="5950563" cy="2548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61BA2-4851-CD9C-4C41-465D46C84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48" y="528038"/>
            <a:ext cx="4724400" cy="1325563"/>
          </a:xfrm>
        </p:spPr>
        <p:txBody>
          <a:bodyPr>
            <a:noAutofit/>
          </a:bodyPr>
          <a:lstStyle/>
          <a:p>
            <a:r>
              <a:rPr lang="en-ZA" sz="4400" dirty="0"/>
              <a:t>RMHD simulations</a:t>
            </a: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61D7826-B730-FE2E-320A-CD9035991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r="4425"/>
          <a:stretch>
            <a:fillRect/>
          </a:stretch>
        </p:blipFill>
        <p:spPr>
          <a:xfrm>
            <a:off x="497265" y="3411583"/>
            <a:ext cx="5718474" cy="2548261"/>
          </a:xfrm>
          <a:prstGeom prst="rect">
            <a:avLst/>
          </a:prstGeom>
        </p:spPr>
      </p:pic>
      <p:pic>
        <p:nvPicPr>
          <p:cNvPr id="6" name="Picture 5" descr="A diagram of a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838B8353-152A-6CE8-5135-58FCABF29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/>
          <a:stretch>
            <a:fillRect/>
          </a:stretch>
        </p:blipFill>
        <p:spPr>
          <a:xfrm>
            <a:off x="6212257" y="528038"/>
            <a:ext cx="5947085" cy="2548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FCBEDF-EB12-253D-FD8A-40B15FCDFCDF}"/>
              </a:ext>
            </a:extLst>
          </p:cNvPr>
          <p:cNvSpPr txBox="1"/>
          <p:nvPr/>
        </p:nvSpPr>
        <p:spPr>
          <a:xfrm>
            <a:off x="7707086" y="212741"/>
            <a:ext cx="2394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400" dirty="0"/>
              <a:t>Relativistic jet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FBB18-DE0E-566B-DB92-D1E9827021F9}"/>
              </a:ext>
            </a:extLst>
          </p:cNvPr>
          <p:cNvSpPr txBox="1"/>
          <p:nvPr/>
        </p:nvSpPr>
        <p:spPr>
          <a:xfrm>
            <a:off x="1730824" y="3176399"/>
            <a:ext cx="2873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400" dirty="0"/>
              <a:t>Mildly relativistic jet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3DD6C-A5F9-1CEC-99AC-A86C84D93FEE}"/>
              </a:ext>
            </a:extLst>
          </p:cNvPr>
          <p:cNvSpPr txBox="1"/>
          <p:nvPr/>
        </p:nvSpPr>
        <p:spPr>
          <a:xfrm>
            <a:off x="7522029" y="3178073"/>
            <a:ext cx="2950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400" dirty="0"/>
              <a:t>Non-relativistic jet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88AB5-EDD5-8BE9-947C-4551A4650209}"/>
              </a:ext>
            </a:extLst>
          </p:cNvPr>
          <p:cNvSpPr txBox="1"/>
          <p:nvPr/>
        </p:nvSpPr>
        <p:spPr>
          <a:xfrm>
            <a:off x="1019393" y="2073348"/>
            <a:ext cx="4430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2D slices of the simulations through the </a:t>
            </a:r>
            <a:r>
              <a:rPr lang="en-ZA" sz="2000" dirty="0" err="1"/>
              <a:t>xz</a:t>
            </a:r>
            <a:r>
              <a:rPr lang="en-ZA" sz="2000" dirty="0"/>
              <a:t>-plane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E70B41-80EF-250E-CCD6-9C3267C42CDA}"/>
              </a:ext>
            </a:extLst>
          </p:cNvPr>
          <p:cNvGrpSpPr/>
          <p:nvPr/>
        </p:nvGrpSpPr>
        <p:grpSpPr>
          <a:xfrm>
            <a:off x="315681" y="5724550"/>
            <a:ext cx="5711517" cy="369332"/>
            <a:chOff x="500743" y="5724550"/>
            <a:chExt cx="5711517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E611F7-FE31-7FAF-A797-577700CDF514}"/>
                </a:ext>
              </a:extLst>
            </p:cNvPr>
            <p:cNvSpPr txBox="1"/>
            <p:nvPr/>
          </p:nvSpPr>
          <p:spPr>
            <a:xfrm>
              <a:off x="500743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Density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40596A-4657-DF0A-42B5-5C84DD61801F}"/>
                </a:ext>
              </a:extLst>
            </p:cNvPr>
            <p:cNvSpPr txBox="1"/>
            <p:nvPr/>
          </p:nvSpPr>
          <p:spPr>
            <a:xfrm>
              <a:off x="2295362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Pressure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6D87C3-F8EF-6E1A-881F-2F5DFC6BE9E2}"/>
                </a:ext>
              </a:extLst>
            </p:cNvPr>
            <p:cNvSpPr txBox="1"/>
            <p:nvPr/>
          </p:nvSpPr>
          <p:spPr>
            <a:xfrm>
              <a:off x="4111317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Velocity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935A60-F84B-F959-A6B3-E34A2FE6D611}"/>
              </a:ext>
            </a:extLst>
          </p:cNvPr>
          <p:cNvGrpSpPr/>
          <p:nvPr/>
        </p:nvGrpSpPr>
        <p:grpSpPr>
          <a:xfrm>
            <a:off x="6096000" y="5724550"/>
            <a:ext cx="5711517" cy="369332"/>
            <a:chOff x="500743" y="5724550"/>
            <a:chExt cx="5711517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F3DD2C-7F15-3607-BF02-759877608162}"/>
                </a:ext>
              </a:extLst>
            </p:cNvPr>
            <p:cNvSpPr txBox="1"/>
            <p:nvPr/>
          </p:nvSpPr>
          <p:spPr>
            <a:xfrm>
              <a:off x="500743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Density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C4342E-791D-4E48-97B2-591EC22932D8}"/>
                </a:ext>
              </a:extLst>
            </p:cNvPr>
            <p:cNvSpPr txBox="1"/>
            <p:nvPr/>
          </p:nvSpPr>
          <p:spPr>
            <a:xfrm>
              <a:off x="2295362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Pressure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84309C-4AA4-AC19-3ED1-4AFE9329158D}"/>
                </a:ext>
              </a:extLst>
            </p:cNvPr>
            <p:cNvSpPr txBox="1"/>
            <p:nvPr/>
          </p:nvSpPr>
          <p:spPr>
            <a:xfrm>
              <a:off x="4111317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Velocity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458C72-37E3-6866-377A-DA5BB3A0FB3A}"/>
              </a:ext>
            </a:extLst>
          </p:cNvPr>
          <p:cNvGrpSpPr/>
          <p:nvPr/>
        </p:nvGrpSpPr>
        <p:grpSpPr>
          <a:xfrm>
            <a:off x="6048755" y="2875870"/>
            <a:ext cx="5711517" cy="369332"/>
            <a:chOff x="500743" y="5724550"/>
            <a:chExt cx="5711517" cy="3693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786E33-7936-64FB-754A-6B2D41804AC0}"/>
                </a:ext>
              </a:extLst>
            </p:cNvPr>
            <p:cNvSpPr txBox="1"/>
            <p:nvPr/>
          </p:nvSpPr>
          <p:spPr>
            <a:xfrm>
              <a:off x="500743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Density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01AB3B-4298-33A2-C466-7EFDA60C4527}"/>
                </a:ext>
              </a:extLst>
            </p:cNvPr>
            <p:cNvSpPr txBox="1"/>
            <p:nvPr/>
          </p:nvSpPr>
          <p:spPr>
            <a:xfrm>
              <a:off x="2295362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Pressure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7D13F8-3937-C0EA-0524-5ABAF24A1CD9}"/>
                </a:ext>
              </a:extLst>
            </p:cNvPr>
            <p:cNvSpPr txBox="1"/>
            <p:nvPr/>
          </p:nvSpPr>
          <p:spPr>
            <a:xfrm>
              <a:off x="4111317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Velocity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AF4D428-D0AA-4D20-6287-5FD977B2DA9E}"/>
              </a:ext>
            </a:extLst>
          </p:cNvPr>
          <p:cNvSpPr/>
          <p:nvPr/>
        </p:nvSpPr>
        <p:spPr>
          <a:xfrm>
            <a:off x="6212260" y="212741"/>
            <a:ext cx="5595257" cy="29636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527F63-E6BB-148F-8AD6-311279461101}"/>
              </a:ext>
            </a:extLst>
          </p:cNvPr>
          <p:cNvSpPr/>
          <p:nvPr/>
        </p:nvSpPr>
        <p:spPr>
          <a:xfrm>
            <a:off x="6212257" y="3245202"/>
            <a:ext cx="5595257" cy="281591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EC1537-BCA6-F544-2820-DFCD746F78FB}"/>
              </a:ext>
            </a:extLst>
          </p:cNvPr>
          <p:cNvSpPr/>
          <p:nvPr/>
        </p:nvSpPr>
        <p:spPr>
          <a:xfrm>
            <a:off x="497265" y="3256087"/>
            <a:ext cx="5595257" cy="281591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7629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07195F-3F9A-1AC3-2A2F-302BD95D5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88" y="2591711"/>
            <a:ext cx="1510511" cy="658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40225-6865-8A63-4369-BB76CDC5B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485" y="459555"/>
            <a:ext cx="6346371" cy="1143000"/>
          </a:xfrm>
        </p:spPr>
        <p:txBody>
          <a:bodyPr>
            <a:noAutofit/>
          </a:bodyPr>
          <a:lstStyle/>
          <a:p>
            <a:r>
              <a:rPr lang="en-ZA" sz="4400" dirty="0"/>
              <a:t>RMHD simulations evolution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0186E-F39E-1637-CAA5-98AD5C8B4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101" y="169149"/>
            <a:ext cx="5324140" cy="1763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22125-43BC-1042-A76F-968605F5B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4" y="2024579"/>
            <a:ext cx="5189883" cy="39078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6294A-204E-6E8D-6B97-0BFBB2E07ABC}"/>
              </a:ext>
            </a:extLst>
          </p:cNvPr>
          <p:cNvSpPr txBox="1"/>
          <p:nvPr/>
        </p:nvSpPr>
        <p:spPr>
          <a:xfrm rot="16200000">
            <a:off x="-608005" y="848535"/>
            <a:ext cx="2394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dirty="0"/>
              <a:t>Relativistic jet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2531D-DD35-110B-9CBE-6A87A55D6299}"/>
              </a:ext>
            </a:extLst>
          </p:cNvPr>
          <p:cNvSpPr txBox="1"/>
          <p:nvPr/>
        </p:nvSpPr>
        <p:spPr>
          <a:xfrm rot="16200000">
            <a:off x="-604751" y="2764769"/>
            <a:ext cx="2394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dirty="0"/>
              <a:t>Mildly relativistic jet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BE3DA-AE2B-100E-B1C4-49752F3D1232}"/>
              </a:ext>
            </a:extLst>
          </p:cNvPr>
          <p:cNvSpPr txBox="1"/>
          <p:nvPr/>
        </p:nvSpPr>
        <p:spPr>
          <a:xfrm rot="16200000">
            <a:off x="-604751" y="4810861"/>
            <a:ext cx="2394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dirty="0"/>
              <a:t>Non-relativistic jet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9FC66-73BA-97E5-4E5F-0236F4433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72" y="3291627"/>
            <a:ext cx="6164870" cy="26734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706064-A06A-B806-BE3E-DC0BFA1DBB30}"/>
              </a:ext>
            </a:extLst>
          </p:cNvPr>
          <p:cNvSpPr txBox="1"/>
          <p:nvPr/>
        </p:nvSpPr>
        <p:spPr>
          <a:xfrm>
            <a:off x="6096000" y="1951176"/>
            <a:ext cx="397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Jet propagation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97546D-10A2-E51D-4A8F-18378EE03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032" y="1807027"/>
            <a:ext cx="1903229" cy="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80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B14D-893F-AD30-82AB-9FEB3ABE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Emission modelling</a:t>
            </a:r>
            <a:endParaRPr lang="en-ZA" sz="4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5E9DD4-0D8A-AFA0-9364-9E66E8308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6" y="2842787"/>
            <a:ext cx="7302574" cy="306026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D967A-DE75-D3C3-87F9-56543FEA531D}"/>
              </a:ext>
            </a:extLst>
          </p:cNvPr>
          <p:cNvSpPr txBox="1"/>
          <p:nvPr/>
        </p:nvSpPr>
        <p:spPr>
          <a:xfrm>
            <a:off x="838200" y="1690688"/>
            <a:ext cx="10276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/>
              <a:t>Lagrangian</a:t>
            </a:r>
            <a:r>
              <a:rPr lang="en-ZA" sz="2400" dirty="0"/>
              <a:t> particles were injected at random positions inside the jet inlet.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/>
              <a:t>The injection was started after the jet established itself in the domain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/>
              <a:t>The injection rate was scaled according to mass flux of each simulation</a:t>
            </a:r>
          </a:p>
          <a:p>
            <a:endParaRPr lang="en-ZA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5D39BD8-07A9-0764-7544-01EBBB18C5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4835819"/>
                  </p:ext>
                </p:extLst>
              </p:nvPr>
            </p:nvGraphicFramePr>
            <p:xfrm>
              <a:off x="1268185" y="3521359"/>
              <a:ext cx="2677886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38943">
                      <a:extLst>
                        <a:ext uri="{9D8B030D-6E8A-4147-A177-3AD203B41FA5}">
                          <a16:colId xmlns:a16="http://schemas.microsoft.com/office/drawing/2014/main" val="1457327860"/>
                        </a:ext>
                      </a:extLst>
                    </a:gridCol>
                    <a:gridCol w="1338943">
                      <a:extLst>
                        <a:ext uri="{9D8B030D-6E8A-4147-A177-3AD203B41FA5}">
                          <a16:colId xmlns:a16="http://schemas.microsoft.com/office/drawing/2014/main" val="296049221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b="0" i="1" baseline="0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ZA" b="0" i="1" baseline="-25000" dirty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ZA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ZA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ZA" b="0" i="1" dirty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  <m:r>
                                  <a:rPr lang="en-ZA" i="1" baseline="3000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ZA" i="1" baseline="0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ZA" i="1" baseline="-25000" dirty="0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3400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Z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b="0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ZA" b="0" smtClean="0"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i="1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ZA" i="1" baseline="30000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042536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Z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b="0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ZA" b="0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i="1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ZA" i="1" baseline="30000" dirty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455497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i="1" dirty="0" smtClean="0">
                                    <a:latin typeface="Cambria Math" panose="02040503050406030204" pitchFamily="18" charset="0"/>
                                  </a:rPr>
                                  <m:t>2.2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71560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5D39BD8-07A9-0764-7544-01EBBB18C5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4835819"/>
                  </p:ext>
                </p:extLst>
              </p:nvPr>
            </p:nvGraphicFramePr>
            <p:xfrm>
              <a:off x="1268185" y="3521359"/>
              <a:ext cx="2677886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38943">
                      <a:extLst>
                        <a:ext uri="{9D8B030D-6E8A-4147-A177-3AD203B41FA5}">
                          <a16:colId xmlns:a16="http://schemas.microsoft.com/office/drawing/2014/main" val="1457327860"/>
                        </a:ext>
                      </a:extLst>
                    </a:gridCol>
                    <a:gridCol w="1338943">
                      <a:extLst>
                        <a:ext uri="{9D8B030D-6E8A-4147-A177-3AD203B41FA5}">
                          <a16:colId xmlns:a16="http://schemas.microsoft.com/office/drawing/2014/main" val="296049221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9" t="-9333" r="-100909" b="-33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909" t="-9333" r="-909" b="-3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34006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9" t="-107895" r="-100909" b="-227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909" t="-107895" r="-909" b="-227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425368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9" t="-210667" r="-100909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909" t="-210667" r="-909" b="-1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55497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9" t="-310667" r="-100909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909" t="-310667" r="-909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15609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B036394-FEB2-7511-681E-8EAA35BAB52D}"/>
              </a:ext>
            </a:extLst>
          </p:cNvPr>
          <p:cNvSpPr txBox="1"/>
          <p:nvPr/>
        </p:nvSpPr>
        <p:spPr>
          <a:xfrm>
            <a:off x="4242272" y="5687059"/>
            <a:ext cx="2394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dirty="0"/>
              <a:t>Relativistic</a:t>
            </a:r>
            <a:r>
              <a:rPr lang="en-ZA" sz="2000" dirty="0"/>
              <a:t> jet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D47AEC-6B41-7F73-0F1F-C8593A097067}"/>
              </a:ext>
            </a:extLst>
          </p:cNvPr>
          <p:cNvSpPr txBox="1"/>
          <p:nvPr/>
        </p:nvSpPr>
        <p:spPr>
          <a:xfrm>
            <a:off x="6285627" y="5718390"/>
            <a:ext cx="2873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dirty="0"/>
              <a:t>Mildly relativistic jet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98AB2-38BF-CC92-E851-BA3ADCECFF8E}"/>
              </a:ext>
            </a:extLst>
          </p:cNvPr>
          <p:cNvSpPr txBox="1"/>
          <p:nvPr/>
        </p:nvSpPr>
        <p:spPr>
          <a:xfrm>
            <a:off x="8501740" y="5717837"/>
            <a:ext cx="2950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dirty="0"/>
              <a:t>Non-relativistic jet</a:t>
            </a:r>
          </a:p>
        </p:txBody>
      </p:sp>
    </p:spTree>
    <p:extLst>
      <p:ext uri="{BB962C8B-B14F-4D97-AF65-F5344CB8AC3E}">
        <p14:creationId xmlns:p14="http://schemas.microsoft.com/office/powerpoint/2010/main" val="3577209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A7AAEE-3993-4CC3-74D6-3640E6BF5F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6563"/>
                <a:ext cx="10972800" cy="1143000"/>
              </a:xfrm>
            </p:spPr>
            <p:txBody>
              <a:bodyPr>
                <a:normAutofit/>
              </a:bodyPr>
              <a:lstStyle/>
              <a:p>
                <a:r>
                  <a:rPr lang="en-ZA" sz="4400" dirty="0"/>
                  <a:t>Intensity maps: 10 GHz, </a:t>
                </a:r>
                <a14:m>
                  <m:oMath xmlns:m="http://schemas.openxmlformats.org/officeDocument/2006/math">
                    <m:r>
                      <a:rPr lang="en-ZA" sz="4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ZA" sz="4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sz="4400" i="1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ZA" sz="4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ZA" sz="4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A7AAEE-3993-4CC3-74D6-3640E6BF5F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6563"/>
                <a:ext cx="10972800" cy="1143000"/>
              </a:xfrm>
              <a:blipFill>
                <a:blip r:embed="rId2"/>
                <a:stretch>
                  <a:fillRect b="-797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C57713D-50BC-9652-F219-85F48E0B7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89" y="1728465"/>
            <a:ext cx="2726770" cy="421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CAFFF-2904-AE22-4FDA-F3C82CC77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3" y="1680166"/>
            <a:ext cx="2763286" cy="421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8F86E5-87EC-F60C-EE71-B08D2DB44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1124" y="1692081"/>
            <a:ext cx="2927637" cy="43513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F69FFF-4388-66E0-B3A7-78302FF09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9192"/>
            <a:ext cx="2689497" cy="18960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sz="2400" dirty="0"/>
              <a:t>Intensity maps resemble FR II type radio galaxies for all cases</a:t>
            </a:r>
          </a:p>
          <a:p>
            <a:pPr lvl="1"/>
            <a:endParaRPr lang="en-ZA" sz="2000" dirty="0"/>
          </a:p>
          <a:p>
            <a:endParaRPr lang="en-Z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4FB1A-D1A9-7D32-F92E-C71F44636945}"/>
              </a:ext>
            </a:extLst>
          </p:cNvPr>
          <p:cNvSpPr txBox="1"/>
          <p:nvPr/>
        </p:nvSpPr>
        <p:spPr>
          <a:xfrm>
            <a:off x="3701143" y="1311442"/>
            <a:ext cx="2394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Relativistic jet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41204-558C-1C57-6986-6E74FD17CDFB}"/>
              </a:ext>
            </a:extLst>
          </p:cNvPr>
          <p:cNvSpPr txBox="1"/>
          <p:nvPr/>
        </p:nvSpPr>
        <p:spPr>
          <a:xfrm>
            <a:off x="6189046" y="1311442"/>
            <a:ext cx="2873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Mildly relativistic jet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6FD76-20BB-B48F-73B7-DF1D52C08F72}"/>
              </a:ext>
            </a:extLst>
          </p:cNvPr>
          <p:cNvSpPr txBox="1"/>
          <p:nvPr/>
        </p:nvSpPr>
        <p:spPr>
          <a:xfrm>
            <a:off x="8879918" y="1311442"/>
            <a:ext cx="2950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Non-relativistic jet</a:t>
            </a:r>
          </a:p>
        </p:txBody>
      </p:sp>
    </p:spTree>
    <p:extLst>
      <p:ext uri="{BB962C8B-B14F-4D97-AF65-F5344CB8AC3E}">
        <p14:creationId xmlns:p14="http://schemas.microsoft.com/office/powerpoint/2010/main" val="2622406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093BB-7C30-F571-92D7-EC52F2FC5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353B-984F-EABD-8DDE-4115777D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70" y="207899"/>
            <a:ext cx="10833120" cy="1040464"/>
          </a:xfrm>
        </p:spPr>
        <p:txBody>
          <a:bodyPr>
            <a:normAutofit/>
          </a:bodyPr>
          <a:lstStyle/>
          <a:p>
            <a:r>
              <a:rPr lang="en-ZA" sz="4400" dirty="0"/>
              <a:t>Active Galactic Nuclei</a:t>
            </a:r>
          </a:p>
        </p:txBody>
      </p:sp>
      <p:pic>
        <p:nvPicPr>
          <p:cNvPr id="17" name="Content Placeholder 7" descr="Diagram of a diagram of a nuclear reactor&#10;&#10;Description automatically generated with medium confidence">
            <a:extLst>
              <a:ext uri="{FF2B5EF4-FFF2-40B4-BE49-F238E27FC236}">
                <a16:creationId xmlns:a16="http://schemas.microsoft.com/office/drawing/2014/main" id="{CFB5B8BE-1DC3-A73C-F0C1-5A582677F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51" y="1297885"/>
            <a:ext cx="5147515" cy="43067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93039-A884-F442-FB4C-BF7AFD5CFD0D}"/>
              </a:ext>
            </a:extLst>
          </p:cNvPr>
          <p:cNvSpPr txBox="1"/>
          <p:nvPr/>
        </p:nvSpPr>
        <p:spPr>
          <a:xfrm>
            <a:off x="6339401" y="5698745"/>
            <a:ext cx="5687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Beckmann and Shrader, 2012, Figure 4.16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47C68-7546-090B-012C-88EEE4DD3A4A}"/>
              </a:ext>
            </a:extLst>
          </p:cNvPr>
          <p:cNvSpPr txBox="1"/>
          <p:nvPr/>
        </p:nvSpPr>
        <p:spPr>
          <a:xfrm>
            <a:off x="797170" y="2274838"/>
            <a:ext cx="47891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Google Sans"/>
              </a:rPr>
              <a:t>An active galactic nucleus (AGN) is </a:t>
            </a:r>
            <a:r>
              <a:rPr lang="en-US" sz="2400" dirty="0"/>
              <a:t>the compact, highly luminous region at the center of a galaxy, powered by a supermassive black hole actively accreting gas and dust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314877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86549-4693-844A-21B5-8A0E44A8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3B6B32-03CF-46B2-9477-F69F0F0F5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411" y="1598296"/>
            <a:ext cx="2971028" cy="4395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532B28-64A8-F9D7-B760-5EC767D95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1540" y="1612485"/>
            <a:ext cx="2882922" cy="4255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C97F5A-5D1D-B4F7-3589-8279F4514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19" y="1639384"/>
            <a:ext cx="2785699" cy="42647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E5662-12BC-E3B3-7991-39A0BBB67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9192"/>
            <a:ext cx="2689497" cy="31478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sz="2400" dirty="0"/>
              <a:t>Intensity maps resemble FR II type radio galaxies for all cases</a:t>
            </a:r>
          </a:p>
          <a:p>
            <a:r>
              <a:rPr lang="en-ZA" sz="2400" dirty="0"/>
              <a:t>Jets</a:t>
            </a:r>
          </a:p>
          <a:p>
            <a:pPr lvl="1"/>
            <a:r>
              <a:rPr lang="en-ZA" sz="2000" dirty="0"/>
              <a:t>Stationary emission components</a:t>
            </a:r>
          </a:p>
          <a:p>
            <a:pPr lvl="1"/>
            <a:endParaRPr lang="en-ZA" sz="2000" dirty="0"/>
          </a:p>
          <a:p>
            <a:endParaRPr lang="en-ZA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31BC0-096B-30EC-9583-534960E321FF}"/>
              </a:ext>
            </a:extLst>
          </p:cNvPr>
          <p:cNvSpPr txBox="1"/>
          <p:nvPr/>
        </p:nvSpPr>
        <p:spPr>
          <a:xfrm>
            <a:off x="3701143" y="1311442"/>
            <a:ext cx="2394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Relativistic jet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583A1-1A95-4B3B-E997-90C5853247CE}"/>
              </a:ext>
            </a:extLst>
          </p:cNvPr>
          <p:cNvSpPr txBox="1"/>
          <p:nvPr/>
        </p:nvSpPr>
        <p:spPr>
          <a:xfrm>
            <a:off x="6189046" y="1311442"/>
            <a:ext cx="2873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Mildly relativistic jet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3110F-2FC7-400F-F2BE-B36FDC2D4269}"/>
              </a:ext>
            </a:extLst>
          </p:cNvPr>
          <p:cNvSpPr txBox="1"/>
          <p:nvPr/>
        </p:nvSpPr>
        <p:spPr>
          <a:xfrm>
            <a:off x="8879918" y="1311442"/>
            <a:ext cx="2950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Non-relativistic jet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4D44D3D1-43A9-0097-0935-9FDD87CA9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0"/>
                <a:ext cx="109728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1219170" rtl="0" eaLnBrk="1" latinLnBrk="0" hangingPunct="1">
                  <a:spcBef>
                    <a:spcPct val="0"/>
                  </a:spcBef>
                  <a:buNone/>
                  <a:defRPr sz="5867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ZA" sz="4400" dirty="0"/>
                  <a:t>Intensity maps: 10 GHz, </a:t>
                </a:r>
                <a14:m>
                  <m:oMath xmlns:m="http://schemas.openxmlformats.org/officeDocument/2006/math">
                    <m:r>
                      <a:rPr lang="en-ZA" sz="4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ZA" sz="4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sz="4400" i="1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ZA" sz="4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ZA" sz="4400" dirty="0"/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4D44D3D1-43A9-0097-0935-9FDD87CA9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0"/>
                <a:ext cx="10972800" cy="1143000"/>
              </a:xfrm>
              <a:prstGeom prst="rect">
                <a:avLst/>
              </a:prstGeom>
              <a:blipFill>
                <a:blip r:embed="rId5"/>
                <a:stretch>
                  <a:fillRect b="-797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977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B6850-2B3E-4110-D60C-5A14EF1D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A6BB0-3852-D5B0-3643-C359A878E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9192"/>
            <a:ext cx="268949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sz="2400" dirty="0"/>
              <a:t>Intensity maps resemble FR II type radio galaxies for all cases</a:t>
            </a:r>
          </a:p>
          <a:p>
            <a:r>
              <a:rPr lang="en-ZA" sz="2400" dirty="0"/>
              <a:t>Jets</a:t>
            </a:r>
          </a:p>
          <a:p>
            <a:pPr lvl="1"/>
            <a:r>
              <a:rPr lang="en-ZA" sz="2000" dirty="0"/>
              <a:t>Stationary emission components</a:t>
            </a:r>
          </a:p>
          <a:p>
            <a:r>
              <a:rPr lang="en-ZA" sz="2400" dirty="0"/>
              <a:t>Lobes</a:t>
            </a:r>
          </a:p>
          <a:p>
            <a:pPr lvl="1"/>
            <a:r>
              <a:rPr lang="en-ZA" sz="2000" dirty="0"/>
              <a:t>Hotspots</a:t>
            </a:r>
          </a:p>
          <a:p>
            <a:pPr lvl="1"/>
            <a:r>
              <a:rPr lang="en-ZA" sz="2000" dirty="0"/>
              <a:t>Filaments</a:t>
            </a:r>
          </a:p>
          <a:p>
            <a:pPr lvl="1"/>
            <a:endParaRPr lang="en-ZA" sz="2000" dirty="0"/>
          </a:p>
          <a:p>
            <a:endParaRPr lang="en-Z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48202-0408-7BC8-2EFA-F7DB2555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411" y="1598296"/>
            <a:ext cx="2971028" cy="4395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D9C86-4A38-717B-2701-B702297F2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1540" y="1612485"/>
            <a:ext cx="2882922" cy="4255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DBF443-B8D4-687E-E661-30EF54906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19" y="1639384"/>
            <a:ext cx="2785699" cy="4264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A25F5E-D659-3373-B299-288374DDA6AD}"/>
              </a:ext>
            </a:extLst>
          </p:cNvPr>
          <p:cNvSpPr txBox="1"/>
          <p:nvPr/>
        </p:nvSpPr>
        <p:spPr>
          <a:xfrm>
            <a:off x="3701143" y="1311442"/>
            <a:ext cx="2394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Relativistic jet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40AFC-BFCC-2984-73DF-D5FCEF4DADF0}"/>
              </a:ext>
            </a:extLst>
          </p:cNvPr>
          <p:cNvSpPr txBox="1"/>
          <p:nvPr/>
        </p:nvSpPr>
        <p:spPr>
          <a:xfrm>
            <a:off x="6189046" y="1311442"/>
            <a:ext cx="2873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Mildly relativistic jet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A8AB2-F66D-0480-8B32-E40E43CA9424}"/>
              </a:ext>
            </a:extLst>
          </p:cNvPr>
          <p:cNvSpPr txBox="1"/>
          <p:nvPr/>
        </p:nvSpPr>
        <p:spPr>
          <a:xfrm>
            <a:off x="8879918" y="1311442"/>
            <a:ext cx="2950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Non-relativistic jet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90C066D4-65F7-3A81-A2CB-42D49E5E2E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211" y="4471"/>
                <a:ext cx="109728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1219170" rtl="0" eaLnBrk="1" latinLnBrk="0" hangingPunct="1">
                  <a:spcBef>
                    <a:spcPct val="0"/>
                  </a:spcBef>
                  <a:buNone/>
                  <a:defRPr sz="5867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ZA" sz="4400" dirty="0"/>
                  <a:t>Intensity maps: 10 GHz, </a:t>
                </a:r>
                <a14:m>
                  <m:oMath xmlns:m="http://schemas.openxmlformats.org/officeDocument/2006/math">
                    <m:r>
                      <a:rPr lang="en-ZA" sz="4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ZA" sz="4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sz="4400" i="1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ZA" sz="4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ZA" sz="4400" dirty="0"/>
              </a:p>
            </p:txBody>
          </p:sp>
        </mc:Choice>
        <mc:Fallback xmlns="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90C066D4-65F7-3A81-A2CB-42D49E5E2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1" y="4471"/>
                <a:ext cx="10972800" cy="1143000"/>
              </a:xfrm>
              <a:prstGeom prst="rect">
                <a:avLst/>
              </a:prstGeom>
              <a:blipFill>
                <a:blip r:embed="rId5"/>
                <a:stretch>
                  <a:fillRect b="-855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510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69125-02D4-CA2D-972F-571642C7C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71641E-21FD-D85D-9B53-855802DDA14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5760" y="21770"/>
                <a:ext cx="11460480" cy="1143000"/>
              </a:xfrm>
            </p:spPr>
            <p:txBody>
              <a:bodyPr>
                <a:normAutofit/>
              </a:bodyPr>
              <a:lstStyle/>
              <a:p>
                <a:r>
                  <a:rPr lang="en-ZA" sz="4400" dirty="0"/>
                  <a:t>Intensity maps: 10 GHz, </a:t>
                </a:r>
                <a14:m>
                  <m:oMath xmlns:m="http://schemas.openxmlformats.org/officeDocument/2006/math">
                    <m:r>
                      <a:rPr lang="en-ZA" sz="4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ZA" sz="4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sz="4400" i="1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ZA" sz="4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ZA" sz="4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71641E-21FD-D85D-9B53-855802DDA1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5760" y="21770"/>
                <a:ext cx="11460480" cy="1143000"/>
              </a:xfrm>
              <a:blipFill>
                <a:blip r:embed="rId2"/>
                <a:stretch>
                  <a:fillRect b="-855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1BC31C-31C7-82E3-7245-8AB44B134626}"/>
              </a:ext>
            </a:extLst>
          </p:cNvPr>
          <p:cNvSpPr txBox="1">
            <a:spLocks/>
          </p:cNvSpPr>
          <p:nvPr/>
        </p:nvSpPr>
        <p:spPr>
          <a:xfrm>
            <a:off x="440798" y="1502228"/>
            <a:ext cx="10858573" cy="1894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534" dirty="0"/>
              <a:t>Filaments and hot spots follow magnetic filaments in the lobes</a:t>
            </a:r>
          </a:p>
          <a:p>
            <a:pPr lvl="1"/>
            <a:endParaRPr lang="en-ZA" sz="2000" dirty="0"/>
          </a:p>
          <a:p>
            <a:pPr marL="0" indent="0">
              <a:buFont typeface="Arial" pitchFamily="34" charset="0"/>
              <a:buNone/>
            </a:pPr>
            <a:endParaRPr lang="en-ZA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5BFBB-5C8E-4A48-D658-2C4635D5D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18" y="1970312"/>
            <a:ext cx="10272564" cy="3951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120A5-1550-EE26-65A8-C25E04DE556E}"/>
              </a:ext>
            </a:extLst>
          </p:cNvPr>
          <p:cNvSpPr txBox="1"/>
          <p:nvPr/>
        </p:nvSpPr>
        <p:spPr>
          <a:xfrm>
            <a:off x="1146342" y="5689112"/>
            <a:ext cx="2394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Relativistic jet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628FA-3955-CD5B-2F18-643180C9A68B}"/>
              </a:ext>
            </a:extLst>
          </p:cNvPr>
          <p:cNvSpPr txBox="1"/>
          <p:nvPr/>
        </p:nvSpPr>
        <p:spPr>
          <a:xfrm>
            <a:off x="4122535" y="5697216"/>
            <a:ext cx="2873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Mildly relativistic jet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5D4F7-9931-516B-9863-BCCF77AD7D24}"/>
              </a:ext>
            </a:extLst>
          </p:cNvPr>
          <p:cNvSpPr txBox="1"/>
          <p:nvPr/>
        </p:nvSpPr>
        <p:spPr>
          <a:xfrm>
            <a:off x="7639304" y="5689112"/>
            <a:ext cx="2950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/>
              <a:t>Non-relativistic jet</a:t>
            </a:r>
          </a:p>
        </p:txBody>
      </p:sp>
    </p:spTree>
    <p:extLst>
      <p:ext uri="{BB962C8B-B14F-4D97-AF65-F5344CB8AC3E}">
        <p14:creationId xmlns:p14="http://schemas.microsoft.com/office/powerpoint/2010/main" val="2530784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2905C-8E30-DED1-0EE4-D01B310DA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74639"/>
            <a:ext cx="10923970" cy="1143000"/>
          </a:xfrm>
        </p:spPr>
        <p:txBody>
          <a:bodyPr>
            <a:normAutofit/>
          </a:bodyPr>
          <a:lstStyle/>
          <a:p>
            <a:r>
              <a:rPr lang="en-ZA" sz="4400" dirty="0"/>
              <a:t>SED modelling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9FC45C-7B74-F2E1-C4D4-4A601D6A7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6" y="2107177"/>
            <a:ext cx="4030597" cy="3852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E1F19-AECF-FE0F-F496-0F066B506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5" y="2031024"/>
            <a:ext cx="3920186" cy="3950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4E87A-C1D2-83C3-2A5E-0AA065475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65" y="2220687"/>
            <a:ext cx="3988880" cy="3717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3ECBA2-F090-330B-9E68-0D983281016C}"/>
              </a:ext>
            </a:extLst>
          </p:cNvPr>
          <p:cNvSpPr txBox="1"/>
          <p:nvPr/>
        </p:nvSpPr>
        <p:spPr>
          <a:xfrm>
            <a:off x="8592432" y="1506161"/>
            <a:ext cx="32459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/>
              <a:t>Non-relativistic model</a:t>
            </a:r>
          </a:p>
          <a:p>
            <a:pPr algn="ctr"/>
            <a:r>
              <a:rPr lang="en-ZA" dirty="0"/>
              <a:t>Emission dominated by lobe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90A6F-4C44-484E-8C56-02C7BAC49C8F}"/>
              </a:ext>
            </a:extLst>
          </p:cNvPr>
          <p:cNvSpPr txBox="1"/>
          <p:nvPr/>
        </p:nvSpPr>
        <p:spPr>
          <a:xfrm>
            <a:off x="914399" y="1506161"/>
            <a:ext cx="341811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ZA" b="1" dirty="0"/>
              <a:t>Relativistic model</a:t>
            </a:r>
          </a:p>
          <a:p>
            <a:pPr algn="ctr"/>
            <a:r>
              <a:rPr lang="en-ZA" dirty="0"/>
              <a:t>Features are dominated by Doppler boosting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1832C-D2D3-692E-10F5-CC8A87BD574A}"/>
              </a:ext>
            </a:extLst>
          </p:cNvPr>
          <p:cNvSpPr txBox="1"/>
          <p:nvPr/>
        </p:nvSpPr>
        <p:spPr>
          <a:xfrm>
            <a:off x="4747005" y="1480837"/>
            <a:ext cx="321669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ZA" b="1" dirty="0"/>
              <a:t>Mildly relativistic model</a:t>
            </a:r>
          </a:p>
          <a:p>
            <a:pPr algn="ctr"/>
            <a:r>
              <a:rPr lang="en-ZA" dirty="0"/>
              <a:t>Magnetic field geometry is important</a:t>
            </a:r>
          </a:p>
        </p:txBody>
      </p:sp>
    </p:spTree>
    <p:extLst>
      <p:ext uri="{BB962C8B-B14F-4D97-AF65-F5344CB8AC3E}">
        <p14:creationId xmlns:p14="http://schemas.microsoft.com/office/powerpoint/2010/main" val="3051088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4797-D4CD-A5DA-9294-5CBCE1A93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400" dirty="0"/>
              <a:t>What about FRI’s?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D18E3-110A-1178-47EB-E545CEB28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41029"/>
            <a:ext cx="3820886" cy="2628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400" dirty="0"/>
              <a:t>For FRI type structure we require deceleration</a:t>
            </a:r>
          </a:p>
          <a:p>
            <a:pPr marL="0" indent="0">
              <a:buNone/>
            </a:pPr>
            <a:endParaRPr lang="en-ZA" sz="2400" dirty="0"/>
          </a:p>
          <a:p>
            <a:pPr marL="0" indent="0">
              <a:buNone/>
            </a:pPr>
            <a:r>
              <a:rPr lang="en-ZA" sz="2400" dirty="0"/>
              <a:t>This can be achieved by a pressure mismatch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DF2C7-E92E-74EE-6D3C-51F3C9805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05" y="1819607"/>
            <a:ext cx="7212272" cy="30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33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98302-E04F-E784-9D97-26EA753E5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AD55-69EF-1C18-CACC-FEA98A11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5007429" cy="1143000"/>
          </a:xfrm>
        </p:spPr>
        <p:txBody>
          <a:bodyPr>
            <a:normAutofit/>
          </a:bodyPr>
          <a:lstStyle/>
          <a:p>
            <a:pPr algn="l"/>
            <a:r>
              <a:rPr lang="en-ZA" sz="4400" dirty="0"/>
              <a:t>Decelerated 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C3CC4-E294-4493-2A42-53F143A58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41029"/>
            <a:ext cx="3820886" cy="2628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400" dirty="0"/>
              <a:t>For FRI type structure we require deceleration</a:t>
            </a:r>
          </a:p>
          <a:p>
            <a:pPr marL="0" indent="0">
              <a:buNone/>
            </a:pPr>
            <a:endParaRPr lang="en-ZA" sz="2400" dirty="0"/>
          </a:p>
          <a:p>
            <a:pPr marL="0" indent="0">
              <a:buNone/>
            </a:pPr>
            <a:r>
              <a:rPr lang="en-ZA" sz="2400" dirty="0"/>
              <a:t>This can be achieved by a pressure mismatch</a:t>
            </a:r>
          </a:p>
        </p:txBody>
      </p:sp>
      <p:pic>
        <p:nvPicPr>
          <p:cNvPr id="5" name="Content Placeholder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1F7529E-5F79-507C-39F4-DC9C3F6BC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2981" r="5424"/>
          <a:stretch>
            <a:fillRect/>
          </a:stretch>
        </p:blipFill>
        <p:spPr>
          <a:xfrm>
            <a:off x="5395331" y="15790"/>
            <a:ext cx="6709583" cy="299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0CB02-42F6-7914-3390-84F89544A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5716" y="2905175"/>
            <a:ext cx="6410773" cy="29943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28FE99-9AE4-974E-10AA-36CFE7D5C906}"/>
              </a:ext>
            </a:extLst>
          </p:cNvPr>
          <p:cNvGrpSpPr/>
          <p:nvPr/>
        </p:nvGrpSpPr>
        <p:grpSpPr>
          <a:xfrm>
            <a:off x="5346382" y="2671163"/>
            <a:ext cx="6508592" cy="394746"/>
            <a:chOff x="500743" y="5699136"/>
            <a:chExt cx="6508592" cy="3947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EC28C3-DB8B-81CC-83B8-6CE00FB8901B}"/>
                </a:ext>
              </a:extLst>
            </p:cNvPr>
            <p:cNvSpPr txBox="1"/>
            <p:nvPr/>
          </p:nvSpPr>
          <p:spPr>
            <a:xfrm>
              <a:off x="500743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Density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10BD19-0B41-700F-8343-29C06696E9B6}"/>
                </a:ext>
              </a:extLst>
            </p:cNvPr>
            <p:cNvSpPr txBox="1"/>
            <p:nvPr/>
          </p:nvSpPr>
          <p:spPr>
            <a:xfrm>
              <a:off x="2722875" y="5724550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Pressure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7C213A-23B7-1C3B-CF27-D9D50A7F0309}"/>
                </a:ext>
              </a:extLst>
            </p:cNvPr>
            <p:cNvSpPr txBox="1"/>
            <p:nvPr/>
          </p:nvSpPr>
          <p:spPr>
            <a:xfrm>
              <a:off x="4908392" y="5699136"/>
              <a:ext cx="210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Velocity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DCB0E10-4595-DEDE-C78F-EEFFA0ED5F3C}"/>
              </a:ext>
            </a:extLst>
          </p:cNvPr>
          <p:cNvSpPr txBox="1"/>
          <p:nvPr/>
        </p:nvSpPr>
        <p:spPr>
          <a:xfrm>
            <a:off x="5112307" y="5760919"/>
            <a:ext cx="269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Intensity map (log)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BF9C6C-DF5A-87B4-0FFD-221D459B9E26}"/>
              </a:ext>
            </a:extLst>
          </p:cNvPr>
          <p:cNvSpPr txBox="1"/>
          <p:nvPr/>
        </p:nvSpPr>
        <p:spPr>
          <a:xfrm>
            <a:off x="9693096" y="5760919"/>
            <a:ext cx="210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Polarization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6791A-7D31-7FA4-C796-3D7E0401022D}"/>
              </a:ext>
            </a:extLst>
          </p:cNvPr>
          <p:cNvSpPr txBox="1"/>
          <p:nvPr/>
        </p:nvSpPr>
        <p:spPr>
          <a:xfrm>
            <a:off x="7263697" y="5760919"/>
            <a:ext cx="269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Intensity map (linear)</a:t>
            </a:r>
          </a:p>
        </p:txBody>
      </p:sp>
    </p:spTree>
    <p:extLst>
      <p:ext uri="{BB962C8B-B14F-4D97-AF65-F5344CB8AC3E}">
        <p14:creationId xmlns:p14="http://schemas.microsoft.com/office/powerpoint/2010/main" val="2495333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7C6D-C665-CB3B-2742-3A6906E0D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400" dirty="0"/>
              <a:t>Blazar emission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DA231-1EF7-C9C8-9544-4C10F1ABC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75" y="1495133"/>
            <a:ext cx="4238411" cy="3867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BB3B01-ADED-07F5-4D21-953A792D6E4A}"/>
              </a:ext>
            </a:extLst>
          </p:cNvPr>
          <p:cNvSpPr txBox="1"/>
          <p:nvPr/>
        </p:nvSpPr>
        <p:spPr>
          <a:xfrm>
            <a:off x="6096000" y="5440360"/>
            <a:ext cx="5540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dirty="0" err="1"/>
              <a:t>Marscher</a:t>
            </a:r>
            <a:r>
              <a:rPr lang="en-ZA" sz="1600" dirty="0"/>
              <a:t>, A. P., et al. (2024). </a:t>
            </a:r>
            <a:r>
              <a:rPr lang="en-ZA" sz="1600" i="1" dirty="0"/>
              <a:t>Galaxies</a:t>
            </a:r>
            <a:r>
              <a:rPr lang="en-ZA" sz="1600" dirty="0"/>
              <a:t>, </a:t>
            </a:r>
            <a:r>
              <a:rPr lang="en-ZA" sz="1600" i="1" dirty="0"/>
              <a:t>12</a:t>
            </a:r>
            <a:r>
              <a:rPr lang="en-ZA" sz="1600" dirty="0"/>
              <a:t>(4), 50. https://doi.org/10.3390/galaxies12040050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41E51A-46BF-D7D9-D275-F1F636DFA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1" y="1484247"/>
            <a:ext cx="4855343" cy="3867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07C517-A6E4-80F1-EC64-9A8C30FDF2B9}"/>
              </a:ext>
            </a:extLst>
          </p:cNvPr>
          <p:cNvSpPr txBox="1"/>
          <p:nvPr/>
        </p:nvSpPr>
        <p:spPr>
          <a:xfrm>
            <a:off x="1045029" y="5440360"/>
            <a:ext cx="4669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dirty="0"/>
              <a:t>Barnard, et al. (2024). MNRAS, 532, </a:t>
            </a:r>
            <a:r>
              <a:rPr lang="en-ZA" sz="1600" dirty="0">
                <a:hlinkClick r:id="rId4"/>
              </a:rPr>
              <a:t>https://doi.org/10.1093/mnras/stae1576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217440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D8F7B-1663-FEEB-F7D9-9119C5B86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D2520-5D49-5BB2-8728-479ABA8C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46" y="1288305"/>
            <a:ext cx="4238411" cy="3867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D6EC3-DA08-57F9-6D9E-2A5475DACD6B}"/>
              </a:ext>
            </a:extLst>
          </p:cNvPr>
          <p:cNvSpPr txBox="1"/>
          <p:nvPr/>
        </p:nvSpPr>
        <p:spPr>
          <a:xfrm>
            <a:off x="7833846" y="5184905"/>
            <a:ext cx="3988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dirty="0" err="1"/>
              <a:t>Marscher</a:t>
            </a:r>
            <a:r>
              <a:rPr lang="en-ZA" sz="1600" dirty="0"/>
              <a:t>, A. P., et al. (2024). </a:t>
            </a:r>
            <a:r>
              <a:rPr lang="en-ZA" sz="1600" i="1" dirty="0"/>
              <a:t>Galaxies</a:t>
            </a:r>
            <a:r>
              <a:rPr lang="en-ZA" sz="1600" dirty="0"/>
              <a:t>, </a:t>
            </a:r>
            <a:r>
              <a:rPr lang="en-ZA" sz="1600" i="1" dirty="0"/>
              <a:t>12</a:t>
            </a:r>
            <a:r>
              <a:rPr lang="en-ZA" sz="1600" dirty="0"/>
              <a:t>(4), 50. https://doi.org/10.3390/galaxies12040050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56818-ADF3-0D04-9D87-E0D3F0D72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4169" y="1316779"/>
            <a:ext cx="2088462" cy="42244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660835-843F-65D8-69CC-BF68D7966E41}"/>
              </a:ext>
            </a:extLst>
          </p:cNvPr>
          <p:cNvSpPr txBox="1">
            <a:spLocks/>
          </p:cNvSpPr>
          <p:nvPr/>
        </p:nvSpPr>
        <p:spPr>
          <a:xfrm>
            <a:off x="762000" y="13312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400" dirty="0"/>
              <a:t>Blazar emission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BD59E2-A1A6-55B7-00D4-35199DA8878C}"/>
              </a:ext>
            </a:extLst>
          </p:cNvPr>
          <p:cNvSpPr txBox="1"/>
          <p:nvPr/>
        </p:nvSpPr>
        <p:spPr>
          <a:xfrm>
            <a:off x="762000" y="2353350"/>
            <a:ext cx="40494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Recent IXPE observations show X-ray polarization is typically higher than Optical (see e.g. Kouch, et. al., 2024)</a:t>
            </a:r>
          </a:p>
          <a:p>
            <a:endParaRPr lang="en-ZA" dirty="0"/>
          </a:p>
          <a:p>
            <a:r>
              <a:rPr lang="en-ZA" dirty="0"/>
              <a:t>This is consistent with the shock in jet model (see e.g. </a:t>
            </a:r>
            <a:r>
              <a:rPr lang="en-ZA" dirty="0" err="1"/>
              <a:t>Marscher</a:t>
            </a:r>
            <a:r>
              <a:rPr lang="en-ZA" dirty="0"/>
              <a:t>, A. P., et al. 2024).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1BB45C-5847-40D0-3577-004D87F5EDE6}"/>
              </a:ext>
            </a:extLst>
          </p:cNvPr>
          <p:cNvSpPr txBox="1"/>
          <p:nvPr/>
        </p:nvSpPr>
        <p:spPr>
          <a:xfrm>
            <a:off x="5385297" y="5646570"/>
            <a:ext cx="2278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/>
              <a:t>Kouch, et. al., 2024</a:t>
            </a:r>
          </a:p>
        </p:txBody>
      </p:sp>
    </p:spTree>
    <p:extLst>
      <p:ext uri="{BB962C8B-B14F-4D97-AF65-F5344CB8AC3E}">
        <p14:creationId xmlns:p14="http://schemas.microsoft.com/office/powerpoint/2010/main" val="1251691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8E0E-5B20-028E-7A1E-8A7E2599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cylindrical object with a grid and a screen&#10;&#10;AI-generated content may be incorrect.">
            <a:extLst>
              <a:ext uri="{FF2B5EF4-FFF2-40B4-BE49-F238E27FC236}">
                <a16:creationId xmlns:a16="http://schemas.microsoft.com/office/drawing/2014/main" id="{0CACAB0A-7E8D-9C52-1215-B47B994D5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t="16266" b="3067"/>
          <a:stretch>
            <a:fillRect/>
          </a:stretch>
        </p:blipFill>
        <p:spPr>
          <a:xfrm>
            <a:off x="8046720" y="1309406"/>
            <a:ext cx="3820377" cy="3326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6E201-C7C1-C0B8-57F5-3DAAFC39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400" dirty="0"/>
              <a:t>Parsec scale Jet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315E8-BF3C-517E-8DAA-A47050AC7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7290816" cy="443286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ZA" sz="3400" dirty="0"/>
              <a:t>Initial setup consists of cylindrical jet in a uniform background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sz="3400" dirty="0"/>
              <a:t>Helical magnetic field :</a:t>
            </a:r>
          </a:p>
          <a:p>
            <a:pPr marL="0" indent="0">
              <a:buNone/>
            </a:pPr>
            <a:r>
              <a:rPr lang="en-ZA" sz="2300" dirty="0"/>
              <a:t>(Meliani and </a:t>
            </a:r>
            <a:r>
              <a:rPr lang="en-ZA" sz="2300" dirty="0" err="1"/>
              <a:t>Keppens</a:t>
            </a:r>
            <a:r>
              <a:rPr lang="en-ZA" sz="2300" dirty="0"/>
              <a:t>, </a:t>
            </a:r>
            <a:r>
              <a:rPr lang="en-US" sz="2300" dirty="0"/>
              <a:t>APJ, 705:1594–1606, 2009) </a:t>
            </a:r>
            <a:endParaRPr lang="en-ZA" sz="2300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FEC294-102A-E21A-0B8E-55EC70A54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82" y="4598094"/>
            <a:ext cx="5562618" cy="1473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5F5CE-73B4-2B8C-9A25-96B0C9925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7" y="2561524"/>
            <a:ext cx="5759645" cy="23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93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93CD6-E910-8454-36BF-587AFA9DD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FD9D-1BC3-CDEC-59B7-20CF6228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0838"/>
            <a:ext cx="10972800" cy="1143000"/>
          </a:xfrm>
        </p:spPr>
        <p:txBody>
          <a:bodyPr>
            <a:normAutofit/>
          </a:bodyPr>
          <a:lstStyle/>
          <a:p>
            <a:r>
              <a:rPr lang="en-ZA" sz="4400" dirty="0"/>
              <a:t>Jet cross-section</a:t>
            </a:r>
          </a:p>
        </p:txBody>
      </p:sp>
      <p:pic>
        <p:nvPicPr>
          <p:cNvPr id="4" name="Picture 3" descr="A close-up of a graph&#10;&#10;AI-generated content may be incorrect.">
            <a:extLst>
              <a:ext uri="{FF2B5EF4-FFF2-40B4-BE49-F238E27FC236}">
                <a16:creationId xmlns:a16="http://schemas.microsoft.com/office/drawing/2014/main" id="{66EFDD00-3DF9-111C-CE35-E2D7D72B9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" y="1383838"/>
            <a:ext cx="10189029" cy="47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6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38CDC-B85B-5D24-6D5F-B105A469D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877D4-0DF6-CA01-71D5-3B3945FA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70" y="207899"/>
            <a:ext cx="10833120" cy="1040464"/>
          </a:xfrm>
        </p:spPr>
        <p:txBody>
          <a:bodyPr>
            <a:normAutofit/>
          </a:bodyPr>
          <a:lstStyle/>
          <a:p>
            <a:r>
              <a:rPr lang="en-ZA" sz="4400" dirty="0"/>
              <a:t>Active Galactic Nuclei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FBF7B-8D36-760C-4753-F39443645F40}"/>
              </a:ext>
            </a:extLst>
          </p:cNvPr>
          <p:cNvSpPr txBox="1"/>
          <p:nvPr/>
        </p:nvSpPr>
        <p:spPr>
          <a:xfrm>
            <a:off x="797169" y="2212758"/>
            <a:ext cx="1535724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Jetted </a:t>
            </a:r>
          </a:p>
          <a:p>
            <a:pPr algn="ctr"/>
            <a:r>
              <a:rPr lang="en-ZA" dirty="0">
                <a:solidFill>
                  <a:schemeClr val="bg1"/>
                </a:solidFill>
              </a:rPr>
              <a:t>(radio loud)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1E567-63F1-961B-3C13-F5A55239C200}"/>
              </a:ext>
            </a:extLst>
          </p:cNvPr>
          <p:cNvSpPr txBox="1"/>
          <p:nvPr/>
        </p:nvSpPr>
        <p:spPr>
          <a:xfrm>
            <a:off x="783970" y="4400374"/>
            <a:ext cx="1535724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Non-jetted</a:t>
            </a:r>
          </a:p>
          <a:p>
            <a:pPr algn="ctr"/>
            <a:r>
              <a:rPr lang="en-ZA" dirty="0">
                <a:solidFill>
                  <a:schemeClr val="bg1"/>
                </a:solidFill>
              </a:rPr>
              <a:t>(Radio Quiet)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4CD28-25E1-3A5C-AB56-ABEDF106A1B0}"/>
              </a:ext>
            </a:extLst>
          </p:cNvPr>
          <p:cNvSpPr txBox="1"/>
          <p:nvPr/>
        </p:nvSpPr>
        <p:spPr>
          <a:xfrm>
            <a:off x="3967753" y="1397814"/>
            <a:ext cx="1535724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Radio galaxies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13E76-AA73-CFDE-F1E5-3B242EA97B0B}"/>
              </a:ext>
            </a:extLst>
          </p:cNvPr>
          <p:cNvSpPr txBox="1"/>
          <p:nvPr/>
        </p:nvSpPr>
        <p:spPr>
          <a:xfrm>
            <a:off x="3967753" y="2890707"/>
            <a:ext cx="1535724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Radio loud</a:t>
            </a:r>
          </a:p>
          <a:p>
            <a:pPr algn="ctr"/>
            <a:r>
              <a:rPr lang="en-ZA" dirty="0">
                <a:solidFill>
                  <a:schemeClr val="bg1"/>
                </a:solidFill>
              </a:rPr>
              <a:t>Quasars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A6A34-02FC-2447-FCE0-54F8C46E2432}"/>
              </a:ext>
            </a:extLst>
          </p:cNvPr>
          <p:cNvSpPr txBox="1"/>
          <p:nvPr/>
        </p:nvSpPr>
        <p:spPr>
          <a:xfrm>
            <a:off x="3967753" y="4379747"/>
            <a:ext cx="1535724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Blazars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6BDD87A-83F3-A89F-8032-458BE0CDB25E}"/>
              </a:ext>
            </a:extLst>
          </p:cNvPr>
          <p:cNvSpPr/>
          <p:nvPr/>
        </p:nvSpPr>
        <p:spPr>
          <a:xfrm rot="20214212">
            <a:off x="2505984" y="1949363"/>
            <a:ext cx="1145534" cy="262074"/>
          </a:xfrm>
          <a:prstGeom prst="rightArrow">
            <a:avLst>
              <a:gd name="adj1" fmla="val 63652"/>
              <a:gd name="adj2" fmla="val 50000"/>
            </a:avLst>
          </a:prstGeom>
          <a:solidFill>
            <a:srgbClr val="0E28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8FBEEF4-E83C-6400-6009-2F63EE8188D4}"/>
              </a:ext>
            </a:extLst>
          </p:cNvPr>
          <p:cNvSpPr/>
          <p:nvPr/>
        </p:nvSpPr>
        <p:spPr>
          <a:xfrm rot="1681470">
            <a:off x="2534992" y="2840859"/>
            <a:ext cx="1226649" cy="318653"/>
          </a:xfrm>
          <a:prstGeom prst="rightArrow">
            <a:avLst/>
          </a:prstGeom>
          <a:solidFill>
            <a:srgbClr val="0E28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805726C-2C27-CEF0-5A87-D9F8E657D67C}"/>
              </a:ext>
            </a:extLst>
          </p:cNvPr>
          <p:cNvSpPr/>
          <p:nvPr/>
        </p:nvSpPr>
        <p:spPr>
          <a:xfrm rot="2802854">
            <a:off x="2406686" y="3593976"/>
            <a:ext cx="1506560" cy="306180"/>
          </a:xfrm>
          <a:prstGeom prst="rightArrow">
            <a:avLst/>
          </a:prstGeom>
          <a:solidFill>
            <a:srgbClr val="0E28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7" name="Content Placeholder 7" descr="Diagram of a diagram of a nuclear reactor&#10;&#10;Description automatically generated with medium confidence">
            <a:extLst>
              <a:ext uri="{FF2B5EF4-FFF2-40B4-BE49-F238E27FC236}">
                <a16:creationId xmlns:a16="http://schemas.microsoft.com/office/drawing/2014/main" id="{445B9535-3BC9-BC24-3D60-0FBF66CCC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51" y="1297885"/>
            <a:ext cx="5147515" cy="43067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6A79D-21D3-BED3-C894-21DF8BFE0957}"/>
              </a:ext>
            </a:extLst>
          </p:cNvPr>
          <p:cNvSpPr txBox="1"/>
          <p:nvPr/>
        </p:nvSpPr>
        <p:spPr>
          <a:xfrm>
            <a:off x="6339401" y="5698745"/>
            <a:ext cx="5687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Beckmann and Shrader, 2012, Figure 4.16</a:t>
            </a:r>
          </a:p>
        </p:txBody>
      </p:sp>
    </p:spTree>
    <p:extLst>
      <p:ext uri="{BB962C8B-B14F-4D97-AF65-F5344CB8AC3E}">
        <p14:creationId xmlns:p14="http://schemas.microsoft.com/office/powerpoint/2010/main" val="732283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831E-CB79-7245-FCDF-FBDB113C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400" dirty="0" err="1"/>
              <a:t>Lagrangian</a:t>
            </a:r>
            <a:r>
              <a:rPr lang="en-ZA" sz="4400" dirty="0"/>
              <a:t>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7AE5A-07AF-AFD2-2597-19138DC2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9525000" cy="358139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ZA" sz="4400" dirty="0" err="1"/>
              <a:t>Lagrangian</a:t>
            </a:r>
            <a:r>
              <a:rPr lang="en-ZA" sz="4400" dirty="0"/>
              <a:t> particles were injected at random positions inside the jet inlet.</a:t>
            </a:r>
          </a:p>
          <a:p>
            <a:pPr marL="342900" indent="-342900"/>
            <a:r>
              <a:rPr lang="en-ZA" sz="4400" dirty="0"/>
              <a:t>The injection was started after the jet established itself in the domain</a:t>
            </a:r>
          </a:p>
          <a:p>
            <a:pPr marL="876286" lvl="1" indent="-342900"/>
            <a:r>
              <a:rPr lang="en-ZA" sz="3866" dirty="0"/>
              <a:t>50 Particles per time step</a:t>
            </a:r>
          </a:p>
          <a:p>
            <a:pPr marL="876286" lvl="1" indent="-342900"/>
            <a:r>
              <a:rPr lang="en-ZA" sz="3866" dirty="0"/>
              <a:t>100 000 Particles total</a:t>
            </a:r>
          </a:p>
          <a:p>
            <a:pPr marL="342900" indent="-342900"/>
            <a:r>
              <a:rPr lang="en-ZA" sz="4400" dirty="0"/>
              <a:t>Injected with a single power-law distribution</a:t>
            </a:r>
          </a:p>
          <a:p>
            <a:pPr marL="342900" indent="-342900"/>
            <a:endParaRPr lang="en-ZA" sz="4400" dirty="0"/>
          </a:p>
          <a:p>
            <a:pPr marL="342900" indent="-342900"/>
            <a:endParaRPr lang="en-ZA" sz="4400" dirty="0"/>
          </a:p>
          <a:p>
            <a:pPr marL="342900" indent="-342900"/>
            <a:endParaRPr lang="en-ZA" sz="4400" dirty="0"/>
          </a:p>
          <a:p>
            <a:pPr marL="342900" indent="-342900"/>
            <a:r>
              <a:rPr lang="en-ZA" sz="4400" dirty="0"/>
              <a:t>The injection was normalized to 10</a:t>
            </a:r>
            <a:r>
              <a:rPr lang="en-ZA" sz="4400" baseline="30000" dirty="0"/>
              <a:t>-3  </a:t>
            </a:r>
            <a:r>
              <a:rPr lang="en-ZA" sz="4400" dirty="0"/>
              <a:t>the density of the thermal fluid</a:t>
            </a:r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AE5DD91D-FE82-9EC5-A76A-F7F4A4AEB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2028" y="228600"/>
            <a:ext cx="1561170" cy="5078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F0862B-067B-31FF-1581-F91A662D3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49" y="3169102"/>
            <a:ext cx="2475300" cy="708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62E54A-E49D-5696-5BB1-CFBF283E4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97" y="4810816"/>
            <a:ext cx="2694005" cy="893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6A548-EF75-24D8-257C-A5E02A9293DF}"/>
              </a:ext>
            </a:extLst>
          </p:cNvPr>
          <p:cNvSpPr txBox="1"/>
          <p:nvPr/>
        </p:nvSpPr>
        <p:spPr>
          <a:xfrm>
            <a:off x="9754063" y="5200722"/>
            <a:ext cx="219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Spatial distribution of particles in simulation </a:t>
            </a:r>
          </a:p>
        </p:txBody>
      </p:sp>
    </p:spTree>
    <p:extLst>
      <p:ext uri="{BB962C8B-B14F-4D97-AF65-F5344CB8AC3E}">
        <p14:creationId xmlns:p14="http://schemas.microsoft.com/office/powerpoint/2010/main" val="777625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B86C8-E668-6A86-EA72-9643A7504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6FE7A4-9213-132B-93D4-294CF2B003C3}"/>
                  </a:ext>
                </a:extLst>
              </p:cNvPr>
              <p:cNvSpPr txBox="1"/>
              <p:nvPr/>
            </p:nvSpPr>
            <p:spPr>
              <a:xfrm>
                <a:off x="4693833" y="-3849"/>
                <a:ext cx="20398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800" b="0" dirty="0"/>
                  <a:t>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ZA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ZA" sz="2800" dirty="0"/>
                  <a:t> Hz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6FE7A4-9213-132B-93D4-294CF2B00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833" y="-3849"/>
                <a:ext cx="2039815" cy="523220"/>
              </a:xfrm>
              <a:prstGeom prst="rect">
                <a:avLst/>
              </a:prstGeom>
              <a:blipFill>
                <a:blip r:embed="rId3"/>
                <a:stretch>
                  <a:fillRect t="-11628" r="-4478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8AE04B-8929-873A-61AA-47EE9DF4E0F3}"/>
                  </a:ext>
                </a:extLst>
              </p:cNvPr>
              <p:cNvSpPr txBox="1"/>
              <p:nvPr/>
            </p:nvSpPr>
            <p:spPr>
              <a:xfrm>
                <a:off x="7016686" y="-3849"/>
                <a:ext cx="22207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80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ZA" sz="28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Z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28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ZA" sz="28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m:rPr>
                          <m:nor/>
                        </m:rPr>
                        <a:rPr lang="en-ZA" sz="2800" dirty="0"/>
                        <m:t> </m:t>
                      </m:r>
                      <m:r>
                        <m:rPr>
                          <m:nor/>
                        </m:rPr>
                        <a:rPr lang="en-ZA" sz="2800" dirty="0"/>
                        <m:t>Hz</m:t>
                      </m:r>
                    </m:oMath>
                  </m:oMathPara>
                </a14:m>
                <a:endParaRPr lang="en-ZA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8AE04B-8929-873A-61AA-47EE9DF4E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686" y="-3849"/>
                <a:ext cx="222078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D604AC-75C7-B2A9-A587-78617AC94B52}"/>
                  </a:ext>
                </a:extLst>
              </p:cNvPr>
              <p:cNvSpPr txBox="1"/>
              <p:nvPr/>
            </p:nvSpPr>
            <p:spPr>
              <a:xfrm>
                <a:off x="9415061" y="0"/>
                <a:ext cx="23455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80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ZA" sz="28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Z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28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ZA" sz="28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m:rPr>
                          <m:nor/>
                        </m:rPr>
                        <a:rPr lang="en-ZA" sz="2800" dirty="0"/>
                        <m:t> </m:t>
                      </m:r>
                      <m:r>
                        <m:rPr>
                          <m:nor/>
                        </m:rPr>
                        <a:rPr lang="en-ZA" sz="2800" dirty="0"/>
                        <m:t>Hz</m:t>
                      </m:r>
                    </m:oMath>
                  </m:oMathPara>
                </a14:m>
                <a:endParaRPr lang="en-ZA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D604AC-75C7-B2A9-A587-78617AC94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061" y="0"/>
                <a:ext cx="234555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B8B98BEA-4D2A-00C9-DF71-2E745D83D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348" y="523220"/>
            <a:ext cx="2228358" cy="5525090"/>
          </a:xfrm>
          <a:prstGeom prst="rect">
            <a:avLst/>
          </a:prstGeom>
        </p:spPr>
      </p:pic>
      <p:pic>
        <p:nvPicPr>
          <p:cNvPr id="6" name="Picture 5" descr="A close-up of a heat wave&#10;&#10;AI-generated content may be incorrect.">
            <a:extLst>
              <a:ext uri="{FF2B5EF4-FFF2-40B4-BE49-F238E27FC236}">
                <a16:creationId xmlns:a16="http://schemas.microsoft.com/office/drawing/2014/main" id="{82B43DE1-3DC0-6877-F3A8-D2B156D38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04" y="487527"/>
            <a:ext cx="2228358" cy="5560783"/>
          </a:xfrm>
          <a:prstGeom prst="rect">
            <a:avLst/>
          </a:prstGeom>
        </p:spPr>
      </p:pic>
      <p:pic>
        <p:nvPicPr>
          <p:cNvPr id="9" name="Picture 8" descr="A close-up of a graph&#10;&#10;AI-generated content may be incorrect.">
            <a:extLst>
              <a:ext uri="{FF2B5EF4-FFF2-40B4-BE49-F238E27FC236}">
                <a16:creationId xmlns:a16="http://schemas.microsoft.com/office/drawing/2014/main" id="{0558546B-A5C9-057E-CEC4-B754F38B7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60" y="523219"/>
            <a:ext cx="2228358" cy="5525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9D18AA-DA58-E788-7AE3-B4E2FB1B6978}"/>
                  </a:ext>
                </a:extLst>
              </p:cNvPr>
              <p:cNvSpPr txBox="1"/>
              <p:nvPr/>
            </p:nvSpPr>
            <p:spPr>
              <a:xfrm>
                <a:off x="920686" y="1843950"/>
                <a:ext cx="3490109" cy="3724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ZA" sz="2800" dirty="0"/>
                  <a:t>Different frequencies (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sz="2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ZA" sz="28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ZA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ZA" dirty="0"/>
              </a:p>
              <a:p>
                <a:r>
                  <a:rPr lang="en-ZA" dirty="0"/>
                  <a:t>Radio (</a:t>
                </a:r>
                <a14:m>
                  <m:oMath xmlns:m="http://schemas.openxmlformats.org/officeDocument/2006/math">
                    <m:r>
                      <a:rPr lang="en-ZA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ZA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ZA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ZA" dirty="0"/>
                  <a:t> Hz):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Entire jet is bright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ZA" dirty="0"/>
              </a:p>
              <a:p>
                <a:r>
                  <a:rPr lang="en-ZA" dirty="0"/>
                  <a:t>Optical (</a:t>
                </a:r>
                <a14:m>
                  <m:oMath xmlns:m="http://schemas.openxmlformats.org/officeDocument/2006/math">
                    <m:r>
                      <a:rPr lang="en-ZA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ZA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ZA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m:rPr>
                        <m:nor/>
                      </m:rPr>
                      <a:rPr lang="en-ZA" dirty="0"/>
                      <m:t> </m:t>
                    </m:r>
                    <m:r>
                      <m:rPr>
                        <m:nor/>
                      </m:rPr>
                      <a:rPr lang="en-ZA" dirty="0"/>
                      <m:t>Hz</m:t>
                    </m:r>
                  </m:oMath>
                </a14:m>
                <a:r>
                  <a:rPr lang="en-ZA" dirty="0"/>
                  <a:t>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Recollimation shock brighter than jet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ZA" dirty="0"/>
              </a:p>
              <a:p>
                <a:r>
                  <a:rPr lang="en-ZA" dirty="0"/>
                  <a:t>X-rays (</a:t>
                </a:r>
                <a14:m>
                  <m:oMath xmlns:m="http://schemas.openxmlformats.org/officeDocument/2006/math">
                    <m:r>
                      <a:rPr lang="en-ZA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ZA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ZA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m:rPr>
                        <m:nor/>
                      </m:rPr>
                      <a:rPr lang="en-ZA" dirty="0"/>
                      <m:t> </m:t>
                    </m:r>
                    <m:r>
                      <m:rPr>
                        <m:nor/>
                      </m:rPr>
                      <a:rPr lang="en-ZA" dirty="0"/>
                      <m:t>Hz</m:t>
                    </m:r>
                  </m:oMath>
                </a14:m>
                <a:r>
                  <a:rPr lang="en-ZA" dirty="0"/>
                  <a:t>):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Only at recollimation shock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9D18AA-DA58-E788-7AE3-B4E2FB1B6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86" y="1843950"/>
                <a:ext cx="3490109" cy="3724096"/>
              </a:xfrm>
              <a:prstGeom prst="rect">
                <a:avLst/>
              </a:prstGeom>
              <a:blipFill>
                <a:blip r:embed="rId9"/>
                <a:stretch>
                  <a:fillRect l="-3490" t="-1637" r="-5585" b="-16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03A55815-2CEF-68AB-2736-C3971DB37C39}"/>
              </a:ext>
            </a:extLst>
          </p:cNvPr>
          <p:cNvSpPr txBox="1">
            <a:spLocks/>
          </p:cNvSpPr>
          <p:nvPr/>
        </p:nvSpPr>
        <p:spPr>
          <a:xfrm>
            <a:off x="781019" y="205884"/>
            <a:ext cx="38297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400" dirty="0"/>
              <a:t>Intensity maps</a:t>
            </a:r>
          </a:p>
        </p:txBody>
      </p:sp>
    </p:spTree>
    <p:extLst>
      <p:ext uri="{BB962C8B-B14F-4D97-AF65-F5344CB8AC3E}">
        <p14:creationId xmlns:p14="http://schemas.microsoft.com/office/powerpoint/2010/main" val="4166688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BA01-DD65-49CB-CCD5-DBFFB546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400" dirty="0"/>
              <a:t>Variability</a:t>
            </a:r>
          </a:p>
        </p:txBody>
      </p:sp>
      <p:pic>
        <p:nvPicPr>
          <p:cNvPr id="13" name="Content Placeholder 12" descr="A close-up of a graph&#10;&#10;AI-generated content may be incorrect.">
            <a:extLst>
              <a:ext uri="{FF2B5EF4-FFF2-40B4-BE49-F238E27FC236}">
                <a16:creationId xmlns:a16="http://schemas.microsoft.com/office/drawing/2014/main" id="{17DAAD8B-9951-FBFB-CFB9-03B1B2824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06" y="1977636"/>
            <a:ext cx="7271838" cy="342578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2ECD45-285F-3605-B73C-5B317F7B0037}"/>
              </a:ext>
            </a:extLst>
          </p:cNvPr>
          <p:cNvSpPr txBox="1"/>
          <p:nvPr/>
        </p:nvSpPr>
        <p:spPr>
          <a:xfrm>
            <a:off x="515815" y="1699846"/>
            <a:ext cx="3563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Variability is simulated through the injection of a region of increased density and 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8404664D-93FB-E201-F1BF-1BBA6675C9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445345"/>
                  </p:ext>
                </p:extLst>
              </p:nvPr>
            </p:nvGraphicFramePr>
            <p:xfrm>
              <a:off x="841549" y="4003565"/>
              <a:ext cx="2677886" cy="139985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338943">
                      <a:extLst>
                        <a:ext uri="{9D8B030D-6E8A-4147-A177-3AD203B41FA5}">
                          <a16:colId xmlns:a16="http://schemas.microsoft.com/office/drawing/2014/main" val="1457327860"/>
                        </a:ext>
                      </a:extLst>
                    </a:gridCol>
                    <a:gridCol w="1338943">
                      <a:extLst>
                        <a:ext uri="{9D8B030D-6E8A-4147-A177-3AD203B41FA5}">
                          <a16:colId xmlns:a16="http://schemas.microsoft.com/office/drawing/2014/main" val="296049221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b="0" i="1" baseline="0" dirty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en-ZA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ZA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sSup>
                                <m:sSupPr>
                                  <m:ctrlPr>
                                    <a:rPr lang="en-ZA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ZA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ZA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ZA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ZA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b="0" i="1" dirty="0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ZA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ZA" b="1" i="1" baseline="3000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ZA" baseline="30000" dirty="0"/>
                            <a:t> </a:t>
                          </a:r>
                          <a:endParaRPr lang="en-ZA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3400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ZA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i="1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ZA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ZA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b="0" i="1" dirty="0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ZA" b="0" i="1" dirty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ZA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42536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ZA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b="0" i="1" smtClean="0">
                                    <a:latin typeface="Cambria Math" panose="02040503050406030204" pitchFamily="18" charset="0"/>
                                  </a:rPr>
                                  <m:t>0.5 </m:t>
                                </m:r>
                                <m:sSub>
                                  <m:sSubPr>
                                    <m:ctrlPr>
                                      <a:rPr lang="en-Z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ZA" b="0" i="1" smtClean="0">
                                        <a:latin typeface="Cambria Math" panose="02040503050406030204" pitchFamily="18" charset="0"/>
                                      </a:rPr>
                                      <m:t>𝑠𝑝𝑖𝑛𝑒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ZA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455497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8404664D-93FB-E201-F1BF-1BBA6675C9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445345"/>
                  </p:ext>
                </p:extLst>
              </p:nvPr>
            </p:nvGraphicFramePr>
            <p:xfrm>
              <a:off x="841549" y="4003565"/>
              <a:ext cx="2677886" cy="139985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338943">
                      <a:extLst>
                        <a:ext uri="{9D8B030D-6E8A-4147-A177-3AD203B41FA5}">
                          <a16:colId xmlns:a16="http://schemas.microsoft.com/office/drawing/2014/main" val="1457327860"/>
                        </a:ext>
                      </a:extLst>
                    </a:gridCol>
                    <a:gridCol w="1338943">
                      <a:extLst>
                        <a:ext uri="{9D8B030D-6E8A-4147-A177-3AD203B41FA5}">
                          <a16:colId xmlns:a16="http://schemas.microsoft.com/office/drawing/2014/main" val="296049221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5" t="-1333" r="-101364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55" t="-1333" r="-1364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34006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5" t="-100000" r="-101364" b="-117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55" t="-100000" r="-1364" b="-1171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4253688"/>
                      </a:ext>
                    </a:extLst>
                  </a:tr>
                  <a:tr h="4854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5" t="-190000" r="-101364" b="-1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55" t="-190000" r="-1364" b="-1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55497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05499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B52A0-7947-3ABC-C685-7A34EDDA3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1B369D-99D0-0322-C6E2-FA806F8EDF1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81907" y="259365"/>
                <a:ext cx="8628185" cy="1143000"/>
              </a:xfrm>
            </p:spPr>
            <p:txBody>
              <a:bodyPr>
                <a:noAutofit/>
              </a:bodyPr>
              <a:lstStyle/>
              <a:p>
                <a:pPr/>
                <a:r>
                  <a:rPr lang="en-ZA" sz="4400" dirty="0"/>
                  <a:t>Intensity maps and light curve</a:t>
                </a:r>
                <a:br>
                  <a:rPr lang="en-ZA" sz="4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44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ZA" sz="4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ZA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ZA" sz="44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br>
                  <a:rPr lang="en-ZA" sz="4800" dirty="0"/>
                </a:br>
                <a:endParaRPr lang="en-ZA" sz="4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1B369D-99D0-0322-C6E2-FA806F8EDF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81907" y="259365"/>
                <a:ext cx="8628185" cy="1143000"/>
              </a:xfrm>
              <a:blipFill>
                <a:blip r:embed="rId2"/>
                <a:stretch>
                  <a:fillRect t="-2459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close-up of a color scale&#10;&#10;AI-generated content may be incorrect.">
            <a:extLst>
              <a:ext uri="{FF2B5EF4-FFF2-40B4-BE49-F238E27FC236}">
                <a16:creationId xmlns:a16="http://schemas.microsoft.com/office/drawing/2014/main" id="{CB27B68D-F7E0-5689-7DFD-D67A2D84A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2" y="1125416"/>
            <a:ext cx="4532924" cy="4881611"/>
          </a:xfrm>
          <a:prstGeom prst="rect">
            <a:avLst/>
          </a:prstGeom>
        </p:spPr>
      </p:pic>
      <p:pic>
        <p:nvPicPr>
          <p:cNvPr id="4" name="Picture 3" descr="A graph of a graph&#10;&#10;AI-generated content may be incorrect.">
            <a:extLst>
              <a:ext uri="{FF2B5EF4-FFF2-40B4-BE49-F238E27FC236}">
                <a16:creationId xmlns:a16="http://schemas.microsoft.com/office/drawing/2014/main" id="{C4369C8B-3DF0-FA6F-AAC7-F5F0B5C5A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56" y="1679313"/>
            <a:ext cx="7019558" cy="406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4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87A2C-2895-2E42-02A8-6C788E8E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4771"/>
            <a:ext cx="10972800" cy="484413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ZA" sz="5100" dirty="0"/>
              <a:t>In this study the synchrotron emission of 3D RMHD simulations of the PLUTO code.</a:t>
            </a:r>
          </a:p>
          <a:p>
            <a:pPr marL="0" indent="0">
              <a:buNone/>
            </a:pPr>
            <a:endParaRPr lang="en-ZA" sz="5100" dirty="0"/>
          </a:p>
          <a:p>
            <a:r>
              <a:rPr lang="en-ZA" dirty="0" err="1"/>
              <a:t>Lagrangian</a:t>
            </a:r>
            <a:r>
              <a:rPr lang="en-ZA" dirty="0"/>
              <a:t> particles were used to represent non-thermal electrons in the jet and used to calculate the synchrotron emission</a:t>
            </a:r>
          </a:p>
          <a:p>
            <a:pPr lvl="1"/>
            <a:r>
              <a:rPr lang="en-ZA" dirty="0"/>
              <a:t>Included synchrotron self absorption</a:t>
            </a:r>
          </a:p>
          <a:p>
            <a:pPr lvl="1"/>
            <a:r>
              <a:rPr lang="en-ZA" dirty="0"/>
              <a:t>Included relativistic effects and light travel time for any viewing angles</a:t>
            </a:r>
          </a:p>
          <a:p>
            <a:pPr lvl="1"/>
            <a:r>
              <a:rPr lang="en-ZA" dirty="0"/>
              <a:t>I,Q, U Polarization calculations</a:t>
            </a:r>
          </a:p>
          <a:p>
            <a:pPr lvl="1"/>
            <a:r>
              <a:rPr lang="en-ZA" dirty="0"/>
              <a:t>Reproduce SED’s</a:t>
            </a:r>
          </a:p>
          <a:p>
            <a:endParaRPr lang="en-ZA" dirty="0"/>
          </a:p>
          <a:p>
            <a:r>
              <a:rPr lang="en-ZA" dirty="0"/>
              <a:t>Reproduced some morphologies and characteristics seen in observations</a:t>
            </a:r>
          </a:p>
          <a:p>
            <a:pPr lvl="1"/>
            <a:r>
              <a:rPr lang="en-ZA" dirty="0"/>
              <a:t>Most simulations showed FR II morphology</a:t>
            </a:r>
          </a:p>
          <a:p>
            <a:pPr lvl="2"/>
            <a:r>
              <a:rPr lang="en-ZA" dirty="0"/>
              <a:t>Radio lobes with hotspots and filaments</a:t>
            </a:r>
          </a:p>
          <a:p>
            <a:pPr lvl="1"/>
            <a:r>
              <a:rPr lang="en-ZA" dirty="0"/>
              <a:t>Reproduced FRI type morphology by inducing deceleration in the jet after injection</a:t>
            </a:r>
          </a:p>
          <a:p>
            <a:pPr lvl="1"/>
            <a:r>
              <a:rPr lang="en-ZA" dirty="0"/>
              <a:t>Bright stationary emission components that correspond to recollimation shocks</a:t>
            </a:r>
          </a:p>
          <a:p>
            <a:pPr lvl="1"/>
            <a:r>
              <a:rPr lang="en-ZA" dirty="0"/>
              <a:t>Filaments and hotspots in lobes correspond to magnetic field structure in cocoon correspond to magnetic</a:t>
            </a:r>
          </a:p>
          <a:p>
            <a:pPr marL="609585" lvl="1" indent="0">
              <a:buNone/>
            </a:pPr>
            <a:endParaRPr lang="en-ZA" dirty="0"/>
          </a:p>
          <a:p>
            <a:r>
              <a:rPr lang="en-ZA" dirty="0"/>
              <a:t>Variability was investigated in the form of a dense region injected into the jet.</a:t>
            </a:r>
          </a:p>
          <a:p>
            <a:pPr lvl="1"/>
            <a:r>
              <a:rPr lang="en-ZA" dirty="0"/>
              <a:t>Increased in flux coincided with component propagating through recollimation shock</a:t>
            </a:r>
          </a:p>
          <a:p>
            <a:pPr lvl="1"/>
            <a:r>
              <a:rPr lang="en-ZA" dirty="0"/>
              <a:t>X-ray increase lag behind optical</a:t>
            </a:r>
          </a:p>
          <a:p>
            <a:pPr lvl="1"/>
            <a:r>
              <a:rPr lang="en-ZA" dirty="0"/>
              <a:t>Increased flux coincided with an increase in polarization, peak polarization lags behind flux in optical 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492963-8914-BF75-8BF2-724782173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907" y="63422"/>
            <a:ext cx="8628185" cy="1143000"/>
          </a:xfrm>
        </p:spPr>
        <p:txBody>
          <a:bodyPr>
            <a:noAutofit/>
          </a:bodyPr>
          <a:lstStyle/>
          <a:p>
            <a:r>
              <a:rPr lang="en-ZA" sz="4800" b="1" dirty="0"/>
              <a:t>Conclusions</a:t>
            </a:r>
            <a:endParaRPr lang="en-ZA" sz="4800" dirty="0"/>
          </a:p>
        </p:txBody>
      </p:sp>
    </p:spTree>
    <p:extLst>
      <p:ext uri="{BB962C8B-B14F-4D97-AF65-F5344CB8AC3E}">
        <p14:creationId xmlns:p14="http://schemas.microsoft.com/office/powerpoint/2010/main" val="2633816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68283-6FA8-D960-51A9-5955CA787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CAE14-486F-7BFB-37C9-3D1A1998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9"/>
          <a:stretch>
            <a:fillRect/>
          </a:stretch>
        </p:blipFill>
        <p:spPr>
          <a:xfrm>
            <a:off x="0" y="452645"/>
            <a:ext cx="12191984" cy="3975304"/>
          </a:xfrm>
          <a:prstGeom prst="rect">
            <a:avLst/>
          </a:prstGeom>
        </p:spPr>
      </p:pic>
      <p:sp>
        <p:nvSpPr>
          <p:cNvPr id="14" name="Shadow">
            <a:extLst>
              <a:ext uri="{FF2B5EF4-FFF2-40B4-BE49-F238E27FC236}">
                <a16:creationId xmlns:a16="http://schemas.microsoft.com/office/drawing/2014/main" id="{DD7BBBC3-260B-DC8A-320E-35C5097BA760}"/>
              </a:ext>
            </a:extLst>
          </p:cNvPr>
          <p:cNvSpPr/>
          <p:nvPr/>
        </p:nvSpPr>
        <p:spPr>
          <a:xfrm>
            <a:off x="0" y="3901506"/>
            <a:ext cx="12192000" cy="1094357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0CC3AD-0003-EF43-2844-AADC3F077A84}"/>
              </a:ext>
            </a:extLst>
          </p:cNvPr>
          <p:cNvSpPr/>
          <p:nvPr/>
        </p:nvSpPr>
        <p:spPr>
          <a:xfrm>
            <a:off x="0" y="2782422"/>
            <a:ext cx="12192000" cy="1200000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 dirty="0"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91F565E7-2785-F011-8748-2E5CB533D022}"/>
              </a:ext>
            </a:extLst>
          </p:cNvPr>
          <p:cNvSpPr txBox="1">
            <a:spLocks/>
          </p:cNvSpPr>
          <p:nvPr/>
        </p:nvSpPr>
        <p:spPr>
          <a:xfrm>
            <a:off x="431831" y="2979893"/>
            <a:ext cx="9288338" cy="83099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800" b="1" dirty="0">
                <a:solidFill>
                  <a:schemeClr val="bg1"/>
                </a:solidFill>
              </a:rPr>
              <a:t>Thank you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16" name="Round Same Side Corner Rectangle 1">
            <a:extLst>
              <a:ext uri="{FF2B5EF4-FFF2-40B4-BE49-F238E27FC236}">
                <a16:creationId xmlns:a16="http://schemas.microsoft.com/office/drawing/2014/main" id="{3C6C0443-A5C4-9EED-05E1-F3E16A8EF30B}"/>
              </a:ext>
            </a:extLst>
          </p:cNvPr>
          <p:cNvSpPr/>
          <p:nvPr/>
        </p:nvSpPr>
        <p:spPr>
          <a:xfrm rot="16200000">
            <a:off x="10092000" y="2240861"/>
            <a:ext cx="2160000" cy="2040000"/>
          </a:xfrm>
          <a:custGeom>
            <a:avLst/>
            <a:gdLst>
              <a:gd name="connsiteX0" fmla="*/ 161568 w 1620000"/>
              <a:gd name="connsiteY0" fmla="*/ 0 h 1530000"/>
              <a:gd name="connsiteX1" fmla="*/ 1458432 w 1620000"/>
              <a:gd name="connsiteY1" fmla="*/ 0 h 1530000"/>
              <a:gd name="connsiteX2" fmla="*/ 1620000 w 1620000"/>
              <a:gd name="connsiteY2" fmla="*/ 161568 h 1530000"/>
              <a:gd name="connsiteX3" fmla="*/ 1620000 w 1620000"/>
              <a:gd name="connsiteY3" fmla="*/ 1530000 h 1530000"/>
              <a:gd name="connsiteX4" fmla="*/ 1620000 w 1620000"/>
              <a:gd name="connsiteY4" fmla="*/ 1530000 h 1530000"/>
              <a:gd name="connsiteX5" fmla="*/ 0 w 1620000"/>
              <a:gd name="connsiteY5" fmla="*/ 1530000 h 1530000"/>
              <a:gd name="connsiteX6" fmla="*/ 0 w 1620000"/>
              <a:gd name="connsiteY6" fmla="*/ 1530000 h 1530000"/>
              <a:gd name="connsiteX7" fmla="*/ 0 w 1620000"/>
              <a:gd name="connsiteY7" fmla="*/ 161568 h 1530000"/>
              <a:gd name="connsiteX8" fmla="*/ 161568 w 1620000"/>
              <a:gd name="connsiteY8" fmla="*/ 0 h 1530000"/>
              <a:gd name="connsiteX0" fmla="*/ 161568 w 1620000"/>
              <a:gd name="connsiteY0" fmla="*/ 0 h 1530000"/>
              <a:gd name="connsiteX1" fmla="*/ 1458432 w 1620000"/>
              <a:gd name="connsiteY1" fmla="*/ 0 h 1530000"/>
              <a:gd name="connsiteX2" fmla="*/ 1620000 w 1620000"/>
              <a:gd name="connsiteY2" fmla="*/ 161568 h 1530000"/>
              <a:gd name="connsiteX3" fmla="*/ 1620000 w 1620000"/>
              <a:gd name="connsiteY3" fmla="*/ 1530000 h 1530000"/>
              <a:gd name="connsiteX4" fmla="*/ 1620000 w 1620000"/>
              <a:gd name="connsiteY4" fmla="*/ 1530000 h 1530000"/>
              <a:gd name="connsiteX5" fmla="*/ 1051332 w 1620000"/>
              <a:gd name="connsiteY5" fmla="*/ 1530000 h 1530000"/>
              <a:gd name="connsiteX6" fmla="*/ 0 w 1620000"/>
              <a:gd name="connsiteY6" fmla="*/ 1530000 h 1530000"/>
              <a:gd name="connsiteX7" fmla="*/ 0 w 1620000"/>
              <a:gd name="connsiteY7" fmla="*/ 1530000 h 1530000"/>
              <a:gd name="connsiteX8" fmla="*/ 0 w 1620000"/>
              <a:gd name="connsiteY8" fmla="*/ 161568 h 1530000"/>
              <a:gd name="connsiteX9" fmla="*/ 161568 w 1620000"/>
              <a:gd name="connsiteY9" fmla="*/ 0 h 1530000"/>
              <a:gd name="connsiteX0" fmla="*/ 161568 w 1620000"/>
              <a:gd name="connsiteY0" fmla="*/ 0 h 1530000"/>
              <a:gd name="connsiteX1" fmla="*/ 1458432 w 1620000"/>
              <a:gd name="connsiteY1" fmla="*/ 0 h 1530000"/>
              <a:gd name="connsiteX2" fmla="*/ 1620000 w 1620000"/>
              <a:gd name="connsiteY2" fmla="*/ 161568 h 1530000"/>
              <a:gd name="connsiteX3" fmla="*/ 1620000 w 1620000"/>
              <a:gd name="connsiteY3" fmla="*/ 1530000 h 1530000"/>
              <a:gd name="connsiteX4" fmla="*/ 1620000 w 1620000"/>
              <a:gd name="connsiteY4" fmla="*/ 1530000 h 1530000"/>
              <a:gd name="connsiteX5" fmla="*/ 0 w 1620000"/>
              <a:gd name="connsiteY5" fmla="*/ 1530000 h 1530000"/>
              <a:gd name="connsiteX6" fmla="*/ 0 w 1620000"/>
              <a:gd name="connsiteY6" fmla="*/ 1530000 h 1530000"/>
              <a:gd name="connsiteX7" fmla="*/ 0 w 1620000"/>
              <a:gd name="connsiteY7" fmla="*/ 161568 h 1530000"/>
              <a:gd name="connsiteX8" fmla="*/ 161568 w 1620000"/>
              <a:gd name="connsiteY8" fmla="*/ 0 h 1530000"/>
              <a:gd name="connsiteX0" fmla="*/ 0 w 1711440"/>
              <a:gd name="connsiteY0" fmla="*/ 1530000 h 1621440"/>
              <a:gd name="connsiteX1" fmla="*/ 0 w 1711440"/>
              <a:gd name="connsiteY1" fmla="*/ 1530000 h 1621440"/>
              <a:gd name="connsiteX2" fmla="*/ 0 w 1711440"/>
              <a:gd name="connsiteY2" fmla="*/ 161568 h 1621440"/>
              <a:gd name="connsiteX3" fmla="*/ 161568 w 1711440"/>
              <a:gd name="connsiteY3" fmla="*/ 0 h 1621440"/>
              <a:gd name="connsiteX4" fmla="*/ 1458432 w 1711440"/>
              <a:gd name="connsiteY4" fmla="*/ 0 h 1621440"/>
              <a:gd name="connsiteX5" fmla="*/ 1620000 w 1711440"/>
              <a:gd name="connsiteY5" fmla="*/ 161568 h 1621440"/>
              <a:gd name="connsiteX6" fmla="*/ 1620000 w 1711440"/>
              <a:gd name="connsiteY6" fmla="*/ 1530000 h 1621440"/>
              <a:gd name="connsiteX7" fmla="*/ 1711440 w 1711440"/>
              <a:gd name="connsiteY7" fmla="*/ 1621440 h 1621440"/>
              <a:gd name="connsiteX0" fmla="*/ 0 w 1620000"/>
              <a:gd name="connsiteY0" fmla="*/ 1530000 h 1530000"/>
              <a:gd name="connsiteX1" fmla="*/ 0 w 1620000"/>
              <a:gd name="connsiteY1" fmla="*/ 1530000 h 1530000"/>
              <a:gd name="connsiteX2" fmla="*/ 0 w 1620000"/>
              <a:gd name="connsiteY2" fmla="*/ 161568 h 1530000"/>
              <a:gd name="connsiteX3" fmla="*/ 161568 w 1620000"/>
              <a:gd name="connsiteY3" fmla="*/ 0 h 1530000"/>
              <a:gd name="connsiteX4" fmla="*/ 1458432 w 1620000"/>
              <a:gd name="connsiteY4" fmla="*/ 0 h 1530000"/>
              <a:gd name="connsiteX5" fmla="*/ 1620000 w 1620000"/>
              <a:gd name="connsiteY5" fmla="*/ 161568 h 1530000"/>
              <a:gd name="connsiteX6" fmla="*/ 1620000 w 1620000"/>
              <a:gd name="connsiteY6" fmla="*/ 1530000 h 15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0000" h="1530000">
                <a:moveTo>
                  <a:pt x="0" y="1530000"/>
                </a:moveTo>
                <a:lnTo>
                  <a:pt x="0" y="1530000"/>
                </a:lnTo>
                <a:lnTo>
                  <a:pt x="0" y="161568"/>
                </a:lnTo>
                <a:cubicBezTo>
                  <a:pt x="0" y="72336"/>
                  <a:pt x="72336" y="0"/>
                  <a:pt x="161568" y="0"/>
                </a:cubicBezTo>
                <a:lnTo>
                  <a:pt x="1458432" y="0"/>
                </a:lnTo>
                <a:cubicBezTo>
                  <a:pt x="1547664" y="0"/>
                  <a:pt x="1620000" y="72336"/>
                  <a:pt x="1620000" y="161568"/>
                </a:cubicBezTo>
                <a:lnTo>
                  <a:pt x="1620000" y="153000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9A30CD-C185-5068-918B-77D926F27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000" y="2841722"/>
            <a:ext cx="1056000" cy="1056000"/>
          </a:xfrm>
          <a:prstGeom prst="rect">
            <a:avLst/>
          </a:prstGeom>
        </p:spPr>
      </p:pic>
      <p:pic>
        <p:nvPicPr>
          <p:cNvPr id="10" name="Corporate Strip">
            <a:extLst>
              <a:ext uri="{FF2B5EF4-FFF2-40B4-BE49-F238E27FC236}">
                <a16:creationId xmlns:a16="http://schemas.microsoft.com/office/drawing/2014/main" id="{DE1D6C80-520D-D25D-D291-A6F24E71A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980432"/>
            <a:ext cx="12191991" cy="1877565"/>
          </a:xfrm>
          <a:prstGeom prst="rect">
            <a:avLst/>
          </a:prstGeom>
        </p:spPr>
      </p:pic>
      <p:sp>
        <p:nvSpPr>
          <p:cNvPr id="11" name="Contact Detail">
            <a:extLst>
              <a:ext uri="{FF2B5EF4-FFF2-40B4-BE49-F238E27FC236}">
                <a16:creationId xmlns:a16="http://schemas.microsoft.com/office/drawing/2014/main" id="{E06C3969-2CCB-F550-BED5-60BA4B8C6776}"/>
              </a:ext>
            </a:extLst>
          </p:cNvPr>
          <p:cNvSpPr txBox="1"/>
          <p:nvPr/>
        </p:nvSpPr>
        <p:spPr>
          <a:xfrm>
            <a:off x="510186" y="5110163"/>
            <a:ext cx="1162241" cy="2051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ZA" sz="1333" b="1" dirty="0">
                <a:solidFill>
                  <a:schemeClr val="bg1"/>
                </a:solidFill>
              </a:rPr>
              <a:t>www.ufs.ac.za</a:t>
            </a:r>
          </a:p>
        </p:txBody>
      </p:sp>
      <p:pic>
        <p:nvPicPr>
          <p:cNvPr id="17" name="Picture 16" descr="C:\Users\MolemeRm\AppData\Local\Microsoft\Windows\INetCache\Content.Word\vision 130 black logo.png">
            <a:extLst>
              <a:ext uri="{FF2B5EF4-FFF2-40B4-BE49-F238E27FC236}">
                <a16:creationId xmlns:a16="http://schemas.microsoft.com/office/drawing/2014/main" id="{5E601DE0-C759-DF78-E08C-06915C7E40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5676389"/>
            <a:ext cx="1475065" cy="7948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FEC449-497E-6D0D-87AE-925C92BD430B}"/>
              </a:ext>
            </a:extLst>
          </p:cNvPr>
          <p:cNvCxnSpPr/>
          <p:nvPr/>
        </p:nvCxnSpPr>
        <p:spPr>
          <a:xfrm>
            <a:off x="8880309" y="5726880"/>
            <a:ext cx="0" cy="685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29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02D15-36B2-B19B-8697-41C96A31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E8CA-D5D2-592E-371F-DF27B614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70" y="207899"/>
            <a:ext cx="10833120" cy="1040464"/>
          </a:xfrm>
        </p:spPr>
        <p:txBody>
          <a:bodyPr>
            <a:normAutofit/>
          </a:bodyPr>
          <a:lstStyle/>
          <a:p>
            <a:r>
              <a:rPr lang="en-ZA" sz="4400" dirty="0"/>
              <a:t>Active Galactic Nuclei</a:t>
            </a:r>
          </a:p>
        </p:txBody>
      </p:sp>
      <p:pic>
        <p:nvPicPr>
          <p:cNvPr id="17" name="Content Placeholder 7" descr="Diagram of a diagram of a nuclear reactor&#10;&#10;Description automatically generated with medium confidence">
            <a:extLst>
              <a:ext uri="{FF2B5EF4-FFF2-40B4-BE49-F238E27FC236}">
                <a16:creationId xmlns:a16="http://schemas.microsoft.com/office/drawing/2014/main" id="{3EC1ED63-017C-DAFD-8F9C-4638F400F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51" y="1297885"/>
            <a:ext cx="5147515" cy="43067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9C99F-3B19-31E5-DA70-E36050650063}"/>
              </a:ext>
            </a:extLst>
          </p:cNvPr>
          <p:cNvSpPr txBox="1"/>
          <p:nvPr/>
        </p:nvSpPr>
        <p:spPr>
          <a:xfrm>
            <a:off x="6339401" y="5698745"/>
            <a:ext cx="5687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Beckmann and Shrader, 2012, Figure 4.16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D440B-8669-5A25-08CA-DCA82A668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1248363"/>
            <a:ext cx="4848665" cy="3951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6D0616-2D91-6E01-7E06-880BB4381971}"/>
              </a:ext>
            </a:extLst>
          </p:cNvPr>
          <p:cNvSpPr txBox="1"/>
          <p:nvPr/>
        </p:nvSpPr>
        <p:spPr>
          <a:xfrm>
            <a:off x="1004336" y="5199999"/>
            <a:ext cx="4577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SED of 3C 279 with Leptonic emission models with contributions from different components in the AGN. Dermer, et al. 2014, </a:t>
            </a:r>
            <a:r>
              <a:rPr lang="en-ZA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, 782, 82</a:t>
            </a:r>
          </a:p>
        </p:txBody>
      </p:sp>
    </p:spTree>
    <p:extLst>
      <p:ext uri="{BB962C8B-B14F-4D97-AF65-F5344CB8AC3E}">
        <p14:creationId xmlns:p14="http://schemas.microsoft.com/office/powerpoint/2010/main" val="97008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FF743-68F9-56A4-D6E0-7171F7C18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740ED3-DB0B-D812-A780-6B9BCA32DEDC}"/>
              </a:ext>
            </a:extLst>
          </p:cNvPr>
          <p:cNvSpPr txBox="1">
            <a:spLocks/>
          </p:cNvSpPr>
          <p:nvPr/>
        </p:nvSpPr>
        <p:spPr>
          <a:xfrm>
            <a:off x="797170" y="207899"/>
            <a:ext cx="10833120" cy="104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400" dirty="0"/>
              <a:t>Large scale morphology</a:t>
            </a:r>
          </a:p>
        </p:txBody>
      </p:sp>
      <p:pic>
        <p:nvPicPr>
          <p:cNvPr id="5" name="Content Placeholder 4" descr="A collage of images of a fire&#10;&#10;Description automatically generated">
            <a:extLst>
              <a:ext uri="{FF2B5EF4-FFF2-40B4-BE49-F238E27FC236}">
                <a16:creationId xmlns:a16="http://schemas.microsoft.com/office/drawing/2014/main" id="{653024CE-EBC3-B71C-A7A8-CDC81D387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09" y="1295497"/>
            <a:ext cx="5048302" cy="46376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410610-5A58-910E-C50E-9B399AE988BF}"/>
              </a:ext>
            </a:extLst>
          </p:cNvPr>
          <p:cNvSpPr txBox="1"/>
          <p:nvPr/>
        </p:nvSpPr>
        <p:spPr>
          <a:xfrm>
            <a:off x="296435" y="1360136"/>
            <a:ext cx="2883418" cy="2369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sz="2800" dirty="0"/>
              <a:t>FR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Typically two sided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Brightness generally decreases with distance from the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Lower luminosity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2AFF2-3570-87EC-012E-11E9A912B7A3}"/>
              </a:ext>
            </a:extLst>
          </p:cNvPr>
          <p:cNvSpPr txBox="1"/>
          <p:nvPr/>
        </p:nvSpPr>
        <p:spPr>
          <a:xfrm>
            <a:off x="8500867" y="1360136"/>
            <a:ext cx="3129423" cy="26468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sz="2800" dirty="0"/>
              <a:t>FR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Jets can be single or double-sided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Jet terminates in hotspots with bright lobe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Higher luminosity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A1820-72E6-9C56-B1CA-4E2A709B00CB}"/>
              </a:ext>
            </a:extLst>
          </p:cNvPr>
          <p:cNvSpPr txBox="1"/>
          <p:nvPr/>
        </p:nvSpPr>
        <p:spPr>
          <a:xfrm>
            <a:off x="296435" y="5276298"/>
            <a:ext cx="28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Left: 3C 31, NRAO, see Laing and Bridle(2002b). </a:t>
            </a:r>
            <a:endParaRPr lang="en-Z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9F023C-9519-7E8E-07FD-346BDC7C536B}"/>
              </a:ext>
            </a:extLst>
          </p:cNvPr>
          <p:cNvSpPr txBox="1"/>
          <p:nvPr/>
        </p:nvSpPr>
        <p:spPr>
          <a:xfrm>
            <a:off x="8500866" y="5276298"/>
            <a:ext cx="3302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800" dirty="0">
                <a:latin typeface="Calibri" panose="020F0502020204030204" pitchFamily="34" charset="0"/>
                <a:cs typeface="Calibri" panose="020F0502020204030204" pitchFamily="34" charset="0"/>
              </a:rPr>
              <a:t>Right: </a:t>
            </a:r>
            <a:r>
              <a:rPr lang="en-Z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Cyg</a:t>
            </a:r>
            <a:r>
              <a:rPr lang="en-ZA" sz="1800" dirty="0">
                <a:latin typeface="Calibri" panose="020F0502020204030204" pitchFamily="34" charset="0"/>
                <a:cs typeface="Calibri" panose="020F0502020204030204" pitchFamily="34" charset="0"/>
              </a:rPr>
              <a:t> A, NRAO, see Carilli and Barthel (1996).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1924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03BBDE-F116-C652-A521-806A945247C0}"/>
              </a:ext>
            </a:extLst>
          </p:cNvPr>
          <p:cNvSpPr txBox="1"/>
          <p:nvPr/>
        </p:nvSpPr>
        <p:spPr>
          <a:xfrm>
            <a:off x="881256" y="1336208"/>
            <a:ext cx="4420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/>
              <a:t>FR I</a:t>
            </a:r>
          </a:p>
          <a:p>
            <a:r>
              <a:rPr lang="en-ZA" sz="2400" dirty="0"/>
              <a:t> </a:t>
            </a:r>
            <a:r>
              <a:rPr lang="en-ZA" dirty="0"/>
              <a:t>– Decelerate between parsec-kpc scales</a:t>
            </a:r>
            <a:endParaRPr lang="en-ZA" sz="2400" dirty="0"/>
          </a:p>
        </p:txBody>
      </p:sp>
      <p:pic>
        <p:nvPicPr>
          <p:cNvPr id="4" name="Picture 3" descr="A close-up of a spray&#10;&#10;Description automatically generated">
            <a:extLst>
              <a:ext uri="{FF2B5EF4-FFF2-40B4-BE49-F238E27FC236}">
                <a16:creationId xmlns:a16="http://schemas.microsoft.com/office/drawing/2014/main" id="{D0BBCE2A-CE6A-39C9-C0FC-00427AAD2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12" y="2305789"/>
            <a:ext cx="3362088" cy="2899046"/>
          </a:xfrm>
          <a:prstGeom prst="rect">
            <a:avLst/>
          </a:prstGeom>
        </p:spPr>
      </p:pic>
      <p:pic>
        <p:nvPicPr>
          <p:cNvPr id="9" name="Content Placeholder 4" descr="A diagram of a cell&#10;&#10;Description automatically generated">
            <a:extLst>
              <a:ext uri="{FF2B5EF4-FFF2-40B4-BE49-F238E27FC236}">
                <a16:creationId xmlns:a16="http://schemas.microsoft.com/office/drawing/2014/main" id="{EE2EF80F-ADF0-9101-C49C-77BDBBF46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29" y="2265599"/>
            <a:ext cx="3206429" cy="2535994"/>
          </a:xfrm>
        </p:spPr>
      </p:pic>
      <p:pic>
        <p:nvPicPr>
          <p:cNvPr id="11" name="Picture 10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89C38411-CC9E-26A5-A536-CCD11C736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974355" y="2857566"/>
            <a:ext cx="3530647" cy="1506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EFBA5C-BD65-1176-0E7A-A4BF402150CA}"/>
              </a:ext>
            </a:extLst>
          </p:cNvPr>
          <p:cNvSpPr txBox="1"/>
          <p:nvPr/>
        </p:nvSpPr>
        <p:spPr>
          <a:xfrm>
            <a:off x="6046560" y="1336208"/>
            <a:ext cx="52641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/>
              <a:t>FR II</a:t>
            </a:r>
          </a:p>
          <a:p>
            <a:r>
              <a:rPr lang="en-ZA" dirty="0"/>
              <a:t> – Remains relativistic, terminates in a shock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DD93A-5A91-1EA0-8957-44FC736FC9B6}"/>
              </a:ext>
            </a:extLst>
          </p:cNvPr>
          <p:cNvSpPr txBox="1"/>
          <p:nvPr/>
        </p:nvSpPr>
        <p:spPr>
          <a:xfrm>
            <a:off x="1095592" y="5388120"/>
            <a:ext cx="399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/>
              <a:t> Model for FR I deceleration, Laing </a:t>
            </a:r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ZA" sz="1600" dirty="0"/>
              <a:t> Bridle (2014)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3442F-BBB1-B75C-3D0F-97B7757494A2}"/>
              </a:ext>
            </a:extLst>
          </p:cNvPr>
          <p:cNvSpPr txBox="1"/>
          <p:nvPr/>
        </p:nvSpPr>
        <p:spPr>
          <a:xfrm>
            <a:off x="9353840" y="5186754"/>
            <a:ext cx="277167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1600" dirty="0">
                <a:latin typeface="+mj-lt"/>
                <a:cs typeface="Calibri" panose="020F0502020204030204" pitchFamily="34" charset="0"/>
              </a:rPr>
              <a:t>Diagram of flow at terminal shock, Blandford and Rees (1974)</a:t>
            </a:r>
            <a:endParaRPr lang="en-ZA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873BF-7B69-31F9-23EA-ECF928A9314F}"/>
              </a:ext>
            </a:extLst>
          </p:cNvPr>
          <p:cNvSpPr txBox="1"/>
          <p:nvPr/>
        </p:nvSpPr>
        <p:spPr>
          <a:xfrm>
            <a:off x="6111429" y="4883635"/>
            <a:ext cx="32064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600" dirty="0"/>
              <a:t>Diagram of the large scale structure of an FR II radio source,  Komissarov and Falle (1998).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A5E143-B400-67CA-C71B-31E79D2C6A92}"/>
              </a:ext>
            </a:extLst>
          </p:cNvPr>
          <p:cNvSpPr txBox="1">
            <a:spLocks/>
          </p:cNvSpPr>
          <p:nvPr/>
        </p:nvSpPr>
        <p:spPr>
          <a:xfrm>
            <a:off x="797170" y="207899"/>
            <a:ext cx="6247618" cy="104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ECA342-1DA5-A007-C0DD-2D1C457F790C}"/>
              </a:ext>
            </a:extLst>
          </p:cNvPr>
          <p:cNvSpPr/>
          <p:nvPr/>
        </p:nvSpPr>
        <p:spPr>
          <a:xfrm>
            <a:off x="5935543" y="1248363"/>
            <a:ext cx="6139543" cy="48200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4C62F1-9DEE-6929-318B-FDB8B1CA5267}"/>
              </a:ext>
            </a:extLst>
          </p:cNvPr>
          <p:cNvSpPr/>
          <p:nvPr/>
        </p:nvSpPr>
        <p:spPr>
          <a:xfrm>
            <a:off x="403349" y="1248363"/>
            <a:ext cx="5308895" cy="48200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A808E63-9411-B6A1-E318-F8336151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70" y="207899"/>
            <a:ext cx="10833120" cy="1040464"/>
          </a:xfrm>
        </p:spPr>
        <p:txBody>
          <a:bodyPr>
            <a:normAutofit/>
          </a:bodyPr>
          <a:lstStyle/>
          <a:p>
            <a:r>
              <a:rPr lang="en-ZA" sz="4400" dirty="0"/>
              <a:t>Large scale morphology</a:t>
            </a:r>
          </a:p>
        </p:txBody>
      </p:sp>
    </p:spTree>
    <p:extLst>
      <p:ext uri="{BB962C8B-B14F-4D97-AF65-F5344CB8AC3E}">
        <p14:creationId xmlns:p14="http://schemas.microsoft.com/office/powerpoint/2010/main" val="417288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6707-41E5-9030-4B80-455D95437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400" dirty="0"/>
              <a:t>Simulating AGN jets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E9B728-6C6F-F826-B889-B031A8425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30" y="3720012"/>
            <a:ext cx="4307126" cy="1964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771E9-7695-12A7-D45C-54108B6F6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2" y="1449396"/>
            <a:ext cx="6848308" cy="1964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9CDD8F-750E-5CC1-8948-1E39174DCA4D}"/>
                  </a:ext>
                </a:extLst>
              </p:cNvPr>
              <p:cNvSpPr txBox="1"/>
              <p:nvPr/>
            </p:nvSpPr>
            <p:spPr>
              <a:xfrm>
                <a:off x="7544994" y="1621503"/>
                <a:ext cx="3947531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The Morphology and kinematics of AGN jets can be simulated as a thermal fluid.</a:t>
                </a:r>
              </a:p>
              <a:p>
                <a:endParaRPr lang="en-ZA" dirty="0"/>
              </a:p>
              <a:p>
                <a:r>
                  <a:rPr lang="en-ZA" dirty="0"/>
                  <a:t>FR II like morphologies are “easy” to reproduce by injecting supersonic jet into a background region</a:t>
                </a:r>
              </a:p>
              <a:p>
                <a:endParaRPr lang="en-ZA" dirty="0"/>
              </a:p>
              <a:p>
                <a:r>
                  <a:rPr lang="en-ZA" dirty="0"/>
                  <a:t>FR I like structures are more complicated to reproduce.</a:t>
                </a:r>
              </a:p>
              <a:p>
                <a:endParaRPr lang="en-ZA" dirty="0"/>
              </a:p>
              <a:p>
                <a:r>
                  <a:rPr lang="en-ZA" dirty="0"/>
                  <a:t>Massaglia, et.al. (2017) found kinetic luminosities of </a:t>
                </a:r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Z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42</m:t>
                        </m:r>
                      </m:sup>
                    </m:sSup>
                  </m:oMath>
                </a14:m>
                <a:r>
                  <a:rPr lang="en-ZA" dirty="0"/>
                  <a:t> erg.s</a:t>
                </a:r>
                <a:r>
                  <a:rPr lang="en-ZA" baseline="30000" dirty="0"/>
                  <a:t>-1</a:t>
                </a:r>
                <a:r>
                  <a:rPr lang="en-ZA" dirty="0"/>
                  <a:t> produced FRI like structures on kiloparsec scales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9CDD8F-750E-5CC1-8948-1E39174DC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994" y="1621503"/>
                <a:ext cx="3947531" cy="4247317"/>
              </a:xfrm>
              <a:prstGeom prst="rect">
                <a:avLst/>
              </a:prstGeom>
              <a:blipFill>
                <a:blip r:embed="rId4"/>
                <a:stretch>
                  <a:fillRect l="-1391" t="-861" r="-1855" b="-1291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01020F9-6B35-F82C-D608-2268E2B00A75}"/>
              </a:ext>
            </a:extLst>
          </p:cNvPr>
          <p:cNvSpPr txBox="1"/>
          <p:nvPr/>
        </p:nvSpPr>
        <p:spPr>
          <a:xfrm>
            <a:off x="1960060" y="5684154"/>
            <a:ext cx="25898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dirty="0"/>
              <a:t>Massaglia, et.al. (2017)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EF6D1-18C8-A42A-88AC-2FC1E1954187}"/>
              </a:ext>
            </a:extLst>
          </p:cNvPr>
          <p:cNvSpPr txBox="1"/>
          <p:nvPr/>
        </p:nvSpPr>
        <p:spPr>
          <a:xfrm>
            <a:off x="1805651" y="1449396"/>
            <a:ext cx="274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FR II like morphology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E7D5B-273C-B942-54BE-2FCF70F036CE}"/>
              </a:ext>
            </a:extLst>
          </p:cNvPr>
          <p:cNvSpPr txBox="1"/>
          <p:nvPr/>
        </p:nvSpPr>
        <p:spPr>
          <a:xfrm>
            <a:off x="1882855" y="3468979"/>
            <a:ext cx="274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FR I like morphology</a:t>
            </a:r>
          </a:p>
        </p:txBody>
      </p:sp>
    </p:spTree>
    <p:extLst>
      <p:ext uri="{BB962C8B-B14F-4D97-AF65-F5344CB8AC3E}">
        <p14:creationId xmlns:p14="http://schemas.microsoft.com/office/powerpoint/2010/main" val="32036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E1DE6143-F8D0-1EBC-2C28-A02566AB3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55" y="2340701"/>
            <a:ext cx="3244384" cy="2452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dirty="0"/>
              <a:t>Another way to produce FR I type morphologies is through deceleration</a:t>
            </a:r>
          </a:p>
          <a:p>
            <a:pPr marL="0" indent="0">
              <a:buNone/>
            </a:pPr>
            <a:endParaRPr lang="en-ZA" sz="2000" dirty="0"/>
          </a:p>
          <a:p>
            <a:pPr marL="0" indent="0">
              <a:buNone/>
            </a:pPr>
            <a:r>
              <a:rPr lang="en-ZA" sz="2000" dirty="0"/>
              <a:t>This can happen through entrainment of the ambient medium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E1CF2-DA9E-9A32-86EE-B37B5810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6879220" cy="1143000"/>
          </a:xfrm>
        </p:spPr>
        <p:txBody>
          <a:bodyPr>
            <a:normAutofit/>
          </a:bodyPr>
          <a:lstStyle/>
          <a:p>
            <a:r>
              <a:rPr lang="en-ZA" sz="4400" dirty="0"/>
              <a:t>Deceleration in Jets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D9D1E-ACE7-89FC-108B-3C7ADC3A2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31" y="706857"/>
            <a:ext cx="3902261" cy="24928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4BD0B1-C534-D3D2-1E78-CDAE43F09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5119" y="3566790"/>
            <a:ext cx="3573323" cy="2289718"/>
          </a:xfrm>
          <a:prstGeom prst="rect">
            <a:avLst/>
          </a:prstGeom>
        </p:spPr>
      </p:pic>
      <p:pic>
        <p:nvPicPr>
          <p:cNvPr id="33" name="Picture 32" descr="A collage of different colored shapes&#10;&#10;AI-generated content may be incorrect.">
            <a:extLst>
              <a:ext uri="{FF2B5EF4-FFF2-40B4-BE49-F238E27FC236}">
                <a16:creationId xmlns:a16="http://schemas.microsoft.com/office/drawing/2014/main" id="{8FBD5777-C520-5137-2336-BE398C6E4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1764" y="1516647"/>
            <a:ext cx="3949692" cy="3824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CBE3D6-56F0-1539-8344-601AB646BE4D}"/>
              </a:ext>
            </a:extLst>
          </p:cNvPr>
          <p:cNvSpPr txBox="1"/>
          <p:nvPr/>
        </p:nvSpPr>
        <p:spPr>
          <a:xfrm>
            <a:off x="4907949" y="5671842"/>
            <a:ext cx="237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Rossi et. al. (2024)</a:t>
            </a:r>
          </a:p>
        </p:txBody>
      </p:sp>
    </p:spTree>
    <p:extLst>
      <p:ext uri="{BB962C8B-B14F-4D97-AF65-F5344CB8AC3E}">
        <p14:creationId xmlns:p14="http://schemas.microsoft.com/office/powerpoint/2010/main" val="60905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5429-0753-7DA3-EA0D-C6DAC436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3159"/>
            <a:ext cx="10972800" cy="1143000"/>
          </a:xfrm>
        </p:spPr>
        <p:txBody>
          <a:bodyPr>
            <a:normAutofit/>
          </a:bodyPr>
          <a:lstStyle/>
          <a:p>
            <a:r>
              <a:rPr lang="en-ZA" sz="4000" dirty="0"/>
              <a:t>PLUTO RMHD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92B5B-5C33-FB2E-28DE-B177525B4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36159"/>
            <a:ext cx="6513576" cy="46891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dirty="0"/>
              <a:t>PLUTO v4.4 </a:t>
            </a:r>
            <a:r>
              <a:rPr lang="en-US" sz="2600" dirty="0">
                <a:hlinkClick r:id="rId2"/>
              </a:rPr>
              <a:t>https://plutocode.ph.unito.it/</a:t>
            </a:r>
            <a:endParaRPr lang="en-US" sz="2600" dirty="0"/>
          </a:p>
          <a:p>
            <a:r>
              <a:rPr lang="en-US" sz="2600" dirty="0"/>
              <a:t>Grid based hydrodynamics code</a:t>
            </a:r>
          </a:p>
          <a:p>
            <a:r>
              <a:rPr lang="en-US" sz="2600" dirty="0"/>
              <a:t>Designed for high Mach number flows in astrophysical plasma dynamics</a:t>
            </a:r>
          </a:p>
          <a:p>
            <a:r>
              <a:rPr lang="en-US" sz="2600" dirty="0"/>
              <a:t>Opensource</a:t>
            </a:r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/>
              <a:t>- </a:t>
            </a:r>
            <a:r>
              <a:rPr lang="en-US" sz="2600" dirty="0" err="1"/>
              <a:t>Lagrangian</a:t>
            </a:r>
            <a:r>
              <a:rPr lang="en-US" sz="2600" dirty="0"/>
              <a:t> particles module </a:t>
            </a:r>
            <a:r>
              <a:rPr lang="en-US" sz="1400" dirty="0"/>
              <a:t>(</a:t>
            </a:r>
            <a:r>
              <a:rPr lang="en-US" sz="1600" dirty="0"/>
              <a:t>Bhargav Vaidya, et. al. </a:t>
            </a:r>
            <a:r>
              <a:rPr lang="en-US" sz="1600" dirty="0" err="1"/>
              <a:t>ApJ</a:t>
            </a:r>
            <a:r>
              <a:rPr lang="en-US" sz="1600" dirty="0"/>
              <a:t> 865:144 (21pp), 2018)</a:t>
            </a:r>
            <a:endParaRPr lang="en-US" sz="1500" dirty="0"/>
          </a:p>
          <a:p>
            <a:pPr lvl="1"/>
            <a:r>
              <a:rPr lang="en-US" sz="2000" dirty="0"/>
              <a:t>Separate particle entities suspended in fluid</a:t>
            </a:r>
          </a:p>
          <a:p>
            <a:pPr lvl="1"/>
            <a:r>
              <a:rPr lang="en-US" sz="2000" dirty="0"/>
              <a:t>Represents an ensemble of particles with a finite energy distribution</a:t>
            </a:r>
          </a:p>
          <a:p>
            <a:pPr lvl="1"/>
            <a:r>
              <a:rPr lang="en-US" sz="2000" dirty="0"/>
              <a:t>No back reaction on fluid</a:t>
            </a:r>
          </a:p>
          <a:p>
            <a:pPr lvl="1"/>
            <a:r>
              <a:rPr lang="en-US" sz="2000" dirty="0"/>
              <a:t>Follow fluid streamlines</a:t>
            </a:r>
          </a:p>
          <a:p>
            <a:pPr lvl="1"/>
            <a:r>
              <a:rPr lang="en-US" sz="2000" dirty="0"/>
              <a:t>Energy distribution is evolved with time</a:t>
            </a:r>
          </a:p>
          <a:p>
            <a:endParaRPr lang="en-ZA" dirty="0"/>
          </a:p>
          <a:p>
            <a:endParaRPr lang="en-ZA" dirty="0"/>
          </a:p>
          <a:p>
            <a:pPr lvl="2"/>
            <a:r>
              <a:rPr lang="en-US" sz="1800" dirty="0"/>
              <a:t>Adiabatic expansion</a:t>
            </a:r>
          </a:p>
          <a:p>
            <a:pPr lvl="2"/>
            <a:r>
              <a:rPr lang="en-US" sz="1800" dirty="0"/>
              <a:t>Radiative losses</a:t>
            </a:r>
          </a:p>
          <a:p>
            <a:pPr lvl="2"/>
            <a:r>
              <a:rPr lang="en-US" sz="1800" dirty="0"/>
              <a:t>Diffusive shock acceleration</a:t>
            </a:r>
          </a:p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EB693-2023-3961-6DAE-18D3565A7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49" y="4358117"/>
            <a:ext cx="3492678" cy="645325"/>
          </a:xfrm>
          <a:prstGeom prst="rect">
            <a:avLst/>
          </a:prstGeom>
        </p:spPr>
      </p:pic>
      <p:pic>
        <p:nvPicPr>
          <p:cNvPr id="2052" name="Picture 4" descr="Volume renderings of the thermal pressure distributions at t= 710 for the high-resolution 3D run.">
            <a:extLst>
              <a:ext uri="{FF2B5EF4-FFF2-40B4-BE49-F238E27FC236}">
                <a16:creationId xmlns:a16="http://schemas.microsoft.com/office/drawing/2014/main" id="{794FEA9A-0940-F438-B326-325B4916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417639"/>
            <a:ext cx="3429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23D34-7198-4875-E1EE-77D6716CE9C5}"/>
              </a:ext>
            </a:extLst>
          </p:cNvPr>
          <p:cNvSpPr txBox="1"/>
          <p:nvPr/>
        </p:nvSpPr>
        <p:spPr>
          <a:xfrm>
            <a:off x="7379208" y="5504369"/>
            <a:ext cx="48127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Mignone et. Al., (2010</a:t>
            </a:r>
            <a:r>
              <a:rPr lang="en-US" sz="1400" dirty="0">
                <a:solidFill>
                  <a:srgbClr val="2A2A2A"/>
                </a:solidFill>
                <a:latin typeface="Source Sans Pro" panose="020B0503030403020204" pitchFamily="34" charset="0"/>
              </a:rPr>
              <a:t>)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9358940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FS Primary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0F204B"/>
      </a:accent1>
      <a:accent2>
        <a:srgbClr val="A71930"/>
      </a:accent2>
      <a:accent3>
        <a:srgbClr val="00675A"/>
      </a:accent3>
      <a:accent4>
        <a:srgbClr val="490E6F"/>
      </a:accent4>
      <a:accent5>
        <a:srgbClr val="0039A7"/>
      </a:accent5>
      <a:accent6>
        <a:srgbClr val="EA8400"/>
      </a:accent6>
      <a:hlink>
        <a:srgbClr val="A71930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2ad2e7-4b2a-4e94-965b-4921d80bc38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5AB43B6B5FB843A609AA1E7FFB830E" ma:contentTypeVersion="18" ma:contentTypeDescription="Create a new document." ma:contentTypeScope="" ma:versionID="e1dea631401574812ae45e79326662ae">
  <xsd:schema xmlns:xsd="http://www.w3.org/2001/XMLSchema" xmlns:xs="http://www.w3.org/2001/XMLSchema" xmlns:p="http://schemas.microsoft.com/office/2006/metadata/properties" xmlns:ns3="782ad2e7-4b2a-4e94-965b-4921d80bc38c" xmlns:ns4="862e10f3-91ae-4916-9af2-4b83e290ca12" targetNamespace="http://schemas.microsoft.com/office/2006/metadata/properties" ma:root="true" ma:fieldsID="87bdfca6622d81499fddd14050711dfc" ns3:_="" ns4:_="">
    <xsd:import namespace="782ad2e7-4b2a-4e94-965b-4921d80bc38c"/>
    <xsd:import namespace="862e10f3-91ae-4916-9af2-4b83e290ca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ad2e7-4b2a-4e94-965b-4921d80bc3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e10f3-91ae-4916-9af2-4b83e290ca1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CF022B-1238-4AA3-B50B-17EE46A866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61D0CD-A5F1-4AA8-BF6C-784C3EE8000B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782ad2e7-4b2a-4e94-965b-4921d80bc38c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862e10f3-91ae-4916-9af2-4b83e290ca12"/>
  </ds:schemaRefs>
</ds:datastoreItem>
</file>

<file path=customXml/itemProps3.xml><?xml version="1.0" encoding="utf-8"?>
<ds:datastoreItem xmlns:ds="http://schemas.openxmlformats.org/officeDocument/2006/customXml" ds:itemID="{D9A78217-D8C2-475F-ABFB-B3ED550509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2ad2e7-4b2a-4e94-965b-4921d80bc38c"/>
    <ds:schemaRef ds:uri="862e10f3-91ae-4916-9af2-4b83e290ca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efc1bb9-b90f-4a48-bf6c-ba0686193b80}" enabled="0" method="" siteId="{8efc1bb9-b90f-4a48-bf6c-ba0686193b8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1388</TotalTime>
  <Words>1461</Words>
  <Application>Microsoft Office PowerPoint</Application>
  <PresentationFormat>Widescreen</PresentationFormat>
  <Paragraphs>297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Aptos</vt:lpstr>
      <vt:lpstr>Arial</vt:lpstr>
      <vt:lpstr>Calibri</vt:lpstr>
      <vt:lpstr>Cambria Math</vt:lpstr>
      <vt:lpstr>Google Sans</vt:lpstr>
      <vt:lpstr>Latin Modern Math</vt:lpstr>
      <vt:lpstr>Liberation Sans</vt:lpstr>
      <vt:lpstr>Source Sans Pro</vt:lpstr>
      <vt:lpstr>1_Office Theme</vt:lpstr>
      <vt:lpstr>PowerPoint Presentation</vt:lpstr>
      <vt:lpstr>Active Galactic Nuclei</vt:lpstr>
      <vt:lpstr>Active Galactic Nuclei</vt:lpstr>
      <vt:lpstr>Active Galactic Nuclei</vt:lpstr>
      <vt:lpstr>PowerPoint Presentation</vt:lpstr>
      <vt:lpstr>Large scale morphology</vt:lpstr>
      <vt:lpstr>Simulating AGN jets </vt:lpstr>
      <vt:lpstr>Deceleration in Jets</vt:lpstr>
      <vt:lpstr>PLUTO RMHD Simulations</vt:lpstr>
      <vt:lpstr>Synchrotron Emission</vt:lpstr>
      <vt:lpstr>PowerPoint Presentation</vt:lpstr>
      <vt:lpstr>PowerPoint Presentation</vt:lpstr>
      <vt:lpstr>RMHD Simulations</vt:lpstr>
      <vt:lpstr>Simulations setup</vt:lpstr>
      <vt:lpstr>Simulations setup</vt:lpstr>
      <vt:lpstr>RMHD simulations</vt:lpstr>
      <vt:lpstr>RMHD simulations evolution</vt:lpstr>
      <vt:lpstr>Emission modelling</vt:lpstr>
      <vt:lpstr>Intensity maps: 10 GHz, θ=90^∘</vt:lpstr>
      <vt:lpstr>PowerPoint Presentation</vt:lpstr>
      <vt:lpstr>PowerPoint Presentation</vt:lpstr>
      <vt:lpstr>Intensity maps: 10 GHz, θ=90^∘</vt:lpstr>
      <vt:lpstr>SED modelling</vt:lpstr>
      <vt:lpstr>What about FRI’s?</vt:lpstr>
      <vt:lpstr>Decelerated jet</vt:lpstr>
      <vt:lpstr>Blazar emission</vt:lpstr>
      <vt:lpstr>PowerPoint Presentation</vt:lpstr>
      <vt:lpstr>Parsec scale Jet model</vt:lpstr>
      <vt:lpstr>Jet cross-section</vt:lpstr>
      <vt:lpstr>Lagrangian particles</vt:lpstr>
      <vt:lpstr>PowerPoint Presentation</vt:lpstr>
      <vt:lpstr>Variability</vt:lpstr>
      <vt:lpstr>Intensity maps and light curve θ=2^∘ 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Izak Van Der Westhuizen</dc:creator>
  <cp:lastModifiedBy>Izak Van Der Westhuizen</cp:lastModifiedBy>
  <cp:revision>2</cp:revision>
  <dcterms:created xsi:type="dcterms:W3CDTF">2025-09-09T19:39:01Z</dcterms:created>
  <dcterms:modified xsi:type="dcterms:W3CDTF">2025-11-05T12:34:20Z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0x010100D85AB43B6B5FB843A609AA1E7FFB830E</vt:lpwstr>
  </property>
</Properties>
</file>