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9" r:id="rId1"/>
  </p:sldMasterIdLst>
  <p:notesMasterIdLst>
    <p:notesMasterId r:id="rId46"/>
  </p:notesMasterIdLst>
  <p:handoutMasterIdLst>
    <p:handoutMasterId r:id="rId47"/>
  </p:handoutMasterIdLst>
  <p:sldIdLst>
    <p:sldId id="465" r:id="rId2"/>
    <p:sldId id="517" r:id="rId3"/>
    <p:sldId id="258" r:id="rId4"/>
    <p:sldId id="313" r:id="rId5"/>
    <p:sldId id="539" r:id="rId6"/>
    <p:sldId id="585" r:id="rId7"/>
    <p:sldId id="519" r:id="rId8"/>
    <p:sldId id="586" r:id="rId9"/>
    <p:sldId id="274" r:id="rId10"/>
    <p:sldId id="587" r:id="rId11"/>
    <p:sldId id="514" r:id="rId12"/>
    <p:sldId id="588" r:id="rId13"/>
    <p:sldId id="531" r:id="rId14"/>
    <p:sldId id="552" r:id="rId15"/>
    <p:sldId id="554" r:id="rId16"/>
    <p:sldId id="555" r:id="rId17"/>
    <p:sldId id="494" r:id="rId18"/>
    <p:sldId id="506" r:id="rId19"/>
    <p:sldId id="556" r:id="rId20"/>
    <p:sldId id="558" r:id="rId21"/>
    <p:sldId id="577" r:id="rId22"/>
    <p:sldId id="580" r:id="rId23"/>
    <p:sldId id="317" r:id="rId24"/>
    <p:sldId id="354" r:id="rId25"/>
    <p:sldId id="538" r:id="rId26"/>
    <p:sldId id="553" r:id="rId27"/>
    <p:sldId id="565" r:id="rId28"/>
    <p:sldId id="511" r:id="rId29"/>
    <p:sldId id="487" r:id="rId30"/>
    <p:sldId id="569" r:id="rId31"/>
    <p:sldId id="572" r:id="rId32"/>
    <p:sldId id="573" r:id="rId33"/>
    <p:sldId id="579" r:id="rId34"/>
    <p:sldId id="583" r:id="rId35"/>
    <p:sldId id="562" r:id="rId36"/>
    <p:sldId id="581" r:id="rId37"/>
    <p:sldId id="574" r:id="rId38"/>
    <p:sldId id="567" r:id="rId39"/>
    <p:sldId id="315" r:id="rId40"/>
    <p:sldId id="540" r:id="rId41"/>
    <p:sldId id="578" r:id="rId42"/>
    <p:sldId id="584" r:id="rId43"/>
    <p:sldId id="576" r:id="rId44"/>
    <p:sldId id="582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75425"/>
    <a:srgbClr val="FF9999"/>
    <a:srgbClr val="FFCCCC"/>
    <a:srgbClr val="FF5050"/>
    <a:srgbClr val="FF9966"/>
    <a:srgbClr val="CC3300"/>
    <a:srgbClr val="7236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807" autoAdjust="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outlineViewPr>
    <p:cViewPr>
      <p:scale>
        <a:sx n="33" d="100"/>
        <a:sy n="33" d="100"/>
      </p:scale>
      <p:origin x="0" y="-6588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6B2369-7916-FF80-64B7-40492A57B1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A67CB6-EDD5-8DB1-FD0E-EB98B286A2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98F62-6C2E-409F-A9D6-D0B866F0F08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BEE6C-9DED-2A43-9A75-5D0F48B10F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C01F55-E372-D726-6569-67F10E8A56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8E720-E176-49F0-A249-60772C492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5361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FD828-5B19-4BE6-A272-3AEAB2F72457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ED1CB-0A9D-4465-AEF7-AF5EB9A59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8257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ED1CB-0A9D-4465-AEF7-AF5EB9A591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0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ED1CB-0A9D-4465-AEF7-AF5EB9A591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87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ED1CB-0A9D-4465-AEF7-AF5EB9A591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52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ED1CB-0A9D-4465-AEF7-AF5EB9A591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09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ED1CB-0A9D-4465-AEF7-AF5EB9A591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44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ED1CB-0A9D-4465-AEF7-AF5EB9A591A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34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DF7D-9EC9-4D2A-97C3-D2C0C6DCDD14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04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A938-2408-4662-9D17-E6728B217D57}" type="datetime1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1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C344-8C06-49AB-8A79-E4114D3337D4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70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2CD-9C69-4C4E-A599-058F574089AF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10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413B-065E-4734-A4C8-DB917A829E22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14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A59C-8EDA-47C4-8BC0-2518B8C17E76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49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D40A-74EC-438C-99E5-FE1D4BDE6391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18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FCD9-5963-4A8A-98F8-24BBC419F67A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11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198B-FA45-4582-9054-EE42C90AF398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17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DC27-FF20-4BF5-B3BC-E94D335F2FED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30951"/>
            <a:ext cx="923925" cy="384174"/>
          </a:xfrm>
        </p:spPr>
        <p:txBody>
          <a:bodyPr/>
          <a:lstStyle>
            <a:lvl1pPr>
              <a:defRPr sz="4000"/>
            </a:lvl1pPr>
          </a:lstStyle>
          <a:p>
            <a:fld id="{6905C24C-6838-4D7A-AC7B-71FBA44C89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707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CB69-077C-41F4-86BA-7CCCD1539350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745A-D4C5-4C51-B415-96B4C067C519}" type="datetime1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62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6AB7-5B83-4D4C-8E42-E6121963DA6F}" type="datetime1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0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4712-2217-4B1C-81DC-C5DBE1EFA4A4}" type="datetime1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46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2EE97-5DF6-4C80-B168-96695C657633}" type="datetime1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2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BB257-0FA6-41C8-B2AC-1FD27EACF936}" type="datetime1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8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2072-EAE5-4E5F-8144-3EF69E32EFBF}" type="datetime1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0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488B47-CEAA-47C7-A398-345AF661FDE4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05C24C-6838-4D7A-AC7B-71FBA44C8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3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26.png"/><Relationship Id="rId3" Type="http://schemas.openxmlformats.org/officeDocument/2006/relationships/image" Target="../media/image32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4.png"/><Relationship Id="rId2" Type="http://schemas.openxmlformats.org/officeDocument/2006/relationships/image" Target="../media/image28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9.png"/><Relationship Id="rId5" Type="http://schemas.openxmlformats.org/officeDocument/2006/relationships/image" Target="../media/image34.png"/><Relationship Id="rId15" Type="http://schemas.openxmlformats.org/officeDocument/2006/relationships/image" Target="../media/image52.png"/><Relationship Id="rId10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47.png"/><Relationship Id="rId1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690.png"/><Relationship Id="rId3" Type="http://schemas.openxmlformats.org/officeDocument/2006/relationships/image" Target="../media/image26.png"/><Relationship Id="rId21" Type="http://schemas.openxmlformats.org/officeDocument/2006/relationships/image" Target="../media/image720.png"/><Relationship Id="rId7" Type="http://schemas.openxmlformats.org/officeDocument/2006/relationships/image" Target="../media/image350.png"/><Relationship Id="rId12" Type="http://schemas.openxmlformats.org/officeDocument/2006/relationships/image" Target="../media/image40.png"/><Relationship Id="rId17" Type="http://schemas.openxmlformats.org/officeDocument/2006/relationships/image" Target="../media/image680.png"/><Relationship Id="rId2" Type="http://schemas.openxmlformats.org/officeDocument/2006/relationships/image" Target="../media/image270.png"/><Relationship Id="rId16" Type="http://schemas.openxmlformats.org/officeDocument/2006/relationships/image" Target="../media/image44.png"/><Relationship Id="rId20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1" Type="http://schemas.openxmlformats.org/officeDocument/2006/relationships/image" Target="../media/image39.png"/><Relationship Id="rId5" Type="http://schemas.openxmlformats.org/officeDocument/2006/relationships/image" Target="../media/image330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700.png"/><Relationship Id="rId4" Type="http://schemas.openxmlformats.org/officeDocument/2006/relationships/image" Target="../media/image290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7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3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3.png"/><Relationship Id="rId5" Type="http://schemas.openxmlformats.org/officeDocument/2006/relationships/image" Target="../media/image9.svg"/><Relationship Id="rId15" Type="http://schemas.openxmlformats.org/officeDocument/2006/relationships/image" Target="../media/image17.svg"/><Relationship Id="rId10" Type="http://schemas.openxmlformats.org/officeDocument/2006/relationships/image" Target="../media/image124.png"/><Relationship Id="rId4" Type="http://schemas.openxmlformats.org/officeDocument/2006/relationships/image" Target="../media/image8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image" Target="../media/image621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image" Target="../media/image26.png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12" Type="http://schemas.openxmlformats.org/officeDocument/2006/relationships/image" Target="../media/image2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3.svg"/><Relationship Id="rId5" Type="http://schemas.openxmlformats.org/officeDocument/2006/relationships/image" Target="../media/image9.svg"/><Relationship Id="rId10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220.png"/><Relationship Id="rId14" Type="http://schemas.openxmlformats.org/officeDocument/2006/relationships/image" Target="../media/image19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8.png"/><Relationship Id="rId18" Type="http://schemas.openxmlformats.org/officeDocument/2006/relationships/image" Target="../media/image29.png"/><Relationship Id="rId3" Type="http://schemas.openxmlformats.org/officeDocument/2006/relationships/image" Target="../media/image7.png"/><Relationship Id="rId7" Type="http://schemas.openxmlformats.org/officeDocument/2006/relationships/image" Target="../media/image910.png"/><Relationship Id="rId12" Type="http://schemas.openxmlformats.org/officeDocument/2006/relationships/image" Target="../media/image25.sv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4.png"/><Relationship Id="rId5" Type="http://schemas.openxmlformats.org/officeDocument/2006/relationships/image" Target="../media/image9.svg"/><Relationship Id="rId10" Type="http://schemas.openxmlformats.org/officeDocument/2006/relationships/image" Target="../media/image1240.png"/><Relationship Id="rId4" Type="http://schemas.openxmlformats.org/officeDocument/2006/relationships/image" Target="../media/image8.png"/><Relationship Id="rId9" Type="http://schemas.openxmlformats.org/officeDocument/2006/relationships/image" Target="../media/image11.svg"/><Relationship Id="rId1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26.png"/><Relationship Id="rId7" Type="http://schemas.openxmlformats.org/officeDocument/2006/relationships/image" Target="../media/image350.png"/><Relationship Id="rId12" Type="http://schemas.openxmlformats.org/officeDocument/2006/relationships/image" Target="../media/image40.png"/><Relationship Id="rId2" Type="http://schemas.openxmlformats.org/officeDocument/2006/relationships/image" Target="../media/image270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1" Type="http://schemas.openxmlformats.org/officeDocument/2006/relationships/image" Target="../media/image39.png"/><Relationship Id="rId5" Type="http://schemas.openxmlformats.org/officeDocument/2006/relationships/image" Target="../media/image330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290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3FB2D0CD-7852-4E8C-A60A-74B626016D21}"/>
              </a:ext>
            </a:extLst>
          </p:cNvPr>
          <p:cNvSpPr txBox="1">
            <a:spLocks/>
          </p:cNvSpPr>
          <p:nvPr/>
        </p:nvSpPr>
        <p:spPr>
          <a:xfrm>
            <a:off x="2392079" y="1527769"/>
            <a:ext cx="4968926" cy="18619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/>
              <a:t>Mahmoud </a:t>
            </a:r>
            <a:r>
              <a:rPr lang="en-US" sz="3200" b="1" dirty="0" err="1"/>
              <a:t>Alawashra</a:t>
            </a:r>
            <a:r>
              <a:rPr lang="en-US" sz="3200" b="1" dirty="0"/>
              <a:t> (DESY)</a:t>
            </a:r>
          </a:p>
          <a:p>
            <a:pPr algn="l"/>
            <a:r>
              <a:rPr lang="en-US" sz="2400" b="1" dirty="0"/>
              <a:t>Martin Pohl , Yuanyuan Yang, </a:t>
            </a:r>
            <a:r>
              <a:rPr lang="en-US" sz="2400" b="1" dirty="0" err="1"/>
              <a:t>Heyang</a:t>
            </a:r>
            <a:r>
              <a:rPr lang="en-US" sz="2400" b="1" dirty="0"/>
              <a:t> Long and Christopher Hirata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22F585-115F-4529-B384-FD5213E9510E}"/>
              </a:ext>
            </a:extLst>
          </p:cNvPr>
          <p:cNvSpPr/>
          <p:nvPr/>
        </p:nvSpPr>
        <p:spPr>
          <a:xfrm>
            <a:off x="2392079" y="158610"/>
            <a:ext cx="99378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Google Sans"/>
              </a:rPr>
              <a:t>MeV cosmic-ray electrons modify the </a:t>
            </a:r>
            <a:r>
              <a:rPr lang="en-US" sz="4000" b="1" dirty="0" err="1">
                <a:solidFill>
                  <a:srgbClr val="002060"/>
                </a:solidFill>
                <a:latin typeface="Google Sans"/>
              </a:rPr>
              <a:t>TeV</a:t>
            </a:r>
            <a:r>
              <a:rPr lang="en-US" sz="4000" b="1" dirty="0">
                <a:solidFill>
                  <a:srgbClr val="002060"/>
                </a:solidFill>
                <a:latin typeface="Google Sans"/>
              </a:rPr>
              <a:t> pair-beam plasma instability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1" name="Picture 10" descr="A blue circle with text and dots&#10;&#10;Description automatically generated">
            <a:extLst>
              <a:ext uri="{FF2B5EF4-FFF2-40B4-BE49-F238E27FC236}">
                <a16:creationId xmlns:a16="http://schemas.microsoft.com/office/drawing/2014/main" id="{320B9946-E648-4C30-B5A2-2A16BF469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433" y="3027743"/>
            <a:ext cx="2552047" cy="25520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03EC0C0-E578-4292-A880-F7B681FC01D1}"/>
              </a:ext>
            </a:extLst>
          </p:cNvPr>
          <p:cNvSpPr txBox="1"/>
          <p:nvPr/>
        </p:nvSpPr>
        <p:spPr>
          <a:xfrm>
            <a:off x="7361005" y="1527053"/>
            <a:ext cx="5074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TeV Particle Astrophysics</a:t>
            </a:r>
            <a:br>
              <a:rPr lang="en-US" sz="3200" b="1" dirty="0">
                <a:solidFill>
                  <a:srgbClr val="0070C0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>Valencia</a:t>
            </a:r>
          </a:p>
          <a:p>
            <a:pPr fontAlgn="base"/>
            <a:r>
              <a:rPr lang="en-US" sz="3200" b="1" dirty="0">
                <a:solidFill>
                  <a:srgbClr val="0070C0"/>
                </a:solidFill>
              </a:rPr>
              <a:t>Nov 6</a:t>
            </a:r>
            <a:r>
              <a:rPr lang="en-US" sz="3200" b="1" baseline="30000" dirty="0">
                <a:solidFill>
                  <a:srgbClr val="0070C0"/>
                </a:solidFill>
              </a:rPr>
              <a:t>th</a:t>
            </a:r>
            <a:r>
              <a:rPr lang="en-US" sz="3200" b="1" dirty="0">
                <a:solidFill>
                  <a:srgbClr val="0070C0"/>
                </a:solidFill>
              </a:rPr>
              <a:t> 2025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750840C-6AE4-A637-BD32-27A066182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311" y="3141717"/>
            <a:ext cx="235267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A1E613D-7E4A-4327-A317-8287A9B2D8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76024" y="5579790"/>
            <a:ext cx="3905250" cy="1228725"/>
          </a:xfrm>
          <a:prstGeom prst="rect">
            <a:avLst/>
          </a:prstGeom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E385ADFC-FAC1-32F2-9987-363CF951B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189" y="3111871"/>
            <a:ext cx="2352675" cy="253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852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7846B-B59E-AA1A-BA05-36C0CBD4A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80340"/>
            <a:ext cx="10018713" cy="1264920"/>
          </a:xfrm>
        </p:spPr>
        <p:txBody>
          <a:bodyPr>
            <a:normAutofit/>
          </a:bodyPr>
          <a:lstStyle/>
          <a:p>
            <a:r>
              <a:rPr lang="en-US" b="1" dirty="0"/>
              <a:t>Previous studies of the TeV pairs instabilities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C86BB-8570-1E5D-16B8-BE5373419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6070" y="1544639"/>
            <a:ext cx="10018713" cy="4978399"/>
          </a:xfrm>
        </p:spPr>
        <p:txBody>
          <a:bodyPr>
            <a:normAutofit/>
          </a:bodyPr>
          <a:lstStyle/>
          <a:p>
            <a:r>
              <a:rPr lang="en-US" sz="2800" b="1" dirty="0"/>
              <a:t>Nonlinear saturation </a:t>
            </a:r>
            <a:r>
              <a:rPr lang="en-US" sz="2800" b="1" dirty="0">
                <a:solidFill>
                  <a:srgbClr val="000000"/>
                </a:solidFill>
              </a:rPr>
              <a:t>of the instability </a:t>
            </a:r>
            <a:r>
              <a:rPr lang="en-US" sz="2800" b="1" dirty="0">
                <a:solidFill>
                  <a:srgbClr val="0070C0"/>
                </a:solidFill>
              </a:rPr>
              <a:t>(</a:t>
            </a:r>
            <a:r>
              <a:rPr lang="en-US" sz="2800" b="1" dirty="0" err="1">
                <a:solidFill>
                  <a:srgbClr val="0070C0"/>
                </a:solidFill>
              </a:rPr>
              <a:t>Schlickeiser</a:t>
            </a:r>
            <a:r>
              <a:rPr lang="en-US" sz="2800" b="1" dirty="0">
                <a:solidFill>
                  <a:srgbClr val="0070C0"/>
                </a:solidFill>
              </a:rPr>
              <a:t> et al. 2012</a:t>
            </a:r>
            <a:br>
              <a:rPr lang="it-IT" sz="2800" b="1" dirty="0">
                <a:solidFill>
                  <a:srgbClr val="0070C0"/>
                </a:solidFill>
              </a:rPr>
            </a:br>
            <a:r>
              <a:rPr lang="it-IT" sz="2800" b="1" dirty="0">
                <a:solidFill>
                  <a:srgbClr val="0070C0"/>
                </a:solidFill>
              </a:rPr>
              <a:t>Miniati &amp; </a:t>
            </a:r>
            <a:r>
              <a:rPr lang="it-IT" sz="2800" b="1" dirty="0" err="1">
                <a:solidFill>
                  <a:srgbClr val="0070C0"/>
                </a:solidFill>
              </a:rPr>
              <a:t>Elyiv</a:t>
            </a:r>
            <a:r>
              <a:rPr lang="it-IT" sz="2800" b="1" dirty="0">
                <a:solidFill>
                  <a:srgbClr val="0070C0"/>
                </a:solidFill>
              </a:rPr>
              <a:t> 2013, </a:t>
            </a:r>
            <a:r>
              <a:rPr lang="en-US" sz="2800" b="1" dirty="0">
                <a:solidFill>
                  <a:srgbClr val="0070C0"/>
                </a:solidFill>
              </a:rPr>
              <a:t>Broderick et al. 2014, Sironi &amp; </a:t>
            </a:r>
            <a:r>
              <a:rPr lang="en-US" sz="2800" b="1" dirty="0" err="1">
                <a:solidFill>
                  <a:srgbClr val="0070C0"/>
                </a:solidFill>
              </a:rPr>
              <a:t>Giannios</a:t>
            </a:r>
            <a:r>
              <a:rPr lang="en-US" sz="2800" b="1" dirty="0">
                <a:solidFill>
                  <a:srgbClr val="0070C0"/>
                </a:solidFill>
              </a:rPr>
              <a:t> 2014, </a:t>
            </a:r>
            <a:r>
              <a:rPr lang="en-US" sz="2800" b="1" dirty="0" err="1">
                <a:solidFill>
                  <a:srgbClr val="0070C0"/>
                </a:solidFill>
              </a:rPr>
              <a:t>Supsar</a:t>
            </a:r>
            <a:r>
              <a:rPr lang="en-US" sz="2800" b="1" dirty="0">
                <a:solidFill>
                  <a:srgbClr val="0070C0"/>
                </a:solidFill>
              </a:rPr>
              <a:t> &amp; </a:t>
            </a:r>
            <a:r>
              <a:rPr lang="en-US" sz="2800" b="1" dirty="0" err="1">
                <a:solidFill>
                  <a:srgbClr val="0070C0"/>
                </a:solidFill>
              </a:rPr>
              <a:t>Schlickeiser</a:t>
            </a:r>
            <a:r>
              <a:rPr lang="en-US" sz="2800" b="1" dirty="0">
                <a:solidFill>
                  <a:srgbClr val="0070C0"/>
                </a:solidFill>
              </a:rPr>
              <a:t> 2014</a:t>
            </a:r>
            <a:r>
              <a:rPr lang="da-DK" sz="2800" b="1" dirty="0">
                <a:solidFill>
                  <a:srgbClr val="0070C0"/>
                </a:solidFill>
              </a:rPr>
              <a:t>, Chang et al. 2014, 2016, </a:t>
            </a:r>
            <a:r>
              <a:rPr lang="en-US" sz="2800" b="1" dirty="0" err="1">
                <a:solidFill>
                  <a:srgbClr val="0070C0"/>
                </a:solidFill>
              </a:rPr>
              <a:t>Kempf</a:t>
            </a:r>
            <a:r>
              <a:rPr lang="en-US" sz="2800" b="1" dirty="0">
                <a:solidFill>
                  <a:srgbClr val="0070C0"/>
                </a:solidFill>
              </a:rPr>
              <a:t> et al. 2016</a:t>
            </a:r>
            <a:r>
              <a:rPr lang="da-DK" sz="2800" b="1" dirty="0">
                <a:solidFill>
                  <a:srgbClr val="0070C0"/>
                </a:solidFill>
              </a:rPr>
              <a:t>, </a:t>
            </a:r>
            <a:r>
              <a:rPr lang="en-US" sz="2800" b="1" dirty="0" err="1">
                <a:solidFill>
                  <a:srgbClr val="0070C0"/>
                </a:solidFill>
              </a:rPr>
              <a:t>Rafighi</a:t>
            </a:r>
            <a:r>
              <a:rPr lang="en-US" sz="2800" b="1" dirty="0">
                <a:solidFill>
                  <a:srgbClr val="0070C0"/>
                </a:solidFill>
              </a:rPr>
              <a:t> et al. 2017, </a:t>
            </a:r>
            <a:r>
              <a:rPr lang="en-US" sz="2800" b="1" dirty="0" err="1">
                <a:solidFill>
                  <a:srgbClr val="0070C0"/>
                </a:solidFill>
              </a:rPr>
              <a:t>Vafin</a:t>
            </a:r>
            <a:r>
              <a:rPr lang="en-US" sz="2800" b="1" dirty="0">
                <a:solidFill>
                  <a:srgbClr val="0070C0"/>
                </a:solidFill>
              </a:rPr>
              <a:t> et al. 2018, 2019, </a:t>
            </a:r>
            <a:r>
              <a:rPr lang="en-US" sz="2800" b="1" dirty="0" err="1">
                <a:solidFill>
                  <a:srgbClr val="0070C0"/>
                </a:solidFill>
              </a:rPr>
              <a:t>Shalaby</a:t>
            </a:r>
            <a:r>
              <a:rPr lang="en-US" sz="2800" b="1" dirty="0">
                <a:solidFill>
                  <a:srgbClr val="0070C0"/>
                </a:solidFill>
              </a:rPr>
              <a:t> et al. 2020). </a:t>
            </a:r>
            <a:br>
              <a:rPr lang="en-US" sz="2800" b="1" dirty="0">
                <a:solidFill>
                  <a:srgbClr val="0070C0"/>
                </a:solidFill>
              </a:rPr>
            </a:br>
            <a:endParaRPr lang="en-US" sz="2800" b="1" dirty="0">
              <a:solidFill>
                <a:srgbClr val="0070C0"/>
              </a:solidFill>
            </a:endParaRPr>
          </a:p>
          <a:p>
            <a:r>
              <a:rPr lang="en-US" sz="2800" b="1" dirty="0">
                <a:solidFill>
                  <a:srgbClr val="000000"/>
                </a:solidFill>
              </a:rPr>
              <a:t>Instability suppression by IGMFs </a:t>
            </a:r>
            <a:r>
              <a:rPr lang="en-US" sz="2800" b="1" dirty="0">
                <a:solidFill>
                  <a:srgbClr val="0070C0"/>
                </a:solidFill>
              </a:rPr>
              <a:t>(</a:t>
            </a:r>
            <a:r>
              <a:rPr lang="en-US" sz="2800" b="1" dirty="0" err="1">
                <a:solidFill>
                  <a:srgbClr val="0070C0"/>
                </a:solidFill>
              </a:rPr>
              <a:t>Alawashra</a:t>
            </a:r>
            <a:r>
              <a:rPr lang="en-US" sz="2800" b="1" dirty="0">
                <a:solidFill>
                  <a:srgbClr val="0070C0"/>
                </a:solidFill>
              </a:rPr>
              <a:t> and Pohl 2022).</a:t>
            </a:r>
            <a:br>
              <a:rPr lang="en-US" sz="2800" b="1" dirty="0">
                <a:solidFill>
                  <a:srgbClr val="0070C0"/>
                </a:solidFill>
              </a:rPr>
            </a:br>
            <a:endParaRPr lang="en-US" sz="2800" b="1" dirty="0">
              <a:solidFill>
                <a:srgbClr val="0070C0"/>
              </a:solidFill>
            </a:endParaRPr>
          </a:p>
          <a:p>
            <a:r>
              <a:rPr lang="en-US" sz="2800" b="1" dirty="0">
                <a:solidFill>
                  <a:srgbClr val="000000"/>
                </a:solidFill>
              </a:rPr>
              <a:t>Instability feedback on the pair beam </a:t>
            </a:r>
            <a:r>
              <a:rPr lang="en-US" sz="2800" b="1" dirty="0">
                <a:solidFill>
                  <a:srgbClr val="0070C0"/>
                </a:solidFill>
              </a:rPr>
              <a:t>(Perry &amp; </a:t>
            </a:r>
            <a:r>
              <a:rPr lang="en-US" sz="2800" b="1" dirty="0" err="1">
                <a:solidFill>
                  <a:srgbClr val="0070C0"/>
                </a:solidFill>
              </a:rPr>
              <a:t>Lyubarsky</a:t>
            </a:r>
            <a:r>
              <a:rPr lang="en-US" sz="2800" b="1" dirty="0">
                <a:solidFill>
                  <a:srgbClr val="0070C0"/>
                </a:solidFill>
              </a:rPr>
              <a:t> 2021, </a:t>
            </a:r>
            <a:r>
              <a:rPr lang="en-US" sz="2800" b="1" dirty="0" err="1">
                <a:solidFill>
                  <a:srgbClr val="0070C0"/>
                </a:solidFill>
              </a:rPr>
              <a:t>Alawashra</a:t>
            </a:r>
            <a:r>
              <a:rPr lang="en-US" sz="2800" b="1" dirty="0">
                <a:solidFill>
                  <a:srgbClr val="0070C0"/>
                </a:solidFill>
              </a:rPr>
              <a:t> &amp; Pohl 2024, Dey &amp; </a:t>
            </a:r>
            <a:r>
              <a:rPr lang="en-US" sz="2800" b="1" dirty="0" err="1">
                <a:solidFill>
                  <a:srgbClr val="0070C0"/>
                </a:solidFill>
              </a:rPr>
              <a:t>Sigl</a:t>
            </a:r>
            <a:r>
              <a:rPr lang="en-US" sz="2800" b="1" dirty="0">
                <a:solidFill>
                  <a:srgbClr val="0070C0"/>
                </a:solidFill>
              </a:rPr>
              <a:t> 2025).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3CFAB-8F70-E0C1-1EE8-A430F547F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569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D78F55-161A-429C-B5A6-34F8B2C60903}"/>
              </a:ext>
            </a:extLst>
          </p:cNvPr>
          <p:cNvCxnSpPr>
            <a:cxnSpLocks/>
          </p:cNvCxnSpPr>
          <p:nvPr/>
        </p:nvCxnSpPr>
        <p:spPr>
          <a:xfrm flipV="1">
            <a:off x="5353460" y="2286050"/>
            <a:ext cx="4497745" cy="177954"/>
          </a:xfrm>
          <a:prstGeom prst="line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8E97C2-006E-444D-BB23-6FBFB709D73D}"/>
                  </a:ext>
                </a:extLst>
              </p:cNvPr>
              <p:cNvSpPr txBox="1"/>
              <p:nvPr/>
            </p:nvSpPr>
            <p:spPr>
              <a:xfrm>
                <a:off x="4932797" y="2281408"/>
                <a:ext cx="341824" cy="311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8E97C2-006E-444D-BB23-6FBFB709D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797" y="2281408"/>
                <a:ext cx="341824" cy="311688"/>
              </a:xfrm>
              <a:prstGeom prst="rect">
                <a:avLst/>
              </a:prstGeom>
              <a:blipFill>
                <a:blip r:embed="rId2"/>
                <a:stretch>
                  <a:fillRect l="-10714" t="-3922"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4D53CC9-6C53-43B4-99B9-2DA4988B0206}"/>
                  </a:ext>
                </a:extLst>
              </p:cNvPr>
              <p:cNvSpPr txBox="1"/>
              <p:nvPr/>
            </p:nvSpPr>
            <p:spPr>
              <a:xfrm>
                <a:off x="10089337" y="845451"/>
                <a:ext cx="1891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4D53CC9-6C53-43B4-99B9-2DA4988B0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9337" y="845451"/>
                <a:ext cx="189154" cy="276999"/>
              </a:xfrm>
              <a:prstGeom prst="rect">
                <a:avLst/>
              </a:prstGeom>
              <a:blipFill>
                <a:blip r:embed="rId3"/>
                <a:stretch>
                  <a:fillRect l="-32258" t="-2222" r="-35484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0B3D0BC4-0C74-4CB6-8863-56922C0FBDDD}"/>
              </a:ext>
            </a:extLst>
          </p:cNvPr>
          <p:cNvSpPr txBox="1"/>
          <p:nvPr/>
        </p:nvSpPr>
        <p:spPr>
          <a:xfrm>
            <a:off x="659553" y="8846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Instability</a:t>
            </a:r>
            <a:r>
              <a:rPr lang="en-US" sz="3600" b="1" dirty="0"/>
              <a:t> feedback on </a:t>
            </a:r>
            <a:r>
              <a:rPr lang="en-US" sz="3600" b="1" dirty="0">
                <a:solidFill>
                  <a:srgbClr val="FF0000"/>
                </a:solidFill>
              </a:rPr>
              <a:t>the pair beam </a:t>
            </a:r>
            <a:r>
              <a:rPr lang="en-US" sz="3600" b="1" dirty="0"/>
              <a:t>is </a:t>
            </a:r>
            <a:r>
              <a:rPr lang="en-US" sz="3600" b="1" dirty="0">
                <a:solidFill>
                  <a:srgbClr val="00B050"/>
                </a:solidFill>
              </a:rPr>
              <a:t>significant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66D053B-46B2-4987-B58A-890A354EE585}"/>
              </a:ext>
            </a:extLst>
          </p:cNvPr>
          <p:cNvCxnSpPr>
            <a:cxnSpLocks/>
          </p:cNvCxnSpPr>
          <p:nvPr/>
        </p:nvCxnSpPr>
        <p:spPr>
          <a:xfrm>
            <a:off x="5353460" y="2777990"/>
            <a:ext cx="4497745" cy="0"/>
          </a:xfrm>
          <a:prstGeom prst="line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9613CF9-1991-4EDF-9BBA-0A1A09A004E4}"/>
                  </a:ext>
                </a:extLst>
              </p:cNvPr>
              <p:cNvSpPr txBox="1"/>
              <p:nvPr/>
            </p:nvSpPr>
            <p:spPr>
              <a:xfrm>
                <a:off x="4925076" y="2622146"/>
                <a:ext cx="341824" cy="311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9613CF9-1991-4EDF-9BBA-0A1A09A00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076" y="2622146"/>
                <a:ext cx="341824" cy="311688"/>
              </a:xfrm>
              <a:prstGeom prst="rect">
                <a:avLst/>
              </a:prstGeom>
              <a:blipFill>
                <a:blip r:embed="rId4"/>
                <a:stretch>
                  <a:fillRect l="-12500" t="-3922" r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284CCAA-245B-403E-AFF5-2BA3223403FA}"/>
              </a:ext>
            </a:extLst>
          </p:cNvPr>
          <p:cNvCxnSpPr>
            <a:cxnSpLocks/>
          </p:cNvCxnSpPr>
          <p:nvPr/>
        </p:nvCxnSpPr>
        <p:spPr>
          <a:xfrm flipV="1">
            <a:off x="5325069" y="3076984"/>
            <a:ext cx="4497745" cy="177954"/>
          </a:xfrm>
          <a:prstGeom prst="line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9395B3D-DAEE-47A5-996E-622B630185AF}"/>
                  </a:ext>
                </a:extLst>
              </p:cNvPr>
              <p:cNvSpPr txBox="1"/>
              <p:nvPr/>
            </p:nvSpPr>
            <p:spPr>
              <a:xfrm>
                <a:off x="4904406" y="3072342"/>
                <a:ext cx="341824" cy="311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9395B3D-DAEE-47A5-996E-622B63018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406" y="3072342"/>
                <a:ext cx="341824" cy="311688"/>
              </a:xfrm>
              <a:prstGeom prst="rect">
                <a:avLst/>
              </a:prstGeom>
              <a:blipFill>
                <a:blip r:embed="rId5"/>
                <a:stretch>
                  <a:fillRect l="-12500" t="-5882" r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2B4C4F6-FC4F-4010-9BBC-4FE1B21BD185}"/>
              </a:ext>
            </a:extLst>
          </p:cNvPr>
          <p:cNvCxnSpPr>
            <a:cxnSpLocks/>
          </p:cNvCxnSpPr>
          <p:nvPr/>
        </p:nvCxnSpPr>
        <p:spPr>
          <a:xfrm>
            <a:off x="5325069" y="3568924"/>
            <a:ext cx="4497745" cy="0"/>
          </a:xfrm>
          <a:prstGeom prst="line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8C4333D-352B-474D-A954-47C37C2AABBE}"/>
                  </a:ext>
                </a:extLst>
              </p:cNvPr>
              <p:cNvSpPr txBox="1"/>
              <p:nvPr/>
            </p:nvSpPr>
            <p:spPr>
              <a:xfrm>
                <a:off x="4896685" y="3413080"/>
                <a:ext cx="341824" cy="311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8C4333D-352B-474D-A954-47C37C2AA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685" y="3413080"/>
                <a:ext cx="341824" cy="311688"/>
              </a:xfrm>
              <a:prstGeom prst="rect">
                <a:avLst/>
              </a:prstGeom>
              <a:blipFill>
                <a:blip r:embed="rId6"/>
                <a:stretch>
                  <a:fillRect l="-10714" t="-5882"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F87ED8F-425C-4CF5-A851-22EF37563A3E}"/>
              </a:ext>
            </a:extLst>
          </p:cNvPr>
          <p:cNvCxnSpPr>
            <a:cxnSpLocks/>
          </p:cNvCxnSpPr>
          <p:nvPr/>
        </p:nvCxnSpPr>
        <p:spPr>
          <a:xfrm flipV="1">
            <a:off x="5918393" y="3766494"/>
            <a:ext cx="4497745" cy="177954"/>
          </a:xfrm>
          <a:prstGeom prst="line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38A50F0-88B0-4624-98C6-367DC49D78FB}"/>
                  </a:ext>
                </a:extLst>
              </p:cNvPr>
              <p:cNvSpPr txBox="1"/>
              <p:nvPr/>
            </p:nvSpPr>
            <p:spPr>
              <a:xfrm>
                <a:off x="5497730" y="3761852"/>
                <a:ext cx="341824" cy="311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38A50F0-88B0-4624-98C6-367DC49D7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730" y="3761852"/>
                <a:ext cx="341824" cy="311688"/>
              </a:xfrm>
              <a:prstGeom prst="rect">
                <a:avLst/>
              </a:prstGeom>
              <a:blipFill>
                <a:blip r:embed="rId7"/>
                <a:stretch>
                  <a:fillRect l="-12500" t="-3922" r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253EEE6-5945-4ED2-80F0-D1334A7B2669}"/>
              </a:ext>
            </a:extLst>
          </p:cNvPr>
          <p:cNvCxnSpPr>
            <a:cxnSpLocks/>
          </p:cNvCxnSpPr>
          <p:nvPr/>
        </p:nvCxnSpPr>
        <p:spPr>
          <a:xfrm>
            <a:off x="5918393" y="4258434"/>
            <a:ext cx="4497745" cy="0"/>
          </a:xfrm>
          <a:prstGeom prst="line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24781DF-4F9D-4B47-93F4-E8D0E0DE6974}"/>
                  </a:ext>
                </a:extLst>
              </p:cNvPr>
              <p:cNvSpPr txBox="1"/>
              <p:nvPr/>
            </p:nvSpPr>
            <p:spPr>
              <a:xfrm>
                <a:off x="5490009" y="4102590"/>
                <a:ext cx="341824" cy="311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24781DF-4F9D-4B47-93F4-E8D0E0DE6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009" y="4102590"/>
                <a:ext cx="341824" cy="311688"/>
              </a:xfrm>
              <a:prstGeom prst="rect">
                <a:avLst/>
              </a:prstGeom>
              <a:blipFill>
                <a:blip r:embed="rId8"/>
                <a:stretch>
                  <a:fillRect l="-12500" t="-5882" r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036F68A-EE69-454D-B42E-63DC10E0986B}"/>
              </a:ext>
            </a:extLst>
          </p:cNvPr>
          <p:cNvCxnSpPr>
            <a:cxnSpLocks/>
          </p:cNvCxnSpPr>
          <p:nvPr/>
        </p:nvCxnSpPr>
        <p:spPr>
          <a:xfrm flipV="1">
            <a:off x="6084059" y="2453697"/>
            <a:ext cx="4497745" cy="177954"/>
          </a:xfrm>
          <a:prstGeom prst="line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8349B74-A2AD-413F-9782-7AB34A0EA303}"/>
                  </a:ext>
                </a:extLst>
              </p:cNvPr>
              <p:cNvSpPr txBox="1"/>
              <p:nvPr/>
            </p:nvSpPr>
            <p:spPr>
              <a:xfrm>
                <a:off x="5663396" y="2449055"/>
                <a:ext cx="341824" cy="311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8349B74-A2AD-413F-9782-7AB34A0EA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396" y="2449055"/>
                <a:ext cx="341824" cy="311688"/>
              </a:xfrm>
              <a:prstGeom prst="rect">
                <a:avLst/>
              </a:prstGeom>
              <a:blipFill>
                <a:blip r:embed="rId9"/>
                <a:stretch>
                  <a:fillRect l="-10714" t="-5882"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82C7CE4-36EC-49D8-8988-D8C849C7AE5A}"/>
              </a:ext>
            </a:extLst>
          </p:cNvPr>
          <p:cNvCxnSpPr>
            <a:cxnSpLocks/>
          </p:cNvCxnSpPr>
          <p:nvPr/>
        </p:nvCxnSpPr>
        <p:spPr>
          <a:xfrm>
            <a:off x="6084059" y="2945637"/>
            <a:ext cx="4497745" cy="0"/>
          </a:xfrm>
          <a:prstGeom prst="line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22FE7D7-B746-40E6-9C24-38382916998B}"/>
                  </a:ext>
                </a:extLst>
              </p:cNvPr>
              <p:cNvSpPr txBox="1"/>
              <p:nvPr/>
            </p:nvSpPr>
            <p:spPr>
              <a:xfrm>
                <a:off x="5655675" y="2789793"/>
                <a:ext cx="341824" cy="311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22FE7D7-B746-40E6-9C24-383829169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675" y="2789793"/>
                <a:ext cx="341824" cy="311688"/>
              </a:xfrm>
              <a:prstGeom prst="rect">
                <a:avLst/>
              </a:prstGeom>
              <a:blipFill>
                <a:blip r:embed="rId10"/>
                <a:stretch>
                  <a:fillRect l="-12500" t="-5882" r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36386B2-A368-454B-AC0F-14A32992C793}"/>
              </a:ext>
            </a:extLst>
          </p:cNvPr>
          <p:cNvCxnSpPr>
            <a:cxnSpLocks/>
          </p:cNvCxnSpPr>
          <p:nvPr/>
        </p:nvCxnSpPr>
        <p:spPr>
          <a:xfrm flipV="1">
            <a:off x="6753472" y="3249135"/>
            <a:ext cx="4497745" cy="177954"/>
          </a:xfrm>
          <a:prstGeom prst="line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26E98B6-D4D3-40FE-BFD0-D2BDB5C82DAF}"/>
                  </a:ext>
                </a:extLst>
              </p:cNvPr>
              <p:cNvSpPr txBox="1"/>
              <p:nvPr/>
            </p:nvSpPr>
            <p:spPr>
              <a:xfrm>
                <a:off x="6332809" y="3244493"/>
                <a:ext cx="341824" cy="311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26E98B6-D4D3-40FE-BFD0-D2BDB5C82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2809" y="3244493"/>
                <a:ext cx="341824" cy="311688"/>
              </a:xfrm>
              <a:prstGeom prst="rect">
                <a:avLst/>
              </a:prstGeom>
              <a:blipFill>
                <a:blip r:embed="rId11"/>
                <a:stretch>
                  <a:fillRect l="-12500" t="-3922" r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1E1BA3C-4E44-4423-AD2B-7C6850F5830E}"/>
              </a:ext>
            </a:extLst>
          </p:cNvPr>
          <p:cNvCxnSpPr>
            <a:cxnSpLocks/>
          </p:cNvCxnSpPr>
          <p:nvPr/>
        </p:nvCxnSpPr>
        <p:spPr>
          <a:xfrm>
            <a:off x="6753472" y="3741075"/>
            <a:ext cx="4497745" cy="0"/>
          </a:xfrm>
          <a:prstGeom prst="line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75D14D0-A357-4A89-B55B-13DF0D515075}"/>
                  </a:ext>
                </a:extLst>
              </p:cNvPr>
              <p:cNvSpPr txBox="1"/>
              <p:nvPr/>
            </p:nvSpPr>
            <p:spPr>
              <a:xfrm>
                <a:off x="6325088" y="3585231"/>
                <a:ext cx="341824" cy="311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75D14D0-A357-4A89-B55B-13DF0D515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088" y="3585231"/>
                <a:ext cx="341824" cy="311688"/>
              </a:xfrm>
              <a:prstGeom prst="rect">
                <a:avLst/>
              </a:prstGeom>
              <a:blipFill>
                <a:blip r:embed="rId12"/>
                <a:stretch>
                  <a:fillRect l="-12500" t="-3922" r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66">
            <a:extLst>
              <a:ext uri="{FF2B5EF4-FFF2-40B4-BE49-F238E27FC236}">
                <a16:creationId xmlns:a16="http://schemas.microsoft.com/office/drawing/2014/main" id="{FB9B9C97-6B8E-440C-8DFB-55F027E88F8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3185">
            <a:off x="4937916" y="3984761"/>
            <a:ext cx="6296025" cy="71437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38FCCA6-E882-46BC-9E7A-3A02208326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3185">
            <a:off x="5631920" y="1547609"/>
            <a:ext cx="6296025" cy="71437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C14CDF8E-97E5-4BCD-AAC3-0FDC86ABF72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4770">
            <a:off x="6558589" y="2173911"/>
            <a:ext cx="6296025" cy="71437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A1F7613B-3376-4D85-981D-F3F1C00409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3185">
            <a:off x="3442053" y="3986982"/>
            <a:ext cx="6296025" cy="71437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FCA85379-78BD-44AA-877C-81E11EB3C7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2289">
            <a:off x="7571709" y="2590029"/>
            <a:ext cx="6296025" cy="714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C794D00-3096-452B-B0A8-8BEB4ABAF617}"/>
                  </a:ext>
                </a:extLst>
              </p:cNvPr>
              <p:cNvSpPr txBox="1"/>
              <p:nvPr/>
            </p:nvSpPr>
            <p:spPr>
              <a:xfrm>
                <a:off x="11156640" y="1776037"/>
                <a:ext cx="1891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C794D00-3096-452B-B0A8-8BEB4ABAF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640" y="1776037"/>
                <a:ext cx="189154" cy="276999"/>
              </a:xfrm>
              <a:prstGeom prst="rect">
                <a:avLst/>
              </a:prstGeom>
              <a:blipFill>
                <a:blip r:embed="rId14"/>
                <a:stretch>
                  <a:fillRect l="-32258" r="-3548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348FC14-12DA-439E-A2C2-345975B847A0}"/>
                  </a:ext>
                </a:extLst>
              </p:cNvPr>
              <p:cNvSpPr txBox="1"/>
              <p:nvPr/>
            </p:nvSpPr>
            <p:spPr>
              <a:xfrm>
                <a:off x="6325088" y="5342913"/>
                <a:ext cx="1891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348FC14-12DA-439E-A2C2-345975B84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088" y="5342913"/>
                <a:ext cx="189154" cy="276999"/>
              </a:xfrm>
              <a:prstGeom prst="rect">
                <a:avLst/>
              </a:prstGeom>
              <a:blipFill>
                <a:blip r:embed="rId15"/>
                <a:stretch>
                  <a:fillRect l="-35484" r="-32258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2C7DA3D-F174-4322-9601-644D420C521E}"/>
                  </a:ext>
                </a:extLst>
              </p:cNvPr>
              <p:cNvSpPr txBox="1"/>
              <p:nvPr/>
            </p:nvSpPr>
            <p:spPr>
              <a:xfrm>
                <a:off x="5047643" y="5421459"/>
                <a:ext cx="1891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2C7DA3D-F174-4322-9601-644D420C5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643" y="5421459"/>
                <a:ext cx="189154" cy="276999"/>
              </a:xfrm>
              <a:prstGeom prst="rect">
                <a:avLst/>
              </a:prstGeom>
              <a:blipFill>
                <a:blip r:embed="rId16"/>
                <a:stretch>
                  <a:fillRect l="-32258" r="-3548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Scroll: Horizontal 39">
            <a:extLst>
              <a:ext uri="{FF2B5EF4-FFF2-40B4-BE49-F238E27FC236}">
                <a16:creationId xmlns:a16="http://schemas.microsoft.com/office/drawing/2014/main" id="{AA47743A-9409-427F-A0AC-8313F2DE7356}"/>
              </a:ext>
            </a:extLst>
          </p:cNvPr>
          <p:cNvSpPr/>
          <p:nvPr/>
        </p:nvSpPr>
        <p:spPr>
          <a:xfrm>
            <a:off x="123522" y="1136857"/>
            <a:ext cx="4596831" cy="1789698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The oblique oscillations </a:t>
            </a:r>
            <a:r>
              <a:rPr lang="en-US" sz="2800" b="1" dirty="0">
                <a:solidFill>
                  <a:schemeClr val="tx1"/>
                </a:solidFill>
              </a:rPr>
              <a:t>scatters </a:t>
            </a:r>
            <a:r>
              <a:rPr lang="en-US" sz="2800" b="1" dirty="0">
                <a:solidFill>
                  <a:srgbClr val="FF0000"/>
                </a:solidFill>
              </a:rPr>
              <a:t>the beam’s particles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431D43E5-D13C-4CEC-BF29-83CB87935F53}"/>
                  </a:ext>
                </a:extLst>
              </p:cNvPr>
              <p:cNvSpPr/>
              <p:nvPr/>
            </p:nvSpPr>
            <p:spPr>
              <a:xfrm>
                <a:off x="92468" y="4258434"/>
                <a:ext cx="4643238" cy="188148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000000"/>
                    </a:solidFill>
                  </a:rPr>
                  <a:t>Minimal energy loss by the instability:</a:t>
                </a:r>
                <a:br>
                  <a:rPr lang="en-US" sz="3200" b="1" dirty="0">
                    <a:solidFill>
                      <a:srgbClr val="000000"/>
                    </a:solidFill>
                  </a:rPr>
                </a:br>
                <a:r>
                  <a:rPr lang="en-US" sz="32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≲</m:t>
                    </m:r>
                  </m:oMath>
                </a14:m>
                <a:r>
                  <a:rPr lang="en-US" sz="3200" b="1" dirty="0">
                    <a:solidFill>
                      <a:srgbClr val="C00000"/>
                    </a:solidFill>
                  </a:rPr>
                  <a:t> 1%</a:t>
                </a:r>
                <a:endParaRPr lang="en-US" sz="32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431D43E5-D13C-4CEC-BF29-83CB87935F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68" y="4258434"/>
                <a:ext cx="4643238" cy="1881488"/>
              </a:xfrm>
              <a:prstGeom prst="roundRect">
                <a:avLst/>
              </a:prstGeom>
              <a:blipFill>
                <a:blip r:embed="rId17"/>
                <a:stretch>
                  <a:fillRect b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2D183754-ABA7-4736-B511-93B34E1D3F55}"/>
              </a:ext>
            </a:extLst>
          </p:cNvPr>
          <p:cNvSpPr txBox="1"/>
          <p:nvPr/>
        </p:nvSpPr>
        <p:spPr>
          <a:xfrm>
            <a:off x="8625377" y="4493467"/>
            <a:ext cx="39584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Perry &amp; </a:t>
            </a:r>
            <a:r>
              <a:rPr lang="en-US" sz="2400" b="1" dirty="0" err="1">
                <a:solidFill>
                  <a:srgbClr val="002060"/>
                </a:solidFill>
              </a:rPr>
              <a:t>Lyubarsky</a:t>
            </a:r>
            <a:r>
              <a:rPr lang="en-US" sz="2400" b="1" dirty="0">
                <a:solidFill>
                  <a:srgbClr val="002060"/>
                </a:solidFill>
              </a:rPr>
              <a:t> (2021)</a:t>
            </a:r>
            <a:br>
              <a:rPr lang="en-US" sz="2400" b="1" dirty="0">
                <a:solidFill>
                  <a:srgbClr val="002060"/>
                </a:solidFill>
              </a:rPr>
            </a:br>
            <a:r>
              <a:rPr lang="en-US" sz="2400" b="1" dirty="0">
                <a:solidFill>
                  <a:srgbClr val="002060"/>
                </a:solidFill>
              </a:rPr>
              <a:t>MNRAS 503 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68CD444-1F46-468B-A596-2ACE61E85AA2}"/>
              </a:ext>
            </a:extLst>
          </p:cNvPr>
          <p:cNvSpPr/>
          <p:nvPr/>
        </p:nvSpPr>
        <p:spPr>
          <a:xfrm>
            <a:off x="8642645" y="5263530"/>
            <a:ext cx="3878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</a:rPr>
              <a:t>Alawashra</a:t>
            </a:r>
            <a:r>
              <a:rPr lang="en-US" sz="2400" b="1" dirty="0">
                <a:solidFill>
                  <a:srgbClr val="002060"/>
                </a:solidFill>
              </a:rPr>
              <a:t> &amp; Pohl (2024) </a:t>
            </a:r>
            <a:r>
              <a:rPr lang="en-US" sz="2400" b="1" i="1" dirty="0" err="1">
                <a:solidFill>
                  <a:srgbClr val="002060"/>
                </a:solidFill>
              </a:rPr>
              <a:t>ApJ</a:t>
            </a:r>
            <a:r>
              <a:rPr lang="en-US" sz="2400" b="1" i="1" dirty="0">
                <a:solidFill>
                  <a:srgbClr val="002060"/>
                </a:solidFill>
              </a:rPr>
              <a:t> 964 82</a:t>
            </a:r>
            <a:endParaRPr lang="en-US" sz="2400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313C7004-BB14-43A3-914D-092BC938F26A}"/>
              </a:ext>
            </a:extLst>
          </p:cNvPr>
          <p:cNvSpPr/>
          <p:nvPr/>
        </p:nvSpPr>
        <p:spPr>
          <a:xfrm>
            <a:off x="2195537" y="2777990"/>
            <a:ext cx="906973" cy="14686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lide Number Placeholder 1">
            <a:extLst>
              <a:ext uri="{FF2B5EF4-FFF2-40B4-BE49-F238E27FC236}">
                <a16:creationId xmlns:a16="http://schemas.microsoft.com/office/drawing/2014/main" id="{86FED12F-C3FD-4414-96D4-EB1540A88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30951"/>
            <a:ext cx="923925" cy="384174"/>
          </a:xfrm>
        </p:spPr>
        <p:txBody>
          <a:bodyPr/>
          <a:lstStyle/>
          <a:p>
            <a:fld id="{6905C24C-6838-4D7A-AC7B-71FBA44C89D6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2A195A-1E7D-10E6-5D42-80AAD5473889}"/>
              </a:ext>
            </a:extLst>
          </p:cNvPr>
          <p:cNvSpPr/>
          <p:nvPr/>
        </p:nvSpPr>
        <p:spPr>
          <a:xfrm>
            <a:off x="8625377" y="6033593"/>
            <a:ext cx="3878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Dey &amp; </a:t>
            </a:r>
            <a:r>
              <a:rPr lang="en-US" sz="2400" b="1" dirty="0" err="1">
                <a:solidFill>
                  <a:srgbClr val="002060"/>
                </a:solidFill>
              </a:rPr>
              <a:t>Sigl</a:t>
            </a:r>
            <a:r>
              <a:rPr lang="en-US" sz="2400" b="1" dirty="0">
                <a:solidFill>
                  <a:srgbClr val="002060"/>
                </a:solidFill>
              </a:rPr>
              <a:t> (2025)</a:t>
            </a:r>
          </a:p>
          <a:p>
            <a:r>
              <a:rPr lang="en-US" sz="2400" b="1" dirty="0" err="1">
                <a:solidFill>
                  <a:srgbClr val="002060"/>
                </a:solidFill>
                <a:effectLst/>
              </a:rPr>
              <a:t>Astropart.Phys</a:t>
            </a:r>
            <a:r>
              <a:rPr lang="en-US" sz="2400" b="1" dirty="0">
                <a:solidFill>
                  <a:srgbClr val="002060"/>
                </a:solidFill>
                <a:effectLst/>
              </a:rPr>
              <a:t>. 173 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039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A4E1-FC95-DD35-6916-BD70E30C7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521" y="2402840"/>
            <a:ext cx="10952479" cy="205232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Is there something else in the IGM other than the thermal plasma that affect the pairs propagation?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F2831-F244-FA49-19F4-662D69A60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247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0B3D0BC4-0C74-4CB6-8863-56922C0FBDDD}"/>
              </a:ext>
            </a:extLst>
          </p:cNvPr>
          <p:cNvSpPr txBox="1"/>
          <p:nvPr/>
        </p:nvSpPr>
        <p:spPr>
          <a:xfrm>
            <a:off x="1471484" y="259023"/>
            <a:ext cx="106984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Compton-included MeV electron cosmic rays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6B946C2-075E-42FE-91C3-81B7BCF43600}"/>
              </a:ext>
            </a:extLst>
          </p:cNvPr>
          <p:cNvSpPr/>
          <p:nvPr/>
        </p:nvSpPr>
        <p:spPr>
          <a:xfrm>
            <a:off x="7128774" y="5803197"/>
            <a:ext cx="44862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Yang, Long &amp; Hirata (2024) </a:t>
            </a:r>
            <a:r>
              <a:rPr lang="en-US" sz="2000" b="1" dirty="0" err="1">
                <a:solidFill>
                  <a:srgbClr val="002060"/>
                </a:solidFill>
              </a:rPr>
              <a:t>ApJ</a:t>
            </a:r>
            <a:r>
              <a:rPr lang="en-US" sz="2000" b="1" dirty="0">
                <a:solidFill>
                  <a:srgbClr val="002060"/>
                </a:solidFill>
              </a:rPr>
              <a:t> 965 111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A1EC3B-10D5-4E32-A6BC-EAD69F7AB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t>13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8F22F3-3D36-4102-9646-EAD62F4F93B0}"/>
              </a:ext>
            </a:extLst>
          </p:cNvPr>
          <p:cNvSpPr/>
          <p:nvPr/>
        </p:nvSpPr>
        <p:spPr>
          <a:xfrm>
            <a:off x="1586904" y="1153909"/>
            <a:ext cx="10467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Even </a:t>
            </a:r>
            <a:r>
              <a:rPr lang="en-US" sz="2400" b="1" dirty="0" err="1"/>
              <a:t>unshocked</a:t>
            </a:r>
            <a:r>
              <a:rPr lang="en-US" sz="2400" b="1" dirty="0"/>
              <a:t> regions of the IGM have electron cosmic rays because they are illuminated by the </a:t>
            </a:r>
            <a:r>
              <a:rPr lang="en-US" sz="2400" b="1" dirty="0">
                <a:solidFill>
                  <a:schemeClr val="accent1"/>
                </a:solidFill>
              </a:rPr>
              <a:t>MeV </a:t>
            </a:r>
            <a:r>
              <a:rPr lang="el-GR" sz="2400" b="1" dirty="0">
                <a:solidFill>
                  <a:schemeClr val="accent1"/>
                </a:solidFill>
              </a:rPr>
              <a:t>γ</a:t>
            </a:r>
            <a:r>
              <a:rPr lang="en-US" sz="2400" b="1" dirty="0">
                <a:solidFill>
                  <a:schemeClr val="accent1"/>
                </a:solidFill>
              </a:rPr>
              <a:t>-ray background</a:t>
            </a:r>
            <a:r>
              <a:rPr lang="en-US" sz="2400" b="1" dirty="0"/>
              <a:t>: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667EBCB-BFB7-40BE-BF83-90A13907FDF9}"/>
              </a:ext>
            </a:extLst>
          </p:cNvPr>
          <p:cNvCxnSpPr>
            <a:cxnSpLocks/>
          </p:cNvCxnSpPr>
          <p:nvPr/>
        </p:nvCxnSpPr>
        <p:spPr>
          <a:xfrm flipV="1">
            <a:off x="6959558" y="2879792"/>
            <a:ext cx="2274327" cy="882294"/>
          </a:xfrm>
          <a:prstGeom prst="line">
            <a:avLst/>
          </a:prstGeom>
          <a:ln w="63500">
            <a:solidFill>
              <a:srgbClr val="00B05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Graphic 62">
            <a:extLst>
              <a:ext uri="{FF2B5EF4-FFF2-40B4-BE49-F238E27FC236}">
                <a16:creationId xmlns:a16="http://schemas.microsoft.com/office/drawing/2014/main" id="{7C1C0EDF-4E9D-4687-8789-CDBC2895F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59202" y="3638521"/>
            <a:ext cx="8600712" cy="711116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8028B512-85BA-444F-899F-47B6AD67F79D}"/>
              </a:ext>
            </a:extLst>
          </p:cNvPr>
          <p:cNvSpPr/>
          <p:nvPr/>
        </p:nvSpPr>
        <p:spPr>
          <a:xfrm>
            <a:off x="5276094" y="3532414"/>
            <a:ext cx="6007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b="1" dirty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65" name="Graphic 64">
            <a:extLst>
              <a:ext uri="{FF2B5EF4-FFF2-40B4-BE49-F238E27FC236}">
                <a16:creationId xmlns:a16="http://schemas.microsoft.com/office/drawing/2014/main" id="{8932CCEB-202C-4610-99EB-5261C73EC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70774">
            <a:off x="6777428" y="5178285"/>
            <a:ext cx="8600712" cy="7111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5E1D5A-A905-49F5-B63D-F89F5F8BBD49}"/>
              </a:ext>
            </a:extLst>
          </p:cNvPr>
          <p:cNvSpPr txBox="1"/>
          <p:nvPr/>
        </p:nvSpPr>
        <p:spPr>
          <a:xfrm>
            <a:off x="4790166" y="4132578"/>
            <a:ext cx="1572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Thermal IGM electron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594DA3D-894A-4563-918B-6803FF824829}"/>
              </a:ext>
            </a:extLst>
          </p:cNvPr>
          <p:cNvSpPr txBox="1"/>
          <p:nvPr/>
        </p:nvSpPr>
        <p:spPr>
          <a:xfrm>
            <a:off x="9233885" y="2718034"/>
            <a:ext cx="1756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Scattered IGM electron</a:t>
            </a:r>
          </a:p>
        </p:txBody>
      </p:sp>
    </p:spTree>
    <p:extLst>
      <p:ext uri="{BB962C8B-B14F-4D97-AF65-F5344CB8AC3E}">
        <p14:creationId xmlns:p14="http://schemas.microsoft.com/office/powerpoint/2010/main" val="35748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D78F55-161A-429C-B5A6-34F8B2C60903}"/>
              </a:ext>
            </a:extLst>
          </p:cNvPr>
          <p:cNvCxnSpPr>
            <a:cxnSpLocks/>
          </p:cNvCxnSpPr>
          <p:nvPr/>
        </p:nvCxnSpPr>
        <p:spPr>
          <a:xfrm flipV="1">
            <a:off x="3463015" y="2573726"/>
            <a:ext cx="4497745" cy="177954"/>
          </a:xfrm>
          <a:prstGeom prst="line">
            <a:avLst/>
          </a:prstGeom>
          <a:ln w="63500">
            <a:gradFill>
              <a:gsLst>
                <a:gs pos="3000">
                  <a:schemeClr val="accent1">
                    <a:lumMod val="5000"/>
                    <a:lumOff val="95000"/>
                  </a:schemeClr>
                </a:gs>
                <a:gs pos="74000">
                  <a:srgbClr val="FFCCCC"/>
                </a:gs>
                <a:gs pos="83000">
                  <a:srgbClr val="FF9999"/>
                </a:gs>
                <a:gs pos="100000">
                  <a:srgbClr val="FFCCCC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4D53CC9-6C53-43B4-99B9-2DA4988B0206}"/>
                  </a:ext>
                </a:extLst>
              </p:cNvPr>
              <p:cNvSpPr txBox="1"/>
              <p:nvPr/>
            </p:nvSpPr>
            <p:spPr>
              <a:xfrm>
                <a:off x="8198892" y="1133127"/>
                <a:ext cx="1891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4D53CC9-6C53-43B4-99B9-2DA4988B0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892" y="1133127"/>
                <a:ext cx="189154" cy="276999"/>
              </a:xfrm>
              <a:prstGeom prst="rect">
                <a:avLst/>
              </a:prstGeom>
              <a:blipFill>
                <a:blip r:embed="rId2"/>
                <a:stretch>
                  <a:fillRect l="-35484" t="-2222" r="-32258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0B3D0BC4-0C74-4CB6-8863-56922C0FBDDD}"/>
              </a:ext>
            </a:extLst>
          </p:cNvPr>
          <p:cNvSpPr txBox="1"/>
          <p:nvPr/>
        </p:nvSpPr>
        <p:spPr>
          <a:xfrm>
            <a:off x="2013735" y="-6502"/>
            <a:ext cx="95885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</a:rPr>
              <a:t>Compton-included cosmic rays</a:t>
            </a:r>
            <a:r>
              <a:rPr lang="en-US" sz="3600" b="1" dirty="0"/>
              <a:t> could Landau damp the instability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66D053B-46B2-4987-B58A-890A354EE585}"/>
              </a:ext>
            </a:extLst>
          </p:cNvPr>
          <p:cNvCxnSpPr>
            <a:cxnSpLocks/>
          </p:cNvCxnSpPr>
          <p:nvPr/>
        </p:nvCxnSpPr>
        <p:spPr>
          <a:xfrm>
            <a:off x="3463015" y="3065666"/>
            <a:ext cx="4497745" cy="0"/>
          </a:xfrm>
          <a:prstGeom prst="line">
            <a:avLst/>
          </a:prstGeom>
          <a:ln w="63500">
            <a:gradFill>
              <a:gsLst>
                <a:gs pos="3000">
                  <a:schemeClr val="accent1">
                    <a:lumMod val="5000"/>
                    <a:lumOff val="95000"/>
                  </a:schemeClr>
                </a:gs>
                <a:gs pos="74000">
                  <a:srgbClr val="FFCCCC"/>
                </a:gs>
                <a:gs pos="83000">
                  <a:srgbClr val="FF9999"/>
                </a:gs>
                <a:gs pos="100000">
                  <a:srgbClr val="FFCCCC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284CCAA-245B-403E-AFF5-2BA3223403FA}"/>
              </a:ext>
            </a:extLst>
          </p:cNvPr>
          <p:cNvCxnSpPr>
            <a:cxnSpLocks/>
          </p:cNvCxnSpPr>
          <p:nvPr/>
        </p:nvCxnSpPr>
        <p:spPr>
          <a:xfrm flipV="1">
            <a:off x="3434624" y="3364660"/>
            <a:ext cx="4497745" cy="177954"/>
          </a:xfrm>
          <a:prstGeom prst="line">
            <a:avLst/>
          </a:prstGeom>
          <a:ln w="63500">
            <a:gradFill>
              <a:gsLst>
                <a:gs pos="3000">
                  <a:schemeClr val="accent1">
                    <a:lumMod val="5000"/>
                    <a:lumOff val="95000"/>
                  </a:schemeClr>
                </a:gs>
                <a:gs pos="74000">
                  <a:srgbClr val="FFCCCC"/>
                </a:gs>
                <a:gs pos="83000">
                  <a:srgbClr val="FF9999"/>
                </a:gs>
                <a:gs pos="100000">
                  <a:srgbClr val="FFCCCC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2B4C4F6-FC4F-4010-9BBC-4FE1B21BD185}"/>
              </a:ext>
            </a:extLst>
          </p:cNvPr>
          <p:cNvCxnSpPr>
            <a:cxnSpLocks/>
          </p:cNvCxnSpPr>
          <p:nvPr/>
        </p:nvCxnSpPr>
        <p:spPr>
          <a:xfrm>
            <a:off x="3434624" y="3856600"/>
            <a:ext cx="4497745" cy="0"/>
          </a:xfrm>
          <a:prstGeom prst="line">
            <a:avLst/>
          </a:prstGeom>
          <a:ln w="63500">
            <a:gradFill>
              <a:gsLst>
                <a:gs pos="3000">
                  <a:schemeClr val="accent1">
                    <a:lumMod val="5000"/>
                    <a:lumOff val="95000"/>
                  </a:schemeClr>
                </a:gs>
                <a:gs pos="74000">
                  <a:srgbClr val="FFCCCC"/>
                </a:gs>
                <a:gs pos="83000">
                  <a:srgbClr val="FF9999"/>
                </a:gs>
                <a:gs pos="100000">
                  <a:srgbClr val="FFCCCC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F87ED8F-425C-4CF5-A851-22EF37563A3E}"/>
              </a:ext>
            </a:extLst>
          </p:cNvPr>
          <p:cNvCxnSpPr>
            <a:cxnSpLocks/>
          </p:cNvCxnSpPr>
          <p:nvPr/>
        </p:nvCxnSpPr>
        <p:spPr>
          <a:xfrm flipV="1">
            <a:off x="4027948" y="4054170"/>
            <a:ext cx="4497745" cy="177954"/>
          </a:xfrm>
          <a:prstGeom prst="line">
            <a:avLst/>
          </a:prstGeom>
          <a:ln w="63500">
            <a:gradFill>
              <a:gsLst>
                <a:gs pos="3000">
                  <a:schemeClr val="accent1">
                    <a:lumMod val="5000"/>
                    <a:lumOff val="95000"/>
                  </a:schemeClr>
                </a:gs>
                <a:gs pos="74000">
                  <a:srgbClr val="FFCCCC"/>
                </a:gs>
                <a:gs pos="83000">
                  <a:srgbClr val="FF9999"/>
                </a:gs>
                <a:gs pos="100000">
                  <a:srgbClr val="FFCCCC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253EEE6-5945-4ED2-80F0-D1334A7B2669}"/>
              </a:ext>
            </a:extLst>
          </p:cNvPr>
          <p:cNvCxnSpPr>
            <a:cxnSpLocks/>
          </p:cNvCxnSpPr>
          <p:nvPr/>
        </p:nvCxnSpPr>
        <p:spPr>
          <a:xfrm>
            <a:off x="4027948" y="4546110"/>
            <a:ext cx="4497745" cy="0"/>
          </a:xfrm>
          <a:prstGeom prst="line">
            <a:avLst/>
          </a:prstGeom>
          <a:ln w="63500">
            <a:gradFill>
              <a:gsLst>
                <a:gs pos="3000">
                  <a:schemeClr val="accent1">
                    <a:lumMod val="5000"/>
                    <a:lumOff val="95000"/>
                  </a:schemeClr>
                </a:gs>
                <a:gs pos="74000">
                  <a:srgbClr val="FFCCCC"/>
                </a:gs>
                <a:gs pos="83000">
                  <a:srgbClr val="FF9999"/>
                </a:gs>
                <a:gs pos="100000">
                  <a:srgbClr val="FFCCCC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036F68A-EE69-454D-B42E-63DC10E0986B}"/>
              </a:ext>
            </a:extLst>
          </p:cNvPr>
          <p:cNvCxnSpPr>
            <a:cxnSpLocks/>
          </p:cNvCxnSpPr>
          <p:nvPr/>
        </p:nvCxnSpPr>
        <p:spPr>
          <a:xfrm flipV="1">
            <a:off x="4193614" y="2741373"/>
            <a:ext cx="4497745" cy="177954"/>
          </a:xfrm>
          <a:prstGeom prst="line">
            <a:avLst/>
          </a:prstGeom>
          <a:ln w="63500">
            <a:gradFill>
              <a:gsLst>
                <a:gs pos="3000">
                  <a:schemeClr val="accent1">
                    <a:lumMod val="5000"/>
                    <a:lumOff val="95000"/>
                  </a:schemeClr>
                </a:gs>
                <a:gs pos="74000">
                  <a:srgbClr val="FFCCCC"/>
                </a:gs>
                <a:gs pos="83000">
                  <a:srgbClr val="FF9999"/>
                </a:gs>
                <a:gs pos="100000">
                  <a:srgbClr val="FFCCCC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82C7CE4-36EC-49D8-8988-D8C849C7AE5A}"/>
              </a:ext>
            </a:extLst>
          </p:cNvPr>
          <p:cNvCxnSpPr>
            <a:cxnSpLocks/>
          </p:cNvCxnSpPr>
          <p:nvPr/>
        </p:nvCxnSpPr>
        <p:spPr>
          <a:xfrm>
            <a:off x="4193614" y="3233313"/>
            <a:ext cx="4497745" cy="0"/>
          </a:xfrm>
          <a:prstGeom prst="line">
            <a:avLst/>
          </a:prstGeom>
          <a:ln w="63500">
            <a:gradFill>
              <a:gsLst>
                <a:gs pos="3000">
                  <a:schemeClr val="accent1">
                    <a:lumMod val="5000"/>
                    <a:lumOff val="95000"/>
                  </a:schemeClr>
                </a:gs>
                <a:gs pos="74000">
                  <a:srgbClr val="FFCCCC"/>
                </a:gs>
                <a:gs pos="83000">
                  <a:srgbClr val="FF9999"/>
                </a:gs>
                <a:gs pos="100000">
                  <a:srgbClr val="FFCCCC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36386B2-A368-454B-AC0F-14A32992C793}"/>
              </a:ext>
            </a:extLst>
          </p:cNvPr>
          <p:cNvCxnSpPr>
            <a:cxnSpLocks/>
          </p:cNvCxnSpPr>
          <p:nvPr/>
        </p:nvCxnSpPr>
        <p:spPr>
          <a:xfrm flipV="1">
            <a:off x="4863027" y="3536811"/>
            <a:ext cx="4497745" cy="177954"/>
          </a:xfrm>
          <a:prstGeom prst="line">
            <a:avLst/>
          </a:prstGeom>
          <a:ln w="63500">
            <a:gradFill>
              <a:gsLst>
                <a:gs pos="3000">
                  <a:schemeClr val="accent1">
                    <a:lumMod val="5000"/>
                    <a:lumOff val="95000"/>
                  </a:schemeClr>
                </a:gs>
                <a:gs pos="74000">
                  <a:srgbClr val="FFCCCC"/>
                </a:gs>
                <a:gs pos="83000">
                  <a:srgbClr val="FF9999"/>
                </a:gs>
                <a:gs pos="100000">
                  <a:srgbClr val="FFCCCC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1E1BA3C-4E44-4423-AD2B-7C6850F5830E}"/>
              </a:ext>
            </a:extLst>
          </p:cNvPr>
          <p:cNvCxnSpPr>
            <a:cxnSpLocks/>
          </p:cNvCxnSpPr>
          <p:nvPr/>
        </p:nvCxnSpPr>
        <p:spPr>
          <a:xfrm>
            <a:off x="4863027" y="4028751"/>
            <a:ext cx="4497745" cy="0"/>
          </a:xfrm>
          <a:prstGeom prst="line">
            <a:avLst/>
          </a:prstGeom>
          <a:ln w="63500">
            <a:gradFill>
              <a:gsLst>
                <a:gs pos="3000">
                  <a:schemeClr val="accent1">
                    <a:lumMod val="5000"/>
                    <a:lumOff val="95000"/>
                  </a:schemeClr>
                </a:gs>
                <a:gs pos="74000">
                  <a:srgbClr val="FFCCCC"/>
                </a:gs>
                <a:gs pos="83000">
                  <a:srgbClr val="FF9999"/>
                </a:gs>
                <a:gs pos="100000">
                  <a:srgbClr val="FFCCCC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>
            <a:extLst>
              <a:ext uri="{FF2B5EF4-FFF2-40B4-BE49-F238E27FC236}">
                <a16:creationId xmlns:a16="http://schemas.microsoft.com/office/drawing/2014/main" id="{FB9B9C97-6B8E-440C-8DFB-55F027E88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3185">
            <a:off x="3047471" y="4272437"/>
            <a:ext cx="6296025" cy="71437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38FCCA6-E882-46BC-9E7A-3A0220832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3185">
            <a:off x="3741475" y="1835285"/>
            <a:ext cx="6296025" cy="71437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C14CDF8E-97E5-4BCD-AAC3-0FDC86ABF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4770">
            <a:off x="4668144" y="2461587"/>
            <a:ext cx="6296025" cy="71437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A1F7613B-3376-4D85-981D-F3F1C0040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3185">
            <a:off x="1551608" y="4274658"/>
            <a:ext cx="6296025" cy="71437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FCA85379-78BD-44AA-877C-81E11EB3C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2289">
            <a:off x="5681264" y="2877705"/>
            <a:ext cx="6296025" cy="714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C794D00-3096-452B-B0A8-8BEB4ABAF617}"/>
                  </a:ext>
                </a:extLst>
              </p:cNvPr>
              <p:cNvSpPr txBox="1"/>
              <p:nvPr/>
            </p:nvSpPr>
            <p:spPr>
              <a:xfrm>
                <a:off x="10353362" y="2478757"/>
                <a:ext cx="1891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C794D00-3096-452B-B0A8-8BEB4ABAF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362" y="2478757"/>
                <a:ext cx="189154" cy="276999"/>
              </a:xfrm>
              <a:prstGeom prst="rect">
                <a:avLst/>
              </a:prstGeom>
              <a:blipFill>
                <a:blip r:embed="rId4"/>
                <a:stretch>
                  <a:fillRect l="-32258" t="-2222" r="-35484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348FC14-12DA-439E-A2C2-345975B847A0}"/>
                  </a:ext>
                </a:extLst>
              </p:cNvPr>
              <p:cNvSpPr txBox="1"/>
              <p:nvPr/>
            </p:nvSpPr>
            <p:spPr>
              <a:xfrm>
                <a:off x="4434643" y="5630589"/>
                <a:ext cx="1891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348FC14-12DA-439E-A2C2-345975B84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643" y="5630589"/>
                <a:ext cx="189154" cy="276999"/>
              </a:xfrm>
              <a:prstGeom prst="rect">
                <a:avLst/>
              </a:prstGeom>
              <a:blipFill>
                <a:blip r:embed="rId5"/>
                <a:stretch>
                  <a:fillRect l="-32258" t="-2222" r="-35484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2C7DA3D-F174-4322-9601-644D420C521E}"/>
                  </a:ext>
                </a:extLst>
              </p:cNvPr>
              <p:cNvSpPr txBox="1"/>
              <p:nvPr/>
            </p:nvSpPr>
            <p:spPr>
              <a:xfrm>
                <a:off x="3157198" y="5709135"/>
                <a:ext cx="1891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2C7DA3D-F174-4322-9601-644D420C5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198" y="5709135"/>
                <a:ext cx="189154" cy="276999"/>
              </a:xfrm>
              <a:prstGeom prst="rect">
                <a:avLst/>
              </a:prstGeom>
              <a:blipFill>
                <a:blip r:embed="rId6"/>
                <a:stretch>
                  <a:fillRect l="-35484" t="-2222" r="-32258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909F29C-0A5A-46A3-9EB7-761D7A8508F2}"/>
                  </a:ext>
                </a:extLst>
              </p:cNvPr>
              <p:cNvSpPr txBox="1"/>
              <p:nvPr/>
            </p:nvSpPr>
            <p:spPr>
              <a:xfrm>
                <a:off x="3042352" y="2569084"/>
                <a:ext cx="341824" cy="311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9999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909F29C-0A5A-46A3-9EB7-761D7A850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352" y="2569084"/>
                <a:ext cx="341824" cy="311688"/>
              </a:xfrm>
              <a:prstGeom prst="rect">
                <a:avLst/>
              </a:prstGeom>
              <a:blipFill>
                <a:blip r:embed="rId7"/>
                <a:stretch>
                  <a:fillRect l="-10714" t="-3846"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13F5A8-C42C-4E09-9E65-7BA091D1C930}"/>
                  </a:ext>
                </a:extLst>
              </p:cNvPr>
              <p:cNvSpPr txBox="1"/>
              <p:nvPr/>
            </p:nvSpPr>
            <p:spPr>
              <a:xfrm>
                <a:off x="3034631" y="2909822"/>
                <a:ext cx="341824" cy="311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9999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13F5A8-C42C-4E09-9E65-7BA091D1C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631" y="2909822"/>
                <a:ext cx="341824" cy="311688"/>
              </a:xfrm>
              <a:prstGeom prst="rect">
                <a:avLst/>
              </a:prstGeom>
              <a:blipFill>
                <a:blip r:embed="rId8"/>
                <a:stretch>
                  <a:fillRect l="-12500" t="-3922" r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9E9E74D-1E42-4C7A-9B17-A6868FD3FAC4}"/>
                  </a:ext>
                </a:extLst>
              </p:cNvPr>
              <p:cNvSpPr txBox="1"/>
              <p:nvPr/>
            </p:nvSpPr>
            <p:spPr>
              <a:xfrm>
                <a:off x="3013961" y="3360018"/>
                <a:ext cx="341824" cy="311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9999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9E9E74D-1E42-4C7A-9B17-A6868FD3F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961" y="3360018"/>
                <a:ext cx="341824" cy="311688"/>
              </a:xfrm>
              <a:prstGeom prst="rect">
                <a:avLst/>
              </a:prstGeom>
              <a:blipFill>
                <a:blip r:embed="rId9"/>
                <a:stretch>
                  <a:fillRect l="-10714" t="-3922"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CE29E5C-BF91-49F2-B512-155953FB63A8}"/>
                  </a:ext>
                </a:extLst>
              </p:cNvPr>
              <p:cNvSpPr txBox="1"/>
              <p:nvPr/>
            </p:nvSpPr>
            <p:spPr>
              <a:xfrm>
                <a:off x="3006240" y="3700756"/>
                <a:ext cx="341824" cy="311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9999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CE29E5C-BF91-49F2-B512-155953FB6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240" y="3700756"/>
                <a:ext cx="341824" cy="311688"/>
              </a:xfrm>
              <a:prstGeom prst="rect">
                <a:avLst/>
              </a:prstGeom>
              <a:blipFill>
                <a:blip r:embed="rId10"/>
                <a:stretch>
                  <a:fillRect l="-10714" t="-3922"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D963E3C-6E00-428F-A5D2-AD0D49C2DCAE}"/>
                  </a:ext>
                </a:extLst>
              </p:cNvPr>
              <p:cNvSpPr txBox="1"/>
              <p:nvPr/>
            </p:nvSpPr>
            <p:spPr>
              <a:xfrm>
                <a:off x="3607285" y="4049528"/>
                <a:ext cx="341824" cy="311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9999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D963E3C-6E00-428F-A5D2-AD0D49C2D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285" y="4049528"/>
                <a:ext cx="341824" cy="311688"/>
              </a:xfrm>
              <a:prstGeom prst="rect">
                <a:avLst/>
              </a:prstGeom>
              <a:blipFill>
                <a:blip r:embed="rId11"/>
                <a:stretch>
                  <a:fillRect l="-12500" t="-3922" r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7530976-A647-4D02-B106-869F4BE02EF0}"/>
                  </a:ext>
                </a:extLst>
              </p:cNvPr>
              <p:cNvSpPr txBox="1"/>
              <p:nvPr/>
            </p:nvSpPr>
            <p:spPr>
              <a:xfrm>
                <a:off x="3599564" y="4390266"/>
                <a:ext cx="341824" cy="311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9999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7530976-A647-4D02-B106-869F4BE02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564" y="4390266"/>
                <a:ext cx="341824" cy="311688"/>
              </a:xfrm>
              <a:prstGeom prst="rect">
                <a:avLst/>
              </a:prstGeom>
              <a:blipFill>
                <a:blip r:embed="rId12"/>
                <a:stretch>
                  <a:fillRect l="-10526" t="-3922" r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0EE7EF4-2FB6-494C-9424-6D7826C504B4}"/>
                  </a:ext>
                </a:extLst>
              </p:cNvPr>
              <p:cNvSpPr txBox="1"/>
              <p:nvPr/>
            </p:nvSpPr>
            <p:spPr>
              <a:xfrm>
                <a:off x="3772951" y="2736731"/>
                <a:ext cx="341824" cy="311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9999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0EE7EF4-2FB6-494C-9424-6D7826C50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951" y="2736731"/>
                <a:ext cx="341824" cy="311688"/>
              </a:xfrm>
              <a:prstGeom prst="rect">
                <a:avLst/>
              </a:prstGeom>
              <a:blipFill>
                <a:blip r:embed="rId13"/>
                <a:stretch>
                  <a:fillRect l="-12500" t="-5882" r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EA6CC45-504B-425D-8B01-D17C783BC141}"/>
                  </a:ext>
                </a:extLst>
              </p:cNvPr>
              <p:cNvSpPr txBox="1"/>
              <p:nvPr/>
            </p:nvSpPr>
            <p:spPr>
              <a:xfrm>
                <a:off x="3765230" y="3077469"/>
                <a:ext cx="341824" cy="311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9999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EA6CC45-504B-425D-8B01-D17C783BC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230" y="3077469"/>
                <a:ext cx="341824" cy="311688"/>
              </a:xfrm>
              <a:prstGeom prst="rect">
                <a:avLst/>
              </a:prstGeom>
              <a:blipFill>
                <a:blip r:embed="rId14"/>
                <a:stretch>
                  <a:fillRect l="-12500" t="-5882" r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193B41F-FA37-48D9-B812-468EFE579D6B}"/>
                  </a:ext>
                </a:extLst>
              </p:cNvPr>
              <p:cNvSpPr txBox="1"/>
              <p:nvPr/>
            </p:nvSpPr>
            <p:spPr>
              <a:xfrm>
                <a:off x="4442364" y="3532169"/>
                <a:ext cx="341824" cy="311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9999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193B41F-FA37-48D9-B812-468EFE579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364" y="3532169"/>
                <a:ext cx="341824" cy="311688"/>
              </a:xfrm>
              <a:prstGeom prst="rect">
                <a:avLst/>
              </a:prstGeom>
              <a:blipFill>
                <a:blip r:embed="rId15"/>
                <a:stretch>
                  <a:fillRect l="-12500" t="-3846" r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FB85D74-63E3-4432-B793-B74DFD28998B}"/>
                  </a:ext>
                </a:extLst>
              </p:cNvPr>
              <p:cNvSpPr txBox="1"/>
              <p:nvPr/>
            </p:nvSpPr>
            <p:spPr>
              <a:xfrm>
                <a:off x="4434643" y="3872907"/>
                <a:ext cx="341824" cy="311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9999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FB85D74-63E3-4432-B793-B74DFD289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643" y="3872907"/>
                <a:ext cx="341824" cy="311688"/>
              </a:xfrm>
              <a:prstGeom prst="rect">
                <a:avLst/>
              </a:prstGeom>
              <a:blipFill>
                <a:blip r:embed="rId16"/>
                <a:stretch>
                  <a:fillRect l="-10526" t="-3922" r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FEB68D6-25AE-4A3B-9826-CE8349ECDDC7}"/>
              </a:ext>
            </a:extLst>
          </p:cNvPr>
          <p:cNvCxnSpPr>
            <a:cxnSpLocks/>
          </p:cNvCxnSpPr>
          <p:nvPr/>
        </p:nvCxnSpPr>
        <p:spPr>
          <a:xfrm flipV="1">
            <a:off x="3615922" y="3354213"/>
            <a:ext cx="4497745" cy="177954"/>
          </a:xfrm>
          <a:prstGeom prst="line">
            <a:avLst/>
          </a:prstGeom>
          <a:ln w="635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6C5F633-23D5-4F1A-B8A9-86B4A026B320}"/>
                  </a:ext>
                </a:extLst>
              </p:cNvPr>
              <p:cNvSpPr txBox="1"/>
              <p:nvPr/>
            </p:nvSpPr>
            <p:spPr>
              <a:xfrm>
                <a:off x="3444511" y="3129866"/>
                <a:ext cx="33861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6C5F633-23D5-4F1A-B8A9-86B4A026B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511" y="3129866"/>
                <a:ext cx="338618" cy="307777"/>
              </a:xfrm>
              <a:prstGeom prst="rect">
                <a:avLst/>
              </a:prstGeom>
              <a:blipFill>
                <a:blip r:embed="rId17"/>
                <a:stretch>
                  <a:fillRect l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E24CD4-BA57-4301-BF66-8059084FCA3A}"/>
              </a:ext>
            </a:extLst>
          </p:cNvPr>
          <p:cNvCxnSpPr>
            <a:cxnSpLocks/>
          </p:cNvCxnSpPr>
          <p:nvPr/>
        </p:nvCxnSpPr>
        <p:spPr>
          <a:xfrm rot="3180662" flipV="1">
            <a:off x="3797260" y="3501546"/>
            <a:ext cx="4497745" cy="177954"/>
          </a:xfrm>
          <a:prstGeom prst="line">
            <a:avLst/>
          </a:prstGeom>
          <a:ln w="635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B3CDCB0-34E1-4C9A-B7E5-FD6A68BB74AD}"/>
                  </a:ext>
                </a:extLst>
              </p:cNvPr>
              <p:cNvSpPr txBox="1"/>
              <p:nvPr/>
            </p:nvSpPr>
            <p:spPr>
              <a:xfrm rot="3180662">
                <a:off x="4331388" y="1518548"/>
                <a:ext cx="33861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B3CDCB0-34E1-4C9A-B7E5-FD6A68BB7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180662">
                <a:off x="4331388" y="1518548"/>
                <a:ext cx="338618" cy="307777"/>
              </a:xfrm>
              <a:prstGeom prst="rect">
                <a:avLst/>
              </a:prstGeom>
              <a:blipFill>
                <a:blip r:embed="rId18"/>
                <a:stretch>
                  <a:fillRect l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C438E2E-7C76-45E7-AA47-BEC10DA359D4}"/>
              </a:ext>
            </a:extLst>
          </p:cNvPr>
          <p:cNvCxnSpPr>
            <a:cxnSpLocks/>
          </p:cNvCxnSpPr>
          <p:nvPr/>
        </p:nvCxnSpPr>
        <p:spPr>
          <a:xfrm flipH="1">
            <a:off x="5176267" y="1615043"/>
            <a:ext cx="1225521" cy="3891665"/>
          </a:xfrm>
          <a:prstGeom prst="line">
            <a:avLst/>
          </a:prstGeom>
          <a:ln w="635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72F9F6B-6CC9-4CDE-850E-13E576E89C7D}"/>
              </a:ext>
            </a:extLst>
          </p:cNvPr>
          <p:cNvCxnSpPr>
            <a:cxnSpLocks/>
          </p:cNvCxnSpPr>
          <p:nvPr/>
        </p:nvCxnSpPr>
        <p:spPr>
          <a:xfrm flipH="1">
            <a:off x="3950093" y="2278305"/>
            <a:ext cx="3839093" cy="2224632"/>
          </a:xfrm>
          <a:prstGeom prst="line">
            <a:avLst/>
          </a:prstGeom>
          <a:ln w="635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2398652-8B59-45D5-AD9D-C2288339C9C4}"/>
                  </a:ext>
                </a:extLst>
              </p:cNvPr>
              <p:cNvSpPr txBox="1"/>
              <p:nvPr/>
            </p:nvSpPr>
            <p:spPr>
              <a:xfrm>
                <a:off x="5202419" y="5469422"/>
                <a:ext cx="33861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2398652-8B59-45D5-AD9D-C2288339C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419" y="5469422"/>
                <a:ext cx="338618" cy="307777"/>
              </a:xfrm>
              <a:prstGeom prst="rect">
                <a:avLst/>
              </a:prstGeom>
              <a:blipFill>
                <a:blip r:embed="rId19"/>
                <a:stretch>
                  <a:fillRect l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448885E-A8AF-4CF9-837D-A657560A8C29}"/>
                  </a:ext>
                </a:extLst>
              </p:cNvPr>
              <p:cNvSpPr txBox="1"/>
              <p:nvPr/>
            </p:nvSpPr>
            <p:spPr>
              <a:xfrm>
                <a:off x="7036900" y="5378571"/>
                <a:ext cx="33861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448885E-A8AF-4CF9-837D-A657560A8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900" y="5378571"/>
                <a:ext cx="338618" cy="307777"/>
              </a:xfrm>
              <a:prstGeom prst="rect">
                <a:avLst/>
              </a:prstGeom>
              <a:blipFill>
                <a:blip r:embed="rId20"/>
                <a:stretch>
                  <a:fillRect l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FE05FD6-93F6-47FD-83A3-2EDFFAA3A3A1}"/>
                  </a:ext>
                </a:extLst>
              </p:cNvPr>
              <p:cNvSpPr txBox="1"/>
              <p:nvPr/>
            </p:nvSpPr>
            <p:spPr>
              <a:xfrm>
                <a:off x="6482095" y="1370511"/>
                <a:ext cx="33861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FE05FD6-93F6-47FD-83A3-2EDFFAA3A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095" y="1370511"/>
                <a:ext cx="338618" cy="307777"/>
              </a:xfrm>
              <a:prstGeom prst="rect">
                <a:avLst/>
              </a:prstGeom>
              <a:blipFill>
                <a:blip r:embed="rId21"/>
                <a:stretch>
                  <a:fillRect l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65A977C-BC8C-4404-9675-66A077DE8EBD}"/>
                  </a:ext>
                </a:extLst>
              </p:cNvPr>
              <p:cNvSpPr txBox="1"/>
              <p:nvPr/>
            </p:nvSpPr>
            <p:spPr>
              <a:xfrm>
                <a:off x="7870063" y="2060754"/>
                <a:ext cx="33861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65A977C-BC8C-4404-9675-66A077DE8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063" y="2060754"/>
                <a:ext cx="338618" cy="307777"/>
              </a:xfrm>
              <a:prstGeom prst="rect">
                <a:avLst/>
              </a:prstGeom>
              <a:blipFill>
                <a:blip r:embed="rId22"/>
                <a:stretch>
                  <a:fillRect l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>
            <a:extLst>
              <a:ext uri="{FF2B5EF4-FFF2-40B4-BE49-F238E27FC236}">
                <a16:creationId xmlns:a16="http://schemas.microsoft.com/office/drawing/2014/main" id="{C6B946C2-075E-42FE-91C3-81B7BCF43600}"/>
              </a:ext>
            </a:extLst>
          </p:cNvPr>
          <p:cNvSpPr/>
          <p:nvPr/>
        </p:nvSpPr>
        <p:spPr>
          <a:xfrm>
            <a:off x="7375518" y="6202984"/>
            <a:ext cx="44862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Yang, Long &amp; Hirata (2024) </a:t>
            </a:r>
            <a:r>
              <a:rPr lang="en-US" sz="2000" b="1" dirty="0" err="1">
                <a:solidFill>
                  <a:srgbClr val="002060"/>
                </a:solidFill>
              </a:rPr>
              <a:t>ApJ</a:t>
            </a:r>
            <a:r>
              <a:rPr lang="en-US" sz="2000" b="1" dirty="0">
                <a:solidFill>
                  <a:srgbClr val="002060"/>
                </a:solidFill>
              </a:rPr>
              <a:t> 965 111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A1EC3B-10D5-4E32-A6BC-EAD69F7AB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55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0B3D0BC4-0C74-4CB6-8863-56922C0FBDDD}"/>
              </a:ext>
            </a:extLst>
          </p:cNvPr>
          <p:cNvSpPr txBox="1"/>
          <p:nvPr/>
        </p:nvSpPr>
        <p:spPr>
          <a:xfrm>
            <a:off x="2013735" y="-6502"/>
            <a:ext cx="95885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</a:rPr>
              <a:t>Compton-included cosmic rays</a:t>
            </a:r>
            <a:r>
              <a:rPr lang="en-US" sz="3600" b="1" dirty="0"/>
              <a:t> could Landau damp the instability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6B946C2-075E-42FE-91C3-81B7BCF43600}"/>
              </a:ext>
            </a:extLst>
          </p:cNvPr>
          <p:cNvSpPr/>
          <p:nvPr/>
        </p:nvSpPr>
        <p:spPr>
          <a:xfrm>
            <a:off x="7703834" y="6457890"/>
            <a:ext cx="44862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Yang, Long &amp; Hirata (2024) </a:t>
            </a:r>
            <a:r>
              <a:rPr lang="en-US" sz="2000" b="1" dirty="0" err="1">
                <a:solidFill>
                  <a:srgbClr val="002060"/>
                </a:solidFill>
              </a:rPr>
              <a:t>ApJ</a:t>
            </a:r>
            <a:r>
              <a:rPr lang="en-US" sz="2000" b="1" dirty="0">
                <a:solidFill>
                  <a:srgbClr val="002060"/>
                </a:solidFill>
              </a:rPr>
              <a:t> 965 111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A1EC3B-10D5-4E32-A6BC-EAD69F7AB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A50B4A-0767-485C-93B8-039A27B0E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98" y="1193827"/>
            <a:ext cx="6825651" cy="5121188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5140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86E74-A061-4D42-A39E-936FB4E9D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1" y="2204720"/>
            <a:ext cx="10327774" cy="219604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What is the impact of this Linear Landau damping on the instability evolution?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64A94-4F5A-42AE-8445-D763C0AF0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479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DB18F4-7610-4484-9B2F-E934525314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09379" y="355635"/>
                <a:ext cx="10018713" cy="5792562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dirty="0">
                    <a:solidFill>
                      <a:srgbClr val="0070C0"/>
                    </a:solidFill>
                  </a:rPr>
                  <a:t>1ES 0229+200-like</a:t>
                </a:r>
                <a:r>
                  <a:rPr lang="en-US" sz="2800" b="1" dirty="0"/>
                  <a:t> gamma ray source:</a:t>
                </a:r>
                <a:br>
                  <a:rPr lang="en-US" sz="2800" b="1" dirty="0"/>
                </a:br>
                <a:br>
                  <a:rPr lang="en-US" sz="2800" b="1" dirty="0"/>
                </a:br>
                <a:br>
                  <a:rPr lang="en-US" sz="2800" b="1" dirty="0"/>
                </a:br>
                <a:br>
                  <a:rPr lang="en-US" sz="2800" b="1" dirty="0"/>
                </a:br>
                <a:br>
                  <a:rPr lang="en-US" sz="2800" b="1" dirty="0"/>
                </a:br>
                <a:endParaRPr lang="en-US" sz="2800" b="1" dirty="0"/>
              </a:p>
              <a:p>
                <a:r>
                  <a:rPr lang="en-US" sz="2800" b="1" dirty="0"/>
                  <a:t>Using the Monte Carl0 code (</a:t>
                </a:r>
                <a:r>
                  <a:rPr lang="en-US" sz="2800" b="1" dirty="0" err="1"/>
                  <a:t>CRpropa</a:t>
                </a:r>
                <a:r>
                  <a:rPr lang="en-US" sz="2800" b="1" dirty="0"/>
                  <a:t>), we calculated 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the beams injection rates,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𝑒𝑒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, </a:t>
                </a:r>
                <a:r>
                  <a:rPr lang="en-US" sz="2800" b="1" dirty="0"/>
                  <a:t>at different distances in the IGM.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DB18F4-7610-4484-9B2F-E934525314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09379" y="355635"/>
                <a:ext cx="10018713" cy="5792562"/>
              </a:xfrm>
              <a:blipFill>
                <a:blip r:embed="rId2"/>
                <a:stretch>
                  <a:fillRect l="-2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D9D4FB33-F423-494E-AF87-7C80AFB6553C}"/>
              </a:ext>
            </a:extLst>
          </p:cNvPr>
          <p:cNvSpPr txBox="1">
            <a:spLocks/>
          </p:cNvSpPr>
          <p:nvPr/>
        </p:nvSpPr>
        <p:spPr>
          <a:xfrm>
            <a:off x="1709379" y="0"/>
            <a:ext cx="10018713" cy="10523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/>
              <a:t>Beams induced by the blazar 1ES 0229+200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BB3EFB-EA60-4DA5-AB41-CC4111B222BD}"/>
                  </a:ext>
                </a:extLst>
              </p:cNvPr>
              <p:cNvSpPr txBox="1"/>
              <p:nvPr/>
            </p:nvSpPr>
            <p:spPr>
              <a:xfrm>
                <a:off x="1300597" y="2547928"/>
                <a:ext cx="10427495" cy="10523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=2.6 ∗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GeV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−1.7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800" dirty="0"/>
                                <m:t>10 </m:t>
                              </m:r>
                              <m:r>
                                <m:rPr>
                                  <m:nor/>
                                </m:rPr>
                                <a:rPr lang="en-US" sz="2800" dirty="0"/>
                                <m:t>TeV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ph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cm</m:t>
                              </m:r>
                            </m:e>
                            <m:sup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GeV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BB3EFB-EA60-4DA5-AB41-CC4111B22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597" y="2547928"/>
                <a:ext cx="10427495" cy="10523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70EC8D18-0BA7-4713-AC39-EB007503EA56}"/>
              </a:ext>
            </a:extLst>
          </p:cNvPr>
          <p:cNvSpPr/>
          <p:nvPr/>
        </p:nvSpPr>
        <p:spPr>
          <a:xfrm>
            <a:off x="7393186" y="952130"/>
            <a:ext cx="4798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</a:rPr>
              <a:t>Alawashra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solidFill>
                  <a:srgbClr val="002060"/>
                </a:solidFill>
              </a:rPr>
              <a:t>Vovk</a:t>
            </a:r>
            <a:r>
              <a:rPr lang="en-US" sz="2000" b="1" dirty="0">
                <a:solidFill>
                  <a:srgbClr val="002060"/>
                </a:solidFill>
              </a:rPr>
              <a:t> &amp; Pohl (2025) </a:t>
            </a:r>
            <a:r>
              <a:rPr lang="en-US" sz="2000" b="1" i="1" dirty="0" err="1">
                <a:solidFill>
                  <a:srgbClr val="002060"/>
                </a:solidFill>
              </a:rPr>
              <a:t>ApJ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 978 95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46DDE4-70DF-4103-BCD3-62100EAFA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t>17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315EBEC-7D87-4678-A709-19D752635AD0}"/>
              </a:ext>
            </a:extLst>
          </p:cNvPr>
          <p:cNvSpPr/>
          <p:nvPr/>
        </p:nvSpPr>
        <p:spPr>
          <a:xfrm rot="5400000">
            <a:off x="899917" y="5542385"/>
            <a:ext cx="1348784" cy="171154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3484836-9C5D-4994-9A06-2D3C5A41DEA3}"/>
              </a:ext>
            </a:extLst>
          </p:cNvPr>
          <p:cNvSpPr/>
          <p:nvPr/>
        </p:nvSpPr>
        <p:spPr>
          <a:xfrm rot="5386753">
            <a:off x="633434" y="5414996"/>
            <a:ext cx="1881751" cy="425927"/>
          </a:xfrm>
          <a:prstGeom prst="ellipse">
            <a:avLst/>
          </a:prstGeom>
          <a:noFill/>
          <a:ln>
            <a:solidFill>
              <a:srgbClr val="FF99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CCC"/>
              </a:solidFill>
            </a:endParaRPr>
          </a:p>
        </p:txBody>
      </p:sp>
      <p:sp>
        <p:nvSpPr>
          <p:cNvPr id="10" name="Chord 9">
            <a:extLst>
              <a:ext uri="{FF2B5EF4-FFF2-40B4-BE49-F238E27FC236}">
                <a16:creationId xmlns:a16="http://schemas.microsoft.com/office/drawing/2014/main" id="{4BFD339B-CE18-4951-84F7-F83E887CE9CF}"/>
              </a:ext>
            </a:extLst>
          </p:cNvPr>
          <p:cNvSpPr/>
          <p:nvPr/>
        </p:nvSpPr>
        <p:spPr>
          <a:xfrm rot="5418759">
            <a:off x="1514688" y="5537076"/>
            <a:ext cx="197295" cy="181769"/>
          </a:xfrm>
          <a:prstGeom prst="chord">
            <a:avLst>
              <a:gd name="adj1" fmla="val 8858327"/>
              <a:gd name="adj2" fmla="val 1823924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4503D914-BE15-4104-824A-E980BD6D1999}"/>
              </a:ext>
            </a:extLst>
          </p:cNvPr>
          <p:cNvSpPr/>
          <p:nvPr/>
        </p:nvSpPr>
        <p:spPr>
          <a:xfrm rot="5322606">
            <a:off x="601633" y="5060389"/>
            <a:ext cx="231273" cy="1144978"/>
          </a:xfrm>
          <a:prstGeom prst="trapezoid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556BB848-1BF3-4B7F-9223-32AE48B714FD}"/>
              </a:ext>
            </a:extLst>
          </p:cNvPr>
          <p:cNvSpPr/>
          <p:nvPr/>
        </p:nvSpPr>
        <p:spPr>
          <a:xfrm rot="16130443">
            <a:off x="2326238" y="5059091"/>
            <a:ext cx="231273" cy="1144978"/>
          </a:xfrm>
          <a:prstGeom prst="trapezoid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3637267-D518-4600-8828-92287AAE6A4B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3014246" y="5619997"/>
            <a:ext cx="7989376" cy="796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61B6C1-DB50-4C98-AB73-0FB046D7EE0C}"/>
              </a:ext>
            </a:extLst>
          </p:cNvPr>
          <p:cNvCxnSpPr/>
          <p:nvPr/>
        </p:nvCxnSpPr>
        <p:spPr>
          <a:xfrm>
            <a:off x="3657600" y="5360831"/>
            <a:ext cx="0" cy="534256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F6AE52A-58F0-4F9F-ADB2-DF0698617879}"/>
              </a:ext>
            </a:extLst>
          </p:cNvPr>
          <p:cNvCxnSpPr/>
          <p:nvPr/>
        </p:nvCxnSpPr>
        <p:spPr>
          <a:xfrm>
            <a:off x="4385353" y="5360831"/>
            <a:ext cx="0" cy="534256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C652F30-2C5C-472C-B3FA-341431C5E872}"/>
              </a:ext>
            </a:extLst>
          </p:cNvPr>
          <p:cNvCxnSpPr/>
          <p:nvPr/>
        </p:nvCxnSpPr>
        <p:spPr>
          <a:xfrm>
            <a:off x="5053173" y="5352869"/>
            <a:ext cx="0" cy="534256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69FCBCF-0681-4175-8335-2E437EEF611A}"/>
              </a:ext>
            </a:extLst>
          </p:cNvPr>
          <p:cNvCxnSpPr/>
          <p:nvPr/>
        </p:nvCxnSpPr>
        <p:spPr>
          <a:xfrm>
            <a:off x="5638800" y="5352869"/>
            <a:ext cx="0" cy="534256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6EB24B7-5654-4445-B47A-AD92D907FD33}"/>
              </a:ext>
            </a:extLst>
          </p:cNvPr>
          <p:cNvCxnSpPr/>
          <p:nvPr/>
        </p:nvCxnSpPr>
        <p:spPr>
          <a:xfrm>
            <a:off x="10241622" y="5352869"/>
            <a:ext cx="0" cy="534256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B9DA591-F689-474D-B6E0-610EE48989F9}"/>
              </a:ext>
            </a:extLst>
          </p:cNvPr>
          <p:cNvSpPr txBox="1"/>
          <p:nvPr/>
        </p:nvSpPr>
        <p:spPr>
          <a:xfrm>
            <a:off x="3257648" y="593302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 </a:t>
            </a:r>
            <a:r>
              <a:rPr lang="en-US" b="1" dirty="0" err="1"/>
              <a:t>Mpc</a:t>
            </a:r>
            <a:endParaRPr lang="en-US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71E669-6D2C-495A-B848-3BBD3C688DE1}"/>
              </a:ext>
            </a:extLst>
          </p:cNvPr>
          <p:cNvSpPr txBox="1"/>
          <p:nvPr/>
        </p:nvSpPr>
        <p:spPr>
          <a:xfrm>
            <a:off x="3946802" y="593139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 </a:t>
            </a:r>
            <a:r>
              <a:rPr lang="en-US" b="1" dirty="0" err="1"/>
              <a:t>Mpc</a:t>
            </a:r>
            <a:endParaRPr lang="en-US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9EF35E7-0B6B-4A98-AF19-4C409153C7EB}"/>
              </a:ext>
            </a:extLst>
          </p:cNvPr>
          <p:cNvSpPr txBox="1"/>
          <p:nvPr/>
        </p:nvSpPr>
        <p:spPr>
          <a:xfrm>
            <a:off x="4812784" y="593139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…..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DD4B8D-7BD2-4481-B1C5-B283E18A46F9}"/>
              </a:ext>
            </a:extLst>
          </p:cNvPr>
          <p:cNvSpPr txBox="1"/>
          <p:nvPr/>
        </p:nvSpPr>
        <p:spPr>
          <a:xfrm>
            <a:off x="9716694" y="5905870"/>
            <a:ext cx="1049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125 </a:t>
            </a:r>
            <a:r>
              <a:rPr lang="en-US" b="1" dirty="0" err="1"/>
              <a:t>Mpc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64291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8D6456-7765-4771-95DB-63709D33B991}"/>
                  </a:ext>
                </a:extLst>
              </p:cNvPr>
              <p:cNvSpPr txBox="1"/>
              <p:nvPr/>
            </p:nvSpPr>
            <p:spPr>
              <a:xfrm>
                <a:off x="879359" y="2130278"/>
                <a:ext cx="11254727" cy="11065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𝜕𝜃</m:t>
                          </m:r>
                        </m:den>
                      </m:f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𝜃𝜃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𝜕𝜃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87542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3200" b="0" i="1" smtClean="0">
                                      <a:solidFill>
                                        <a:srgbClr val="87542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875425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875425"/>
                                  </a:solidFill>
                                  <a:latin typeface="Cambria Math" panose="02040503050406030204" pitchFamily="18" charset="0"/>
                                </a:rPr>
                                <m:t>𝐼𝐶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𝑒𝑒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8D6456-7765-4771-95DB-63709D33B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359" y="2130278"/>
                <a:ext cx="11254727" cy="11065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D8890D9-F36D-436D-93C5-750B73F37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4665" y="1397409"/>
            <a:ext cx="2081404" cy="560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Pair Beams:</a:t>
            </a:r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790467-A067-4E4A-9B6F-C3948ED06AFF}"/>
              </a:ext>
            </a:extLst>
          </p:cNvPr>
          <p:cNvSpPr txBox="1"/>
          <p:nvPr/>
        </p:nvSpPr>
        <p:spPr>
          <a:xfrm>
            <a:off x="3731839" y="5598319"/>
            <a:ext cx="2364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875425"/>
                </a:solidFill>
              </a:rPr>
              <a:t>Pairs cooling: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D1CD2-77DF-4CCB-B6C9-ADF97590B095}"/>
                  </a:ext>
                </a:extLst>
              </p:cNvPr>
              <p:cNvSpPr txBox="1"/>
              <p:nvPr/>
            </p:nvSpPr>
            <p:spPr>
              <a:xfrm>
                <a:off x="5522736" y="5398255"/>
                <a:ext cx="4136656" cy="8079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87542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800" i="1">
                                  <a:solidFill>
                                    <a:srgbClr val="87542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rgbClr val="875425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solidFill>
                                <a:srgbClr val="875425"/>
                              </a:solidFill>
                              <a:latin typeface="Cambria Math" panose="02040503050406030204" pitchFamily="18" charset="0"/>
                            </a:rPr>
                            <m:t>𝐼𝐶</m:t>
                          </m:r>
                        </m:sub>
                      </m:sSub>
                      <m:r>
                        <a:rPr lang="en-US" sz="2800" b="0" i="0" smtClean="0">
                          <a:solidFill>
                            <a:srgbClr val="875425"/>
                          </a:solidFill>
                          <a:latin typeface="Cambria Math" panose="02040503050406030204" pitchFamily="18" charset="0"/>
                        </a:rPr>
                        <m:t>=−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87542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875425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875425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87542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87542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875425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87542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875425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875425"/>
                              </a:solidFill>
                              <a:latin typeface="Cambria Math" panose="02040503050406030204" pitchFamily="18" charset="0"/>
                            </a:rPr>
                            <m:t>𝐶𝑀𝐵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87542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87542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87542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875425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D1CD2-77DF-4CCB-B6C9-ADF97590B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736" y="5398255"/>
                <a:ext cx="4136656" cy="807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4CA62C0-4489-4532-AD3F-674BA12A6D9B}"/>
              </a:ext>
            </a:extLst>
          </p:cNvPr>
          <p:cNvSpPr txBox="1"/>
          <p:nvPr/>
        </p:nvSpPr>
        <p:spPr>
          <a:xfrm>
            <a:off x="8382000" y="4202115"/>
            <a:ext cx="39418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Continuous production of pairs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1E480D0-EF05-4258-9F52-039084122199}"/>
              </a:ext>
            </a:extLst>
          </p:cNvPr>
          <p:cNvCxnSpPr>
            <a:cxnSpLocks/>
          </p:cNvCxnSpPr>
          <p:nvPr/>
        </p:nvCxnSpPr>
        <p:spPr>
          <a:xfrm flipV="1">
            <a:off x="10612975" y="3136010"/>
            <a:ext cx="154112" cy="10661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4807580-7C3E-4FBF-BE43-9B5763AC5F50}"/>
              </a:ext>
            </a:extLst>
          </p:cNvPr>
          <p:cNvCxnSpPr>
            <a:cxnSpLocks/>
          </p:cNvCxnSpPr>
          <p:nvPr/>
        </p:nvCxnSpPr>
        <p:spPr>
          <a:xfrm flipV="1">
            <a:off x="6192122" y="3105204"/>
            <a:ext cx="2457006" cy="24246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74B3FAF-ED4D-4565-98FC-AFB742890FC9}"/>
              </a:ext>
            </a:extLst>
          </p:cNvPr>
          <p:cNvCxnSpPr>
            <a:cxnSpLocks/>
          </p:cNvCxnSpPr>
          <p:nvPr/>
        </p:nvCxnSpPr>
        <p:spPr>
          <a:xfrm flipV="1">
            <a:off x="3609507" y="3236799"/>
            <a:ext cx="1304412" cy="12517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DDA83C4-634D-4264-9899-1AF3CA448A11}"/>
              </a:ext>
            </a:extLst>
          </p:cNvPr>
          <p:cNvSpPr txBox="1"/>
          <p:nvPr/>
        </p:nvSpPr>
        <p:spPr>
          <a:xfrm>
            <a:off x="1290504" y="4538224"/>
            <a:ext cx="39418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Broadening feedback</a:t>
            </a:r>
            <a:br>
              <a:rPr lang="en-US" sz="2800" b="1" dirty="0">
                <a:solidFill>
                  <a:srgbClr val="0070C0"/>
                </a:solidFill>
              </a:rPr>
            </a:br>
            <a:r>
              <a:rPr lang="en-US" sz="2800" b="1" dirty="0">
                <a:solidFill>
                  <a:srgbClr val="0070C0"/>
                </a:solidFill>
              </a:rPr>
              <a:t>of the instability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10663D-5922-41E9-9021-989FF7E7D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t>18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BCF66E2-D314-4CCC-91B7-4B8DC2EEA1A0}"/>
              </a:ext>
            </a:extLst>
          </p:cNvPr>
          <p:cNvSpPr txBox="1">
            <a:spLocks/>
          </p:cNvSpPr>
          <p:nvPr/>
        </p:nvSpPr>
        <p:spPr>
          <a:xfrm>
            <a:off x="1012159" y="119040"/>
            <a:ext cx="11121927" cy="139476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dirty="0">
                <a:solidFill>
                  <a:srgbClr val="002060"/>
                </a:solidFill>
              </a:rPr>
              <a:t>Simulation of the instability of </a:t>
            </a:r>
            <a:r>
              <a:rPr lang="en-US" sz="3600" b="1" dirty="0">
                <a:solidFill>
                  <a:srgbClr val="0070C0"/>
                </a:solidFill>
              </a:rPr>
              <a:t>1ES 0229+200</a:t>
            </a:r>
            <a:br>
              <a:rPr lang="en-US" sz="3600" b="1" dirty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>
                <a:solidFill>
                  <a:srgbClr val="002060"/>
                </a:solidFill>
              </a:rPr>
              <a:t>induced beams</a:t>
            </a:r>
          </a:p>
        </p:txBody>
      </p:sp>
    </p:spTree>
    <p:extLst>
      <p:ext uri="{BB962C8B-B14F-4D97-AF65-F5344CB8AC3E}">
        <p14:creationId xmlns:p14="http://schemas.microsoft.com/office/powerpoint/2010/main" val="110245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8D6456-7765-4771-95DB-63709D33B991}"/>
                  </a:ext>
                </a:extLst>
              </p:cNvPr>
              <p:cNvSpPr txBox="1"/>
              <p:nvPr/>
            </p:nvSpPr>
            <p:spPr>
              <a:xfrm>
                <a:off x="879359" y="2130278"/>
                <a:ext cx="11254727" cy="11065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𝜕𝜃</m:t>
                          </m:r>
                        </m:den>
                      </m:f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𝜃𝜃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𝜕𝜃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87542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3200" b="0" i="1" smtClean="0">
                                      <a:solidFill>
                                        <a:srgbClr val="87542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875425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875425"/>
                                  </a:solidFill>
                                  <a:latin typeface="Cambria Math" panose="02040503050406030204" pitchFamily="18" charset="0"/>
                                </a:rPr>
                                <m:t>𝐼𝐶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𝑒𝑒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8D6456-7765-4771-95DB-63709D33B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359" y="2130278"/>
                <a:ext cx="11254727" cy="11065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C1C7E24-FC9A-4E94-A76E-2D48B1CCE386}"/>
                  </a:ext>
                </a:extLst>
              </p:cNvPr>
              <p:cNvSpPr txBox="1"/>
              <p:nvPr/>
            </p:nvSpPr>
            <p:spPr>
              <a:xfrm>
                <a:off x="3158575" y="3951383"/>
                <a:ext cx="6940922" cy="7240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 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LD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C1C7E24-FC9A-4E94-A76E-2D48B1CCE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575" y="3951383"/>
                <a:ext cx="6940922" cy="7240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D8890D9-F36D-436D-93C5-750B73F37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4665" y="1397409"/>
            <a:ext cx="2081404" cy="560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Pair Beams:</a:t>
            </a:r>
            <a:endParaRPr lang="en-US" sz="2800" b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4DB0E1-4DBC-42FC-A780-C7CD6E11EF37}"/>
              </a:ext>
            </a:extLst>
          </p:cNvPr>
          <p:cNvSpPr txBox="1">
            <a:spLocks/>
          </p:cNvSpPr>
          <p:nvPr/>
        </p:nvSpPr>
        <p:spPr>
          <a:xfrm>
            <a:off x="1544665" y="3206884"/>
            <a:ext cx="2656845" cy="646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b="1" dirty="0">
                <a:solidFill>
                  <a:srgbClr val="0070C0"/>
                </a:solidFill>
              </a:rPr>
              <a:t>Plasma waves: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69428C6-D123-4F2E-BD9D-2AD64B27352D}"/>
              </a:ext>
            </a:extLst>
          </p:cNvPr>
          <p:cNvCxnSpPr>
            <a:cxnSpLocks/>
          </p:cNvCxnSpPr>
          <p:nvPr/>
        </p:nvCxnSpPr>
        <p:spPr>
          <a:xfrm flipV="1">
            <a:off x="4259622" y="4661232"/>
            <a:ext cx="1150706" cy="8868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AA00D4C-13FF-48E5-BC83-5DCEE44B94DA}"/>
              </a:ext>
            </a:extLst>
          </p:cNvPr>
          <p:cNvCxnSpPr>
            <a:cxnSpLocks/>
          </p:cNvCxnSpPr>
          <p:nvPr/>
        </p:nvCxnSpPr>
        <p:spPr>
          <a:xfrm flipV="1">
            <a:off x="6873411" y="4621695"/>
            <a:ext cx="267858" cy="9263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A684D9C-804F-4EC5-A0F8-328A333BBC0E}"/>
              </a:ext>
            </a:extLst>
          </p:cNvPr>
          <p:cNvSpPr txBox="1"/>
          <p:nvPr/>
        </p:nvSpPr>
        <p:spPr>
          <a:xfrm>
            <a:off x="3738799" y="5551968"/>
            <a:ext cx="1647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Linear growth rate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6643AA-0B42-483B-861B-B66DF4A02AF7}"/>
              </a:ext>
            </a:extLst>
          </p:cNvPr>
          <p:cNvSpPr txBox="1"/>
          <p:nvPr/>
        </p:nvSpPr>
        <p:spPr>
          <a:xfrm>
            <a:off x="6087063" y="5548046"/>
            <a:ext cx="20413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Collisional damping rate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7B7D24-9A68-4965-AEE5-D7118FA22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t>19</a:t>
            </a:fld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4F0C3BB-7E5B-4A0A-8F8A-1F417165FF5D}"/>
              </a:ext>
            </a:extLst>
          </p:cNvPr>
          <p:cNvCxnSpPr>
            <a:cxnSpLocks/>
          </p:cNvCxnSpPr>
          <p:nvPr/>
        </p:nvCxnSpPr>
        <p:spPr>
          <a:xfrm flipH="1" flipV="1">
            <a:off x="8300535" y="4621693"/>
            <a:ext cx="965041" cy="9010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275DCCB-712C-47E4-9602-03659F4C11AC}"/>
              </a:ext>
            </a:extLst>
          </p:cNvPr>
          <p:cNvSpPr txBox="1"/>
          <p:nvPr/>
        </p:nvSpPr>
        <p:spPr>
          <a:xfrm>
            <a:off x="8201215" y="5548046"/>
            <a:ext cx="2431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Linear Landau damping rate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92C3DF-ADCB-47AC-BA28-AD91D7728A37}"/>
              </a:ext>
            </a:extLst>
          </p:cNvPr>
          <p:cNvSpPr txBox="1">
            <a:spLocks/>
          </p:cNvSpPr>
          <p:nvPr/>
        </p:nvSpPr>
        <p:spPr>
          <a:xfrm>
            <a:off x="1012159" y="119040"/>
            <a:ext cx="11121927" cy="139476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dirty="0">
                <a:solidFill>
                  <a:srgbClr val="002060"/>
                </a:solidFill>
              </a:rPr>
              <a:t>Simulation of the instability of </a:t>
            </a:r>
            <a:r>
              <a:rPr lang="en-US" sz="3600" b="1" dirty="0">
                <a:solidFill>
                  <a:srgbClr val="0070C0"/>
                </a:solidFill>
              </a:rPr>
              <a:t>1ES 0229+200</a:t>
            </a:r>
            <a:br>
              <a:rPr lang="en-US" sz="3600" b="1" dirty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>
                <a:solidFill>
                  <a:srgbClr val="002060"/>
                </a:solidFill>
              </a:rPr>
              <a:t>induced beams</a:t>
            </a:r>
          </a:p>
        </p:txBody>
      </p:sp>
    </p:spTree>
    <p:extLst>
      <p:ext uri="{BB962C8B-B14F-4D97-AF65-F5344CB8AC3E}">
        <p14:creationId xmlns:p14="http://schemas.microsoft.com/office/powerpoint/2010/main" val="1641851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ansport, satellite&#10;&#10;Description automatically generated">
            <a:extLst>
              <a:ext uri="{FF2B5EF4-FFF2-40B4-BE49-F238E27FC236}">
                <a16:creationId xmlns:a16="http://schemas.microsoft.com/office/drawing/2014/main" id="{D9AAA8F2-8704-FF80-7C7A-0B9219754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233" y="1601502"/>
            <a:ext cx="1826896" cy="104761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3C766AE-283D-4F81-0149-DACD2AB8409F}"/>
              </a:ext>
            </a:extLst>
          </p:cNvPr>
          <p:cNvSpPr/>
          <p:nvPr/>
        </p:nvSpPr>
        <p:spPr>
          <a:xfrm rot="4296287">
            <a:off x="747517" y="5389985"/>
            <a:ext cx="1348784" cy="171154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62B6CC1-E1E2-02A0-2372-88704D74AE56}"/>
              </a:ext>
            </a:extLst>
          </p:cNvPr>
          <p:cNvSpPr/>
          <p:nvPr/>
        </p:nvSpPr>
        <p:spPr>
          <a:xfrm rot="4283040">
            <a:off x="481034" y="5262596"/>
            <a:ext cx="1881751" cy="425927"/>
          </a:xfrm>
          <a:prstGeom prst="ellipse">
            <a:avLst/>
          </a:prstGeom>
          <a:noFill/>
          <a:ln>
            <a:solidFill>
              <a:srgbClr val="FF99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CCC"/>
              </a:solidFill>
            </a:endParaRPr>
          </a:p>
        </p:txBody>
      </p:sp>
      <p:sp>
        <p:nvSpPr>
          <p:cNvPr id="7" name="Chord 6">
            <a:extLst>
              <a:ext uri="{FF2B5EF4-FFF2-40B4-BE49-F238E27FC236}">
                <a16:creationId xmlns:a16="http://schemas.microsoft.com/office/drawing/2014/main" id="{0035038F-5C91-6E96-E98E-584C9A34696E}"/>
              </a:ext>
            </a:extLst>
          </p:cNvPr>
          <p:cNvSpPr/>
          <p:nvPr/>
        </p:nvSpPr>
        <p:spPr>
          <a:xfrm rot="4315046">
            <a:off x="1362288" y="5384676"/>
            <a:ext cx="197295" cy="181769"/>
          </a:xfrm>
          <a:prstGeom prst="chord">
            <a:avLst>
              <a:gd name="adj1" fmla="val 8858327"/>
              <a:gd name="adj2" fmla="val 1823924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apezoid 30">
            <a:extLst>
              <a:ext uri="{FF2B5EF4-FFF2-40B4-BE49-F238E27FC236}">
                <a16:creationId xmlns:a16="http://schemas.microsoft.com/office/drawing/2014/main" id="{CE23D43A-22E5-20D3-5967-EF6E21D08344}"/>
              </a:ext>
            </a:extLst>
          </p:cNvPr>
          <p:cNvSpPr/>
          <p:nvPr/>
        </p:nvSpPr>
        <p:spPr>
          <a:xfrm rot="4218893">
            <a:off x="560488" y="5204796"/>
            <a:ext cx="231273" cy="1144978"/>
          </a:xfrm>
          <a:prstGeom prst="trapezoid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rapezoid 42">
            <a:extLst>
              <a:ext uri="{FF2B5EF4-FFF2-40B4-BE49-F238E27FC236}">
                <a16:creationId xmlns:a16="http://schemas.microsoft.com/office/drawing/2014/main" id="{C07657EB-3E8B-0C7D-0F42-86A053B921B5}"/>
              </a:ext>
            </a:extLst>
          </p:cNvPr>
          <p:cNvSpPr/>
          <p:nvPr/>
        </p:nvSpPr>
        <p:spPr>
          <a:xfrm rot="15026730">
            <a:off x="2130259" y="4613291"/>
            <a:ext cx="231273" cy="1144978"/>
          </a:xfrm>
          <a:prstGeom prst="trapezoid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A80B6407-58A4-A284-087D-B72C6278E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625115">
            <a:off x="2626173" y="3785137"/>
            <a:ext cx="5019110" cy="428039"/>
          </a:xfrm>
          <a:prstGeom prst="rect">
            <a:avLst/>
          </a:prstGeom>
        </p:spPr>
      </p:pic>
      <p:pic>
        <p:nvPicPr>
          <p:cNvPr id="2066" name="Graphic 2065">
            <a:extLst>
              <a:ext uri="{FF2B5EF4-FFF2-40B4-BE49-F238E27FC236}">
                <a16:creationId xmlns:a16="http://schemas.microsoft.com/office/drawing/2014/main" id="{2E7ED335-2573-0FC9-FDEB-690EB55456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625115">
            <a:off x="2724677" y="4053328"/>
            <a:ext cx="5019110" cy="428039"/>
          </a:xfrm>
          <a:prstGeom prst="rect">
            <a:avLst/>
          </a:prstGeom>
        </p:spPr>
      </p:pic>
      <p:pic>
        <p:nvPicPr>
          <p:cNvPr id="2067" name="Graphic 2066">
            <a:extLst>
              <a:ext uri="{FF2B5EF4-FFF2-40B4-BE49-F238E27FC236}">
                <a16:creationId xmlns:a16="http://schemas.microsoft.com/office/drawing/2014/main" id="{D03ACB3A-D338-3B39-D7A9-6D65CC914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625115">
            <a:off x="2823183" y="4321519"/>
            <a:ext cx="5019110" cy="4280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79" name="TextBox 2078">
                <a:extLst>
                  <a:ext uri="{FF2B5EF4-FFF2-40B4-BE49-F238E27FC236}">
                    <a16:creationId xmlns:a16="http://schemas.microsoft.com/office/drawing/2014/main" id="{06C1EFD9-379F-4B31-B292-AEB9EB1530E9}"/>
                  </a:ext>
                </a:extLst>
              </p:cNvPr>
              <p:cNvSpPr txBox="1"/>
              <p:nvPr/>
            </p:nvSpPr>
            <p:spPr>
              <a:xfrm>
                <a:off x="5972494" y="4166206"/>
                <a:ext cx="4059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79" name="TextBox 2078">
                <a:extLst>
                  <a:ext uri="{FF2B5EF4-FFF2-40B4-BE49-F238E27FC236}">
                    <a16:creationId xmlns:a16="http://schemas.microsoft.com/office/drawing/2014/main" id="{06C1EFD9-379F-4B31-B292-AEB9EB153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494" y="4166206"/>
                <a:ext cx="405945" cy="369332"/>
              </a:xfrm>
              <a:prstGeom prst="rect">
                <a:avLst/>
              </a:prstGeom>
              <a:blipFill>
                <a:blip r:embed="rId6"/>
                <a:stretch>
                  <a:fillRect l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0" name="TextBox 2079">
                <a:extLst>
                  <a:ext uri="{FF2B5EF4-FFF2-40B4-BE49-F238E27FC236}">
                    <a16:creationId xmlns:a16="http://schemas.microsoft.com/office/drawing/2014/main" id="{2CBE1A9A-1F20-7230-6CE2-1E8BE69BCE93}"/>
                  </a:ext>
                </a:extLst>
              </p:cNvPr>
              <p:cNvSpPr txBox="1"/>
              <p:nvPr/>
            </p:nvSpPr>
            <p:spPr>
              <a:xfrm>
                <a:off x="3358969" y="5290894"/>
                <a:ext cx="90830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0070C0"/>
                    </a:solidFill>
                  </a:rPr>
                  <a:t>TeV</a:t>
                </a:r>
                <a:r>
                  <a:rPr lang="en-US" sz="2400" dirty="0">
                    <a:solidFill>
                      <a:srgbClr val="0070C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80" name="TextBox 2079">
                <a:extLst>
                  <a:ext uri="{FF2B5EF4-FFF2-40B4-BE49-F238E27FC236}">
                    <a16:creationId xmlns:a16="http://schemas.microsoft.com/office/drawing/2014/main" id="{2CBE1A9A-1F20-7230-6CE2-1E8BE69BC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969" y="5290894"/>
                <a:ext cx="908305" cy="369332"/>
              </a:xfrm>
              <a:prstGeom prst="rect">
                <a:avLst/>
              </a:prstGeom>
              <a:blipFill>
                <a:blip r:embed="rId7"/>
                <a:stretch>
                  <a:fillRect l="-20134" t="-26230" b="-47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82" name="Graphic 2081">
            <a:extLst>
              <a:ext uri="{FF2B5EF4-FFF2-40B4-BE49-F238E27FC236}">
                <a16:creationId xmlns:a16="http://schemas.microsoft.com/office/drawing/2014/main" id="{F1821D98-986D-7482-B9CB-C7A68BEF78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679106">
            <a:off x="2882631" y="2661106"/>
            <a:ext cx="5638725" cy="17922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83" name="TextBox 2082">
                <a:extLst>
                  <a:ext uri="{FF2B5EF4-FFF2-40B4-BE49-F238E27FC236}">
                    <a16:creationId xmlns:a16="http://schemas.microsoft.com/office/drawing/2014/main" id="{40D6043B-F018-E9A4-5C48-FCDE60300AF9}"/>
                  </a:ext>
                </a:extLst>
              </p:cNvPr>
              <p:cNvSpPr txBox="1"/>
              <p:nvPr/>
            </p:nvSpPr>
            <p:spPr>
              <a:xfrm>
                <a:off x="5769521" y="3546077"/>
                <a:ext cx="4059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83" name="TextBox 2082">
                <a:extLst>
                  <a:ext uri="{FF2B5EF4-FFF2-40B4-BE49-F238E27FC236}">
                    <a16:creationId xmlns:a16="http://schemas.microsoft.com/office/drawing/2014/main" id="{40D6043B-F018-E9A4-5C48-FCDE60300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521" y="3546077"/>
                <a:ext cx="405945" cy="369332"/>
              </a:xfrm>
              <a:prstGeom prst="rect">
                <a:avLst/>
              </a:prstGeom>
              <a:blipFill>
                <a:blip r:embed="rId10"/>
                <a:stretch>
                  <a:fillRect l="-10448" r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84" name="TextBox 2083">
            <a:extLst>
              <a:ext uri="{FF2B5EF4-FFF2-40B4-BE49-F238E27FC236}">
                <a16:creationId xmlns:a16="http://schemas.microsoft.com/office/drawing/2014/main" id="{1F3F1B77-B41B-7CFB-33F9-D787E1B5736D}"/>
              </a:ext>
            </a:extLst>
          </p:cNvPr>
          <p:cNvSpPr txBox="1"/>
          <p:nvPr/>
        </p:nvSpPr>
        <p:spPr>
          <a:xfrm>
            <a:off x="3550411" y="3118737"/>
            <a:ext cx="71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EBL</a:t>
            </a:r>
          </a:p>
        </p:txBody>
      </p:sp>
      <p:sp>
        <p:nvSpPr>
          <p:cNvPr id="2087" name="TextBox 2086">
            <a:extLst>
              <a:ext uri="{FF2B5EF4-FFF2-40B4-BE49-F238E27FC236}">
                <a16:creationId xmlns:a16="http://schemas.microsoft.com/office/drawing/2014/main" id="{94D6EC1C-4482-0A95-1DD6-247C9581FB11}"/>
              </a:ext>
            </a:extLst>
          </p:cNvPr>
          <p:cNvSpPr txBox="1"/>
          <p:nvPr/>
        </p:nvSpPr>
        <p:spPr>
          <a:xfrm>
            <a:off x="5566998" y="2465296"/>
            <a:ext cx="811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CMB</a:t>
            </a:r>
          </a:p>
        </p:txBody>
      </p:sp>
      <p:pic>
        <p:nvPicPr>
          <p:cNvPr id="2089" name="Graphic 2088">
            <a:extLst>
              <a:ext uri="{FF2B5EF4-FFF2-40B4-BE49-F238E27FC236}">
                <a16:creationId xmlns:a16="http://schemas.microsoft.com/office/drawing/2014/main" id="{4DD96DFA-E04F-C4BF-3F99-A8D2E48E9A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0917292">
            <a:off x="5902017" y="2295026"/>
            <a:ext cx="5320661" cy="15454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90" name="TextBox 2089">
                <a:extLst>
                  <a:ext uri="{FF2B5EF4-FFF2-40B4-BE49-F238E27FC236}">
                    <a16:creationId xmlns:a16="http://schemas.microsoft.com/office/drawing/2014/main" id="{A281ED50-1D5A-E9DF-AE9E-77B4B505D1DE}"/>
                  </a:ext>
                </a:extLst>
              </p:cNvPr>
              <p:cNvSpPr txBox="1"/>
              <p:nvPr/>
            </p:nvSpPr>
            <p:spPr>
              <a:xfrm>
                <a:off x="7654043" y="3762335"/>
                <a:ext cx="90830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</a:rPr>
                  <a:t>GeV-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090" name="TextBox 2089">
                <a:extLst>
                  <a:ext uri="{FF2B5EF4-FFF2-40B4-BE49-F238E27FC236}">
                    <a16:creationId xmlns:a16="http://schemas.microsoft.com/office/drawing/2014/main" id="{A281ED50-1D5A-E9DF-AE9E-77B4B505D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043" y="3762335"/>
                <a:ext cx="908305" cy="369332"/>
              </a:xfrm>
              <a:prstGeom prst="rect">
                <a:avLst/>
              </a:prstGeom>
              <a:blipFill>
                <a:blip r:embed="rId13"/>
                <a:stretch>
                  <a:fillRect l="-20805" t="-24590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91" name="Graphic 2090">
            <a:extLst>
              <a:ext uri="{FF2B5EF4-FFF2-40B4-BE49-F238E27FC236}">
                <a16:creationId xmlns:a16="http://schemas.microsoft.com/office/drawing/2014/main" id="{8CF468ED-972F-6A8D-BB24-E1516644E7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625115">
            <a:off x="8447827" y="2043952"/>
            <a:ext cx="5019110" cy="428039"/>
          </a:xfrm>
          <a:prstGeom prst="rect">
            <a:avLst/>
          </a:prstGeom>
        </p:spPr>
      </p:pic>
      <p:sp>
        <p:nvSpPr>
          <p:cNvPr id="2095" name="TextBox 2094">
            <a:extLst>
              <a:ext uri="{FF2B5EF4-FFF2-40B4-BE49-F238E27FC236}">
                <a16:creationId xmlns:a16="http://schemas.microsoft.com/office/drawing/2014/main" id="{9420A46B-6386-2361-22B1-BC86CF6874F9}"/>
              </a:ext>
            </a:extLst>
          </p:cNvPr>
          <p:cNvSpPr txBox="1"/>
          <p:nvPr/>
        </p:nvSpPr>
        <p:spPr>
          <a:xfrm>
            <a:off x="10711353" y="2578011"/>
            <a:ext cx="91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Earth</a:t>
            </a:r>
          </a:p>
        </p:txBody>
      </p:sp>
      <p:sp>
        <p:nvSpPr>
          <p:cNvPr id="2096" name="TextBox 2095">
            <a:extLst>
              <a:ext uri="{FF2B5EF4-FFF2-40B4-BE49-F238E27FC236}">
                <a16:creationId xmlns:a16="http://schemas.microsoft.com/office/drawing/2014/main" id="{39CBEE50-90DE-BCE4-062A-721877DF28BE}"/>
              </a:ext>
            </a:extLst>
          </p:cNvPr>
          <p:cNvSpPr txBox="1"/>
          <p:nvPr/>
        </p:nvSpPr>
        <p:spPr>
          <a:xfrm>
            <a:off x="9095674" y="3180292"/>
            <a:ext cx="130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Secondary</a:t>
            </a:r>
          </a:p>
        </p:txBody>
      </p:sp>
      <p:sp>
        <p:nvSpPr>
          <p:cNvPr id="2097" name="TextBox 2096">
            <a:extLst>
              <a:ext uri="{FF2B5EF4-FFF2-40B4-BE49-F238E27FC236}">
                <a16:creationId xmlns:a16="http://schemas.microsoft.com/office/drawing/2014/main" id="{0D028D9B-4308-7708-8E38-53C5A71D7772}"/>
              </a:ext>
            </a:extLst>
          </p:cNvPr>
          <p:cNvSpPr txBox="1"/>
          <p:nvPr/>
        </p:nvSpPr>
        <p:spPr>
          <a:xfrm>
            <a:off x="8187552" y="2241154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Primary</a:t>
            </a:r>
          </a:p>
        </p:txBody>
      </p:sp>
      <p:sp>
        <p:nvSpPr>
          <p:cNvPr id="2098" name="TextBox 2097">
            <a:extLst>
              <a:ext uri="{FF2B5EF4-FFF2-40B4-BE49-F238E27FC236}">
                <a16:creationId xmlns:a16="http://schemas.microsoft.com/office/drawing/2014/main" id="{8228636F-0646-FFE8-DBF0-F6C0DD34BA86}"/>
              </a:ext>
            </a:extLst>
          </p:cNvPr>
          <p:cNvSpPr txBox="1"/>
          <p:nvPr/>
        </p:nvSpPr>
        <p:spPr>
          <a:xfrm>
            <a:off x="1777453" y="5942445"/>
            <a:ext cx="709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AGN</a:t>
            </a:r>
          </a:p>
        </p:txBody>
      </p:sp>
      <p:pic>
        <p:nvPicPr>
          <p:cNvPr id="2101" name="Graphic 2100">
            <a:extLst>
              <a:ext uri="{FF2B5EF4-FFF2-40B4-BE49-F238E27FC236}">
                <a16:creationId xmlns:a16="http://schemas.microsoft.com/office/drawing/2014/main" id="{59B1228A-9F7D-ABCF-F1EE-0FDF9B2E7D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0611422">
            <a:off x="8527975" y="2302956"/>
            <a:ext cx="5054036" cy="489347"/>
          </a:xfrm>
          <a:prstGeom prst="rect">
            <a:avLst/>
          </a:prstGeom>
        </p:spPr>
      </p:pic>
      <p:pic>
        <p:nvPicPr>
          <p:cNvPr id="6" name="Graphic 5" descr="Earth globe Africa and Europe">
            <a:extLst>
              <a:ext uri="{FF2B5EF4-FFF2-40B4-BE49-F238E27FC236}">
                <a16:creationId xmlns:a16="http://schemas.microsoft.com/office/drawing/2014/main" id="{37025B44-60CB-40BF-8048-82E855CEB3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175134" y="2210559"/>
            <a:ext cx="653488" cy="65348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55C0A4F-C55B-4EFD-B81C-6F73C4A60A6D}"/>
              </a:ext>
            </a:extLst>
          </p:cNvPr>
          <p:cNvSpPr txBox="1"/>
          <p:nvPr/>
        </p:nvSpPr>
        <p:spPr>
          <a:xfrm>
            <a:off x="9044868" y="1516754"/>
            <a:ext cx="1619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Fermi-LAT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B50D5C41-235D-4271-8840-22615D245B7B}"/>
              </a:ext>
            </a:extLst>
          </p:cNvPr>
          <p:cNvSpPr txBox="1">
            <a:spLocks/>
          </p:cNvSpPr>
          <p:nvPr/>
        </p:nvSpPr>
        <p:spPr>
          <a:xfrm>
            <a:off x="1525439" y="107765"/>
            <a:ext cx="10707690" cy="113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</a:rPr>
              <a:t>TeV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 gamma rays</a:t>
            </a:r>
            <a:r>
              <a:rPr lang="en-US" b="1" dirty="0">
                <a:latin typeface="Arial" panose="020B0604020202020204" pitchFamily="34" charset="0"/>
              </a:rPr>
              <a:t> from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blazars </a:t>
            </a:r>
            <a:r>
              <a:rPr lang="en-US" b="1" dirty="0">
                <a:latin typeface="Arial" panose="020B0604020202020204" pitchFamily="34" charset="0"/>
              </a:rPr>
              <a:t>are expected to produce a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detectable</a:t>
            </a:r>
            <a:r>
              <a:rPr lang="en-US" b="1" dirty="0">
                <a:latin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</a:rPr>
              <a:t>GeV cascade </a:t>
            </a:r>
            <a:r>
              <a:rPr lang="en-US" b="1" dirty="0">
                <a:latin typeface="Arial" panose="020B0604020202020204" pitchFamily="34" charset="0"/>
              </a:rPr>
              <a:t>after attenuating in the cosmic voids.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562EB-7687-4806-BEA0-6A8E45B8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70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A7D4F-49CA-4948-8371-E0A98B5C2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535" y="-11987"/>
            <a:ext cx="10018713" cy="958065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Quasi parallel modes keep growing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08F0B-52AB-4615-925C-D50605691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CFDB8D-844A-4D19-B57D-0A0BA752D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505" y="946078"/>
            <a:ext cx="7654247" cy="5795543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675F092-558E-5830-1CD2-EB5C3AF82544}"/>
              </a:ext>
            </a:extLst>
          </p:cNvPr>
          <p:cNvSpPr/>
          <p:nvPr/>
        </p:nvSpPr>
        <p:spPr>
          <a:xfrm>
            <a:off x="2979505" y="6330951"/>
            <a:ext cx="36601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0" dirty="0" err="1">
                <a:solidFill>
                  <a:srgbClr val="002060"/>
                </a:solidFill>
                <a:effectLst/>
              </a:rPr>
              <a:t>Alawashra</a:t>
            </a:r>
            <a:r>
              <a:rPr lang="en-US" sz="2000" b="1" i="0" dirty="0">
                <a:solidFill>
                  <a:srgbClr val="002060"/>
                </a:solidFill>
                <a:effectLst/>
              </a:rPr>
              <a:t> </a:t>
            </a:r>
            <a:r>
              <a:rPr lang="en-US" sz="2000" b="1" i="1" dirty="0">
                <a:solidFill>
                  <a:srgbClr val="002060"/>
                </a:solidFill>
                <a:effectLst/>
              </a:rPr>
              <a:t>et al</a:t>
            </a:r>
            <a:r>
              <a:rPr lang="en-US" sz="2000" b="1" i="0" dirty="0">
                <a:solidFill>
                  <a:srgbClr val="002060"/>
                </a:solidFill>
                <a:effectLst/>
              </a:rPr>
              <a:t> 2025 </a:t>
            </a:r>
            <a:r>
              <a:rPr lang="en-US" sz="2000" b="1" i="1" dirty="0" err="1">
                <a:solidFill>
                  <a:srgbClr val="002060"/>
                </a:solidFill>
                <a:effectLst/>
              </a:rPr>
              <a:t>ApJ</a:t>
            </a:r>
            <a:r>
              <a:rPr lang="en-US" sz="2000" b="1" i="0" dirty="0">
                <a:solidFill>
                  <a:srgbClr val="002060"/>
                </a:solidFill>
                <a:effectLst/>
              </a:rPr>
              <a:t> 989 37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316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E51A5-F942-4121-A5A6-AEA4E1103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3E4E32-C821-47A4-8F18-2B4F9E8B0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47" y="914400"/>
            <a:ext cx="7585063" cy="5769102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3E9C929-C41D-4F73-ADB3-576AE3FA8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890" y="100517"/>
            <a:ext cx="10018713" cy="81388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Instability loss enhanced by LLD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9A800B-2317-8276-04DA-F6578C3BBE2B}"/>
              </a:ext>
            </a:extLst>
          </p:cNvPr>
          <p:cNvSpPr/>
          <p:nvPr/>
        </p:nvSpPr>
        <p:spPr>
          <a:xfrm>
            <a:off x="6568326" y="3598896"/>
            <a:ext cx="36601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0" dirty="0" err="1">
                <a:solidFill>
                  <a:srgbClr val="002060"/>
                </a:solidFill>
                <a:effectLst/>
              </a:rPr>
              <a:t>Alawashra</a:t>
            </a:r>
            <a:r>
              <a:rPr lang="en-US" sz="2000" b="1" i="0" dirty="0">
                <a:solidFill>
                  <a:srgbClr val="002060"/>
                </a:solidFill>
                <a:effectLst/>
              </a:rPr>
              <a:t> </a:t>
            </a:r>
            <a:r>
              <a:rPr lang="en-US" sz="2000" b="1" i="1" dirty="0">
                <a:solidFill>
                  <a:srgbClr val="002060"/>
                </a:solidFill>
                <a:effectLst/>
              </a:rPr>
              <a:t>et al</a:t>
            </a:r>
            <a:r>
              <a:rPr lang="en-US" sz="2000" b="1" i="0" dirty="0">
                <a:solidFill>
                  <a:srgbClr val="002060"/>
                </a:solidFill>
                <a:effectLst/>
              </a:rPr>
              <a:t> 2025 </a:t>
            </a:r>
            <a:r>
              <a:rPr lang="en-US" sz="2000" b="1" i="1" dirty="0" err="1">
                <a:solidFill>
                  <a:srgbClr val="002060"/>
                </a:solidFill>
                <a:effectLst/>
              </a:rPr>
              <a:t>ApJ</a:t>
            </a:r>
            <a:r>
              <a:rPr lang="en-US" sz="2000" b="1" i="0" dirty="0">
                <a:solidFill>
                  <a:srgbClr val="002060"/>
                </a:solidFill>
                <a:effectLst/>
              </a:rPr>
              <a:t> 989 37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80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393EFEE-8C72-4165-B6DA-FAF24CBBA4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349" y="793563"/>
            <a:ext cx="7777801" cy="6024245"/>
          </a:xfr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1E923-C80D-42E9-BDFC-678D4F70B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50B4681-EF19-489D-B2DF-2860D9DB9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850" y="0"/>
            <a:ext cx="10018713" cy="793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Instability loss enhanced by LLD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901E66-09D4-0D5C-625B-8CC45D834B80}"/>
              </a:ext>
            </a:extLst>
          </p:cNvPr>
          <p:cNvSpPr/>
          <p:nvPr/>
        </p:nvSpPr>
        <p:spPr>
          <a:xfrm>
            <a:off x="6227133" y="2820610"/>
            <a:ext cx="36601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0" dirty="0" err="1">
                <a:solidFill>
                  <a:srgbClr val="002060"/>
                </a:solidFill>
                <a:effectLst/>
              </a:rPr>
              <a:t>Alawashra</a:t>
            </a:r>
            <a:r>
              <a:rPr lang="en-US" sz="2000" b="1" i="0" dirty="0">
                <a:solidFill>
                  <a:srgbClr val="002060"/>
                </a:solidFill>
                <a:effectLst/>
              </a:rPr>
              <a:t> </a:t>
            </a:r>
            <a:r>
              <a:rPr lang="en-US" sz="2000" b="1" i="1" dirty="0">
                <a:solidFill>
                  <a:srgbClr val="002060"/>
                </a:solidFill>
                <a:effectLst/>
              </a:rPr>
              <a:t>et al</a:t>
            </a:r>
            <a:r>
              <a:rPr lang="en-US" sz="2000" b="1" i="0" dirty="0">
                <a:solidFill>
                  <a:srgbClr val="002060"/>
                </a:solidFill>
                <a:effectLst/>
              </a:rPr>
              <a:t> 2025 </a:t>
            </a:r>
            <a:r>
              <a:rPr lang="en-US" sz="2000" b="1" i="1" dirty="0" err="1">
                <a:solidFill>
                  <a:srgbClr val="002060"/>
                </a:solidFill>
                <a:effectLst/>
              </a:rPr>
              <a:t>ApJ</a:t>
            </a:r>
            <a:r>
              <a:rPr lang="en-US" sz="2000" b="1" i="0" dirty="0">
                <a:solidFill>
                  <a:srgbClr val="002060"/>
                </a:solidFill>
                <a:effectLst/>
              </a:rPr>
              <a:t> 989 37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110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33D04-A6FA-9A07-B015-942D79866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9583" y="101600"/>
            <a:ext cx="4059537" cy="1473200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E277C-E330-E48E-CBB6-283109695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9583" y="1139719"/>
            <a:ext cx="10430836" cy="5045324"/>
          </a:xfrm>
        </p:spPr>
        <p:txBody>
          <a:bodyPr>
            <a:normAutofit/>
          </a:bodyPr>
          <a:lstStyle/>
          <a:p>
            <a:r>
              <a:rPr lang="en-US" sz="3200" b="1" dirty="0"/>
              <a:t>Including the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Linear Landau damping (LLD) by the MeV cosmic rays </a:t>
            </a:r>
            <a:r>
              <a:rPr lang="en-US" sz="3200" b="1" dirty="0"/>
              <a:t>is </a:t>
            </a:r>
            <a:r>
              <a:rPr lang="en-US" sz="3200" b="1" dirty="0">
                <a:solidFill>
                  <a:srgbClr val="C00000"/>
                </a:solidFill>
              </a:rPr>
              <a:t>essential</a:t>
            </a:r>
            <a:r>
              <a:rPr lang="en-US" sz="3200" b="1" dirty="0"/>
              <a:t> to understand the role of the instability in the blazar-induced pair beams evolution.</a:t>
            </a:r>
          </a:p>
          <a:p>
            <a:r>
              <a:rPr lang="en-US" sz="3200" b="1" dirty="0"/>
              <a:t>The LLD turn off the waves oblique to the beam direction where the parallel modes are kept growing. </a:t>
            </a:r>
          </a:p>
          <a:p>
            <a:r>
              <a:rPr lang="en-US" sz="3200" b="1" dirty="0"/>
              <a:t>This results in a </a:t>
            </a:r>
            <a:r>
              <a:rPr lang="en-US" sz="3200" b="1" dirty="0">
                <a:solidFill>
                  <a:srgbClr val="C00000"/>
                </a:solidFill>
              </a:rPr>
              <a:t>higher energy loss efficiency </a:t>
            </a:r>
            <a:r>
              <a:rPr lang="en-US" sz="3200" b="1" dirty="0"/>
              <a:t>by the instability.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48F777-CC00-47D5-866F-8E32CBBD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34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832FF34-0CBA-4C25-81E3-AB0D9889CD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47066" y="2828836"/>
            <a:ext cx="1001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0" dirty="0">
                <a:solidFill>
                  <a:srgbClr val="000000"/>
                </a:solidFill>
                <a:effectLst/>
                <a:latin typeface="Google Sans"/>
              </a:rPr>
              <a:t>Thank you </a:t>
            </a:r>
            <a:endParaRPr lang="en-US" altLang="ja-JP" sz="7200" b="1" i="0" dirty="0">
              <a:solidFill>
                <a:srgbClr val="000000"/>
              </a:solidFill>
              <a:effectLst/>
              <a:latin typeface="Google San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B25A45-43A5-439D-BD51-13387248A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71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FB0C38-618B-493B-AD1F-0A506897C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215" y="690146"/>
            <a:ext cx="8680635" cy="6127057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FE9195-9296-43BB-A5F8-D1D00390661E}"/>
              </a:ext>
            </a:extLst>
          </p:cNvPr>
          <p:cNvSpPr txBox="1"/>
          <p:nvPr/>
        </p:nvSpPr>
        <p:spPr>
          <a:xfrm>
            <a:off x="3371113" y="66675"/>
            <a:ext cx="7322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Suppression of </a:t>
            </a:r>
            <a:r>
              <a:rPr lang="en-US" sz="2800" b="1" dirty="0">
                <a:solidFill>
                  <a:srgbClr val="0070C0"/>
                </a:solidFill>
              </a:rPr>
              <a:t>the cascade emission </a:t>
            </a:r>
            <a:r>
              <a:rPr lang="en-US" sz="2800" b="1" dirty="0"/>
              <a:t>by IGMFs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94589E-39A1-4C43-AA89-A4D27B77B45C}"/>
              </a:ext>
            </a:extLst>
          </p:cNvPr>
          <p:cNvSpPr txBox="1"/>
          <p:nvPr/>
        </p:nvSpPr>
        <p:spPr>
          <a:xfrm>
            <a:off x="2692215" y="6374019"/>
            <a:ext cx="3995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H.E.S.S. Collaboration (2023)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A90EA6-752C-4FB5-A5F3-40312BD63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52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0B3D0BC4-0C74-4CB6-8863-56922C0FBDDD}"/>
              </a:ext>
            </a:extLst>
          </p:cNvPr>
          <p:cNvSpPr txBox="1"/>
          <p:nvPr/>
        </p:nvSpPr>
        <p:spPr>
          <a:xfrm>
            <a:off x="1717429" y="142875"/>
            <a:ext cx="104745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Compton-included cosmic ray spectrum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6B946C2-075E-42FE-91C3-81B7BCF43600}"/>
              </a:ext>
            </a:extLst>
          </p:cNvPr>
          <p:cNvSpPr/>
          <p:nvPr/>
        </p:nvSpPr>
        <p:spPr>
          <a:xfrm>
            <a:off x="7705772" y="6315015"/>
            <a:ext cx="44862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Yang, Long &amp; Hirata (2024) </a:t>
            </a:r>
            <a:r>
              <a:rPr lang="en-US" sz="2000" b="1" dirty="0" err="1">
                <a:solidFill>
                  <a:srgbClr val="002060"/>
                </a:solidFill>
              </a:rPr>
              <a:t>ApJ</a:t>
            </a:r>
            <a:r>
              <a:rPr lang="en-US" sz="2000" b="1" dirty="0">
                <a:solidFill>
                  <a:srgbClr val="002060"/>
                </a:solidFill>
              </a:rPr>
              <a:t> 965 111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A1EC3B-10D5-4E32-A6BC-EAD69F7AB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t>26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B2CAA3-C261-476F-A1C0-EBAA36F84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292" y="1050003"/>
            <a:ext cx="7722843" cy="5172778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2746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D19F3-3E8C-4654-9B1D-7BEDBD2D0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287" y="0"/>
            <a:ext cx="10018713" cy="811658"/>
          </a:xfrm>
        </p:spPr>
        <p:txBody>
          <a:bodyPr/>
          <a:lstStyle/>
          <a:p>
            <a:r>
              <a:rPr lang="en-US" b="1" dirty="0"/>
              <a:t>Beam broadening is only delayed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7C4E9-E1A5-4A8D-BE21-D35B06FF9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E46E0A-CA45-4BFD-B7D8-F11A88DC1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167" y="920500"/>
            <a:ext cx="7726166" cy="5794625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245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B59DA90C-56A9-44B5-AD45-11D6E84FE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3185">
            <a:off x="3662505" y="5217323"/>
            <a:ext cx="4675272" cy="514826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B2509145-1B1C-49C6-BFD3-CEF11BD07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3185">
            <a:off x="4196918" y="5335803"/>
            <a:ext cx="4675272" cy="514826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A7132A3E-B049-4C8E-8FDF-CE39529D9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3185">
            <a:off x="4856881" y="5417875"/>
            <a:ext cx="4675272" cy="514826"/>
          </a:xfrm>
          <a:prstGeom prst="rect">
            <a:avLst/>
          </a:prstGeom>
        </p:spPr>
      </p:pic>
      <p:sp>
        <p:nvSpPr>
          <p:cNvPr id="67" name="Flowchart: Summing Junction 66">
            <a:extLst>
              <a:ext uri="{FF2B5EF4-FFF2-40B4-BE49-F238E27FC236}">
                <a16:creationId xmlns:a16="http://schemas.microsoft.com/office/drawing/2014/main" id="{61CCF76C-1EA3-4B92-A280-13AF272578FD}"/>
              </a:ext>
            </a:extLst>
          </p:cNvPr>
          <p:cNvSpPr/>
          <p:nvPr/>
        </p:nvSpPr>
        <p:spPr>
          <a:xfrm>
            <a:off x="7401635" y="2523654"/>
            <a:ext cx="336228" cy="311688"/>
          </a:xfrm>
          <a:prstGeom prst="flowChartSummingJunction">
            <a:avLst/>
          </a:prstGeom>
          <a:solidFill>
            <a:schemeClr val="bg1"/>
          </a:solidFill>
          <a:ln>
            <a:solidFill>
              <a:srgbClr val="875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Summing Junction 67">
            <a:extLst>
              <a:ext uri="{FF2B5EF4-FFF2-40B4-BE49-F238E27FC236}">
                <a16:creationId xmlns:a16="http://schemas.microsoft.com/office/drawing/2014/main" id="{3638F761-9239-4DD8-BB04-CF85781CF61F}"/>
              </a:ext>
            </a:extLst>
          </p:cNvPr>
          <p:cNvSpPr/>
          <p:nvPr/>
        </p:nvSpPr>
        <p:spPr>
          <a:xfrm>
            <a:off x="6878016" y="2143886"/>
            <a:ext cx="336228" cy="311688"/>
          </a:xfrm>
          <a:prstGeom prst="flowChartSummingJunction">
            <a:avLst/>
          </a:prstGeom>
          <a:solidFill>
            <a:schemeClr val="bg1"/>
          </a:solidFill>
          <a:ln>
            <a:solidFill>
              <a:srgbClr val="875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Summing Junction 68">
            <a:extLst>
              <a:ext uri="{FF2B5EF4-FFF2-40B4-BE49-F238E27FC236}">
                <a16:creationId xmlns:a16="http://schemas.microsoft.com/office/drawing/2014/main" id="{D282926F-F388-4E31-B0C2-B7B914B14D02}"/>
              </a:ext>
            </a:extLst>
          </p:cNvPr>
          <p:cNvSpPr/>
          <p:nvPr/>
        </p:nvSpPr>
        <p:spPr>
          <a:xfrm>
            <a:off x="6878016" y="2544373"/>
            <a:ext cx="336228" cy="311688"/>
          </a:xfrm>
          <a:prstGeom prst="flowChartSummingJunction">
            <a:avLst/>
          </a:prstGeom>
          <a:solidFill>
            <a:schemeClr val="bg1"/>
          </a:solidFill>
          <a:ln>
            <a:solidFill>
              <a:srgbClr val="875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Summing Junction 65">
            <a:extLst>
              <a:ext uri="{FF2B5EF4-FFF2-40B4-BE49-F238E27FC236}">
                <a16:creationId xmlns:a16="http://schemas.microsoft.com/office/drawing/2014/main" id="{1D0B72A0-C4A3-43CC-8BDB-D80ADA0D3A91}"/>
              </a:ext>
            </a:extLst>
          </p:cNvPr>
          <p:cNvSpPr/>
          <p:nvPr/>
        </p:nvSpPr>
        <p:spPr>
          <a:xfrm>
            <a:off x="7394725" y="2156039"/>
            <a:ext cx="336228" cy="311688"/>
          </a:xfrm>
          <a:prstGeom prst="flowChartSummingJunction">
            <a:avLst/>
          </a:prstGeom>
          <a:solidFill>
            <a:schemeClr val="bg1"/>
          </a:solidFill>
          <a:ln>
            <a:solidFill>
              <a:srgbClr val="875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8401F5-CD91-4928-A59F-90EC61B42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598" y="0"/>
            <a:ext cx="10619402" cy="124317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What is the Impact of </a:t>
            </a:r>
            <a:r>
              <a:rPr lang="en-US" b="1" dirty="0">
                <a:solidFill>
                  <a:srgbClr val="0070C0"/>
                </a:solidFill>
              </a:rPr>
              <a:t>the Instability broadening</a:t>
            </a:r>
            <a:r>
              <a:rPr lang="en-US" b="1" dirty="0">
                <a:solidFill>
                  <a:srgbClr val="002060"/>
                </a:solidFill>
              </a:rPr>
              <a:t> on </a:t>
            </a:r>
            <a:r>
              <a:rPr lang="en-US" b="1" dirty="0">
                <a:solidFill>
                  <a:srgbClr val="7030A0"/>
                </a:solidFill>
              </a:rPr>
              <a:t>the GeV cascade</a:t>
            </a:r>
            <a:r>
              <a:rPr lang="en-US" b="1" dirty="0">
                <a:solidFill>
                  <a:srgbClr val="00206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302D54-C27A-4B0B-82A6-B266803E5838}"/>
                  </a:ext>
                </a:extLst>
              </p:cNvPr>
              <p:cNvSpPr txBox="1"/>
              <p:nvPr/>
            </p:nvSpPr>
            <p:spPr>
              <a:xfrm>
                <a:off x="2217453" y="3246210"/>
                <a:ext cx="341824" cy="311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302D54-C27A-4B0B-82A6-B266803E5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453" y="3246210"/>
                <a:ext cx="341824" cy="311688"/>
              </a:xfrm>
              <a:prstGeom prst="rect">
                <a:avLst/>
              </a:prstGeom>
              <a:blipFill>
                <a:blip r:embed="rId3"/>
                <a:stretch>
                  <a:fillRect l="-12500" t="-5882" r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6C7439-A977-42C9-95EF-058DE6061DC7}"/>
                  </a:ext>
                </a:extLst>
              </p:cNvPr>
              <p:cNvSpPr txBox="1"/>
              <p:nvPr/>
            </p:nvSpPr>
            <p:spPr>
              <a:xfrm>
                <a:off x="2179951" y="2642858"/>
                <a:ext cx="341824" cy="311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6C7439-A977-42C9-95EF-058DE6061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951" y="2642858"/>
                <a:ext cx="341824" cy="311688"/>
              </a:xfrm>
              <a:prstGeom prst="rect">
                <a:avLst/>
              </a:prstGeom>
              <a:blipFill>
                <a:blip r:embed="rId4"/>
                <a:stretch>
                  <a:fillRect l="-12500" t="-5882" r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B8F95C-F353-4BC5-8295-F3C5720508E2}"/>
                  </a:ext>
                </a:extLst>
              </p:cNvPr>
              <p:cNvSpPr txBox="1"/>
              <p:nvPr/>
            </p:nvSpPr>
            <p:spPr>
              <a:xfrm>
                <a:off x="3622282" y="5321461"/>
                <a:ext cx="341824" cy="311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B8F95C-F353-4BC5-8295-F3C572050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282" y="5321461"/>
                <a:ext cx="341824" cy="311688"/>
              </a:xfrm>
              <a:prstGeom prst="rect">
                <a:avLst/>
              </a:prstGeom>
              <a:blipFill>
                <a:blip r:embed="rId5"/>
                <a:stretch>
                  <a:fillRect l="-10714" t="-5882"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B8849F6-C5EC-44EA-92EF-9D8B076E7227}"/>
                  </a:ext>
                </a:extLst>
              </p:cNvPr>
              <p:cNvSpPr txBox="1"/>
              <p:nvPr/>
            </p:nvSpPr>
            <p:spPr>
              <a:xfrm>
                <a:off x="3572225" y="6010283"/>
                <a:ext cx="341824" cy="311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B8849F6-C5EC-44EA-92EF-9D8B076E7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225" y="6010283"/>
                <a:ext cx="341824" cy="311688"/>
              </a:xfrm>
              <a:prstGeom prst="rect">
                <a:avLst/>
              </a:prstGeom>
              <a:blipFill>
                <a:blip r:embed="rId6"/>
                <a:stretch>
                  <a:fillRect l="-12500" t="-5882" r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AAB305E-A331-4DEF-B33F-BE842C9A7215}"/>
                  </a:ext>
                </a:extLst>
              </p:cNvPr>
              <p:cNvSpPr txBox="1"/>
              <p:nvPr/>
            </p:nvSpPr>
            <p:spPr>
              <a:xfrm>
                <a:off x="6943329" y="6155998"/>
                <a:ext cx="341824" cy="311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AAB305E-A331-4DEF-B33F-BE842C9A7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329" y="6155998"/>
                <a:ext cx="341824" cy="311688"/>
              </a:xfrm>
              <a:prstGeom prst="rect">
                <a:avLst/>
              </a:prstGeom>
              <a:blipFill>
                <a:blip r:embed="rId7"/>
                <a:stretch>
                  <a:fillRect l="-12500" t="-5882" r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AD86701-1C2A-4891-B5C8-2F955FA3E047}"/>
              </a:ext>
            </a:extLst>
          </p:cNvPr>
          <p:cNvCxnSpPr>
            <a:cxnSpLocks/>
          </p:cNvCxnSpPr>
          <p:nvPr/>
        </p:nvCxnSpPr>
        <p:spPr>
          <a:xfrm flipV="1">
            <a:off x="1383995" y="2973944"/>
            <a:ext cx="2008741" cy="22049"/>
          </a:xfrm>
          <a:prstGeom prst="line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3597DC4-49BB-4208-AE3B-59FF4E9D962B}"/>
                  </a:ext>
                </a:extLst>
              </p:cNvPr>
              <p:cNvSpPr txBox="1"/>
              <p:nvPr/>
            </p:nvSpPr>
            <p:spPr>
              <a:xfrm>
                <a:off x="5075383" y="6275132"/>
                <a:ext cx="18915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3597DC4-49BB-4208-AE3B-59FF4E9D9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383" y="6275132"/>
                <a:ext cx="189154" cy="276999"/>
              </a:xfrm>
              <a:prstGeom prst="rect">
                <a:avLst/>
              </a:prstGeom>
              <a:blipFill>
                <a:blip r:embed="rId8"/>
                <a:stretch>
                  <a:fillRect l="-35484" r="-32258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5470EBF-72D9-401E-BD7A-EA22834CD138}"/>
              </a:ext>
            </a:extLst>
          </p:cNvPr>
          <p:cNvCxnSpPr>
            <a:cxnSpLocks/>
          </p:cNvCxnSpPr>
          <p:nvPr/>
        </p:nvCxnSpPr>
        <p:spPr>
          <a:xfrm>
            <a:off x="1383995" y="3081112"/>
            <a:ext cx="1933736" cy="165098"/>
          </a:xfrm>
          <a:prstGeom prst="line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1820A4D-FF72-48B8-85BE-C5A7DD2DC7BA}"/>
              </a:ext>
            </a:extLst>
          </p:cNvPr>
          <p:cNvCxnSpPr>
            <a:cxnSpLocks/>
          </p:cNvCxnSpPr>
          <p:nvPr/>
        </p:nvCxnSpPr>
        <p:spPr>
          <a:xfrm>
            <a:off x="2096693" y="3108039"/>
            <a:ext cx="1982912" cy="88433"/>
          </a:xfrm>
          <a:prstGeom prst="line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51AE640-8544-44F7-99A5-C9FE245DE5D9}"/>
              </a:ext>
            </a:extLst>
          </p:cNvPr>
          <p:cNvCxnSpPr>
            <a:cxnSpLocks/>
          </p:cNvCxnSpPr>
          <p:nvPr/>
        </p:nvCxnSpPr>
        <p:spPr>
          <a:xfrm flipV="1">
            <a:off x="2096693" y="3041605"/>
            <a:ext cx="1885490" cy="47036"/>
          </a:xfrm>
          <a:prstGeom prst="line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9F49B76D-9929-4D72-A231-C407217580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39716">
            <a:off x="3870516" y="2138351"/>
            <a:ext cx="561344" cy="148610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D6B5581-3C30-4263-88B6-F9DE4D8740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39716">
            <a:off x="3797426" y="2453906"/>
            <a:ext cx="561344" cy="148610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68ADE77-545C-40F1-A9EB-236BC7C651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39716">
            <a:off x="4609636" y="2252938"/>
            <a:ext cx="561344" cy="1486107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1012423B-D65E-4239-9BC2-E3A061E0F09A}"/>
              </a:ext>
            </a:extLst>
          </p:cNvPr>
          <p:cNvSpPr/>
          <p:nvPr/>
        </p:nvSpPr>
        <p:spPr>
          <a:xfrm>
            <a:off x="1548623" y="1842703"/>
            <a:ext cx="41357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No </a:t>
            </a:r>
            <a:r>
              <a:rPr lang="en-US" sz="2000" b="1" dirty="0">
                <a:solidFill>
                  <a:srgbClr val="875425"/>
                </a:solidFill>
              </a:rPr>
              <a:t>magnetic fields</a:t>
            </a:r>
            <a:r>
              <a:rPr lang="en-US" sz="2000" b="1" dirty="0"/>
              <a:t> or </a:t>
            </a:r>
            <a:r>
              <a:rPr lang="en-US" sz="2000" b="1" dirty="0">
                <a:solidFill>
                  <a:srgbClr val="0070C0"/>
                </a:solidFill>
              </a:rPr>
              <a:t>instability</a:t>
            </a:r>
            <a:r>
              <a:rPr lang="en-US" sz="2000" b="1" dirty="0"/>
              <a:t>:</a:t>
            </a:r>
            <a:br>
              <a:rPr lang="en-US" sz="2000" b="1" dirty="0"/>
            </a:br>
            <a:r>
              <a:rPr lang="en-US" sz="2000" b="1" dirty="0"/>
              <a:t>forward-beamed </a:t>
            </a:r>
            <a:r>
              <a:rPr lang="el-GR" sz="2000" b="1" dirty="0">
                <a:solidFill>
                  <a:srgbClr val="7030A0"/>
                </a:solidFill>
              </a:rPr>
              <a:t>γ</a:t>
            </a:r>
            <a:r>
              <a:rPr lang="en-US" sz="2000" b="1" dirty="0">
                <a:solidFill>
                  <a:srgbClr val="7030A0"/>
                </a:solidFill>
              </a:rPr>
              <a:t>-rays cascade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ECCED3A-388E-4672-8117-FA3ADA9E6A8B}"/>
                  </a:ext>
                </a:extLst>
              </p:cNvPr>
              <p:cNvSpPr txBox="1"/>
              <p:nvPr/>
            </p:nvSpPr>
            <p:spPr>
              <a:xfrm>
                <a:off x="3982183" y="3411696"/>
                <a:ext cx="90830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dirty="0">
                    <a:solidFill>
                      <a:srgbClr val="7030A0"/>
                    </a:solidFill>
                  </a:rPr>
                  <a:t>GeV-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1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ECCED3A-388E-4672-8117-FA3ADA9E6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183" y="3411696"/>
                <a:ext cx="908305" cy="307777"/>
              </a:xfrm>
              <a:prstGeom prst="rect">
                <a:avLst/>
              </a:prstGeom>
              <a:blipFill>
                <a:blip r:embed="rId10"/>
                <a:stretch>
                  <a:fillRect l="-16779" t="-2600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3C70B2C-6E1F-4085-ADCB-8B7F11C11459}"/>
              </a:ext>
            </a:extLst>
          </p:cNvPr>
          <p:cNvCxnSpPr>
            <a:cxnSpLocks/>
          </p:cNvCxnSpPr>
          <p:nvPr/>
        </p:nvCxnSpPr>
        <p:spPr>
          <a:xfrm>
            <a:off x="5982984" y="1480626"/>
            <a:ext cx="0" cy="2863579"/>
          </a:xfrm>
          <a:prstGeom prst="line">
            <a:avLst/>
          </a:prstGeom>
          <a:ln w="444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B5F207D-DC9D-40C8-B15A-CA7268FCD6CC}"/>
              </a:ext>
            </a:extLst>
          </p:cNvPr>
          <p:cNvCxnSpPr>
            <a:cxnSpLocks/>
          </p:cNvCxnSpPr>
          <p:nvPr/>
        </p:nvCxnSpPr>
        <p:spPr>
          <a:xfrm flipH="1" flipV="1">
            <a:off x="1042008" y="4440975"/>
            <a:ext cx="10906400" cy="19047"/>
          </a:xfrm>
          <a:prstGeom prst="line">
            <a:avLst/>
          </a:prstGeom>
          <a:ln w="444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Arc 54">
            <a:extLst>
              <a:ext uri="{FF2B5EF4-FFF2-40B4-BE49-F238E27FC236}">
                <a16:creationId xmlns:a16="http://schemas.microsoft.com/office/drawing/2014/main" id="{8D7BCA7B-0F1B-42C5-A98A-8141956AFEAE}"/>
              </a:ext>
            </a:extLst>
          </p:cNvPr>
          <p:cNvSpPr/>
          <p:nvPr/>
        </p:nvSpPr>
        <p:spPr>
          <a:xfrm>
            <a:off x="4919540" y="2667092"/>
            <a:ext cx="3695271" cy="888102"/>
          </a:xfrm>
          <a:prstGeom prst="arc">
            <a:avLst>
              <a:gd name="adj1" fmla="val 16200000"/>
              <a:gd name="adj2" fmla="val 21309936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18255087-00BA-4FAC-9A14-917628236CE8}"/>
              </a:ext>
            </a:extLst>
          </p:cNvPr>
          <p:cNvSpPr/>
          <p:nvPr/>
        </p:nvSpPr>
        <p:spPr>
          <a:xfrm rot="219909">
            <a:off x="4894934" y="1632173"/>
            <a:ext cx="3695271" cy="888102"/>
          </a:xfrm>
          <a:prstGeom prst="arc">
            <a:avLst>
              <a:gd name="adj1" fmla="val 214680"/>
              <a:gd name="adj2" fmla="val 5127209"/>
            </a:avLst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ED8E228D-E284-4901-867C-2BAE31472C91}"/>
              </a:ext>
            </a:extLst>
          </p:cNvPr>
          <p:cNvSpPr/>
          <p:nvPr/>
        </p:nvSpPr>
        <p:spPr>
          <a:xfrm>
            <a:off x="4893747" y="2468087"/>
            <a:ext cx="3695271" cy="888102"/>
          </a:xfrm>
          <a:prstGeom prst="arc">
            <a:avLst>
              <a:gd name="adj1" fmla="val 16200000"/>
              <a:gd name="adj2" fmla="val 21309936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Arc 57">
            <a:extLst>
              <a:ext uri="{FF2B5EF4-FFF2-40B4-BE49-F238E27FC236}">
                <a16:creationId xmlns:a16="http://schemas.microsoft.com/office/drawing/2014/main" id="{5A2A06B9-3254-493B-8EBE-F25F8C5029BA}"/>
              </a:ext>
            </a:extLst>
          </p:cNvPr>
          <p:cNvSpPr/>
          <p:nvPr/>
        </p:nvSpPr>
        <p:spPr>
          <a:xfrm rot="219909">
            <a:off x="4893746" y="1366992"/>
            <a:ext cx="3695271" cy="888102"/>
          </a:xfrm>
          <a:prstGeom prst="arc">
            <a:avLst>
              <a:gd name="adj1" fmla="val 214680"/>
              <a:gd name="adj2" fmla="val 5127209"/>
            </a:avLst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E61822C6-F819-4F83-A875-AF1922FE0E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5768">
            <a:off x="8905467" y="879355"/>
            <a:ext cx="561344" cy="148610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4CFC0DE0-799A-4EF3-9BE2-7A5A13FA67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5768">
            <a:off x="8926003" y="1224262"/>
            <a:ext cx="561344" cy="148610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A7E4D9F6-AB52-4B7B-B181-ECDB66C0FD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4119">
            <a:off x="8946135" y="2310710"/>
            <a:ext cx="561344" cy="14861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D0E3EA2-81A6-430B-9D7B-7E263528BA31}"/>
                  </a:ext>
                </a:extLst>
              </p:cNvPr>
              <p:cNvSpPr txBox="1"/>
              <p:nvPr/>
            </p:nvSpPr>
            <p:spPr>
              <a:xfrm>
                <a:off x="8501773" y="1280318"/>
                <a:ext cx="90830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dirty="0">
                    <a:solidFill>
                      <a:srgbClr val="7030A0"/>
                    </a:solidFill>
                  </a:rPr>
                  <a:t>GeV-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1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D0E3EA2-81A6-430B-9D7B-7E263528B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773" y="1280318"/>
                <a:ext cx="908305" cy="307777"/>
              </a:xfrm>
              <a:prstGeom prst="rect">
                <a:avLst/>
              </a:prstGeom>
              <a:blipFill>
                <a:blip r:embed="rId11"/>
                <a:stretch>
                  <a:fillRect l="-17450" t="-25490" b="-49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AE5D035-492D-4F48-9209-F5EDA19EC928}"/>
                  </a:ext>
                </a:extLst>
              </p:cNvPr>
              <p:cNvSpPr txBox="1"/>
              <p:nvPr/>
            </p:nvSpPr>
            <p:spPr>
              <a:xfrm>
                <a:off x="7681363" y="1733905"/>
                <a:ext cx="341824" cy="311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AE5D035-492D-4F48-9209-F5EDA19EC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363" y="1733905"/>
                <a:ext cx="341824" cy="311688"/>
              </a:xfrm>
              <a:prstGeom prst="rect">
                <a:avLst/>
              </a:prstGeom>
              <a:blipFill>
                <a:blip r:embed="rId12"/>
                <a:stretch>
                  <a:fillRect l="-10714" t="-3846"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69">
            <a:extLst>
              <a:ext uri="{FF2B5EF4-FFF2-40B4-BE49-F238E27FC236}">
                <a16:creationId xmlns:a16="http://schemas.microsoft.com/office/drawing/2014/main" id="{A226B72B-7640-4C2F-A656-14CD57B37BC6}"/>
              </a:ext>
            </a:extLst>
          </p:cNvPr>
          <p:cNvSpPr/>
          <p:nvPr/>
        </p:nvSpPr>
        <p:spPr>
          <a:xfrm>
            <a:off x="8885603" y="2175901"/>
            <a:ext cx="33063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875425"/>
                </a:solidFill>
              </a:rPr>
              <a:t>Intergalactic magnetic fields </a:t>
            </a:r>
            <a:r>
              <a:rPr lang="en-US" sz="2000" b="1" dirty="0"/>
              <a:t>broaden the </a:t>
            </a:r>
            <a:r>
              <a:rPr lang="el-GR" sz="2000" b="1" dirty="0">
                <a:solidFill>
                  <a:srgbClr val="7030A0"/>
                </a:solidFill>
              </a:rPr>
              <a:t>γ</a:t>
            </a:r>
            <a:r>
              <a:rPr lang="en-US" sz="2000" b="1" dirty="0">
                <a:solidFill>
                  <a:srgbClr val="7030A0"/>
                </a:solidFill>
              </a:rPr>
              <a:t>-rays cascade</a:t>
            </a:r>
            <a:endParaRPr lang="en-US" sz="2000" b="1" dirty="0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DF1BD243-5F73-4A42-91B6-68EB51481F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4119">
            <a:off x="8907416" y="2554942"/>
            <a:ext cx="561344" cy="14861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34915BD-DBD5-48A6-8B1E-4FAC27344FD6}"/>
                  </a:ext>
                </a:extLst>
              </p:cNvPr>
              <p:cNvSpPr txBox="1"/>
              <p:nvPr/>
            </p:nvSpPr>
            <p:spPr>
              <a:xfrm>
                <a:off x="8105698" y="3270769"/>
                <a:ext cx="90830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dirty="0">
                    <a:solidFill>
                      <a:srgbClr val="7030A0"/>
                    </a:solidFill>
                  </a:rPr>
                  <a:t>GeV-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1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34915BD-DBD5-48A6-8B1E-4FAC27344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5698" y="3270769"/>
                <a:ext cx="908305" cy="307777"/>
              </a:xfrm>
              <a:prstGeom prst="rect">
                <a:avLst/>
              </a:prstGeom>
              <a:blipFill>
                <a:blip r:embed="rId13"/>
                <a:stretch>
                  <a:fillRect l="-17450" t="-2600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4A569E9-609D-4997-BF83-04B04880FD66}"/>
                  </a:ext>
                </a:extLst>
              </p:cNvPr>
              <p:cNvSpPr txBox="1"/>
              <p:nvPr/>
            </p:nvSpPr>
            <p:spPr>
              <a:xfrm>
                <a:off x="7614484" y="2893760"/>
                <a:ext cx="341824" cy="311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4A569E9-609D-4997-BF83-04B04880F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4484" y="2893760"/>
                <a:ext cx="341824" cy="311688"/>
              </a:xfrm>
              <a:prstGeom prst="rect">
                <a:avLst/>
              </a:prstGeom>
              <a:blipFill>
                <a:blip r:embed="rId14"/>
                <a:stretch>
                  <a:fillRect l="-10714" t="-5882"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7D193824-A8F6-4E1F-B3C1-B8A4DF4CC541}"/>
                  </a:ext>
                </a:extLst>
              </p:cNvPr>
              <p:cNvSpPr/>
              <p:nvPr/>
            </p:nvSpPr>
            <p:spPr>
              <a:xfrm>
                <a:off x="6118557" y="1568987"/>
                <a:ext cx="7739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1" i="1">
                              <a:solidFill>
                                <a:srgbClr val="87542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>
                              <a:solidFill>
                                <a:srgbClr val="875425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b>
                          <m:r>
                            <a:rPr lang="en-US" sz="2000" b="1" i="0">
                              <a:solidFill>
                                <a:srgbClr val="875425"/>
                              </a:solidFill>
                              <a:latin typeface="Cambria Math" panose="02040503050406030204" pitchFamily="18" charset="0"/>
                            </a:rPr>
                            <m:t>𝐈𝐆𝐌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7D193824-A8F6-4E1F-B3C1-B8A4DF4CC5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557" y="1568987"/>
                <a:ext cx="773994" cy="400110"/>
              </a:xfrm>
              <a:prstGeom prst="rect">
                <a:avLst/>
              </a:prstGeom>
              <a:blipFill>
                <a:blip r:embed="rId1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Arc 87">
            <a:extLst>
              <a:ext uri="{FF2B5EF4-FFF2-40B4-BE49-F238E27FC236}">
                <a16:creationId xmlns:a16="http://schemas.microsoft.com/office/drawing/2014/main" id="{5C1DE4A3-5242-4F12-847E-1220EDEC86BF}"/>
              </a:ext>
            </a:extLst>
          </p:cNvPr>
          <p:cNvSpPr/>
          <p:nvPr/>
        </p:nvSpPr>
        <p:spPr>
          <a:xfrm rot="219909">
            <a:off x="4896121" y="1632757"/>
            <a:ext cx="3695271" cy="888102"/>
          </a:xfrm>
          <a:prstGeom prst="arc">
            <a:avLst>
              <a:gd name="adj1" fmla="val 214680"/>
              <a:gd name="adj2" fmla="val 5127209"/>
            </a:avLst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Arc 88">
            <a:extLst>
              <a:ext uri="{FF2B5EF4-FFF2-40B4-BE49-F238E27FC236}">
                <a16:creationId xmlns:a16="http://schemas.microsoft.com/office/drawing/2014/main" id="{A863051B-0205-4F0F-815B-52E71A1F35FE}"/>
              </a:ext>
            </a:extLst>
          </p:cNvPr>
          <p:cNvSpPr/>
          <p:nvPr/>
        </p:nvSpPr>
        <p:spPr>
          <a:xfrm rot="219909">
            <a:off x="4894933" y="1367576"/>
            <a:ext cx="3695271" cy="888102"/>
          </a:xfrm>
          <a:prstGeom prst="arc">
            <a:avLst>
              <a:gd name="adj1" fmla="val 214680"/>
              <a:gd name="adj2" fmla="val 5127209"/>
            </a:avLst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Arc 89">
            <a:extLst>
              <a:ext uri="{FF2B5EF4-FFF2-40B4-BE49-F238E27FC236}">
                <a16:creationId xmlns:a16="http://schemas.microsoft.com/office/drawing/2014/main" id="{16BFBCA7-92AE-4001-8358-33C54D32C332}"/>
              </a:ext>
            </a:extLst>
          </p:cNvPr>
          <p:cNvSpPr/>
          <p:nvPr/>
        </p:nvSpPr>
        <p:spPr>
          <a:xfrm>
            <a:off x="4571320" y="5969898"/>
            <a:ext cx="3695271" cy="888102"/>
          </a:xfrm>
          <a:prstGeom prst="arc">
            <a:avLst>
              <a:gd name="adj1" fmla="val 16200000"/>
              <a:gd name="adj2" fmla="val 21309936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Arc 90">
            <a:extLst>
              <a:ext uri="{FF2B5EF4-FFF2-40B4-BE49-F238E27FC236}">
                <a16:creationId xmlns:a16="http://schemas.microsoft.com/office/drawing/2014/main" id="{16CE42AF-DC2A-43C5-B850-4A47EE856410}"/>
              </a:ext>
            </a:extLst>
          </p:cNvPr>
          <p:cNvSpPr/>
          <p:nvPr/>
        </p:nvSpPr>
        <p:spPr>
          <a:xfrm rot="219909">
            <a:off x="4691955" y="4851063"/>
            <a:ext cx="3695271" cy="888102"/>
          </a:xfrm>
          <a:prstGeom prst="arc">
            <a:avLst>
              <a:gd name="adj1" fmla="val 214680"/>
              <a:gd name="adj2" fmla="val 5127209"/>
            </a:avLst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Arc 91">
            <a:extLst>
              <a:ext uri="{FF2B5EF4-FFF2-40B4-BE49-F238E27FC236}">
                <a16:creationId xmlns:a16="http://schemas.microsoft.com/office/drawing/2014/main" id="{50D9ABBB-9D06-40FF-B159-25C99B355850}"/>
              </a:ext>
            </a:extLst>
          </p:cNvPr>
          <p:cNvSpPr/>
          <p:nvPr/>
        </p:nvSpPr>
        <p:spPr>
          <a:xfrm rot="219909">
            <a:off x="4760770" y="4544110"/>
            <a:ext cx="3695271" cy="888102"/>
          </a:xfrm>
          <a:prstGeom prst="arc">
            <a:avLst>
              <a:gd name="adj1" fmla="val 214680"/>
              <a:gd name="adj2" fmla="val 5127209"/>
            </a:avLst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Arc 92">
            <a:extLst>
              <a:ext uri="{FF2B5EF4-FFF2-40B4-BE49-F238E27FC236}">
                <a16:creationId xmlns:a16="http://schemas.microsoft.com/office/drawing/2014/main" id="{917768DF-2796-4B15-99D7-3FC8D95EA59E}"/>
              </a:ext>
            </a:extLst>
          </p:cNvPr>
          <p:cNvSpPr/>
          <p:nvPr/>
        </p:nvSpPr>
        <p:spPr>
          <a:xfrm rot="219909">
            <a:off x="4595438" y="5209713"/>
            <a:ext cx="3695271" cy="888102"/>
          </a:xfrm>
          <a:prstGeom prst="arc">
            <a:avLst>
              <a:gd name="adj1" fmla="val 214680"/>
              <a:gd name="adj2" fmla="val 5127209"/>
            </a:avLst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Arc 93">
            <a:extLst>
              <a:ext uri="{FF2B5EF4-FFF2-40B4-BE49-F238E27FC236}">
                <a16:creationId xmlns:a16="http://schemas.microsoft.com/office/drawing/2014/main" id="{56611A22-A84D-4B82-B36F-04C5899E9C3E}"/>
              </a:ext>
            </a:extLst>
          </p:cNvPr>
          <p:cNvSpPr/>
          <p:nvPr/>
        </p:nvSpPr>
        <p:spPr>
          <a:xfrm>
            <a:off x="4547125" y="5607627"/>
            <a:ext cx="3695271" cy="888102"/>
          </a:xfrm>
          <a:prstGeom prst="arc">
            <a:avLst>
              <a:gd name="adj1" fmla="val 16200000"/>
              <a:gd name="adj2" fmla="val 21309936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Arc 94">
            <a:extLst>
              <a:ext uri="{FF2B5EF4-FFF2-40B4-BE49-F238E27FC236}">
                <a16:creationId xmlns:a16="http://schemas.microsoft.com/office/drawing/2014/main" id="{D9CEEE9F-B4E0-4830-B14C-7D85C32A3646}"/>
              </a:ext>
            </a:extLst>
          </p:cNvPr>
          <p:cNvSpPr/>
          <p:nvPr/>
        </p:nvSpPr>
        <p:spPr>
          <a:xfrm>
            <a:off x="4572998" y="5299050"/>
            <a:ext cx="3695271" cy="888102"/>
          </a:xfrm>
          <a:prstGeom prst="arc">
            <a:avLst>
              <a:gd name="adj1" fmla="val 16200000"/>
              <a:gd name="adj2" fmla="val 21309936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776187BC-5D21-4B17-BBCA-C8F8E154937E}"/>
              </a:ext>
            </a:extLst>
          </p:cNvPr>
          <p:cNvCxnSpPr>
            <a:cxnSpLocks/>
          </p:cNvCxnSpPr>
          <p:nvPr/>
        </p:nvCxnSpPr>
        <p:spPr>
          <a:xfrm>
            <a:off x="2096693" y="3106099"/>
            <a:ext cx="1982912" cy="88433"/>
          </a:xfrm>
          <a:prstGeom prst="line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3452219-E76D-4D5C-A520-E767BEA838A8}"/>
              </a:ext>
            </a:extLst>
          </p:cNvPr>
          <p:cNvCxnSpPr>
            <a:cxnSpLocks/>
          </p:cNvCxnSpPr>
          <p:nvPr/>
        </p:nvCxnSpPr>
        <p:spPr>
          <a:xfrm flipV="1">
            <a:off x="2096693" y="3039665"/>
            <a:ext cx="1885490" cy="47036"/>
          </a:xfrm>
          <a:prstGeom prst="line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F95B7EF4-9D4E-48CF-9247-24177C5D0B9C}"/>
              </a:ext>
            </a:extLst>
          </p:cNvPr>
          <p:cNvCxnSpPr>
            <a:cxnSpLocks/>
          </p:cNvCxnSpPr>
          <p:nvPr/>
        </p:nvCxnSpPr>
        <p:spPr>
          <a:xfrm flipV="1">
            <a:off x="2867157" y="5708128"/>
            <a:ext cx="2008741" cy="22049"/>
          </a:xfrm>
          <a:prstGeom prst="line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D92BBF29-2E38-4E0C-A76A-197F00DD8782}"/>
              </a:ext>
            </a:extLst>
          </p:cNvPr>
          <p:cNvCxnSpPr>
            <a:cxnSpLocks/>
          </p:cNvCxnSpPr>
          <p:nvPr/>
        </p:nvCxnSpPr>
        <p:spPr>
          <a:xfrm>
            <a:off x="2867157" y="5815296"/>
            <a:ext cx="1933736" cy="165098"/>
          </a:xfrm>
          <a:prstGeom prst="line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17BB013-7ED0-4A95-9D98-38E7141F8144}"/>
              </a:ext>
            </a:extLst>
          </p:cNvPr>
          <p:cNvCxnSpPr>
            <a:cxnSpLocks/>
          </p:cNvCxnSpPr>
          <p:nvPr/>
        </p:nvCxnSpPr>
        <p:spPr>
          <a:xfrm>
            <a:off x="3579855" y="5840283"/>
            <a:ext cx="1982912" cy="88433"/>
          </a:xfrm>
          <a:prstGeom prst="line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1CD15699-D2CD-4B69-9F77-E7ED44BF984E}"/>
              </a:ext>
            </a:extLst>
          </p:cNvPr>
          <p:cNvCxnSpPr>
            <a:cxnSpLocks/>
          </p:cNvCxnSpPr>
          <p:nvPr/>
        </p:nvCxnSpPr>
        <p:spPr>
          <a:xfrm flipV="1">
            <a:off x="3579855" y="5773849"/>
            <a:ext cx="1885490" cy="47036"/>
          </a:xfrm>
          <a:prstGeom prst="line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2F637D84-10D0-4D84-886A-CAE1353E9CD2}"/>
                  </a:ext>
                </a:extLst>
              </p:cNvPr>
              <p:cNvSpPr txBox="1"/>
              <p:nvPr/>
            </p:nvSpPr>
            <p:spPr>
              <a:xfrm>
                <a:off x="7363357" y="4768531"/>
                <a:ext cx="341824" cy="311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2F637D84-10D0-4D84-886A-CAE1353E9C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357" y="4768531"/>
                <a:ext cx="341824" cy="311688"/>
              </a:xfrm>
              <a:prstGeom prst="rect">
                <a:avLst/>
              </a:prstGeom>
              <a:blipFill>
                <a:blip r:embed="rId16"/>
                <a:stretch>
                  <a:fillRect l="-12500" t="-3922" r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EFDF2584-955D-4183-9651-0886FB4507E9}"/>
                  </a:ext>
                </a:extLst>
              </p:cNvPr>
              <p:cNvSpPr txBox="1"/>
              <p:nvPr/>
            </p:nvSpPr>
            <p:spPr>
              <a:xfrm>
                <a:off x="6281587" y="3821986"/>
                <a:ext cx="5435014" cy="420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~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∆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𝑫𝒆𝒍𝒂𝒚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𝒚𝒓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EFDF2584-955D-4183-9651-0886FB450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587" y="3821986"/>
                <a:ext cx="5435014" cy="42005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7" name="Picture 106">
            <a:extLst>
              <a:ext uri="{FF2B5EF4-FFF2-40B4-BE49-F238E27FC236}">
                <a16:creationId xmlns:a16="http://schemas.microsoft.com/office/drawing/2014/main" id="{04DBFC75-1974-4898-AC63-4B024F9863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83433">
            <a:off x="8869886" y="4303854"/>
            <a:ext cx="561344" cy="1486107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4094B57A-F8A9-4BAB-83A5-A48254E2F1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39716">
            <a:off x="8882992" y="4706600"/>
            <a:ext cx="561344" cy="1486107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9FA052BB-6CA1-4B57-AEB2-731A357499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39716">
            <a:off x="8773854" y="5050019"/>
            <a:ext cx="561344" cy="1486107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8D4ADF59-E5EA-4E63-B66E-70380343CF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32139" y="5467905"/>
            <a:ext cx="561344" cy="14861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63EBFEAE-5FC6-41AB-A093-C4CADADA851E}"/>
                  </a:ext>
                </a:extLst>
              </p:cNvPr>
              <p:cNvSpPr/>
              <p:nvPr/>
            </p:nvSpPr>
            <p:spPr>
              <a:xfrm>
                <a:off x="9983278" y="5354743"/>
                <a:ext cx="1818062" cy="4955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𝑫𝒆𝒍𝒂𝒚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??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63EBFEAE-5FC6-41AB-A093-C4CADADA85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3278" y="5354743"/>
                <a:ext cx="1818062" cy="495520"/>
              </a:xfrm>
              <a:prstGeom prst="rect">
                <a:avLst/>
              </a:prstGeom>
              <a:blipFill>
                <a:blip r:embed="rId18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29A30C6-F996-4192-BEAE-3E5A037BA8C2}"/>
                  </a:ext>
                </a:extLst>
              </p:cNvPr>
              <p:cNvSpPr txBox="1"/>
              <p:nvPr/>
            </p:nvSpPr>
            <p:spPr>
              <a:xfrm>
                <a:off x="8624821" y="6468043"/>
                <a:ext cx="90830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dirty="0">
                    <a:solidFill>
                      <a:srgbClr val="7030A0"/>
                    </a:solidFill>
                  </a:rPr>
                  <a:t>GeV-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1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29A30C6-F996-4192-BEAE-3E5A037BA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4821" y="6468043"/>
                <a:ext cx="908305" cy="307777"/>
              </a:xfrm>
              <a:prstGeom prst="rect">
                <a:avLst/>
              </a:prstGeom>
              <a:blipFill>
                <a:blip r:embed="rId19"/>
                <a:stretch>
                  <a:fillRect l="-17450" t="-25490" b="-49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Rectangle 112">
            <a:extLst>
              <a:ext uri="{FF2B5EF4-FFF2-40B4-BE49-F238E27FC236}">
                <a16:creationId xmlns:a16="http://schemas.microsoft.com/office/drawing/2014/main" id="{111E3F9B-B1AF-4AB6-9F79-24C3D8294F32}"/>
              </a:ext>
            </a:extLst>
          </p:cNvPr>
          <p:cNvSpPr/>
          <p:nvPr/>
        </p:nvSpPr>
        <p:spPr>
          <a:xfrm>
            <a:off x="1887404" y="4604650"/>
            <a:ext cx="41357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Beam broadening by the feedback of the </a:t>
            </a:r>
            <a:r>
              <a:rPr lang="en-US" sz="2000" b="1" dirty="0">
                <a:solidFill>
                  <a:srgbClr val="0070C0"/>
                </a:solidFill>
              </a:rPr>
              <a:t>instability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3C11DB79-FDC7-46C5-BB0C-D6009B1132CB}"/>
                  </a:ext>
                </a:extLst>
              </p:cNvPr>
              <p:cNvSpPr txBox="1"/>
              <p:nvPr/>
            </p:nvSpPr>
            <p:spPr>
              <a:xfrm>
                <a:off x="5495228" y="5132889"/>
                <a:ext cx="18915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3C11DB79-FDC7-46C5-BB0C-D6009B113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228" y="5132889"/>
                <a:ext cx="189154" cy="276999"/>
              </a:xfrm>
              <a:prstGeom prst="rect">
                <a:avLst/>
              </a:prstGeom>
              <a:blipFill>
                <a:blip r:embed="rId20"/>
                <a:stretch>
                  <a:fillRect l="-32258" r="-3548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5B47AE-E0DC-400F-806B-0AA176E67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38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DA8EF53-BBC2-4656-83BD-5437EE81B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8185" y="0"/>
            <a:ext cx="8587432" cy="707886"/>
          </a:xfrm>
        </p:spPr>
        <p:txBody>
          <a:bodyPr>
            <a:normAutofit/>
          </a:bodyPr>
          <a:lstStyle/>
          <a:p>
            <a:r>
              <a:rPr lang="en-US" sz="3200" b="1" dirty="0"/>
              <a:t>Cascade delay due to the instability broadening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FED400-18AA-4FED-BFDA-67FA70B64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798" y="783133"/>
            <a:ext cx="7918869" cy="5941413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289EB4-31A2-43C3-B519-D039277D056D}"/>
              </a:ext>
            </a:extLst>
          </p:cNvPr>
          <p:cNvSpPr txBox="1"/>
          <p:nvPr/>
        </p:nvSpPr>
        <p:spPr>
          <a:xfrm>
            <a:off x="10399112" y="3342289"/>
            <a:ext cx="1605593" cy="707886"/>
          </a:xfrm>
          <a:prstGeom prst="rect">
            <a:avLst/>
          </a:prstGeom>
          <a:solidFill>
            <a:schemeClr val="bg1"/>
          </a:solidFill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/>
              <a:t>Arrival time delay [years]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12C8D42-0D1A-4B03-B465-BA0DF048C58E}"/>
              </a:ext>
            </a:extLst>
          </p:cNvPr>
          <p:cNvCxnSpPr/>
          <p:nvPr/>
        </p:nvCxnSpPr>
        <p:spPr>
          <a:xfrm>
            <a:off x="2887812" y="880031"/>
            <a:ext cx="0" cy="459564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4C6844B-B95B-4EF2-8222-E06A8B0E0F3F}"/>
              </a:ext>
            </a:extLst>
          </p:cNvPr>
          <p:cNvSpPr txBox="1"/>
          <p:nvPr/>
        </p:nvSpPr>
        <p:spPr>
          <a:xfrm>
            <a:off x="1149294" y="2988346"/>
            <a:ext cx="1877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Fermi-LAT</a:t>
            </a:r>
            <a:br>
              <a:rPr lang="en-US" sz="2000" b="1" dirty="0">
                <a:solidFill>
                  <a:srgbClr val="002060"/>
                </a:solidFill>
              </a:rPr>
            </a:br>
            <a:r>
              <a:rPr lang="en-US" sz="2000" b="1" dirty="0">
                <a:solidFill>
                  <a:srgbClr val="002060"/>
                </a:solidFill>
              </a:rPr>
              <a:t>Energy Range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D7BB29-63CD-4E3A-83BE-17AD44F00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t>29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A29986-762B-42E1-9096-3222C152C24E}"/>
              </a:ext>
            </a:extLst>
          </p:cNvPr>
          <p:cNvSpPr/>
          <p:nvPr/>
        </p:nvSpPr>
        <p:spPr>
          <a:xfrm>
            <a:off x="4724825" y="783133"/>
            <a:ext cx="4798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</a:rPr>
              <a:t>Alawashra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solidFill>
                  <a:srgbClr val="002060"/>
                </a:solidFill>
              </a:rPr>
              <a:t>Vovk</a:t>
            </a:r>
            <a:r>
              <a:rPr lang="en-US" sz="2000" b="1" dirty="0">
                <a:solidFill>
                  <a:srgbClr val="002060"/>
                </a:solidFill>
              </a:rPr>
              <a:t> &amp; Pohl (2025) </a:t>
            </a:r>
            <a:r>
              <a:rPr lang="en-US" sz="2000" b="1" i="1" dirty="0" err="1">
                <a:solidFill>
                  <a:srgbClr val="002060"/>
                </a:solidFill>
              </a:rPr>
              <a:t>ApJ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 978 95</a:t>
            </a:r>
          </a:p>
        </p:txBody>
      </p:sp>
    </p:spTree>
    <p:extLst>
      <p:ext uri="{BB962C8B-B14F-4D97-AF65-F5344CB8AC3E}">
        <p14:creationId xmlns:p14="http://schemas.microsoft.com/office/powerpoint/2010/main" val="2883542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E59BDEB-3DBF-5F78-015E-E78F4FC44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41" y="2256224"/>
            <a:ext cx="11242259" cy="4493624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picture containing transport, satellite&#10;&#10;Description automatically generated">
            <a:extLst>
              <a:ext uri="{FF2B5EF4-FFF2-40B4-BE49-F238E27FC236}">
                <a16:creationId xmlns:a16="http://schemas.microsoft.com/office/drawing/2014/main" id="{C9920A1C-2BBE-1402-BFD6-C393079ACF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844" y="1092864"/>
            <a:ext cx="2863156" cy="1641841"/>
          </a:xfrm>
          <a:prstGeom prst="rect">
            <a:avLst/>
          </a:prstGeom>
          <a:effec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7C9311-8C6B-2ECF-6972-4FDACDA5D440}"/>
              </a:ext>
            </a:extLst>
          </p:cNvPr>
          <p:cNvSpPr txBox="1"/>
          <p:nvPr/>
        </p:nvSpPr>
        <p:spPr>
          <a:xfrm>
            <a:off x="9179102" y="6323982"/>
            <a:ext cx="2925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</a:rPr>
              <a:t>Neronov</a:t>
            </a:r>
            <a:r>
              <a:rPr lang="en-US" sz="2000" b="1" dirty="0">
                <a:solidFill>
                  <a:srgbClr val="0070C0"/>
                </a:solidFill>
              </a:rPr>
              <a:t> and Vovk (2010)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CAB4849-900F-C037-655D-7F66D843A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948" y="338425"/>
            <a:ext cx="7389154" cy="144832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The electromagnetic cascade</a:t>
            </a:r>
            <a:br>
              <a:rPr lang="en-US" b="1" dirty="0">
                <a:solidFill>
                  <a:srgbClr val="00B0F0"/>
                </a:solidFill>
              </a:rPr>
            </a:b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/>
              <a:t>is missing in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the observations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94874BA1-79B0-8473-AFD3-21895C080827}"/>
              </a:ext>
            </a:extLst>
          </p:cNvPr>
          <p:cNvSpPr/>
          <p:nvPr/>
        </p:nvSpPr>
        <p:spPr>
          <a:xfrm rot="19672342">
            <a:off x="4110824" y="4355747"/>
            <a:ext cx="699715" cy="222637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F07588-68E5-DC6F-C688-08D0A0CED096}"/>
              </a:ext>
            </a:extLst>
          </p:cNvPr>
          <p:cNvSpPr txBox="1"/>
          <p:nvPr/>
        </p:nvSpPr>
        <p:spPr>
          <a:xfrm>
            <a:off x="2687541" y="4686788"/>
            <a:ext cx="2361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Fermi-LAT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upper limit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683EC80D-5012-4BA9-25AC-C06CA0D1E05F}"/>
              </a:ext>
            </a:extLst>
          </p:cNvPr>
          <p:cNvSpPr/>
          <p:nvPr/>
        </p:nvSpPr>
        <p:spPr>
          <a:xfrm rot="8629754">
            <a:off x="5735409" y="2803880"/>
            <a:ext cx="721182" cy="243171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258D71-0331-A804-2D1A-BD3FC06288E2}"/>
              </a:ext>
            </a:extLst>
          </p:cNvPr>
          <p:cNvSpPr txBox="1"/>
          <p:nvPr/>
        </p:nvSpPr>
        <p:spPr>
          <a:xfrm>
            <a:off x="6329238" y="2445700"/>
            <a:ext cx="1963972" cy="379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Cascade emission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F7C2FC-D6FE-475F-A19D-1A3BD9BEE20F}"/>
              </a:ext>
            </a:extLst>
          </p:cNvPr>
          <p:cNvSpPr txBox="1"/>
          <p:nvPr/>
        </p:nvSpPr>
        <p:spPr>
          <a:xfrm>
            <a:off x="10153428" y="662480"/>
            <a:ext cx="1619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Fermi-LAT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FF724E-B91B-4397-BCC4-F819847D4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80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E51A5-F942-4121-A5A6-AEA4E1103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D6E117-FCBE-4A84-8695-C3786B192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64497"/>
            <a:ext cx="6096002" cy="45737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C949BC-B398-4971-9515-93B7488B1D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64497"/>
            <a:ext cx="6096002" cy="457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995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24617-8D4E-4B15-AD1B-9F2ABB0E8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708020-9768-495E-9674-D027AA795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65" y="1921267"/>
            <a:ext cx="11888269" cy="321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718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24617-8D4E-4B15-AD1B-9F2ABB0E8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CF6270-FFA1-499F-9A1B-F6692DAB5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62" y="491965"/>
            <a:ext cx="8481276" cy="587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745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34DE1-18E7-49CA-B4EE-4C82C63EF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714" y="141270"/>
            <a:ext cx="10018713" cy="1060806"/>
          </a:xfrm>
        </p:spPr>
        <p:txBody>
          <a:bodyPr/>
          <a:lstStyle/>
          <a:p>
            <a:r>
              <a:rPr lang="en-US" b="1" dirty="0"/>
              <a:t>Q: Why the ratio increases with distance?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9F0474F-7CD7-42C6-B25F-B0025E546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811" y="1151669"/>
            <a:ext cx="7417942" cy="5563456"/>
          </a:xfr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F8FC0-9F78-4C8E-857E-4E472C9CF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333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34DE1-18E7-49CA-B4EE-4C82C63EF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714" y="141270"/>
            <a:ext cx="10018713" cy="1060806"/>
          </a:xfrm>
        </p:spPr>
        <p:txBody>
          <a:bodyPr/>
          <a:lstStyle/>
          <a:p>
            <a:r>
              <a:rPr lang="en-US" b="1" dirty="0"/>
              <a:t>Q: Why the ratio increases with distance?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F8FC0-9F78-4C8E-857E-4E472C9CF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F5A338F-2D6D-4115-BE2A-E685B2ECC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33" y="1218926"/>
            <a:ext cx="7325474" cy="5496199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846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72D13-28EB-4372-8A18-3A53B54D7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810" y="130997"/>
            <a:ext cx="10018713" cy="1029984"/>
          </a:xfrm>
        </p:spPr>
        <p:txBody>
          <a:bodyPr/>
          <a:lstStyle/>
          <a:p>
            <a:r>
              <a:rPr lang="en-US" b="1" dirty="0"/>
              <a:t>Instability loss enhanced by LLD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E51A5-F942-4121-A5A6-AEA4E1103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144808-5BB9-4DD1-AB78-C61158B28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253" y="1391856"/>
            <a:ext cx="6993825" cy="5335147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92519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F8FC0-9F78-4C8E-857E-4E472C9CF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CD9D28-A5EB-479C-9D8B-F2CB78534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303" y="1371793"/>
            <a:ext cx="6991434" cy="5245572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ABE78D1-CEEE-432E-8C86-2FCDED908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714" y="141270"/>
            <a:ext cx="10018713" cy="1060806"/>
          </a:xfrm>
        </p:spPr>
        <p:txBody>
          <a:bodyPr/>
          <a:lstStyle/>
          <a:p>
            <a:r>
              <a:rPr lang="en-US" b="1" dirty="0"/>
              <a:t>Q: Why the ratio increases with distance?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8AA955D-1292-4505-A2E2-EBF55FB0C19C}"/>
                  </a:ext>
                </a:extLst>
              </p:cNvPr>
              <p:cNvSpPr/>
              <p:nvPr/>
            </p:nvSpPr>
            <p:spPr>
              <a:xfrm>
                <a:off x="287678" y="4583025"/>
                <a:ext cx="3595953" cy="1058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sz="2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Sup>
                        <m:sSubSupPr>
                          <m:ctrlP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⏊</m:t>
                          </m:r>
                        </m:sub>
                        <m: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𝜃𝜃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Sup>
                      <m:sSubSupPr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⏊</m:t>
                        </m:r>
                      </m:sub>
                      <m:sup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8AA955D-1292-4505-A2E2-EBF55FB0C1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8" y="4583025"/>
                <a:ext cx="3595953" cy="10584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7404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E5673-75A7-43E9-8E49-C9A63A6B2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753" y="442343"/>
            <a:ext cx="10018713" cy="886146"/>
          </a:xfrm>
        </p:spPr>
        <p:txBody>
          <a:bodyPr/>
          <a:lstStyle/>
          <a:p>
            <a:r>
              <a:rPr lang="en-US" b="1" dirty="0"/>
              <a:t>Energy loss for certain beam particles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C1DB27-5191-4452-BCF7-D022FEDFF7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6317" y="1721513"/>
            <a:ext cx="8721581" cy="1939061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99C44-6F76-486C-8EBA-FC5D29B59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3E1EC7-909B-468E-8F9C-88C232F78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316" y="3970464"/>
            <a:ext cx="8721581" cy="2360487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08960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72D13-28EB-4372-8A18-3A53B54D7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810" y="130997"/>
            <a:ext cx="10018713" cy="742306"/>
          </a:xfrm>
        </p:spPr>
        <p:txBody>
          <a:bodyPr/>
          <a:lstStyle/>
          <a:p>
            <a:r>
              <a:rPr lang="en-US" b="1" dirty="0"/>
              <a:t>Instability loss vs IC cooling loss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E51A5-F942-4121-A5A6-AEA4E1103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166815-BF87-48B2-91C2-14A8A47F1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676" y="873303"/>
            <a:ext cx="7532980" cy="5649735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69745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6914D-9F04-CB5E-7E68-600259C7B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054" y="2830286"/>
            <a:ext cx="10018713" cy="1752599"/>
          </a:xfrm>
        </p:spPr>
        <p:txBody>
          <a:bodyPr>
            <a:normAutofit/>
          </a:bodyPr>
          <a:lstStyle/>
          <a:p>
            <a:r>
              <a:rPr lang="en-US" sz="6600" b="1" dirty="0"/>
              <a:t>Back up slides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0913BF-5254-40AA-9DC1-7C5FFFDE8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62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ansport, satellite&#10;&#10;Description automatically generated">
            <a:extLst>
              <a:ext uri="{FF2B5EF4-FFF2-40B4-BE49-F238E27FC236}">
                <a16:creationId xmlns:a16="http://schemas.microsoft.com/office/drawing/2014/main" id="{D9AAA8F2-8704-FF80-7C7A-0B9219754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08" y="1702636"/>
            <a:ext cx="1826896" cy="104761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3C766AE-283D-4F81-0149-DACD2AB8409F}"/>
              </a:ext>
            </a:extLst>
          </p:cNvPr>
          <p:cNvSpPr/>
          <p:nvPr/>
        </p:nvSpPr>
        <p:spPr>
          <a:xfrm rot="4296287">
            <a:off x="747517" y="5412301"/>
            <a:ext cx="1348784" cy="171154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62B6CC1-E1E2-02A0-2372-88704D74AE56}"/>
              </a:ext>
            </a:extLst>
          </p:cNvPr>
          <p:cNvSpPr/>
          <p:nvPr/>
        </p:nvSpPr>
        <p:spPr>
          <a:xfrm rot="4283040">
            <a:off x="482356" y="5284915"/>
            <a:ext cx="1881751" cy="425927"/>
          </a:xfrm>
          <a:prstGeom prst="ellipse">
            <a:avLst/>
          </a:prstGeom>
          <a:noFill/>
          <a:ln>
            <a:solidFill>
              <a:srgbClr val="FF99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ord 6">
            <a:extLst>
              <a:ext uri="{FF2B5EF4-FFF2-40B4-BE49-F238E27FC236}">
                <a16:creationId xmlns:a16="http://schemas.microsoft.com/office/drawing/2014/main" id="{0035038F-5C91-6E96-E98E-584C9A34696E}"/>
              </a:ext>
            </a:extLst>
          </p:cNvPr>
          <p:cNvSpPr/>
          <p:nvPr/>
        </p:nvSpPr>
        <p:spPr>
          <a:xfrm rot="4315046">
            <a:off x="1362288" y="5406992"/>
            <a:ext cx="197295" cy="181769"/>
          </a:xfrm>
          <a:prstGeom prst="chord">
            <a:avLst>
              <a:gd name="adj1" fmla="val 8858327"/>
              <a:gd name="adj2" fmla="val 1823924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apezoid 30">
            <a:extLst>
              <a:ext uri="{FF2B5EF4-FFF2-40B4-BE49-F238E27FC236}">
                <a16:creationId xmlns:a16="http://schemas.microsoft.com/office/drawing/2014/main" id="{CE23D43A-22E5-20D3-5967-EF6E21D08344}"/>
              </a:ext>
            </a:extLst>
          </p:cNvPr>
          <p:cNvSpPr/>
          <p:nvPr/>
        </p:nvSpPr>
        <p:spPr>
          <a:xfrm rot="4218893">
            <a:off x="560488" y="5227112"/>
            <a:ext cx="231273" cy="1144978"/>
          </a:xfrm>
          <a:prstGeom prst="trapezoid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rapezoid 42">
            <a:extLst>
              <a:ext uri="{FF2B5EF4-FFF2-40B4-BE49-F238E27FC236}">
                <a16:creationId xmlns:a16="http://schemas.microsoft.com/office/drawing/2014/main" id="{C07657EB-3E8B-0C7D-0F42-86A053B921B5}"/>
              </a:ext>
            </a:extLst>
          </p:cNvPr>
          <p:cNvSpPr/>
          <p:nvPr/>
        </p:nvSpPr>
        <p:spPr>
          <a:xfrm rot="15026730">
            <a:off x="2130259" y="4635607"/>
            <a:ext cx="231273" cy="1144978"/>
          </a:xfrm>
          <a:prstGeom prst="trapezoid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A80B6407-58A4-A284-087D-B72C6278E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625115">
            <a:off x="2626173" y="3807453"/>
            <a:ext cx="5019110" cy="428039"/>
          </a:xfrm>
          <a:prstGeom prst="rect">
            <a:avLst/>
          </a:prstGeom>
        </p:spPr>
      </p:pic>
      <p:pic>
        <p:nvPicPr>
          <p:cNvPr id="2066" name="Graphic 2065">
            <a:extLst>
              <a:ext uri="{FF2B5EF4-FFF2-40B4-BE49-F238E27FC236}">
                <a16:creationId xmlns:a16="http://schemas.microsoft.com/office/drawing/2014/main" id="{2E7ED335-2573-0FC9-FDEB-690EB55456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625115">
            <a:off x="2724677" y="4075644"/>
            <a:ext cx="5019110" cy="428039"/>
          </a:xfrm>
          <a:prstGeom prst="rect">
            <a:avLst/>
          </a:prstGeom>
        </p:spPr>
      </p:pic>
      <p:pic>
        <p:nvPicPr>
          <p:cNvPr id="2067" name="Graphic 2066">
            <a:extLst>
              <a:ext uri="{FF2B5EF4-FFF2-40B4-BE49-F238E27FC236}">
                <a16:creationId xmlns:a16="http://schemas.microsoft.com/office/drawing/2014/main" id="{D03ACB3A-D338-3B39-D7A9-6D65CC914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625115">
            <a:off x="2823183" y="4343835"/>
            <a:ext cx="5019110" cy="4280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79" name="TextBox 2078">
                <a:extLst>
                  <a:ext uri="{FF2B5EF4-FFF2-40B4-BE49-F238E27FC236}">
                    <a16:creationId xmlns:a16="http://schemas.microsoft.com/office/drawing/2014/main" id="{06C1EFD9-379F-4B31-B292-AEB9EB1530E9}"/>
                  </a:ext>
                </a:extLst>
              </p:cNvPr>
              <p:cNvSpPr txBox="1"/>
              <p:nvPr/>
            </p:nvSpPr>
            <p:spPr>
              <a:xfrm>
                <a:off x="5550107" y="3252415"/>
                <a:ext cx="40594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79" name="TextBox 2078">
                <a:extLst>
                  <a:ext uri="{FF2B5EF4-FFF2-40B4-BE49-F238E27FC236}">
                    <a16:creationId xmlns:a16="http://schemas.microsoft.com/office/drawing/2014/main" id="{06C1EFD9-379F-4B31-B292-AEB9EB153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107" y="3252415"/>
                <a:ext cx="405945" cy="369332"/>
              </a:xfrm>
              <a:prstGeom prst="rect">
                <a:avLst/>
              </a:prstGeom>
              <a:blipFill>
                <a:blip r:embed="rId6"/>
                <a:stretch>
                  <a:fillRect l="-10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0" name="TextBox 2079">
                <a:extLst>
                  <a:ext uri="{FF2B5EF4-FFF2-40B4-BE49-F238E27FC236}">
                    <a16:creationId xmlns:a16="http://schemas.microsoft.com/office/drawing/2014/main" id="{2CBE1A9A-1F20-7230-6CE2-1E8BE69BCE93}"/>
                  </a:ext>
                </a:extLst>
              </p:cNvPr>
              <p:cNvSpPr txBox="1"/>
              <p:nvPr/>
            </p:nvSpPr>
            <p:spPr>
              <a:xfrm>
                <a:off x="3550411" y="5234660"/>
                <a:ext cx="90830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0070C0"/>
                    </a:solidFill>
                  </a:rPr>
                  <a:t>TeV</a:t>
                </a:r>
                <a:r>
                  <a:rPr lang="en-US" sz="2400" dirty="0">
                    <a:solidFill>
                      <a:srgbClr val="0070C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80" name="TextBox 2079">
                <a:extLst>
                  <a:ext uri="{FF2B5EF4-FFF2-40B4-BE49-F238E27FC236}">
                    <a16:creationId xmlns:a16="http://schemas.microsoft.com/office/drawing/2014/main" id="{2CBE1A9A-1F20-7230-6CE2-1E8BE69BC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411" y="5234660"/>
                <a:ext cx="908305" cy="369332"/>
              </a:xfrm>
              <a:prstGeom prst="rect">
                <a:avLst/>
              </a:prstGeom>
              <a:blipFill>
                <a:blip r:embed="rId7"/>
                <a:stretch>
                  <a:fillRect l="-20134" t="-26667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3" name="TextBox 2082">
                <a:extLst>
                  <a:ext uri="{FF2B5EF4-FFF2-40B4-BE49-F238E27FC236}">
                    <a16:creationId xmlns:a16="http://schemas.microsoft.com/office/drawing/2014/main" id="{40D6043B-F018-E9A4-5C48-FCDE60300AF9}"/>
                  </a:ext>
                </a:extLst>
              </p:cNvPr>
              <p:cNvSpPr txBox="1"/>
              <p:nvPr/>
            </p:nvSpPr>
            <p:spPr>
              <a:xfrm>
                <a:off x="6017494" y="4593811"/>
                <a:ext cx="40594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83" name="TextBox 2082">
                <a:extLst>
                  <a:ext uri="{FF2B5EF4-FFF2-40B4-BE49-F238E27FC236}">
                    <a16:creationId xmlns:a16="http://schemas.microsoft.com/office/drawing/2014/main" id="{40D6043B-F018-E9A4-5C48-FCDE60300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494" y="4593811"/>
                <a:ext cx="405945" cy="369332"/>
              </a:xfrm>
              <a:prstGeom prst="rect">
                <a:avLst/>
              </a:prstGeom>
              <a:blipFill>
                <a:blip r:embed="rId8"/>
                <a:stretch>
                  <a:fillRect l="-10448" r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84" name="TextBox 2083">
            <a:extLst>
              <a:ext uri="{FF2B5EF4-FFF2-40B4-BE49-F238E27FC236}">
                <a16:creationId xmlns:a16="http://schemas.microsoft.com/office/drawing/2014/main" id="{1F3F1B77-B41B-7CFB-33F9-D787E1B5736D}"/>
              </a:ext>
            </a:extLst>
          </p:cNvPr>
          <p:cNvSpPr txBox="1"/>
          <p:nvPr/>
        </p:nvSpPr>
        <p:spPr>
          <a:xfrm>
            <a:off x="3440704" y="2976950"/>
            <a:ext cx="71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EBL</a:t>
            </a:r>
          </a:p>
        </p:txBody>
      </p:sp>
      <p:sp>
        <p:nvSpPr>
          <p:cNvPr id="2087" name="TextBox 2086">
            <a:extLst>
              <a:ext uri="{FF2B5EF4-FFF2-40B4-BE49-F238E27FC236}">
                <a16:creationId xmlns:a16="http://schemas.microsoft.com/office/drawing/2014/main" id="{94D6EC1C-4482-0A95-1DD6-247C9581FB11}"/>
              </a:ext>
            </a:extLst>
          </p:cNvPr>
          <p:cNvSpPr txBox="1"/>
          <p:nvPr/>
        </p:nvSpPr>
        <p:spPr>
          <a:xfrm>
            <a:off x="7164284" y="4132959"/>
            <a:ext cx="811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CMB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90" name="TextBox 2089">
                <a:extLst>
                  <a:ext uri="{FF2B5EF4-FFF2-40B4-BE49-F238E27FC236}">
                    <a16:creationId xmlns:a16="http://schemas.microsoft.com/office/drawing/2014/main" id="{A281ED50-1D5A-E9DF-AE9E-77B4B505D1DE}"/>
                  </a:ext>
                </a:extLst>
              </p:cNvPr>
              <p:cNvSpPr txBox="1"/>
              <p:nvPr/>
            </p:nvSpPr>
            <p:spPr>
              <a:xfrm>
                <a:off x="5345212" y="2040921"/>
                <a:ext cx="90830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</a:rPr>
                  <a:t>GeV-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090" name="TextBox 2089">
                <a:extLst>
                  <a:ext uri="{FF2B5EF4-FFF2-40B4-BE49-F238E27FC236}">
                    <a16:creationId xmlns:a16="http://schemas.microsoft.com/office/drawing/2014/main" id="{A281ED50-1D5A-E9DF-AE9E-77B4B505D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212" y="2040921"/>
                <a:ext cx="908305" cy="369332"/>
              </a:xfrm>
              <a:prstGeom prst="rect">
                <a:avLst/>
              </a:prstGeom>
              <a:blipFill>
                <a:blip r:embed="rId9"/>
                <a:stretch>
                  <a:fillRect l="-20805" t="-26667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91" name="Graphic 2090">
            <a:extLst>
              <a:ext uri="{FF2B5EF4-FFF2-40B4-BE49-F238E27FC236}">
                <a16:creationId xmlns:a16="http://schemas.microsoft.com/office/drawing/2014/main" id="{8CF468ED-972F-6A8D-BB24-E1516644E7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625115">
            <a:off x="8595800" y="2215149"/>
            <a:ext cx="5019110" cy="428039"/>
          </a:xfrm>
          <a:prstGeom prst="rect">
            <a:avLst/>
          </a:prstGeom>
        </p:spPr>
      </p:pic>
      <p:sp>
        <p:nvSpPr>
          <p:cNvPr id="2095" name="TextBox 2094">
            <a:extLst>
              <a:ext uri="{FF2B5EF4-FFF2-40B4-BE49-F238E27FC236}">
                <a16:creationId xmlns:a16="http://schemas.microsoft.com/office/drawing/2014/main" id="{9420A46B-6386-2361-22B1-BC86CF6874F9}"/>
              </a:ext>
            </a:extLst>
          </p:cNvPr>
          <p:cNvSpPr txBox="1"/>
          <p:nvPr/>
        </p:nvSpPr>
        <p:spPr>
          <a:xfrm>
            <a:off x="10560852" y="2681079"/>
            <a:ext cx="914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Earth</a:t>
            </a:r>
          </a:p>
        </p:txBody>
      </p:sp>
      <p:sp>
        <p:nvSpPr>
          <p:cNvPr id="2097" name="TextBox 2096">
            <a:extLst>
              <a:ext uri="{FF2B5EF4-FFF2-40B4-BE49-F238E27FC236}">
                <a16:creationId xmlns:a16="http://schemas.microsoft.com/office/drawing/2014/main" id="{0D028D9B-4308-7708-8E38-53C5A71D7772}"/>
              </a:ext>
            </a:extLst>
          </p:cNvPr>
          <p:cNvSpPr txBox="1"/>
          <p:nvPr/>
        </p:nvSpPr>
        <p:spPr>
          <a:xfrm>
            <a:off x="8376946" y="2388962"/>
            <a:ext cx="1063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Primary</a:t>
            </a:r>
          </a:p>
        </p:txBody>
      </p:sp>
      <p:sp>
        <p:nvSpPr>
          <p:cNvPr id="2098" name="TextBox 2097">
            <a:extLst>
              <a:ext uri="{FF2B5EF4-FFF2-40B4-BE49-F238E27FC236}">
                <a16:creationId xmlns:a16="http://schemas.microsoft.com/office/drawing/2014/main" id="{8228636F-0646-FFE8-DBF0-F6C0DD34BA86}"/>
              </a:ext>
            </a:extLst>
          </p:cNvPr>
          <p:cNvSpPr txBox="1"/>
          <p:nvPr/>
        </p:nvSpPr>
        <p:spPr>
          <a:xfrm>
            <a:off x="1777453" y="5964761"/>
            <a:ext cx="709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AGN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205F8F-5958-F8AF-B023-AB6047134796}"/>
              </a:ext>
            </a:extLst>
          </p:cNvPr>
          <p:cNvSpPr txBox="1"/>
          <p:nvPr/>
        </p:nvSpPr>
        <p:spPr>
          <a:xfrm>
            <a:off x="1460935" y="179412"/>
            <a:ext cx="1083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Pairs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>
                <a:solidFill>
                  <a:srgbClr val="000000"/>
                </a:solidFill>
              </a:rPr>
              <a:t>deflection by </a:t>
            </a:r>
            <a:r>
              <a:rPr lang="en-US" sz="4000" b="1" dirty="0">
                <a:solidFill>
                  <a:srgbClr val="875425"/>
                </a:solidFill>
              </a:rPr>
              <a:t>Intergalactic magnetic fields</a:t>
            </a:r>
          </a:p>
          <a:p>
            <a:pPr algn="ctr"/>
            <a:r>
              <a:rPr lang="en-US" sz="4000" b="1" dirty="0">
                <a:solidFill>
                  <a:srgbClr val="875425"/>
                </a:solidFill>
              </a:rPr>
              <a:t>(IGMFs)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B7CEF0-2B28-7445-CCC3-1B077CE59219}"/>
              </a:ext>
            </a:extLst>
          </p:cNvPr>
          <p:cNvSpPr txBox="1"/>
          <p:nvPr/>
        </p:nvSpPr>
        <p:spPr>
          <a:xfrm>
            <a:off x="8390313" y="4929110"/>
            <a:ext cx="3472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Neronov</a:t>
            </a:r>
            <a:r>
              <a:rPr lang="en-US" sz="2400" b="1" dirty="0">
                <a:solidFill>
                  <a:srgbClr val="0070C0"/>
                </a:solidFill>
              </a:rPr>
              <a:t> and Vovk (2010)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48C7B11-0606-CEBD-A6EA-C7C2EC4F1D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751248">
            <a:off x="2648525" y="1684167"/>
            <a:ext cx="6296025" cy="3333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1F511C2-DD67-C51B-248B-C03345024AA6}"/>
                  </a:ext>
                </a:extLst>
              </p:cNvPr>
              <p:cNvSpPr txBox="1"/>
              <p:nvPr/>
            </p:nvSpPr>
            <p:spPr>
              <a:xfrm>
                <a:off x="5550107" y="5036655"/>
                <a:ext cx="162858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3200" i="1" smtClean="0">
                            <a:solidFill>
                              <a:srgbClr val="87542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875425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875425"/>
                            </a:solidFill>
                            <a:latin typeface="Cambria Math" panose="02040503050406030204" pitchFamily="18" charset="0"/>
                          </a:rPr>
                          <m:t>𝐼𝐺𝑀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875425"/>
                    </a:solidFill>
                  </a:rPr>
                  <a:t> </a:t>
                </a:r>
                <a:r>
                  <a:rPr lang="en-US" sz="3200" dirty="0">
                    <a:solidFill>
                      <a:srgbClr val="000000"/>
                    </a:solidFill>
                  </a:rPr>
                  <a:t>&gt; </a:t>
                </a:r>
                <a:r>
                  <a:rPr lang="en-US" sz="3200" dirty="0" err="1">
                    <a:solidFill>
                      <a:srgbClr val="000000"/>
                    </a:solidFill>
                  </a:rPr>
                  <a:t>fG</a:t>
                </a:r>
                <a:endParaRPr lang="en-US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1F511C2-DD67-C51B-248B-C03345024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107" y="5036655"/>
                <a:ext cx="1628587" cy="492443"/>
              </a:xfrm>
              <a:prstGeom prst="rect">
                <a:avLst/>
              </a:prstGeom>
              <a:blipFill>
                <a:blip r:embed="rId12"/>
                <a:stretch>
                  <a:fillRect t="-23457" r="-14179" b="-50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Graphic 27" descr="Earth globe Africa and Europe">
            <a:extLst>
              <a:ext uri="{FF2B5EF4-FFF2-40B4-BE49-F238E27FC236}">
                <a16:creationId xmlns:a16="http://schemas.microsoft.com/office/drawing/2014/main" id="{2AB88DA8-6F21-40FB-9DF1-84C51AF73B5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105176" y="2245089"/>
            <a:ext cx="653488" cy="6534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A150AE-69C4-4FBD-8153-151DEFF811FD}"/>
              </a:ext>
            </a:extLst>
          </p:cNvPr>
          <p:cNvSpPr txBox="1"/>
          <p:nvPr/>
        </p:nvSpPr>
        <p:spPr>
          <a:xfrm>
            <a:off x="10553206" y="1178495"/>
            <a:ext cx="1619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Fermi-LAT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9B47848-AD14-438E-90DC-4370CDD7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269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B2C99-99CC-4F2A-B317-5B0659EF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700" y="1008372"/>
            <a:ext cx="7603205" cy="5706753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29B158-DD7A-4800-8CE0-7B6E2BEEA782}"/>
              </a:ext>
            </a:extLst>
          </p:cNvPr>
          <p:cNvSpPr/>
          <p:nvPr/>
        </p:nvSpPr>
        <p:spPr>
          <a:xfrm>
            <a:off x="3901856" y="114625"/>
            <a:ext cx="64988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Electrostatic Linear growth rate</a:t>
            </a:r>
            <a:endParaRPr lang="en-US" sz="36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93BF30-B307-4002-86F3-0FCCB73FDCEB}"/>
                  </a:ext>
                </a:extLst>
              </p:cNvPr>
              <p:cNvSpPr txBox="1"/>
              <p:nvPr/>
            </p:nvSpPr>
            <p:spPr>
              <a:xfrm>
                <a:off x="6007527" y="1008372"/>
                <a:ext cx="2287549" cy="314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sup>
                      </m:sSup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93BF30-B307-4002-86F3-0FCCB73FD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527" y="1008372"/>
                <a:ext cx="2287549" cy="314766"/>
              </a:xfrm>
              <a:prstGeom prst="rect">
                <a:avLst/>
              </a:prstGeom>
              <a:blipFill>
                <a:blip r:embed="rId3"/>
                <a:stretch>
                  <a:fillRect l="-532" r="-798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57445F-02F2-4299-A7D9-BD02E0075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971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E51A5-F942-4121-A5A6-AEA4E1103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D6DAEB-1D16-4FB3-BA14-99F34D1CF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530745"/>
            <a:ext cx="11121568" cy="580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033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72D13-28EB-4372-8A18-3A53B54D7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810" y="130997"/>
            <a:ext cx="10018713" cy="1029984"/>
          </a:xfrm>
        </p:spPr>
        <p:txBody>
          <a:bodyPr/>
          <a:lstStyle/>
          <a:p>
            <a:r>
              <a:rPr lang="en-US" b="1" dirty="0"/>
              <a:t>Instability loss vs IC cooling loss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E51A5-F942-4121-A5A6-AEA4E1103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8C019-2EB6-4180-A423-BC341644F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490" y="349807"/>
            <a:ext cx="8230976" cy="617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291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9D4FB33-F423-494E-AF87-7C80AFB6553C}"/>
              </a:ext>
            </a:extLst>
          </p:cNvPr>
          <p:cNvSpPr txBox="1">
            <a:spLocks/>
          </p:cNvSpPr>
          <p:nvPr/>
        </p:nvSpPr>
        <p:spPr>
          <a:xfrm>
            <a:off x="1709379" y="0"/>
            <a:ext cx="10018713" cy="10523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/>
              <a:t>Q: Why look at the first 100 </a:t>
            </a:r>
            <a:r>
              <a:rPr lang="en-US" sz="4400" b="1" dirty="0" err="1"/>
              <a:t>Mpc</a:t>
            </a:r>
            <a:r>
              <a:rPr lang="en-US" sz="4400" b="1" dirty="0"/>
              <a:t>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46DDE4-70DF-4103-BCD3-62100EAFA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t>43</a:t>
            </a:fld>
            <a:endParaRPr lang="en-US"/>
          </a:p>
        </p:txBody>
      </p:sp>
      <p:pic>
        <p:nvPicPr>
          <p:cNvPr id="28" name="Content Placeholder 27">
            <a:extLst>
              <a:ext uri="{FF2B5EF4-FFF2-40B4-BE49-F238E27FC236}">
                <a16:creationId xmlns:a16="http://schemas.microsoft.com/office/drawing/2014/main" id="{64BAA6B1-BD5F-4FFB-82C6-E3560502A8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082" y="1052339"/>
            <a:ext cx="7937305" cy="5609391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7C8DA6A-6421-4932-AABE-180E1D3AA811}"/>
              </a:ext>
            </a:extLst>
          </p:cNvPr>
          <p:cNvSpPr txBox="1"/>
          <p:nvPr/>
        </p:nvSpPr>
        <p:spPr>
          <a:xfrm>
            <a:off x="6142168" y="6261620"/>
            <a:ext cx="4545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Andrew Taylor (private communication)</a:t>
            </a:r>
          </a:p>
        </p:txBody>
      </p:sp>
    </p:spTree>
    <p:extLst>
      <p:ext uri="{BB962C8B-B14F-4D97-AF65-F5344CB8AC3E}">
        <p14:creationId xmlns:p14="http://schemas.microsoft.com/office/powerpoint/2010/main" val="14783219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9D4FB33-F423-494E-AF87-7C80AFB6553C}"/>
              </a:ext>
            </a:extLst>
          </p:cNvPr>
          <p:cNvSpPr txBox="1">
            <a:spLocks/>
          </p:cNvSpPr>
          <p:nvPr/>
        </p:nvSpPr>
        <p:spPr>
          <a:xfrm>
            <a:off x="1709379" y="0"/>
            <a:ext cx="10018713" cy="10523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/>
              <a:t>Q: Why look at the first 100 </a:t>
            </a:r>
            <a:r>
              <a:rPr lang="en-US" sz="4400" b="1" dirty="0" err="1"/>
              <a:t>Mpc</a:t>
            </a:r>
            <a:r>
              <a:rPr lang="en-US" sz="4400" b="1" dirty="0"/>
              <a:t>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46DDE4-70DF-4103-BCD3-62100EAFA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t>44</a:t>
            </a:fld>
            <a:endParaRPr lang="en-US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2781FC2C-DFE1-4923-AA71-2ABB015971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312" y="959028"/>
            <a:ext cx="7674795" cy="5756097"/>
          </a:xfr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2192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ansport, satellite&#10;&#10;Description automatically generated">
            <a:extLst>
              <a:ext uri="{FF2B5EF4-FFF2-40B4-BE49-F238E27FC236}">
                <a16:creationId xmlns:a16="http://schemas.microsoft.com/office/drawing/2014/main" id="{D9AAA8F2-8704-FF80-7C7A-0B9219754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233" y="1601502"/>
            <a:ext cx="1826896" cy="104761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3C766AE-283D-4F81-0149-DACD2AB8409F}"/>
              </a:ext>
            </a:extLst>
          </p:cNvPr>
          <p:cNvSpPr/>
          <p:nvPr/>
        </p:nvSpPr>
        <p:spPr>
          <a:xfrm rot="4296287">
            <a:off x="747517" y="5389985"/>
            <a:ext cx="1348784" cy="171154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62B6CC1-E1E2-02A0-2372-88704D74AE56}"/>
              </a:ext>
            </a:extLst>
          </p:cNvPr>
          <p:cNvSpPr/>
          <p:nvPr/>
        </p:nvSpPr>
        <p:spPr>
          <a:xfrm rot="4283040">
            <a:off x="482356" y="5262599"/>
            <a:ext cx="1881751" cy="425927"/>
          </a:xfrm>
          <a:prstGeom prst="ellipse">
            <a:avLst/>
          </a:prstGeom>
          <a:noFill/>
          <a:ln>
            <a:solidFill>
              <a:srgbClr val="FF99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ord 6">
            <a:extLst>
              <a:ext uri="{FF2B5EF4-FFF2-40B4-BE49-F238E27FC236}">
                <a16:creationId xmlns:a16="http://schemas.microsoft.com/office/drawing/2014/main" id="{0035038F-5C91-6E96-E98E-584C9A34696E}"/>
              </a:ext>
            </a:extLst>
          </p:cNvPr>
          <p:cNvSpPr/>
          <p:nvPr/>
        </p:nvSpPr>
        <p:spPr>
          <a:xfrm rot="4315046">
            <a:off x="1362288" y="5384676"/>
            <a:ext cx="197295" cy="181769"/>
          </a:xfrm>
          <a:prstGeom prst="chord">
            <a:avLst>
              <a:gd name="adj1" fmla="val 8858327"/>
              <a:gd name="adj2" fmla="val 1823924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apezoid 30">
            <a:extLst>
              <a:ext uri="{FF2B5EF4-FFF2-40B4-BE49-F238E27FC236}">
                <a16:creationId xmlns:a16="http://schemas.microsoft.com/office/drawing/2014/main" id="{CE23D43A-22E5-20D3-5967-EF6E21D08344}"/>
              </a:ext>
            </a:extLst>
          </p:cNvPr>
          <p:cNvSpPr/>
          <p:nvPr/>
        </p:nvSpPr>
        <p:spPr>
          <a:xfrm rot="4218893">
            <a:off x="560488" y="5204796"/>
            <a:ext cx="231273" cy="1144978"/>
          </a:xfrm>
          <a:prstGeom prst="trapezoid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rapezoid 42">
            <a:extLst>
              <a:ext uri="{FF2B5EF4-FFF2-40B4-BE49-F238E27FC236}">
                <a16:creationId xmlns:a16="http://schemas.microsoft.com/office/drawing/2014/main" id="{C07657EB-3E8B-0C7D-0F42-86A053B921B5}"/>
              </a:ext>
            </a:extLst>
          </p:cNvPr>
          <p:cNvSpPr/>
          <p:nvPr/>
        </p:nvSpPr>
        <p:spPr>
          <a:xfrm rot="15026730">
            <a:off x="2130259" y="4613291"/>
            <a:ext cx="231273" cy="1144978"/>
          </a:xfrm>
          <a:prstGeom prst="trapezoid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A80B6407-58A4-A284-087D-B72C6278E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625115">
            <a:off x="2626173" y="3785137"/>
            <a:ext cx="5019110" cy="428039"/>
          </a:xfrm>
          <a:prstGeom prst="rect">
            <a:avLst/>
          </a:prstGeom>
        </p:spPr>
      </p:pic>
      <p:pic>
        <p:nvPicPr>
          <p:cNvPr id="2066" name="Graphic 2065">
            <a:extLst>
              <a:ext uri="{FF2B5EF4-FFF2-40B4-BE49-F238E27FC236}">
                <a16:creationId xmlns:a16="http://schemas.microsoft.com/office/drawing/2014/main" id="{2E7ED335-2573-0FC9-FDEB-690EB55456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625115">
            <a:off x="2724677" y="4053328"/>
            <a:ext cx="5019110" cy="428039"/>
          </a:xfrm>
          <a:prstGeom prst="rect">
            <a:avLst/>
          </a:prstGeom>
        </p:spPr>
      </p:pic>
      <p:pic>
        <p:nvPicPr>
          <p:cNvPr id="2067" name="Graphic 2066">
            <a:extLst>
              <a:ext uri="{FF2B5EF4-FFF2-40B4-BE49-F238E27FC236}">
                <a16:creationId xmlns:a16="http://schemas.microsoft.com/office/drawing/2014/main" id="{D03ACB3A-D338-3B39-D7A9-6D65CC914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625115">
            <a:off x="2823183" y="4321519"/>
            <a:ext cx="5019110" cy="4280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79" name="TextBox 2078">
                <a:extLst>
                  <a:ext uri="{FF2B5EF4-FFF2-40B4-BE49-F238E27FC236}">
                    <a16:creationId xmlns:a16="http://schemas.microsoft.com/office/drawing/2014/main" id="{06C1EFD9-379F-4B31-B292-AEB9EB1530E9}"/>
                  </a:ext>
                </a:extLst>
              </p:cNvPr>
              <p:cNvSpPr txBox="1"/>
              <p:nvPr/>
            </p:nvSpPr>
            <p:spPr>
              <a:xfrm>
                <a:off x="5972494" y="4166206"/>
                <a:ext cx="4059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79" name="TextBox 2078">
                <a:extLst>
                  <a:ext uri="{FF2B5EF4-FFF2-40B4-BE49-F238E27FC236}">
                    <a16:creationId xmlns:a16="http://schemas.microsoft.com/office/drawing/2014/main" id="{06C1EFD9-379F-4B31-B292-AEB9EB153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494" y="4166206"/>
                <a:ext cx="405945" cy="369332"/>
              </a:xfrm>
              <a:prstGeom prst="rect">
                <a:avLst/>
              </a:prstGeom>
              <a:blipFill>
                <a:blip r:embed="rId6"/>
                <a:stretch>
                  <a:fillRect l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0" name="TextBox 2079">
                <a:extLst>
                  <a:ext uri="{FF2B5EF4-FFF2-40B4-BE49-F238E27FC236}">
                    <a16:creationId xmlns:a16="http://schemas.microsoft.com/office/drawing/2014/main" id="{2CBE1A9A-1F20-7230-6CE2-1E8BE69BCE93}"/>
                  </a:ext>
                </a:extLst>
              </p:cNvPr>
              <p:cNvSpPr txBox="1"/>
              <p:nvPr/>
            </p:nvSpPr>
            <p:spPr>
              <a:xfrm>
                <a:off x="3358969" y="5290894"/>
                <a:ext cx="90830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0070C0"/>
                    </a:solidFill>
                  </a:rPr>
                  <a:t>TeV</a:t>
                </a:r>
                <a:r>
                  <a:rPr lang="en-US" sz="2400" dirty="0">
                    <a:solidFill>
                      <a:srgbClr val="0070C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80" name="TextBox 2079">
                <a:extLst>
                  <a:ext uri="{FF2B5EF4-FFF2-40B4-BE49-F238E27FC236}">
                    <a16:creationId xmlns:a16="http://schemas.microsoft.com/office/drawing/2014/main" id="{2CBE1A9A-1F20-7230-6CE2-1E8BE69BC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969" y="5290894"/>
                <a:ext cx="908305" cy="369332"/>
              </a:xfrm>
              <a:prstGeom prst="rect">
                <a:avLst/>
              </a:prstGeom>
              <a:blipFill>
                <a:blip r:embed="rId7"/>
                <a:stretch>
                  <a:fillRect l="-20134" t="-26230" b="-47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82" name="Graphic 2081">
            <a:extLst>
              <a:ext uri="{FF2B5EF4-FFF2-40B4-BE49-F238E27FC236}">
                <a16:creationId xmlns:a16="http://schemas.microsoft.com/office/drawing/2014/main" id="{F1821D98-986D-7482-B9CB-C7A68BEF78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679106">
            <a:off x="2882631" y="2661106"/>
            <a:ext cx="5638725" cy="17922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83" name="TextBox 2082">
                <a:extLst>
                  <a:ext uri="{FF2B5EF4-FFF2-40B4-BE49-F238E27FC236}">
                    <a16:creationId xmlns:a16="http://schemas.microsoft.com/office/drawing/2014/main" id="{40D6043B-F018-E9A4-5C48-FCDE60300AF9}"/>
                  </a:ext>
                </a:extLst>
              </p:cNvPr>
              <p:cNvSpPr txBox="1"/>
              <p:nvPr/>
            </p:nvSpPr>
            <p:spPr>
              <a:xfrm>
                <a:off x="5769521" y="3546077"/>
                <a:ext cx="4059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83" name="TextBox 2082">
                <a:extLst>
                  <a:ext uri="{FF2B5EF4-FFF2-40B4-BE49-F238E27FC236}">
                    <a16:creationId xmlns:a16="http://schemas.microsoft.com/office/drawing/2014/main" id="{40D6043B-F018-E9A4-5C48-FCDE60300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521" y="3546077"/>
                <a:ext cx="405945" cy="369332"/>
              </a:xfrm>
              <a:prstGeom prst="rect">
                <a:avLst/>
              </a:prstGeom>
              <a:blipFill>
                <a:blip r:embed="rId10"/>
                <a:stretch>
                  <a:fillRect l="-10448" r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87" name="TextBox 2086">
            <a:extLst>
              <a:ext uri="{FF2B5EF4-FFF2-40B4-BE49-F238E27FC236}">
                <a16:creationId xmlns:a16="http://schemas.microsoft.com/office/drawing/2014/main" id="{94D6EC1C-4482-0A95-1DD6-247C9581FB11}"/>
              </a:ext>
            </a:extLst>
          </p:cNvPr>
          <p:cNvSpPr txBox="1"/>
          <p:nvPr/>
        </p:nvSpPr>
        <p:spPr>
          <a:xfrm>
            <a:off x="9409959" y="4120039"/>
            <a:ext cx="811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CMB</a:t>
            </a:r>
          </a:p>
        </p:txBody>
      </p:sp>
      <p:pic>
        <p:nvPicPr>
          <p:cNvPr id="2091" name="Graphic 2090">
            <a:extLst>
              <a:ext uri="{FF2B5EF4-FFF2-40B4-BE49-F238E27FC236}">
                <a16:creationId xmlns:a16="http://schemas.microsoft.com/office/drawing/2014/main" id="{8CF468ED-972F-6A8D-BB24-E1516644E7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625115">
            <a:off x="8447827" y="2043952"/>
            <a:ext cx="5019110" cy="428039"/>
          </a:xfrm>
          <a:prstGeom prst="rect">
            <a:avLst/>
          </a:prstGeom>
        </p:spPr>
      </p:pic>
      <p:sp>
        <p:nvSpPr>
          <p:cNvPr id="2095" name="TextBox 2094">
            <a:extLst>
              <a:ext uri="{FF2B5EF4-FFF2-40B4-BE49-F238E27FC236}">
                <a16:creationId xmlns:a16="http://schemas.microsoft.com/office/drawing/2014/main" id="{9420A46B-6386-2361-22B1-BC86CF6874F9}"/>
              </a:ext>
            </a:extLst>
          </p:cNvPr>
          <p:cNvSpPr txBox="1"/>
          <p:nvPr/>
        </p:nvSpPr>
        <p:spPr>
          <a:xfrm>
            <a:off x="10567126" y="2562672"/>
            <a:ext cx="91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Earth</a:t>
            </a:r>
          </a:p>
        </p:txBody>
      </p:sp>
      <p:sp>
        <p:nvSpPr>
          <p:cNvPr id="2097" name="TextBox 2096">
            <a:extLst>
              <a:ext uri="{FF2B5EF4-FFF2-40B4-BE49-F238E27FC236}">
                <a16:creationId xmlns:a16="http://schemas.microsoft.com/office/drawing/2014/main" id="{0D028D9B-4308-7708-8E38-53C5A71D7772}"/>
              </a:ext>
            </a:extLst>
          </p:cNvPr>
          <p:cNvSpPr txBox="1"/>
          <p:nvPr/>
        </p:nvSpPr>
        <p:spPr>
          <a:xfrm>
            <a:off x="8187552" y="2241154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Primary</a:t>
            </a:r>
          </a:p>
        </p:txBody>
      </p:sp>
      <p:sp>
        <p:nvSpPr>
          <p:cNvPr id="2098" name="TextBox 2097">
            <a:extLst>
              <a:ext uri="{FF2B5EF4-FFF2-40B4-BE49-F238E27FC236}">
                <a16:creationId xmlns:a16="http://schemas.microsoft.com/office/drawing/2014/main" id="{8228636F-0646-FFE8-DBF0-F6C0DD34BA86}"/>
              </a:ext>
            </a:extLst>
          </p:cNvPr>
          <p:cNvSpPr txBox="1"/>
          <p:nvPr/>
        </p:nvSpPr>
        <p:spPr>
          <a:xfrm>
            <a:off x="1777453" y="5942445"/>
            <a:ext cx="709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AGN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DB7065-F0F3-4FB0-8124-250AD2E2359B}"/>
              </a:ext>
            </a:extLst>
          </p:cNvPr>
          <p:cNvSpPr txBox="1"/>
          <p:nvPr/>
        </p:nvSpPr>
        <p:spPr>
          <a:xfrm>
            <a:off x="3057635" y="393959"/>
            <a:ext cx="7163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Energy loss by </a:t>
            </a:r>
            <a:r>
              <a:rPr lang="en-US" sz="3600" b="1" dirty="0">
                <a:solidFill>
                  <a:srgbClr val="0070C0"/>
                </a:solidFill>
              </a:rPr>
              <a:t>plasma instabilities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837AEF-2DF8-1CDF-99C0-80ECC9DD64A7}"/>
              </a:ext>
            </a:extLst>
          </p:cNvPr>
          <p:cNvSpPr txBox="1"/>
          <p:nvPr/>
        </p:nvSpPr>
        <p:spPr>
          <a:xfrm>
            <a:off x="1399628" y="2154243"/>
            <a:ext cx="2966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Broderick et al (2012)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19537B2-2850-AFD0-3C9F-C956A928E5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0462016">
            <a:off x="4101642" y="2747144"/>
            <a:ext cx="6296025" cy="2438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91B4E2-A7E8-23BC-2396-1930E203EEBE}"/>
              </a:ext>
            </a:extLst>
          </p:cNvPr>
          <p:cNvSpPr txBox="1"/>
          <p:nvPr/>
        </p:nvSpPr>
        <p:spPr>
          <a:xfrm>
            <a:off x="3517861" y="3085692"/>
            <a:ext cx="71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EBL</a:t>
            </a:r>
          </a:p>
        </p:txBody>
      </p:sp>
      <p:pic>
        <p:nvPicPr>
          <p:cNvPr id="27" name="Graphic 26" descr="Earth globe Africa and Europe">
            <a:extLst>
              <a:ext uri="{FF2B5EF4-FFF2-40B4-BE49-F238E27FC236}">
                <a16:creationId xmlns:a16="http://schemas.microsoft.com/office/drawing/2014/main" id="{E6746B64-BA73-420C-A355-18DCD1A1CE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095437" y="2112352"/>
            <a:ext cx="653488" cy="6534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227F0A-5283-4087-B4CB-F97C9925F408}"/>
                  </a:ext>
                </a:extLst>
              </p:cNvPr>
              <p:cNvSpPr txBox="1"/>
              <p:nvPr/>
            </p:nvSpPr>
            <p:spPr>
              <a:xfrm>
                <a:off x="5713020" y="4871784"/>
                <a:ext cx="359015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∝ 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227F0A-5283-4087-B4CB-F97C9925F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020" y="4871784"/>
                <a:ext cx="3590150" cy="5539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A47A38B-0624-48AE-BC75-A2AA29AA8CBA}"/>
                  </a:ext>
                </a:extLst>
              </p:cNvPr>
              <p:cNvSpPr txBox="1"/>
              <p:nvPr/>
            </p:nvSpPr>
            <p:spPr>
              <a:xfrm>
                <a:off x="6134607" y="6127798"/>
                <a:ext cx="2833752" cy="5829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IC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A47A38B-0624-48AE-BC75-A2AA29AA8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607" y="6127798"/>
                <a:ext cx="2833752" cy="58291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22675B4-38CE-4405-ABF2-20496252E0C1}"/>
                  </a:ext>
                </a:extLst>
              </p:cNvPr>
              <p:cNvSpPr txBox="1"/>
              <p:nvPr/>
            </p:nvSpPr>
            <p:spPr>
              <a:xfrm>
                <a:off x="5769521" y="5610143"/>
                <a:ext cx="559332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70C0"/>
                    </a:solidFill>
                  </a:rPr>
                  <a:t>: Electrostatic Linear growth rate.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22675B4-38CE-4405-ABF2-20496252E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521" y="5610143"/>
                <a:ext cx="5593326" cy="430887"/>
              </a:xfrm>
              <a:prstGeom prst="rect">
                <a:avLst/>
              </a:prstGeom>
              <a:blipFill>
                <a:blip r:embed="rId18"/>
                <a:stretch>
                  <a:fillRect t="-23944" r="-2832" b="-50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B023C8E-A147-43EA-A5BC-BDF0A8993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258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7846B-B59E-AA1A-BA05-36C0CBD4A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80340"/>
            <a:ext cx="10018713" cy="1264920"/>
          </a:xfrm>
        </p:spPr>
        <p:txBody>
          <a:bodyPr>
            <a:normAutofit/>
          </a:bodyPr>
          <a:lstStyle/>
          <a:p>
            <a:r>
              <a:rPr lang="en-US" b="1" dirty="0"/>
              <a:t>Previous studies of the TeV pairs instabilities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C86BB-8570-1E5D-16B8-BE5373419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6070" y="1544639"/>
            <a:ext cx="10018713" cy="4978399"/>
          </a:xfrm>
        </p:spPr>
        <p:txBody>
          <a:bodyPr>
            <a:normAutofit/>
          </a:bodyPr>
          <a:lstStyle/>
          <a:p>
            <a:r>
              <a:rPr lang="en-US" sz="2800" b="1" dirty="0"/>
              <a:t>Nonlinear saturation </a:t>
            </a:r>
            <a:r>
              <a:rPr lang="en-US" sz="2800" b="1" dirty="0">
                <a:solidFill>
                  <a:srgbClr val="000000"/>
                </a:solidFill>
              </a:rPr>
              <a:t>of the instability </a:t>
            </a:r>
            <a:r>
              <a:rPr lang="en-US" sz="2800" b="1" dirty="0">
                <a:solidFill>
                  <a:srgbClr val="0070C0"/>
                </a:solidFill>
              </a:rPr>
              <a:t>(</a:t>
            </a:r>
            <a:r>
              <a:rPr lang="en-US" sz="2800" b="1" dirty="0" err="1">
                <a:solidFill>
                  <a:srgbClr val="0070C0"/>
                </a:solidFill>
              </a:rPr>
              <a:t>Schlickeiser</a:t>
            </a:r>
            <a:r>
              <a:rPr lang="en-US" sz="2800" b="1" dirty="0">
                <a:solidFill>
                  <a:srgbClr val="0070C0"/>
                </a:solidFill>
              </a:rPr>
              <a:t> et al. 2012</a:t>
            </a:r>
            <a:br>
              <a:rPr lang="it-IT" sz="2800" b="1" dirty="0">
                <a:solidFill>
                  <a:srgbClr val="0070C0"/>
                </a:solidFill>
              </a:rPr>
            </a:br>
            <a:r>
              <a:rPr lang="it-IT" sz="2800" b="1" dirty="0">
                <a:solidFill>
                  <a:srgbClr val="0070C0"/>
                </a:solidFill>
              </a:rPr>
              <a:t>Miniati &amp; </a:t>
            </a:r>
            <a:r>
              <a:rPr lang="it-IT" sz="2800" b="1" dirty="0" err="1">
                <a:solidFill>
                  <a:srgbClr val="0070C0"/>
                </a:solidFill>
              </a:rPr>
              <a:t>Elyiv</a:t>
            </a:r>
            <a:r>
              <a:rPr lang="it-IT" sz="2800" b="1" dirty="0">
                <a:solidFill>
                  <a:srgbClr val="0070C0"/>
                </a:solidFill>
              </a:rPr>
              <a:t> 2013, </a:t>
            </a:r>
            <a:r>
              <a:rPr lang="en-US" sz="2800" b="1" dirty="0">
                <a:solidFill>
                  <a:srgbClr val="0070C0"/>
                </a:solidFill>
              </a:rPr>
              <a:t>Broderick et al. 2014, Sironi &amp; </a:t>
            </a:r>
            <a:r>
              <a:rPr lang="en-US" sz="2800" b="1" dirty="0" err="1">
                <a:solidFill>
                  <a:srgbClr val="0070C0"/>
                </a:solidFill>
              </a:rPr>
              <a:t>Giannios</a:t>
            </a:r>
            <a:r>
              <a:rPr lang="en-US" sz="2800" b="1" dirty="0">
                <a:solidFill>
                  <a:srgbClr val="0070C0"/>
                </a:solidFill>
              </a:rPr>
              <a:t> 2014, </a:t>
            </a:r>
            <a:r>
              <a:rPr lang="en-US" sz="2800" b="1" dirty="0" err="1">
                <a:solidFill>
                  <a:srgbClr val="0070C0"/>
                </a:solidFill>
              </a:rPr>
              <a:t>Supsar</a:t>
            </a:r>
            <a:r>
              <a:rPr lang="en-US" sz="2800" b="1" dirty="0">
                <a:solidFill>
                  <a:srgbClr val="0070C0"/>
                </a:solidFill>
              </a:rPr>
              <a:t> &amp; </a:t>
            </a:r>
            <a:r>
              <a:rPr lang="en-US" sz="2800" b="1" dirty="0" err="1">
                <a:solidFill>
                  <a:srgbClr val="0070C0"/>
                </a:solidFill>
              </a:rPr>
              <a:t>Schlickeiser</a:t>
            </a:r>
            <a:r>
              <a:rPr lang="en-US" sz="2800" b="1" dirty="0">
                <a:solidFill>
                  <a:srgbClr val="0070C0"/>
                </a:solidFill>
              </a:rPr>
              <a:t> 2014</a:t>
            </a:r>
            <a:r>
              <a:rPr lang="da-DK" sz="2800" b="1" dirty="0">
                <a:solidFill>
                  <a:srgbClr val="0070C0"/>
                </a:solidFill>
              </a:rPr>
              <a:t>, Chang et al. 2014, 2016, </a:t>
            </a:r>
            <a:r>
              <a:rPr lang="en-US" sz="2800" b="1" dirty="0" err="1">
                <a:solidFill>
                  <a:srgbClr val="0070C0"/>
                </a:solidFill>
              </a:rPr>
              <a:t>Kempf</a:t>
            </a:r>
            <a:r>
              <a:rPr lang="en-US" sz="2800" b="1" dirty="0">
                <a:solidFill>
                  <a:srgbClr val="0070C0"/>
                </a:solidFill>
              </a:rPr>
              <a:t> et al. 2016</a:t>
            </a:r>
            <a:r>
              <a:rPr lang="da-DK" sz="2800" b="1" dirty="0">
                <a:solidFill>
                  <a:srgbClr val="0070C0"/>
                </a:solidFill>
              </a:rPr>
              <a:t>, </a:t>
            </a:r>
            <a:r>
              <a:rPr lang="en-US" sz="2800" b="1" dirty="0" err="1">
                <a:solidFill>
                  <a:srgbClr val="0070C0"/>
                </a:solidFill>
              </a:rPr>
              <a:t>Rafighi</a:t>
            </a:r>
            <a:r>
              <a:rPr lang="en-US" sz="2800" b="1" dirty="0">
                <a:solidFill>
                  <a:srgbClr val="0070C0"/>
                </a:solidFill>
              </a:rPr>
              <a:t> et al. 2017, </a:t>
            </a:r>
            <a:r>
              <a:rPr lang="en-US" sz="2800" b="1" dirty="0" err="1">
                <a:solidFill>
                  <a:srgbClr val="0070C0"/>
                </a:solidFill>
              </a:rPr>
              <a:t>Vafin</a:t>
            </a:r>
            <a:r>
              <a:rPr lang="en-US" sz="2800" b="1" dirty="0">
                <a:solidFill>
                  <a:srgbClr val="0070C0"/>
                </a:solidFill>
              </a:rPr>
              <a:t> et al. 2018, 2019, </a:t>
            </a:r>
            <a:r>
              <a:rPr lang="en-US" sz="2800" b="1" dirty="0" err="1">
                <a:solidFill>
                  <a:srgbClr val="0070C0"/>
                </a:solidFill>
              </a:rPr>
              <a:t>Shalaby</a:t>
            </a:r>
            <a:r>
              <a:rPr lang="en-US" sz="2800" b="1" dirty="0">
                <a:solidFill>
                  <a:srgbClr val="0070C0"/>
                </a:solidFill>
              </a:rPr>
              <a:t> et al. 2020). </a:t>
            </a:r>
            <a:br>
              <a:rPr lang="en-US" sz="2800" b="1" dirty="0">
                <a:solidFill>
                  <a:srgbClr val="0070C0"/>
                </a:solidFill>
              </a:rPr>
            </a:br>
            <a:br>
              <a:rPr lang="en-US" sz="2800" b="1" dirty="0">
                <a:solidFill>
                  <a:srgbClr val="0070C0"/>
                </a:solidFill>
              </a:rPr>
            </a:br>
            <a:br>
              <a:rPr lang="en-US" sz="2800" b="1" dirty="0">
                <a:solidFill>
                  <a:srgbClr val="0070C0"/>
                </a:solidFill>
              </a:rPr>
            </a:br>
            <a:br>
              <a:rPr lang="en-US" sz="2800" b="1" dirty="0">
                <a:solidFill>
                  <a:srgbClr val="0070C0"/>
                </a:solidFill>
              </a:rPr>
            </a:br>
            <a:br>
              <a:rPr lang="en-US" sz="2800" b="1" dirty="0">
                <a:solidFill>
                  <a:srgbClr val="0070C0"/>
                </a:solidFill>
              </a:rPr>
            </a:br>
            <a:br>
              <a:rPr lang="en-US" sz="2800" b="1" dirty="0">
                <a:solidFill>
                  <a:srgbClr val="0070C0"/>
                </a:solidFill>
              </a:rPr>
            </a:b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3CFAB-8F70-E0C1-1EE8-A430F547F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07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D78F55-161A-429C-B5A6-34F8B2C60903}"/>
              </a:ext>
            </a:extLst>
          </p:cNvPr>
          <p:cNvCxnSpPr>
            <a:cxnSpLocks/>
          </p:cNvCxnSpPr>
          <p:nvPr/>
        </p:nvCxnSpPr>
        <p:spPr>
          <a:xfrm flipV="1">
            <a:off x="3463015" y="2573726"/>
            <a:ext cx="4497745" cy="177954"/>
          </a:xfrm>
          <a:prstGeom prst="line">
            <a:avLst/>
          </a:prstGeom>
          <a:ln w="63500">
            <a:gradFill>
              <a:gsLst>
                <a:gs pos="3000">
                  <a:schemeClr val="accent1">
                    <a:lumMod val="5000"/>
                    <a:lumOff val="95000"/>
                  </a:schemeClr>
                </a:gs>
                <a:gs pos="74000">
                  <a:srgbClr val="FFCCCC"/>
                </a:gs>
                <a:gs pos="83000">
                  <a:srgbClr val="FF9999"/>
                </a:gs>
                <a:gs pos="100000">
                  <a:srgbClr val="FFCCCC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4D53CC9-6C53-43B4-99B9-2DA4988B0206}"/>
                  </a:ext>
                </a:extLst>
              </p:cNvPr>
              <p:cNvSpPr txBox="1"/>
              <p:nvPr/>
            </p:nvSpPr>
            <p:spPr>
              <a:xfrm>
                <a:off x="8198892" y="1133127"/>
                <a:ext cx="1891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4D53CC9-6C53-43B4-99B9-2DA4988B0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892" y="1133127"/>
                <a:ext cx="189154" cy="276999"/>
              </a:xfrm>
              <a:prstGeom prst="rect">
                <a:avLst/>
              </a:prstGeom>
              <a:blipFill>
                <a:blip r:embed="rId2"/>
                <a:stretch>
                  <a:fillRect l="-35484" t="-2222" r="-32258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0B3D0BC4-0C74-4CB6-8863-56922C0FBDDD}"/>
              </a:ext>
            </a:extLst>
          </p:cNvPr>
          <p:cNvSpPr txBox="1"/>
          <p:nvPr/>
        </p:nvSpPr>
        <p:spPr>
          <a:xfrm>
            <a:off x="1319602" y="77197"/>
            <a:ext cx="103196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Uncertain nonlinear saturation of </a:t>
            </a:r>
            <a:r>
              <a:rPr lang="en-US" sz="3600" b="1" dirty="0">
                <a:solidFill>
                  <a:srgbClr val="0070C0"/>
                </a:solidFill>
              </a:rPr>
              <a:t>the instability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66D053B-46B2-4987-B58A-890A354EE585}"/>
              </a:ext>
            </a:extLst>
          </p:cNvPr>
          <p:cNvCxnSpPr>
            <a:cxnSpLocks/>
          </p:cNvCxnSpPr>
          <p:nvPr/>
        </p:nvCxnSpPr>
        <p:spPr>
          <a:xfrm>
            <a:off x="3463015" y="3065666"/>
            <a:ext cx="4497745" cy="0"/>
          </a:xfrm>
          <a:prstGeom prst="line">
            <a:avLst/>
          </a:prstGeom>
          <a:ln w="63500">
            <a:gradFill>
              <a:gsLst>
                <a:gs pos="3000">
                  <a:schemeClr val="accent1">
                    <a:lumMod val="5000"/>
                    <a:lumOff val="95000"/>
                  </a:schemeClr>
                </a:gs>
                <a:gs pos="74000">
                  <a:srgbClr val="FFCCCC"/>
                </a:gs>
                <a:gs pos="83000">
                  <a:srgbClr val="FF9999"/>
                </a:gs>
                <a:gs pos="100000">
                  <a:srgbClr val="FFCCCC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284CCAA-245B-403E-AFF5-2BA3223403FA}"/>
              </a:ext>
            </a:extLst>
          </p:cNvPr>
          <p:cNvCxnSpPr>
            <a:cxnSpLocks/>
          </p:cNvCxnSpPr>
          <p:nvPr/>
        </p:nvCxnSpPr>
        <p:spPr>
          <a:xfrm flipV="1">
            <a:off x="3434624" y="3364660"/>
            <a:ext cx="4497745" cy="177954"/>
          </a:xfrm>
          <a:prstGeom prst="line">
            <a:avLst/>
          </a:prstGeom>
          <a:ln w="63500">
            <a:gradFill>
              <a:gsLst>
                <a:gs pos="3000">
                  <a:schemeClr val="accent1">
                    <a:lumMod val="5000"/>
                    <a:lumOff val="95000"/>
                  </a:schemeClr>
                </a:gs>
                <a:gs pos="74000">
                  <a:srgbClr val="FFCCCC"/>
                </a:gs>
                <a:gs pos="83000">
                  <a:srgbClr val="FF9999"/>
                </a:gs>
                <a:gs pos="100000">
                  <a:srgbClr val="FFCCCC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2B4C4F6-FC4F-4010-9BBC-4FE1B21BD185}"/>
              </a:ext>
            </a:extLst>
          </p:cNvPr>
          <p:cNvCxnSpPr>
            <a:cxnSpLocks/>
          </p:cNvCxnSpPr>
          <p:nvPr/>
        </p:nvCxnSpPr>
        <p:spPr>
          <a:xfrm>
            <a:off x="3434624" y="3856600"/>
            <a:ext cx="4497745" cy="0"/>
          </a:xfrm>
          <a:prstGeom prst="line">
            <a:avLst/>
          </a:prstGeom>
          <a:ln w="63500">
            <a:gradFill>
              <a:gsLst>
                <a:gs pos="3000">
                  <a:schemeClr val="accent1">
                    <a:lumMod val="5000"/>
                    <a:lumOff val="95000"/>
                  </a:schemeClr>
                </a:gs>
                <a:gs pos="74000">
                  <a:srgbClr val="FFCCCC"/>
                </a:gs>
                <a:gs pos="83000">
                  <a:srgbClr val="FF9999"/>
                </a:gs>
                <a:gs pos="100000">
                  <a:srgbClr val="FFCCCC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F87ED8F-425C-4CF5-A851-22EF37563A3E}"/>
              </a:ext>
            </a:extLst>
          </p:cNvPr>
          <p:cNvCxnSpPr>
            <a:cxnSpLocks/>
          </p:cNvCxnSpPr>
          <p:nvPr/>
        </p:nvCxnSpPr>
        <p:spPr>
          <a:xfrm flipV="1">
            <a:off x="4027948" y="4054170"/>
            <a:ext cx="4497745" cy="177954"/>
          </a:xfrm>
          <a:prstGeom prst="line">
            <a:avLst/>
          </a:prstGeom>
          <a:ln w="63500">
            <a:gradFill>
              <a:gsLst>
                <a:gs pos="3000">
                  <a:schemeClr val="accent1">
                    <a:lumMod val="5000"/>
                    <a:lumOff val="95000"/>
                  </a:schemeClr>
                </a:gs>
                <a:gs pos="74000">
                  <a:srgbClr val="FFCCCC"/>
                </a:gs>
                <a:gs pos="83000">
                  <a:srgbClr val="FF9999"/>
                </a:gs>
                <a:gs pos="100000">
                  <a:srgbClr val="FFCCCC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253EEE6-5945-4ED2-80F0-D1334A7B2669}"/>
              </a:ext>
            </a:extLst>
          </p:cNvPr>
          <p:cNvCxnSpPr>
            <a:cxnSpLocks/>
          </p:cNvCxnSpPr>
          <p:nvPr/>
        </p:nvCxnSpPr>
        <p:spPr>
          <a:xfrm>
            <a:off x="4027948" y="4546110"/>
            <a:ext cx="4497745" cy="0"/>
          </a:xfrm>
          <a:prstGeom prst="line">
            <a:avLst/>
          </a:prstGeom>
          <a:ln w="63500">
            <a:gradFill>
              <a:gsLst>
                <a:gs pos="3000">
                  <a:schemeClr val="accent1">
                    <a:lumMod val="5000"/>
                    <a:lumOff val="95000"/>
                  </a:schemeClr>
                </a:gs>
                <a:gs pos="74000">
                  <a:srgbClr val="FFCCCC"/>
                </a:gs>
                <a:gs pos="83000">
                  <a:srgbClr val="FF9999"/>
                </a:gs>
                <a:gs pos="100000">
                  <a:srgbClr val="FFCCCC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036F68A-EE69-454D-B42E-63DC10E0986B}"/>
              </a:ext>
            </a:extLst>
          </p:cNvPr>
          <p:cNvCxnSpPr>
            <a:cxnSpLocks/>
          </p:cNvCxnSpPr>
          <p:nvPr/>
        </p:nvCxnSpPr>
        <p:spPr>
          <a:xfrm flipV="1">
            <a:off x="4193614" y="2741373"/>
            <a:ext cx="4497745" cy="177954"/>
          </a:xfrm>
          <a:prstGeom prst="line">
            <a:avLst/>
          </a:prstGeom>
          <a:ln w="63500">
            <a:gradFill>
              <a:gsLst>
                <a:gs pos="3000">
                  <a:schemeClr val="accent1">
                    <a:lumMod val="5000"/>
                    <a:lumOff val="95000"/>
                  </a:schemeClr>
                </a:gs>
                <a:gs pos="74000">
                  <a:srgbClr val="FFCCCC"/>
                </a:gs>
                <a:gs pos="83000">
                  <a:srgbClr val="FF9999"/>
                </a:gs>
                <a:gs pos="100000">
                  <a:srgbClr val="FFCCCC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82C7CE4-36EC-49D8-8988-D8C849C7AE5A}"/>
              </a:ext>
            </a:extLst>
          </p:cNvPr>
          <p:cNvCxnSpPr>
            <a:cxnSpLocks/>
          </p:cNvCxnSpPr>
          <p:nvPr/>
        </p:nvCxnSpPr>
        <p:spPr>
          <a:xfrm>
            <a:off x="4193614" y="3233313"/>
            <a:ext cx="4497745" cy="0"/>
          </a:xfrm>
          <a:prstGeom prst="line">
            <a:avLst/>
          </a:prstGeom>
          <a:ln w="63500">
            <a:gradFill>
              <a:gsLst>
                <a:gs pos="3000">
                  <a:schemeClr val="accent1">
                    <a:lumMod val="5000"/>
                    <a:lumOff val="95000"/>
                  </a:schemeClr>
                </a:gs>
                <a:gs pos="74000">
                  <a:srgbClr val="FFCCCC"/>
                </a:gs>
                <a:gs pos="83000">
                  <a:srgbClr val="FF9999"/>
                </a:gs>
                <a:gs pos="100000">
                  <a:srgbClr val="FFCCCC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36386B2-A368-454B-AC0F-14A32992C793}"/>
              </a:ext>
            </a:extLst>
          </p:cNvPr>
          <p:cNvCxnSpPr>
            <a:cxnSpLocks/>
          </p:cNvCxnSpPr>
          <p:nvPr/>
        </p:nvCxnSpPr>
        <p:spPr>
          <a:xfrm flipV="1">
            <a:off x="4863027" y="3536811"/>
            <a:ext cx="4497745" cy="177954"/>
          </a:xfrm>
          <a:prstGeom prst="line">
            <a:avLst/>
          </a:prstGeom>
          <a:ln w="63500">
            <a:gradFill>
              <a:gsLst>
                <a:gs pos="3000">
                  <a:schemeClr val="accent1">
                    <a:lumMod val="5000"/>
                    <a:lumOff val="95000"/>
                  </a:schemeClr>
                </a:gs>
                <a:gs pos="74000">
                  <a:srgbClr val="FFCCCC"/>
                </a:gs>
                <a:gs pos="83000">
                  <a:srgbClr val="FF9999"/>
                </a:gs>
                <a:gs pos="100000">
                  <a:srgbClr val="FFCCCC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1E1BA3C-4E44-4423-AD2B-7C6850F5830E}"/>
              </a:ext>
            </a:extLst>
          </p:cNvPr>
          <p:cNvCxnSpPr>
            <a:cxnSpLocks/>
          </p:cNvCxnSpPr>
          <p:nvPr/>
        </p:nvCxnSpPr>
        <p:spPr>
          <a:xfrm>
            <a:off x="4863027" y="4028751"/>
            <a:ext cx="4497745" cy="0"/>
          </a:xfrm>
          <a:prstGeom prst="line">
            <a:avLst/>
          </a:prstGeom>
          <a:ln w="63500">
            <a:gradFill>
              <a:gsLst>
                <a:gs pos="3000">
                  <a:schemeClr val="accent1">
                    <a:lumMod val="5000"/>
                    <a:lumOff val="95000"/>
                  </a:schemeClr>
                </a:gs>
                <a:gs pos="74000">
                  <a:srgbClr val="FFCCCC"/>
                </a:gs>
                <a:gs pos="83000">
                  <a:srgbClr val="FF9999"/>
                </a:gs>
                <a:gs pos="100000">
                  <a:srgbClr val="FFCCCC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>
            <a:extLst>
              <a:ext uri="{FF2B5EF4-FFF2-40B4-BE49-F238E27FC236}">
                <a16:creationId xmlns:a16="http://schemas.microsoft.com/office/drawing/2014/main" id="{FB9B9C97-6B8E-440C-8DFB-55F027E88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3185">
            <a:off x="3047471" y="4272437"/>
            <a:ext cx="6296025" cy="71437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38FCCA6-E882-46BC-9E7A-3A0220832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3185">
            <a:off x="3741475" y="1835285"/>
            <a:ext cx="6296025" cy="71437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C14CDF8E-97E5-4BCD-AAC3-0FDC86ABF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4770">
            <a:off x="4668144" y="2461587"/>
            <a:ext cx="6296025" cy="71437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A1F7613B-3376-4D85-981D-F3F1C0040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3185">
            <a:off x="1551608" y="4274658"/>
            <a:ext cx="6296025" cy="71437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FCA85379-78BD-44AA-877C-81E11EB3C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2289">
            <a:off x="5681264" y="2877705"/>
            <a:ext cx="6296025" cy="714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C794D00-3096-452B-B0A8-8BEB4ABAF617}"/>
                  </a:ext>
                </a:extLst>
              </p:cNvPr>
              <p:cNvSpPr txBox="1"/>
              <p:nvPr/>
            </p:nvSpPr>
            <p:spPr>
              <a:xfrm>
                <a:off x="10353362" y="2478757"/>
                <a:ext cx="1891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C794D00-3096-452B-B0A8-8BEB4ABAF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362" y="2478757"/>
                <a:ext cx="189154" cy="276999"/>
              </a:xfrm>
              <a:prstGeom prst="rect">
                <a:avLst/>
              </a:prstGeom>
              <a:blipFill>
                <a:blip r:embed="rId4"/>
                <a:stretch>
                  <a:fillRect l="-32258" t="-2222" r="-35484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348FC14-12DA-439E-A2C2-345975B847A0}"/>
                  </a:ext>
                </a:extLst>
              </p:cNvPr>
              <p:cNvSpPr txBox="1"/>
              <p:nvPr/>
            </p:nvSpPr>
            <p:spPr>
              <a:xfrm>
                <a:off x="4434643" y="5630589"/>
                <a:ext cx="1891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348FC14-12DA-439E-A2C2-345975B84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643" y="5630589"/>
                <a:ext cx="189154" cy="276999"/>
              </a:xfrm>
              <a:prstGeom prst="rect">
                <a:avLst/>
              </a:prstGeom>
              <a:blipFill>
                <a:blip r:embed="rId5"/>
                <a:stretch>
                  <a:fillRect l="-32258" t="-2222" r="-35484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2C7DA3D-F174-4322-9601-644D420C521E}"/>
                  </a:ext>
                </a:extLst>
              </p:cNvPr>
              <p:cNvSpPr txBox="1"/>
              <p:nvPr/>
            </p:nvSpPr>
            <p:spPr>
              <a:xfrm>
                <a:off x="3157198" y="5709135"/>
                <a:ext cx="1891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2C7DA3D-F174-4322-9601-644D420C5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198" y="5709135"/>
                <a:ext cx="189154" cy="276999"/>
              </a:xfrm>
              <a:prstGeom prst="rect">
                <a:avLst/>
              </a:prstGeom>
              <a:blipFill>
                <a:blip r:embed="rId6"/>
                <a:stretch>
                  <a:fillRect l="-35484" t="-2222" r="-32258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909F29C-0A5A-46A3-9EB7-761D7A8508F2}"/>
                  </a:ext>
                </a:extLst>
              </p:cNvPr>
              <p:cNvSpPr txBox="1"/>
              <p:nvPr/>
            </p:nvSpPr>
            <p:spPr>
              <a:xfrm>
                <a:off x="3042352" y="2569084"/>
                <a:ext cx="341824" cy="311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9999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909F29C-0A5A-46A3-9EB7-761D7A850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352" y="2569084"/>
                <a:ext cx="341824" cy="311688"/>
              </a:xfrm>
              <a:prstGeom prst="rect">
                <a:avLst/>
              </a:prstGeom>
              <a:blipFill>
                <a:blip r:embed="rId7"/>
                <a:stretch>
                  <a:fillRect l="-10714" t="-3846"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13F5A8-C42C-4E09-9E65-7BA091D1C930}"/>
                  </a:ext>
                </a:extLst>
              </p:cNvPr>
              <p:cNvSpPr txBox="1"/>
              <p:nvPr/>
            </p:nvSpPr>
            <p:spPr>
              <a:xfrm>
                <a:off x="3034631" y="2909822"/>
                <a:ext cx="341824" cy="311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9999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13F5A8-C42C-4E09-9E65-7BA091D1C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631" y="2909822"/>
                <a:ext cx="341824" cy="311688"/>
              </a:xfrm>
              <a:prstGeom prst="rect">
                <a:avLst/>
              </a:prstGeom>
              <a:blipFill>
                <a:blip r:embed="rId8"/>
                <a:stretch>
                  <a:fillRect l="-12500" t="-3922" r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9E9E74D-1E42-4C7A-9B17-A6868FD3FAC4}"/>
                  </a:ext>
                </a:extLst>
              </p:cNvPr>
              <p:cNvSpPr txBox="1"/>
              <p:nvPr/>
            </p:nvSpPr>
            <p:spPr>
              <a:xfrm>
                <a:off x="3013961" y="3360018"/>
                <a:ext cx="341824" cy="311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9999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9E9E74D-1E42-4C7A-9B17-A6868FD3F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961" y="3360018"/>
                <a:ext cx="341824" cy="311688"/>
              </a:xfrm>
              <a:prstGeom prst="rect">
                <a:avLst/>
              </a:prstGeom>
              <a:blipFill>
                <a:blip r:embed="rId9"/>
                <a:stretch>
                  <a:fillRect l="-10714" t="-3922"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CE29E5C-BF91-49F2-B512-155953FB63A8}"/>
                  </a:ext>
                </a:extLst>
              </p:cNvPr>
              <p:cNvSpPr txBox="1"/>
              <p:nvPr/>
            </p:nvSpPr>
            <p:spPr>
              <a:xfrm>
                <a:off x="3006240" y="3700756"/>
                <a:ext cx="341824" cy="311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9999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CE29E5C-BF91-49F2-B512-155953FB6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240" y="3700756"/>
                <a:ext cx="341824" cy="311688"/>
              </a:xfrm>
              <a:prstGeom prst="rect">
                <a:avLst/>
              </a:prstGeom>
              <a:blipFill>
                <a:blip r:embed="rId10"/>
                <a:stretch>
                  <a:fillRect l="-10714" t="-3922"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D963E3C-6E00-428F-A5D2-AD0D49C2DCAE}"/>
                  </a:ext>
                </a:extLst>
              </p:cNvPr>
              <p:cNvSpPr txBox="1"/>
              <p:nvPr/>
            </p:nvSpPr>
            <p:spPr>
              <a:xfrm>
                <a:off x="3607285" y="4049528"/>
                <a:ext cx="341824" cy="311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9999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D963E3C-6E00-428F-A5D2-AD0D49C2D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285" y="4049528"/>
                <a:ext cx="341824" cy="311688"/>
              </a:xfrm>
              <a:prstGeom prst="rect">
                <a:avLst/>
              </a:prstGeom>
              <a:blipFill>
                <a:blip r:embed="rId11"/>
                <a:stretch>
                  <a:fillRect l="-12500" t="-3922" r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7530976-A647-4D02-B106-869F4BE02EF0}"/>
                  </a:ext>
                </a:extLst>
              </p:cNvPr>
              <p:cNvSpPr txBox="1"/>
              <p:nvPr/>
            </p:nvSpPr>
            <p:spPr>
              <a:xfrm>
                <a:off x="3599564" y="4390266"/>
                <a:ext cx="341824" cy="311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9999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7530976-A647-4D02-B106-869F4BE02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564" y="4390266"/>
                <a:ext cx="341824" cy="311688"/>
              </a:xfrm>
              <a:prstGeom prst="rect">
                <a:avLst/>
              </a:prstGeom>
              <a:blipFill>
                <a:blip r:embed="rId12"/>
                <a:stretch>
                  <a:fillRect l="-10526" t="-3922" r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0EE7EF4-2FB6-494C-9424-6D7826C504B4}"/>
                  </a:ext>
                </a:extLst>
              </p:cNvPr>
              <p:cNvSpPr txBox="1"/>
              <p:nvPr/>
            </p:nvSpPr>
            <p:spPr>
              <a:xfrm>
                <a:off x="3772951" y="2736731"/>
                <a:ext cx="341824" cy="311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9999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0EE7EF4-2FB6-494C-9424-6D7826C50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951" y="2736731"/>
                <a:ext cx="341824" cy="311688"/>
              </a:xfrm>
              <a:prstGeom prst="rect">
                <a:avLst/>
              </a:prstGeom>
              <a:blipFill>
                <a:blip r:embed="rId13"/>
                <a:stretch>
                  <a:fillRect l="-12500" t="-5882" r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EA6CC45-504B-425D-8B01-D17C783BC141}"/>
                  </a:ext>
                </a:extLst>
              </p:cNvPr>
              <p:cNvSpPr txBox="1"/>
              <p:nvPr/>
            </p:nvSpPr>
            <p:spPr>
              <a:xfrm>
                <a:off x="3765230" y="3077469"/>
                <a:ext cx="341824" cy="311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9999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EA6CC45-504B-425D-8B01-D17C783BC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230" y="3077469"/>
                <a:ext cx="341824" cy="311688"/>
              </a:xfrm>
              <a:prstGeom prst="rect">
                <a:avLst/>
              </a:prstGeom>
              <a:blipFill>
                <a:blip r:embed="rId14"/>
                <a:stretch>
                  <a:fillRect l="-12500" t="-5882" r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193B41F-FA37-48D9-B812-468EFE579D6B}"/>
                  </a:ext>
                </a:extLst>
              </p:cNvPr>
              <p:cNvSpPr txBox="1"/>
              <p:nvPr/>
            </p:nvSpPr>
            <p:spPr>
              <a:xfrm>
                <a:off x="4442364" y="3532169"/>
                <a:ext cx="341824" cy="311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9999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193B41F-FA37-48D9-B812-468EFE579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364" y="3532169"/>
                <a:ext cx="341824" cy="311688"/>
              </a:xfrm>
              <a:prstGeom prst="rect">
                <a:avLst/>
              </a:prstGeom>
              <a:blipFill>
                <a:blip r:embed="rId15"/>
                <a:stretch>
                  <a:fillRect l="-12500" t="-3846" r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FB85D74-63E3-4432-B793-B74DFD28998B}"/>
                  </a:ext>
                </a:extLst>
              </p:cNvPr>
              <p:cNvSpPr txBox="1"/>
              <p:nvPr/>
            </p:nvSpPr>
            <p:spPr>
              <a:xfrm>
                <a:off x="4434643" y="3872907"/>
                <a:ext cx="341824" cy="311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 smtClean="0">
                              <a:solidFill>
                                <a:srgbClr val="FF99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9999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FB85D74-63E3-4432-B793-B74DFD289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643" y="3872907"/>
                <a:ext cx="341824" cy="311688"/>
              </a:xfrm>
              <a:prstGeom prst="rect">
                <a:avLst/>
              </a:prstGeom>
              <a:blipFill>
                <a:blip r:embed="rId16"/>
                <a:stretch>
                  <a:fillRect l="-10526" t="-3922" r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Scroll: Vertical 33">
            <a:extLst>
              <a:ext uri="{FF2B5EF4-FFF2-40B4-BE49-F238E27FC236}">
                <a16:creationId xmlns:a16="http://schemas.microsoft.com/office/drawing/2014/main" id="{819E3BE8-FDA6-4FA0-B37F-B8F8E5AE71B5}"/>
              </a:ext>
            </a:extLst>
          </p:cNvPr>
          <p:cNvSpPr/>
          <p:nvPr/>
        </p:nvSpPr>
        <p:spPr>
          <a:xfrm>
            <a:off x="8835627" y="3429000"/>
            <a:ext cx="3356373" cy="3318968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0070C0"/>
                </a:solidFill>
              </a:rPr>
              <a:t>Schlickeiser</a:t>
            </a:r>
            <a:r>
              <a:rPr lang="en-US" sz="1600" b="1" dirty="0">
                <a:solidFill>
                  <a:srgbClr val="0070C0"/>
                </a:solidFill>
              </a:rPr>
              <a:t> et al. 2012</a:t>
            </a:r>
            <a:br>
              <a:rPr lang="it-IT" sz="1600" b="1" dirty="0">
                <a:solidFill>
                  <a:srgbClr val="0070C0"/>
                </a:solidFill>
              </a:rPr>
            </a:br>
            <a:r>
              <a:rPr lang="it-IT" sz="1600" b="1" dirty="0">
                <a:solidFill>
                  <a:srgbClr val="0070C0"/>
                </a:solidFill>
              </a:rPr>
              <a:t>Miniati &amp; </a:t>
            </a:r>
            <a:r>
              <a:rPr lang="it-IT" sz="1600" b="1" dirty="0" err="1">
                <a:solidFill>
                  <a:srgbClr val="0070C0"/>
                </a:solidFill>
              </a:rPr>
              <a:t>Elyiv</a:t>
            </a:r>
            <a:r>
              <a:rPr lang="it-IT" sz="1600" b="1" dirty="0">
                <a:solidFill>
                  <a:srgbClr val="0070C0"/>
                </a:solidFill>
              </a:rPr>
              <a:t> 2013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</a:rPr>
              <a:t>Broderick et al. 2014</a:t>
            </a:r>
          </a:p>
          <a:p>
            <a:pPr algn="ctr"/>
            <a:r>
              <a:rPr lang="en-US" sz="1600" b="1" dirty="0" err="1">
                <a:solidFill>
                  <a:srgbClr val="0070C0"/>
                </a:solidFill>
              </a:rPr>
              <a:t>Sironi</a:t>
            </a:r>
            <a:r>
              <a:rPr lang="en-US" sz="1600" b="1" dirty="0">
                <a:solidFill>
                  <a:srgbClr val="0070C0"/>
                </a:solidFill>
              </a:rPr>
              <a:t> &amp; </a:t>
            </a:r>
            <a:r>
              <a:rPr lang="en-US" sz="1600" b="1" dirty="0" err="1">
                <a:solidFill>
                  <a:srgbClr val="0070C0"/>
                </a:solidFill>
              </a:rPr>
              <a:t>Giannios</a:t>
            </a:r>
            <a:r>
              <a:rPr lang="en-US" sz="1600" b="1" dirty="0">
                <a:solidFill>
                  <a:srgbClr val="0070C0"/>
                </a:solidFill>
              </a:rPr>
              <a:t> 2014 </a:t>
            </a:r>
            <a:br>
              <a:rPr lang="en-US" sz="1600" b="1" dirty="0">
                <a:solidFill>
                  <a:srgbClr val="0070C0"/>
                </a:solidFill>
              </a:rPr>
            </a:br>
            <a:r>
              <a:rPr lang="en-US" sz="1600" b="1" dirty="0" err="1">
                <a:solidFill>
                  <a:srgbClr val="0070C0"/>
                </a:solidFill>
              </a:rPr>
              <a:t>Supsar</a:t>
            </a:r>
            <a:r>
              <a:rPr lang="en-US" sz="1600" b="1" dirty="0">
                <a:solidFill>
                  <a:srgbClr val="0070C0"/>
                </a:solidFill>
              </a:rPr>
              <a:t> &amp; </a:t>
            </a:r>
            <a:r>
              <a:rPr lang="en-US" sz="1600" b="1" dirty="0" err="1">
                <a:solidFill>
                  <a:srgbClr val="0070C0"/>
                </a:solidFill>
              </a:rPr>
              <a:t>Schlickeiser</a:t>
            </a:r>
            <a:r>
              <a:rPr lang="en-US" sz="1600" b="1" dirty="0">
                <a:solidFill>
                  <a:srgbClr val="0070C0"/>
                </a:solidFill>
              </a:rPr>
              <a:t> 2014</a:t>
            </a:r>
            <a:br>
              <a:rPr lang="da-DK" sz="1600" b="1" dirty="0">
                <a:solidFill>
                  <a:srgbClr val="0070C0"/>
                </a:solidFill>
              </a:rPr>
            </a:br>
            <a:r>
              <a:rPr lang="da-DK" sz="1600" b="1" dirty="0">
                <a:solidFill>
                  <a:srgbClr val="0070C0"/>
                </a:solidFill>
              </a:rPr>
              <a:t>Chang et al. 2014, 2016</a:t>
            </a:r>
          </a:p>
          <a:p>
            <a:pPr algn="ctr"/>
            <a:r>
              <a:rPr lang="en-US" sz="1600" b="1" dirty="0" err="1">
                <a:solidFill>
                  <a:srgbClr val="0070C0"/>
                </a:solidFill>
              </a:rPr>
              <a:t>Kempf</a:t>
            </a:r>
            <a:r>
              <a:rPr lang="en-US" sz="1600" b="1" dirty="0">
                <a:solidFill>
                  <a:srgbClr val="0070C0"/>
                </a:solidFill>
              </a:rPr>
              <a:t> et al. 2016</a:t>
            </a:r>
            <a:br>
              <a:rPr lang="da-DK" sz="1600" b="1" dirty="0">
                <a:solidFill>
                  <a:srgbClr val="0070C0"/>
                </a:solidFill>
              </a:rPr>
            </a:br>
            <a:r>
              <a:rPr lang="en-US" sz="1600" b="1" dirty="0" err="1">
                <a:solidFill>
                  <a:srgbClr val="0070C0"/>
                </a:solidFill>
              </a:rPr>
              <a:t>Rafighi</a:t>
            </a:r>
            <a:r>
              <a:rPr lang="en-US" sz="1600" b="1" dirty="0">
                <a:solidFill>
                  <a:srgbClr val="0070C0"/>
                </a:solidFill>
              </a:rPr>
              <a:t> et al. 2017</a:t>
            </a:r>
            <a:br>
              <a:rPr lang="en-US" sz="1600" b="1" dirty="0">
                <a:solidFill>
                  <a:srgbClr val="0070C0"/>
                </a:solidFill>
              </a:rPr>
            </a:br>
            <a:r>
              <a:rPr lang="en-US" sz="1600" b="1" dirty="0" err="1">
                <a:solidFill>
                  <a:srgbClr val="0070C0"/>
                </a:solidFill>
              </a:rPr>
              <a:t>Vafin</a:t>
            </a:r>
            <a:r>
              <a:rPr lang="en-US" sz="1600" b="1" dirty="0">
                <a:solidFill>
                  <a:srgbClr val="0070C0"/>
                </a:solidFill>
              </a:rPr>
              <a:t> et al. 2018, 2019</a:t>
            </a:r>
            <a:br>
              <a:rPr lang="en-US" sz="1600" b="1" dirty="0">
                <a:solidFill>
                  <a:srgbClr val="0070C0"/>
                </a:solidFill>
              </a:rPr>
            </a:br>
            <a:r>
              <a:rPr lang="en-US" sz="1600" b="1" dirty="0" err="1">
                <a:solidFill>
                  <a:srgbClr val="0070C0"/>
                </a:solidFill>
              </a:rPr>
              <a:t>Shalaby</a:t>
            </a:r>
            <a:r>
              <a:rPr lang="en-US" sz="1600" b="1" dirty="0">
                <a:solidFill>
                  <a:srgbClr val="0070C0"/>
                </a:solidFill>
              </a:rPr>
              <a:t> et al. 2020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7C41A3-80B6-467D-9335-A9E620526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065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7846B-B59E-AA1A-BA05-36C0CBD4A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80340"/>
            <a:ext cx="10018713" cy="1264920"/>
          </a:xfrm>
        </p:spPr>
        <p:txBody>
          <a:bodyPr>
            <a:normAutofit/>
          </a:bodyPr>
          <a:lstStyle/>
          <a:p>
            <a:r>
              <a:rPr lang="en-US" b="1" dirty="0"/>
              <a:t>Previous studies of the TeV pairs instabilities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C86BB-8570-1E5D-16B8-BE5373419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6070" y="1544639"/>
            <a:ext cx="10018713" cy="4978399"/>
          </a:xfrm>
        </p:spPr>
        <p:txBody>
          <a:bodyPr>
            <a:normAutofit/>
          </a:bodyPr>
          <a:lstStyle/>
          <a:p>
            <a:r>
              <a:rPr lang="en-US" sz="2800" b="1" dirty="0"/>
              <a:t>Nonlinear saturation </a:t>
            </a:r>
            <a:r>
              <a:rPr lang="en-US" sz="2800" b="1" dirty="0">
                <a:solidFill>
                  <a:srgbClr val="000000"/>
                </a:solidFill>
              </a:rPr>
              <a:t>of the instability </a:t>
            </a:r>
            <a:r>
              <a:rPr lang="en-US" sz="2800" b="1" dirty="0">
                <a:solidFill>
                  <a:srgbClr val="0070C0"/>
                </a:solidFill>
              </a:rPr>
              <a:t>(</a:t>
            </a:r>
            <a:r>
              <a:rPr lang="en-US" sz="2800" b="1" dirty="0" err="1">
                <a:solidFill>
                  <a:srgbClr val="0070C0"/>
                </a:solidFill>
              </a:rPr>
              <a:t>Schlickeiser</a:t>
            </a:r>
            <a:r>
              <a:rPr lang="en-US" sz="2800" b="1" dirty="0">
                <a:solidFill>
                  <a:srgbClr val="0070C0"/>
                </a:solidFill>
              </a:rPr>
              <a:t> et al. 2012</a:t>
            </a:r>
            <a:br>
              <a:rPr lang="it-IT" sz="2800" b="1" dirty="0">
                <a:solidFill>
                  <a:srgbClr val="0070C0"/>
                </a:solidFill>
              </a:rPr>
            </a:br>
            <a:r>
              <a:rPr lang="it-IT" sz="2800" b="1" dirty="0">
                <a:solidFill>
                  <a:srgbClr val="0070C0"/>
                </a:solidFill>
              </a:rPr>
              <a:t>Miniati &amp; </a:t>
            </a:r>
            <a:r>
              <a:rPr lang="it-IT" sz="2800" b="1" dirty="0" err="1">
                <a:solidFill>
                  <a:srgbClr val="0070C0"/>
                </a:solidFill>
              </a:rPr>
              <a:t>Elyiv</a:t>
            </a:r>
            <a:r>
              <a:rPr lang="it-IT" sz="2800" b="1" dirty="0">
                <a:solidFill>
                  <a:srgbClr val="0070C0"/>
                </a:solidFill>
              </a:rPr>
              <a:t> 2013, </a:t>
            </a:r>
            <a:r>
              <a:rPr lang="en-US" sz="2800" b="1" dirty="0">
                <a:solidFill>
                  <a:srgbClr val="0070C0"/>
                </a:solidFill>
              </a:rPr>
              <a:t>Broderick et al. 2014, Sironi &amp; </a:t>
            </a:r>
            <a:r>
              <a:rPr lang="en-US" sz="2800" b="1" dirty="0" err="1">
                <a:solidFill>
                  <a:srgbClr val="0070C0"/>
                </a:solidFill>
              </a:rPr>
              <a:t>Giannios</a:t>
            </a:r>
            <a:r>
              <a:rPr lang="en-US" sz="2800" b="1" dirty="0">
                <a:solidFill>
                  <a:srgbClr val="0070C0"/>
                </a:solidFill>
              </a:rPr>
              <a:t> 2014, </a:t>
            </a:r>
            <a:r>
              <a:rPr lang="en-US" sz="2800" b="1" dirty="0" err="1">
                <a:solidFill>
                  <a:srgbClr val="0070C0"/>
                </a:solidFill>
              </a:rPr>
              <a:t>Supsar</a:t>
            </a:r>
            <a:r>
              <a:rPr lang="en-US" sz="2800" b="1" dirty="0">
                <a:solidFill>
                  <a:srgbClr val="0070C0"/>
                </a:solidFill>
              </a:rPr>
              <a:t> &amp; </a:t>
            </a:r>
            <a:r>
              <a:rPr lang="en-US" sz="2800" b="1" dirty="0" err="1">
                <a:solidFill>
                  <a:srgbClr val="0070C0"/>
                </a:solidFill>
              </a:rPr>
              <a:t>Schlickeiser</a:t>
            </a:r>
            <a:r>
              <a:rPr lang="en-US" sz="2800" b="1" dirty="0">
                <a:solidFill>
                  <a:srgbClr val="0070C0"/>
                </a:solidFill>
              </a:rPr>
              <a:t> 2014</a:t>
            </a:r>
            <a:r>
              <a:rPr lang="da-DK" sz="2800" b="1" dirty="0">
                <a:solidFill>
                  <a:srgbClr val="0070C0"/>
                </a:solidFill>
              </a:rPr>
              <a:t>, Chang et al. 2014, 2016, </a:t>
            </a:r>
            <a:r>
              <a:rPr lang="en-US" sz="2800" b="1" dirty="0" err="1">
                <a:solidFill>
                  <a:srgbClr val="0070C0"/>
                </a:solidFill>
              </a:rPr>
              <a:t>Kempf</a:t>
            </a:r>
            <a:r>
              <a:rPr lang="en-US" sz="2800" b="1" dirty="0">
                <a:solidFill>
                  <a:srgbClr val="0070C0"/>
                </a:solidFill>
              </a:rPr>
              <a:t> et al. 2016</a:t>
            </a:r>
            <a:r>
              <a:rPr lang="da-DK" sz="2800" b="1" dirty="0">
                <a:solidFill>
                  <a:srgbClr val="0070C0"/>
                </a:solidFill>
              </a:rPr>
              <a:t>, </a:t>
            </a:r>
            <a:r>
              <a:rPr lang="en-US" sz="2800" b="1" dirty="0" err="1">
                <a:solidFill>
                  <a:srgbClr val="0070C0"/>
                </a:solidFill>
              </a:rPr>
              <a:t>Rafighi</a:t>
            </a:r>
            <a:r>
              <a:rPr lang="en-US" sz="2800" b="1" dirty="0">
                <a:solidFill>
                  <a:srgbClr val="0070C0"/>
                </a:solidFill>
              </a:rPr>
              <a:t> et al. 2017, </a:t>
            </a:r>
            <a:r>
              <a:rPr lang="en-US" sz="2800" b="1" dirty="0" err="1">
                <a:solidFill>
                  <a:srgbClr val="0070C0"/>
                </a:solidFill>
              </a:rPr>
              <a:t>Vafin</a:t>
            </a:r>
            <a:r>
              <a:rPr lang="en-US" sz="2800" b="1" dirty="0">
                <a:solidFill>
                  <a:srgbClr val="0070C0"/>
                </a:solidFill>
              </a:rPr>
              <a:t> et al. 2018, 2019, </a:t>
            </a:r>
            <a:r>
              <a:rPr lang="en-US" sz="2800" b="1" dirty="0" err="1">
                <a:solidFill>
                  <a:srgbClr val="0070C0"/>
                </a:solidFill>
              </a:rPr>
              <a:t>Shalaby</a:t>
            </a:r>
            <a:r>
              <a:rPr lang="en-US" sz="2800" b="1" dirty="0">
                <a:solidFill>
                  <a:srgbClr val="0070C0"/>
                </a:solidFill>
              </a:rPr>
              <a:t> et al. 2020). </a:t>
            </a:r>
            <a:br>
              <a:rPr lang="en-US" sz="2800" b="1" dirty="0">
                <a:solidFill>
                  <a:srgbClr val="0070C0"/>
                </a:solidFill>
              </a:rPr>
            </a:br>
            <a:endParaRPr lang="en-US" sz="2800" b="1" dirty="0">
              <a:solidFill>
                <a:srgbClr val="0070C0"/>
              </a:solidFill>
            </a:endParaRPr>
          </a:p>
          <a:p>
            <a:r>
              <a:rPr lang="en-US" sz="2800" b="1" dirty="0">
                <a:solidFill>
                  <a:srgbClr val="000000"/>
                </a:solidFill>
              </a:rPr>
              <a:t>Instability suppression by IGMFs </a:t>
            </a:r>
            <a:r>
              <a:rPr lang="en-US" sz="2800" b="1" dirty="0">
                <a:solidFill>
                  <a:srgbClr val="0070C0"/>
                </a:solidFill>
              </a:rPr>
              <a:t>(</a:t>
            </a:r>
            <a:r>
              <a:rPr lang="en-US" sz="2800" b="1" dirty="0" err="1">
                <a:solidFill>
                  <a:srgbClr val="0070C0"/>
                </a:solidFill>
              </a:rPr>
              <a:t>Alawashra</a:t>
            </a:r>
            <a:r>
              <a:rPr lang="en-US" sz="2800" b="1" dirty="0">
                <a:solidFill>
                  <a:srgbClr val="0070C0"/>
                </a:solidFill>
              </a:rPr>
              <a:t> and Pohl 2022).</a:t>
            </a:r>
            <a:br>
              <a:rPr lang="en-US" sz="2800" b="1" dirty="0">
                <a:solidFill>
                  <a:srgbClr val="0070C0"/>
                </a:solidFill>
              </a:rPr>
            </a:br>
            <a:br>
              <a:rPr lang="en-US" sz="2800" b="1" dirty="0">
                <a:solidFill>
                  <a:srgbClr val="0070C0"/>
                </a:solidFill>
              </a:rPr>
            </a:br>
            <a:br>
              <a:rPr lang="en-US" sz="2800" b="1" dirty="0">
                <a:solidFill>
                  <a:srgbClr val="0070C0"/>
                </a:solidFill>
              </a:rPr>
            </a:b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3CFAB-8F70-E0C1-1EE8-A430F547F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45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BCAEDA-2CE0-219D-012A-901704E99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417" y="770639"/>
            <a:ext cx="9525179" cy="5960787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DA54C3-8FCE-592B-7808-A9180E1F2070}"/>
              </a:ext>
            </a:extLst>
          </p:cNvPr>
          <p:cNvSpPr txBox="1"/>
          <p:nvPr/>
        </p:nvSpPr>
        <p:spPr>
          <a:xfrm>
            <a:off x="2321859" y="0"/>
            <a:ext cx="9285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Instability</a:t>
            </a:r>
            <a:r>
              <a:rPr lang="en-US" sz="4000" b="1" dirty="0">
                <a:solidFill>
                  <a:srgbClr val="002060"/>
                </a:solidFill>
              </a:rPr>
              <a:t> suppression by the </a:t>
            </a:r>
            <a:r>
              <a:rPr lang="en-US" sz="4000" b="1" dirty="0">
                <a:solidFill>
                  <a:srgbClr val="00B0F0"/>
                </a:solidFill>
              </a:rPr>
              <a:t>IGMFs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5777B0-265E-48C8-A18A-B9CA234C662F}"/>
              </a:ext>
            </a:extLst>
          </p:cNvPr>
          <p:cNvSpPr txBox="1"/>
          <p:nvPr/>
        </p:nvSpPr>
        <p:spPr>
          <a:xfrm>
            <a:off x="1748374" y="6362094"/>
            <a:ext cx="3951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 </a:t>
            </a:r>
            <a:r>
              <a:rPr lang="en-US" b="1" dirty="0" err="1">
                <a:solidFill>
                  <a:srgbClr val="002060"/>
                </a:solidFill>
              </a:rPr>
              <a:t>Alawashra</a:t>
            </a:r>
            <a:r>
              <a:rPr lang="en-US" b="1" dirty="0">
                <a:solidFill>
                  <a:srgbClr val="002060"/>
                </a:solidFill>
              </a:rPr>
              <a:t> and Pohl (2022) </a:t>
            </a:r>
            <a:r>
              <a:rPr lang="en-US" b="1" i="1" dirty="0" err="1">
                <a:solidFill>
                  <a:srgbClr val="002060"/>
                </a:solidFill>
              </a:rPr>
              <a:t>ApJ</a:t>
            </a:r>
            <a:r>
              <a:rPr lang="en-US" b="1" dirty="0">
                <a:solidFill>
                  <a:srgbClr val="002060"/>
                </a:solidFill>
              </a:rPr>
              <a:t> 929 67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B7DD7F-0418-4C76-8694-E4A1B8ABF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C24C-6838-4D7A-AC7B-71FBA44C89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313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0</TotalTime>
  <Words>1283</Words>
  <Application>Microsoft Office PowerPoint</Application>
  <PresentationFormat>Widescreen</PresentationFormat>
  <Paragraphs>261</Paragraphs>
  <Slides>44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Cambria Math</vt:lpstr>
      <vt:lpstr>Corbel</vt:lpstr>
      <vt:lpstr>Google Sans</vt:lpstr>
      <vt:lpstr>Parallax</vt:lpstr>
      <vt:lpstr>PowerPoint Presentation</vt:lpstr>
      <vt:lpstr>PowerPoint Presentation</vt:lpstr>
      <vt:lpstr>The electromagnetic cascade  is missing in the observations</vt:lpstr>
      <vt:lpstr>PowerPoint Presentation</vt:lpstr>
      <vt:lpstr>PowerPoint Presentation</vt:lpstr>
      <vt:lpstr>Previous studies of the TeV pairs instabilities</vt:lpstr>
      <vt:lpstr>PowerPoint Presentation</vt:lpstr>
      <vt:lpstr>Previous studies of the TeV pairs instabilities</vt:lpstr>
      <vt:lpstr>PowerPoint Presentation</vt:lpstr>
      <vt:lpstr>Previous studies of the TeV pairs instabilities</vt:lpstr>
      <vt:lpstr>PowerPoint Presentation</vt:lpstr>
      <vt:lpstr>Is there something else in the IGM other than the thermal plasma that affect the pairs propagation?</vt:lpstr>
      <vt:lpstr>PowerPoint Presentation</vt:lpstr>
      <vt:lpstr>PowerPoint Presentation</vt:lpstr>
      <vt:lpstr>PowerPoint Presentation</vt:lpstr>
      <vt:lpstr>What is the impact of this Linear Landau damping on the instability evolution?</vt:lpstr>
      <vt:lpstr>PowerPoint Presentation</vt:lpstr>
      <vt:lpstr>PowerPoint Presentation</vt:lpstr>
      <vt:lpstr>PowerPoint Presentation</vt:lpstr>
      <vt:lpstr>Quasi parallel modes keep growing</vt:lpstr>
      <vt:lpstr>Instability loss enhanced by LLD</vt:lpstr>
      <vt:lpstr>Instability loss enhanced by LLD</vt:lpstr>
      <vt:lpstr>Conclusions</vt:lpstr>
      <vt:lpstr>Thank you </vt:lpstr>
      <vt:lpstr>PowerPoint Presentation</vt:lpstr>
      <vt:lpstr>PowerPoint Presentation</vt:lpstr>
      <vt:lpstr>Beam broadening is only delayed</vt:lpstr>
      <vt:lpstr>What is the Impact of the Instability broadening on the GeV cascade?</vt:lpstr>
      <vt:lpstr>Cascade delay due to the instability broadening </vt:lpstr>
      <vt:lpstr>PowerPoint Presentation</vt:lpstr>
      <vt:lpstr>PowerPoint Presentation</vt:lpstr>
      <vt:lpstr>PowerPoint Presentation</vt:lpstr>
      <vt:lpstr>Q: Why the ratio increases with distance?</vt:lpstr>
      <vt:lpstr>Q: Why the ratio increases with distance?</vt:lpstr>
      <vt:lpstr>Instability loss enhanced by LLD</vt:lpstr>
      <vt:lpstr>Q: Why the ratio increases with distance?</vt:lpstr>
      <vt:lpstr>Energy loss for certain beam particles</vt:lpstr>
      <vt:lpstr>Instability loss vs IC cooling loss</vt:lpstr>
      <vt:lpstr>Back up slides</vt:lpstr>
      <vt:lpstr>PowerPoint Presentation</vt:lpstr>
      <vt:lpstr>PowerPoint Presentation</vt:lpstr>
      <vt:lpstr>Instability loss vs IC cooling loss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Nonlinear feedback of the electrostatic instability on the blazar-induced pair beam and GeV cascade</dc:title>
  <dc:creator>Mahmoud S A Alawashra</dc:creator>
  <cp:lastModifiedBy>Al-Awashra, Mahmoud</cp:lastModifiedBy>
  <cp:revision>578</cp:revision>
  <dcterms:created xsi:type="dcterms:W3CDTF">2023-07-16T18:58:46Z</dcterms:created>
  <dcterms:modified xsi:type="dcterms:W3CDTF">2025-11-06T08:35:52Z</dcterms:modified>
</cp:coreProperties>
</file>