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4"/>
  </p:notesMasterIdLst>
  <p:handoutMasterIdLst>
    <p:handoutMasterId r:id="rId25"/>
  </p:handoutMasterIdLst>
  <p:sldIdLst>
    <p:sldId id="256" r:id="rId2"/>
    <p:sldId id="257" r:id="rId3"/>
    <p:sldId id="292" r:id="rId4"/>
    <p:sldId id="293" r:id="rId5"/>
    <p:sldId id="310" r:id="rId6"/>
    <p:sldId id="298" r:id="rId7"/>
    <p:sldId id="299" r:id="rId8"/>
    <p:sldId id="300" r:id="rId9"/>
    <p:sldId id="301" r:id="rId10"/>
    <p:sldId id="302" r:id="rId11"/>
    <p:sldId id="303" r:id="rId12"/>
    <p:sldId id="304" r:id="rId13"/>
    <p:sldId id="305" r:id="rId14"/>
    <p:sldId id="306" r:id="rId15"/>
    <p:sldId id="307" r:id="rId16"/>
    <p:sldId id="287" r:id="rId17"/>
    <p:sldId id="291" r:id="rId18"/>
    <p:sldId id="311" r:id="rId19"/>
    <p:sldId id="313" r:id="rId20"/>
    <p:sldId id="312" r:id="rId21"/>
    <p:sldId id="314" r:id="rId22"/>
    <p:sldId id="308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9E00"/>
    <a:srgbClr val="FFB8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4" d="100"/>
          <a:sy n="64" d="100"/>
        </p:scale>
        <p:origin x="3192" y="7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51DC15E-5B8F-9625-15E9-AAAEBB5D3B8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35AF55-ED2D-1812-D740-33040A0BF95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124401-69C7-49AB-B004-87EE8D9963DE}" type="datetimeFigureOut">
              <a:rPr lang="en-US" smtClean="0"/>
              <a:t>11/4/2025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51B00D-06D9-5AC4-401A-114744331C7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E3CD4E-2B97-5F45-70D9-77FA464DD8D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E83944-8518-4506-AD49-ABC801C323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1159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9BBFC6-F2F1-444D-A6E3-0E93D0296D05}" type="datetimeFigureOut">
              <a:rPr lang="en-US" smtClean="0"/>
              <a:t>11/4/2025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416295-C022-43BE-8EE9-F5F5652C51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1373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6DAAA-7783-4D0A-8D3B-52863335600F}" type="datetimeFigureOut">
              <a:rPr lang="en-US" smtClean="0"/>
              <a:t>11/4/2025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84CB9-B644-4238-9949-EED46C9439F8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1026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6DAAA-7783-4D0A-8D3B-52863335600F}" type="datetimeFigureOut">
              <a:rPr lang="en-US" smtClean="0"/>
              <a:t>11/4/2025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84CB9-B644-4238-9949-EED46C9439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1370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6DAAA-7783-4D0A-8D3B-52863335600F}" type="datetimeFigureOut">
              <a:rPr lang="en-US" smtClean="0"/>
              <a:t>11/4/2025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84CB9-B644-4238-9949-EED46C9439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1914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91440" indent="-91440">
              <a:spcBef>
                <a:spcPts val="2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4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6DAAA-7783-4D0A-8D3B-52863335600F}" type="datetimeFigureOut">
              <a:rPr lang="en-US" smtClean="0"/>
              <a:t>11/4/2025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84CB9-B644-4238-9949-EED46C9439F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94703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6DAAA-7783-4D0A-8D3B-52863335600F}" type="datetimeFigureOut">
              <a:rPr lang="en-US" smtClean="0"/>
              <a:t>11/4/2025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84CB9-B644-4238-9949-EED46C9439F8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15701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6DAAA-7783-4D0A-8D3B-52863335600F}" type="datetimeFigureOut">
              <a:rPr lang="en-US" smtClean="0"/>
              <a:t>11/4/2025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84CB9-B644-4238-9949-EED46C9439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1515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6DAAA-7783-4D0A-8D3B-52863335600F}" type="datetimeFigureOut">
              <a:rPr lang="en-US" smtClean="0"/>
              <a:t>11/4/2025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84CB9-B644-4238-9949-EED46C9439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8004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6DAAA-7783-4D0A-8D3B-52863335600F}" type="datetimeFigureOut">
              <a:rPr lang="en-US" smtClean="0"/>
              <a:t>11/4/2025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84CB9-B644-4238-9949-EED46C9439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082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6DAAA-7783-4D0A-8D3B-52863335600F}" type="datetimeFigureOut">
              <a:rPr lang="en-US" smtClean="0"/>
              <a:t>11/4/2025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84CB9-B644-4238-9949-EED46C9439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048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C56DAAA-7783-4D0A-8D3B-52863335600F}" type="datetimeFigureOut">
              <a:rPr lang="en-US" smtClean="0"/>
              <a:t>11/4/2025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7E84CB9-B644-4238-9949-EED46C9439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8112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6DAAA-7783-4D0A-8D3B-52863335600F}" type="datetimeFigureOut">
              <a:rPr lang="en-US" smtClean="0"/>
              <a:t>11/4/2025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84CB9-B644-4238-9949-EED46C9439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5176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C56DAAA-7783-4D0A-8D3B-52863335600F}" type="datetimeFigureOut">
              <a:rPr lang="en-US" smtClean="0"/>
              <a:t>11/4/2025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F7E84CB9-B644-4238-9949-EED46C9439F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8111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200"/>
        </a:spcBef>
        <a:spcAft>
          <a:spcPts val="120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tags" Target="../tags/tag30.xml"/><Relationship Id="rId7" Type="http://schemas.openxmlformats.org/officeDocument/2006/relationships/image" Target="../media/image29.png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image" Target="../media/image28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31.xml"/><Relationship Id="rId9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tags" Target="../tags/tag36.xml"/><Relationship Id="rId7" Type="http://schemas.openxmlformats.org/officeDocument/2006/relationships/image" Target="../media/image35.png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39.png"/><Relationship Id="rId5" Type="http://schemas.openxmlformats.org/officeDocument/2006/relationships/tags" Target="../tags/tag38.xml"/><Relationship Id="rId10" Type="http://schemas.openxmlformats.org/officeDocument/2006/relationships/image" Target="../media/image38.png"/><Relationship Id="rId4" Type="http://schemas.openxmlformats.org/officeDocument/2006/relationships/tags" Target="../tags/tag37.xml"/><Relationship Id="rId9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9.xml"/><Relationship Id="rId4" Type="http://schemas.openxmlformats.org/officeDocument/2006/relationships/image" Target="../media/image4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3.xml"/><Relationship Id="rId7" Type="http://schemas.openxmlformats.org/officeDocument/2006/relationships/image" Target="../media/image4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4.xml"/><Relationship Id="rId9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51.xml"/><Relationship Id="rId13" Type="http://schemas.openxmlformats.org/officeDocument/2006/relationships/image" Target="../media/image49.png"/><Relationship Id="rId3" Type="http://schemas.openxmlformats.org/officeDocument/2006/relationships/tags" Target="../tags/tag46.xml"/><Relationship Id="rId7" Type="http://schemas.openxmlformats.org/officeDocument/2006/relationships/tags" Target="../tags/tag50.xml"/><Relationship Id="rId12" Type="http://schemas.openxmlformats.org/officeDocument/2006/relationships/image" Target="../media/image48.png"/><Relationship Id="rId17" Type="http://schemas.openxmlformats.org/officeDocument/2006/relationships/image" Target="../media/image53.png"/><Relationship Id="rId2" Type="http://schemas.openxmlformats.org/officeDocument/2006/relationships/tags" Target="../tags/tag45.xml"/><Relationship Id="rId16" Type="http://schemas.openxmlformats.org/officeDocument/2006/relationships/image" Target="../media/image52.png"/><Relationship Id="rId1" Type="http://schemas.openxmlformats.org/officeDocument/2006/relationships/tags" Target="../tags/tag44.xml"/><Relationship Id="rId6" Type="http://schemas.openxmlformats.org/officeDocument/2006/relationships/tags" Target="../tags/tag49.xml"/><Relationship Id="rId11" Type="http://schemas.openxmlformats.org/officeDocument/2006/relationships/image" Target="../media/image47.png"/><Relationship Id="rId5" Type="http://schemas.openxmlformats.org/officeDocument/2006/relationships/tags" Target="../tags/tag48.xml"/><Relationship Id="rId15" Type="http://schemas.openxmlformats.org/officeDocument/2006/relationships/image" Target="../media/image51.png"/><Relationship Id="rId10" Type="http://schemas.openxmlformats.org/officeDocument/2006/relationships/image" Target="../media/image46.png"/><Relationship Id="rId4" Type="http://schemas.openxmlformats.org/officeDocument/2006/relationships/tags" Target="../tags/tag47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5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54.xml"/><Relationship Id="rId7" Type="http://schemas.openxmlformats.org/officeDocument/2006/relationships/image" Target="../media/image56.png"/><Relationship Id="rId2" Type="http://schemas.openxmlformats.org/officeDocument/2006/relationships/tags" Target="../tags/tag53.xml"/><Relationship Id="rId1" Type="http://schemas.openxmlformats.org/officeDocument/2006/relationships/tags" Target="../tags/tag52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tags" Target="../tags/tag57.xml"/><Relationship Id="rId7" Type="http://schemas.openxmlformats.org/officeDocument/2006/relationships/image" Target="../media/image59.png"/><Relationship Id="rId2" Type="http://schemas.openxmlformats.org/officeDocument/2006/relationships/tags" Target="../tags/tag56.xml"/><Relationship Id="rId1" Type="http://schemas.openxmlformats.org/officeDocument/2006/relationships/tags" Target="../tags/tag55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7" Type="http://schemas.openxmlformats.org/officeDocument/2006/relationships/image" Target="../media/image12.png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tags" Target="../tags/tag12.xml"/><Relationship Id="rId7" Type="http://schemas.openxmlformats.org/officeDocument/2006/relationships/image" Target="../media/image10.png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14.png"/><Relationship Id="rId5" Type="http://schemas.openxmlformats.org/officeDocument/2006/relationships/tags" Target="../tags/tag14.xml"/><Relationship Id="rId10" Type="http://schemas.openxmlformats.org/officeDocument/2006/relationships/image" Target="../media/image13.png"/><Relationship Id="rId4" Type="http://schemas.openxmlformats.org/officeDocument/2006/relationships/tags" Target="../tags/tag13.xml"/><Relationship Id="rId9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7.png"/><Relationship Id="rId3" Type="http://schemas.openxmlformats.org/officeDocument/2006/relationships/tags" Target="../tags/tag17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16.png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tags" Target="../tags/tag20.xml"/><Relationship Id="rId11" Type="http://schemas.openxmlformats.org/officeDocument/2006/relationships/image" Target="../media/image15.png"/><Relationship Id="rId5" Type="http://schemas.openxmlformats.org/officeDocument/2006/relationships/tags" Target="../tags/tag19.xml"/><Relationship Id="rId10" Type="http://schemas.openxmlformats.org/officeDocument/2006/relationships/image" Target="../media/image12.png"/><Relationship Id="rId4" Type="http://schemas.openxmlformats.org/officeDocument/2006/relationships/tags" Target="../tags/tag18.xml"/><Relationship Id="rId9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tags" Target="../tags/tag23.xml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22.png"/><Relationship Id="rId5" Type="http://schemas.openxmlformats.org/officeDocument/2006/relationships/tags" Target="../tags/tag25.xml"/><Relationship Id="rId10" Type="http://schemas.openxmlformats.org/officeDocument/2006/relationships/image" Target="../media/image21.png"/><Relationship Id="rId4" Type="http://schemas.openxmlformats.org/officeDocument/2006/relationships/tags" Target="../tags/tag24.xml"/><Relationship Id="rId9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5AB5559F-14EE-CBCB-3033-9B56B12D105D}"/>
              </a:ext>
            </a:extLst>
          </p:cNvPr>
          <p:cNvSpPr txBox="1">
            <a:spLocks/>
          </p:cNvSpPr>
          <p:nvPr/>
        </p:nvSpPr>
        <p:spPr>
          <a:xfrm>
            <a:off x="1097280" y="574895"/>
            <a:ext cx="10058400" cy="153772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2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6000" dirty="0"/>
              <a:t>Generic </a:t>
            </a:r>
            <a:r>
              <a:rPr lang="en-US" sz="6000" dirty="0" err="1"/>
              <a:t>isocurvature</a:t>
            </a:r>
            <a:r>
              <a:rPr lang="en-US" sz="6000" dirty="0"/>
              <a:t> fluctuations of scalar spectators</a:t>
            </a:r>
            <a:endParaRPr lang="en-US" sz="4000" dirty="0">
              <a:latin typeface="Arial Nova Light" panose="020B0304020202020204" pitchFamily="34" charset="0"/>
              <a:cs typeface="Posterama" panose="020B0502040204020203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5F25F3B-FC31-7127-F95B-D9B6DC638456}"/>
              </a:ext>
            </a:extLst>
          </p:cNvPr>
          <p:cNvSpPr txBox="1">
            <a:spLocks/>
          </p:cNvSpPr>
          <p:nvPr/>
        </p:nvSpPr>
        <p:spPr>
          <a:xfrm>
            <a:off x="1097280" y="2335174"/>
            <a:ext cx="10058400" cy="107576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70000"/>
              </a:lnSpc>
            </a:pPr>
            <a:r>
              <a:rPr lang="en-US" sz="3100" dirty="0">
                <a:latin typeface="Arial Nova Light" panose="020B0304020202020204" pitchFamily="34" charset="0"/>
                <a:cs typeface="Posterama" panose="020B0502040204020203" pitchFamily="34" charset="0"/>
              </a:rPr>
              <a:t>Saarik Kalia</a:t>
            </a:r>
            <a:endParaRPr lang="en-US" sz="1800" dirty="0">
              <a:latin typeface="Arial Nova Light" panose="020B0304020202020204" pitchFamily="34" charset="0"/>
              <a:cs typeface="Posterama" panose="020B0502040204020203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D1AA59C-C1C6-91EA-E64A-B5D8C9FA0720}"/>
              </a:ext>
            </a:extLst>
          </p:cNvPr>
          <p:cNvSpPr txBox="1">
            <a:spLocks/>
          </p:cNvSpPr>
          <p:nvPr/>
        </p:nvSpPr>
        <p:spPr>
          <a:xfrm>
            <a:off x="1066800" y="5761348"/>
            <a:ext cx="10058400" cy="3377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600" dirty="0">
                <a:latin typeface="Arial Nova Light" panose="020B0304020202020204" pitchFamily="34" charset="0"/>
                <a:cs typeface="Posterama" panose="020B0502040204020203" pitchFamily="34" charset="0"/>
              </a:rPr>
              <a:t>Based on arXiv:2510.11803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5566E565-BCE7-1861-E262-883FA263B7CA}"/>
              </a:ext>
            </a:extLst>
          </p:cNvPr>
          <p:cNvSpPr txBox="1">
            <a:spLocks/>
          </p:cNvSpPr>
          <p:nvPr/>
        </p:nvSpPr>
        <p:spPr>
          <a:xfrm>
            <a:off x="1097280" y="3711236"/>
            <a:ext cx="10058400" cy="8376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dirty="0" err="1">
                <a:latin typeface="Arial Nova Light" panose="020B0304020202020204" pitchFamily="34" charset="0"/>
                <a:cs typeface="Posterama" panose="020B0502040204020203" pitchFamily="34" charset="0"/>
              </a:rPr>
              <a:t>TeVPA</a:t>
            </a:r>
            <a:r>
              <a:rPr lang="en-US" sz="2800" dirty="0">
                <a:latin typeface="Arial Nova Light" panose="020B0304020202020204" pitchFamily="34" charset="0"/>
                <a:cs typeface="Posterama" panose="020B0502040204020203" pitchFamily="34" charset="0"/>
              </a:rPr>
              <a:t> 2025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C4649BEF-AD65-BE7E-23C1-28D54B724F5F}"/>
              </a:ext>
            </a:extLst>
          </p:cNvPr>
          <p:cNvSpPr txBox="1">
            <a:spLocks/>
          </p:cNvSpPr>
          <p:nvPr/>
        </p:nvSpPr>
        <p:spPr>
          <a:xfrm>
            <a:off x="1097280" y="4849188"/>
            <a:ext cx="10058400" cy="46336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dirty="0">
                <a:latin typeface="Arial Nova Light" panose="020B0304020202020204" pitchFamily="34" charset="0"/>
                <a:cs typeface="Posterama" panose="020B0502040204020203" pitchFamily="34" charset="0"/>
              </a:rPr>
              <a:t>4 November 2025</a:t>
            </a:r>
          </a:p>
        </p:txBody>
      </p:sp>
      <p:pic>
        <p:nvPicPr>
          <p:cNvPr id="12" name="Picture 11" descr="A black and green logo&#10;&#10;AI-generated content may be incorrect.">
            <a:extLst>
              <a:ext uri="{FF2B5EF4-FFF2-40B4-BE49-F238E27FC236}">
                <a16:creationId xmlns:a16="http://schemas.microsoft.com/office/drawing/2014/main" id="{A7C7DBFB-8B1C-C22F-4437-B35409A8EE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722" y="3086108"/>
            <a:ext cx="3355910" cy="1082300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72BF79FC-3246-85ED-42FF-3C0F788CB4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8809" y="2904593"/>
            <a:ext cx="3573296" cy="1537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5473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20380D-C23E-E733-4167-77C7913AA3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Perturbations (no potential)</a:t>
            </a:r>
          </a:p>
        </p:txBody>
      </p:sp>
      <p:pic>
        <p:nvPicPr>
          <p:cNvPr id="9" name="Picture 8" descr="\documentclass{article}&#10;\usepackage{amsmath}&#10;\pagestyle{empty}&#10;\begin{document}&#10;&#10;$$\delta\ddot\phi_k+3H_I\delta\dot\phi_k+\frac{k^2}{a^2}\delta\phi_k=0$$&#10;&#10;&#10;\end{document}" title="IguanaTex Picture Display">
            <a:extLst>
              <a:ext uri="{FF2B5EF4-FFF2-40B4-BE49-F238E27FC236}">
                <a16:creationId xmlns:a16="http://schemas.microsoft.com/office/drawing/2014/main" id="{69E76AE0-80BF-2166-4C66-D86BDACE2BFC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3556" y="1849536"/>
            <a:ext cx="3626057" cy="669257"/>
          </a:xfrm>
          <a:prstGeom prst="rect">
            <a:avLst/>
          </a:prstGeom>
        </p:spPr>
      </p:pic>
      <p:pic>
        <p:nvPicPr>
          <p:cNvPr id="14" name="Picture 13" descr="A graph of a function&#10;&#10;AI-generated content may be incorrect.">
            <a:extLst>
              <a:ext uri="{FF2B5EF4-FFF2-40B4-BE49-F238E27FC236}">
                <a16:creationId xmlns:a16="http://schemas.microsoft.com/office/drawing/2014/main" id="{EF0E1238-48F0-2F59-A5C8-665745AB7A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3560" y="2546786"/>
            <a:ext cx="4984880" cy="373866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BA850A6-DE53-7843-C649-61C8646868C2}"/>
              </a:ext>
            </a:extLst>
          </p:cNvPr>
          <p:cNvSpPr txBox="1"/>
          <p:nvPr/>
        </p:nvSpPr>
        <p:spPr>
          <a:xfrm>
            <a:off x="1483974" y="2966072"/>
            <a:ext cx="213000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Oscillate and decay</a:t>
            </a:r>
          </a:p>
          <a:p>
            <a:pPr algn="ctr"/>
            <a:r>
              <a:rPr lang="en-US" dirty="0">
                <a:solidFill>
                  <a:srgbClr val="00B050"/>
                </a:solidFill>
              </a:rPr>
              <a:t>inside horizon</a:t>
            </a:r>
          </a:p>
          <a:p>
            <a:pPr algn="ctr"/>
            <a:r>
              <a:rPr lang="en-US" dirty="0">
                <a:solidFill>
                  <a:srgbClr val="00B050"/>
                </a:solidFill>
              </a:rPr>
              <a:t>(Bunch-Davies)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5336801-EBDE-77AD-34FD-006AAF827990}"/>
              </a:ext>
            </a:extLst>
          </p:cNvPr>
          <p:cNvSpPr txBox="1"/>
          <p:nvPr/>
        </p:nvSpPr>
        <p:spPr>
          <a:xfrm>
            <a:off x="8428050" y="3169888"/>
            <a:ext cx="18646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Constant outside</a:t>
            </a:r>
          </a:p>
          <a:p>
            <a:pPr algn="ctr"/>
            <a:r>
              <a:rPr lang="en-US" dirty="0">
                <a:solidFill>
                  <a:srgbClr val="00B050"/>
                </a:solidFill>
              </a:rPr>
              <a:t>horizon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0E3F20D7-DEE0-5D91-05C8-407DC0C30510}"/>
              </a:ext>
            </a:extLst>
          </p:cNvPr>
          <p:cNvCxnSpPr>
            <a:cxnSpLocks/>
          </p:cNvCxnSpPr>
          <p:nvPr/>
        </p:nvCxnSpPr>
        <p:spPr>
          <a:xfrm>
            <a:off x="3405673" y="3429000"/>
            <a:ext cx="1063690" cy="0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501D3B8A-F346-7C83-3F36-A115AAD788AF}"/>
              </a:ext>
            </a:extLst>
          </p:cNvPr>
          <p:cNvCxnSpPr>
            <a:cxnSpLocks/>
          </p:cNvCxnSpPr>
          <p:nvPr/>
        </p:nvCxnSpPr>
        <p:spPr>
          <a:xfrm flipH="1">
            <a:off x="8192278" y="3573624"/>
            <a:ext cx="671804" cy="457200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1305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4CA086-AC3A-3CF7-FEB6-E969DC20F8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graph of a function&#10;&#10;AI-generated content may be incorrect.">
            <a:extLst>
              <a:ext uri="{FF2B5EF4-FFF2-40B4-BE49-F238E27FC236}">
                <a16:creationId xmlns:a16="http://schemas.microsoft.com/office/drawing/2014/main" id="{62AA3AC5-9C5C-DC5C-CB35-BB79246BC2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3560" y="2546786"/>
            <a:ext cx="4984880" cy="373866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B93EB19-4622-77FC-48BF-FA4FE670FC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Perturbations (with potential)</a:t>
            </a:r>
          </a:p>
        </p:txBody>
      </p:sp>
      <p:pic>
        <p:nvPicPr>
          <p:cNvPr id="7" name="Picture 6" descr="\documentclass{article}&#10;\usepackage{amsmath,xcolor}&#10;\pagestyle{empty}&#10;\begin{document}&#10;&#10;$$\delta\ddot\phi_k+3H_I\delta\dot\phi_k+\left(\frac{k^2}{a^2}\color{red}+V''(\phi_0)\color{black}\right)\delta\phi_k=0$$&#10;&#10;&#10;\end{document}" title="IguanaTex Picture Display">
            <a:extLst>
              <a:ext uri="{FF2B5EF4-FFF2-40B4-BE49-F238E27FC236}">
                <a16:creationId xmlns:a16="http://schemas.microsoft.com/office/drawing/2014/main" id="{C8C41531-4045-C954-2AC3-B02C31CF8E60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1594" y="1848935"/>
            <a:ext cx="5447315" cy="74605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3B93F38-F8CD-904E-881F-D404240DDC03}"/>
              </a:ext>
            </a:extLst>
          </p:cNvPr>
          <p:cNvSpPr txBox="1"/>
          <p:nvPr/>
        </p:nvSpPr>
        <p:spPr>
          <a:xfrm>
            <a:off x="1483974" y="2966072"/>
            <a:ext cx="213000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Oscillate and decay</a:t>
            </a:r>
          </a:p>
          <a:p>
            <a:pPr algn="ctr"/>
            <a:r>
              <a:rPr lang="en-US" dirty="0">
                <a:solidFill>
                  <a:srgbClr val="00B050"/>
                </a:solidFill>
              </a:rPr>
              <a:t>inside horizon</a:t>
            </a:r>
          </a:p>
          <a:p>
            <a:pPr algn="ctr"/>
            <a:r>
              <a:rPr lang="en-US" dirty="0">
                <a:solidFill>
                  <a:srgbClr val="00B050"/>
                </a:solidFill>
              </a:rPr>
              <a:t>(Bunch-Davies)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E9E3B50-ABC3-78A9-C8EC-C9993DD5E825}"/>
              </a:ext>
            </a:extLst>
          </p:cNvPr>
          <p:cNvSpPr txBox="1"/>
          <p:nvPr/>
        </p:nvSpPr>
        <p:spPr>
          <a:xfrm>
            <a:off x="8509355" y="3169888"/>
            <a:ext cx="17020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Decays outside</a:t>
            </a:r>
          </a:p>
          <a:p>
            <a:pPr algn="ctr"/>
            <a:r>
              <a:rPr lang="en-US" dirty="0">
                <a:solidFill>
                  <a:srgbClr val="FF0000"/>
                </a:solidFill>
              </a:rPr>
              <a:t>horizon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8C3CC712-E0E9-F4CC-BE73-A968B916748A}"/>
              </a:ext>
            </a:extLst>
          </p:cNvPr>
          <p:cNvCxnSpPr>
            <a:cxnSpLocks/>
          </p:cNvCxnSpPr>
          <p:nvPr/>
        </p:nvCxnSpPr>
        <p:spPr>
          <a:xfrm>
            <a:off x="3405673" y="3429000"/>
            <a:ext cx="1063690" cy="0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A425D75F-8027-A75B-C699-F6521806DA51}"/>
              </a:ext>
            </a:extLst>
          </p:cNvPr>
          <p:cNvCxnSpPr>
            <a:cxnSpLocks/>
          </p:cNvCxnSpPr>
          <p:nvPr/>
        </p:nvCxnSpPr>
        <p:spPr>
          <a:xfrm flipH="1">
            <a:off x="6624735" y="3573624"/>
            <a:ext cx="2239347" cy="52251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74535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9D1C76-04A4-18E5-BB2F-A04E5D85C1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Spectral tilt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E4F441-0182-EDB5-79B1-BCAED83FD6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Potential causes decay                               outside horizon: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   where      denotes horizon crossing</a:t>
            </a:r>
          </a:p>
          <a:p>
            <a:r>
              <a:rPr lang="en-US" dirty="0"/>
              <a:t> Longer wavelength modes spend longer outside horizon </a:t>
            </a:r>
            <a:r>
              <a:rPr lang="en-US" dirty="0">
                <a:sym typeface="Wingdings" panose="05000000000000000000" pitchFamily="2" charset="2"/>
              </a:rPr>
              <a:t> blue tilt!</a:t>
            </a:r>
          </a:p>
          <a:p>
            <a:pPr marL="0" indent="0">
              <a:buNone/>
            </a:pPr>
            <a:endParaRPr lang="en-US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US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dirty="0">
                <a:sym typeface="Wingdings" panose="05000000000000000000" pitchFamily="2" charset="2"/>
              </a:rPr>
              <a:t> </a:t>
            </a:r>
            <a:endParaRPr lang="en-US" dirty="0"/>
          </a:p>
        </p:txBody>
      </p:sp>
      <p:pic>
        <p:nvPicPr>
          <p:cNvPr id="5" name="Picture 4" descr="\documentclass{article}&#10;\usepackage{amsmath}&#10;\pagestyle{empty}&#10;\begin{document}&#10;&#10;$\delta\phi_k\sim\exp(-\alpha N)$&#10;&#10;\end{document}" title="IguanaTex Picture Display">
            <a:extLst>
              <a:ext uri="{FF2B5EF4-FFF2-40B4-BE49-F238E27FC236}">
                <a16:creationId xmlns:a16="http://schemas.microsoft.com/office/drawing/2014/main" id="{392CB8FD-9000-B169-C4BF-07571DE4DFED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8127" y="1914850"/>
            <a:ext cx="2249143" cy="305371"/>
          </a:xfrm>
          <a:prstGeom prst="rect">
            <a:avLst/>
          </a:prstGeom>
        </p:spPr>
      </p:pic>
      <p:pic>
        <p:nvPicPr>
          <p:cNvPr id="6" name="Picture 5" descr="\documentclass{article}&#10;\usepackage{amsmath}&#10;\pagestyle{empty}&#10;\begin{document}&#10;&#10;$$\left.P_\delta(k)\right|_\mathrm{rh}\sim\exp\left(-2\int_{N_*}^{N_\mathrm{rh}}\alpha(N)dN\right),$$&#10;&#10;&#10;\end{document}" title="IguanaTex Picture Display">
            <a:extLst>
              <a:ext uri="{FF2B5EF4-FFF2-40B4-BE49-F238E27FC236}">
                <a16:creationId xmlns:a16="http://schemas.microsoft.com/office/drawing/2014/main" id="{8F8E85B8-3699-5177-ACBB-2270E2F8C8CC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7965" y="2388990"/>
            <a:ext cx="4917029" cy="910629"/>
          </a:xfrm>
          <a:prstGeom prst="rect">
            <a:avLst/>
          </a:prstGeom>
        </p:spPr>
      </p:pic>
      <p:pic>
        <p:nvPicPr>
          <p:cNvPr id="11" name="Picture 10" descr="\documentclass{article}&#10;\usepackage{amsmath}&#10;\pagestyle{empty}&#10;\begin{document}&#10;&#10;$N_*$&#10;&#10;&#10;\end{document}" title="IguanaTex Picture Display">
            <a:extLst>
              <a:ext uri="{FF2B5EF4-FFF2-40B4-BE49-F238E27FC236}">
                <a16:creationId xmlns:a16="http://schemas.microsoft.com/office/drawing/2014/main" id="{11FA4CCB-8307-588D-0FC4-89D981D6C63C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4095" y="3463731"/>
            <a:ext cx="338286" cy="245028"/>
          </a:xfrm>
          <a:prstGeom prst="rect">
            <a:avLst/>
          </a:prstGeom>
        </p:spPr>
      </p:pic>
      <p:pic>
        <p:nvPicPr>
          <p:cNvPr id="15" name="Picture 14" descr="\documentclass{article}&#10;\usepackage{amsmath}&#10;\pagestyle{empty}&#10;\begin{document}&#10;&#10;$$\frac{d\log P_\delta}{d\log k}=2\alpha(N_*)$$&#10;&#10;\end{document}" title="IguanaTex Picture Display">
            <a:extLst>
              <a:ext uri="{FF2B5EF4-FFF2-40B4-BE49-F238E27FC236}">
                <a16:creationId xmlns:a16="http://schemas.microsoft.com/office/drawing/2014/main" id="{394E9F79-AB21-FC68-FB95-C4F267BCEDA4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7485" y="4546082"/>
            <a:ext cx="2357029" cy="68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944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6299B4-A4B0-E18B-AFCD-CBFD5D60CD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Isocurvature</a:t>
            </a:r>
            <a:r>
              <a:rPr lang="en-US" dirty="0"/>
              <a:t> power spectrum</a:t>
            </a:r>
          </a:p>
        </p:txBody>
      </p:sp>
      <p:pic>
        <p:nvPicPr>
          <p:cNvPr id="11" name="Content Placeholder 10" descr="A graph of a graph with numbers and lines&#10;&#10;AI-generated content may be incorrect.">
            <a:extLst>
              <a:ext uri="{FF2B5EF4-FFF2-40B4-BE49-F238E27FC236}">
                <a16:creationId xmlns:a16="http://schemas.microsoft.com/office/drawing/2014/main" id="{B0BFFA45-CB8B-9AE9-8145-0FE9E6263D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1603" y="1774684"/>
            <a:ext cx="6068793" cy="4551595"/>
          </a:xfrm>
        </p:spPr>
      </p:pic>
      <p:pic>
        <p:nvPicPr>
          <p:cNvPr id="40" name="Picture 39" descr="\documentclass{article}&#10;\usepackage{amsmath}&#10;\pagestyle{empty}&#10;\begin{document}&#10;&#10;$$V(\phi)\sim\phi^p$$&#10;$$H_I=10^{12}\,\mathrm{GeV}$$&#10;$$N_\mathrm{tot}=80$$&#10;&#10;\end{document}" title="IguanaTex Picture Display">
            <a:extLst>
              <a:ext uri="{FF2B5EF4-FFF2-40B4-BE49-F238E27FC236}">
                <a16:creationId xmlns:a16="http://schemas.microsoft.com/office/drawing/2014/main" id="{ECF102D3-61BA-3091-FD45-CDEAD6C86AC3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9342" y="3131598"/>
            <a:ext cx="1993142" cy="136777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CAA18DD-8C80-0036-8472-32FFFC4FF51A}"/>
              </a:ext>
            </a:extLst>
          </p:cNvPr>
          <p:cNvSpPr txBox="1"/>
          <p:nvPr/>
        </p:nvSpPr>
        <p:spPr>
          <a:xfrm>
            <a:off x="877078" y="3554964"/>
            <a:ext cx="153298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 </a:t>
            </a:r>
            <a:r>
              <a:rPr lang="en-US" sz="2400" dirty="0">
                <a:solidFill>
                  <a:srgbClr val="F69E00"/>
                </a:solidFill>
              </a:rPr>
              <a:t>Larger    ,</a:t>
            </a:r>
          </a:p>
          <a:p>
            <a:r>
              <a:rPr lang="en-US" sz="2400" dirty="0"/>
              <a:t> larger tilt!</a:t>
            </a:r>
          </a:p>
        </p:txBody>
      </p:sp>
      <p:pic>
        <p:nvPicPr>
          <p:cNvPr id="22" name="Picture 21" descr="\documentclass{article}&#10;\usepackage{amsmath,xcolor}&#10;\definecolor{orange}{RGB}{246, 158, 0}&#10;\pagestyle{empty}&#10;\begin{document}&#10;&#10;$\color{orange}\alpha$&#10;&#10;\end{document}" title="IguanaTex Picture Display">
            <a:extLst>
              <a:ext uri="{FF2B5EF4-FFF2-40B4-BE49-F238E27FC236}">
                <a16:creationId xmlns:a16="http://schemas.microsoft.com/office/drawing/2014/main" id="{10288162-61FA-DC4C-F96A-0EB0A78C47F5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4641" y="3746913"/>
            <a:ext cx="171886" cy="137143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0855CE36-18E3-B017-F472-C8602518C756}"/>
              </a:ext>
            </a:extLst>
          </p:cNvPr>
          <p:cNvSpPr/>
          <p:nvPr/>
        </p:nvSpPr>
        <p:spPr>
          <a:xfrm>
            <a:off x="877078" y="3554964"/>
            <a:ext cx="1508939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1949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E2CB28-2FDA-9409-F9AC-26205F5CBF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Relic abundance</a:t>
            </a:r>
          </a:p>
        </p:txBody>
      </p:sp>
      <p:sp>
        <p:nvSpPr>
          <p:cNvPr id="36" name="Content Placeholder 35">
            <a:extLst>
              <a:ext uri="{FF2B5EF4-FFF2-40B4-BE49-F238E27FC236}">
                <a16:creationId xmlns:a16="http://schemas.microsoft.com/office/drawing/2014/main" id="{EC705ACF-E0AA-4872-9499-F89608B4D8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648373"/>
          </a:xfrm>
        </p:spPr>
        <p:txBody>
          <a:bodyPr/>
          <a:lstStyle/>
          <a:p>
            <a:r>
              <a:rPr lang="en-US" dirty="0"/>
              <a:t> If     long-lived, energy density redshifts in phases: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spcAft>
                <a:spcPts val="3000"/>
              </a:spcAft>
              <a:buNone/>
            </a:pPr>
            <a:endParaRPr lang="en-US" dirty="0"/>
          </a:p>
          <a:p>
            <a:r>
              <a:rPr lang="en-US" dirty="0"/>
              <a:t> Final abundance independent of initial conditions (for fixed</a:t>
            </a:r>
          </a:p>
          <a:p>
            <a:pPr marL="0" indent="0">
              <a:buNone/>
            </a:pPr>
            <a:r>
              <a:rPr lang="en-US" dirty="0"/>
              <a:t>   inflationary parameters)</a:t>
            </a:r>
          </a:p>
        </p:txBody>
      </p:sp>
      <p:pic>
        <p:nvPicPr>
          <p:cNvPr id="33" name="Picture 32" descr="\documentclass{article}&#10;\usepackage{amsmath}&#10;\pagestyle{empty}&#10;\begin{document}&#10;&#10;$$V(\phi)=\frac12m^2\phi^2+\frac\lambda{4!}\phi^4\implies\left\{\begin{array}{c}~\\~\\~\\~\\~\\~\\~\end{array}\right.$$&#10;&#10;\end{document}" title="IguanaTex Picture Display">
            <a:extLst>
              <a:ext uri="{FF2B5EF4-FFF2-40B4-BE49-F238E27FC236}">
                <a16:creationId xmlns:a16="http://schemas.microsoft.com/office/drawing/2014/main" id="{C4543804-0894-477C-C271-1290B44D1791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293" y="2430762"/>
            <a:ext cx="4037483" cy="2550856"/>
          </a:xfrm>
          <a:prstGeom prst="rect">
            <a:avLst/>
          </a:prstGeom>
        </p:spPr>
      </p:pic>
      <p:sp>
        <p:nvSpPr>
          <p:cNvPr id="37" name="Content Placeholder 8">
            <a:extLst>
              <a:ext uri="{FF2B5EF4-FFF2-40B4-BE49-F238E27FC236}">
                <a16:creationId xmlns:a16="http://schemas.microsoft.com/office/drawing/2014/main" id="{A6636E73-83B4-9BD6-B2E6-D7786DE0D4AB}"/>
              </a:ext>
            </a:extLst>
          </p:cNvPr>
          <p:cNvSpPr txBox="1">
            <a:spLocks/>
          </p:cNvSpPr>
          <p:nvPr/>
        </p:nvSpPr>
        <p:spPr>
          <a:xfrm>
            <a:off x="6443721" y="2263748"/>
            <a:ext cx="2998859" cy="2884885"/>
          </a:xfrm>
          <a:prstGeom prst="rect">
            <a:avLst/>
          </a:prstGeom>
        </p:spPr>
        <p:txBody>
          <a:bodyPr/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12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200000"/>
              </a:lnSpc>
              <a:buClr>
                <a:schemeClr val="tx1"/>
              </a:buClr>
              <a:buFont typeface="+mj-lt"/>
              <a:buAutoNum type="arabicPeriod"/>
            </a:pPr>
            <a:r>
              <a:rPr lang="en-US" dirty="0"/>
              <a:t>               </a:t>
            </a:r>
            <a:r>
              <a:rPr lang="en-US" dirty="0">
                <a:solidFill>
                  <a:srgbClr val="0070C0"/>
                </a:solidFill>
              </a:rPr>
              <a:t>[frozen]</a:t>
            </a:r>
          </a:p>
          <a:p>
            <a:pPr marL="457200" indent="-457200">
              <a:lnSpc>
                <a:spcPct val="200000"/>
              </a:lnSpc>
              <a:buClr>
                <a:schemeClr val="tx1"/>
              </a:buClr>
              <a:buFont typeface="+mj-lt"/>
              <a:buAutoNum type="arabicPeriod"/>
            </a:pPr>
            <a:r>
              <a:rPr lang="en-US" dirty="0"/>
              <a:t>               </a:t>
            </a:r>
            <a:r>
              <a:rPr lang="en-US" dirty="0">
                <a:solidFill>
                  <a:srgbClr val="0070C0"/>
                </a:solidFill>
              </a:rPr>
              <a:t>[quartic]</a:t>
            </a:r>
          </a:p>
          <a:p>
            <a:pPr marL="457200" indent="-457200">
              <a:lnSpc>
                <a:spcPct val="200000"/>
              </a:lnSpc>
              <a:buClr>
                <a:schemeClr val="tx1"/>
              </a:buClr>
              <a:buFont typeface="+mj-lt"/>
              <a:buAutoNum type="arabicPeriod"/>
            </a:pPr>
            <a:r>
              <a:rPr lang="en-US" dirty="0"/>
              <a:t>               </a:t>
            </a:r>
            <a:r>
              <a:rPr lang="en-US" dirty="0">
                <a:solidFill>
                  <a:srgbClr val="0070C0"/>
                </a:solidFill>
              </a:rPr>
              <a:t>[matter]</a:t>
            </a:r>
          </a:p>
        </p:txBody>
      </p:sp>
      <p:pic>
        <p:nvPicPr>
          <p:cNvPr id="11" name="Picture 10" descr="\documentclass{article}&#10;\usepackage{amsmath}&#10;\pagestyle{empty}&#10;\begin{document}&#10;&#10;$\rho\propto a^0$&#10;&#10;\end{document}" title="IguanaTex Picture Display">
            <a:extLst>
              <a:ext uri="{FF2B5EF4-FFF2-40B4-BE49-F238E27FC236}">
                <a16:creationId xmlns:a16="http://schemas.microsoft.com/office/drawing/2014/main" id="{1D31B46B-384C-198F-5612-8C98378D30C4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8595" y="2590319"/>
            <a:ext cx="824686" cy="316343"/>
          </a:xfrm>
          <a:prstGeom prst="rect">
            <a:avLst/>
          </a:prstGeom>
        </p:spPr>
      </p:pic>
      <p:pic>
        <p:nvPicPr>
          <p:cNvPr id="16" name="Picture 15" descr="\documentclass{article}&#10;\usepackage{amsmath}&#10;\pagestyle{empty}&#10;\begin{document}&#10;&#10;$\rho\propto a^{-4}$&#10;&#10;\end{document}" title="IguanaTex Picture Display">
            <a:extLst>
              <a:ext uri="{FF2B5EF4-FFF2-40B4-BE49-F238E27FC236}">
                <a16:creationId xmlns:a16="http://schemas.microsoft.com/office/drawing/2014/main" id="{B86CA44C-887E-4E14-D5AD-3E92409F20C8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8596" y="3498504"/>
            <a:ext cx="1018515" cy="318172"/>
          </a:xfrm>
          <a:prstGeom prst="rect">
            <a:avLst/>
          </a:prstGeom>
        </p:spPr>
      </p:pic>
      <p:pic>
        <p:nvPicPr>
          <p:cNvPr id="19" name="Picture 18" descr="\documentclass{article}&#10;\usepackage{amsmath}&#10;\pagestyle{empty}&#10;\begin{document}&#10;&#10;$\rho\propto a^{-3}$&#10;&#10;\end{document}" title="IguanaTex Picture Display">
            <a:extLst>
              <a:ext uri="{FF2B5EF4-FFF2-40B4-BE49-F238E27FC236}">
                <a16:creationId xmlns:a16="http://schemas.microsoft.com/office/drawing/2014/main" id="{B32D5E32-C138-956B-CA61-28DFD23892F2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2253" y="4427180"/>
            <a:ext cx="1014858" cy="316343"/>
          </a:xfrm>
          <a:prstGeom prst="rect">
            <a:avLst/>
          </a:prstGeom>
        </p:spPr>
      </p:pic>
      <p:pic>
        <p:nvPicPr>
          <p:cNvPr id="39" name="Picture 38" descr="\documentclass{article}&#10;\usepackage{amsmath}&#10;\pagestyle{empty}&#10;\begin{document}&#10;&#10;$\phi$&#10;&#10;\end{document}" title="IguanaTex Picture Display">
            <a:extLst>
              <a:ext uri="{FF2B5EF4-FFF2-40B4-BE49-F238E27FC236}">
                <a16:creationId xmlns:a16="http://schemas.microsoft.com/office/drawing/2014/main" id="{5F03503C-B28D-FC5A-D36D-F7EE46B91050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284" y="1920381"/>
            <a:ext cx="160914" cy="272457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B30CDBB9-BE55-AD18-01B7-789249A483F2}"/>
              </a:ext>
            </a:extLst>
          </p:cNvPr>
          <p:cNvSpPr txBox="1"/>
          <p:nvPr/>
        </p:nvSpPr>
        <p:spPr>
          <a:xfrm>
            <a:off x="9962674" y="3252394"/>
            <a:ext cx="160011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potential</a:t>
            </a:r>
          </a:p>
          <a:p>
            <a:pPr algn="ctr"/>
            <a:r>
              <a:rPr lang="en-US" sz="2400" dirty="0">
                <a:solidFill>
                  <a:srgbClr val="FF0000"/>
                </a:solidFill>
              </a:rPr>
              <a:t>dependent</a:t>
            </a: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8E3AFB66-C195-57FD-B264-C0C255923391}"/>
              </a:ext>
            </a:extLst>
          </p:cNvPr>
          <p:cNvCxnSpPr>
            <a:cxnSpLocks/>
          </p:cNvCxnSpPr>
          <p:nvPr/>
        </p:nvCxnSpPr>
        <p:spPr>
          <a:xfrm flipH="1" flipV="1">
            <a:off x="9405260" y="3676252"/>
            <a:ext cx="622731" cy="1030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84077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4A2884-96AB-BD80-0799-FDAB955FC0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Quartic dark matter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46DAFB4-21F6-FDFA-DF61-0937408CED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3019" y="1756022"/>
            <a:ext cx="6087299" cy="4565474"/>
          </a:xfrm>
          <a:prstGeom prst="rect">
            <a:avLst/>
          </a:prstGeom>
        </p:spPr>
      </p:pic>
      <p:pic>
        <p:nvPicPr>
          <p:cNvPr id="48" name="Picture 47" descr="\documentclass{article}&#10;\usepackage{amsmath}&#10;\pagestyle{empty}&#10;\begin{document}&#10;&#10;\begin{align*}&#10;H_I&amp;=10^{10}\,\mathrm{GeV}~~(\text{solid})\\&#10;&amp;=10^{12}\,\mathrm{GeV}~~(\text{dashed})\\&#10;\end{align*}\vspace{-8mm}&#10;$$N_\mathrm{tot}=80$$&#10;&#10;\end{document}" title="IguanaTex Picture Display">
            <a:extLst>
              <a:ext uri="{FF2B5EF4-FFF2-40B4-BE49-F238E27FC236}">
                <a16:creationId xmlns:a16="http://schemas.microsoft.com/office/drawing/2014/main" id="{73D4A085-374B-D985-A7E1-7C4D0F9A435D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8981" y="3072989"/>
            <a:ext cx="2768756" cy="133638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BFAD0ED-7D77-DFEE-7E07-379FDE14B03F}"/>
              </a:ext>
            </a:extLst>
          </p:cNvPr>
          <p:cNvSpPr txBox="1"/>
          <p:nvPr/>
        </p:nvSpPr>
        <p:spPr>
          <a:xfrm>
            <a:off x="0" y="5952164"/>
            <a:ext cx="3581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*assumes instantaneous reheating</a:t>
            </a:r>
          </a:p>
        </p:txBody>
      </p:sp>
    </p:spTree>
    <p:extLst>
      <p:ext uri="{BB962C8B-B14F-4D97-AF65-F5344CB8AC3E}">
        <p14:creationId xmlns:p14="http://schemas.microsoft.com/office/powerpoint/2010/main" val="2292351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DEFA32-C26F-B985-6F68-C38D7C4E4F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043EB0-9853-E5DE-A889-3529A2527B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3"/>
            <a:ext cx="10789920" cy="4303139"/>
          </a:xfrm>
        </p:spPr>
        <p:txBody>
          <a:bodyPr/>
          <a:lstStyle/>
          <a:p>
            <a:pPr>
              <a:lnSpc>
                <a:spcPct val="150000"/>
              </a:lnSpc>
              <a:spcAft>
                <a:spcPts val="2400"/>
              </a:spcAft>
            </a:pPr>
            <a:r>
              <a:rPr lang="en-US" dirty="0"/>
              <a:t> If scalar has potential and inflation not too long, generic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/>
              <a:t>blue-tilted </a:t>
            </a:r>
            <a:r>
              <a:rPr lang="en-US" dirty="0" err="1"/>
              <a:t>isocurvature</a:t>
            </a:r>
            <a:r>
              <a:rPr lang="en-US" dirty="0"/>
              <a:t>!</a:t>
            </a:r>
          </a:p>
          <a:p>
            <a:pPr>
              <a:lnSpc>
                <a:spcPct val="150000"/>
              </a:lnSpc>
              <a:spcAft>
                <a:spcPts val="2400"/>
              </a:spcAft>
            </a:pPr>
            <a:r>
              <a:rPr lang="en-US" dirty="0"/>
              <a:t> Scalar spends most of inflation near slow-roll boundary, where</a:t>
            </a:r>
          </a:p>
          <a:p>
            <a:pPr>
              <a:lnSpc>
                <a:spcPct val="150000"/>
              </a:lnSpc>
              <a:spcAft>
                <a:spcPts val="2400"/>
              </a:spcAft>
            </a:pPr>
            <a:r>
              <a:rPr lang="en-US" dirty="0"/>
              <a:t> Enhanced </a:t>
            </a:r>
            <a:r>
              <a:rPr lang="en-US" dirty="0" err="1"/>
              <a:t>isocurvature</a:t>
            </a:r>
            <a:r>
              <a:rPr lang="en-US" dirty="0"/>
              <a:t> on small scales </a:t>
            </a:r>
            <a:r>
              <a:rPr lang="en-US" dirty="0">
                <a:sym typeface="Wingdings" panose="05000000000000000000" pitchFamily="2" charset="2"/>
              </a:rPr>
              <a:t> GWs or non-</a:t>
            </a:r>
            <a:r>
              <a:rPr lang="en-US" dirty="0" err="1">
                <a:sym typeface="Wingdings" panose="05000000000000000000" pitchFamily="2" charset="2"/>
              </a:rPr>
              <a:t>Gaussianities</a:t>
            </a:r>
            <a:endParaRPr lang="en-US" dirty="0">
              <a:sym typeface="Wingdings" panose="05000000000000000000" pitchFamily="2" charset="2"/>
            </a:endParaRPr>
          </a:p>
          <a:p>
            <a:pPr>
              <a:lnSpc>
                <a:spcPct val="150000"/>
              </a:lnSpc>
              <a:spcAft>
                <a:spcPts val="2400"/>
              </a:spcAft>
            </a:pPr>
            <a:r>
              <a:rPr lang="en-US" dirty="0">
                <a:sym typeface="Wingdings" panose="05000000000000000000" pitchFamily="2" charset="2"/>
              </a:rPr>
              <a:t> If scalar long-lived, relic abundance is predictable</a:t>
            </a:r>
          </a:p>
          <a:p>
            <a:pPr>
              <a:lnSpc>
                <a:spcPct val="150000"/>
              </a:lnSpc>
              <a:spcAft>
                <a:spcPts val="2400"/>
              </a:spcAft>
            </a:pPr>
            <a:r>
              <a:rPr lang="en-US" dirty="0">
                <a:sym typeface="Wingdings" panose="05000000000000000000" pitchFamily="2" charset="2"/>
              </a:rPr>
              <a:t> Quartic scalar can be all of DM with well-defined parameter space target!</a:t>
            </a:r>
            <a:endParaRPr lang="en-US" dirty="0"/>
          </a:p>
        </p:txBody>
      </p:sp>
      <p:pic>
        <p:nvPicPr>
          <p:cNvPr id="5" name="Picture 4" descr="\documentclass{article}&#10;\usepackage{amsmath}&#10;\pagestyle{empty}&#10;\begin{document}&#10;&#10;$m_\mathrm{eff}\sim H_I$&#10;&#10;&#10;\end{document}" title="IguanaTex Picture Display">
            <a:extLst>
              <a:ext uri="{FF2B5EF4-FFF2-40B4-BE49-F238E27FC236}">
                <a16:creationId xmlns:a16="http://schemas.microsoft.com/office/drawing/2014/main" id="{99754A23-26B1-FBE5-AD12-B38D84512A42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4656" y="2959876"/>
            <a:ext cx="1316571" cy="254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9573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64AB0CF-FBFA-00DE-299C-8F529F4102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Backup Slides</a:t>
            </a:r>
          </a:p>
        </p:txBody>
      </p:sp>
    </p:spTree>
    <p:extLst>
      <p:ext uri="{BB962C8B-B14F-4D97-AF65-F5344CB8AC3E}">
        <p14:creationId xmlns:p14="http://schemas.microsoft.com/office/powerpoint/2010/main" val="25010141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8348D1C7-28E9-2A67-051C-3AEEF0BB3F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Slow-roll solution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06CD3DA-472B-3E03-166F-373E19DB37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During slow roll, condensate EOM can be written as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 Solved by</a:t>
            </a:r>
          </a:p>
        </p:txBody>
      </p:sp>
      <p:pic>
        <p:nvPicPr>
          <p:cNvPr id="20" name="Picture 19" descr="\documentclass{article}&#10;\usepackage{amsmath,xcolor}&#10;\pagestyle{empty}&#10;\begin{document}&#10;&#10;$$\frac{d\alpha}{dN}=-\kappa\alpha^2,\qquad\kappa\equiv\frac{V'''(\phi_0)V'(\phi_0)}{V''(\phi_0)^2}\color{red}\left[=\frac{p-2}{p-1}\text{ for }V(\phi)\sim\phi^p\right]$$&#10;&#10;&#10;\end{document}" title="IguanaTex Picture Display">
            <a:extLst>
              <a:ext uri="{FF2B5EF4-FFF2-40B4-BE49-F238E27FC236}">
                <a16:creationId xmlns:a16="http://schemas.microsoft.com/office/drawing/2014/main" id="{92D57DD4-A284-8051-190A-6EF9A7FE573D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8058" y="2699400"/>
            <a:ext cx="8235884" cy="729600"/>
          </a:xfrm>
          <a:prstGeom prst="rect">
            <a:avLst/>
          </a:prstGeom>
        </p:spPr>
      </p:pic>
      <p:pic>
        <p:nvPicPr>
          <p:cNvPr id="22" name="Picture 21" descr="\documentclass{article}&#10;\usepackage{amsmath}&#10;\pagestyle{empty}&#10;\begin{document}&#10;&#10;$$\alpha(N)=\frac1{\kappa(N-N_\mathrm{sr})+1},\qquad\alpha(N_\mathrm{sr})\equiv1$$&#10;&#10;\end{document}" title="IguanaTex Picture Display">
            <a:extLst>
              <a:ext uri="{FF2B5EF4-FFF2-40B4-BE49-F238E27FC236}">
                <a16:creationId xmlns:a16="http://schemas.microsoft.com/office/drawing/2014/main" id="{1A9B4ECC-9DC0-EF9E-D899-4009FBFD7273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4400" y="4518090"/>
            <a:ext cx="5363200" cy="693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8700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E01BD4-BFD3-ECEB-5581-3DC19AADEF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Necessary conditions</a:t>
            </a:r>
          </a:p>
        </p:txBody>
      </p:sp>
      <p:pic>
        <p:nvPicPr>
          <p:cNvPr id="7" name="Picture 6" descr="\documentclass{article}&#10;\usepackage{amsmath}&#10;\pagestyle{empty}&#10;\begin{document}&#10;&#10;&#10;\begin{equation*}&#10;    \begin{array}{cl}&#10;    V''(\phi_{0,i})&gt;3H_I^2&amp;\text{(begin in fast-roll regime)}\\[5mm]&#10;    V''(\phi)&lt;3H_I^2\text{ for some }\phi&amp;\text{(slow-roll regime exists)}\\[5mm]&#10;    V'''(\phi)V'(\phi)&gt;0&amp;\text{(roll toward slow-roll regime)}\\[5mm]&#10;    V(\phi_{0,i})\ll3H_I^2M_\mathrm{pl}^2&amp;\text{(spectator subdominant)}&#10;    \end{array}&#10;\end{equation*}&#10;&#10;\end{document}" title="IguanaTex Picture Display">
            <a:extLst>
              <a:ext uri="{FF2B5EF4-FFF2-40B4-BE49-F238E27FC236}">
                <a16:creationId xmlns:a16="http://schemas.microsoft.com/office/drawing/2014/main" id="{6F80613C-421E-1AB8-ADC3-CBD7061A1B65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3085" y="2437363"/>
            <a:ext cx="7425830" cy="2766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1216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371A5F-A1ED-D861-54EE-F132A69287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EC1F48-3654-4C8F-2211-E13CDC1AC5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1845734"/>
            <a:ext cx="10220753" cy="426581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Aft>
                <a:spcPts val="400"/>
              </a:spcAft>
            </a:pPr>
            <a:r>
              <a:rPr lang="en-US" sz="2400" dirty="0"/>
              <a:t> Scalar fields acquire </a:t>
            </a:r>
            <a:r>
              <a:rPr lang="en-US" sz="2400" dirty="0" err="1"/>
              <a:t>isocurvature</a:t>
            </a:r>
            <a:r>
              <a:rPr lang="en-US" sz="2400" dirty="0"/>
              <a:t> fluctuations during inflation</a:t>
            </a:r>
            <a:endParaRPr lang="en-US" dirty="0">
              <a:sym typeface="Wingdings" panose="05000000000000000000" pitchFamily="2" charset="2"/>
            </a:endParaRPr>
          </a:p>
          <a:p>
            <a:pPr lvl="1">
              <a:lnSpc>
                <a:spcPct val="100000"/>
              </a:lnSpc>
            </a:pPr>
            <a:r>
              <a:rPr lang="en-US" dirty="0"/>
              <a:t>Light field (             )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 err="1">
                <a:sym typeface="Wingdings" panose="05000000000000000000" pitchFamily="2" charset="2"/>
              </a:rPr>
              <a:t>isocurvature</a:t>
            </a:r>
            <a:r>
              <a:rPr lang="en-US" dirty="0">
                <a:sym typeface="Wingdings" panose="05000000000000000000" pitchFamily="2" charset="2"/>
              </a:rPr>
              <a:t> at all scales  constrained by CMB</a:t>
            </a:r>
          </a:p>
          <a:p>
            <a:pPr lvl="1">
              <a:lnSpc>
                <a:spcPct val="100000"/>
              </a:lnSpc>
              <a:spcAft>
                <a:spcPts val="1200"/>
              </a:spcAft>
            </a:pPr>
            <a:r>
              <a:rPr lang="en-US" dirty="0"/>
              <a:t>Heavy field (             ) </a:t>
            </a:r>
            <a:r>
              <a:rPr lang="en-US" dirty="0">
                <a:sym typeface="Wingdings" panose="05000000000000000000" pitchFamily="2" charset="2"/>
              </a:rPr>
              <a:t> no </a:t>
            </a:r>
            <a:r>
              <a:rPr lang="en-US" dirty="0" err="1">
                <a:sym typeface="Wingdings" panose="05000000000000000000" pitchFamily="2" charset="2"/>
              </a:rPr>
              <a:t>isocurvature</a:t>
            </a:r>
            <a:endParaRPr lang="en-US" dirty="0">
              <a:sym typeface="Wingdings" panose="05000000000000000000" pitchFamily="2" charset="2"/>
            </a:endParaRPr>
          </a:p>
          <a:p>
            <a:pPr>
              <a:lnSpc>
                <a:spcPct val="100000"/>
              </a:lnSpc>
              <a:spcAft>
                <a:spcPts val="400"/>
              </a:spcAft>
            </a:pPr>
            <a:r>
              <a:rPr lang="en-US" dirty="0">
                <a:sym typeface="Wingdings" panose="05000000000000000000" pitchFamily="2" charset="2"/>
              </a:rPr>
              <a:t> Need                for blue-tilted spectrum</a:t>
            </a:r>
          </a:p>
          <a:p>
            <a:pPr lvl="1">
              <a:lnSpc>
                <a:spcPct val="100000"/>
              </a:lnSpc>
              <a:spcAft>
                <a:spcPts val="1200"/>
              </a:spcAft>
            </a:pPr>
            <a:r>
              <a:rPr lang="en-US" dirty="0">
                <a:sym typeface="Wingdings" panose="05000000000000000000" pitchFamily="2" charset="2"/>
              </a:rPr>
              <a:t>Interesting signatures at small scales, e.g., GWs, non-</a:t>
            </a:r>
            <a:r>
              <a:rPr lang="en-US" dirty="0" err="1">
                <a:sym typeface="Wingdings" panose="05000000000000000000" pitchFamily="2" charset="2"/>
              </a:rPr>
              <a:t>Gaussianities</a:t>
            </a:r>
            <a:endParaRPr lang="en-US" dirty="0">
              <a:sym typeface="Wingdings" panose="05000000000000000000" pitchFamily="2" charset="2"/>
            </a:endParaRPr>
          </a:p>
          <a:p>
            <a:pPr>
              <a:lnSpc>
                <a:spcPct val="100000"/>
              </a:lnSpc>
            </a:pPr>
            <a:r>
              <a:rPr lang="en-US" dirty="0"/>
              <a:t> Can model build, e.g., effective mass         during inflation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dirty="0"/>
              <a:t> If scalar has nontrivial potential and inflation not too long, dynamics can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dirty="0"/>
              <a:t>    generically produce blue tilt!</a:t>
            </a:r>
          </a:p>
          <a:p>
            <a:pPr>
              <a:lnSpc>
                <a:spcPct val="100000"/>
              </a:lnSpc>
            </a:pPr>
            <a:r>
              <a:rPr lang="en-US" dirty="0"/>
              <a:t> Dynamics yield predictive relic abundance </a:t>
            </a:r>
            <a:r>
              <a:rPr lang="en-US" dirty="0">
                <a:sym typeface="Wingdings" panose="05000000000000000000" pitchFamily="2" charset="2"/>
              </a:rPr>
              <a:t> target in DM parameter space</a:t>
            </a:r>
            <a:endParaRPr lang="en-US" dirty="0"/>
          </a:p>
        </p:txBody>
      </p:sp>
      <p:pic>
        <p:nvPicPr>
          <p:cNvPr id="7" name="Picture 6" descr="\documentclass{article}&#10;\usepackage{amsmath,amssymb}&#10;\pagestyle{empty}&#10;\begin{document}&#10;&#10;$m\lesssim H_I$&#10;&#10;&#10;\end{document}" title="IguanaTex Picture Display">
            <a:extLst>
              <a:ext uri="{FF2B5EF4-FFF2-40B4-BE49-F238E27FC236}">
                <a16:creationId xmlns:a16="http://schemas.microsoft.com/office/drawing/2014/main" id="{DDEC2AC3-21DA-B6BB-7A0F-C2EA9AD92311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8657" y="2409372"/>
            <a:ext cx="773486" cy="219429"/>
          </a:xfrm>
          <a:prstGeom prst="rect">
            <a:avLst/>
          </a:prstGeom>
        </p:spPr>
      </p:pic>
      <p:pic>
        <p:nvPicPr>
          <p:cNvPr id="10" name="Picture 9" descr="\documentclass{article}&#10;\usepackage{amsmath,amssymb}&#10;\pagestyle{empty}&#10;\begin{document}&#10;&#10;$m\gtrsim H_I$&#10;&#10;&#10;\end{document}" title="IguanaTex Picture Display">
            <a:extLst>
              <a:ext uri="{FF2B5EF4-FFF2-40B4-BE49-F238E27FC236}">
                <a16:creationId xmlns:a16="http://schemas.microsoft.com/office/drawing/2014/main" id="{3EC8B3D5-AA53-3108-4968-CD5C6C6BC32E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726" y="2757721"/>
            <a:ext cx="773486" cy="219429"/>
          </a:xfrm>
          <a:prstGeom prst="rect">
            <a:avLst/>
          </a:prstGeom>
        </p:spPr>
      </p:pic>
      <p:pic>
        <p:nvPicPr>
          <p:cNvPr id="12" name="Picture 11" descr="\documentclass{article}&#10;\usepackage{amsmath}&#10;\pagestyle{empty}&#10;\begin{document}&#10;&#10;$m\sim H_I$&#10;&#10;&#10;\end{document}" title="IguanaTex Picture Display">
            <a:extLst>
              <a:ext uri="{FF2B5EF4-FFF2-40B4-BE49-F238E27FC236}">
                <a16:creationId xmlns:a16="http://schemas.microsoft.com/office/drawing/2014/main" id="{E74F9FE8-0D18-3E5B-6711-534BB6285666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0286" y="3218852"/>
            <a:ext cx="1031314" cy="252343"/>
          </a:xfrm>
          <a:prstGeom prst="rect">
            <a:avLst/>
          </a:prstGeom>
        </p:spPr>
      </p:pic>
      <p:pic>
        <p:nvPicPr>
          <p:cNvPr id="14" name="Picture 13" descr="\documentclass{article}&#10;\usepackage{amsmath}&#10;\pagestyle{empty}&#10;\begin{document}&#10;&#10;$m_\mathrm{eff}$&#10;&#10;&#10;\end{document}" title="IguanaTex Picture Display">
            <a:extLst>
              <a:ext uri="{FF2B5EF4-FFF2-40B4-BE49-F238E27FC236}">
                <a16:creationId xmlns:a16="http://schemas.microsoft.com/office/drawing/2014/main" id="{D74BD3B7-4CA5-93A6-5ADE-2B57BAE52749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9651" y="4172857"/>
            <a:ext cx="521143" cy="181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4411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A16DA1-F57A-6EA8-D2D4-1BEC4F57F9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Perturbation solution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2AA4F4-C63E-4F14-7389-7B63292BA3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In terms of                    and                         , perturbation EOM becomes</a:t>
            </a:r>
          </a:p>
          <a:p>
            <a:endParaRPr lang="en-US" dirty="0"/>
          </a:p>
          <a:p>
            <a:pPr>
              <a:spcAft>
                <a:spcPts val="0"/>
              </a:spcAft>
            </a:pPr>
            <a:endParaRPr lang="en-US" dirty="0"/>
          </a:p>
          <a:p>
            <a:r>
              <a:rPr lang="en-US" dirty="0"/>
              <a:t> For               , harmonic oscillator of frequency</a:t>
            </a:r>
          </a:p>
          <a:p>
            <a:r>
              <a:rPr lang="en-US" dirty="0"/>
              <a:t> Bunch-Davies initial conditions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r>
              <a:rPr lang="en-US" dirty="0"/>
              <a:t> For               , </a:t>
            </a:r>
          </a:p>
        </p:txBody>
      </p:sp>
      <p:pic>
        <p:nvPicPr>
          <p:cNvPr id="5" name="Picture 4" descr="\documentclass{article}&#10;\usepackage{amsmath}&#10;\pagestyle{empty}&#10;\begin{document}&#10;&#10;$f_k=a\delta\phi_k$&#10;&#10;&#10;\end{document}" title="IguanaTex Picture Display">
            <a:extLst>
              <a:ext uri="{FF2B5EF4-FFF2-40B4-BE49-F238E27FC236}">
                <a16:creationId xmlns:a16="http://schemas.microsoft.com/office/drawing/2014/main" id="{ECF03076-B7AD-DB24-D057-6312E3CBEE49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8578" y="1914849"/>
            <a:ext cx="1296457" cy="277943"/>
          </a:xfrm>
          <a:prstGeom prst="rect">
            <a:avLst/>
          </a:prstGeom>
        </p:spPr>
      </p:pic>
      <p:pic>
        <p:nvPicPr>
          <p:cNvPr id="7" name="Picture 6" descr="\documentclass{article}&#10;\usepackage{amsmath}&#10;\pagestyle{empty}&#10;\begin{document}&#10;&#10;$\tau=-(aH_I)^{-1}$&#10;&#10;&#10;\end{document}" title="IguanaTex Picture Display">
            <a:extLst>
              <a:ext uri="{FF2B5EF4-FFF2-40B4-BE49-F238E27FC236}">
                <a16:creationId xmlns:a16="http://schemas.microsoft.com/office/drawing/2014/main" id="{05ACDFA0-E2FC-5713-F6C5-1066A6FEE8A1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5998" y="1905518"/>
            <a:ext cx="1879771" cy="327314"/>
          </a:xfrm>
          <a:prstGeom prst="rect">
            <a:avLst/>
          </a:prstGeom>
        </p:spPr>
      </p:pic>
      <p:pic>
        <p:nvPicPr>
          <p:cNvPr id="9" name="Picture 8" descr="\documentclass{article}&#10;\usepackage{amsmath}&#10;\pagestyle{empty}&#10;\begin{document}&#10;&#10;$$\partial_\tau^2f_k+\left(k^2-\frac{\partial_\tau^2a}a+a^2V''(\phi_0)\right)f_k=0$$&#10;&#10;&#10;\end{document}" title="IguanaTex Picture Display">
            <a:extLst>
              <a:ext uri="{FF2B5EF4-FFF2-40B4-BE49-F238E27FC236}">
                <a16:creationId xmlns:a16="http://schemas.microsoft.com/office/drawing/2014/main" id="{5FE0007C-F6FD-07F9-2512-7F8AB8DF833B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108" y="2381777"/>
            <a:ext cx="5154743" cy="746057"/>
          </a:xfrm>
          <a:prstGeom prst="rect">
            <a:avLst/>
          </a:prstGeom>
        </p:spPr>
      </p:pic>
      <p:pic>
        <p:nvPicPr>
          <p:cNvPr id="11" name="Picture 10" descr="\documentclass{article}&#10;\usepackage{amsmath}&#10;\pagestyle{empty}&#10;\begin{document}&#10;&#10;$|k\tau|\gg1$&#10;&#10;\end{document}" title="IguanaTex Picture Display">
            <a:extLst>
              <a:ext uri="{FF2B5EF4-FFF2-40B4-BE49-F238E27FC236}">
                <a16:creationId xmlns:a16="http://schemas.microsoft.com/office/drawing/2014/main" id="{8E042F61-F22F-9074-7AED-0978BDA62008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5519" y="3282866"/>
            <a:ext cx="1069714" cy="305371"/>
          </a:xfrm>
          <a:prstGeom prst="rect">
            <a:avLst/>
          </a:prstGeom>
        </p:spPr>
      </p:pic>
      <p:pic>
        <p:nvPicPr>
          <p:cNvPr id="13" name="Picture 12" descr="\documentclass{article}&#10;\usepackage{amsmath}&#10;\pagestyle{empty}&#10;\begin{document}&#10;&#10;$k$&#10;&#10;\end{document}" title="IguanaTex Picture Display">
            <a:extLst>
              <a:ext uri="{FF2B5EF4-FFF2-40B4-BE49-F238E27FC236}">
                <a16:creationId xmlns:a16="http://schemas.microsoft.com/office/drawing/2014/main" id="{ECF0D391-0E2A-48FE-5670-1CEB9ABFD1FD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7273" y="3307494"/>
            <a:ext cx="138972" cy="213943"/>
          </a:xfrm>
          <a:prstGeom prst="rect">
            <a:avLst/>
          </a:prstGeom>
        </p:spPr>
      </p:pic>
      <p:pic>
        <p:nvPicPr>
          <p:cNvPr id="15" name="Picture 14" descr="\documentclass{article}&#10;\usepackage{amsmath}&#10;\pagestyle{empty}&#10;\begin{document}&#10;&#10;$|k\tau|\ll1$&#10;&#10;&#10;\end{document}" title="IguanaTex Picture Display">
            <a:extLst>
              <a:ext uri="{FF2B5EF4-FFF2-40B4-BE49-F238E27FC236}">
                <a16:creationId xmlns:a16="http://schemas.microsoft.com/office/drawing/2014/main" id="{5662E693-60D1-FFEA-CEE4-73F2DE959A53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5519" y="4807337"/>
            <a:ext cx="1069714" cy="305371"/>
          </a:xfrm>
          <a:prstGeom prst="rect">
            <a:avLst/>
          </a:prstGeom>
        </p:spPr>
      </p:pic>
      <p:pic>
        <p:nvPicPr>
          <p:cNvPr id="21" name="Picture 20" descr="\documentclass{article}&#10;\usepackage{amsmath}&#10;\pagestyle{empty}&#10;\begin{document}&#10;&#10;$$\partial_\tau^2f_k+\frac{3\alpha-2}{\tau^2}f_k=0\implies f_k\sim(-\tau)^{\alpha-1}\implies\delta\phi_k\sim\exp(-\alpha N)$$&#10;&#10;&#10;\end{document}" title="IguanaTex Picture Display">
            <a:extLst>
              <a:ext uri="{FF2B5EF4-FFF2-40B4-BE49-F238E27FC236}">
                <a16:creationId xmlns:a16="http://schemas.microsoft.com/office/drawing/2014/main" id="{A7524B11-44D8-D180-5B52-633EEE68325D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2742" y="5317671"/>
            <a:ext cx="8506516" cy="619886"/>
          </a:xfrm>
          <a:prstGeom prst="rect">
            <a:avLst/>
          </a:prstGeom>
        </p:spPr>
      </p:pic>
      <p:pic>
        <p:nvPicPr>
          <p:cNvPr id="23" name="Picture 22" descr="\documentclass{article}&#10;\usepackage{amsmath}&#10;\pagestyle{empty}&#10;\begin{document}&#10;&#10;$$f_k(\tau\rightarrow-\infty)=\frac1{\sqrt{2k}}e^{-ik\tau}$$&#10;&#10;\end{document}" title="IguanaTex Picture Display">
            <a:extLst>
              <a:ext uri="{FF2B5EF4-FFF2-40B4-BE49-F238E27FC236}">
                <a16:creationId xmlns:a16="http://schemas.microsoft.com/office/drawing/2014/main" id="{871AAA30-D9BB-309E-B45B-D7DA74FF74C0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4457" y="4154959"/>
            <a:ext cx="3423086" cy="6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939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61E280-8791-8B66-6A23-A299FC267E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Power spectrum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86CE17-189D-331D-F9D2-0D823C137E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Spectrum of field fluctuations (at reheating)</a:t>
            </a:r>
          </a:p>
          <a:p>
            <a:endParaRPr lang="en-US" dirty="0"/>
          </a:p>
          <a:p>
            <a:pPr>
              <a:spcAft>
                <a:spcPts val="0"/>
              </a:spcAft>
            </a:pPr>
            <a:endParaRPr lang="en-US" dirty="0"/>
          </a:p>
          <a:p>
            <a:r>
              <a:rPr lang="en-US" dirty="0"/>
              <a:t> Related to density perturbations by</a:t>
            </a:r>
          </a:p>
          <a:p>
            <a:endParaRPr lang="en-US" dirty="0"/>
          </a:p>
          <a:p>
            <a:pPr>
              <a:spcAft>
                <a:spcPts val="0"/>
              </a:spcAft>
            </a:pPr>
            <a:endParaRPr lang="en-US" dirty="0"/>
          </a:p>
          <a:p>
            <a:r>
              <a:rPr lang="en-US" dirty="0"/>
              <a:t> Spectrum of density perturbations (at reheating)</a:t>
            </a:r>
          </a:p>
        </p:txBody>
      </p:sp>
      <p:pic>
        <p:nvPicPr>
          <p:cNvPr id="9" name="Picture 8" descr="\documentclass{article}&#10;\usepackage{amsmath}&#10;\pagestyle{empty}&#10;\begin{document}&#10;&#10;$$\left.P_{\delta\phi}(k)\right|_\mathrm{rh}\equiv\frac{k^3}{2\pi^2}|\delta\phi_k|^2\approx\left(\frac{H_I}{2\pi}\right)^2\cdot\exp\left(-2\int_{N_*}^{N_\mathrm{rh}}\alpha(N)dN\right)$$&#10;&#10;\end{document}" title="IguanaTex Picture Display">
            <a:extLst>
              <a:ext uri="{FF2B5EF4-FFF2-40B4-BE49-F238E27FC236}">
                <a16:creationId xmlns:a16="http://schemas.microsoft.com/office/drawing/2014/main" id="{1C78BA7A-4247-AD50-8B31-4C6B9F270E26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8171" y="2312861"/>
            <a:ext cx="7875658" cy="910629"/>
          </a:xfrm>
          <a:prstGeom prst="rect">
            <a:avLst/>
          </a:prstGeom>
        </p:spPr>
      </p:pic>
      <p:pic>
        <p:nvPicPr>
          <p:cNvPr id="11" name="Picture 10" descr="\documentclass{article}&#10;\usepackage{amsmath}&#10;\pagestyle{empty}&#10;\begin{document}&#10;&#10;$$\delta_k\equiv\frac{\delta\rho_k}\rho\approx\frac{V'(\phi_0)}{V(\phi_0)}\delta\phi_k$$&#10;&#10;&#10;\end{document}" title="IguanaTex Picture Display">
            <a:extLst>
              <a:ext uri="{FF2B5EF4-FFF2-40B4-BE49-F238E27FC236}">
                <a16:creationId xmlns:a16="http://schemas.microsoft.com/office/drawing/2014/main" id="{8FEDEF77-70CD-B450-6D91-7A9689A97DD7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0171" y="3762345"/>
            <a:ext cx="3011657" cy="718629"/>
          </a:xfrm>
          <a:prstGeom prst="rect">
            <a:avLst/>
          </a:prstGeom>
        </p:spPr>
      </p:pic>
      <p:pic>
        <p:nvPicPr>
          <p:cNvPr id="13" name="Picture 12" descr="\documentclass{article}&#10;\usepackage{amsmath}&#10;\pagestyle{empty}&#10;\begin{document}&#10;&#10;$$\left.P_\delta(k)\right|_\mathrm{rh}\approx\frac1{12\pi^2\alpha_\mathrm{rh}}\left[\frac{V'^2V''}{V^2}\right]_\mathrm{rh}\exp\left(-2\int_{N_*}^{N_\mathrm{rh}}\alpha(N)dN\right)$$&#10;&#10;&#10;\end{document}" title="IguanaTex Picture Display">
            <a:extLst>
              <a:ext uri="{FF2B5EF4-FFF2-40B4-BE49-F238E27FC236}">
                <a16:creationId xmlns:a16="http://schemas.microsoft.com/office/drawing/2014/main" id="{F568BC44-1BDD-608F-E364-3E7EECD384D6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7542" y="5075815"/>
            <a:ext cx="7456914" cy="910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4373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11B695-1EDB-4384-844B-7A12DE04A0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Late-time evolution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443BEA-5EA8-7957-CC05-DE3FB3CB22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“Separate universes”: each patch undergoes same dynamics as zero mode</a:t>
            </a:r>
          </a:p>
          <a:p>
            <a:r>
              <a:rPr lang="en-US" dirty="0"/>
              <a:t> Relic abundance calculation gives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 Final perturbations consist of </a:t>
            </a:r>
            <a:r>
              <a:rPr lang="en-US" dirty="0" err="1">
                <a:solidFill>
                  <a:srgbClr val="0070C0"/>
                </a:solidFill>
              </a:rPr>
              <a:t>isocurvature</a:t>
            </a:r>
            <a:r>
              <a:rPr lang="en-US" dirty="0"/>
              <a:t> + </a:t>
            </a:r>
            <a:r>
              <a:rPr lang="en-US" dirty="0">
                <a:solidFill>
                  <a:srgbClr val="FF0000"/>
                </a:solidFill>
              </a:rPr>
              <a:t>adiabatic</a:t>
            </a:r>
          </a:p>
          <a:p>
            <a:pPr marL="0" indent="0">
              <a:spcAft>
                <a:spcPts val="2400"/>
              </a:spcAft>
              <a:buNone/>
            </a:pPr>
            <a:endParaRPr lang="en-US" dirty="0"/>
          </a:p>
          <a:p>
            <a:r>
              <a:rPr lang="en-US" dirty="0"/>
              <a:t> Applies for long-wavelength modes</a:t>
            </a:r>
          </a:p>
        </p:txBody>
      </p:sp>
      <p:pic>
        <p:nvPicPr>
          <p:cNvPr id="21" name="Picture 20" descr="\documentclass{article}&#10;\usepackage{amsmath,xcolor}&#10;\definecolor{blue}{RGB}{0, 112, 192}&#10;\pagestyle{empty}&#10;\begin{document}&#10;&#10;$$\rho_f\propto\rho_\mathrm{rh}^{{\color{blue}3/8}}H_I^{{\color{red}3/2}}$$&#10;&#10;&#10;\end{document}" title="IguanaTex Picture Display">
            <a:extLst>
              <a:ext uri="{FF2B5EF4-FFF2-40B4-BE49-F238E27FC236}">
                <a16:creationId xmlns:a16="http://schemas.microsoft.com/office/drawing/2014/main" id="{37C78324-50C6-4D1D-D9C9-40AF61690338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6119" y="2842002"/>
            <a:ext cx="1879771" cy="407772"/>
          </a:xfrm>
          <a:prstGeom prst="rect">
            <a:avLst/>
          </a:prstGeom>
        </p:spPr>
      </p:pic>
      <p:pic>
        <p:nvPicPr>
          <p:cNvPr id="23" name="Picture 22" descr="\documentclass{article}&#10;\usepackage{amsmath,xcolor}&#10;\definecolor{blue}{RGB}{0, 112, 192}&#10;\pagestyle{empty}&#10;\begin{document}&#10;&#10;$$\delta_f={\color{blue}\frac38\delta_\mathrm{rh}}-{\color{red}\frac32\Phi}$$&#10;&#10;&#10;\end{document}" title="IguanaTex Picture Display">
            <a:extLst>
              <a:ext uri="{FF2B5EF4-FFF2-40B4-BE49-F238E27FC236}">
                <a16:creationId xmlns:a16="http://schemas.microsoft.com/office/drawing/2014/main" id="{45109DBD-B98F-19BF-DE00-DBC198A42F53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1885" y="3862105"/>
            <a:ext cx="2088228" cy="623543"/>
          </a:xfrm>
          <a:prstGeom prst="rect">
            <a:avLst/>
          </a:prstGeom>
        </p:spPr>
      </p:pic>
      <p:pic>
        <p:nvPicPr>
          <p:cNvPr id="27" name="Picture 26" descr="\documentclass{article}&#10;\usepackage{amsmath,amssymb}&#10;\pagestyle{empty}&#10;\begin{document}&#10;&#10;$$\int dt\frac k{\sqrt3a}\lesssim1\implies k_\mathrm{today}\lesssim1200\,\mathrm{Mpc}^{-1}\cdot\left(\frac{m}{10\,\mathrm{eV}}\right)$$&#10;&#10;\end{document}" title="IguanaTex Picture Display">
            <a:extLst>
              <a:ext uri="{FF2B5EF4-FFF2-40B4-BE49-F238E27FC236}">
                <a16:creationId xmlns:a16="http://schemas.microsoft.com/office/drawing/2014/main" id="{96810E84-DF03-811E-205B-9C14C93F73B9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6056" y="5097979"/>
            <a:ext cx="6699886" cy="698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279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555297-A1DB-7524-F3CF-E31095E0A5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Schematic picture</a:t>
            </a:r>
          </a:p>
        </p:txBody>
      </p:sp>
      <p:pic>
        <p:nvPicPr>
          <p:cNvPr id="5" name="Picture 4" descr="A graph of fast roll and fast roll&#10;&#10;AI-generated content may be incorrect.">
            <a:extLst>
              <a:ext uri="{FF2B5EF4-FFF2-40B4-BE49-F238E27FC236}">
                <a16:creationId xmlns:a16="http://schemas.microsoft.com/office/drawing/2014/main" id="{14145F61-D18E-15BE-5631-6C7516B247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8335" y="1828795"/>
            <a:ext cx="5975330" cy="4481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9586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F83D66-3F5B-6B41-1223-99C962D25C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A17525-3E09-6EAA-C9CC-73B6C9BE54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Schematic picture</a:t>
            </a:r>
          </a:p>
        </p:txBody>
      </p:sp>
      <p:pic>
        <p:nvPicPr>
          <p:cNvPr id="5" name="Picture 4" descr="A graph of fast roll and fast roll&#10;&#10;AI-generated content may be incorrect.">
            <a:extLst>
              <a:ext uri="{FF2B5EF4-FFF2-40B4-BE49-F238E27FC236}">
                <a16:creationId xmlns:a16="http://schemas.microsoft.com/office/drawing/2014/main" id="{43137690-ADA5-CBA5-70DF-FEA8B63AEC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8335" y="1828795"/>
            <a:ext cx="5975330" cy="4481497"/>
          </a:xfrm>
          <a:prstGeom prst="rect">
            <a:avLst/>
          </a:prstGeom>
        </p:spPr>
      </p:pic>
      <p:pic>
        <p:nvPicPr>
          <p:cNvPr id="15" name="Picture 14" descr="\documentclass{article}&#10;\usepackage{amsmath}&#10;\pagestyle{empty}&#10;\begin{document}&#10;&#10;$V''&lt;3H_I^2$&#10;&#10;&#10;\end{document}" title="IguanaTex Picture Display">
            <a:extLst>
              <a:ext uri="{FF2B5EF4-FFF2-40B4-BE49-F238E27FC236}">
                <a16:creationId xmlns:a16="http://schemas.microsoft.com/office/drawing/2014/main" id="{E8106232-62DC-F409-E524-480DA5250190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0834" y="3888432"/>
            <a:ext cx="1325714" cy="33462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9A0FC74-365A-120B-18A5-CC6EFEDE60A4}"/>
              </a:ext>
            </a:extLst>
          </p:cNvPr>
          <p:cNvSpPr txBox="1"/>
          <p:nvPr/>
        </p:nvSpPr>
        <p:spPr>
          <a:xfrm>
            <a:off x="9311951" y="3393910"/>
            <a:ext cx="26706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Slow-roll condition: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34EC18A-C735-CE65-4AC8-33C991DEF472}"/>
              </a:ext>
            </a:extLst>
          </p:cNvPr>
          <p:cNvSpPr/>
          <p:nvPr/>
        </p:nvSpPr>
        <p:spPr>
          <a:xfrm>
            <a:off x="9311951" y="3393910"/>
            <a:ext cx="2643481" cy="98904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 descr="\documentclass{article}&#10;\usepackage{amsmath,xcolor}&#10;\definecolor{purple}{RGB}{112, 48, 160}&#10;\pagestyle{empty}&#10;\begin{document}&#10;&#10;$\color{purple}m_\mathrm{eff}^2$&#10;&#10;\end{document}" title="IguanaTex Picture Display">
            <a:extLst>
              <a:ext uri="{FF2B5EF4-FFF2-40B4-BE49-F238E27FC236}">
                <a16:creationId xmlns:a16="http://schemas.microsoft.com/office/drawing/2014/main" id="{27045C2D-F669-07C4-1B4E-C25A8EFF2D85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9023" y="4553223"/>
            <a:ext cx="521143" cy="338287"/>
          </a:xfrm>
          <a:prstGeom prst="rect">
            <a:avLst/>
          </a:prstGeo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8052539D-DBFA-18D0-B774-40A7CCC9F114}"/>
              </a:ext>
            </a:extLst>
          </p:cNvPr>
          <p:cNvCxnSpPr>
            <a:cxnSpLocks/>
          </p:cNvCxnSpPr>
          <p:nvPr/>
        </p:nvCxnSpPr>
        <p:spPr>
          <a:xfrm flipV="1">
            <a:off x="9899780" y="4223061"/>
            <a:ext cx="149289" cy="358706"/>
          </a:xfrm>
          <a:prstGeom prst="straightConnector1">
            <a:avLst/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00642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B18B4E-66CA-5D3C-BA66-4738ECEB45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8A958B-3886-49ED-EF8E-304570E082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474384"/>
          </a:xfrm>
        </p:spPr>
        <p:txBody>
          <a:bodyPr numCol="1">
            <a:noAutofit/>
          </a:bodyPr>
          <a:lstStyle/>
          <a:p>
            <a:pPr marL="514350" indent="-514350">
              <a:lnSpc>
                <a:spcPct val="300000"/>
              </a:lnSpc>
              <a:spcAft>
                <a:spcPts val="400"/>
              </a:spcAft>
              <a:buFont typeface="+mj-lt"/>
              <a:buAutoNum type="romanUcPeriod"/>
            </a:pPr>
            <a:r>
              <a:rPr lang="en-US" dirty="0"/>
              <a:t>Inflationary dynamics</a:t>
            </a:r>
          </a:p>
          <a:p>
            <a:pPr marL="514350" indent="-514350">
              <a:lnSpc>
                <a:spcPct val="300000"/>
              </a:lnSpc>
              <a:spcAft>
                <a:spcPts val="400"/>
              </a:spcAft>
              <a:buFont typeface="+mj-lt"/>
              <a:buAutoNum type="romanUcPeriod"/>
            </a:pPr>
            <a:r>
              <a:rPr lang="en-US" dirty="0"/>
              <a:t>Perturbations</a:t>
            </a:r>
          </a:p>
          <a:p>
            <a:pPr marL="514350" indent="-514350">
              <a:lnSpc>
                <a:spcPct val="300000"/>
              </a:lnSpc>
              <a:spcAft>
                <a:spcPts val="400"/>
              </a:spcAft>
              <a:buFont typeface="+mj-lt"/>
              <a:buAutoNum type="romanUcPeriod"/>
            </a:pPr>
            <a:r>
              <a:rPr lang="en-US" dirty="0"/>
              <a:t>Relic abundance</a:t>
            </a:r>
          </a:p>
        </p:txBody>
      </p:sp>
    </p:spTree>
    <p:extLst>
      <p:ext uri="{BB962C8B-B14F-4D97-AF65-F5344CB8AC3E}">
        <p14:creationId xmlns:p14="http://schemas.microsoft.com/office/powerpoint/2010/main" val="3604965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C3B84E-E776-EEFE-7CF4-313238FD0F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C2E5B7-C792-78D3-0DF3-EFFC59AB08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Inflationary dynamics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C7B30C-B4A5-5E91-5E1F-4F54B47861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405776"/>
          </a:xfrm>
        </p:spPr>
        <p:txBody>
          <a:bodyPr/>
          <a:lstStyle/>
          <a:p>
            <a:pPr>
              <a:spcAft>
                <a:spcPts val="1500"/>
              </a:spcAft>
            </a:pPr>
            <a:r>
              <a:rPr lang="en-US" dirty="0"/>
              <a:t> Suppose scalar dominated by condensate</a:t>
            </a:r>
          </a:p>
          <a:p>
            <a:pPr>
              <a:spcAft>
                <a:spcPts val="1500"/>
              </a:spcAft>
            </a:pPr>
            <a:r>
              <a:rPr lang="en-US" dirty="0"/>
              <a:t> Slow-roll parameter</a:t>
            </a:r>
          </a:p>
          <a:p>
            <a:r>
              <a:rPr lang="en-US" dirty="0"/>
              <a:t> Condensate satisfies</a:t>
            </a:r>
          </a:p>
        </p:txBody>
      </p:sp>
      <p:pic>
        <p:nvPicPr>
          <p:cNvPr id="18" name="Picture 17" descr="\documentclass{article}&#10;\usepackage{amsmath}&#10;\pagestyle{empty}&#10;\begin{document}&#10;&#10;$\phi(x,t)=\phi_0(t)+\delta\phi(x,t)$&#10;&#10;&#10;\end{document}" title="IguanaTex Picture Display">
            <a:extLst>
              <a:ext uri="{FF2B5EF4-FFF2-40B4-BE49-F238E27FC236}">
                <a16:creationId xmlns:a16="http://schemas.microsoft.com/office/drawing/2014/main" id="{AF036B49-6F4E-4375-E937-668DE8477708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9818" y="1904886"/>
            <a:ext cx="3210971" cy="305371"/>
          </a:xfrm>
          <a:prstGeom prst="rect">
            <a:avLst/>
          </a:prstGeom>
        </p:spPr>
      </p:pic>
      <p:pic>
        <p:nvPicPr>
          <p:cNvPr id="22" name="Picture 21" descr="\documentclass{article}&#10;\usepackage{amsmath,xcolor}&#10;\pagestyle{empty}&#10;\begin{document}&#10;&#10;$\color{blue}\alpha\equiv V''(\phi_0)/3H_I^2$&#10;&#10;&#10;\end{document}" title="IguanaTex Picture Display">
            <a:extLst>
              <a:ext uri="{FF2B5EF4-FFF2-40B4-BE49-F238E27FC236}">
                <a16:creationId xmlns:a16="http://schemas.microsoft.com/office/drawing/2014/main" id="{E5658FDF-7378-1BFB-A583-DF06C57E3FA3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5774" y="2431296"/>
            <a:ext cx="2230858" cy="334629"/>
          </a:xfrm>
          <a:prstGeom prst="rect">
            <a:avLst/>
          </a:prstGeom>
        </p:spPr>
      </p:pic>
      <p:pic>
        <p:nvPicPr>
          <p:cNvPr id="15" name="Picture 14" descr="\documentclass{article}&#10;\usepackage{amsmath}&#10;\pagestyle{empty}&#10;\begin{document}&#10;&#10;$\ddot\phi_0+3H_I\dot\phi_0+V'(\phi_0)=0$&#10;&#10;&#10;\end{document}" title="IguanaTex Picture Display">
            <a:extLst>
              <a:ext uri="{FF2B5EF4-FFF2-40B4-BE49-F238E27FC236}">
                <a16:creationId xmlns:a16="http://schemas.microsoft.com/office/drawing/2014/main" id="{E030DA47-CB18-EEE0-A5C8-C4462DB9A4E8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9255" y="3445068"/>
            <a:ext cx="3333487" cy="360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8261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DD7BEB-C628-2042-35EB-C89658E9A2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98B99-25D6-6D74-68AC-5D08ECC589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Inflationary dynamics (fast roll)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59136B-13E4-95EE-952F-2363BD73B7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405776"/>
          </a:xfrm>
        </p:spPr>
        <p:txBody>
          <a:bodyPr/>
          <a:lstStyle/>
          <a:p>
            <a:pPr>
              <a:spcAft>
                <a:spcPts val="1500"/>
              </a:spcAft>
            </a:pPr>
            <a:r>
              <a:rPr lang="en-US" dirty="0"/>
              <a:t> Suppose scalar dominated by condensate</a:t>
            </a:r>
          </a:p>
          <a:p>
            <a:pPr>
              <a:spcAft>
                <a:spcPts val="1500"/>
              </a:spcAft>
            </a:pPr>
            <a:r>
              <a:rPr lang="en-US" dirty="0"/>
              <a:t> Slow-roll parameter</a:t>
            </a:r>
          </a:p>
          <a:p>
            <a:r>
              <a:rPr lang="en-US" dirty="0"/>
              <a:t> Condensate satisfies</a:t>
            </a:r>
          </a:p>
          <a:p>
            <a:endParaRPr lang="en-US" dirty="0"/>
          </a:p>
          <a:p>
            <a:pPr>
              <a:spcAft>
                <a:spcPts val="1800"/>
              </a:spcAft>
            </a:pPr>
            <a:r>
              <a:rPr lang="en-US" dirty="0"/>
              <a:t> If initially           , scalar oscillates and redshifts</a:t>
            </a:r>
          </a:p>
        </p:txBody>
      </p:sp>
      <p:pic>
        <p:nvPicPr>
          <p:cNvPr id="18" name="Picture 17" descr="\documentclass{article}&#10;\usepackage{amsmath}&#10;\pagestyle{empty}&#10;\begin{document}&#10;&#10;$\phi(x,t)=\phi_0(t)+\delta\phi(x,t)$&#10;&#10;&#10;\end{document}" title="IguanaTex Picture Display">
            <a:extLst>
              <a:ext uri="{FF2B5EF4-FFF2-40B4-BE49-F238E27FC236}">
                <a16:creationId xmlns:a16="http://schemas.microsoft.com/office/drawing/2014/main" id="{17EE58D5-5F47-79BD-1AFD-BD25F608F46B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9818" y="1904886"/>
            <a:ext cx="3210971" cy="305371"/>
          </a:xfrm>
          <a:prstGeom prst="rect">
            <a:avLst/>
          </a:prstGeom>
        </p:spPr>
      </p:pic>
      <p:pic>
        <p:nvPicPr>
          <p:cNvPr id="26" name="Picture 25" descr="\documentclass{article}&#10;\usepackage{amsmath,xcolor}&#10;\pagestyle{empty}&#10;\begin{document}&#10;&#10;$\color{blue}\alpha\equiv V''(\phi_0)/3H_I^2$&#10;&#10;&#10;\end{document}" title="IguanaTex Picture Display">
            <a:extLst>
              <a:ext uri="{FF2B5EF4-FFF2-40B4-BE49-F238E27FC236}">
                <a16:creationId xmlns:a16="http://schemas.microsoft.com/office/drawing/2014/main" id="{C79B5CD6-8523-6029-E5F3-5F80C323DE1D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5774" y="2431296"/>
            <a:ext cx="2230858" cy="334629"/>
          </a:xfrm>
          <a:prstGeom prst="rect">
            <a:avLst/>
          </a:prstGeom>
        </p:spPr>
      </p:pic>
      <p:pic>
        <p:nvPicPr>
          <p:cNvPr id="44" name="Picture 43" descr="\documentclass{article}&#10;\usepackage{amsmath}&#10;\pagestyle{empty}&#10;\begin{document}&#10;&#10;$\ddot\phi_0+3H_I\dot\phi_0+V'(\phi_0)=0$&#10;&#10;&#10;\end{document}" title="IguanaTex Picture Display">
            <a:extLst>
              <a:ext uri="{FF2B5EF4-FFF2-40B4-BE49-F238E27FC236}">
                <a16:creationId xmlns:a16="http://schemas.microsoft.com/office/drawing/2014/main" id="{227A5660-5F64-863F-22CD-5BF41D57A235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9255" y="3445066"/>
            <a:ext cx="3333487" cy="360228"/>
          </a:xfrm>
          <a:prstGeom prst="rect">
            <a:avLst/>
          </a:prstGeom>
        </p:spPr>
      </p:pic>
      <p:pic>
        <p:nvPicPr>
          <p:cNvPr id="40" name="Picture 39" descr="\documentclass{article}&#10;\usepackage{amsmath,xcolor}&#10;\pagestyle{empty}&#10;\begin{document}&#10;&#10;$\color{blue}\alpha\gg1$&#10;&#10;\end{document}" title="IguanaTex Picture Display">
            <a:extLst>
              <a:ext uri="{FF2B5EF4-FFF2-40B4-BE49-F238E27FC236}">
                <a16:creationId xmlns:a16="http://schemas.microsoft.com/office/drawing/2014/main" id="{0BCE9EC3-CF1A-9DE9-1D4C-993138EA9E16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6696" y="4039291"/>
            <a:ext cx="784457" cy="221257"/>
          </a:xfrm>
          <a:prstGeom prst="rect">
            <a:avLst/>
          </a:prstGeom>
        </p:spPr>
      </p:pic>
      <p:pic>
        <p:nvPicPr>
          <p:cNvPr id="42" name="Picture 41" descr="\documentclass{article}&#10;\usepackage{amsmath}&#10;\usepackage[dvipsnames]{xcolor}&#10;\pagestyle{empty}&#10;\begin{document}&#10;&#10;$\rho\sim\exp(-3(1+w)N)\implies\color{OliveGreen}\alpha\sim\exp(-\#N)$&#10;&#10;\end{document}" title="IguanaTex Picture Display">
            <a:extLst>
              <a:ext uri="{FF2B5EF4-FFF2-40B4-BE49-F238E27FC236}">
                <a16:creationId xmlns:a16="http://schemas.microsoft.com/office/drawing/2014/main" id="{8A40F7A6-1D37-DB17-59F9-FD18AEE79E7C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3256" y="4570346"/>
            <a:ext cx="5765484" cy="305371"/>
          </a:xfrm>
          <a:prstGeom prst="rect">
            <a:avLst/>
          </a:prstGeom>
        </p:spPr>
      </p:pic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4CAD4D16-8E81-2851-BEF9-BB84D3A19399}"/>
              </a:ext>
            </a:extLst>
          </p:cNvPr>
          <p:cNvCxnSpPr>
            <a:cxnSpLocks/>
          </p:cNvCxnSpPr>
          <p:nvPr/>
        </p:nvCxnSpPr>
        <p:spPr>
          <a:xfrm flipV="1">
            <a:off x="5158922" y="3448424"/>
            <a:ext cx="784678" cy="39236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18036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BC291E-DCCD-C72E-02F1-C70C499AEB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E9B121-79B3-55CE-079D-4F2CB09050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Inflationary dynamics (slow roll)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4A4990-F34A-80FF-A3DF-3529DACE77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405776"/>
          </a:xfrm>
        </p:spPr>
        <p:txBody>
          <a:bodyPr/>
          <a:lstStyle/>
          <a:p>
            <a:pPr>
              <a:spcAft>
                <a:spcPts val="1500"/>
              </a:spcAft>
            </a:pPr>
            <a:r>
              <a:rPr lang="en-US" dirty="0"/>
              <a:t> Suppose scalar dominated by condensate</a:t>
            </a:r>
          </a:p>
          <a:p>
            <a:pPr>
              <a:spcAft>
                <a:spcPts val="1500"/>
              </a:spcAft>
            </a:pPr>
            <a:r>
              <a:rPr lang="en-US" dirty="0"/>
              <a:t> Slow-roll parameter</a:t>
            </a:r>
          </a:p>
          <a:p>
            <a:r>
              <a:rPr lang="en-US" dirty="0"/>
              <a:t> Condensate satisfies</a:t>
            </a:r>
          </a:p>
          <a:p>
            <a:endParaRPr lang="en-US" dirty="0"/>
          </a:p>
          <a:p>
            <a:pPr>
              <a:spcAft>
                <a:spcPts val="1800"/>
              </a:spcAft>
            </a:pPr>
            <a:r>
              <a:rPr lang="en-US" dirty="0"/>
              <a:t> Slow-roll solution</a:t>
            </a:r>
          </a:p>
          <a:p>
            <a:pPr>
              <a:spcAft>
                <a:spcPts val="1800"/>
              </a:spcAft>
            </a:pPr>
            <a:endParaRPr lang="en-US" dirty="0"/>
          </a:p>
          <a:p>
            <a:pPr>
              <a:spcAft>
                <a:spcPts val="1500"/>
              </a:spcAft>
            </a:pPr>
            <a:r>
              <a:rPr lang="en-US" dirty="0"/>
              <a:t> Valid when </a:t>
            </a:r>
          </a:p>
          <a:p>
            <a:pPr>
              <a:spcAft>
                <a:spcPts val="1500"/>
              </a:spcAft>
            </a:pPr>
            <a:r>
              <a:rPr lang="en-US" dirty="0"/>
              <a:t> Slow roll leads to </a:t>
            </a:r>
          </a:p>
        </p:txBody>
      </p:sp>
      <p:pic>
        <p:nvPicPr>
          <p:cNvPr id="18" name="Picture 17" descr="\documentclass{article}&#10;\usepackage{amsmath}&#10;\pagestyle{empty}&#10;\begin{document}&#10;&#10;$\phi(x,t)=\phi_0(t)+\delta\phi(x,t)$&#10;&#10;&#10;\end{document}" title="IguanaTex Picture Display">
            <a:extLst>
              <a:ext uri="{FF2B5EF4-FFF2-40B4-BE49-F238E27FC236}">
                <a16:creationId xmlns:a16="http://schemas.microsoft.com/office/drawing/2014/main" id="{13B97379-1B91-4C2E-3800-45D4EC8B2E94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9818" y="1904886"/>
            <a:ext cx="3210971" cy="305371"/>
          </a:xfrm>
          <a:prstGeom prst="rect">
            <a:avLst/>
          </a:prstGeom>
        </p:spPr>
      </p:pic>
      <p:pic>
        <p:nvPicPr>
          <p:cNvPr id="5" name="Picture 4" descr="\documentclass{article}&#10;\usepackage{amsmath,xcolor}&#10;\pagestyle{empty}&#10;\begin{document}&#10;&#10;$\color{blue}\alpha\equiv V''(\phi_0)/3H_I^2$&#10;&#10;&#10;\end{document}" title="IguanaTex Picture Display">
            <a:extLst>
              <a:ext uri="{FF2B5EF4-FFF2-40B4-BE49-F238E27FC236}">
                <a16:creationId xmlns:a16="http://schemas.microsoft.com/office/drawing/2014/main" id="{22BF6554-FD22-B168-ED65-A24AE2EF09BE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5774" y="2431296"/>
            <a:ext cx="2230858" cy="334629"/>
          </a:xfrm>
          <a:prstGeom prst="rect">
            <a:avLst/>
          </a:prstGeom>
        </p:spPr>
      </p:pic>
      <p:pic>
        <p:nvPicPr>
          <p:cNvPr id="15" name="Picture 14" descr="\documentclass{article}&#10;\usepackage{amsmath}&#10;\pagestyle{empty}&#10;\begin{document}&#10;&#10;$\ddot\phi_0+3H_I\dot\phi_0+V'(\phi_0)=0$&#10;&#10;&#10;\end{document}" title="IguanaTex Picture Display">
            <a:extLst>
              <a:ext uri="{FF2B5EF4-FFF2-40B4-BE49-F238E27FC236}">
                <a16:creationId xmlns:a16="http://schemas.microsoft.com/office/drawing/2014/main" id="{9592E435-3BE0-223B-D209-515E6B4444A1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9255" y="3445068"/>
            <a:ext cx="3333487" cy="360228"/>
          </a:xfrm>
          <a:prstGeom prst="rect">
            <a:avLst/>
          </a:prstGeom>
        </p:spPr>
      </p:pic>
      <p:pic>
        <p:nvPicPr>
          <p:cNvPr id="8" name="Picture 7" descr="\documentclass{article}&#10;\usepackage{amsmath}&#10;\pagestyle{empty}&#10;\begin{document}&#10;&#10;$$\dot\phi_0=-\frac{V'(\phi_0)}{3H_I}$$&#10;&#10;\end{document}" title="IguanaTex Picture Display">
            <a:extLst>
              <a:ext uri="{FF2B5EF4-FFF2-40B4-BE49-F238E27FC236}">
                <a16:creationId xmlns:a16="http://schemas.microsoft.com/office/drawing/2014/main" id="{9157F8CC-2DA6-CD72-48D3-D791DF62F894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1203" y="4316487"/>
            <a:ext cx="1863314" cy="687543"/>
          </a:xfrm>
          <a:prstGeom prst="rect">
            <a:avLst/>
          </a:prstGeom>
        </p:spPr>
      </p:pic>
      <p:pic>
        <p:nvPicPr>
          <p:cNvPr id="14" name="Picture 13" descr="\documentclass{article}&#10;\usepackage{amsmath,xcolor}&#10;\pagestyle{empty}&#10;\begin{document}&#10;&#10;$|\ddot\phi_0|&lt;H_I|\dot\phi_0|\implies\color{blue}\alpha&lt;1$&#10;&#10;\end{document}" title="IguanaTex Picture Display">
            <a:extLst>
              <a:ext uri="{FF2B5EF4-FFF2-40B4-BE49-F238E27FC236}">
                <a16:creationId xmlns:a16="http://schemas.microsoft.com/office/drawing/2014/main" id="{AB0E67A1-CDA1-CAFA-3B9E-630E0B74CFD9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1205" y="5143988"/>
            <a:ext cx="3287772" cy="360228"/>
          </a:xfrm>
          <a:prstGeom prst="rect">
            <a:avLst/>
          </a:prstGeom>
        </p:spPr>
      </p:pic>
      <p:pic>
        <p:nvPicPr>
          <p:cNvPr id="10" name="Picture 9" descr="\documentclass{article}&#10;\usepackage{amsmath}&#10;\usepackage[dvipsnames]{xcolor}&#10;\pagestyle{empty}&#10;\begin{document}&#10;&#10;$\color{OliveGreen}\alpha\sim1/N$&#10;&#10;\end{document}" title="IguanaTex Picture Display">
            <a:extLst>
              <a:ext uri="{FF2B5EF4-FFF2-40B4-BE49-F238E27FC236}">
                <a16:creationId xmlns:a16="http://schemas.microsoft.com/office/drawing/2014/main" id="{11464211-0F96-653C-D740-093F71AF31F7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697" y="5730822"/>
            <a:ext cx="1144686" cy="305371"/>
          </a:xfrm>
          <a:prstGeom prst="rect">
            <a:avLst/>
          </a:prstGeom>
        </p:spPr>
      </p:pic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7BA0E919-9A6D-5345-1723-EC02B0F31C72}"/>
              </a:ext>
            </a:extLst>
          </p:cNvPr>
          <p:cNvCxnSpPr>
            <a:cxnSpLocks/>
          </p:cNvCxnSpPr>
          <p:nvPr/>
        </p:nvCxnSpPr>
        <p:spPr>
          <a:xfrm flipV="1">
            <a:off x="4384481" y="3429000"/>
            <a:ext cx="335902" cy="36022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52328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CF4589-DA66-7862-02DC-416B8635B8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Evolution of </a:t>
            </a:r>
          </a:p>
        </p:txBody>
      </p:sp>
      <p:pic>
        <p:nvPicPr>
          <p:cNvPr id="5" name="Picture 4" descr="A graph of a number of lines&#10;&#10;AI-generated content may be incorrect.">
            <a:extLst>
              <a:ext uri="{FF2B5EF4-FFF2-40B4-BE49-F238E27FC236}">
                <a16:creationId xmlns:a16="http://schemas.microsoft.com/office/drawing/2014/main" id="{0A9C1342-81DF-AC09-189B-D9B2A4C1FB3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8902" y="1765353"/>
            <a:ext cx="6574196" cy="4547152"/>
          </a:xfrm>
          <a:prstGeom prst="rect">
            <a:avLst/>
          </a:prstGeom>
        </p:spPr>
      </p:pic>
      <p:pic>
        <p:nvPicPr>
          <p:cNvPr id="24" name="Picture 23" descr="\documentclass{article}&#10;\usepackage{amsmath,xcolor}&#10;\pagestyle{empty}&#10;\begin{document}&#10;&#10;$\color{red}\alpha\sim\exp(-\#N)$&#10;&#10;\end{document}" title="IguanaTex Picture Display">
            <a:extLst>
              <a:ext uri="{FF2B5EF4-FFF2-40B4-BE49-F238E27FC236}">
                <a16:creationId xmlns:a16="http://schemas.microsoft.com/office/drawing/2014/main" id="{BFA06466-5C09-4D28-7308-8BE74849623E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965" y="2623978"/>
            <a:ext cx="2024229" cy="305371"/>
          </a:xfrm>
          <a:prstGeom prst="rect">
            <a:avLst/>
          </a:prstGeom>
        </p:spPr>
      </p:pic>
      <p:pic>
        <p:nvPicPr>
          <p:cNvPr id="26" name="Picture 25" descr="\documentclass{article}&#10;\usepackage{amsmath,xcolor}&#10;\pagestyle{empty}&#10;\begin{document}&#10;&#10;$\color{red}\alpha\sim1/N$&#10;&#10;\end{document}" title="IguanaTex Picture Display">
            <a:extLst>
              <a:ext uri="{FF2B5EF4-FFF2-40B4-BE49-F238E27FC236}">
                <a16:creationId xmlns:a16="http://schemas.microsoft.com/office/drawing/2014/main" id="{D1791B14-D759-A4EF-C1BD-22CB5853A576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9656" y="5291440"/>
            <a:ext cx="1144686" cy="305371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9AF97E2E-57D9-10A3-6142-4FCB76BAE39C}"/>
              </a:ext>
            </a:extLst>
          </p:cNvPr>
          <p:cNvCxnSpPr>
            <a:cxnSpLocks/>
          </p:cNvCxnSpPr>
          <p:nvPr/>
        </p:nvCxnSpPr>
        <p:spPr>
          <a:xfrm flipV="1">
            <a:off x="3121509" y="2623977"/>
            <a:ext cx="844001" cy="152685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0865508B-56F6-656D-2252-44664E169861}"/>
              </a:ext>
            </a:extLst>
          </p:cNvPr>
          <p:cNvCxnSpPr>
            <a:cxnSpLocks/>
          </p:cNvCxnSpPr>
          <p:nvPr/>
        </p:nvCxnSpPr>
        <p:spPr>
          <a:xfrm>
            <a:off x="3121509" y="2776662"/>
            <a:ext cx="657389" cy="346967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3D54C268-CC29-5818-E270-46CBF38532B1}"/>
              </a:ext>
            </a:extLst>
          </p:cNvPr>
          <p:cNvCxnSpPr>
            <a:cxnSpLocks/>
          </p:cNvCxnSpPr>
          <p:nvPr/>
        </p:nvCxnSpPr>
        <p:spPr>
          <a:xfrm flipH="1" flipV="1">
            <a:off x="7949682" y="4227952"/>
            <a:ext cx="1978089" cy="1216173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702D82FC-7F62-0B09-BF7F-2DB3C00D386B}"/>
              </a:ext>
            </a:extLst>
          </p:cNvPr>
          <p:cNvCxnSpPr>
            <a:cxnSpLocks/>
          </p:cNvCxnSpPr>
          <p:nvPr/>
        </p:nvCxnSpPr>
        <p:spPr>
          <a:xfrm flipH="1" flipV="1">
            <a:off x="7697755" y="5019871"/>
            <a:ext cx="2230016" cy="426562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A22109ED-9C47-A9A2-A002-B0B7FAD2EF7C}"/>
              </a:ext>
            </a:extLst>
          </p:cNvPr>
          <p:cNvSpPr txBox="1"/>
          <p:nvPr/>
        </p:nvSpPr>
        <p:spPr>
          <a:xfrm>
            <a:off x="9153333" y="5676002"/>
            <a:ext cx="30904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Coefficient generically         ,</a:t>
            </a:r>
          </a:p>
          <a:p>
            <a:pPr algn="ctr"/>
            <a:r>
              <a:rPr lang="en-US" sz="1600" dirty="0"/>
              <a:t>but can be </a:t>
            </a:r>
            <a:r>
              <a:rPr lang="en-US" sz="1600" dirty="0">
                <a:solidFill>
                  <a:srgbClr val="F69E00"/>
                </a:solidFill>
              </a:rPr>
              <a:t>large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EB29DBD6-529B-E931-C223-25A0EA5B884F}"/>
              </a:ext>
            </a:extLst>
          </p:cNvPr>
          <p:cNvSpPr/>
          <p:nvPr/>
        </p:nvSpPr>
        <p:spPr>
          <a:xfrm>
            <a:off x="9383098" y="5655032"/>
            <a:ext cx="2644062" cy="60574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" name="Picture 39" descr="\documentclass{article}&#10;\usepackage{amsmath}&#10;\pagestyle{empty}&#10;\begin{document}&#10;&#10;$\mathcal O(1)$&#10;&#10;&#10;\end{document}" title="IguanaTex Picture Display">
            <a:extLst>
              <a:ext uri="{FF2B5EF4-FFF2-40B4-BE49-F238E27FC236}">
                <a16:creationId xmlns:a16="http://schemas.microsoft.com/office/drawing/2014/main" id="{F81C632B-4B4E-5458-409A-32EF8356DE91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0065" y="5760808"/>
            <a:ext cx="394971" cy="203581"/>
          </a:xfrm>
          <a:prstGeom prst="rect">
            <a:avLst/>
          </a:prstGeom>
        </p:spPr>
      </p:pic>
      <p:pic>
        <p:nvPicPr>
          <p:cNvPr id="46" name="Picture 45" descr="\documentclass{article}&#10;\usepackage{amsmath}&#10;\pagestyle{empty}&#10;\begin{document}&#10;&#10;$V(\phi)\sim\phi^p$&#10;&#10;\end{document}" title="IguanaTex Picture Display">
            <a:extLst>
              <a:ext uri="{FF2B5EF4-FFF2-40B4-BE49-F238E27FC236}">
                <a16:creationId xmlns:a16="http://schemas.microsoft.com/office/drawing/2014/main" id="{86859BE6-D87C-54AF-BC2B-20A752D5BE68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4836" y="2357931"/>
            <a:ext cx="1349486" cy="305371"/>
          </a:xfrm>
          <a:prstGeom prst="rect">
            <a:avLst/>
          </a:prstGeom>
        </p:spPr>
      </p:pic>
      <p:pic>
        <p:nvPicPr>
          <p:cNvPr id="4" name="Picture 3" descr="\documentclass{article}&#10;\usepackage{amsmath}&#10;\pagestyle{empty}&#10;\begin{document}&#10;&#10;$\alpha$&#10;&#10;&#10;\end{document}" title="IguanaTex Picture Display">
            <a:extLst>
              <a:ext uri="{FF2B5EF4-FFF2-40B4-BE49-F238E27FC236}">
                <a16:creationId xmlns:a16="http://schemas.microsoft.com/office/drawing/2014/main" id="{6CAC8868-1E32-50BF-7EA6-DDA971A66995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147" y="1278690"/>
            <a:ext cx="343771" cy="27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61074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119.985"/>
  <p:tag name="ORIGINALWIDTH" val=" 422.9472"/>
  <p:tag name="OUTPUTTYPE" val="PNG"/>
  <p:tag name="IGUANATEXVERSION" val="162"/>
  <p:tag name="LATEXADDIN" val="\documentclass{article}&#10;\usepackage{amsmath,amssymb}&#10;\pagestyle{empty}&#10;\begin{document}&#10;&#10;$m\lesssim H_I$&#10;&#10;&#10;\end{document}"/>
  <p:tag name="IGUANATEXSIZE" val="18"/>
  <p:tag name="IGUANATEXCURSOR" val="51"/>
  <p:tag name="TRANSPARENCY" val="True"/>
  <p:tag name="CHOOSECOLOR" val="False"/>
  <p:tag name="COLORHEX" val="000000"/>
  <p:tag name="LATEXENGINEID" val="0"/>
  <p:tag name="TEMPFOLDER" val="c:\temp\"/>
  <p:tag name="LATEXFORMHEIGHT" val=" 320"/>
  <p:tag name="LATEXFORMWIDTH" val=" 385"/>
  <p:tag name="LATEXFORMWRAP" val="True"/>
  <p:tag name="BITMAPVECTOR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125.2343"/>
  <p:tag name="ORIGINALWIDTH" val=" 1316.835"/>
  <p:tag name="OUTPUTTYPE" val="PNG"/>
  <p:tag name="IGUANATEXVERSION" val="162"/>
  <p:tag name="LATEXADDIN" val="\documentclass{article}&#10;\usepackage{amsmath}&#10;\pagestyle{empty}&#10;\begin{document}&#10;&#10;$\phi(x,t)=\phi_0(t)+\delta\phi(x,t)$&#10;&#10;&#10;\end{document}"/>
  <p:tag name="IGUANATEXSIZE" val="24"/>
  <p:tag name="IGUANATEXCURSOR" val="118"/>
  <p:tag name="TRANSPARENCY" val="True"/>
  <p:tag name="CHOOSECOLOR" val="False"/>
  <p:tag name="COLORHEX" val="000000"/>
  <p:tag name="LATEXENGINEID" val="0"/>
  <p:tag name="TEMPFOLDER" val="c:\temp\"/>
  <p:tag name="LATEXFORMHEIGHT" val=" 320"/>
  <p:tag name="LATEXFORMWIDTH" val=" 385"/>
  <p:tag name="LATEXFORMWRAP" val="True"/>
  <p:tag name="BITMAPVECTOR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137.2328"/>
  <p:tag name="ORIGINALWIDTH" val=" 914.8856"/>
  <p:tag name="OUTPUTTYPE" val="PNG"/>
  <p:tag name="IGUANATEXVERSION" val="162"/>
  <p:tag name="LATEXADDIN" val="\documentclass{article}&#10;\usepackage{amsmath,xcolor}&#10;\pagestyle{empty}&#10;\begin{document}&#10;&#10;$\color{blue}\alpha\equiv V''(\phi_0)/3H_I^2$&#10;&#10;&#10;\end{document}"/>
  <p:tag name="IGUANATEXSIZE" val="24"/>
  <p:tag name="IGUANATEXCURSOR" val="150"/>
  <p:tag name="TRANSPARENCY" val="True"/>
  <p:tag name="CHOOSECOLOR" val="False"/>
  <p:tag name="COLORHEX" val="000000"/>
  <p:tag name="LATEXENGINEID" val="0"/>
  <p:tag name="TEMPFOLDER" val="c:\temp\"/>
  <p:tag name="LATEXFORMHEIGHT" val=" 320"/>
  <p:tag name="LATEXFORMWIDTH" val=" 385"/>
  <p:tag name="LATEXFORMWRAP" val="True"/>
  <p:tag name="BITMAPVECTOR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147.7315"/>
  <p:tag name="ORIGINALWIDTH" val=" 1367.079"/>
  <p:tag name="OUTPUTTYPE" val="PNG"/>
  <p:tag name="IGUANATEXVERSION" val="162"/>
  <p:tag name="LATEXADDIN" val="\documentclass{article}&#10;\usepackage{amsmath}&#10;\pagestyle{empty}&#10;\begin{document}&#10;&#10;$\ddot\phi_0+3H_I\dot\phi_0+V'(\phi_0)=0$&#10;&#10;&#10;\end{document}"/>
  <p:tag name="IGUANATEXSIZE" val="24"/>
  <p:tag name="IGUANATEXCURSOR" val="108"/>
  <p:tag name="TRANSPARENCY" val="True"/>
  <p:tag name="CHOOSECOLOR" val="False"/>
  <p:tag name="COLORHEX" val="000000"/>
  <p:tag name="LATEXENGINEID" val="0"/>
  <p:tag name="TEMPFOLDER" val="c:\temp\"/>
  <p:tag name="LATEXFORMHEIGHT" val=" 320"/>
  <p:tag name="LATEXFORMWIDTH" val=" 385"/>
  <p:tag name="LATEXFORMWRAP" val="True"/>
  <p:tag name="BITMAPVECTOR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90.73866"/>
  <p:tag name="ORIGINALWIDTH" val=" 321.7098"/>
  <p:tag name="OUTPUTTYPE" val="PNG"/>
  <p:tag name="IGUANATEXVERSION" val="162"/>
  <p:tag name="LATEXADDIN" val="\documentclass{article}&#10;\usepackage{amsmath,xcolor}&#10;\pagestyle{empty}&#10;\begin{document}&#10;&#10;$\color{blue}\alpha\gg1$&#10;&#10;\end{document}"/>
  <p:tag name="IGUANATEXSIZE" val="24"/>
  <p:tag name="IGUANATEXCURSOR" val="50"/>
  <p:tag name="TRANSPARENCY" val="True"/>
  <p:tag name="CHOOSECOLOR" val="False"/>
  <p:tag name="COLORHEX" val="000000"/>
  <p:tag name="LATEXENGINEID" val="0"/>
  <p:tag name="TEMPFOLDER" val="c:\temp\"/>
  <p:tag name="LATEXFORMHEIGHT" val=" 320"/>
  <p:tag name="LATEXFORMWIDTH" val=" 385"/>
  <p:tag name="LATEXFORMWRAP" val="True"/>
  <p:tag name="BITMAPVECTOR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125.2343"/>
  <p:tag name="ORIGINALWIDTH" val=" 2364.455"/>
  <p:tag name="OUTPUTTYPE" val="PNG"/>
  <p:tag name="IGUANATEXVERSION" val="162"/>
  <p:tag name="LATEXADDIN" val="\documentclass{article}&#10;\usepackage{amsmath}&#10;\usepackage[dvipsnames]{xcolor}&#10;\pagestyle{empty}&#10;\begin{document}&#10;&#10;$\rho\sim\exp(-3(1+w)N)\implies\color{OliveGreen}\alpha\sim\exp(-\#N)$&#10;&#10;\end{document}"/>
  <p:tag name="IGUANATEXSIZE" val="24"/>
  <p:tag name="IGUANATEXCURSOR" val="144"/>
  <p:tag name="TRANSPARENCY" val="True"/>
  <p:tag name="CHOOSECOLOR" val="False"/>
  <p:tag name="COLORHEX" val="000000"/>
  <p:tag name="LATEXENGINEID" val="0"/>
  <p:tag name="TEMPFOLDER" val="c:\temp\"/>
  <p:tag name="LATEXFORMHEIGHT" val=" 320"/>
  <p:tag name="LATEXFORMWIDTH" val=" 385"/>
  <p:tag name="LATEXFORMWRAP" val="True"/>
  <p:tag name="BITMAPVECTOR" val="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125.2343"/>
  <p:tag name="ORIGINALWIDTH" val=" 1316.835"/>
  <p:tag name="OUTPUTTYPE" val="PNG"/>
  <p:tag name="IGUANATEXVERSION" val="162"/>
  <p:tag name="LATEXADDIN" val="\documentclass{article}&#10;\usepackage{amsmath}&#10;\pagestyle{empty}&#10;\begin{document}&#10;&#10;$\phi(x,t)=\phi_0(t)+\delta\phi(x,t)$&#10;&#10;&#10;\end{document}"/>
  <p:tag name="IGUANATEXSIZE" val="24"/>
  <p:tag name="IGUANATEXCURSOR" val="118"/>
  <p:tag name="TRANSPARENCY" val="True"/>
  <p:tag name="CHOOSECOLOR" val="False"/>
  <p:tag name="COLORHEX" val="000000"/>
  <p:tag name="LATEXENGINEID" val="0"/>
  <p:tag name="TEMPFOLDER" val="c:\temp\"/>
  <p:tag name="LATEXFORMHEIGHT" val=" 320"/>
  <p:tag name="LATEXFORMWIDTH" val=" 385"/>
  <p:tag name="LATEXFORMWRAP" val="True"/>
  <p:tag name="BITMAPVECTOR" val="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137.2328"/>
  <p:tag name="ORIGINALWIDTH" val=" 914.8856"/>
  <p:tag name="OUTPUTTYPE" val="PNG"/>
  <p:tag name="IGUANATEXVERSION" val="162"/>
  <p:tag name="LATEXADDIN" val="\documentclass{article}&#10;\usepackage{amsmath,xcolor}&#10;\pagestyle{empty}&#10;\begin{document}&#10;&#10;$\color{blue}\alpha\equiv V''(\phi_0)/3H_I^2$&#10;&#10;&#10;\end{document}"/>
  <p:tag name="IGUANATEXSIZE" val="24"/>
  <p:tag name="IGUANATEXCURSOR" val="0"/>
  <p:tag name="TRANSPARENCY" val="True"/>
  <p:tag name="CHOOSECOLOR" val="False"/>
  <p:tag name="COLORHEX" val="000000"/>
  <p:tag name="LATEXENGINEID" val="0"/>
  <p:tag name="TEMPFOLDER" val="c:\temp\"/>
  <p:tag name="LATEXFORMHEIGHT" val=" 320"/>
  <p:tag name="LATEXFORMWIDTH" val=" 385"/>
  <p:tag name="LATEXFORMWRAP" val="True"/>
  <p:tag name="BITMAPVECTOR" val="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147.7315"/>
  <p:tag name="ORIGINALWIDTH" val=" 1367.079"/>
  <p:tag name="OUTPUTTYPE" val="PNG"/>
  <p:tag name="IGUANATEXVERSION" val="162"/>
  <p:tag name="LATEXADDIN" val="\documentclass{article}&#10;\usepackage{amsmath}&#10;\pagestyle{empty}&#10;\begin{document}&#10;&#10;$\ddot\phi_0+3H_I\dot\phi_0+V'(\phi_0)=0$&#10;&#10;&#10;\end{document}"/>
  <p:tag name="IGUANATEXSIZE" val="24"/>
  <p:tag name="IGUANATEXCURSOR" val="43"/>
  <p:tag name="TRANSPARENCY" val="True"/>
  <p:tag name="CHOOSECOLOR" val="False"/>
  <p:tag name="COLORHEX" val="000000"/>
  <p:tag name="LATEXENGINEID" val="0"/>
  <p:tag name="TEMPFOLDER" val="c:\temp\"/>
  <p:tag name="LATEXFORMHEIGHT" val=" 320"/>
  <p:tag name="LATEXFORMWIDTH" val=" 385"/>
  <p:tag name="LATEXFORMWRAP" val="True"/>
  <p:tag name="BITMAPVECTOR" val="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281.9647"/>
  <p:tag name="ORIGINALWIDTH" val=" 764.1545"/>
  <p:tag name="OUTPUTTYPE" val="PNG"/>
  <p:tag name="IGUANATEXVERSION" val="162"/>
  <p:tag name="LATEXADDIN" val="\documentclass{article}&#10;\usepackage{amsmath}&#10;\pagestyle{empty}&#10;\begin{document}&#10;&#10;$$\dot\phi_0=-\frac{V'(\phi_0)}{3H_I}$$&#10;&#10;\end{document}"/>
  <p:tag name="IGUANATEXSIZE" val="24"/>
  <p:tag name="IGUANATEXCURSOR" val="120"/>
  <p:tag name="TRANSPARENCY" val="True"/>
  <p:tag name="CHOOSECOLOR" val="False"/>
  <p:tag name="COLORHEX" val="000000"/>
  <p:tag name="LATEXENGINEID" val="0"/>
  <p:tag name="TEMPFOLDER" val="c:\temp\"/>
  <p:tag name="LATEXFORMHEIGHT" val=" 320"/>
  <p:tag name="LATEXFORMWIDTH" val=" 385"/>
  <p:tag name="LATEXFORMWRAP" val="True"/>
  <p:tag name="BITMAPVECTOR" val="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147.7315"/>
  <p:tag name="ORIGINALWIDTH" val=" 1348.331"/>
  <p:tag name="OUTPUTTYPE" val="PNG"/>
  <p:tag name="IGUANATEXVERSION" val="162"/>
  <p:tag name="LATEXADDIN" val="\documentclass{article}&#10;\usepackage{amsmath,xcolor}&#10;\pagestyle{empty}&#10;\begin{document}&#10;&#10;$|\ddot\phi_0|&lt;H_I|\dot\phi_0|\implies\color{blue}\alpha&lt;1$&#10;&#10;\end{document}"/>
  <p:tag name="IGUANATEXSIZE" val="24"/>
  <p:tag name="IGUANATEXCURSOR" val="145"/>
  <p:tag name="TRANSPARENCY" val="True"/>
  <p:tag name="CHOOSECOLOR" val="False"/>
  <p:tag name="COLORHEX" val="000000"/>
  <p:tag name="LATEXENGINEID" val="0"/>
  <p:tag name="TEMPFOLDER" val="c:\temp\"/>
  <p:tag name="LATEXFORMHEIGHT" val=" 320"/>
  <p:tag name="LATEXFORMWIDTH" val=" 385"/>
  <p:tag name="LATEXFORMWRAP" val="True"/>
  <p:tag name="BITMAPVECTOR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119.985"/>
  <p:tag name="ORIGINALWIDTH" val=" 422.9472"/>
  <p:tag name="OUTPUTTYPE" val="PNG"/>
  <p:tag name="IGUANATEXVERSION" val="162"/>
  <p:tag name="LATEXADDIN" val="\documentclass{article}&#10;\usepackage{amsmath,amssymb}&#10;\pagestyle{empty}&#10;\begin{document}&#10;&#10;$m\gtrsim H_I$&#10;&#10;&#10;\end{document}"/>
  <p:tag name="IGUANATEXSIZE" val="18"/>
  <p:tag name="IGUANATEXCURSOR" val="95"/>
  <p:tag name="TRANSPARENCY" val="True"/>
  <p:tag name="CHOOSECOLOR" val="False"/>
  <p:tag name="COLORHEX" val="000000"/>
  <p:tag name="LATEXENGINEID" val="0"/>
  <p:tag name="TEMPFOLDER" val="c:\temp\"/>
  <p:tag name="LATEXFORMHEIGHT" val=" 320"/>
  <p:tag name="LATEXFORMWIDTH" val=" 385"/>
  <p:tag name="LATEXFORMWRAP" val="True"/>
  <p:tag name="BITMAPVECTOR" val="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125.2343"/>
  <p:tag name="ORIGINALWIDTH" val=" 469.4413"/>
  <p:tag name="OUTPUTTYPE" val="PNG"/>
  <p:tag name="IGUANATEXVERSION" val="162"/>
  <p:tag name="LATEXADDIN" val="\documentclass{article}&#10;\usepackage{amsmath}&#10;\usepackage[dvipsnames]{xcolor}&#10;\pagestyle{empty}&#10;\begin{document}&#10;&#10;$\color{OliveGreen}\alpha\sim1/N$&#10;&#10;\end{document}"/>
  <p:tag name="IGUANATEXSIZE" val="24"/>
  <p:tag name="IGUANATEXCURSOR" val="132"/>
  <p:tag name="TRANSPARENCY" val="True"/>
  <p:tag name="CHOOSECOLOR" val="False"/>
  <p:tag name="COLORHEX" val="000000"/>
  <p:tag name="LATEXENGINEID" val="0"/>
  <p:tag name="TEMPFOLDER" val="c:\temp\"/>
  <p:tag name="LATEXFORMHEIGHT" val=" 320"/>
  <p:tag name="LATEXFORMWIDTH" val=" 385"/>
  <p:tag name="LATEXFORMWRAP" val="True"/>
  <p:tag name="BITMAPVECTOR" val="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125.2343"/>
  <p:tag name="ORIGINALWIDTH" val=" 830.1462"/>
  <p:tag name="OUTPUTTYPE" val="PNG"/>
  <p:tag name="IGUANATEXVERSION" val="162"/>
  <p:tag name="LATEXADDIN" val="\documentclass{article}&#10;\usepackage{amsmath,xcolor}&#10;\pagestyle{empty}&#10;\begin{document}&#10;&#10;$\color{red}\alpha\sim\exp(-\#N)$&#10;&#10;\end{document}"/>
  <p:tag name="IGUANATEXSIZE" val="24"/>
  <p:tag name="IGUANATEXCURSOR" val="100"/>
  <p:tag name="TRANSPARENCY" val="True"/>
  <p:tag name="CHOOSECOLOR" val="False"/>
  <p:tag name="COLORHEX" val="000000"/>
  <p:tag name="LATEXENGINEID" val="0"/>
  <p:tag name="TEMPFOLDER" val="c:\temp\"/>
  <p:tag name="LATEXFORMHEIGHT" val=" 320"/>
  <p:tag name="LATEXFORMWIDTH" val=" 385"/>
  <p:tag name="LATEXFORMWRAP" val="True"/>
  <p:tag name="BITMAPVECTOR" val="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125.2343"/>
  <p:tag name="ORIGINALWIDTH" val=" 469.4413"/>
  <p:tag name="OUTPUTTYPE" val="PNG"/>
  <p:tag name="IGUANATEXVERSION" val="162"/>
  <p:tag name="LATEXADDIN" val="\documentclass{article}&#10;\usepackage{amsmath,xcolor}&#10;\pagestyle{empty}&#10;\begin{document}&#10;&#10;$\color{red}\alpha\sim1/N$&#10;&#10;\end{document}"/>
  <p:tag name="IGUANATEXSIZE" val="24"/>
  <p:tag name="IGUANATEXCURSOR" val="100"/>
  <p:tag name="TRANSPARENCY" val="True"/>
  <p:tag name="CHOOSECOLOR" val="False"/>
  <p:tag name="COLORHEX" val="000000"/>
  <p:tag name="LATEXENGINEID" val="0"/>
  <p:tag name="TEMPFOLDER" val="c:\temp\"/>
  <p:tag name="LATEXFORMHEIGHT" val=" 320"/>
  <p:tag name="LATEXFORMWIDTH" val=" 385"/>
  <p:tag name="LATEXFORMWRAP" val="True"/>
  <p:tag name="BITMAPVECTOR" val="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125.2343"/>
  <p:tag name="ORIGINALWIDTH" val=" 242.9696"/>
  <p:tag name="OUTPUTTYPE" val="PNG"/>
  <p:tag name="IGUANATEXVERSION" val="162"/>
  <p:tag name="LATEXADDIN" val="\documentclass{article}&#10;\usepackage{amsmath}&#10;\pagestyle{empty}&#10;\begin{document}&#10;&#10;$\mathcal O(1)$&#10;&#10;&#10;\end{document}"/>
  <p:tag name="IGUANATEXSIZE" val="16"/>
  <p:tag name="IGUANATEXCURSOR" val="96"/>
  <p:tag name="TRANSPARENCY" val="True"/>
  <p:tag name="CHOOSECOLOR" val="False"/>
  <p:tag name="COLORHEX" val="000000"/>
  <p:tag name="LATEXENGINEID" val="0"/>
  <p:tag name="TEMPFOLDER" val="c:\temp\"/>
  <p:tag name="LATEXFORMHEIGHT" val=" 320"/>
  <p:tag name="LATEXFORMWIDTH" val=" 385"/>
  <p:tag name="LATEXFORMWRAP" val="True"/>
  <p:tag name="BITMAPVECTOR" val="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125.2343"/>
  <p:tag name="ORIGINALWIDTH" val=" 553.4308"/>
  <p:tag name="OUTPUTTYPE" val="PNG"/>
  <p:tag name="IGUANATEXVERSION" val="162"/>
  <p:tag name="LATEXADDIN" val="\documentclass{article}&#10;\usepackage{amsmath}&#10;\pagestyle{empty}&#10;\begin{document}&#10;&#10;$V(\phi)\sim\phi^p$&#10;&#10;\end{document}"/>
  <p:tag name="IGUANATEXSIZE" val="24"/>
  <p:tag name="IGUANATEXCURSOR" val="100"/>
  <p:tag name="TRANSPARENCY" val="True"/>
  <p:tag name="CHOOSECOLOR" val="False"/>
  <p:tag name="COLORHEX" val="000000"/>
  <p:tag name="LATEXENGINEID" val="0"/>
  <p:tag name="TEMPFOLDER" val="c:\temp\"/>
  <p:tag name="LATEXFORMHEIGHT" val=" 320"/>
  <p:tag name="LATEXFORMWIDTH" val=" 385"/>
  <p:tag name="LATEXFORMWRAP" val="True"/>
  <p:tag name="BITMAPVECTOR" val="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56.24299"/>
  <p:tag name="ORIGINALWIDTH" val=" 70.49118"/>
  <p:tag name="OUTPUTTYPE" val="PNG"/>
  <p:tag name="IGUANATEXVERSION" val="162"/>
  <p:tag name="LATEXADDIN" val="\documentclass{article}&#10;\usepackage{amsmath}&#10;\pagestyle{empty}&#10;\begin{document}&#10;&#10;$\alpha$&#10;&#10;&#10;\end{document}"/>
  <p:tag name="IGUANATEXSIZE" val="48"/>
  <p:tag name="IGUANATEXCURSOR" val="89"/>
  <p:tag name="TRANSPARENCY" val="True"/>
  <p:tag name="CHOOSECOLOR" val="False"/>
  <p:tag name="COLORHEX" val="000000"/>
  <p:tag name="LATEXENGINEID" val="0"/>
  <p:tag name="TEMPFOLDER" val="c:\temp\"/>
  <p:tag name="LATEXFORMHEIGHT" val=" 320"/>
  <p:tag name="LATEXFORMWIDTH" val=" 385"/>
  <p:tag name="LATEXFORMWRAP" val="True"/>
  <p:tag name="BITMAPVECTOR" val="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274.4657"/>
  <p:tag name="ORIGINALWIDTH" val=" 1487.064"/>
  <p:tag name="OUTPUTTYPE" val="PNG"/>
  <p:tag name="IGUANATEXVERSION" val="162"/>
  <p:tag name="LATEXADDIN" val="\documentclass{article}&#10;\usepackage{amsmath}&#10;\pagestyle{empty}&#10;\begin{document}&#10;&#10;$$\delta\ddot\phi_k+3H_I\delta\dot\phi_k+\frac{k^2}{a^2}\delta\phi_k=0$$&#10;&#10;&#10;\end{document}"/>
  <p:tag name="IGUANATEXSIZE" val="24"/>
  <p:tag name="IGUANATEXCURSOR" val="122"/>
  <p:tag name="TRANSPARENCY" val="True"/>
  <p:tag name="CHOOSECOLOR" val="False"/>
  <p:tag name="COLORHEX" val="000000"/>
  <p:tag name="LATEXENGINEID" val="0"/>
  <p:tag name="TEMPFOLDER" val="c:\temp\"/>
  <p:tag name="LATEXFORMHEIGHT" val=" 320"/>
  <p:tag name="LATEXFORMWIDTH" val=" 385"/>
  <p:tag name="LATEXFORMWRAP" val="True"/>
  <p:tag name="BITMAPVECTOR" val="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305.9617"/>
  <p:tag name="ORIGINALWIDTH" val=" 2233.971"/>
  <p:tag name="OUTPUTTYPE" val="PNG"/>
  <p:tag name="IGUANATEXVERSION" val="162"/>
  <p:tag name="LATEXADDIN" val="\documentclass{article}&#10;\usepackage{amsmath,xcolor}&#10;\pagestyle{empty}&#10;\begin{document}&#10;&#10;$$\delta\ddot\phi_k+3H_I\delta\dot\phi_k+\left(\frac{k^2}{a^2}\color{red}+V''(\phi_0)\color{black}\right)\delta\phi_k=0$$&#10;&#10;&#10;\end{document}"/>
  <p:tag name="IGUANATEXSIZE" val="24"/>
  <p:tag name="IGUANATEXCURSOR" val="186"/>
  <p:tag name="TRANSPARENCY" val="True"/>
  <p:tag name="CHOOSECOLOR" val="False"/>
  <p:tag name="COLORHEX" val="000000"/>
  <p:tag name="LATEXENGINEID" val="0"/>
  <p:tag name="TEMPFOLDER" val="c:\temp\"/>
  <p:tag name="LATEXFORMHEIGHT" val=" 320"/>
  <p:tag name="LATEXFORMWIDTH" val=" 385"/>
  <p:tag name="LATEXFORMWRAP" val="True"/>
  <p:tag name="BITMAPVECTOR" val="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125.2343"/>
  <p:tag name="ORIGINALWIDTH" val=" 922.3847"/>
  <p:tag name="OUTPUTTYPE" val="PNG"/>
  <p:tag name="IGUANATEXVERSION" val="162"/>
  <p:tag name="LATEXADDIN" val="\documentclass{article}&#10;\usepackage{amsmath}&#10;\pagestyle{empty}&#10;\begin{document}&#10;&#10;$\delta\phi_k\sim\exp(-\alpha N)$&#10;&#10;\end{document}"/>
  <p:tag name="IGUANATEXSIZE" val="24"/>
  <p:tag name="IGUANATEXCURSOR" val="114"/>
  <p:tag name="TRANSPARENCY" val="True"/>
  <p:tag name="CHOOSECOLOR" val="False"/>
  <p:tag name="COLORHEX" val="000000"/>
  <p:tag name="LATEXENGINEID" val="0"/>
  <p:tag name="TEMPFOLDER" val="c:\temp\"/>
  <p:tag name="LATEXFORMHEIGHT" val=" 320"/>
  <p:tag name="LATEXFORMWIDTH" val=" 385"/>
  <p:tag name="LATEXFORMWRAP" val="True"/>
  <p:tag name="BITMAPVECTOR" val="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373.4533"/>
  <p:tag name="ORIGINALWIDTH" val=" 2016.498"/>
  <p:tag name="OUTPUTTYPE" val="PNG"/>
  <p:tag name="IGUANATEXVERSION" val="162"/>
  <p:tag name="LATEXADDIN" val="\documentclass{article}&#10;\usepackage{amsmath}&#10;\pagestyle{empty}&#10;\begin{document}&#10;&#10;$$\left.P_\delta(k)\right|_\mathrm{rh}\sim\exp\left(-2\int_{N_*}^{N_\mathrm{rh}}\alpha(N)dN\right),$$&#10;&#10;&#10;\end{document}"/>
  <p:tag name="IGUANATEXSIZE" val="24"/>
  <p:tag name="IGUANATEXCURSOR" val="89"/>
  <p:tag name="TRANSPARENCY" val="True"/>
  <p:tag name="CHOOSECOLOR" val="False"/>
  <p:tag name="COLORHEX" val="000000"/>
  <p:tag name="LATEXENGINEID" val="0"/>
  <p:tag name="TEMPFOLDER" val="c:\temp\"/>
  <p:tag name="LATEXFORMHEIGHT" val=" 320"/>
  <p:tag name="LATEXFORMWIDTH" val=" 385"/>
  <p:tag name="LATEXFORMWRAP" val="True"/>
  <p:tag name="BITMAPVECTOR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103.4871"/>
  <p:tag name="ORIGINALWIDTH" val=" 422.9472"/>
  <p:tag name="OUTPUTTYPE" val="PNG"/>
  <p:tag name="IGUANATEXVERSION" val="162"/>
  <p:tag name="LATEXADDIN" val="\documentclass{article}&#10;\usepackage{amsmath}&#10;\pagestyle{empty}&#10;\begin{document}&#10;&#10;$m\sim H_I$&#10;&#10;&#10;\end{document}"/>
  <p:tag name="IGUANATEXSIZE" val="24"/>
  <p:tag name="IGUANATEXCURSOR" val="92"/>
  <p:tag name="TRANSPARENCY" val="True"/>
  <p:tag name="CHOOSECOLOR" val="False"/>
  <p:tag name="COLORHEX" val="000000"/>
  <p:tag name="LATEXENGINEID" val="0"/>
  <p:tag name="TEMPFOLDER" val="c:\temp\"/>
  <p:tag name="LATEXFORMHEIGHT" val=" 320"/>
  <p:tag name="LATEXFORMWIDTH" val=" 385"/>
  <p:tag name="LATEXFORMWRAP" val="True"/>
  <p:tag name="BITMAPVECTOR" val="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100.4874"/>
  <p:tag name="ORIGINALWIDTH" val=" 138.7327"/>
  <p:tag name="OUTPUTTYPE" val="PNG"/>
  <p:tag name="IGUANATEXVERSION" val="162"/>
  <p:tag name="LATEXADDIN" val="\documentclass{article}&#10;\usepackage{amsmath}&#10;\pagestyle{empty}&#10;\begin{document}&#10;&#10;$N_*$&#10;&#10;&#10;\end{document}"/>
  <p:tag name="IGUANATEXSIZE" val="24"/>
  <p:tag name="IGUANATEXCURSOR" val="86"/>
  <p:tag name="TRANSPARENCY" val="True"/>
  <p:tag name="CHOOSECOLOR" val="False"/>
  <p:tag name="COLORHEX" val="000000"/>
  <p:tag name="LATEXENGINEID" val="0"/>
  <p:tag name="TEMPFOLDER" val="c:\temp\"/>
  <p:tag name="LATEXFORMHEIGHT" val=" 320"/>
  <p:tag name="LATEXFORMWIDTH" val=" 385"/>
  <p:tag name="LATEXFORMWRAP" val="True"/>
  <p:tag name="BITMAPVECTOR" val="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281.2149"/>
  <p:tag name="ORIGINALWIDTH" val=" 966.6292"/>
  <p:tag name="OUTPUTTYPE" val="PNG"/>
  <p:tag name="IGUANATEXVERSION" val="162"/>
  <p:tag name="LATEXADDIN" val="\documentclass{article}&#10;\usepackage{amsmath}&#10;\pagestyle{empty}&#10;\begin{document}&#10;&#10;$$\frac{d\log P_\delta}{d\log k}=2\alpha(N_*)$$&#10;&#10;\end{document}"/>
  <p:tag name="IGUANATEXSIZE" val="24"/>
  <p:tag name="IGUANATEXCURSOR" val="128"/>
  <p:tag name="TRANSPARENCY" val="True"/>
  <p:tag name="CHOOSECOLOR" val="False"/>
  <p:tag name="COLORHEX" val="000000"/>
  <p:tag name="LATEXENGINEID" val="0"/>
  <p:tag name="TEMPFOLDER" val="c:\temp\"/>
  <p:tag name="LATEXFORMHEIGHT" val=" 320"/>
  <p:tag name="LATEXFORMWIDTH" val=" 385"/>
  <p:tag name="LATEXFORMWRAP" val="True"/>
  <p:tag name="BITMAPVECTOR" val="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560.9299"/>
  <p:tag name="ORIGINALWIDTH" val=" 817.3978"/>
  <p:tag name="OUTPUTTYPE" val="PNG"/>
  <p:tag name="IGUANATEXVERSION" val="162"/>
  <p:tag name="LATEXADDIN" val="\documentclass{article}&#10;\usepackage{amsmath}&#10;\pagestyle{empty}&#10;\begin{document}&#10;&#10;$$V(\phi)\sim\phi^p$$&#10;$$H_I=10^{12}\,\mathrm{GeV}$$&#10;$$N_\mathrm{tot}=80$$&#10;&#10;\end{document}"/>
  <p:tag name="IGUANATEXSIZE" val="24"/>
  <p:tag name="IGUANATEXCURSOR" val="150"/>
  <p:tag name="TRANSPARENCY" val="True"/>
  <p:tag name="CHOOSECOLOR" val="False"/>
  <p:tag name="COLORHEX" val="000000"/>
  <p:tag name="LATEXENGINEID" val="0"/>
  <p:tag name="TEMPFOLDER" val="c:\temp\"/>
  <p:tag name="LATEXFORMHEIGHT" val=" 320"/>
  <p:tag name="LATEXFORMWIDTH" val=" 385"/>
  <p:tag name="LATEXFORMWRAP" val="True"/>
  <p:tag name="BITMAPVECTOR" val="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56.24299"/>
  <p:tag name="ORIGINALWIDTH" val=" 70.49118"/>
  <p:tag name="OUTPUTTYPE" val="PNG"/>
  <p:tag name="IGUANATEXVERSION" val="162"/>
  <p:tag name="LATEXADDIN" val="\documentclass{article}&#10;\usepackage{amsmath,xcolor}&#10;\definecolor{orange}{RGB}{246, 158, 0}&#10;\pagestyle{empty}&#10;\begin{document}&#10;&#10;$\color{orange}\alpha$&#10;&#10;\end{document}"/>
  <p:tag name="IGUANATEXSIZE" val="24"/>
  <p:tag name="IGUANATEXCURSOR" val="89"/>
  <p:tag name="TRANSPARENCY" val="True"/>
  <p:tag name="CHOOSECOLOR" val="False"/>
  <p:tag name="COLORHEX" val="000000"/>
  <p:tag name="LATEXENGINEID" val="0"/>
  <p:tag name="TEMPFOLDER" val="c:\temp\"/>
  <p:tag name="LATEXFORMHEIGHT" val=" 320"/>
  <p:tag name="LATEXFORMWIDTH" val=" 385"/>
  <p:tag name="LATEXFORMWRAP" val="True"/>
  <p:tag name="BITMAPVECTOR" val="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1046.119"/>
  <p:tag name="ORIGINALWIDTH" val=" 1655.793"/>
  <p:tag name="OUTPUTTYPE" val="PNG"/>
  <p:tag name="IGUANATEXVERSION" val="162"/>
  <p:tag name="LATEXADDIN" val="\documentclass{article}&#10;\usepackage{amsmath}&#10;\pagestyle{empty}&#10;\begin{document}&#10;&#10;$$V(\phi)=\frac12m^2\phi^2+\frac\lambda{4!}\phi^4\implies\left\{\begin{array}{c}~\\~\\~\\~\\~\\~\\~\end{array}\right.$$&#10;&#10;\end{document}"/>
  <p:tag name="IGUANATEXSIZE" val="24"/>
  <p:tag name="IGUANATEXCURSOR" val="128"/>
  <p:tag name="TRANSPARENCY" val="True"/>
  <p:tag name="CHOOSECOLOR" val="False"/>
  <p:tag name="COLORHEX" val="000000"/>
  <p:tag name="LATEXENGINEID" val="0"/>
  <p:tag name="TEMPFOLDER" val="c:\temp\"/>
  <p:tag name="LATEXFORMHEIGHT" val=" 320"/>
  <p:tag name="LATEXFORMWIDTH" val=" 385"/>
  <p:tag name="LATEXFORMWRAP" val="True"/>
  <p:tag name="BITMAPVECTOR" val="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129.7338"/>
  <p:tag name="ORIGINALWIDTH" val=" 338.2077"/>
  <p:tag name="OUTPUTTYPE" val="PNG"/>
  <p:tag name="IGUANATEXVERSION" val="162"/>
  <p:tag name="LATEXADDIN" val="\documentclass{article}&#10;\usepackage{amsmath}&#10;\pagestyle{empty}&#10;\begin{document}&#10;&#10;$\rho\propto a^0$&#10;&#10;\end{document}"/>
  <p:tag name="IGUANATEXSIZE" val="24"/>
  <p:tag name="IGUANATEXCURSOR" val="98"/>
  <p:tag name="TRANSPARENCY" val="True"/>
  <p:tag name="CHOOSECOLOR" val="False"/>
  <p:tag name="COLORHEX" val="000000"/>
  <p:tag name="LATEXENGINEID" val="0"/>
  <p:tag name="TEMPFOLDER" val="c:\temp\"/>
  <p:tag name="LATEXFORMHEIGHT" val=" 320"/>
  <p:tag name="LATEXFORMWIDTH" val=" 385"/>
  <p:tag name="LATEXFORMWRAP" val="True"/>
  <p:tag name="BITMAPVECTOR" val="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130.4837"/>
  <p:tag name="ORIGINALWIDTH" val=" 417.6978"/>
  <p:tag name="OUTPUTTYPE" val="PNG"/>
  <p:tag name="IGUANATEXVERSION" val="162"/>
  <p:tag name="LATEXADDIN" val="\documentclass{article}&#10;\usepackage{amsmath}&#10;\pagestyle{empty}&#10;\begin{document}&#10;&#10;$\rho\propto a^{-4}$&#10;&#10;\end{document}"/>
  <p:tag name="IGUANATEXSIZE" val="24"/>
  <p:tag name="IGUANATEXCURSOR" val="97"/>
  <p:tag name="TRANSPARENCY" val="True"/>
  <p:tag name="CHOOSECOLOR" val="False"/>
  <p:tag name="COLORHEX" val="000000"/>
  <p:tag name="LATEXENGINEID" val="0"/>
  <p:tag name="TEMPFOLDER" val="c:\temp\"/>
  <p:tag name="LATEXFORMHEIGHT" val=" 320"/>
  <p:tag name="LATEXFORMWIDTH" val=" 385"/>
  <p:tag name="LATEXFORMWRAP" val="True"/>
  <p:tag name="BITMAPVECTOR" val="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129.7338"/>
  <p:tag name="ORIGINALWIDTH" val=" 416.198"/>
  <p:tag name="OUTPUTTYPE" val="PNG"/>
  <p:tag name="IGUANATEXVERSION" val="162"/>
  <p:tag name="LATEXADDIN" val="\documentclass{article}&#10;\usepackage{amsmath}&#10;\pagestyle{empty}&#10;\begin{document}&#10;&#10;$\rho\propto a^{-3}$&#10;&#10;\end{document}"/>
  <p:tag name="IGUANATEXSIZE" val="24"/>
  <p:tag name="IGUANATEXCURSOR" val="99"/>
  <p:tag name="TRANSPARENCY" val="True"/>
  <p:tag name="CHOOSECOLOR" val="False"/>
  <p:tag name="COLORHEX" val="000000"/>
  <p:tag name="LATEXENGINEID" val="0"/>
  <p:tag name="TEMPFOLDER" val="c:\temp\"/>
  <p:tag name="LATEXFORMHEIGHT" val=" 320"/>
  <p:tag name="LATEXFORMWIDTH" val=" 385"/>
  <p:tag name="LATEXFORMWRAP" val="True"/>
  <p:tag name="BITMAPVECTOR" val="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111.7361"/>
  <p:tag name="ORIGINALWIDTH" val=" 65.99173"/>
  <p:tag name="OUTPUTTYPE" val="PNG"/>
  <p:tag name="IGUANATEXVERSION" val="162"/>
  <p:tag name="LATEXADDIN" val="\documentclass{article}&#10;\usepackage{amsmath}&#10;\pagestyle{empty}&#10;\begin{document}&#10;&#10;$\phi$&#10;&#10;\end{document}"/>
  <p:tag name="IGUANATEXSIZE" val="24"/>
  <p:tag name="IGUANATEXCURSOR" val="87"/>
  <p:tag name="TRANSPARENCY" val="True"/>
  <p:tag name="CHOOSECOLOR" val="False"/>
  <p:tag name="COLORHEX" val="000000"/>
  <p:tag name="LATEXENGINEID" val="0"/>
  <p:tag name="TEMPFOLDER" val="c:\temp\"/>
  <p:tag name="LATEXFORMHEIGHT" val=" 320"/>
  <p:tag name="LATEXFORMWIDTH" val=" 385"/>
  <p:tag name="LATEXFORMWRAP" val="True"/>
  <p:tag name="BITMAPVECTOR" val="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657.6678"/>
  <p:tag name="ORIGINALWIDTH" val=" 1362.58"/>
  <p:tag name="OUTPUTTYPE" val="PNG"/>
  <p:tag name="IGUANATEXVERSION" val="162"/>
  <p:tag name="LATEXADDIN" val="\documentclass{article}&#10;\usepackage{amsmath}&#10;\pagestyle{empty}&#10;\begin{document}&#10;&#10;\begin{align*}&#10;H_I&amp;=10^{10}\,\mathrm{GeV}~~(\text{solid})\\&#10;&amp;=10^{12}\,\mathrm{GeV}~~(\text{dashed})\\&#10;\end{align*}\vspace{-8mm}&#10;$$N_\mathrm{tot}=80$$&#10;&#10;\end{document}"/>
  <p:tag name="IGUANATEXSIZE" val="20"/>
  <p:tag name="IGUANATEXCURSOR" val="206"/>
  <p:tag name="TRANSPARENCY" val="True"/>
  <p:tag name="CHOOSECOLOR" val="False"/>
  <p:tag name="COLORHEX" val="000000"/>
  <p:tag name="LATEXENGINEID" val="0"/>
  <p:tag name="TEMPFOLDER" val="c:\temp\"/>
  <p:tag name="LATEXFORMHEIGHT" val=" 320"/>
  <p:tag name="LATEXFORMWIDTH" val=" 385"/>
  <p:tag name="LATEXFORMWRAP" val="True"/>
  <p:tag name="BITMAPVECTOR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74.24071"/>
  <p:tag name="ORIGINALWIDTH" val=" 213.7233"/>
  <p:tag name="OUTPUTTYPE" val="PNG"/>
  <p:tag name="IGUANATEXVERSION" val="162"/>
  <p:tag name="LATEXADDIN" val="\documentclass{article}&#10;\usepackage{amsmath}&#10;\pagestyle{empty}&#10;\begin{document}&#10;&#10;$m_\mathrm{eff}$&#10;&#10;&#10;\end{document}"/>
  <p:tag name="IGUANATEXSIZE" val="24"/>
  <p:tag name="IGUANATEXCURSOR" val="97"/>
  <p:tag name="TRANSPARENCY" val="True"/>
  <p:tag name="CHOOSECOLOR" val="False"/>
  <p:tag name="COLORHEX" val="000000"/>
  <p:tag name="LATEXENGINEID" val="0"/>
  <p:tag name="TEMPFOLDER" val="c:\temp\"/>
  <p:tag name="LATEXFORMHEIGHT" val=" 320"/>
  <p:tag name="LATEXFORMWIDTH" val=" 385"/>
  <p:tag name="LATEXFORMWRAP" val="True"/>
  <p:tag name="BITMAPVECTOR" val="0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104.237"/>
  <p:tag name="ORIGINALWIDTH" val=" 539.9325"/>
  <p:tag name="OUTPUTTYPE" val="PNG"/>
  <p:tag name="IGUANATEXVERSION" val="162"/>
  <p:tag name="LATEXADDIN" val="\documentclass{article}&#10;\usepackage{amsmath}&#10;\pagestyle{empty}&#10;\begin{document}&#10;&#10;$m_\mathrm{eff}\sim H_I$&#10;&#10;&#10;\end{document}"/>
  <p:tag name="IGUANATEXSIZE" val="24"/>
  <p:tag name="IGUANATEXCURSOR" val="105"/>
  <p:tag name="TRANSPARENCY" val="True"/>
  <p:tag name="CHOOSECOLOR" val="False"/>
  <p:tag name="COLORHEX" val="000000"/>
  <p:tag name="LATEXENGINEID" val="0"/>
  <p:tag name="TEMPFOLDER" val="c:\temp\"/>
  <p:tag name="LATEXFORMHEIGHT" val=" 320"/>
  <p:tag name="LATEXFORMWIDTH" val=" 385"/>
  <p:tag name="LATEXFORMWRAP" val="True"/>
  <p:tag name="BITMAPVECTOR" val="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299.2126"/>
  <p:tag name="ORIGINALWIDTH" val=" 3377.578"/>
  <p:tag name="OUTPUTTYPE" val="PNG"/>
  <p:tag name="IGUANATEXVERSION" val="162"/>
  <p:tag name="LATEXADDIN" val="\documentclass{article}&#10;\usepackage{amsmath,xcolor}&#10;\pagestyle{empty}&#10;\begin{document}&#10;&#10;$$\frac{d\alpha}{dN}=-\kappa\alpha^2,\qquad\kappa\equiv\frac{V'''(\phi_0)V'(\phi_0)}{V''(\phi_0)^2}\color{red}\left[=\frac{p-2}{p-1}\text{ for }V(\phi)\sim\phi^p\right]$$&#10;&#10;&#10;\end{document}"/>
  <p:tag name="IGUANATEXSIZE" val="24"/>
  <p:tag name="IGUANATEXCURSOR" val="50"/>
  <p:tag name="TRANSPARENCY" val="True"/>
  <p:tag name="CHOOSECOLOR" val="False"/>
  <p:tag name="COLORHEX" val="000000"/>
  <p:tag name="LATEXENGINEID" val="0"/>
  <p:tag name="TEMPFOLDER" val="c:\temp\"/>
  <p:tag name="LATEXFORMHEIGHT" val=" 320"/>
  <p:tag name="LATEXFORMWIDTH" val=" 385"/>
  <p:tag name="LATEXFORMWRAP" val="True"/>
  <p:tag name="BITMAPVECTOR" val="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284.2145"/>
  <p:tag name="ORIGINALWIDTH" val=" 2199.475"/>
  <p:tag name="OUTPUTTYPE" val="PNG"/>
  <p:tag name="IGUANATEXVERSION" val="162"/>
  <p:tag name="LATEXADDIN" val="\documentclass{article}&#10;\usepackage{amsmath}&#10;\pagestyle{empty}&#10;\begin{document}&#10;&#10;$$\alpha(N)=\frac1{\kappa(N-N_\mathrm{sr})+1},\qquad\alpha(N_\mathrm{sr})\equiv1$$&#10;&#10;\end{document}"/>
  <p:tag name="IGUANATEXSIZE" val="24"/>
  <p:tag name="IGUANATEXCURSOR" val="82"/>
  <p:tag name="TRANSPARENCY" val="True"/>
  <p:tag name="CHOOSECOLOR" val="False"/>
  <p:tag name="COLORHEX" val="000000"/>
  <p:tag name="LATEXENGINEID" val="0"/>
  <p:tag name="TEMPFOLDER" val="c:\temp\"/>
  <p:tag name="LATEXFORMHEIGHT" val=" 320"/>
  <p:tag name="LATEXFORMWIDTH" val=" 385"/>
  <p:tag name="LATEXFORMWRAP" val="True"/>
  <p:tag name="BITMAPVECTOR" val="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1134.608"/>
  <p:tag name="ORIGINALWIDTH" val=" 3045.369"/>
  <p:tag name="OUTPUTTYPE" val="PNG"/>
  <p:tag name="IGUANATEXVERSION" val="162"/>
  <p:tag name="LATEXADDIN" val="\documentclass{article}&#10;\usepackage{amsmath}&#10;\pagestyle{empty}&#10;\begin{document}&#10;&#10;&#10;\begin{equation*}&#10;    \begin{array}{cl}&#10;    V''(\phi_{0,i})&gt;3H_I^2&amp;\text{(begin in fast-roll regime)}\\[5mm]&#10;    V''(\phi)&lt;3H_I^2\text{ for some }\phi&amp;\text{(slow-roll regime exists)}\\[5mm]&#10;    V'''(\phi)V'(\phi)&gt;0&amp;\text{(roll toward slow-roll regime)}\\[5mm]&#10;    V(\phi_{0,i})\ll3H_I^2M_\mathrm{pl}^2&amp;\text{(spectator subdominant)}&#10;    \end{array}&#10;\end{equation*}&#10;&#10;\end{document}"/>
  <p:tag name="IGUANATEXSIZE" val="24"/>
  <p:tag name="IGUANATEXCURSOR" val="339"/>
  <p:tag name="TRANSPARENCY" val="True"/>
  <p:tag name="CHOOSECOLOR" val="False"/>
  <p:tag name="COLORHEX" val="000000"/>
  <p:tag name="LATEXENGINEID" val="0"/>
  <p:tag name="TEMPFOLDER" val="c:\temp\"/>
  <p:tag name="LATEXFORMHEIGHT" val=" 320"/>
  <p:tag name="LATEXFORMWIDTH" val=" 385"/>
  <p:tag name="LATEXFORMWRAP" val="True"/>
  <p:tag name="BITMAPVECTOR" val="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113.9857"/>
  <p:tag name="ORIGINALWIDTH" val=" 531.6835"/>
  <p:tag name="OUTPUTTYPE" val="PNG"/>
  <p:tag name="IGUANATEXVERSION" val="162"/>
  <p:tag name="LATEXADDIN" val="\documentclass{article}&#10;\usepackage{amsmath}&#10;\pagestyle{empty}&#10;\begin{document}&#10;&#10;$f_k=a\delta\phi_k$&#10;&#10;&#10;\end{document}"/>
  <p:tag name="IGUANATEXSIZE" val="24"/>
  <p:tag name="IGUANATEXCURSOR" val="82"/>
  <p:tag name="TRANSPARENCY" val="True"/>
  <p:tag name="CHOOSECOLOR" val="False"/>
  <p:tag name="COLORHEX" val="000000"/>
  <p:tag name="LATEXENGINEID" val="0"/>
  <p:tag name="TEMPFOLDER" val="c:\temp\"/>
  <p:tag name="LATEXFORMHEIGHT" val=" 320"/>
  <p:tag name="LATEXFORMWIDTH" val=" 385"/>
  <p:tag name="LATEXFORMWRAP" val="True"/>
  <p:tag name="BITMAPVECTOR" val="0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134.2332"/>
  <p:tag name="ORIGINALWIDTH" val=" 770.9036"/>
  <p:tag name="OUTPUTTYPE" val="PNG"/>
  <p:tag name="IGUANATEXVERSION" val="162"/>
  <p:tag name="LATEXADDIN" val="\documentclass{article}&#10;\usepackage{amsmath}&#10;\pagestyle{empty}&#10;\begin{document}&#10;&#10;$\tau=-(aH_I)^{-1}$&#10;&#10;&#10;\end{document}"/>
  <p:tag name="IGUANATEXSIZE" val="24"/>
  <p:tag name="IGUANATEXCURSOR" val="82"/>
  <p:tag name="TRANSPARENCY" val="True"/>
  <p:tag name="CHOOSECOLOR" val="False"/>
  <p:tag name="COLORHEX" val="000000"/>
  <p:tag name="LATEXENGINEID" val="0"/>
  <p:tag name="TEMPFOLDER" val="c:\temp\"/>
  <p:tag name="LATEXFORMHEIGHT" val=" 320"/>
  <p:tag name="LATEXFORMWIDTH" val=" 385"/>
  <p:tag name="LATEXFORMWRAP" val="True"/>
  <p:tag name="BITMAPVECTOR" val="0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305.9617"/>
  <p:tag name="ORIGINALWIDTH" val=" 2113.986"/>
  <p:tag name="OUTPUTTYPE" val="PNG"/>
  <p:tag name="IGUANATEXVERSION" val="162"/>
  <p:tag name="LATEXADDIN" val="\documentclass{article}&#10;\usepackage{amsmath}&#10;\pagestyle{empty}&#10;\begin{document}&#10;&#10;$$\partial_\tau^2f_k+\left(k^2-\frac{\partial_\tau^2a}a+a^2V''(\phi_0)\right)f_k=0$$&#10;&#10;&#10;\end{document}"/>
  <p:tag name="IGUANATEXSIZE" val="24"/>
  <p:tag name="IGUANATEXCURSOR" val="165"/>
  <p:tag name="TRANSPARENCY" val="True"/>
  <p:tag name="CHOOSECOLOR" val="False"/>
  <p:tag name="COLORHEX" val="000000"/>
  <p:tag name="LATEXENGINEID" val="0"/>
  <p:tag name="TEMPFOLDER" val="c:\temp\"/>
  <p:tag name="LATEXFORMHEIGHT" val=" 320"/>
  <p:tag name="LATEXFORMWIDTH" val=" 385"/>
  <p:tag name="LATEXFORMWRAP" val="True"/>
  <p:tag name="BITMAPVECTOR" val="0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125.2343"/>
  <p:tag name="ORIGINALWIDTH" val=" 438.6952"/>
  <p:tag name="OUTPUTTYPE" val="PNG"/>
  <p:tag name="IGUANATEXVERSION" val="162"/>
  <p:tag name="LATEXADDIN" val="\documentclass{article}&#10;\usepackage{amsmath}&#10;\pagestyle{empty}&#10;\begin{document}&#10;&#10;$|k\tau|\gg1$&#10;&#10;\end{document}"/>
  <p:tag name="IGUANATEXSIZE" val="24"/>
  <p:tag name="IGUANATEXCURSOR" val="94"/>
  <p:tag name="TRANSPARENCY" val="True"/>
  <p:tag name="CHOOSECOLOR" val="False"/>
  <p:tag name="COLORHEX" val="000000"/>
  <p:tag name="LATEXENGINEID" val="0"/>
  <p:tag name="TEMPFOLDER" val="c:\temp\"/>
  <p:tag name="LATEXFORMHEIGHT" val=" 320"/>
  <p:tag name="LATEXFORMWIDTH" val=" 385"/>
  <p:tag name="LATEXFORMWRAP" val="True"/>
  <p:tag name="BITMAPVECTOR" val="0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87.73905"/>
  <p:tag name="ORIGINALWIDTH" val=" 56.99291"/>
  <p:tag name="OUTPUTTYPE" val="PNG"/>
  <p:tag name="IGUANATEXVERSION" val="162"/>
  <p:tag name="LATEXADDIN" val="\documentclass{article}&#10;\usepackage{amsmath}&#10;\pagestyle{empty}&#10;\begin{document}&#10;&#10;$k$&#10;&#10;\end{document}"/>
  <p:tag name="IGUANATEXSIZE" val="24"/>
  <p:tag name="IGUANATEXCURSOR" val="84"/>
  <p:tag name="TRANSPARENCY" val="True"/>
  <p:tag name="CHOOSECOLOR" val="False"/>
  <p:tag name="COLORHEX" val="000000"/>
  <p:tag name="LATEXENGINEID" val="0"/>
  <p:tag name="TEMPFOLDER" val="c:\temp\"/>
  <p:tag name="LATEXFORMHEIGHT" val=" 320"/>
  <p:tag name="LATEXFORMWIDTH" val=" 385"/>
  <p:tag name="LATEXFORMWRAP" val="True"/>
  <p:tag name="BITMAPVECTOR" val="0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125.2343"/>
  <p:tag name="ORIGINALWIDTH" val=" 438.6952"/>
  <p:tag name="OUTPUTTYPE" val="PNG"/>
  <p:tag name="IGUANATEXVERSION" val="162"/>
  <p:tag name="LATEXADDIN" val="\documentclass{article}&#10;\usepackage{amsmath}&#10;\pagestyle{empty}&#10;\begin{document}&#10;&#10;$|k\tau|\ll1$&#10;&#10;&#10;\end{document}"/>
  <p:tag name="IGUANATEXSIZE" val="24"/>
  <p:tag name="IGUANATEXCURSOR" val="94"/>
  <p:tag name="TRANSPARENCY" val="True"/>
  <p:tag name="CHOOSECOLOR" val="False"/>
  <p:tag name="COLORHEX" val="000000"/>
  <p:tag name="LATEXENGINEID" val="0"/>
  <p:tag name="TEMPFOLDER" val="c:\temp\"/>
  <p:tag name="LATEXFORMHEIGHT" val=" 320"/>
  <p:tag name="LATEXFORMWIDTH" val=" 385"/>
  <p:tag name="LATEXFORMWRAP" val="True"/>
  <p:tag name="BITMAPVECTOR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137.2328"/>
  <p:tag name="ORIGINALWIDTH" val=" 543.6821"/>
  <p:tag name="OUTPUTTYPE" val="PNG"/>
  <p:tag name="IGUANATEXVERSION" val="162"/>
  <p:tag name="LATEXADDIN" val="\documentclass{article}&#10;\usepackage{amsmath}&#10;\pagestyle{empty}&#10;\begin{document}&#10;&#10;$V''&lt;3H_I^2$&#10;&#10;&#10;\end{document}"/>
  <p:tag name="IGUANATEXSIZE" val="24"/>
  <p:tag name="IGUANATEXCURSOR" val="43"/>
  <p:tag name="TRANSPARENCY" val="True"/>
  <p:tag name="CHOOSECOLOR" val="False"/>
  <p:tag name="COLORHEX" val="000000"/>
  <p:tag name="LATEXENGINEID" val="0"/>
  <p:tag name="TEMPFOLDER" val="c:\temp\"/>
  <p:tag name="LATEXFORMHEIGHT" val=" 320"/>
  <p:tag name="LATEXFORMWIDTH" val=" 385"/>
  <p:tag name="LATEXFORMWRAP" val="True"/>
  <p:tag name="BITMAPVECTOR" val="0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254.2182"/>
  <p:tag name="ORIGINALWIDTH" val=" 3488.564"/>
  <p:tag name="OUTPUTTYPE" val="PNG"/>
  <p:tag name="IGUANATEXVERSION" val="162"/>
  <p:tag name="LATEXADDIN" val="\documentclass{article}&#10;\usepackage{amsmath}&#10;\pagestyle{empty}&#10;\begin{document}&#10;&#10;$$\partial_\tau^2f_k+\frac{3\alpha-2}{\tau^2}f_k=0\implies f_k\sim(-\tau)^{\alpha-1}\implies\delta\phi_k\sim\exp(-\alpha N)$$&#10;&#10;&#10;\end{document}"/>
  <p:tag name="IGUANATEXSIZE" val="24"/>
  <p:tag name="IGUANATEXCURSOR" val="115"/>
  <p:tag name="TRANSPARENCY" val="True"/>
  <p:tag name="CHOOSECOLOR" val="False"/>
  <p:tag name="COLORHEX" val="000000"/>
  <p:tag name="LATEXENGINEID" val="0"/>
  <p:tag name="TEMPFOLDER" val="c:\temp\"/>
  <p:tag name="LATEXFORMHEIGHT" val=" 320"/>
  <p:tag name="LATEXFORMWIDTH" val=" 385"/>
  <p:tag name="LATEXFORMWRAP" val="True"/>
  <p:tag name="BITMAPVECTOR" val="0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283.4646"/>
  <p:tag name="ORIGINALWIDTH" val=" 1403.825"/>
  <p:tag name="OUTPUTTYPE" val="PNG"/>
  <p:tag name="IGUANATEXVERSION" val="162"/>
  <p:tag name="LATEXADDIN" val="\documentclass{article}&#10;\usepackage{amsmath}&#10;\pagestyle{empty}&#10;\begin{document}&#10;&#10;$$f_k(\tau\rightarrow-\infty)=\frac1{\sqrt{2k}}e^{-ik\tau}$$&#10;&#10;\end{document}"/>
  <p:tag name="IGUANATEXSIZE" val="24"/>
  <p:tag name="IGUANATEXCURSOR" val="141"/>
  <p:tag name="TRANSPARENCY" val="True"/>
  <p:tag name="CHOOSECOLOR" val="False"/>
  <p:tag name="COLORHEX" val="000000"/>
  <p:tag name="LATEXENGINEID" val="0"/>
  <p:tag name="TEMPFOLDER" val="c:\temp\"/>
  <p:tag name="LATEXFORMHEIGHT" val=" 320"/>
  <p:tag name="LATEXFORMWIDTH" val=" 385"/>
  <p:tag name="LATEXFORMWRAP" val="True"/>
  <p:tag name="BITMAPVECTOR" val="0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373.4533"/>
  <p:tag name="ORIGINALWIDTH" val=" 3229.846"/>
  <p:tag name="OUTPUTTYPE" val="PNG"/>
  <p:tag name="IGUANATEXVERSION" val="162"/>
  <p:tag name="LATEXADDIN" val="\documentclass{article}&#10;\usepackage{amsmath}&#10;\pagestyle{empty}&#10;\begin{document}&#10;&#10;$$\left.P_{\delta\phi}(k)\right|_\mathrm{rh}\equiv\frac{k^3}{2\pi^2}|\delta\phi_k|^2\approx\left(\frac{H_I}{2\pi}\right)^2\cdot\exp\left(-2\int_{N_*}^{N_\mathrm{rh}}\alpha(N)dN\right)$$&#10;&#10;\end{document}"/>
  <p:tag name="IGUANATEXSIZE" val="24"/>
  <p:tag name="IGUANATEXCURSOR" val="83"/>
  <p:tag name="TRANSPARENCY" val="True"/>
  <p:tag name="CHOOSECOLOR" val="False"/>
  <p:tag name="COLORHEX" val="000000"/>
  <p:tag name="LATEXENGINEID" val="0"/>
  <p:tag name="TEMPFOLDER" val="c:\temp\"/>
  <p:tag name="LATEXFORMHEIGHT" val=" 320"/>
  <p:tag name="LATEXFORMWIDTH" val=" 385"/>
  <p:tag name="LATEXFORMWRAP" val="True"/>
  <p:tag name="BITMAPVECTOR" val="0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294.7131"/>
  <p:tag name="ORIGINALWIDTH" val=" 1235.096"/>
  <p:tag name="OUTPUTTYPE" val="PNG"/>
  <p:tag name="IGUANATEXVERSION" val="162"/>
  <p:tag name="LATEXADDIN" val="\documentclass{article}&#10;\usepackage{amsmath}&#10;\pagestyle{empty}&#10;\begin{document}&#10;&#10;$$\delta_k\equiv\frac{\delta\rho_k}\rho\approx\frac{V'(\phi_0)}{V(\phi_0)}\delta\phi_k$$&#10;&#10;&#10;\end{document}"/>
  <p:tag name="IGUANATEXSIZE" val="24"/>
  <p:tag name="IGUANATEXCURSOR" val="169"/>
  <p:tag name="TRANSPARENCY" val="True"/>
  <p:tag name="CHOOSECOLOR" val="False"/>
  <p:tag name="COLORHEX" val="000000"/>
  <p:tag name="LATEXENGINEID" val="0"/>
  <p:tag name="TEMPFOLDER" val="c:\temp\"/>
  <p:tag name="LATEXFORMHEIGHT" val=" 320"/>
  <p:tag name="LATEXFORMWIDTH" val=" 385"/>
  <p:tag name="LATEXFORMWRAP" val="True"/>
  <p:tag name="BITMAPVECTOR" val="0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373.4533"/>
  <p:tag name="ORIGINALWIDTH" val=" 3058.118"/>
  <p:tag name="OUTPUTTYPE" val="PNG"/>
  <p:tag name="IGUANATEXVERSION" val="162"/>
  <p:tag name="LATEXADDIN" val="\documentclass{article}&#10;\usepackage{amsmath}&#10;\pagestyle{empty}&#10;\begin{document}&#10;&#10;$$\left.P_\delta(k)\right|_\mathrm{rh}\approx\frac1{12\pi^2\alpha_\mathrm{rh}}\left[\frac{V'^2V''}{V^2}\right]_\mathrm{rh}\exp\left(-2\int_{N_*}^{N_\mathrm{rh}}\alpha(N)dN\right)$$&#10;&#10;&#10;\end{document}"/>
  <p:tag name="IGUANATEXSIZE" val="24"/>
  <p:tag name="IGUANATEXCURSOR" val="158"/>
  <p:tag name="TRANSPARENCY" val="True"/>
  <p:tag name="CHOOSECOLOR" val="False"/>
  <p:tag name="COLORHEX" val="000000"/>
  <p:tag name="LATEXENGINEID" val="0"/>
  <p:tag name="TEMPFOLDER" val="c:\temp\"/>
  <p:tag name="LATEXFORMHEIGHT" val=" 320"/>
  <p:tag name="LATEXFORMWIDTH" val=" 385"/>
  <p:tag name="LATEXFORMWRAP" val="True"/>
  <p:tag name="BITMAPVECTOR" val="0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167.2291"/>
  <p:tag name="ORIGINALWIDTH" val=" 770.9036"/>
  <p:tag name="OUTPUTTYPE" val="PNG"/>
  <p:tag name="IGUANATEXVERSION" val="162"/>
  <p:tag name="LATEXADDIN" val="\documentclass{article}&#10;\usepackage{amsmath,xcolor}&#10;\definecolor{blue}{RGB}{0, 112, 192}&#10;\pagestyle{empty}&#10;\begin{document}&#10;&#10;$$\rho_f\propto\rho_\mathrm{rh}^{{\color{blue}3/8}}H_I^{{\color{red}3/2}}$$&#10;&#10;&#10;\end{document}"/>
  <p:tag name="IGUANATEXSIZE" val="24"/>
  <p:tag name="IGUANATEXCURSOR" val="23"/>
  <p:tag name="TRANSPARENCY" val="True"/>
  <p:tag name="CHOOSECOLOR" val="False"/>
  <p:tag name="COLORHEX" val="000000"/>
  <p:tag name="LATEXENGINEID" val="0"/>
  <p:tag name="TEMPFOLDER" val="c:\temp\"/>
  <p:tag name="LATEXFORMHEIGHT" val=" 320"/>
  <p:tag name="LATEXFORMWIDTH" val=" 385"/>
  <p:tag name="LATEXFORMWRAP" val="True"/>
  <p:tag name="BITMAPVECTOR" val="0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255.718"/>
  <p:tag name="ORIGINALWIDTH" val=" 856.3929"/>
  <p:tag name="OUTPUTTYPE" val="PNG"/>
  <p:tag name="IGUANATEXVERSION" val="162"/>
  <p:tag name="LATEXADDIN" val="\documentclass{article}&#10;\usepackage{amsmath,xcolor}&#10;\definecolor{blue}{RGB}{0, 112, 192}&#10;\pagestyle{empty}&#10;\begin{document}&#10;&#10;$$\delta_f={\color{blue}\frac38\delta_\mathrm{rh}}-{\color{red}\frac32\Phi}$$&#10;&#10;&#10;\end{document}"/>
  <p:tag name="IGUANATEXSIZE" val="24"/>
  <p:tag name="IGUANATEXCURSOR" val="183"/>
  <p:tag name="TRANSPARENCY" val="True"/>
  <p:tag name="CHOOSECOLOR" val="False"/>
  <p:tag name="COLORHEX" val="000000"/>
  <p:tag name="LATEXENGINEID" val="0"/>
  <p:tag name="TEMPFOLDER" val="c:\temp\"/>
  <p:tag name="LATEXFORMHEIGHT" val=" 320"/>
  <p:tag name="LATEXFORMWIDTH" val=" 385"/>
  <p:tag name="LATEXFORMWRAP" val="True"/>
  <p:tag name="BITMAPVECTOR" val="0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286.4642"/>
  <p:tag name="ORIGINALWIDTH" val=" 2747.657"/>
  <p:tag name="OUTPUTTYPE" val="PNG"/>
  <p:tag name="IGUANATEXVERSION" val="162"/>
  <p:tag name="LATEXADDIN" val="\documentclass{article}&#10;\usepackage{amsmath,amssymb}&#10;\pagestyle{empty}&#10;\begin{document}&#10;&#10;$$\int dt\frac k{\sqrt3a}\lesssim1\implies k_\mathrm{today}\lesssim1200\,\mathrm{Mpc}^{-1}\cdot\left(\frac{m}{10\,\mathrm{eV}}\right)$$&#10;&#10;\end{document}"/>
  <p:tag name="IGUANATEXSIZE" val="24"/>
  <p:tag name="IGUANATEXCURSOR" val="122"/>
  <p:tag name="TRANSPARENCY" val="True"/>
  <p:tag name="CHOOSECOLOR" val="False"/>
  <p:tag name="COLORHEX" val="000000"/>
  <p:tag name="LATEXENGINEID" val="0"/>
  <p:tag name="TEMPFOLDER" val="c:\temp\"/>
  <p:tag name="LATEXFORMHEIGHT" val=" 320"/>
  <p:tag name="LATEXFORMWIDTH" val=" 385"/>
  <p:tag name="LATEXFORMWRAP" val="True"/>
  <p:tag name="BITMAPVECTOR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138.7327"/>
  <p:tag name="ORIGINALWIDTH" val=" 213.7233"/>
  <p:tag name="OUTPUTTYPE" val="PNG"/>
  <p:tag name="IGUANATEXVERSION" val="162"/>
  <p:tag name="LATEXADDIN" val="\documentclass{article}&#10;\usepackage{amsmath,xcolor}&#10;\definecolor{purple}{RGB}{112, 48, 160}&#10;\pagestyle{empty}&#10;\begin{document}&#10;&#10;$\color{purple}m_\mathrm{eff}^2$&#10;&#10;\end{document}"/>
  <p:tag name="IGUANATEXSIZE" val="24"/>
  <p:tag name="IGUANATEXCURSOR" val="142"/>
  <p:tag name="TRANSPARENCY" val="True"/>
  <p:tag name="CHOOSECOLOR" val="False"/>
  <p:tag name="COLORHEX" val="000000"/>
  <p:tag name="LATEXENGINEID" val="0"/>
  <p:tag name="TEMPFOLDER" val="c:\temp\"/>
  <p:tag name="LATEXFORMHEIGHT" val=" 320"/>
  <p:tag name="LATEXFORMWIDTH" val=" 385"/>
  <p:tag name="LATEXFORMWRAP" val="True"/>
  <p:tag name="BITMAPVECTOR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125.2343"/>
  <p:tag name="ORIGINALWIDTH" val=" 1316.835"/>
  <p:tag name="OUTPUTTYPE" val="PNG"/>
  <p:tag name="IGUANATEXVERSION" val="162"/>
  <p:tag name="LATEXADDIN" val="\documentclass{article}&#10;\usepackage{amsmath}&#10;\pagestyle{empty}&#10;\begin{document}&#10;&#10;$\phi(x,t)=\phi_0(t)+\delta\phi(x,t)$&#10;&#10;&#10;\end{document}"/>
  <p:tag name="IGUANATEXSIZE" val="24"/>
  <p:tag name="IGUANATEXCURSOR" val="118"/>
  <p:tag name="TRANSPARENCY" val="True"/>
  <p:tag name="CHOOSECOLOR" val="False"/>
  <p:tag name="COLORHEX" val="000000"/>
  <p:tag name="LATEXENGINEID" val="0"/>
  <p:tag name="TEMPFOLDER" val="c:\temp\"/>
  <p:tag name="LATEXFORMHEIGHT" val=" 320"/>
  <p:tag name="LATEXFORMWIDTH" val=" 385"/>
  <p:tag name="LATEXFORMWRAP" val="True"/>
  <p:tag name="BITMAPVECTOR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137.2328"/>
  <p:tag name="ORIGINALWIDTH" val=" 914.8856"/>
  <p:tag name="OUTPUTTYPE" val="PNG"/>
  <p:tag name="IGUANATEXVERSION" val="162"/>
  <p:tag name="LATEXADDIN" val="\documentclass{article}&#10;\usepackage{amsmath,xcolor}&#10;\pagestyle{empty}&#10;\begin{document}&#10;&#10;$\color{blue}\alpha\equiv V''(\phi_0)/3H_I^2$&#10;&#10;&#10;\end{document}"/>
  <p:tag name="IGUANATEXSIZE" val="24"/>
  <p:tag name="IGUANATEXCURSOR" val="101"/>
  <p:tag name="TRANSPARENCY" val="True"/>
  <p:tag name="CHOOSECOLOR" val="False"/>
  <p:tag name="COLORHEX" val="000000"/>
  <p:tag name="LATEXENGINEID" val="0"/>
  <p:tag name="TEMPFOLDER" val="c:\temp\"/>
  <p:tag name="LATEXFORMHEIGHT" val=" 320"/>
  <p:tag name="LATEXFORMWIDTH" val=" 385"/>
  <p:tag name="LATEXFORMWRAP" val="True"/>
  <p:tag name="BITMAPVECTOR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147.7315"/>
  <p:tag name="ORIGINALWIDTH" val=" 1367.079"/>
  <p:tag name="OUTPUTTYPE" val="PNG"/>
  <p:tag name="IGUANATEXVERSION" val="162"/>
  <p:tag name="LATEXADDIN" val="\documentclass{article}&#10;\usepackage{amsmath}&#10;\pagestyle{empty}&#10;\begin{document}&#10;&#10;$\ddot\phi_0+3H_I\dot\phi_0+V'(\phi_0)=0$&#10;&#10;&#10;\end{document}"/>
  <p:tag name="IGUANATEXSIZE" val="24"/>
  <p:tag name="IGUANATEXCURSOR" val="43"/>
  <p:tag name="TRANSPARENCY" val="True"/>
  <p:tag name="CHOOSECOLOR" val="False"/>
  <p:tag name="COLORHEX" val="000000"/>
  <p:tag name="LATEXENGINEID" val="0"/>
  <p:tag name="TEMPFOLDER" val="c:\temp\"/>
  <p:tag name="LATEXFORMHEIGHT" val=" 320"/>
  <p:tag name="LATEXFORMWIDTH" val=" 385"/>
  <p:tag name="LATEXFORMWRAP" val="True"/>
  <p:tag name="BITMAPVECTOR" val="0"/>
</p:tagLst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Custom 2">
      <a:majorFont>
        <a:latin typeface="Arial Nova Light"/>
        <a:ea typeface=""/>
        <a:cs typeface=""/>
      </a:majorFont>
      <a:minorFont>
        <a:latin typeface="Arial Nova Light"/>
        <a:ea typeface=""/>
        <a:cs typeface="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TM02900769[[fn=Retrospect]]</Template>
  <TotalTime>5671</TotalTime>
  <Words>483</Words>
  <Application>Microsoft Office PowerPoint</Application>
  <PresentationFormat>Widescreen</PresentationFormat>
  <Paragraphs>121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Aptos</vt:lpstr>
      <vt:lpstr>Arial</vt:lpstr>
      <vt:lpstr>Arial Nova Light</vt:lpstr>
      <vt:lpstr>Calibri</vt:lpstr>
      <vt:lpstr>Wingdings</vt:lpstr>
      <vt:lpstr>Retrospect</vt:lpstr>
      <vt:lpstr>PowerPoint Presentation</vt:lpstr>
      <vt:lpstr>Introduction</vt:lpstr>
      <vt:lpstr>Schematic picture</vt:lpstr>
      <vt:lpstr>Schematic picture</vt:lpstr>
      <vt:lpstr>Outline </vt:lpstr>
      <vt:lpstr>Inflationary dynamics</vt:lpstr>
      <vt:lpstr>Inflationary dynamics (fast roll)</vt:lpstr>
      <vt:lpstr>Inflationary dynamics (slow roll)</vt:lpstr>
      <vt:lpstr>Evolution of </vt:lpstr>
      <vt:lpstr>Perturbations (no potential)</vt:lpstr>
      <vt:lpstr>Perturbations (with potential)</vt:lpstr>
      <vt:lpstr>Spectral tilt</vt:lpstr>
      <vt:lpstr>Isocurvature power spectrum</vt:lpstr>
      <vt:lpstr>Relic abundance</vt:lpstr>
      <vt:lpstr>Quartic dark matter</vt:lpstr>
      <vt:lpstr>Conclusion</vt:lpstr>
      <vt:lpstr>Backup Slides</vt:lpstr>
      <vt:lpstr>Slow-roll solution</vt:lpstr>
      <vt:lpstr>Necessary conditions</vt:lpstr>
      <vt:lpstr>Perturbation solution</vt:lpstr>
      <vt:lpstr>Power spectrum</vt:lpstr>
      <vt:lpstr>Late-time evolution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Generic isocurvature fluctuations of scalar spectators</dc:title>
  <dc:creator>Saarik K Kalia</dc:creator>
  <cp:lastModifiedBy>Saarik K Kalia</cp:lastModifiedBy>
  <cp:revision>181</cp:revision>
  <dcterms:created xsi:type="dcterms:W3CDTF">2023-05-01T16:47:44Z</dcterms:created>
  <dcterms:modified xsi:type="dcterms:W3CDTF">2025-11-04T16:09:17Z</dcterms:modified>
</cp:coreProperties>
</file>