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528" r:id="rId2"/>
    <p:sldId id="589" r:id="rId3"/>
    <p:sldId id="1158" r:id="rId4"/>
    <p:sldId id="603" r:id="rId5"/>
    <p:sldId id="285" r:id="rId6"/>
    <p:sldId id="1165" r:id="rId7"/>
    <p:sldId id="2142534317" r:id="rId8"/>
    <p:sldId id="2142534319" r:id="rId9"/>
    <p:sldId id="594" r:id="rId10"/>
    <p:sldId id="517" r:id="rId11"/>
    <p:sldId id="518" r:id="rId12"/>
    <p:sldId id="598" r:id="rId13"/>
    <p:sldId id="531" r:id="rId14"/>
    <p:sldId id="1155" r:id="rId15"/>
    <p:sldId id="533" r:id="rId16"/>
    <p:sldId id="1147" r:id="rId17"/>
    <p:sldId id="1148" r:id="rId18"/>
    <p:sldId id="640" r:id="rId19"/>
    <p:sldId id="1149" r:id="rId20"/>
    <p:sldId id="2142534314" r:id="rId21"/>
    <p:sldId id="2142534316" r:id="rId22"/>
    <p:sldId id="632" r:id="rId23"/>
    <p:sldId id="2142534322" r:id="rId24"/>
    <p:sldId id="579" r:id="rId25"/>
    <p:sldId id="2142534315" r:id="rId26"/>
    <p:sldId id="11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uch, Brian" initials="RB" lastIdx="1" clrIdx="0">
    <p:extLst>
      <p:ext uri="{19B8F6BF-5375-455C-9EA6-DF929625EA0E}">
        <p15:presenceInfo xmlns:p15="http://schemas.microsoft.com/office/powerpoint/2012/main" userId="S::bfrauch@email.wustl.edu::75489df6-e3b9-431b-aea0-5fbb91fec7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7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5" autoAdjust="0"/>
    <p:restoredTop sz="94662" autoAdjust="0"/>
  </p:normalViewPr>
  <p:slideViewPr>
    <p:cSldViewPr snapToGrid="0" showGuides="1">
      <p:cViewPr varScale="1">
        <p:scale>
          <a:sx n="105" d="100"/>
          <a:sy n="105" d="100"/>
        </p:scale>
        <p:origin x="612"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77B95-8B4D-478F-9B13-94D28EA7D14C}"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F9E44-855E-4E1F-AC5A-2FAE8078E725}" type="slidenum">
              <a:rPr lang="en-US" smtClean="0"/>
              <a:t>‹#›</a:t>
            </a:fld>
            <a:endParaRPr lang="en-US"/>
          </a:p>
        </p:txBody>
      </p:sp>
    </p:spTree>
    <p:extLst>
      <p:ext uri="{BB962C8B-B14F-4D97-AF65-F5344CB8AC3E}">
        <p14:creationId xmlns:p14="http://schemas.microsoft.com/office/powerpoint/2010/main" val="176256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235D1-4894-18E9-39DE-0F7EA0358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D8446-AEE9-F84E-DAD3-E5D0F3F47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DD7A1-4A09-9636-2E68-504EA8BE55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646FCF-0376-8754-BBD7-FAC221BD5D9E}"/>
              </a:ext>
            </a:extLst>
          </p:cNvPr>
          <p:cNvSpPr>
            <a:spLocks noGrp="1"/>
          </p:cNvSpPr>
          <p:nvPr>
            <p:ph type="sldNum" sz="quarter" idx="5"/>
          </p:nvPr>
        </p:nvSpPr>
        <p:spPr/>
        <p:txBody>
          <a:bodyPr/>
          <a:lstStyle/>
          <a:p>
            <a:fld id="{4C0F9E44-855E-4E1F-AC5A-2FAE8078E725}" type="slidenum">
              <a:rPr lang="en-US" smtClean="0"/>
              <a:t>6</a:t>
            </a:fld>
            <a:endParaRPr lang="en-US"/>
          </a:p>
        </p:txBody>
      </p:sp>
    </p:spTree>
    <p:extLst>
      <p:ext uri="{BB962C8B-B14F-4D97-AF65-F5344CB8AC3E}">
        <p14:creationId xmlns:p14="http://schemas.microsoft.com/office/powerpoint/2010/main" val="161206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15F9-395E-7B2A-BE45-470D8AFA5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56339-3426-57D3-42B4-A5531EE8C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FEC27F-B881-74A2-F155-483FFF07DA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9CB82F-E6BF-6861-80F9-68B1B6D687FC}"/>
              </a:ext>
            </a:extLst>
          </p:cNvPr>
          <p:cNvSpPr>
            <a:spLocks noGrp="1"/>
          </p:cNvSpPr>
          <p:nvPr>
            <p:ph type="sldNum" sz="quarter" idx="5"/>
          </p:nvPr>
        </p:nvSpPr>
        <p:spPr/>
        <p:txBody>
          <a:bodyPr/>
          <a:lstStyle/>
          <a:p>
            <a:fld id="{4C0F9E44-855E-4E1F-AC5A-2FAE8078E725}" type="slidenum">
              <a:rPr lang="en-US" smtClean="0"/>
              <a:t>23</a:t>
            </a:fld>
            <a:endParaRPr lang="en-US"/>
          </a:p>
        </p:txBody>
      </p:sp>
    </p:spTree>
    <p:extLst>
      <p:ext uri="{BB962C8B-B14F-4D97-AF65-F5344CB8AC3E}">
        <p14:creationId xmlns:p14="http://schemas.microsoft.com/office/powerpoint/2010/main" val="322360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0F9E44-855E-4E1F-AC5A-2FAE8078E725}" type="slidenum">
              <a:rPr lang="en-US" smtClean="0"/>
              <a:t>26</a:t>
            </a:fld>
            <a:endParaRPr lang="en-US"/>
          </a:p>
        </p:txBody>
      </p:sp>
    </p:spTree>
    <p:extLst>
      <p:ext uri="{BB962C8B-B14F-4D97-AF65-F5344CB8AC3E}">
        <p14:creationId xmlns:p14="http://schemas.microsoft.com/office/powerpoint/2010/main" val="278965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8EAF-889F-3081-5799-F83EC574B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6A4E7-0FDA-A9E0-6BF6-A3B5ABAB0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B5D1D-5773-DDA8-50DC-64C0883620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6DF675-7B89-0E3C-6657-DF7ADD361ACB}"/>
              </a:ext>
            </a:extLst>
          </p:cNvPr>
          <p:cNvSpPr>
            <a:spLocks noGrp="1"/>
          </p:cNvSpPr>
          <p:nvPr>
            <p:ph type="sldNum" sz="quarter" idx="5"/>
          </p:nvPr>
        </p:nvSpPr>
        <p:spPr/>
        <p:txBody>
          <a:bodyPr/>
          <a:lstStyle/>
          <a:p>
            <a:fld id="{4C0F9E44-855E-4E1F-AC5A-2FAE8078E725}" type="slidenum">
              <a:rPr lang="en-US" smtClean="0"/>
              <a:t>7</a:t>
            </a:fld>
            <a:endParaRPr lang="en-US"/>
          </a:p>
        </p:txBody>
      </p:sp>
    </p:spTree>
    <p:extLst>
      <p:ext uri="{BB962C8B-B14F-4D97-AF65-F5344CB8AC3E}">
        <p14:creationId xmlns:p14="http://schemas.microsoft.com/office/powerpoint/2010/main" val="3477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9B797-8873-76FE-86F9-7442F2519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FC495-8170-3ED9-B5CA-F1B4EB25A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E1BCC-4530-5F8D-20B2-785EA52866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5A7ABB-47B6-837F-EB1A-960C82491B30}"/>
              </a:ext>
            </a:extLst>
          </p:cNvPr>
          <p:cNvSpPr>
            <a:spLocks noGrp="1"/>
          </p:cNvSpPr>
          <p:nvPr>
            <p:ph type="sldNum" sz="quarter" idx="5"/>
          </p:nvPr>
        </p:nvSpPr>
        <p:spPr/>
        <p:txBody>
          <a:bodyPr/>
          <a:lstStyle/>
          <a:p>
            <a:fld id="{4C0F9E44-855E-4E1F-AC5A-2FAE8078E725}" type="slidenum">
              <a:rPr lang="en-US" smtClean="0"/>
              <a:t>8</a:t>
            </a:fld>
            <a:endParaRPr lang="en-US"/>
          </a:p>
        </p:txBody>
      </p:sp>
    </p:spTree>
    <p:extLst>
      <p:ext uri="{BB962C8B-B14F-4D97-AF65-F5344CB8AC3E}">
        <p14:creationId xmlns:p14="http://schemas.microsoft.com/office/powerpoint/2010/main" val="84424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0F9E44-855E-4E1F-AC5A-2FAE8078E725}" type="slidenum">
              <a:rPr lang="en-US" smtClean="0"/>
              <a:t>13</a:t>
            </a:fld>
            <a:endParaRPr lang="en-US"/>
          </a:p>
        </p:txBody>
      </p:sp>
    </p:spTree>
    <p:extLst>
      <p:ext uri="{BB962C8B-B14F-4D97-AF65-F5344CB8AC3E}">
        <p14:creationId xmlns:p14="http://schemas.microsoft.com/office/powerpoint/2010/main" val="78254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0F9E44-855E-4E1F-AC5A-2FAE8078E725}" type="slidenum">
              <a:rPr lang="en-US" smtClean="0"/>
              <a:t>16</a:t>
            </a:fld>
            <a:endParaRPr lang="en-US"/>
          </a:p>
        </p:txBody>
      </p:sp>
    </p:spTree>
    <p:extLst>
      <p:ext uri="{BB962C8B-B14F-4D97-AF65-F5344CB8AC3E}">
        <p14:creationId xmlns:p14="http://schemas.microsoft.com/office/powerpoint/2010/main" val="118385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0F9E44-855E-4E1F-AC5A-2FAE8078E725}" type="slidenum">
              <a:rPr lang="en-US" smtClean="0"/>
              <a:t>17</a:t>
            </a:fld>
            <a:endParaRPr lang="en-US"/>
          </a:p>
        </p:txBody>
      </p:sp>
    </p:spTree>
    <p:extLst>
      <p:ext uri="{BB962C8B-B14F-4D97-AF65-F5344CB8AC3E}">
        <p14:creationId xmlns:p14="http://schemas.microsoft.com/office/powerpoint/2010/main" val="43368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0F9E44-855E-4E1F-AC5A-2FAE8078E725}" type="slidenum">
              <a:rPr lang="en-US" smtClean="0"/>
              <a:t>18</a:t>
            </a:fld>
            <a:endParaRPr lang="en-US"/>
          </a:p>
        </p:txBody>
      </p:sp>
    </p:spTree>
    <p:extLst>
      <p:ext uri="{BB962C8B-B14F-4D97-AF65-F5344CB8AC3E}">
        <p14:creationId xmlns:p14="http://schemas.microsoft.com/office/powerpoint/2010/main" val="2981130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0BBBC-3EA8-5D1A-1A1C-1431F1805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07A1C-1A70-6E0E-CFE0-782A51F6F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325B4E-7CA8-1DA3-14DC-86D5088AC4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BDFB04-9368-26E6-083F-2E7D0DCEEC09}"/>
              </a:ext>
            </a:extLst>
          </p:cNvPr>
          <p:cNvSpPr>
            <a:spLocks noGrp="1"/>
          </p:cNvSpPr>
          <p:nvPr>
            <p:ph type="sldNum" sz="quarter" idx="5"/>
          </p:nvPr>
        </p:nvSpPr>
        <p:spPr/>
        <p:txBody>
          <a:bodyPr/>
          <a:lstStyle/>
          <a:p>
            <a:fld id="{4C0F9E44-855E-4E1F-AC5A-2FAE8078E725}" type="slidenum">
              <a:rPr lang="en-US" smtClean="0"/>
              <a:t>21</a:t>
            </a:fld>
            <a:endParaRPr lang="en-US"/>
          </a:p>
        </p:txBody>
      </p:sp>
    </p:spTree>
    <p:extLst>
      <p:ext uri="{BB962C8B-B14F-4D97-AF65-F5344CB8AC3E}">
        <p14:creationId xmlns:p14="http://schemas.microsoft.com/office/powerpoint/2010/main" val="4248110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0F9E44-855E-4E1F-AC5A-2FAE8078E725}" type="slidenum">
              <a:rPr lang="en-US" smtClean="0"/>
              <a:t>22</a:t>
            </a:fld>
            <a:endParaRPr lang="en-US"/>
          </a:p>
        </p:txBody>
      </p:sp>
    </p:spTree>
    <p:extLst>
      <p:ext uri="{BB962C8B-B14F-4D97-AF65-F5344CB8AC3E}">
        <p14:creationId xmlns:p14="http://schemas.microsoft.com/office/powerpoint/2010/main" val="347766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B238-4AA7-4B7C-8D79-18C062F9E1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7FB20-FA1A-4FD9-9563-B53493A0C6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AD7529-36CB-4707-AFA8-FA883196DAC5}"/>
              </a:ext>
            </a:extLst>
          </p:cNvPr>
          <p:cNvSpPr>
            <a:spLocks noGrp="1"/>
          </p:cNvSpPr>
          <p:nvPr>
            <p:ph type="dt" sz="half" idx="10"/>
          </p:nvPr>
        </p:nvSpPr>
        <p:spPr/>
        <p:txBody>
          <a:bodyPr/>
          <a:lstStyle/>
          <a:p>
            <a:r>
              <a:rPr lang="en-US"/>
              <a:t>08/17/2020</a:t>
            </a:r>
          </a:p>
        </p:txBody>
      </p:sp>
      <p:sp>
        <p:nvSpPr>
          <p:cNvPr id="5" name="Footer Placeholder 4">
            <a:extLst>
              <a:ext uri="{FF2B5EF4-FFF2-40B4-BE49-F238E27FC236}">
                <a16:creationId xmlns:a16="http://schemas.microsoft.com/office/drawing/2014/main" id="{7364F6D6-586F-43BF-8E09-A461A94D26CB}"/>
              </a:ext>
            </a:extLst>
          </p:cNvPr>
          <p:cNvSpPr>
            <a:spLocks noGrp="1"/>
          </p:cNvSpPr>
          <p:nvPr>
            <p:ph type="ftr" sz="quarter" idx="11"/>
          </p:nvPr>
        </p:nvSpPr>
        <p:spPr/>
        <p:txBody>
          <a:bodyPr/>
          <a:lstStyle/>
          <a:p>
            <a:r>
              <a:rPr lang="en-US"/>
              <a:t>TeVPA - GCRs with TIGERs - November 4, 2025</a:t>
            </a:r>
          </a:p>
        </p:txBody>
      </p:sp>
      <p:sp>
        <p:nvSpPr>
          <p:cNvPr id="6" name="Slide Number Placeholder 5">
            <a:extLst>
              <a:ext uri="{FF2B5EF4-FFF2-40B4-BE49-F238E27FC236}">
                <a16:creationId xmlns:a16="http://schemas.microsoft.com/office/drawing/2014/main" id="{C16C5E53-B744-48F5-B361-D86DD894E9AB}"/>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4219900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4C726-ED60-4A34-AAF4-5B9C94504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CE9FFF-43AA-41D5-BD05-A19001A55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CD8500-CB6F-4328-9A23-4C8EC321AAFD}"/>
              </a:ext>
            </a:extLst>
          </p:cNvPr>
          <p:cNvSpPr>
            <a:spLocks noGrp="1"/>
          </p:cNvSpPr>
          <p:nvPr>
            <p:ph type="dt" sz="half" idx="10"/>
          </p:nvPr>
        </p:nvSpPr>
        <p:spPr/>
        <p:txBody>
          <a:bodyPr/>
          <a:lstStyle/>
          <a:p>
            <a:r>
              <a:rPr lang="en-US"/>
              <a:t>08/17/2020</a:t>
            </a:r>
          </a:p>
        </p:txBody>
      </p:sp>
      <p:sp>
        <p:nvSpPr>
          <p:cNvPr id="5" name="Footer Placeholder 4">
            <a:extLst>
              <a:ext uri="{FF2B5EF4-FFF2-40B4-BE49-F238E27FC236}">
                <a16:creationId xmlns:a16="http://schemas.microsoft.com/office/drawing/2014/main" id="{41392F20-F675-42C7-AA4A-7E7B16EF139F}"/>
              </a:ext>
            </a:extLst>
          </p:cNvPr>
          <p:cNvSpPr>
            <a:spLocks noGrp="1"/>
          </p:cNvSpPr>
          <p:nvPr>
            <p:ph type="ftr" sz="quarter" idx="11"/>
          </p:nvPr>
        </p:nvSpPr>
        <p:spPr/>
        <p:txBody>
          <a:bodyPr/>
          <a:lstStyle/>
          <a:p>
            <a:r>
              <a:rPr lang="en-US"/>
              <a:t>TeVPA - GCRs with TIGERs - November 4, 2025</a:t>
            </a:r>
          </a:p>
        </p:txBody>
      </p:sp>
      <p:sp>
        <p:nvSpPr>
          <p:cNvPr id="6" name="Slide Number Placeholder 5">
            <a:extLst>
              <a:ext uri="{FF2B5EF4-FFF2-40B4-BE49-F238E27FC236}">
                <a16:creationId xmlns:a16="http://schemas.microsoft.com/office/drawing/2014/main" id="{57AABAF3-26B5-45F9-AE58-613C850807ED}"/>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283012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55EC81-56C2-41FE-8F7B-1E954F06EE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00D76A-9517-4AD8-892D-85CB95B26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F0C1-C9AA-48B0-A892-494B6BD3CB27}"/>
              </a:ext>
            </a:extLst>
          </p:cNvPr>
          <p:cNvSpPr>
            <a:spLocks noGrp="1"/>
          </p:cNvSpPr>
          <p:nvPr>
            <p:ph type="dt" sz="half" idx="10"/>
          </p:nvPr>
        </p:nvSpPr>
        <p:spPr/>
        <p:txBody>
          <a:bodyPr/>
          <a:lstStyle/>
          <a:p>
            <a:r>
              <a:rPr lang="en-US"/>
              <a:t>08/17/2020</a:t>
            </a:r>
          </a:p>
        </p:txBody>
      </p:sp>
      <p:sp>
        <p:nvSpPr>
          <p:cNvPr id="5" name="Footer Placeholder 4">
            <a:extLst>
              <a:ext uri="{FF2B5EF4-FFF2-40B4-BE49-F238E27FC236}">
                <a16:creationId xmlns:a16="http://schemas.microsoft.com/office/drawing/2014/main" id="{07178E56-3A4B-452F-8C92-75AF493BD40D}"/>
              </a:ext>
            </a:extLst>
          </p:cNvPr>
          <p:cNvSpPr>
            <a:spLocks noGrp="1"/>
          </p:cNvSpPr>
          <p:nvPr>
            <p:ph type="ftr" sz="quarter" idx="11"/>
          </p:nvPr>
        </p:nvSpPr>
        <p:spPr/>
        <p:txBody>
          <a:bodyPr/>
          <a:lstStyle/>
          <a:p>
            <a:r>
              <a:rPr lang="en-US"/>
              <a:t>TeVPA - GCRs with TIGERs - November 4, 2025</a:t>
            </a:r>
          </a:p>
        </p:txBody>
      </p:sp>
      <p:sp>
        <p:nvSpPr>
          <p:cNvPr id="6" name="Slide Number Placeholder 5">
            <a:extLst>
              <a:ext uri="{FF2B5EF4-FFF2-40B4-BE49-F238E27FC236}">
                <a16:creationId xmlns:a16="http://schemas.microsoft.com/office/drawing/2014/main" id="{842A0ECC-66CB-4160-8072-8AF3C8CA701C}"/>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210268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42F61-838A-457C-88BC-6ADB96B04A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0048A4-DD7D-47E9-8AA9-33D54E035C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1DC56-0945-4284-B81C-F0EFF58142B9}"/>
              </a:ext>
            </a:extLst>
          </p:cNvPr>
          <p:cNvSpPr>
            <a:spLocks noGrp="1"/>
          </p:cNvSpPr>
          <p:nvPr>
            <p:ph type="dt" sz="half" idx="10"/>
          </p:nvPr>
        </p:nvSpPr>
        <p:spPr/>
        <p:txBody>
          <a:bodyPr/>
          <a:lstStyle/>
          <a:p>
            <a:r>
              <a:rPr lang="en-US"/>
              <a:t>08/17/2020</a:t>
            </a:r>
          </a:p>
        </p:txBody>
      </p:sp>
      <p:sp>
        <p:nvSpPr>
          <p:cNvPr id="5" name="Footer Placeholder 4">
            <a:extLst>
              <a:ext uri="{FF2B5EF4-FFF2-40B4-BE49-F238E27FC236}">
                <a16:creationId xmlns:a16="http://schemas.microsoft.com/office/drawing/2014/main" id="{462E0704-E7D0-4B87-9EBE-03F02C3B1B08}"/>
              </a:ext>
            </a:extLst>
          </p:cNvPr>
          <p:cNvSpPr>
            <a:spLocks noGrp="1"/>
          </p:cNvSpPr>
          <p:nvPr>
            <p:ph type="ftr" sz="quarter" idx="11"/>
          </p:nvPr>
        </p:nvSpPr>
        <p:spPr/>
        <p:txBody>
          <a:bodyPr/>
          <a:lstStyle/>
          <a:p>
            <a:r>
              <a:rPr lang="en-US"/>
              <a:t>TeVPA - GCRs with TIGERs - November 4, 2025</a:t>
            </a:r>
          </a:p>
        </p:txBody>
      </p:sp>
      <p:sp>
        <p:nvSpPr>
          <p:cNvPr id="6" name="Slide Number Placeholder 5">
            <a:extLst>
              <a:ext uri="{FF2B5EF4-FFF2-40B4-BE49-F238E27FC236}">
                <a16:creationId xmlns:a16="http://schemas.microsoft.com/office/drawing/2014/main" id="{BB8089EB-4A85-49E2-B442-2AB7D903BDD4}"/>
              </a:ext>
            </a:extLst>
          </p:cNvPr>
          <p:cNvSpPr>
            <a:spLocks noGrp="1"/>
          </p:cNvSpPr>
          <p:nvPr>
            <p:ph type="sldNum" sz="quarter" idx="12"/>
          </p:nvPr>
        </p:nvSpPr>
        <p:spPr>
          <a:xfrm>
            <a:off x="8503920" y="6356350"/>
            <a:ext cx="2743200" cy="365125"/>
          </a:xfrm>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336825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EC69F-6B3B-4283-892D-7D5950DB05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D77D4-3001-47B0-B24D-65F5229947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2AE915-A18B-4078-BA36-7F9C75DD2206}"/>
              </a:ext>
            </a:extLst>
          </p:cNvPr>
          <p:cNvSpPr>
            <a:spLocks noGrp="1"/>
          </p:cNvSpPr>
          <p:nvPr>
            <p:ph type="dt" sz="half" idx="10"/>
          </p:nvPr>
        </p:nvSpPr>
        <p:spPr/>
        <p:txBody>
          <a:bodyPr/>
          <a:lstStyle/>
          <a:p>
            <a:r>
              <a:rPr lang="en-US"/>
              <a:t>08/17/2020</a:t>
            </a:r>
          </a:p>
        </p:txBody>
      </p:sp>
      <p:sp>
        <p:nvSpPr>
          <p:cNvPr id="5" name="Footer Placeholder 4">
            <a:extLst>
              <a:ext uri="{FF2B5EF4-FFF2-40B4-BE49-F238E27FC236}">
                <a16:creationId xmlns:a16="http://schemas.microsoft.com/office/drawing/2014/main" id="{F5A6241A-AE7E-4DA8-9590-3CF301ACE34F}"/>
              </a:ext>
            </a:extLst>
          </p:cNvPr>
          <p:cNvSpPr>
            <a:spLocks noGrp="1"/>
          </p:cNvSpPr>
          <p:nvPr>
            <p:ph type="ftr" sz="quarter" idx="11"/>
          </p:nvPr>
        </p:nvSpPr>
        <p:spPr/>
        <p:txBody>
          <a:bodyPr/>
          <a:lstStyle/>
          <a:p>
            <a:r>
              <a:rPr lang="en-US"/>
              <a:t>TeVPA - GCRs with TIGERs - November 4, 2025</a:t>
            </a:r>
          </a:p>
        </p:txBody>
      </p:sp>
      <p:sp>
        <p:nvSpPr>
          <p:cNvPr id="6" name="Slide Number Placeholder 5">
            <a:extLst>
              <a:ext uri="{FF2B5EF4-FFF2-40B4-BE49-F238E27FC236}">
                <a16:creationId xmlns:a16="http://schemas.microsoft.com/office/drawing/2014/main" id="{2A7AC7D3-5511-4FE9-90C5-FECDCE6177CC}"/>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424361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BB3D-1A52-4CBB-AB32-D63C45FB6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7A9B4E-F0A8-4C1A-A72D-D762530AF5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F47585-8638-4D9D-87DF-64A3DD3E9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FEC5C2-5716-4FAD-8300-8E646FEEA907}"/>
              </a:ext>
            </a:extLst>
          </p:cNvPr>
          <p:cNvSpPr>
            <a:spLocks noGrp="1"/>
          </p:cNvSpPr>
          <p:nvPr>
            <p:ph type="dt" sz="half" idx="10"/>
          </p:nvPr>
        </p:nvSpPr>
        <p:spPr/>
        <p:txBody>
          <a:bodyPr/>
          <a:lstStyle/>
          <a:p>
            <a:r>
              <a:rPr lang="en-US"/>
              <a:t>08/17/2020</a:t>
            </a:r>
          </a:p>
        </p:txBody>
      </p:sp>
      <p:sp>
        <p:nvSpPr>
          <p:cNvPr id="6" name="Footer Placeholder 5">
            <a:extLst>
              <a:ext uri="{FF2B5EF4-FFF2-40B4-BE49-F238E27FC236}">
                <a16:creationId xmlns:a16="http://schemas.microsoft.com/office/drawing/2014/main" id="{04BA31B3-9598-43FC-B86B-C0ACA7A77BB0}"/>
              </a:ext>
            </a:extLst>
          </p:cNvPr>
          <p:cNvSpPr>
            <a:spLocks noGrp="1"/>
          </p:cNvSpPr>
          <p:nvPr>
            <p:ph type="ftr" sz="quarter" idx="11"/>
          </p:nvPr>
        </p:nvSpPr>
        <p:spPr/>
        <p:txBody>
          <a:bodyPr/>
          <a:lstStyle/>
          <a:p>
            <a:r>
              <a:rPr lang="en-US"/>
              <a:t>TeVPA - GCRs with TIGERs - November 4, 2025</a:t>
            </a:r>
          </a:p>
        </p:txBody>
      </p:sp>
      <p:sp>
        <p:nvSpPr>
          <p:cNvPr id="7" name="Slide Number Placeholder 6">
            <a:extLst>
              <a:ext uri="{FF2B5EF4-FFF2-40B4-BE49-F238E27FC236}">
                <a16:creationId xmlns:a16="http://schemas.microsoft.com/office/drawing/2014/main" id="{8DC10D3C-A0F8-4E66-89D8-684516B50068}"/>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179550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C0F7-CECF-48C5-B1BC-2ECE12FB2A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EEF85C-5278-4637-8F74-7B5BA1B79E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966524-7417-439D-9DDE-A335EAE71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C6E54-561E-48EF-A5E0-05D70C198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63B2E4-60BD-43BC-BF8A-8FCA1B8215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16CE2-9D9C-4E4B-8931-9E419AB2F7B4}"/>
              </a:ext>
            </a:extLst>
          </p:cNvPr>
          <p:cNvSpPr>
            <a:spLocks noGrp="1"/>
          </p:cNvSpPr>
          <p:nvPr>
            <p:ph type="dt" sz="half" idx="10"/>
          </p:nvPr>
        </p:nvSpPr>
        <p:spPr/>
        <p:txBody>
          <a:bodyPr/>
          <a:lstStyle/>
          <a:p>
            <a:r>
              <a:rPr lang="en-US"/>
              <a:t>08/17/2020</a:t>
            </a:r>
          </a:p>
        </p:txBody>
      </p:sp>
      <p:sp>
        <p:nvSpPr>
          <p:cNvPr id="8" name="Footer Placeholder 7">
            <a:extLst>
              <a:ext uri="{FF2B5EF4-FFF2-40B4-BE49-F238E27FC236}">
                <a16:creationId xmlns:a16="http://schemas.microsoft.com/office/drawing/2014/main" id="{8BDD12B0-7514-427F-A549-801F796A84B6}"/>
              </a:ext>
            </a:extLst>
          </p:cNvPr>
          <p:cNvSpPr>
            <a:spLocks noGrp="1"/>
          </p:cNvSpPr>
          <p:nvPr>
            <p:ph type="ftr" sz="quarter" idx="11"/>
          </p:nvPr>
        </p:nvSpPr>
        <p:spPr/>
        <p:txBody>
          <a:bodyPr/>
          <a:lstStyle/>
          <a:p>
            <a:r>
              <a:rPr lang="en-US"/>
              <a:t>TeVPA - GCRs with TIGERs - November 4, 2025</a:t>
            </a:r>
          </a:p>
        </p:txBody>
      </p:sp>
      <p:sp>
        <p:nvSpPr>
          <p:cNvPr id="9" name="Slide Number Placeholder 8">
            <a:extLst>
              <a:ext uri="{FF2B5EF4-FFF2-40B4-BE49-F238E27FC236}">
                <a16:creationId xmlns:a16="http://schemas.microsoft.com/office/drawing/2014/main" id="{F32EF822-52CC-4A5E-9334-278A88E3F36B}"/>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11908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53B5F-09F8-4571-A431-4D2B5B38DA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8EB2C-31FD-422B-8682-2B24AEF6CBCF}"/>
              </a:ext>
            </a:extLst>
          </p:cNvPr>
          <p:cNvSpPr>
            <a:spLocks noGrp="1"/>
          </p:cNvSpPr>
          <p:nvPr>
            <p:ph type="dt" sz="half" idx="10"/>
          </p:nvPr>
        </p:nvSpPr>
        <p:spPr/>
        <p:txBody>
          <a:bodyPr/>
          <a:lstStyle/>
          <a:p>
            <a:r>
              <a:rPr lang="en-US"/>
              <a:t>08/17/2020</a:t>
            </a:r>
          </a:p>
        </p:txBody>
      </p:sp>
      <p:sp>
        <p:nvSpPr>
          <p:cNvPr id="4" name="Footer Placeholder 3">
            <a:extLst>
              <a:ext uri="{FF2B5EF4-FFF2-40B4-BE49-F238E27FC236}">
                <a16:creationId xmlns:a16="http://schemas.microsoft.com/office/drawing/2014/main" id="{44B1C154-2741-4C5A-BF42-389F9B1CEF18}"/>
              </a:ext>
            </a:extLst>
          </p:cNvPr>
          <p:cNvSpPr>
            <a:spLocks noGrp="1"/>
          </p:cNvSpPr>
          <p:nvPr>
            <p:ph type="ftr" sz="quarter" idx="11"/>
          </p:nvPr>
        </p:nvSpPr>
        <p:spPr/>
        <p:txBody>
          <a:bodyPr/>
          <a:lstStyle/>
          <a:p>
            <a:r>
              <a:rPr lang="en-US"/>
              <a:t>TeVPA - GCRs with TIGERs - November 4, 2025</a:t>
            </a:r>
          </a:p>
        </p:txBody>
      </p:sp>
      <p:sp>
        <p:nvSpPr>
          <p:cNvPr id="5" name="Slide Number Placeholder 4">
            <a:extLst>
              <a:ext uri="{FF2B5EF4-FFF2-40B4-BE49-F238E27FC236}">
                <a16:creationId xmlns:a16="http://schemas.microsoft.com/office/drawing/2014/main" id="{131F8B87-2412-4C3B-8B27-1632EA39D562}"/>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1220243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BBEFA-5C1F-4BE7-829C-C323E75DAFCC}"/>
              </a:ext>
            </a:extLst>
          </p:cNvPr>
          <p:cNvSpPr>
            <a:spLocks noGrp="1"/>
          </p:cNvSpPr>
          <p:nvPr>
            <p:ph type="dt" sz="half" idx="10"/>
          </p:nvPr>
        </p:nvSpPr>
        <p:spPr/>
        <p:txBody>
          <a:bodyPr/>
          <a:lstStyle/>
          <a:p>
            <a:r>
              <a:rPr lang="en-US"/>
              <a:t>08/17/2020</a:t>
            </a:r>
          </a:p>
        </p:txBody>
      </p:sp>
      <p:sp>
        <p:nvSpPr>
          <p:cNvPr id="3" name="Footer Placeholder 2">
            <a:extLst>
              <a:ext uri="{FF2B5EF4-FFF2-40B4-BE49-F238E27FC236}">
                <a16:creationId xmlns:a16="http://schemas.microsoft.com/office/drawing/2014/main" id="{D2EAB318-9129-464C-AC19-1A829C6643E8}"/>
              </a:ext>
            </a:extLst>
          </p:cNvPr>
          <p:cNvSpPr>
            <a:spLocks noGrp="1"/>
          </p:cNvSpPr>
          <p:nvPr>
            <p:ph type="ftr" sz="quarter" idx="11"/>
          </p:nvPr>
        </p:nvSpPr>
        <p:spPr/>
        <p:txBody>
          <a:bodyPr/>
          <a:lstStyle/>
          <a:p>
            <a:r>
              <a:rPr lang="en-US"/>
              <a:t>TeVPA - GCRs with TIGERs - November 4, 2025</a:t>
            </a:r>
          </a:p>
        </p:txBody>
      </p:sp>
      <p:sp>
        <p:nvSpPr>
          <p:cNvPr id="4" name="Slide Number Placeholder 3">
            <a:extLst>
              <a:ext uri="{FF2B5EF4-FFF2-40B4-BE49-F238E27FC236}">
                <a16:creationId xmlns:a16="http://schemas.microsoft.com/office/drawing/2014/main" id="{A2B29953-4EA6-4389-9EC3-E59E7CA350B1}"/>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282849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74F7-BD49-4C9C-A427-3C4472AE5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8E911A-E20E-435C-AC4A-71CEA93428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9471FD-B983-4D37-A72A-007C6C364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572447-7B61-4DD4-8EC1-EF4F9523BEEC}"/>
              </a:ext>
            </a:extLst>
          </p:cNvPr>
          <p:cNvSpPr>
            <a:spLocks noGrp="1"/>
          </p:cNvSpPr>
          <p:nvPr>
            <p:ph type="dt" sz="half" idx="10"/>
          </p:nvPr>
        </p:nvSpPr>
        <p:spPr/>
        <p:txBody>
          <a:bodyPr/>
          <a:lstStyle/>
          <a:p>
            <a:r>
              <a:rPr lang="en-US"/>
              <a:t>08/17/2020</a:t>
            </a:r>
          </a:p>
        </p:txBody>
      </p:sp>
      <p:sp>
        <p:nvSpPr>
          <p:cNvPr id="6" name="Footer Placeholder 5">
            <a:extLst>
              <a:ext uri="{FF2B5EF4-FFF2-40B4-BE49-F238E27FC236}">
                <a16:creationId xmlns:a16="http://schemas.microsoft.com/office/drawing/2014/main" id="{97D110EA-01AA-4220-A91B-EE9F9B32E362}"/>
              </a:ext>
            </a:extLst>
          </p:cNvPr>
          <p:cNvSpPr>
            <a:spLocks noGrp="1"/>
          </p:cNvSpPr>
          <p:nvPr>
            <p:ph type="ftr" sz="quarter" idx="11"/>
          </p:nvPr>
        </p:nvSpPr>
        <p:spPr/>
        <p:txBody>
          <a:bodyPr/>
          <a:lstStyle/>
          <a:p>
            <a:r>
              <a:rPr lang="en-US"/>
              <a:t>TeVPA - GCRs with TIGERs - November 4, 2025</a:t>
            </a:r>
          </a:p>
        </p:txBody>
      </p:sp>
      <p:sp>
        <p:nvSpPr>
          <p:cNvPr id="7" name="Slide Number Placeholder 6">
            <a:extLst>
              <a:ext uri="{FF2B5EF4-FFF2-40B4-BE49-F238E27FC236}">
                <a16:creationId xmlns:a16="http://schemas.microsoft.com/office/drawing/2014/main" id="{4A899A96-2845-4AC0-B416-E8A090015499}"/>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214746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E4DC-D44A-4325-A666-1AAFBF519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06A95B-C4EB-4575-B458-3142FAF76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5D5EF5-0F74-44AB-8B52-648F4F06B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6EEFBA-132C-4278-9FA0-71F538C5A012}"/>
              </a:ext>
            </a:extLst>
          </p:cNvPr>
          <p:cNvSpPr>
            <a:spLocks noGrp="1"/>
          </p:cNvSpPr>
          <p:nvPr>
            <p:ph type="dt" sz="half" idx="10"/>
          </p:nvPr>
        </p:nvSpPr>
        <p:spPr/>
        <p:txBody>
          <a:bodyPr/>
          <a:lstStyle/>
          <a:p>
            <a:r>
              <a:rPr lang="en-US"/>
              <a:t>08/17/2020</a:t>
            </a:r>
          </a:p>
        </p:txBody>
      </p:sp>
      <p:sp>
        <p:nvSpPr>
          <p:cNvPr id="6" name="Footer Placeholder 5">
            <a:extLst>
              <a:ext uri="{FF2B5EF4-FFF2-40B4-BE49-F238E27FC236}">
                <a16:creationId xmlns:a16="http://schemas.microsoft.com/office/drawing/2014/main" id="{342AAD26-AD7E-4CFA-898B-E25D28E2E97D}"/>
              </a:ext>
            </a:extLst>
          </p:cNvPr>
          <p:cNvSpPr>
            <a:spLocks noGrp="1"/>
          </p:cNvSpPr>
          <p:nvPr>
            <p:ph type="ftr" sz="quarter" idx="11"/>
          </p:nvPr>
        </p:nvSpPr>
        <p:spPr/>
        <p:txBody>
          <a:bodyPr/>
          <a:lstStyle/>
          <a:p>
            <a:r>
              <a:rPr lang="en-US"/>
              <a:t>TeVPA - GCRs with TIGERs - November 4, 2025</a:t>
            </a:r>
          </a:p>
        </p:txBody>
      </p:sp>
      <p:sp>
        <p:nvSpPr>
          <p:cNvPr id="7" name="Slide Number Placeholder 6">
            <a:extLst>
              <a:ext uri="{FF2B5EF4-FFF2-40B4-BE49-F238E27FC236}">
                <a16:creationId xmlns:a16="http://schemas.microsoft.com/office/drawing/2014/main" id="{A8E66EF6-677F-47D5-A9D9-434FF9C06FAB}"/>
              </a:ext>
            </a:extLst>
          </p:cNvPr>
          <p:cNvSpPr>
            <a:spLocks noGrp="1"/>
          </p:cNvSpPr>
          <p:nvPr>
            <p:ph type="sldNum" sz="quarter" idx="12"/>
          </p:nvPr>
        </p:nvSpPr>
        <p:spPr/>
        <p:txBody>
          <a:bodyPr/>
          <a:lstStyle/>
          <a:p>
            <a:fld id="{9EBE6002-C28D-42BF-92CB-918F87749F98}" type="slidenum">
              <a:rPr lang="en-US" smtClean="0"/>
              <a:t>‹#›</a:t>
            </a:fld>
            <a:endParaRPr lang="en-US"/>
          </a:p>
        </p:txBody>
      </p:sp>
    </p:spTree>
    <p:extLst>
      <p:ext uri="{BB962C8B-B14F-4D97-AF65-F5344CB8AC3E}">
        <p14:creationId xmlns:p14="http://schemas.microsoft.com/office/powerpoint/2010/main" val="695788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9864-429F-48B0-8460-5006FF8804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945E4A-A48A-45D4-A677-C61209C7E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6456C9-2D1F-478C-98A0-17A34E8F3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08/17/2020</a:t>
            </a:r>
          </a:p>
        </p:txBody>
      </p:sp>
      <p:sp>
        <p:nvSpPr>
          <p:cNvPr id="5" name="Footer Placeholder 4">
            <a:extLst>
              <a:ext uri="{FF2B5EF4-FFF2-40B4-BE49-F238E27FC236}">
                <a16:creationId xmlns:a16="http://schemas.microsoft.com/office/drawing/2014/main" id="{86B6C78C-B93B-408B-A97C-B796DCF5BD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TeVPA - GCRs with TIGERs - November 4, 2025</a:t>
            </a:r>
          </a:p>
        </p:txBody>
      </p:sp>
      <p:sp>
        <p:nvSpPr>
          <p:cNvPr id="6" name="Slide Number Placeholder 5">
            <a:extLst>
              <a:ext uri="{FF2B5EF4-FFF2-40B4-BE49-F238E27FC236}">
                <a16:creationId xmlns:a16="http://schemas.microsoft.com/office/drawing/2014/main" id="{89E8C77E-9EFA-48F7-BC87-957A13164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E6002-C28D-42BF-92CB-918F87749F98}" type="slidenum">
              <a:rPr lang="en-US" smtClean="0"/>
              <a:t>‹#›</a:t>
            </a:fld>
            <a:endParaRPr lang="en-US"/>
          </a:p>
        </p:txBody>
      </p:sp>
    </p:spTree>
    <p:extLst>
      <p:ext uri="{BB962C8B-B14F-4D97-AF65-F5344CB8AC3E}">
        <p14:creationId xmlns:p14="http://schemas.microsoft.com/office/powerpoint/2010/main" val="4263666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6.jpg"/><Relationship Id="rId7"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29.jpeg"/><Relationship Id="rId9"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32.jpeg"/><Relationship Id="rId7" Type="http://schemas.openxmlformats.org/officeDocument/2006/relationships/image" Target="../media/image34.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jpg"/><Relationship Id="rId7"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3.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2.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2.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2.png"/><Relationship Id="rId7" Type="http://schemas.openxmlformats.org/officeDocument/2006/relationships/image" Target="../media/image58.jpg"/><Relationship Id="rId12" Type="http://schemas.openxmlformats.org/officeDocument/2006/relationships/image" Target="../media/image63.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s>
</file>

<file path=ppt/slides/_rels/slide21.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jpg"/><Relationship Id="rId7"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2.png"/><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8.jpg"/><Relationship Id="rId7" Type="http://schemas.openxmlformats.org/officeDocument/2006/relationships/image" Target="../media/image7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jp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1.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jpg"/><Relationship Id="rId7"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5.jpg"/><Relationship Id="rId5" Type="http://schemas.openxmlformats.org/officeDocument/2006/relationships/image" Target="../media/image77.jpeg"/><Relationship Id="rId10" Type="http://schemas.openxmlformats.org/officeDocument/2006/relationships/image" Target="../media/image2.png"/><Relationship Id="rId4" Type="http://schemas.openxmlformats.org/officeDocument/2006/relationships/image" Target="../media/image76.png"/><Relationship Id="rId9"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27.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DC86-DDFA-45AA-A4B9-13531026D019}"/>
              </a:ext>
            </a:extLst>
          </p:cNvPr>
          <p:cNvSpPr>
            <a:spLocks noGrp="1"/>
          </p:cNvSpPr>
          <p:nvPr>
            <p:ph type="ctrTitle"/>
          </p:nvPr>
        </p:nvSpPr>
        <p:spPr>
          <a:xfrm>
            <a:off x="472401" y="121428"/>
            <a:ext cx="11264271" cy="1416863"/>
          </a:xfrm>
        </p:spPr>
        <p:txBody>
          <a:bodyPr>
            <a:noAutofit/>
          </a:bodyPr>
          <a:lstStyle/>
          <a:p>
            <a:r>
              <a:rPr lang="en-US" sz="4800" dirty="0"/>
              <a:t>Ultra-Heavy Galactic Cosmic Ray Measurements with TIGERs</a:t>
            </a:r>
          </a:p>
        </p:txBody>
      </p:sp>
      <p:sp>
        <p:nvSpPr>
          <p:cNvPr id="3" name="Subtitle 2">
            <a:extLst>
              <a:ext uri="{FF2B5EF4-FFF2-40B4-BE49-F238E27FC236}">
                <a16:creationId xmlns:a16="http://schemas.microsoft.com/office/drawing/2014/main" id="{DCFF84D9-044B-459E-AB4D-277145869470}"/>
              </a:ext>
            </a:extLst>
          </p:cNvPr>
          <p:cNvSpPr>
            <a:spLocks noGrp="1"/>
          </p:cNvSpPr>
          <p:nvPr>
            <p:ph type="subTitle" idx="1"/>
          </p:nvPr>
        </p:nvSpPr>
        <p:spPr>
          <a:xfrm>
            <a:off x="1524000" y="1508937"/>
            <a:ext cx="9144000" cy="1019656"/>
          </a:xfrm>
        </p:spPr>
        <p:txBody>
          <a:bodyPr>
            <a:normAutofit/>
          </a:bodyPr>
          <a:lstStyle/>
          <a:p>
            <a:r>
              <a:rPr lang="en-US" dirty="0"/>
              <a:t>Brian Flint Rauch</a:t>
            </a:r>
          </a:p>
          <a:p>
            <a:r>
              <a:rPr lang="en-US" dirty="0"/>
              <a:t>November 4, 2025</a:t>
            </a:r>
          </a:p>
        </p:txBody>
      </p:sp>
      <p:pic>
        <p:nvPicPr>
          <p:cNvPr id="7" name="Picture 2" descr="C:\Users\wrb\Desktop\stshield.jpg">
            <a:extLst>
              <a:ext uri="{FF2B5EF4-FFF2-40B4-BE49-F238E27FC236}">
                <a16:creationId xmlns:a16="http://schemas.microsoft.com/office/drawing/2014/main" id="{5FD96545-196E-46D4-A773-4546D1101CD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45"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logo&#10;&#10;Description generated with very high confidence">
            <a:extLst>
              <a:ext uri="{FF2B5EF4-FFF2-40B4-BE49-F238E27FC236}">
                <a16:creationId xmlns:a16="http://schemas.microsoft.com/office/drawing/2014/main" id="{642A05E2-1A4C-4AC7-89CD-9C1E433A2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5" y="90805"/>
            <a:ext cx="914400" cy="914400"/>
          </a:xfrm>
          <a:prstGeom prst="rect">
            <a:avLst/>
          </a:prstGeom>
        </p:spPr>
      </p:pic>
      <p:pic>
        <p:nvPicPr>
          <p:cNvPr id="10" name="Picture 6">
            <a:extLst>
              <a:ext uri="{FF2B5EF4-FFF2-40B4-BE49-F238E27FC236}">
                <a16:creationId xmlns:a16="http://schemas.microsoft.com/office/drawing/2014/main" id="{6F64ACA7-751F-6214-316B-D8236D161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249" t="8333" r="30914" b="13863"/>
          <a:stretch>
            <a:fillRect/>
          </a:stretch>
        </p:blipFill>
        <p:spPr bwMode="auto">
          <a:xfrm>
            <a:off x="22591" y="1171761"/>
            <a:ext cx="891808" cy="111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Logo&#10;&#10;Description automatically generated">
            <a:extLst>
              <a:ext uri="{FF2B5EF4-FFF2-40B4-BE49-F238E27FC236}">
                <a16:creationId xmlns:a16="http://schemas.microsoft.com/office/drawing/2014/main" id="{26243C5B-03A4-554F-D106-3E162C197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99" y="1296911"/>
            <a:ext cx="914400" cy="914400"/>
          </a:xfrm>
          <a:prstGeom prst="rect">
            <a:avLst/>
          </a:prstGeom>
        </p:spPr>
      </p:pic>
      <p:pic>
        <p:nvPicPr>
          <p:cNvPr id="12" name="Picture 11" descr="A logo with text and images&#10;&#10;AI-generated content may be incorrect.">
            <a:extLst>
              <a:ext uri="{FF2B5EF4-FFF2-40B4-BE49-F238E27FC236}">
                <a16:creationId xmlns:a16="http://schemas.microsoft.com/office/drawing/2014/main" id="{43210F9A-FBDA-F99E-CC55-0A749DC19F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3576" y="91440"/>
            <a:ext cx="914400" cy="923925"/>
          </a:xfrm>
          <a:prstGeom prst="rect">
            <a:avLst/>
          </a:prstGeom>
        </p:spPr>
      </p:pic>
      <p:pic>
        <p:nvPicPr>
          <p:cNvPr id="14" name="Picture 13" descr="A logo with a tiger head and a satellite&#10;&#10;AI-generated content may be incorrect.">
            <a:extLst>
              <a:ext uri="{FF2B5EF4-FFF2-40B4-BE49-F238E27FC236}">
                <a16:creationId xmlns:a16="http://schemas.microsoft.com/office/drawing/2014/main" id="{692EE281-5787-0561-7216-073F3D65AE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3696" y="91440"/>
            <a:ext cx="909292" cy="914400"/>
          </a:xfrm>
          <a:prstGeom prst="rect">
            <a:avLst/>
          </a:prstGeom>
        </p:spPr>
      </p:pic>
      <p:pic>
        <p:nvPicPr>
          <p:cNvPr id="9" name="Picture 8" descr="A logo for a company&#10;&#10;AI-generated content may be incorrect.">
            <a:extLst>
              <a:ext uri="{FF2B5EF4-FFF2-40B4-BE49-F238E27FC236}">
                <a16:creationId xmlns:a16="http://schemas.microsoft.com/office/drawing/2014/main" id="{0DF06697-3403-6607-95D9-7FDE42322A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81257" y="1369263"/>
            <a:ext cx="3705225" cy="1228725"/>
          </a:xfrm>
          <a:prstGeom prst="rect">
            <a:avLst/>
          </a:prstGeom>
        </p:spPr>
      </p:pic>
      <p:sp>
        <p:nvSpPr>
          <p:cNvPr id="13" name="TextBox 12">
            <a:extLst>
              <a:ext uri="{FF2B5EF4-FFF2-40B4-BE49-F238E27FC236}">
                <a16:creationId xmlns:a16="http://schemas.microsoft.com/office/drawing/2014/main" id="{0F31483D-B897-4EAF-8BE3-FE9B787F6152}"/>
              </a:ext>
            </a:extLst>
          </p:cNvPr>
          <p:cNvSpPr txBox="1"/>
          <p:nvPr/>
        </p:nvSpPr>
        <p:spPr>
          <a:xfrm>
            <a:off x="606683" y="3761557"/>
            <a:ext cx="3736717" cy="2862322"/>
          </a:xfrm>
          <a:prstGeom prst="rect">
            <a:avLst/>
          </a:prstGeom>
          <a:noFill/>
        </p:spPr>
        <p:txBody>
          <a:bodyPr wrap="square" rtlCol="0">
            <a:spAutoFit/>
          </a:bodyPr>
          <a:lstStyle/>
          <a:p>
            <a:pPr algn="ctr"/>
            <a:r>
              <a:rPr lang="en-US" dirty="0"/>
              <a:t>TIGER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2001 for 32 days &amp; 2003 for 18 days</a:t>
            </a:r>
          </a:p>
        </p:txBody>
      </p:sp>
      <p:pic>
        <p:nvPicPr>
          <p:cNvPr id="16" name="Picture 2">
            <a:extLst>
              <a:ext uri="{FF2B5EF4-FFF2-40B4-BE49-F238E27FC236}">
                <a16:creationId xmlns:a16="http://schemas.microsoft.com/office/drawing/2014/main" id="{E6118C3F-6AC3-0071-6C8D-F2AA056ECC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55" y="4186322"/>
            <a:ext cx="2550287" cy="19127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B0E0B49-8F9B-3006-8C87-D3AE1BCCEBC3}"/>
              </a:ext>
            </a:extLst>
          </p:cNvPr>
          <p:cNvSpPr txBox="1"/>
          <p:nvPr/>
        </p:nvSpPr>
        <p:spPr>
          <a:xfrm>
            <a:off x="4903673" y="3761557"/>
            <a:ext cx="3662093" cy="2862322"/>
          </a:xfrm>
          <a:prstGeom prst="rect">
            <a:avLst/>
          </a:prstGeom>
          <a:noFill/>
        </p:spPr>
        <p:txBody>
          <a:bodyPr wrap="none" rtlCol="0">
            <a:spAutoFit/>
          </a:bodyPr>
          <a:lstStyle/>
          <a:p>
            <a:pPr algn="ctr"/>
            <a:r>
              <a:rPr lang="en-US" dirty="0" err="1"/>
              <a:t>SuperTIGER</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2012 for 55 days &amp; 2019 for 32 days</a:t>
            </a:r>
          </a:p>
        </p:txBody>
      </p:sp>
      <p:pic>
        <p:nvPicPr>
          <p:cNvPr id="18" name="Picture 17" descr="A crane lifting a white object&#10;&#10;Description automatically generated">
            <a:extLst>
              <a:ext uri="{FF2B5EF4-FFF2-40B4-BE49-F238E27FC236}">
                <a16:creationId xmlns:a16="http://schemas.microsoft.com/office/drawing/2014/main" id="{E92A9E1B-F2B9-69C2-C9E2-96A95AE047C8}"/>
              </a:ext>
            </a:extLst>
          </p:cNvPr>
          <p:cNvPicPr>
            <a:picLocks noChangeAspect="1"/>
          </p:cNvPicPr>
          <p:nvPr/>
        </p:nvPicPr>
        <p:blipFill>
          <a:blip r:embed="rId10"/>
          <a:stretch>
            <a:fillRect/>
          </a:stretch>
        </p:blipFill>
        <p:spPr>
          <a:xfrm>
            <a:off x="5597650" y="4199774"/>
            <a:ext cx="2372032" cy="1985887"/>
          </a:xfrm>
          <a:prstGeom prst="rect">
            <a:avLst/>
          </a:prstGeom>
        </p:spPr>
      </p:pic>
      <p:sp>
        <p:nvSpPr>
          <p:cNvPr id="19" name="TextBox 18">
            <a:extLst>
              <a:ext uri="{FF2B5EF4-FFF2-40B4-BE49-F238E27FC236}">
                <a16:creationId xmlns:a16="http://schemas.microsoft.com/office/drawing/2014/main" id="{1CE48F93-424F-6539-CFF4-BFFA9D27B926}"/>
              </a:ext>
            </a:extLst>
          </p:cNvPr>
          <p:cNvSpPr txBox="1"/>
          <p:nvPr/>
        </p:nvSpPr>
        <p:spPr>
          <a:xfrm>
            <a:off x="8613577" y="3761557"/>
            <a:ext cx="3205878" cy="2862322"/>
          </a:xfrm>
          <a:prstGeom prst="rect">
            <a:avLst/>
          </a:prstGeom>
          <a:noFill/>
        </p:spPr>
        <p:txBody>
          <a:bodyPr wrap="none" rtlCol="0">
            <a:spAutoFit/>
          </a:bodyPr>
          <a:lstStyle/>
          <a:p>
            <a:r>
              <a:rPr lang="en-US" dirty="0"/>
              <a:t>TIGERISS Columbus-SOX Payload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September 2027 launch</a:t>
            </a:r>
          </a:p>
        </p:txBody>
      </p:sp>
      <p:sp>
        <p:nvSpPr>
          <p:cNvPr id="20" name="TextBox 19">
            <a:extLst>
              <a:ext uri="{FF2B5EF4-FFF2-40B4-BE49-F238E27FC236}">
                <a16:creationId xmlns:a16="http://schemas.microsoft.com/office/drawing/2014/main" id="{AE77F3BD-1865-BEFE-D05E-16D1386C59A6}"/>
              </a:ext>
            </a:extLst>
          </p:cNvPr>
          <p:cNvSpPr txBox="1"/>
          <p:nvPr/>
        </p:nvSpPr>
        <p:spPr>
          <a:xfrm>
            <a:off x="173736" y="2532833"/>
            <a:ext cx="11750664" cy="1200329"/>
          </a:xfrm>
          <a:prstGeom prst="rect">
            <a:avLst/>
          </a:prstGeom>
          <a:noFill/>
        </p:spPr>
        <p:txBody>
          <a:bodyPr wrap="square" rtlCol="0">
            <a:spAutoFit/>
          </a:bodyPr>
          <a:lstStyle/>
          <a:p>
            <a:r>
              <a:rPr lang="en-US" sz="2400" dirty="0">
                <a:cs typeface="Arial" panose="020B0604020202020204" pitchFamily="34" charset="0"/>
              </a:rPr>
              <a:t>TIGER: Trans-Iron Galactic Element Recorder</a:t>
            </a:r>
          </a:p>
          <a:p>
            <a:r>
              <a:rPr lang="en-US" sz="2400" dirty="0" err="1">
                <a:cs typeface="Arial" panose="020B0604020202020204" pitchFamily="34" charset="0"/>
              </a:rPr>
              <a:t>SuperTIGER</a:t>
            </a:r>
            <a:r>
              <a:rPr lang="en-US" sz="2400" dirty="0">
                <a:cs typeface="Arial" panose="020B0604020202020204" pitchFamily="34" charset="0"/>
              </a:rPr>
              <a:t>: Super Trans-Iron Galactic Element Recorder</a:t>
            </a:r>
          </a:p>
          <a:p>
            <a:r>
              <a:rPr lang="en-US" sz="2400" dirty="0">
                <a:cs typeface="Arial" panose="020B0604020202020204" pitchFamily="34" charset="0"/>
              </a:rPr>
              <a:t>TIGERISS: Trans-Iron Galactic Element Recorder for the International Space Station</a:t>
            </a:r>
          </a:p>
        </p:txBody>
      </p:sp>
      <p:pic>
        <p:nvPicPr>
          <p:cNvPr id="5" name="Picture 4" descr="Icon&#10;&#10;Description automatically generated with medium confidence">
            <a:extLst>
              <a:ext uri="{FF2B5EF4-FFF2-40B4-BE49-F238E27FC236}">
                <a16:creationId xmlns:a16="http://schemas.microsoft.com/office/drawing/2014/main" id="{A2384593-F8B3-314A-F9A2-0B7B03429B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6202" y="4054684"/>
            <a:ext cx="3249116" cy="2276819"/>
          </a:xfrm>
          <a:prstGeom prst="rect">
            <a:avLst/>
          </a:prstGeom>
        </p:spPr>
      </p:pic>
      <p:pic>
        <p:nvPicPr>
          <p:cNvPr id="4" name="Picture 3">
            <a:extLst>
              <a:ext uri="{FF2B5EF4-FFF2-40B4-BE49-F238E27FC236}">
                <a16:creationId xmlns:a16="http://schemas.microsoft.com/office/drawing/2014/main" id="{DEBB40C0-F416-A6FD-018F-38ADB61147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6331" y="4186322"/>
            <a:ext cx="2351046" cy="191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767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scatter chart&#10;&#10;Description automatically generated">
            <a:extLst>
              <a:ext uri="{FF2B5EF4-FFF2-40B4-BE49-F238E27FC236}">
                <a16:creationId xmlns:a16="http://schemas.microsoft.com/office/drawing/2014/main" id="{DEB8D991-F3C9-9F7D-0D73-E5B6EE471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531" y="725344"/>
            <a:ext cx="6843881" cy="4813121"/>
          </a:xfrm>
          <a:prstGeom prst="rect">
            <a:avLst/>
          </a:prstGeom>
        </p:spPr>
      </p:pic>
      <p:pic>
        <p:nvPicPr>
          <p:cNvPr id="26" name="Picture 25" descr="A logo with a tiger head and a satellite&#10;&#10;AI-generated content may be incorrect.">
            <a:extLst>
              <a:ext uri="{FF2B5EF4-FFF2-40B4-BE49-F238E27FC236}">
                <a16:creationId xmlns:a16="http://schemas.microsoft.com/office/drawing/2014/main" id="{AA9E1F35-ABF8-D313-B1DB-8CC3642BF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pic>
        <p:nvPicPr>
          <p:cNvPr id="15" name="Picture 3" descr="C:\Users\Brian\Desktop\sciam1.jpg">
            <a:extLst>
              <a:ext uri="{FF2B5EF4-FFF2-40B4-BE49-F238E27FC236}">
                <a16:creationId xmlns:a16="http://schemas.microsoft.com/office/drawing/2014/main" id="{AD5B9B55-25A8-E0B3-95C7-EC2CE7327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66126" y="685800"/>
            <a:ext cx="4592104" cy="5486400"/>
          </a:xfrm>
          <a:prstGeom prst="rect">
            <a:avLst/>
          </a:prstGeom>
        </p:spPr>
      </p:pic>
      <p:sp>
        <p:nvSpPr>
          <p:cNvPr id="2" name="Footer Placeholder 1">
            <a:extLst>
              <a:ext uri="{FF2B5EF4-FFF2-40B4-BE49-F238E27FC236}">
                <a16:creationId xmlns:a16="http://schemas.microsoft.com/office/drawing/2014/main" id="{4B43E7F1-9744-4FA0-BC47-B359DF7109AE}"/>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A6567BD4-66D4-4B20-BCBE-997B509D024C}"/>
              </a:ext>
            </a:extLst>
          </p:cNvPr>
          <p:cNvSpPr>
            <a:spLocks noGrp="1"/>
          </p:cNvSpPr>
          <p:nvPr>
            <p:ph type="sldNum" sz="quarter" idx="12"/>
          </p:nvPr>
        </p:nvSpPr>
        <p:spPr/>
        <p:txBody>
          <a:bodyPr/>
          <a:lstStyle/>
          <a:p>
            <a:fld id="{9EBE6002-C28D-42BF-92CB-918F87749F98}" type="slidenum">
              <a:rPr lang="en-US" smtClean="0"/>
              <a:t>10</a:t>
            </a:fld>
            <a:endParaRPr lang="en-US" dirty="0"/>
          </a:p>
        </p:txBody>
      </p:sp>
      <p:pic>
        <p:nvPicPr>
          <p:cNvPr id="4" name="Picture 2" descr="C:\Users\wrb\Desktop\stshield.jpg">
            <a:extLst>
              <a:ext uri="{FF2B5EF4-FFF2-40B4-BE49-F238E27FC236}">
                <a16:creationId xmlns:a16="http://schemas.microsoft.com/office/drawing/2014/main" id="{07276F98-E26F-4090-97E5-F74499DDC3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logo&#10;&#10;Description generated with very high confidence">
            <a:extLst>
              <a:ext uri="{FF2B5EF4-FFF2-40B4-BE49-F238E27FC236}">
                <a16:creationId xmlns:a16="http://schemas.microsoft.com/office/drawing/2014/main" id="{C8B0F314-CDAB-4B64-B7E8-6297BF1FE7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
        <p:nvSpPr>
          <p:cNvPr id="7" name="Title 1">
            <a:extLst>
              <a:ext uri="{FF2B5EF4-FFF2-40B4-BE49-F238E27FC236}">
                <a16:creationId xmlns:a16="http://schemas.microsoft.com/office/drawing/2014/main" id="{0D86E2BF-1258-44F3-8F13-59BAF3E20504}"/>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Ultra-Heavy Galactic Cosmic Rays (UHGCRs)</a:t>
            </a:r>
          </a:p>
        </p:txBody>
      </p:sp>
      <p:cxnSp>
        <p:nvCxnSpPr>
          <p:cNvPr id="8" name="Straight Arrow Connector 7">
            <a:extLst>
              <a:ext uri="{FF2B5EF4-FFF2-40B4-BE49-F238E27FC236}">
                <a16:creationId xmlns:a16="http://schemas.microsoft.com/office/drawing/2014/main" id="{83AE50F1-6F31-6B30-CF43-B27EAD69ABCD}"/>
              </a:ext>
            </a:extLst>
          </p:cNvPr>
          <p:cNvCxnSpPr>
            <a:cxnSpLocks/>
          </p:cNvCxnSpPr>
          <p:nvPr/>
        </p:nvCxnSpPr>
        <p:spPr>
          <a:xfrm>
            <a:off x="6711572" y="5380506"/>
            <a:ext cx="5288433" cy="0"/>
          </a:xfrm>
          <a:prstGeom prst="straightConnector1">
            <a:avLst/>
          </a:prstGeom>
          <a:ln w="63500">
            <a:solidFill>
              <a:srgbClr val="00B050"/>
            </a:solidFill>
            <a:headEnd type="triangle"/>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6EFC475A-14A6-8B51-A6FA-5AC6C723799E}"/>
              </a:ext>
            </a:extLst>
          </p:cNvPr>
          <p:cNvSpPr txBox="1"/>
          <p:nvPr/>
        </p:nvSpPr>
        <p:spPr>
          <a:xfrm>
            <a:off x="6829794" y="4011727"/>
            <a:ext cx="1557526"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C00000"/>
                </a:solidFill>
                <a:effectLst/>
                <a:uFillTx/>
                <a:latin typeface="Helvetica"/>
                <a:ea typeface="Helvetica"/>
                <a:cs typeface="Helvetica"/>
                <a:sym typeface="Helvetica"/>
              </a:rPr>
              <a:t>SuperTIGER</a:t>
            </a:r>
            <a:endParaRPr kumimoji="0" lang="en-US" sz="2000" b="0" i="0" u="none" strike="noStrike" cap="none" spc="0" normalizeH="0" baseline="0" dirty="0">
              <a:ln>
                <a:noFill/>
              </a:ln>
              <a:solidFill>
                <a:srgbClr val="C00000"/>
              </a:solidFill>
              <a:effectLst/>
              <a:uFillTx/>
              <a:latin typeface="Helvetica"/>
              <a:ea typeface="Helvetica"/>
              <a:cs typeface="Helvetica"/>
              <a:sym typeface="Helvetica"/>
            </a:endParaRPr>
          </a:p>
          <a:p>
            <a:pPr marL="0" marR="0" indent="0" algn="l" defTabSz="457200" rtl="0" fontAlgn="auto" latinLnBrk="1" hangingPunct="0">
              <a:lnSpc>
                <a:spcPct val="100000"/>
              </a:lnSpc>
              <a:spcBef>
                <a:spcPts val="0"/>
              </a:spcBef>
              <a:spcAft>
                <a:spcPts val="0"/>
              </a:spcAft>
              <a:buClrTx/>
              <a:buSzTx/>
              <a:buFontTx/>
              <a:buNone/>
              <a:tabLst/>
            </a:pPr>
            <a:r>
              <a:rPr lang="en-US" sz="2000" dirty="0">
                <a:solidFill>
                  <a:srgbClr val="00B050"/>
                </a:solidFill>
                <a:latin typeface="Helvetica"/>
                <a:ea typeface="Helvetica"/>
                <a:cs typeface="Helvetica"/>
                <a:sym typeface="Helvetica"/>
              </a:rPr>
              <a:t>TIGERISS</a:t>
            </a:r>
            <a:endParaRPr kumimoji="0" lang="en-US" sz="2000" b="0" i="0" u="none" strike="noStrike" cap="none" spc="0" normalizeH="0" baseline="0" dirty="0">
              <a:ln>
                <a:noFill/>
              </a:ln>
              <a:solidFill>
                <a:srgbClr val="00B050"/>
              </a:solidFill>
              <a:effectLst/>
              <a:uFillTx/>
              <a:latin typeface="Helvetica"/>
              <a:ea typeface="Helvetica"/>
              <a:cs typeface="Helvetica"/>
              <a:sym typeface="Helvetica"/>
            </a:endParaRPr>
          </a:p>
        </p:txBody>
      </p:sp>
      <p:cxnSp>
        <p:nvCxnSpPr>
          <p:cNvPr id="12" name="Straight Arrow Connector 11">
            <a:extLst>
              <a:ext uri="{FF2B5EF4-FFF2-40B4-BE49-F238E27FC236}">
                <a16:creationId xmlns:a16="http://schemas.microsoft.com/office/drawing/2014/main" id="{1E14230C-EE8A-7996-C8A9-B3E064EA246E}"/>
              </a:ext>
            </a:extLst>
          </p:cNvPr>
          <p:cNvCxnSpPr>
            <a:cxnSpLocks/>
          </p:cNvCxnSpPr>
          <p:nvPr/>
        </p:nvCxnSpPr>
        <p:spPr>
          <a:xfrm>
            <a:off x="7337936" y="5380506"/>
            <a:ext cx="2925633" cy="0"/>
          </a:xfrm>
          <a:prstGeom prst="straightConnector1">
            <a:avLst/>
          </a:prstGeom>
          <a:ln w="63500">
            <a:solidFill>
              <a:srgbClr val="C00000"/>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352738F2-3CE9-850C-7789-548E38356679}"/>
              </a:ext>
            </a:extLst>
          </p:cNvPr>
          <p:cNvCxnSpPr>
            <a:cxnSpLocks/>
          </p:cNvCxnSpPr>
          <p:nvPr/>
        </p:nvCxnSpPr>
        <p:spPr>
          <a:xfrm>
            <a:off x="1590675" y="5271777"/>
            <a:ext cx="750189" cy="0"/>
          </a:xfrm>
          <a:prstGeom prst="straightConnector1">
            <a:avLst/>
          </a:prstGeom>
          <a:ln w="63500">
            <a:solidFill>
              <a:srgbClr val="C0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443104F3-5152-1205-3F51-35DA7D9E14B6}"/>
              </a:ext>
            </a:extLst>
          </p:cNvPr>
          <p:cNvSpPr txBox="1"/>
          <p:nvPr/>
        </p:nvSpPr>
        <p:spPr>
          <a:xfrm>
            <a:off x="1246199" y="4553632"/>
            <a:ext cx="1557526"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C00000"/>
                </a:solidFill>
                <a:effectLst/>
                <a:uFillTx/>
                <a:latin typeface="Helvetica"/>
                <a:ea typeface="Helvetica"/>
                <a:cs typeface="Helvetica"/>
                <a:sym typeface="Helvetica"/>
              </a:rPr>
              <a:t>SuperTIGER</a:t>
            </a:r>
            <a:endParaRPr kumimoji="0" lang="en-US" sz="2000" b="0" i="0" u="none" strike="noStrike" cap="none" spc="0" normalizeH="0" baseline="0" dirty="0">
              <a:ln>
                <a:noFill/>
              </a:ln>
              <a:solidFill>
                <a:srgbClr val="C00000"/>
              </a:solidFill>
              <a:effectLst/>
              <a:uFillTx/>
              <a:latin typeface="Helvetica"/>
              <a:ea typeface="Helvetica"/>
              <a:cs typeface="Helvetica"/>
              <a:sym typeface="Helvetica"/>
            </a:endParaRPr>
          </a:p>
          <a:p>
            <a:pPr marL="0" marR="0" indent="0" algn="l" defTabSz="457200" rtl="0" fontAlgn="auto" latinLnBrk="1" hangingPunct="0">
              <a:lnSpc>
                <a:spcPct val="100000"/>
              </a:lnSpc>
              <a:spcBef>
                <a:spcPts val="0"/>
              </a:spcBef>
              <a:spcAft>
                <a:spcPts val="0"/>
              </a:spcAft>
              <a:buClrTx/>
              <a:buSzTx/>
              <a:buFontTx/>
              <a:buNone/>
              <a:tabLst/>
            </a:pPr>
            <a:r>
              <a:rPr lang="en-US" sz="2000" dirty="0">
                <a:solidFill>
                  <a:srgbClr val="00B050"/>
                </a:solidFill>
                <a:latin typeface="Helvetica"/>
                <a:ea typeface="Helvetica"/>
                <a:cs typeface="Helvetica"/>
                <a:sym typeface="Helvetica"/>
              </a:rPr>
              <a:t>TIGERISS</a:t>
            </a:r>
            <a:endParaRPr kumimoji="0" lang="en-US" sz="2000" b="0" i="0" u="none" strike="noStrike" cap="none" spc="0" normalizeH="0" baseline="0" dirty="0">
              <a:ln>
                <a:noFill/>
              </a:ln>
              <a:solidFill>
                <a:srgbClr val="00B050"/>
              </a:solidFill>
              <a:effectLst/>
              <a:uFillTx/>
              <a:latin typeface="Helvetica"/>
              <a:ea typeface="Helvetica"/>
              <a:cs typeface="Helvetica"/>
              <a:sym typeface="Helvetica"/>
            </a:endParaRPr>
          </a:p>
        </p:txBody>
      </p:sp>
      <p:cxnSp>
        <p:nvCxnSpPr>
          <p:cNvPr id="18" name="Straight Arrow Connector 17">
            <a:extLst>
              <a:ext uri="{FF2B5EF4-FFF2-40B4-BE49-F238E27FC236}">
                <a16:creationId xmlns:a16="http://schemas.microsoft.com/office/drawing/2014/main" id="{271DB752-BB0D-C00F-4B42-D5F0B4011AA1}"/>
              </a:ext>
            </a:extLst>
          </p:cNvPr>
          <p:cNvCxnSpPr>
            <a:cxnSpLocks/>
          </p:cNvCxnSpPr>
          <p:nvPr/>
        </p:nvCxnSpPr>
        <p:spPr>
          <a:xfrm>
            <a:off x="1522302" y="4552336"/>
            <a:ext cx="1688571" cy="0"/>
          </a:xfrm>
          <a:prstGeom prst="straightConnector1">
            <a:avLst/>
          </a:prstGeom>
          <a:ln w="63500">
            <a:solidFill>
              <a:schemeClr val="accent1"/>
            </a:solidFill>
            <a:headEnd type="triangle"/>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71F95969-B8F2-E995-E6CC-A34F3480FA39}"/>
              </a:ext>
            </a:extLst>
          </p:cNvPr>
          <p:cNvSpPr txBox="1"/>
          <p:nvPr/>
        </p:nvSpPr>
        <p:spPr>
          <a:xfrm>
            <a:off x="1690848" y="4141967"/>
            <a:ext cx="122275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accent1"/>
                </a:solidFill>
                <a:effectLst/>
                <a:uFillTx/>
                <a:latin typeface="Helvetica"/>
                <a:ea typeface="Helvetica"/>
                <a:cs typeface="Helvetica"/>
                <a:sym typeface="Helvetica"/>
              </a:rPr>
              <a:t>CALET</a:t>
            </a:r>
          </a:p>
        </p:txBody>
      </p:sp>
      <p:sp>
        <p:nvSpPr>
          <p:cNvPr id="20" name="Arrow: Right 19">
            <a:extLst>
              <a:ext uri="{FF2B5EF4-FFF2-40B4-BE49-F238E27FC236}">
                <a16:creationId xmlns:a16="http://schemas.microsoft.com/office/drawing/2014/main" id="{1261ED08-513E-769F-3C44-46C3887EAA18}"/>
              </a:ext>
            </a:extLst>
          </p:cNvPr>
          <p:cNvSpPr/>
          <p:nvPr/>
        </p:nvSpPr>
        <p:spPr>
          <a:xfrm>
            <a:off x="3407937" y="3367933"/>
            <a:ext cx="1465006" cy="122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8658439-D639-2AE9-037F-73EE4AD927BB}"/>
              </a:ext>
            </a:extLst>
          </p:cNvPr>
          <p:cNvSpPr txBox="1"/>
          <p:nvPr/>
        </p:nvSpPr>
        <p:spPr>
          <a:xfrm>
            <a:off x="3661117" y="2398187"/>
            <a:ext cx="1367783"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dirty="0">
                <a:solidFill>
                  <a:schemeClr val="accent1"/>
                </a:solidFill>
                <a:latin typeface="Helvetica"/>
                <a:ea typeface="Helvetica"/>
                <a:cs typeface="Helvetica"/>
                <a:sym typeface="Helvetica"/>
              </a:rPr>
              <a:t>Extra-</a:t>
            </a:r>
            <a:br>
              <a:rPr lang="en-US" sz="2000" dirty="0">
                <a:solidFill>
                  <a:schemeClr val="accent1"/>
                </a:solidFill>
                <a:latin typeface="Helvetica"/>
                <a:ea typeface="Helvetica"/>
                <a:cs typeface="Helvetica"/>
                <a:sym typeface="Helvetica"/>
              </a:rPr>
            </a:br>
            <a:r>
              <a:rPr lang="en-US" sz="2000" dirty="0">
                <a:solidFill>
                  <a:schemeClr val="accent1"/>
                </a:solidFill>
                <a:latin typeface="Helvetica"/>
                <a:ea typeface="Helvetica"/>
                <a:cs typeface="Helvetica"/>
                <a:sym typeface="Helvetica"/>
              </a:rPr>
              <a:t>Galactic?</a:t>
            </a:r>
            <a:endParaRPr kumimoji="0" lang="en-US" sz="2000" b="0" i="0" u="none" strike="noStrike" cap="none" spc="0" normalizeH="0" baseline="0" dirty="0">
              <a:ln>
                <a:noFill/>
              </a:ln>
              <a:solidFill>
                <a:schemeClr val="accent1"/>
              </a:solidFill>
              <a:effectLst/>
              <a:uFillTx/>
              <a:latin typeface="Helvetica"/>
              <a:ea typeface="Helvetica"/>
              <a:cs typeface="Helvetica"/>
              <a:sym typeface="Helvetica"/>
            </a:endParaRPr>
          </a:p>
        </p:txBody>
      </p:sp>
      <p:sp>
        <p:nvSpPr>
          <p:cNvPr id="22" name="TextBox 21">
            <a:extLst>
              <a:ext uri="{FF2B5EF4-FFF2-40B4-BE49-F238E27FC236}">
                <a16:creationId xmlns:a16="http://schemas.microsoft.com/office/drawing/2014/main" id="{3F119497-695D-435E-110E-A36CC2B535FE}"/>
              </a:ext>
            </a:extLst>
          </p:cNvPr>
          <p:cNvSpPr txBox="1"/>
          <p:nvPr/>
        </p:nvSpPr>
        <p:spPr>
          <a:xfrm>
            <a:off x="3922597" y="4076724"/>
            <a:ext cx="1222757"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sz="2000" dirty="0">
                <a:solidFill>
                  <a:srgbClr val="7030A0"/>
                </a:solidFill>
                <a:latin typeface="Helvetica"/>
                <a:ea typeface="Helvetica"/>
                <a:cs typeface="Helvetica"/>
                <a:sym typeface="Helvetica"/>
              </a:rPr>
              <a:t>ANITA/</a:t>
            </a:r>
          </a:p>
          <a:p>
            <a:pPr marL="0" marR="0" indent="0" algn="ctr" defTabSz="457200" rtl="0" fontAlgn="auto" latinLnBrk="1" hangingPunct="0">
              <a:lnSpc>
                <a:spcPct val="100000"/>
              </a:lnSpc>
              <a:spcBef>
                <a:spcPts val="0"/>
              </a:spcBef>
              <a:spcAft>
                <a:spcPts val="0"/>
              </a:spcAft>
              <a:buClrTx/>
              <a:buSzTx/>
              <a:buFontTx/>
              <a:buNone/>
              <a:tabLst/>
            </a:pPr>
            <a:r>
              <a:rPr lang="en-US" sz="2000" dirty="0">
                <a:solidFill>
                  <a:srgbClr val="7030A0"/>
                </a:solidFill>
                <a:latin typeface="Helvetica"/>
                <a:ea typeface="Helvetica"/>
                <a:cs typeface="Helvetica"/>
                <a:sym typeface="Helvetica"/>
              </a:rPr>
              <a:t>PUEO</a:t>
            </a:r>
            <a:endParaRPr kumimoji="0" lang="en-US" sz="2000" b="0" i="0" u="none" strike="noStrike" cap="none" spc="0" normalizeH="0" baseline="0" dirty="0">
              <a:ln>
                <a:noFill/>
              </a:ln>
              <a:solidFill>
                <a:srgbClr val="7030A0"/>
              </a:solidFill>
              <a:effectLst/>
              <a:uFillTx/>
              <a:latin typeface="Helvetica"/>
              <a:ea typeface="Helvetica"/>
              <a:cs typeface="Helvetica"/>
              <a:sym typeface="Helvetica"/>
            </a:endParaRPr>
          </a:p>
        </p:txBody>
      </p:sp>
      <p:sp>
        <p:nvSpPr>
          <p:cNvPr id="23" name="Arrow: Right 22">
            <a:extLst>
              <a:ext uri="{FF2B5EF4-FFF2-40B4-BE49-F238E27FC236}">
                <a16:creationId xmlns:a16="http://schemas.microsoft.com/office/drawing/2014/main" id="{C2843918-E1E6-F368-955E-26475DDC5EC5}"/>
              </a:ext>
            </a:extLst>
          </p:cNvPr>
          <p:cNvSpPr/>
          <p:nvPr/>
        </p:nvSpPr>
        <p:spPr>
          <a:xfrm>
            <a:off x="4273175" y="4794868"/>
            <a:ext cx="599768" cy="8607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PUEO Logo">
            <a:extLst>
              <a:ext uri="{FF2B5EF4-FFF2-40B4-BE49-F238E27FC236}">
                <a16:creationId xmlns:a16="http://schemas.microsoft.com/office/drawing/2014/main" id="{1E0BC67F-E355-ACF1-6221-D8A2E4D8FC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5074" y="3569582"/>
            <a:ext cx="1051541" cy="53948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bigail Vieregg - NASA Science">
            <a:extLst>
              <a:ext uri="{FF2B5EF4-FFF2-40B4-BE49-F238E27FC236}">
                <a16:creationId xmlns:a16="http://schemas.microsoft.com/office/drawing/2014/main" id="{0E7773EA-3376-745F-23D7-191D59D57E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8217" y="4913113"/>
            <a:ext cx="1054327" cy="15558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logo with text and images&#10;&#10;AI-generated content may be incorrect.">
            <a:extLst>
              <a:ext uri="{FF2B5EF4-FFF2-40B4-BE49-F238E27FC236}">
                <a16:creationId xmlns:a16="http://schemas.microsoft.com/office/drawing/2014/main" id="{51C1127B-693B-236F-6584-5011C2C0DD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939790"/>
            <a:ext cx="914400" cy="923925"/>
          </a:xfrm>
          <a:prstGeom prst="rect">
            <a:avLst/>
          </a:prstGeom>
        </p:spPr>
      </p:pic>
      <p:cxnSp>
        <p:nvCxnSpPr>
          <p:cNvPr id="9" name="Straight Arrow Connector 8">
            <a:extLst>
              <a:ext uri="{FF2B5EF4-FFF2-40B4-BE49-F238E27FC236}">
                <a16:creationId xmlns:a16="http://schemas.microsoft.com/office/drawing/2014/main" id="{10C1FB69-35BE-5D23-8DE0-7AB110EEC2C9}"/>
              </a:ext>
            </a:extLst>
          </p:cNvPr>
          <p:cNvCxnSpPr>
            <a:cxnSpLocks/>
          </p:cNvCxnSpPr>
          <p:nvPr/>
        </p:nvCxnSpPr>
        <p:spPr>
          <a:xfrm>
            <a:off x="1522302" y="5460753"/>
            <a:ext cx="887523" cy="0"/>
          </a:xfrm>
          <a:prstGeom prst="straightConnector1">
            <a:avLst/>
          </a:prstGeom>
          <a:ln w="63500">
            <a:solidFill>
              <a:srgbClr val="00B050"/>
            </a:solidFill>
            <a:headEnd type="triangle"/>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2A852211-1DF9-D2A4-00CC-09949F64BD55}"/>
              </a:ext>
            </a:extLst>
          </p:cNvPr>
          <p:cNvSpPr txBox="1"/>
          <p:nvPr/>
        </p:nvSpPr>
        <p:spPr>
          <a:xfrm>
            <a:off x="6216845" y="5460753"/>
            <a:ext cx="4970709" cy="1015663"/>
          </a:xfrm>
          <a:prstGeom prst="rect">
            <a:avLst/>
          </a:prstGeom>
          <a:solidFill>
            <a:srgbClr val="000000">
              <a:alpha val="37000"/>
            </a:srgbClr>
          </a:solidFill>
        </p:spPr>
        <p:txBody>
          <a:bodyPr wrap="square" rtlCol="0">
            <a:spAutoFit/>
          </a:bodyPr>
          <a:lstStyle/>
          <a:p>
            <a:pPr algn="ctr"/>
            <a:r>
              <a:rPr lang="en-US" sz="2000" b="1" dirty="0">
                <a:solidFill>
                  <a:srgbClr val="FFFF00"/>
                </a:solidFill>
              </a:rPr>
              <a:t>Christoph Welling: Prospects for UHE neutrino flavor measurements with PUEO  05/11/2025, 15:15, Room 1.1+1.2, ADEIT</a:t>
            </a:r>
          </a:p>
        </p:txBody>
      </p:sp>
    </p:spTree>
    <p:extLst>
      <p:ext uri="{BB962C8B-B14F-4D97-AF65-F5344CB8AC3E}">
        <p14:creationId xmlns:p14="http://schemas.microsoft.com/office/powerpoint/2010/main" val="1017008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logo with a tiger head and a satellite&#10;&#10;AI-generated content may be incorrect.">
            <a:extLst>
              <a:ext uri="{FF2B5EF4-FFF2-40B4-BE49-F238E27FC236}">
                <a16:creationId xmlns:a16="http://schemas.microsoft.com/office/drawing/2014/main" id="{5C6D95CF-7053-922C-FCD4-4391BEFCD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grpSp>
        <p:nvGrpSpPr>
          <p:cNvPr id="12" name="Group 11">
            <a:extLst>
              <a:ext uri="{FF2B5EF4-FFF2-40B4-BE49-F238E27FC236}">
                <a16:creationId xmlns:a16="http://schemas.microsoft.com/office/drawing/2014/main" id="{18D35C6B-9CAD-59E3-8562-F48262FC6735}"/>
              </a:ext>
            </a:extLst>
          </p:cNvPr>
          <p:cNvGrpSpPr/>
          <p:nvPr/>
        </p:nvGrpSpPr>
        <p:grpSpPr>
          <a:xfrm>
            <a:off x="620762" y="866897"/>
            <a:ext cx="5921276" cy="5486400"/>
            <a:chOff x="620762" y="866897"/>
            <a:chExt cx="5921276" cy="5486400"/>
          </a:xfrm>
        </p:grpSpPr>
        <p:pic>
          <p:nvPicPr>
            <p:cNvPr id="14" name="Picture 15" descr="D:\Files\Meetings\Erice-2014\Nuclear Composition of Cosmic Rays-1.jpg">
              <a:extLst>
                <a:ext uri="{FF2B5EF4-FFF2-40B4-BE49-F238E27FC236}">
                  <a16:creationId xmlns:a16="http://schemas.microsoft.com/office/drawing/2014/main" id="{FAA985E6-A47A-4872-BEBC-0EC385CFBD9C}"/>
                </a:ext>
              </a:extLst>
            </p:cNvPr>
            <p:cNvPicPr>
              <a:picLocks noChangeAspect="1" noChangeArrowheads="1"/>
            </p:cNvPicPr>
            <p:nvPr/>
          </p:nvPicPr>
          <p:blipFill>
            <a:blip r:embed="rId3"/>
            <a:srcRect l="4045" t="9283" r="-1152" b="6424"/>
            <a:stretch>
              <a:fillRect/>
            </a:stretch>
          </p:blipFill>
          <p:spPr bwMode="auto">
            <a:xfrm>
              <a:off x="620762" y="866897"/>
              <a:ext cx="5921276" cy="5486400"/>
            </a:xfrm>
            <a:prstGeom prst="rect">
              <a:avLst/>
            </a:prstGeom>
            <a:noFill/>
            <a:ln w="9525">
              <a:noFill/>
              <a:miter lim="800000"/>
              <a:headEnd/>
              <a:tailEnd/>
            </a:ln>
          </p:spPr>
        </p:pic>
        <p:sp>
          <p:nvSpPr>
            <p:cNvPr id="17" name="TextBox 16">
              <a:extLst>
                <a:ext uri="{FF2B5EF4-FFF2-40B4-BE49-F238E27FC236}">
                  <a16:creationId xmlns:a16="http://schemas.microsoft.com/office/drawing/2014/main" id="{A6D4279B-7114-4A88-ACCA-580B12AA31FE}"/>
                </a:ext>
              </a:extLst>
            </p:cNvPr>
            <p:cNvSpPr txBox="1"/>
            <p:nvPr/>
          </p:nvSpPr>
          <p:spPr>
            <a:xfrm>
              <a:off x="2110904" y="4764127"/>
              <a:ext cx="1557526"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err="1">
                  <a:ln>
                    <a:noFill/>
                  </a:ln>
                  <a:solidFill>
                    <a:srgbClr val="C00000"/>
                  </a:solidFill>
                  <a:effectLst/>
                  <a:uFillTx/>
                  <a:latin typeface="Helvetica"/>
                  <a:ea typeface="Helvetica"/>
                  <a:cs typeface="Helvetica"/>
                  <a:sym typeface="Helvetica"/>
                </a:rPr>
                <a:t>SuperTIGER</a:t>
              </a:r>
              <a:endParaRPr kumimoji="0" lang="en-US" sz="2000" b="0" i="0" u="none" strike="noStrike" cap="none" spc="0" normalizeH="0" baseline="0" dirty="0">
                <a:ln>
                  <a:noFill/>
                </a:ln>
                <a:solidFill>
                  <a:srgbClr val="C00000"/>
                </a:solidFill>
                <a:effectLst/>
                <a:uFillTx/>
                <a:latin typeface="Helvetica"/>
                <a:ea typeface="Helvetica"/>
                <a:cs typeface="Helvetica"/>
                <a:sym typeface="Helvetica"/>
              </a:endParaRPr>
            </a:p>
          </p:txBody>
        </p:sp>
        <p:cxnSp>
          <p:nvCxnSpPr>
            <p:cNvPr id="18" name="Straight Arrow Connector 17">
              <a:extLst>
                <a:ext uri="{FF2B5EF4-FFF2-40B4-BE49-F238E27FC236}">
                  <a16:creationId xmlns:a16="http://schemas.microsoft.com/office/drawing/2014/main" id="{F6374928-3513-4D52-AC27-FF02A432BC35}"/>
                </a:ext>
              </a:extLst>
            </p:cNvPr>
            <p:cNvCxnSpPr>
              <a:cxnSpLocks/>
            </p:cNvCxnSpPr>
            <p:nvPr/>
          </p:nvCxnSpPr>
          <p:spPr>
            <a:xfrm>
              <a:off x="2023874" y="4767180"/>
              <a:ext cx="1731587" cy="0"/>
            </a:xfrm>
            <a:prstGeom prst="straightConnector1">
              <a:avLst/>
            </a:prstGeom>
            <a:ln w="63500">
              <a:solidFill>
                <a:srgbClr val="C00000"/>
              </a:solidFill>
              <a:headEnd type="triangle"/>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A6A1883A-724E-448D-862B-93202139F848}"/>
                </a:ext>
              </a:extLst>
            </p:cNvPr>
            <p:cNvSpPr txBox="1"/>
            <p:nvPr/>
          </p:nvSpPr>
          <p:spPr>
            <a:xfrm>
              <a:off x="1383072" y="3766578"/>
              <a:ext cx="1455663"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accent1"/>
                  </a:solidFill>
                  <a:effectLst/>
                  <a:uFillTx/>
                  <a:latin typeface="Helvetica"/>
                  <a:ea typeface="Helvetica"/>
                  <a:cs typeface="Helvetica"/>
                  <a:sym typeface="Helvetica"/>
                </a:rPr>
                <a:t>ACE-CRIS</a:t>
              </a:r>
            </a:p>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accent1"/>
                  </a:solidFill>
                  <a:effectLst/>
                  <a:uFillTx/>
                  <a:latin typeface="Helvetica"/>
                  <a:ea typeface="Helvetica"/>
                  <a:cs typeface="Helvetica"/>
                  <a:sym typeface="Helvetica"/>
                </a:rPr>
                <a:t>CALET</a:t>
              </a:r>
            </a:p>
          </p:txBody>
        </p:sp>
        <p:cxnSp>
          <p:nvCxnSpPr>
            <p:cNvPr id="21" name="Straight Arrow Connector 20">
              <a:extLst>
                <a:ext uri="{FF2B5EF4-FFF2-40B4-BE49-F238E27FC236}">
                  <a16:creationId xmlns:a16="http://schemas.microsoft.com/office/drawing/2014/main" id="{6A80943C-1A31-487E-9C22-B2E9BB739A19}"/>
                </a:ext>
              </a:extLst>
            </p:cNvPr>
            <p:cNvCxnSpPr>
              <a:cxnSpLocks/>
            </p:cNvCxnSpPr>
            <p:nvPr/>
          </p:nvCxnSpPr>
          <p:spPr>
            <a:xfrm>
              <a:off x="1499525" y="4481679"/>
              <a:ext cx="1688571" cy="0"/>
            </a:xfrm>
            <a:prstGeom prst="straightConnector1">
              <a:avLst/>
            </a:prstGeom>
            <a:ln w="63500">
              <a:solidFill>
                <a:schemeClr val="accent1"/>
              </a:solidFill>
              <a:headEnd type="triangle"/>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5BDEE82B-D12C-40E4-991D-BBCE375EBFB3}"/>
                </a:ext>
              </a:extLst>
            </p:cNvPr>
            <p:cNvSpPr txBox="1"/>
            <p:nvPr/>
          </p:nvSpPr>
          <p:spPr>
            <a:xfrm>
              <a:off x="3034819" y="2613969"/>
              <a:ext cx="173158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effectLst/>
                  <a:uFillTx/>
                  <a:latin typeface="Helvetica"/>
                  <a:ea typeface="Helvetica"/>
                  <a:cs typeface="Helvetica"/>
                  <a:sym typeface="Helvetica"/>
                </a:rPr>
                <a:t>HEAO-3-HNE</a:t>
              </a:r>
            </a:p>
          </p:txBody>
        </p:sp>
        <p:cxnSp>
          <p:nvCxnSpPr>
            <p:cNvPr id="23" name="Straight Arrow Connector 22">
              <a:extLst>
                <a:ext uri="{FF2B5EF4-FFF2-40B4-BE49-F238E27FC236}">
                  <a16:creationId xmlns:a16="http://schemas.microsoft.com/office/drawing/2014/main" id="{E8E34C43-9679-489F-8F88-ABB68C2C6452}"/>
                </a:ext>
              </a:extLst>
            </p:cNvPr>
            <p:cNvCxnSpPr>
              <a:cxnSpLocks/>
            </p:cNvCxnSpPr>
            <p:nvPr/>
          </p:nvCxnSpPr>
          <p:spPr>
            <a:xfrm>
              <a:off x="2563305" y="2576680"/>
              <a:ext cx="2674617" cy="0"/>
            </a:xfrm>
            <a:prstGeom prst="straightConnector1">
              <a:avLst/>
            </a:prstGeom>
            <a:ln w="63500">
              <a:solidFill>
                <a:schemeClr val="tx1"/>
              </a:solidFill>
              <a:headEnd type="triangle"/>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473304F8-77FD-6065-0D03-ABF5A18F0206}"/>
                </a:ext>
              </a:extLst>
            </p:cNvPr>
            <p:cNvCxnSpPr>
              <a:cxnSpLocks/>
            </p:cNvCxnSpPr>
            <p:nvPr/>
          </p:nvCxnSpPr>
          <p:spPr>
            <a:xfrm>
              <a:off x="1688841" y="1861333"/>
              <a:ext cx="3229867" cy="0"/>
            </a:xfrm>
            <a:prstGeom prst="straightConnector1">
              <a:avLst/>
            </a:prstGeom>
            <a:ln w="63500">
              <a:solidFill>
                <a:srgbClr val="00B050"/>
              </a:solidFill>
              <a:headEnd type="triangle"/>
              <a:tailEnd type="triangle"/>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256F322C-3B1C-31D8-0AFD-0E73638601E6}"/>
                </a:ext>
              </a:extLst>
            </p:cNvPr>
            <p:cNvSpPr txBox="1"/>
            <p:nvPr/>
          </p:nvSpPr>
          <p:spPr>
            <a:xfrm>
              <a:off x="2437980" y="1898868"/>
              <a:ext cx="173158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B050"/>
                  </a:solidFill>
                  <a:effectLst/>
                  <a:uFillTx/>
                  <a:latin typeface="Helvetica"/>
                  <a:ea typeface="Helvetica"/>
                  <a:cs typeface="Helvetica"/>
                  <a:sym typeface="Helvetica"/>
                </a:rPr>
                <a:t>TIGERISS</a:t>
              </a:r>
            </a:p>
          </p:txBody>
        </p:sp>
      </p:grpSp>
      <p:sp>
        <p:nvSpPr>
          <p:cNvPr id="2" name="Footer Placeholder 1">
            <a:extLst>
              <a:ext uri="{FF2B5EF4-FFF2-40B4-BE49-F238E27FC236}">
                <a16:creationId xmlns:a16="http://schemas.microsoft.com/office/drawing/2014/main" id="{9AC3DF44-3EEB-4E19-B875-78E6061D1305}"/>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7DA3E949-2965-472F-8D74-AB3E45E6DFDA}"/>
              </a:ext>
            </a:extLst>
          </p:cNvPr>
          <p:cNvSpPr>
            <a:spLocks noGrp="1"/>
          </p:cNvSpPr>
          <p:nvPr>
            <p:ph type="sldNum" sz="quarter" idx="12"/>
          </p:nvPr>
        </p:nvSpPr>
        <p:spPr/>
        <p:txBody>
          <a:bodyPr/>
          <a:lstStyle/>
          <a:p>
            <a:fld id="{9EBE6002-C28D-42BF-92CB-918F87749F98}" type="slidenum">
              <a:rPr lang="en-US" smtClean="0"/>
              <a:t>11</a:t>
            </a:fld>
            <a:endParaRPr lang="en-US"/>
          </a:p>
        </p:txBody>
      </p:sp>
      <p:sp>
        <p:nvSpPr>
          <p:cNvPr id="4" name="Title 1">
            <a:extLst>
              <a:ext uri="{FF2B5EF4-FFF2-40B4-BE49-F238E27FC236}">
                <a16:creationId xmlns:a16="http://schemas.microsoft.com/office/drawing/2014/main" id="{B48AD8BD-C489-40BC-8C72-9525F78828E8}"/>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Cosmic Rays and Atomic Number</a:t>
            </a:r>
          </a:p>
        </p:txBody>
      </p:sp>
      <p:pic>
        <p:nvPicPr>
          <p:cNvPr id="5" name="Picture 2" descr="C:\Users\wrb\Desktop\stshield.jpg">
            <a:extLst>
              <a:ext uri="{FF2B5EF4-FFF2-40B4-BE49-F238E27FC236}">
                <a16:creationId xmlns:a16="http://schemas.microsoft.com/office/drawing/2014/main" id="{5843873E-73F8-4ED6-91AB-5CB37BBD992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generated with very high confidence">
            <a:extLst>
              <a:ext uri="{FF2B5EF4-FFF2-40B4-BE49-F238E27FC236}">
                <a16:creationId xmlns:a16="http://schemas.microsoft.com/office/drawing/2014/main" id="{F65C2F97-D4CE-487B-B509-BA4F53756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
        <p:nvSpPr>
          <p:cNvPr id="16" name="TextBox 15">
            <a:extLst>
              <a:ext uri="{FF2B5EF4-FFF2-40B4-BE49-F238E27FC236}">
                <a16:creationId xmlns:a16="http://schemas.microsoft.com/office/drawing/2014/main" id="{98F6018C-021B-41A0-9B1D-08B5C893C345}"/>
              </a:ext>
            </a:extLst>
          </p:cNvPr>
          <p:cNvSpPr txBox="1"/>
          <p:nvPr/>
        </p:nvSpPr>
        <p:spPr>
          <a:xfrm>
            <a:off x="6391981" y="926639"/>
            <a:ext cx="5515097" cy="5324535"/>
          </a:xfrm>
          <a:prstGeom prst="rect">
            <a:avLst/>
          </a:prstGeom>
          <a:noFill/>
        </p:spPr>
        <p:txBody>
          <a:bodyPr wrap="square">
            <a:spAutoFit/>
          </a:bodyPr>
          <a:lstStyle/>
          <a:p>
            <a:pPr marL="40640"/>
            <a:r>
              <a:rPr lang="en-US" sz="2000" dirty="0"/>
              <a:t>Relative abundances depend on nucleosynthetic sources</a:t>
            </a:r>
          </a:p>
          <a:p>
            <a:pPr marL="840740" lvl="1" indent="-342900">
              <a:buFont typeface="+mj-lt"/>
              <a:buAutoNum type="arabicPeriod"/>
            </a:pPr>
            <a:r>
              <a:rPr lang="en-US" sz="2000" dirty="0"/>
              <a:t>Big Bang: </a:t>
            </a:r>
            <a:r>
              <a:rPr lang="en-US" sz="2000" baseline="-25000" dirty="0"/>
              <a:t>1</a:t>
            </a:r>
            <a:r>
              <a:rPr lang="en-US" sz="2000" dirty="0"/>
              <a:t>H and </a:t>
            </a:r>
            <a:r>
              <a:rPr lang="en-US" sz="2000" baseline="-25000" dirty="0"/>
              <a:t>2</a:t>
            </a:r>
            <a:r>
              <a:rPr lang="en-US" sz="2000" dirty="0"/>
              <a:t>He</a:t>
            </a:r>
          </a:p>
          <a:p>
            <a:pPr marL="840740" lvl="1" indent="-342900">
              <a:buFont typeface="+mj-lt"/>
              <a:buAutoNum type="arabicPeriod"/>
            </a:pPr>
            <a:r>
              <a:rPr lang="en-US" sz="2000" dirty="0"/>
              <a:t>Fusion: up to </a:t>
            </a:r>
            <a:r>
              <a:rPr lang="en-US" sz="2000" baseline="-25000" dirty="0"/>
              <a:t>26</a:t>
            </a:r>
            <a:r>
              <a:rPr lang="en-US" sz="2000" dirty="0"/>
              <a:t>Fe</a:t>
            </a:r>
          </a:p>
          <a:p>
            <a:pPr marL="840740" lvl="1" indent="-342900">
              <a:buFont typeface="+mj-lt"/>
              <a:buAutoNum type="arabicPeriod"/>
            </a:pPr>
            <a:r>
              <a:rPr lang="en-US" sz="2000" dirty="0"/>
              <a:t>r- and s-process neutron capture:</a:t>
            </a:r>
            <a:br>
              <a:rPr lang="en-US" sz="2000" dirty="0"/>
            </a:br>
            <a:r>
              <a:rPr lang="en-US" sz="2000" dirty="0"/>
              <a:t>past </a:t>
            </a:r>
            <a:r>
              <a:rPr lang="en-US" sz="2000" baseline="-25000" dirty="0"/>
              <a:t>26</a:t>
            </a:r>
            <a:r>
              <a:rPr lang="en-US" sz="2000" dirty="0"/>
              <a:t>Fe</a:t>
            </a:r>
          </a:p>
          <a:p>
            <a:pPr marL="840740" lvl="1" indent="-342900">
              <a:buFont typeface="+mj-lt"/>
              <a:buAutoNum type="arabicPeriod"/>
            </a:pPr>
            <a:r>
              <a:rPr lang="en-US" sz="2000" dirty="0"/>
              <a:t>Cosmic-ray spallation: </a:t>
            </a:r>
            <a:r>
              <a:rPr lang="en-US" sz="2000" baseline="-25000" dirty="0"/>
              <a:t>3</a:t>
            </a:r>
            <a:r>
              <a:rPr lang="en-US" sz="2000" dirty="0"/>
              <a:t>Li, </a:t>
            </a:r>
            <a:r>
              <a:rPr lang="en-US" sz="2000" baseline="-25000" dirty="0"/>
              <a:t>4</a:t>
            </a:r>
            <a:r>
              <a:rPr lang="en-US" sz="2000" dirty="0"/>
              <a:t>Be, and </a:t>
            </a:r>
            <a:r>
              <a:rPr lang="en-US" sz="2000" baseline="-25000" dirty="0"/>
              <a:t>5</a:t>
            </a:r>
            <a:r>
              <a:rPr lang="en-US" sz="2000" dirty="0"/>
              <a:t>B</a:t>
            </a:r>
          </a:p>
          <a:p>
            <a:pPr marL="40640"/>
            <a:r>
              <a:rPr lang="en-US" sz="2000" dirty="0"/>
              <a:t>What source for s-process neutron capture versus atomic number</a:t>
            </a:r>
          </a:p>
          <a:p>
            <a:pPr marL="840740" lvl="1" indent="-342900">
              <a:buFont typeface="+mj-lt"/>
              <a:buAutoNum type="arabicPeriod"/>
            </a:pPr>
            <a:r>
              <a:rPr lang="en-US" sz="2000" dirty="0"/>
              <a:t>Massive star outflow prior to supernovae</a:t>
            </a:r>
          </a:p>
          <a:p>
            <a:pPr marL="840740" lvl="1" indent="-342900">
              <a:buFont typeface="+mj-lt"/>
              <a:buAutoNum type="arabicPeriod"/>
            </a:pPr>
            <a:r>
              <a:rPr lang="en-US" sz="2000" dirty="0"/>
              <a:t>?</a:t>
            </a:r>
          </a:p>
          <a:p>
            <a:pPr marL="40640"/>
            <a:r>
              <a:rPr lang="en-US" sz="2000" dirty="0"/>
              <a:t>What source for r-process neutron capture versus atomic number</a:t>
            </a:r>
          </a:p>
          <a:p>
            <a:pPr marL="840740" lvl="1" indent="-342900">
              <a:buFont typeface="+mj-lt"/>
              <a:buAutoNum type="arabicPeriod"/>
            </a:pPr>
            <a:r>
              <a:rPr lang="en-US" sz="2000" dirty="0"/>
              <a:t>Supernovae (</a:t>
            </a:r>
            <a:r>
              <a:rPr lang="en-US" sz="2000" dirty="0" err="1"/>
              <a:t>SNe</a:t>
            </a:r>
            <a:r>
              <a:rPr lang="en-US" sz="2000" dirty="0"/>
              <a:t>)</a:t>
            </a:r>
          </a:p>
          <a:p>
            <a:pPr marL="840740" lvl="1" indent="-342900">
              <a:buFont typeface="+mj-lt"/>
              <a:buAutoNum type="arabicPeriod"/>
            </a:pPr>
            <a:r>
              <a:rPr lang="en-US" sz="2000" dirty="0"/>
              <a:t>Compact binary merger (CBM), e.g., binary neutron star mergers (BNSM)</a:t>
            </a:r>
          </a:p>
          <a:p>
            <a:pPr marL="840740" lvl="1" indent="-342900">
              <a:buFont typeface="+mj-lt"/>
              <a:buAutoNum type="arabicPeriod"/>
            </a:pPr>
            <a:r>
              <a:rPr lang="en-US" sz="2000" dirty="0"/>
              <a:t>?</a:t>
            </a:r>
          </a:p>
        </p:txBody>
      </p:sp>
      <p:pic>
        <p:nvPicPr>
          <p:cNvPr id="11" name="Picture 2" descr="C:\Users\wrb\Desktop\stshield.jpg">
            <a:extLst>
              <a:ext uri="{FF2B5EF4-FFF2-40B4-BE49-F238E27FC236}">
                <a16:creationId xmlns:a16="http://schemas.microsoft.com/office/drawing/2014/main" id="{4711C88C-9CE9-F826-440A-2D5A45014B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71923" y="4694991"/>
            <a:ext cx="45720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481CC87-4946-16C1-C0B1-B48D320FCD59}"/>
              </a:ext>
            </a:extLst>
          </p:cNvPr>
          <p:cNvPicPr>
            <a:picLocks noChangeAspect="1"/>
          </p:cNvPicPr>
          <p:nvPr/>
        </p:nvPicPr>
        <p:blipFill>
          <a:blip r:embed="rId6"/>
          <a:stretch>
            <a:fillRect/>
          </a:stretch>
        </p:blipFill>
        <p:spPr>
          <a:xfrm>
            <a:off x="1527341" y="3301169"/>
            <a:ext cx="546364" cy="548640"/>
          </a:xfrm>
          <a:prstGeom prst="rect">
            <a:avLst/>
          </a:prstGeom>
        </p:spPr>
      </p:pic>
      <p:pic>
        <p:nvPicPr>
          <p:cNvPr id="15" name="Picture 14" descr="A close up of a sign&#10;&#10;Description automatically generated">
            <a:extLst>
              <a:ext uri="{FF2B5EF4-FFF2-40B4-BE49-F238E27FC236}">
                <a16:creationId xmlns:a16="http://schemas.microsoft.com/office/drawing/2014/main" id="{0217D542-C412-7FF2-D3B9-66B4D3233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834" y="1601051"/>
            <a:ext cx="546176" cy="548422"/>
          </a:xfrm>
          <a:prstGeom prst="rect">
            <a:avLst/>
          </a:prstGeom>
        </p:spPr>
      </p:pic>
      <p:pic>
        <p:nvPicPr>
          <p:cNvPr id="19" name="Picture 18" descr="A logo with text and images&#10;&#10;AI-generated content may be incorrect.">
            <a:extLst>
              <a:ext uri="{FF2B5EF4-FFF2-40B4-BE49-F238E27FC236}">
                <a16:creationId xmlns:a16="http://schemas.microsoft.com/office/drawing/2014/main" id="{652838F0-C787-E525-A399-9EAB50DFA6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39790"/>
            <a:ext cx="914400" cy="923925"/>
          </a:xfrm>
          <a:prstGeom prst="rect">
            <a:avLst/>
          </a:prstGeom>
        </p:spPr>
      </p:pic>
    </p:spTree>
    <p:extLst>
      <p:ext uri="{BB962C8B-B14F-4D97-AF65-F5344CB8AC3E}">
        <p14:creationId xmlns:p14="http://schemas.microsoft.com/office/powerpoint/2010/main" val="238986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ogo with a tiger head and a satellite&#10;&#10;AI-generated content may be incorrect.">
            <a:extLst>
              <a:ext uri="{FF2B5EF4-FFF2-40B4-BE49-F238E27FC236}">
                <a16:creationId xmlns:a16="http://schemas.microsoft.com/office/drawing/2014/main" id="{B975166E-F767-3F47-B3BC-E8C26FD72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pic>
        <p:nvPicPr>
          <p:cNvPr id="17" name="Picture 16" descr="A graph of a number of objects&#10;&#10;AI-generated content may be incorrect.">
            <a:extLst>
              <a:ext uri="{FF2B5EF4-FFF2-40B4-BE49-F238E27FC236}">
                <a16:creationId xmlns:a16="http://schemas.microsoft.com/office/drawing/2014/main" id="{49FEDEE1-CD97-3B7C-8252-5D1615AD2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95" y="3338863"/>
            <a:ext cx="3657479" cy="2761137"/>
          </a:xfrm>
          <a:prstGeom prst="rect">
            <a:avLst/>
          </a:prstGeom>
        </p:spPr>
      </p:pic>
      <p:pic>
        <p:nvPicPr>
          <p:cNvPr id="15" name="Picture 14" descr="A graph showing the value of a stock market&#10;&#10;AI-generated content may be incorrect.">
            <a:extLst>
              <a:ext uri="{FF2B5EF4-FFF2-40B4-BE49-F238E27FC236}">
                <a16:creationId xmlns:a16="http://schemas.microsoft.com/office/drawing/2014/main" id="{53A25404-8A41-5CE4-0062-52BB1EE06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068" y="926639"/>
            <a:ext cx="3810534" cy="2412224"/>
          </a:xfrm>
          <a:prstGeom prst="rect">
            <a:avLst/>
          </a:prstGeom>
        </p:spPr>
      </p:pic>
      <p:sp>
        <p:nvSpPr>
          <p:cNvPr id="2" name="Footer Placeholder 1">
            <a:extLst>
              <a:ext uri="{FF2B5EF4-FFF2-40B4-BE49-F238E27FC236}">
                <a16:creationId xmlns:a16="http://schemas.microsoft.com/office/drawing/2014/main" id="{9AC3DF44-3EEB-4E19-B875-78E6061D1305}"/>
              </a:ext>
            </a:extLst>
          </p:cNvPr>
          <p:cNvSpPr>
            <a:spLocks noGrp="1"/>
          </p:cNvSpPr>
          <p:nvPr>
            <p:ph type="ftr" sz="quarter" idx="11"/>
          </p:nvPr>
        </p:nvSpPr>
        <p:spPr/>
        <p:txBody>
          <a:bodyPr/>
          <a:lstStyle/>
          <a:p>
            <a:r>
              <a:rPr lang="en-US" dirty="0" err="1"/>
              <a:t>TeVPA</a:t>
            </a:r>
            <a:r>
              <a:rPr lang="en-US" dirty="0"/>
              <a:t> - GCRs with TIGERs - November 4, 2025</a:t>
            </a:r>
          </a:p>
        </p:txBody>
      </p:sp>
      <p:sp>
        <p:nvSpPr>
          <p:cNvPr id="3" name="Slide Number Placeholder 2">
            <a:extLst>
              <a:ext uri="{FF2B5EF4-FFF2-40B4-BE49-F238E27FC236}">
                <a16:creationId xmlns:a16="http://schemas.microsoft.com/office/drawing/2014/main" id="{7DA3E949-2965-472F-8D74-AB3E45E6DFDA}"/>
              </a:ext>
            </a:extLst>
          </p:cNvPr>
          <p:cNvSpPr>
            <a:spLocks noGrp="1"/>
          </p:cNvSpPr>
          <p:nvPr>
            <p:ph type="sldNum" sz="quarter" idx="12"/>
          </p:nvPr>
        </p:nvSpPr>
        <p:spPr/>
        <p:txBody>
          <a:bodyPr/>
          <a:lstStyle/>
          <a:p>
            <a:fld id="{9EBE6002-C28D-42BF-92CB-918F87749F98}" type="slidenum">
              <a:rPr lang="en-US" smtClean="0"/>
              <a:t>12</a:t>
            </a:fld>
            <a:endParaRPr lang="en-US"/>
          </a:p>
        </p:txBody>
      </p:sp>
      <p:pic>
        <p:nvPicPr>
          <p:cNvPr id="5" name="Picture 2" descr="C:\Users\wrb\Desktop\stshield.jpg">
            <a:extLst>
              <a:ext uri="{FF2B5EF4-FFF2-40B4-BE49-F238E27FC236}">
                <a16:creationId xmlns:a16="http://schemas.microsoft.com/office/drawing/2014/main" id="{5843873E-73F8-4ED6-91AB-5CB37BBD992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generated with very high confidence">
            <a:extLst>
              <a:ext uri="{FF2B5EF4-FFF2-40B4-BE49-F238E27FC236}">
                <a16:creationId xmlns:a16="http://schemas.microsoft.com/office/drawing/2014/main" id="{F65C2F97-D4CE-487B-B509-BA4F537561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
        <p:nvSpPr>
          <p:cNvPr id="13" name="Title 1">
            <a:extLst>
              <a:ext uri="{FF2B5EF4-FFF2-40B4-BE49-F238E27FC236}">
                <a16:creationId xmlns:a16="http://schemas.microsoft.com/office/drawing/2014/main" id="{23EF9C6C-78E2-762C-F5DA-0CDD4E32B0EC}"/>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Previous Ultra-Heavy Cosmic Ray Results </a:t>
            </a:r>
          </a:p>
        </p:txBody>
      </p:sp>
      <p:sp>
        <p:nvSpPr>
          <p:cNvPr id="9" name="TextBox 8">
            <a:extLst>
              <a:ext uri="{FF2B5EF4-FFF2-40B4-BE49-F238E27FC236}">
                <a16:creationId xmlns:a16="http://schemas.microsoft.com/office/drawing/2014/main" id="{08F209A3-0716-C848-98A7-F17CA4CAB57F}"/>
              </a:ext>
            </a:extLst>
          </p:cNvPr>
          <p:cNvSpPr txBox="1"/>
          <p:nvPr/>
        </p:nvSpPr>
        <p:spPr>
          <a:xfrm>
            <a:off x="2813600" y="1122015"/>
            <a:ext cx="1538819" cy="461665"/>
          </a:xfrm>
          <a:prstGeom prst="rect">
            <a:avLst/>
          </a:prstGeom>
          <a:noFill/>
        </p:spPr>
        <p:txBody>
          <a:bodyPr wrap="none" rtlCol="0">
            <a:spAutoFit/>
          </a:bodyPr>
          <a:lstStyle/>
          <a:p>
            <a:r>
              <a:rPr lang="en-US" altLang="en-US" sz="2400" dirty="0"/>
              <a:t>HEAO-HNE</a:t>
            </a:r>
            <a:endParaRPr lang="en-US" sz="2400" dirty="0"/>
          </a:p>
        </p:txBody>
      </p:sp>
      <p:sp>
        <p:nvSpPr>
          <p:cNvPr id="11" name="TextBox 10">
            <a:extLst>
              <a:ext uri="{FF2B5EF4-FFF2-40B4-BE49-F238E27FC236}">
                <a16:creationId xmlns:a16="http://schemas.microsoft.com/office/drawing/2014/main" id="{E57700CB-0CD7-2B9B-09AD-D1B5A25909B2}"/>
              </a:ext>
            </a:extLst>
          </p:cNvPr>
          <p:cNvSpPr txBox="1"/>
          <p:nvPr/>
        </p:nvSpPr>
        <p:spPr>
          <a:xfrm>
            <a:off x="2994363" y="3534239"/>
            <a:ext cx="989373" cy="461665"/>
          </a:xfrm>
          <a:prstGeom prst="rect">
            <a:avLst/>
          </a:prstGeom>
          <a:noFill/>
        </p:spPr>
        <p:txBody>
          <a:bodyPr wrap="none" rtlCol="0">
            <a:spAutoFit/>
          </a:bodyPr>
          <a:lstStyle/>
          <a:p>
            <a:r>
              <a:rPr lang="en-US" altLang="en-US" sz="2400" dirty="0"/>
              <a:t>Ariel 6</a:t>
            </a:r>
            <a:endParaRPr lang="en-US" sz="2400" dirty="0"/>
          </a:p>
        </p:txBody>
      </p:sp>
      <p:pic>
        <p:nvPicPr>
          <p:cNvPr id="4" name="Picture 3" descr="A logo with text and images&#10;&#10;AI-generated content may be incorrect.">
            <a:extLst>
              <a:ext uri="{FF2B5EF4-FFF2-40B4-BE49-F238E27FC236}">
                <a16:creationId xmlns:a16="http://schemas.microsoft.com/office/drawing/2014/main" id="{8CF5DED4-52CB-33DF-B344-2B9A96BD53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939790"/>
            <a:ext cx="914400" cy="923925"/>
          </a:xfrm>
          <a:prstGeom prst="rect">
            <a:avLst/>
          </a:prstGeom>
        </p:spPr>
      </p:pic>
      <p:pic>
        <p:nvPicPr>
          <p:cNvPr id="16" name="Picture 15" descr="A graph with different colored lines&#10;&#10;AI-generated content may be incorrect.">
            <a:extLst>
              <a:ext uri="{FF2B5EF4-FFF2-40B4-BE49-F238E27FC236}">
                <a16:creationId xmlns:a16="http://schemas.microsoft.com/office/drawing/2014/main" id="{32EAE655-1C2E-8E68-C3EA-C8F888E674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8450" y="597432"/>
            <a:ext cx="6557652" cy="5803368"/>
          </a:xfrm>
          <a:prstGeom prst="rect">
            <a:avLst/>
          </a:prstGeom>
        </p:spPr>
      </p:pic>
    </p:spTree>
    <p:extLst>
      <p:ext uri="{BB962C8B-B14F-4D97-AF65-F5344CB8AC3E}">
        <p14:creationId xmlns:p14="http://schemas.microsoft.com/office/powerpoint/2010/main" val="139380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numbers and symbols&#10;&#10;AI-generated content may be incorrect.">
            <a:extLst>
              <a:ext uri="{FF2B5EF4-FFF2-40B4-BE49-F238E27FC236}">
                <a16:creationId xmlns:a16="http://schemas.microsoft.com/office/drawing/2014/main" id="{F9A789F2-964C-ADE9-1FFF-AD59E6986897}"/>
              </a:ext>
            </a:extLst>
          </p:cNvPr>
          <p:cNvPicPr>
            <a:picLocks noChangeAspect="1"/>
          </p:cNvPicPr>
          <p:nvPr/>
        </p:nvPicPr>
        <p:blipFill>
          <a:blip r:embed="rId3"/>
          <a:stretch>
            <a:fillRect/>
          </a:stretch>
        </p:blipFill>
        <p:spPr>
          <a:xfrm>
            <a:off x="6823569" y="3210441"/>
            <a:ext cx="5164531" cy="3227832"/>
          </a:xfrm>
          <a:prstGeom prst="rect">
            <a:avLst/>
          </a:prstGeom>
        </p:spPr>
      </p:pic>
      <p:pic>
        <p:nvPicPr>
          <p:cNvPr id="3" name="Picture 2" descr="A graph of a graph showing the number of chd charge&#10;&#10;AI-generated content may be incorrect.">
            <a:extLst>
              <a:ext uri="{FF2B5EF4-FFF2-40B4-BE49-F238E27FC236}">
                <a16:creationId xmlns:a16="http://schemas.microsoft.com/office/drawing/2014/main" id="{77486E48-06F4-83BB-0EA5-A5C20B5C4C56}"/>
              </a:ext>
            </a:extLst>
          </p:cNvPr>
          <p:cNvPicPr>
            <a:picLocks noChangeAspect="1"/>
          </p:cNvPicPr>
          <p:nvPr/>
        </p:nvPicPr>
        <p:blipFill>
          <a:blip r:embed="rId4"/>
          <a:stretch>
            <a:fillRect/>
          </a:stretch>
        </p:blipFill>
        <p:spPr>
          <a:xfrm>
            <a:off x="2050609" y="3128083"/>
            <a:ext cx="4749540" cy="3310190"/>
          </a:xfrm>
          <a:prstGeom prst="rect">
            <a:avLst/>
          </a:prstGeom>
        </p:spPr>
      </p:pic>
      <p:sp>
        <p:nvSpPr>
          <p:cNvPr id="4" name="Footer Placeholder 3">
            <a:extLst>
              <a:ext uri="{FF2B5EF4-FFF2-40B4-BE49-F238E27FC236}">
                <a16:creationId xmlns:a16="http://schemas.microsoft.com/office/drawing/2014/main" id="{B9767476-79B7-412E-9F12-8DEFA36CF743}"/>
              </a:ext>
            </a:extLst>
          </p:cNvPr>
          <p:cNvSpPr>
            <a:spLocks noGrp="1"/>
          </p:cNvSpPr>
          <p:nvPr>
            <p:ph type="ftr" sz="quarter" idx="11"/>
          </p:nvPr>
        </p:nvSpPr>
        <p:spPr>
          <a:xfrm>
            <a:off x="4041648" y="6355080"/>
            <a:ext cx="4114800" cy="365125"/>
          </a:xfrm>
        </p:spPr>
        <p:txBody>
          <a:bodyPr/>
          <a:lstStyle/>
          <a:p>
            <a:r>
              <a:rPr lang="en-US"/>
              <a:t>TeVPA - GCRs with TIGERs - November 4, 2025</a:t>
            </a:r>
            <a:endParaRPr lang="en-US" dirty="0"/>
          </a:p>
        </p:txBody>
      </p:sp>
      <p:sp>
        <p:nvSpPr>
          <p:cNvPr id="5" name="Slide Number Placeholder 4">
            <a:extLst>
              <a:ext uri="{FF2B5EF4-FFF2-40B4-BE49-F238E27FC236}">
                <a16:creationId xmlns:a16="http://schemas.microsoft.com/office/drawing/2014/main" id="{81FF0203-7B91-468D-9975-2FDFC784AC5B}"/>
              </a:ext>
            </a:extLst>
          </p:cNvPr>
          <p:cNvSpPr>
            <a:spLocks noGrp="1"/>
          </p:cNvSpPr>
          <p:nvPr>
            <p:ph type="sldNum" sz="quarter" idx="12"/>
          </p:nvPr>
        </p:nvSpPr>
        <p:spPr>
          <a:xfrm>
            <a:off x="8686985" y="6201982"/>
            <a:ext cx="2743200" cy="365125"/>
          </a:xfrm>
        </p:spPr>
        <p:txBody>
          <a:bodyPr/>
          <a:lstStyle/>
          <a:p>
            <a:fld id="{9EBE6002-C28D-42BF-92CB-918F87749F98}" type="slidenum">
              <a:rPr lang="en-US" smtClean="0"/>
              <a:t>13</a:t>
            </a:fld>
            <a:endParaRPr lang="en-US"/>
          </a:p>
        </p:txBody>
      </p:sp>
      <p:sp>
        <p:nvSpPr>
          <p:cNvPr id="12" name="Title 1">
            <a:extLst>
              <a:ext uri="{FF2B5EF4-FFF2-40B4-BE49-F238E27FC236}">
                <a16:creationId xmlns:a16="http://schemas.microsoft.com/office/drawing/2014/main" id="{5F0968EA-F081-45F1-9CAB-F8A1AF043839}"/>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Calorimetric Electron Telescope (CALET)</a:t>
            </a:r>
          </a:p>
        </p:txBody>
      </p:sp>
      <p:pic>
        <p:nvPicPr>
          <p:cNvPr id="13" name="Picture 12">
            <a:extLst>
              <a:ext uri="{FF2B5EF4-FFF2-40B4-BE49-F238E27FC236}">
                <a16:creationId xmlns:a16="http://schemas.microsoft.com/office/drawing/2014/main" id="{BEB282AC-DF88-4F5C-AF00-3729A8E6695D}"/>
              </a:ext>
            </a:extLst>
          </p:cNvPr>
          <p:cNvPicPr>
            <a:picLocks noChangeAspect="1"/>
          </p:cNvPicPr>
          <p:nvPr/>
        </p:nvPicPr>
        <p:blipFill>
          <a:blip r:embed="rId5"/>
          <a:stretch>
            <a:fillRect/>
          </a:stretch>
        </p:blipFill>
        <p:spPr>
          <a:xfrm>
            <a:off x="0" y="5939790"/>
            <a:ext cx="914400" cy="918210"/>
          </a:xfrm>
          <a:prstGeom prst="rect">
            <a:avLst/>
          </a:prstGeom>
        </p:spPr>
      </p:pic>
      <p:sp>
        <p:nvSpPr>
          <p:cNvPr id="9" name="テキスト ボックス 16">
            <a:extLst>
              <a:ext uri="{FF2B5EF4-FFF2-40B4-BE49-F238E27FC236}">
                <a16:creationId xmlns:a16="http://schemas.microsoft.com/office/drawing/2014/main" id="{4C4858DD-976E-FE3A-4AD6-699F5F4E4F09}"/>
              </a:ext>
            </a:extLst>
          </p:cNvPr>
          <p:cNvSpPr txBox="1"/>
          <p:nvPr/>
        </p:nvSpPr>
        <p:spPr>
          <a:xfrm>
            <a:off x="3537423" y="1858781"/>
            <a:ext cx="18473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9" name="TextBox 28">
            <a:extLst>
              <a:ext uri="{FF2B5EF4-FFF2-40B4-BE49-F238E27FC236}">
                <a16:creationId xmlns:a16="http://schemas.microsoft.com/office/drawing/2014/main" id="{BDA03753-7431-792B-E227-E10E40A271B7}"/>
              </a:ext>
            </a:extLst>
          </p:cNvPr>
          <p:cNvSpPr txBox="1"/>
          <p:nvPr/>
        </p:nvSpPr>
        <p:spPr>
          <a:xfrm>
            <a:off x="4224832" y="967800"/>
            <a:ext cx="3925522" cy="1631216"/>
          </a:xfrm>
          <a:prstGeom prst="rect">
            <a:avLst/>
          </a:prstGeom>
          <a:solidFill>
            <a:srgbClr val="000000">
              <a:alpha val="37000"/>
            </a:srgbClr>
          </a:solidFill>
        </p:spPr>
        <p:txBody>
          <a:bodyPr wrap="square" rtlCol="0">
            <a:spAutoFit/>
          </a:bodyPr>
          <a:lstStyle/>
          <a:p>
            <a:pPr algn="ctr"/>
            <a:r>
              <a:rPr lang="en-US" sz="2000" b="1" dirty="0" err="1">
                <a:solidFill>
                  <a:srgbClr val="FFFF00"/>
                </a:solidFill>
              </a:rPr>
              <a:t>Yosui</a:t>
            </a:r>
            <a:r>
              <a:rPr lang="en-US" sz="2000" b="1" dirty="0">
                <a:solidFill>
                  <a:srgbClr val="FFFF00"/>
                </a:solidFill>
              </a:rPr>
              <a:t> Akaike: A Decade of CALET Observations: Cosmic-Ray Results from the ISS</a:t>
            </a:r>
          </a:p>
          <a:p>
            <a:pPr algn="ctr"/>
            <a:r>
              <a:rPr lang="en-US" sz="2000" b="1" dirty="0">
                <a:solidFill>
                  <a:srgbClr val="FFFF00"/>
                </a:solidFill>
              </a:rPr>
              <a:t>04/11/2025 14:45 Room 2.1+2.2, ADEIT</a:t>
            </a:r>
          </a:p>
        </p:txBody>
      </p:sp>
      <p:pic>
        <p:nvPicPr>
          <p:cNvPr id="30" name="Picture 2" descr="Headshot of Wolfgang Zober">
            <a:extLst>
              <a:ext uri="{FF2B5EF4-FFF2-40B4-BE49-F238E27FC236}">
                <a16:creationId xmlns:a16="http://schemas.microsoft.com/office/drawing/2014/main" id="{35E7382E-5267-3D86-A5D8-F6F338363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63" y="3813851"/>
            <a:ext cx="1938528" cy="19385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satellite in space above earth&#10;&#10;AI-generated content may be incorrect.">
            <a:extLst>
              <a:ext uri="{FF2B5EF4-FFF2-40B4-BE49-F238E27FC236}">
                <a16:creationId xmlns:a16="http://schemas.microsoft.com/office/drawing/2014/main" id="{2ADD4335-C605-A008-402C-3F9B6457F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971" y="613652"/>
            <a:ext cx="3777677" cy="2518451"/>
          </a:xfrm>
          <a:prstGeom prst="rect">
            <a:avLst/>
          </a:prstGeom>
        </p:spPr>
      </p:pic>
      <p:sp>
        <p:nvSpPr>
          <p:cNvPr id="35" name="Arrow: Right 34">
            <a:extLst>
              <a:ext uri="{FF2B5EF4-FFF2-40B4-BE49-F238E27FC236}">
                <a16:creationId xmlns:a16="http://schemas.microsoft.com/office/drawing/2014/main" id="{C1834AFF-7CA5-0745-103C-7B8BE6A89012}"/>
              </a:ext>
            </a:extLst>
          </p:cNvPr>
          <p:cNvSpPr/>
          <p:nvPr/>
        </p:nvSpPr>
        <p:spPr>
          <a:xfrm rot="16200000">
            <a:off x="594731" y="2602967"/>
            <a:ext cx="655771" cy="221310"/>
          </a:xfrm>
          <a:prstGeom prst="rightArrow">
            <a:avLst>
              <a:gd name="adj1" fmla="val 50000"/>
              <a:gd name="adj2" fmla="val 50000"/>
            </a:avLst>
          </a:prstGeom>
          <a:solidFill>
            <a:srgbClr val="10ABF8"/>
          </a:solidFill>
          <a:ln>
            <a:solidFill>
              <a:srgbClr val="10ABF8"/>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j-lt"/>
              <a:ea typeface="+mj-ea"/>
              <a:cs typeface="+mj-cs"/>
              <a:sym typeface="Gill Sans"/>
            </a:endParaRPr>
          </a:p>
        </p:txBody>
      </p:sp>
      <p:sp>
        <p:nvSpPr>
          <p:cNvPr id="36" name="TextBox 35">
            <a:extLst>
              <a:ext uri="{FF2B5EF4-FFF2-40B4-BE49-F238E27FC236}">
                <a16:creationId xmlns:a16="http://schemas.microsoft.com/office/drawing/2014/main" id="{3291BF6A-F04C-8CEF-28ED-C72E32A8C553}"/>
              </a:ext>
            </a:extLst>
          </p:cNvPr>
          <p:cNvSpPr txBox="1"/>
          <p:nvPr/>
        </p:nvSpPr>
        <p:spPr>
          <a:xfrm>
            <a:off x="311237" y="3128083"/>
            <a:ext cx="1222757"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accent1"/>
                </a:solidFill>
                <a:effectLst/>
                <a:uFillTx/>
                <a:latin typeface="Helvetica"/>
                <a:ea typeface="Helvetica"/>
                <a:cs typeface="Helvetica"/>
                <a:sym typeface="Helvetica"/>
              </a:rPr>
              <a:t>CALET</a:t>
            </a:r>
          </a:p>
        </p:txBody>
      </p:sp>
      <p:sp>
        <p:nvSpPr>
          <p:cNvPr id="6" name="TextBox 5">
            <a:extLst>
              <a:ext uri="{FF2B5EF4-FFF2-40B4-BE49-F238E27FC236}">
                <a16:creationId xmlns:a16="http://schemas.microsoft.com/office/drawing/2014/main" id="{4573FDA4-8128-5AC4-5D32-4602782A8F3C}"/>
              </a:ext>
            </a:extLst>
          </p:cNvPr>
          <p:cNvSpPr txBox="1"/>
          <p:nvPr/>
        </p:nvSpPr>
        <p:spPr>
          <a:xfrm>
            <a:off x="8266478" y="967799"/>
            <a:ext cx="3925522" cy="2246769"/>
          </a:xfrm>
          <a:prstGeom prst="rect">
            <a:avLst/>
          </a:prstGeom>
          <a:solidFill>
            <a:srgbClr val="000000">
              <a:alpha val="37000"/>
            </a:srgbClr>
          </a:solidFill>
        </p:spPr>
        <p:txBody>
          <a:bodyPr wrap="square" rtlCol="0">
            <a:spAutoFit/>
          </a:bodyPr>
          <a:lstStyle/>
          <a:p>
            <a:pPr algn="ctr"/>
            <a:r>
              <a:rPr lang="en-US" sz="2000" b="1" dirty="0">
                <a:solidFill>
                  <a:srgbClr val="FFFF00"/>
                </a:solidFill>
              </a:rPr>
              <a:t>Wolfgang Zober</a:t>
            </a:r>
          </a:p>
          <a:p>
            <a:pPr algn="ctr"/>
            <a:r>
              <a:rPr lang="en-US" sz="2000" b="1" dirty="0">
                <a:solidFill>
                  <a:srgbClr val="FFFF00"/>
                </a:solidFill>
              </a:rPr>
              <a:t>Detected Abundances of Nuclei Relative to </a:t>
            </a:r>
            <a:r>
              <a:rPr lang="en-US" sz="2000" b="1" baseline="-25000" dirty="0">
                <a:solidFill>
                  <a:srgbClr val="FFFF00"/>
                </a:solidFill>
              </a:rPr>
              <a:t>26</a:t>
            </a:r>
            <a:r>
              <a:rPr lang="en-US" sz="2000" b="1" dirty="0">
                <a:solidFill>
                  <a:srgbClr val="FFFF00"/>
                </a:solidFill>
              </a:rPr>
              <a:t>Fe for Elements </a:t>
            </a:r>
            <a:r>
              <a:rPr lang="en-US" sz="2000" b="1" baseline="-25000" dirty="0">
                <a:solidFill>
                  <a:srgbClr val="FFFF00"/>
                </a:solidFill>
              </a:rPr>
              <a:t>14</a:t>
            </a:r>
            <a:r>
              <a:rPr lang="en-US" sz="2000" b="1" dirty="0">
                <a:solidFill>
                  <a:srgbClr val="FFFF00"/>
                </a:solidFill>
              </a:rPr>
              <a:t>Si through </a:t>
            </a:r>
            <a:r>
              <a:rPr lang="en-US" sz="2000" b="1" baseline="-25000" dirty="0">
                <a:solidFill>
                  <a:srgbClr val="FFFF00"/>
                </a:solidFill>
              </a:rPr>
              <a:t>44</a:t>
            </a:r>
            <a:r>
              <a:rPr lang="en-US" sz="2000" b="1" dirty="0">
                <a:solidFill>
                  <a:srgbClr val="FFFF00"/>
                </a:solidFill>
              </a:rPr>
              <a:t>Ru with CALET on the International Space Station</a:t>
            </a:r>
          </a:p>
          <a:p>
            <a:pPr algn="ctr"/>
            <a:r>
              <a:rPr lang="en-US" sz="2000" b="1" dirty="0">
                <a:solidFill>
                  <a:srgbClr val="FFFF00"/>
                </a:solidFill>
              </a:rPr>
              <a:t>2025ApJ...988..148A</a:t>
            </a:r>
          </a:p>
          <a:p>
            <a:pPr algn="ctr"/>
            <a:r>
              <a:rPr lang="en-US" sz="2000" b="1" dirty="0">
                <a:solidFill>
                  <a:srgbClr val="FFFF00"/>
                </a:solidFill>
              </a:rPr>
              <a:t>DOI 10.3847/1538-4357/ade3cc</a:t>
            </a:r>
          </a:p>
        </p:txBody>
      </p:sp>
    </p:spTree>
    <p:extLst>
      <p:ext uri="{BB962C8B-B14F-4D97-AF65-F5344CB8AC3E}">
        <p14:creationId xmlns:p14="http://schemas.microsoft.com/office/powerpoint/2010/main" val="1016977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00608E-C3DE-4AB5-8CAC-A47D8AE4ADCD}"/>
              </a:ext>
            </a:extLst>
          </p:cNvPr>
          <p:cNvSpPr>
            <a:spLocks noGrp="1"/>
          </p:cNvSpPr>
          <p:nvPr>
            <p:ph type="ftr" sz="quarter" idx="11"/>
          </p:nvPr>
        </p:nvSpPr>
        <p:spPr/>
        <p:txBody>
          <a:bodyPr/>
          <a:lstStyle/>
          <a:p>
            <a:r>
              <a:rPr lang="en-US"/>
              <a:t>TeVPA - GCRs with TIGERs - November 4, 2025</a:t>
            </a:r>
          </a:p>
        </p:txBody>
      </p:sp>
      <p:sp>
        <p:nvSpPr>
          <p:cNvPr id="14" name="Title 1">
            <a:extLst>
              <a:ext uri="{FF2B5EF4-FFF2-40B4-BE49-F238E27FC236}">
                <a16:creationId xmlns:a16="http://schemas.microsoft.com/office/drawing/2014/main" id="{2F79B74D-45ED-4228-A583-A7E08CE29087}"/>
              </a:ext>
            </a:extLst>
          </p:cNvPr>
          <p:cNvSpPr txBox="1">
            <a:spLocks/>
          </p:cNvSpPr>
          <p:nvPr/>
        </p:nvSpPr>
        <p:spPr>
          <a:xfrm>
            <a:off x="914400" y="0"/>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Nucleosynthesis vs. GCR Measurements</a:t>
            </a:r>
          </a:p>
        </p:txBody>
      </p:sp>
      <p:sp>
        <p:nvSpPr>
          <p:cNvPr id="4" name="Slide Number Placeholder 3">
            <a:extLst>
              <a:ext uri="{FF2B5EF4-FFF2-40B4-BE49-F238E27FC236}">
                <a16:creationId xmlns:a16="http://schemas.microsoft.com/office/drawing/2014/main" id="{9DCA9271-14C9-4BA2-862B-51737BDC1576}"/>
              </a:ext>
            </a:extLst>
          </p:cNvPr>
          <p:cNvSpPr>
            <a:spLocks noGrp="1"/>
          </p:cNvSpPr>
          <p:nvPr>
            <p:ph type="sldNum" sz="quarter" idx="12"/>
          </p:nvPr>
        </p:nvSpPr>
        <p:spPr/>
        <p:txBody>
          <a:bodyPr/>
          <a:lstStyle/>
          <a:p>
            <a:fld id="{9EBE6002-C28D-42BF-92CB-918F87749F98}" type="slidenum">
              <a:rPr lang="en-US" smtClean="0"/>
              <a:t>14</a:t>
            </a:fld>
            <a:endParaRPr lang="en-US"/>
          </a:p>
        </p:txBody>
      </p:sp>
      <p:pic>
        <p:nvPicPr>
          <p:cNvPr id="3" name="Picture 2" descr="C:\Users\wrb\Desktop\stshield.jpg">
            <a:extLst>
              <a:ext uri="{FF2B5EF4-FFF2-40B4-BE49-F238E27FC236}">
                <a16:creationId xmlns:a16="http://schemas.microsoft.com/office/drawing/2014/main" id="{63B3F9A4-E818-A7FB-FB1D-30BBEAC355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logo&#10;&#10;Description generated with very high confidence">
            <a:extLst>
              <a:ext uri="{FF2B5EF4-FFF2-40B4-BE49-F238E27FC236}">
                <a16:creationId xmlns:a16="http://schemas.microsoft.com/office/drawing/2014/main" id="{E9723FDE-16A3-D56A-EFE8-814BD8136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2A5B28A7-1E07-F2EF-6C2B-3422593D2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45" y="1165816"/>
            <a:ext cx="5681706" cy="3200400"/>
          </a:xfrm>
          <a:prstGeom prst="rect">
            <a:avLst/>
          </a:prstGeom>
        </p:spPr>
      </p:pic>
      <p:sp>
        <p:nvSpPr>
          <p:cNvPr id="6" name="TextBox 5">
            <a:extLst>
              <a:ext uri="{FF2B5EF4-FFF2-40B4-BE49-F238E27FC236}">
                <a16:creationId xmlns:a16="http://schemas.microsoft.com/office/drawing/2014/main" id="{1D8CF243-F63C-32C5-A881-D01820BDBE9B}"/>
              </a:ext>
            </a:extLst>
          </p:cNvPr>
          <p:cNvSpPr txBox="1"/>
          <p:nvPr/>
        </p:nvSpPr>
        <p:spPr>
          <a:xfrm>
            <a:off x="1336470" y="6151796"/>
            <a:ext cx="3205655" cy="369332"/>
          </a:xfrm>
          <a:prstGeom prst="rect">
            <a:avLst/>
          </a:prstGeom>
          <a:noFill/>
        </p:spPr>
        <p:txBody>
          <a:bodyPr wrap="square">
            <a:spAutoFit/>
          </a:bodyPr>
          <a:lstStyle/>
          <a:p>
            <a:r>
              <a:rPr lang="en-US" sz="1800" b="1" dirty="0">
                <a:latin typeface="+mn-lt"/>
              </a:rPr>
              <a:t>r-process neutron capture</a:t>
            </a:r>
            <a:endParaRPr lang="en-US" dirty="0"/>
          </a:p>
        </p:txBody>
      </p:sp>
      <p:sp>
        <p:nvSpPr>
          <p:cNvPr id="7" name="TextBox 6">
            <a:extLst>
              <a:ext uri="{FF2B5EF4-FFF2-40B4-BE49-F238E27FC236}">
                <a16:creationId xmlns:a16="http://schemas.microsoft.com/office/drawing/2014/main" id="{124EA440-485C-BD8C-89B0-C3034C33B3C8}"/>
              </a:ext>
            </a:extLst>
          </p:cNvPr>
          <p:cNvSpPr txBox="1"/>
          <p:nvPr/>
        </p:nvSpPr>
        <p:spPr>
          <a:xfrm>
            <a:off x="6024114" y="4614751"/>
            <a:ext cx="5984266" cy="1754326"/>
          </a:xfrm>
          <a:prstGeom prst="rect">
            <a:avLst/>
          </a:prstGeom>
          <a:noFill/>
        </p:spPr>
        <p:txBody>
          <a:bodyPr wrap="square">
            <a:spAutoFit/>
          </a:bodyPr>
          <a:lstStyle/>
          <a:p>
            <a:pPr marL="285750" indent="-285750">
              <a:buFont typeface="Wingdings" pitchFamily="2" charset="2"/>
              <a:buChar char="§"/>
            </a:pPr>
            <a:r>
              <a:rPr lang="en-US" sz="1800" b="1" dirty="0">
                <a:latin typeface="+mn-lt"/>
              </a:rPr>
              <a:t>Explosive nucleosynthesis r-process  AND/OR Neutron star merger r-process : </a:t>
            </a:r>
            <a:r>
              <a:rPr lang="en-US" sz="1800" b="1" dirty="0">
                <a:solidFill>
                  <a:srgbClr val="FF0000"/>
                </a:solidFill>
                <a:latin typeface="+mn-lt"/>
              </a:rPr>
              <a:t>signature in elemental ratios.</a:t>
            </a:r>
          </a:p>
          <a:p>
            <a:r>
              <a:rPr lang="en-US" b="1" dirty="0">
                <a:solidFill>
                  <a:srgbClr val="C00000"/>
                </a:solidFill>
              </a:rPr>
              <a:t>1 year of TIGERISS Data</a:t>
            </a:r>
          </a:p>
          <a:p>
            <a:r>
              <a:rPr lang="en-US" sz="1800" b="1" baseline="-25000" dirty="0">
                <a:solidFill>
                  <a:srgbClr val="FF0000"/>
                </a:solidFill>
              </a:rPr>
              <a:t>50</a:t>
            </a:r>
            <a:r>
              <a:rPr lang="en-US" sz="1800" b="1" dirty="0">
                <a:solidFill>
                  <a:srgbClr val="FF0000"/>
                </a:solidFill>
              </a:rPr>
              <a:t>Sn + </a:t>
            </a:r>
            <a:r>
              <a:rPr lang="en-US" sz="1800" b="1" baseline="-25000" dirty="0">
                <a:solidFill>
                  <a:srgbClr val="FF0000"/>
                </a:solidFill>
              </a:rPr>
              <a:t>56</a:t>
            </a:r>
            <a:r>
              <a:rPr lang="en-US" sz="1800" b="1" dirty="0">
                <a:solidFill>
                  <a:srgbClr val="FF0000"/>
                </a:solidFill>
              </a:rPr>
              <a:t>Ba (s-process: </a:t>
            </a:r>
            <a:r>
              <a:rPr lang="en-US" sz="1800" b="1" dirty="0">
                <a:solidFill>
                  <a:srgbClr val="0432FF"/>
                </a:solidFill>
              </a:rPr>
              <a:t>63</a:t>
            </a:r>
            <a:r>
              <a:rPr lang="en-US" sz="1800" b="1" dirty="0">
                <a:solidFill>
                  <a:srgbClr val="FF0000"/>
                </a:solidFill>
              </a:rPr>
              <a:t>; r-process </a:t>
            </a:r>
            <a:r>
              <a:rPr lang="en-US" sz="1800" b="1" dirty="0">
                <a:solidFill>
                  <a:srgbClr val="4E8F00"/>
                </a:solidFill>
              </a:rPr>
              <a:t>19</a:t>
            </a:r>
            <a:r>
              <a:rPr lang="en-US" sz="1800" b="1" dirty="0">
                <a:solidFill>
                  <a:srgbClr val="FF0000"/>
                </a:solidFill>
              </a:rPr>
              <a:t>)</a:t>
            </a:r>
          </a:p>
          <a:p>
            <a:r>
              <a:rPr lang="en-US" sz="1800" b="1" baseline="-25000" dirty="0">
                <a:solidFill>
                  <a:srgbClr val="FF0000"/>
                </a:solidFill>
              </a:rPr>
              <a:t>52</a:t>
            </a:r>
            <a:r>
              <a:rPr lang="en-US" sz="1800" b="1" dirty="0">
                <a:solidFill>
                  <a:srgbClr val="FF0000"/>
                </a:solidFill>
              </a:rPr>
              <a:t>Te + </a:t>
            </a:r>
            <a:r>
              <a:rPr lang="en-US" sz="1800" b="1" baseline="-25000" dirty="0">
                <a:solidFill>
                  <a:srgbClr val="FF0000"/>
                </a:solidFill>
              </a:rPr>
              <a:t>54</a:t>
            </a:r>
            <a:r>
              <a:rPr lang="en-US" sz="1800" b="1" dirty="0">
                <a:solidFill>
                  <a:srgbClr val="FF0000"/>
                </a:solidFill>
              </a:rPr>
              <a:t>Xe (s-process: </a:t>
            </a:r>
            <a:r>
              <a:rPr lang="en-US" sz="1800" b="1" dirty="0">
                <a:solidFill>
                  <a:srgbClr val="0432FF"/>
                </a:solidFill>
              </a:rPr>
              <a:t>12</a:t>
            </a:r>
            <a:r>
              <a:rPr lang="en-US" sz="1800" b="1" dirty="0">
                <a:solidFill>
                  <a:srgbClr val="FF0000"/>
                </a:solidFill>
              </a:rPr>
              <a:t>; r-process </a:t>
            </a:r>
            <a:r>
              <a:rPr lang="en-US" sz="1800" b="1" dirty="0">
                <a:solidFill>
                  <a:srgbClr val="4E8F00"/>
                </a:solidFill>
              </a:rPr>
              <a:t>60</a:t>
            </a:r>
            <a:r>
              <a:rPr lang="en-US" sz="1800" b="1" dirty="0">
                <a:solidFill>
                  <a:srgbClr val="FF0000"/>
                </a:solidFill>
              </a:rPr>
              <a:t>)</a:t>
            </a:r>
            <a:endParaRPr lang="en-US" sz="1800" b="1" dirty="0">
              <a:solidFill>
                <a:srgbClr val="FF0000"/>
              </a:solidFill>
              <a:latin typeface="+mn-lt"/>
            </a:endParaRPr>
          </a:p>
          <a:p>
            <a:pPr marL="285750" indent="-285750">
              <a:buFont typeface="Wingdings" pitchFamily="2" charset="2"/>
              <a:buChar char="§"/>
            </a:pPr>
            <a:endParaRPr lang="en-US" sz="1800" b="1" dirty="0">
              <a:solidFill>
                <a:srgbClr val="FF0000"/>
              </a:solidFill>
              <a:latin typeface="+mn-lt"/>
            </a:endParaRPr>
          </a:p>
        </p:txBody>
      </p:sp>
      <p:pic>
        <p:nvPicPr>
          <p:cNvPr id="10" name="Picture 9" descr="A diagram of a molecule&#10;&#10;AI-generated content may be incorrect.">
            <a:extLst>
              <a:ext uri="{FF2B5EF4-FFF2-40B4-BE49-F238E27FC236}">
                <a16:creationId xmlns:a16="http://schemas.microsoft.com/office/drawing/2014/main" id="{08CA6FF7-679A-F216-91B3-6B8AEEC1B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525" y="4614751"/>
            <a:ext cx="3657600" cy="1578864"/>
          </a:xfrm>
          <a:prstGeom prst="rect">
            <a:avLst/>
          </a:prstGeom>
        </p:spPr>
      </p:pic>
      <p:pic>
        <p:nvPicPr>
          <p:cNvPr id="8" name="Picture 7" descr="A table of elements with different colored letters&#10;&#10;AI-generated content may be incorrect.">
            <a:extLst>
              <a:ext uri="{FF2B5EF4-FFF2-40B4-BE49-F238E27FC236}">
                <a16:creationId xmlns:a16="http://schemas.microsoft.com/office/drawing/2014/main" id="{4C95574E-77E7-6771-3711-0F47DE9214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100" y="1043712"/>
            <a:ext cx="5143500" cy="3429000"/>
          </a:xfrm>
          <a:prstGeom prst="rect">
            <a:avLst/>
          </a:prstGeom>
        </p:spPr>
      </p:pic>
    </p:spTree>
    <p:extLst>
      <p:ext uri="{BB962C8B-B14F-4D97-AF65-F5344CB8AC3E}">
        <p14:creationId xmlns:p14="http://schemas.microsoft.com/office/powerpoint/2010/main" val="3784868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B29E45-3FC1-4F33-A9A4-4DDD3A36B354}"/>
              </a:ext>
            </a:extLst>
          </p:cNvPr>
          <p:cNvSpPr>
            <a:spLocks noGrp="1"/>
          </p:cNvSpPr>
          <p:nvPr>
            <p:ph type="ftr" sz="quarter" idx="11"/>
          </p:nvPr>
        </p:nvSpPr>
        <p:spPr/>
        <p:txBody>
          <a:bodyPr/>
          <a:lstStyle/>
          <a:p>
            <a:r>
              <a:rPr lang="en-US"/>
              <a:t>TeVPA - GCRs with TIGERs - November 4, 2025</a:t>
            </a:r>
          </a:p>
        </p:txBody>
      </p:sp>
      <p:sp>
        <p:nvSpPr>
          <p:cNvPr id="5" name="Slide Number Placeholder 4">
            <a:extLst>
              <a:ext uri="{FF2B5EF4-FFF2-40B4-BE49-F238E27FC236}">
                <a16:creationId xmlns:a16="http://schemas.microsoft.com/office/drawing/2014/main" id="{E96AF7A1-E3C0-4A91-A365-A2B2DF402969}"/>
              </a:ext>
            </a:extLst>
          </p:cNvPr>
          <p:cNvSpPr>
            <a:spLocks noGrp="1"/>
          </p:cNvSpPr>
          <p:nvPr>
            <p:ph type="sldNum" sz="quarter" idx="12"/>
          </p:nvPr>
        </p:nvSpPr>
        <p:spPr/>
        <p:txBody>
          <a:bodyPr/>
          <a:lstStyle/>
          <a:p>
            <a:fld id="{9EBE6002-C28D-42BF-92CB-918F87749F98}" type="slidenum">
              <a:rPr lang="en-US" smtClean="0"/>
              <a:t>15</a:t>
            </a:fld>
            <a:endParaRPr lang="en-US" dirty="0"/>
          </a:p>
        </p:txBody>
      </p:sp>
      <p:pic>
        <p:nvPicPr>
          <p:cNvPr id="1026" name="Picture 2">
            <a:extLst>
              <a:ext uri="{FF2B5EF4-FFF2-40B4-BE49-F238E27FC236}">
                <a16:creationId xmlns:a16="http://schemas.microsoft.com/office/drawing/2014/main" id="{A100D2EA-2143-41F5-8AA8-977BEAA36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690563"/>
            <a:ext cx="11410950" cy="547687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2A52ADB-7C97-4F78-A382-EF2E02E57A99}"/>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 </a:t>
            </a:r>
            <a:r>
              <a:rPr lang="en-US" dirty="0" err="1"/>
              <a:t>SuperTIGER</a:t>
            </a:r>
            <a:r>
              <a:rPr lang="en-US" dirty="0"/>
              <a:t> Cosmic Ray Abundances</a:t>
            </a:r>
          </a:p>
        </p:txBody>
      </p:sp>
      <p:sp>
        <p:nvSpPr>
          <p:cNvPr id="8" name="TextBox 7">
            <a:extLst>
              <a:ext uri="{FF2B5EF4-FFF2-40B4-BE49-F238E27FC236}">
                <a16:creationId xmlns:a16="http://schemas.microsoft.com/office/drawing/2014/main" id="{81B02F56-41D6-4A14-8F34-E4CF90819038}"/>
              </a:ext>
            </a:extLst>
          </p:cNvPr>
          <p:cNvSpPr txBox="1"/>
          <p:nvPr/>
        </p:nvSpPr>
        <p:spPr>
          <a:xfrm>
            <a:off x="6591300" y="3904642"/>
            <a:ext cx="4038600" cy="1200329"/>
          </a:xfrm>
          <a:prstGeom prst="rect">
            <a:avLst/>
          </a:prstGeom>
          <a:noFill/>
        </p:spPr>
        <p:txBody>
          <a:bodyPr wrap="square" rtlCol="0">
            <a:spAutoFit/>
          </a:bodyPr>
          <a:lstStyle/>
          <a:p>
            <a:r>
              <a:rPr lang="en-US" dirty="0">
                <a:solidFill>
                  <a:srgbClr val="5372FF"/>
                </a:solidFill>
              </a:rPr>
              <a:t>- Nathan Elliot Walsh, SuperTIGER Elemental Abundances for the Charge Range 41≤Z≤56, PhD thesis, Washington University in St. Louis, 2020.</a:t>
            </a:r>
          </a:p>
        </p:txBody>
      </p:sp>
      <p:pic>
        <p:nvPicPr>
          <p:cNvPr id="9" name="Picture 2" descr="C:\Users\wrb\Desktop\stshield.jpg">
            <a:extLst>
              <a:ext uri="{FF2B5EF4-FFF2-40B4-BE49-F238E27FC236}">
                <a16:creationId xmlns:a16="http://schemas.microsoft.com/office/drawing/2014/main" id="{859BED28-314D-4B1C-8BBA-8E23C88827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generated with very high confidence">
            <a:extLst>
              <a:ext uri="{FF2B5EF4-FFF2-40B4-BE49-F238E27FC236}">
                <a16:creationId xmlns:a16="http://schemas.microsoft.com/office/drawing/2014/main" id="{5CD7E7EA-CF48-4407-9DDD-D70AE2B5AD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
        <p:nvSpPr>
          <p:cNvPr id="11" name="Shape 135">
            <a:extLst>
              <a:ext uri="{FF2B5EF4-FFF2-40B4-BE49-F238E27FC236}">
                <a16:creationId xmlns:a16="http://schemas.microsoft.com/office/drawing/2014/main" id="{4DA343BA-EDD2-4DD6-96EC-75F3B19854CE}"/>
              </a:ext>
            </a:extLst>
          </p:cNvPr>
          <p:cNvSpPr/>
          <p:nvPr/>
        </p:nvSpPr>
        <p:spPr>
          <a:xfrm>
            <a:off x="3389838" y="1452934"/>
            <a:ext cx="3352233" cy="245170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marL="342900" marR="57799" lvl="0" indent="-342900" defTabSz="647700">
              <a:spcBef>
                <a:spcPts val="1000"/>
              </a:spcBef>
              <a:buSzPct val="100000"/>
              <a:buChar char="•"/>
              <a:defRPr sz="1800"/>
            </a:pPr>
            <a:r>
              <a:rPr lang="en-US" sz="2200" dirty="0">
                <a:uFill>
                  <a:solidFill/>
                </a:uFill>
                <a:latin typeface="+mn-lt"/>
                <a:ea typeface="+mn-ea"/>
                <a:cs typeface="+mn-cs"/>
                <a:sym typeface="Arial"/>
              </a:rPr>
              <a:t>Record 55-day flight</a:t>
            </a:r>
          </a:p>
          <a:p>
            <a:pPr marL="342900" marR="57799" lvl="0" indent="-342900" defTabSz="647700">
              <a:spcBef>
                <a:spcPts val="1000"/>
              </a:spcBef>
              <a:buSzPct val="100000"/>
              <a:buChar char="•"/>
              <a:defRPr sz="1800"/>
            </a:pPr>
            <a:r>
              <a:rPr lang="en-US" sz="2200" dirty="0">
                <a:uFill>
                  <a:solidFill/>
                </a:uFill>
                <a:latin typeface="+mn-lt"/>
                <a:ea typeface="+mn-ea"/>
                <a:cs typeface="+mn-cs"/>
                <a:sym typeface="Arial"/>
              </a:rPr>
              <a:t>~8 times the UHGCR data collected with the two TIGER flights</a:t>
            </a:r>
          </a:p>
          <a:p>
            <a:pPr marL="342900" marR="57799" lvl="0" indent="-342900" defTabSz="647700">
              <a:spcBef>
                <a:spcPts val="1000"/>
              </a:spcBef>
              <a:buSzPct val="100000"/>
              <a:buChar char="•"/>
              <a:defRPr sz="1800"/>
            </a:pPr>
            <a:r>
              <a:rPr lang="en-US" sz="2200" dirty="0">
                <a:uFill>
                  <a:solidFill/>
                </a:uFill>
                <a:latin typeface="+mn-lt"/>
                <a:ea typeface="+mn-ea"/>
                <a:cs typeface="+mn-cs"/>
                <a:sym typeface="Arial"/>
              </a:rPr>
              <a:t>Best measurement of</a:t>
            </a:r>
            <a:br>
              <a:rPr lang="en-US" sz="2200" dirty="0">
                <a:uFill>
                  <a:solidFill/>
                </a:uFill>
                <a:latin typeface="+mn-lt"/>
                <a:ea typeface="+mn-ea"/>
                <a:cs typeface="+mn-cs"/>
                <a:sym typeface="Arial"/>
              </a:rPr>
            </a:br>
            <a:r>
              <a:rPr lang="en-US" sz="2200" dirty="0">
                <a:uFill>
                  <a:solidFill/>
                </a:uFill>
                <a:latin typeface="+mn-lt"/>
                <a:ea typeface="+mn-ea"/>
                <a:cs typeface="+mn-cs"/>
                <a:sym typeface="Arial"/>
              </a:rPr>
              <a:t>30 ≤ Z </a:t>
            </a:r>
            <a:r>
              <a:rPr lang="en-US" sz="2200" dirty="0">
                <a:uFill>
                  <a:solidFill/>
                </a:uFill>
                <a:sym typeface="Arial"/>
              </a:rPr>
              <a:t>≤ 56</a:t>
            </a:r>
            <a:endParaRPr lang="en-US" sz="2200" dirty="0">
              <a:uFill>
                <a:solidFill/>
              </a:uFill>
              <a:latin typeface="+mn-lt"/>
              <a:ea typeface="+mn-ea"/>
              <a:cs typeface="+mn-cs"/>
              <a:sym typeface="Arial"/>
            </a:endParaRPr>
          </a:p>
        </p:txBody>
      </p:sp>
      <p:pic>
        <p:nvPicPr>
          <p:cNvPr id="2" name="Picture 1" descr="A penguin standing in the snow&#10;&#10;Description automatically generated">
            <a:extLst>
              <a:ext uri="{FF2B5EF4-FFF2-40B4-BE49-F238E27FC236}">
                <a16:creationId xmlns:a16="http://schemas.microsoft.com/office/drawing/2014/main" id="{D7945A9D-B518-0ECC-B047-9639545B7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2876" y="1452934"/>
            <a:ext cx="3828378" cy="2552252"/>
          </a:xfrm>
          <a:prstGeom prst="rect">
            <a:avLst/>
          </a:prstGeom>
        </p:spPr>
      </p:pic>
    </p:spTree>
    <p:extLst>
      <p:ext uri="{BB962C8B-B14F-4D97-AF65-F5344CB8AC3E}">
        <p14:creationId xmlns:p14="http://schemas.microsoft.com/office/powerpoint/2010/main" val="203402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157D2F4-C1B8-4F9A-A94D-7FDD14869AF2}"/>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EF9202B7-FFA9-474A-9F40-02A39A1AC44D}"/>
              </a:ext>
            </a:extLst>
          </p:cNvPr>
          <p:cNvSpPr>
            <a:spLocks noGrp="1"/>
          </p:cNvSpPr>
          <p:nvPr>
            <p:ph type="sldNum" sz="quarter" idx="12"/>
          </p:nvPr>
        </p:nvSpPr>
        <p:spPr/>
        <p:txBody>
          <a:bodyPr/>
          <a:lstStyle/>
          <a:p>
            <a:fld id="{9EBE6002-C28D-42BF-92CB-918F87749F98}" type="slidenum">
              <a:rPr lang="en-US" smtClean="0"/>
              <a:t>16</a:t>
            </a:fld>
            <a:endParaRPr lang="en-US"/>
          </a:p>
        </p:txBody>
      </p:sp>
      <p:pic>
        <p:nvPicPr>
          <p:cNvPr id="4" name="Google Shape;68;p15">
            <a:extLst>
              <a:ext uri="{FF2B5EF4-FFF2-40B4-BE49-F238E27FC236}">
                <a16:creationId xmlns:a16="http://schemas.microsoft.com/office/drawing/2014/main" id="{2AF9712D-5A16-4651-B4FE-DAC27E9B2B17}"/>
              </a:ext>
            </a:extLst>
          </p:cNvPr>
          <p:cNvPicPr preferRelativeResize="0"/>
          <p:nvPr/>
        </p:nvPicPr>
        <p:blipFill>
          <a:blip r:embed="rId3">
            <a:alphaModFix/>
          </a:blip>
          <a:stretch>
            <a:fillRect/>
          </a:stretch>
        </p:blipFill>
        <p:spPr>
          <a:xfrm>
            <a:off x="3962400" y="2057400"/>
            <a:ext cx="8229600" cy="4330635"/>
          </a:xfrm>
          <a:prstGeom prst="rect">
            <a:avLst/>
          </a:prstGeom>
          <a:noFill/>
          <a:ln>
            <a:noFill/>
          </a:ln>
        </p:spPr>
      </p:pic>
      <p:sp>
        <p:nvSpPr>
          <p:cNvPr id="5" name="Google Shape;70;p15">
            <a:extLst>
              <a:ext uri="{FF2B5EF4-FFF2-40B4-BE49-F238E27FC236}">
                <a16:creationId xmlns:a16="http://schemas.microsoft.com/office/drawing/2014/main" id="{5BDAB106-2E05-474E-99D9-516C3B7F24A0}"/>
              </a:ext>
            </a:extLst>
          </p:cNvPr>
          <p:cNvSpPr txBox="1">
            <a:spLocks/>
          </p:cNvSpPr>
          <p:nvPr/>
        </p:nvSpPr>
        <p:spPr>
          <a:xfrm>
            <a:off x="910655" y="785191"/>
            <a:ext cx="10970926" cy="1720829"/>
          </a:xfrm>
          <a:prstGeom prst="rect">
            <a:avLst/>
          </a:prstGeom>
        </p:spPr>
        <p:txBody>
          <a:bodyPr spcFirstLastPara="1" wrap="square" lIns="91425" tIns="91425" rIns="91425" bIns="91425" anchor="t" anchorCtr="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rtl="0" fontAlgn="base">
              <a:spcBef>
                <a:spcPts val="0"/>
              </a:spcBef>
              <a:spcAft>
                <a:spcPts val="0"/>
              </a:spcAft>
            </a:pPr>
            <a:r>
              <a:rPr lang="en-US" sz="2600" b="0" i="0" u="none" strike="noStrike" dirty="0">
                <a:solidFill>
                  <a:srgbClr val="222222"/>
                </a:solidFill>
                <a:effectLst/>
              </a:rPr>
              <a:t>Current OB association Galactic cosmic ray source (GCRS) model predictions:</a:t>
            </a:r>
          </a:p>
          <a:p>
            <a:pPr marL="742950" lvl="1" indent="-285750" algn="l" rtl="0" fontAlgn="base">
              <a:spcBef>
                <a:spcPts val="0"/>
              </a:spcBef>
              <a:spcAft>
                <a:spcPts val="0"/>
              </a:spcAft>
              <a:buFont typeface="Arial" panose="020B0604020202020204" pitchFamily="34" charset="0"/>
              <a:buChar char="•"/>
            </a:pPr>
            <a:r>
              <a:rPr lang="en-US" sz="2200" b="0" i="0" u="none" strike="noStrike" dirty="0">
                <a:solidFill>
                  <a:srgbClr val="222222"/>
                </a:solidFill>
                <a:effectLst/>
              </a:rPr>
              <a:t>GCRS = ~80% ISM + ~20% MSM</a:t>
            </a:r>
          </a:p>
          <a:p>
            <a:pPr marL="742950" lvl="1" indent="-285750" algn="l" rtl="0" fontAlgn="base">
              <a:spcBef>
                <a:spcPts val="0"/>
              </a:spcBef>
              <a:spcAft>
                <a:spcPts val="0"/>
              </a:spcAft>
              <a:buFont typeface="Arial" panose="020B0604020202020204" pitchFamily="34" charset="0"/>
              <a:buChar char="•"/>
            </a:pPr>
            <a:r>
              <a:rPr lang="en-US" sz="2200" b="0" i="0" u="none" strike="noStrike" dirty="0">
                <a:solidFill>
                  <a:srgbClr val="222222"/>
                </a:solidFill>
                <a:effectLst/>
              </a:rPr>
              <a:t>interstellar medium (ISM) is similar in composition to Solar System (SS) material</a:t>
            </a:r>
          </a:p>
          <a:p>
            <a:pPr marL="742950" lvl="1" indent="-285750" algn="l" rtl="0" fontAlgn="base">
              <a:spcBef>
                <a:spcPts val="0"/>
              </a:spcBef>
              <a:spcAft>
                <a:spcPts val="0"/>
              </a:spcAft>
              <a:buFont typeface="Arial" panose="020B0604020202020204" pitchFamily="34" charset="0"/>
              <a:buChar char="•"/>
            </a:pPr>
            <a:r>
              <a:rPr lang="en-US" sz="2200" b="0" i="0" u="none" strike="noStrike" dirty="0">
                <a:solidFill>
                  <a:srgbClr val="222222"/>
                </a:solidFill>
                <a:effectLst/>
              </a:rPr>
              <a:t>massive star material (MSM) includes stellar wind outflow and supernova (SN) ejecta</a:t>
            </a:r>
          </a:p>
          <a:p>
            <a:pPr algn="l" rtl="0" fontAlgn="base">
              <a:spcBef>
                <a:spcPts val="0"/>
              </a:spcBef>
              <a:spcAft>
                <a:spcPts val="0"/>
              </a:spcAft>
            </a:pPr>
            <a:r>
              <a:rPr lang="en-US" sz="2200" b="0" i="0" u="none" strike="noStrike" dirty="0">
                <a:solidFill>
                  <a:srgbClr val="222222"/>
                </a:solidFill>
                <a:effectLst/>
              </a:rPr>
              <a:t>Refractory elements more likely in dust grains than volatiles preferentially injected into the accelerator</a:t>
            </a:r>
          </a:p>
          <a:p>
            <a:pPr algn="l"/>
            <a:r>
              <a:rPr lang="en-US" sz="2200" b="0" i="0" u="none" strike="noStrike" dirty="0">
                <a:solidFill>
                  <a:srgbClr val="222222"/>
                </a:solidFill>
                <a:effectLst/>
              </a:rPr>
              <a:t>Z</a:t>
            </a:r>
            <a:r>
              <a:rPr lang="en-US" sz="2200" b="0" i="0" u="none" strike="noStrike" baseline="30000" dirty="0">
                <a:solidFill>
                  <a:srgbClr val="222222"/>
                </a:solidFill>
                <a:effectLst/>
              </a:rPr>
              <a:t>2/3</a:t>
            </a:r>
            <a:r>
              <a:rPr lang="en-US" sz="2200" b="0" i="0" u="none" strike="noStrike" dirty="0">
                <a:solidFill>
                  <a:srgbClr val="222222"/>
                </a:solidFill>
                <a:effectLst/>
              </a:rPr>
              <a:t> injection dependence from grain sputtering cross sections seen for both refractories and volatiles </a:t>
            </a:r>
            <a:endParaRPr lang="en-US" sz="2600" dirty="0"/>
          </a:p>
        </p:txBody>
      </p:sp>
      <p:sp>
        <p:nvSpPr>
          <p:cNvPr id="6" name="Title 1">
            <a:extLst>
              <a:ext uri="{FF2B5EF4-FFF2-40B4-BE49-F238E27FC236}">
                <a16:creationId xmlns:a16="http://schemas.microsoft.com/office/drawing/2014/main" id="{1A41BA4C-2262-4827-8945-5663542E4080}"/>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OB Association Source Model Good	Z≤40</a:t>
            </a:r>
          </a:p>
        </p:txBody>
      </p:sp>
      <p:sp>
        <p:nvSpPr>
          <p:cNvPr id="10" name="TextBox 9">
            <a:extLst>
              <a:ext uri="{FF2B5EF4-FFF2-40B4-BE49-F238E27FC236}">
                <a16:creationId xmlns:a16="http://schemas.microsoft.com/office/drawing/2014/main" id="{3E9898BF-20E4-4179-92A0-1E9E55878131}"/>
              </a:ext>
            </a:extLst>
          </p:cNvPr>
          <p:cNvSpPr txBox="1"/>
          <p:nvPr/>
        </p:nvSpPr>
        <p:spPr>
          <a:xfrm>
            <a:off x="147216" y="4967149"/>
            <a:ext cx="4038600" cy="1754326"/>
          </a:xfrm>
          <a:prstGeom prst="rect">
            <a:avLst/>
          </a:prstGeom>
          <a:noFill/>
        </p:spPr>
        <p:txBody>
          <a:bodyPr wrap="square" rtlCol="0">
            <a:spAutoFit/>
          </a:bodyPr>
          <a:lstStyle/>
          <a:p>
            <a:r>
              <a:rPr lang="en-US" dirty="0">
                <a:solidFill>
                  <a:srgbClr val="5372FF"/>
                </a:solidFill>
              </a:rPr>
              <a:t>- Nathan Elliot Walsh, SuperTIGER Elemental Abundances for the Charge Range 41≤Z≤56, PhD thesis, Washington University in St. Louis, 2020.</a:t>
            </a:r>
          </a:p>
          <a:p>
            <a:r>
              <a:rPr lang="en-US" dirty="0">
                <a:solidFill>
                  <a:srgbClr val="5372FF"/>
                </a:solidFill>
              </a:rPr>
              <a:t>- Rauch et al. 2009</a:t>
            </a:r>
          </a:p>
          <a:p>
            <a:r>
              <a:rPr lang="en-US" dirty="0">
                <a:solidFill>
                  <a:srgbClr val="5372FF"/>
                </a:solidFill>
              </a:rPr>
              <a:t>- Murphy et al. 2016</a:t>
            </a:r>
          </a:p>
        </p:txBody>
      </p:sp>
      <p:pic>
        <p:nvPicPr>
          <p:cNvPr id="11" name="Picture 2" descr="C:\Users\wrb\Desktop\stshield.jpg">
            <a:extLst>
              <a:ext uri="{FF2B5EF4-FFF2-40B4-BE49-F238E27FC236}">
                <a16:creationId xmlns:a16="http://schemas.microsoft.com/office/drawing/2014/main" id="{8F308E5A-F673-4D0E-9389-C735701403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close up of a logo&#10;&#10;Description generated with very high confidence">
            <a:extLst>
              <a:ext uri="{FF2B5EF4-FFF2-40B4-BE49-F238E27FC236}">
                <a16:creationId xmlns:a16="http://schemas.microsoft.com/office/drawing/2014/main" id="{B595A406-3B61-4CFA-9015-0A90AAF5DA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14" name="Picture 16" descr="See Explanation.  Clicking on the picture will download&#10; the highest resolution version available.">
            <a:extLst>
              <a:ext uri="{FF2B5EF4-FFF2-40B4-BE49-F238E27FC236}">
                <a16:creationId xmlns:a16="http://schemas.microsoft.com/office/drawing/2014/main" id="{A4359909-7740-44CE-A4EB-0DA16DFF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16" y="23741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0">
            <a:extLst>
              <a:ext uri="{FF2B5EF4-FFF2-40B4-BE49-F238E27FC236}">
                <a16:creationId xmlns:a16="http://schemas.microsoft.com/office/drawing/2014/main" id="{C7A45340-B618-475E-BE5B-09ABAA4B41ED}"/>
              </a:ext>
            </a:extLst>
          </p:cNvPr>
          <p:cNvSpPr txBox="1">
            <a:spLocks noChangeArrowheads="1"/>
          </p:cNvSpPr>
          <p:nvPr/>
        </p:nvSpPr>
        <p:spPr bwMode="auto">
          <a:xfrm>
            <a:off x="0" y="4371253"/>
            <a:ext cx="4019969" cy="5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a:cs typeface="Arial"/>
              </a:rPr>
              <a:t>N44 </a:t>
            </a:r>
            <a:r>
              <a:rPr lang="en-US" sz="1600" b="1" dirty="0" err="1">
                <a:latin typeface="Arial"/>
                <a:cs typeface="Arial"/>
              </a:rPr>
              <a:t>Superbubble</a:t>
            </a:r>
            <a:r>
              <a:rPr lang="en-US" sz="1600" b="1" dirty="0">
                <a:latin typeface="Arial"/>
                <a:cs typeface="Arial"/>
              </a:rPr>
              <a:t> in LMC</a:t>
            </a:r>
          </a:p>
          <a:p>
            <a:r>
              <a:rPr lang="en-US" sz="1400" b="1" dirty="0">
                <a:latin typeface="Arial"/>
                <a:cs typeface="Arial"/>
              </a:rPr>
              <a:t>Credit: </a:t>
            </a:r>
            <a:r>
              <a:rPr lang="en-US" sz="1400" dirty="0">
                <a:latin typeface="Arial"/>
                <a:cs typeface="Arial"/>
              </a:rPr>
              <a:t>Gemini Observatory, AURA, NSF</a:t>
            </a:r>
            <a:endParaRPr lang="en-US" sz="1600" dirty="0">
              <a:latin typeface="Arial"/>
              <a:cs typeface="Arial"/>
            </a:endParaRPr>
          </a:p>
        </p:txBody>
      </p:sp>
    </p:spTree>
    <p:extLst>
      <p:ext uri="{BB962C8B-B14F-4D97-AF65-F5344CB8AC3E}">
        <p14:creationId xmlns:p14="http://schemas.microsoft.com/office/powerpoint/2010/main" val="18242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7E41F8-5CC1-4C2A-9779-0815DCFE387A}"/>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3930FA15-DAA5-490B-86B8-2DCC1038D281}"/>
              </a:ext>
            </a:extLst>
          </p:cNvPr>
          <p:cNvSpPr>
            <a:spLocks noGrp="1"/>
          </p:cNvSpPr>
          <p:nvPr>
            <p:ph type="sldNum" sz="quarter" idx="12"/>
          </p:nvPr>
        </p:nvSpPr>
        <p:spPr/>
        <p:txBody>
          <a:bodyPr/>
          <a:lstStyle/>
          <a:p>
            <a:fld id="{9EBE6002-C28D-42BF-92CB-918F87749F98}" type="slidenum">
              <a:rPr lang="en-US" smtClean="0"/>
              <a:t>17</a:t>
            </a:fld>
            <a:endParaRPr lang="en-US"/>
          </a:p>
        </p:txBody>
      </p:sp>
      <p:sp>
        <p:nvSpPr>
          <p:cNvPr id="4" name="Title 1">
            <a:extLst>
              <a:ext uri="{FF2B5EF4-FFF2-40B4-BE49-F238E27FC236}">
                <a16:creationId xmlns:a16="http://schemas.microsoft.com/office/drawing/2014/main" id="{3B6CC378-9A35-42BE-A955-573534202652}"/>
              </a:ext>
            </a:extLst>
          </p:cNvPr>
          <p:cNvSpPr txBox="1">
            <a:spLocks/>
          </p:cNvSpPr>
          <p:nvPr/>
        </p:nvSpPr>
        <p:spPr>
          <a:xfrm>
            <a:off x="910654" y="12483"/>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Apparent Model Breakdown for Z&gt;40</a:t>
            </a:r>
          </a:p>
        </p:txBody>
      </p:sp>
      <p:pic>
        <p:nvPicPr>
          <p:cNvPr id="6" name="Google Shape;82;p17">
            <a:extLst>
              <a:ext uri="{FF2B5EF4-FFF2-40B4-BE49-F238E27FC236}">
                <a16:creationId xmlns:a16="http://schemas.microsoft.com/office/drawing/2014/main" id="{B97B446B-40DC-48A3-B42F-44B55854B706}"/>
              </a:ext>
            </a:extLst>
          </p:cNvPr>
          <p:cNvPicPr preferRelativeResize="0"/>
          <p:nvPr/>
        </p:nvPicPr>
        <p:blipFill>
          <a:blip r:embed="rId3">
            <a:alphaModFix/>
          </a:blip>
          <a:stretch>
            <a:fillRect/>
          </a:stretch>
        </p:blipFill>
        <p:spPr>
          <a:xfrm>
            <a:off x="3962400" y="2057400"/>
            <a:ext cx="8229600" cy="4334256"/>
          </a:xfrm>
          <a:prstGeom prst="rect">
            <a:avLst/>
          </a:prstGeom>
          <a:noFill/>
          <a:ln>
            <a:noFill/>
          </a:ln>
        </p:spPr>
      </p:pic>
      <p:pic>
        <p:nvPicPr>
          <p:cNvPr id="15" name="Picture 2" descr="C:\Users\wrb\Desktop\stshield.jpg">
            <a:extLst>
              <a:ext uri="{FF2B5EF4-FFF2-40B4-BE49-F238E27FC236}">
                <a16:creationId xmlns:a16="http://schemas.microsoft.com/office/drawing/2014/main" id="{2CA3082C-BD1F-46FF-A23E-CA5F4026E2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close up of a logo&#10;&#10;Description generated with very high confidence">
            <a:extLst>
              <a:ext uri="{FF2B5EF4-FFF2-40B4-BE49-F238E27FC236}">
                <a16:creationId xmlns:a16="http://schemas.microsoft.com/office/drawing/2014/main" id="{CF0B9F32-4E7E-4E2F-B3A2-B178081A3A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
        <p:nvSpPr>
          <p:cNvPr id="5" name="Google Shape;70;p15">
            <a:extLst>
              <a:ext uri="{FF2B5EF4-FFF2-40B4-BE49-F238E27FC236}">
                <a16:creationId xmlns:a16="http://schemas.microsoft.com/office/drawing/2014/main" id="{B912BCAE-C467-1189-CC1D-DAC2D4CE5CDB}"/>
              </a:ext>
            </a:extLst>
          </p:cNvPr>
          <p:cNvSpPr txBox="1">
            <a:spLocks/>
          </p:cNvSpPr>
          <p:nvPr/>
        </p:nvSpPr>
        <p:spPr>
          <a:xfrm>
            <a:off x="364436" y="958214"/>
            <a:ext cx="11370364" cy="1681072"/>
          </a:xfrm>
          <a:prstGeom prst="rect">
            <a:avLst/>
          </a:prstGeom>
        </p:spPr>
        <p:txBody>
          <a:bodyPr spcFirstLastPara="1" wrap="square" lIns="91425" tIns="91425" rIns="91425" bIns="91425"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58750" algn="l">
              <a:spcBef>
                <a:spcPts val="0"/>
              </a:spcBef>
              <a:buClr>
                <a:srgbClr val="222222"/>
              </a:buClr>
              <a:buSzPts val="1100"/>
            </a:pPr>
            <a:r>
              <a:rPr lang="en-US" dirty="0" err="1">
                <a:solidFill>
                  <a:srgbClr val="222222"/>
                </a:solidFill>
              </a:rPr>
              <a:t>SuperTIGER</a:t>
            </a:r>
            <a:r>
              <a:rPr lang="en-US" dirty="0">
                <a:solidFill>
                  <a:srgbClr val="222222"/>
                </a:solidFill>
              </a:rPr>
              <a:t> Z&gt;40 abundances elevated over refractory line: Model is missing something</a:t>
            </a:r>
          </a:p>
          <a:p>
            <a:pPr marL="742950" lvl="1" indent="-285750" algn="l" rtl="0" fontAlgn="base">
              <a:spcBef>
                <a:spcPts val="0"/>
              </a:spcBef>
              <a:spcAft>
                <a:spcPts val="0"/>
              </a:spcAft>
              <a:buFont typeface="Arial" panose="020B0604020202020204" pitchFamily="34" charset="0"/>
              <a:buChar char="•"/>
            </a:pPr>
            <a:r>
              <a:rPr lang="en-US" dirty="0">
                <a:solidFill>
                  <a:srgbClr val="222222"/>
                </a:solidFill>
              </a:rPr>
              <a:t>Change in acceleration mechanism?</a:t>
            </a:r>
          </a:p>
          <a:p>
            <a:pPr marL="742950" lvl="1" indent="-285750" algn="l" rtl="0" fontAlgn="base">
              <a:spcBef>
                <a:spcPts val="0"/>
              </a:spcBef>
              <a:spcAft>
                <a:spcPts val="0"/>
              </a:spcAft>
              <a:buFont typeface="Arial" panose="020B0604020202020204" pitchFamily="34" charset="0"/>
              <a:buChar char="•"/>
            </a:pPr>
            <a:r>
              <a:rPr lang="en-US" dirty="0">
                <a:solidFill>
                  <a:srgbClr val="222222"/>
                </a:solidFill>
              </a:rPr>
              <a:t>New source component, e.g., neutron star mergers? (Observed in ejecta from GW170817 )</a:t>
            </a:r>
          </a:p>
        </p:txBody>
      </p:sp>
      <p:sp>
        <p:nvSpPr>
          <p:cNvPr id="7" name="TextBox 6">
            <a:extLst>
              <a:ext uri="{FF2B5EF4-FFF2-40B4-BE49-F238E27FC236}">
                <a16:creationId xmlns:a16="http://schemas.microsoft.com/office/drawing/2014/main" id="{3430A29C-C01A-CD9E-2E74-AC77A4189CB5}"/>
              </a:ext>
            </a:extLst>
          </p:cNvPr>
          <p:cNvSpPr txBox="1"/>
          <p:nvPr/>
        </p:nvSpPr>
        <p:spPr>
          <a:xfrm>
            <a:off x="147216" y="4967149"/>
            <a:ext cx="4038600" cy="1200329"/>
          </a:xfrm>
          <a:prstGeom prst="rect">
            <a:avLst/>
          </a:prstGeom>
          <a:noFill/>
        </p:spPr>
        <p:txBody>
          <a:bodyPr wrap="square" rtlCol="0">
            <a:spAutoFit/>
          </a:bodyPr>
          <a:lstStyle/>
          <a:p>
            <a:r>
              <a:rPr lang="en-US" dirty="0">
                <a:solidFill>
                  <a:srgbClr val="5372FF"/>
                </a:solidFill>
              </a:rPr>
              <a:t>- Nathan Elliot Walsh, SuperTIGER Elemental Abundances for the Charge Range 41≤Z≤56, PhD thesis, Washington University in St. Louis, 2020.</a:t>
            </a:r>
          </a:p>
        </p:txBody>
      </p:sp>
      <p:sp>
        <p:nvSpPr>
          <p:cNvPr id="8" name="Text Box 10">
            <a:extLst>
              <a:ext uri="{FF2B5EF4-FFF2-40B4-BE49-F238E27FC236}">
                <a16:creationId xmlns:a16="http://schemas.microsoft.com/office/drawing/2014/main" id="{5CDFE7F9-B2AC-C385-07BB-111D01239EF0}"/>
              </a:ext>
            </a:extLst>
          </p:cNvPr>
          <p:cNvSpPr txBox="1">
            <a:spLocks noChangeArrowheads="1"/>
          </p:cNvSpPr>
          <p:nvPr/>
        </p:nvSpPr>
        <p:spPr bwMode="auto">
          <a:xfrm>
            <a:off x="18631" y="4191566"/>
            <a:ext cx="4019969" cy="86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130046" tIns="65023" rIns="130046" bIns="650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a:cs typeface="Arial"/>
              </a:rPr>
              <a:t>Artist’s illustration of the merger of two neutron stars. [NASA/CXC/</a:t>
            </a:r>
            <a:r>
              <a:rPr lang="en-US" sz="1600" b="1" dirty="0" err="1">
                <a:latin typeface="Arial"/>
                <a:cs typeface="Arial"/>
              </a:rPr>
              <a:t>M.Weiss</a:t>
            </a:r>
            <a:r>
              <a:rPr lang="en-US" sz="1600" b="1" dirty="0">
                <a:latin typeface="Arial"/>
                <a:cs typeface="Arial"/>
              </a:rPr>
              <a:t>]</a:t>
            </a:r>
            <a:endParaRPr lang="en-US" sz="1600" dirty="0">
              <a:latin typeface="Arial"/>
              <a:cs typeface="Arial"/>
            </a:endParaRPr>
          </a:p>
        </p:txBody>
      </p:sp>
      <p:pic>
        <p:nvPicPr>
          <p:cNvPr id="9" name="Picture 2" descr="neutron-star merger">
            <a:extLst>
              <a:ext uri="{FF2B5EF4-FFF2-40B4-BE49-F238E27FC236}">
                <a16:creationId xmlns:a16="http://schemas.microsoft.com/office/drawing/2014/main" id="{FDDB328F-5B25-50A0-B268-4356E209D4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16" y="2377440"/>
            <a:ext cx="3840268" cy="183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981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75;p16">
            <a:extLst>
              <a:ext uri="{FF2B5EF4-FFF2-40B4-BE49-F238E27FC236}">
                <a16:creationId xmlns:a16="http://schemas.microsoft.com/office/drawing/2014/main" id="{DDBAEDCC-A6E9-9B66-7164-55D4EC35DAA7}"/>
              </a:ext>
            </a:extLst>
          </p:cNvPr>
          <p:cNvPicPr preferRelativeResize="0"/>
          <p:nvPr/>
        </p:nvPicPr>
        <p:blipFill>
          <a:blip r:embed="rId3">
            <a:alphaModFix/>
          </a:blip>
          <a:stretch>
            <a:fillRect/>
          </a:stretch>
        </p:blipFill>
        <p:spPr>
          <a:xfrm>
            <a:off x="3959352" y="2057400"/>
            <a:ext cx="8229600" cy="4334256"/>
          </a:xfrm>
          <a:prstGeom prst="rect">
            <a:avLst/>
          </a:prstGeom>
          <a:noFill/>
          <a:ln>
            <a:noFill/>
          </a:ln>
        </p:spPr>
      </p:pic>
      <p:sp>
        <p:nvSpPr>
          <p:cNvPr id="2" name="Footer Placeholder 1">
            <a:extLst>
              <a:ext uri="{FF2B5EF4-FFF2-40B4-BE49-F238E27FC236}">
                <a16:creationId xmlns:a16="http://schemas.microsoft.com/office/drawing/2014/main" id="{6C7E41F8-5CC1-4C2A-9779-0815DCFE387A}"/>
              </a:ext>
            </a:extLst>
          </p:cNvPr>
          <p:cNvSpPr>
            <a:spLocks noGrp="1"/>
          </p:cNvSpPr>
          <p:nvPr>
            <p:ph type="ftr" sz="quarter" idx="11"/>
          </p:nvPr>
        </p:nvSpPr>
        <p:spPr/>
        <p:txBody>
          <a:bodyPr/>
          <a:lstStyle/>
          <a:p>
            <a:r>
              <a:rPr lang="en-US"/>
              <a:t>TeVPA - GCRs with TIGERs - November 4, 2025</a:t>
            </a:r>
          </a:p>
        </p:txBody>
      </p:sp>
      <p:sp>
        <p:nvSpPr>
          <p:cNvPr id="4" name="Title 1">
            <a:extLst>
              <a:ext uri="{FF2B5EF4-FFF2-40B4-BE49-F238E27FC236}">
                <a16:creationId xmlns:a16="http://schemas.microsoft.com/office/drawing/2014/main" id="{3B6CC378-9A35-42BE-A955-573534202652}"/>
              </a:ext>
            </a:extLst>
          </p:cNvPr>
          <p:cNvSpPr txBox="1">
            <a:spLocks/>
          </p:cNvSpPr>
          <p:nvPr/>
        </p:nvSpPr>
        <p:spPr>
          <a:xfrm>
            <a:off x="910654" y="0"/>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Apparent Model Breakdown for Z&gt;40</a:t>
            </a:r>
            <a:br>
              <a:rPr lang="en-US" dirty="0"/>
            </a:br>
            <a:r>
              <a:rPr lang="en-US" dirty="0"/>
              <a:t>Even Elements Only</a:t>
            </a:r>
          </a:p>
        </p:txBody>
      </p:sp>
      <p:sp>
        <p:nvSpPr>
          <p:cNvPr id="14" name="Google Shape;70;p15">
            <a:extLst>
              <a:ext uri="{FF2B5EF4-FFF2-40B4-BE49-F238E27FC236}">
                <a16:creationId xmlns:a16="http://schemas.microsoft.com/office/drawing/2014/main" id="{8E9B2B82-305E-4A78-A464-70EBCC690A2F}"/>
              </a:ext>
            </a:extLst>
          </p:cNvPr>
          <p:cNvSpPr txBox="1">
            <a:spLocks/>
          </p:cNvSpPr>
          <p:nvPr/>
        </p:nvSpPr>
        <p:spPr>
          <a:xfrm>
            <a:off x="381000" y="1194407"/>
            <a:ext cx="10972800" cy="1097280"/>
          </a:xfrm>
          <a:prstGeom prst="rect">
            <a:avLst/>
          </a:prstGeom>
        </p:spPr>
        <p:txBody>
          <a:bodyPr spcFirstLastPara="1" wrap="square" lIns="91425" tIns="91425" rIns="91425" bIns="91425" anchor="t" anchorCtr="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65760" lvl="1" indent="-285750" algn="l" rtl="0" fontAlgn="base">
              <a:spcBef>
                <a:spcPts val="0"/>
              </a:spcBef>
              <a:spcAft>
                <a:spcPts val="0"/>
              </a:spcAft>
              <a:buFont typeface="Arial" panose="020B0604020202020204" pitchFamily="34" charset="0"/>
              <a:buChar char="•"/>
            </a:pPr>
            <a:r>
              <a:rPr lang="en-US" sz="2400" dirty="0">
                <a:solidFill>
                  <a:srgbClr val="222222"/>
                </a:solidFill>
                <a:cs typeface="Arial" panose="020B0604020202020204" pitchFamily="34" charset="0"/>
              </a:rPr>
              <a:t>Odd elements likely overestimated due to contamination from even-element peak spill over</a:t>
            </a:r>
          </a:p>
          <a:p>
            <a:pPr marL="365760" lvl="1" indent="-285750" algn="l" fontAlgn="base">
              <a:spcBef>
                <a:spcPts val="0"/>
              </a:spcBef>
              <a:buFont typeface="Arial" panose="020B0604020202020204" pitchFamily="34" charset="0"/>
              <a:buChar char="•"/>
            </a:pPr>
            <a:r>
              <a:rPr lang="en-US" sz="2400" dirty="0">
                <a:solidFill>
                  <a:srgbClr val="222222"/>
                </a:solidFill>
                <a:cs typeface="Arial" panose="020B0604020202020204" pitchFamily="34" charset="0"/>
              </a:rPr>
              <a:t>Elevated volatile elements largely r-process</a:t>
            </a:r>
          </a:p>
        </p:txBody>
      </p:sp>
      <p:sp>
        <p:nvSpPr>
          <p:cNvPr id="19" name="TextBox 18">
            <a:extLst>
              <a:ext uri="{FF2B5EF4-FFF2-40B4-BE49-F238E27FC236}">
                <a16:creationId xmlns:a16="http://schemas.microsoft.com/office/drawing/2014/main" id="{B5B974A4-960A-4870-B877-817A309E54F0}"/>
              </a:ext>
            </a:extLst>
          </p:cNvPr>
          <p:cNvSpPr txBox="1"/>
          <p:nvPr/>
        </p:nvSpPr>
        <p:spPr>
          <a:xfrm>
            <a:off x="150876" y="5705812"/>
            <a:ext cx="4038600" cy="1015663"/>
          </a:xfrm>
          <a:prstGeom prst="rect">
            <a:avLst/>
          </a:prstGeom>
          <a:noFill/>
        </p:spPr>
        <p:txBody>
          <a:bodyPr wrap="square" rtlCol="0">
            <a:spAutoFit/>
          </a:bodyPr>
          <a:lstStyle/>
          <a:p>
            <a:r>
              <a:rPr lang="en-US" sz="2000" dirty="0">
                <a:solidFill>
                  <a:srgbClr val="5372FF"/>
                </a:solidFill>
              </a:rPr>
              <a:t>r- ,s-, and p-process decomposition of solar system abundances </a:t>
            </a:r>
            <a:br>
              <a:rPr lang="en-US" sz="2000" dirty="0">
                <a:solidFill>
                  <a:srgbClr val="5372FF"/>
                </a:solidFill>
              </a:rPr>
            </a:br>
            <a:r>
              <a:rPr lang="en-US" sz="2000" dirty="0">
                <a:solidFill>
                  <a:srgbClr val="5372FF"/>
                </a:solidFill>
              </a:rPr>
              <a:t>West &amp; </a:t>
            </a:r>
            <a:r>
              <a:rPr lang="en-US" sz="2000" dirty="0" err="1">
                <a:solidFill>
                  <a:srgbClr val="5372FF"/>
                </a:solidFill>
              </a:rPr>
              <a:t>Heger</a:t>
            </a:r>
            <a:r>
              <a:rPr lang="en-US" sz="2000" dirty="0">
                <a:solidFill>
                  <a:srgbClr val="5372FF"/>
                </a:solidFill>
              </a:rPr>
              <a:t> (2013) </a:t>
            </a:r>
            <a:r>
              <a:rPr lang="en-US" sz="2000" dirty="0" err="1">
                <a:solidFill>
                  <a:srgbClr val="5372FF"/>
                </a:solidFill>
              </a:rPr>
              <a:t>ApJ</a:t>
            </a:r>
            <a:r>
              <a:rPr lang="en-US" sz="2000" dirty="0">
                <a:solidFill>
                  <a:srgbClr val="5372FF"/>
                </a:solidFill>
              </a:rPr>
              <a:t> 774:75</a:t>
            </a:r>
          </a:p>
        </p:txBody>
      </p:sp>
      <p:sp>
        <p:nvSpPr>
          <p:cNvPr id="5" name="Slide Number Placeholder 4">
            <a:extLst>
              <a:ext uri="{FF2B5EF4-FFF2-40B4-BE49-F238E27FC236}">
                <a16:creationId xmlns:a16="http://schemas.microsoft.com/office/drawing/2014/main" id="{E50D3260-75CB-44F2-ADEC-C221B3EED7BE}"/>
              </a:ext>
            </a:extLst>
          </p:cNvPr>
          <p:cNvSpPr>
            <a:spLocks noGrp="1"/>
          </p:cNvSpPr>
          <p:nvPr>
            <p:ph type="sldNum" sz="quarter" idx="12"/>
          </p:nvPr>
        </p:nvSpPr>
        <p:spPr/>
        <p:txBody>
          <a:bodyPr/>
          <a:lstStyle/>
          <a:p>
            <a:fld id="{9EBE6002-C28D-42BF-92CB-918F87749F98}" type="slidenum">
              <a:rPr lang="en-US" smtClean="0"/>
              <a:t>18</a:t>
            </a:fld>
            <a:endParaRPr lang="en-US"/>
          </a:p>
        </p:txBody>
      </p:sp>
      <p:pic>
        <p:nvPicPr>
          <p:cNvPr id="3" name="Picture 2">
            <a:extLst>
              <a:ext uri="{FF2B5EF4-FFF2-40B4-BE49-F238E27FC236}">
                <a16:creationId xmlns:a16="http://schemas.microsoft.com/office/drawing/2014/main" id="{E2FC85AB-CCA6-3365-BF9B-8E6C9D247EAF}"/>
              </a:ext>
            </a:extLst>
          </p:cNvPr>
          <p:cNvPicPr>
            <a:picLocks noChangeAspect="1"/>
          </p:cNvPicPr>
          <p:nvPr/>
        </p:nvPicPr>
        <p:blipFill rotWithShape="1">
          <a:blip r:embed="rId4">
            <a:extLst>
              <a:ext uri="{28A0092B-C50C-407E-A947-70E740481C1C}">
                <a14:useLocalDpi xmlns:a14="http://schemas.microsoft.com/office/drawing/2010/main" val="0"/>
              </a:ext>
            </a:extLst>
          </a:blip>
          <a:srcRect l="5814" t="8755" r="11628" b="6368"/>
          <a:stretch/>
        </p:blipFill>
        <p:spPr bwMode="auto">
          <a:xfrm>
            <a:off x="1" y="2456121"/>
            <a:ext cx="4080880" cy="3204880"/>
          </a:xfrm>
          <a:prstGeom prst="rect">
            <a:avLst/>
          </a:prstGeom>
          <a:noFill/>
          <a:ln>
            <a:noFill/>
          </a:ln>
          <a:extLst>
            <a:ext uri="{53640926-AAD7-44D8-BBD7-CCE9431645EC}">
              <a14:shadowObscured xmlns:a14="http://schemas.microsoft.com/office/drawing/2010/main"/>
            </a:ext>
          </a:extLst>
        </p:spPr>
      </p:pic>
      <p:pic>
        <p:nvPicPr>
          <p:cNvPr id="6" name="Picture 2" descr="C:\Users\wrb\Desktop\stshield.jpg">
            <a:extLst>
              <a:ext uri="{FF2B5EF4-FFF2-40B4-BE49-F238E27FC236}">
                <a16:creationId xmlns:a16="http://schemas.microsoft.com/office/drawing/2014/main" id="{E985FCDE-813A-5046-081A-5A25D3DA86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logo&#10;&#10;Description generated with very high confidence">
            <a:extLst>
              <a:ext uri="{FF2B5EF4-FFF2-40B4-BE49-F238E27FC236}">
                <a16:creationId xmlns:a16="http://schemas.microsoft.com/office/drawing/2014/main" id="{6B116929-A776-9777-8C74-28A0519A4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Tree>
    <p:extLst>
      <p:ext uri="{BB962C8B-B14F-4D97-AF65-F5344CB8AC3E}">
        <p14:creationId xmlns:p14="http://schemas.microsoft.com/office/powerpoint/2010/main" val="3051064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B00608E-C3DE-4AB5-8CAC-A47D8AE4ADCD}"/>
              </a:ext>
            </a:extLst>
          </p:cNvPr>
          <p:cNvSpPr>
            <a:spLocks noGrp="1"/>
          </p:cNvSpPr>
          <p:nvPr>
            <p:ph type="ftr" sz="quarter" idx="11"/>
          </p:nvPr>
        </p:nvSpPr>
        <p:spPr/>
        <p:txBody>
          <a:bodyPr/>
          <a:lstStyle/>
          <a:p>
            <a:r>
              <a:rPr lang="en-US"/>
              <a:t>TeVPA - GCRs with TIGERs - November 4, 2025</a:t>
            </a:r>
          </a:p>
        </p:txBody>
      </p:sp>
      <p:sp>
        <p:nvSpPr>
          <p:cNvPr id="14" name="Title 1">
            <a:extLst>
              <a:ext uri="{FF2B5EF4-FFF2-40B4-BE49-F238E27FC236}">
                <a16:creationId xmlns:a16="http://schemas.microsoft.com/office/drawing/2014/main" id="{2F79B74D-45ED-4228-A583-A7E08CE29087}"/>
              </a:ext>
            </a:extLst>
          </p:cNvPr>
          <p:cNvSpPr txBox="1">
            <a:spLocks/>
          </p:cNvSpPr>
          <p:nvPr/>
        </p:nvSpPr>
        <p:spPr>
          <a:xfrm>
            <a:off x="914400" y="0"/>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Heavy Element Production Models</a:t>
            </a:r>
          </a:p>
        </p:txBody>
      </p:sp>
      <p:sp>
        <p:nvSpPr>
          <p:cNvPr id="4" name="Slide Number Placeholder 3">
            <a:extLst>
              <a:ext uri="{FF2B5EF4-FFF2-40B4-BE49-F238E27FC236}">
                <a16:creationId xmlns:a16="http://schemas.microsoft.com/office/drawing/2014/main" id="{9DCA9271-14C9-4BA2-862B-51737BDC1576}"/>
              </a:ext>
            </a:extLst>
          </p:cNvPr>
          <p:cNvSpPr>
            <a:spLocks noGrp="1"/>
          </p:cNvSpPr>
          <p:nvPr>
            <p:ph type="sldNum" sz="quarter" idx="12"/>
          </p:nvPr>
        </p:nvSpPr>
        <p:spPr/>
        <p:txBody>
          <a:bodyPr/>
          <a:lstStyle/>
          <a:p>
            <a:fld id="{9EBE6002-C28D-42BF-92CB-918F87749F98}" type="slidenum">
              <a:rPr lang="en-US" smtClean="0"/>
              <a:t>19</a:t>
            </a:fld>
            <a:endParaRPr lang="en-US"/>
          </a:p>
        </p:txBody>
      </p:sp>
      <p:pic>
        <p:nvPicPr>
          <p:cNvPr id="3" name="Picture 2" descr="C:\Users\wrb\Desktop\stshield.jpg">
            <a:extLst>
              <a:ext uri="{FF2B5EF4-FFF2-40B4-BE49-F238E27FC236}">
                <a16:creationId xmlns:a16="http://schemas.microsoft.com/office/drawing/2014/main" id="{63B3F9A4-E818-A7FB-FB1D-30BBEAC355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 up of a logo&#10;&#10;Description generated with very high confidence">
            <a:extLst>
              <a:ext uri="{FF2B5EF4-FFF2-40B4-BE49-F238E27FC236}">
                <a16:creationId xmlns:a16="http://schemas.microsoft.com/office/drawing/2014/main" id="{E9723FDE-16A3-D56A-EFE8-814BD81361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18" name="Picture 6">
            <a:extLst>
              <a:ext uri="{FF2B5EF4-FFF2-40B4-BE49-F238E27FC236}">
                <a16:creationId xmlns:a16="http://schemas.microsoft.com/office/drawing/2014/main" id="{D63D0E65-989F-2DD4-5CEF-3AAFC5271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79" y="3689581"/>
            <a:ext cx="4114799" cy="27314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04B735FE-363D-3B43-99E9-78B391355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8857" y="1015970"/>
            <a:ext cx="4555158" cy="33355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AB97CC5-6819-5EEE-FE79-5F3A45EDECF0}"/>
              </a:ext>
            </a:extLst>
          </p:cNvPr>
          <p:cNvSpPr txBox="1"/>
          <p:nvPr/>
        </p:nvSpPr>
        <p:spPr>
          <a:xfrm>
            <a:off x="464258" y="994470"/>
            <a:ext cx="6320285" cy="2990562"/>
          </a:xfrm>
          <a:prstGeom prst="rect">
            <a:avLst/>
          </a:prstGeom>
          <a:noFill/>
        </p:spPr>
        <p:txBody>
          <a:bodyPr wrap="square" rtlCol="0">
            <a:spAutoFit/>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How and where are the heaviest elements created? </a:t>
            </a:r>
            <a:endParaRPr lang="en-US" b="0" dirty="0">
              <a:effectLst/>
            </a:endParaRPr>
          </a:p>
          <a:p>
            <a:pPr rtl="0" fontAlgn="base">
              <a:spcBef>
                <a:spcPts val="5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Absolute and relative abundances of r- &amp; s-process elements probe NSM physics and contributions to GCRs – part of a multi-messenger approach</a:t>
            </a:r>
          </a:p>
          <a:p>
            <a:pPr rtl="0" fontAlgn="base">
              <a:spcBef>
                <a:spcPts val="0"/>
              </a:spcBef>
              <a:spcAft>
                <a:spcPts val="0"/>
              </a:spcAft>
              <a:buFont typeface="Arial" panose="020B0604020202020204" pitchFamily="34" charset="0"/>
              <a:buChar char="•"/>
            </a:pPr>
            <a:r>
              <a:rPr lang="en-US" sz="1800" b="0" i="0" u="none" strike="noStrike" dirty="0" err="1">
                <a:solidFill>
                  <a:srgbClr val="000000"/>
                </a:solidFill>
                <a:effectLst/>
                <a:latin typeface="Arial" panose="020B0604020202020204" pitchFamily="34" charset="0"/>
              </a:rPr>
              <a:t>SuperTIGER</a:t>
            </a:r>
            <a:r>
              <a:rPr lang="en-US" dirty="0">
                <a:solidFill>
                  <a:srgbClr val="000000"/>
                </a:solidFill>
                <a:latin typeface="Arial" panose="020B0604020202020204" pitchFamily="34" charset="0"/>
              </a:rPr>
              <a:t> measured part of the</a:t>
            </a:r>
            <a:r>
              <a:rPr lang="en-US" sz="1800" b="0" i="0" u="none" strike="noStrike" dirty="0">
                <a:solidFill>
                  <a:srgbClr val="000000"/>
                </a:solidFill>
                <a:effectLst/>
                <a:latin typeface="Arial" panose="020B0604020202020204" pitchFamily="34" charset="0"/>
              </a:rPr>
              <a:t> transition region between SN and NSM production at Z~40 (A~90)</a:t>
            </a:r>
          </a:p>
          <a:p>
            <a:pPr rtl="0" fontAlgn="base">
              <a:spcBef>
                <a:spcPts val="50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Nathan’s dissertation results paved the way for TIGERISS, which will reach </a:t>
            </a:r>
            <a:r>
              <a:rPr lang="en-US" sz="1800" b="0" i="0" u="none" strike="noStrike" baseline="-25000" dirty="0">
                <a:solidFill>
                  <a:srgbClr val="000000"/>
                </a:solidFill>
                <a:effectLst/>
                <a:latin typeface="Arial" panose="020B0604020202020204" pitchFamily="34" charset="0"/>
              </a:rPr>
              <a:t>78</a:t>
            </a:r>
            <a:r>
              <a:rPr lang="en-US" sz="1800" b="0" i="0" u="none" strike="noStrike" dirty="0">
                <a:solidFill>
                  <a:srgbClr val="000000"/>
                </a:solidFill>
                <a:effectLst/>
                <a:latin typeface="Arial" panose="020B0604020202020204" pitchFamily="34" charset="0"/>
              </a:rPr>
              <a:t>Pt-</a:t>
            </a:r>
            <a:r>
              <a:rPr lang="en-US" sz="1800" b="0" i="0" u="none" strike="noStrike" baseline="-25000" dirty="0">
                <a:solidFill>
                  <a:srgbClr val="000000"/>
                </a:solidFill>
                <a:effectLst/>
                <a:latin typeface="Arial" panose="020B0604020202020204" pitchFamily="34" charset="0"/>
              </a:rPr>
              <a:t>82</a:t>
            </a:r>
            <a:r>
              <a:rPr lang="en-US" sz="1800" b="0" i="0" u="none" strike="noStrike" dirty="0">
                <a:solidFill>
                  <a:srgbClr val="000000"/>
                </a:solidFill>
                <a:effectLst/>
                <a:latin typeface="Arial" panose="020B0604020202020204" pitchFamily="34" charset="0"/>
              </a:rPr>
              <a:t>Pb region with single element resolution and further constrain NSM production models</a:t>
            </a:r>
          </a:p>
          <a:p>
            <a:endParaRPr lang="en-US" dirty="0"/>
          </a:p>
        </p:txBody>
      </p:sp>
      <p:sp>
        <p:nvSpPr>
          <p:cNvPr id="21" name="TextBox 20">
            <a:extLst>
              <a:ext uri="{FF2B5EF4-FFF2-40B4-BE49-F238E27FC236}">
                <a16:creationId xmlns:a16="http://schemas.microsoft.com/office/drawing/2014/main" id="{827B5A3E-E92B-128C-3B90-713905AAB8D5}"/>
              </a:ext>
            </a:extLst>
          </p:cNvPr>
          <p:cNvSpPr txBox="1"/>
          <p:nvPr/>
        </p:nvSpPr>
        <p:spPr>
          <a:xfrm>
            <a:off x="7101285" y="4804490"/>
            <a:ext cx="4974644" cy="523220"/>
          </a:xfrm>
          <a:prstGeom prst="rect">
            <a:avLst/>
          </a:prstGeom>
          <a:noFill/>
        </p:spPr>
        <p:txBody>
          <a:bodyPr wrap="square" rtlCol="0">
            <a:sp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Supernova (SN) production relative to solar composition </a:t>
            </a:r>
            <a:r>
              <a:rPr lang="en-US" sz="1400" b="0" i="0" u="none" strike="noStrike" dirty="0" err="1">
                <a:solidFill>
                  <a:srgbClr val="5372FF"/>
                </a:solidFill>
                <a:effectLst/>
                <a:latin typeface="Arial" panose="020B0604020202020204" pitchFamily="34" charset="0"/>
              </a:rPr>
              <a:t>Woosley</a:t>
            </a:r>
            <a:r>
              <a:rPr lang="en-US" sz="1400" b="0" i="0" u="none" strike="noStrike" dirty="0">
                <a:solidFill>
                  <a:srgbClr val="5372FF"/>
                </a:solidFill>
                <a:effectLst/>
                <a:latin typeface="Arial" panose="020B0604020202020204" pitchFamily="34" charset="0"/>
              </a:rPr>
              <a:t> &amp; </a:t>
            </a:r>
            <a:r>
              <a:rPr lang="en-US" sz="1400" b="0" i="0" u="none" strike="noStrike" dirty="0" err="1">
                <a:solidFill>
                  <a:srgbClr val="5372FF"/>
                </a:solidFill>
                <a:effectLst/>
                <a:latin typeface="Arial" panose="020B0604020202020204" pitchFamily="34" charset="0"/>
              </a:rPr>
              <a:t>Heger</a:t>
            </a:r>
            <a:r>
              <a:rPr lang="en-US" sz="1400" b="0" i="0" u="none" strike="noStrike" dirty="0">
                <a:solidFill>
                  <a:srgbClr val="5372FF"/>
                </a:solidFill>
                <a:effectLst/>
                <a:latin typeface="Arial" panose="020B0604020202020204" pitchFamily="34" charset="0"/>
              </a:rPr>
              <a:t> (2007</a:t>
            </a:r>
            <a:r>
              <a:rPr lang="en-US" sz="1400" dirty="0">
                <a:solidFill>
                  <a:srgbClr val="5372FF"/>
                </a:solidFill>
                <a:latin typeface="Arial" panose="020B0604020202020204" pitchFamily="34" charset="0"/>
              </a:rPr>
              <a:t>)</a:t>
            </a:r>
            <a:r>
              <a:rPr lang="en-US" sz="1400" b="0" i="0" u="none" strike="noStrike" dirty="0">
                <a:solidFill>
                  <a:srgbClr val="5372FF"/>
                </a:solidFill>
                <a:effectLst/>
                <a:latin typeface="Arial" panose="020B0604020202020204" pitchFamily="34" charset="0"/>
              </a:rPr>
              <a:t> </a:t>
            </a:r>
            <a:r>
              <a:rPr lang="en-US" sz="1400" b="0" i="0" u="none" strike="noStrike" dirty="0" err="1">
                <a:solidFill>
                  <a:srgbClr val="5372FF"/>
                </a:solidFill>
                <a:effectLst/>
                <a:latin typeface="Arial" panose="020B0604020202020204" pitchFamily="34" charset="0"/>
              </a:rPr>
              <a:t>PhR</a:t>
            </a:r>
            <a:r>
              <a:rPr lang="en-US" sz="1400" b="0" i="0" u="none" strike="noStrike" dirty="0">
                <a:solidFill>
                  <a:srgbClr val="5372FF"/>
                </a:solidFill>
                <a:effectLst/>
                <a:latin typeface="Arial" panose="020B0604020202020204" pitchFamily="34" charset="0"/>
              </a:rPr>
              <a:t> 442:269W</a:t>
            </a:r>
            <a:endParaRPr lang="en-US" sz="1400" b="0" dirty="0">
              <a:effectLst/>
            </a:endParaRPr>
          </a:p>
        </p:txBody>
      </p:sp>
      <p:sp>
        <p:nvSpPr>
          <p:cNvPr id="22" name="TextBox 21">
            <a:extLst>
              <a:ext uri="{FF2B5EF4-FFF2-40B4-BE49-F238E27FC236}">
                <a16:creationId xmlns:a16="http://schemas.microsoft.com/office/drawing/2014/main" id="{1FCD3BDE-2F5F-40F3-F708-48528E40431F}"/>
              </a:ext>
            </a:extLst>
          </p:cNvPr>
          <p:cNvSpPr txBox="1"/>
          <p:nvPr/>
        </p:nvSpPr>
        <p:spPr>
          <a:xfrm>
            <a:off x="4785722" y="5472698"/>
            <a:ext cx="3886270" cy="738664"/>
          </a:xfrm>
          <a:prstGeom prst="rect">
            <a:avLst/>
          </a:prstGeom>
          <a:noFill/>
        </p:spPr>
        <p:txBody>
          <a:bodyPr wrap="square" rtlCol="0">
            <a:sp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Neutron star merger (NSM) production model compared to solar composition (open circles) </a:t>
            </a:r>
            <a:endParaRPr lang="en-US" sz="1400" b="0" dirty="0">
              <a:effectLst/>
            </a:endParaRPr>
          </a:p>
          <a:p>
            <a:pPr rtl="0">
              <a:spcBef>
                <a:spcPts val="0"/>
              </a:spcBef>
              <a:spcAft>
                <a:spcPts val="0"/>
              </a:spcAft>
            </a:pPr>
            <a:r>
              <a:rPr lang="en-US" sz="1400" b="0" i="0" u="none" strike="noStrike" dirty="0">
                <a:solidFill>
                  <a:srgbClr val="5372FF"/>
                </a:solidFill>
                <a:effectLst/>
                <a:latin typeface="Arial" panose="020B0604020202020204" pitchFamily="34" charset="0"/>
              </a:rPr>
              <a:t>Just et al. (2015</a:t>
            </a:r>
            <a:r>
              <a:rPr lang="en-US" sz="1400" dirty="0">
                <a:solidFill>
                  <a:srgbClr val="5372FF"/>
                </a:solidFill>
                <a:latin typeface="Arial" panose="020B0604020202020204" pitchFamily="34" charset="0"/>
              </a:rPr>
              <a:t>)</a:t>
            </a:r>
            <a:r>
              <a:rPr lang="en-US" sz="1400" b="0" i="0" u="none" strike="noStrike" dirty="0">
                <a:solidFill>
                  <a:srgbClr val="5372FF"/>
                </a:solidFill>
                <a:effectLst/>
                <a:latin typeface="Arial" panose="020B0604020202020204" pitchFamily="34" charset="0"/>
              </a:rPr>
              <a:t> MNRAS 448:541J</a:t>
            </a:r>
            <a:endParaRPr lang="en-US" sz="1400" b="0" dirty="0">
              <a:effectLst/>
            </a:endParaRPr>
          </a:p>
        </p:txBody>
      </p:sp>
      <p:sp>
        <p:nvSpPr>
          <p:cNvPr id="23" name="TextBox 22">
            <a:extLst>
              <a:ext uri="{FF2B5EF4-FFF2-40B4-BE49-F238E27FC236}">
                <a16:creationId xmlns:a16="http://schemas.microsoft.com/office/drawing/2014/main" id="{CA1FEBA3-D3FC-51F9-9BD2-DF8FA3DA9BF3}"/>
              </a:ext>
            </a:extLst>
          </p:cNvPr>
          <p:cNvSpPr txBox="1"/>
          <p:nvPr/>
        </p:nvSpPr>
        <p:spPr>
          <a:xfrm>
            <a:off x="9056301" y="1173261"/>
            <a:ext cx="2297499" cy="307777"/>
          </a:xfrm>
          <a:prstGeom prst="rect">
            <a:avLst/>
          </a:prstGeom>
          <a:noFill/>
        </p:spPr>
        <p:txBody>
          <a:bodyPr wrap="square" rtlCol="0">
            <a:sp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OB association production</a:t>
            </a:r>
            <a:endParaRPr lang="en-US" sz="1400" b="0" dirty="0">
              <a:effectLst/>
            </a:endParaRPr>
          </a:p>
        </p:txBody>
      </p:sp>
      <p:sp>
        <p:nvSpPr>
          <p:cNvPr id="24" name="TextBox 23">
            <a:extLst>
              <a:ext uri="{FF2B5EF4-FFF2-40B4-BE49-F238E27FC236}">
                <a16:creationId xmlns:a16="http://schemas.microsoft.com/office/drawing/2014/main" id="{B2BC5EB7-9011-1F94-AC4E-D176EC5C19A0}"/>
              </a:ext>
            </a:extLst>
          </p:cNvPr>
          <p:cNvSpPr txBox="1"/>
          <p:nvPr/>
        </p:nvSpPr>
        <p:spPr>
          <a:xfrm>
            <a:off x="1422362" y="3857391"/>
            <a:ext cx="2297499" cy="307777"/>
          </a:xfrm>
          <a:prstGeom prst="rect">
            <a:avLst/>
          </a:prstGeom>
          <a:noFill/>
        </p:spPr>
        <p:txBody>
          <a:bodyPr wrap="square" rtlCol="0">
            <a:spAutoFit/>
          </a:bodyPr>
          <a:lstStyle/>
          <a:p>
            <a:pPr rtl="0">
              <a:spcBef>
                <a:spcPts val="0"/>
              </a:spcBef>
              <a:spcAft>
                <a:spcPts val="0"/>
              </a:spcAft>
            </a:pPr>
            <a:r>
              <a:rPr lang="en-US" sz="1400" b="0" i="0" u="none" strike="noStrike" dirty="0">
                <a:solidFill>
                  <a:srgbClr val="000000"/>
                </a:solidFill>
                <a:effectLst/>
                <a:latin typeface="Arial" panose="020B0604020202020204" pitchFamily="34" charset="0"/>
              </a:rPr>
              <a:t>NSM production</a:t>
            </a:r>
            <a:endParaRPr lang="en-US" sz="1400" b="0" dirty="0">
              <a:effectLst/>
            </a:endParaRPr>
          </a:p>
        </p:txBody>
      </p:sp>
      <p:cxnSp>
        <p:nvCxnSpPr>
          <p:cNvPr id="25" name="Straight Arrow Connector 24">
            <a:extLst>
              <a:ext uri="{FF2B5EF4-FFF2-40B4-BE49-F238E27FC236}">
                <a16:creationId xmlns:a16="http://schemas.microsoft.com/office/drawing/2014/main" id="{405B95FF-B976-5463-B67E-E2E645A7FE86}"/>
              </a:ext>
            </a:extLst>
          </p:cNvPr>
          <p:cNvCxnSpPr>
            <a:cxnSpLocks/>
          </p:cNvCxnSpPr>
          <p:nvPr/>
        </p:nvCxnSpPr>
        <p:spPr>
          <a:xfrm flipV="1">
            <a:off x="9141967" y="4389120"/>
            <a:ext cx="0" cy="387938"/>
          </a:xfrm>
          <a:prstGeom prst="straightConnector1">
            <a:avLst/>
          </a:prstGeom>
          <a:ln w="508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BEDE3F15-12C1-B57E-7D0E-5DAE9A9C32B6}"/>
              </a:ext>
            </a:extLst>
          </p:cNvPr>
          <p:cNvCxnSpPr>
            <a:cxnSpLocks/>
          </p:cNvCxnSpPr>
          <p:nvPr/>
        </p:nvCxnSpPr>
        <p:spPr>
          <a:xfrm flipV="1">
            <a:off x="1631695" y="6217920"/>
            <a:ext cx="0" cy="387938"/>
          </a:xfrm>
          <a:prstGeom prst="straightConnector1">
            <a:avLst/>
          </a:prstGeom>
          <a:ln w="508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7" name="Straight Arrow Connector 26">
            <a:extLst>
              <a:ext uri="{FF2B5EF4-FFF2-40B4-BE49-F238E27FC236}">
                <a16:creationId xmlns:a16="http://schemas.microsoft.com/office/drawing/2014/main" id="{2A97BFC2-F67B-471C-52D2-850A1C74752E}"/>
              </a:ext>
            </a:extLst>
          </p:cNvPr>
          <p:cNvCxnSpPr>
            <a:cxnSpLocks/>
          </p:cNvCxnSpPr>
          <p:nvPr/>
        </p:nvCxnSpPr>
        <p:spPr>
          <a:xfrm flipV="1">
            <a:off x="453455" y="2295782"/>
            <a:ext cx="0" cy="387938"/>
          </a:xfrm>
          <a:prstGeom prst="straightConnector1">
            <a:avLst/>
          </a:prstGeom>
          <a:ln w="508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60B67CBC-C628-85DD-D85B-E161F0C21137}"/>
              </a:ext>
            </a:extLst>
          </p:cNvPr>
          <p:cNvCxnSpPr>
            <a:cxnSpLocks/>
          </p:cNvCxnSpPr>
          <p:nvPr/>
        </p:nvCxnSpPr>
        <p:spPr>
          <a:xfrm flipV="1">
            <a:off x="453455" y="3041062"/>
            <a:ext cx="0" cy="387938"/>
          </a:xfrm>
          <a:prstGeom prst="straightConnector1">
            <a:avLst/>
          </a:prstGeom>
          <a:ln w="50800">
            <a:solidFill>
              <a:srgbClr val="0432FF"/>
            </a:solidFill>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C126752C-05A3-97BD-0DFA-99644DCF7CD8}"/>
              </a:ext>
            </a:extLst>
          </p:cNvPr>
          <p:cNvCxnSpPr>
            <a:cxnSpLocks/>
          </p:cNvCxnSpPr>
          <p:nvPr/>
        </p:nvCxnSpPr>
        <p:spPr>
          <a:xfrm flipV="1">
            <a:off x="3982342" y="6217920"/>
            <a:ext cx="0" cy="387938"/>
          </a:xfrm>
          <a:prstGeom prst="straightConnector1">
            <a:avLst/>
          </a:prstGeom>
          <a:ln w="50800">
            <a:solidFill>
              <a:srgbClr val="0432FF"/>
            </a:solidFill>
            <a:tailEnd type="triangle"/>
          </a:ln>
        </p:spPr>
        <p:style>
          <a:lnRef idx="3">
            <a:schemeClr val="accent2"/>
          </a:lnRef>
          <a:fillRef idx="0">
            <a:schemeClr val="accent2"/>
          </a:fillRef>
          <a:effectRef idx="2">
            <a:schemeClr val="accent2"/>
          </a:effectRef>
          <a:fontRef idx="minor">
            <a:schemeClr val="tx1"/>
          </a:fontRef>
        </p:style>
      </p:cxnSp>
      <p:cxnSp>
        <p:nvCxnSpPr>
          <p:cNvPr id="30" name="Straight Arrow Connector 29">
            <a:extLst>
              <a:ext uri="{FF2B5EF4-FFF2-40B4-BE49-F238E27FC236}">
                <a16:creationId xmlns:a16="http://schemas.microsoft.com/office/drawing/2014/main" id="{EC37ACC8-BE3D-F4D3-CE37-BD0D404DBC45}"/>
              </a:ext>
            </a:extLst>
          </p:cNvPr>
          <p:cNvCxnSpPr>
            <a:cxnSpLocks/>
          </p:cNvCxnSpPr>
          <p:nvPr/>
        </p:nvCxnSpPr>
        <p:spPr>
          <a:xfrm flipV="1">
            <a:off x="11148190" y="4389120"/>
            <a:ext cx="0" cy="387938"/>
          </a:xfrm>
          <a:prstGeom prst="straightConnector1">
            <a:avLst/>
          </a:prstGeom>
          <a:ln w="50800">
            <a:solidFill>
              <a:srgbClr val="0432FF"/>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493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CABFB2-6D63-E675-102F-B7A5021EF84A}"/>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5EE5E1AC-BA38-255F-840D-58D2A1AD4C4B}"/>
              </a:ext>
            </a:extLst>
          </p:cNvPr>
          <p:cNvSpPr>
            <a:spLocks noGrp="1"/>
          </p:cNvSpPr>
          <p:nvPr>
            <p:ph type="sldNum" sz="quarter" idx="12"/>
          </p:nvPr>
        </p:nvSpPr>
        <p:spPr/>
        <p:txBody>
          <a:bodyPr/>
          <a:lstStyle/>
          <a:p>
            <a:fld id="{9EBE6002-C28D-42BF-92CB-918F87749F98}" type="slidenum">
              <a:rPr lang="en-US" smtClean="0"/>
              <a:t>2</a:t>
            </a:fld>
            <a:endParaRPr lang="en-US"/>
          </a:p>
        </p:txBody>
      </p:sp>
      <p:sp>
        <p:nvSpPr>
          <p:cNvPr id="7" name="Rectangle 9">
            <a:extLst>
              <a:ext uri="{FF2B5EF4-FFF2-40B4-BE49-F238E27FC236}">
                <a16:creationId xmlns:a16="http://schemas.microsoft.com/office/drawing/2014/main" id="{4794EDC1-4EFB-0EFB-5969-C87BC9B751F7}"/>
              </a:ext>
            </a:extLst>
          </p:cNvPr>
          <p:cNvSpPr>
            <a:spLocks noChangeArrowheads="1"/>
          </p:cNvSpPr>
          <p:nvPr/>
        </p:nvSpPr>
        <p:spPr bwMode="auto">
          <a:xfrm>
            <a:off x="365760" y="1170807"/>
            <a:ext cx="1143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latin typeface="Times New Roman" panose="02020603050405020304" pitchFamily="18" charset="0"/>
              </a:rPr>
              <a:t>Washington University in St. Louis: </a:t>
            </a:r>
            <a:r>
              <a:rPr lang="en-US" altLang="en-US" dirty="0">
                <a:latin typeface="Times New Roman" panose="02020603050405020304" pitchFamily="18" charset="0"/>
              </a:rPr>
              <a:t>J.J. Beatty, W.R. </a:t>
            </a:r>
            <a:r>
              <a:rPr lang="en-US" altLang="en-US" dirty="0" err="1">
                <a:latin typeface="Times New Roman" panose="02020603050405020304" pitchFamily="18" charset="0"/>
              </a:rPr>
              <a:t>Binns</a:t>
            </a:r>
            <a:r>
              <a:rPr lang="en-US" altLang="en-US" dirty="0">
                <a:latin typeface="Times New Roman" panose="02020603050405020304" pitchFamily="18" charset="0"/>
              </a:rPr>
              <a:t>, D.J. </a:t>
            </a:r>
            <a:r>
              <a:rPr lang="en-US" altLang="en-US" dirty="0" err="1">
                <a:latin typeface="Times New Roman" panose="02020603050405020304" pitchFamily="18" charset="0"/>
              </a:rPr>
              <a:t>Crary</a:t>
            </a:r>
            <a:r>
              <a:rPr lang="en-US" altLang="en-US" dirty="0">
                <a:latin typeface="Times New Roman" panose="02020603050405020304" pitchFamily="18" charset="0"/>
              </a:rPr>
              <a:t>, D.J. </a:t>
            </a:r>
            <a:r>
              <a:rPr lang="en-US" altLang="en-US" dirty="0" err="1">
                <a:latin typeface="Times New Roman" panose="02020603050405020304" pitchFamily="18" charset="0"/>
              </a:rPr>
              <a:t>Ficnec</a:t>
            </a:r>
            <a:r>
              <a:rPr lang="en-US" altLang="en-US" dirty="0">
                <a:latin typeface="Times New Roman" panose="02020603050405020304" pitchFamily="18" charset="0"/>
              </a:rPr>
              <a:t>, P.L. </a:t>
            </a:r>
            <a:r>
              <a:rPr lang="en-US" altLang="en-US" dirty="0" err="1">
                <a:latin typeface="Times New Roman" panose="02020603050405020304" pitchFamily="18" charset="0"/>
              </a:rPr>
              <a:t>Hink</a:t>
            </a:r>
            <a:r>
              <a:rPr lang="en-US" altLang="en-US" dirty="0">
                <a:latin typeface="Times New Roman" panose="02020603050405020304" pitchFamily="18" charset="0"/>
              </a:rPr>
              <a:t>, J. </a:t>
            </a:r>
            <a:r>
              <a:rPr lang="en-US" altLang="en-US" dirty="0" err="1">
                <a:latin typeface="Times New Roman" panose="02020603050405020304" pitchFamily="18" charset="0"/>
              </a:rPr>
              <a:t>Klarmann</a:t>
            </a:r>
            <a:r>
              <a:rPr lang="en-US" altLang="en-US" dirty="0">
                <a:latin typeface="Times New Roman" panose="02020603050405020304" pitchFamily="18" charset="0"/>
              </a:rPr>
              <a:t>, D.J. Lawrence, </a:t>
            </a:r>
            <a:r>
              <a:rPr lang="en-US" altLang="en-US" b="1" dirty="0">
                <a:solidFill>
                  <a:srgbClr val="FF0000"/>
                </a:solidFill>
                <a:latin typeface="Times New Roman" panose="02020603050405020304" pitchFamily="18" charset="0"/>
              </a:rPr>
              <a:t>B.F. Rauch</a:t>
            </a:r>
          </a:p>
          <a:p>
            <a:r>
              <a:rPr lang="en-US" altLang="en-US" b="1" dirty="0">
                <a:latin typeface="Times New Roman" panose="02020603050405020304" pitchFamily="18" charset="0"/>
              </a:rPr>
              <a:t>Goddard Space Flight Center: </a:t>
            </a:r>
            <a:r>
              <a:rPr lang="en-US" altLang="en-US" dirty="0">
                <a:latin typeface="Times New Roman" panose="02020603050405020304" pitchFamily="18" charset="0"/>
              </a:rPr>
              <a:t>L.M. </a:t>
            </a:r>
            <a:r>
              <a:rPr lang="en-US" altLang="en-US" dirty="0" err="1">
                <a:latin typeface="Times New Roman" panose="02020603050405020304" pitchFamily="18" charset="0"/>
              </a:rPr>
              <a:t>Barbier</a:t>
            </a:r>
            <a:r>
              <a:rPr lang="en-US" altLang="en-US" dirty="0">
                <a:latin typeface="Times New Roman" panose="02020603050405020304" pitchFamily="18" charset="0"/>
              </a:rPr>
              <a:t>, E.R. Christian, K.E. </a:t>
            </a:r>
            <a:r>
              <a:rPr lang="en-US" altLang="en-US" dirty="0" err="1">
                <a:latin typeface="Times New Roman" panose="02020603050405020304" pitchFamily="18" charset="0"/>
              </a:rPr>
              <a:t>Krombel</a:t>
            </a:r>
            <a:r>
              <a:rPr lang="en-US" altLang="en-US" dirty="0">
                <a:latin typeface="Times New Roman" panose="02020603050405020304" pitchFamily="18" charset="0"/>
              </a:rPr>
              <a:t>, </a:t>
            </a:r>
            <a:r>
              <a:rPr lang="en-US" altLang="en-US" b="1" dirty="0">
                <a:solidFill>
                  <a:srgbClr val="FF0000"/>
                </a:solidFill>
                <a:latin typeface="Times New Roman" panose="02020603050405020304" pitchFamily="18" charset="0"/>
              </a:rPr>
              <a:t>J.W. Mitchell</a:t>
            </a:r>
            <a:r>
              <a:rPr lang="en-US" altLang="en-US" dirty="0">
                <a:latin typeface="Times New Roman" panose="02020603050405020304" pitchFamily="18" charset="0"/>
              </a:rPr>
              <a:t>, R.E. </a:t>
            </a:r>
            <a:r>
              <a:rPr lang="en-US" altLang="en-US" dirty="0" err="1">
                <a:latin typeface="Times New Roman" panose="02020603050405020304" pitchFamily="18" charset="0"/>
              </a:rPr>
              <a:t>Streitmatter</a:t>
            </a:r>
            <a:endParaRPr lang="en-US" altLang="en-US" dirty="0">
              <a:latin typeface="Times New Roman" panose="02020603050405020304" pitchFamily="18" charset="0"/>
            </a:endParaRPr>
          </a:p>
          <a:p>
            <a:r>
              <a:rPr lang="en-US" altLang="en-US" b="1" dirty="0">
                <a:latin typeface="Times New Roman" panose="02020603050405020304" pitchFamily="18" charset="0"/>
              </a:rPr>
              <a:t>University of Minnesota: </a:t>
            </a:r>
            <a:r>
              <a:rPr lang="en-US" altLang="en-US" dirty="0">
                <a:latin typeface="Times New Roman" panose="02020603050405020304" pitchFamily="18" charset="0"/>
              </a:rPr>
              <a:t>C.J. Waddington</a:t>
            </a:r>
          </a:p>
        </p:txBody>
      </p:sp>
      <p:sp>
        <p:nvSpPr>
          <p:cNvPr id="10" name="Title 1">
            <a:extLst>
              <a:ext uri="{FF2B5EF4-FFF2-40B4-BE49-F238E27FC236}">
                <a16:creationId xmlns:a16="http://schemas.microsoft.com/office/drawing/2014/main" id="{3203C2C8-DF35-E1A1-BA67-0C5D9B918007}"/>
              </a:ext>
            </a:extLst>
          </p:cNvPr>
          <p:cNvSpPr txBox="1">
            <a:spLocks/>
          </p:cNvSpPr>
          <p:nvPr/>
        </p:nvSpPr>
        <p:spPr>
          <a:xfrm>
            <a:off x="914400" y="12483"/>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 TIGER Collaboration</a:t>
            </a:r>
          </a:p>
        </p:txBody>
      </p:sp>
      <p:sp>
        <p:nvSpPr>
          <p:cNvPr id="14" name="Rectangle 9">
            <a:extLst>
              <a:ext uri="{FF2B5EF4-FFF2-40B4-BE49-F238E27FC236}">
                <a16:creationId xmlns:a16="http://schemas.microsoft.com/office/drawing/2014/main" id="{75BF8DE9-BEE0-6DEE-43E7-0AB9CEF0F586}"/>
              </a:ext>
            </a:extLst>
          </p:cNvPr>
          <p:cNvSpPr>
            <a:spLocks noChangeArrowheads="1"/>
          </p:cNvSpPr>
          <p:nvPr/>
        </p:nvSpPr>
        <p:spPr bwMode="auto">
          <a:xfrm>
            <a:off x="365760" y="2894356"/>
            <a:ext cx="1143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latin typeface="Times New Roman" panose="02020603050405020304" pitchFamily="18" charset="0"/>
              </a:rPr>
              <a:t>Washington University in St. Louis: </a:t>
            </a:r>
            <a:r>
              <a:rPr lang="en-US" altLang="en-US" dirty="0">
                <a:latin typeface="Times New Roman" panose="02020603050405020304" pitchFamily="18" charset="0"/>
              </a:rPr>
              <a:t>W.R. </a:t>
            </a:r>
            <a:r>
              <a:rPr lang="en-US" altLang="en-US" dirty="0" err="1">
                <a:latin typeface="Times New Roman" panose="02020603050405020304" pitchFamily="18" charset="0"/>
              </a:rPr>
              <a:t>Binns</a:t>
            </a:r>
            <a:r>
              <a:rPr lang="en-US" altLang="en-US" dirty="0">
                <a:latin typeface="Times New Roman" panose="02020603050405020304" pitchFamily="18" charset="0"/>
              </a:rPr>
              <a:t>, J.R. Cummings, P.L. </a:t>
            </a:r>
            <a:r>
              <a:rPr lang="en-US" altLang="en-US" dirty="0" err="1">
                <a:latin typeface="Times New Roman" panose="02020603050405020304" pitchFamily="18" charset="0"/>
              </a:rPr>
              <a:t>Hink</a:t>
            </a:r>
            <a:r>
              <a:rPr lang="en-US" altLang="en-US" dirty="0">
                <a:latin typeface="Times New Roman" panose="02020603050405020304" pitchFamily="18" charset="0"/>
              </a:rPr>
              <a:t>, M.H. Israel, </a:t>
            </a:r>
            <a:r>
              <a:rPr lang="en-US" altLang="en-US" u="sng" dirty="0">
                <a:latin typeface="Times New Roman" panose="02020603050405020304" pitchFamily="18" charset="0"/>
              </a:rPr>
              <a:t>S.H. </a:t>
            </a:r>
            <a:r>
              <a:rPr lang="en-US" altLang="en-US" u="sng" dirty="0" err="1">
                <a:latin typeface="Times New Roman" panose="02020603050405020304" pitchFamily="18" charset="0"/>
              </a:rPr>
              <a:t>Sposato</a:t>
            </a:r>
            <a:endParaRPr lang="en-US" altLang="en-US" u="sng" dirty="0">
              <a:latin typeface="Times New Roman" panose="02020603050405020304" pitchFamily="18" charset="0"/>
            </a:endParaRPr>
          </a:p>
          <a:p>
            <a:r>
              <a:rPr lang="en-US" altLang="en-US" b="1" dirty="0">
                <a:latin typeface="Times New Roman" panose="02020603050405020304" pitchFamily="18" charset="0"/>
              </a:rPr>
              <a:t>California Institute of Technology: </a:t>
            </a:r>
            <a:r>
              <a:rPr lang="en-US" altLang="en-US" dirty="0">
                <a:latin typeface="Times New Roman" panose="02020603050405020304" pitchFamily="18" charset="0"/>
              </a:rPr>
              <a:t>G.A. de </a:t>
            </a:r>
            <a:r>
              <a:rPr lang="en-US" altLang="en-US" dirty="0" err="1">
                <a:latin typeface="Times New Roman" panose="02020603050405020304" pitchFamily="18" charset="0"/>
              </a:rPr>
              <a:t>Nolfo</a:t>
            </a:r>
            <a:r>
              <a:rPr lang="en-US" altLang="en-US" dirty="0">
                <a:latin typeface="Times New Roman" panose="02020603050405020304" pitchFamily="18" charset="0"/>
              </a:rPr>
              <a:t>, R.A. </a:t>
            </a:r>
            <a:r>
              <a:rPr lang="en-US" altLang="en-US" dirty="0" err="1">
                <a:latin typeface="Times New Roman" panose="02020603050405020304" pitchFamily="18" charset="0"/>
              </a:rPr>
              <a:t>Mewaldt</a:t>
            </a:r>
            <a:r>
              <a:rPr lang="en-US" altLang="en-US" dirty="0">
                <a:latin typeface="Times New Roman" panose="02020603050405020304" pitchFamily="18" charset="0"/>
              </a:rPr>
              <a:t>, S.M Schindler</a:t>
            </a:r>
          </a:p>
          <a:p>
            <a:r>
              <a:rPr lang="en-US" altLang="en-US" b="1" dirty="0">
                <a:latin typeface="Times New Roman" panose="02020603050405020304" pitchFamily="18" charset="0"/>
              </a:rPr>
              <a:t>Goddard Space Flight Center: </a:t>
            </a:r>
            <a:r>
              <a:rPr lang="en-US" altLang="en-US" dirty="0">
                <a:latin typeface="Times New Roman" panose="02020603050405020304" pitchFamily="18" charset="0"/>
              </a:rPr>
              <a:t>L.M. </a:t>
            </a:r>
            <a:r>
              <a:rPr lang="en-US" altLang="en-US" dirty="0" err="1">
                <a:latin typeface="Times New Roman" panose="02020603050405020304" pitchFamily="18" charset="0"/>
              </a:rPr>
              <a:t>Barbier</a:t>
            </a:r>
            <a:r>
              <a:rPr lang="en-US" altLang="en-US" dirty="0">
                <a:latin typeface="Times New Roman" panose="02020603050405020304" pitchFamily="18" charset="0"/>
              </a:rPr>
              <a:t>, E.R. Christian, </a:t>
            </a:r>
            <a:r>
              <a:rPr lang="en-US" altLang="en-US" b="1" dirty="0">
                <a:solidFill>
                  <a:srgbClr val="FF0000"/>
                </a:solidFill>
                <a:latin typeface="Times New Roman" panose="02020603050405020304" pitchFamily="18" charset="0"/>
              </a:rPr>
              <a:t>J.W. Mitchell</a:t>
            </a:r>
            <a:r>
              <a:rPr lang="en-US" altLang="en-US" dirty="0">
                <a:latin typeface="Times New Roman" panose="02020603050405020304" pitchFamily="18" charset="0"/>
              </a:rPr>
              <a:t>, R.E. </a:t>
            </a:r>
            <a:r>
              <a:rPr lang="en-US" altLang="en-US" dirty="0" err="1">
                <a:latin typeface="Times New Roman" panose="02020603050405020304" pitchFamily="18" charset="0"/>
              </a:rPr>
              <a:t>Streitmatter</a:t>
            </a:r>
            <a:endParaRPr lang="en-US" altLang="en-US" dirty="0">
              <a:latin typeface="Times New Roman" panose="02020603050405020304" pitchFamily="18" charset="0"/>
            </a:endParaRPr>
          </a:p>
          <a:p>
            <a:r>
              <a:rPr lang="en-US" altLang="en-US" b="1" dirty="0">
                <a:latin typeface="Times New Roman" panose="02020603050405020304" pitchFamily="18" charset="0"/>
              </a:rPr>
              <a:t>University of Minnesota: </a:t>
            </a:r>
            <a:r>
              <a:rPr lang="en-US" altLang="en-US" dirty="0">
                <a:latin typeface="Times New Roman" panose="02020603050405020304" pitchFamily="18" charset="0"/>
              </a:rPr>
              <a:t>C.J. Waddington</a:t>
            </a:r>
          </a:p>
        </p:txBody>
      </p:sp>
      <p:sp>
        <p:nvSpPr>
          <p:cNvPr id="15" name="TextBox 14">
            <a:extLst>
              <a:ext uri="{FF2B5EF4-FFF2-40B4-BE49-F238E27FC236}">
                <a16:creationId xmlns:a16="http://schemas.microsoft.com/office/drawing/2014/main" id="{D455AAD1-A0CF-5434-4BDF-91784551BFE2}"/>
              </a:ext>
            </a:extLst>
          </p:cNvPr>
          <p:cNvSpPr txBox="1"/>
          <p:nvPr/>
        </p:nvSpPr>
        <p:spPr>
          <a:xfrm>
            <a:off x="792059" y="699367"/>
            <a:ext cx="54451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1995/1996: Lynn Lake, MB, Canada</a:t>
            </a:r>
          </a:p>
        </p:txBody>
      </p:sp>
      <p:sp>
        <p:nvSpPr>
          <p:cNvPr id="16" name="TextBox 15">
            <a:extLst>
              <a:ext uri="{FF2B5EF4-FFF2-40B4-BE49-F238E27FC236}">
                <a16:creationId xmlns:a16="http://schemas.microsoft.com/office/drawing/2014/main" id="{108FAA9D-0493-40D9-7D16-C05A3EA600E7}"/>
              </a:ext>
            </a:extLst>
          </p:cNvPr>
          <p:cNvSpPr txBox="1"/>
          <p:nvPr/>
        </p:nvSpPr>
        <p:spPr>
          <a:xfrm>
            <a:off x="792059" y="2371136"/>
            <a:ext cx="343241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1997: Ft. Sumner, NM</a:t>
            </a:r>
          </a:p>
        </p:txBody>
      </p:sp>
      <p:pic>
        <p:nvPicPr>
          <p:cNvPr id="5" name="Picture 4" descr="Logo&#10;&#10;Description automatically generated">
            <a:extLst>
              <a:ext uri="{FF2B5EF4-FFF2-40B4-BE49-F238E27FC236}">
                <a16:creationId xmlns:a16="http://schemas.microsoft.com/office/drawing/2014/main" id="{8D6EC100-7E98-D43A-9F45-0A1B03694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 cy="914400"/>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8339A58F-93FC-6BF4-0930-4D8766E0F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6" y="4094685"/>
            <a:ext cx="3498979" cy="2286000"/>
          </a:xfrm>
          <a:prstGeom prst="rect">
            <a:avLst/>
          </a:prstGeom>
        </p:spPr>
      </p:pic>
      <p:pic>
        <p:nvPicPr>
          <p:cNvPr id="12" name="Picture 11" descr="A person standing in a field&#10;&#10;Description automatically generated">
            <a:extLst>
              <a:ext uri="{FF2B5EF4-FFF2-40B4-BE49-F238E27FC236}">
                <a16:creationId xmlns:a16="http://schemas.microsoft.com/office/drawing/2014/main" id="{B1B1704A-4EBB-CAE2-F3A6-3509D4A79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455" y="4073577"/>
            <a:ext cx="3378325" cy="2286000"/>
          </a:xfrm>
          <a:prstGeom prst="rect">
            <a:avLst/>
          </a:prstGeom>
        </p:spPr>
      </p:pic>
      <p:pic>
        <p:nvPicPr>
          <p:cNvPr id="17" name="Picture 16" descr="A large satellite dish on a field&#10;&#10;Description automatically generated">
            <a:extLst>
              <a:ext uri="{FF2B5EF4-FFF2-40B4-BE49-F238E27FC236}">
                <a16:creationId xmlns:a16="http://schemas.microsoft.com/office/drawing/2014/main" id="{F3C0981C-CA29-C8F2-9B39-96BA417D6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2355" y="4094683"/>
            <a:ext cx="3378325" cy="2286000"/>
          </a:xfrm>
          <a:prstGeom prst="rect">
            <a:avLst/>
          </a:prstGeom>
        </p:spPr>
      </p:pic>
      <p:pic>
        <p:nvPicPr>
          <p:cNvPr id="19" name="Picture 18" descr="A person standing next to a large white ball&#10;&#10;Description automatically generated">
            <a:extLst>
              <a:ext uri="{FF2B5EF4-FFF2-40B4-BE49-F238E27FC236}">
                <a16:creationId xmlns:a16="http://schemas.microsoft.com/office/drawing/2014/main" id="{C9FA7056-EF77-4D81-DA4B-120D00156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270" y="4094683"/>
            <a:ext cx="1544595" cy="2286000"/>
          </a:xfrm>
          <a:prstGeom prst="rect">
            <a:avLst/>
          </a:prstGeom>
        </p:spPr>
      </p:pic>
      <p:sp>
        <p:nvSpPr>
          <p:cNvPr id="20" name="TextBox 19">
            <a:extLst>
              <a:ext uri="{FF2B5EF4-FFF2-40B4-BE49-F238E27FC236}">
                <a16:creationId xmlns:a16="http://schemas.microsoft.com/office/drawing/2014/main" id="{EBC1506E-C805-2306-AB3E-932FD45E30C5}"/>
              </a:ext>
            </a:extLst>
          </p:cNvPr>
          <p:cNvSpPr txBox="1"/>
          <p:nvPr/>
        </p:nvSpPr>
        <p:spPr>
          <a:xfrm>
            <a:off x="4848447" y="2270848"/>
            <a:ext cx="5327561" cy="523220"/>
          </a:xfrm>
          <a:prstGeom prst="rect">
            <a:avLst/>
          </a:prstGeom>
          <a:noFill/>
        </p:spPr>
        <p:txBody>
          <a:bodyPr wrap="square" rtlCol="0">
            <a:spAutoFit/>
          </a:bodyPr>
          <a:lstStyle/>
          <a:p>
            <a:r>
              <a:rPr lang="en-US" sz="2800" b="1" dirty="0">
                <a:solidFill>
                  <a:srgbClr val="FF0000"/>
                </a:solidFill>
              </a:rPr>
              <a:t>TIGERISS Team Members</a:t>
            </a:r>
          </a:p>
        </p:txBody>
      </p:sp>
    </p:spTree>
    <p:extLst>
      <p:ext uri="{BB962C8B-B14F-4D97-AF65-F5344CB8AC3E}">
        <p14:creationId xmlns:p14="http://schemas.microsoft.com/office/powerpoint/2010/main" val="412625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909AC-273F-245F-8167-7C20B6A712F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928450-36B7-1528-B07B-45B3B46EAD8B}"/>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6EBAE7FB-5E59-C966-18DD-FA98855C9F37}"/>
              </a:ext>
            </a:extLst>
          </p:cNvPr>
          <p:cNvSpPr>
            <a:spLocks noGrp="1"/>
          </p:cNvSpPr>
          <p:nvPr>
            <p:ph type="sldNum" sz="quarter" idx="12"/>
          </p:nvPr>
        </p:nvSpPr>
        <p:spPr/>
        <p:txBody>
          <a:bodyPr/>
          <a:lstStyle/>
          <a:p>
            <a:fld id="{9EBE6002-C28D-42BF-92CB-918F87749F98}" type="slidenum">
              <a:rPr lang="en-US" smtClean="0"/>
              <a:t>20</a:t>
            </a:fld>
            <a:endParaRPr lang="en-US" dirty="0"/>
          </a:p>
        </p:txBody>
      </p:sp>
      <p:sp>
        <p:nvSpPr>
          <p:cNvPr id="4" name="Title 1">
            <a:extLst>
              <a:ext uri="{FF2B5EF4-FFF2-40B4-BE49-F238E27FC236}">
                <a16:creationId xmlns:a16="http://schemas.microsoft.com/office/drawing/2014/main" id="{1B17B2AF-EEA0-8F1C-0555-417F48AA68A1}"/>
              </a:ext>
            </a:extLst>
          </p:cNvPr>
          <p:cNvSpPr txBox="1">
            <a:spLocks/>
          </p:cNvSpPr>
          <p:nvPr/>
        </p:nvSpPr>
        <p:spPr>
          <a:xfrm>
            <a:off x="914400" y="0"/>
            <a:ext cx="10369296" cy="9052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ST-2.3 Recovery</a:t>
            </a:r>
          </a:p>
        </p:txBody>
      </p:sp>
      <p:pic>
        <p:nvPicPr>
          <p:cNvPr id="11" name="Picture 2" descr="C:\Users\wrb\Desktop\stshield.jpg">
            <a:extLst>
              <a:ext uri="{FF2B5EF4-FFF2-40B4-BE49-F238E27FC236}">
                <a16:creationId xmlns:a16="http://schemas.microsoft.com/office/drawing/2014/main" id="{55EA6B0B-EB1C-6A87-70BC-7499E39438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close up of a logo&#10;&#10;Description generated with very high confidence">
            <a:extLst>
              <a:ext uri="{FF2B5EF4-FFF2-40B4-BE49-F238E27FC236}">
                <a16:creationId xmlns:a16="http://schemas.microsoft.com/office/drawing/2014/main" id="{D4B8B1FD-3F5B-9228-3BD1-2673E189D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6" name="Picture 5" descr="A group of people standing in the snow&#10;&#10;AI-generated content may be incorrect.">
            <a:extLst>
              <a:ext uri="{FF2B5EF4-FFF2-40B4-BE49-F238E27FC236}">
                <a16:creationId xmlns:a16="http://schemas.microsoft.com/office/drawing/2014/main" id="{7E6034FC-FE41-8CA2-B439-A59FE850B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162" y="1081924"/>
            <a:ext cx="1384300" cy="2463800"/>
          </a:xfrm>
          <a:prstGeom prst="rect">
            <a:avLst/>
          </a:prstGeom>
        </p:spPr>
      </p:pic>
      <p:pic>
        <p:nvPicPr>
          <p:cNvPr id="9" name="Picture 8" descr="A group of poles in the snow&#10;&#10;AI-generated content may be incorrect.">
            <a:extLst>
              <a:ext uri="{FF2B5EF4-FFF2-40B4-BE49-F238E27FC236}">
                <a16:creationId xmlns:a16="http://schemas.microsoft.com/office/drawing/2014/main" id="{58DE7CD5-3D40-8926-007F-B264716B74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0812" y="1081924"/>
            <a:ext cx="1384300" cy="2476500"/>
          </a:xfrm>
          <a:prstGeom prst="rect">
            <a:avLst/>
          </a:prstGeom>
        </p:spPr>
      </p:pic>
      <p:pic>
        <p:nvPicPr>
          <p:cNvPr id="22" name="Picture 21" descr="A person holding a paper&#10;&#10;AI-generated content may be incorrect.">
            <a:extLst>
              <a:ext uri="{FF2B5EF4-FFF2-40B4-BE49-F238E27FC236}">
                <a16:creationId xmlns:a16="http://schemas.microsoft.com/office/drawing/2014/main" id="{8AC15496-D481-9EB8-DD10-61D1B3D99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3302" y="1093968"/>
            <a:ext cx="3302000" cy="2476500"/>
          </a:xfrm>
          <a:prstGeom prst="rect">
            <a:avLst/>
          </a:prstGeom>
        </p:spPr>
      </p:pic>
      <p:pic>
        <p:nvPicPr>
          <p:cNvPr id="24" name="Picture 23" descr="A plane wing over a snowy landscape&#10;&#10;AI-generated content may be incorrect.">
            <a:extLst>
              <a:ext uri="{FF2B5EF4-FFF2-40B4-BE49-F238E27FC236}">
                <a16:creationId xmlns:a16="http://schemas.microsoft.com/office/drawing/2014/main" id="{F7DC6916-392A-7B19-7C08-7C808C324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221" y="1101704"/>
            <a:ext cx="2108200" cy="2476500"/>
          </a:xfrm>
          <a:prstGeom prst="rect">
            <a:avLst/>
          </a:prstGeom>
        </p:spPr>
      </p:pic>
      <p:pic>
        <p:nvPicPr>
          <p:cNvPr id="26" name="Picture 25" descr="A group of people working in the snow&#10;&#10;AI-generated content may be incorrect.">
            <a:extLst>
              <a:ext uri="{FF2B5EF4-FFF2-40B4-BE49-F238E27FC236}">
                <a16:creationId xmlns:a16="http://schemas.microsoft.com/office/drawing/2014/main" id="{1B607373-8EF4-C765-1794-4D66DA29DB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2706" y="1106466"/>
            <a:ext cx="3286125" cy="2466975"/>
          </a:xfrm>
          <a:prstGeom prst="rect">
            <a:avLst/>
          </a:prstGeom>
        </p:spPr>
      </p:pic>
      <p:pic>
        <p:nvPicPr>
          <p:cNvPr id="28" name="Picture 27" descr="A group of people sitting in a plane&#10;&#10;AI-generated content may be incorrect.">
            <a:extLst>
              <a:ext uri="{FF2B5EF4-FFF2-40B4-BE49-F238E27FC236}">
                <a16:creationId xmlns:a16="http://schemas.microsoft.com/office/drawing/2014/main" id="{C4E94DF7-878C-9A14-CEB1-F837F7C4BC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661" y="3795345"/>
            <a:ext cx="3289300" cy="2476500"/>
          </a:xfrm>
          <a:prstGeom prst="rect">
            <a:avLst/>
          </a:prstGeom>
        </p:spPr>
      </p:pic>
      <p:pic>
        <p:nvPicPr>
          <p:cNvPr id="30" name="Picture 29" descr="A room with a lot of objects&#10;&#10;AI-generated content may be incorrect.">
            <a:extLst>
              <a:ext uri="{FF2B5EF4-FFF2-40B4-BE49-F238E27FC236}">
                <a16:creationId xmlns:a16="http://schemas.microsoft.com/office/drawing/2014/main" id="{FD4AF59F-A7DE-EC35-02C8-DE389CB020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8143" y="3791535"/>
            <a:ext cx="1384300" cy="2476500"/>
          </a:xfrm>
          <a:prstGeom prst="rect">
            <a:avLst/>
          </a:prstGeom>
        </p:spPr>
      </p:pic>
      <p:pic>
        <p:nvPicPr>
          <p:cNvPr id="32" name="Picture 31" descr="A large metal object with many objects in it&#10;&#10;AI-generated content may be incorrect.">
            <a:extLst>
              <a:ext uri="{FF2B5EF4-FFF2-40B4-BE49-F238E27FC236}">
                <a16:creationId xmlns:a16="http://schemas.microsoft.com/office/drawing/2014/main" id="{C602E0F7-782B-84EF-1A36-039D9F6966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8111" y="3797885"/>
            <a:ext cx="1384300" cy="2463800"/>
          </a:xfrm>
          <a:prstGeom prst="rect">
            <a:avLst/>
          </a:prstGeom>
        </p:spPr>
      </p:pic>
      <p:pic>
        <p:nvPicPr>
          <p:cNvPr id="34" name="Picture 33" descr="A plane on the snow&#10;&#10;AI-generated content may be incorrect.">
            <a:extLst>
              <a:ext uri="{FF2B5EF4-FFF2-40B4-BE49-F238E27FC236}">
                <a16:creationId xmlns:a16="http://schemas.microsoft.com/office/drawing/2014/main" id="{6AF84AA4-3FFD-0469-D0FC-AD579E57C5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8033" y="3779732"/>
            <a:ext cx="1384300" cy="2463800"/>
          </a:xfrm>
          <a:prstGeom prst="rect">
            <a:avLst/>
          </a:prstGeom>
        </p:spPr>
      </p:pic>
      <p:pic>
        <p:nvPicPr>
          <p:cNvPr id="36" name="Picture 35" descr="A group of people in a factory&#10;&#10;AI-generated content may be incorrect.">
            <a:extLst>
              <a:ext uri="{FF2B5EF4-FFF2-40B4-BE49-F238E27FC236}">
                <a16:creationId xmlns:a16="http://schemas.microsoft.com/office/drawing/2014/main" id="{92A2E3FB-0FDA-B87E-38F6-787B219215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7955" y="3785185"/>
            <a:ext cx="3302000" cy="2476500"/>
          </a:xfrm>
          <a:prstGeom prst="rect">
            <a:avLst/>
          </a:prstGeom>
        </p:spPr>
      </p:pic>
    </p:spTree>
    <p:extLst>
      <p:ext uri="{BB962C8B-B14F-4D97-AF65-F5344CB8AC3E}">
        <p14:creationId xmlns:p14="http://schemas.microsoft.com/office/powerpoint/2010/main" val="1639954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DA222-DB1E-0A24-C226-D86896D3CBBC}"/>
            </a:ext>
          </a:extLst>
        </p:cNvPr>
        <p:cNvGrpSpPr/>
        <p:nvPr/>
      </p:nvGrpSpPr>
      <p:grpSpPr>
        <a:xfrm>
          <a:off x="0" y="0"/>
          <a:ext cx="0" cy="0"/>
          <a:chOff x="0" y="0"/>
          <a:chExt cx="0" cy="0"/>
        </a:xfrm>
      </p:grpSpPr>
      <p:pic>
        <p:nvPicPr>
          <p:cNvPr id="2" name="Picture 1" descr="A logo with a tiger head and a satellite&#10;&#10;AI-generated content may be incorrect.">
            <a:extLst>
              <a:ext uri="{FF2B5EF4-FFF2-40B4-BE49-F238E27FC236}">
                <a16:creationId xmlns:a16="http://schemas.microsoft.com/office/drawing/2014/main" id="{8491B4BF-4FE5-E3E4-42F4-786236594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4" name="Footer Placeholder 3">
            <a:extLst>
              <a:ext uri="{FF2B5EF4-FFF2-40B4-BE49-F238E27FC236}">
                <a16:creationId xmlns:a16="http://schemas.microsoft.com/office/drawing/2014/main" id="{F63002F2-C50A-E076-B07B-51F8935F0E4A}"/>
              </a:ext>
            </a:extLst>
          </p:cNvPr>
          <p:cNvSpPr>
            <a:spLocks noGrp="1"/>
          </p:cNvSpPr>
          <p:nvPr>
            <p:ph type="ftr" sz="quarter" idx="11"/>
          </p:nvPr>
        </p:nvSpPr>
        <p:spPr>
          <a:xfrm>
            <a:off x="4041648" y="6355080"/>
            <a:ext cx="4114800" cy="365125"/>
          </a:xfrm>
        </p:spPr>
        <p:txBody>
          <a:bodyPr/>
          <a:lstStyle/>
          <a:p>
            <a:r>
              <a:rPr lang="en-US"/>
              <a:t>TeVPA - GCRs with TIGERs - November 4, 2025</a:t>
            </a:r>
            <a:endParaRPr lang="en-US" dirty="0"/>
          </a:p>
        </p:txBody>
      </p:sp>
      <p:sp>
        <p:nvSpPr>
          <p:cNvPr id="5" name="Slide Number Placeholder 4">
            <a:extLst>
              <a:ext uri="{FF2B5EF4-FFF2-40B4-BE49-F238E27FC236}">
                <a16:creationId xmlns:a16="http://schemas.microsoft.com/office/drawing/2014/main" id="{49C49BD5-0CBA-4681-1E6A-128EF15BA2F7}"/>
              </a:ext>
            </a:extLst>
          </p:cNvPr>
          <p:cNvSpPr>
            <a:spLocks noGrp="1"/>
          </p:cNvSpPr>
          <p:nvPr>
            <p:ph type="sldNum" sz="quarter" idx="12"/>
          </p:nvPr>
        </p:nvSpPr>
        <p:spPr>
          <a:xfrm>
            <a:off x="8613648" y="6355080"/>
            <a:ext cx="2743200" cy="365125"/>
          </a:xfrm>
        </p:spPr>
        <p:txBody>
          <a:bodyPr/>
          <a:lstStyle/>
          <a:p>
            <a:fld id="{9EBE6002-C28D-42BF-92CB-918F87749F98}" type="slidenum">
              <a:rPr lang="en-US" smtClean="0"/>
              <a:t>21</a:t>
            </a:fld>
            <a:endParaRPr lang="en-US" dirty="0"/>
          </a:p>
        </p:txBody>
      </p:sp>
      <p:sp>
        <p:nvSpPr>
          <p:cNvPr id="12" name="Title 1">
            <a:extLst>
              <a:ext uri="{FF2B5EF4-FFF2-40B4-BE49-F238E27FC236}">
                <a16:creationId xmlns:a16="http://schemas.microsoft.com/office/drawing/2014/main" id="{0FCC8150-A988-0194-7A42-39DB32BDB326}"/>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t>SuperTIGER</a:t>
            </a:r>
            <a:r>
              <a:rPr lang="en-US" dirty="0"/>
              <a:t> vs TIGERISS Aerogel Mounting</a:t>
            </a:r>
          </a:p>
        </p:txBody>
      </p:sp>
      <p:sp>
        <p:nvSpPr>
          <p:cNvPr id="9" name="テキスト ボックス 16">
            <a:extLst>
              <a:ext uri="{FF2B5EF4-FFF2-40B4-BE49-F238E27FC236}">
                <a16:creationId xmlns:a16="http://schemas.microsoft.com/office/drawing/2014/main" id="{8D4B0B4A-C14D-30DC-0242-9B52AA428506}"/>
              </a:ext>
            </a:extLst>
          </p:cNvPr>
          <p:cNvSpPr txBox="1"/>
          <p:nvPr/>
        </p:nvSpPr>
        <p:spPr>
          <a:xfrm>
            <a:off x="3537423" y="1858781"/>
            <a:ext cx="18473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pic>
        <p:nvPicPr>
          <p:cNvPr id="6" name="Picture 5" descr="C:\Users\wrb\Desktop\stshield.jpg">
            <a:extLst>
              <a:ext uri="{FF2B5EF4-FFF2-40B4-BE49-F238E27FC236}">
                <a16:creationId xmlns:a16="http://schemas.microsoft.com/office/drawing/2014/main" id="{76F91E7C-BDB7-9A5C-F5DF-16AF3C14C18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close up of a logo&#10;&#10;Description generated with very high confidence">
            <a:extLst>
              <a:ext uri="{FF2B5EF4-FFF2-40B4-BE49-F238E27FC236}">
                <a16:creationId xmlns:a16="http://schemas.microsoft.com/office/drawing/2014/main" id="{A0897960-2FA7-2DB3-F36C-8EE5922874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3" name="Picture 2" descr="Several white rectangular objects on a metal surface&#10;&#10;AI-generated content may be incorrect.">
            <a:extLst>
              <a:ext uri="{FF2B5EF4-FFF2-40B4-BE49-F238E27FC236}">
                <a16:creationId xmlns:a16="http://schemas.microsoft.com/office/drawing/2014/main" id="{68C143BE-51B3-5F2D-68F6-79C206E92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9559" y="1390602"/>
            <a:ext cx="7706548" cy="4334933"/>
          </a:xfrm>
          <a:prstGeom prst="rect">
            <a:avLst/>
          </a:prstGeom>
        </p:spPr>
      </p:pic>
      <p:pic>
        <p:nvPicPr>
          <p:cNvPr id="11" name="Picture 10" descr="A group of people working in a factory&#10;&#10;AI-generated content may be incorrect.">
            <a:extLst>
              <a:ext uri="{FF2B5EF4-FFF2-40B4-BE49-F238E27FC236}">
                <a16:creationId xmlns:a16="http://schemas.microsoft.com/office/drawing/2014/main" id="{F9918B12-463A-5130-D7B5-5EA2956CF8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893" y="1074542"/>
            <a:ext cx="3657600" cy="2743200"/>
          </a:xfrm>
          <a:prstGeom prst="rect">
            <a:avLst/>
          </a:prstGeom>
        </p:spPr>
      </p:pic>
      <p:pic>
        <p:nvPicPr>
          <p:cNvPr id="14" name="Picture 13" descr="A person holding a metal sheet&#10;&#10;AI-generated content may be incorrect.">
            <a:extLst>
              <a:ext uri="{FF2B5EF4-FFF2-40B4-BE49-F238E27FC236}">
                <a16:creationId xmlns:a16="http://schemas.microsoft.com/office/drawing/2014/main" id="{F0AF4DC3-7A6F-BF7D-A396-A7A86B2B28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93" y="3977005"/>
            <a:ext cx="3657600" cy="2743200"/>
          </a:xfrm>
          <a:prstGeom prst="rect">
            <a:avLst/>
          </a:prstGeom>
        </p:spPr>
      </p:pic>
    </p:spTree>
    <p:extLst>
      <p:ext uri="{BB962C8B-B14F-4D97-AF65-F5344CB8AC3E}">
        <p14:creationId xmlns:p14="http://schemas.microsoft.com/office/powerpoint/2010/main" val="343465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diagram of a computer component&#10;&#10;AI-generated content may be incorrect.">
            <a:extLst>
              <a:ext uri="{FF2B5EF4-FFF2-40B4-BE49-F238E27FC236}">
                <a16:creationId xmlns:a16="http://schemas.microsoft.com/office/drawing/2014/main" id="{6F67022E-FD8B-6597-BABC-43F965469C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36" y="2642883"/>
            <a:ext cx="6995160" cy="3943350"/>
          </a:xfrm>
          <a:prstGeom prst="rect">
            <a:avLst/>
          </a:prstGeom>
        </p:spPr>
      </p:pic>
      <p:pic>
        <p:nvPicPr>
          <p:cNvPr id="22" name="Picture 21" descr="A diagram of a building&#10;&#10;AI-generated content may be incorrect.">
            <a:extLst>
              <a:ext uri="{FF2B5EF4-FFF2-40B4-BE49-F238E27FC236}">
                <a16:creationId xmlns:a16="http://schemas.microsoft.com/office/drawing/2014/main" id="{CF8AF453-7271-88C7-B4A1-B6277626B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115" y="4266334"/>
            <a:ext cx="5486400" cy="1953491"/>
          </a:xfrm>
          <a:prstGeom prst="rect">
            <a:avLst/>
          </a:prstGeom>
        </p:spPr>
      </p:pic>
      <p:pic>
        <p:nvPicPr>
          <p:cNvPr id="4" name="Picture 3" descr="A logo with a tiger head and a satellite&#10;&#10;AI-generated content may be incorrect.">
            <a:extLst>
              <a:ext uri="{FF2B5EF4-FFF2-40B4-BE49-F238E27FC236}">
                <a16:creationId xmlns:a16="http://schemas.microsoft.com/office/drawing/2014/main" id="{CC10DA34-61AB-C16D-1940-C0E90E6ACA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pic>
        <p:nvPicPr>
          <p:cNvPr id="20" name="Picture 19" descr="A diagram of a building&#10;&#10;AI-generated content may be incorrect.">
            <a:extLst>
              <a:ext uri="{FF2B5EF4-FFF2-40B4-BE49-F238E27FC236}">
                <a16:creationId xmlns:a16="http://schemas.microsoft.com/office/drawing/2014/main" id="{B1988643-D4EF-3B26-DA38-2448D1EA8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9115" y="2257643"/>
            <a:ext cx="5486400" cy="2086495"/>
          </a:xfrm>
          <a:prstGeom prst="rect">
            <a:avLst/>
          </a:prstGeom>
        </p:spPr>
      </p:pic>
      <p:pic>
        <p:nvPicPr>
          <p:cNvPr id="14" name="Picture 13" descr="A grey box with green labels&#10;&#10;AI-generated content may be incorrect.">
            <a:extLst>
              <a:ext uri="{FF2B5EF4-FFF2-40B4-BE49-F238E27FC236}">
                <a16:creationId xmlns:a16="http://schemas.microsoft.com/office/drawing/2014/main" id="{8A101737-FAEF-CEA6-7918-ED569392E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736" y="450836"/>
            <a:ext cx="3855720" cy="2179320"/>
          </a:xfrm>
          <a:prstGeom prst="rect">
            <a:avLst/>
          </a:prstGeom>
        </p:spPr>
      </p:pic>
      <p:sp>
        <p:nvSpPr>
          <p:cNvPr id="2" name="Footer Placeholder 1">
            <a:extLst>
              <a:ext uri="{FF2B5EF4-FFF2-40B4-BE49-F238E27FC236}">
                <a16:creationId xmlns:a16="http://schemas.microsoft.com/office/drawing/2014/main" id="{7920F558-71C4-425A-841D-7BBBD7FE2946}"/>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B3FFDBAA-8E15-43A8-BFE1-5648976D3B5A}"/>
              </a:ext>
            </a:extLst>
          </p:cNvPr>
          <p:cNvSpPr>
            <a:spLocks noGrp="1"/>
          </p:cNvSpPr>
          <p:nvPr>
            <p:ph type="sldNum" sz="quarter" idx="12"/>
          </p:nvPr>
        </p:nvSpPr>
        <p:spPr/>
        <p:txBody>
          <a:bodyPr/>
          <a:lstStyle/>
          <a:p>
            <a:fld id="{9EBE6002-C28D-42BF-92CB-918F87749F98}" type="slidenum">
              <a:rPr lang="en-US" smtClean="0"/>
              <a:t>22</a:t>
            </a:fld>
            <a:endParaRPr lang="en-US" dirty="0"/>
          </a:p>
        </p:txBody>
      </p:sp>
      <p:sp>
        <p:nvSpPr>
          <p:cNvPr id="11" name="Title 1">
            <a:extLst>
              <a:ext uri="{FF2B5EF4-FFF2-40B4-BE49-F238E27FC236}">
                <a16:creationId xmlns:a16="http://schemas.microsoft.com/office/drawing/2014/main" id="{3F09FD54-986D-4030-9F05-F4D88D283318}"/>
              </a:ext>
            </a:extLst>
          </p:cNvPr>
          <p:cNvSpPr txBox="1">
            <a:spLocks/>
          </p:cNvSpPr>
          <p:nvPr/>
        </p:nvSpPr>
        <p:spPr>
          <a:xfrm>
            <a:off x="910654" y="0"/>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TIGERISS Columbus SOX Instrument</a:t>
            </a:r>
          </a:p>
        </p:txBody>
      </p:sp>
      <p:pic>
        <p:nvPicPr>
          <p:cNvPr id="18" name="Picture 17" descr="A diagram of a computer&#10;&#10;AI-generated content may be incorrect.">
            <a:extLst>
              <a:ext uri="{FF2B5EF4-FFF2-40B4-BE49-F238E27FC236}">
                <a16:creationId xmlns:a16="http://schemas.microsoft.com/office/drawing/2014/main" id="{7F26CEAD-7DBE-1792-41E0-57AAEEA19F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9115" y="573575"/>
            <a:ext cx="5486400" cy="1828800"/>
          </a:xfrm>
          <a:prstGeom prst="rect">
            <a:avLst/>
          </a:prstGeom>
        </p:spPr>
      </p:pic>
    </p:spTree>
    <p:extLst>
      <p:ext uri="{BB962C8B-B14F-4D97-AF65-F5344CB8AC3E}">
        <p14:creationId xmlns:p14="http://schemas.microsoft.com/office/powerpoint/2010/main" val="3137178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861D-486D-F450-4598-233566A7581A}"/>
            </a:ext>
          </a:extLst>
        </p:cNvPr>
        <p:cNvGrpSpPr/>
        <p:nvPr/>
      </p:nvGrpSpPr>
      <p:grpSpPr>
        <a:xfrm>
          <a:off x="0" y="0"/>
          <a:ext cx="0" cy="0"/>
          <a:chOff x="0" y="0"/>
          <a:chExt cx="0" cy="0"/>
        </a:xfrm>
      </p:grpSpPr>
      <p:pic>
        <p:nvPicPr>
          <p:cNvPr id="4" name="Picture 3" descr="A logo with a tiger head and a satellite&#10;&#10;AI-generated content may be incorrect.">
            <a:extLst>
              <a:ext uri="{FF2B5EF4-FFF2-40B4-BE49-F238E27FC236}">
                <a16:creationId xmlns:a16="http://schemas.microsoft.com/office/drawing/2014/main" id="{A7D2DE27-EE25-3DE0-6201-73072EF1C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pic>
        <p:nvPicPr>
          <p:cNvPr id="14" name="Picture 5" descr="TIGERDEDX.jpg">
            <a:extLst>
              <a:ext uri="{FF2B5EF4-FFF2-40B4-BE49-F238E27FC236}">
                <a16:creationId xmlns:a16="http://schemas.microsoft.com/office/drawing/2014/main" id="{9BEA71EC-322F-0A5F-DE47-8043DB8548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220" y="761263"/>
            <a:ext cx="6736360" cy="30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77FD823E-175B-98A0-2478-2F4982E67539}"/>
              </a:ext>
            </a:extLst>
          </p:cNvPr>
          <p:cNvSpPr txBox="1">
            <a:spLocks/>
          </p:cNvSpPr>
          <p:nvPr/>
        </p:nvSpPr>
        <p:spPr>
          <a:xfrm>
            <a:off x="910655" y="12483"/>
            <a:ext cx="1007253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TIGER Measurement Methods</a:t>
            </a:r>
          </a:p>
        </p:txBody>
      </p:sp>
      <p:sp>
        <p:nvSpPr>
          <p:cNvPr id="5" name="TextBox 4">
            <a:extLst>
              <a:ext uri="{FF2B5EF4-FFF2-40B4-BE49-F238E27FC236}">
                <a16:creationId xmlns:a16="http://schemas.microsoft.com/office/drawing/2014/main" id="{63B8B972-72E9-9509-8805-53DFD38BED20}"/>
              </a:ext>
            </a:extLst>
          </p:cNvPr>
          <p:cNvSpPr txBox="1"/>
          <p:nvPr/>
        </p:nvSpPr>
        <p:spPr>
          <a:xfrm>
            <a:off x="363965" y="3902012"/>
            <a:ext cx="2883150" cy="646331"/>
          </a:xfrm>
          <a:prstGeom prst="rect">
            <a:avLst/>
          </a:prstGeom>
          <a:noFill/>
        </p:spPr>
        <p:txBody>
          <a:bodyPr wrap="square" rtlCol="0">
            <a:spAutoFit/>
          </a:bodyPr>
          <a:lstStyle/>
          <a:p>
            <a:r>
              <a:rPr lang="en-US" b="1" dirty="0" err="1">
                <a:solidFill>
                  <a:srgbClr val="0432FF"/>
                </a:solidFill>
              </a:rPr>
              <a:t>dE</a:t>
            </a:r>
            <a:r>
              <a:rPr lang="en-US" b="1" dirty="0">
                <a:solidFill>
                  <a:srgbClr val="0432FF"/>
                </a:solidFill>
              </a:rPr>
              <a:t>/dx vs. Acrylic  Cherenkov</a:t>
            </a:r>
          </a:p>
          <a:p>
            <a:r>
              <a:rPr lang="en-US" b="1" dirty="0">
                <a:solidFill>
                  <a:srgbClr val="0432FF"/>
                </a:solidFill>
              </a:rPr>
              <a:t>0.33 to 2.12 GeV/nucleon</a:t>
            </a:r>
          </a:p>
        </p:txBody>
      </p:sp>
      <p:sp>
        <p:nvSpPr>
          <p:cNvPr id="19" name="TextBox 18">
            <a:extLst>
              <a:ext uri="{FF2B5EF4-FFF2-40B4-BE49-F238E27FC236}">
                <a16:creationId xmlns:a16="http://schemas.microsoft.com/office/drawing/2014/main" id="{D7006B10-D111-F040-F22C-CA8A62FFC12F}"/>
              </a:ext>
            </a:extLst>
          </p:cNvPr>
          <p:cNvSpPr txBox="1"/>
          <p:nvPr/>
        </p:nvSpPr>
        <p:spPr>
          <a:xfrm>
            <a:off x="3667125" y="3902011"/>
            <a:ext cx="3491845" cy="923330"/>
          </a:xfrm>
          <a:prstGeom prst="rect">
            <a:avLst/>
          </a:prstGeom>
          <a:noFill/>
        </p:spPr>
        <p:txBody>
          <a:bodyPr wrap="square" rtlCol="0">
            <a:spAutoFit/>
          </a:bodyPr>
          <a:lstStyle/>
          <a:p>
            <a:r>
              <a:rPr lang="en-US" b="1" dirty="0">
                <a:solidFill>
                  <a:srgbClr val="0432FF"/>
                </a:solidFill>
              </a:rPr>
              <a:t>Acrylic Cherenkov vs. Silica Aerogel Cherenkov &gt; 2.12 GeV/nucleon</a:t>
            </a:r>
          </a:p>
        </p:txBody>
      </p:sp>
      <p:sp>
        <p:nvSpPr>
          <p:cNvPr id="8" name="Footer Placeholder 7">
            <a:extLst>
              <a:ext uri="{FF2B5EF4-FFF2-40B4-BE49-F238E27FC236}">
                <a16:creationId xmlns:a16="http://schemas.microsoft.com/office/drawing/2014/main" id="{B12822BB-1D45-F603-7962-8E2A0D4690C0}"/>
              </a:ext>
            </a:extLst>
          </p:cNvPr>
          <p:cNvSpPr>
            <a:spLocks noGrp="1"/>
          </p:cNvSpPr>
          <p:nvPr>
            <p:ph type="ftr" sz="quarter" idx="11"/>
          </p:nvPr>
        </p:nvSpPr>
        <p:spPr/>
        <p:txBody>
          <a:bodyPr/>
          <a:lstStyle/>
          <a:p>
            <a:r>
              <a:rPr lang="en-US"/>
              <a:t>TeVPA - GCRs with TIGERs - November 4, 2025</a:t>
            </a:r>
          </a:p>
        </p:txBody>
      </p:sp>
      <p:sp>
        <p:nvSpPr>
          <p:cNvPr id="9" name="Slide Number Placeholder 8">
            <a:extLst>
              <a:ext uri="{FF2B5EF4-FFF2-40B4-BE49-F238E27FC236}">
                <a16:creationId xmlns:a16="http://schemas.microsoft.com/office/drawing/2014/main" id="{EB57968B-36D7-4EEC-C922-AA548DD97E4A}"/>
              </a:ext>
            </a:extLst>
          </p:cNvPr>
          <p:cNvSpPr>
            <a:spLocks noGrp="1"/>
          </p:cNvSpPr>
          <p:nvPr>
            <p:ph type="sldNum" sz="quarter" idx="12"/>
          </p:nvPr>
        </p:nvSpPr>
        <p:spPr/>
        <p:txBody>
          <a:bodyPr/>
          <a:lstStyle/>
          <a:p>
            <a:fld id="{9EBE6002-C28D-42BF-92CB-918F87749F98}" type="slidenum">
              <a:rPr lang="en-US" smtClean="0"/>
              <a:t>23</a:t>
            </a:fld>
            <a:endParaRPr lang="en-US" dirty="0"/>
          </a:p>
        </p:txBody>
      </p:sp>
      <p:sp>
        <p:nvSpPr>
          <p:cNvPr id="16" name="TextBox 15">
            <a:extLst>
              <a:ext uri="{FF2B5EF4-FFF2-40B4-BE49-F238E27FC236}">
                <a16:creationId xmlns:a16="http://schemas.microsoft.com/office/drawing/2014/main" id="{33EDFB1F-250B-9B2B-AB9E-C1246BC59078}"/>
              </a:ext>
            </a:extLst>
          </p:cNvPr>
          <p:cNvSpPr txBox="1"/>
          <p:nvPr/>
        </p:nvSpPr>
        <p:spPr>
          <a:xfrm>
            <a:off x="208056" y="4786690"/>
            <a:ext cx="4114800" cy="1569660"/>
          </a:xfrm>
          <a:prstGeom prst="rect">
            <a:avLst/>
          </a:prstGeom>
          <a:noFill/>
        </p:spPr>
        <p:txBody>
          <a:bodyPr wrap="square" rtlCol="0">
            <a:spAutoFit/>
          </a:bodyPr>
          <a:lstStyle/>
          <a:p>
            <a:r>
              <a:rPr lang="en-US" b="1" dirty="0">
                <a:solidFill>
                  <a:srgbClr val="0432FF"/>
                </a:solidFill>
              </a:rPr>
              <a:t>Acrylic Cherenkov Detectors</a:t>
            </a:r>
          </a:p>
          <a:p>
            <a:pPr marL="285750" indent="-285750">
              <a:buFont typeface="Arial" panose="020B0604020202020204" pitchFamily="34" charset="0"/>
              <a:buChar char="•"/>
            </a:pPr>
            <a:r>
              <a:rPr lang="en-US" b="1" dirty="0">
                <a:solidFill>
                  <a:srgbClr val="0432FF"/>
                </a:solidFill>
              </a:rPr>
              <a:t>n = 1.5  </a:t>
            </a:r>
          </a:p>
          <a:p>
            <a:pPr marL="285750" indent="-285750">
              <a:buFont typeface="Arial" panose="020B0604020202020204" pitchFamily="34" charset="0"/>
              <a:buChar char="•"/>
            </a:pPr>
            <a:r>
              <a:rPr lang="el-GR" b="1" dirty="0">
                <a:solidFill>
                  <a:srgbClr val="0432FF"/>
                </a:solidFill>
              </a:rPr>
              <a:t>β</a:t>
            </a:r>
            <a:r>
              <a:rPr lang="en-US" b="1" dirty="0">
                <a:solidFill>
                  <a:srgbClr val="0432FF"/>
                </a:solidFill>
              </a:rPr>
              <a:t> ≥ 0.67</a:t>
            </a:r>
          </a:p>
          <a:p>
            <a:pPr marL="285750" indent="-285750">
              <a:buFont typeface="Arial" panose="020B0604020202020204" pitchFamily="34" charset="0"/>
              <a:buChar char="•"/>
            </a:pPr>
            <a:r>
              <a:rPr lang="en-US" b="1" dirty="0">
                <a:solidFill>
                  <a:srgbClr val="0432FF"/>
                </a:solidFill>
              </a:rPr>
              <a:t>KE ≥ 325 MeV/nucleon</a:t>
            </a:r>
          </a:p>
          <a:p>
            <a:r>
              <a:rPr lang="en-US" sz="2400" b="1" u="sng" dirty="0" err="1">
                <a:solidFill>
                  <a:srgbClr val="0432FF"/>
                </a:solidFill>
              </a:rPr>
              <a:t>SiPM</a:t>
            </a:r>
            <a:r>
              <a:rPr lang="en-US" sz="2400" b="1" u="sng" dirty="0">
                <a:solidFill>
                  <a:srgbClr val="0432FF"/>
                </a:solidFill>
              </a:rPr>
              <a:t> readout instead of PMTs</a:t>
            </a:r>
            <a:endParaRPr lang="en-US" b="1" u="sng" dirty="0">
              <a:solidFill>
                <a:srgbClr val="0432FF"/>
              </a:solidFill>
            </a:endParaRPr>
          </a:p>
        </p:txBody>
      </p:sp>
      <p:sp>
        <p:nvSpPr>
          <p:cNvPr id="17" name="TextBox 16">
            <a:extLst>
              <a:ext uri="{FF2B5EF4-FFF2-40B4-BE49-F238E27FC236}">
                <a16:creationId xmlns:a16="http://schemas.microsoft.com/office/drawing/2014/main" id="{BDECA433-492C-D47F-C5F5-64D5A7CB2BA3}"/>
              </a:ext>
            </a:extLst>
          </p:cNvPr>
          <p:cNvSpPr txBox="1"/>
          <p:nvPr/>
        </p:nvSpPr>
        <p:spPr>
          <a:xfrm>
            <a:off x="3440711" y="4817334"/>
            <a:ext cx="3722089" cy="1200329"/>
          </a:xfrm>
          <a:prstGeom prst="rect">
            <a:avLst/>
          </a:prstGeom>
          <a:noFill/>
        </p:spPr>
        <p:txBody>
          <a:bodyPr wrap="square" rtlCol="0">
            <a:spAutoFit/>
          </a:bodyPr>
          <a:lstStyle/>
          <a:p>
            <a:r>
              <a:rPr lang="en-US" b="1" dirty="0">
                <a:solidFill>
                  <a:srgbClr val="0432FF"/>
                </a:solidFill>
              </a:rPr>
              <a:t>Silica Aerogel Cherenkov Detectors</a:t>
            </a:r>
          </a:p>
          <a:p>
            <a:pPr marL="285750" indent="-285750">
              <a:buFont typeface="Arial" panose="020B0604020202020204" pitchFamily="34" charset="0"/>
              <a:buChar char="•"/>
            </a:pPr>
            <a:r>
              <a:rPr lang="en-US" b="1" dirty="0">
                <a:solidFill>
                  <a:srgbClr val="0432FF"/>
                </a:solidFill>
              </a:rPr>
              <a:t>n = 1.05  </a:t>
            </a:r>
          </a:p>
          <a:p>
            <a:pPr marL="285750" indent="-285750">
              <a:buFont typeface="Arial" panose="020B0604020202020204" pitchFamily="34" charset="0"/>
              <a:buChar char="•"/>
            </a:pPr>
            <a:r>
              <a:rPr lang="el-GR" b="1" dirty="0">
                <a:solidFill>
                  <a:srgbClr val="0432FF"/>
                </a:solidFill>
              </a:rPr>
              <a:t>β</a:t>
            </a:r>
            <a:r>
              <a:rPr lang="en-US" b="1" dirty="0">
                <a:solidFill>
                  <a:srgbClr val="0432FF"/>
                </a:solidFill>
              </a:rPr>
              <a:t> ≥ 0.0.95</a:t>
            </a:r>
          </a:p>
          <a:p>
            <a:pPr marL="285750" indent="-285750">
              <a:buFont typeface="Arial" panose="020B0604020202020204" pitchFamily="34" charset="0"/>
              <a:buChar char="•"/>
            </a:pPr>
            <a:r>
              <a:rPr lang="en-US" b="1" dirty="0">
                <a:solidFill>
                  <a:srgbClr val="0432FF"/>
                </a:solidFill>
              </a:rPr>
              <a:t>KE ≥ 2.12 GeV/nucleon</a:t>
            </a:r>
          </a:p>
        </p:txBody>
      </p:sp>
      <p:pic>
        <p:nvPicPr>
          <p:cNvPr id="3" name="Picture 2" descr="C:\Users\wrb\Desktop\stshield.jpg">
            <a:extLst>
              <a:ext uri="{FF2B5EF4-FFF2-40B4-BE49-F238E27FC236}">
                <a16:creationId xmlns:a16="http://schemas.microsoft.com/office/drawing/2014/main" id="{AD7BE18C-006A-14C3-D635-82DBB0A190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0687" y="2572232"/>
            <a:ext cx="471328" cy="5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wrb\Desktop\stshield.jpg">
            <a:extLst>
              <a:ext uri="{FF2B5EF4-FFF2-40B4-BE49-F238E27FC236}">
                <a16:creationId xmlns:a16="http://schemas.microsoft.com/office/drawing/2014/main" id="{36DB8A4D-DCF8-41F8-0032-4DFBEBA343D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2000" y="2611282"/>
            <a:ext cx="471328" cy="565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diagram of a graph&#10;&#10;AI-generated content may be incorrect.">
            <a:extLst>
              <a:ext uri="{FF2B5EF4-FFF2-40B4-BE49-F238E27FC236}">
                <a16:creationId xmlns:a16="http://schemas.microsoft.com/office/drawing/2014/main" id="{A31E3E8A-897F-EF63-FBEE-6528E9187F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4613" y="1439596"/>
            <a:ext cx="5029200" cy="3639312"/>
          </a:xfrm>
          <a:prstGeom prst="rect">
            <a:avLst/>
          </a:prstGeom>
        </p:spPr>
      </p:pic>
      <p:sp>
        <p:nvSpPr>
          <p:cNvPr id="12" name="TextBox 11">
            <a:extLst>
              <a:ext uri="{FF2B5EF4-FFF2-40B4-BE49-F238E27FC236}">
                <a16:creationId xmlns:a16="http://schemas.microsoft.com/office/drawing/2014/main" id="{7681710A-EFD6-78C7-1FDD-9921F911BB55}"/>
              </a:ext>
            </a:extLst>
          </p:cNvPr>
          <p:cNvSpPr txBox="1"/>
          <p:nvPr/>
        </p:nvSpPr>
        <p:spPr>
          <a:xfrm>
            <a:off x="8020697" y="2369384"/>
            <a:ext cx="3923319" cy="369332"/>
          </a:xfrm>
          <a:prstGeom prst="rect">
            <a:avLst/>
          </a:prstGeom>
          <a:noFill/>
        </p:spPr>
        <p:txBody>
          <a:bodyPr wrap="square" rtlCol="0">
            <a:spAutoFit/>
          </a:bodyPr>
          <a:lstStyle/>
          <a:p>
            <a:r>
              <a:rPr lang="en-US" b="1" dirty="0">
                <a:solidFill>
                  <a:srgbClr val="FF0000"/>
                </a:solidFill>
              </a:rPr>
              <a:t>SSD CERN Pb Test Beam Results</a:t>
            </a:r>
          </a:p>
        </p:txBody>
      </p:sp>
      <p:sp>
        <p:nvSpPr>
          <p:cNvPr id="15" name="object 17">
            <a:extLst>
              <a:ext uri="{FF2B5EF4-FFF2-40B4-BE49-F238E27FC236}">
                <a16:creationId xmlns:a16="http://schemas.microsoft.com/office/drawing/2014/main" id="{2163F2F0-4E50-7283-B9AB-B5112CA11464}"/>
              </a:ext>
            </a:extLst>
          </p:cNvPr>
          <p:cNvSpPr txBox="1"/>
          <p:nvPr/>
        </p:nvSpPr>
        <p:spPr>
          <a:xfrm>
            <a:off x="6998394" y="602198"/>
            <a:ext cx="5566088" cy="923330"/>
          </a:xfrm>
          <a:prstGeom prst="rect">
            <a:avLst/>
          </a:prstGeom>
        </p:spPr>
        <p:txBody>
          <a:bodyPr vert="horz" wrap="square" lIns="0" tIns="0" rIns="0" bIns="0" rtlCol="0">
            <a:spAutoFit/>
          </a:bodyPr>
          <a:lstStyle/>
          <a:p>
            <a:pPr marL="12700">
              <a:lnSpc>
                <a:spcPct val="100000"/>
              </a:lnSpc>
            </a:pPr>
            <a:r>
              <a:rPr lang="en-US" sz="2400" b="1" u="sng" spc="-5" dirty="0">
                <a:solidFill>
                  <a:srgbClr val="FF0000"/>
                </a:solidFill>
                <a:cs typeface="Arial"/>
              </a:rPr>
              <a:t>Silicon strip detector (SSD)</a:t>
            </a:r>
            <a:r>
              <a:rPr lang="en-US" sz="2400" b="1" spc="-5" dirty="0">
                <a:solidFill>
                  <a:srgbClr val="FF0000"/>
                </a:solidFill>
                <a:cs typeface="Arial"/>
              </a:rPr>
              <a:t> </a:t>
            </a:r>
            <a:r>
              <a:rPr lang="en-US" b="1" spc="-5" dirty="0">
                <a:solidFill>
                  <a:srgbClr val="FF0000"/>
                </a:solidFill>
                <a:cs typeface="Arial"/>
              </a:rPr>
              <a:t>for precision charge measurement </a:t>
            </a:r>
            <a:r>
              <a:rPr lang="en-US" b="1" dirty="0" err="1">
                <a:solidFill>
                  <a:srgbClr val="FF0000"/>
                </a:solidFill>
                <a:latin typeface="Symbol" pitchFamily="2" charset="2"/>
              </a:rPr>
              <a:t>s</a:t>
            </a:r>
            <a:r>
              <a:rPr lang="en-US" b="1" baseline="-25000" dirty="0" err="1">
                <a:solidFill>
                  <a:srgbClr val="FF0000"/>
                </a:solidFill>
              </a:rPr>
              <a:t>Q</a:t>
            </a:r>
            <a:r>
              <a:rPr lang="en-US" b="1" dirty="0">
                <a:solidFill>
                  <a:srgbClr val="FF0000"/>
                </a:solidFill>
              </a:rPr>
              <a:t> &lt; 0.24e for</a:t>
            </a:r>
            <a:r>
              <a:rPr lang="en-US" b="1" spc="-5" dirty="0">
                <a:solidFill>
                  <a:srgbClr val="FF0000"/>
                </a:solidFill>
                <a:cs typeface="Arial"/>
              </a:rPr>
              <a:t> </a:t>
            </a:r>
            <a:r>
              <a:rPr lang="en-US" b="1" dirty="0">
                <a:solidFill>
                  <a:srgbClr val="FF0000"/>
                </a:solidFill>
              </a:rPr>
              <a:t>5 ≲ Z ≤ 82 </a:t>
            </a:r>
            <a:r>
              <a:rPr lang="en-US" b="1" spc="-5" dirty="0">
                <a:solidFill>
                  <a:srgbClr val="FF0000"/>
                </a:solidFill>
                <a:cs typeface="Arial"/>
              </a:rPr>
              <a:t>and </a:t>
            </a:r>
            <a:r>
              <a:rPr lang="en-US" b="1" spc="-5" dirty="0" err="1">
                <a:solidFill>
                  <a:srgbClr val="FF0000"/>
                </a:solidFill>
                <a:cs typeface="Arial"/>
              </a:rPr>
              <a:t>SiPM</a:t>
            </a:r>
            <a:r>
              <a:rPr lang="en-US" b="1" spc="-5" dirty="0">
                <a:solidFill>
                  <a:srgbClr val="FF0000"/>
                </a:solidFill>
                <a:cs typeface="Arial"/>
              </a:rPr>
              <a:t> Cherenkov detector readout based on CERN testing.</a:t>
            </a:r>
            <a:endParaRPr sz="1400" b="1" dirty="0">
              <a:solidFill>
                <a:srgbClr val="FF0000"/>
              </a:solidFill>
              <a:cs typeface="Arial"/>
            </a:endParaRPr>
          </a:p>
        </p:txBody>
      </p:sp>
      <p:sp>
        <p:nvSpPr>
          <p:cNvPr id="18" name="object 17">
            <a:extLst>
              <a:ext uri="{FF2B5EF4-FFF2-40B4-BE49-F238E27FC236}">
                <a16:creationId xmlns:a16="http://schemas.microsoft.com/office/drawing/2014/main" id="{654183F4-7E9E-C11A-1C47-D1939A2EF418}"/>
              </a:ext>
            </a:extLst>
          </p:cNvPr>
          <p:cNvSpPr txBox="1"/>
          <p:nvPr/>
        </p:nvSpPr>
        <p:spPr>
          <a:xfrm>
            <a:off x="6949580" y="4992975"/>
            <a:ext cx="5566088" cy="1200329"/>
          </a:xfrm>
          <a:prstGeom prst="rect">
            <a:avLst/>
          </a:prstGeom>
        </p:spPr>
        <p:txBody>
          <a:bodyPr vert="horz" wrap="square" lIns="0" tIns="0" rIns="0" bIns="0" rtlCol="0">
            <a:spAutoFit/>
          </a:bodyPr>
          <a:lstStyle/>
          <a:p>
            <a:pPr marL="12700">
              <a:lnSpc>
                <a:spcPct val="100000"/>
              </a:lnSpc>
            </a:pPr>
            <a:r>
              <a:rPr lang="en-US" b="1" spc="-5" dirty="0" err="1">
                <a:solidFill>
                  <a:srgbClr val="FF0000"/>
                </a:solidFill>
                <a:cs typeface="Arial"/>
              </a:rPr>
              <a:t>SuperTIGER</a:t>
            </a:r>
            <a:r>
              <a:rPr lang="en-US" b="1" spc="-5" dirty="0">
                <a:solidFill>
                  <a:srgbClr val="FF0000"/>
                </a:solidFill>
                <a:cs typeface="Arial"/>
              </a:rPr>
              <a:t> data for </a:t>
            </a:r>
            <a:r>
              <a:rPr lang="en-US" b="1" spc="-5" dirty="0" err="1">
                <a:solidFill>
                  <a:srgbClr val="FF0000"/>
                </a:solidFill>
                <a:cs typeface="Arial"/>
              </a:rPr>
              <a:t>dE</a:t>
            </a:r>
            <a:r>
              <a:rPr lang="en-US" b="1" spc="-5" dirty="0">
                <a:solidFill>
                  <a:srgbClr val="FF0000"/>
                </a:solidFill>
                <a:cs typeface="Arial"/>
              </a:rPr>
              <a:t>/dx from scintillator detectors</a:t>
            </a:r>
          </a:p>
          <a:p>
            <a:pPr marL="469900" lvl="1"/>
            <a:r>
              <a:rPr lang="en-US" sz="1400" b="1" dirty="0" err="1">
                <a:solidFill>
                  <a:srgbClr val="FF0000"/>
                </a:solidFill>
                <a:cs typeface="Arial"/>
              </a:rPr>
              <a:t>σ</a:t>
            </a:r>
            <a:r>
              <a:rPr lang="en-US" sz="1400" b="1" baseline="-25000" dirty="0" err="1">
                <a:solidFill>
                  <a:srgbClr val="FF0000"/>
                </a:solidFill>
                <a:cs typeface="Arial"/>
              </a:rPr>
              <a:t>Q</a:t>
            </a:r>
            <a:r>
              <a:rPr lang="en-US" sz="1400" b="1" dirty="0">
                <a:solidFill>
                  <a:srgbClr val="FF0000"/>
                </a:solidFill>
                <a:cs typeface="Arial"/>
              </a:rPr>
              <a:t> &lt; 0.19e up to </a:t>
            </a:r>
            <a:r>
              <a:rPr lang="en-US" sz="1400" b="1" baseline="-25000" dirty="0">
                <a:solidFill>
                  <a:srgbClr val="FF0000"/>
                </a:solidFill>
                <a:cs typeface="Arial"/>
              </a:rPr>
              <a:t>30</a:t>
            </a:r>
            <a:r>
              <a:rPr lang="en-US" sz="1400" b="1" dirty="0">
                <a:solidFill>
                  <a:srgbClr val="FF0000"/>
                </a:solidFill>
                <a:cs typeface="Arial"/>
              </a:rPr>
              <a:t>Zn - measured</a:t>
            </a:r>
          </a:p>
          <a:p>
            <a:pPr marL="469900" lvl="1"/>
            <a:r>
              <a:rPr lang="en-US" sz="1400" b="1" dirty="0" err="1">
                <a:solidFill>
                  <a:srgbClr val="FF0000"/>
                </a:solidFill>
                <a:cs typeface="Arial"/>
              </a:rPr>
              <a:t>σ</a:t>
            </a:r>
            <a:r>
              <a:rPr lang="en-US" sz="1400" b="1" baseline="-25000" dirty="0" err="1">
                <a:solidFill>
                  <a:srgbClr val="FF0000"/>
                </a:solidFill>
                <a:cs typeface="Arial"/>
              </a:rPr>
              <a:t>Q</a:t>
            </a:r>
            <a:r>
              <a:rPr lang="en-US" sz="1400" b="1" dirty="0">
                <a:solidFill>
                  <a:srgbClr val="FF0000"/>
                </a:solidFill>
                <a:cs typeface="Arial"/>
              </a:rPr>
              <a:t> &lt; 0.20e up to </a:t>
            </a:r>
            <a:r>
              <a:rPr lang="en-US" sz="1400" b="1" baseline="-25000" dirty="0">
                <a:solidFill>
                  <a:srgbClr val="FF0000"/>
                </a:solidFill>
                <a:cs typeface="Arial"/>
              </a:rPr>
              <a:t>56</a:t>
            </a:r>
            <a:r>
              <a:rPr lang="en-US" sz="1400" b="1" dirty="0">
                <a:solidFill>
                  <a:srgbClr val="FF0000"/>
                </a:solidFill>
                <a:cs typeface="Arial"/>
              </a:rPr>
              <a:t>Ba - measured</a:t>
            </a:r>
          </a:p>
          <a:p>
            <a:pPr marL="469900" lvl="1"/>
            <a:r>
              <a:rPr lang="en-US" sz="1400" b="1" dirty="0" err="1">
                <a:solidFill>
                  <a:srgbClr val="FF0000"/>
                </a:solidFill>
                <a:cs typeface="Arial"/>
              </a:rPr>
              <a:t>σ</a:t>
            </a:r>
            <a:r>
              <a:rPr lang="en-US" sz="1400" b="1" baseline="-25000" dirty="0" err="1">
                <a:solidFill>
                  <a:srgbClr val="FF0000"/>
                </a:solidFill>
                <a:cs typeface="Arial"/>
              </a:rPr>
              <a:t>Q</a:t>
            </a:r>
            <a:r>
              <a:rPr lang="en-US" sz="1400" b="1" dirty="0">
                <a:solidFill>
                  <a:srgbClr val="FF0000"/>
                </a:solidFill>
                <a:cs typeface="Arial"/>
              </a:rPr>
              <a:t> &lt; 0.21e up to </a:t>
            </a:r>
            <a:r>
              <a:rPr lang="en-US" sz="1400" b="1" baseline="-25000" dirty="0">
                <a:solidFill>
                  <a:srgbClr val="FF0000"/>
                </a:solidFill>
                <a:cs typeface="Arial"/>
              </a:rPr>
              <a:t>82</a:t>
            </a:r>
            <a:r>
              <a:rPr lang="en-US" sz="1400" b="1" dirty="0">
                <a:solidFill>
                  <a:srgbClr val="FF0000"/>
                </a:solidFill>
                <a:cs typeface="Arial"/>
              </a:rPr>
              <a:t>Pb - extrapolated</a:t>
            </a:r>
          </a:p>
          <a:p>
            <a:pPr marL="12700">
              <a:lnSpc>
                <a:spcPct val="100000"/>
              </a:lnSpc>
            </a:pPr>
            <a:r>
              <a:rPr lang="en-US" b="1" dirty="0">
                <a:solidFill>
                  <a:srgbClr val="FF0000"/>
                </a:solidFill>
                <a:cs typeface="Arial"/>
              </a:rPr>
              <a:t>TIGERISS with SSDs will do better</a:t>
            </a:r>
            <a:endParaRPr b="1" dirty="0">
              <a:solidFill>
                <a:srgbClr val="FF0000"/>
              </a:solidFill>
              <a:cs typeface="Arial"/>
            </a:endParaRPr>
          </a:p>
        </p:txBody>
      </p:sp>
    </p:spTree>
    <p:extLst>
      <p:ext uri="{BB962C8B-B14F-4D97-AF65-F5344CB8AC3E}">
        <p14:creationId xmlns:p14="http://schemas.microsoft.com/office/powerpoint/2010/main" val="3551810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 showing the solar energy&#10;&#10;AI-generated content may be incorrect.">
            <a:extLst>
              <a:ext uri="{FF2B5EF4-FFF2-40B4-BE49-F238E27FC236}">
                <a16:creationId xmlns:a16="http://schemas.microsoft.com/office/drawing/2014/main" id="{E6CF2512-0C2F-3A8B-ECF6-A84CD0004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664"/>
            <a:ext cx="12192000" cy="5784526"/>
          </a:xfrm>
          <a:prstGeom prst="rect">
            <a:avLst/>
          </a:prstGeom>
        </p:spPr>
      </p:pic>
      <p:pic>
        <p:nvPicPr>
          <p:cNvPr id="5" name="Picture 4" descr="A logo with a tiger head and a satellite&#10;&#10;AI-generated content may be incorrect.">
            <a:extLst>
              <a:ext uri="{FF2B5EF4-FFF2-40B4-BE49-F238E27FC236}">
                <a16:creationId xmlns:a16="http://schemas.microsoft.com/office/drawing/2014/main" id="{08B2D443-EF19-CA50-7829-4F36FD9FB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2" name="Footer Placeholder 1">
            <a:extLst>
              <a:ext uri="{FF2B5EF4-FFF2-40B4-BE49-F238E27FC236}">
                <a16:creationId xmlns:a16="http://schemas.microsoft.com/office/drawing/2014/main" id="{7B00608E-C3DE-4AB5-8CAC-A47D8AE4ADCD}"/>
              </a:ext>
            </a:extLst>
          </p:cNvPr>
          <p:cNvSpPr>
            <a:spLocks noGrp="1"/>
          </p:cNvSpPr>
          <p:nvPr>
            <p:ph type="ftr" sz="quarter" idx="11"/>
          </p:nvPr>
        </p:nvSpPr>
        <p:spPr/>
        <p:txBody>
          <a:bodyPr/>
          <a:lstStyle/>
          <a:p>
            <a:r>
              <a:rPr lang="en-US"/>
              <a:t>TeVPA - GCRs with TIGERs - November 4, 2025</a:t>
            </a:r>
            <a:endParaRPr lang="en-US" dirty="0"/>
          </a:p>
        </p:txBody>
      </p:sp>
      <p:sp>
        <p:nvSpPr>
          <p:cNvPr id="14" name="Title 1">
            <a:extLst>
              <a:ext uri="{FF2B5EF4-FFF2-40B4-BE49-F238E27FC236}">
                <a16:creationId xmlns:a16="http://schemas.microsoft.com/office/drawing/2014/main" id="{2F79B74D-45ED-4228-A583-A7E08CE29087}"/>
              </a:ext>
            </a:extLst>
          </p:cNvPr>
          <p:cNvSpPr txBox="1">
            <a:spLocks/>
          </p:cNvSpPr>
          <p:nvPr/>
        </p:nvSpPr>
        <p:spPr>
          <a:xfrm>
            <a:off x="914400" y="0"/>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TIGERISS Predicted Observations</a:t>
            </a:r>
          </a:p>
        </p:txBody>
      </p:sp>
      <p:sp>
        <p:nvSpPr>
          <p:cNvPr id="4" name="Slide Number Placeholder 3">
            <a:extLst>
              <a:ext uri="{FF2B5EF4-FFF2-40B4-BE49-F238E27FC236}">
                <a16:creationId xmlns:a16="http://schemas.microsoft.com/office/drawing/2014/main" id="{9DCA9271-14C9-4BA2-862B-51737BDC1576}"/>
              </a:ext>
            </a:extLst>
          </p:cNvPr>
          <p:cNvSpPr>
            <a:spLocks noGrp="1"/>
          </p:cNvSpPr>
          <p:nvPr>
            <p:ph type="sldNum" sz="quarter" idx="12"/>
          </p:nvPr>
        </p:nvSpPr>
        <p:spPr/>
        <p:txBody>
          <a:bodyPr/>
          <a:lstStyle/>
          <a:p>
            <a:fld id="{9EBE6002-C28D-42BF-92CB-918F87749F98}" type="slidenum">
              <a:rPr lang="en-US" smtClean="0"/>
              <a:t>24</a:t>
            </a:fld>
            <a:endParaRPr lang="en-US"/>
          </a:p>
        </p:txBody>
      </p:sp>
      <p:sp>
        <p:nvSpPr>
          <p:cNvPr id="8" name="TextBox 7">
            <a:extLst>
              <a:ext uri="{FF2B5EF4-FFF2-40B4-BE49-F238E27FC236}">
                <a16:creationId xmlns:a16="http://schemas.microsoft.com/office/drawing/2014/main" id="{7E5E5EE6-3DEA-3446-31C8-78F9A8861164}"/>
              </a:ext>
            </a:extLst>
          </p:cNvPr>
          <p:cNvSpPr txBox="1"/>
          <p:nvPr/>
        </p:nvSpPr>
        <p:spPr>
          <a:xfrm>
            <a:off x="6147172" y="2764519"/>
            <a:ext cx="5043458" cy="1477328"/>
          </a:xfrm>
          <a:prstGeom prst="rect">
            <a:avLst/>
          </a:prstGeom>
          <a:noFill/>
        </p:spPr>
        <p:txBody>
          <a:bodyPr wrap="square" rtlCol="0">
            <a:spAutoFit/>
          </a:bodyPr>
          <a:lstStyle/>
          <a:p>
            <a:r>
              <a:rPr lang="en-US" dirty="0">
                <a:solidFill>
                  <a:srgbClr val="5372FF"/>
                </a:solidFill>
              </a:rPr>
              <a:t>In one-year TIGERISS will have:</a:t>
            </a:r>
          </a:p>
          <a:p>
            <a:pPr marL="285750" indent="-285750">
              <a:buFontTx/>
              <a:buChar char="-"/>
            </a:pPr>
            <a:r>
              <a:rPr lang="en-US" dirty="0">
                <a:solidFill>
                  <a:srgbClr val="5372FF"/>
                </a:solidFill>
              </a:rPr>
              <a:t>Comparable statistics to SuperTIGER-1</a:t>
            </a:r>
          </a:p>
          <a:p>
            <a:pPr marL="285750" indent="-285750">
              <a:buFontTx/>
              <a:buChar char="-"/>
            </a:pPr>
            <a:r>
              <a:rPr lang="en-US" dirty="0">
                <a:solidFill>
                  <a:srgbClr val="5372FF"/>
                </a:solidFill>
              </a:rPr>
              <a:t>~1/2 statistics for HEAO-3-HNE charge group measurements (</a:t>
            </a:r>
            <a:r>
              <a:rPr lang="en-US" dirty="0" err="1">
                <a:solidFill>
                  <a:srgbClr val="5372FF"/>
                </a:solidFill>
              </a:rPr>
              <a:t>Binns</a:t>
            </a:r>
            <a:r>
              <a:rPr lang="en-US" dirty="0">
                <a:solidFill>
                  <a:srgbClr val="5372FF"/>
                </a:solidFill>
              </a:rPr>
              <a:t> et al. 1989) with individual element resolution</a:t>
            </a:r>
          </a:p>
        </p:txBody>
      </p:sp>
      <p:sp>
        <p:nvSpPr>
          <p:cNvPr id="11" name="TextBox 10">
            <a:extLst>
              <a:ext uri="{FF2B5EF4-FFF2-40B4-BE49-F238E27FC236}">
                <a16:creationId xmlns:a16="http://schemas.microsoft.com/office/drawing/2014/main" id="{A22FFDF9-959A-3D6D-51B7-55A9962E2068}"/>
              </a:ext>
            </a:extLst>
          </p:cNvPr>
          <p:cNvSpPr txBox="1"/>
          <p:nvPr/>
        </p:nvSpPr>
        <p:spPr>
          <a:xfrm>
            <a:off x="1861974" y="740664"/>
            <a:ext cx="10426390" cy="646331"/>
          </a:xfrm>
          <a:prstGeom prst="rect">
            <a:avLst/>
          </a:prstGeom>
          <a:noFill/>
        </p:spPr>
        <p:txBody>
          <a:bodyPr wrap="square" rtlCol="0">
            <a:spAutoFit/>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TIGERISS SOX model for 9x9 SSD configuration – descope from 10x9 configuration</a:t>
            </a:r>
          </a:p>
          <a:p>
            <a:endParaRPr lang="en-US" dirty="0"/>
          </a:p>
        </p:txBody>
      </p:sp>
    </p:spTree>
    <p:extLst>
      <p:ext uri="{BB962C8B-B14F-4D97-AF65-F5344CB8AC3E}">
        <p14:creationId xmlns:p14="http://schemas.microsoft.com/office/powerpoint/2010/main" val="2526319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3336-FF91-58CC-4DD2-EE16E1ED8A3C}"/>
            </a:ext>
          </a:extLst>
        </p:cNvPr>
        <p:cNvGrpSpPr/>
        <p:nvPr/>
      </p:nvGrpSpPr>
      <p:grpSpPr>
        <a:xfrm>
          <a:off x="0" y="0"/>
          <a:ext cx="0" cy="0"/>
          <a:chOff x="0" y="0"/>
          <a:chExt cx="0" cy="0"/>
        </a:xfrm>
      </p:grpSpPr>
      <p:pic>
        <p:nvPicPr>
          <p:cNvPr id="5" name="Picture 4" descr="A logo with a tiger head and a satellite&#10;&#10;AI-generated content may be incorrect.">
            <a:extLst>
              <a:ext uri="{FF2B5EF4-FFF2-40B4-BE49-F238E27FC236}">
                <a16:creationId xmlns:a16="http://schemas.microsoft.com/office/drawing/2014/main" id="{CD38FD33-4E14-3DC1-D005-FFD778804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2" name="Footer Placeholder 1">
            <a:extLst>
              <a:ext uri="{FF2B5EF4-FFF2-40B4-BE49-F238E27FC236}">
                <a16:creationId xmlns:a16="http://schemas.microsoft.com/office/drawing/2014/main" id="{DE6A2D00-8FFB-3DC1-D184-6B327837EF50}"/>
              </a:ext>
            </a:extLst>
          </p:cNvPr>
          <p:cNvSpPr>
            <a:spLocks noGrp="1"/>
          </p:cNvSpPr>
          <p:nvPr>
            <p:ph type="ftr" sz="quarter" idx="11"/>
          </p:nvPr>
        </p:nvSpPr>
        <p:spPr/>
        <p:txBody>
          <a:bodyPr/>
          <a:lstStyle/>
          <a:p>
            <a:r>
              <a:rPr lang="en-US"/>
              <a:t>TeVPA - GCRs with TIGERs - November 4, 2025</a:t>
            </a:r>
            <a:endParaRPr lang="en-US" dirty="0"/>
          </a:p>
        </p:txBody>
      </p:sp>
      <p:sp>
        <p:nvSpPr>
          <p:cNvPr id="14" name="Title 1">
            <a:extLst>
              <a:ext uri="{FF2B5EF4-FFF2-40B4-BE49-F238E27FC236}">
                <a16:creationId xmlns:a16="http://schemas.microsoft.com/office/drawing/2014/main" id="{ED21D180-E82E-B221-A4A1-127652AD18F5}"/>
              </a:ext>
            </a:extLst>
          </p:cNvPr>
          <p:cNvSpPr txBox="1">
            <a:spLocks/>
          </p:cNvSpPr>
          <p:nvPr/>
        </p:nvSpPr>
        <p:spPr>
          <a:xfrm>
            <a:off x="910654" y="0"/>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TIGERISS – Summary</a:t>
            </a:r>
          </a:p>
        </p:txBody>
      </p:sp>
      <p:sp>
        <p:nvSpPr>
          <p:cNvPr id="4" name="Slide Number Placeholder 3">
            <a:extLst>
              <a:ext uri="{FF2B5EF4-FFF2-40B4-BE49-F238E27FC236}">
                <a16:creationId xmlns:a16="http://schemas.microsoft.com/office/drawing/2014/main" id="{C931297B-4A93-3B1C-7860-BF6EB5C87E5A}"/>
              </a:ext>
            </a:extLst>
          </p:cNvPr>
          <p:cNvSpPr>
            <a:spLocks noGrp="1"/>
          </p:cNvSpPr>
          <p:nvPr>
            <p:ph type="sldNum" sz="quarter" idx="12"/>
          </p:nvPr>
        </p:nvSpPr>
        <p:spPr/>
        <p:txBody>
          <a:bodyPr/>
          <a:lstStyle/>
          <a:p>
            <a:fld id="{9EBE6002-C28D-42BF-92CB-918F87749F98}" type="slidenum">
              <a:rPr lang="en-US" smtClean="0"/>
              <a:t>25</a:t>
            </a:fld>
            <a:endParaRPr lang="en-US"/>
          </a:p>
        </p:txBody>
      </p:sp>
      <p:sp>
        <p:nvSpPr>
          <p:cNvPr id="6" name="Rectangle 5">
            <a:extLst>
              <a:ext uri="{FF2B5EF4-FFF2-40B4-BE49-F238E27FC236}">
                <a16:creationId xmlns:a16="http://schemas.microsoft.com/office/drawing/2014/main" id="{E6A2D374-3820-05D2-9356-6ABF33E5C07F}"/>
              </a:ext>
            </a:extLst>
          </p:cNvPr>
          <p:cNvSpPr/>
          <p:nvPr/>
        </p:nvSpPr>
        <p:spPr>
          <a:xfrm>
            <a:off x="46943" y="928340"/>
            <a:ext cx="11800935" cy="490903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432FF"/>
                </a:solidFill>
                <a:effectLst/>
                <a:uLnTx/>
                <a:uFillTx/>
                <a:latin typeface="+mn-lt"/>
                <a:ea typeface="ＭＳ Ｐゴシック"/>
              </a:rPr>
              <a:t>TIGERISS will make revolutionary measurements that will transform our understanding of galactic nucleosynthesis.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mn-lt"/>
                <a:ea typeface="ＭＳ Ｐゴシック"/>
              </a:rPr>
              <a:t>Key to answer are measurements of abundances of Ultra-Heavy Galactic Cosmic Rays: UHGCRs: Z &gt; 28 (above Nickel)</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mn-lt"/>
                <a:ea typeface="ＭＳ Ｐゴシック"/>
              </a:rPr>
              <a:t>Astro2020 Decadal Survey Questions:</a:t>
            </a:r>
          </a:p>
          <a:p>
            <a:pPr marL="1200150" marR="0" lvl="2" indent="-285750" algn="l" defTabSz="914400" rtl="0" eaLnBrk="1" fontAlgn="auto" latinLnBrk="0" hangingPunct="1">
              <a:lnSpc>
                <a:spcPct val="100000"/>
              </a:lnSpc>
              <a:spcBef>
                <a:spcPts val="60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mn-lt"/>
                <a:ea typeface="ＭＳ Ｐゴシック"/>
              </a:rPr>
              <a:t>“Are neutron star mergers the main site of r-process nucleosynthesis, or are there supernovae and other core collapse events that contribute significantly to the r-process budget of the universe?” </a:t>
            </a:r>
          </a:p>
          <a:p>
            <a:pPr marL="1200150" marR="0" lvl="2" indent="-285750" algn="l" defTabSz="914400" rtl="0" eaLnBrk="1" fontAlgn="auto" latinLnBrk="0" hangingPunct="1">
              <a:lnSpc>
                <a:spcPct val="100000"/>
              </a:lnSpc>
              <a:spcBef>
                <a:spcPts val="600"/>
              </a:spcBef>
              <a:spcAft>
                <a:spcPts val="0"/>
              </a:spcAft>
              <a:buClrTx/>
              <a:buSzTx/>
              <a:buFont typeface="System Font Regular"/>
              <a:buChar char="-"/>
              <a:tabLst/>
              <a:defRPr/>
            </a:pPr>
            <a:r>
              <a:rPr kumimoji="0" lang="en-US" sz="2400" b="0" i="0" u="none" strike="noStrike" kern="1200" cap="none" spc="0" normalizeH="0" baseline="0" noProof="0" dirty="0">
                <a:ln>
                  <a:noFill/>
                </a:ln>
                <a:solidFill>
                  <a:prstClr val="black"/>
                </a:solidFill>
                <a:effectLst/>
                <a:uLnTx/>
                <a:uFillTx/>
                <a:latin typeface="+mn-lt"/>
                <a:ea typeface="ＭＳ Ｐゴシック"/>
              </a:rPr>
              <a:t>scientists “may be able to use heavy cosmic-ray abundance measurements in the Milky Way to constrain sites of r-process nucleosynthesis.”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432FF"/>
                </a:solidFill>
                <a:effectLst/>
                <a:uLnTx/>
                <a:uFillTx/>
                <a:latin typeface="+mn-lt"/>
                <a:ea typeface="ＭＳ Ｐゴシック"/>
              </a:rPr>
              <a:t>TIGERISS will accomplish this by measuring the elemental composition from </a:t>
            </a:r>
            <a:r>
              <a:rPr kumimoji="0" lang="en-US" sz="2400" b="1" i="0" u="none" strike="noStrike" kern="1200" cap="none" spc="0" normalizeH="0" baseline="30000" noProof="0" dirty="0">
                <a:ln>
                  <a:noFill/>
                </a:ln>
                <a:solidFill>
                  <a:srgbClr val="0432FF"/>
                </a:solidFill>
                <a:effectLst/>
                <a:uLnTx/>
                <a:uFillTx/>
                <a:latin typeface="+mn-lt"/>
                <a:ea typeface="ＭＳ Ｐゴシック"/>
              </a:rPr>
              <a:t>5</a:t>
            </a:r>
            <a:r>
              <a:rPr kumimoji="0" lang="en-US" sz="2400" b="1" i="0" u="none" strike="noStrike" kern="1200" cap="none" spc="0" normalizeH="0" baseline="0" noProof="0" dirty="0">
                <a:ln>
                  <a:noFill/>
                </a:ln>
                <a:solidFill>
                  <a:srgbClr val="0432FF"/>
                </a:solidFill>
                <a:effectLst/>
                <a:uLnTx/>
                <a:uFillTx/>
                <a:latin typeface="+mn-lt"/>
                <a:ea typeface="ＭＳ Ｐゴシック"/>
              </a:rPr>
              <a:t>B through </a:t>
            </a:r>
            <a:r>
              <a:rPr kumimoji="0" lang="en-US" sz="2400" b="1" i="0" u="none" strike="noStrike" kern="1200" cap="none" spc="0" normalizeH="0" baseline="30000" noProof="0" dirty="0">
                <a:ln>
                  <a:noFill/>
                </a:ln>
                <a:solidFill>
                  <a:srgbClr val="0432FF"/>
                </a:solidFill>
                <a:effectLst/>
                <a:uLnTx/>
                <a:uFillTx/>
                <a:latin typeface="+mn-lt"/>
                <a:ea typeface="ＭＳ Ｐゴシック"/>
              </a:rPr>
              <a:t>82</a:t>
            </a:r>
            <a:r>
              <a:rPr kumimoji="0" lang="en-US" sz="2400" b="1" i="0" u="none" strike="noStrike" kern="1200" cap="none" spc="0" normalizeH="0" baseline="0" noProof="0" dirty="0">
                <a:ln>
                  <a:noFill/>
                </a:ln>
                <a:solidFill>
                  <a:srgbClr val="0432FF"/>
                </a:solidFill>
                <a:effectLst/>
                <a:uLnTx/>
                <a:uFillTx/>
                <a:latin typeface="+mn-lt"/>
                <a:ea typeface="ＭＳ Ｐゴシック"/>
              </a:rPr>
              <a:t>Pb.</a:t>
            </a:r>
          </a:p>
        </p:txBody>
      </p:sp>
    </p:spTree>
    <p:extLst>
      <p:ext uri="{BB962C8B-B14F-4D97-AF65-F5344CB8AC3E}">
        <p14:creationId xmlns:p14="http://schemas.microsoft.com/office/powerpoint/2010/main" val="399834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ogo with a tiger head and a satellite&#10;&#10;AI-generated content may be incorrect.">
            <a:extLst>
              <a:ext uri="{FF2B5EF4-FFF2-40B4-BE49-F238E27FC236}">
                <a16:creationId xmlns:a16="http://schemas.microsoft.com/office/drawing/2014/main" id="{7DC14E6D-B00E-D200-0308-D1F4BCDAF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2" name="Footer Placeholder 1">
            <a:extLst>
              <a:ext uri="{FF2B5EF4-FFF2-40B4-BE49-F238E27FC236}">
                <a16:creationId xmlns:a16="http://schemas.microsoft.com/office/drawing/2014/main" id="{21974DE0-466F-4D02-B4DF-FED62770AA9F}"/>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3D090612-B95E-4E01-808D-01227D8FC652}"/>
              </a:ext>
            </a:extLst>
          </p:cNvPr>
          <p:cNvSpPr>
            <a:spLocks noGrp="1"/>
          </p:cNvSpPr>
          <p:nvPr>
            <p:ph type="sldNum" sz="quarter" idx="12"/>
          </p:nvPr>
        </p:nvSpPr>
        <p:spPr/>
        <p:txBody>
          <a:bodyPr/>
          <a:lstStyle/>
          <a:p>
            <a:fld id="{9EBE6002-C28D-42BF-92CB-918F87749F98}" type="slidenum">
              <a:rPr lang="en-US" smtClean="0"/>
              <a:t>26</a:t>
            </a:fld>
            <a:endParaRPr lang="en-US"/>
          </a:p>
        </p:txBody>
      </p:sp>
      <p:sp>
        <p:nvSpPr>
          <p:cNvPr id="5" name="Text Placeholder 1">
            <a:extLst>
              <a:ext uri="{FF2B5EF4-FFF2-40B4-BE49-F238E27FC236}">
                <a16:creationId xmlns:a16="http://schemas.microsoft.com/office/drawing/2014/main" id="{5FD390B7-B5DD-47F6-BDEA-D13C32817C6E}"/>
              </a:ext>
            </a:extLst>
          </p:cNvPr>
          <p:cNvSpPr txBox="1">
            <a:spLocks/>
          </p:cNvSpPr>
          <p:nvPr/>
        </p:nvSpPr>
        <p:spPr>
          <a:xfrm>
            <a:off x="572219" y="587095"/>
            <a:ext cx="7510114" cy="568380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marL="383540" marR="57799" indent="-342900" defTabSz="647700">
              <a:spcBef>
                <a:spcPts val="1000"/>
              </a:spcBef>
              <a:buClr>
                <a:srgbClr val="000000"/>
              </a:buClr>
              <a:buSzPct val="100000"/>
              <a:buFont typeface="Arial"/>
              <a:buChar char="•"/>
              <a:defRPr sz="4400">
                <a:uFill>
                  <a:solidFill/>
                </a:uFill>
                <a:latin typeface="+mn-lt"/>
                <a:ea typeface="+mn-ea"/>
                <a:cs typeface="+mn-cs"/>
                <a:sym typeface="Arial"/>
              </a:defRPr>
            </a:lvl1pPr>
            <a:lvl2pPr marL="783590" marR="57799" indent="-285750" defTabSz="647700">
              <a:spcBef>
                <a:spcPts val="900"/>
              </a:spcBef>
              <a:buClr>
                <a:srgbClr val="000000"/>
              </a:buClr>
              <a:buSzPct val="100000"/>
              <a:buFont typeface="Arial"/>
              <a:buChar char="–"/>
              <a:defRPr sz="3800">
                <a:uFill>
                  <a:solidFill/>
                </a:uFill>
                <a:latin typeface="+mn-lt"/>
                <a:ea typeface="+mn-ea"/>
                <a:cs typeface="+mn-cs"/>
                <a:sym typeface="Arial"/>
              </a:defRPr>
            </a:lvl2pPr>
            <a:lvl3pPr marL="1183639" marR="57799" indent="-228600" defTabSz="647700">
              <a:spcBef>
                <a:spcPts val="700"/>
              </a:spcBef>
              <a:buClr>
                <a:srgbClr val="000000"/>
              </a:buClr>
              <a:buSzPct val="100000"/>
              <a:buFont typeface="Arial"/>
              <a:buChar char="•"/>
              <a:defRPr sz="3400">
                <a:uFill>
                  <a:solidFill/>
                </a:uFill>
                <a:latin typeface="+mn-lt"/>
                <a:ea typeface="+mn-ea"/>
                <a:cs typeface="+mn-cs"/>
                <a:sym typeface="Arial"/>
              </a:defRPr>
            </a:lvl3pPr>
            <a:lvl4pPr marL="1640839" marR="57799" indent="-228600" defTabSz="647700">
              <a:spcBef>
                <a:spcPts val="600"/>
              </a:spcBef>
              <a:buClr>
                <a:srgbClr val="000000"/>
              </a:buClr>
              <a:buSzPct val="100000"/>
              <a:buFont typeface="Arial"/>
              <a:buChar char="–"/>
              <a:defRPr sz="2800">
                <a:uFill>
                  <a:solidFill/>
                </a:uFill>
                <a:latin typeface="+mn-lt"/>
                <a:ea typeface="+mn-ea"/>
                <a:cs typeface="+mn-cs"/>
                <a:sym typeface="Arial"/>
              </a:defRPr>
            </a:lvl4pPr>
            <a:lvl5pPr marL="2098039" marR="57799" indent="-228600" defTabSz="647700">
              <a:spcBef>
                <a:spcPts val="600"/>
              </a:spcBef>
              <a:buClr>
                <a:srgbClr val="000000"/>
              </a:buClr>
              <a:buSzPct val="100000"/>
              <a:buFont typeface="Arial"/>
              <a:buChar char="»"/>
              <a:defRPr sz="2800">
                <a:uFill>
                  <a:solidFill/>
                </a:uFill>
                <a:latin typeface="+mn-lt"/>
                <a:ea typeface="+mn-ea"/>
                <a:cs typeface="+mn-cs"/>
                <a:sym typeface="Arial"/>
              </a:defRPr>
            </a:lvl5pPr>
            <a:lvl6pPr marL="2228668" marR="57799" indent="-359228" defTabSz="647700">
              <a:spcBef>
                <a:spcPts val="1000"/>
              </a:spcBef>
              <a:buClr>
                <a:srgbClr val="000000"/>
              </a:buClr>
              <a:buSzPct val="100000"/>
              <a:buFont typeface="Arial"/>
              <a:buChar char="•"/>
              <a:defRPr sz="4400">
                <a:uFill>
                  <a:solidFill/>
                </a:uFill>
                <a:latin typeface="+mn-lt"/>
                <a:ea typeface="+mn-ea"/>
                <a:cs typeface="+mn-cs"/>
                <a:sym typeface="Arial"/>
              </a:defRPr>
            </a:lvl6pPr>
            <a:lvl7pPr marL="2228668" marR="57799" indent="-359228" defTabSz="647700">
              <a:spcBef>
                <a:spcPts val="1000"/>
              </a:spcBef>
              <a:buClr>
                <a:srgbClr val="000000"/>
              </a:buClr>
              <a:buSzPct val="100000"/>
              <a:buFont typeface="Arial"/>
              <a:buChar char="•"/>
              <a:defRPr sz="4400">
                <a:uFill>
                  <a:solidFill/>
                </a:uFill>
                <a:latin typeface="+mn-lt"/>
                <a:ea typeface="+mn-ea"/>
                <a:cs typeface="+mn-cs"/>
                <a:sym typeface="Arial"/>
              </a:defRPr>
            </a:lvl7pPr>
            <a:lvl8pPr marL="2228668" marR="57799" indent="-359228" defTabSz="647700">
              <a:spcBef>
                <a:spcPts val="1000"/>
              </a:spcBef>
              <a:buClr>
                <a:srgbClr val="000000"/>
              </a:buClr>
              <a:buSzPct val="100000"/>
              <a:buFont typeface="Arial"/>
              <a:buChar char="•"/>
              <a:defRPr sz="4400">
                <a:uFill>
                  <a:solidFill/>
                </a:uFill>
                <a:latin typeface="+mn-lt"/>
                <a:ea typeface="+mn-ea"/>
                <a:cs typeface="+mn-cs"/>
                <a:sym typeface="Arial"/>
              </a:defRPr>
            </a:lvl8pPr>
            <a:lvl9pPr marL="2228668" marR="57799" indent="-359228" defTabSz="647700">
              <a:spcBef>
                <a:spcPts val="1000"/>
              </a:spcBef>
              <a:buClr>
                <a:srgbClr val="000000"/>
              </a:buClr>
              <a:buSzPct val="100000"/>
              <a:buFont typeface="Arial"/>
              <a:buChar char="•"/>
              <a:defRPr sz="4400">
                <a:uFill>
                  <a:solidFill/>
                </a:uFill>
                <a:latin typeface="+mn-lt"/>
                <a:ea typeface="+mn-ea"/>
                <a:cs typeface="+mn-cs"/>
                <a:sym typeface="Arial"/>
              </a:defRPr>
            </a:lvl9pPr>
          </a:lstStyle>
          <a:p>
            <a:r>
              <a:rPr lang="en-US" altLang="en-US" sz="1700" kern="0" dirty="0">
                <a:solidFill>
                  <a:sysClr val="windowText" lastClr="000000"/>
                </a:solidFill>
                <a:latin typeface="Verdana" panose="020B0604030504040204" pitchFamily="34" charset="0"/>
              </a:rPr>
              <a:t>NASA grants for CALET (NNX11AE02G, NNX16AC02G, and 80NSSC20K0399) and </a:t>
            </a:r>
            <a:r>
              <a:rPr lang="en-US" altLang="en-US" sz="1700" kern="0" dirty="0" err="1">
                <a:solidFill>
                  <a:sysClr val="windowText" lastClr="000000"/>
                </a:solidFill>
                <a:latin typeface="Verdana" panose="020B0604030504040204" pitchFamily="34" charset="0"/>
              </a:rPr>
              <a:t>SuperTIGER</a:t>
            </a:r>
            <a:r>
              <a:rPr lang="en-US" altLang="en-US" sz="1700" kern="0" dirty="0">
                <a:solidFill>
                  <a:sysClr val="windowText" lastClr="000000"/>
                </a:solidFill>
                <a:latin typeface="Verdana" panose="020B0604030504040204" pitchFamily="34" charset="0"/>
              </a:rPr>
              <a:t> (NNX15AC23G and 80NSSC20K0405), and a cooperative agreement for TIGERISS (80NSSC22M0299).</a:t>
            </a:r>
          </a:p>
          <a:p>
            <a:r>
              <a:rPr lang="en-US" altLang="en-US" sz="1700" kern="0" dirty="0">
                <a:solidFill>
                  <a:sysClr val="windowText" lastClr="000000"/>
                </a:solidFill>
                <a:latin typeface="Verdana" panose="020B0604030504040204" pitchFamily="34" charset="0"/>
              </a:rPr>
              <a:t>The ANITA, </a:t>
            </a:r>
            <a:r>
              <a:rPr lang="en-US" altLang="en-US" sz="1700" kern="0" dirty="0" err="1">
                <a:solidFill>
                  <a:sysClr val="windowText" lastClr="000000"/>
                </a:solidFill>
                <a:latin typeface="Verdana" panose="020B0604030504040204" pitchFamily="34" charset="0"/>
              </a:rPr>
              <a:t>SuperTIGER</a:t>
            </a:r>
            <a:r>
              <a:rPr lang="en-US" altLang="en-US" sz="1700" kern="0" dirty="0">
                <a:solidFill>
                  <a:sysClr val="windowText" lastClr="000000"/>
                </a:solidFill>
                <a:latin typeface="Verdana" panose="020B0604030504040204" pitchFamily="34" charset="0"/>
              </a:rPr>
              <a:t> and TIGERISS efforts has been supported at Washington University in St. Louis by a grant from the Peggy and Steve Fossett Foundation and by the McDonnell Center for the Space Sciences.</a:t>
            </a:r>
          </a:p>
          <a:p>
            <a:r>
              <a:rPr lang="en-US" altLang="en-US" sz="1700" b="1" kern="0" dirty="0">
                <a:solidFill>
                  <a:sysClr val="windowText" lastClr="000000"/>
                </a:solidFill>
                <a:latin typeface="Verdana" panose="020B0604030504040204" pitchFamily="34" charset="0"/>
              </a:rPr>
              <a:t>We thank the NASA Columbia Scientific Balloon Facility, the NASA Balloon Program Office, the NSF United States Antarctic Program, and the Antarctic Support Contract for the record long-duration balloon flight for SuperTIGER-1, the successful recovery efforts, and the 32-day SuperTIGER-2.3 flight providing scientific and technical background for TIGERISS.</a:t>
            </a:r>
          </a:p>
          <a:p>
            <a:r>
              <a:rPr lang="en-US" altLang="en-US" sz="1700" kern="0" dirty="0">
                <a:solidFill>
                  <a:sysClr val="windowText" lastClr="000000"/>
                </a:solidFill>
                <a:latin typeface="Verdana" panose="020B0604030504040204" pitchFamily="34" charset="0"/>
              </a:rPr>
              <a:t>The material contained in this document is based upon work supported by a National Aeronautics and Space Administration (NASA) grant or cooperative agreement. Any opinions, findings, conclusions, or recommendations expressed in this material are those of the author and do not necessarily reflect the views of NASA.</a:t>
            </a:r>
          </a:p>
        </p:txBody>
      </p:sp>
      <p:sp>
        <p:nvSpPr>
          <p:cNvPr id="6" name="Text Box 2">
            <a:extLst>
              <a:ext uri="{FF2B5EF4-FFF2-40B4-BE49-F238E27FC236}">
                <a16:creationId xmlns:a16="http://schemas.microsoft.com/office/drawing/2014/main" id="{DCE216A0-846C-4DD9-98B0-6689A1E77653}"/>
              </a:ext>
            </a:extLst>
          </p:cNvPr>
          <p:cNvSpPr txBox="1">
            <a:spLocks noChangeArrowheads="1"/>
          </p:cNvSpPr>
          <p:nvPr/>
        </p:nvSpPr>
        <p:spPr bwMode="auto">
          <a:xfrm>
            <a:off x="9625754" y="8068733"/>
            <a:ext cx="254846" cy="247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endParaRPr lang="en-US" sz="640" kern="0">
              <a:solidFill>
                <a:sysClr val="windowText" lastClr="000000"/>
              </a:solidFill>
              <a:latin typeface="Helvetica"/>
              <a:cs typeface="Helvetica"/>
              <a:sym typeface="Helvetica"/>
            </a:endParaRPr>
          </a:p>
        </p:txBody>
      </p:sp>
      <p:sp>
        <p:nvSpPr>
          <p:cNvPr id="15" name="Slide Number Placeholder 2">
            <a:extLst>
              <a:ext uri="{FF2B5EF4-FFF2-40B4-BE49-F238E27FC236}">
                <a16:creationId xmlns:a16="http://schemas.microsoft.com/office/drawing/2014/main" id="{2F1C582E-52D3-4433-A72B-8CB5CB38AD90}"/>
              </a:ext>
            </a:extLst>
          </p:cNvPr>
          <p:cNvSpPr txBox="1">
            <a:spLocks/>
          </p:cNvSpPr>
          <p:nvPr/>
        </p:nvSpPr>
        <p:spPr>
          <a:xfrm>
            <a:off x="12577787" y="9296400"/>
            <a:ext cx="340322" cy="323553"/>
          </a:xfrm>
          <a:prstGeom prst="rect">
            <a:avLst/>
          </a:prstGeom>
          <a:ln w="12700">
            <a:miter lim="400000"/>
          </a:ln>
        </p:spPr>
        <p:txBody>
          <a:bodyPr wrap="none" lIns="50800" tIns="50800" rIns="50800" bIns="50800" anchor="ctr">
            <a:spAutoFit/>
          </a:bodyPr>
          <a:lstStyle>
            <a:lvl1pPr algn="ctr" defTabSz="825500">
              <a:defRPr sz="1600">
                <a:solidFill>
                  <a:srgbClr val="9B9B9B"/>
                </a:solidFill>
                <a:uFill>
                  <a:solidFill>
                    <a:srgbClr val="9B9B9B"/>
                  </a:solidFill>
                </a:uFill>
                <a:latin typeface="+mn-lt"/>
                <a:ea typeface="+mn-ea"/>
                <a:cs typeface="+mn-cs"/>
                <a:sym typeface="Arial"/>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a:lstStyle>
          <a:p>
            <a:fld id="{86CB4B4D-7CA3-9044-876B-883B54F8677D}" type="slidenum">
              <a:rPr lang="en-US" kern="0" smtClean="0">
                <a:latin typeface="Arial" panose="020B0604020202020204"/>
              </a:rPr>
              <a:pPr/>
              <a:t>26</a:t>
            </a:fld>
            <a:endParaRPr lang="en-US" kern="0" dirty="0">
              <a:latin typeface="Arial" panose="020B0604020202020204"/>
            </a:endParaRPr>
          </a:p>
        </p:txBody>
      </p:sp>
      <p:pic>
        <p:nvPicPr>
          <p:cNvPr id="16" name="Picture 4">
            <a:extLst>
              <a:ext uri="{FF2B5EF4-FFF2-40B4-BE49-F238E27FC236}">
                <a16:creationId xmlns:a16="http://schemas.microsoft.com/office/drawing/2014/main" id="{4E058E49-86CE-4E97-86B2-8371E3A69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86" t="9360" r="13177" b="9283"/>
          <a:stretch>
            <a:fillRect/>
          </a:stretch>
        </p:blipFill>
        <p:spPr bwMode="auto">
          <a:xfrm>
            <a:off x="9305708" y="2357959"/>
            <a:ext cx="1876213" cy="1190413"/>
          </a:xfrm>
          <a:prstGeom prst="rect">
            <a:avLst/>
          </a:prstGeom>
          <a:noFill/>
          <a:ln>
            <a:noFill/>
          </a:ln>
          <a:effectLst/>
          <a:extLst>
            <a:ext uri="{909E8E84-426E-40DD-AFC4-6F175D3DCCD1}">
              <a14:hiddenFill xmlns:a14="http://schemas.microsoft.com/office/drawing/2010/main">
                <a:blipFill dpi="0" rotWithShape="0">
                  <a:blip/>
                  <a:srcRect l="16586" t="9360" r="13177" b="9283"/>
                  <a:stretch>
                    <a:fillRect/>
                  </a:stretch>
                </a:blip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5">
            <a:extLst>
              <a:ext uri="{FF2B5EF4-FFF2-40B4-BE49-F238E27FC236}">
                <a16:creationId xmlns:a16="http://schemas.microsoft.com/office/drawing/2014/main" id="{8A5817CA-A76D-4277-85E7-5A1410E25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54" t="17694" r="3711" b="27176"/>
          <a:stretch>
            <a:fillRect/>
          </a:stretch>
        </p:blipFill>
        <p:spPr bwMode="auto">
          <a:xfrm>
            <a:off x="8042482" y="1693326"/>
            <a:ext cx="3886200" cy="735753"/>
          </a:xfrm>
          <a:prstGeom prst="rect">
            <a:avLst/>
          </a:prstGeom>
          <a:noFill/>
          <a:ln>
            <a:noFill/>
          </a:ln>
          <a:effectLst/>
          <a:extLst>
            <a:ext uri="{909E8E84-426E-40DD-AFC4-6F175D3DCCD1}">
              <a14:hiddenFill xmlns:a14="http://schemas.microsoft.com/office/drawing/2010/main">
                <a:blipFill dpi="0" rotWithShape="0">
                  <a:blip/>
                  <a:srcRect l="7054" t="17694" r="3711" b="27176"/>
                  <a:stretch>
                    <a:fillRect/>
                  </a:stretch>
                </a:blip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6">
            <a:extLst>
              <a:ext uri="{FF2B5EF4-FFF2-40B4-BE49-F238E27FC236}">
                <a16:creationId xmlns:a16="http://schemas.microsoft.com/office/drawing/2014/main" id="{158BCFD3-C643-4254-A0C5-8F2C546D6B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750" y="4465295"/>
            <a:ext cx="1266613" cy="10236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Picture 8">
            <a:extLst>
              <a:ext uri="{FF2B5EF4-FFF2-40B4-BE49-F238E27FC236}">
                <a16:creationId xmlns:a16="http://schemas.microsoft.com/office/drawing/2014/main" id="{766A6946-390A-4A44-A170-434B607E1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97061" y="4424655"/>
            <a:ext cx="1104900" cy="11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Picture 9">
            <a:extLst>
              <a:ext uri="{FF2B5EF4-FFF2-40B4-BE49-F238E27FC236}">
                <a16:creationId xmlns:a16="http://schemas.microsoft.com/office/drawing/2014/main" id="{6A0E4A68-BC27-485B-8F52-D027E51150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2069" y="4343799"/>
            <a:ext cx="1266613" cy="1266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 name="TextBox 20">
            <a:extLst>
              <a:ext uri="{FF2B5EF4-FFF2-40B4-BE49-F238E27FC236}">
                <a16:creationId xmlns:a16="http://schemas.microsoft.com/office/drawing/2014/main" id="{7946F28E-5AE1-4DD8-9412-473553553D92}"/>
              </a:ext>
            </a:extLst>
          </p:cNvPr>
          <p:cNvSpPr txBox="1"/>
          <p:nvPr/>
        </p:nvSpPr>
        <p:spPr>
          <a:xfrm>
            <a:off x="8848078" y="3611210"/>
            <a:ext cx="3214809" cy="647275"/>
          </a:xfrm>
          <a:prstGeom prst="rect">
            <a:avLst/>
          </a:prstGeom>
          <a:noFill/>
        </p:spPr>
        <p:txBody>
          <a:bodyPr wrap="square" rtlCol="0">
            <a:spAutoFit/>
          </a:bodyPr>
          <a:lstStyle/>
          <a:p>
            <a:pPr algn="ctr"/>
            <a:r>
              <a:rPr lang="en-US" altLang="en-US" sz="1800" kern="0" dirty="0">
                <a:solidFill>
                  <a:sysClr val="windowText" lastClr="000000"/>
                </a:solidFill>
                <a:latin typeface="Verdana" panose="020B0604030504040204" pitchFamily="34" charset="0"/>
              </a:rPr>
              <a:t>Peggy and Steve Fossett Foundation</a:t>
            </a:r>
            <a:endParaRPr lang="en-US" dirty="0"/>
          </a:p>
        </p:txBody>
      </p:sp>
      <p:sp>
        <p:nvSpPr>
          <p:cNvPr id="22" name="Title 1">
            <a:extLst>
              <a:ext uri="{FF2B5EF4-FFF2-40B4-BE49-F238E27FC236}">
                <a16:creationId xmlns:a16="http://schemas.microsoft.com/office/drawing/2014/main" id="{0081B012-759C-485B-8C07-35A0844A83AF}"/>
              </a:ext>
            </a:extLst>
          </p:cNvPr>
          <p:cNvSpPr txBox="1">
            <a:spLocks/>
          </p:cNvSpPr>
          <p:nvPr/>
        </p:nvSpPr>
        <p:spPr>
          <a:xfrm>
            <a:off x="910655" y="12483"/>
            <a:ext cx="10515600"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Acknowledgements and Disclaimer</a:t>
            </a:r>
          </a:p>
        </p:txBody>
      </p:sp>
      <p:pic>
        <p:nvPicPr>
          <p:cNvPr id="26" name="Picture 2" descr="C:\Users\wrb\Desktop\stshield.jpg">
            <a:extLst>
              <a:ext uri="{FF2B5EF4-FFF2-40B4-BE49-F238E27FC236}">
                <a16:creationId xmlns:a16="http://schemas.microsoft.com/office/drawing/2014/main" id="{A2EB3307-C085-4CE7-9FED-D875C6ED143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A close up of a logo&#10;&#10;Description generated with very high confidence">
            <a:extLst>
              <a:ext uri="{FF2B5EF4-FFF2-40B4-BE49-F238E27FC236}">
                <a16:creationId xmlns:a16="http://schemas.microsoft.com/office/drawing/2014/main" id="{B38092D0-8C11-4BEA-8BEF-3184CF4F58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4" name="Picture 3" descr="A logo with text and images&#10;&#10;AI-generated content may be incorrect.">
            <a:extLst>
              <a:ext uri="{FF2B5EF4-FFF2-40B4-BE49-F238E27FC236}">
                <a16:creationId xmlns:a16="http://schemas.microsoft.com/office/drawing/2014/main" id="{0C8434FC-185A-6216-1B89-6569D49A8B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939790"/>
            <a:ext cx="914400" cy="923925"/>
          </a:xfrm>
          <a:prstGeom prst="rect">
            <a:avLst/>
          </a:prstGeom>
        </p:spPr>
      </p:pic>
    </p:spTree>
    <p:extLst>
      <p:ext uri="{BB962C8B-B14F-4D97-AF65-F5344CB8AC3E}">
        <p14:creationId xmlns:p14="http://schemas.microsoft.com/office/powerpoint/2010/main" val="978477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CABFB2-6D63-E675-102F-B7A5021EF84A}"/>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5EE5E1AC-BA38-255F-840D-58D2A1AD4C4B}"/>
              </a:ext>
            </a:extLst>
          </p:cNvPr>
          <p:cNvSpPr>
            <a:spLocks noGrp="1"/>
          </p:cNvSpPr>
          <p:nvPr>
            <p:ph type="sldNum" sz="quarter" idx="12"/>
          </p:nvPr>
        </p:nvSpPr>
        <p:spPr/>
        <p:txBody>
          <a:bodyPr/>
          <a:lstStyle/>
          <a:p>
            <a:fld id="{9EBE6002-C28D-42BF-92CB-918F87749F98}" type="slidenum">
              <a:rPr lang="en-US" smtClean="0"/>
              <a:t>3</a:t>
            </a:fld>
            <a:endParaRPr lang="en-US"/>
          </a:p>
        </p:txBody>
      </p:sp>
      <p:pic>
        <p:nvPicPr>
          <p:cNvPr id="5" name="Picture 7" descr="BalloonAway1">
            <a:extLst>
              <a:ext uri="{FF2B5EF4-FFF2-40B4-BE49-F238E27FC236}">
                <a16:creationId xmlns:a16="http://schemas.microsoft.com/office/drawing/2014/main" id="{62243EED-54CE-3E5B-D900-1795345CE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195" y="0"/>
            <a:ext cx="1500805" cy="635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aunch2">
            <a:extLst>
              <a:ext uri="{FF2B5EF4-FFF2-40B4-BE49-F238E27FC236}">
                <a16:creationId xmlns:a16="http://schemas.microsoft.com/office/drawing/2014/main" id="{0FFCB27A-C9BE-55A0-3C91-E1E368094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8" y="3810000"/>
            <a:ext cx="1881912"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a:extLst>
              <a:ext uri="{FF2B5EF4-FFF2-40B4-BE49-F238E27FC236}">
                <a16:creationId xmlns:a16="http://schemas.microsoft.com/office/drawing/2014/main" id="{4794EDC1-4EFB-0EFB-5969-C87BC9B751F7}"/>
              </a:ext>
            </a:extLst>
          </p:cNvPr>
          <p:cNvSpPr>
            <a:spLocks noChangeArrowheads="1"/>
          </p:cNvSpPr>
          <p:nvPr/>
        </p:nvSpPr>
        <p:spPr bwMode="auto">
          <a:xfrm>
            <a:off x="2133501" y="989747"/>
            <a:ext cx="821065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b="1" dirty="0">
                <a:latin typeface="Times New Roman" panose="02020603050405020304" pitchFamily="18" charset="0"/>
              </a:rPr>
              <a:t>Washington University in St. Louis                                                                             </a:t>
            </a:r>
            <a:r>
              <a:rPr lang="en-US" altLang="en-US" sz="2000" b="1" u="sng" dirty="0">
                <a:solidFill>
                  <a:srgbClr val="FF0000"/>
                </a:solidFill>
                <a:latin typeface="Times New Roman" panose="02020603050405020304" pitchFamily="18" charset="0"/>
              </a:rPr>
              <a:t>B.F. Rauch</a:t>
            </a:r>
            <a:r>
              <a:rPr lang="en-US" altLang="en-US" sz="2000" b="1" dirty="0">
                <a:latin typeface="Times New Roman" panose="02020603050405020304" pitchFamily="18" charset="0"/>
              </a:rPr>
              <a:t>, </a:t>
            </a:r>
            <a:r>
              <a:rPr lang="en-US" altLang="en-US" sz="2000" dirty="0">
                <a:latin typeface="Times New Roman" panose="02020603050405020304" pitchFamily="18" charset="0"/>
              </a:rPr>
              <a:t>W.R. </a:t>
            </a:r>
            <a:r>
              <a:rPr lang="en-US" altLang="en-US" sz="2000" dirty="0" err="1">
                <a:latin typeface="Times New Roman" panose="02020603050405020304" pitchFamily="18" charset="0"/>
              </a:rPr>
              <a:t>Binns</a:t>
            </a:r>
            <a:r>
              <a:rPr lang="en-US" altLang="en-US" sz="2000" dirty="0">
                <a:latin typeface="Times New Roman" panose="02020603050405020304" pitchFamily="18" charset="0"/>
              </a:rPr>
              <a:t>, J.R. Cummings, M.H. Israel, K. </a:t>
            </a:r>
            <a:r>
              <a:rPr lang="en-US" altLang="en-US" sz="2000" dirty="0" err="1">
                <a:latin typeface="Times New Roman" panose="02020603050405020304" pitchFamily="18" charset="0"/>
              </a:rPr>
              <a:t>Lodders</a:t>
            </a:r>
            <a:r>
              <a:rPr lang="en-US" altLang="en-US" sz="2000" dirty="0">
                <a:latin typeface="Times New Roman" panose="02020603050405020304" pitchFamily="18" charset="0"/>
              </a:rPr>
              <a:t>, L.M. Scott</a:t>
            </a:r>
          </a:p>
          <a:p>
            <a:pPr>
              <a:spcBef>
                <a:spcPct val="50000"/>
              </a:spcBef>
            </a:pPr>
            <a:r>
              <a:rPr lang="en-US" altLang="en-US" sz="2000" b="1" dirty="0">
                <a:latin typeface="Times New Roman" panose="02020603050405020304" pitchFamily="18" charset="0"/>
              </a:rPr>
              <a:t>California Institute of Technology	                                                                               </a:t>
            </a:r>
            <a:r>
              <a:rPr lang="en-US" altLang="en-US" sz="2000" dirty="0">
                <a:latin typeface="Times New Roman" panose="02020603050405020304" pitchFamily="18" charset="0"/>
              </a:rPr>
              <a:t>S. Geier, R.A. </a:t>
            </a:r>
            <a:r>
              <a:rPr lang="en-US" altLang="en-US" sz="2000" dirty="0" err="1">
                <a:latin typeface="Times New Roman" panose="02020603050405020304" pitchFamily="18" charset="0"/>
              </a:rPr>
              <a:t>Mewaldt</a:t>
            </a:r>
            <a:r>
              <a:rPr lang="en-US" altLang="en-US" sz="2000" dirty="0">
                <a:latin typeface="Times New Roman" panose="02020603050405020304" pitchFamily="18" charset="0"/>
              </a:rPr>
              <a:t>, S.M Schindler, E.C. Stone</a:t>
            </a:r>
          </a:p>
          <a:p>
            <a:pPr>
              <a:spcBef>
                <a:spcPct val="50000"/>
              </a:spcBef>
            </a:pPr>
            <a:r>
              <a:rPr lang="en-US" altLang="en-US" sz="2000" b="1" dirty="0">
                <a:latin typeface="Times New Roman" panose="02020603050405020304" pitchFamily="18" charset="0"/>
              </a:rPr>
              <a:t>Goddard Space Flight Center                                                                                                </a:t>
            </a:r>
            <a:r>
              <a:rPr lang="en-US" altLang="en-US" sz="2000" dirty="0">
                <a:latin typeface="Times New Roman" panose="02020603050405020304" pitchFamily="18" charset="0"/>
              </a:rPr>
              <a:t>L.M. </a:t>
            </a:r>
            <a:r>
              <a:rPr lang="en-US" altLang="en-US" sz="2000" dirty="0" err="1">
                <a:latin typeface="Times New Roman" panose="02020603050405020304" pitchFamily="18" charset="0"/>
              </a:rPr>
              <a:t>Barbier</a:t>
            </a:r>
            <a:r>
              <a:rPr lang="en-US" altLang="en-US" sz="2000" dirty="0">
                <a:latin typeface="Times New Roman" panose="02020603050405020304" pitchFamily="18" charset="0"/>
              </a:rPr>
              <a:t>, E.R. Christian, </a:t>
            </a:r>
            <a:r>
              <a:rPr lang="en-US" altLang="en-US" sz="2000" b="1" dirty="0">
                <a:solidFill>
                  <a:srgbClr val="FF0000"/>
                </a:solidFill>
                <a:latin typeface="Times New Roman" panose="02020603050405020304" pitchFamily="18" charset="0"/>
              </a:rPr>
              <a:t>J.W. Mitchell</a:t>
            </a:r>
            <a:r>
              <a:rPr lang="en-US" altLang="en-US" sz="2000" dirty="0">
                <a:latin typeface="Times New Roman" panose="02020603050405020304" pitchFamily="18" charset="0"/>
              </a:rPr>
              <a:t>, J.T. Link, </a:t>
            </a:r>
            <a:r>
              <a:rPr lang="en-US" altLang="en-US" sz="2000" b="1" dirty="0">
                <a:solidFill>
                  <a:srgbClr val="FF0000"/>
                </a:solidFill>
                <a:latin typeface="Times New Roman" panose="02020603050405020304" pitchFamily="18" charset="0"/>
              </a:rPr>
              <a:t>G.A. de </a:t>
            </a:r>
            <a:r>
              <a:rPr lang="en-US" altLang="en-US" sz="2000" b="1" dirty="0" err="1">
                <a:solidFill>
                  <a:srgbClr val="FF0000"/>
                </a:solidFill>
                <a:latin typeface="Times New Roman" panose="02020603050405020304" pitchFamily="18" charset="0"/>
              </a:rPr>
              <a:t>Nolfo</a:t>
            </a:r>
            <a:r>
              <a:rPr lang="en-US" altLang="en-US" sz="2000" dirty="0">
                <a:latin typeface="Times New Roman" panose="02020603050405020304" pitchFamily="18" charset="0"/>
              </a:rPr>
              <a:t>, R.E. </a:t>
            </a:r>
            <a:r>
              <a:rPr lang="en-US" altLang="en-US" sz="2000" dirty="0" err="1">
                <a:latin typeface="Times New Roman" panose="02020603050405020304" pitchFamily="18" charset="0"/>
              </a:rPr>
              <a:t>Streitmatter</a:t>
            </a:r>
            <a:endParaRPr lang="en-US" altLang="en-US" sz="2000" dirty="0">
              <a:latin typeface="Times New Roman" panose="02020603050405020304" pitchFamily="18" charset="0"/>
            </a:endParaRPr>
          </a:p>
          <a:p>
            <a:pPr>
              <a:spcBef>
                <a:spcPct val="50000"/>
              </a:spcBef>
            </a:pPr>
            <a:r>
              <a:rPr lang="en-US" altLang="en-US" sz="2000" b="1" dirty="0">
                <a:latin typeface="Times New Roman" panose="02020603050405020304" pitchFamily="18" charset="0"/>
              </a:rPr>
              <a:t>Jet Propulsion Laboratory</a:t>
            </a:r>
            <a:br>
              <a:rPr lang="en-US" altLang="en-US" sz="2000" b="1" dirty="0">
                <a:latin typeface="Times New Roman" panose="02020603050405020304" pitchFamily="18" charset="0"/>
              </a:rPr>
            </a:br>
            <a:r>
              <a:rPr lang="en-US" altLang="en-US" sz="2000" dirty="0">
                <a:latin typeface="Times New Roman" panose="02020603050405020304" pitchFamily="18" charset="0"/>
              </a:rPr>
              <a:t>M.E. </a:t>
            </a:r>
            <a:r>
              <a:rPr lang="en-US" altLang="en-US" sz="2000" dirty="0" err="1">
                <a:latin typeface="Times New Roman" panose="02020603050405020304" pitchFamily="18" charset="0"/>
              </a:rPr>
              <a:t>Wiedenbeck</a:t>
            </a:r>
            <a:endParaRPr lang="en-US" altLang="en-US" sz="2000" dirty="0">
              <a:latin typeface="Times New Roman" panose="02020603050405020304" pitchFamily="18" charset="0"/>
            </a:endParaRPr>
          </a:p>
          <a:p>
            <a:pPr>
              <a:spcBef>
                <a:spcPct val="50000"/>
              </a:spcBef>
            </a:pPr>
            <a:r>
              <a:rPr lang="en-US" altLang="en-US" sz="2000" b="1" dirty="0">
                <a:latin typeface="Times New Roman" panose="02020603050405020304" pitchFamily="18" charset="0"/>
              </a:rPr>
              <a:t>University of Minnesota                                                                                                 </a:t>
            </a:r>
            <a:r>
              <a:rPr lang="en-US" altLang="en-US" sz="2000" dirty="0">
                <a:latin typeface="Times New Roman" panose="02020603050405020304" pitchFamily="18" charset="0"/>
              </a:rPr>
              <a:t>C.J. Waddington</a:t>
            </a:r>
          </a:p>
        </p:txBody>
      </p:sp>
      <p:sp>
        <p:nvSpPr>
          <p:cNvPr id="8" name="Text Box 10">
            <a:extLst>
              <a:ext uri="{FF2B5EF4-FFF2-40B4-BE49-F238E27FC236}">
                <a16:creationId xmlns:a16="http://schemas.microsoft.com/office/drawing/2014/main" id="{5CC013E1-E7E7-FE2A-0093-32A321767E9A}"/>
              </a:ext>
            </a:extLst>
          </p:cNvPr>
          <p:cNvSpPr txBox="1">
            <a:spLocks noChangeArrowheads="1"/>
          </p:cNvSpPr>
          <p:nvPr/>
        </p:nvSpPr>
        <p:spPr bwMode="auto">
          <a:xfrm>
            <a:off x="133147" y="2194561"/>
            <a:ext cx="1653313" cy="143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30000"/>
              </a:lnSpc>
              <a:spcBef>
                <a:spcPct val="50000"/>
              </a:spcBef>
            </a:pPr>
            <a:r>
              <a:rPr lang="en-US" altLang="en-US" sz="2400" b="1" dirty="0">
                <a:latin typeface="Book Antiqua" panose="02040602050305030304" pitchFamily="18" charset="0"/>
              </a:rPr>
              <a:t>Trans-</a:t>
            </a:r>
          </a:p>
          <a:p>
            <a:pPr>
              <a:lnSpc>
                <a:spcPct val="30000"/>
              </a:lnSpc>
              <a:spcBef>
                <a:spcPct val="50000"/>
              </a:spcBef>
            </a:pPr>
            <a:r>
              <a:rPr lang="en-US" altLang="en-US" sz="2400" b="1" dirty="0">
                <a:latin typeface="Book Antiqua" panose="02040602050305030304" pitchFamily="18" charset="0"/>
              </a:rPr>
              <a:t>Iron</a:t>
            </a:r>
          </a:p>
          <a:p>
            <a:pPr>
              <a:lnSpc>
                <a:spcPct val="30000"/>
              </a:lnSpc>
              <a:spcBef>
                <a:spcPct val="50000"/>
              </a:spcBef>
            </a:pPr>
            <a:r>
              <a:rPr lang="en-US" altLang="en-US" sz="2400" b="1" dirty="0">
                <a:latin typeface="Book Antiqua" panose="02040602050305030304" pitchFamily="18" charset="0"/>
              </a:rPr>
              <a:t>Galactic</a:t>
            </a:r>
          </a:p>
          <a:p>
            <a:pPr>
              <a:lnSpc>
                <a:spcPct val="30000"/>
              </a:lnSpc>
              <a:spcBef>
                <a:spcPct val="50000"/>
              </a:spcBef>
            </a:pPr>
            <a:r>
              <a:rPr lang="en-US" altLang="en-US" sz="2400" b="1" dirty="0">
                <a:latin typeface="Book Antiqua" panose="02040602050305030304" pitchFamily="18" charset="0"/>
              </a:rPr>
              <a:t>Element</a:t>
            </a:r>
          </a:p>
          <a:p>
            <a:pPr>
              <a:lnSpc>
                <a:spcPct val="30000"/>
              </a:lnSpc>
              <a:spcBef>
                <a:spcPct val="50000"/>
              </a:spcBef>
            </a:pPr>
            <a:r>
              <a:rPr lang="en-US" altLang="en-US" sz="2400" b="1" dirty="0">
                <a:latin typeface="Book Antiqua" panose="02040602050305030304" pitchFamily="18" charset="0"/>
              </a:rPr>
              <a:t>Recorder</a:t>
            </a:r>
          </a:p>
        </p:txBody>
      </p:sp>
      <p:sp>
        <p:nvSpPr>
          <p:cNvPr id="9" name="Text Box 12">
            <a:extLst>
              <a:ext uri="{FF2B5EF4-FFF2-40B4-BE49-F238E27FC236}">
                <a16:creationId xmlns:a16="http://schemas.microsoft.com/office/drawing/2014/main" id="{E35F595F-DD67-FE55-7D14-8F0094CF7A10}"/>
              </a:ext>
            </a:extLst>
          </p:cNvPr>
          <p:cNvSpPr txBox="1">
            <a:spLocks noChangeArrowheads="1"/>
          </p:cNvSpPr>
          <p:nvPr/>
        </p:nvSpPr>
        <p:spPr bwMode="auto">
          <a:xfrm>
            <a:off x="2478337" y="5105400"/>
            <a:ext cx="75974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000" b="1" dirty="0">
                <a:latin typeface="Times New Roman" panose="02020603050405020304" pitchFamily="18" charset="0"/>
              </a:rPr>
              <a:t>This work was supported by NASA under grant NNG05WC04G, and by the Graduate School of Arts and Sciences at Washington University in St. Louis with a Dean’s Dissertation Fellowship.</a:t>
            </a:r>
            <a:endParaRPr lang="en-GB" altLang="en-US" sz="2000" dirty="0">
              <a:latin typeface="Times New Roman" panose="02020603050405020304" pitchFamily="18" charset="0"/>
            </a:endParaRPr>
          </a:p>
        </p:txBody>
      </p:sp>
      <p:sp>
        <p:nvSpPr>
          <p:cNvPr id="10" name="Title 1">
            <a:extLst>
              <a:ext uri="{FF2B5EF4-FFF2-40B4-BE49-F238E27FC236}">
                <a16:creationId xmlns:a16="http://schemas.microsoft.com/office/drawing/2014/main" id="{3203C2C8-DF35-E1A1-BA67-0C5D9B918007}"/>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 TIGER-LDB Collaboration</a:t>
            </a:r>
          </a:p>
        </p:txBody>
      </p:sp>
      <p:sp>
        <p:nvSpPr>
          <p:cNvPr id="11" name="TextBox 10">
            <a:extLst>
              <a:ext uri="{FF2B5EF4-FFF2-40B4-BE49-F238E27FC236}">
                <a16:creationId xmlns:a16="http://schemas.microsoft.com/office/drawing/2014/main" id="{8CC0C81A-86EA-654C-E483-624CD7505B25}"/>
              </a:ext>
            </a:extLst>
          </p:cNvPr>
          <p:cNvSpPr txBox="1"/>
          <p:nvPr/>
        </p:nvSpPr>
        <p:spPr>
          <a:xfrm>
            <a:off x="7893237" y="3401736"/>
            <a:ext cx="2377683" cy="954107"/>
          </a:xfrm>
          <a:prstGeom prst="rect">
            <a:avLst/>
          </a:prstGeom>
          <a:noFill/>
        </p:spPr>
        <p:txBody>
          <a:bodyPr wrap="square" rtlCol="0">
            <a:spAutoFit/>
          </a:bodyPr>
          <a:lstStyle/>
          <a:p>
            <a:r>
              <a:rPr lang="en-US" sz="2800" b="1" dirty="0">
                <a:solidFill>
                  <a:srgbClr val="FF0000"/>
                </a:solidFill>
              </a:rPr>
              <a:t>TIGERISS team members</a:t>
            </a:r>
          </a:p>
        </p:txBody>
      </p:sp>
      <p:pic>
        <p:nvPicPr>
          <p:cNvPr id="13" name="Picture 6">
            <a:extLst>
              <a:ext uri="{FF2B5EF4-FFF2-40B4-BE49-F238E27FC236}">
                <a16:creationId xmlns:a16="http://schemas.microsoft.com/office/drawing/2014/main" id="{1000614C-8711-1AFA-15C3-BD9F85A6A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249" t="8333" r="30914" b="13863"/>
          <a:stretch>
            <a:fillRect/>
          </a:stretch>
        </p:blipFill>
        <p:spPr bwMode="auto">
          <a:xfrm>
            <a:off x="0" y="0"/>
            <a:ext cx="891808" cy="111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685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C3DF44-3EEB-4E19-B875-78E6061D1305}"/>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7DA3E949-2965-472F-8D74-AB3E45E6DFDA}"/>
              </a:ext>
            </a:extLst>
          </p:cNvPr>
          <p:cNvSpPr>
            <a:spLocks noGrp="1"/>
          </p:cNvSpPr>
          <p:nvPr>
            <p:ph type="sldNum" sz="quarter" idx="12"/>
          </p:nvPr>
        </p:nvSpPr>
        <p:spPr/>
        <p:txBody>
          <a:bodyPr/>
          <a:lstStyle/>
          <a:p>
            <a:fld id="{9EBE6002-C28D-42BF-92CB-918F87749F98}" type="slidenum">
              <a:rPr lang="en-US" smtClean="0"/>
              <a:t>4</a:t>
            </a:fld>
            <a:endParaRPr lang="en-US"/>
          </a:p>
        </p:txBody>
      </p:sp>
      <p:sp>
        <p:nvSpPr>
          <p:cNvPr id="12" name="Title 1">
            <a:extLst>
              <a:ext uri="{FF2B5EF4-FFF2-40B4-BE49-F238E27FC236}">
                <a16:creationId xmlns:a16="http://schemas.microsoft.com/office/drawing/2014/main" id="{1F54D027-BAC7-7D1A-0B68-229F13CCF70C}"/>
              </a:ext>
            </a:extLst>
          </p:cNvPr>
          <p:cNvSpPr txBox="1">
            <a:spLocks/>
          </p:cNvSpPr>
          <p:nvPr/>
        </p:nvSpPr>
        <p:spPr>
          <a:xfrm>
            <a:off x="914400" y="12483"/>
            <a:ext cx="10369296"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GCR Measurements with </a:t>
            </a:r>
          </a:p>
          <a:p>
            <a:pPr algn="ctr"/>
            <a:r>
              <a:rPr lang="en-US" dirty="0"/>
              <a:t>Balloon Experiments</a:t>
            </a:r>
          </a:p>
        </p:txBody>
      </p:sp>
      <p:sp>
        <p:nvSpPr>
          <p:cNvPr id="4" name="Rectangle 4">
            <a:extLst>
              <a:ext uri="{FF2B5EF4-FFF2-40B4-BE49-F238E27FC236}">
                <a16:creationId xmlns:a16="http://schemas.microsoft.com/office/drawing/2014/main" id="{56B35484-2D06-B608-6F6D-00F2AA86AF24}"/>
              </a:ext>
            </a:extLst>
          </p:cNvPr>
          <p:cNvSpPr txBox="1">
            <a:spLocks noChangeArrowheads="1"/>
          </p:cNvSpPr>
          <p:nvPr/>
        </p:nvSpPr>
        <p:spPr>
          <a:xfrm>
            <a:off x="360421" y="5587352"/>
            <a:ext cx="12434047" cy="10519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2400" dirty="0"/>
              <a:t>Economical access to near space for large payloads up to ~6,000 </a:t>
            </a:r>
            <a:r>
              <a:rPr lang="en-US" altLang="en-US" sz="2400" dirty="0" err="1"/>
              <a:t>lbs</a:t>
            </a:r>
            <a:r>
              <a:rPr lang="en-US" altLang="en-US" sz="2400" dirty="0"/>
              <a:t>, possible </a:t>
            </a:r>
            <a:r>
              <a:rPr lang="en-US" altLang="en-US" sz="2400" dirty="0" err="1"/>
              <a:t>reflight</a:t>
            </a:r>
            <a:r>
              <a:rPr lang="en-US" altLang="en-US" sz="2400" dirty="0"/>
              <a:t>.</a:t>
            </a:r>
          </a:p>
          <a:p>
            <a:pPr>
              <a:lnSpc>
                <a:spcPct val="80000"/>
              </a:lnSpc>
            </a:pPr>
            <a:r>
              <a:rPr lang="en-US" altLang="en-US" sz="2400" dirty="0"/>
              <a:t>Student involvement spanning entire project life and include many project roles.</a:t>
            </a:r>
          </a:p>
        </p:txBody>
      </p:sp>
      <p:pic>
        <p:nvPicPr>
          <p:cNvPr id="8" name="Picture 2" descr="C:\Users\wrb\Desktop\stshield.jpg">
            <a:extLst>
              <a:ext uri="{FF2B5EF4-FFF2-40B4-BE49-F238E27FC236}">
                <a16:creationId xmlns:a16="http://schemas.microsoft.com/office/drawing/2014/main" id="{F5DF8E52-D41F-5101-A47B-C346BC67C6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15600" y="6119"/>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logo&#10;&#10;Description generated with very high confidence">
            <a:extLst>
              <a:ext uri="{FF2B5EF4-FFF2-40B4-BE49-F238E27FC236}">
                <a16:creationId xmlns:a16="http://schemas.microsoft.com/office/drawing/2014/main" id="{D982813B-A334-AFF1-1189-218AC8A1B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pic>
        <p:nvPicPr>
          <p:cNvPr id="10" name="Picture 9" descr="Logo&#10;&#10;Description automatically generated">
            <a:extLst>
              <a:ext uri="{FF2B5EF4-FFF2-40B4-BE49-F238E27FC236}">
                <a16:creationId xmlns:a16="http://schemas.microsoft.com/office/drawing/2014/main" id="{701C9183-D3B2-2856-26E1-F6DEDF9C6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
            <a:ext cx="914400" cy="914400"/>
          </a:xfrm>
          <a:prstGeom prst="rect">
            <a:avLst/>
          </a:prstGeom>
        </p:spPr>
      </p:pic>
      <p:pic>
        <p:nvPicPr>
          <p:cNvPr id="13" name="Picture 6">
            <a:extLst>
              <a:ext uri="{FF2B5EF4-FFF2-40B4-BE49-F238E27FC236}">
                <a16:creationId xmlns:a16="http://schemas.microsoft.com/office/drawing/2014/main" id="{E3ADBE71-44FF-A94A-3CFC-518FEEE7F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249" t="8333" r="30914" b="13863"/>
          <a:stretch>
            <a:fillRect/>
          </a:stretch>
        </p:blipFill>
        <p:spPr bwMode="auto">
          <a:xfrm>
            <a:off x="914400" y="-244"/>
            <a:ext cx="734411"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machine on a snowy field&#10;&#10;AI-generated content may be incorrect.">
            <a:extLst>
              <a:ext uri="{FF2B5EF4-FFF2-40B4-BE49-F238E27FC236}">
                <a16:creationId xmlns:a16="http://schemas.microsoft.com/office/drawing/2014/main" id="{1A3C80E3-97F0-8FCF-6A98-4BD69D4C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2" y="1451454"/>
            <a:ext cx="5943600" cy="3947160"/>
          </a:xfrm>
          <a:prstGeom prst="rect">
            <a:avLst/>
          </a:prstGeom>
        </p:spPr>
      </p:pic>
      <p:pic>
        <p:nvPicPr>
          <p:cNvPr id="15" name="Picture 14" descr="A large machine in the snow&#10;&#10;AI-generated content may be incorrect.">
            <a:extLst>
              <a:ext uri="{FF2B5EF4-FFF2-40B4-BE49-F238E27FC236}">
                <a16:creationId xmlns:a16="http://schemas.microsoft.com/office/drawing/2014/main" id="{4761163D-A2C2-891C-B7E7-7E44FB48F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198" y="1466694"/>
            <a:ext cx="5943600" cy="3931920"/>
          </a:xfrm>
          <a:prstGeom prst="rect">
            <a:avLst/>
          </a:prstGeom>
        </p:spPr>
      </p:pic>
    </p:spTree>
    <p:extLst>
      <p:ext uri="{BB962C8B-B14F-4D97-AF65-F5344CB8AC3E}">
        <p14:creationId xmlns:p14="http://schemas.microsoft.com/office/powerpoint/2010/main" val="355212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867CB-E462-8A7F-B7E9-9448FAE56BDF}"/>
              </a:ext>
            </a:extLst>
          </p:cNvPr>
          <p:cNvSpPr>
            <a:spLocks noGrp="1"/>
          </p:cNvSpPr>
          <p:nvPr>
            <p:ph type="title"/>
          </p:nvPr>
        </p:nvSpPr>
        <p:spPr>
          <a:xfrm>
            <a:off x="838200" y="320539"/>
            <a:ext cx="10515600" cy="1325563"/>
          </a:xfrm>
        </p:spPr>
        <p:txBody>
          <a:bodyPr/>
          <a:lstStyle/>
          <a:p>
            <a:pPr algn="ctr"/>
            <a:r>
              <a:rPr lang="en-US" dirty="0"/>
              <a:t>SuperTIGER Collaboration</a:t>
            </a:r>
          </a:p>
        </p:txBody>
      </p:sp>
      <p:sp>
        <p:nvSpPr>
          <p:cNvPr id="3" name="Content Placeholder 2">
            <a:extLst>
              <a:ext uri="{FF2B5EF4-FFF2-40B4-BE49-F238E27FC236}">
                <a16:creationId xmlns:a16="http://schemas.microsoft.com/office/drawing/2014/main" id="{69EF46A7-3506-A35E-ED7A-85A88AD465F0}"/>
              </a:ext>
            </a:extLst>
          </p:cNvPr>
          <p:cNvSpPr>
            <a:spLocks noGrp="1"/>
          </p:cNvSpPr>
          <p:nvPr>
            <p:ph idx="1"/>
          </p:nvPr>
        </p:nvSpPr>
        <p:spPr>
          <a:xfrm>
            <a:off x="838199" y="1526321"/>
            <a:ext cx="10940846" cy="2023124"/>
          </a:xfrm>
        </p:spPr>
        <p:txBody>
          <a:bodyPr>
            <a:normAutofit fontScale="92500" lnSpcReduction="10000"/>
          </a:bodyPr>
          <a:lstStyle/>
          <a:p>
            <a:pPr marL="0" indent="0" algn="ctr">
              <a:buNone/>
            </a:pPr>
            <a:r>
              <a:rPr lang="en-US" dirty="0"/>
              <a:t>Y. Akaike</a:t>
            </a:r>
            <a:r>
              <a:rPr lang="en-US" baseline="30000" dirty="0"/>
              <a:t>2,5</a:t>
            </a:r>
            <a:r>
              <a:rPr lang="en-US" dirty="0"/>
              <a:t>, W.R. Binns</a:t>
            </a:r>
            <a:r>
              <a:rPr lang="en-US" baseline="30000" dirty="0"/>
              <a:t>1</a:t>
            </a:r>
            <a:r>
              <a:rPr lang="en-US" dirty="0"/>
              <a:t>, R.G. Bose</a:t>
            </a:r>
            <a:r>
              <a:rPr lang="en-US" baseline="30000" dirty="0"/>
              <a:t>1</a:t>
            </a:r>
            <a:r>
              <a:rPr lang="en-US" dirty="0"/>
              <a:t>, T.J. Brandt</a:t>
            </a:r>
            <a:r>
              <a:rPr lang="en-US" baseline="30000" dirty="0"/>
              <a:t>2</a:t>
            </a:r>
            <a:r>
              <a:rPr lang="en-US" dirty="0"/>
              <a:t>, D.L. Braun</a:t>
            </a:r>
            <a:r>
              <a:rPr lang="en-US" baseline="30000" dirty="0"/>
              <a:t>1</a:t>
            </a:r>
            <a:r>
              <a:rPr lang="en-US" dirty="0"/>
              <a:t>, N. Cannady</a:t>
            </a:r>
            <a:r>
              <a:rPr lang="en-US" baseline="30000" dirty="0"/>
              <a:t>2,5</a:t>
            </a:r>
            <a:r>
              <a:rPr lang="en-US" dirty="0"/>
              <a:t>, W.M. Daniels</a:t>
            </a:r>
            <a:r>
              <a:rPr lang="en-US" baseline="30000" dirty="0"/>
              <a:t>2</a:t>
            </a:r>
            <a:r>
              <a:rPr lang="en-US" dirty="0"/>
              <a:t>, P.F. Dowkontt</a:t>
            </a:r>
            <a:r>
              <a:rPr lang="en-US" baseline="30000" dirty="0"/>
              <a:t>1</a:t>
            </a:r>
            <a:r>
              <a:rPr lang="en-US" dirty="0"/>
              <a:t>, S.P. Fitzsimmons</a:t>
            </a:r>
            <a:r>
              <a:rPr lang="en-US" baseline="30000" dirty="0"/>
              <a:t>2</a:t>
            </a:r>
            <a:r>
              <a:rPr lang="en-US" dirty="0"/>
              <a:t>, D.J. Hahne</a:t>
            </a:r>
            <a:r>
              <a:rPr lang="en-US" baseline="30000" dirty="0"/>
              <a:t>2</a:t>
            </a:r>
            <a:r>
              <a:rPr lang="en-US" dirty="0"/>
              <a:t>, T. Hams</a:t>
            </a:r>
            <a:r>
              <a:rPr lang="en-US" baseline="30000" dirty="0"/>
              <a:t>2</a:t>
            </a:r>
            <a:r>
              <a:rPr lang="en-US" dirty="0"/>
              <a:t>, M.H. Israel</a:t>
            </a:r>
            <a:r>
              <a:rPr lang="en-US" baseline="30000" dirty="0"/>
              <a:t>1</a:t>
            </a:r>
            <a:r>
              <a:rPr lang="en-US" dirty="0"/>
              <a:t>, J.F. Krizmanic</a:t>
            </a:r>
            <a:r>
              <a:rPr lang="en-US" baseline="30000" dirty="0"/>
              <a:t>2</a:t>
            </a:r>
            <a:r>
              <a:rPr lang="en-US" dirty="0"/>
              <a:t>, A.W. Labrador</a:t>
            </a:r>
            <a:r>
              <a:rPr lang="en-US" baseline="30000" dirty="0"/>
              <a:t>3</a:t>
            </a:r>
            <a:r>
              <a:rPr lang="en-US" dirty="0"/>
              <a:t>, R.A. Mewaldt</a:t>
            </a:r>
            <a:r>
              <a:rPr lang="en-US" baseline="30000" dirty="0"/>
              <a:t>3</a:t>
            </a:r>
            <a:r>
              <a:rPr lang="en-US" dirty="0"/>
              <a:t>, J.W. Mitchell</a:t>
            </a:r>
            <a:r>
              <a:rPr lang="en-US" baseline="30000" dirty="0"/>
              <a:t>2</a:t>
            </a:r>
            <a:r>
              <a:rPr lang="en-US" dirty="0"/>
              <a:t>, R.P. Murphy</a:t>
            </a:r>
            <a:r>
              <a:rPr lang="en-US" baseline="30000" dirty="0"/>
              <a:t>1</a:t>
            </a:r>
            <a:r>
              <a:rPr lang="en-US" dirty="0"/>
              <a:t>, G.A. De Nolfo</a:t>
            </a:r>
            <a:r>
              <a:rPr lang="en-US" baseline="30000" dirty="0"/>
              <a:t>2</a:t>
            </a:r>
            <a:r>
              <a:rPr lang="en-US" dirty="0"/>
              <a:t>, S. Nutter</a:t>
            </a:r>
            <a:r>
              <a:rPr lang="en-US" baseline="30000" dirty="0"/>
              <a:t>6</a:t>
            </a:r>
            <a:r>
              <a:rPr lang="en-US" dirty="0"/>
              <a:t>, M.A. Olevitch</a:t>
            </a:r>
            <a:r>
              <a:rPr lang="en-US" baseline="30000" dirty="0"/>
              <a:t>1</a:t>
            </a:r>
            <a:r>
              <a:rPr lang="en-US" dirty="0"/>
              <a:t>, N.E. Osborn</a:t>
            </a:r>
            <a:r>
              <a:rPr lang="en-US" baseline="30000" dirty="0"/>
              <a:t>1</a:t>
            </a:r>
            <a:r>
              <a:rPr lang="en-US" dirty="0"/>
              <a:t>, B.F. Rauch</a:t>
            </a:r>
            <a:r>
              <a:rPr lang="en-US" baseline="30000" dirty="0"/>
              <a:t>1</a:t>
            </a:r>
            <a:r>
              <a:rPr lang="en-US" dirty="0"/>
              <a:t>, K. Sakai</a:t>
            </a:r>
            <a:r>
              <a:rPr lang="en-US" baseline="30000" dirty="0"/>
              <a:t>2,5</a:t>
            </a:r>
            <a:r>
              <a:rPr lang="en-US" dirty="0"/>
              <a:t>, F. San Sebastian</a:t>
            </a:r>
            <a:r>
              <a:rPr lang="en-US" baseline="30000" dirty="0"/>
              <a:t>2</a:t>
            </a:r>
            <a:r>
              <a:rPr lang="en-US" dirty="0"/>
              <a:t>, M. Sasaki</a:t>
            </a:r>
            <a:r>
              <a:rPr lang="en-US" baseline="30000" dirty="0"/>
              <a:t>2,5</a:t>
            </a:r>
            <a:r>
              <a:rPr lang="en-US" dirty="0"/>
              <a:t>, G.E. Simburger</a:t>
            </a:r>
            <a:r>
              <a:rPr lang="en-US" baseline="30000" dirty="0"/>
              <a:t>1</a:t>
            </a:r>
            <a:r>
              <a:rPr lang="en-US" dirty="0"/>
              <a:t>, T. Tatoli</a:t>
            </a:r>
            <a:r>
              <a:rPr lang="en-US" baseline="30000" dirty="0"/>
              <a:t>2</a:t>
            </a:r>
            <a:r>
              <a:rPr lang="en-US" dirty="0"/>
              <a:t>, N.E. Walsh</a:t>
            </a:r>
            <a:r>
              <a:rPr lang="en-US" baseline="30000" dirty="0"/>
              <a:t>1</a:t>
            </a:r>
            <a:r>
              <a:rPr lang="en-US" dirty="0"/>
              <a:t>, J.E. Ward</a:t>
            </a:r>
            <a:r>
              <a:rPr lang="en-US" baseline="30000" dirty="0"/>
              <a:t>1</a:t>
            </a:r>
            <a:r>
              <a:rPr lang="en-US" dirty="0"/>
              <a:t>, M.E. Wiedenbeck</a:t>
            </a:r>
            <a:r>
              <a:rPr lang="en-US" baseline="30000" dirty="0"/>
              <a:t>4</a:t>
            </a:r>
            <a:r>
              <a:rPr lang="en-US" dirty="0"/>
              <a:t>, W.V. Zober</a:t>
            </a:r>
            <a:r>
              <a:rPr lang="en-US" baseline="30000" dirty="0"/>
              <a:t>1</a:t>
            </a:r>
          </a:p>
          <a:p>
            <a:pPr marL="0" indent="0">
              <a:buNone/>
            </a:pPr>
            <a:endParaRPr lang="en-US" dirty="0"/>
          </a:p>
        </p:txBody>
      </p:sp>
      <p:sp>
        <p:nvSpPr>
          <p:cNvPr id="5" name="Footer Placeholder 4">
            <a:extLst>
              <a:ext uri="{FF2B5EF4-FFF2-40B4-BE49-F238E27FC236}">
                <a16:creationId xmlns:a16="http://schemas.microsoft.com/office/drawing/2014/main" id="{13A2CC7F-AB6D-7913-DEDA-8791C5555676}"/>
              </a:ext>
            </a:extLst>
          </p:cNvPr>
          <p:cNvSpPr>
            <a:spLocks noGrp="1"/>
          </p:cNvSpPr>
          <p:nvPr>
            <p:ph type="ftr" sz="quarter" idx="11"/>
          </p:nvPr>
        </p:nvSpPr>
        <p:spPr/>
        <p:txBody>
          <a:bodyPr/>
          <a:lstStyle/>
          <a:p>
            <a:r>
              <a:rPr lang="en-US"/>
              <a:t>TeVPA - GCRs with TIGERs - November 4, 2025</a:t>
            </a:r>
            <a:endParaRPr lang="en-US" dirty="0"/>
          </a:p>
        </p:txBody>
      </p:sp>
      <p:sp>
        <p:nvSpPr>
          <p:cNvPr id="6" name="Slide Number Placeholder 5">
            <a:extLst>
              <a:ext uri="{FF2B5EF4-FFF2-40B4-BE49-F238E27FC236}">
                <a16:creationId xmlns:a16="http://schemas.microsoft.com/office/drawing/2014/main" id="{3650D0CF-455B-C541-9F8E-6951B2FA1830}"/>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7" name="TextBox 6">
            <a:extLst>
              <a:ext uri="{FF2B5EF4-FFF2-40B4-BE49-F238E27FC236}">
                <a16:creationId xmlns:a16="http://schemas.microsoft.com/office/drawing/2014/main" id="{2A2D1B02-F649-10F0-C2C1-3D62FBDFF534}"/>
              </a:ext>
            </a:extLst>
          </p:cNvPr>
          <p:cNvSpPr txBox="1"/>
          <p:nvPr/>
        </p:nvSpPr>
        <p:spPr>
          <a:xfrm>
            <a:off x="1801170" y="3549445"/>
            <a:ext cx="8589659" cy="1754326"/>
          </a:xfrm>
          <a:prstGeom prst="rect">
            <a:avLst/>
          </a:prstGeom>
          <a:noFill/>
        </p:spPr>
        <p:txBody>
          <a:bodyPr wrap="none" rtlCol="0">
            <a:spAutoFit/>
          </a:bodyPr>
          <a:lstStyle/>
          <a:p>
            <a:pPr marL="342900" indent="-342900" algn="ctr">
              <a:buAutoNum type="arabicPeriod"/>
            </a:pPr>
            <a:r>
              <a:rPr lang="en-US" dirty="0"/>
              <a:t>Washington University, St. Louis, MO 63130, USA</a:t>
            </a:r>
          </a:p>
          <a:p>
            <a:pPr marL="342900" indent="-342900" algn="ctr">
              <a:buAutoNum type="arabicPeriod"/>
            </a:pPr>
            <a:r>
              <a:rPr lang="en-US" dirty="0"/>
              <a:t>NASA/Goddard Space Flight Center, Greenbelt, MD 20771, USA</a:t>
            </a:r>
          </a:p>
          <a:p>
            <a:pPr marL="342900" indent="-342900" algn="ctr">
              <a:buAutoNum type="arabicPeriod"/>
            </a:pPr>
            <a:r>
              <a:rPr lang="en-US" dirty="0"/>
              <a:t>California Institute of Technology, Pasadena, CA 91125, USA</a:t>
            </a:r>
          </a:p>
          <a:p>
            <a:pPr marL="342900" indent="-342900" algn="ctr">
              <a:buAutoNum type="arabicPeriod"/>
            </a:pPr>
            <a:r>
              <a:rPr lang="en-US" dirty="0"/>
              <a:t>Jet Propulsion Laboratory, California Institute of Technology, Pasadena, CA 91109, USA</a:t>
            </a:r>
          </a:p>
          <a:p>
            <a:pPr marL="342900" indent="-342900" algn="ctr">
              <a:buAutoNum type="arabicPeriod"/>
            </a:pPr>
            <a:r>
              <a:rPr lang="en-US" dirty="0"/>
              <a:t>Center for Research and Exploration in Space Science Technology (CRESST)</a:t>
            </a:r>
          </a:p>
          <a:p>
            <a:pPr marL="342900" indent="-342900" algn="ctr">
              <a:buAutoNum type="arabicPeriod"/>
            </a:pPr>
            <a:r>
              <a:rPr lang="en-US" dirty="0"/>
              <a:t>Northern Kentucky University, Newport, KY 41099, USA</a:t>
            </a:r>
          </a:p>
        </p:txBody>
      </p:sp>
      <p:pic>
        <p:nvPicPr>
          <p:cNvPr id="2050" name="Picture 2" descr="The NASA insignia. A blue circle with the word NASA in white across the blue circle. There is also a red vector across the blue circle.">
            <a:extLst>
              <a:ext uri="{FF2B5EF4-FFF2-40B4-BE49-F238E27FC236}">
                <a16:creationId xmlns:a16="http://schemas.microsoft.com/office/drawing/2014/main" id="{40A1F471-377E-D0C6-E37D-A1C732D71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938" y="5253277"/>
            <a:ext cx="1482805" cy="11880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810B811-4E00-9718-21AC-1E2BADFDF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750" y="5241237"/>
            <a:ext cx="2743200" cy="11776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Jet Propulsion Laboratory — City of Astronomy">
            <a:extLst>
              <a:ext uri="{FF2B5EF4-FFF2-40B4-BE49-F238E27FC236}">
                <a16:creationId xmlns:a16="http://schemas.microsoft.com/office/drawing/2014/main" id="{7E35A819-CBC5-9B50-3243-B9CCDF45D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671" y="5440553"/>
            <a:ext cx="2013112" cy="6427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ress Tools: Northern Kentucky University, Greater ...">
            <a:extLst>
              <a:ext uri="{FF2B5EF4-FFF2-40B4-BE49-F238E27FC236}">
                <a16:creationId xmlns:a16="http://schemas.microsoft.com/office/drawing/2014/main" id="{6E86B034-8D70-E0F0-4E82-0BA76F5CD1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19" t="15574" r="11486" b="17297"/>
          <a:stretch/>
        </p:blipFill>
        <p:spPr bwMode="auto">
          <a:xfrm>
            <a:off x="9746225" y="5253277"/>
            <a:ext cx="1933310" cy="999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2331218-D35C-AB68-BDC1-818F1FFD2AC7}"/>
              </a:ext>
            </a:extLst>
          </p:cNvPr>
          <p:cNvPicPr>
            <a:picLocks noChangeAspect="1"/>
          </p:cNvPicPr>
          <p:nvPr/>
        </p:nvPicPr>
        <p:blipFill rotWithShape="1">
          <a:blip r:embed="rId6"/>
          <a:srcRect b="25020"/>
          <a:stretch/>
        </p:blipFill>
        <p:spPr>
          <a:xfrm>
            <a:off x="512464" y="5225023"/>
            <a:ext cx="2111604" cy="1131327"/>
          </a:xfrm>
          <a:prstGeom prst="rect">
            <a:avLst/>
          </a:prstGeom>
        </p:spPr>
      </p:pic>
      <p:pic>
        <p:nvPicPr>
          <p:cNvPr id="8" name="Picture 2" descr="C:\Users\wrb\Desktop\stshield.jpg">
            <a:extLst>
              <a:ext uri="{FF2B5EF4-FFF2-40B4-BE49-F238E27FC236}">
                <a16:creationId xmlns:a16="http://schemas.microsoft.com/office/drawing/2014/main" id="{223765FD-7268-D37D-5C59-98A22B50934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logo&#10;&#10;Description generated with very high confidence">
            <a:extLst>
              <a:ext uri="{FF2B5EF4-FFF2-40B4-BE49-F238E27FC236}">
                <a16:creationId xmlns:a16="http://schemas.microsoft.com/office/drawing/2014/main" id="{A3E5AE00-ECA1-0AD5-57D6-3EC629B9CD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Tree>
    <p:extLst>
      <p:ext uri="{BB962C8B-B14F-4D97-AF65-F5344CB8AC3E}">
        <p14:creationId xmlns:p14="http://schemas.microsoft.com/office/powerpoint/2010/main" val="56915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75979-68F7-BDC1-9736-5FBBB605571E}"/>
            </a:ext>
          </a:extLst>
        </p:cNvPr>
        <p:cNvGrpSpPr/>
        <p:nvPr/>
      </p:nvGrpSpPr>
      <p:grpSpPr>
        <a:xfrm>
          <a:off x="0" y="0"/>
          <a:ext cx="0" cy="0"/>
          <a:chOff x="0" y="0"/>
          <a:chExt cx="0" cy="0"/>
        </a:xfrm>
      </p:grpSpPr>
      <p:pic>
        <p:nvPicPr>
          <p:cNvPr id="3" name="Picture 2" descr="A logo with a tiger head and a satellite&#10;&#10;AI-generated content may be incorrect.">
            <a:extLst>
              <a:ext uri="{FF2B5EF4-FFF2-40B4-BE49-F238E27FC236}">
                <a16:creationId xmlns:a16="http://schemas.microsoft.com/office/drawing/2014/main" id="{1FB8584F-5BA7-6883-D8BE-D0DB9251E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2" name="Title 1">
            <a:extLst>
              <a:ext uri="{FF2B5EF4-FFF2-40B4-BE49-F238E27FC236}">
                <a16:creationId xmlns:a16="http://schemas.microsoft.com/office/drawing/2014/main" id="{D6DE77C9-C2CE-C597-2620-C66B905E685A}"/>
              </a:ext>
            </a:extLst>
          </p:cNvPr>
          <p:cNvSpPr>
            <a:spLocks noGrp="1"/>
          </p:cNvSpPr>
          <p:nvPr>
            <p:ph type="ctrTitle" idx="4294967295"/>
          </p:nvPr>
        </p:nvSpPr>
        <p:spPr>
          <a:xfrm>
            <a:off x="914401" y="0"/>
            <a:ext cx="10369296" cy="905256"/>
          </a:xfrm>
        </p:spPr>
        <p:txBody>
          <a:bodyPr>
            <a:normAutofit/>
          </a:bodyPr>
          <a:lstStyle/>
          <a:p>
            <a:pPr algn="ctr"/>
            <a:r>
              <a:rPr lang="en-US" dirty="0"/>
              <a:t>TIGERISS – ISS Pioneers Mission</a:t>
            </a:r>
          </a:p>
        </p:txBody>
      </p:sp>
      <p:sp>
        <p:nvSpPr>
          <p:cNvPr id="11" name="Footer Placeholder 10">
            <a:extLst>
              <a:ext uri="{FF2B5EF4-FFF2-40B4-BE49-F238E27FC236}">
                <a16:creationId xmlns:a16="http://schemas.microsoft.com/office/drawing/2014/main" id="{2397BC5C-8766-75A7-96F4-5D9CD7784D4A}"/>
              </a:ext>
            </a:extLst>
          </p:cNvPr>
          <p:cNvSpPr>
            <a:spLocks noGrp="1"/>
          </p:cNvSpPr>
          <p:nvPr>
            <p:ph type="ftr" sz="quarter" idx="11"/>
          </p:nvPr>
        </p:nvSpPr>
        <p:spPr/>
        <p:txBody>
          <a:bodyPr/>
          <a:lstStyle/>
          <a:p>
            <a:r>
              <a:rPr lang="en-US"/>
              <a:t>TeVPA - GCRs with TIGERs - November 4, 2025</a:t>
            </a:r>
            <a:endParaRPr lang="en-US" dirty="0"/>
          </a:p>
        </p:txBody>
      </p:sp>
      <p:sp>
        <p:nvSpPr>
          <p:cNvPr id="12" name="Slide Number Placeholder 11">
            <a:extLst>
              <a:ext uri="{FF2B5EF4-FFF2-40B4-BE49-F238E27FC236}">
                <a16:creationId xmlns:a16="http://schemas.microsoft.com/office/drawing/2014/main" id="{7E01FA34-7B52-C880-47D0-149149F95D9B}"/>
              </a:ext>
            </a:extLst>
          </p:cNvPr>
          <p:cNvSpPr>
            <a:spLocks noGrp="1"/>
          </p:cNvSpPr>
          <p:nvPr>
            <p:ph type="sldNum" sz="quarter" idx="12"/>
          </p:nvPr>
        </p:nvSpPr>
        <p:spPr/>
        <p:txBody>
          <a:bodyPr/>
          <a:lstStyle/>
          <a:p>
            <a:fld id="{9EBE6002-C28D-42BF-92CB-918F87749F98}" type="slidenum">
              <a:rPr lang="en-US" smtClean="0"/>
              <a:t>6</a:t>
            </a:fld>
            <a:endParaRPr lang="en-US" dirty="0"/>
          </a:p>
        </p:txBody>
      </p:sp>
      <p:pic>
        <p:nvPicPr>
          <p:cNvPr id="6" name="Picture 5" descr="A screenshot of a computer&#10;&#10;AI-generated content may be incorrect.">
            <a:extLst>
              <a:ext uri="{FF2B5EF4-FFF2-40B4-BE49-F238E27FC236}">
                <a16:creationId xmlns:a16="http://schemas.microsoft.com/office/drawing/2014/main" id="{81141DBD-1BBE-A0B0-EC3C-80D6D3FBBF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272" y="869950"/>
            <a:ext cx="9767455" cy="5486400"/>
          </a:xfrm>
          <a:prstGeom prst="rect">
            <a:avLst/>
          </a:prstGeom>
        </p:spPr>
      </p:pic>
    </p:spTree>
    <p:extLst>
      <p:ext uri="{BB962C8B-B14F-4D97-AF65-F5344CB8AC3E}">
        <p14:creationId xmlns:p14="http://schemas.microsoft.com/office/powerpoint/2010/main" val="2244831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8B06-A0AD-5276-51FC-864D54FF1084}"/>
            </a:ext>
          </a:extLst>
        </p:cNvPr>
        <p:cNvGrpSpPr/>
        <p:nvPr/>
      </p:nvGrpSpPr>
      <p:grpSpPr>
        <a:xfrm>
          <a:off x="0" y="0"/>
          <a:ext cx="0" cy="0"/>
          <a:chOff x="0" y="0"/>
          <a:chExt cx="0" cy="0"/>
        </a:xfrm>
      </p:grpSpPr>
      <p:pic>
        <p:nvPicPr>
          <p:cNvPr id="4" name="Picture 3" descr="A logo with a tiger head and a satellite&#10;&#10;AI-generated content may be incorrect.">
            <a:extLst>
              <a:ext uri="{FF2B5EF4-FFF2-40B4-BE49-F238E27FC236}">
                <a16:creationId xmlns:a16="http://schemas.microsoft.com/office/drawing/2014/main" id="{CB85432A-C185-68EB-9C91-7ADF7781B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2" name="Title 1">
            <a:extLst>
              <a:ext uri="{FF2B5EF4-FFF2-40B4-BE49-F238E27FC236}">
                <a16:creationId xmlns:a16="http://schemas.microsoft.com/office/drawing/2014/main" id="{872CC13C-7D3E-FE78-F7C9-B42F2230EE18}"/>
              </a:ext>
            </a:extLst>
          </p:cNvPr>
          <p:cNvSpPr>
            <a:spLocks noGrp="1"/>
          </p:cNvSpPr>
          <p:nvPr>
            <p:ph type="ctrTitle" idx="4294967295"/>
          </p:nvPr>
        </p:nvSpPr>
        <p:spPr>
          <a:xfrm>
            <a:off x="914401" y="0"/>
            <a:ext cx="10369296" cy="905256"/>
          </a:xfrm>
        </p:spPr>
        <p:txBody>
          <a:bodyPr>
            <a:normAutofit/>
          </a:bodyPr>
          <a:lstStyle/>
          <a:p>
            <a:pPr algn="ctr"/>
            <a:r>
              <a:rPr lang="en-US" dirty="0"/>
              <a:t>TIGERISS Collaboration</a:t>
            </a:r>
            <a:endParaRPr lang="en-US" sz="5400" dirty="0"/>
          </a:p>
        </p:txBody>
      </p:sp>
      <p:sp>
        <p:nvSpPr>
          <p:cNvPr id="6" name="TextBox 5">
            <a:extLst>
              <a:ext uri="{FF2B5EF4-FFF2-40B4-BE49-F238E27FC236}">
                <a16:creationId xmlns:a16="http://schemas.microsoft.com/office/drawing/2014/main" id="{B70A6702-BDFC-12D1-BCC8-96D618270F2C}"/>
              </a:ext>
            </a:extLst>
          </p:cNvPr>
          <p:cNvSpPr txBox="1"/>
          <p:nvPr/>
        </p:nvSpPr>
        <p:spPr>
          <a:xfrm>
            <a:off x="177800" y="786001"/>
            <a:ext cx="11836400" cy="523220"/>
          </a:xfrm>
          <a:prstGeom prst="rect">
            <a:avLst/>
          </a:prstGeom>
          <a:noFill/>
        </p:spPr>
        <p:txBody>
          <a:bodyPr wrap="square" rtlCol="0">
            <a:spAutoFit/>
          </a:bodyPr>
          <a:lstStyle/>
          <a:p>
            <a:pPr algn="ctr"/>
            <a:r>
              <a:rPr lang="en-US" sz="2800" dirty="0">
                <a:cs typeface="Arial" panose="020B0604020202020204" pitchFamily="34" charset="0"/>
              </a:rPr>
              <a:t>Trans-Iron Galactic Element Recorder for the International Space Station</a:t>
            </a:r>
          </a:p>
        </p:txBody>
      </p:sp>
      <p:sp>
        <p:nvSpPr>
          <p:cNvPr id="3" name="TextBox 2">
            <a:extLst>
              <a:ext uri="{FF2B5EF4-FFF2-40B4-BE49-F238E27FC236}">
                <a16:creationId xmlns:a16="http://schemas.microsoft.com/office/drawing/2014/main" id="{54E2F0FA-6D68-7E82-17BB-C842D8572252}"/>
              </a:ext>
            </a:extLst>
          </p:cNvPr>
          <p:cNvSpPr txBox="1"/>
          <p:nvPr/>
        </p:nvSpPr>
        <p:spPr>
          <a:xfrm>
            <a:off x="177800" y="1347490"/>
            <a:ext cx="11913870" cy="5355312"/>
          </a:xfrm>
          <a:prstGeom prst="rect">
            <a:avLst/>
          </a:prstGeom>
          <a:noFill/>
        </p:spPr>
        <p:txBody>
          <a:bodyPr wrap="square" rtlCol="0">
            <a:spAutoFit/>
          </a:bodyPr>
          <a:lstStyle/>
          <a:p>
            <a:pPr rtl="0"/>
            <a:r>
              <a:rPr lang="en-US" sz="1800" b="0" i="0" u="none" strike="noStrike" dirty="0">
                <a:solidFill>
                  <a:srgbClr val="000000"/>
                </a:solidFill>
                <a:effectLst/>
                <a:latin typeface="Arial" panose="020B0604020202020204" pitchFamily="34" charset="0"/>
              </a:rPr>
              <a:t>H. Allen,</a:t>
            </a:r>
            <a:r>
              <a:rPr lang="en-US" sz="1800" b="0" i="0" u="none" strike="noStrike" baseline="30000" dirty="0">
                <a:solidFill>
                  <a:srgbClr val="000000"/>
                </a:solidFill>
                <a:effectLst/>
                <a:latin typeface="Arial" panose="020B0604020202020204" pitchFamily="34" charset="0"/>
              </a:rPr>
              <a:t>1</a:t>
            </a:r>
            <a:r>
              <a:rPr lang="en-US" sz="1800" b="0" i="0" u="none" strike="noStrike" dirty="0">
                <a:solidFill>
                  <a:srgbClr val="000000"/>
                </a:solidFill>
                <a:effectLst/>
                <a:latin typeface="Arial" panose="020B0604020202020204" pitchFamily="34" charset="0"/>
              </a:rPr>
              <a:t>   R. F. Borda,</a:t>
            </a:r>
            <a:r>
              <a:rPr lang="en-US" sz="1800" b="0" i="0" u="none" strike="noStrike" baseline="30000" dirty="0">
                <a:solidFill>
                  <a:srgbClr val="000000"/>
                </a:solidFill>
                <a:effectLst/>
                <a:latin typeface="Arial" panose="020B0604020202020204" pitchFamily="34" charset="0"/>
              </a:rPr>
              <a:t>2 </a:t>
            </a:r>
            <a:r>
              <a:rPr lang="en-US" sz="1800" b="0" i="0" u="none" strike="noStrike" dirty="0">
                <a:solidFill>
                  <a:srgbClr val="000000"/>
                </a:solidFill>
                <a:effectLst/>
                <a:latin typeface="Arial" panose="020B0604020202020204" pitchFamily="34" charset="0"/>
              </a:rPr>
              <a:t>  R. G. Bose,</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  D. L. Braun,</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J. Calderon,</a:t>
            </a:r>
            <a:r>
              <a:rPr lang="en-US" sz="1800" b="0" i="0" u="none" strike="noStrike" baseline="30000" dirty="0">
                <a:solidFill>
                  <a:srgbClr val="000000"/>
                </a:solidFill>
                <a:effectLst/>
                <a:latin typeface="Arial" panose="020B0604020202020204" pitchFamily="34" charset="0"/>
              </a:rPr>
              <a:t>4   </a:t>
            </a:r>
            <a:r>
              <a:rPr lang="en-US" sz="1800" b="0" i="0" u="none" strike="noStrike" dirty="0">
                <a:solidFill>
                  <a:srgbClr val="000000"/>
                </a:solidFill>
                <a:effectLst/>
                <a:latin typeface="Arial" panose="020B0604020202020204" pitchFamily="34" charset="0"/>
              </a:rPr>
              <a:t>Z. Campbell,</a:t>
            </a:r>
            <a:r>
              <a:rPr lang="en-US" sz="1800" b="0" i="0" u="none" strike="noStrike" baseline="30000" dirty="0">
                <a:solidFill>
                  <a:srgbClr val="000000"/>
                </a:solidFill>
                <a:effectLst/>
                <a:latin typeface="Arial" panose="020B0604020202020204" pitchFamily="34" charset="0"/>
              </a:rPr>
              <a:t>5  </a:t>
            </a:r>
            <a:r>
              <a:rPr lang="en-US" sz="1800" b="0" i="0" u="none" strike="noStrike" dirty="0">
                <a:solidFill>
                  <a:srgbClr val="000000"/>
                </a:solidFill>
                <a:effectLst/>
                <a:latin typeface="Arial" panose="020B0604020202020204" pitchFamily="34" charset="0"/>
              </a:rPr>
              <a:t> N. W. Cannady,</a:t>
            </a:r>
            <a:r>
              <a:rPr lang="en-US" sz="1800" b="0" i="0" u="none" strike="noStrike" baseline="30000" dirty="0">
                <a:solidFill>
                  <a:srgbClr val="000000"/>
                </a:solidFill>
                <a:effectLst/>
                <a:latin typeface="Arial" panose="020B0604020202020204" pitchFamily="34" charset="0"/>
              </a:rPr>
              <a:t>6  </a:t>
            </a:r>
            <a:r>
              <a:rPr lang="en-US" sz="1800" b="0" i="0" u="none" strike="noStrike" dirty="0">
                <a:solidFill>
                  <a:srgbClr val="000000"/>
                </a:solidFill>
                <a:effectLst/>
                <a:latin typeface="Arial" panose="020B0604020202020204" pitchFamily="34" charset="0"/>
              </a:rPr>
              <a:t> R. M. Caputo,</a:t>
            </a:r>
            <a:r>
              <a:rPr lang="en-US" sz="1800" b="0" i="0" u="none" strike="noStrike" baseline="30000" dirty="0">
                <a:solidFill>
                  <a:srgbClr val="000000"/>
                </a:solidFill>
                <a:effectLst/>
                <a:latin typeface="Arial" panose="020B0604020202020204" pitchFamily="34" charset="0"/>
              </a:rPr>
              <a:t>6   </a:t>
            </a:r>
            <a:r>
              <a:rPr lang="en-US" sz="1800" b="0" i="0" u="none" strike="noStrike" dirty="0">
                <a:solidFill>
                  <a:srgbClr val="000000"/>
                </a:solidFill>
                <a:effectLst/>
                <a:latin typeface="Arial" panose="020B0604020202020204" pitchFamily="34" charset="0"/>
              </a:rPr>
              <a:t>M. Clark,</a:t>
            </a:r>
            <a:r>
              <a:rPr lang="en-US" sz="1800" b="0" i="0" u="none" strike="noStrike" baseline="30000" dirty="0">
                <a:solidFill>
                  <a:srgbClr val="000000"/>
                </a:solidFill>
                <a:effectLst/>
                <a:latin typeface="Arial" panose="020B0604020202020204" pitchFamily="34" charset="0"/>
              </a:rPr>
              <a:t>7  </a:t>
            </a:r>
            <a:r>
              <a:rPr lang="en-US" sz="1800" b="0" i="0" u="none" strike="noStrike" dirty="0">
                <a:solidFill>
                  <a:srgbClr val="000000"/>
                </a:solidFill>
                <a:effectLst/>
                <a:latin typeface="Arial" panose="020B0604020202020204" pitchFamily="34" charset="0"/>
              </a:rPr>
              <a:t> J. Coldsmith,</a:t>
            </a:r>
            <a:r>
              <a:rPr lang="en-US" sz="1800" b="0" i="0" u="none" strike="noStrike" baseline="30000" dirty="0">
                <a:solidFill>
                  <a:srgbClr val="000000"/>
                </a:solidFill>
                <a:effectLst/>
                <a:latin typeface="Arial" panose="020B0604020202020204" pitchFamily="34" charset="0"/>
              </a:rPr>
              <a:t>8</a:t>
            </a:r>
            <a:r>
              <a:rPr lang="en-US" sz="1800" b="0" i="0" u="none" strike="noStrike" dirty="0">
                <a:solidFill>
                  <a:srgbClr val="000000"/>
                </a:solidFill>
                <a:effectLst/>
                <a:latin typeface="Arial" panose="020B0604020202020204" pitchFamily="34" charset="0"/>
              </a:rPr>
              <a:t>   S. Coutu,</a:t>
            </a:r>
            <a:r>
              <a:rPr lang="en-US" sz="1800" b="0" i="0" u="none" strike="noStrike" baseline="30000" dirty="0">
                <a:solidFill>
                  <a:srgbClr val="000000"/>
                </a:solidFill>
                <a:effectLst/>
                <a:latin typeface="Arial" panose="020B0604020202020204" pitchFamily="34" charset="0"/>
              </a:rPr>
              <a:t>1  </a:t>
            </a:r>
            <a:r>
              <a:rPr lang="en-US" sz="1800" b="0" i="0" u="none" strike="noStrike" dirty="0">
                <a:solidFill>
                  <a:srgbClr val="000000"/>
                </a:solidFill>
                <a:effectLst/>
                <a:latin typeface="Arial" panose="020B0604020202020204" pitchFamily="34" charset="0"/>
              </a:rPr>
              <a:t> G. A. de Nolfo,</a:t>
            </a:r>
            <a:r>
              <a:rPr lang="en-US" sz="1800" b="0" i="0" u="none" strike="noStrike" baseline="30000" dirty="0">
                <a:solidFill>
                  <a:srgbClr val="000000"/>
                </a:solidFill>
                <a:effectLst/>
                <a:latin typeface="Arial" panose="020B0604020202020204" pitchFamily="34" charset="0"/>
              </a:rPr>
              <a:t>9   </a:t>
            </a:r>
            <a:r>
              <a:rPr lang="en-US" sz="1800" b="0" i="0" u="none" strike="noStrike" dirty="0">
                <a:solidFill>
                  <a:srgbClr val="000000"/>
                </a:solidFill>
                <a:effectLst/>
                <a:latin typeface="Arial" panose="020B0604020202020204" pitchFamily="34" charset="0"/>
              </a:rPr>
              <a:t>T. Forstmeier,</a:t>
            </a:r>
            <a:r>
              <a:rPr lang="en-US" sz="1800" b="0" i="0" u="none" strike="noStrike" baseline="30000" dirty="0">
                <a:solidFill>
                  <a:srgbClr val="000000"/>
                </a:solidFill>
                <a:effectLst/>
                <a:latin typeface="Arial" panose="020B0604020202020204" pitchFamily="34" charset="0"/>
              </a:rPr>
              <a:t>1 </a:t>
            </a:r>
            <a:r>
              <a:rPr lang="en-US" sz="1800" b="0" i="0" u="none" strike="noStrike" dirty="0">
                <a:solidFill>
                  <a:srgbClr val="000000"/>
                </a:solidFill>
                <a:effectLst/>
                <a:latin typeface="Arial" panose="020B0604020202020204" pitchFamily="34" charset="0"/>
              </a:rPr>
              <a:t>  M. Fratta,</a:t>
            </a:r>
            <a:r>
              <a:rPr lang="en-US" sz="1800" b="0" i="0" u="none" strike="noStrike" baseline="30000" dirty="0">
                <a:solidFill>
                  <a:srgbClr val="000000"/>
                </a:solidFill>
                <a:effectLst/>
                <a:latin typeface="Arial" panose="020B0604020202020204" pitchFamily="34" charset="0"/>
              </a:rPr>
              <a:t>5   </a:t>
            </a:r>
            <a:r>
              <a:rPr lang="en-US" sz="1800" b="0" i="0" u="none" strike="noStrike" dirty="0">
                <a:solidFill>
                  <a:srgbClr val="000000"/>
                </a:solidFill>
                <a:effectLst/>
                <a:latin typeface="Arial" panose="020B0604020202020204" pitchFamily="34" charset="0"/>
              </a:rPr>
              <a:t>P. Ghosh,</a:t>
            </a:r>
            <a:r>
              <a:rPr lang="en-US" baseline="30000" dirty="0">
                <a:solidFill>
                  <a:srgbClr val="000000"/>
                </a:solidFill>
                <a:latin typeface="Arial" panose="020B0604020202020204" pitchFamily="34" charset="0"/>
              </a:rPr>
              <a:t>2</a:t>
            </a:r>
            <a:r>
              <a:rPr lang="en-US" sz="1800" b="0" i="0" u="none" strike="noStrike" baseline="30000" dirty="0">
                <a:solidFill>
                  <a:srgbClr val="000000"/>
                </a:solidFill>
                <a:effectLst/>
                <a:latin typeface="Arial" panose="020B0604020202020204" pitchFamily="34" charset="0"/>
              </a:rPr>
              <a:t>, 6, 10   </a:t>
            </a:r>
            <a:r>
              <a:rPr lang="en-US" sz="1800" b="0" i="0" u="none" strike="noStrike" dirty="0">
                <a:solidFill>
                  <a:srgbClr val="000000"/>
                </a:solidFill>
                <a:effectLst/>
                <a:latin typeface="Arial" panose="020B0604020202020204" pitchFamily="34" charset="0"/>
              </a:rPr>
              <a:t>S. Graham,</a:t>
            </a:r>
            <a:r>
              <a:rPr lang="en-US" sz="1800" b="0" i="0" u="none" strike="noStrike" baseline="30000" dirty="0">
                <a:solidFill>
                  <a:srgbClr val="000000"/>
                </a:solidFill>
                <a:effectLst/>
                <a:latin typeface="Arial" panose="020B0604020202020204" pitchFamily="34" charset="0"/>
              </a:rPr>
              <a:t>8  </a:t>
            </a:r>
            <a:r>
              <a:rPr lang="en-US" sz="1800" b="0" i="0" u="none" strike="noStrike" dirty="0">
                <a:solidFill>
                  <a:srgbClr val="000000"/>
                </a:solidFill>
                <a:effectLst/>
                <a:latin typeface="Arial" panose="020B0604020202020204" pitchFamily="34" charset="0"/>
              </a:rPr>
              <a:t> S. Jones,</a:t>
            </a:r>
            <a:r>
              <a:rPr lang="en-US" sz="1800" b="0" i="0" u="none" strike="noStrike" baseline="30000" dirty="0">
                <a:solidFill>
                  <a:srgbClr val="000000"/>
                </a:solidFill>
                <a:effectLst/>
                <a:latin typeface="Arial" panose="020B0604020202020204" pitchFamily="34" charset="0"/>
              </a:rPr>
              <a:t>4  </a:t>
            </a:r>
            <a:r>
              <a:rPr lang="en-US" sz="1800" b="0" i="0" u="none" strike="noStrike" dirty="0">
                <a:solidFill>
                  <a:srgbClr val="000000"/>
                </a:solidFill>
                <a:effectLst/>
                <a:latin typeface="Arial" panose="020B0604020202020204" pitchFamily="34" charset="0"/>
              </a:rPr>
              <a:t> J. F. Krizmanic,</a:t>
            </a:r>
            <a:r>
              <a:rPr lang="en-US" sz="1800" b="0" i="0" u="none" strike="noStrike" baseline="30000" dirty="0">
                <a:solidFill>
                  <a:srgbClr val="000000"/>
                </a:solidFill>
                <a:effectLst/>
                <a:latin typeface="Arial" panose="020B0604020202020204" pitchFamily="34" charset="0"/>
              </a:rPr>
              <a:t>6</a:t>
            </a:r>
            <a:r>
              <a:rPr lang="en-US" sz="1800" b="0" i="0" u="none" strike="noStrike" dirty="0">
                <a:solidFill>
                  <a:srgbClr val="000000"/>
                </a:solidFill>
                <a:effectLst/>
                <a:latin typeface="Arial" panose="020B0604020202020204" pitchFamily="34" charset="0"/>
              </a:rPr>
              <a:t>   W. Labrador,</a:t>
            </a:r>
            <a:r>
              <a:rPr lang="en-US" sz="1800" b="0" i="0" u="none" strike="noStrike" baseline="30000" dirty="0">
                <a:solidFill>
                  <a:srgbClr val="000000"/>
                </a:solidFill>
                <a:effectLst/>
                <a:latin typeface="Arial" panose="020B0604020202020204" pitchFamily="34" charset="0"/>
              </a:rPr>
              <a:t>3</a:t>
            </a:r>
            <a:r>
              <a:rPr lang="en-US" sz="1800" b="0" i="0" u="none" strike="noStrike" dirty="0">
                <a:solidFill>
                  <a:srgbClr val="000000"/>
                </a:solidFill>
                <a:effectLst/>
                <a:latin typeface="Arial" panose="020B0604020202020204" pitchFamily="34" charset="0"/>
              </a:rPr>
              <a:t>   L. Lisalda,</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J. V. Martins,</a:t>
            </a:r>
            <a:r>
              <a:rPr lang="en-US" sz="1800" b="0" i="0" u="none" strike="noStrike" baseline="30000" dirty="0">
                <a:solidFill>
                  <a:srgbClr val="000000"/>
                </a:solidFill>
                <a:effectLst/>
                <a:latin typeface="Arial" panose="020B0604020202020204" pitchFamily="34" charset="0"/>
              </a:rPr>
              <a:t>2</a:t>
            </a:r>
            <a:r>
              <a:rPr lang="en-US" sz="1800" b="0" i="0" u="none" strike="noStrike" dirty="0">
                <a:solidFill>
                  <a:srgbClr val="000000"/>
                </a:solidFill>
                <a:effectLst/>
                <a:latin typeface="Arial" panose="020B0604020202020204" pitchFamily="34" charset="0"/>
              </a:rPr>
              <a:t>   M. P. McPherson,</a:t>
            </a:r>
            <a:r>
              <a:rPr lang="en-US" sz="1800" b="0" i="0" u="none" strike="noStrike" baseline="30000" dirty="0">
                <a:solidFill>
                  <a:srgbClr val="000000"/>
                </a:solidFill>
                <a:effectLst/>
                <a:latin typeface="Arial" panose="020B0604020202020204" pitchFamily="34" charset="0"/>
              </a:rPr>
              <a:t>7</a:t>
            </a:r>
            <a:r>
              <a:rPr lang="en-US" sz="1800" b="0" i="0" u="none" strike="noStrike" dirty="0">
                <a:solidFill>
                  <a:srgbClr val="000000"/>
                </a:solidFill>
                <a:effectLst/>
                <a:latin typeface="Arial" panose="020B0604020202020204" pitchFamily="34" charset="0"/>
              </a:rPr>
              <a:t>   J. G. Mitchell,</a:t>
            </a:r>
            <a:r>
              <a:rPr lang="en-US" sz="1800" b="0" i="0" u="none" strike="noStrike" baseline="30000" dirty="0">
                <a:solidFill>
                  <a:srgbClr val="000000"/>
                </a:solidFill>
                <a:effectLst/>
                <a:latin typeface="Arial" panose="020B0604020202020204" pitchFamily="34" charset="0"/>
              </a:rPr>
              <a:t>9</a:t>
            </a:r>
            <a:r>
              <a:rPr lang="en-US" sz="1800" b="0" i="0" u="none" strike="noStrike" dirty="0">
                <a:solidFill>
                  <a:srgbClr val="000000"/>
                </a:solidFill>
                <a:effectLst/>
                <a:latin typeface="Arial" panose="020B0604020202020204" pitchFamily="34" charset="0"/>
              </a:rPr>
              <a:t>   J. W. Mitchell,</a:t>
            </a:r>
            <a:r>
              <a:rPr lang="en-US" sz="1800" b="0" i="0" u="none" strike="noStrike" baseline="30000" dirty="0">
                <a:solidFill>
                  <a:srgbClr val="000000"/>
                </a:solidFill>
                <a:effectLst/>
                <a:latin typeface="Arial" panose="020B0604020202020204" pitchFamily="34" charset="0"/>
              </a:rPr>
              <a:t>6</a:t>
            </a:r>
            <a:r>
              <a:rPr lang="en-US" sz="1800" b="0" i="0" u="none" strike="noStrike" dirty="0">
                <a:solidFill>
                  <a:srgbClr val="000000"/>
                </a:solidFill>
                <a:effectLst/>
                <a:latin typeface="Arial" panose="020B0604020202020204" pitchFamily="34" charset="0"/>
              </a:rPr>
              <a:t>   S. I. Mognet,</a:t>
            </a:r>
            <a:r>
              <a:rPr lang="en-US" sz="1800" b="0" i="0" u="none" strike="noStrike" baseline="30000" dirty="0">
                <a:solidFill>
                  <a:srgbClr val="000000"/>
                </a:solidFill>
                <a:effectLst/>
                <a:latin typeface="Arial" panose="020B0604020202020204" pitchFamily="34" charset="0"/>
              </a:rPr>
              <a:t>1</a:t>
            </a:r>
            <a:r>
              <a:rPr lang="en-US" sz="1800" b="0" i="0" u="none" strike="noStrike" dirty="0">
                <a:solidFill>
                  <a:srgbClr val="000000"/>
                </a:solidFill>
                <a:effectLst/>
                <a:latin typeface="Arial" panose="020B0604020202020204" pitchFamily="34" charset="0"/>
              </a:rPr>
              <a:t>   A. Moiseev,</a:t>
            </a:r>
            <a:r>
              <a:rPr lang="en-US" sz="1800" b="0" i="0" u="none" strike="noStrike" baseline="30000" dirty="0">
                <a:solidFill>
                  <a:srgbClr val="000000"/>
                </a:solidFill>
                <a:effectLst/>
                <a:latin typeface="Arial" panose="020B0604020202020204" pitchFamily="34" charset="0"/>
              </a:rPr>
              <a:t>11, 6, 10 </a:t>
            </a:r>
            <a:r>
              <a:rPr lang="en-US" sz="1800" b="0" i="0" u="none" strike="noStrike" dirty="0">
                <a:solidFill>
                  <a:srgbClr val="000000"/>
                </a:solidFill>
                <a:effectLst/>
                <a:latin typeface="Arial" panose="020B0604020202020204" pitchFamily="34" charset="0"/>
              </a:rPr>
              <a:t>  T. L. Ng,</a:t>
            </a:r>
            <a:r>
              <a:rPr lang="en-US" sz="1800" b="0" i="0" u="none" strike="noStrike" baseline="30000" dirty="0">
                <a:solidFill>
                  <a:srgbClr val="000000"/>
                </a:solidFill>
                <a:effectLst/>
                <a:latin typeface="Arial" panose="020B0604020202020204" pitchFamily="34" charset="0"/>
              </a:rPr>
              <a:t>5</a:t>
            </a:r>
            <a:r>
              <a:rPr lang="en-US" sz="1800" b="0" i="0" u="none" strike="noStrike" dirty="0">
                <a:solidFill>
                  <a:srgbClr val="000000"/>
                </a:solidFill>
                <a:effectLst/>
                <a:latin typeface="Arial" panose="020B0604020202020204" pitchFamily="34" charset="0"/>
              </a:rPr>
              <a:t>   S. Nutter,</a:t>
            </a:r>
            <a:r>
              <a:rPr lang="en-US" sz="1800" b="0" i="0" u="none" strike="noStrike" baseline="30000" dirty="0">
                <a:solidFill>
                  <a:srgbClr val="000000"/>
                </a:solidFill>
                <a:effectLst/>
                <a:latin typeface="Arial" panose="020B0604020202020204" pitchFamily="34" charset="0"/>
              </a:rPr>
              <a:t>4</a:t>
            </a:r>
            <a:r>
              <a:rPr lang="en-US" sz="1800" b="0" i="0" u="none" strike="noStrike" dirty="0">
                <a:solidFill>
                  <a:srgbClr val="000000"/>
                </a:solidFill>
                <a:effectLst/>
                <a:latin typeface="Arial" panose="020B0604020202020204" pitchFamily="34" charset="0"/>
              </a:rPr>
              <a:t>   N. Osborn,</a:t>
            </a:r>
            <a:r>
              <a:rPr lang="en-US" sz="1800" b="0" i="0" u="none" strike="noStrike" baseline="30000" dirty="0">
                <a:solidFill>
                  <a:srgbClr val="000000"/>
                </a:solidFill>
                <a:effectLst/>
                <a:latin typeface="Arial" panose="020B0604020202020204" pitchFamily="34" charset="0"/>
              </a:rPr>
              <a:t>3</a:t>
            </a:r>
            <a:r>
              <a:rPr lang="en-US" sz="1800" b="0" i="0" u="none" strike="noStrike" dirty="0">
                <a:solidFill>
                  <a:srgbClr val="000000"/>
                </a:solidFill>
                <a:effectLst/>
                <a:latin typeface="Arial" panose="020B0604020202020204" pitchFamily="34" charset="0"/>
              </a:rPr>
              <a:t>   M. Pant,</a:t>
            </a:r>
            <a:r>
              <a:rPr lang="en-US" sz="1800" b="0" i="0" u="none" strike="noStrike" baseline="30000" dirty="0">
                <a:solidFill>
                  <a:srgbClr val="000000"/>
                </a:solidFill>
                <a:effectLst/>
                <a:latin typeface="Arial" panose="020B0604020202020204" pitchFamily="34" charset="0"/>
              </a:rPr>
              <a:t>4 </a:t>
            </a:r>
            <a:r>
              <a:rPr lang="en-US" sz="1800" b="0" i="0" u="none" strike="noStrike" dirty="0">
                <a:solidFill>
                  <a:srgbClr val="000000"/>
                </a:solidFill>
                <a:effectLst/>
                <a:latin typeface="Arial" panose="020B0604020202020204" pitchFamily="34" charset="0"/>
              </a:rPr>
              <a:t>  I. M. Pastrana,</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  D. Radomski,</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  B. F. Rauch,</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  H. Salmani,</a:t>
            </a:r>
            <a:r>
              <a:rPr lang="en-US" sz="1800" b="0" i="0" u="none" strike="noStrike" baseline="30000" dirty="0">
                <a:solidFill>
                  <a:srgbClr val="000000"/>
                </a:solidFill>
                <a:effectLst/>
                <a:latin typeface="Arial" panose="020B0604020202020204" pitchFamily="34" charset="0"/>
              </a:rPr>
              <a:t>7 </a:t>
            </a:r>
            <a:r>
              <a:rPr lang="en-US" sz="1800" b="0" i="0" u="none" strike="noStrike" dirty="0">
                <a:solidFill>
                  <a:srgbClr val="000000"/>
                </a:solidFill>
                <a:effectLst/>
                <a:latin typeface="Arial" panose="020B0604020202020204" pitchFamily="34" charset="0"/>
              </a:rPr>
              <a:t>  M. Sasaki,</a:t>
            </a:r>
            <a:r>
              <a:rPr lang="en-US" sz="1800" b="0" i="0" u="none" strike="noStrike" baseline="30000" dirty="0">
                <a:solidFill>
                  <a:srgbClr val="000000"/>
                </a:solidFill>
                <a:effectLst/>
                <a:latin typeface="Arial" panose="020B0604020202020204" pitchFamily="34" charset="0"/>
              </a:rPr>
              <a:t>11, 6, 10</a:t>
            </a:r>
            <a:r>
              <a:rPr lang="en-US" sz="1800" b="0" i="0" u="none" strike="noStrike" dirty="0">
                <a:solidFill>
                  <a:srgbClr val="000000"/>
                </a:solidFill>
                <a:effectLst/>
                <a:latin typeface="Arial" panose="020B0604020202020204" pitchFamily="34" charset="0"/>
              </a:rPr>
              <a:t>   G. E. Simburger,</a:t>
            </a:r>
            <a:r>
              <a:rPr lang="en-US" sz="1800" b="0" i="0" u="none" strike="noStrike" baseline="30000" dirty="0">
                <a:solidFill>
                  <a:srgbClr val="000000"/>
                </a:solidFill>
                <a:effectLst/>
                <a:latin typeface="Arial" panose="020B0604020202020204" pitchFamily="34" charset="0"/>
              </a:rPr>
              <a:t>3 </a:t>
            </a:r>
            <a:r>
              <a:rPr lang="en-US" sz="1800" b="0" i="0" u="none" strike="noStrike" dirty="0">
                <a:solidFill>
                  <a:srgbClr val="000000"/>
                </a:solidFill>
                <a:effectLst/>
                <a:latin typeface="Arial" panose="020B0604020202020204" pitchFamily="34" charset="0"/>
              </a:rPr>
              <a:t>  S. Smith,</a:t>
            </a:r>
            <a:r>
              <a:rPr lang="en-US" sz="1800" b="0" i="0" u="none" strike="noStrike" baseline="30000" dirty="0">
                <a:solidFill>
                  <a:srgbClr val="000000"/>
                </a:solidFill>
                <a:effectLst/>
                <a:latin typeface="Arial" panose="020B0604020202020204" pitchFamily="34" charset="0"/>
              </a:rPr>
              <a:t>7</a:t>
            </a:r>
            <a:r>
              <a:rPr lang="en-US" sz="1800" b="0" i="0" u="none" strike="noStrike" dirty="0">
                <a:solidFill>
                  <a:srgbClr val="000000"/>
                </a:solidFill>
                <a:effectLst/>
                <a:latin typeface="Arial" panose="020B0604020202020204" pitchFamily="34" charset="0"/>
              </a:rPr>
              <a:t>   H. A. Tolentino,</a:t>
            </a:r>
            <a:r>
              <a:rPr lang="en-US" sz="1800" b="0" i="0" u="none" strike="noStrike" baseline="30000" dirty="0">
                <a:solidFill>
                  <a:srgbClr val="000000"/>
                </a:solidFill>
                <a:effectLst/>
                <a:latin typeface="Arial" panose="020B0604020202020204" pitchFamily="34" charset="0"/>
              </a:rPr>
              <a:t>7 </a:t>
            </a:r>
            <a:r>
              <a:rPr lang="en-US" sz="1800" b="0" i="0" u="none" strike="noStrike" dirty="0">
                <a:solidFill>
                  <a:srgbClr val="000000"/>
                </a:solidFill>
                <a:effectLst/>
                <a:latin typeface="Arial" panose="020B0604020202020204" pitchFamily="34" charset="0"/>
              </a:rPr>
              <a:t>  Y. Tufail,</a:t>
            </a:r>
            <a:r>
              <a:rPr lang="en-US" sz="1800" b="0" i="0" u="none" strike="noStrike" baseline="30000" dirty="0">
                <a:solidFill>
                  <a:srgbClr val="000000"/>
                </a:solidFill>
                <a:effectLst/>
                <a:latin typeface="Arial" panose="020B0604020202020204" pitchFamily="34" charset="0"/>
              </a:rPr>
              <a:t>5</a:t>
            </a:r>
            <a:r>
              <a:rPr lang="en-US" sz="1800" b="0" i="0" u="none" strike="noStrike" dirty="0">
                <a:solidFill>
                  <a:srgbClr val="000000"/>
                </a:solidFill>
                <a:effectLst/>
                <a:latin typeface="Arial" panose="020B0604020202020204" pitchFamily="34" charset="0"/>
              </a:rPr>
              <a:t>   D. Washington,</a:t>
            </a:r>
            <a:r>
              <a:rPr lang="en-US" sz="1800" b="0" i="0" u="none" strike="noStrike" baseline="30000" dirty="0">
                <a:solidFill>
                  <a:srgbClr val="000000"/>
                </a:solidFill>
                <a:effectLst/>
                <a:latin typeface="Arial" panose="020B0604020202020204" pitchFamily="34" charset="0"/>
              </a:rPr>
              <a:t>1</a:t>
            </a:r>
            <a:r>
              <a:rPr lang="en-US" sz="1800" b="0" i="0" u="none" strike="noStrike" dirty="0">
                <a:solidFill>
                  <a:srgbClr val="000000"/>
                </a:solidFill>
                <a:effectLst/>
                <a:latin typeface="Arial" panose="020B0604020202020204" pitchFamily="34" charset="0"/>
              </a:rPr>
              <a:t>  T. Widmyer,</a:t>
            </a:r>
            <a:r>
              <a:rPr lang="en-US" sz="1800" b="0" i="0" u="none" strike="noStrike" baseline="30000" dirty="0">
                <a:solidFill>
                  <a:srgbClr val="000000"/>
                </a:solidFill>
                <a:effectLst/>
                <a:latin typeface="Arial" panose="020B0604020202020204" pitchFamily="34" charset="0"/>
              </a:rPr>
              <a:t>5</a:t>
            </a:r>
            <a:r>
              <a:rPr lang="en-US" sz="1800" b="0" i="0" u="none" strike="noStrike" dirty="0">
                <a:solidFill>
                  <a:srgbClr val="000000"/>
                </a:solidFill>
                <a:effectLst/>
                <a:latin typeface="Arial" panose="020B0604020202020204" pitchFamily="34" charset="0"/>
              </a:rPr>
              <a:t> L. Williams,</a:t>
            </a:r>
            <a:r>
              <a:rPr lang="en-US" sz="1800" b="0" i="0" u="none" strike="noStrike" baseline="30000" dirty="0">
                <a:solidFill>
                  <a:srgbClr val="000000"/>
                </a:solidFill>
                <a:effectLst/>
                <a:latin typeface="Arial" panose="020B0604020202020204" pitchFamily="34" charset="0"/>
              </a:rPr>
              <a:t>8 </a:t>
            </a:r>
            <a:r>
              <a:rPr lang="en-US" sz="1800" b="0" i="0" u="none" strike="noStrike" dirty="0">
                <a:solidFill>
                  <a:srgbClr val="000000"/>
                </a:solidFill>
                <a:effectLst/>
                <a:latin typeface="Arial" panose="020B0604020202020204" pitchFamily="34" charset="0"/>
              </a:rPr>
              <a:t>  W. V. Zober,</a:t>
            </a:r>
            <a:r>
              <a:rPr lang="en-US" sz="1800" b="0" i="0" u="none" strike="noStrike" baseline="30000" dirty="0">
                <a:solidFill>
                  <a:srgbClr val="000000"/>
                </a:solidFill>
                <a:effectLst/>
                <a:latin typeface="Arial" panose="020B0604020202020204" pitchFamily="34" charset="0"/>
              </a:rPr>
              <a:t>3</a:t>
            </a:r>
            <a:r>
              <a:rPr lang="en-US" sz="1800" b="0" i="0" u="none" strike="noStrike" dirty="0">
                <a:solidFill>
                  <a:srgbClr val="000000"/>
                </a:solidFill>
                <a:effectLst/>
                <a:latin typeface="Arial" panose="020B0604020202020204" pitchFamily="34" charset="0"/>
              </a:rPr>
              <a:t>   </a:t>
            </a:r>
            <a:endParaRPr lang="en-US" b="0" dirty="0">
              <a:effectLst/>
            </a:endParaRPr>
          </a:p>
          <a:p>
            <a:pPr rtl="0"/>
            <a:r>
              <a:rPr lang="en-US" sz="1800" b="0" i="0" u="none" strike="noStrike" dirty="0">
                <a:solidFill>
                  <a:srgbClr val="000000"/>
                </a:solidFill>
                <a:effectLst/>
                <a:latin typeface="Arial" panose="020B0604020202020204" pitchFamily="34" charset="0"/>
              </a:rPr>
              <a:t>1) Pennsylvania State University</a:t>
            </a:r>
          </a:p>
          <a:p>
            <a:pPr rtl="0"/>
            <a:r>
              <a:rPr lang="en-US" sz="1800" b="0" i="0" u="none" strike="noStrike" dirty="0">
                <a:solidFill>
                  <a:srgbClr val="000000"/>
                </a:solidFill>
                <a:effectLst/>
                <a:latin typeface="Arial" panose="020B0604020202020204" pitchFamily="34" charset="0"/>
              </a:rPr>
              <a:t>2) University of Maryland, Baltimore County</a:t>
            </a:r>
          </a:p>
          <a:p>
            <a:pPr rtl="0"/>
            <a:r>
              <a:rPr lang="en-US" sz="1800" b="0" i="0" u="none" strike="noStrike" dirty="0">
                <a:solidFill>
                  <a:srgbClr val="000000"/>
                </a:solidFill>
                <a:effectLst/>
                <a:latin typeface="Arial" panose="020B0604020202020204" pitchFamily="34" charset="0"/>
              </a:rPr>
              <a:t>3) Department of Physics and McDonnell Center for the Space Sciences, Washington University in St. Louis</a:t>
            </a:r>
          </a:p>
          <a:p>
            <a:pPr rtl="0"/>
            <a:r>
              <a:rPr lang="en-US" sz="1800" b="0" i="0" u="none" strike="noStrike" dirty="0">
                <a:solidFill>
                  <a:srgbClr val="000000"/>
                </a:solidFill>
                <a:effectLst/>
                <a:latin typeface="Arial" panose="020B0604020202020204" pitchFamily="34" charset="0"/>
              </a:rPr>
              <a:t>4) Northern Kentucky University</a:t>
            </a:r>
          </a:p>
          <a:p>
            <a:pPr rtl="0"/>
            <a:r>
              <a:rPr lang="en-US" sz="1800" b="0" i="0" u="none" strike="noStrike" dirty="0">
                <a:solidFill>
                  <a:srgbClr val="000000"/>
                </a:solidFill>
                <a:effectLst/>
                <a:latin typeface="Arial" panose="020B0604020202020204" pitchFamily="34" charset="0"/>
              </a:rPr>
              <a:t>5) NASA Wallops Flight Center</a:t>
            </a:r>
          </a:p>
          <a:p>
            <a:pPr rtl="0"/>
            <a:r>
              <a:rPr lang="en-US" sz="1800" b="0" i="0" u="none" strike="noStrike" dirty="0">
                <a:solidFill>
                  <a:srgbClr val="000000"/>
                </a:solidFill>
                <a:effectLst/>
                <a:latin typeface="Arial" panose="020B0604020202020204" pitchFamily="34" charset="0"/>
              </a:rPr>
              <a:t>6) NASA Goddard Space Flight Center, Astrophysics Science Division</a:t>
            </a:r>
          </a:p>
          <a:p>
            <a:pPr rtl="0"/>
            <a:r>
              <a:rPr lang="en-US" sz="1800" b="0" i="0" u="none" strike="noStrike" dirty="0">
                <a:solidFill>
                  <a:srgbClr val="000000"/>
                </a:solidFill>
                <a:effectLst/>
                <a:latin typeface="Arial" panose="020B0604020202020204" pitchFamily="34" charset="0"/>
              </a:rPr>
              <a:t>7) Howard University</a:t>
            </a:r>
          </a:p>
          <a:p>
            <a:pPr rtl="0"/>
            <a:r>
              <a:rPr lang="en-US" sz="1800" b="0" i="0" u="none" strike="noStrike" dirty="0">
                <a:solidFill>
                  <a:srgbClr val="000000"/>
                </a:solidFill>
                <a:effectLst/>
                <a:latin typeface="Arial" panose="020B0604020202020204" pitchFamily="34" charset="0"/>
              </a:rPr>
              <a:t>8) NASA Goddard Space Flight Center</a:t>
            </a:r>
          </a:p>
          <a:p>
            <a:pPr rtl="0"/>
            <a:r>
              <a:rPr lang="en-US" sz="1800" b="0" i="0" u="none" strike="noStrike" dirty="0">
                <a:solidFill>
                  <a:srgbClr val="000000"/>
                </a:solidFill>
                <a:effectLst/>
                <a:latin typeface="Arial" panose="020B0604020202020204" pitchFamily="34" charset="0"/>
              </a:rPr>
              <a:t>9) NASA Goddard Space Flight Center, </a:t>
            </a:r>
            <a:r>
              <a:rPr lang="en-US" sz="1800" b="0" i="0" u="none" strike="noStrike" dirty="0" err="1">
                <a:solidFill>
                  <a:srgbClr val="000000"/>
                </a:solidFill>
                <a:effectLst/>
                <a:latin typeface="Arial" panose="020B0604020202020204" pitchFamily="34" charset="0"/>
              </a:rPr>
              <a:t>Heliophysics</a:t>
            </a:r>
            <a:r>
              <a:rPr lang="en-US" sz="1800" b="0" i="0" u="none" strike="noStrike" dirty="0">
                <a:solidFill>
                  <a:srgbClr val="000000"/>
                </a:solidFill>
                <a:effectLst/>
                <a:latin typeface="Arial" panose="020B0604020202020204" pitchFamily="34" charset="0"/>
              </a:rPr>
              <a:t> Science Division</a:t>
            </a:r>
          </a:p>
          <a:p>
            <a:pPr rtl="0"/>
            <a:r>
              <a:rPr lang="en-US" sz="1800" b="0" i="0" u="none" strike="noStrike" dirty="0">
                <a:solidFill>
                  <a:srgbClr val="000000"/>
                </a:solidFill>
                <a:effectLst/>
                <a:latin typeface="Arial" panose="020B0604020202020204" pitchFamily="34" charset="0"/>
              </a:rPr>
              <a:t>10) Center for Research and Exploration in Space Sciences and Technology II</a:t>
            </a:r>
          </a:p>
          <a:p>
            <a:pPr rtl="0"/>
            <a:r>
              <a:rPr lang="en-US" sz="1800" b="0" i="0" u="none" strike="noStrike" dirty="0">
                <a:solidFill>
                  <a:srgbClr val="000000"/>
                </a:solidFill>
                <a:effectLst/>
                <a:latin typeface="Arial" panose="020B0604020202020204" pitchFamily="34" charset="0"/>
              </a:rPr>
              <a:t>11) University of Maryland, College Park</a:t>
            </a:r>
            <a:endParaRPr lang="en-US" b="0" dirty="0">
              <a:effectLst/>
            </a:endParaRPr>
          </a:p>
          <a:p>
            <a:br>
              <a:rPr lang="en-US" dirty="0"/>
            </a:br>
            <a:endParaRPr lang="en-US" dirty="0"/>
          </a:p>
        </p:txBody>
      </p:sp>
      <p:sp>
        <p:nvSpPr>
          <p:cNvPr id="11" name="Footer Placeholder 10">
            <a:extLst>
              <a:ext uri="{FF2B5EF4-FFF2-40B4-BE49-F238E27FC236}">
                <a16:creationId xmlns:a16="http://schemas.microsoft.com/office/drawing/2014/main" id="{0A47A06A-3AC5-BD8D-48A3-2526CD1CCAFD}"/>
              </a:ext>
            </a:extLst>
          </p:cNvPr>
          <p:cNvSpPr>
            <a:spLocks noGrp="1"/>
          </p:cNvSpPr>
          <p:nvPr>
            <p:ph type="ftr" sz="quarter" idx="11"/>
          </p:nvPr>
        </p:nvSpPr>
        <p:spPr/>
        <p:txBody>
          <a:bodyPr/>
          <a:lstStyle/>
          <a:p>
            <a:r>
              <a:rPr lang="en-US"/>
              <a:t>TeVPA - GCRs with TIGERs - November 4, 2025</a:t>
            </a:r>
            <a:endParaRPr lang="en-US" dirty="0"/>
          </a:p>
        </p:txBody>
      </p:sp>
      <p:sp>
        <p:nvSpPr>
          <p:cNvPr id="12" name="Slide Number Placeholder 11">
            <a:extLst>
              <a:ext uri="{FF2B5EF4-FFF2-40B4-BE49-F238E27FC236}">
                <a16:creationId xmlns:a16="http://schemas.microsoft.com/office/drawing/2014/main" id="{3BABDC79-3449-07C1-689C-070D13D218F3}"/>
              </a:ext>
            </a:extLst>
          </p:cNvPr>
          <p:cNvSpPr>
            <a:spLocks noGrp="1"/>
          </p:cNvSpPr>
          <p:nvPr>
            <p:ph type="sldNum" sz="quarter" idx="12"/>
          </p:nvPr>
        </p:nvSpPr>
        <p:spPr/>
        <p:txBody>
          <a:bodyPr/>
          <a:lstStyle/>
          <a:p>
            <a:fld id="{9EBE6002-C28D-42BF-92CB-918F87749F98}" type="slidenum">
              <a:rPr lang="en-US" smtClean="0"/>
              <a:t>7</a:t>
            </a:fld>
            <a:endParaRPr lang="en-US" dirty="0"/>
          </a:p>
        </p:txBody>
      </p:sp>
    </p:spTree>
    <p:extLst>
      <p:ext uri="{BB962C8B-B14F-4D97-AF65-F5344CB8AC3E}">
        <p14:creationId xmlns:p14="http://schemas.microsoft.com/office/powerpoint/2010/main" val="1700916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685DA-AE9C-2FE8-89AF-8183D050E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BD514-6657-2E0C-1B5E-6FCE6BBB769C}"/>
              </a:ext>
            </a:extLst>
          </p:cNvPr>
          <p:cNvSpPr>
            <a:spLocks noGrp="1"/>
          </p:cNvSpPr>
          <p:nvPr>
            <p:ph type="ctrTitle" idx="4294967295"/>
          </p:nvPr>
        </p:nvSpPr>
        <p:spPr>
          <a:xfrm>
            <a:off x="914401" y="0"/>
            <a:ext cx="10369296" cy="905256"/>
          </a:xfrm>
        </p:spPr>
        <p:txBody>
          <a:bodyPr>
            <a:normAutofit/>
          </a:bodyPr>
          <a:lstStyle/>
          <a:p>
            <a:pPr algn="ctr"/>
            <a:r>
              <a:rPr lang="en-US" dirty="0"/>
              <a:t>TIGERISS Collaboration Org Chart</a:t>
            </a:r>
            <a:endParaRPr lang="en-US" sz="5400" dirty="0"/>
          </a:p>
        </p:txBody>
      </p:sp>
      <p:sp>
        <p:nvSpPr>
          <p:cNvPr id="11" name="Footer Placeholder 10">
            <a:extLst>
              <a:ext uri="{FF2B5EF4-FFF2-40B4-BE49-F238E27FC236}">
                <a16:creationId xmlns:a16="http://schemas.microsoft.com/office/drawing/2014/main" id="{891351AA-E67D-87EC-A6DA-0F7C7505F480}"/>
              </a:ext>
            </a:extLst>
          </p:cNvPr>
          <p:cNvSpPr>
            <a:spLocks noGrp="1"/>
          </p:cNvSpPr>
          <p:nvPr>
            <p:ph type="ftr" sz="quarter" idx="11"/>
          </p:nvPr>
        </p:nvSpPr>
        <p:spPr/>
        <p:txBody>
          <a:bodyPr/>
          <a:lstStyle/>
          <a:p>
            <a:r>
              <a:rPr lang="en-US"/>
              <a:t>TeVPA - GCRs with TIGERs - November 4, 2025</a:t>
            </a:r>
            <a:endParaRPr lang="en-US" dirty="0"/>
          </a:p>
        </p:txBody>
      </p:sp>
      <p:sp>
        <p:nvSpPr>
          <p:cNvPr id="12" name="Slide Number Placeholder 11">
            <a:extLst>
              <a:ext uri="{FF2B5EF4-FFF2-40B4-BE49-F238E27FC236}">
                <a16:creationId xmlns:a16="http://schemas.microsoft.com/office/drawing/2014/main" id="{7AE7DCE8-0B94-DB6C-FB12-4A46A8C6E5C2}"/>
              </a:ext>
            </a:extLst>
          </p:cNvPr>
          <p:cNvSpPr>
            <a:spLocks noGrp="1"/>
          </p:cNvSpPr>
          <p:nvPr>
            <p:ph type="sldNum" sz="quarter" idx="12"/>
          </p:nvPr>
        </p:nvSpPr>
        <p:spPr/>
        <p:txBody>
          <a:bodyPr/>
          <a:lstStyle/>
          <a:p>
            <a:fld id="{9EBE6002-C28D-42BF-92CB-918F87749F98}" type="slidenum">
              <a:rPr lang="en-US" smtClean="0"/>
              <a:t>8</a:t>
            </a:fld>
            <a:endParaRPr lang="en-US" dirty="0"/>
          </a:p>
        </p:txBody>
      </p:sp>
      <p:pic>
        <p:nvPicPr>
          <p:cNvPr id="4" name="Picture 3">
            <a:extLst>
              <a:ext uri="{FF2B5EF4-FFF2-40B4-BE49-F238E27FC236}">
                <a16:creationId xmlns:a16="http://schemas.microsoft.com/office/drawing/2014/main" id="{868BBEA6-939D-1011-61EB-A3A2575B1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122" y="869950"/>
            <a:ext cx="9097755" cy="5486400"/>
          </a:xfrm>
          <a:prstGeom prst="rect">
            <a:avLst/>
          </a:prstGeom>
        </p:spPr>
      </p:pic>
      <p:pic>
        <p:nvPicPr>
          <p:cNvPr id="3" name="Picture 2" descr="A logo with a tiger head and a satellite&#10;&#10;AI-generated content may be incorrect.">
            <a:extLst>
              <a:ext uri="{FF2B5EF4-FFF2-40B4-BE49-F238E27FC236}">
                <a16:creationId xmlns:a16="http://schemas.microsoft.com/office/drawing/2014/main" id="{5FE1673F-33EE-8CDB-09FA-F7F935ED2E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Tree>
    <p:extLst>
      <p:ext uri="{BB962C8B-B14F-4D97-AF65-F5344CB8AC3E}">
        <p14:creationId xmlns:p14="http://schemas.microsoft.com/office/powerpoint/2010/main" val="171836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logo with a tiger head and a satellite&#10;&#10;AI-generated content may be incorrect.">
            <a:extLst>
              <a:ext uri="{FF2B5EF4-FFF2-40B4-BE49-F238E27FC236}">
                <a16:creationId xmlns:a16="http://schemas.microsoft.com/office/drawing/2014/main" id="{3746946B-F5D0-FC13-3BB9-D7BDAACCC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7120" y="5943600"/>
            <a:ext cx="909292" cy="914400"/>
          </a:xfrm>
          <a:prstGeom prst="rect">
            <a:avLst/>
          </a:prstGeom>
        </p:spPr>
      </p:pic>
      <p:sp>
        <p:nvSpPr>
          <p:cNvPr id="2" name="Footer Placeholder 1">
            <a:extLst>
              <a:ext uri="{FF2B5EF4-FFF2-40B4-BE49-F238E27FC236}">
                <a16:creationId xmlns:a16="http://schemas.microsoft.com/office/drawing/2014/main" id="{9AC3DF44-3EEB-4E19-B875-78E6061D1305}"/>
              </a:ext>
            </a:extLst>
          </p:cNvPr>
          <p:cNvSpPr>
            <a:spLocks noGrp="1"/>
          </p:cNvSpPr>
          <p:nvPr>
            <p:ph type="ftr" sz="quarter" idx="11"/>
          </p:nvPr>
        </p:nvSpPr>
        <p:spPr/>
        <p:txBody>
          <a:bodyPr/>
          <a:lstStyle/>
          <a:p>
            <a:r>
              <a:rPr lang="en-US"/>
              <a:t>TeVPA - GCRs with TIGERs - November 4, 2025</a:t>
            </a:r>
          </a:p>
        </p:txBody>
      </p:sp>
      <p:sp>
        <p:nvSpPr>
          <p:cNvPr id="3" name="Slide Number Placeholder 2">
            <a:extLst>
              <a:ext uri="{FF2B5EF4-FFF2-40B4-BE49-F238E27FC236}">
                <a16:creationId xmlns:a16="http://schemas.microsoft.com/office/drawing/2014/main" id="{7DA3E949-2965-472F-8D74-AB3E45E6DFDA}"/>
              </a:ext>
            </a:extLst>
          </p:cNvPr>
          <p:cNvSpPr>
            <a:spLocks noGrp="1"/>
          </p:cNvSpPr>
          <p:nvPr>
            <p:ph type="sldNum" sz="quarter" idx="12"/>
          </p:nvPr>
        </p:nvSpPr>
        <p:spPr/>
        <p:txBody>
          <a:bodyPr/>
          <a:lstStyle/>
          <a:p>
            <a:fld id="{9EBE6002-C28D-42BF-92CB-918F87749F98}" type="slidenum">
              <a:rPr lang="en-US" smtClean="0"/>
              <a:t>9</a:t>
            </a:fld>
            <a:endParaRPr lang="en-US"/>
          </a:p>
        </p:txBody>
      </p:sp>
      <p:pic>
        <p:nvPicPr>
          <p:cNvPr id="5" name="Picture 2" descr="C:\Users\wrb\Desktop\stshield.jpg">
            <a:extLst>
              <a:ext uri="{FF2B5EF4-FFF2-40B4-BE49-F238E27FC236}">
                <a16:creationId xmlns:a16="http://schemas.microsoft.com/office/drawing/2014/main" id="{5843873E-73F8-4ED6-91AB-5CB37BBD99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generated with very high confidence">
            <a:extLst>
              <a:ext uri="{FF2B5EF4-FFF2-40B4-BE49-F238E27FC236}">
                <a16:creationId xmlns:a16="http://schemas.microsoft.com/office/drawing/2014/main" id="{F65C2F97-D4CE-487B-B509-BA4F53756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7600" y="0"/>
            <a:ext cx="914400" cy="914400"/>
          </a:xfrm>
          <a:prstGeom prst="rect">
            <a:avLst/>
          </a:prstGeom>
        </p:spPr>
      </p:pic>
      <p:sp>
        <p:nvSpPr>
          <p:cNvPr id="13" name="Title 1">
            <a:extLst>
              <a:ext uri="{FF2B5EF4-FFF2-40B4-BE49-F238E27FC236}">
                <a16:creationId xmlns:a16="http://schemas.microsoft.com/office/drawing/2014/main" id="{23EF9C6C-78E2-762C-F5DA-0CDD4E32B0EC}"/>
              </a:ext>
            </a:extLst>
          </p:cNvPr>
          <p:cNvSpPr txBox="1">
            <a:spLocks/>
          </p:cNvSpPr>
          <p:nvPr/>
        </p:nvSpPr>
        <p:spPr>
          <a:xfrm>
            <a:off x="910655" y="12483"/>
            <a:ext cx="10366945" cy="9016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Cosmic Rays in the Grand Cycle of Matter</a:t>
            </a:r>
          </a:p>
        </p:txBody>
      </p:sp>
      <p:sp>
        <p:nvSpPr>
          <p:cNvPr id="10" name="Google Shape;145;p15">
            <a:extLst>
              <a:ext uri="{FF2B5EF4-FFF2-40B4-BE49-F238E27FC236}">
                <a16:creationId xmlns:a16="http://schemas.microsoft.com/office/drawing/2014/main" id="{F113E88F-2C2D-C924-18BC-EA21140A29BE}"/>
              </a:ext>
            </a:extLst>
          </p:cNvPr>
          <p:cNvSpPr txBox="1">
            <a:spLocks/>
          </p:cNvSpPr>
          <p:nvPr/>
        </p:nvSpPr>
        <p:spPr>
          <a:xfrm>
            <a:off x="302675" y="1007600"/>
            <a:ext cx="4826373" cy="4825641"/>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The overall TIGERISS mission goal is to increase our understanding of how the Galaxy produces and distributes the elements. These goals come from the NASA decadal survey’s questions:</a:t>
            </a:r>
          </a:p>
          <a:p>
            <a:pPr marL="457200" indent="-317500">
              <a:spcBef>
                <a:spcPts val="0"/>
              </a:spcBef>
              <a:buClr>
                <a:srgbClr val="000000"/>
              </a:buClr>
              <a:buSzPct val="50000"/>
              <a:buFont typeface="Arial"/>
              <a:buChar char="●"/>
            </a:pPr>
            <a:r>
              <a:rPr lang="en-US" dirty="0"/>
              <a:t>Where is main site of r-process nucleosynthesis? </a:t>
            </a:r>
          </a:p>
          <a:p>
            <a:pPr marL="457200" indent="-317500">
              <a:spcBef>
                <a:spcPts val="0"/>
              </a:spcBef>
              <a:buClr>
                <a:srgbClr val="000000"/>
              </a:buClr>
              <a:buSzPct val="50000"/>
              <a:buFont typeface="Arial"/>
              <a:buChar char="●"/>
            </a:pPr>
            <a:r>
              <a:rPr lang="en-US" dirty="0"/>
              <a:t>How the “injection of energy, momentum, and metals from stars” circulates matter?</a:t>
            </a:r>
          </a:p>
        </p:txBody>
      </p:sp>
      <p:pic>
        <p:nvPicPr>
          <p:cNvPr id="11" name="Picture 10" descr="A diagram of the universe&#10;&#10;AI-generated content may be incorrect.">
            <a:extLst>
              <a:ext uri="{FF2B5EF4-FFF2-40B4-BE49-F238E27FC236}">
                <a16:creationId xmlns:a16="http://schemas.microsoft.com/office/drawing/2014/main" id="{AE44ACC1-7758-281B-3B76-3F95360DE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3350" y="1413820"/>
            <a:ext cx="6794500" cy="4013200"/>
          </a:xfrm>
          <a:prstGeom prst="rect">
            <a:avLst/>
          </a:prstGeom>
        </p:spPr>
      </p:pic>
      <p:pic>
        <p:nvPicPr>
          <p:cNvPr id="9" name="Picture 8" descr="A logo with text and images&#10;&#10;AI-generated content may be incorrect.">
            <a:extLst>
              <a:ext uri="{FF2B5EF4-FFF2-40B4-BE49-F238E27FC236}">
                <a16:creationId xmlns:a16="http://schemas.microsoft.com/office/drawing/2014/main" id="{9FBEFA2E-5C40-507E-BEC2-702268C09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39790"/>
            <a:ext cx="914400" cy="923925"/>
          </a:xfrm>
          <a:prstGeom prst="rect">
            <a:avLst/>
          </a:prstGeom>
        </p:spPr>
      </p:pic>
    </p:spTree>
    <p:extLst>
      <p:ext uri="{BB962C8B-B14F-4D97-AF65-F5344CB8AC3E}">
        <p14:creationId xmlns:p14="http://schemas.microsoft.com/office/powerpoint/2010/main" val="4225141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31470</TotalTime>
  <Words>2658</Words>
  <Application>Microsoft Office PowerPoint</Application>
  <PresentationFormat>Widescreen</PresentationFormat>
  <Paragraphs>278</Paragraphs>
  <Slides>26</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Book Antiqua</vt:lpstr>
      <vt:lpstr>Calibri</vt:lpstr>
      <vt:lpstr>Calibri Light</vt:lpstr>
      <vt:lpstr>Helvetica</vt:lpstr>
      <vt:lpstr>Symbol</vt:lpstr>
      <vt:lpstr>System Font Regular</vt:lpstr>
      <vt:lpstr>Times New Roman</vt:lpstr>
      <vt:lpstr>Verdana</vt:lpstr>
      <vt:lpstr>Wingdings</vt:lpstr>
      <vt:lpstr>Office Theme</vt:lpstr>
      <vt:lpstr>Ultra-Heavy Galactic Cosmic Ray Measurements with TIGERs</vt:lpstr>
      <vt:lpstr>PowerPoint Presentation</vt:lpstr>
      <vt:lpstr>PowerPoint Presentation</vt:lpstr>
      <vt:lpstr>PowerPoint Presentation</vt:lpstr>
      <vt:lpstr>SuperTIGER Collaboration</vt:lpstr>
      <vt:lpstr>TIGERISS – ISS Pioneers Mission</vt:lpstr>
      <vt:lpstr>TIGERISS Collaboration</vt:lpstr>
      <vt:lpstr>TIGERISS Collaboration Org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CALorimetric Electron Telescope (CALET): Continuing Operations on the ISS</dc:title>
  <dc:creator>drbfrauch@gmail.com</dc:creator>
  <cp:lastModifiedBy>Rauch, Brian</cp:lastModifiedBy>
  <cp:revision>396</cp:revision>
  <dcterms:created xsi:type="dcterms:W3CDTF">2020-05-28T13:52:01Z</dcterms:created>
  <dcterms:modified xsi:type="dcterms:W3CDTF">2025-11-03T14:40:37Z</dcterms:modified>
</cp:coreProperties>
</file>