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5" r:id="rId3"/>
    <p:sldMasterId id="2147483691" r:id="rId4"/>
  </p:sldMasterIdLst>
  <p:notesMasterIdLst>
    <p:notesMasterId r:id="rId45"/>
  </p:notesMasterIdLst>
  <p:sldIdLst>
    <p:sldId id="921" r:id="rId5"/>
    <p:sldId id="938" r:id="rId6"/>
    <p:sldId id="773" r:id="rId7"/>
    <p:sldId id="717" r:id="rId8"/>
    <p:sldId id="819" r:id="rId9"/>
    <p:sldId id="777" r:id="rId10"/>
    <p:sldId id="778" r:id="rId11"/>
    <p:sldId id="936" r:id="rId12"/>
    <p:sldId id="937" r:id="rId13"/>
    <p:sldId id="794" r:id="rId14"/>
    <p:sldId id="796" r:id="rId15"/>
    <p:sldId id="805" r:id="rId16"/>
    <p:sldId id="824" r:id="rId17"/>
    <p:sldId id="931" r:id="rId18"/>
    <p:sldId id="933" r:id="rId19"/>
    <p:sldId id="934" r:id="rId20"/>
    <p:sldId id="807" r:id="rId21"/>
    <p:sldId id="781" r:id="rId22"/>
    <p:sldId id="808" r:id="rId23"/>
    <p:sldId id="809" r:id="rId24"/>
    <p:sldId id="925" r:id="rId25"/>
    <p:sldId id="926" r:id="rId26"/>
    <p:sldId id="927" r:id="rId27"/>
    <p:sldId id="928" r:id="rId28"/>
    <p:sldId id="929" r:id="rId29"/>
    <p:sldId id="930" r:id="rId30"/>
    <p:sldId id="810" r:id="rId31"/>
    <p:sldId id="811" r:id="rId32"/>
    <p:sldId id="939" r:id="rId33"/>
    <p:sldId id="813" r:id="rId34"/>
    <p:sldId id="940" r:id="rId35"/>
    <p:sldId id="790" r:id="rId36"/>
    <p:sldId id="787" r:id="rId37"/>
    <p:sldId id="788" r:id="rId38"/>
    <p:sldId id="814" r:id="rId39"/>
    <p:sldId id="789" r:id="rId40"/>
    <p:sldId id="826" r:id="rId41"/>
    <p:sldId id="920" r:id="rId42"/>
    <p:sldId id="918" r:id="rId43"/>
    <p:sldId id="91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7905"/>
    <a:srgbClr val="7A81FF"/>
    <a:srgbClr val="F38C09"/>
    <a:srgbClr val="CC8095"/>
    <a:srgbClr val="C00000"/>
    <a:srgbClr val="A6036D"/>
    <a:srgbClr val="8E3983"/>
    <a:srgbClr val="000163"/>
    <a:srgbClr val="000246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36"/>
    <p:restoredTop sz="89943"/>
  </p:normalViewPr>
  <p:slideViewPr>
    <p:cSldViewPr snapToGrid="0">
      <p:cViewPr>
        <p:scale>
          <a:sx n="98" d="100"/>
          <a:sy n="98" d="100"/>
        </p:scale>
        <p:origin x="1032" y="44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25B96-4C61-B04F-90EE-619053AE6549}" type="datetimeFigureOut">
              <a:rPr lang="en-US" smtClean="0"/>
              <a:t>11/5/25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C5A8E-8C76-A84E-8816-80CFCFCB8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4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E81B4-8622-6E03-2E02-E5940FFDA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7607BF-14B5-BB16-0FC0-F30EC5135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0C7C0-275D-EE20-D4FC-1A5D43506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think of the Universe’s biggest question --- galaxy formation, black hole formation and evolution, dark matter --- our mind may turn to the largest structures in the Universe because of our observational biases. But, in fact, </a:t>
            </a:r>
            <a:endParaRPr lang="en-US" b="0" i="0" dirty="0">
              <a:solidFill>
                <a:srgbClr val="999999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A439F-ED67-2FDF-76DA-0561FCC39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7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851BD-5B4B-909F-3C25-FE35ED7E3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FFD489-58DB-EAA9-48DF-8B5FC7333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F1CA0-A6D0-BE39-00BB-70CAD290D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all sky image with Fermi LAT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9A284-2DAC-18DA-5C6C-FE4A1965A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002E7-BD55-D9C4-A884-6B7F281E1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624541-0064-98A5-7982-05612B5558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A1D82-DDE7-2FBA-456E-7ED926A1B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massibve</a:t>
            </a:r>
            <a:r>
              <a:rPr lang="en-US" dirty="0"/>
              <a:t> AGN dominate the gamma-ray sky --- both in flux and number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1FF44-4D26-3A5F-65AF-FE6F61BB1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1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DBA44-1976-AEE8-7D91-E86CAEE75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7321EF-D4F2-64C3-F2B6-4C8204368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A15DE-F119-F38B-FF82-F7D490F97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EEAAF-4A69-1057-40E4-179A8E61B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450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A42E5-B8B6-599D-220A-A62FD8564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5249C0-E491-1A4D-0598-0AFDB2E2C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59573E-0962-5C33-240C-E5F09DE59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A1660-B199-B711-7206-AB625E69B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833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6F0EA-D806-9098-B81E-4AC04E81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C6DF1-360C-4A0B-EE79-54F35827D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DD7AD-6578-4842-76D1-7B7B17FAB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3B67D-2ED9-9998-79EF-CF0C7FBD5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930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F1A54-27DA-18B9-5114-E6F1ADEF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4001B-5490-14D7-CD7A-E785D78EF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CAF15-A31A-EA33-6ABB-51CADF4AA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023F3-41E4-DF4A-9D39-EA8DB6352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507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25C73-A855-9BE1-1371-9F408947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F7167-C463-AD53-38E0-9A67B8B75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F10A3-4074-AF78-5953-8BDE93EAD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7CB69-FBE4-6A87-AAFB-6253CFDA8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67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26BCE-81BF-5408-7B14-2C55D305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5784C3-9404-D7CF-156D-12512168F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B7FEF-61DA-17AD-CAD7-F92733F94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Recent Census:</a:t>
            </a:r>
            <a:endParaRPr lang="en-US" dirty="0"/>
          </a:p>
          <a:p>
            <a:r>
              <a:rPr lang="en-US" dirty="0" err="1"/>
              <a:t>MaNGA</a:t>
            </a:r>
            <a:r>
              <a:rPr lang="en-US" dirty="0"/>
              <a:t> survey: 664 dwarf-AGN with 20% AGN fraction</a:t>
            </a:r>
          </a:p>
          <a:p>
            <a:r>
              <a:rPr lang="en-US" dirty="0"/>
              <a:t>DESI early data: 2,444 dwarf-AGN candidates</a:t>
            </a:r>
          </a:p>
          <a:p>
            <a:r>
              <a:rPr lang="en-US" dirty="0" err="1"/>
              <a:t>eROSITA</a:t>
            </a:r>
            <a:r>
              <a:rPr lang="en-US" dirty="0"/>
              <a:t> All-Sky Survey: increasing dwarf-AGN population</a:t>
            </a:r>
          </a:p>
          <a:p>
            <a:r>
              <a:rPr lang="en-US" dirty="0"/>
              <a:t>X-ray selection: robust against stellar contamination that affects optical identification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BC5C2-6246-C296-4485-8D23261BA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932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E5DFB-83E3-28CE-372F-E638FF946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7BDBFE-9C60-E81F-6CAE-60638674E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EDC96-9577-21A7-18C0-B0FC95000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Recent Census:</a:t>
            </a:r>
            <a:endParaRPr lang="en-US" dirty="0"/>
          </a:p>
          <a:p>
            <a:r>
              <a:rPr lang="en-US" dirty="0" err="1"/>
              <a:t>MaNGA</a:t>
            </a:r>
            <a:r>
              <a:rPr lang="en-US" dirty="0"/>
              <a:t> survey: 664 dwarf-AGN with 20% AGN fraction</a:t>
            </a:r>
          </a:p>
          <a:p>
            <a:r>
              <a:rPr lang="en-US" dirty="0"/>
              <a:t>DESI early data: 2,444 dwarf-AGN candidates</a:t>
            </a:r>
          </a:p>
          <a:p>
            <a:r>
              <a:rPr lang="en-US" dirty="0" err="1"/>
              <a:t>eROSITA</a:t>
            </a:r>
            <a:r>
              <a:rPr lang="en-US" dirty="0"/>
              <a:t> All-Sky Survey: increasing dwarf-AGN population</a:t>
            </a:r>
          </a:p>
          <a:p>
            <a:r>
              <a:rPr lang="en-US" dirty="0"/>
              <a:t>X-ray selection: robust against stellar contamination that affects optical identification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054FE-7D4D-78FB-4544-9F0DAEECB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53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C5932-58CD-0CA1-D6CB-85B46B212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9EF254-13C3-7C54-1CB4-A03796ACE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8F114B-CABF-759C-8236-8AEAA3091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Recent Census:</a:t>
            </a:r>
            <a:endParaRPr lang="en-US" dirty="0"/>
          </a:p>
          <a:p>
            <a:r>
              <a:rPr lang="en-US" dirty="0" err="1"/>
              <a:t>MaNGA</a:t>
            </a:r>
            <a:r>
              <a:rPr lang="en-US" dirty="0"/>
              <a:t> survey: 664 dwarf-AGN with 20% AGN fraction</a:t>
            </a:r>
          </a:p>
          <a:p>
            <a:r>
              <a:rPr lang="en-US" dirty="0"/>
              <a:t>DESI early data: 2,444 dwarf-AGN candidates</a:t>
            </a:r>
          </a:p>
          <a:p>
            <a:r>
              <a:rPr lang="en-US" dirty="0" err="1"/>
              <a:t>eROSITA</a:t>
            </a:r>
            <a:r>
              <a:rPr lang="en-US" dirty="0"/>
              <a:t> All-Sky Survey: increasing dwarf-AGN population</a:t>
            </a:r>
          </a:p>
          <a:p>
            <a:r>
              <a:rPr lang="en-US" dirty="0"/>
              <a:t>X-ray selection: robust against stellar contamination that affects optical identification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2F0DB-DB96-A995-0AA9-5A747CF99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87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21CE3-FA35-5814-6EF6-5FEC999E8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1BF137-CA59-CDD3-C2A7-D4E5189CB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07934-8C9C-A789-6472-6B11D22C4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think of the Universe’s biggest question --- galaxy formation, black hole formation and evolution, dark matter --- our mind may turn to the largest structures in the Universe because of our observational biases. But, in fact, </a:t>
            </a:r>
            <a:endParaRPr lang="en-US" b="0" i="0" dirty="0">
              <a:solidFill>
                <a:srgbClr val="999999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923F0-D8CD-4AC2-72C0-CA4E55A64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71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9C88-B62C-8CF0-ADD8-DEB2756D6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05F47-9B2E-6D70-25C9-64509452B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885998-20F4-B933-7B25-735AADAF1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“In this work, we focus on dwarf AGN candidates identified in the </a:t>
            </a:r>
            <a:r>
              <a:rPr lang="en-US" b="1" dirty="0" err="1"/>
              <a:t>eROSITA</a:t>
            </a:r>
            <a:r>
              <a:rPr lang="en-US" dirty="0"/>
              <a:t> X-ray survey, rather than relying on purely optical samples like </a:t>
            </a:r>
            <a:r>
              <a:rPr lang="en-US" b="1" dirty="0" err="1"/>
              <a:t>MaNGA</a:t>
            </a:r>
            <a:r>
              <a:rPr lang="en-US" dirty="0"/>
              <a:t> or </a:t>
            </a:r>
            <a:r>
              <a:rPr lang="en-US" b="1" dirty="0"/>
              <a:t>DESI</a:t>
            </a:r>
            <a:r>
              <a:rPr lang="en-US" dirty="0"/>
              <a:t>.</a:t>
            </a:r>
          </a:p>
          <a:p>
            <a:r>
              <a:rPr lang="en-US" dirty="0"/>
              <a:t>The key reason is that </a:t>
            </a:r>
            <a:r>
              <a:rPr lang="en-US" b="1" dirty="0"/>
              <a:t>X-rays trace accretion directly</a:t>
            </a:r>
            <a:r>
              <a:rPr lang="en-US" dirty="0"/>
              <a:t> — they’re the most unambiguous signature of black hole activity, unlike optical emission lines, which can be produced by star formation, shocks, or even diffuse ionized gas.</a:t>
            </a:r>
          </a:p>
          <a:p>
            <a:r>
              <a:rPr lang="en-US" b="1" dirty="0" err="1"/>
              <a:t>MaNGA</a:t>
            </a:r>
            <a:r>
              <a:rPr lang="en-US" b="1" dirty="0"/>
              <a:t> and DESI</a:t>
            </a:r>
            <a:r>
              <a:rPr lang="en-US" dirty="0"/>
              <a:t> are incredibly powerful for studying the </a:t>
            </a:r>
            <a:r>
              <a:rPr lang="en-US" i="1" dirty="0"/>
              <a:t>stellar</a:t>
            </a:r>
            <a:r>
              <a:rPr lang="en-US" dirty="0"/>
              <a:t> and </a:t>
            </a:r>
            <a:r>
              <a:rPr lang="en-US" i="1" dirty="0"/>
              <a:t>ionized gas</a:t>
            </a:r>
            <a:r>
              <a:rPr lang="en-US" dirty="0"/>
              <a:t> components of galaxies, but their AGN selection is fundamentally </a:t>
            </a:r>
            <a:r>
              <a:rPr lang="en-US" i="1" dirty="0"/>
              <a:t>optical</a:t>
            </a:r>
            <a:r>
              <a:rPr lang="en-US" dirty="0"/>
              <a:t>. That means they preferentially find bright, unobscured, emission-line AGN — and they tend to miss </a:t>
            </a:r>
            <a:r>
              <a:rPr lang="en-US" b="1" dirty="0"/>
              <a:t>low-luminosity or heavily obscured accretors</a:t>
            </a:r>
            <a:r>
              <a:rPr lang="en-US" dirty="0"/>
              <a:t>, especially in dwarfs, where stellar dilution is strong.</a:t>
            </a:r>
          </a:p>
          <a:p>
            <a:r>
              <a:rPr lang="en-US" dirty="0"/>
              <a:t>In contrast, </a:t>
            </a:r>
            <a:r>
              <a:rPr lang="en-US" b="1" dirty="0" err="1"/>
              <a:t>eROSITA</a:t>
            </a:r>
            <a:r>
              <a:rPr lang="en-US" dirty="0"/>
              <a:t> provides a uniform, all-sky X-ray view that is </a:t>
            </a:r>
            <a:r>
              <a:rPr lang="en-US" b="1" dirty="0"/>
              <a:t>less biased by dust, star formation, or inclination effects</a:t>
            </a:r>
            <a:r>
              <a:rPr lang="en-US" dirty="0"/>
              <a:t>. It’s sensitive to low Eddington-ratio accretion, and its depth and coverage make it ideal for constructing statistically meaningful samples of nearby dwarf AGN candidates.</a:t>
            </a:r>
          </a:p>
          <a:p>
            <a:r>
              <a:rPr lang="en-US" dirty="0"/>
              <a:t>Finally, because X-ray emission probes the same physical processes that can give rise to </a:t>
            </a:r>
            <a:r>
              <a:rPr lang="en-US" i="1" dirty="0"/>
              <a:t>high-energy signatures</a:t>
            </a:r>
            <a:r>
              <a:rPr lang="en-US" dirty="0"/>
              <a:t>, </a:t>
            </a:r>
            <a:r>
              <a:rPr lang="en-US" b="1" dirty="0" err="1"/>
              <a:t>eROSITA</a:t>
            </a:r>
            <a:r>
              <a:rPr lang="en-US" b="1" dirty="0"/>
              <a:t> naturally bridges to the gamma-ray regime</a:t>
            </a:r>
            <a:r>
              <a:rPr lang="en-US" dirty="0"/>
              <a:t>, making it a perfect starting point for my analysis with </a:t>
            </a:r>
            <a:r>
              <a:rPr lang="en-US" i="1" dirty="0"/>
              <a:t>Fermi</a:t>
            </a:r>
            <a:r>
              <a:rPr lang="en-US" dirty="0"/>
              <a:t>-LAT.”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AE797-0ABB-0D56-4D4A-7830C7747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268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3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A1B9B-12E8-552D-C4C0-5BA8BC99F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4C6238-2A49-D7F1-7100-78B2BA49E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B6A4E8-384D-3E44-24D9-B65FD9EDE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— Measures how much better the data are explained by including a </a:t>
            </a:r>
            <a:r>
              <a:rPr lang="el-GR" dirty="0"/>
              <a:t>γ-</a:t>
            </a:r>
            <a:r>
              <a:rPr lang="en-US" dirty="0"/>
              <a:t>ray source.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B5EA7-E18A-CCB3-C517-311903A22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192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2184E-EFF8-E7E5-3D79-73BCA6E0F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92CE5-62FC-DB86-C853-A2F3FC59E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8D0586-98FC-C462-4546-FDA0AE7F22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— Measures how much better the data are explained by including a </a:t>
            </a:r>
            <a:r>
              <a:rPr lang="el-GR" dirty="0"/>
              <a:t>γ-</a:t>
            </a:r>
            <a:r>
              <a:rPr lang="en-US" dirty="0"/>
              <a:t>ray source.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1AB70-E068-CE60-E478-05C7104E0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29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5019F-E3E5-0BC5-AC80-51B4EB10D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0F125-61C1-DF35-F1DE-FCF987077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0B5277-FA22-D55B-2CCC-AD1FC7DDB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— Measures how much better the data are explained by including a </a:t>
            </a:r>
            <a:r>
              <a:rPr lang="el-GR" dirty="0"/>
              <a:t>γ-</a:t>
            </a:r>
            <a:r>
              <a:rPr lang="en-US" dirty="0"/>
              <a:t>ray source.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37920-FA8F-E562-8F98-78CE8B5FB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911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091AD-CE1C-15F1-B2A1-AACF1FA3D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3DC6AD-C993-43FC-969D-BC5C7DBFE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2F61D8-DF1D-463C-C686-60A9458DB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“In blazars, gamma rays come primarily from the synchrotron self-Compton process — electrons in the jet up-scatter their own synchrotron photons to GeV energies. But in dwarf AGN, those conditions are much less extreme — weaker jets, lower photon densities, and little Doppler boosting — so the same mechanism is dramatically less efficient. That’s what we see in the data: roughly seven times less gamma-ray output for the same X-ray flux.”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b="1" dirty="0"/>
              <a:t>blazars</a:t>
            </a:r>
            <a:r>
              <a:rPr lang="en-US" dirty="0"/>
              <a:t>, the jet is pointed almost directly at us. Inside that jet, you have </a:t>
            </a:r>
            <a:r>
              <a:rPr lang="en-US" b="1" dirty="0"/>
              <a:t>relativistic electrons</a:t>
            </a:r>
            <a:r>
              <a:rPr lang="en-US" dirty="0"/>
              <a:t> spiraling around magnetic field lines.</a:t>
            </a:r>
          </a:p>
          <a:p>
            <a:r>
              <a:rPr lang="en-US" b="1" dirty="0"/>
              <a:t>Step 1 – Synchrotron emission:</a:t>
            </a:r>
            <a:br>
              <a:rPr lang="en-US" dirty="0"/>
            </a:br>
            <a:r>
              <a:rPr lang="en-US" dirty="0"/>
              <a:t>Those electrons emit </a:t>
            </a:r>
            <a:r>
              <a:rPr lang="en-US" b="1" dirty="0"/>
              <a:t>synchrotron radiation</a:t>
            </a:r>
            <a:r>
              <a:rPr lang="en-US" dirty="0"/>
              <a:t> — photons ranging from radio up to X-ray energies.</a:t>
            </a:r>
          </a:p>
          <a:p>
            <a:r>
              <a:rPr lang="en-US" b="1" dirty="0"/>
              <a:t>Step 2 – Compton up-scattering:</a:t>
            </a:r>
            <a:br>
              <a:rPr lang="en-US" dirty="0"/>
            </a:br>
            <a:r>
              <a:rPr lang="en-US" dirty="0"/>
              <a:t>The </a:t>
            </a:r>
            <a:r>
              <a:rPr lang="en-US" i="1" dirty="0"/>
              <a:t>same electrons</a:t>
            </a:r>
            <a:r>
              <a:rPr lang="en-US" dirty="0"/>
              <a:t> then collide with the </a:t>
            </a:r>
            <a:r>
              <a:rPr lang="en-US" i="1" dirty="0"/>
              <a:t>synchrotron photons they just produced</a:t>
            </a:r>
            <a:r>
              <a:rPr lang="en-US" dirty="0"/>
              <a:t>, scattering them to much higher energies — into the </a:t>
            </a:r>
            <a:r>
              <a:rPr lang="en-US" b="1" dirty="0"/>
              <a:t>gamma-ray regime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(it works in blazars because they’re highly relativistic… )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Lower black hole masses → lower jet powers</a:t>
            </a:r>
            <a:r>
              <a:rPr lang="en-US" dirty="0"/>
              <a:t>,</a:t>
            </a:r>
          </a:p>
          <a:p>
            <a:r>
              <a:rPr lang="en-US" b="1" dirty="0"/>
              <a:t>Weaker magnetic fields</a:t>
            </a:r>
            <a:r>
              <a:rPr lang="en-US" dirty="0"/>
              <a:t>,</a:t>
            </a:r>
          </a:p>
          <a:p>
            <a:r>
              <a:rPr lang="en-US" b="1" dirty="0"/>
              <a:t>Fewer high-energy electrons</a:t>
            </a:r>
            <a:r>
              <a:rPr lang="en-US" dirty="0"/>
              <a:t>, and</a:t>
            </a:r>
          </a:p>
          <a:p>
            <a:r>
              <a:rPr lang="en-US" b="1" dirty="0"/>
              <a:t>Less Doppler boosting</a:t>
            </a:r>
            <a:r>
              <a:rPr lang="en-US" dirty="0"/>
              <a:t> (misaligned or slow jets).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824F8-0071-2555-EDD8-6851D2727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069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77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65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38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LXRB=</a:t>
            </a:r>
            <a:r>
              <a:rPr lang="el-GR" dirty="0"/>
              <a:t>α</a:t>
            </a:r>
            <a:r>
              <a:rPr lang="en-US" dirty="0" err="1"/>
              <a:t>Mgal</a:t>
            </a:r>
            <a:r>
              <a:rPr lang="en-US" dirty="0"/>
              <a:t>+</a:t>
            </a:r>
            <a:r>
              <a:rPr lang="el-GR" dirty="0"/>
              <a:t>β</a:t>
            </a:r>
            <a:r>
              <a:rPr lang="en-US" dirty="0"/>
              <a:t>SFR (Lehmer+10)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C5FD5-B6EF-1241-1D5A-FC4D0642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B8EC1-EE0A-F4E9-F11C-7467B4C77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98CD6-E324-42FB-D845-8B72EE691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Dwarf galaxies are small, but mighty</a:t>
            </a:r>
          </a:p>
          <a:p>
            <a:endParaRPr lang="en-US" dirty="0"/>
          </a:p>
          <a:p>
            <a:r>
              <a:rPr lang="en-US" b="1" dirty="0"/>
              <a:t>🔹 Near-field cosmology</a:t>
            </a:r>
            <a:endParaRPr lang="en-US" dirty="0"/>
          </a:p>
          <a:p>
            <a:r>
              <a:rPr lang="en-US" dirty="0"/>
              <a:t>Provide a </a:t>
            </a:r>
            <a:r>
              <a:rPr lang="en-US" i="1" dirty="0"/>
              <a:t>high-resolution window</a:t>
            </a:r>
            <a:r>
              <a:rPr lang="en-US" dirty="0"/>
              <a:t> into galaxy formation physics.</a:t>
            </a:r>
          </a:p>
          <a:p>
            <a:r>
              <a:rPr lang="en-US" dirty="0"/>
              <a:t>Gaia, DES, and Rubin/LSST are revealing a nearly complete census of the Local Group.</a:t>
            </a:r>
          </a:p>
          <a:p>
            <a:r>
              <a:rPr lang="en-US" dirty="0"/>
              <a:t>Let us directly test </a:t>
            </a:r>
            <a:r>
              <a:rPr lang="el-GR" dirty="0"/>
              <a:t>Λ</a:t>
            </a:r>
            <a:r>
              <a:rPr lang="en-US" dirty="0"/>
              <a:t>CDM predictions — e.g. the missing satellites and too-big-to-fail problems.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🔹 Early Universe &amp; Reionization</a:t>
            </a:r>
            <a:endParaRPr lang="en-US" dirty="0"/>
          </a:p>
          <a:p>
            <a:r>
              <a:rPr lang="en-US" dirty="0"/>
              <a:t>Occupy the faint end of the galaxy luminosity function.</a:t>
            </a:r>
          </a:p>
          <a:p>
            <a:r>
              <a:rPr lang="en-US" dirty="0"/>
              <a:t>Likely major contributors to cosmic reionization.</a:t>
            </a:r>
          </a:p>
          <a:p>
            <a:r>
              <a:rPr lang="en-US" dirty="0"/>
              <a:t>JWST now resolves these systems at z ≳ 6, linking local dwarfs to the first galaxies.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🔹 Accretion &amp; Feedback</a:t>
            </a:r>
            <a:endParaRPr lang="en-US" dirty="0"/>
          </a:p>
          <a:p>
            <a:r>
              <a:rPr lang="en-US" dirty="0"/>
              <a:t>Shallow potentials make dwarfs sensitive probes of stellar and AGN feedback.</a:t>
            </a:r>
          </a:p>
          <a:p>
            <a:r>
              <a:rPr lang="en-US" dirty="0"/>
              <a:t>Future X-ray and radio missions (Athena, SKA, </a:t>
            </a:r>
            <a:r>
              <a:rPr lang="en-US" dirty="0" err="1"/>
              <a:t>ngVLA</a:t>
            </a:r>
            <a:r>
              <a:rPr lang="en-US" dirty="0"/>
              <a:t>) can trace intermediate-mass black holes and their outflows.</a:t>
            </a:r>
          </a:p>
          <a:p>
            <a:r>
              <a:rPr lang="en-US" dirty="0"/>
              <a:t>Test how BH–galaxy scaling relations extend into the low-mass regime.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🔹 Dark Matter Laboratories</a:t>
            </a:r>
            <a:endParaRPr lang="en-US" dirty="0"/>
          </a:p>
          <a:p>
            <a:r>
              <a:rPr lang="en-US" dirty="0"/>
              <a:t>Dynamical masses ≫ stellar masses → dominated by dark matter.</a:t>
            </a:r>
          </a:p>
          <a:p>
            <a:r>
              <a:rPr lang="en-US" dirty="0"/>
              <a:t>Ideal to test DM self-interaction, warm DM cutoffs, and annihilation/decay scenarios.</a:t>
            </a:r>
          </a:p>
          <a:p>
            <a:r>
              <a:rPr lang="en-US" dirty="0"/>
              <a:t>Provide a clean environment with minimal baryonic noise — perfect for </a:t>
            </a:r>
            <a:r>
              <a:rPr lang="en-US" i="1" dirty="0"/>
              <a:t>Fermi-LAT</a:t>
            </a:r>
            <a:r>
              <a:rPr lang="en-US" dirty="0"/>
              <a:t> studies.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FA7B5-FE93-F7B8-ED0C-24765B780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47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3BD8E-12EC-676D-BDFA-4C33C8FDB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537F7-BD38-1F91-8C97-C7AA3104B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6413DC-E072-F3CB-C3AD-039B97747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🔹 Near-field cosmology</a:t>
            </a:r>
            <a:endParaRPr lang="en-US" dirty="0"/>
          </a:p>
          <a:p>
            <a:r>
              <a:rPr lang="en-US" dirty="0"/>
              <a:t>Provide a </a:t>
            </a:r>
            <a:r>
              <a:rPr lang="en-US" i="1" dirty="0"/>
              <a:t>high-resolution window</a:t>
            </a:r>
            <a:r>
              <a:rPr lang="en-US" dirty="0"/>
              <a:t> into galaxy formation physics.</a:t>
            </a:r>
          </a:p>
          <a:p>
            <a:r>
              <a:rPr lang="en-US" dirty="0"/>
              <a:t>Gaia, DES, and Rubin/LSST are revealing a nearly complete census of the Local Group.</a:t>
            </a:r>
          </a:p>
          <a:p>
            <a:r>
              <a:rPr lang="en-US" dirty="0"/>
              <a:t>Let us directly test </a:t>
            </a:r>
            <a:r>
              <a:rPr lang="el-GR" dirty="0"/>
              <a:t>Λ</a:t>
            </a:r>
            <a:r>
              <a:rPr lang="en-US" dirty="0"/>
              <a:t>CDM predictions — e.g. the missing satellites and too-big-to-fail problems.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🔹 Early Universe &amp; Reionization</a:t>
            </a:r>
            <a:endParaRPr lang="en-US" dirty="0"/>
          </a:p>
          <a:p>
            <a:r>
              <a:rPr lang="en-US" dirty="0"/>
              <a:t>Occupy the faint end of the galaxy luminosity function.</a:t>
            </a:r>
          </a:p>
          <a:p>
            <a:r>
              <a:rPr lang="en-US" dirty="0"/>
              <a:t>Likely major contributors to cosmic reionization.</a:t>
            </a:r>
          </a:p>
          <a:p>
            <a:r>
              <a:rPr lang="en-US" dirty="0"/>
              <a:t>JWST now resolves these systems at z ≳ 6, linking local dwarfs to the first galaxies.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🔹 Accretion &amp; Feedback</a:t>
            </a:r>
            <a:endParaRPr lang="en-US" dirty="0"/>
          </a:p>
          <a:p>
            <a:r>
              <a:rPr lang="en-US" dirty="0"/>
              <a:t>Shallow potentials make dwarfs sensitive probes of stellar and AGN feedback.</a:t>
            </a:r>
          </a:p>
          <a:p>
            <a:r>
              <a:rPr lang="en-US" dirty="0"/>
              <a:t>Future X-ray and radio missions (Athena, SKA, </a:t>
            </a:r>
            <a:r>
              <a:rPr lang="en-US" dirty="0" err="1"/>
              <a:t>ngVLA</a:t>
            </a:r>
            <a:r>
              <a:rPr lang="en-US" dirty="0"/>
              <a:t>) can trace intermediate-mass black holes and their outflows.</a:t>
            </a:r>
          </a:p>
          <a:p>
            <a:r>
              <a:rPr lang="en-US" dirty="0"/>
              <a:t>Test how BH–galaxy scaling relations extend into the low-mass regime.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🔹 Dark Matter Laboratories</a:t>
            </a:r>
            <a:endParaRPr lang="en-US" dirty="0"/>
          </a:p>
          <a:p>
            <a:r>
              <a:rPr lang="en-US" dirty="0"/>
              <a:t>Dynamical masses ≫ stellar masses → dominated by dark matter.</a:t>
            </a:r>
          </a:p>
          <a:p>
            <a:r>
              <a:rPr lang="en-US" dirty="0"/>
              <a:t>Ideal to test DM self-interaction, warm DM cutoffs, and annihilation/decay scenarios.</a:t>
            </a:r>
          </a:p>
          <a:p>
            <a:r>
              <a:rPr lang="en-US" dirty="0"/>
              <a:t>Provide a clean environment with minimal baryonic noise — perfect for </a:t>
            </a:r>
            <a:r>
              <a:rPr lang="en-US" i="1" dirty="0"/>
              <a:t>Fermi-LAT</a:t>
            </a:r>
            <a:r>
              <a:rPr lang="en-US" dirty="0"/>
              <a:t> studies.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1D07-82FE-4837-7A03-0080A8F3A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5A8E-8C76-A84E-8816-80CFCFCB8E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4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D9271-4980-76E1-F12D-D93CBE45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31500B-986F-FC47-FAEC-2B6A607F3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84992-350E-9DAA-15EC-770E78CCC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be careful about the single-photon; does not depend on the position in the sky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3CA1-8BBF-B5EE-B8EE-8B2E28CA9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C046B-377F-FF42-AC5B-7958AF95F0BF}" type="slidenum">
              <a:rPr kumimoji="0" lang="en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940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0FD8E-66B1-30FD-99F0-00A3FAED0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46613-168A-B25D-65CC-10DA0AB1A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11D2D2-C4D9-99AC-15F4-48E784B3B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with the dwarfs that </a:t>
            </a:r>
            <a:r>
              <a:rPr lang="en-US" i="1" dirty="0"/>
              <a:t>do</a:t>
            </a:r>
            <a:r>
              <a:rPr lang="en-US" dirty="0"/>
              <a:t> show accretion activity — dwarf AGN.”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10511-71AC-7FE8-F17A-CD08D5C9A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C046B-377F-FF42-AC5B-7958AF95F0BF}" type="slidenum">
              <a:rPr kumimoji="0" lang="en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83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8A379-D8EE-A409-6ED2-70BE1F319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676272-8D2C-FC25-1AE2-6AC3DE38E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E59BB1-14CE-A171-B62B-440ECD4E1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“These galaxies host intermediate-mass black holes — tens of thousands to a million solar masses — and act as the missing link between stellar and supermassive black holes.”</a:t>
            </a:r>
          </a:p>
          <a:p>
            <a:endParaRPr lang="en-US" dirty="0"/>
          </a:p>
          <a:p>
            <a:r>
              <a:rPr lang="en-US" dirty="0"/>
              <a:t>“They might preserve signatures of seed formation, and interestingly, those black holes could locally enhance the dark matter density — so we have both astrophysical and particle physics reasons to look.”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C8EB0-76BF-2080-5FBF-192449B5B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C046B-377F-FF42-AC5B-7958AF95F0BF}" type="slidenum">
              <a:rPr kumimoji="0" lang="en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6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86F0-2FB2-EEBE-C522-C714FC519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11FB04-71DA-EA85-62AC-676504DAD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2D1F0BC7-3382-9D75-7927-72AD9FD37B1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There are a few well-established ways that AGN generate gamma rays, and most of them come down to how particles get accelerated and where they interact.</a:t>
                </a:r>
              </a:p>
              <a:p>
                <a:endParaRPr lang="en-US" dirty="0"/>
              </a:p>
              <a:p>
                <a:r>
                  <a:rPr lang="en-US" dirty="0"/>
                  <a:t>Close to the black hole, you can get inverse Compton scattering — energetic electrons in the corona up-scatter disk photons into the gamma-ray range. This is usually the dominant mechanism in radio-quiet AGN.</a:t>
                </a:r>
              </a:p>
              <a:p>
                <a:endParaRPr lang="en-US" dirty="0"/>
              </a:p>
              <a:p>
                <a:r>
                  <a:rPr lang="en-US" dirty="0"/>
                  <a:t>In radio-loud AGN, especially those with jets not pointing directly at us, we still see gamma rays — just weaker and softer because there’s less Doppler boosting. So, these are your </a:t>
                </a:r>
                <a:r>
                  <a:rPr lang="en-US" i="1" dirty="0"/>
                  <a:t>misaligned blazars</a:t>
                </a:r>
                <a:r>
                  <a:rPr lang="en-US" dirty="0"/>
                  <a:t> — FR I or FR II types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Cosmic-rays: In star-forming galaxies or regions with recent supernovae, </a:t>
                </a:r>
                <a:r>
                  <a:rPr lang="en-US" b="1" dirty="0"/>
                  <a:t>shock waves from supernova explosions</a:t>
                </a:r>
                <a:r>
                  <a:rPr lang="en-US" dirty="0"/>
                  <a:t> accelerate charged particles — mainly </a:t>
                </a:r>
                <a:r>
                  <a:rPr lang="en-US" b="1" dirty="0"/>
                  <a:t>protons and electrons</a:t>
                </a:r>
                <a:r>
                  <a:rPr lang="en-US" dirty="0"/>
                  <a:t> — to relativistic speeds via </a:t>
                </a:r>
                <a:r>
                  <a:rPr lang="en-US" b="1" dirty="0"/>
                  <a:t>diffusive shock acceleration</a:t>
                </a:r>
                <a:r>
                  <a:rPr lang="en-US" dirty="0"/>
                  <a:t> (the Fermi mechanism).</a:t>
                </a:r>
              </a:p>
              <a:p>
                <a:r>
                  <a:rPr lang="en-US" dirty="0"/>
                  <a:t>So the galaxy becomes filled with a population of </a:t>
                </a:r>
                <a:r>
                  <a:rPr lang="en-US" b="1" dirty="0"/>
                  <a:t>cosmic rays</a:t>
                </a:r>
                <a:r>
                  <a:rPr lang="en-US" dirty="0"/>
                  <a:t>: relativistic protons (and some heavier nuclei) plus electrons</a:t>
                </a:r>
              </a:p>
              <a:p>
                <a:endParaRPr lang="en-US" dirty="0"/>
              </a:p>
              <a:p>
                <a:r>
                  <a:rPr lang="en-US" b="1" dirty="0"/>
                  <a:t>Gas (proton–proton collisions):</a:t>
                </a:r>
                <a:br>
                  <a:rPr lang="en-US" dirty="0"/>
                </a:br>
                <a:r>
                  <a:rPr lang="en-US" dirty="0"/>
                  <a:t>When relativistic protons hit interstellar gas nuclei (mostly hydrogen), they produce </a:t>
                </a:r>
                <a:r>
                  <a:rPr lang="en-US" b="1" dirty="0"/>
                  <a:t>neutral </a:t>
                </a:r>
                <a:r>
                  <a:rPr lang="en-US" b="1" dirty="0" err="1"/>
                  <a:t>pions</a:t>
                </a:r>
                <a:r>
                  <a:rPr lang="en-US" dirty="0"/>
                  <a:t> (</a:t>
                </a:r>
                <a:r>
                  <a:rPr lang="el-GR" dirty="0"/>
                  <a:t>π⁰).</a:t>
                </a:r>
                <a:br>
                  <a:rPr lang="el-GR" dirty="0"/>
                </a:br>
                <a:r>
                  <a:rPr lang="en-US" dirty="0"/>
                  <a:t>These </a:t>
                </a:r>
                <a:r>
                  <a:rPr lang="en-US" dirty="0" err="1"/>
                  <a:t>pions</a:t>
                </a:r>
                <a:r>
                  <a:rPr lang="en-US" dirty="0"/>
                  <a:t> </a:t>
                </a:r>
                <a:r>
                  <a:rPr lang="en-US" b="1" dirty="0"/>
                  <a:t>decay almost instantly</a:t>
                </a:r>
                <a:r>
                  <a:rPr lang="en-US" dirty="0"/>
                  <a:t> into gamma rays: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lang="en-US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lang="en-US" sz="12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lang="en-US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lang="ar-AE" sz="1200" i="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lang="ar-AE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lang="ar-AE" sz="12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r>
                        <a:rPr lang="ar-AE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p>
                        <m:sSupPr>
                          <m:ctrlP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lang="ar-AE" sz="1200" i="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lang="ar-AE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→2</m:t>
                      </m:r>
                      <m:r>
                        <a:rPr lang="ar-AE" sz="12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</m:oMath>
                  </m:oMathPara>
                </a14:m>
                <a:endParaRPr lang="ar-AE" dirty="0"/>
              </a:p>
              <a:p>
                <a:r>
                  <a:rPr lang="en-US" b="1" dirty="0"/>
                  <a:t>Radiation fields (inverse Compton):</a:t>
                </a:r>
                <a:br>
                  <a:rPr lang="en-US" dirty="0"/>
                </a:br>
                <a:r>
                  <a:rPr lang="en-US" dirty="0"/>
                  <a:t>High-energy </a:t>
                </a:r>
                <a:r>
                  <a:rPr lang="en-US" b="1" dirty="0"/>
                  <a:t>electrons</a:t>
                </a:r>
                <a:r>
                  <a:rPr lang="en-US" dirty="0"/>
                  <a:t> can up-scatter optical, infrared, or microwave photons to gamma-ray energies via </a:t>
                </a:r>
                <a:r>
                  <a:rPr lang="en-US" b="1" dirty="0"/>
                  <a:t>inverse Compton scattering</a:t>
                </a:r>
                <a:r>
                  <a:rPr lang="en-US" dirty="0"/>
                  <a:t>.</a:t>
                </a:r>
              </a:p>
              <a:p>
                <a:r>
                  <a:rPr lang="en-US" b="1" dirty="0"/>
                  <a:t>Magnetic fields (synchrotron):</a:t>
                </a:r>
                <a:br>
                  <a:rPr lang="en-US" dirty="0"/>
                </a:br>
                <a:r>
                  <a:rPr lang="en-US" dirty="0"/>
                  <a:t>Those same electrons also emit </a:t>
                </a:r>
                <a:r>
                  <a:rPr lang="en-US" b="1" dirty="0"/>
                  <a:t>radio to X-ray synchrotron radiation</a:t>
                </a:r>
                <a:r>
                  <a:rPr lang="en-US" dirty="0"/>
                  <a:t>, so multiwavelength correlations help us tell these processes apart.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2D1F0BC7-3382-9D75-7927-72AD9FD37B1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There are a few well-established ways that AGN generate gamma rays, and most of them come down to how particles get accelerated and where they interact.</a:t>
                </a:r>
              </a:p>
              <a:p>
                <a:endParaRPr lang="en-US" dirty="0"/>
              </a:p>
              <a:p>
                <a:r>
                  <a:rPr lang="en-US" dirty="0"/>
                  <a:t>Close to the black hole, you can get inverse Compton scattering — energetic electrons in the corona up-scatter disk photons into the gamma-ray range. This is usually the dominant mechanism in radio-quiet AGN.</a:t>
                </a:r>
              </a:p>
              <a:p>
                <a:endParaRPr lang="en-US" dirty="0"/>
              </a:p>
              <a:p>
                <a:r>
                  <a:rPr lang="en-US" dirty="0"/>
                  <a:t>In radio-loud AGN, especially those with jets not pointing directly at us, we still see gamma rays — just weaker and softer because there’s less Doppler boosting. So, these are your </a:t>
                </a:r>
                <a:r>
                  <a:rPr lang="en-US" i="1" dirty="0"/>
                  <a:t>misaligned blazars</a:t>
                </a:r>
                <a:r>
                  <a:rPr lang="en-US" dirty="0"/>
                  <a:t> — FR I or FR II types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Cosmic-rays: In star-forming galaxies or regions with recent supernovae, </a:t>
                </a:r>
                <a:r>
                  <a:rPr lang="en-US" b="1" dirty="0"/>
                  <a:t>shock waves from supernova explosions</a:t>
                </a:r>
                <a:r>
                  <a:rPr lang="en-US" dirty="0"/>
                  <a:t> accelerate charged particles — mainly </a:t>
                </a:r>
                <a:r>
                  <a:rPr lang="en-US" b="1" dirty="0"/>
                  <a:t>protons and electrons</a:t>
                </a:r>
                <a:r>
                  <a:rPr lang="en-US" dirty="0"/>
                  <a:t> — to relativistic speeds via </a:t>
                </a:r>
                <a:r>
                  <a:rPr lang="en-US" b="1" dirty="0"/>
                  <a:t>diffusive shock acceleration</a:t>
                </a:r>
                <a:r>
                  <a:rPr lang="en-US" dirty="0"/>
                  <a:t> (the Fermi mechanism).</a:t>
                </a:r>
              </a:p>
              <a:p>
                <a:r>
                  <a:rPr lang="en-US" dirty="0"/>
                  <a:t>So the galaxy becomes filled with a population of </a:t>
                </a:r>
                <a:r>
                  <a:rPr lang="en-US" b="1" dirty="0"/>
                  <a:t>cosmic rays</a:t>
                </a:r>
                <a:r>
                  <a:rPr lang="en-US" dirty="0"/>
                  <a:t>: relativistic protons (and some heavier nuclei) plus electrons</a:t>
                </a:r>
              </a:p>
              <a:p>
                <a:endParaRPr lang="en-US" dirty="0"/>
              </a:p>
              <a:p>
                <a:r>
                  <a:rPr lang="en-US" b="1" dirty="0"/>
                  <a:t>Gas (proton–proton collisions):</a:t>
                </a:r>
                <a:br>
                  <a:rPr lang="en-US" dirty="0"/>
                </a:br>
                <a:r>
                  <a:rPr lang="en-US" dirty="0"/>
                  <a:t>When relativistic protons hit interstellar gas nuclei (mostly hydrogen), they produce </a:t>
                </a:r>
                <a:r>
                  <a:rPr lang="en-US" b="1" dirty="0"/>
                  <a:t>neutral </a:t>
                </a:r>
                <a:r>
                  <a:rPr lang="en-US" b="1" dirty="0" err="1"/>
                  <a:t>pions</a:t>
                </a:r>
                <a:r>
                  <a:rPr lang="en-US" dirty="0"/>
                  <a:t> (</a:t>
                </a:r>
                <a:r>
                  <a:rPr lang="el-GR" dirty="0"/>
                  <a:t>π⁰).</a:t>
                </a:r>
                <a:br>
                  <a:rPr lang="el-GR" dirty="0"/>
                </a:br>
                <a:r>
                  <a:rPr lang="en-US" dirty="0"/>
                  <a:t>These </a:t>
                </a:r>
                <a:r>
                  <a:rPr lang="en-US" dirty="0" err="1"/>
                  <a:t>pions</a:t>
                </a:r>
                <a:r>
                  <a:rPr lang="en-US" dirty="0"/>
                  <a:t> </a:t>
                </a:r>
                <a:r>
                  <a:rPr lang="en-US" b="1" dirty="0"/>
                  <a:t>decay almost instantly</a:t>
                </a:r>
                <a:r>
                  <a:rPr lang="en-US" dirty="0"/>
                  <a:t> into gamma rays:</a:t>
                </a:r>
              </a:p>
              <a:p>
                <a:pPr/>
                <a:r>
                  <a:rPr lang="en-US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𝑝+𝑝→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𝜋^0+𝑋, 𝜋^0→2𝛾</a:t>
                </a:r>
                <a:endParaRPr lang="ar-AE" dirty="0"/>
              </a:p>
              <a:p>
                <a:r>
                  <a:rPr lang="en-US" b="1" dirty="0"/>
                  <a:t>Radiation fields (inverse Compton):</a:t>
                </a:r>
                <a:br>
                  <a:rPr lang="en-US" dirty="0"/>
                </a:br>
                <a:r>
                  <a:rPr lang="en-US" dirty="0"/>
                  <a:t>High-energy </a:t>
                </a:r>
                <a:r>
                  <a:rPr lang="en-US" b="1" dirty="0"/>
                  <a:t>electrons</a:t>
                </a:r>
                <a:r>
                  <a:rPr lang="en-US" dirty="0"/>
                  <a:t> can up-scatter optical, infrared, or microwave photons to gamma-ray energies via </a:t>
                </a:r>
                <a:r>
                  <a:rPr lang="en-US" b="1" dirty="0"/>
                  <a:t>inverse Compton scattering</a:t>
                </a:r>
                <a:r>
                  <a:rPr lang="en-US" dirty="0"/>
                  <a:t>.</a:t>
                </a:r>
              </a:p>
              <a:p>
                <a:r>
                  <a:rPr lang="en-US" b="1" dirty="0"/>
                  <a:t>Magnetic fields (synchrotron):</a:t>
                </a:r>
                <a:br>
                  <a:rPr lang="en-US" dirty="0"/>
                </a:br>
                <a:r>
                  <a:rPr lang="en-US" dirty="0"/>
                  <a:t>Those same electrons also emit </a:t>
                </a:r>
                <a:r>
                  <a:rPr lang="en-US" b="1" dirty="0"/>
                  <a:t>radio to X-ray synchrotron radiation</a:t>
                </a:r>
                <a:r>
                  <a:rPr lang="en-US" dirty="0"/>
                  <a:t>, so multiwavelength correlations help us tell these processes apart.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FE89A-95A9-1CB5-354E-BB0AAEBB6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600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F7F3B-EB7F-09FA-8A88-CA7C2207E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B1C2B-86A1-2D2A-F517-2B21C5F7D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C5BA2792-CE78-F028-9B5B-D9030B82100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There are a few well-established ways that AGN generate gamma rays, and most of them come down to how particles get accelerated and where they interact.</a:t>
                </a:r>
              </a:p>
              <a:p>
                <a:endParaRPr lang="en-US" dirty="0"/>
              </a:p>
              <a:p>
                <a:r>
                  <a:rPr lang="en-US" dirty="0"/>
                  <a:t>Close to the black hole, you can get inverse Compton scattering — energetic electrons in the corona up-scatter disk photons into the gamma-ray range. This is usually the dominant mechanism in radio-quiet AGN.</a:t>
                </a:r>
              </a:p>
              <a:p>
                <a:endParaRPr lang="en-US" dirty="0"/>
              </a:p>
              <a:p>
                <a:r>
                  <a:rPr lang="en-US" dirty="0"/>
                  <a:t>In radio-loud AGN, especially those with jets not pointing directly at us, we still see gamma rays — just weaker and softer because there’s less Doppler boosting. So, these are your </a:t>
                </a:r>
                <a:r>
                  <a:rPr lang="en-US" i="1" dirty="0"/>
                  <a:t>misaligned blazars</a:t>
                </a:r>
                <a:r>
                  <a:rPr lang="en-US" dirty="0"/>
                  <a:t> — FR I or FR II types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Cosmic-rays: In star-forming galaxies or regions with recent supernovae, </a:t>
                </a:r>
                <a:r>
                  <a:rPr lang="en-US" b="1" dirty="0"/>
                  <a:t>shock waves from supernova explosions</a:t>
                </a:r>
                <a:r>
                  <a:rPr lang="en-US" dirty="0"/>
                  <a:t> accelerate charged particles — mainly </a:t>
                </a:r>
                <a:r>
                  <a:rPr lang="en-US" b="1" dirty="0"/>
                  <a:t>protons and electrons</a:t>
                </a:r>
                <a:r>
                  <a:rPr lang="en-US" dirty="0"/>
                  <a:t> — to relativistic speeds via </a:t>
                </a:r>
                <a:r>
                  <a:rPr lang="en-US" b="1" dirty="0"/>
                  <a:t>diffusive shock acceleration</a:t>
                </a:r>
                <a:r>
                  <a:rPr lang="en-US" dirty="0"/>
                  <a:t> (the Fermi mechanism).</a:t>
                </a:r>
              </a:p>
              <a:p>
                <a:r>
                  <a:rPr lang="en-US" dirty="0"/>
                  <a:t>So the galaxy becomes filled with a population of </a:t>
                </a:r>
                <a:r>
                  <a:rPr lang="en-US" b="1" dirty="0"/>
                  <a:t>cosmic rays</a:t>
                </a:r>
                <a:r>
                  <a:rPr lang="en-US" dirty="0"/>
                  <a:t>: relativistic protons (and some heavier nuclei) plus electrons</a:t>
                </a:r>
              </a:p>
              <a:p>
                <a:endParaRPr lang="en-US" dirty="0"/>
              </a:p>
              <a:p>
                <a:r>
                  <a:rPr lang="en-US" b="1" dirty="0"/>
                  <a:t>Gas (proton–proton collisions):</a:t>
                </a:r>
                <a:br>
                  <a:rPr lang="en-US" dirty="0"/>
                </a:br>
                <a:r>
                  <a:rPr lang="en-US" dirty="0"/>
                  <a:t>When relativistic protons hit interstellar gas nuclei (mostly hydrogen), they produce </a:t>
                </a:r>
                <a:r>
                  <a:rPr lang="en-US" b="1" dirty="0"/>
                  <a:t>neutral </a:t>
                </a:r>
                <a:r>
                  <a:rPr lang="en-US" b="1" dirty="0" err="1"/>
                  <a:t>pions</a:t>
                </a:r>
                <a:r>
                  <a:rPr lang="en-US" dirty="0"/>
                  <a:t> (</a:t>
                </a:r>
                <a:r>
                  <a:rPr lang="el-GR" dirty="0"/>
                  <a:t>π⁰).</a:t>
                </a:r>
                <a:br>
                  <a:rPr lang="el-GR" dirty="0"/>
                </a:br>
                <a:r>
                  <a:rPr lang="en-US" dirty="0"/>
                  <a:t>These </a:t>
                </a:r>
                <a:r>
                  <a:rPr lang="en-US" dirty="0" err="1"/>
                  <a:t>pions</a:t>
                </a:r>
                <a:r>
                  <a:rPr lang="en-US" dirty="0"/>
                  <a:t> </a:t>
                </a:r>
                <a:r>
                  <a:rPr lang="en-US" b="1" dirty="0"/>
                  <a:t>decay almost instantly</a:t>
                </a:r>
                <a:r>
                  <a:rPr lang="en-US" dirty="0"/>
                  <a:t> into gamma rays: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lang="en-US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lang="en-US" sz="12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lang="en-US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lang="ar-AE" sz="1200" i="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lang="ar-AE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lang="ar-AE" sz="12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r>
                        <a:rPr lang="ar-AE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p>
                        <m:sSupPr>
                          <m:ctrlP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lang="ar-AE" sz="1200" i="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lang="ar-AE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→2</m:t>
                      </m:r>
                      <m:r>
                        <a:rPr lang="ar-AE" sz="12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</m:oMath>
                  </m:oMathPara>
                </a14:m>
                <a:endParaRPr lang="ar-AE" dirty="0"/>
              </a:p>
              <a:p>
                <a:r>
                  <a:rPr lang="en-US" b="1" dirty="0"/>
                  <a:t>Radiation fields (inverse Compton):</a:t>
                </a:r>
                <a:br>
                  <a:rPr lang="en-US" dirty="0"/>
                </a:br>
                <a:r>
                  <a:rPr lang="en-US" dirty="0"/>
                  <a:t>High-energy </a:t>
                </a:r>
                <a:r>
                  <a:rPr lang="en-US" b="1" dirty="0"/>
                  <a:t>electrons</a:t>
                </a:r>
                <a:r>
                  <a:rPr lang="en-US" dirty="0"/>
                  <a:t> can up-scatter optical, infrared, or microwave photons to gamma-ray energies via </a:t>
                </a:r>
                <a:r>
                  <a:rPr lang="en-US" b="1" dirty="0"/>
                  <a:t>inverse Compton scattering</a:t>
                </a:r>
                <a:r>
                  <a:rPr lang="en-US" dirty="0"/>
                  <a:t>.</a:t>
                </a:r>
              </a:p>
              <a:p>
                <a:r>
                  <a:rPr lang="en-US" b="1" dirty="0"/>
                  <a:t>Magnetic fields (synchrotron):</a:t>
                </a:r>
                <a:br>
                  <a:rPr lang="en-US" dirty="0"/>
                </a:br>
                <a:r>
                  <a:rPr lang="en-US" dirty="0"/>
                  <a:t>Those same electrons also emit </a:t>
                </a:r>
                <a:r>
                  <a:rPr lang="en-US" b="1" dirty="0"/>
                  <a:t>radio to X-ray synchrotron radiation</a:t>
                </a:r>
                <a:r>
                  <a:rPr lang="en-US" dirty="0"/>
                  <a:t>, so multiwavelength correlations help us tell these processes apart.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C5BA2792-CE78-F028-9B5B-D9030B82100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There are a few well-established ways that AGN generate gamma rays, and most of them come down to how particles get accelerated and where they interact.</a:t>
                </a:r>
              </a:p>
              <a:p>
                <a:endParaRPr lang="en-US" dirty="0"/>
              </a:p>
              <a:p>
                <a:r>
                  <a:rPr lang="en-US" dirty="0"/>
                  <a:t>Close to the black hole, you can get inverse Compton scattering — energetic electrons in the corona up-scatter disk photons into the gamma-ray range. This is usually the dominant mechanism in radio-quiet AGN.</a:t>
                </a:r>
              </a:p>
              <a:p>
                <a:endParaRPr lang="en-US" dirty="0"/>
              </a:p>
              <a:p>
                <a:r>
                  <a:rPr lang="en-US" dirty="0"/>
                  <a:t>In radio-loud AGN, especially those with jets not pointing directly at us, we still see gamma rays — just weaker and softer because there’s less Doppler boosting. So, these are your </a:t>
                </a:r>
                <a:r>
                  <a:rPr lang="en-US" i="1" dirty="0"/>
                  <a:t>misaligned blazars</a:t>
                </a:r>
                <a:r>
                  <a:rPr lang="en-US" dirty="0"/>
                  <a:t> — FR I or FR II types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Cosmic-rays: In star-forming galaxies or regions with recent supernovae, </a:t>
                </a:r>
                <a:r>
                  <a:rPr lang="en-US" b="1" dirty="0"/>
                  <a:t>shock waves from supernova explosions</a:t>
                </a:r>
                <a:r>
                  <a:rPr lang="en-US" dirty="0"/>
                  <a:t> accelerate charged particles — mainly </a:t>
                </a:r>
                <a:r>
                  <a:rPr lang="en-US" b="1" dirty="0"/>
                  <a:t>protons and electrons</a:t>
                </a:r>
                <a:r>
                  <a:rPr lang="en-US" dirty="0"/>
                  <a:t> — to relativistic speeds via </a:t>
                </a:r>
                <a:r>
                  <a:rPr lang="en-US" b="1" dirty="0"/>
                  <a:t>diffusive shock acceleration</a:t>
                </a:r>
                <a:r>
                  <a:rPr lang="en-US" dirty="0"/>
                  <a:t> (the Fermi mechanism).</a:t>
                </a:r>
              </a:p>
              <a:p>
                <a:r>
                  <a:rPr lang="en-US" dirty="0"/>
                  <a:t>So the galaxy becomes filled with a population of </a:t>
                </a:r>
                <a:r>
                  <a:rPr lang="en-US" b="1" dirty="0"/>
                  <a:t>cosmic rays</a:t>
                </a:r>
                <a:r>
                  <a:rPr lang="en-US" dirty="0"/>
                  <a:t>: relativistic protons (and some heavier nuclei) plus electrons</a:t>
                </a:r>
              </a:p>
              <a:p>
                <a:endParaRPr lang="en-US" dirty="0"/>
              </a:p>
              <a:p>
                <a:r>
                  <a:rPr lang="en-US" b="1" dirty="0"/>
                  <a:t>Gas (proton–proton collisions):</a:t>
                </a:r>
                <a:br>
                  <a:rPr lang="en-US" dirty="0"/>
                </a:br>
                <a:r>
                  <a:rPr lang="en-US" dirty="0"/>
                  <a:t>When relativistic protons hit interstellar gas nuclei (mostly hydrogen), they produce </a:t>
                </a:r>
                <a:r>
                  <a:rPr lang="en-US" b="1" dirty="0"/>
                  <a:t>neutral </a:t>
                </a:r>
                <a:r>
                  <a:rPr lang="en-US" b="1" dirty="0" err="1"/>
                  <a:t>pions</a:t>
                </a:r>
                <a:r>
                  <a:rPr lang="en-US" dirty="0"/>
                  <a:t> (</a:t>
                </a:r>
                <a:r>
                  <a:rPr lang="el-GR" dirty="0"/>
                  <a:t>π⁰).</a:t>
                </a:r>
                <a:br>
                  <a:rPr lang="el-GR" dirty="0"/>
                </a:br>
                <a:r>
                  <a:rPr lang="en-US" dirty="0"/>
                  <a:t>These </a:t>
                </a:r>
                <a:r>
                  <a:rPr lang="en-US" dirty="0" err="1"/>
                  <a:t>pions</a:t>
                </a:r>
                <a:r>
                  <a:rPr lang="en-US" dirty="0"/>
                  <a:t> </a:t>
                </a:r>
                <a:r>
                  <a:rPr lang="en-US" b="1" dirty="0"/>
                  <a:t>decay almost instantly</a:t>
                </a:r>
                <a:r>
                  <a:rPr lang="en-US" dirty="0"/>
                  <a:t> into gamma rays:</a:t>
                </a:r>
              </a:p>
              <a:p>
                <a:pPr/>
                <a:r>
                  <a:rPr lang="en-US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𝑝+𝑝→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𝜋^0+𝑋, 𝜋^0→2𝛾</a:t>
                </a:r>
                <a:endParaRPr lang="ar-AE" dirty="0"/>
              </a:p>
              <a:p>
                <a:r>
                  <a:rPr lang="en-US" b="1" dirty="0"/>
                  <a:t>Radiation fields (inverse Compton):</a:t>
                </a:r>
                <a:br>
                  <a:rPr lang="en-US" dirty="0"/>
                </a:br>
                <a:r>
                  <a:rPr lang="en-US" dirty="0"/>
                  <a:t>High-energy </a:t>
                </a:r>
                <a:r>
                  <a:rPr lang="en-US" b="1" dirty="0"/>
                  <a:t>electrons</a:t>
                </a:r>
                <a:r>
                  <a:rPr lang="en-US" dirty="0"/>
                  <a:t> can up-scatter optical, infrared, or microwave photons to gamma-ray energies via </a:t>
                </a:r>
                <a:r>
                  <a:rPr lang="en-US" b="1" dirty="0"/>
                  <a:t>inverse Compton scattering</a:t>
                </a:r>
                <a:r>
                  <a:rPr lang="en-US" dirty="0"/>
                  <a:t>.</a:t>
                </a:r>
              </a:p>
              <a:p>
                <a:r>
                  <a:rPr lang="en-US" b="1" dirty="0"/>
                  <a:t>Magnetic fields (synchrotron):</a:t>
                </a:r>
                <a:br>
                  <a:rPr lang="en-US" dirty="0"/>
                </a:br>
                <a:r>
                  <a:rPr lang="en-US" dirty="0"/>
                  <a:t>Those same electrons also emit </a:t>
                </a:r>
                <a:r>
                  <a:rPr lang="en-US" b="1" dirty="0"/>
                  <a:t>radio to X-ray synchrotron radiation</a:t>
                </a:r>
                <a:r>
                  <a:rPr lang="en-US" dirty="0"/>
                  <a:t>, so multiwavelength correlations help us tell these processes apart.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44B7F-15D8-9682-D358-9833CE6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5A8E-8C76-A84E-8816-80CFCFCB8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92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79C8-775F-A959-ACE8-62424692E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1C16A-F7A9-42E1-ACA4-C3BB11F05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61F28-B847-3AD6-7629-B3ED03C6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6EAA0-4748-284F-9153-3D831692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0FFA4-05EB-5887-A338-D7181E4F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5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DF35-1A02-AB7D-87C4-03A99BE3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B9D54-9B00-FB3D-5E60-6BC629EC4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403A9-B4E0-D570-E3A9-605265CB7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912C-3CE5-0B9C-0207-907535B0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7CF31-CE76-B31A-410B-7489BC03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2159D-DFD1-CE98-31BB-C201042D6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FC42C-ABAB-061C-C499-C1BED3696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DA8F8-3D8B-2DBE-1941-DAFE63F70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5A9E7-C0FC-0A1F-2ECE-6844F65F9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17475-8B7A-4E3A-11F1-3AC5CD37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8099-CEA8-3247-860B-9CEAE2D78413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23AD-0565-6041-B5A5-897B4F6FCE6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9963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alpha val="3721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997029"/>
          </a:xfrm>
          <a:solidFill>
            <a:srgbClr val="C00000">
              <a:alpha val="83246"/>
            </a:srgbClr>
          </a:solidFill>
          <a:effectLst>
            <a:softEdge rad="0"/>
          </a:effectLst>
        </p:spPr>
        <p:txBody>
          <a:bodyPr>
            <a:normAutofit/>
          </a:bodyPr>
          <a:lstStyle>
            <a:lvl1pPr>
              <a:defRPr sz="46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Condensed" panose="020B0506020202020204" pitchFamily="34" charset="0"/>
              </a:defRPr>
            </a:lvl1pPr>
            <a:lvl2pPr>
              <a:defRPr>
                <a:latin typeface="Avenir Next Condensed" panose="020B0506020202020204" pitchFamily="34" charset="0"/>
              </a:defRPr>
            </a:lvl2pPr>
            <a:lvl3pPr>
              <a:defRPr>
                <a:latin typeface="Avenir Next Condensed" panose="020B0506020202020204" pitchFamily="34" charset="0"/>
              </a:defRPr>
            </a:lvl3pPr>
            <a:lvl4pPr>
              <a:defRPr>
                <a:latin typeface="Avenir Next Condensed" panose="020B0506020202020204" pitchFamily="34" charset="0"/>
              </a:defRPr>
            </a:lvl4pPr>
            <a:lvl5pPr>
              <a:defRPr>
                <a:latin typeface="Avenir Next Condensed" panose="020B0506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A38-74B0-D546-870B-64C370BFDF67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8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>
            <a:alpha val="3721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997029"/>
          </a:xfrm>
          <a:solidFill>
            <a:srgbClr val="005493">
              <a:alpha val="83246"/>
            </a:srgbClr>
          </a:solidFill>
          <a:effectLst>
            <a:softEdge rad="0"/>
          </a:effectLst>
        </p:spPr>
        <p:txBody>
          <a:bodyPr>
            <a:normAutofit/>
          </a:bodyPr>
          <a:lstStyle>
            <a:lvl1pPr>
              <a:defRPr sz="46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Condensed" panose="020B0506020202020204" pitchFamily="34" charset="0"/>
              </a:defRPr>
            </a:lvl1pPr>
            <a:lvl2pPr>
              <a:defRPr>
                <a:latin typeface="Avenir Next Condensed" panose="020B0506020202020204" pitchFamily="34" charset="0"/>
              </a:defRPr>
            </a:lvl2pPr>
            <a:lvl3pPr>
              <a:defRPr>
                <a:latin typeface="Avenir Next Condensed" panose="020B0506020202020204" pitchFamily="34" charset="0"/>
              </a:defRPr>
            </a:lvl3pPr>
            <a:lvl4pPr>
              <a:defRPr>
                <a:latin typeface="Avenir Next Condensed" panose="020B0506020202020204" pitchFamily="34" charset="0"/>
              </a:defRPr>
            </a:lvl4pPr>
            <a:lvl5pPr>
              <a:defRPr>
                <a:latin typeface="Avenir Next Condensed" panose="020B0506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A38-74B0-D546-870B-64C370BFDF67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37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alpha val="3721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6400799" cy="6660292"/>
          </a:xfrm>
          <a:solidFill>
            <a:srgbClr val="C00000">
              <a:alpha val="83246"/>
            </a:srgbClr>
          </a:solidFill>
          <a:effectLst>
            <a:softEdge rad="0"/>
          </a:effectLst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7660" y="487512"/>
            <a:ext cx="4957118" cy="5616726"/>
          </a:xfrm>
        </p:spPr>
        <p:txBody>
          <a:bodyPr/>
          <a:lstStyle>
            <a:lvl1pPr>
              <a:defRPr>
                <a:latin typeface="Avenir Next Condensed" panose="020B0506020202020204" pitchFamily="34" charset="0"/>
              </a:defRPr>
            </a:lvl1pPr>
            <a:lvl2pPr>
              <a:defRPr>
                <a:latin typeface="Avenir Next Condensed" panose="020B0506020202020204" pitchFamily="34" charset="0"/>
              </a:defRPr>
            </a:lvl2pPr>
            <a:lvl3pPr>
              <a:defRPr>
                <a:latin typeface="Avenir Next Condensed" panose="020B0506020202020204" pitchFamily="34" charset="0"/>
              </a:defRPr>
            </a:lvl3pPr>
            <a:lvl4pPr>
              <a:defRPr>
                <a:latin typeface="Avenir Next Condensed" panose="020B0506020202020204" pitchFamily="34" charset="0"/>
              </a:defRPr>
            </a:lvl4pPr>
            <a:lvl5pPr>
              <a:defRPr>
                <a:latin typeface="Avenir Next Condensed" panose="020B0506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78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>
            <a:alpha val="3721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1" y="0"/>
            <a:ext cx="6400799" cy="6660292"/>
          </a:xfrm>
          <a:solidFill>
            <a:srgbClr val="005493">
              <a:alpha val="83246"/>
            </a:srgbClr>
          </a:solidFill>
          <a:effectLst>
            <a:softEdge rad="0"/>
          </a:effectLst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7" y="521783"/>
            <a:ext cx="4957118" cy="5616726"/>
          </a:xfrm>
        </p:spPr>
        <p:txBody>
          <a:bodyPr/>
          <a:lstStyle>
            <a:lvl1pPr>
              <a:defRPr>
                <a:latin typeface="Avenir Next Condensed" panose="020B0506020202020204" pitchFamily="34" charset="0"/>
              </a:defRPr>
            </a:lvl1pPr>
            <a:lvl2pPr>
              <a:defRPr>
                <a:latin typeface="Avenir Next Condensed" panose="020B0506020202020204" pitchFamily="34" charset="0"/>
              </a:defRPr>
            </a:lvl2pPr>
            <a:lvl3pPr>
              <a:defRPr>
                <a:latin typeface="Avenir Next Condensed" panose="020B0506020202020204" pitchFamily="34" charset="0"/>
              </a:defRPr>
            </a:lvl3pPr>
            <a:lvl4pPr>
              <a:defRPr>
                <a:latin typeface="Avenir Next Condensed" panose="020B0506020202020204" pitchFamily="34" charset="0"/>
              </a:defRPr>
            </a:lvl4pPr>
            <a:lvl5pPr>
              <a:defRPr>
                <a:latin typeface="Avenir Next Condensed" panose="020B0506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42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5295-7015-9D4E-92CB-80F7D4FB0044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83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3190-1F27-894B-BF21-71162B863A6F}" type="datetime1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90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C463-2DBB-3544-A39B-BE3C8C679366}" type="datetime1">
              <a:rPr lang="en-US" smtClean="0"/>
              <a:t>11/5/25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7EC56-579E-5A1F-E89A-B42BAD68A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9447A-BA31-2F2B-60F8-74D9362B3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30984-0D14-BE81-C323-694F1862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F9B2-0D50-D7AD-37D3-C3D5447CD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7CA60-2C95-572C-A607-608859A3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37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548B-4D39-C042-8A28-C98611C132EF}" type="datetime1">
              <a:rPr lang="en-US" smtClean="0"/>
              <a:t>11/5/25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19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5849-176D-D74A-A603-1DAE9CFA78FF}" type="datetime1">
              <a:rPr lang="en-US" smtClean="0"/>
              <a:t>11/5/25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75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A9692-ECFA-6343-BFFB-E6181759182F}" type="datetime1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92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EAE9-09DF-8749-94A8-8FA595B864A3}" type="datetime1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26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6D1C-CA1A-224F-BAE7-4E753D849AB4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5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CDC-6BA5-5A48-B605-0FDE88EFF6BA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3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39040-67C8-1289-893E-2CEE317A9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59F8F-9DE1-7120-0576-C42BB723F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8358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99C2-4114-D808-0009-21C12D1B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53331"/>
            <a:ext cx="11794273" cy="5179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5D7E-653B-BFDA-2E7E-523695AD481A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3EE7A0-3416-D0B1-76C8-6CE68EE6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772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AAFB03D3-E398-E5B9-EC7F-922D4F1E2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01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99C2-4114-D808-0009-21C12D1B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53331"/>
            <a:ext cx="11794273" cy="5179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5D7E-653B-BFDA-2E7E-523695AD481A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3EE7A0-3416-D0B1-76C8-6CE68EE6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772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AAFB03D3-E398-E5B9-EC7F-922D4F1E2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27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99C2-4114-D808-0009-21C12D1B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53331"/>
            <a:ext cx="11794273" cy="5179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5D7E-653B-BFDA-2E7E-523695AD481A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F573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3EE7A0-3416-D0B1-76C8-6CE68EE6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772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AAFB03D3-E398-E5B9-EC7F-922D4F1E2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9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684D1-3AE7-65B7-2649-D535A438C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63E46-0EB0-19D9-0D40-F7F366183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CC2A8-84AA-0005-08DF-65142302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C5776-1E49-FC73-C903-62904250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AB0F6-ECE2-AF48-5183-8DA552A3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2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99C2-4114-D808-0009-21C12D1B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53331"/>
            <a:ext cx="11794273" cy="5179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5D7E-653B-BFDA-2E7E-523695AD481A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B2E1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3EE7A0-3416-D0B1-76C8-6CE68EE6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772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AAFB03D3-E398-E5B9-EC7F-922D4F1E2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042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D09C-9929-4590-E0B8-06B8AC00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FFA3C-C7B3-2F17-8433-148F8F561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0432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C4363-BC45-C8D0-5A6A-1DB16438D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698" y="1253331"/>
            <a:ext cx="5181600" cy="492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1563D-A984-EAFA-2478-E0262FF9A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253330"/>
            <a:ext cx="5181600" cy="49236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034280-3CDB-766A-E753-E7DEA8BD097D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C43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BCE1583-8418-273A-3F14-D7034756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61" y="137067"/>
            <a:ext cx="1330712" cy="8871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6C714-CD2A-BF04-C1E5-04011398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7210"/>
            <a:ext cx="2743200" cy="365125"/>
          </a:xfrm>
        </p:spPr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EE46C6D2-21FB-BE1F-F75C-34667A08C9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36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DB23-6F09-996A-43B8-3C0DEA6D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32B62-DFD6-D343-84DE-FC642927D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140EF-0A90-FF54-1C81-AFD8328F9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4CF07-20A3-1906-90F8-D119573AE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7110A2-30A4-A32D-9924-5683A491A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FCB36-5C11-41FC-A1AE-BBC1FBABC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95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6A2415-1153-2EFA-DA1E-26A265EE101B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C43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A559B8-2FA5-E781-5BB5-95134BCD3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61" y="137067"/>
            <a:ext cx="1330712" cy="8871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7;p6">
            <a:extLst>
              <a:ext uri="{FF2B5EF4-FFF2-40B4-BE49-F238E27FC236}">
                <a16:creationId xmlns:a16="http://schemas.microsoft.com/office/drawing/2014/main" id="{253B19E3-89B2-1A5B-F970-398761A6A4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B14E0-1C76-557E-225A-155352F2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7210"/>
            <a:ext cx="2743200" cy="365125"/>
          </a:xfrm>
        </p:spPr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82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DDCB5-1FD5-EE72-6FEF-C78533F31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3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FDC9-940E-5BAD-DE48-F0530714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A67AC-60D7-D747-9202-3A3D9363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42743-7BF6-BA9C-327D-E1DDC086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2442F-D817-13BB-1EDC-FF1B6697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16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76CEA-874D-F607-E28F-76E0F805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2F0FFC-877A-9E26-B39A-9D8E5A62C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AA843-3AE4-E225-E021-51A9F281C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B53FC-AC12-170B-C5AC-F48B9200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21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D78D-98B2-937C-76C1-7D70323D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78B96-E13D-9244-CE00-CED28551E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35172-B67E-FFB0-89BC-C0ADEB01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85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8323CB-AF50-6090-4070-121FCA435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1EB0A-E8A7-A971-D578-F6E7B43DC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EB8A2-F5B2-F517-4B52-42DCCA11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0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F1130-E609-15C3-7E1C-0019F8AAD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48723-0171-E34B-ADB5-72C1429C3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0DB03-BA5C-3ED2-CE82-2907BE827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5C27D-97E6-4709-3F10-34C5F739C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A4EA6-013F-1888-081F-83ECDD53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7D418-4896-873F-C693-2D084549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78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39040-67C8-1289-893E-2CEE317A9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59F8F-9DE1-7120-0576-C42BB723F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759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99C2-4114-D808-0009-21C12D1B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53331"/>
            <a:ext cx="11794273" cy="5179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5D7E-653B-BFDA-2E7E-523695AD481A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3EE7A0-3416-D0B1-76C8-6CE68EE6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772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AAFB03D3-E398-E5B9-EC7F-922D4F1E2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46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99C2-4114-D808-0009-21C12D1B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53331"/>
            <a:ext cx="11794273" cy="5179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5D7E-653B-BFDA-2E7E-523695AD481A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3EE7A0-3416-D0B1-76C8-6CE68EE6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772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AAFB03D3-E398-E5B9-EC7F-922D4F1E2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07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99C2-4114-D808-0009-21C12D1B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53331"/>
            <a:ext cx="11794273" cy="5179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5D7E-653B-BFDA-2E7E-523695AD481A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F573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3EE7A0-3416-D0B1-76C8-6CE68EE6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772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AAFB03D3-E398-E5B9-EC7F-922D4F1E2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68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99C2-4114-D808-0009-21C12D1B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53331"/>
            <a:ext cx="11794273" cy="5179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5D7E-653B-BFDA-2E7E-523695AD481A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B2E1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3EE7A0-3416-D0B1-76C8-6CE68EE6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772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AAFB03D3-E398-E5B9-EC7F-922D4F1E2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72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D09C-9929-4590-E0B8-06B8AC00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FFA3C-C7B3-2F17-8433-148F8F561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492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C4363-BC45-C8D0-5A6A-1DB16438D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698" y="1253331"/>
            <a:ext cx="5181600" cy="492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1563D-A984-EAFA-2478-E0262FF9A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253330"/>
            <a:ext cx="5181600" cy="49236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034280-3CDB-766A-E753-E7DEA8BD097D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C43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6C714-CD2A-BF04-C1E5-04011398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7210"/>
            <a:ext cx="2743200" cy="365125"/>
          </a:xfrm>
        </p:spPr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Google Shape;27;p6">
            <a:extLst>
              <a:ext uri="{FF2B5EF4-FFF2-40B4-BE49-F238E27FC236}">
                <a16:creationId xmlns:a16="http://schemas.microsoft.com/office/drawing/2014/main" id="{EE46C6D2-21FB-BE1F-F75C-34667A08C9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57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DB23-6F09-996A-43B8-3C0DEA6D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32B62-DFD6-D343-84DE-FC642927D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140EF-0A90-FF54-1C81-AFD8328F9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4CF07-20A3-1906-90F8-D119573AE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7110A2-30A4-A32D-9924-5683A491A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FCB36-5C11-41FC-A1AE-BBC1FBABC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86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6A2415-1153-2EFA-DA1E-26A265EE101B}"/>
              </a:ext>
            </a:extLst>
          </p:cNvPr>
          <p:cNvSpPr/>
          <p:nvPr/>
        </p:nvSpPr>
        <p:spPr>
          <a:xfrm>
            <a:off x="0" y="139700"/>
            <a:ext cx="12192000" cy="884508"/>
          </a:xfrm>
          <a:prstGeom prst="rect">
            <a:avLst/>
          </a:prstGeom>
          <a:solidFill>
            <a:srgbClr val="C43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7;p6">
            <a:extLst>
              <a:ext uri="{FF2B5EF4-FFF2-40B4-BE49-F238E27FC236}">
                <a16:creationId xmlns:a16="http://schemas.microsoft.com/office/drawing/2014/main" id="{253B19E3-89B2-1A5B-F970-398761A6A4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12" y="200154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B14E0-1C76-557E-225A-155352F2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7210"/>
            <a:ext cx="2743200" cy="365125"/>
          </a:xfrm>
        </p:spPr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00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DDCB5-1FD5-EE72-6FEF-C78533F31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6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95E1-0F11-91DC-7BC1-0A8556A03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4F80B-ACAC-9252-6077-4890C1013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84B2E-70F6-4116-07F0-0AD504A3D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17975-9E69-B1B6-E100-A92C5BB29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E4B37F-AEA4-BFC6-6532-CE3754C76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B40F46-E007-6E4D-DBBB-38BB9F61E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B292A1-C3F5-82D1-57D0-BD6AC10B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D0A7B-9F1A-C2C6-6FD2-3996D5BA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9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FDC9-940E-5BAD-DE48-F0530714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A67AC-60D7-D747-9202-3A3D9363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42743-7BF6-BA9C-327D-E1DDC086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2442F-D817-13BB-1EDC-FF1B6697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187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76CEA-874D-F607-E28F-76E0F805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2F0FFC-877A-9E26-B39A-9D8E5A62C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AA843-3AE4-E225-E021-51A9F281C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B53FC-AC12-170B-C5AC-F48B9200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65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D78D-98B2-937C-76C1-7D70323D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78B96-E13D-9244-CE00-CED28551E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35172-B67E-FFB0-89BC-C0ADEB01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90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8323CB-AF50-6090-4070-121FCA435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1EB0A-E8A7-A971-D578-F6E7B43DC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EB8A2-F5B2-F517-4B52-42DCCA11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7287-DEEF-1A4A-AF90-7CBF6906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2021-43C6-FDF3-4E87-8B1445C06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7ED48F-41B3-DF9D-EC3A-5F55D71AE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24DE2-DEDE-0D54-5F81-F98C44E0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8EC65-E67C-4220-623E-08ADA69E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4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A40D62-3B9E-A77E-40C4-A86F30EF0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2F69D9-57AC-73DE-281B-5C92AFBA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5B22F-690F-1456-B8FE-761262EA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B1EC5-E258-5018-D7FD-22AA83A7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F2548-4478-3C46-8B49-B4DD0115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AB21F-AC2D-DE89-1841-9F9A3A3BA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35A44-2778-1F7D-B4CF-5A257910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F9E14-3977-4281-6E86-795F6C30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3D777-6C24-FB4D-2F0A-A0C0A48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1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F5E69-6066-C1F9-BBF9-FB7A5F7A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7D1EF3-F28B-AD2D-5BBA-F910CC276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D3A7A-7D46-2C1A-36FC-3641ECDF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A987D-7CF0-4CC7-E052-F003727A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3A347-72D6-BE02-E80B-4ACBA825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B3DA9-5FD4-2D8C-355E-8EE3AB9E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7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1C7B7-5900-6FE3-6408-7AE23719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8A93F-5BF6-0377-66B5-8259915A2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290F0-472E-AC3F-CCE6-633EB0F90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2FCEC-0BA1-BC48-8C96-002ECEA69D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06388-DB2D-103A-C41E-5339ADE87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6F8C-2698-6D28-EF52-F794C8484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88806-B19B-1749-AD90-8CD7EDC0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7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C1E24F-9765-354A-A97C-77A6170486DD}" type="datetime1">
              <a:rPr lang="en-US" smtClean="0"/>
              <a:t>11/5/25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M. Crnogorčević - Searching for ALPs  - Second-year project presentation, University of Maryland, College Park">
                <a:extLst>
                  <a:ext uri="{FF2B5EF4-FFF2-40B4-BE49-F238E27FC236}">
                    <a16:creationId xmlns:a16="http://schemas.microsoft.com/office/drawing/2014/main" id="{A30E052C-03E7-9CE7-8852-5656AE2D1BAB}"/>
                  </a:ext>
                </a:extLst>
              </p:cNvPr>
              <p:cNvSpPr/>
              <p:nvPr userDrawn="1"/>
            </p:nvSpPr>
            <p:spPr>
              <a:xfrm>
                <a:off x="0" y="6652087"/>
                <a:ext cx="12192001" cy="215372"/>
              </a:xfrm>
              <a:prstGeom prst="rect">
                <a:avLst/>
              </a:prstGeom>
              <a:solidFill>
                <a:srgbClr val="DCDEE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6789" tIns="26789" rIns="26789" bIns="26789" anchor="ctr"/>
              <a:lstStyle/>
              <a:p>
                <a:pPr indent="169658" algn="l">
                  <a:defRPr sz="1200" b="0">
                    <a:solidFill>
                      <a:srgbClr val="000000"/>
                    </a:solidFill>
                    <a:latin typeface="Avenir Light"/>
                    <a:ea typeface="Avenir Light"/>
                    <a:cs typeface="Avenir Light"/>
                    <a:sym typeface="Avenir Light"/>
                  </a:defRPr>
                </a:pPr>
                <a:r>
                  <a:rPr lang="en-US" sz="844" dirty="0">
                    <a:latin typeface="Avenir Book" panose="02000503020000020003" pitchFamily="2" charset="0"/>
                  </a:rPr>
                  <a:t>M. </a:t>
                </a:r>
                <a:r>
                  <a:rPr lang="en-US" sz="844" dirty="0" err="1">
                    <a:latin typeface="Avenir Book" panose="02000503020000020003" pitchFamily="2" charset="0"/>
                  </a:rPr>
                  <a:t>Crnogorčević</a:t>
                </a:r>
                <a:r>
                  <a:rPr lang="en-US" sz="844" dirty="0">
                    <a:latin typeface="Avenir Book" panose="02000503020000020003" pitchFamily="2" charset="0"/>
                  </a:rPr>
                  <a:t> – </a:t>
                </a:r>
                <a14:m>
                  <m:oMath xmlns:m="http://schemas.openxmlformats.org/officeDocument/2006/math">
                    <m:r>
                      <a:rPr lang="en-US" sz="844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844" i="1" dirty="0">
                    <a:latin typeface="Avenir Book" panose="02000503020000020003" pitchFamily="2" charset="0"/>
                    <a:ea typeface="Avenir Book Oblique"/>
                    <a:cs typeface="Avenir Book Oblique"/>
                    <a:sym typeface="Avenir Book Oblique"/>
                  </a:rPr>
                  <a:t>-rays from the Littlest</a:t>
                </a:r>
                <a:r>
                  <a:rPr lang="en-US" sz="844" i="1" baseline="0" dirty="0">
                    <a:latin typeface="Avenir Book" panose="02000503020000020003" pitchFamily="2" charset="0"/>
                    <a:ea typeface="Avenir Book Oblique"/>
                    <a:cs typeface="Avenir Book Oblique"/>
                    <a:sym typeface="Avenir Book Oblique"/>
                  </a:rPr>
                  <a:t> Galaxies, </a:t>
                </a:r>
                <a:r>
                  <a:rPr lang="en-US" sz="844" i="1" baseline="0" dirty="0" err="1">
                    <a:latin typeface="Avenir Book" panose="02000503020000020003" pitchFamily="2" charset="0"/>
                    <a:ea typeface="Avenir Book Oblique"/>
                    <a:cs typeface="Avenir Book Oblique"/>
                    <a:sym typeface="Avenir Book Oblique"/>
                  </a:rPr>
                  <a:t>TeVPA</a:t>
                </a:r>
                <a:r>
                  <a:rPr lang="en-US" sz="844" i="1" baseline="0" dirty="0">
                    <a:latin typeface="Avenir Book" panose="02000503020000020003" pitchFamily="2" charset="0"/>
                    <a:ea typeface="Avenir Book Oblique"/>
                    <a:cs typeface="Avenir Book Oblique"/>
                    <a:sym typeface="Avenir Book Oblique"/>
                  </a:rPr>
                  <a:t> 2025</a:t>
                </a:r>
                <a:endParaRPr lang="en-US" sz="844" i="1" dirty="0">
                  <a:latin typeface="Avenir Book" panose="02000503020000020003" pitchFamily="2" charset="0"/>
                  <a:ea typeface="Avenir Book Oblique"/>
                  <a:cs typeface="Avenir Book Oblique"/>
                  <a:sym typeface="Avenir Book Oblique"/>
                </a:endParaRPr>
              </a:p>
            </p:txBody>
          </p:sp>
        </mc:Choice>
        <mc:Fallback xmlns="">
          <p:sp>
            <p:nvSpPr>
              <p:cNvPr id="7" name="M. Crnogorčević - Searching for ALPs  - Second-year project presentation, University of Maryland, College Park">
                <a:extLst>
                  <a:ext uri="{FF2B5EF4-FFF2-40B4-BE49-F238E27FC236}">
                    <a16:creationId xmlns:a16="http://schemas.microsoft.com/office/drawing/2014/main" id="{A30E052C-03E7-9CE7-8852-5656AE2D1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652087"/>
                <a:ext cx="12192001" cy="215372"/>
              </a:xfrm>
              <a:prstGeom prst="rect">
                <a:avLst/>
              </a:prstGeom>
              <a:blipFill>
                <a:blip r:embed="rId16"/>
                <a:stretch>
                  <a:fillRect b="-111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47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74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C944A-05CF-127A-0C6A-02D6B104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84FCD-43B0-5E35-59FA-E3DBE23EF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1BB16-37D0-E50D-267C-31F57D0D7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HeadLineA" pitchFamily="2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Yuppy SC" panose="020F0603040207020204" pitchFamily="34" charset="-122"/>
          <a:cs typeface="Sana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C944A-05CF-127A-0C6A-02D6B104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84FCD-43B0-5E35-59FA-E3DBE23EF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1BB16-37D0-E50D-267C-31F57D0D7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57737287-DEEF-1A4A-AF90-7CBF69064E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93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HeadLineA" pitchFamily="2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Yuppy SC" panose="020F0603040207020204" pitchFamily="34" charset="-122"/>
          <a:cs typeface="Sana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hyperlink" Target="mailto:milena.crnogorcevic@fysik.su.se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hyperlink" Target="https://mcrnogor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mcrnogor.github.io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hyperlink" Target="mailto:milena.crnogorcevic@fysik.su.s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1B073-2453-17AD-F4F6-F991DC27F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6C0294B-28F1-04D0-91FC-0E4DDAC3AA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25" b="6676"/>
          <a:stretch>
            <a:fillRect/>
          </a:stretch>
        </p:blipFill>
        <p:spPr>
          <a:xfrm>
            <a:off x="-1" y="4198546"/>
            <a:ext cx="8102255" cy="265945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D4FDDA0-BA57-9E7F-2F49-845AAE17B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/>
          <a:stretch>
            <a:fillRect/>
          </a:stretch>
        </p:blipFill>
        <p:spPr bwMode="auto">
          <a:xfrm rot="5400000">
            <a:off x="7607477" y="661077"/>
            <a:ext cx="5254053" cy="39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6FE2D80-60EA-36DB-7EA3-C1FD32277318}"/>
              </a:ext>
            </a:extLst>
          </p:cNvPr>
          <p:cNvSpPr txBox="1">
            <a:spLocks/>
          </p:cNvSpPr>
          <p:nvPr/>
        </p:nvSpPr>
        <p:spPr>
          <a:xfrm>
            <a:off x="81456" y="212035"/>
            <a:ext cx="9078821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mpact"/>
              <a:buNone/>
              <a:defRPr sz="6933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Impact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C23E1C"/>
                </a:solidFill>
                <a:effectLst/>
                <a:uLnTx/>
                <a:uFillTx/>
                <a:latin typeface="Impact"/>
                <a:sym typeface="Impact"/>
              </a:rPr>
              <a:t>Gamma rays from the littlest galaxies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365937-B6AE-317B-821F-627FA8F177F4}"/>
              </a:ext>
            </a:extLst>
          </p:cNvPr>
          <p:cNvSpPr txBox="1"/>
          <p:nvPr/>
        </p:nvSpPr>
        <p:spPr>
          <a:xfrm>
            <a:off x="176921" y="3133501"/>
            <a:ext cx="52969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0000"/>
                </a:solidFill>
                <a:latin typeface="Avenir Next Condensed" panose="020B0506020202020204" pitchFamily="34" charset="0"/>
              </a:rPr>
              <a:t>Milena </a:t>
            </a:r>
            <a:r>
              <a:rPr lang="en-US" sz="2800" dirty="0" err="1">
                <a:solidFill>
                  <a:srgbClr val="000000"/>
                </a:solidFill>
                <a:latin typeface="Avenir Next Condensed" panose="020B0506020202020204" pitchFamily="34" charset="0"/>
              </a:rPr>
              <a:t>Crnogorčević</a:t>
            </a:r>
            <a:r>
              <a:rPr lang="en-US" sz="2800" dirty="0">
                <a:solidFill>
                  <a:srgbClr val="000000"/>
                </a:solidFill>
                <a:latin typeface="Avenir Next Condensed" panose="020B0506020202020204" pitchFamily="34" charset="0"/>
              </a:rPr>
              <a:t> (she/her) </a:t>
            </a:r>
          </a:p>
          <a:p>
            <a:pPr defTabSz="457200"/>
            <a:r>
              <a:rPr lang="en-US" sz="2000" dirty="0">
                <a:solidFill>
                  <a:srgbClr val="000000"/>
                </a:solidFill>
                <a:latin typeface="Avenir Next Condensed" panose="020B0506020202020204" pitchFamily="34" charset="0"/>
              </a:rPr>
              <a:t>Postdoctoral Fellow </a:t>
            </a:r>
          </a:p>
          <a:p>
            <a:pPr defTabSz="457200"/>
            <a:r>
              <a:rPr lang="en-US" sz="2000" dirty="0">
                <a:solidFill>
                  <a:srgbClr val="000000"/>
                </a:solidFill>
                <a:latin typeface="Avenir Next Condensed" panose="020B0506020202020204" pitchFamily="34" charset="0"/>
              </a:rPr>
              <a:t>Oskar Klein Centre/Stockholm University</a:t>
            </a:r>
          </a:p>
          <a:p>
            <a:pPr defTabSz="457200"/>
            <a:endParaRPr lang="en-US" sz="2000" i="1" dirty="0">
              <a:solidFill>
                <a:schemeClr val="accent1"/>
              </a:solidFill>
              <a:latin typeface="Arial"/>
            </a:endParaRPr>
          </a:p>
          <a:p>
            <a:pPr defTabSz="457200"/>
            <a:r>
              <a:rPr lang="en-US" sz="2000" i="1" dirty="0">
                <a:solidFill>
                  <a:schemeClr val="accent1"/>
                </a:solidFill>
                <a:latin typeface="Arial"/>
              </a:rPr>
              <a:t>November 5, 2025</a:t>
            </a:r>
          </a:p>
          <a:p>
            <a:pPr defTabSz="457200"/>
            <a:endParaRPr lang="en-US" sz="2000" dirty="0">
              <a:solidFill>
                <a:srgbClr val="FFC000"/>
              </a:solidFill>
              <a:latin typeface="Arial"/>
            </a:endParaRPr>
          </a:p>
        </p:txBody>
      </p:sp>
      <p:pic>
        <p:nvPicPr>
          <p:cNvPr id="31" name="Picture 30" descr="A group of grey fish symbols&#10;&#10;Description automatically generated">
            <a:extLst>
              <a:ext uri="{FF2B5EF4-FFF2-40B4-BE49-F238E27FC236}">
                <a16:creationId xmlns:a16="http://schemas.microsoft.com/office/drawing/2014/main" id="{3098A18F-61E4-046E-78FE-31CC570290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8491511" y="286432"/>
            <a:ext cx="756616" cy="79524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E8B785AE-83B4-E4AC-3D13-982E0C586BE7}"/>
              </a:ext>
            </a:extLst>
          </p:cNvPr>
          <p:cNvGrpSpPr/>
          <p:nvPr/>
        </p:nvGrpSpPr>
        <p:grpSpPr>
          <a:xfrm>
            <a:off x="81456" y="6479058"/>
            <a:ext cx="3456743" cy="338554"/>
            <a:chOff x="125129" y="5559064"/>
            <a:chExt cx="3456743" cy="338554"/>
          </a:xfrm>
        </p:grpSpPr>
        <p:pic>
          <p:nvPicPr>
            <p:cNvPr id="36" name="Picture 3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EB6FE4A-3BCD-0458-2CB7-0F73A3AF0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5129" y="5577636"/>
              <a:ext cx="319982" cy="31998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8FA588-89CB-AAA9-84DB-8F8B1BBB7A45}"/>
                </a:ext>
              </a:extLst>
            </p:cNvPr>
            <p:cNvSpPr txBox="1"/>
            <p:nvPr/>
          </p:nvSpPr>
          <p:spPr>
            <a:xfrm>
              <a:off x="407605" y="5559064"/>
              <a:ext cx="3174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Arial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milena.crnogorcevic@fysik.su.se</a:t>
              </a:r>
              <a:endParaRPr lang="en-US" sz="1600" i="1" dirty="0">
                <a:solidFill>
                  <a:srgbClr val="0070C0"/>
                </a:solidFill>
                <a:latin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3DAD3E9-94A3-AF1A-60C7-5301C9B9D6D2}"/>
              </a:ext>
            </a:extLst>
          </p:cNvPr>
          <p:cNvGrpSpPr/>
          <p:nvPr/>
        </p:nvGrpSpPr>
        <p:grpSpPr>
          <a:xfrm>
            <a:off x="3538199" y="6479058"/>
            <a:ext cx="2135053" cy="338554"/>
            <a:chOff x="148771" y="6016244"/>
            <a:chExt cx="2135053" cy="338554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6FA11B68-0246-2F73-AB48-3C5FC4880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148771" y="6053532"/>
              <a:ext cx="258834" cy="25883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DD4BEC0-FD58-B188-D5F2-8C9B96FEA2C9}"/>
                </a:ext>
              </a:extLst>
            </p:cNvPr>
            <p:cNvSpPr txBox="1"/>
            <p:nvPr/>
          </p:nvSpPr>
          <p:spPr>
            <a:xfrm>
              <a:off x="407605" y="6016244"/>
              <a:ext cx="1876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Arial"/>
                  <a:hlinkClick r:id="rId9"/>
                </a:rPr>
                <a:t>mcrnogor.github.io</a:t>
              </a:r>
              <a:endParaRPr lang="en-US" sz="1600" i="1" dirty="0">
                <a:solidFill>
                  <a:srgbClr val="0070C0"/>
                </a:solidFill>
                <a:latin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B96394-DDA7-D0CE-118D-A561CA7BF603}"/>
              </a:ext>
            </a:extLst>
          </p:cNvPr>
          <p:cNvGrpSpPr/>
          <p:nvPr/>
        </p:nvGrpSpPr>
        <p:grpSpPr>
          <a:xfrm>
            <a:off x="5932086" y="6504057"/>
            <a:ext cx="1614330" cy="338554"/>
            <a:chOff x="148771" y="6423633"/>
            <a:chExt cx="1614330" cy="338554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A212EED6-97AD-EFB3-7543-25816C46F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8771" y="6468905"/>
              <a:ext cx="262505" cy="26250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628ACF-ED7B-3E84-FE5D-85F97A9C4E21}"/>
                </a:ext>
              </a:extLst>
            </p:cNvPr>
            <p:cNvSpPr txBox="1"/>
            <p:nvPr/>
          </p:nvSpPr>
          <p:spPr>
            <a:xfrm>
              <a:off x="445111" y="6423633"/>
              <a:ext cx="1317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u="sng" dirty="0">
                  <a:solidFill>
                    <a:srgbClr val="0070C0"/>
                  </a:solidFill>
                  <a:latin typeface="Arial"/>
                </a:rPr>
                <a:t>@</a:t>
              </a:r>
              <a:r>
                <a:rPr lang="en-US" sz="1600" i="1" u="sng" dirty="0" err="1">
                  <a:solidFill>
                    <a:srgbClr val="0070C0"/>
                  </a:solidFill>
                  <a:latin typeface="Arial"/>
                </a:rPr>
                <a:t>mcrnogor</a:t>
              </a:r>
              <a:r>
                <a:rPr lang="en-US" sz="1600" i="1" u="sng" dirty="0">
                  <a:solidFill>
                    <a:srgbClr val="0070C0"/>
                  </a:solidFill>
                  <a:latin typeface="Arial"/>
                </a:rPr>
                <a:t> 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3E6AE37-2F5F-1AC5-E5CA-0EE0C1059C12}"/>
              </a:ext>
            </a:extLst>
          </p:cNvPr>
          <p:cNvSpPr txBox="1"/>
          <p:nvPr/>
        </p:nvSpPr>
        <p:spPr>
          <a:xfrm>
            <a:off x="140647" y="2365128"/>
            <a:ext cx="867996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2600" b="1" i="1" dirty="0">
                <a:latin typeface="Avenir Next Condensed" panose="020B0506020202020204" pitchFamily="34" charset="0"/>
              </a:rPr>
              <a:t>Tracing Accretion and Dark Matter in the Low-Mass Universe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159B9-04BF-4884-F46C-EC3BF258F7E3}"/>
              </a:ext>
            </a:extLst>
          </p:cNvPr>
          <p:cNvSpPr txBox="1"/>
          <p:nvPr/>
        </p:nvSpPr>
        <p:spPr>
          <a:xfrm>
            <a:off x="9982643" y="6673334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ptos" panose="020B0004020202020204" pitchFamily="34" charset="0"/>
              </a:rPr>
              <a:t>Image credit: Naumann | Friedel </a:t>
            </a:r>
            <a:r>
              <a:rPr lang="en-US" sz="700" dirty="0" err="1">
                <a:latin typeface="Aptos" panose="020B0004020202020204" pitchFamily="34" charset="0"/>
              </a:rPr>
              <a:t>Architekturfotografen</a:t>
            </a:r>
            <a:r>
              <a:rPr lang="en-US" sz="700" dirty="0">
                <a:latin typeface="Aptos" panose="020B0004020202020204" pitchFamily="34" charset="0"/>
              </a:rPr>
              <a:t>)</a:t>
            </a:r>
          </a:p>
          <a:p>
            <a:endParaRPr lang="en-US" sz="11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297847-49E0-B72E-ACD6-4F3D80BBA19B}"/>
              </a:ext>
            </a:extLst>
          </p:cNvPr>
          <p:cNvSpPr txBox="1"/>
          <p:nvPr/>
        </p:nvSpPr>
        <p:spPr>
          <a:xfrm rot="16200000">
            <a:off x="11194276" y="1233110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ptos" panose="020B0004020202020204" pitchFamily="34" charset="0"/>
              </a:rPr>
              <a:t>Sculptor Dwarf Galaxy                           ESA/Hubble</a:t>
            </a:r>
          </a:p>
          <a:p>
            <a:endParaRPr lang="en-US" sz="11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2F5463-E630-28BC-53AA-5AAF878A6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0409" t="734" r="30136" b="734"/>
          <a:stretch>
            <a:fillRect/>
          </a:stretch>
        </p:blipFill>
        <p:spPr>
          <a:xfrm>
            <a:off x="8268552" y="1699774"/>
            <a:ext cx="3923448" cy="5194328"/>
          </a:xfrm>
          <a:prstGeom prst="rect">
            <a:avLst/>
          </a:prstGeom>
        </p:spPr>
      </p:pic>
      <p:pic>
        <p:nvPicPr>
          <p:cNvPr id="30" name="Picture 29" descr="A satellite in space with blue and white squares&#10;&#10;Description automatically generated">
            <a:extLst>
              <a:ext uri="{FF2B5EF4-FFF2-40B4-BE49-F238E27FC236}">
                <a16:creationId xmlns:a16="http://schemas.microsoft.com/office/drawing/2014/main" id="{83D5EE70-1F5C-0F58-8B02-3F0B6484BAF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859" t="12252" r="11178" b="14795"/>
          <a:stretch/>
        </p:blipFill>
        <p:spPr>
          <a:xfrm>
            <a:off x="9881335" y="0"/>
            <a:ext cx="2310665" cy="15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9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4D40E-27CC-BE2B-24A0-0FB38B088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706E3C15-09F5-7F15-B30D-58D1E4EF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2192000" cy="61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942FBDF-9E97-D7F4-23C3-AE4374E17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0" b="91083" l="2525" r="97475">
                        <a14:foregroundMark x1="6804" y1="47917" x2="6718" y2="55000"/>
                        <a14:foregroundMark x1="2610" y1="50333" x2="2610" y2="50333"/>
                        <a14:foregroundMark x1="2610" y1="50333" x2="3423" y2="50583"/>
                        <a14:foregroundMark x1="40094" y1="10083" x2="48866" y2="10250"/>
                        <a14:foregroundMark x1="51006" y1="4333" x2="51006" y2="4333"/>
                        <a14:foregroundMark x1="90329" y1="42333" x2="93196" y2="47750"/>
                        <a14:foregroundMark x1="93196" y1="47750" x2="91570" y2="54833"/>
                        <a14:foregroundMark x1="91570" y1="54833" x2="90116" y2="56500"/>
                        <a14:foregroundMark x1="91699" y1="43000" x2="93924" y2="49500"/>
                        <a14:foregroundMark x1="93924" y1="49500" x2="94780" y2="42583"/>
                        <a14:foregroundMark x1="97518" y1="51250" x2="97518" y2="51250"/>
                        <a14:foregroundMark x1="64998" y1="91083" x2="46042" y2="91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441324"/>
            <a:ext cx="11457709" cy="593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BC334-168C-16D1-84C0-8532BC68068C}"/>
              </a:ext>
            </a:extLst>
          </p:cNvPr>
          <p:cNvSpPr txBox="1"/>
          <p:nvPr/>
        </p:nvSpPr>
        <p:spPr>
          <a:xfrm>
            <a:off x="0" y="6488668"/>
            <a:ext cx="21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Condensed" panose="020B0506020202020204" pitchFamily="34" charset="0"/>
              </a:rPr>
              <a:t>Fermi-LAT Collaboration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889CF-5DD4-A3C7-8A53-98E8A7589517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117847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1F5E46-150F-FD18-B144-5E469FA05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3521A03-57E6-39A9-66E2-76A204037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2192000" cy="61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927C01-1365-4445-B8D1-F56FFE9E60E9}"/>
              </a:ext>
            </a:extLst>
          </p:cNvPr>
          <p:cNvSpPr txBox="1"/>
          <p:nvPr/>
        </p:nvSpPr>
        <p:spPr>
          <a:xfrm>
            <a:off x="0" y="6488668"/>
            <a:ext cx="21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Condensed" panose="020B0506020202020204" pitchFamily="34" charset="0"/>
              </a:rPr>
              <a:t>Fermi-LAT Collaboration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441FF0-E5A6-28D5-2A0C-CF1394672E32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228276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57D9A-9876-DA22-B0BD-44AA5822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138145-5EF2-DF28-3E2D-7220B472C470}"/>
              </a:ext>
            </a:extLst>
          </p:cNvPr>
          <p:cNvSpPr txBox="1"/>
          <p:nvPr/>
        </p:nvSpPr>
        <p:spPr>
          <a:xfrm>
            <a:off x="308919" y="511715"/>
            <a:ext cx="11269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Avenir Next Condensed" panose="020B0506020202020204" pitchFamily="34" charset="0"/>
              </a:rPr>
              <a:t>Some questions you may ask…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1FFF6-1972-EF38-4412-9E72FEF4D744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258926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9A0F-A82F-7CA6-9131-FA0C9E57C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0A3591-08F5-15A6-8049-9313B617B72E}"/>
              </a:ext>
            </a:extLst>
          </p:cNvPr>
          <p:cNvSpPr txBox="1"/>
          <p:nvPr/>
        </p:nvSpPr>
        <p:spPr>
          <a:xfrm>
            <a:off x="308919" y="511715"/>
            <a:ext cx="11269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Avenir Next Condensed" panose="020B0506020202020204" pitchFamily="34" charset="0"/>
              </a:rPr>
              <a:t>Some questions you may ask…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C5034E-407D-9DF0-D62E-3460E609E49B}"/>
              </a:ext>
            </a:extLst>
          </p:cNvPr>
          <p:cNvSpPr/>
          <p:nvPr/>
        </p:nvSpPr>
        <p:spPr>
          <a:xfrm>
            <a:off x="308919" y="1379757"/>
            <a:ext cx="11618976" cy="878838"/>
          </a:xfrm>
          <a:prstGeom prst="roundRect">
            <a:avLst/>
          </a:prstGeom>
          <a:solidFill>
            <a:srgbClr val="00B050">
              <a:alpha val="37255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 ⇾ Do gamma-ray emission mechanisms observed in massive galaxy AGN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scale down </a:t>
            </a:r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to IMBHs?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A030F-387F-4431-3324-435C1AD53A21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103313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BAE60-3687-363B-613E-CBAB5A6F9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CC10FB9-BA44-42A6-4DB6-2B6DBA25D0F4}"/>
              </a:ext>
            </a:extLst>
          </p:cNvPr>
          <p:cNvSpPr txBox="1"/>
          <p:nvPr/>
        </p:nvSpPr>
        <p:spPr>
          <a:xfrm>
            <a:off x="308919" y="511715"/>
            <a:ext cx="11269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Avenir Next Condensed" panose="020B0506020202020204" pitchFamily="34" charset="0"/>
              </a:rPr>
              <a:t>Some questions you may ask…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5E28F2-786E-CE42-D6F3-4512578AFE4A}"/>
              </a:ext>
            </a:extLst>
          </p:cNvPr>
          <p:cNvSpPr/>
          <p:nvPr/>
        </p:nvSpPr>
        <p:spPr>
          <a:xfrm>
            <a:off x="308919" y="1379757"/>
            <a:ext cx="11618976" cy="878838"/>
          </a:xfrm>
          <a:prstGeom prst="roundRect">
            <a:avLst/>
          </a:prstGeom>
          <a:solidFill>
            <a:schemeClr val="bg1">
              <a:lumMod val="65000"/>
              <a:alpha val="37255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 ⇾ Do gamma-ray emission mechanisms observed in massive galaxy AGN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scale down </a:t>
            </a:r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to IMBHs?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AE95E5-C73D-1151-777F-A3316E01C064}"/>
              </a:ext>
            </a:extLst>
          </p:cNvPr>
          <p:cNvSpPr/>
          <p:nvPr/>
        </p:nvSpPr>
        <p:spPr>
          <a:xfrm>
            <a:off x="308919" y="2418751"/>
            <a:ext cx="11618976" cy="878838"/>
          </a:xfrm>
          <a:prstGeom prst="roundRect">
            <a:avLst/>
          </a:prstGeom>
          <a:solidFill>
            <a:srgbClr val="00B050">
              <a:alpha val="37255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⇾ How does emission efficiency depend on e.g.,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black hole mass </a:t>
            </a:r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as a proxy for accretion rate?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48BA2-F660-9590-CEA7-0CFF7986ABEA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1004934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BCA91-98E8-D2B4-CF26-BABA19E55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950A85-AB28-9213-C531-DA9BBEEC5475}"/>
              </a:ext>
            </a:extLst>
          </p:cNvPr>
          <p:cNvSpPr txBox="1"/>
          <p:nvPr/>
        </p:nvSpPr>
        <p:spPr>
          <a:xfrm>
            <a:off x="308919" y="511715"/>
            <a:ext cx="11269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Avenir Next Condensed" panose="020B0506020202020204" pitchFamily="34" charset="0"/>
              </a:rPr>
              <a:t>Some questions you may ask…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85B209B-F6E1-0B6F-361A-B48369A1CE39}"/>
              </a:ext>
            </a:extLst>
          </p:cNvPr>
          <p:cNvSpPr/>
          <p:nvPr/>
        </p:nvSpPr>
        <p:spPr>
          <a:xfrm>
            <a:off x="308919" y="1379757"/>
            <a:ext cx="11618976" cy="878838"/>
          </a:xfrm>
          <a:prstGeom prst="roundRect">
            <a:avLst/>
          </a:prstGeom>
          <a:solidFill>
            <a:schemeClr val="bg1">
              <a:lumMod val="65000"/>
              <a:alpha val="37255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 ⇾ Do gamma-ray emission mechanisms observed in massive galaxy AGN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scale down </a:t>
            </a:r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to IMBHs?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DD52A6E-0161-4D25-E741-B736A6BB3B36}"/>
              </a:ext>
            </a:extLst>
          </p:cNvPr>
          <p:cNvSpPr/>
          <p:nvPr/>
        </p:nvSpPr>
        <p:spPr>
          <a:xfrm>
            <a:off x="308919" y="2418751"/>
            <a:ext cx="11618976" cy="878838"/>
          </a:xfrm>
          <a:prstGeom prst="roundRect">
            <a:avLst/>
          </a:prstGeom>
          <a:solidFill>
            <a:schemeClr val="bg1">
              <a:lumMod val="65000"/>
              <a:alpha val="37255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⇾ How does emission efficiency depend on e.g.,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black hole mass </a:t>
            </a:r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as a proxy for accretion rate?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3BC709-FEB3-FB96-AADC-8967108D7139}"/>
              </a:ext>
            </a:extLst>
          </p:cNvPr>
          <p:cNvSpPr/>
          <p:nvPr/>
        </p:nvSpPr>
        <p:spPr>
          <a:xfrm>
            <a:off x="308919" y="3457745"/>
            <a:ext cx="11618976" cy="878838"/>
          </a:xfrm>
          <a:prstGeom prst="roundRect">
            <a:avLst/>
          </a:prstGeom>
          <a:solidFill>
            <a:srgbClr val="00B050">
              <a:alpha val="37255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⇾ Can gamma-ray observations distinguish between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competing emission models?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7D6AD-5197-19C5-9B7A-9D44163EB0BD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65385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442DB-DD70-DC21-ABA4-10A09C5C4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9CF14F5-6A6F-B58C-9D48-5EB40A8BA788}"/>
              </a:ext>
            </a:extLst>
          </p:cNvPr>
          <p:cNvSpPr txBox="1"/>
          <p:nvPr/>
        </p:nvSpPr>
        <p:spPr>
          <a:xfrm>
            <a:off x="308919" y="511715"/>
            <a:ext cx="11269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Avenir Next Condensed" panose="020B0506020202020204" pitchFamily="34" charset="0"/>
              </a:rPr>
              <a:t>Some questions you may ask…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8C1E62-1120-0C7F-EC1B-B7A1BD34DDCE}"/>
              </a:ext>
            </a:extLst>
          </p:cNvPr>
          <p:cNvSpPr/>
          <p:nvPr/>
        </p:nvSpPr>
        <p:spPr>
          <a:xfrm>
            <a:off x="308919" y="1379757"/>
            <a:ext cx="11618976" cy="878838"/>
          </a:xfrm>
          <a:prstGeom prst="roundRect">
            <a:avLst/>
          </a:prstGeom>
          <a:solidFill>
            <a:schemeClr val="bg1">
              <a:lumMod val="65000"/>
              <a:alpha val="37255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 ⇾ Do gamma-ray emission mechanisms observed in massive galaxy AGN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scale down </a:t>
            </a:r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to IMBHs?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B1C71C7-8269-E446-A986-54C0FC0DB997}"/>
              </a:ext>
            </a:extLst>
          </p:cNvPr>
          <p:cNvSpPr/>
          <p:nvPr/>
        </p:nvSpPr>
        <p:spPr>
          <a:xfrm>
            <a:off x="308919" y="2418751"/>
            <a:ext cx="11618976" cy="878838"/>
          </a:xfrm>
          <a:prstGeom prst="roundRect">
            <a:avLst/>
          </a:prstGeom>
          <a:solidFill>
            <a:schemeClr val="bg1">
              <a:lumMod val="65000"/>
              <a:alpha val="37255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⇾ How does emission efficiency depend on e.g.,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black hole mass </a:t>
            </a:r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as a proxy for accretion rate?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B42B4F5-95F4-52BD-E720-139CD56F8BAB}"/>
              </a:ext>
            </a:extLst>
          </p:cNvPr>
          <p:cNvSpPr/>
          <p:nvPr/>
        </p:nvSpPr>
        <p:spPr>
          <a:xfrm>
            <a:off x="308919" y="4496739"/>
            <a:ext cx="11618976" cy="878838"/>
          </a:xfrm>
          <a:prstGeom prst="roundRect">
            <a:avLst/>
          </a:prstGeom>
          <a:solidFill>
            <a:srgbClr val="00B050">
              <a:alpha val="37255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⇾ Are there unique signatures in IMBH systems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not seen </a:t>
            </a:r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in SMBH-hosted AGN?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8BD602-9560-FDA3-A01F-A6E11EC29CF8}"/>
              </a:ext>
            </a:extLst>
          </p:cNvPr>
          <p:cNvSpPr/>
          <p:nvPr/>
        </p:nvSpPr>
        <p:spPr>
          <a:xfrm>
            <a:off x="308919" y="3457745"/>
            <a:ext cx="11618976" cy="878838"/>
          </a:xfrm>
          <a:prstGeom prst="roundRect">
            <a:avLst/>
          </a:prstGeom>
          <a:solidFill>
            <a:schemeClr val="bg1">
              <a:lumMod val="65000"/>
              <a:alpha val="37255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venir Next Condensed" panose="020B0506020202020204" pitchFamily="34" charset="0"/>
              </a:rPr>
              <a:t>⇾ Can gamma-ray observations distinguish between </a:t>
            </a:r>
            <a:r>
              <a:rPr lang="en-US" sz="2600" b="1" dirty="0">
                <a:solidFill>
                  <a:schemeClr val="tx1"/>
                </a:solidFill>
                <a:latin typeface="Avenir Next Condensed" panose="020B0506020202020204" pitchFamily="34" charset="0"/>
              </a:rPr>
              <a:t>competing emission models?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EC505-BD0A-0FEC-D161-8046A5E5FEA6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111392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0D64F-AABC-710B-253F-AAADD6F47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08FD-2903-F5A1-29C7-0901636C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Dwarf AGN sample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2ECED0D-BA35-00AD-7389-185C0B62F410}"/>
              </a:ext>
            </a:extLst>
          </p:cNvPr>
          <p:cNvSpPr txBox="1">
            <a:spLocks/>
          </p:cNvSpPr>
          <p:nvPr/>
        </p:nvSpPr>
        <p:spPr>
          <a:xfrm>
            <a:off x="1600200" y="16605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C35DD-C1F1-4EEE-2F27-46D26EB41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67" y="1185898"/>
            <a:ext cx="7772400" cy="5471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E2D5B-5F6C-F3B1-A9AB-9069DCDD9468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2052815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EB8D0-157D-0423-608F-E601799C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09152-CAAE-4F45-D730-17788A37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Dwarf AGN sample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20A8396E-5A1F-ED00-6126-A92F66BF17BF}"/>
              </a:ext>
            </a:extLst>
          </p:cNvPr>
          <p:cNvSpPr txBox="1">
            <a:spLocks/>
          </p:cNvSpPr>
          <p:nvPr/>
        </p:nvSpPr>
        <p:spPr>
          <a:xfrm>
            <a:off x="1600200" y="16605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8EB38-ACB9-AC72-79D2-90FAAB63F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67" y="1185898"/>
            <a:ext cx="7772400" cy="547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AA621-9CED-576B-35EE-EBF5BC410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88500">
            <a:off x="1778068" y="662726"/>
            <a:ext cx="8650500" cy="5769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14807-4887-AF98-FC41-CB1E4F3C9B63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3133595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079A6-20E9-3A3A-64AB-6EE8AECF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FE1B-C5FE-F047-FC78-0810B677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Dwarf AGN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8B850-78DA-745F-1E60-EB8C80D45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5300229-D813-8DF2-E901-16A8980BA20E}"/>
              </a:ext>
            </a:extLst>
          </p:cNvPr>
          <p:cNvSpPr txBox="1">
            <a:spLocks/>
          </p:cNvSpPr>
          <p:nvPr/>
        </p:nvSpPr>
        <p:spPr>
          <a:xfrm>
            <a:off x="1600200" y="16605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E95A2-219A-912C-4082-BA50E83B5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67" y="1185898"/>
            <a:ext cx="7772400" cy="547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50CCD-8B82-5FC2-BAB8-4F98161A5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88500">
            <a:off x="1778068" y="662726"/>
            <a:ext cx="8650500" cy="5769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76BB38-516F-6470-59C9-D0D95032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884" y="1343324"/>
            <a:ext cx="7772400" cy="496064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AF67D3-0F26-7B18-3E8B-6A7CC083DC1B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330630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ECB99-045B-2CB2-9108-12D47EB9E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D6B83F-6D65-89CC-4211-51EC53DF9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25" b="6676"/>
          <a:stretch>
            <a:fillRect/>
          </a:stretch>
        </p:blipFill>
        <p:spPr>
          <a:xfrm>
            <a:off x="-1" y="4198546"/>
            <a:ext cx="8102255" cy="265945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EB53834-CC64-6617-71A6-864E5A7B9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/>
          <a:stretch>
            <a:fillRect/>
          </a:stretch>
        </p:blipFill>
        <p:spPr bwMode="auto">
          <a:xfrm rot="5400000">
            <a:off x="7607477" y="661077"/>
            <a:ext cx="5254053" cy="39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4C7104D-FE64-E381-25BB-1C87F7CB4892}"/>
              </a:ext>
            </a:extLst>
          </p:cNvPr>
          <p:cNvSpPr txBox="1">
            <a:spLocks/>
          </p:cNvSpPr>
          <p:nvPr/>
        </p:nvSpPr>
        <p:spPr>
          <a:xfrm>
            <a:off x="81456" y="212035"/>
            <a:ext cx="9078821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mpact"/>
              <a:buNone/>
              <a:defRPr sz="6933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Impact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C23E1C"/>
                </a:solidFill>
                <a:effectLst/>
                <a:uLnTx/>
                <a:uFillTx/>
                <a:latin typeface="Impact"/>
                <a:sym typeface="Impact"/>
              </a:rPr>
              <a:t>Gamma rays from the littlest galaxies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FFB4B-9D4B-1BDE-62E8-2E749F86216E}"/>
              </a:ext>
            </a:extLst>
          </p:cNvPr>
          <p:cNvSpPr txBox="1"/>
          <p:nvPr/>
        </p:nvSpPr>
        <p:spPr>
          <a:xfrm>
            <a:off x="176921" y="3133501"/>
            <a:ext cx="52969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0000"/>
                </a:solidFill>
                <a:latin typeface="Avenir Next Condensed" panose="020B0506020202020204" pitchFamily="34" charset="0"/>
              </a:rPr>
              <a:t>Milena </a:t>
            </a:r>
            <a:r>
              <a:rPr lang="en-US" sz="2800" dirty="0" err="1">
                <a:solidFill>
                  <a:srgbClr val="000000"/>
                </a:solidFill>
                <a:latin typeface="Avenir Next Condensed" panose="020B0506020202020204" pitchFamily="34" charset="0"/>
              </a:rPr>
              <a:t>Crnogorčević</a:t>
            </a:r>
            <a:r>
              <a:rPr lang="en-US" sz="2800" dirty="0">
                <a:solidFill>
                  <a:srgbClr val="000000"/>
                </a:solidFill>
                <a:latin typeface="Avenir Next Condensed" panose="020B0506020202020204" pitchFamily="34" charset="0"/>
              </a:rPr>
              <a:t> (she/her) </a:t>
            </a:r>
          </a:p>
          <a:p>
            <a:pPr defTabSz="457200"/>
            <a:r>
              <a:rPr lang="en-US" sz="2000" dirty="0">
                <a:solidFill>
                  <a:srgbClr val="000000"/>
                </a:solidFill>
                <a:latin typeface="Avenir Next Condensed" panose="020B0506020202020204" pitchFamily="34" charset="0"/>
              </a:rPr>
              <a:t>Postdoctoral Fellow </a:t>
            </a:r>
          </a:p>
          <a:p>
            <a:pPr defTabSz="457200"/>
            <a:r>
              <a:rPr lang="en-US" sz="2000" dirty="0">
                <a:solidFill>
                  <a:srgbClr val="000000"/>
                </a:solidFill>
                <a:latin typeface="Avenir Next Condensed" panose="020B0506020202020204" pitchFamily="34" charset="0"/>
              </a:rPr>
              <a:t>Oskar Klein Centre/Stockholm University</a:t>
            </a:r>
          </a:p>
          <a:p>
            <a:pPr defTabSz="457200"/>
            <a:endParaRPr lang="en-US" sz="2000" i="1" dirty="0">
              <a:solidFill>
                <a:schemeClr val="accent1"/>
              </a:solidFill>
              <a:latin typeface="Arial"/>
            </a:endParaRPr>
          </a:p>
          <a:p>
            <a:pPr defTabSz="457200"/>
            <a:r>
              <a:rPr lang="en-US" sz="2000" i="1" dirty="0">
                <a:solidFill>
                  <a:schemeClr val="accent1"/>
                </a:solidFill>
                <a:latin typeface="Arial"/>
              </a:rPr>
              <a:t>November 5, 2025</a:t>
            </a:r>
          </a:p>
          <a:p>
            <a:pPr defTabSz="457200"/>
            <a:endParaRPr lang="en-US" sz="2000" dirty="0">
              <a:solidFill>
                <a:srgbClr val="FFC000"/>
              </a:solidFill>
              <a:latin typeface="Arial"/>
            </a:endParaRPr>
          </a:p>
        </p:txBody>
      </p:sp>
      <p:pic>
        <p:nvPicPr>
          <p:cNvPr id="31" name="Picture 30" descr="A group of grey fish symbols&#10;&#10;Description automatically generated">
            <a:extLst>
              <a:ext uri="{FF2B5EF4-FFF2-40B4-BE49-F238E27FC236}">
                <a16:creationId xmlns:a16="http://schemas.microsoft.com/office/drawing/2014/main" id="{D7EFC0DF-D0E7-3999-DE5E-B3A12F362B5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8491511" y="286432"/>
            <a:ext cx="756616" cy="7952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9FF8BD4-4D68-18A7-1635-641556D74DC4}"/>
              </a:ext>
            </a:extLst>
          </p:cNvPr>
          <p:cNvSpPr txBox="1"/>
          <p:nvPr/>
        </p:nvSpPr>
        <p:spPr>
          <a:xfrm>
            <a:off x="140647" y="2365128"/>
            <a:ext cx="867996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2600" b="1" i="1" dirty="0">
                <a:latin typeface="Avenir Next Condensed" panose="020B0506020202020204" pitchFamily="34" charset="0"/>
              </a:rPr>
              <a:t>Tracing Accretion </a:t>
            </a:r>
            <a:r>
              <a:rPr lang="en-US" sz="2600" b="1" i="1" dirty="0">
                <a:solidFill>
                  <a:schemeClr val="bg1">
                    <a:lumMod val="95000"/>
                  </a:schemeClr>
                </a:solidFill>
                <a:latin typeface="Avenir Next Condensed" panose="020B0506020202020204" pitchFamily="34" charset="0"/>
              </a:rPr>
              <a:t>and Dark Matter </a:t>
            </a:r>
            <a:r>
              <a:rPr lang="en-US" sz="2600" b="1" i="1" dirty="0">
                <a:latin typeface="Avenir Next Condensed" panose="020B0506020202020204" pitchFamily="34" charset="0"/>
              </a:rPr>
              <a:t>in the Low-Mass Universe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9A199-456D-9820-F111-B67F05DDB104}"/>
              </a:ext>
            </a:extLst>
          </p:cNvPr>
          <p:cNvSpPr txBox="1"/>
          <p:nvPr/>
        </p:nvSpPr>
        <p:spPr>
          <a:xfrm>
            <a:off x="9982643" y="6673334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ptos" panose="020B0004020202020204" pitchFamily="34" charset="0"/>
              </a:rPr>
              <a:t>Image credit: Naumann | Friedel </a:t>
            </a:r>
            <a:r>
              <a:rPr lang="en-US" sz="700" dirty="0" err="1">
                <a:latin typeface="Aptos" panose="020B0004020202020204" pitchFamily="34" charset="0"/>
              </a:rPr>
              <a:t>Architekturfotografen</a:t>
            </a:r>
            <a:r>
              <a:rPr lang="en-US" sz="700" dirty="0">
                <a:latin typeface="Aptos" panose="020B0004020202020204" pitchFamily="34" charset="0"/>
              </a:rPr>
              <a:t>)</a:t>
            </a:r>
          </a:p>
          <a:p>
            <a:endParaRPr lang="en-US" sz="11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E41D2-A291-5658-36B1-313A72B2F899}"/>
              </a:ext>
            </a:extLst>
          </p:cNvPr>
          <p:cNvSpPr txBox="1"/>
          <p:nvPr/>
        </p:nvSpPr>
        <p:spPr>
          <a:xfrm rot="16200000">
            <a:off x="11194276" y="1233110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ptos" panose="020B0004020202020204" pitchFamily="34" charset="0"/>
              </a:rPr>
              <a:t>Sculptor Dwarf Galaxy                           ESA/Hubble</a:t>
            </a:r>
          </a:p>
          <a:p>
            <a:endParaRPr lang="en-US" sz="11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057AE4-6B3D-6C66-2132-C25CB2C342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409" t="734" r="30136" b="734"/>
          <a:stretch>
            <a:fillRect/>
          </a:stretch>
        </p:blipFill>
        <p:spPr>
          <a:xfrm>
            <a:off x="8268552" y="1699774"/>
            <a:ext cx="3923448" cy="5194328"/>
          </a:xfrm>
          <a:prstGeom prst="rect">
            <a:avLst/>
          </a:prstGeom>
        </p:spPr>
      </p:pic>
      <p:pic>
        <p:nvPicPr>
          <p:cNvPr id="30" name="Picture 29" descr="A satellite in space with blue and white squares&#10;&#10;Description automatically generated">
            <a:extLst>
              <a:ext uri="{FF2B5EF4-FFF2-40B4-BE49-F238E27FC236}">
                <a16:creationId xmlns:a16="http://schemas.microsoft.com/office/drawing/2014/main" id="{1F3DD0C6-79A0-8251-D091-32F2AFE8ED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59" t="12252" r="11178" b="14795"/>
          <a:stretch/>
        </p:blipFill>
        <p:spPr>
          <a:xfrm>
            <a:off x="9881335" y="0"/>
            <a:ext cx="2310665" cy="154163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690D44-D6B4-0918-8372-CBB636F7B77F}"/>
              </a:ext>
            </a:extLst>
          </p:cNvPr>
          <p:cNvGrpSpPr/>
          <p:nvPr/>
        </p:nvGrpSpPr>
        <p:grpSpPr>
          <a:xfrm>
            <a:off x="81456" y="6479058"/>
            <a:ext cx="3456743" cy="338554"/>
            <a:chOff x="125129" y="5559064"/>
            <a:chExt cx="3456743" cy="338554"/>
          </a:xfrm>
        </p:grpSpPr>
        <p:pic>
          <p:nvPicPr>
            <p:cNvPr id="4" name="Picture 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0A34FAA-7060-5054-D461-62C3C6C0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5129" y="5577636"/>
              <a:ext cx="319982" cy="31998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B713A1-234E-A61D-F82D-98A9E9F9E469}"/>
                </a:ext>
              </a:extLst>
            </p:cNvPr>
            <p:cNvSpPr txBox="1"/>
            <p:nvPr/>
          </p:nvSpPr>
          <p:spPr>
            <a:xfrm>
              <a:off x="407605" y="5559064"/>
              <a:ext cx="3174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Arial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milena.crnogorcevic@fysik.su.se</a:t>
              </a:r>
              <a:endParaRPr lang="en-US" sz="1600" i="1" dirty="0">
                <a:solidFill>
                  <a:srgbClr val="0070C0"/>
                </a:solidFill>
                <a:latin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2CC1EC-592A-68B3-B7DD-118CDE9EE794}"/>
              </a:ext>
            </a:extLst>
          </p:cNvPr>
          <p:cNvGrpSpPr/>
          <p:nvPr/>
        </p:nvGrpSpPr>
        <p:grpSpPr>
          <a:xfrm>
            <a:off x="3538199" y="6479058"/>
            <a:ext cx="2135053" cy="338554"/>
            <a:chOff x="148771" y="6016244"/>
            <a:chExt cx="2135053" cy="338554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F413A065-8271-7ED3-DBFF-3D6B0013D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148771" y="6053532"/>
              <a:ext cx="258834" cy="2588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555A22-C20B-7976-BAC5-1D085ADF36E8}"/>
                </a:ext>
              </a:extLst>
            </p:cNvPr>
            <p:cNvSpPr txBox="1"/>
            <p:nvPr/>
          </p:nvSpPr>
          <p:spPr>
            <a:xfrm>
              <a:off x="407605" y="6016244"/>
              <a:ext cx="1876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Arial"/>
                  <a:hlinkClick r:id="rId11"/>
                </a:rPr>
                <a:t>mcrnogor.github.io</a:t>
              </a:r>
              <a:endParaRPr lang="en-US" sz="1600" i="1" dirty="0">
                <a:solidFill>
                  <a:srgbClr val="0070C0"/>
                </a:solidFill>
                <a:latin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90D549-D6A3-8354-A622-ABB19961F546}"/>
              </a:ext>
            </a:extLst>
          </p:cNvPr>
          <p:cNvGrpSpPr/>
          <p:nvPr/>
        </p:nvGrpSpPr>
        <p:grpSpPr>
          <a:xfrm>
            <a:off x="5932086" y="6504057"/>
            <a:ext cx="1614330" cy="338554"/>
            <a:chOff x="148771" y="6423633"/>
            <a:chExt cx="1614330" cy="338554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B0B1E98-1D9B-A323-4DAD-79D4F6249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8771" y="6468905"/>
              <a:ext cx="262505" cy="2625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33BD85-79C5-7C30-4055-4C0203C22476}"/>
                </a:ext>
              </a:extLst>
            </p:cNvPr>
            <p:cNvSpPr txBox="1"/>
            <p:nvPr/>
          </p:nvSpPr>
          <p:spPr>
            <a:xfrm>
              <a:off x="445111" y="6423633"/>
              <a:ext cx="1317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u="sng" dirty="0">
                  <a:solidFill>
                    <a:srgbClr val="0070C0"/>
                  </a:solidFill>
                  <a:latin typeface="Arial"/>
                </a:rPr>
                <a:t>@</a:t>
              </a:r>
              <a:r>
                <a:rPr lang="en-US" sz="1600" i="1" u="sng" dirty="0" err="1">
                  <a:solidFill>
                    <a:srgbClr val="0070C0"/>
                  </a:solidFill>
                  <a:latin typeface="Arial"/>
                </a:rPr>
                <a:t>mcrnogor</a:t>
              </a:r>
              <a:r>
                <a:rPr lang="en-US" sz="1600" i="1" u="sng" dirty="0">
                  <a:solidFill>
                    <a:srgbClr val="0070C0"/>
                  </a:solidFill>
                  <a:latin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040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2A408-4118-E28C-F1F9-1E04A8872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1A8B6-2F8A-EABD-9DA8-DCA14DD7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Dwarf AGN sample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B27BC96-ED67-53B4-B5F7-6CF51611D6BE}"/>
              </a:ext>
            </a:extLst>
          </p:cNvPr>
          <p:cNvSpPr txBox="1">
            <a:spLocks/>
          </p:cNvSpPr>
          <p:nvPr/>
        </p:nvSpPr>
        <p:spPr>
          <a:xfrm>
            <a:off x="1600200" y="16605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7CEBD-C3A6-6EBA-B59C-BEED8691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2" y="1508125"/>
            <a:ext cx="7295067" cy="465598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74582-CF64-3CD1-D14A-0D4987F5DA99}"/>
              </a:ext>
            </a:extLst>
          </p:cNvPr>
          <p:cNvSpPr txBox="1">
            <a:spLocks/>
          </p:cNvSpPr>
          <p:nvPr/>
        </p:nvSpPr>
        <p:spPr>
          <a:xfrm>
            <a:off x="7670901" y="2227981"/>
            <a:ext cx="4299427" cy="321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Yuppy SC" panose="020F0603040207020204" pitchFamily="34" charset="-122"/>
                <a:cs typeface="San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venir Next Condensed" panose="020B0506020202020204" pitchFamily="34" charset="0"/>
                <a:sym typeface="Wingdings" pitchFamily="2" charset="2"/>
              </a:rPr>
              <a:t>⇾ X-rays sensitive to accretion </a:t>
            </a:r>
          </a:p>
          <a:p>
            <a:pPr marL="0" indent="0">
              <a:buNone/>
            </a:pPr>
            <a:r>
              <a:rPr lang="en-US" sz="2400" dirty="0">
                <a:latin typeface="Avenir Next Condensed" panose="020B0506020202020204" pitchFamily="34" charset="0"/>
                <a:sym typeface="Wingdings" pitchFamily="2" charset="2"/>
              </a:rPr>
              <a:t>⇾ minimizes the contamination or line emission biases </a:t>
            </a:r>
          </a:p>
          <a:p>
            <a:pPr marL="0" indent="0">
              <a:buNone/>
            </a:pPr>
            <a:r>
              <a:rPr lang="en-US" sz="2400" dirty="0">
                <a:latin typeface="Avenir Next Condensed" panose="020B0506020202020204" pitchFamily="34" charset="0"/>
                <a:sym typeface="Wingdings" pitchFamily="2" charset="2"/>
              </a:rPr>
              <a:t>⇾ unbiased to obscuration of the AGN </a:t>
            </a:r>
          </a:p>
          <a:p>
            <a:pPr marL="0" indent="0">
              <a:buNone/>
            </a:pPr>
            <a:r>
              <a:rPr lang="en-US" sz="2400" dirty="0">
                <a:latin typeface="Avenir Next Condensed" panose="020B0506020202020204" pitchFamily="34" charset="0"/>
                <a:sym typeface="Wingdings" pitchFamily="2" charset="2"/>
              </a:rPr>
              <a:t>⇾ closest sources (D &lt; 200 Mpc)</a:t>
            </a:r>
          </a:p>
          <a:p>
            <a:pPr marL="0" indent="0">
              <a:buNone/>
            </a:pPr>
            <a:r>
              <a:rPr lang="en-US" sz="2400" dirty="0">
                <a:latin typeface="Avenir Next Condensed" panose="020B0506020202020204" pitchFamily="34" charset="0"/>
                <a:sym typeface="Wingdings" pitchFamily="2" charset="2"/>
              </a:rPr>
              <a:t>⇾ available control samples</a:t>
            </a:r>
          </a:p>
          <a:p>
            <a:pPr marL="0" indent="0">
              <a:buNone/>
            </a:pPr>
            <a:r>
              <a:rPr lang="en-US" sz="2400" dirty="0">
                <a:latin typeface="Avenir Next Condensed" panose="020B0506020202020204" pitchFamily="34" charset="0"/>
                <a:sym typeface="Wingdings" pitchFamily="2" charset="2"/>
              </a:rPr>
              <a:t>⇾ almost… all-sky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F4FBD4-58BE-456D-8963-5426E747BE86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[8]</a:t>
            </a:r>
          </a:p>
        </p:txBody>
      </p:sp>
    </p:spTree>
    <p:extLst>
      <p:ext uri="{BB962C8B-B14F-4D97-AF65-F5344CB8AC3E}">
        <p14:creationId xmlns:p14="http://schemas.microsoft.com/office/powerpoint/2010/main" val="2941823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75C492-46A3-6316-8E01-7BA199CB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92666"/>
            <a:ext cx="12192001" cy="5672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71BA0-882F-86F6-1F99-921F5C8B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910" r="80538"/>
          <a:stretch>
            <a:fillRect/>
          </a:stretch>
        </p:blipFill>
        <p:spPr>
          <a:xfrm>
            <a:off x="403654" y="345989"/>
            <a:ext cx="2105206" cy="488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A8DC61-A6BF-4DD8-FB06-17D1853962D4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60812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45E9E-6BE6-4D44-EF8E-B7662AA6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4488B-75DD-1D8D-C133-91BAEC87D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666"/>
            <a:ext cx="12192000" cy="5672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4CA63-3697-7FD7-1D07-53EBCACC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910" r="80538"/>
          <a:stretch>
            <a:fillRect/>
          </a:stretch>
        </p:blipFill>
        <p:spPr>
          <a:xfrm>
            <a:off x="403654" y="345989"/>
            <a:ext cx="2105206" cy="488942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431196C5-788F-3987-4821-4DB6113A1F56}"/>
              </a:ext>
            </a:extLst>
          </p:cNvPr>
          <p:cNvSpPr/>
          <p:nvPr/>
        </p:nvSpPr>
        <p:spPr>
          <a:xfrm>
            <a:off x="1579418" y="3040083"/>
            <a:ext cx="9037122" cy="938151"/>
          </a:xfrm>
          <a:custGeom>
            <a:avLst/>
            <a:gdLst>
              <a:gd name="connsiteX0" fmla="*/ 106878 w 9037122"/>
              <a:gd name="connsiteY0" fmla="*/ 0 h 938151"/>
              <a:gd name="connsiteX1" fmla="*/ 8930244 w 9037122"/>
              <a:gd name="connsiteY1" fmla="*/ 11875 h 938151"/>
              <a:gd name="connsiteX2" fmla="*/ 9013372 w 9037122"/>
              <a:gd name="connsiteY2" fmla="*/ 225631 h 938151"/>
              <a:gd name="connsiteX3" fmla="*/ 9037122 w 9037122"/>
              <a:gd name="connsiteY3" fmla="*/ 451262 h 938151"/>
              <a:gd name="connsiteX4" fmla="*/ 9001496 w 9037122"/>
              <a:gd name="connsiteY4" fmla="*/ 724395 h 938151"/>
              <a:gd name="connsiteX5" fmla="*/ 8930244 w 9037122"/>
              <a:gd name="connsiteY5" fmla="*/ 938151 h 938151"/>
              <a:gd name="connsiteX6" fmla="*/ 83127 w 9037122"/>
              <a:gd name="connsiteY6" fmla="*/ 926275 h 938151"/>
              <a:gd name="connsiteX7" fmla="*/ 23751 w 9037122"/>
              <a:gd name="connsiteY7" fmla="*/ 748146 h 938151"/>
              <a:gd name="connsiteX8" fmla="*/ 0 w 9037122"/>
              <a:gd name="connsiteY8" fmla="*/ 534390 h 938151"/>
              <a:gd name="connsiteX9" fmla="*/ 23751 w 9037122"/>
              <a:gd name="connsiteY9" fmla="*/ 249382 h 938151"/>
              <a:gd name="connsiteX10" fmla="*/ 106878 w 9037122"/>
              <a:gd name="connsiteY10" fmla="*/ 0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7122" h="938151">
                <a:moveTo>
                  <a:pt x="106878" y="0"/>
                </a:moveTo>
                <a:lnTo>
                  <a:pt x="8930244" y="11875"/>
                </a:lnTo>
                <a:lnTo>
                  <a:pt x="9013372" y="225631"/>
                </a:lnTo>
                <a:lnTo>
                  <a:pt x="9037122" y="451262"/>
                </a:lnTo>
                <a:lnTo>
                  <a:pt x="9001496" y="724395"/>
                </a:lnTo>
                <a:lnTo>
                  <a:pt x="8930244" y="938151"/>
                </a:lnTo>
                <a:lnTo>
                  <a:pt x="83127" y="926275"/>
                </a:lnTo>
                <a:lnTo>
                  <a:pt x="23751" y="748146"/>
                </a:lnTo>
                <a:lnTo>
                  <a:pt x="0" y="534390"/>
                </a:lnTo>
                <a:lnTo>
                  <a:pt x="23751" y="249382"/>
                </a:lnTo>
                <a:lnTo>
                  <a:pt x="10687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00F55-9243-C6FD-D85A-E2F8EF10364B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2466908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8AE56-3DB9-88E7-2E3D-5AC9D169D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53992-7CEF-88B4-0711-D331B6918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666"/>
            <a:ext cx="12192000" cy="5672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1AEC8C-5019-9334-6BEB-B5F148A44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2666"/>
            <a:ext cx="12192001" cy="5672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C4412D-9C09-5BEA-9954-DB06F6996E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910" r="80538"/>
          <a:stretch>
            <a:fillRect/>
          </a:stretch>
        </p:blipFill>
        <p:spPr>
          <a:xfrm>
            <a:off x="403654" y="345989"/>
            <a:ext cx="2105206" cy="48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ED807-EDFA-9692-746C-8397C8567A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13" t="-910" r="-73"/>
          <a:stretch>
            <a:fillRect/>
          </a:stretch>
        </p:blipFill>
        <p:spPr>
          <a:xfrm>
            <a:off x="2912514" y="345989"/>
            <a:ext cx="2916193" cy="488942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ABCC52C0-0A9B-D431-D345-84C1955A8C5A}"/>
              </a:ext>
            </a:extLst>
          </p:cNvPr>
          <p:cNvSpPr/>
          <p:nvPr/>
        </p:nvSpPr>
        <p:spPr>
          <a:xfrm>
            <a:off x="1579418" y="3040083"/>
            <a:ext cx="9037122" cy="938151"/>
          </a:xfrm>
          <a:custGeom>
            <a:avLst/>
            <a:gdLst>
              <a:gd name="connsiteX0" fmla="*/ 106878 w 9037122"/>
              <a:gd name="connsiteY0" fmla="*/ 0 h 938151"/>
              <a:gd name="connsiteX1" fmla="*/ 8930244 w 9037122"/>
              <a:gd name="connsiteY1" fmla="*/ 11875 h 938151"/>
              <a:gd name="connsiteX2" fmla="*/ 9013372 w 9037122"/>
              <a:gd name="connsiteY2" fmla="*/ 225631 h 938151"/>
              <a:gd name="connsiteX3" fmla="*/ 9037122 w 9037122"/>
              <a:gd name="connsiteY3" fmla="*/ 451262 h 938151"/>
              <a:gd name="connsiteX4" fmla="*/ 9001496 w 9037122"/>
              <a:gd name="connsiteY4" fmla="*/ 724395 h 938151"/>
              <a:gd name="connsiteX5" fmla="*/ 8930244 w 9037122"/>
              <a:gd name="connsiteY5" fmla="*/ 938151 h 938151"/>
              <a:gd name="connsiteX6" fmla="*/ 83127 w 9037122"/>
              <a:gd name="connsiteY6" fmla="*/ 926275 h 938151"/>
              <a:gd name="connsiteX7" fmla="*/ 23751 w 9037122"/>
              <a:gd name="connsiteY7" fmla="*/ 748146 h 938151"/>
              <a:gd name="connsiteX8" fmla="*/ 0 w 9037122"/>
              <a:gd name="connsiteY8" fmla="*/ 534390 h 938151"/>
              <a:gd name="connsiteX9" fmla="*/ 23751 w 9037122"/>
              <a:gd name="connsiteY9" fmla="*/ 249382 h 938151"/>
              <a:gd name="connsiteX10" fmla="*/ 106878 w 9037122"/>
              <a:gd name="connsiteY10" fmla="*/ 0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7122" h="938151">
                <a:moveTo>
                  <a:pt x="106878" y="0"/>
                </a:moveTo>
                <a:lnTo>
                  <a:pt x="8930244" y="11875"/>
                </a:lnTo>
                <a:lnTo>
                  <a:pt x="9013372" y="225631"/>
                </a:lnTo>
                <a:lnTo>
                  <a:pt x="9037122" y="451262"/>
                </a:lnTo>
                <a:lnTo>
                  <a:pt x="9001496" y="724395"/>
                </a:lnTo>
                <a:lnTo>
                  <a:pt x="8930244" y="938151"/>
                </a:lnTo>
                <a:lnTo>
                  <a:pt x="83127" y="926275"/>
                </a:lnTo>
                <a:lnTo>
                  <a:pt x="23751" y="748146"/>
                </a:lnTo>
                <a:lnTo>
                  <a:pt x="0" y="534390"/>
                </a:lnTo>
                <a:lnTo>
                  <a:pt x="23751" y="249382"/>
                </a:lnTo>
                <a:lnTo>
                  <a:pt x="10687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3DBEE-4905-B890-CA67-178BFE3A555F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297145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A4C59-C1D7-2727-4ECC-1215D13F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B6F09-23E4-44BF-0179-A644B146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666"/>
            <a:ext cx="12192000" cy="5672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73E5C2-27FE-C552-D42A-9C00A4B4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2666"/>
            <a:ext cx="12192001" cy="5672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A024F-A872-7D2A-21BC-7D8182DE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92666"/>
            <a:ext cx="12192001" cy="5672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7FE3A-D471-90F4-5DE8-B991F86688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910" r="80538"/>
          <a:stretch>
            <a:fillRect/>
          </a:stretch>
        </p:blipFill>
        <p:spPr>
          <a:xfrm>
            <a:off x="403654" y="345989"/>
            <a:ext cx="2105206" cy="488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D6650-71BC-563D-3A25-76329FDDDB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113" t="-910" r="-73"/>
          <a:stretch>
            <a:fillRect/>
          </a:stretch>
        </p:blipFill>
        <p:spPr>
          <a:xfrm>
            <a:off x="2912514" y="345989"/>
            <a:ext cx="2916193" cy="48894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53FB977E-9DC6-EEC9-29AC-818DB493A1EF}"/>
              </a:ext>
            </a:extLst>
          </p:cNvPr>
          <p:cNvSpPr/>
          <p:nvPr/>
        </p:nvSpPr>
        <p:spPr>
          <a:xfrm>
            <a:off x="1579418" y="3040083"/>
            <a:ext cx="9037122" cy="938151"/>
          </a:xfrm>
          <a:custGeom>
            <a:avLst/>
            <a:gdLst>
              <a:gd name="connsiteX0" fmla="*/ 106878 w 9037122"/>
              <a:gd name="connsiteY0" fmla="*/ 0 h 938151"/>
              <a:gd name="connsiteX1" fmla="*/ 8930244 w 9037122"/>
              <a:gd name="connsiteY1" fmla="*/ 11875 h 938151"/>
              <a:gd name="connsiteX2" fmla="*/ 9013372 w 9037122"/>
              <a:gd name="connsiteY2" fmla="*/ 225631 h 938151"/>
              <a:gd name="connsiteX3" fmla="*/ 9037122 w 9037122"/>
              <a:gd name="connsiteY3" fmla="*/ 451262 h 938151"/>
              <a:gd name="connsiteX4" fmla="*/ 9001496 w 9037122"/>
              <a:gd name="connsiteY4" fmla="*/ 724395 h 938151"/>
              <a:gd name="connsiteX5" fmla="*/ 8930244 w 9037122"/>
              <a:gd name="connsiteY5" fmla="*/ 938151 h 938151"/>
              <a:gd name="connsiteX6" fmla="*/ 83127 w 9037122"/>
              <a:gd name="connsiteY6" fmla="*/ 926275 h 938151"/>
              <a:gd name="connsiteX7" fmla="*/ 23751 w 9037122"/>
              <a:gd name="connsiteY7" fmla="*/ 748146 h 938151"/>
              <a:gd name="connsiteX8" fmla="*/ 0 w 9037122"/>
              <a:gd name="connsiteY8" fmla="*/ 534390 h 938151"/>
              <a:gd name="connsiteX9" fmla="*/ 23751 w 9037122"/>
              <a:gd name="connsiteY9" fmla="*/ 249382 h 938151"/>
              <a:gd name="connsiteX10" fmla="*/ 106878 w 9037122"/>
              <a:gd name="connsiteY10" fmla="*/ 0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7122" h="938151">
                <a:moveTo>
                  <a:pt x="106878" y="0"/>
                </a:moveTo>
                <a:lnTo>
                  <a:pt x="8930244" y="11875"/>
                </a:lnTo>
                <a:lnTo>
                  <a:pt x="9013372" y="225631"/>
                </a:lnTo>
                <a:lnTo>
                  <a:pt x="9037122" y="451262"/>
                </a:lnTo>
                <a:lnTo>
                  <a:pt x="9001496" y="724395"/>
                </a:lnTo>
                <a:lnTo>
                  <a:pt x="8930244" y="938151"/>
                </a:lnTo>
                <a:lnTo>
                  <a:pt x="83127" y="926275"/>
                </a:lnTo>
                <a:lnTo>
                  <a:pt x="23751" y="748146"/>
                </a:lnTo>
                <a:lnTo>
                  <a:pt x="0" y="534390"/>
                </a:lnTo>
                <a:lnTo>
                  <a:pt x="23751" y="249382"/>
                </a:lnTo>
                <a:lnTo>
                  <a:pt x="10687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28C1E-44A1-E9A1-DF61-653DBA628723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380216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EF735-D082-B4C1-2139-F82B129C1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598F8-0AF6-A0B6-B4B5-0F90163FC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666"/>
            <a:ext cx="12192000" cy="5672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1410AE-8D5D-1B2E-40F1-4A81CEAA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2666"/>
            <a:ext cx="12192001" cy="5672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C2460-38FA-FD5A-7E23-76274255F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92666"/>
            <a:ext cx="12192001" cy="5672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17C04-AA5A-E26B-04F3-44710CB8D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592666"/>
            <a:ext cx="12192001" cy="5672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E67FDD-E1EA-05E7-FB69-9EE16B9777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910" r="80538"/>
          <a:stretch>
            <a:fillRect/>
          </a:stretch>
        </p:blipFill>
        <p:spPr>
          <a:xfrm>
            <a:off x="403654" y="345989"/>
            <a:ext cx="2105206" cy="488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AF34F-8A83-5B7E-D660-99A78D76E5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113" t="-910" r="-73"/>
          <a:stretch>
            <a:fillRect/>
          </a:stretch>
        </p:blipFill>
        <p:spPr>
          <a:xfrm>
            <a:off x="2912514" y="345989"/>
            <a:ext cx="2916193" cy="488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7BCE47-D473-6DCF-1E50-2995311664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766" t="-910" r="61728"/>
          <a:stretch>
            <a:fillRect/>
          </a:stretch>
        </p:blipFill>
        <p:spPr>
          <a:xfrm>
            <a:off x="6232361" y="330968"/>
            <a:ext cx="2001794" cy="488942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A873F30-DB2E-7510-4C26-EE272AA9852E}"/>
              </a:ext>
            </a:extLst>
          </p:cNvPr>
          <p:cNvSpPr/>
          <p:nvPr/>
        </p:nvSpPr>
        <p:spPr>
          <a:xfrm>
            <a:off x="1579418" y="3040083"/>
            <a:ext cx="9037122" cy="938151"/>
          </a:xfrm>
          <a:custGeom>
            <a:avLst/>
            <a:gdLst>
              <a:gd name="connsiteX0" fmla="*/ 106878 w 9037122"/>
              <a:gd name="connsiteY0" fmla="*/ 0 h 938151"/>
              <a:gd name="connsiteX1" fmla="*/ 8930244 w 9037122"/>
              <a:gd name="connsiteY1" fmla="*/ 11875 h 938151"/>
              <a:gd name="connsiteX2" fmla="*/ 9013372 w 9037122"/>
              <a:gd name="connsiteY2" fmla="*/ 225631 h 938151"/>
              <a:gd name="connsiteX3" fmla="*/ 9037122 w 9037122"/>
              <a:gd name="connsiteY3" fmla="*/ 451262 h 938151"/>
              <a:gd name="connsiteX4" fmla="*/ 9001496 w 9037122"/>
              <a:gd name="connsiteY4" fmla="*/ 724395 h 938151"/>
              <a:gd name="connsiteX5" fmla="*/ 8930244 w 9037122"/>
              <a:gd name="connsiteY5" fmla="*/ 938151 h 938151"/>
              <a:gd name="connsiteX6" fmla="*/ 83127 w 9037122"/>
              <a:gd name="connsiteY6" fmla="*/ 926275 h 938151"/>
              <a:gd name="connsiteX7" fmla="*/ 23751 w 9037122"/>
              <a:gd name="connsiteY7" fmla="*/ 748146 h 938151"/>
              <a:gd name="connsiteX8" fmla="*/ 0 w 9037122"/>
              <a:gd name="connsiteY8" fmla="*/ 534390 h 938151"/>
              <a:gd name="connsiteX9" fmla="*/ 23751 w 9037122"/>
              <a:gd name="connsiteY9" fmla="*/ 249382 h 938151"/>
              <a:gd name="connsiteX10" fmla="*/ 106878 w 9037122"/>
              <a:gd name="connsiteY10" fmla="*/ 0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7122" h="938151">
                <a:moveTo>
                  <a:pt x="106878" y="0"/>
                </a:moveTo>
                <a:lnTo>
                  <a:pt x="8930244" y="11875"/>
                </a:lnTo>
                <a:lnTo>
                  <a:pt x="9013372" y="225631"/>
                </a:lnTo>
                <a:lnTo>
                  <a:pt x="9037122" y="451262"/>
                </a:lnTo>
                <a:lnTo>
                  <a:pt x="9001496" y="724395"/>
                </a:lnTo>
                <a:lnTo>
                  <a:pt x="8930244" y="938151"/>
                </a:lnTo>
                <a:lnTo>
                  <a:pt x="83127" y="926275"/>
                </a:lnTo>
                <a:lnTo>
                  <a:pt x="23751" y="748146"/>
                </a:lnTo>
                <a:lnTo>
                  <a:pt x="0" y="534390"/>
                </a:lnTo>
                <a:lnTo>
                  <a:pt x="23751" y="249382"/>
                </a:lnTo>
                <a:lnTo>
                  <a:pt x="10687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BDC230-C5F9-1ABD-D2C4-E2D88DB65010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3771193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91B56-4E72-1703-E1B2-784140ACC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F814D-486C-A599-4728-69CB68A33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666"/>
            <a:ext cx="12192000" cy="5672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3A540A-C624-8807-A924-074E82209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92666"/>
            <a:ext cx="12192001" cy="5672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EB2A01-4118-DFFC-5527-0FA298C53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92666"/>
            <a:ext cx="12192001" cy="5672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906A1-338F-A194-4A41-F7B576700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592666"/>
            <a:ext cx="12192001" cy="5672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A6A593-6B4B-C1F3-4269-415514881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92666"/>
            <a:ext cx="12192001" cy="5672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A36A2E-CE45-07F7-605A-795CFCEB9C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910" r="80538"/>
          <a:stretch>
            <a:fillRect/>
          </a:stretch>
        </p:blipFill>
        <p:spPr>
          <a:xfrm>
            <a:off x="403654" y="345989"/>
            <a:ext cx="2105206" cy="488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2D6C89-5899-43F8-A5E1-8ABBBE4621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3113" t="-910" r="-73"/>
          <a:stretch>
            <a:fillRect/>
          </a:stretch>
        </p:blipFill>
        <p:spPr>
          <a:xfrm>
            <a:off x="2912514" y="345989"/>
            <a:ext cx="2916193" cy="488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11B1CD-1F96-A3EA-845F-D441D4CFFA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766" t="-910" r="61728"/>
          <a:stretch>
            <a:fillRect/>
          </a:stretch>
        </p:blipFill>
        <p:spPr>
          <a:xfrm>
            <a:off x="6232361" y="330968"/>
            <a:ext cx="2001794" cy="488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FAFAD-8534-5FC2-3479-5BD50A34D44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643" t="-910" r="28143"/>
          <a:stretch>
            <a:fillRect/>
          </a:stretch>
        </p:blipFill>
        <p:spPr>
          <a:xfrm>
            <a:off x="8637809" y="345989"/>
            <a:ext cx="3484605" cy="48894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24ECF5E-8D95-E1B2-5CEB-DF9430342B81}"/>
              </a:ext>
            </a:extLst>
          </p:cNvPr>
          <p:cNvSpPr/>
          <p:nvPr/>
        </p:nvSpPr>
        <p:spPr>
          <a:xfrm>
            <a:off x="1579418" y="3040083"/>
            <a:ext cx="9037122" cy="938151"/>
          </a:xfrm>
          <a:custGeom>
            <a:avLst/>
            <a:gdLst>
              <a:gd name="connsiteX0" fmla="*/ 106878 w 9037122"/>
              <a:gd name="connsiteY0" fmla="*/ 0 h 938151"/>
              <a:gd name="connsiteX1" fmla="*/ 8930244 w 9037122"/>
              <a:gd name="connsiteY1" fmla="*/ 11875 h 938151"/>
              <a:gd name="connsiteX2" fmla="*/ 9013372 w 9037122"/>
              <a:gd name="connsiteY2" fmla="*/ 225631 h 938151"/>
              <a:gd name="connsiteX3" fmla="*/ 9037122 w 9037122"/>
              <a:gd name="connsiteY3" fmla="*/ 451262 h 938151"/>
              <a:gd name="connsiteX4" fmla="*/ 9001496 w 9037122"/>
              <a:gd name="connsiteY4" fmla="*/ 724395 h 938151"/>
              <a:gd name="connsiteX5" fmla="*/ 8930244 w 9037122"/>
              <a:gd name="connsiteY5" fmla="*/ 938151 h 938151"/>
              <a:gd name="connsiteX6" fmla="*/ 83127 w 9037122"/>
              <a:gd name="connsiteY6" fmla="*/ 926275 h 938151"/>
              <a:gd name="connsiteX7" fmla="*/ 23751 w 9037122"/>
              <a:gd name="connsiteY7" fmla="*/ 748146 h 938151"/>
              <a:gd name="connsiteX8" fmla="*/ 0 w 9037122"/>
              <a:gd name="connsiteY8" fmla="*/ 534390 h 938151"/>
              <a:gd name="connsiteX9" fmla="*/ 23751 w 9037122"/>
              <a:gd name="connsiteY9" fmla="*/ 249382 h 938151"/>
              <a:gd name="connsiteX10" fmla="*/ 106878 w 9037122"/>
              <a:gd name="connsiteY10" fmla="*/ 0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7122" h="938151">
                <a:moveTo>
                  <a:pt x="106878" y="0"/>
                </a:moveTo>
                <a:lnTo>
                  <a:pt x="8930244" y="11875"/>
                </a:lnTo>
                <a:lnTo>
                  <a:pt x="9013372" y="225631"/>
                </a:lnTo>
                <a:lnTo>
                  <a:pt x="9037122" y="451262"/>
                </a:lnTo>
                <a:lnTo>
                  <a:pt x="9001496" y="724395"/>
                </a:lnTo>
                <a:lnTo>
                  <a:pt x="8930244" y="938151"/>
                </a:lnTo>
                <a:lnTo>
                  <a:pt x="83127" y="926275"/>
                </a:lnTo>
                <a:lnTo>
                  <a:pt x="23751" y="748146"/>
                </a:lnTo>
                <a:lnTo>
                  <a:pt x="0" y="534390"/>
                </a:lnTo>
                <a:lnTo>
                  <a:pt x="23751" y="249382"/>
                </a:lnTo>
                <a:lnTo>
                  <a:pt x="10687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0559CC-E533-DFB3-CD6E-DFF1BB9F7B7A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129573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286D1-F44D-F11F-63EA-B1EC228DE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74E51-80F5-F55C-C2AD-40D169C1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Source Analysis: No Detection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866820-9954-D630-ACE6-B9A274C63780}"/>
              </a:ext>
            </a:extLst>
          </p:cNvPr>
          <p:cNvSpPr txBox="1"/>
          <p:nvPr/>
        </p:nvSpPr>
        <p:spPr>
          <a:xfrm>
            <a:off x="111512" y="601966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F217B-7567-A4B7-9B73-8CE275EC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" y="1648691"/>
            <a:ext cx="6248008" cy="4045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24CA13-5286-17E4-6358-6CD076ADB371}"/>
                  </a:ext>
                </a:extLst>
              </p:cNvPr>
              <p:cNvSpPr txBox="1"/>
              <p:nvPr/>
            </p:nvSpPr>
            <p:spPr>
              <a:xfrm>
                <a:off x="3657600" y="4641272"/>
                <a:ext cx="2667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𝑇𝑆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=2(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24CA13-5286-17E4-6358-6CD076ADB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641272"/>
                <a:ext cx="266791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2E07AB-BA0F-8F42-8976-B7D111774483}"/>
                  </a:ext>
                </a:extLst>
              </p:cNvPr>
              <p:cNvSpPr txBox="1"/>
              <p:nvPr/>
            </p:nvSpPr>
            <p:spPr>
              <a:xfrm>
                <a:off x="845128" y="5985418"/>
                <a:ext cx="4026552" cy="672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venir Next Condensed" panose="020B0506020202020204" pitchFamily="34" charset="0"/>
                  </a:rPr>
                  <a:t>Roughly,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>
                    <a:latin typeface="Avenir Next Condensed" panose="020B0506020202020204" pitchFamily="34" charset="0"/>
                  </a:rPr>
                  <a:t> detection significance (in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latin typeface="Avenir Next Condensed" panose="020B0506020202020204" pitchFamily="34" charset="0"/>
                  </a:rPr>
                  <a:t>). </a:t>
                </a:r>
              </a:p>
              <a:p>
                <a:r>
                  <a:rPr lang="en-US" dirty="0">
                    <a:latin typeface="Avenir Next Condensed" panose="020B0506020202020204" pitchFamily="34" charset="0"/>
                  </a:rPr>
                  <a:t>TS = 25 corresponds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latin typeface="Avenir Next Condensed" panose="020B0506020202020204" pitchFamily="34" charset="0"/>
                  </a:rPr>
                  <a:t> detection in LAT.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2E07AB-BA0F-8F42-8976-B7D111774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28" y="5985418"/>
                <a:ext cx="4026552" cy="672428"/>
              </a:xfrm>
              <a:prstGeom prst="rect">
                <a:avLst/>
              </a:prstGeom>
              <a:blipFill>
                <a:blip r:embed="rId5"/>
                <a:stretch>
                  <a:fillRect l="-1258" r="-31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CA06B6-24F4-03D4-CB8C-7F40959C2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448" y="1346887"/>
            <a:ext cx="5484040" cy="528926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venir Next Condensed" panose="020B0506020202020204" pitchFamily="34" charset="0"/>
              </a:rPr>
              <a:t>15 years of Fermi-LAT Pass 8 </a:t>
            </a:r>
          </a:p>
          <a:p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Energy range: 500 MeV – 500 GeV</a:t>
            </a:r>
          </a:p>
          <a:p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Event class: P8R3 SOURCE (</a:t>
            </a:r>
            <a:r>
              <a:rPr lang="en-US" dirty="0" err="1">
                <a:latin typeface="Avenir Next Condensed" panose="020B0506020202020204" pitchFamily="34" charset="0"/>
                <a:cs typeface="Courier New" panose="02070309020205020404" pitchFamily="49" charset="0"/>
              </a:rPr>
              <a:t>evclass</a:t>
            </a:r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=128, </a:t>
            </a:r>
            <a:r>
              <a:rPr lang="en-US" dirty="0" err="1">
                <a:latin typeface="Avenir Next Condensed" panose="020B0506020202020204" pitchFamily="34" charset="0"/>
                <a:cs typeface="Courier New" panose="02070309020205020404" pitchFamily="49" charset="0"/>
              </a:rPr>
              <a:t>evtype</a:t>
            </a:r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=3)</a:t>
            </a:r>
          </a:p>
          <a:p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Software: </a:t>
            </a:r>
            <a:r>
              <a:rPr lang="en-US" dirty="0" err="1">
                <a:latin typeface="Avenir Next Condensed" panose="020B0506020202020204" pitchFamily="34" charset="0"/>
                <a:cs typeface="Courier New" panose="02070309020205020404" pitchFamily="49" charset="0"/>
              </a:rPr>
              <a:t>Fermipy</a:t>
            </a:r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 v1.2.0 + </a:t>
            </a:r>
            <a:r>
              <a:rPr lang="en-US" dirty="0" err="1">
                <a:latin typeface="Avenir Next Condensed" panose="020B0506020202020204" pitchFamily="34" charset="0"/>
                <a:cs typeface="Courier New" panose="02070309020205020404" pitchFamily="49" charset="0"/>
              </a:rPr>
              <a:t>Fermitools</a:t>
            </a:r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 v2.2.0</a:t>
            </a:r>
          </a:p>
          <a:p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ROI: 10°×10° (model extended to 15°×15° for PSF spillover)</a:t>
            </a:r>
          </a:p>
          <a:p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Background sources from 4FGL-DR4</a:t>
            </a:r>
          </a:p>
          <a:p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Modeled as point source (unresolved at LAT resolution)</a:t>
            </a:r>
          </a:p>
          <a:p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Binned likelihood analysis per energy bin</a:t>
            </a:r>
          </a:p>
          <a:p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SED derived with fixed per-bin index </a:t>
            </a:r>
            <a:r>
              <a:rPr lang="el-GR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Γ = 2</a:t>
            </a:r>
            <a:endParaRPr lang="en-US" dirty="0">
              <a:latin typeface="Avenir Next Condensed" panose="020B0506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4F0E9-1151-01A0-268A-8D210FBDA5C8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[10]</a:t>
            </a:r>
          </a:p>
        </p:txBody>
      </p:sp>
    </p:spTree>
    <p:extLst>
      <p:ext uri="{BB962C8B-B14F-4D97-AF65-F5344CB8AC3E}">
        <p14:creationId xmlns:p14="http://schemas.microsoft.com/office/powerpoint/2010/main" val="940146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BF61F-D980-0CE4-81F5-7F92FB0A3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57FBE-3F1D-2AA2-42BE-E7111E92A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no detection mean?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E29D0EB5-321E-0139-D1E9-44747800C6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762" y="1400938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X-ray /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𝛾</m:t>
                    </m:r>
                  </m:oMath>
                </a14:m>
                <a:r>
                  <a:rPr lang="en-US" dirty="0"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-ray Scaling</a:t>
                </a:r>
              </a:p>
              <a:p>
                <a:r>
                  <a:rPr lang="en-US" dirty="0"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Empirical </a:t>
                </a:r>
                <a:r>
                  <a:rPr lang="en-US" b="1" dirty="0"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BL Lac relation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E29D0EB5-321E-0139-D1E9-44747800C6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762" y="1400938"/>
                <a:ext cx="10515600" cy="4351338"/>
              </a:xfrm>
              <a:blipFill>
                <a:blip r:embed="rId3"/>
                <a:stretch>
                  <a:fillRect l="-120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11F75AA-BFCD-BE34-FD63-A46C7D005941}"/>
              </a:ext>
            </a:extLst>
          </p:cNvPr>
          <p:cNvSpPr txBox="1"/>
          <p:nvPr/>
        </p:nvSpPr>
        <p:spPr>
          <a:xfrm>
            <a:off x="111512" y="601966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528F10-7160-FB23-9956-AC958263858C}"/>
                  </a:ext>
                </a:extLst>
              </p:cNvPr>
              <p:cNvSpPr txBox="1"/>
              <p:nvPr/>
            </p:nvSpPr>
            <p:spPr>
              <a:xfrm>
                <a:off x="3657600" y="4641272"/>
                <a:ext cx="2667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𝑇𝑆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=2(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528F10-7160-FB23-9956-AC9582638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641272"/>
                <a:ext cx="266791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DDBC8C7-BEAD-372E-DA9A-55CE63449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62" y="2274052"/>
            <a:ext cx="3825383" cy="367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111766-B4EA-B075-0F50-848E1C5EF52D}"/>
              </a:ext>
            </a:extLst>
          </p:cNvPr>
          <p:cNvSpPr txBox="1"/>
          <p:nvPr/>
        </p:nvSpPr>
        <p:spPr>
          <a:xfrm>
            <a:off x="3194171" y="5048470"/>
            <a:ext cx="92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A81FF"/>
                </a:solidFill>
              </a:rPr>
              <a:t>[Li et al. 2013]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B9B528-42CE-8B01-13CB-F42676D60846}"/>
                  </a:ext>
                </a:extLst>
              </p:cNvPr>
              <p:cNvSpPr txBox="1"/>
              <p:nvPr/>
            </p:nvSpPr>
            <p:spPr>
              <a:xfrm>
                <a:off x="265947" y="6109771"/>
                <a:ext cx="5660780" cy="391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=0.42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−8.17</m:t>
                            </m:r>
                          </m:e>
                        </m:func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venir Next Condensed" panose="020B0506020202020204" pitchFamily="34" charset="0"/>
                  </a:rPr>
                  <a:t>(&amp; scatter based on different states)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B9B528-42CE-8B01-13CB-F42676D60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47" y="6109771"/>
                <a:ext cx="5660780" cy="391517"/>
              </a:xfrm>
              <a:prstGeom prst="rect">
                <a:avLst/>
              </a:prstGeom>
              <a:blipFill>
                <a:blip r:embed="rId6"/>
                <a:stretch>
                  <a:fillRect l="-448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C225F47-AE68-B4EE-4649-146023DAAFE1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[11]</a:t>
            </a:r>
          </a:p>
        </p:txBody>
      </p:sp>
    </p:spTree>
    <p:extLst>
      <p:ext uri="{BB962C8B-B14F-4D97-AF65-F5344CB8AC3E}">
        <p14:creationId xmlns:p14="http://schemas.microsoft.com/office/powerpoint/2010/main" val="2289029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63D22-FBD3-F4C4-83F3-D712DE714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E926C-E4E6-DF78-CB74-3738AE90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no detection mean?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B2C2320-31A7-C6F1-DF2E-354675C0BC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762" y="1400938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X-ray /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𝛾</m:t>
                    </m:r>
                  </m:oMath>
                </a14:m>
                <a:r>
                  <a:rPr lang="en-US" dirty="0"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-ray Scaling</a:t>
                </a:r>
              </a:p>
              <a:p>
                <a:r>
                  <a:rPr lang="en-US" dirty="0"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Empirical </a:t>
                </a:r>
                <a:r>
                  <a:rPr lang="en-US" b="1" dirty="0"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BL Lac relation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B2C2320-31A7-C6F1-DF2E-354675C0BC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762" y="1400938"/>
                <a:ext cx="10515600" cy="4351338"/>
              </a:xfrm>
              <a:blipFill>
                <a:blip r:embed="rId3"/>
                <a:stretch>
                  <a:fillRect l="-120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4AB4DEF-06BF-B52A-16BD-F50B205B5B25}"/>
              </a:ext>
            </a:extLst>
          </p:cNvPr>
          <p:cNvSpPr txBox="1"/>
          <p:nvPr/>
        </p:nvSpPr>
        <p:spPr>
          <a:xfrm>
            <a:off x="111512" y="601966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FC74DC-140E-55C8-A193-AE00D6FE12DA}"/>
                  </a:ext>
                </a:extLst>
              </p:cNvPr>
              <p:cNvSpPr txBox="1"/>
              <p:nvPr/>
            </p:nvSpPr>
            <p:spPr>
              <a:xfrm>
                <a:off x="3657600" y="4641272"/>
                <a:ext cx="2667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𝑇𝑆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=2(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FC74DC-140E-55C8-A193-AE00D6FE1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641272"/>
                <a:ext cx="266791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AA1BCF9-3719-458F-3861-43C74E896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62" y="2274052"/>
            <a:ext cx="3825383" cy="367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F1B65E-6287-9B88-F0BF-F83A16EA0CF7}"/>
              </a:ext>
            </a:extLst>
          </p:cNvPr>
          <p:cNvSpPr txBox="1"/>
          <p:nvPr/>
        </p:nvSpPr>
        <p:spPr>
          <a:xfrm>
            <a:off x="3194171" y="5048470"/>
            <a:ext cx="92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A81FF"/>
                </a:solidFill>
              </a:rPr>
              <a:t>[Li et al. 2013]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AB9498-89BB-960F-9A6B-60EA34977421}"/>
                  </a:ext>
                </a:extLst>
              </p:cNvPr>
              <p:cNvSpPr txBox="1"/>
              <p:nvPr/>
            </p:nvSpPr>
            <p:spPr>
              <a:xfrm>
                <a:off x="265947" y="6109771"/>
                <a:ext cx="5660780" cy="391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=0.42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−8.17</m:t>
                            </m:r>
                          </m:e>
                        </m:func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venir Next Condensed" panose="020B0506020202020204" pitchFamily="34" charset="0"/>
                  </a:rPr>
                  <a:t>(&amp; scatter based on different states)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AB9498-89BB-960F-9A6B-60EA34977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47" y="6109771"/>
                <a:ext cx="5660780" cy="391517"/>
              </a:xfrm>
              <a:prstGeom prst="rect">
                <a:avLst/>
              </a:prstGeom>
              <a:blipFill>
                <a:blip r:embed="rId6"/>
                <a:stretch>
                  <a:fillRect l="-448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C349E88-4CFA-0C19-714D-D9B86FD83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912" y="2410940"/>
            <a:ext cx="5586322" cy="379338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2F6F2-96C7-CB41-1B1D-28002CC117DB}"/>
              </a:ext>
            </a:extLst>
          </p:cNvPr>
          <p:cNvSpPr txBox="1">
            <a:spLocks/>
          </p:cNvSpPr>
          <p:nvPr/>
        </p:nvSpPr>
        <p:spPr>
          <a:xfrm>
            <a:off x="6156297" y="1222707"/>
            <a:ext cx="5769756" cy="527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Yuppy SC" panose="020F0603040207020204" pitchFamily="34" charset="-122"/>
                <a:cs typeface="San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Most predicted fluxes fall just below LAT’s sensitivity after 15 years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5689D-FEC4-6DFC-7E86-0E7B40A74C61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[11]</a:t>
            </a:r>
          </a:p>
        </p:txBody>
      </p:sp>
    </p:spTree>
    <p:extLst>
      <p:ext uri="{BB962C8B-B14F-4D97-AF65-F5344CB8AC3E}">
        <p14:creationId xmlns:p14="http://schemas.microsoft.com/office/powerpoint/2010/main" val="290216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E5DE-C32A-BCD7-DF0B-EA45D2374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CD02-1683-2FC4-C4F1-FF1FA830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Dwarf galaxies: small but mighty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A1E86-37ED-5066-409D-FE693917B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92" y="1253331"/>
            <a:ext cx="7159486" cy="4922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⇾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Low-mass galaxies: </a:t>
            </a:r>
          </a:p>
          <a:p>
            <a:pPr marL="0" indent="0">
              <a:buNone/>
            </a:pPr>
            <a:r>
              <a:rPr lang="en-US" dirty="0"/>
              <a:t>tens of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&lt; </a:t>
            </a:r>
            <a:r>
              <a:rPr lang="en-US" dirty="0" err="1"/>
              <a:t>M</a:t>
            </a:r>
            <a:r>
              <a:rPr lang="en-US" baseline="-25000" dirty="0" err="1"/>
              <a:t>stellar</a:t>
            </a:r>
            <a:r>
              <a:rPr lang="en-US" dirty="0"/>
              <a:t> &lt; 3 x 10</a:t>
            </a:r>
            <a:r>
              <a:rPr lang="en-US" baseline="30000" dirty="0"/>
              <a:t>9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endParaRPr lang="en-US" baseline="-25000" dirty="0"/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⇾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At the forefront of current/future observational efforts:</a:t>
            </a:r>
          </a:p>
          <a:p>
            <a:r>
              <a:rPr lang="en-US" sz="2400" dirty="0">
                <a:sym typeface="Wingdings" pitchFamily="2" charset="2"/>
              </a:rPr>
              <a:t>Near-field cosmology 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(</a:t>
            </a:r>
            <a:r>
              <a:rPr lang="en-US" sz="2400" i="1" dirty="0">
                <a:solidFill>
                  <a:srgbClr val="00B050"/>
                </a:solidFill>
                <a:sym typeface="Wingdings" pitchFamily="2" charset="2"/>
              </a:rPr>
              <a:t>Gaia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, DES, Rubin/LSST)</a:t>
            </a:r>
          </a:p>
          <a:p>
            <a:r>
              <a:rPr lang="en-US" sz="2400" dirty="0">
                <a:sym typeface="Wingdings" pitchFamily="2" charset="2"/>
              </a:rPr>
              <a:t>Early Universe &amp; Reionization 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(JWST)</a:t>
            </a:r>
          </a:p>
          <a:p>
            <a:r>
              <a:rPr lang="en-US" sz="2400" dirty="0">
                <a:sym typeface="Wingdings" pitchFamily="2" charset="2"/>
              </a:rPr>
              <a:t>Accretion &amp; Feedback 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(Athena, AXIS, SKA, </a:t>
            </a:r>
            <a:r>
              <a:rPr lang="en-US" sz="2400" dirty="0" err="1">
                <a:solidFill>
                  <a:srgbClr val="00B050"/>
                </a:solidFill>
                <a:sym typeface="Wingdings" pitchFamily="2" charset="2"/>
              </a:rPr>
              <a:t>ngVLA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)</a:t>
            </a:r>
          </a:p>
          <a:p>
            <a:r>
              <a:rPr lang="en-US" sz="2400" dirty="0">
                <a:sym typeface="Wingdings" pitchFamily="2" charset="2"/>
              </a:rPr>
              <a:t>Fundamental physics &amp; dark matter </a:t>
            </a:r>
            <a:r>
              <a:rPr lang="en-US" sz="2400" i="1" dirty="0">
                <a:solidFill>
                  <a:srgbClr val="00B050"/>
                </a:solidFill>
                <a:sym typeface="Wingdings" pitchFamily="2" charset="2"/>
              </a:rPr>
              <a:t>(Fermi, 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IACTs, </a:t>
            </a:r>
            <a:r>
              <a:rPr lang="en-US" sz="2400" dirty="0" err="1">
                <a:solidFill>
                  <a:srgbClr val="00B050"/>
                </a:solidFill>
                <a:sym typeface="Wingdings" pitchFamily="2" charset="2"/>
              </a:rPr>
              <a:t>IceCube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83617-75A6-BB7C-3EAB-F00226D98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28" y="1253331"/>
            <a:ext cx="4936185" cy="4922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3A11A8-C93E-427D-92ED-4DE230A5B5C7}"/>
              </a:ext>
            </a:extLst>
          </p:cNvPr>
          <p:cNvSpPr txBox="1"/>
          <p:nvPr/>
        </p:nvSpPr>
        <p:spPr>
          <a:xfrm>
            <a:off x="6964470" y="6175513"/>
            <a:ext cx="481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Condensed" panose="020B0506020202020204" pitchFamily="34" charset="0"/>
              </a:rPr>
              <a:t>Representative sample of the Local Group dwarf galaxies.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C37BA-8992-5570-4DE6-A9905A5283B6}"/>
              </a:ext>
            </a:extLst>
          </p:cNvPr>
          <p:cNvSpPr txBox="1"/>
          <p:nvPr/>
        </p:nvSpPr>
        <p:spPr>
          <a:xfrm rot="5400000">
            <a:off x="10920659" y="2072081"/>
            <a:ext cx="1914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A81FF"/>
                </a:solidFill>
                <a:latin typeface="Avenir Next Condensed" panose="020B0506020202020204" pitchFamily="34" charset="0"/>
              </a:rPr>
              <a:t>[Bullock &amp; Boylan-</a:t>
            </a:r>
            <a:r>
              <a:rPr lang="en-US" sz="1200" dirty="0" err="1">
                <a:solidFill>
                  <a:srgbClr val="7A81FF"/>
                </a:solidFill>
                <a:latin typeface="Avenir Next Condensed" panose="020B0506020202020204" pitchFamily="34" charset="0"/>
              </a:rPr>
              <a:t>Kolchin</a:t>
            </a:r>
            <a:r>
              <a:rPr lang="en-US" sz="1200" dirty="0">
                <a:solidFill>
                  <a:srgbClr val="7A81FF"/>
                </a:solidFill>
                <a:latin typeface="Avenir Next Condensed" panose="020B0506020202020204" pitchFamily="34" charset="0"/>
              </a:rPr>
              <a:t> 2017]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EF2EB-CCAC-3D1D-AEE7-A79F1D53EECD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539599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B6FA8-FB89-C5D3-8C6A-45FDB0C86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750E-3154-9DA1-9E07-1378F0153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no detection mean?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535B1-2176-5B78-DE65-AE96D7C37A5E}"/>
              </a:ext>
            </a:extLst>
          </p:cNvPr>
          <p:cNvSpPr txBox="1"/>
          <p:nvPr/>
        </p:nvSpPr>
        <p:spPr>
          <a:xfrm>
            <a:off x="111512" y="601966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1A6FF2-CF4F-8013-C2D2-469E904EBC79}"/>
                  </a:ext>
                </a:extLst>
              </p:cNvPr>
              <p:cNvSpPr txBox="1"/>
              <p:nvPr/>
            </p:nvSpPr>
            <p:spPr>
              <a:xfrm>
                <a:off x="3657600" y="4641272"/>
                <a:ext cx="2667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𝑇𝑆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=2(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1A6FF2-CF4F-8013-C2D2-469E904EB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641272"/>
                <a:ext cx="266791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F4E280F-7A12-0A03-BDD3-23340156D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69" y="2567498"/>
            <a:ext cx="5586322" cy="379338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C4C423-DCBA-4412-D2FB-B3A01B2300B7}"/>
              </a:ext>
            </a:extLst>
          </p:cNvPr>
          <p:cNvSpPr txBox="1">
            <a:spLocks/>
          </p:cNvSpPr>
          <p:nvPr/>
        </p:nvSpPr>
        <p:spPr>
          <a:xfrm>
            <a:off x="555754" y="1379265"/>
            <a:ext cx="5769756" cy="527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Yuppy SC" panose="020F0603040207020204" pitchFamily="34" charset="-122"/>
                <a:cs typeface="San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venir Next Condensed" panose="020B0506020202020204" pitchFamily="34" charset="0"/>
                <a:cs typeface="Courier New" panose="02070309020205020404" pitchFamily="49" charset="0"/>
              </a:rPr>
              <a:t>Most predicted fluxes fall just below LAT’s sensitivity after 15 years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44CFE73-C261-4507-A47B-A43E7E5591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14311" y="1379265"/>
                <a:ext cx="5769756" cy="527858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ptos" panose="020B0004020202020204" pitchFamily="34" charset="0"/>
                    <a:ea typeface="Yuppy SC" panose="020F0603040207020204" pitchFamily="34" charset="-122"/>
                    <a:cs typeface="Sana" pitchFamily="2" charset="-78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No outliers detected </a:t>
                </a:r>
                <a:r>
                  <a:rPr lang="en-US" dirty="0">
                    <a:solidFill>
                      <a:srgbClr val="7A81FF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  <a:sym typeface="Wingdings" pitchFamily="2" charset="2"/>
                  </a:rPr>
                  <a:t> </a:t>
                </a:r>
                <a:r>
                  <a:rPr lang="en-US" b="1" dirty="0">
                    <a:solidFill>
                      <a:srgbClr val="7A81FF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  <a:sym typeface="Wingdings" pitchFamily="2" charset="2"/>
                  </a:rPr>
                  <a:t>BL Lac-like SSC emission likely suppressed</a:t>
                </a:r>
              </a:p>
              <a:p>
                <a:r>
                  <a:rPr lang="en-US" b="1" dirty="0">
                    <a:solidFill>
                      <a:srgbClr val="7A81FF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  <a:sym typeface="Wingdings" pitchFamily="2" charset="2"/>
                  </a:rPr>
                  <a:t>Dwarf AGN are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A81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  <a:sym typeface="Wingdings" pitchFamily="2" charset="2"/>
                      </a:rPr>
                      <m:t>≥ </m:t>
                    </m:r>
                  </m:oMath>
                </a14:m>
                <a:r>
                  <a:rPr lang="en-US" b="1" dirty="0">
                    <a:solidFill>
                      <a:srgbClr val="7A81FF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7x less efficient</a:t>
                </a:r>
                <a:r>
                  <a:rPr lang="en-US" b="1" dirty="0">
                    <a:solidFill>
                      <a:schemeClr val="tx1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in producing gamma rays than BL Lacs (at fixed X-ray flux)</a:t>
                </a:r>
                <a:endParaRPr lang="en-US" b="1" dirty="0">
                  <a:solidFill>
                    <a:schemeClr val="tx1"/>
                  </a:solidFill>
                  <a:latin typeface="Avenir Next Condensed" panose="020B0506020202020204" pitchFamily="34" charset="0"/>
                  <a:cs typeface="Courier New" panose="02070309020205020404" pitchFamily="49" charset="0"/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Possible causes: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Weak or misaligned jets (less Doppler boost)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Weaker B fields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Different accretion regimes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𝛾𝛾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venir Next Condensed" panose="020B0506020202020204" pitchFamily="34" charset="0"/>
                    <a:cs typeface="Courier New" panose="02070309020205020404" pitchFamily="49" charset="0"/>
                  </a:rPr>
                  <a:t> absorption in denser environments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44CFE73-C261-4507-A47B-A43E7E559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311" y="1379265"/>
                <a:ext cx="5769756" cy="5278581"/>
              </a:xfrm>
              <a:prstGeom prst="rect">
                <a:avLst/>
              </a:prstGeom>
              <a:blipFill>
                <a:blip r:embed="rId5"/>
                <a:stretch>
                  <a:fillRect l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F00278D-180D-ECAB-515F-FF244C40905D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[12]</a:t>
            </a:r>
          </a:p>
        </p:txBody>
      </p:sp>
    </p:spTree>
    <p:extLst>
      <p:ext uri="{BB962C8B-B14F-4D97-AF65-F5344CB8AC3E}">
        <p14:creationId xmlns:p14="http://schemas.microsoft.com/office/powerpoint/2010/main" val="133565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1762-695C-6E4E-7B4D-0EA81AA1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6660292"/>
          </a:xfrm>
        </p:spPr>
        <p:txBody>
          <a:bodyPr/>
          <a:lstStyle/>
          <a:p>
            <a:r>
              <a:rPr lang="en-US" dirty="0"/>
              <a:t>Joint likelihood analysis</a:t>
            </a:r>
          </a:p>
        </p:txBody>
      </p:sp>
    </p:spTree>
    <p:extLst>
      <p:ext uri="{BB962C8B-B14F-4D97-AF65-F5344CB8AC3E}">
        <p14:creationId xmlns:p14="http://schemas.microsoft.com/office/powerpoint/2010/main" val="651544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50286-418C-8ED7-AAB0-3DE4B63BB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AEB386-6DFA-A5B3-EA70-ECD573A5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4320"/>
            <a:ext cx="7772400" cy="6109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109C4-59B2-8BE2-617A-6DFE36F5BD77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[14]</a:t>
            </a:r>
          </a:p>
        </p:txBody>
      </p:sp>
    </p:spTree>
    <p:extLst>
      <p:ext uri="{BB962C8B-B14F-4D97-AF65-F5344CB8AC3E}">
        <p14:creationId xmlns:p14="http://schemas.microsoft.com/office/powerpoint/2010/main" val="1082892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E14A50-1E9A-04C5-2253-B6648C97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4320"/>
            <a:ext cx="7772400" cy="6109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F6D32A-D43C-3816-727A-3CC2E01B4F15}"/>
              </a:ext>
            </a:extLst>
          </p:cNvPr>
          <p:cNvSpPr/>
          <p:nvPr/>
        </p:nvSpPr>
        <p:spPr>
          <a:xfrm>
            <a:off x="3272971" y="1400629"/>
            <a:ext cx="2373086" cy="2315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D379D-37A9-AAE0-BBB5-9D0AB594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399"/>
          <a:stretch>
            <a:fillRect/>
          </a:stretch>
        </p:blipFill>
        <p:spPr>
          <a:xfrm>
            <a:off x="3289378" y="3156857"/>
            <a:ext cx="2340271" cy="55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8A9D60-44BB-729E-3601-4ED46F750078}"/>
              </a:ext>
            </a:extLst>
          </p:cNvPr>
          <p:cNvSpPr txBox="1"/>
          <p:nvPr/>
        </p:nvSpPr>
        <p:spPr>
          <a:xfrm>
            <a:off x="0" y="4988"/>
            <a:ext cx="781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Condensed" panose="020B0506020202020204" pitchFamily="34" charset="0"/>
              </a:rPr>
              <a:t>With IMBH mass derived from stellar mass–black hole mass relation (Reines &amp; </a:t>
            </a:r>
            <a:r>
              <a:rPr lang="en-US" dirty="0" err="1">
                <a:latin typeface="Avenir Next Condensed" panose="020B0506020202020204" pitchFamily="34" charset="0"/>
              </a:rPr>
              <a:t>Volonteri</a:t>
            </a:r>
            <a:r>
              <a:rPr lang="en-US" dirty="0">
                <a:latin typeface="Avenir Next Condensed" panose="020B0506020202020204" pitchFamily="34" charset="0"/>
              </a:rPr>
              <a:t> 2015):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C5876-9A17-32E5-4829-926AEF3C99C4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[14]</a:t>
            </a:r>
          </a:p>
        </p:txBody>
      </p:sp>
    </p:spTree>
    <p:extLst>
      <p:ext uri="{BB962C8B-B14F-4D97-AF65-F5344CB8AC3E}">
        <p14:creationId xmlns:p14="http://schemas.microsoft.com/office/powerpoint/2010/main" val="2782265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1EA61-F87B-8500-A0E9-EF7D444AB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6C111F-4EB1-F16F-25B9-F9C102A0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4320"/>
            <a:ext cx="7772400" cy="61093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17815E-3512-A435-5C1A-C94BEE1B0735}"/>
              </a:ext>
            </a:extLst>
          </p:cNvPr>
          <p:cNvSpPr/>
          <p:nvPr/>
        </p:nvSpPr>
        <p:spPr>
          <a:xfrm>
            <a:off x="3272971" y="1400629"/>
            <a:ext cx="2373086" cy="2315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0A45C-9355-E7C6-4ED5-57E7EC36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78" y="1348014"/>
            <a:ext cx="2340271" cy="23676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0D0100-509F-D37D-306A-20D3D0E70334}"/>
              </a:ext>
            </a:extLst>
          </p:cNvPr>
          <p:cNvSpPr/>
          <p:nvPr/>
        </p:nvSpPr>
        <p:spPr>
          <a:xfrm>
            <a:off x="3360057" y="2692400"/>
            <a:ext cx="2126343" cy="435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C679A-E801-715E-7E71-28FEE192CF9E}"/>
              </a:ext>
            </a:extLst>
          </p:cNvPr>
          <p:cNvSpPr txBox="1"/>
          <p:nvPr/>
        </p:nvSpPr>
        <p:spPr>
          <a:xfrm>
            <a:off x="0" y="4988"/>
            <a:ext cx="781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Condensed" panose="020B0506020202020204" pitchFamily="34" charset="0"/>
              </a:rPr>
              <a:t>With IMBH mass derived from stellar mass–black hole mass relation (Reines &amp; </a:t>
            </a:r>
            <a:r>
              <a:rPr lang="en-US" dirty="0" err="1">
                <a:latin typeface="Avenir Next Condensed" panose="020B0506020202020204" pitchFamily="34" charset="0"/>
              </a:rPr>
              <a:t>Volonteri</a:t>
            </a:r>
            <a:r>
              <a:rPr lang="en-US" dirty="0">
                <a:latin typeface="Avenir Next Condensed" panose="020B0506020202020204" pitchFamily="34" charset="0"/>
              </a:rPr>
              <a:t> 2015):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B05E0-993E-4684-04E8-26C071EE032A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[14]</a:t>
            </a:r>
          </a:p>
        </p:txBody>
      </p:sp>
    </p:spTree>
    <p:extLst>
      <p:ext uri="{BB962C8B-B14F-4D97-AF65-F5344CB8AC3E}">
        <p14:creationId xmlns:p14="http://schemas.microsoft.com/office/powerpoint/2010/main" val="56754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318BE-F8C3-E2FD-FBED-439B22ACF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BA00CB-E591-89D1-3EA7-D25E3638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4320"/>
            <a:ext cx="7772400" cy="61093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D842DF-AF7F-228F-DD44-ABDC60489953}"/>
              </a:ext>
            </a:extLst>
          </p:cNvPr>
          <p:cNvSpPr/>
          <p:nvPr/>
        </p:nvSpPr>
        <p:spPr>
          <a:xfrm>
            <a:off x="3272971" y="1400629"/>
            <a:ext cx="2373086" cy="2315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9414F2-B14E-82D8-18CA-0F6243450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78" y="1348014"/>
            <a:ext cx="2340271" cy="236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E86FE9-E178-87AD-D980-98BE29BD48BA}"/>
              </a:ext>
            </a:extLst>
          </p:cNvPr>
          <p:cNvSpPr txBox="1"/>
          <p:nvPr/>
        </p:nvSpPr>
        <p:spPr>
          <a:xfrm>
            <a:off x="0" y="4988"/>
            <a:ext cx="781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Condensed" panose="020B0506020202020204" pitchFamily="34" charset="0"/>
              </a:rPr>
              <a:t>With IMBH mass derived from stellar mass–black hole mass relation (Reines &amp; </a:t>
            </a:r>
            <a:r>
              <a:rPr lang="en-US" dirty="0" err="1">
                <a:latin typeface="Avenir Next Condensed" panose="020B0506020202020204" pitchFamily="34" charset="0"/>
              </a:rPr>
              <a:t>Volonteri</a:t>
            </a:r>
            <a:r>
              <a:rPr lang="en-US" dirty="0">
                <a:latin typeface="Avenir Next Condensed" panose="020B0506020202020204" pitchFamily="34" charset="0"/>
              </a:rPr>
              <a:t> 2015):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7CC763-9A19-8A84-214E-C6C0660B12F5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[14]</a:t>
            </a:r>
          </a:p>
        </p:txBody>
      </p:sp>
    </p:spTree>
    <p:extLst>
      <p:ext uri="{BB962C8B-B14F-4D97-AF65-F5344CB8AC3E}">
        <p14:creationId xmlns:p14="http://schemas.microsoft.com/office/powerpoint/2010/main" val="1257125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C93EC-32DC-F1F8-BEFB-CA01174CD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FE1218-C265-6060-3E8E-E9A3523905AD}"/>
              </a:ext>
            </a:extLst>
          </p:cNvPr>
          <p:cNvSpPr txBox="1"/>
          <p:nvPr/>
        </p:nvSpPr>
        <p:spPr>
          <a:xfrm>
            <a:off x="0" y="4988"/>
            <a:ext cx="781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Condensed" panose="020B0506020202020204" pitchFamily="34" charset="0"/>
              </a:rPr>
              <a:t>With IMBH mass derived from stellar mass–black hole mass relation (Reines &amp; </a:t>
            </a:r>
            <a:r>
              <a:rPr lang="en-US" dirty="0" err="1">
                <a:latin typeface="Avenir Next Condensed" panose="020B0506020202020204" pitchFamily="34" charset="0"/>
              </a:rPr>
              <a:t>Volonteri</a:t>
            </a:r>
            <a:r>
              <a:rPr lang="en-US" dirty="0">
                <a:latin typeface="Avenir Next Condensed" panose="020B0506020202020204" pitchFamily="34" charset="0"/>
              </a:rPr>
              <a:t> 2015):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D356CF8-2C4D-50DF-9AAF-0F9D732AD459}"/>
              </a:ext>
            </a:extLst>
          </p:cNvPr>
          <p:cNvSpPr txBox="1">
            <a:spLocks/>
          </p:cNvSpPr>
          <p:nvPr/>
        </p:nvSpPr>
        <p:spPr>
          <a:xfrm>
            <a:off x="5067946" y="748568"/>
            <a:ext cx="6788258" cy="57452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Yuppy SC" panose="020F0603040207020204" pitchFamily="34" charset="-122"/>
                <a:cs typeface="San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Interpretation: </a:t>
            </a:r>
          </a:p>
          <a:p>
            <a:pPr marL="0" lvl="0" indent="0">
              <a:buNone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⇾ </a:t>
            </a:r>
            <a:r>
              <a:rPr lang="en-US" dirty="0">
                <a:latin typeface="Avenir Next Condensed" panose="020B0506020202020204" pitchFamily="34" charset="0"/>
              </a:rPr>
              <a:t>Suggestive—but not conclusive—evidence that </a:t>
            </a:r>
            <a:r>
              <a:rPr lang="el-GR" dirty="0">
                <a:latin typeface="Avenir Next Condensed" panose="020B0506020202020204" pitchFamily="34" charset="0"/>
              </a:rPr>
              <a:t>γ-</a:t>
            </a:r>
            <a:r>
              <a:rPr lang="en-US" dirty="0">
                <a:latin typeface="Avenir Next Condensed" panose="020B0506020202020204" pitchFamily="34" charset="0"/>
              </a:rPr>
              <a:t>ray emission may scale with IMBH mass</a:t>
            </a:r>
          </a:p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latin typeface="Avenir Next Condensed" panose="020B0506020202020204" pitchFamily="34" charset="0"/>
              </a:rPr>
              <a:t>⇾ </a:t>
            </a:r>
            <a:r>
              <a:rPr lang="en-US" dirty="0">
                <a:latin typeface="Avenir Next Condensed" panose="020B0506020202020204" pitchFamily="34" charset="0"/>
              </a:rPr>
              <a:t>Spectrum significantly softer than typical blazars (</a:t>
            </a:r>
            <a:r>
              <a:rPr lang="el-GR" dirty="0">
                <a:latin typeface="Avenir Next Condensed" panose="020B0506020202020204" pitchFamily="34" charset="0"/>
              </a:rPr>
              <a:t>Γ ≈ 2–2.5)</a:t>
            </a:r>
            <a:endParaRPr lang="en-US" dirty="0">
              <a:latin typeface="Avenir Next Condensed" panose="020B0506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latin typeface="Avenir Next Condensed" panose="020B0506020202020204" pitchFamily="34" charset="0"/>
              </a:rPr>
              <a:t>⇾ </a:t>
            </a:r>
            <a:r>
              <a:rPr lang="en-US" dirty="0">
                <a:latin typeface="Avenir Next Condensed" panose="020B0506020202020204" pitchFamily="34" charset="0"/>
              </a:rPr>
              <a:t>Possible explanations:</a:t>
            </a:r>
          </a:p>
          <a:p>
            <a:pPr lvl="1"/>
            <a:r>
              <a:rPr lang="en-US" dirty="0">
                <a:latin typeface="Avenir Next Condensed" panose="020B0506020202020204" pitchFamily="34" charset="0"/>
              </a:rPr>
              <a:t>Coronal or accretion-disk Comptonization</a:t>
            </a:r>
          </a:p>
          <a:p>
            <a:pPr lvl="1"/>
            <a:r>
              <a:rPr lang="en-US" dirty="0">
                <a:latin typeface="Avenir Next Condensed" panose="020B0506020202020204" pitchFamily="34" charset="0"/>
              </a:rPr>
              <a:t>Weak or misaligned jets</a:t>
            </a:r>
          </a:p>
          <a:p>
            <a:pPr lvl="1"/>
            <a:r>
              <a:rPr lang="el-GR" dirty="0" err="1">
                <a:latin typeface="Avenir Next Condensed" panose="020B0506020202020204" pitchFamily="34" charset="0"/>
              </a:rPr>
              <a:t>γγ</a:t>
            </a:r>
            <a:r>
              <a:rPr lang="el-GR" dirty="0">
                <a:latin typeface="Avenir Next Condensed" panose="020B0506020202020204" pitchFamily="34" charset="0"/>
              </a:rPr>
              <a:t> </a:t>
            </a:r>
            <a:r>
              <a:rPr lang="en-US" dirty="0">
                <a:latin typeface="Avenir Next Condensed" panose="020B0506020202020204" pitchFamily="34" charset="0"/>
              </a:rPr>
              <a:t>absorption or host star formation contamination</a:t>
            </a:r>
          </a:p>
          <a:p>
            <a:pPr marL="0" indent="0">
              <a:buNone/>
            </a:pPr>
            <a:r>
              <a:rPr lang="en-US" dirty="0">
                <a:solidFill>
                  <a:srgbClr val="D97905"/>
                </a:solidFill>
                <a:latin typeface="Avenir Next Condensed" panose="020B0506020202020204" pitchFamily="34" charset="0"/>
              </a:rPr>
              <a:t>⇾</a:t>
            </a:r>
            <a:r>
              <a:rPr lang="en-US" dirty="0">
                <a:solidFill>
                  <a:prstClr val="black"/>
                </a:solidFill>
                <a:latin typeface="Avenir Next Condensed" panose="020B0506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venir Next Condensed" panose="020B0506020202020204" pitchFamily="34" charset="0"/>
                <a:cs typeface="Courier New" panose="02070309020205020404" pitchFamily="49" charset="0"/>
              </a:rPr>
              <a:t>Verified against 400 blank-field ensembles and </a:t>
            </a:r>
            <a:r>
              <a:rPr lang="en-US" dirty="0">
                <a:solidFill>
                  <a:srgbClr val="D97905"/>
                </a:solidFill>
                <a:latin typeface="Avenir Next Condensed" panose="020B0506020202020204" pitchFamily="34" charset="0"/>
                <a:cs typeface="Courier New" panose="02070309020205020404" pitchFamily="49" charset="0"/>
              </a:rPr>
              <a:t>excluded-source</a:t>
            </a:r>
            <a:r>
              <a:rPr lang="en-US" dirty="0">
                <a:solidFill>
                  <a:prstClr val="black"/>
                </a:solidFill>
                <a:latin typeface="Avenir Next Condensed" panose="020B0506020202020204" pitchFamily="34" charset="0"/>
                <a:cs typeface="Courier New" panose="02070309020205020404" pitchFamily="49" charset="0"/>
              </a:rPr>
              <a:t> control sample</a:t>
            </a:r>
          </a:p>
          <a:p>
            <a:pPr marL="0" indent="0">
              <a:buNone/>
            </a:pPr>
            <a:r>
              <a:rPr lang="en-US" dirty="0">
                <a:solidFill>
                  <a:srgbClr val="A6036D"/>
                </a:solidFill>
                <a:latin typeface="Avenir Next Condensed" panose="020B0506020202020204" pitchFamily="34" charset="0"/>
              </a:rPr>
              <a:t>⇾</a:t>
            </a:r>
            <a:r>
              <a:rPr lang="en-US" dirty="0">
                <a:solidFill>
                  <a:prstClr val="black"/>
                </a:solidFill>
                <a:latin typeface="Avenir Next Condensed" panose="020B0506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venir Next Condensed" panose="020B0506020202020204" pitchFamily="34" charset="0"/>
                <a:cs typeface="Courier New" panose="02070309020205020404" pitchFamily="49" charset="0"/>
              </a:rPr>
              <a:t>Similar soft peak appears when extended down to </a:t>
            </a:r>
            <a:r>
              <a:rPr lang="en-US" dirty="0">
                <a:solidFill>
                  <a:srgbClr val="A6036D"/>
                </a:solidFill>
                <a:latin typeface="Avenir Next Condensed" panose="020B0506020202020204" pitchFamily="34" charset="0"/>
                <a:cs typeface="Courier New" panose="02070309020205020404" pitchFamily="49" charset="0"/>
              </a:rPr>
              <a:t>100 MeV </a:t>
            </a:r>
            <a:r>
              <a:rPr lang="en-US" dirty="0">
                <a:solidFill>
                  <a:prstClr val="black"/>
                </a:solidFill>
                <a:latin typeface="Avenir Next Condensed" panose="020B0506020202020204" pitchFamily="34" charset="0"/>
                <a:cs typeface="Courier New" panose="02070309020205020404" pitchFamily="49" charset="0"/>
              </a:rPr>
              <a:t>(but with inflated significance → likely systematics)</a:t>
            </a:r>
          </a:p>
          <a:p>
            <a:pPr marL="457200" lvl="1" indent="0">
              <a:buNone/>
            </a:pPr>
            <a:endParaRPr lang="en-US" dirty="0">
              <a:solidFill>
                <a:prstClr val="black"/>
              </a:solidFill>
              <a:latin typeface="Avenir Next Condensed" panose="020B0506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C3189F-CB42-1836-24D5-F72257949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73" y="748568"/>
            <a:ext cx="3911923" cy="30748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89C757-FD6B-0C43-3600-36D49ED4F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14" y="3429000"/>
            <a:ext cx="3980481" cy="31287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4F35C0A-0D2F-CFF8-F761-F825F5C6FACF}"/>
              </a:ext>
            </a:extLst>
          </p:cNvPr>
          <p:cNvSpPr/>
          <p:nvPr/>
        </p:nvSpPr>
        <p:spPr>
          <a:xfrm>
            <a:off x="1061357" y="3339193"/>
            <a:ext cx="3257550" cy="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092EBC-B8DE-2D99-9BBE-017E8BC8BF9B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[15]</a:t>
            </a:r>
          </a:p>
        </p:txBody>
      </p:sp>
    </p:spTree>
    <p:extLst>
      <p:ext uri="{BB962C8B-B14F-4D97-AF65-F5344CB8AC3E}">
        <p14:creationId xmlns:p14="http://schemas.microsoft.com/office/powerpoint/2010/main" val="1654915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021959-D5BF-26AA-2266-17CA0884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0115AA7-AC02-AF7C-BF90-D2BEFD65CD38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88843" y="1308790"/>
                <a:ext cx="11897139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⇾ 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No individual detections </a:t>
                </a:r>
                <a:r>
                  <a:rPr lang="en-US" sz="2400" dirty="0">
                    <a:solidFill>
                      <a:prstClr val="black"/>
                    </a:solidFill>
                  </a:rPr>
                  <a:t>in 15 years of </a:t>
                </a:r>
                <a:r>
                  <a:rPr lang="en-US" sz="2400" i="1" dirty="0">
                    <a:solidFill>
                      <a:prstClr val="black"/>
                    </a:solidFill>
                  </a:rPr>
                  <a:t>Fermi</a:t>
                </a:r>
                <a:r>
                  <a:rPr lang="en-US" sz="2400" dirty="0">
                    <a:solidFill>
                      <a:prstClr val="black"/>
                    </a:solidFill>
                  </a:rPr>
                  <a:t>-LAT data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⇾ Joint-likelihood analysis reveals 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modest (~2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l-GR" sz="2400" b="1" dirty="0">
                    <a:solidFill>
                      <a:srgbClr val="00B050"/>
                    </a:solidFill>
                  </a:rPr>
                  <a:t>) 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population-level excess</a:t>
                </a:r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</a:rPr>
                  <a:t>at soft indices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>
                    <a:solidFill>
                      <a:prstClr val="black"/>
                    </a:solidFill>
                  </a:rPr>
                  <a:t>≳ 3.8)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⇾ Signal strongest when weighted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p>
                    </m:sSup>
                  </m:oMath>
                </a14:m>
                <a:r>
                  <a:rPr lang="el-GR" sz="2400" b="1" dirty="0">
                    <a:solidFill>
                      <a:srgbClr val="00B050"/>
                    </a:solidFill>
                  </a:rPr>
                  <a:t>/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d² </a:t>
                </a:r>
                <a:r>
                  <a:rPr lang="en-US" sz="2400" dirty="0">
                    <a:solidFill>
                      <a:prstClr val="black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2400" dirty="0">
                    <a:solidFill>
                      <a:prstClr val="black"/>
                    </a:solidFill>
                  </a:rPr>
                  <a:t> ≈ 1-1.5, </a:t>
                </a:r>
                <a:r>
                  <a:rPr lang="en-US" sz="2400" dirty="0">
                    <a:solidFill>
                      <a:prstClr val="black"/>
                    </a:solidFill>
                  </a:rPr>
                  <a:t>suggesting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l-GR" sz="2400" dirty="0">
                    <a:solidFill>
                      <a:prstClr val="black"/>
                    </a:solidFill>
                  </a:rPr>
                  <a:t>-</a:t>
                </a:r>
                <a:r>
                  <a:rPr lang="en-US" sz="2400" dirty="0">
                    <a:solidFill>
                      <a:prstClr val="black"/>
                    </a:solidFill>
                  </a:rPr>
                  <a:t>rays may scale with IMBH mass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⇾ Soft spectrum differs from typical AGN/blazars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l-GR" sz="2400" dirty="0">
                    <a:solidFill>
                      <a:prstClr val="black"/>
                    </a:solidFill>
                  </a:rPr>
                  <a:t> ~ 2-2.5), </a:t>
                </a:r>
                <a:r>
                  <a:rPr lang="en-US" sz="2400" dirty="0">
                    <a:solidFill>
                      <a:prstClr val="black"/>
                    </a:solidFill>
                  </a:rPr>
                  <a:t>indicating potential 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different emission mechanisms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⇾ Possible explanations: coronal emission, misaligned jets, host galaxy processes,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absorption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400" dirty="0">
                  <a:solidFill>
                    <a:prstClr val="black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b="1" dirty="0">
                    <a:solidFill>
                      <a:srgbClr val="7A81FF"/>
                    </a:solidFill>
                  </a:rPr>
                  <a:t>Future: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⇾ Deeper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l-GR" sz="2400" dirty="0">
                    <a:solidFill>
                      <a:prstClr val="black"/>
                    </a:solidFill>
                  </a:rPr>
                  <a:t>-</a:t>
                </a:r>
                <a:r>
                  <a:rPr lang="en-US" sz="2400" dirty="0">
                    <a:solidFill>
                      <a:prstClr val="black"/>
                    </a:solidFill>
                  </a:rPr>
                  <a:t>ray exposures and next-generation MeV telescopes (AMEGO, e-ASTROGAM)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⇾  Multiwavelength follow-up to disentangle emission mechanisms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⇾ Theoretical modeling of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l-GR" sz="2400" dirty="0">
                    <a:solidFill>
                      <a:prstClr val="black"/>
                    </a:solidFill>
                  </a:rPr>
                  <a:t>-</a:t>
                </a:r>
                <a:r>
                  <a:rPr lang="en-US" sz="2400" dirty="0">
                    <a:solidFill>
                      <a:prstClr val="black"/>
                    </a:solidFill>
                  </a:rPr>
                  <a:t>ray production in IMBH regime</a:t>
                </a:r>
                <a:endParaRPr lang="en-US" sz="2400" dirty="0">
                  <a:solidFill>
                    <a:prstClr val="black"/>
                  </a:solidFill>
                  <a:latin typeface="Avenir Next Condensed" panose="020B0506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0115AA7-AC02-AF7C-BF90-D2BEFD65CD3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843" y="1308790"/>
                <a:ext cx="11897139" cy="4154984"/>
              </a:xfrm>
              <a:prstGeom prst="rect">
                <a:avLst/>
              </a:prstGeom>
              <a:blipFill>
                <a:blip r:embed="rId3"/>
                <a:stretch>
                  <a:fillRect l="-746" t="-1524" b="-2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E2E5203-7202-644E-F038-54C37735C4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25" b="6676"/>
          <a:stretch>
            <a:fillRect/>
          </a:stretch>
        </p:blipFill>
        <p:spPr>
          <a:xfrm>
            <a:off x="7898295" y="5117346"/>
            <a:ext cx="4293705" cy="1409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1AB5F0-326D-35F1-8DC2-BDE938D625A9}"/>
              </a:ext>
            </a:extLst>
          </p:cNvPr>
          <p:cNvSpPr txBox="1"/>
          <p:nvPr/>
        </p:nvSpPr>
        <p:spPr>
          <a:xfrm rot="20584735">
            <a:off x="6289126" y="5283286"/>
            <a:ext cx="244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38C09"/>
                </a:solidFill>
                <a:latin typeface="Impact" panose="020B0806030902050204" pitchFamily="34" charset="0"/>
              </a:rPr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C6B7E-044B-9574-9821-C4BEF4DD0DBC}"/>
              </a:ext>
            </a:extLst>
          </p:cNvPr>
          <p:cNvSpPr txBox="1"/>
          <p:nvPr/>
        </p:nvSpPr>
        <p:spPr>
          <a:xfrm>
            <a:off x="11871077" y="663614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[16]</a:t>
            </a:r>
          </a:p>
        </p:txBody>
      </p:sp>
    </p:spTree>
    <p:extLst>
      <p:ext uri="{BB962C8B-B14F-4D97-AF65-F5344CB8AC3E}">
        <p14:creationId xmlns:p14="http://schemas.microsoft.com/office/powerpoint/2010/main" val="1314243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ECAB-5655-83C8-6355-E9AC1B6C6B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3156174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2BA2E5-C171-C2D9-E509-B417ACF77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9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BCD3E-FE24-EDE1-3074-6170A3C7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AAC2-4052-2233-6AD4-AAB66EFAB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Dwarf galaxies: small but mighty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510-37AD-BAF2-D24B-CBD44D58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92" y="1253331"/>
            <a:ext cx="7159486" cy="4922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⇾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Low-mass galaxies: </a:t>
            </a:r>
          </a:p>
          <a:p>
            <a:pPr marL="0" indent="0">
              <a:buNone/>
            </a:pPr>
            <a:r>
              <a:rPr lang="en-US" dirty="0"/>
              <a:t>tens of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&lt; </a:t>
            </a:r>
            <a:r>
              <a:rPr lang="en-US" dirty="0" err="1"/>
              <a:t>M</a:t>
            </a:r>
            <a:r>
              <a:rPr lang="en-US" baseline="-25000" dirty="0" err="1"/>
              <a:t>stellar</a:t>
            </a:r>
            <a:r>
              <a:rPr lang="en-US" dirty="0"/>
              <a:t> &lt; 3 x 10</a:t>
            </a:r>
            <a:r>
              <a:rPr lang="en-US" baseline="30000" dirty="0"/>
              <a:t>9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endParaRPr lang="en-US" baseline="-25000" dirty="0"/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⇾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At the forefront of current/future observational efforts:</a:t>
            </a:r>
          </a:p>
          <a:p>
            <a:r>
              <a:rPr lang="en-US" sz="2400" dirty="0">
                <a:sym typeface="Wingdings" pitchFamily="2" charset="2"/>
              </a:rPr>
              <a:t>Near-field cosmology 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(</a:t>
            </a:r>
            <a:r>
              <a:rPr lang="en-US" sz="2400" i="1" dirty="0">
                <a:solidFill>
                  <a:srgbClr val="00B050"/>
                </a:solidFill>
                <a:sym typeface="Wingdings" pitchFamily="2" charset="2"/>
              </a:rPr>
              <a:t>Gaia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, DES, Rubin/LSST)</a:t>
            </a:r>
          </a:p>
          <a:p>
            <a:r>
              <a:rPr lang="en-US" sz="2400" dirty="0">
                <a:sym typeface="Wingdings" pitchFamily="2" charset="2"/>
              </a:rPr>
              <a:t>Early Universe &amp; Reionization 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(JWST)</a:t>
            </a:r>
          </a:p>
          <a:p>
            <a:r>
              <a:rPr lang="en-US" sz="2400" dirty="0">
                <a:sym typeface="Wingdings" pitchFamily="2" charset="2"/>
              </a:rPr>
              <a:t>Accretion &amp; Feedback 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(Athena, AXIS, SKA, </a:t>
            </a:r>
            <a:r>
              <a:rPr lang="en-US" sz="2400" dirty="0" err="1">
                <a:solidFill>
                  <a:srgbClr val="00B050"/>
                </a:solidFill>
                <a:sym typeface="Wingdings" pitchFamily="2" charset="2"/>
              </a:rPr>
              <a:t>ngVLA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)</a:t>
            </a:r>
          </a:p>
          <a:p>
            <a:r>
              <a:rPr lang="en-US" sz="2400" dirty="0">
                <a:sym typeface="Wingdings" pitchFamily="2" charset="2"/>
              </a:rPr>
              <a:t>Fundamental physics &amp; dark matter </a:t>
            </a:r>
            <a:r>
              <a:rPr lang="en-US" sz="2400" i="1" dirty="0">
                <a:solidFill>
                  <a:srgbClr val="00B050"/>
                </a:solidFill>
                <a:sym typeface="Wingdings" pitchFamily="2" charset="2"/>
              </a:rPr>
              <a:t>(Fermi, 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IACTs, </a:t>
            </a:r>
            <a:r>
              <a:rPr lang="en-US" sz="2400" dirty="0" err="1">
                <a:solidFill>
                  <a:srgbClr val="00B050"/>
                </a:solidFill>
                <a:sym typeface="Wingdings" pitchFamily="2" charset="2"/>
              </a:rPr>
              <a:t>IceCube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206947-63CE-BC5E-343B-EE6829568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28" y="1253331"/>
            <a:ext cx="4936185" cy="4922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C0D7A7-2A41-1E70-089E-B52BEC73022C}"/>
              </a:ext>
            </a:extLst>
          </p:cNvPr>
          <p:cNvSpPr txBox="1"/>
          <p:nvPr/>
        </p:nvSpPr>
        <p:spPr>
          <a:xfrm>
            <a:off x="6964470" y="6175513"/>
            <a:ext cx="481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Condensed" panose="020B0506020202020204" pitchFamily="34" charset="0"/>
              </a:rPr>
              <a:t>Representative sample of the Local Group dwarf galaxies.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B3ECB-E61A-C426-748B-EC95D5B54B7E}"/>
              </a:ext>
            </a:extLst>
          </p:cNvPr>
          <p:cNvSpPr txBox="1"/>
          <p:nvPr/>
        </p:nvSpPr>
        <p:spPr>
          <a:xfrm rot="5400000">
            <a:off x="10963962" y="2070323"/>
            <a:ext cx="1914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A81FF"/>
                </a:solidFill>
                <a:latin typeface="Avenir Next Condensed" panose="020B0506020202020204" pitchFamily="34" charset="0"/>
              </a:rPr>
              <a:t>[Bullock &amp; Boylan-</a:t>
            </a:r>
            <a:r>
              <a:rPr lang="en-US" sz="1200" dirty="0" err="1">
                <a:solidFill>
                  <a:srgbClr val="7A81FF"/>
                </a:solidFill>
                <a:latin typeface="Avenir Next Condensed" panose="020B0506020202020204" pitchFamily="34" charset="0"/>
              </a:rPr>
              <a:t>Kolchin</a:t>
            </a:r>
            <a:r>
              <a:rPr lang="en-US" sz="1200" dirty="0">
                <a:solidFill>
                  <a:srgbClr val="7A81FF"/>
                </a:solidFill>
                <a:latin typeface="Avenir Next Condensed" panose="020B0506020202020204" pitchFamily="34" charset="0"/>
              </a:rPr>
              <a:t> 2017]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20A039-E224-2D39-21D2-5691A3CEF184}"/>
              </a:ext>
            </a:extLst>
          </p:cNvPr>
          <p:cNvSpPr/>
          <p:nvPr/>
        </p:nvSpPr>
        <p:spPr>
          <a:xfrm>
            <a:off x="318052" y="5227983"/>
            <a:ext cx="6321287" cy="9475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u="sng" dirty="0">
                <a:solidFill>
                  <a:srgbClr val="C00000"/>
                </a:solidFill>
                <a:latin typeface="Avenir Next Condensed" panose="020B0506020202020204" pitchFamily="34" charset="0"/>
              </a:rPr>
              <a:t>Dwarf galaxies</a:t>
            </a:r>
            <a:r>
              <a:rPr lang="en-US" sz="23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: bridges between </a:t>
            </a:r>
            <a:r>
              <a:rPr lang="en-US" sz="23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large scale structure</a:t>
            </a:r>
            <a:r>
              <a:rPr lang="en-US" sz="23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, </a:t>
            </a:r>
            <a:r>
              <a:rPr lang="en-US" sz="23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galaxy formation</a:t>
            </a:r>
            <a:r>
              <a:rPr lang="en-US" sz="23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, &amp; </a:t>
            </a:r>
            <a:r>
              <a:rPr lang="en-US" sz="23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fundamental physics</a:t>
            </a:r>
            <a:r>
              <a:rPr lang="en-US" sz="23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C24AB1-C189-6D1C-4F79-D3A666355B13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701298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D240C-FCF6-F838-1889-CDA90A869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2D45E0-D545-C941-F0A6-09BDA1FA1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4450"/>
            <a:ext cx="12169794" cy="6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5F43-CF28-8E86-6144-C7D058330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50CA-262F-D17A-9789-34A68E68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Obligatory slide on Fermi Large Area Telescope</a:t>
            </a:r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408FF-6140-C380-EE02-38C1C7BB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273"/>
            <a:ext cx="6813481" cy="3991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37987F-6F9C-75E3-307D-14426EF6A276}"/>
                  </a:ext>
                </a:extLst>
              </p:cNvPr>
              <p:cNvSpPr txBox="1"/>
              <p:nvPr/>
            </p:nvSpPr>
            <p:spPr>
              <a:xfrm>
                <a:off x="114603" y="4993355"/>
                <a:ext cx="362471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</a:rPr>
                  <a:t>individual</a:t>
                </a:r>
                <a:r>
                  <a: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</a:rPr>
                  <a:t> rays convert into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</a:rPr>
                  <a:t>e</a:t>
                </a:r>
                <a:r>
                  <a:rPr kumimoji="0" lang="en-SE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</a:rPr>
                  <a:t>+</a:t>
                </a:r>
                <a:r>
                  <a: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</a:rPr>
                  <a:t>e</a:t>
                </a:r>
                <a:r>
                  <a:rPr kumimoji="0" lang="en-SE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</a:rPr>
                  <a:t>-</a:t>
                </a:r>
                <a:r>
                  <a: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</a:rPr>
                  <a:t> pairs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à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  <a:sym typeface="Wingdings" pitchFamily="2" charset="2"/>
                  </a:rPr>
                  <a:t>tracks</a:t>
                </a:r>
                <a:r>
                  <a: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  <a:sym typeface="Wingdings" pitchFamily="2" charset="2"/>
                  </a:rPr>
                  <a:t> (localization) &amp; deposited energy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à"/>
                  <a:tabLst/>
                  <a:defRPr/>
                </a:pPr>
                <a:endPara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Condensed" panose="020B0506020202020204" pitchFamily="34" charset="0"/>
                  <a:sym typeface="Wingdings" pitchFamily="2" charset="2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à"/>
                  <a:tabLst/>
                  <a:defRPr/>
                </a:pPr>
                <a:endPara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Condensed" panose="020B0506020202020204" pitchFamily="34" charset="0"/>
                  <a:sym typeface="Wingdings" pitchFamily="2" charset="2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Condensed" panose="020B0506020202020204" pitchFamily="34" charset="0"/>
                    <a:sym typeface="Wingdings" pitchFamily="2" charset="2"/>
                  </a:rPr>
                  <a:t>…it also detects electrons.</a:t>
                </a:r>
                <a:endPara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Condensed" panose="020B0506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37987F-6F9C-75E3-307D-14426EF6A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03" y="4993355"/>
                <a:ext cx="3624710" cy="1477328"/>
              </a:xfrm>
              <a:prstGeom prst="rect">
                <a:avLst/>
              </a:prstGeom>
              <a:blipFill>
                <a:blip r:embed="rId4"/>
                <a:stretch>
                  <a:fillRect l="-1748" t="-1709" r="-350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B3EE462-E2C1-9236-408D-BC6CFAB6BA98}"/>
              </a:ext>
            </a:extLst>
          </p:cNvPr>
          <p:cNvSpPr txBox="1"/>
          <p:nvPr/>
        </p:nvSpPr>
        <p:spPr>
          <a:xfrm>
            <a:off x="278307" y="1826746"/>
            <a:ext cx="6256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e</a:t>
            </a:r>
            <a:r>
              <a: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+</a:t>
            </a: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e</a:t>
            </a:r>
            <a:r>
              <a: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-</a:t>
            </a: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 pair-conversion telescope 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DEDD82CE-6E90-F64D-C531-412C8E663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321097"/>
              </p:ext>
            </p:extLst>
          </p:nvPr>
        </p:nvGraphicFramePr>
        <p:xfrm>
          <a:off x="4943475" y="2889270"/>
          <a:ext cx="7000874" cy="1584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6175">
                  <a:extLst>
                    <a:ext uri="{9D8B030D-6E8A-4147-A177-3AD203B41FA5}">
                      <a16:colId xmlns:a16="http://schemas.microsoft.com/office/drawing/2014/main" val="2397079080"/>
                    </a:ext>
                  </a:extLst>
                </a:gridCol>
                <a:gridCol w="3314699">
                  <a:extLst>
                    <a:ext uri="{9D8B030D-6E8A-4147-A177-3AD203B41FA5}">
                      <a16:colId xmlns:a16="http://schemas.microsoft.com/office/drawing/2014/main" val="3535074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SE" sz="2000" b="0">
                          <a:solidFill>
                            <a:srgbClr val="00B050"/>
                          </a:solidFill>
                          <a:latin typeface="Avenir Next Condensed" panose="020B0506020202020204" pitchFamily="34" charset="0"/>
                        </a:rPr>
                        <a:t>*</a:t>
                      </a:r>
                      <a:r>
                        <a:rPr lang="en-SE" sz="2000" b="0">
                          <a:latin typeface="Avenir Next Condensed" panose="020B0506020202020204" pitchFamily="34" charset="0"/>
                        </a:rPr>
                        <a:t>Energy range</a:t>
                      </a:r>
                      <a:endParaRPr lang="en-SE" sz="2000" b="0" dirty="0">
                        <a:solidFill>
                          <a:schemeClr val="accent2"/>
                        </a:solidFill>
                        <a:latin typeface="Avenir Next Condensed" panose="020B0506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Avenir Next Condensed" panose="020B0506020202020204" pitchFamily="34" charset="0"/>
                        </a:rPr>
                        <a:t>  </a:t>
                      </a:r>
                      <a:r>
                        <a:rPr lang="en-SE" sz="2000" b="0">
                          <a:latin typeface="Avenir Next Condensed" panose="020B0506020202020204" pitchFamily="34" charset="0"/>
                        </a:rPr>
                        <a:t>20 </a:t>
                      </a:r>
                      <a:r>
                        <a:rPr lang="en-SE" sz="2000" b="0" dirty="0">
                          <a:latin typeface="Avenir Next Condensed" panose="020B0506020202020204" pitchFamily="34" charset="0"/>
                        </a:rPr>
                        <a:t>MeV to &gt; 300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22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SE" sz="2000" b="0">
                          <a:solidFill>
                            <a:srgbClr val="00B050"/>
                          </a:solidFill>
                          <a:latin typeface="Avenir Next Condensed" panose="020B0506020202020204" pitchFamily="34" charset="0"/>
                        </a:rPr>
                        <a:t>**</a:t>
                      </a:r>
                      <a:r>
                        <a:rPr lang="en-SE" sz="2000" b="0">
                          <a:latin typeface="Avenir Next Condensed" panose="020B0506020202020204" pitchFamily="34" charset="0"/>
                        </a:rPr>
                        <a:t>Field of View</a:t>
                      </a:r>
                      <a:endParaRPr lang="en-SE" sz="2000" b="0" dirty="0">
                        <a:solidFill>
                          <a:schemeClr val="accent2"/>
                        </a:solidFill>
                        <a:latin typeface="Avenir Next Condensed" panose="020B0506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Avenir Next Condensed" panose="020B0506020202020204" pitchFamily="34" charset="0"/>
                        </a:rPr>
                        <a:t>  </a:t>
                      </a:r>
                      <a:r>
                        <a:rPr lang="en-SE" sz="2000" b="0">
                          <a:latin typeface="Avenir Next Condensed" panose="020B0506020202020204" pitchFamily="34" charset="0"/>
                        </a:rPr>
                        <a:t>2.4 </a:t>
                      </a:r>
                      <a:r>
                        <a:rPr lang="en-SE" sz="2000" b="0" dirty="0">
                          <a:latin typeface="Avenir Next Condensed" panose="020B0506020202020204" pitchFamily="34" charset="0"/>
                        </a:rPr>
                        <a:t>sr (~1/5 of the whole sky)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591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SE" sz="2000">
                          <a:solidFill>
                            <a:srgbClr val="00B050"/>
                          </a:solidFill>
                          <a:latin typeface="Avenir Next Condensed" panose="020B0506020202020204" pitchFamily="34" charset="0"/>
                        </a:rPr>
                        <a:t>***</a:t>
                      </a:r>
                      <a:r>
                        <a:rPr lang="en-SE" sz="2000">
                          <a:latin typeface="Avenir Next Condensed" panose="020B0506020202020204" pitchFamily="34" charset="0"/>
                        </a:rPr>
                        <a:t>Single </a:t>
                      </a:r>
                      <a:r>
                        <a:rPr lang="en-SE" sz="2000" dirty="0">
                          <a:latin typeface="Avenir Next Condensed" panose="020B0506020202020204" pitchFamily="34" charset="0"/>
                        </a:rPr>
                        <a:t>photon </a:t>
                      </a:r>
                      <a:r>
                        <a:rPr lang="en-SE" sz="2000">
                          <a:latin typeface="Avenir Next Condensed" panose="020B0506020202020204" pitchFamily="34" charset="0"/>
                        </a:rPr>
                        <a:t>angular resolution</a:t>
                      </a:r>
                      <a:endParaRPr lang="en-SE" sz="2000" dirty="0">
                        <a:solidFill>
                          <a:schemeClr val="accent2"/>
                        </a:solidFill>
                        <a:latin typeface="Avenir Next Condensed" panose="020B0506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venir Next Condensed" panose="020B0506020202020204" pitchFamily="34" charset="0"/>
                        </a:rPr>
                        <a:t>  </a:t>
                      </a:r>
                      <a:r>
                        <a:rPr lang="en-SE" sz="2000">
                          <a:latin typeface="Avenir Next Condensed" panose="020B0506020202020204" pitchFamily="34" charset="0"/>
                        </a:rPr>
                        <a:t>&lt; </a:t>
                      </a:r>
                      <a:r>
                        <a:rPr lang="en-SE" sz="2000" dirty="0">
                          <a:latin typeface="Avenir Next Condensed" panose="020B0506020202020204" pitchFamily="34" charset="0"/>
                        </a:rPr>
                        <a:t>1 deg at 1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101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SE" sz="2000" dirty="0">
                          <a:latin typeface="Avenir Next Condensed" panose="020B0506020202020204" pitchFamily="34" charset="0"/>
                        </a:rPr>
                        <a:t>Timing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venir Next Condensed" panose="020B0506020202020204" pitchFamily="34" charset="0"/>
                        </a:rPr>
                        <a:t>  </a:t>
                      </a:r>
                      <a:r>
                        <a:rPr lang="en-SE" sz="2000">
                          <a:latin typeface="Avenir Next Condensed" panose="020B0506020202020204" pitchFamily="34" charset="0"/>
                        </a:rPr>
                        <a:t>1 </a:t>
                      </a:r>
                      <a:r>
                        <a:rPr lang="en-SE" sz="2000" dirty="0">
                          <a:latin typeface="Avenir Next Condensed" panose="020B0506020202020204" pitchFamily="34" charset="0"/>
                        </a:rPr>
                        <a:t>microsecond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129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545D40-A554-8591-E121-AE7C51902BCA}"/>
              </a:ext>
            </a:extLst>
          </p:cNvPr>
          <p:cNvSpPr txBox="1"/>
          <p:nvPr/>
        </p:nvSpPr>
        <p:spPr>
          <a:xfrm>
            <a:off x="8685912" y="4632953"/>
            <a:ext cx="3506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*ideally suited for WIMP searches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**whole sky every ~3 hours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***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Condensed" panose="020B0506020202020204" pitchFamily="34" charset="0"/>
              </a:rPr>
              <a:t>point-source localization &lt;0.5 arcmin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CC9635-2E11-AEC1-06F8-F94F5422983D}"/>
              </a:ext>
            </a:extLst>
          </p:cNvPr>
          <p:cNvCxnSpPr/>
          <p:nvPr/>
        </p:nvCxnSpPr>
        <p:spPr>
          <a:xfrm>
            <a:off x="8658225" y="3028297"/>
            <a:ext cx="0" cy="1306906"/>
          </a:xfrm>
          <a:prstGeom prst="line">
            <a:avLst/>
          </a:prstGeom>
          <a:ln w="38100" cap="rnd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1685B3B-D836-E611-4B7E-FB07130B0DB4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6571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3F7EC-77C3-CC87-37F3-D151D40EF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warf Galaxy AGN Candidates">
            <a:extLst>
              <a:ext uri="{FF2B5EF4-FFF2-40B4-BE49-F238E27FC236}">
                <a16:creationId xmlns:a16="http://schemas.microsoft.com/office/drawing/2014/main" id="{5311C313-A644-703F-1E6D-267B8F92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7"/>
          <a:stretch>
            <a:fillRect/>
          </a:stretch>
        </p:blipFill>
        <p:spPr bwMode="auto">
          <a:xfrm>
            <a:off x="5219891" y="-96737"/>
            <a:ext cx="7039155" cy="70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D0F0E-877E-951E-87A5-A1AF5FE21D32}"/>
              </a:ext>
            </a:extLst>
          </p:cNvPr>
          <p:cNvSpPr txBox="1"/>
          <p:nvPr/>
        </p:nvSpPr>
        <p:spPr>
          <a:xfrm>
            <a:off x="0" y="6581001"/>
            <a:ext cx="8636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Credit: NASA/DOE/FERMI LAT COLLABORATION; T. LINDEN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53CD1-DC91-7798-34EF-5CCC5BF8210C}"/>
              </a:ext>
            </a:extLst>
          </p:cNvPr>
          <p:cNvSpPr txBox="1"/>
          <p:nvPr/>
        </p:nvSpPr>
        <p:spPr>
          <a:xfrm>
            <a:off x="0" y="6581001"/>
            <a:ext cx="7365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Fornax Dwarf Galaxy, ESO/Sky Survey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9E490-A586-1C8F-0E41-57A37FDB08C4}"/>
              </a:ext>
            </a:extLst>
          </p:cNvPr>
          <p:cNvSpPr txBox="1"/>
          <p:nvPr/>
        </p:nvSpPr>
        <p:spPr>
          <a:xfrm rot="16200000">
            <a:off x="1836280" y="3405786"/>
            <a:ext cx="650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Legacy Surveys/D. Lang (Perimeter Institute)/NAOJ/HSC Collaboration/D. de Martin (NSF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NOIRLab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) &amp; M. Zamani (NSF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NOIRLab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1D4610-1BF3-BF76-FDDF-28DCE4DBE602}"/>
              </a:ext>
            </a:extLst>
          </p:cNvPr>
          <p:cNvSpPr txBox="1">
            <a:spLocks/>
          </p:cNvSpPr>
          <p:nvPr/>
        </p:nvSpPr>
        <p:spPr>
          <a:xfrm>
            <a:off x="930965" y="2823936"/>
            <a:ext cx="3425687" cy="12101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Impact" panose="020B0806030902050204" pitchFamily="34" charset="0"/>
                <a:ea typeface="HeadLineA" pitchFamily="2" charset="-127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Dwarf AGN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166E8F-3AD3-073B-9DA2-79D6E20F24F0}"/>
              </a:ext>
            </a:extLst>
          </p:cNvPr>
          <p:cNvSpPr txBox="1"/>
          <p:nvPr/>
        </p:nvSpPr>
        <p:spPr>
          <a:xfrm>
            <a:off x="930965" y="3880175"/>
            <a:ext cx="3494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Based on </a:t>
            </a:r>
            <a:r>
              <a:rPr lang="en-US" sz="1400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Crnogorčević</a:t>
            </a:r>
            <a:r>
              <a:rPr lang="en-US" sz="14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+ 2025,  </a:t>
            </a:r>
            <a:r>
              <a:rPr lang="en-US" sz="1400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arXiv</a:t>
            </a:r>
            <a:r>
              <a:rPr lang="en-US" sz="14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: </a:t>
            </a:r>
            <a:r>
              <a:rPr lang="en-US" sz="14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2509.18239</a:t>
            </a:r>
            <a:endParaRPr lang="en-US" sz="1400" dirty="0">
              <a:solidFill>
                <a:srgbClr val="C00000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7CA85-52A0-1F28-CCAA-B0BAF28AE641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126207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33311-32FC-32D6-A771-0AC07827C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warf Galaxy AGN Candidates">
            <a:extLst>
              <a:ext uri="{FF2B5EF4-FFF2-40B4-BE49-F238E27FC236}">
                <a16:creationId xmlns:a16="http://schemas.microsoft.com/office/drawing/2014/main" id="{4F0E2841-B6FB-3812-FE0B-8C4534F8F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7"/>
          <a:stretch>
            <a:fillRect/>
          </a:stretch>
        </p:blipFill>
        <p:spPr bwMode="auto">
          <a:xfrm>
            <a:off x="5219891" y="-96737"/>
            <a:ext cx="7039155" cy="70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557D6A-2B20-9DB2-6EB8-176B535C2CC8}"/>
              </a:ext>
            </a:extLst>
          </p:cNvPr>
          <p:cNvSpPr txBox="1"/>
          <p:nvPr/>
        </p:nvSpPr>
        <p:spPr>
          <a:xfrm>
            <a:off x="0" y="6581001"/>
            <a:ext cx="8636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Credit: NASA/DOE/FERMI LAT COLLABORATION; T. LINDEN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74DE1-CBD3-D400-6AD9-CF750C5191ED}"/>
              </a:ext>
            </a:extLst>
          </p:cNvPr>
          <p:cNvSpPr txBox="1"/>
          <p:nvPr/>
        </p:nvSpPr>
        <p:spPr>
          <a:xfrm>
            <a:off x="0" y="6581001"/>
            <a:ext cx="7365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Fornax Dwarf Galaxy, ESO/Sky Survey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41B71-A47B-EFE2-B3DD-471DC41E6136}"/>
              </a:ext>
            </a:extLst>
          </p:cNvPr>
          <p:cNvSpPr txBox="1"/>
          <p:nvPr/>
        </p:nvSpPr>
        <p:spPr>
          <a:xfrm>
            <a:off x="5708186" y="757515"/>
            <a:ext cx="6243886" cy="5632311"/>
          </a:xfrm>
          <a:prstGeom prst="rect">
            <a:avLst/>
          </a:prstGeom>
          <a:solidFill>
            <a:schemeClr val="tx1">
              <a:alpha val="55269"/>
            </a:schemeClr>
          </a:solidFill>
        </p:spPr>
        <p:txBody>
          <a:bodyPr wrap="square" rtlCol="0">
            <a:spAutoFit/>
          </a:bodyPr>
          <a:lstStyle/>
          <a:p>
            <a:pPr lvl="0" defTabSz="457200"/>
            <a:r>
              <a:rPr lang="en-US" sz="3000" dirty="0">
                <a:solidFill>
                  <a:prstClr val="white"/>
                </a:solidFill>
                <a:latin typeface="Avenir Next Condensed" panose="020B0506020202020204" pitchFamily="34" charset="0"/>
                <a:sym typeface="Wingdings" pitchFamily="2" charset="2"/>
              </a:rPr>
              <a:t>⇾ host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  <a:sym typeface="Wingdings" pitchFamily="2" charset="2"/>
              </a:rPr>
              <a:t>intermediate-mass black holes (IMBHs), 10⁴ - 10⁶ M</a:t>
            </a:r>
            <a:r>
              <a:rPr kumimoji="0" lang="en-US" sz="3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  <a:sym typeface="Wingdings" pitchFamily="2" charset="2"/>
              </a:rPr>
              <a:t>☉</a:t>
            </a:r>
          </a:p>
          <a:p>
            <a:pPr lvl="0" defTabSz="457200"/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Condensed" panose="020B0506020202020204" pitchFamily="34" charset="0"/>
              <a:ea typeface="+mn-ea"/>
              <a:cs typeface="+mn-cs"/>
              <a:sym typeface="Wingdings" pitchFamily="2" charset="2"/>
            </a:endParaRPr>
          </a:p>
          <a:p>
            <a:pPr lvl="0" defTabSz="457200"/>
            <a:r>
              <a:rPr lang="en-US" sz="3000" dirty="0">
                <a:solidFill>
                  <a:prstClr val="white"/>
                </a:solidFill>
                <a:latin typeface="Avenir Next Condensed" panose="020B0506020202020204" pitchFamily="34" charset="0"/>
                <a:sym typeface="Wingdings" pitchFamily="2" charset="2"/>
              </a:rPr>
              <a:t>⇾ missing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  <a:sym typeface="Wingdings" pitchFamily="2" charset="2"/>
              </a:rPr>
              <a:t>link in BH </a:t>
            </a:r>
            <a:r>
              <a:rPr lang="en-US" sz="3000" dirty="0">
                <a:solidFill>
                  <a:prstClr val="white"/>
                </a:solidFill>
                <a:latin typeface="Avenir Next Condensed" panose="020B0506020202020204" pitchFamily="34" charset="0"/>
                <a:sym typeface="Wingdings" pitchFamily="2" charset="2"/>
              </a:rPr>
              <a:t>mass spectrum</a:t>
            </a:r>
          </a:p>
          <a:p>
            <a:pPr lvl="0" defTabSz="457200"/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Condensed" panose="020B0506020202020204" pitchFamily="34" charset="0"/>
              <a:ea typeface="+mn-ea"/>
              <a:cs typeface="+mn-cs"/>
              <a:sym typeface="Wingdings" pitchFamily="2" charset="2"/>
            </a:endParaRPr>
          </a:p>
          <a:p>
            <a:pPr lvl="0" defTabSz="457200"/>
            <a:r>
              <a:rPr lang="en-US" sz="3000" dirty="0">
                <a:solidFill>
                  <a:prstClr val="white"/>
                </a:solidFill>
                <a:latin typeface="Avenir Next Condensed" panose="020B0506020202020204" pitchFamily="34" charset="0"/>
                <a:sym typeface="Wingdings" pitchFamily="2" charset="2"/>
              </a:rPr>
              <a:t>⇾ preserve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  <a:sym typeface="Wingdings" pitchFamily="2" charset="2"/>
              </a:rPr>
              <a:t>signatures of BH seed formation</a:t>
            </a:r>
          </a:p>
          <a:p>
            <a:pPr lvl="0" defTabSz="457200"/>
            <a:endParaRPr lang="en-US" sz="3000" dirty="0">
              <a:solidFill>
                <a:prstClr val="white"/>
              </a:solidFill>
              <a:latin typeface="Avenir Next Condensed" panose="020B0506020202020204" pitchFamily="34" charset="0"/>
              <a:sym typeface="Wingdings" pitchFamily="2" charset="2"/>
            </a:endParaRPr>
          </a:p>
          <a:p>
            <a:pPr lvl="0" defTabSz="457200"/>
            <a:r>
              <a:rPr lang="en-US" sz="3000" dirty="0">
                <a:solidFill>
                  <a:prstClr val="white"/>
                </a:solidFill>
                <a:latin typeface="Avenir Next Condensed" panose="020B0506020202020204" pitchFamily="34" charset="0"/>
                <a:sym typeface="Wingdings" pitchFamily="2" charset="2"/>
              </a:rPr>
              <a:t>⇾ enhanced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  <a:sym typeface="Wingdings" pitchFamily="2" charset="2"/>
              </a:rPr>
              <a:t>dark matter density around IMBHs (potential dark matter targets)</a:t>
            </a:r>
          </a:p>
          <a:p>
            <a:pPr lvl="0" defTabSz="457200"/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Condensed" panose="020B0506020202020204" pitchFamily="34" charset="0"/>
              <a:ea typeface="+mn-ea"/>
              <a:cs typeface="+mn-cs"/>
              <a:sym typeface="Wingdings" pitchFamily="2" charset="2"/>
            </a:endParaRPr>
          </a:p>
          <a:p>
            <a:pPr lvl="0" defTabSz="457200"/>
            <a:r>
              <a:rPr lang="en-US" sz="3000" dirty="0">
                <a:solidFill>
                  <a:prstClr val="white"/>
                </a:solidFill>
                <a:latin typeface="Avenir Next Condensed" panose="020B0506020202020204" pitchFamily="34" charset="0"/>
                <a:sym typeface="Wingdings" pitchFamily="2" charset="2"/>
              </a:rPr>
              <a:t>⇾ but, multiple potential </a:t>
            </a: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  <a:sym typeface="Wingdings" pitchFamily="2" charset="2"/>
              </a:rPr>
              <a:t>γ-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  <a:sym typeface="Wingdings" pitchFamily="2" charset="2"/>
              </a:rPr>
              <a:t>ray production mechanisms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Condensed" panose="020B0506020202020204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4F89E9-E6BE-FAFE-83F3-BBC134EC07BB}"/>
              </a:ext>
            </a:extLst>
          </p:cNvPr>
          <p:cNvSpPr txBox="1">
            <a:spLocks/>
          </p:cNvSpPr>
          <p:nvPr/>
        </p:nvSpPr>
        <p:spPr>
          <a:xfrm>
            <a:off x="930965" y="2823936"/>
            <a:ext cx="3425687" cy="12101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Impact" panose="020B0806030902050204" pitchFamily="34" charset="0"/>
                <a:ea typeface="HeadLineA" pitchFamily="2" charset="-127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Dwarf AGN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CA2A5-3FF3-B689-A7AF-E83CF8852E7E}"/>
              </a:ext>
            </a:extLst>
          </p:cNvPr>
          <p:cNvSpPr txBox="1"/>
          <p:nvPr/>
        </p:nvSpPr>
        <p:spPr>
          <a:xfrm>
            <a:off x="930965" y="3880175"/>
            <a:ext cx="3494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Based on </a:t>
            </a:r>
            <a:r>
              <a:rPr lang="en-US" sz="1400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Crnogorčević</a:t>
            </a:r>
            <a:r>
              <a:rPr lang="en-US" sz="14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+ 2025,  </a:t>
            </a:r>
            <a:r>
              <a:rPr lang="en-US" sz="1400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arXiv</a:t>
            </a:r>
            <a:r>
              <a:rPr lang="en-US" sz="1400" dirty="0">
                <a:solidFill>
                  <a:srgbClr val="C00000"/>
                </a:solidFill>
                <a:latin typeface="Avenir Next Condensed" panose="020B0506020202020204" pitchFamily="34" charset="0"/>
              </a:rPr>
              <a:t>: </a:t>
            </a:r>
            <a:r>
              <a:rPr lang="en-US" sz="14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2509.18239</a:t>
            </a:r>
            <a:endParaRPr lang="en-US" sz="1400" dirty="0">
              <a:solidFill>
                <a:srgbClr val="C00000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23973E-007C-316F-B51C-CDD2B819F9EF}"/>
              </a:ext>
            </a:extLst>
          </p:cNvPr>
          <p:cNvSpPr txBox="1"/>
          <p:nvPr/>
        </p:nvSpPr>
        <p:spPr>
          <a:xfrm rot="16200000">
            <a:off x="1836280" y="3405786"/>
            <a:ext cx="650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Legacy Surveys/D. Lang (Perimeter Institute)/NAOJ/HSC Collaboration/D. de Martin (NSF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NOIRLab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) &amp; M. Zamani (NSF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NOIRLab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F6546-7B5E-18A5-DC53-194110BDC1E2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390805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A41CD-BD47-99B5-066A-DD0A2480F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656F4D-070D-5EFF-1C97-7BB0C3994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636" y="1282367"/>
            <a:ext cx="5141851" cy="4039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29666-5A89-CABB-0FA8-223B6C1E7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Gammas from AGNs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8">
                <a:extLst>
                  <a:ext uri="{FF2B5EF4-FFF2-40B4-BE49-F238E27FC236}">
                    <a16:creationId xmlns:a16="http://schemas.microsoft.com/office/drawing/2014/main" id="{F0372C95-F680-89D5-605F-B47C7CD162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6511" y="1282367"/>
                <a:ext cx="6803402" cy="435133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b="1" u="sng" dirty="0">
                    <a:solidFill>
                      <a:srgbClr val="00B050"/>
                    </a:solidFill>
                  </a:rPr>
                  <a:t>Classical ways to produce </a:t>
                </a:r>
                <a14:m>
                  <m:oMath xmlns:m="http://schemas.openxmlformats.org/officeDocument/2006/math">
                    <m:r>
                      <a:rPr lang="en-US" b="1" i="1" u="sng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u="sng" dirty="0">
                    <a:solidFill>
                      <a:srgbClr val="00B050"/>
                    </a:solidFill>
                  </a:rPr>
                  <a:t>-rays:</a:t>
                </a:r>
                <a:endParaRPr lang="en-US" b="1" u="sng" dirty="0"/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Accretion-related processes: Inverse Compton from corona/disk</a:t>
                </a:r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Misaligned jets: Reduced Doppler boosting → softer spectra</a:t>
                </a:r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Cosmic-ray interactions: Star formation/supernova activity</a:t>
                </a:r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AGN-driven outflows: Shocks in interstellar medium</a:t>
                </a:r>
              </a:p>
              <a:p>
                <a:pPr marL="0" indent="0">
                  <a:buNone/>
                </a:pPr>
                <a:r>
                  <a:rPr lang="en-US" b="1" u="sng" dirty="0">
                    <a:solidFill>
                      <a:srgbClr val="00B050"/>
                    </a:solidFill>
                  </a:rPr>
                  <a:t>New ways to produce </a:t>
                </a:r>
                <a14:m>
                  <m:oMath xmlns:m="http://schemas.openxmlformats.org/officeDocument/2006/math">
                    <m:r>
                      <a:rPr lang="en-US" b="1" i="1" u="sng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u="sng" dirty="0">
                    <a:solidFill>
                      <a:srgbClr val="00B050"/>
                    </a:solidFill>
                  </a:rPr>
                  <a:t>-rays:</a:t>
                </a:r>
                <a:endParaRPr lang="en-US" b="1" u="sng" dirty="0"/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Dark matter annihilation: Enhanced density around IMBHs</a:t>
                </a:r>
              </a:p>
            </p:txBody>
          </p:sp>
        </mc:Choice>
        <mc:Fallback xmlns="">
          <p:sp>
            <p:nvSpPr>
              <p:cNvPr id="7" name="Content Placeholder 8">
                <a:extLst>
                  <a:ext uri="{FF2B5EF4-FFF2-40B4-BE49-F238E27FC236}">
                    <a16:creationId xmlns:a16="http://schemas.microsoft.com/office/drawing/2014/main" id="{F0372C95-F680-89D5-605F-B47C7CD162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6511" y="1282367"/>
                <a:ext cx="6803402" cy="4351338"/>
              </a:xfrm>
              <a:blipFill>
                <a:blip r:embed="rId4"/>
                <a:stretch>
                  <a:fillRect l="-1676" t="-1744" r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530536C-AB11-FF97-58EA-2A38C87233E5}"/>
              </a:ext>
            </a:extLst>
          </p:cNvPr>
          <p:cNvSpPr txBox="1"/>
          <p:nvPr/>
        </p:nvSpPr>
        <p:spPr>
          <a:xfrm>
            <a:off x="10327811" y="5314023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A81FF"/>
                </a:solidFill>
                <a:latin typeface="Avenir Next Condensed" panose="020B0506020202020204" pitchFamily="34" charset="0"/>
              </a:rPr>
              <a:t>[Beckmann &amp; Shrader 2013]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CF349-DD87-7527-B367-AE9AA474D96D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[5]</a:t>
            </a:r>
          </a:p>
        </p:txBody>
      </p:sp>
    </p:spTree>
    <p:extLst>
      <p:ext uri="{BB962C8B-B14F-4D97-AF65-F5344CB8AC3E}">
        <p14:creationId xmlns:p14="http://schemas.microsoft.com/office/powerpoint/2010/main" val="231147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30E1D-E86A-167A-E4B1-D19828F82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3F981-E5E9-2126-34F3-341AF095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636" y="1282367"/>
            <a:ext cx="5141851" cy="4039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3DC104-B1AF-6DA7-522E-04530947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Gammas from AGNs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8">
                <a:extLst>
                  <a:ext uri="{FF2B5EF4-FFF2-40B4-BE49-F238E27FC236}">
                    <a16:creationId xmlns:a16="http://schemas.microsoft.com/office/drawing/2014/main" id="{3D7871DE-0F8F-C612-3A98-5CE1F0ACE8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6511" y="1282367"/>
                <a:ext cx="6803402" cy="435133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b="1" u="sng" dirty="0">
                    <a:solidFill>
                      <a:srgbClr val="00B050"/>
                    </a:solidFill>
                  </a:rPr>
                  <a:t>Classical ways to produce </a:t>
                </a:r>
                <a14:m>
                  <m:oMath xmlns:m="http://schemas.openxmlformats.org/officeDocument/2006/math">
                    <m:r>
                      <a:rPr lang="en-US" b="1" i="1" u="sng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u="sng" dirty="0">
                    <a:solidFill>
                      <a:srgbClr val="00B050"/>
                    </a:solidFill>
                  </a:rPr>
                  <a:t>-rays:</a:t>
                </a:r>
                <a:endParaRPr lang="en-US" b="1" u="sng" dirty="0"/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Accretion-related processes: Inverse Compton from corona/disk</a:t>
                </a:r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Misaligned jets: Reduced Doppler boosting → softer spectra</a:t>
                </a:r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Cosmic-ray interactions: Star formation/supernova activity</a:t>
                </a:r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AGN-driven outflows: Shocks in interstellar medium</a:t>
                </a:r>
              </a:p>
              <a:p>
                <a:pPr marL="0" indent="0">
                  <a:buNone/>
                </a:pPr>
                <a:r>
                  <a:rPr lang="en-US" b="1" u="sng" dirty="0">
                    <a:solidFill>
                      <a:srgbClr val="00B050"/>
                    </a:solidFill>
                  </a:rPr>
                  <a:t>New ways to produce </a:t>
                </a:r>
                <a14:m>
                  <m:oMath xmlns:m="http://schemas.openxmlformats.org/officeDocument/2006/math">
                    <m:r>
                      <a:rPr lang="en-US" b="1" i="1" u="sng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u="sng" dirty="0">
                    <a:solidFill>
                      <a:srgbClr val="00B050"/>
                    </a:solidFill>
                  </a:rPr>
                  <a:t>-rays:</a:t>
                </a:r>
                <a:endParaRPr lang="en-US" b="1" u="sng" dirty="0"/>
              </a:p>
              <a:p>
                <a:pPr marL="0" indent="0">
                  <a:buNone/>
                </a:pPr>
                <a:r>
                  <a:rPr lang="en-US" sz="2600" dirty="0">
                    <a:latin typeface="Avenir Next Condensed" panose="020B0506020202020204" pitchFamily="34" charset="0"/>
                  </a:rPr>
                  <a:t>⇾ Dark matter annihilation: Enhanced density around IMBHs</a:t>
                </a:r>
              </a:p>
            </p:txBody>
          </p:sp>
        </mc:Choice>
        <mc:Fallback xmlns="">
          <p:sp>
            <p:nvSpPr>
              <p:cNvPr id="7" name="Content Placeholder 8">
                <a:extLst>
                  <a:ext uri="{FF2B5EF4-FFF2-40B4-BE49-F238E27FC236}">
                    <a16:creationId xmlns:a16="http://schemas.microsoft.com/office/drawing/2014/main" id="{3D7871DE-0F8F-C612-3A98-5CE1F0ACE8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6511" y="1282367"/>
                <a:ext cx="6803402" cy="4351338"/>
              </a:xfrm>
              <a:blipFill>
                <a:blip r:embed="rId4"/>
                <a:stretch>
                  <a:fillRect l="-1676" t="-1744" r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3AE2882-5058-7A86-7E7D-53E08AE9A40A}"/>
              </a:ext>
            </a:extLst>
          </p:cNvPr>
          <p:cNvSpPr/>
          <p:nvPr/>
        </p:nvSpPr>
        <p:spPr>
          <a:xfrm>
            <a:off x="286511" y="5633705"/>
            <a:ext cx="11618976" cy="878838"/>
          </a:xfrm>
          <a:prstGeom prst="roundRect">
            <a:avLst/>
          </a:prstGeom>
          <a:solidFill>
            <a:srgbClr val="00B050">
              <a:alpha val="37255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Multiple mechanisms likely contribute: requires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multiwavelength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 approach to disentangle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AAC12-793E-AB57-4E0B-124BF3E84872}"/>
              </a:ext>
            </a:extLst>
          </p:cNvPr>
          <p:cNvSpPr txBox="1"/>
          <p:nvPr/>
        </p:nvSpPr>
        <p:spPr>
          <a:xfrm>
            <a:off x="10327811" y="5314023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A81FF"/>
                </a:solidFill>
                <a:latin typeface="Avenir Next Condensed" panose="020B0506020202020204" pitchFamily="34" charset="0"/>
              </a:rPr>
              <a:t>[Beckmann &amp; Shrader 2013]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6EA33-39A0-A411-9AE6-E2DD2AF3229C}"/>
              </a:ext>
            </a:extLst>
          </p:cNvPr>
          <p:cNvSpPr txBox="1"/>
          <p:nvPr/>
        </p:nvSpPr>
        <p:spPr>
          <a:xfrm>
            <a:off x="11871077" y="6636147"/>
            <a:ext cx="320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Next Condensed" panose="020B0506020202020204" pitchFamily="34" charset="0"/>
              </a:rPr>
              <a:t>[5]</a:t>
            </a:r>
          </a:p>
        </p:txBody>
      </p:sp>
    </p:spTree>
    <p:extLst>
      <p:ext uri="{BB962C8B-B14F-4D97-AF65-F5344CB8AC3E}">
        <p14:creationId xmlns:p14="http://schemas.microsoft.com/office/powerpoint/2010/main" val="3751829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8920</TotalTime>
  <Words>3401</Words>
  <Application>Microsoft Macintosh PowerPoint</Application>
  <PresentationFormat>Widescreen</PresentationFormat>
  <Paragraphs>368</Paragraphs>
  <Slides>40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Aptos</vt:lpstr>
      <vt:lpstr>Aptos Display</vt:lpstr>
      <vt:lpstr>Arial</vt:lpstr>
      <vt:lpstr>Avenir Book</vt:lpstr>
      <vt:lpstr>Avenir Next Condensed</vt:lpstr>
      <vt:lpstr>Calibri</vt:lpstr>
      <vt:lpstr>Calibri Light</vt:lpstr>
      <vt:lpstr>Cambria Math</vt:lpstr>
      <vt:lpstr>Impact</vt:lpstr>
      <vt:lpstr>Roboto</vt:lpstr>
      <vt:lpstr>Wingdings</vt:lpstr>
      <vt:lpstr>Office Theme</vt:lpstr>
      <vt:lpstr>1_Office Theme</vt:lpstr>
      <vt:lpstr>Custom Design</vt:lpstr>
      <vt:lpstr>1_Custom Design</vt:lpstr>
      <vt:lpstr>PowerPoint Presentation</vt:lpstr>
      <vt:lpstr>PowerPoint Presentation</vt:lpstr>
      <vt:lpstr>Dwarf galaxies: small but mighty</vt:lpstr>
      <vt:lpstr>Dwarf galaxies: small but mighty</vt:lpstr>
      <vt:lpstr>Obligatory slide on Fermi Large Area Telescope</vt:lpstr>
      <vt:lpstr>PowerPoint Presentation</vt:lpstr>
      <vt:lpstr>PowerPoint Presentation</vt:lpstr>
      <vt:lpstr>Gammas from AGNs</vt:lpstr>
      <vt:lpstr>Gammas from AGNs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Dwarf AGN sample</vt:lpstr>
      <vt:lpstr>Dwarf AGN sample</vt:lpstr>
      <vt:lpstr>Dwarf AGN sample</vt:lpstr>
      <vt:lpstr>Dwarf AGN sample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Individual Source Analysis: No Detection</vt:lpstr>
      <vt:lpstr>What does this no detection mean?</vt:lpstr>
      <vt:lpstr>What does this no detection mean?</vt:lpstr>
      <vt:lpstr>What does this no detection mean?</vt:lpstr>
      <vt:lpstr>Joint likelihood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Back-up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Milena Crnogorcevic</dc:creator>
  <cp:lastModifiedBy>Milena Crnogorcevic</cp:lastModifiedBy>
  <cp:revision>73</cp:revision>
  <dcterms:created xsi:type="dcterms:W3CDTF">2024-08-25T10:17:00Z</dcterms:created>
  <dcterms:modified xsi:type="dcterms:W3CDTF">2025-11-05T14:32:42Z</dcterms:modified>
</cp:coreProperties>
</file>