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Raleway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XU178XHfFnPtYV1ddabX49lws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d80dc8d9f_0_70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8d80dc8d9f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8d80dc8d9f_0_71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8d80dc8d9f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8d80dc8d9f_0_72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8d80dc8d9f_0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8d80dc8d9f_0_72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8d80dc8d9f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d80dc8d9f_0_73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8d80dc8d9f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8d80dc8d9f_0_76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8d80dc8d9f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8d80dc8d9f_0_77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8d80dc8d9f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8d80dc8d9f_0_78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8d80dc8d9f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8d80dc8d9f_0_79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8d80dc8d9f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8d80dc8d9f_0_9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38d80dc8d9f_0_9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d80dc8d9f_0_10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38d80dc8d9f_0_10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8d80dc8d9f_0_79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8d80dc8d9f_0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8d80dc8d9f_0_80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8d80dc8d9f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8d80dc8d9f_0_81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8d80dc8d9f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8d80dc8d9f_0_82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8d80dc8d9f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8d80dc8d9f_0_83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8d80dc8d9f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d80dc8d9f_0_10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8d80dc8d9f_0_10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38d80dc8d9f_0_10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d80dc8d9f_0_9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8d80dc8d9f_0_9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38d80dc8d9f_0_9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d80dc8d9f_0_9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8d80dc8d9f_0_9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38d80dc8d9f_0_9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d80dc8d9f_0_9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38d80dc8d9f_0_9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8d80dc8d9f_0_9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38d80dc8d9f_0_9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8d80dc8d9f_0_68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8d80dc8d9f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d80dc8d9f_0_69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8d80dc8d9f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Content 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7" name="Google Shape;17;p38"/>
          <p:cNvSpPr txBox="1"/>
          <p:nvPr>
            <p:ph type="title"/>
          </p:nvPr>
        </p:nvSpPr>
        <p:spPr>
          <a:xfrm>
            <a:off x="1362437" y="400485"/>
            <a:ext cx="9467127" cy="2527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8"/>
          <p:cNvSpPr txBox="1"/>
          <p:nvPr>
            <p:ph idx="1" type="body"/>
          </p:nvPr>
        </p:nvSpPr>
        <p:spPr>
          <a:xfrm>
            <a:off x="1362075" y="3738622"/>
            <a:ext cx="9467850" cy="2527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>
            <a:off x="838200" y="2024781"/>
            <a:ext cx="2878394" cy="4137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AutoNum type="arabicPeriod"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AutoNum type="alphaLcPeriod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AutoNum type="arabicParenR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AutoNum type="alphaLcParenR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2" type="body"/>
          </p:nvPr>
        </p:nvSpPr>
        <p:spPr>
          <a:xfrm>
            <a:off x="6459795" y="2024780"/>
            <a:ext cx="4894006" cy="4137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picture ">
  <p:cSld name="Content + picture 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/>
          <p:nvPr>
            <p:ph type="title"/>
          </p:nvPr>
        </p:nvSpPr>
        <p:spPr>
          <a:xfrm>
            <a:off x="838201" y="448056"/>
            <a:ext cx="6172200" cy="1581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" type="body"/>
          </p:nvPr>
        </p:nvSpPr>
        <p:spPr>
          <a:xfrm>
            <a:off x="838200" y="2257063"/>
            <a:ext cx="4894006" cy="390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0"/>
          <p:cNvSpPr/>
          <p:nvPr>
            <p:ph idx="2" type="pic"/>
          </p:nvPr>
        </p:nvSpPr>
        <p:spPr>
          <a:xfrm>
            <a:off x="7500938" y="-22225"/>
            <a:ext cx="4714875" cy="68802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40"/>
          <p:cNvSpPr/>
          <p:nvPr/>
        </p:nvSpPr>
        <p:spPr>
          <a:xfrm>
            <a:off x="993814" y="6303963"/>
            <a:ext cx="4287186" cy="554037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rgbClr val="E7995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d80dc8d9f_0_904"/>
          <p:cNvSpPr txBox="1"/>
          <p:nvPr>
            <p:ph type="title"/>
          </p:nvPr>
        </p:nvSpPr>
        <p:spPr>
          <a:xfrm>
            <a:off x="1437733" y="593375"/>
            <a:ext cx="103389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38d80dc8d9f_0_904"/>
          <p:cNvSpPr txBox="1"/>
          <p:nvPr>
            <p:ph idx="1" type="body"/>
          </p:nvPr>
        </p:nvSpPr>
        <p:spPr>
          <a:xfrm>
            <a:off x="1437600" y="1536625"/>
            <a:ext cx="103389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g38d80dc8d9f_0_90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d80dc8d9f_0_90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d80dc8d9f_0_9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93" name="Google Shape;93;g38d80dc8d9f_0_9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d80dc8d9f_0_9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38d80dc8d9f_0_9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d80dc8d9f_0_91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8d80dc8d9f_0_9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0" name="Google Shape;100;g38d80dc8d9f_0_91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" name="Google Shape;101;g38d80dc8d9f_0_91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g38d80dc8d9f_0_9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d80dc8d9f_0_922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5" name="Google Shape;105;g38d80dc8d9f_0_9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ontent 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/>
          <p:nvPr>
            <p:ph type="title"/>
          </p:nvPr>
        </p:nvSpPr>
        <p:spPr>
          <a:xfrm>
            <a:off x="6562816" y="457200"/>
            <a:ext cx="4837176" cy="1993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/>
          <p:nvPr>
            <p:ph idx="2" type="pic"/>
          </p:nvPr>
        </p:nvSpPr>
        <p:spPr>
          <a:xfrm>
            <a:off x="-28882" y="0"/>
            <a:ext cx="6115050" cy="68580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6562818" y="2752344"/>
            <a:ext cx="4837174" cy="3136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indent="-2286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2pPr>
            <a:lvl3pPr indent="-2286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3pPr>
            <a:lvl4pPr indent="-2286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4pPr>
            <a:lvl5pPr indent="-2286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/>
          <p:nvPr/>
        </p:nvSpPr>
        <p:spPr>
          <a:xfrm>
            <a:off x="6562817" y="6303963"/>
            <a:ext cx="3014980" cy="554037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rgbClr val="E7995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rgbClr val="E7995A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1"/>
          <p:cNvSpPr txBox="1"/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838199" y="2024781"/>
            <a:ext cx="5212079" cy="4137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2" type="body"/>
          </p:nvPr>
        </p:nvSpPr>
        <p:spPr>
          <a:xfrm>
            <a:off x="6459795" y="2024780"/>
            <a:ext cx="4894006" cy="4137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chemeClr val="dk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9"/>
          <p:cNvSpPr txBox="1"/>
          <p:nvPr>
            <p:ph type="ctrTitle"/>
          </p:nvPr>
        </p:nvSpPr>
        <p:spPr>
          <a:xfrm>
            <a:off x="1524000" y="2286000"/>
            <a:ext cx="9144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picture">
  <p:cSld name="Title + subtitle + pictur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/>
          <p:nvPr>
            <p:ph type="ctrTitle"/>
          </p:nvPr>
        </p:nvSpPr>
        <p:spPr>
          <a:xfrm>
            <a:off x="1117600" y="762000"/>
            <a:ext cx="5066250" cy="2900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/>
          <p:nvPr>
            <p:ph idx="2" type="pic"/>
          </p:nvPr>
        </p:nvSpPr>
        <p:spPr>
          <a:xfrm flipH="1">
            <a:off x="6086167" y="-22225"/>
            <a:ext cx="6080760" cy="690245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sp>
      <p:sp>
        <p:nvSpPr>
          <p:cNvPr id="41" name="Google Shape;41;p32"/>
          <p:cNvSpPr txBox="1"/>
          <p:nvPr>
            <p:ph idx="1" type="subTitle"/>
          </p:nvPr>
        </p:nvSpPr>
        <p:spPr>
          <a:xfrm>
            <a:off x="1117600" y="4145280"/>
            <a:ext cx="5066250" cy="69088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rgbClr val="E7995A"/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3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3">
  <p:cSld name="Two Content 3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/>
          <p:nvPr>
            <p:ph type="title"/>
          </p:nvPr>
        </p:nvSpPr>
        <p:spPr>
          <a:xfrm>
            <a:off x="838200" y="3657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" type="body"/>
          </p:nvPr>
        </p:nvSpPr>
        <p:spPr>
          <a:xfrm>
            <a:off x="838200" y="1790329"/>
            <a:ext cx="5134335" cy="41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2" type="body"/>
          </p:nvPr>
        </p:nvSpPr>
        <p:spPr>
          <a:xfrm>
            <a:off x="6219464" y="1790329"/>
            <a:ext cx="5134335" cy="41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7"/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rgbClr val="E7995A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Title + sub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ctrTitle"/>
          </p:nvPr>
        </p:nvSpPr>
        <p:spPr>
          <a:xfrm>
            <a:off x="1524000" y="1143000"/>
            <a:ext cx="9144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subTitle"/>
          </p:nvPr>
        </p:nvSpPr>
        <p:spPr>
          <a:xfrm>
            <a:off x="1524000" y="3835198"/>
            <a:ext cx="9144000" cy="683219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rgbClr val="E7995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3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table">
  <p:cSld name="Content + tab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/>
          <p:nvPr>
            <p:ph type="title"/>
          </p:nvPr>
        </p:nvSpPr>
        <p:spPr>
          <a:xfrm>
            <a:off x="838200" y="3657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" type="body"/>
          </p:nvPr>
        </p:nvSpPr>
        <p:spPr>
          <a:xfrm>
            <a:off x="896074" y="2106591"/>
            <a:ext cx="2067045" cy="3633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ontent 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5242425" y="466344"/>
            <a:ext cx="6241651" cy="1710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0" y="0"/>
            <a:ext cx="428783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5242426" y="2286000"/>
            <a:ext cx="624165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3"/>
          <p:cNvSpPr/>
          <p:nvPr/>
        </p:nvSpPr>
        <p:spPr>
          <a:xfrm>
            <a:off x="5291586" y="6303963"/>
            <a:ext cx="4287186" cy="554037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rgbClr val="E7995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35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lab.com/PLUTO-code/gPLUTO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48.png"/><Relationship Id="rId6" Type="http://schemas.openxmlformats.org/officeDocument/2006/relationships/image" Target="../media/image31.png"/><Relationship Id="rId7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gif"/><Relationship Id="rId4" Type="http://schemas.openxmlformats.org/officeDocument/2006/relationships/image" Target="../media/image44.png"/><Relationship Id="rId5" Type="http://schemas.openxmlformats.org/officeDocument/2006/relationships/image" Target="../media/image34.png"/><Relationship Id="rId6" Type="http://schemas.openxmlformats.org/officeDocument/2006/relationships/image" Target="../media/image45.png"/><Relationship Id="rId7" Type="http://schemas.openxmlformats.org/officeDocument/2006/relationships/image" Target="../media/image41.png"/><Relationship Id="rId8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gif"/><Relationship Id="rId4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rxiv.org/abs/2510.01742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 image" id="110" name="Google Shape;110;p1"/>
          <p:cNvPicPr preferRelativeResize="0"/>
          <p:nvPr>
            <p:ph idx="2" type="pic"/>
          </p:nvPr>
        </p:nvPicPr>
        <p:blipFill rotWithShape="1">
          <a:blip r:embed="rId3">
            <a:alphaModFix amt="24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/>
          <p:nvPr/>
        </p:nvSpPr>
        <p:spPr>
          <a:xfrm>
            <a:off x="2026400" y="2115175"/>
            <a:ext cx="8245500" cy="3629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 txBox="1"/>
          <p:nvPr>
            <p:ph type="title"/>
          </p:nvPr>
        </p:nvSpPr>
        <p:spPr>
          <a:xfrm>
            <a:off x="1362437" y="2153085"/>
            <a:ext cx="9467100" cy="25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l-GR" sz="3200">
                <a:solidFill>
                  <a:schemeClr val="dk1"/>
                </a:solidFill>
              </a:rPr>
              <a:t>“Particle Probing AGN jet structure with RMHD simulations: implications for VHE emission”</a:t>
            </a:r>
            <a:br>
              <a:rPr b="1" lang="el-GR" sz="3200">
                <a:solidFill>
                  <a:schemeClr val="dk1"/>
                </a:solidFill>
              </a:rPr>
            </a:br>
            <a:br>
              <a:rPr b="1" lang="el-GR" sz="3200">
                <a:solidFill>
                  <a:schemeClr val="dk1"/>
                </a:solidFill>
              </a:rPr>
            </a:br>
            <a:r>
              <a:rPr b="1" lang="el-GR" sz="2800">
                <a:solidFill>
                  <a:srgbClr val="FF0000"/>
                </a:solidFill>
              </a:rPr>
              <a:t>Stella S. Boula</a:t>
            </a:r>
            <a:endParaRPr b="1" sz="2800">
              <a:solidFill>
                <a:srgbClr val="FF0000"/>
              </a:solidFill>
            </a:endParaRPr>
          </a:p>
        </p:txBody>
      </p:sp>
      <p:pic>
        <p:nvPicPr>
          <p:cNvPr descr="Εικόνα που περιέχει κείμενο, στιγμιότυπο οθόνης, γραμματοσειρά, Μπελ ηλεκτρίκ&#10;&#10;Το περιεχόμενο που δημιουργείται από ΑΙ μπορεί να μην είναι σωστό." id="113" name="Google Shape;1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489" y="6333000"/>
            <a:ext cx="6836185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 που περιέχει στιγμιότυπο οθόνης, κείμενο, σχεδίαση&#10;&#10;Το περιεχόμενο που δημιουργείται από ΑΙ μπορεί να μην είναι σωστό." id="114" name="Google Shape;11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1688749" y="5835537"/>
            <a:ext cx="511375" cy="14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 txBox="1"/>
          <p:nvPr/>
        </p:nvSpPr>
        <p:spPr>
          <a:xfrm>
            <a:off x="1520100" y="3425101"/>
            <a:ext cx="9144000" cy="26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l-GR" sz="20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INAF – Osservatorio di Brera</a:t>
            </a:r>
            <a:endParaRPr b="1" i="0" sz="2000" u="none" cap="none" strike="noStrik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l-G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r>
              <a:rPr b="0" i="0" lang="el-G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-G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l-G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/2025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l-G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TeVPa, Valencia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-G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94712" y="6342112"/>
            <a:ext cx="1490125" cy="49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d80dc8d9f_0_705"/>
          <p:cNvSpPr txBox="1"/>
          <p:nvPr>
            <p:ph type="title"/>
          </p:nvPr>
        </p:nvSpPr>
        <p:spPr>
          <a:xfrm>
            <a:off x="838200" y="289081"/>
            <a:ext cx="10515600" cy="132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A local instability: Centrifugal instability</a:t>
            </a:r>
            <a:endParaRPr/>
          </a:p>
        </p:txBody>
      </p:sp>
      <p:sp>
        <p:nvSpPr>
          <p:cNvPr id="214" name="Google Shape;214;g38d80dc8d9f_0_7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215" name="Google Shape;215;g38d80dc8d9f_0_7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633" y="1556600"/>
            <a:ext cx="3081255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8d80dc8d9f_0_705"/>
          <p:cNvSpPr txBox="1"/>
          <p:nvPr/>
        </p:nvSpPr>
        <p:spPr>
          <a:xfrm>
            <a:off x="48200" y="6356350"/>
            <a:ext cx="76593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Komissarov et. al, 2019, Vlahakis, in prep, Boula et al., arXiv:2510.01742v1, accepted in A&amp;A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17" name="Google Shape;217;g38d80dc8d9f_0_7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267" y="1314577"/>
            <a:ext cx="4885025" cy="12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8d80dc8d9f_0_705"/>
          <p:cNvSpPr txBox="1"/>
          <p:nvPr/>
        </p:nvSpPr>
        <p:spPr>
          <a:xfrm>
            <a:off x="4466837" y="2263175"/>
            <a:ext cx="24996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Credit: K. Gourgouliatos</a:t>
            </a:r>
            <a:endParaRPr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38d80dc8d9f_0_7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350" y="3071900"/>
            <a:ext cx="5879408" cy="28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8d80dc8d9f_0_7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5100" y="3220904"/>
            <a:ext cx="5187524" cy="26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8d80dc8d9f_0_716"/>
          <p:cNvSpPr txBox="1"/>
          <p:nvPr>
            <p:ph idx="1" type="body"/>
          </p:nvPr>
        </p:nvSpPr>
        <p:spPr>
          <a:xfrm>
            <a:off x="3398400" y="6289305"/>
            <a:ext cx="5212200" cy="49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chemeClr val="lt1"/>
                </a:solidFill>
              </a:rPr>
              <a:t>Matsumoto, Komissarov and Gourgouliatos, 2021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226" name="Google Shape;226;g38d80dc8d9f_0_7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901" y="0"/>
            <a:ext cx="5187211" cy="571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8d80dc8d9f_0_716"/>
          <p:cNvSpPr txBox="1"/>
          <p:nvPr/>
        </p:nvSpPr>
        <p:spPr>
          <a:xfrm>
            <a:off x="1238317" y="79775"/>
            <a:ext cx="34071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simulations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38d80dc8d9f_0_7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7184" y="2141636"/>
            <a:ext cx="2743200" cy="143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8d80dc8d9f_0_7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38d80dc8d9f_0_7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338" y="1829629"/>
            <a:ext cx="8210550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8d80dc8d9f_0_723"/>
          <p:cNvSpPr txBox="1"/>
          <p:nvPr>
            <p:ph type="title"/>
          </p:nvPr>
        </p:nvSpPr>
        <p:spPr>
          <a:xfrm>
            <a:off x="838200" y="365760"/>
            <a:ext cx="10515600" cy="132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3D PLUTO simulations</a:t>
            </a:r>
            <a:endParaRPr/>
          </a:p>
        </p:txBody>
      </p:sp>
      <p:sp>
        <p:nvSpPr>
          <p:cNvPr id="236" name="Google Shape;236;g38d80dc8d9f_0_723"/>
          <p:cNvSpPr txBox="1"/>
          <p:nvPr>
            <p:ph idx="1" type="body"/>
          </p:nvPr>
        </p:nvSpPr>
        <p:spPr>
          <a:xfrm>
            <a:off x="224700" y="1989950"/>
            <a:ext cx="7337100" cy="41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l-GR"/>
              <a:t>Perform the 2D simulations to start the 3D from a nearly equilibrium state.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l-GR"/>
              <a:t>2D (cylindrical) → 3D  (cartesian)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l-GR"/>
              <a:t>Resolution</a:t>
            </a:r>
            <a:r>
              <a:rPr lang="el-GR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l-GR"/>
              <a:t>Important for the instabilities that will be triggered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8d80dc8d9f_0_7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d80dc8d9f_0_729"/>
          <p:cNvSpPr txBox="1"/>
          <p:nvPr>
            <p:ph type="title"/>
          </p:nvPr>
        </p:nvSpPr>
        <p:spPr>
          <a:xfrm>
            <a:off x="1437733" y="593375"/>
            <a:ext cx="103389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8d80dc8d9f_0_729"/>
          <p:cNvSpPr txBox="1"/>
          <p:nvPr>
            <p:ph idx="1" type="body"/>
          </p:nvPr>
        </p:nvSpPr>
        <p:spPr>
          <a:xfrm>
            <a:off x="1437600" y="1536625"/>
            <a:ext cx="103389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8d80dc8d9f_0_7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45" name="Google Shape;245;g38d80dc8d9f_0_729"/>
          <p:cNvSpPr/>
          <p:nvPr/>
        </p:nvSpPr>
        <p:spPr>
          <a:xfrm>
            <a:off x="-394233" y="-85850"/>
            <a:ext cx="3344700" cy="7029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g38d80dc8d9f_0_7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">
            <a:off x="2758114" y="32881"/>
            <a:ext cx="6675775" cy="679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8d80dc8d9f_0_737"/>
          <p:cNvSpPr/>
          <p:nvPr/>
        </p:nvSpPr>
        <p:spPr>
          <a:xfrm rot="-323237">
            <a:off x="10411765" y="2931592"/>
            <a:ext cx="476103" cy="13293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8d80dc8d9f_0_737"/>
          <p:cNvSpPr/>
          <p:nvPr/>
        </p:nvSpPr>
        <p:spPr>
          <a:xfrm rot="3402386">
            <a:off x="7155610" y="1114863"/>
            <a:ext cx="384749" cy="715447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8d80dc8d9f_0_737"/>
          <p:cNvSpPr/>
          <p:nvPr/>
        </p:nvSpPr>
        <p:spPr>
          <a:xfrm rot="406043">
            <a:off x="10143724" y="778561"/>
            <a:ext cx="715384" cy="135827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38d80dc8d9f_0_737"/>
          <p:cNvSpPr/>
          <p:nvPr/>
        </p:nvSpPr>
        <p:spPr>
          <a:xfrm rot="6513211">
            <a:off x="11234564" y="2974848"/>
            <a:ext cx="366762" cy="167877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g38d80dc8d9f_0_7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926" y="3550417"/>
            <a:ext cx="8006149" cy="269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38d80dc8d9f_0_7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57" name="Google Shape;257;g38d80dc8d9f_0_737"/>
          <p:cNvSpPr txBox="1"/>
          <p:nvPr/>
        </p:nvSpPr>
        <p:spPr>
          <a:xfrm>
            <a:off x="116542" y="199175"/>
            <a:ext cx="4932300" cy="6735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chemeClr val="lt1"/>
                </a:solidFill>
              </a:rPr>
              <a:t>When CFI is triggered?</a:t>
            </a:r>
            <a:endParaRPr b="1" sz="2400">
              <a:solidFill>
                <a:schemeClr val="lt1"/>
              </a:solidFill>
            </a:endParaRPr>
          </a:p>
        </p:txBody>
      </p:sp>
      <p:pic>
        <p:nvPicPr>
          <p:cNvPr id="258" name="Google Shape;258;g38d80dc8d9f_0_7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2425" y="1237579"/>
            <a:ext cx="3581934" cy="206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8d80dc8d9f_0_7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1675" y="872679"/>
            <a:ext cx="3564293" cy="279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38d80dc8d9f_0_7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375" y="1267200"/>
            <a:ext cx="3165725" cy="20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8d80dc8d9f_0_7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266" name="Google Shape;266;g38d80dc8d9f_0_7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967" y="1150500"/>
            <a:ext cx="4325375" cy="48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8d80dc8d9f_0_7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3883" y="1071663"/>
            <a:ext cx="3990975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8d80dc8d9f_0_768"/>
          <p:cNvSpPr txBox="1"/>
          <p:nvPr/>
        </p:nvSpPr>
        <p:spPr>
          <a:xfrm>
            <a:off x="1859167" y="913500"/>
            <a:ext cx="8853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2"/>
                </a:solidFill>
              </a:rPr>
              <a:t>t=0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9" name="Google Shape;269;g38d80dc8d9f_0_768"/>
          <p:cNvSpPr txBox="1"/>
          <p:nvPr/>
        </p:nvSpPr>
        <p:spPr>
          <a:xfrm>
            <a:off x="7014633" y="913500"/>
            <a:ext cx="8853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2"/>
                </a:solidFill>
              </a:rPr>
              <a:t>t=80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0" name="Google Shape;270;g38d80dc8d9f_0_768"/>
          <p:cNvSpPr txBox="1"/>
          <p:nvPr>
            <p:ph type="title"/>
          </p:nvPr>
        </p:nvSpPr>
        <p:spPr>
          <a:xfrm>
            <a:off x="838200" y="149664"/>
            <a:ext cx="10515600" cy="132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Stable vs Unstable</a:t>
            </a:r>
            <a:endParaRPr/>
          </a:p>
        </p:txBody>
      </p:sp>
      <p:sp>
        <p:nvSpPr>
          <p:cNvPr id="271" name="Google Shape;271;g38d80dc8d9f_0_768"/>
          <p:cNvSpPr txBox="1"/>
          <p:nvPr/>
        </p:nvSpPr>
        <p:spPr>
          <a:xfrm>
            <a:off x="230850" y="5912075"/>
            <a:ext cx="117303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accent4"/>
                </a:solidFill>
              </a:rPr>
              <a:t>Comparison of for jets with σ=0.1 and opening angle θ=0.05 and 0.1 and Lorentz factor Γ=5 and 10 respectively.</a:t>
            </a:r>
            <a:endParaRPr sz="18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8d80dc8d9f_0_778"/>
          <p:cNvSpPr txBox="1"/>
          <p:nvPr>
            <p:ph type="title"/>
          </p:nvPr>
        </p:nvSpPr>
        <p:spPr>
          <a:xfrm>
            <a:off x="838200" y="365760"/>
            <a:ext cx="10515600" cy="132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Take home messages</a:t>
            </a:r>
            <a:endParaRPr/>
          </a:p>
        </p:txBody>
      </p:sp>
      <p:sp>
        <p:nvSpPr>
          <p:cNvPr id="277" name="Google Shape;277;g38d80dc8d9f_0_778"/>
          <p:cNvSpPr txBox="1"/>
          <p:nvPr>
            <p:ph idx="1" type="body"/>
          </p:nvPr>
        </p:nvSpPr>
        <p:spPr>
          <a:xfrm>
            <a:off x="1378501" y="1627450"/>
            <a:ext cx="9435000" cy="41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el-GR" sz="1700">
                <a:solidFill>
                  <a:schemeClr val="dk1"/>
                </a:solidFill>
              </a:rPr>
              <a:t>2D vs. 3D: </a:t>
            </a:r>
            <a:r>
              <a:rPr lang="el-GR" sz="1700">
                <a:solidFill>
                  <a:schemeClr val="dk1"/>
                </a:solidFill>
              </a:rPr>
              <a:t>2D simulations guide parameter choices but miss nonlinear effects—3D is essential for full understanding.</a:t>
            </a:r>
            <a:endParaRPr b="1" sz="17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el-GR" sz="1700">
                <a:solidFill>
                  <a:schemeClr val="dk1"/>
                </a:solidFill>
              </a:rPr>
              <a:t>Magnetization controls jet structure: </a:t>
            </a:r>
            <a:r>
              <a:rPr lang="el-GR" sz="1700">
                <a:solidFill>
                  <a:schemeClr val="dk1"/>
                </a:solidFill>
              </a:rPr>
              <a:t>Higher magnetization leads to earlier recollimation and suppresses instabilities, especially in cold jets.</a:t>
            </a:r>
            <a:endParaRPr sz="17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el-GR" sz="1700">
                <a:solidFill>
                  <a:schemeClr val="dk1"/>
                </a:solidFill>
              </a:rPr>
              <a:t>Pressure and inertia effects: </a:t>
            </a:r>
            <a:r>
              <a:rPr lang="el-GR" sz="1700">
                <a:solidFill>
                  <a:schemeClr val="dk1"/>
                </a:solidFill>
              </a:rPr>
              <a:t>High pressure ratios allow for more expansion; heavier jets recollimate further downstream.</a:t>
            </a:r>
            <a:endParaRPr sz="17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el-GR" sz="1700">
                <a:solidFill>
                  <a:schemeClr val="dk1"/>
                </a:solidFill>
              </a:rPr>
              <a:t>3D dynamics reveal instabilities: </a:t>
            </a:r>
            <a:r>
              <a:rPr lang="el-GR" sz="1700">
                <a:solidFill>
                  <a:schemeClr val="dk1"/>
                </a:solidFill>
              </a:rPr>
              <a:t>Hydrodynamic jets quickly destabilize; magnetized jets remain stable longer, delaying kink onset.</a:t>
            </a:r>
            <a:endParaRPr sz="17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el-GR" sz="1700">
                <a:solidFill>
                  <a:schemeClr val="dk1"/>
                </a:solidFill>
              </a:rPr>
              <a:t>CFI is local: </a:t>
            </a:r>
            <a:r>
              <a:rPr lang="el-GR" sz="1700">
                <a:solidFill>
                  <a:schemeClr val="dk1"/>
                </a:solidFill>
              </a:rPr>
              <a:t>Its growth depends on local jet properties (radius, curvature, Lorentz factor, σ), not just global parameters.</a:t>
            </a:r>
            <a:endParaRPr sz="17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el-GR" sz="1700">
                <a:solidFill>
                  <a:schemeClr val="dk1"/>
                </a:solidFill>
              </a:rPr>
              <a:t>Astrophysical relevance: </a:t>
            </a:r>
            <a:r>
              <a:rPr lang="el-GR" sz="1700">
                <a:solidFill>
                  <a:schemeClr val="dk1"/>
                </a:solidFill>
              </a:rPr>
              <a:t>Results help explain AGN jet variability, knot formation and polarization signatures.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100">
              <a:solidFill>
                <a:srgbClr val="0E101A"/>
              </a:solidFill>
            </a:endParaRPr>
          </a:p>
        </p:txBody>
      </p:sp>
      <p:sp>
        <p:nvSpPr>
          <p:cNvPr id="278" name="Google Shape;278;g38d80dc8d9f_0_77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8d80dc8d9f_0_78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8d80dc8d9f_0_784"/>
          <p:cNvSpPr txBox="1"/>
          <p:nvPr>
            <p:ph idx="2" type="body"/>
          </p:nvPr>
        </p:nvSpPr>
        <p:spPr>
          <a:xfrm>
            <a:off x="7901333" y="3854027"/>
            <a:ext cx="3570000" cy="39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2100"/>
              <a:t>Thank you! 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2100"/>
              <a:t>styliani.boula@inaf.it</a:t>
            </a:r>
            <a:endParaRPr sz="2100"/>
          </a:p>
        </p:txBody>
      </p:sp>
      <p:sp>
        <p:nvSpPr>
          <p:cNvPr id="285" name="Google Shape;285;g38d80dc8d9f_0_78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8d80dc8d9f_0_7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287" name="Google Shape;287;g38d80dc8d9f_0_7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00" y="563700"/>
            <a:ext cx="5325920" cy="3549226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60000" fadeDir="5400012" kx="0" rotWithShape="0" algn="bl" stA="75000" stPos="0" sy="-100000" ky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8d80dc8d9f_0_792"/>
          <p:cNvSpPr txBox="1"/>
          <p:nvPr>
            <p:ph type="title"/>
          </p:nvPr>
        </p:nvSpPr>
        <p:spPr>
          <a:xfrm>
            <a:off x="1725467" y="600200"/>
            <a:ext cx="8490300" cy="545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Back up slides</a:t>
            </a:r>
            <a:endParaRPr/>
          </a:p>
        </p:txBody>
      </p:sp>
      <p:sp>
        <p:nvSpPr>
          <p:cNvPr id="293" name="Google Shape;293;g38d80dc8d9f_0_7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8d80dc8d9f_0_976"/>
          <p:cNvSpPr txBox="1"/>
          <p:nvPr>
            <p:ph idx="2" type="body"/>
          </p:nvPr>
        </p:nvSpPr>
        <p:spPr>
          <a:xfrm>
            <a:off x="6000900" y="171850"/>
            <a:ext cx="3376200" cy="60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None/>
            </a:pPr>
            <a:r>
              <a:rPr b="1" lang="el-GR" sz="1995">
                <a:latin typeface="Arial"/>
                <a:ea typeface="Arial"/>
                <a:cs typeface="Arial"/>
                <a:sym typeface="Arial"/>
              </a:rPr>
              <a:t>PLUTO</a:t>
            </a:r>
            <a:endParaRPr b="1" sz="199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l-GR" sz="1685"/>
              <a:t>Explicit, Compressible Code (FV)</a:t>
            </a:r>
            <a:r>
              <a:rPr lang="el-GR" sz="1685"/>
              <a:t>:</a:t>
            </a:r>
            <a:endParaRPr sz="1685"/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Shock capturing</a:t>
            </a:r>
            <a:endParaRPr sz="1685">
              <a:solidFill>
                <a:srgbClr val="595959"/>
              </a:solidFill>
            </a:endParaRPr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High Mach number flows</a:t>
            </a:r>
            <a:endParaRPr sz="1685">
              <a:solidFill>
                <a:srgbClr val="595959"/>
              </a:solidFill>
            </a:endParaRPr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Works in 1D, 2D, 3D</a:t>
            </a:r>
            <a:endParaRPr sz="168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l-GR" sz="1685"/>
              <a:t>Modular Structure</a:t>
            </a:r>
            <a:r>
              <a:rPr lang="el-GR" sz="1685"/>
              <a:t>:</a:t>
            </a:r>
            <a:endParaRPr sz="1685"/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Physics modules</a:t>
            </a:r>
            <a:endParaRPr sz="1685">
              <a:solidFill>
                <a:srgbClr val="595959"/>
              </a:solidFill>
            </a:endParaRPr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Time stepping</a:t>
            </a:r>
            <a:endParaRPr sz="1685">
              <a:solidFill>
                <a:srgbClr val="595959"/>
              </a:solidFill>
            </a:endParaRPr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Interpolations</a:t>
            </a:r>
            <a:endParaRPr sz="1685">
              <a:solidFill>
                <a:srgbClr val="595959"/>
              </a:solidFill>
            </a:endParaRPr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Riemann solvers</a:t>
            </a:r>
            <a:endParaRPr sz="168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l-GR" sz="1685"/>
              <a:t>Supported Physics</a:t>
            </a:r>
            <a:r>
              <a:rPr lang="el-GR" sz="1685"/>
              <a:t>:</a:t>
            </a:r>
            <a:endParaRPr sz="1685"/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HD (Hydrodynamics)</a:t>
            </a:r>
            <a:endParaRPr sz="1685">
              <a:solidFill>
                <a:srgbClr val="595959"/>
              </a:solidFill>
            </a:endParaRPr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MHD (Magnetohydrodynamics)</a:t>
            </a:r>
            <a:endParaRPr sz="1685">
              <a:solidFill>
                <a:srgbClr val="595959"/>
              </a:solidFill>
            </a:endParaRPr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RHD (Relativistic Hydrodynamics)</a:t>
            </a:r>
            <a:endParaRPr sz="1685">
              <a:solidFill>
                <a:srgbClr val="595959"/>
              </a:solidFill>
            </a:endParaRPr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RMHD (Relativistic Magnetohydrodynamics)</a:t>
            </a:r>
            <a:endParaRPr sz="168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l-GR" sz="1685"/>
              <a:t>Geometry Support</a:t>
            </a:r>
            <a:r>
              <a:rPr lang="el-GR" sz="1685"/>
              <a:t>:</a:t>
            </a:r>
            <a:endParaRPr sz="1685"/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Cartesian</a:t>
            </a:r>
            <a:endParaRPr sz="1685">
              <a:solidFill>
                <a:srgbClr val="595959"/>
              </a:solidFill>
            </a:endParaRPr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Cylindrical</a:t>
            </a:r>
            <a:endParaRPr sz="1685">
              <a:solidFill>
                <a:srgbClr val="595959"/>
              </a:solidFill>
            </a:endParaRPr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Spherical</a:t>
            </a:r>
            <a:endParaRPr sz="168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l-GR" sz="1685"/>
              <a:t>Additional Features</a:t>
            </a:r>
            <a:r>
              <a:rPr lang="el-GR" sz="1685"/>
              <a:t>:</a:t>
            </a:r>
            <a:endParaRPr sz="1685"/>
          </a:p>
          <a:p>
            <a:pPr indent="-3355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5"/>
              <a:buFont typeface="Arial"/>
              <a:buChar char="•"/>
            </a:pPr>
            <a:r>
              <a:rPr lang="el-GR" sz="1685">
                <a:solidFill>
                  <a:srgbClr val="595959"/>
                </a:solidFill>
              </a:rPr>
              <a:t>Radiative losses</a:t>
            </a:r>
            <a:endParaRPr b="1" sz="1452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8d80dc8d9f_0_9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00" name="Google Shape;300;g38d80dc8d9f_0_976"/>
          <p:cNvSpPr txBox="1"/>
          <p:nvPr/>
        </p:nvSpPr>
        <p:spPr>
          <a:xfrm>
            <a:off x="104683" y="4736882"/>
            <a:ext cx="4712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00" lIns="64600" spcFirstLastPara="1" rIns="64600" wrap="square" tIns="64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9"/>
              <a:buFont typeface="Arial"/>
              <a:buNone/>
            </a:pPr>
            <a:r>
              <a:rPr lang="el-GR" sz="1059">
                <a:solidFill>
                  <a:schemeClr val="accent1"/>
                </a:solidFill>
              </a:rPr>
              <a:t>Mignone et al. 2005, 2007, 2019</a:t>
            </a:r>
            <a:endParaRPr sz="1059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9"/>
              <a:buFont typeface="Arial"/>
              <a:buNone/>
            </a:pPr>
            <a:r>
              <a:t/>
            </a:r>
            <a:endParaRPr sz="1059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9"/>
              <a:buFont typeface="Arial"/>
              <a:buNone/>
            </a:pPr>
            <a:r>
              <a:t/>
            </a:r>
            <a:endParaRPr sz="1059">
              <a:solidFill>
                <a:schemeClr val="accent1"/>
              </a:solidFill>
            </a:endParaRPr>
          </a:p>
        </p:txBody>
      </p:sp>
      <p:sp>
        <p:nvSpPr>
          <p:cNvPr id="301" name="Google Shape;301;g38d80dc8d9f_0_976"/>
          <p:cNvSpPr txBox="1"/>
          <p:nvPr/>
        </p:nvSpPr>
        <p:spPr>
          <a:xfrm>
            <a:off x="8610600" y="5650450"/>
            <a:ext cx="46548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l-GR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new code gPLUTO is out</a:t>
            </a:r>
            <a:br>
              <a:rPr b="1" lang="el-GR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l-GR" sz="1200">
                <a:solidFill>
                  <a:schemeClr val="accen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https://gitlab.com/PLUTO-code/gPLUTO</a:t>
            </a:r>
            <a:endParaRPr b="1"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38d80dc8d9f_0_976"/>
          <p:cNvSpPr txBox="1"/>
          <p:nvPr/>
        </p:nvSpPr>
        <p:spPr>
          <a:xfrm>
            <a:off x="1608296" y="-397854"/>
            <a:ext cx="64581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descr="\begin{equation}&#10;    h = \frac{5}{2}\mathcal{T}+\sqrt{\frac{9}{4}\mathcal{T}^2+1}, ~~~~~&#10;\end{equation}" id="303" name="Google Shape;303;g38d80dc8d9f_0_976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22" y="4341044"/>
            <a:ext cx="1463922" cy="21414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8d80dc8d9f_0_976"/>
          <p:cNvSpPr txBox="1"/>
          <p:nvPr>
            <p:ph type="title"/>
          </p:nvPr>
        </p:nvSpPr>
        <p:spPr>
          <a:xfrm>
            <a:off x="104672" y="1326873"/>
            <a:ext cx="5313600" cy="411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-GR" sz="1520"/>
              <a:t>The RMHD Module</a:t>
            </a:r>
            <a:endParaRPr sz="1520"/>
          </a:p>
        </p:txBody>
      </p:sp>
      <p:pic>
        <p:nvPicPr>
          <p:cNvPr descr="\mathcal{T}=p/(\rho c^2)" id="305" name="Google Shape;305;g38d80dc8d9f_0_976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0608" y="4374043"/>
            <a:ext cx="815602" cy="14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8d80dc8d9f_0_9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756" y="1844020"/>
            <a:ext cx="4144824" cy="10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8d80dc8d9f_0_9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080" y="3022568"/>
            <a:ext cx="5208771" cy="118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d80dc8d9f_0_1029"/>
          <p:cNvSpPr txBox="1"/>
          <p:nvPr>
            <p:ph type="title"/>
          </p:nvPr>
        </p:nvSpPr>
        <p:spPr>
          <a:xfrm>
            <a:off x="838200" y="-15240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l-GR"/>
              <a:t>We are interested in…</a:t>
            </a:r>
            <a:endParaRPr b="1"/>
          </a:p>
        </p:txBody>
      </p:sp>
      <p:sp>
        <p:nvSpPr>
          <p:cNvPr id="123" name="Google Shape;123;g38d80dc8d9f_0_1029"/>
          <p:cNvSpPr txBox="1"/>
          <p:nvPr/>
        </p:nvSpPr>
        <p:spPr>
          <a:xfrm>
            <a:off x="91900" y="1429925"/>
            <a:ext cx="6074100" cy="3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Relativistic jets</a:t>
            </a:r>
            <a:r>
              <a:rPr b="0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launched from near a supermassive black hole (10⁶–10⁹ M☉)</a:t>
            </a:r>
            <a:br>
              <a:rPr b="0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Beaming effects</a:t>
            </a:r>
            <a:r>
              <a:rPr b="0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due to small viewing angle (θ ≲ 1/Γ)</a:t>
            </a:r>
            <a:br>
              <a:rPr b="0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variability across the spectrum (from radio to TeV)</a:t>
            </a:r>
            <a:br>
              <a:rPr b="0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Multiwavelength </a:t>
            </a:r>
            <a:r>
              <a:rPr b="1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polarization</a:t>
            </a:r>
            <a:br>
              <a:rPr b="1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Non-thermal continuum emission</a:t>
            </a:r>
            <a:r>
              <a:rPr b="0" i="0" lang="el-G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often dominating over host galaxy light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38d80dc8d9f_0_10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6100" y="1488500"/>
            <a:ext cx="5187712" cy="41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8d80dc8d9f_0_1029"/>
          <p:cNvSpPr txBox="1"/>
          <p:nvPr/>
        </p:nvSpPr>
        <p:spPr>
          <a:xfrm>
            <a:off x="8782500" y="5732450"/>
            <a:ext cx="25713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Credit: Padovani et al.</a:t>
            </a:r>
            <a:endParaRPr b="0" i="0" sz="1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8d80dc8d9f_0_1029"/>
          <p:cNvSpPr/>
          <p:nvPr/>
        </p:nvSpPr>
        <p:spPr>
          <a:xfrm>
            <a:off x="461300" y="5182700"/>
            <a:ext cx="1510200" cy="57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-G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Jet Lorentz factor Γ ~ 10-50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8d80dc8d9f_0_1029"/>
          <p:cNvSpPr/>
          <p:nvPr/>
        </p:nvSpPr>
        <p:spPr>
          <a:xfrm>
            <a:off x="2111563" y="5186125"/>
            <a:ext cx="1510200" cy="577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-G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Magnetic field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-G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B~  mG - G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38d80dc8d9f_0_1029"/>
          <p:cNvSpPr/>
          <p:nvPr/>
        </p:nvSpPr>
        <p:spPr>
          <a:xfrm>
            <a:off x="3761825" y="5186125"/>
            <a:ext cx="1510200" cy="577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-G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Acceleration zone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-G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baseline="-25000" i="0" lang="el-G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</a:t>
            </a:r>
            <a:r>
              <a:rPr b="0" i="0" lang="el-G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  10</a:t>
            </a:r>
            <a:r>
              <a:rPr b="0" baseline="30000" i="0" lang="el-GR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b="0" i="0" lang="el-GR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8d80dc8d9f_0_1029"/>
          <p:cNvSpPr/>
          <p:nvPr/>
        </p:nvSpPr>
        <p:spPr>
          <a:xfrm>
            <a:off x="8986350" y="1407925"/>
            <a:ext cx="2492400" cy="401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8d80dc8d9f_0_10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31" name="Google Shape;131;g38d80dc8d9f_0_1029"/>
          <p:cNvSpPr txBox="1"/>
          <p:nvPr/>
        </p:nvSpPr>
        <p:spPr>
          <a:xfrm>
            <a:off x="52825" y="6406125"/>
            <a:ext cx="82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-G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Reviews: e.g., Madejski et al., 2016, Padovani et al., 2017,  Blandford et al., 2019, Matthews et al., 2020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38d80dc8d9f_0_7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114" y="1213449"/>
            <a:ext cx="6285774" cy="44310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38d80dc8d9f_0_7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8d80dc8d9f_0_8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319" name="Google Shape;319;g38d80dc8d9f_0_802" title="emissivity_evolution0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733" y="0"/>
            <a:ext cx="4549876" cy="39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8d80dc8d9f_0_8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4900" y="3630300"/>
            <a:ext cx="3288100" cy="28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8d80dc8d9f_0_8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9900" y="3930989"/>
            <a:ext cx="3288099" cy="292700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8d80dc8d9f_0_802"/>
          <p:cNvSpPr txBox="1"/>
          <p:nvPr/>
        </p:nvSpPr>
        <p:spPr>
          <a:xfrm>
            <a:off x="9966067" y="246625"/>
            <a:ext cx="1935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2"/>
                </a:solidFill>
              </a:rPr>
              <a:t>σ=0.1, t=0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23" name="Google Shape;323;g38d80dc8d9f_0_8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7777" y="2431045"/>
            <a:ext cx="1955525" cy="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38d80dc8d9f_0_802"/>
          <p:cNvSpPr txBox="1"/>
          <p:nvPr/>
        </p:nvSpPr>
        <p:spPr>
          <a:xfrm>
            <a:off x="8194532" y="2770800"/>
            <a:ext cx="3143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29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rgbClr val="20293D"/>
                </a:solidFill>
                <a:latin typeface="Raleway"/>
                <a:ea typeface="Raleway"/>
                <a:cs typeface="Raleway"/>
                <a:sym typeface="Raleway"/>
              </a:rPr>
              <a:t>Drury 1983, Keshet &amp; Waxman 2005</a:t>
            </a:r>
            <a:endParaRPr sz="1000">
              <a:solidFill>
                <a:srgbClr val="2029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25" name="Google Shape;325;g38d80dc8d9f_0_8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95867" y="1832440"/>
            <a:ext cx="1688400" cy="44981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38d80dc8d9f_0_802"/>
          <p:cNvSpPr txBox="1"/>
          <p:nvPr/>
        </p:nvSpPr>
        <p:spPr>
          <a:xfrm>
            <a:off x="10747067" y="1867000"/>
            <a:ext cx="10047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rgbClr val="20293D"/>
                </a:solidFill>
                <a:latin typeface="Raleway"/>
                <a:ea typeface="Raleway"/>
                <a:cs typeface="Raleway"/>
                <a:sym typeface="Raleway"/>
              </a:rPr>
              <a:t>Kirk 1994</a:t>
            </a:r>
            <a:endParaRPr sz="1000">
              <a:solidFill>
                <a:srgbClr val="2029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27" name="Google Shape;327;g38d80dc8d9f_0_8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68564" y="1134175"/>
            <a:ext cx="2096648" cy="4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8d80dc8d9f_0_8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333" name="Google Shape;333;g38d80dc8d9f_0_817" title="emissivity_evoluti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432" y="104348"/>
            <a:ext cx="4568950" cy="399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8d80dc8d9f_0_8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1967" y="3325375"/>
            <a:ext cx="3468325" cy="30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38d80dc8d9f_0_817"/>
          <p:cNvSpPr txBox="1"/>
          <p:nvPr/>
        </p:nvSpPr>
        <p:spPr>
          <a:xfrm>
            <a:off x="9966067" y="246625"/>
            <a:ext cx="1935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2"/>
                </a:solidFill>
              </a:rPr>
              <a:t>σ=0.1, t=93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36" name="Google Shape;336;g38d80dc8d9f_0_8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4563" y="4068869"/>
            <a:ext cx="3121075" cy="278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8d80dc8d9f_0_8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342" name="Google Shape;342;g38d80dc8d9f_0_8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996" y="776275"/>
            <a:ext cx="7572375" cy="53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8d80dc8d9f_0_8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348" name="Google Shape;348;g38d80dc8d9f_0_8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950" y="842963"/>
            <a:ext cx="7410450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d80dc8d9f_0_1073"/>
          <p:cNvSpPr txBox="1"/>
          <p:nvPr>
            <p:ph type="title"/>
          </p:nvPr>
        </p:nvSpPr>
        <p:spPr>
          <a:xfrm>
            <a:off x="789675" y="2997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l-GR"/>
              <a:t>Jet Simulations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138" name="Google Shape;138;g38d80dc8d9f_0_10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39" name="Google Shape;139;g38d80dc8d9f_0_10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25" y="1464176"/>
            <a:ext cx="5237149" cy="39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8d80dc8d9f_0_1073"/>
          <p:cNvSpPr txBox="1"/>
          <p:nvPr/>
        </p:nvSpPr>
        <p:spPr>
          <a:xfrm>
            <a:off x="111250" y="5129929"/>
            <a:ext cx="2871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Lalakos et al., 2023</a:t>
            </a:r>
            <a:endParaRPr sz="1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38d80dc8d9f_0_10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650" y="1588649"/>
            <a:ext cx="6515226" cy="37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8d80dc8d9f_0_1073"/>
          <p:cNvSpPr txBox="1"/>
          <p:nvPr/>
        </p:nvSpPr>
        <p:spPr>
          <a:xfrm>
            <a:off x="10176175" y="5129925"/>
            <a:ext cx="17631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Mukherjee et al</a:t>
            </a:r>
            <a:r>
              <a:rPr lang="el-GR"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., 2020</a:t>
            </a:r>
            <a:endParaRPr sz="1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d80dc8d9f_0_925"/>
          <p:cNvSpPr txBox="1"/>
          <p:nvPr>
            <p:ph type="title"/>
          </p:nvPr>
        </p:nvSpPr>
        <p:spPr>
          <a:xfrm>
            <a:off x="838200" y="10"/>
            <a:ext cx="10515600" cy="132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l-GR">
                <a:solidFill>
                  <a:schemeClr val="lt1"/>
                </a:solidFill>
              </a:rPr>
              <a:t>What are the jet instabilities?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9" name="Google Shape;149;g38d80dc8d9f_0_9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50" name="Google Shape;150;g38d80dc8d9f_0_925"/>
          <p:cNvSpPr/>
          <p:nvPr/>
        </p:nvSpPr>
        <p:spPr>
          <a:xfrm>
            <a:off x="120350" y="1485875"/>
            <a:ext cx="3324300" cy="471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08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3"/>
              <a:buFont typeface="Arial"/>
              <a:buNone/>
            </a:pPr>
            <a:r>
              <a:t/>
            </a:r>
            <a:endParaRPr b="0" i="0" sz="136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2261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18"/>
              <a:buChar char="●"/>
            </a:pPr>
            <a:r>
              <a:rPr lang="el-GR" sz="1363">
                <a:latin typeface="Calibri"/>
                <a:ea typeface="Calibri"/>
                <a:cs typeface="Calibri"/>
                <a:sym typeface="Calibri"/>
              </a:rPr>
              <a:t>Kelvin-Helmholtz (KHI): Caused by shear at jet-ambient interface; prominent in hydrodynamic jets.</a:t>
            </a:r>
            <a:br>
              <a:rPr lang="el-GR" sz="1363">
                <a:latin typeface="Calibri"/>
                <a:ea typeface="Calibri"/>
                <a:cs typeface="Calibri"/>
                <a:sym typeface="Calibri"/>
              </a:rPr>
            </a:br>
            <a:endParaRPr sz="1363">
              <a:latin typeface="Calibri"/>
              <a:ea typeface="Calibri"/>
              <a:cs typeface="Calibri"/>
              <a:sym typeface="Calibri"/>
            </a:endParaRPr>
          </a:p>
          <a:p>
            <a:pPr indent="-3122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8"/>
              <a:buChar char="●"/>
            </a:pPr>
            <a:r>
              <a:rPr lang="el-GR" sz="1363">
                <a:latin typeface="Calibri"/>
                <a:ea typeface="Calibri"/>
                <a:cs typeface="Calibri"/>
                <a:sym typeface="Calibri"/>
              </a:rPr>
              <a:t>Current-Driven (CDI / Kink Instability): Arises in magnetized jets with strong toroidal components; distorts or disrupts the jet core.</a:t>
            </a:r>
            <a:br>
              <a:rPr lang="el-GR" sz="1363">
                <a:latin typeface="Calibri"/>
                <a:ea typeface="Calibri"/>
                <a:cs typeface="Calibri"/>
                <a:sym typeface="Calibri"/>
              </a:rPr>
            </a:br>
            <a:endParaRPr sz="1363">
              <a:latin typeface="Calibri"/>
              <a:ea typeface="Calibri"/>
              <a:cs typeface="Calibri"/>
              <a:sym typeface="Calibri"/>
            </a:endParaRPr>
          </a:p>
          <a:p>
            <a:pPr indent="-3122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8"/>
              <a:buChar char="●"/>
            </a:pPr>
            <a:r>
              <a:rPr lang="el-GR" sz="1363">
                <a:latin typeface="Calibri"/>
                <a:ea typeface="Calibri"/>
                <a:cs typeface="Calibri"/>
                <a:sym typeface="Calibri"/>
              </a:rPr>
              <a:t>Centrifugal (CFI): Linked to local curvature, radius, and magnetization; localized and condition-dependent.</a:t>
            </a:r>
            <a:endParaRPr sz="136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8d80dc8d9f_0_925"/>
          <p:cNvSpPr/>
          <p:nvPr/>
        </p:nvSpPr>
        <p:spPr>
          <a:xfrm>
            <a:off x="120350" y="1485875"/>
            <a:ext cx="3324300" cy="700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08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73"/>
              <a:buFont typeface="Arial"/>
              <a:buNone/>
            </a:pPr>
            <a:r>
              <a:rPr b="1" lang="el-GR" sz="227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Types of instabilities</a:t>
            </a:r>
            <a:endParaRPr b="1" i="0" sz="227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8d80dc8d9f_0_925"/>
          <p:cNvSpPr/>
          <p:nvPr/>
        </p:nvSpPr>
        <p:spPr>
          <a:xfrm>
            <a:off x="4433848" y="1485875"/>
            <a:ext cx="3324300" cy="471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08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-312261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18"/>
              <a:buChar char="●"/>
            </a:pPr>
            <a:r>
              <a:rPr lang="el-GR" sz="1363">
                <a:latin typeface="Calibri"/>
                <a:ea typeface="Calibri"/>
                <a:cs typeface="Calibri"/>
                <a:sym typeface="Calibri"/>
              </a:rPr>
              <a:t>Control jet stability, mixing and turbulence.</a:t>
            </a:r>
            <a:br>
              <a:rPr lang="el-GR" sz="1363">
                <a:latin typeface="Calibri"/>
                <a:ea typeface="Calibri"/>
                <a:cs typeface="Calibri"/>
                <a:sym typeface="Calibri"/>
              </a:rPr>
            </a:br>
            <a:endParaRPr sz="1363">
              <a:latin typeface="Calibri"/>
              <a:ea typeface="Calibri"/>
              <a:cs typeface="Calibri"/>
              <a:sym typeface="Calibri"/>
            </a:endParaRPr>
          </a:p>
          <a:p>
            <a:pPr indent="-3122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8"/>
              <a:buChar char="●"/>
            </a:pPr>
            <a:r>
              <a:rPr lang="el-GR" sz="1363">
                <a:latin typeface="Calibri"/>
                <a:ea typeface="Calibri"/>
                <a:cs typeface="Calibri"/>
                <a:sym typeface="Calibri"/>
              </a:rPr>
              <a:t>Affect energy dissipation, shock formation and particle acceleration.</a:t>
            </a:r>
            <a:br>
              <a:rPr lang="el-GR" sz="1363">
                <a:latin typeface="Calibri"/>
                <a:ea typeface="Calibri"/>
                <a:cs typeface="Calibri"/>
                <a:sym typeface="Calibri"/>
              </a:rPr>
            </a:br>
            <a:endParaRPr sz="1363">
              <a:latin typeface="Calibri"/>
              <a:ea typeface="Calibri"/>
              <a:cs typeface="Calibri"/>
              <a:sym typeface="Calibri"/>
            </a:endParaRPr>
          </a:p>
          <a:p>
            <a:pPr indent="-3122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8"/>
              <a:buChar char="●"/>
            </a:pPr>
            <a:r>
              <a:rPr lang="el-GR" sz="1363">
                <a:latin typeface="Calibri"/>
                <a:ea typeface="Calibri"/>
                <a:cs typeface="Calibri"/>
                <a:sym typeface="Calibri"/>
              </a:rPr>
              <a:t>Influence polarization, variability and emission signatures observed in AGN jets.</a:t>
            </a:r>
            <a:endParaRPr sz="1363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8d80dc8d9f_0_925"/>
          <p:cNvSpPr/>
          <p:nvPr/>
        </p:nvSpPr>
        <p:spPr>
          <a:xfrm>
            <a:off x="4433848" y="1485875"/>
            <a:ext cx="3324300" cy="700800"/>
          </a:xfrm>
          <a:prstGeom prst="roundRect">
            <a:avLst>
              <a:gd fmla="val 16667" name="adj"/>
            </a:avLst>
          </a:prstGeom>
          <a:solidFill>
            <a:srgbClr val="351C75"/>
          </a:solidFill>
          <a:ln cap="flat" cmpd="sng" w="108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73"/>
              <a:buFont typeface="Arial"/>
              <a:buNone/>
            </a:pPr>
            <a:r>
              <a:rPr b="1" lang="el-GR" sz="227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are they important?</a:t>
            </a:r>
            <a:endParaRPr b="1" i="0" sz="227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8d80dc8d9f_0_925"/>
          <p:cNvSpPr/>
          <p:nvPr/>
        </p:nvSpPr>
        <p:spPr>
          <a:xfrm>
            <a:off x="8747347" y="1485875"/>
            <a:ext cx="3324300" cy="471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08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-312261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18"/>
              <a:buChar char="●"/>
            </a:pPr>
            <a:r>
              <a:rPr lang="el-GR" sz="1363">
                <a:latin typeface="Calibri"/>
                <a:ea typeface="Calibri"/>
                <a:cs typeface="Calibri"/>
                <a:sym typeface="Calibri"/>
              </a:rPr>
              <a:t>2D captures linear growth and shock interaction.</a:t>
            </a:r>
            <a:br>
              <a:rPr lang="el-GR" sz="1363">
                <a:latin typeface="Calibri"/>
                <a:ea typeface="Calibri"/>
                <a:cs typeface="Calibri"/>
                <a:sym typeface="Calibri"/>
              </a:rPr>
            </a:br>
            <a:endParaRPr sz="1363">
              <a:latin typeface="Calibri"/>
              <a:ea typeface="Calibri"/>
              <a:cs typeface="Calibri"/>
              <a:sym typeface="Calibri"/>
            </a:endParaRPr>
          </a:p>
          <a:p>
            <a:pPr indent="-3122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8"/>
              <a:buChar char="●"/>
            </a:pPr>
            <a:r>
              <a:rPr lang="el-GR" sz="1363">
                <a:latin typeface="Calibri"/>
                <a:ea typeface="Calibri"/>
                <a:cs typeface="Calibri"/>
                <a:sym typeface="Calibri"/>
              </a:rPr>
              <a:t>3D is necessary for full nonlinear evolution (e.g., kink development, helical modes, turbulence onset).</a:t>
            </a:r>
            <a:endParaRPr sz="1363">
              <a:latin typeface="Calibri"/>
              <a:ea typeface="Calibri"/>
              <a:cs typeface="Calibri"/>
              <a:sym typeface="Calibri"/>
            </a:endParaRPr>
          </a:p>
          <a:p>
            <a:pPr indent="-315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3"/>
              <a:buFont typeface="Calibri"/>
              <a:buChar char="●"/>
            </a:pPr>
            <a:r>
              <a:rPr lang="el-GR" sz="1363">
                <a:latin typeface="Calibri"/>
                <a:ea typeface="Calibri"/>
                <a:cs typeface="Calibri"/>
                <a:sym typeface="Calibri"/>
              </a:rPr>
              <a:t>only 3D can capture non axisymmetric modes (kink, KHI and CFI)</a:t>
            </a:r>
            <a:endParaRPr sz="136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8d80dc8d9f_0_925"/>
          <p:cNvSpPr/>
          <p:nvPr/>
        </p:nvSpPr>
        <p:spPr>
          <a:xfrm>
            <a:off x="8747347" y="1485875"/>
            <a:ext cx="3324300" cy="7008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108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l-GR" sz="227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3D vs. 2D</a:t>
            </a:r>
            <a:endParaRPr b="1" i="0" sz="227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d80dc8d9f_0_937"/>
          <p:cNvSpPr txBox="1"/>
          <p:nvPr>
            <p:ph type="title"/>
          </p:nvPr>
        </p:nvSpPr>
        <p:spPr>
          <a:xfrm>
            <a:off x="789675" y="2997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l-GR"/>
              <a:t>Recollimation instabilities  and their role in shaping MHD jets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162" name="Google Shape;162;g38d80dc8d9f_0_937"/>
          <p:cNvSpPr txBox="1"/>
          <p:nvPr>
            <p:ph idx="1" type="body"/>
          </p:nvPr>
        </p:nvSpPr>
        <p:spPr>
          <a:xfrm>
            <a:off x="5003350" y="2971624"/>
            <a:ext cx="7110300" cy="16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700">
                <a:solidFill>
                  <a:srgbClr val="0E101A"/>
                </a:solidFill>
                <a:latin typeface="Arial"/>
                <a:ea typeface="Arial"/>
                <a:cs typeface="Arial"/>
                <a:sym typeface="Arial"/>
              </a:rPr>
              <a:t>New 3D simulations of recollimated, weakly magnetized jets (post-first recollimation shock) show:</a:t>
            </a:r>
            <a:endParaRPr b="1" sz="1700">
              <a:solidFill>
                <a:srgbClr val="0E1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700"/>
              <a:buFont typeface="Arial"/>
              <a:buChar char="★"/>
            </a:pPr>
            <a:r>
              <a:rPr lang="el-GR" sz="1700">
                <a:solidFill>
                  <a:srgbClr val="0E101A"/>
                </a:solidFill>
                <a:latin typeface="Arial"/>
                <a:ea typeface="Arial"/>
                <a:cs typeface="Arial"/>
                <a:sym typeface="Arial"/>
              </a:rPr>
              <a:t>Rapidly growing instability in the flow</a:t>
            </a:r>
            <a:endParaRPr sz="1700">
              <a:solidFill>
                <a:srgbClr val="0E1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700"/>
              <a:buFont typeface="Arial"/>
              <a:buChar char="★"/>
            </a:pPr>
            <a:r>
              <a:rPr lang="el-GR" sz="1700">
                <a:solidFill>
                  <a:srgbClr val="0E101A"/>
                </a:solidFill>
                <a:latin typeface="Arial"/>
                <a:ea typeface="Arial"/>
                <a:cs typeface="Arial"/>
                <a:sym typeface="Arial"/>
              </a:rPr>
              <a:t>Development of high turbulence</a:t>
            </a:r>
            <a:endParaRPr sz="1700">
              <a:solidFill>
                <a:srgbClr val="0E1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700"/>
              <a:buFont typeface="Arial"/>
              <a:buChar char="★"/>
            </a:pPr>
            <a:r>
              <a:rPr lang="el-GR" sz="1700">
                <a:solidFill>
                  <a:srgbClr val="0E101A"/>
                </a:solidFill>
                <a:latin typeface="Arial"/>
                <a:ea typeface="Arial"/>
                <a:cs typeface="Arial"/>
                <a:sym typeface="Arial"/>
              </a:rPr>
              <a:t>Flow deceleration</a:t>
            </a:r>
            <a:endParaRPr sz="1700">
              <a:solidFill>
                <a:srgbClr val="0E1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700"/>
              <a:buFont typeface="Arial"/>
              <a:buChar char="★"/>
            </a:pPr>
            <a:r>
              <a:rPr lang="el-GR" sz="1700">
                <a:solidFill>
                  <a:srgbClr val="0E101A"/>
                </a:solidFill>
                <a:latin typeface="Arial"/>
                <a:ea typeface="Arial"/>
                <a:cs typeface="Arial"/>
                <a:sym typeface="Arial"/>
              </a:rPr>
              <a:t>Inhibition of multiple shock structure formation as seen in 2D simulations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8d80dc8d9f_0_937"/>
          <p:cNvSpPr txBox="1"/>
          <p:nvPr/>
        </p:nvSpPr>
        <p:spPr>
          <a:xfrm>
            <a:off x="48550" y="6280150"/>
            <a:ext cx="1115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l-G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e.g. Komissarov &amp; Falle 1997,  Mizuno et al. 2015, Gourgouliatos &amp; Komissarov 2018, Bodo &amp; Tavecchio 2018, Costa et al. 2025, Boula et al., 2025 +++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8d80dc8d9f_0_9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65" name="Google Shape;165;g38d80dc8d9f_0_9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50" y="1234925"/>
            <a:ext cx="4558850" cy="4722750"/>
          </a:xfrm>
          <a:prstGeom prst="rect">
            <a:avLst/>
          </a:prstGeom>
          <a:noFill/>
          <a:ln>
            <a:noFill/>
          </a:ln>
          <a:effectLst>
            <a:outerShdw blurRad="585788" rotWithShape="0" algn="bl" dir="5400000" dist="114300">
              <a:schemeClr val="accent5"/>
            </a:outerShdw>
          </a:effectLst>
        </p:spPr>
      </p:pic>
      <p:sp>
        <p:nvSpPr>
          <p:cNvPr id="166" name="Google Shape;166;g38d80dc8d9f_0_937"/>
          <p:cNvSpPr txBox="1"/>
          <p:nvPr/>
        </p:nvSpPr>
        <p:spPr>
          <a:xfrm>
            <a:off x="111250" y="5957675"/>
            <a:ext cx="2871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Bodo &amp; Tavecchio 2018</a:t>
            </a:r>
            <a:endParaRPr sz="1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8d80dc8d9f_0_937"/>
          <p:cNvSpPr txBox="1"/>
          <p:nvPr/>
        </p:nvSpPr>
        <p:spPr>
          <a:xfrm>
            <a:off x="5003350" y="1698325"/>
            <a:ext cx="62922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700" u="sng">
                <a:solidFill>
                  <a:srgbClr val="0E101A"/>
                </a:solidFill>
              </a:rPr>
              <a:t>Research Question:</a:t>
            </a:r>
            <a:endParaRPr b="1" sz="1700" u="sng">
              <a:solidFill>
                <a:srgbClr val="0E10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E10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l-GR" sz="1700">
                <a:solidFill>
                  <a:srgbClr val="0E101A"/>
                </a:solidFill>
              </a:rPr>
              <a:t>Can electrons be accelerated at the recollimation shock?</a:t>
            </a:r>
            <a:endParaRPr sz="1800"/>
          </a:p>
        </p:txBody>
      </p:sp>
      <p:pic>
        <p:nvPicPr>
          <p:cNvPr id="168" name="Google Shape;168;g38d80dc8d9f_0_9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50" y="1241896"/>
            <a:ext cx="1039181" cy="14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d80dc8d9f_0_953"/>
          <p:cNvSpPr txBox="1"/>
          <p:nvPr>
            <p:ph type="title"/>
          </p:nvPr>
        </p:nvSpPr>
        <p:spPr>
          <a:xfrm>
            <a:off x="838200" y="1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l-GR">
                <a:solidFill>
                  <a:srgbClr val="226292"/>
                </a:solidFill>
              </a:rPr>
              <a:t>Magnetohydrodynamic (MHD) simulations</a:t>
            </a:r>
            <a:endParaRPr b="1">
              <a:solidFill>
                <a:srgbClr val="226292"/>
              </a:solidFill>
            </a:endParaRPr>
          </a:p>
        </p:txBody>
      </p:sp>
      <p:sp>
        <p:nvSpPr>
          <p:cNvPr id="174" name="Google Shape;174;g38d80dc8d9f_0_953"/>
          <p:cNvSpPr txBox="1"/>
          <p:nvPr>
            <p:ph idx="1" type="body"/>
          </p:nvPr>
        </p:nvSpPr>
        <p:spPr>
          <a:xfrm>
            <a:off x="0" y="1103550"/>
            <a:ext cx="6733200" cy="46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5544"/>
              <a:buNone/>
            </a:pPr>
            <a:r>
              <a:rPr b="1" lang="el-GR" sz="5735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Global Dynamics</a:t>
            </a:r>
            <a:br>
              <a:rPr b="1"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Model full jet structure over parsec to kiloparsec scales:</a:t>
            </a:r>
            <a:br>
              <a:rPr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formation, collimation, propagation, and jet–environment interaction.</a:t>
            </a:r>
            <a:endParaRPr sz="573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5544"/>
              <a:buNone/>
            </a:pPr>
            <a:r>
              <a:rPr b="1" lang="el-GR" sz="5735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Shock Identification</a:t>
            </a:r>
            <a:br>
              <a:rPr b="1"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Capture macroscopic shocks:</a:t>
            </a:r>
            <a:br>
              <a:rPr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Internal shocks (from velocity variations)</a:t>
            </a:r>
            <a:br>
              <a:rPr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Recollimation shocks (from pressure mismatches)</a:t>
            </a:r>
            <a:br>
              <a:rPr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573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→ Potential particle acceleration sites</a:t>
            </a:r>
            <a:endParaRPr sz="5735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5544"/>
              <a:buNone/>
            </a:pPr>
            <a:r>
              <a:rPr b="1" lang="el-GR" sz="5735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Instability Evolution</a:t>
            </a:r>
            <a:br>
              <a:rPr b="1"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Resolve large-scale MHD instabilities (e.g., Kelvin–Helmholtz, current-driven),</a:t>
            </a:r>
            <a:br>
              <a:rPr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leading to turbulence and possible energy dissipation.</a:t>
            </a:r>
            <a:endParaRPr sz="573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5544"/>
              <a:buNone/>
            </a:pPr>
            <a:br>
              <a:rPr lang="el-GR" sz="5735">
                <a:latin typeface="Arial"/>
                <a:ea typeface="Arial"/>
                <a:cs typeface="Arial"/>
                <a:sym typeface="Arial"/>
              </a:rPr>
            </a:br>
            <a:r>
              <a:rPr b="1" lang="el-GR" sz="5735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Long-Term Variability</a:t>
            </a:r>
            <a:br>
              <a:rPr b="1"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Follow the evolution of shocks and turbulence over time,</a:t>
            </a:r>
            <a:br>
              <a:rPr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providing insight into long-timescale blazar variability.</a:t>
            </a:r>
            <a:endParaRPr b="1" sz="5735" u="sng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5544"/>
              <a:buNone/>
            </a:pPr>
            <a:r>
              <a:rPr b="1" lang="el-GR" sz="5735" u="sng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No Microphysics of Acceleration</a:t>
            </a:r>
            <a:br>
              <a:rPr b="1"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Cannot self-consistently model particle injection or non-thermal spectra.</a:t>
            </a:r>
            <a:br>
              <a:rPr lang="el-GR" sz="5735">
                <a:latin typeface="Arial"/>
                <a:ea typeface="Arial"/>
                <a:cs typeface="Arial"/>
                <a:sym typeface="Arial"/>
              </a:rPr>
            </a:br>
            <a:r>
              <a:rPr lang="el-GR" sz="5735">
                <a:latin typeface="Arial"/>
                <a:ea typeface="Arial"/>
                <a:cs typeface="Arial"/>
                <a:sym typeface="Arial"/>
              </a:rPr>
              <a:t> Particle energization must be assumed or informed by PIC/MC results.</a:t>
            </a:r>
            <a:endParaRPr sz="573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8d80dc8d9f_0_953"/>
          <p:cNvSpPr txBox="1"/>
          <p:nvPr>
            <p:ph idx="12" type="sldNum"/>
          </p:nvPr>
        </p:nvSpPr>
        <p:spPr>
          <a:xfrm>
            <a:off x="9448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76" name="Google Shape;176;g38d80dc8d9f_0_953"/>
          <p:cNvSpPr txBox="1"/>
          <p:nvPr/>
        </p:nvSpPr>
        <p:spPr>
          <a:xfrm>
            <a:off x="9760083" y="5965342"/>
            <a:ext cx="263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-GR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Boula et al., </a:t>
            </a:r>
            <a:r>
              <a:rPr lang="el-G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arXiv:2510.01742</a:t>
            </a:r>
            <a:endParaRPr sz="850" u="sng">
              <a:solidFill>
                <a:schemeClr val="hlink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8d80dc8d9f_0_953"/>
          <p:cNvSpPr txBox="1"/>
          <p:nvPr/>
        </p:nvSpPr>
        <p:spPr>
          <a:xfrm>
            <a:off x="0" y="6281700"/>
            <a:ext cx="121920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l-G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e.g., Gómez et al. 1997; Komissarov &amp; Falle 1997;Mizuno et al. 2011; Rueda-Becerril et al. 2014; Diltz et al. 2015; Mizuno et al. 2015; Martí et al. 2016; Fromm et al. 2016; Bromberg &amp; Tchekhovskoy 2016; Matsumoto et al. 2017; Barniol Duran et al. 2017; Martí 2019; Tavecchio et al. 2020; Kramer et al., 2024, </a:t>
            </a:r>
            <a:r>
              <a:rPr lang="el-GR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Boula et al., 2025</a:t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38d80dc8d9f_0_9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7612" y="821993"/>
            <a:ext cx="3847775" cy="52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8d80dc8d9f_0_95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d80dc8d9f_0_963"/>
          <p:cNvSpPr txBox="1"/>
          <p:nvPr>
            <p:ph idx="2" type="body"/>
          </p:nvPr>
        </p:nvSpPr>
        <p:spPr>
          <a:xfrm>
            <a:off x="5196300" y="323925"/>
            <a:ext cx="6995700" cy="6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l-GR">
                <a:latin typeface="Arial"/>
                <a:ea typeface="Arial"/>
                <a:cs typeface="Arial"/>
                <a:sym typeface="Arial"/>
              </a:rPr>
              <a:t>Main Findings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-GR" sz="1416">
                <a:latin typeface="Arial"/>
                <a:ea typeface="Arial"/>
                <a:cs typeface="Arial"/>
                <a:sym typeface="Arial"/>
              </a:rPr>
              <a:t>Shock Formation</a:t>
            </a:r>
            <a:br>
              <a:rPr b="1" lang="el-GR" sz="1416">
                <a:latin typeface="Arial"/>
                <a:ea typeface="Arial"/>
                <a:cs typeface="Arial"/>
                <a:sym typeface="Arial"/>
              </a:rPr>
            </a:br>
            <a: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Internal shocks commonly form from bulk velocity variations in the jet.</a:t>
            </a:r>
            <a:b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Recollimation shocks arise as the jet adjusts to external pressure.</a:t>
            </a:r>
            <a:b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→ Both are key sites for potential particle acceleration.</a:t>
            </a:r>
            <a:endParaRPr sz="1416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-GR" sz="1416">
                <a:latin typeface="Arial"/>
                <a:ea typeface="Arial"/>
                <a:cs typeface="Arial"/>
                <a:sym typeface="Arial"/>
              </a:rPr>
              <a:t>Turbulence &amp; Dissipation</a:t>
            </a:r>
            <a:br>
              <a:rPr b="1" lang="el-GR" sz="1416">
                <a:latin typeface="Arial"/>
                <a:ea typeface="Arial"/>
                <a:cs typeface="Arial"/>
                <a:sym typeface="Arial"/>
              </a:rPr>
            </a:br>
            <a: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MHD instabilities generate turbulence, enabling stochastic acceleration.</a:t>
            </a:r>
            <a:b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Magnetic energy dissipation (e.g., via reconnection) can energize particles.</a:t>
            </a:r>
            <a:endParaRPr sz="1416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-GR" sz="1416">
                <a:latin typeface="Arial"/>
                <a:ea typeface="Arial"/>
                <a:cs typeface="Arial"/>
                <a:sym typeface="Arial"/>
              </a:rPr>
              <a:t>Jet Structure</a:t>
            </a:r>
            <a:br>
              <a:rPr b="1" lang="el-GR" sz="1416">
                <a:latin typeface="Arial"/>
                <a:ea typeface="Arial"/>
                <a:cs typeface="Arial"/>
                <a:sym typeface="Arial"/>
              </a:rPr>
            </a:br>
            <a: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Reveal the large-scale location and evolution of emission regions.</a:t>
            </a:r>
            <a:b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Essential for interpreting multi-wavelength and polarization data.</a:t>
            </a:r>
            <a:endParaRPr sz="1416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-GR" sz="1416">
                <a:latin typeface="Arial"/>
                <a:ea typeface="Arial"/>
                <a:cs typeface="Arial"/>
                <a:sym typeface="Arial"/>
              </a:rPr>
              <a:t>Coupling with Particle Codes</a:t>
            </a:r>
            <a:br>
              <a:rPr b="1" lang="el-GR" sz="1416">
                <a:latin typeface="Arial"/>
                <a:ea typeface="Arial"/>
                <a:cs typeface="Arial"/>
                <a:sym typeface="Arial"/>
              </a:rPr>
            </a:br>
            <a: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RMHD + particle transport/radiation models yield synthetic SEDs and light curves.</a:t>
            </a:r>
            <a:b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141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→ Connects global dynamics to observed blazar variability and spectra.</a:t>
            </a:r>
            <a:endParaRPr sz="1416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8d80dc8d9f_0_9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186" name="Google Shape;186;g38d80dc8d9f_0_963"/>
          <p:cNvPicPr preferRelativeResize="0"/>
          <p:nvPr/>
        </p:nvPicPr>
        <p:blipFill rotWithShape="1">
          <a:blip r:embed="rId3">
            <a:alphaModFix/>
          </a:blip>
          <a:srcRect b="0" l="0" r="0" t="1332"/>
          <a:stretch/>
        </p:blipFill>
        <p:spPr>
          <a:xfrm>
            <a:off x="197121" y="992297"/>
            <a:ext cx="2421014" cy="250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8d80dc8d9f_0_963"/>
          <p:cNvPicPr preferRelativeResize="0"/>
          <p:nvPr/>
        </p:nvPicPr>
        <p:blipFill rotWithShape="1">
          <a:blip r:embed="rId4">
            <a:alphaModFix/>
          </a:blip>
          <a:srcRect b="0" l="0" r="0" t="1136"/>
          <a:stretch/>
        </p:blipFill>
        <p:spPr>
          <a:xfrm>
            <a:off x="2703997" y="997497"/>
            <a:ext cx="2421013" cy="243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8d80dc8d9f_0_963"/>
          <p:cNvSpPr txBox="1"/>
          <p:nvPr/>
        </p:nvSpPr>
        <p:spPr>
          <a:xfrm>
            <a:off x="483908" y="5366757"/>
            <a:ext cx="4712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00" lIns="64600" spcFirstLastPara="1" rIns="64600" wrap="square" tIns="64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9"/>
              <a:buFont typeface="Arial"/>
              <a:buNone/>
            </a:pPr>
            <a:r>
              <a:rPr b="0" i="0" lang="el-GR" sz="1059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method is described in Sciaccaluga, 2025 (for the 2D)</a:t>
            </a:r>
            <a:endParaRPr b="0" i="0" sz="1059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38d80dc8d9f_0_9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4684" y="3476725"/>
            <a:ext cx="2180041" cy="180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8d80dc8d9f_0_9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63194" y="3520015"/>
            <a:ext cx="2241328" cy="175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8d80dc8d9f_0_963"/>
          <p:cNvSpPr txBox="1"/>
          <p:nvPr/>
        </p:nvSpPr>
        <p:spPr>
          <a:xfrm>
            <a:off x="125325" y="1075033"/>
            <a:ext cx="4689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00" lIns="64600" spcFirstLastPara="1" rIns="64600" wrap="square" tIns="64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1"/>
              <a:buFont typeface="Arial"/>
              <a:buNone/>
            </a:pPr>
            <a:r>
              <a:rPr b="0" i="0" lang="el-GR" sz="1271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t=0</a:t>
            </a:r>
            <a:endParaRPr b="0" i="0" sz="1271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8d80dc8d9f_0_963"/>
          <p:cNvSpPr txBox="1"/>
          <p:nvPr/>
        </p:nvSpPr>
        <p:spPr>
          <a:xfrm>
            <a:off x="2547847" y="1075033"/>
            <a:ext cx="4689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00" lIns="64600" spcFirstLastPara="1" rIns="64600" wrap="square" tIns="64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1"/>
              <a:buFont typeface="Arial"/>
              <a:buNone/>
            </a:pPr>
            <a:r>
              <a:rPr b="0" i="0" lang="el-GR" sz="1271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t=93</a:t>
            </a:r>
            <a:endParaRPr b="0" i="0" sz="1271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38d80dc8d9f_0_963"/>
          <p:cNvSpPr txBox="1"/>
          <p:nvPr/>
        </p:nvSpPr>
        <p:spPr>
          <a:xfrm>
            <a:off x="420125" y="652600"/>
            <a:ext cx="4291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l-GR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From 3D simulations</a:t>
            </a:r>
            <a:endParaRPr b="1" i="0" sz="1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d80dc8d9f_0_683"/>
          <p:cNvSpPr txBox="1"/>
          <p:nvPr>
            <p:ph type="title"/>
          </p:nvPr>
        </p:nvSpPr>
        <p:spPr>
          <a:xfrm>
            <a:off x="838200" y="365760"/>
            <a:ext cx="10515600" cy="132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The </a:t>
            </a:r>
            <a:r>
              <a:rPr lang="el-GR"/>
              <a:t>case</a:t>
            </a:r>
            <a:r>
              <a:rPr lang="el-GR"/>
              <a:t>: σ=0.1 of a cold, light jet</a:t>
            </a:r>
            <a:endParaRPr/>
          </a:p>
        </p:txBody>
      </p:sp>
      <p:sp>
        <p:nvSpPr>
          <p:cNvPr id="199" name="Google Shape;199;g38d80dc8d9f_0_6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200" name="Google Shape;200;g38d80dc8d9f_0_6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1579285"/>
            <a:ext cx="11010900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d80dc8d9f_0_69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06" name="Google Shape;206;g38d80dc8d9f_0_690"/>
          <p:cNvSpPr txBox="1"/>
          <p:nvPr/>
        </p:nvSpPr>
        <p:spPr>
          <a:xfrm>
            <a:off x="7505875" y="2014950"/>
            <a:ext cx="4638600" cy="48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Cold, High Magnetization Jets</a:t>
            </a:r>
            <a:r>
              <a:rPr lang="el-GR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: Almost absent recollimation shocks due to poloidal dominance.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Jet Acceleration</a:t>
            </a:r>
            <a:r>
              <a:rPr lang="el-GR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: Less expansion results in less acceleration.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-GR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Magnetization Impact</a:t>
            </a:r>
            <a:r>
              <a:rPr lang="el-GR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: Increased magnetization decreases recollimation points due to poloidal pressure and toroidal tension.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-GR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Pressure Ratio</a:t>
            </a:r>
            <a:r>
              <a:rPr lang="el-GR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: Higher pressure ratios allow freer jet expansion and larger recollimation distances, preserving jet structure.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-GR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Heavy Jets</a:t>
            </a:r>
            <a:r>
              <a:rPr lang="el-GR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: Recollimation at larger distances.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38d80dc8d9f_0_6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292805"/>
            <a:ext cx="7328301" cy="581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8d80dc8d9f_0_6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4033" y="367428"/>
            <a:ext cx="4957973" cy="13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2025-07-24T11:57:43Z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